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notesSlides/notesSlide2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notesSlides/notesSlide3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4.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5.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6.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7.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8.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9.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0.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1.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2.xml" ContentType="application/vnd.openxmlformats-officedocument.themeOverride+xml"/>
  <Override PartName="/ppt/notesSlides/notesSlide3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3.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4.xml" ContentType="application/vnd.openxmlformats-officedocument.themeOverride+xml"/>
  <Override PartName="/ppt/notesSlides/notesSlide3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2.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6.xml" ContentType="application/vnd.openxmlformats-officedocument.themeOverride+xml"/>
  <Override PartName="/ppt/notesSlides/notesSlide43.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7.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8.xml" ContentType="application/vnd.openxmlformats-officedocument.themeOverride+xml"/>
  <Override PartName="/ppt/notesSlides/notesSlide4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9.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0.xml" ContentType="application/vnd.openxmlformats-officedocument.themeOverride+xml"/>
  <Override PartName="/ppt/notesSlides/notesSlide49.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50.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1.xml" ContentType="application/vnd.openxmlformats-officedocument.themeOverride+xml"/>
  <Override PartName="/ppt/notesSlides/notesSlide51.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3.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4.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5.xml" ContentType="application/vnd.openxmlformats-officedocument.themeOverride+xml"/>
  <Override PartName="/ppt/notesSlides/notesSlide56.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6.xml" ContentType="application/vnd.openxmlformats-officedocument.themeOverride+xml"/>
  <Override PartName="/ppt/notesSlides/notesSlide57.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7.xml" ContentType="application/vnd.openxmlformats-officedocument.themeOverride+xml"/>
  <Override PartName="/ppt/notesSlides/notesSlide58.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8.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9.xml" ContentType="application/vnd.openxmlformats-officedocument.themeOverride+xml"/>
  <Override PartName="/ppt/notesSlides/notesSlide61.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0.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1.xml" ContentType="application/vnd.openxmlformats-officedocument.themeOverride+xml"/>
  <Override PartName="/ppt/notesSlides/notesSlide64.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2.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3.xml" ContentType="application/vnd.openxmlformats-officedocument.themeOverride+xml"/>
  <Override PartName="/ppt/notesSlides/notesSlide6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44.xml" ContentType="application/vnd.openxmlformats-officedocument.themeOverride+xml"/>
  <Override PartName="/ppt/notesSlides/notesSlide6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45.xml" ContentType="application/vnd.openxmlformats-officedocument.themeOverride+xml"/>
  <Override PartName="/ppt/notesSlides/notesSlide6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46.xml" ContentType="application/vnd.openxmlformats-officedocument.themeOverride+xml"/>
  <Override PartName="/ppt/notesSlides/notesSlide7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7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47.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48.xml" ContentType="application/vnd.openxmlformats-officedocument.themeOverride+xml"/>
  <Override PartName="/ppt/notesSlides/notesSlide79.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49.xml" ContentType="application/vnd.openxmlformats-officedocument.themeOverr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50.xml" ContentType="application/vnd.openxmlformats-officedocument.themeOverr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51.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52.xml" ContentType="application/vnd.openxmlformats-officedocument.themeOverr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53.xml" ContentType="application/vnd.openxmlformats-officedocument.themeOverr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heme/themeOverride54.xml" ContentType="application/vnd.openxmlformats-officedocument.themeOverr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55.xml" ContentType="application/vnd.openxmlformats-officedocument.themeOverride+xml"/>
  <Override PartName="/ppt/notesSlides/notesSlide84.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56.xml" ContentType="application/vnd.openxmlformats-officedocument.themeOverr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57.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58.xml" ContentType="application/vnd.openxmlformats-officedocument.themeOverr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59.xml" ContentType="application/vnd.openxmlformats-officedocument.themeOverr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heme/themeOverride60.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7" r:id="rId5"/>
    <p:sldMasterId id="2147483682" r:id="rId6"/>
    <p:sldMasterId id="2147483727" r:id="rId7"/>
    <p:sldMasterId id="2147483737" r:id="rId8"/>
    <p:sldMasterId id="2147483747" r:id="rId9"/>
    <p:sldMasterId id="2147483756" r:id="rId10"/>
    <p:sldMasterId id="2147483762" r:id="rId11"/>
    <p:sldMasterId id="2147483771" r:id="rId12"/>
    <p:sldMasterId id="2147483794" r:id="rId13"/>
    <p:sldMasterId id="2147483821" r:id="rId14"/>
    <p:sldMasterId id="2147483844" r:id="rId15"/>
    <p:sldMasterId id="2147483848" r:id="rId16"/>
    <p:sldMasterId id="2147483861" r:id="rId17"/>
    <p:sldMasterId id="2147483874" r:id="rId18"/>
    <p:sldMasterId id="2147483879" r:id="rId19"/>
    <p:sldMasterId id="2147483889" r:id="rId20"/>
    <p:sldMasterId id="2147483901" r:id="rId21"/>
    <p:sldMasterId id="2147483912" r:id="rId22"/>
    <p:sldMasterId id="2147483917" r:id="rId23"/>
    <p:sldMasterId id="2147483926" r:id="rId24"/>
    <p:sldMasterId id="2147483937" r:id="rId25"/>
  </p:sldMasterIdLst>
  <p:notesMasterIdLst>
    <p:notesMasterId r:id="rId188"/>
  </p:notesMasterIdLst>
  <p:sldIdLst>
    <p:sldId id="267" r:id="rId26"/>
    <p:sldId id="270" r:id="rId27"/>
    <p:sldId id="1295" r:id="rId28"/>
    <p:sldId id="5114" r:id="rId29"/>
    <p:sldId id="5083" r:id="rId30"/>
    <p:sldId id="5082" r:id="rId31"/>
    <p:sldId id="5085" r:id="rId32"/>
    <p:sldId id="5079" r:id="rId33"/>
    <p:sldId id="293" r:id="rId34"/>
    <p:sldId id="5086" r:id="rId35"/>
    <p:sldId id="5075" r:id="rId36"/>
    <p:sldId id="813" r:id="rId37"/>
    <p:sldId id="805" r:id="rId38"/>
    <p:sldId id="711" r:id="rId39"/>
    <p:sldId id="814" r:id="rId40"/>
    <p:sldId id="815" r:id="rId41"/>
    <p:sldId id="274" r:id="rId42"/>
    <p:sldId id="5098" r:id="rId43"/>
    <p:sldId id="258" r:id="rId44"/>
    <p:sldId id="5099" r:id="rId45"/>
    <p:sldId id="5100" r:id="rId46"/>
    <p:sldId id="5101" r:id="rId47"/>
    <p:sldId id="5102" r:id="rId48"/>
    <p:sldId id="5103" r:id="rId49"/>
    <p:sldId id="5104" r:id="rId50"/>
    <p:sldId id="5105" r:id="rId51"/>
    <p:sldId id="5106" r:id="rId52"/>
    <p:sldId id="5107" r:id="rId53"/>
    <p:sldId id="5108" r:id="rId54"/>
    <p:sldId id="291" r:id="rId55"/>
    <p:sldId id="5109" r:id="rId56"/>
    <p:sldId id="5110" r:id="rId57"/>
    <p:sldId id="5111" r:id="rId58"/>
    <p:sldId id="5112" r:id="rId59"/>
    <p:sldId id="1296" r:id="rId60"/>
    <p:sldId id="272" r:id="rId61"/>
    <p:sldId id="257" r:id="rId62"/>
    <p:sldId id="693" r:id="rId63"/>
    <p:sldId id="490" r:id="rId64"/>
    <p:sldId id="346" r:id="rId65"/>
    <p:sldId id="712" r:id="rId66"/>
    <p:sldId id="713" r:id="rId67"/>
    <p:sldId id="408" r:id="rId68"/>
    <p:sldId id="525" r:id="rId69"/>
    <p:sldId id="309" r:id="rId70"/>
    <p:sldId id="310" r:id="rId71"/>
    <p:sldId id="696" r:id="rId72"/>
    <p:sldId id="314" r:id="rId73"/>
    <p:sldId id="423" r:id="rId74"/>
    <p:sldId id="388" r:id="rId75"/>
    <p:sldId id="386" r:id="rId76"/>
    <p:sldId id="389" r:id="rId77"/>
    <p:sldId id="384" r:id="rId78"/>
    <p:sldId id="385" r:id="rId79"/>
    <p:sldId id="420" r:id="rId80"/>
    <p:sldId id="392" r:id="rId81"/>
    <p:sldId id="393" r:id="rId82"/>
    <p:sldId id="419" r:id="rId83"/>
    <p:sldId id="5091" r:id="rId84"/>
    <p:sldId id="382" r:id="rId85"/>
    <p:sldId id="422" r:id="rId86"/>
    <p:sldId id="391" r:id="rId87"/>
    <p:sldId id="390" r:id="rId88"/>
    <p:sldId id="421" r:id="rId89"/>
    <p:sldId id="401" r:id="rId90"/>
    <p:sldId id="400" r:id="rId91"/>
    <p:sldId id="397" r:id="rId92"/>
    <p:sldId id="396" r:id="rId93"/>
    <p:sldId id="399" r:id="rId94"/>
    <p:sldId id="398" r:id="rId95"/>
    <p:sldId id="403" r:id="rId96"/>
    <p:sldId id="402" r:id="rId97"/>
    <p:sldId id="404" r:id="rId98"/>
    <p:sldId id="405" r:id="rId99"/>
    <p:sldId id="395" r:id="rId100"/>
    <p:sldId id="394" r:id="rId101"/>
    <p:sldId id="418" r:id="rId102"/>
    <p:sldId id="526" r:id="rId103"/>
    <p:sldId id="529" r:id="rId104"/>
    <p:sldId id="318" r:id="rId105"/>
    <p:sldId id="268" r:id="rId106"/>
    <p:sldId id="317" r:id="rId107"/>
    <p:sldId id="280" r:id="rId108"/>
    <p:sldId id="281" r:id="rId109"/>
    <p:sldId id="279" r:id="rId110"/>
    <p:sldId id="283" r:id="rId111"/>
    <p:sldId id="5092" r:id="rId112"/>
    <p:sldId id="698" r:id="rId113"/>
    <p:sldId id="288" r:id="rId114"/>
    <p:sldId id="292" r:id="rId115"/>
    <p:sldId id="699" r:id="rId116"/>
    <p:sldId id="5093" r:id="rId117"/>
    <p:sldId id="296" r:id="rId118"/>
    <p:sldId id="299" r:id="rId119"/>
    <p:sldId id="300" r:id="rId120"/>
    <p:sldId id="700" r:id="rId121"/>
    <p:sldId id="301" r:id="rId122"/>
    <p:sldId id="5094" r:id="rId123"/>
    <p:sldId id="701" r:id="rId124"/>
    <p:sldId id="5095" r:id="rId125"/>
    <p:sldId id="304" r:id="rId126"/>
    <p:sldId id="305" r:id="rId127"/>
    <p:sldId id="306" r:id="rId128"/>
    <p:sldId id="426" r:id="rId129"/>
    <p:sldId id="307" r:id="rId130"/>
    <p:sldId id="298" r:id="rId131"/>
    <p:sldId id="702" r:id="rId132"/>
    <p:sldId id="308" r:id="rId133"/>
    <p:sldId id="703" r:id="rId134"/>
    <p:sldId id="428" r:id="rId135"/>
    <p:sldId id="704" r:id="rId136"/>
    <p:sldId id="311" r:id="rId137"/>
    <p:sldId id="312" r:id="rId138"/>
    <p:sldId id="705" r:id="rId139"/>
    <p:sldId id="706" r:id="rId140"/>
    <p:sldId id="707" r:id="rId141"/>
    <p:sldId id="485" r:id="rId142"/>
    <p:sldId id="486" r:id="rId143"/>
    <p:sldId id="694" r:id="rId144"/>
    <p:sldId id="264" r:id="rId145"/>
    <p:sldId id="262" r:id="rId146"/>
    <p:sldId id="5096" r:id="rId147"/>
    <p:sldId id="471" r:id="rId148"/>
    <p:sldId id="427" r:id="rId149"/>
    <p:sldId id="430" r:id="rId150"/>
    <p:sldId id="710" r:id="rId151"/>
    <p:sldId id="443" r:id="rId152"/>
    <p:sldId id="439" r:id="rId153"/>
    <p:sldId id="438" r:id="rId154"/>
    <p:sldId id="447" r:id="rId155"/>
    <p:sldId id="440" r:id="rId156"/>
    <p:sldId id="441" r:id="rId157"/>
    <p:sldId id="435" r:id="rId158"/>
    <p:sldId id="434" r:id="rId159"/>
    <p:sldId id="436" r:id="rId160"/>
    <p:sldId id="715" r:id="rId161"/>
    <p:sldId id="437" r:id="rId162"/>
    <p:sldId id="695" r:id="rId163"/>
    <p:sldId id="432" r:id="rId164"/>
    <p:sldId id="717" r:id="rId165"/>
    <p:sldId id="445" r:id="rId166"/>
    <p:sldId id="429" r:id="rId167"/>
    <p:sldId id="714" r:id="rId168"/>
    <p:sldId id="431" r:id="rId169"/>
    <p:sldId id="444" r:id="rId170"/>
    <p:sldId id="424" r:id="rId171"/>
    <p:sldId id="315" r:id="rId172"/>
    <p:sldId id="297" r:id="rId173"/>
    <p:sldId id="524" r:id="rId174"/>
    <p:sldId id="5097" r:id="rId175"/>
    <p:sldId id="716" r:id="rId176"/>
    <p:sldId id="313" r:id="rId177"/>
    <p:sldId id="5090" r:id="rId178"/>
    <p:sldId id="5062" r:id="rId179"/>
    <p:sldId id="302" r:id="rId180"/>
    <p:sldId id="5080" r:id="rId181"/>
    <p:sldId id="303" r:id="rId182"/>
    <p:sldId id="269" r:id="rId183"/>
    <p:sldId id="5088" r:id="rId184"/>
    <p:sldId id="5089" r:id="rId185"/>
    <p:sldId id="5113" r:id="rId186"/>
    <p:sldId id="295" r:id="rId18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73954" autoAdjust="0"/>
  </p:normalViewPr>
  <p:slideViewPr>
    <p:cSldViewPr snapToGrid="0">
      <p:cViewPr varScale="1">
        <p:scale>
          <a:sx n="61" d="100"/>
          <a:sy n="61" d="100"/>
        </p:scale>
        <p:origin x="144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18.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slide" Target="slides/slide129.xml"/><Relationship Id="rId159" Type="http://schemas.openxmlformats.org/officeDocument/2006/relationships/slide" Target="slides/slide134.xml"/><Relationship Id="rId175" Type="http://schemas.openxmlformats.org/officeDocument/2006/relationships/slide" Target="slides/slide150.xml"/><Relationship Id="rId170" Type="http://schemas.openxmlformats.org/officeDocument/2006/relationships/slide" Target="slides/slide145.xml"/><Relationship Id="rId191" Type="http://schemas.openxmlformats.org/officeDocument/2006/relationships/theme" Target="theme/theme1.xml"/><Relationship Id="rId16" Type="http://schemas.openxmlformats.org/officeDocument/2006/relationships/slideMaster" Target="slideMasters/slideMaster13.xml"/><Relationship Id="rId107" Type="http://schemas.openxmlformats.org/officeDocument/2006/relationships/slide" Target="slides/slide82.xml"/><Relationship Id="rId11" Type="http://schemas.openxmlformats.org/officeDocument/2006/relationships/slideMaster" Target="slideMasters/slideMaster8.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slideMaster" Target="slideMasters/slideMaster2.xml"/><Relationship Id="rId90" Type="http://schemas.openxmlformats.org/officeDocument/2006/relationships/slide" Target="slides/slide65.xml"/><Relationship Id="rId95" Type="http://schemas.openxmlformats.org/officeDocument/2006/relationships/slide" Target="slides/slide70.xml"/><Relationship Id="rId160" Type="http://schemas.openxmlformats.org/officeDocument/2006/relationships/slide" Target="slides/slide135.xml"/><Relationship Id="rId165" Type="http://schemas.openxmlformats.org/officeDocument/2006/relationships/slide" Target="slides/slide140.xml"/><Relationship Id="rId181" Type="http://schemas.openxmlformats.org/officeDocument/2006/relationships/slide" Target="slides/slide156.xml"/><Relationship Id="rId186" Type="http://schemas.openxmlformats.org/officeDocument/2006/relationships/slide" Target="slides/slide161.xml"/><Relationship Id="rId22" Type="http://schemas.openxmlformats.org/officeDocument/2006/relationships/slideMaster" Target="slideMasters/slideMaster19.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71" Type="http://schemas.openxmlformats.org/officeDocument/2006/relationships/slide" Target="slides/slide146.xml"/><Relationship Id="rId176" Type="http://schemas.openxmlformats.org/officeDocument/2006/relationships/slide" Target="slides/slide151.xml"/><Relationship Id="rId192" Type="http://schemas.openxmlformats.org/officeDocument/2006/relationships/tableStyles" Target="tableStyles.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61" Type="http://schemas.openxmlformats.org/officeDocument/2006/relationships/slide" Target="slides/slide136.xml"/><Relationship Id="rId166" Type="http://schemas.openxmlformats.org/officeDocument/2006/relationships/slide" Target="slides/slide141.xml"/><Relationship Id="rId182" Type="http://schemas.openxmlformats.org/officeDocument/2006/relationships/slide" Target="slides/slide157.xml"/><Relationship Id="rId187" Type="http://schemas.openxmlformats.org/officeDocument/2006/relationships/slide" Target="slides/slide16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slide" Target="slides/slide126.xml"/><Relationship Id="rId156" Type="http://schemas.openxmlformats.org/officeDocument/2006/relationships/slide" Target="slides/slide131.xml"/><Relationship Id="rId177" Type="http://schemas.openxmlformats.org/officeDocument/2006/relationships/slide" Target="slides/slide152.xml"/><Relationship Id="rId172" Type="http://schemas.openxmlformats.org/officeDocument/2006/relationships/slide" Target="slides/slide147.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183"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4.xml"/><Relationship Id="rId24" Type="http://schemas.openxmlformats.org/officeDocument/2006/relationships/slideMaster" Target="slideMasters/slideMaster21.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73" Type="http://schemas.openxmlformats.org/officeDocument/2006/relationships/slide" Target="slides/slide14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8" Type="http://schemas.openxmlformats.org/officeDocument/2006/relationships/slideMaster" Target="slideMasters/slideMaster5.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189"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17.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79" Type="http://schemas.openxmlformats.org/officeDocument/2006/relationships/slide" Target="slides/slide154.xml"/><Relationship Id="rId190" Type="http://schemas.openxmlformats.org/officeDocument/2006/relationships/viewProps" Target="viewProps.xml"/><Relationship Id="rId15" Type="http://schemas.openxmlformats.org/officeDocument/2006/relationships/slideMaster" Target="slideMasters/slideMaster12.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7.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 Id="rId185" Type="http://schemas.openxmlformats.org/officeDocument/2006/relationships/slide" Target="slides/slide160.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5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kalkylblad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kalkylblad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kalkylblad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kalkylblad1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kalkylblad12.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kalkylblad13.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kalkylblad14.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kalkylblad15.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kalkylblad16.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kalkylblad1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kalkylblad18.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kalkylblad19.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kalkylblad20.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kalkylblad21.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kalkylblad22.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kalkylblad23.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kalkylblad24.xlsx"/></Relationships>
</file>

<file path=ppt/charts/_rels/chart27.xml.rels><?xml version="1.0" encoding="UTF-8" standalone="yes"?>
<Relationships xmlns="http://schemas.openxmlformats.org/package/2006/relationships"><Relationship Id="rId3" Type="http://schemas.openxmlformats.org/officeDocument/2006/relationships/oleObject" Target="file:///\\fileshare\common\SKL\Gemensam\_Gemensam%20Data\Brukarunders&#246;kningar%20socialtj&#228;nst\Resultat%20totalt%20tidsserier\PBU%20tidsserie%202020-2021.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kalkylblad25.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kalkylblad26.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kalkylblad1.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kalkylblad27.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kalkylblad28.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kalkylblad29.xlsx"/></Relationships>
</file>

<file path=ppt/charts/_rels/chart33.xml.rels><?xml version="1.0" encoding="UTF-8" standalone="yes"?>
<Relationships xmlns="http://schemas.openxmlformats.org/package/2006/relationships"><Relationship Id="rId3" Type="http://schemas.openxmlformats.org/officeDocument/2006/relationships/oleObject" Target="file:///\\fileshare\common\SKL\Gemensam\_Gemensam%20Data\Brukarunders&#246;kningar%20socialtj&#228;nst\Resultat%20totalt%20tidsserier\PBU%20tidsserie%202020-2021.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kalkylblad30.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kalkylblad31.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kalkylblad32.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kalkylblad33.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kalkylblad34.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kalkylblad35.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kalkylblad2.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kalkylblad36.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kalkylblad37.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kalkylblad38.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kalkylblad39.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kalkylblad40.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kalkylblad41.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kalkylblad42.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Microsoft_Excel-kalkylblad43.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kalkylblad44.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kalkylblad45.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kalkylblad3.xlsx"/></Relationships>
</file>

<file path=ppt/charts/_rels/chart50.xml.rels><?xml version="1.0" encoding="UTF-8" standalone="yes"?>
<Relationships xmlns="http://schemas.openxmlformats.org/package/2006/relationships"><Relationship Id="rId3" Type="http://schemas.openxmlformats.org/officeDocument/2006/relationships/oleObject" Target="file:///\\fileshare\common\SKL\Gemensam\_Gemensam%20Data\Brukarunders&#246;kningar%20socialtj&#228;nst\Resultat%20totalt%20tidsserier\PBU%20tidsserie%202020-2021.xlsx" TargetMode="External"/><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kalkylblad46.xlsx"/></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Microsoft_Excel-kalkylblad47.xlsx"/></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kalkylblad48.xlsx"/></Relationships>
</file>

<file path=ppt/charts/_rels/chart54.xml.rels><?xml version="1.0" encoding="UTF-8" standalone="yes"?>
<Relationships xmlns="http://schemas.openxmlformats.org/package/2006/relationships"><Relationship Id="rId3" Type="http://schemas.openxmlformats.org/officeDocument/2006/relationships/oleObject" Target="file:///\\fileshare\common\SKL\Gemensam\_Gemensam%20Data\Brukarunders&#246;kningar%20socialtj&#228;nst\Resultat%20totalt%20tidsserier\IFO%20tidsserie%20f&#246;renklad%202016-2021%20inkl%20linjediagram.xlsx" TargetMode="External"/><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package" Target="../embeddings/Microsoft_Excel-kalkylblad49.xlsx"/></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package" Target="../embeddings/Microsoft_Excel-kalkylblad50.xlsx"/></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package" Target="../embeddings/Microsoft_Excel-kalkylblad51.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53.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package" Target="../embeddings/Microsoft_Excel-kalkylblad52.xlsx"/></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59.xml"/><Relationship Id="rId1" Type="http://schemas.microsoft.com/office/2011/relationships/chartStyle" Target="style59.xml"/><Relationship Id="rId4" Type="http://schemas.openxmlformats.org/officeDocument/2006/relationships/package" Target="../embeddings/Microsoft_Excel-kalkylblad5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kalkylblad4.xlsx"/></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package" Target="../embeddings/Microsoft_Excel-kalkylblad54.xlsx"/></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package" Target="../embeddings/Microsoft_Excel-kalkylblad55.xlsx"/></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package" Target="../embeddings/Microsoft_Excel-kalkylblad56.xlsx"/></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package" Target="../embeddings/Microsoft_Excel-kalkylblad57.xlsx"/></Relationships>
</file>

<file path=ppt/charts/_rels/chart64.xml.rels><?xml version="1.0" encoding="UTF-8" standalone="yes"?>
<Relationships xmlns="http://schemas.openxmlformats.org/package/2006/relationships"><Relationship Id="rId3" Type="http://schemas.openxmlformats.org/officeDocument/2006/relationships/oleObject" Target="file:///\\fileshare\common\SKL\Gemensam\_Gemensam%20Data\Brukarunders&#246;kningar%20socialtj&#228;nst\Resultat%20totalt%20tidsserier\IFO%20tidsserie%20f&#246;renklad%202016-2021%20inkl%20linjediagram.xlsx" TargetMode="External"/><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package" Target="../embeddings/Microsoft_Excel-kalkylblad58.xlsx"/></Relationships>
</file>

<file path=ppt/charts/_rels/chart66.xml.rels><?xml version="1.0" encoding="UTF-8" standalone="yes"?>
<Relationships xmlns="http://schemas.openxmlformats.org/package/2006/relationships"><Relationship Id="rId3" Type="http://schemas.openxmlformats.org/officeDocument/2006/relationships/oleObject" Target="file:///\\fileshare\common\SKL\Gemensam\_Gemensam%20Data\Brukarunders&#246;kningar%20socialtj&#228;nst\Resultat%20totalt%20tidsserier\IFO%20tidsserie%20f&#246;renklad%202016-2021%20inkl%20linjediagram.xlsx" TargetMode="External"/><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60.xml"/><Relationship Id="rId2" Type="http://schemas.microsoft.com/office/2011/relationships/chartColorStyle" Target="colors67.xml"/><Relationship Id="rId1" Type="http://schemas.microsoft.com/office/2011/relationships/chartStyle" Target="style67.xml"/><Relationship Id="rId4" Type="http://schemas.openxmlformats.org/officeDocument/2006/relationships/package" Target="../embeddings/Microsoft_Excel-kalkylblad59.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kalkylblad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kalkylblad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kalkylblad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178838582677169"/>
          <c:y val="0.15555555555555556"/>
          <c:w val="0.35600647965879267"/>
          <c:h val="0.6329004082822981"/>
        </c:manualLayout>
      </c:layout>
      <c:doughnutChart>
        <c:varyColors val="1"/>
        <c:ser>
          <c:idx val="0"/>
          <c:order val="0"/>
          <c:explosion val="5"/>
          <c:dPt>
            <c:idx val="0"/>
            <c:bubble3D val="0"/>
            <c:spPr>
              <a:solidFill>
                <a:schemeClr val="accent4">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1B8-42C2-8FCA-B8C34D58B355}"/>
              </c:ext>
            </c:extLst>
          </c:dPt>
          <c:dPt>
            <c:idx val="1"/>
            <c:bubble3D val="0"/>
            <c:spPr>
              <a:solidFill>
                <a:schemeClr val="accent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1B8-42C2-8FCA-B8C34D58B355}"/>
              </c:ext>
            </c:extLst>
          </c:dPt>
          <c:dPt>
            <c:idx val="2"/>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1B8-42C2-8FCA-B8C34D58B355}"/>
              </c:ext>
            </c:extLst>
          </c:dPt>
          <c:dPt>
            <c:idx val="3"/>
            <c:bubble3D val="0"/>
            <c:spPr>
              <a:solidFill>
                <a:schemeClr val="accent1">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1B8-42C2-8FCA-B8C34D58B355}"/>
              </c:ext>
            </c:extLst>
          </c:dPt>
          <c:dPt>
            <c:idx val="4"/>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1B8-42C2-8FCA-B8C34D58B355}"/>
              </c:ext>
            </c:extLst>
          </c:dPt>
          <c:dPt>
            <c:idx val="5"/>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71B8-42C2-8FCA-B8C34D58B355}"/>
              </c:ext>
            </c:extLst>
          </c:dPt>
          <c:dPt>
            <c:idx val="6"/>
            <c:bubble3D val="0"/>
            <c:spPr>
              <a:solidFill>
                <a:schemeClr val="accent6">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71B8-42C2-8FCA-B8C34D58B355}"/>
              </c:ext>
            </c:extLst>
          </c:dPt>
          <c:dPt>
            <c:idx val="7"/>
            <c:bubble3D val="0"/>
            <c:spPr>
              <a:solidFill>
                <a:schemeClr val="tx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71B8-42C2-8FCA-B8C34D58B355}"/>
              </c:ext>
            </c:extLst>
          </c:dPt>
          <c:dPt>
            <c:idx val="8"/>
            <c:bubble3D val="0"/>
            <c:spPr>
              <a:solidFill>
                <a:schemeClr val="accent5">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71B8-42C2-8FCA-B8C34D58B355}"/>
              </c:ext>
            </c:extLst>
          </c:dPt>
          <c:dPt>
            <c:idx val="9"/>
            <c:bubble3D val="0"/>
            <c:spPr>
              <a:solidFill>
                <a:schemeClr val="accent3">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71B8-42C2-8FCA-B8C34D58B355}"/>
              </c:ext>
            </c:extLst>
          </c:dPt>
          <c:dPt>
            <c:idx val="10"/>
            <c:bubble3D val="0"/>
            <c:spPr>
              <a:solidFill>
                <a:schemeClr val="bg2">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71B8-42C2-8FCA-B8C34D58B355}"/>
              </c:ext>
            </c:extLst>
          </c:dPt>
          <c:dPt>
            <c:idx val="11"/>
            <c:bubble3D val="0"/>
            <c:spPr>
              <a:solidFill>
                <a:schemeClr val="accent2">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71B8-42C2-8FCA-B8C34D58B355}"/>
              </c:ext>
            </c:extLst>
          </c:dPt>
          <c:dLbls>
            <c:dLbl>
              <c:idx val="0"/>
              <c:tx>
                <c:rich>
                  <a:bodyPr/>
                  <a:lstStyle/>
                  <a:p>
                    <a:r>
                      <a:rPr lang="en-US" sz="1200" noProof="0"/>
                      <a:t>Januari</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1B8-42C2-8FCA-B8C34D58B355}"/>
                </c:ext>
              </c:extLst>
            </c:dLbl>
            <c:dLbl>
              <c:idx val="1"/>
              <c:tx>
                <c:rich>
                  <a:bodyPr/>
                  <a:lstStyle/>
                  <a:p>
                    <a:fld id="{A6CD8B44-3C39-4FEB-84E6-1C408E6AEF25}"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1B8-42C2-8FCA-B8C34D58B355}"/>
                </c:ext>
              </c:extLst>
            </c:dLbl>
            <c:dLbl>
              <c:idx val="2"/>
              <c:tx>
                <c:rich>
                  <a:bodyPr/>
                  <a:lstStyle/>
                  <a:p>
                    <a:fld id="{DCF5266D-98EA-44F8-BCA6-230A99A448D5}"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1B8-42C2-8FCA-B8C34D58B355}"/>
                </c:ext>
              </c:extLst>
            </c:dLbl>
            <c:dLbl>
              <c:idx val="3"/>
              <c:tx>
                <c:rich>
                  <a:bodyPr/>
                  <a:lstStyle/>
                  <a:p>
                    <a:fld id="{FE4B8E7B-711E-4AB4-BA8D-8FAE64254B41}"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1B8-42C2-8FCA-B8C34D58B355}"/>
                </c:ext>
              </c:extLst>
            </c:dLbl>
            <c:dLbl>
              <c:idx val="4"/>
              <c:tx>
                <c:rich>
                  <a:bodyPr/>
                  <a:lstStyle/>
                  <a:p>
                    <a:fld id="{B639B4C4-791F-423C-ABF6-F3B33B9C3FF0}"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1B8-42C2-8FCA-B8C34D58B355}"/>
                </c:ext>
              </c:extLst>
            </c:dLbl>
            <c:dLbl>
              <c:idx val="5"/>
              <c:tx>
                <c:rich>
                  <a:bodyPr/>
                  <a:lstStyle/>
                  <a:p>
                    <a:fld id="{8F372ED0-334D-4A55-AF9B-F11B865B3103}"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1B8-42C2-8FCA-B8C34D58B355}"/>
                </c:ext>
              </c:extLst>
            </c:dLbl>
            <c:dLbl>
              <c:idx val="6"/>
              <c:tx>
                <c:rich>
                  <a:bodyPr/>
                  <a:lstStyle/>
                  <a:p>
                    <a:fld id="{ECCC2C8A-CD3F-462E-B883-F68C18BCD1A2}"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1B8-42C2-8FCA-B8C34D58B355}"/>
                </c:ext>
              </c:extLst>
            </c:dLbl>
            <c:dLbl>
              <c:idx val="7"/>
              <c:tx>
                <c:rich>
                  <a:bodyPr/>
                  <a:lstStyle/>
                  <a:p>
                    <a:fld id="{1B9A94F3-E27F-4625-9475-8E2311FB856B}"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1B8-42C2-8FCA-B8C34D58B355}"/>
                </c:ext>
              </c:extLst>
            </c:dLbl>
            <c:dLbl>
              <c:idx val="8"/>
              <c:tx>
                <c:rich>
                  <a:bodyPr/>
                  <a:lstStyle/>
                  <a:p>
                    <a:fld id="{46EE9A60-398C-4CBB-8144-841FA83EFA55}"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1B8-42C2-8FCA-B8C34D58B355}"/>
                </c:ext>
              </c:extLst>
            </c:dLbl>
            <c:dLbl>
              <c:idx val="9"/>
              <c:tx>
                <c:rich>
                  <a:bodyPr/>
                  <a:lstStyle/>
                  <a:p>
                    <a:fld id="{8575C619-7438-4191-8C49-63D9A0E73A8A}"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71B8-42C2-8FCA-B8C34D58B355}"/>
                </c:ext>
              </c:extLst>
            </c:dLbl>
            <c:dLbl>
              <c:idx val="10"/>
              <c:tx>
                <c:rich>
                  <a:bodyPr/>
                  <a:lstStyle/>
                  <a:p>
                    <a:fld id="{D8D2867C-6F5B-4BA0-AD92-8776945A9055}"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71B8-42C2-8FCA-B8C34D58B355}"/>
                </c:ext>
              </c:extLst>
            </c:dLbl>
            <c:dLbl>
              <c:idx val="11"/>
              <c:tx>
                <c:rich>
                  <a:bodyPr/>
                  <a:lstStyle/>
                  <a:p>
                    <a:fld id="{854AFDCE-8F3D-4691-AF4F-B1B8C7F3758F}" type="CATEGORYNAME">
                      <a:rPr lang="en-US"/>
                      <a:pPr/>
                      <a:t>[KATEGORINAMN]</a:t>
                    </a:fld>
                    <a:endParaRPr lang="sv-SE"/>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71B8-42C2-8FCA-B8C34D58B355}"/>
                </c:ext>
              </c:extLst>
            </c:dLbl>
            <c:spPr>
              <a:noFill/>
              <a:ln>
                <a:noFill/>
              </a:ln>
              <a:effectLst/>
            </c:spPr>
            <c:txPr>
              <a:bodyPr rot="0" spcFirstLastPara="1" vertOverflow="clip" horzOverflow="clip" vert="horz" wrap="square" lIns="38100" tIns="19050" rIns="38100" bIns="19050" anchor="ctr" anchorCtr="1">
                <a:spAutoFit/>
              </a:bodyPr>
              <a:lstStyle/>
              <a:p>
                <a:pPr>
                  <a:defRPr lang="sv-SE" sz="1200" b="1" i="0" u="none" strike="noStrike" kern="1200" baseline="0" noProof="0">
                    <a:solidFill>
                      <a:schemeClr val="lt1"/>
                    </a:solidFill>
                    <a:latin typeface="+mn-lt"/>
                    <a:ea typeface="+mn-ea"/>
                    <a:cs typeface="+mn-cs"/>
                  </a:defRPr>
                </a:pPr>
                <a:endParaRPr lang="sv-SE"/>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Blad1!$A$2:$A$13</c:f>
              <c:strCache>
                <c:ptCount val="12"/>
                <c:pt idx="0">
                  <c:v>Januari</c:v>
                </c:pt>
                <c:pt idx="1">
                  <c:v>Februari</c:v>
                </c:pt>
                <c:pt idx="2">
                  <c:v>Mars</c:v>
                </c:pt>
                <c:pt idx="3">
                  <c:v>April</c:v>
                </c:pt>
                <c:pt idx="4">
                  <c:v>Maj</c:v>
                </c:pt>
                <c:pt idx="5">
                  <c:v>Juni</c:v>
                </c:pt>
                <c:pt idx="6">
                  <c:v>Juli</c:v>
                </c:pt>
                <c:pt idx="7">
                  <c:v>Augusti</c:v>
                </c:pt>
                <c:pt idx="8">
                  <c:v>September</c:v>
                </c:pt>
                <c:pt idx="9">
                  <c:v>Oktober</c:v>
                </c:pt>
                <c:pt idx="10">
                  <c:v>November</c:v>
                </c:pt>
                <c:pt idx="11">
                  <c:v>December</c:v>
                </c:pt>
              </c:strCache>
            </c:strRef>
          </c:cat>
          <c:val>
            <c:numRef>
              <c:f>Blad1!$B$2:$B$13</c:f>
              <c:numCache>
                <c:formatCode>0%</c:formatCode>
                <c:ptCount val="12"/>
                <c:pt idx="0">
                  <c:v>8.3333333333333329E-2</c:v>
                </c:pt>
                <c:pt idx="1">
                  <c:v>8.3333333333333329E-2</c:v>
                </c:pt>
                <c:pt idx="2">
                  <c:v>8.3333333333333329E-2</c:v>
                </c:pt>
                <c:pt idx="3">
                  <c:v>8.3333333333333329E-2</c:v>
                </c:pt>
                <c:pt idx="4">
                  <c:v>8.3333333333333329E-2</c:v>
                </c:pt>
                <c:pt idx="5">
                  <c:v>8.3333333333333329E-2</c:v>
                </c:pt>
                <c:pt idx="6">
                  <c:v>8.3333333333333329E-2</c:v>
                </c:pt>
                <c:pt idx="7">
                  <c:v>8.3333333333333329E-2</c:v>
                </c:pt>
                <c:pt idx="8">
                  <c:v>8.3333333333333329E-2</c:v>
                </c:pt>
                <c:pt idx="9">
                  <c:v>8.3333333333333329E-2</c:v>
                </c:pt>
                <c:pt idx="10">
                  <c:v>8.3333333333333329E-2</c:v>
                </c:pt>
                <c:pt idx="11">
                  <c:v>8.3333333333333329E-2</c:v>
                </c:pt>
              </c:numCache>
            </c:numRef>
          </c:val>
          <c:extLst>
            <c:ext xmlns:c16="http://schemas.microsoft.com/office/drawing/2014/chart" uri="{C3380CC4-5D6E-409C-BE32-E72D297353CC}">
              <c16:uniqueId val="{00000018-71B8-42C2-8FCA-B8C34D58B355}"/>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sv-SE"/>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63"/>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Alla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Pratar personalen med dig så att du förstår vad de menar?</c:v>
                  </c:pt>
                </c:lvl>
              </c:multiLvlStrCache>
            </c:multiLvlStrRef>
          </c:cat>
          <c:val>
            <c:numRef>
              <c:f>Pivot2!$D$5:$D$10</c:f>
              <c:numCache>
                <c:formatCode>0%</c:formatCode>
                <c:ptCount val="6"/>
                <c:pt idx="0">
                  <c:v>0.75286083425618311</c:v>
                </c:pt>
                <c:pt idx="1">
                  <c:v>0.76619409414897788</c:v>
                </c:pt>
                <c:pt idx="2">
                  <c:v>0.75209125475285166</c:v>
                </c:pt>
                <c:pt idx="3">
                  <c:v>0.77347377174139009</c:v>
                </c:pt>
                <c:pt idx="4">
                  <c:v>0.760795763172189</c:v>
                </c:pt>
                <c:pt idx="5">
                  <c:v>0.77797692393861317</c:v>
                </c:pt>
              </c:numCache>
            </c:numRef>
          </c:val>
          <c:extLst>
            <c:ext xmlns:c16="http://schemas.microsoft.com/office/drawing/2014/chart" uri="{C3380CC4-5D6E-409C-BE32-E72D297353CC}">
              <c16:uniqueId val="{00000000-160B-4BA5-802B-9E69C994E92C}"/>
            </c:ext>
          </c:extLst>
        </c:ser>
        <c:ser>
          <c:idx val="1"/>
          <c:order val="1"/>
          <c:tx>
            <c:strRef>
              <c:f>Pivot2!$E$3:$E$4</c:f>
              <c:strCache>
                <c:ptCount val="1"/>
                <c:pt idx="0">
                  <c:v>Några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Pratar personalen med dig så att du förstår vad de menar?</c:v>
                  </c:pt>
                </c:lvl>
              </c:multiLvlStrCache>
            </c:multiLvlStrRef>
          </c:cat>
          <c:val>
            <c:numRef>
              <c:f>Pivot2!$E$5:$E$10</c:f>
              <c:numCache>
                <c:formatCode>0%</c:formatCode>
                <c:ptCount val="6"/>
                <c:pt idx="0">
                  <c:v>0.22951273532668881</c:v>
                </c:pt>
                <c:pt idx="1">
                  <c:v>0.21430249862927861</c:v>
                </c:pt>
                <c:pt idx="2">
                  <c:v>0.23016476552598225</c:v>
                </c:pt>
                <c:pt idx="3">
                  <c:v>0.20913311620816299</c:v>
                </c:pt>
                <c:pt idx="4">
                  <c:v>0.22324823465507876</c:v>
                </c:pt>
                <c:pt idx="5">
                  <c:v>0.20555617788730818</c:v>
                </c:pt>
              </c:numCache>
            </c:numRef>
          </c:val>
          <c:extLst>
            <c:ext xmlns:c16="http://schemas.microsoft.com/office/drawing/2014/chart" uri="{C3380CC4-5D6E-409C-BE32-E72D297353CC}">
              <c16:uniqueId val="{00000001-160B-4BA5-802B-9E69C994E92C}"/>
            </c:ext>
          </c:extLst>
        </c:ser>
        <c:ser>
          <c:idx val="2"/>
          <c:order val="2"/>
          <c:tx>
            <c:strRef>
              <c:f>Pivot2!$F$3:$F$4</c:f>
              <c:strCache>
                <c:ptCount val="1"/>
                <c:pt idx="0">
                  <c:v>Ingen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Pratar personalen med dig så att du förstår vad de menar?</c:v>
                  </c:pt>
                </c:lvl>
              </c:multiLvlStrCache>
            </c:multiLvlStrRef>
          </c:cat>
          <c:val>
            <c:numRef>
              <c:f>Pivot2!$F$5:$F$10</c:f>
              <c:numCache>
                <c:formatCode>0%</c:formatCode>
                <c:ptCount val="6"/>
                <c:pt idx="0">
                  <c:v>1.7626430417128091E-2</c:v>
                </c:pt>
                <c:pt idx="1">
                  <c:v>1.9503407221743558E-2</c:v>
                </c:pt>
                <c:pt idx="2">
                  <c:v>1.7743979721166033E-2</c:v>
                </c:pt>
                <c:pt idx="3">
                  <c:v>1.7393112050446954E-2</c:v>
                </c:pt>
                <c:pt idx="4">
                  <c:v>1.5956002172732211E-2</c:v>
                </c:pt>
                <c:pt idx="5">
                  <c:v>1.6466898174078638E-2</c:v>
                </c:pt>
              </c:numCache>
            </c:numRef>
          </c:val>
          <c:extLst>
            <c:ext xmlns:c16="http://schemas.microsoft.com/office/drawing/2014/chart" uri="{C3380CC4-5D6E-409C-BE32-E72D297353CC}">
              <c16:uniqueId val="{00000002-160B-4BA5-802B-9E69C994E92C}"/>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42"/>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Alla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Förstår personalen vad du säger?</c:v>
                  </c:pt>
                </c:lvl>
              </c:multiLvlStrCache>
            </c:multiLvlStrRef>
          </c:cat>
          <c:val>
            <c:numRef>
              <c:f>Pivot1!$D$5:$D$18</c:f>
              <c:numCache>
                <c:formatCode>0%</c:formatCode>
                <c:ptCount val="14"/>
                <c:pt idx="0">
                  <c:v>0.65659777424483312</c:v>
                </c:pt>
                <c:pt idx="1">
                  <c:v>0.68542713567839197</c:v>
                </c:pt>
                <c:pt idx="2">
                  <c:v>0.87164565147106365</c:v>
                </c:pt>
                <c:pt idx="3">
                  <c:v>0.86821705426356588</c:v>
                </c:pt>
                <c:pt idx="4">
                  <c:v>0.78523231154810103</c:v>
                </c:pt>
                <c:pt idx="5">
                  <c:v>0.79482964734010764</c:v>
                </c:pt>
                <c:pt idx="6">
                  <c:v>0.68508678710591564</c:v>
                </c:pt>
                <c:pt idx="7">
                  <c:v>0.72020431328036327</c:v>
                </c:pt>
                <c:pt idx="8">
                  <c:v>0.7526132404181185</c:v>
                </c:pt>
                <c:pt idx="9">
                  <c:v>0.7123745819397993</c:v>
                </c:pt>
                <c:pt idx="10">
                  <c:v>0.6776050662061025</c:v>
                </c:pt>
                <c:pt idx="11">
                  <c:v>0.73357086302454477</c:v>
                </c:pt>
                <c:pt idx="12">
                  <c:v>0.86719636776390463</c:v>
                </c:pt>
                <c:pt idx="13">
                  <c:v>0.86150490730643403</c:v>
                </c:pt>
              </c:numCache>
            </c:numRef>
          </c:val>
          <c:extLst>
            <c:ext xmlns:c16="http://schemas.microsoft.com/office/drawing/2014/chart" uri="{C3380CC4-5D6E-409C-BE32-E72D297353CC}">
              <c16:uniqueId val="{00000000-8BE5-44DC-8DE5-FB535F9567B0}"/>
            </c:ext>
          </c:extLst>
        </c:ser>
        <c:ser>
          <c:idx val="1"/>
          <c:order val="1"/>
          <c:tx>
            <c:strRef>
              <c:f>Pivot1!$E$3:$E$4</c:f>
              <c:strCache>
                <c:ptCount val="1"/>
                <c:pt idx="0">
                  <c:v>Några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Förstår personalen vad du säger?</c:v>
                  </c:pt>
                </c:lvl>
              </c:multiLvlStrCache>
            </c:multiLvlStrRef>
          </c:cat>
          <c:val>
            <c:numRef>
              <c:f>Pivot1!$E$5:$E$18</c:f>
              <c:numCache>
                <c:formatCode>0%</c:formatCode>
                <c:ptCount val="14"/>
                <c:pt idx="0">
                  <c:v>0.30842607313195547</c:v>
                </c:pt>
                <c:pt idx="1">
                  <c:v>0.28341708542713567</c:v>
                </c:pt>
                <c:pt idx="2">
                  <c:v>0.12221144519883609</c:v>
                </c:pt>
                <c:pt idx="3">
                  <c:v>0.12790697674418605</c:v>
                </c:pt>
                <c:pt idx="4">
                  <c:v>0.19471756313861577</c:v>
                </c:pt>
                <c:pt idx="5">
                  <c:v>0.18559473998804543</c:v>
                </c:pt>
                <c:pt idx="6">
                  <c:v>0.28409493446687922</c:v>
                </c:pt>
                <c:pt idx="7">
                  <c:v>0.24971623155505107</c:v>
                </c:pt>
                <c:pt idx="8">
                  <c:v>0.22996515679442509</c:v>
                </c:pt>
                <c:pt idx="9">
                  <c:v>0.26421404682274247</c:v>
                </c:pt>
                <c:pt idx="10">
                  <c:v>0.29706390328151988</c:v>
                </c:pt>
                <c:pt idx="11">
                  <c:v>0.24861441013460014</c:v>
                </c:pt>
                <c:pt idx="12">
                  <c:v>0.12599318955732122</c:v>
                </c:pt>
                <c:pt idx="13">
                  <c:v>0.13086150490730644</c:v>
                </c:pt>
              </c:numCache>
            </c:numRef>
          </c:val>
          <c:extLst>
            <c:ext xmlns:c16="http://schemas.microsoft.com/office/drawing/2014/chart" uri="{C3380CC4-5D6E-409C-BE32-E72D297353CC}">
              <c16:uniqueId val="{00000001-8BE5-44DC-8DE5-FB535F9567B0}"/>
            </c:ext>
          </c:extLst>
        </c:ser>
        <c:ser>
          <c:idx val="2"/>
          <c:order val="2"/>
          <c:tx>
            <c:strRef>
              <c:f>Pivot1!$F$3:$F$4</c:f>
              <c:strCache>
                <c:ptCount val="1"/>
                <c:pt idx="0">
                  <c:v>Ingen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Förstår personalen vad du säger?</c:v>
                  </c:pt>
                </c:lvl>
              </c:multiLvlStrCache>
            </c:multiLvlStrRef>
          </c:cat>
          <c:val>
            <c:numRef>
              <c:f>Pivot1!$F$5:$F$18</c:f>
              <c:numCache>
                <c:formatCode>0%</c:formatCode>
                <c:ptCount val="14"/>
                <c:pt idx="0">
                  <c:v>3.4976152623211444E-2</c:v>
                </c:pt>
                <c:pt idx="1">
                  <c:v>3.1155778894472363E-2</c:v>
                </c:pt>
                <c:pt idx="2">
                  <c:v>6.1429033301002266E-3</c:v>
                </c:pt>
                <c:pt idx="3">
                  <c:v>3.875968992248062E-3</c:v>
                </c:pt>
                <c:pt idx="4">
                  <c:v>2.0050125313283207E-2</c:v>
                </c:pt>
                <c:pt idx="5">
                  <c:v>1.957561267184698E-2</c:v>
                </c:pt>
                <c:pt idx="6">
                  <c:v>3.0818278427205102E-2</c:v>
                </c:pt>
                <c:pt idx="7">
                  <c:v>3.0079455164585697E-2</c:v>
                </c:pt>
                <c:pt idx="8">
                  <c:v>1.7421602787456445E-2</c:v>
                </c:pt>
                <c:pt idx="9">
                  <c:v>2.3411371237458192E-2</c:v>
                </c:pt>
                <c:pt idx="10">
                  <c:v>2.5331030512377662E-2</c:v>
                </c:pt>
                <c:pt idx="11">
                  <c:v>1.7814726840855107E-2</c:v>
                </c:pt>
                <c:pt idx="12">
                  <c:v>6.8104426787741201E-3</c:v>
                </c:pt>
                <c:pt idx="13">
                  <c:v>7.6335877862595417E-3</c:v>
                </c:pt>
              </c:numCache>
            </c:numRef>
          </c:val>
          <c:extLst>
            <c:ext xmlns:c16="http://schemas.microsoft.com/office/drawing/2014/chart" uri="{C3380CC4-5D6E-409C-BE32-E72D297353CC}">
              <c16:uniqueId val="{00000002-8BE5-44DC-8DE5-FB535F9567B0}"/>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26"/>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Alla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Förstår personalen vad du säger?</c:v>
                  </c:pt>
                </c:lvl>
              </c:multiLvlStrCache>
            </c:multiLvlStrRef>
          </c:cat>
          <c:val>
            <c:numRef>
              <c:f>Pivot2!$D$5:$D$10</c:f>
              <c:numCache>
                <c:formatCode>0%</c:formatCode>
                <c:ptCount val="6"/>
                <c:pt idx="0">
                  <c:v>0.75505493490905728</c:v>
                </c:pt>
                <c:pt idx="1">
                  <c:v>0.77286991997489407</c:v>
                </c:pt>
                <c:pt idx="2">
                  <c:v>0.77201190982560608</c:v>
                </c:pt>
                <c:pt idx="3">
                  <c:v>0.7801944191901532</c:v>
                </c:pt>
                <c:pt idx="4">
                  <c:v>0.77017148322743734</c:v>
                </c:pt>
                <c:pt idx="5">
                  <c:v>0.77898937665111578</c:v>
                </c:pt>
              </c:numCache>
            </c:numRef>
          </c:val>
          <c:extLst>
            <c:ext xmlns:c16="http://schemas.microsoft.com/office/drawing/2014/chart" uri="{C3380CC4-5D6E-409C-BE32-E72D297353CC}">
              <c16:uniqueId val="{00000000-E1FC-4394-A750-A4F75E3BD726}"/>
            </c:ext>
          </c:extLst>
        </c:ser>
        <c:ser>
          <c:idx val="1"/>
          <c:order val="1"/>
          <c:tx>
            <c:strRef>
              <c:f>Pivot2!$E$3:$E$4</c:f>
              <c:strCache>
                <c:ptCount val="1"/>
                <c:pt idx="0">
                  <c:v>Några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Förstår personalen vad du säger?</c:v>
                  </c:pt>
                </c:lvl>
              </c:multiLvlStrCache>
            </c:multiLvlStrRef>
          </c:cat>
          <c:val>
            <c:numRef>
              <c:f>Pivot2!$E$5:$E$10</c:f>
              <c:numCache>
                <c:formatCode>0%</c:formatCode>
                <c:ptCount val="6"/>
                <c:pt idx="0">
                  <c:v>0.22130920505955129</c:v>
                </c:pt>
                <c:pt idx="1">
                  <c:v>0.20210262042993882</c:v>
                </c:pt>
                <c:pt idx="2">
                  <c:v>0.20978307103360272</c:v>
                </c:pt>
                <c:pt idx="3">
                  <c:v>0.20057346667599132</c:v>
                </c:pt>
                <c:pt idx="4">
                  <c:v>0.21022067363530778</c:v>
                </c:pt>
                <c:pt idx="5">
                  <c:v>0.20201225338654377</c:v>
                </c:pt>
              </c:numCache>
            </c:numRef>
          </c:val>
          <c:extLst>
            <c:ext xmlns:c16="http://schemas.microsoft.com/office/drawing/2014/chart" uri="{C3380CC4-5D6E-409C-BE32-E72D297353CC}">
              <c16:uniqueId val="{00000001-E1FC-4394-A750-A4F75E3BD726}"/>
            </c:ext>
          </c:extLst>
        </c:ser>
        <c:ser>
          <c:idx val="2"/>
          <c:order val="2"/>
          <c:tx>
            <c:strRef>
              <c:f>Pivot2!$F$3:$F$4</c:f>
              <c:strCache>
                <c:ptCount val="1"/>
                <c:pt idx="0">
                  <c:v>Ingen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Förstår personalen vad du säger?</c:v>
                  </c:pt>
                </c:lvl>
              </c:multiLvlStrCache>
            </c:multiLvlStrRef>
          </c:cat>
          <c:val>
            <c:numRef>
              <c:f>Pivot2!$F$5:$F$10</c:f>
              <c:numCache>
                <c:formatCode>0%</c:formatCode>
                <c:ptCount val="6"/>
                <c:pt idx="0">
                  <c:v>2.3635860031391377E-2</c:v>
                </c:pt>
                <c:pt idx="1">
                  <c:v>2.5027459595167112E-2</c:v>
                </c:pt>
                <c:pt idx="2">
                  <c:v>1.8205019140791152E-2</c:v>
                </c:pt>
                <c:pt idx="3">
                  <c:v>1.9232114133855515E-2</c:v>
                </c:pt>
                <c:pt idx="4">
                  <c:v>1.9607843137254902E-2</c:v>
                </c:pt>
                <c:pt idx="5">
                  <c:v>1.899836996234051E-2</c:v>
                </c:pt>
              </c:numCache>
            </c:numRef>
          </c:val>
          <c:extLst>
            <c:ext xmlns:c16="http://schemas.microsoft.com/office/drawing/2014/chart" uri="{C3380CC4-5D6E-409C-BE32-E72D297353CC}">
              <c16:uniqueId val="{00000002-E1FC-4394-A750-A4F75E3BD726}"/>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66"/>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Alla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Känner du dig trygg med personalen?</c:v>
                  </c:pt>
                </c:lvl>
              </c:multiLvlStrCache>
            </c:multiLvlStrRef>
          </c:cat>
          <c:val>
            <c:numRef>
              <c:f>Pivot1!$D$5:$D$18</c:f>
              <c:numCache>
                <c:formatCode>0%</c:formatCode>
                <c:ptCount val="14"/>
                <c:pt idx="0">
                  <c:v>0.63232963549920762</c:v>
                </c:pt>
                <c:pt idx="1">
                  <c:v>0.74151696606786432</c:v>
                </c:pt>
                <c:pt idx="2">
                  <c:v>0.81765463917525771</c:v>
                </c:pt>
                <c:pt idx="3">
                  <c:v>0.85371024734982337</c:v>
                </c:pt>
                <c:pt idx="4">
                  <c:v>0.82973024679548502</c:v>
                </c:pt>
                <c:pt idx="5">
                  <c:v>0.8663491591010567</c:v>
                </c:pt>
                <c:pt idx="6">
                  <c:v>0.75711775043936735</c:v>
                </c:pt>
                <c:pt idx="7">
                  <c:v>0.79443498012492897</c:v>
                </c:pt>
                <c:pt idx="8">
                  <c:v>0.79381443298969068</c:v>
                </c:pt>
                <c:pt idx="9">
                  <c:v>0.81333333333333335</c:v>
                </c:pt>
                <c:pt idx="10">
                  <c:v>0.68502581755593805</c:v>
                </c:pt>
                <c:pt idx="11">
                  <c:v>0.76440410418310967</c:v>
                </c:pt>
                <c:pt idx="12">
                  <c:v>0.85327313769751689</c:v>
                </c:pt>
                <c:pt idx="13">
                  <c:v>0.88949671772428884</c:v>
                </c:pt>
              </c:numCache>
            </c:numRef>
          </c:val>
          <c:extLst>
            <c:ext xmlns:c16="http://schemas.microsoft.com/office/drawing/2014/chart" uri="{C3380CC4-5D6E-409C-BE32-E72D297353CC}">
              <c16:uniqueId val="{00000000-104F-4D19-BD0A-847D2B7F8667}"/>
            </c:ext>
          </c:extLst>
        </c:ser>
        <c:ser>
          <c:idx val="1"/>
          <c:order val="1"/>
          <c:tx>
            <c:strRef>
              <c:f>Pivot1!$E$3:$E$4</c:f>
              <c:strCache>
                <c:ptCount val="1"/>
                <c:pt idx="0">
                  <c:v>Några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Känner du dig trygg med personalen?</c:v>
                  </c:pt>
                </c:lvl>
              </c:multiLvlStrCache>
            </c:multiLvlStrRef>
          </c:cat>
          <c:val>
            <c:numRef>
              <c:f>Pivot1!$E$5:$E$18</c:f>
              <c:numCache>
                <c:formatCode>0%</c:formatCode>
                <c:ptCount val="14"/>
                <c:pt idx="0">
                  <c:v>0.3232963549920761</c:v>
                </c:pt>
                <c:pt idx="1">
                  <c:v>0.22754491017964071</c:v>
                </c:pt>
                <c:pt idx="2">
                  <c:v>0.17461340206185566</c:v>
                </c:pt>
                <c:pt idx="3">
                  <c:v>0.13639575971731449</c:v>
                </c:pt>
                <c:pt idx="4">
                  <c:v>0.15247752056629041</c:v>
                </c:pt>
                <c:pt idx="5">
                  <c:v>0.11951183211787468</c:v>
                </c:pt>
                <c:pt idx="6">
                  <c:v>0.20984182776801405</c:v>
                </c:pt>
                <c:pt idx="7">
                  <c:v>0.18086314593980693</c:v>
                </c:pt>
                <c:pt idx="8">
                  <c:v>0.19587628865979381</c:v>
                </c:pt>
                <c:pt idx="9">
                  <c:v>0.17333333333333334</c:v>
                </c:pt>
                <c:pt idx="10">
                  <c:v>0.29374641422834191</c:v>
                </c:pt>
                <c:pt idx="11">
                  <c:v>0.21625887924230466</c:v>
                </c:pt>
                <c:pt idx="12">
                  <c:v>0.13318284424379231</c:v>
                </c:pt>
                <c:pt idx="13">
                  <c:v>0.10284463894967177</c:v>
                </c:pt>
              </c:numCache>
            </c:numRef>
          </c:val>
          <c:extLst>
            <c:ext xmlns:c16="http://schemas.microsoft.com/office/drawing/2014/chart" uri="{C3380CC4-5D6E-409C-BE32-E72D297353CC}">
              <c16:uniqueId val="{00000001-104F-4D19-BD0A-847D2B7F8667}"/>
            </c:ext>
          </c:extLst>
        </c:ser>
        <c:ser>
          <c:idx val="2"/>
          <c:order val="2"/>
          <c:tx>
            <c:strRef>
              <c:f>Pivot1!$F$3:$F$4</c:f>
              <c:strCache>
                <c:ptCount val="1"/>
                <c:pt idx="0">
                  <c:v>Ingen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Känner du dig trygg med personalen?</c:v>
                  </c:pt>
                </c:lvl>
              </c:multiLvlStrCache>
            </c:multiLvlStrRef>
          </c:cat>
          <c:val>
            <c:numRef>
              <c:f>Pivot1!$F$5:$F$18</c:f>
              <c:numCache>
                <c:formatCode>0%</c:formatCode>
                <c:ptCount val="14"/>
                <c:pt idx="0">
                  <c:v>4.4374009508716325E-2</c:v>
                </c:pt>
                <c:pt idx="1">
                  <c:v>3.0938123752495009E-2</c:v>
                </c:pt>
                <c:pt idx="2">
                  <c:v>7.7319587628865982E-3</c:v>
                </c:pt>
                <c:pt idx="3">
                  <c:v>9.893992932862191E-3</c:v>
                </c:pt>
                <c:pt idx="4">
                  <c:v>1.7792232638224603E-2</c:v>
                </c:pt>
                <c:pt idx="5">
                  <c:v>1.4139008781068611E-2</c:v>
                </c:pt>
                <c:pt idx="6">
                  <c:v>3.3040421792618631E-2</c:v>
                </c:pt>
                <c:pt idx="7">
                  <c:v>2.4701873935264053E-2</c:v>
                </c:pt>
                <c:pt idx="8">
                  <c:v>1.0309278350515464E-2</c:v>
                </c:pt>
                <c:pt idx="9">
                  <c:v>1.3333333333333334E-2</c:v>
                </c:pt>
                <c:pt idx="10">
                  <c:v>2.1227768215720023E-2</c:v>
                </c:pt>
                <c:pt idx="11">
                  <c:v>1.9337016574585635E-2</c:v>
                </c:pt>
                <c:pt idx="12">
                  <c:v>1.3544018058690745E-2</c:v>
                </c:pt>
                <c:pt idx="13">
                  <c:v>7.658643326039387E-3</c:v>
                </c:pt>
              </c:numCache>
            </c:numRef>
          </c:val>
          <c:extLst>
            <c:ext xmlns:c16="http://schemas.microsoft.com/office/drawing/2014/chart" uri="{C3380CC4-5D6E-409C-BE32-E72D297353CC}">
              <c16:uniqueId val="{00000002-104F-4D19-BD0A-847D2B7F8667}"/>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66"/>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Alla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Känner du dig trygg med personalen?</c:v>
                  </c:pt>
                </c:lvl>
              </c:multiLvlStrCache>
            </c:multiLvlStrRef>
          </c:cat>
          <c:val>
            <c:numRef>
              <c:f>Pivot2!$D$5:$D$10</c:f>
              <c:numCache>
                <c:formatCode>0%</c:formatCode>
                <c:ptCount val="6"/>
                <c:pt idx="0">
                  <c:v>0.77296200663961634</c:v>
                </c:pt>
                <c:pt idx="1">
                  <c:v>0.81951295904784272</c:v>
                </c:pt>
                <c:pt idx="2">
                  <c:v>0.78262711864406775</c:v>
                </c:pt>
                <c:pt idx="3">
                  <c:v>0.82049146189087885</c:v>
                </c:pt>
                <c:pt idx="4">
                  <c:v>0.78828002987709644</c:v>
                </c:pt>
                <c:pt idx="5">
                  <c:v>0.82890971325963747</c:v>
                </c:pt>
              </c:numCache>
            </c:numRef>
          </c:val>
          <c:extLst>
            <c:ext xmlns:c16="http://schemas.microsoft.com/office/drawing/2014/chart" uri="{C3380CC4-5D6E-409C-BE32-E72D297353CC}">
              <c16:uniqueId val="{00000000-343E-457C-9FBC-1A1AE76B42BE}"/>
            </c:ext>
          </c:extLst>
        </c:ser>
        <c:ser>
          <c:idx val="1"/>
          <c:order val="1"/>
          <c:tx>
            <c:strRef>
              <c:f>Pivot2!$E$3:$E$4</c:f>
              <c:strCache>
                <c:ptCount val="1"/>
                <c:pt idx="0">
                  <c:v>Några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Känner du dig trygg med personalen?</c:v>
                  </c:pt>
                </c:lvl>
              </c:multiLvlStrCache>
            </c:multiLvlStrRef>
          </c:cat>
          <c:val>
            <c:numRef>
              <c:f>Pivot2!$E$5:$E$10</c:f>
              <c:numCache>
                <c:formatCode>0%</c:formatCode>
                <c:ptCount val="6"/>
                <c:pt idx="0">
                  <c:v>0.20509037255625231</c:v>
                </c:pt>
                <c:pt idx="1">
                  <c:v>0.15644820295983086</c:v>
                </c:pt>
                <c:pt idx="2">
                  <c:v>0.19847457627118645</c:v>
                </c:pt>
                <c:pt idx="3">
                  <c:v>0.16007219214216298</c:v>
                </c:pt>
                <c:pt idx="4">
                  <c:v>0.19196034494465947</c:v>
                </c:pt>
                <c:pt idx="5">
                  <c:v>0.15420010100443296</c:v>
                </c:pt>
              </c:numCache>
            </c:numRef>
          </c:val>
          <c:extLst>
            <c:ext xmlns:c16="http://schemas.microsoft.com/office/drawing/2014/chart" uri="{C3380CC4-5D6E-409C-BE32-E72D297353CC}">
              <c16:uniqueId val="{00000001-343E-457C-9FBC-1A1AE76B42BE}"/>
            </c:ext>
          </c:extLst>
        </c:ser>
        <c:ser>
          <c:idx val="2"/>
          <c:order val="2"/>
          <c:tx>
            <c:strRef>
              <c:f>Pivot2!$F$3:$F$4</c:f>
              <c:strCache>
                <c:ptCount val="1"/>
                <c:pt idx="0">
                  <c:v>Ingen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Känner du dig trygg med personalen?</c:v>
                  </c:pt>
                </c:lvl>
              </c:multiLvlStrCache>
            </c:multiLvlStrRef>
          </c:cat>
          <c:val>
            <c:numRef>
              <c:f>Pivot2!$F$5:$F$10</c:f>
              <c:numCache>
                <c:formatCode>0%</c:formatCode>
                <c:ptCount val="6"/>
                <c:pt idx="0">
                  <c:v>2.1947620804131318E-2</c:v>
                </c:pt>
                <c:pt idx="1">
                  <c:v>2.4038837992326364E-2</c:v>
                </c:pt>
                <c:pt idx="2">
                  <c:v>1.8898305084745763E-2</c:v>
                </c:pt>
                <c:pt idx="3">
                  <c:v>1.9436345966958212E-2</c:v>
                </c:pt>
                <c:pt idx="4">
                  <c:v>1.975962517824404E-2</c:v>
                </c:pt>
                <c:pt idx="5">
                  <c:v>1.6890185735929521E-2</c:v>
                </c:pt>
              </c:numCache>
            </c:numRef>
          </c:val>
          <c:extLst>
            <c:ext xmlns:c16="http://schemas.microsoft.com/office/drawing/2014/chart" uri="{C3380CC4-5D6E-409C-BE32-E72D297353CC}">
              <c16:uniqueId val="{00000002-343E-457C-9FBC-1A1AE76B42BE}"/>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70"/>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Aldrig</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Pivot1!$A$5:$C$14</c:f>
              <c:multiLvlStrCache>
                <c:ptCount val="10"/>
                <c:lvl>
                  <c:pt idx="0">
                    <c:v>Kvinnor</c:v>
                  </c:pt>
                  <c:pt idx="1">
                    <c:v>Män</c:v>
                  </c:pt>
                  <c:pt idx="2">
                    <c:v>Kvinnor</c:v>
                  </c:pt>
                  <c:pt idx="3">
                    <c:v>Män</c:v>
                  </c:pt>
                  <c:pt idx="4">
                    <c:v>Kvinnor</c:v>
                  </c:pt>
                  <c:pt idx="5">
                    <c:v>Män</c:v>
                  </c:pt>
                  <c:pt idx="6">
                    <c:v>Kvinnor</c:v>
                  </c:pt>
                  <c:pt idx="7">
                    <c:v>Män</c:v>
                  </c:pt>
                  <c:pt idx="8">
                    <c:v>Kvinnor</c:v>
                  </c:pt>
                  <c:pt idx="9">
                    <c:v>Män</c:v>
                  </c:pt>
                </c:lvl>
                <c:lvl>
                  <c:pt idx="0">
                    <c:v>Boende med särskild service SoL</c:v>
                  </c:pt>
                  <c:pt idx="2">
                    <c:v>Daglig verksamhet LSS</c:v>
                  </c:pt>
                  <c:pt idx="4">
                    <c:v>Gruppbostad LSS</c:v>
                  </c:pt>
                  <c:pt idx="6">
                    <c:v>Servicebostad LSS</c:v>
                  </c:pt>
                  <c:pt idx="8">
                    <c:v>Sysselsättning SoL</c:v>
                  </c:pt>
                </c:lvl>
                <c:lvl>
                  <c:pt idx="0">
                    <c:v>Är du rädd för något...?</c:v>
                  </c:pt>
                </c:lvl>
              </c:multiLvlStrCache>
            </c:multiLvlStrRef>
          </c:cat>
          <c:val>
            <c:numRef>
              <c:f>Pivot1!$D$5:$D$14</c:f>
              <c:numCache>
                <c:formatCode>0%</c:formatCode>
                <c:ptCount val="10"/>
                <c:pt idx="0">
                  <c:v>0.51648351648351654</c:v>
                </c:pt>
                <c:pt idx="1">
                  <c:v>0.66733067729083662</c:v>
                </c:pt>
                <c:pt idx="2">
                  <c:v>0.72054322876817134</c:v>
                </c:pt>
                <c:pt idx="3">
                  <c:v>0.78801843317972353</c:v>
                </c:pt>
                <c:pt idx="4">
                  <c:v>0.61497890295358648</c:v>
                </c:pt>
                <c:pt idx="5">
                  <c:v>0.70964093864857225</c:v>
                </c:pt>
                <c:pt idx="6">
                  <c:v>0.58490566037735847</c:v>
                </c:pt>
                <c:pt idx="7">
                  <c:v>0.71281237604125347</c:v>
                </c:pt>
                <c:pt idx="8">
                  <c:v>0.75535512965050733</c:v>
                </c:pt>
                <c:pt idx="9">
                  <c:v>0.78884026258205686</c:v>
                </c:pt>
              </c:numCache>
            </c:numRef>
          </c:val>
          <c:extLst>
            <c:ext xmlns:c16="http://schemas.microsoft.com/office/drawing/2014/chart" uri="{C3380CC4-5D6E-409C-BE32-E72D297353CC}">
              <c16:uniqueId val="{00000000-CDCE-4052-8A95-1867462E9DC2}"/>
            </c:ext>
          </c:extLst>
        </c:ser>
        <c:ser>
          <c:idx val="1"/>
          <c:order val="1"/>
          <c:tx>
            <c:strRef>
              <c:f>Pivot1!$E$3:$E$4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Pivot1!$A$5:$C$14</c:f>
              <c:multiLvlStrCache>
                <c:ptCount val="10"/>
                <c:lvl>
                  <c:pt idx="0">
                    <c:v>Kvinnor</c:v>
                  </c:pt>
                  <c:pt idx="1">
                    <c:v>Män</c:v>
                  </c:pt>
                  <c:pt idx="2">
                    <c:v>Kvinnor</c:v>
                  </c:pt>
                  <c:pt idx="3">
                    <c:v>Män</c:v>
                  </c:pt>
                  <c:pt idx="4">
                    <c:v>Kvinnor</c:v>
                  </c:pt>
                  <c:pt idx="5">
                    <c:v>Män</c:v>
                  </c:pt>
                  <c:pt idx="6">
                    <c:v>Kvinnor</c:v>
                  </c:pt>
                  <c:pt idx="7">
                    <c:v>Män</c:v>
                  </c:pt>
                  <c:pt idx="8">
                    <c:v>Kvinnor</c:v>
                  </c:pt>
                  <c:pt idx="9">
                    <c:v>Män</c:v>
                  </c:pt>
                </c:lvl>
                <c:lvl>
                  <c:pt idx="0">
                    <c:v>Boende med särskild service SoL</c:v>
                  </c:pt>
                  <c:pt idx="2">
                    <c:v>Daglig verksamhet LSS</c:v>
                  </c:pt>
                  <c:pt idx="4">
                    <c:v>Gruppbostad LSS</c:v>
                  </c:pt>
                  <c:pt idx="6">
                    <c:v>Servicebostad LSS</c:v>
                  </c:pt>
                  <c:pt idx="8">
                    <c:v>Sysselsättning SoL</c:v>
                  </c:pt>
                </c:lvl>
                <c:lvl>
                  <c:pt idx="0">
                    <c:v>Är du rädd för något...?</c:v>
                  </c:pt>
                </c:lvl>
              </c:multiLvlStrCache>
            </c:multiLvlStrRef>
          </c:cat>
          <c:val>
            <c:numRef>
              <c:f>Pivot1!$E$5:$E$14</c:f>
              <c:numCache>
                <c:formatCode>0%</c:formatCode>
                <c:ptCount val="10"/>
                <c:pt idx="0">
                  <c:v>0.38304552590266877</c:v>
                </c:pt>
                <c:pt idx="1">
                  <c:v>0.28286852589641437</c:v>
                </c:pt>
                <c:pt idx="2">
                  <c:v>0.22953328232593725</c:v>
                </c:pt>
                <c:pt idx="3">
                  <c:v>0.17496655269808237</c:v>
                </c:pt>
                <c:pt idx="4">
                  <c:v>0.31188466947960619</c:v>
                </c:pt>
                <c:pt idx="5">
                  <c:v>0.23975120158326266</c:v>
                </c:pt>
                <c:pt idx="6">
                  <c:v>0.33847913093196114</c:v>
                </c:pt>
                <c:pt idx="7">
                  <c:v>0.24276080920269735</c:v>
                </c:pt>
                <c:pt idx="8">
                  <c:v>0.22998872604284104</c:v>
                </c:pt>
                <c:pt idx="9">
                  <c:v>0.19693654266958424</c:v>
                </c:pt>
              </c:numCache>
            </c:numRef>
          </c:val>
          <c:extLst>
            <c:ext xmlns:c16="http://schemas.microsoft.com/office/drawing/2014/chart" uri="{C3380CC4-5D6E-409C-BE32-E72D297353CC}">
              <c16:uniqueId val="{00000001-CDCE-4052-8A95-1867462E9DC2}"/>
            </c:ext>
          </c:extLst>
        </c:ser>
        <c:ser>
          <c:idx val="2"/>
          <c:order val="2"/>
          <c:tx>
            <c:strRef>
              <c:f>Pivot1!$F$3:$F$4</c:f>
              <c:strCache>
                <c:ptCount val="1"/>
                <c:pt idx="0">
                  <c:v>Ofta</c:v>
                </c:pt>
              </c:strCache>
            </c:strRef>
          </c:tx>
          <c:spPr>
            <a:solidFill>
              <a:srgbClr val="C00000"/>
            </a:solidFill>
            <a:ln>
              <a:noFill/>
            </a:ln>
            <a:effectLst/>
          </c:spPr>
          <c:invertIfNegative val="0"/>
          <c:cat>
            <c:multiLvlStrRef>
              <c:f>Pivot1!$A$5:$C$14</c:f>
              <c:multiLvlStrCache>
                <c:ptCount val="10"/>
                <c:lvl>
                  <c:pt idx="0">
                    <c:v>Kvinnor</c:v>
                  </c:pt>
                  <c:pt idx="1">
                    <c:v>Män</c:v>
                  </c:pt>
                  <c:pt idx="2">
                    <c:v>Kvinnor</c:v>
                  </c:pt>
                  <c:pt idx="3">
                    <c:v>Män</c:v>
                  </c:pt>
                  <c:pt idx="4">
                    <c:v>Kvinnor</c:v>
                  </c:pt>
                  <c:pt idx="5">
                    <c:v>Män</c:v>
                  </c:pt>
                  <c:pt idx="6">
                    <c:v>Kvinnor</c:v>
                  </c:pt>
                  <c:pt idx="7">
                    <c:v>Män</c:v>
                  </c:pt>
                  <c:pt idx="8">
                    <c:v>Kvinnor</c:v>
                  </c:pt>
                  <c:pt idx="9">
                    <c:v>Män</c:v>
                  </c:pt>
                </c:lvl>
                <c:lvl>
                  <c:pt idx="0">
                    <c:v>Boende med särskild service SoL</c:v>
                  </c:pt>
                  <c:pt idx="2">
                    <c:v>Daglig verksamhet LSS</c:v>
                  </c:pt>
                  <c:pt idx="4">
                    <c:v>Gruppbostad LSS</c:v>
                  </c:pt>
                  <c:pt idx="6">
                    <c:v>Servicebostad LSS</c:v>
                  </c:pt>
                  <c:pt idx="8">
                    <c:v>Sysselsättning SoL</c:v>
                  </c:pt>
                </c:lvl>
                <c:lvl>
                  <c:pt idx="0">
                    <c:v>Är du rädd för något...?</c:v>
                  </c:pt>
                </c:lvl>
              </c:multiLvlStrCache>
            </c:multiLvlStrRef>
          </c:cat>
          <c:val>
            <c:numRef>
              <c:f>Pivot1!$F$5:$F$14</c:f>
              <c:numCache>
                <c:formatCode>0%</c:formatCode>
                <c:ptCount val="10"/>
                <c:pt idx="0">
                  <c:v>0.10047095761381476</c:v>
                </c:pt>
                <c:pt idx="1">
                  <c:v>4.9800796812749001E-2</c:v>
                </c:pt>
                <c:pt idx="2">
                  <c:v>4.9923488905891357E-2</c:v>
                </c:pt>
                <c:pt idx="3">
                  <c:v>3.7015014122194143E-2</c:v>
                </c:pt>
                <c:pt idx="4">
                  <c:v>7.3136427566807313E-2</c:v>
                </c:pt>
                <c:pt idx="5">
                  <c:v>5.0607859768165113E-2</c:v>
                </c:pt>
                <c:pt idx="6">
                  <c:v>7.6615208690680392E-2</c:v>
                </c:pt>
                <c:pt idx="7">
                  <c:v>4.4426814756049184E-2</c:v>
                </c:pt>
                <c:pt idx="8">
                  <c:v>1.4656144306651634E-2</c:v>
                </c:pt>
                <c:pt idx="9">
                  <c:v>1.4223194748358862E-2</c:v>
                </c:pt>
              </c:numCache>
            </c:numRef>
          </c:val>
          <c:extLst>
            <c:ext xmlns:c16="http://schemas.microsoft.com/office/drawing/2014/chart" uri="{C3380CC4-5D6E-409C-BE32-E72D297353CC}">
              <c16:uniqueId val="{00000002-CDCE-4052-8A95-1867462E9DC2}"/>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69"/>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Aldrig</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Är du rädd för något...?</c:v>
                  </c:pt>
                </c:lvl>
              </c:multiLvlStrCache>
            </c:multiLvlStrRef>
          </c:cat>
          <c:val>
            <c:numRef>
              <c:f>Pivot2!$D$5:$D$10</c:f>
              <c:numCache>
                <c:formatCode>0%</c:formatCode>
                <c:ptCount val="6"/>
                <c:pt idx="0">
                  <c:v>0.63333721336282156</c:v>
                </c:pt>
                <c:pt idx="1">
                  <c:v>0.72696910659615921</c:v>
                </c:pt>
                <c:pt idx="2">
                  <c:v>0.65141562853907131</c:v>
                </c:pt>
                <c:pt idx="3">
                  <c:v>0.75206398348813208</c:v>
                </c:pt>
                <c:pt idx="4">
                  <c:v>0.6644336712208021</c:v>
                </c:pt>
                <c:pt idx="5">
                  <c:v>0.74807862341018838</c:v>
                </c:pt>
              </c:numCache>
            </c:numRef>
          </c:val>
          <c:extLst>
            <c:ext xmlns:c16="http://schemas.microsoft.com/office/drawing/2014/chart" uri="{C3380CC4-5D6E-409C-BE32-E72D297353CC}">
              <c16:uniqueId val="{00000000-1FD2-4CEA-BEB4-1CCE5DACCE5F}"/>
            </c:ext>
          </c:extLst>
        </c:ser>
        <c:ser>
          <c:idx val="1"/>
          <c:order val="1"/>
          <c:tx>
            <c:strRef>
              <c:f>Pivot2!$E$3:$E$4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Är du rädd för något...?</c:v>
                  </c:pt>
                </c:lvl>
              </c:multiLvlStrCache>
            </c:multiLvlStrRef>
          </c:cat>
          <c:val>
            <c:numRef>
              <c:f>Pivot2!$E$5:$E$10</c:f>
              <c:numCache>
                <c:formatCode>0%</c:formatCode>
                <c:ptCount val="6"/>
                <c:pt idx="0">
                  <c:v>0.29379583284832966</c:v>
                </c:pt>
                <c:pt idx="1">
                  <c:v>0.21783096762222839</c:v>
                </c:pt>
                <c:pt idx="2">
                  <c:v>0.28471121177802944</c:v>
                </c:pt>
                <c:pt idx="3">
                  <c:v>0.20682834537323702</c:v>
                </c:pt>
                <c:pt idx="4">
                  <c:v>0.27562802996914942</c:v>
                </c:pt>
                <c:pt idx="5">
                  <c:v>0.21090933823029315</c:v>
                </c:pt>
              </c:numCache>
            </c:numRef>
          </c:val>
          <c:extLst>
            <c:ext xmlns:c16="http://schemas.microsoft.com/office/drawing/2014/chart" uri="{C3380CC4-5D6E-409C-BE32-E72D297353CC}">
              <c16:uniqueId val="{00000001-1FD2-4CEA-BEB4-1CCE5DACCE5F}"/>
            </c:ext>
          </c:extLst>
        </c:ser>
        <c:ser>
          <c:idx val="2"/>
          <c:order val="2"/>
          <c:tx>
            <c:strRef>
              <c:f>Pivot2!$F$3:$F$4</c:f>
              <c:strCache>
                <c:ptCount val="1"/>
                <c:pt idx="0">
                  <c:v>Ofta</c:v>
                </c:pt>
              </c:strCache>
            </c:strRef>
          </c:tx>
          <c:spPr>
            <a:solidFill>
              <a:srgbClr val="C00000"/>
            </a:solidFill>
            <a:ln>
              <a:noFill/>
            </a:ln>
            <a:effectLst/>
          </c:spPr>
          <c:invertIfNegative val="0"/>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Är du rädd för något...?</c:v>
                  </c:pt>
                </c:lvl>
              </c:multiLvlStrCache>
            </c:multiLvlStrRef>
          </c:cat>
          <c:val>
            <c:numRef>
              <c:f>Pivot2!$F$5:$F$10</c:f>
              <c:numCache>
                <c:formatCode>0%</c:formatCode>
                <c:ptCount val="6"/>
                <c:pt idx="0">
                  <c:v>7.286695378884879E-2</c:v>
                </c:pt>
                <c:pt idx="1">
                  <c:v>5.5199925781612397E-2</c:v>
                </c:pt>
                <c:pt idx="2">
                  <c:v>6.3873159682899208E-2</c:v>
                </c:pt>
                <c:pt idx="3">
                  <c:v>4.110767113863089E-2</c:v>
                </c:pt>
                <c:pt idx="4">
                  <c:v>5.9938298810048481E-2</c:v>
                </c:pt>
                <c:pt idx="5">
                  <c:v>4.1012038359518464E-2</c:v>
                </c:pt>
              </c:numCache>
            </c:numRef>
          </c:val>
          <c:extLst>
            <c:ext xmlns:c16="http://schemas.microsoft.com/office/drawing/2014/chart" uri="{C3380CC4-5D6E-409C-BE32-E72D297353CC}">
              <c16:uniqueId val="{00000002-1FD2-4CEA-BEB4-1CCE5DACCE5F}"/>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74"/>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4.9895581731752341E-2"/>
          <c:y val="2.8974908393037478E-2"/>
          <c:w val="0.8776172081137944"/>
          <c:h val="0.77735302908089388"/>
        </c:manualLayout>
      </c:layout>
      <c:barChart>
        <c:barDir val="col"/>
        <c:grouping val="stacked"/>
        <c:varyColors val="0"/>
        <c:ser>
          <c:idx val="0"/>
          <c:order val="0"/>
          <c:tx>
            <c:strRef>
              <c:f>Pivot1!$D$3:$D$4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Vet du vem du ska prata med om något är dåligt?</c:v>
                  </c:pt>
                </c:lvl>
              </c:multiLvlStrCache>
            </c:multiLvlStrRef>
          </c:cat>
          <c:val>
            <c:numRef>
              <c:f>Pivot1!$D$5:$D$18</c:f>
              <c:numCache>
                <c:formatCode>0%</c:formatCode>
                <c:ptCount val="14"/>
                <c:pt idx="0">
                  <c:v>0.85354330708661419</c:v>
                </c:pt>
                <c:pt idx="1">
                  <c:v>0.85</c:v>
                </c:pt>
                <c:pt idx="2">
                  <c:v>0.77123552123552119</c:v>
                </c:pt>
                <c:pt idx="3">
                  <c:v>0.77758195276700737</c:v>
                </c:pt>
                <c:pt idx="4">
                  <c:v>0.90448901623686728</c:v>
                </c:pt>
                <c:pt idx="5">
                  <c:v>0.91073815535422542</c:v>
                </c:pt>
                <c:pt idx="6">
                  <c:v>0.85881518268889678</c:v>
                </c:pt>
                <c:pt idx="7">
                  <c:v>0.85025670279520826</c:v>
                </c:pt>
                <c:pt idx="8">
                  <c:v>0.85915492957746475</c:v>
                </c:pt>
                <c:pt idx="9">
                  <c:v>0.81355932203389836</c:v>
                </c:pt>
                <c:pt idx="10">
                  <c:v>0.8137813211845103</c:v>
                </c:pt>
                <c:pt idx="11">
                  <c:v>0.83110236220472444</c:v>
                </c:pt>
                <c:pt idx="12">
                  <c:v>0.9144144144144144</c:v>
                </c:pt>
                <c:pt idx="13">
                  <c:v>0.93137254901960786</c:v>
                </c:pt>
              </c:numCache>
            </c:numRef>
          </c:val>
          <c:extLst>
            <c:ext xmlns:c16="http://schemas.microsoft.com/office/drawing/2014/chart" uri="{C3380CC4-5D6E-409C-BE32-E72D297353CC}">
              <c16:uniqueId val="{00000000-2222-4839-BD24-BC5A71CF4103}"/>
            </c:ext>
          </c:extLst>
        </c:ser>
        <c:ser>
          <c:idx val="1"/>
          <c:order val="1"/>
          <c:tx>
            <c:strRef>
              <c:f>Pivot1!$E$3:$E$4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Vet du vem du ska prata med om något är dåligt?</c:v>
                  </c:pt>
                </c:lvl>
              </c:multiLvlStrCache>
            </c:multiLvlStrRef>
          </c:cat>
          <c:val>
            <c:numRef>
              <c:f>Pivot1!$E$5:$E$18</c:f>
              <c:numCache>
                <c:formatCode>0%</c:formatCode>
                <c:ptCount val="14"/>
                <c:pt idx="0">
                  <c:v>0.14645669291338584</c:v>
                </c:pt>
                <c:pt idx="1">
                  <c:v>0.15</c:v>
                </c:pt>
                <c:pt idx="2">
                  <c:v>0.22876447876447875</c:v>
                </c:pt>
                <c:pt idx="3">
                  <c:v>0.22241804723299261</c:v>
                </c:pt>
                <c:pt idx="4">
                  <c:v>9.5510983763132759E-2</c:v>
                </c:pt>
                <c:pt idx="5">
                  <c:v>8.9261844645774538E-2</c:v>
                </c:pt>
                <c:pt idx="6">
                  <c:v>0.14118481731110322</c:v>
                </c:pt>
                <c:pt idx="7">
                  <c:v>0.14974329720479179</c:v>
                </c:pt>
                <c:pt idx="8">
                  <c:v>0.14084507042253522</c:v>
                </c:pt>
                <c:pt idx="9">
                  <c:v>0.1864406779661017</c:v>
                </c:pt>
                <c:pt idx="10">
                  <c:v>0.18621867881548976</c:v>
                </c:pt>
                <c:pt idx="11">
                  <c:v>0.16889763779527558</c:v>
                </c:pt>
                <c:pt idx="12">
                  <c:v>8.5585585585585586E-2</c:v>
                </c:pt>
                <c:pt idx="13">
                  <c:v>6.8627450980392163E-2</c:v>
                </c:pt>
              </c:numCache>
            </c:numRef>
          </c:val>
          <c:extLst>
            <c:ext xmlns:c16="http://schemas.microsoft.com/office/drawing/2014/chart" uri="{C3380CC4-5D6E-409C-BE32-E72D297353CC}">
              <c16:uniqueId val="{00000001-2222-4839-BD24-BC5A71CF4103}"/>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72"/>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Vet du vem du ska prata med om något är dåligt?</c:v>
                  </c:pt>
                </c:lvl>
              </c:multiLvlStrCache>
            </c:multiLvlStrRef>
          </c:cat>
          <c:val>
            <c:numRef>
              <c:f>Pivot2!$D$5:$D$10</c:f>
              <c:numCache>
                <c:formatCode>0%</c:formatCode>
                <c:ptCount val="6"/>
                <c:pt idx="0">
                  <c:v>0.85678693365322511</c:v>
                </c:pt>
                <c:pt idx="1">
                  <c:v>0.87254901960784315</c:v>
                </c:pt>
                <c:pt idx="2">
                  <c:v>0.84927340317674893</c:v>
                </c:pt>
                <c:pt idx="3">
                  <c:v>0.8517160254636037</c:v>
                </c:pt>
                <c:pt idx="4">
                  <c:v>0.85432937181663837</c:v>
                </c:pt>
                <c:pt idx="5">
                  <c:v>0.86235907790678112</c:v>
                </c:pt>
              </c:numCache>
            </c:numRef>
          </c:val>
          <c:extLst>
            <c:ext xmlns:c16="http://schemas.microsoft.com/office/drawing/2014/chart" uri="{C3380CC4-5D6E-409C-BE32-E72D297353CC}">
              <c16:uniqueId val="{00000000-80AF-4F71-A1E2-C06EA54DD774}"/>
            </c:ext>
          </c:extLst>
        </c:ser>
        <c:ser>
          <c:idx val="1"/>
          <c:order val="1"/>
          <c:tx>
            <c:strRef>
              <c:f>Pivot2!$E$3:$E$4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Vet du vem du ska prata med om något är dåligt?</c:v>
                  </c:pt>
                </c:lvl>
              </c:multiLvlStrCache>
            </c:multiLvlStrRef>
          </c:cat>
          <c:val>
            <c:numRef>
              <c:f>Pivot2!$E$5:$E$10</c:f>
              <c:numCache>
                <c:formatCode>0%</c:formatCode>
                <c:ptCount val="6"/>
                <c:pt idx="0">
                  <c:v>0.14321306634677494</c:v>
                </c:pt>
                <c:pt idx="1">
                  <c:v>0.12745098039215685</c:v>
                </c:pt>
                <c:pt idx="2">
                  <c:v>0.1507265968232511</c:v>
                </c:pt>
                <c:pt idx="3">
                  <c:v>0.14828397453639636</c:v>
                </c:pt>
                <c:pt idx="4">
                  <c:v>0.14567062818336163</c:v>
                </c:pt>
                <c:pt idx="5">
                  <c:v>0.1376409220932189</c:v>
                </c:pt>
              </c:numCache>
            </c:numRef>
          </c:val>
          <c:extLst>
            <c:ext xmlns:c16="http://schemas.microsoft.com/office/drawing/2014/chart" uri="{C3380CC4-5D6E-409C-BE32-E72D297353CC}">
              <c16:uniqueId val="{00000001-80AF-4F71-A1E2-C06EA54DD774}"/>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204"/>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Pivot1!$A$5:$C$8</c:f>
              <c:multiLvlStrCache>
                <c:ptCount val="4"/>
                <c:lvl>
                  <c:pt idx="0">
                    <c:v>Kvinnor</c:v>
                  </c:pt>
                  <c:pt idx="1">
                    <c:v>Män</c:v>
                  </c:pt>
                  <c:pt idx="2">
                    <c:v>Kvinnor</c:v>
                  </c:pt>
                  <c:pt idx="3">
                    <c:v>Män</c:v>
                  </c:pt>
                </c:lvl>
                <c:lvl>
                  <c:pt idx="0">
                    <c:v>Daglig verksamhet LSS</c:v>
                  </c:pt>
                  <c:pt idx="2">
                    <c:v>Sysselsättning SoL</c:v>
                  </c:pt>
                </c:lvl>
                <c:lvl>
                  <c:pt idx="0">
                    <c:v>Är det du gör viktigt för dig?</c:v>
                  </c:pt>
                </c:lvl>
              </c:multiLvlStrCache>
            </c:multiLvlStrRef>
          </c:cat>
          <c:val>
            <c:numRef>
              <c:f>Pivot1!$D$5:$D$8</c:f>
              <c:numCache>
                <c:formatCode>0%</c:formatCode>
                <c:ptCount val="4"/>
                <c:pt idx="0">
                  <c:v>0.8629402756508423</c:v>
                </c:pt>
                <c:pt idx="1">
                  <c:v>0.83263971462544595</c:v>
                </c:pt>
                <c:pt idx="2">
                  <c:v>0.85859728506787325</c:v>
                </c:pt>
                <c:pt idx="3">
                  <c:v>0.82736156351791534</c:v>
                </c:pt>
              </c:numCache>
            </c:numRef>
          </c:val>
          <c:extLst>
            <c:ext xmlns:c16="http://schemas.microsoft.com/office/drawing/2014/chart" uri="{C3380CC4-5D6E-409C-BE32-E72D297353CC}">
              <c16:uniqueId val="{00000000-3DD3-4D95-BF28-9141DD6B69CF}"/>
            </c:ext>
          </c:extLst>
        </c:ser>
        <c:ser>
          <c:idx val="1"/>
          <c:order val="1"/>
          <c:tx>
            <c:strRef>
              <c:f>Pivot1!$E$3:$E$4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Pivot1!$A$5:$C$8</c:f>
              <c:multiLvlStrCache>
                <c:ptCount val="4"/>
                <c:lvl>
                  <c:pt idx="0">
                    <c:v>Kvinnor</c:v>
                  </c:pt>
                  <c:pt idx="1">
                    <c:v>Män</c:v>
                  </c:pt>
                  <c:pt idx="2">
                    <c:v>Kvinnor</c:v>
                  </c:pt>
                  <c:pt idx="3">
                    <c:v>Män</c:v>
                  </c:pt>
                </c:lvl>
                <c:lvl>
                  <c:pt idx="0">
                    <c:v>Daglig verksamhet LSS</c:v>
                  </c:pt>
                  <c:pt idx="2">
                    <c:v>Sysselsättning SoL</c:v>
                  </c:pt>
                </c:lvl>
                <c:lvl>
                  <c:pt idx="0">
                    <c:v>Är det du gör viktigt för dig?</c:v>
                  </c:pt>
                </c:lvl>
              </c:multiLvlStrCache>
            </c:multiLvlStrRef>
          </c:cat>
          <c:val>
            <c:numRef>
              <c:f>Pivot1!$E$5:$E$8</c:f>
              <c:numCache>
                <c:formatCode>0%</c:formatCode>
                <c:ptCount val="4"/>
                <c:pt idx="0">
                  <c:v>0.10738897396630934</c:v>
                </c:pt>
                <c:pt idx="1">
                  <c:v>0.13451248513674197</c:v>
                </c:pt>
                <c:pt idx="2">
                  <c:v>0.12217194570135746</c:v>
                </c:pt>
                <c:pt idx="3">
                  <c:v>0.14983713355048861</c:v>
                </c:pt>
              </c:numCache>
            </c:numRef>
          </c:val>
          <c:extLst>
            <c:ext xmlns:c16="http://schemas.microsoft.com/office/drawing/2014/chart" uri="{C3380CC4-5D6E-409C-BE32-E72D297353CC}">
              <c16:uniqueId val="{00000001-3DD3-4D95-BF28-9141DD6B69CF}"/>
            </c:ext>
          </c:extLst>
        </c:ser>
        <c:ser>
          <c:idx val="2"/>
          <c:order val="2"/>
          <c:tx>
            <c:strRef>
              <c:f>Pivot1!$F$3:$F$4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Pivot1!$A$5:$C$8</c:f>
              <c:multiLvlStrCache>
                <c:ptCount val="4"/>
                <c:lvl>
                  <c:pt idx="0">
                    <c:v>Kvinnor</c:v>
                  </c:pt>
                  <c:pt idx="1">
                    <c:v>Män</c:v>
                  </c:pt>
                  <c:pt idx="2">
                    <c:v>Kvinnor</c:v>
                  </c:pt>
                  <c:pt idx="3">
                    <c:v>Män</c:v>
                  </c:pt>
                </c:lvl>
                <c:lvl>
                  <c:pt idx="0">
                    <c:v>Daglig verksamhet LSS</c:v>
                  </c:pt>
                  <c:pt idx="2">
                    <c:v>Sysselsättning SoL</c:v>
                  </c:pt>
                </c:lvl>
                <c:lvl>
                  <c:pt idx="0">
                    <c:v>Är det du gör viktigt för dig?</c:v>
                  </c:pt>
                </c:lvl>
              </c:multiLvlStrCache>
            </c:multiLvlStrRef>
          </c:cat>
          <c:val>
            <c:numRef>
              <c:f>Pivot1!$F$5:$F$8</c:f>
              <c:numCache>
                <c:formatCode>0%</c:formatCode>
                <c:ptCount val="4"/>
                <c:pt idx="0">
                  <c:v>2.9670750382848391E-2</c:v>
                </c:pt>
                <c:pt idx="1">
                  <c:v>3.2847800237812128E-2</c:v>
                </c:pt>
                <c:pt idx="2">
                  <c:v>1.9230769230769232E-2</c:v>
                </c:pt>
                <c:pt idx="3">
                  <c:v>2.2801302931596091E-2</c:v>
                </c:pt>
              </c:numCache>
            </c:numRef>
          </c:val>
          <c:extLst>
            <c:ext xmlns:c16="http://schemas.microsoft.com/office/drawing/2014/chart" uri="{C3380CC4-5D6E-409C-BE32-E72D297353CC}">
              <c16:uniqueId val="{00000002-3DD3-4D95-BF28-9141DD6B69CF}"/>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Sheet1!$G$12</c:f>
              <c:strCache>
                <c:ptCount val="1"/>
                <c:pt idx="0">
                  <c:v>Kvinna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Sheet1!$H$11:$N$11</c:f>
              <c:strCache>
                <c:ptCount val="7"/>
                <c:pt idx="0">
                  <c:v>Boende med särskild service SoL</c:v>
                </c:pt>
                <c:pt idx="1">
                  <c:v>Boendestöd SoL</c:v>
                </c:pt>
                <c:pt idx="2">
                  <c:v>Daglig verksamhet LSS</c:v>
                </c:pt>
                <c:pt idx="3">
                  <c:v>Gruppbostad LSS</c:v>
                </c:pt>
                <c:pt idx="4">
                  <c:v>Personlig assistans</c:v>
                </c:pt>
                <c:pt idx="5">
                  <c:v>Servicebostad LSS</c:v>
                </c:pt>
                <c:pt idx="6">
                  <c:v>Sysselsättning SoL</c:v>
                </c:pt>
              </c:strCache>
            </c:strRef>
          </c:cat>
          <c:val>
            <c:numRef>
              <c:f>Sheet1!$H$12:$N$12</c:f>
              <c:numCache>
                <c:formatCode>0%</c:formatCode>
                <c:ptCount val="7"/>
                <c:pt idx="0">
                  <c:v>0.37988165680473401</c:v>
                </c:pt>
                <c:pt idx="1">
                  <c:v>0.50874352331606199</c:v>
                </c:pt>
                <c:pt idx="2">
                  <c:v>0.42715311970296199</c:v>
                </c:pt>
                <c:pt idx="3">
                  <c:v>0.43636911942098899</c:v>
                </c:pt>
                <c:pt idx="4">
                  <c:v>0.48434925864909401</c:v>
                </c:pt>
                <c:pt idx="5">
                  <c:v>0.39837398373983701</c:v>
                </c:pt>
                <c:pt idx="6">
                  <c:v>0.48296376419686299</c:v>
                </c:pt>
              </c:numCache>
            </c:numRef>
          </c:val>
          <c:extLst>
            <c:ext xmlns:c16="http://schemas.microsoft.com/office/drawing/2014/chart" uri="{C3380CC4-5D6E-409C-BE32-E72D297353CC}">
              <c16:uniqueId val="{00000000-39EA-42CB-9157-7162755191B3}"/>
            </c:ext>
          </c:extLst>
        </c:ser>
        <c:ser>
          <c:idx val="1"/>
          <c:order val="1"/>
          <c:tx>
            <c:strRef>
              <c:f>Sheet1!$G$13</c:f>
              <c:strCache>
                <c:ptCount val="1"/>
                <c:pt idx="0">
                  <c:v>Man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Sheet1!$H$11:$N$11</c:f>
              <c:strCache>
                <c:ptCount val="7"/>
                <c:pt idx="0">
                  <c:v>Boende med särskild service SoL</c:v>
                </c:pt>
                <c:pt idx="1">
                  <c:v>Boendestöd SoL</c:v>
                </c:pt>
                <c:pt idx="2">
                  <c:v>Daglig verksamhet LSS</c:v>
                </c:pt>
                <c:pt idx="3">
                  <c:v>Gruppbostad LSS</c:v>
                </c:pt>
                <c:pt idx="4">
                  <c:v>Personlig assistans</c:v>
                </c:pt>
                <c:pt idx="5">
                  <c:v>Servicebostad LSS</c:v>
                </c:pt>
                <c:pt idx="6">
                  <c:v>Sysselsättning SoL</c:v>
                </c:pt>
              </c:strCache>
            </c:strRef>
          </c:cat>
          <c:val>
            <c:numRef>
              <c:f>Sheet1!$H$13:$N$13</c:f>
              <c:numCache>
                <c:formatCode>0%</c:formatCode>
                <c:ptCount val="7"/>
                <c:pt idx="0">
                  <c:v>0.59940828402366897</c:v>
                </c:pt>
                <c:pt idx="1">
                  <c:v>0.46599740932642503</c:v>
                </c:pt>
                <c:pt idx="2">
                  <c:v>0.55032690289773201</c:v>
                </c:pt>
                <c:pt idx="3">
                  <c:v>0.54372738238842</c:v>
                </c:pt>
                <c:pt idx="4">
                  <c:v>0.50576606260296497</c:v>
                </c:pt>
                <c:pt idx="5">
                  <c:v>0.57813911472448098</c:v>
                </c:pt>
                <c:pt idx="6">
                  <c:v>0.50243374797187701</c:v>
                </c:pt>
              </c:numCache>
            </c:numRef>
          </c:val>
          <c:extLst>
            <c:ext xmlns:c16="http://schemas.microsoft.com/office/drawing/2014/chart" uri="{C3380CC4-5D6E-409C-BE32-E72D297353CC}">
              <c16:uniqueId val="{00000001-39EA-42CB-9157-7162755191B3}"/>
            </c:ext>
          </c:extLst>
        </c:ser>
        <c:ser>
          <c:idx val="2"/>
          <c:order val="2"/>
          <c:tx>
            <c:strRef>
              <c:f>Sheet1!$G$14</c:f>
              <c:strCache>
                <c:ptCount val="1"/>
                <c:pt idx="0">
                  <c:v>Annat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Sheet1!$H$11:$N$11</c:f>
              <c:strCache>
                <c:ptCount val="7"/>
                <c:pt idx="0">
                  <c:v>Boende med särskild service SoL</c:v>
                </c:pt>
                <c:pt idx="1">
                  <c:v>Boendestöd SoL</c:v>
                </c:pt>
                <c:pt idx="2">
                  <c:v>Daglig verksamhet LSS</c:v>
                </c:pt>
                <c:pt idx="3">
                  <c:v>Gruppbostad LSS</c:v>
                </c:pt>
                <c:pt idx="4">
                  <c:v>Personlig assistans</c:v>
                </c:pt>
                <c:pt idx="5">
                  <c:v>Servicebostad LSS</c:v>
                </c:pt>
                <c:pt idx="6">
                  <c:v>Sysselsättning SoL</c:v>
                </c:pt>
              </c:strCache>
            </c:strRef>
          </c:cat>
          <c:val>
            <c:numRef>
              <c:f>Sheet1!$H$14:$N$14</c:f>
              <c:numCache>
                <c:formatCode>0%</c:formatCode>
                <c:ptCount val="7"/>
                <c:pt idx="0">
                  <c:v>2.07100591715976E-2</c:v>
                </c:pt>
                <c:pt idx="1">
                  <c:v>2.5259067357513001E-2</c:v>
                </c:pt>
                <c:pt idx="2">
                  <c:v>2.25199773993058E-2</c:v>
                </c:pt>
                <c:pt idx="3">
                  <c:v>1.9903498190591101E-2</c:v>
                </c:pt>
                <c:pt idx="4">
                  <c:v>9.8846787479406895E-3</c:v>
                </c:pt>
                <c:pt idx="5">
                  <c:v>2.3486901535682E-2</c:v>
                </c:pt>
                <c:pt idx="6">
                  <c:v>1.46024878312601E-2</c:v>
                </c:pt>
              </c:numCache>
            </c:numRef>
          </c:val>
          <c:extLst>
            <c:ext xmlns:c16="http://schemas.microsoft.com/office/drawing/2014/chart" uri="{C3380CC4-5D6E-409C-BE32-E72D297353CC}">
              <c16:uniqueId val="{00000002-39EA-42CB-9157-7162755191B3}"/>
            </c:ext>
          </c:extLst>
        </c:ser>
        <c:dLbls>
          <c:dLblPos val="ctr"/>
          <c:showLegendKey val="0"/>
          <c:showVal val="1"/>
          <c:showCatName val="0"/>
          <c:showSerName val="0"/>
          <c:showPercent val="0"/>
          <c:showBubbleSize val="0"/>
        </c:dLbls>
        <c:gapWidth val="150"/>
        <c:overlap val="100"/>
        <c:axId val="996473280"/>
        <c:axId val="996474264"/>
      </c:barChart>
      <c:catAx>
        <c:axId val="9964732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996474264"/>
        <c:crosses val="autoZero"/>
        <c:auto val="1"/>
        <c:lblAlgn val="ctr"/>
        <c:lblOffset val="100"/>
        <c:noMultiLvlLbl val="0"/>
      </c:catAx>
      <c:valAx>
        <c:axId val="9964742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996473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39"/>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Är det du gör viktigt för dig?</c:v>
                  </c:pt>
                </c:lvl>
              </c:multiLvlStrCache>
            </c:multiLvlStrRef>
          </c:cat>
          <c:val>
            <c:numRef>
              <c:f>Pivot2!$D$5:$D$10</c:f>
              <c:numCache>
                <c:formatCode>0%</c:formatCode>
                <c:ptCount val="6"/>
                <c:pt idx="0">
                  <c:v>0.85251875669882105</c:v>
                </c:pt>
                <c:pt idx="1">
                  <c:v>0.82048150732728542</c:v>
                </c:pt>
                <c:pt idx="2">
                  <c:v>0.85571822618289839</c:v>
                </c:pt>
                <c:pt idx="3">
                  <c:v>0.82576626782494678</c:v>
                </c:pt>
                <c:pt idx="4">
                  <c:v>0.86231172233136866</c:v>
                </c:pt>
                <c:pt idx="5">
                  <c:v>0.83200418355340566</c:v>
                </c:pt>
              </c:numCache>
            </c:numRef>
          </c:val>
          <c:extLst>
            <c:ext xmlns:c16="http://schemas.microsoft.com/office/drawing/2014/chart" uri="{C3380CC4-5D6E-409C-BE32-E72D297353CC}">
              <c16:uniqueId val="{00000000-39A8-4667-BB19-9DBF61511DB3}"/>
            </c:ext>
          </c:extLst>
        </c:ser>
        <c:ser>
          <c:idx val="1"/>
          <c:order val="1"/>
          <c:tx>
            <c:strRef>
              <c:f>Pivot2!$E$3:$E$4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Är det du gör viktigt för dig?</c:v>
                  </c:pt>
                </c:lvl>
              </c:multiLvlStrCache>
            </c:multiLvlStrRef>
          </c:cat>
          <c:val>
            <c:numRef>
              <c:f>Pivot2!$E$5:$E$10</c:f>
              <c:numCache>
                <c:formatCode>0%</c:formatCode>
                <c:ptCount val="6"/>
                <c:pt idx="0">
                  <c:v>0.12132904608788853</c:v>
                </c:pt>
                <c:pt idx="1">
                  <c:v>0.14654570830425681</c:v>
                </c:pt>
                <c:pt idx="2">
                  <c:v>0.11542541905368131</c:v>
                </c:pt>
                <c:pt idx="3">
                  <c:v>0.14227175872807737</c:v>
                </c:pt>
                <c:pt idx="4">
                  <c:v>0.10952848722986247</c:v>
                </c:pt>
                <c:pt idx="5">
                  <c:v>0.13635769381618512</c:v>
                </c:pt>
              </c:numCache>
            </c:numRef>
          </c:val>
          <c:extLst>
            <c:ext xmlns:c16="http://schemas.microsoft.com/office/drawing/2014/chart" uri="{C3380CC4-5D6E-409C-BE32-E72D297353CC}">
              <c16:uniqueId val="{00000001-39A8-4667-BB19-9DBF61511DB3}"/>
            </c:ext>
          </c:extLst>
        </c:ser>
        <c:ser>
          <c:idx val="2"/>
          <c:order val="2"/>
          <c:tx>
            <c:strRef>
              <c:f>Pivot2!$F$3:$F$4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Är det du gör viktigt för dig?</c:v>
                  </c:pt>
                </c:lvl>
              </c:multiLvlStrCache>
            </c:multiLvlStrRef>
          </c:cat>
          <c:val>
            <c:numRef>
              <c:f>Pivot2!$F$5:$F$10</c:f>
              <c:numCache>
                <c:formatCode>0%</c:formatCode>
                <c:ptCount val="6"/>
                <c:pt idx="0">
                  <c:v>2.615219721329046E-2</c:v>
                </c:pt>
                <c:pt idx="1">
                  <c:v>3.2972784368457783E-2</c:v>
                </c:pt>
                <c:pt idx="2">
                  <c:v>2.8856354763420328E-2</c:v>
                </c:pt>
                <c:pt idx="3">
                  <c:v>3.1961973446975905E-2</c:v>
                </c:pt>
                <c:pt idx="4">
                  <c:v>2.8159790438768827E-2</c:v>
                </c:pt>
                <c:pt idx="5">
                  <c:v>3.1638122630409202E-2</c:v>
                </c:pt>
              </c:numCache>
            </c:numRef>
          </c:val>
          <c:extLst>
            <c:ext xmlns:c16="http://schemas.microsoft.com/office/drawing/2014/chart" uri="{C3380CC4-5D6E-409C-BE32-E72D297353CC}">
              <c16:uniqueId val="{00000002-39A8-4667-BB19-9DBF61511DB3}"/>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95"/>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Alla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Pivot1!$A$5:$C$6</c:f>
              <c:multiLvlStrCache>
                <c:ptCount val="2"/>
                <c:lvl>
                  <c:pt idx="0">
                    <c:v>Kvinnor</c:v>
                  </c:pt>
                  <c:pt idx="1">
                    <c:v>Män</c:v>
                  </c:pt>
                </c:lvl>
                <c:lvl>
                  <c:pt idx="0">
                    <c:v>Personlig assistans</c:v>
                  </c:pt>
                </c:lvl>
                <c:lvl>
                  <c:pt idx="0">
                    <c:v>Har du varit med och bestämt vilka som är dina assistenter?</c:v>
                  </c:pt>
                </c:lvl>
              </c:multiLvlStrCache>
            </c:multiLvlStrRef>
          </c:cat>
          <c:val>
            <c:numRef>
              <c:f>Pivot1!$D$5:$D$6</c:f>
              <c:numCache>
                <c:formatCode>0%</c:formatCode>
                <c:ptCount val="2"/>
                <c:pt idx="0">
                  <c:v>0.51877133105802042</c:v>
                </c:pt>
                <c:pt idx="1">
                  <c:v>0.46710526315789475</c:v>
                </c:pt>
              </c:numCache>
            </c:numRef>
          </c:val>
          <c:extLst>
            <c:ext xmlns:c16="http://schemas.microsoft.com/office/drawing/2014/chart" uri="{C3380CC4-5D6E-409C-BE32-E72D297353CC}">
              <c16:uniqueId val="{00000000-9391-4450-A407-1F520B99830D}"/>
            </c:ext>
          </c:extLst>
        </c:ser>
        <c:ser>
          <c:idx val="1"/>
          <c:order val="1"/>
          <c:tx>
            <c:strRef>
              <c:f>Pivot1!$E$3:$E$4</c:f>
              <c:strCache>
                <c:ptCount val="1"/>
                <c:pt idx="0">
                  <c:v>Några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Pivot1!$A$5:$C$6</c:f>
              <c:multiLvlStrCache>
                <c:ptCount val="2"/>
                <c:lvl>
                  <c:pt idx="0">
                    <c:v>Kvinnor</c:v>
                  </c:pt>
                  <c:pt idx="1">
                    <c:v>Män</c:v>
                  </c:pt>
                </c:lvl>
                <c:lvl>
                  <c:pt idx="0">
                    <c:v>Personlig assistans</c:v>
                  </c:pt>
                </c:lvl>
                <c:lvl>
                  <c:pt idx="0">
                    <c:v>Har du varit med och bestämt vilka som är dina assistenter?</c:v>
                  </c:pt>
                </c:lvl>
              </c:multiLvlStrCache>
            </c:multiLvlStrRef>
          </c:cat>
          <c:val>
            <c:numRef>
              <c:f>Pivot1!$E$5:$E$6</c:f>
              <c:numCache>
                <c:formatCode>0%</c:formatCode>
                <c:ptCount val="2"/>
                <c:pt idx="0">
                  <c:v>0.31399317406143346</c:v>
                </c:pt>
                <c:pt idx="1">
                  <c:v>0.28947368421052633</c:v>
                </c:pt>
              </c:numCache>
            </c:numRef>
          </c:val>
          <c:extLst>
            <c:ext xmlns:c16="http://schemas.microsoft.com/office/drawing/2014/chart" uri="{C3380CC4-5D6E-409C-BE32-E72D297353CC}">
              <c16:uniqueId val="{00000001-9391-4450-A407-1F520B99830D}"/>
            </c:ext>
          </c:extLst>
        </c:ser>
        <c:ser>
          <c:idx val="2"/>
          <c:order val="2"/>
          <c:tx>
            <c:strRef>
              <c:f>Pivot1!$F$3:$F$4</c:f>
              <c:strCache>
                <c:ptCount val="1"/>
                <c:pt idx="0">
                  <c:v>Ingen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Pivot1!$A$5:$C$6</c:f>
              <c:multiLvlStrCache>
                <c:ptCount val="2"/>
                <c:lvl>
                  <c:pt idx="0">
                    <c:v>Kvinnor</c:v>
                  </c:pt>
                  <c:pt idx="1">
                    <c:v>Män</c:v>
                  </c:pt>
                </c:lvl>
                <c:lvl>
                  <c:pt idx="0">
                    <c:v>Personlig assistans</c:v>
                  </c:pt>
                </c:lvl>
                <c:lvl>
                  <c:pt idx="0">
                    <c:v>Har du varit med och bestämt vilka som är dina assistenter?</c:v>
                  </c:pt>
                </c:lvl>
              </c:multiLvlStrCache>
            </c:multiLvlStrRef>
          </c:cat>
          <c:val>
            <c:numRef>
              <c:f>Pivot1!$F$5:$F$6</c:f>
              <c:numCache>
                <c:formatCode>0%</c:formatCode>
                <c:ptCount val="2"/>
                <c:pt idx="0">
                  <c:v>0.16723549488054607</c:v>
                </c:pt>
                <c:pt idx="1">
                  <c:v>0.24342105263157895</c:v>
                </c:pt>
              </c:numCache>
            </c:numRef>
          </c:val>
          <c:extLst>
            <c:ext xmlns:c16="http://schemas.microsoft.com/office/drawing/2014/chart" uri="{C3380CC4-5D6E-409C-BE32-E72D297353CC}">
              <c16:uniqueId val="{00000002-9391-4450-A407-1F520B99830D}"/>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84"/>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Alla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Har du varit med och bestämt vilka som är dina assistenter?</c:v>
                  </c:pt>
                </c:lvl>
              </c:multiLvlStrCache>
            </c:multiLvlStrRef>
          </c:cat>
          <c:val>
            <c:numRef>
              <c:f>Pivot2!$D$5:$D$10</c:f>
              <c:numCache>
                <c:formatCode>0%</c:formatCode>
                <c:ptCount val="6"/>
                <c:pt idx="0">
                  <c:v>0.48275862068965519</c:v>
                </c:pt>
                <c:pt idx="1">
                  <c:v>0.42857142857142855</c:v>
                </c:pt>
                <c:pt idx="2">
                  <c:v>0.51438848920863312</c:v>
                </c:pt>
                <c:pt idx="3">
                  <c:v>0.49822064056939502</c:v>
                </c:pt>
                <c:pt idx="4">
                  <c:v>0.51877133105802042</c:v>
                </c:pt>
                <c:pt idx="5">
                  <c:v>0.46710526315789475</c:v>
                </c:pt>
              </c:numCache>
            </c:numRef>
          </c:val>
          <c:extLst>
            <c:ext xmlns:c16="http://schemas.microsoft.com/office/drawing/2014/chart" uri="{C3380CC4-5D6E-409C-BE32-E72D297353CC}">
              <c16:uniqueId val="{00000000-0A54-4F94-9798-AC864E682E8D}"/>
            </c:ext>
          </c:extLst>
        </c:ser>
        <c:ser>
          <c:idx val="1"/>
          <c:order val="1"/>
          <c:tx>
            <c:strRef>
              <c:f>Pivot2!$E$3:$E$4</c:f>
              <c:strCache>
                <c:ptCount val="1"/>
                <c:pt idx="0">
                  <c:v>Några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Har du varit med och bestämt vilka som är dina assistenter?</c:v>
                  </c:pt>
                </c:lvl>
              </c:multiLvlStrCache>
            </c:multiLvlStrRef>
          </c:cat>
          <c:val>
            <c:numRef>
              <c:f>Pivot2!$E$5:$E$10</c:f>
              <c:numCache>
                <c:formatCode>0%</c:formatCode>
                <c:ptCount val="6"/>
                <c:pt idx="0">
                  <c:v>0.34482758620689657</c:v>
                </c:pt>
                <c:pt idx="1">
                  <c:v>0.33834586466165412</c:v>
                </c:pt>
                <c:pt idx="2">
                  <c:v>0.2733812949640288</c:v>
                </c:pt>
                <c:pt idx="3">
                  <c:v>0.25622775800711745</c:v>
                </c:pt>
                <c:pt idx="4">
                  <c:v>0.31399317406143346</c:v>
                </c:pt>
                <c:pt idx="5">
                  <c:v>0.28947368421052633</c:v>
                </c:pt>
              </c:numCache>
            </c:numRef>
          </c:val>
          <c:extLst>
            <c:ext xmlns:c16="http://schemas.microsoft.com/office/drawing/2014/chart" uri="{C3380CC4-5D6E-409C-BE32-E72D297353CC}">
              <c16:uniqueId val="{00000001-0A54-4F94-9798-AC864E682E8D}"/>
            </c:ext>
          </c:extLst>
        </c:ser>
        <c:ser>
          <c:idx val="2"/>
          <c:order val="2"/>
          <c:tx>
            <c:strRef>
              <c:f>Pivot2!$F$3:$F$4</c:f>
              <c:strCache>
                <c:ptCount val="1"/>
                <c:pt idx="0">
                  <c:v>Ingen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Har du varit med och bestämt vilka som är dina assistenter?</c:v>
                  </c:pt>
                </c:lvl>
              </c:multiLvlStrCache>
            </c:multiLvlStrRef>
          </c:cat>
          <c:val>
            <c:numRef>
              <c:f>Pivot2!$F$5:$F$10</c:f>
              <c:numCache>
                <c:formatCode>0%</c:formatCode>
                <c:ptCount val="6"/>
                <c:pt idx="0">
                  <c:v>0.17241379310344829</c:v>
                </c:pt>
                <c:pt idx="1">
                  <c:v>0.23308270676691728</c:v>
                </c:pt>
                <c:pt idx="2">
                  <c:v>0.21223021582733814</c:v>
                </c:pt>
                <c:pt idx="3">
                  <c:v>0.24555160142348753</c:v>
                </c:pt>
                <c:pt idx="4">
                  <c:v>0.16723549488054607</c:v>
                </c:pt>
                <c:pt idx="5">
                  <c:v>0.24342105263157895</c:v>
                </c:pt>
              </c:numCache>
            </c:numRef>
          </c:val>
          <c:extLst>
            <c:ext xmlns:c16="http://schemas.microsoft.com/office/drawing/2014/chart" uri="{C3380CC4-5D6E-409C-BE32-E72D297353CC}">
              <c16:uniqueId val="{00000002-0A54-4F94-9798-AC864E682E8D}"/>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98"/>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Pivot1!$A$5:$C$6</c:f>
              <c:multiLvlStrCache>
                <c:ptCount val="2"/>
                <c:lvl>
                  <c:pt idx="0">
                    <c:v>Kvinnor</c:v>
                  </c:pt>
                  <c:pt idx="1">
                    <c:v>Män</c:v>
                  </c:pt>
                </c:lvl>
                <c:lvl>
                  <c:pt idx="0">
                    <c:v>Personlig assistans</c:v>
                  </c:pt>
                </c:lvl>
                <c:lvl>
                  <c:pt idx="0">
                    <c:v>Kan du göra det du vill med hjälp av dina assistenter?</c:v>
                  </c:pt>
                </c:lvl>
              </c:multiLvlStrCache>
            </c:multiLvlStrRef>
          </c:cat>
          <c:val>
            <c:numRef>
              <c:f>Pivot1!$D$5:$D$6</c:f>
              <c:numCache>
                <c:formatCode>0%</c:formatCode>
                <c:ptCount val="2"/>
                <c:pt idx="0">
                  <c:v>0.77054794520547942</c:v>
                </c:pt>
                <c:pt idx="1">
                  <c:v>0.76897689768976896</c:v>
                </c:pt>
              </c:numCache>
            </c:numRef>
          </c:val>
          <c:extLst>
            <c:ext xmlns:c16="http://schemas.microsoft.com/office/drawing/2014/chart" uri="{C3380CC4-5D6E-409C-BE32-E72D297353CC}">
              <c16:uniqueId val="{00000000-10D5-4A2A-8E4F-CA66784764D0}"/>
            </c:ext>
          </c:extLst>
        </c:ser>
        <c:ser>
          <c:idx val="1"/>
          <c:order val="1"/>
          <c:tx>
            <c:strRef>
              <c:f>Pivot1!$E$3:$E$4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Pivot1!$A$5:$C$6</c:f>
              <c:multiLvlStrCache>
                <c:ptCount val="2"/>
                <c:lvl>
                  <c:pt idx="0">
                    <c:v>Kvinnor</c:v>
                  </c:pt>
                  <c:pt idx="1">
                    <c:v>Män</c:v>
                  </c:pt>
                </c:lvl>
                <c:lvl>
                  <c:pt idx="0">
                    <c:v>Personlig assistans</c:v>
                  </c:pt>
                </c:lvl>
                <c:lvl>
                  <c:pt idx="0">
                    <c:v>Kan du göra det du vill med hjälp av dina assistenter?</c:v>
                  </c:pt>
                </c:lvl>
              </c:multiLvlStrCache>
            </c:multiLvlStrRef>
          </c:cat>
          <c:val>
            <c:numRef>
              <c:f>Pivot1!$E$5:$E$6</c:f>
              <c:numCache>
                <c:formatCode>0%</c:formatCode>
                <c:ptCount val="2"/>
                <c:pt idx="0">
                  <c:v>0.19178082191780821</c:v>
                </c:pt>
                <c:pt idx="1">
                  <c:v>0.18151815181518152</c:v>
                </c:pt>
              </c:numCache>
            </c:numRef>
          </c:val>
          <c:extLst>
            <c:ext xmlns:c16="http://schemas.microsoft.com/office/drawing/2014/chart" uri="{C3380CC4-5D6E-409C-BE32-E72D297353CC}">
              <c16:uniqueId val="{00000001-10D5-4A2A-8E4F-CA66784764D0}"/>
            </c:ext>
          </c:extLst>
        </c:ser>
        <c:ser>
          <c:idx val="2"/>
          <c:order val="2"/>
          <c:tx>
            <c:strRef>
              <c:f>Pivot1!$F$3:$F$4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Pivot1!$A$5:$C$6</c:f>
              <c:multiLvlStrCache>
                <c:ptCount val="2"/>
                <c:lvl>
                  <c:pt idx="0">
                    <c:v>Kvinnor</c:v>
                  </c:pt>
                  <c:pt idx="1">
                    <c:v>Män</c:v>
                  </c:pt>
                </c:lvl>
                <c:lvl>
                  <c:pt idx="0">
                    <c:v>Personlig assistans</c:v>
                  </c:pt>
                </c:lvl>
                <c:lvl>
                  <c:pt idx="0">
                    <c:v>Kan du göra det du vill med hjälp av dina assistenter?</c:v>
                  </c:pt>
                </c:lvl>
              </c:multiLvlStrCache>
            </c:multiLvlStrRef>
          </c:cat>
          <c:val>
            <c:numRef>
              <c:f>Pivot1!$F$5:$F$6</c:f>
              <c:numCache>
                <c:formatCode>0%</c:formatCode>
                <c:ptCount val="2"/>
                <c:pt idx="0">
                  <c:v>3.7671232876712327E-2</c:v>
                </c:pt>
                <c:pt idx="1">
                  <c:v>4.9504950495049507E-2</c:v>
                </c:pt>
              </c:numCache>
            </c:numRef>
          </c:val>
          <c:extLst>
            <c:ext xmlns:c16="http://schemas.microsoft.com/office/drawing/2014/chart" uri="{C3380CC4-5D6E-409C-BE32-E72D297353CC}">
              <c16:uniqueId val="{00000002-10D5-4A2A-8E4F-CA66784764D0}"/>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87"/>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Kan du göra det du vill med hjälp av dina assistenter?</c:v>
                  </c:pt>
                </c:lvl>
              </c:multiLvlStrCache>
            </c:multiLvlStrRef>
          </c:cat>
          <c:val>
            <c:numRef>
              <c:f>Pivot2!$D$5:$D$10</c:f>
              <c:numCache>
                <c:formatCode>0%</c:formatCode>
                <c:ptCount val="6"/>
                <c:pt idx="0">
                  <c:v>0.7448275862068966</c:v>
                </c:pt>
                <c:pt idx="1">
                  <c:v>0.81818181818181823</c:v>
                </c:pt>
                <c:pt idx="2">
                  <c:v>0.74642857142857144</c:v>
                </c:pt>
                <c:pt idx="3">
                  <c:v>0.76868327402135228</c:v>
                </c:pt>
                <c:pt idx="4">
                  <c:v>0.77054794520547942</c:v>
                </c:pt>
                <c:pt idx="5">
                  <c:v>0.76897689768976896</c:v>
                </c:pt>
              </c:numCache>
            </c:numRef>
          </c:val>
          <c:extLst>
            <c:ext xmlns:c16="http://schemas.microsoft.com/office/drawing/2014/chart" uri="{C3380CC4-5D6E-409C-BE32-E72D297353CC}">
              <c16:uniqueId val="{00000000-6906-4ECF-9FF5-0E3EF1161EDB}"/>
            </c:ext>
          </c:extLst>
        </c:ser>
        <c:ser>
          <c:idx val="1"/>
          <c:order val="1"/>
          <c:tx>
            <c:strRef>
              <c:f>Pivot2!$E$3:$E$4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Kan du göra det du vill med hjälp av dina assistenter?</c:v>
                  </c:pt>
                </c:lvl>
              </c:multiLvlStrCache>
            </c:multiLvlStrRef>
          </c:cat>
          <c:val>
            <c:numRef>
              <c:f>Pivot2!$E$5:$E$10</c:f>
              <c:numCache>
                <c:formatCode>0%</c:formatCode>
                <c:ptCount val="6"/>
                <c:pt idx="0">
                  <c:v>0.23448275862068965</c:v>
                </c:pt>
                <c:pt idx="1">
                  <c:v>0.15151515151515152</c:v>
                </c:pt>
                <c:pt idx="2">
                  <c:v>0.21071428571428572</c:v>
                </c:pt>
                <c:pt idx="3">
                  <c:v>0.20284697508896798</c:v>
                </c:pt>
                <c:pt idx="4">
                  <c:v>0.19178082191780821</c:v>
                </c:pt>
                <c:pt idx="5">
                  <c:v>0.18151815181518152</c:v>
                </c:pt>
              </c:numCache>
            </c:numRef>
          </c:val>
          <c:extLst>
            <c:ext xmlns:c16="http://schemas.microsoft.com/office/drawing/2014/chart" uri="{C3380CC4-5D6E-409C-BE32-E72D297353CC}">
              <c16:uniqueId val="{00000001-6906-4ECF-9FF5-0E3EF1161EDB}"/>
            </c:ext>
          </c:extLst>
        </c:ser>
        <c:ser>
          <c:idx val="2"/>
          <c:order val="2"/>
          <c:tx>
            <c:strRef>
              <c:f>Pivot2!$F$3:$F$4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Kan du göra det du vill med hjälp av dina assistenter?</c:v>
                  </c:pt>
                </c:lvl>
              </c:multiLvlStrCache>
            </c:multiLvlStrRef>
          </c:cat>
          <c:val>
            <c:numRef>
              <c:f>Pivot2!$F$5:$F$10</c:f>
              <c:numCache>
                <c:formatCode>0%</c:formatCode>
                <c:ptCount val="6"/>
                <c:pt idx="0">
                  <c:v>2.0689655172413793E-2</c:v>
                </c:pt>
                <c:pt idx="1">
                  <c:v>3.0303030303030304E-2</c:v>
                </c:pt>
                <c:pt idx="2">
                  <c:v>4.2857142857142858E-2</c:v>
                </c:pt>
                <c:pt idx="3">
                  <c:v>2.8469750889679714E-2</c:v>
                </c:pt>
                <c:pt idx="4">
                  <c:v>3.7671232876712327E-2</c:v>
                </c:pt>
                <c:pt idx="5">
                  <c:v>4.9504950495049507E-2</c:v>
                </c:pt>
              </c:numCache>
            </c:numRef>
          </c:val>
          <c:extLst>
            <c:ext xmlns:c16="http://schemas.microsoft.com/office/drawing/2014/chart" uri="{C3380CC4-5D6E-409C-BE32-E72D297353CC}">
              <c16:uniqueId val="{00000002-6906-4ECF-9FF5-0E3EF1161EDB}"/>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201"/>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Trivs du...?</c:v>
                  </c:pt>
                </c:lvl>
              </c:multiLvlStrCache>
            </c:multiLvlStrRef>
          </c:cat>
          <c:val>
            <c:numRef>
              <c:f>Pivot1!$D$5:$D$18</c:f>
              <c:numCache>
                <c:formatCode>0%</c:formatCode>
                <c:ptCount val="14"/>
                <c:pt idx="0">
                  <c:v>0.67138364779874216</c:v>
                </c:pt>
                <c:pt idx="1">
                  <c:v>0.73187686196623636</c:v>
                </c:pt>
                <c:pt idx="2">
                  <c:v>0.88707090150786017</c:v>
                </c:pt>
                <c:pt idx="3">
                  <c:v>0.90710767065446873</c:v>
                </c:pt>
                <c:pt idx="4">
                  <c:v>0.86131247615413964</c:v>
                </c:pt>
                <c:pt idx="5">
                  <c:v>0.86892772511848337</c:v>
                </c:pt>
                <c:pt idx="6">
                  <c:v>0.81083916083916086</c:v>
                </c:pt>
                <c:pt idx="7">
                  <c:v>0.84511784511784516</c:v>
                </c:pt>
                <c:pt idx="8">
                  <c:v>0.81849315068493156</c:v>
                </c:pt>
                <c:pt idx="9">
                  <c:v>0.8294314381270903</c:v>
                </c:pt>
                <c:pt idx="10">
                  <c:v>0.74600456621004563</c:v>
                </c:pt>
                <c:pt idx="11">
                  <c:v>0.80881195908733283</c:v>
                </c:pt>
                <c:pt idx="12">
                  <c:v>0.87542087542087543</c:v>
                </c:pt>
                <c:pt idx="13">
                  <c:v>0.88120950323974079</c:v>
                </c:pt>
              </c:numCache>
            </c:numRef>
          </c:val>
          <c:extLst>
            <c:ext xmlns:c16="http://schemas.microsoft.com/office/drawing/2014/chart" uri="{C3380CC4-5D6E-409C-BE32-E72D297353CC}">
              <c16:uniqueId val="{00000000-4940-4A8B-8DC7-DA46BA4EAE7F}"/>
            </c:ext>
          </c:extLst>
        </c:ser>
        <c:ser>
          <c:idx val="1"/>
          <c:order val="1"/>
          <c:tx>
            <c:strRef>
              <c:f>Pivot1!$E$3:$E$4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Trivs du...?</c:v>
                  </c:pt>
                </c:lvl>
              </c:multiLvlStrCache>
            </c:multiLvlStrRef>
          </c:cat>
          <c:val>
            <c:numRef>
              <c:f>Pivot1!$E$5:$E$18</c:f>
              <c:numCache>
                <c:formatCode>0%</c:formatCode>
                <c:ptCount val="14"/>
                <c:pt idx="0">
                  <c:v>0.22484276729559749</c:v>
                </c:pt>
                <c:pt idx="1">
                  <c:v>0.1936444885799404</c:v>
                </c:pt>
                <c:pt idx="2">
                  <c:v>0.10619185113891562</c:v>
                </c:pt>
                <c:pt idx="3">
                  <c:v>8.5151301900070378E-2</c:v>
                </c:pt>
                <c:pt idx="4">
                  <c:v>0.11617703166730256</c:v>
                </c:pt>
                <c:pt idx="5">
                  <c:v>0.10915284360189574</c:v>
                </c:pt>
                <c:pt idx="6">
                  <c:v>0.13076923076923078</c:v>
                </c:pt>
                <c:pt idx="7">
                  <c:v>0.11307519640852974</c:v>
                </c:pt>
                <c:pt idx="8">
                  <c:v>0.17123287671232876</c:v>
                </c:pt>
                <c:pt idx="9">
                  <c:v>0.15384615384615385</c:v>
                </c:pt>
                <c:pt idx="10">
                  <c:v>0.22488584474885845</c:v>
                </c:pt>
                <c:pt idx="11">
                  <c:v>0.17151848937844216</c:v>
                </c:pt>
                <c:pt idx="12">
                  <c:v>0.1111111111111111</c:v>
                </c:pt>
                <c:pt idx="13">
                  <c:v>0.10799136069114471</c:v>
                </c:pt>
              </c:numCache>
            </c:numRef>
          </c:val>
          <c:extLst>
            <c:ext xmlns:c16="http://schemas.microsoft.com/office/drawing/2014/chart" uri="{C3380CC4-5D6E-409C-BE32-E72D297353CC}">
              <c16:uniqueId val="{00000001-4940-4A8B-8DC7-DA46BA4EAE7F}"/>
            </c:ext>
          </c:extLst>
        </c:ser>
        <c:ser>
          <c:idx val="2"/>
          <c:order val="2"/>
          <c:tx>
            <c:strRef>
              <c:f>Pivot1!$F$3:$F$4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Trivs du...?</c:v>
                  </c:pt>
                </c:lvl>
              </c:multiLvlStrCache>
            </c:multiLvlStrRef>
          </c:cat>
          <c:val>
            <c:numRef>
              <c:f>Pivot1!$F$5:$F$18</c:f>
              <c:numCache>
                <c:formatCode>0%</c:formatCode>
                <c:ptCount val="14"/>
                <c:pt idx="0">
                  <c:v>0.10377358490566038</c:v>
                </c:pt>
                <c:pt idx="1">
                  <c:v>7.4478649453823237E-2</c:v>
                </c:pt>
                <c:pt idx="2">
                  <c:v>6.7372473532242537E-3</c:v>
                </c:pt>
                <c:pt idx="3">
                  <c:v>7.7410274454609426E-3</c:v>
                </c:pt>
                <c:pt idx="4">
                  <c:v>2.2510492178557804E-2</c:v>
                </c:pt>
                <c:pt idx="5">
                  <c:v>2.1919431279620854E-2</c:v>
                </c:pt>
                <c:pt idx="6">
                  <c:v>5.8391608391608389E-2</c:v>
                </c:pt>
                <c:pt idx="7">
                  <c:v>4.1806958473625137E-2</c:v>
                </c:pt>
                <c:pt idx="8">
                  <c:v>1.0273972602739725E-2</c:v>
                </c:pt>
                <c:pt idx="9">
                  <c:v>1.6722408026755852E-2</c:v>
                </c:pt>
                <c:pt idx="10">
                  <c:v>2.9109589041095889E-2</c:v>
                </c:pt>
                <c:pt idx="11">
                  <c:v>1.9669551534225019E-2</c:v>
                </c:pt>
                <c:pt idx="12">
                  <c:v>1.3468013468013467E-2</c:v>
                </c:pt>
                <c:pt idx="13">
                  <c:v>1.079913606911447E-2</c:v>
                </c:pt>
              </c:numCache>
            </c:numRef>
          </c:val>
          <c:extLst>
            <c:ext xmlns:c16="http://schemas.microsoft.com/office/drawing/2014/chart" uri="{C3380CC4-5D6E-409C-BE32-E72D297353CC}">
              <c16:uniqueId val="{00000002-4940-4A8B-8DC7-DA46BA4EAE7F}"/>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90"/>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Trivs du...?</c:v>
                  </c:pt>
                </c:lvl>
              </c:multiLvlStrCache>
            </c:multiLvlStrRef>
          </c:cat>
          <c:val>
            <c:numRef>
              <c:f>Pivot2!$D$5:$D$10</c:f>
              <c:numCache>
                <c:formatCode>0%</c:formatCode>
                <c:ptCount val="6"/>
                <c:pt idx="0">
                  <c:v>0.81826542812471259</c:v>
                </c:pt>
                <c:pt idx="1">
                  <c:v>0.83640769110520552</c:v>
                </c:pt>
                <c:pt idx="2">
                  <c:v>0.82788744225115496</c:v>
                </c:pt>
                <c:pt idx="3">
                  <c:v>0.84631810980230071</c:v>
                </c:pt>
                <c:pt idx="4">
                  <c:v>0.83515889114266395</c:v>
                </c:pt>
                <c:pt idx="5">
                  <c:v>0.85400401516841395</c:v>
                </c:pt>
              </c:numCache>
            </c:numRef>
          </c:val>
          <c:extLst>
            <c:ext xmlns:c16="http://schemas.microsoft.com/office/drawing/2014/chart" uri="{C3380CC4-5D6E-409C-BE32-E72D297353CC}">
              <c16:uniqueId val="{00000000-6083-4A64-B74E-9C29BE76D5DD}"/>
            </c:ext>
          </c:extLst>
        </c:ser>
        <c:ser>
          <c:idx val="1"/>
          <c:order val="1"/>
          <c:tx>
            <c:strRef>
              <c:f>Pivot2!$E$3:$E$4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Trivs du...?</c:v>
                  </c:pt>
                </c:lvl>
              </c:multiLvlStrCache>
            </c:multiLvlStrRef>
          </c:cat>
          <c:val>
            <c:numRef>
              <c:f>Pivot2!$E$5:$E$10</c:f>
              <c:numCache>
                <c:formatCode>0%</c:formatCode>
                <c:ptCount val="6"/>
                <c:pt idx="0">
                  <c:v>0.14752138324289524</c:v>
                </c:pt>
                <c:pt idx="1">
                  <c:v>0.13459434109738941</c:v>
                </c:pt>
                <c:pt idx="2">
                  <c:v>0.14220915581688368</c:v>
                </c:pt>
                <c:pt idx="3">
                  <c:v>0.12750568299235379</c:v>
                </c:pt>
                <c:pt idx="4">
                  <c:v>0.13522650439486139</c:v>
                </c:pt>
                <c:pt idx="5">
                  <c:v>0.12039928619228195</c:v>
                </c:pt>
              </c:numCache>
            </c:numRef>
          </c:val>
          <c:extLst>
            <c:ext xmlns:c16="http://schemas.microsoft.com/office/drawing/2014/chart" uri="{C3380CC4-5D6E-409C-BE32-E72D297353CC}">
              <c16:uniqueId val="{00000001-6083-4A64-B74E-9C29BE76D5DD}"/>
            </c:ext>
          </c:extLst>
        </c:ser>
        <c:ser>
          <c:idx val="2"/>
          <c:order val="2"/>
          <c:tx>
            <c:strRef>
              <c:f>Pivot2!$F$3:$F$4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Trivs du...?</c:v>
                  </c:pt>
                </c:lvl>
              </c:multiLvlStrCache>
            </c:multiLvlStrRef>
          </c:cat>
          <c:val>
            <c:numRef>
              <c:f>Pivot2!$F$5:$F$10</c:f>
              <c:numCache>
                <c:formatCode>0%</c:formatCode>
                <c:ptCount val="6"/>
                <c:pt idx="0">
                  <c:v>3.4213188632392165E-2</c:v>
                </c:pt>
                <c:pt idx="1">
                  <c:v>2.8997967797405034E-2</c:v>
                </c:pt>
                <c:pt idx="2">
                  <c:v>2.9903401931961362E-2</c:v>
                </c:pt>
                <c:pt idx="3">
                  <c:v>2.6176207205345456E-2</c:v>
                </c:pt>
                <c:pt idx="4">
                  <c:v>2.9614604462474645E-2</c:v>
                </c:pt>
                <c:pt idx="5">
                  <c:v>2.5596698639304038E-2</c:v>
                </c:pt>
              </c:numCache>
            </c:numRef>
          </c:val>
          <c:extLst>
            <c:ext xmlns:c16="http://schemas.microsoft.com/office/drawing/2014/chart" uri="{C3380CC4-5D6E-409C-BE32-E72D297353CC}">
              <c16:uniqueId val="{00000002-6083-4A64-B74E-9C29BE76D5DD}"/>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pivotSource>
    <c:name>[PBU tidsserie 2020-2021.xlsx]Pivot1!Pivottabell2</c:name>
    <c:fmtId val="130"/>
  </c:pivotSource>
  <c:chart>
    <c:autoTitleDeleted val="0"/>
    <c:pivotFmts>
      <c:pivotFmt>
        <c:idx val="0"/>
        <c:spPr>
          <a:solidFill>
            <a:schemeClr val="accent4"/>
          </a:solidFill>
          <a:ln>
            <a:noFill/>
          </a:ln>
          <a:effectLst/>
        </c:spPr>
        <c:marker>
          <c:symbol val="none"/>
        </c:marker>
      </c:pivotFmt>
      <c:pivotFmt>
        <c:idx val="1"/>
        <c:spPr>
          <a:solidFill>
            <a:schemeClr val="accent4"/>
          </a:solidFill>
          <a:ln>
            <a:noFill/>
          </a:ln>
          <a:effectLst/>
        </c:spPr>
        <c:marker>
          <c:symbol val="none"/>
        </c:marker>
      </c:pivotFmt>
      <c:pivotFmt>
        <c:idx val="2"/>
        <c:spPr>
          <a:solidFill>
            <a:schemeClr val="accent4"/>
          </a:solidFill>
          <a:ln>
            <a:noFill/>
          </a:ln>
          <a:effectLst/>
        </c:spPr>
        <c:marker>
          <c:symbol val="none"/>
        </c:marker>
      </c:pivotFmt>
      <c:pivotFmt>
        <c:idx val="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4"/>
          </a:solidFill>
          <a:ln>
            <a:noFill/>
          </a:ln>
          <a:effectLst/>
        </c:spPr>
        <c:marker>
          <c:symbol val="none"/>
        </c:marker>
      </c:pivotFmt>
      <c:pivotFmt>
        <c:idx val="79"/>
        <c:spPr>
          <a:solidFill>
            <a:schemeClr val="accent4"/>
          </a:solidFill>
          <a:ln>
            <a:noFill/>
          </a:ln>
          <a:effectLst/>
        </c:spPr>
        <c:marker>
          <c:symbol val="none"/>
        </c:marker>
      </c:pivotFmt>
      <c:pivotFmt>
        <c:idx val="80"/>
        <c:spPr>
          <a:solidFill>
            <a:schemeClr val="accent4"/>
          </a:solidFill>
          <a:ln>
            <a:noFill/>
          </a:ln>
          <a:effectLst/>
        </c:spPr>
        <c:marker>
          <c:symbol val="none"/>
        </c:marker>
      </c:pivotFmt>
      <c:pivotFmt>
        <c:idx val="81"/>
        <c:spPr>
          <a:solidFill>
            <a:schemeClr val="accent4"/>
          </a:solidFill>
          <a:ln>
            <a:noFill/>
          </a:ln>
          <a:effectLst/>
        </c:spPr>
        <c:marker>
          <c:symbol val="none"/>
        </c:marker>
      </c:pivotFmt>
      <c:pivotFmt>
        <c:idx val="8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0-6 månader</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länge har du bott i boendet där du bor nu?</c:v>
                  </c:pt>
                </c:lvl>
              </c:multiLvlStrCache>
            </c:multiLvlStrRef>
          </c:cat>
          <c:val>
            <c:numRef>
              <c:f>Pivot1!$D$5:$D$10</c:f>
              <c:numCache>
                <c:formatCode>0%</c:formatCode>
                <c:ptCount val="6"/>
                <c:pt idx="0">
                  <c:v>0.10731707317073171</c:v>
                </c:pt>
                <c:pt idx="1">
                  <c:v>8.9108910891089105E-2</c:v>
                </c:pt>
                <c:pt idx="2">
                  <c:v>0.40425531914893614</c:v>
                </c:pt>
                <c:pt idx="3">
                  <c:v>0.33333333333333331</c:v>
                </c:pt>
                <c:pt idx="4">
                  <c:v>0.50515463917525771</c:v>
                </c:pt>
                <c:pt idx="5">
                  <c:v>0.41958041958041958</c:v>
                </c:pt>
              </c:numCache>
            </c:numRef>
          </c:val>
          <c:extLst>
            <c:ext xmlns:c16="http://schemas.microsoft.com/office/drawing/2014/chart" uri="{C3380CC4-5D6E-409C-BE32-E72D297353CC}">
              <c16:uniqueId val="{00000000-19BF-427C-B397-2CB1E09F67D7}"/>
            </c:ext>
          </c:extLst>
        </c:ser>
        <c:ser>
          <c:idx val="1"/>
          <c:order val="1"/>
          <c:tx>
            <c:strRef>
              <c:f>Pivot1!$E$3:$E$4</c:f>
              <c:strCache>
                <c:ptCount val="1"/>
                <c:pt idx="0">
                  <c:v>7-11 månader</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länge har du bott i boendet där du bor nu?</c:v>
                  </c:pt>
                </c:lvl>
              </c:multiLvlStrCache>
            </c:multiLvlStrRef>
          </c:cat>
          <c:val>
            <c:numRef>
              <c:f>Pivot1!$E$5:$E$10</c:f>
              <c:numCache>
                <c:formatCode>0%</c:formatCode>
                <c:ptCount val="6"/>
                <c:pt idx="0">
                  <c:v>0.11219512195121951</c:v>
                </c:pt>
                <c:pt idx="1">
                  <c:v>8.9108910891089105E-2</c:v>
                </c:pt>
                <c:pt idx="2">
                  <c:v>0.23404255319148937</c:v>
                </c:pt>
                <c:pt idx="3">
                  <c:v>0.17948717948717949</c:v>
                </c:pt>
                <c:pt idx="4">
                  <c:v>0.23711340206185566</c:v>
                </c:pt>
                <c:pt idx="5">
                  <c:v>0.23076923076923078</c:v>
                </c:pt>
              </c:numCache>
            </c:numRef>
          </c:val>
          <c:extLst>
            <c:ext xmlns:c16="http://schemas.microsoft.com/office/drawing/2014/chart" uri="{C3380CC4-5D6E-409C-BE32-E72D297353CC}">
              <c16:uniqueId val="{00000001-19BF-427C-B397-2CB1E09F67D7}"/>
            </c:ext>
          </c:extLst>
        </c:ser>
        <c:ser>
          <c:idx val="2"/>
          <c:order val="2"/>
          <c:tx>
            <c:strRef>
              <c:f>Pivot1!$F$3:$F$4</c:f>
              <c:strCache>
                <c:ptCount val="1"/>
                <c:pt idx="0">
                  <c:v>1-2 år</c:v>
                </c:pt>
              </c:strCache>
            </c:strRef>
          </c:tx>
          <c:spPr>
            <a:solidFill>
              <a:schemeClr val="accent4">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länge har du bott i boendet där du bor nu?</c:v>
                  </c:pt>
                </c:lvl>
              </c:multiLvlStrCache>
            </c:multiLvlStrRef>
          </c:cat>
          <c:val>
            <c:numRef>
              <c:f>Pivot1!$F$5:$F$10</c:f>
              <c:numCache>
                <c:formatCode>0%</c:formatCode>
                <c:ptCount val="6"/>
                <c:pt idx="0">
                  <c:v>0.24390243902439024</c:v>
                </c:pt>
                <c:pt idx="1">
                  <c:v>0.22772277227722773</c:v>
                </c:pt>
                <c:pt idx="2">
                  <c:v>0.35106382978723405</c:v>
                </c:pt>
                <c:pt idx="3">
                  <c:v>0.34615384615384615</c:v>
                </c:pt>
                <c:pt idx="4">
                  <c:v>0.21649484536082475</c:v>
                </c:pt>
                <c:pt idx="5">
                  <c:v>0.25874125874125875</c:v>
                </c:pt>
              </c:numCache>
            </c:numRef>
          </c:val>
          <c:extLst>
            <c:ext xmlns:c16="http://schemas.microsoft.com/office/drawing/2014/chart" uri="{C3380CC4-5D6E-409C-BE32-E72D297353CC}">
              <c16:uniqueId val="{00000002-19BF-427C-B397-2CB1E09F67D7}"/>
            </c:ext>
          </c:extLst>
        </c:ser>
        <c:ser>
          <c:idx val="3"/>
          <c:order val="3"/>
          <c:tx>
            <c:strRef>
              <c:f>Pivot1!$G$3:$G$4</c:f>
              <c:strCache>
                <c:ptCount val="1"/>
                <c:pt idx="0">
                  <c:v>Längre än 2 år</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länge har du bott i boendet där du bor nu?</c:v>
                  </c:pt>
                </c:lvl>
              </c:multiLvlStrCache>
            </c:multiLvlStrRef>
          </c:cat>
          <c:val>
            <c:numRef>
              <c:f>Pivot1!$G$5:$G$10</c:f>
              <c:numCache>
                <c:formatCode>0%</c:formatCode>
                <c:ptCount val="6"/>
                <c:pt idx="0">
                  <c:v>0.53658536585365857</c:v>
                </c:pt>
                <c:pt idx="1">
                  <c:v>0.59405940594059403</c:v>
                </c:pt>
                <c:pt idx="2">
                  <c:v>1.0638297872340425E-2</c:v>
                </c:pt>
                <c:pt idx="3">
                  <c:v>0.14102564102564102</c:v>
                </c:pt>
                <c:pt idx="4">
                  <c:v>4.1237113402061855E-2</c:v>
                </c:pt>
                <c:pt idx="5">
                  <c:v>9.0909090909090912E-2</c:v>
                </c:pt>
              </c:numCache>
            </c:numRef>
          </c:val>
          <c:extLst>
            <c:ext xmlns:c16="http://schemas.microsoft.com/office/drawing/2014/chart" uri="{C3380CC4-5D6E-409C-BE32-E72D297353CC}">
              <c16:uniqueId val="{00000003-19BF-427C-B397-2CB1E09F67D7}"/>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31"/>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det ska fungera för dig i skolan/på praktiken/på arbetet?</c:v>
                  </c:pt>
                </c:lvl>
              </c:multiLvlStrCache>
            </c:multiLvlStrRef>
          </c:cat>
          <c:val>
            <c:numRef>
              <c:f>Pivot1!$D$5:$D$10</c:f>
              <c:numCache>
                <c:formatCode>0%</c:formatCode>
                <c:ptCount val="6"/>
                <c:pt idx="0">
                  <c:v>0.69607843137254899</c:v>
                </c:pt>
                <c:pt idx="1">
                  <c:v>0.79500000000000004</c:v>
                </c:pt>
                <c:pt idx="2">
                  <c:v>0.74444444444444446</c:v>
                </c:pt>
                <c:pt idx="3">
                  <c:v>0.77922077922077926</c:v>
                </c:pt>
                <c:pt idx="4">
                  <c:v>0.57777777777777772</c:v>
                </c:pt>
                <c:pt idx="5">
                  <c:v>0.71851851851851856</c:v>
                </c:pt>
              </c:numCache>
            </c:numRef>
          </c:val>
          <c:extLst>
            <c:ext xmlns:c16="http://schemas.microsoft.com/office/drawing/2014/chart" uri="{C3380CC4-5D6E-409C-BE32-E72D297353CC}">
              <c16:uniqueId val="{00000000-E6AC-456C-BE30-F600077C85C6}"/>
            </c:ext>
          </c:extLst>
        </c:ser>
        <c:ser>
          <c:idx val="1"/>
          <c:order val="1"/>
          <c:tx>
            <c:strRef>
              <c:f>Pivot1!$E$3:$E$4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det ska fungera för dig i skolan/på praktiken/på arbetet?</c:v>
                  </c:pt>
                </c:lvl>
              </c:multiLvlStrCache>
            </c:multiLvlStrRef>
          </c:cat>
          <c:val>
            <c:numRef>
              <c:f>Pivot1!$E$5:$E$10</c:f>
              <c:numCache>
                <c:formatCode>0%</c:formatCode>
                <c:ptCount val="6"/>
                <c:pt idx="0">
                  <c:v>0.23039215686274508</c:v>
                </c:pt>
                <c:pt idx="1">
                  <c:v>0.17</c:v>
                </c:pt>
                <c:pt idx="2">
                  <c:v>0.22222222222222221</c:v>
                </c:pt>
                <c:pt idx="3">
                  <c:v>0.20779220779220781</c:v>
                </c:pt>
                <c:pt idx="4">
                  <c:v>0.35555555555555557</c:v>
                </c:pt>
                <c:pt idx="5">
                  <c:v>0.23703703703703705</c:v>
                </c:pt>
              </c:numCache>
            </c:numRef>
          </c:val>
          <c:extLst>
            <c:ext xmlns:c16="http://schemas.microsoft.com/office/drawing/2014/chart" uri="{C3380CC4-5D6E-409C-BE32-E72D297353CC}">
              <c16:uniqueId val="{00000001-E6AC-456C-BE30-F600077C85C6}"/>
            </c:ext>
          </c:extLst>
        </c:ser>
        <c:ser>
          <c:idx val="2"/>
          <c:order val="2"/>
          <c:tx>
            <c:strRef>
              <c:f>Pivot1!$F$3:$F$4</c:f>
              <c:strCache>
                <c:ptCount val="1"/>
                <c:pt idx="0">
                  <c:v>Nej, sällan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det ska fungera för dig i skolan/på praktiken/på arbetet?</c:v>
                  </c:pt>
                </c:lvl>
              </c:multiLvlStrCache>
            </c:multiLvlStrRef>
          </c:cat>
          <c:val>
            <c:numRef>
              <c:f>Pivot1!$F$5:$F$10</c:f>
              <c:numCache>
                <c:formatCode>0%</c:formatCode>
                <c:ptCount val="6"/>
                <c:pt idx="0">
                  <c:v>4.4117647058823532E-2</c:v>
                </c:pt>
                <c:pt idx="1">
                  <c:v>0.02</c:v>
                </c:pt>
                <c:pt idx="2">
                  <c:v>1.1111111111111112E-2</c:v>
                </c:pt>
                <c:pt idx="3">
                  <c:v>1.2987012987012988E-2</c:v>
                </c:pt>
                <c:pt idx="4">
                  <c:v>5.5555555555555552E-2</c:v>
                </c:pt>
                <c:pt idx="5">
                  <c:v>3.7037037037037035E-2</c:v>
                </c:pt>
              </c:numCache>
            </c:numRef>
          </c:val>
          <c:extLst>
            <c:ext xmlns:c16="http://schemas.microsoft.com/office/drawing/2014/chart" uri="{C3380CC4-5D6E-409C-BE32-E72D297353CC}">
              <c16:uniqueId val="{00000002-E6AC-456C-BE30-F600077C85C6}"/>
            </c:ext>
          </c:extLst>
        </c:ser>
        <c:ser>
          <c:idx val="3"/>
          <c:order val="3"/>
          <c:tx>
            <c:strRef>
              <c:f>Pivot1!$G$3:$G$4</c:f>
              <c:strCache>
                <c:ptCount val="1"/>
                <c:pt idx="0">
                  <c:v>Nej, aldrig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det ska fungera för dig i skolan/på praktiken/på arbetet?</c:v>
                  </c:pt>
                </c:lvl>
              </c:multiLvlStrCache>
            </c:multiLvlStrRef>
          </c:cat>
          <c:val>
            <c:numRef>
              <c:f>Pivot1!$G$5:$G$10</c:f>
              <c:numCache>
                <c:formatCode>0%</c:formatCode>
                <c:ptCount val="6"/>
                <c:pt idx="0">
                  <c:v>2.9411764705882353E-2</c:v>
                </c:pt>
                <c:pt idx="1">
                  <c:v>1.4999999999999999E-2</c:v>
                </c:pt>
                <c:pt idx="2">
                  <c:v>2.2222222222222223E-2</c:v>
                </c:pt>
                <c:pt idx="3">
                  <c:v>0</c:v>
                </c:pt>
                <c:pt idx="4">
                  <c:v>1.1111111111111112E-2</c:v>
                </c:pt>
                <c:pt idx="5">
                  <c:v>7.4074074074074077E-3</c:v>
                </c:pt>
              </c:numCache>
            </c:numRef>
          </c:val>
          <c:extLst>
            <c:ext xmlns:c16="http://schemas.microsoft.com/office/drawing/2014/chart" uri="{C3380CC4-5D6E-409C-BE32-E72D297353CC}">
              <c16:uniqueId val="{00000003-E6AC-456C-BE30-F600077C85C6}"/>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20"/>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det ska fungera för dig i skolan/på praktiken/på arbetet?</c:v>
                  </c:pt>
                </c:lvl>
              </c:multiLvlStrCache>
            </c:multiLvlStrRef>
          </c:cat>
          <c:val>
            <c:numRef>
              <c:f>Pivot2!$D$5:$D$8</c:f>
              <c:numCache>
                <c:formatCode>0%</c:formatCode>
                <c:ptCount val="4"/>
                <c:pt idx="0">
                  <c:v>0.71153846153846156</c:v>
                </c:pt>
                <c:pt idx="1">
                  <c:v>0.70192307692307687</c:v>
                </c:pt>
                <c:pt idx="2">
                  <c:v>0.6796875</c:v>
                </c:pt>
                <c:pt idx="3">
                  <c:v>0.76699029126213591</c:v>
                </c:pt>
              </c:numCache>
            </c:numRef>
          </c:val>
          <c:extLst>
            <c:ext xmlns:c16="http://schemas.microsoft.com/office/drawing/2014/chart" uri="{C3380CC4-5D6E-409C-BE32-E72D297353CC}">
              <c16:uniqueId val="{00000000-2436-46AF-8281-DBEE73EBD276}"/>
            </c:ext>
          </c:extLst>
        </c:ser>
        <c:ser>
          <c:idx val="1"/>
          <c:order val="1"/>
          <c:tx>
            <c:strRef>
              <c:f>Pivot2!$E$3:$E$4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det ska fungera för dig i skolan/på praktiken/på arbetet?</c:v>
                  </c:pt>
                </c:lvl>
              </c:multiLvlStrCache>
            </c:multiLvlStrRef>
          </c:cat>
          <c:val>
            <c:numRef>
              <c:f>Pivot2!$E$5:$E$8</c:f>
              <c:numCache>
                <c:formatCode>0%</c:formatCode>
                <c:ptCount val="4"/>
                <c:pt idx="0">
                  <c:v>0.24358974358974358</c:v>
                </c:pt>
                <c:pt idx="1">
                  <c:v>0.22596153846153846</c:v>
                </c:pt>
                <c:pt idx="2">
                  <c:v>0.2578125</c:v>
                </c:pt>
                <c:pt idx="3">
                  <c:v>0.19902912621359223</c:v>
                </c:pt>
              </c:numCache>
            </c:numRef>
          </c:val>
          <c:extLst>
            <c:ext xmlns:c16="http://schemas.microsoft.com/office/drawing/2014/chart" uri="{C3380CC4-5D6E-409C-BE32-E72D297353CC}">
              <c16:uniqueId val="{00000001-2436-46AF-8281-DBEE73EBD276}"/>
            </c:ext>
          </c:extLst>
        </c:ser>
        <c:ser>
          <c:idx val="2"/>
          <c:order val="2"/>
          <c:tx>
            <c:strRef>
              <c:f>Pivot2!$F$3:$F$4</c:f>
              <c:strCache>
                <c:ptCount val="1"/>
                <c:pt idx="0">
                  <c:v>Nej, sällan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det ska fungera för dig i skolan/på praktiken/på arbetet?</c:v>
                  </c:pt>
                </c:lvl>
              </c:multiLvlStrCache>
            </c:multiLvlStrRef>
          </c:cat>
          <c:val>
            <c:numRef>
              <c:f>Pivot2!$F$5:$F$8</c:f>
              <c:numCache>
                <c:formatCode>0%</c:formatCode>
                <c:ptCount val="4"/>
                <c:pt idx="0">
                  <c:v>2.564102564102564E-2</c:v>
                </c:pt>
                <c:pt idx="1">
                  <c:v>5.2884615384615384E-2</c:v>
                </c:pt>
                <c:pt idx="2">
                  <c:v>3.90625E-2</c:v>
                </c:pt>
                <c:pt idx="3">
                  <c:v>2.4271844660194174E-2</c:v>
                </c:pt>
              </c:numCache>
            </c:numRef>
          </c:val>
          <c:extLst>
            <c:ext xmlns:c16="http://schemas.microsoft.com/office/drawing/2014/chart" uri="{C3380CC4-5D6E-409C-BE32-E72D297353CC}">
              <c16:uniqueId val="{00000002-2436-46AF-8281-DBEE73EBD276}"/>
            </c:ext>
          </c:extLst>
        </c:ser>
        <c:ser>
          <c:idx val="3"/>
          <c:order val="3"/>
          <c:tx>
            <c:strRef>
              <c:f>Pivot2!$G$3:$G$4</c:f>
              <c:strCache>
                <c:ptCount val="1"/>
                <c:pt idx="0">
                  <c:v>Nej, aldrig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det ska fungera för dig i skolan/på praktiken/på arbetet?</c:v>
                  </c:pt>
                </c:lvl>
              </c:multiLvlStrCache>
            </c:multiLvlStrRef>
          </c:cat>
          <c:val>
            <c:numRef>
              <c:f>Pivot2!$G$5:$G$8</c:f>
              <c:numCache>
                <c:formatCode>0%</c:formatCode>
                <c:ptCount val="4"/>
                <c:pt idx="0">
                  <c:v>1.9230769230769232E-2</c:v>
                </c:pt>
                <c:pt idx="1">
                  <c:v>1.9230769230769232E-2</c:v>
                </c:pt>
                <c:pt idx="2">
                  <c:v>2.34375E-2</c:v>
                </c:pt>
                <c:pt idx="3">
                  <c:v>9.7087378640776691E-3</c:v>
                </c:pt>
              </c:numCache>
            </c:numRef>
          </c:val>
          <c:extLst>
            <c:ext xmlns:c16="http://schemas.microsoft.com/office/drawing/2014/chart" uri="{C3380CC4-5D6E-409C-BE32-E72D297353CC}">
              <c16:uniqueId val="{00000003-2436-46AF-8281-DBEE73EBD276}"/>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25"/>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Pivot1!$A$5:$C$16</c:f>
              <c:multiLvlStrCache>
                <c:ptCount val="12"/>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lvl>
                <c:lvl>
                  <c:pt idx="0">
                    <c:v>Boende med särskild service SoL</c:v>
                  </c:pt>
                  <c:pt idx="2">
                    <c:v>Boendestöd SoL</c:v>
                  </c:pt>
                  <c:pt idx="4">
                    <c:v>Daglig verksamhet LSS</c:v>
                  </c:pt>
                  <c:pt idx="6">
                    <c:v>Gruppbostad LSS</c:v>
                  </c:pt>
                  <c:pt idx="8">
                    <c:v>Servicebostad LSS</c:v>
                  </c:pt>
                  <c:pt idx="10">
                    <c:v>Sysselsättning SoL</c:v>
                  </c:pt>
                </c:lvl>
                <c:lvl>
                  <c:pt idx="0">
                    <c:v>Får du bestämma...?</c:v>
                  </c:pt>
                </c:lvl>
              </c:multiLvlStrCache>
            </c:multiLvlStrRef>
          </c:cat>
          <c:val>
            <c:numRef>
              <c:f>Pivot1!$D$5:$D$16</c:f>
              <c:numCache>
                <c:formatCode>0%</c:formatCode>
                <c:ptCount val="12"/>
                <c:pt idx="0">
                  <c:v>0.67924528301886788</c:v>
                </c:pt>
                <c:pt idx="1">
                  <c:v>0.72</c:v>
                </c:pt>
                <c:pt idx="2">
                  <c:v>0.87572069186418966</c:v>
                </c:pt>
                <c:pt idx="3">
                  <c:v>0.86403355470115339</c:v>
                </c:pt>
                <c:pt idx="4">
                  <c:v>0.77260587561999239</c:v>
                </c:pt>
                <c:pt idx="5">
                  <c:v>0.77326615293420276</c:v>
                </c:pt>
                <c:pt idx="6">
                  <c:v>0.75813790689534477</c:v>
                </c:pt>
                <c:pt idx="7">
                  <c:v>0.79876160990712075</c:v>
                </c:pt>
                <c:pt idx="8">
                  <c:v>0.80388793596340768</c:v>
                </c:pt>
                <c:pt idx="9">
                  <c:v>0.83916633896972082</c:v>
                </c:pt>
                <c:pt idx="10">
                  <c:v>0.82731376975169302</c:v>
                </c:pt>
                <c:pt idx="11">
                  <c:v>0.78672470076169754</c:v>
                </c:pt>
              </c:numCache>
            </c:numRef>
          </c:val>
          <c:extLst>
            <c:ext xmlns:c16="http://schemas.microsoft.com/office/drawing/2014/chart" uri="{C3380CC4-5D6E-409C-BE32-E72D297353CC}">
              <c16:uniqueId val="{00000000-6BEB-453F-B1A3-8987158F991D}"/>
            </c:ext>
          </c:extLst>
        </c:ser>
        <c:ser>
          <c:idx val="1"/>
          <c:order val="1"/>
          <c:tx>
            <c:strRef>
              <c:f>Pivot1!$E$3:$E$4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Pivot1!$A$5:$C$16</c:f>
              <c:multiLvlStrCache>
                <c:ptCount val="12"/>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lvl>
                <c:lvl>
                  <c:pt idx="0">
                    <c:v>Boende med särskild service SoL</c:v>
                  </c:pt>
                  <c:pt idx="2">
                    <c:v>Boendestöd SoL</c:v>
                  </c:pt>
                  <c:pt idx="4">
                    <c:v>Daglig verksamhet LSS</c:v>
                  </c:pt>
                  <c:pt idx="6">
                    <c:v>Gruppbostad LSS</c:v>
                  </c:pt>
                  <c:pt idx="8">
                    <c:v>Servicebostad LSS</c:v>
                  </c:pt>
                  <c:pt idx="10">
                    <c:v>Sysselsättning SoL</c:v>
                  </c:pt>
                </c:lvl>
                <c:lvl>
                  <c:pt idx="0">
                    <c:v>Får du bestämma...?</c:v>
                  </c:pt>
                </c:lvl>
              </c:multiLvlStrCache>
            </c:multiLvlStrRef>
          </c:cat>
          <c:val>
            <c:numRef>
              <c:f>Pivot1!$E$5:$E$16</c:f>
              <c:numCache>
                <c:formatCode>0%</c:formatCode>
                <c:ptCount val="12"/>
                <c:pt idx="0">
                  <c:v>0.23584905660377359</c:v>
                </c:pt>
                <c:pt idx="1">
                  <c:v>0.19600000000000001</c:v>
                </c:pt>
                <c:pt idx="2">
                  <c:v>8.5842408712363871E-2</c:v>
                </c:pt>
                <c:pt idx="3">
                  <c:v>0.10136315973435861</c:v>
                </c:pt>
                <c:pt idx="4">
                  <c:v>0.18924074780618086</c:v>
                </c:pt>
                <c:pt idx="5">
                  <c:v>0.18583283935981032</c:v>
                </c:pt>
                <c:pt idx="6">
                  <c:v>0.19250962548127407</c:v>
                </c:pt>
                <c:pt idx="7">
                  <c:v>0.15508021390374332</c:v>
                </c:pt>
                <c:pt idx="8">
                  <c:v>0.15951972555746141</c:v>
                </c:pt>
                <c:pt idx="9">
                  <c:v>0.1348800629178136</c:v>
                </c:pt>
                <c:pt idx="10">
                  <c:v>0.14785553047404063</c:v>
                </c:pt>
                <c:pt idx="11">
                  <c:v>0.18715995647442873</c:v>
                </c:pt>
              </c:numCache>
            </c:numRef>
          </c:val>
          <c:extLst>
            <c:ext xmlns:c16="http://schemas.microsoft.com/office/drawing/2014/chart" uri="{C3380CC4-5D6E-409C-BE32-E72D297353CC}">
              <c16:uniqueId val="{00000001-6BEB-453F-B1A3-8987158F991D}"/>
            </c:ext>
          </c:extLst>
        </c:ser>
        <c:ser>
          <c:idx val="2"/>
          <c:order val="2"/>
          <c:tx>
            <c:strRef>
              <c:f>Pivot1!$F$3:$F$4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Pivot1!$A$5:$C$16</c:f>
              <c:multiLvlStrCache>
                <c:ptCount val="12"/>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lvl>
                <c:lvl>
                  <c:pt idx="0">
                    <c:v>Boende med särskild service SoL</c:v>
                  </c:pt>
                  <c:pt idx="2">
                    <c:v>Boendestöd SoL</c:v>
                  </c:pt>
                  <c:pt idx="4">
                    <c:v>Daglig verksamhet LSS</c:v>
                  </c:pt>
                  <c:pt idx="6">
                    <c:v>Gruppbostad LSS</c:v>
                  </c:pt>
                  <c:pt idx="8">
                    <c:v>Servicebostad LSS</c:v>
                  </c:pt>
                  <c:pt idx="10">
                    <c:v>Sysselsättning SoL</c:v>
                  </c:pt>
                </c:lvl>
                <c:lvl>
                  <c:pt idx="0">
                    <c:v>Får du bestämma...?</c:v>
                  </c:pt>
                </c:lvl>
              </c:multiLvlStrCache>
            </c:multiLvlStrRef>
          </c:cat>
          <c:val>
            <c:numRef>
              <c:f>Pivot1!$F$5:$F$16</c:f>
              <c:numCache>
                <c:formatCode>0%</c:formatCode>
                <c:ptCount val="12"/>
                <c:pt idx="0">
                  <c:v>8.4905660377358486E-2</c:v>
                </c:pt>
                <c:pt idx="1">
                  <c:v>8.4000000000000005E-2</c:v>
                </c:pt>
                <c:pt idx="2">
                  <c:v>3.8436899423446511E-2</c:v>
                </c:pt>
                <c:pt idx="3">
                  <c:v>3.460328556448794E-2</c:v>
                </c:pt>
                <c:pt idx="4">
                  <c:v>3.815337657382678E-2</c:v>
                </c:pt>
                <c:pt idx="5">
                  <c:v>4.090100770598696E-2</c:v>
                </c:pt>
                <c:pt idx="6">
                  <c:v>4.935246762338117E-2</c:v>
                </c:pt>
                <c:pt idx="7">
                  <c:v>4.6158176189135938E-2</c:v>
                </c:pt>
                <c:pt idx="8">
                  <c:v>3.6592338479130931E-2</c:v>
                </c:pt>
                <c:pt idx="9">
                  <c:v>2.595359811246559E-2</c:v>
                </c:pt>
                <c:pt idx="10">
                  <c:v>2.4830699774266364E-2</c:v>
                </c:pt>
                <c:pt idx="11">
                  <c:v>2.6115342763873776E-2</c:v>
                </c:pt>
              </c:numCache>
            </c:numRef>
          </c:val>
          <c:extLst>
            <c:ext xmlns:c16="http://schemas.microsoft.com/office/drawing/2014/chart" uri="{C3380CC4-5D6E-409C-BE32-E72D297353CC}">
              <c16:uniqueId val="{00000002-6BEB-453F-B1A3-8987158F991D}"/>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34"/>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med dina läxor i boendet?</c:v>
                  </c:pt>
                </c:lvl>
              </c:multiLvlStrCache>
            </c:multiLvlStrRef>
          </c:cat>
          <c:val>
            <c:numRef>
              <c:f>Pivot1!$D$5:$D$10</c:f>
              <c:numCache>
                <c:formatCode>0%</c:formatCode>
                <c:ptCount val="6"/>
                <c:pt idx="0">
                  <c:v>0.54644808743169404</c:v>
                </c:pt>
                <c:pt idx="1">
                  <c:v>0.68390804597701149</c:v>
                </c:pt>
                <c:pt idx="2">
                  <c:v>0.62745098039215685</c:v>
                </c:pt>
                <c:pt idx="3">
                  <c:v>0.75438596491228072</c:v>
                </c:pt>
                <c:pt idx="4">
                  <c:v>0.5714285714285714</c:v>
                </c:pt>
                <c:pt idx="5">
                  <c:v>0.65555555555555556</c:v>
                </c:pt>
              </c:numCache>
            </c:numRef>
          </c:val>
          <c:extLst>
            <c:ext xmlns:c16="http://schemas.microsoft.com/office/drawing/2014/chart" uri="{C3380CC4-5D6E-409C-BE32-E72D297353CC}">
              <c16:uniqueId val="{00000000-B143-4DDD-A5CC-43B7BB9B5472}"/>
            </c:ext>
          </c:extLst>
        </c:ser>
        <c:ser>
          <c:idx val="1"/>
          <c:order val="1"/>
          <c:tx>
            <c:strRef>
              <c:f>Pivot1!$E$3:$E$4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med dina läxor i boendet?</c:v>
                  </c:pt>
                </c:lvl>
              </c:multiLvlStrCache>
            </c:multiLvlStrRef>
          </c:cat>
          <c:val>
            <c:numRef>
              <c:f>Pivot1!$E$5:$E$10</c:f>
              <c:numCache>
                <c:formatCode>0%</c:formatCode>
                <c:ptCount val="6"/>
                <c:pt idx="0">
                  <c:v>0.31693989071038253</c:v>
                </c:pt>
                <c:pt idx="1">
                  <c:v>0.22988505747126436</c:v>
                </c:pt>
                <c:pt idx="2">
                  <c:v>0.19607843137254902</c:v>
                </c:pt>
                <c:pt idx="3">
                  <c:v>0.22807017543859648</c:v>
                </c:pt>
                <c:pt idx="4">
                  <c:v>0.31746031746031744</c:v>
                </c:pt>
                <c:pt idx="5">
                  <c:v>0.24444444444444444</c:v>
                </c:pt>
              </c:numCache>
            </c:numRef>
          </c:val>
          <c:extLst>
            <c:ext xmlns:c16="http://schemas.microsoft.com/office/drawing/2014/chart" uri="{C3380CC4-5D6E-409C-BE32-E72D297353CC}">
              <c16:uniqueId val="{00000001-B143-4DDD-A5CC-43B7BB9B5472}"/>
            </c:ext>
          </c:extLst>
        </c:ser>
        <c:ser>
          <c:idx val="2"/>
          <c:order val="2"/>
          <c:tx>
            <c:strRef>
              <c:f>Pivot1!$F$3:$F$4</c:f>
              <c:strCache>
                <c:ptCount val="1"/>
                <c:pt idx="0">
                  <c:v>Nej, sällan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med dina läxor i boendet?</c:v>
                  </c:pt>
                </c:lvl>
              </c:multiLvlStrCache>
            </c:multiLvlStrRef>
          </c:cat>
          <c:val>
            <c:numRef>
              <c:f>Pivot1!$F$5:$F$10</c:f>
              <c:numCache>
                <c:formatCode>0%</c:formatCode>
                <c:ptCount val="6"/>
                <c:pt idx="0">
                  <c:v>6.5573770491803282E-2</c:v>
                </c:pt>
                <c:pt idx="1">
                  <c:v>4.5977011494252873E-2</c:v>
                </c:pt>
                <c:pt idx="2">
                  <c:v>0.11764705882352941</c:v>
                </c:pt>
                <c:pt idx="3">
                  <c:v>1.7543859649122806E-2</c:v>
                </c:pt>
                <c:pt idx="4">
                  <c:v>6.3492063492063489E-2</c:v>
                </c:pt>
                <c:pt idx="5">
                  <c:v>4.4444444444444446E-2</c:v>
                </c:pt>
              </c:numCache>
            </c:numRef>
          </c:val>
          <c:extLst>
            <c:ext xmlns:c16="http://schemas.microsoft.com/office/drawing/2014/chart" uri="{C3380CC4-5D6E-409C-BE32-E72D297353CC}">
              <c16:uniqueId val="{00000002-B143-4DDD-A5CC-43B7BB9B5472}"/>
            </c:ext>
          </c:extLst>
        </c:ser>
        <c:ser>
          <c:idx val="3"/>
          <c:order val="3"/>
          <c:tx>
            <c:strRef>
              <c:f>Pivot1!$G$3:$G$4</c:f>
              <c:strCache>
                <c:ptCount val="1"/>
                <c:pt idx="0">
                  <c:v>Nej, aldrig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med dina läxor i boendet?</c:v>
                  </c:pt>
                </c:lvl>
              </c:multiLvlStrCache>
            </c:multiLvlStrRef>
          </c:cat>
          <c:val>
            <c:numRef>
              <c:f>Pivot1!$G$5:$G$10</c:f>
              <c:numCache>
                <c:formatCode>0%</c:formatCode>
                <c:ptCount val="6"/>
                <c:pt idx="0">
                  <c:v>7.1038251366120214E-2</c:v>
                </c:pt>
                <c:pt idx="1">
                  <c:v>4.0229885057471264E-2</c:v>
                </c:pt>
                <c:pt idx="2">
                  <c:v>5.8823529411764705E-2</c:v>
                </c:pt>
                <c:pt idx="3">
                  <c:v>0</c:v>
                </c:pt>
                <c:pt idx="4">
                  <c:v>4.7619047619047616E-2</c:v>
                </c:pt>
                <c:pt idx="5">
                  <c:v>5.5555555555555552E-2</c:v>
                </c:pt>
              </c:numCache>
            </c:numRef>
          </c:val>
          <c:extLst>
            <c:ext xmlns:c16="http://schemas.microsoft.com/office/drawing/2014/chart" uri="{C3380CC4-5D6E-409C-BE32-E72D297353CC}">
              <c16:uniqueId val="{00000003-B143-4DDD-A5CC-43B7BB9B5472}"/>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25"/>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med dina läxor i boendet?</c:v>
                  </c:pt>
                </c:lvl>
              </c:multiLvlStrCache>
            </c:multiLvlStrRef>
          </c:cat>
          <c:val>
            <c:numRef>
              <c:f>Pivot2!$D$5:$D$8</c:f>
              <c:numCache>
                <c:formatCode>0%</c:formatCode>
                <c:ptCount val="4"/>
                <c:pt idx="0">
                  <c:v>0.68</c:v>
                </c:pt>
                <c:pt idx="1">
                  <c:v>0.63440860215053763</c:v>
                </c:pt>
                <c:pt idx="2">
                  <c:v>0.56565656565656564</c:v>
                </c:pt>
                <c:pt idx="3">
                  <c:v>0.68847352024922115</c:v>
                </c:pt>
              </c:numCache>
            </c:numRef>
          </c:val>
          <c:extLst>
            <c:ext xmlns:c16="http://schemas.microsoft.com/office/drawing/2014/chart" uri="{C3380CC4-5D6E-409C-BE32-E72D297353CC}">
              <c16:uniqueId val="{00000000-E9E9-4554-9DA4-C09D4D59E874}"/>
            </c:ext>
          </c:extLst>
        </c:ser>
        <c:ser>
          <c:idx val="1"/>
          <c:order val="1"/>
          <c:tx>
            <c:strRef>
              <c:f>Pivot2!$E$3:$E$4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med dina läxor i boendet?</c:v>
                  </c:pt>
                </c:lvl>
              </c:multiLvlStrCache>
            </c:multiLvlStrRef>
          </c:cat>
          <c:val>
            <c:numRef>
              <c:f>Pivot2!$E$5:$E$8</c:f>
              <c:numCache>
                <c:formatCode>0%</c:formatCode>
                <c:ptCount val="4"/>
                <c:pt idx="0">
                  <c:v>0.224</c:v>
                </c:pt>
                <c:pt idx="1">
                  <c:v>0.26344086021505375</c:v>
                </c:pt>
                <c:pt idx="2">
                  <c:v>0.29629629629629628</c:v>
                </c:pt>
                <c:pt idx="3">
                  <c:v>0.23364485981308411</c:v>
                </c:pt>
              </c:numCache>
            </c:numRef>
          </c:val>
          <c:extLst>
            <c:ext xmlns:c16="http://schemas.microsoft.com/office/drawing/2014/chart" uri="{C3380CC4-5D6E-409C-BE32-E72D297353CC}">
              <c16:uniqueId val="{00000001-E9E9-4554-9DA4-C09D4D59E874}"/>
            </c:ext>
          </c:extLst>
        </c:ser>
        <c:ser>
          <c:idx val="2"/>
          <c:order val="2"/>
          <c:tx>
            <c:strRef>
              <c:f>Pivot2!$F$3:$F$4</c:f>
              <c:strCache>
                <c:ptCount val="1"/>
                <c:pt idx="0">
                  <c:v>Nej, sällan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med dina läxor i boendet?</c:v>
                  </c:pt>
                </c:lvl>
              </c:multiLvlStrCache>
            </c:multiLvlStrRef>
          </c:cat>
          <c:val>
            <c:numRef>
              <c:f>Pivot2!$F$5:$F$8</c:f>
              <c:numCache>
                <c:formatCode>0%</c:formatCode>
                <c:ptCount val="4"/>
                <c:pt idx="0">
                  <c:v>2.4E-2</c:v>
                </c:pt>
                <c:pt idx="1">
                  <c:v>4.8387096774193547E-2</c:v>
                </c:pt>
                <c:pt idx="2">
                  <c:v>7.407407407407407E-2</c:v>
                </c:pt>
                <c:pt idx="3">
                  <c:v>4.0498442367601244E-2</c:v>
                </c:pt>
              </c:numCache>
            </c:numRef>
          </c:val>
          <c:extLst>
            <c:ext xmlns:c16="http://schemas.microsoft.com/office/drawing/2014/chart" uri="{C3380CC4-5D6E-409C-BE32-E72D297353CC}">
              <c16:uniqueId val="{00000002-E9E9-4554-9DA4-C09D4D59E874}"/>
            </c:ext>
          </c:extLst>
        </c:ser>
        <c:ser>
          <c:idx val="3"/>
          <c:order val="3"/>
          <c:tx>
            <c:strRef>
              <c:f>Pivot2!$G$3:$G$4</c:f>
              <c:strCache>
                <c:ptCount val="1"/>
                <c:pt idx="0">
                  <c:v>Nej, aldrig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med dina läxor i boendet?</c:v>
                  </c:pt>
                </c:lvl>
              </c:multiLvlStrCache>
            </c:multiLvlStrRef>
          </c:cat>
          <c:val>
            <c:numRef>
              <c:f>Pivot2!$G$5:$G$8</c:f>
              <c:numCache>
                <c:formatCode>0%</c:formatCode>
                <c:ptCount val="4"/>
                <c:pt idx="0">
                  <c:v>7.1999999999999995E-2</c:v>
                </c:pt>
                <c:pt idx="1">
                  <c:v>5.3763440860215055E-2</c:v>
                </c:pt>
                <c:pt idx="2">
                  <c:v>6.3973063973063973E-2</c:v>
                </c:pt>
                <c:pt idx="3">
                  <c:v>3.7383177570093455E-2</c:v>
                </c:pt>
              </c:numCache>
            </c:numRef>
          </c:val>
          <c:extLst>
            <c:ext xmlns:c16="http://schemas.microsoft.com/office/drawing/2014/chart" uri="{C3380CC4-5D6E-409C-BE32-E72D297353CC}">
              <c16:uniqueId val="{00000003-E9E9-4554-9DA4-C09D4D59E874}"/>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78"/>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ha en bra fritid?</c:v>
                  </c:pt>
                </c:lvl>
              </c:multiLvlStrCache>
            </c:multiLvlStrRef>
          </c:cat>
          <c:val>
            <c:numRef>
              <c:f>Pivot1!$D$5:$D$10</c:f>
              <c:numCache>
                <c:formatCode>0%</c:formatCode>
                <c:ptCount val="6"/>
                <c:pt idx="0">
                  <c:v>0.65346534653465349</c:v>
                </c:pt>
                <c:pt idx="1">
                  <c:v>0.75376884422110557</c:v>
                </c:pt>
                <c:pt idx="2">
                  <c:v>0.61538461538461542</c:v>
                </c:pt>
                <c:pt idx="3">
                  <c:v>0.68</c:v>
                </c:pt>
                <c:pt idx="4">
                  <c:v>0.51724137931034486</c:v>
                </c:pt>
                <c:pt idx="5">
                  <c:v>0.69444444444444442</c:v>
                </c:pt>
              </c:numCache>
            </c:numRef>
          </c:val>
          <c:extLst>
            <c:ext xmlns:c16="http://schemas.microsoft.com/office/drawing/2014/chart" uri="{C3380CC4-5D6E-409C-BE32-E72D297353CC}">
              <c16:uniqueId val="{00000000-CE75-42DA-9F0F-DDBFABE7EC7E}"/>
            </c:ext>
          </c:extLst>
        </c:ser>
        <c:ser>
          <c:idx val="1"/>
          <c:order val="1"/>
          <c:tx>
            <c:strRef>
              <c:f>Pivot1!$E$3:$E$4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ha en bra fritid?</c:v>
                  </c:pt>
                </c:lvl>
              </c:multiLvlStrCache>
            </c:multiLvlStrRef>
          </c:cat>
          <c:val>
            <c:numRef>
              <c:f>Pivot1!$E$5:$E$10</c:f>
              <c:numCache>
                <c:formatCode>0%</c:formatCode>
                <c:ptCount val="6"/>
                <c:pt idx="0">
                  <c:v>0.23762376237623761</c:v>
                </c:pt>
                <c:pt idx="1">
                  <c:v>0.19095477386934673</c:v>
                </c:pt>
                <c:pt idx="2">
                  <c:v>0.30769230769230771</c:v>
                </c:pt>
                <c:pt idx="3">
                  <c:v>0.28000000000000003</c:v>
                </c:pt>
                <c:pt idx="4">
                  <c:v>0.32183908045977011</c:v>
                </c:pt>
                <c:pt idx="5">
                  <c:v>0.22222222222222221</c:v>
                </c:pt>
              </c:numCache>
            </c:numRef>
          </c:val>
          <c:extLst>
            <c:ext xmlns:c16="http://schemas.microsoft.com/office/drawing/2014/chart" uri="{C3380CC4-5D6E-409C-BE32-E72D297353CC}">
              <c16:uniqueId val="{00000001-CE75-42DA-9F0F-DDBFABE7EC7E}"/>
            </c:ext>
          </c:extLst>
        </c:ser>
        <c:ser>
          <c:idx val="2"/>
          <c:order val="2"/>
          <c:tx>
            <c:strRef>
              <c:f>Pivot1!$F$3:$F$4</c:f>
              <c:strCache>
                <c:ptCount val="1"/>
                <c:pt idx="0">
                  <c:v>Nej, sällan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ha en bra fritid?</c:v>
                  </c:pt>
                </c:lvl>
              </c:multiLvlStrCache>
            </c:multiLvlStrRef>
          </c:cat>
          <c:val>
            <c:numRef>
              <c:f>Pivot1!$F$5:$F$10</c:f>
              <c:numCache>
                <c:formatCode>0%</c:formatCode>
                <c:ptCount val="6"/>
                <c:pt idx="0">
                  <c:v>6.9306930693069313E-2</c:v>
                </c:pt>
                <c:pt idx="1">
                  <c:v>1.0050251256281407E-2</c:v>
                </c:pt>
                <c:pt idx="2">
                  <c:v>6.5934065934065936E-2</c:v>
                </c:pt>
                <c:pt idx="3">
                  <c:v>2.6666666666666668E-2</c:v>
                </c:pt>
                <c:pt idx="4">
                  <c:v>0.13793103448275862</c:v>
                </c:pt>
                <c:pt idx="5">
                  <c:v>6.9444444444444448E-2</c:v>
                </c:pt>
              </c:numCache>
            </c:numRef>
          </c:val>
          <c:extLst>
            <c:ext xmlns:c16="http://schemas.microsoft.com/office/drawing/2014/chart" uri="{C3380CC4-5D6E-409C-BE32-E72D297353CC}">
              <c16:uniqueId val="{00000002-CE75-42DA-9F0F-DDBFABE7EC7E}"/>
            </c:ext>
          </c:extLst>
        </c:ser>
        <c:ser>
          <c:idx val="3"/>
          <c:order val="3"/>
          <c:tx>
            <c:strRef>
              <c:f>Pivot1!$G$3:$G$4</c:f>
              <c:strCache>
                <c:ptCount val="1"/>
                <c:pt idx="0">
                  <c:v>Nej, aldrig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ha en bra fritid?</c:v>
                  </c:pt>
                </c:lvl>
              </c:multiLvlStrCache>
            </c:multiLvlStrRef>
          </c:cat>
          <c:val>
            <c:numRef>
              <c:f>Pivot1!$G$5:$G$10</c:f>
              <c:numCache>
                <c:formatCode>0%</c:formatCode>
                <c:ptCount val="6"/>
                <c:pt idx="0">
                  <c:v>3.9603960396039604E-2</c:v>
                </c:pt>
                <c:pt idx="1">
                  <c:v>4.5226130653266333E-2</c:v>
                </c:pt>
                <c:pt idx="2">
                  <c:v>1.098901098901099E-2</c:v>
                </c:pt>
                <c:pt idx="3">
                  <c:v>1.3333333333333334E-2</c:v>
                </c:pt>
                <c:pt idx="4">
                  <c:v>2.2988505747126436E-2</c:v>
                </c:pt>
                <c:pt idx="5">
                  <c:v>1.3888888888888888E-2</c:v>
                </c:pt>
              </c:numCache>
            </c:numRef>
          </c:val>
          <c:extLst>
            <c:ext xmlns:c16="http://schemas.microsoft.com/office/drawing/2014/chart" uri="{C3380CC4-5D6E-409C-BE32-E72D297353CC}">
              <c16:uniqueId val="{00000003-CE75-42DA-9F0F-DDBFABE7EC7E}"/>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pivotSource>
    <c:name>[PBU tidsserie 2020-2021.xlsx]Pivot2!Pivottabell2</c:name>
    <c:fmtId val="128"/>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ha en bra fritid?</c:v>
                  </c:pt>
                </c:lvl>
              </c:multiLvlStrCache>
            </c:multiLvlStrRef>
          </c:cat>
          <c:val>
            <c:numRef>
              <c:f>Pivot2!$D$5:$D$8</c:f>
              <c:numCache>
                <c:formatCode>0%</c:formatCode>
                <c:ptCount val="4"/>
                <c:pt idx="0">
                  <c:v>0.70394736842105265</c:v>
                </c:pt>
                <c:pt idx="1">
                  <c:v>0.61751152073732718</c:v>
                </c:pt>
                <c:pt idx="2">
                  <c:v>0.61315789473684212</c:v>
                </c:pt>
                <c:pt idx="3">
                  <c:v>0.72009569377990434</c:v>
                </c:pt>
              </c:numCache>
            </c:numRef>
          </c:val>
          <c:extLst>
            <c:ext xmlns:c16="http://schemas.microsoft.com/office/drawing/2014/chart" uri="{C3380CC4-5D6E-409C-BE32-E72D297353CC}">
              <c16:uniqueId val="{00000000-915C-48B4-976D-E9DDD4A5FC5A}"/>
            </c:ext>
          </c:extLst>
        </c:ser>
        <c:ser>
          <c:idx val="1"/>
          <c:order val="1"/>
          <c:tx>
            <c:strRef>
              <c:f>Pivot2!$E$3:$E$4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ha en bra fritid?</c:v>
                  </c:pt>
                </c:lvl>
              </c:multiLvlStrCache>
            </c:multiLvlStrRef>
          </c:cat>
          <c:val>
            <c:numRef>
              <c:f>Pivot2!$E$5:$E$8</c:f>
              <c:numCache>
                <c:formatCode>0%</c:formatCode>
                <c:ptCount val="4"/>
                <c:pt idx="0">
                  <c:v>0.21710526315789475</c:v>
                </c:pt>
                <c:pt idx="1">
                  <c:v>0.24884792626728111</c:v>
                </c:pt>
                <c:pt idx="2">
                  <c:v>0.27368421052631581</c:v>
                </c:pt>
                <c:pt idx="3">
                  <c:v>0.21770334928229665</c:v>
                </c:pt>
              </c:numCache>
            </c:numRef>
          </c:val>
          <c:extLst>
            <c:ext xmlns:c16="http://schemas.microsoft.com/office/drawing/2014/chart" uri="{C3380CC4-5D6E-409C-BE32-E72D297353CC}">
              <c16:uniqueId val="{00000001-915C-48B4-976D-E9DDD4A5FC5A}"/>
            </c:ext>
          </c:extLst>
        </c:ser>
        <c:ser>
          <c:idx val="2"/>
          <c:order val="2"/>
          <c:tx>
            <c:strRef>
              <c:f>Pivot2!$F$3:$F$4</c:f>
              <c:strCache>
                <c:ptCount val="1"/>
                <c:pt idx="0">
                  <c:v>Nej, sällan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ha en bra fritid?</c:v>
                  </c:pt>
                </c:lvl>
              </c:multiLvlStrCache>
            </c:multiLvlStrRef>
          </c:cat>
          <c:val>
            <c:numRef>
              <c:f>Pivot2!$F$5:$F$8</c:f>
              <c:numCache>
                <c:formatCode>0%</c:formatCode>
                <c:ptCount val="4"/>
                <c:pt idx="0">
                  <c:v>3.9473684210526314E-2</c:v>
                </c:pt>
                <c:pt idx="1">
                  <c:v>7.8341013824884786E-2</c:v>
                </c:pt>
                <c:pt idx="2">
                  <c:v>8.4210526315789472E-2</c:v>
                </c:pt>
                <c:pt idx="3">
                  <c:v>3.3492822966507178E-2</c:v>
                </c:pt>
              </c:numCache>
            </c:numRef>
          </c:val>
          <c:extLst>
            <c:ext xmlns:c16="http://schemas.microsoft.com/office/drawing/2014/chart" uri="{C3380CC4-5D6E-409C-BE32-E72D297353CC}">
              <c16:uniqueId val="{00000002-915C-48B4-976D-E9DDD4A5FC5A}"/>
            </c:ext>
          </c:extLst>
        </c:ser>
        <c:ser>
          <c:idx val="3"/>
          <c:order val="3"/>
          <c:tx>
            <c:strRef>
              <c:f>Pivot2!$G$3:$G$4</c:f>
              <c:strCache>
                <c:ptCount val="1"/>
                <c:pt idx="0">
                  <c:v>Nej, aldrig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ha en bra fritid?</c:v>
                  </c:pt>
                </c:lvl>
              </c:multiLvlStrCache>
            </c:multiLvlStrRef>
          </c:cat>
          <c:val>
            <c:numRef>
              <c:f>Pivot2!$G$5:$G$8</c:f>
              <c:numCache>
                <c:formatCode>0%</c:formatCode>
                <c:ptCount val="4"/>
                <c:pt idx="0">
                  <c:v>3.9473684210526314E-2</c:v>
                </c:pt>
                <c:pt idx="1">
                  <c:v>5.5299539170506916E-2</c:v>
                </c:pt>
                <c:pt idx="2">
                  <c:v>2.8947368421052631E-2</c:v>
                </c:pt>
                <c:pt idx="3">
                  <c:v>2.8708133971291867E-2</c:v>
                </c:pt>
              </c:numCache>
            </c:numRef>
          </c:val>
          <c:extLst>
            <c:ext xmlns:c16="http://schemas.microsoft.com/office/drawing/2014/chart" uri="{C3380CC4-5D6E-409C-BE32-E72D297353CC}">
              <c16:uniqueId val="{00000005-915C-48B4-976D-E9DDD4A5FC5A}"/>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75"/>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vara med och bestämma om saker som är viktiga för dig i boendet?</c:v>
                  </c:pt>
                </c:lvl>
              </c:multiLvlStrCache>
            </c:multiLvlStrRef>
          </c:cat>
          <c:val>
            <c:numRef>
              <c:f>Pivot1!$D$5:$D$10</c:f>
              <c:numCache>
                <c:formatCode>0%</c:formatCode>
                <c:ptCount val="6"/>
                <c:pt idx="0">
                  <c:v>0.56345177664974622</c:v>
                </c:pt>
                <c:pt idx="1">
                  <c:v>0.64467005076142136</c:v>
                </c:pt>
                <c:pt idx="2">
                  <c:v>0.62068965517241381</c:v>
                </c:pt>
                <c:pt idx="3">
                  <c:v>0.7142857142857143</c:v>
                </c:pt>
                <c:pt idx="4">
                  <c:v>0.41489361702127658</c:v>
                </c:pt>
                <c:pt idx="5">
                  <c:v>0.56338028169014087</c:v>
                </c:pt>
              </c:numCache>
            </c:numRef>
          </c:val>
          <c:extLst>
            <c:ext xmlns:c16="http://schemas.microsoft.com/office/drawing/2014/chart" uri="{C3380CC4-5D6E-409C-BE32-E72D297353CC}">
              <c16:uniqueId val="{00000000-EF8A-41DB-9B0A-551CB16CDCDE}"/>
            </c:ext>
          </c:extLst>
        </c:ser>
        <c:ser>
          <c:idx val="1"/>
          <c:order val="1"/>
          <c:tx>
            <c:strRef>
              <c:f>Pivot1!$E$3:$E$4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vara med och bestämma om saker som är viktiga för dig i boendet?</c:v>
                  </c:pt>
                </c:lvl>
              </c:multiLvlStrCache>
            </c:multiLvlStrRef>
          </c:cat>
          <c:val>
            <c:numRef>
              <c:f>Pivot1!$E$5:$E$10</c:f>
              <c:numCache>
                <c:formatCode>0%</c:formatCode>
                <c:ptCount val="6"/>
                <c:pt idx="0">
                  <c:v>0.30456852791878175</c:v>
                </c:pt>
                <c:pt idx="1">
                  <c:v>0.28426395939086296</c:v>
                </c:pt>
                <c:pt idx="2">
                  <c:v>0.26436781609195403</c:v>
                </c:pt>
                <c:pt idx="3">
                  <c:v>0.25714285714285712</c:v>
                </c:pt>
                <c:pt idx="4">
                  <c:v>0.5</c:v>
                </c:pt>
                <c:pt idx="5">
                  <c:v>0.30281690140845069</c:v>
                </c:pt>
              </c:numCache>
            </c:numRef>
          </c:val>
          <c:extLst>
            <c:ext xmlns:c16="http://schemas.microsoft.com/office/drawing/2014/chart" uri="{C3380CC4-5D6E-409C-BE32-E72D297353CC}">
              <c16:uniqueId val="{00000001-EF8A-41DB-9B0A-551CB16CDCDE}"/>
            </c:ext>
          </c:extLst>
        </c:ser>
        <c:ser>
          <c:idx val="2"/>
          <c:order val="2"/>
          <c:tx>
            <c:strRef>
              <c:f>Pivot1!$F$3:$F$4</c:f>
              <c:strCache>
                <c:ptCount val="1"/>
                <c:pt idx="0">
                  <c:v>Nej, sällan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vara med och bestämma om saker som är viktiga för dig i boendet?</c:v>
                  </c:pt>
                </c:lvl>
              </c:multiLvlStrCache>
            </c:multiLvlStrRef>
          </c:cat>
          <c:val>
            <c:numRef>
              <c:f>Pivot1!$F$5:$F$10</c:f>
              <c:numCache>
                <c:formatCode>0%</c:formatCode>
                <c:ptCount val="6"/>
                <c:pt idx="0">
                  <c:v>0.1065989847715736</c:v>
                </c:pt>
                <c:pt idx="1">
                  <c:v>5.5837563451776651E-2</c:v>
                </c:pt>
                <c:pt idx="2">
                  <c:v>5.7471264367816091E-2</c:v>
                </c:pt>
                <c:pt idx="3">
                  <c:v>1.4285714285714285E-2</c:v>
                </c:pt>
                <c:pt idx="4">
                  <c:v>4.2553191489361701E-2</c:v>
                </c:pt>
                <c:pt idx="5">
                  <c:v>7.746478873239436E-2</c:v>
                </c:pt>
              </c:numCache>
            </c:numRef>
          </c:val>
          <c:extLst>
            <c:ext xmlns:c16="http://schemas.microsoft.com/office/drawing/2014/chart" uri="{C3380CC4-5D6E-409C-BE32-E72D297353CC}">
              <c16:uniqueId val="{00000002-EF8A-41DB-9B0A-551CB16CDCDE}"/>
            </c:ext>
          </c:extLst>
        </c:ser>
        <c:ser>
          <c:idx val="3"/>
          <c:order val="3"/>
          <c:tx>
            <c:strRef>
              <c:f>Pivot1!$G$3:$G$4</c:f>
              <c:strCache>
                <c:ptCount val="1"/>
                <c:pt idx="0">
                  <c:v>Nej, aldrig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vara med och bestämma om saker som är viktiga för dig i boendet?</c:v>
                  </c:pt>
                </c:lvl>
              </c:multiLvlStrCache>
            </c:multiLvlStrRef>
          </c:cat>
          <c:val>
            <c:numRef>
              <c:f>Pivot1!$G$5:$G$10</c:f>
              <c:numCache>
                <c:formatCode>0%</c:formatCode>
                <c:ptCount val="6"/>
                <c:pt idx="0">
                  <c:v>2.5380710659898477E-2</c:v>
                </c:pt>
                <c:pt idx="1">
                  <c:v>1.5228426395939087E-2</c:v>
                </c:pt>
                <c:pt idx="2">
                  <c:v>5.7471264367816091E-2</c:v>
                </c:pt>
                <c:pt idx="3">
                  <c:v>1.4285714285714285E-2</c:v>
                </c:pt>
                <c:pt idx="4">
                  <c:v>4.2553191489361701E-2</c:v>
                </c:pt>
                <c:pt idx="5">
                  <c:v>5.6338028169014086E-2</c:v>
                </c:pt>
              </c:numCache>
            </c:numRef>
          </c:val>
          <c:extLst>
            <c:ext xmlns:c16="http://schemas.microsoft.com/office/drawing/2014/chart" uri="{C3380CC4-5D6E-409C-BE32-E72D297353CC}">
              <c16:uniqueId val="{00000003-EF8A-41DB-9B0A-551CB16CDCDE}"/>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67"/>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vara med och bestämma om saker som är viktiga för dig i boendet?</c:v>
                  </c:pt>
                </c:lvl>
              </c:multiLvlStrCache>
            </c:multiLvlStrRef>
          </c:cat>
          <c:val>
            <c:numRef>
              <c:f>Pivot2!$D$5:$D$8</c:f>
              <c:numCache>
                <c:formatCode>0%</c:formatCode>
                <c:ptCount val="4"/>
                <c:pt idx="0">
                  <c:v>0.64052287581699341</c:v>
                </c:pt>
                <c:pt idx="1">
                  <c:v>0.55714285714285716</c:v>
                </c:pt>
                <c:pt idx="2">
                  <c:v>0.53968253968253965</c:v>
                </c:pt>
                <c:pt idx="3">
                  <c:v>0.628361858190709</c:v>
                </c:pt>
              </c:numCache>
            </c:numRef>
          </c:val>
          <c:extLst>
            <c:ext xmlns:c16="http://schemas.microsoft.com/office/drawing/2014/chart" uri="{C3380CC4-5D6E-409C-BE32-E72D297353CC}">
              <c16:uniqueId val="{00000000-05F9-4F09-828A-BC9A5BF67086}"/>
            </c:ext>
          </c:extLst>
        </c:ser>
        <c:ser>
          <c:idx val="1"/>
          <c:order val="1"/>
          <c:tx>
            <c:strRef>
              <c:f>Pivot2!$E$3:$E$4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vara med och bestämma om saker som är viktiga för dig i boendet?</c:v>
                  </c:pt>
                </c:lvl>
              </c:multiLvlStrCache>
            </c:multiLvlStrRef>
          </c:cat>
          <c:val>
            <c:numRef>
              <c:f>Pivot2!$E$5:$E$8</c:f>
              <c:numCache>
                <c:formatCode>0%</c:formatCode>
                <c:ptCount val="4"/>
                <c:pt idx="0">
                  <c:v>0.23529411764705882</c:v>
                </c:pt>
                <c:pt idx="1">
                  <c:v>0.27142857142857141</c:v>
                </c:pt>
                <c:pt idx="2">
                  <c:v>0.3439153439153439</c:v>
                </c:pt>
                <c:pt idx="3">
                  <c:v>0.28606356968215157</c:v>
                </c:pt>
              </c:numCache>
            </c:numRef>
          </c:val>
          <c:extLst>
            <c:ext xmlns:c16="http://schemas.microsoft.com/office/drawing/2014/chart" uri="{C3380CC4-5D6E-409C-BE32-E72D297353CC}">
              <c16:uniqueId val="{00000001-05F9-4F09-828A-BC9A5BF67086}"/>
            </c:ext>
          </c:extLst>
        </c:ser>
        <c:ser>
          <c:idx val="2"/>
          <c:order val="2"/>
          <c:tx>
            <c:strRef>
              <c:f>Pivot2!$F$3:$F$4</c:f>
              <c:strCache>
                <c:ptCount val="1"/>
                <c:pt idx="0">
                  <c:v>Nej, sällan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vara med och bestämma om saker som är viktiga för dig i boendet?</c:v>
                  </c:pt>
                </c:lvl>
              </c:multiLvlStrCache>
            </c:multiLvlStrRef>
          </c:cat>
          <c:val>
            <c:numRef>
              <c:f>Pivot2!$F$5:$F$8</c:f>
              <c:numCache>
                <c:formatCode>0%</c:formatCode>
                <c:ptCount val="4"/>
                <c:pt idx="0">
                  <c:v>9.8039215686274508E-2</c:v>
                </c:pt>
                <c:pt idx="1">
                  <c:v>0.12857142857142856</c:v>
                </c:pt>
                <c:pt idx="2">
                  <c:v>7.9365079365079361E-2</c:v>
                </c:pt>
                <c:pt idx="3">
                  <c:v>5.623471882640587E-2</c:v>
                </c:pt>
              </c:numCache>
            </c:numRef>
          </c:val>
          <c:extLst>
            <c:ext xmlns:c16="http://schemas.microsoft.com/office/drawing/2014/chart" uri="{C3380CC4-5D6E-409C-BE32-E72D297353CC}">
              <c16:uniqueId val="{00000002-05F9-4F09-828A-BC9A5BF67086}"/>
            </c:ext>
          </c:extLst>
        </c:ser>
        <c:ser>
          <c:idx val="3"/>
          <c:order val="3"/>
          <c:tx>
            <c:strRef>
              <c:f>Pivot2!$G$3:$G$4</c:f>
              <c:strCache>
                <c:ptCount val="1"/>
                <c:pt idx="0">
                  <c:v>Nej, aldrig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vara med och bestämma om saker som är viktiga för dig i boendet?</c:v>
                  </c:pt>
                </c:lvl>
              </c:multiLvlStrCache>
            </c:multiLvlStrRef>
          </c:cat>
          <c:val>
            <c:numRef>
              <c:f>Pivot2!$G$5:$G$8</c:f>
              <c:numCache>
                <c:formatCode>0%</c:formatCode>
                <c:ptCount val="4"/>
                <c:pt idx="0">
                  <c:v>2.6143790849673203E-2</c:v>
                </c:pt>
                <c:pt idx="1">
                  <c:v>4.2857142857142858E-2</c:v>
                </c:pt>
                <c:pt idx="2">
                  <c:v>3.7037037037037035E-2</c:v>
                </c:pt>
                <c:pt idx="3">
                  <c:v>2.9339853300733496E-2</c:v>
                </c:pt>
              </c:numCache>
            </c:numRef>
          </c:val>
          <c:extLst>
            <c:ext xmlns:c16="http://schemas.microsoft.com/office/drawing/2014/chart" uri="{C3380CC4-5D6E-409C-BE32-E72D297353CC}">
              <c16:uniqueId val="{00000003-05F9-4F09-828A-BC9A5BF67086}"/>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47"/>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Finns det någon vuxen i ditt boende som du kan prata med om du behöver det?</c:v>
                  </c:pt>
                </c:lvl>
              </c:multiLvlStrCache>
            </c:multiLvlStrRef>
          </c:cat>
          <c:val>
            <c:numRef>
              <c:f>Pivot1!$D$5:$D$10</c:f>
              <c:numCache>
                <c:formatCode>0%</c:formatCode>
                <c:ptCount val="6"/>
                <c:pt idx="0">
                  <c:v>0.67647058823529416</c:v>
                </c:pt>
                <c:pt idx="1">
                  <c:v>0.80412371134020622</c:v>
                </c:pt>
                <c:pt idx="2">
                  <c:v>0.77659574468085102</c:v>
                </c:pt>
                <c:pt idx="3">
                  <c:v>0.74025974025974028</c:v>
                </c:pt>
                <c:pt idx="4">
                  <c:v>0.64893617021276595</c:v>
                </c:pt>
                <c:pt idx="5">
                  <c:v>0.70714285714285718</c:v>
                </c:pt>
              </c:numCache>
            </c:numRef>
          </c:val>
          <c:extLst>
            <c:ext xmlns:c16="http://schemas.microsoft.com/office/drawing/2014/chart" uri="{C3380CC4-5D6E-409C-BE32-E72D297353CC}">
              <c16:uniqueId val="{00000000-0E1D-46D9-9BF0-F958AE12CCC0}"/>
            </c:ext>
          </c:extLst>
        </c:ser>
        <c:ser>
          <c:idx val="1"/>
          <c:order val="1"/>
          <c:tx>
            <c:strRef>
              <c:f>Pivot1!$E$3:$E$4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Finns det någon vuxen i ditt boende som du kan prata med om du behöver det?</c:v>
                  </c:pt>
                </c:lvl>
              </c:multiLvlStrCache>
            </c:multiLvlStrRef>
          </c:cat>
          <c:val>
            <c:numRef>
              <c:f>Pivot1!$E$5:$E$10</c:f>
              <c:numCache>
                <c:formatCode>0%</c:formatCode>
                <c:ptCount val="6"/>
                <c:pt idx="0">
                  <c:v>0.18137254901960784</c:v>
                </c:pt>
                <c:pt idx="1">
                  <c:v>0.13917525773195877</c:v>
                </c:pt>
                <c:pt idx="2">
                  <c:v>0.13829787234042554</c:v>
                </c:pt>
                <c:pt idx="3">
                  <c:v>0.20779220779220781</c:v>
                </c:pt>
                <c:pt idx="4">
                  <c:v>0.28723404255319152</c:v>
                </c:pt>
                <c:pt idx="5">
                  <c:v>0.18571428571428572</c:v>
                </c:pt>
              </c:numCache>
            </c:numRef>
          </c:val>
          <c:extLst>
            <c:ext xmlns:c16="http://schemas.microsoft.com/office/drawing/2014/chart" uri="{C3380CC4-5D6E-409C-BE32-E72D297353CC}">
              <c16:uniqueId val="{00000001-0E1D-46D9-9BF0-F958AE12CCC0}"/>
            </c:ext>
          </c:extLst>
        </c:ser>
        <c:ser>
          <c:idx val="2"/>
          <c:order val="2"/>
          <c:tx>
            <c:strRef>
              <c:f>Pivot1!$F$3:$F$4</c:f>
              <c:strCache>
                <c:ptCount val="1"/>
                <c:pt idx="0">
                  <c:v>Nej, sällan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Finns det någon vuxen i ditt boende som du kan prata med om du behöver det?</c:v>
                  </c:pt>
                </c:lvl>
              </c:multiLvlStrCache>
            </c:multiLvlStrRef>
          </c:cat>
          <c:val>
            <c:numRef>
              <c:f>Pivot1!$F$5:$F$10</c:f>
              <c:numCache>
                <c:formatCode>0%</c:formatCode>
                <c:ptCount val="6"/>
                <c:pt idx="0">
                  <c:v>7.8431372549019607E-2</c:v>
                </c:pt>
                <c:pt idx="1">
                  <c:v>3.0927835051546393E-2</c:v>
                </c:pt>
                <c:pt idx="2">
                  <c:v>3.1914893617021274E-2</c:v>
                </c:pt>
                <c:pt idx="3">
                  <c:v>3.896103896103896E-2</c:v>
                </c:pt>
                <c:pt idx="4">
                  <c:v>3.1914893617021274E-2</c:v>
                </c:pt>
                <c:pt idx="5">
                  <c:v>3.5714285714285712E-2</c:v>
                </c:pt>
              </c:numCache>
            </c:numRef>
          </c:val>
          <c:extLst>
            <c:ext xmlns:c16="http://schemas.microsoft.com/office/drawing/2014/chart" uri="{C3380CC4-5D6E-409C-BE32-E72D297353CC}">
              <c16:uniqueId val="{00000002-0E1D-46D9-9BF0-F958AE12CCC0}"/>
            </c:ext>
          </c:extLst>
        </c:ser>
        <c:ser>
          <c:idx val="3"/>
          <c:order val="3"/>
          <c:tx>
            <c:strRef>
              <c:f>Pivot1!$G$3:$G$4</c:f>
              <c:strCache>
                <c:ptCount val="1"/>
                <c:pt idx="0">
                  <c:v>Nej, aldrig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Finns det någon vuxen i ditt boende som du kan prata med om du behöver det?</c:v>
                  </c:pt>
                </c:lvl>
              </c:multiLvlStrCache>
            </c:multiLvlStrRef>
          </c:cat>
          <c:val>
            <c:numRef>
              <c:f>Pivot1!$G$5:$G$10</c:f>
              <c:numCache>
                <c:formatCode>0%</c:formatCode>
                <c:ptCount val="6"/>
                <c:pt idx="0">
                  <c:v>6.3725490196078427E-2</c:v>
                </c:pt>
                <c:pt idx="1">
                  <c:v>2.5773195876288658E-2</c:v>
                </c:pt>
                <c:pt idx="2">
                  <c:v>5.3191489361702128E-2</c:v>
                </c:pt>
                <c:pt idx="3">
                  <c:v>1.2987012987012988E-2</c:v>
                </c:pt>
                <c:pt idx="4">
                  <c:v>3.1914893617021274E-2</c:v>
                </c:pt>
                <c:pt idx="5">
                  <c:v>7.1428571428571425E-2</c:v>
                </c:pt>
              </c:numCache>
            </c:numRef>
          </c:val>
          <c:extLst>
            <c:ext xmlns:c16="http://schemas.microsoft.com/office/drawing/2014/chart" uri="{C3380CC4-5D6E-409C-BE32-E72D297353CC}">
              <c16:uniqueId val="{00000003-0E1D-46D9-9BF0-F958AE12CCC0}"/>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34"/>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Finns det någon vuxen i ditt boende som du kan prata med om du behöver det?</c:v>
                  </c:pt>
                </c:lvl>
              </c:multiLvlStrCache>
            </c:multiLvlStrRef>
          </c:cat>
          <c:val>
            <c:numRef>
              <c:f>Pivot2!$D$5:$D$8</c:f>
              <c:numCache>
                <c:formatCode>0%</c:formatCode>
                <c:ptCount val="4"/>
                <c:pt idx="0">
                  <c:v>0.69753086419753085</c:v>
                </c:pt>
                <c:pt idx="1">
                  <c:v>0.66203703703703709</c:v>
                </c:pt>
                <c:pt idx="2">
                  <c:v>0.69387755102040816</c:v>
                </c:pt>
                <c:pt idx="3">
                  <c:v>0.75912408759124084</c:v>
                </c:pt>
              </c:numCache>
            </c:numRef>
          </c:val>
          <c:extLst>
            <c:ext xmlns:c16="http://schemas.microsoft.com/office/drawing/2014/chart" uri="{C3380CC4-5D6E-409C-BE32-E72D297353CC}">
              <c16:uniqueId val="{00000000-F921-4CF6-95FB-81BFD56B5DF2}"/>
            </c:ext>
          </c:extLst>
        </c:ser>
        <c:ser>
          <c:idx val="1"/>
          <c:order val="1"/>
          <c:tx>
            <c:strRef>
              <c:f>Pivot2!$E$3:$E$4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Finns det någon vuxen i ditt boende som du kan prata med om du behöver det?</c:v>
                  </c:pt>
                </c:lvl>
              </c:multiLvlStrCache>
            </c:multiLvlStrRef>
          </c:cat>
          <c:val>
            <c:numRef>
              <c:f>Pivot2!$E$5:$E$8</c:f>
              <c:numCache>
                <c:formatCode>0%</c:formatCode>
                <c:ptCount val="4"/>
                <c:pt idx="0">
                  <c:v>0.20987654320987653</c:v>
                </c:pt>
                <c:pt idx="1">
                  <c:v>0.25</c:v>
                </c:pt>
                <c:pt idx="2">
                  <c:v>0.19642857142857142</c:v>
                </c:pt>
                <c:pt idx="3">
                  <c:v>0.16788321167883211</c:v>
                </c:pt>
              </c:numCache>
            </c:numRef>
          </c:val>
          <c:extLst>
            <c:ext xmlns:c16="http://schemas.microsoft.com/office/drawing/2014/chart" uri="{C3380CC4-5D6E-409C-BE32-E72D297353CC}">
              <c16:uniqueId val="{00000001-F921-4CF6-95FB-81BFD56B5DF2}"/>
            </c:ext>
          </c:extLst>
        </c:ser>
        <c:ser>
          <c:idx val="2"/>
          <c:order val="2"/>
          <c:tx>
            <c:strRef>
              <c:f>Pivot2!$F$3:$F$4</c:f>
              <c:strCache>
                <c:ptCount val="1"/>
                <c:pt idx="0">
                  <c:v>Nej, sällan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Finns det någon vuxen i ditt boende som du kan prata med om du behöver det?</c:v>
                  </c:pt>
                </c:lvl>
              </c:multiLvlStrCache>
            </c:multiLvlStrRef>
          </c:cat>
          <c:val>
            <c:numRef>
              <c:f>Pivot2!$F$5:$F$8</c:f>
              <c:numCache>
                <c:formatCode>0%</c:formatCode>
                <c:ptCount val="4"/>
                <c:pt idx="0">
                  <c:v>3.7037037037037035E-2</c:v>
                </c:pt>
                <c:pt idx="1">
                  <c:v>6.0185185185185182E-2</c:v>
                </c:pt>
                <c:pt idx="2">
                  <c:v>5.6122448979591837E-2</c:v>
                </c:pt>
                <c:pt idx="3">
                  <c:v>3.4063260340632603E-2</c:v>
                </c:pt>
              </c:numCache>
            </c:numRef>
          </c:val>
          <c:extLst>
            <c:ext xmlns:c16="http://schemas.microsoft.com/office/drawing/2014/chart" uri="{C3380CC4-5D6E-409C-BE32-E72D297353CC}">
              <c16:uniqueId val="{00000002-F921-4CF6-95FB-81BFD56B5DF2}"/>
            </c:ext>
          </c:extLst>
        </c:ser>
        <c:ser>
          <c:idx val="3"/>
          <c:order val="3"/>
          <c:tx>
            <c:strRef>
              <c:f>Pivot2!$G$3:$G$4</c:f>
              <c:strCache>
                <c:ptCount val="1"/>
                <c:pt idx="0">
                  <c:v>Nej, aldrig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Finns det någon vuxen i ditt boende som du kan prata med om du behöver det?</c:v>
                  </c:pt>
                </c:lvl>
              </c:multiLvlStrCache>
            </c:multiLvlStrRef>
          </c:cat>
          <c:val>
            <c:numRef>
              <c:f>Pivot2!$G$5:$G$8</c:f>
              <c:numCache>
                <c:formatCode>0%</c:formatCode>
                <c:ptCount val="4"/>
                <c:pt idx="0">
                  <c:v>5.5555555555555552E-2</c:v>
                </c:pt>
                <c:pt idx="1">
                  <c:v>2.7777777777777776E-2</c:v>
                </c:pt>
                <c:pt idx="2">
                  <c:v>5.3571428571428568E-2</c:v>
                </c:pt>
                <c:pt idx="3">
                  <c:v>3.8929440389294405E-2</c:v>
                </c:pt>
              </c:numCache>
            </c:numRef>
          </c:val>
          <c:extLst>
            <c:ext xmlns:c16="http://schemas.microsoft.com/office/drawing/2014/chart" uri="{C3380CC4-5D6E-409C-BE32-E72D297353CC}">
              <c16:uniqueId val="{00000003-F921-4CF6-95FB-81BFD56B5DF2}"/>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51"/>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Mycket trygg</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trygg känner du dig i ditt boende?</c:v>
                  </c:pt>
                </c:lvl>
              </c:multiLvlStrCache>
            </c:multiLvlStrRef>
          </c:cat>
          <c:val>
            <c:numRef>
              <c:f>Pivot1!$D$5:$D$10</c:f>
              <c:numCache>
                <c:formatCode>0%</c:formatCode>
                <c:ptCount val="6"/>
                <c:pt idx="0">
                  <c:v>0.68627450980392157</c:v>
                </c:pt>
                <c:pt idx="1">
                  <c:v>0.77500000000000002</c:v>
                </c:pt>
                <c:pt idx="2">
                  <c:v>0.51111111111111107</c:v>
                </c:pt>
                <c:pt idx="3">
                  <c:v>0.72972972972972971</c:v>
                </c:pt>
                <c:pt idx="4">
                  <c:v>0.42105263157894735</c:v>
                </c:pt>
                <c:pt idx="5">
                  <c:v>0.58156028368794321</c:v>
                </c:pt>
              </c:numCache>
            </c:numRef>
          </c:val>
          <c:extLst>
            <c:ext xmlns:c16="http://schemas.microsoft.com/office/drawing/2014/chart" uri="{C3380CC4-5D6E-409C-BE32-E72D297353CC}">
              <c16:uniqueId val="{00000000-8C71-4575-8B92-104AD837A22D}"/>
            </c:ext>
          </c:extLst>
        </c:ser>
        <c:ser>
          <c:idx val="1"/>
          <c:order val="1"/>
          <c:tx>
            <c:strRef>
              <c:f>Pivot1!$E$3:$E$4</c:f>
              <c:strCache>
                <c:ptCount val="1"/>
                <c:pt idx="0">
                  <c:v>Ganska trygg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trygg känner du dig i ditt boende?</c:v>
                  </c:pt>
                </c:lvl>
              </c:multiLvlStrCache>
            </c:multiLvlStrRef>
          </c:cat>
          <c:val>
            <c:numRef>
              <c:f>Pivot1!$E$5:$E$10</c:f>
              <c:numCache>
                <c:formatCode>0%</c:formatCode>
                <c:ptCount val="6"/>
                <c:pt idx="0">
                  <c:v>0.24509803921568626</c:v>
                </c:pt>
                <c:pt idx="1">
                  <c:v>0.2</c:v>
                </c:pt>
                <c:pt idx="2">
                  <c:v>0.43333333333333335</c:v>
                </c:pt>
                <c:pt idx="3">
                  <c:v>0.20270270270270271</c:v>
                </c:pt>
                <c:pt idx="4">
                  <c:v>0.52631578947368418</c:v>
                </c:pt>
                <c:pt idx="5">
                  <c:v>0.36879432624113473</c:v>
                </c:pt>
              </c:numCache>
            </c:numRef>
          </c:val>
          <c:extLst>
            <c:ext xmlns:c16="http://schemas.microsoft.com/office/drawing/2014/chart" uri="{C3380CC4-5D6E-409C-BE32-E72D297353CC}">
              <c16:uniqueId val="{00000001-8C71-4575-8B92-104AD837A22D}"/>
            </c:ext>
          </c:extLst>
        </c:ser>
        <c:ser>
          <c:idx val="2"/>
          <c:order val="2"/>
          <c:tx>
            <c:strRef>
              <c:f>Pivot1!$F$3:$F$4</c:f>
              <c:strCache>
                <c:ptCount val="1"/>
                <c:pt idx="0">
                  <c:v>Ganska otrygg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trygg känner du dig i ditt boende?</c:v>
                  </c:pt>
                </c:lvl>
              </c:multiLvlStrCache>
            </c:multiLvlStrRef>
          </c:cat>
          <c:val>
            <c:numRef>
              <c:f>Pivot1!$F$5:$F$10</c:f>
              <c:numCache>
                <c:formatCode>0%</c:formatCode>
                <c:ptCount val="6"/>
                <c:pt idx="0">
                  <c:v>4.4117647058823532E-2</c:v>
                </c:pt>
                <c:pt idx="1">
                  <c:v>0.02</c:v>
                </c:pt>
                <c:pt idx="2">
                  <c:v>3.3333333333333333E-2</c:v>
                </c:pt>
                <c:pt idx="3">
                  <c:v>2.7027027027027029E-2</c:v>
                </c:pt>
                <c:pt idx="4">
                  <c:v>3.1578947368421054E-2</c:v>
                </c:pt>
                <c:pt idx="5">
                  <c:v>3.5460992907801421E-2</c:v>
                </c:pt>
              </c:numCache>
            </c:numRef>
          </c:val>
          <c:extLst>
            <c:ext xmlns:c16="http://schemas.microsoft.com/office/drawing/2014/chart" uri="{C3380CC4-5D6E-409C-BE32-E72D297353CC}">
              <c16:uniqueId val="{00000002-8C71-4575-8B92-104AD837A22D}"/>
            </c:ext>
          </c:extLst>
        </c:ser>
        <c:ser>
          <c:idx val="3"/>
          <c:order val="3"/>
          <c:tx>
            <c:strRef>
              <c:f>Pivot1!$G$3:$G$4</c:f>
              <c:strCache>
                <c:ptCount val="1"/>
                <c:pt idx="0">
                  <c:v>Mycket otrygg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trygg känner du dig i ditt boende?</c:v>
                  </c:pt>
                </c:lvl>
              </c:multiLvlStrCache>
            </c:multiLvlStrRef>
          </c:cat>
          <c:val>
            <c:numRef>
              <c:f>Pivot1!$G$5:$G$10</c:f>
              <c:numCache>
                <c:formatCode>0%</c:formatCode>
                <c:ptCount val="6"/>
                <c:pt idx="0">
                  <c:v>2.4509803921568627E-2</c:v>
                </c:pt>
                <c:pt idx="1">
                  <c:v>5.0000000000000001E-3</c:v>
                </c:pt>
                <c:pt idx="2">
                  <c:v>2.2222222222222223E-2</c:v>
                </c:pt>
                <c:pt idx="3">
                  <c:v>4.0540540540540543E-2</c:v>
                </c:pt>
                <c:pt idx="4">
                  <c:v>2.1052631578947368E-2</c:v>
                </c:pt>
                <c:pt idx="5">
                  <c:v>1.4184397163120567E-2</c:v>
                </c:pt>
              </c:numCache>
            </c:numRef>
          </c:val>
          <c:extLst>
            <c:ext xmlns:c16="http://schemas.microsoft.com/office/drawing/2014/chart" uri="{C3380CC4-5D6E-409C-BE32-E72D297353CC}">
              <c16:uniqueId val="{00000003-8C71-4575-8B92-104AD837A22D}"/>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37"/>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Mycket trygg</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Hur trygg känner du dig i ditt boende?</c:v>
                  </c:pt>
                </c:lvl>
              </c:multiLvlStrCache>
            </c:multiLvlStrRef>
          </c:cat>
          <c:val>
            <c:numRef>
              <c:f>Pivot2!$D$5:$D$8</c:f>
              <c:numCache>
                <c:formatCode>0%</c:formatCode>
                <c:ptCount val="4"/>
                <c:pt idx="0">
                  <c:v>0.64779874213836475</c:v>
                </c:pt>
                <c:pt idx="1">
                  <c:v>0.60648148148148151</c:v>
                </c:pt>
                <c:pt idx="2">
                  <c:v>0.58097686375321334</c:v>
                </c:pt>
                <c:pt idx="3">
                  <c:v>0.70120481927710843</c:v>
                </c:pt>
              </c:numCache>
            </c:numRef>
          </c:val>
          <c:extLst>
            <c:ext xmlns:c16="http://schemas.microsoft.com/office/drawing/2014/chart" uri="{C3380CC4-5D6E-409C-BE32-E72D297353CC}">
              <c16:uniqueId val="{00000000-6601-4B6F-8503-20B0CA8B3BD6}"/>
            </c:ext>
          </c:extLst>
        </c:ser>
        <c:ser>
          <c:idx val="1"/>
          <c:order val="1"/>
          <c:tx>
            <c:strRef>
              <c:f>Pivot2!$E$3:$E$4</c:f>
              <c:strCache>
                <c:ptCount val="1"/>
                <c:pt idx="0">
                  <c:v>Ganska trygg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Hur trygg känner du dig i ditt boende?</c:v>
                  </c:pt>
                </c:lvl>
              </c:multiLvlStrCache>
            </c:multiLvlStrRef>
          </c:cat>
          <c:val>
            <c:numRef>
              <c:f>Pivot2!$E$5:$E$8</c:f>
              <c:numCache>
                <c:formatCode>0%</c:formatCode>
                <c:ptCount val="4"/>
                <c:pt idx="0">
                  <c:v>0.30188679245283018</c:v>
                </c:pt>
                <c:pt idx="1">
                  <c:v>0.30555555555555558</c:v>
                </c:pt>
                <c:pt idx="2">
                  <c:v>0.35732647814910024</c:v>
                </c:pt>
                <c:pt idx="3">
                  <c:v>0.25783132530120484</c:v>
                </c:pt>
              </c:numCache>
            </c:numRef>
          </c:val>
          <c:extLst>
            <c:ext xmlns:c16="http://schemas.microsoft.com/office/drawing/2014/chart" uri="{C3380CC4-5D6E-409C-BE32-E72D297353CC}">
              <c16:uniqueId val="{00000001-6601-4B6F-8503-20B0CA8B3BD6}"/>
            </c:ext>
          </c:extLst>
        </c:ser>
        <c:ser>
          <c:idx val="2"/>
          <c:order val="2"/>
          <c:tx>
            <c:strRef>
              <c:f>Pivot2!$F$3:$F$4</c:f>
              <c:strCache>
                <c:ptCount val="1"/>
                <c:pt idx="0">
                  <c:v>Ganska otrygg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Hur trygg känner du dig i ditt boende?</c:v>
                  </c:pt>
                </c:lvl>
              </c:multiLvlStrCache>
            </c:multiLvlStrRef>
          </c:cat>
          <c:val>
            <c:numRef>
              <c:f>Pivot2!$F$5:$F$8</c:f>
              <c:numCache>
                <c:formatCode>0%</c:formatCode>
                <c:ptCount val="4"/>
                <c:pt idx="0">
                  <c:v>3.7735849056603772E-2</c:v>
                </c:pt>
                <c:pt idx="1">
                  <c:v>4.1666666666666664E-2</c:v>
                </c:pt>
                <c:pt idx="2">
                  <c:v>3.8560411311053984E-2</c:v>
                </c:pt>
                <c:pt idx="3">
                  <c:v>2.6506024096385541E-2</c:v>
                </c:pt>
              </c:numCache>
            </c:numRef>
          </c:val>
          <c:extLst>
            <c:ext xmlns:c16="http://schemas.microsoft.com/office/drawing/2014/chart" uri="{C3380CC4-5D6E-409C-BE32-E72D297353CC}">
              <c16:uniqueId val="{00000002-6601-4B6F-8503-20B0CA8B3BD6}"/>
            </c:ext>
          </c:extLst>
        </c:ser>
        <c:ser>
          <c:idx val="3"/>
          <c:order val="3"/>
          <c:tx>
            <c:strRef>
              <c:f>Pivot2!$G$3:$G$4</c:f>
              <c:strCache>
                <c:ptCount val="1"/>
                <c:pt idx="0">
                  <c:v>Mycket otrygg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Hur trygg känner du dig i ditt boende?</c:v>
                  </c:pt>
                </c:lvl>
              </c:multiLvlStrCache>
            </c:multiLvlStrRef>
          </c:cat>
          <c:val>
            <c:numRef>
              <c:f>Pivot2!$G$5:$G$8</c:f>
              <c:numCache>
                <c:formatCode>0%</c:formatCode>
                <c:ptCount val="4"/>
                <c:pt idx="0">
                  <c:v>1.2578616352201259E-2</c:v>
                </c:pt>
                <c:pt idx="1">
                  <c:v>4.6296296296296294E-2</c:v>
                </c:pt>
                <c:pt idx="2">
                  <c:v>2.313624678663239E-2</c:v>
                </c:pt>
                <c:pt idx="3">
                  <c:v>1.4457831325301205E-2</c:v>
                </c:pt>
              </c:numCache>
            </c:numRef>
          </c:val>
          <c:extLst>
            <c:ext xmlns:c16="http://schemas.microsoft.com/office/drawing/2014/chart" uri="{C3380CC4-5D6E-409C-BE32-E72D297353CC}">
              <c16:uniqueId val="{00000003-6601-4B6F-8503-20B0CA8B3BD6}"/>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12"/>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Får du bestämma...?</c:v>
                  </c:pt>
                </c:lvl>
              </c:multiLvlStrCache>
            </c:multiLvlStrRef>
          </c:cat>
          <c:val>
            <c:numRef>
              <c:f>Pivot2!$D$5:$D$10</c:f>
              <c:numCache>
                <c:formatCode>0%</c:formatCode>
                <c:ptCount val="6"/>
                <c:pt idx="0">
                  <c:v>0.76948916946600254</c:v>
                </c:pt>
                <c:pt idx="1">
                  <c:v>0.77505773672055422</c:v>
                </c:pt>
                <c:pt idx="2">
                  <c:v>0.78896861761908876</c:v>
                </c:pt>
                <c:pt idx="3">
                  <c:v>0.78924367378586024</c:v>
                </c:pt>
                <c:pt idx="4">
                  <c:v>0.79499033949765385</c:v>
                </c:pt>
                <c:pt idx="5">
                  <c:v>0.80032909668633678</c:v>
                </c:pt>
              </c:numCache>
            </c:numRef>
          </c:val>
          <c:extLst>
            <c:ext xmlns:c16="http://schemas.microsoft.com/office/drawing/2014/chart" uri="{C3380CC4-5D6E-409C-BE32-E72D297353CC}">
              <c16:uniqueId val="{00000000-5D62-42E3-94E2-A1545BB81F6A}"/>
            </c:ext>
          </c:extLst>
        </c:ser>
        <c:ser>
          <c:idx val="1"/>
          <c:order val="1"/>
          <c:tx>
            <c:strRef>
              <c:f>Pivot2!$E$3:$E$4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Får du bestämma...?</c:v>
                  </c:pt>
                </c:lvl>
              </c:multiLvlStrCache>
            </c:multiLvlStrRef>
          </c:cat>
          <c:val>
            <c:numRef>
              <c:f>Pivot2!$E$5:$E$10</c:f>
              <c:numCache>
                <c:formatCode>0%</c:formatCode>
                <c:ptCount val="6"/>
                <c:pt idx="0">
                  <c:v>0.18962122089655972</c:v>
                </c:pt>
                <c:pt idx="1">
                  <c:v>0.18521939953810623</c:v>
                </c:pt>
                <c:pt idx="2">
                  <c:v>0.16962047203250627</c:v>
                </c:pt>
                <c:pt idx="3">
                  <c:v>0.1697328540212871</c:v>
                </c:pt>
                <c:pt idx="4">
                  <c:v>0.16353850400220812</c:v>
                </c:pt>
                <c:pt idx="5">
                  <c:v>0.15921470721743078</c:v>
                </c:pt>
              </c:numCache>
            </c:numRef>
          </c:val>
          <c:extLst>
            <c:ext xmlns:c16="http://schemas.microsoft.com/office/drawing/2014/chart" uri="{C3380CC4-5D6E-409C-BE32-E72D297353CC}">
              <c16:uniqueId val="{00000001-5D62-42E3-94E2-A1545BB81F6A}"/>
            </c:ext>
          </c:extLst>
        </c:ser>
        <c:ser>
          <c:idx val="2"/>
          <c:order val="2"/>
          <c:tx>
            <c:strRef>
              <c:f>Pivot2!$F$3:$F$4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Får du bestämma...?</c:v>
                  </c:pt>
                </c:lvl>
              </c:multiLvlStrCache>
            </c:multiLvlStrRef>
          </c:cat>
          <c:val>
            <c:numRef>
              <c:f>Pivot2!$F$5:$F$10</c:f>
              <c:numCache>
                <c:formatCode>0%</c:formatCode>
                <c:ptCount val="6"/>
                <c:pt idx="0">
                  <c:v>4.0889609637437742E-2</c:v>
                </c:pt>
                <c:pt idx="1">
                  <c:v>3.9722863741339494E-2</c:v>
                </c:pt>
                <c:pt idx="2">
                  <c:v>4.1410910348404946E-2</c:v>
                </c:pt>
                <c:pt idx="3">
                  <c:v>4.1023472192852614E-2</c:v>
                </c:pt>
                <c:pt idx="4">
                  <c:v>4.1471156500138009E-2</c:v>
                </c:pt>
                <c:pt idx="5">
                  <c:v>4.0456196096232411E-2</c:v>
                </c:pt>
              </c:numCache>
            </c:numRef>
          </c:val>
          <c:extLst>
            <c:ext xmlns:c16="http://schemas.microsoft.com/office/drawing/2014/chart" uri="{C3380CC4-5D6E-409C-BE32-E72D297353CC}">
              <c16:uniqueId val="{00000002-5D62-42E3-94E2-A1545BB81F6A}"/>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72"/>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Vet du vem du ska kontakta om det är något som är dåligt i boendet?</c:v>
                  </c:pt>
                </c:lvl>
              </c:multiLvlStrCache>
            </c:multiLvlStrRef>
          </c:cat>
          <c:val>
            <c:numRef>
              <c:f>Pivot1!$D$5:$D$10</c:f>
              <c:numCache>
                <c:formatCode>0%</c:formatCode>
                <c:ptCount val="6"/>
                <c:pt idx="0">
                  <c:v>0.80952380952380953</c:v>
                </c:pt>
                <c:pt idx="1">
                  <c:v>0.82692307692307687</c:v>
                </c:pt>
                <c:pt idx="2">
                  <c:v>0.86458333333333337</c:v>
                </c:pt>
                <c:pt idx="3">
                  <c:v>0.95</c:v>
                </c:pt>
                <c:pt idx="4">
                  <c:v>0.82653061224489799</c:v>
                </c:pt>
                <c:pt idx="5">
                  <c:v>0.81506849315068497</c:v>
                </c:pt>
              </c:numCache>
            </c:numRef>
          </c:val>
          <c:extLst>
            <c:ext xmlns:c16="http://schemas.microsoft.com/office/drawing/2014/chart" uri="{C3380CC4-5D6E-409C-BE32-E72D297353CC}">
              <c16:uniqueId val="{00000000-E9B4-43F0-B056-2140EE1892EA}"/>
            </c:ext>
          </c:extLst>
        </c:ser>
        <c:ser>
          <c:idx val="1"/>
          <c:order val="1"/>
          <c:tx>
            <c:strRef>
              <c:f>Pivot1!$E$3:$E$4</c:f>
              <c:strCache>
                <c:ptCount val="1"/>
                <c:pt idx="0">
                  <c:v>Nej</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Vet du vem du ska kontakta om det är något som är dåligt i boendet?</c:v>
                  </c:pt>
                </c:lvl>
              </c:multiLvlStrCache>
            </c:multiLvlStrRef>
          </c:cat>
          <c:val>
            <c:numRef>
              <c:f>Pivot1!$E$5:$E$10</c:f>
              <c:numCache>
                <c:formatCode>0%</c:formatCode>
                <c:ptCount val="6"/>
                <c:pt idx="0">
                  <c:v>7.1428571428571425E-2</c:v>
                </c:pt>
                <c:pt idx="1">
                  <c:v>9.6153846153846159E-2</c:v>
                </c:pt>
                <c:pt idx="2">
                  <c:v>4.1666666666666664E-2</c:v>
                </c:pt>
                <c:pt idx="3">
                  <c:v>3.7499999999999999E-2</c:v>
                </c:pt>
                <c:pt idx="4">
                  <c:v>7.1428571428571425E-2</c:v>
                </c:pt>
                <c:pt idx="5">
                  <c:v>6.1643835616438353E-2</c:v>
                </c:pt>
              </c:numCache>
            </c:numRef>
          </c:val>
          <c:extLst>
            <c:ext xmlns:c16="http://schemas.microsoft.com/office/drawing/2014/chart" uri="{C3380CC4-5D6E-409C-BE32-E72D297353CC}">
              <c16:uniqueId val="{00000001-E9B4-43F0-B056-2140EE1892EA}"/>
            </c:ext>
          </c:extLst>
        </c:ser>
        <c:ser>
          <c:idx val="2"/>
          <c:order val="2"/>
          <c:tx>
            <c:strRef>
              <c:f>Pivot1!$F$3:$F$4</c:f>
              <c:strCache>
                <c:ptCount val="1"/>
                <c:pt idx="0">
                  <c:v>Osäker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Vet du vem du ska kontakta om det är något som är dåligt i boendet?</c:v>
                  </c:pt>
                </c:lvl>
              </c:multiLvlStrCache>
            </c:multiLvlStrRef>
          </c:cat>
          <c:val>
            <c:numRef>
              <c:f>Pivot1!$F$5:$F$10</c:f>
              <c:numCache>
                <c:formatCode>0%</c:formatCode>
                <c:ptCount val="6"/>
                <c:pt idx="0">
                  <c:v>0.11904761904761904</c:v>
                </c:pt>
                <c:pt idx="1">
                  <c:v>7.6923076923076927E-2</c:v>
                </c:pt>
                <c:pt idx="2">
                  <c:v>9.375E-2</c:v>
                </c:pt>
                <c:pt idx="3">
                  <c:v>1.2500000000000001E-2</c:v>
                </c:pt>
                <c:pt idx="4">
                  <c:v>0.10204081632653061</c:v>
                </c:pt>
                <c:pt idx="5">
                  <c:v>0.12328767123287671</c:v>
                </c:pt>
              </c:numCache>
            </c:numRef>
          </c:val>
          <c:extLst>
            <c:ext xmlns:c16="http://schemas.microsoft.com/office/drawing/2014/chart" uri="{C3380CC4-5D6E-409C-BE32-E72D297353CC}">
              <c16:uniqueId val="{00000002-E9B4-43F0-B056-2140EE1892EA}"/>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40"/>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Vet du vem du ska kontakta om det är något som är dåligt i boendet?</c:v>
                  </c:pt>
                </c:lvl>
              </c:multiLvlStrCache>
            </c:multiLvlStrRef>
          </c:cat>
          <c:val>
            <c:numRef>
              <c:f>Pivot2!$D$5:$D$8</c:f>
              <c:numCache>
                <c:formatCode>0%</c:formatCode>
                <c:ptCount val="4"/>
                <c:pt idx="0">
                  <c:v>0.78658536585365857</c:v>
                </c:pt>
                <c:pt idx="1">
                  <c:v>0.8125</c:v>
                </c:pt>
                <c:pt idx="2">
                  <c:v>0.82673267326732669</c:v>
                </c:pt>
                <c:pt idx="3">
                  <c:v>0.84562211981566815</c:v>
                </c:pt>
              </c:numCache>
            </c:numRef>
          </c:val>
          <c:extLst>
            <c:ext xmlns:c16="http://schemas.microsoft.com/office/drawing/2014/chart" uri="{C3380CC4-5D6E-409C-BE32-E72D297353CC}">
              <c16:uniqueId val="{00000000-06D1-4D02-8ECA-891A4F9CA17C}"/>
            </c:ext>
          </c:extLst>
        </c:ser>
        <c:ser>
          <c:idx val="1"/>
          <c:order val="1"/>
          <c:tx>
            <c:strRef>
              <c:f>Pivot2!$E$3:$E$4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Vet du vem du ska kontakta om det är något som är dåligt i boendet?</c:v>
                  </c:pt>
                </c:lvl>
              </c:multiLvlStrCache>
            </c:multiLvlStrRef>
          </c:cat>
          <c:val>
            <c:numRef>
              <c:f>Pivot2!$E$5:$E$8</c:f>
              <c:numCache>
                <c:formatCode>0%</c:formatCode>
                <c:ptCount val="4"/>
                <c:pt idx="0">
                  <c:v>0.10365853658536585</c:v>
                </c:pt>
                <c:pt idx="1">
                  <c:v>9.8214285714285712E-2</c:v>
                </c:pt>
                <c:pt idx="2">
                  <c:v>6.4356435643564358E-2</c:v>
                </c:pt>
                <c:pt idx="3">
                  <c:v>7.3732718894009217E-2</c:v>
                </c:pt>
              </c:numCache>
            </c:numRef>
          </c:val>
          <c:extLst>
            <c:ext xmlns:c16="http://schemas.microsoft.com/office/drawing/2014/chart" uri="{C3380CC4-5D6E-409C-BE32-E72D297353CC}">
              <c16:uniqueId val="{00000001-06D1-4D02-8ECA-891A4F9CA17C}"/>
            </c:ext>
          </c:extLst>
        </c:ser>
        <c:ser>
          <c:idx val="2"/>
          <c:order val="2"/>
          <c:tx>
            <c:strRef>
              <c:f>Pivot2!$F$3:$F$4</c:f>
              <c:strCache>
                <c:ptCount val="1"/>
                <c:pt idx="0">
                  <c:v>Osäker</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Vet du vem du ska kontakta om det är något som är dåligt i boendet?</c:v>
                  </c:pt>
                </c:lvl>
              </c:multiLvlStrCache>
            </c:multiLvlStrRef>
          </c:cat>
          <c:val>
            <c:numRef>
              <c:f>Pivot2!$F$5:$F$8</c:f>
              <c:numCache>
                <c:formatCode>0%</c:formatCode>
                <c:ptCount val="4"/>
                <c:pt idx="0">
                  <c:v>0.10975609756097561</c:v>
                </c:pt>
                <c:pt idx="1">
                  <c:v>8.9285714285714288E-2</c:v>
                </c:pt>
                <c:pt idx="2">
                  <c:v>0.10891089108910891</c:v>
                </c:pt>
                <c:pt idx="3">
                  <c:v>8.0645161290322578E-2</c:v>
                </c:pt>
              </c:numCache>
            </c:numRef>
          </c:val>
          <c:extLst>
            <c:ext xmlns:c16="http://schemas.microsoft.com/office/drawing/2014/chart" uri="{C3380CC4-5D6E-409C-BE32-E72D297353CC}">
              <c16:uniqueId val="{00000002-06D1-4D02-8ECA-891A4F9CA17C}"/>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57"/>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må bra?</c:v>
                  </c:pt>
                </c:lvl>
              </c:multiLvlStrCache>
            </c:multiLvlStrRef>
          </c:cat>
          <c:val>
            <c:numRef>
              <c:f>Pivot1!$D$5:$D$10</c:f>
              <c:numCache>
                <c:formatCode>0%</c:formatCode>
                <c:ptCount val="6"/>
                <c:pt idx="0">
                  <c:v>0.64851485148514854</c:v>
                </c:pt>
                <c:pt idx="1">
                  <c:v>0.78282828282828287</c:v>
                </c:pt>
                <c:pt idx="2">
                  <c:v>0.7415730337078652</c:v>
                </c:pt>
                <c:pt idx="3">
                  <c:v>0.72151898734177211</c:v>
                </c:pt>
                <c:pt idx="4">
                  <c:v>0.45652173913043476</c:v>
                </c:pt>
                <c:pt idx="5">
                  <c:v>0.6875</c:v>
                </c:pt>
              </c:numCache>
            </c:numRef>
          </c:val>
          <c:extLst>
            <c:ext xmlns:c16="http://schemas.microsoft.com/office/drawing/2014/chart" uri="{C3380CC4-5D6E-409C-BE32-E72D297353CC}">
              <c16:uniqueId val="{00000000-91BB-4762-96E3-9B268D55C9EB}"/>
            </c:ext>
          </c:extLst>
        </c:ser>
        <c:ser>
          <c:idx val="1"/>
          <c:order val="1"/>
          <c:tx>
            <c:strRef>
              <c:f>Pivot1!$E$3:$E$4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må bra?</c:v>
                  </c:pt>
                </c:lvl>
              </c:multiLvlStrCache>
            </c:multiLvlStrRef>
          </c:cat>
          <c:val>
            <c:numRef>
              <c:f>Pivot1!$E$5:$E$10</c:f>
              <c:numCache>
                <c:formatCode>0%</c:formatCode>
                <c:ptCount val="6"/>
                <c:pt idx="0">
                  <c:v>0.20792079207920791</c:v>
                </c:pt>
                <c:pt idx="1">
                  <c:v>0.18686868686868688</c:v>
                </c:pt>
                <c:pt idx="2">
                  <c:v>0.19101123595505617</c:v>
                </c:pt>
                <c:pt idx="3">
                  <c:v>0.24050632911392406</c:v>
                </c:pt>
                <c:pt idx="4">
                  <c:v>0.42391304347826086</c:v>
                </c:pt>
                <c:pt idx="5">
                  <c:v>0.25</c:v>
                </c:pt>
              </c:numCache>
            </c:numRef>
          </c:val>
          <c:extLst>
            <c:ext xmlns:c16="http://schemas.microsoft.com/office/drawing/2014/chart" uri="{C3380CC4-5D6E-409C-BE32-E72D297353CC}">
              <c16:uniqueId val="{00000001-91BB-4762-96E3-9B268D55C9EB}"/>
            </c:ext>
          </c:extLst>
        </c:ser>
        <c:ser>
          <c:idx val="2"/>
          <c:order val="2"/>
          <c:tx>
            <c:strRef>
              <c:f>Pivot1!$F$3:$F$4</c:f>
              <c:strCache>
                <c:ptCount val="1"/>
                <c:pt idx="0">
                  <c:v>Nej, sällan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må bra?</c:v>
                  </c:pt>
                </c:lvl>
              </c:multiLvlStrCache>
            </c:multiLvlStrRef>
          </c:cat>
          <c:val>
            <c:numRef>
              <c:f>Pivot1!$F$5:$F$10</c:f>
              <c:numCache>
                <c:formatCode>0%</c:formatCode>
                <c:ptCount val="6"/>
                <c:pt idx="0">
                  <c:v>8.9108910891089105E-2</c:v>
                </c:pt>
                <c:pt idx="1">
                  <c:v>2.0202020202020204E-2</c:v>
                </c:pt>
                <c:pt idx="2">
                  <c:v>3.3707865168539325E-2</c:v>
                </c:pt>
                <c:pt idx="3">
                  <c:v>1.2658227848101266E-2</c:v>
                </c:pt>
                <c:pt idx="4">
                  <c:v>6.5217391304347824E-2</c:v>
                </c:pt>
                <c:pt idx="5">
                  <c:v>3.4722222222222224E-2</c:v>
                </c:pt>
              </c:numCache>
            </c:numRef>
          </c:val>
          <c:extLst>
            <c:ext xmlns:c16="http://schemas.microsoft.com/office/drawing/2014/chart" uri="{C3380CC4-5D6E-409C-BE32-E72D297353CC}">
              <c16:uniqueId val="{00000002-91BB-4762-96E3-9B268D55C9EB}"/>
            </c:ext>
          </c:extLst>
        </c:ser>
        <c:ser>
          <c:idx val="3"/>
          <c:order val="3"/>
          <c:tx>
            <c:strRef>
              <c:f>Pivot1!$G$3:$G$4</c:f>
              <c:strCache>
                <c:ptCount val="1"/>
                <c:pt idx="0">
                  <c:v>Nej, aldrig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må bra?</c:v>
                  </c:pt>
                </c:lvl>
              </c:multiLvlStrCache>
            </c:multiLvlStrRef>
          </c:cat>
          <c:val>
            <c:numRef>
              <c:f>Pivot1!$G$5:$G$10</c:f>
              <c:numCache>
                <c:formatCode>0%</c:formatCode>
                <c:ptCount val="6"/>
                <c:pt idx="0">
                  <c:v>5.4455445544554455E-2</c:v>
                </c:pt>
                <c:pt idx="1">
                  <c:v>1.0101010101010102E-2</c:v>
                </c:pt>
                <c:pt idx="2">
                  <c:v>3.3707865168539325E-2</c:v>
                </c:pt>
                <c:pt idx="3">
                  <c:v>2.5316455696202531E-2</c:v>
                </c:pt>
                <c:pt idx="4">
                  <c:v>5.434782608695652E-2</c:v>
                </c:pt>
                <c:pt idx="5">
                  <c:v>2.7777777777777776E-2</c:v>
                </c:pt>
              </c:numCache>
            </c:numRef>
          </c:val>
          <c:extLst>
            <c:ext xmlns:c16="http://schemas.microsoft.com/office/drawing/2014/chart" uri="{C3380CC4-5D6E-409C-BE32-E72D297353CC}">
              <c16:uniqueId val="{00000003-91BB-4762-96E3-9B268D55C9EB}"/>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64"/>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må bra?</c:v>
                  </c:pt>
                </c:lvl>
              </c:multiLvlStrCache>
            </c:multiLvlStrRef>
          </c:cat>
          <c:val>
            <c:numRef>
              <c:f>Pivot2!$D$5:$D$8</c:f>
              <c:numCache>
                <c:formatCode>0%</c:formatCode>
                <c:ptCount val="4"/>
                <c:pt idx="0">
                  <c:v>0.64516129032258063</c:v>
                </c:pt>
                <c:pt idx="1">
                  <c:v>0.68055555555555558</c:v>
                </c:pt>
                <c:pt idx="2">
                  <c:v>0.62402088772845954</c:v>
                </c:pt>
                <c:pt idx="3">
                  <c:v>0.73871733966745845</c:v>
                </c:pt>
              </c:numCache>
            </c:numRef>
          </c:val>
          <c:extLst>
            <c:ext xmlns:c16="http://schemas.microsoft.com/office/drawing/2014/chart" uri="{C3380CC4-5D6E-409C-BE32-E72D297353CC}">
              <c16:uniqueId val="{00000000-8612-4486-936E-215831A44A89}"/>
            </c:ext>
          </c:extLst>
        </c:ser>
        <c:ser>
          <c:idx val="1"/>
          <c:order val="1"/>
          <c:tx>
            <c:strRef>
              <c:f>Pivot2!$E$3:$E$4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må bra?</c:v>
                  </c:pt>
                </c:lvl>
              </c:multiLvlStrCache>
            </c:multiLvlStrRef>
          </c:cat>
          <c:val>
            <c:numRef>
              <c:f>Pivot2!$E$5:$E$8</c:f>
              <c:numCache>
                <c:formatCode>0%</c:formatCode>
                <c:ptCount val="4"/>
                <c:pt idx="0">
                  <c:v>0.28387096774193549</c:v>
                </c:pt>
                <c:pt idx="1">
                  <c:v>0.21759259259259259</c:v>
                </c:pt>
                <c:pt idx="2">
                  <c:v>0.25587467362924282</c:v>
                </c:pt>
                <c:pt idx="3">
                  <c:v>0.21852731591448932</c:v>
                </c:pt>
              </c:numCache>
            </c:numRef>
          </c:val>
          <c:extLst>
            <c:ext xmlns:c16="http://schemas.microsoft.com/office/drawing/2014/chart" uri="{C3380CC4-5D6E-409C-BE32-E72D297353CC}">
              <c16:uniqueId val="{00000001-8612-4486-936E-215831A44A89}"/>
            </c:ext>
          </c:extLst>
        </c:ser>
        <c:ser>
          <c:idx val="2"/>
          <c:order val="2"/>
          <c:tx>
            <c:strRef>
              <c:f>Pivot2!$F$3:$F$4</c:f>
              <c:strCache>
                <c:ptCount val="1"/>
                <c:pt idx="0">
                  <c:v>Nej, sällan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må bra?</c:v>
                  </c:pt>
                </c:lvl>
              </c:multiLvlStrCache>
            </c:multiLvlStrRef>
          </c:cat>
          <c:val>
            <c:numRef>
              <c:f>Pivot2!$F$5:$F$8</c:f>
              <c:numCache>
                <c:formatCode>0%</c:formatCode>
                <c:ptCount val="4"/>
                <c:pt idx="0">
                  <c:v>4.5161290322580643E-2</c:v>
                </c:pt>
                <c:pt idx="1">
                  <c:v>7.407407407407407E-2</c:v>
                </c:pt>
                <c:pt idx="2">
                  <c:v>7.0496083550913843E-2</c:v>
                </c:pt>
                <c:pt idx="3">
                  <c:v>2.3752969121140142E-2</c:v>
                </c:pt>
              </c:numCache>
            </c:numRef>
          </c:val>
          <c:extLst>
            <c:ext xmlns:c16="http://schemas.microsoft.com/office/drawing/2014/chart" uri="{C3380CC4-5D6E-409C-BE32-E72D297353CC}">
              <c16:uniqueId val="{00000002-8612-4486-936E-215831A44A89}"/>
            </c:ext>
          </c:extLst>
        </c:ser>
        <c:ser>
          <c:idx val="3"/>
          <c:order val="3"/>
          <c:tx>
            <c:strRef>
              <c:f>Pivot2!$G$3:$G$4</c:f>
              <c:strCache>
                <c:ptCount val="1"/>
                <c:pt idx="0">
                  <c:v>Nej, aldrig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må bra?</c:v>
                  </c:pt>
                </c:lvl>
              </c:multiLvlStrCache>
            </c:multiLvlStrRef>
          </c:cat>
          <c:val>
            <c:numRef>
              <c:f>Pivot2!$G$5:$G$8</c:f>
              <c:numCache>
                <c:formatCode>0%</c:formatCode>
                <c:ptCount val="4"/>
                <c:pt idx="0">
                  <c:v>2.5806451612903226E-2</c:v>
                </c:pt>
                <c:pt idx="1">
                  <c:v>2.7777777777777776E-2</c:v>
                </c:pt>
                <c:pt idx="2">
                  <c:v>4.960835509138381E-2</c:v>
                </c:pt>
                <c:pt idx="3">
                  <c:v>1.9002375296912115E-2</c:v>
                </c:pt>
              </c:numCache>
            </c:numRef>
          </c:val>
          <c:extLst>
            <c:ext xmlns:c16="http://schemas.microsoft.com/office/drawing/2014/chart" uri="{C3380CC4-5D6E-409C-BE32-E72D297353CC}">
              <c16:uniqueId val="{00000003-8612-4486-936E-215831A44A89}"/>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60"/>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Mycket bra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trivs du i boendet?</c:v>
                  </c:pt>
                </c:lvl>
              </c:multiLvlStrCache>
            </c:multiLvlStrRef>
          </c:cat>
          <c:val>
            <c:numRef>
              <c:f>Pivot1!$D$5:$D$10</c:f>
              <c:numCache>
                <c:formatCode>0%</c:formatCode>
                <c:ptCount val="6"/>
                <c:pt idx="0">
                  <c:v>0.67179487179487174</c:v>
                </c:pt>
                <c:pt idx="1">
                  <c:v>0.73891625615763545</c:v>
                </c:pt>
                <c:pt idx="2">
                  <c:v>0.52173913043478259</c:v>
                </c:pt>
                <c:pt idx="3">
                  <c:v>0.70512820512820518</c:v>
                </c:pt>
                <c:pt idx="4">
                  <c:v>0.40425531914893614</c:v>
                </c:pt>
                <c:pt idx="5">
                  <c:v>0.50714285714285712</c:v>
                </c:pt>
              </c:numCache>
            </c:numRef>
          </c:val>
          <c:extLst>
            <c:ext xmlns:c16="http://schemas.microsoft.com/office/drawing/2014/chart" uri="{C3380CC4-5D6E-409C-BE32-E72D297353CC}">
              <c16:uniqueId val="{00000000-B630-4DD3-9B6B-672EDDDF7FBD}"/>
            </c:ext>
          </c:extLst>
        </c:ser>
        <c:ser>
          <c:idx val="1"/>
          <c:order val="1"/>
          <c:tx>
            <c:strRef>
              <c:f>Pivot1!$E$3:$E$4</c:f>
              <c:strCache>
                <c:ptCount val="1"/>
                <c:pt idx="0">
                  <c:v>Ganska bra</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trivs du i boendet?</c:v>
                  </c:pt>
                </c:lvl>
              </c:multiLvlStrCache>
            </c:multiLvlStrRef>
          </c:cat>
          <c:val>
            <c:numRef>
              <c:f>Pivot1!$E$5:$E$10</c:f>
              <c:numCache>
                <c:formatCode>0%</c:formatCode>
                <c:ptCount val="6"/>
                <c:pt idx="0">
                  <c:v>0.23076923076923078</c:v>
                </c:pt>
                <c:pt idx="1">
                  <c:v>0.20689655172413793</c:v>
                </c:pt>
                <c:pt idx="2">
                  <c:v>0.38043478260869568</c:v>
                </c:pt>
                <c:pt idx="3">
                  <c:v>0.25641025641025639</c:v>
                </c:pt>
                <c:pt idx="4">
                  <c:v>0.48936170212765956</c:v>
                </c:pt>
                <c:pt idx="5">
                  <c:v>0.41428571428571431</c:v>
                </c:pt>
              </c:numCache>
            </c:numRef>
          </c:val>
          <c:extLst>
            <c:ext xmlns:c16="http://schemas.microsoft.com/office/drawing/2014/chart" uri="{C3380CC4-5D6E-409C-BE32-E72D297353CC}">
              <c16:uniqueId val="{00000001-B630-4DD3-9B6B-672EDDDF7FBD}"/>
            </c:ext>
          </c:extLst>
        </c:ser>
        <c:ser>
          <c:idx val="2"/>
          <c:order val="2"/>
          <c:tx>
            <c:strRef>
              <c:f>Pivot1!$F$3:$F$4</c:f>
              <c:strCache>
                <c:ptCount val="1"/>
                <c:pt idx="0">
                  <c:v>Ganska dåligt</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trivs du i boendet?</c:v>
                  </c:pt>
                </c:lvl>
              </c:multiLvlStrCache>
            </c:multiLvlStrRef>
          </c:cat>
          <c:val>
            <c:numRef>
              <c:f>Pivot1!$F$5:$F$10</c:f>
              <c:numCache>
                <c:formatCode>0%</c:formatCode>
                <c:ptCount val="6"/>
                <c:pt idx="0">
                  <c:v>5.6410256410256411E-2</c:v>
                </c:pt>
                <c:pt idx="1">
                  <c:v>3.4482758620689655E-2</c:v>
                </c:pt>
                <c:pt idx="2">
                  <c:v>6.5217391304347824E-2</c:v>
                </c:pt>
                <c:pt idx="3">
                  <c:v>2.564102564102564E-2</c:v>
                </c:pt>
                <c:pt idx="4">
                  <c:v>8.5106382978723402E-2</c:v>
                </c:pt>
                <c:pt idx="5">
                  <c:v>4.2857142857142858E-2</c:v>
                </c:pt>
              </c:numCache>
            </c:numRef>
          </c:val>
          <c:extLst>
            <c:ext xmlns:c16="http://schemas.microsoft.com/office/drawing/2014/chart" uri="{C3380CC4-5D6E-409C-BE32-E72D297353CC}">
              <c16:uniqueId val="{00000002-B630-4DD3-9B6B-672EDDDF7FBD}"/>
            </c:ext>
          </c:extLst>
        </c:ser>
        <c:ser>
          <c:idx val="3"/>
          <c:order val="3"/>
          <c:tx>
            <c:strRef>
              <c:f>Pivot1!$G$3:$G$4</c:f>
              <c:strCache>
                <c:ptCount val="1"/>
                <c:pt idx="0">
                  <c:v>Mycket dåligt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Hur trivs du i boendet?</c:v>
                  </c:pt>
                </c:lvl>
              </c:multiLvlStrCache>
            </c:multiLvlStrRef>
          </c:cat>
          <c:val>
            <c:numRef>
              <c:f>Pivot1!$G$5:$G$10</c:f>
              <c:numCache>
                <c:formatCode>0%</c:formatCode>
                <c:ptCount val="6"/>
                <c:pt idx="0">
                  <c:v>4.1025641025641026E-2</c:v>
                </c:pt>
                <c:pt idx="1">
                  <c:v>1.9704433497536946E-2</c:v>
                </c:pt>
                <c:pt idx="2">
                  <c:v>3.2608695652173912E-2</c:v>
                </c:pt>
                <c:pt idx="3">
                  <c:v>1.282051282051282E-2</c:v>
                </c:pt>
                <c:pt idx="4">
                  <c:v>2.1276595744680851E-2</c:v>
                </c:pt>
                <c:pt idx="5">
                  <c:v>3.5714285714285712E-2</c:v>
                </c:pt>
              </c:numCache>
            </c:numRef>
          </c:val>
          <c:extLst>
            <c:ext xmlns:c16="http://schemas.microsoft.com/office/drawing/2014/chart" uri="{C3380CC4-5D6E-409C-BE32-E72D297353CC}">
              <c16:uniqueId val="{00000003-B630-4DD3-9B6B-672EDDDF7FBD}"/>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61"/>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Mycket bra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Hur trivs du i boendet?</c:v>
                  </c:pt>
                </c:lvl>
              </c:multiLvlStrCache>
            </c:multiLvlStrRef>
          </c:cat>
          <c:val>
            <c:numRef>
              <c:f>Pivot2!$D$5:$D$8</c:f>
              <c:numCache>
                <c:formatCode>0%</c:formatCode>
                <c:ptCount val="4"/>
                <c:pt idx="0">
                  <c:v>0.62420382165605093</c:v>
                </c:pt>
                <c:pt idx="1">
                  <c:v>0.56422018348623848</c:v>
                </c:pt>
                <c:pt idx="2">
                  <c:v>0.56955380577427817</c:v>
                </c:pt>
                <c:pt idx="3">
                  <c:v>0.6555819477434679</c:v>
                </c:pt>
              </c:numCache>
            </c:numRef>
          </c:val>
          <c:extLst>
            <c:ext xmlns:c16="http://schemas.microsoft.com/office/drawing/2014/chart" uri="{C3380CC4-5D6E-409C-BE32-E72D297353CC}">
              <c16:uniqueId val="{00000000-1CF1-4F0F-BB3F-D3E61FC663F8}"/>
            </c:ext>
          </c:extLst>
        </c:ser>
        <c:ser>
          <c:idx val="1"/>
          <c:order val="1"/>
          <c:tx>
            <c:strRef>
              <c:f>Pivot2!$E$3:$E$4</c:f>
              <c:strCache>
                <c:ptCount val="1"/>
                <c:pt idx="0">
                  <c:v>Ganska bra</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Hur trivs du i boendet?</c:v>
                  </c:pt>
                </c:lvl>
              </c:multiLvlStrCache>
            </c:multiLvlStrRef>
          </c:cat>
          <c:val>
            <c:numRef>
              <c:f>Pivot2!$E$5:$E$8</c:f>
              <c:numCache>
                <c:formatCode>0%</c:formatCode>
                <c:ptCount val="4"/>
                <c:pt idx="0">
                  <c:v>0.28025477707006369</c:v>
                </c:pt>
                <c:pt idx="1">
                  <c:v>0.33944954128440369</c:v>
                </c:pt>
                <c:pt idx="2">
                  <c:v>0.33070866141732286</c:v>
                </c:pt>
                <c:pt idx="3">
                  <c:v>0.28503562945368172</c:v>
                </c:pt>
              </c:numCache>
            </c:numRef>
          </c:val>
          <c:extLst>
            <c:ext xmlns:c16="http://schemas.microsoft.com/office/drawing/2014/chart" uri="{C3380CC4-5D6E-409C-BE32-E72D297353CC}">
              <c16:uniqueId val="{00000001-1CF1-4F0F-BB3F-D3E61FC663F8}"/>
            </c:ext>
          </c:extLst>
        </c:ser>
        <c:ser>
          <c:idx val="2"/>
          <c:order val="2"/>
          <c:tx>
            <c:strRef>
              <c:f>Pivot2!$F$3:$F$4</c:f>
              <c:strCache>
                <c:ptCount val="1"/>
                <c:pt idx="0">
                  <c:v>Ganska dåligt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Hur trivs du i boendet?</c:v>
                  </c:pt>
                </c:lvl>
              </c:multiLvlStrCache>
            </c:multiLvlStrRef>
          </c:cat>
          <c:val>
            <c:numRef>
              <c:f>Pivot2!$F$5:$F$8</c:f>
              <c:numCache>
                <c:formatCode>0%</c:formatCode>
                <c:ptCount val="4"/>
                <c:pt idx="0">
                  <c:v>6.3694267515923567E-2</c:v>
                </c:pt>
                <c:pt idx="1">
                  <c:v>5.9633027522935783E-2</c:v>
                </c:pt>
                <c:pt idx="2">
                  <c:v>6.5616797900262466E-2</c:v>
                </c:pt>
                <c:pt idx="3">
                  <c:v>3.5629453681710214E-2</c:v>
                </c:pt>
              </c:numCache>
            </c:numRef>
          </c:val>
          <c:extLst>
            <c:ext xmlns:c16="http://schemas.microsoft.com/office/drawing/2014/chart" uri="{C3380CC4-5D6E-409C-BE32-E72D297353CC}">
              <c16:uniqueId val="{00000002-1CF1-4F0F-BB3F-D3E61FC663F8}"/>
            </c:ext>
          </c:extLst>
        </c:ser>
        <c:ser>
          <c:idx val="3"/>
          <c:order val="3"/>
          <c:tx>
            <c:strRef>
              <c:f>Pivot2!$G$3:$G$4</c:f>
              <c:strCache>
                <c:ptCount val="1"/>
                <c:pt idx="0">
                  <c:v>Mycket dåligt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Hur trivs du i boendet?</c:v>
                  </c:pt>
                </c:lvl>
              </c:multiLvlStrCache>
            </c:multiLvlStrRef>
          </c:cat>
          <c:val>
            <c:numRef>
              <c:f>Pivot2!$G$5:$G$8</c:f>
              <c:numCache>
                <c:formatCode>0%</c:formatCode>
                <c:ptCount val="4"/>
                <c:pt idx="0">
                  <c:v>3.1847133757961783E-2</c:v>
                </c:pt>
                <c:pt idx="1">
                  <c:v>3.669724770642202E-2</c:v>
                </c:pt>
                <c:pt idx="2">
                  <c:v>3.4120734908136482E-2</c:v>
                </c:pt>
                <c:pt idx="3">
                  <c:v>2.3752969121140142E-2</c:v>
                </c:pt>
              </c:numCache>
            </c:numRef>
          </c:val>
          <c:extLst>
            <c:ext xmlns:c16="http://schemas.microsoft.com/office/drawing/2014/chart" uri="{C3380CC4-5D6E-409C-BE32-E72D297353CC}">
              <c16:uniqueId val="{00000003-1CF1-4F0F-BB3F-D3E61FC663F8}"/>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63"/>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från boendet för att få kontakt med sjukvården, till exempel läkare, tandläkare eller psykolog?</c:v>
                  </c:pt>
                </c:lvl>
              </c:multiLvlStrCache>
            </c:multiLvlStrRef>
          </c:cat>
          <c:val>
            <c:numRef>
              <c:f>Pivot1!$D$5:$D$10</c:f>
              <c:numCache>
                <c:formatCode>0%</c:formatCode>
                <c:ptCount val="6"/>
                <c:pt idx="0">
                  <c:v>0.84</c:v>
                </c:pt>
                <c:pt idx="1">
                  <c:v>0.84020618556701032</c:v>
                </c:pt>
                <c:pt idx="2">
                  <c:v>0.67901234567901236</c:v>
                </c:pt>
                <c:pt idx="3">
                  <c:v>0.71052631578947367</c:v>
                </c:pt>
                <c:pt idx="4">
                  <c:v>0.73913043478260865</c:v>
                </c:pt>
                <c:pt idx="5">
                  <c:v>0.78832116788321172</c:v>
                </c:pt>
              </c:numCache>
            </c:numRef>
          </c:val>
          <c:extLst>
            <c:ext xmlns:c16="http://schemas.microsoft.com/office/drawing/2014/chart" uri="{C3380CC4-5D6E-409C-BE32-E72D297353CC}">
              <c16:uniqueId val="{00000000-3935-49BE-BFEB-FFBEC538B1E9}"/>
            </c:ext>
          </c:extLst>
        </c:ser>
        <c:ser>
          <c:idx val="1"/>
          <c:order val="1"/>
          <c:tx>
            <c:strRef>
              <c:f>Pivot1!$E$3:$E$4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från boendet för att få kontakt med sjukvården, till exempel läkare, tandläkare eller psykolog?</c:v>
                  </c:pt>
                </c:lvl>
              </c:multiLvlStrCache>
            </c:multiLvlStrRef>
          </c:cat>
          <c:val>
            <c:numRef>
              <c:f>Pivot1!$E$5:$E$10</c:f>
              <c:numCache>
                <c:formatCode>0%</c:formatCode>
                <c:ptCount val="6"/>
                <c:pt idx="0">
                  <c:v>0.105</c:v>
                </c:pt>
                <c:pt idx="1">
                  <c:v>0.13917525773195877</c:v>
                </c:pt>
                <c:pt idx="2">
                  <c:v>0.2839506172839506</c:v>
                </c:pt>
                <c:pt idx="3">
                  <c:v>0.21052631578947367</c:v>
                </c:pt>
                <c:pt idx="4">
                  <c:v>0.20652173913043478</c:v>
                </c:pt>
                <c:pt idx="5">
                  <c:v>0.18978102189781021</c:v>
                </c:pt>
              </c:numCache>
            </c:numRef>
          </c:val>
          <c:extLst>
            <c:ext xmlns:c16="http://schemas.microsoft.com/office/drawing/2014/chart" uri="{C3380CC4-5D6E-409C-BE32-E72D297353CC}">
              <c16:uniqueId val="{00000001-3935-49BE-BFEB-FFBEC538B1E9}"/>
            </c:ext>
          </c:extLst>
        </c:ser>
        <c:ser>
          <c:idx val="2"/>
          <c:order val="2"/>
          <c:tx>
            <c:strRef>
              <c:f>Pivot1!$F$3:$F$4</c:f>
              <c:strCache>
                <c:ptCount val="1"/>
                <c:pt idx="0">
                  <c:v>Nej, sällan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från boendet för att få kontakt med sjukvården, till exempel läkare, tandläkare eller psykolog?</c:v>
                  </c:pt>
                </c:lvl>
              </c:multiLvlStrCache>
            </c:multiLvlStrRef>
          </c:cat>
          <c:val>
            <c:numRef>
              <c:f>Pivot1!$F$5:$F$10</c:f>
              <c:numCache>
                <c:formatCode>0%</c:formatCode>
                <c:ptCount val="6"/>
                <c:pt idx="0">
                  <c:v>0.04</c:v>
                </c:pt>
                <c:pt idx="1">
                  <c:v>2.0618556701030927E-2</c:v>
                </c:pt>
                <c:pt idx="2">
                  <c:v>2.4691358024691357E-2</c:v>
                </c:pt>
                <c:pt idx="3">
                  <c:v>5.2631578947368418E-2</c:v>
                </c:pt>
                <c:pt idx="4">
                  <c:v>3.2608695652173912E-2</c:v>
                </c:pt>
                <c:pt idx="5">
                  <c:v>1.4598540145985401E-2</c:v>
                </c:pt>
              </c:numCache>
            </c:numRef>
          </c:val>
          <c:extLst>
            <c:ext xmlns:c16="http://schemas.microsoft.com/office/drawing/2014/chart" uri="{C3380CC4-5D6E-409C-BE32-E72D297353CC}">
              <c16:uniqueId val="{00000002-3935-49BE-BFEB-FFBEC538B1E9}"/>
            </c:ext>
          </c:extLst>
        </c:ser>
        <c:ser>
          <c:idx val="3"/>
          <c:order val="3"/>
          <c:tx>
            <c:strRef>
              <c:f>Pivot1!$G$3:$G$4</c:f>
              <c:strCache>
                <c:ptCount val="1"/>
                <c:pt idx="0">
                  <c:v>Nej, aldrig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från boendet för att få kontakt med sjukvården, till exempel läkare, tandläkare eller psykolog?</c:v>
                  </c:pt>
                </c:lvl>
              </c:multiLvlStrCache>
            </c:multiLvlStrRef>
          </c:cat>
          <c:val>
            <c:numRef>
              <c:f>Pivot1!$G$5:$G$10</c:f>
              <c:numCache>
                <c:formatCode>0%</c:formatCode>
                <c:ptCount val="6"/>
                <c:pt idx="0">
                  <c:v>1.4999999999999999E-2</c:v>
                </c:pt>
                <c:pt idx="1">
                  <c:v>0</c:v>
                </c:pt>
                <c:pt idx="2">
                  <c:v>1.2345679012345678E-2</c:v>
                </c:pt>
                <c:pt idx="3">
                  <c:v>2.6315789473684209E-2</c:v>
                </c:pt>
                <c:pt idx="4">
                  <c:v>2.1739130434782608E-2</c:v>
                </c:pt>
                <c:pt idx="5">
                  <c:v>7.2992700729927005E-3</c:v>
                </c:pt>
              </c:numCache>
            </c:numRef>
          </c:val>
          <c:extLst>
            <c:ext xmlns:c16="http://schemas.microsoft.com/office/drawing/2014/chart" uri="{C3380CC4-5D6E-409C-BE32-E72D297353CC}">
              <c16:uniqueId val="{00000003-3935-49BE-BFEB-FFBEC538B1E9}"/>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49"/>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från boendet för att få kontakt med sjukvården, till exempel läkare, tandläkare eller psykolog?</c:v>
                  </c:pt>
                </c:lvl>
              </c:multiLvlStrCache>
            </c:multiLvlStrRef>
          </c:cat>
          <c:val>
            <c:numRef>
              <c:f>Pivot2!$D$5:$D$8</c:f>
              <c:numCache>
                <c:formatCode>0%</c:formatCode>
                <c:ptCount val="4"/>
                <c:pt idx="0">
                  <c:v>0.80769230769230771</c:v>
                </c:pt>
                <c:pt idx="1">
                  <c:v>0.74162679425837319</c:v>
                </c:pt>
                <c:pt idx="2">
                  <c:v>0.78016085790884715</c:v>
                </c:pt>
                <c:pt idx="3">
                  <c:v>0.79852579852579852</c:v>
                </c:pt>
              </c:numCache>
            </c:numRef>
          </c:val>
          <c:extLst>
            <c:ext xmlns:c16="http://schemas.microsoft.com/office/drawing/2014/chart" uri="{C3380CC4-5D6E-409C-BE32-E72D297353CC}">
              <c16:uniqueId val="{00000000-C85C-49D4-AE73-0262001AB85D}"/>
            </c:ext>
          </c:extLst>
        </c:ser>
        <c:ser>
          <c:idx val="1"/>
          <c:order val="1"/>
          <c:tx>
            <c:strRef>
              <c:f>Pivot2!$E$3:$E$4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från boendet för att få kontakt med sjukvården, till exempel läkare, tandläkare eller psykolog?</c:v>
                  </c:pt>
                </c:lvl>
              </c:multiLvlStrCache>
            </c:multiLvlStrRef>
          </c:cat>
          <c:val>
            <c:numRef>
              <c:f>Pivot2!$E$5:$E$8</c:f>
              <c:numCache>
                <c:formatCode>0%</c:formatCode>
                <c:ptCount val="4"/>
                <c:pt idx="0">
                  <c:v>0.11538461538461539</c:v>
                </c:pt>
                <c:pt idx="1">
                  <c:v>0.19138755980861244</c:v>
                </c:pt>
                <c:pt idx="2">
                  <c:v>0.16890080428954424</c:v>
                </c:pt>
                <c:pt idx="3">
                  <c:v>0.16953316953316952</c:v>
                </c:pt>
              </c:numCache>
            </c:numRef>
          </c:val>
          <c:extLst>
            <c:ext xmlns:c16="http://schemas.microsoft.com/office/drawing/2014/chart" uri="{C3380CC4-5D6E-409C-BE32-E72D297353CC}">
              <c16:uniqueId val="{00000001-C85C-49D4-AE73-0262001AB85D}"/>
            </c:ext>
          </c:extLst>
        </c:ser>
        <c:ser>
          <c:idx val="2"/>
          <c:order val="2"/>
          <c:tx>
            <c:strRef>
              <c:f>Pivot2!$F$3:$F$4</c:f>
              <c:strCache>
                <c:ptCount val="1"/>
                <c:pt idx="0">
                  <c:v>Nej, sällan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från boendet för att få kontakt med sjukvården, till exempel läkare, tandläkare eller psykolog?</c:v>
                  </c:pt>
                </c:lvl>
              </c:multiLvlStrCache>
            </c:multiLvlStrRef>
          </c:cat>
          <c:val>
            <c:numRef>
              <c:f>Pivot2!$F$5:$F$8</c:f>
              <c:numCache>
                <c:formatCode>0%</c:formatCode>
                <c:ptCount val="4"/>
                <c:pt idx="0">
                  <c:v>6.4102564102564097E-2</c:v>
                </c:pt>
                <c:pt idx="1">
                  <c:v>4.3062200956937802E-2</c:v>
                </c:pt>
                <c:pt idx="2">
                  <c:v>3.4852546916890083E-2</c:v>
                </c:pt>
                <c:pt idx="3">
                  <c:v>2.4570024570024569E-2</c:v>
                </c:pt>
              </c:numCache>
            </c:numRef>
          </c:val>
          <c:extLst>
            <c:ext xmlns:c16="http://schemas.microsoft.com/office/drawing/2014/chart" uri="{C3380CC4-5D6E-409C-BE32-E72D297353CC}">
              <c16:uniqueId val="{00000002-C85C-49D4-AE73-0262001AB85D}"/>
            </c:ext>
          </c:extLst>
        </c:ser>
        <c:ser>
          <c:idx val="3"/>
          <c:order val="3"/>
          <c:tx>
            <c:strRef>
              <c:f>Pivot2!$G$3:$G$4</c:f>
              <c:strCache>
                <c:ptCount val="1"/>
                <c:pt idx="0">
                  <c:v>Nej, aldrig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från boendet för att få kontakt med sjukvården, till exempel läkare, tandläkare eller psykolog?</c:v>
                  </c:pt>
                </c:lvl>
              </c:multiLvlStrCache>
            </c:multiLvlStrRef>
          </c:cat>
          <c:val>
            <c:numRef>
              <c:f>Pivot2!$G$5:$G$8</c:f>
              <c:numCache>
                <c:formatCode>0%</c:formatCode>
                <c:ptCount val="4"/>
                <c:pt idx="0">
                  <c:v>1.282051282051282E-2</c:v>
                </c:pt>
                <c:pt idx="1">
                  <c:v>2.3923444976076555E-2</c:v>
                </c:pt>
                <c:pt idx="2">
                  <c:v>1.6085790884718499E-2</c:v>
                </c:pt>
                <c:pt idx="3">
                  <c:v>7.3710073710073713E-3</c:v>
                </c:pt>
              </c:numCache>
            </c:numRef>
          </c:val>
          <c:extLst>
            <c:ext xmlns:c16="http://schemas.microsoft.com/office/drawing/2014/chart" uri="{C3380CC4-5D6E-409C-BE32-E72D297353CC}">
              <c16:uniqueId val="{00000003-C85C-49D4-AE73-0262001AB85D}"/>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2020-2021.xlsx]Pivot1!Pivottabell2</c:name>
    <c:fmtId val="166"/>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i boendet för att ha kontakt med personer som är viktiga för dig, till exempel familj och vänner?</c:v>
                  </c:pt>
                </c:lvl>
              </c:multiLvlStrCache>
            </c:multiLvlStrRef>
          </c:cat>
          <c:val>
            <c:numRef>
              <c:f>Pivot1!$D$5:$D$10</c:f>
              <c:numCache>
                <c:formatCode>0%</c:formatCode>
                <c:ptCount val="6"/>
                <c:pt idx="0">
                  <c:v>0.72499999999999998</c:v>
                </c:pt>
                <c:pt idx="1">
                  <c:v>0.82</c:v>
                </c:pt>
                <c:pt idx="2">
                  <c:v>0.63953488372093026</c:v>
                </c:pt>
                <c:pt idx="3">
                  <c:v>0.65217391304347827</c:v>
                </c:pt>
                <c:pt idx="4">
                  <c:v>0.56818181818181823</c:v>
                </c:pt>
                <c:pt idx="5">
                  <c:v>0.75177304964539005</c:v>
                </c:pt>
              </c:numCache>
            </c:numRef>
          </c:val>
          <c:extLst>
            <c:ext xmlns:c16="http://schemas.microsoft.com/office/drawing/2014/chart" uri="{C3380CC4-5D6E-409C-BE32-E72D297353CC}">
              <c16:uniqueId val="{00000000-F791-44C9-A59E-8C702E84EB4E}"/>
            </c:ext>
          </c:extLst>
        </c:ser>
        <c:ser>
          <c:idx val="1"/>
          <c:order val="1"/>
          <c:tx>
            <c:strRef>
              <c:f>Pivot1!$E$3:$E$4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i boendet för att ha kontakt med personer som är viktiga för dig, till exempel familj och vänner?</c:v>
                  </c:pt>
                </c:lvl>
              </c:multiLvlStrCache>
            </c:multiLvlStrRef>
          </c:cat>
          <c:val>
            <c:numRef>
              <c:f>Pivot1!$E$5:$E$10</c:f>
              <c:numCache>
                <c:formatCode>0%</c:formatCode>
                <c:ptCount val="6"/>
                <c:pt idx="0">
                  <c:v>0.16</c:v>
                </c:pt>
                <c:pt idx="1">
                  <c:v>0.13</c:v>
                </c:pt>
                <c:pt idx="2">
                  <c:v>0.31395348837209303</c:v>
                </c:pt>
                <c:pt idx="3">
                  <c:v>0.24637681159420291</c:v>
                </c:pt>
                <c:pt idx="4">
                  <c:v>0.32954545454545453</c:v>
                </c:pt>
                <c:pt idx="5">
                  <c:v>0.18439716312056736</c:v>
                </c:pt>
              </c:numCache>
            </c:numRef>
          </c:val>
          <c:extLst>
            <c:ext xmlns:c16="http://schemas.microsoft.com/office/drawing/2014/chart" uri="{C3380CC4-5D6E-409C-BE32-E72D297353CC}">
              <c16:uniqueId val="{00000001-F791-44C9-A59E-8C702E84EB4E}"/>
            </c:ext>
          </c:extLst>
        </c:ser>
        <c:ser>
          <c:idx val="2"/>
          <c:order val="2"/>
          <c:tx>
            <c:strRef>
              <c:f>Pivot1!$F$3:$F$4</c:f>
              <c:strCache>
                <c:ptCount val="1"/>
                <c:pt idx="0">
                  <c:v>Nej, sällan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i boendet för att ha kontakt med personer som är viktiga för dig, till exempel familj och vänner?</c:v>
                  </c:pt>
                </c:lvl>
              </c:multiLvlStrCache>
            </c:multiLvlStrRef>
          </c:cat>
          <c:val>
            <c:numRef>
              <c:f>Pivot1!$F$5:$F$10</c:f>
              <c:numCache>
                <c:formatCode>0%</c:formatCode>
                <c:ptCount val="6"/>
                <c:pt idx="0">
                  <c:v>6.5000000000000002E-2</c:v>
                </c:pt>
                <c:pt idx="1">
                  <c:v>0.02</c:v>
                </c:pt>
                <c:pt idx="2">
                  <c:v>2.3255813953488372E-2</c:v>
                </c:pt>
                <c:pt idx="3">
                  <c:v>4.3478260869565216E-2</c:v>
                </c:pt>
                <c:pt idx="4">
                  <c:v>6.8181818181818177E-2</c:v>
                </c:pt>
                <c:pt idx="5">
                  <c:v>4.2553191489361701E-2</c:v>
                </c:pt>
              </c:numCache>
            </c:numRef>
          </c:val>
          <c:extLst>
            <c:ext xmlns:c16="http://schemas.microsoft.com/office/drawing/2014/chart" uri="{C3380CC4-5D6E-409C-BE32-E72D297353CC}">
              <c16:uniqueId val="{00000002-F791-44C9-A59E-8C702E84EB4E}"/>
            </c:ext>
          </c:extLst>
        </c:ser>
        <c:ser>
          <c:idx val="3"/>
          <c:order val="3"/>
          <c:tx>
            <c:strRef>
              <c:f>Pivot1!$G$3:$G$4</c:f>
              <c:strCache>
                <c:ptCount val="1"/>
                <c:pt idx="0">
                  <c:v>Nej, aldrig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den hjälp du behöver i boendet för att ha kontakt med personer som är viktiga för dig, till exempel familj och vänner?</c:v>
                  </c:pt>
                </c:lvl>
              </c:multiLvlStrCache>
            </c:multiLvlStrRef>
          </c:cat>
          <c:val>
            <c:numRef>
              <c:f>Pivot1!$G$5:$G$10</c:f>
              <c:numCache>
                <c:formatCode>0%</c:formatCode>
                <c:ptCount val="6"/>
                <c:pt idx="0">
                  <c:v>0.05</c:v>
                </c:pt>
                <c:pt idx="1">
                  <c:v>0.03</c:v>
                </c:pt>
                <c:pt idx="2">
                  <c:v>2.3255813953488372E-2</c:v>
                </c:pt>
                <c:pt idx="3">
                  <c:v>5.7971014492753624E-2</c:v>
                </c:pt>
                <c:pt idx="4">
                  <c:v>3.4090909090909088E-2</c:v>
                </c:pt>
                <c:pt idx="5">
                  <c:v>2.1276595744680851E-2</c:v>
                </c:pt>
              </c:numCache>
            </c:numRef>
          </c:val>
          <c:extLst>
            <c:ext xmlns:c16="http://schemas.microsoft.com/office/drawing/2014/chart" uri="{C3380CC4-5D6E-409C-BE32-E72D297353CC}">
              <c16:uniqueId val="{00000003-F791-44C9-A59E-8C702E84EB4E}"/>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58"/>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i boendet för att ha kontakt med personer som är viktiga för dig, till exempel familj och vänner?</c:v>
                  </c:pt>
                </c:lvl>
              </c:multiLvlStrCache>
            </c:multiLvlStrRef>
          </c:cat>
          <c:val>
            <c:numRef>
              <c:f>Pivot2!$D$5:$D$8</c:f>
              <c:numCache>
                <c:formatCode>0%</c:formatCode>
                <c:ptCount val="4"/>
                <c:pt idx="0">
                  <c:v>0.75</c:v>
                </c:pt>
                <c:pt idx="1">
                  <c:v>0.71065989847715738</c:v>
                </c:pt>
                <c:pt idx="2">
                  <c:v>0.66844919786096257</c:v>
                </c:pt>
                <c:pt idx="3">
                  <c:v>0.76829268292682928</c:v>
                </c:pt>
              </c:numCache>
            </c:numRef>
          </c:val>
          <c:extLst>
            <c:ext xmlns:c16="http://schemas.microsoft.com/office/drawing/2014/chart" uri="{C3380CC4-5D6E-409C-BE32-E72D297353CC}">
              <c16:uniqueId val="{00000000-724F-4B21-869E-8AEFDC3B9F57}"/>
            </c:ext>
          </c:extLst>
        </c:ser>
        <c:ser>
          <c:idx val="1"/>
          <c:order val="1"/>
          <c:tx>
            <c:strRef>
              <c:f>Pivot2!$E$3:$E$4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i boendet för att ha kontakt med personer som är viktiga för dig, till exempel familj och vänner?</c:v>
                  </c:pt>
                </c:lvl>
              </c:multiLvlStrCache>
            </c:multiLvlStrRef>
          </c:cat>
          <c:val>
            <c:numRef>
              <c:f>Pivot2!$E$5:$E$8</c:f>
              <c:numCache>
                <c:formatCode>0%</c:formatCode>
                <c:ptCount val="4"/>
                <c:pt idx="0">
                  <c:v>0.19871794871794871</c:v>
                </c:pt>
                <c:pt idx="1">
                  <c:v>0.25380710659898476</c:v>
                </c:pt>
                <c:pt idx="2">
                  <c:v>0.23529411764705882</c:v>
                </c:pt>
                <c:pt idx="3">
                  <c:v>0.16829268292682928</c:v>
                </c:pt>
              </c:numCache>
            </c:numRef>
          </c:val>
          <c:extLst>
            <c:ext xmlns:c16="http://schemas.microsoft.com/office/drawing/2014/chart" uri="{C3380CC4-5D6E-409C-BE32-E72D297353CC}">
              <c16:uniqueId val="{00000001-724F-4B21-869E-8AEFDC3B9F57}"/>
            </c:ext>
          </c:extLst>
        </c:ser>
        <c:ser>
          <c:idx val="2"/>
          <c:order val="2"/>
          <c:tx>
            <c:strRef>
              <c:f>Pivot2!$F$3:$F$4</c:f>
              <c:strCache>
                <c:ptCount val="1"/>
                <c:pt idx="0">
                  <c:v>Nej, sällan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i boendet för att ha kontakt med personer som är viktiga för dig, till exempel familj och vänner?</c:v>
                  </c:pt>
                </c:lvl>
              </c:multiLvlStrCache>
            </c:multiLvlStrRef>
          </c:cat>
          <c:val>
            <c:numRef>
              <c:f>Pivot2!$F$5:$F$8</c:f>
              <c:numCache>
                <c:formatCode>0%</c:formatCode>
                <c:ptCount val="4"/>
                <c:pt idx="0">
                  <c:v>5.128205128205128E-2</c:v>
                </c:pt>
                <c:pt idx="1">
                  <c:v>3.553299492385787E-2</c:v>
                </c:pt>
                <c:pt idx="2">
                  <c:v>5.6149732620320858E-2</c:v>
                </c:pt>
                <c:pt idx="3">
                  <c:v>3.1707317073170732E-2</c:v>
                </c:pt>
              </c:numCache>
            </c:numRef>
          </c:val>
          <c:extLst>
            <c:ext xmlns:c16="http://schemas.microsoft.com/office/drawing/2014/chart" uri="{C3380CC4-5D6E-409C-BE32-E72D297353CC}">
              <c16:uniqueId val="{00000002-724F-4B21-869E-8AEFDC3B9F57}"/>
            </c:ext>
          </c:extLst>
        </c:ser>
        <c:ser>
          <c:idx val="3"/>
          <c:order val="3"/>
          <c:tx>
            <c:strRef>
              <c:f>Pivot2!$G$3:$G$4</c:f>
              <c:strCache>
                <c:ptCount val="1"/>
                <c:pt idx="0">
                  <c:v>Nej, aldrig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den hjälp du behöver i boendet för att ha kontakt med personer som är viktiga för dig, till exempel familj och vänner?</c:v>
                  </c:pt>
                </c:lvl>
              </c:multiLvlStrCache>
            </c:multiLvlStrRef>
          </c:cat>
          <c:val>
            <c:numRef>
              <c:f>Pivot2!$G$5:$G$8</c:f>
              <c:numCache>
                <c:formatCode>0%</c:formatCode>
                <c:ptCount val="4"/>
                <c:pt idx="0">
                  <c:v>0</c:v>
                </c:pt>
                <c:pt idx="1">
                  <c:v>0</c:v>
                </c:pt>
                <c:pt idx="2">
                  <c:v>4.0106951871657755E-2</c:v>
                </c:pt>
                <c:pt idx="3">
                  <c:v>3.1707317073170732E-2</c:v>
                </c:pt>
              </c:numCache>
            </c:numRef>
          </c:val>
          <c:extLst>
            <c:ext xmlns:c16="http://schemas.microsoft.com/office/drawing/2014/chart" uri="{C3380CC4-5D6E-409C-BE32-E72D297353CC}">
              <c16:uniqueId val="{00000003-724F-4B21-869E-8AEFDC3B9F57}"/>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28"/>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Får du den hjälp du vill ha?</c:v>
                  </c:pt>
                </c:lvl>
              </c:multiLvlStrCache>
            </c:multiLvlStrRef>
          </c:cat>
          <c:val>
            <c:numRef>
              <c:f>Pivot1!$D$5:$D$18</c:f>
              <c:numCache>
                <c:formatCode>0%</c:formatCode>
                <c:ptCount val="14"/>
                <c:pt idx="0">
                  <c:v>0.72998430141287285</c:v>
                </c:pt>
                <c:pt idx="1">
                  <c:v>0.77755511022044088</c:v>
                </c:pt>
                <c:pt idx="2">
                  <c:v>0.86030118551746237</c:v>
                </c:pt>
                <c:pt idx="3">
                  <c:v>0.88503329828250965</c:v>
                </c:pt>
                <c:pt idx="4">
                  <c:v>0.86039831482190732</c:v>
                </c:pt>
                <c:pt idx="5">
                  <c:v>0.87318087318087323</c:v>
                </c:pt>
                <c:pt idx="6">
                  <c:v>0.80576044959606608</c:v>
                </c:pt>
                <c:pt idx="7">
                  <c:v>0.82750845546786922</c:v>
                </c:pt>
                <c:pt idx="8">
                  <c:v>0.85069444444444442</c:v>
                </c:pt>
                <c:pt idx="9">
                  <c:v>0.86912751677852351</c:v>
                </c:pt>
                <c:pt idx="10">
                  <c:v>0.75942857142857145</c:v>
                </c:pt>
                <c:pt idx="11">
                  <c:v>0.80228887134964488</c:v>
                </c:pt>
                <c:pt idx="12">
                  <c:v>0.86719636776390463</c:v>
                </c:pt>
                <c:pt idx="13">
                  <c:v>0.89924160346695559</c:v>
                </c:pt>
              </c:numCache>
            </c:numRef>
          </c:val>
          <c:extLst>
            <c:ext xmlns:c16="http://schemas.microsoft.com/office/drawing/2014/chart" uri="{C3380CC4-5D6E-409C-BE32-E72D297353CC}">
              <c16:uniqueId val="{00000000-DCF9-491F-B4DC-FCEB366AEEC4}"/>
            </c:ext>
          </c:extLst>
        </c:ser>
        <c:ser>
          <c:idx val="1"/>
          <c:order val="1"/>
          <c:tx>
            <c:strRef>
              <c:f>Pivot1!$E$3:$E$4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Får du den hjälp du vill ha?</c:v>
                  </c:pt>
                </c:lvl>
              </c:multiLvlStrCache>
            </c:multiLvlStrRef>
          </c:cat>
          <c:val>
            <c:numRef>
              <c:f>Pivot1!$E$5:$E$18</c:f>
              <c:numCache>
                <c:formatCode>0%</c:formatCode>
                <c:ptCount val="14"/>
                <c:pt idx="0">
                  <c:v>0.19466248037676609</c:v>
                </c:pt>
                <c:pt idx="1">
                  <c:v>0.17234468937875752</c:v>
                </c:pt>
                <c:pt idx="2">
                  <c:v>0.12271707785966036</c:v>
                </c:pt>
                <c:pt idx="3">
                  <c:v>9.7090781633368387E-2</c:v>
                </c:pt>
                <c:pt idx="4">
                  <c:v>0.11394101876675604</c:v>
                </c:pt>
                <c:pt idx="5">
                  <c:v>0.10216810216810217</c:v>
                </c:pt>
                <c:pt idx="6">
                  <c:v>0.15244116613979627</c:v>
                </c:pt>
                <c:pt idx="7">
                  <c:v>0.13387824126268319</c:v>
                </c:pt>
                <c:pt idx="8">
                  <c:v>0.13194444444444445</c:v>
                </c:pt>
                <c:pt idx="9">
                  <c:v>0.11073825503355705</c:v>
                </c:pt>
                <c:pt idx="10">
                  <c:v>0.19942857142857143</c:v>
                </c:pt>
                <c:pt idx="11">
                  <c:v>0.16535122336227309</c:v>
                </c:pt>
                <c:pt idx="12">
                  <c:v>0.11804767309875142</c:v>
                </c:pt>
                <c:pt idx="13">
                  <c:v>8.5590465872156019E-2</c:v>
                </c:pt>
              </c:numCache>
            </c:numRef>
          </c:val>
          <c:extLst>
            <c:ext xmlns:c16="http://schemas.microsoft.com/office/drawing/2014/chart" uri="{C3380CC4-5D6E-409C-BE32-E72D297353CC}">
              <c16:uniqueId val="{00000001-DCF9-491F-B4DC-FCEB366AEEC4}"/>
            </c:ext>
          </c:extLst>
        </c:ser>
        <c:ser>
          <c:idx val="2"/>
          <c:order val="2"/>
          <c:tx>
            <c:strRef>
              <c:f>Pivot1!$F$3:$F$4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Får du den hjälp du vill ha?</c:v>
                  </c:pt>
                </c:lvl>
              </c:multiLvlStrCache>
            </c:multiLvlStrRef>
          </c:cat>
          <c:val>
            <c:numRef>
              <c:f>Pivot1!$F$5:$F$18</c:f>
              <c:numCache>
                <c:formatCode>0%</c:formatCode>
                <c:ptCount val="14"/>
                <c:pt idx="0">
                  <c:v>7.5353218210361061E-2</c:v>
                </c:pt>
                <c:pt idx="1">
                  <c:v>5.0100200400801605E-2</c:v>
                </c:pt>
                <c:pt idx="2">
                  <c:v>1.6981736622877282E-2</c:v>
                </c:pt>
                <c:pt idx="3">
                  <c:v>1.7875920084121977E-2</c:v>
                </c:pt>
                <c:pt idx="4">
                  <c:v>2.5660666411336654E-2</c:v>
                </c:pt>
                <c:pt idx="5">
                  <c:v>2.4651024651024651E-2</c:v>
                </c:pt>
                <c:pt idx="6">
                  <c:v>4.1798384264137692E-2</c:v>
                </c:pt>
                <c:pt idx="7">
                  <c:v>3.8613303269447577E-2</c:v>
                </c:pt>
                <c:pt idx="8">
                  <c:v>1.7361111111111112E-2</c:v>
                </c:pt>
                <c:pt idx="9">
                  <c:v>2.0134228187919462E-2</c:v>
                </c:pt>
                <c:pt idx="10">
                  <c:v>4.1142857142857141E-2</c:v>
                </c:pt>
                <c:pt idx="11">
                  <c:v>3.235990528808208E-2</c:v>
                </c:pt>
                <c:pt idx="12">
                  <c:v>1.4755959137343927E-2</c:v>
                </c:pt>
                <c:pt idx="13">
                  <c:v>1.5167930660888408E-2</c:v>
                </c:pt>
              </c:numCache>
            </c:numRef>
          </c:val>
          <c:extLst>
            <c:ext xmlns:c16="http://schemas.microsoft.com/office/drawing/2014/chart" uri="{C3380CC4-5D6E-409C-BE32-E72D297353CC}">
              <c16:uniqueId val="{00000002-DCF9-491F-B4DC-FCEB366AEEC4}"/>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pivotSource>
    <c:name>[PBU tidsserie 2020-2021.xlsx]Pivot1!Pivottabell2</c:name>
    <c:fmtId val="169"/>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pivotFmt>
      <c:pivotFmt>
        <c:idx val="79"/>
        <c:spPr>
          <a:solidFill>
            <a:schemeClr val="accent1"/>
          </a:solidFill>
          <a:ln>
            <a:noFill/>
          </a:ln>
          <a:effectLst/>
        </c:spPr>
        <c:marker>
          <c:symbol val="none"/>
        </c:marker>
      </c:pivotFmt>
      <c:pivotFmt>
        <c:idx val="80"/>
        <c:spPr>
          <a:solidFill>
            <a:schemeClr val="accent1"/>
          </a:solidFill>
          <a:ln>
            <a:noFill/>
          </a:ln>
          <a:effectLst/>
        </c:spPr>
        <c:marker>
          <c:symbol val="none"/>
        </c:marker>
      </c:pivotFmt>
      <c:pivotFmt>
        <c:idx val="81"/>
        <c:spPr>
          <a:solidFill>
            <a:schemeClr val="accent1"/>
          </a:solidFill>
          <a:ln>
            <a:noFill/>
          </a:ln>
          <a:effectLst/>
        </c:spPr>
        <c:marker>
          <c:symbol val="none"/>
        </c:marker>
      </c:pivotFmt>
      <c:pivotFmt>
        <c:idx val="8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ha en bra fritid?</c:v>
                  </c:pt>
                </c:lvl>
              </c:multiLvlStrCache>
            </c:multiLvlStrRef>
          </c:cat>
          <c:val>
            <c:numRef>
              <c:f>Pivot1!$D$5:$D$10</c:f>
              <c:numCache>
                <c:formatCode>0%</c:formatCode>
                <c:ptCount val="6"/>
                <c:pt idx="0">
                  <c:v>0.65346534653465349</c:v>
                </c:pt>
                <c:pt idx="1">
                  <c:v>0.75376884422110557</c:v>
                </c:pt>
                <c:pt idx="2">
                  <c:v>0.61538461538461542</c:v>
                </c:pt>
                <c:pt idx="3">
                  <c:v>0.68</c:v>
                </c:pt>
                <c:pt idx="4">
                  <c:v>0.51724137931034486</c:v>
                </c:pt>
                <c:pt idx="5">
                  <c:v>0.69444444444444442</c:v>
                </c:pt>
              </c:numCache>
            </c:numRef>
          </c:val>
          <c:extLst>
            <c:ext xmlns:c16="http://schemas.microsoft.com/office/drawing/2014/chart" uri="{C3380CC4-5D6E-409C-BE32-E72D297353CC}">
              <c16:uniqueId val="{00000000-0789-422A-90D6-083E0F2B1A34}"/>
            </c:ext>
          </c:extLst>
        </c:ser>
        <c:ser>
          <c:idx val="1"/>
          <c:order val="1"/>
          <c:tx>
            <c:strRef>
              <c:f>Pivot1!$E$3:$E$4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ha en bra fritid?</c:v>
                  </c:pt>
                </c:lvl>
              </c:multiLvlStrCache>
            </c:multiLvlStrRef>
          </c:cat>
          <c:val>
            <c:numRef>
              <c:f>Pivot1!$E$5:$E$10</c:f>
              <c:numCache>
                <c:formatCode>0%</c:formatCode>
                <c:ptCount val="6"/>
                <c:pt idx="0">
                  <c:v>0.23762376237623761</c:v>
                </c:pt>
                <c:pt idx="1">
                  <c:v>0.19095477386934673</c:v>
                </c:pt>
                <c:pt idx="2">
                  <c:v>0.30769230769230771</c:v>
                </c:pt>
                <c:pt idx="3">
                  <c:v>0.28000000000000003</c:v>
                </c:pt>
                <c:pt idx="4">
                  <c:v>0.32183908045977011</c:v>
                </c:pt>
                <c:pt idx="5">
                  <c:v>0.22222222222222221</c:v>
                </c:pt>
              </c:numCache>
            </c:numRef>
          </c:val>
          <c:extLst>
            <c:ext xmlns:c16="http://schemas.microsoft.com/office/drawing/2014/chart" uri="{C3380CC4-5D6E-409C-BE32-E72D297353CC}">
              <c16:uniqueId val="{00000001-0789-422A-90D6-083E0F2B1A34}"/>
            </c:ext>
          </c:extLst>
        </c:ser>
        <c:ser>
          <c:idx val="2"/>
          <c:order val="2"/>
          <c:tx>
            <c:strRef>
              <c:f>Pivot1!$F$3:$F$4</c:f>
              <c:strCache>
                <c:ptCount val="1"/>
                <c:pt idx="0">
                  <c:v>Nej, sällan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ha en bra fritid?</c:v>
                  </c:pt>
                </c:lvl>
              </c:multiLvlStrCache>
            </c:multiLvlStrRef>
          </c:cat>
          <c:val>
            <c:numRef>
              <c:f>Pivot1!$F$5:$F$10</c:f>
              <c:numCache>
                <c:formatCode>0%</c:formatCode>
                <c:ptCount val="6"/>
                <c:pt idx="0">
                  <c:v>6.9306930693069313E-2</c:v>
                </c:pt>
                <c:pt idx="1">
                  <c:v>1.0050251256281407E-2</c:v>
                </c:pt>
                <c:pt idx="2">
                  <c:v>6.5934065934065936E-2</c:v>
                </c:pt>
                <c:pt idx="3">
                  <c:v>2.6666666666666668E-2</c:v>
                </c:pt>
                <c:pt idx="4">
                  <c:v>0.13793103448275862</c:v>
                </c:pt>
                <c:pt idx="5">
                  <c:v>6.9444444444444448E-2</c:v>
                </c:pt>
              </c:numCache>
            </c:numRef>
          </c:val>
          <c:extLst>
            <c:ext xmlns:c16="http://schemas.microsoft.com/office/drawing/2014/chart" uri="{C3380CC4-5D6E-409C-BE32-E72D297353CC}">
              <c16:uniqueId val="{00000002-0789-422A-90D6-083E0F2B1A34}"/>
            </c:ext>
          </c:extLst>
        </c:ser>
        <c:ser>
          <c:idx val="3"/>
          <c:order val="3"/>
          <c:tx>
            <c:strRef>
              <c:f>Pivot1!$G$3:$G$4</c:f>
              <c:strCache>
                <c:ptCount val="1"/>
                <c:pt idx="0">
                  <c:v>Nej, aldrig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Pivot1!$A$5:$C$10</c:f>
              <c:multiLvlStrCache>
                <c:ptCount val="6"/>
                <c:lvl>
                  <c:pt idx="0">
                    <c:v>Flickor </c:v>
                  </c:pt>
                  <c:pt idx="1">
                    <c:v>Pojkar </c:v>
                  </c:pt>
                  <c:pt idx="2">
                    <c:v>Flickor </c:v>
                  </c:pt>
                  <c:pt idx="3">
                    <c:v>Pojkar </c:v>
                  </c:pt>
                  <c:pt idx="4">
                    <c:v>Flickor </c:v>
                  </c:pt>
                  <c:pt idx="5">
                    <c:v>Pojkar </c:v>
                  </c:pt>
                </c:lvl>
                <c:lvl>
                  <c:pt idx="0">
                    <c:v>Familjehem</c:v>
                  </c:pt>
                  <c:pt idx="2">
                    <c:v>Stödboende</c:v>
                  </c:pt>
                  <c:pt idx="4">
                    <c:v>Hem för vård eller boende</c:v>
                  </c:pt>
                </c:lvl>
                <c:lvl>
                  <c:pt idx="0">
                    <c:v>Får du det stöd du behöver i boendet för att ha en bra fritid?</c:v>
                  </c:pt>
                </c:lvl>
              </c:multiLvlStrCache>
            </c:multiLvlStrRef>
          </c:cat>
          <c:val>
            <c:numRef>
              <c:f>Pivot1!$G$5:$G$10</c:f>
              <c:numCache>
                <c:formatCode>0%</c:formatCode>
                <c:ptCount val="6"/>
                <c:pt idx="0">
                  <c:v>3.9603960396039604E-2</c:v>
                </c:pt>
                <c:pt idx="1">
                  <c:v>4.5226130653266333E-2</c:v>
                </c:pt>
                <c:pt idx="2">
                  <c:v>1.098901098901099E-2</c:v>
                </c:pt>
                <c:pt idx="3">
                  <c:v>1.3333333333333334E-2</c:v>
                </c:pt>
                <c:pt idx="4">
                  <c:v>2.2988505747126436E-2</c:v>
                </c:pt>
                <c:pt idx="5">
                  <c:v>1.3888888888888888E-2</c:v>
                </c:pt>
              </c:numCache>
            </c:numRef>
          </c:val>
          <c:extLst>
            <c:ext xmlns:c16="http://schemas.microsoft.com/office/drawing/2014/chart" uri="{C3380CC4-5D6E-409C-BE32-E72D297353CC}">
              <c16:uniqueId val="{00000005-0789-422A-90D6-083E0F2B1A34}"/>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[PBU tidsserie 2020-2021.xlsx]Pivot2!Pivottabell2</c:name>
    <c:fmtId val="155"/>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bg1">
              <a:lumMod val="6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 ofta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planera din framtid, till exempel utbildning och arbete?</c:v>
                  </c:pt>
                </c:lvl>
              </c:multiLvlStrCache>
            </c:multiLvlStrRef>
          </c:cat>
          <c:val>
            <c:numRef>
              <c:f>Pivot2!$D$5:$D$8</c:f>
              <c:numCache>
                <c:formatCode>0%</c:formatCode>
                <c:ptCount val="4"/>
                <c:pt idx="0">
                  <c:v>0.68918918918918914</c:v>
                </c:pt>
                <c:pt idx="1">
                  <c:v>0.66834170854271358</c:v>
                </c:pt>
                <c:pt idx="2">
                  <c:v>0.64406779661016944</c:v>
                </c:pt>
                <c:pt idx="3">
                  <c:v>0.6796875</c:v>
                </c:pt>
              </c:numCache>
            </c:numRef>
          </c:val>
          <c:extLst>
            <c:ext xmlns:c16="http://schemas.microsoft.com/office/drawing/2014/chart" uri="{C3380CC4-5D6E-409C-BE32-E72D297353CC}">
              <c16:uniqueId val="{00000000-372B-4717-A3C2-5FDEBB811CA2}"/>
            </c:ext>
          </c:extLst>
        </c:ser>
        <c:ser>
          <c:idx val="1"/>
          <c:order val="1"/>
          <c:tx>
            <c:strRef>
              <c:f>Pivot2!$E$3:$E$4</c:f>
              <c:strCache>
                <c:ptCount val="1"/>
                <c:pt idx="0">
                  <c:v>Ja, ibland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planera din framtid, till exempel utbildning och arbete?</c:v>
                  </c:pt>
                </c:lvl>
              </c:multiLvlStrCache>
            </c:multiLvlStrRef>
          </c:cat>
          <c:val>
            <c:numRef>
              <c:f>Pivot2!$E$5:$E$8</c:f>
              <c:numCache>
                <c:formatCode>0%</c:formatCode>
                <c:ptCount val="4"/>
                <c:pt idx="0">
                  <c:v>0.20270270270270271</c:v>
                </c:pt>
                <c:pt idx="1">
                  <c:v>0.23115577889447236</c:v>
                </c:pt>
                <c:pt idx="2">
                  <c:v>0.26836158192090398</c:v>
                </c:pt>
                <c:pt idx="3">
                  <c:v>0.26822916666666669</c:v>
                </c:pt>
              </c:numCache>
            </c:numRef>
          </c:val>
          <c:extLst>
            <c:ext xmlns:c16="http://schemas.microsoft.com/office/drawing/2014/chart" uri="{C3380CC4-5D6E-409C-BE32-E72D297353CC}">
              <c16:uniqueId val="{00000001-372B-4717-A3C2-5FDEBB811CA2}"/>
            </c:ext>
          </c:extLst>
        </c:ser>
        <c:ser>
          <c:idx val="2"/>
          <c:order val="2"/>
          <c:tx>
            <c:strRef>
              <c:f>Pivot2!$F$3:$F$4</c:f>
              <c:strCache>
                <c:ptCount val="1"/>
                <c:pt idx="0">
                  <c:v>Nej, sällan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planera din framtid, till exempel utbildning och arbete?</c:v>
                  </c:pt>
                </c:lvl>
              </c:multiLvlStrCache>
            </c:multiLvlStrRef>
          </c:cat>
          <c:val>
            <c:numRef>
              <c:f>Pivot2!$F$5:$F$8</c:f>
              <c:numCache>
                <c:formatCode>0%</c:formatCode>
                <c:ptCount val="4"/>
                <c:pt idx="0">
                  <c:v>8.7837837837837843E-2</c:v>
                </c:pt>
                <c:pt idx="1">
                  <c:v>6.030150753768844E-2</c:v>
                </c:pt>
                <c:pt idx="2">
                  <c:v>5.3672316384180789E-2</c:v>
                </c:pt>
                <c:pt idx="3">
                  <c:v>2.6041666666666668E-2</c:v>
                </c:pt>
              </c:numCache>
            </c:numRef>
          </c:val>
          <c:extLst>
            <c:ext xmlns:c16="http://schemas.microsoft.com/office/drawing/2014/chart" uri="{C3380CC4-5D6E-409C-BE32-E72D297353CC}">
              <c16:uniqueId val="{00000002-372B-4717-A3C2-5FDEBB811CA2}"/>
            </c:ext>
          </c:extLst>
        </c:ser>
        <c:ser>
          <c:idx val="3"/>
          <c:order val="3"/>
          <c:tx>
            <c:strRef>
              <c:f>Pivot2!$G$3:$G$4</c:f>
              <c:strCache>
                <c:ptCount val="1"/>
                <c:pt idx="0">
                  <c:v>Nej, aldrig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Pivot2!$A$5:$C$8</c:f>
              <c:multiLvlStrCache>
                <c:ptCount val="4"/>
                <c:lvl>
                  <c:pt idx="0">
                    <c:v>Flickor </c:v>
                  </c:pt>
                  <c:pt idx="1">
                    <c:v>Pojkar </c:v>
                  </c:pt>
                  <c:pt idx="2">
                    <c:v>Flickor </c:v>
                  </c:pt>
                  <c:pt idx="3">
                    <c:v>Pojkar </c:v>
                  </c:pt>
                </c:lvl>
                <c:lvl>
                  <c:pt idx="0">
                    <c:v>2020</c:v>
                  </c:pt>
                  <c:pt idx="2">
                    <c:v>2021</c:v>
                  </c:pt>
                </c:lvl>
                <c:lvl>
                  <c:pt idx="0">
                    <c:v>Får du det stöd du behöver i boendet för att planera din framtid, till exempel utbildning och arbete?</c:v>
                  </c:pt>
                </c:lvl>
              </c:multiLvlStrCache>
            </c:multiLvlStrRef>
          </c:cat>
          <c:val>
            <c:numRef>
              <c:f>Pivot2!$G$5:$G$8</c:f>
              <c:numCache>
                <c:formatCode>0%</c:formatCode>
                <c:ptCount val="4"/>
                <c:pt idx="0">
                  <c:v>2.0270270270270271E-2</c:v>
                </c:pt>
                <c:pt idx="1">
                  <c:v>4.0201005025125629E-2</c:v>
                </c:pt>
                <c:pt idx="2">
                  <c:v>3.3898305084745763E-2</c:v>
                </c:pt>
                <c:pt idx="3">
                  <c:v>2.6041666666666668E-2</c:v>
                </c:pt>
              </c:numCache>
            </c:numRef>
          </c:val>
          <c:extLst>
            <c:ext xmlns:c16="http://schemas.microsoft.com/office/drawing/2014/chart" uri="{C3380CC4-5D6E-409C-BE32-E72D297353CC}">
              <c16:uniqueId val="{00000003-372B-4717-A3C2-5FDEBB811CA2}"/>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[Kopia av IFO tidsserie 2020-2021.xlsx]Pivot1!Pivottabell2</c:name>
    <c:fmtId val="147"/>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pivotFmt>
      <c:pivotFmt>
        <c:idx val="3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Mycket lätt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lätt eller svårt är det att få kontakt med socialsekreteraren (till exempel via telefon, sms eller e-post)?</c:v>
                  </c:pt>
                </c:lvl>
              </c:multiLvlStrCache>
            </c:multiLvlStrRef>
          </c:cat>
          <c:val>
            <c:numRef>
              <c:f>Pivot1!$D$5:$D$12</c:f>
              <c:numCache>
                <c:formatCode>0%</c:formatCode>
                <c:ptCount val="8"/>
                <c:pt idx="0">
                  <c:v>0.46642373763664757</c:v>
                </c:pt>
                <c:pt idx="1">
                  <c:v>0.46385224274406334</c:v>
                </c:pt>
                <c:pt idx="2">
                  <c:v>0.52993348115299332</c:v>
                </c:pt>
                <c:pt idx="3">
                  <c:v>0.45287356321839078</c:v>
                </c:pt>
                <c:pt idx="4">
                  <c:v>0.34169278996865204</c:v>
                </c:pt>
                <c:pt idx="5">
                  <c:v>0.44</c:v>
                </c:pt>
                <c:pt idx="6">
                  <c:v>0.44851657940663175</c:v>
                </c:pt>
                <c:pt idx="7">
                  <c:v>0.42483660130718953</c:v>
                </c:pt>
              </c:numCache>
            </c:numRef>
          </c:val>
          <c:extLst>
            <c:ext xmlns:c16="http://schemas.microsoft.com/office/drawing/2014/chart" uri="{C3380CC4-5D6E-409C-BE32-E72D297353CC}">
              <c16:uniqueId val="{00000000-1F94-4171-BA7D-BD89D51E561D}"/>
            </c:ext>
          </c:extLst>
        </c:ser>
        <c:ser>
          <c:idx val="1"/>
          <c:order val="1"/>
          <c:tx>
            <c:strRef>
              <c:f>Pivot1!$E$3:$E$4</c:f>
              <c:strCache>
                <c:ptCount val="1"/>
                <c:pt idx="0">
                  <c:v>Ganska lätt</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lätt eller svårt är det att få kontakt med socialsekreteraren (till exempel via telefon, sms eller e-post)?</c:v>
                  </c:pt>
                </c:lvl>
              </c:multiLvlStrCache>
            </c:multiLvlStrRef>
          </c:cat>
          <c:val>
            <c:numRef>
              <c:f>Pivot1!$E$5:$E$12</c:f>
              <c:numCache>
                <c:formatCode>0%</c:formatCode>
                <c:ptCount val="8"/>
                <c:pt idx="0">
                  <c:v>0.40083289953149404</c:v>
                </c:pt>
                <c:pt idx="1">
                  <c:v>0.40580474934036942</c:v>
                </c:pt>
                <c:pt idx="2">
                  <c:v>0.36141906873614188</c:v>
                </c:pt>
                <c:pt idx="3">
                  <c:v>0.45977011494252873</c:v>
                </c:pt>
                <c:pt idx="4">
                  <c:v>0.5329153605015674</c:v>
                </c:pt>
                <c:pt idx="5">
                  <c:v>0.42222222222222222</c:v>
                </c:pt>
                <c:pt idx="6">
                  <c:v>0.4511343804537522</c:v>
                </c:pt>
                <c:pt idx="7">
                  <c:v>0.46405228758169936</c:v>
                </c:pt>
              </c:numCache>
            </c:numRef>
          </c:val>
          <c:extLst>
            <c:ext xmlns:c16="http://schemas.microsoft.com/office/drawing/2014/chart" uri="{C3380CC4-5D6E-409C-BE32-E72D297353CC}">
              <c16:uniqueId val="{00000001-1F94-4171-BA7D-BD89D51E561D}"/>
            </c:ext>
          </c:extLst>
        </c:ser>
        <c:ser>
          <c:idx val="2"/>
          <c:order val="2"/>
          <c:tx>
            <c:strRef>
              <c:f>Pivot1!$F$3:$F$4</c:f>
              <c:strCache>
                <c:ptCount val="1"/>
                <c:pt idx="0">
                  <c:v>Ganska svårt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lätt eller svårt är det att få kontakt med socialsekreteraren (till exempel via telefon, sms eller e-post)?</c:v>
                  </c:pt>
                </c:lvl>
              </c:multiLvlStrCache>
            </c:multiLvlStrRef>
          </c:cat>
          <c:val>
            <c:numRef>
              <c:f>Pivot1!$F$5:$F$12</c:f>
              <c:numCache>
                <c:formatCode>0%</c:formatCode>
                <c:ptCount val="8"/>
                <c:pt idx="0">
                  <c:v>9.1098386257157729E-2</c:v>
                </c:pt>
                <c:pt idx="1">
                  <c:v>8.9182058047493407E-2</c:v>
                </c:pt>
                <c:pt idx="2">
                  <c:v>8.6474501108647447E-2</c:v>
                </c:pt>
                <c:pt idx="3">
                  <c:v>5.6321839080459769E-2</c:v>
                </c:pt>
                <c:pt idx="4">
                  <c:v>9.7178683385579931E-2</c:v>
                </c:pt>
                <c:pt idx="5">
                  <c:v>7.5555555555555556E-2</c:v>
                </c:pt>
                <c:pt idx="6">
                  <c:v>6.8935427574171024E-2</c:v>
                </c:pt>
                <c:pt idx="7">
                  <c:v>8.4967320261437912E-2</c:v>
                </c:pt>
              </c:numCache>
            </c:numRef>
          </c:val>
          <c:extLst>
            <c:ext xmlns:c16="http://schemas.microsoft.com/office/drawing/2014/chart" uri="{C3380CC4-5D6E-409C-BE32-E72D297353CC}">
              <c16:uniqueId val="{00000002-1F94-4171-BA7D-BD89D51E561D}"/>
            </c:ext>
          </c:extLst>
        </c:ser>
        <c:ser>
          <c:idx val="3"/>
          <c:order val="3"/>
          <c:tx>
            <c:strRef>
              <c:f>Pivot1!$G$3:$G$4</c:f>
              <c:strCache>
                <c:ptCount val="1"/>
                <c:pt idx="0">
                  <c:v>Mycket svårt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lätt eller svårt är det att få kontakt med socialsekreteraren (till exempel via telefon, sms eller e-post)?</c:v>
                  </c:pt>
                </c:lvl>
              </c:multiLvlStrCache>
            </c:multiLvlStrRef>
          </c:cat>
          <c:val>
            <c:numRef>
              <c:f>Pivot1!$G$5:$G$12</c:f>
              <c:numCache>
                <c:formatCode>0%</c:formatCode>
                <c:ptCount val="8"/>
                <c:pt idx="0">
                  <c:v>4.1644976574700676E-2</c:v>
                </c:pt>
                <c:pt idx="1">
                  <c:v>4.1160949868073879E-2</c:v>
                </c:pt>
                <c:pt idx="2">
                  <c:v>2.2172949002217297E-2</c:v>
                </c:pt>
                <c:pt idx="3">
                  <c:v>3.1034482758620689E-2</c:v>
                </c:pt>
                <c:pt idx="4">
                  <c:v>2.8213166144200628E-2</c:v>
                </c:pt>
                <c:pt idx="5">
                  <c:v>6.222222222222222E-2</c:v>
                </c:pt>
                <c:pt idx="6">
                  <c:v>3.1413612565445025E-2</c:v>
                </c:pt>
                <c:pt idx="7">
                  <c:v>2.6143790849673203E-2</c:v>
                </c:pt>
              </c:numCache>
            </c:numRef>
          </c:val>
          <c:extLst>
            <c:ext xmlns:c16="http://schemas.microsoft.com/office/drawing/2014/chart" uri="{C3380CC4-5D6E-409C-BE32-E72D297353CC}">
              <c16:uniqueId val="{00000003-1F94-4171-BA7D-BD89D51E561D}"/>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[Diagram i Microsoft PowerPoint]Pivot2!Pivottabell2</c:name>
    <c:fmtId val="114"/>
  </c:pivotSource>
  <c:chart>
    <c:autoTitleDeleted val="1"/>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tx2"/>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3490458604809638"/>
          <c:y val="4.4168401595105308E-2"/>
          <c:w val="0.84198778470649982"/>
          <c:h val="0.90181703413530567"/>
        </c:manualLayout>
      </c:layout>
      <c:barChart>
        <c:barDir val="bar"/>
        <c:grouping val="stacked"/>
        <c:varyColors val="0"/>
        <c:ser>
          <c:idx val="0"/>
          <c:order val="0"/>
          <c:tx>
            <c:strRef>
              <c:f>Pivot2!$D$3</c:f>
              <c:strCache>
                <c:ptCount val="1"/>
                <c:pt idx="0">
                  <c:v>Summa</c:v>
                </c:pt>
              </c:strCache>
            </c:strRef>
          </c:tx>
          <c:spPr>
            <a:solidFill>
              <a:schemeClr val="tx2"/>
            </a:solidFill>
            <a:ln>
              <a:noFill/>
            </a:ln>
            <a:effectLst/>
          </c:spPr>
          <c:invertIfNegative val="0"/>
          <c:dPt>
            <c:idx val="0"/>
            <c:invertIfNegative val="0"/>
            <c:bubble3D val="0"/>
            <c:spPr>
              <a:solidFill>
                <a:srgbClr val="E6460A"/>
              </a:solidFill>
              <a:ln>
                <a:noFill/>
              </a:ln>
              <a:effectLst/>
            </c:spPr>
            <c:extLst>
              <c:ext xmlns:c16="http://schemas.microsoft.com/office/drawing/2014/chart" uri="{C3380CC4-5D6E-409C-BE32-E72D297353CC}">
                <c16:uniqueId val="{00000000-9A99-425E-BDA2-93CC43918DBB}"/>
              </c:ext>
            </c:extLst>
          </c:dPt>
          <c:dPt>
            <c:idx val="1"/>
            <c:invertIfNegative val="0"/>
            <c:bubble3D val="0"/>
            <c:spPr>
              <a:solidFill>
                <a:srgbClr val="E6460A"/>
              </a:solidFill>
              <a:ln>
                <a:noFill/>
              </a:ln>
              <a:effectLst/>
            </c:spPr>
            <c:extLst>
              <c:ext xmlns:c16="http://schemas.microsoft.com/office/drawing/2014/chart" uri="{C3380CC4-5D6E-409C-BE32-E72D297353CC}">
                <c16:uniqueId val="{00000001-9A99-425E-BDA2-93CC43918DBB}"/>
              </c:ext>
            </c:extLst>
          </c:dPt>
          <c:dPt>
            <c:idx val="2"/>
            <c:invertIfNegative val="0"/>
            <c:bubble3D val="0"/>
            <c:spPr>
              <a:solidFill>
                <a:srgbClr val="E6460A"/>
              </a:solidFill>
              <a:ln>
                <a:noFill/>
              </a:ln>
              <a:effectLst/>
            </c:spPr>
            <c:extLst>
              <c:ext xmlns:c16="http://schemas.microsoft.com/office/drawing/2014/chart" uri="{C3380CC4-5D6E-409C-BE32-E72D297353CC}">
                <c16:uniqueId val="{00000002-9A99-425E-BDA2-93CC43918DBB}"/>
              </c:ext>
            </c:extLst>
          </c:dPt>
          <c:dPt>
            <c:idx val="3"/>
            <c:invertIfNegative val="0"/>
            <c:bubble3D val="0"/>
            <c:spPr>
              <a:solidFill>
                <a:srgbClr val="FFBE0A"/>
              </a:solidFill>
              <a:ln>
                <a:noFill/>
              </a:ln>
              <a:effectLst/>
            </c:spPr>
            <c:extLst>
              <c:ext xmlns:c16="http://schemas.microsoft.com/office/drawing/2014/chart" uri="{C3380CC4-5D6E-409C-BE32-E72D297353CC}">
                <c16:uniqueId val="{00000003-9A99-425E-BDA2-93CC43918DBB}"/>
              </c:ext>
            </c:extLst>
          </c:dPt>
          <c:dPt>
            <c:idx val="4"/>
            <c:invertIfNegative val="0"/>
            <c:bubble3D val="0"/>
            <c:spPr>
              <a:solidFill>
                <a:srgbClr val="FFBE0A"/>
              </a:solidFill>
              <a:ln>
                <a:noFill/>
              </a:ln>
              <a:effectLst/>
            </c:spPr>
            <c:extLst>
              <c:ext xmlns:c16="http://schemas.microsoft.com/office/drawing/2014/chart" uri="{C3380CC4-5D6E-409C-BE32-E72D297353CC}">
                <c16:uniqueId val="{00000004-9A99-425E-BDA2-93CC43918DBB}"/>
              </c:ext>
            </c:extLst>
          </c:dPt>
          <c:dPt>
            <c:idx val="5"/>
            <c:invertIfNegative val="0"/>
            <c:bubble3D val="0"/>
            <c:spPr>
              <a:solidFill>
                <a:srgbClr val="FFBE0A"/>
              </a:solidFill>
              <a:ln>
                <a:noFill/>
              </a:ln>
              <a:effectLst/>
            </c:spPr>
            <c:extLst>
              <c:ext xmlns:c16="http://schemas.microsoft.com/office/drawing/2014/chart" uri="{C3380CC4-5D6E-409C-BE32-E72D297353CC}">
                <c16:uniqueId val="{00000005-9A99-425E-BDA2-93CC43918DBB}"/>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99-425E-BDA2-93CC43918DB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99-425E-BDA2-93CC43918DB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99-425E-BDA2-93CC43918DBB}"/>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99-425E-BDA2-93CC43918DB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99-425E-BDA2-93CC43918DBB}"/>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99-425E-BDA2-93CC43918DB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Pivot2!$A$4:$C$9</c:f>
              <c:multiLvlStrCache>
                <c:ptCount val="6"/>
                <c:lvl>
                  <c:pt idx="0">
                    <c:v>2019</c:v>
                  </c:pt>
                  <c:pt idx="1">
                    <c:v>2020</c:v>
                  </c:pt>
                  <c:pt idx="2">
                    <c:v>2021</c:v>
                  </c:pt>
                  <c:pt idx="3">
                    <c:v>2019</c:v>
                  </c:pt>
                  <c:pt idx="4">
                    <c:v>2020</c:v>
                  </c:pt>
                  <c:pt idx="5">
                    <c:v>2021</c:v>
                  </c:pt>
                </c:lvl>
                <c:lvl>
                  <c:pt idx="0">
                    <c:v>Kvinnor</c:v>
                  </c:pt>
                  <c:pt idx="3">
                    <c:v>Män</c:v>
                  </c:pt>
                </c:lvl>
                <c:lvl>
                  <c:pt idx="0">
                    <c:v> få kontakt</c:v>
                  </c:pt>
                </c:lvl>
              </c:multiLvlStrCache>
            </c:multiLvlStrRef>
          </c:cat>
          <c:val>
            <c:numRef>
              <c:f>Pivot2!$D$4:$D$9</c:f>
              <c:numCache>
                <c:formatCode>0.0</c:formatCode>
                <c:ptCount val="6"/>
                <c:pt idx="0">
                  <c:v>84.821623450254236</c:v>
                </c:pt>
                <c:pt idx="1">
                  <c:v>86.395277773375028</c:v>
                </c:pt>
                <c:pt idx="2">
                  <c:v>89.172074534000004</c:v>
                </c:pt>
                <c:pt idx="3">
                  <c:v>86.672027432966104</c:v>
                </c:pt>
                <c:pt idx="4">
                  <c:v>88.676575958499981</c:v>
                </c:pt>
                <c:pt idx="5">
                  <c:v>87.365788079479159</c:v>
                </c:pt>
              </c:numCache>
            </c:numRef>
          </c:val>
          <c:extLst>
            <c:ext xmlns:c16="http://schemas.microsoft.com/office/drawing/2014/chart" uri="{C3380CC4-5D6E-409C-BE32-E72D297353CC}">
              <c16:uniqueId val="{00000006-9A99-425E-BDA2-93CC43918DBB}"/>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pivotSource>
    <c:name>[IFO tidsserie förenklad 2016-2021 inkl linjediagram.xlsx]Pivot2!Pivottabell1</c:name>
    <c:fmtId val="116"/>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tx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4762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tx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4762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tx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4762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Pivot2!$C$90</c:f>
              <c:strCache>
                <c:ptCount val="1"/>
                <c:pt idx="0">
                  <c:v>Kvinnor</c:v>
                </c:pt>
              </c:strCache>
            </c:strRef>
          </c:tx>
          <c:spPr>
            <a:ln w="28575" cap="rnd">
              <a:solidFill>
                <a:schemeClr val="tx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Pivot2!$A$91:$B$96</c:f>
              <c:multiLvlStrCache>
                <c:ptCount val="6"/>
                <c:lvl>
                  <c:pt idx="0">
                    <c:v>2016</c:v>
                  </c:pt>
                  <c:pt idx="1">
                    <c:v>2017</c:v>
                  </c:pt>
                  <c:pt idx="2">
                    <c:v>2018</c:v>
                  </c:pt>
                  <c:pt idx="3">
                    <c:v>2019</c:v>
                  </c:pt>
                  <c:pt idx="4">
                    <c:v>2020</c:v>
                  </c:pt>
                  <c:pt idx="5">
                    <c:v>2021</c:v>
                  </c:pt>
                </c:lvl>
                <c:lvl>
                  <c:pt idx="0">
                    <c:v> få kontakt</c:v>
                  </c:pt>
                </c:lvl>
              </c:multiLvlStrCache>
            </c:multiLvlStrRef>
          </c:cat>
          <c:val>
            <c:numRef>
              <c:f>Pivot2!$C$91:$C$96</c:f>
              <c:numCache>
                <c:formatCode>0</c:formatCode>
                <c:ptCount val="6"/>
                <c:pt idx="0">
                  <c:v>85.696919490294093</c:v>
                </c:pt>
                <c:pt idx="1">
                  <c:v>86.684603834285738</c:v>
                </c:pt>
                <c:pt idx="2">
                  <c:v>85.474601070000034</c:v>
                </c:pt>
                <c:pt idx="3">
                  <c:v>84.821623450254236</c:v>
                </c:pt>
                <c:pt idx="4">
                  <c:v>86.395277773375028</c:v>
                </c:pt>
                <c:pt idx="5">
                  <c:v>89.172074534000004</c:v>
                </c:pt>
              </c:numCache>
            </c:numRef>
          </c:val>
          <c:smooth val="0"/>
          <c:extLst>
            <c:ext xmlns:c16="http://schemas.microsoft.com/office/drawing/2014/chart" uri="{C3380CC4-5D6E-409C-BE32-E72D297353CC}">
              <c16:uniqueId val="{00000000-7490-4A1C-AFF9-87F6F6F9A9A1}"/>
            </c:ext>
          </c:extLst>
        </c:ser>
        <c:ser>
          <c:idx val="1"/>
          <c:order val="1"/>
          <c:tx>
            <c:strRef>
              <c:f>Pivot2!$D$90</c:f>
              <c:strCache>
                <c:ptCount val="1"/>
                <c:pt idx="0">
                  <c:v>Män</c:v>
                </c:pt>
              </c:strCache>
            </c:strRef>
          </c:tx>
          <c:spPr>
            <a:ln w="28575" cap="rnd">
              <a:solidFill>
                <a:schemeClr val="accent2"/>
              </a:solidFill>
              <a:round/>
            </a:ln>
            <a:effectLst/>
          </c:spPr>
          <c:marker>
            <c:symbol val="none"/>
          </c:marker>
          <c:dLbls>
            <c:dLbl>
              <c:idx val="1"/>
              <c:layout>
                <c:manualLayout>
                  <c:x val="-1.547721495442991E-2"/>
                  <c:y val="3.3275515359260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C9-4BC4-A102-7A9E659945FB}"/>
                </c:ext>
              </c:extLst>
            </c:dLbl>
            <c:dLbl>
              <c:idx val="2"/>
              <c:delete val="1"/>
              <c:extLst>
                <c:ext xmlns:c15="http://schemas.microsoft.com/office/drawing/2012/chart" uri="{CE6537A1-D6FC-4f65-9D91-7224C49458BB}"/>
                <c:ext xmlns:c16="http://schemas.microsoft.com/office/drawing/2014/chart" uri="{C3380CC4-5D6E-409C-BE32-E72D297353CC}">
                  <c16:uniqueId val="{00000003-64C9-4BC4-A102-7A9E659945F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Pivot2!$A$91:$B$96</c:f>
              <c:multiLvlStrCache>
                <c:ptCount val="6"/>
                <c:lvl>
                  <c:pt idx="0">
                    <c:v>2016</c:v>
                  </c:pt>
                  <c:pt idx="1">
                    <c:v>2017</c:v>
                  </c:pt>
                  <c:pt idx="2">
                    <c:v>2018</c:v>
                  </c:pt>
                  <c:pt idx="3">
                    <c:v>2019</c:v>
                  </c:pt>
                  <c:pt idx="4">
                    <c:v>2020</c:v>
                  </c:pt>
                  <c:pt idx="5">
                    <c:v>2021</c:v>
                  </c:pt>
                </c:lvl>
                <c:lvl>
                  <c:pt idx="0">
                    <c:v> få kontakt</c:v>
                  </c:pt>
                </c:lvl>
              </c:multiLvlStrCache>
            </c:multiLvlStrRef>
          </c:cat>
          <c:val>
            <c:numRef>
              <c:f>Pivot2!$D$91:$D$96</c:f>
              <c:numCache>
                <c:formatCode>0</c:formatCode>
                <c:ptCount val="6"/>
                <c:pt idx="0">
                  <c:v>82.596543022205907</c:v>
                </c:pt>
                <c:pt idx="1">
                  <c:v>85.613073787714299</c:v>
                </c:pt>
                <c:pt idx="2">
                  <c:v>85.579328874201636</c:v>
                </c:pt>
                <c:pt idx="3">
                  <c:v>86.672027432966104</c:v>
                </c:pt>
                <c:pt idx="4">
                  <c:v>88.676575958499981</c:v>
                </c:pt>
                <c:pt idx="5">
                  <c:v>87.365788079479159</c:v>
                </c:pt>
              </c:numCache>
            </c:numRef>
          </c:val>
          <c:smooth val="0"/>
          <c:extLst>
            <c:ext xmlns:c16="http://schemas.microsoft.com/office/drawing/2014/chart" uri="{C3380CC4-5D6E-409C-BE32-E72D297353CC}">
              <c16:uniqueId val="{00000001-7490-4A1C-AFF9-87F6F6F9A9A1}"/>
            </c:ext>
          </c:extLst>
        </c:ser>
        <c:ser>
          <c:idx val="2"/>
          <c:order val="2"/>
          <c:tx>
            <c:strRef>
              <c:f>Pivot2!$E$90</c:f>
              <c:strCache>
                <c:ptCount val="1"/>
                <c:pt idx="0">
                  <c:v>Totalt </c:v>
                </c:pt>
              </c:strCache>
            </c:strRef>
          </c:tx>
          <c:spPr>
            <a:ln w="47625" cap="rnd">
              <a:solidFill>
                <a:schemeClr val="accent3"/>
              </a:solidFill>
              <a:round/>
            </a:ln>
            <a:effectLst/>
          </c:spPr>
          <c:marker>
            <c:symbol val="none"/>
          </c:marker>
          <c:dLbls>
            <c:dLbl>
              <c:idx val="1"/>
              <c:layout>
                <c:manualLayout>
                  <c:x val="-2.0516585033170068E-2"/>
                  <c:y val="-2.32543176834988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C9-4BC4-A102-7A9E659945FB}"/>
                </c:ext>
              </c:extLst>
            </c:dLbl>
            <c:dLbl>
              <c:idx val="2"/>
              <c:delete val="1"/>
              <c:extLst>
                <c:ext xmlns:c15="http://schemas.microsoft.com/office/drawing/2012/chart" uri="{CE6537A1-D6FC-4f65-9D91-7224C49458BB}"/>
                <c:ext xmlns:c16="http://schemas.microsoft.com/office/drawing/2014/chart" uri="{C3380CC4-5D6E-409C-BE32-E72D297353CC}">
                  <c16:uniqueId val="{00000002-64C9-4BC4-A102-7A9E659945FB}"/>
                </c:ext>
              </c:extLst>
            </c:dLbl>
            <c:dLbl>
              <c:idx val="3"/>
              <c:layout>
                <c:manualLayout>
                  <c:x val="-1.7996899993800081E-2"/>
                  <c:y val="-2.06847798179189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C9-4BC4-A102-7A9E659945FB}"/>
                </c:ext>
              </c:extLst>
            </c:dLbl>
            <c:dLbl>
              <c:idx val="4"/>
              <c:layout>
                <c:manualLayout>
                  <c:x val="-1.9256742513485119E-2"/>
                  <c:y val="2.8136439628100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C9-4BC4-A102-7A9E659945FB}"/>
                </c:ext>
              </c:extLst>
            </c:dLbl>
            <c:dLbl>
              <c:idx val="5"/>
              <c:layout>
                <c:manualLayout>
                  <c:x val="-1.6737057474115042E-2"/>
                  <c:y val="3.0705977493680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C9-4BC4-A102-7A9E659945F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Pivot2!$A$91:$B$96</c:f>
              <c:multiLvlStrCache>
                <c:ptCount val="6"/>
                <c:lvl>
                  <c:pt idx="0">
                    <c:v>2016</c:v>
                  </c:pt>
                  <c:pt idx="1">
                    <c:v>2017</c:v>
                  </c:pt>
                  <c:pt idx="2">
                    <c:v>2018</c:v>
                  </c:pt>
                  <c:pt idx="3">
                    <c:v>2019</c:v>
                  </c:pt>
                  <c:pt idx="4">
                    <c:v>2020</c:v>
                  </c:pt>
                  <c:pt idx="5">
                    <c:v>2021</c:v>
                  </c:pt>
                </c:lvl>
                <c:lvl>
                  <c:pt idx="0">
                    <c:v> få kontakt</c:v>
                  </c:pt>
                </c:lvl>
              </c:multiLvlStrCache>
            </c:multiLvlStrRef>
          </c:cat>
          <c:val>
            <c:numRef>
              <c:f>Pivot2!$E$91:$E$96</c:f>
              <c:numCache>
                <c:formatCode>0</c:formatCode>
                <c:ptCount val="6"/>
                <c:pt idx="0">
                  <c:v>84.363590174133321</c:v>
                </c:pt>
                <c:pt idx="1">
                  <c:v>85.939997368974375</c:v>
                </c:pt>
                <c:pt idx="2">
                  <c:v>85.745706325263114</c:v>
                </c:pt>
                <c:pt idx="3">
                  <c:v>86.169062973643349</c:v>
                </c:pt>
                <c:pt idx="4">
                  <c:v>88.153995787706435</c:v>
                </c:pt>
                <c:pt idx="5">
                  <c:v>86.579530828782566</c:v>
                </c:pt>
              </c:numCache>
            </c:numRef>
          </c:val>
          <c:smooth val="0"/>
          <c:extLst>
            <c:ext xmlns:c16="http://schemas.microsoft.com/office/drawing/2014/chart" uri="{C3380CC4-5D6E-409C-BE32-E72D297353CC}">
              <c16:uniqueId val="{00000002-7490-4A1C-AFF9-87F6F6F9A9A1}"/>
            </c:ext>
          </c:extLst>
        </c:ser>
        <c:dLbls>
          <c:dLblPos val="t"/>
          <c:showLegendKey val="0"/>
          <c:showVal val="1"/>
          <c:showCatName val="0"/>
          <c:showSerName val="0"/>
          <c:showPercent val="0"/>
          <c:showBubbleSize val="0"/>
        </c:dLbls>
        <c:smooth val="0"/>
        <c:axId val="547949888"/>
        <c:axId val="547950544"/>
      </c:lineChart>
      <c:catAx>
        <c:axId val="54794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547950544"/>
        <c:crosses val="autoZero"/>
        <c:auto val="1"/>
        <c:lblAlgn val="ctr"/>
        <c:lblOffset val="100"/>
        <c:noMultiLvlLbl val="0"/>
      </c:catAx>
      <c:valAx>
        <c:axId val="547950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sv-SE" sz="1400"/>
                  <a:t>Obs: bruten skala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5479498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[Kopia av IFO tidsserie 2020-2021.xlsx]Pivot1!Pivottabell2</c:name>
    <c:fmtId val="129"/>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3"/>
      </c:pivotFmt>
      <c:pivotFmt>
        <c:idx val="3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Mycket lätt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lätt eller svårt är det att förstå informationen du får av socialsekreteraren?</c:v>
                  </c:pt>
                </c:lvl>
              </c:multiLvlStrCache>
            </c:multiLvlStrRef>
          </c:cat>
          <c:val>
            <c:numRef>
              <c:f>Pivot1!$D$5:$D$12</c:f>
              <c:numCache>
                <c:formatCode>0%</c:formatCode>
                <c:ptCount val="8"/>
                <c:pt idx="0">
                  <c:v>0.45420660276890307</c:v>
                </c:pt>
                <c:pt idx="1">
                  <c:v>0.4578059071729958</c:v>
                </c:pt>
                <c:pt idx="2">
                  <c:v>0.66086956521739126</c:v>
                </c:pt>
                <c:pt idx="3">
                  <c:v>0.54948805460750849</c:v>
                </c:pt>
                <c:pt idx="4">
                  <c:v>0.37741046831955921</c:v>
                </c:pt>
                <c:pt idx="5">
                  <c:v>0.45487364620938631</c:v>
                </c:pt>
                <c:pt idx="6">
                  <c:v>0.55250783699059558</c:v>
                </c:pt>
                <c:pt idx="7">
                  <c:v>0.55070422535211272</c:v>
                </c:pt>
              </c:numCache>
            </c:numRef>
          </c:val>
          <c:extLst>
            <c:ext xmlns:c16="http://schemas.microsoft.com/office/drawing/2014/chart" uri="{C3380CC4-5D6E-409C-BE32-E72D297353CC}">
              <c16:uniqueId val="{00000000-BCDC-4A3B-9D62-01E8385488A9}"/>
            </c:ext>
          </c:extLst>
        </c:ser>
        <c:ser>
          <c:idx val="1"/>
          <c:order val="1"/>
          <c:tx>
            <c:strRef>
              <c:f>Pivot1!$E$3:$E$4</c:f>
              <c:strCache>
                <c:ptCount val="1"/>
                <c:pt idx="0">
                  <c:v>Ganska lätt</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lätt eller svårt är det att förstå informationen du får av socialsekreteraren?</c:v>
                  </c:pt>
                </c:lvl>
              </c:multiLvlStrCache>
            </c:multiLvlStrRef>
          </c:cat>
          <c:val>
            <c:numRef>
              <c:f>Pivot1!$E$5:$E$12</c:f>
              <c:numCache>
                <c:formatCode>0%</c:formatCode>
                <c:ptCount val="8"/>
                <c:pt idx="0">
                  <c:v>0.4132055378061768</c:v>
                </c:pt>
                <c:pt idx="1">
                  <c:v>0.42246835443037972</c:v>
                </c:pt>
                <c:pt idx="2">
                  <c:v>0.2847826086956522</c:v>
                </c:pt>
                <c:pt idx="3">
                  <c:v>0.38794084186575656</c:v>
                </c:pt>
                <c:pt idx="4">
                  <c:v>0.52341597796143247</c:v>
                </c:pt>
                <c:pt idx="5">
                  <c:v>0.46209386281588449</c:v>
                </c:pt>
                <c:pt idx="6">
                  <c:v>0.38479623824451409</c:v>
                </c:pt>
                <c:pt idx="7">
                  <c:v>0.37746478873239436</c:v>
                </c:pt>
              </c:numCache>
            </c:numRef>
          </c:val>
          <c:extLst>
            <c:ext xmlns:c16="http://schemas.microsoft.com/office/drawing/2014/chart" uri="{C3380CC4-5D6E-409C-BE32-E72D297353CC}">
              <c16:uniqueId val="{00000001-BCDC-4A3B-9D62-01E8385488A9}"/>
            </c:ext>
          </c:extLst>
        </c:ser>
        <c:ser>
          <c:idx val="2"/>
          <c:order val="2"/>
          <c:tx>
            <c:strRef>
              <c:f>Pivot1!$F$3:$F$4</c:f>
              <c:strCache>
                <c:ptCount val="1"/>
                <c:pt idx="0">
                  <c:v>Ganska svårt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lätt eller svårt är det att förstå informationen du får av socialsekreteraren?</c:v>
                  </c:pt>
                </c:lvl>
              </c:multiLvlStrCache>
            </c:multiLvlStrRef>
          </c:cat>
          <c:val>
            <c:numRef>
              <c:f>Pivot1!$F$5:$F$12</c:f>
              <c:numCache>
                <c:formatCode>0%</c:formatCode>
                <c:ptCount val="8"/>
                <c:pt idx="0">
                  <c:v>0.10436634717784878</c:v>
                </c:pt>
                <c:pt idx="1">
                  <c:v>9.0717299578059074E-2</c:v>
                </c:pt>
                <c:pt idx="2">
                  <c:v>0.05</c:v>
                </c:pt>
                <c:pt idx="3">
                  <c:v>5.1194539249146756E-2</c:v>
                </c:pt>
                <c:pt idx="4">
                  <c:v>7.7134986225895319E-2</c:v>
                </c:pt>
                <c:pt idx="5">
                  <c:v>5.0541516245487361E-2</c:v>
                </c:pt>
                <c:pt idx="6">
                  <c:v>4.3887147335423198E-2</c:v>
                </c:pt>
                <c:pt idx="7">
                  <c:v>5.0704225352112678E-2</c:v>
                </c:pt>
              </c:numCache>
            </c:numRef>
          </c:val>
          <c:extLst>
            <c:ext xmlns:c16="http://schemas.microsoft.com/office/drawing/2014/chart" uri="{C3380CC4-5D6E-409C-BE32-E72D297353CC}">
              <c16:uniqueId val="{00000002-BCDC-4A3B-9D62-01E8385488A9}"/>
            </c:ext>
          </c:extLst>
        </c:ser>
        <c:ser>
          <c:idx val="3"/>
          <c:order val="3"/>
          <c:tx>
            <c:strRef>
              <c:f>Pivot1!$G$3:$G$4</c:f>
              <c:strCache>
                <c:ptCount val="1"/>
                <c:pt idx="0">
                  <c:v>Mycket svårt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lätt eller svårt är det att förstå informationen du får av socialsekreteraren?</c:v>
                  </c:pt>
                </c:lvl>
              </c:multiLvlStrCache>
            </c:multiLvlStrRef>
          </c:cat>
          <c:val>
            <c:numRef>
              <c:f>Pivot1!$G$5:$G$12</c:f>
              <c:numCache>
                <c:formatCode>0%</c:formatCode>
                <c:ptCount val="8"/>
                <c:pt idx="0">
                  <c:v>2.8221512247071354E-2</c:v>
                </c:pt>
                <c:pt idx="1">
                  <c:v>2.90084388185654E-2</c:v>
                </c:pt>
                <c:pt idx="2">
                  <c:v>4.3478260869565218E-3</c:v>
                </c:pt>
                <c:pt idx="3">
                  <c:v>1.1376564277588168E-2</c:v>
                </c:pt>
                <c:pt idx="4">
                  <c:v>2.2038567493112948E-2</c:v>
                </c:pt>
                <c:pt idx="5">
                  <c:v>3.2490974729241874E-2</c:v>
                </c:pt>
                <c:pt idx="6">
                  <c:v>1.8808777429467086E-2</c:v>
                </c:pt>
                <c:pt idx="7">
                  <c:v>2.1126760563380281E-2</c:v>
                </c:pt>
              </c:numCache>
            </c:numRef>
          </c:val>
          <c:extLst>
            <c:ext xmlns:c16="http://schemas.microsoft.com/office/drawing/2014/chart" uri="{C3380CC4-5D6E-409C-BE32-E72D297353CC}">
              <c16:uniqueId val="{00000003-BCDC-4A3B-9D62-01E8385488A9}"/>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[IFO tidsserie förenklad 2016-2021.xlsx]Pivot2!Pivottabell2</c:name>
    <c:fmtId val="134"/>
  </c:pivotSource>
  <c:chart>
    <c:autoTitleDeleted val="1"/>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1"/>
          <c:showCatName val="0"/>
          <c:showSerName val="0"/>
          <c:showPercent val="0"/>
          <c:showBubbleSize val="0"/>
          <c:extLst>
            <c:ext xmlns:c15="http://schemas.microsoft.com/office/drawing/2012/chart" uri="{CE6537A1-D6FC-4f65-9D91-7224C49458BB}"/>
          </c:extLst>
        </c:dLbl>
      </c:pivotFmt>
      <c:pivotFmt>
        <c:idx val="19"/>
        <c:dLbl>
          <c:idx val="0"/>
          <c:showLegendKey val="0"/>
          <c:showVal val="1"/>
          <c:showCatName val="0"/>
          <c:showSerName val="0"/>
          <c:showPercent val="0"/>
          <c:showBubbleSize val="0"/>
          <c:extLst>
            <c:ext xmlns:c15="http://schemas.microsoft.com/office/drawing/2012/chart" uri="{CE6537A1-D6FC-4f65-9D91-7224C49458BB}"/>
          </c:extLst>
        </c:dLbl>
      </c:pivotFmt>
      <c:pivotFmt>
        <c:idx val="20"/>
        <c:dLbl>
          <c:idx val="0"/>
          <c:showLegendKey val="0"/>
          <c:showVal val="1"/>
          <c:showCatName val="0"/>
          <c:showSerName val="0"/>
          <c:showPercent val="0"/>
          <c:showBubbleSize val="0"/>
          <c:extLst>
            <c:ext xmlns:c15="http://schemas.microsoft.com/office/drawing/2012/chart" uri="{CE6537A1-D6FC-4f65-9D91-7224C49458BB}"/>
          </c:extLst>
        </c:dLbl>
      </c:pivotFmt>
      <c:pivotFmt>
        <c:idx val="21"/>
        <c:dLbl>
          <c:idx val="0"/>
          <c:showLegendKey val="0"/>
          <c:showVal val="1"/>
          <c:showCatName val="0"/>
          <c:showSerName val="0"/>
          <c:showPercent val="0"/>
          <c:showBubbleSize val="0"/>
          <c:extLst>
            <c:ext xmlns:c15="http://schemas.microsoft.com/office/drawing/2012/chart" uri="{CE6537A1-D6FC-4f65-9D91-7224C49458BB}"/>
          </c:extLst>
        </c:dLbl>
      </c:pivotFmt>
      <c:pivotFmt>
        <c:idx val="22"/>
        <c:dLbl>
          <c:idx val="0"/>
          <c:showLegendKey val="0"/>
          <c:showVal val="1"/>
          <c:showCatName val="0"/>
          <c:showSerName val="0"/>
          <c:showPercent val="0"/>
          <c:showBubbleSize val="0"/>
          <c:extLst>
            <c:ext xmlns:c15="http://schemas.microsoft.com/office/drawing/2012/chart" uri="{CE6537A1-D6FC-4f65-9D91-7224C49458BB}"/>
          </c:extLst>
        </c:dLbl>
      </c:pivotFmt>
      <c:pivotFmt>
        <c:idx val="23"/>
        <c:dLbl>
          <c:idx val="0"/>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c:f>
              <c:strCache>
                <c:ptCount val="1"/>
                <c:pt idx="0">
                  <c:v>Summa</c:v>
                </c:pt>
              </c:strCache>
            </c:strRef>
          </c:tx>
          <c:spPr>
            <a:solidFill>
              <a:srgbClr val="FFBE0A"/>
            </a:solidFill>
            <a:ln>
              <a:noFill/>
            </a:ln>
            <a:effectLst/>
          </c:spPr>
          <c:invertIfNegative val="0"/>
          <c:dPt>
            <c:idx val="3"/>
            <c:invertIfNegative val="0"/>
            <c:bubble3D val="0"/>
            <c:spPr>
              <a:solidFill>
                <a:srgbClr val="E6460A"/>
              </a:solidFill>
              <a:ln>
                <a:noFill/>
              </a:ln>
              <a:effectLst/>
            </c:spPr>
            <c:extLst>
              <c:ext xmlns:c16="http://schemas.microsoft.com/office/drawing/2014/chart" uri="{C3380CC4-5D6E-409C-BE32-E72D297353CC}">
                <c16:uniqueId val="{00000004-F181-4D88-B862-4410CB93F462}"/>
              </c:ext>
            </c:extLst>
          </c:dPt>
          <c:dPt>
            <c:idx val="4"/>
            <c:invertIfNegative val="0"/>
            <c:bubble3D val="0"/>
            <c:spPr>
              <a:solidFill>
                <a:srgbClr val="E6460A"/>
              </a:solidFill>
              <a:ln>
                <a:noFill/>
              </a:ln>
              <a:effectLst/>
            </c:spPr>
            <c:extLst>
              <c:ext xmlns:c16="http://schemas.microsoft.com/office/drawing/2014/chart" uri="{C3380CC4-5D6E-409C-BE32-E72D297353CC}">
                <c16:uniqueId val="{00000003-F181-4D88-B862-4410CB93F462}"/>
              </c:ext>
            </c:extLst>
          </c:dPt>
          <c:dPt>
            <c:idx val="5"/>
            <c:invertIfNegative val="0"/>
            <c:bubble3D val="0"/>
            <c:spPr>
              <a:solidFill>
                <a:srgbClr val="E6460A"/>
              </a:solidFill>
              <a:ln>
                <a:noFill/>
              </a:ln>
              <a:effectLst/>
            </c:spPr>
            <c:extLst>
              <c:ext xmlns:c16="http://schemas.microsoft.com/office/drawing/2014/chart" uri="{C3380CC4-5D6E-409C-BE32-E72D297353CC}">
                <c16:uniqueId val="{00000002-F181-4D88-B862-4410CB93F462}"/>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Pivot2!$A$4:$C$9</c:f>
              <c:multiLvlStrCache>
                <c:ptCount val="6"/>
                <c:lvl>
                  <c:pt idx="0">
                    <c:v>2019</c:v>
                  </c:pt>
                  <c:pt idx="1">
                    <c:v>2020</c:v>
                  </c:pt>
                  <c:pt idx="2">
                    <c:v>2021</c:v>
                  </c:pt>
                  <c:pt idx="3">
                    <c:v>2019</c:v>
                  </c:pt>
                  <c:pt idx="4">
                    <c:v>2020</c:v>
                  </c:pt>
                  <c:pt idx="5">
                    <c:v>2021</c:v>
                  </c:pt>
                </c:lvl>
                <c:lvl>
                  <c:pt idx="0">
                    <c:v>Kvinnor</c:v>
                  </c:pt>
                  <c:pt idx="3">
                    <c:v>Män</c:v>
                  </c:pt>
                </c:lvl>
                <c:lvl>
                  <c:pt idx="0">
                    <c:v> tydlig information</c:v>
                  </c:pt>
                </c:lvl>
              </c:multiLvlStrCache>
            </c:multiLvlStrRef>
          </c:cat>
          <c:val>
            <c:numRef>
              <c:f>Pivot2!$D$4:$D$9</c:f>
              <c:numCache>
                <c:formatCode>0.0</c:formatCode>
                <c:ptCount val="6"/>
                <c:pt idx="0">
                  <c:v>87.994584839333328</c:v>
                </c:pt>
                <c:pt idx="1">
                  <c:v>88.284737323374969</c:v>
                </c:pt>
                <c:pt idx="2">
                  <c:v>91.254721806315757</c:v>
                </c:pt>
                <c:pt idx="3">
                  <c:v>89.872095295666639</c:v>
                </c:pt>
                <c:pt idx="4">
                  <c:v>90.675844060749995</c:v>
                </c:pt>
                <c:pt idx="5">
                  <c:v>90.41219399781248</c:v>
                </c:pt>
              </c:numCache>
            </c:numRef>
          </c:val>
          <c:extLst>
            <c:ext xmlns:c16="http://schemas.microsoft.com/office/drawing/2014/chart" uri="{C3380CC4-5D6E-409C-BE32-E72D297353CC}">
              <c16:uniqueId val="{00000000-F181-4D88-B862-4410CB93F462}"/>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[Kopia av IFO tidsserie 2020-2021.xlsx]Pivot1!Pivottabell2</c:name>
    <c:fmtId val="150"/>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spPr>
          <a:solidFill>
            <a:srgbClr val="00B050"/>
          </a:solidFill>
          <a:ln>
            <a:noFill/>
          </a:ln>
          <a:effectLst/>
        </c:spPr>
      </c:pivotFmt>
      <c:pivotFmt>
        <c:idx val="3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Mycket stor</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stor förståelse visar socialsekreteraren för din situation?</c:v>
                  </c:pt>
                </c:lvl>
              </c:multiLvlStrCache>
            </c:multiLvlStrRef>
          </c:cat>
          <c:val>
            <c:numRef>
              <c:f>Pivot1!$D$5:$D$12</c:f>
              <c:numCache>
                <c:formatCode>0%</c:formatCode>
                <c:ptCount val="8"/>
                <c:pt idx="0">
                  <c:v>0.47925764192139736</c:v>
                </c:pt>
                <c:pt idx="1">
                  <c:v>0.49117971334068355</c:v>
                </c:pt>
                <c:pt idx="2">
                  <c:v>0.72629310344827591</c:v>
                </c:pt>
                <c:pt idx="3">
                  <c:v>0.61734104046242777</c:v>
                </c:pt>
                <c:pt idx="4">
                  <c:v>0.45170454545454547</c:v>
                </c:pt>
                <c:pt idx="5">
                  <c:v>0.47583643122676578</c:v>
                </c:pt>
                <c:pt idx="6">
                  <c:v>0.55032467532467533</c:v>
                </c:pt>
                <c:pt idx="7">
                  <c:v>0.50791366906474822</c:v>
                </c:pt>
              </c:numCache>
            </c:numRef>
          </c:val>
          <c:extLst>
            <c:ext xmlns:c16="http://schemas.microsoft.com/office/drawing/2014/chart" uri="{C3380CC4-5D6E-409C-BE32-E72D297353CC}">
              <c16:uniqueId val="{00000000-8CE7-4E18-A6BC-A33885D98C26}"/>
            </c:ext>
          </c:extLst>
        </c:ser>
        <c:ser>
          <c:idx val="1"/>
          <c:order val="1"/>
          <c:tx>
            <c:strRef>
              <c:f>Pivot1!$E$3:$E$4</c:f>
              <c:strCache>
                <c:ptCount val="1"/>
                <c:pt idx="0">
                  <c:v>Ganska stor</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stor förståelse visar socialsekreteraren för din situation?</c:v>
                  </c:pt>
                </c:lvl>
              </c:multiLvlStrCache>
            </c:multiLvlStrRef>
          </c:cat>
          <c:val>
            <c:numRef>
              <c:f>Pivot1!$E$5:$E$12</c:f>
              <c:numCache>
                <c:formatCode>0%</c:formatCode>
                <c:ptCount val="8"/>
                <c:pt idx="0">
                  <c:v>0.33951965065502182</c:v>
                </c:pt>
                <c:pt idx="1">
                  <c:v>0.34729878721058433</c:v>
                </c:pt>
                <c:pt idx="2">
                  <c:v>0.1961206896551724</c:v>
                </c:pt>
                <c:pt idx="3">
                  <c:v>0.2901734104046243</c:v>
                </c:pt>
                <c:pt idx="4">
                  <c:v>0.36363636363636365</c:v>
                </c:pt>
                <c:pt idx="5">
                  <c:v>0.39776951672862454</c:v>
                </c:pt>
                <c:pt idx="6">
                  <c:v>0.30275974025974028</c:v>
                </c:pt>
                <c:pt idx="7">
                  <c:v>0.35395683453237409</c:v>
                </c:pt>
              </c:numCache>
            </c:numRef>
          </c:val>
          <c:extLst>
            <c:ext xmlns:c16="http://schemas.microsoft.com/office/drawing/2014/chart" uri="{C3380CC4-5D6E-409C-BE32-E72D297353CC}">
              <c16:uniqueId val="{00000001-8CE7-4E18-A6BC-A33885D98C26}"/>
            </c:ext>
          </c:extLst>
        </c:ser>
        <c:ser>
          <c:idx val="2"/>
          <c:order val="2"/>
          <c:tx>
            <c:strRef>
              <c:f>Pivot1!$F$3:$F$4</c:f>
              <c:strCache>
                <c:ptCount val="1"/>
                <c:pt idx="0">
                  <c:v>Ganska liten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stor förståelse visar socialsekreteraren för din situation?</c:v>
                  </c:pt>
                </c:lvl>
              </c:multiLvlStrCache>
            </c:multiLvlStrRef>
          </c:cat>
          <c:val>
            <c:numRef>
              <c:f>Pivot1!$F$5:$F$12</c:f>
              <c:numCache>
                <c:formatCode>0%</c:formatCode>
                <c:ptCount val="8"/>
                <c:pt idx="0">
                  <c:v>0.1326419213973799</c:v>
                </c:pt>
                <c:pt idx="1">
                  <c:v>0.11576626240352811</c:v>
                </c:pt>
                <c:pt idx="2">
                  <c:v>5.6034482758620691E-2</c:v>
                </c:pt>
                <c:pt idx="3">
                  <c:v>6.358381502890173E-2</c:v>
                </c:pt>
                <c:pt idx="4">
                  <c:v>0.13068181818181818</c:v>
                </c:pt>
                <c:pt idx="5">
                  <c:v>8.9219330855018583E-2</c:v>
                </c:pt>
                <c:pt idx="6">
                  <c:v>9.3344155844155841E-2</c:v>
                </c:pt>
                <c:pt idx="7">
                  <c:v>9.3525179856115109E-2</c:v>
                </c:pt>
              </c:numCache>
            </c:numRef>
          </c:val>
          <c:extLst>
            <c:ext xmlns:c16="http://schemas.microsoft.com/office/drawing/2014/chart" uri="{C3380CC4-5D6E-409C-BE32-E72D297353CC}">
              <c16:uniqueId val="{00000002-8CE7-4E18-A6BC-A33885D98C26}"/>
            </c:ext>
          </c:extLst>
        </c:ser>
        <c:ser>
          <c:idx val="3"/>
          <c:order val="3"/>
          <c:tx>
            <c:strRef>
              <c:f>Pivot1!$G$3:$G$4</c:f>
              <c:strCache>
                <c:ptCount val="1"/>
                <c:pt idx="0">
                  <c:v>Ingen alls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stor förståelse visar socialsekreteraren för din situation?</c:v>
                  </c:pt>
                </c:lvl>
              </c:multiLvlStrCache>
            </c:multiLvlStrRef>
          </c:cat>
          <c:val>
            <c:numRef>
              <c:f>Pivot1!$G$5:$G$12</c:f>
              <c:numCache>
                <c:formatCode>0%</c:formatCode>
                <c:ptCount val="8"/>
                <c:pt idx="0">
                  <c:v>4.8580786026200876E-2</c:v>
                </c:pt>
                <c:pt idx="1">
                  <c:v>4.575523704520397E-2</c:v>
                </c:pt>
                <c:pt idx="2">
                  <c:v>2.1551724137931036E-2</c:v>
                </c:pt>
                <c:pt idx="3">
                  <c:v>2.8901734104046242E-2</c:v>
                </c:pt>
                <c:pt idx="4">
                  <c:v>5.3977272727272728E-2</c:v>
                </c:pt>
                <c:pt idx="5">
                  <c:v>3.717472118959108E-2</c:v>
                </c:pt>
                <c:pt idx="6">
                  <c:v>5.3571428571428568E-2</c:v>
                </c:pt>
                <c:pt idx="7">
                  <c:v>4.4604316546762592E-2</c:v>
                </c:pt>
              </c:numCache>
            </c:numRef>
          </c:val>
          <c:extLst>
            <c:ext xmlns:c16="http://schemas.microsoft.com/office/drawing/2014/chart" uri="{C3380CC4-5D6E-409C-BE32-E72D297353CC}">
              <c16:uniqueId val="{00000003-8CE7-4E18-A6BC-A33885D98C26}"/>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[IFO tidsserie förenklad 2016-2021.xlsx]Pivot2!Pivottabell2</c:name>
    <c:fmtId val="139"/>
  </c:pivotSource>
  <c:chart>
    <c:autoTitleDeleted val="1"/>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1"/>
          <c:showCatName val="0"/>
          <c:showSerName val="0"/>
          <c:showPercent val="0"/>
          <c:showBubbleSize val="0"/>
          <c:extLst>
            <c:ext xmlns:c15="http://schemas.microsoft.com/office/drawing/2012/chart" uri="{CE6537A1-D6FC-4f65-9D91-7224C49458BB}"/>
          </c:extLst>
        </c:dLbl>
      </c:pivotFmt>
      <c:pivotFmt>
        <c:idx val="19"/>
        <c:dLbl>
          <c:idx val="0"/>
          <c:showLegendKey val="0"/>
          <c:showVal val="1"/>
          <c:showCatName val="0"/>
          <c:showSerName val="0"/>
          <c:showPercent val="0"/>
          <c:showBubbleSize val="0"/>
          <c:extLst>
            <c:ext xmlns:c15="http://schemas.microsoft.com/office/drawing/2012/chart" uri="{CE6537A1-D6FC-4f65-9D91-7224C49458BB}"/>
          </c:extLst>
        </c:dLbl>
      </c:pivotFmt>
      <c:pivotFmt>
        <c:idx val="20"/>
        <c:dLbl>
          <c:idx val="0"/>
          <c:showLegendKey val="0"/>
          <c:showVal val="1"/>
          <c:showCatName val="0"/>
          <c:showSerName val="0"/>
          <c:showPercent val="0"/>
          <c:showBubbleSize val="0"/>
          <c:extLst>
            <c:ext xmlns:c15="http://schemas.microsoft.com/office/drawing/2012/chart" uri="{CE6537A1-D6FC-4f65-9D91-7224C49458BB}"/>
          </c:extLst>
        </c:dLbl>
      </c:pivotFmt>
      <c:pivotFmt>
        <c:idx val="21"/>
        <c:dLbl>
          <c:idx val="0"/>
          <c:showLegendKey val="0"/>
          <c:showVal val="1"/>
          <c:showCatName val="0"/>
          <c:showSerName val="0"/>
          <c:showPercent val="0"/>
          <c:showBubbleSize val="0"/>
          <c:extLst>
            <c:ext xmlns:c15="http://schemas.microsoft.com/office/drawing/2012/chart" uri="{CE6537A1-D6FC-4f65-9D91-7224C49458BB}"/>
          </c:extLst>
        </c:dLbl>
      </c:pivotFmt>
      <c:pivotFmt>
        <c:idx val="22"/>
        <c:dLbl>
          <c:idx val="0"/>
          <c:showLegendKey val="0"/>
          <c:showVal val="1"/>
          <c:showCatName val="0"/>
          <c:showSerName val="0"/>
          <c:showPercent val="0"/>
          <c:showBubbleSize val="0"/>
          <c:extLst>
            <c:ext xmlns:c15="http://schemas.microsoft.com/office/drawing/2012/chart" uri="{CE6537A1-D6FC-4f65-9D91-7224C49458BB}"/>
          </c:extLst>
        </c:dLbl>
      </c:pivotFmt>
      <c:pivotFmt>
        <c:idx val="23"/>
        <c:dLbl>
          <c:idx val="0"/>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c:f>
              <c:strCache>
                <c:ptCount val="1"/>
                <c:pt idx="0">
                  <c:v>Summa</c:v>
                </c:pt>
              </c:strCache>
            </c:strRef>
          </c:tx>
          <c:spPr>
            <a:solidFill>
              <a:srgbClr val="E6460A"/>
            </a:solidFill>
            <a:ln>
              <a:noFill/>
            </a:ln>
            <a:effectLst/>
          </c:spPr>
          <c:invertIfNegative val="0"/>
          <c:dPt>
            <c:idx val="0"/>
            <c:invertIfNegative val="0"/>
            <c:bubble3D val="0"/>
            <c:spPr>
              <a:solidFill>
                <a:srgbClr val="FFBE0A"/>
              </a:solidFill>
              <a:ln>
                <a:noFill/>
              </a:ln>
              <a:effectLst/>
            </c:spPr>
            <c:extLst>
              <c:ext xmlns:c16="http://schemas.microsoft.com/office/drawing/2014/chart" uri="{C3380CC4-5D6E-409C-BE32-E72D297353CC}">
                <c16:uniqueId val="{00000004-225F-4191-98EB-1337F46132A2}"/>
              </c:ext>
            </c:extLst>
          </c:dPt>
          <c:dPt>
            <c:idx val="1"/>
            <c:invertIfNegative val="0"/>
            <c:bubble3D val="0"/>
            <c:spPr>
              <a:solidFill>
                <a:srgbClr val="FFBE0A"/>
              </a:solidFill>
              <a:ln>
                <a:noFill/>
              </a:ln>
              <a:effectLst/>
            </c:spPr>
            <c:extLst>
              <c:ext xmlns:c16="http://schemas.microsoft.com/office/drawing/2014/chart" uri="{C3380CC4-5D6E-409C-BE32-E72D297353CC}">
                <c16:uniqueId val="{00000003-225F-4191-98EB-1337F46132A2}"/>
              </c:ext>
            </c:extLst>
          </c:dPt>
          <c:dPt>
            <c:idx val="2"/>
            <c:invertIfNegative val="0"/>
            <c:bubble3D val="0"/>
            <c:spPr>
              <a:solidFill>
                <a:srgbClr val="FFBE0A"/>
              </a:solidFill>
              <a:ln>
                <a:noFill/>
              </a:ln>
              <a:effectLst/>
            </c:spPr>
            <c:extLst>
              <c:ext xmlns:c16="http://schemas.microsoft.com/office/drawing/2014/chart" uri="{C3380CC4-5D6E-409C-BE32-E72D297353CC}">
                <c16:uniqueId val="{00000002-225F-4191-98EB-1337F46132A2}"/>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Pivot2!$A$4:$C$9</c:f>
              <c:multiLvlStrCache>
                <c:ptCount val="6"/>
                <c:lvl>
                  <c:pt idx="0">
                    <c:v>2019</c:v>
                  </c:pt>
                  <c:pt idx="1">
                    <c:v>2020</c:v>
                  </c:pt>
                  <c:pt idx="2">
                    <c:v>2021</c:v>
                  </c:pt>
                  <c:pt idx="3">
                    <c:v>2019</c:v>
                  </c:pt>
                  <c:pt idx="4">
                    <c:v>2020</c:v>
                  </c:pt>
                  <c:pt idx="5">
                    <c:v>2021</c:v>
                  </c:pt>
                </c:lvl>
                <c:lvl>
                  <c:pt idx="0">
                    <c:v>Kvinnor</c:v>
                  </c:pt>
                  <c:pt idx="3">
                    <c:v>Män</c:v>
                  </c:pt>
                </c:lvl>
                <c:lvl>
                  <c:pt idx="0">
                    <c:v> visar förståelse</c:v>
                  </c:pt>
                </c:lvl>
              </c:multiLvlStrCache>
            </c:multiLvlStrRef>
          </c:cat>
          <c:val>
            <c:numRef>
              <c:f>Pivot2!$D$4:$D$9</c:f>
              <c:numCache>
                <c:formatCode>0.0</c:formatCode>
                <c:ptCount val="6"/>
                <c:pt idx="0">
                  <c:v>83.970153378728838</c:v>
                </c:pt>
                <c:pt idx="1">
                  <c:v>84.49128546099999</c:v>
                </c:pt>
                <c:pt idx="2">
                  <c:v>85.117250013052583</c:v>
                </c:pt>
                <c:pt idx="3">
                  <c:v>84.193809042016781</c:v>
                </c:pt>
                <c:pt idx="4">
                  <c:v>87.500255998999975</c:v>
                </c:pt>
                <c:pt idx="5">
                  <c:v>84.286361851770849</c:v>
                </c:pt>
              </c:numCache>
            </c:numRef>
          </c:val>
          <c:extLst>
            <c:ext xmlns:c16="http://schemas.microsoft.com/office/drawing/2014/chart" uri="{C3380CC4-5D6E-409C-BE32-E72D297353CC}">
              <c16:uniqueId val="{00000000-225F-4191-98EB-1337F46132A2}"/>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[Kopia av IFO tidsserie 2020-2021.xlsx]Pivot1!Pivottabell2</c:name>
    <c:fmtId val="135"/>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pivotFmt>
      <c:pivotFmt>
        <c:idx val="3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Frågar socialsekreteraren efter dina synpunkter på hur din situation skulle kunna förändras?</c:v>
                  </c:pt>
                </c:lvl>
              </c:multiLvlStrCache>
            </c:multiLvlStrRef>
          </c:cat>
          <c:val>
            <c:numRef>
              <c:f>Pivot1!$D$5:$D$12</c:f>
              <c:numCache>
                <c:formatCode>0%</c:formatCode>
                <c:ptCount val="8"/>
                <c:pt idx="0">
                  <c:v>0.81137909709338285</c:v>
                </c:pt>
                <c:pt idx="1">
                  <c:v>0.83730886850152908</c:v>
                </c:pt>
                <c:pt idx="2">
                  <c:v>0.92183908045977014</c:v>
                </c:pt>
                <c:pt idx="3">
                  <c:v>0.91605839416058399</c:v>
                </c:pt>
                <c:pt idx="4">
                  <c:v>0.87951807228915657</c:v>
                </c:pt>
                <c:pt idx="5">
                  <c:v>0.88800000000000001</c:v>
                </c:pt>
                <c:pt idx="6">
                  <c:v>0.87609841827768009</c:v>
                </c:pt>
                <c:pt idx="7">
                  <c:v>0.89731437598736175</c:v>
                </c:pt>
              </c:numCache>
            </c:numRef>
          </c:val>
          <c:extLst>
            <c:ext xmlns:c16="http://schemas.microsoft.com/office/drawing/2014/chart" uri="{C3380CC4-5D6E-409C-BE32-E72D297353CC}">
              <c16:uniqueId val="{00000000-CF20-42D9-B62B-395C18902196}"/>
            </c:ext>
          </c:extLst>
        </c:ser>
        <c:ser>
          <c:idx val="1"/>
          <c:order val="1"/>
          <c:tx>
            <c:strRef>
              <c:f>Pivot1!$E$3:$E$4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Frågar socialsekreteraren efter dina synpunkter på hur din situation skulle kunna förändras?</c:v>
                  </c:pt>
                </c:lvl>
              </c:multiLvlStrCache>
            </c:multiLvlStrRef>
          </c:cat>
          <c:val>
            <c:numRef>
              <c:f>Pivot1!$E$5:$E$12</c:f>
              <c:numCache>
                <c:formatCode>0%</c:formatCode>
                <c:ptCount val="8"/>
                <c:pt idx="0">
                  <c:v>0.1886209029066172</c:v>
                </c:pt>
                <c:pt idx="1">
                  <c:v>0.16269113149847095</c:v>
                </c:pt>
                <c:pt idx="2">
                  <c:v>7.8160919540229884E-2</c:v>
                </c:pt>
                <c:pt idx="3">
                  <c:v>8.3941605839416053E-2</c:v>
                </c:pt>
                <c:pt idx="4">
                  <c:v>0.12048192771084337</c:v>
                </c:pt>
                <c:pt idx="5">
                  <c:v>0.112</c:v>
                </c:pt>
                <c:pt idx="6">
                  <c:v>0.12390158172231985</c:v>
                </c:pt>
                <c:pt idx="7">
                  <c:v>0.10268562401263823</c:v>
                </c:pt>
              </c:numCache>
            </c:numRef>
          </c:val>
          <c:extLst>
            <c:ext xmlns:c16="http://schemas.microsoft.com/office/drawing/2014/chart" uri="{C3380CC4-5D6E-409C-BE32-E72D297353CC}">
              <c16:uniqueId val="{00000001-CF20-42D9-B62B-395C18902196}"/>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16"/>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Får du den hjälp du vill ha?</c:v>
                  </c:pt>
                </c:lvl>
              </c:multiLvlStrCache>
            </c:multiLvlStrRef>
          </c:cat>
          <c:val>
            <c:numRef>
              <c:f>Pivot2!$D$5:$D$10</c:f>
              <c:numCache>
                <c:formatCode>0%</c:formatCode>
                <c:ptCount val="6"/>
                <c:pt idx="0">
                  <c:v>0.81720430107526887</c:v>
                </c:pt>
                <c:pt idx="1">
                  <c:v>0.84383540251425004</c:v>
                </c:pt>
                <c:pt idx="2">
                  <c:v>0.82931165862331724</c:v>
                </c:pt>
                <c:pt idx="3">
                  <c:v>0.8485688543904637</c:v>
                </c:pt>
                <c:pt idx="4">
                  <c:v>0.83242913332429136</c:v>
                </c:pt>
                <c:pt idx="5">
                  <c:v>0.85191189624329156</c:v>
                </c:pt>
              </c:numCache>
            </c:numRef>
          </c:val>
          <c:extLst>
            <c:ext xmlns:c16="http://schemas.microsoft.com/office/drawing/2014/chart" uri="{C3380CC4-5D6E-409C-BE32-E72D297353CC}">
              <c16:uniqueId val="{00000000-92B8-4F45-85F3-AA0509442F3D}"/>
            </c:ext>
          </c:extLst>
        </c:ser>
        <c:ser>
          <c:idx val="1"/>
          <c:order val="1"/>
          <c:tx>
            <c:strRef>
              <c:f>Pivot2!$E$3:$E$4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Får du den hjälp du vill ha?</c:v>
                  </c:pt>
                </c:lvl>
              </c:multiLvlStrCache>
            </c:multiLvlStrRef>
          </c:cat>
          <c:val>
            <c:numRef>
              <c:f>Pivot2!$E$5:$E$10</c:f>
              <c:numCache>
                <c:formatCode>0%</c:formatCode>
                <c:ptCount val="6"/>
                <c:pt idx="0">
                  <c:v>0.14934289127837516</c:v>
                </c:pt>
                <c:pt idx="1">
                  <c:v>0.12664948856094324</c:v>
                </c:pt>
                <c:pt idx="2">
                  <c:v>0.1401236135805605</c:v>
                </c:pt>
                <c:pt idx="3">
                  <c:v>0.12204587982535173</c:v>
                </c:pt>
                <c:pt idx="4">
                  <c:v>0.13746100637461006</c:v>
                </c:pt>
                <c:pt idx="5">
                  <c:v>0.11980098389982111</c:v>
                </c:pt>
              </c:numCache>
            </c:numRef>
          </c:val>
          <c:extLst>
            <c:ext xmlns:c16="http://schemas.microsoft.com/office/drawing/2014/chart" uri="{C3380CC4-5D6E-409C-BE32-E72D297353CC}">
              <c16:uniqueId val="{00000001-92B8-4F45-85F3-AA0509442F3D}"/>
            </c:ext>
          </c:extLst>
        </c:ser>
        <c:ser>
          <c:idx val="2"/>
          <c:order val="2"/>
          <c:tx>
            <c:strRef>
              <c:f>Pivot2!$F$3:$F$4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Får du den hjälp du vill ha?</c:v>
                  </c:pt>
                </c:lvl>
              </c:multiLvlStrCache>
            </c:multiLvlStrRef>
          </c:cat>
          <c:val>
            <c:numRef>
              <c:f>Pivot2!$F$5:$F$10</c:f>
              <c:numCache>
                <c:formatCode>0%</c:formatCode>
                <c:ptCount val="6"/>
                <c:pt idx="0">
                  <c:v>3.3452807646356032E-2</c:v>
                </c:pt>
                <c:pt idx="1">
                  <c:v>2.9515108924806747E-2</c:v>
                </c:pt>
                <c:pt idx="2">
                  <c:v>3.0564727796122258E-2</c:v>
                </c:pt>
                <c:pt idx="3">
                  <c:v>2.9385265784184628E-2</c:v>
                </c:pt>
                <c:pt idx="4">
                  <c:v>3.0109860301098603E-2</c:v>
                </c:pt>
                <c:pt idx="5">
                  <c:v>2.82871198568873E-2</c:v>
                </c:pt>
              </c:numCache>
            </c:numRef>
          </c:val>
          <c:extLst>
            <c:ext xmlns:c16="http://schemas.microsoft.com/office/drawing/2014/chart" uri="{C3380CC4-5D6E-409C-BE32-E72D297353CC}">
              <c16:uniqueId val="{00000002-92B8-4F45-85F3-AA0509442F3D}"/>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[IFO tidsserie förenklad 2016-2021.xlsx]Pivot2!Pivottabell2</c:name>
    <c:fmtId val="126"/>
  </c:pivotSource>
  <c:chart>
    <c:autoTitleDeleted val="1"/>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1"/>
          <c:showCatName val="0"/>
          <c:showSerName val="0"/>
          <c:showPercent val="0"/>
          <c:showBubbleSize val="0"/>
          <c:extLst>
            <c:ext xmlns:c15="http://schemas.microsoft.com/office/drawing/2012/chart" uri="{CE6537A1-D6FC-4f65-9D91-7224C49458BB}"/>
          </c:extLst>
        </c:dLbl>
      </c:pivotFmt>
      <c:pivotFmt>
        <c:idx val="19"/>
        <c:dLbl>
          <c:idx val="0"/>
          <c:showLegendKey val="0"/>
          <c:showVal val="1"/>
          <c:showCatName val="0"/>
          <c:showSerName val="0"/>
          <c:showPercent val="0"/>
          <c:showBubbleSize val="0"/>
          <c:extLst>
            <c:ext xmlns:c15="http://schemas.microsoft.com/office/drawing/2012/chart" uri="{CE6537A1-D6FC-4f65-9D91-7224C49458BB}"/>
          </c:extLst>
        </c:dLbl>
      </c:pivotFmt>
      <c:pivotFmt>
        <c:idx val="20"/>
        <c:dLbl>
          <c:idx val="0"/>
          <c:showLegendKey val="0"/>
          <c:showVal val="1"/>
          <c:showCatName val="0"/>
          <c:showSerName val="0"/>
          <c:showPercent val="0"/>
          <c:showBubbleSize val="0"/>
          <c:extLst>
            <c:ext xmlns:c15="http://schemas.microsoft.com/office/drawing/2012/chart" uri="{CE6537A1-D6FC-4f65-9D91-7224C49458BB}"/>
          </c:extLst>
        </c:dLbl>
      </c:pivotFmt>
      <c:pivotFmt>
        <c:idx val="21"/>
        <c:dLbl>
          <c:idx val="0"/>
          <c:showLegendKey val="0"/>
          <c:showVal val="1"/>
          <c:showCatName val="0"/>
          <c:showSerName val="0"/>
          <c:showPercent val="0"/>
          <c:showBubbleSize val="0"/>
          <c:extLst>
            <c:ext xmlns:c15="http://schemas.microsoft.com/office/drawing/2012/chart" uri="{CE6537A1-D6FC-4f65-9D91-7224C49458BB}"/>
          </c:extLst>
        </c:dLbl>
      </c:pivotFmt>
      <c:pivotFmt>
        <c:idx val="22"/>
        <c:dLbl>
          <c:idx val="0"/>
          <c:showLegendKey val="0"/>
          <c:showVal val="1"/>
          <c:showCatName val="0"/>
          <c:showSerName val="0"/>
          <c:showPercent val="0"/>
          <c:showBubbleSize val="0"/>
          <c:extLst>
            <c:ext xmlns:c15="http://schemas.microsoft.com/office/drawing/2012/chart" uri="{CE6537A1-D6FC-4f65-9D91-7224C49458BB}"/>
          </c:extLst>
        </c:dLbl>
      </c:pivotFmt>
      <c:pivotFmt>
        <c:idx val="23"/>
        <c:dLbl>
          <c:idx val="0"/>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c:f>
              <c:strCache>
                <c:ptCount val="1"/>
                <c:pt idx="0">
                  <c:v>Summa</c:v>
                </c:pt>
              </c:strCache>
            </c:strRef>
          </c:tx>
          <c:spPr>
            <a:solidFill>
              <a:srgbClr val="E6460A"/>
            </a:solidFill>
            <a:ln>
              <a:noFill/>
            </a:ln>
            <a:effectLst/>
          </c:spPr>
          <c:invertIfNegative val="0"/>
          <c:dPt>
            <c:idx val="0"/>
            <c:invertIfNegative val="0"/>
            <c:bubble3D val="0"/>
            <c:spPr>
              <a:solidFill>
                <a:srgbClr val="FFBE0A"/>
              </a:solidFill>
              <a:ln>
                <a:noFill/>
              </a:ln>
              <a:effectLst/>
            </c:spPr>
            <c:extLst>
              <c:ext xmlns:c16="http://schemas.microsoft.com/office/drawing/2014/chart" uri="{C3380CC4-5D6E-409C-BE32-E72D297353CC}">
                <c16:uniqueId val="{00000004-C45E-4793-AF5A-3CEF188B4A0C}"/>
              </c:ext>
            </c:extLst>
          </c:dPt>
          <c:dPt>
            <c:idx val="1"/>
            <c:invertIfNegative val="0"/>
            <c:bubble3D val="0"/>
            <c:spPr>
              <a:solidFill>
                <a:srgbClr val="FFBE0A"/>
              </a:solidFill>
              <a:ln>
                <a:noFill/>
              </a:ln>
              <a:effectLst/>
            </c:spPr>
            <c:extLst>
              <c:ext xmlns:c16="http://schemas.microsoft.com/office/drawing/2014/chart" uri="{C3380CC4-5D6E-409C-BE32-E72D297353CC}">
                <c16:uniqueId val="{00000003-C45E-4793-AF5A-3CEF188B4A0C}"/>
              </c:ext>
            </c:extLst>
          </c:dPt>
          <c:dPt>
            <c:idx val="2"/>
            <c:invertIfNegative val="0"/>
            <c:bubble3D val="0"/>
            <c:spPr>
              <a:solidFill>
                <a:srgbClr val="FFBE0A"/>
              </a:solidFill>
              <a:ln>
                <a:noFill/>
              </a:ln>
              <a:effectLst/>
            </c:spPr>
            <c:extLst>
              <c:ext xmlns:c16="http://schemas.microsoft.com/office/drawing/2014/chart" uri="{C3380CC4-5D6E-409C-BE32-E72D297353CC}">
                <c16:uniqueId val="{00000002-C45E-4793-AF5A-3CEF188B4A0C}"/>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Pivot2!$A$4:$C$9</c:f>
              <c:multiLvlStrCache>
                <c:ptCount val="6"/>
                <c:lvl>
                  <c:pt idx="0">
                    <c:v>2019</c:v>
                  </c:pt>
                  <c:pt idx="1">
                    <c:v>2020</c:v>
                  </c:pt>
                  <c:pt idx="2">
                    <c:v>2021</c:v>
                  </c:pt>
                  <c:pt idx="3">
                    <c:v>2019</c:v>
                  </c:pt>
                  <c:pt idx="4">
                    <c:v>2020</c:v>
                  </c:pt>
                  <c:pt idx="5">
                    <c:v>2021</c:v>
                  </c:pt>
                </c:lvl>
                <c:lvl>
                  <c:pt idx="0">
                    <c:v>Kvinnor</c:v>
                  </c:pt>
                  <c:pt idx="3">
                    <c:v>Män</c:v>
                  </c:pt>
                </c:lvl>
                <c:lvl>
                  <c:pt idx="0">
                    <c:v> inflytande</c:v>
                  </c:pt>
                </c:lvl>
              </c:multiLvlStrCache>
            </c:multiLvlStrRef>
          </c:cat>
          <c:val>
            <c:numRef>
              <c:f>Pivot2!$D$4:$D$9</c:f>
              <c:numCache>
                <c:formatCode>0.0</c:formatCode>
                <c:ptCount val="6"/>
                <c:pt idx="0">
                  <c:v>85.452616309401719</c:v>
                </c:pt>
                <c:pt idx="1">
                  <c:v>84.748996947749987</c:v>
                </c:pt>
                <c:pt idx="2">
                  <c:v>85.524232686276605</c:v>
                </c:pt>
                <c:pt idx="3">
                  <c:v>85.592195155913018</c:v>
                </c:pt>
                <c:pt idx="4">
                  <c:v>85.438465055249964</c:v>
                </c:pt>
                <c:pt idx="5">
                  <c:v>85.968010766595739</c:v>
                </c:pt>
              </c:numCache>
            </c:numRef>
          </c:val>
          <c:extLst>
            <c:ext xmlns:c16="http://schemas.microsoft.com/office/drawing/2014/chart" uri="{C3380CC4-5D6E-409C-BE32-E72D297353CC}">
              <c16:uniqueId val="{00000000-C45E-4793-AF5A-3CEF188B4A0C}"/>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[Kopia av IFO tidsserie 2020-2021.xlsx]Pivot1!Pivottabell2</c:name>
    <c:fmtId val="138"/>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pivotFmt>
      <c:pivotFmt>
        <c:idx val="3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Mycket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mycket har du kunnat påverka vilken typ av hjälp du får av socialtjänsten i kommunen?</c:v>
                  </c:pt>
                </c:lvl>
              </c:multiLvlStrCache>
            </c:multiLvlStrRef>
          </c:cat>
          <c:val>
            <c:numRef>
              <c:f>Pivot1!$D$5:$D$12</c:f>
              <c:numCache>
                <c:formatCode>0%</c:formatCode>
                <c:ptCount val="8"/>
                <c:pt idx="0">
                  <c:v>0.28484848484848485</c:v>
                </c:pt>
                <c:pt idx="1">
                  <c:v>0.26726726726726729</c:v>
                </c:pt>
                <c:pt idx="2">
                  <c:v>0.43518518518518517</c:v>
                </c:pt>
                <c:pt idx="3">
                  <c:v>0.32360097323600973</c:v>
                </c:pt>
                <c:pt idx="4">
                  <c:v>0.23809523809523808</c:v>
                </c:pt>
                <c:pt idx="5">
                  <c:v>0.28634361233480177</c:v>
                </c:pt>
                <c:pt idx="6">
                  <c:v>0.31474480151228734</c:v>
                </c:pt>
                <c:pt idx="7">
                  <c:v>0.25531914893617019</c:v>
                </c:pt>
              </c:numCache>
            </c:numRef>
          </c:val>
          <c:extLst>
            <c:ext xmlns:c16="http://schemas.microsoft.com/office/drawing/2014/chart" uri="{C3380CC4-5D6E-409C-BE32-E72D297353CC}">
              <c16:uniqueId val="{00000000-416C-4734-A086-36ACDC156239}"/>
            </c:ext>
          </c:extLst>
        </c:ser>
        <c:ser>
          <c:idx val="1"/>
          <c:order val="1"/>
          <c:tx>
            <c:strRef>
              <c:f>Pivot1!$E$3:$E$4</c:f>
              <c:strCache>
                <c:ptCount val="1"/>
                <c:pt idx="0">
                  <c:v>Ganska mycket</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mycket har du kunnat påverka vilken typ av hjälp du får av socialtjänsten i kommunen?</c:v>
                  </c:pt>
                </c:lvl>
              </c:multiLvlStrCache>
            </c:multiLvlStrRef>
          </c:cat>
          <c:val>
            <c:numRef>
              <c:f>Pivot1!$E$5:$E$12</c:f>
              <c:numCache>
                <c:formatCode>0%</c:formatCode>
                <c:ptCount val="8"/>
                <c:pt idx="0">
                  <c:v>0.3703030303030303</c:v>
                </c:pt>
                <c:pt idx="1">
                  <c:v>0.39699699699699698</c:v>
                </c:pt>
                <c:pt idx="2">
                  <c:v>0.41435185185185186</c:v>
                </c:pt>
                <c:pt idx="3">
                  <c:v>0.47201946472019463</c:v>
                </c:pt>
                <c:pt idx="4">
                  <c:v>0.41587301587301589</c:v>
                </c:pt>
                <c:pt idx="5">
                  <c:v>0.44052863436123346</c:v>
                </c:pt>
                <c:pt idx="6">
                  <c:v>0.42722117202268434</c:v>
                </c:pt>
                <c:pt idx="7">
                  <c:v>0.45921985815602839</c:v>
                </c:pt>
              </c:numCache>
            </c:numRef>
          </c:val>
          <c:extLst>
            <c:ext xmlns:c16="http://schemas.microsoft.com/office/drawing/2014/chart" uri="{C3380CC4-5D6E-409C-BE32-E72D297353CC}">
              <c16:uniqueId val="{00000001-416C-4734-A086-36ACDC156239}"/>
            </c:ext>
          </c:extLst>
        </c:ser>
        <c:ser>
          <c:idx val="2"/>
          <c:order val="2"/>
          <c:tx>
            <c:strRef>
              <c:f>Pivot1!$F$3:$F$4</c:f>
              <c:strCache>
                <c:ptCount val="1"/>
                <c:pt idx="0">
                  <c:v>Ganska lite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mycket har du kunnat påverka vilken typ av hjälp du får av socialtjänsten i kommunen?</c:v>
                  </c:pt>
                </c:lvl>
              </c:multiLvlStrCache>
            </c:multiLvlStrRef>
          </c:cat>
          <c:val>
            <c:numRef>
              <c:f>Pivot1!$F$5:$F$12</c:f>
              <c:numCache>
                <c:formatCode>0%</c:formatCode>
                <c:ptCount val="8"/>
                <c:pt idx="0">
                  <c:v>0.26363636363636361</c:v>
                </c:pt>
                <c:pt idx="1">
                  <c:v>0.24564564564564564</c:v>
                </c:pt>
                <c:pt idx="2">
                  <c:v>0.11574074074074074</c:v>
                </c:pt>
                <c:pt idx="3">
                  <c:v>0.14720194647201945</c:v>
                </c:pt>
                <c:pt idx="4">
                  <c:v>0.2253968253968254</c:v>
                </c:pt>
                <c:pt idx="5">
                  <c:v>0.18061674008810572</c:v>
                </c:pt>
                <c:pt idx="6">
                  <c:v>0.16068052930056712</c:v>
                </c:pt>
                <c:pt idx="7">
                  <c:v>0.18971631205673758</c:v>
                </c:pt>
              </c:numCache>
            </c:numRef>
          </c:val>
          <c:extLst>
            <c:ext xmlns:c16="http://schemas.microsoft.com/office/drawing/2014/chart" uri="{C3380CC4-5D6E-409C-BE32-E72D297353CC}">
              <c16:uniqueId val="{00000002-416C-4734-A086-36ACDC156239}"/>
            </c:ext>
          </c:extLst>
        </c:ser>
        <c:ser>
          <c:idx val="3"/>
          <c:order val="3"/>
          <c:tx>
            <c:strRef>
              <c:f>Pivot1!$G$3:$G$4</c:f>
              <c:strCache>
                <c:ptCount val="1"/>
                <c:pt idx="0">
                  <c:v>Inte alls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mycket har du kunnat påverka vilken typ av hjälp du får av socialtjänsten i kommunen?</c:v>
                  </c:pt>
                </c:lvl>
              </c:multiLvlStrCache>
            </c:multiLvlStrRef>
          </c:cat>
          <c:val>
            <c:numRef>
              <c:f>Pivot1!$G$5:$G$12</c:f>
              <c:numCache>
                <c:formatCode>0%</c:formatCode>
                <c:ptCount val="8"/>
                <c:pt idx="0">
                  <c:v>8.1212121212121208E-2</c:v>
                </c:pt>
                <c:pt idx="1">
                  <c:v>9.0090090090090086E-2</c:v>
                </c:pt>
                <c:pt idx="2">
                  <c:v>3.4722222222222224E-2</c:v>
                </c:pt>
                <c:pt idx="3">
                  <c:v>5.7177615571776155E-2</c:v>
                </c:pt>
                <c:pt idx="4">
                  <c:v>0.12063492063492064</c:v>
                </c:pt>
                <c:pt idx="5">
                  <c:v>9.2511013215859028E-2</c:v>
                </c:pt>
                <c:pt idx="6">
                  <c:v>9.7353497164461247E-2</c:v>
                </c:pt>
                <c:pt idx="7">
                  <c:v>9.5744680851063829E-2</c:v>
                </c:pt>
              </c:numCache>
            </c:numRef>
          </c:val>
          <c:extLst>
            <c:ext xmlns:c16="http://schemas.microsoft.com/office/drawing/2014/chart" uri="{C3380CC4-5D6E-409C-BE32-E72D297353CC}">
              <c16:uniqueId val="{00000003-416C-4734-A086-36ACDC156239}"/>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[IFO tidsserie förenklad 2016-2021.xlsx]Pivot2!Pivottabell2</c:name>
    <c:fmtId val="130"/>
  </c:pivotSource>
  <c:chart>
    <c:autoTitleDeleted val="1"/>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1"/>
          <c:showCatName val="0"/>
          <c:showSerName val="0"/>
          <c:showPercent val="0"/>
          <c:showBubbleSize val="0"/>
          <c:extLst>
            <c:ext xmlns:c15="http://schemas.microsoft.com/office/drawing/2012/chart" uri="{CE6537A1-D6FC-4f65-9D91-7224C49458BB}"/>
          </c:extLst>
        </c:dLbl>
      </c:pivotFmt>
      <c:pivotFmt>
        <c:idx val="19"/>
        <c:dLbl>
          <c:idx val="0"/>
          <c:showLegendKey val="0"/>
          <c:showVal val="1"/>
          <c:showCatName val="0"/>
          <c:showSerName val="0"/>
          <c:showPercent val="0"/>
          <c:showBubbleSize val="0"/>
          <c:extLst>
            <c:ext xmlns:c15="http://schemas.microsoft.com/office/drawing/2012/chart" uri="{CE6537A1-D6FC-4f65-9D91-7224C49458BB}"/>
          </c:extLst>
        </c:dLbl>
      </c:pivotFmt>
      <c:pivotFmt>
        <c:idx val="20"/>
        <c:dLbl>
          <c:idx val="0"/>
          <c:showLegendKey val="0"/>
          <c:showVal val="1"/>
          <c:showCatName val="0"/>
          <c:showSerName val="0"/>
          <c:showPercent val="0"/>
          <c:showBubbleSize val="0"/>
          <c:extLst>
            <c:ext xmlns:c15="http://schemas.microsoft.com/office/drawing/2012/chart" uri="{CE6537A1-D6FC-4f65-9D91-7224C49458BB}"/>
          </c:extLst>
        </c:dLbl>
      </c:pivotFmt>
      <c:pivotFmt>
        <c:idx val="21"/>
        <c:dLbl>
          <c:idx val="0"/>
          <c:showLegendKey val="0"/>
          <c:showVal val="1"/>
          <c:showCatName val="0"/>
          <c:showSerName val="0"/>
          <c:showPercent val="0"/>
          <c:showBubbleSize val="0"/>
          <c:extLst>
            <c:ext xmlns:c15="http://schemas.microsoft.com/office/drawing/2012/chart" uri="{CE6537A1-D6FC-4f65-9D91-7224C49458BB}"/>
          </c:extLst>
        </c:dLbl>
      </c:pivotFmt>
      <c:pivotFmt>
        <c:idx val="22"/>
        <c:dLbl>
          <c:idx val="0"/>
          <c:showLegendKey val="0"/>
          <c:showVal val="1"/>
          <c:showCatName val="0"/>
          <c:showSerName val="0"/>
          <c:showPercent val="0"/>
          <c:showBubbleSize val="0"/>
          <c:extLst>
            <c:ext xmlns:c15="http://schemas.microsoft.com/office/drawing/2012/chart" uri="{CE6537A1-D6FC-4f65-9D91-7224C49458BB}"/>
          </c:extLst>
        </c:dLbl>
      </c:pivotFmt>
      <c:pivotFmt>
        <c:idx val="23"/>
        <c:dLbl>
          <c:idx val="0"/>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c:f>
              <c:strCache>
                <c:ptCount val="1"/>
                <c:pt idx="0">
                  <c:v>Summa</c:v>
                </c:pt>
              </c:strCache>
            </c:strRef>
          </c:tx>
          <c:spPr>
            <a:solidFill>
              <a:srgbClr val="E6460A"/>
            </a:solidFill>
            <a:ln>
              <a:noFill/>
            </a:ln>
            <a:effectLst/>
          </c:spPr>
          <c:invertIfNegative val="0"/>
          <c:dPt>
            <c:idx val="0"/>
            <c:invertIfNegative val="0"/>
            <c:bubble3D val="0"/>
            <c:spPr>
              <a:solidFill>
                <a:srgbClr val="FFBE0A"/>
              </a:solidFill>
              <a:ln>
                <a:noFill/>
              </a:ln>
              <a:effectLst/>
            </c:spPr>
            <c:extLst>
              <c:ext xmlns:c16="http://schemas.microsoft.com/office/drawing/2014/chart" uri="{C3380CC4-5D6E-409C-BE32-E72D297353CC}">
                <c16:uniqueId val="{00000004-78E9-42D9-9D74-1A9B979AE4D2}"/>
              </c:ext>
            </c:extLst>
          </c:dPt>
          <c:dPt>
            <c:idx val="1"/>
            <c:invertIfNegative val="0"/>
            <c:bubble3D val="0"/>
            <c:spPr>
              <a:solidFill>
                <a:srgbClr val="FFBE0A"/>
              </a:solidFill>
              <a:ln>
                <a:noFill/>
              </a:ln>
              <a:effectLst/>
            </c:spPr>
            <c:extLst>
              <c:ext xmlns:c16="http://schemas.microsoft.com/office/drawing/2014/chart" uri="{C3380CC4-5D6E-409C-BE32-E72D297353CC}">
                <c16:uniqueId val="{00000003-78E9-42D9-9D74-1A9B979AE4D2}"/>
              </c:ext>
            </c:extLst>
          </c:dPt>
          <c:dPt>
            <c:idx val="2"/>
            <c:invertIfNegative val="0"/>
            <c:bubble3D val="0"/>
            <c:spPr>
              <a:solidFill>
                <a:srgbClr val="FFBE0A"/>
              </a:solidFill>
              <a:ln>
                <a:noFill/>
              </a:ln>
              <a:effectLst/>
            </c:spPr>
            <c:extLst>
              <c:ext xmlns:c16="http://schemas.microsoft.com/office/drawing/2014/chart" uri="{C3380CC4-5D6E-409C-BE32-E72D297353CC}">
                <c16:uniqueId val="{00000002-78E9-42D9-9D74-1A9B979AE4D2}"/>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Pivot2!$A$4:$C$9</c:f>
              <c:multiLvlStrCache>
                <c:ptCount val="6"/>
                <c:lvl>
                  <c:pt idx="0">
                    <c:v>2019</c:v>
                  </c:pt>
                  <c:pt idx="1">
                    <c:v>2020</c:v>
                  </c:pt>
                  <c:pt idx="2">
                    <c:v>2021</c:v>
                  </c:pt>
                  <c:pt idx="3">
                    <c:v>2019</c:v>
                  </c:pt>
                  <c:pt idx="4">
                    <c:v>2020</c:v>
                  </c:pt>
                  <c:pt idx="5">
                    <c:v>2021</c:v>
                  </c:pt>
                </c:lvl>
                <c:lvl>
                  <c:pt idx="0">
                    <c:v>Kvinnor</c:v>
                  </c:pt>
                  <c:pt idx="3">
                    <c:v>Män</c:v>
                  </c:pt>
                </c:lvl>
                <c:lvl>
                  <c:pt idx="0">
                    <c:v> påverka hjälp</c:v>
                  </c:pt>
                </c:lvl>
              </c:multiLvlStrCache>
            </c:multiLvlStrRef>
          </c:cat>
          <c:val>
            <c:numRef>
              <c:f>Pivot2!$D$4:$D$9</c:f>
              <c:numCache>
                <c:formatCode>0.0</c:formatCode>
                <c:ptCount val="6"/>
                <c:pt idx="0">
                  <c:v>69.29525010226088</c:v>
                </c:pt>
                <c:pt idx="1">
                  <c:v>70.817307447124989</c:v>
                </c:pt>
                <c:pt idx="2">
                  <c:v>72.077347974574465</c:v>
                </c:pt>
                <c:pt idx="3">
                  <c:v>68.659077683391317</c:v>
                </c:pt>
                <c:pt idx="4">
                  <c:v>71.134058023125021</c:v>
                </c:pt>
                <c:pt idx="5">
                  <c:v>69.951232882210547</c:v>
                </c:pt>
              </c:numCache>
            </c:numRef>
          </c:val>
          <c:extLst>
            <c:ext xmlns:c16="http://schemas.microsoft.com/office/drawing/2014/chart" uri="{C3380CC4-5D6E-409C-BE32-E72D297353CC}">
              <c16:uniqueId val="{00000000-78E9-42D9-9D74-1A9B979AE4D2}"/>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[Kopia av IFO tidsserie 2020-2021.xlsx]Pivot1!Pivottabell2</c:name>
    <c:fmtId val="141"/>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pivotFmt>
      <c:pivotFmt>
        <c:idx val="3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Mycket nöjd</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nöjd eller missnöjd är du sammantaget med det stöd du får från socialtjänsten i kommunen?</c:v>
                  </c:pt>
                </c:lvl>
              </c:multiLvlStrCache>
            </c:multiLvlStrRef>
          </c:cat>
          <c:val>
            <c:numRef>
              <c:f>Pivot1!$D$5:$D$12</c:f>
              <c:numCache>
                <c:formatCode>0%</c:formatCode>
                <c:ptCount val="8"/>
                <c:pt idx="0">
                  <c:v>0.43567567567567567</c:v>
                </c:pt>
                <c:pt idx="1">
                  <c:v>0.44630329195898544</c:v>
                </c:pt>
                <c:pt idx="2">
                  <c:v>0.64332603938730848</c:v>
                </c:pt>
                <c:pt idx="3">
                  <c:v>0.53379953379953382</c:v>
                </c:pt>
                <c:pt idx="4">
                  <c:v>0.37321937321937321</c:v>
                </c:pt>
                <c:pt idx="5">
                  <c:v>0.43137254901960786</c:v>
                </c:pt>
                <c:pt idx="6">
                  <c:v>0.46370623398804439</c:v>
                </c:pt>
                <c:pt idx="7">
                  <c:v>0.43222891566265059</c:v>
                </c:pt>
              </c:numCache>
            </c:numRef>
          </c:val>
          <c:extLst>
            <c:ext xmlns:c16="http://schemas.microsoft.com/office/drawing/2014/chart" uri="{C3380CC4-5D6E-409C-BE32-E72D297353CC}">
              <c16:uniqueId val="{00000000-C660-44F9-AB57-1AB26DC91DC9}"/>
            </c:ext>
          </c:extLst>
        </c:ser>
        <c:ser>
          <c:idx val="1"/>
          <c:order val="1"/>
          <c:tx>
            <c:strRef>
              <c:f>Pivot1!$E$3:$E$4</c:f>
              <c:strCache>
                <c:ptCount val="1"/>
                <c:pt idx="0">
                  <c:v>Ganska nöjd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nöjd eller missnöjd är du sammantaget med det stöd du får från socialtjänsten i kommunen?</c:v>
                  </c:pt>
                </c:lvl>
              </c:multiLvlStrCache>
            </c:multiLvlStrRef>
          </c:cat>
          <c:val>
            <c:numRef>
              <c:f>Pivot1!$E$5:$E$12</c:f>
              <c:numCache>
                <c:formatCode>0%</c:formatCode>
                <c:ptCount val="8"/>
                <c:pt idx="0">
                  <c:v>0.40378378378378377</c:v>
                </c:pt>
                <c:pt idx="1">
                  <c:v>0.42201834862385323</c:v>
                </c:pt>
                <c:pt idx="2">
                  <c:v>0.2735229759299781</c:v>
                </c:pt>
                <c:pt idx="3">
                  <c:v>0.37995337995337997</c:v>
                </c:pt>
                <c:pt idx="4">
                  <c:v>0.42735042735042733</c:v>
                </c:pt>
                <c:pt idx="5">
                  <c:v>0.41568627450980394</c:v>
                </c:pt>
                <c:pt idx="6">
                  <c:v>0.38855678906917163</c:v>
                </c:pt>
                <c:pt idx="7">
                  <c:v>0.43373493975903615</c:v>
                </c:pt>
              </c:numCache>
            </c:numRef>
          </c:val>
          <c:extLst>
            <c:ext xmlns:c16="http://schemas.microsoft.com/office/drawing/2014/chart" uri="{C3380CC4-5D6E-409C-BE32-E72D297353CC}">
              <c16:uniqueId val="{00000001-C660-44F9-AB57-1AB26DC91DC9}"/>
            </c:ext>
          </c:extLst>
        </c:ser>
        <c:ser>
          <c:idx val="2"/>
          <c:order val="2"/>
          <c:tx>
            <c:strRef>
              <c:f>Pivot1!$F$3:$F$4</c:f>
              <c:strCache>
                <c:ptCount val="1"/>
                <c:pt idx="0">
                  <c:v>Ganska missnöjd</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nöjd eller missnöjd är du sammantaget med det stöd du får från socialtjänsten i kommunen?</c:v>
                  </c:pt>
                </c:lvl>
              </c:multiLvlStrCache>
            </c:multiLvlStrRef>
          </c:cat>
          <c:val>
            <c:numRef>
              <c:f>Pivot1!$F$5:$F$12</c:f>
              <c:numCache>
                <c:formatCode>0%</c:formatCode>
                <c:ptCount val="8"/>
                <c:pt idx="0">
                  <c:v>9.7837837837837838E-2</c:v>
                </c:pt>
                <c:pt idx="1">
                  <c:v>7.7711818672423091E-2</c:v>
                </c:pt>
                <c:pt idx="2">
                  <c:v>5.4704595185995623E-2</c:v>
                </c:pt>
                <c:pt idx="3">
                  <c:v>5.011655011655012E-2</c:v>
                </c:pt>
                <c:pt idx="4">
                  <c:v>0.11396011396011396</c:v>
                </c:pt>
                <c:pt idx="5">
                  <c:v>6.6666666666666666E-2</c:v>
                </c:pt>
                <c:pt idx="6">
                  <c:v>7.0025619128949612E-2</c:v>
                </c:pt>
                <c:pt idx="7">
                  <c:v>6.0240963855421686E-2</c:v>
                </c:pt>
              </c:numCache>
            </c:numRef>
          </c:val>
          <c:extLst>
            <c:ext xmlns:c16="http://schemas.microsoft.com/office/drawing/2014/chart" uri="{C3380CC4-5D6E-409C-BE32-E72D297353CC}">
              <c16:uniqueId val="{00000002-C660-44F9-AB57-1AB26DC91DC9}"/>
            </c:ext>
          </c:extLst>
        </c:ser>
        <c:ser>
          <c:idx val="3"/>
          <c:order val="3"/>
          <c:tx>
            <c:strRef>
              <c:f>Pivot1!$G$3:$G$4</c:f>
              <c:strCache>
                <c:ptCount val="1"/>
                <c:pt idx="0">
                  <c:v>Mycket missnöjd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nöjd eller missnöjd är du sammantaget med det stöd du får från socialtjänsten i kommunen?</c:v>
                  </c:pt>
                </c:lvl>
              </c:multiLvlStrCache>
            </c:multiLvlStrRef>
          </c:cat>
          <c:val>
            <c:numRef>
              <c:f>Pivot1!$G$5:$G$12</c:f>
              <c:numCache>
                <c:formatCode>0%</c:formatCode>
                <c:ptCount val="8"/>
                <c:pt idx="0">
                  <c:v>6.2702702702702701E-2</c:v>
                </c:pt>
                <c:pt idx="1">
                  <c:v>5.3966540744738264E-2</c:v>
                </c:pt>
                <c:pt idx="2">
                  <c:v>2.8446389496717725E-2</c:v>
                </c:pt>
                <c:pt idx="3">
                  <c:v>3.6130536130536128E-2</c:v>
                </c:pt>
                <c:pt idx="4">
                  <c:v>8.5470085470085472E-2</c:v>
                </c:pt>
                <c:pt idx="5">
                  <c:v>8.6274509803921567E-2</c:v>
                </c:pt>
                <c:pt idx="6">
                  <c:v>7.7711357813834328E-2</c:v>
                </c:pt>
                <c:pt idx="7">
                  <c:v>7.3795180722891568E-2</c:v>
                </c:pt>
              </c:numCache>
            </c:numRef>
          </c:val>
          <c:extLst>
            <c:ext xmlns:c16="http://schemas.microsoft.com/office/drawing/2014/chart" uri="{C3380CC4-5D6E-409C-BE32-E72D297353CC}">
              <c16:uniqueId val="{00000003-C660-44F9-AB57-1AB26DC91DC9}"/>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pivotSource>
    <c:name>[IFO tidsserie förenklad 2016-2021 inkl linjediagram.xlsx]Pivot2!Pivottabell3</c:name>
    <c:fmtId val="118"/>
  </c:pivotSource>
  <c:chart>
    <c:autoTitleDeleted val="1"/>
    <c:pivotFmts>
      <c:pivotFmt>
        <c:idx val="0"/>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Pivot2!$C$22</c:f>
              <c:strCache>
                <c:ptCount val="1"/>
                <c:pt idx="0">
                  <c:v>Summa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Pivot2!$A$23:$B$28</c:f>
              <c:multiLvlStrCache>
                <c:ptCount val="6"/>
                <c:lvl>
                  <c:pt idx="0">
                    <c:v>2016</c:v>
                  </c:pt>
                  <c:pt idx="1">
                    <c:v>2017</c:v>
                  </c:pt>
                  <c:pt idx="2">
                    <c:v>2018</c:v>
                  </c:pt>
                  <c:pt idx="3">
                    <c:v>2019</c:v>
                  </c:pt>
                  <c:pt idx="4">
                    <c:v>2020</c:v>
                  </c:pt>
                  <c:pt idx="5">
                    <c:v>2021</c:v>
                  </c:pt>
                </c:lvl>
                <c:lvl>
                  <c:pt idx="0">
                    <c:v> helhetssyn</c:v>
                  </c:pt>
                </c:lvl>
              </c:multiLvlStrCache>
            </c:multiLvlStrRef>
          </c:cat>
          <c:val>
            <c:numRef>
              <c:f>Pivot2!$C$23:$C$28</c:f>
              <c:numCache>
                <c:formatCode>0</c:formatCode>
                <c:ptCount val="6"/>
                <c:pt idx="0">
                  <c:v>84.970143461216225</c:v>
                </c:pt>
                <c:pt idx="1">
                  <c:v>84.788870909610395</c:v>
                </c:pt>
                <c:pt idx="2">
                  <c:v>85.151381760151523</c:v>
                </c:pt>
                <c:pt idx="3">
                  <c:v>84.124593281472897</c:v>
                </c:pt>
                <c:pt idx="4">
                  <c:v>86.156555272844017</c:v>
                </c:pt>
                <c:pt idx="5">
                  <c:v>84.874892565739088</c:v>
                </c:pt>
              </c:numCache>
            </c:numRef>
          </c:val>
          <c:extLst>
            <c:ext xmlns:c16="http://schemas.microsoft.com/office/drawing/2014/chart" uri="{C3380CC4-5D6E-409C-BE32-E72D297353CC}">
              <c16:uniqueId val="{00000000-8BBE-4DB4-ACC0-B33E7D7E19CD}"/>
            </c:ext>
          </c:extLst>
        </c:ser>
        <c:dLbls>
          <c:showLegendKey val="0"/>
          <c:showVal val="0"/>
          <c:showCatName val="0"/>
          <c:showSerName val="0"/>
          <c:showPercent val="0"/>
          <c:showBubbleSize val="0"/>
        </c:dLbls>
        <c:gapWidth val="150"/>
        <c:axId val="720285656"/>
        <c:axId val="720288608"/>
      </c:barChart>
      <c:catAx>
        <c:axId val="720285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720288608"/>
        <c:crosses val="autoZero"/>
        <c:auto val="1"/>
        <c:lblAlgn val="ctr"/>
        <c:lblOffset val="100"/>
        <c:noMultiLvlLbl val="0"/>
      </c:catAx>
      <c:valAx>
        <c:axId val="720288608"/>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sv-SE"/>
                  <a:t>Procent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720285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Arial" panose="020B0604020202020204" pitchFamily="34" charset="0"/>
          <a:cs typeface="Arial" panose="020B0604020202020204" pitchFamily="34" charset="0"/>
        </a:defRPr>
      </a:pPr>
      <a:endParaRPr lang="sv-SE"/>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[Kopia av IFO tidsserie 2020-2021.xlsx]Pivot1!Pivottabell2</c:name>
    <c:fmtId val="154"/>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pivotFmt>
      <c:pivotFmt>
        <c:idx val="3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1"/>
        <c:spPr>
          <a:solidFill>
            <a:schemeClr val="bg1">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2"/>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Förbättrats mycket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har din situation förändrats sedan du fick kontakt med socialtjänsten i kommunen?</c:v>
                  </c:pt>
                </c:lvl>
              </c:multiLvlStrCache>
            </c:multiLvlStrRef>
          </c:cat>
          <c:val>
            <c:numRef>
              <c:f>Pivot1!$D$5:$D$12</c:f>
              <c:numCache>
                <c:formatCode>0%</c:formatCode>
                <c:ptCount val="8"/>
                <c:pt idx="0">
                  <c:v>0.45764638999431495</c:v>
                </c:pt>
                <c:pt idx="1">
                  <c:v>0.42346938775510207</c:v>
                </c:pt>
                <c:pt idx="2">
                  <c:v>0.58823529411764708</c:v>
                </c:pt>
                <c:pt idx="3">
                  <c:v>0.54578754578754574</c:v>
                </c:pt>
                <c:pt idx="4">
                  <c:v>0.34876543209876543</c:v>
                </c:pt>
                <c:pt idx="5">
                  <c:v>0.3723849372384937</c:v>
                </c:pt>
                <c:pt idx="6">
                  <c:v>0.37779850746268656</c:v>
                </c:pt>
                <c:pt idx="7">
                  <c:v>0.32427843803056028</c:v>
                </c:pt>
              </c:numCache>
            </c:numRef>
          </c:val>
          <c:extLst>
            <c:ext xmlns:c16="http://schemas.microsoft.com/office/drawing/2014/chart" uri="{C3380CC4-5D6E-409C-BE32-E72D297353CC}">
              <c16:uniqueId val="{00000000-5418-42EE-9CCD-E0080A79119D}"/>
            </c:ext>
          </c:extLst>
        </c:ser>
        <c:ser>
          <c:idx val="1"/>
          <c:order val="1"/>
          <c:tx>
            <c:strRef>
              <c:f>Pivot1!$E$3:$E$4</c:f>
              <c:strCache>
                <c:ptCount val="1"/>
                <c:pt idx="0">
                  <c:v>Förbättrats lite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har din situation förändrats sedan du fick kontakt med socialtjänsten i kommunen?</c:v>
                  </c:pt>
                </c:lvl>
              </c:multiLvlStrCache>
            </c:multiLvlStrRef>
          </c:cat>
          <c:val>
            <c:numRef>
              <c:f>Pivot1!$E$5:$E$12</c:f>
              <c:numCache>
                <c:formatCode>0%</c:formatCode>
                <c:ptCount val="8"/>
                <c:pt idx="0">
                  <c:v>0.31267765776009099</c:v>
                </c:pt>
                <c:pt idx="1">
                  <c:v>0.36337868480725621</c:v>
                </c:pt>
                <c:pt idx="2">
                  <c:v>0.28733031674208143</c:v>
                </c:pt>
                <c:pt idx="3">
                  <c:v>0.31746031746031744</c:v>
                </c:pt>
                <c:pt idx="4">
                  <c:v>0.35185185185185186</c:v>
                </c:pt>
                <c:pt idx="5">
                  <c:v>0.36401673640167365</c:v>
                </c:pt>
                <c:pt idx="6">
                  <c:v>0.29104477611940299</c:v>
                </c:pt>
                <c:pt idx="7">
                  <c:v>0.33106960950764008</c:v>
                </c:pt>
              </c:numCache>
            </c:numRef>
          </c:val>
          <c:extLst>
            <c:ext xmlns:c16="http://schemas.microsoft.com/office/drawing/2014/chart" uri="{C3380CC4-5D6E-409C-BE32-E72D297353CC}">
              <c16:uniqueId val="{00000001-5418-42EE-9CCD-E0080A79119D}"/>
            </c:ext>
          </c:extLst>
        </c:ser>
        <c:ser>
          <c:idx val="2"/>
          <c:order val="2"/>
          <c:tx>
            <c:strRef>
              <c:f>Pivot1!$F$3:$F$4</c:f>
              <c:strCache>
                <c:ptCount val="1"/>
                <c:pt idx="0">
                  <c:v>Ingen förändring</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har din situation förändrats sedan du fick kontakt med socialtjänsten i kommunen?</c:v>
                  </c:pt>
                </c:lvl>
              </c:multiLvlStrCache>
            </c:multiLvlStrRef>
          </c:cat>
          <c:val>
            <c:numRef>
              <c:f>Pivot1!$F$5:$F$12</c:f>
              <c:numCache>
                <c:formatCode>0%</c:formatCode>
                <c:ptCount val="8"/>
                <c:pt idx="0">
                  <c:v>0.15861284820920979</c:v>
                </c:pt>
                <c:pt idx="1">
                  <c:v>0.14002267573696145</c:v>
                </c:pt>
                <c:pt idx="2">
                  <c:v>8.1447963800904979E-2</c:v>
                </c:pt>
                <c:pt idx="3">
                  <c:v>8.7912087912087919E-2</c:v>
                </c:pt>
                <c:pt idx="4">
                  <c:v>0.18209876543209877</c:v>
                </c:pt>
                <c:pt idx="5">
                  <c:v>0.20502092050209206</c:v>
                </c:pt>
                <c:pt idx="6">
                  <c:v>0.23880597014925373</c:v>
                </c:pt>
                <c:pt idx="7">
                  <c:v>0.24787775891341257</c:v>
                </c:pt>
              </c:numCache>
            </c:numRef>
          </c:val>
          <c:extLst>
            <c:ext xmlns:c16="http://schemas.microsoft.com/office/drawing/2014/chart" uri="{C3380CC4-5D6E-409C-BE32-E72D297353CC}">
              <c16:uniqueId val="{00000002-5418-42EE-9CCD-E0080A79119D}"/>
            </c:ext>
          </c:extLst>
        </c:ser>
        <c:ser>
          <c:idx val="3"/>
          <c:order val="3"/>
          <c:tx>
            <c:strRef>
              <c:f>Pivot1!$G$3:$G$4</c:f>
              <c:strCache>
                <c:ptCount val="1"/>
                <c:pt idx="0">
                  <c:v>Försämrats lite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har din situation förändrats sedan du fick kontakt med socialtjänsten i kommunen?</c:v>
                  </c:pt>
                </c:lvl>
              </c:multiLvlStrCache>
            </c:multiLvlStrRef>
          </c:cat>
          <c:val>
            <c:numRef>
              <c:f>Pivot1!$G$5:$G$12</c:f>
              <c:numCache>
                <c:formatCode>0%</c:formatCode>
                <c:ptCount val="8"/>
                <c:pt idx="0">
                  <c:v>3.4110289937464469E-2</c:v>
                </c:pt>
                <c:pt idx="1">
                  <c:v>3.4580498866213151E-2</c:v>
                </c:pt>
                <c:pt idx="2">
                  <c:v>1.1312217194570135E-2</c:v>
                </c:pt>
                <c:pt idx="3">
                  <c:v>1.3431013431013432E-2</c:v>
                </c:pt>
                <c:pt idx="4">
                  <c:v>4.9382716049382713E-2</c:v>
                </c:pt>
                <c:pt idx="5">
                  <c:v>8.368200836820083E-3</c:v>
                </c:pt>
                <c:pt idx="6">
                  <c:v>2.7052238805970148E-2</c:v>
                </c:pt>
                <c:pt idx="7">
                  <c:v>2.8862478777589132E-2</c:v>
                </c:pt>
              </c:numCache>
            </c:numRef>
          </c:val>
          <c:extLst>
            <c:ext xmlns:c16="http://schemas.microsoft.com/office/drawing/2014/chart" uri="{C3380CC4-5D6E-409C-BE32-E72D297353CC}">
              <c16:uniqueId val="{00000003-5418-42EE-9CCD-E0080A79119D}"/>
            </c:ext>
          </c:extLst>
        </c:ser>
        <c:ser>
          <c:idx val="4"/>
          <c:order val="4"/>
          <c:tx>
            <c:strRef>
              <c:f>Pivot1!$H$3:$H$4</c:f>
              <c:strCache>
                <c:ptCount val="1"/>
                <c:pt idx="0">
                  <c:v>Försämrats mycket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Pivot1!$A$5:$C$12</c:f>
              <c:multiLvlStrCache>
                <c:ptCount val="8"/>
                <c:lvl>
                  <c:pt idx="0">
                    <c:v>Kvinnor</c:v>
                  </c:pt>
                  <c:pt idx="1">
                    <c:v>Män</c:v>
                  </c:pt>
                  <c:pt idx="2">
                    <c:v>Kvinnor</c:v>
                  </c:pt>
                  <c:pt idx="3">
                    <c:v>Män</c:v>
                  </c:pt>
                  <c:pt idx="4">
                    <c:v>Kvinnor</c:v>
                  </c:pt>
                  <c:pt idx="5">
                    <c:v>Män</c:v>
                  </c:pt>
                  <c:pt idx="6">
                    <c:v>Kvinnor</c:v>
                  </c:pt>
                  <c:pt idx="7">
                    <c:v>Män</c:v>
                  </c:pt>
                </c:lvl>
                <c:lvl>
                  <c:pt idx="0">
                    <c:v>Ekonomiskt bistånd</c:v>
                  </c:pt>
                  <c:pt idx="2">
                    <c:v>Missbruks- och beroendevård</c:v>
                  </c:pt>
                  <c:pt idx="4">
                    <c:v>Social barn och ungdomsvård - ungdomar 13+</c:v>
                  </c:pt>
                  <c:pt idx="6">
                    <c:v>Social barn och ungdomsvård - vårdnadshavare</c:v>
                  </c:pt>
                </c:lvl>
                <c:lvl>
                  <c:pt idx="0">
                    <c:v>Hur har din situation förändrats sedan du fick kontakt med socialtjänsten i kommunen?</c:v>
                  </c:pt>
                </c:lvl>
              </c:multiLvlStrCache>
            </c:multiLvlStrRef>
          </c:cat>
          <c:val>
            <c:numRef>
              <c:f>Pivot1!$H$5:$H$12</c:f>
              <c:numCache>
                <c:formatCode>0%</c:formatCode>
                <c:ptCount val="8"/>
                <c:pt idx="0">
                  <c:v>3.6952814098919838E-2</c:v>
                </c:pt>
                <c:pt idx="1">
                  <c:v>3.8548752834467119E-2</c:v>
                </c:pt>
                <c:pt idx="2">
                  <c:v>3.1674208144796379E-2</c:v>
                </c:pt>
                <c:pt idx="3">
                  <c:v>3.5409035409035408E-2</c:v>
                </c:pt>
                <c:pt idx="4">
                  <c:v>6.7901234567901231E-2</c:v>
                </c:pt>
                <c:pt idx="5">
                  <c:v>5.0209205020920501E-2</c:v>
                </c:pt>
                <c:pt idx="6">
                  <c:v>6.5298507462686561E-2</c:v>
                </c:pt>
                <c:pt idx="7">
                  <c:v>6.7911714770797965E-2</c:v>
                </c:pt>
              </c:numCache>
            </c:numRef>
          </c:val>
          <c:extLst>
            <c:ext xmlns:c16="http://schemas.microsoft.com/office/drawing/2014/chart" uri="{C3380CC4-5D6E-409C-BE32-E72D297353CC}">
              <c16:uniqueId val="{00000004-5418-42EE-9CCD-E0080A79119D}"/>
            </c:ext>
          </c:extLst>
        </c:ser>
        <c:dLbls>
          <c:dLblPos val="ctr"/>
          <c:showLegendKey val="0"/>
          <c:showVal val="1"/>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pivotSource>
    <c:name>[IFO tidsserie förenklad 2016-2021 inkl linjediagram.xlsx]Pivot2!Pivottabell1</c:name>
    <c:fmtId val="122"/>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tx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w="4762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tx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w="4762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tx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w="4762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Pivot2!$C$90</c:f>
              <c:strCache>
                <c:ptCount val="1"/>
                <c:pt idx="0">
                  <c:v>Kvinnor</c:v>
                </c:pt>
              </c:strCache>
            </c:strRef>
          </c:tx>
          <c:spPr>
            <a:ln w="28575" cap="rnd">
              <a:solidFill>
                <a:schemeClr val="tx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Pivot2!$A$91:$B$96</c:f>
              <c:multiLvlStrCache>
                <c:ptCount val="6"/>
                <c:lvl>
                  <c:pt idx="0">
                    <c:v>2016</c:v>
                  </c:pt>
                  <c:pt idx="1">
                    <c:v>2017</c:v>
                  </c:pt>
                  <c:pt idx="2">
                    <c:v>2018</c:v>
                  </c:pt>
                  <c:pt idx="3">
                    <c:v>2019</c:v>
                  </c:pt>
                  <c:pt idx="4">
                    <c:v>2020</c:v>
                  </c:pt>
                  <c:pt idx="5">
                    <c:v>2021</c:v>
                  </c:pt>
                </c:lvl>
                <c:lvl>
                  <c:pt idx="0">
                    <c:v> helhetssyn</c:v>
                  </c:pt>
                </c:lvl>
              </c:multiLvlStrCache>
            </c:multiLvlStrRef>
          </c:cat>
          <c:val>
            <c:numRef>
              <c:f>Pivot2!$C$91:$C$96</c:f>
              <c:numCache>
                <c:formatCode>0</c:formatCode>
                <c:ptCount val="6"/>
                <c:pt idx="0">
                  <c:v>84.614181567424254</c:v>
                </c:pt>
                <c:pt idx="1">
                  <c:v>85.074680916428576</c:v>
                </c:pt>
                <c:pt idx="2">
                  <c:v>84.200932945483885</c:v>
                </c:pt>
                <c:pt idx="3">
                  <c:v>83.428366490756247</c:v>
                </c:pt>
                <c:pt idx="4">
                  <c:v>86.529784247374991</c:v>
                </c:pt>
                <c:pt idx="5">
                  <c:v>85.689235123263174</c:v>
                </c:pt>
              </c:numCache>
            </c:numRef>
          </c:val>
          <c:smooth val="0"/>
          <c:extLst>
            <c:ext xmlns:c16="http://schemas.microsoft.com/office/drawing/2014/chart" uri="{C3380CC4-5D6E-409C-BE32-E72D297353CC}">
              <c16:uniqueId val="{00000000-3C78-4653-9A82-5E58AB408B13}"/>
            </c:ext>
          </c:extLst>
        </c:ser>
        <c:ser>
          <c:idx val="1"/>
          <c:order val="1"/>
          <c:tx>
            <c:strRef>
              <c:f>Pivot2!$D$90</c:f>
              <c:strCache>
                <c:ptCount val="1"/>
                <c:pt idx="0">
                  <c:v>Män</c:v>
                </c:pt>
              </c:strCache>
            </c:strRef>
          </c:tx>
          <c:spPr>
            <a:ln w="28575" cap="rnd">
              <a:solidFill>
                <a:schemeClr val="accent2"/>
              </a:solidFill>
              <a:round/>
            </a:ln>
            <a:effectLst/>
          </c:spPr>
          <c:marker>
            <c:symbol val="none"/>
          </c:marker>
          <c:dLbls>
            <c:dLbl>
              <c:idx val="3"/>
              <c:layout>
                <c:manualLayout>
                  <c:x val="-1.8876827710708609E-2"/>
                  <c:y val="2.27596770612255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78-4653-9A82-5E58AB408B1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Pivot2!$A$91:$B$96</c:f>
              <c:multiLvlStrCache>
                <c:ptCount val="6"/>
                <c:lvl>
                  <c:pt idx="0">
                    <c:v>2016</c:v>
                  </c:pt>
                  <c:pt idx="1">
                    <c:v>2017</c:v>
                  </c:pt>
                  <c:pt idx="2">
                    <c:v>2018</c:v>
                  </c:pt>
                  <c:pt idx="3">
                    <c:v>2019</c:v>
                  </c:pt>
                  <c:pt idx="4">
                    <c:v>2020</c:v>
                  </c:pt>
                  <c:pt idx="5">
                    <c:v>2021</c:v>
                  </c:pt>
                </c:lvl>
                <c:lvl>
                  <c:pt idx="0">
                    <c:v> helhetssyn</c:v>
                  </c:pt>
                </c:lvl>
              </c:multiLvlStrCache>
            </c:multiLvlStrRef>
          </c:cat>
          <c:val>
            <c:numRef>
              <c:f>Pivot2!$D$91:$D$96</c:f>
              <c:numCache>
                <c:formatCode>0</c:formatCode>
                <c:ptCount val="6"/>
                <c:pt idx="0">
                  <c:v>85.896240802424259</c:v>
                </c:pt>
                <c:pt idx="1">
                  <c:v>84.807283561428562</c:v>
                </c:pt>
                <c:pt idx="2">
                  <c:v>85.914099721885236</c:v>
                </c:pt>
                <c:pt idx="3">
                  <c:v>84.5622778752941</c:v>
                </c:pt>
                <c:pt idx="4">
                  <c:v>87.828102728250002</c:v>
                </c:pt>
                <c:pt idx="5">
                  <c:v>87.268084561458309</c:v>
                </c:pt>
              </c:numCache>
            </c:numRef>
          </c:val>
          <c:smooth val="0"/>
          <c:extLst>
            <c:ext xmlns:c16="http://schemas.microsoft.com/office/drawing/2014/chart" uri="{C3380CC4-5D6E-409C-BE32-E72D297353CC}">
              <c16:uniqueId val="{00000001-3C78-4653-9A82-5E58AB408B13}"/>
            </c:ext>
          </c:extLst>
        </c:ser>
        <c:ser>
          <c:idx val="2"/>
          <c:order val="2"/>
          <c:tx>
            <c:strRef>
              <c:f>Pivot2!$E$90</c:f>
              <c:strCache>
                <c:ptCount val="1"/>
                <c:pt idx="0">
                  <c:v>Totalt </c:v>
                </c:pt>
              </c:strCache>
            </c:strRef>
          </c:tx>
          <c:spPr>
            <a:ln w="47625" cap="rnd">
              <a:solidFill>
                <a:schemeClr val="accent3"/>
              </a:solidFill>
              <a:round/>
            </a:ln>
            <a:effectLst/>
          </c:spPr>
          <c:marker>
            <c:symbol val="none"/>
          </c:marker>
          <c:dLbls>
            <c:dLbl>
              <c:idx val="3"/>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extLst>
                <c:ext xmlns:c16="http://schemas.microsoft.com/office/drawing/2014/chart" uri="{C3380CC4-5D6E-409C-BE32-E72D297353CC}">
                  <c16:uniqueId val="{00000004-3C78-4653-9A82-5E58AB408B1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Pivot2!$A$91:$B$96</c:f>
              <c:multiLvlStrCache>
                <c:ptCount val="6"/>
                <c:lvl>
                  <c:pt idx="0">
                    <c:v>2016</c:v>
                  </c:pt>
                  <c:pt idx="1">
                    <c:v>2017</c:v>
                  </c:pt>
                  <c:pt idx="2">
                    <c:v>2018</c:v>
                  </c:pt>
                  <c:pt idx="3">
                    <c:v>2019</c:v>
                  </c:pt>
                  <c:pt idx="4">
                    <c:v>2020</c:v>
                  </c:pt>
                  <c:pt idx="5">
                    <c:v>2021</c:v>
                  </c:pt>
                </c:lvl>
                <c:lvl>
                  <c:pt idx="0">
                    <c:v> helhetssyn</c:v>
                  </c:pt>
                </c:lvl>
              </c:multiLvlStrCache>
            </c:multiLvlStrRef>
          </c:cat>
          <c:val>
            <c:numRef>
              <c:f>Pivot2!$E$91:$E$96</c:f>
              <c:numCache>
                <c:formatCode>0</c:formatCode>
                <c:ptCount val="6"/>
                <c:pt idx="0">
                  <c:v>84.970143461216225</c:v>
                </c:pt>
                <c:pt idx="1">
                  <c:v>84.788870909610395</c:v>
                </c:pt>
                <c:pt idx="2">
                  <c:v>85.151381760151523</c:v>
                </c:pt>
                <c:pt idx="3">
                  <c:v>84.124593281472897</c:v>
                </c:pt>
                <c:pt idx="4">
                  <c:v>86.156555272844017</c:v>
                </c:pt>
                <c:pt idx="5">
                  <c:v>84.874892565739088</c:v>
                </c:pt>
              </c:numCache>
            </c:numRef>
          </c:val>
          <c:smooth val="0"/>
          <c:extLst>
            <c:ext xmlns:c16="http://schemas.microsoft.com/office/drawing/2014/chart" uri="{C3380CC4-5D6E-409C-BE32-E72D297353CC}">
              <c16:uniqueId val="{00000002-3C78-4653-9A82-5E58AB408B13}"/>
            </c:ext>
          </c:extLst>
        </c:ser>
        <c:dLbls>
          <c:dLblPos val="t"/>
          <c:showLegendKey val="0"/>
          <c:showVal val="1"/>
          <c:showCatName val="0"/>
          <c:showSerName val="0"/>
          <c:showPercent val="0"/>
          <c:showBubbleSize val="0"/>
        </c:dLbls>
        <c:smooth val="0"/>
        <c:axId val="547949888"/>
        <c:axId val="547950544"/>
      </c:lineChart>
      <c:catAx>
        <c:axId val="54794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47950544"/>
        <c:crosses val="autoZero"/>
        <c:auto val="1"/>
        <c:lblAlgn val="ctr"/>
        <c:lblOffset val="100"/>
        <c:noMultiLvlLbl val="0"/>
      </c:catAx>
      <c:valAx>
        <c:axId val="547950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Obs: bruten skala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479498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[IFO tidsserie förenklad 2016-2021.xlsx]Pivot2!Pivottabell2</c:name>
    <c:fmtId val="118"/>
  </c:pivotSource>
  <c:chart>
    <c:autoTitleDeleted val="1"/>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1"/>
          <c:showCatName val="0"/>
          <c:showSerName val="0"/>
          <c:showPercent val="0"/>
          <c:showBubbleSize val="0"/>
          <c:extLst>
            <c:ext xmlns:c15="http://schemas.microsoft.com/office/drawing/2012/chart" uri="{CE6537A1-D6FC-4f65-9D91-7224C49458BB}"/>
          </c:extLst>
        </c:dLbl>
      </c:pivotFmt>
      <c:pivotFmt>
        <c:idx val="19"/>
        <c:dLbl>
          <c:idx val="0"/>
          <c:showLegendKey val="0"/>
          <c:showVal val="1"/>
          <c:showCatName val="0"/>
          <c:showSerName val="0"/>
          <c:showPercent val="0"/>
          <c:showBubbleSize val="0"/>
          <c:extLst>
            <c:ext xmlns:c15="http://schemas.microsoft.com/office/drawing/2012/chart" uri="{CE6537A1-D6FC-4f65-9D91-7224C49458BB}"/>
          </c:extLst>
        </c:dLbl>
      </c:pivotFmt>
      <c:pivotFmt>
        <c:idx val="20"/>
        <c:dLbl>
          <c:idx val="0"/>
          <c:showLegendKey val="0"/>
          <c:showVal val="1"/>
          <c:showCatName val="0"/>
          <c:showSerName val="0"/>
          <c:showPercent val="0"/>
          <c:showBubbleSize val="0"/>
          <c:extLst>
            <c:ext xmlns:c15="http://schemas.microsoft.com/office/drawing/2012/chart" uri="{CE6537A1-D6FC-4f65-9D91-7224C49458BB}"/>
          </c:extLst>
        </c:dLbl>
      </c:pivotFmt>
      <c:pivotFmt>
        <c:idx val="21"/>
        <c:dLbl>
          <c:idx val="0"/>
          <c:showLegendKey val="0"/>
          <c:showVal val="1"/>
          <c:showCatName val="0"/>
          <c:showSerName val="0"/>
          <c:showPercent val="0"/>
          <c:showBubbleSize val="0"/>
          <c:extLst>
            <c:ext xmlns:c15="http://schemas.microsoft.com/office/drawing/2012/chart" uri="{CE6537A1-D6FC-4f65-9D91-7224C49458BB}"/>
          </c:extLst>
        </c:dLbl>
      </c:pivotFmt>
      <c:pivotFmt>
        <c:idx val="22"/>
        <c:dLbl>
          <c:idx val="0"/>
          <c:showLegendKey val="0"/>
          <c:showVal val="1"/>
          <c:showCatName val="0"/>
          <c:showSerName val="0"/>
          <c:showPercent val="0"/>
          <c:showBubbleSize val="0"/>
          <c:extLst>
            <c:ext xmlns:c15="http://schemas.microsoft.com/office/drawing/2012/chart" uri="{CE6537A1-D6FC-4f65-9D91-7224C49458BB}"/>
          </c:extLst>
        </c:dLbl>
      </c:pivotFmt>
      <c:pivotFmt>
        <c:idx val="23"/>
        <c:dLbl>
          <c:idx val="0"/>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c:f>
              <c:strCache>
                <c:ptCount val="1"/>
                <c:pt idx="0">
                  <c:v>Summa</c:v>
                </c:pt>
              </c:strCache>
            </c:strRef>
          </c:tx>
          <c:spPr>
            <a:solidFill>
              <a:srgbClr val="FFBE0A"/>
            </a:solidFill>
            <a:ln>
              <a:noFill/>
            </a:ln>
            <a:effectLst/>
          </c:spPr>
          <c:invertIfNegative val="0"/>
          <c:dPt>
            <c:idx val="3"/>
            <c:invertIfNegative val="0"/>
            <c:bubble3D val="0"/>
            <c:spPr>
              <a:solidFill>
                <a:srgbClr val="E6460A"/>
              </a:solidFill>
              <a:ln>
                <a:noFill/>
              </a:ln>
              <a:effectLst/>
            </c:spPr>
            <c:extLst>
              <c:ext xmlns:c16="http://schemas.microsoft.com/office/drawing/2014/chart" uri="{C3380CC4-5D6E-409C-BE32-E72D297353CC}">
                <c16:uniqueId val="{00000004-97E5-45A4-86E3-1EA4F81CD151}"/>
              </c:ext>
            </c:extLst>
          </c:dPt>
          <c:dPt>
            <c:idx val="4"/>
            <c:invertIfNegative val="0"/>
            <c:bubble3D val="0"/>
            <c:spPr>
              <a:solidFill>
                <a:srgbClr val="E6460A"/>
              </a:solidFill>
              <a:ln>
                <a:noFill/>
              </a:ln>
              <a:effectLst/>
            </c:spPr>
            <c:extLst>
              <c:ext xmlns:c16="http://schemas.microsoft.com/office/drawing/2014/chart" uri="{C3380CC4-5D6E-409C-BE32-E72D297353CC}">
                <c16:uniqueId val="{00000003-97E5-45A4-86E3-1EA4F81CD151}"/>
              </c:ext>
            </c:extLst>
          </c:dPt>
          <c:dPt>
            <c:idx val="5"/>
            <c:invertIfNegative val="0"/>
            <c:bubble3D val="0"/>
            <c:spPr>
              <a:solidFill>
                <a:srgbClr val="E6460A"/>
              </a:solidFill>
              <a:ln>
                <a:noFill/>
              </a:ln>
              <a:effectLst/>
            </c:spPr>
            <c:extLst>
              <c:ext xmlns:c16="http://schemas.microsoft.com/office/drawing/2014/chart" uri="{C3380CC4-5D6E-409C-BE32-E72D297353CC}">
                <c16:uniqueId val="{00000002-97E5-45A4-86E3-1EA4F81CD151}"/>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Pivot2!$A$4:$C$9</c:f>
              <c:multiLvlStrCache>
                <c:ptCount val="6"/>
                <c:lvl>
                  <c:pt idx="0">
                    <c:v>2019</c:v>
                  </c:pt>
                  <c:pt idx="1">
                    <c:v>2020</c:v>
                  </c:pt>
                  <c:pt idx="2">
                    <c:v>2021</c:v>
                  </c:pt>
                  <c:pt idx="3">
                    <c:v>2019</c:v>
                  </c:pt>
                  <c:pt idx="4">
                    <c:v>2020</c:v>
                  </c:pt>
                  <c:pt idx="5">
                    <c:v>2021</c:v>
                  </c:pt>
                </c:lvl>
                <c:lvl>
                  <c:pt idx="0">
                    <c:v>Kvinnor</c:v>
                  </c:pt>
                  <c:pt idx="3">
                    <c:v>Män</c:v>
                  </c:pt>
                </c:lvl>
                <c:lvl>
                  <c:pt idx="0">
                    <c:v> förbättrad situation</c:v>
                  </c:pt>
                </c:lvl>
              </c:multiLvlStrCache>
            </c:multiLvlStrRef>
          </c:cat>
          <c:val>
            <c:numRef>
              <c:f>Pivot2!$D$4:$D$9</c:f>
              <c:numCache>
                <c:formatCode>0.0</c:formatCode>
                <c:ptCount val="6"/>
                <c:pt idx="0">
                  <c:v>75.127307176186434</c:v>
                </c:pt>
                <c:pt idx="1">
                  <c:v>75.737558302124995</c:v>
                </c:pt>
                <c:pt idx="2">
                  <c:v>76.08851888532611</c:v>
                </c:pt>
                <c:pt idx="3">
                  <c:v>76.456562522352954</c:v>
                </c:pt>
                <c:pt idx="4">
                  <c:v>77.779649472624996</c:v>
                </c:pt>
                <c:pt idx="5">
                  <c:v>76.156144919782633</c:v>
                </c:pt>
              </c:numCache>
            </c:numRef>
          </c:val>
          <c:extLst>
            <c:ext xmlns:c16="http://schemas.microsoft.com/office/drawing/2014/chart" uri="{C3380CC4-5D6E-409C-BE32-E72D297353CC}">
              <c16:uniqueId val="{00000000-97E5-45A4-86E3-1EA4F81CD151}"/>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33"/>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Bryr sig personalen om dig?</c:v>
                  </c:pt>
                </c:lvl>
              </c:multiLvlStrCache>
            </c:multiLvlStrRef>
          </c:cat>
          <c:val>
            <c:numRef>
              <c:f>Pivot1!$D$5:$D$18</c:f>
              <c:numCache>
                <c:formatCode>0%</c:formatCode>
                <c:ptCount val="14"/>
                <c:pt idx="0">
                  <c:v>0.7189952904238619</c:v>
                </c:pt>
                <c:pt idx="1">
                  <c:v>0.79400000000000004</c:v>
                </c:pt>
                <c:pt idx="2">
                  <c:v>0.93577392421323058</c:v>
                </c:pt>
                <c:pt idx="3">
                  <c:v>0.92904812082894273</c:v>
                </c:pt>
                <c:pt idx="4">
                  <c:v>0.89528193325661676</c:v>
                </c:pt>
                <c:pt idx="5">
                  <c:v>0.90582293523469992</c:v>
                </c:pt>
                <c:pt idx="6">
                  <c:v>0.82070175438596493</c:v>
                </c:pt>
                <c:pt idx="7">
                  <c:v>0.84953508030431102</c:v>
                </c:pt>
                <c:pt idx="8">
                  <c:v>0.88850174216027877</c:v>
                </c:pt>
                <c:pt idx="9">
                  <c:v>0.85855263157894735</c:v>
                </c:pt>
                <c:pt idx="10">
                  <c:v>0.812284730195178</c:v>
                </c:pt>
                <c:pt idx="11">
                  <c:v>0.84940711462450591</c:v>
                </c:pt>
                <c:pt idx="12">
                  <c:v>0.90660592255125283</c:v>
                </c:pt>
                <c:pt idx="13">
                  <c:v>0.9238302502720348</c:v>
                </c:pt>
              </c:numCache>
            </c:numRef>
          </c:val>
          <c:extLst>
            <c:ext xmlns:c16="http://schemas.microsoft.com/office/drawing/2014/chart" uri="{C3380CC4-5D6E-409C-BE32-E72D297353CC}">
              <c16:uniqueId val="{00000000-B790-4336-8925-D81F0B2B0DCF}"/>
            </c:ext>
          </c:extLst>
        </c:ser>
        <c:ser>
          <c:idx val="1"/>
          <c:order val="1"/>
          <c:tx>
            <c:strRef>
              <c:f>Pivot1!$E$3:$E$4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Bryr sig personalen om dig?</c:v>
                  </c:pt>
                </c:lvl>
              </c:multiLvlStrCache>
            </c:multiLvlStrRef>
          </c:cat>
          <c:val>
            <c:numRef>
              <c:f>Pivot1!$E$5:$E$18</c:f>
              <c:numCache>
                <c:formatCode>0%</c:formatCode>
                <c:ptCount val="14"/>
                <c:pt idx="0">
                  <c:v>0.21664050235478807</c:v>
                </c:pt>
                <c:pt idx="1">
                  <c:v>0.18</c:v>
                </c:pt>
                <c:pt idx="2">
                  <c:v>5.6518946692357096E-2</c:v>
                </c:pt>
                <c:pt idx="3">
                  <c:v>6.0414471373375481E-2</c:v>
                </c:pt>
                <c:pt idx="4">
                  <c:v>8.3621020329881085E-2</c:v>
                </c:pt>
                <c:pt idx="5">
                  <c:v>7.4123588829471176E-2</c:v>
                </c:pt>
                <c:pt idx="6">
                  <c:v>0.13508771929824562</c:v>
                </c:pt>
                <c:pt idx="7">
                  <c:v>0.11665257819103973</c:v>
                </c:pt>
                <c:pt idx="8">
                  <c:v>9.7560975609756101E-2</c:v>
                </c:pt>
                <c:pt idx="9">
                  <c:v>0.12171052631578948</c:v>
                </c:pt>
                <c:pt idx="10">
                  <c:v>0.15901262916188288</c:v>
                </c:pt>
                <c:pt idx="11">
                  <c:v>0.12608695652173912</c:v>
                </c:pt>
                <c:pt idx="12">
                  <c:v>7.7448747152619596E-2</c:v>
                </c:pt>
                <c:pt idx="13">
                  <c:v>6.8552774755168661E-2</c:v>
                </c:pt>
              </c:numCache>
            </c:numRef>
          </c:val>
          <c:extLst>
            <c:ext xmlns:c16="http://schemas.microsoft.com/office/drawing/2014/chart" uri="{C3380CC4-5D6E-409C-BE32-E72D297353CC}">
              <c16:uniqueId val="{00000001-B790-4336-8925-D81F0B2B0DCF}"/>
            </c:ext>
          </c:extLst>
        </c:ser>
        <c:ser>
          <c:idx val="2"/>
          <c:order val="2"/>
          <c:tx>
            <c:strRef>
              <c:f>Pivot1!$F$3:$F$4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Bryr sig personalen om dig?</c:v>
                  </c:pt>
                </c:lvl>
              </c:multiLvlStrCache>
            </c:multiLvlStrRef>
          </c:cat>
          <c:val>
            <c:numRef>
              <c:f>Pivot1!$F$5:$F$18</c:f>
              <c:numCache>
                <c:formatCode>0%</c:formatCode>
                <c:ptCount val="14"/>
                <c:pt idx="0">
                  <c:v>6.4364207221350084E-2</c:v>
                </c:pt>
                <c:pt idx="1">
                  <c:v>2.5999999999999999E-2</c:v>
                </c:pt>
                <c:pt idx="2">
                  <c:v>7.7071290944123313E-3</c:v>
                </c:pt>
                <c:pt idx="3">
                  <c:v>1.053740779768177E-2</c:v>
                </c:pt>
                <c:pt idx="4">
                  <c:v>2.1097046413502109E-2</c:v>
                </c:pt>
                <c:pt idx="5">
                  <c:v>2.0053475935828877E-2</c:v>
                </c:pt>
                <c:pt idx="6">
                  <c:v>4.4210526315789471E-2</c:v>
                </c:pt>
                <c:pt idx="7">
                  <c:v>3.38123415046492E-2</c:v>
                </c:pt>
                <c:pt idx="8">
                  <c:v>1.3937282229965157E-2</c:v>
                </c:pt>
                <c:pt idx="9">
                  <c:v>1.9736842105263157E-2</c:v>
                </c:pt>
                <c:pt idx="10">
                  <c:v>2.8702640642939151E-2</c:v>
                </c:pt>
                <c:pt idx="11">
                  <c:v>2.4505928853754941E-2</c:v>
                </c:pt>
                <c:pt idx="12">
                  <c:v>1.5945330296127564E-2</c:v>
                </c:pt>
                <c:pt idx="13">
                  <c:v>7.6169749727965181E-3</c:v>
                </c:pt>
              </c:numCache>
            </c:numRef>
          </c:val>
          <c:extLst>
            <c:ext xmlns:c16="http://schemas.microsoft.com/office/drawing/2014/chart" uri="{C3380CC4-5D6E-409C-BE32-E72D297353CC}">
              <c16:uniqueId val="{00000002-B790-4336-8925-D81F0B2B0DCF}"/>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2016-2021.xlsx]Pivot2!Pivottabell2</c:name>
    <c:fmtId val="155"/>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Pivot2!$D$3:$D$4</c:f>
              <c:strCache>
                <c:ptCount val="1"/>
                <c:pt idx="0">
                  <c:v>Ja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Bryr sig personalen om dig?</c:v>
                  </c:pt>
                </c:lvl>
              </c:multiLvlStrCache>
            </c:multiLvlStrRef>
          </c:cat>
          <c:val>
            <c:numRef>
              <c:f>Pivot2!$D$5:$D$10</c:f>
              <c:numCache>
                <c:formatCode>0%</c:formatCode>
                <c:ptCount val="6"/>
                <c:pt idx="0">
                  <c:v>0.86767277077390259</c:v>
                </c:pt>
                <c:pt idx="1">
                  <c:v>0.87680537122335855</c:v>
                </c:pt>
                <c:pt idx="2">
                  <c:v>0.87083121719993228</c:v>
                </c:pt>
                <c:pt idx="3">
                  <c:v>0.8782698961937716</c:v>
                </c:pt>
                <c:pt idx="4">
                  <c:v>0.87250373590544761</c:v>
                </c:pt>
                <c:pt idx="5">
                  <c:v>0.88423466249091209</c:v>
                </c:pt>
              </c:numCache>
            </c:numRef>
          </c:val>
          <c:extLst>
            <c:ext xmlns:c16="http://schemas.microsoft.com/office/drawing/2014/chart" uri="{C3380CC4-5D6E-409C-BE32-E72D297353CC}">
              <c16:uniqueId val="{00000000-2F46-4519-A958-8BC448DE7A82}"/>
            </c:ext>
          </c:extLst>
        </c:ser>
        <c:ser>
          <c:idx val="1"/>
          <c:order val="1"/>
          <c:tx>
            <c:strRef>
              <c:f>Pivot2!$E$3:$E$4</c:f>
              <c:strCache>
                <c:ptCount val="1"/>
                <c:pt idx="0">
                  <c:v>Ibland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Bryr sig personalen om dig?</c:v>
                  </c:pt>
                </c:lvl>
              </c:multiLvlStrCache>
            </c:multiLvlStrRef>
          </c:cat>
          <c:val>
            <c:numRef>
              <c:f>Pivot2!$E$5:$E$10</c:f>
              <c:numCache>
                <c:formatCode>0%</c:formatCode>
                <c:ptCount val="6"/>
                <c:pt idx="0">
                  <c:v>0.10720530045090641</c:v>
                </c:pt>
                <c:pt idx="1">
                  <c:v>9.7353423374190021E-2</c:v>
                </c:pt>
                <c:pt idx="2">
                  <c:v>0.10487557135601829</c:v>
                </c:pt>
                <c:pt idx="3">
                  <c:v>9.8754325259515566E-2</c:v>
                </c:pt>
                <c:pt idx="4">
                  <c:v>0.10243173481863878</c:v>
                </c:pt>
                <c:pt idx="5">
                  <c:v>9.4178177954253123E-2</c:v>
                </c:pt>
              </c:numCache>
            </c:numRef>
          </c:val>
          <c:extLst>
            <c:ext xmlns:c16="http://schemas.microsoft.com/office/drawing/2014/chart" uri="{C3380CC4-5D6E-409C-BE32-E72D297353CC}">
              <c16:uniqueId val="{00000001-2F46-4519-A958-8BC448DE7A82}"/>
            </c:ext>
          </c:extLst>
        </c:ser>
        <c:ser>
          <c:idx val="2"/>
          <c:order val="2"/>
          <c:tx>
            <c:strRef>
              <c:f>Pivot2!$F$3:$F$4</c:f>
              <c:strCache>
                <c:ptCount val="1"/>
                <c:pt idx="0">
                  <c:v>Nej</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Pivot2!$A$5:$C$10</c:f>
              <c:multiLvlStrCache>
                <c:ptCount val="6"/>
                <c:lvl>
                  <c:pt idx="0">
                    <c:v>Kvinnor</c:v>
                  </c:pt>
                  <c:pt idx="1">
                    <c:v>Män</c:v>
                  </c:pt>
                  <c:pt idx="2">
                    <c:v>Kvinnor</c:v>
                  </c:pt>
                  <c:pt idx="3">
                    <c:v>Män</c:v>
                  </c:pt>
                  <c:pt idx="4">
                    <c:v>Kvinnor</c:v>
                  </c:pt>
                  <c:pt idx="5">
                    <c:v>Män</c:v>
                  </c:pt>
                </c:lvl>
                <c:lvl>
                  <c:pt idx="0">
                    <c:v>2019</c:v>
                  </c:pt>
                  <c:pt idx="2">
                    <c:v>2020</c:v>
                  </c:pt>
                  <c:pt idx="4">
                    <c:v>2021</c:v>
                  </c:pt>
                </c:lvl>
                <c:lvl>
                  <c:pt idx="0">
                    <c:v>Bryr sig personalen om dig?</c:v>
                  </c:pt>
                </c:lvl>
              </c:multiLvlStrCache>
            </c:multiLvlStrRef>
          </c:cat>
          <c:val>
            <c:numRef>
              <c:f>Pivot2!$F$5:$F$10</c:f>
              <c:numCache>
                <c:formatCode>0%</c:formatCode>
                <c:ptCount val="6"/>
                <c:pt idx="0">
                  <c:v>2.5121928775190944E-2</c:v>
                </c:pt>
                <c:pt idx="1">
                  <c:v>2.5841205402451401E-2</c:v>
                </c:pt>
                <c:pt idx="2">
                  <c:v>2.4293211444049431E-2</c:v>
                </c:pt>
                <c:pt idx="3">
                  <c:v>2.2975778546712802E-2</c:v>
                </c:pt>
                <c:pt idx="4">
                  <c:v>2.50645292759136E-2</c:v>
                </c:pt>
                <c:pt idx="5">
                  <c:v>2.1587159554834742E-2</c:v>
                </c:pt>
              </c:numCache>
            </c:numRef>
          </c:val>
          <c:extLst>
            <c:ext xmlns:c16="http://schemas.microsoft.com/office/drawing/2014/chart" uri="{C3380CC4-5D6E-409C-BE32-E72D297353CC}">
              <c16:uniqueId val="{00000002-2F46-4519-A958-8BC448DE7A82}"/>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[FUNK tidsserie 2016-2021.xlsx]Pivot1!Pivottabell2</c:name>
    <c:fmtId val="138"/>
  </c:pivotSource>
  <c:chart>
    <c:autoTitleDeleted val="0"/>
    <c:pivotFmts>
      <c:pivotFmt>
        <c:idx val="0"/>
        <c:spPr>
          <a:solidFill>
            <a:srgbClr val="00B050"/>
          </a:solidFill>
          <a:ln>
            <a:noFill/>
          </a:ln>
          <a:effectLst/>
        </c:spPr>
        <c:marker>
          <c:symbol val="none"/>
        </c:marker>
      </c:pivotFmt>
      <c:pivotFmt>
        <c:idx val="1"/>
        <c:spPr>
          <a:solidFill>
            <a:srgbClr val="FFC000"/>
          </a:solidFill>
          <a:ln>
            <a:noFill/>
          </a:ln>
          <a:effectLst/>
        </c:spPr>
        <c:marker>
          <c:symbol val="none"/>
        </c:marker>
      </c:pivotFmt>
      <c:pivotFmt>
        <c:idx val="2"/>
        <c:spPr>
          <a:solidFill>
            <a:srgbClr val="C00000"/>
          </a:solidFill>
          <a:ln>
            <a:noFill/>
          </a:ln>
          <a:effectLst/>
        </c:spPr>
        <c:marker>
          <c:symbol val="none"/>
        </c:marker>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Pivot1!$D$3:$D$4</c:f>
              <c:strCache>
                <c:ptCount val="1"/>
                <c:pt idx="0">
                  <c:v>Alla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Pratar personalen med dig så att du förstår vad de menar?</c:v>
                  </c:pt>
                </c:lvl>
              </c:multiLvlStrCache>
            </c:multiLvlStrRef>
          </c:cat>
          <c:val>
            <c:numRef>
              <c:f>Pivot1!$D$5:$D$18</c:f>
              <c:numCache>
                <c:formatCode>0%</c:formatCode>
                <c:ptCount val="14"/>
                <c:pt idx="0">
                  <c:v>0.61356466876971605</c:v>
                </c:pt>
                <c:pt idx="1">
                  <c:v>0.6904522613065327</c:v>
                </c:pt>
                <c:pt idx="2">
                  <c:v>0.87174541947926709</c:v>
                </c:pt>
                <c:pt idx="3">
                  <c:v>0.87014820042342977</c:v>
                </c:pt>
                <c:pt idx="4">
                  <c:v>0.77290989095083218</c:v>
                </c:pt>
                <c:pt idx="5">
                  <c:v>0.79396462018730485</c:v>
                </c:pt>
                <c:pt idx="6">
                  <c:v>0.68978873239436622</c:v>
                </c:pt>
                <c:pt idx="7">
                  <c:v>0.72332015810276684</c:v>
                </c:pt>
                <c:pt idx="8">
                  <c:v>0.79930795847750868</c:v>
                </c:pt>
                <c:pt idx="9">
                  <c:v>0.76</c:v>
                </c:pt>
                <c:pt idx="10">
                  <c:v>0.63683304647160066</c:v>
                </c:pt>
                <c:pt idx="11">
                  <c:v>0.71445497630331756</c:v>
                </c:pt>
                <c:pt idx="12">
                  <c:v>0.86425339366515841</c:v>
                </c:pt>
                <c:pt idx="13">
                  <c:v>0.86255411255411252</c:v>
                </c:pt>
              </c:numCache>
            </c:numRef>
          </c:val>
          <c:extLst>
            <c:ext xmlns:c16="http://schemas.microsoft.com/office/drawing/2014/chart" uri="{C3380CC4-5D6E-409C-BE32-E72D297353CC}">
              <c16:uniqueId val="{00000000-C125-4489-9682-F44FBB46B13D}"/>
            </c:ext>
          </c:extLst>
        </c:ser>
        <c:ser>
          <c:idx val="1"/>
          <c:order val="1"/>
          <c:tx>
            <c:strRef>
              <c:f>Pivot1!$E$3:$E$4</c:f>
              <c:strCache>
                <c:ptCount val="1"/>
                <c:pt idx="0">
                  <c:v>Några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Pratar personalen med dig så att du förstår vad de menar?</c:v>
                  </c:pt>
                </c:lvl>
              </c:multiLvlStrCache>
            </c:multiLvlStrRef>
          </c:cat>
          <c:val>
            <c:numRef>
              <c:f>Pivot1!$E$5:$E$18</c:f>
              <c:numCache>
                <c:formatCode>0%</c:formatCode>
                <c:ptCount val="14"/>
                <c:pt idx="0">
                  <c:v>0.35962145110410093</c:v>
                </c:pt>
                <c:pt idx="1">
                  <c:v>0.28643216080402012</c:v>
                </c:pt>
                <c:pt idx="2">
                  <c:v>0.12343297974927676</c:v>
                </c:pt>
                <c:pt idx="3">
                  <c:v>0.12420606916019761</c:v>
                </c:pt>
                <c:pt idx="4">
                  <c:v>0.21082839104648937</c:v>
                </c:pt>
                <c:pt idx="5">
                  <c:v>0.18938605619146723</c:v>
                </c:pt>
                <c:pt idx="6">
                  <c:v>0.2841549295774648</c:v>
                </c:pt>
                <c:pt idx="7">
                  <c:v>0.25098814229249011</c:v>
                </c:pt>
                <c:pt idx="8">
                  <c:v>0.1972318339100346</c:v>
                </c:pt>
                <c:pt idx="9">
                  <c:v>0.23666666666666666</c:v>
                </c:pt>
                <c:pt idx="10">
                  <c:v>0.34366035570854847</c:v>
                </c:pt>
                <c:pt idx="11">
                  <c:v>0.26737756714060029</c:v>
                </c:pt>
                <c:pt idx="12">
                  <c:v>0.1255656108597285</c:v>
                </c:pt>
                <c:pt idx="13">
                  <c:v>0.13203463203463203</c:v>
                </c:pt>
              </c:numCache>
            </c:numRef>
          </c:val>
          <c:extLst>
            <c:ext xmlns:c16="http://schemas.microsoft.com/office/drawing/2014/chart" uri="{C3380CC4-5D6E-409C-BE32-E72D297353CC}">
              <c16:uniqueId val="{00000001-C125-4489-9682-F44FBB46B13D}"/>
            </c:ext>
          </c:extLst>
        </c:ser>
        <c:ser>
          <c:idx val="2"/>
          <c:order val="2"/>
          <c:tx>
            <c:strRef>
              <c:f>Pivot1!$F$3:$F$4</c:f>
              <c:strCache>
                <c:ptCount val="1"/>
                <c:pt idx="0">
                  <c:v>Ingen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Pivot1!$A$5:$C$18</c:f>
              <c:multiLvlStrCache>
                <c:ptCount val="14"/>
                <c:lvl>
                  <c:pt idx="0">
                    <c:v>Kvinnor</c:v>
                  </c:pt>
                  <c:pt idx="1">
                    <c:v>Män</c:v>
                  </c:pt>
                  <c:pt idx="2">
                    <c:v>Kvinnor</c:v>
                  </c:pt>
                  <c:pt idx="3">
                    <c:v>Män</c:v>
                  </c:pt>
                  <c:pt idx="4">
                    <c:v>Kvinnor</c:v>
                  </c:pt>
                  <c:pt idx="5">
                    <c:v>Män</c:v>
                  </c:pt>
                  <c:pt idx="6">
                    <c:v>Kvinnor</c:v>
                  </c:pt>
                  <c:pt idx="7">
                    <c:v>Män</c:v>
                  </c:pt>
                  <c:pt idx="8">
                    <c:v>Kvinnor</c:v>
                  </c:pt>
                  <c:pt idx="9">
                    <c:v>Män</c:v>
                  </c:pt>
                  <c:pt idx="10">
                    <c:v>Kvinnor</c:v>
                  </c:pt>
                  <c:pt idx="11">
                    <c:v>Män</c:v>
                  </c:pt>
                  <c:pt idx="12">
                    <c:v>Kvinnor</c:v>
                  </c:pt>
                  <c:pt idx="13">
                    <c:v>Män</c:v>
                  </c:pt>
                </c:lvl>
                <c:lvl>
                  <c:pt idx="0">
                    <c:v>Boende med särskild service SoL</c:v>
                  </c:pt>
                  <c:pt idx="2">
                    <c:v>Boendestöd SoL</c:v>
                  </c:pt>
                  <c:pt idx="4">
                    <c:v>Daglig verksamhet LSS</c:v>
                  </c:pt>
                  <c:pt idx="6">
                    <c:v>Gruppbostad LSS</c:v>
                  </c:pt>
                  <c:pt idx="8">
                    <c:v>Personlig assistans</c:v>
                  </c:pt>
                  <c:pt idx="10">
                    <c:v>Servicebostad LSS</c:v>
                  </c:pt>
                  <c:pt idx="12">
                    <c:v>Sysselsättning SoL</c:v>
                  </c:pt>
                </c:lvl>
                <c:lvl>
                  <c:pt idx="0">
                    <c:v>Pratar personalen med dig så att du förstår vad de menar?</c:v>
                  </c:pt>
                </c:lvl>
              </c:multiLvlStrCache>
            </c:multiLvlStrRef>
          </c:cat>
          <c:val>
            <c:numRef>
              <c:f>Pivot1!$F$5:$F$18</c:f>
              <c:numCache>
                <c:formatCode>0%</c:formatCode>
                <c:ptCount val="14"/>
                <c:pt idx="0">
                  <c:v>2.6813880126182965E-2</c:v>
                </c:pt>
                <c:pt idx="1">
                  <c:v>2.3115577889447236E-2</c:v>
                </c:pt>
                <c:pt idx="2">
                  <c:v>4.8216007714561235E-3</c:v>
                </c:pt>
                <c:pt idx="3">
                  <c:v>5.6457304163726185E-3</c:v>
                </c:pt>
                <c:pt idx="4">
                  <c:v>1.6261718002678401E-2</c:v>
                </c:pt>
                <c:pt idx="5">
                  <c:v>1.6649323621227889E-2</c:v>
                </c:pt>
                <c:pt idx="6">
                  <c:v>2.6056338028169014E-2</c:v>
                </c:pt>
                <c:pt idx="7">
                  <c:v>2.5691699604743084E-2</c:v>
                </c:pt>
                <c:pt idx="8">
                  <c:v>3.4602076124567475E-3</c:v>
                </c:pt>
                <c:pt idx="9">
                  <c:v>3.3333333333333335E-3</c:v>
                </c:pt>
                <c:pt idx="10">
                  <c:v>1.9506597819850834E-2</c:v>
                </c:pt>
                <c:pt idx="11">
                  <c:v>1.8167456556082148E-2</c:v>
                </c:pt>
                <c:pt idx="12">
                  <c:v>1.0180995475113122E-2</c:v>
                </c:pt>
                <c:pt idx="13">
                  <c:v>5.411255411255411E-3</c:v>
                </c:pt>
              </c:numCache>
            </c:numRef>
          </c:val>
          <c:extLst>
            <c:ext xmlns:c16="http://schemas.microsoft.com/office/drawing/2014/chart" uri="{C3380CC4-5D6E-409C-BE32-E72D297353CC}">
              <c16:uniqueId val="{00000002-C125-4489-9682-F44FBB46B13D}"/>
            </c:ext>
          </c:extLst>
        </c:ser>
        <c:dLbls>
          <c:showLegendKey val="0"/>
          <c:showVal val="0"/>
          <c:showCatName val="0"/>
          <c:showSerName val="0"/>
          <c:showPercent val="0"/>
          <c:showBubbleSize val="0"/>
        </c:dLbls>
        <c:gapWidth val="100"/>
        <c:overlap val="100"/>
        <c:axId val="480372464"/>
        <c:axId val="480368856"/>
      </c:barChart>
      <c:catAx>
        <c:axId val="4803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68856"/>
        <c:crosses val="autoZero"/>
        <c:auto val="1"/>
        <c:lblAlgn val="ctr"/>
        <c:lblOffset val="100"/>
        <c:noMultiLvlLbl val="0"/>
      </c:catAx>
      <c:valAx>
        <c:axId val="48036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crossAx val="480372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v-SE"/>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sv-SE"/>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withinLinear" id="17">
  <a:schemeClr val="accent4"/>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D7132D-8F5D-4C8A-976A-E8E1A7E0AAA1}"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sv-SE"/>
        </a:p>
      </dgm:t>
    </dgm:pt>
    <dgm:pt modelId="{93ABB349-9B78-4F52-97C6-6B0B4062D3BB}">
      <dgm:prSet phldrT="[Text]" custT="1"/>
      <dgm:spPr/>
      <dgm:t>
        <a:bodyPr/>
        <a:lstStyle/>
        <a:p>
          <a:r>
            <a:rPr lang="sv-SE" sz="1600" dirty="0"/>
            <a:t>2017</a:t>
          </a:r>
          <a:r>
            <a:rPr lang="sv-SE" sz="800" dirty="0"/>
            <a:t> </a:t>
          </a:r>
          <a:r>
            <a:rPr lang="sv-SE" sz="1500" dirty="0"/>
            <a:t>Göteborgs-regionen lanserar Yrkesresan</a:t>
          </a:r>
        </a:p>
      </dgm:t>
    </dgm:pt>
    <dgm:pt modelId="{BA590FD9-3D94-4BB2-B453-402E77DF19C7}" type="parTrans" cxnId="{4471B27E-9EC2-4FE5-B608-BE4E45A2DA57}">
      <dgm:prSet/>
      <dgm:spPr/>
      <dgm:t>
        <a:bodyPr/>
        <a:lstStyle/>
        <a:p>
          <a:endParaRPr lang="sv-SE"/>
        </a:p>
      </dgm:t>
    </dgm:pt>
    <dgm:pt modelId="{84F85076-52E5-4138-A2FD-4059ACC5F7AD}" type="sibTrans" cxnId="{4471B27E-9EC2-4FE5-B608-BE4E45A2DA57}">
      <dgm:prSet/>
      <dgm:spPr/>
      <dgm:t>
        <a:bodyPr/>
        <a:lstStyle/>
        <a:p>
          <a:endParaRPr lang="sv-SE"/>
        </a:p>
      </dgm:t>
    </dgm:pt>
    <dgm:pt modelId="{313C9661-B1CD-4A9C-9A37-4CFA0A88068D}">
      <dgm:prSet phldrT="[Text]" custT="1"/>
      <dgm:spPr/>
      <dgm:t>
        <a:bodyPr/>
        <a:lstStyle/>
        <a:p>
          <a:r>
            <a:rPr lang="sv-SE" sz="1800" dirty="0"/>
            <a:t>2018</a:t>
          </a:r>
          <a:r>
            <a:rPr lang="sv-SE" sz="800" dirty="0"/>
            <a:t> </a:t>
          </a:r>
        </a:p>
        <a:p>
          <a:r>
            <a:rPr lang="sv-SE" sz="1500" dirty="0"/>
            <a:t>Uppdrag till SKR från Socialchefsnät-verket</a:t>
          </a:r>
        </a:p>
      </dgm:t>
    </dgm:pt>
    <dgm:pt modelId="{D385FDBF-A5A1-48B3-BB7E-91184C4A4118}" type="parTrans" cxnId="{C09DF1EB-A14C-4D0C-A3ED-6E26D4EACB7C}">
      <dgm:prSet/>
      <dgm:spPr/>
      <dgm:t>
        <a:bodyPr/>
        <a:lstStyle/>
        <a:p>
          <a:endParaRPr lang="sv-SE"/>
        </a:p>
      </dgm:t>
    </dgm:pt>
    <dgm:pt modelId="{DCA17419-A9E0-471A-A42C-7D2E2D509746}" type="sibTrans" cxnId="{C09DF1EB-A14C-4D0C-A3ED-6E26D4EACB7C}">
      <dgm:prSet/>
      <dgm:spPr/>
      <dgm:t>
        <a:bodyPr/>
        <a:lstStyle/>
        <a:p>
          <a:endParaRPr lang="sv-SE"/>
        </a:p>
      </dgm:t>
    </dgm:pt>
    <dgm:pt modelId="{9A93139A-9A4E-40CE-9C67-2B75247097C4}">
      <dgm:prSet phldrT="[Text]" custT="1"/>
      <dgm:spPr/>
      <dgm:t>
        <a:bodyPr/>
        <a:lstStyle/>
        <a:p>
          <a:pPr marL="0" lvl="0" indent="0" algn="l" defTabSz="800100">
            <a:lnSpc>
              <a:spcPct val="90000"/>
            </a:lnSpc>
            <a:spcBef>
              <a:spcPct val="0"/>
            </a:spcBef>
            <a:spcAft>
              <a:spcPct val="35000"/>
            </a:spcAft>
            <a:buNone/>
          </a:pPr>
          <a:r>
            <a:rPr lang="sv-SE" sz="1800" kern="1200" dirty="0">
              <a:latin typeface="Calibri"/>
              <a:ea typeface="+mn-ea"/>
              <a:cs typeface="+mn-cs"/>
            </a:rPr>
            <a:t>2019</a:t>
          </a:r>
        </a:p>
        <a:p>
          <a:pPr marL="0" lvl="0" algn="l" defTabSz="666750">
            <a:lnSpc>
              <a:spcPct val="90000"/>
            </a:lnSpc>
            <a:spcBef>
              <a:spcPct val="0"/>
            </a:spcBef>
            <a:spcAft>
              <a:spcPct val="35000"/>
            </a:spcAft>
            <a:buNone/>
          </a:pPr>
          <a:r>
            <a:rPr lang="sv-SE" sz="1500" kern="1200" dirty="0"/>
            <a:t>Förstudier</a:t>
          </a:r>
        </a:p>
      </dgm:t>
    </dgm:pt>
    <dgm:pt modelId="{AC546BBF-EA1E-4EEE-B470-6F372CAEE8F3}" type="parTrans" cxnId="{E97A197A-A93D-4F83-878F-3206D7A54116}">
      <dgm:prSet/>
      <dgm:spPr/>
      <dgm:t>
        <a:bodyPr/>
        <a:lstStyle/>
        <a:p>
          <a:endParaRPr lang="sv-SE"/>
        </a:p>
      </dgm:t>
    </dgm:pt>
    <dgm:pt modelId="{D8621BB0-8459-470D-87B2-C44EF21D2264}" type="sibTrans" cxnId="{E97A197A-A93D-4F83-878F-3206D7A54116}">
      <dgm:prSet/>
      <dgm:spPr/>
      <dgm:t>
        <a:bodyPr/>
        <a:lstStyle/>
        <a:p>
          <a:endParaRPr lang="sv-SE"/>
        </a:p>
      </dgm:t>
    </dgm:pt>
    <dgm:pt modelId="{EE196799-B37A-4BBD-B516-E9F5A35BAEA8}">
      <dgm:prSet custT="1"/>
      <dgm:spPr/>
      <dgm:t>
        <a:bodyPr/>
        <a:lstStyle/>
        <a:p>
          <a:r>
            <a:rPr lang="sv-SE" sz="1800" kern="1200" dirty="0">
              <a:latin typeface="Calibri"/>
              <a:ea typeface="+mn-ea"/>
              <a:cs typeface="+mn-cs"/>
            </a:rPr>
            <a:t>2020</a:t>
          </a:r>
          <a:r>
            <a:rPr lang="sv-SE" sz="1500" kern="1200" dirty="0"/>
            <a:t> Erbjudande till alla kommuner</a:t>
          </a:r>
        </a:p>
      </dgm:t>
    </dgm:pt>
    <dgm:pt modelId="{3C181D14-A333-4899-955F-4102AE6069AA}" type="parTrans" cxnId="{15A87A4B-AE0D-4DD1-821D-CC57538E36E4}">
      <dgm:prSet/>
      <dgm:spPr/>
      <dgm:t>
        <a:bodyPr/>
        <a:lstStyle/>
        <a:p>
          <a:endParaRPr lang="sv-SE"/>
        </a:p>
      </dgm:t>
    </dgm:pt>
    <dgm:pt modelId="{AE2BC03A-AC81-49C3-A93D-39F7183CB227}" type="sibTrans" cxnId="{15A87A4B-AE0D-4DD1-821D-CC57538E36E4}">
      <dgm:prSet/>
      <dgm:spPr/>
      <dgm:t>
        <a:bodyPr/>
        <a:lstStyle/>
        <a:p>
          <a:endParaRPr lang="sv-SE"/>
        </a:p>
      </dgm:t>
    </dgm:pt>
    <dgm:pt modelId="{7495D980-0AA7-4A9B-A9A8-C0327F9D025F}">
      <dgm:prSet custT="1"/>
      <dgm:spPr/>
      <dgm:t>
        <a:bodyPr/>
        <a:lstStyle/>
        <a:p>
          <a:r>
            <a:rPr lang="sv-SE" sz="1800" kern="1200" dirty="0">
              <a:latin typeface="Calibri"/>
              <a:ea typeface="+mn-ea"/>
              <a:cs typeface="+mn-cs"/>
            </a:rPr>
            <a:t>2021</a:t>
          </a:r>
          <a:r>
            <a:rPr lang="sv-SE" sz="1500" kern="1200" dirty="0"/>
            <a:t> Förberedelser och produktion</a:t>
          </a:r>
        </a:p>
      </dgm:t>
    </dgm:pt>
    <dgm:pt modelId="{7C966E50-666A-412B-A113-9D58B8ED78DA}" type="parTrans" cxnId="{44F173A4-59DC-4EAD-B19B-028FC58FFDA4}">
      <dgm:prSet/>
      <dgm:spPr/>
      <dgm:t>
        <a:bodyPr/>
        <a:lstStyle/>
        <a:p>
          <a:endParaRPr lang="sv-SE"/>
        </a:p>
      </dgm:t>
    </dgm:pt>
    <dgm:pt modelId="{4DA85EBF-45FD-43DF-81A8-864D833F069D}" type="sibTrans" cxnId="{44F173A4-59DC-4EAD-B19B-028FC58FFDA4}">
      <dgm:prSet/>
      <dgm:spPr/>
      <dgm:t>
        <a:bodyPr/>
        <a:lstStyle/>
        <a:p>
          <a:endParaRPr lang="sv-SE"/>
        </a:p>
      </dgm:t>
    </dgm:pt>
    <dgm:pt modelId="{07449F3F-73D5-4B03-B54C-44A92F986A3D}">
      <dgm:prSet custT="1"/>
      <dgm:spPr/>
      <dgm:t>
        <a:bodyPr/>
        <a:lstStyle/>
        <a:p>
          <a:pPr marL="0" lvl="0" indent="0" algn="l" defTabSz="666750">
            <a:lnSpc>
              <a:spcPct val="90000"/>
            </a:lnSpc>
            <a:spcBef>
              <a:spcPct val="0"/>
            </a:spcBef>
            <a:spcAft>
              <a:spcPct val="35000"/>
            </a:spcAft>
            <a:buNone/>
          </a:pPr>
          <a:r>
            <a:rPr lang="sv-SE" sz="1800" kern="1200" dirty="0">
              <a:latin typeface="Calibri"/>
              <a:ea typeface="+mn-ea"/>
              <a:cs typeface="+mn-cs"/>
            </a:rPr>
            <a:t>2022</a:t>
          </a:r>
          <a:r>
            <a:rPr lang="sv-SE" sz="1500" kern="1200" dirty="0">
              <a:latin typeface="Calibri"/>
              <a:ea typeface="+mn-ea"/>
              <a:cs typeface="+mn-cs"/>
            </a:rPr>
            <a:t> Lansering, produktion, förstudier</a:t>
          </a:r>
        </a:p>
      </dgm:t>
    </dgm:pt>
    <dgm:pt modelId="{83EB2A47-7BF4-41E4-9D66-1C53942983BE}" type="parTrans" cxnId="{814788CF-6FC4-4516-824C-DAEA8264ABAF}">
      <dgm:prSet/>
      <dgm:spPr/>
      <dgm:t>
        <a:bodyPr/>
        <a:lstStyle/>
        <a:p>
          <a:endParaRPr lang="sv-SE"/>
        </a:p>
      </dgm:t>
    </dgm:pt>
    <dgm:pt modelId="{3F60ED3E-E9C7-4808-94D6-F6F53A14805B}" type="sibTrans" cxnId="{814788CF-6FC4-4516-824C-DAEA8264ABAF}">
      <dgm:prSet/>
      <dgm:spPr/>
      <dgm:t>
        <a:bodyPr/>
        <a:lstStyle/>
        <a:p>
          <a:endParaRPr lang="sv-SE"/>
        </a:p>
      </dgm:t>
    </dgm:pt>
    <dgm:pt modelId="{172FEBED-758F-4414-A4FC-393047D6E71F}" type="pres">
      <dgm:prSet presAssocID="{E0D7132D-8F5D-4C8A-976A-E8E1A7E0AAA1}" presName="rootnode" presStyleCnt="0">
        <dgm:presLayoutVars>
          <dgm:chMax/>
          <dgm:chPref/>
          <dgm:dir/>
          <dgm:animLvl val="lvl"/>
        </dgm:presLayoutVars>
      </dgm:prSet>
      <dgm:spPr/>
      <dgm:t>
        <a:bodyPr/>
        <a:lstStyle/>
        <a:p>
          <a:endParaRPr lang="sv-SE"/>
        </a:p>
      </dgm:t>
    </dgm:pt>
    <dgm:pt modelId="{564242CB-AE59-4B66-81C7-349188DD36A3}" type="pres">
      <dgm:prSet presAssocID="{93ABB349-9B78-4F52-97C6-6B0B4062D3BB}" presName="composite" presStyleCnt="0"/>
      <dgm:spPr/>
    </dgm:pt>
    <dgm:pt modelId="{7D5BF6D1-424B-4F5D-BCF7-2A42BAF1161B}" type="pres">
      <dgm:prSet presAssocID="{93ABB349-9B78-4F52-97C6-6B0B4062D3BB}" presName="LShape" presStyleLbl="alignNode1" presStyleIdx="0" presStyleCnt="11"/>
      <dgm:spPr/>
    </dgm:pt>
    <dgm:pt modelId="{ACA836B1-0C27-4FBB-BC5E-263B9F643333}" type="pres">
      <dgm:prSet presAssocID="{93ABB349-9B78-4F52-97C6-6B0B4062D3BB}" presName="ParentText" presStyleLbl="revTx" presStyleIdx="0" presStyleCnt="6">
        <dgm:presLayoutVars>
          <dgm:chMax val="0"/>
          <dgm:chPref val="0"/>
          <dgm:bulletEnabled val="1"/>
        </dgm:presLayoutVars>
      </dgm:prSet>
      <dgm:spPr/>
      <dgm:t>
        <a:bodyPr/>
        <a:lstStyle/>
        <a:p>
          <a:endParaRPr lang="sv-SE"/>
        </a:p>
      </dgm:t>
    </dgm:pt>
    <dgm:pt modelId="{85AB34EE-1713-4FFB-BD2B-ED55415314D2}" type="pres">
      <dgm:prSet presAssocID="{93ABB349-9B78-4F52-97C6-6B0B4062D3BB}" presName="Triangle" presStyleLbl="alignNode1" presStyleIdx="1" presStyleCnt="11"/>
      <dgm:spPr/>
    </dgm:pt>
    <dgm:pt modelId="{BC61D32D-DD25-40E1-8620-245E60B0064C}" type="pres">
      <dgm:prSet presAssocID="{84F85076-52E5-4138-A2FD-4059ACC5F7AD}" presName="sibTrans" presStyleCnt="0"/>
      <dgm:spPr/>
    </dgm:pt>
    <dgm:pt modelId="{1F5535F7-7C52-42A5-8D69-8F12E335B9F0}" type="pres">
      <dgm:prSet presAssocID="{84F85076-52E5-4138-A2FD-4059ACC5F7AD}" presName="space" presStyleCnt="0"/>
      <dgm:spPr/>
    </dgm:pt>
    <dgm:pt modelId="{01BD4488-1E41-480B-A380-90D928AEDA0D}" type="pres">
      <dgm:prSet presAssocID="{313C9661-B1CD-4A9C-9A37-4CFA0A88068D}" presName="composite" presStyleCnt="0"/>
      <dgm:spPr/>
    </dgm:pt>
    <dgm:pt modelId="{0F42E576-A7B6-4B82-A8B2-C4742C2FD277}" type="pres">
      <dgm:prSet presAssocID="{313C9661-B1CD-4A9C-9A37-4CFA0A88068D}" presName="LShape" presStyleLbl="alignNode1" presStyleIdx="2" presStyleCnt="11"/>
      <dgm:spPr/>
    </dgm:pt>
    <dgm:pt modelId="{A8D35DE7-FD28-4672-89D6-EDAF4F01FDBA}" type="pres">
      <dgm:prSet presAssocID="{313C9661-B1CD-4A9C-9A37-4CFA0A88068D}" presName="ParentText" presStyleLbl="revTx" presStyleIdx="1" presStyleCnt="6" custScaleX="109221">
        <dgm:presLayoutVars>
          <dgm:chMax val="0"/>
          <dgm:chPref val="0"/>
          <dgm:bulletEnabled val="1"/>
        </dgm:presLayoutVars>
      </dgm:prSet>
      <dgm:spPr/>
      <dgm:t>
        <a:bodyPr/>
        <a:lstStyle/>
        <a:p>
          <a:endParaRPr lang="sv-SE"/>
        </a:p>
      </dgm:t>
    </dgm:pt>
    <dgm:pt modelId="{E65C5DDE-EC7A-4F6D-B3C7-B88EBA535B1F}" type="pres">
      <dgm:prSet presAssocID="{313C9661-B1CD-4A9C-9A37-4CFA0A88068D}" presName="Triangle" presStyleLbl="alignNode1" presStyleIdx="3" presStyleCnt="11"/>
      <dgm:spPr/>
    </dgm:pt>
    <dgm:pt modelId="{3BBF3C85-AF45-48A2-825F-070604243445}" type="pres">
      <dgm:prSet presAssocID="{DCA17419-A9E0-471A-A42C-7D2E2D509746}" presName="sibTrans" presStyleCnt="0"/>
      <dgm:spPr/>
    </dgm:pt>
    <dgm:pt modelId="{7F5439BD-3CE4-44EF-BD19-FBD5C12B0E36}" type="pres">
      <dgm:prSet presAssocID="{DCA17419-A9E0-471A-A42C-7D2E2D509746}" presName="space" presStyleCnt="0"/>
      <dgm:spPr/>
    </dgm:pt>
    <dgm:pt modelId="{9117A8CD-9CD6-4C12-B1CA-D12CDE683BD6}" type="pres">
      <dgm:prSet presAssocID="{9A93139A-9A4E-40CE-9C67-2B75247097C4}" presName="composite" presStyleCnt="0"/>
      <dgm:spPr/>
    </dgm:pt>
    <dgm:pt modelId="{CFA7F098-258B-4502-8ECD-1A5F1ABF0B1B}" type="pres">
      <dgm:prSet presAssocID="{9A93139A-9A4E-40CE-9C67-2B75247097C4}" presName="LShape" presStyleLbl="alignNode1" presStyleIdx="4" presStyleCnt="11"/>
      <dgm:spPr/>
    </dgm:pt>
    <dgm:pt modelId="{6AEAEAD7-0B55-4B82-AA6F-24A3787FCCFE}" type="pres">
      <dgm:prSet presAssocID="{9A93139A-9A4E-40CE-9C67-2B75247097C4}" presName="ParentText" presStyleLbl="revTx" presStyleIdx="2" presStyleCnt="6">
        <dgm:presLayoutVars>
          <dgm:chMax val="0"/>
          <dgm:chPref val="0"/>
          <dgm:bulletEnabled val="1"/>
        </dgm:presLayoutVars>
      </dgm:prSet>
      <dgm:spPr/>
      <dgm:t>
        <a:bodyPr/>
        <a:lstStyle/>
        <a:p>
          <a:endParaRPr lang="sv-SE"/>
        </a:p>
      </dgm:t>
    </dgm:pt>
    <dgm:pt modelId="{AFE96B0A-6C5B-41CE-AC62-B0C77B251795}" type="pres">
      <dgm:prSet presAssocID="{9A93139A-9A4E-40CE-9C67-2B75247097C4}" presName="Triangle" presStyleLbl="alignNode1" presStyleIdx="5" presStyleCnt="11"/>
      <dgm:spPr/>
    </dgm:pt>
    <dgm:pt modelId="{683C8079-2310-49E5-9497-851C4F3C25BE}" type="pres">
      <dgm:prSet presAssocID="{D8621BB0-8459-470D-87B2-C44EF21D2264}" presName="sibTrans" presStyleCnt="0"/>
      <dgm:spPr/>
    </dgm:pt>
    <dgm:pt modelId="{B00F6607-839A-4F18-A386-5C151A966911}" type="pres">
      <dgm:prSet presAssocID="{D8621BB0-8459-470D-87B2-C44EF21D2264}" presName="space" presStyleCnt="0"/>
      <dgm:spPr/>
    </dgm:pt>
    <dgm:pt modelId="{8091F4D0-A947-4756-999F-C4CD9283CBD8}" type="pres">
      <dgm:prSet presAssocID="{EE196799-B37A-4BBD-B516-E9F5A35BAEA8}" presName="composite" presStyleCnt="0"/>
      <dgm:spPr/>
    </dgm:pt>
    <dgm:pt modelId="{0C4B4E42-43AF-4448-AEFF-D8C3081E67C2}" type="pres">
      <dgm:prSet presAssocID="{EE196799-B37A-4BBD-B516-E9F5A35BAEA8}" presName="LShape" presStyleLbl="alignNode1" presStyleIdx="6" presStyleCnt="11"/>
      <dgm:spPr/>
    </dgm:pt>
    <dgm:pt modelId="{86CA3598-030D-4027-B9ED-F1B87F4563ED}" type="pres">
      <dgm:prSet presAssocID="{EE196799-B37A-4BBD-B516-E9F5A35BAEA8}" presName="ParentText" presStyleLbl="revTx" presStyleIdx="3" presStyleCnt="6">
        <dgm:presLayoutVars>
          <dgm:chMax val="0"/>
          <dgm:chPref val="0"/>
          <dgm:bulletEnabled val="1"/>
        </dgm:presLayoutVars>
      </dgm:prSet>
      <dgm:spPr/>
      <dgm:t>
        <a:bodyPr/>
        <a:lstStyle/>
        <a:p>
          <a:endParaRPr lang="sv-SE"/>
        </a:p>
      </dgm:t>
    </dgm:pt>
    <dgm:pt modelId="{EC8D4E84-E37B-4A7B-ABB9-EE5DB568DC74}" type="pres">
      <dgm:prSet presAssocID="{EE196799-B37A-4BBD-B516-E9F5A35BAEA8}" presName="Triangle" presStyleLbl="alignNode1" presStyleIdx="7" presStyleCnt="11"/>
      <dgm:spPr/>
    </dgm:pt>
    <dgm:pt modelId="{9312EE74-F081-4DC8-B6BF-4126D8AC2EF1}" type="pres">
      <dgm:prSet presAssocID="{AE2BC03A-AC81-49C3-A93D-39F7183CB227}" presName="sibTrans" presStyleCnt="0"/>
      <dgm:spPr/>
    </dgm:pt>
    <dgm:pt modelId="{F3978D0A-F2ED-4687-9D06-5A4E02E150A8}" type="pres">
      <dgm:prSet presAssocID="{AE2BC03A-AC81-49C3-A93D-39F7183CB227}" presName="space" presStyleCnt="0"/>
      <dgm:spPr/>
    </dgm:pt>
    <dgm:pt modelId="{3BC6DE75-04E3-4D43-B728-925AAE4A1998}" type="pres">
      <dgm:prSet presAssocID="{7495D980-0AA7-4A9B-A9A8-C0327F9D025F}" presName="composite" presStyleCnt="0"/>
      <dgm:spPr/>
    </dgm:pt>
    <dgm:pt modelId="{6139295C-1B17-4585-95C1-F00E55F49911}" type="pres">
      <dgm:prSet presAssocID="{7495D980-0AA7-4A9B-A9A8-C0327F9D025F}" presName="LShape" presStyleLbl="alignNode1" presStyleIdx="8" presStyleCnt="11"/>
      <dgm:spPr/>
    </dgm:pt>
    <dgm:pt modelId="{80D5B19F-7181-4BA0-B48B-DABC591E6C3F}" type="pres">
      <dgm:prSet presAssocID="{7495D980-0AA7-4A9B-A9A8-C0327F9D025F}" presName="ParentText" presStyleLbl="revTx" presStyleIdx="4" presStyleCnt="6">
        <dgm:presLayoutVars>
          <dgm:chMax val="0"/>
          <dgm:chPref val="0"/>
          <dgm:bulletEnabled val="1"/>
        </dgm:presLayoutVars>
      </dgm:prSet>
      <dgm:spPr/>
      <dgm:t>
        <a:bodyPr/>
        <a:lstStyle/>
        <a:p>
          <a:endParaRPr lang="sv-SE"/>
        </a:p>
      </dgm:t>
    </dgm:pt>
    <dgm:pt modelId="{4F2ADC4F-9279-48CD-9CFA-1E5799B27B5B}" type="pres">
      <dgm:prSet presAssocID="{7495D980-0AA7-4A9B-A9A8-C0327F9D025F}" presName="Triangle" presStyleLbl="alignNode1" presStyleIdx="9" presStyleCnt="11"/>
      <dgm:spPr/>
    </dgm:pt>
    <dgm:pt modelId="{E5509679-A4DC-4B18-BB3A-ACFC9B6B4975}" type="pres">
      <dgm:prSet presAssocID="{4DA85EBF-45FD-43DF-81A8-864D833F069D}" presName="sibTrans" presStyleCnt="0"/>
      <dgm:spPr/>
    </dgm:pt>
    <dgm:pt modelId="{EF1E74D9-7C9B-452B-83DC-7B1DDA707D77}" type="pres">
      <dgm:prSet presAssocID="{4DA85EBF-45FD-43DF-81A8-864D833F069D}" presName="space" presStyleCnt="0"/>
      <dgm:spPr/>
    </dgm:pt>
    <dgm:pt modelId="{ED2828AA-CE07-4F47-A0AF-C9DC7E8FA203}" type="pres">
      <dgm:prSet presAssocID="{07449F3F-73D5-4B03-B54C-44A92F986A3D}" presName="composite" presStyleCnt="0"/>
      <dgm:spPr/>
    </dgm:pt>
    <dgm:pt modelId="{0397A75F-7497-416E-9658-A4105A66A52E}" type="pres">
      <dgm:prSet presAssocID="{07449F3F-73D5-4B03-B54C-44A92F986A3D}" presName="LShape" presStyleLbl="alignNode1" presStyleIdx="10" presStyleCnt="11"/>
      <dgm:spPr/>
    </dgm:pt>
    <dgm:pt modelId="{E8B57016-21BC-462D-BE54-3AE80135AA83}" type="pres">
      <dgm:prSet presAssocID="{07449F3F-73D5-4B03-B54C-44A92F986A3D}" presName="ParentText" presStyleLbl="revTx" presStyleIdx="5" presStyleCnt="6">
        <dgm:presLayoutVars>
          <dgm:chMax val="0"/>
          <dgm:chPref val="0"/>
          <dgm:bulletEnabled val="1"/>
        </dgm:presLayoutVars>
      </dgm:prSet>
      <dgm:spPr/>
      <dgm:t>
        <a:bodyPr/>
        <a:lstStyle/>
        <a:p>
          <a:endParaRPr lang="sv-SE"/>
        </a:p>
      </dgm:t>
    </dgm:pt>
  </dgm:ptLst>
  <dgm:cxnLst>
    <dgm:cxn modelId="{8CE0285B-7E6E-40DD-9ABF-3DFFB3D8DA7B}" type="presOf" srcId="{E0D7132D-8F5D-4C8A-976A-E8E1A7E0AAA1}" destId="{172FEBED-758F-4414-A4FC-393047D6E71F}" srcOrd="0" destOrd="0" presId="urn:microsoft.com/office/officeart/2009/3/layout/StepUpProcess"/>
    <dgm:cxn modelId="{814788CF-6FC4-4516-824C-DAEA8264ABAF}" srcId="{E0D7132D-8F5D-4C8A-976A-E8E1A7E0AAA1}" destId="{07449F3F-73D5-4B03-B54C-44A92F986A3D}" srcOrd="5" destOrd="0" parTransId="{83EB2A47-7BF4-41E4-9D66-1C53942983BE}" sibTransId="{3F60ED3E-E9C7-4808-94D6-F6F53A14805B}"/>
    <dgm:cxn modelId="{C09DF1EB-A14C-4D0C-A3ED-6E26D4EACB7C}" srcId="{E0D7132D-8F5D-4C8A-976A-E8E1A7E0AAA1}" destId="{313C9661-B1CD-4A9C-9A37-4CFA0A88068D}" srcOrd="1" destOrd="0" parTransId="{D385FDBF-A5A1-48B3-BB7E-91184C4A4118}" sibTransId="{DCA17419-A9E0-471A-A42C-7D2E2D509746}"/>
    <dgm:cxn modelId="{778DC25E-37CC-4D46-ADA7-4244A0454260}" type="presOf" srcId="{7495D980-0AA7-4A9B-A9A8-C0327F9D025F}" destId="{80D5B19F-7181-4BA0-B48B-DABC591E6C3F}" srcOrd="0" destOrd="0" presId="urn:microsoft.com/office/officeart/2009/3/layout/StepUpProcess"/>
    <dgm:cxn modelId="{FF4F10D9-A6D3-4C7D-9B72-CB3562A54445}" type="presOf" srcId="{93ABB349-9B78-4F52-97C6-6B0B4062D3BB}" destId="{ACA836B1-0C27-4FBB-BC5E-263B9F643333}" srcOrd="0" destOrd="0" presId="urn:microsoft.com/office/officeart/2009/3/layout/StepUpProcess"/>
    <dgm:cxn modelId="{44F173A4-59DC-4EAD-B19B-028FC58FFDA4}" srcId="{E0D7132D-8F5D-4C8A-976A-E8E1A7E0AAA1}" destId="{7495D980-0AA7-4A9B-A9A8-C0327F9D025F}" srcOrd="4" destOrd="0" parTransId="{7C966E50-666A-412B-A113-9D58B8ED78DA}" sibTransId="{4DA85EBF-45FD-43DF-81A8-864D833F069D}"/>
    <dgm:cxn modelId="{79A9CB42-29C4-4B33-9BF3-DE492412C307}" type="presOf" srcId="{9A93139A-9A4E-40CE-9C67-2B75247097C4}" destId="{6AEAEAD7-0B55-4B82-AA6F-24A3787FCCFE}" srcOrd="0" destOrd="0" presId="urn:microsoft.com/office/officeart/2009/3/layout/StepUpProcess"/>
    <dgm:cxn modelId="{B011B6D8-2717-45F3-A7D2-691E59962DC3}" type="presOf" srcId="{EE196799-B37A-4BBD-B516-E9F5A35BAEA8}" destId="{86CA3598-030D-4027-B9ED-F1B87F4563ED}" srcOrd="0" destOrd="0" presId="urn:microsoft.com/office/officeart/2009/3/layout/StepUpProcess"/>
    <dgm:cxn modelId="{4471B27E-9EC2-4FE5-B608-BE4E45A2DA57}" srcId="{E0D7132D-8F5D-4C8A-976A-E8E1A7E0AAA1}" destId="{93ABB349-9B78-4F52-97C6-6B0B4062D3BB}" srcOrd="0" destOrd="0" parTransId="{BA590FD9-3D94-4BB2-B453-402E77DF19C7}" sibTransId="{84F85076-52E5-4138-A2FD-4059ACC5F7AD}"/>
    <dgm:cxn modelId="{FBBCE741-2E6B-4800-BA35-933DF899FF65}" type="presOf" srcId="{313C9661-B1CD-4A9C-9A37-4CFA0A88068D}" destId="{A8D35DE7-FD28-4672-89D6-EDAF4F01FDBA}" srcOrd="0" destOrd="0" presId="urn:microsoft.com/office/officeart/2009/3/layout/StepUpProcess"/>
    <dgm:cxn modelId="{E97A197A-A93D-4F83-878F-3206D7A54116}" srcId="{E0D7132D-8F5D-4C8A-976A-E8E1A7E0AAA1}" destId="{9A93139A-9A4E-40CE-9C67-2B75247097C4}" srcOrd="2" destOrd="0" parTransId="{AC546BBF-EA1E-4EEE-B470-6F372CAEE8F3}" sibTransId="{D8621BB0-8459-470D-87B2-C44EF21D2264}"/>
    <dgm:cxn modelId="{15A87A4B-AE0D-4DD1-821D-CC57538E36E4}" srcId="{E0D7132D-8F5D-4C8A-976A-E8E1A7E0AAA1}" destId="{EE196799-B37A-4BBD-B516-E9F5A35BAEA8}" srcOrd="3" destOrd="0" parTransId="{3C181D14-A333-4899-955F-4102AE6069AA}" sibTransId="{AE2BC03A-AC81-49C3-A93D-39F7183CB227}"/>
    <dgm:cxn modelId="{E8CF80CA-2FAA-4605-B782-EB760B2B68C3}" type="presOf" srcId="{07449F3F-73D5-4B03-B54C-44A92F986A3D}" destId="{E8B57016-21BC-462D-BE54-3AE80135AA83}" srcOrd="0" destOrd="0" presId="urn:microsoft.com/office/officeart/2009/3/layout/StepUpProcess"/>
    <dgm:cxn modelId="{06A84F6D-8D2A-4F01-8BD7-2EFD41F04B08}" type="presParOf" srcId="{172FEBED-758F-4414-A4FC-393047D6E71F}" destId="{564242CB-AE59-4B66-81C7-349188DD36A3}" srcOrd="0" destOrd="0" presId="urn:microsoft.com/office/officeart/2009/3/layout/StepUpProcess"/>
    <dgm:cxn modelId="{64FF4F44-E72C-4D63-852B-305F5407B1DC}" type="presParOf" srcId="{564242CB-AE59-4B66-81C7-349188DD36A3}" destId="{7D5BF6D1-424B-4F5D-BCF7-2A42BAF1161B}" srcOrd="0" destOrd="0" presId="urn:microsoft.com/office/officeart/2009/3/layout/StepUpProcess"/>
    <dgm:cxn modelId="{FA105541-30F0-418F-89B8-33AE6BEC3778}" type="presParOf" srcId="{564242CB-AE59-4B66-81C7-349188DD36A3}" destId="{ACA836B1-0C27-4FBB-BC5E-263B9F643333}" srcOrd="1" destOrd="0" presId="urn:microsoft.com/office/officeart/2009/3/layout/StepUpProcess"/>
    <dgm:cxn modelId="{83E72E73-BF9E-47C6-B399-C586B058FEF5}" type="presParOf" srcId="{564242CB-AE59-4B66-81C7-349188DD36A3}" destId="{85AB34EE-1713-4FFB-BD2B-ED55415314D2}" srcOrd="2" destOrd="0" presId="urn:microsoft.com/office/officeart/2009/3/layout/StepUpProcess"/>
    <dgm:cxn modelId="{E52AC5CF-C013-4E6C-8611-95D7CD92ABF8}" type="presParOf" srcId="{172FEBED-758F-4414-A4FC-393047D6E71F}" destId="{BC61D32D-DD25-40E1-8620-245E60B0064C}" srcOrd="1" destOrd="0" presId="urn:microsoft.com/office/officeart/2009/3/layout/StepUpProcess"/>
    <dgm:cxn modelId="{BE4A088C-A14A-47F2-A26C-3D45D029A257}" type="presParOf" srcId="{BC61D32D-DD25-40E1-8620-245E60B0064C}" destId="{1F5535F7-7C52-42A5-8D69-8F12E335B9F0}" srcOrd="0" destOrd="0" presId="urn:microsoft.com/office/officeart/2009/3/layout/StepUpProcess"/>
    <dgm:cxn modelId="{3B71782E-2257-4261-B4A5-833F6D79B7EC}" type="presParOf" srcId="{172FEBED-758F-4414-A4FC-393047D6E71F}" destId="{01BD4488-1E41-480B-A380-90D928AEDA0D}" srcOrd="2" destOrd="0" presId="urn:microsoft.com/office/officeart/2009/3/layout/StepUpProcess"/>
    <dgm:cxn modelId="{1077C174-9318-4ACE-BE9C-242FE0DC08B4}" type="presParOf" srcId="{01BD4488-1E41-480B-A380-90D928AEDA0D}" destId="{0F42E576-A7B6-4B82-A8B2-C4742C2FD277}" srcOrd="0" destOrd="0" presId="urn:microsoft.com/office/officeart/2009/3/layout/StepUpProcess"/>
    <dgm:cxn modelId="{EAFF7921-199C-4D69-ADA1-088688B82048}" type="presParOf" srcId="{01BD4488-1E41-480B-A380-90D928AEDA0D}" destId="{A8D35DE7-FD28-4672-89D6-EDAF4F01FDBA}" srcOrd="1" destOrd="0" presId="urn:microsoft.com/office/officeart/2009/3/layout/StepUpProcess"/>
    <dgm:cxn modelId="{E116BBCF-79CF-4AC5-8E64-AE79A7A5FB3F}" type="presParOf" srcId="{01BD4488-1E41-480B-A380-90D928AEDA0D}" destId="{E65C5DDE-EC7A-4F6D-B3C7-B88EBA535B1F}" srcOrd="2" destOrd="0" presId="urn:microsoft.com/office/officeart/2009/3/layout/StepUpProcess"/>
    <dgm:cxn modelId="{4C0D70F6-250C-4AF7-BE0D-6EED2BDCB342}" type="presParOf" srcId="{172FEBED-758F-4414-A4FC-393047D6E71F}" destId="{3BBF3C85-AF45-48A2-825F-070604243445}" srcOrd="3" destOrd="0" presId="urn:microsoft.com/office/officeart/2009/3/layout/StepUpProcess"/>
    <dgm:cxn modelId="{6FD2A0FA-7BE9-4E9B-A2B7-47F696636C65}" type="presParOf" srcId="{3BBF3C85-AF45-48A2-825F-070604243445}" destId="{7F5439BD-3CE4-44EF-BD19-FBD5C12B0E36}" srcOrd="0" destOrd="0" presId="urn:microsoft.com/office/officeart/2009/3/layout/StepUpProcess"/>
    <dgm:cxn modelId="{5F42E491-0175-4F0F-BD1D-B034B3BDF6B4}" type="presParOf" srcId="{172FEBED-758F-4414-A4FC-393047D6E71F}" destId="{9117A8CD-9CD6-4C12-B1CA-D12CDE683BD6}" srcOrd="4" destOrd="0" presId="urn:microsoft.com/office/officeart/2009/3/layout/StepUpProcess"/>
    <dgm:cxn modelId="{2A3E2693-0924-4430-B7B3-F7EC40722EC3}" type="presParOf" srcId="{9117A8CD-9CD6-4C12-B1CA-D12CDE683BD6}" destId="{CFA7F098-258B-4502-8ECD-1A5F1ABF0B1B}" srcOrd="0" destOrd="0" presId="urn:microsoft.com/office/officeart/2009/3/layout/StepUpProcess"/>
    <dgm:cxn modelId="{76525805-8AAF-493D-8A82-A98A11309C2F}" type="presParOf" srcId="{9117A8CD-9CD6-4C12-B1CA-D12CDE683BD6}" destId="{6AEAEAD7-0B55-4B82-AA6F-24A3787FCCFE}" srcOrd="1" destOrd="0" presId="urn:microsoft.com/office/officeart/2009/3/layout/StepUpProcess"/>
    <dgm:cxn modelId="{BFB7EE1A-4550-4D62-80A8-AD9DC9801085}" type="presParOf" srcId="{9117A8CD-9CD6-4C12-B1CA-D12CDE683BD6}" destId="{AFE96B0A-6C5B-41CE-AC62-B0C77B251795}" srcOrd="2" destOrd="0" presId="urn:microsoft.com/office/officeart/2009/3/layout/StepUpProcess"/>
    <dgm:cxn modelId="{143D726D-EF3B-4C7C-B6E4-5E11E0A6A601}" type="presParOf" srcId="{172FEBED-758F-4414-A4FC-393047D6E71F}" destId="{683C8079-2310-49E5-9497-851C4F3C25BE}" srcOrd="5" destOrd="0" presId="urn:microsoft.com/office/officeart/2009/3/layout/StepUpProcess"/>
    <dgm:cxn modelId="{9482A69F-F452-4D7F-9A29-3367D1B8FF3E}" type="presParOf" srcId="{683C8079-2310-49E5-9497-851C4F3C25BE}" destId="{B00F6607-839A-4F18-A386-5C151A966911}" srcOrd="0" destOrd="0" presId="urn:microsoft.com/office/officeart/2009/3/layout/StepUpProcess"/>
    <dgm:cxn modelId="{C99074CF-0117-434B-9A6E-A21006A5B499}" type="presParOf" srcId="{172FEBED-758F-4414-A4FC-393047D6E71F}" destId="{8091F4D0-A947-4756-999F-C4CD9283CBD8}" srcOrd="6" destOrd="0" presId="urn:microsoft.com/office/officeart/2009/3/layout/StepUpProcess"/>
    <dgm:cxn modelId="{EDCC2783-A66F-4959-8A5D-F2CD33529494}" type="presParOf" srcId="{8091F4D0-A947-4756-999F-C4CD9283CBD8}" destId="{0C4B4E42-43AF-4448-AEFF-D8C3081E67C2}" srcOrd="0" destOrd="0" presId="urn:microsoft.com/office/officeart/2009/3/layout/StepUpProcess"/>
    <dgm:cxn modelId="{8F2FE999-4A36-4DA8-8DFA-E3348E72691C}" type="presParOf" srcId="{8091F4D0-A947-4756-999F-C4CD9283CBD8}" destId="{86CA3598-030D-4027-B9ED-F1B87F4563ED}" srcOrd="1" destOrd="0" presId="urn:microsoft.com/office/officeart/2009/3/layout/StepUpProcess"/>
    <dgm:cxn modelId="{1793288F-2B04-401E-B56E-0B8E7C83A55A}" type="presParOf" srcId="{8091F4D0-A947-4756-999F-C4CD9283CBD8}" destId="{EC8D4E84-E37B-4A7B-ABB9-EE5DB568DC74}" srcOrd="2" destOrd="0" presId="urn:microsoft.com/office/officeart/2009/3/layout/StepUpProcess"/>
    <dgm:cxn modelId="{A1409968-DE6D-40B9-A5E6-DAE405EC0301}" type="presParOf" srcId="{172FEBED-758F-4414-A4FC-393047D6E71F}" destId="{9312EE74-F081-4DC8-B6BF-4126D8AC2EF1}" srcOrd="7" destOrd="0" presId="urn:microsoft.com/office/officeart/2009/3/layout/StepUpProcess"/>
    <dgm:cxn modelId="{4EEFE1D5-0CE1-4370-9B6F-23B097049E80}" type="presParOf" srcId="{9312EE74-F081-4DC8-B6BF-4126D8AC2EF1}" destId="{F3978D0A-F2ED-4687-9D06-5A4E02E150A8}" srcOrd="0" destOrd="0" presId="urn:microsoft.com/office/officeart/2009/3/layout/StepUpProcess"/>
    <dgm:cxn modelId="{C2B99D8D-BD69-4CAE-B750-A996D7034CEF}" type="presParOf" srcId="{172FEBED-758F-4414-A4FC-393047D6E71F}" destId="{3BC6DE75-04E3-4D43-B728-925AAE4A1998}" srcOrd="8" destOrd="0" presId="urn:microsoft.com/office/officeart/2009/3/layout/StepUpProcess"/>
    <dgm:cxn modelId="{5C9BB01E-9FAE-4FD5-8361-A2EBCE2B4018}" type="presParOf" srcId="{3BC6DE75-04E3-4D43-B728-925AAE4A1998}" destId="{6139295C-1B17-4585-95C1-F00E55F49911}" srcOrd="0" destOrd="0" presId="urn:microsoft.com/office/officeart/2009/3/layout/StepUpProcess"/>
    <dgm:cxn modelId="{690BFDAD-B02B-491B-9B99-239F652F653E}" type="presParOf" srcId="{3BC6DE75-04E3-4D43-B728-925AAE4A1998}" destId="{80D5B19F-7181-4BA0-B48B-DABC591E6C3F}" srcOrd="1" destOrd="0" presId="urn:microsoft.com/office/officeart/2009/3/layout/StepUpProcess"/>
    <dgm:cxn modelId="{51D7AAA2-F568-4B73-867F-F0D8EE77C0DA}" type="presParOf" srcId="{3BC6DE75-04E3-4D43-B728-925AAE4A1998}" destId="{4F2ADC4F-9279-48CD-9CFA-1E5799B27B5B}" srcOrd="2" destOrd="0" presId="urn:microsoft.com/office/officeart/2009/3/layout/StepUpProcess"/>
    <dgm:cxn modelId="{1532526D-B541-4E7F-A10A-0A911B2FCAE6}" type="presParOf" srcId="{172FEBED-758F-4414-A4FC-393047D6E71F}" destId="{E5509679-A4DC-4B18-BB3A-ACFC9B6B4975}" srcOrd="9" destOrd="0" presId="urn:microsoft.com/office/officeart/2009/3/layout/StepUpProcess"/>
    <dgm:cxn modelId="{D4E1D404-E74D-46BE-BE57-891BC7FC57E7}" type="presParOf" srcId="{E5509679-A4DC-4B18-BB3A-ACFC9B6B4975}" destId="{EF1E74D9-7C9B-452B-83DC-7B1DDA707D77}" srcOrd="0" destOrd="0" presId="urn:microsoft.com/office/officeart/2009/3/layout/StepUpProcess"/>
    <dgm:cxn modelId="{8E8B4C58-88B5-4671-B97B-47A11CCC49A0}" type="presParOf" srcId="{172FEBED-758F-4414-A4FC-393047D6E71F}" destId="{ED2828AA-CE07-4F47-A0AF-C9DC7E8FA203}" srcOrd="10" destOrd="0" presId="urn:microsoft.com/office/officeart/2009/3/layout/StepUpProcess"/>
    <dgm:cxn modelId="{BA05762E-B2F7-41B4-87F3-E2FF905E77BD}" type="presParOf" srcId="{ED2828AA-CE07-4F47-A0AF-C9DC7E8FA203}" destId="{0397A75F-7497-416E-9658-A4105A66A52E}" srcOrd="0" destOrd="0" presId="urn:microsoft.com/office/officeart/2009/3/layout/StepUpProcess"/>
    <dgm:cxn modelId="{932254EE-B6B1-41FE-90A2-50E9BF069C28}" type="presParOf" srcId="{ED2828AA-CE07-4F47-A0AF-C9DC7E8FA203}" destId="{E8B57016-21BC-462D-BE54-3AE80135AA83}"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AFCC11-0382-487E-A17A-6DC772E25837}"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sv-SE"/>
        </a:p>
      </dgm:t>
    </dgm:pt>
    <dgm:pt modelId="{B308C544-E5EF-424F-A294-0699F8D795C0}">
      <dgm:prSet phldrT="[Text]" custT="1"/>
      <dgm:spPr/>
      <dgm:t>
        <a:bodyPr/>
        <a:lstStyle/>
        <a:p>
          <a:r>
            <a:rPr lang="sv-SE" sz="2000"/>
            <a:t>Kommuner</a:t>
          </a:r>
        </a:p>
      </dgm:t>
    </dgm:pt>
    <dgm:pt modelId="{8A36B644-0723-4EBB-A9BC-65B2B62FEE34}" type="parTrans" cxnId="{56F269F9-49A3-4B7B-9955-FE034A533696}">
      <dgm:prSet/>
      <dgm:spPr/>
      <dgm:t>
        <a:bodyPr/>
        <a:lstStyle/>
        <a:p>
          <a:endParaRPr lang="sv-SE"/>
        </a:p>
      </dgm:t>
    </dgm:pt>
    <dgm:pt modelId="{34D5E694-3A1B-4AAE-A4B6-DC590E4B1E5D}" type="sibTrans" cxnId="{56F269F9-49A3-4B7B-9955-FE034A533696}">
      <dgm:prSet/>
      <dgm:spPr/>
      <dgm:t>
        <a:bodyPr/>
        <a:lstStyle/>
        <a:p>
          <a:endParaRPr lang="sv-SE"/>
        </a:p>
      </dgm:t>
    </dgm:pt>
    <dgm:pt modelId="{D615BAFA-6A92-44C0-8DCE-02F29E94E14E}">
      <dgm:prSet phldrT="[Text]" custT="1"/>
      <dgm:spPr>
        <a:solidFill>
          <a:srgbClr val="533A1D"/>
        </a:solidFill>
      </dgm:spPr>
      <dgm:t>
        <a:bodyPr/>
        <a:lstStyle/>
        <a:p>
          <a:r>
            <a:rPr lang="sv-SE" sz="2000"/>
            <a:t>Sveriges Kommuner och Regioner</a:t>
          </a:r>
        </a:p>
      </dgm:t>
    </dgm:pt>
    <dgm:pt modelId="{A2687960-2F10-481B-864E-B4E488C1BF80}" type="parTrans" cxnId="{A22BCA45-AAF4-4038-B24E-18F8480B12EE}">
      <dgm:prSet/>
      <dgm:spPr/>
      <dgm:t>
        <a:bodyPr/>
        <a:lstStyle/>
        <a:p>
          <a:endParaRPr lang="sv-SE"/>
        </a:p>
      </dgm:t>
    </dgm:pt>
    <dgm:pt modelId="{D377D015-1655-4137-9EE6-69533610AA7D}" type="sibTrans" cxnId="{A22BCA45-AAF4-4038-B24E-18F8480B12EE}">
      <dgm:prSet/>
      <dgm:spPr/>
      <dgm:t>
        <a:bodyPr/>
        <a:lstStyle/>
        <a:p>
          <a:endParaRPr lang="sv-SE"/>
        </a:p>
      </dgm:t>
    </dgm:pt>
    <dgm:pt modelId="{F9D5DBCA-6AE6-4BB6-A907-22037C81EB3F}">
      <dgm:prSet phldrT="[Text]" custT="1"/>
      <dgm:spPr>
        <a:solidFill>
          <a:srgbClr val="0C7393"/>
        </a:solidFill>
      </dgm:spPr>
      <dgm:t>
        <a:bodyPr/>
        <a:lstStyle/>
        <a:p>
          <a:r>
            <a:rPr lang="sv-SE" sz="2000"/>
            <a:t>RSS* med nationellt ansvar</a:t>
          </a:r>
        </a:p>
      </dgm:t>
    </dgm:pt>
    <dgm:pt modelId="{2CBE173F-70E2-4765-B6BD-7B1741494178}" type="parTrans" cxnId="{15F5E883-CD4E-4040-B346-12A290F43BD3}">
      <dgm:prSet/>
      <dgm:spPr/>
      <dgm:t>
        <a:bodyPr/>
        <a:lstStyle/>
        <a:p>
          <a:endParaRPr lang="sv-SE"/>
        </a:p>
      </dgm:t>
    </dgm:pt>
    <dgm:pt modelId="{901FEC69-0C21-47EC-917B-41EA5AB91388}" type="sibTrans" cxnId="{15F5E883-CD4E-4040-B346-12A290F43BD3}">
      <dgm:prSet/>
      <dgm:spPr/>
      <dgm:t>
        <a:bodyPr/>
        <a:lstStyle/>
        <a:p>
          <a:endParaRPr lang="sv-SE"/>
        </a:p>
      </dgm:t>
    </dgm:pt>
    <dgm:pt modelId="{F52091C5-7015-46EB-BDFD-C66E03CBF911}">
      <dgm:prSet phldrT="[Text]" custT="1"/>
      <dgm:spPr>
        <a:solidFill>
          <a:srgbClr val="3F7C65"/>
        </a:solidFill>
      </dgm:spPr>
      <dgm:t>
        <a:bodyPr/>
        <a:lstStyle/>
        <a:p>
          <a:r>
            <a:rPr lang="sv-SE" sz="2000"/>
            <a:t>Socialstyrelsen</a:t>
          </a:r>
        </a:p>
      </dgm:t>
    </dgm:pt>
    <dgm:pt modelId="{EE52B1B2-58C7-4734-869A-FCBD2243B37F}" type="parTrans" cxnId="{FBB37C19-D6CD-4066-B139-FC45A16F505D}">
      <dgm:prSet/>
      <dgm:spPr/>
      <dgm:t>
        <a:bodyPr/>
        <a:lstStyle/>
        <a:p>
          <a:endParaRPr lang="sv-SE"/>
        </a:p>
      </dgm:t>
    </dgm:pt>
    <dgm:pt modelId="{21DAF876-F4CF-4F7D-8372-AE7A7C9B5631}" type="sibTrans" cxnId="{FBB37C19-D6CD-4066-B139-FC45A16F505D}">
      <dgm:prSet/>
      <dgm:spPr/>
      <dgm:t>
        <a:bodyPr/>
        <a:lstStyle/>
        <a:p>
          <a:endParaRPr lang="sv-SE"/>
        </a:p>
      </dgm:t>
    </dgm:pt>
    <dgm:pt modelId="{063002C1-44F1-4C45-B887-26E1D20405E2}">
      <dgm:prSet phldrT="[Text]" custT="1"/>
      <dgm:spPr>
        <a:solidFill>
          <a:srgbClr val="0C7393"/>
        </a:solidFill>
      </dgm:spPr>
      <dgm:t>
        <a:bodyPr/>
        <a:lstStyle/>
        <a:p>
          <a:r>
            <a:rPr lang="sv-SE" sz="2000"/>
            <a:t>Adda</a:t>
          </a:r>
        </a:p>
      </dgm:t>
    </dgm:pt>
    <dgm:pt modelId="{ED05B174-47AD-483A-BAB3-F963BB368EAC}" type="parTrans" cxnId="{92232A9C-A932-42BB-898B-FF334A0C5837}">
      <dgm:prSet/>
      <dgm:spPr/>
      <dgm:t>
        <a:bodyPr/>
        <a:lstStyle/>
        <a:p>
          <a:endParaRPr lang="sv-SE"/>
        </a:p>
      </dgm:t>
    </dgm:pt>
    <dgm:pt modelId="{F091428B-6318-4871-84D8-13359697F88E}" type="sibTrans" cxnId="{92232A9C-A932-42BB-898B-FF334A0C5837}">
      <dgm:prSet/>
      <dgm:spPr/>
      <dgm:t>
        <a:bodyPr/>
        <a:lstStyle/>
        <a:p>
          <a:endParaRPr lang="sv-SE"/>
        </a:p>
      </dgm:t>
    </dgm:pt>
    <dgm:pt modelId="{91B9AFD3-C4D7-4A52-B800-17823792310B}">
      <dgm:prSet phldrT="[Text]" custT="1"/>
      <dgm:spPr>
        <a:solidFill>
          <a:schemeClr val="tx1">
            <a:lumMod val="75000"/>
            <a:lumOff val="25000"/>
          </a:schemeClr>
        </a:solidFill>
      </dgm:spPr>
      <dgm:t>
        <a:bodyPr/>
        <a:lstStyle/>
        <a:p>
          <a:r>
            <a:rPr lang="sv-SE" sz="2000"/>
            <a:t>RSS* med regionalt ansvar</a:t>
          </a:r>
        </a:p>
      </dgm:t>
    </dgm:pt>
    <dgm:pt modelId="{46BC46DF-E394-4396-89C5-85B2855D867F}" type="parTrans" cxnId="{DF1CF253-61EB-45AA-BC9B-A84ED27AC951}">
      <dgm:prSet/>
      <dgm:spPr/>
      <dgm:t>
        <a:bodyPr/>
        <a:lstStyle/>
        <a:p>
          <a:endParaRPr lang="sv-SE"/>
        </a:p>
      </dgm:t>
    </dgm:pt>
    <dgm:pt modelId="{7C762680-678E-49A8-B580-432AEC18AA6E}" type="sibTrans" cxnId="{DF1CF253-61EB-45AA-BC9B-A84ED27AC951}">
      <dgm:prSet/>
      <dgm:spPr/>
      <dgm:t>
        <a:bodyPr/>
        <a:lstStyle/>
        <a:p>
          <a:endParaRPr lang="sv-SE"/>
        </a:p>
      </dgm:t>
    </dgm:pt>
    <dgm:pt modelId="{27F55B75-8C24-4A5D-A1C4-4F4B8D2E0CA6}" type="pres">
      <dgm:prSet presAssocID="{18AFCC11-0382-487E-A17A-6DC772E25837}" presName="cycle" presStyleCnt="0">
        <dgm:presLayoutVars>
          <dgm:dir/>
          <dgm:resizeHandles val="exact"/>
        </dgm:presLayoutVars>
      </dgm:prSet>
      <dgm:spPr/>
      <dgm:t>
        <a:bodyPr/>
        <a:lstStyle/>
        <a:p>
          <a:endParaRPr lang="sv-SE"/>
        </a:p>
      </dgm:t>
    </dgm:pt>
    <dgm:pt modelId="{A99C5B2F-68EC-40B9-BB64-0B1DA3E3C487}" type="pres">
      <dgm:prSet presAssocID="{B308C544-E5EF-424F-A294-0699F8D795C0}" presName="node" presStyleLbl="node1" presStyleIdx="0" presStyleCnt="6" custScaleX="136543">
        <dgm:presLayoutVars>
          <dgm:bulletEnabled val="1"/>
        </dgm:presLayoutVars>
      </dgm:prSet>
      <dgm:spPr/>
      <dgm:t>
        <a:bodyPr/>
        <a:lstStyle/>
        <a:p>
          <a:endParaRPr lang="sv-SE"/>
        </a:p>
      </dgm:t>
    </dgm:pt>
    <dgm:pt modelId="{B18EEDAE-7F6A-408C-99BE-8456F4CA1ED8}" type="pres">
      <dgm:prSet presAssocID="{B308C544-E5EF-424F-A294-0699F8D795C0}" presName="spNode" presStyleCnt="0"/>
      <dgm:spPr/>
    </dgm:pt>
    <dgm:pt modelId="{06E58289-3AF0-4BDE-B24A-D56584F9020A}" type="pres">
      <dgm:prSet presAssocID="{34D5E694-3A1B-4AAE-A4B6-DC590E4B1E5D}" presName="sibTrans" presStyleLbl="sibTrans1D1" presStyleIdx="0" presStyleCnt="6"/>
      <dgm:spPr/>
      <dgm:t>
        <a:bodyPr/>
        <a:lstStyle/>
        <a:p>
          <a:endParaRPr lang="sv-SE"/>
        </a:p>
      </dgm:t>
    </dgm:pt>
    <dgm:pt modelId="{152ACB7E-572F-4F56-B21A-C4E9F0E878B9}" type="pres">
      <dgm:prSet presAssocID="{D615BAFA-6A92-44C0-8DCE-02F29E94E14E}" presName="node" presStyleLbl="node1" presStyleIdx="1" presStyleCnt="6" custScaleX="136543">
        <dgm:presLayoutVars>
          <dgm:bulletEnabled val="1"/>
        </dgm:presLayoutVars>
      </dgm:prSet>
      <dgm:spPr/>
      <dgm:t>
        <a:bodyPr/>
        <a:lstStyle/>
        <a:p>
          <a:endParaRPr lang="sv-SE"/>
        </a:p>
      </dgm:t>
    </dgm:pt>
    <dgm:pt modelId="{67F8D10F-A18D-405E-98F9-507F2BB45FBD}" type="pres">
      <dgm:prSet presAssocID="{D615BAFA-6A92-44C0-8DCE-02F29E94E14E}" presName="spNode" presStyleCnt="0"/>
      <dgm:spPr/>
    </dgm:pt>
    <dgm:pt modelId="{3FF132F7-A366-49F0-AA95-EBB717F4E70E}" type="pres">
      <dgm:prSet presAssocID="{D377D015-1655-4137-9EE6-69533610AA7D}" presName="sibTrans" presStyleLbl="sibTrans1D1" presStyleIdx="1" presStyleCnt="6"/>
      <dgm:spPr/>
      <dgm:t>
        <a:bodyPr/>
        <a:lstStyle/>
        <a:p>
          <a:endParaRPr lang="sv-SE"/>
        </a:p>
      </dgm:t>
    </dgm:pt>
    <dgm:pt modelId="{75FAFEC6-9B5F-4557-B8E5-7F2C372B835C}" type="pres">
      <dgm:prSet presAssocID="{F9D5DBCA-6AE6-4BB6-A907-22037C81EB3F}" presName="node" presStyleLbl="node1" presStyleIdx="2" presStyleCnt="6" custScaleX="136543">
        <dgm:presLayoutVars>
          <dgm:bulletEnabled val="1"/>
        </dgm:presLayoutVars>
      </dgm:prSet>
      <dgm:spPr/>
      <dgm:t>
        <a:bodyPr/>
        <a:lstStyle/>
        <a:p>
          <a:endParaRPr lang="sv-SE"/>
        </a:p>
      </dgm:t>
    </dgm:pt>
    <dgm:pt modelId="{B18A2FA3-804E-4755-BF11-7BF1B4F911CF}" type="pres">
      <dgm:prSet presAssocID="{F9D5DBCA-6AE6-4BB6-A907-22037C81EB3F}" presName="spNode" presStyleCnt="0"/>
      <dgm:spPr/>
    </dgm:pt>
    <dgm:pt modelId="{7647261B-AD67-491A-96B9-12B5BF04EA70}" type="pres">
      <dgm:prSet presAssocID="{901FEC69-0C21-47EC-917B-41EA5AB91388}" presName="sibTrans" presStyleLbl="sibTrans1D1" presStyleIdx="2" presStyleCnt="6"/>
      <dgm:spPr/>
      <dgm:t>
        <a:bodyPr/>
        <a:lstStyle/>
        <a:p>
          <a:endParaRPr lang="sv-SE"/>
        </a:p>
      </dgm:t>
    </dgm:pt>
    <dgm:pt modelId="{110372BC-77F8-4D88-ABD8-ADADC5C4CCA2}" type="pres">
      <dgm:prSet presAssocID="{91B9AFD3-C4D7-4A52-B800-17823792310B}" presName="node" presStyleLbl="node1" presStyleIdx="3" presStyleCnt="6" custScaleX="136543">
        <dgm:presLayoutVars>
          <dgm:bulletEnabled val="1"/>
        </dgm:presLayoutVars>
      </dgm:prSet>
      <dgm:spPr/>
      <dgm:t>
        <a:bodyPr/>
        <a:lstStyle/>
        <a:p>
          <a:endParaRPr lang="sv-SE"/>
        </a:p>
      </dgm:t>
    </dgm:pt>
    <dgm:pt modelId="{AC953E26-B3B8-409E-AE81-66E14BB92E7B}" type="pres">
      <dgm:prSet presAssocID="{91B9AFD3-C4D7-4A52-B800-17823792310B}" presName="spNode" presStyleCnt="0"/>
      <dgm:spPr/>
    </dgm:pt>
    <dgm:pt modelId="{C732CBF5-F045-4A27-AC16-C494F23DC951}" type="pres">
      <dgm:prSet presAssocID="{7C762680-678E-49A8-B580-432AEC18AA6E}" presName="sibTrans" presStyleLbl="sibTrans1D1" presStyleIdx="3" presStyleCnt="6"/>
      <dgm:spPr/>
      <dgm:t>
        <a:bodyPr/>
        <a:lstStyle/>
        <a:p>
          <a:endParaRPr lang="sv-SE"/>
        </a:p>
      </dgm:t>
    </dgm:pt>
    <dgm:pt modelId="{CF04EFB0-436D-49B7-8980-6CB71782CF38}" type="pres">
      <dgm:prSet presAssocID="{F52091C5-7015-46EB-BDFD-C66E03CBF911}" presName="node" presStyleLbl="node1" presStyleIdx="4" presStyleCnt="6" custScaleX="136543">
        <dgm:presLayoutVars>
          <dgm:bulletEnabled val="1"/>
        </dgm:presLayoutVars>
      </dgm:prSet>
      <dgm:spPr/>
      <dgm:t>
        <a:bodyPr/>
        <a:lstStyle/>
        <a:p>
          <a:endParaRPr lang="sv-SE"/>
        </a:p>
      </dgm:t>
    </dgm:pt>
    <dgm:pt modelId="{3323303B-58A3-4FFC-832C-77CF8B17CE57}" type="pres">
      <dgm:prSet presAssocID="{F52091C5-7015-46EB-BDFD-C66E03CBF911}" presName="spNode" presStyleCnt="0"/>
      <dgm:spPr/>
    </dgm:pt>
    <dgm:pt modelId="{DF9D3A00-43D8-4604-BEA0-08A2E6D786B5}" type="pres">
      <dgm:prSet presAssocID="{21DAF876-F4CF-4F7D-8372-AE7A7C9B5631}" presName="sibTrans" presStyleLbl="sibTrans1D1" presStyleIdx="4" presStyleCnt="6"/>
      <dgm:spPr/>
      <dgm:t>
        <a:bodyPr/>
        <a:lstStyle/>
        <a:p>
          <a:endParaRPr lang="sv-SE"/>
        </a:p>
      </dgm:t>
    </dgm:pt>
    <dgm:pt modelId="{EAF8B55E-D81D-48D9-B76E-A1CC10058541}" type="pres">
      <dgm:prSet presAssocID="{063002C1-44F1-4C45-B887-26E1D20405E2}" presName="node" presStyleLbl="node1" presStyleIdx="5" presStyleCnt="6" custScaleX="136543">
        <dgm:presLayoutVars>
          <dgm:bulletEnabled val="1"/>
        </dgm:presLayoutVars>
      </dgm:prSet>
      <dgm:spPr/>
      <dgm:t>
        <a:bodyPr/>
        <a:lstStyle/>
        <a:p>
          <a:endParaRPr lang="sv-SE"/>
        </a:p>
      </dgm:t>
    </dgm:pt>
    <dgm:pt modelId="{4946D73E-75D2-44FF-8859-57A87D443719}" type="pres">
      <dgm:prSet presAssocID="{063002C1-44F1-4C45-B887-26E1D20405E2}" presName="spNode" presStyleCnt="0"/>
      <dgm:spPr/>
    </dgm:pt>
    <dgm:pt modelId="{78466D67-8B8F-451C-BF86-A420D80676F3}" type="pres">
      <dgm:prSet presAssocID="{F091428B-6318-4871-84D8-13359697F88E}" presName="sibTrans" presStyleLbl="sibTrans1D1" presStyleIdx="5" presStyleCnt="6"/>
      <dgm:spPr/>
      <dgm:t>
        <a:bodyPr/>
        <a:lstStyle/>
        <a:p>
          <a:endParaRPr lang="sv-SE"/>
        </a:p>
      </dgm:t>
    </dgm:pt>
  </dgm:ptLst>
  <dgm:cxnLst>
    <dgm:cxn modelId="{FBB37C19-D6CD-4066-B139-FC45A16F505D}" srcId="{18AFCC11-0382-487E-A17A-6DC772E25837}" destId="{F52091C5-7015-46EB-BDFD-C66E03CBF911}" srcOrd="4" destOrd="0" parTransId="{EE52B1B2-58C7-4734-869A-FCBD2243B37F}" sibTransId="{21DAF876-F4CF-4F7D-8372-AE7A7C9B5631}"/>
    <dgm:cxn modelId="{DF1CF253-61EB-45AA-BC9B-A84ED27AC951}" srcId="{18AFCC11-0382-487E-A17A-6DC772E25837}" destId="{91B9AFD3-C4D7-4A52-B800-17823792310B}" srcOrd="3" destOrd="0" parTransId="{46BC46DF-E394-4396-89C5-85B2855D867F}" sibTransId="{7C762680-678E-49A8-B580-432AEC18AA6E}"/>
    <dgm:cxn modelId="{534222CE-F3C7-4750-B881-7546F9BAC2FF}" type="presOf" srcId="{D377D015-1655-4137-9EE6-69533610AA7D}" destId="{3FF132F7-A366-49F0-AA95-EBB717F4E70E}" srcOrd="0" destOrd="0" presId="urn:microsoft.com/office/officeart/2005/8/layout/cycle6"/>
    <dgm:cxn modelId="{2E64519F-8A17-4890-85FB-3306BB30CB0B}" type="presOf" srcId="{18AFCC11-0382-487E-A17A-6DC772E25837}" destId="{27F55B75-8C24-4A5D-A1C4-4F4B8D2E0CA6}" srcOrd="0" destOrd="0" presId="urn:microsoft.com/office/officeart/2005/8/layout/cycle6"/>
    <dgm:cxn modelId="{E4F4E8DC-7ADA-45CA-A32E-0E4C3C550F6E}" type="presOf" srcId="{F9D5DBCA-6AE6-4BB6-A907-22037C81EB3F}" destId="{75FAFEC6-9B5F-4557-B8E5-7F2C372B835C}" srcOrd="0" destOrd="0" presId="urn:microsoft.com/office/officeart/2005/8/layout/cycle6"/>
    <dgm:cxn modelId="{976A370A-A8C5-40BC-9D3A-0AA85A8643A3}" type="presOf" srcId="{D615BAFA-6A92-44C0-8DCE-02F29E94E14E}" destId="{152ACB7E-572F-4F56-B21A-C4E9F0E878B9}" srcOrd="0" destOrd="0" presId="urn:microsoft.com/office/officeart/2005/8/layout/cycle6"/>
    <dgm:cxn modelId="{48D838AD-222C-4069-A299-6685536AD474}" type="presOf" srcId="{21DAF876-F4CF-4F7D-8372-AE7A7C9B5631}" destId="{DF9D3A00-43D8-4604-BEA0-08A2E6D786B5}" srcOrd="0" destOrd="0" presId="urn:microsoft.com/office/officeart/2005/8/layout/cycle6"/>
    <dgm:cxn modelId="{0BC0C6EE-91B3-486A-8A99-0FE0B090D19D}" type="presOf" srcId="{91B9AFD3-C4D7-4A52-B800-17823792310B}" destId="{110372BC-77F8-4D88-ABD8-ADADC5C4CCA2}" srcOrd="0" destOrd="0" presId="urn:microsoft.com/office/officeart/2005/8/layout/cycle6"/>
    <dgm:cxn modelId="{92232A9C-A932-42BB-898B-FF334A0C5837}" srcId="{18AFCC11-0382-487E-A17A-6DC772E25837}" destId="{063002C1-44F1-4C45-B887-26E1D20405E2}" srcOrd="5" destOrd="0" parTransId="{ED05B174-47AD-483A-BAB3-F963BB368EAC}" sibTransId="{F091428B-6318-4871-84D8-13359697F88E}"/>
    <dgm:cxn modelId="{A22BCA45-AAF4-4038-B24E-18F8480B12EE}" srcId="{18AFCC11-0382-487E-A17A-6DC772E25837}" destId="{D615BAFA-6A92-44C0-8DCE-02F29E94E14E}" srcOrd="1" destOrd="0" parTransId="{A2687960-2F10-481B-864E-B4E488C1BF80}" sibTransId="{D377D015-1655-4137-9EE6-69533610AA7D}"/>
    <dgm:cxn modelId="{A42F34D6-6C88-4225-A328-A47C2E67ADF1}" type="presOf" srcId="{063002C1-44F1-4C45-B887-26E1D20405E2}" destId="{EAF8B55E-D81D-48D9-B76E-A1CC10058541}" srcOrd="0" destOrd="0" presId="urn:microsoft.com/office/officeart/2005/8/layout/cycle6"/>
    <dgm:cxn modelId="{029A8421-08C5-40A2-AF7D-C445F42ECD3E}" type="presOf" srcId="{901FEC69-0C21-47EC-917B-41EA5AB91388}" destId="{7647261B-AD67-491A-96B9-12B5BF04EA70}" srcOrd="0" destOrd="0" presId="urn:microsoft.com/office/officeart/2005/8/layout/cycle6"/>
    <dgm:cxn modelId="{56F269F9-49A3-4B7B-9955-FE034A533696}" srcId="{18AFCC11-0382-487E-A17A-6DC772E25837}" destId="{B308C544-E5EF-424F-A294-0699F8D795C0}" srcOrd="0" destOrd="0" parTransId="{8A36B644-0723-4EBB-A9BC-65B2B62FEE34}" sibTransId="{34D5E694-3A1B-4AAE-A4B6-DC590E4B1E5D}"/>
    <dgm:cxn modelId="{9017DF91-D368-463D-B07C-C996ECA88B98}" type="presOf" srcId="{B308C544-E5EF-424F-A294-0699F8D795C0}" destId="{A99C5B2F-68EC-40B9-BB64-0B1DA3E3C487}" srcOrd="0" destOrd="0" presId="urn:microsoft.com/office/officeart/2005/8/layout/cycle6"/>
    <dgm:cxn modelId="{D750DB0C-8279-4C37-9915-CAFC21672E58}" type="presOf" srcId="{F091428B-6318-4871-84D8-13359697F88E}" destId="{78466D67-8B8F-451C-BF86-A420D80676F3}" srcOrd="0" destOrd="0" presId="urn:microsoft.com/office/officeart/2005/8/layout/cycle6"/>
    <dgm:cxn modelId="{15F5E883-CD4E-4040-B346-12A290F43BD3}" srcId="{18AFCC11-0382-487E-A17A-6DC772E25837}" destId="{F9D5DBCA-6AE6-4BB6-A907-22037C81EB3F}" srcOrd="2" destOrd="0" parTransId="{2CBE173F-70E2-4765-B6BD-7B1741494178}" sibTransId="{901FEC69-0C21-47EC-917B-41EA5AB91388}"/>
    <dgm:cxn modelId="{BFAEA8C2-38D4-4142-85EB-5857B8E82213}" type="presOf" srcId="{F52091C5-7015-46EB-BDFD-C66E03CBF911}" destId="{CF04EFB0-436D-49B7-8980-6CB71782CF38}" srcOrd="0" destOrd="0" presId="urn:microsoft.com/office/officeart/2005/8/layout/cycle6"/>
    <dgm:cxn modelId="{5855CCCC-C25A-4E26-81BD-12CF317EE0A4}" type="presOf" srcId="{7C762680-678E-49A8-B580-432AEC18AA6E}" destId="{C732CBF5-F045-4A27-AC16-C494F23DC951}" srcOrd="0" destOrd="0" presId="urn:microsoft.com/office/officeart/2005/8/layout/cycle6"/>
    <dgm:cxn modelId="{7670B362-A0C8-4352-A56C-C7FFB98D162E}" type="presOf" srcId="{34D5E694-3A1B-4AAE-A4B6-DC590E4B1E5D}" destId="{06E58289-3AF0-4BDE-B24A-D56584F9020A}" srcOrd="0" destOrd="0" presId="urn:microsoft.com/office/officeart/2005/8/layout/cycle6"/>
    <dgm:cxn modelId="{CD04D027-73E4-40EE-8764-35083DFBABBC}" type="presParOf" srcId="{27F55B75-8C24-4A5D-A1C4-4F4B8D2E0CA6}" destId="{A99C5B2F-68EC-40B9-BB64-0B1DA3E3C487}" srcOrd="0" destOrd="0" presId="urn:microsoft.com/office/officeart/2005/8/layout/cycle6"/>
    <dgm:cxn modelId="{129D6BFC-159C-448D-BC62-3777E09662FD}" type="presParOf" srcId="{27F55B75-8C24-4A5D-A1C4-4F4B8D2E0CA6}" destId="{B18EEDAE-7F6A-408C-99BE-8456F4CA1ED8}" srcOrd="1" destOrd="0" presId="urn:microsoft.com/office/officeart/2005/8/layout/cycle6"/>
    <dgm:cxn modelId="{CD43680F-798C-4B09-A97F-4378232FD5FC}" type="presParOf" srcId="{27F55B75-8C24-4A5D-A1C4-4F4B8D2E0CA6}" destId="{06E58289-3AF0-4BDE-B24A-D56584F9020A}" srcOrd="2" destOrd="0" presId="urn:microsoft.com/office/officeart/2005/8/layout/cycle6"/>
    <dgm:cxn modelId="{3D3044BE-1059-4565-9DDD-EEBFE410B276}" type="presParOf" srcId="{27F55B75-8C24-4A5D-A1C4-4F4B8D2E0CA6}" destId="{152ACB7E-572F-4F56-B21A-C4E9F0E878B9}" srcOrd="3" destOrd="0" presId="urn:microsoft.com/office/officeart/2005/8/layout/cycle6"/>
    <dgm:cxn modelId="{C19A3425-32BF-43EE-9F42-96BF19C5D0BE}" type="presParOf" srcId="{27F55B75-8C24-4A5D-A1C4-4F4B8D2E0CA6}" destId="{67F8D10F-A18D-405E-98F9-507F2BB45FBD}" srcOrd="4" destOrd="0" presId="urn:microsoft.com/office/officeart/2005/8/layout/cycle6"/>
    <dgm:cxn modelId="{187A6664-4287-4FE4-9604-650B0B205473}" type="presParOf" srcId="{27F55B75-8C24-4A5D-A1C4-4F4B8D2E0CA6}" destId="{3FF132F7-A366-49F0-AA95-EBB717F4E70E}" srcOrd="5" destOrd="0" presId="urn:microsoft.com/office/officeart/2005/8/layout/cycle6"/>
    <dgm:cxn modelId="{638CDD60-ACC4-4646-B00F-C843740F35BE}" type="presParOf" srcId="{27F55B75-8C24-4A5D-A1C4-4F4B8D2E0CA6}" destId="{75FAFEC6-9B5F-4557-B8E5-7F2C372B835C}" srcOrd="6" destOrd="0" presId="urn:microsoft.com/office/officeart/2005/8/layout/cycle6"/>
    <dgm:cxn modelId="{47C39686-80D9-41BE-BC79-5C24A77F5991}" type="presParOf" srcId="{27F55B75-8C24-4A5D-A1C4-4F4B8D2E0CA6}" destId="{B18A2FA3-804E-4755-BF11-7BF1B4F911CF}" srcOrd="7" destOrd="0" presId="urn:microsoft.com/office/officeart/2005/8/layout/cycle6"/>
    <dgm:cxn modelId="{B00FA354-6BC8-4AF6-B08D-E3E98016C9E2}" type="presParOf" srcId="{27F55B75-8C24-4A5D-A1C4-4F4B8D2E0CA6}" destId="{7647261B-AD67-491A-96B9-12B5BF04EA70}" srcOrd="8" destOrd="0" presId="urn:microsoft.com/office/officeart/2005/8/layout/cycle6"/>
    <dgm:cxn modelId="{C883A968-F439-40F5-93A4-82C1FF978779}" type="presParOf" srcId="{27F55B75-8C24-4A5D-A1C4-4F4B8D2E0CA6}" destId="{110372BC-77F8-4D88-ABD8-ADADC5C4CCA2}" srcOrd="9" destOrd="0" presId="urn:microsoft.com/office/officeart/2005/8/layout/cycle6"/>
    <dgm:cxn modelId="{18B1C003-9A89-4DAA-A40F-91CFD56DB7CA}" type="presParOf" srcId="{27F55B75-8C24-4A5D-A1C4-4F4B8D2E0CA6}" destId="{AC953E26-B3B8-409E-AE81-66E14BB92E7B}" srcOrd="10" destOrd="0" presId="urn:microsoft.com/office/officeart/2005/8/layout/cycle6"/>
    <dgm:cxn modelId="{73AE1592-7E9C-4DC9-BEE3-7DF4437D1690}" type="presParOf" srcId="{27F55B75-8C24-4A5D-A1C4-4F4B8D2E0CA6}" destId="{C732CBF5-F045-4A27-AC16-C494F23DC951}" srcOrd="11" destOrd="0" presId="urn:microsoft.com/office/officeart/2005/8/layout/cycle6"/>
    <dgm:cxn modelId="{2120A212-F1B9-42BB-8838-3C27B24EE1CE}" type="presParOf" srcId="{27F55B75-8C24-4A5D-A1C4-4F4B8D2E0CA6}" destId="{CF04EFB0-436D-49B7-8980-6CB71782CF38}" srcOrd="12" destOrd="0" presId="urn:microsoft.com/office/officeart/2005/8/layout/cycle6"/>
    <dgm:cxn modelId="{85A7E05D-DE60-4A78-A2E4-01077E2B1826}" type="presParOf" srcId="{27F55B75-8C24-4A5D-A1C4-4F4B8D2E0CA6}" destId="{3323303B-58A3-4FFC-832C-77CF8B17CE57}" srcOrd="13" destOrd="0" presId="urn:microsoft.com/office/officeart/2005/8/layout/cycle6"/>
    <dgm:cxn modelId="{F40C84E4-0433-4CBA-B74B-8E9A05DE0B79}" type="presParOf" srcId="{27F55B75-8C24-4A5D-A1C4-4F4B8D2E0CA6}" destId="{DF9D3A00-43D8-4604-BEA0-08A2E6D786B5}" srcOrd="14" destOrd="0" presId="urn:microsoft.com/office/officeart/2005/8/layout/cycle6"/>
    <dgm:cxn modelId="{DD5F513D-B128-4041-B555-6C8ED08B0414}" type="presParOf" srcId="{27F55B75-8C24-4A5D-A1C4-4F4B8D2E0CA6}" destId="{EAF8B55E-D81D-48D9-B76E-A1CC10058541}" srcOrd="15" destOrd="0" presId="urn:microsoft.com/office/officeart/2005/8/layout/cycle6"/>
    <dgm:cxn modelId="{538B8C4B-176A-4534-8F97-1EF3083F534B}" type="presParOf" srcId="{27F55B75-8C24-4A5D-A1C4-4F4B8D2E0CA6}" destId="{4946D73E-75D2-44FF-8859-57A87D443719}" srcOrd="16" destOrd="0" presId="urn:microsoft.com/office/officeart/2005/8/layout/cycle6"/>
    <dgm:cxn modelId="{F28D0FDE-C8E4-44C0-9F50-66C81A918743}" type="presParOf" srcId="{27F55B75-8C24-4A5D-A1C4-4F4B8D2E0CA6}" destId="{78466D67-8B8F-451C-BF86-A420D80676F3}"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BF6D1-424B-4F5D-BCF7-2A42BAF1161B}">
      <dsp:nvSpPr>
        <dsp:cNvPr id="0" name=""/>
        <dsp:cNvSpPr/>
      </dsp:nvSpPr>
      <dsp:spPr>
        <a:xfrm rot="5400000">
          <a:off x="284984" y="2331153"/>
          <a:ext cx="846067" cy="1407837"/>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836B1-0C27-4FBB-BC5E-263B9F643333}">
      <dsp:nvSpPr>
        <dsp:cNvPr id="0" name=""/>
        <dsp:cNvSpPr/>
      </dsp:nvSpPr>
      <dsp:spPr>
        <a:xfrm>
          <a:off x="143754" y="2751793"/>
          <a:ext cx="1271003" cy="1114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sv-SE" sz="1600" kern="1200" dirty="0"/>
            <a:t>2017</a:t>
          </a:r>
          <a:r>
            <a:rPr lang="sv-SE" sz="800" kern="1200" dirty="0"/>
            <a:t> </a:t>
          </a:r>
          <a:r>
            <a:rPr lang="sv-SE" sz="1500" kern="1200" dirty="0"/>
            <a:t>Göteborgs-regionen lanserar Yrkesresan</a:t>
          </a:r>
        </a:p>
      </dsp:txBody>
      <dsp:txXfrm>
        <a:off x="143754" y="2751793"/>
        <a:ext cx="1271003" cy="1114108"/>
      </dsp:txXfrm>
    </dsp:sp>
    <dsp:sp modelId="{85AB34EE-1713-4FFB-BD2B-ED55415314D2}">
      <dsp:nvSpPr>
        <dsp:cNvPr id="0" name=""/>
        <dsp:cNvSpPr/>
      </dsp:nvSpPr>
      <dsp:spPr>
        <a:xfrm>
          <a:off x="1174945" y="2227507"/>
          <a:ext cx="239811" cy="239811"/>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2E576-A7B6-4B82-A8B2-C4742C2FD277}">
      <dsp:nvSpPr>
        <dsp:cNvPr id="0" name=""/>
        <dsp:cNvSpPr/>
      </dsp:nvSpPr>
      <dsp:spPr>
        <a:xfrm rot="5400000">
          <a:off x="1840940" y="1946131"/>
          <a:ext cx="846067" cy="1407837"/>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D35DE7-FD28-4672-89D6-EDAF4F01FDBA}">
      <dsp:nvSpPr>
        <dsp:cNvPr id="0" name=""/>
        <dsp:cNvSpPr/>
      </dsp:nvSpPr>
      <dsp:spPr>
        <a:xfrm>
          <a:off x="1641111" y="2366770"/>
          <a:ext cx="1388202" cy="1114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sv-SE" sz="1800" kern="1200" dirty="0"/>
            <a:t>2018</a:t>
          </a:r>
          <a:r>
            <a:rPr lang="sv-SE" sz="800" kern="1200" dirty="0"/>
            <a:t> </a:t>
          </a:r>
        </a:p>
        <a:p>
          <a:pPr lvl="0" algn="l" defTabSz="800100">
            <a:lnSpc>
              <a:spcPct val="90000"/>
            </a:lnSpc>
            <a:spcBef>
              <a:spcPct val="0"/>
            </a:spcBef>
            <a:spcAft>
              <a:spcPct val="35000"/>
            </a:spcAft>
          </a:pPr>
          <a:r>
            <a:rPr lang="sv-SE" sz="1500" kern="1200" dirty="0"/>
            <a:t>Uppdrag till SKR från Socialchefsnät-verket</a:t>
          </a:r>
        </a:p>
      </dsp:txBody>
      <dsp:txXfrm>
        <a:off x="1641111" y="2366770"/>
        <a:ext cx="1388202" cy="1114108"/>
      </dsp:txXfrm>
    </dsp:sp>
    <dsp:sp modelId="{E65C5DDE-EC7A-4F6D-B3C7-B88EBA535B1F}">
      <dsp:nvSpPr>
        <dsp:cNvPr id="0" name=""/>
        <dsp:cNvSpPr/>
      </dsp:nvSpPr>
      <dsp:spPr>
        <a:xfrm>
          <a:off x="2730902" y="1842484"/>
          <a:ext cx="239811" cy="239811"/>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A7F098-258B-4502-8ECD-1A5F1ABF0B1B}">
      <dsp:nvSpPr>
        <dsp:cNvPr id="0" name=""/>
        <dsp:cNvSpPr/>
      </dsp:nvSpPr>
      <dsp:spPr>
        <a:xfrm rot="5400000">
          <a:off x="3396896" y="1561108"/>
          <a:ext cx="846067" cy="1407837"/>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AEAD7-0B55-4B82-AA6F-24A3787FCCFE}">
      <dsp:nvSpPr>
        <dsp:cNvPr id="0" name=""/>
        <dsp:cNvSpPr/>
      </dsp:nvSpPr>
      <dsp:spPr>
        <a:xfrm>
          <a:off x="3255666" y="1981748"/>
          <a:ext cx="1271003" cy="1114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sv-SE" sz="1800" kern="1200" dirty="0">
              <a:latin typeface="Calibri"/>
              <a:ea typeface="+mn-ea"/>
              <a:cs typeface="+mn-cs"/>
            </a:rPr>
            <a:t>2019</a:t>
          </a:r>
        </a:p>
        <a:p>
          <a:pPr marL="0" lvl="0" algn="l" defTabSz="666750">
            <a:lnSpc>
              <a:spcPct val="90000"/>
            </a:lnSpc>
            <a:spcBef>
              <a:spcPct val="0"/>
            </a:spcBef>
            <a:spcAft>
              <a:spcPct val="35000"/>
            </a:spcAft>
            <a:buNone/>
          </a:pPr>
          <a:r>
            <a:rPr lang="sv-SE" sz="1500" kern="1200" dirty="0"/>
            <a:t>Förstudier</a:t>
          </a:r>
        </a:p>
      </dsp:txBody>
      <dsp:txXfrm>
        <a:off x="3255666" y="1981748"/>
        <a:ext cx="1271003" cy="1114108"/>
      </dsp:txXfrm>
    </dsp:sp>
    <dsp:sp modelId="{AFE96B0A-6C5B-41CE-AC62-B0C77B251795}">
      <dsp:nvSpPr>
        <dsp:cNvPr id="0" name=""/>
        <dsp:cNvSpPr/>
      </dsp:nvSpPr>
      <dsp:spPr>
        <a:xfrm>
          <a:off x="4286858" y="1457461"/>
          <a:ext cx="239811" cy="239811"/>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B4E42-43AF-4448-AEFF-D8C3081E67C2}">
      <dsp:nvSpPr>
        <dsp:cNvPr id="0" name=""/>
        <dsp:cNvSpPr/>
      </dsp:nvSpPr>
      <dsp:spPr>
        <a:xfrm rot="5400000">
          <a:off x="4952852" y="1176085"/>
          <a:ext cx="846067" cy="1407837"/>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CA3598-030D-4027-B9ED-F1B87F4563ED}">
      <dsp:nvSpPr>
        <dsp:cNvPr id="0" name=""/>
        <dsp:cNvSpPr/>
      </dsp:nvSpPr>
      <dsp:spPr>
        <a:xfrm>
          <a:off x="4811623" y="1596725"/>
          <a:ext cx="1271003" cy="1114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sv-SE" sz="1800" kern="1200" dirty="0">
              <a:latin typeface="Calibri"/>
              <a:ea typeface="+mn-ea"/>
              <a:cs typeface="+mn-cs"/>
            </a:rPr>
            <a:t>2020</a:t>
          </a:r>
          <a:r>
            <a:rPr lang="sv-SE" sz="1500" kern="1200" dirty="0"/>
            <a:t> Erbjudande till alla kommuner</a:t>
          </a:r>
        </a:p>
      </dsp:txBody>
      <dsp:txXfrm>
        <a:off x="4811623" y="1596725"/>
        <a:ext cx="1271003" cy="1114108"/>
      </dsp:txXfrm>
    </dsp:sp>
    <dsp:sp modelId="{EC8D4E84-E37B-4A7B-ABB9-EE5DB568DC74}">
      <dsp:nvSpPr>
        <dsp:cNvPr id="0" name=""/>
        <dsp:cNvSpPr/>
      </dsp:nvSpPr>
      <dsp:spPr>
        <a:xfrm>
          <a:off x="5842814" y="1072438"/>
          <a:ext cx="239811" cy="239811"/>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39295C-1B17-4585-95C1-F00E55F49911}">
      <dsp:nvSpPr>
        <dsp:cNvPr id="0" name=""/>
        <dsp:cNvSpPr/>
      </dsp:nvSpPr>
      <dsp:spPr>
        <a:xfrm rot="5400000">
          <a:off x="6508808" y="791062"/>
          <a:ext cx="846067" cy="1407837"/>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5B19F-7181-4BA0-B48B-DABC591E6C3F}">
      <dsp:nvSpPr>
        <dsp:cNvPr id="0" name=""/>
        <dsp:cNvSpPr/>
      </dsp:nvSpPr>
      <dsp:spPr>
        <a:xfrm>
          <a:off x="6367579" y="1211702"/>
          <a:ext cx="1271003" cy="1114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sv-SE" sz="1800" kern="1200" dirty="0">
              <a:latin typeface="Calibri"/>
              <a:ea typeface="+mn-ea"/>
              <a:cs typeface="+mn-cs"/>
            </a:rPr>
            <a:t>2021</a:t>
          </a:r>
          <a:r>
            <a:rPr lang="sv-SE" sz="1500" kern="1200" dirty="0"/>
            <a:t> Förberedelser och produktion</a:t>
          </a:r>
        </a:p>
      </dsp:txBody>
      <dsp:txXfrm>
        <a:off x="6367579" y="1211702"/>
        <a:ext cx="1271003" cy="1114108"/>
      </dsp:txXfrm>
    </dsp:sp>
    <dsp:sp modelId="{4F2ADC4F-9279-48CD-9CFA-1E5799B27B5B}">
      <dsp:nvSpPr>
        <dsp:cNvPr id="0" name=""/>
        <dsp:cNvSpPr/>
      </dsp:nvSpPr>
      <dsp:spPr>
        <a:xfrm>
          <a:off x="7398770" y="687415"/>
          <a:ext cx="239811" cy="239811"/>
        </a:xfrm>
        <a:prstGeom prst="triangle">
          <a:avLst>
            <a:gd name="adj" fmla="val 10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7A75F-7497-416E-9658-A4105A66A52E}">
      <dsp:nvSpPr>
        <dsp:cNvPr id="0" name=""/>
        <dsp:cNvSpPr/>
      </dsp:nvSpPr>
      <dsp:spPr>
        <a:xfrm rot="5400000">
          <a:off x="8064765" y="406039"/>
          <a:ext cx="846067" cy="1407837"/>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B57016-21BC-462D-BE54-3AE80135AA83}">
      <dsp:nvSpPr>
        <dsp:cNvPr id="0" name=""/>
        <dsp:cNvSpPr/>
      </dsp:nvSpPr>
      <dsp:spPr>
        <a:xfrm>
          <a:off x="7923535" y="826679"/>
          <a:ext cx="1271003" cy="1114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666750">
            <a:lnSpc>
              <a:spcPct val="90000"/>
            </a:lnSpc>
            <a:spcBef>
              <a:spcPct val="0"/>
            </a:spcBef>
            <a:spcAft>
              <a:spcPct val="35000"/>
            </a:spcAft>
            <a:buNone/>
          </a:pPr>
          <a:r>
            <a:rPr lang="sv-SE" sz="1800" kern="1200" dirty="0">
              <a:latin typeface="Calibri"/>
              <a:ea typeface="+mn-ea"/>
              <a:cs typeface="+mn-cs"/>
            </a:rPr>
            <a:t>2022</a:t>
          </a:r>
          <a:r>
            <a:rPr lang="sv-SE" sz="1500" kern="1200" dirty="0">
              <a:latin typeface="Calibri"/>
              <a:ea typeface="+mn-ea"/>
              <a:cs typeface="+mn-cs"/>
            </a:rPr>
            <a:t> Lansering, produktion, förstudier</a:t>
          </a:r>
        </a:p>
      </dsp:txBody>
      <dsp:txXfrm>
        <a:off x="7923535" y="826679"/>
        <a:ext cx="1271003" cy="1114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C5B2F-68EC-40B9-BB64-0B1DA3E3C487}">
      <dsp:nvSpPr>
        <dsp:cNvPr id="0" name=""/>
        <dsp:cNvSpPr/>
      </dsp:nvSpPr>
      <dsp:spPr>
        <a:xfrm>
          <a:off x="3243225" y="1269"/>
          <a:ext cx="1894150" cy="9016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kern="1200"/>
            <a:t>Kommuner</a:t>
          </a:r>
        </a:p>
      </dsp:txBody>
      <dsp:txXfrm>
        <a:off x="3287242" y="45286"/>
        <a:ext cx="1806116" cy="813658"/>
      </dsp:txXfrm>
    </dsp:sp>
    <dsp:sp modelId="{06E58289-3AF0-4BDE-B24A-D56584F9020A}">
      <dsp:nvSpPr>
        <dsp:cNvPr id="0" name=""/>
        <dsp:cNvSpPr/>
      </dsp:nvSpPr>
      <dsp:spPr>
        <a:xfrm>
          <a:off x="2067709" y="452115"/>
          <a:ext cx="4245182" cy="4245182"/>
        </a:xfrm>
        <a:custGeom>
          <a:avLst/>
          <a:gdLst/>
          <a:ahLst/>
          <a:cxnLst/>
          <a:rect l="0" t="0" r="0" b="0"/>
          <a:pathLst>
            <a:path>
              <a:moveTo>
                <a:pt x="3075627" y="225985"/>
              </a:moveTo>
              <a:arcTo wR="2122591" hR="2122591" stAng="17800760" swAng="10625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52ACB7E-572F-4F56-B21A-C4E9F0E878B9}">
      <dsp:nvSpPr>
        <dsp:cNvPr id="0" name=""/>
        <dsp:cNvSpPr/>
      </dsp:nvSpPr>
      <dsp:spPr>
        <a:xfrm>
          <a:off x="5081443" y="1062564"/>
          <a:ext cx="1894150" cy="901692"/>
        </a:xfrm>
        <a:prstGeom prst="roundRect">
          <a:avLst/>
        </a:prstGeom>
        <a:solidFill>
          <a:srgbClr val="533A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kern="1200"/>
            <a:t>Sveriges Kommuner och Regioner</a:t>
          </a:r>
        </a:p>
      </dsp:txBody>
      <dsp:txXfrm>
        <a:off x="5125460" y="1106581"/>
        <a:ext cx="1806116" cy="813658"/>
      </dsp:txXfrm>
    </dsp:sp>
    <dsp:sp modelId="{3FF132F7-A366-49F0-AA95-EBB717F4E70E}">
      <dsp:nvSpPr>
        <dsp:cNvPr id="0" name=""/>
        <dsp:cNvSpPr/>
      </dsp:nvSpPr>
      <dsp:spPr>
        <a:xfrm>
          <a:off x="2067709" y="452115"/>
          <a:ext cx="4245182" cy="4245182"/>
        </a:xfrm>
        <a:custGeom>
          <a:avLst/>
          <a:gdLst/>
          <a:ahLst/>
          <a:cxnLst/>
          <a:rect l="0" t="0" r="0" b="0"/>
          <a:pathLst>
            <a:path>
              <a:moveTo>
                <a:pt x="4158984" y="1523844"/>
              </a:moveTo>
              <a:arcTo wR="2122591" hR="2122591" stAng="20616927" swAng="196614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FAFEC6-9B5F-4557-B8E5-7F2C372B835C}">
      <dsp:nvSpPr>
        <dsp:cNvPr id="0" name=""/>
        <dsp:cNvSpPr/>
      </dsp:nvSpPr>
      <dsp:spPr>
        <a:xfrm>
          <a:off x="5081443" y="3185156"/>
          <a:ext cx="1894150" cy="901692"/>
        </a:xfrm>
        <a:prstGeom prst="roundRect">
          <a:avLst/>
        </a:prstGeom>
        <a:solidFill>
          <a:srgbClr val="0C73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kern="1200"/>
            <a:t>RSS* med nationellt ansvar</a:t>
          </a:r>
        </a:p>
      </dsp:txBody>
      <dsp:txXfrm>
        <a:off x="5125460" y="3229173"/>
        <a:ext cx="1806116" cy="813658"/>
      </dsp:txXfrm>
    </dsp:sp>
    <dsp:sp modelId="{7647261B-AD67-491A-96B9-12B5BF04EA70}">
      <dsp:nvSpPr>
        <dsp:cNvPr id="0" name=""/>
        <dsp:cNvSpPr/>
      </dsp:nvSpPr>
      <dsp:spPr>
        <a:xfrm>
          <a:off x="2067709" y="452115"/>
          <a:ext cx="4245182" cy="4245182"/>
        </a:xfrm>
        <a:custGeom>
          <a:avLst/>
          <a:gdLst/>
          <a:ahLst/>
          <a:cxnLst/>
          <a:rect l="0" t="0" r="0" b="0"/>
          <a:pathLst>
            <a:path>
              <a:moveTo>
                <a:pt x="3607405" y="3639403"/>
              </a:moveTo>
              <a:arcTo wR="2122591" hR="2122591" stAng="2736646" swAng="10625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10372BC-77F8-4D88-ABD8-ADADC5C4CCA2}">
      <dsp:nvSpPr>
        <dsp:cNvPr id="0" name=""/>
        <dsp:cNvSpPr/>
      </dsp:nvSpPr>
      <dsp:spPr>
        <a:xfrm>
          <a:off x="3243225" y="4246451"/>
          <a:ext cx="1894150" cy="901692"/>
        </a:xfrm>
        <a:prstGeom prst="round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kern="1200"/>
            <a:t>RSS* med regionalt ansvar</a:t>
          </a:r>
        </a:p>
      </dsp:txBody>
      <dsp:txXfrm>
        <a:off x="3287242" y="4290468"/>
        <a:ext cx="1806116" cy="813658"/>
      </dsp:txXfrm>
    </dsp:sp>
    <dsp:sp modelId="{C732CBF5-F045-4A27-AC16-C494F23DC951}">
      <dsp:nvSpPr>
        <dsp:cNvPr id="0" name=""/>
        <dsp:cNvSpPr/>
      </dsp:nvSpPr>
      <dsp:spPr>
        <a:xfrm>
          <a:off x="2067709" y="452115"/>
          <a:ext cx="4245182" cy="4245182"/>
        </a:xfrm>
        <a:custGeom>
          <a:avLst/>
          <a:gdLst/>
          <a:ahLst/>
          <a:cxnLst/>
          <a:rect l="0" t="0" r="0" b="0"/>
          <a:pathLst>
            <a:path>
              <a:moveTo>
                <a:pt x="1169554" y="4019197"/>
              </a:moveTo>
              <a:arcTo wR="2122591" hR="2122591" stAng="7000760" swAng="10625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04EFB0-436D-49B7-8980-6CB71782CF38}">
      <dsp:nvSpPr>
        <dsp:cNvPr id="0" name=""/>
        <dsp:cNvSpPr/>
      </dsp:nvSpPr>
      <dsp:spPr>
        <a:xfrm>
          <a:off x="1405008" y="3185156"/>
          <a:ext cx="1894150" cy="901692"/>
        </a:xfrm>
        <a:prstGeom prst="roundRect">
          <a:avLst/>
        </a:prstGeom>
        <a:solidFill>
          <a:srgbClr val="3F7C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kern="1200"/>
            <a:t>Socialstyrelsen</a:t>
          </a:r>
        </a:p>
      </dsp:txBody>
      <dsp:txXfrm>
        <a:off x="1449025" y="3229173"/>
        <a:ext cx="1806116" cy="813658"/>
      </dsp:txXfrm>
    </dsp:sp>
    <dsp:sp modelId="{DF9D3A00-43D8-4604-BEA0-08A2E6D786B5}">
      <dsp:nvSpPr>
        <dsp:cNvPr id="0" name=""/>
        <dsp:cNvSpPr/>
      </dsp:nvSpPr>
      <dsp:spPr>
        <a:xfrm>
          <a:off x="2067709" y="452115"/>
          <a:ext cx="4245182" cy="4245182"/>
        </a:xfrm>
        <a:custGeom>
          <a:avLst/>
          <a:gdLst/>
          <a:ahLst/>
          <a:cxnLst/>
          <a:rect l="0" t="0" r="0" b="0"/>
          <a:pathLst>
            <a:path>
              <a:moveTo>
                <a:pt x="86198" y="2721337"/>
              </a:moveTo>
              <a:arcTo wR="2122591" hR="2122591" stAng="9816927" swAng="196614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AF8B55E-D81D-48D9-B76E-A1CC10058541}">
      <dsp:nvSpPr>
        <dsp:cNvPr id="0" name=""/>
        <dsp:cNvSpPr/>
      </dsp:nvSpPr>
      <dsp:spPr>
        <a:xfrm>
          <a:off x="1405008" y="1062564"/>
          <a:ext cx="1894150" cy="901692"/>
        </a:xfrm>
        <a:prstGeom prst="roundRect">
          <a:avLst/>
        </a:prstGeom>
        <a:solidFill>
          <a:srgbClr val="0C73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kern="1200"/>
            <a:t>Adda</a:t>
          </a:r>
        </a:p>
      </dsp:txBody>
      <dsp:txXfrm>
        <a:off x="1449025" y="1106581"/>
        <a:ext cx="1806116" cy="813658"/>
      </dsp:txXfrm>
    </dsp:sp>
    <dsp:sp modelId="{78466D67-8B8F-451C-BF86-A420D80676F3}">
      <dsp:nvSpPr>
        <dsp:cNvPr id="0" name=""/>
        <dsp:cNvSpPr/>
      </dsp:nvSpPr>
      <dsp:spPr>
        <a:xfrm>
          <a:off x="2067709" y="452115"/>
          <a:ext cx="4245182" cy="4245182"/>
        </a:xfrm>
        <a:custGeom>
          <a:avLst/>
          <a:gdLst/>
          <a:ahLst/>
          <a:cxnLst/>
          <a:rect l="0" t="0" r="0" b="0"/>
          <a:pathLst>
            <a:path>
              <a:moveTo>
                <a:pt x="637777" y="605778"/>
              </a:moveTo>
              <a:arcTo wR="2122591" hR="2122591" stAng="13536646" swAng="10625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0.52271</cdr:x>
      <cdr:y>0.16619</cdr:y>
    </cdr:from>
    <cdr:to>
      <cdr:x>0.59771</cdr:x>
      <cdr:y>0.29952</cdr:y>
    </cdr:to>
    <cdr:sp macro="" textlink="">
      <cdr:nvSpPr>
        <cdr:cNvPr id="2" name="textruta 1">
          <a:extLst xmlns:a="http://schemas.openxmlformats.org/drawingml/2006/main">
            <a:ext uri="{FF2B5EF4-FFF2-40B4-BE49-F238E27FC236}">
              <a16:creationId xmlns:a16="http://schemas.microsoft.com/office/drawing/2014/main" id="{229CBF7C-23EA-43D9-A87C-41B58242A7FB}"/>
            </a:ext>
          </a:extLst>
        </cdr:cNvPr>
        <cdr:cNvSpPr txBox="1"/>
      </cdr:nvSpPr>
      <cdr:spPr>
        <a:xfrm xmlns:a="http://schemas.openxmlformats.org/drawingml/2006/main">
          <a:off x="6372841" y="113971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sv-SE"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D479E-D83D-434F-8D1D-AC0929AA5CE9}" type="datetimeFigureOut">
              <a:rPr lang="sv-SE" smtClean="0"/>
              <a:t>2022-02-24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9F9E1-8942-4C7F-8A68-7BB76128A5CC}" type="slidenum">
              <a:rPr lang="sv-SE" smtClean="0"/>
              <a:t>‹#›</a:t>
            </a:fld>
            <a:endParaRPr lang="sv-SE"/>
          </a:p>
        </p:txBody>
      </p:sp>
    </p:spTree>
    <p:extLst>
      <p:ext uri="{BB962C8B-B14F-4D97-AF65-F5344CB8AC3E}">
        <p14:creationId xmlns:p14="http://schemas.microsoft.com/office/powerpoint/2010/main" val="2507926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A097C1-6DF7-4188-B2F4-52DE02540D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095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latin typeface="Segoe UI" panose="020B0502040204020203" pitchFamily="34" charset="0"/>
              </a:rPr>
              <a:t>Vad är kvalitet och hur får kommunerna kunskap om det? För att få kunskap om dessa aspekter kräv olika typer av metoder, som beaktar olika aktörers kunskapsintressen.</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6D713-E411-48E6-AFD1-F2B3A9D720C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692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AC09A1-01A2-49ED-A6DC-7BFEC79E411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443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Startade 10 år sedan som initiativ av länets socialtjänster, enskilda verksamheter ville veta mera om sina resultat.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6D713-E411-48E6-AFD1-F2B3A9D720C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18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Alla kommuner har erbjudits att ansluta till Yrkesresan.</a:t>
            </a:r>
          </a:p>
          <a:p>
            <a:r>
              <a:rPr lang="sv-SE"/>
              <a:t>246 kommuner har skrivit avtal – motsvarar ca 85% av alla kommuner</a:t>
            </a:r>
          </a:p>
          <a:p>
            <a:r>
              <a:rPr lang="sv-SE"/>
              <a:t>Ytterligare några är på gång</a:t>
            </a:r>
          </a:p>
          <a:p>
            <a:r>
              <a:rPr lang="sv-SE"/>
              <a:t>Det finns </a:t>
            </a:r>
            <a:r>
              <a:rPr lang="sv-SE" err="1"/>
              <a:t>ff</a:t>
            </a:r>
            <a:r>
              <a:rPr lang="sv-SE"/>
              <a:t> möjlighet att ansluta. Kontakta oss</a:t>
            </a:r>
          </a:p>
          <a:p>
            <a:r>
              <a:rPr lang="sv-SE"/>
              <a:t>Uppmuntrande att så många ser behovet av att jobba gemensamt för att skapa en kunskapsbaserad socialtjänst.</a:t>
            </a:r>
          </a:p>
          <a:p>
            <a:endParaRPr lang="sv-SE"/>
          </a:p>
          <a:p>
            <a:r>
              <a:rPr lang="sv-SE"/>
              <a:t>Ni kommer att märka att vi använder oss av formuleringar som är framåtsyftande i vår presentation:  vi ska, vi kommer att, vi planerar, vi hoppas. Anledning: Vi är i uppstartsfasen av ett arbete med ett nationellt koncept för introduktion och </a:t>
            </a:r>
            <a:r>
              <a:rPr lang="sv-SE" err="1"/>
              <a:t>kompetensutveckilng</a:t>
            </a:r>
            <a:r>
              <a:rPr lang="sv-SE"/>
              <a:t> som inledningsvis ska pågå i sju år. </a:t>
            </a:r>
          </a:p>
          <a:p>
            <a:endParaRPr lang="sv-SE"/>
          </a:p>
          <a:p>
            <a:r>
              <a:rPr lang="sv-SE"/>
              <a:t>Brygga: </a:t>
            </a:r>
          </a:p>
          <a:p>
            <a:r>
              <a:rPr lang="sv-SE"/>
              <a:t>Men hur har vi hamnat här…? </a:t>
            </a:r>
          </a:p>
          <a:p>
            <a:r>
              <a:rPr lang="sv-SE"/>
              <a:t>Cristina, du jobbar ju på GR som är en RSS. Ditt fel/din förtjänst. </a:t>
            </a:r>
            <a:r>
              <a:rPr lang="sv-SE">
                <a:sym typeface="Wingdings" panose="05000000000000000000" pitchFamily="2" charset="2"/>
              </a:rPr>
              <a:t> </a:t>
            </a:r>
            <a:r>
              <a:rPr lang="sv-SE"/>
              <a:t>Ta med oss på tillbakablick så att vi får bakgrunden till att vi står här idag.</a:t>
            </a:r>
          </a:p>
          <a:p>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8DB89-EDF4-EC46-B025-35BC56726689}"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924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SKR samordnar och stöttar idag kommuner i genomförandet av tre olika brukarundersökningar inom funktionshinderområdet och individ- och familjeomsorg</a:t>
            </a:r>
          </a:p>
          <a:p>
            <a:endParaRPr lang="sv-SE" dirty="0"/>
          </a:p>
          <a:p>
            <a:r>
              <a:rPr lang="sv-SE" dirty="0"/>
              <a:t>Socialstyrelsen genomför brukarundersökning till äldre om äldreomsorg (hemtjänst resp. särskilt boende)</a:t>
            </a:r>
          </a:p>
          <a:p>
            <a:endParaRPr lang="sv-SE" dirty="0"/>
          </a:p>
          <a:p>
            <a:r>
              <a:rPr lang="sv-SE" dirty="0"/>
              <a:t>Finns behov av samordnade, nationella brukarundersökningar till fler målgrupper/verksamheter inom socialtjänsten?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CDA45-A86B-41B2-95E2-6CE7DC82965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736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B44C3-9B1A-4E98-B1F0-F5B195FFBFE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96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658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180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Antal kommuner = antal kommuner med resultat i årets undersökning = 193 = 15 fler än antalet anmälda kommuner, p.g.a. privata aktörer som fått resultat i ett antal kommuner som inte anmält sig själva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122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98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B09F9E1-8942-4C7F-8A68-7BB76128A5CC}" type="slidenum">
              <a:rPr lang="sv-SE" smtClean="0"/>
              <a:t>4</a:t>
            </a:fld>
            <a:endParaRPr lang="sv-SE"/>
          </a:p>
        </p:txBody>
      </p:sp>
    </p:spTree>
    <p:extLst>
      <p:ext uri="{BB962C8B-B14F-4D97-AF65-F5344CB8AC3E}">
        <p14:creationId xmlns:p14="http://schemas.microsoft.com/office/powerpoint/2010/main" val="3036722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663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240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Fler svarar negativt inom boende med särskild service. Kvinnor upplever i mindre grad att personalen bryr sig. En trend sedan flera år. </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64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496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998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Positiv trend: Sysselsättning </a:t>
            </a:r>
            <a:r>
              <a:rPr lang="sv-SE" err="1"/>
              <a:t>SoL</a:t>
            </a:r>
            <a:r>
              <a:rPr lang="sv-SE"/>
              <a:t> Kvinnor från 82 till 86%, Män från 80 till 86% </a:t>
            </a:r>
          </a:p>
          <a:p>
            <a:r>
              <a:rPr lang="sv-SE"/>
              <a:t>Samma trend för alla sju enkäter sammantaget, både kvinnor och män: 75 % 2019, 76 % 2020, 77 % 2021</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480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711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591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Kvinnor svarar mer positivt än 2019 inom Daglig verksamhet LSS (Från 76 till 79 % positivt svarande) och inom Boendestöd </a:t>
            </a:r>
            <a:r>
              <a:rPr lang="sv-SE" sz="1200" err="1"/>
              <a:t>SoL</a:t>
            </a:r>
            <a:r>
              <a:rPr lang="sv-SE" sz="1200"/>
              <a:t> (från 63 till 66% positivt svarande) Personlig assistans (från 72 till 75% positivt svarande )</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887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Störst skillnad mellan män och kvinnor i Boende med särskild service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75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MARI</a:t>
            </a:r>
          </a:p>
          <a:p>
            <a:r>
              <a:rPr lang="sv-SE" dirty="0"/>
              <a:t>Kommunerna instämmer i utredningens bedömning att det kommer att bli svårt för många kommuner att bedriva verksamheten i överensstämmelse med vetenskap och beprövad erfarenhet utan en fungerande regional samverkan samt att det blir betydligt svårare för berörda myndigheter att fullgöra sina uppdrag på kunskapsstyrningsområdet.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Arial" panose="020B0604020202020204" pitchFamily="34" charset="0"/>
                <a:ea typeface="Times New Roman" panose="02020603050405020304" pitchFamily="18" charset="0"/>
                <a:cs typeface="Times New Roman" panose="02020603050405020304" pitchFamily="18" charset="0"/>
              </a:rPr>
              <a:t>För att genomföra förslagen kommer staten  att behöva RSS för att bidra i det omställningsarbetet. Här finns kraft och kapacitet att bygga på och staten kan bidra och förstärka! RSS balanserar olikheterna i kommunerna och genom dem når man alla 290 kommuner! Här finns det all möjlighet för staten att förstärka ett gott arbete. </a:t>
            </a:r>
            <a:r>
              <a:rPr lang="sv-SE" dirty="0"/>
              <a:t>RSS bör säkras genom lagstiftning som ger utrymme för anpassning till lokala behov och förutsättningar.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Arial" panose="020B0604020202020204" pitchFamily="34" charset="0"/>
                <a:ea typeface="Times New Roman" panose="02020603050405020304" pitchFamily="18" charset="0"/>
                <a:cs typeface="Times New Roman" panose="02020603050405020304" pitchFamily="18" charset="0"/>
              </a:rPr>
              <a:t>Precis som utredningen skriver behövs resurser för att stärka långsiktigheten.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711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Negativ trend: Servicebostad LSS – kvinnor 69% positivt svarande (män 76%)</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641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468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580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Positiv trend inom Daglig verksamhet och sysselsättning SoL att allt fler män och kvinnor upplever att de trivs.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Negativ trend: Män från 91 till 83%, kvinnor från 84 till 82%</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140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72 % av kommunerna erbjöd brukarna att kommentera sina svar i fritext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900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745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754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Antal svar på varje fråga. 370, 369 osv</a:t>
            </a:r>
          </a:p>
          <a:p>
            <a:r>
              <a:rPr lang="sv-SE"/>
              <a:t>Många internbortfall?</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851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2020 anmälda ungdomar</a:t>
            </a:r>
          </a:p>
          <a:p>
            <a:r>
              <a:rPr lang="sv-SE"/>
              <a:t>888 svar</a:t>
            </a:r>
          </a:p>
          <a:p>
            <a:r>
              <a:rPr lang="sv-SE"/>
              <a:t>Ger en svarsfrekvens på 44 procent</a:t>
            </a:r>
          </a:p>
          <a:p>
            <a:pPr marL="30163" indent="0">
              <a:buNone/>
            </a:pPr>
            <a:r>
              <a:rPr lang="sv-SE"/>
              <a:t>Familjehem: 437/1023 = 43 %</a:t>
            </a:r>
          </a:p>
          <a:p>
            <a:pPr marL="30163" indent="0">
              <a:buNone/>
            </a:pPr>
            <a:r>
              <a:rPr lang="sv-SE"/>
              <a:t>Familjehem + jourhem = 447/1071 = 42 %</a:t>
            </a:r>
          </a:p>
          <a:p>
            <a:pPr marL="30163" indent="0">
              <a:buNone/>
            </a:pPr>
            <a:r>
              <a:rPr lang="sv-SE"/>
              <a:t>HVB: 256/517 = 50 % (113/207 = 55 %)</a:t>
            </a:r>
          </a:p>
          <a:p>
            <a:pPr marL="30163" indent="0">
              <a:buNone/>
            </a:pPr>
            <a:r>
              <a:rPr lang="sv-SE"/>
              <a:t>Stödboende: 185/432 = 43 % (Humana 45/85 = 53 %)</a:t>
            </a:r>
          </a:p>
          <a:p>
            <a:pPr marL="30163" indent="0">
              <a:buNone/>
            </a:pPr>
            <a:r>
              <a:rPr lang="sv-SE"/>
              <a:t>Humana – bra svarsfrekvens 158/292 = 54 %</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382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a:cs typeface="Calibri"/>
            </a:endParaRPr>
          </a:p>
          <a:p>
            <a:r>
              <a:rPr lang="sv-SE"/>
              <a:t>435 i familjehem</a:t>
            </a:r>
            <a:endParaRPr lang="sv-SE">
              <a:cs typeface="Calibri" panose="020F0502020204030204"/>
            </a:endParaRPr>
          </a:p>
          <a:p>
            <a:r>
              <a:rPr lang="sv-SE"/>
              <a:t>254 HVB</a:t>
            </a:r>
            <a:endParaRPr lang="sv-SE">
              <a:cs typeface="Calibri" panose="020F0502020204030204"/>
            </a:endParaRPr>
          </a:p>
          <a:p>
            <a:r>
              <a:rPr lang="sv-SE"/>
              <a:t>183 i stödboende</a:t>
            </a:r>
            <a:endParaRPr lang="sv-SE">
              <a:cs typeface="Calibri"/>
            </a:endParaRPr>
          </a:p>
          <a:p>
            <a:r>
              <a:rPr lang="sv-SE"/>
              <a:t>9 i jourhem</a:t>
            </a:r>
            <a:endParaRPr lang="sv-SE">
              <a:cs typeface="Calibri" panose="020F0502020204030204"/>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360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rPr>
              <a:t>MARI</a:t>
            </a:r>
          </a:p>
          <a:p>
            <a:r>
              <a:rPr lang="sv-SE" sz="1800" dirty="0">
                <a:effectLst/>
                <a:latin typeface="Calibri" panose="020F0502020204030204" pitchFamily="34" charset="0"/>
                <a:ea typeface="Calibri" panose="020F0502020204030204" pitchFamily="34" charset="0"/>
              </a:rPr>
              <a:t>Detta har kommunerna redan prioriterat som angelägna områden och RSS spelar en viktig roll i det praktiska arbetet för genomförandet – hur RSS arbetar med några av dessa kommer ni att få höra mer om senare</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114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665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familjehem har de flesta bott där i över 2 år: 59 % av pojkarna och 54 % av flickorna.</a:t>
            </a:r>
          </a:p>
          <a:p>
            <a:r>
              <a:rPr lang="sv-SE" dirty="0"/>
              <a:t>14 % av pojkarna har bott i stödboende i över två år.</a:t>
            </a:r>
          </a:p>
          <a:p>
            <a:r>
              <a:rPr lang="sv-SE" dirty="0"/>
              <a:t>HVB – 9 % av pojkar och 4 % av flickorna som har bott där i över 2 år.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694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95 % av alla ungdomar har svarat att de får det stöd de behöver (94 % 2020)</a:t>
            </a:r>
          </a:p>
          <a:p>
            <a:r>
              <a:rPr lang="sv-SE" dirty="0"/>
              <a:t>Totalt sett så har en förbättring av resultatet skett från 2020. </a:t>
            </a:r>
          </a:p>
          <a:p>
            <a:r>
              <a:rPr lang="sv-SE" dirty="0"/>
              <a:t>För pojkar har andelen positiva svar ökat, men för flickor minskat.</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372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212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640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den här frågan har flest svarat (minst internbortfall)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89 % svarar positivt (90 % 2020). En procentenhets minskning från 2020. Flickor tycker i lägre utsträckning än pojkar att de får den hjälp de behöver.</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12 % av </a:t>
            </a:r>
            <a:r>
              <a:rPr kumimoji="0" lang="en-US" sz="1200" b="0" i="0" u="none" strike="noStrike" kern="1200" cap="none" spc="0" normalizeH="0" baseline="0" noProof="0" err="1">
                <a:ln>
                  <a:noFill/>
                </a:ln>
                <a:solidFill>
                  <a:prstClr val="black"/>
                </a:solidFill>
                <a:effectLst/>
                <a:uLnTx/>
                <a:uFillTx/>
                <a:latin typeface="Arial"/>
                <a:ea typeface="+mn-ea"/>
                <a:cs typeface="+mn-cs"/>
              </a:rPr>
              <a:t>flickorna</a:t>
            </a:r>
            <a:r>
              <a:rPr kumimoji="0" lang="en-US" sz="1200" b="0" i="0" u="none" strike="noStrike" kern="1200" cap="none" spc="0" normalizeH="0" baseline="0" noProof="0">
                <a:ln>
                  <a:noFill/>
                </a:ln>
                <a:solidFill>
                  <a:prstClr val="black"/>
                </a:solidFill>
                <a:effectLst/>
                <a:uLnTx/>
                <a:uFillTx/>
                <a:latin typeface="Arial"/>
                <a:ea typeface="+mn-ea"/>
                <a:cs typeface="+mn-cs"/>
              </a:rPr>
              <a:t> </a:t>
            </a:r>
            <a:r>
              <a:rPr kumimoji="0" lang="en-US" sz="1200" b="0" i="0" u="none" strike="noStrike" kern="1200" cap="none" spc="0" normalizeH="0" baseline="0" noProof="0" err="1">
                <a:ln>
                  <a:noFill/>
                </a:ln>
                <a:solidFill>
                  <a:prstClr val="black"/>
                </a:solidFill>
                <a:effectLst/>
                <a:uLnTx/>
                <a:uFillTx/>
                <a:latin typeface="Arial"/>
                <a:ea typeface="+mn-ea"/>
                <a:cs typeface="+mn-cs"/>
              </a:rPr>
              <a:t>i</a:t>
            </a:r>
            <a:r>
              <a:rPr kumimoji="0" lang="en-US" sz="1200" b="0" i="0" u="none" strike="noStrike" kern="1200" cap="none" spc="0" normalizeH="0" baseline="0" noProof="0">
                <a:ln>
                  <a:noFill/>
                </a:ln>
                <a:solidFill>
                  <a:prstClr val="black"/>
                </a:solidFill>
                <a:effectLst/>
                <a:uLnTx/>
                <a:uFillTx/>
                <a:latin typeface="Arial"/>
                <a:ea typeface="+mn-ea"/>
                <a:cs typeface="+mn-cs"/>
              </a:rPr>
              <a:t> </a:t>
            </a:r>
            <a:r>
              <a:rPr kumimoji="0" lang="en-US" sz="1200" b="0" i="0" u="none" strike="noStrike" kern="1200" cap="none" spc="0" normalizeH="0" baseline="0" noProof="0" err="1">
                <a:ln>
                  <a:noFill/>
                </a:ln>
                <a:solidFill>
                  <a:prstClr val="black"/>
                </a:solidFill>
                <a:effectLst/>
                <a:uLnTx/>
                <a:uFillTx/>
                <a:latin typeface="Arial"/>
                <a:ea typeface="+mn-ea"/>
                <a:cs typeface="+mn-cs"/>
              </a:rPr>
              <a:t>stödboenden</a:t>
            </a:r>
            <a:r>
              <a:rPr kumimoji="0" lang="en-US" sz="1200" b="0" i="0" u="none" strike="noStrike" kern="1200" cap="none" spc="0" normalizeH="0" baseline="0" noProof="0">
                <a:ln>
                  <a:noFill/>
                </a:ln>
                <a:solidFill>
                  <a:prstClr val="black"/>
                </a:solidFill>
                <a:effectLst/>
                <a:uLnTx/>
                <a:uFillTx/>
                <a:latin typeface="Arial"/>
                <a:ea typeface="+mn-ea"/>
                <a:cs typeface="+mn-cs"/>
              </a:rPr>
              <a:t> </a:t>
            </a:r>
            <a:r>
              <a:rPr kumimoji="0" lang="en-US" sz="1200" b="0" i="0" u="none" strike="noStrike" kern="1200" cap="none" spc="0" normalizeH="0" baseline="0" noProof="0" err="1">
                <a:ln>
                  <a:noFill/>
                </a:ln>
                <a:solidFill>
                  <a:prstClr val="black"/>
                </a:solidFill>
                <a:effectLst/>
                <a:uLnTx/>
                <a:uFillTx/>
                <a:latin typeface="Arial"/>
                <a:ea typeface="+mn-ea"/>
                <a:cs typeface="+mn-cs"/>
              </a:rPr>
              <a:t>svarar</a:t>
            </a:r>
            <a:r>
              <a:rPr kumimoji="0" lang="en-US" sz="1200" b="0" i="0" u="none" strike="noStrike" kern="1200" cap="none" spc="0" normalizeH="0" baseline="0" noProof="0">
                <a:ln>
                  <a:noFill/>
                </a:ln>
                <a:solidFill>
                  <a:prstClr val="black"/>
                </a:solidFill>
                <a:effectLst/>
                <a:uLnTx/>
                <a:uFillTx/>
                <a:latin typeface="Arial"/>
                <a:ea typeface="+mn-ea"/>
                <a:cs typeface="+mn-cs"/>
              </a:rPr>
              <a:t> “</a:t>
            </a:r>
            <a:r>
              <a:rPr kumimoji="0" lang="en-US" sz="1200" b="0" i="0" u="none" strike="noStrike" kern="1200" cap="none" spc="0" normalizeH="0" baseline="0" noProof="0" err="1">
                <a:ln>
                  <a:noFill/>
                </a:ln>
                <a:solidFill>
                  <a:prstClr val="black"/>
                </a:solidFill>
                <a:effectLst/>
                <a:uLnTx/>
                <a:uFillTx/>
                <a:latin typeface="Arial"/>
                <a:ea typeface="+mn-ea"/>
                <a:cs typeface="+mn-cs"/>
              </a:rPr>
              <a:t>Nej</a:t>
            </a:r>
            <a:r>
              <a:rPr kumimoji="0" lang="en-US" sz="1200" b="0" i="0" u="none" strike="noStrike" kern="1200" cap="none" spc="0" normalizeH="0" baseline="0" noProof="0">
                <a:ln>
                  <a:noFill/>
                </a:ln>
                <a:solidFill>
                  <a:prstClr val="black"/>
                </a:solidFill>
                <a:effectLst/>
                <a:uLnTx/>
                <a:uFillTx/>
                <a:latin typeface="Arial"/>
                <a:ea typeface="+mn-ea"/>
                <a:cs typeface="+mn-cs"/>
              </a:rPr>
              <a:t>, </a:t>
            </a:r>
            <a:r>
              <a:rPr kumimoji="0" lang="en-US" sz="1200" b="0" i="0" u="none" strike="noStrike" kern="1200" cap="none" spc="0" normalizeH="0" baseline="0" noProof="0" err="1">
                <a:ln>
                  <a:noFill/>
                </a:ln>
                <a:solidFill>
                  <a:prstClr val="black"/>
                </a:solidFill>
                <a:effectLst/>
                <a:uLnTx/>
                <a:uFillTx/>
                <a:latin typeface="Arial"/>
                <a:ea typeface="+mn-ea"/>
                <a:cs typeface="+mn-cs"/>
              </a:rPr>
              <a:t>sällan</a:t>
            </a:r>
            <a:r>
              <a:rPr kumimoji="0" lang="en-US" sz="1200" b="0" i="0" u="none" strike="noStrike" kern="1200" cap="none" spc="0" normalizeH="0" baseline="0" noProof="0">
                <a:ln>
                  <a:noFill/>
                </a:ln>
                <a:solidFill>
                  <a:prstClr val="black"/>
                </a:solidFill>
                <a:effectLst/>
                <a:uLnTx/>
                <a:uFillTx/>
                <a:latin typeface="Arial"/>
                <a:ea typeface="+mn-ea"/>
                <a:cs typeface="+mn-cs"/>
              </a:rPr>
              <a:t>”</a:t>
            </a:r>
          </a:p>
          <a:p>
            <a:endParaRPr lang="sv-SE" dirty="0">
              <a:cs typeface="Calibri"/>
            </a:endParaRPr>
          </a:p>
          <a:p>
            <a:r>
              <a:rPr lang="sv-SE" dirty="0">
                <a:cs typeface="Calibri"/>
              </a:rPr>
              <a:t>Här kan Ja, ibland var ett "ok" svar. Många kommentarer handlar om att de inte behöver hjälp.</a:t>
            </a:r>
          </a:p>
          <a:p>
            <a:endParaRPr lang="sv-SE"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588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Minskning med 1 procentenhet från 2020.</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206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325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Flickor har lägre resultat i varje boendeform. Observera flickor i HVB! 14 % svarar "Nej, sällan"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931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Var det pojkar som utmärkte sig 2020?</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950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OLA</a:t>
            </a:r>
          </a:p>
          <a:p>
            <a:r>
              <a:rPr lang="sv-SE" baseline="0" dirty="0"/>
              <a:t>RSS kan bestå av olika strategiska funktioner såsom politiska beredningar, ledningsgrupper, styr- och arbetsgrupper,  och FoU-miljöer samt utvecklingsledare. Till detta kommer nätverk och andra arenor för samverkan mellan verksamheter och aktörer i länet.  </a:t>
            </a:r>
            <a:r>
              <a:rPr lang="sv-SE" dirty="0"/>
              <a:t>Oftast sker samverkan inom ramen</a:t>
            </a:r>
            <a:r>
              <a:rPr lang="sv-SE" baseline="0" dirty="0"/>
              <a:t> för</a:t>
            </a:r>
            <a:r>
              <a:rPr lang="sv-SE" dirty="0"/>
              <a:t> kommunförbund, kommunalförbund eller region</a:t>
            </a:r>
            <a:r>
              <a:rPr lang="sv-SE" baseline="0" dirty="0"/>
              <a:t>. Man arbetar på uppdrag av kommuner och regioner.</a:t>
            </a:r>
          </a:p>
          <a:p>
            <a:endParaRPr lang="sv-SE" dirty="0"/>
          </a:p>
          <a:p>
            <a:r>
              <a:rPr lang="sv-SE" dirty="0"/>
              <a:t>I Partnerskapet arbetar vi med gemensamma utvecklingsarbeten, just nu har vi prioriterat:</a:t>
            </a:r>
          </a:p>
          <a:p>
            <a:endParaRPr lang="sv-SE" dirty="0"/>
          </a:p>
          <a:p>
            <a:r>
              <a:rPr lang="sv-SE" dirty="0"/>
              <a:t>Yrkesresan</a:t>
            </a:r>
          </a:p>
          <a:p>
            <a:r>
              <a:rPr lang="sv-SE" dirty="0"/>
              <a:t>Stöd till den kommunala hälso- och sjukvården</a:t>
            </a:r>
          </a:p>
          <a:p>
            <a:r>
              <a:rPr lang="sv-SE" dirty="0"/>
              <a:t>Individbaserad systematisk uppföljning</a:t>
            </a: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0423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Lägst positivt resultat. Här ser vi också flest svar i de negativa svarskategorierna.</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159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Positiv ökning med 4 procentenheter från 2020</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6363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171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8786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0932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201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09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809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0033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OBS! Positiva resultat!!!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642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OLA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RSSerna</a:t>
            </a:r>
            <a:r>
              <a:rPr lang="sv-SE" dirty="0"/>
              <a:t> organiseras olika och bedriver sin verksamhet utifrån regionala och lokal behov och prioriteringar. Det är därför inte en enhetlig verksamhet som ser exakt likadan ut runt om i landet. Finansieringen av de regionala samverkans- och stödstrukturerna präglas också av lokala och regionala förutsättningar. Därför finns det idag skillnader i hur väl olika RSS är resurssatta. Det vi har gemensamt att det som ändå vi har gemensamt är de här tre uppdragen (ovan)</a:t>
            </a:r>
          </a:p>
          <a:p>
            <a:endParaRPr lang="sv-SE" dirty="0"/>
          </a:p>
          <a:p>
            <a:r>
              <a:rPr lang="sv-SE" sz="1200" dirty="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7301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8666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8896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OBS! Positiva resultat!!!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2205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0823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65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Kolla resultat för pojkar igen!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890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cs typeface="Calibri"/>
              </a:rPr>
              <a:t>Här</a:t>
            </a:r>
            <a:r>
              <a:rPr lang="en-US">
                <a:cs typeface="Calibri"/>
              </a:rPr>
              <a:t> vet vi </a:t>
            </a:r>
            <a:r>
              <a:rPr lang="en-US" err="1">
                <a:cs typeface="Calibri"/>
              </a:rPr>
              <a:t>att</a:t>
            </a:r>
            <a:r>
              <a:rPr lang="en-US">
                <a:cs typeface="Calibri"/>
              </a:rPr>
              <a:t> </a:t>
            </a:r>
            <a:r>
              <a:rPr lang="en-US" err="1">
                <a:cs typeface="Calibri"/>
              </a:rPr>
              <a:t>placerade</a:t>
            </a:r>
            <a:r>
              <a:rPr lang="en-US">
                <a:cs typeface="Calibri"/>
              </a:rPr>
              <a:t> barn och </a:t>
            </a:r>
            <a:r>
              <a:rPr lang="en-US" err="1">
                <a:cs typeface="Calibri"/>
              </a:rPr>
              <a:t>unga</a:t>
            </a:r>
            <a:r>
              <a:rPr lang="en-US">
                <a:cs typeface="Calibri"/>
              </a:rPr>
              <a:t> </a:t>
            </a:r>
            <a:r>
              <a:rPr lang="en-US" err="1">
                <a:cs typeface="Calibri"/>
              </a:rPr>
              <a:t>har</a:t>
            </a:r>
            <a:r>
              <a:rPr lang="en-US">
                <a:cs typeface="Calibri"/>
              </a:rPr>
              <a:t> </a:t>
            </a:r>
            <a:r>
              <a:rPr lang="en-US" err="1">
                <a:cs typeface="Calibri"/>
              </a:rPr>
              <a:t>en</a:t>
            </a:r>
            <a:r>
              <a:rPr lang="en-US">
                <a:cs typeface="Calibri"/>
              </a:rPr>
              <a:t> </a:t>
            </a:r>
            <a:r>
              <a:rPr lang="en-US" err="1">
                <a:cs typeface="Calibri"/>
              </a:rPr>
              <a:t>sämre</a:t>
            </a:r>
            <a:r>
              <a:rPr lang="en-US">
                <a:cs typeface="Calibri"/>
              </a:rPr>
              <a:t> </a:t>
            </a:r>
            <a:r>
              <a:rPr lang="en-US" err="1">
                <a:cs typeface="Calibri"/>
              </a:rPr>
              <a:t>hälsa</a:t>
            </a:r>
            <a:r>
              <a:rPr lang="en-US">
                <a:cs typeface="Calibri"/>
              </a:rPr>
              <a:t> </a:t>
            </a:r>
            <a:r>
              <a:rPr lang="en-US" err="1">
                <a:cs typeface="Calibri"/>
              </a:rPr>
              <a:t>än</a:t>
            </a:r>
            <a:r>
              <a:rPr lang="en-US">
                <a:cs typeface="Calibri"/>
              </a:rPr>
              <a:t> </a:t>
            </a:r>
            <a:r>
              <a:rPr lang="en-US" err="1">
                <a:cs typeface="Calibri"/>
              </a:rPr>
              <a:t>andra</a:t>
            </a:r>
            <a:r>
              <a:rPr lang="en-US">
                <a:cs typeface="Calibri"/>
              </a:rPr>
              <a:t> barn och </a:t>
            </a:r>
            <a:r>
              <a:rPr lang="en-US" err="1">
                <a:cs typeface="Calibri"/>
              </a:rPr>
              <a:t>ungdomar</a:t>
            </a:r>
            <a:r>
              <a:rPr lang="en-US">
                <a:cs typeface="Calibri"/>
              </a:rPr>
              <a:t>.</a:t>
            </a:r>
          </a:p>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5235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746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4971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588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Arial" panose="020B0604020202020204" pitchFamily="34" charset="0"/>
                <a:ea typeface="Times New Roman" panose="02020603050405020304" pitchFamily="18" charset="0"/>
                <a:cs typeface="Times New Roman" panose="02020603050405020304" pitchFamily="18" charset="0"/>
              </a:rPr>
              <a:t>OLA</a:t>
            </a:r>
          </a:p>
          <a:p>
            <a:r>
              <a:rPr lang="sv-SE" sz="1800" dirty="0">
                <a:effectLst/>
                <a:latin typeface="Arial" panose="020B0604020202020204" pitchFamily="34" charset="0"/>
                <a:ea typeface="Times New Roman" panose="02020603050405020304" pitchFamily="18" charset="0"/>
                <a:cs typeface="Times New Roman" panose="02020603050405020304" pitchFamily="18" charset="0"/>
              </a:rPr>
              <a:t>Här finns kraft och kapacitet att bygga på och staten kan bidra och förstärka! </a:t>
            </a:r>
          </a:p>
          <a:p>
            <a:endParaRPr lang="sv-SE"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sv-SE" sz="1800" dirty="0">
                <a:effectLst/>
                <a:latin typeface="Arial" panose="020B0604020202020204" pitchFamily="34" charset="0"/>
                <a:ea typeface="Times New Roman" panose="02020603050405020304" pitchFamily="18" charset="0"/>
                <a:cs typeface="Times New Roman" panose="02020603050405020304" pitchFamily="18" charset="0"/>
              </a:rPr>
              <a:t>RSS som struktur balanserar olikheterna i kommunerna och genom dem kan nationell nivå nå alla 290 kommuner!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5BE13-638B-4778-90CF-6B06F35A32F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5038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OBS!!! Positiv ökning från 2020 men det beror på att mindre svarar sällan och fler svarar Ja, ibland. Ja, ofta har minskat från 69 till 65 %.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1104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6394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0163" indent="0">
              <a:buNone/>
            </a:pPr>
            <a:r>
              <a:rPr lang="sv-SE" dirty="0"/>
              <a:t>Familjehem - Får du hjälpa med läxor har mest kommentarer, ca 85 st. Sen kommer stöd med skola/praktik, 60 st. Sen ca 30 på varje fråga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Stödboende - Mest positiva kommentarer, mkt mindre kommentarer än familjehem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HVB - Läxor mest kommentarer. Kommentarer speglar att de är på HVB. 3 av 9 nämner psykolog och att de inte fått hjälp.</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6576-526B-4F2D-A213-844EBE394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584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7450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6372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6587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a:p>
            <a:r>
              <a:rPr lang="sv-SE" dirty="0"/>
              <a:t>Fler svar än föregående år, men fortfarande inte riktigt uppe i den nivå som var före pandemin. Både färre deltagande kommuner och färre svar.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900CF-8DF7-4D9B-9F53-F4B39A6D4D8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9367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900CF-8DF7-4D9B-9F53-F4B39A6D4D8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1884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upplever att det finns goda möjligheter att få kontakt med socialtjänsten. En trend som håller i sig över tid.</a:t>
            </a:r>
          </a:p>
          <a:p>
            <a:endParaRPr lang="sv-SE" dirty="0"/>
          </a:p>
          <a:p>
            <a:r>
              <a:rPr lang="sv-SE" dirty="0"/>
              <a:t>I </a:t>
            </a:r>
            <a:r>
              <a:rPr lang="sv-SE" dirty="0" err="1"/>
              <a:t>Kolada</a:t>
            </a:r>
            <a:r>
              <a:rPr lang="sv-SE" dirty="0"/>
              <a:t> visas det sammantagna positiva resultatet, vilket innebär att de två positiva svarsalternativen, ”mycket lätt” respektive ”ganska lätt”, har lagts samman till ett nyckeltal. Detta nyckeltal visa också ovägt medel, till skillnad från resultatportalen och SKR:s bilder över hela resultatet, alla svarsalternativ. Siffrorna är därför inte jämförbara, utan kan skilja sig åt något.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5257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a:t>
            </a:r>
            <a:r>
              <a:rPr lang="sv-SE" dirty="0" err="1"/>
              <a:t>Kolada</a:t>
            </a:r>
            <a:r>
              <a:rPr lang="sv-SE" dirty="0"/>
              <a:t> visas ovägt medel, vilket innebär ett medelvärde av alla kommuners medelvärde, medan SKR och Enkätfabriken redovisar medelvärde för alla brukare som deltagit i undersökningen, oberoende av kommun. SKR och Enkätfabriken visar alltså vad den genomsnittlige brukaren som deltagit i undersökningen tycker, medan </a:t>
            </a:r>
            <a:r>
              <a:rPr lang="sv-SE" dirty="0" err="1"/>
              <a:t>Kolada</a:t>
            </a:r>
            <a:r>
              <a:rPr lang="sv-SE" dirty="0"/>
              <a:t> visar ett genomsnitt av genomsnittet av brukarnas svar i varje kommun.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704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 </a:t>
            </a:r>
          </a:p>
          <a:p>
            <a:r>
              <a:rPr lang="sv-SE" dirty="0"/>
              <a:t>Vi har bett alla </a:t>
            </a:r>
            <a:r>
              <a:rPr lang="sv-SE" dirty="0" err="1"/>
              <a:t>RSS:er</a:t>
            </a:r>
            <a:r>
              <a:rPr lang="sv-SE" dirty="0"/>
              <a:t> att skicka in de frågor som ligger högst på dagordningen i deras verksamheter just nu. Som ni ser ligger prioriteringarna väldigt lika det som staten prioriterat genom ök med SKR.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6761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Vårdnadshavare: Kvinnor från 86 % (2019) till 92 % (2021) Män från 86 % (2019) till 90 % (2021)</a:t>
            </a:r>
          </a:p>
          <a:p>
            <a:endParaRPr lang="sv-SE" dirty="0"/>
          </a:p>
          <a:p>
            <a:endParaRPr lang="sv-SE" dirty="0"/>
          </a:p>
          <a:p>
            <a:endParaRPr lang="sv-SE" dirty="0"/>
          </a:p>
          <a:p>
            <a:r>
              <a:rPr lang="sv-SE"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9616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Svarande inom målgruppen ekonomiskt bistånd upplever även i år i lägre grad än andra målgruppen att informationen är lätt att förstå. Hur kan vi arbeta för att göra information mer lättförståelig och tillgänglighetsanpassad? Även ungdomar lägre än andra i år</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3031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Kvinnor 87 % (2021) Män 87 % (2021)</a:t>
            </a:r>
          </a:p>
          <a:p>
            <a:r>
              <a:rPr lang="sv-SE"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2251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Hög andel positiva svar, även stabilt över tid. Unga tjejer var 2021 mindre positiva än övriga målgrupper. Många av de ”negativa” kommentarerna handlar om att det är många olika personer att berätta sin historia för och att det påverkar förståelsen när man inte träffas över tid.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0766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Unga tjejer upplever över tid sämre möjlighet att påverka sitt stöd.</a:t>
            </a:r>
            <a:r>
              <a:rPr lang="sv-SE" dirty="0"/>
              <a:t> Unga: flickor från 75 % (2019) till 68 % (2021)</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9842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Unga: Flickor från 75 % (2019) till 68 % (2021)</a:t>
            </a:r>
          </a:p>
          <a:p>
            <a:r>
              <a:rPr lang="sv-SE" dirty="0"/>
              <a:t>Vårdnadshavare: Kvinnor från 66 % (2019) till 76 % (2021) Män från 63 % (2019) till 75 % (2021)</a:t>
            </a:r>
          </a:p>
          <a:p>
            <a:r>
              <a:rPr lang="sv-SE"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8872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Vårdnadshavare är över tid mer nöjda med sitt stöd. Unga däremot är över tid mer missnöjda med sitt stöd</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8477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Unga: Flickor från 84 % (2019 )till 80 % (2021) Pojkar från 88 % (2019) till 84 % (2021) </a:t>
            </a:r>
          </a:p>
          <a:p>
            <a:r>
              <a:rPr lang="sv-SE" dirty="0"/>
              <a:t>Vårdnadshavare: Kvinnor från 81 % (2019) till 87 % (2021) Män från 80 % (2019) till 88 % (2021)</a:t>
            </a:r>
          </a:p>
          <a:p>
            <a:r>
              <a:rPr lang="sv-SE"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4662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Missbruk sticker ut med hög andel positivt svarande i förhållande till andra målgrupper. Unga svarar över tid mer negativt på frågan de senaste tre åren.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9955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Unga: Flickor från ? % (2019) till 75 % (2021) Pojkar från 76 % (2019) till 71 % (2021)</a:t>
            </a:r>
          </a:p>
          <a:p>
            <a:r>
              <a:rPr lang="sv-SE"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9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a:p>
            <a:r>
              <a:rPr lang="sv-SE" dirty="0"/>
              <a:t>Vi finns representerade på nationell nivå både i övergripande nätverk och för specifika sakområden.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7986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66 % av kommunerna valde att erbjuda brukarna möjlighet att kommentera sina svar i fritext.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9843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3D97-1290-4942-983C-EB21578791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7450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vi sågs i november ställdes frågan om att fördela ansvaret för att svara på relevanta remisser. Flera behövde stämma av med sina kommuner. Alla tillfrågade har sagt ja utom </a:t>
            </a:r>
            <a:r>
              <a:rPr lang="sv-SE" sz="1800" b="0" i="0" u="none" strike="noStrike" dirty="0">
                <a:solidFill>
                  <a:srgbClr val="000000"/>
                </a:solidFill>
                <a:effectLst/>
                <a:latin typeface="Calibri" panose="020F0502020204030204" pitchFamily="34" charset="0"/>
              </a:rPr>
              <a:t>Västerbotten,</a:t>
            </a:r>
            <a:r>
              <a:rPr lang="sv-SE" dirty="0"/>
              <a:t> </a:t>
            </a:r>
            <a:r>
              <a:rPr lang="sv-SE" sz="1800" b="0" i="0" u="none" strike="noStrike" dirty="0">
                <a:solidFill>
                  <a:srgbClr val="000000"/>
                </a:solidFill>
                <a:effectLst/>
                <a:latin typeface="Calibri" panose="020F0502020204030204" pitchFamily="34" charset="0"/>
              </a:rPr>
              <a:t>Västernorrland och Kalmar. </a:t>
            </a:r>
          </a:p>
          <a:p>
            <a:r>
              <a:rPr lang="sv-SE" sz="1800" b="0" i="0" u="none" strike="noStrike" dirty="0">
                <a:solidFill>
                  <a:srgbClr val="000000"/>
                </a:solidFill>
                <a:effectLst/>
                <a:latin typeface="Calibri" panose="020F0502020204030204" pitchFamily="34" charset="0"/>
              </a:rPr>
              <a:t>Svar från Dalarna – bra att ställa frågan i förväg. </a:t>
            </a:r>
            <a:endParaRPr lang="sv-SE" dirty="0"/>
          </a:p>
        </p:txBody>
      </p:sp>
      <p:sp>
        <p:nvSpPr>
          <p:cNvPr id="4" name="Platshållare för bildnummer 3"/>
          <p:cNvSpPr>
            <a:spLocks noGrp="1"/>
          </p:cNvSpPr>
          <p:nvPr>
            <p:ph type="sldNum" sz="quarter" idx="5"/>
          </p:nvPr>
        </p:nvSpPr>
        <p:spPr/>
        <p:txBody>
          <a:bodyPr/>
          <a:lstStyle/>
          <a:p>
            <a:fld id="{FFB2C03B-6AE2-4AC4-8BD4-7555DF975EB0}" type="slidenum">
              <a:rPr lang="sv-SE" smtClean="0"/>
              <a:t>154</a:t>
            </a:fld>
            <a:endParaRPr lang="sv-SE"/>
          </a:p>
        </p:txBody>
      </p:sp>
    </p:spTree>
    <p:extLst>
      <p:ext uri="{BB962C8B-B14F-4D97-AF65-F5344CB8AC3E}">
        <p14:creationId xmlns:p14="http://schemas.microsoft.com/office/powerpoint/2010/main" val="31279848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1373740-816D-4348-B6DB-958668F7B122}" type="slidenum">
              <a:rPr lang="sv-SE" smtClean="0"/>
              <a:t>155</a:t>
            </a:fld>
            <a:endParaRPr lang="sv-SE"/>
          </a:p>
        </p:txBody>
      </p:sp>
    </p:spTree>
    <p:extLst>
      <p:ext uri="{BB962C8B-B14F-4D97-AF65-F5344CB8AC3E}">
        <p14:creationId xmlns:p14="http://schemas.microsoft.com/office/powerpoint/2010/main" val="6175760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Två månader i vanliga fall. Tre månader över jul</a:t>
            </a:r>
            <a:r>
              <a:rPr lang="sv-SE"/>
              <a:t>/nyår. Förlängd </a:t>
            </a:r>
            <a:r>
              <a:rPr lang="sv-SE" dirty="0"/>
              <a:t>svarstid </a:t>
            </a:r>
          </a:p>
        </p:txBody>
      </p:sp>
      <p:sp>
        <p:nvSpPr>
          <p:cNvPr id="4" name="Platshållare för bildnummer 3"/>
          <p:cNvSpPr>
            <a:spLocks noGrp="1"/>
          </p:cNvSpPr>
          <p:nvPr>
            <p:ph type="sldNum" sz="quarter" idx="5"/>
          </p:nvPr>
        </p:nvSpPr>
        <p:spPr/>
        <p:txBody>
          <a:bodyPr/>
          <a:lstStyle/>
          <a:p>
            <a:fld id="{FFB2C03B-6AE2-4AC4-8BD4-7555DF975EB0}" type="slidenum">
              <a:rPr lang="sv-SE" smtClean="0"/>
              <a:t>156</a:t>
            </a:fld>
            <a:endParaRPr lang="sv-SE"/>
          </a:p>
        </p:txBody>
      </p:sp>
    </p:spTree>
    <p:extLst>
      <p:ext uri="{BB962C8B-B14F-4D97-AF65-F5344CB8AC3E}">
        <p14:creationId xmlns:p14="http://schemas.microsoft.com/office/powerpoint/2010/main" val="24828150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Fråga om intresse för arbetsgrupp </a:t>
            </a:r>
          </a:p>
        </p:txBody>
      </p:sp>
      <p:sp>
        <p:nvSpPr>
          <p:cNvPr id="4" name="Platshållare för bildnummer 3"/>
          <p:cNvSpPr>
            <a:spLocks noGrp="1"/>
          </p:cNvSpPr>
          <p:nvPr>
            <p:ph type="sldNum" sz="quarter" idx="5"/>
          </p:nvPr>
        </p:nvSpPr>
        <p:spPr/>
        <p:txBody>
          <a:bodyPr/>
          <a:lstStyle/>
          <a:p>
            <a:fld id="{E1373740-816D-4348-B6DB-958668F7B122}" type="slidenum">
              <a:rPr lang="sv-SE" smtClean="0"/>
              <a:t>157</a:t>
            </a:fld>
            <a:endParaRPr lang="sv-SE"/>
          </a:p>
        </p:txBody>
      </p:sp>
    </p:spTree>
    <p:extLst>
      <p:ext uri="{BB962C8B-B14F-4D97-AF65-F5344CB8AC3E}">
        <p14:creationId xmlns:p14="http://schemas.microsoft.com/office/powerpoint/2010/main" val="17709490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B09F9E1-8942-4C7F-8A68-7BB76128A5CC}" type="slidenum">
              <a:rPr lang="sv-SE" smtClean="0"/>
              <a:t>158</a:t>
            </a:fld>
            <a:endParaRPr lang="sv-SE"/>
          </a:p>
        </p:txBody>
      </p:sp>
    </p:spTree>
    <p:extLst>
      <p:ext uri="{BB962C8B-B14F-4D97-AF65-F5344CB8AC3E}">
        <p14:creationId xmlns:p14="http://schemas.microsoft.com/office/powerpoint/2010/main" val="13932218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B09F9E1-8942-4C7F-8A68-7BB76128A5CC}" type="slidenum">
              <a:rPr lang="sv-SE" smtClean="0"/>
              <a:t>159</a:t>
            </a:fld>
            <a:endParaRPr lang="sv-SE"/>
          </a:p>
        </p:txBody>
      </p:sp>
    </p:spTree>
    <p:extLst>
      <p:ext uri="{BB962C8B-B14F-4D97-AF65-F5344CB8AC3E}">
        <p14:creationId xmlns:p14="http://schemas.microsoft.com/office/powerpoint/2010/main" val="23370271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B09F9E1-8942-4C7F-8A68-7BB76128A5CC}" type="slidenum">
              <a:rPr lang="sv-SE" smtClean="0"/>
              <a:t>161</a:t>
            </a:fld>
            <a:endParaRPr lang="sv-SE"/>
          </a:p>
        </p:txBody>
      </p:sp>
    </p:spTree>
    <p:extLst>
      <p:ext uri="{BB962C8B-B14F-4D97-AF65-F5344CB8AC3E}">
        <p14:creationId xmlns:p14="http://schemas.microsoft.com/office/powerpoint/2010/main" val="39483038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7F2EF-F1A0-4F0B-AEE7-4412044D72D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87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14.xml"/><Relationship Id="rId5" Type="http://schemas.openxmlformats.org/officeDocument/2006/relationships/image" Target="../media/image27.pn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14.xml"/><Relationship Id="rId5" Type="http://schemas.openxmlformats.org/officeDocument/2006/relationships/image" Target="../media/image27.png"/><Relationship Id="rId4" Type="http://schemas.openxmlformats.org/officeDocument/2006/relationships/image" Target="../media/image2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jpeg"/><Relationship Id="rId1" Type="http://schemas.openxmlformats.org/officeDocument/2006/relationships/slideMaster" Target="../slideMasters/slideMaster15.xml"/><Relationship Id="rId4" Type="http://schemas.openxmlformats.org/officeDocument/2006/relationships/image" Target="../media/image28.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0.jpeg"/><Relationship Id="rId1" Type="http://schemas.openxmlformats.org/officeDocument/2006/relationships/slideMaster" Target="../slideMasters/slideMaster15.xml"/><Relationship Id="rId4" Type="http://schemas.openxmlformats.org/officeDocument/2006/relationships/image" Target="../media/image28.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jpeg"/><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79877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5109771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9401337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1622086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2022-02-24</a:t>
            </a:fld>
            <a:endParaRPr lang="sv-SE"/>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1374835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örsta sidan">
    <p:spTree>
      <p:nvGrpSpPr>
        <p:cNvPr id="1" name=""/>
        <p:cNvGrpSpPr/>
        <p:nvPr/>
      </p:nvGrpSpPr>
      <p:grpSpPr>
        <a:xfrm>
          <a:off x="0" y="0"/>
          <a:ext cx="0" cy="0"/>
          <a:chOff x="0" y="0"/>
          <a:chExt cx="0" cy="0"/>
        </a:xfrm>
      </p:grpSpPr>
      <p:sp>
        <p:nvSpPr>
          <p:cNvPr id="13" name="Platshållare för text 18"/>
          <p:cNvSpPr>
            <a:spLocks noGrp="1"/>
          </p:cNvSpPr>
          <p:nvPr>
            <p:ph type="body" sz="quarter" idx="13"/>
          </p:nvPr>
        </p:nvSpPr>
        <p:spPr>
          <a:xfrm>
            <a:off x="1830184" y="1122790"/>
            <a:ext cx="6666083" cy="1190625"/>
          </a:xfrm>
          <a:prstGeom prst="rect">
            <a:avLst/>
          </a:prstGeom>
        </p:spPr>
        <p:txBody>
          <a:bodyPr/>
          <a:lstStyle>
            <a:lvl1pPr marL="0" indent="0">
              <a:buNone/>
              <a:defRPr b="1">
                <a:latin typeface="Calibri"/>
                <a:cs typeface="Calibri"/>
              </a:defRPr>
            </a:lvl1pPr>
          </a:lstStyle>
          <a:p>
            <a:pPr lvl="0"/>
            <a:r>
              <a:rPr lang="sv-SE"/>
              <a:t>Redigera format för bakgrundstext</a:t>
            </a:r>
          </a:p>
        </p:txBody>
      </p:sp>
      <p:sp>
        <p:nvSpPr>
          <p:cNvPr id="14" name="Platshållare för text 19"/>
          <p:cNvSpPr>
            <a:spLocks noGrp="1"/>
          </p:cNvSpPr>
          <p:nvPr>
            <p:ph type="body" sz="quarter" idx="14"/>
          </p:nvPr>
        </p:nvSpPr>
        <p:spPr>
          <a:xfrm>
            <a:off x="1830183" y="2564904"/>
            <a:ext cx="6666084" cy="3001962"/>
          </a:xfrm>
          <a:prstGeom prst="rect">
            <a:avLst/>
          </a:prstGeom>
        </p:spPr>
        <p:txBody>
          <a:bodyPr/>
          <a:lstStyle>
            <a:lvl1pPr marL="0" indent="0">
              <a:buNone/>
              <a:defRPr sz="1200">
                <a:latin typeface="Arial" panose="020B0604020202020204" pitchFamily="34" charset="0"/>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30247624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7" name="Platshållare för text 18"/>
          <p:cNvSpPr>
            <a:spLocks noGrp="1"/>
          </p:cNvSpPr>
          <p:nvPr>
            <p:ph type="body" sz="quarter" idx="13"/>
          </p:nvPr>
        </p:nvSpPr>
        <p:spPr>
          <a:xfrm>
            <a:off x="1830184" y="1122790"/>
            <a:ext cx="6666083" cy="1190625"/>
          </a:xfrm>
          <a:prstGeom prst="rect">
            <a:avLst/>
          </a:prstGeom>
        </p:spPr>
        <p:txBody>
          <a:bodyPr/>
          <a:lstStyle>
            <a:lvl1pPr marL="0" indent="0">
              <a:buNone/>
              <a:defRPr b="1">
                <a:latin typeface="Calibri"/>
                <a:cs typeface="Calibri"/>
              </a:defRPr>
            </a:lvl1pPr>
          </a:lstStyle>
          <a:p>
            <a:pPr lvl="0"/>
            <a:r>
              <a:rPr lang="sv-SE"/>
              <a:t>Redigera format för bakgrundstext</a:t>
            </a:r>
          </a:p>
        </p:txBody>
      </p:sp>
      <p:sp>
        <p:nvSpPr>
          <p:cNvPr id="9" name="Platshållare för text 19"/>
          <p:cNvSpPr>
            <a:spLocks noGrp="1"/>
          </p:cNvSpPr>
          <p:nvPr>
            <p:ph type="body" sz="quarter" idx="14"/>
          </p:nvPr>
        </p:nvSpPr>
        <p:spPr>
          <a:xfrm>
            <a:off x="1830183" y="2564904"/>
            <a:ext cx="6666084" cy="3001962"/>
          </a:xfrm>
          <a:prstGeom prst="rect">
            <a:avLst/>
          </a:prstGeom>
        </p:spPr>
        <p:txBody>
          <a:bodyPr/>
          <a:lstStyle>
            <a:lvl1pPr marL="0" indent="0">
              <a:buNone/>
              <a:defRPr sz="1200">
                <a:latin typeface="+mn-lt"/>
                <a:cs typeface="Cili"/>
              </a:defRPr>
            </a:lvl1pPr>
          </a:lstStyle>
          <a:p>
            <a:pPr lvl="0"/>
            <a:r>
              <a:rPr lang="sv-SE"/>
              <a:t>Redigera format för bakgrundstext</a:t>
            </a:r>
          </a:p>
        </p:txBody>
      </p:sp>
    </p:spTree>
    <p:extLst>
      <p:ext uri="{BB962C8B-B14F-4D97-AF65-F5344CB8AC3E}">
        <p14:creationId xmlns:p14="http://schemas.microsoft.com/office/powerpoint/2010/main" val="24472873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ubrik och punk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5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DAA026-C836-4C51-999F-935209ED0F10}"/>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a:extLst>
              <a:ext uri="{FF2B5EF4-FFF2-40B4-BE49-F238E27FC236}">
                <a16:creationId xmlns:a16="http://schemas.microsoft.com/office/drawing/2014/main" id="{9D549514-40F3-456F-AA38-B361048B9F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a:extLst>
              <a:ext uri="{FF2B5EF4-FFF2-40B4-BE49-F238E27FC236}">
                <a16:creationId xmlns:a16="http://schemas.microsoft.com/office/drawing/2014/main" id="{74BBAEEF-BF78-491D-B1E8-2C2EB8AA7AA4}"/>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5" name="Platshållare för sidfot 4">
            <a:extLst>
              <a:ext uri="{FF2B5EF4-FFF2-40B4-BE49-F238E27FC236}">
                <a16:creationId xmlns:a16="http://schemas.microsoft.com/office/drawing/2014/main" id="{5B976AA7-E47F-4C57-BE7B-344A1F4C28C5}"/>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60D0EBC0-9D49-4A18-99FA-C6B30540E409}"/>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3666422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9793A2-4680-4FC7-9B94-1A4C8864263E}"/>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BEB536BC-EDE2-4093-BE81-3068CB6A83B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1201A6D-7592-41ED-B801-1DB752BD33F7}"/>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5" name="Platshållare för sidfot 4">
            <a:extLst>
              <a:ext uri="{FF2B5EF4-FFF2-40B4-BE49-F238E27FC236}">
                <a16:creationId xmlns:a16="http://schemas.microsoft.com/office/drawing/2014/main" id="{3C0A8C55-2CBC-448F-80A9-4E8B9BD9D7CF}"/>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14A50F40-9C34-4AAA-8A15-88F0CB0513D0}"/>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3110762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FDE7A8-E44C-4682-9424-BD406C7881EA}"/>
              </a:ext>
            </a:extLst>
          </p:cNvPr>
          <p:cNvSpPr>
            <a:spLocks noGrp="1"/>
          </p:cNvSpPr>
          <p:nvPr>
            <p:ph type="title"/>
          </p:nvPr>
        </p:nvSpPr>
        <p:spPr>
          <a:xfrm>
            <a:off x="831851" y="1709739"/>
            <a:ext cx="10515600" cy="2852737"/>
          </a:xfrm>
        </p:spPr>
        <p:txBody>
          <a:bodyPr anchor="b"/>
          <a:lstStyle>
            <a:lvl1pPr>
              <a:defRPr sz="6000"/>
            </a:lvl1pPr>
          </a:lstStyle>
          <a:p>
            <a:r>
              <a:rPr lang="sv-SE"/>
              <a:t>Klicka här för att ändra format</a:t>
            </a:r>
          </a:p>
        </p:txBody>
      </p:sp>
      <p:sp>
        <p:nvSpPr>
          <p:cNvPr id="3" name="Platshållare för text 2">
            <a:extLst>
              <a:ext uri="{FF2B5EF4-FFF2-40B4-BE49-F238E27FC236}">
                <a16:creationId xmlns:a16="http://schemas.microsoft.com/office/drawing/2014/main" id="{4AFA5BF6-A0D1-40F2-9C21-6BD51BF22E1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B4E95DBE-AC39-4EA3-ACA9-3FABAF65FE7B}"/>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5" name="Platshållare för sidfot 4">
            <a:extLst>
              <a:ext uri="{FF2B5EF4-FFF2-40B4-BE49-F238E27FC236}">
                <a16:creationId xmlns:a16="http://schemas.microsoft.com/office/drawing/2014/main" id="{F8B9D853-6054-48C7-8B39-3C3F0AFCDA48}"/>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D14B3BD1-4E28-4C62-B251-32C404A8ECF6}"/>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248257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2916822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6003AD-8DB9-49D0-8214-51340E74CD21}"/>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4BC56904-8356-4810-A9A1-DD55D8183991}"/>
              </a:ext>
            </a:extLst>
          </p:cNvPr>
          <p:cNvSpPr>
            <a:spLocks noGrp="1"/>
          </p:cNvSpPr>
          <p:nvPr>
            <p:ph sz="half" idx="1"/>
          </p:nvPr>
        </p:nvSpPr>
        <p:spPr>
          <a:xfrm>
            <a:off x="838200" y="1825625"/>
            <a:ext cx="515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7775681-4533-43EC-9C72-CC5A30427B69}"/>
              </a:ext>
            </a:extLst>
          </p:cNvPr>
          <p:cNvSpPr>
            <a:spLocks noGrp="1"/>
          </p:cNvSpPr>
          <p:nvPr>
            <p:ph sz="half" idx="2"/>
          </p:nvPr>
        </p:nvSpPr>
        <p:spPr>
          <a:xfrm>
            <a:off x="6197600" y="1825625"/>
            <a:ext cx="515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2DAB0FF8-6B72-417B-A8F9-8FD51ECEDDE0}"/>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6" name="Platshållare för sidfot 5">
            <a:extLst>
              <a:ext uri="{FF2B5EF4-FFF2-40B4-BE49-F238E27FC236}">
                <a16:creationId xmlns:a16="http://schemas.microsoft.com/office/drawing/2014/main" id="{F665D956-BB4A-4914-A814-B6FCBBE4367B}"/>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758E7C16-192B-4714-A024-8DB4CE773062}"/>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4449491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A6D86C-7204-4973-B998-14E0ADEB4928}"/>
              </a:ext>
            </a:extLst>
          </p:cNvPr>
          <p:cNvSpPr>
            <a:spLocks noGrp="1"/>
          </p:cNvSpPr>
          <p:nvPr>
            <p:ph type="title"/>
          </p:nvPr>
        </p:nvSpPr>
        <p:spPr>
          <a:xfrm>
            <a:off x="840317" y="365126"/>
            <a:ext cx="10515600" cy="1325563"/>
          </a:xfrm>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F1792818-347A-4C69-BC7A-631A06F0F6C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8DD13AC3-F937-42E4-BAE4-074A76ADF706}"/>
              </a:ext>
            </a:extLst>
          </p:cNvPr>
          <p:cNvSpPr>
            <a:spLocks noGrp="1"/>
          </p:cNvSpPr>
          <p:nvPr>
            <p:ph sz="half" idx="2"/>
          </p:nvPr>
        </p:nvSpPr>
        <p:spPr>
          <a:xfrm>
            <a:off x="840318" y="2505075"/>
            <a:ext cx="5158316"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BC93E1F-3BFD-4E24-BB1C-4432BE2EB5F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FE5CDA48-F293-4DA3-8E4B-104ADE691AAE}"/>
              </a:ext>
            </a:extLst>
          </p:cNvPr>
          <p:cNvSpPr>
            <a:spLocks noGrp="1"/>
          </p:cNvSpPr>
          <p:nvPr>
            <p:ph sz="quarter" idx="4"/>
          </p:nvPr>
        </p:nvSpPr>
        <p:spPr>
          <a:xfrm>
            <a:off x="6172200" y="2505075"/>
            <a:ext cx="518371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493C47C6-F672-454C-96BE-6C33A80A5579}"/>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8" name="Platshållare för sidfot 7">
            <a:extLst>
              <a:ext uri="{FF2B5EF4-FFF2-40B4-BE49-F238E27FC236}">
                <a16:creationId xmlns:a16="http://schemas.microsoft.com/office/drawing/2014/main" id="{74D6E93B-BD0F-49BB-BF47-D1BF1849D4A8}"/>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BACEF45D-CED3-4F4A-8F6A-BA5B73C95EB2}"/>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3258575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1503E0-E581-49BF-BD89-85896E236C2B}"/>
              </a:ext>
            </a:extLst>
          </p:cNvPr>
          <p:cNvSpPr>
            <a:spLocks noGrp="1"/>
          </p:cNvSpPr>
          <p:nvPr>
            <p:ph type="title"/>
          </p:nvPr>
        </p:nvSpPr>
        <p:spPr/>
        <p:txBody>
          <a:bodyPr/>
          <a:lstStyle/>
          <a:p>
            <a:r>
              <a:rPr lang="sv-SE"/>
              <a:t>Klicka här för att ändra format</a:t>
            </a:r>
          </a:p>
        </p:txBody>
      </p:sp>
      <p:sp>
        <p:nvSpPr>
          <p:cNvPr id="3" name="Platshållare för datum 2">
            <a:extLst>
              <a:ext uri="{FF2B5EF4-FFF2-40B4-BE49-F238E27FC236}">
                <a16:creationId xmlns:a16="http://schemas.microsoft.com/office/drawing/2014/main" id="{B9BF7F7D-8859-417E-8956-371B0223E5A0}"/>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4" name="Platshållare för sidfot 3">
            <a:extLst>
              <a:ext uri="{FF2B5EF4-FFF2-40B4-BE49-F238E27FC236}">
                <a16:creationId xmlns:a16="http://schemas.microsoft.com/office/drawing/2014/main" id="{145E9A29-C040-4DDE-82DD-0AA95F75D376}"/>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B751649B-63DA-41FA-857E-01B49D21C7DF}"/>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1535632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5A0A3F8-E3C1-4C07-8797-676850AF40F1}"/>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3" name="Platshållare för sidfot 2">
            <a:extLst>
              <a:ext uri="{FF2B5EF4-FFF2-40B4-BE49-F238E27FC236}">
                <a16:creationId xmlns:a16="http://schemas.microsoft.com/office/drawing/2014/main" id="{42783690-8F6C-4181-88A4-A063F15E5D43}"/>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F629815C-8A8A-4168-A5F1-5B2663FB5D59}"/>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3285165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6D60DB-7E28-4092-AF81-57C6C101EAB9}"/>
              </a:ext>
            </a:extLst>
          </p:cNvPr>
          <p:cNvSpPr>
            <a:spLocks noGrp="1"/>
          </p:cNvSpPr>
          <p:nvPr>
            <p:ph type="title"/>
          </p:nvPr>
        </p:nvSpPr>
        <p:spPr>
          <a:xfrm>
            <a:off x="840318" y="457200"/>
            <a:ext cx="3932767" cy="1600200"/>
          </a:xfrm>
        </p:spPr>
        <p:txBody>
          <a:bodyPr anchor="b"/>
          <a:lstStyle>
            <a:lvl1pPr>
              <a:defRPr sz="3200"/>
            </a:lvl1pPr>
          </a:lstStyle>
          <a:p>
            <a:r>
              <a:rPr lang="sv-SE"/>
              <a:t>Klicka här för att ändra format</a:t>
            </a:r>
          </a:p>
        </p:txBody>
      </p:sp>
      <p:sp>
        <p:nvSpPr>
          <p:cNvPr id="3" name="Platshållare för innehåll 2">
            <a:extLst>
              <a:ext uri="{FF2B5EF4-FFF2-40B4-BE49-F238E27FC236}">
                <a16:creationId xmlns:a16="http://schemas.microsoft.com/office/drawing/2014/main" id="{A1EBA886-9B34-4B96-8AC2-73B85BD400C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A1771EF-A94E-4BF6-A287-5462ECBEA84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337254BF-615F-43A9-A271-9C2CB419EC89}"/>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6" name="Platshållare för sidfot 5">
            <a:extLst>
              <a:ext uri="{FF2B5EF4-FFF2-40B4-BE49-F238E27FC236}">
                <a16:creationId xmlns:a16="http://schemas.microsoft.com/office/drawing/2014/main" id="{3DD4F4EA-0FBD-47A2-AF56-661B814EC192}"/>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60B41497-03AB-4C33-96DC-E565C54EBA58}"/>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31648149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1D73AD-9385-4B65-8144-801F842496E0}"/>
              </a:ext>
            </a:extLst>
          </p:cNvPr>
          <p:cNvSpPr>
            <a:spLocks noGrp="1"/>
          </p:cNvSpPr>
          <p:nvPr>
            <p:ph type="title"/>
          </p:nvPr>
        </p:nvSpPr>
        <p:spPr>
          <a:xfrm>
            <a:off x="840318" y="457200"/>
            <a:ext cx="3932767" cy="1600200"/>
          </a:xfrm>
        </p:spPr>
        <p:txBody>
          <a:bodyPr anchor="b"/>
          <a:lstStyle>
            <a:lvl1pPr>
              <a:defRPr sz="3200"/>
            </a:lvl1pPr>
          </a:lstStyle>
          <a:p>
            <a:r>
              <a:rPr lang="sv-SE"/>
              <a:t>Klicka här för att ändra format</a:t>
            </a:r>
          </a:p>
        </p:txBody>
      </p:sp>
      <p:sp>
        <p:nvSpPr>
          <p:cNvPr id="3" name="Platshållare för bild 2">
            <a:extLst>
              <a:ext uri="{FF2B5EF4-FFF2-40B4-BE49-F238E27FC236}">
                <a16:creationId xmlns:a16="http://schemas.microsoft.com/office/drawing/2014/main" id="{F525D713-81DB-47B3-8042-8CD16889DDD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102F3F07-F74C-49ED-884E-E54B00C17A1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ADD64126-DDE7-45BD-A4B6-22537F66D60C}"/>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6" name="Platshållare för sidfot 5">
            <a:extLst>
              <a:ext uri="{FF2B5EF4-FFF2-40B4-BE49-F238E27FC236}">
                <a16:creationId xmlns:a16="http://schemas.microsoft.com/office/drawing/2014/main" id="{C4498488-7D16-4B88-AF99-5321DD4E0D18}"/>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7B1E9EE2-3C88-4332-8F52-C3EDDB23CCE5}"/>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37969717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443D72-9E22-4DB3-9980-1FF17516BCF4}"/>
              </a:ext>
            </a:extLst>
          </p:cNvPr>
          <p:cNvSpPr>
            <a:spLocks noGrp="1"/>
          </p:cNvSpPr>
          <p:nvPr>
            <p:ph type="title"/>
          </p:nvPr>
        </p:nvSpPr>
        <p:spPr/>
        <p:txBody>
          <a:bodyPr/>
          <a:lstStyle/>
          <a:p>
            <a:r>
              <a:rPr lang="sv-SE"/>
              <a:t>Klicka här för att ändra format</a:t>
            </a:r>
          </a:p>
        </p:txBody>
      </p:sp>
      <p:sp>
        <p:nvSpPr>
          <p:cNvPr id="3" name="Platshållare för lodrät text 2">
            <a:extLst>
              <a:ext uri="{FF2B5EF4-FFF2-40B4-BE49-F238E27FC236}">
                <a16:creationId xmlns:a16="http://schemas.microsoft.com/office/drawing/2014/main" id="{E55B6196-A4E2-4FD3-9CA5-A012B5E642A8}"/>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710E4B8-E1F3-4DEF-BE99-E2C9E6F11420}"/>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5" name="Platshållare för sidfot 4">
            <a:extLst>
              <a:ext uri="{FF2B5EF4-FFF2-40B4-BE49-F238E27FC236}">
                <a16:creationId xmlns:a16="http://schemas.microsoft.com/office/drawing/2014/main" id="{5E0997A7-0C82-4215-98FD-E90F2389E165}"/>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DA1524E7-0209-4B9B-B9D0-7B2EE2701797}"/>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7892626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43070F3-1196-4753-A6BB-BDE22381E067}"/>
              </a:ext>
            </a:extLst>
          </p:cNvPr>
          <p:cNvSpPr>
            <a:spLocks noGrp="1"/>
          </p:cNvSpPr>
          <p:nvPr>
            <p:ph type="title" orient="vert"/>
          </p:nvPr>
        </p:nvSpPr>
        <p:spPr>
          <a:xfrm>
            <a:off x="8724901" y="365125"/>
            <a:ext cx="2628900" cy="5811838"/>
          </a:xfrm>
        </p:spPr>
        <p:txBody>
          <a:bodyPr vert="eaVert"/>
          <a:lstStyle/>
          <a:p>
            <a:r>
              <a:rPr lang="sv-SE"/>
              <a:t>Klicka här för att ändra format</a:t>
            </a:r>
          </a:p>
        </p:txBody>
      </p:sp>
      <p:sp>
        <p:nvSpPr>
          <p:cNvPr id="3" name="Platshållare för lodrät text 2">
            <a:extLst>
              <a:ext uri="{FF2B5EF4-FFF2-40B4-BE49-F238E27FC236}">
                <a16:creationId xmlns:a16="http://schemas.microsoft.com/office/drawing/2014/main" id="{AC1797DE-E5EF-49B3-BBAF-3B944081FD69}"/>
              </a:ext>
            </a:extLst>
          </p:cNvPr>
          <p:cNvSpPr>
            <a:spLocks noGrp="1"/>
          </p:cNvSpPr>
          <p:nvPr>
            <p:ph type="body" orient="vert" idx="1"/>
          </p:nvPr>
        </p:nvSpPr>
        <p:spPr>
          <a:xfrm>
            <a:off x="838201" y="365125"/>
            <a:ext cx="76835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1588E47-EB2F-477B-AB81-AF79ACB0877B}"/>
              </a:ext>
            </a:extLst>
          </p:cNvPr>
          <p:cNvSpPr>
            <a:spLocks noGrp="1"/>
          </p:cNvSpPr>
          <p:nvPr>
            <p:ph type="dt" sz="half" idx="10"/>
          </p:nvPr>
        </p:nvSpPr>
        <p:spPr>
          <a:xfrm>
            <a:off x="838200" y="6356351"/>
            <a:ext cx="2743200" cy="365125"/>
          </a:xfrm>
          <a:prstGeom prst="rect">
            <a:avLst/>
          </a:prstGeom>
        </p:spPr>
        <p:txBody>
          <a:bodyPr/>
          <a:lstStyle/>
          <a:p>
            <a:fld id="{694DB69E-338B-4B05-844F-C64D74EE2D1C}" type="datetimeFigureOut">
              <a:rPr lang="sv-SE" smtClean="0"/>
              <a:t>2022-02-24</a:t>
            </a:fld>
            <a:endParaRPr lang="sv-SE"/>
          </a:p>
        </p:txBody>
      </p:sp>
      <p:sp>
        <p:nvSpPr>
          <p:cNvPr id="5" name="Platshållare för sidfot 4">
            <a:extLst>
              <a:ext uri="{FF2B5EF4-FFF2-40B4-BE49-F238E27FC236}">
                <a16:creationId xmlns:a16="http://schemas.microsoft.com/office/drawing/2014/main" id="{C265D825-64A0-47EE-A79F-6574319F7A06}"/>
              </a:ext>
            </a:extLst>
          </p:cNvPr>
          <p:cNvSpPr>
            <a:spLocks noGrp="1"/>
          </p:cNvSpPr>
          <p:nvPr>
            <p:ph type="ftr" sz="quarter" idx="11"/>
          </p:nvPr>
        </p:nvSpPr>
        <p:spPr>
          <a:xfrm>
            <a:off x="4038600" y="6356351"/>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C7F1BE9-7F0B-48B5-8C10-61407983E5CA}"/>
              </a:ext>
            </a:extLst>
          </p:cNvPr>
          <p:cNvSpPr>
            <a:spLocks noGrp="1"/>
          </p:cNvSpPr>
          <p:nvPr>
            <p:ph type="sldNum" sz="quarter" idx="12"/>
          </p:nvPr>
        </p:nvSpPr>
        <p:spPr>
          <a:xfrm>
            <a:off x="8610600" y="6356351"/>
            <a:ext cx="2743200" cy="365125"/>
          </a:xfrm>
          <a:prstGeom prst="rect">
            <a:avLst/>
          </a:prstGeom>
        </p:spPr>
        <p:txBody>
          <a:bodyPr/>
          <a:lstStyle/>
          <a:p>
            <a:fld id="{010812FB-6E1B-450C-83A7-09E95B6B8A58}" type="slidenum">
              <a:rPr lang="sv-SE" smtClean="0"/>
              <a:t>‹#›</a:t>
            </a:fld>
            <a:endParaRPr lang="sv-SE"/>
          </a:p>
        </p:txBody>
      </p:sp>
    </p:spTree>
    <p:extLst>
      <p:ext uri="{BB962C8B-B14F-4D97-AF65-F5344CB8AC3E}">
        <p14:creationId xmlns:p14="http://schemas.microsoft.com/office/powerpoint/2010/main" val="40158995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9EDA6F-BA6B-4BC4-B0E5-3DDC00DE59AC}"/>
              </a:ext>
            </a:extLst>
          </p:cNvPr>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29212574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4425" spc="-75" baseline="0">
                <a:solidFill>
                  <a:srgbClr val="FFFFFF"/>
                </a:solidFill>
              </a:defRPr>
            </a:lvl1pPr>
          </a:lstStyle>
          <a:p>
            <a:r>
              <a:rPr lang="sv-SE"/>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1650" cap="none" spc="0" baseline="0">
                <a:solidFill>
                  <a:schemeClr val="bg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sv-SE"/>
              <a:t>Klicka om du vill redigera mall för underrubrikformat</a:t>
            </a:r>
            <a:endParaRPr lang="en-US" dirty="0"/>
          </a:p>
        </p:txBody>
      </p:sp>
      <p:grpSp>
        <p:nvGrpSpPr>
          <p:cNvPr id="14" name="Grupp 13"/>
          <p:cNvGrpSpPr/>
          <p:nvPr userDrawn="1"/>
        </p:nvGrpSpPr>
        <p:grpSpPr>
          <a:xfrm>
            <a:off x="9697701" y="761999"/>
            <a:ext cx="1872867" cy="2651912"/>
            <a:chOff x="814530" y="1241246"/>
            <a:chExt cx="2331726" cy="3301645"/>
          </a:xfrm>
        </p:grpSpPr>
        <p:pic>
          <p:nvPicPr>
            <p:cNvPr id="15" name="Bildobjekt 14"/>
            <p:cNvPicPr>
              <a:picLocks noChangeAspect="1"/>
            </p:cNvPicPr>
            <p:nvPr userDrawn="1"/>
          </p:nvPicPr>
          <p:blipFill>
            <a:blip r:embed="rId2"/>
            <a:stretch>
              <a:fillRect/>
            </a:stretch>
          </p:blipFill>
          <p:spPr>
            <a:xfrm>
              <a:off x="969402" y="3672411"/>
              <a:ext cx="2021983" cy="870480"/>
            </a:xfrm>
            <a:prstGeom prst="rect">
              <a:avLst/>
            </a:prstGeom>
          </p:spPr>
        </p:pic>
        <p:pic>
          <p:nvPicPr>
            <p:cNvPr id="16" name="Bildobjekt 15"/>
            <p:cNvPicPr/>
            <p:nvPr userDrawn="1"/>
          </p:nvPicPr>
          <p:blipFill>
            <a:blip r:embed="rId3">
              <a:extLst>
                <a:ext uri="{28A0092B-C50C-407E-A947-70E740481C1C}">
                  <a14:useLocalDpi xmlns:a14="http://schemas.microsoft.com/office/drawing/2010/main" val="0"/>
                </a:ext>
              </a:extLst>
            </a:blip>
            <a:stretch>
              <a:fillRect/>
            </a:stretch>
          </p:blipFill>
          <p:spPr>
            <a:xfrm>
              <a:off x="814530" y="1241246"/>
              <a:ext cx="2331726" cy="488809"/>
            </a:xfrm>
            <a:prstGeom prst="rect">
              <a:avLst/>
            </a:prstGeom>
          </p:spPr>
        </p:pic>
        <p:pic>
          <p:nvPicPr>
            <p:cNvPr id="17" name="Bildobjekt 16"/>
            <p:cNvPicPr/>
            <p:nvPr userDrawn="1"/>
          </p:nvPicPr>
          <p:blipFill>
            <a:blip r:embed="rId4"/>
            <a:srcRect/>
            <a:stretch/>
          </p:blipFill>
          <p:spPr bwMode="auto">
            <a:xfrm>
              <a:off x="929209" y="2265993"/>
              <a:ext cx="2102368" cy="870480"/>
            </a:xfrm>
            <a:prstGeom prst="rect">
              <a:avLst/>
            </a:prstGeom>
            <a:noFill/>
            <a:ln>
              <a:noFill/>
            </a:ln>
          </p:spPr>
        </p:pic>
      </p:grpSp>
      <p:pic>
        <p:nvPicPr>
          <p:cNvPr id="11" name="Bildobjekt 10"/>
          <p:cNvPicPr>
            <a:picLocks noChangeAspect="1"/>
          </p:cNvPicPr>
          <p:nvPr userDrawn="1"/>
        </p:nvPicPr>
        <p:blipFill>
          <a:blip r:embed="rId5"/>
          <a:stretch>
            <a:fillRect/>
          </a:stretch>
        </p:blipFill>
        <p:spPr>
          <a:xfrm>
            <a:off x="9328455" y="3509318"/>
            <a:ext cx="2611976" cy="2746825"/>
          </a:xfrm>
          <a:prstGeom prst="rect">
            <a:avLst/>
          </a:prstGeom>
        </p:spPr>
      </p:pic>
    </p:spTree>
    <p:extLst>
      <p:ext uri="{BB962C8B-B14F-4D97-AF65-F5344CB8AC3E}">
        <p14:creationId xmlns:p14="http://schemas.microsoft.com/office/powerpoint/2010/main" val="531764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470437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1_Rubrikbild">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4425" spc="-75" baseline="0">
                <a:solidFill>
                  <a:srgbClr val="FFFFFF"/>
                </a:solidFill>
              </a:defRPr>
            </a:lvl1pPr>
          </a:lstStyle>
          <a:p>
            <a:r>
              <a:rPr lang="sv-SE"/>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1650" cap="none" spc="0" baseline="0">
                <a:solidFill>
                  <a:schemeClr val="bg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sv-SE"/>
              <a:t>Klicka om du vill redigera mall för underrubrikformat</a:t>
            </a:r>
            <a:endParaRPr lang="en-US" dirty="0"/>
          </a:p>
        </p:txBody>
      </p:sp>
      <p:grpSp>
        <p:nvGrpSpPr>
          <p:cNvPr id="18" name="Grupp 17"/>
          <p:cNvGrpSpPr/>
          <p:nvPr userDrawn="1"/>
        </p:nvGrpSpPr>
        <p:grpSpPr>
          <a:xfrm>
            <a:off x="108059" y="6212536"/>
            <a:ext cx="5443168" cy="537825"/>
            <a:chOff x="782677" y="120134"/>
            <a:chExt cx="8809863" cy="870480"/>
          </a:xfrm>
        </p:grpSpPr>
        <p:pic>
          <p:nvPicPr>
            <p:cNvPr id="19" name="Bildobjekt 18"/>
            <p:cNvPicPr>
              <a:picLocks noChangeAspect="1"/>
            </p:cNvPicPr>
            <p:nvPr userDrawn="1"/>
          </p:nvPicPr>
          <p:blipFill>
            <a:blip r:embed="rId2"/>
            <a:stretch>
              <a:fillRect/>
            </a:stretch>
          </p:blipFill>
          <p:spPr>
            <a:xfrm>
              <a:off x="782677" y="120134"/>
              <a:ext cx="2021981" cy="870480"/>
            </a:xfrm>
            <a:prstGeom prst="rect">
              <a:avLst/>
            </a:prstGeom>
          </p:spPr>
        </p:pic>
        <p:pic>
          <p:nvPicPr>
            <p:cNvPr id="20" name="Bildobjekt 19"/>
            <p:cNvPicPr/>
            <p:nvPr userDrawn="1"/>
          </p:nvPicPr>
          <p:blipFill>
            <a:blip r:embed="rId3">
              <a:extLst>
                <a:ext uri="{28A0092B-C50C-407E-A947-70E740481C1C}">
                  <a14:useLocalDpi xmlns:a14="http://schemas.microsoft.com/office/drawing/2010/main" val="0"/>
                </a:ext>
              </a:extLst>
            </a:blip>
            <a:stretch>
              <a:fillRect/>
            </a:stretch>
          </p:blipFill>
          <p:spPr>
            <a:xfrm>
              <a:off x="5440153" y="120134"/>
              <a:ext cx="4152387" cy="870480"/>
            </a:xfrm>
            <a:prstGeom prst="rect">
              <a:avLst/>
            </a:prstGeom>
          </p:spPr>
        </p:pic>
        <p:pic>
          <p:nvPicPr>
            <p:cNvPr id="21" name="Bildobjekt 20"/>
            <p:cNvPicPr/>
            <p:nvPr userDrawn="1"/>
          </p:nvPicPr>
          <p:blipFill>
            <a:blip r:embed="rId4"/>
            <a:srcRect/>
            <a:stretch/>
          </p:blipFill>
          <p:spPr bwMode="auto">
            <a:xfrm>
              <a:off x="3071222" y="120134"/>
              <a:ext cx="2102367" cy="870480"/>
            </a:xfrm>
            <a:prstGeom prst="rect">
              <a:avLst/>
            </a:prstGeom>
            <a:noFill/>
            <a:ln>
              <a:noFill/>
            </a:ln>
          </p:spPr>
        </p:pic>
      </p:grpSp>
      <p:pic>
        <p:nvPicPr>
          <p:cNvPr id="10" name="Bildobjekt 9"/>
          <p:cNvPicPr>
            <a:picLocks noChangeAspect="1"/>
          </p:cNvPicPr>
          <p:nvPr userDrawn="1"/>
        </p:nvPicPr>
        <p:blipFill>
          <a:blip r:embed="rId5"/>
          <a:stretch>
            <a:fillRect/>
          </a:stretch>
        </p:blipFill>
        <p:spPr>
          <a:xfrm>
            <a:off x="9328455" y="3509318"/>
            <a:ext cx="2611976" cy="2746825"/>
          </a:xfrm>
          <a:prstGeom prst="rect">
            <a:avLst/>
          </a:prstGeom>
        </p:spPr>
      </p:pic>
    </p:spTree>
    <p:extLst>
      <p:ext uri="{BB962C8B-B14F-4D97-AF65-F5344CB8AC3E}">
        <p14:creationId xmlns:p14="http://schemas.microsoft.com/office/powerpoint/2010/main" val="28787517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4425" b="0" spc="-75" baseline="0">
                <a:solidFill>
                  <a:schemeClr val="tx1"/>
                </a:solidFill>
              </a:defRPr>
            </a:lvl1pPr>
          </a:lstStyle>
          <a:p>
            <a:r>
              <a:rPr lang="sv-SE"/>
              <a:t>Klicka här för att ändra format</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1650" cap="none" spc="0" baseline="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sv-SE"/>
              <a:t>Redigera format för bakgrundstext</a:t>
            </a:r>
          </a:p>
        </p:txBody>
      </p:sp>
      <p:sp>
        <p:nvSpPr>
          <p:cNvPr id="7" name="Rectangle 6"/>
          <p:cNvSpPr/>
          <p:nvPr userDrawn="1"/>
        </p:nvSpPr>
        <p:spPr>
          <a:xfrm>
            <a:off x="2" y="755470"/>
            <a:ext cx="3430668"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Tree>
    <p:extLst>
      <p:ext uri="{BB962C8B-B14F-4D97-AF65-F5344CB8AC3E}">
        <p14:creationId xmlns:p14="http://schemas.microsoft.com/office/powerpoint/2010/main" val="42490369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1751105" y="787386"/>
            <a:ext cx="9433363" cy="1010471"/>
          </a:xfrm>
        </p:spPr>
        <p:txBody>
          <a:bodyPr/>
          <a:lstStyle>
            <a:lvl1pPr>
              <a:defRPr b="0">
                <a:solidFill>
                  <a:schemeClr val="tx1"/>
                </a:solidFill>
              </a:defRPr>
            </a:lvl1pPr>
          </a:lstStyle>
          <a:p>
            <a:r>
              <a:rPr lang="sv-SE"/>
              <a:t>Klicka här för att ändra format</a:t>
            </a:r>
            <a:endParaRPr lang="en-US" dirty="0"/>
          </a:p>
        </p:txBody>
      </p:sp>
      <p:sp>
        <p:nvSpPr>
          <p:cNvPr id="3" name="Content Placeholder 2"/>
          <p:cNvSpPr>
            <a:spLocks noGrp="1"/>
          </p:cNvSpPr>
          <p:nvPr>
            <p:ph idx="1"/>
          </p:nvPr>
        </p:nvSpPr>
        <p:spPr>
          <a:xfrm>
            <a:off x="1748709" y="1951865"/>
            <a:ext cx="9435761" cy="391454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25593546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8708" y="785852"/>
            <a:ext cx="9434405" cy="5080558"/>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5832894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748709" y="785853"/>
            <a:ext cx="9435759" cy="1012003"/>
          </a:xfrm>
        </p:spPr>
        <p:txBody>
          <a:bodyPr/>
          <a:lstStyle/>
          <a:p>
            <a:r>
              <a:rPr lang="sv-SE"/>
              <a:t>Klicka här för att ändra format</a:t>
            </a:r>
            <a:endParaRPr lang="en-US" dirty="0"/>
          </a:p>
        </p:txBody>
      </p:sp>
      <p:sp>
        <p:nvSpPr>
          <p:cNvPr id="3" name="Content Placeholder 2"/>
          <p:cNvSpPr>
            <a:spLocks noGrp="1"/>
          </p:cNvSpPr>
          <p:nvPr>
            <p:ph sz="half" idx="1"/>
          </p:nvPr>
        </p:nvSpPr>
        <p:spPr>
          <a:xfrm>
            <a:off x="1748707" y="1951864"/>
            <a:ext cx="4551423" cy="3914547"/>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648467" y="1951864"/>
            <a:ext cx="4536000" cy="391454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1369016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48705" y="785851"/>
            <a:ext cx="4551424" cy="1012004"/>
          </a:xfrm>
        </p:spPr>
        <p:txBody>
          <a:bodyPr anchor="b">
            <a:normAutofit/>
          </a:bodyPr>
          <a:lstStyle>
            <a:lvl1pPr marL="0" indent="0">
              <a:spcBef>
                <a:spcPts val="0"/>
              </a:spcBef>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4" name="Content Placeholder 3"/>
          <p:cNvSpPr>
            <a:spLocks noGrp="1"/>
          </p:cNvSpPr>
          <p:nvPr>
            <p:ph sz="half" idx="2"/>
          </p:nvPr>
        </p:nvSpPr>
        <p:spPr>
          <a:xfrm>
            <a:off x="1748707" y="1951864"/>
            <a:ext cx="4551423" cy="3914547"/>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648467" y="785851"/>
            <a:ext cx="4536000" cy="1012004"/>
          </a:xfrm>
        </p:spPr>
        <p:txBody>
          <a:bodyPr anchor="b">
            <a:normAutofit/>
          </a:bodyPr>
          <a:lstStyle>
            <a:lvl1pPr marL="0" indent="0">
              <a:spcBef>
                <a:spcPts val="0"/>
              </a:spcBef>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6" name="Content Placeholder 5"/>
          <p:cNvSpPr>
            <a:spLocks noGrp="1"/>
          </p:cNvSpPr>
          <p:nvPr>
            <p:ph sz="quarter" idx="4"/>
          </p:nvPr>
        </p:nvSpPr>
        <p:spPr>
          <a:xfrm>
            <a:off x="6648467" y="1951863"/>
            <a:ext cx="4536000" cy="3914548"/>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272789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a:xfrm>
            <a:off x="1748705" y="785853"/>
            <a:ext cx="9435763" cy="1012003"/>
          </a:xfrm>
        </p:spPr>
        <p:txBody>
          <a:bodyPr/>
          <a:lstStyle>
            <a:lvl1pPr>
              <a:defRPr>
                <a:solidFill>
                  <a:schemeClr val="tx1"/>
                </a:solidFill>
              </a:defRPr>
            </a:lvl1pPr>
          </a:lstStyle>
          <a:p>
            <a:r>
              <a:rPr lang="sv-SE"/>
              <a:t>Klicka här för att ändra format</a:t>
            </a:r>
            <a:endParaRPr lang="en-US" dirty="0"/>
          </a:p>
        </p:txBody>
      </p:sp>
    </p:spTree>
    <p:extLst>
      <p:ext uri="{BB962C8B-B14F-4D97-AF65-F5344CB8AC3E}">
        <p14:creationId xmlns:p14="http://schemas.microsoft.com/office/powerpoint/2010/main" val="16498337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6527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724082" y="754070"/>
            <a:ext cx="9921745"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Klicka på ikonen för att lägga till en bild</a:t>
            </a:r>
            <a:endParaRPr lang="en-US" dirty="0"/>
          </a:p>
        </p:txBody>
      </p:sp>
    </p:spTree>
    <p:extLst>
      <p:ext uri="{BB962C8B-B14F-4D97-AF65-F5344CB8AC3E}">
        <p14:creationId xmlns:p14="http://schemas.microsoft.com/office/powerpoint/2010/main" val="11483848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a:xfrm>
            <a:off x="1748705" y="785853"/>
            <a:ext cx="9435763" cy="1012003"/>
          </a:xfrm>
        </p:spPr>
        <p:txBody>
          <a:bodyPr/>
          <a:lstStyle>
            <a:lvl1pPr>
              <a:defRPr>
                <a:solidFill>
                  <a:schemeClr val="tx1"/>
                </a:solidFill>
              </a:defRPr>
            </a:lvl1pPr>
          </a:lstStyle>
          <a:p>
            <a:r>
              <a:rPr lang="sv-SE"/>
              <a:t>Klicka här för att ändra format</a:t>
            </a:r>
            <a:endParaRPr lang="en-US" dirty="0"/>
          </a:p>
        </p:txBody>
      </p:sp>
      <p:sp>
        <p:nvSpPr>
          <p:cNvPr id="3" name="Vertical Text Placeholder 2"/>
          <p:cNvSpPr>
            <a:spLocks noGrp="1"/>
          </p:cNvSpPr>
          <p:nvPr>
            <p:ph type="body" orient="vert" idx="1"/>
          </p:nvPr>
        </p:nvSpPr>
        <p:spPr>
          <a:xfrm>
            <a:off x="1748707" y="1951864"/>
            <a:ext cx="9435760" cy="3914546"/>
          </a:xfrm>
        </p:spPr>
        <p:txBody>
          <a:bodyPr vert="eaVert" ancho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2436309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289746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6" name="Content Placeholder 2"/>
          <p:cNvSpPr>
            <a:spLocks noGrp="1"/>
          </p:cNvSpPr>
          <p:nvPr>
            <p:ph idx="1"/>
          </p:nvPr>
        </p:nvSpPr>
        <p:spPr>
          <a:xfrm>
            <a:off x="1748709" y="1951865"/>
            <a:ext cx="9435761" cy="391454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9753909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2022-02-24</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3594851978"/>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2022-02-24</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653837090"/>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2022-02-24</a:t>
            </a:fld>
            <a:endParaRPr lang="sv-SE"/>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E0CF1DFE-83CD-4DBA-9864-1BB764A14C1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0243206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2022-02-24</a:t>
            </a:fld>
            <a:endParaRPr lang="sv-SE"/>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pic>
        <p:nvPicPr>
          <p:cNvPr id="7" name="Bildobjekt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66BA1DF9-F254-47E8-AD5B-F1789C944EB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2478464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9406928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9121391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2022-02-24</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35549489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8666752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916204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2489347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65C18DA-410A-4124-BB0F-DE8CA676B1E5}" type="datetimeFigureOut">
              <a:rPr lang="sv-SE" smtClean="0"/>
              <a:t>2022-02-24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7201296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765C18DA-410A-4124-BB0F-DE8CA676B1E5}" type="datetimeFigureOut">
              <a:rPr lang="sv-SE" smtClean="0"/>
              <a:t>2022-02-24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9446849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0917650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6070382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49118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spTree>
    <p:extLst>
      <p:ext uri="{BB962C8B-B14F-4D97-AF65-F5344CB8AC3E}">
        <p14:creationId xmlns:p14="http://schemas.microsoft.com/office/powerpoint/2010/main" val="28702476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50490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62748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465029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669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243842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68714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41654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930493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277371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FFFFFF"/>
              </a:solidFill>
              <a:effectLst/>
              <a:uLnTx/>
              <a:uFillTx/>
              <a:latin typeface="Arial"/>
              <a:ea typeface="+mn-ea"/>
              <a:cs typeface="+mn-cs"/>
            </a:endParaRPr>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spTree>
    <p:extLst>
      <p:ext uri="{BB962C8B-B14F-4D97-AF65-F5344CB8AC3E}">
        <p14:creationId xmlns:p14="http://schemas.microsoft.com/office/powerpoint/2010/main" val="40226162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19B26F-9D5E-40AB-B4D7-05F9F7B774B5}"/>
              </a:ext>
            </a:extLst>
          </p:cNvPr>
          <p:cNvSpPr>
            <a:spLocks noGrp="1"/>
          </p:cNvSpPr>
          <p:nvPr>
            <p:ph type="ctrTitle"/>
          </p:nvPr>
        </p:nvSpPr>
        <p:spPr>
          <a:xfrm>
            <a:off x="1524000" y="1122363"/>
            <a:ext cx="9144000" cy="2387600"/>
          </a:xfrm>
        </p:spPr>
        <p:txBody>
          <a:bodyPr anchor="b"/>
          <a:lstStyle>
            <a:lvl1pPr algn="ctr">
              <a:defRPr sz="60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5A3A4F43-01A6-4170-ADB9-B2EE590DE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22809554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AF28C-8609-48A2-A6F4-B45F48EB767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D90627-0E78-4388-878B-1EF073F0E768}"/>
              </a:ext>
            </a:extLst>
          </p:cNvPr>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9247860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D962BE-0B00-42CF-950E-06FCCA409306}"/>
              </a:ext>
            </a:extLst>
          </p:cNvPr>
          <p:cNvSpPr>
            <a:spLocks noGrp="1"/>
          </p:cNvSpPr>
          <p:nvPr>
            <p:ph type="title"/>
          </p:nvPr>
        </p:nvSpPr>
        <p:spPr>
          <a:xfrm>
            <a:off x="831850" y="1709738"/>
            <a:ext cx="105156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4F3C682-C25C-47C0-9B3C-C4A4879C7ACC}"/>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7025039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65675"/>
            <a:ext cx="10515600" cy="1222123"/>
          </a:xfrm>
        </p:spPr>
        <p:txBody>
          <a:bodyPr>
            <a:normAutofit/>
          </a:bodyPr>
          <a:lstStyle>
            <a:lvl1pPr>
              <a:defRPr sz="3600">
                <a:solidFill>
                  <a:schemeClr val="tx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838200" y="2367185"/>
            <a:ext cx="5181600" cy="363886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6172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334839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D33007-0A8A-4D38-B54E-FF501E60BADC}"/>
              </a:ext>
            </a:extLst>
          </p:cNvPr>
          <p:cNvSpPr>
            <a:spLocks noGrp="1"/>
          </p:cNvSpPr>
          <p:nvPr>
            <p:ph type="title"/>
          </p:nvPr>
        </p:nvSpPr>
        <p:spPr>
          <a:xfrm>
            <a:off x="839788" y="365125"/>
            <a:ext cx="9321162"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BC231C-AA62-479B-A103-8A875E3372EA}"/>
              </a:ext>
            </a:extLst>
          </p:cNvPr>
          <p:cNvSpPr>
            <a:spLocks noGrp="1"/>
          </p:cNvSpPr>
          <p:nvPr>
            <p:ph type="body" idx="1"/>
          </p:nvPr>
        </p:nvSpPr>
        <p:spPr>
          <a:xfrm>
            <a:off x="839788" y="1681163"/>
            <a:ext cx="5157787"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DA4F3029-DFE7-4616-AE5F-B0B603BA509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D26211B-86E3-4DE6-9EA3-8177D7A17094}"/>
              </a:ext>
            </a:extLst>
          </p:cNvPr>
          <p:cNvSpPr>
            <a:spLocks noGrp="1"/>
          </p:cNvSpPr>
          <p:nvPr>
            <p:ph type="body" sz="quarter" idx="3"/>
          </p:nvPr>
        </p:nvSpPr>
        <p:spPr>
          <a:xfrm>
            <a:off x="6172200" y="1681163"/>
            <a:ext cx="5183188"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2C8D8BFF-0433-4C51-8954-27B5EB46ABE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3435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995994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p:txBody>
          <a:bodyPr/>
          <a:lstStyle/>
          <a:p>
            <a:r>
              <a:rPr lang="sv-SE" dirty="0"/>
              <a:t>Klicka här för att ändra mall för rubrikformat</a:t>
            </a:r>
          </a:p>
        </p:txBody>
      </p:sp>
    </p:spTree>
    <p:extLst>
      <p:ext uri="{BB962C8B-B14F-4D97-AF65-F5344CB8AC3E}">
        <p14:creationId xmlns:p14="http://schemas.microsoft.com/office/powerpoint/2010/main" val="5124095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3942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C4798-F7C5-4503-A79B-635A40C71A1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C203A5C-99D1-413A-8A87-850F2D54C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A7C19A4-3B09-4E54-8177-079A102E5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0007988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9721A4-3B8F-478B-8B7C-38F20CDDD64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D9731CA-C40F-4F8D-935E-135DCC8AB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33BAB56-0363-44FD-B5D7-4450AAD22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7492261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ext_tvåspalt">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04FCFE-7876-4CE2-A499-B2F7F79A8EEB}"/>
              </a:ext>
            </a:extLst>
          </p:cNvPr>
          <p:cNvSpPr>
            <a:spLocks noGrp="1"/>
          </p:cNvSpPr>
          <p:nvPr>
            <p:ph idx="1" hasCustomPrompt="1"/>
          </p:nvPr>
        </p:nvSpPr>
        <p:spPr>
          <a:xfrm>
            <a:off x="611112" y="1936913"/>
            <a:ext cx="5314675" cy="3452562"/>
          </a:xfrm>
          <a:prstGeom prst="rect">
            <a:avLst/>
          </a:prstGeom>
        </p:spPr>
        <p:txBody>
          <a:bodyPr vert="horz" lIns="91440" tIns="45720" rIns="91440" bIns="45720" rtlCol="0">
            <a:normAutofit/>
          </a:bodyPr>
          <a:lstStyle>
            <a:lvl1pPr marL="0" indent="0">
              <a:lnSpc>
                <a:spcPts val="2800"/>
              </a:lnSpc>
              <a:buNone/>
              <a:defRPr sz="2000">
                <a:latin typeface="Calibri Light" panose="020F0302020204030204" pitchFamily="34" charset="0"/>
                <a:ea typeface="Source Sans Pro" panose="020B050303040302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Text Placeholder 2">
            <a:extLst>
              <a:ext uri="{FF2B5EF4-FFF2-40B4-BE49-F238E27FC236}">
                <a16:creationId xmlns:a16="http://schemas.microsoft.com/office/drawing/2014/main" id="{02CA6194-9951-4F16-B628-A1FBA1116555}"/>
              </a:ext>
            </a:extLst>
          </p:cNvPr>
          <p:cNvSpPr>
            <a:spLocks noGrp="1"/>
          </p:cNvSpPr>
          <p:nvPr>
            <p:ph idx="10" hasCustomPrompt="1"/>
          </p:nvPr>
        </p:nvSpPr>
        <p:spPr>
          <a:xfrm>
            <a:off x="6266215" y="1936913"/>
            <a:ext cx="5314675" cy="3452562"/>
          </a:xfrm>
          <a:prstGeom prst="rect">
            <a:avLst/>
          </a:prstGeom>
        </p:spPr>
        <p:txBody>
          <a:bodyPr vert="horz" lIns="91440" tIns="45720" rIns="91440" bIns="45720" rtlCol="0">
            <a:normAutofit/>
          </a:bodyPr>
          <a:lstStyle>
            <a:lvl1pPr marL="0" indent="0">
              <a:lnSpc>
                <a:spcPts val="2800"/>
              </a:lnSpc>
              <a:buNone/>
              <a:defRPr lang="en-US" sz="2000" kern="120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pic>
        <p:nvPicPr>
          <p:cNvPr id="6" name="Bildobjekt 5" descr="En bild som visar text&#10;&#10;Automatiskt genererad beskrivning">
            <a:extLst>
              <a:ext uri="{FF2B5EF4-FFF2-40B4-BE49-F238E27FC236}">
                <a16:creationId xmlns:a16="http://schemas.microsoft.com/office/drawing/2014/main" id="{31757ABB-395D-48F0-A7EC-037350DB1CAB}"/>
              </a:ext>
            </a:extLst>
          </p:cNvPr>
          <p:cNvPicPr>
            <a:picLocks noChangeAspect="1"/>
          </p:cNvPicPr>
          <p:nvPr userDrawn="1"/>
        </p:nvPicPr>
        <p:blipFill>
          <a:blip r:embed="rId2"/>
          <a:stretch>
            <a:fillRect/>
          </a:stretch>
        </p:blipFill>
        <p:spPr>
          <a:xfrm>
            <a:off x="10327782" y="202826"/>
            <a:ext cx="1714500" cy="476250"/>
          </a:xfrm>
          <a:prstGeom prst="rect">
            <a:avLst/>
          </a:prstGeom>
        </p:spPr>
      </p:pic>
      <p:sp>
        <p:nvSpPr>
          <p:cNvPr id="9" name="Text Placeholder 2">
            <a:extLst>
              <a:ext uri="{FF2B5EF4-FFF2-40B4-BE49-F238E27FC236}">
                <a16:creationId xmlns:a16="http://schemas.microsoft.com/office/drawing/2014/main" id="{E0F9D6FF-E3FF-4F26-80F3-E436B96BA87C}"/>
              </a:ext>
            </a:extLst>
          </p:cNvPr>
          <p:cNvSpPr>
            <a:spLocks noGrp="1"/>
          </p:cNvSpPr>
          <p:nvPr>
            <p:ph idx="11" hasCustomPrompt="1"/>
          </p:nvPr>
        </p:nvSpPr>
        <p:spPr>
          <a:xfrm>
            <a:off x="611112" y="921186"/>
            <a:ext cx="5314675" cy="983105"/>
          </a:xfrm>
          <a:prstGeom prst="rect">
            <a:avLst/>
          </a:prstGeom>
        </p:spPr>
        <p:txBody>
          <a:bodyPr vert="horz" lIns="91440" tIns="45720" rIns="91440" bIns="45720" rtlCol="0">
            <a:normAutofit/>
          </a:bodyPr>
          <a:lstStyle>
            <a:lvl1pPr marL="0" indent="0">
              <a:lnSpc>
                <a:spcPts val="2800"/>
              </a:lnSpc>
              <a:buNone/>
              <a:defRPr lang="en-US" sz="2800" b="1" kern="1200" baseline="0" dirty="0">
                <a:solidFill>
                  <a:srgbClr val="1D1D1D"/>
                </a:solidFill>
                <a:latin typeface="Calibri" panose="020F0502020204030204" pitchFamily="34" charset="0"/>
                <a:ea typeface="Source Sans Pro" panose="020B0503030403020204" pitchFamily="34" charset="0"/>
                <a:cs typeface="Calibri" panose="020F0502020204030204" pitchFamily="34" charset="0"/>
              </a:defRPr>
            </a:lvl1pPr>
          </a:lstStyle>
          <a:p>
            <a:pPr lvl="0"/>
            <a:r>
              <a:rPr lang="en-GB"/>
              <a:t>Text </a:t>
            </a:r>
            <a:r>
              <a:rPr lang="en-GB" err="1"/>
              <a:t>Tvåspalt</a:t>
            </a:r>
            <a:r>
              <a:rPr lang="en-GB"/>
              <a:t> – </a:t>
            </a:r>
            <a:r>
              <a:rPr lang="en-GB" err="1"/>
              <a:t>rubrik</a:t>
            </a:r>
            <a:r>
              <a:rPr lang="en-GB"/>
              <a:t> </a:t>
            </a:r>
            <a:r>
              <a:rPr lang="en-GB" err="1"/>
              <a:t>skrivs</a:t>
            </a:r>
            <a:r>
              <a:rPr lang="en-GB"/>
              <a:t> </a:t>
            </a:r>
            <a:r>
              <a:rPr lang="en-GB" err="1"/>
              <a:t>här</a:t>
            </a:r>
            <a:r>
              <a:rPr lang="en-GB"/>
              <a:t>, </a:t>
            </a:r>
            <a:r>
              <a:rPr lang="en-GB" err="1"/>
              <a:t>andra</a:t>
            </a:r>
            <a:r>
              <a:rPr lang="en-GB"/>
              <a:t> </a:t>
            </a:r>
            <a:r>
              <a:rPr lang="en-GB" err="1"/>
              <a:t>raden</a:t>
            </a:r>
            <a:r>
              <a:rPr lang="en-GB"/>
              <a:t> </a:t>
            </a:r>
            <a:r>
              <a:rPr lang="en-GB" err="1"/>
              <a:t>hamnar</a:t>
            </a:r>
            <a:r>
              <a:rPr lang="en-GB"/>
              <a:t> </a:t>
            </a:r>
            <a:r>
              <a:rPr lang="en-GB" err="1"/>
              <a:t>här</a:t>
            </a:r>
            <a:endParaRPr lang="en-US"/>
          </a:p>
        </p:txBody>
      </p:sp>
    </p:spTree>
    <p:extLst>
      <p:ext uri="{BB962C8B-B14F-4D97-AF65-F5344CB8AC3E}">
        <p14:creationId xmlns:p14="http://schemas.microsoft.com/office/powerpoint/2010/main" val="61616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DCFDC6-EA9D-4EAF-BB5C-EEF9F078C0AB}"/>
              </a:ext>
            </a:extLst>
          </p:cNvPr>
          <p:cNvSpPr>
            <a:spLocks noGrp="1"/>
          </p:cNvSpPr>
          <p:nvPr>
            <p:ph type="title"/>
          </p:nvPr>
        </p:nvSpPr>
        <p:spPr/>
        <p:txBody>
          <a:bodyPr/>
          <a:lstStyle>
            <a:lvl1pPr>
              <a:defRPr b="1"/>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9ED11953-F5E1-4385-B1DF-BF666A846F3E}"/>
              </a:ext>
            </a:extLst>
          </p:cNvPr>
          <p:cNvSpPr>
            <a:spLocks noGrp="1"/>
          </p:cNvSpPr>
          <p:nvPr>
            <p:ph sz="quarter" idx="10"/>
          </p:nvPr>
        </p:nvSpPr>
        <p:spPr>
          <a:xfrm>
            <a:off x="838200" y="2170766"/>
            <a:ext cx="6724650" cy="2990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370899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ext tvåspalt - vit bakgrun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6E97444-0B06-4926-9515-7ED6D954CE64}"/>
              </a:ext>
            </a:extLst>
          </p:cNvPr>
          <p:cNvSpPr>
            <a:spLocks noGrp="1"/>
          </p:cNvSpPr>
          <p:nvPr>
            <p:ph idx="11" hasCustomPrompt="1"/>
          </p:nvPr>
        </p:nvSpPr>
        <p:spPr>
          <a:xfrm>
            <a:off x="611112" y="878654"/>
            <a:ext cx="5314675" cy="983105"/>
          </a:xfrm>
          <a:prstGeom prst="rect">
            <a:avLst/>
          </a:prstGeom>
        </p:spPr>
        <p:txBody>
          <a:bodyPr vert="horz" lIns="91440" tIns="45720" rIns="91440" bIns="45720" rtlCol="0">
            <a:noAutofit/>
          </a:bodyPr>
          <a:lstStyle>
            <a:lvl1pPr marL="0" indent="0">
              <a:lnSpc>
                <a:spcPts val="3600"/>
              </a:lnSpc>
              <a:buNone/>
              <a:defRPr lang="en-US" sz="3600" b="1" i="0" kern="1200" baseline="0" dirty="0">
                <a:solidFill>
                  <a:srgbClr val="1D1D1D"/>
                </a:solidFill>
                <a:latin typeface="Source Sans Pro" panose="020B0503030403020204" pitchFamily="34" charset="0"/>
                <a:ea typeface="Source Sans Pro" panose="020B0503030403020204" pitchFamily="34" charset="0"/>
                <a:cs typeface="Calibri" panose="020F0502020204030204" pitchFamily="34" charset="0"/>
              </a:defRPr>
            </a:lvl1pPr>
          </a:lstStyle>
          <a:p>
            <a:pPr lvl="0"/>
            <a:r>
              <a:rPr lang="en-GB" dirty="0"/>
              <a:t>Text </a:t>
            </a:r>
            <a:r>
              <a:rPr lang="en-GB" dirty="0" err="1"/>
              <a:t>Tvåspalt</a:t>
            </a:r>
            <a:r>
              <a:rPr lang="en-GB" dirty="0"/>
              <a:t> – </a:t>
            </a:r>
            <a:r>
              <a:rPr lang="en-GB" dirty="0" err="1"/>
              <a:t>rubrik</a:t>
            </a:r>
            <a:r>
              <a:rPr lang="en-GB" dirty="0"/>
              <a:t>, </a:t>
            </a:r>
            <a:r>
              <a:rPr lang="en-GB" dirty="0" err="1"/>
              <a:t>andra</a:t>
            </a:r>
            <a:r>
              <a:rPr lang="en-GB" dirty="0"/>
              <a:t> </a:t>
            </a:r>
            <a:r>
              <a:rPr lang="en-GB" dirty="0" err="1"/>
              <a:t>raden</a:t>
            </a:r>
            <a:r>
              <a:rPr lang="en-GB" dirty="0"/>
              <a:t> </a:t>
            </a:r>
            <a:r>
              <a:rPr lang="en-GB" dirty="0" err="1"/>
              <a:t>hamnar</a:t>
            </a:r>
            <a:r>
              <a:rPr lang="en-GB" dirty="0"/>
              <a:t> </a:t>
            </a:r>
            <a:r>
              <a:rPr lang="en-GB" dirty="0" err="1"/>
              <a:t>här</a:t>
            </a:r>
            <a:endParaRPr lang="en-US" dirty="0"/>
          </a:p>
        </p:txBody>
      </p:sp>
      <p:sp>
        <p:nvSpPr>
          <p:cNvPr id="5" name="Text Placeholder 2">
            <a:extLst>
              <a:ext uri="{FF2B5EF4-FFF2-40B4-BE49-F238E27FC236}">
                <a16:creationId xmlns:a16="http://schemas.microsoft.com/office/drawing/2014/main" id="{9CF45111-E6D4-4E0D-8A0F-737DF33BEEC0}"/>
              </a:ext>
            </a:extLst>
          </p:cNvPr>
          <p:cNvSpPr>
            <a:spLocks noGrp="1"/>
          </p:cNvSpPr>
          <p:nvPr>
            <p:ph idx="12" hasCustomPrompt="1"/>
          </p:nvPr>
        </p:nvSpPr>
        <p:spPr>
          <a:xfrm>
            <a:off x="6266213" y="1936912"/>
            <a:ext cx="5314675" cy="3452562"/>
          </a:xfrm>
          <a:prstGeom prst="rect">
            <a:avLst/>
          </a:prstGeom>
        </p:spPr>
        <p:txBody>
          <a:bodyPr vert="horz" lIns="91440" tIns="45720" rIns="91440" bIns="45720" rtlCol="0">
            <a:normAutofit/>
          </a:bodyPr>
          <a:lstStyle>
            <a:lvl1pPr marL="342900" indent="-342900">
              <a:lnSpc>
                <a:spcPts val="2800"/>
              </a:lnSpc>
              <a:buFont typeface="Arial" panose="020B0604020202020204" pitchFamily="34" charset="0"/>
              <a:buChar char="•"/>
              <a:defRPr lang="en-US" sz="2000" b="0" i="0" kern="1200" dirty="0">
                <a:solidFill>
                  <a:schemeClr val="tx1"/>
                </a:solidFill>
                <a:latin typeface="Calibri" panose="020F0502020204030204" pitchFamily="34" charset="0"/>
                <a:ea typeface="Source Sans Pro" panose="020B0503030403020204" pitchFamily="34" charset="0"/>
                <a:cs typeface="Calibri" panose="020F0502020204030204" pitchFamily="34" charset="0"/>
              </a:defRPr>
            </a:lvl1pPr>
            <a:lvl2pPr>
              <a:spcBef>
                <a:spcPts val="1800"/>
              </a:spcBef>
              <a:defRPr sz="2000" b="0" i="0">
                <a:latin typeface="+mn-lt"/>
              </a:defRPr>
            </a:lvl2pPr>
            <a:lvl3pPr>
              <a:defRPr b="0">
                <a:latin typeface="+mn-lt"/>
              </a:defRPr>
            </a:lvl3pPr>
            <a:lvl4pPr>
              <a:defRPr b="0">
                <a:latin typeface="+mn-lt"/>
              </a:defRPr>
            </a:lvl4pPr>
            <a:lvl5pPr>
              <a:defRPr b="0">
                <a:latin typeface="+mn-lt"/>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exercitation</a:t>
            </a:r>
          </a:p>
          <a:p>
            <a:pPr lvl="1"/>
            <a:r>
              <a:rPr lang="sv-SE" dirty="0"/>
              <a:t>Nivå två</a:t>
            </a:r>
          </a:p>
          <a:p>
            <a:pPr lvl="2"/>
            <a:r>
              <a:rPr lang="sv-SE" dirty="0"/>
              <a:t>Nivå tre</a:t>
            </a:r>
          </a:p>
          <a:p>
            <a:pPr lvl="3"/>
            <a:r>
              <a:rPr lang="sv-SE" dirty="0"/>
              <a:t>Nivå fyra</a:t>
            </a:r>
          </a:p>
          <a:p>
            <a:pPr lvl="4"/>
            <a:r>
              <a:rPr lang="sv-SE" dirty="0"/>
              <a:t>Nivå fem</a:t>
            </a:r>
          </a:p>
        </p:txBody>
      </p:sp>
      <p:sp>
        <p:nvSpPr>
          <p:cNvPr id="6" name="Text Placeholder 2">
            <a:extLst>
              <a:ext uri="{FF2B5EF4-FFF2-40B4-BE49-F238E27FC236}">
                <a16:creationId xmlns:a16="http://schemas.microsoft.com/office/drawing/2014/main" id="{7A03A463-BB53-4421-B471-54B4776CD4E9}"/>
              </a:ext>
            </a:extLst>
          </p:cNvPr>
          <p:cNvSpPr>
            <a:spLocks noGrp="1"/>
          </p:cNvSpPr>
          <p:nvPr>
            <p:ph idx="1" hasCustomPrompt="1"/>
          </p:nvPr>
        </p:nvSpPr>
        <p:spPr>
          <a:xfrm>
            <a:off x="611112" y="1936913"/>
            <a:ext cx="5314675" cy="3452562"/>
          </a:xfrm>
          <a:prstGeom prst="rect">
            <a:avLst/>
          </a:prstGeom>
        </p:spPr>
        <p:txBody>
          <a:bodyPr vert="horz" lIns="91440" tIns="45720" rIns="91440" bIns="45720" rtlCol="0">
            <a:normAutofit/>
          </a:bodyPr>
          <a:lstStyle>
            <a:lvl1pPr marL="342900" indent="-342900">
              <a:lnSpc>
                <a:spcPts val="2800"/>
              </a:lnSpc>
              <a:buFont typeface="Arial" panose="020B0604020202020204" pitchFamily="34" charset="0"/>
              <a:buChar char="•"/>
              <a:defRPr lang="en-US" sz="2000" b="0" i="0" kern="1200" dirty="0">
                <a:solidFill>
                  <a:schemeClr val="tx1"/>
                </a:solidFill>
                <a:latin typeface="Calibri" panose="020F0502020204030204" pitchFamily="34" charset="0"/>
                <a:ea typeface="Source Sans Pro" panose="020B0503030403020204" pitchFamily="34" charset="0"/>
                <a:cs typeface="Calibri" panose="020F0502020204030204" pitchFamily="34" charset="0"/>
              </a:defRPr>
            </a:lvl1pPr>
            <a:lvl2pPr>
              <a:spcBef>
                <a:spcPts val="1800"/>
              </a:spcBef>
              <a:defRPr sz="2000" b="0" i="0">
                <a:latin typeface="+mn-lt"/>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exercitation</a:t>
            </a:r>
          </a:p>
          <a:p>
            <a:pPr lvl="1"/>
            <a:r>
              <a:rPr lang="sv-SE" dirty="0"/>
              <a:t>Nivå två</a:t>
            </a:r>
          </a:p>
          <a:p>
            <a:pPr lvl="2"/>
            <a:r>
              <a:rPr lang="sv-SE" dirty="0"/>
              <a:t>Nivå tre</a:t>
            </a:r>
          </a:p>
          <a:p>
            <a:pPr lvl="3"/>
            <a:r>
              <a:rPr lang="sv-SE" dirty="0"/>
              <a:t>Nivå fyra</a:t>
            </a:r>
          </a:p>
          <a:p>
            <a:pPr lvl="4"/>
            <a:r>
              <a:rPr lang="sv-SE" dirty="0"/>
              <a:t>Nivå fem</a:t>
            </a:r>
          </a:p>
        </p:txBody>
      </p:sp>
      <p:pic>
        <p:nvPicPr>
          <p:cNvPr id="8" name="Bildobjekt 7" descr="En bild som visar text&#10;&#10;Automatiskt genererad beskrivning">
            <a:extLst>
              <a:ext uri="{FF2B5EF4-FFF2-40B4-BE49-F238E27FC236}">
                <a16:creationId xmlns:a16="http://schemas.microsoft.com/office/drawing/2014/main" id="{4BD6AD41-738A-B344-98DC-3460F90B9D3F}"/>
              </a:ext>
            </a:extLst>
          </p:cNvPr>
          <p:cNvPicPr>
            <a:picLocks noChangeAspect="1"/>
          </p:cNvPicPr>
          <p:nvPr userDrawn="1"/>
        </p:nvPicPr>
        <p:blipFill>
          <a:blip r:embed="rId2"/>
          <a:stretch>
            <a:fillRect/>
          </a:stretch>
        </p:blipFill>
        <p:spPr>
          <a:xfrm>
            <a:off x="10297805" y="241788"/>
            <a:ext cx="1714500" cy="476250"/>
          </a:xfrm>
          <a:prstGeom prst="rect">
            <a:avLst/>
          </a:prstGeom>
        </p:spPr>
      </p:pic>
    </p:spTree>
    <p:extLst>
      <p:ext uri="{BB962C8B-B14F-4D97-AF65-F5344CB8AC3E}">
        <p14:creationId xmlns:p14="http://schemas.microsoft.com/office/powerpoint/2010/main" val="237285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DC5002-9C2C-4D44-9E7C-8E3B187313DB}"/>
              </a:ext>
            </a:extLst>
          </p:cNvPr>
          <p:cNvSpPr>
            <a:spLocks noGrp="1"/>
          </p:cNvSpPr>
          <p:nvPr>
            <p:ph type="title"/>
          </p:nvPr>
        </p:nvSpPr>
        <p:spPr>
          <a:xfrm>
            <a:off x="1607397" y="1732170"/>
            <a:ext cx="8792835" cy="481191"/>
          </a:xfrm>
        </p:spPr>
        <p:txBody>
          <a:bodyPr>
            <a:noAutofit/>
          </a:bodyPr>
          <a:lstStyle>
            <a:lvl1pPr>
              <a:defRPr sz="3200" b="1"/>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66A18AEA-F868-49EC-83F5-E598A676AC13}"/>
              </a:ext>
            </a:extLst>
          </p:cNvPr>
          <p:cNvSpPr>
            <a:spLocks noGrp="1"/>
          </p:cNvSpPr>
          <p:nvPr>
            <p:ph sz="quarter" idx="10"/>
          </p:nvPr>
        </p:nvSpPr>
        <p:spPr>
          <a:xfrm>
            <a:off x="1607397" y="2461189"/>
            <a:ext cx="4332287" cy="326492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2">
            <a:extLst>
              <a:ext uri="{FF2B5EF4-FFF2-40B4-BE49-F238E27FC236}">
                <a16:creationId xmlns:a16="http://schemas.microsoft.com/office/drawing/2014/main" id="{F8C925E0-CF7C-46B1-8FA0-901CDC653361}"/>
              </a:ext>
            </a:extLst>
          </p:cNvPr>
          <p:cNvSpPr>
            <a:spLocks noGrp="1"/>
          </p:cNvSpPr>
          <p:nvPr>
            <p:ph sz="quarter" idx="11"/>
          </p:nvPr>
        </p:nvSpPr>
        <p:spPr>
          <a:xfrm>
            <a:off x="6244484" y="2461189"/>
            <a:ext cx="4332287" cy="326492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4153877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65675"/>
            <a:ext cx="10515600" cy="1222123"/>
          </a:xfrm>
        </p:spPr>
        <p:txBody>
          <a:bodyPr>
            <a:normAutofit/>
          </a:bodyPr>
          <a:lstStyle>
            <a:lvl1pPr>
              <a:defRPr sz="3600">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838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6172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18597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19B26F-9D5E-40AB-B4D7-05F9F7B774B5}"/>
              </a:ext>
            </a:extLst>
          </p:cNvPr>
          <p:cNvSpPr>
            <a:spLocks noGrp="1"/>
          </p:cNvSpPr>
          <p:nvPr>
            <p:ph type="ctrTitle"/>
          </p:nvPr>
        </p:nvSpPr>
        <p:spPr>
          <a:xfrm>
            <a:off x="837487" y="1122363"/>
            <a:ext cx="8112807" cy="2387600"/>
          </a:xfrm>
        </p:spPr>
        <p:txBody>
          <a:bodyPr anchor="b"/>
          <a:lstStyle>
            <a:lvl1pPr algn="ctr">
              <a:defRPr sz="60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5A3A4F43-01A6-4170-ADB9-B2EE590DEB0A}"/>
              </a:ext>
            </a:extLst>
          </p:cNvPr>
          <p:cNvSpPr>
            <a:spLocks noGrp="1"/>
          </p:cNvSpPr>
          <p:nvPr>
            <p:ph type="subTitle" idx="1"/>
          </p:nvPr>
        </p:nvSpPr>
        <p:spPr>
          <a:xfrm>
            <a:off x="837487" y="3602038"/>
            <a:ext cx="811280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3063469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2022-02-24</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0504788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AF28C-8609-48A2-A6F4-B45F48EB767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D90627-0E78-4388-878B-1EF073F0E768}"/>
              </a:ext>
            </a:extLst>
          </p:cNvPr>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443702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D962BE-0B00-42CF-950E-06FCCA409306}"/>
              </a:ext>
            </a:extLst>
          </p:cNvPr>
          <p:cNvSpPr>
            <a:spLocks noGrp="1"/>
          </p:cNvSpPr>
          <p:nvPr>
            <p:ph type="title"/>
          </p:nvPr>
        </p:nvSpPr>
        <p:spPr>
          <a:xfrm>
            <a:off x="831850" y="392914"/>
            <a:ext cx="105156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4F3C682-C25C-47C0-9B3C-C4A4879C7ACC}"/>
              </a:ext>
            </a:extLst>
          </p:cNvPr>
          <p:cNvSpPr>
            <a:spLocks noGrp="1"/>
          </p:cNvSpPr>
          <p:nvPr>
            <p:ph type="body" idx="1"/>
          </p:nvPr>
        </p:nvSpPr>
        <p:spPr>
          <a:xfrm>
            <a:off x="831850" y="324565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0031248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40037"/>
            <a:ext cx="9510757" cy="717921"/>
          </a:xfrm>
        </p:spPr>
        <p:txBody>
          <a:bodyPr>
            <a:normAutofit/>
          </a:bodyPr>
          <a:lstStyle>
            <a:lvl1pPr>
              <a:defRPr sz="3600">
                <a:solidFill>
                  <a:schemeClr val="tx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5845324" y="1837344"/>
            <a:ext cx="4998578" cy="1991171"/>
          </a:xfrm>
        </p:spPr>
        <p:txBody>
          <a:bodyPr/>
          <a:lstStyle>
            <a:lvl1pPr>
              <a:defRPr/>
            </a:lvl1pPr>
            <a:lvl5pPr marL="1828800" indent="0">
              <a:buNone/>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Klicka här för att ändra format på bakgrundstexten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Klicka här för att ändra format på bakgrundstexten</a:t>
            </a:r>
          </a:p>
          <a:p>
            <a:pPr lvl="0"/>
            <a:endParaRPr lang="sv-SE" dirty="0"/>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838200" y="1837345"/>
            <a:ext cx="475075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008561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D33007-0A8A-4D38-B54E-FF501E60BADC}"/>
              </a:ext>
            </a:extLst>
          </p:cNvPr>
          <p:cNvSpPr>
            <a:spLocks noGrp="1"/>
          </p:cNvSpPr>
          <p:nvPr>
            <p:ph type="title"/>
          </p:nvPr>
        </p:nvSpPr>
        <p:spPr>
          <a:xfrm>
            <a:off x="839788" y="365125"/>
            <a:ext cx="9321162"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BC231C-AA62-479B-A103-8A875E3372EA}"/>
              </a:ext>
            </a:extLst>
          </p:cNvPr>
          <p:cNvSpPr>
            <a:spLocks noGrp="1"/>
          </p:cNvSpPr>
          <p:nvPr>
            <p:ph type="body" idx="1"/>
          </p:nvPr>
        </p:nvSpPr>
        <p:spPr>
          <a:xfrm>
            <a:off x="6172200" y="1797747"/>
            <a:ext cx="5157787"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DA4F3029-DFE7-4616-AE5F-B0B603BA5095}"/>
              </a:ext>
            </a:extLst>
          </p:cNvPr>
          <p:cNvSpPr>
            <a:spLocks noGrp="1"/>
          </p:cNvSpPr>
          <p:nvPr>
            <p:ph sz="half" idx="2"/>
          </p:nvPr>
        </p:nvSpPr>
        <p:spPr>
          <a:xfrm>
            <a:off x="6172200" y="2621659"/>
            <a:ext cx="5157787" cy="1316038"/>
          </a:xfrm>
        </p:spPr>
        <p:txBody>
          <a:bodyPr/>
          <a:lstStyle/>
          <a:p>
            <a:pPr lvl="0"/>
            <a:r>
              <a:rPr lang="sv-SE" dirty="0"/>
              <a:t>Klicka här för att ändra format på bakgrundstexten</a:t>
            </a:r>
          </a:p>
        </p:txBody>
      </p:sp>
      <p:sp>
        <p:nvSpPr>
          <p:cNvPr id="5" name="Platshållare för text 4">
            <a:extLst>
              <a:ext uri="{FF2B5EF4-FFF2-40B4-BE49-F238E27FC236}">
                <a16:creationId xmlns:a16="http://schemas.microsoft.com/office/drawing/2014/main" id="{CD26211B-86E3-4DE6-9EA3-8177D7A17094}"/>
              </a:ext>
            </a:extLst>
          </p:cNvPr>
          <p:cNvSpPr>
            <a:spLocks noGrp="1"/>
          </p:cNvSpPr>
          <p:nvPr>
            <p:ph type="body" sz="quarter" idx="3"/>
          </p:nvPr>
        </p:nvSpPr>
        <p:spPr>
          <a:xfrm>
            <a:off x="836613" y="1797747"/>
            <a:ext cx="5183188"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2C8D8BFF-0433-4C51-8954-27B5EB46ABE2}"/>
              </a:ext>
            </a:extLst>
          </p:cNvPr>
          <p:cNvSpPr>
            <a:spLocks noGrp="1"/>
          </p:cNvSpPr>
          <p:nvPr>
            <p:ph sz="quarter" idx="4"/>
          </p:nvPr>
        </p:nvSpPr>
        <p:spPr>
          <a:xfrm>
            <a:off x="836613" y="2621659"/>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310201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a:xfrm>
            <a:off x="1076770" y="681037"/>
            <a:ext cx="9239508" cy="1009651"/>
          </a:xfrm>
        </p:spPr>
        <p:txBody>
          <a:bodyPr/>
          <a:lstStyle/>
          <a:p>
            <a:r>
              <a:rPr lang="sv-SE" dirty="0"/>
              <a:t>Klicka här för att ändra mall för rubrikformat</a:t>
            </a:r>
          </a:p>
        </p:txBody>
      </p:sp>
    </p:spTree>
    <p:extLst>
      <p:ext uri="{BB962C8B-B14F-4D97-AF65-F5344CB8AC3E}">
        <p14:creationId xmlns:p14="http://schemas.microsoft.com/office/powerpoint/2010/main" val="32619510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1133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tvåspalt - vit bakgrun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6E97444-0B06-4926-9515-7ED6D954CE64}"/>
              </a:ext>
            </a:extLst>
          </p:cNvPr>
          <p:cNvSpPr>
            <a:spLocks noGrp="1"/>
          </p:cNvSpPr>
          <p:nvPr>
            <p:ph idx="11" hasCustomPrompt="1"/>
          </p:nvPr>
        </p:nvSpPr>
        <p:spPr>
          <a:xfrm>
            <a:off x="611112" y="434273"/>
            <a:ext cx="5314675" cy="983105"/>
          </a:xfrm>
          <a:prstGeom prst="rect">
            <a:avLst/>
          </a:prstGeom>
        </p:spPr>
        <p:txBody>
          <a:bodyPr vert="horz" lIns="91440" tIns="45720" rIns="91440" bIns="45720" rtlCol="0">
            <a:noAutofit/>
          </a:bodyPr>
          <a:lstStyle>
            <a:lvl1pPr marL="0" indent="0">
              <a:lnSpc>
                <a:spcPts val="3600"/>
              </a:lnSpc>
              <a:buNone/>
              <a:defRPr lang="en-US" sz="3600" b="1" i="0" kern="1200" baseline="0" dirty="0">
                <a:solidFill>
                  <a:srgbClr val="1D1D1D"/>
                </a:solidFill>
                <a:latin typeface="Source Sans Pro" panose="020B0703030403020204" pitchFamily="34" charset="0"/>
                <a:ea typeface="Source Sans Pro" panose="020B0703030403020204" pitchFamily="34" charset="0"/>
                <a:cs typeface="Calibri" panose="020F0502020204030204" pitchFamily="34" charset="0"/>
              </a:defRPr>
            </a:lvl1pPr>
          </a:lstStyle>
          <a:p>
            <a:pPr lvl="0"/>
            <a:r>
              <a:rPr lang="en-GB" dirty="0"/>
              <a:t>Text </a:t>
            </a:r>
            <a:r>
              <a:rPr lang="en-GB" dirty="0" err="1"/>
              <a:t>Tvåspalt</a:t>
            </a:r>
            <a:r>
              <a:rPr lang="en-GB" dirty="0"/>
              <a:t> – </a:t>
            </a:r>
            <a:r>
              <a:rPr lang="en-GB" dirty="0" err="1"/>
              <a:t>rubrik</a:t>
            </a:r>
            <a:r>
              <a:rPr lang="en-GB" dirty="0"/>
              <a:t>, </a:t>
            </a:r>
            <a:r>
              <a:rPr lang="en-GB" dirty="0" err="1"/>
              <a:t>andra</a:t>
            </a:r>
            <a:r>
              <a:rPr lang="en-GB" dirty="0"/>
              <a:t> </a:t>
            </a:r>
            <a:r>
              <a:rPr lang="en-GB" dirty="0" err="1"/>
              <a:t>raden</a:t>
            </a:r>
            <a:r>
              <a:rPr lang="en-GB" dirty="0"/>
              <a:t> </a:t>
            </a:r>
            <a:r>
              <a:rPr lang="en-GB" dirty="0" err="1"/>
              <a:t>hamnar</a:t>
            </a:r>
            <a:r>
              <a:rPr lang="en-GB" dirty="0"/>
              <a:t> </a:t>
            </a:r>
            <a:r>
              <a:rPr lang="en-GB" dirty="0" err="1"/>
              <a:t>här</a:t>
            </a:r>
            <a:endParaRPr lang="en-US" dirty="0"/>
          </a:p>
        </p:txBody>
      </p:sp>
      <p:sp>
        <p:nvSpPr>
          <p:cNvPr id="5" name="Text Placeholder 2">
            <a:extLst>
              <a:ext uri="{FF2B5EF4-FFF2-40B4-BE49-F238E27FC236}">
                <a16:creationId xmlns:a16="http://schemas.microsoft.com/office/drawing/2014/main" id="{9CF45111-E6D4-4E0D-8A0F-737DF33BEEC0}"/>
              </a:ext>
            </a:extLst>
          </p:cNvPr>
          <p:cNvSpPr>
            <a:spLocks noGrp="1"/>
          </p:cNvSpPr>
          <p:nvPr>
            <p:ph idx="12" hasCustomPrompt="1"/>
          </p:nvPr>
        </p:nvSpPr>
        <p:spPr>
          <a:xfrm>
            <a:off x="6266213" y="1492531"/>
            <a:ext cx="5314675" cy="3452562"/>
          </a:xfrm>
          <a:prstGeom prst="rect">
            <a:avLst/>
          </a:prstGeom>
        </p:spPr>
        <p:txBody>
          <a:bodyPr vert="horz" lIns="91440" tIns="45720" rIns="91440" bIns="45720" rtlCol="0">
            <a:normAutofit/>
          </a:bodyPr>
          <a:lstStyle>
            <a:lvl1pPr marL="342900" indent="-342900">
              <a:lnSpc>
                <a:spcPts val="2800"/>
              </a:lnSpc>
              <a:buFont typeface="Arial" panose="020B0604020202020204" pitchFamily="34" charset="0"/>
              <a:buChar char="•"/>
              <a:defRPr lang="en-US" sz="2000" b="0" i="0" kern="1200" dirty="0">
                <a:solidFill>
                  <a:schemeClr val="tx1"/>
                </a:solidFill>
                <a:latin typeface="Calibri" panose="020F0502020204030204" pitchFamily="34" charset="0"/>
                <a:ea typeface="Source Sans Pro" panose="020B0503030403020204" pitchFamily="34" charset="0"/>
                <a:cs typeface="Calibri" panose="020F0502020204030204" pitchFamily="34" charset="0"/>
              </a:defRPr>
            </a:lvl1pPr>
            <a:lvl2pPr>
              <a:spcBef>
                <a:spcPts val="1800"/>
              </a:spcBef>
              <a:defRPr sz="2000" b="0" i="0">
                <a:latin typeface="+mn-lt"/>
              </a:defRPr>
            </a:lvl2pPr>
            <a:lvl3pPr>
              <a:defRPr b="0">
                <a:latin typeface="+mn-lt"/>
              </a:defRPr>
            </a:lvl3pPr>
            <a:lvl4pPr>
              <a:defRPr b="0">
                <a:latin typeface="+mn-lt"/>
              </a:defRPr>
            </a:lvl4pPr>
            <a:lvl5pPr>
              <a:defRPr b="0">
                <a:latin typeface="+mn-lt"/>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exercitation</a:t>
            </a:r>
          </a:p>
          <a:p>
            <a:pPr lvl="1"/>
            <a:r>
              <a:rPr lang="sv-SE" dirty="0"/>
              <a:t>Nivå två</a:t>
            </a:r>
          </a:p>
          <a:p>
            <a:pPr lvl="2"/>
            <a:r>
              <a:rPr lang="sv-SE" dirty="0"/>
              <a:t>Nivå tre</a:t>
            </a:r>
          </a:p>
          <a:p>
            <a:pPr lvl="3"/>
            <a:r>
              <a:rPr lang="sv-SE" dirty="0"/>
              <a:t>Nivå fyra</a:t>
            </a:r>
          </a:p>
          <a:p>
            <a:pPr lvl="4"/>
            <a:r>
              <a:rPr lang="sv-SE" dirty="0"/>
              <a:t>Nivå fem</a:t>
            </a:r>
          </a:p>
        </p:txBody>
      </p:sp>
      <p:sp>
        <p:nvSpPr>
          <p:cNvPr id="6" name="Text Placeholder 2">
            <a:extLst>
              <a:ext uri="{FF2B5EF4-FFF2-40B4-BE49-F238E27FC236}">
                <a16:creationId xmlns:a16="http://schemas.microsoft.com/office/drawing/2014/main" id="{7A03A463-BB53-4421-B471-54B4776CD4E9}"/>
              </a:ext>
            </a:extLst>
          </p:cNvPr>
          <p:cNvSpPr>
            <a:spLocks noGrp="1"/>
          </p:cNvSpPr>
          <p:nvPr>
            <p:ph idx="1" hasCustomPrompt="1"/>
          </p:nvPr>
        </p:nvSpPr>
        <p:spPr>
          <a:xfrm>
            <a:off x="611112" y="1492532"/>
            <a:ext cx="5314675" cy="3452562"/>
          </a:xfrm>
          <a:prstGeom prst="rect">
            <a:avLst/>
          </a:prstGeom>
        </p:spPr>
        <p:txBody>
          <a:bodyPr vert="horz" lIns="91440" tIns="45720" rIns="91440" bIns="45720" rtlCol="0">
            <a:normAutofit/>
          </a:bodyPr>
          <a:lstStyle>
            <a:lvl1pPr marL="342900" indent="-342900">
              <a:lnSpc>
                <a:spcPts val="2800"/>
              </a:lnSpc>
              <a:buFont typeface="Arial" panose="020B0604020202020204" pitchFamily="34" charset="0"/>
              <a:buChar char="•"/>
              <a:defRPr lang="en-US" sz="2000" b="0" i="0" kern="1200" dirty="0">
                <a:solidFill>
                  <a:schemeClr val="tx1"/>
                </a:solidFill>
                <a:latin typeface="Calibri" panose="020F0502020204030204" pitchFamily="34" charset="0"/>
                <a:ea typeface="Source Sans Pro" panose="020B0503030403020204" pitchFamily="34" charset="0"/>
                <a:cs typeface="Calibri" panose="020F0502020204030204" pitchFamily="34" charset="0"/>
              </a:defRPr>
            </a:lvl1pPr>
            <a:lvl2pPr>
              <a:spcBef>
                <a:spcPts val="1800"/>
              </a:spcBef>
              <a:defRPr sz="2000" b="0" i="0">
                <a:latin typeface="+mn-lt"/>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exercitation</a:t>
            </a:r>
          </a:p>
          <a:p>
            <a:pPr lvl="1"/>
            <a:r>
              <a:rPr lang="sv-SE" dirty="0"/>
              <a:t>Nivå två</a:t>
            </a:r>
          </a:p>
          <a:p>
            <a:pPr lvl="2"/>
            <a:r>
              <a:rPr lang="sv-SE" dirty="0"/>
              <a:t>Nivå tre</a:t>
            </a:r>
          </a:p>
          <a:p>
            <a:pPr lvl="3"/>
            <a:r>
              <a:rPr lang="sv-SE" dirty="0"/>
              <a:t>Nivå fyra</a:t>
            </a:r>
          </a:p>
          <a:p>
            <a:pPr lvl="4"/>
            <a:r>
              <a:rPr lang="sv-SE" dirty="0"/>
              <a:t>Nivå fem</a:t>
            </a:r>
          </a:p>
        </p:txBody>
      </p:sp>
      <p:pic>
        <p:nvPicPr>
          <p:cNvPr id="8" name="Bildobjekt 7" descr="En bild som visar text&#10;&#10;Automatiskt genererad beskrivning">
            <a:extLst>
              <a:ext uri="{FF2B5EF4-FFF2-40B4-BE49-F238E27FC236}">
                <a16:creationId xmlns:a16="http://schemas.microsoft.com/office/drawing/2014/main" id="{4BD6AD41-738A-B344-98DC-3460F90B9D3F}"/>
              </a:ext>
            </a:extLst>
          </p:cNvPr>
          <p:cNvPicPr>
            <a:picLocks noChangeAspect="1"/>
          </p:cNvPicPr>
          <p:nvPr userDrawn="1"/>
        </p:nvPicPr>
        <p:blipFill>
          <a:blip r:embed="rId2"/>
          <a:stretch>
            <a:fillRect/>
          </a:stretch>
        </p:blipFill>
        <p:spPr>
          <a:xfrm>
            <a:off x="10297805" y="241788"/>
            <a:ext cx="1714500" cy="476250"/>
          </a:xfrm>
          <a:prstGeom prst="rect">
            <a:avLst/>
          </a:prstGeom>
        </p:spPr>
      </p:pic>
    </p:spTree>
    <p:extLst>
      <p:ext uri="{BB962C8B-B14F-4D97-AF65-F5344CB8AC3E}">
        <p14:creationId xmlns:p14="http://schemas.microsoft.com/office/powerpoint/2010/main" val="277570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19B26F-9D5E-40AB-B4D7-05F9F7B774B5}"/>
              </a:ext>
            </a:extLst>
          </p:cNvPr>
          <p:cNvSpPr>
            <a:spLocks noGrp="1"/>
          </p:cNvSpPr>
          <p:nvPr>
            <p:ph type="ctrTitle"/>
          </p:nvPr>
        </p:nvSpPr>
        <p:spPr>
          <a:xfrm>
            <a:off x="2555192" y="1122363"/>
            <a:ext cx="8112807" cy="2387600"/>
          </a:xfrm>
        </p:spPr>
        <p:txBody>
          <a:bodyPr anchor="b"/>
          <a:lstStyle>
            <a:lvl1pPr algn="ctr">
              <a:defRPr sz="60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5A3A4F43-01A6-4170-ADB9-B2EE590DEB0A}"/>
              </a:ext>
            </a:extLst>
          </p:cNvPr>
          <p:cNvSpPr>
            <a:spLocks noGrp="1"/>
          </p:cNvSpPr>
          <p:nvPr>
            <p:ph type="subTitle" idx="1"/>
          </p:nvPr>
        </p:nvSpPr>
        <p:spPr>
          <a:xfrm>
            <a:off x="2555192" y="3602038"/>
            <a:ext cx="811280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12246404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AF28C-8609-48A2-A6F4-B45F48EB767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D90627-0E78-4388-878B-1EF073F0E768}"/>
              </a:ext>
            </a:extLst>
          </p:cNvPr>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6345938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D962BE-0B00-42CF-950E-06FCCA409306}"/>
              </a:ext>
            </a:extLst>
          </p:cNvPr>
          <p:cNvSpPr>
            <a:spLocks noGrp="1"/>
          </p:cNvSpPr>
          <p:nvPr>
            <p:ph type="title"/>
          </p:nvPr>
        </p:nvSpPr>
        <p:spPr>
          <a:xfrm>
            <a:off x="831850" y="392914"/>
            <a:ext cx="105156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4F3C682-C25C-47C0-9B3C-C4A4879C7ACC}"/>
              </a:ext>
            </a:extLst>
          </p:cNvPr>
          <p:cNvSpPr>
            <a:spLocks noGrp="1"/>
          </p:cNvSpPr>
          <p:nvPr>
            <p:ph type="body" idx="1"/>
          </p:nvPr>
        </p:nvSpPr>
        <p:spPr>
          <a:xfrm>
            <a:off x="831850" y="324565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632444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2022-02-24</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0899451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40037"/>
            <a:ext cx="9510757" cy="717921"/>
          </a:xfrm>
        </p:spPr>
        <p:txBody>
          <a:bodyPr>
            <a:normAutofit/>
          </a:bodyPr>
          <a:lstStyle>
            <a:lvl1pPr>
              <a:defRPr sz="3600">
                <a:solidFill>
                  <a:schemeClr val="tx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838201" y="1837344"/>
            <a:ext cx="4998578" cy="1991171"/>
          </a:xfrm>
        </p:spPr>
        <p:txBody>
          <a:bodyPr/>
          <a:lstStyle>
            <a:lvl1pPr>
              <a:defRPr/>
            </a:lvl1pPr>
            <a:lvl5pPr marL="1828800" indent="0">
              <a:buNone/>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Klicka här för att ändra format på bakgrundstexten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Klicka här för att ändra format på bakgrundstexten</a:t>
            </a:r>
          </a:p>
          <a:p>
            <a:pPr lvl="0"/>
            <a:endParaRPr lang="sv-SE" dirty="0"/>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6016240" y="1837345"/>
            <a:ext cx="5326682"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400353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D33007-0A8A-4D38-B54E-FF501E60BADC}"/>
              </a:ext>
            </a:extLst>
          </p:cNvPr>
          <p:cNvSpPr>
            <a:spLocks noGrp="1"/>
          </p:cNvSpPr>
          <p:nvPr>
            <p:ph type="title"/>
          </p:nvPr>
        </p:nvSpPr>
        <p:spPr>
          <a:xfrm>
            <a:off x="839788" y="365125"/>
            <a:ext cx="9321162"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BC231C-AA62-479B-A103-8A875E3372EA}"/>
              </a:ext>
            </a:extLst>
          </p:cNvPr>
          <p:cNvSpPr>
            <a:spLocks noGrp="1"/>
          </p:cNvSpPr>
          <p:nvPr>
            <p:ph type="body" idx="1"/>
          </p:nvPr>
        </p:nvSpPr>
        <p:spPr>
          <a:xfrm>
            <a:off x="839788" y="1681163"/>
            <a:ext cx="5157787"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DA4F3029-DFE7-4616-AE5F-B0B603BA5095}"/>
              </a:ext>
            </a:extLst>
          </p:cNvPr>
          <p:cNvSpPr>
            <a:spLocks noGrp="1"/>
          </p:cNvSpPr>
          <p:nvPr>
            <p:ph sz="half" idx="2"/>
          </p:nvPr>
        </p:nvSpPr>
        <p:spPr>
          <a:xfrm>
            <a:off x="839788" y="2505075"/>
            <a:ext cx="5157787" cy="1316038"/>
          </a:xfrm>
        </p:spPr>
        <p:txBody>
          <a:bodyPr/>
          <a:lstStyle/>
          <a:p>
            <a:pPr lvl="0"/>
            <a:r>
              <a:rPr lang="sv-SE" dirty="0"/>
              <a:t>Klicka här för att ändra format på bakgrundstexten</a:t>
            </a:r>
          </a:p>
        </p:txBody>
      </p:sp>
      <p:sp>
        <p:nvSpPr>
          <p:cNvPr id="5" name="Platshållare för text 4">
            <a:extLst>
              <a:ext uri="{FF2B5EF4-FFF2-40B4-BE49-F238E27FC236}">
                <a16:creationId xmlns:a16="http://schemas.microsoft.com/office/drawing/2014/main" id="{CD26211B-86E3-4DE6-9EA3-8177D7A17094}"/>
              </a:ext>
            </a:extLst>
          </p:cNvPr>
          <p:cNvSpPr>
            <a:spLocks noGrp="1"/>
          </p:cNvSpPr>
          <p:nvPr>
            <p:ph type="body" sz="quarter" idx="3"/>
          </p:nvPr>
        </p:nvSpPr>
        <p:spPr>
          <a:xfrm>
            <a:off x="6172200" y="1681163"/>
            <a:ext cx="5183188"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2C8D8BFF-0433-4C51-8954-27B5EB46ABE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077900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a:xfrm>
            <a:off x="1076770" y="681037"/>
            <a:ext cx="9239508" cy="1009651"/>
          </a:xfrm>
        </p:spPr>
        <p:txBody>
          <a:bodyPr/>
          <a:lstStyle/>
          <a:p>
            <a:r>
              <a:rPr lang="sv-SE" dirty="0"/>
              <a:t>Klicka här för att ändra mall för rubrikformat</a:t>
            </a:r>
          </a:p>
        </p:txBody>
      </p:sp>
    </p:spTree>
    <p:extLst>
      <p:ext uri="{BB962C8B-B14F-4D97-AF65-F5344CB8AC3E}">
        <p14:creationId xmlns:p14="http://schemas.microsoft.com/office/powerpoint/2010/main" val="1252423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6425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C4798-F7C5-4503-A79B-635A40C71A1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C203A5C-99D1-413A-8A87-850F2D54C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A7C19A4-3B09-4E54-8177-079A102E5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1470197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9721A4-3B8F-478B-8B7C-38F20CDDD64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D9731CA-C40F-4F8D-935E-135DCC8AB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33BAB56-0363-44FD-B5D7-4450AAD22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5502566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tvåspalt - vit bakgrun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6E97444-0B06-4926-9515-7ED6D954CE64}"/>
              </a:ext>
            </a:extLst>
          </p:cNvPr>
          <p:cNvSpPr>
            <a:spLocks noGrp="1"/>
          </p:cNvSpPr>
          <p:nvPr>
            <p:ph idx="11" hasCustomPrompt="1"/>
          </p:nvPr>
        </p:nvSpPr>
        <p:spPr>
          <a:xfrm>
            <a:off x="611112" y="878654"/>
            <a:ext cx="5314675" cy="983105"/>
          </a:xfrm>
          <a:prstGeom prst="rect">
            <a:avLst/>
          </a:prstGeom>
        </p:spPr>
        <p:txBody>
          <a:bodyPr vert="horz" lIns="91440" tIns="45720" rIns="91440" bIns="45720" rtlCol="0">
            <a:noAutofit/>
          </a:bodyPr>
          <a:lstStyle>
            <a:lvl1pPr marL="0" indent="0">
              <a:lnSpc>
                <a:spcPts val="3600"/>
              </a:lnSpc>
              <a:buNone/>
              <a:defRPr lang="en-US" sz="3600" b="1" i="0" kern="1200" baseline="0" dirty="0">
                <a:solidFill>
                  <a:srgbClr val="1D1D1D"/>
                </a:solidFill>
                <a:latin typeface="Source Sans Pro" panose="020B0703030403020204" pitchFamily="34" charset="0"/>
                <a:ea typeface="Source Sans Pro" panose="020B0703030403020204" pitchFamily="34" charset="0"/>
                <a:cs typeface="Calibri" panose="020F0502020204030204" pitchFamily="34" charset="0"/>
              </a:defRPr>
            </a:lvl1pPr>
          </a:lstStyle>
          <a:p>
            <a:pPr lvl="0"/>
            <a:r>
              <a:rPr lang="en-GB" dirty="0"/>
              <a:t>Text </a:t>
            </a:r>
            <a:r>
              <a:rPr lang="en-GB" dirty="0" err="1"/>
              <a:t>Tvåspalt</a:t>
            </a:r>
            <a:r>
              <a:rPr lang="en-GB" dirty="0"/>
              <a:t> – </a:t>
            </a:r>
            <a:r>
              <a:rPr lang="en-GB" dirty="0" err="1"/>
              <a:t>rubrik</a:t>
            </a:r>
            <a:r>
              <a:rPr lang="en-GB" dirty="0"/>
              <a:t>, </a:t>
            </a:r>
            <a:r>
              <a:rPr lang="en-GB" dirty="0" err="1"/>
              <a:t>andra</a:t>
            </a:r>
            <a:r>
              <a:rPr lang="en-GB" dirty="0"/>
              <a:t> </a:t>
            </a:r>
            <a:r>
              <a:rPr lang="en-GB" dirty="0" err="1"/>
              <a:t>raden</a:t>
            </a:r>
            <a:r>
              <a:rPr lang="en-GB" dirty="0"/>
              <a:t> </a:t>
            </a:r>
            <a:r>
              <a:rPr lang="en-GB" dirty="0" err="1"/>
              <a:t>hamnar</a:t>
            </a:r>
            <a:r>
              <a:rPr lang="en-GB" dirty="0"/>
              <a:t> </a:t>
            </a:r>
            <a:r>
              <a:rPr lang="en-GB" dirty="0" err="1"/>
              <a:t>här</a:t>
            </a:r>
            <a:endParaRPr lang="en-US" dirty="0"/>
          </a:p>
        </p:txBody>
      </p:sp>
      <p:sp>
        <p:nvSpPr>
          <p:cNvPr id="5" name="Text Placeholder 2">
            <a:extLst>
              <a:ext uri="{FF2B5EF4-FFF2-40B4-BE49-F238E27FC236}">
                <a16:creationId xmlns:a16="http://schemas.microsoft.com/office/drawing/2014/main" id="{9CF45111-E6D4-4E0D-8A0F-737DF33BEEC0}"/>
              </a:ext>
            </a:extLst>
          </p:cNvPr>
          <p:cNvSpPr>
            <a:spLocks noGrp="1"/>
          </p:cNvSpPr>
          <p:nvPr>
            <p:ph idx="12" hasCustomPrompt="1"/>
          </p:nvPr>
        </p:nvSpPr>
        <p:spPr>
          <a:xfrm>
            <a:off x="6266213" y="1936912"/>
            <a:ext cx="5314675" cy="3452562"/>
          </a:xfrm>
          <a:prstGeom prst="rect">
            <a:avLst/>
          </a:prstGeom>
        </p:spPr>
        <p:txBody>
          <a:bodyPr vert="horz" lIns="91440" tIns="45720" rIns="91440" bIns="45720" rtlCol="0">
            <a:normAutofit/>
          </a:bodyPr>
          <a:lstStyle>
            <a:lvl1pPr marL="342900" indent="-342900">
              <a:lnSpc>
                <a:spcPts val="2800"/>
              </a:lnSpc>
              <a:buFont typeface="Arial" panose="020B0604020202020204" pitchFamily="34" charset="0"/>
              <a:buChar char="•"/>
              <a:defRPr lang="en-US" sz="2000" b="0" i="0" kern="1200" dirty="0">
                <a:solidFill>
                  <a:schemeClr val="tx1"/>
                </a:solidFill>
                <a:latin typeface="Calibri" panose="020F0502020204030204" pitchFamily="34" charset="0"/>
                <a:ea typeface="Source Sans Pro" panose="020B0503030403020204" pitchFamily="34" charset="0"/>
                <a:cs typeface="Calibri" panose="020F0502020204030204" pitchFamily="34" charset="0"/>
              </a:defRPr>
            </a:lvl1pPr>
            <a:lvl2pPr>
              <a:spcBef>
                <a:spcPts val="1800"/>
              </a:spcBef>
              <a:defRPr sz="2000" b="0" i="0">
                <a:latin typeface="+mn-lt"/>
              </a:defRPr>
            </a:lvl2pPr>
            <a:lvl3pPr>
              <a:defRPr b="0">
                <a:latin typeface="+mn-lt"/>
              </a:defRPr>
            </a:lvl3pPr>
            <a:lvl4pPr>
              <a:defRPr b="0">
                <a:latin typeface="+mn-lt"/>
              </a:defRPr>
            </a:lvl4pPr>
            <a:lvl5pPr>
              <a:defRPr b="0">
                <a:latin typeface="+mn-lt"/>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exercitation</a:t>
            </a:r>
          </a:p>
          <a:p>
            <a:pPr lvl="1"/>
            <a:r>
              <a:rPr lang="sv-SE" dirty="0"/>
              <a:t>Nivå två</a:t>
            </a:r>
          </a:p>
          <a:p>
            <a:pPr lvl="2"/>
            <a:r>
              <a:rPr lang="sv-SE" dirty="0"/>
              <a:t>Nivå tre</a:t>
            </a:r>
          </a:p>
          <a:p>
            <a:pPr lvl="3"/>
            <a:r>
              <a:rPr lang="sv-SE" dirty="0"/>
              <a:t>Nivå fyra</a:t>
            </a:r>
          </a:p>
          <a:p>
            <a:pPr lvl="4"/>
            <a:r>
              <a:rPr lang="sv-SE" dirty="0"/>
              <a:t>Nivå fem</a:t>
            </a:r>
          </a:p>
        </p:txBody>
      </p:sp>
      <p:sp>
        <p:nvSpPr>
          <p:cNvPr id="6" name="Text Placeholder 2">
            <a:extLst>
              <a:ext uri="{FF2B5EF4-FFF2-40B4-BE49-F238E27FC236}">
                <a16:creationId xmlns:a16="http://schemas.microsoft.com/office/drawing/2014/main" id="{7A03A463-BB53-4421-B471-54B4776CD4E9}"/>
              </a:ext>
            </a:extLst>
          </p:cNvPr>
          <p:cNvSpPr>
            <a:spLocks noGrp="1"/>
          </p:cNvSpPr>
          <p:nvPr>
            <p:ph idx="1" hasCustomPrompt="1"/>
          </p:nvPr>
        </p:nvSpPr>
        <p:spPr>
          <a:xfrm>
            <a:off x="611112" y="1936913"/>
            <a:ext cx="5314675" cy="3452562"/>
          </a:xfrm>
          <a:prstGeom prst="rect">
            <a:avLst/>
          </a:prstGeom>
        </p:spPr>
        <p:txBody>
          <a:bodyPr vert="horz" lIns="91440" tIns="45720" rIns="91440" bIns="45720" rtlCol="0">
            <a:normAutofit/>
          </a:bodyPr>
          <a:lstStyle>
            <a:lvl1pPr marL="342900" indent="-342900">
              <a:lnSpc>
                <a:spcPts val="2800"/>
              </a:lnSpc>
              <a:buFont typeface="Arial" panose="020B0604020202020204" pitchFamily="34" charset="0"/>
              <a:buChar char="•"/>
              <a:defRPr lang="en-US" sz="2000" b="0" i="0" kern="1200" dirty="0">
                <a:solidFill>
                  <a:schemeClr val="tx1"/>
                </a:solidFill>
                <a:latin typeface="Calibri" panose="020F0502020204030204" pitchFamily="34" charset="0"/>
                <a:ea typeface="Source Sans Pro" panose="020B0503030403020204" pitchFamily="34" charset="0"/>
                <a:cs typeface="Calibri" panose="020F0502020204030204" pitchFamily="34" charset="0"/>
              </a:defRPr>
            </a:lvl1pPr>
            <a:lvl2pPr>
              <a:spcBef>
                <a:spcPts val="1800"/>
              </a:spcBef>
              <a:defRPr sz="2000" b="0" i="0">
                <a:latin typeface="+mn-lt"/>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exercitation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38984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47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2022-02-24</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89499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2022-02-24</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11906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2022-02-24</a:t>
            </a:fld>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682952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513744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149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968795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95935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463699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24225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055166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309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791309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05126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660010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41507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631655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19439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49249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40619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190598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12056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106451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96054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7501976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92669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51860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326655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2022-02-24</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581166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2022-02-24</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150938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2022-02-24</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338008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2022-02-24</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614061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ritning&#10;&#10;Automatiskt genererad beskrivning">
            <a:extLst>
              <a:ext uri="{FF2B5EF4-FFF2-40B4-BE49-F238E27FC236}">
                <a16:creationId xmlns:a16="http://schemas.microsoft.com/office/drawing/2014/main" id="{1E92A6A6-8B0A-4DE1-8142-4259EB45C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2022-02-24</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86497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2022-02-24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680487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2022-02-24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889985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2022-02-24</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1713235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2022-02-24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299867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2022-02-24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86148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2022-02-24</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2921317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2022-02-24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745182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2022-02-24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42526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8FA6D2A4-024C-4352-8D56-8CA99AF6596D}" type="datetime1">
              <a:rPr lang="sv-SE" smtClean="0"/>
              <a:t>2022-02-24</a:t>
            </a:fld>
            <a:endParaRPr lang="sv-SE" dirty="0"/>
          </a:p>
        </p:txBody>
      </p:sp>
      <p:sp>
        <p:nvSpPr>
          <p:cNvPr id="5" name="Platshållare för sidfot 4"/>
          <p:cNvSpPr>
            <a:spLocks noGrp="1"/>
          </p:cNvSpPr>
          <p:nvPr>
            <p:ph type="ftr" sz="quarter" idx="11"/>
          </p:nvPr>
        </p:nvSpPr>
        <p:spPr/>
        <p:txBody>
          <a:bodyPr/>
          <a:lstStyle/>
          <a:p>
            <a:r>
              <a:rPr lang="sv-SE"/>
              <a:t>Ledarskapsprogram Nära vård 2021</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0185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C43E8AE-8C28-4174-B148-2C6CDBE0B90B}" type="datetime1">
              <a:rPr lang="sv-SE" smtClean="0"/>
              <a:t>2022-02-24</a:t>
            </a:fld>
            <a:endParaRPr lang="sv-SE" dirty="0"/>
          </a:p>
        </p:txBody>
      </p:sp>
      <p:sp>
        <p:nvSpPr>
          <p:cNvPr id="5" name="Platshållare för sidfot 4"/>
          <p:cNvSpPr>
            <a:spLocks noGrp="1"/>
          </p:cNvSpPr>
          <p:nvPr>
            <p:ph type="ftr" sz="quarter" idx="11"/>
          </p:nvPr>
        </p:nvSpPr>
        <p:spPr/>
        <p:txBody>
          <a:bodyPr/>
          <a:lstStyle/>
          <a:p>
            <a:r>
              <a:rPr lang="sv-SE"/>
              <a:t>Ledarskapsprogram Nära vård 2021</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711366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882C4FA9-2D98-4612-AB3B-5BF09E110A2A}" type="datetime1">
              <a:rPr lang="sv-SE" smtClean="0"/>
              <a:t>2022-02-24</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Ledarskapsprogram Nära vård 2021</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9788415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9E54DE08-DB66-4FDC-A578-A3A386EF69F9}" type="datetime1">
              <a:rPr lang="sv-SE" smtClean="0"/>
              <a:t>2022-02-24</a:t>
            </a:fld>
            <a:endParaRPr lang="sv-SE" dirty="0"/>
          </a:p>
        </p:txBody>
      </p:sp>
      <p:sp>
        <p:nvSpPr>
          <p:cNvPr id="6" name="Platshållare för sidfot 5"/>
          <p:cNvSpPr>
            <a:spLocks noGrp="1"/>
          </p:cNvSpPr>
          <p:nvPr>
            <p:ph type="ftr" sz="quarter" idx="11"/>
          </p:nvPr>
        </p:nvSpPr>
        <p:spPr/>
        <p:txBody>
          <a:bodyPr/>
          <a:lstStyle/>
          <a:p>
            <a:r>
              <a:rPr lang="sv-SE"/>
              <a:t>Ledarskapsprogram Nära vård 2021</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531132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64369D1E-81E9-4AAA-B196-F9A5439F0A4B}" type="datetime1">
              <a:rPr lang="sv-SE" smtClean="0"/>
              <a:t>2022-02-24</a:t>
            </a:fld>
            <a:endParaRPr lang="sv-SE" dirty="0"/>
          </a:p>
        </p:txBody>
      </p:sp>
      <p:sp>
        <p:nvSpPr>
          <p:cNvPr id="6" name="Platshållare för sidfot 5"/>
          <p:cNvSpPr>
            <a:spLocks noGrp="1"/>
          </p:cNvSpPr>
          <p:nvPr>
            <p:ph type="ftr" sz="quarter" idx="11"/>
          </p:nvPr>
        </p:nvSpPr>
        <p:spPr/>
        <p:txBody>
          <a:bodyPr/>
          <a:lstStyle/>
          <a:p>
            <a:r>
              <a:rPr lang="sv-SE"/>
              <a:t>Ledarskapsprogram Nära vård 2021</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919862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C204402C-EF1B-4500-8CF0-8F03A0E65B89}" type="datetime1">
              <a:rPr lang="sv-SE" smtClean="0"/>
              <a:t>2022-02-24</a:t>
            </a:fld>
            <a:endParaRPr lang="sv-SE" dirty="0"/>
          </a:p>
        </p:txBody>
      </p:sp>
      <p:sp>
        <p:nvSpPr>
          <p:cNvPr id="8" name="Platshållare för sidfot 7"/>
          <p:cNvSpPr>
            <a:spLocks noGrp="1"/>
          </p:cNvSpPr>
          <p:nvPr>
            <p:ph type="ftr" sz="quarter" idx="11"/>
          </p:nvPr>
        </p:nvSpPr>
        <p:spPr/>
        <p:txBody>
          <a:bodyPr/>
          <a:lstStyle/>
          <a:p>
            <a:r>
              <a:rPr lang="sv-SE"/>
              <a:t>Ledarskapsprogram Nära vård 2021</a:t>
            </a:r>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35315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81ACED91-7EE8-4790-A5A2-5A9980687A57}" type="datetime1">
              <a:rPr lang="sv-SE" smtClean="0"/>
              <a:t>2022-02-24</a:t>
            </a:fld>
            <a:endParaRPr lang="sv-SE" dirty="0"/>
          </a:p>
        </p:txBody>
      </p:sp>
      <p:sp>
        <p:nvSpPr>
          <p:cNvPr id="4" name="Platshållare för sidfot 3"/>
          <p:cNvSpPr>
            <a:spLocks noGrp="1"/>
          </p:cNvSpPr>
          <p:nvPr>
            <p:ph type="ftr" sz="quarter" idx="11"/>
          </p:nvPr>
        </p:nvSpPr>
        <p:spPr/>
        <p:txBody>
          <a:bodyPr/>
          <a:lstStyle/>
          <a:p>
            <a:r>
              <a:rPr lang="sv-SE"/>
              <a:t>Ledarskapsprogram Nära vård 2021</a:t>
            </a:r>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45888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D01105-28E6-4979-A0C2-8841F760DC72}" type="datetime1">
              <a:rPr lang="sv-SE" smtClean="0"/>
              <a:t>2022-02-24</a:t>
            </a:fld>
            <a:endParaRPr lang="sv-SE" dirty="0"/>
          </a:p>
        </p:txBody>
      </p:sp>
      <p:sp>
        <p:nvSpPr>
          <p:cNvPr id="3" name="Platshållare för sidfot 2"/>
          <p:cNvSpPr>
            <a:spLocks noGrp="1"/>
          </p:cNvSpPr>
          <p:nvPr>
            <p:ph type="ftr" sz="quarter" idx="11"/>
          </p:nvPr>
        </p:nvSpPr>
        <p:spPr/>
        <p:txBody>
          <a:bodyPr/>
          <a:lstStyle/>
          <a:p>
            <a:r>
              <a:rPr lang="sv-SE"/>
              <a:t>Ledarskapsprogram Nära vård 2021</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01238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5A8D32B-A382-472D-B463-24024306F80D}" type="datetime1">
              <a:rPr lang="sv-SE" smtClean="0"/>
              <a:t>2022-02-24</a:t>
            </a:fld>
            <a:endParaRPr lang="sv-SE" dirty="0"/>
          </a:p>
        </p:txBody>
      </p:sp>
      <p:sp>
        <p:nvSpPr>
          <p:cNvPr id="3" name="Platshållare för sidfot 2"/>
          <p:cNvSpPr>
            <a:spLocks noGrp="1"/>
          </p:cNvSpPr>
          <p:nvPr>
            <p:ph type="ftr" sz="quarter" idx="11"/>
          </p:nvPr>
        </p:nvSpPr>
        <p:spPr/>
        <p:txBody>
          <a:bodyPr/>
          <a:lstStyle/>
          <a:p>
            <a:r>
              <a:rPr lang="sv-SE"/>
              <a:t>Ledarskapsprogram Nära vård 2021</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36694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bild 8"/>
          <p:cNvSpPr>
            <a:spLocks noGrp="1"/>
          </p:cNvSpPr>
          <p:nvPr>
            <p:ph type="pic" sz="quarter" idx="13"/>
          </p:nvPr>
        </p:nvSpPr>
        <p:spPr>
          <a:xfrm>
            <a:off x="0" y="4173580"/>
            <a:ext cx="121968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anchor="b" anchorCtr="0"/>
          <a:lstStyle>
            <a:lvl1pPr marL="0" indent="0" algn="r">
              <a:buNone/>
              <a:defRPr b="0"/>
            </a:lvl1pPr>
          </a:lstStyle>
          <a:p>
            <a:r>
              <a:rPr lang="sv-SE"/>
              <a:t>Klicka på ikonen för att lägga till en bild</a:t>
            </a:r>
            <a:endParaRPr lang="sv-SE" dirty="0"/>
          </a:p>
        </p:txBody>
      </p:sp>
      <p:sp>
        <p:nvSpPr>
          <p:cNvPr id="2" name="Rubrik 1"/>
          <p:cNvSpPr>
            <a:spLocks noGrp="1"/>
          </p:cNvSpPr>
          <p:nvPr>
            <p:ph type="ctrTitle"/>
          </p:nvPr>
        </p:nvSpPr>
        <p:spPr>
          <a:xfrm>
            <a:off x="1045789" y="2059055"/>
            <a:ext cx="10363200" cy="1104900"/>
          </a:xfrm>
        </p:spPr>
        <p:txBody>
          <a:bodyPr/>
          <a:lstStyle>
            <a:lvl1pPr>
              <a:defRPr sz="3400">
                <a:solidFill>
                  <a:srgbClr val="E98300"/>
                </a:solidFill>
              </a:defRPr>
            </a:lvl1pPr>
          </a:lstStyle>
          <a:p>
            <a:r>
              <a:rPr lang="sv-SE"/>
              <a:t>Klicka här för att ändra format</a:t>
            </a:r>
            <a:endParaRPr lang="sv-SE" dirty="0"/>
          </a:p>
        </p:txBody>
      </p:sp>
      <p:sp>
        <p:nvSpPr>
          <p:cNvPr id="3" name="Underrubrik 2"/>
          <p:cNvSpPr>
            <a:spLocks noGrp="1"/>
          </p:cNvSpPr>
          <p:nvPr>
            <p:ph type="subTitle" idx="1"/>
          </p:nvPr>
        </p:nvSpPr>
        <p:spPr>
          <a:xfrm>
            <a:off x="1068918" y="4266502"/>
            <a:ext cx="7811357"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a:xfrm>
            <a:off x="1090120" y="5380363"/>
            <a:ext cx="1536171" cy="267235"/>
          </a:xfrm>
        </p:spPr>
        <p:txBody>
          <a:bodyPr/>
          <a:lstStyle>
            <a:lvl1pPr>
              <a:defRPr sz="900" b="1">
                <a:solidFill>
                  <a:srgbClr val="FFFFFF"/>
                </a:solidFill>
              </a:defRPr>
            </a:lvl1pPr>
          </a:lstStyle>
          <a:p>
            <a:endParaRPr lang="sv-SE" dirty="0"/>
          </a:p>
        </p:txBody>
      </p:sp>
      <p:sp>
        <p:nvSpPr>
          <p:cNvPr id="14" name="Platshållare för text 13"/>
          <p:cNvSpPr>
            <a:spLocks noGrp="1"/>
          </p:cNvSpPr>
          <p:nvPr>
            <p:ph type="body" sz="quarter" idx="14"/>
          </p:nvPr>
        </p:nvSpPr>
        <p:spPr>
          <a:xfrm>
            <a:off x="1068917" y="4475023"/>
            <a:ext cx="7811392"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a:t>Redigera format för bakgrundstext</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509" y="800438"/>
            <a:ext cx="2592000" cy="544144"/>
          </a:xfrm>
          <a:prstGeom prst="rect">
            <a:avLst/>
          </a:prstGeom>
        </p:spPr>
      </p:pic>
    </p:spTree>
    <p:extLst>
      <p:ext uri="{BB962C8B-B14F-4D97-AF65-F5344CB8AC3E}">
        <p14:creationId xmlns:p14="http://schemas.microsoft.com/office/powerpoint/2010/main" val="2737280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bild 8"/>
          <p:cNvSpPr>
            <a:spLocks noGrp="1"/>
          </p:cNvSpPr>
          <p:nvPr>
            <p:ph type="pic" sz="quarter" idx="13"/>
          </p:nvPr>
        </p:nvSpPr>
        <p:spPr>
          <a:xfrm>
            <a:off x="0" y="1548842"/>
            <a:ext cx="121968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anchor="b" anchorCtr="0"/>
          <a:lstStyle>
            <a:lvl1pPr marL="0" indent="0" algn="r">
              <a:buNone/>
              <a:defRPr b="0"/>
            </a:lvl1pPr>
          </a:lstStyle>
          <a:p>
            <a:r>
              <a:rPr lang="sv-SE"/>
              <a:t>Klicka på ikonen för att lägga till en bild</a:t>
            </a:r>
            <a:endParaRPr lang="sv-SE" dirty="0"/>
          </a:p>
        </p:txBody>
      </p:sp>
      <p:sp>
        <p:nvSpPr>
          <p:cNvPr id="2" name="Rubrik 1"/>
          <p:cNvSpPr>
            <a:spLocks noGrp="1"/>
          </p:cNvSpPr>
          <p:nvPr>
            <p:ph type="ctrTitle"/>
          </p:nvPr>
        </p:nvSpPr>
        <p:spPr>
          <a:xfrm>
            <a:off x="1045789" y="725701"/>
            <a:ext cx="10363200" cy="1408385"/>
          </a:xfrm>
        </p:spPr>
        <p:txBody>
          <a:bodyPr/>
          <a:lstStyle>
            <a:lvl1pPr>
              <a:defRPr sz="3400">
                <a:solidFill>
                  <a:srgbClr val="FFFFFF"/>
                </a:solidFill>
              </a:defRPr>
            </a:lvl1pPr>
          </a:lstStyle>
          <a:p>
            <a:r>
              <a:rPr lang="sv-SE"/>
              <a:t>Klicka här för att ändra format</a:t>
            </a:r>
            <a:endParaRPr lang="sv-SE" dirty="0"/>
          </a:p>
        </p:txBody>
      </p:sp>
    </p:spTree>
    <p:extLst>
      <p:ext uri="{BB962C8B-B14F-4D97-AF65-F5344CB8AC3E}">
        <p14:creationId xmlns:p14="http://schemas.microsoft.com/office/powerpoint/2010/main" val="258184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8" name="Rektangel 2"/>
          <p:cNvSpPr/>
          <p:nvPr userDrawn="1"/>
        </p:nvSpPr>
        <p:spPr>
          <a:xfrm>
            <a:off x="0" y="1543050"/>
            <a:ext cx="12192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dirty="0">
              <a:solidFill>
                <a:schemeClr val="tx1"/>
              </a:solidFill>
            </a:endParaRPr>
          </a:p>
        </p:txBody>
      </p:sp>
      <p:sp>
        <p:nvSpPr>
          <p:cNvPr id="9" name="Rubrik 1"/>
          <p:cNvSpPr>
            <a:spLocks noGrp="1"/>
          </p:cNvSpPr>
          <p:nvPr>
            <p:ph type="ctrTitle"/>
          </p:nvPr>
        </p:nvSpPr>
        <p:spPr>
          <a:xfrm>
            <a:off x="1045789" y="725701"/>
            <a:ext cx="10363200" cy="1408385"/>
          </a:xfrm>
        </p:spPr>
        <p:txBody>
          <a:bodyPr/>
          <a:lstStyle>
            <a:lvl1pPr>
              <a:defRPr sz="3400">
                <a:solidFill>
                  <a:srgbClr val="FFFFFF"/>
                </a:solidFill>
              </a:defRPr>
            </a:lvl1pPr>
          </a:lstStyle>
          <a:p>
            <a:r>
              <a:rPr lang="sv-SE"/>
              <a:t>Klicka här för att ändra format</a:t>
            </a:r>
            <a:endParaRPr lang="sv-SE" dirty="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Tree>
    <p:extLst>
      <p:ext uri="{BB962C8B-B14F-4D97-AF65-F5344CB8AC3E}">
        <p14:creationId xmlns:p14="http://schemas.microsoft.com/office/powerpoint/2010/main" val="20805571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3" name="Bildobjekt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18848524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0"/>
            </a:lvl1pPr>
            <a:lvl2pPr>
              <a:defRPr sz="2000"/>
            </a:lvl2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37924765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text 8"/>
          <p:cNvSpPr>
            <a:spLocks noGrp="1"/>
          </p:cNvSpPr>
          <p:nvPr>
            <p:ph type="body" sz="quarter" idx="13"/>
          </p:nvPr>
        </p:nvSpPr>
        <p:spPr>
          <a:xfrm>
            <a:off x="1068917" y="2059200"/>
            <a:ext cx="9279467"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a:t>Redigera format för bakgrundstext</a:t>
            </a:r>
          </a:p>
          <a:p>
            <a:pPr lvl="1"/>
            <a:r>
              <a:rPr lang="sv-SE"/>
              <a:t>Nivå två</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371380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7" name="Rektangel 6"/>
          <p:cNvSpPr/>
          <p:nvPr userDrawn="1"/>
        </p:nvSpPr>
        <p:spPr>
          <a:xfrm>
            <a:off x="0" y="801505"/>
            <a:ext cx="12196800" cy="4792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1353267"/>
            <a:ext cx="9279467"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983382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7" name="Rektangel 6"/>
          <p:cNvSpPr/>
          <p:nvPr userDrawn="1"/>
        </p:nvSpPr>
        <p:spPr>
          <a:xfrm>
            <a:off x="0" y="801505"/>
            <a:ext cx="12196800" cy="4792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1353267"/>
            <a:ext cx="9279467"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3143799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5807968" y="2060206"/>
            <a:ext cx="4540416"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text 9"/>
          <p:cNvSpPr>
            <a:spLocks noGrp="1"/>
          </p:cNvSpPr>
          <p:nvPr>
            <p:ph type="body" sz="quarter" idx="14" hasCustomPrompt="1"/>
          </p:nvPr>
        </p:nvSpPr>
        <p:spPr>
          <a:xfrm>
            <a:off x="1" y="2113906"/>
            <a:ext cx="5422900"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dirty="0"/>
              <a:t>Klicka här för att </a:t>
            </a:r>
            <a:br>
              <a:rPr lang="sv-SE" dirty="0"/>
            </a:br>
            <a:r>
              <a:rPr lang="sv-SE" dirty="0"/>
              <a:t>ändra format på bakgrundstexten</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19896758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8872"/>
            <a:ext cx="4399721" cy="3095625"/>
          </a:xfrm>
        </p:spPr>
        <p:txBody>
          <a:bodyPr/>
          <a:lstStyle>
            <a:lvl1pPr marL="0" indent="0">
              <a:buNone/>
              <a:defRPr sz="1400" b="0" baseline="0"/>
            </a:lvl1pPr>
          </a:lstStyle>
          <a:p>
            <a:r>
              <a:rPr lang="sv-SE"/>
              <a:t>Klicka på ikonen för att lägga till en bild</a:t>
            </a:r>
            <a:endParaRPr lang="sv-SE" dirty="0"/>
          </a:p>
        </p:txBody>
      </p:sp>
      <p:sp>
        <p:nvSpPr>
          <p:cNvPr id="12" name="Platshållare för text 11"/>
          <p:cNvSpPr>
            <a:spLocks noGrp="1"/>
          </p:cNvSpPr>
          <p:nvPr>
            <p:ph type="body" sz="quarter" idx="15"/>
          </p:nvPr>
        </p:nvSpPr>
        <p:spPr>
          <a:xfrm>
            <a:off x="5764964" y="5299365"/>
            <a:ext cx="4416293"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7" name="Platshållare för text 6"/>
          <p:cNvSpPr>
            <a:spLocks noGrp="1"/>
          </p:cNvSpPr>
          <p:nvPr>
            <p:ph type="body" sz="quarter" idx="16"/>
          </p:nvPr>
        </p:nvSpPr>
        <p:spPr>
          <a:xfrm>
            <a:off x="1068918" y="2139951"/>
            <a:ext cx="4451988" cy="3648075"/>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3983630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8" y="2139351"/>
            <a:ext cx="4547029" cy="3632799"/>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25867728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276368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38391458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7" name="Platshållare för text 6"/>
          <p:cNvSpPr>
            <a:spLocks noGrp="1"/>
          </p:cNvSpPr>
          <p:nvPr>
            <p:ph type="body" sz="quarter" idx="16"/>
          </p:nvPr>
        </p:nvSpPr>
        <p:spPr>
          <a:xfrm>
            <a:off x="1068918" y="2130425"/>
            <a:ext cx="4336969"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a:t>Redigera format för bakgrundstext</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1374663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0"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Nivå två</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19004370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0" name="Platshållare för text 6"/>
          <p:cNvSpPr>
            <a:spLocks noGrp="1"/>
          </p:cNvSpPr>
          <p:nvPr>
            <p:ph type="body" sz="quarter" idx="16"/>
          </p:nvPr>
        </p:nvSpPr>
        <p:spPr>
          <a:xfrm>
            <a:off x="5715457" y="2139951"/>
            <a:ext cx="4451988" cy="3648075"/>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4292099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3" name="Platshållare för text 6"/>
          <p:cNvSpPr>
            <a:spLocks noGrp="1"/>
          </p:cNvSpPr>
          <p:nvPr>
            <p:ph type="body" sz="quarter" idx="16"/>
          </p:nvPr>
        </p:nvSpPr>
        <p:spPr>
          <a:xfrm>
            <a:off x="5715457" y="2139951"/>
            <a:ext cx="4451988" cy="3648075"/>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4127619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0" name="Platshållare för text 6"/>
          <p:cNvSpPr>
            <a:spLocks noGrp="1"/>
          </p:cNvSpPr>
          <p:nvPr>
            <p:ph type="body" sz="quarter" idx="16"/>
          </p:nvPr>
        </p:nvSpPr>
        <p:spPr>
          <a:xfrm>
            <a:off x="5704936" y="2130426"/>
            <a:ext cx="4668848"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a:t>Redigera format för bakgrundstext</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2287234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7" name="Platshållare för text 6"/>
          <p:cNvSpPr>
            <a:spLocks noGrp="1"/>
          </p:cNvSpPr>
          <p:nvPr>
            <p:ph type="body" sz="quarter" idx="16"/>
          </p:nvPr>
        </p:nvSpPr>
        <p:spPr>
          <a:xfrm>
            <a:off x="5704936" y="2130426"/>
            <a:ext cx="4668848" cy="2976412"/>
          </a:xfrm>
        </p:spPr>
        <p:txBody>
          <a:bodyPr/>
          <a:lstStyle>
            <a:lvl1pPr marL="0" indent="0">
              <a:buNone/>
              <a:defRPr sz="2000"/>
            </a:lvl1pPr>
            <a:lvl2pPr>
              <a:defRPr sz="2000"/>
            </a:lvl2pPr>
            <a:lvl3pPr>
              <a:defRPr sz="2000"/>
            </a:lvl3pPr>
            <a:lvl4pPr>
              <a:defRPr sz="2000"/>
            </a:lvl4pPr>
            <a:lvl5pPr>
              <a:defRPr sz="2000"/>
            </a:lvl5pPr>
          </a:lstStyle>
          <a:p>
            <a:pPr lvl="0"/>
            <a:r>
              <a:rPr lang="sv-SE"/>
              <a:t>Redigera format för bakgrundstext</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1261408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2" name="Platshållare för text 6"/>
          <p:cNvSpPr>
            <a:spLocks noGrp="1"/>
          </p:cNvSpPr>
          <p:nvPr>
            <p:ph type="body" sz="quarter" idx="16"/>
          </p:nvPr>
        </p:nvSpPr>
        <p:spPr>
          <a:xfrm>
            <a:off x="5704936" y="2130426"/>
            <a:ext cx="4668848"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a:t>Redigera format för bakgrundstext</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11610941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2" name="Platshållare för text 6"/>
          <p:cNvSpPr>
            <a:spLocks noGrp="1"/>
          </p:cNvSpPr>
          <p:nvPr>
            <p:ph type="body" sz="quarter" idx="16"/>
          </p:nvPr>
        </p:nvSpPr>
        <p:spPr>
          <a:xfrm>
            <a:off x="5704936" y="2130426"/>
            <a:ext cx="4668848" cy="2976412"/>
          </a:xfrm>
        </p:spPr>
        <p:txBody>
          <a:bodyPr/>
          <a:lstStyle>
            <a:lvl1pPr marL="0" indent="0">
              <a:buNone/>
              <a:defRPr sz="2000"/>
            </a:lvl1pPr>
            <a:lvl2pPr>
              <a:defRPr sz="2000"/>
            </a:lvl2pPr>
            <a:lvl3pPr>
              <a:defRPr sz="2000"/>
            </a:lvl3pPr>
            <a:lvl4pPr>
              <a:defRPr sz="2000"/>
            </a:lvl4pPr>
            <a:lvl5pPr>
              <a:defRPr sz="2000"/>
            </a:lvl5pPr>
          </a:lstStyle>
          <a:p>
            <a:pPr lvl="0"/>
            <a:r>
              <a:rPr lang="sv-SE"/>
              <a:t>Redigera format för bakgrundstext</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33300932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bild 7"/>
          <p:cNvSpPr>
            <a:spLocks noGrp="1"/>
          </p:cNvSpPr>
          <p:nvPr>
            <p:ph type="pic" sz="quarter" idx="13"/>
          </p:nvPr>
        </p:nvSpPr>
        <p:spPr>
          <a:xfrm>
            <a:off x="1068918" y="2074073"/>
            <a:ext cx="9110133" cy="3438525"/>
          </a:xfrm>
        </p:spPr>
        <p:txBody>
          <a:bodyPr/>
          <a:lstStyle>
            <a:lvl1pPr marL="0" indent="0">
              <a:buNone/>
              <a:defRPr b="0"/>
            </a:lvl1pPr>
          </a:lstStyle>
          <a:p>
            <a:r>
              <a:rPr lang="sv-SE"/>
              <a:t>Klicka på ikonen för att lägga till en bild</a:t>
            </a:r>
            <a:endParaRPr lang="sv-SE" dirty="0"/>
          </a:p>
        </p:txBody>
      </p:sp>
      <p:sp>
        <p:nvSpPr>
          <p:cNvPr id="9" name="Platshållare för text 11"/>
          <p:cNvSpPr>
            <a:spLocks noGrp="1"/>
          </p:cNvSpPr>
          <p:nvPr>
            <p:ph type="body" sz="quarter" idx="15"/>
          </p:nvPr>
        </p:nvSpPr>
        <p:spPr>
          <a:xfrm>
            <a:off x="5766571" y="5612278"/>
            <a:ext cx="4416293"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216499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44763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bild 7"/>
          <p:cNvSpPr>
            <a:spLocks noGrp="1"/>
          </p:cNvSpPr>
          <p:nvPr>
            <p:ph type="pic" sz="quarter" idx="13"/>
          </p:nvPr>
        </p:nvSpPr>
        <p:spPr>
          <a:xfrm>
            <a:off x="0" y="2066926"/>
            <a:ext cx="12192000" cy="3438525"/>
          </a:xfrm>
        </p:spPr>
        <p:txBody>
          <a:bodyPr/>
          <a:lstStyle>
            <a:lvl1pPr marL="0" indent="0">
              <a:buNone/>
              <a:defRPr b="0"/>
            </a:lvl1pPr>
          </a:lstStyle>
          <a:p>
            <a:r>
              <a:rPr lang="sv-SE"/>
              <a:t>Klicka på ikonen för att lägga till en bild</a:t>
            </a:r>
            <a:endParaRPr lang="sv-SE" dirty="0"/>
          </a:p>
        </p:txBody>
      </p:sp>
      <p:sp>
        <p:nvSpPr>
          <p:cNvPr id="13" name="Platshållare för text 11"/>
          <p:cNvSpPr>
            <a:spLocks noGrp="1"/>
          </p:cNvSpPr>
          <p:nvPr>
            <p:ph type="body" sz="quarter" idx="15"/>
          </p:nvPr>
        </p:nvSpPr>
        <p:spPr>
          <a:xfrm>
            <a:off x="5766571" y="5612278"/>
            <a:ext cx="4416293"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20892032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dirty="0"/>
          </a:p>
        </p:txBody>
      </p:sp>
      <p:sp>
        <p:nvSpPr>
          <p:cNvPr id="3" name="Platshållare för sidfot 2"/>
          <p:cNvSpPr>
            <a:spLocks noGrp="1"/>
          </p:cNvSpPr>
          <p:nvPr>
            <p:ph type="ftr" sz="quarter" idx="11"/>
          </p:nvPr>
        </p:nvSpPr>
        <p:spPr/>
        <p:txBody>
          <a:bodyPr/>
          <a:lstStyle/>
          <a:p>
            <a:r>
              <a:rPr lang="sv-SE"/>
              <a:t>Sveriges kunskapsmyndighet för vård och omsorg </a:t>
            </a:r>
            <a:endParaRPr lang="sv-SE" dirty="0"/>
          </a:p>
        </p:txBody>
      </p:sp>
      <p:sp>
        <p:nvSpPr>
          <p:cNvPr id="4" name="Platshållare för bildnummer 3"/>
          <p:cNvSpPr>
            <a:spLocks noGrp="1"/>
          </p:cNvSpPr>
          <p:nvPr>
            <p:ph type="sldNum" sz="quarter" idx="12"/>
          </p:nvPr>
        </p:nvSpPr>
        <p:spPr/>
        <p:txBody>
          <a:bodyPr/>
          <a:lstStyle/>
          <a:p>
            <a:fld id="{F3A1DABF-CD59-47A1-8187-10F3203EF599}" type="slidenum">
              <a:rPr lang="sv-SE" smtClean="0"/>
              <a:t>‹#›</a:t>
            </a:fld>
            <a:endParaRPr lang="sv-SE" dirty="0"/>
          </a:p>
        </p:txBody>
      </p:sp>
      <p:sp>
        <p:nvSpPr>
          <p:cNvPr id="5" name="Platshållare för bild 7"/>
          <p:cNvSpPr>
            <a:spLocks noGrp="1"/>
          </p:cNvSpPr>
          <p:nvPr>
            <p:ph type="pic" sz="quarter" idx="13"/>
          </p:nvPr>
        </p:nvSpPr>
        <p:spPr>
          <a:xfrm>
            <a:off x="0" y="664235"/>
            <a:ext cx="12192000" cy="5003320"/>
          </a:xfrm>
        </p:spPr>
        <p:txBody>
          <a:bodyPr/>
          <a:lstStyle>
            <a:lvl1pPr marL="0" indent="0">
              <a:buNone/>
              <a:defRPr b="0"/>
            </a:lvl1pPr>
          </a:lstStyle>
          <a:p>
            <a:r>
              <a:rPr lang="sv-SE"/>
              <a:t>Klicka på ikonen för att lägga till en bild</a:t>
            </a:r>
            <a:endParaRPr lang="sv-SE" dirty="0"/>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3894773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19061541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lutsida">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8" name="Rektangel 2"/>
          <p:cNvSpPr/>
          <p:nvPr userDrawn="1"/>
        </p:nvSpPr>
        <p:spPr>
          <a:xfrm>
            <a:off x="0" y="1543050"/>
            <a:ext cx="12192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dirty="0">
              <a:solidFill>
                <a:schemeClr val="tx1"/>
              </a:solidFill>
            </a:endParaRPr>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
        <p:nvSpPr>
          <p:cNvPr id="7" name="textruta 6">
            <a:extLst>
              <a:ext uri="{FF2B5EF4-FFF2-40B4-BE49-F238E27FC236}">
                <a16:creationId xmlns:a16="http://schemas.microsoft.com/office/drawing/2014/main" id="{86EA4738-985C-42D4-BF4F-360677E82956}"/>
              </a:ext>
            </a:extLst>
          </p:cNvPr>
          <p:cNvSpPr txBox="1"/>
          <p:nvPr userDrawn="1"/>
        </p:nvSpPr>
        <p:spPr>
          <a:xfrm>
            <a:off x="6048702" y="4927392"/>
            <a:ext cx="3970284" cy="1079270"/>
          </a:xfrm>
          <a:prstGeom prst="rect">
            <a:avLst/>
          </a:prstGeom>
          <a:noFill/>
        </p:spPr>
        <p:txBody>
          <a:bodyPr wrap="square" lIns="0" tIns="0" rIns="0" bIns="0" rtlCol="0">
            <a:spAutoFit/>
          </a:bodyPr>
          <a:lstStyle/>
          <a:p>
            <a:pPr algn="r"/>
            <a:r>
              <a:rPr lang="sv-SE" sz="2600" b="1" dirty="0">
                <a:solidFill>
                  <a:schemeClr val="accent4"/>
                </a:solidFill>
              </a:rPr>
              <a:t>Mer information finns på:</a:t>
            </a:r>
          </a:p>
          <a:p>
            <a:pPr algn="r"/>
            <a:r>
              <a:rPr lang="sv-SE" sz="2600" b="1" dirty="0">
                <a:solidFill>
                  <a:schemeClr val="accent4"/>
                </a:solidFill>
              </a:rPr>
              <a:t>www.socialstyrelsen.se</a:t>
            </a:r>
          </a:p>
        </p:txBody>
      </p:sp>
    </p:spTree>
    <p:extLst>
      <p:ext uri="{BB962C8B-B14F-4D97-AF65-F5344CB8AC3E}">
        <p14:creationId xmlns:p14="http://schemas.microsoft.com/office/powerpoint/2010/main" val="29030166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9928818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2124005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2022-02-24</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7452644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375728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0531529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2022-02-24</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99950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image" Target="../media/image14.emf"/><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image" Target="../media/image1.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theme" Target="../theme/theme11.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6.xml"/><Relationship Id="rId7" Type="http://schemas.openxmlformats.org/officeDocument/2006/relationships/image" Target="../media/image20.pn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3.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22.jpe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2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4.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image" Target="../media/image26.png"/><Relationship Id="rId2" Type="http://schemas.openxmlformats.org/officeDocument/2006/relationships/slideLayout" Target="../slideLayouts/slideLayout120.xml"/><Relationship Id="rId16" Type="http://schemas.openxmlformats.org/officeDocument/2006/relationships/image" Target="../media/image25.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24.emf"/><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23.pn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image" Target="../media/image28.jpe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image" Target="../media/image3.emf"/><Relationship Id="rId5" Type="http://schemas.openxmlformats.org/officeDocument/2006/relationships/theme" Target="../theme/theme15.xml"/><Relationship Id="rId4"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image" Target="../media/image1.png"/><Relationship Id="rId5" Type="http://schemas.openxmlformats.org/officeDocument/2006/relationships/slideLayout" Target="../slideLayouts/slideLayout139.xml"/><Relationship Id="rId10" Type="http://schemas.openxmlformats.org/officeDocument/2006/relationships/theme" Target="../theme/theme16.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emf"/><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7.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image" Target="../media/image31.png"/><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theme" Target="../theme/theme18.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67.xml"/><Relationship Id="rId7" Type="http://schemas.openxmlformats.org/officeDocument/2006/relationships/image" Target="../media/image31.png"/><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image" Target="../media/image32.png"/><Relationship Id="rId5" Type="http://schemas.openxmlformats.org/officeDocument/2006/relationships/theme" Target="../theme/theme19.xml"/><Relationship Id="rId4"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image" Target="../media/image31.png"/><Relationship Id="rId5" Type="http://schemas.openxmlformats.org/officeDocument/2006/relationships/slideLayout" Target="../slideLayouts/slideLayout173.xml"/><Relationship Id="rId10" Type="http://schemas.openxmlformats.org/officeDocument/2006/relationships/image" Target="../media/image33.png"/><Relationship Id="rId4" Type="http://schemas.openxmlformats.org/officeDocument/2006/relationships/slideLayout" Target="../slideLayouts/slideLayout172.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31.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image" Target="../media/image34.png"/><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theme" Target="../theme/theme21.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theme" Target="../theme/theme22.xml"/><Relationship Id="rId1" Type="http://schemas.openxmlformats.org/officeDocument/2006/relationships/slideLayout" Target="../slideLayouts/slideLayout18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image" Target="../media/image3.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0.png"/><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11.png"/><Relationship Id="rId4" Type="http://schemas.openxmlformats.org/officeDocument/2006/relationships/slideLayout" Target="../slideLayouts/slideLayout3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2.jpeg"/><Relationship Id="rId4" Type="http://schemas.openxmlformats.org/officeDocument/2006/relationships/slideLayout" Target="../slideLayouts/slideLayout41.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image" Target="../media/image3.emf"/><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7.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image" Target="../media/image10.png"/><Relationship Id="rId4" Type="http://schemas.openxmlformats.org/officeDocument/2006/relationships/slideLayout" Target="../slideLayouts/slideLayout5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13.png"/><Relationship Id="rId5" Type="http://schemas.openxmlformats.org/officeDocument/2006/relationships/slideLayout" Target="../slideLayouts/slideLayout63.xml"/><Relationship Id="rId10" Type="http://schemas.openxmlformats.org/officeDocument/2006/relationships/theme" Target="../theme/theme9.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071792" y="686594"/>
            <a:ext cx="9268800" cy="1296144"/>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1068918" y="2057400"/>
            <a:ext cx="9268485" cy="3695131"/>
          </a:xfrm>
          <a:prstGeom prst="rect">
            <a:avLst/>
          </a:prstGeom>
        </p:spPr>
        <p:txBody>
          <a:bodyPr vert="horz" lIns="0" tIns="0" rIns="0" bIns="0" rtlCol="0" anchor="t" anchorCtr="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9896121" y="6295896"/>
            <a:ext cx="1536170" cy="267235"/>
          </a:xfrm>
          <a:prstGeom prst="rect">
            <a:avLst/>
          </a:prstGeom>
        </p:spPr>
        <p:txBody>
          <a:bodyPr vert="horz" lIns="0" tIns="0" rIns="0" bIns="0" rtlCol="0" anchor="ctr"/>
          <a:lstStyle>
            <a:lvl1pPr algn="l">
              <a:defRPr sz="800">
                <a:solidFill>
                  <a:schemeClr val="accent4"/>
                </a:solidFill>
                <a:latin typeface="Arial" panose="020B0604020202020204" pitchFamily="34" charset="0"/>
                <a:cs typeface="Arial" panose="020B0604020202020204" pitchFamily="34" charset="0"/>
              </a:defRPr>
            </a:lvl1pPr>
          </a:lstStyle>
          <a:p>
            <a:endParaRPr lang="sv-SE" dirty="0"/>
          </a:p>
        </p:txBody>
      </p:sp>
      <p:sp>
        <p:nvSpPr>
          <p:cNvPr id="5" name="Platshållare för sidfot 4"/>
          <p:cNvSpPr>
            <a:spLocks noGrp="1"/>
          </p:cNvSpPr>
          <p:nvPr>
            <p:ph type="ftr" sz="quarter" idx="3"/>
          </p:nvPr>
        </p:nvSpPr>
        <p:spPr>
          <a:xfrm>
            <a:off x="2753728" y="6295894"/>
            <a:ext cx="5400000" cy="267235"/>
          </a:xfrm>
          <a:prstGeom prst="rect">
            <a:avLst/>
          </a:prstGeom>
        </p:spPr>
        <p:txBody>
          <a:bodyPr vert="horz" lIns="0" tIns="0" rIns="0" bIns="0" rtlCol="0" anchor="ctr"/>
          <a:lstStyle>
            <a:lvl1pPr algn="l">
              <a:defRPr sz="800">
                <a:solidFill>
                  <a:schemeClr val="accent4"/>
                </a:solidFill>
                <a:latin typeface="Arial" panose="020B0604020202020204" pitchFamily="34" charset="0"/>
                <a:cs typeface="Arial" panose="020B0604020202020204" pitchFamily="34" charset="0"/>
              </a:defRPr>
            </a:lvl1pPr>
          </a:lstStyle>
          <a:p>
            <a:r>
              <a:rPr lang="sv-SE"/>
              <a:t>Sveriges kunskapsmyndighet för vård och omsorg </a:t>
            </a:r>
            <a:endParaRPr lang="sv-SE" dirty="0"/>
          </a:p>
        </p:txBody>
      </p:sp>
      <p:sp>
        <p:nvSpPr>
          <p:cNvPr id="6" name="Platshållare för bildnummer 5"/>
          <p:cNvSpPr>
            <a:spLocks noGrp="1"/>
          </p:cNvSpPr>
          <p:nvPr>
            <p:ph type="sldNum" sz="quarter" idx="4"/>
          </p:nvPr>
        </p:nvSpPr>
        <p:spPr>
          <a:xfrm>
            <a:off x="11211984" y="6295895"/>
            <a:ext cx="576725" cy="26723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fld id="{F3A1DABF-CD59-47A1-8187-10F3203EF599}" type="slidenum">
              <a:rPr lang="sv-SE" smtClean="0"/>
              <a:pPr/>
              <a:t>‹#›</a:t>
            </a:fld>
            <a:endParaRPr lang="sv-SE" dirty="0"/>
          </a:p>
        </p:txBody>
      </p:sp>
      <p:cxnSp>
        <p:nvCxnSpPr>
          <p:cNvPr id="9" name="Rak 8"/>
          <p:cNvCxnSpPr/>
          <p:nvPr/>
        </p:nvCxnSpPr>
        <p:spPr>
          <a:xfrm>
            <a:off x="-483079" y="5652398"/>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483079" y="6195324"/>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483079" y="2120322"/>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483079" y="702175"/>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12353029" y="5652398"/>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12353029" y="6195324"/>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12353029" y="2120322"/>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12353029" y="702175"/>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1070115"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10335684"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1070115"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10335684"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pic>
        <p:nvPicPr>
          <p:cNvPr id="23" name="Bildobjekt 2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Tree>
    <p:extLst>
      <p:ext uri="{BB962C8B-B14F-4D97-AF65-F5344CB8AC3E}">
        <p14:creationId xmlns:p14="http://schemas.microsoft.com/office/powerpoint/2010/main" val="52354028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Lst>
  <p:hf sldNum="0" hdr="0"/>
  <p:txStyles>
    <p:titleStyle>
      <a:lvl1pPr algn="l" defTabSz="914400" rtl="0" eaLnBrk="1" latinLnBrk="0" hangingPunct="1">
        <a:spcBef>
          <a:spcPct val="0"/>
        </a:spcBef>
        <a:buNone/>
        <a:defRPr sz="3400" b="1" kern="1200">
          <a:solidFill>
            <a:schemeClr val="accent4"/>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spcBef>
          <a:spcPts val="1900"/>
        </a:spcBef>
        <a:spcAft>
          <a:spcPts val="800"/>
        </a:spcAft>
        <a:buSzPct val="115000"/>
        <a:buFont typeface="Century Gothic" pitchFamily="34" charset="0"/>
        <a:buChar char="•"/>
        <a:defRPr sz="1900" b="1" kern="1200">
          <a:solidFill>
            <a:schemeClr val="accent4"/>
          </a:solidFill>
          <a:latin typeface="Arial" panose="020B0604020202020204" pitchFamily="34" charset="0"/>
          <a:ea typeface="+mn-ea"/>
          <a:cs typeface="Arial" panose="020B0604020202020204" pitchFamily="34" charset="0"/>
        </a:defRPr>
      </a:lvl1pPr>
      <a:lvl2pPr marL="520700" indent="-234950" algn="l" defTabSz="914400" rtl="0" eaLnBrk="1" latinLnBrk="0" hangingPunct="1">
        <a:spcBef>
          <a:spcPts val="0"/>
        </a:spcBef>
        <a:spcAft>
          <a:spcPts val="800"/>
        </a:spcAft>
        <a:buFont typeface="Arial" pitchFamily="34" charset="0"/>
        <a:buChar char="–"/>
        <a:defRPr sz="1900" b="0" kern="1200">
          <a:solidFill>
            <a:schemeClr val="accent4"/>
          </a:solidFill>
          <a:latin typeface="Arial" panose="020B0604020202020204" pitchFamily="34" charset="0"/>
          <a:ea typeface="+mn-ea"/>
          <a:cs typeface="Arial" panose="020B0604020202020204" pitchFamily="34" charset="0"/>
        </a:defRPr>
      </a:lvl2pPr>
      <a:lvl3pPr marL="711200" indent="-171450" algn="l" defTabSz="914400" rtl="0" eaLnBrk="1" latinLnBrk="0" hangingPunct="1">
        <a:spcBef>
          <a:spcPts val="0"/>
        </a:spcBef>
        <a:spcAft>
          <a:spcPts val="800"/>
        </a:spcAft>
        <a:buFont typeface="Arial" pitchFamily="34" charset="0"/>
        <a:buChar char="•"/>
        <a:defRPr sz="1600" b="0" kern="1200">
          <a:solidFill>
            <a:schemeClr val="accent4"/>
          </a:solidFill>
          <a:latin typeface="Arial" panose="020B0604020202020204" pitchFamily="34" charset="0"/>
          <a:ea typeface="+mn-ea"/>
          <a:cs typeface="Arial" panose="020B0604020202020204" pitchFamily="34" charset="0"/>
        </a:defRPr>
      </a:lvl3pPr>
      <a:lvl4pPr marL="920750" indent="-196850" algn="l" defTabSz="914400" rtl="0" eaLnBrk="1" latinLnBrk="0" hangingPunct="1">
        <a:spcBef>
          <a:spcPts val="0"/>
        </a:spcBef>
        <a:spcAft>
          <a:spcPts val="800"/>
        </a:spcAft>
        <a:buFont typeface="Arial" pitchFamily="34" charset="0"/>
        <a:buChar char="–"/>
        <a:defRPr sz="1400" b="0" kern="1200">
          <a:solidFill>
            <a:schemeClr val="accent4"/>
          </a:solidFill>
          <a:latin typeface="Arial" panose="020B0604020202020204" pitchFamily="34" charset="0"/>
          <a:ea typeface="+mn-ea"/>
          <a:cs typeface="Arial" panose="020B0604020202020204" pitchFamily="34" charset="0"/>
        </a:defRPr>
      </a:lvl4pPr>
      <a:lvl5pPr marL="1073150" indent="-146050" algn="l" defTabSz="914400" rtl="0" eaLnBrk="1" latinLnBrk="0" hangingPunct="1">
        <a:spcBef>
          <a:spcPts val="0"/>
        </a:spcBef>
        <a:spcAft>
          <a:spcPts val="800"/>
        </a:spcAft>
        <a:buFont typeface="Arial" pitchFamily="34" charset="0"/>
        <a:buChar char="•"/>
        <a:defRPr sz="12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2022-02-24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98979667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 1" descr="cid:image001.jpg@01CE47E9.0B21F550"/>
          <p:cNvPicPr/>
          <p:nvPr/>
        </p:nvPicPr>
        <p:blipFill>
          <a:blip r:embed="rId5">
            <a:extLst>
              <a:ext uri="{28A0092B-C50C-407E-A947-70E740481C1C}">
                <a14:useLocalDpi xmlns:a14="http://schemas.microsoft.com/office/drawing/2010/main" val="0"/>
              </a:ext>
            </a:extLst>
          </a:blip>
          <a:srcRect/>
          <a:stretch>
            <a:fillRect/>
          </a:stretch>
        </p:blipFill>
        <p:spPr bwMode="auto">
          <a:xfrm>
            <a:off x="9505619" y="6095595"/>
            <a:ext cx="2159000" cy="409575"/>
          </a:xfrm>
          <a:prstGeom prst="rect">
            <a:avLst/>
          </a:prstGeom>
          <a:noFill/>
          <a:ln>
            <a:noFill/>
          </a:ln>
        </p:spPr>
      </p:pic>
      <p:pic>
        <p:nvPicPr>
          <p:cNvPr id="12" name="Bildobjekt 11">
            <a:extLst>
              <a:ext uri="{FF2B5EF4-FFF2-40B4-BE49-F238E27FC236}">
                <a16:creationId xmlns:a16="http://schemas.microsoft.com/office/drawing/2014/main" id="{A76AEC12-01CB-4D19-AB1A-BF6D5DB5397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87" r="19361"/>
          <a:stretch/>
        </p:blipFill>
        <p:spPr>
          <a:xfrm>
            <a:off x="1" y="0"/>
            <a:ext cx="1246783" cy="6858000"/>
          </a:xfrm>
          <a:prstGeom prst="rect">
            <a:avLst/>
          </a:prstGeom>
        </p:spPr>
      </p:pic>
      <p:pic>
        <p:nvPicPr>
          <p:cNvPr id="14" name="Bildobjekt 13">
            <a:extLst>
              <a:ext uri="{FF2B5EF4-FFF2-40B4-BE49-F238E27FC236}">
                <a16:creationId xmlns:a16="http://schemas.microsoft.com/office/drawing/2014/main" id="{E9FFA829-68E4-4C9A-9455-62EE44C0A74C}"/>
              </a:ext>
            </a:extLst>
          </p:cNvPr>
          <p:cNvPicPr>
            <a:picLocks noChangeAspect="1"/>
          </p:cNvPicPr>
          <p:nvPr userDrawn="1"/>
        </p:nvPicPr>
        <p:blipFill>
          <a:blip r:embed="rId7"/>
          <a:stretch>
            <a:fillRect/>
          </a:stretch>
        </p:blipFill>
        <p:spPr>
          <a:xfrm>
            <a:off x="0" y="0"/>
            <a:ext cx="12192000" cy="335280"/>
          </a:xfrm>
          <a:prstGeom prst="rect">
            <a:avLst/>
          </a:prstGeom>
        </p:spPr>
      </p:pic>
      <p:sp>
        <p:nvSpPr>
          <p:cNvPr id="15" name="textruta 14">
            <a:extLst>
              <a:ext uri="{FF2B5EF4-FFF2-40B4-BE49-F238E27FC236}">
                <a16:creationId xmlns:a16="http://schemas.microsoft.com/office/drawing/2014/main" id="{E404F107-994F-4F24-8E89-B88F4D46C74E}"/>
              </a:ext>
            </a:extLst>
          </p:cNvPr>
          <p:cNvSpPr txBox="1"/>
          <p:nvPr userDrawn="1"/>
        </p:nvSpPr>
        <p:spPr>
          <a:xfrm>
            <a:off x="0" y="1"/>
            <a:ext cx="12192000" cy="307777"/>
          </a:xfrm>
          <a:prstGeom prst="rect">
            <a:avLst/>
          </a:prstGeom>
          <a:noFill/>
        </p:spPr>
        <p:txBody>
          <a:bodyPr wrap="square" rtlCol="0">
            <a:spAutoFit/>
          </a:bodyPr>
          <a:lstStyle/>
          <a:p>
            <a:pPr algn="ctr"/>
            <a:r>
              <a:rPr lang="sv-SE" sz="1400" b="1" cap="all" baseline="0">
                <a:solidFill>
                  <a:schemeClr val="bg1"/>
                </a:solidFill>
                <a:latin typeface="Arial" pitchFamily="34" charset="0"/>
                <a:cs typeface="Arial" pitchFamily="34" charset="0"/>
              </a:rPr>
              <a:t>Tillsammans för välfärd och utveckling</a:t>
            </a:r>
          </a:p>
        </p:txBody>
      </p:sp>
    </p:spTree>
    <p:extLst>
      <p:ext uri="{BB962C8B-B14F-4D97-AF65-F5344CB8AC3E}">
        <p14:creationId xmlns:p14="http://schemas.microsoft.com/office/powerpoint/2010/main" val="421980765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8E401D0-A5FC-4614-83A0-600780E1F96F}"/>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a:extLst>
              <a:ext uri="{FF2B5EF4-FFF2-40B4-BE49-F238E27FC236}">
                <a16:creationId xmlns:a16="http://schemas.microsoft.com/office/drawing/2014/main" id="{493C08B5-3ACA-41E7-AC81-91FFAEFC8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5C04EA55-840B-4D85-8215-C16238C6682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47377" t="-266" r="42396" b="5767"/>
          <a:stretch/>
        </p:blipFill>
        <p:spPr>
          <a:xfrm rot="5400000">
            <a:off x="4781683" y="1922662"/>
            <a:ext cx="132357" cy="8640960"/>
          </a:xfrm>
          <a:prstGeom prst="rect">
            <a:avLst/>
          </a:prstGeom>
        </p:spPr>
      </p:pic>
      <p:pic>
        <p:nvPicPr>
          <p:cNvPr id="10" name="Bildobjekt 9">
            <a:extLst>
              <a:ext uri="{FF2B5EF4-FFF2-40B4-BE49-F238E27FC236}">
                <a16:creationId xmlns:a16="http://schemas.microsoft.com/office/drawing/2014/main" id="{DA69D2AF-0B70-4EDC-907E-B7E8FBB97FF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504000" y="6091200"/>
            <a:ext cx="2160000" cy="413672"/>
          </a:xfrm>
          <a:prstGeom prst="rect">
            <a:avLst/>
          </a:prstGeom>
        </p:spPr>
      </p:pic>
    </p:spTree>
    <p:extLst>
      <p:ext uri="{BB962C8B-B14F-4D97-AF65-F5344CB8AC3E}">
        <p14:creationId xmlns:p14="http://schemas.microsoft.com/office/powerpoint/2010/main" val="331544140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1536964" cy="533095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Placeholder 1"/>
          <p:cNvSpPr>
            <a:spLocks noGrp="1"/>
          </p:cNvSpPr>
          <p:nvPr>
            <p:ph type="title"/>
          </p:nvPr>
        </p:nvSpPr>
        <p:spPr>
          <a:xfrm>
            <a:off x="1748705" y="785853"/>
            <a:ext cx="9435763" cy="1012003"/>
          </a:xfrm>
          <a:prstGeom prst="rect">
            <a:avLst/>
          </a:prstGeom>
        </p:spPr>
        <p:txBody>
          <a:bodyPr vert="horz" lIns="91440" tIns="45720" rIns="91440" bIns="45720" rtlCol="0" anchor="b">
            <a:noAutofit/>
          </a:bodyPr>
          <a:lstStyle/>
          <a:p>
            <a:r>
              <a:rPr lang="sv-SE" dirty="0"/>
              <a:t>Klicka här för att ändra format</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748707" y="1951866"/>
            <a:ext cx="9435760" cy="3902671"/>
          </a:xfrm>
          <a:prstGeom prst="rect">
            <a:avLst/>
          </a:prstGeom>
        </p:spPr>
        <p:txBody>
          <a:bodyPr vert="horz" lIns="91440" tIns="45720" rIns="91440" bIns="45720" rtlCol="0" anchor="ctr">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grpSp>
        <p:nvGrpSpPr>
          <p:cNvPr id="8" name="Grupp 7"/>
          <p:cNvGrpSpPr/>
          <p:nvPr userDrawn="1"/>
        </p:nvGrpSpPr>
        <p:grpSpPr>
          <a:xfrm>
            <a:off x="788555" y="6411580"/>
            <a:ext cx="2474573" cy="244506"/>
            <a:chOff x="782677" y="120134"/>
            <a:chExt cx="8809863" cy="870480"/>
          </a:xfrm>
        </p:grpSpPr>
        <p:pic>
          <p:nvPicPr>
            <p:cNvPr id="10" name="Bildobjekt 9"/>
            <p:cNvPicPr>
              <a:picLocks noChangeAspect="1"/>
            </p:cNvPicPr>
            <p:nvPr userDrawn="1"/>
          </p:nvPicPr>
          <p:blipFill>
            <a:blip r:embed="rId14"/>
            <a:stretch>
              <a:fillRect/>
            </a:stretch>
          </p:blipFill>
          <p:spPr>
            <a:xfrm>
              <a:off x="782677" y="120134"/>
              <a:ext cx="2021981" cy="870480"/>
            </a:xfrm>
            <a:prstGeom prst="rect">
              <a:avLst/>
            </a:prstGeom>
          </p:spPr>
        </p:pic>
        <p:pic>
          <p:nvPicPr>
            <p:cNvPr id="11" name="Bildobjekt 10"/>
            <p:cNvPicPr/>
            <p:nvPr userDrawn="1"/>
          </p:nvPicPr>
          <p:blipFill>
            <a:blip r:embed="rId15" cstate="hqprint">
              <a:extLst>
                <a:ext uri="{28A0092B-C50C-407E-A947-70E740481C1C}">
                  <a14:useLocalDpi xmlns:a14="http://schemas.microsoft.com/office/drawing/2010/main" val="0"/>
                </a:ext>
              </a:extLst>
            </a:blip>
            <a:stretch>
              <a:fillRect/>
            </a:stretch>
          </p:blipFill>
          <p:spPr>
            <a:xfrm>
              <a:off x="5440153" y="120134"/>
              <a:ext cx="4152387" cy="870480"/>
            </a:xfrm>
            <a:prstGeom prst="rect">
              <a:avLst/>
            </a:prstGeom>
          </p:spPr>
        </p:pic>
        <p:pic>
          <p:nvPicPr>
            <p:cNvPr id="12" name="Bildobjekt 11"/>
            <p:cNvPicPr/>
            <p:nvPr userDrawn="1"/>
          </p:nvPicPr>
          <p:blipFill>
            <a:blip r:embed="rId16"/>
            <a:srcRect/>
            <a:stretch/>
          </p:blipFill>
          <p:spPr bwMode="auto">
            <a:xfrm>
              <a:off x="3071223" y="120134"/>
              <a:ext cx="2102364" cy="870480"/>
            </a:xfrm>
            <a:prstGeom prst="rect">
              <a:avLst/>
            </a:prstGeom>
            <a:noFill/>
            <a:ln>
              <a:noFill/>
            </a:ln>
          </p:spPr>
        </p:pic>
      </p:grpSp>
      <p:pic>
        <p:nvPicPr>
          <p:cNvPr id="13" name="Bildobjekt 12"/>
          <p:cNvPicPr>
            <a:picLocks noChangeAspect="1"/>
          </p:cNvPicPr>
          <p:nvPr userDrawn="1"/>
        </p:nvPicPr>
        <p:blipFill>
          <a:blip r:embed="rId17"/>
          <a:stretch>
            <a:fillRect/>
          </a:stretch>
        </p:blipFill>
        <p:spPr>
          <a:xfrm>
            <a:off x="200756" y="6259488"/>
            <a:ext cx="518205" cy="548688"/>
          </a:xfrm>
          <a:prstGeom prst="rect">
            <a:avLst/>
          </a:prstGeom>
        </p:spPr>
      </p:pic>
    </p:spTree>
    <p:extLst>
      <p:ext uri="{BB962C8B-B14F-4D97-AF65-F5344CB8AC3E}">
        <p14:creationId xmlns:p14="http://schemas.microsoft.com/office/powerpoint/2010/main" val="407570904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hf sldNum="0" hdr="0" ftr="0" dt="0"/>
  <p:txStyles>
    <p:titleStyle>
      <a:lvl1pPr algn="l" defTabSz="685800" rtl="0" eaLnBrk="1" latinLnBrk="0" hangingPunct="1">
        <a:lnSpc>
          <a:spcPct val="90000"/>
        </a:lnSpc>
        <a:spcBef>
          <a:spcPct val="0"/>
        </a:spcBef>
        <a:buNone/>
        <a:defRPr sz="3000" kern="1200" spc="-45" baseline="0">
          <a:solidFill>
            <a:schemeClr val="tx1"/>
          </a:solidFill>
          <a:latin typeface="+mj-lt"/>
          <a:ea typeface="+mj-ea"/>
          <a:cs typeface="+mj-cs"/>
        </a:defRPr>
      </a:lvl1pPr>
    </p:titleStyle>
    <p:bodyStyle>
      <a:lvl1pPr marL="137160" indent="-137160" algn="l" defTabSz="685800" rtl="0" eaLnBrk="1" latinLnBrk="0" hangingPunct="1">
        <a:lnSpc>
          <a:spcPct val="100000"/>
        </a:lnSpc>
        <a:spcBef>
          <a:spcPts val="900"/>
        </a:spcBef>
        <a:buClr>
          <a:schemeClr val="accent1"/>
        </a:buClr>
        <a:buFont typeface="Wingdings 2" pitchFamily="18" charset="2"/>
        <a:buChar char=""/>
        <a:defRPr sz="1500" kern="1200">
          <a:solidFill>
            <a:schemeClr val="tx1"/>
          </a:solidFill>
          <a:latin typeface="+mn-lt"/>
          <a:ea typeface="+mn-ea"/>
          <a:cs typeface="+mn-cs"/>
        </a:defRPr>
      </a:lvl1pPr>
      <a:lvl2pPr marL="514350" indent="-137160" algn="l" defTabSz="685800" rtl="0" eaLnBrk="1" latinLnBrk="0" hangingPunct="1">
        <a:lnSpc>
          <a:spcPct val="100000"/>
        </a:lnSpc>
        <a:spcBef>
          <a:spcPts val="188"/>
        </a:spcBef>
        <a:spcAft>
          <a:spcPts val="188"/>
        </a:spcAft>
        <a:buClr>
          <a:schemeClr val="accent1"/>
        </a:buClr>
        <a:buFont typeface="Wingdings 2" pitchFamily="18" charset="2"/>
        <a:buChar char=""/>
        <a:defRPr sz="1350" kern="1200">
          <a:solidFill>
            <a:schemeClr val="tx1"/>
          </a:solidFill>
          <a:latin typeface="+mn-lt"/>
          <a:ea typeface="+mn-ea"/>
          <a:cs typeface="+mn-cs"/>
        </a:defRPr>
      </a:lvl2pPr>
      <a:lvl3pPr marL="857250" indent="-137160" algn="l" defTabSz="685800" rtl="0" eaLnBrk="1" latinLnBrk="0" hangingPunct="1">
        <a:lnSpc>
          <a:spcPct val="100000"/>
        </a:lnSpc>
        <a:spcBef>
          <a:spcPts val="188"/>
        </a:spcBef>
        <a:spcAft>
          <a:spcPts val="188"/>
        </a:spcAft>
        <a:buClr>
          <a:schemeClr val="accent1"/>
        </a:buClr>
        <a:buFont typeface="Wingdings 2" pitchFamily="18" charset="2"/>
        <a:buChar char=""/>
        <a:defRPr sz="1200" kern="1200">
          <a:solidFill>
            <a:schemeClr val="tx1"/>
          </a:solidFill>
          <a:latin typeface="+mn-lt"/>
          <a:ea typeface="+mn-ea"/>
          <a:cs typeface="+mn-cs"/>
        </a:defRPr>
      </a:lvl3pPr>
      <a:lvl4pPr marL="1200150" indent="-137160" algn="l" defTabSz="685800" rtl="0" eaLnBrk="1" latinLnBrk="0" hangingPunct="1">
        <a:lnSpc>
          <a:spcPct val="100000"/>
        </a:lnSpc>
        <a:spcBef>
          <a:spcPts val="188"/>
        </a:spcBef>
        <a:spcAft>
          <a:spcPts val="188"/>
        </a:spcAft>
        <a:buClr>
          <a:schemeClr val="accent1"/>
        </a:buClr>
        <a:buFont typeface="Wingdings 2" pitchFamily="18" charset="2"/>
        <a:buChar char=""/>
        <a:defRPr sz="1050" kern="1200">
          <a:solidFill>
            <a:schemeClr val="tx1"/>
          </a:solidFill>
          <a:latin typeface="+mn-lt"/>
          <a:ea typeface="+mn-ea"/>
          <a:cs typeface="+mn-cs"/>
        </a:defRPr>
      </a:lvl4pPr>
      <a:lvl5pPr marL="1543050" indent="-137160" algn="l" defTabSz="685800" rtl="0" eaLnBrk="1" latinLnBrk="0" hangingPunct="1">
        <a:lnSpc>
          <a:spcPct val="100000"/>
        </a:lnSpc>
        <a:spcBef>
          <a:spcPts val="188"/>
        </a:spcBef>
        <a:spcAft>
          <a:spcPts val="188"/>
        </a:spcAft>
        <a:buClr>
          <a:schemeClr val="accent1"/>
        </a:buClr>
        <a:buFont typeface="Wingdings 2" pitchFamily="18"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2022-02-24</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a:p>
        </p:txBody>
      </p:sp>
      <p:pic>
        <p:nvPicPr>
          <p:cNvPr id="10" name="Bildobjekt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208509586"/>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2022-02-24</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91487220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2022-02-24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10" name="Bildobjekt 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spTree>
    <p:extLst>
      <p:ext uri="{BB962C8B-B14F-4D97-AF65-F5344CB8AC3E}">
        <p14:creationId xmlns:p14="http://schemas.microsoft.com/office/powerpoint/2010/main" val="3911013257"/>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838200" y="365125"/>
            <a:ext cx="9553486" cy="1325563"/>
          </a:xfrm>
          <a:prstGeom prst="rect">
            <a:avLst/>
          </a:prstGeom>
        </p:spPr>
        <p:txBody>
          <a:bodyPr vert="horz" lIns="91440" tIns="45720" rIns="91440" bIns="45720" rtlCol="0" anchor="ctr">
            <a:normAutofit/>
          </a:bodyPr>
          <a:lstStyle/>
          <a:p>
            <a:r>
              <a:rPr lang="sv-SE" dirty="0"/>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descr="En bild som visar text&#10;&#10;Automatiskt genererad beskrivning">
            <a:extLst>
              <a:ext uri="{FF2B5EF4-FFF2-40B4-BE49-F238E27FC236}">
                <a16:creationId xmlns:a16="http://schemas.microsoft.com/office/drawing/2014/main" id="{01072FD5-A5A4-4600-A7A2-8ECC9057D890}"/>
              </a:ext>
            </a:extLst>
          </p:cNvPr>
          <p:cNvPicPr>
            <a:picLocks noChangeAspect="1"/>
          </p:cNvPicPr>
          <p:nvPr userDrawn="1"/>
        </p:nvPicPr>
        <p:blipFill>
          <a:blip r:embed="rId12"/>
          <a:stretch>
            <a:fillRect/>
          </a:stretch>
        </p:blipFill>
        <p:spPr>
          <a:xfrm>
            <a:off x="10316278" y="204787"/>
            <a:ext cx="1714500" cy="476250"/>
          </a:xfrm>
          <a:prstGeom prst="rect">
            <a:avLst/>
          </a:prstGeom>
        </p:spPr>
      </p:pic>
    </p:spTree>
    <p:extLst>
      <p:ext uri="{BB962C8B-B14F-4D97-AF65-F5344CB8AC3E}">
        <p14:creationId xmlns:p14="http://schemas.microsoft.com/office/powerpoint/2010/main" val="248722126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7B93FA4-B489-4C08-8340-8C01430FE0E6}"/>
              </a:ext>
            </a:extLst>
          </p:cNvPr>
          <p:cNvPicPr>
            <a:picLocks noChangeAspect="1"/>
          </p:cNvPicPr>
          <p:nvPr userDrawn="1"/>
        </p:nvPicPr>
        <p:blipFill>
          <a:blip r:embed="rId6"/>
          <a:srcRect/>
          <a:stretch/>
        </p:blipFill>
        <p:spPr>
          <a:xfrm>
            <a:off x="0" y="2948432"/>
            <a:ext cx="12192000" cy="3909568"/>
          </a:xfrm>
          <a:prstGeom prst="rect">
            <a:avLst/>
          </a:prstGeom>
        </p:spPr>
      </p:pic>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838200" y="681037"/>
            <a:ext cx="9553486" cy="1325563"/>
          </a:xfrm>
          <a:prstGeom prst="rect">
            <a:avLst/>
          </a:prstGeom>
        </p:spPr>
        <p:txBody>
          <a:bodyPr vert="horz" lIns="91440" tIns="45720" rIns="91440" bIns="45720" rtlCol="0" anchor="ctr">
            <a:normAutofit/>
          </a:bodyPr>
          <a:lstStyle/>
          <a:p>
            <a:r>
              <a:rPr lang="sv-SE" dirty="0"/>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838200" y="2141537"/>
            <a:ext cx="6519729" cy="3695241"/>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descr="En bild som visar text&#10;&#10;Automatiskt genererad beskrivning">
            <a:extLst>
              <a:ext uri="{FF2B5EF4-FFF2-40B4-BE49-F238E27FC236}">
                <a16:creationId xmlns:a16="http://schemas.microsoft.com/office/drawing/2014/main" id="{01072FD5-A5A4-4600-A7A2-8ECC9057D890}"/>
              </a:ext>
            </a:extLst>
          </p:cNvPr>
          <p:cNvPicPr>
            <a:picLocks noChangeAspect="1"/>
          </p:cNvPicPr>
          <p:nvPr userDrawn="1"/>
        </p:nvPicPr>
        <p:blipFill>
          <a:blip r:embed="rId7"/>
          <a:stretch>
            <a:fillRect/>
          </a:stretch>
        </p:blipFill>
        <p:spPr>
          <a:xfrm>
            <a:off x="10316278" y="204787"/>
            <a:ext cx="1714500" cy="476250"/>
          </a:xfrm>
          <a:prstGeom prst="rect">
            <a:avLst/>
          </a:prstGeom>
        </p:spPr>
      </p:pic>
    </p:spTree>
    <p:extLst>
      <p:ext uri="{BB962C8B-B14F-4D97-AF65-F5344CB8AC3E}">
        <p14:creationId xmlns:p14="http://schemas.microsoft.com/office/powerpoint/2010/main" val="420797486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72F52CF-ACCF-4081-B692-24F867555F2D}"/>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13016064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FB0E9D2-00F9-461C-8829-CF688BDE2AE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7110101" y="4968180"/>
            <a:ext cx="5534825" cy="1906912"/>
          </a:xfrm>
          <a:prstGeom prst="rect">
            <a:avLst/>
          </a:prstGeom>
        </p:spPr>
      </p:pic>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666572" y="681037"/>
            <a:ext cx="8217492" cy="1009651"/>
          </a:xfrm>
          <a:prstGeom prst="rect">
            <a:avLst/>
          </a:prstGeom>
        </p:spPr>
        <p:txBody>
          <a:bodyPr vert="horz" lIns="91440" tIns="45720" rIns="91440" bIns="45720" rtlCol="0" anchor="ctr">
            <a:normAutofit/>
          </a:bodyPr>
          <a:lstStyle/>
          <a:p>
            <a:r>
              <a:rPr lang="sv-SE" dirty="0"/>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666573" y="1825625"/>
            <a:ext cx="8217492"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descr="En bild som visar text&#10;&#10;Automatiskt genererad beskrivning">
            <a:extLst>
              <a:ext uri="{FF2B5EF4-FFF2-40B4-BE49-F238E27FC236}">
                <a16:creationId xmlns:a16="http://schemas.microsoft.com/office/drawing/2014/main" id="{01072FD5-A5A4-4600-A7A2-8ECC9057D890}"/>
              </a:ext>
            </a:extLst>
          </p:cNvPr>
          <p:cNvPicPr>
            <a:picLocks noChangeAspect="1"/>
          </p:cNvPicPr>
          <p:nvPr userDrawn="1"/>
        </p:nvPicPr>
        <p:blipFill>
          <a:blip r:embed="rId11"/>
          <a:stretch>
            <a:fillRect/>
          </a:stretch>
        </p:blipFill>
        <p:spPr>
          <a:xfrm>
            <a:off x="10316278" y="204787"/>
            <a:ext cx="1714500" cy="476250"/>
          </a:xfrm>
          <a:prstGeom prst="rect">
            <a:avLst/>
          </a:prstGeom>
        </p:spPr>
      </p:pic>
    </p:spTree>
    <p:extLst>
      <p:ext uri="{BB962C8B-B14F-4D97-AF65-F5344CB8AC3E}">
        <p14:creationId xmlns:p14="http://schemas.microsoft.com/office/powerpoint/2010/main" val="124449744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66E4C65-B720-41D1-8D19-F7B717E8384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flipH="1">
            <a:off x="-179462" y="3948333"/>
            <a:ext cx="7759582" cy="2986581"/>
          </a:xfrm>
          <a:prstGeom prst="rect">
            <a:avLst/>
          </a:prstGeom>
        </p:spPr>
      </p:pic>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3136305" y="681037"/>
            <a:ext cx="7528845" cy="1009651"/>
          </a:xfrm>
          <a:prstGeom prst="rect">
            <a:avLst/>
          </a:prstGeom>
        </p:spPr>
        <p:txBody>
          <a:bodyPr vert="horz" lIns="91440" tIns="45720" rIns="91440" bIns="45720" rtlCol="0" anchor="ctr">
            <a:normAutofit/>
          </a:bodyPr>
          <a:lstStyle/>
          <a:p>
            <a:r>
              <a:rPr lang="sv-SE" dirty="0"/>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3136307" y="1825625"/>
            <a:ext cx="8217492"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descr="En bild som visar text&#10;&#10;Automatiskt genererad beskrivning">
            <a:extLst>
              <a:ext uri="{FF2B5EF4-FFF2-40B4-BE49-F238E27FC236}">
                <a16:creationId xmlns:a16="http://schemas.microsoft.com/office/drawing/2014/main" id="{01072FD5-A5A4-4600-A7A2-8ECC9057D890}"/>
              </a:ext>
            </a:extLst>
          </p:cNvPr>
          <p:cNvPicPr>
            <a:picLocks noChangeAspect="1"/>
          </p:cNvPicPr>
          <p:nvPr userDrawn="1"/>
        </p:nvPicPr>
        <p:blipFill>
          <a:blip r:embed="rId13"/>
          <a:stretch>
            <a:fillRect/>
          </a:stretch>
        </p:blipFill>
        <p:spPr>
          <a:xfrm>
            <a:off x="10316278" y="204787"/>
            <a:ext cx="1714500" cy="476250"/>
          </a:xfrm>
          <a:prstGeom prst="rect">
            <a:avLst/>
          </a:prstGeom>
        </p:spPr>
      </p:pic>
    </p:spTree>
    <p:extLst>
      <p:ext uri="{BB962C8B-B14F-4D97-AF65-F5344CB8AC3E}">
        <p14:creationId xmlns:p14="http://schemas.microsoft.com/office/powerpoint/2010/main" val="189237121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pic>
        <p:nvPicPr>
          <p:cNvPr id="5" name="Bildobjekt 4" descr="Yrkesresan logotyp – bollen">
            <a:extLst>
              <a:ext uri="{FF2B5EF4-FFF2-40B4-BE49-F238E27FC236}">
                <a16:creationId xmlns:a16="http://schemas.microsoft.com/office/drawing/2014/main" id="{5C5E083B-9BDF-4716-9CA0-10B3F7862F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5462" y="865261"/>
            <a:ext cx="5121076" cy="5127477"/>
          </a:xfrm>
          <a:prstGeom prst="rect">
            <a:avLst/>
          </a:prstGeom>
        </p:spPr>
      </p:pic>
    </p:spTree>
    <p:extLst>
      <p:ext uri="{BB962C8B-B14F-4D97-AF65-F5344CB8AC3E}">
        <p14:creationId xmlns:p14="http://schemas.microsoft.com/office/powerpoint/2010/main" val="1542463627"/>
      </p:ext>
    </p:extLst>
  </p:cSld>
  <p:clrMap bg1="lt1" tx1="dk1" bg2="lt2" tx2="dk2" accent1="accent1" accent2="accent2" accent3="accent3" accent4="accent4" accent5="accent5" accent6="accent6" hlink="hlink" folHlink="folHlink"/>
  <p:sldLayoutIdLst>
    <p:sldLayoutId id="2147483938" r:id="rId1"/>
  </p:sldLayoutIdLst>
  <p:txStyles>
    <p:titleStyle>
      <a:lvl1pPr algn="l" defTabSz="914400" rtl="0" eaLnBrk="1" latinLnBrk="0" hangingPunct="1">
        <a:lnSpc>
          <a:spcPct val="90000"/>
        </a:lnSpc>
        <a:spcBef>
          <a:spcPct val="0"/>
        </a:spcBef>
        <a:buNone/>
        <a:defRPr sz="4400"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2022-02-24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716" r:id="rId1"/>
    <p:sldLayoutId id="2147483684" r:id="rId2"/>
    <p:sldLayoutId id="2147483685" r:id="rId3"/>
    <p:sldLayoutId id="2147483714" r:id="rId4"/>
    <p:sldLayoutId id="2147483715"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89248C0-A8F4-4340-A64C-DEF74DCCB7E9}"/>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89981931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pic>
        <p:nvPicPr>
          <p:cNvPr id="8" name="Bildobjekt 7">
            <a:extLst>
              <a:ext uri="{FF2B5EF4-FFF2-40B4-BE49-F238E27FC236}">
                <a16:creationId xmlns:a16="http://schemas.microsoft.com/office/drawing/2014/main" id="{6B2614CC-7ACB-4FDF-886D-94F77526C7EF}"/>
              </a:ext>
              <a:ext uri="{C183D7F6-B498-43B3-948B-1728B52AA6E4}">
                <adec:decorative xmlns:adec="http://schemas.microsoft.com/office/drawing/2017/decorative" xmlns="" val="1"/>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2017269344"/>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xmlns=""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2022-02-24</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1134289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2022-02-24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35288124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2022-02-24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1027891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727AE9-C5EA-4DB6-B6B0-E4CCFF1F3224}" type="datetime1">
              <a:rPr lang="sv-SE" smtClean="0"/>
              <a:t>2022-02-24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Ledarskapsprogram Nära vård 2021</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55798119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Lst>
  <p:hf sldNum="0" hdr="0" dt="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5.xml"/><Relationship Id="rId1" Type="http://schemas.openxmlformats.org/officeDocument/2006/relationships/slideLayout" Target="../slideLayouts/slideLayout39.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39.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10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61.xml"/><Relationship Id="rId1" Type="http://schemas.openxmlformats.org/officeDocument/2006/relationships/slideLayout" Target="../slideLayouts/slideLayout39.xml"/><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39.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108.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63.xml"/><Relationship Id="rId1" Type="http://schemas.openxmlformats.org/officeDocument/2006/relationships/slideLayout" Target="../slideLayouts/slideLayout39.xml"/><Relationship Id="rId4" Type="http://schemas.openxmlformats.org/officeDocument/2006/relationships/image" Target="../media/image87.png"/></Relationships>
</file>

<file path=ppt/slides/_rels/slide10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39.xml"/><Relationship Id="rId4" Type="http://schemas.openxmlformats.org/officeDocument/2006/relationships/image" Target="../media/image78.svg"/></Relationships>
</file>

<file path=ppt/slides/_rels/slide111.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7.xml"/><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68.xml"/><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9.xml"/><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116.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71.xml"/><Relationship Id="rId1" Type="http://schemas.openxmlformats.org/officeDocument/2006/relationships/slideLayout" Target="../slideLayouts/slideLayout39.xml"/><Relationship Id="rId4" Type="http://schemas.openxmlformats.org/officeDocument/2006/relationships/image" Target="../media/image88.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4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136.xml"/><Relationship Id="rId5" Type="http://schemas.openxmlformats.org/officeDocument/2006/relationships/chart" Target="../charts/chart52.xml"/><Relationship Id="rId4" Type="http://schemas.openxmlformats.org/officeDocument/2006/relationships/image" Target="../media/image70.png"/></Relationships>
</file>

<file path=ppt/slides/_rels/slide125.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79.xml"/><Relationship Id="rId1" Type="http://schemas.openxmlformats.org/officeDocument/2006/relationships/slideLayout" Target="../slideLayouts/slideLayout136.xml"/></Relationships>
</file>

<file path=ppt/slides/_rels/slide126.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136.xml"/></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136.xml"/><Relationship Id="rId4" Type="http://schemas.openxmlformats.org/officeDocument/2006/relationships/image" Target="../media/image78.svg"/></Relationships>
</file>

<file path=ppt/slides/_rels/slide1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136.xml"/><Relationship Id="rId4" Type="http://schemas.openxmlformats.org/officeDocument/2006/relationships/chart" Target="../charts/chart55.xml"/></Relationships>
</file>

<file path=ppt/slides/_rels/slide129.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3" Type="http://schemas.openxmlformats.org/officeDocument/2006/relationships/hyperlink" Target="https://www.fouvasternorrland.se/Filer/Rapporter/FoU%20Vasternorrland_Rapport%202019_1.pdf" TargetMode="External"/><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136.xml"/><Relationship Id="rId6" Type="http://schemas.openxmlformats.org/officeDocument/2006/relationships/image" Target="../media/image78.svg"/><Relationship Id="rId5" Type="http://schemas.openxmlformats.org/officeDocument/2006/relationships/image" Target="../media/image73.png"/><Relationship Id="rId4" Type="http://schemas.openxmlformats.org/officeDocument/2006/relationships/image" Target="../media/image80.svg"/></Relationships>
</file>

<file path=ppt/slides/_rels/slide1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136.xml"/><Relationship Id="rId4" Type="http://schemas.openxmlformats.org/officeDocument/2006/relationships/chart" Target="../charts/chart57.xml"/></Relationships>
</file>

<file path=ppt/slides/_rels/slide132.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136.xml"/></Relationships>
</file>

<file path=ppt/slides/_rels/slide1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136.xml"/><Relationship Id="rId4" Type="http://schemas.openxmlformats.org/officeDocument/2006/relationships/chart" Target="../charts/chart59.xml"/></Relationships>
</file>

<file path=ppt/slides/_rels/slide134.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136.xml"/></Relationships>
</file>

<file path=ppt/slides/_rels/slide1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136.xml"/><Relationship Id="rId4" Type="http://schemas.openxmlformats.org/officeDocument/2006/relationships/chart" Target="../charts/chart61.xml"/></Relationships>
</file>

<file path=ppt/slides/_rels/slide1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6.xml"/></Relationships>
</file>

<file path=ppt/slides/_rels/slide137.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136.xml"/></Relationships>
</file>

<file path=ppt/slides/_rels/slide1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136.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1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136.xml"/><Relationship Id="rId5" Type="http://schemas.openxmlformats.org/officeDocument/2006/relationships/chart" Target="../charts/chart63.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140.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136.xml"/></Relationships>
</file>

<file path=ppt/slides/_rels/slide1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7.xml"/><Relationship Id="rId1" Type="http://schemas.openxmlformats.org/officeDocument/2006/relationships/slideLayout" Target="../slideLayouts/slideLayout136.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1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136.xml"/><Relationship Id="rId4" Type="http://schemas.openxmlformats.org/officeDocument/2006/relationships/chart" Target="../charts/chart65.xml"/></Relationships>
</file>

<file path=ppt/slides/_rels/slide143.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136.xml"/></Relationships>
</file>

<file path=ppt/slides/_rels/slide144.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136.xml"/></Relationships>
</file>

<file path=ppt/slides/_rels/slide1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9.xml"/><Relationship Id="rId1" Type="http://schemas.openxmlformats.org/officeDocument/2006/relationships/slideLayout" Target="../slideLayouts/slideLayout136.xml"/><Relationship Id="rId4" Type="http://schemas.openxmlformats.org/officeDocument/2006/relationships/image" Target="../media/image80.sv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8.xml"/></Relationships>
</file>

<file path=ppt/slides/_rels/slide1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138.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03.svg"/><Relationship Id="rId2" Type="http://schemas.openxmlformats.org/officeDocument/2006/relationships/image" Target="../media/image93.png"/><Relationship Id="rId1" Type="http://schemas.openxmlformats.org/officeDocument/2006/relationships/slideLayout" Target="../slideLayouts/slideLayout136.xml"/><Relationship Id="rId6" Type="http://schemas.openxmlformats.org/officeDocument/2006/relationships/image" Target="../media/image94.png"/><Relationship Id="rId5" Type="http://schemas.openxmlformats.org/officeDocument/2006/relationships/image" Target="../media/image102.svg"/><Relationship Id="rId4" Type="http://schemas.openxmlformats.org/officeDocument/2006/relationships/image" Target="../media/image101.sv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8.xml"/></Relationships>
</file>

<file path=ppt/slides/_rels/slide1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www.kolada.se/" TargetMode="External"/><Relationship Id="rId1" Type="http://schemas.openxmlformats.org/officeDocument/2006/relationships/slideLayout" Target="../slideLayouts/slideLayout13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52.xml.rels><?xml version="1.0" encoding="UTF-8" standalone="yes"?>
<Relationships xmlns="http://schemas.openxmlformats.org/package/2006/relationships"><Relationship Id="rId3" Type="http://schemas.openxmlformats.org/officeDocument/2006/relationships/hyperlink" Target="mailto:malin.michael@skr.se" TargetMode="External"/><Relationship Id="rId2" Type="http://schemas.openxmlformats.org/officeDocument/2006/relationships/hyperlink" Target="mailto:mia.ledwith@skr.se" TargetMode="External"/><Relationship Id="rId1" Type="http://schemas.openxmlformats.org/officeDocument/2006/relationships/slideLayout" Target="../slideLayouts/slideLayout146.xml"/><Relationship Id="rId4" Type="http://schemas.openxmlformats.org/officeDocument/2006/relationships/hyperlink" Target="mailto:petter.strid@rka.nu"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2.xml"/></Relationships>
</file>

<file path=ppt/slides/_rels/slide155.xml.rels><?xml version="1.0" encoding="UTF-8" standalone="yes"?>
<Relationships xmlns="http://schemas.openxmlformats.org/package/2006/relationships"><Relationship Id="rId3" Type="http://schemas.openxmlformats.org/officeDocument/2006/relationships/hyperlink" Target="https://kunskapsstyrningvard.se/kunskapsstyrningvard/kunskapsstod/remisservardforloppvardprogramochriktlinjer.44270.html" TargetMode="External"/><Relationship Id="rId2" Type="http://schemas.openxmlformats.org/officeDocument/2006/relationships/notesSlide" Target="../notesSlides/notesSlide93.xml"/><Relationship Id="rId1" Type="http://schemas.openxmlformats.org/officeDocument/2006/relationships/slideLayout" Target="../slideLayouts/slideLayout5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2.xml"/></Relationships>
</file>

<file path=ppt/slides/_rels/slide1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52.xml"/></Relationships>
</file>

<file path=ppt/slides/_rels/slide1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8.xml"/></Relationships>
</file>

<file path=ppt/slides/_rels/slide1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5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0.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0.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156.xml"/><Relationship Id="rId6" Type="http://schemas.openxmlformats.org/officeDocument/2006/relationships/image" Target="../media/image53.png"/><Relationship Id="rId5" Type="http://schemas.openxmlformats.org/officeDocument/2006/relationships/image" Target="../media/image54.svg"/><Relationship Id="rId10" Type="http://schemas.openxmlformats.org/officeDocument/2006/relationships/image" Target="../media/image50.jpg"/><Relationship Id="rId4" Type="http://schemas.openxmlformats.org/officeDocument/2006/relationships/image" Target="../media/image52.png"/><Relationship Id="rId9" Type="http://schemas.openxmlformats.org/officeDocument/2006/relationships/image" Target="../media/image58.svg"/></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0.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5.png"/><Relationship Id="rId1" Type="http://schemas.openxmlformats.org/officeDocument/2006/relationships/slideLayout" Target="../slideLayouts/slideLayout168.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0.jpg"/><Relationship Id="rId2" Type="http://schemas.openxmlformats.org/officeDocument/2006/relationships/diagramData" Target="../diagrams/data1.xml"/><Relationship Id="rId1" Type="http://schemas.openxmlformats.org/officeDocument/2006/relationships/slideLayout" Target="../slideLayouts/slideLayout15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0.jpg"/><Relationship Id="rId2" Type="http://schemas.openxmlformats.org/officeDocument/2006/relationships/diagramData" Target="../diagrams/data2.xml"/><Relationship Id="rId1" Type="http://schemas.openxmlformats.org/officeDocument/2006/relationships/slideLayout" Target="../slideLayouts/slideLayout16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16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8.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8.xml"/></Relationships>
</file>

<file path=ppt/slides/_rels/slide34.xml.rels><?xml version="1.0" encoding="UTF-8" standalone="yes"?>
<Relationships xmlns="http://schemas.openxmlformats.org/package/2006/relationships"><Relationship Id="rId3" Type="http://schemas.openxmlformats.org/officeDocument/2006/relationships/hyperlink" Target="mailto:eva.lakso@kfbd.se" TargetMode="External"/><Relationship Id="rId2" Type="http://schemas.openxmlformats.org/officeDocument/2006/relationships/image" Target="../media/image45.png"/><Relationship Id="rId1" Type="http://schemas.openxmlformats.org/officeDocument/2006/relationships/slideLayout" Target="../slideLayouts/slideLayout18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36.xml"/><Relationship Id="rId5" Type="http://schemas.openxmlformats.org/officeDocument/2006/relationships/chart" Target="../charts/chart3.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36.xml"/><Relationship Id="rId4" Type="http://schemas.openxmlformats.org/officeDocument/2006/relationships/chart" Target="../charts/chart7.xml"/></Relationships>
</file>

<file path=ppt/slides/_rels/slide5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5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36.xml"/><Relationship Id="rId5" Type="http://schemas.openxmlformats.org/officeDocument/2006/relationships/image" Target="../media/image80.sv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36.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5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136.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36.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6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36.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36.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6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36.xml"/></Relationships>
</file>

<file path=ppt/slides/_rels/slide6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36.xml"/></Relationships>
</file>

<file path=ppt/slides/_rels/slide6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36.xml"/></Relationships>
</file>

<file path=ppt/slides/_rels/slide6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36.xml"/></Relationships>
</file>

<file path=ppt/slides/_rels/slide6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36.xml"/></Relationships>
</file>

<file path=ppt/slides/_rels/slide7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36.xml"/></Relationships>
</file>

<file path=ppt/slides/_rels/slide7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1.xml"/><Relationship Id="rId1" Type="http://schemas.openxmlformats.org/officeDocument/2006/relationships/slideLayout" Target="../slideLayouts/slideLayout136.xml"/></Relationships>
</file>

<file path=ppt/slides/_rels/slide75.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36.xml"/></Relationships>
</file>

<file path=ppt/slides/_rels/slide7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2.xml"/><Relationship Id="rId1" Type="http://schemas.openxmlformats.org/officeDocument/2006/relationships/slideLayout" Target="../slideLayouts/slideLayout136.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36.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8.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80.svg"/></Relationships>
</file>

<file path=ppt/slides/_rels/slide8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39.xml"/><Relationship Id="rId4" Type="http://schemas.openxmlformats.org/officeDocument/2006/relationships/image" Target="../media/image79.png"/></Relationships>
</file>

<file path=ppt/slides/_rels/slide9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9.xml"/><Relationship Id="rId1" Type="http://schemas.openxmlformats.org/officeDocument/2006/relationships/slideLayout" Target="../slideLayouts/slideLayout41.xml"/><Relationship Id="rId5" Type="http://schemas.openxmlformats.org/officeDocument/2006/relationships/image" Target="../media/image81.png"/><Relationship Id="rId4" Type="http://schemas.openxmlformats.org/officeDocument/2006/relationships/image" Target="../media/image80.png"/></Relationships>
</file>

<file path=ppt/slides/_rels/slide9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1.xml"/><Relationship Id="rId1" Type="http://schemas.openxmlformats.org/officeDocument/2006/relationships/slideLayout" Target="../slideLayouts/slideLayout39.xml"/><Relationship Id="rId5" Type="http://schemas.openxmlformats.org/officeDocument/2006/relationships/image" Target="../media/image83.png"/><Relationship Id="rId4" Type="http://schemas.openxmlformats.org/officeDocument/2006/relationships/image" Target="../media/image82.png"/></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39.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_rels/slide9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chart" Target="../charts/chart37.xml"/><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39.xml"/><Relationship Id="rId6" Type="http://schemas.openxmlformats.org/officeDocument/2006/relationships/image" Target="../media/image80.svg"/><Relationship Id="rId5" Type="http://schemas.openxmlformats.org/officeDocument/2006/relationships/image" Target="../media/image74.png"/><Relationship Id="rId4" Type="http://schemas.openxmlformats.org/officeDocument/2006/relationships/image" Target="../media/image7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60C7FF09-7BD8-466F-9B50-E90615F00006}"/>
              </a:ext>
            </a:extLst>
          </p:cNvPr>
          <p:cNvSpPr txBox="1"/>
          <p:nvPr/>
        </p:nvSpPr>
        <p:spPr>
          <a:xfrm>
            <a:off x="7928517" y="1623283"/>
            <a:ext cx="404045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0" normalizeH="0" baseline="0" noProof="0" dirty="0">
                <a:ln>
                  <a:noFill/>
                </a:ln>
                <a:solidFill>
                  <a:srgbClr val="44546A"/>
                </a:solidFill>
                <a:effectLst/>
                <a:uLnTx/>
                <a:uFillTx/>
                <a:latin typeface="Arial"/>
                <a:ea typeface="+mn-ea"/>
                <a:cs typeface="+mn-cs"/>
              </a:rPr>
              <a:t>Välkommen till RSS nätverksmöte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0" normalizeH="0" baseline="0" noProof="0" dirty="0">
                <a:ln>
                  <a:noFill/>
                </a:ln>
                <a:solidFill>
                  <a:srgbClr val="44546A"/>
                </a:solidFill>
                <a:effectLst/>
                <a:uLnTx/>
                <a:uFillTx/>
                <a:latin typeface="Arial"/>
                <a:ea typeface="+mn-ea"/>
                <a:cs typeface="+mn-cs"/>
              </a:rPr>
              <a:t>8 februari</a:t>
            </a:r>
          </a:p>
        </p:txBody>
      </p:sp>
      <p:pic>
        <p:nvPicPr>
          <p:cNvPr id="3" name="Bildobjekt 2" descr="En bild som visar utomhus, snö, himmel, täckt&#10;&#10;Automatiskt genererad beskrivning">
            <a:extLst>
              <a:ext uri="{FF2B5EF4-FFF2-40B4-BE49-F238E27FC236}">
                <a16:creationId xmlns:a16="http://schemas.microsoft.com/office/drawing/2014/main" id="{68B1870A-711D-46C3-8994-179FFDA4B731}"/>
              </a:ext>
            </a:extLst>
          </p:cNvPr>
          <p:cNvPicPr>
            <a:picLocks noChangeAspect="1"/>
          </p:cNvPicPr>
          <p:nvPr/>
        </p:nvPicPr>
        <p:blipFill rotWithShape="1">
          <a:blip r:embed="rId2">
            <a:extLst>
              <a:ext uri="{28A0092B-C50C-407E-A947-70E740481C1C}">
                <a14:useLocalDpi xmlns:a14="http://schemas.microsoft.com/office/drawing/2010/main" val="0"/>
              </a:ext>
            </a:extLst>
          </a:blip>
          <a:srcRect r="26222"/>
          <a:stretch/>
        </p:blipFill>
        <p:spPr>
          <a:xfrm>
            <a:off x="0" y="0"/>
            <a:ext cx="7589520" cy="6858000"/>
          </a:xfrm>
          <a:prstGeom prst="rect">
            <a:avLst/>
          </a:prstGeom>
        </p:spPr>
      </p:pic>
    </p:spTree>
    <p:extLst>
      <p:ext uri="{BB962C8B-B14F-4D97-AF65-F5344CB8AC3E}">
        <p14:creationId xmlns:p14="http://schemas.microsoft.com/office/powerpoint/2010/main" val="2381462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083959F-16C4-4240-A470-8DC5BB56F46F}"/>
              </a:ext>
            </a:extLst>
          </p:cNvPr>
          <p:cNvSpPr>
            <a:spLocks noGrp="1"/>
          </p:cNvSpPr>
          <p:nvPr>
            <p:ph idx="1"/>
          </p:nvPr>
        </p:nvSpPr>
        <p:spPr>
          <a:xfrm>
            <a:off x="521357" y="1828800"/>
            <a:ext cx="10861018" cy="3652526"/>
          </a:xfrm>
        </p:spPr>
        <p:txBody>
          <a:bodyPr/>
          <a:lstStyle/>
          <a:p>
            <a:r>
              <a:rPr lang="sv-SE" dirty="0"/>
              <a:t>Omställningen till Nära vård - särskilt frågor kring den kommunala hälso- och sjukvården</a:t>
            </a:r>
          </a:p>
          <a:p>
            <a:r>
              <a:rPr lang="sv-SE" dirty="0"/>
              <a:t>Kompetensförsörjning och kompetensutveckling i socialtjänst och kommunal hälso- och sjukvård  (ex Yrkesresan)</a:t>
            </a:r>
          </a:p>
          <a:p>
            <a:r>
              <a:rPr lang="sv-SE" dirty="0"/>
              <a:t>Ny </a:t>
            </a:r>
            <a:r>
              <a:rPr lang="sv-SE" dirty="0" err="1"/>
              <a:t>SoL</a:t>
            </a:r>
            <a:r>
              <a:rPr lang="sv-SE" dirty="0"/>
              <a:t> (Tillgänglig och förebyggande socialtjänst, evidensbaserade metoder och arbetssätt)</a:t>
            </a:r>
          </a:p>
          <a:p>
            <a:r>
              <a:rPr lang="sv-SE" dirty="0"/>
              <a:t>Stöd till och organisering av lokalt och regionalt kunskapsstyrningsarbete (implementering, systematisk uppföljning, hälso- och sjukvård)</a:t>
            </a:r>
          </a:p>
          <a:p>
            <a:r>
              <a:rPr lang="sv-SE" dirty="0"/>
              <a:t>Stöd till samverkansinsatser inom psykisk hälsa, missbruk/beroende </a:t>
            </a:r>
            <a:r>
              <a:rPr lang="sv-SE" dirty="0" err="1"/>
              <a:t>bla</a:t>
            </a:r>
            <a:r>
              <a:rPr lang="sv-SE" dirty="0"/>
              <a:t>. utifrån samsjuklighetsutredningen</a:t>
            </a:r>
          </a:p>
        </p:txBody>
      </p:sp>
      <p:sp>
        <p:nvSpPr>
          <p:cNvPr id="2" name="Rubrik 1">
            <a:extLst>
              <a:ext uri="{FF2B5EF4-FFF2-40B4-BE49-F238E27FC236}">
                <a16:creationId xmlns:a16="http://schemas.microsoft.com/office/drawing/2014/main" id="{562AD3DB-EE20-453A-8914-98BE1683DE08}"/>
              </a:ext>
            </a:extLst>
          </p:cNvPr>
          <p:cNvSpPr>
            <a:spLocks noGrp="1"/>
          </p:cNvSpPr>
          <p:nvPr>
            <p:ph type="title"/>
          </p:nvPr>
        </p:nvSpPr>
        <p:spPr/>
        <p:txBody>
          <a:bodyPr/>
          <a:lstStyle/>
          <a:p>
            <a:r>
              <a:rPr lang="sv-SE" dirty="0"/>
              <a:t>RSS prioriteringar just nu:</a:t>
            </a:r>
          </a:p>
        </p:txBody>
      </p:sp>
    </p:spTree>
    <p:extLst>
      <p:ext uri="{BB962C8B-B14F-4D97-AF65-F5344CB8AC3E}">
        <p14:creationId xmlns:p14="http://schemas.microsoft.com/office/powerpoint/2010/main" val="20850841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1482919-608E-4032-ADD8-14D2F6B27F1B}"/>
              </a:ext>
            </a:extLst>
          </p:cNvPr>
          <p:cNvSpPr>
            <a:spLocks noGrp="1"/>
          </p:cNvSpPr>
          <p:nvPr>
            <p:ph type="title"/>
          </p:nvPr>
        </p:nvSpPr>
        <p:spPr>
          <a:xfrm>
            <a:off x="562633" y="367025"/>
            <a:ext cx="9609825" cy="1231392"/>
          </a:xfrm>
        </p:spPr>
        <p:txBody>
          <a:bodyPr/>
          <a:lstStyle/>
          <a:p>
            <a:r>
              <a:rPr lang="sv-SE" sz="3200"/>
              <a:t>Hur trygg känner du dig i ditt familjehem/boende? Resultat 2021</a:t>
            </a:r>
            <a:endParaRPr lang="sv-SE" sz="3200">
              <a:cs typeface="Arial"/>
            </a:endParaRPr>
          </a:p>
        </p:txBody>
      </p:sp>
      <p:graphicFrame>
        <p:nvGraphicFramePr>
          <p:cNvPr id="5" name="Platshållare för innehåll 4">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1897462"/>
          <a:ext cx="9610725" cy="4336652"/>
        </p:xfrm>
        <a:graphic>
          <a:graphicData uri="http://schemas.openxmlformats.org/drawingml/2006/chart">
            <c:chart xmlns:c="http://schemas.openxmlformats.org/drawingml/2006/chart" xmlns:r="http://schemas.openxmlformats.org/officeDocument/2006/relationships" r:id="rId3"/>
          </a:graphicData>
        </a:graphic>
      </p:graphicFrame>
      <p:sp>
        <p:nvSpPr>
          <p:cNvPr id="7" name="Ellips 6">
            <a:extLst>
              <a:ext uri="{FF2B5EF4-FFF2-40B4-BE49-F238E27FC236}">
                <a16:creationId xmlns:a16="http://schemas.microsoft.com/office/drawing/2014/main" id="{B2A7706B-1825-493A-8DC5-BE71E1B36A5D}"/>
              </a:ext>
            </a:extLst>
          </p:cNvPr>
          <p:cNvSpPr/>
          <p:nvPr/>
        </p:nvSpPr>
        <p:spPr>
          <a:xfrm>
            <a:off x="9253481" y="121298"/>
            <a:ext cx="2468522" cy="2183065"/>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63%</a:t>
            </a:r>
            <a:r>
              <a:rPr kumimoji="0" lang="sv-SE" sz="2400" b="0" i="0" u="none" strike="noStrike" kern="1200" cap="none" spc="0" normalizeH="0" baseline="0" noProof="0" dirty="0">
                <a:ln>
                  <a:noFill/>
                </a:ln>
                <a:solidFill>
                  <a:prstClr val="white"/>
                </a:solidFill>
                <a:effectLst/>
                <a:uLnTx/>
                <a:uFillTx/>
                <a:latin typeface="Arial"/>
                <a:ea typeface="+mn-ea"/>
                <a:cs typeface="+mn-cs"/>
              </a:rPr>
              <a:t> svarar "Mycket trygg”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Arial"/>
              </a:rPr>
              <a:t>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Bildobjekt 5">
            <a:extLst>
              <a:ext uri="{FF2B5EF4-FFF2-40B4-BE49-F238E27FC236}">
                <a16:creationId xmlns:a16="http://schemas.microsoft.com/office/drawing/2014/main" id="{BC34D8CC-5C37-4D0E-9315-2ABF36B54CC6}"/>
              </a:ext>
            </a:extLst>
          </p:cNvPr>
          <p:cNvPicPr>
            <a:picLocks noChangeAspect="1"/>
          </p:cNvPicPr>
          <p:nvPr/>
        </p:nvPicPr>
        <p:blipFill>
          <a:blip r:embed="rId4"/>
          <a:stretch>
            <a:fillRect/>
          </a:stretch>
        </p:blipFill>
        <p:spPr>
          <a:xfrm>
            <a:off x="10153650" y="4485275"/>
            <a:ext cx="2038350" cy="1828800"/>
          </a:xfrm>
          <a:prstGeom prst="rect">
            <a:avLst/>
          </a:prstGeom>
        </p:spPr>
      </p:pic>
      <p:sp>
        <p:nvSpPr>
          <p:cNvPr id="8" name="textruta 1">
            <a:extLst>
              <a:ext uri="{FF2B5EF4-FFF2-40B4-BE49-F238E27FC236}">
                <a16:creationId xmlns:a16="http://schemas.microsoft.com/office/drawing/2014/main" id="{EFAB47E9-148E-46E5-A6B2-782096D3AF94}"/>
              </a:ext>
            </a:extLst>
          </p:cNvPr>
          <p:cNvSpPr txBox="1"/>
          <p:nvPr/>
        </p:nvSpPr>
        <p:spPr>
          <a:xfrm>
            <a:off x="10656766" y="4999565"/>
            <a:ext cx="1032117" cy="400110"/>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Sisodär</a:t>
            </a:r>
            <a:endParaRPr kumimoji="0" lang="sv-SE" sz="2000" b="0" i="0" u="none" strike="noStrike" kern="1200" cap="none" spc="0" normalizeH="0" baseline="0" noProof="0" dirty="0">
              <a:ln>
                <a:noFill/>
              </a:ln>
              <a:solidFill>
                <a:srgbClr val="222221"/>
              </a:solidFill>
              <a:effectLst/>
              <a:uLnTx/>
              <a:uFillTx/>
              <a:latin typeface="Arial"/>
              <a:ea typeface="+mn-ea"/>
              <a:cs typeface="+mn-cs"/>
            </a:endParaRPr>
          </a:p>
        </p:txBody>
      </p:sp>
    </p:spTree>
    <p:extLst>
      <p:ext uri="{BB962C8B-B14F-4D97-AF65-F5344CB8AC3E}">
        <p14:creationId xmlns:p14="http://schemas.microsoft.com/office/powerpoint/2010/main" val="7069399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515BCC2-FDE9-413D-B5A7-730B6332E0FA}"/>
              </a:ext>
            </a:extLst>
          </p:cNvPr>
          <p:cNvSpPr>
            <a:spLocks noGrp="1"/>
          </p:cNvSpPr>
          <p:nvPr>
            <p:ph type="title"/>
          </p:nvPr>
        </p:nvSpPr>
        <p:spPr>
          <a:xfrm>
            <a:off x="452869" y="470862"/>
            <a:ext cx="9609825" cy="1231392"/>
          </a:xfrm>
        </p:spPr>
        <p:txBody>
          <a:bodyPr/>
          <a:lstStyle/>
          <a:p>
            <a:r>
              <a:rPr lang="sv-SE" sz="3200" dirty="0"/>
              <a:t>Hur trygg känner du dig i ditt familjehem/boende? Resultat mellan åren</a:t>
            </a:r>
          </a:p>
        </p:txBody>
      </p:sp>
      <p:graphicFrame>
        <p:nvGraphicFramePr>
          <p:cNvPr id="4" name="Platshållare för innehåll 3">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550182" y="2171539"/>
          <a:ext cx="9610725" cy="3738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1182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9EDCCFC-D87D-4AE6-838A-0B5726E5FCD5}"/>
              </a:ext>
            </a:extLst>
          </p:cNvPr>
          <p:cNvSpPr>
            <a:spLocks noGrp="1"/>
          </p:cNvSpPr>
          <p:nvPr>
            <p:ph type="title"/>
          </p:nvPr>
        </p:nvSpPr>
        <p:spPr/>
        <p:txBody>
          <a:bodyPr/>
          <a:lstStyle/>
          <a:p>
            <a:r>
              <a:rPr lang="sv-SE" sz="3200"/>
              <a:t>Vet du vem du ska kontakta om det är något som är dåligt i familjehemmet/boendet? Resultat 2021</a:t>
            </a:r>
          </a:p>
        </p:txBody>
      </p:sp>
      <p:graphicFrame>
        <p:nvGraphicFramePr>
          <p:cNvPr id="7" name="Platshållare för innehåll 6">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2495550"/>
          <a:ext cx="9610725" cy="3738563"/>
        </p:xfrm>
        <a:graphic>
          <a:graphicData uri="http://schemas.openxmlformats.org/drawingml/2006/chart">
            <c:chart xmlns:c="http://schemas.openxmlformats.org/drawingml/2006/chart" xmlns:r="http://schemas.openxmlformats.org/officeDocument/2006/relationships" r:id="rId3"/>
          </a:graphicData>
        </a:graphic>
      </p:graphicFrame>
      <p:sp>
        <p:nvSpPr>
          <p:cNvPr id="2" name="Ellips 1">
            <a:extLst>
              <a:ext uri="{FF2B5EF4-FFF2-40B4-BE49-F238E27FC236}">
                <a16:creationId xmlns:a16="http://schemas.microsoft.com/office/drawing/2014/main" id="{66626598-EED8-46FC-A803-63DF70B6EA6D}"/>
              </a:ext>
            </a:extLst>
          </p:cNvPr>
          <p:cNvSpPr/>
          <p:nvPr/>
        </p:nvSpPr>
        <p:spPr>
          <a:xfrm>
            <a:off x="10190480" y="1633746"/>
            <a:ext cx="1802467" cy="1723607"/>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83 %</a:t>
            </a:r>
            <a:r>
              <a:rPr kumimoji="0" lang="sv-SE" sz="2400" b="0" i="0" u="none" strike="noStrike" kern="1200" cap="none" spc="0" normalizeH="0" baseline="0" noProof="0" dirty="0">
                <a:ln>
                  <a:noFill/>
                </a:ln>
                <a:solidFill>
                  <a:prstClr val="white"/>
                </a:solidFill>
                <a:effectLst/>
                <a:uLnTx/>
                <a:uFillTx/>
                <a:latin typeface="Arial"/>
                <a:ea typeface="+mn-ea"/>
                <a:cs typeface="+mn-cs"/>
              </a:rPr>
              <a:t> svarar "Ja"</a:t>
            </a:r>
            <a:endParaRPr kumimoji="0" lang="sv-SE" sz="24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50851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9A3082-010C-4E2B-884E-5B3500AC24C6}"/>
              </a:ext>
            </a:extLst>
          </p:cNvPr>
          <p:cNvSpPr>
            <a:spLocks noGrp="1"/>
          </p:cNvSpPr>
          <p:nvPr>
            <p:ph type="title"/>
          </p:nvPr>
        </p:nvSpPr>
        <p:spPr>
          <a:xfrm>
            <a:off x="663575" y="478362"/>
            <a:ext cx="9609825" cy="1231392"/>
          </a:xfrm>
        </p:spPr>
        <p:txBody>
          <a:bodyPr/>
          <a:lstStyle/>
          <a:p>
            <a:r>
              <a:rPr lang="sv-SE" sz="3200" dirty="0"/>
              <a:t>Vet du vem du ska kontakta om det är något som är dåligt i ditt familjehem/boende? Resultat mellan åren</a:t>
            </a:r>
          </a:p>
        </p:txBody>
      </p:sp>
      <p:graphicFrame>
        <p:nvGraphicFramePr>
          <p:cNvPr id="4" name="Platshållare för innehåll 3">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663575" y="2211070"/>
          <a:ext cx="9610725" cy="3738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7645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4503" y="2732807"/>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01303" y="2732807"/>
            <a:ext cx="1064355" cy="1064355"/>
          </a:xfrm>
          <a:prstGeom prst="rect">
            <a:avLst/>
          </a:prstGeom>
        </p:spPr>
      </p:pic>
      <p:sp>
        <p:nvSpPr>
          <p:cNvPr id="10" name="textruta 9">
            <a:extLst>
              <a:ext uri="{FF2B5EF4-FFF2-40B4-BE49-F238E27FC236}">
                <a16:creationId xmlns:a16="http://schemas.microsoft.com/office/drawing/2014/main" id="{87A0889A-64DB-472C-9D2D-DE4420761B44}"/>
              </a:ext>
            </a:extLst>
          </p:cNvPr>
          <p:cNvSpPr txBox="1"/>
          <p:nvPr/>
        </p:nvSpPr>
        <p:spPr>
          <a:xfrm>
            <a:off x="664233" y="1459760"/>
            <a:ext cx="106262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Vet du vem du ska kontakta om det är något som är dåligt i familjehemmet/boendet?</a:t>
            </a:r>
            <a:endParaRPr kumimoji="0" lang="sv-SE" sz="1700" b="0" i="0" u="none" strike="noStrike" kern="1200" cap="none" spc="0" normalizeH="0" baseline="0" noProof="0">
              <a:ln>
                <a:noFill/>
              </a:ln>
              <a:solidFill>
                <a:prstClr val="black"/>
              </a:solidFill>
              <a:effectLst/>
              <a:uLnTx/>
              <a:uFillTx/>
              <a:latin typeface="Arial"/>
              <a:ea typeface="+mn-ea"/>
              <a:cs typeface="+mn-cs"/>
            </a:endParaRPr>
          </a:p>
        </p:txBody>
      </p:sp>
      <p:sp>
        <p:nvSpPr>
          <p:cNvPr id="3" name="textruta 2">
            <a:extLst>
              <a:ext uri="{FF2B5EF4-FFF2-40B4-BE49-F238E27FC236}">
                <a16:creationId xmlns:a16="http://schemas.microsoft.com/office/drawing/2014/main" id="{05F80ABC-48C2-4F25-9934-817B20851663}"/>
              </a:ext>
            </a:extLst>
          </p:cNvPr>
          <p:cNvSpPr txBox="1"/>
          <p:nvPr/>
        </p:nvSpPr>
        <p:spPr>
          <a:xfrm>
            <a:off x="1910087" y="2829795"/>
            <a:ext cx="24323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De allra flesta vet vem de ska kontakta</a:t>
            </a:r>
          </a:p>
        </p:txBody>
      </p:sp>
      <p:sp>
        <p:nvSpPr>
          <p:cNvPr id="7" name="textruta 6">
            <a:extLst>
              <a:ext uri="{FF2B5EF4-FFF2-40B4-BE49-F238E27FC236}">
                <a16:creationId xmlns:a16="http://schemas.microsoft.com/office/drawing/2014/main" id="{F8B8B781-DAE5-4A9D-BD6A-4A2754A829B3}"/>
              </a:ext>
            </a:extLst>
          </p:cNvPr>
          <p:cNvSpPr txBox="1"/>
          <p:nvPr/>
        </p:nvSpPr>
        <p:spPr>
          <a:xfrm>
            <a:off x="7201896" y="2644170"/>
            <a:ext cx="30721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10 procent av pojkarna i familjehem svarar ”Nej”</a:t>
            </a:r>
          </a:p>
        </p:txBody>
      </p:sp>
    </p:spTree>
    <p:extLst>
      <p:ext uri="{BB962C8B-B14F-4D97-AF65-F5344CB8AC3E}">
        <p14:creationId xmlns:p14="http://schemas.microsoft.com/office/powerpoint/2010/main" val="2608025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9AF790A-22DD-4B63-82B3-6B973D609A2B}"/>
              </a:ext>
            </a:extLst>
          </p:cNvPr>
          <p:cNvSpPr>
            <a:spLocks noGrp="1"/>
          </p:cNvSpPr>
          <p:nvPr>
            <p:ph type="title"/>
          </p:nvPr>
        </p:nvSpPr>
        <p:spPr>
          <a:xfrm>
            <a:off x="663575" y="338560"/>
            <a:ext cx="9609825" cy="1231392"/>
          </a:xfrm>
        </p:spPr>
        <p:txBody>
          <a:bodyPr/>
          <a:lstStyle/>
          <a:p>
            <a:r>
              <a:rPr lang="sv-SE" sz="3600" dirty="0"/>
              <a:t>Får du det stöd du behöver… för att </a:t>
            </a:r>
            <a:br>
              <a:rPr lang="sv-SE" sz="3600" dirty="0"/>
            </a:br>
            <a:r>
              <a:rPr lang="sv-SE" sz="3600" dirty="0"/>
              <a:t>må bra? Resultat 2021</a:t>
            </a:r>
          </a:p>
        </p:txBody>
      </p:sp>
      <p:graphicFrame>
        <p:nvGraphicFramePr>
          <p:cNvPr id="4" name="Platshållare för innehåll 3">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1798320"/>
          <a:ext cx="9610725" cy="4435793"/>
        </p:xfrm>
        <a:graphic>
          <a:graphicData uri="http://schemas.openxmlformats.org/drawingml/2006/chart">
            <c:chart xmlns:c="http://schemas.openxmlformats.org/drawingml/2006/chart" xmlns:r="http://schemas.openxmlformats.org/officeDocument/2006/relationships" r:id="rId3"/>
          </a:graphicData>
        </a:graphic>
      </p:graphicFrame>
      <p:sp>
        <p:nvSpPr>
          <p:cNvPr id="6" name="Ellips 5">
            <a:extLst>
              <a:ext uri="{FF2B5EF4-FFF2-40B4-BE49-F238E27FC236}">
                <a16:creationId xmlns:a16="http://schemas.microsoft.com/office/drawing/2014/main" id="{21F9A5BB-BBCE-4F09-A54C-CD83727A02AE}"/>
              </a:ext>
            </a:extLst>
          </p:cNvPr>
          <p:cNvSpPr/>
          <p:nvPr/>
        </p:nvSpPr>
        <p:spPr>
          <a:xfrm>
            <a:off x="9895840" y="244307"/>
            <a:ext cx="2081476" cy="1960413"/>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white"/>
                </a:solidFill>
                <a:effectLst/>
                <a:uLnTx/>
                <a:uFillTx/>
                <a:latin typeface="Arial"/>
                <a:ea typeface="+mn-ea"/>
                <a:cs typeface="+mn-cs"/>
              </a:rPr>
              <a:t>68 %</a:t>
            </a:r>
            <a:r>
              <a:rPr kumimoji="0" lang="sv-SE" sz="2400" b="0" i="0" u="none" strike="noStrike" kern="1200" cap="none" spc="0" normalizeH="0" baseline="0" noProof="0">
                <a:ln>
                  <a:noFill/>
                </a:ln>
                <a:solidFill>
                  <a:prstClr val="white"/>
                </a:solidFill>
                <a:effectLst/>
                <a:uLnTx/>
                <a:uFillTx/>
                <a:latin typeface="Arial"/>
                <a:ea typeface="+mn-ea"/>
                <a:cs typeface="+mn-cs"/>
              </a:rPr>
              <a:t> svarar "Ja, ofta"</a:t>
            </a:r>
            <a:endParaRPr kumimoji="0" lang="sv-SE" sz="24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Arial"/>
                <a:ea typeface="+mn-ea"/>
                <a:cs typeface="+mn-cs"/>
              </a:rPr>
              <a:t>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158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5BFCE80-DBF0-4156-A145-4F860450E47C}"/>
              </a:ext>
            </a:extLst>
          </p:cNvPr>
          <p:cNvSpPr>
            <a:spLocks noGrp="1"/>
          </p:cNvSpPr>
          <p:nvPr>
            <p:ph type="title"/>
          </p:nvPr>
        </p:nvSpPr>
        <p:spPr>
          <a:xfrm>
            <a:off x="471193" y="366602"/>
            <a:ext cx="9609825" cy="1231392"/>
          </a:xfrm>
        </p:spPr>
        <p:txBody>
          <a:bodyPr/>
          <a:lstStyle/>
          <a:p>
            <a:r>
              <a:rPr lang="sv-SE" sz="3600" dirty="0"/>
              <a:t>Får du det stöd du behöver i familjehemmet/boendet för att må bra? Resultat mellan åren</a:t>
            </a:r>
          </a:p>
        </p:txBody>
      </p:sp>
      <p:graphicFrame>
        <p:nvGraphicFramePr>
          <p:cNvPr id="7" name="Platshållare för innehåll 6">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622935" y="2204720"/>
          <a:ext cx="9610725" cy="3738563"/>
        </p:xfrm>
        <a:graphic>
          <a:graphicData uri="http://schemas.openxmlformats.org/drawingml/2006/chart">
            <c:chart xmlns:c="http://schemas.openxmlformats.org/drawingml/2006/chart" xmlns:r="http://schemas.openxmlformats.org/officeDocument/2006/relationships" r:id="rId3"/>
          </a:graphicData>
        </a:graphic>
      </p:graphicFrame>
      <p:pic>
        <p:nvPicPr>
          <p:cNvPr id="4" name="Bildobjekt 4">
            <a:extLst>
              <a:ext uri="{FF2B5EF4-FFF2-40B4-BE49-F238E27FC236}">
                <a16:creationId xmlns:a16="http://schemas.microsoft.com/office/drawing/2014/main" id="{61A7DE9D-C06E-4D68-830C-8E0360350C96}"/>
              </a:ext>
            </a:extLst>
          </p:cNvPr>
          <p:cNvPicPr>
            <a:picLocks noChangeAspect="1"/>
          </p:cNvPicPr>
          <p:nvPr/>
        </p:nvPicPr>
        <p:blipFill>
          <a:blip r:embed="rId4"/>
          <a:stretch>
            <a:fillRect/>
          </a:stretch>
        </p:blipFill>
        <p:spPr>
          <a:xfrm>
            <a:off x="9378043" y="584002"/>
            <a:ext cx="2924628" cy="2623852"/>
          </a:xfrm>
          <a:prstGeom prst="rect">
            <a:avLst/>
          </a:prstGeom>
        </p:spPr>
      </p:pic>
      <p:sp>
        <p:nvSpPr>
          <p:cNvPr id="6" name="textruta 1">
            <a:extLst>
              <a:ext uri="{FF2B5EF4-FFF2-40B4-BE49-F238E27FC236}">
                <a16:creationId xmlns:a16="http://schemas.microsoft.com/office/drawing/2014/main" id="{93467660-B3C7-492B-A074-BABDA0B6FFFA}"/>
              </a:ext>
            </a:extLst>
          </p:cNvPr>
          <p:cNvSpPr txBox="1"/>
          <p:nvPr/>
        </p:nvSpPr>
        <p:spPr>
          <a:xfrm>
            <a:off x="9662584" y="697099"/>
            <a:ext cx="2359532" cy="181588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Om jag hade sagt hur jag egentligen mår så hade jag nog fått hjälp men eftersom att jag säger att jag bara mår bra hela tiden så är det så</a:t>
            </a:r>
          </a:p>
        </p:txBody>
      </p:sp>
    </p:spTree>
    <p:extLst>
      <p:ext uri="{BB962C8B-B14F-4D97-AF65-F5344CB8AC3E}">
        <p14:creationId xmlns:p14="http://schemas.microsoft.com/office/powerpoint/2010/main" val="167423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6543" y="2271142"/>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977333" y="2363397"/>
            <a:ext cx="1064355" cy="1064355"/>
          </a:xfrm>
          <a:prstGeom prst="rect">
            <a:avLst/>
          </a:prstGeom>
        </p:spPr>
      </p:pic>
      <p:sp>
        <p:nvSpPr>
          <p:cNvPr id="10" name="textruta 9">
            <a:extLst>
              <a:ext uri="{FF2B5EF4-FFF2-40B4-BE49-F238E27FC236}">
                <a16:creationId xmlns:a16="http://schemas.microsoft.com/office/drawing/2014/main" id="{87A0889A-64DB-472C-9D2D-DE4420761B44}"/>
              </a:ext>
            </a:extLst>
          </p:cNvPr>
          <p:cNvSpPr txBox="1"/>
          <p:nvPr/>
        </p:nvSpPr>
        <p:spPr>
          <a:xfrm>
            <a:off x="664233" y="1459760"/>
            <a:ext cx="106262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Får du det stöd du behöver i familjehemmet/boendet för att må bra?</a:t>
            </a:r>
            <a:endParaRPr kumimoji="0" lang="sv-SE" sz="1700" b="0" i="0" u="none" strike="noStrike" kern="1200" cap="none" spc="0" normalizeH="0" baseline="0" noProof="0">
              <a:ln>
                <a:noFill/>
              </a:ln>
              <a:solidFill>
                <a:prstClr val="black"/>
              </a:solidFill>
              <a:effectLst/>
              <a:uLnTx/>
              <a:uFillTx/>
              <a:latin typeface="Arial"/>
              <a:ea typeface="+mn-ea"/>
              <a:cs typeface="+mn-cs"/>
            </a:endParaRPr>
          </a:p>
        </p:txBody>
      </p:sp>
      <p:sp>
        <p:nvSpPr>
          <p:cNvPr id="3" name="textruta 2">
            <a:extLst>
              <a:ext uri="{FF2B5EF4-FFF2-40B4-BE49-F238E27FC236}">
                <a16:creationId xmlns:a16="http://schemas.microsoft.com/office/drawing/2014/main" id="{05F80ABC-48C2-4F25-9934-817B20851663}"/>
              </a:ext>
            </a:extLst>
          </p:cNvPr>
          <p:cNvSpPr txBox="1"/>
          <p:nvPr/>
        </p:nvSpPr>
        <p:spPr>
          <a:xfrm>
            <a:off x="1910086" y="2501974"/>
            <a:ext cx="3300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Två av tre ungdomar tycker att de ofta får stöd för att må bra</a:t>
            </a:r>
          </a:p>
        </p:txBody>
      </p:sp>
      <p:sp>
        <p:nvSpPr>
          <p:cNvPr id="7" name="textruta 6">
            <a:extLst>
              <a:ext uri="{FF2B5EF4-FFF2-40B4-BE49-F238E27FC236}">
                <a16:creationId xmlns:a16="http://schemas.microsoft.com/office/drawing/2014/main" id="{F8B8B781-DAE5-4A9D-BD6A-4A2754A829B3}"/>
              </a:ext>
            </a:extLst>
          </p:cNvPr>
          <p:cNvSpPr txBox="1"/>
          <p:nvPr/>
        </p:nvSpPr>
        <p:spPr>
          <a:xfrm>
            <a:off x="7209752" y="2271142"/>
            <a:ext cx="30721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Flickor i HVB svarar minst positivt. 42 % svarar ”Ja, ibland” </a:t>
            </a:r>
          </a:p>
        </p:txBody>
      </p:sp>
      <p:sp>
        <p:nvSpPr>
          <p:cNvPr id="9" name="textruta 8">
            <a:extLst>
              <a:ext uri="{FF2B5EF4-FFF2-40B4-BE49-F238E27FC236}">
                <a16:creationId xmlns:a16="http://schemas.microsoft.com/office/drawing/2014/main" id="{3DFC4171-DC06-48A0-B7AE-1E7BDA2E3E65}"/>
              </a:ext>
            </a:extLst>
          </p:cNvPr>
          <p:cNvSpPr txBox="1"/>
          <p:nvPr/>
        </p:nvSpPr>
        <p:spPr>
          <a:xfrm>
            <a:off x="7209752" y="3782511"/>
            <a:ext cx="307216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14 % av flickorna i familjehem svarar att de inte får det stöd de behöver för att må bra </a:t>
            </a:r>
          </a:p>
        </p:txBody>
      </p:sp>
    </p:spTree>
    <p:extLst>
      <p:ext uri="{BB962C8B-B14F-4D97-AF65-F5344CB8AC3E}">
        <p14:creationId xmlns:p14="http://schemas.microsoft.com/office/powerpoint/2010/main" val="1764886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43B28F0-9104-4FAE-A140-9C8EE6041D05}"/>
              </a:ext>
            </a:extLst>
          </p:cNvPr>
          <p:cNvSpPr>
            <a:spLocks noGrp="1"/>
          </p:cNvSpPr>
          <p:nvPr>
            <p:ph type="title"/>
          </p:nvPr>
        </p:nvSpPr>
        <p:spPr>
          <a:xfrm>
            <a:off x="663575" y="303494"/>
            <a:ext cx="9609825" cy="1231392"/>
          </a:xfrm>
        </p:spPr>
        <p:txBody>
          <a:bodyPr/>
          <a:lstStyle/>
          <a:p>
            <a:r>
              <a:rPr lang="sv-SE" sz="3600" dirty="0"/>
              <a:t>Hur trivs du i familjehemmet/boendet? Resultat 2021</a:t>
            </a:r>
          </a:p>
        </p:txBody>
      </p:sp>
      <p:graphicFrame>
        <p:nvGraphicFramePr>
          <p:cNvPr id="4" name="Platshållare för innehåll 3">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1748608"/>
          <a:ext cx="9610725" cy="4485506"/>
        </p:xfrm>
        <a:graphic>
          <a:graphicData uri="http://schemas.openxmlformats.org/drawingml/2006/chart">
            <c:chart xmlns:c="http://schemas.openxmlformats.org/drawingml/2006/chart" xmlns:r="http://schemas.openxmlformats.org/officeDocument/2006/relationships" r:id="rId3"/>
          </a:graphicData>
        </a:graphic>
      </p:graphicFrame>
      <p:sp>
        <p:nvSpPr>
          <p:cNvPr id="7" name="Ellips 6">
            <a:extLst>
              <a:ext uri="{FF2B5EF4-FFF2-40B4-BE49-F238E27FC236}">
                <a16:creationId xmlns:a16="http://schemas.microsoft.com/office/drawing/2014/main" id="{ED973FC6-4C2F-4EAC-AAB2-B972190ADDF6}"/>
              </a:ext>
            </a:extLst>
          </p:cNvPr>
          <p:cNvSpPr/>
          <p:nvPr/>
        </p:nvSpPr>
        <p:spPr>
          <a:xfrm>
            <a:off x="9344196" y="447870"/>
            <a:ext cx="2263369" cy="2183065"/>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white"/>
                </a:solidFill>
                <a:effectLst/>
                <a:uLnTx/>
                <a:uFillTx/>
                <a:latin typeface="Arial"/>
                <a:ea typeface="+mn-ea"/>
                <a:cs typeface="+mn-cs"/>
              </a:rPr>
              <a:t>61 %</a:t>
            </a:r>
            <a:r>
              <a:rPr kumimoji="0" lang="sv-SE" sz="2400" b="0" i="0" u="none" strike="noStrike" kern="1200" cap="none" spc="0" normalizeH="0" baseline="0" noProof="0">
                <a:ln>
                  <a:noFill/>
                </a:ln>
                <a:solidFill>
                  <a:prstClr val="white"/>
                </a:solidFill>
                <a:effectLst/>
                <a:uLnTx/>
                <a:uFillTx/>
                <a:latin typeface="Arial"/>
                <a:ea typeface="+mn-ea"/>
                <a:cs typeface="+mn-cs"/>
              </a:rPr>
              <a:t> svarar "Mycket bra”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Arial"/>
                <a:ea typeface="+mn-ea"/>
                <a:cs typeface="Arial"/>
              </a:rPr>
              <a:t>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2" name="Bildobjekt 4">
            <a:extLst>
              <a:ext uri="{FF2B5EF4-FFF2-40B4-BE49-F238E27FC236}">
                <a16:creationId xmlns:a16="http://schemas.microsoft.com/office/drawing/2014/main" id="{243E9159-EBD5-45C5-86E1-226DEC8DF598}"/>
              </a:ext>
            </a:extLst>
          </p:cNvPr>
          <p:cNvPicPr>
            <a:picLocks noChangeAspect="1"/>
          </p:cNvPicPr>
          <p:nvPr/>
        </p:nvPicPr>
        <p:blipFill>
          <a:blip r:embed="rId4"/>
          <a:stretch>
            <a:fillRect/>
          </a:stretch>
        </p:blipFill>
        <p:spPr>
          <a:xfrm>
            <a:off x="9073234" y="4594672"/>
            <a:ext cx="2524125" cy="2305050"/>
          </a:xfrm>
          <a:prstGeom prst="rect">
            <a:avLst/>
          </a:prstGeom>
        </p:spPr>
      </p:pic>
      <p:sp>
        <p:nvSpPr>
          <p:cNvPr id="6" name="textruta 1">
            <a:extLst>
              <a:ext uri="{FF2B5EF4-FFF2-40B4-BE49-F238E27FC236}">
                <a16:creationId xmlns:a16="http://schemas.microsoft.com/office/drawing/2014/main" id="{097A4490-D726-4B65-8614-25FC6C31143D}"/>
              </a:ext>
            </a:extLst>
          </p:cNvPr>
          <p:cNvSpPr txBox="1"/>
          <p:nvPr/>
        </p:nvSpPr>
        <p:spPr>
          <a:xfrm>
            <a:off x="9345923" y="4814303"/>
            <a:ext cx="1771650" cy="1569660"/>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Alltså jag mår ju bra men hade ju hellre velat bo med min familj men det gick ju inte</a:t>
            </a:r>
            <a:endParaRPr kumimoji="0" lang="sv-SE" sz="1600" b="0" i="0" u="none" strike="noStrike" kern="1200" cap="none" spc="0" normalizeH="0" baseline="0" noProof="0">
              <a:ln>
                <a:noFill/>
              </a:ln>
              <a:solidFill>
                <a:srgbClr val="222221"/>
              </a:solidFill>
              <a:effectLst/>
              <a:uLnTx/>
              <a:uFillTx/>
              <a:latin typeface="Arial"/>
              <a:ea typeface="+mn-ea"/>
              <a:cs typeface="+mn-cs"/>
            </a:endParaRPr>
          </a:p>
        </p:txBody>
      </p:sp>
    </p:spTree>
    <p:extLst>
      <p:ext uri="{BB962C8B-B14F-4D97-AF65-F5344CB8AC3E}">
        <p14:creationId xmlns:p14="http://schemas.microsoft.com/office/powerpoint/2010/main" val="16335604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56470E5-2A67-4870-971B-19D05BF7D8D6}"/>
              </a:ext>
            </a:extLst>
          </p:cNvPr>
          <p:cNvSpPr>
            <a:spLocks noGrp="1"/>
          </p:cNvSpPr>
          <p:nvPr>
            <p:ph type="title"/>
          </p:nvPr>
        </p:nvSpPr>
        <p:spPr>
          <a:xfrm>
            <a:off x="663575" y="623887"/>
            <a:ext cx="9609825" cy="1231392"/>
          </a:xfrm>
        </p:spPr>
        <p:txBody>
          <a:bodyPr/>
          <a:lstStyle/>
          <a:p>
            <a:r>
              <a:rPr lang="sv-SE" sz="3600" dirty="0"/>
              <a:t>Hur trivs du i familjehemmet/boendet? Resultat mellan åren</a:t>
            </a:r>
          </a:p>
        </p:txBody>
      </p:sp>
      <p:graphicFrame>
        <p:nvGraphicFramePr>
          <p:cNvPr id="7" name="Platshållare för innehåll 6">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662675" y="1988774"/>
          <a:ext cx="9610725" cy="3738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5848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FD6C3E93-CA09-4D63-B7F3-78FBDFCDFDC0}"/>
              </a:ext>
            </a:extLst>
          </p:cNvPr>
          <p:cNvSpPr>
            <a:spLocks noGrp="1"/>
          </p:cNvSpPr>
          <p:nvPr>
            <p:ph sz="half" idx="2"/>
          </p:nvPr>
        </p:nvSpPr>
        <p:spPr>
          <a:xfrm>
            <a:off x="5552325" y="2771774"/>
            <a:ext cx="4716000" cy="3463425"/>
          </a:xfrm>
        </p:spPr>
        <p:txBody>
          <a:bodyPr/>
          <a:lstStyle/>
          <a:p>
            <a:r>
              <a:rPr lang="sv-SE" sz="1400" dirty="0"/>
              <a:t>Nationella nätverket för barn och unga</a:t>
            </a:r>
          </a:p>
          <a:p>
            <a:r>
              <a:rPr lang="sv-SE" sz="1400" dirty="0"/>
              <a:t>Nationella nätverket för digitalisering inom socialtjänst</a:t>
            </a:r>
          </a:p>
          <a:p>
            <a:r>
              <a:rPr lang="sv-SE" sz="1400" dirty="0"/>
              <a:t>Nationella nätverket för funktionshinder</a:t>
            </a:r>
          </a:p>
          <a:p>
            <a:r>
              <a:rPr lang="sv-SE" sz="1400" dirty="0"/>
              <a:t>Nationella nätverket för missbruk och beroende (BIRK)</a:t>
            </a:r>
          </a:p>
          <a:p>
            <a:r>
              <a:rPr lang="sv-SE" sz="1400" dirty="0"/>
              <a:t>Nationella nätverket för regionalt stöd för uppföljning och analys</a:t>
            </a:r>
          </a:p>
          <a:p>
            <a:r>
              <a:rPr lang="sv-SE" sz="1400" dirty="0"/>
              <a:t>Nationella nätverket för äldreomsorg och kommunal hälso- och sjukvård</a:t>
            </a:r>
          </a:p>
          <a:p>
            <a:r>
              <a:rPr lang="sv-SE" sz="1400" dirty="0"/>
              <a:t>Nationella nätverket för kvinnofrid</a:t>
            </a:r>
          </a:p>
          <a:p>
            <a:endParaRPr lang="sv-SE" dirty="0"/>
          </a:p>
        </p:txBody>
      </p:sp>
      <p:sp>
        <p:nvSpPr>
          <p:cNvPr id="5" name="Platshållare för innehåll 4">
            <a:extLst>
              <a:ext uri="{FF2B5EF4-FFF2-40B4-BE49-F238E27FC236}">
                <a16:creationId xmlns:a16="http://schemas.microsoft.com/office/drawing/2014/main" id="{BB68D275-D7CC-4429-81DF-10BE7F9C001F}"/>
              </a:ext>
            </a:extLst>
          </p:cNvPr>
          <p:cNvSpPr>
            <a:spLocks noGrp="1"/>
          </p:cNvSpPr>
          <p:nvPr>
            <p:ph sz="half" idx="1"/>
          </p:nvPr>
        </p:nvSpPr>
        <p:spPr>
          <a:xfrm>
            <a:off x="866775" y="2454901"/>
            <a:ext cx="4716000" cy="3740400"/>
          </a:xfrm>
        </p:spPr>
        <p:txBody>
          <a:bodyPr/>
          <a:lstStyle/>
          <a:p>
            <a:pPr marL="30163" indent="0">
              <a:buNone/>
            </a:pPr>
            <a:endParaRPr lang="sv-SE" sz="1600" strike="sngStrike" dirty="0"/>
          </a:p>
          <a:p>
            <a:r>
              <a:rPr lang="sv-SE" sz="1600" dirty="0"/>
              <a:t>RSS-nätverket</a:t>
            </a:r>
          </a:p>
          <a:p>
            <a:r>
              <a:rPr lang="sv-SE" sz="1600" dirty="0"/>
              <a:t>Partnerskapet</a:t>
            </a:r>
          </a:p>
          <a:p>
            <a:pPr marL="30163" indent="0">
              <a:buNone/>
            </a:pPr>
            <a:endParaRPr lang="sv-SE" dirty="0"/>
          </a:p>
          <a:p>
            <a:endParaRPr lang="sv-SE" dirty="0"/>
          </a:p>
        </p:txBody>
      </p:sp>
      <p:sp>
        <p:nvSpPr>
          <p:cNvPr id="4" name="Rubrik 3">
            <a:extLst>
              <a:ext uri="{FF2B5EF4-FFF2-40B4-BE49-F238E27FC236}">
                <a16:creationId xmlns:a16="http://schemas.microsoft.com/office/drawing/2014/main" id="{533AA291-A016-473B-B9A8-2F891BCED1FA}"/>
              </a:ext>
            </a:extLst>
          </p:cNvPr>
          <p:cNvSpPr>
            <a:spLocks noGrp="1"/>
          </p:cNvSpPr>
          <p:nvPr>
            <p:ph type="title"/>
          </p:nvPr>
        </p:nvSpPr>
        <p:spPr>
          <a:xfrm>
            <a:off x="666000" y="373450"/>
            <a:ext cx="10640175" cy="1231392"/>
          </a:xfrm>
        </p:spPr>
        <p:txBody>
          <a:bodyPr/>
          <a:lstStyle/>
          <a:p>
            <a:r>
              <a:rPr lang="sv-SE" sz="3600" dirty="0" err="1"/>
              <a:t>RSS:erna</a:t>
            </a:r>
            <a:r>
              <a:rPr lang="sv-SE" sz="3600" dirty="0"/>
              <a:t> samverkar på nationell nivå i en mängd olika sammanhang och för olika frågor</a:t>
            </a:r>
          </a:p>
        </p:txBody>
      </p:sp>
      <p:sp>
        <p:nvSpPr>
          <p:cNvPr id="6" name="Platshållare för text 5">
            <a:extLst>
              <a:ext uri="{FF2B5EF4-FFF2-40B4-BE49-F238E27FC236}">
                <a16:creationId xmlns:a16="http://schemas.microsoft.com/office/drawing/2014/main" id="{61AEE1B4-8C72-452E-866E-24F9B7009EBD}"/>
              </a:ext>
            </a:extLst>
          </p:cNvPr>
          <p:cNvSpPr>
            <a:spLocks noGrp="1"/>
          </p:cNvSpPr>
          <p:nvPr>
            <p:ph type="body" idx="4294967295"/>
          </p:nvPr>
        </p:nvSpPr>
        <p:spPr>
          <a:xfrm>
            <a:off x="866775" y="1923300"/>
            <a:ext cx="3924300" cy="609600"/>
          </a:xfrm>
        </p:spPr>
        <p:txBody>
          <a:bodyPr/>
          <a:lstStyle/>
          <a:p>
            <a:pPr marL="30163" indent="0">
              <a:buNone/>
            </a:pPr>
            <a:r>
              <a:rPr lang="sv-SE" dirty="0"/>
              <a:t>Övergripande nätverk</a:t>
            </a:r>
          </a:p>
        </p:txBody>
      </p:sp>
      <p:sp>
        <p:nvSpPr>
          <p:cNvPr id="7" name="Platshållare för text 6">
            <a:extLst>
              <a:ext uri="{FF2B5EF4-FFF2-40B4-BE49-F238E27FC236}">
                <a16:creationId xmlns:a16="http://schemas.microsoft.com/office/drawing/2014/main" id="{4D9A041E-5808-4ABE-B8A6-337B8B9E5E45}"/>
              </a:ext>
            </a:extLst>
          </p:cNvPr>
          <p:cNvSpPr>
            <a:spLocks noGrp="1"/>
          </p:cNvSpPr>
          <p:nvPr>
            <p:ph type="body" sz="quarter" idx="4294967295"/>
          </p:nvPr>
        </p:nvSpPr>
        <p:spPr>
          <a:xfrm>
            <a:off x="5553013" y="1841500"/>
            <a:ext cx="4722812" cy="609600"/>
          </a:xfrm>
        </p:spPr>
        <p:txBody>
          <a:bodyPr/>
          <a:lstStyle/>
          <a:p>
            <a:pPr marL="30163" indent="0">
              <a:buNone/>
            </a:pPr>
            <a:r>
              <a:rPr lang="sv-SE" dirty="0"/>
              <a:t>Nationella sakområdesnätverk med ledamöter från RSS</a:t>
            </a:r>
          </a:p>
        </p:txBody>
      </p:sp>
    </p:spTree>
    <p:extLst>
      <p:ext uri="{BB962C8B-B14F-4D97-AF65-F5344CB8AC3E}">
        <p14:creationId xmlns:p14="http://schemas.microsoft.com/office/powerpoint/2010/main" val="37663591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856531" y="2786469"/>
            <a:ext cx="1117306" cy="1117306"/>
          </a:xfrm>
          <a:prstGeom prst="rect">
            <a:avLst/>
          </a:prstGeom>
        </p:spPr>
      </p:pic>
      <p:sp>
        <p:nvSpPr>
          <p:cNvPr id="10" name="textruta 9">
            <a:extLst>
              <a:ext uri="{FF2B5EF4-FFF2-40B4-BE49-F238E27FC236}">
                <a16:creationId xmlns:a16="http://schemas.microsoft.com/office/drawing/2014/main" id="{87A0889A-64DB-472C-9D2D-DE4420761B44}"/>
              </a:ext>
            </a:extLst>
          </p:cNvPr>
          <p:cNvSpPr txBox="1"/>
          <p:nvPr/>
        </p:nvSpPr>
        <p:spPr>
          <a:xfrm>
            <a:off x="664233" y="1459760"/>
            <a:ext cx="106262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Hur trivs du i familjehemmet/boendet?</a:t>
            </a:r>
            <a:endParaRPr kumimoji="0" lang="sv-SE" sz="1700" b="0" i="0" u="none" strike="noStrike" kern="1200" cap="none" spc="0" normalizeH="0" baseline="0" noProof="0">
              <a:ln>
                <a:noFill/>
              </a:ln>
              <a:solidFill>
                <a:prstClr val="black"/>
              </a:solidFill>
              <a:effectLst/>
              <a:uLnTx/>
              <a:uFillTx/>
              <a:latin typeface="Arial"/>
              <a:ea typeface="+mn-ea"/>
              <a:cs typeface="+mn-cs"/>
            </a:endParaRPr>
          </a:p>
        </p:txBody>
      </p:sp>
      <p:sp>
        <p:nvSpPr>
          <p:cNvPr id="9" name="textruta 8">
            <a:extLst>
              <a:ext uri="{FF2B5EF4-FFF2-40B4-BE49-F238E27FC236}">
                <a16:creationId xmlns:a16="http://schemas.microsoft.com/office/drawing/2014/main" id="{DD7106BB-22B7-483C-B272-7119B6AA6DC0}"/>
              </a:ext>
            </a:extLst>
          </p:cNvPr>
          <p:cNvSpPr txBox="1"/>
          <p:nvPr/>
        </p:nvSpPr>
        <p:spPr>
          <a:xfrm>
            <a:off x="3313991" y="2732807"/>
            <a:ext cx="3923150"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Pojkar trivs genomgående bättre än flickor i alla boendeformer</a:t>
            </a:r>
          </a:p>
        </p:txBody>
      </p:sp>
    </p:spTree>
    <p:extLst>
      <p:ext uri="{BB962C8B-B14F-4D97-AF65-F5344CB8AC3E}">
        <p14:creationId xmlns:p14="http://schemas.microsoft.com/office/powerpoint/2010/main" val="51311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1EE0A0A-AA67-4BFF-BF7F-2D0EDE67CF9C}"/>
              </a:ext>
            </a:extLst>
          </p:cNvPr>
          <p:cNvSpPr>
            <a:spLocks noGrp="1"/>
          </p:cNvSpPr>
          <p:nvPr>
            <p:ph type="title"/>
          </p:nvPr>
        </p:nvSpPr>
        <p:spPr>
          <a:xfrm>
            <a:off x="491513" y="326681"/>
            <a:ext cx="9609825" cy="1231392"/>
          </a:xfrm>
        </p:spPr>
        <p:txBody>
          <a:bodyPr/>
          <a:lstStyle/>
          <a:p>
            <a:r>
              <a:rPr lang="sv-SE" sz="3200" dirty="0"/>
              <a:t>Får du den hjälp du behöver från boendet för att få kontakt med sjukvården, till exempel läkare, tandläkare eller psykolog? Resultat 2021</a:t>
            </a:r>
          </a:p>
        </p:txBody>
      </p:sp>
      <p:graphicFrame>
        <p:nvGraphicFramePr>
          <p:cNvPr id="4" name="Platshållare för innehåll 3">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1869440"/>
          <a:ext cx="9610725" cy="4364673"/>
        </p:xfrm>
        <a:graphic>
          <a:graphicData uri="http://schemas.openxmlformats.org/drawingml/2006/chart">
            <c:chart xmlns:c="http://schemas.openxmlformats.org/drawingml/2006/chart" xmlns:r="http://schemas.openxmlformats.org/officeDocument/2006/relationships" r:id="rId3"/>
          </a:graphicData>
        </a:graphic>
      </p:graphicFrame>
      <p:sp>
        <p:nvSpPr>
          <p:cNvPr id="2" name="Ellips 1">
            <a:extLst>
              <a:ext uri="{FF2B5EF4-FFF2-40B4-BE49-F238E27FC236}">
                <a16:creationId xmlns:a16="http://schemas.microsoft.com/office/drawing/2014/main" id="{ABCC4FC3-8B8E-4382-97A6-6683C2B3AACF}"/>
              </a:ext>
            </a:extLst>
          </p:cNvPr>
          <p:cNvSpPr/>
          <p:nvPr/>
        </p:nvSpPr>
        <p:spPr>
          <a:xfrm>
            <a:off x="9855200" y="777907"/>
            <a:ext cx="2086556" cy="1812893"/>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78 %</a:t>
            </a:r>
            <a:r>
              <a:rPr kumimoji="0" lang="sv-SE" sz="2400" b="0" i="0" u="none" strike="noStrike" kern="1200" cap="none" spc="0" normalizeH="0" baseline="0" noProof="0" dirty="0">
                <a:ln>
                  <a:noFill/>
                </a:ln>
                <a:solidFill>
                  <a:prstClr val="white"/>
                </a:solidFill>
                <a:effectLst/>
                <a:uLnTx/>
                <a:uFillTx/>
                <a:latin typeface="Arial"/>
                <a:ea typeface="+mn-ea"/>
                <a:cs typeface="+mn-cs"/>
              </a:rPr>
              <a:t> svarar "Ja, ofta”</a:t>
            </a:r>
            <a:endParaRPr kumimoji="0" lang="sv-SE" sz="24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90765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1C2951-DDF6-4F67-8B31-BA182756AB18}"/>
              </a:ext>
            </a:extLst>
          </p:cNvPr>
          <p:cNvSpPr>
            <a:spLocks noGrp="1"/>
          </p:cNvSpPr>
          <p:nvPr>
            <p:ph type="title"/>
          </p:nvPr>
        </p:nvSpPr>
        <p:spPr>
          <a:xfrm>
            <a:off x="542313" y="336122"/>
            <a:ext cx="9609825" cy="1231392"/>
          </a:xfrm>
        </p:spPr>
        <p:txBody>
          <a:bodyPr/>
          <a:lstStyle/>
          <a:p>
            <a:r>
              <a:rPr lang="sv-SE" sz="3200" dirty="0"/>
              <a:t>Får du den hjälp du behöver från boendet för att få kontakt med sjukvården, till exempel läkare, tandläkare eller psykolog? Resultat mellan åren</a:t>
            </a:r>
          </a:p>
        </p:txBody>
      </p:sp>
      <p:graphicFrame>
        <p:nvGraphicFramePr>
          <p:cNvPr id="4" name="Platshållare för innehåll 3">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663575" y="2099310"/>
          <a:ext cx="9610725" cy="3738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0662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742BEFF-1E0C-4AE8-8825-BD204A68E7DA}"/>
              </a:ext>
            </a:extLst>
          </p:cNvPr>
          <p:cNvSpPr>
            <a:spLocks noGrp="1"/>
          </p:cNvSpPr>
          <p:nvPr>
            <p:ph type="title"/>
          </p:nvPr>
        </p:nvSpPr>
        <p:spPr>
          <a:xfrm>
            <a:off x="664024" y="623887"/>
            <a:ext cx="9609825" cy="1231392"/>
          </a:xfrm>
        </p:spPr>
        <p:txBody>
          <a:bodyPr/>
          <a:lstStyle/>
          <a:p>
            <a:r>
              <a:rPr lang="sv-SE" sz="3200"/>
              <a:t>Får du den hjälp du behöver i boendet för att ha kontakt med personer som är viktiga för dig, till exempel familj och vänner? Resultat 2021</a:t>
            </a:r>
          </a:p>
        </p:txBody>
      </p:sp>
      <p:graphicFrame>
        <p:nvGraphicFramePr>
          <p:cNvPr id="4" name="Platshållare för innehåll 3">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2495550"/>
          <a:ext cx="9610725" cy="3738563"/>
        </p:xfrm>
        <a:graphic>
          <a:graphicData uri="http://schemas.openxmlformats.org/drawingml/2006/chart">
            <c:chart xmlns:c="http://schemas.openxmlformats.org/drawingml/2006/chart" xmlns:r="http://schemas.openxmlformats.org/officeDocument/2006/relationships" r:id="rId3"/>
          </a:graphicData>
        </a:graphic>
      </p:graphicFrame>
      <p:sp>
        <p:nvSpPr>
          <p:cNvPr id="2" name="Ellips 1">
            <a:extLst>
              <a:ext uri="{FF2B5EF4-FFF2-40B4-BE49-F238E27FC236}">
                <a16:creationId xmlns:a16="http://schemas.microsoft.com/office/drawing/2014/main" id="{E3781F46-FAAD-4DA7-8E81-3F2B32571FC6}"/>
              </a:ext>
            </a:extLst>
          </p:cNvPr>
          <p:cNvSpPr/>
          <p:nvPr/>
        </p:nvSpPr>
        <p:spPr>
          <a:xfrm>
            <a:off x="9895840" y="1318301"/>
            <a:ext cx="2052168" cy="1714228"/>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71 %</a:t>
            </a:r>
            <a:r>
              <a:rPr kumimoji="0" lang="sv-SE" sz="2400" b="0" i="0" u="none" strike="noStrike" kern="1200" cap="none" spc="0" normalizeH="0" baseline="0" noProof="0" dirty="0">
                <a:ln>
                  <a:noFill/>
                </a:ln>
                <a:solidFill>
                  <a:prstClr val="white"/>
                </a:solidFill>
                <a:effectLst/>
                <a:uLnTx/>
                <a:uFillTx/>
                <a:latin typeface="Arial"/>
                <a:ea typeface="+mn-ea"/>
                <a:cs typeface="+mn-cs"/>
              </a:rPr>
              <a:t> svarar "Ja, ofta"</a:t>
            </a:r>
            <a:endParaRPr kumimoji="0" lang="sv-SE" sz="24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26731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B9C6A5A-7B28-4E8F-AAA0-07BD77B7E93F}"/>
              </a:ext>
            </a:extLst>
          </p:cNvPr>
          <p:cNvSpPr>
            <a:spLocks noGrp="1"/>
          </p:cNvSpPr>
          <p:nvPr>
            <p:ph type="title"/>
          </p:nvPr>
        </p:nvSpPr>
        <p:spPr>
          <a:xfrm>
            <a:off x="349273" y="295482"/>
            <a:ext cx="9609825" cy="1231392"/>
          </a:xfrm>
        </p:spPr>
        <p:txBody>
          <a:bodyPr/>
          <a:lstStyle/>
          <a:p>
            <a:r>
              <a:rPr lang="sv-SE" sz="3200" dirty="0"/>
              <a:t>Får du den hjälp du behöver i boendet för att ha kontakt med personer som är viktiga för dig, till exempel familj och vänner? Resultat mellan åren</a:t>
            </a:r>
          </a:p>
        </p:txBody>
      </p:sp>
      <p:graphicFrame>
        <p:nvGraphicFramePr>
          <p:cNvPr id="7" name="Platshållare för innehåll 6">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643255" y="2078990"/>
          <a:ext cx="9610725" cy="3738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214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8248E84-B252-48F2-B3D8-29BF278E89A8}"/>
              </a:ext>
            </a:extLst>
          </p:cNvPr>
          <p:cNvSpPr>
            <a:spLocks noGrp="1"/>
          </p:cNvSpPr>
          <p:nvPr>
            <p:ph type="title"/>
          </p:nvPr>
        </p:nvSpPr>
        <p:spPr>
          <a:xfrm>
            <a:off x="329763" y="241200"/>
            <a:ext cx="9609825" cy="1231392"/>
          </a:xfrm>
        </p:spPr>
        <p:txBody>
          <a:bodyPr/>
          <a:lstStyle/>
          <a:p>
            <a:r>
              <a:rPr lang="sv-SE" sz="3200" dirty="0"/>
              <a:t>Får du det stöd du behöver i boendet för att planera din framtid, till exempel utbildning och arbete? Resultat 2021</a:t>
            </a:r>
          </a:p>
        </p:txBody>
      </p:sp>
      <p:graphicFrame>
        <p:nvGraphicFramePr>
          <p:cNvPr id="4" name="Platshållare för innehåll 3">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1879600"/>
          <a:ext cx="9610725" cy="4354513"/>
        </p:xfrm>
        <a:graphic>
          <a:graphicData uri="http://schemas.openxmlformats.org/drawingml/2006/chart">
            <c:chart xmlns:c="http://schemas.openxmlformats.org/drawingml/2006/chart" xmlns:r="http://schemas.openxmlformats.org/officeDocument/2006/relationships" r:id="rId3"/>
          </a:graphicData>
        </a:graphic>
      </p:graphicFrame>
      <p:sp>
        <p:nvSpPr>
          <p:cNvPr id="7" name="Ellips 6">
            <a:extLst>
              <a:ext uri="{FF2B5EF4-FFF2-40B4-BE49-F238E27FC236}">
                <a16:creationId xmlns:a16="http://schemas.microsoft.com/office/drawing/2014/main" id="{D502EC25-336E-4494-A2A3-FFE680D01396}"/>
              </a:ext>
            </a:extLst>
          </p:cNvPr>
          <p:cNvSpPr/>
          <p:nvPr/>
        </p:nvSpPr>
        <p:spPr>
          <a:xfrm>
            <a:off x="9806940" y="399112"/>
            <a:ext cx="2058030" cy="1853723"/>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white"/>
                </a:solidFill>
                <a:effectLst/>
                <a:uLnTx/>
                <a:uFillTx/>
                <a:latin typeface="Arial"/>
                <a:ea typeface="+mn-ea"/>
                <a:cs typeface="+mn-cs"/>
              </a:rPr>
              <a:t>66%</a:t>
            </a:r>
            <a:r>
              <a:rPr kumimoji="0" lang="sv-SE" sz="2400" b="0" i="0" u="none" strike="noStrike" kern="1200" cap="none" spc="0" normalizeH="0" baseline="0" noProof="0">
                <a:ln>
                  <a:noFill/>
                </a:ln>
                <a:solidFill>
                  <a:prstClr val="white"/>
                </a:solidFill>
                <a:effectLst/>
                <a:uLnTx/>
                <a:uFillTx/>
                <a:latin typeface="Arial"/>
                <a:ea typeface="+mn-ea"/>
                <a:cs typeface="+mn-cs"/>
              </a:rPr>
              <a:t> svarar "Ja, ofta"</a:t>
            </a:r>
            <a:endParaRPr kumimoji="0" lang="sv-SE" sz="24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Arial"/>
                <a:ea typeface="+mn-ea"/>
                <a:cs typeface="+mn-cs"/>
              </a:rPr>
              <a:t>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497111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95A2F76-3E0D-4FED-85EC-09522EEC86D7}"/>
              </a:ext>
            </a:extLst>
          </p:cNvPr>
          <p:cNvSpPr>
            <a:spLocks noGrp="1"/>
          </p:cNvSpPr>
          <p:nvPr>
            <p:ph type="title"/>
          </p:nvPr>
        </p:nvSpPr>
        <p:spPr>
          <a:xfrm>
            <a:off x="387615" y="336773"/>
            <a:ext cx="9609825" cy="1231392"/>
          </a:xfrm>
        </p:spPr>
        <p:txBody>
          <a:bodyPr/>
          <a:lstStyle/>
          <a:p>
            <a:r>
              <a:rPr lang="sv-SE" sz="3200" dirty="0"/>
              <a:t>Får du det stöd du behöver i boendet för att planera din framtid, till exempel utbildning och arbete? Resultat mellan åren</a:t>
            </a:r>
          </a:p>
        </p:txBody>
      </p:sp>
      <p:graphicFrame>
        <p:nvGraphicFramePr>
          <p:cNvPr id="4" name="Platshållare för innehåll 3">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602615" y="2166968"/>
          <a:ext cx="9610725" cy="37385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Bildobjekt 5">
            <a:extLst>
              <a:ext uri="{FF2B5EF4-FFF2-40B4-BE49-F238E27FC236}">
                <a16:creationId xmlns:a16="http://schemas.microsoft.com/office/drawing/2014/main" id="{41372390-1A67-40DB-9F82-DF7F2EE8F1CF}"/>
              </a:ext>
            </a:extLst>
          </p:cNvPr>
          <p:cNvPicPr>
            <a:picLocks noChangeAspect="1"/>
          </p:cNvPicPr>
          <p:nvPr/>
        </p:nvPicPr>
        <p:blipFill>
          <a:blip r:embed="rId4"/>
          <a:stretch>
            <a:fillRect/>
          </a:stretch>
        </p:blipFill>
        <p:spPr>
          <a:xfrm>
            <a:off x="9631817" y="752475"/>
            <a:ext cx="2562225" cy="2305050"/>
          </a:xfrm>
          <a:prstGeom prst="rect">
            <a:avLst/>
          </a:prstGeom>
        </p:spPr>
      </p:pic>
      <p:sp>
        <p:nvSpPr>
          <p:cNvPr id="6" name="textruta 1">
            <a:extLst>
              <a:ext uri="{FF2B5EF4-FFF2-40B4-BE49-F238E27FC236}">
                <a16:creationId xmlns:a16="http://schemas.microsoft.com/office/drawing/2014/main" id="{BA60160E-6FF6-4B9F-84DA-951EE8970CFD}"/>
              </a:ext>
            </a:extLst>
          </p:cNvPr>
          <p:cNvSpPr txBox="1"/>
          <p:nvPr/>
        </p:nvSpPr>
        <p:spPr>
          <a:xfrm>
            <a:off x="9795377" y="854909"/>
            <a:ext cx="2124074" cy="1569660"/>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Nja inte direkt. Det är inte som en vanlig familj där familjen sparar pengar åt en. Jag måste jobba min väg upp.</a:t>
            </a:r>
          </a:p>
        </p:txBody>
      </p:sp>
    </p:spTree>
    <p:extLst>
      <p:ext uri="{BB962C8B-B14F-4D97-AF65-F5344CB8AC3E}">
        <p14:creationId xmlns:p14="http://schemas.microsoft.com/office/powerpoint/2010/main" val="1963314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E6C68C-0AB0-406B-916D-A701A4D2CBA7}"/>
              </a:ext>
            </a:extLst>
          </p:cNvPr>
          <p:cNvSpPr>
            <a:spLocks noGrp="1"/>
          </p:cNvSpPr>
          <p:nvPr>
            <p:ph type="title"/>
          </p:nvPr>
        </p:nvSpPr>
        <p:spPr>
          <a:xfrm>
            <a:off x="521014" y="537228"/>
            <a:ext cx="9609825" cy="1231392"/>
          </a:xfrm>
        </p:spPr>
        <p:txBody>
          <a:bodyPr/>
          <a:lstStyle/>
          <a:p>
            <a:r>
              <a:rPr lang="sv-SE" dirty="0"/>
              <a:t>Exempel på fritextkommentarer</a:t>
            </a:r>
          </a:p>
        </p:txBody>
      </p:sp>
      <p:sp>
        <p:nvSpPr>
          <p:cNvPr id="3" name="Platshållare för innehåll 2">
            <a:extLst>
              <a:ext uri="{FF2B5EF4-FFF2-40B4-BE49-F238E27FC236}">
                <a16:creationId xmlns:a16="http://schemas.microsoft.com/office/drawing/2014/main" id="{505A318B-3603-47F3-8D7E-F09F5E879DE3}"/>
              </a:ext>
            </a:extLst>
          </p:cNvPr>
          <p:cNvSpPr>
            <a:spLocks noGrp="1"/>
          </p:cNvSpPr>
          <p:nvPr>
            <p:ph sz="half" idx="1"/>
          </p:nvPr>
        </p:nvSpPr>
        <p:spPr>
          <a:xfrm>
            <a:off x="608461" y="1645330"/>
            <a:ext cx="4579241" cy="3740400"/>
          </a:xfrm>
        </p:spPr>
        <p:txBody>
          <a:bodyPr/>
          <a:lstStyle/>
          <a:p>
            <a:r>
              <a:rPr lang="sv-SE" sz="1800" b="0" i="0" u="none" strike="noStrike" dirty="0">
                <a:solidFill>
                  <a:srgbClr val="000000"/>
                </a:solidFill>
                <a:effectLst/>
                <a:latin typeface="Calibri" panose="020F0502020204030204" pitchFamily="34" charset="0"/>
              </a:rPr>
              <a:t>Ja Jag kan Kontakta Socialtjänsten om det är något som jag behöver eller stöd </a:t>
            </a:r>
            <a:endParaRPr lang="sv-SE" sz="1800" dirty="0">
              <a:solidFill>
                <a:srgbClr val="000000"/>
              </a:solidFill>
              <a:latin typeface="Calibri" panose="020F0502020204030204" pitchFamily="34" charset="0"/>
            </a:endParaRPr>
          </a:p>
          <a:p>
            <a:r>
              <a:rPr lang="sv-SE" sz="1800" b="0" i="0" u="none" strike="noStrike" dirty="0" err="1">
                <a:solidFill>
                  <a:srgbClr val="000000"/>
                </a:solidFill>
                <a:effectLst/>
                <a:latin typeface="Calibri" panose="020F0502020204030204" pitchFamily="34" charset="0"/>
              </a:rPr>
              <a:t>Soc</a:t>
            </a:r>
            <a:r>
              <a:rPr lang="sv-SE" sz="1800" b="0" i="0" u="none" strike="noStrike" dirty="0">
                <a:solidFill>
                  <a:srgbClr val="000000"/>
                </a:solidFill>
                <a:effectLst/>
                <a:latin typeface="Calibri" panose="020F0502020204030204" pitchFamily="34" charset="0"/>
              </a:rPr>
              <a:t> är mycket svår att få tag på, lyssnar knappt och sätter inte mina behov i centrum </a:t>
            </a:r>
            <a:endParaRPr lang="sv-SE" sz="1800" dirty="0">
              <a:solidFill>
                <a:srgbClr val="000000"/>
              </a:solidFill>
              <a:latin typeface="Calibri" panose="020F0502020204030204" pitchFamily="34" charset="0"/>
            </a:endParaRPr>
          </a:p>
          <a:p>
            <a:r>
              <a:rPr lang="sv-SE" sz="1800" b="0" i="0" u="none" strike="noStrike" dirty="0">
                <a:solidFill>
                  <a:srgbClr val="000000"/>
                </a:solidFill>
                <a:effectLst/>
                <a:latin typeface="Calibri" panose="020F0502020204030204" pitchFamily="34" charset="0"/>
              </a:rPr>
              <a:t>Svårt med skjuts och om jag ska umgås med kompisar krävs det att jag bestämmer någon vecka i förväg för att jag ska lyckas få skjuts</a:t>
            </a:r>
          </a:p>
          <a:p>
            <a:r>
              <a:rPr lang="sv-SE" sz="1800" b="0" i="0" u="none" strike="noStrike" dirty="0">
                <a:solidFill>
                  <a:srgbClr val="000000"/>
                </a:solidFill>
                <a:effectLst/>
                <a:latin typeface="Calibri" panose="020F0502020204030204" pitchFamily="34" charset="0"/>
              </a:rPr>
              <a:t>Mitt fosterhem är bara svartsjuka på att jag har kontakt med mina föräldrar</a:t>
            </a:r>
          </a:p>
          <a:p>
            <a:r>
              <a:rPr lang="sv-SE" sz="1800" dirty="0">
                <a:solidFill>
                  <a:srgbClr val="000000"/>
                </a:solidFill>
                <a:latin typeface="Calibri" panose="020F0502020204030204" pitchFamily="34" charset="0"/>
              </a:rPr>
              <a:t>Jag trivs bra i hemmet men orkar inte bo i fosterhem längre. Jag har flyttat runt sen jag var X år. Är X år idag och börjar bli för mycket bara.</a:t>
            </a:r>
          </a:p>
        </p:txBody>
      </p:sp>
      <p:sp>
        <p:nvSpPr>
          <p:cNvPr id="5" name="Ellips 4">
            <a:extLst>
              <a:ext uri="{FF2B5EF4-FFF2-40B4-BE49-F238E27FC236}">
                <a16:creationId xmlns:a16="http://schemas.microsoft.com/office/drawing/2014/main" id="{ABB3753C-8892-4F69-A018-A7DDC32F00DF}"/>
              </a:ext>
            </a:extLst>
          </p:cNvPr>
          <p:cNvSpPr/>
          <p:nvPr/>
        </p:nvSpPr>
        <p:spPr>
          <a:xfrm>
            <a:off x="9717497" y="76923"/>
            <a:ext cx="2367711" cy="2152002"/>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0" normalizeH="0" baseline="0" noProof="0" dirty="0">
                <a:ln>
                  <a:noFill/>
                </a:ln>
                <a:solidFill>
                  <a:prstClr val="white"/>
                </a:solidFill>
                <a:effectLst/>
                <a:uLnTx/>
                <a:uFillTx/>
                <a:latin typeface="Arial"/>
                <a:ea typeface="+mn-ea"/>
                <a:cs typeface="+mn-cs"/>
              </a:rPr>
              <a:t>890</a:t>
            </a:r>
            <a:r>
              <a:rPr kumimoji="0" lang="sv-SE" sz="1600" b="0" i="0" u="none" strike="noStrike" kern="1200" cap="none" spc="0" normalizeH="0" baseline="0" noProof="0" dirty="0">
                <a:ln>
                  <a:noFill/>
                </a:ln>
                <a:solidFill>
                  <a:prstClr val="white"/>
                </a:solidFill>
                <a:effectLst/>
                <a:uLnTx/>
                <a:uFillTx/>
                <a:latin typeface="Arial"/>
                <a:ea typeface="+mn-ea"/>
                <a:cs typeface="+mn-cs"/>
              </a:rPr>
              <a:t> </a:t>
            </a:r>
            <a:r>
              <a:rPr kumimoji="0" lang="sv-SE" sz="1400" b="0" i="0" u="none" strike="noStrike" kern="1200" cap="none" spc="0" normalizeH="0" baseline="0" noProof="0" dirty="0">
                <a:ln>
                  <a:noFill/>
                </a:ln>
                <a:solidFill>
                  <a:prstClr val="white"/>
                </a:solidFill>
                <a:effectLst/>
                <a:uLnTx/>
                <a:uFillTx/>
                <a:latin typeface="Arial"/>
                <a:ea typeface="+mn-ea"/>
                <a:cs typeface="+mn-cs"/>
              </a:rPr>
              <a:t>fritextkommentarer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6" name="Rak koppling 5">
            <a:extLst>
              <a:ext uri="{FF2B5EF4-FFF2-40B4-BE49-F238E27FC236}">
                <a16:creationId xmlns:a16="http://schemas.microsoft.com/office/drawing/2014/main" id="{6A4082D6-980F-496A-B723-50240D1D2FE7}"/>
              </a:ext>
            </a:extLst>
          </p:cNvPr>
          <p:cNvCxnSpPr>
            <a:cxnSpLocks/>
          </p:cNvCxnSpPr>
          <p:nvPr/>
        </p:nvCxnSpPr>
        <p:spPr>
          <a:xfrm>
            <a:off x="613307" y="1423107"/>
            <a:ext cx="8937402" cy="0"/>
          </a:xfrm>
          <a:prstGeom prst="line">
            <a:avLst/>
          </a:prstGeom>
          <a:ln w="57150">
            <a:solidFill>
              <a:srgbClr val="FBBC19"/>
            </a:solidFill>
          </a:ln>
        </p:spPr>
        <p:style>
          <a:lnRef idx="1">
            <a:schemeClr val="accent1"/>
          </a:lnRef>
          <a:fillRef idx="0">
            <a:schemeClr val="accent1"/>
          </a:fillRef>
          <a:effectRef idx="0">
            <a:schemeClr val="accent1"/>
          </a:effectRef>
          <a:fontRef idx="minor">
            <a:schemeClr val="tx1"/>
          </a:fontRef>
        </p:style>
      </p:cxnSp>
      <p:sp>
        <p:nvSpPr>
          <p:cNvPr id="4" name="Platshållare för innehåll 3">
            <a:extLst>
              <a:ext uri="{FF2B5EF4-FFF2-40B4-BE49-F238E27FC236}">
                <a16:creationId xmlns:a16="http://schemas.microsoft.com/office/drawing/2014/main" id="{A1E23888-8AEA-4080-A768-DAD05299F518}"/>
              </a:ext>
            </a:extLst>
          </p:cNvPr>
          <p:cNvSpPr>
            <a:spLocks noGrp="1"/>
          </p:cNvSpPr>
          <p:nvPr>
            <p:ph sz="half" idx="2"/>
          </p:nvPr>
        </p:nvSpPr>
        <p:spPr>
          <a:xfrm>
            <a:off x="5325926" y="2140691"/>
            <a:ext cx="4850499" cy="3740400"/>
          </a:xfrm>
        </p:spPr>
        <p:txBody>
          <a:bodyPr/>
          <a:lstStyle/>
          <a:p>
            <a:pPr>
              <a:spcAft>
                <a:spcPts val="2400"/>
              </a:spcAft>
            </a:pPr>
            <a:r>
              <a:rPr lang="sv-SE" sz="1800" dirty="0"/>
              <a:t>Det beror på, GUD VAD MÅNGA JOBBIGA FRÅGOR JAG FÅR</a:t>
            </a:r>
          </a:p>
          <a:p>
            <a:pPr>
              <a:spcAft>
                <a:spcPts val="2400"/>
              </a:spcAft>
            </a:pPr>
            <a:r>
              <a:rPr lang="sv-SE" sz="1800" b="0" i="0" u="none" strike="noStrike" dirty="0">
                <a:solidFill>
                  <a:srgbClr val="000000"/>
                </a:solidFill>
                <a:effectLst/>
                <a:latin typeface="Calibri" panose="020F0502020204030204" pitchFamily="34" charset="0"/>
              </a:rPr>
              <a:t>Jag brukar vara mer självständig men om det är någonting jag inte kan eller förstår eller behöver hjälp med så finns alltid personalen där för att hjälpa.</a:t>
            </a:r>
          </a:p>
          <a:p>
            <a:pPr>
              <a:spcAft>
                <a:spcPts val="2400"/>
              </a:spcAft>
            </a:pPr>
            <a:r>
              <a:rPr lang="sv-SE" sz="1800" dirty="0">
                <a:solidFill>
                  <a:srgbClr val="000000"/>
                </a:solidFill>
                <a:latin typeface="Calibri" panose="020F0502020204030204" pitchFamily="34" charset="0"/>
              </a:rPr>
              <a:t>Jag får ibland till exempel vi gick till stan och tittade på film tillsammans.</a:t>
            </a:r>
          </a:p>
          <a:p>
            <a:pPr>
              <a:spcAft>
                <a:spcPts val="2400"/>
              </a:spcAft>
            </a:pPr>
            <a:r>
              <a:rPr lang="sv-SE" sz="1800" dirty="0">
                <a:solidFill>
                  <a:srgbClr val="000000"/>
                </a:solidFill>
                <a:latin typeface="Calibri" panose="020F0502020204030204" pitchFamily="34" charset="0"/>
              </a:rPr>
              <a:t>Jag trivs men det är lite litet. Det blir det i längden </a:t>
            </a:r>
            <a:r>
              <a:rPr lang="sv-SE" sz="1800" dirty="0" err="1">
                <a:solidFill>
                  <a:srgbClr val="000000"/>
                </a:solidFill>
                <a:latin typeface="Calibri" panose="020F0502020204030204" pitchFamily="34" charset="0"/>
              </a:rPr>
              <a:t>iaf</a:t>
            </a:r>
            <a:r>
              <a:rPr lang="sv-SE" sz="1800" dirty="0">
                <a:solidFill>
                  <a:srgbClr val="000000"/>
                </a:solidFill>
                <a:latin typeface="Calibri" panose="020F0502020204030204" pitchFamily="34" charset="0"/>
              </a:rPr>
              <a:t> </a:t>
            </a:r>
          </a:p>
          <a:p>
            <a:endParaRPr lang="sv-SE" sz="1400" dirty="0"/>
          </a:p>
        </p:txBody>
      </p:sp>
    </p:spTree>
    <p:extLst>
      <p:ext uri="{BB962C8B-B14F-4D97-AF65-F5344CB8AC3E}">
        <p14:creationId xmlns:p14="http://schemas.microsoft.com/office/powerpoint/2010/main" val="16861832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5960C29F-8A19-43C0-85FD-F2454F8C5984}"/>
              </a:ext>
            </a:extLst>
          </p:cNvPr>
          <p:cNvSpPr>
            <a:spLocks noGrp="1"/>
          </p:cNvSpPr>
          <p:nvPr>
            <p:ph sz="half" idx="2"/>
          </p:nvPr>
        </p:nvSpPr>
        <p:spPr>
          <a:xfrm>
            <a:off x="5718579" y="1824783"/>
            <a:ext cx="4716000" cy="3740400"/>
          </a:xfrm>
        </p:spPr>
        <p:txBody>
          <a:bodyPr/>
          <a:lstStyle/>
          <a:p>
            <a:pPr>
              <a:spcAft>
                <a:spcPts val="1800"/>
              </a:spcAft>
            </a:pPr>
            <a:r>
              <a:rPr lang="sv-SE" sz="1800" dirty="0"/>
              <a:t>Jag har förstått varför jag träffar socialtjänsten</a:t>
            </a:r>
          </a:p>
          <a:p>
            <a:pPr>
              <a:spcAft>
                <a:spcPts val="1800"/>
              </a:spcAft>
            </a:pPr>
            <a:r>
              <a:rPr lang="sv-SE" sz="1800" dirty="0"/>
              <a:t>Socialsekreteraren har använt blädderblock, </a:t>
            </a:r>
            <a:r>
              <a:rPr lang="sv-SE" sz="1800" dirty="0" err="1"/>
              <a:t>whiteboard</a:t>
            </a:r>
            <a:r>
              <a:rPr lang="sv-SE" sz="1800" dirty="0"/>
              <a:t>, tv-skärm eller liknande för att visa och prata om oro, det som fungerar och vad som behöver hända</a:t>
            </a:r>
          </a:p>
          <a:p>
            <a:pPr>
              <a:spcAft>
                <a:spcPts val="1800"/>
              </a:spcAft>
            </a:pPr>
            <a:r>
              <a:rPr lang="sv-SE" sz="1800" dirty="0"/>
              <a:t>Hur uppfattar Du den fysiska miljön vid ditt/dina besök?</a:t>
            </a:r>
          </a:p>
          <a:p>
            <a:pPr>
              <a:spcAft>
                <a:spcPts val="1800"/>
              </a:spcAft>
            </a:pPr>
            <a:r>
              <a:rPr lang="sv-SE" sz="1800" dirty="0"/>
              <a:t>Bor du hos en släkting?</a:t>
            </a:r>
          </a:p>
          <a:p>
            <a:pPr>
              <a:spcAft>
                <a:spcPts val="1800"/>
              </a:spcAft>
            </a:pPr>
            <a:r>
              <a:rPr lang="sv-SE" sz="1800" dirty="0"/>
              <a:t>Övriga kommentarer</a:t>
            </a:r>
          </a:p>
          <a:p>
            <a:endParaRPr lang="sv-SE" sz="1800" dirty="0"/>
          </a:p>
        </p:txBody>
      </p:sp>
      <p:sp>
        <p:nvSpPr>
          <p:cNvPr id="3" name="Platshållare för innehåll 2"/>
          <p:cNvSpPr>
            <a:spLocks noGrp="1"/>
          </p:cNvSpPr>
          <p:nvPr>
            <p:ph sz="half" idx="1"/>
          </p:nvPr>
        </p:nvSpPr>
        <p:spPr>
          <a:xfrm>
            <a:off x="658500" y="1558800"/>
            <a:ext cx="4716000" cy="3740400"/>
          </a:xfrm>
        </p:spPr>
        <p:txBody>
          <a:bodyPr/>
          <a:lstStyle/>
          <a:p>
            <a:pPr>
              <a:spcAft>
                <a:spcPts val="1800"/>
              </a:spcAft>
            </a:pPr>
            <a:r>
              <a:rPr lang="sv-SE" sz="1800" dirty="0"/>
              <a:t>Hur nöjd är du med det bemötande du fått i kontakten med ansvarig socialsekreterare?</a:t>
            </a:r>
          </a:p>
          <a:p>
            <a:pPr>
              <a:spcAft>
                <a:spcPts val="1800"/>
              </a:spcAft>
            </a:pPr>
            <a:r>
              <a:rPr lang="sv-SE" sz="1800" dirty="0"/>
              <a:t>Om det är något som du är särskilt nöjd eller missnöjd med i kontakten med ansvarig socialsekreterare, beskriv gärna vad och om du är nöjd eller missnöjd med det?</a:t>
            </a:r>
          </a:p>
          <a:p>
            <a:pPr>
              <a:spcAft>
                <a:spcPts val="1800"/>
              </a:spcAft>
            </a:pPr>
            <a:r>
              <a:rPr lang="sv-SE" sz="1800" dirty="0"/>
              <a:t>Hur vill Du kommunicera/bli kontaktad av socialförvaltningen? </a:t>
            </a:r>
          </a:p>
          <a:p>
            <a:pPr>
              <a:spcAft>
                <a:spcPts val="1800"/>
              </a:spcAft>
            </a:pPr>
            <a:r>
              <a:rPr lang="sv-SE" sz="1800" dirty="0"/>
              <a:t>Hur nöjd eller missnöjd är du sammantaget med det stöd du får från socialtjänsten i kommunen?​</a:t>
            </a:r>
          </a:p>
          <a:p>
            <a:endParaRPr lang="sv-SE" sz="1800" dirty="0"/>
          </a:p>
          <a:p>
            <a:endParaRPr lang="sv-SE" sz="1800" dirty="0"/>
          </a:p>
          <a:p>
            <a:endParaRPr lang="sv-SE" sz="1800" dirty="0"/>
          </a:p>
          <a:p>
            <a:endParaRPr lang="sv-SE" sz="1800" dirty="0"/>
          </a:p>
          <a:p>
            <a:endParaRPr lang="sv-SE" sz="1800" dirty="0"/>
          </a:p>
          <a:p>
            <a:endParaRPr lang="sv-SE" sz="1800" dirty="0"/>
          </a:p>
          <a:p>
            <a:endParaRPr lang="sv-SE" sz="1800" dirty="0"/>
          </a:p>
        </p:txBody>
      </p:sp>
      <p:sp>
        <p:nvSpPr>
          <p:cNvPr id="2" name="Rubrik 1"/>
          <p:cNvSpPr>
            <a:spLocks noGrp="1"/>
          </p:cNvSpPr>
          <p:nvPr>
            <p:ph type="title"/>
          </p:nvPr>
        </p:nvSpPr>
        <p:spPr>
          <a:xfrm>
            <a:off x="658500" y="230157"/>
            <a:ext cx="9609825" cy="1231392"/>
          </a:xfrm>
        </p:spPr>
        <p:txBody>
          <a:bodyPr/>
          <a:lstStyle/>
          <a:p>
            <a:r>
              <a:rPr lang="sv-SE" dirty="0"/>
              <a:t>Lokala frågor 2021</a:t>
            </a:r>
          </a:p>
        </p:txBody>
      </p:sp>
      <p:sp>
        <p:nvSpPr>
          <p:cNvPr id="10" name="Ellips 9">
            <a:extLst>
              <a:ext uri="{FF2B5EF4-FFF2-40B4-BE49-F238E27FC236}">
                <a16:creationId xmlns:a16="http://schemas.microsoft.com/office/drawing/2014/main" id="{401F5B83-75F9-43EC-B202-E0832B2C99F5}"/>
              </a:ext>
            </a:extLst>
          </p:cNvPr>
          <p:cNvSpPr/>
          <p:nvPr/>
        </p:nvSpPr>
        <p:spPr>
          <a:xfrm>
            <a:off x="9485051" y="153636"/>
            <a:ext cx="2562726" cy="2310064"/>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0" b="0" i="0" u="none" strike="noStrike" kern="1200" cap="none" spc="0" normalizeH="0" baseline="0" noProof="0" dirty="0">
                <a:ln>
                  <a:noFill/>
                </a:ln>
                <a:solidFill>
                  <a:prstClr val="white"/>
                </a:solidFill>
                <a:effectLst/>
                <a:uLnTx/>
                <a:uFillTx/>
                <a:latin typeface="Arial"/>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kommuner har valt att lägga till egna frågor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2" name="Rak koppling 11">
            <a:extLst>
              <a:ext uri="{FF2B5EF4-FFF2-40B4-BE49-F238E27FC236}">
                <a16:creationId xmlns:a16="http://schemas.microsoft.com/office/drawing/2014/main" id="{AE223189-C629-4103-880A-0875988EBE71}"/>
              </a:ext>
            </a:extLst>
          </p:cNvPr>
          <p:cNvCxnSpPr/>
          <p:nvPr/>
        </p:nvCxnSpPr>
        <p:spPr>
          <a:xfrm>
            <a:off x="685800" y="1179095"/>
            <a:ext cx="8349916" cy="0"/>
          </a:xfrm>
          <a:prstGeom prst="line">
            <a:avLst/>
          </a:prstGeom>
          <a:ln w="57150">
            <a:solidFill>
              <a:srgbClr val="FBBC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292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6D11943-D169-4C4B-B82C-D56035D4A584}"/>
              </a:ext>
            </a:extLst>
          </p:cNvPr>
          <p:cNvPicPr>
            <a:picLocks noChangeAspect="1"/>
          </p:cNvPicPr>
          <p:nvPr/>
        </p:nvPicPr>
        <p:blipFill rotWithShape="1">
          <a:blip r:embed="rId3">
            <a:extLst>
              <a:ext uri="{28A0092B-C50C-407E-A947-70E740481C1C}">
                <a14:useLocalDpi xmlns:a14="http://schemas.microsoft.com/office/drawing/2010/main" val="0"/>
              </a:ext>
            </a:extLst>
          </a:blip>
          <a:srcRect l="2360" t="15916" b="7411"/>
          <a:stretch/>
        </p:blipFill>
        <p:spPr bwMode="auto">
          <a:xfrm>
            <a:off x="2686998" y="1625600"/>
            <a:ext cx="5155285" cy="4500879"/>
          </a:xfrm>
          <a:prstGeom prst="rect">
            <a:avLst/>
          </a:prstGeom>
          <a:noFill/>
          <a:ln>
            <a:noFill/>
          </a:ln>
          <a:extLst>
            <a:ext uri="{53640926-AAD7-44D8-BBD7-CCE9431645EC}">
              <a14:shadowObscured xmlns:a14="http://schemas.microsoft.com/office/drawing/2010/main"/>
            </a:ext>
          </a:extLst>
        </p:spPr>
      </p:pic>
      <p:sp>
        <p:nvSpPr>
          <p:cNvPr id="2" name="Rubrik 1">
            <a:extLst>
              <a:ext uri="{FF2B5EF4-FFF2-40B4-BE49-F238E27FC236}">
                <a16:creationId xmlns:a16="http://schemas.microsoft.com/office/drawing/2014/main" id="{4B2B606C-BAA6-4889-B65B-B1CA6467823D}"/>
              </a:ext>
            </a:extLst>
          </p:cNvPr>
          <p:cNvSpPr>
            <a:spLocks noGrp="1"/>
          </p:cNvSpPr>
          <p:nvPr>
            <p:ph type="title"/>
          </p:nvPr>
        </p:nvSpPr>
        <p:spPr>
          <a:xfrm>
            <a:off x="1893468" y="520515"/>
            <a:ext cx="9609825" cy="1231392"/>
          </a:xfrm>
        </p:spPr>
        <p:txBody>
          <a:bodyPr/>
          <a:lstStyle/>
          <a:p>
            <a:r>
              <a:rPr lang="sv-SE" dirty="0"/>
              <a:t>Individ- och familjeomsorg</a:t>
            </a:r>
          </a:p>
        </p:txBody>
      </p:sp>
    </p:spTree>
    <p:extLst>
      <p:ext uri="{BB962C8B-B14F-4D97-AF65-F5344CB8AC3E}">
        <p14:creationId xmlns:p14="http://schemas.microsoft.com/office/powerpoint/2010/main" val="353227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2876096" y="1201563"/>
            <a:ext cx="6704350" cy="1598787"/>
          </a:xfrm>
          <a:prstGeom prst="rect">
            <a:avLst/>
          </a:prstGeom>
        </p:spPr>
        <p:txBody>
          <a:bodyPr/>
          <a:lstStyle/>
          <a:p>
            <a:pPr algn="ctr"/>
            <a:r>
              <a:rPr lang="sv-SE" dirty="0">
                <a:latin typeface="Calibri Light"/>
                <a:cs typeface="Calibri Light"/>
              </a:rPr>
              <a:t>Hur kan socialtjänsten få kunskap om sin verksamhet för att kontinuerligt utveckla den ?</a:t>
            </a:r>
          </a:p>
          <a:p>
            <a:pPr algn="ctr"/>
            <a:endParaRPr lang="sv-SE" dirty="0"/>
          </a:p>
        </p:txBody>
      </p:sp>
      <p:sp>
        <p:nvSpPr>
          <p:cNvPr id="5" name="Platshållare för text 4">
            <a:extLst>
              <a:ext uri="{FF2B5EF4-FFF2-40B4-BE49-F238E27FC236}">
                <a16:creationId xmlns:a16="http://schemas.microsoft.com/office/drawing/2014/main" id="{D8DE57C7-B507-423E-A99C-96ECA272EC44}"/>
              </a:ext>
            </a:extLst>
          </p:cNvPr>
          <p:cNvSpPr>
            <a:spLocks noGrp="1"/>
          </p:cNvSpPr>
          <p:nvPr>
            <p:ph type="body" sz="quarter" idx="14"/>
          </p:nvPr>
        </p:nvSpPr>
        <p:spPr>
          <a:xfrm>
            <a:off x="2936403" y="1574355"/>
            <a:ext cx="6583739" cy="4082082"/>
          </a:xfrm>
        </p:spPr>
        <p:txBody>
          <a:bodyPr anchor="t"/>
          <a:lstStyle/>
          <a:p>
            <a:r>
              <a:rPr lang="sv-SE" sz="2400" dirty="0">
                <a:latin typeface="Calibri Light"/>
                <a:cs typeface="Calibri Light"/>
              </a:rPr>
              <a:t> </a:t>
            </a:r>
            <a:endParaRPr lang="sv-SE" sz="2400" dirty="0">
              <a:latin typeface="Calibri Light" panose="020F0302020204030204" pitchFamily="34" charset="0"/>
              <a:cs typeface="Calibri Light" panose="020F0302020204030204" pitchFamily="34" charset="0"/>
            </a:endParaRPr>
          </a:p>
        </p:txBody>
      </p:sp>
      <p:sp>
        <p:nvSpPr>
          <p:cNvPr id="3" name="textruta 2">
            <a:extLst>
              <a:ext uri="{FF2B5EF4-FFF2-40B4-BE49-F238E27FC236}">
                <a16:creationId xmlns:a16="http://schemas.microsoft.com/office/drawing/2014/main" id="{333D0C1E-1DD1-432C-A791-C4A26BE98074}"/>
              </a:ext>
            </a:extLst>
          </p:cNvPr>
          <p:cNvSpPr txBox="1"/>
          <p:nvPr/>
        </p:nvSpPr>
        <p:spPr>
          <a:xfrm>
            <a:off x="3447106" y="2339000"/>
            <a:ext cx="5808492" cy="1754326"/>
          </a:xfrm>
          <a:prstGeom prst="rect">
            <a:avLst/>
          </a:prstGeom>
          <a:noFill/>
        </p:spPr>
        <p:txBody>
          <a:bodyPr wrap="square" rtlCol="0" anchor="t">
            <a:spAutoFit/>
          </a:bodyPr>
          <a:lstStyle/>
          <a:p>
            <a:endParaRPr lang="sv-SE" sz="2400" dirty="0">
              <a:solidFill>
                <a:prstClr val="black"/>
              </a:solidFill>
              <a:latin typeface="Calibri Light"/>
              <a:cs typeface="Calibri Light"/>
            </a:endParaRPr>
          </a:p>
          <a:p>
            <a:endParaRPr lang="sv-SE" sz="2400" dirty="0">
              <a:solidFill>
                <a:prstClr val="black"/>
              </a:solidFill>
              <a:latin typeface="Calibri Light"/>
              <a:cs typeface="Calibri Light"/>
            </a:endParaRPr>
          </a:p>
          <a:p>
            <a:pPr algn="ctr"/>
            <a:r>
              <a:rPr lang="sv-SE" sz="2200" b="1" dirty="0">
                <a:solidFill>
                  <a:prstClr val="black"/>
                </a:solidFill>
                <a:latin typeface="Calibri Light"/>
                <a:cs typeface="Calibri Light"/>
              </a:rPr>
              <a:t>RSS arbete med systematisk uppföljning i Västernorrland</a:t>
            </a:r>
          </a:p>
          <a:p>
            <a:pPr algn="ctr"/>
            <a:r>
              <a:rPr lang="sv-SE" sz="1600" dirty="0">
                <a:solidFill>
                  <a:prstClr val="black"/>
                </a:solidFill>
                <a:latin typeface="Calibri Light" panose="020F0302020204030204" pitchFamily="34" charset="0"/>
                <a:cs typeface="Calibri Light" panose="020F0302020204030204" pitchFamily="34" charset="0"/>
              </a:rPr>
              <a:t> </a:t>
            </a:r>
          </a:p>
        </p:txBody>
      </p:sp>
      <p:sp>
        <p:nvSpPr>
          <p:cNvPr id="4" name="textruta 3">
            <a:extLst>
              <a:ext uri="{FF2B5EF4-FFF2-40B4-BE49-F238E27FC236}">
                <a16:creationId xmlns:a16="http://schemas.microsoft.com/office/drawing/2014/main" id="{48D5F395-8508-4862-BC93-988EB7E7A106}"/>
              </a:ext>
            </a:extLst>
          </p:cNvPr>
          <p:cNvSpPr txBox="1"/>
          <p:nvPr/>
        </p:nvSpPr>
        <p:spPr>
          <a:xfrm>
            <a:off x="3507412" y="4179109"/>
            <a:ext cx="6073035" cy="1754326"/>
          </a:xfrm>
          <a:prstGeom prst="rect">
            <a:avLst/>
          </a:prstGeom>
          <a:noFill/>
        </p:spPr>
        <p:txBody>
          <a:bodyPr wrap="square" rtlCol="0">
            <a:spAutoFit/>
          </a:bodyPr>
          <a:lstStyle/>
          <a:p>
            <a:endParaRPr lang="sv-SE" dirty="0">
              <a:solidFill>
                <a:prstClr val="black"/>
              </a:solidFill>
              <a:latin typeface="Arial"/>
            </a:endParaRPr>
          </a:p>
          <a:p>
            <a:pPr algn="ctr"/>
            <a:r>
              <a:rPr lang="sv-SE" dirty="0">
                <a:solidFill>
                  <a:prstClr val="black"/>
                </a:solidFill>
                <a:latin typeface="Calibri Light" panose="020F0302020204030204" pitchFamily="34" charset="0"/>
                <a:cs typeface="Calibri Light" panose="020F0302020204030204" pitchFamily="34" charset="0"/>
              </a:rPr>
              <a:t>Sirpa Virtanen</a:t>
            </a:r>
            <a:br>
              <a:rPr lang="sv-SE" dirty="0">
                <a:solidFill>
                  <a:prstClr val="black"/>
                </a:solidFill>
                <a:latin typeface="Calibri Light" panose="020F0302020204030204" pitchFamily="34" charset="0"/>
                <a:cs typeface="Calibri Light" panose="020F0302020204030204" pitchFamily="34" charset="0"/>
              </a:rPr>
            </a:br>
            <a:r>
              <a:rPr lang="sv-SE" dirty="0">
                <a:solidFill>
                  <a:prstClr val="black"/>
                </a:solidFill>
                <a:latin typeface="Calibri Light" panose="020F0302020204030204" pitchFamily="34" charset="0"/>
                <a:cs typeface="Calibri Light" panose="020F0302020204030204" pitchFamily="34" charset="0"/>
              </a:rPr>
              <a:t>Verksamhetschef</a:t>
            </a:r>
            <a:br>
              <a:rPr lang="sv-SE" dirty="0">
                <a:solidFill>
                  <a:prstClr val="black"/>
                </a:solidFill>
                <a:latin typeface="Calibri Light" panose="020F0302020204030204" pitchFamily="34" charset="0"/>
                <a:cs typeface="Calibri Light" panose="020F0302020204030204" pitchFamily="34" charset="0"/>
              </a:rPr>
            </a:br>
            <a:r>
              <a:rPr lang="sv-SE" dirty="0">
                <a:solidFill>
                  <a:prstClr val="black"/>
                </a:solidFill>
                <a:latin typeface="Calibri Light" panose="020F0302020204030204" pitchFamily="34" charset="0"/>
                <a:cs typeface="Calibri Light" panose="020F0302020204030204" pitchFamily="34" charset="0"/>
              </a:rPr>
              <a:t>Socialtjänstens samverkans och stödstrukturer</a:t>
            </a:r>
            <a:br>
              <a:rPr lang="sv-SE" dirty="0">
                <a:solidFill>
                  <a:prstClr val="black"/>
                </a:solidFill>
                <a:latin typeface="Calibri Light" panose="020F0302020204030204" pitchFamily="34" charset="0"/>
                <a:cs typeface="Calibri Light" panose="020F0302020204030204" pitchFamily="34" charset="0"/>
              </a:rPr>
            </a:br>
            <a:r>
              <a:rPr lang="sv-SE" dirty="0">
                <a:solidFill>
                  <a:prstClr val="black"/>
                </a:solidFill>
                <a:latin typeface="Calibri Light" panose="020F0302020204030204" pitchFamily="34" charset="0"/>
                <a:cs typeface="Calibri Light" panose="020F0302020204030204" pitchFamily="34" charset="0"/>
              </a:rPr>
              <a:t>Kommunförbundet Västernorrland</a:t>
            </a:r>
            <a:r>
              <a:rPr lang="sv-SE" dirty="0">
                <a:solidFill>
                  <a:prstClr val="black"/>
                </a:solidFill>
                <a:latin typeface="Arial"/>
              </a:rPr>
              <a:t/>
            </a:r>
            <a:br>
              <a:rPr lang="sv-SE" dirty="0">
                <a:solidFill>
                  <a:prstClr val="black"/>
                </a:solidFill>
                <a:latin typeface="Arial"/>
              </a:rPr>
            </a:br>
            <a:endParaRPr lang="sv-SE" dirty="0">
              <a:solidFill>
                <a:prstClr val="black"/>
              </a:solidFill>
              <a:latin typeface="Arial"/>
            </a:endParaRPr>
          </a:p>
        </p:txBody>
      </p:sp>
    </p:spTree>
    <p:extLst>
      <p:ext uri="{BB962C8B-B14F-4D97-AF65-F5344CB8AC3E}">
        <p14:creationId xmlns:p14="http://schemas.microsoft.com/office/powerpoint/2010/main" val="10150669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247D2A48-4534-462E-832B-7BA86D5F6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215" y="172699"/>
            <a:ext cx="6519205" cy="5905233"/>
          </a:xfrm>
          <a:prstGeom prst="rect">
            <a:avLst/>
          </a:prstGeom>
        </p:spPr>
      </p:pic>
      <p:sp>
        <p:nvSpPr>
          <p:cNvPr id="4" name="Rubrik 3"/>
          <p:cNvSpPr>
            <a:spLocks noGrp="1"/>
          </p:cNvSpPr>
          <p:nvPr>
            <p:ph type="title"/>
          </p:nvPr>
        </p:nvSpPr>
        <p:spPr>
          <a:xfrm>
            <a:off x="232718" y="172699"/>
            <a:ext cx="9609825" cy="585448"/>
          </a:xfrm>
        </p:spPr>
        <p:txBody>
          <a:bodyPr>
            <a:normAutofit fontScale="90000"/>
          </a:bodyPr>
          <a:lstStyle/>
          <a:p>
            <a:r>
              <a:rPr lang="sv-SE" sz="2800" dirty="0"/>
              <a:t>Deltagande </a:t>
            </a:r>
            <a:br>
              <a:rPr lang="sv-SE" sz="2800" dirty="0"/>
            </a:br>
            <a:r>
              <a:rPr lang="sv-SE" sz="2800" dirty="0"/>
              <a:t>kommuner </a:t>
            </a:r>
            <a:br>
              <a:rPr lang="sv-SE" sz="2800" dirty="0"/>
            </a:br>
            <a:r>
              <a:rPr lang="sv-SE" sz="2800" dirty="0"/>
              <a:t>2021</a:t>
            </a:r>
          </a:p>
        </p:txBody>
      </p:sp>
      <p:sp>
        <p:nvSpPr>
          <p:cNvPr id="6" name="textruta 5"/>
          <p:cNvSpPr txBox="1"/>
          <p:nvPr/>
        </p:nvSpPr>
        <p:spPr>
          <a:xfrm>
            <a:off x="4881996" y="4754493"/>
            <a:ext cx="30637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a:ea typeface="+mn-ea"/>
                <a:cs typeface="+mn-cs"/>
              </a:rPr>
              <a:t>122 kommuner deltog 2020</a:t>
            </a:r>
            <a:br>
              <a:rPr kumimoji="0" lang="sv-SE" sz="1600" b="0" i="0" u="none" strike="noStrike" kern="1200" cap="none" spc="0" normalizeH="0" baseline="0" noProof="0" dirty="0">
                <a:ln>
                  <a:noFill/>
                </a:ln>
                <a:solidFill>
                  <a:prstClr val="black"/>
                </a:solidFill>
                <a:effectLst/>
                <a:uLnTx/>
                <a:uFillTx/>
                <a:latin typeface="Arial"/>
                <a:ea typeface="+mn-ea"/>
                <a:cs typeface="+mn-cs"/>
              </a:rPr>
            </a:br>
            <a:r>
              <a:rPr kumimoji="0" lang="sv-SE" sz="1600" b="0" i="0" u="none" strike="noStrike" kern="1200" cap="none" spc="0" normalizeH="0" baseline="0" noProof="0" dirty="0">
                <a:ln>
                  <a:noFill/>
                </a:ln>
                <a:solidFill>
                  <a:prstClr val="black"/>
                </a:solidFill>
                <a:effectLst/>
                <a:uLnTx/>
                <a:uFillTx/>
                <a:latin typeface="Arial"/>
                <a:ea typeface="+mn-ea"/>
                <a:cs typeface="+mn-cs"/>
              </a:rPr>
              <a:t>151 kommuner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a:ea typeface="+mn-ea"/>
                <a:cs typeface="+mn-cs"/>
              </a:rPr>
              <a:t>140 kommuner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a:ea typeface="+mn-ea"/>
                <a:cs typeface="+mn-cs"/>
              </a:rPr>
              <a:t>102 kommuner 2017</a:t>
            </a:r>
            <a:br>
              <a:rPr kumimoji="0" lang="sv-SE" sz="1600" b="0" i="0" u="none" strike="noStrike" kern="1200" cap="none" spc="0" normalizeH="0" baseline="0" noProof="0" dirty="0">
                <a:ln>
                  <a:noFill/>
                </a:ln>
                <a:solidFill>
                  <a:prstClr val="black"/>
                </a:solidFill>
                <a:effectLst/>
                <a:uLnTx/>
                <a:uFillTx/>
                <a:latin typeface="Arial"/>
                <a:ea typeface="+mn-ea"/>
                <a:cs typeface="+mn-cs"/>
              </a:rPr>
            </a:br>
            <a:r>
              <a:rPr kumimoji="0" lang="sv-SE" sz="1600" b="0" i="0" u="none" strike="noStrike" kern="1200" cap="none" spc="0" normalizeH="0" baseline="0" noProof="0" dirty="0">
                <a:ln>
                  <a:noFill/>
                </a:ln>
                <a:solidFill>
                  <a:prstClr val="black"/>
                </a:solidFill>
                <a:effectLst/>
                <a:uLnTx/>
                <a:uFillTx/>
                <a:latin typeface="Arial"/>
                <a:ea typeface="+mn-ea"/>
                <a:cs typeface="+mn-cs"/>
              </a:rPr>
              <a:t>76 kommuner 2016</a:t>
            </a:r>
          </a:p>
        </p:txBody>
      </p:sp>
      <p:sp>
        <p:nvSpPr>
          <p:cNvPr id="2" name="textruta 1"/>
          <p:cNvSpPr txBox="1"/>
          <p:nvPr/>
        </p:nvSpPr>
        <p:spPr>
          <a:xfrm>
            <a:off x="8147244" y="388815"/>
            <a:ext cx="3403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Antal kommuner per län 2021</a:t>
            </a:r>
          </a:p>
        </p:txBody>
      </p:sp>
      <p:graphicFrame>
        <p:nvGraphicFramePr>
          <p:cNvPr id="8" name="Tabell 7"/>
          <p:cNvGraphicFramePr>
            <a:graphicFrameLocks noGrp="1"/>
          </p:cNvGraphicFramePr>
          <p:nvPr/>
        </p:nvGraphicFramePr>
        <p:xfrm>
          <a:off x="8195920" y="961763"/>
          <a:ext cx="2920717" cy="4790034"/>
        </p:xfrm>
        <a:graphic>
          <a:graphicData uri="http://schemas.openxmlformats.org/drawingml/2006/table">
            <a:tbl>
              <a:tblPr>
                <a:tableStyleId>{5C22544A-7EE6-4342-B048-85BDC9FD1C3A}</a:tableStyleId>
              </a:tblPr>
              <a:tblGrid>
                <a:gridCol w="1862480">
                  <a:extLst>
                    <a:ext uri="{9D8B030D-6E8A-4147-A177-3AD203B41FA5}">
                      <a16:colId xmlns:a16="http://schemas.microsoft.com/office/drawing/2014/main" val="2464450668"/>
                    </a:ext>
                  </a:extLst>
                </a:gridCol>
                <a:gridCol w="1058237">
                  <a:extLst>
                    <a:ext uri="{9D8B030D-6E8A-4147-A177-3AD203B41FA5}">
                      <a16:colId xmlns:a16="http://schemas.microsoft.com/office/drawing/2014/main" val="2493595357"/>
                    </a:ext>
                  </a:extLst>
                </a:gridCol>
              </a:tblGrid>
              <a:tr h="227690">
                <a:tc>
                  <a:txBody>
                    <a:bodyPr/>
                    <a:lstStyle/>
                    <a:p>
                      <a:pPr algn="l" fontAlgn="b"/>
                      <a:r>
                        <a:rPr lang="sv-SE" sz="1400" u="none" strike="noStrike">
                          <a:effectLst/>
                        </a:rPr>
                        <a:t>Blekinge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dirty="0">
                          <a:effectLst/>
                        </a:rPr>
                        <a:t>2</a:t>
                      </a:r>
                      <a:endParaRPr lang="sv-SE" sz="14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058408712"/>
                  </a:ext>
                </a:extLst>
              </a:tr>
              <a:tr h="227690">
                <a:tc>
                  <a:txBody>
                    <a:bodyPr/>
                    <a:lstStyle/>
                    <a:p>
                      <a:pPr algn="l" fontAlgn="b"/>
                      <a:r>
                        <a:rPr lang="sv-SE" sz="1400" u="none" strike="noStrike">
                          <a:effectLst/>
                        </a:rPr>
                        <a:t>Dalarnas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5</a:t>
                      </a:r>
                    </a:p>
                  </a:txBody>
                  <a:tcPr marL="6350" marR="6350" marT="6350" marB="0" anchor="b"/>
                </a:tc>
                <a:extLst>
                  <a:ext uri="{0D108BD9-81ED-4DB2-BD59-A6C34878D82A}">
                    <a16:rowId xmlns:a16="http://schemas.microsoft.com/office/drawing/2014/main" val="691674299"/>
                  </a:ext>
                </a:extLst>
              </a:tr>
              <a:tr h="227690">
                <a:tc>
                  <a:txBody>
                    <a:bodyPr/>
                    <a:lstStyle/>
                    <a:p>
                      <a:pPr algn="l" fontAlgn="b"/>
                      <a:r>
                        <a:rPr lang="sv-SE" sz="1400" u="none" strike="noStrike">
                          <a:effectLst/>
                        </a:rPr>
                        <a:t>Gotlands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dirty="0">
                          <a:effectLst/>
                        </a:rPr>
                        <a:t>1</a:t>
                      </a:r>
                      <a:endParaRPr lang="sv-SE" sz="14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1405248"/>
                  </a:ext>
                </a:extLst>
              </a:tr>
              <a:tr h="227690">
                <a:tc>
                  <a:txBody>
                    <a:bodyPr/>
                    <a:lstStyle/>
                    <a:p>
                      <a:pPr algn="l" fontAlgn="b"/>
                      <a:r>
                        <a:rPr lang="sv-SE" sz="1400" u="none" strike="noStrike">
                          <a:effectLst/>
                        </a:rPr>
                        <a:t>Gävleborgs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3</a:t>
                      </a:r>
                    </a:p>
                  </a:txBody>
                  <a:tcPr marL="6350" marR="6350" marT="6350" marB="0" anchor="b"/>
                </a:tc>
                <a:extLst>
                  <a:ext uri="{0D108BD9-81ED-4DB2-BD59-A6C34878D82A}">
                    <a16:rowId xmlns:a16="http://schemas.microsoft.com/office/drawing/2014/main" val="3056264074"/>
                  </a:ext>
                </a:extLst>
              </a:tr>
              <a:tr h="227690">
                <a:tc>
                  <a:txBody>
                    <a:bodyPr/>
                    <a:lstStyle/>
                    <a:p>
                      <a:pPr algn="l" fontAlgn="b"/>
                      <a:r>
                        <a:rPr lang="sv-SE" sz="1400" u="none" strike="noStrike">
                          <a:effectLst/>
                        </a:rPr>
                        <a:t>Hallands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dirty="0">
                          <a:effectLst/>
                        </a:rPr>
                        <a:t>2</a:t>
                      </a:r>
                      <a:endParaRPr lang="sv-SE" sz="14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89484387"/>
                  </a:ext>
                </a:extLst>
              </a:tr>
              <a:tr h="227690">
                <a:tc>
                  <a:txBody>
                    <a:bodyPr/>
                    <a:lstStyle/>
                    <a:p>
                      <a:pPr algn="l" fontAlgn="b"/>
                      <a:r>
                        <a:rPr lang="sv-SE" sz="1400" u="none" strike="noStrike">
                          <a:effectLst/>
                        </a:rPr>
                        <a:t>Jämtlands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3</a:t>
                      </a:r>
                    </a:p>
                  </a:txBody>
                  <a:tcPr marL="6350" marR="6350" marT="6350" marB="0" anchor="b"/>
                </a:tc>
                <a:extLst>
                  <a:ext uri="{0D108BD9-81ED-4DB2-BD59-A6C34878D82A}">
                    <a16:rowId xmlns:a16="http://schemas.microsoft.com/office/drawing/2014/main" val="127338898"/>
                  </a:ext>
                </a:extLst>
              </a:tr>
              <a:tr h="227690">
                <a:tc>
                  <a:txBody>
                    <a:bodyPr/>
                    <a:lstStyle/>
                    <a:p>
                      <a:pPr algn="l" fontAlgn="b"/>
                      <a:r>
                        <a:rPr lang="sv-SE" sz="1400" u="none" strike="noStrike">
                          <a:effectLst/>
                        </a:rPr>
                        <a:t>Jönköpings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6</a:t>
                      </a:r>
                    </a:p>
                  </a:txBody>
                  <a:tcPr marL="6350" marR="6350" marT="6350" marB="0" anchor="b"/>
                </a:tc>
                <a:extLst>
                  <a:ext uri="{0D108BD9-81ED-4DB2-BD59-A6C34878D82A}">
                    <a16:rowId xmlns:a16="http://schemas.microsoft.com/office/drawing/2014/main" val="533011625"/>
                  </a:ext>
                </a:extLst>
              </a:tr>
              <a:tr h="227690">
                <a:tc>
                  <a:txBody>
                    <a:bodyPr/>
                    <a:lstStyle/>
                    <a:p>
                      <a:pPr algn="l" fontAlgn="b"/>
                      <a:r>
                        <a:rPr lang="sv-SE" sz="1400" u="none" strike="noStrike">
                          <a:effectLst/>
                        </a:rPr>
                        <a:t>Kalmar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6</a:t>
                      </a:r>
                    </a:p>
                  </a:txBody>
                  <a:tcPr marL="6350" marR="6350" marT="6350" marB="0" anchor="b"/>
                </a:tc>
                <a:extLst>
                  <a:ext uri="{0D108BD9-81ED-4DB2-BD59-A6C34878D82A}">
                    <a16:rowId xmlns:a16="http://schemas.microsoft.com/office/drawing/2014/main" val="2543049561"/>
                  </a:ext>
                </a:extLst>
              </a:tr>
              <a:tr h="227690">
                <a:tc>
                  <a:txBody>
                    <a:bodyPr/>
                    <a:lstStyle/>
                    <a:p>
                      <a:pPr algn="l" fontAlgn="b"/>
                      <a:r>
                        <a:rPr lang="sv-SE" sz="1400" u="none" strike="noStrike">
                          <a:effectLst/>
                        </a:rPr>
                        <a:t>Kronobergs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2</a:t>
                      </a:r>
                    </a:p>
                  </a:txBody>
                  <a:tcPr marL="6350" marR="6350" marT="6350" marB="0" anchor="b"/>
                </a:tc>
                <a:extLst>
                  <a:ext uri="{0D108BD9-81ED-4DB2-BD59-A6C34878D82A}">
                    <a16:rowId xmlns:a16="http://schemas.microsoft.com/office/drawing/2014/main" val="4286295667"/>
                  </a:ext>
                </a:extLst>
              </a:tr>
              <a:tr h="227690">
                <a:tc>
                  <a:txBody>
                    <a:bodyPr/>
                    <a:lstStyle/>
                    <a:p>
                      <a:pPr algn="l" fontAlgn="b"/>
                      <a:r>
                        <a:rPr lang="sv-SE" sz="1400" u="none" strike="noStrike">
                          <a:effectLst/>
                        </a:rPr>
                        <a:t>Norrbottens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5</a:t>
                      </a:r>
                    </a:p>
                  </a:txBody>
                  <a:tcPr marL="6350" marR="6350" marT="6350" marB="0" anchor="b"/>
                </a:tc>
                <a:extLst>
                  <a:ext uri="{0D108BD9-81ED-4DB2-BD59-A6C34878D82A}">
                    <a16:rowId xmlns:a16="http://schemas.microsoft.com/office/drawing/2014/main" val="3570766274"/>
                  </a:ext>
                </a:extLst>
              </a:tr>
              <a:tr h="227690">
                <a:tc>
                  <a:txBody>
                    <a:bodyPr/>
                    <a:lstStyle/>
                    <a:p>
                      <a:pPr algn="l" fontAlgn="b"/>
                      <a:r>
                        <a:rPr lang="sv-SE" sz="1400" u="none" strike="noStrike">
                          <a:effectLst/>
                        </a:rPr>
                        <a:t>Skåne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dirty="0">
                          <a:effectLst/>
                        </a:rPr>
                        <a:t>25</a:t>
                      </a:r>
                      <a:endParaRPr lang="sv-SE" sz="14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6858972"/>
                  </a:ext>
                </a:extLst>
              </a:tr>
              <a:tr h="227690">
                <a:tc>
                  <a:txBody>
                    <a:bodyPr/>
                    <a:lstStyle/>
                    <a:p>
                      <a:pPr algn="l" fontAlgn="b"/>
                      <a:r>
                        <a:rPr lang="sv-SE" sz="1400" u="none" strike="noStrike">
                          <a:effectLst/>
                        </a:rPr>
                        <a:t>Stockholms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dirty="0">
                          <a:effectLst/>
                        </a:rPr>
                        <a:t>17</a:t>
                      </a:r>
                      <a:endParaRPr lang="sv-SE" sz="14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882235701"/>
                  </a:ext>
                </a:extLst>
              </a:tr>
              <a:tr h="227690">
                <a:tc>
                  <a:txBody>
                    <a:bodyPr/>
                    <a:lstStyle/>
                    <a:p>
                      <a:pPr algn="l" fontAlgn="b"/>
                      <a:r>
                        <a:rPr lang="sv-SE" sz="1400" u="none" strike="noStrike">
                          <a:effectLst/>
                        </a:rPr>
                        <a:t>Södermanlands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dirty="0">
                          <a:effectLst/>
                        </a:rPr>
                        <a:t>5</a:t>
                      </a:r>
                      <a:endParaRPr lang="sv-SE" sz="14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101532064"/>
                  </a:ext>
                </a:extLst>
              </a:tr>
              <a:tr h="227690">
                <a:tc>
                  <a:txBody>
                    <a:bodyPr/>
                    <a:lstStyle/>
                    <a:p>
                      <a:pPr algn="l" fontAlgn="b"/>
                      <a:r>
                        <a:rPr lang="sv-SE" sz="1400" u="none" strike="noStrike">
                          <a:effectLst/>
                        </a:rPr>
                        <a:t>Uppsala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1</a:t>
                      </a:r>
                    </a:p>
                  </a:txBody>
                  <a:tcPr marL="6350" marR="6350" marT="6350" marB="0" anchor="b"/>
                </a:tc>
                <a:extLst>
                  <a:ext uri="{0D108BD9-81ED-4DB2-BD59-A6C34878D82A}">
                    <a16:rowId xmlns:a16="http://schemas.microsoft.com/office/drawing/2014/main" val="2484233547"/>
                  </a:ext>
                </a:extLst>
              </a:tr>
              <a:tr h="227690">
                <a:tc>
                  <a:txBody>
                    <a:bodyPr/>
                    <a:lstStyle/>
                    <a:p>
                      <a:pPr algn="l" fontAlgn="b"/>
                      <a:r>
                        <a:rPr lang="sv-SE" sz="1400" u="none" strike="noStrike">
                          <a:effectLst/>
                        </a:rPr>
                        <a:t>Värmlands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3</a:t>
                      </a:r>
                    </a:p>
                  </a:txBody>
                  <a:tcPr marL="6350" marR="6350" marT="6350" marB="0" anchor="b"/>
                </a:tc>
                <a:extLst>
                  <a:ext uri="{0D108BD9-81ED-4DB2-BD59-A6C34878D82A}">
                    <a16:rowId xmlns:a16="http://schemas.microsoft.com/office/drawing/2014/main" val="1364045610"/>
                  </a:ext>
                </a:extLst>
              </a:tr>
              <a:tr h="227690">
                <a:tc>
                  <a:txBody>
                    <a:bodyPr/>
                    <a:lstStyle/>
                    <a:p>
                      <a:pPr algn="l" fontAlgn="b"/>
                      <a:r>
                        <a:rPr lang="sv-SE" sz="1400" u="none" strike="noStrike">
                          <a:effectLst/>
                        </a:rPr>
                        <a:t>Västerbottens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3</a:t>
                      </a:r>
                    </a:p>
                  </a:txBody>
                  <a:tcPr marL="6350" marR="6350" marT="6350" marB="0" anchor="b"/>
                </a:tc>
                <a:extLst>
                  <a:ext uri="{0D108BD9-81ED-4DB2-BD59-A6C34878D82A}">
                    <a16:rowId xmlns:a16="http://schemas.microsoft.com/office/drawing/2014/main" val="2204122124"/>
                  </a:ext>
                </a:extLst>
              </a:tr>
              <a:tr h="227690">
                <a:tc>
                  <a:txBody>
                    <a:bodyPr/>
                    <a:lstStyle/>
                    <a:p>
                      <a:pPr algn="l" fontAlgn="b"/>
                      <a:r>
                        <a:rPr lang="sv-SE" sz="1400" u="none" strike="noStrike">
                          <a:effectLst/>
                        </a:rPr>
                        <a:t>Västmanlands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5</a:t>
                      </a:r>
                    </a:p>
                  </a:txBody>
                  <a:tcPr marL="6350" marR="6350" marT="6350" marB="0" anchor="b"/>
                </a:tc>
                <a:extLst>
                  <a:ext uri="{0D108BD9-81ED-4DB2-BD59-A6C34878D82A}">
                    <a16:rowId xmlns:a16="http://schemas.microsoft.com/office/drawing/2014/main" val="4061496102"/>
                  </a:ext>
                </a:extLst>
              </a:tr>
              <a:tr h="227690">
                <a:tc>
                  <a:txBody>
                    <a:bodyPr/>
                    <a:lstStyle/>
                    <a:p>
                      <a:pPr algn="l" fontAlgn="b"/>
                      <a:r>
                        <a:rPr lang="sv-SE" sz="1400" u="none" strike="noStrike">
                          <a:effectLst/>
                        </a:rPr>
                        <a:t>Västra Götalands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dirty="0">
                          <a:effectLst/>
                        </a:rPr>
                        <a:t>27</a:t>
                      </a:r>
                      <a:endParaRPr lang="sv-SE" sz="14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45185655"/>
                  </a:ext>
                </a:extLst>
              </a:tr>
              <a:tr h="227690">
                <a:tc>
                  <a:txBody>
                    <a:bodyPr/>
                    <a:lstStyle/>
                    <a:p>
                      <a:pPr algn="l" fontAlgn="b"/>
                      <a:r>
                        <a:rPr lang="sv-SE" sz="1400" u="none" strike="noStrike">
                          <a:effectLst/>
                        </a:rPr>
                        <a:t>Örebro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4</a:t>
                      </a:r>
                    </a:p>
                  </a:txBody>
                  <a:tcPr marL="6350" marR="6350" marT="6350" marB="0" anchor="b"/>
                </a:tc>
                <a:extLst>
                  <a:ext uri="{0D108BD9-81ED-4DB2-BD59-A6C34878D82A}">
                    <a16:rowId xmlns:a16="http://schemas.microsoft.com/office/drawing/2014/main" val="1316048298"/>
                  </a:ext>
                </a:extLst>
              </a:tr>
              <a:tr h="236234">
                <a:tc>
                  <a:txBody>
                    <a:bodyPr/>
                    <a:lstStyle/>
                    <a:p>
                      <a:pPr algn="l" fontAlgn="b"/>
                      <a:r>
                        <a:rPr lang="sv-SE" sz="1400" u="none" strike="noStrike">
                          <a:effectLst/>
                        </a:rPr>
                        <a:t>Östergötlands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dirty="0">
                          <a:solidFill>
                            <a:srgbClr val="000000"/>
                          </a:solidFill>
                          <a:effectLst/>
                          <a:latin typeface="Arial" panose="020B0604020202020204" pitchFamily="34" charset="0"/>
                        </a:rPr>
                        <a:t>6</a:t>
                      </a:r>
                    </a:p>
                  </a:txBody>
                  <a:tcPr marL="6350" marR="6350" marT="6350" marB="0" anchor="b"/>
                </a:tc>
                <a:extLst>
                  <a:ext uri="{0D108BD9-81ED-4DB2-BD59-A6C34878D82A}">
                    <a16:rowId xmlns:a16="http://schemas.microsoft.com/office/drawing/2014/main" val="2900613085"/>
                  </a:ext>
                </a:extLst>
              </a:tr>
              <a:tr h="227690">
                <a:tc>
                  <a:txBody>
                    <a:bodyPr/>
                    <a:lstStyle/>
                    <a:p>
                      <a:pPr algn="l" fontAlgn="b"/>
                      <a:r>
                        <a:rPr lang="sv-SE" sz="1400" u="none" strike="noStrike">
                          <a:effectLst/>
                        </a:rPr>
                        <a:t>Totalsumma</a:t>
                      </a:r>
                      <a:endParaRPr lang="sv-SE" sz="1400" b="1"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dirty="0">
                          <a:effectLst/>
                        </a:rPr>
                        <a:t>133</a:t>
                      </a:r>
                      <a:endParaRPr lang="sv-SE" sz="1400" b="1"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556669883"/>
                  </a:ext>
                </a:extLst>
              </a:tr>
            </a:tbl>
          </a:graphicData>
        </a:graphic>
      </p:graphicFrame>
      <p:sp>
        <p:nvSpPr>
          <p:cNvPr id="11" name="textruta 10">
            <a:extLst>
              <a:ext uri="{FF2B5EF4-FFF2-40B4-BE49-F238E27FC236}">
                <a16:creationId xmlns:a16="http://schemas.microsoft.com/office/drawing/2014/main" id="{E1C48775-2626-4D90-A15D-0EE66CE042AF}"/>
              </a:ext>
            </a:extLst>
          </p:cNvPr>
          <p:cNvSpPr txBox="1"/>
          <p:nvPr/>
        </p:nvSpPr>
        <p:spPr>
          <a:xfrm>
            <a:off x="3830521" y="2294318"/>
            <a:ext cx="4078558"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133 kommuner deltog 2021</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- 115 av dem fick ett resultat</a:t>
            </a:r>
            <a:endPar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703705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a:xfrm>
            <a:off x="664234" y="364067"/>
            <a:ext cx="9609825" cy="1231392"/>
          </a:xfrm>
        </p:spPr>
        <p:txBody>
          <a:bodyPr/>
          <a:lstStyle/>
          <a:p>
            <a:r>
              <a:rPr lang="sv-SE" dirty="0"/>
              <a:t>Antal svar och svarsfrekvens</a:t>
            </a:r>
          </a:p>
        </p:txBody>
      </p:sp>
      <p:graphicFrame>
        <p:nvGraphicFramePr>
          <p:cNvPr id="5" name="Platshållare för innehåll 4"/>
          <p:cNvGraphicFramePr>
            <a:graphicFrameLocks noGrp="1"/>
          </p:cNvGraphicFramePr>
          <p:nvPr>
            <p:ph idx="1"/>
          </p:nvPr>
        </p:nvGraphicFramePr>
        <p:xfrm>
          <a:off x="664234" y="1278112"/>
          <a:ext cx="10044616" cy="4754261"/>
        </p:xfrm>
        <a:graphic>
          <a:graphicData uri="http://schemas.openxmlformats.org/drawingml/2006/table">
            <a:tbl>
              <a:tblPr firstRow="1" bandRow="1">
                <a:tableStyleId>{5C22544A-7EE6-4342-B048-85BDC9FD1C3A}</a:tableStyleId>
              </a:tblPr>
              <a:tblGrid>
                <a:gridCol w="1777308">
                  <a:extLst>
                    <a:ext uri="{9D8B030D-6E8A-4147-A177-3AD203B41FA5}">
                      <a16:colId xmlns:a16="http://schemas.microsoft.com/office/drawing/2014/main" val="353739717"/>
                    </a:ext>
                  </a:extLst>
                </a:gridCol>
                <a:gridCol w="1363873">
                  <a:extLst>
                    <a:ext uri="{9D8B030D-6E8A-4147-A177-3AD203B41FA5}">
                      <a16:colId xmlns:a16="http://schemas.microsoft.com/office/drawing/2014/main" val="1456675327"/>
                    </a:ext>
                  </a:extLst>
                </a:gridCol>
                <a:gridCol w="2477922">
                  <a:extLst>
                    <a:ext uri="{9D8B030D-6E8A-4147-A177-3AD203B41FA5}">
                      <a16:colId xmlns:a16="http://schemas.microsoft.com/office/drawing/2014/main" val="875918003"/>
                    </a:ext>
                  </a:extLst>
                </a:gridCol>
                <a:gridCol w="1600134">
                  <a:extLst>
                    <a:ext uri="{9D8B030D-6E8A-4147-A177-3AD203B41FA5}">
                      <a16:colId xmlns:a16="http://schemas.microsoft.com/office/drawing/2014/main" val="2906349299"/>
                    </a:ext>
                  </a:extLst>
                </a:gridCol>
                <a:gridCol w="2825379">
                  <a:extLst>
                    <a:ext uri="{9D8B030D-6E8A-4147-A177-3AD203B41FA5}">
                      <a16:colId xmlns:a16="http://schemas.microsoft.com/office/drawing/2014/main" val="823724602"/>
                    </a:ext>
                  </a:extLst>
                </a:gridCol>
              </a:tblGrid>
              <a:tr h="662023">
                <a:tc>
                  <a:txBody>
                    <a:bodyPr/>
                    <a:lstStyle/>
                    <a:p>
                      <a:endParaRPr lang="sv-SE" dirty="0"/>
                    </a:p>
                  </a:txBody>
                  <a:tcPr/>
                </a:tc>
                <a:tc>
                  <a:txBody>
                    <a:bodyPr/>
                    <a:lstStyle/>
                    <a:p>
                      <a:r>
                        <a:rPr lang="sv-SE" dirty="0"/>
                        <a:t>Antal svar </a:t>
                      </a:r>
                    </a:p>
                    <a:p>
                      <a:r>
                        <a:rPr lang="sv-SE" dirty="0"/>
                        <a:t>2021</a:t>
                      </a:r>
                    </a:p>
                  </a:txBody>
                  <a:tcPr/>
                </a:tc>
                <a:tc>
                  <a:txBody>
                    <a:bodyPr/>
                    <a:lstStyle/>
                    <a:p>
                      <a:r>
                        <a:rPr lang="sv-SE" dirty="0"/>
                        <a:t> Svarsfrekvens 2021</a:t>
                      </a:r>
                    </a:p>
                  </a:txBody>
                  <a:tcPr/>
                </a:tc>
                <a:tc>
                  <a:txBody>
                    <a:bodyPr/>
                    <a:lstStyle/>
                    <a:p>
                      <a:r>
                        <a:rPr lang="sv-SE" dirty="0"/>
                        <a:t>Antal svar </a:t>
                      </a:r>
                    </a:p>
                    <a:p>
                      <a:r>
                        <a:rPr lang="sv-SE" dirty="0"/>
                        <a:t>2020</a:t>
                      </a:r>
                    </a:p>
                  </a:txBody>
                  <a:tcPr/>
                </a:tc>
                <a:tc>
                  <a:txBody>
                    <a:bodyPr/>
                    <a:lstStyle/>
                    <a:p>
                      <a:r>
                        <a:rPr lang="sv-SE" dirty="0"/>
                        <a:t>Svarsfrekvens 2020</a:t>
                      </a:r>
                    </a:p>
                  </a:txBody>
                  <a:tcPr/>
                </a:tc>
                <a:extLst>
                  <a:ext uri="{0D108BD9-81ED-4DB2-BD59-A6C34878D82A}">
                    <a16:rowId xmlns:a16="http://schemas.microsoft.com/office/drawing/2014/main" val="4016775053"/>
                  </a:ext>
                </a:extLst>
              </a:tr>
              <a:tr h="523901">
                <a:tc>
                  <a:txBody>
                    <a:bodyPr/>
                    <a:lstStyle/>
                    <a:p>
                      <a:pPr algn="l" fontAlgn="b"/>
                      <a:r>
                        <a:rPr lang="sv-SE" sz="1800" b="0" i="0" u="none" strike="noStrike" dirty="0">
                          <a:solidFill>
                            <a:srgbClr val="000000"/>
                          </a:solidFill>
                          <a:effectLst/>
                          <a:latin typeface="Calibri" panose="020F0502020204030204" pitchFamily="34" charset="0"/>
                        </a:rPr>
                        <a:t>Ekonomiskt bistånd</a:t>
                      </a:r>
                    </a:p>
                  </a:txBody>
                  <a:tcPr marL="9525" marR="9525" marT="9525" marB="0" anchor="b"/>
                </a:tc>
                <a:tc>
                  <a:txBody>
                    <a:bodyPr/>
                    <a:lstStyle/>
                    <a:p>
                      <a:pPr algn="ctr" fontAlgn="b"/>
                      <a:r>
                        <a:rPr lang="sv-SE" sz="2200" b="0" i="0" u="none" strike="noStrike" dirty="0">
                          <a:solidFill>
                            <a:srgbClr val="000000"/>
                          </a:solidFill>
                          <a:effectLst/>
                          <a:latin typeface="Calibri" panose="020F0502020204030204" pitchFamily="34" charset="0"/>
                        </a:rPr>
                        <a:t>4 005</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35 %</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2 777</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22 %</a:t>
                      </a:r>
                    </a:p>
                  </a:txBody>
                  <a:tcPr marL="9525" marR="9525" marT="9525" marB="0" anchor="ctr"/>
                </a:tc>
                <a:extLst>
                  <a:ext uri="{0D108BD9-81ED-4DB2-BD59-A6C34878D82A}">
                    <a16:rowId xmlns:a16="http://schemas.microsoft.com/office/drawing/2014/main" val="3155012738"/>
                  </a:ext>
                </a:extLst>
              </a:tr>
              <a:tr h="577300">
                <a:tc>
                  <a:txBody>
                    <a:bodyPr/>
                    <a:lstStyle/>
                    <a:p>
                      <a:pPr algn="l" fontAlgn="b"/>
                      <a:r>
                        <a:rPr lang="sv-SE" sz="1800" b="0" i="0" u="none" strike="noStrike">
                          <a:solidFill>
                            <a:srgbClr val="000000"/>
                          </a:solidFill>
                          <a:effectLst/>
                          <a:latin typeface="Calibri" panose="020F0502020204030204" pitchFamily="34" charset="0"/>
                        </a:rPr>
                        <a:t>Missbruks- och beroendevård</a:t>
                      </a:r>
                    </a:p>
                  </a:txBody>
                  <a:tcPr marL="9525" marR="9525" marT="9525" marB="0" anchor="b"/>
                </a:tc>
                <a:tc>
                  <a:txBody>
                    <a:bodyPr/>
                    <a:lstStyle/>
                    <a:p>
                      <a:pPr algn="ctr" fontAlgn="b"/>
                      <a:r>
                        <a:rPr lang="sv-SE" sz="2200" b="0" i="0" u="none" strike="noStrike" dirty="0">
                          <a:solidFill>
                            <a:srgbClr val="000000"/>
                          </a:solidFill>
                          <a:effectLst/>
                          <a:latin typeface="Calibri" panose="020F0502020204030204" pitchFamily="34" charset="0"/>
                        </a:rPr>
                        <a:t>1 425</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48 %</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1 184</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36 %</a:t>
                      </a:r>
                    </a:p>
                  </a:txBody>
                  <a:tcPr marL="9525" marR="9525" marT="9525" marB="0" anchor="ctr"/>
                </a:tc>
                <a:extLst>
                  <a:ext uri="{0D108BD9-81ED-4DB2-BD59-A6C34878D82A}">
                    <a16:rowId xmlns:a16="http://schemas.microsoft.com/office/drawing/2014/main" val="776282346"/>
                  </a:ext>
                </a:extLst>
              </a:tr>
              <a:tr h="1144748">
                <a:tc>
                  <a:txBody>
                    <a:bodyPr/>
                    <a:lstStyle/>
                    <a:p>
                      <a:pPr algn="l" fontAlgn="b"/>
                      <a:r>
                        <a:rPr lang="sv-SE" sz="1800" b="0" i="0" u="none" strike="noStrike" dirty="0">
                          <a:solidFill>
                            <a:srgbClr val="000000"/>
                          </a:solidFill>
                          <a:effectLst/>
                          <a:latin typeface="Calibri" panose="020F0502020204030204" pitchFamily="34" charset="0"/>
                        </a:rPr>
                        <a:t>Social barn- och ungdomsvård: Ungdomar 13 år och äldre</a:t>
                      </a:r>
                    </a:p>
                  </a:txBody>
                  <a:tcPr marL="9525" marR="9525" marT="9525" marB="0" anchor="b"/>
                </a:tc>
                <a:tc>
                  <a:txBody>
                    <a:bodyPr/>
                    <a:lstStyle/>
                    <a:p>
                      <a:pPr algn="ctr" fontAlgn="b"/>
                      <a:r>
                        <a:rPr lang="sv-SE" sz="2200" b="0" i="0" u="none" strike="noStrike" dirty="0">
                          <a:solidFill>
                            <a:srgbClr val="000000"/>
                          </a:solidFill>
                          <a:effectLst/>
                          <a:latin typeface="Calibri" panose="020F0502020204030204" pitchFamily="34" charset="0"/>
                        </a:rPr>
                        <a:t>714</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37 %</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681</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18 %</a:t>
                      </a:r>
                    </a:p>
                  </a:txBody>
                  <a:tcPr marL="9525" marR="9525" marT="9525" marB="0" anchor="ctr"/>
                </a:tc>
                <a:extLst>
                  <a:ext uri="{0D108BD9-81ED-4DB2-BD59-A6C34878D82A}">
                    <a16:rowId xmlns:a16="http://schemas.microsoft.com/office/drawing/2014/main" val="4029506989"/>
                  </a:ext>
                </a:extLst>
              </a:tr>
              <a:tr h="1428472">
                <a:tc>
                  <a:txBody>
                    <a:bodyPr/>
                    <a:lstStyle/>
                    <a:p>
                      <a:pPr algn="l" fontAlgn="b"/>
                      <a:r>
                        <a:rPr lang="sv-SE" sz="1800" b="0" i="0" u="none" strike="noStrike" dirty="0">
                          <a:solidFill>
                            <a:srgbClr val="000000"/>
                          </a:solidFill>
                          <a:effectLst/>
                          <a:latin typeface="Calibri" panose="020F0502020204030204" pitchFamily="34" charset="0"/>
                        </a:rPr>
                        <a:t>Social barn- och ungdomsvård: Vårdnadshavare för barn och ungdomar 0-18 år</a:t>
                      </a:r>
                    </a:p>
                  </a:txBody>
                  <a:tcPr marL="9525" marR="9525" marT="9525" marB="0" anchor="b"/>
                </a:tc>
                <a:tc>
                  <a:txBody>
                    <a:bodyPr/>
                    <a:lstStyle/>
                    <a:p>
                      <a:pPr algn="ctr" fontAlgn="b"/>
                      <a:r>
                        <a:rPr lang="sv-SE" sz="2200" b="0" i="0" u="none" strike="noStrike" dirty="0">
                          <a:solidFill>
                            <a:srgbClr val="000000"/>
                          </a:solidFill>
                          <a:effectLst/>
                          <a:latin typeface="Calibri" panose="020F0502020204030204" pitchFamily="34" charset="0"/>
                        </a:rPr>
                        <a:t>2 079</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35 %</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1 369</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20 %</a:t>
                      </a:r>
                    </a:p>
                  </a:txBody>
                  <a:tcPr marL="9525" marR="9525" marT="9525" marB="0" anchor="ctr"/>
                </a:tc>
                <a:extLst>
                  <a:ext uri="{0D108BD9-81ED-4DB2-BD59-A6C34878D82A}">
                    <a16:rowId xmlns:a16="http://schemas.microsoft.com/office/drawing/2014/main" val="1611134216"/>
                  </a:ext>
                </a:extLst>
              </a:tr>
              <a:tr h="383553">
                <a:tc>
                  <a:txBody>
                    <a:bodyPr/>
                    <a:lstStyle/>
                    <a:p>
                      <a:pPr algn="l" fontAlgn="b"/>
                      <a:r>
                        <a:rPr lang="sv-SE" sz="1800" b="0" i="0" u="none" strike="noStrike" dirty="0">
                          <a:solidFill>
                            <a:srgbClr val="000000"/>
                          </a:solidFill>
                          <a:effectLst/>
                          <a:latin typeface="Calibri" panose="020F0502020204030204" pitchFamily="34" charset="0"/>
                        </a:rPr>
                        <a:t>IFO totalt</a:t>
                      </a:r>
                    </a:p>
                  </a:txBody>
                  <a:tcPr marL="9525" marR="9525" marT="9525" marB="0" anchor="b"/>
                </a:tc>
                <a:tc>
                  <a:txBody>
                    <a:bodyPr/>
                    <a:lstStyle/>
                    <a:p>
                      <a:pPr algn="ctr" fontAlgn="b"/>
                      <a:r>
                        <a:rPr lang="sv-SE" sz="2200" b="0" i="0" u="none" strike="noStrike" dirty="0">
                          <a:solidFill>
                            <a:srgbClr val="000000"/>
                          </a:solidFill>
                          <a:effectLst/>
                          <a:latin typeface="Calibri" panose="020F0502020204030204" pitchFamily="34" charset="0"/>
                        </a:rPr>
                        <a:t>8 223</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37 %</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6 011</a:t>
                      </a:r>
                    </a:p>
                  </a:txBody>
                  <a:tcPr marL="9525" marR="9525" marT="9525" marB="0" anchor="ctr"/>
                </a:tc>
                <a:tc>
                  <a:txBody>
                    <a:bodyPr/>
                    <a:lstStyle/>
                    <a:p>
                      <a:pPr algn="ctr" fontAlgn="b"/>
                      <a:r>
                        <a:rPr lang="sv-SE" sz="2200" b="0" i="0" u="none" strike="noStrike" dirty="0">
                          <a:solidFill>
                            <a:srgbClr val="000000"/>
                          </a:solidFill>
                          <a:effectLst/>
                          <a:latin typeface="Calibri" panose="020F0502020204030204" pitchFamily="34" charset="0"/>
                        </a:rPr>
                        <a:t>23 %</a:t>
                      </a:r>
                    </a:p>
                  </a:txBody>
                  <a:tcPr marL="9525" marR="9525" marT="9525" marB="0" anchor="ctr"/>
                </a:tc>
                <a:extLst>
                  <a:ext uri="{0D108BD9-81ED-4DB2-BD59-A6C34878D82A}">
                    <a16:rowId xmlns:a16="http://schemas.microsoft.com/office/drawing/2014/main" val="1172823895"/>
                  </a:ext>
                </a:extLst>
              </a:tr>
            </a:tbl>
          </a:graphicData>
        </a:graphic>
      </p:graphicFrame>
    </p:spTree>
    <p:extLst>
      <p:ext uri="{BB962C8B-B14F-4D97-AF65-F5344CB8AC3E}">
        <p14:creationId xmlns:p14="http://schemas.microsoft.com/office/powerpoint/2010/main" val="32393439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580011" y="670065"/>
            <a:ext cx="9609825" cy="1231392"/>
          </a:xfrm>
        </p:spPr>
        <p:txBody>
          <a:bodyPr/>
          <a:lstStyle/>
          <a:p>
            <a:r>
              <a:rPr lang="sv-SE" dirty="0"/>
              <a:t>Könsfördelning</a:t>
            </a:r>
          </a:p>
        </p:txBody>
      </p:sp>
      <p:graphicFrame>
        <p:nvGraphicFramePr>
          <p:cNvPr id="4" name="Platshållare för innehåll 3"/>
          <p:cNvGraphicFramePr>
            <a:graphicFrameLocks noGrp="1"/>
          </p:cNvGraphicFramePr>
          <p:nvPr>
            <p:ph idx="1"/>
          </p:nvPr>
        </p:nvGraphicFramePr>
        <p:xfrm>
          <a:off x="580010" y="1901457"/>
          <a:ext cx="9139026" cy="3161294"/>
        </p:xfrm>
        <a:graphic>
          <a:graphicData uri="http://schemas.openxmlformats.org/drawingml/2006/table">
            <a:tbl>
              <a:tblPr firstRow="1" bandRow="1">
                <a:tableStyleId>{5C22544A-7EE6-4342-B048-85BDC9FD1C3A}</a:tableStyleId>
              </a:tblPr>
              <a:tblGrid>
                <a:gridCol w="1758348">
                  <a:extLst>
                    <a:ext uri="{9D8B030D-6E8A-4147-A177-3AD203B41FA5}">
                      <a16:colId xmlns:a16="http://schemas.microsoft.com/office/drawing/2014/main" val="478281182"/>
                    </a:ext>
                  </a:extLst>
                </a:gridCol>
                <a:gridCol w="1581053">
                  <a:extLst>
                    <a:ext uri="{9D8B030D-6E8A-4147-A177-3AD203B41FA5}">
                      <a16:colId xmlns:a16="http://schemas.microsoft.com/office/drawing/2014/main" val="1784941348"/>
                    </a:ext>
                  </a:extLst>
                </a:gridCol>
                <a:gridCol w="1854480">
                  <a:extLst>
                    <a:ext uri="{9D8B030D-6E8A-4147-A177-3AD203B41FA5}">
                      <a16:colId xmlns:a16="http://schemas.microsoft.com/office/drawing/2014/main" val="3516830524"/>
                    </a:ext>
                  </a:extLst>
                </a:gridCol>
                <a:gridCol w="1835949">
                  <a:extLst>
                    <a:ext uri="{9D8B030D-6E8A-4147-A177-3AD203B41FA5}">
                      <a16:colId xmlns:a16="http://schemas.microsoft.com/office/drawing/2014/main" val="3897695224"/>
                    </a:ext>
                  </a:extLst>
                </a:gridCol>
                <a:gridCol w="2109196">
                  <a:extLst>
                    <a:ext uri="{9D8B030D-6E8A-4147-A177-3AD203B41FA5}">
                      <a16:colId xmlns:a16="http://schemas.microsoft.com/office/drawing/2014/main" val="3078145238"/>
                    </a:ext>
                  </a:extLst>
                </a:gridCol>
              </a:tblGrid>
              <a:tr h="1349806">
                <a:tc>
                  <a:txBody>
                    <a:bodyPr/>
                    <a:lstStyle/>
                    <a:p>
                      <a:endParaRPr lang="sv-SE" dirty="0"/>
                    </a:p>
                  </a:txBody>
                  <a:tcPr/>
                </a:tc>
                <a:tc>
                  <a:txBody>
                    <a:bodyPr/>
                    <a:lstStyle/>
                    <a:p>
                      <a:r>
                        <a:rPr lang="sv-SE" dirty="0"/>
                        <a:t>Ekonomiskt</a:t>
                      </a:r>
                      <a:r>
                        <a:rPr lang="sv-SE" baseline="0" dirty="0"/>
                        <a:t> bistånd</a:t>
                      </a:r>
                      <a:endParaRPr lang="sv-S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Missbruks- och</a:t>
                      </a:r>
                      <a:r>
                        <a:rPr lang="sv-SE" baseline="0" dirty="0"/>
                        <a:t> beroendevård</a:t>
                      </a:r>
                      <a:endParaRPr lang="sv-SE" dirty="0"/>
                    </a:p>
                    <a:p>
                      <a:endParaRPr lang="sv-SE" dirty="0"/>
                    </a:p>
                  </a:txBody>
                  <a:tcPr/>
                </a:tc>
                <a:tc>
                  <a:txBody>
                    <a:bodyPr/>
                    <a:lstStyle/>
                    <a:p>
                      <a:r>
                        <a:rPr lang="sv-SE" dirty="0"/>
                        <a:t>Barn- och ungdomsvård:</a:t>
                      </a:r>
                      <a:r>
                        <a:rPr lang="sv-SE" baseline="0" dirty="0"/>
                        <a:t> </a:t>
                      </a:r>
                      <a:br>
                        <a:rPr lang="sv-SE" baseline="0" dirty="0"/>
                      </a:br>
                      <a:r>
                        <a:rPr lang="sv-SE" baseline="0" dirty="0"/>
                        <a:t>ungdomar</a:t>
                      </a:r>
                      <a:endParaRPr lang="sv-S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Barn- och ungdomsvård:</a:t>
                      </a:r>
                      <a:r>
                        <a:rPr lang="sv-SE" baseline="0" dirty="0"/>
                        <a:t> vårdnadshavare</a:t>
                      </a:r>
                      <a:endParaRPr lang="sv-SE" dirty="0"/>
                    </a:p>
                    <a:p>
                      <a:endParaRPr lang="sv-SE" dirty="0"/>
                    </a:p>
                  </a:txBody>
                  <a:tcPr/>
                </a:tc>
                <a:extLst>
                  <a:ext uri="{0D108BD9-81ED-4DB2-BD59-A6C34878D82A}">
                    <a16:rowId xmlns:a16="http://schemas.microsoft.com/office/drawing/2014/main" val="3616544930"/>
                  </a:ext>
                </a:extLst>
              </a:tr>
              <a:tr h="591569">
                <a:tc>
                  <a:txBody>
                    <a:bodyPr/>
                    <a:lstStyle/>
                    <a:p>
                      <a:r>
                        <a:rPr lang="sv-SE" dirty="0"/>
                        <a:t>Kvinnor/flickor</a:t>
                      </a:r>
                    </a:p>
                  </a:txBody>
                  <a:tcPr anchor="ctr"/>
                </a:tc>
                <a:tc>
                  <a:txBody>
                    <a:bodyPr/>
                    <a:lstStyle/>
                    <a:p>
                      <a:pPr algn="ctr"/>
                      <a:r>
                        <a:rPr lang="sv-SE" sz="2200" dirty="0"/>
                        <a:t>49 %</a:t>
                      </a:r>
                    </a:p>
                  </a:txBody>
                  <a:tcPr anchor="ctr"/>
                </a:tc>
                <a:tc>
                  <a:txBody>
                    <a:bodyPr/>
                    <a:lstStyle/>
                    <a:p>
                      <a:pPr algn="ctr"/>
                      <a:r>
                        <a:rPr lang="sv-SE" sz="2200" dirty="0"/>
                        <a:t>34 %</a:t>
                      </a:r>
                    </a:p>
                  </a:txBody>
                  <a:tcPr anchor="ctr"/>
                </a:tc>
                <a:tc>
                  <a:txBody>
                    <a:bodyPr/>
                    <a:lstStyle/>
                    <a:p>
                      <a:pPr algn="ctr"/>
                      <a:r>
                        <a:rPr lang="sv-SE" sz="2200" dirty="0"/>
                        <a:t>55 %</a:t>
                      </a:r>
                    </a:p>
                  </a:txBody>
                  <a:tcPr anchor="ctr"/>
                </a:tc>
                <a:tc>
                  <a:txBody>
                    <a:bodyPr/>
                    <a:lstStyle/>
                    <a:p>
                      <a:pPr algn="ctr"/>
                      <a:r>
                        <a:rPr lang="sv-SE" sz="2200" dirty="0"/>
                        <a:t>63 %</a:t>
                      </a:r>
                    </a:p>
                  </a:txBody>
                  <a:tcPr anchor="ctr"/>
                </a:tc>
                <a:extLst>
                  <a:ext uri="{0D108BD9-81ED-4DB2-BD59-A6C34878D82A}">
                    <a16:rowId xmlns:a16="http://schemas.microsoft.com/office/drawing/2014/main" val="4201060617"/>
                  </a:ext>
                </a:extLst>
              </a:tr>
              <a:tr h="579839">
                <a:tc>
                  <a:txBody>
                    <a:bodyPr/>
                    <a:lstStyle/>
                    <a:p>
                      <a:r>
                        <a:rPr lang="sv-SE" dirty="0"/>
                        <a:t>Män/pojkar</a:t>
                      </a:r>
                    </a:p>
                  </a:txBody>
                  <a:tcPr anchor="ctr"/>
                </a:tc>
                <a:tc>
                  <a:txBody>
                    <a:bodyPr/>
                    <a:lstStyle/>
                    <a:p>
                      <a:pPr algn="ctr"/>
                      <a:r>
                        <a:rPr lang="sv-SE" sz="2200" dirty="0"/>
                        <a:t>49 %</a:t>
                      </a:r>
                    </a:p>
                  </a:txBody>
                  <a:tcPr anchor="ctr"/>
                </a:tc>
                <a:tc>
                  <a:txBody>
                    <a:bodyPr/>
                    <a:lstStyle/>
                    <a:p>
                      <a:pPr algn="ctr"/>
                      <a:r>
                        <a:rPr lang="sv-SE" sz="2200" dirty="0"/>
                        <a:t>65 %</a:t>
                      </a:r>
                    </a:p>
                  </a:txBody>
                  <a:tcPr anchor="ctr"/>
                </a:tc>
                <a:tc>
                  <a:txBody>
                    <a:bodyPr/>
                    <a:lstStyle/>
                    <a:p>
                      <a:pPr algn="ctr"/>
                      <a:r>
                        <a:rPr lang="sv-SE" sz="2200" dirty="0"/>
                        <a:t>42 %</a:t>
                      </a:r>
                    </a:p>
                  </a:txBody>
                  <a:tcPr anchor="ctr"/>
                </a:tc>
                <a:tc>
                  <a:txBody>
                    <a:bodyPr/>
                    <a:lstStyle/>
                    <a:p>
                      <a:pPr algn="ctr"/>
                      <a:r>
                        <a:rPr lang="sv-SE" sz="2200" dirty="0"/>
                        <a:t>36 %</a:t>
                      </a:r>
                    </a:p>
                  </a:txBody>
                  <a:tcPr anchor="ctr"/>
                </a:tc>
                <a:extLst>
                  <a:ext uri="{0D108BD9-81ED-4DB2-BD59-A6C34878D82A}">
                    <a16:rowId xmlns:a16="http://schemas.microsoft.com/office/drawing/2014/main" val="2152367476"/>
                  </a:ext>
                </a:extLst>
              </a:tr>
              <a:tr h="591569">
                <a:tc>
                  <a:txBody>
                    <a:bodyPr/>
                    <a:lstStyle/>
                    <a:p>
                      <a:r>
                        <a:rPr lang="sv-SE" dirty="0"/>
                        <a:t>Annat/vill inte uppge*</a:t>
                      </a:r>
                    </a:p>
                  </a:txBody>
                  <a:tcPr anchor="ctr"/>
                </a:tc>
                <a:tc>
                  <a:txBody>
                    <a:bodyPr/>
                    <a:lstStyle/>
                    <a:p>
                      <a:pPr algn="ctr"/>
                      <a:r>
                        <a:rPr lang="sv-SE" sz="2200" dirty="0">
                          <a:solidFill>
                            <a:schemeClr val="tx1"/>
                          </a:solidFill>
                        </a:rPr>
                        <a:t>1 %</a:t>
                      </a:r>
                    </a:p>
                  </a:txBody>
                  <a:tcPr anchor="ctr"/>
                </a:tc>
                <a:tc>
                  <a:txBody>
                    <a:bodyPr/>
                    <a:lstStyle/>
                    <a:p>
                      <a:pPr algn="ctr"/>
                      <a:r>
                        <a:rPr lang="sv-SE" sz="2200" dirty="0">
                          <a:solidFill>
                            <a:schemeClr val="tx1"/>
                          </a:solidFill>
                        </a:rPr>
                        <a:t>2 %</a:t>
                      </a:r>
                    </a:p>
                  </a:txBody>
                  <a:tcPr anchor="ctr"/>
                </a:tc>
                <a:tc>
                  <a:txBody>
                    <a:bodyPr/>
                    <a:lstStyle/>
                    <a:p>
                      <a:pPr algn="ctr"/>
                      <a:r>
                        <a:rPr lang="sv-SE" sz="2200" dirty="0">
                          <a:solidFill>
                            <a:schemeClr val="tx1"/>
                          </a:solidFill>
                        </a:rPr>
                        <a:t>3 %</a:t>
                      </a:r>
                    </a:p>
                  </a:txBody>
                  <a:tcPr anchor="ctr"/>
                </a:tc>
                <a:tc>
                  <a:txBody>
                    <a:bodyPr/>
                    <a:lstStyle/>
                    <a:p>
                      <a:pPr algn="ctr"/>
                      <a:r>
                        <a:rPr lang="sv-SE" sz="2200" dirty="0">
                          <a:solidFill>
                            <a:schemeClr val="tx1"/>
                          </a:solidFill>
                        </a:rPr>
                        <a:t>1 %</a:t>
                      </a:r>
                    </a:p>
                  </a:txBody>
                  <a:tcPr anchor="ctr"/>
                </a:tc>
                <a:extLst>
                  <a:ext uri="{0D108BD9-81ED-4DB2-BD59-A6C34878D82A}">
                    <a16:rowId xmlns:a16="http://schemas.microsoft.com/office/drawing/2014/main" val="2020508372"/>
                  </a:ext>
                </a:extLst>
              </a:tr>
            </a:tbl>
          </a:graphicData>
        </a:graphic>
      </p:graphicFrame>
      <p:sp>
        <p:nvSpPr>
          <p:cNvPr id="3" name="textruta 2"/>
          <p:cNvSpPr txBox="1"/>
          <p:nvPr/>
        </p:nvSpPr>
        <p:spPr>
          <a:xfrm>
            <a:off x="580010" y="5419213"/>
            <a:ext cx="86182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 Eftersom andelen som har svarat ”annat/vill inte uppge” är så liten, särredovisas inte </a:t>
            </a:r>
            <a:r>
              <a:rPr kumimoji="0" lang="sv-SE" sz="1800" b="0" i="0" u="none" strike="noStrike" kern="1200" cap="none" spc="0" normalizeH="0" baseline="0" noProof="0">
                <a:ln>
                  <a:noFill/>
                </a:ln>
                <a:solidFill>
                  <a:prstClr val="black"/>
                </a:solidFill>
                <a:effectLst/>
                <a:uLnTx/>
                <a:uFillTx/>
                <a:latin typeface="Arial"/>
                <a:ea typeface="+mn-ea"/>
                <a:cs typeface="+mn-cs"/>
              </a:rPr>
              <a:t>de resultaten</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8873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C3078B-AA1D-4843-ACF8-E64B8815CBDA}"/>
              </a:ext>
            </a:extLst>
          </p:cNvPr>
          <p:cNvSpPr>
            <a:spLocks noGrp="1"/>
          </p:cNvSpPr>
          <p:nvPr>
            <p:ph type="title"/>
          </p:nvPr>
        </p:nvSpPr>
        <p:spPr>
          <a:xfrm>
            <a:off x="590281" y="458042"/>
            <a:ext cx="9609825" cy="1231392"/>
          </a:xfrm>
        </p:spPr>
        <p:txBody>
          <a:bodyPr/>
          <a:lstStyle/>
          <a:p>
            <a:r>
              <a:rPr lang="sv-SE" dirty="0"/>
              <a:t>Resultatet i korthet</a:t>
            </a:r>
          </a:p>
        </p:txBody>
      </p:sp>
      <p:sp>
        <p:nvSpPr>
          <p:cNvPr id="5" name="Platshållare för innehåll 4">
            <a:extLst>
              <a:ext uri="{FF2B5EF4-FFF2-40B4-BE49-F238E27FC236}">
                <a16:creationId xmlns:a16="http://schemas.microsoft.com/office/drawing/2014/main" id="{EA4916EB-4303-4EB8-BD79-DA076A511530}"/>
              </a:ext>
            </a:extLst>
          </p:cNvPr>
          <p:cNvSpPr txBox="1">
            <a:spLocks noGrp="1"/>
          </p:cNvSpPr>
          <p:nvPr>
            <p:ph sz="half" idx="1"/>
          </p:nvPr>
        </p:nvSpPr>
        <p:spPr>
          <a:xfrm>
            <a:off x="590281" y="1571058"/>
            <a:ext cx="5734050" cy="4909036"/>
          </a:xfrm>
          <a:prstGeom prst="rect">
            <a:avLst/>
          </a:prstGeom>
          <a:noFill/>
        </p:spPr>
        <p:txBody>
          <a:bodyPr wrap="square">
            <a:spAutoFit/>
          </a:bodyPr>
          <a:lstStyle/>
          <a:p>
            <a:pPr algn="l">
              <a:lnSpc>
                <a:spcPct val="100000"/>
              </a:lnSpc>
              <a:spcBef>
                <a:spcPts val="0"/>
              </a:spcBef>
              <a:spcAft>
                <a:spcPts val="3000"/>
              </a:spcAft>
            </a:pPr>
            <a:r>
              <a:rPr lang="sv-SE" sz="2000" b="0" i="0" dirty="0">
                <a:solidFill>
                  <a:srgbClr val="222222"/>
                </a:solidFill>
                <a:effectLst/>
                <a:latin typeface="open sans" panose="020B0606030504020204" pitchFamily="34" charset="0"/>
              </a:rPr>
              <a:t>Skillnaderna för IFO totalt är små mellan åren, men det finns exempel på både positiva och negativa utvecklingstrender </a:t>
            </a:r>
            <a:r>
              <a:rPr lang="sv-SE" sz="2000" dirty="0">
                <a:solidFill>
                  <a:srgbClr val="222222"/>
                </a:solidFill>
                <a:latin typeface="open sans" panose="020B0606030504020204" pitchFamily="34" charset="0"/>
              </a:rPr>
              <a:t>för</a:t>
            </a:r>
            <a:r>
              <a:rPr lang="sv-SE" sz="2000" b="0" i="0" dirty="0">
                <a:solidFill>
                  <a:srgbClr val="222222"/>
                </a:solidFill>
                <a:effectLst/>
                <a:latin typeface="open sans" panose="020B0606030504020204" pitchFamily="34" charset="0"/>
              </a:rPr>
              <a:t> olika målgrupper.</a:t>
            </a:r>
          </a:p>
          <a:p>
            <a:pPr>
              <a:lnSpc>
                <a:spcPct val="100000"/>
              </a:lnSpc>
              <a:spcBef>
                <a:spcPts val="0"/>
              </a:spcBef>
              <a:spcAft>
                <a:spcPts val="3000"/>
              </a:spcAft>
            </a:pPr>
            <a:r>
              <a:rPr lang="sv-SE" sz="2000" dirty="0">
                <a:solidFill>
                  <a:srgbClr val="222222"/>
                </a:solidFill>
                <a:latin typeface="open sans" panose="020B0606030504020204" pitchFamily="34" charset="0"/>
              </a:rPr>
              <a:t>Unga över 13 år är genomgående, för samtliga frågor, mindre positiva i år jämfört med förra året.</a:t>
            </a:r>
          </a:p>
          <a:p>
            <a:pPr>
              <a:lnSpc>
                <a:spcPct val="100000"/>
              </a:lnSpc>
              <a:spcBef>
                <a:spcPts val="0"/>
              </a:spcBef>
              <a:spcAft>
                <a:spcPts val="3000"/>
              </a:spcAft>
            </a:pPr>
            <a:r>
              <a:rPr lang="sv-SE" sz="2000" dirty="0">
                <a:solidFill>
                  <a:srgbClr val="222222"/>
                </a:solidFill>
                <a:latin typeface="open sans" panose="020B0606030504020204" pitchFamily="34" charset="0"/>
              </a:rPr>
              <a:t>Personer som får stöd inom ekonomiskt bistånd är, för flera av undersökningens frågor, mer positiva i år, jämfört med förra året. </a:t>
            </a:r>
          </a:p>
          <a:p>
            <a:endParaRPr lang="sv-SE" sz="1800" dirty="0">
              <a:solidFill>
                <a:srgbClr val="222222"/>
              </a:solidFill>
              <a:latin typeface="open sans" panose="020B0606030504020204" pitchFamily="34" charset="0"/>
            </a:endParaRPr>
          </a:p>
        </p:txBody>
      </p:sp>
      <p:sp>
        <p:nvSpPr>
          <p:cNvPr id="4" name="Platshållare för innehåll 3">
            <a:extLst>
              <a:ext uri="{FF2B5EF4-FFF2-40B4-BE49-F238E27FC236}">
                <a16:creationId xmlns:a16="http://schemas.microsoft.com/office/drawing/2014/main" id="{BEF534B9-AC97-4A49-83E5-3A45903752E1}"/>
              </a:ext>
            </a:extLst>
          </p:cNvPr>
          <p:cNvSpPr>
            <a:spLocks noGrp="1"/>
          </p:cNvSpPr>
          <p:nvPr>
            <p:ph sz="half" idx="2"/>
          </p:nvPr>
        </p:nvSpPr>
        <p:spPr>
          <a:xfrm>
            <a:off x="6692888" y="1244412"/>
            <a:ext cx="4716000" cy="3740400"/>
          </a:xfrm>
        </p:spPr>
        <p:txBody>
          <a:bodyPr>
            <a:noAutofit/>
          </a:bodyPr>
          <a:lstStyle/>
          <a:p>
            <a:pPr>
              <a:lnSpc>
                <a:spcPct val="100000"/>
              </a:lnSpc>
              <a:spcBef>
                <a:spcPts val="0"/>
              </a:spcBef>
              <a:spcAft>
                <a:spcPts val="2400"/>
              </a:spcAft>
            </a:pPr>
            <a:r>
              <a:rPr lang="sv-SE" sz="2000" dirty="0">
                <a:solidFill>
                  <a:srgbClr val="222222"/>
                </a:solidFill>
                <a:latin typeface="open sans" panose="020B0606030504020204" pitchFamily="34" charset="0"/>
              </a:rPr>
              <a:t>Missbruks- och beroendevården har även 2021 högst andel positiva resultat. </a:t>
            </a:r>
          </a:p>
          <a:p>
            <a:pPr algn="l">
              <a:lnSpc>
                <a:spcPct val="100000"/>
              </a:lnSpc>
              <a:spcBef>
                <a:spcPts val="0"/>
              </a:spcBef>
              <a:spcAft>
                <a:spcPts val="2400"/>
              </a:spcAft>
            </a:pPr>
            <a:r>
              <a:rPr lang="sv-SE" sz="2000" b="0" i="0" dirty="0">
                <a:solidFill>
                  <a:srgbClr val="222222"/>
                </a:solidFill>
                <a:effectLst/>
                <a:latin typeface="open sans" panose="020B0606030504020204" pitchFamily="34" charset="0"/>
              </a:rPr>
              <a:t>Skillnaden mellan kön har framför allt ökat inom målgruppen unga över 13 år, där tjejerna är mindre nöjda än killarna.</a:t>
            </a:r>
          </a:p>
          <a:p>
            <a:pPr algn="l">
              <a:lnSpc>
                <a:spcPct val="100000"/>
              </a:lnSpc>
              <a:spcBef>
                <a:spcPts val="0"/>
              </a:spcBef>
              <a:spcAft>
                <a:spcPts val="2400"/>
              </a:spcAft>
            </a:pPr>
            <a:r>
              <a:rPr lang="sv-SE" sz="2000" b="0" i="0" dirty="0">
                <a:solidFill>
                  <a:srgbClr val="222222"/>
                </a:solidFill>
                <a:effectLst/>
                <a:latin typeface="open sans" panose="020B0606030504020204" pitchFamily="34" charset="0"/>
              </a:rPr>
              <a:t>Stor förbättringspotential finns </a:t>
            </a:r>
            <a:r>
              <a:rPr lang="sv-SE" sz="2000" dirty="0">
                <a:solidFill>
                  <a:srgbClr val="222222"/>
                </a:solidFill>
                <a:latin typeface="open sans" panose="020B0606030504020204" pitchFamily="34" charset="0"/>
              </a:rPr>
              <a:t>när det gäller</a:t>
            </a:r>
            <a:r>
              <a:rPr lang="sv-SE" sz="2000" b="0" i="0" dirty="0">
                <a:solidFill>
                  <a:srgbClr val="222222"/>
                </a:solidFill>
                <a:effectLst/>
                <a:latin typeface="open sans" panose="020B0606030504020204" pitchFamily="34" charset="0"/>
              </a:rPr>
              <a:t> </a:t>
            </a:r>
            <a:r>
              <a:rPr lang="sv-SE" sz="2000" dirty="0">
                <a:solidFill>
                  <a:srgbClr val="222222"/>
                </a:solidFill>
                <a:latin typeface="open sans" panose="020B0606030504020204" pitchFamily="34" charset="0"/>
              </a:rPr>
              <a:t>brukarnas</a:t>
            </a:r>
            <a:r>
              <a:rPr lang="sv-SE" sz="2000" b="0" i="0" dirty="0">
                <a:solidFill>
                  <a:srgbClr val="222222"/>
                </a:solidFill>
                <a:effectLst/>
                <a:latin typeface="open sans" panose="020B0606030504020204" pitchFamily="34" charset="0"/>
              </a:rPr>
              <a:t> möjlighet att påverka vilken typ av stöd de får. Här har flera målgrupper en lägre andel positiva svar</a:t>
            </a:r>
            <a:r>
              <a:rPr lang="sv-SE" sz="2000" dirty="0">
                <a:solidFill>
                  <a:srgbClr val="222222"/>
                </a:solidFill>
                <a:latin typeface="open sans" panose="020B0606030504020204" pitchFamily="34" charset="0"/>
              </a:rPr>
              <a:t> </a:t>
            </a:r>
            <a:r>
              <a:rPr lang="sv-SE" sz="2000" b="0" i="0" dirty="0">
                <a:solidFill>
                  <a:srgbClr val="222222"/>
                </a:solidFill>
                <a:effectLst/>
                <a:latin typeface="open sans" panose="020B0606030504020204" pitchFamily="34" charset="0"/>
              </a:rPr>
              <a:t>jämfört med övriga frågor.</a:t>
            </a:r>
          </a:p>
        </p:txBody>
      </p:sp>
    </p:spTree>
    <p:extLst>
      <p:ext uri="{BB962C8B-B14F-4D97-AF65-F5344CB8AC3E}">
        <p14:creationId xmlns:p14="http://schemas.microsoft.com/office/powerpoint/2010/main" val="41780488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3CC603-8005-467F-904A-0A602D70E305}"/>
              </a:ext>
            </a:extLst>
          </p:cNvPr>
          <p:cNvSpPr>
            <a:spLocks noGrp="1"/>
          </p:cNvSpPr>
          <p:nvPr>
            <p:ph type="title"/>
          </p:nvPr>
        </p:nvSpPr>
        <p:spPr>
          <a:xfrm>
            <a:off x="564056" y="397775"/>
            <a:ext cx="9609825" cy="1231392"/>
          </a:xfrm>
        </p:spPr>
        <p:txBody>
          <a:bodyPr/>
          <a:lstStyle/>
          <a:p>
            <a:r>
              <a:rPr lang="sv-SE" dirty="0"/>
              <a:t>Lätt att få kontakt…? 2021</a:t>
            </a:r>
          </a:p>
        </p:txBody>
      </p:sp>
      <p:pic>
        <p:nvPicPr>
          <p:cNvPr id="1026" name="Picture 2" descr="Pratbubbla, Talballong, Ballong, Bubbla, Tal, Prata">
            <a:extLst>
              <a:ext uri="{FF2B5EF4-FFF2-40B4-BE49-F238E27FC236}">
                <a16:creationId xmlns:a16="http://schemas.microsoft.com/office/drawing/2014/main" id="{E06604CA-E5FE-4477-AF27-818B49DB9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7565" y="376833"/>
            <a:ext cx="2603000" cy="2336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3D137BEA-DDF7-4312-BB49-A14CCFDD75EE}"/>
              </a:ext>
            </a:extLst>
          </p:cNvPr>
          <p:cNvSpPr txBox="1"/>
          <p:nvPr/>
        </p:nvSpPr>
        <p:spPr>
          <a:xfrm>
            <a:off x="9475407" y="693876"/>
            <a:ext cx="224227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Har regelbunden kontakt via e-post. Mycket smidigt.</a:t>
            </a:r>
          </a:p>
        </p:txBody>
      </p:sp>
      <p:pic>
        <p:nvPicPr>
          <p:cNvPr id="1028" name="Picture 4" descr="Bubbla, Prata, Pratbubbla, Talballong, Tala, Talande">
            <a:extLst>
              <a:ext uri="{FF2B5EF4-FFF2-40B4-BE49-F238E27FC236}">
                <a16:creationId xmlns:a16="http://schemas.microsoft.com/office/drawing/2014/main" id="{ADFFE9A2-65AE-4B64-A98B-CEC837C07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095" y="2746553"/>
            <a:ext cx="3403470" cy="3097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F91D672E-17C3-48C1-B10C-4EDDFBAA8C04}"/>
              </a:ext>
            </a:extLst>
          </p:cNvPr>
          <p:cNvSpPr txBox="1"/>
          <p:nvPr/>
        </p:nvSpPr>
        <p:spPr>
          <a:xfrm>
            <a:off x="8912057" y="3320638"/>
            <a:ext cx="2513545"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Lättare att nå via Mail än via telefon eftersom telefontiden endast är en kort stund på morgonen</a:t>
            </a:r>
          </a:p>
        </p:txBody>
      </p:sp>
      <p:graphicFrame>
        <p:nvGraphicFramePr>
          <p:cNvPr id="10" name="Diagram 9">
            <a:extLst>
              <a:ext uri="{FF2B5EF4-FFF2-40B4-BE49-F238E27FC236}">
                <a16:creationId xmlns:a16="http://schemas.microsoft.com/office/drawing/2014/main" id="{00000000-0008-0000-0000-000004000000}"/>
              </a:ext>
            </a:extLst>
          </p:cNvPr>
          <p:cNvGraphicFramePr>
            <a:graphicFrameLocks/>
          </p:cNvGraphicFramePr>
          <p:nvPr/>
        </p:nvGraphicFramePr>
        <p:xfrm>
          <a:off x="564056" y="1304694"/>
          <a:ext cx="7558540" cy="49408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62966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3CC603-8005-467F-904A-0A602D70E305}"/>
              </a:ext>
            </a:extLst>
          </p:cNvPr>
          <p:cNvSpPr>
            <a:spLocks noGrp="1"/>
          </p:cNvSpPr>
          <p:nvPr>
            <p:ph type="title"/>
          </p:nvPr>
        </p:nvSpPr>
        <p:spPr>
          <a:xfrm>
            <a:off x="630711" y="388892"/>
            <a:ext cx="9609825" cy="1231392"/>
          </a:xfrm>
        </p:spPr>
        <p:txBody>
          <a:bodyPr/>
          <a:lstStyle/>
          <a:p>
            <a:r>
              <a:rPr lang="sv-SE" dirty="0"/>
              <a:t>Lätt att få kontakt…? 2019-2021</a:t>
            </a:r>
          </a:p>
        </p:txBody>
      </p:sp>
      <p:graphicFrame>
        <p:nvGraphicFramePr>
          <p:cNvPr id="5" name="Diagram 4">
            <a:extLst>
              <a:ext uri="{FF2B5EF4-FFF2-40B4-BE49-F238E27FC236}">
                <a16:creationId xmlns:a16="http://schemas.microsoft.com/office/drawing/2014/main" id="{12F8BC2E-4F02-4BFA-B1B3-46EC49CD1707}"/>
              </a:ext>
            </a:extLst>
          </p:cNvPr>
          <p:cNvGraphicFramePr>
            <a:graphicFrameLocks/>
          </p:cNvGraphicFramePr>
          <p:nvPr/>
        </p:nvGraphicFramePr>
        <p:xfrm>
          <a:off x="1951464" y="1116927"/>
          <a:ext cx="7946772" cy="42896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a:extLst>
              <a:ext uri="{FF2B5EF4-FFF2-40B4-BE49-F238E27FC236}">
                <a16:creationId xmlns:a16="http://schemas.microsoft.com/office/drawing/2014/main" id="{CD45354D-BBAC-4DBE-82D2-03E03080B708}"/>
              </a:ext>
            </a:extLst>
          </p:cNvPr>
          <p:cNvSpPr txBox="1"/>
          <p:nvPr/>
        </p:nvSpPr>
        <p:spPr>
          <a:xfrm>
            <a:off x="367082" y="2996567"/>
            <a:ext cx="11229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IFO total</a:t>
            </a:r>
          </a:p>
        </p:txBody>
      </p:sp>
      <p:sp>
        <p:nvSpPr>
          <p:cNvPr id="3" name="textruta 2">
            <a:extLst>
              <a:ext uri="{FF2B5EF4-FFF2-40B4-BE49-F238E27FC236}">
                <a16:creationId xmlns:a16="http://schemas.microsoft.com/office/drawing/2014/main" id="{3B5811F9-8B09-4D3D-9807-B635FC53623B}"/>
              </a:ext>
            </a:extLst>
          </p:cNvPr>
          <p:cNvSpPr txBox="1"/>
          <p:nvPr/>
        </p:nvSpPr>
        <p:spPr>
          <a:xfrm>
            <a:off x="238552" y="5671361"/>
            <a:ext cx="110385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a:ea typeface="+mn-ea"/>
                <a:cs typeface="+mn-cs"/>
              </a:rPr>
              <a:t>OBS att diagrammen med jämförelser av resultat över tid 2019-2021 endast visar det positiva sammantagna resultatet, </a:t>
            </a:r>
            <a:br>
              <a:rPr kumimoji="0" lang="sv-SE" sz="1600" b="0" i="0" u="none" strike="noStrike" kern="1200" cap="none" spc="0" normalizeH="0" baseline="0" noProof="0" dirty="0">
                <a:ln>
                  <a:noFill/>
                </a:ln>
                <a:solidFill>
                  <a:prstClr val="black"/>
                </a:solidFill>
                <a:effectLst/>
                <a:uLnTx/>
                <a:uFillTx/>
                <a:latin typeface="Arial"/>
                <a:ea typeface="+mn-ea"/>
                <a:cs typeface="+mn-cs"/>
              </a:rPr>
            </a:br>
            <a:r>
              <a:rPr kumimoji="0" lang="sv-SE" sz="1600" b="0" i="0" u="none" strike="noStrike" kern="1200" cap="none" spc="0" normalizeH="0" baseline="0" noProof="0" dirty="0">
                <a:ln>
                  <a:noFill/>
                </a:ln>
                <a:solidFill>
                  <a:prstClr val="black"/>
                </a:solidFill>
                <a:effectLst/>
                <a:uLnTx/>
                <a:uFillTx/>
                <a:latin typeface="Arial"/>
                <a:ea typeface="+mn-ea"/>
                <a:cs typeface="+mn-cs"/>
              </a:rPr>
              <a:t>som i </a:t>
            </a:r>
            <a:r>
              <a:rPr kumimoji="0" lang="sv-SE" sz="1600" b="0" i="0" u="none" strike="noStrike" kern="1200" cap="none" spc="0" normalizeH="0" baseline="0" noProof="0" dirty="0" err="1">
                <a:ln>
                  <a:noFill/>
                </a:ln>
                <a:solidFill>
                  <a:prstClr val="black"/>
                </a:solidFill>
                <a:effectLst/>
                <a:uLnTx/>
                <a:uFillTx/>
                <a:latin typeface="Arial"/>
                <a:ea typeface="+mn-ea"/>
                <a:cs typeface="+mn-cs"/>
              </a:rPr>
              <a:t>Kolada</a:t>
            </a:r>
            <a:r>
              <a:rPr kumimoji="0" lang="sv-SE" sz="1600" b="0" i="0" u="none" strike="noStrike" kern="1200" cap="none" spc="0" normalizeH="0" baseline="0" noProof="0" dirty="0">
                <a:ln>
                  <a:noFill/>
                </a:ln>
                <a:solidFill>
                  <a:prstClr val="black"/>
                </a:solidFill>
                <a:effectLst/>
                <a:uLnTx/>
                <a:uFillTx/>
                <a:latin typeface="Arial"/>
                <a:ea typeface="+mn-ea"/>
                <a:cs typeface="+mn-cs"/>
              </a:rPr>
              <a:t>, d.v.s. ”Mycket lätt” och ”Ganska lätt” – de två gröna fälten i tidigare diagram – sammantaget.</a:t>
            </a:r>
          </a:p>
        </p:txBody>
      </p:sp>
    </p:spTree>
    <p:extLst>
      <p:ext uri="{BB962C8B-B14F-4D97-AF65-F5344CB8AC3E}">
        <p14:creationId xmlns:p14="http://schemas.microsoft.com/office/powerpoint/2010/main" val="1453341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2E554B-2442-43EE-AE36-B688FBCF5B23}"/>
              </a:ext>
            </a:extLst>
          </p:cNvPr>
          <p:cNvSpPr>
            <a:spLocks noGrp="1"/>
          </p:cNvSpPr>
          <p:nvPr>
            <p:ph type="title"/>
          </p:nvPr>
        </p:nvSpPr>
        <p:spPr>
          <a:xfrm>
            <a:off x="663575" y="291672"/>
            <a:ext cx="9609825" cy="1231392"/>
          </a:xfrm>
        </p:spPr>
        <p:txBody>
          <a:bodyPr/>
          <a:lstStyle/>
          <a:p>
            <a:r>
              <a:rPr lang="sv-SE" dirty="0"/>
              <a:t>Få kontakt, IFO totalt 2016-2021</a:t>
            </a:r>
          </a:p>
        </p:txBody>
      </p:sp>
      <p:graphicFrame>
        <p:nvGraphicFramePr>
          <p:cNvPr id="4" name="Platshållare för innehåll 3">
            <a:extLst>
              <a:ext uri="{FF2B5EF4-FFF2-40B4-BE49-F238E27FC236}">
                <a16:creationId xmlns:a16="http://schemas.microsoft.com/office/drawing/2014/main" id="{9CB35CA2-2867-4274-A010-C0CADD26B05A}"/>
              </a:ext>
            </a:extLst>
          </p:cNvPr>
          <p:cNvGraphicFramePr>
            <a:graphicFrameLocks noGrp="1"/>
          </p:cNvGraphicFramePr>
          <p:nvPr>
            <p:ph idx="1"/>
          </p:nvPr>
        </p:nvGraphicFramePr>
        <p:xfrm>
          <a:off x="663575" y="1291590"/>
          <a:ext cx="10864850" cy="49425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35287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dirty="0"/>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1623" y="3077157"/>
            <a:ext cx="1117306" cy="1117306"/>
          </a:xfrm>
          <a:prstGeom prst="rect">
            <a:avLst/>
          </a:prstGeom>
        </p:spPr>
      </p:pic>
      <p:sp>
        <p:nvSpPr>
          <p:cNvPr id="10" name="textruta 9">
            <a:extLst>
              <a:ext uri="{FF2B5EF4-FFF2-40B4-BE49-F238E27FC236}">
                <a16:creationId xmlns:a16="http://schemas.microsoft.com/office/drawing/2014/main" id="{96D95FC2-75A2-41A8-8591-5618D34FFB61}"/>
              </a:ext>
            </a:extLst>
          </p:cNvPr>
          <p:cNvSpPr txBox="1"/>
          <p:nvPr/>
        </p:nvSpPr>
        <p:spPr>
          <a:xfrm>
            <a:off x="1886329" y="3193835"/>
            <a:ext cx="8869655"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En förbättring över tid har skett i hur lätt vårdnadshavare upplever det är att få kontakt med socialsekreteraren </a:t>
            </a:r>
          </a:p>
        </p:txBody>
      </p:sp>
      <p:sp>
        <p:nvSpPr>
          <p:cNvPr id="12" name="Rubrik 1">
            <a:extLst>
              <a:ext uri="{FF2B5EF4-FFF2-40B4-BE49-F238E27FC236}">
                <a16:creationId xmlns:a16="http://schemas.microsoft.com/office/drawing/2014/main" id="{CFB5DB0D-34B1-4EEE-B8C4-767DB06E4B9D}"/>
              </a:ext>
            </a:extLst>
          </p:cNvPr>
          <p:cNvSpPr txBox="1">
            <a:spLocks/>
          </p:cNvSpPr>
          <p:nvPr/>
        </p:nvSpPr>
        <p:spPr>
          <a:xfrm>
            <a:off x="718070" y="1626272"/>
            <a:ext cx="9609825"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1700" b="1" i="0" u="none" strike="noStrike" kern="1200" cap="none" spc="0" normalizeH="0" baseline="0" noProof="0" dirty="0">
                <a:ln>
                  <a:noFill/>
                </a:ln>
                <a:solidFill>
                  <a:prstClr val="black"/>
                </a:solidFill>
                <a:effectLst/>
                <a:uLnTx/>
                <a:uFillTx/>
                <a:latin typeface="Arial"/>
                <a:ea typeface="+mj-ea"/>
                <a:cs typeface="+mj-cs"/>
              </a:rPr>
              <a:t>Hur lätt eller svårt är det att få kontakt med socialsekreteraren (till exempel via telefon, sms eller e-post)?</a:t>
            </a:r>
          </a:p>
        </p:txBody>
      </p:sp>
      <p:sp>
        <p:nvSpPr>
          <p:cNvPr id="13" name="textruta 12">
            <a:extLst>
              <a:ext uri="{FF2B5EF4-FFF2-40B4-BE49-F238E27FC236}">
                <a16:creationId xmlns:a16="http://schemas.microsoft.com/office/drawing/2014/main" id="{B23848FB-46A9-42F5-A2AE-5388F82D53D9}"/>
              </a:ext>
            </a:extLst>
          </p:cNvPr>
          <p:cNvSpPr txBox="1"/>
          <p:nvPr/>
        </p:nvSpPr>
        <p:spPr>
          <a:xfrm>
            <a:off x="7072506" y="3090101"/>
            <a:ext cx="4770629" cy="46166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49047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5191401D-0D63-4C58-B83C-8B385BD8A959}"/>
              </a:ext>
            </a:extLst>
          </p:cNvPr>
          <p:cNvSpPr txBox="1">
            <a:spLocks/>
          </p:cNvSpPr>
          <p:nvPr/>
        </p:nvSpPr>
        <p:spPr>
          <a:xfrm>
            <a:off x="852567" y="601832"/>
            <a:ext cx="10970048"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j-ea"/>
                <a:cs typeface="+mj-cs"/>
              </a:rPr>
              <a:t>Lätt att förstå information…? 2021</a:t>
            </a:r>
          </a:p>
        </p:txBody>
      </p:sp>
      <p:pic>
        <p:nvPicPr>
          <p:cNvPr id="10" name="Picture 4" descr="Bubbla, Prata, Pratbubbla, Talballong, Tala, Talande">
            <a:extLst>
              <a:ext uri="{FF2B5EF4-FFF2-40B4-BE49-F238E27FC236}">
                <a16:creationId xmlns:a16="http://schemas.microsoft.com/office/drawing/2014/main" id="{41DA7806-EE05-4A40-9F18-105487223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195" y="1992279"/>
            <a:ext cx="3406391" cy="3100635"/>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2E7E580A-D3F8-420C-AE32-F7B84DF6B146}"/>
              </a:ext>
            </a:extLst>
          </p:cNvPr>
          <p:cNvSpPr txBox="1"/>
          <p:nvPr/>
        </p:nvSpPr>
        <p:spPr>
          <a:xfrm>
            <a:off x="8592031" y="2329630"/>
            <a:ext cx="279726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Det är inte så tydligt beskrivit i beslutet och det anpassas inte för folk som har lässvårigheter eller funktions-nedsättningar </a:t>
            </a:r>
          </a:p>
        </p:txBody>
      </p:sp>
      <p:graphicFrame>
        <p:nvGraphicFramePr>
          <p:cNvPr id="11" name="Diagram 10">
            <a:extLst>
              <a:ext uri="{FF2B5EF4-FFF2-40B4-BE49-F238E27FC236}">
                <a16:creationId xmlns:a16="http://schemas.microsoft.com/office/drawing/2014/main" id="{00000000-0008-0000-0000-000004000000}"/>
              </a:ext>
            </a:extLst>
          </p:cNvPr>
          <p:cNvGraphicFramePr>
            <a:graphicFrameLocks/>
          </p:cNvGraphicFramePr>
          <p:nvPr/>
        </p:nvGraphicFramePr>
        <p:xfrm>
          <a:off x="852567" y="1602565"/>
          <a:ext cx="7448169" cy="46536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768142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AA3147-BFCE-4EB6-9F68-64FD7456A620}"/>
              </a:ext>
            </a:extLst>
          </p:cNvPr>
          <p:cNvSpPr>
            <a:spLocks noGrp="1"/>
          </p:cNvSpPr>
          <p:nvPr>
            <p:ph type="title"/>
          </p:nvPr>
        </p:nvSpPr>
        <p:spPr>
          <a:xfrm>
            <a:off x="610976" y="350717"/>
            <a:ext cx="10970048" cy="1231392"/>
          </a:xfrm>
        </p:spPr>
        <p:txBody>
          <a:bodyPr/>
          <a:lstStyle/>
          <a:p>
            <a:r>
              <a:rPr lang="sv-SE" sz="4000" dirty="0"/>
              <a:t>Lätt att förstå information du får …? 2019-21</a:t>
            </a:r>
          </a:p>
        </p:txBody>
      </p:sp>
      <p:graphicFrame>
        <p:nvGraphicFramePr>
          <p:cNvPr id="5" name="Diagram 4">
            <a:extLst>
              <a:ext uri="{FF2B5EF4-FFF2-40B4-BE49-F238E27FC236}">
                <a16:creationId xmlns:a16="http://schemas.microsoft.com/office/drawing/2014/main" id="{00000000-0008-0000-0100-000004000000}"/>
              </a:ext>
            </a:extLst>
          </p:cNvPr>
          <p:cNvGraphicFramePr>
            <a:graphicFrameLocks/>
          </p:cNvGraphicFramePr>
          <p:nvPr/>
        </p:nvGraphicFramePr>
        <p:xfrm>
          <a:off x="2486977" y="1375077"/>
          <a:ext cx="8112126" cy="460057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a:extLst>
              <a:ext uri="{FF2B5EF4-FFF2-40B4-BE49-F238E27FC236}">
                <a16:creationId xmlns:a16="http://schemas.microsoft.com/office/drawing/2014/main" id="{9462265E-7E8E-429A-8448-71AFDCB74C90}"/>
              </a:ext>
            </a:extLst>
          </p:cNvPr>
          <p:cNvSpPr txBox="1"/>
          <p:nvPr/>
        </p:nvSpPr>
        <p:spPr>
          <a:xfrm>
            <a:off x="806604" y="3429000"/>
            <a:ext cx="11229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IFO total</a:t>
            </a:r>
          </a:p>
        </p:txBody>
      </p:sp>
    </p:spTree>
    <p:extLst>
      <p:ext uri="{BB962C8B-B14F-4D97-AF65-F5344CB8AC3E}">
        <p14:creationId xmlns:p14="http://schemas.microsoft.com/office/powerpoint/2010/main" val="3575033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C28BD-B8AF-4DBC-BD35-2AC94E5DB5C2}"/>
              </a:ext>
            </a:extLst>
          </p:cNvPr>
          <p:cNvSpPr>
            <a:spLocks noGrp="1"/>
          </p:cNvSpPr>
          <p:nvPr>
            <p:ph type="title"/>
          </p:nvPr>
        </p:nvSpPr>
        <p:spPr/>
        <p:txBody>
          <a:bodyPr/>
          <a:lstStyle/>
          <a:p>
            <a:r>
              <a:rPr lang="sv-SE" dirty="0">
                <a:latin typeface="+mj-lt"/>
                <a:ea typeface="+mn-lt"/>
                <a:cs typeface="+mn-lt"/>
              </a:rPr>
              <a:t>Vikten av meningsfull uppföljning</a:t>
            </a:r>
            <a:endParaRPr lang="sv-SE" dirty="0">
              <a:latin typeface="+mj-lt"/>
            </a:endParaRPr>
          </a:p>
        </p:txBody>
      </p:sp>
      <p:sp>
        <p:nvSpPr>
          <p:cNvPr id="3" name="Platshållare för innehåll 2">
            <a:extLst>
              <a:ext uri="{FF2B5EF4-FFF2-40B4-BE49-F238E27FC236}">
                <a16:creationId xmlns:a16="http://schemas.microsoft.com/office/drawing/2014/main" id="{089CFA78-79DB-4D7F-AC4C-2D9A78A37B90}"/>
              </a:ext>
            </a:extLst>
          </p:cNvPr>
          <p:cNvSpPr>
            <a:spLocks noGrp="1"/>
          </p:cNvSpPr>
          <p:nvPr>
            <p:ph idx="1"/>
          </p:nvPr>
        </p:nvSpPr>
        <p:spPr>
          <a:xfrm>
            <a:off x="2152650" y="1565911"/>
            <a:ext cx="7886700" cy="4611053"/>
          </a:xfrm>
        </p:spPr>
        <p:txBody>
          <a:bodyPr vert="horz" lIns="91440" tIns="45720" rIns="91440" bIns="45720" rtlCol="0" anchor="t">
            <a:normAutofit/>
          </a:bodyPr>
          <a:lstStyle/>
          <a:p>
            <a:pPr marL="0" indent="0">
              <a:buNone/>
            </a:pPr>
            <a:r>
              <a:rPr lang="sv-SE" sz="2400" dirty="0">
                <a:latin typeface="+mj-lt"/>
                <a:ea typeface="+mn-lt"/>
                <a:cs typeface="+mn-lt"/>
              </a:rPr>
              <a:t>Verksamhet av god kvalitet: kommunerna måste kunna avgöra vad det är och om de genomför det</a:t>
            </a:r>
          </a:p>
          <a:p>
            <a:pPr marL="0" indent="0">
              <a:buNone/>
            </a:pPr>
            <a:r>
              <a:rPr lang="sv-SE" sz="2400" dirty="0">
                <a:latin typeface="+mj-lt"/>
                <a:ea typeface="+mn-lt"/>
                <a:cs typeface="+mn-lt"/>
              </a:rPr>
              <a:t>Kvalitetsperspektiv: Struktur-, process och resultatkvalitet</a:t>
            </a:r>
            <a:br>
              <a:rPr lang="sv-SE" sz="2400" dirty="0">
                <a:latin typeface="+mj-lt"/>
                <a:ea typeface="+mn-lt"/>
                <a:cs typeface="+mn-lt"/>
              </a:rPr>
            </a:br>
            <a:endParaRPr lang="sv-SE" sz="2400" dirty="0">
              <a:latin typeface="+mj-lt"/>
              <a:ea typeface="+mn-lt"/>
              <a:cs typeface="+mn-lt"/>
            </a:endParaRPr>
          </a:p>
          <a:p>
            <a:pPr marL="0" indent="0">
              <a:buNone/>
            </a:pPr>
            <a:r>
              <a:rPr lang="sv-SE" sz="2400" dirty="0">
                <a:latin typeface="+mj-lt"/>
                <a:ea typeface="+mn-lt"/>
                <a:cs typeface="+mn-lt"/>
              </a:rPr>
              <a:t>Kartläggning av Västernorrlands kommuners uppföljning visar att kommunerna gör mycket uppföljning ”åt andra”, svårt att få tid till den som utvecklar den egna verksamheten</a:t>
            </a:r>
          </a:p>
          <a:p>
            <a:pPr marL="0" indent="0">
              <a:buNone/>
            </a:pPr>
            <a:r>
              <a:rPr lang="sv-SE" sz="2400" dirty="0">
                <a:hlinkClick r:id="rId3"/>
              </a:rPr>
              <a:t>FoU </a:t>
            </a:r>
            <a:r>
              <a:rPr lang="sv-SE" sz="2400" dirty="0" err="1">
                <a:hlinkClick r:id="rId3"/>
              </a:rPr>
              <a:t>Vasternorrland_Rapport</a:t>
            </a:r>
            <a:r>
              <a:rPr lang="sv-SE" sz="2400" dirty="0">
                <a:hlinkClick r:id="rId3"/>
              </a:rPr>
              <a:t> 2019_1.pdf</a:t>
            </a:r>
            <a:r>
              <a:rPr lang="sv-SE" sz="2400" dirty="0"/>
              <a:t> </a:t>
            </a:r>
            <a:r>
              <a:rPr lang="sv-SE" dirty="0">
                <a:ea typeface="+mn-lt"/>
                <a:cs typeface="+mn-lt"/>
              </a:rPr>
              <a:t/>
            </a:r>
            <a:br>
              <a:rPr lang="sv-SE" dirty="0">
                <a:ea typeface="+mn-lt"/>
                <a:cs typeface="+mn-lt"/>
              </a:rPr>
            </a:br>
            <a:r>
              <a:rPr lang="sv-SE" dirty="0">
                <a:ea typeface="+mn-lt"/>
                <a:cs typeface="+mn-lt"/>
              </a:rPr>
              <a:t> </a:t>
            </a:r>
            <a:endParaRPr lang="sv-SE" dirty="0">
              <a:cs typeface="Calibri" panose="020F0502020204030204"/>
            </a:endParaRPr>
          </a:p>
          <a:p>
            <a:pPr marL="0" indent="0">
              <a:buNone/>
              <a:defRPr/>
            </a:pPr>
            <a:r>
              <a:rPr lang="sv-SE" sz="2400" b="1" dirty="0">
                <a:solidFill>
                  <a:prstClr val="black"/>
                </a:solidFill>
                <a:latin typeface="Calibri Light" panose="020F0302020204030204"/>
                <a:ea typeface="+mn-lt"/>
                <a:cs typeface="Calibri" panose="020F0502020204030204"/>
              </a:rPr>
              <a:t>ISU (Individbaserad systematisk uppföljning) </a:t>
            </a:r>
            <a:r>
              <a:rPr lang="sv-SE" sz="2400" dirty="0">
                <a:solidFill>
                  <a:prstClr val="black"/>
                </a:solidFill>
                <a:latin typeface="Calibri Light" panose="020F0302020204030204"/>
                <a:ea typeface="+mn-lt"/>
                <a:cs typeface="Calibri" panose="020F0502020204030204"/>
              </a:rPr>
              <a:t>är ett bra sätt att fånga resultatkvalitet och </a:t>
            </a:r>
            <a:r>
              <a:rPr lang="sv-SE" sz="2400" i="1" dirty="0">
                <a:solidFill>
                  <a:prstClr val="black"/>
                </a:solidFill>
                <a:latin typeface="Calibri Light" panose="020F0302020204030204"/>
                <a:ea typeface="+mn-lt"/>
                <a:cs typeface="Calibri" panose="020F0502020204030204"/>
              </a:rPr>
              <a:t>eventuellt beprövad erfarenhet</a:t>
            </a:r>
          </a:p>
          <a:p>
            <a:pPr marL="0" indent="0">
              <a:buNone/>
            </a:pPr>
            <a:endParaRPr lang="sv-SE" dirty="0">
              <a:cs typeface="Calibri" panose="020F0502020204030204"/>
            </a:endParaRPr>
          </a:p>
        </p:txBody>
      </p:sp>
    </p:spTree>
    <p:extLst>
      <p:ext uri="{BB962C8B-B14F-4D97-AF65-F5344CB8AC3E}">
        <p14:creationId xmlns:p14="http://schemas.microsoft.com/office/powerpoint/2010/main" val="9653937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dirty="0"/>
              <a:t>Sticker ut</a:t>
            </a:r>
          </a:p>
        </p:txBody>
      </p:sp>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97468" y="3972000"/>
            <a:ext cx="1064355" cy="1064355"/>
          </a:xfrm>
          <a:prstGeom prst="rect">
            <a:avLst/>
          </a:prstGeom>
        </p:spPr>
      </p:pic>
      <p:sp>
        <p:nvSpPr>
          <p:cNvPr id="13" name="textruta 12">
            <a:extLst>
              <a:ext uri="{FF2B5EF4-FFF2-40B4-BE49-F238E27FC236}">
                <a16:creationId xmlns:a16="http://schemas.microsoft.com/office/drawing/2014/main" id="{B23848FB-46A9-42F5-A2AE-5388F82D53D9}"/>
              </a:ext>
            </a:extLst>
          </p:cNvPr>
          <p:cNvSpPr txBox="1"/>
          <p:nvPr/>
        </p:nvSpPr>
        <p:spPr>
          <a:xfrm>
            <a:off x="2609186" y="3904014"/>
            <a:ext cx="7205995"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Svarande med ekonomiskt bistånd upplever i lägre grad än andra målgrupper att informationen är lätt att förstå</a:t>
            </a:r>
          </a:p>
        </p:txBody>
      </p:sp>
      <p:sp>
        <p:nvSpPr>
          <p:cNvPr id="11" name="Rubrik 1">
            <a:extLst>
              <a:ext uri="{FF2B5EF4-FFF2-40B4-BE49-F238E27FC236}">
                <a16:creationId xmlns:a16="http://schemas.microsoft.com/office/drawing/2014/main" id="{9020062B-7CFF-48C6-8085-D1A1436899FC}"/>
              </a:ext>
            </a:extLst>
          </p:cNvPr>
          <p:cNvSpPr txBox="1">
            <a:spLocks/>
          </p:cNvSpPr>
          <p:nvPr/>
        </p:nvSpPr>
        <p:spPr>
          <a:xfrm>
            <a:off x="664233" y="1608267"/>
            <a:ext cx="9609825"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1700" b="1" i="0" u="none" strike="noStrike" kern="1200" cap="none" spc="0" normalizeH="0" baseline="0" noProof="0" dirty="0">
                <a:ln>
                  <a:noFill/>
                </a:ln>
                <a:solidFill>
                  <a:prstClr val="black"/>
                </a:solidFill>
                <a:effectLst/>
                <a:uLnTx/>
                <a:uFillTx/>
                <a:latin typeface="Arial"/>
                <a:ea typeface="+mj-ea"/>
                <a:cs typeface="+mj-cs"/>
              </a:rPr>
              <a:t>Hur lätt eller svårt är det att förstå informationen du får av socialsekreteraren?</a:t>
            </a:r>
          </a:p>
        </p:txBody>
      </p:sp>
      <p:pic>
        <p:nvPicPr>
          <p:cNvPr id="6" name="Bild 5" descr="Uppåtgående trend med hel fyllning">
            <a:extLst>
              <a:ext uri="{FF2B5EF4-FFF2-40B4-BE49-F238E27FC236}">
                <a16:creationId xmlns:a16="http://schemas.microsoft.com/office/drawing/2014/main" id="{B143FE79-E46C-4C83-BB23-D33736EE6B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70992" y="2456018"/>
            <a:ext cx="1117306" cy="1117306"/>
          </a:xfrm>
          <a:prstGeom prst="rect">
            <a:avLst/>
          </a:prstGeom>
        </p:spPr>
      </p:pic>
      <p:sp>
        <p:nvSpPr>
          <p:cNvPr id="3" name="textruta 2">
            <a:extLst>
              <a:ext uri="{FF2B5EF4-FFF2-40B4-BE49-F238E27FC236}">
                <a16:creationId xmlns:a16="http://schemas.microsoft.com/office/drawing/2014/main" id="{86C3EF23-AAAB-4CA4-9185-FA2531FFE572}"/>
              </a:ext>
            </a:extLst>
          </p:cNvPr>
          <p:cNvSpPr txBox="1"/>
          <p:nvPr/>
        </p:nvSpPr>
        <p:spPr>
          <a:xfrm>
            <a:off x="2609186" y="2538487"/>
            <a:ext cx="8207696"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Den fråga som har det högsta resultatet med 91 procent </a:t>
            </a:r>
            <a:br>
              <a:rPr kumimoji="0" lang="sv-SE" sz="2400" b="0" i="0" u="none" strike="noStrike" kern="1200" cap="none" spc="0" normalizeH="0" baseline="0" noProof="0" dirty="0">
                <a:ln>
                  <a:noFill/>
                </a:ln>
                <a:solidFill>
                  <a:prstClr val="black"/>
                </a:solidFill>
                <a:effectLst/>
                <a:uLnTx/>
                <a:uFillTx/>
                <a:latin typeface="Arial"/>
                <a:ea typeface="+mn-ea"/>
                <a:cs typeface="+mn-cs"/>
              </a:rPr>
            </a:br>
            <a:r>
              <a:rPr kumimoji="0" lang="sv-SE" sz="2400" b="0" i="0" u="none" strike="noStrike" kern="1200" cap="none" spc="0" normalizeH="0" baseline="0" noProof="0" dirty="0">
                <a:ln>
                  <a:noFill/>
                </a:ln>
                <a:solidFill>
                  <a:prstClr val="black"/>
                </a:solidFill>
                <a:effectLst/>
                <a:uLnTx/>
                <a:uFillTx/>
                <a:latin typeface="Arial"/>
                <a:ea typeface="+mn-ea"/>
                <a:cs typeface="+mn-cs"/>
              </a:rPr>
              <a:t>som tycker att informationen är lätt att förstå</a:t>
            </a:r>
          </a:p>
        </p:txBody>
      </p:sp>
    </p:spTree>
    <p:extLst>
      <p:ext uri="{BB962C8B-B14F-4D97-AF65-F5344CB8AC3E}">
        <p14:creationId xmlns:p14="http://schemas.microsoft.com/office/powerpoint/2010/main" val="1040313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9B955B-E908-4A1D-B4CC-9BA45CBD5D9F}"/>
              </a:ext>
            </a:extLst>
          </p:cNvPr>
          <p:cNvSpPr>
            <a:spLocks noGrp="1"/>
          </p:cNvSpPr>
          <p:nvPr>
            <p:ph type="title"/>
          </p:nvPr>
        </p:nvSpPr>
        <p:spPr>
          <a:xfrm>
            <a:off x="733750" y="297173"/>
            <a:ext cx="11275829" cy="1231392"/>
          </a:xfrm>
        </p:spPr>
        <p:txBody>
          <a:bodyPr/>
          <a:lstStyle/>
          <a:p>
            <a:r>
              <a:rPr lang="sv-SE" sz="4000" dirty="0"/>
              <a:t>Hur stor förståelse… för din situation? 2021</a:t>
            </a:r>
          </a:p>
        </p:txBody>
      </p:sp>
      <p:pic>
        <p:nvPicPr>
          <p:cNvPr id="13" name="Picture 4" descr="Bubbla, Prata, Pratbubbla, Talballong, Tala, Talande">
            <a:extLst>
              <a:ext uri="{FF2B5EF4-FFF2-40B4-BE49-F238E27FC236}">
                <a16:creationId xmlns:a16="http://schemas.microsoft.com/office/drawing/2014/main" id="{21BC6440-D53B-4191-B287-34E00EDDB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8990" y="1972591"/>
            <a:ext cx="2401966" cy="21863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ruta 16">
            <a:extLst>
              <a:ext uri="{FF2B5EF4-FFF2-40B4-BE49-F238E27FC236}">
                <a16:creationId xmlns:a16="http://schemas.microsoft.com/office/drawing/2014/main" id="{6B546B0B-5F09-4388-AD1B-B97583B2DF12}"/>
              </a:ext>
            </a:extLst>
          </p:cNvPr>
          <p:cNvSpPr txBox="1"/>
          <p:nvPr/>
        </p:nvSpPr>
        <p:spPr>
          <a:xfrm>
            <a:off x="9720962" y="2315931"/>
            <a:ext cx="191802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Svårt att ha full förståelse när man inte känner till varandra väl</a:t>
            </a:r>
            <a:r>
              <a:rPr kumimoji="0" lang="sv-SE" sz="1800" b="0" i="0" u="none" strike="noStrike" kern="1200" cap="none" spc="0" normalizeH="0" baseline="0" noProof="0" dirty="0">
                <a:ln>
                  <a:noFill/>
                </a:ln>
                <a:solidFill>
                  <a:prstClr val="black"/>
                </a:solidFill>
                <a:effectLst/>
                <a:uLnTx/>
                <a:uFillTx/>
                <a:latin typeface="Arial"/>
                <a:ea typeface="+mn-ea"/>
                <a:cs typeface="+mn-cs"/>
              </a:rPr>
              <a:t> </a:t>
            </a:r>
          </a:p>
        </p:txBody>
      </p:sp>
      <p:graphicFrame>
        <p:nvGraphicFramePr>
          <p:cNvPr id="10" name="Diagram 9">
            <a:extLst>
              <a:ext uri="{FF2B5EF4-FFF2-40B4-BE49-F238E27FC236}">
                <a16:creationId xmlns:a16="http://schemas.microsoft.com/office/drawing/2014/main" id="{00000000-0008-0000-0000-000004000000}"/>
              </a:ext>
            </a:extLst>
          </p:cNvPr>
          <p:cNvGraphicFramePr>
            <a:graphicFrameLocks/>
          </p:cNvGraphicFramePr>
          <p:nvPr/>
        </p:nvGraphicFramePr>
        <p:xfrm>
          <a:off x="654504" y="1170879"/>
          <a:ext cx="8582513" cy="50299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27103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9B955B-E908-4A1D-B4CC-9BA45CBD5D9F}"/>
              </a:ext>
            </a:extLst>
          </p:cNvPr>
          <p:cNvSpPr>
            <a:spLocks noGrp="1"/>
          </p:cNvSpPr>
          <p:nvPr>
            <p:ph type="title"/>
          </p:nvPr>
        </p:nvSpPr>
        <p:spPr>
          <a:xfrm>
            <a:off x="364253" y="236579"/>
            <a:ext cx="11506013" cy="1231392"/>
          </a:xfrm>
        </p:spPr>
        <p:txBody>
          <a:bodyPr/>
          <a:lstStyle/>
          <a:p>
            <a:r>
              <a:rPr lang="sv-SE" sz="4000" dirty="0"/>
              <a:t>Hur stor förståelse visar socialsekreteraren </a:t>
            </a:r>
            <a:br>
              <a:rPr lang="sv-SE" sz="4000" dirty="0"/>
            </a:br>
            <a:r>
              <a:rPr lang="sv-SE" sz="4000" dirty="0"/>
              <a:t>för din situation? 2019-21</a:t>
            </a:r>
          </a:p>
        </p:txBody>
      </p:sp>
      <p:graphicFrame>
        <p:nvGraphicFramePr>
          <p:cNvPr id="5" name="Diagram 4">
            <a:extLst>
              <a:ext uri="{FF2B5EF4-FFF2-40B4-BE49-F238E27FC236}">
                <a16:creationId xmlns:a16="http://schemas.microsoft.com/office/drawing/2014/main" id="{00000000-0008-0000-0100-000004000000}"/>
              </a:ext>
            </a:extLst>
          </p:cNvPr>
          <p:cNvGraphicFramePr>
            <a:graphicFrameLocks/>
          </p:cNvGraphicFramePr>
          <p:nvPr/>
        </p:nvGraphicFramePr>
        <p:xfrm>
          <a:off x="1787018" y="1686437"/>
          <a:ext cx="8112126" cy="460057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ruta 3">
            <a:extLst>
              <a:ext uri="{FF2B5EF4-FFF2-40B4-BE49-F238E27FC236}">
                <a16:creationId xmlns:a16="http://schemas.microsoft.com/office/drawing/2014/main" id="{9E23D2D1-F7EF-48C9-802C-933AAB9CC2DF}"/>
              </a:ext>
            </a:extLst>
          </p:cNvPr>
          <p:cNvSpPr txBox="1"/>
          <p:nvPr/>
        </p:nvSpPr>
        <p:spPr>
          <a:xfrm>
            <a:off x="364253" y="3617392"/>
            <a:ext cx="11229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IFO total</a:t>
            </a:r>
          </a:p>
        </p:txBody>
      </p:sp>
    </p:spTree>
    <p:extLst>
      <p:ext uri="{BB962C8B-B14F-4D97-AF65-F5344CB8AC3E}">
        <p14:creationId xmlns:p14="http://schemas.microsoft.com/office/powerpoint/2010/main" val="3679953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417B4E-2962-4DBE-AE1C-CC2C542ABFEB}"/>
              </a:ext>
            </a:extLst>
          </p:cNvPr>
          <p:cNvSpPr>
            <a:spLocks noGrp="1"/>
          </p:cNvSpPr>
          <p:nvPr>
            <p:ph type="title"/>
          </p:nvPr>
        </p:nvSpPr>
        <p:spPr>
          <a:xfrm>
            <a:off x="462142" y="82518"/>
            <a:ext cx="10256163" cy="1231392"/>
          </a:xfrm>
        </p:spPr>
        <p:txBody>
          <a:bodyPr/>
          <a:lstStyle/>
          <a:p>
            <a:r>
              <a:rPr lang="sv-SE" dirty="0"/>
              <a:t>Frågar efter dina synpunkter…? 2021</a:t>
            </a:r>
          </a:p>
        </p:txBody>
      </p:sp>
      <p:pic>
        <p:nvPicPr>
          <p:cNvPr id="7" name="Picture 2" descr="Pratbubbla, Talballong, Ballong, Bubbla, Tal, Prata">
            <a:extLst>
              <a:ext uri="{FF2B5EF4-FFF2-40B4-BE49-F238E27FC236}">
                <a16:creationId xmlns:a16="http://schemas.microsoft.com/office/drawing/2014/main" id="{CC2176D1-390F-4BF3-BA21-FAE3239E4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2246" y="4081543"/>
            <a:ext cx="2683213" cy="24088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ubbla, Prata, Pratbubbla, Talballong, Tala, Talande">
            <a:extLst>
              <a:ext uri="{FF2B5EF4-FFF2-40B4-BE49-F238E27FC236}">
                <a16:creationId xmlns:a16="http://schemas.microsoft.com/office/drawing/2014/main" id="{28AFED0D-7074-4D51-8EE3-1A44F2EFB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082" y="1108963"/>
            <a:ext cx="3101427" cy="2823043"/>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4DA0553A-3C6D-4AE4-969F-BC4D63955183}"/>
              </a:ext>
            </a:extLst>
          </p:cNvPr>
          <p:cNvSpPr txBox="1"/>
          <p:nvPr/>
        </p:nvSpPr>
        <p:spPr>
          <a:xfrm>
            <a:off x="8726295" y="1427378"/>
            <a:ext cx="253280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 har gått igenom olika alternativ, och min åsikt och tankar har alltid varit en del av konversationen.</a:t>
            </a:r>
            <a:endParaRPr kumimoji="0" lang="sv-SE"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ruta 10">
            <a:extLst>
              <a:ext uri="{FF2B5EF4-FFF2-40B4-BE49-F238E27FC236}">
                <a16:creationId xmlns:a16="http://schemas.microsoft.com/office/drawing/2014/main" id="{29EA12DF-5D10-46B8-A419-73FE9B1765B8}"/>
              </a:ext>
            </a:extLst>
          </p:cNvPr>
          <p:cNvSpPr txBox="1"/>
          <p:nvPr/>
        </p:nvSpPr>
        <p:spPr>
          <a:xfrm>
            <a:off x="9257773" y="4406709"/>
            <a:ext cx="257768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Jag skulle vilja säga att allting har sket väldigt passivt senaste tiden… men som sagt covid.</a:t>
            </a:r>
            <a:r>
              <a:rPr kumimoji="0" lang="sv-SE" sz="1800" b="0" i="0" u="none" strike="noStrike" kern="1200" cap="none" spc="0" normalizeH="0" baseline="0" noProof="0" dirty="0">
                <a:ln>
                  <a:noFill/>
                </a:ln>
                <a:solidFill>
                  <a:prstClr val="black"/>
                </a:solidFill>
                <a:effectLst/>
                <a:uLnTx/>
                <a:uFillTx/>
                <a:latin typeface="Arial"/>
                <a:ea typeface="+mn-ea"/>
                <a:cs typeface="+mn-cs"/>
              </a:rPr>
              <a:t> </a:t>
            </a:r>
          </a:p>
        </p:txBody>
      </p:sp>
      <p:graphicFrame>
        <p:nvGraphicFramePr>
          <p:cNvPr id="9" name="Diagram 8">
            <a:extLst>
              <a:ext uri="{FF2B5EF4-FFF2-40B4-BE49-F238E27FC236}">
                <a16:creationId xmlns:a16="http://schemas.microsoft.com/office/drawing/2014/main" id="{00000000-0008-0000-0000-000004000000}"/>
              </a:ext>
            </a:extLst>
          </p:cNvPr>
          <p:cNvGraphicFramePr>
            <a:graphicFrameLocks/>
          </p:cNvGraphicFramePr>
          <p:nvPr/>
        </p:nvGraphicFramePr>
        <p:xfrm>
          <a:off x="696317" y="1108963"/>
          <a:ext cx="7641765" cy="50681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12239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0000000-0008-0000-0100-000004000000}"/>
              </a:ext>
            </a:extLst>
          </p:cNvPr>
          <p:cNvGraphicFramePr>
            <a:graphicFrameLocks/>
          </p:cNvGraphicFramePr>
          <p:nvPr/>
        </p:nvGraphicFramePr>
        <p:xfrm>
          <a:off x="2039937" y="1615096"/>
          <a:ext cx="8112126" cy="4600574"/>
        </p:xfrm>
        <a:graphic>
          <a:graphicData uri="http://schemas.openxmlformats.org/drawingml/2006/chart">
            <c:chart xmlns:c="http://schemas.openxmlformats.org/drawingml/2006/chart" xmlns:r="http://schemas.openxmlformats.org/officeDocument/2006/relationships" r:id="rId2"/>
          </a:graphicData>
        </a:graphic>
      </p:graphicFrame>
      <p:sp>
        <p:nvSpPr>
          <p:cNvPr id="8" name="Rubrik 1">
            <a:extLst>
              <a:ext uri="{FF2B5EF4-FFF2-40B4-BE49-F238E27FC236}">
                <a16:creationId xmlns:a16="http://schemas.microsoft.com/office/drawing/2014/main" id="{BCE9FAB4-9830-46F5-BB5F-27B78386677C}"/>
              </a:ext>
            </a:extLst>
          </p:cNvPr>
          <p:cNvSpPr txBox="1">
            <a:spLocks/>
          </p:cNvSpPr>
          <p:nvPr/>
        </p:nvSpPr>
        <p:spPr>
          <a:xfrm>
            <a:off x="760485" y="642330"/>
            <a:ext cx="11075915"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j-ea"/>
                <a:cs typeface="+mj-cs"/>
              </a:rPr>
              <a:t>Frågar efter dina synpunkter…? 2019-21</a:t>
            </a:r>
          </a:p>
        </p:txBody>
      </p:sp>
      <p:sp>
        <p:nvSpPr>
          <p:cNvPr id="4" name="textruta 3">
            <a:extLst>
              <a:ext uri="{FF2B5EF4-FFF2-40B4-BE49-F238E27FC236}">
                <a16:creationId xmlns:a16="http://schemas.microsoft.com/office/drawing/2014/main" id="{6168740C-0346-48CD-9D80-FBA120774251}"/>
              </a:ext>
            </a:extLst>
          </p:cNvPr>
          <p:cNvSpPr txBox="1"/>
          <p:nvPr/>
        </p:nvSpPr>
        <p:spPr>
          <a:xfrm>
            <a:off x="364253" y="3617392"/>
            <a:ext cx="11229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IFO total</a:t>
            </a:r>
          </a:p>
        </p:txBody>
      </p:sp>
    </p:spTree>
    <p:extLst>
      <p:ext uri="{BB962C8B-B14F-4D97-AF65-F5344CB8AC3E}">
        <p14:creationId xmlns:p14="http://schemas.microsoft.com/office/powerpoint/2010/main" val="4114517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417B4E-2962-4DBE-AE1C-CC2C542ABFEB}"/>
              </a:ext>
            </a:extLst>
          </p:cNvPr>
          <p:cNvSpPr>
            <a:spLocks noGrp="1"/>
          </p:cNvSpPr>
          <p:nvPr>
            <p:ph type="title"/>
          </p:nvPr>
        </p:nvSpPr>
        <p:spPr>
          <a:xfrm>
            <a:off x="693416" y="400081"/>
            <a:ext cx="11378610" cy="1231392"/>
          </a:xfrm>
        </p:spPr>
        <p:txBody>
          <a:bodyPr/>
          <a:lstStyle/>
          <a:p>
            <a:r>
              <a:rPr lang="sv-SE" sz="4000" dirty="0"/>
              <a:t>Hur mycket har du kunnat påverka…? 2021</a:t>
            </a:r>
          </a:p>
        </p:txBody>
      </p:sp>
      <p:pic>
        <p:nvPicPr>
          <p:cNvPr id="7" name="Picture 2" descr="Pratbubbla, Talballong, Ballong, Bubbla, Tal, Prata">
            <a:extLst>
              <a:ext uri="{FF2B5EF4-FFF2-40B4-BE49-F238E27FC236}">
                <a16:creationId xmlns:a16="http://schemas.microsoft.com/office/drawing/2014/main" id="{BFD0991E-1A4C-44DA-BE00-DE18D7CE0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055" y="1631472"/>
            <a:ext cx="3708843" cy="33296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ruta 14">
            <a:extLst>
              <a:ext uri="{FF2B5EF4-FFF2-40B4-BE49-F238E27FC236}">
                <a16:creationId xmlns:a16="http://schemas.microsoft.com/office/drawing/2014/main" id="{D7DEF1F7-E599-4725-8FC1-50A467A7D7DB}"/>
              </a:ext>
            </a:extLst>
          </p:cNvPr>
          <p:cNvSpPr txBox="1"/>
          <p:nvPr/>
        </p:nvSpPr>
        <p:spPr>
          <a:xfrm>
            <a:off x="8307912" y="1977882"/>
            <a:ext cx="319067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Jag vet inte just nu… det är mycket med mina föräldrar som har haft möten etc. så jag har inte haft något ordentligt möte där jag vågar säga mina åsikter än…</a:t>
            </a:r>
          </a:p>
        </p:txBody>
      </p:sp>
      <p:graphicFrame>
        <p:nvGraphicFramePr>
          <p:cNvPr id="8" name="Diagram 7">
            <a:extLst>
              <a:ext uri="{FF2B5EF4-FFF2-40B4-BE49-F238E27FC236}">
                <a16:creationId xmlns:a16="http://schemas.microsoft.com/office/drawing/2014/main" id="{00000000-0008-0000-0000-000004000000}"/>
              </a:ext>
            </a:extLst>
          </p:cNvPr>
          <p:cNvGraphicFramePr>
            <a:graphicFrameLocks/>
          </p:cNvGraphicFramePr>
          <p:nvPr/>
        </p:nvGraphicFramePr>
        <p:xfrm>
          <a:off x="693416" y="1293542"/>
          <a:ext cx="7458076" cy="50127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929380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F29CEA-78CE-485B-9C55-558041CD2691}"/>
              </a:ext>
            </a:extLst>
          </p:cNvPr>
          <p:cNvSpPr>
            <a:spLocks noGrp="1"/>
          </p:cNvSpPr>
          <p:nvPr>
            <p:ph type="title"/>
          </p:nvPr>
        </p:nvSpPr>
        <p:spPr>
          <a:xfrm>
            <a:off x="540943" y="319798"/>
            <a:ext cx="10020891" cy="1231392"/>
          </a:xfrm>
        </p:spPr>
        <p:txBody>
          <a:bodyPr/>
          <a:lstStyle/>
          <a:p>
            <a:r>
              <a:rPr lang="sv-SE" sz="2800" dirty="0"/>
              <a:t>Hur mycket har du kunnat påverka vilken typ av hjälp du får från socialtjänsten i din kommun? Ovägt medel 2021</a:t>
            </a:r>
          </a:p>
        </p:txBody>
      </p:sp>
      <p:pic>
        <p:nvPicPr>
          <p:cNvPr id="5" name="Platshållare för innehåll 4">
            <a:extLst>
              <a:ext uri="{FF2B5EF4-FFF2-40B4-BE49-F238E27FC236}">
                <a16:creationId xmlns:a16="http://schemas.microsoft.com/office/drawing/2014/main" id="{6EE5076D-DC51-4325-9816-4F88D44A870D}"/>
              </a:ext>
            </a:extLst>
          </p:cNvPr>
          <p:cNvPicPr>
            <a:picLocks noGrp="1" noChangeAspect="1"/>
          </p:cNvPicPr>
          <p:nvPr>
            <p:ph idx="1"/>
          </p:nvPr>
        </p:nvPicPr>
        <p:blipFill>
          <a:blip r:embed="rId2"/>
          <a:stretch>
            <a:fillRect/>
          </a:stretch>
        </p:blipFill>
        <p:spPr>
          <a:xfrm>
            <a:off x="649884" y="1540708"/>
            <a:ext cx="9593853" cy="4682923"/>
          </a:xfrm>
        </p:spPr>
      </p:pic>
    </p:spTree>
    <p:extLst>
      <p:ext uri="{BB962C8B-B14F-4D97-AF65-F5344CB8AC3E}">
        <p14:creationId xmlns:p14="http://schemas.microsoft.com/office/powerpoint/2010/main" val="34459921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0000000-0008-0000-0100-000004000000}"/>
              </a:ext>
            </a:extLst>
          </p:cNvPr>
          <p:cNvGraphicFramePr>
            <a:graphicFrameLocks/>
          </p:cNvGraphicFramePr>
          <p:nvPr/>
        </p:nvGraphicFramePr>
        <p:xfrm>
          <a:off x="2039937" y="1677977"/>
          <a:ext cx="8112126" cy="4600574"/>
        </p:xfrm>
        <a:graphic>
          <a:graphicData uri="http://schemas.openxmlformats.org/drawingml/2006/chart">
            <c:chart xmlns:c="http://schemas.openxmlformats.org/drawingml/2006/chart" xmlns:r="http://schemas.openxmlformats.org/officeDocument/2006/relationships" r:id="rId2"/>
          </a:graphicData>
        </a:graphic>
      </p:graphicFrame>
      <p:sp>
        <p:nvSpPr>
          <p:cNvPr id="8" name="Rubrik 1">
            <a:extLst>
              <a:ext uri="{FF2B5EF4-FFF2-40B4-BE49-F238E27FC236}">
                <a16:creationId xmlns:a16="http://schemas.microsoft.com/office/drawing/2014/main" id="{94C5053E-507E-4CFD-A32F-9BA12306302B}"/>
              </a:ext>
            </a:extLst>
          </p:cNvPr>
          <p:cNvSpPr txBox="1">
            <a:spLocks/>
          </p:cNvSpPr>
          <p:nvPr/>
        </p:nvSpPr>
        <p:spPr>
          <a:xfrm>
            <a:off x="632456" y="211608"/>
            <a:ext cx="9609825"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j-ea"/>
                <a:cs typeface="+mj-cs"/>
              </a:rPr>
              <a:t>Hur mycket har du kunnat påverka typ av hjälp….? 2019-21</a:t>
            </a:r>
          </a:p>
        </p:txBody>
      </p:sp>
      <p:sp>
        <p:nvSpPr>
          <p:cNvPr id="4" name="textruta 3">
            <a:extLst>
              <a:ext uri="{FF2B5EF4-FFF2-40B4-BE49-F238E27FC236}">
                <a16:creationId xmlns:a16="http://schemas.microsoft.com/office/drawing/2014/main" id="{02FBFD4B-C377-4E86-86DC-F6E4A66DFB29}"/>
              </a:ext>
            </a:extLst>
          </p:cNvPr>
          <p:cNvSpPr txBox="1"/>
          <p:nvPr/>
        </p:nvSpPr>
        <p:spPr>
          <a:xfrm>
            <a:off x="364253" y="3617392"/>
            <a:ext cx="11229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IFO total</a:t>
            </a:r>
          </a:p>
        </p:txBody>
      </p:sp>
    </p:spTree>
    <p:extLst>
      <p:ext uri="{BB962C8B-B14F-4D97-AF65-F5344CB8AC3E}">
        <p14:creationId xmlns:p14="http://schemas.microsoft.com/office/powerpoint/2010/main" val="769097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dirty="0"/>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7444" y="3253041"/>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374043" y="3305992"/>
            <a:ext cx="1064355" cy="1064355"/>
          </a:xfrm>
          <a:prstGeom prst="rect">
            <a:avLst/>
          </a:prstGeom>
        </p:spPr>
      </p:pic>
      <p:sp>
        <p:nvSpPr>
          <p:cNvPr id="10" name="textruta 9">
            <a:extLst>
              <a:ext uri="{FF2B5EF4-FFF2-40B4-BE49-F238E27FC236}">
                <a16:creationId xmlns:a16="http://schemas.microsoft.com/office/drawing/2014/main" id="{96D95FC2-75A2-41A8-8591-5618D34FFB61}"/>
              </a:ext>
            </a:extLst>
          </p:cNvPr>
          <p:cNvSpPr txBox="1"/>
          <p:nvPr/>
        </p:nvSpPr>
        <p:spPr>
          <a:xfrm>
            <a:off x="1877527" y="3110654"/>
            <a:ext cx="3496516"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Vårdnadshavare upplever över tid större möjlighet att påverka stödet  </a:t>
            </a:r>
          </a:p>
        </p:txBody>
      </p:sp>
      <p:sp>
        <p:nvSpPr>
          <p:cNvPr id="12" name="Rubrik 1">
            <a:extLst>
              <a:ext uri="{FF2B5EF4-FFF2-40B4-BE49-F238E27FC236}">
                <a16:creationId xmlns:a16="http://schemas.microsoft.com/office/drawing/2014/main" id="{CFB5DB0D-34B1-4EEE-B8C4-767DB06E4B9D}"/>
              </a:ext>
            </a:extLst>
          </p:cNvPr>
          <p:cNvSpPr txBox="1">
            <a:spLocks/>
          </p:cNvSpPr>
          <p:nvPr/>
        </p:nvSpPr>
        <p:spPr>
          <a:xfrm>
            <a:off x="718070" y="1626272"/>
            <a:ext cx="9609825"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1700" b="1" i="0" u="none" strike="noStrike" kern="1200" cap="none" spc="0" normalizeH="0" baseline="0" noProof="0" dirty="0">
                <a:ln>
                  <a:noFill/>
                </a:ln>
                <a:solidFill>
                  <a:prstClr val="black"/>
                </a:solidFill>
                <a:effectLst/>
                <a:uLnTx/>
                <a:uFillTx/>
                <a:latin typeface="Arial"/>
                <a:ea typeface="+mj-ea"/>
                <a:cs typeface="+mj-cs"/>
              </a:rPr>
              <a:t>Hur mycket har du kunnat påverka vilken typ av hjälp du får av socialtjänsten i kommunen?</a:t>
            </a:r>
          </a:p>
        </p:txBody>
      </p:sp>
      <p:sp>
        <p:nvSpPr>
          <p:cNvPr id="13" name="textruta 12">
            <a:extLst>
              <a:ext uri="{FF2B5EF4-FFF2-40B4-BE49-F238E27FC236}">
                <a16:creationId xmlns:a16="http://schemas.microsoft.com/office/drawing/2014/main" id="{B23848FB-46A9-42F5-A2AE-5388F82D53D9}"/>
              </a:ext>
            </a:extLst>
          </p:cNvPr>
          <p:cNvSpPr txBox="1"/>
          <p:nvPr/>
        </p:nvSpPr>
        <p:spPr>
          <a:xfrm>
            <a:off x="6533500" y="2292177"/>
            <a:ext cx="5046348"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Unga tjejer upplever över tid sämre möjlighet att påverka sitt stöd</a:t>
            </a:r>
            <a:br>
              <a:rPr kumimoji="0" lang="sv-SE" sz="2400" b="0" i="0" u="none" strike="noStrike" kern="1200" cap="none" spc="0" normalizeH="0" baseline="0" noProof="0" dirty="0">
                <a:ln>
                  <a:noFill/>
                </a:ln>
                <a:solidFill>
                  <a:prstClr val="black"/>
                </a:solidFill>
                <a:effectLst/>
                <a:uLnTx/>
                <a:uFillTx/>
                <a:latin typeface="Arial"/>
                <a:ea typeface="+mn-ea"/>
                <a:cs typeface="+mn-cs"/>
              </a:rPr>
            </a:b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Det finns stor förbättringspotential när det gäller möjlighet att påverka typ av hjälp, då flera målgrupper svarar mindre positivt på den frågan jämfört med övriga frågor (70 % positiva)</a:t>
            </a:r>
          </a:p>
        </p:txBody>
      </p:sp>
    </p:spTree>
    <p:extLst>
      <p:ext uri="{BB962C8B-B14F-4D97-AF65-F5344CB8AC3E}">
        <p14:creationId xmlns:p14="http://schemas.microsoft.com/office/powerpoint/2010/main" val="1584761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ratbubbla, Talballong, Ballong, Bubbla, Tal, Prata">
            <a:extLst>
              <a:ext uri="{FF2B5EF4-FFF2-40B4-BE49-F238E27FC236}">
                <a16:creationId xmlns:a16="http://schemas.microsoft.com/office/drawing/2014/main" id="{CF3CB0D3-99F3-4EEE-9F0E-05065E99F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722" y="1215884"/>
            <a:ext cx="3359278" cy="301581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DB417B4E-2962-4DBE-AE1C-CC2C542ABFEB}"/>
              </a:ext>
            </a:extLst>
          </p:cNvPr>
          <p:cNvSpPr>
            <a:spLocks noGrp="1"/>
          </p:cNvSpPr>
          <p:nvPr>
            <p:ph type="title"/>
          </p:nvPr>
        </p:nvSpPr>
        <p:spPr>
          <a:xfrm>
            <a:off x="538035" y="325944"/>
            <a:ext cx="10251885" cy="1231392"/>
          </a:xfrm>
        </p:spPr>
        <p:txBody>
          <a:bodyPr/>
          <a:lstStyle/>
          <a:p>
            <a:r>
              <a:rPr lang="sv-SE" dirty="0"/>
              <a:t>Hur nöjd är du sammantaget…? 2021</a:t>
            </a:r>
          </a:p>
        </p:txBody>
      </p:sp>
      <p:sp>
        <p:nvSpPr>
          <p:cNvPr id="7" name="textruta 6">
            <a:extLst>
              <a:ext uri="{FF2B5EF4-FFF2-40B4-BE49-F238E27FC236}">
                <a16:creationId xmlns:a16="http://schemas.microsoft.com/office/drawing/2014/main" id="{72174EF2-B590-4033-A4EF-6B148A17946A}"/>
              </a:ext>
            </a:extLst>
          </p:cNvPr>
          <p:cNvSpPr txBox="1"/>
          <p:nvPr/>
        </p:nvSpPr>
        <p:spPr>
          <a:xfrm>
            <a:off x="9055991" y="1452935"/>
            <a:ext cx="291274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Vi fick ett fantastiskt stöd av handläggare X. Barnen kände sig trygga att berätta för henne och frågade tom efter att få träffa henne.</a:t>
            </a:r>
          </a:p>
        </p:txBody>
      </p:sp>
      <p:pic>
        <p:nvPicPr>
          <p:cNvPr id="11" name="Picture 4" descr="Bubbla, Prata, Pratbubbla, Talballong, Tala, Talande">
            <a:extLst>
              <a:ext uri="{FF2B5EF4-FFF2-40B4-BE49-F238E27FC236}">
                <a16:creationId xmlns:a16="http://schemas.microsoft.com/office/drawing/2014/main" id="{1D3FD660-8B83-498F-9C55-8FD33920A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6614" y="3929248"/>
            <a:ext cx="3013306" cy="27428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a:extLst>
              <a:ext uri="{FF2B5EF4-FFF2-40B4-BE49-F238E27FC236}">
                <a16:creationId xmlns:a16="http://schemas.microsoft.com/office/drawing/2014/main" id="{1D8327B3-B494-4BA0-A1F7-E71845BA3D6C}"/>
              </a:ext>
            </a:extLst>
          </p:cNvPr>
          <p:cNvSpPr txBox="1"/>
          <p:nvPr/>
        </p:nvSpPr>
        <p:spPr>
          <a:xfrm>
            <a:off x="8100861" y="4149251"/>
            <a:ext cx="2364812"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a:ea typeface="+mn-ea"/>
                <a:cs typeface="+mn-cs"/>
              </a:rPr>
              <a:t>Allt har blivit sämre eftersom de gör allt som de vill och inte ens frågar efter min åsikt och säger jag min åsikt så struntar de i det och byter samtalsämne.</a:t>
            </a:r>
          </a:p>
        </p:txBody>
      </p:sp>
      <p:graphicFrame>
        <p:nvGraphicFramePr>
          <p:cNvPr id="9" name="Diagram 8">
            <a:extLst>
              <a:ext uri="{FF2B5EF4-FFF2-40B4-BE49-F238E27FC236}">
                <a16:creationId xmlns:a16="http://schemas.microsoft.com/office/drawing/2014/main" id="{00000000-0008-0000-0000-000004000000}"/>
              </a:ext>
            </a:extLst>
          </p:cNvPr>
          <p:cNvGraphicFramePr>
            <a:graphicFrameLocks/>
          </p:cNvGraphicFramePr>
          <p:nvPr/>
        </p:nvGraphicFramePr>
        <p:xfrm>
          <a:off x="538035" y="1126274"/>
          <a:ext cx="7638194" cy="50799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52251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152650" y="365126"/>
            <a:ext cx="7886700" cy="720725"/>
          </a:xfrm>
        </p:spPr>
        <p:txBody>
          <a:bodyPr vert="horz" lIns="68580" tIns="34290" rIns="68580" bIns="34290" rtlCol="0" anchor="b">
            <a:noAutofit/>
          </a:bodyPr>
          <a:lstStyle/>
          <a:p>
            <a:r>
              <a:rPr lang="sv-SE" dirty="0">
                <a:latin typeface="+mj-lt"/>
              </a:rPr>
              <a:t>ISU kan belysa viktiga frågor som</a:t>
            </a:r>
          </a:p>
        </p:txBody>
      </p:sp>
      <p:sp>
        <p:nvSpPr>
          <p:cNvPr id="4" name="Platshållare för innehåll 3"/>
          <p:cNvSpPr>
            <a:spLocks noGrp="1"/>
          </p:cNvSpPr>
          <p:nvPr>
            <p:ph idx="1"/>
          </p:nvPr>
        </p:nvSpPr>
        <p:spPr>
          <a:xfrm>
            <a:off x="2152650" y="1537024"/>
            <a:ext cx="7886700" cy="4351338"/>
          </a:xfrm>
          <a:noFill/>
          <a:ln>
            <a:noFill/>
          </a:ln>
        </p:spPr>
        <p:txBody>
          <a:bodyPr>
            <a:normAutofit fontScale="92500" lnSpcReduction="10000"/>
          </a:bodyPr>
          <a:lstStyle/>
          <a:p>
            <a:pPr marL="342900" indent="-342900"/>
            <a:r>
              <a:rPr lang="sv-SE" dirty="0">
                <a:latin typeface="+mj-lt"/>
              </a:rPr>
              <a:t>Vilka problem eller behov har våra brukare?</a:t>
            </a:r>
          </a:p>
          <a:p>
            <a:pPr marL="342900" indent="-342900"/>
            <a:r>
              <a:rPr lang="sv-SE" dirty="0">
                <a:latin typeface="+mj-lt"/>
              </a:rPr>
              <a:t>Vilka insatser får våra brukare?</a:t>
            </a:r>
          </a:p>
          <a:p>
            <a:pPr marL="342900" indent="-342900"/>
            <a:r>
              <a:rPr lang="sv-SE" dirty="0">
                <a:latin typeface="+mj-lt"/>
              </a:rPr>
              <a:t>Har brukarnas situation förändrats efter insatserna? </a:t>
            </a:r>
          </a:p>
          <a:p>
            <a:pPr marL="342900" indent="-342900"/>
            <a:r>
              <a:rPr lang="sv-SE" dirty="0">
                <a:latin typeface="+mj-lt"/>
              </a:rPr>
              <a:t>Når vi de mål vi satt upp tillsammans med våra brukare?</a:t>
            </a:r>
          </a:p>
          <a:p>
            <a:pPr marL="342900" indent="-342900"/>
            <a:r>
              <a:rPr lang="sv-SE" dirty="0">
                <a:latin typeface="+mj-lt"/>
              </a:rPr>
              <a:t>Vad tycker brukarna om insatserna?</a:t>
            </a:r>
          </a:p>
          <a:p>
            <a:pPr marL="342900" indent="-342900"/>
            <a:r>
              <a:rPr lang="sv-SE" dirty="0">
                <a:latin typeface="+mj-lt"/>
              </a:rPr>
              <a:t>Speglar våra insatser brukarnas behov?</a:t>
            </a:r>
            <a:br>
              <a:rPr lang="sv-SE" dirty="0">
                <a:latin typeface="+mj-lt"/>
              </a:rPr>
            </a:br>
            <a:endParaRPr lang="sv-SE" dirty="0">
              <a:latin typeface="+mj-lt"/>
            </a:endParaRPr>
          </a:p>
          <a:p>
            <a:pPr marL="342900" indent="-342900"/>
            <a:r>
              <a:rPr lang="sv-SE" dirty="0">
                <a:latin typeface="+mj-lt"/>
              </a:rPr>
              <a:t>Hur skiljer sig ovanstående mellan olika grupper: </a:t>
            </a:r>
            <a:br>
              <a:rPr lang="sv-SE" dirty="0">
                <a:latin typeface="+mj-lt"/>
              </a:rPr>
            </a:br>
            <a:r>
              <a:rPr lang="sv-SE" dirty="0">
                <a:latin typeface="+mj-lt"/>
              </a:rPr>
              <a:t>kvinnor - män, svenskfödda - utlandsfödda, </a:t>
            </a:r>
            <a:br>
              <a:rPr lang="sv-SE" dirty="0">
                <a:latin typeface="+mj-lt"/>
              </a:rPr>
            </a:br>
            <a:r>
              <a:rPr lang="sv-SE" dirty="0">
                <a:latin typeface="+mj-lt"/>
              </a:rPr>
              <a:t>beroende på socioekonomi, funktionsnedsättning, osv.?</a:t>
            </a:r>
          </a:p>
          <a:p>
            <a:pPr marL="342900" indent="-342900"/>
            <a:endParaRPr lang="sv-SE" dirty="0"/>
          </a:p>
        </p:txBody>
      </p:sp>
      <p:pic>
        <p:nvPicPr>
          <p:cNvPr id="5" name="Bildobjekt 4" descr="&lt;strong&gt;Question&lt;/strong&gt; mark 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5309" y="-86049"/>
            <a:ext cx="2818802" cy="2697681"/>
          </a:xfrm>
          <a:prstGeom prst="rect">
            <a:avLst/>
          </a:prstGeom>
        </p:spPr>
      </p:pic>
    </p:spTree>
    <p:extLst>
      <p:ext uri="{BB962C8B-B14F-4D97-AF65-F5344CB8AC3E}">
        <p14:creationId xmlns:p14="http://schemas.microsoft.com/office/powerpoint/2010/main" val="14711266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25B3D6AD-F63C-463A-A7A1-771B66FB18F0}"/>
              </a:ext>
            </a:extLst>
          </p:cNvPr>
          <p:cNvSpPr>
            <a:spLocks noGrp="1"/>
          </p:cNvSpPr>
          <p:nvPr>
            <p:ph type="title"/>
          </p:nvPr>
        </p:nvSpPr>
        <p:spPr>
          <a:xfrm>
            <a:off x="663575" y="421240"/>
            <a:ext cx="9610725" cy="1078787"/>
          </a:xfrm>
        </p:spPr>
        <p:txBody>
          <a:bodyPr/>
          <a:lstStyle/>
          <a:p>
            <a:r>
              <a:rPr lang="sv-SE" sz="3200" dirty="0"/>
              <a:t>Hur nöjd är du sammantaget med det stöd du från från socialtjänsten i din kommun? 2016-21</a:t>
            </a:r>
          </a:p>
        </p:txBody>
      </p:sp>
      <p:graphicFrame>
        <p:nvGraphicFramePr>
          <p:cNvPr id="8" name="Platshållare för innehåll 7">
            <a:extLst>
              <a:ext uri="{FF2B5EF4-FFF2-40B4-BE49-F238E27FC236}">
                <a16:creationId xmlns:a16="http://schemas.microsoft.com/office/drawing/2014/main" id="{CB80FCA6-04C6-4FEF-97FD-DFC45F8266A4}"/>
              </a:ext>
            </a:extLst>
          </p:cNvPr>
          <p:cNvGraphicFramePr>
            <a:graphicFrameLocks noGrp="1"/>
          </p:cNvGraphicFramePr>
          <p:nvPr>
            <p:ph idx="1"/>
          </p:nvPr>
        </p:nvGraphicFramePr>
        <p:xfrm>
          <a:off x="663575" y="1705510"/>
          <a:ext cx="9610725" cy="45286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3304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dirty="0"/>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1623" y="3077157"/>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998423" y="3077157"/>
            <a:ext cx="1064355" cy="1064355"/>
          </a:xfrm>
          <a:prstGeom prst="rect">
            <a:avLst/>
          </a:prstGeom>
        </p:spPr>
      </p:pic>
      <p:sp>
        <p:nvSpPr>
          <p:cNvPr id="10" name="textruta 9">
            <a:extLst>
              <a:ext uri="{FF2B5EF4-FFF2-40B4-BE49-F238E27FC236}">
                <a16:creationId xmlns:a16="http://schemas.microsoft.com/office/drawing/2014/main" id="{96D95FC2-75A2-41A8-8591-5618D34FFB61}"/>
              </a:ext>
            </a:extLst>
          </p:cNvPr>
          <p:cNvSpPr txBox="1"/>
          <p:nvPr/>
        </p:nvSpPr>
        <p:spPr>
          <a:xfrm>
            <a:off x="1876603" y="3009169"/>
            <a:ext cx="4025206"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Vårdnadshavare är över tid sammantaget mer nöjda med sitt stöd</a:t>
            </a:r>
          </a:p>
        </p:txBody>
      </p:sp>
      <p:sp>
        <p:nvSpPr>
          <p:cNvPr id="12" name="Rubrik 1">
            <a:extLst>
              <a:ext uri="{FF2B5EF4-FFF2-40B4-BE49-F238E27FC236}">
                <a16:creationId xmlns:a16="http://schemas.microsoft.com/office/drawing/2014/main" id="{CFB5DB0D-34B1-4EEE-B8C4-767DB06E4B9D}"/>
              </a:ext>
            </a:extLst>
          </p:cNvPr>
          <p:cNvSpPr txBox="1">
            <a:spLocks/>
          </p:cNvSpPr>
          <p:nvPr/>
        </p:nvSpPr>
        <p:spPr>
          <a:xfrm>
            <a:off x="718070" y="1626272"/>
            <a:ext cx="10293641"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1700" b="1" i="0" u="none" strike="noStrike" kern="1200" cap="none" spc="0" normalizeH="0" baseline="0" noProof="0" dirty="0">
                <a:ln>
                  <a:noFill/>
                </a:ln>
                <a:solidFill>
                  <a:prstClr val="black"/>
                </a:solidFill>
                <a:effectLst/>
                <a:uLnTx/>
                <a:uFillTx/>
                <a:latin typeface="Arial"/>
                <a:ea typeface="+mj-ea"/>
                <a:cs typeface="+mj-cs"/>
              </a:rPr>
              <a:t>Hur nöjd eller missnöjd är du sammantaget med det stöd du får från socialtjänsten i kommunen?</a:t>
            </a:r>
          </a:p>
        </p:txBody>
      </p:sp>
      <p:sp>
        <p:nvSpPr>
          <p:cNvPr id="13" name="textruta 12">
            <a:extLst>
              <a:ext uri="{FF2B5EF4-FFF2-40B4-BE49-F238E27FC236}">
                <a16:creationId xmlns:a16="http://schemas.microsoft.com/office/drawing/2014/main" id="{B23848FB-46A9-42F5-A2AE-5388F82D53D9}"/>
              </a:ext>
            </a:extLst>
          </p:cNvPr>
          <p:cNvSpPr txBox="1"/>
          <p:nvPr/>
        </p:nvSpPr>
        <p:spPr>
          <a:xfrm>
            <a:off x="7062778" y="3009169"/>
            <a:ext cx="3948933"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Unga är över tid sammantaget mer missnöjda med sitt stöd</a:t>
            </a:r>
          </a:p>
        </p:txBody>
      </p:sp>
    </p:spTree>
    <p:extLst>
      <p:ext uri="{BB962C8B-B14F-4D97-AF65-F5344CB8AC3E}">
        <p14:creationId xmlns:p14="http://schemas.microsoft.com/office/powerpoint/2010/main" val="2504420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ubbla, Prata, Pratbubbla, Talballong, Tala, Talande">
            <a:extLst>
              <a:ext uri="{FF2B5EF4-FFF2-40B4-BE49-F238E27FC236}">
                <a16:creationId xmlns:a16="http://schemas.microsoft.com/office/drawing/2014/main" id="{E8D3B5F6-0B74-48AA-B34D-F5E768C36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583" y="757998"/>
            <a:ext cx="2638417" cy="2401594"/>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600DD7B1-64CF-4011-8555-5E06E1099281}"/>
              </a:ext>
            </a:extLst>
          </p:cNvPr>
          <p:cNvSpPr>
            <a:spLocks noGrp="1"/>
          </p:cNvSpPr>
          <p:nvPr>
            <p:ph type="title"/>
          </p:nvPr>
        </p:nvSpPr>
        <p:spPr>
          <a:xfrm>
            <a:off x="545091" y="0"/>
            <a:ext cx="10505855" cy="1231392"/>
          </a:xfrm>
        </p:spPr>
        <p:txBody>
          <a:bodyPr/>
          <a:lstStyle/>
          <a:p>
            <a:r>
              <a:rPr lang="sv-SE" sz="4000" dirty="0"/>
              <a:t>Hur har din situation förändrats…? 2021</a:t>
            </a:r>
          </a:p>
        </p:txBody>
      </p:sp>
      <p:sp>
        <p:nvSpPr>
          <p:cNvPr id="5" name="textruta 4">
            <a:extLst>
              <a:ext uri="{FF2B5EF4-FFF2-40B4-BE49-F238E27FC236}">
                <a16:creationId xmlns:a16="http://schemas.microsoft.com/office/drawing/2014/main" id="{B2879239-EC5B-4821-BD36-D3B4DDB299CA}"/>
              </a:ext>
            </a:extLst>
          </p:cNvPr>
          <p:cNvSpPr txBox="1"/>
          <p:nvPr/>
        </p:nvSpPr>
        <p:spPr>
          <a:xfrm>
            <a:off x="9855080" y="1113688"/>
            <a:ext cx="203542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Känns som jag är på väg någon-stans. Att jag har en plan. </a:t>
            </a:r>
          </a:p>
        </p:txBody>
      </p:sp>
      <p:graphicFrame>
        <p:nvGraphicFramePr>
          <p:cNvPr id="11" name="Diagram 10">
            <a:extLst>
              <a:ext uri="{FF2B5EF4-FFF2-40B4-BE49-F238E27FC236}">
                <a16:creationId xmlns:a16="http://schemas.microsoft.com/office/drawing/2014/main" id="{00000000-0008-0000-0000-000004000000}"/>
              </a:ext>
            </a:extLst>
          </p:cNvPr>
          <p:cNvGraphicFramePr>
            <a:graphicFrameLocks/>
          </p:cNvGraphicFramePr>
          <p:nvPr/>
        </p:nvGraphicFramePr>
        <p:xfrm>
          <a:off x="712359" y="847493"/>
          <a:ext cx="8841222" cy="53490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80941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33508D-594F-40DB-B3AF-7E0F4BEBF6F1}"/>
              </a:ext>
            </a:extLst>
          </p:cNvPr>
          <p:cNvSpPr>
            <a:spLocks noGrp="1"/>
          </p:cNvSpPr>
          <p:nvPr>
            <p:ph type="title"/>
          </p:nvPr>
        </p:nvSpPr>
        <p:spPr>
          <a:xfrm>
            <a:off x="664475" y="422539"/>
            <a:ext cx="9609825" cy="1231392"/>
          </a:xfrm>
        </p:spPr>
        <p:txBody>
          <a:bodyPr/>
          <a:lstStyle/>
          <a:p>
            <a:r>
              <a:rPr lang="sv-SE" sz="3200" dirty="0"/>
              <a:t>Hur har din situation förändrats sedan du fick kontakt med socialtjänsten i din kommun?</a:t>
            </a:r>
          </a:p>
        </p:txBody>
      </p:sp>
      <p:graphicFrame>
        <p:nvGraphicFramePr>
          <p:cNvPr id="4" name="Platshållare för innehåll 3">
            <a:extLst>
              <a:ext uri="{FF2B5EF4-FFF2-40B4-BE49-F238E27FC236}">
                <a16:creationId xmlns:a16="http://schemas.microsoft.com/office/drawing/2014/main" id="{9CB35CA2-2867-4274-A010-C0CADD26B05A}"/>
              </a:ext>
            </a:extLst>
          </p:cNvPr>
          <p:cNvGraphicFramePr>
            <a:graphicFrameLocks noGrp="1"/>
          </p:cNvGraphicFramePr>
          <p:nvPr>
            <p:ph idx="1"/>
          </p:nvPr>
        </p:nvGraphicFramePr>
        <p:xfrm>
          <a:off x="663575" y="1797978"/>
          <a:ext cx="9610725" cy="44361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39104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00000000-0008-0000-0100-000004000000}"/>
              </a:ext>
            </a:extLst>
          </p:cNvPr>
          <p:cNvGraphicFramePr>
            <a:graphicFrameLocks/>
          </p:cNvGraphicFramePr>
          <p:nvPr/>
        </p:nvGraphicFramePr>
        <p:xfrm>
          <a:off x="2039937" y="1605369"/>
          <a:ext cx="8112126" cy="4600574"/>
        </p:xfrm>
        <a:graphic>
          <a:graphicData uri="http://schemas.openxmlformats.org/drawingml/2006/chart">
            <c:chart xmlns:c="http://schemas.openxmlformats.org/drawingml/2006/chart" xmlns:r="http://schemas.openxmlformats.org/officeDocument/2006/relationships" r:id="rId2"/>
          </a:graphicData>
        </a:graphic>
      </p:graphicFrame>
      <p:sp>
        <p:nvSpPr>
          <p:cNvPr id="8" name="Rubrik 1">
            <a:extLst>
              <a:ext uri="{FF2B5EF4-FFF2-40B4-BE49-F238E27FC236}">
                <a16:creationId xmlns:a16="http://schemas.microsoft.com/office/drawing/2014/main" id="{F9F501F3-29EA-4D47-8473-EF809DF708C2}"/>
              </a:ext>
            </a:extLst>
          </p:cNvPr>
          <p:cNvSpPr txBox="1">
            <a:spLocks/>
          </p:cNvSpPr>
          <p:nvPr/>
        </p:nvSpPr>
        <p:spPr>
          <a:xfrm>
            <a:off x="840696" y="254854"/>
            <a:ext cx="9609825"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j-ea"/>
                <a:cs typeface="+mj-cs"/>
              </a:rPr>
              <a:t>Hur har din situation förändrats sedan kontakt med socialtjänst? 2019-21</a:t>
            </a:r>
          </a:p>
        </p:txBody>
      </p:sp>
      <p:sp>
        <p:nvSpPr>
          <p:cNvPr id="4" name="textruta 3">
            <a:extLst>
              <a:ext uri="{FF2B5EF4-FFF2-40B4-BE49-F238E27FC236}">
                <a16:creationId xmlns:a16="http://schemas.microsoft.com/office/drawing/2014/main" id="{7B424E11-46C3-4762-9217-C823653AC5A0}"/>
              </a:ext>
            </a:extLst>
          </p:cNvPr>
          <p:cNvSpPr txBox="1"/>
          <p:nvPr/>
        </p:nvSpPr>
        <p:spPr>
          <a:xfrm>
            <a:off x="364253" y="3617392"/>
            <a:ext cx="11229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IFO total</a:t>
            </a:r>
          </a:p>
        </p:txBody>
      </p:sp>
    </p:spTree>
    <p:extLst>
      <p:ext uri="{BB962C8B-B14F-4D97-AF65-F5344CB8AC3E}">
        <p14:creationId xmlns:p14="http://schemas.microsoft.com/office/powerpoint/2010/main" val="1770512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dirty="0"/>
              <a:t>Sticker ut</a:t>
            </a:r>
          </a:p>
        </p:txBody>
      </p:sp>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85955" y="2839659"/>
            <a:ext cx="1064355" cy="1064355"/>
          </a:xfrm>
          <a:prstGeom prst="rect">
            <a:avLst/>
          </a:prstGeom>
        </p:spPr>
      </p:pic>
      <p:sp>
        <p:nvSpPr>
          <p:cNvPr id="13" name="textruta 12">
            <a:extLst>
              <a:ext uri="{FF2B5EF4-FFF2-40B4-BE49-F238E27FC236}">
                <a16:creationId xmlns:a16="http://schemas.microsoft.com/office/drawing/2014/main" id="{B23848FB-46A9-42F5-A2AE-5388F82D53D9}"/>
              </a:ext>
            </a:extLst>
          </p:cNvPr>
          <p:cNvSpPr txBox="1"/>
          <p:nvPr/>
        </p:nvSpPr>
        <p:spPr>
          <a:xfrm>
            <a:off x="2572032" y="3141004"/>
            <a:ext cx="6844684" cy="46166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Ungas svar är mindre positiva över tid</a:t>
            </a:r>
          </a:p>
        </p:txBody>
      </p:sp>
      <p:sp>
        <p:nvSpPr>
          <p:cNvPr id="11" name="Rubrik 1">
            <a:extLst>
              <a:ext uri="{FF2B5EF4-FFF2-40B4-BE49-F238E27FC236}">
                <a16:creationId xmlns:a16="http://schemas.microsoft.com/office/drawing/2014/main" id="{9020062B-7CFF-48C6-8085-D1A1436899FC}"/>
              </a:ext>
            </a:extLst>
          </p:cNvPr>
          <p:cNvSpPr txBox="1">
            <a:spLocks/>
          </p:cNvSpPr>
          <p:nvPr/>
        </p:nvSpPr>
        <p:spPr>
          <a:xfrm>
            <a:off x="664233" y="1608267"/>
            <a:ext cx="9609825"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1700" b="1" i="0" u="none" strike="noStrike" kern="1200" cap="none" spc="0" normalizeH="0" baseline="0" noProof="0" dirty="0">
                <a:ln>
                  <a:noFill/>
                </a:ln>
                <a:solidFill>
                  <a:prstClr val="black"/>
                </a:solidFill>
                <a:effectLst/>
                <a:uLnTx/>
                <a:uFillTx/>
                <a:latin typeface="Arial"/>
                <a:ea typeface="+mj-ea"/>
                <a:cs typeface="+mj-cs"/>
              </a:rPr>
              <a:t>Hur har din situation förändrats sedan du fick kontakt med socialtjänsten i kommunen?</a:t>
            </a:r>
          </a:p>
        </p:txBody>
      </p:sp>
    </p:spTree>
    <p:extLst>
      <p:ext uri="{BB962C8B-B14F-4D97-AF65-F5344CB8AC3E}">
        <p14:creationId xmlns:p14="http://schemas.microsoft.com/office/powerpoint/2010/main" val="3570647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E6C68C-0AB0-406B-916D-A701A4D2CBA7}"/>
              </a:ext>
            </a:extLst>
          </p:cNvPr>
          <p:cNvSpPr>
            <a:spLocks noGrp="1"/>
          </p:cNvSpPr>
          <p:nvPr>
            <p:ph type="title"/>
          </p:nvPr>
        </p:nvSpPr>
        <p:spPr>
          <a:xfrm>
            <a:off x="471095" y="426781"/>
            <a:ext cx="10515600" cy="1325563"/>
          </a:xfrm>
        </p:spPr>
        <p:txBody>
          <a:bodyPr/>
          <a:lstStyle/>
          <a:p>
            <a:r>
              <a:rPr lang="sv-SE" dirty="0"/>
              <a:t>Exempel på kommentarer</a:t>
            </a:r>
          </a:p>
        </p:txBody>
      </p:sp>
      <p:sp>
        <p:nvSpPr>
          <p:cNvPr id="3" name="Platshållare för innehåll 2">
            <a:extLst>
              <a:ext uri="{FF2B5EF4-FFF2-40B4-BE49-F238E27FC236}">
                <a16:creationId xmlns:a16="http://schemas.microsoft.com/office/drawing/2014/main" id="{505A318B-3603-47F3-8D7E-F09F5E879DE3}"/>
              </a:ext>
            </a:extLst>
          </p:cNvPr>
          <p:cNvSpPr>
            <a:spLocks noGrp="1"/>
          </p:cNvSpPr>
          <p:nvPr>
            <p:ph sz="half" idx="1"/>
          </p:nvPr>
        </p:nvSpPr>
        <p:spPr>
          <a:xfrm>
            <a:off x="471095" y="1831263"/>
            <a:ext cx="4579241" cy="3740400"/>
          </a:xfrm>
        </p:spPr>
        <p:txBody>
          <a:bodyPr>
            <a:noAutofit/>
          </a:bodyPr>
          <a:lstStyle/>
          <a:p>
            <a:pPr>
              <a:lnSpc>
                <a:spcPct val="100000"/>
              </a:lnSpc>
              <a:spcAft>
                <a:spcPts val="1200"/>
              </a:spcAft>
            </a:pPr>
            <a:r>
              <a:rPr lang="sv-SE" sz="2000" b="0" i="0" u="none" strike="noStrike" dirty="0">
                <a:solidFill>
                  <a:srgbClr val="000000"/>
                </a:solidFill>
                <a:effectLst/>
                <a:latin typeface="Calibri" panose="020F0502020204030204" pitchFamily="34" charset="0"/>
              </a:rPr>
              <a:t>Mycket bra socialsekreterare vi hade kontakt med. Lätt att prata med. Inte lika skrämmande som jag fått för mig att det skulle vara att ha kontakt med soc. Förutfattade meningar från min sida.</a:t>
            </a:r>
            <a:r>
              <a:rPr lang="sv-SE" sz="2000" dirty="0"/>
              <a:t> </a:t>
            </a:r>
          </a:p>
          <a:p>
            <a:pPr>
              <a:lnSpc>
                <a:spcPct val="100000"/>
              </a:lnSpc>
              <a:spcAft>
                <a:spcPts val="1200"/>
              </a:spcAft>
            </a:pPr>
            <a:r>
              <a:rPr lang="sv-SE" sz="2000" b="0" i="0" u="none" strike="noStrike" dirty="0">
                <a:solidFill>
                  <a:srgbClr val="000000"/>
                </a:solidFill>
                <a:effectLst/>
                <a:latin typeface="Calibri" panose="020F0502020204030204" pitchFamily="34" charset="0"/>
              </a:rPr>
              <a:t>Vi visste inte vilken hjälp vi kunde få utan det har sekreteraren informerat oss tack och lov.</a:t>
            </a:r>
            <a:r>
              <a:rPr lang="sv-SE" sz="2000" dirty="0"/>
              <a:t> </a:t>
            </a:r>
          </a:p>
          <a:p>
            <a:pPr>
              <a:lnSpc>
                <a:spcPct val="100000"/>
              </a:lnSpc>
              <a:spcAft>
                <a:spcPts val="1200"/>
              </a:spcAft>
            </a:pPr>
            <a:r>
              <a:rPr lang="sv-SE" sz="2000" dirty="0">
                <a:solidFill>
                  <a:srgbClr val="000000"/>
                </a:solidFill>
                <a:latin typeface="Calibri" panose="020F0502020204030204" pitchFamily="34" charset="0"/>
              </a:rPr>
              <a:t>De första åren var det väldigt segt. Men efter jag börjat vara mer rak med vad jag vill/behöver så har det gått bättre.</a:t>
            </a:r>
            <a:r>
              <a:rPr lang="sv-SE" sz="2000" dirty="0"/>
              <a:t> </a:t>
            </a:r>
            <a:endParaRPr lang="sv-SE" sz="2000" dirty="0">
              <a:solidFill>
                <a:srgbClr val="000000"/>
              </a:solidFill>
              <a:latin typeface="Calibri" panose="020F0502020204030204" pitchFamily="34" charset="0"/>
            </a:endParaRPr>
          </a:p>
        </p:txBody>
      </p:sp>
      <p:sp>
        <p:nvSpPr>
          <p:cNvPr id="4" name="Platshållare för innehåll 3">
            <a:extLst>
              <a:ext uri="{FF2B5EF4-FFF2-40B4-BE49-F238E27FC236}">
                <a16:creationId xmlns:a16="http://schemas.microsoft.com/office/drawing/2014/main" id="{A1E23888-8AEA-4080-A768-DAD05299F518}"/>
              </a:ext>
            </a:extLst>
          </p:cNvPr>
          <p:cNvSpPr>
            <a:spLocks noGrp="1"/>
          </p:cNvSpPr>
          <p:nvPr>
            <p:ph sz="half" idx="2"/>
          </p:nvPr>
        </p:nvSpPr>
        <p:spPr>
          <a:xfrm>
            <a:off x="5356651" y="1752344"/>
            <a:ext cx="4850499" cy="3740400"/>
          </a:xfrm>
        </p:spPr>
        <p:txBody>
          <a:bodyPr>
            <a:noAutofit/>
          </a:bodyPr>
          <a:lstStyle/>
          <a:p>
            <a:pPr>
              <a:lnSpc>
                <a:spcPct val="100000"/>
              </a:lnSpc>
              <a:spcAft>
                <a:spcPts val="1200"/>
              </a:spcAft>
            </a:pPr>
            <a:r>
              <a:rPr lang="sv-SE" sz="2000" b="0" i="0" u="none" strike="noStrike" dirty="0">
                <a:solidFill>
                  <a:srgbClr val="000000"/>
                </a:solidFill>
                <a:effectLst/>
                <a:latin typeface="Calibri" panose="020F0502020204030204" pitchFamily="34" charset="0"/>
              </a:rPr>
              <a:t>Vi är på god väg framåt och tryggt att veta att vi kan ta kontakt igen om det behövs.</a:t>
            </a:r>
            <a:r>
              <a:rPr lang="sv-SE" sz="2000" dirty="0"/>
              <a:t> </a:t>
            </a:r>
          </a:p>
          <a:p>
            <a:pPr>
              <a:lnSpc>
                <a:spcPct val="100000"/>
              </a:lnSpc>
              <a:spcAft>
                <a:spcPts val="1200"/>
              </a:spcAft>
            </a:pPr>
            <a:r>
              <a:rPr lang="sv-SE" sz="2000" b="0" i="0" u="none" strike="noStrike" dirty="0">
                <a:solidFill>
                  <a:srgbClr val="000000"/>
                </a:solidFill>
                <a:effectLst/>
                <a:latin typeface="Calibri" panose="020F0502020204030204" pitchFamily="34" charset="0"/>
              </a:rPr>
              <a:t>Ganska utdragen process, lång handläggningstid, allt läggs på is under sommarmånaderna.</a:t>
            </a:r>
            <a:r>
              <a:rPr lang="sv-SE" sz="2000" dirty="0"/>
              <a:t> </a:t>
            </a:r>
          </a:p>
          <a:p>
            <a:pPr>
              <a:lnSpc>
                <a:spcPct val="100000"/>
              </a:lnSpc>
              <a:spcAft>
                <a:spcPts val="1200"/>
              </a:spcAft>
            </a:pPr>
            <a:r>
              <a:rPr lang="sv-SE" sz="2000" dirty="0">
                <a:solidFill>
                  <a:srgbClr val="000000"/>
                </a:solidFill>
                <a:latin typeface="Calibri" panose="020F0502020204030204" pitchFamily="34" charset="0"/>
              </a:rPr>
              <a:t>Upplever att man gjort vad man kunnat, men tidvis har de (socialsekreterarna) verkat ha en ansträngd arbetssituation. Tidigare byttes personal ofta. Det blev jobbigt när det kom nya personer vid varje möte och att allt fick tas om från början. Berätta situationen om och om igen. </a:t>
            </a:r>
          </a:p>
          <a:p>
            <a:endParaRPr lang="sv-SE" sz="2000" dirty="0"/>
          </a:p>
        </p:txBody>
      </p:sp>
      <p:sp>
        <p:nvSpPr>
          <p:cNvPr id="5" name="Ellips 4">
            <a:extLst>
              <a:ext uri="{FF2B5EF4-FFF2-40B4-BE49-F238E27FC236}">
                <a16:creationId xmlns:a16="http://schemas.microsoft.com/office/drawing/2014/main" id="{ABB3753C-8892-4F69-A018-A7DDC32F00DF}"/>
              </a:ext>
            </a:extLst>
          </p:cNvPr>
          <p:cNvSpPr/>
          <p:nvPr/>
        </p:nvSpPr>
        <p:spPr>
          <a:xfrm>
            <a:off x="9775602" y="0"/>
            <a:ext cx="2422187" cy="2310064"/>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0" normalizeH="0" baseline="0" noProof="0" dirty="0">
                <a:ln>
                  <a:noFill/>
                </a:ln>
                <a:solidFill>
                  <a:prstClr val="white"/>
                </a:solidFill>
                <a:effectLst/>
                <a:uLnTx/>
                <a:uFillTx/>
                <a:latin typeface="Arial"/>
                <a:ea typeface="+mn-ea"/>
                <a:cs typeface="+mn-cs"/>
              </a:rPr>
              <a:t>6 342</a:t>
            </a:r>
            <a:r>
              <a:rPr kumimoji="0" lang="sv-SE" sz="1600" b="0" i="0" u="none" strike="noStrike" kern="1200" cap="none" spc="0" normalizeH="0" baseline="0" noProof="0" dirty="0">
                <a:ln>
                  <a:noFill/>
                </a:ln>
                <a:solidFill>
                  <a:prstClr val="white"/>
                </a:solidFill>
                <a:effectLst/>
                <a:uLnTx/>
                <a:uFillTx/>
                <a:latin typeface="Arial"/>
                <a:ea typeface="+mn-ea"/>
                <a:cs typeface="+mn-cs"/>
              </a:rPr>
              <a:t> </a:t>
            </a:r>
            <a:r>
              <a:rPr kumimoji="0" lang="sv-SE" sz="2000" b="0" i="0" u="none" strike="noStrike" kern="1200" cap="none" spc="0" normalizeH="0" baseline="0" noProof="0" dirty="0">
                <a:ln>
                  <a:noFill/>
                </a:ln>
                <a:solidFill>
                  <a:prstClr val="white"/>
                </a:solidFill>
                <a:effectLst/>
                <a:uLnTx/>
                <a:uFillTx/>
                <a:latin typeface="Arial"/>
                <a:ea typeface="+mn-ea"/>
                <a:cs typeface="+mn-cs"/>
              </a:rPr>
              <a:t>kommentarer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6" name="Rak koppling 5">
            <a:extLst>
              <a:ext uri="{FF2B5EF4-FFF2-40B4-BE49-F238E27FC236}">
                <a16:creationId xmlns:a16="http://schemas.microsoft.com/office/drawing/2014/main" id="{6A4082D6-980F-496A-B723-50240D1D2FE7}"/>
              </a:ext>
            </a:extLst>
          </p:cNvPr>
          <p:cNvCxnSpPr>
            <a:cxnSpLocks/>
          </p:cNvCxnSpPr>
          <p:nvPr/>
        </p:nvCxnSpPr>
        <p:spPr>
          <a:xfrm>
            <a:off x="365325" y="1286337"/>
            <a:ext cx="8937402" cy="0"/>
          </a:xfrm>
          <a:prstGeom prst="line">
            <a:avLst/>
          </a:prstGeom>
          <a:ln w="57150">
            <a:solidFill>
              <a:srgbClr val="FBBC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571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4148CCB-C69B-4FE2-9FB1-428BF74D55DE}"/>
              </a:ext>
            </a:extLst>
          </p:cNvPr>
          <p:cNvPicPr>
            <a:picLocks noChangeAspect="1"/>
          </p:cNvPicPr>
          <p:nvPr/>
        </p:nvPicPr>
        <p:blipFill rotWithShape="1">
          <a:blip r:embed="rId3"/>
          <a:srcRect r="16945" b="1982"/>
          <a:stretch/>
        </p:blipFill>
        <p:spPr>
          <a:xfrm>
            <a:off x="8042655" y="3101930"/>
            <a:ext cx="3857792" cy="3013937"/>
          </a:xfrm>
          <a:prstGeom prst="rect">
            <a:avLst/>
          </a:prstGeom>
        </p:spPr>
      </p:pic>
      <p:sp>
        <p:nvSpPr>
          <p:cNvPr id="2" name="Rubrik 1"/>
          <p:cNvSpPr>
            <a:spLocks noGrp="1"/>
          </p:cNvSpPr>
          <p:nvPr>
            <p:ph type="title"/>
          </p:nvPr>
        </p:nvSpPr>
        <p:spPr>
          <a:xfrm>
            <a:off x="576993" y="304565"/>
            <a:ext cx="9609825" cy="1231392"/>
          </a:xfrm>
        </p:spPr>
        <p:txBody>
          <a:bodyPr/>
          <a:lstStyle/>
          <a:p>
            <a:r>
              <a:rPr lang="sv-SE" dirty="0"/>
              <a:t>Exempel på lokala frågor</a:t>
            </a:r>
          </a:p>
        </p:txBody>
      </p:sp>
      <p:sp>
        <p:nvSpPr>
          <p:cNvPr id="3" name="Platshållare för innehåll 2"/>
          <p:cNvSpPr>
            <a:spLocks noGrp="1"/>
          </p:cNvSpPr>
          <p:nvPr>
            <p:ph sz="half" idx="1"/>
          </p:nvPr>
        </p:nvSpPr>
        <p:spPr>
          <a:xfrm>
            <a:off x="685799" y="1520450"/>
            <a:ext cx="8349917" cy="4851223"/>
          </a:xfrm>
        </p:spPr>
        <p:txBody>
          <a:bodyPr>
            <a:normAutofit lnSpcReduction="10000"/>
          </a:bodyPr>
          <a:lstStyle/>
          <a:p>
            <a:pPr>
              <a:lnSpc>
                <a:spcPct val="100000"/>
              </a:lnSpc>
            </a:pPr>
            <a:r>
              <a:rPr lang="sv-SE" sz="2000" b="0" i="0" u="none" strike="noStrike" dirty="0">
                <a:solidFill>
                  <a:srgbClr val="000000"/>
                </a:solidFill>
                <a:effectLst/>
                <a:latin typeface="Calibri" panose="020F0502020204030204" pitchFamily="34" charset="0"/>
              </a:rPr>
              <a:t>Ungefär hur länge har du haft kontakt med socialtjänsten i kommunen?</a:t>
            </a:r>
          </a:p>
          <a:p>
            <a:pPr>
              <a:lnSpc>
                <a:spcPct val="100000"/>
              </a:lnSpc>
            </a:pPr>
            <a:r>
              <a:rPr lang="sv-SE" sz="2000" b="0" i="0" u="none" strike="noStrike" dirty="0">
                <a:solidFill>
                  <a:srgbClr val="000000"/>
                </a:solidFill>
                <a:effectLst/>
                <a:latin typeface="Calibri" panose="020F0502020204030204" pitchFamily="34" charset="0"/>
              </a:rPr>
              <a:t>Tycker du att covid-19 har inneburit begränsningar för dig i kontakten med socialsekreterare?</a:t>
            </a:r>
            <a:r>
              <a:rPr lang="sv-SE" sz="2000" dirty="0"/>
              <a:t> </a:t>
            </a:r>
            <a:endParaRPr lang="sv-SE" sz="2000" dirty="0">
              <a:solidFill>
                <a:srgbClr val="000000"/>
              </a:solidFill>
              <a:latin typeface="Calibri, Arial"/>
            </a:endParaRPr>
          </a:p>
          <a:p>
            <a:pPr>
              <a:lnSpc>
                <a:spcPct val="100000"/>
              </a:lnSpc>
            </a:pPr>
            <a:r>
              <a:rPr lang="sv-SE" sz="2000" b="0" i="0" u="none" strike="noStrike" dirty="0">
                <a:solidFill>
                  <a:srgbClr val="000000"/>
                </a:solidFill>
                <a:effectLst/>
                <a:latin typeface="Calibri" panose="020F0502020204030204" pitchFamily="34" charset="0"/>
              </a:rPr>
              <a:t>Hur uppfattar Du den fysiska miljön vid ditt/dina besök?</a:t>
            </a:r>
            <a:r>
              <a:rPr lang="sv-SE" sz="2000" dirty="0"/>
              <a:t>  </a:t>
            </a:r>
          </a:p>
          <a:p>
            <a:pPr>
              <a:lnSpc>
                <a:spcPct val="100000"/>
              </a:lnSpc>
            </a:pPr>
            <a:r>
              <a:rPr lang="sv-SE" sz="2000" b="0" i="0" u="none" strike="noStrike" dirty="0">
                <a:solidFill>
                  <a:srgbClr val="000000"/>
                </a:solidFill>
                <a:effectLst/>
                <a:latin typeface="Calibri, Arial"/>
              </a:rPr>
              <a:t>Skulle du kunna tänka dig att använda dig av socialtjänsten</a:t>
            </a:r>
            <a:r>
              <a:rPr lang="sv-SE" sz="2000" i="0" u="none" strike="noStrike" dirty="0">
                <a:solidFill>
                  <a:srgbClr val="000000"/>
                </a:solidFill>
                <a:effectLst/>
                <a:latin typeface="Calibri, Arial"/>
              </a:rPr>
              <a:t>s</a:t>
            </a:r>
            <a:r>
              <a:rPr lang="sv-SE" sz="2000" b="0" i="0" u="none" strike="noStrike" dirty="0">
                <a:solidFill>
                  <a:srgbClr val="000000"/>
                </a:solidFill>
                <a:effectLst/>
                <a:latin typeface="Calibri, Arial"/>
              </a:rPr>
              <a:t> e-tjänst, för att ansöka om ekonomiskt bistånd?</a:t>
            </a:r>
          </a:p>
          <a:p>
            <a:pPr>
              <a:lnSpc>
                <a:spcPct val="100000"/>
              </a:lnSpc>
            </a:pPr>
            <a:r>
              <a:rPr lang="sv-SE" sz="2000" b="0" i="0" u="none" strike="noStrike" dirty="0">
                <a:solidFill>
                  <a:srgbClr val="000000"/>
                </a:solidFill>
                <a:effectLst/>
                <a:latin typeface="Calibri" panose="020F0502020204030204" pitchFamily="34" charset="0"/>
              </a:rPr>
              <a:t>Hur lätt eller svårt är det att digitalt ansöka om ekonomiskt bistånd?</a:t>
            </a:r>
            <a:r>
              <a:rPr lang="sv-SE" sz="2000" dirty="0"/>
              <a:t> </a:t>
            </a:r>
          </a:p>
          <a:p>
            <a:pPr>
              <a:lnSpc>
                <a:spcPct val="100000"/>
              </a:lnSpc>
            </a:pPr>
            <a:r>
              <a:rPr lang="sv-SE" sz="2000" b="0" i="0" u="none" strike="noStrike" dirty="0">
                <a:solidFill>
                  <a:srgbClr val="000000"/>
                </a:solidFill>
                <a:effectLst/>
                <a:latin typeface="Calibri" panose="020F0502020204030204" pitchFamily="34" charset="0"/>
              </a:rPr>
              <a:t>Har du e-legitimation/</a:t>
            </a:r>
            <a:r>
              <a:rPr lang="sv-SE" sz="2000" b="0" i="0" u="none" strike="noStrike" dirty="0" err="1">
                <a:solidFill>
                  <a:srgbClr val="000000"/>
                </a:solidFill>
                <a:effectLst/>
                <a:latin typeface="Calibri" panose="020F0502020204030204" pitchFamily="34" charset="0"/>
              </a:rPr>
              <a:t>BankID</a:t>
            </a:r>
            <a:r>
              <a:rPr lang="sv-SE" sz="2000" b="0" i="0" u="none" strike="noStrike" dirty="0">
                <a:solidFill>
                  <a:srgbClr val="000000"/>
                </a:solidFill>
                <a:effectLst/>
                <a:latin typeface="Calibri" panose="020F0502020204030204" pitchFamily="34" charset="0"/>
              </a:rPr>
              <a:t>?</a:t>
            </a:r>
            <a:r>
              <a:rPr lang="sv-SE" sz="2000" dirty="0"/>
              <a:t> </a:t>
            </a:r>
            <a:endParaRPr lang="sv-SE" sz="2000" dirty="0">
              <a:solidFill>
                <a:srgbClr val="000000"/>
              </a:solidFill>
              <a:latin typeface="Calibri, Arial"/>
            </a:endParaRPr>
          </a:p>
          <a:p>
            <a:pPr>
              <a:lnSpc>
                <a:spcPct val="100000"/>
              </a:lnSpc>
            </a:pPr>
            <a:r>
              <a:rPr lang="sv-SE" sz="2000" b="0" i="0" u="none" strike="noStrike" dirty="0">
                <a:solidFill>
                  <a:srgbClr val="000000"/>
                </a:solidFill>
                <a:effectLst/>
                <a:latin typeface="Calibri" panose="020F0502020204030204" pitchFamily="34" charset="0"/>
              </a:rPr>
              <a:t>Hur upplever du att socialsekreteraren samarbetar med dina övriga samhällskontakter? Ex. hälso- och sjukvården, skola/förskola, Försäkringskassan, Arbetsförmedling m.m.</a:t>
            </a:r>
            <a:r>
              <a:rPr lang="sv-SE" sz="2000" dirty="0"/>
              <a:t> </a:t>
            </a:r>
          </a:p>
          <a:p>
            <a:pPr>
              <a:lnSpc>
                <a:spcPct val="100000"/>
              </a:lnSpc>
            </a:pPr>
            <a:r>
              <a:rPr lang="sv-SE" sz="2000" b="0" i="0" u="none" strike="noStrike" dirty="0">
                <a:solidFill>
                  <a:srgbClr val="000000"/>
                </a:solidFill>
                <a:effectLst/>
                <a:latin typeface="Calibri" panose="020F0502020204030204" pitchFamily="34" charset="0"/>
              </a:rPr>
              <a:t>Hur upplever du socialsekreterarens intresse av att följa upp din situation?</a:t>
            </a:r>
            <a:r>
              <a:rPr lang="sv-SE" sz="2000" dirty="0"/>
              <a:t> </a:t>
            </a:r>
          </a:p>
          <a:p>
            <a:pPr marL="30163" indent="0">
              <a:buNone/>
            </a:pPr>
            <a:endParaRPr lang="sv-SE" sz="1800" dirty="0"/>
          </a:p>
        </p:txBody>
      </p:sp>
      <p:sp>
        <p:nvSpPr>
          <p:cNvPr id="10" name="Ellips 9">
            <a:extLst>
              <a:ext uri="{FF2B5EF4-FFF2-40B4-BE49-F238E27FC236}">
                <a16:creationId xmlns:a16="http://schemas.microsoft.com/office/drawing/2014/main" id="{401F5B83-75F9-43EC-B202-E0832B2C99F5}"/>
              </a:ext>
            </a:extLst>
          </p:cNvPr>
          <p:cNvSpPr/>
          <p:nvPr/>
        </p:nvSpPr>
        <p:spPr>
          <a:xfrm>
            <a:off x="9491227" y="66307"/>
            <a:ext cx="2562726" cy="2310064"/>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0" b="0" i="0" u="none" strike="noStrike" kern="1200" cap="none" spc="0" normalizeH="0" baseline="0" noProof="0" dirty="0">
                <a:ln>
                  <a:noFill/>
                </a:ln>
                <a:solidFill>
                  <a:prstClr val="white"/>
                </a:solidFill>
                <a:effectLst/>
                <a:uLnTx/>
                <a:uFillTx/>
                <a:latin typeface="Arial"/>
                <a:ea typeface="+mn-ea"/>
                <a:cs typeface="+mn-cs"/>
              </a:rPr>
              <a:t>23</a:t>
            </a:r>
            <a:r>
              <a:rPr kumimoji="0" lang="sv-SE" sz="1800" b="0" i="0" u="none" strike="noStrike" kern="1200" cap="none" spc="0" normalizeH="0" baseline="0" noProof="0" dirty="0">
                <a:ln>
                  <a:noFill/>
                </a:ln>
                <a:solidFill>
                  <a:prstClr val="white"/>
                </a:solidFill>
                <a:effectLst/>
                <a:uLnTx/>
                <a:uFillTx/>
                <a:latin typeface="Arial"/>
                <a:ea typeface="+mn-ea"/>
                <a:cs typeface="+mn-cs"/>
              </a:rPr>
              <a:t> kommuner har valt att lägga till egna frågor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2" name="Rak koppling 11">
            <a:extLst>
              <a:ext uri="{FF2B5EF4-FFF2-40B4-BE49-F238E27FC236}">
                <a16:creationId xmlns:a16="http://schemas.microsoft.com/office/drawing/2014/main" id="{AE223189-C629-4103-880A-0875988EBE71}"/>
              </a:ext>
            </a:extLst>
          </p:cNvPr>
          <p:cNvCxnSpPr/>
          <p:nvPr/>
        </p:nvCxnSpPr>
        <p:spPr>
          <a:xfrm>
            <a:off x="685800" y="1179095"/>
            <a:ext cx="8349916" cy="0"/>
          </a:xfrm>
          <a:prstGeom prst="line">
            <a:avLst/>
          </a:prstGeom>
          <a:ln w="57150">
            <a:solidFill>
              <a:srgbClr val="FBBC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510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5389D1-A790-48AF-9695-B3B7B5C99568}"/>
              </a:ext>
            </a:extLst>
          </p:cNvPr>
          <p:cNvSpPr>
            <a:spLocks noGrp="1"/>
          </p:cNvSpPr>
          <p:nvPr>
            <p:ph type="title"/>
          </p:nvPr>
        </p:nvSpPr>
        <p:spPr>
          <a:xfrm>
            <a:off x="664231" y="261285"/>
            <a:ext cx="9609825" cy="1231392"/>
          </a:xfrm>
        </p:spPr>
        <p:txBody>
          <a:bodyPr/>
          <a:lstStyle/>
          <a:p>
            <a:r>
              <a:rPr lang="sv-SE" sz="4000"/>
              <a:t>Brukarundersökningarna – spår av pandemins påverkan i kommentarerna</a:t>
            </a:r>
          </a:p>
        </p:txBody>
      </p:sp>
      <p:sp>
        <p:nvSpPr>
          <p:cNvPr id="3" name="Platshållare för innehåll 2">
            <a:extLst>
              <a:ext uri="{FF2B5EF4-FFF2-40B4-BE49-F238E27FC236}">
                <a16:creationId xmlns:a16="http://schemas.microsoft.com/office/drawing/2014/main" id="{771303E3-C0C4-4A25-9ECF-7390D94617FA}"/>
              </a:ext>
            </a:extLst>
          </p:cNvPr>
          <p:cNvSpPr>
            <a:spLocks noGrp="1"/>
          </p:cNvSpPr>
          <p:nvPr>
            <p:ph idx="1"/>
          </p:nvPr>
        </p:nvSpPr>
        <p:spPr>
          <a:xfrm>
            <a:off x="664232" y="1750741"/>
            <a:ext cx="10572519" cy="4483060"/>
          </a:xfrm>
        </p:spPr>
        <p:txBody>
          <a:bodyPr/>
          <a:lstStyle/>
          <a:p>
            <a:pPr marL="30163" indent="0">
              <a:buNone/>
            </a:pPr>
            <a:r>
              <a:rPr lang="sv-SE" sz="2100"/>
              <a:t>162 av brukarnas fritextkommentarer 2020 som rört något som kan spåras till pandemin eller dess påverkan</a:t>
            </a:r>
          </a:p>
          <a:p>
            <a:pPr marL="30163" indent="0">
              <a:buNone/>
            </a:pPr>
            <a:r>
              <a:rPr lang="sv-SE" sz="2100" b="1"/>
              <a:t/>
            </a:r>
            <a:br>
              <a:rPr lang="sv-SE" sz="2100" b="1"/>
            </a:br>
            <a:r>
              <a:rPr lang="sv-SE" sz="2100" b="1"/>
              <a:t>Sex teman</a:t>
            </a:r>
          </a:p>
          <a:p>
            <a:r>
              <a:rPr lang="sv-SE" sz="2100"/>
              <a:t>Rädsla för smitta (t.ex. kontakt kunder/andra brukare, stannat hemma)</a:t>
            </a:r>
          </a:p>
          <a:p>
            <a:r>
              <a:rPr lang="sv-SE" sz="2100"/>
              <a:t>Bristande rutiner (t.ex. svårt hålla avstånd, personal inte munskydd)</a:t>
            </a:r>
          </a:p>
          <a:p>
            <a:r>
              <a:rPr lang="sv-SE" sz="2100"/>
              <a:t>Bristande tillgång till stöd (aktiviteter stängda, personal sjuka el stressade)</a:t>
            </a:r>
          </a:p>
          <a:p>
            <a:r>
              <a:rPr lang="sv-SE" sz="2100"/>
              <a:t>Fungerande stöd (personal förmedlat trygghet, anpassat, </a:t>
            </a:r>
            <a:r>
              <a:rPr lang="sv-SE" sz="2100" err="1"/>
              <a:t>tel.kontakt</a:t>
            </a:r>
            <a:r>
              <a:rPr lang="sv-SE" sz="2100"/>
              <a:t>)</a:t>
            </a:r>
          </a:p>
          <a:p>
            <a:r>
              <a:rPr lang="sv-SE" sz="2100"/>
              <a:t>Begränsad sysselsättning/aktiviteter (svårt få jobb, saknas det sociala)</a:t>
            </a:r>
          </a:p>
          <a:p>
            <a:r>
              <a:rPr lang="sv-SE" sz="2100"/>
              <a:t>Kommunikation (</a:t>
            </a:r>
            <a:r>
              <a:rPr lang="sv-SE" sz="2100" err="1"/>
              <a:t>ffa</a:t>
            </a:r>
            <a:r>
              <a:rPr lang="sv-SE" sz="2100"/>
              <a:t> IFO, digital kommunikation el telefon vid språksvårigheter)</a:t>
            </a:r>
          </a:p>
        </p:txBody>
      </p:sp>
      <p:pic>
        <p:nvPicPr>
          <p:cNvPr id="4" name="Bild 3" descr="Covid-19 med hel fyllning">
            <a:extLst>
              <a:ext uri="{FF2B5EF4-FFF2-40B4-BE49-F238E27FC236}">
                <a16:creationId xmlns:a16="http://schemas.microsoft.com/office/drawing/2014/main" id="{5D1D1173-8EF6-46D1-B6D5-2C763D9B273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7058" y="310483"/>
            <a:ext cx="914400" cy="914400"/>
          </a:xfrm>
          <a:prstGeom prst="rect">
            <a:avLst/>
          </a:prstGeom>
        </p:spPr>
      </p:pic>
      <p:pic>
        <p:nvPicPr>
          <p:cNvPr id="5" name="Bild 4" descr="Covid-19 med hel fyllning">
            <a:extLst>
              <a:ext uri="{FF2B5EF4-FFF2-40B4-BE49-F238E27FC236}">
                <a16:creationId xmlns:a16="http://schemas.microsoft.com/office/drawing/2014/main" id="{7FEC8D01-20D5-4F5E-AEA1-7C330C9F1E6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61022" y="1116943"/>
            <a:ext cx="693906" cy="693906"/>
          </a:xfrm>
          <a:prstGeom prst="rect">
            <a:avLst/>
          </a:prstGeom>
        </p:spPr>
      </p:pic>
      <p:pic>
        <p:nvPicPr>
          <p:cNvPr id="6" name="Bild 5" descr="Covid-19 med hel fyllning">
            <a:extLst>
              <a:ext uri="{FF2B5EF4-FFF2-40B4-BE49-F238E27FC236}">
                <a16:creationId xmlns:a16="http://schemas.microsoft.com/office/drawing/2014/main" id="{D6062B39-1316-4B93-83CF-D9F3AE42EE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7085" y="23515"/>
            <a:ext cx="1201368" cy="1201368"/>
          </a:xfrm>
          <a:prstGeom prst="rect">
            <a:avLst/>
          </a:prstGeom>
        </p:spPr>
      </p:pic>
      <p:pic>
        <p:nvPicPr>
          <p:cNvPr id="7" name="Bild 6" descr="Covid-19 med hel fyllning">
            <a:extLst>
              <a:ext uri="{FF2B5EF4-FFF2-40B4-BE49-F238E27FC236}">
                <a16:creationId xmlns:a16="http://schemas.microsoft.com/office/drawing/2014/main" id="{4E33C07B-E0A5-44DF-A4C3-6453B088E86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619345" y="1435713"/>
            <a:ext cx="352483" cy="352483"/>
          </a:xfrm>
          <a:prstGeom prst="rect">
            <a:avLst/>
          </a:prstGeom>
        </p:spPr>
      </p:pic>
    </p:spTree>
    <p:extLst>
      <p:ext uri="{BB962C8B-B14F-4D97-AF65-F5344CB8AC3E}">
        <p14:creationId xmlns:p14="http://schemas.microsoft.com/office/powerpoint/2010/main" val="6311917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13A7EA-0045-4802-BFDA-F4489F396335}"/>
              </a:ext>
            </a:extLst>
          </p:cNvPr>
          <p:cNvSpPr>
            <a:spLocks noGrp="1"/>
          </p:cNvSpPr>
          <p:nvPr>
            <p:ph type="title"/>
          </p:nvPr>
        </p:nvSpPr>
        <p:spPr/>
        <p:txBody>
          <a:bodyPr/>
          <a:lstStyle/>
          <a:p>
            <a:r>
              <a:rPr lang="sv-SE"/>
              <a:t>Nya enkäter/undersökningar?</a:t>
            </a:r>
          </a:p>
        </p:txBody>
      </p:sp>
      <p:sp>
        <p:nvSpPr>
          <p:cNvPr id="3" name="Platshållare för innehåll 2">
            <a:extLst>
              <a:ext uri="{FF2B5EF4-FFF2-40B4-BE49-F238E27FC236}">
                <a16:creationId xmlns:a16="http://schemas.microsoft.com/office/drawing/2014/main" id="{EA52BCB1-8133-4EDB-8909-68CDB12E07CD}"/>
              </a:ext>
            </a:extLst>
          </p:cNvPr>
          <p:cNvSpPr>
            <a:spLocks noGrp="1"/>
          </p:cNvSpPr>
          <p:nvPr>
            <p:ph idx="1"/>
          </p:nvPr>
        </p:nvSpPr>
        <p:spPr>
          <a:xfrm>
            <a:off x="664232" y="2105994"/>
            <a:ext cx="9609825" cy="4127807"/>
          </a:xfrm>
        </p:spPr>
        <p:txBody>
          <a:bodyPr/>
          <a:lstStyle/>
          <a:p>
            <a:pPr>
              <a:spcAft>
                <a:spcPts val="2400"/>
              </a:spcAft>
            </a:pPr>
            <a:r>
              <a:rPr lang="sv-SE"/>
              <a:t>Utrymme att utveckla en-två nya enkäter/brukarundersökningar 2022-23</a:t>
            </a:r>
          </a:p>
          <a:p>
            <a:pPr>
              <a:spcAft>
                <a:spcPts val="2400"/>
              </a:spcAft>
            </a:pPr>
            <a:r>
              <a:rPr lang="sv-SE"/>
              <a:t>Enkät till förvaltningschefer om behov av brukarundersökning/</a:t>
            </a:r>
            <a:br>
              <a:rPr lang="sv-SE"/>
            </a:br>
            <a:r>
              <a:rPr lang="sv-SE"/>
              <a:t>enkäter för nya målgrupper eller verksamheter ute nu – vad mest angeläget?</a:t>
            </a:r>
          </a:p>
          <a:p>
            <a:pPr>
              <a:spcAft>
                <a:spcPts val="2400"/>
              </a:spcAft>
            </a:pPr>
            <a:r>
              <a:rPr lang="sv-SE"/>
              <a:t>Referensgrupper med kommuner m.fl. för utveckling under våren</a:t>
            </a:r>
          </a:p>
          <a:p>
            <a:endParaRPr lang="sv-SE"/>
          </a:p>
          <a:p>
            <a:pPr marL="30163" indent="0">
              <a:buNone/>
            </a:pPr>
            <a:endParaRPr lang="sv-SE"/>
          </a:p>
        </p:txBody>
      </p:sp>
    </p:spTree>
    <p:extLst>
      <p:ext uri="{BB962C8B-B14F-4D97-AF65-F5344CB8AC3E}">
        <p14:creationId xmlns:p14="http://schemas.microsoft.com/office/powerpoint/2010/main" val="1358187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C28BD-B8AF-4DBC-BD35-2AC94E5DB5C2}"/>
              </a:ext>
            </a:extLst>
          </p:cNvPr>
          <p:cNvSpPr>
            <a:spLocks noGrp="1"/>
          </p:cNvSpPr>
          <p:nvPr>
            <p:ph type="title"/>
          </p:nvPr>
        </p:nvSpPr>
        <p:spPr>
          <a:xfrm>
            <a:off x="2152650" y="536576"/>
            <a:ext cx="7886700" cy="857885"/>
          </a:xfrm>
        </p:spPr>
        <p:txBody>
          <a:bodyPr>
            <a:noAutofit/>
          </a:bodyPr>
          <a:lstStyle/>
          <a:p>
            <a:pPr>
              <a:spcBef>
                <a:spcPts val="1000"/>
              </a:spcBef>
              <a:defRPr/>
            </a:pPr>
            <a:r>
              <a:rPr lang="sv-SE" dirty="0">
                <a:latin typeface="+mj-lt"/>
                <a:ea typeface="+mn-lt"/>
                <a:cs typeface="+mn-lt"/>
              </a:rPr>
              <a:t>Arbetet i RSS Västernorrland</a:t>
            </a:r>
            <a:br>
              <a:rPr lang="sv-SE" dirty="0">
                <a:latin typeface="+mj-lt"/>
                <a:ea typeface="+mn-lt"/>
                <a:cs typeface="+mn-lt"/>
              </a:rPr>
            </a:br>
            <a:r>
              <a:rPr lang="sv-SE" sz="2200" b="0" dirty="0">
                <a:solidFill>
                  <a:prstClr val="black"/>
                </a:solidFill>
                <a:latin typeface="+mj-lt"/>
                <a:ea typeface="+mn-lt"/>
                <a:cs typeface="Calibri" panose="020F0502020204030204"/>
              </a:rPr>
              <a:t>Möter verksamheterna där de är – skapar entusiasm för uppföljning </a:t>
            </a:r>
            <a:r>
              <a:rPr lang="sv-SE" sz="2200" b="0" dirty="0">
                <a:solidFill>
                  <a:prstClr val="black"/>
                </a:solidFill>
                <a:latin typeface="Calibri" panose="020F0502020204030204"/>
                <a:ea typeface="+mn-lt"/>
                <a:cs typeface="Calibri" panose="020F0502020204030204"/>
              </a:rPr>
              <a:t/>
            </a:r>
            <a:br>
              <a:rPr lang="sv-SE" sz="2200" b="0" dirty="0">
                <a:solidFill>
                  <a:prstClr val="black"/>
                </a:solidFill>
                <a:latin typeface="Calibri" panose="020F0502020204030204"/>
                <a:ea typeface="+mn-lt"/>
                <a:cs typeface="Calibri" panose="020F0502020204030204"/>
              </a:rPr>
            </a:br>
            <a:endParaRPr lang="sv-SE" dirty="0"/>
          </a:p>
        </p:txBody>
      </p:sp>
      <p:sp>
        <p:nvSpPr>
          <p:cNvPr id="3" name="Platshållare för innehåll 2">
            <a:extLst>
              <a:ext uri="{FF2B5EF4-FFF2-40B4-BE49-F238E27FC236}">
                <a16:creationId xmlns:a16="http://schemas.microsoft.com/office/drawing/2014/main" id="{089CFA78-79DB-4D7F-AC4C-2D9A78A37B90}"/>
              </a:ext>
            </a:extLst>
          </p:cNvPr>
          <p:cNvSpPr>
            <a:spLocks noGrp="1"/>
          </p:cNvSpPr>
          <p:nvPr>
            <p:ph idx="1"/>
          </p:nvPr>
        </p:nvSpPr>
        <p:spPr>
          <a:xfrm>
            <a:off x="1946910" y="1394461"/>
            <a:ext cx="8390350" cy="4782503"/>
          </a:xfrm>
        </p:spPr>
        <p:txBody>
          <a:bodyPr vert="horz" lIns="91440" tIns="45720" rIns="91440" bIns="45720" rtlCol="0" anchor="t">
            <a:noAutofit/>
          </a:bodyPr>
          <a:lstStyle/>
          <a:p>
            <a:pPr marL="0" indent="0">
              <a:buNone/>
            </a:pPr>
            <a:r>
              <a:rPr lang="sv-SE" sz="2000" dirty="0">
                <a:latin typeface="Calibri Light" panose="020F0302020204030204" pitchFamily="34" charset="0"/>
                <a:ea typeface="+mn-lt"/>
                <a:cs typeface="Calibri Light" panose="020F0302020204030204" pitchFamily="34" charset="0"/>
              </a:rPr>
              <a:t>RSS drivit på  utvecklingen av ISU i 10 år, socialcheferna har prioriterat och resurssatt fokusområdet för gemensam utveckling, bred ansats med </a:t>
            </a:r>
            <a:r>
              <a:rPr lang="sv-SE" sz="2000">
                <a:latin typeface="Calibri Light" panose="020F0302020204030204" pitchFamily="34" charset="0"/>
                <a:ea typeface="+mn-lt"/>
                <a:cs typeface="Calibri Light" panose="020F0302020204030204" pitchFamily="34" charset="0"/>
              </a:rPr>
              <a:t>kompetens av </a:t>
            </a:r>
            <a:r>
              <a:rPr lang="sv-SE" sz="2000" dirty="0">
                <a:latin typeface="Calibri Light" panose="020F0302020204030204" pitchFamily="34" charset="0"/>
                <a:ea typeface="+mn-lt"/>
                <a:cs typeface="Calibri Light" panose="020F0302020204030204" pitchFamily="34" charset="0"/>
              </a:rPr>
              <a:t>forskare och utvecklingssamordnare</a:t>
            </a:r>
          </a:p>
          <a:p>
            <a:pPr marL="0" indent="0">
              <a:buNone/>
            </a:pPr>
            <a:r>
              <a:rPr lang="sv-SE" sz="2000" dirty="0">
                <a:latin typeface="Calibri Light" panose="020F0302020204030204" pitchFamily="34" charset="0"/>
                <a:ea typeface="+mn-lt"/>
                <a:cs typeface="Calibri Light" panose="020F0302020204030204" pitchFamily="34" charset="0"/>
              </a:rPr>
              <a:t>Fokus på att koppla ISU till kommunernas systematiska kvalitetsarbete. </a:t>
            </a:r>
          </a:p>
          <a:p>
            <a:pPr marL="0" indent="0">
              <a:buNone/>
            </a:pPr>
            <a:r>
              <a:rPr lang="sv-SE" sz="2000" dirty="0">
                <a:latin typeface="Calibri Light" panose="020F0302020204030204" pitchFamily="34" charset="0"/>
                <a:ea typeface="+mn-lt"/>
                <a:cs typeface="Calibri Light" panose="020F0302020204030204" pitchFamily="34" charset="0"/>
              </a:rPr>
              <a:t/>
            </a:r>
            <a:br>
              <a:rPr lang="sv-SE" sz="2000" dirty="0">
                <a:latin typeface="Calibri Light" panose="020F0302020204030204" pitchFamily="34" charset="0"/>
                <a:ea typeface="+mn-lt"/>
                <a:cs typeface="Calibri Light" panose="020F0302020204030204" pitchFamily="34" charset="0"/>
              </a:rPr>
            </a:br>
            <a:r>
              <a:rPr lang="sv-SE" sz="2000" dirty="0">
                <a:latin typeface="Calibri Light" panose="020F0302020204030204" pitchFamily="34" charset="0"/>
                <a:ea typeface="+mn-lt"/>
                <a:cs typeface="Calibri Light" panose="020F0302020204030204" pitchFamily="34" charset="0"/>
              </a:rPr>
              <a:t>Vi skräddarsyr uppföljningar för varje verksamhet – de ansvarar men vi stöttar, från framtagande av uppföljningsfrågor till analys och förändringsarbete.</a:t>
            </a:r>
          </a:p>
          <a:p>
            <a:pPr marL="0" indent="0">
              <a:buNone/>
            </a:pPr>
            <a:endParaRPr lang="sv-SE" sz="2000" dirty="0">
              <a:latin typeface="Calibri Light" panose="020F0302020204030204" pitchFamily="34" charset="0"/>
              <a:ea typeface="+mn-lt"/>
              <a:cs typeface="Calibri Light" panose="020F0302020204030204" pitchFamily="34" charset="0"/>
            </a:endParaRPr>
          </a:p>
          <a:p>
            <a:pPr marL="0" indent="0">
              <a:buNone/>
            </a:pPr>
            <a:r>
              <a:rPr lang="sv-SE" sz="2000" dirty="0">
                <a:latin typeface="Calibri Light" panose="020F0302020204030204" pitchFamily="34" charset="0"/>
                <a:ea typeface="+mn-lt"/>
                <a:cs typeface="Calibri Light" panose="020F0302020204030204" pitchFamily="34" charset="0"/>
              </a:rPr>
              <a:t>Vissa uppföljningar görs på samma sätt för alla kommuner i länet, med gemensam analys. (Ex. Våld i nära relation och Familjehemsplacerade barn.)</a:t>
            </a:r>
          </a:p>
          <a:p>
            <a:pPr marL="0" indent="0">
              <a:buNone/>
            </a:pPr>
            <a:endParaRPr lang="sv-SE" sz="2000" dirty="0">
              <a:latin typeface="Calibri Light" panose="020F0302020204030204" pitchFamily="34" charset="0"/>
              <a:ea typeface="+mn-lt"/>
              <a:cs typeface="Calibri Light" panose="020F0302020204030204" pitchFamily="34" charset="0"/>
            </a:endParaRPr>
          </a:p>
          <a:p>
            <a:pPr marL="0" indent="0">
              <a:buNone/>
            </a:pPr>
            <a:r>
              <a:rPr lang="sv-SE" sz="2000" dirty="0">
                <a:latin typeface="Calibri Light" panose="020F0302020204030204" pitchFamily="34" charset="0"/>
                <a:ea typeface="+mn-lt"/>
                <a:cs typeface="Calibri Light" panose="020F0302020204030204" pitchFamily="34" charset="0"/>
              </a:rPr>
              <a:t>Vi har kontinuerlig dialog och arbetsmöten i nationella nätverk där vi skapar gemensamt lärande kring ISU.</a:t>
            </a:r>
          </a:p>
          <a:p>
            <a:pPr marL="0" indent="0">
              <a:buNone/>
            </a:pPr>
            <a:endParaRPr lang="sv-SE" dirty="0">
              <a:cs typeface="Calibri" panose="020F0502020204030204"/>
            </a:endParaRPr>
          </a:p>
          <a:p>
            <a:endParaRPr lang="sv-SE" dirty="0">
              <a:cs typeface="Calibri" panose="020F0502020204030204"/>
            </a:endParaRPr>
          </a:p>
        </p:txBody>
      </p:sp>
    </p:spTree>
    <p:extLst>
      <p:ext uri="{BB962C8B-B14F-4D97-AF65-F5344CB8AC3E}">
        <p14:creationId xmlns:p14="http://schemas.microsoft.com/office/powerpoint/2010/main" val="42041434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p:cNvSpPr>
            <a:spLocks noGrp="1"/>
          </p:cNvSpPr>
          <p:nvPr>
            <p:ph type="title"/>
          </p:nvPr>
        </p:nvSpPr>
        <p:spPr>
          <a:xfrm>
            <a:off x="446519" y="243231"/>
            <a:ext cx="9609825" cy="1231392"/>
          </a:xfrm>
        </p:spPr>
        <p:txBody>
          <a:bodyPr/>
          <a:lstStyle/>
          <a:p>
            <a:r>
              <a:rPr lang="sv-SE"/>
              <a:t>Resultatet </a:t>
            </a:r>
            <a:br>
              <a:rPr lang="sv-SE"/>
            </a:br>
            <a:r>
              <a:rPr lang="sv-SE"/>
              <a:t>i </a:t>
            </a:r>
            <a:r>
              <a:rPr lang="sv-SE" err="1"/>
              <a:t>Kolada</a:t>
            </a:r>
            <a:r>
              <a:rPr lang="sv-SE"/>
              <a:t/>
            </a:r>
            <a:br>
              <a:rPr lang="sv-SE"/>
            </a:br>
            <a:r>
              <a:rPr lang="sv-SE" sz="2400">
                <a:hlinkClick r:id="rId2"/>
              </a:rPr>
              <a:t>www.kolada.se</a:t>
            </a:r>
            <a:r>
              <a:rPr lang="sv-SE" sz="2400" b="0"/>
              <a:t/>
            </a:r>
            <a:br>
              <a:rPr lang="sv-SE" sz="2400" b="0"/>
            </a:br>
            <a:endParaRPr lang="sv-SE"/>
          </a:p>
        </p:txBody>
      </p:sp>
      <p:sp>
        <p:nvSpPr>
          <p:cNvPr id="5" name="Platshållare för innehåll 4"/>
          <p:cNvSpPr>
            <a:spLocks noGrp="1"/>
          </p:cNvSpPr>
          <p:nvPr>
            <p:ph sz="half" idx="1"/>
          </p:nvPr>
        </p:nvSpPr>
        <p:spPr>
          <a:xfrm>
            <a:off x="288473" y="2414855"/>
            <a:ext cx="4716000" cy="4199914"/>
          </a:xfrm>
        </p:spPr>
        <p:txBody>
          <a:bodyPr/>
          <a:lstStyle/>
          <a:p>
            <a:pPr marL="30163" indent="0">
              <a:spcAft>
                <a:spcPts val="2400"/>
              </a:spcAft>
              <a:buNone/>
            </a:pPr>
            <a:r>
              <a:rPr lang="sv-SE" sz="2000" b="1" dirty="0"/>
              <a:t>Jämföraren </a:t>
            </a:r>
          </a:p>
          <a:p>
            <a:pPr>
              <a:spcAft>
                <a:spcPts val="2400"/>
              </a:spcAft>
              <a:buFont typeface="Wingdings" panose="05000000000000000000" pitchFamily="2" charset="2"/>
              <a:buChar char="§"/>
            </a:pPr>
            <a:r>
              <a:rPr lang="sv-SE" sz="2000" dirty="0"/>
              <a:t>Välj din kommun </a:t>
            </a:r>
          </a:p>
          <a:p>
            <a:pPr>
              <a:spcAft>
                <a:spcPts val="2400"/>
              </a:spcAft>
              <a:buFont typeface="Wingdings" panose="05000000000000000000" pitchFamily="2" charset="2"/>
              <a:buChar char="§"/>
            </a:pPr>
            <a:r>
              <a:rPr lang="sv-SE" sz="2000" dirty="0"/>
              <a:t>Gå till fliken Funk eller IFO </a:t>
            </a:r>
            <a:br>
              <a:rPr lang="sv-SE" sz="2000" dirty="0"/>
            </a:br>
            <a:r>
              <a:rPr lang="sv-SE" sz="2000" dirty="0"/>
              <a:t>och välj Brukarundersökning xxx</a:t>
            </a:r>
          </a:p>
          <a:p>
            <a:pPr>
              <a:spcAft>
                <a:spcPts val="2400"/>
              </a:spcAft>
              <a:buFont typeface="Wingdings" panose="05000000000000000000" pitchFamily="2" charset="2"/>
              <a:buChar char="§"/>
            </a:pPr>
            <a:r>
              <a:rPr lang="sv-SE" sz="2000" dirty="0"/>
              <a:t>Ta fram ett </a:t>
            </a:r>
            <a:r>
              <a:rPr lang="sv-SE" sz="2000" dirty="0" err="1"/>
              <a:t>Jämförardiagram</a:t>
            </a:r>
            <a:r>
              <a:rPr lang="sv-SE" sz="2000" dirty="0"/>
              <a:t> </a:t>
            </a:r>
            <a:br>
              <a:rPr lang="sv-SE" sz="2000" dirty="0"/>
            </a:br>
            <a:r>
              <a:rPr lang="sv-SE" sz="2000" dirty="0"/>
              <a:t>(via miniikonen med staplar). Staplar </a:t>
            </a:r>
            <a:br>
              <a:rPr lang="sv-SE" sz="2000" dirty="0"/>
            </a:br>
            <a:r>
              <a:rPr lang="sv-SE" sz="2000" dirty="0"/>
              <a:t>syns för de kommuner som har </a:t>
            </a:r>
            <a:br>
              <a:rPr lang="sv-SE" sz="2000" dirty="0"/>
            </a:br>
            <a:r>
              <a:rPr lang="sv-SE" sz="2000" dirty="0"/>
              <a:t>genomfört undersökningen.</a:t>
            </a:r>
            <a:br>
              <a:rPr lang="sv-SE" sz="2000" dirty="0"/>
            </a:br>
            <a:endParaRPr lang="sv-SE" sz="2000" dirty="0"/>
          </a:p>
        </p:txBody>
      </p:sp>
      <p:sp>
        <p:nvSpPr>
          <p:cNvPr id="6" name="Platshållare för innehåll 5"/>
          <p:cNvSpPr>
            <a:spLocks noGrp="1"/>
          </p:cNvSpPr>
          <p:nvPr>
            <p:ph sz="half" idx="2"/>
          </p:nvPr>
        </p:nvSpPr>
        <p:spPr>
          <a:xfrm>
            <a:off x="5357421" y="2495957"/>
            <a:ext cx="6546105" cy="3740400"/>
          </a:xfrm>
        </p:spPr>
        <p:txBody>
          <a:bodyPr/>
          <a:lstStyle/>
          <a:p>
            <a:endParaRPr lang="sv-SE" dirty="0"/>
          </a:p>
          <a:p>
            <a:endParaRPr lang="sv-SE" dirty="0"/>
          </a:p>
          <a:p>
            <a:endParaRPr lang="sv-SE" dirty="0"/>
          </a:p>
          <a:p>
            <a:pPr marL="30163" indent="0">
              <a:buNone/>
            </a:pPr>
            <a:endParaRPr lang="sv-SE" dirty="0"/>
          </a:p>
          <a:p>
            <a:pPr marL="30163" indent="0">
              <a:buNone/>
            </a:pPr>
            <a:r>
              <a:rPr lang="sv-SE" sz="2000" b="1" dirty="0"/>
              <a:t>Fri sökning</a:t>
            </a:r>
          </a:p>
          <a:p>
            <a:pPr>
              <a:buFont typeface="Wingdings" panose="05000000000000000000" pitchFamily="2" charset="2"/>
              <a:buChar char="§"/>
            </a:pPr>
            <a:r>
              <a:rPr lang="sv-SE" sz="2000" dirty="0"/>
              <a:t>Gå till Fri sökning</a:t>
            </a:r>
          </a:p>
          <a:p>
            <a:pPr>
              <a:buFont typeface="Wingdings" panose="05000000000000000000" pitchFamily="2" charset="2"/>
              <a:buChar char="§"/>
            </a:pPr>
            <a:r>
              <a:rPr lang="sv-SE" sz="2000" dirty="0"/>
              <a:t>Bläddra fram via Särskilda nyckeltalssamlingar, kommun</a:t>
            </a:r>
          </a:p>
          <a:p>
            <a:pPr>
              <a:buFont typeface="Wingdings" panose="05000000000000000000" pitchFamily="2" charset="2"/>
              <a:buChar char="§"/>
            </a:pPr>
            <a:r>
              <a:rPr lang="sv-SE" sz="2000" dirty="0"/>
              <a:t>Välj SKR:s brukarundersökning xxx</a:t>
            </a:r>
          </a:p>
          <a:p>
            <a:endParaRPr lang="sv-SE" dirty="0"/>
          </a:p>
        </p:txBody>
      </p:sp>
      <p:pic>
        <p:nvPicPr>
          <p:cNvPr id="3" name="Bildobjekt 2"/>
          <p:cNvPicPr>
            <a:picLocks noChangeAspect="1"/>
          </p:cNvPicPr>
          <p:nvPr/>
        </p:nvPicPr>
        <p:blipFill>
          <a:blip r:embed="rId3"/>
          <a:stretch>
            <a:fillRect/>
          </a:stretch>
        </p:blipFill>
        <p:spPr>
          <a:xfrm>
            <a:off x="3739242" y="368930"/>
            <a:ext cx="8164285" cy="3707453"/>
          </a:xfrm>
          <a:prstGeom prst="rect">
            <a:avLst/>
          </a:prstGeom>
        </p:spPr>
      </p:pic>
    </p:spTree>
    <p:extLst>
      <p:ext uri="{BB962C8B-B14F-4D97-AF65-F5344CB8AC3E}">
        <p14:creationId xmlns:p14="http://schemas.microsoft.com/office/powerpoint/2010/main" val="3260099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340F98-70F1-47AA-87A4-28826286710F}"/>
              </a:ext>
            </a:extLst>
          </p:cNvPr>
          <p:cNvSpPr>
            <a:spLocks noGrp="1"/>
          </p:cNvSpPr>
          <p:nvPr>
            <p:ph type="title"/>
          </p:nvPr>
        </p:nvSpPr>
        <p:spPr>
          <a:xfrm>
            <a:off x="551216" y="453361"/>
            <a:ext cx="9609825" cy="1231392"/>
          </a:xfrm>
        </p:spPr>
        <p:txBody>
          <a:bodyPr/>
          <a:lstStyle/>
          <a:p>
            <a:r>
              <a:rPr lang="sv-SE" dirty="0"/>
              <a:t>Kommunerna efterfrågar stöd</a:t>
            </a:r>
          </a:p>
        </p:txBody>
      </p:sp>
      <p:sp>
        <p:nvSpPr>
          <p:cNvPr id="3" name="Platshållare för innehåll 2">
            <a:extLst>
              <a:ext uri="{FF2B5EF4-FFF2-40B4-BE49-F238E27FC236}">
                <a16:creationId xmlns:a16="http://schemas.microsoft.com/office/drawing/2014/main" id="{B237D728-510C-431F-A688-1017ABD26C9E}"/>
              </a:ext>
            </a:extLst>
          </p:cNvPr>
          <p:cNvSpPr>
            <a:spLocks noGrp="1"/>
          </p:cNvSpPr>
          <p:nvPr>
            <p:ph idx="1"/>
          </p:nvPr>
        </p:nvSpPr>
        <p:spPr>
          <a:xfrm>
            <a:off x="653958" y="1520367"/>
            <a:ext cx="10668163" cy="4093161"/>
          </a:xfrm>
        </p:spPr>
        <p:txBody>
          <a:bodyPr/>
          <a:lstStyle/>
          <a:p>
            <a:pPr>
              <a:spcAft>
                <a:spcPts val="3000"/>
              </a:spcAft>
            </a:pPr>
            <a:r>
              <a:rPr lang="sv-SE" sz="2800" dirty="0"/>
              <a:t>Återkoppla resultaten till brukarna</a:t>
            </a:r>
          </a:p>
          <a:p>
            <a:pPr>
              <a:spcAft>
                <a:spcPts val="3000"/>
              </a:spcAft>
            </a:pPr>
            <a:r>
              <a:rPr lang="sv-SE" sz="2800" dirty="0"/>
              <a:t>Analysera resultaten</a:t>
            </a:r>
          </a:p>
          <a:p>
            <a:pPr>
              <a:spcAft>
                <a:spcPts val="3000"/>
              </a:spcAft>
            </a:pPr>
            <a:r>
              <a:rPr lang="sv-SE" sz="2800" dirty="0"/>
              <a:t>Utveckla och förbättra verksamheten</a:t>
            </a:r>
          </a:p>
          <a:p>
            <a:pPr>
              <a:spcAft>
                <a:spcPts val="3000"/>
              </a:spcAft>
            </a:pPr>
            <a:r>
              <a:rPr lang="sv-SE" sz="2800" dirty="0"/>
              <a:t>Bästa tillgängliga kunskap utifrån förbättringsområden</a:t>
            </a:r>
          </a:p>
          <a:p>
            <a:pPr marL="30163" indent="0">
              <a:spcAft>
                <a:spcPts val="3000"/>
              </a:spcAft>
              <a:buNone/>
            </a:pPr>
            <a:r>
              <a:rPr lang="sv-SE" sz="2800" b="1" dirty="0"/>
              <a:t>Kan </a:t>
            </a:r>
            <a:r>
              <a:rPr lang="sv-SE" sz="2800" b="1" dirty="0" err="1"/>
              <a:t>RSS:erna</a:t>
            </a:r>
            <a:r>
              <a:rPr lang="sv-SE" sz="2800" b="1" dirty="0"/>
              <a:t> bidra med regionalt stöd som komplement till SKR:s stöd (om kommunerna i länet efterfrågar det förstås)?</a:t>
            </a:r>
          </a:p>
        </p:txBody>
      </p:sp>
    </p:spTree>
    <p:extLst>
      <p:ext uri="{BB962C8B-B14F-4D97-AF65-F5344CB8AC3E}">
        <p14:creationId xmlns:p14="http://schemas.microsoft.com/office/powerpoint/2010/main" val="35963413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0668" y="638297"/>
            <a:ext cx="9609825" cy="1231392"/>
          </a:xfrm>
        </p:spPr>
        <p:txBody>
          <a:bodyPr/>
          <a:lstStyle/>
          <a:p>
            <a:r>
              <a:rPr lang="sv-SE"/>
              <a:t>Kontakt</a:t>
            </a:r>
          </a:p>
        </p:txBody>
      </p:sp>
      <p:sp>
        <p:nvSpPr>
          <p:cNvPr id="3" name="Platshållare för innehåll 2"/>
          <p:cNvSpPr>
            <a:spLocks noGrp="1"/>
          </p:cNvSpPr>
          <p:nvPr>
            <p:ph idx="1"/>
          </p:nvPr>
        </p:nvSpPr>
        <p:spPr>
          <a:xfrm>
            <a:off x="530668" y="1621033"/>
            <a:ext cx="9609825" cy="4201801"/>
          </a:xfrm>
        </p:spPr>
        <p:txBody>
          <a:bodyPr/>
          <a:lstStyle/>
          <a:p>
            <a:pPr marL="0" lvl="0" indent="0">
              <a:lnSpc>
                <a:spcPct val="200000"/>
              </a:lnSpc>
              <a:spcAft>
                <a:spcPts val="1800"/>
              </a:spcAft>
              <a:buNone/>
              <a:defRPr/>
            </a:pPr>
            <a:r>
              <a:rPr lang="sv-SE" sz="2800" dirty="0">
                <a:solidFill>
                  <a:prstClr val="black"/>
                </a:solidFill>
              </a:rPr>
              <a:t>Mia Ledwith, </a:t>
            </a:r>
            <a:r>
              <a:rPr lang="sv-SE" sz="2800" dirty="0">
                <a:solidFill>
                  <a:prstClr val="black"/>
                </a:solidFill>
                <a:hlinkClick r:id="rId2"/>
              </a:rPr>
              <a:t>mia.ledwith@skr.se</a:t>
            </a:r>
            <a:endParaRPr lang="sv-SE" sz="2800" dirty="0">
              <a:solidFill>
                <a:prstClr val="black"/>
              </a:solidFill>
            </a:endParaRPr>
          </a:p>
          <a:p>
            <a:pPr marL="0" lvl="0" indent="0">
              <a:lnSpc>
                <a:spcPct val="200000"/>
              </a:lnSpc>
              <a:spcAft>
                <a:spcPts val="1800"/>
              </a:spcAft>
              <a:buNone/>
              <a:defRPr/>
            </a:pPr>
            <a:r>
              <a:rPr lang="sv-SE" sz="2800" dirty="0">
                <a:solidFill>
                  <a:prstClr val="black"/>
                </a:solidFill>
              </a:rPr>
              <a:t>Malin Michael, </a:t>
            </a:r>
            <a:r>
              <a:rPr lang="sv-SE" sz="2800" dirty="0">
                <a:solidFill>
                  <a:prstClr val="black"/>
                </a:solidFill>
                <a:hlinkClick r:id="rId3"/>
              </a:rPr>
              <a:t>malin.michael@skr.se</a:t>
            </a:r>
            <a:endParaRPr lang="sv-SE" sz="2800" dirty="0">
              <a:solidFill>
                <a:prstClr val="black"/>
              </a:solidFill>
            </a:endParaRPr>
          </a:p>
          <a:p>
            <a:pPr marL="0" lvl="0" indent="0">
              <a:lnSpc>
                <a:spcPct val="150000"/>
              </a:lnSpc>
              <a:spcAft>
                <a:spcPts val="1800"/>
              </a:spcAft>
              <a:buNone/>
              <a:defRPr/>
            </a:pPr>
            <a:endParaRPr lang="sv-SE" sz="2400" dirty="0">
              <a:solidFill>
                <a:prstClr val="black"/>
              </a:solidFill>
            </a:endParaRPr>
          </a:p>
          <a:p>
            <a:pPr marL="0" lvl="0" indent="0">
              <a:lnSpc>
                <a:spcPct val="150000"/>
              </a:lnSpc>
              <a:spcAft>
                <a:spcPts val="1800"/>
              </a:spcAft>
              <a:buNone/>
              <a:defRPr/>
            </a:pPr>
            <a:endParaRPr lang="sv-SE" sz="2400" dirty="0">
              <a:solidFill>
                <a:prstClr val="black"/>
              </a:solidFill>
            </a:endParaRPr>
          </a:p>
          <a:p>
            <a:pPr marL="0" lvl="0" indent="0">
              <a:lnSpc>
                <a:spcPct val="150000"/>
              </a:lnSpc>
              <a:spcAft>
                <a:spcPts val="0"/>
              </a:spcAft>
              <a:buNone/>
              <a:defRPr/>
            </a:pPr>
            <a:endParaRPr lang="sv-SE" sz="2400" dirty="0">
              <a:solidFill>
                <a:prstClr val="black"/>
              </a:solidFill>
            </a:endParaRPr>
          </a:p>
          <a:p>
            <a:pPr marL="0" lvl="0" indent="0">
              <a:lnSpc>
                <a:spcPct val="150000"/>
              </a:lnSpc>
              <a:spcAft>
                <a:spcPts val="0"/>
              </a:spcAft>
              <a:buNone/>
              <a:defRPr/>
            </a:pPr>
            <a:endParaRPr lang="sv-SE" sz="2400" dirty="0">
              <a:solidFill>
                <a:prstClr val="black"/>
              </a:solidFill>
            </a:endParaRPr>
          </a:p>
          <a:p>
            <a:pPr marL="0" lvl="0" indent="0">
              <a:lnSpc>
                <a:spcPts val="3200"/>
              </a:lnSpc>
              <a:spcAft>
                <a:spcPts val="0"/>
              </a:spcAft>
              <a:buNone/>
              <a:defRPr/>
            </a:pPr>
            <a:endParaRPr lang="sv-SE" sz="2400" dirty="0">
              <a:solidFill>
                <a:prstClr val="black"/>
              </a:solidFill>
              <a:hlinkClick r:id="rId4"/>
            </a:endParaRPr>
          </a:p>
          <a:p>
            <a:pPr marL="0" lvl="0" indent="0">
              <a:lnSpc>
                <a:spcPts val="3200"/>
              </a:lnSpc>
              <a:spcAft>
                <a:spcPts val="0"/>
              </a:spcAft>
              <a:buNone/>
              <a:defRPr/>
            </a:pPr>
            <a:endParaRPr lang="sv-SE" sz="2400" u="sng" dirty="0">
              <a:solidFill>
                <a:srgbClr val="0070C0"/>
              </a:solidFill>
            </a:endParaRPr>
          </a:p>
          <a:p>
            <a:pPr marL="0" lvl="0" indent="0">
              <a:lnSpc>
                <a:spcPts val="3200"/>
              </a:lnSpc>
              <a:spcAft>
                <a:spcPts val="0"/>
              </a:spcAft>
              <a:buNone/>
              <a:defRPr/>
            </a:pPr>
            <a:endParaRPr lang="sv-SE" sz="2400" u="sng" dirty="0">
              <a:solidFill>
                <a:srgbClr val="0070C0"/>
              </a:solidFill>
            </a:endParaRPr>
          </a:p>
          <a:p>
            <a:endParaRPr lang="sv-SE" dirty="0"/>
          </a:p>
        </p:txBody>
      </p:sp>
    </p:spTree>
    <p:extLst>
      <p:ext uri="{BB962C8B-B14F-4D97-AF65-F5344CB8AC3E}">
        <p14:creationId xmlns:p14="http://schemas.microsoft.com/office/powerpoint/2010/main" val="33863803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2ACE7B-F378-4508-919A-22580A492EDC}"/>
              </a:ext>
            </a:extLst>
          </p:cNvPr>
          <p:cNvSpPr>
            <a:spLocks noGrp="1"/>
          </p:cNvSpPr>
          <p:nvPr>
            <p:ph type="ctrTitle"/>
          </p:nvPr>
        </p:nvSpPr>
        <p:spPr/>
        <p:txBody>
          <a:bodyPr/>
          <a:lstStyle/>
          <a:p>
            <a:r>
              <a:rPr lang="sv-SE" dirty="0"/>
              <a:t>Om kommunernas medverkan i nationellt system för kunskapsstyrning hälso- och sjukvård</a:t>
            </a:r>
          </a:p>
        </p:txBody>
      </p:sp>
      <p:sp>
        <p:nvSpPr>
          <p:cNvPr id="3" name="Underrubrik 2">
            <a:extLst>
              <a:ext uri="{FF2B5EF4-FFF2-40B4-BE49-F238E27FC236}">
                <a16:creationId xmlns:a16="http://schemas.microsoft.com/office/drawing/2014/main" id="{6F57AB43-B45B-495A-B89A-D995C8EF2ED3}"/>
              </a:ext>
            </a:extLst>
          </p:cNvPr>
          <p:cNvSpPr>
            <a:spLocks noGrp="1"/>
          </p:cNvSpPr>
          <p:nvPr>
            <p:ph type="subTitle" idx="1"/>
          </p:nvPr>
        </p:nvSpPr>
        <p:spPr/>
        <p:txBody>
          <a:bodyPr/>
          <a:lstStyle/>
          <a:p>
            <a:endParaRPr lang="sv-SE" dirty="0"/>
          </a:p>
          <a:p>
            <a:r>
              <a:rPr lang="sv-SE" dirty="0"/>
              <a:t>Charlotta Wilhelmsson</a:t>
            </a:r>
          </a:p>
        </p:txBody>
      </p:sp>
    </p:spTree>
    <p:extLst>
      <p:ext uri="{BB962C8B-B14F-4D97-AF65-F5344CB8AC3E}">
        <p14:creationId xmlns:p14="http://schemas.microsoft.com/office/powerpoint/2010/main" val="34578184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5A1122-09A7-46C2-A9D0-F04AACDFF5F1}"/>
              </a:ext>
            </a:extLst>
          </p:cNvPr>
          <p:cNvSpPr>
            <a:spLocks noGrp="1"/>
          </p:cNvSpPr>
          <p:nvPr>
            <p:ph type="title"/>
          </p:nvPr>
        </p:nvSpPr>
        <p:spPr>
          <a:xfrm>
            <a:off x="639849" y="350346"/>
            <a:ext cx="10472928" cy="1231392"/>
          </a:xfrm>
        </p:spPr>
        <p:txBody>
          <a:bodyPr/>
          <a:lstStyle/>
          <a:p>
            <a:r>
              <a:rPr lang="sv-SE" sz="3200" dirty="0"/>
              <a:t>Fråga om att besvara remisser senast 15 februari </a:t>
            </a:r>
          </a:p>
        </p:txBody>
      </p:sp>
      <p:graphicFrame>
        <p:nvGraphicFramePr>
          <p:cNvPr id="5" name="Tabell 4">
            <a:extLst>
              <a:ext uri="{FF2B5EF4-FFF2-40B4-BE49-F238E27FC236}">
                <a16:creationId xmlns:a16="http://schemas.microsoft.com/office/drawing/2014/main" id="{E0A86903-2FE0-47EA-9391-5E1476CC8BCF}"/>
              </a:ext>
            </a:extLst>
          </p:cNvPr>
          <p:cNvGraphicFramePr>
            <a:graphicFrameLocks noGrp="1"/>
          </p:cNvGraphicFramePr>
          <p:nvPr/>
        </p:nvGraphicFramePr>
        <p:xfrm>
          <a:off x="639849" y="1176180"/>
          <a:ext cx="10472928" cy="4855812"/>
        </p:xfrm>
        <a:graphic>
          <a:graphicData uri="http://schemas.openxmlformats.org/drawingml/2006/table">
            <a:tbl>
              <a:tblPr firstRow="1" firstCol="1" bandRow="1">
                <a:tableStyleId>{17292A2E-F333-43FB-9621-5CBBE7FDCDCB}</a:tableStyleId>
              </a:tblPr>
              <a:tblGrid>
                <a:gridCol w="6425184">
                  <a:extLst>
                    <a:ext uri="{9D8B030D-6E8A-4147-A177-3AD203B41FA5}">
                      <a16:colId xmlns:a16="http://schemas.microsoft.com/office/drawing/2014/main" val="2453711599"/>
                    </a:ext>
                  </a:extLst>
                </a:gridCol>
                <a:gridCol w="2036064">
                  <a:extLst>
                    <a:ext uri="{9D8B030D-6E8A-4147-A177-3AD203B41FA5}">
                      <a16:colId xmlns:a16="http://schemas.microsoft.com/office/drawing/2014/main" val="2087590777"/>
                    </a:ext>
                  </a:extLst>
                </a:gridCol>
                <a:gridCol w="2011680">
                  <a:extLst>
                    <a:ext uri="{9D8B030D-6E8A-4147-A177-3AD203B41FA5}">
                      <a16:colId xmlns:a16="http://schemas.microsoft.com/office/drawing/2014/main" val="2198323452"/>
                    </a:ext>
                  </a:extLst>
                </a:gridCol>
              </a:tblGrid>
              <a:tr h="546021">
                <a:tc>
                  <a:txBody>
                    <a:bodyPr/>
                    <a:lstStyle/>
                    <a:p>
                      <a:pPr>
                        <a:lnSpc>
                          <a:spcPct val="107000"/>
                        </a:lnSpc>
                        <a:spcAft>
                          <a:spcPts val="800"/>
                        </a:spcAft>
                      </a:pPr>
                      <a:r>
                        <a:rPr lang="sv-SE" sz="1600" dirty="0">
                          <a:solidFill>
                            <a:schemeClr val="tx1"/>
                          </a:solidFill>
                          <a:effectLst/>
                        </a:rPr>
                        <a:t>Remitterat dokument</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nchor="ctr"/>
                </a:tc>
                <a:tc>
                  <a:txBody>
                    <a:bodyPr/>
                    <a:lstStyle/>
                    <a:p>
                      <a:pPr>
                        <a:lnSpc>
                          <a:spcPct val="107000"/>
                        </a:lnSpc>
                        <a:spcAft>
                          <a:spcPts val="800"/>
                        </a:spcAft>
                      </a:pPr>
                      <a:r>
                        <a:rPr lang="sv-SE" sz="1600" dirty="0">
                          <a:solidFill>
                            <a:schemeClr val="tx1"/>
                          </a:solidFill>
                          <a:effectLst/>
                        </a:rPr>
                        <a:t>Kommunal medverkan </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nchor="ctr"/>
                </a:tc>
                <a:tc>
                  <a:txBody>
                    <a:bodyPr/>
                    <a:lstStyle/>
                    <a:p>
                      <a:pPr>
                        <a:lnSpc>
                          <a:spcPct val="107000"/>
                        </a:lnSpc>
                        <a:spcAft>
                          <a:spcPts val="800"/>
                        </a:spcAft>
                      </a:pPr>
                      <a:r>
                        <a:rPr lang="sv-SE" sz="1600" dirty="0">
                          <a:solidFill>
                            <a:schemeClr val="tx1"/>
                          </a:solidFill>
                          <a:effectLst/>
                        </a:rPr>
                        <a:t>Ansvarigt RSS</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nchor="ctr"/>
                </a:tc>
                <a:extLst>
                  <a:ext uri="{0D108BD9-81ED-4DB2-BD59-A6C34878D82A}">
                    <a16:rowId xmlns:a16="http://schemas.microsoft.com/office/drawing/2014/main" val="2304153960"/>
                  </a:ext>
                </a:extLst>
              </a:tr>
              <a:tr h="360207">
                <a:tc>
                  <a:txBody>
                    <a:bodyPr/>
                    <a:lstStyle/>
                    <a:p>
                      <a:pPr fontAlgn="ctr">
                        <a:lnSpc>
                          <a:spcPct val="100000"/>
                        </a:lnSpc>
                        <a:spcAft>
                          <a:spcPts val="600"/>
                        </a:spcAft>
                      </a:pPr>
                      <a:r>
                        <a:rPr lang="sv-SE" sz="1600" b="0" dirty="0">
                          <a:solidFill>
                            <a:schemeClr val="tx1"/>
                          </a:solidFill>
                          <a:effectLst/>
                        </a:rPr>
                        <a:t>Nationellt vårdprogram för venös sjukdom i benen – varicer och bensår </a:t>
                      </a:r>
                      <a:endParaRPr lang="sv-SE"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rPr>
                        <a:t>Nej</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highlight>
                            <a:srgbClr val="00FF00"/>
                          </a:highlight>
                        </a:rPr>
                        <a:t>Uppsala </a:t>
                      </a:r>
                    </a:p>
                    <a:p>
                      <a:pPr>
                        <a:lnSpc>
                          <a:spcPct val="100000"/>
                        </a:lnSpc>
                        <a:spcAft>
                          <a:spcPts val="600"/>
                        </a:spcAft>
                      </a:pPr>
                      <a:r>
                        <a:rPr lang="sv-SE" sz="1600" dirty="0">
                          <a:solidFill>
                            <a:schemeClr val="tx1"/>
                          </a:solidFill>
                          <a:effectLst/>
                          <a:highlight>
                            <a:srgbClr val="00FF00"/>
                          </a:highlight>
                        </a:rPr>
                        <a:t>Skaraborg </a:t>
                      </a:r>
                      <a:endParaRPr lang="sv-SE" sz="1600" dirty="0">
                        <a:solidFill>
                          <a:schemeClr val="tx1"/>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extLst>
                  <a:ext uri="{0D108BD9-81ED-4DB2-BD59-A6C34878D82A}">
                    <a16:rowId xmlns:a16="http://schemas.microsoft.com/office/drawing/2014/main" val="2363367543"/>
                  </a:ext>
                </a:extLst>
              </a:tr>
              <a:tr h="422136">
                <a:tc>
                  <a:txBody>
                    <a:bodyPr/>
                    <a:lstStyle/>
                    <a:p>
                      <a:pPr>
                        <a:lnSpc>
                          <a:spcPct val="100000"/>
                        </a:lnSpc>
                        <a:spcAft>
                          <a:spcPts val="600"/>
                        </a:spcAft>
                      </a:pPr>
                      <a:r>
                        <a:rPr lang="sv-SE" sz="1600" b="0">
                          <a:solidFill>
                            <a:schemeClr val="tx1"/>
                          </a:solidFill>
                          <a:effectLst/>
                        </a:rPr>
                        <a:t>Personcentrerat och sammanhållet vårdförlopp för Diabetes med hög risk för fotsår </a:t>
                      </a:r>
                      <a:endParaRPr lang="sv-SE"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rPr>
                        <a:t>Robertsfors </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highlight>
                            <a:srgbClr val="FFFF00"/>
                          </a:highlight>
                        </a:rPr>
                        <a:t>Västerbotten</a:t>
                      </a:r>
                      <a:r>
                        <a:rPr lang="sv-SE" sz="1600" dirty="0">
                          <a:solidFill>
                            <a:schemeClr val="tx1"/>
                          </a:solidFill>
                          <a:effectLst/>
                        </a:rPr>
                        <a:t> </a:t>
                      </a:r>
                    </a:p>
                    <a:p>
                      <a:pPr>
                        <a:lnSpc>
                          <a:spcPct val="100000"/>
                        </a:lnSpc>
                        <a:spcAft>
                          <a:spcPts val="600"/>
                        </a:spcAft>
                      </a:pPr>
                      <a:r>
                        <a:rPr lang="sv-SE" sz="1600" dirty="0">
                          <a:solidFill>
                            <a:schemeClr val="tx1"/>
                          </a:solidFill>
                          <a:effectLst/>
                          <a:highlight>
                            <a:srgbClr val="00FF00"/>
                          </a:highlight>
                        </a:rPr>
                        <a:t>Örebro</a:t>
                      </a:r>
                      <a:endParaRPr lang="sv-SE" sz="1600" dirty="0">
                        <a:solidFill>
                          <a:schemeClr val="tx1"/>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extLst>
                  <a:ext uri="{0D108BD9-81ED-4DB2-BD59-A6C34878D82A}">
                    <a16:rowId xmlns:a16="http://schemas.microsoft.com/office/drawing/2014/main" val="214460143"/>
                  </a:ext>
                </a:extLst>
              </a:tr>
              <a:tr h="360207">
                <a:tc>
                  <a:txBody>
                    <a:bodyPr/>
                    <a:lstStyle/>
                    <a:p>
                      <a:pPr>
                        <a:lnSpc>
                          <a:spcPct val="100000"/>
                        </a:lnSpc>
                        <a:spcAft>
                          <a:spcPts val="600"/>
                        </a:spcAft>
                      </a:pPr>
                      <a:r>
                        <a:rPr lang="sv-SE" sz="1600" b="0" dirty="0">
                          <a:solidFill>
                            <a:schemeClr val="tx1"/>
                          </a:solidFill>
                          <a:effectLst/>
                        </a:rPr>
                        <a:t>Personcentrerat och sammanhållet vårdförlopp för Höftledsartros – proteskirurgi</a:t>
                      </a:r>
                      <a:endParaRPr lang="sv-SE"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rPr>
                        <a:t>Nej </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highlight>
                            <a:srgbClr val="00FF00"/>
                          </a:highlight>
                        </a:rPr>
                        <a:t>GR </a:t>
                      </a:r>
                    </a:p>
                    <a:p>
                      <a:pPr>
                        <a:lnSpc>
                          <a:spcPct val="100000"/>
                        </a:lnSpc>
                        <a:spcAft>
                          <a:spcPts val="600"/>
                        </a:spcAft>
                      </a:pPr>
                      <a:r>
                        <a:rPr lang="sv-SE" sz="1600" dirty="0">
                          <a:solidFill>
                            <a:schemeClr val="tx1"/>
                          </a:solidFill>
                          <a:effectLst/>
                          <a:highlight>
                            <a:srgbClr val="FFFF00"/>
                          </a:highlight>
                        </a:rPr>
                        <a:t>Västernorrland</a:t>
                      </a:r>
                      <a:endParaRPr lang="sv-SE" sz="16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extLst>
                  <a:ext uri="{0D108BD9-81ED-4DB2-BD59-A6C34878D82A}">
                    <a16:rowId xmlns:a16="http://schemas.microsoft.com/office/drawing/2014/main" val="3456971616"/>
                  </a:ext>
                </a:extLst>
              </a:tr>
              <a:tr h="682671">
                <a:tc>
                  <a:txBody>
                    <a:bodyPr/>
                    <a:lstStyle/>
                    <a:p>
                      <a:pPr fontAlgn="ctr">
                        <a:lnSpc>
                          <a:spcPct val="100000"/>
                        </a:lnSpc>
                        <a:spcAft>
                          <a:spcPts val="600"/>
                        </a:spcAft>
                      </a:pPr>
                      <a:r>
                        <a:rPr lang="sv-SE" sz="1600" b="0" dirty="0">
                          <a:solidFill>
                            <a:schemeClr val="tx1"/>
                          </a:solidFill>
                          <a:effectLst/>
                        </a:rPr>
                        <a:t>Personcentrerat och sammanhållet vårdförlopp för Palliativ vård </a:t>
                      </a:r>
                      <a:endParaRPr lang="sv-SE"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rPr>
                        <a:t>Kungsör, Örebro, Ludvika, Älvdalens </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highlight>
                            <a:srgbClr val="00FF00"/>
                          </a:highlight>
                        </a:rPr>
                        <a:t>Västmanland </a:t>
                      </a:r>
                    </a:p>
                    <a:p>
                      <a:pPr>
                        <a:lnSpc>
                          <a:spcPct val="100000"/>
                        </a:lnSpc>
                        <a:spcAft>
                          <a:spcPts val="600"/>
                        </a:spcAft>
                      </a:pPr>
                      <a:r>
                        <a:rPr lang="sv-SE" sz="1600" dirty="0">
                          <a:solidFill>
                            <a:schemeClr val="tx1"/>
                          </a:solidFill>
                          <a:effectLst/>
                          <a:highlight>
                            <a:srgbClr val="FFFF00"/>
                          </a:highlight>
                        </a:rPr>
                        <a:t>Kalmar </a:t>
                      </a:r>
                      <a:endParaRPr lang="sv-SE" sz="16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extLst>
                  <a:ext uri="{0D108BD9-81ED-4DB2-BD59-A6C34878D82A}">
                    <a16:rowId xmlns:a16="http://schemas.microsoft.com/office/drawing/2014/main" val="1796429082"/>
                  </a:ext>
                </a:extLst>
              </a:tr>
              <a:tr h="428456">
                <a:tc>
                  <a:txBody>
                    <a:bodyPr/>
                    <a:lstStyle/>
                    <a:p>
                      <a:pPr fontAlgn="ctr">
                        <a:lnSpc>
                          <a:spcPct val="100000"/>
                        </a:lnSpc>
                        <a:spcAft>
                          <a:spcPts val="600"/>
                        </a:spcAft>
                      </a:pPr>
                      <a:r>
                        <a:rPr lang="sv-SE" sz="1600" b="0" dirty="0">
                          <a:solidFill>
                            <a:schemeClr val="tx1"/>
                          </a:solidFill>
                          <a:effectLst/>
                        </a:rPr>
                        <a:t>Personcentrerat och sammanhållet vårdförlopp för Stroke &amp; TIA - fortsatt vård och rehabilitering </a:t>
                      </a:r>
                      <a:endParaRPr lang="sv-SE"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rPr>
                        <a:t>Växjö </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highlight>
                            <a:srgbClr val="00FF00"/>
                          </a:highlight>
                        </a:rPr>
                        <a:t>Kronoberg</a:t>
                      </a:r>
                    </a:p>
                    <a:p>
                      <a:pPr>
                        <a:lnSpc>
                          <a:spcPct val="100000"/>
                        </a:lnSpc>
                        <a:spcAft>
                          <a:spcPts val="600"/>
                        </a:spcAft>
                      </a:pPr>
                      <a:r>
                        <a:rPr lang="sv-SE" sz="1600" dirty="0">
                          <a:solidFill>
                            <a:schemeClr val="tx1"/>
                          </a:solidFill>
                          <a:effectLst/>
                          <a:highlight>
                            <a:srgbClr val="00FF00"/>
                          </a:highlight>
                        </a:rPr>
                        <a:t>Värmland </a:t>
                      </a:r>
                      <a:endParaRPr lang="sv-SE" sz="1600" dirty="0">
                        <a:solidFill>
                          <a:schemeClr val="tx1"/>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extLst>
                  <a:ext uri="{0D108BD9-81ED-4DB2-BD59-A6C34878D82A}">
                    <a16:rowId xmlns:a16="http://schemas.microsoft.com/office/drawing/2014/main" val="2595532222"/>
                  </a:ext>
                </a:extLst>
              </a:tr>
              <a:tr h="428456">
                <a:tc>
                  <a:txBody>
                    <a:bodyPr/>
                    <a:lstStyle/>
                    <a:p>
                      <a:pPr fontAlgn="ctr">
                        <a:lnSpc>
                          <a:spcPct val="100000"/>
                        </a:lnSpc>
                        <a:spcAft>
                          <a:spcPts val="600"/>
                        </a:spcAft>
                      </a:pPr>
                      <a:r>
                        <a:rPr lang="sv-SE" sz="1600" b="0">
                          <a:solidFill>
                            <a:schemeClr val="tx1"/>
                          </a:solidFill>
                          <a:effectLst/>
                        </a:rPr>
                        <a:t>Personcentrerat och sammanhållet vårdförlopp för Venös sjukdom i benen – varicer och venösa bensår </a:t>
                      </a:r>
                      <a:endParaRPr lang="sv-SE"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rPr>
                        <a:t>Nej </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highlight>
                            <a:srgbClr val="00FF00"/>
                          </a:highlight>
                        </a:rPr>
                        <a:t>Uppsala </a:t>
                      </a:r>
                    </a:p>
                    <a:p>
                      <a:pPr>
                        <a:lnSpc>
                          <a:spcPct val="100000"/>
                        </a:lnSpc>
                        <a:spcAft>
                          <a:spcPts val="600"/>
                        </a:spcAft>
                      </a:pPr>
                      <a:r>
                        <a:rPr lang="sv-SE" sz="1600" dirty="0">
                          <a:solidFill>
                            <a:schemeClr val="tx1"/>
                          </a:solidFill>
                          <a:effectLst/>
                          <a:highlight>
                            <a:srgbClr val="00FF00"/>
                          </a:highlight>
                        </a:rPr>
                        <a:t>Skaraborg </a:t>
                      </a:r>
                      <a:endParaRPr lang="sv-SE" sz="1600" dirty="0">
                        <a:solidFill>
                          <a:schemeClr val="tx1"/>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extLst>
                  <a:ext uri="{0D108BD9-81ED-4DB2-BD59-A6C34878D82A}">
                    <a16:rowId xmlns:a16="http://schemas.microsoft.com/office/drawing/2014/main" val="3789866786"/>
                  </a:ext>
                </a:extLst>
              </a:tr>
              <a:tr h="652163">
                <a:tc>
                  <a:txBody>
                    <a:bodyPr/>
                    <a:lstStyle/>
                    <a:p>
                      <a:pPr fontAlgn="ctr">
                        <a:lnSpc>
                          <a:spcPct val="100000"/>
                        </a:lnSpc>
                        <a:spcAft>
                          <a:spcPts val="600"/>
                        </a:spcAft>
                      </a:pPr>
                      <a:r>
                        <a:rPr lang="sv-SE" sz="1600" b="0" dirty="0">
                          <a:solidFill>
                            <a:schemeClr val="tx1"/>
                          </a:solidFill>
                          <a:effectLst/>
                        </a:rPr>
                        <a:t>Personcentrerat och sammanhållet vårdförlopp för Stroke &amp; TIA – tidiga insatser och vård (reviderad version) </a:t>
                      </a:r>
                    </a:p>
                    <a:p>
                      <a:pPr fontAlgn="ctr">
                        <a:lnSpc>
                          <a:spcPct val="100000"/>
                        </a:lnSpc>
                        <a:spcAft>
                          <a:spcPts val="600"/>
                        </a:spcAft>
                      </a:pPr>
                      <a:r>
                        <a:rPr lang="sv-SE" sz="1600" b="0" dirty="0">
                          <a:solidFill>
                            <a:schemeClr val="tx1"/>
                          </a:solidFill>
                          <a:effectLst/>
                        </a:rPr>
                        <a:t> </a:t>
                      </a:r>
                      <a:endParaRPr lang="sv-SE"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rPr>
                        <a:t>Växjö </a:t>
                      </a:r>
                      <a:endParaRPr lang="sv-S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tc>
                  <a:txBody>
                    <a:bodyPr/>
                    <a:lstStyle/>
                    <a:p>
                      <a:pPr>
                        <a:lnSpc>
                          <a:spcPct val="100000"/>
                        </a:lnSpc>
                        <a:spcAft>
                          <a:spcPts val="600"/>
                        </a:spcAft>
                      </a:pPr>
                      <a:r>
                        <a:rPr lang="sv-SE" sz="1600" dirty="0">
                          <a:solidFill>
                            <a:schemeClr val="tx1"/>
                          </a:solidFill>
                          <a:effectLst/>
                          <a:highlight>
                            <a:srgbClr val="00FF00"/>
                          </a:highlight>
                        </a:rPr>
                        <a:t>Kronoberg</a:t>
                      </a:r>
                    </a:p>
                    <a:p>
                      <a:pPr>
                        <a:lnSpc>
                          <a:spcPct val="100000"/>
                        </a:lnSpc>
                        <a:spcAft>
                          <a:spcPts val="600"/>
                        </a:spcAft>
                      </a:pPr>
                      <a:r>
                        <a:rPr lang="sv-SE" sz="1600" dirty="0">
                          <a:solidFill>
                            <a:schemeClr val="tx1"/>
                          </a:solidFill>
                          <a:effectLst/>
                          <a:highlight>
                            <a:srgbClr val="00FF00"/>
                          </a:highlight>
                        </a:rPr>
                        <a:t>Värmland </a:t>
                      </a:r>
                      <a:endParaRPr lang="sv-SE" sz="1600" dirty="0">
                        <a:solidFill>
                          <a:schemeClr val="tx1"/>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txBody>
                  <a:tcPr marL="54600" marR="54600" marT="0" marB="0"/>
                </a:tc>
                <a:extLst>
                  <a:ext uri="{0D108BD9-81ED-4DB2-BD59-A6C34878D82A}">
                    <a16:rowId xmlns:a16="http://schemas.microsoft.com/office/drawing/2014/main" val="1005913305"/>
                  </a:ext>
                </a:extLst>
              </a:tr>
            </a:tbl>
          </a:graphicData>
        </a:graphic>
      </p:graphicFrame>
    </p:spTree>
    <p:extLst>
      <p:ext uri="{BB962C8B-B14F-4D97-AF65-F5344CB8AC3E}">
        <p14:creationId xmlns:p14="http://schemas.microsoft.com/office/powerpoint/2010/main" val="28016332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0626E89-306E-4B46-AA9B-F229B29B7A79}"/>
              </a:ext>
            </a:extLst>
          </p:cNvPr>
          <p:cNvSpPr>
            <a:spLocks noGrp="1"/>
          </p:cNvSpPr>
          <p:nvPr>
            <p:ph idx="1"/>
          </p:nvPr>
        </p:nvSpPr>
        <p:spPr>
          <a:xfrm>
            <a:off x="664232" y="2105994"/>
            <a:ext cx="9739608" cy="4127807"/>
          </a:xfrm>
        </p:spPr>
        <p:txBody>
          <a:bodyPr/>
          <a:lstStyle/>
          <a:p>
            <a:r>
              <a:rPr lang="sv-SE" dirty="0"/>
              <a:t>Arbetsgrupp med representanter från nationella nätverk </a:t>
            </a:r>
          </a:p>
          <a:p>
            <a:r>
              <a:rPr lang="sv-SE" dirty="0"/>
              <a:t>Vilka kunskapsunderlag är relevanta för kommunerna? </a:t>
            </a:r>
          </a:p>
          <a:p>
            <a:r>
              <a:rPr lang="sv-SE" dirty="0"/>
              <a:t>Remissperiod 15 februari – 14 maj</a:t>
            </a:r>
          </a:p>
          <a:p>
            <a:r>
              <a:rPr lang="sv-SE" dirty="0"/>
              <a:t>Få information om remisser direkt från </a:t>
            </a:r>
            <a:r>
              <a:rPr lang="sv-SE" dirty="0">
                <a:hlinkClick r:id="rId3"/>
              </a:rPr>
              <a:t>kunskapsstyrningvard.se</a:t>
            </a:r>
            <a:r>
              <a:rPr lang="sv-SE" dirty="0"/>
              <a:t> </a:t>
            </a:r>
          </a:p>
          <a:p>
            <a:r>
              <a:rPr lang="sv-SE" dirty="0"/>
              <a:t>Förfrågan går vidare till andra RSS, försöker få spridning över landet</a:t>
            </a:r>
          </a:p>
          <a:p>
            <a:pPr lvl="1"/>
            <a:r>
              <a:rPr lang="sv-SE" dirty="0"/>
              <a:t>Man kan inte lämna garantier för att tre kommuner svarar men det bör vara en ambition </a:t>
            </a:r>
          </a:p>
        </p:txBody>
      </p:sp>
      <p:sp>
        <p:nvSpPr>
          <p:cNvPr id="3" name="Rubrik 2">
            <a:extLst>
              <a:ext uri="{FF2B5EF4-FFF2-40B4-BE49-F238E27FC236}">
                <a16:creationId xmlns:a16="http://schemas.microsoft.com/office/drawing/2014/main" id="{DB2C0681-2A30-45C8-8FCF-33D3446BFDAF}"/>
              </a:ext>
            </a:extLst>
          </p:cNvPr>
          <p:cNvSpPr>
            <a:spLocks noGrp="1"/>
          </p:cNvSpPr>
          <p:nvPr>
            <p:ph type="title"/>
          </p:nvPr>
        </p:nvSpPr>
        <p:spPr>
          <a:xfrm>
            <a:off x="664233" y="975186"/>
            <a:ext cx="10755607" cy="1112405"/>
          </a:xfrm>
        </p:spPr>
        <p:txBody>
          <a:bodyPr/>
          <a:lstStyle/>
          <a:p>
            <a:r>
              <a:rPr lang="sv-SE" dirty="0"/>
              <a:t>Inför nästa remissomgång </a:t>
            </a:r>
            <a:br>
              <a:rPr lang="sv-SE" dirty="0"/>
            </a:br>
            <a:endParaRPr lang="sv-SE" i="1" dirty="0"/>
          </a:p>
        </p:txBody>
      </p:sp>
    </p:spTree>
    <p:extLst>
      <p:ext uri="{BB962C8B-B14F-4D97-AF65-F5344CB8AC3E}">
        <p14:creationId xmlns:p14="http://schemas.microsoft.com/office/powerpoint/2010/main" val="31335180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248A8B-9D84-4560-8234-11EB33400E7E}"/>
              </a:ext>
            </a:extLst>
          </p:cNvPr>
          <p:cNvSpPr>
            <a:spLocks noGrp="1"/>
          </p:cNvSpPr>
          <p:nvPr>
            <p:ph type="title"/>
          </p:nvPr>
        </p:nvSpPr>
        <p:spPr>
          <a:xfrm>
            <a:off x="664233" y="874602"/>
            <a:ext cx="10579500" cy="1231392"/>
          </a:xfrm>
        </p:spPr>
        <p:txBody>
          <a:bodyPr/>
          <a:lstStyle/>
          <a:p>
            <a:r>
              <a:rPr lang="sv-SE" sz="4000" dirty="0"/>
              <a:t>Preliminär lista över kunskapsstöd 15/2</a:t>
            </a:r>
            <a:endParaRPr lang="sv-SE" sz="2000" dirty="0"/>
          </a:p>
        </p:txBody>
      </p:sp>
      <p:sp>
        <p:nvSpPr>
          <p:cNvPr id="4" name="Platshållare för innehåll 3">
            <a:extLst>
              <a:ext uri="{FF2B5EF4-FFF2-40B4-BE49-F238E27FC236}">
                <a16:creationId xmlns:a16="http://schemas.microsoft.com/office/drawing/2014/main" id="{D2ABA8BB-06F3-499B-854E-E7F1E77ABB2A}"/>
              </a:ext>
            </a:extLst>
          </p:cNvPr>
          <p:cNvSpPr>
            <a:spLocks noGrp="1"/>
          </p:cNvSpPr>
          <p:nvPr>
            <p:ph sz="half" idx="1"/>
          </p:nvPr>
        </p:nvSpPr>
        <p:spPr>
          <a:xfrm>
            <a:off x="457171" y="1912500"/>
            <a:ext cx="4716000" cy="4390071"/>
          </a:xfrm>
        </p:spPr>
        <p:txBody>
          <a:bodyPr/>
          <a:lstStyle/>
          <a:p>
            <a:pPr marL="30163" indent="0">
              <a:buNone/>
            </a:pPr>
            <a:r>
              <a:rPr lang="sv-SE" sz="1600" b="1" dirty="0">
                <a:effectLst/>
                <a:latin typeface="open sans" panose="020B0606030504020204" pitchFamily="34" charset="0"/>
                <a:ea typeface="open sans" panose="020B0606030504020204" pitchFamily="34" charset="0"/>
                <a:cs typeface="open sans" panose="020B0606030504020204" pitchFamily="34" charset="0"/>
              </a:rPr>
              <a:t>Vårdprogram</a:t>
            </a:r>
            <a:endParaRPr lang="sv-SE" sz="1600" b="1" dirty="0">
              <a:latin typeface="open sans" panose="020B0606030504020204" pitchFamily="34" charset="0"/>
              <a:ea typeface="open sans" panose="020B0606030504020204" pitchFamily="34" charset="0"/>
              <a:cs typeface="open sans" panose="020B0606030504020204" pitchFamily="34" charset="0"/>
            </a:endParaRPr>
          </a:p>
          <a:p>
            <a:pPr marL="30163" indent="0">
              <a:spcAft>
                <a:spcPts val="600"/>
              </a:spcAft>
              <a:buNone/>
            </a:pPr>
            <a:r>
              <a:rPr lang="sv-SE" sz="1600" dirty="0">
                <a:effectLst/>
                <a:latin typeface="open sans" panose="020B0606030504020204" pitchFamily="34" charset="0"/>
                <a:ea typeface="open sans" panose="020B0606030504020204" pitchFamily="34" charset="0"/>
                <a:cs typeface="open sans" panose="020B0606030504020204" pitchFamily="34" charset="0"/>
              </a:rPr>
              <a:t>Nya:</a:t>
            </a:r>
          </a:p>
          <a:p>
            <a:pPr marL="342900" lvl="0" indent="-342900" fontAlgn="ctr">
              <a:spcAft>
                <a:spcPts val="600"/>
              </a:spcAft>
              <a:buSzPts val="1000"/>
              <a:buFont typeface="Symbol" panose="05050102010706020507" pitchFamily="18" charset="2"/>
              <a:buChar char=""/>
              <a:tabLst>
                <a:tab pos="457200" algn="l"/>
              </a:tabLst>
            </a:pPr>
            <a:r>
              <a:rPr lang="sv-SE" sz="1600" dirty="0" err="1">
                <a:effectLst/>
                <a:latin typeface="open sans" panose="020B0606030504020204" pitchFamily="34" charset="0"/>
                <a:ea typeface="open sans" panose="020B0606030504020204" pitchFamily="34" charset="0"/>
                <a:cs typeface="open sans" panose="020B0606030504020204" pitchFamily="34" charset="0"/>
              </a:rPr>
              <a:t>Tumbasartros</a:t>
            </a:r>
            <a:endParaRPr lang="sv-SE" sz="16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fontAlgn="ctr">
              <a:spcAft>
                <a:spcPts val="600"/>
              </a:spcAft>
              <a:buSzPts val="1000"/>
              <a:buFont typeface="Symbol" panose="05050102010706020507" pitchFamily="18" charset="2"/>
              <a:buChar char=""/>
              <a:tabLst>
                <a:tab pos="457200" algn="l"/>
              </a:tabLst>
            </a:pPr>
            <a:r>
              <a:rPr lang="sv-SE" sz="1600" dirty="0" err="1">
                <a:effectLst/>
                <a:latin typeface="open sans" panose="020B0606030504020204" pitchFamily="34" charset="0"/>
                <a:ea typeface="open sans" panose="020B0606030504020204" pitchFamily="34" charset="0"/>
                <a:cs typeface="open sans" panose="020B0606030504020204" pitchFamily="34" charset="0"/>
              </a:rPr>
              <a:t>Prader</a:t>
            </a:r>
            <a:r>
              <a:rPr lang="sv-SE" sz="1600" dirty="0">
                <a:effectLst/>
                <a:latin typeface="open sans" panose="020B0606030504020204" pitchFamily="34" charset="0"/>
                <a:ea typeface="open sans" panose="020B0606030504020204" pitchFamily="34" charset="0"/>
                <a:cs typeface="open sans" panose="020B0606030504020204" pitchFamily="34" charset="0"/>
              </a:rPr>
              <a:t>-Willis syndrom - Anna </a:t>
            </a:r>
            <a:r>
              <a:rPr lang="sv-SE" sz="1600" dirty="0" err="1">
                <a:effectLst/>
                <a:latin typeface="open sans" panose="020B0606030504020204" pitchFamily="34" charset="0"/>
                <a:ea typeface="open sans" panose="020B0606030504020204" pitchFamily="34" charset="0"/>
                <a:cs typeface="open sans" panose="020B0606030504020204" pitchFamily="34" charset="0"/>
              </a:rPr>
              <a:t>Zucco</a:t>
            </a:r>
            <a:r>
              <a:rPr lang="sv-SE" sz="1600" dirty="0">
                <a:effectLst/>
                <a:latin typeface="open sans" panose="020B0606030504020204" pitchFamily="34" charset="0"/>
                <a:ea typeface="open sans" panose="020B0606030504020204" pitchFamily="34" charset="0"/>
                <a:cs typeface="open sans" panose="020B0606030504020204" pitchFamily="34" charset="0"/>
              </a:rPr>
              <a:t> (checklista ok)</a:t>
            </a:r>
          </a:p>
          <a:p>
            <a:pPr marL="114300" indent="0">
              <a:spcAft>
                <a:spcPts val="600"/>
              </a:spcAft>
              <a:buNone/>
            </a:pPr>
            <a:r>
              <a:rPr lang="sv-SE" sz="1600" dirty="0">
                <a:effectLst/>
                <a:latin typeface="open sans" panose="020B0606030504020204" pitchFamily="34" charset="0"/>
                <a:ea typeface="open sans" panose="020B0606030504020204" pitchFamily="34" charset="0"/>
                <a:cs typeface="open sans" panose="020B0606030504020204" pitchFamily="34" charset="0"/>
              </a:rPr>
              <a:t>Uppdateringar cancer:</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livmoderhalscancerprevention</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prostatacancer</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akut </a:t>
            </a:r>
            <a:r>
              <a:rPr lang="sv-SE" sz="1600" dirty="0" err="1">
                <a:effectLst/>
                <a:latin typeface="open sans" panose="020B0606030504020204" pitchFamily="34" charset="0"/>
                <a:ea typeface="open sans" panose="020B0606030504020204" pitchFamily="34" charset="0"/>
                <a:cs typeface="open sans" panose="020B0606030504020204" pitchFamily="34" charset="0"/>
              </a:rPr>
              <a:t>myeloisk</a:t>
            </a:r>
            <a:r>
              <a:rPr lang="sv-SE" sz="1600" dirty="0">
                <a:effectLst/>
                <a:latin typeface="open sans" panose="020B0606030504020204" pitchFamily="34" charset="0"/>
                <a:ea typeface="open sans" panose="020B0606030504020204" pitchFamily="34" charset="0"/>
                <a:cs typeface="open sans" panose="020B0606030504020204" pitchFamily="34" charset="0"/>
              </a:rPr>
              <a:t> leukemi, AML</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melanom</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matstrups- och magsäckscancer</a:t>
            </a:r>
          </a:p>
          <a:p>
            <a:pPr marL="30163" indent="0">
              <a:buNone/>
            </a:pPr>
            <a:endParaRPr lang="sv-SE"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Platshållare för innehåll 4">
            <a:extLst>
              <a:ext uri="{FF2B5EF4-FFF2-40B4-BE49-F238E27FC236}">
                <a16:creationId xmlns:a16="http://schemas.microsoft.com/office/drawing/2014/main" id="{9E69883F-C05D-4D76-820F-4540108579D4}"/>
              </a:ext>
            </a:extLst>
          </p:cNvPr>
          <p:cNvSpPr>
            <a:spLocks noGrp="1"/>
          </p:cNvSpPr>
          <p:nvPr>
            <p:ph sz="half" idx="2"/>
          </p:nvPr>
        </p:nvSpPr>
        <p:spPr>
          <a:xfrm>
            <a:off x="5173171" y="1912500"/>
            <a:ext cx="6831724" cy="4390071"/>
          </a:xfrm>
        </p:spPr>
        <p:txBody>
          <a:bodyPr/>
          <a:lstStyle/>
          <a:p>
            <a:pPr marL="30163" indent="0">
              <a:spcAft>
                <a:spcPts val="600"/>
              </a:spcAft>
              <a:buNone/>
            </a:pPr>
            <a:r>
              <a:rPr lang="sv-SE" sz="1600" b="1" dirty="0">
                <a:effectLst/>
                <a:latin typeface="open sans" panose="020B0606030504020204" pitchFamily="34" charset="0"/>
                <a:ea typeface="open sans" panose="020B0606030504020204" pitchFamily="34" charset="0"/>
                <a:cs typeface="open sans" panose="020B0606030504020204" pitchFamily="34" charset="0"/>
              </a:rPr>
              <a:t>Vårdriktlinje</a:t>
            </a:r>
            <a:endParaRPr lang="sv-SE" sz="16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Riktlinje för handläggning av </a:t>
            </a:r>
            <a:r>
              <a:rPr lang="sv-SE" sz="1600" dirty="0" err="1">
                <a:effectLst/>
                <a:latin typeface="open sans" panose="020B0606030504020204" pitchFamily="34" charset="0"/>
                <a:ea typeface="open sans" panose="020B0606030504020204" pitchFamily="34" charset="0"/>
                <a:cs typeface="open sans" panose="020B0606030504020204" pitchFamily="34" charset="0"/>
              </a:rPr>
              <a:t>periokulär</a:t>
            </a:r>
            <a:r>
              <a:rPr lang="sv-SE" sz="1600" dirty="0">
                <a:effectLst/>
                <a:latin typeface="open sans" panose="020B0606030504020204" pitchFamily="34" charset="0"/>
                <a:ea typeface="open sans" panose="020B0606030504020204" pitchFamily="34" charset="0"/>
                <a:cs typeface="open sans" panose="020B0606030504020204" pitchFamily="34" charset="0"/>
              </a:rPr>
              <a:t> skivepitelcancer</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Riktlinje för </a:t>
            </a:r>
            <a:r>
              <a:rPr lang="sv-SE" sz="1600" dirty="0" err="1">
                <a:effectLst/>
                <a:latin typeface="open sans" panose="020B0606030504020204" pitchFamily="34" charset="0"/>
                <a:ea typeface="open sans" panose="020B0606030504020204" pitchFamily="34" charset="0"/>
                <a:cs typeface="open sans" panose="020B0606030504020204" pitchFamily="34" charset="0"/>
              </a:rPr>
              <a:t>periokulärt</a:t>
            </a:r>
            <a:r>
              <a:rPr lang="sv-SE" sz="1600" dirty="0">
                <a:effectLst/>
                <a:latin typeface="open sans" panose="020B0606030504020204" pitchFamily="34" charset="0"/>
                <a:ea typeface="open sans" panose="020B0606030504020204" pitchFamily="34" charset="0"/>
                <a:cs typeface="open sans" panose="020B0606030504020204" pitchFamily="34" charset="0"/>
              </a:rPr>
              <a:t> malignt melanom och </a:t>
            </a:r>
            <a:r>
              <a:rPr lang="sv-SE" sz="1600" dirty="0" err="1">
                <a:effectLst/>
                <a:latin typeface="open sans" panose="020B0606030504020204" pitchFamily="34" charset="0"/>
                <a:ea typeface="open sans" panose="020B0606030504020204" pitchFamily="34" charset="0"/>
                <a:cs typeface="open sans" panose="020B0606030504020204" pitchFamily="34" charset="0"/>
              </a:rPr>
              <a:t>lentigo</a:t>
            </a:r>
            <a:r>
              <a:rPr lang="sv-SE" sz="1600" dirty="0">
                <a:effectLst/>
                <a:latin typeface="open sans" panose="020B0606030504020204" pitchFamily="34" charset="0"/>
                <a:ea typeface="open sans" panose="020B0606030504020204" pitchFamily="34" charset="0"/>
                <a:cs typeface="open sans" panose="020B0606030504020204" pitchFamily="34" charset="0"/>
              </a:rPr>
              <a:t> maligna</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Riktlinje för handläggning av ögonnära basalcellscancer</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Riktlinje för handläggning av synnedsättande </a:t>
            </a:r>
            <a:r>
              <a:rPr lang="sv-SE" sz="1600" dirty="0" err="1">
                <a:effectLst/>
                <a:latin typeface="open sans" panose="020B0606030504020204" pitchFamily="34" charset="0"/>
                <a:ea typeface="open sans" panose="020B0606030504020204" pitchFamily="34" charset="0"/>
                <a:cs typeface="open sans" panose="020B0606030504020204" pitchFamily="34" charset="0"/>
              </a:rPr>
              <a:t>diabetesmakulaödem</a:t>
            </a:r>
            <a:endParaRPr lang="sv-SE" sz="16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Riktlinje för handläggning av hereditära retinala sjukdomar</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Riktlinje för handläggning av glaukom</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Riktlinje för körkort efter stroke och TIA</a:t>
            </a:r>
          </a:p>
          <a:p>
            <a:pPr marL="30163" indent="0">
              <a:spcAft>
                <a:spcPts val="600"/>
              </a:spcAft>
              <a:buNone/>
            </a:pPr>
            <a:r>
              <a:rPr lang="sv-SE" sz="1600" b="1" dirty="0">
                <a:effectLst/>
                <a:latin typeface="open sans" panose="020B0606030504020204" pitchFamily="34" charset="0"/>
                <a:ea typeface="open sans" panose="020B0606030504020204" pitchFamily="34" charset="0"/>
                <a:cs typeface="open sans" panose="020B0606030504020204" pitchFamily="34" charset="0"/>
              </a:rPr>
              <a:t>Vårdförlopp</a:t>
            </a:r>
            <a:r>
              <a:rPr lang="sv-SE" sz="1600" dirty="0">
                <a:effectLst/>
                <a:latin typeface="open sans" panose="020B0606030504020204" pitchFamily="34" charset="0"/>
                <a:ea typeface="open sans" panose="020B0606030504020204" pitchFamily="34" charset="0"/>
                <a:cs typeface="open sans" panose="020B0606030504020204" pitchFamily="34" charset="0"/>
              </a:rPr>
              <a:t>  </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Epilepsi</a:t>
            </a:r>
          </a:p>
          <a:p>
            <a:pPr marL="342900" lvl="0" indent="-342900" fontAlgn="ctr">
              <a:spcAft>
                <a:spcPts val="600"/>
              </a:spcAft>
              <a:buSzPts val="1000"/>
              <a:buFont typeface="Symbol" panose="05050102010706020507" pitchFamily="18" charset="2"/>
              <a:buChar char=""/>
              <a:tabLst>
                <a:tab pos="457200" algn="l"/>
              </a:tabLst>
            </a:pPr>
            <a:r>
              <a:rPr lang="sv-SE" sz="1600" dirty="0">
                <a:effectLst/>
                <a:latin typeface="open sans" panose="020B0606030504020204" pitchFamily="34" charset="0"/>
                <a:ea typeface="open sans" panose="020B0606030504020204" pitchFamily="34" charset="0"/>
                <a:cs typeface="open sans" panose="020B0606030504020204" pitchFamily="34" charset="0"/>
              </a:rPr>
              <a:t>Obstruktiv sömnapné barn</a:t>
            </a:r>
          </a:p>
          <a:p>
            <a:pPr marL="342900" lvl="0" indent="-342900" fontAlgn="ctr">
              <a:spcAft>
                <a:spcPts val="600"/>
              </a:spcAft>
              <a:buSzPts val="1000"/>
              <a:buFont typeface="Symbol" panose="05050102010706020507" pitchFamily="18" charset="2"/>
              <a:buChar char=""/>
              <a:tabLst>
                <a:tab pos="457200" algn="l"/>
              </a:tabLst>
            </a:pPr>
            <a:r>
              <a:rPr lang="sv-SE" sz="1600" dirty="0" err="1">
                <a:effectLst/>
                <a:latin typeface="open sans" panose="020B0606030504020204" pitchFamily="34" charset="0"/>
                <a:ea typeface="open sans" panose="020B0606030504020204" pitchFamily="34" charset="0"/>
                <a:cs typeface="open sans" panose="020B0606030504020204" pitchFamily="34" charset="0"/>
              </a:rPr>
              <a:t>Jättecellsarterit</a:t>
            </a:r>
            <a:r>
              <a:rPr lang="sv-SE" sz="1600" dirty="0">
                <a:effectLst/>
                <a:latin typeface="open sans" panose="020B0606030504020204" pitchFamily="34" charset="0"/>
                <a:ea typeface="open sans" panose="020B0606030504020204" pitchFamily="34" charset="0"/>
                <a:cs typeface="open sans" panose="020B0606030504020204" pitchFamily="34" charset="0"/>
              </a:rPr>
              <a:t> </a:t>
            </a:r>
          </a:p>
          <a:p>
            <a:endParaRPr lang="sv-S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4660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835BCB2-FF74-49B1-A1D1-87ED4C2A4E12}"/>
              </a:ext>
            </a:extLst>
          </p:cNvPr>
          <p:cNvSpPr>
            <a:spLocks noGrp="1"/>
          </p:cNvSpPr>
          <p:nvPr>
            <p:ph idx="1"/>
          </p:nvPr>
        </p:nvSpPr>
        <p:spPr>
          <a:xfrm>
            <a:off x="664232" y="2430379"/>
            <a:ext cx="9609825" cy="3803422"/>
          </a:xfrm>
        </p:spPr>
        <p:txBody>
          <a:bodyPr/>
          <a:lstStyle/>
          <a:p>
            <a:r>
              <a:rPr lang="sv-SE" dirty="0"/>
              <a:t>Syftar till samlad information om</a:t>
            </a:r>
          </a:p>
          <a:p>
            <a:pPr lvl="1"/>
            <a:r>
              <a:rPr lang="sv-SE" dirty="0"/>
              <a:t>Introduktion och stöd till kommunala representanter </a:t>
            </a:r>
          </a:p>
          <a:p>
            <a:pPr lvl="1"/>
            <a:r>
              <a:rPr lang="sv-SE" dirty="0"/>
              <a:t>Kontaktvägar i sjukvårdsregion och region</a:t>
            </a:r>
          </a:p>
          <a:p>
            <a:pPr lvl="1"/>
            <a:r>
              <a:rPr lang="sv-SE" dirty="0"/>
              <a:t>Stöd och arbete kring att besvara remisser </a:t>
            </a:r>
          </a:p>
          <a:p>
            <a:pPr lvl="1"/>
            <a:r>
              <a:rPr lang="sv-SE" dirty="0"/>
              <a:t>Aktiviteter kring implementering </a:t>
            </a:r>
          </a:p>
          <a:p>
            <a:pPr lvl="1"/>
            <a:r>
              <a:rPr lang="sv-SE" dirty="0"/>
              <a:t>Hur samverkan kan förbättras på olika nivåer </a:t>
            </a:r>
          </a:p>
          <a:p>
            <a:pPr lvl="1"/>
            <a:r>
              <a:rPr lang="sv-SE" dirty="0"/>
              <a:t>Goda exempel</a:t>
            </a:r>
          </a:p>
          <a:p>
            <a:r>
              <a:rPr lang="sv-SE" dirty="0"/>
              <a:t> Skickas under februari med en svarstid på ca fyra veckor </a:t>
            </a:r>
          </a:p>
          <a:p>
            <a:pPr marL="30163" indent="0">
              <a:buNone/>
            </a:pPr>
            <a:endParaRPr lang="sv-SE" dirty="0"/>
          </a:p>
          <a:p>
            <a:pPr lvl="1"/>
            <a:endParaRPr lang="sv-SE" dirty="0"/>
          </a:p>
        </p:txBody>
      </p:sp>
      <p:sp>
        <p:nvSpPr>
          <p:cNvPr id="3" name="Rubrik 2">
            <a:extLst>
              <a:ext uri="{FF2B5EF4-FFF2-40B4-BE49-F238E27FC236}">
                <a16:creationId xmlns:a16="http://schemas.microsoft.com/office/drawing/2014/main" id="{3AE48BAB-DD0D-4607-BD8C-B29C8AB036DE}"/>
              </a:ext>
            </a:extLst>
          </p:cNvPr>
          <p:cNvSpPr>
            <a:spLocks noGrp="1"/>
          </p:cNvSpPr>
          <p:nvPr>
            <p:ph type="title"/>
          </p:nvPr>
        </p:nvSpPr>
        <p:spPr/>
        <p:txBody>
          <a:bodyPr/>
          <a:lstStyle/>
          <a:p>
            <a:r>
              <a:rPr lang="sv-SE" dirty="0"/>
              <a:t>Enkät till RSS om hur de stöttar kommunala ledamöter</a:t>
            </a:r>
          </a:p>
        </p:txBody>
      </p:sp>
    </p:spTree>
    <p:extLst>
      <p:ext uri="{BB962C8B-B14F-4D97-AF65-F5344CB8AC3E}">
        <p14:creationId xmlns:p14="http://schemas.microsoft.com/office/powerpoint/2010/main" val="34362205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790B9AB-9035-405C-8891-F0EAC98FA16A}"/>
              </a:ext>
            </a:extLst>
          </p:cNvPr>
          <p:cNvSpPr>
            <a:spLocks noGrp="1"/>
          </p:cNvSpPr>
          <p:nvPr>
            <p:ph type="title"/>
          </p:nvPr>
        </p:nvSpPr>
        <p:spPr/>
        <p:txBody>
          <a:bodyPr/>
          <a:lstStyle/>
          <a:p>
            <a:r>
              <a:rPr lang="sv-SE" dirty="0"/>
              <a:t>Information från AU</a:t>
            </a:r>
          </a:p>
        </p:txBody>
      </p:sp>
      <p:sp>
        <p:nvSpPr>
          <p:cNvPr id="5" name="Platshållare för innehåll 4">
            <a:extLst>
              <a:ext uri="{FF2B5EF4-FFF2-40B4-BE49-F238E27FC236}">
                <a16:creationId xmlns:a16="http://schemas.microsoft.com/office/drawing/2014/main" id="{04448B27-F560-4F26-BB02-1FE48BC60C11}"/>
              </a:ext>
            </a:extLst>
          </p:cNvPr>
          <p:cNvSpPr>
            <a:spLocks noGrp="1"/>
          </p:cNvSpPr>
          <p:nvPr>
            <p:ph idx="1"/>
          </p:nvPr>
        </p:nvSpPr>
        <p:spPr/>
        <p:txBody>
          <a:bodyPr/>
          <a:lstStyle/>
          <a:p>
            <a:pPr marL="30163" indent="0">
              <a:buNone/>
            </a:pPr>
            <a:r>
              <a:rPr lang="sv-SE" dirty="0"/>
              <a:t>Nya ledamöter i RSS</a:t>
            </a:r>
          </a:p>
          <a:p>
            <a:pPr marL="30163" indent="0">
              <a:buNone/>
            </a:pPr>
            <a:r>
              <a:rPr lang="sv-SE" dirty="0"/>
              <a:t>Vi efterfrågar en representant till NSK-S</a:t>
            </a:r>
          </a:p>
          <a:p>
            <a:pPr marL="30163" indent="0">
              <a:buNone/>
            </a:pPr>
            <a:endParaRPr lang="sv-SE" dirty="0"/>
          </a:p>
          <a:p>
            <a:r>
              <a:rPr lang="sv-SE" dirty="0"/>
              <a:t>S-</a:t>
            </a:r>
            <a:r>
              <a:rPr lang="sv-SE" dirty="0" err="1"/>
              <a:t>KiS</a:t>
            </a:r>
            <a:endParaRPr lang="sv-SE" dirty="0"/>
          </a:p>
          <a:p>
            <a:r>
              <a:rPr lang="sv-SE" dirty="0"/>
              <a:t>Yrkesresan – lägesrapport</a:t>
            </a:r>
          </a:p>
        </p:txBody>
      </p:sp>
      <p:pic>
        <p:nvPicPr>
          <p:cNvPr id="6" name="Bildobjekt 5">
            <a:extLst>
              <a:ext uri="{FF2B5EF4-FFF2-40B4-BE49-F238E27FC236}">
                <a16:creationId xmlns:a16="http://schemas.microsoft.com/office/drawing/2014/main" id="{22137B55-EC65-4792-9DA9-BF9447238C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56385" y="975186"/>
            <a:ext cx="4320000" cy="4320000"/>
          </a:xfrm>
          <a:prstGeom prst="rect">
            <a:avLst/>
          </a:prstGeom>
        </p:spPr>
      </p:pic>
    </p:spTree>
    <p:extLst>
      <p:ext uri="{BB962C8B-B14F-4D97-AF65-F5344CB8AC3E}">
        <p14:creationId xmlns:p14="http://schemas.microsoft.com/office/powerpoint/2010/main" val="29121472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16872B0-83CC-4CE1-AC8A-D8A3F4A918D1}"/>
              </a:ext>
            </a:extLst>
          </p:cNvPr>
          <p:cNvSpPr>
            <a:spLocks noGrp="1"/>
          </p:cNvSpPr>
          <p:nvPr>
            <p:ph idx="1"/>
          </p:nvPr>
        </p:nvSpPr>
        <p:spPr/>
        <p:txBody>
          <a:bodyPr/>
          <a:lstStyle/>
          <a:p>
            <a:r>
              <a:rPr lang="sv-SE" dirty="0"/>
              <a:t>Verksamhetsberättelse för 2022 – S-</a:t>
            </a:r>
            <a:r>
              <a:rPr lang="sv-SE" dirty="0" err="1"/>
              <a:t>KiS</a:t>
            </a:r>
            <a:r>
              <a:rPr lang="sv-SE" dirty="0"/>
              <a:t> önskar att ni sprider</a:t>
            </a:r>
          </a:p>
          <a:p>
            <a:r>
              <a:rPr lang="sv-SE" dirty="0"/>
              <a:t>Skrivelse om underlagsrapport för utveckling av Nationells system för kunskapsstyrning hälso- och sjukvård</a:t>
            </a:r>
          </a:p>
          <a:p>
            <a:r>
              <a:rPr lang="sv-SE" dirty="0"/>
              <a:t>Beslut om fortsatt arbete för att hitta indikatorer i kvalitetsregister som kan vara av nytta för socialtjänsten</a:t>
            </a:r>
          </a:p>
        </p:txBody>
      </p:sp>
      <p:sp>
        <p:nvSpPr>
          <p:cNvPr id="3" name="Rubrik 2">
            <a:extLst>
              <a:ext uri="{FF2B5EF4-FFF2-40B4-BE49-F238E27FC236}">
                <a16:creationId xmlns:a16="http://schemas.microsoft.com/office/drawing/2014/main" id="{B20A628C-5B64-4AFA-87D7-B6DBB2CDB17A}"/>
              </a:ext>
            </a:extLst>
          </p:cNvPr>
          <p:cNvSpPr>
            <a:spLocks noGrp="1"/>
          </p:cNvSpPr>
          <p:nvPr>
            <p:ph type="title"/>
          </p:nvPr>
        </p:nvSpPr>
        <p:spPr/>
        <p:txBody>
          <a:bodyPr/>
          <a:lstStyle/>
          <a:p>
            <a:r>
              <a:rPr lang="sv-SE" dirty="0"/>
              <a:t>S-</a:t>
            </a:r>
            <a:r>
              <a:rPr lang="sv-SE" dirty="0" err="1"/>
              <a:t>KiS</a:t>
            </a:r>
            <a:endParaRPr lang="sv-SE" dirty="0"/>
          </a:p>
        </p:txBody>
      </p:sp>
      <p:pic>
        <p:nvPicPr>
          <p:cNvPr id="4" name="Bildobjekt 3" descr="En bild som visar text&#10;&#10;Automatiskt genererad beskrivning">
            <a:extLst>
              <a:ext uri="{FF2B5EF4-FFF2-40B4-BE49-F238E27FC236}">
                <a16:creationId xmlns:a16="http://schemas.microsoft.com/office/drawing/2014/main" id="{2C354009-11BD-458C-AEB3-34035EB1C1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27241" y="4493621"/>
            <a:ext cx="2154800" cy="1540353"/>
          </a:xfrm>
          <a:prstGeom prst="rect">
            <a:avLst/>
          </a:prstGeom>
        </p:spPr>
      </p:pic>
    </p:spTree>
    <p:extLst>
      <p:ext uri="{BB962C8B-B14F-4D97-AF65-F5344CB8AC3E}">
        <p14:creationId xmlns:p14="http://schemas.microsoft.com/office/powerpoint/2010/main" val="127992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01EB2421-2D77-472B-9578-98FE905E01FF}"/>
              </a:ext>
            </a:extLst>
          </p:cNvPr>
          <p:cNvSpPr txBox="1"/>
          <p:nvPr/>
        </p:nvSpPr>
        <p:spPr>
          <a:xfrm>
            <a:off x="1758315" y="192733"/>
            <a:ext cx="8675370" cy="1077218"/>
          </a:xfrm>
          <a:prstGeom prst="rect">
            <a:avLst/>
          </a:prstGeom>
          <a:noFill/>
        </p:spPr>
        <p:txBody>
          <a:bodyPr wrap="square">
            <a:spAutoFit/>
          </a:bodyPr>
          <a:lstStyle/>
          <a:p>
            <a:r>
              <a:rPr lang="sv-SE" sz="3200" dirty="0">
                <a:solidFill>
                  <a:prstClr val="black"/>
                </a:solidFill>
                <a:latin typeface="Calibri Light" panose="020F0302020204030204"/>
              </a:rPr>
              <a:t>Ex. Vägen till egen hållbar försörjning – </a:t>
            </a:r>
            <a:br>
              <a:rPr lang="sv-SE" sz="3200" dirty="0">
                <a:solidFill>
                  <a:prstClr val="black"/>
                </a:solidFill>
                <a:latin typeface="Calibri Light" panose="020F0302020204030204"/>
              </a:rPr>
            </a:br>
            <a:r>
              <a:rPr lang="sv-SE" sz="3200" dirty="0">
                <a:solidFill>
                  <a:prstClr val="black"/>
                </a:solidFill>
                <a:latin typeface="Calibri Light" panose="020F0302020204030204"/>
              </a:rPr>
              <a:t>Timrås arbete med sammanhållet stöd </a:t>
            </a:r>
            <a:endParaRPr lang="sv-SE" sz="3200" dirty="0">
              <a:solidFill>
                <a:prstClr val="black"/>
              </a:solidFill>
              <a:latin typeface="Calibri" panose="020F0502020204030204"/>
            </a:endParaRPr>
          </a:p>
        </p:txBody>
      </p:sp>
      <p:pic>
        <p:nvPicPr>
          <p:cNvPr id="6" name="Bildobjekt 5">
            <a:extLst>
              <a:ext uri="{FF2B5EF4-FFF2-40B4-BE49-F238E27FC236}">
                <a16:creationId xmlns:a16="http://schemas.microsoft.com/office/drawing/2014/main" id="{E3E0D5D3-8087-4C79-9C8A-2458EC3AD6F1}"/>
              </a:ext>
            </a:extLst>
          </p:cNvPr>
          <p:cNvPicPr>
            <a:picLocks noChangeAspect="1"/>
          </p:cNvPicPr>
          <p:nvPr/>
        </p:nvPicPr>
        <p:blipFill>
          <a:blip r:embed="rId2"/>
          <a:stretch>
            <a:fillRect/>
          </a:stretch>
        </p:blipFill>
        <p:spPr>
          <a:xfrm>
            <a:off x="1032511" y="1316892"/>
            <a:ext cx="5437094" cy="4809588"/>
          </a:xfrm>
          <a:prstGeom prst="rect">
            <a:avLst/>
          </a:prstGeom>
        </p:spPr>
      </p:pic>
      <p:pic>
        <p:nvPicPr>
          <p:cNvPr id="8" name="Bildobjekt 7">
            <a:extLst>
              <a:ext uri="{FF2B5EF4-FFF2-40B4-BE49-F238E27FC236}">
                <a16:creationId xmlns:a16="http://schemas.microsoft.com/office/drawing/2014/main" id="{344B6870-5859-49C5-A0BF-D4C9B0F48B84}"/>
              </a:ext>
            </a:extLst>
          </p:cNvPr>
          <p:cNvPicPr>
            <a:picLocks noChangeAspect="1"/>
          </p:cNvPicPr>
          <p:nvPr/>
        </p:nvPicPr>
        <p:blipFill>
          <a:blip r:embed="rId3"/>
          <a:stretch>
            <a:fillRect/>
          </a:stretch>
        </p:blipFill>
        <p:spPr>
          <a:xfrm>
            <a:off x="5741670" y="1316892"/>
            <a:ext cx="5006340" cy="4420968"/>
          </a:xfrm>
          <a:prstGeom prst="rect">
            <a:avLst/>
          </a:prstGeom>
        </p:spPr>
      </p:pic>
    </p:spTree>
    <p:extLst>
      <p:ext uri="{BB962C8B-B14F-4D97-AF65-F5344CB8AC3E}">
        <p14:creationId xmlns:p14="http://schemas.microsoft.com/office/powerpoint/2010/main" val="33913621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A26A079-9B26-4BFC-A482-9EB03965B465}"/>
              </a:ext>
            </a:extLst>
          </p:cNvPr>
          <p:cNvSpPr>
            <a:spLocks noGrp="1"/>
          </p:cNvSpPr>
          <p:nvPr>
            <p:ph idx="1"/>
          </p:nvPr>
        </p:nvSpPr>
        <p:spPr>
          <a:xfrm>
            <a:off x="664232" y="2194560"/>
            <a:ext cx="7816175" cy="4039241"/>
          </a:xfrm>
        </p:spPr>
        <p:txBody>
          <a:bodyPr/>
          <a:lstStyle/>
          <a:p>
            <a:r>
              <a:rPr lang="sv-SE" dirty="0"/>
              <a:t>Förstudie om funktionshinderområdet klar. Beslut om fortsättning fattas 23/2</a:t>
            </a:r>
          </a:p>
          <a:p>
            <a:r>
              <a:rPr lang="sv-SE" dirty="0"/>
              <a:t>Förstudie om missbruksområdet påbörjas under våren</a:t>
            </a:r>
          </a:p>
          <a:p>
            <a:r>
              <a:rPr lang="sv-SE" dirty="0"/>
              <a:t>Beslut om att tilldela förstudien om äldreområdet till FoU Linköping</a:t>
            </a:r>
          </a:p>
        </p:txBody>
      </p:sp>
      <p:sp>
        <p:nvSpPr>
          <p:cNvPr id="3" name="Rubrik 2">
            <a:extLst>
              <a:ext uri="{FF2B5EF4-FFF2-40B4-BE49-F238E27FC236}">
                <a16:creationId xmlns:a16="http://schemas.microsoft.com/office/drawing/2014/main" id="{38E6EF4E-6C98-429F-8419-E6757292C151}"/>
              </a:ext>
            </a:extLst>
          </p:cNvPr>
          <p:cNvSpPr>
            <a:spLocks noGrp="1"/>
          </p:cNvSpPr>
          <p:nvPr>
            <p:ph type="title"/>
          </p:nvPr>
        </p:nvSpPr>
        <p:spPr/>
        <p:txBody>
          <a:bodyPr/>
          <a:lstStyle/>
          <a:p>
            <a:r>
              <a:rPr lang="sv-SE" dirty="0"/>
              <a:t>Lägesuppdatering Yrkesresan</a:t>
            </a:r>
          </a:p>
        </p:txBody>
      </p:sp>
      <p:pic>
        <p:nvPicPr>
          <p:cNvPr id="4" name="Bildobjekt 3">
            <a:extLst>
              <a:ext uri="{FF2B5EF4-FFF2-40B4-BE49-F238E27FC236}">
                <a16:creationId xmlns:a16="http://schemas.microsoft.com/office/drawing/2014/main" id="{AABE1030-8873-48FD-B286-D71F46F010CB}"/>
              </a:ext>
            </a:extLst>
          </p:cNvPr>
          <p:cNvPicPr>
            <a:picLocks noChangeAspect="1"/>
          </p:cNvPicPr>
          <p:nvPr/>
        </p:nvPicPr>
        <p:blipFill>
          <a:blip r:embed="rId2"/>
          <a:stretch>
            <a:fillRect/>
          </a:stretch>
        </p:blipFill>
        <p:spPr>
          <a:xfrm>
            <a:off x="9064133" y="3051930"/>
            <a:ext cx="2547876" cy="2440991"/>
          </a:xfrm>
          <a:prstGeom prst="rect">
            <a:avLst/>
          </a:prstGeom>
        </p:spPr>
      </p:pic>
    </p:spTree>
    <p:extLst>
      <p:ext uri="{BB962C8B-B14F-4D97-AF65-F5344CB8AC3E}">
        <p14:creationId xmlns:p14="http://schemas.microsoft.com/office/powerpoint/2010/main" val="55544360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23ABAB3-9040-4F84-88CB-CCBBFF9E959D}"/>
              </a:ext>
            </a:extLst>
          </p:cNvPr>
          <p:cNvSpPr>
            <a:spLocks noGrp="1"/>
          </p:cNvSpPr>
          <p:nvPr>
            <p:ph idx="1"/>
          </p:nvPr>
        </p:nvSpPr>
        <p:spPr>
          <a:xfrm>
            <a:off x="664232" y="1489166"/>
            <a:ext cx="9609825" cy="4809949"/>
          </a:xfrm>
        </p:spPr>
        <p:txBody>
          <a:bodyPr/>
          <a:lstStyle/>
          <a:p>
            <a:pPr marL="30163" indent="0">
              <a:buNone/>
            </a:pPr>
            <a:r>
              <a:rPr lang="sv-SE" sz="2400" dirty="0"/>
              <a:t>09.00	Välkomna </a:t>
            </a:r>
          </a:p>
          <a:p>
            <a:pPr marL="30163" indent="0">
              <a:buNone/>
            </a:pPr>
            <a:r>
              <a:rPr lang="sv-SE" sz="2400" dirty="0"/>
              <a:t>09.10	Förslag till ny pilot i Partnerskapet – Socialstyrelsen kunskapsstöd om  barn med normbrytande beteende</a:t>
            </a:r>
          </a:p>
          <a:p>
            <a:pPr marL="30163" indent="0">
              <a:buNone/>
            </a:pPr>
            <a:r>
              <a:rPr lang="sv-SE" sz="2400" dirty="0"/>
              <a:t>09.55	Dialog med Socialstyrelsen om regionala seminarier avseende riktlinjer ADHD och 	autism</a:t>
            </a:r>
          </a:p>
          <a:p>
            <a:pPr marL="30163" indent="0">
              <a:buNone/>
            </a:pPr>
            <a:r>
              <a:rPr lang="sv-SE" sz="2400" dirty="0"/>
              <a:t>10.25	Paus</a:t>
            </a:r>
          </a:p>
          <a:p>
            <a:pPr marL="30163" indent="0">
              <a:buNone/>
            </a:pPr>
            <a:r>
              <a:rPr lang="sv-SE" sz="2400" dirty="0"/>
              <a:t>10.35 	Dialog med Folkhälsomyndigheten om regeringsuppdraget för ett kunskapsbaserat 	lokalt och regionalt ANDTS-arbete</a:t>
            </a:r>
          </a:p>
          <a:p>
            <a:pPr marL="30163" indent="0">
              <a:buNone/>
            </a:pPr>
            <a:r>
              <a:rPr lang="sv-SE" sz="2400" dirty="0"/>
              <a:t>11.35 	Utvecklingsplan för kunskapsstyrning hälso och sjukvård</a:t>
            </a:r>
          </a:p>
          <a:p>
            <a:pPr marL="30163" indent="0">
              <a:buNone/>
            </a:pPr>
            <a:r>
              <a:rPr lang="sv-SE" sz="2400" dirty="0"/>
              <a:t>11.55	Sammanfattning och avslut</a:t>
            </a:r>
          </a:p>
          <a:p>
            <a:endParaRPr lang="sv-SE" dirty="0"/>
          </a:p>
        </p:txBody>
      </p:sp>
      <p:sp>
        <p:nvSpPr>
          <p:cNvPr id="3" name="Rubrik 2">
            <a:extLst>
              <a:ext uri="{FF2B5EF4-FFF2-40B4-BE49-F238E27FC236}">
                <a16:creationId xmlns:a16="http://schemas.microsoft.com/office/drawing/2014/main" id="{392CAFFF-9993-49F9-A6EA-FAB3B908C800}"/>
              </a:ext>
            </a:extLst>
          </p:cNvPr>
          <p:cNvSpPr>
            <a:spLocks noGrp="1"/>
          </p:cNvSpPr>
          <p:nvPr>
            <p:ph type="title"/>
          </p:nvPr>
        </p:nvSpPr>
        <p:spPr>
          <a:xfrm>
            <a:off x="664233" y="624200"/>
            <a:ext cx="9609825" cy="982532"/>
          </a:xfrm>
        </p:spPr>
        <p:txBody>
          <a:bodyPr/>
          <a:lstStyle/>
          <a:p>
            <a:r>
              <a:rPr lang="sv-SE" dirty="0"/>
              <a:t>Morgondagens dagordning</a:t>
            </a:r>
          </a:p>
        </p:txBody>
      </p:sp>
    </p:spTree>
    <p:extLst>
      <p:ext uri="{BB962C8B-B14F-4D97-AF65-F5344CB8AC3E}">
        <p14:creationId xmlns:p14="http://schemas.microsoft.com/office/powerpoint/2010/main" val="9134534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524FFF-62C3-45AB-AE3B-6B9B873097BF}"/>
              </a:ext>
            </a:extLst>
          </p:cNvPr>
          <p:cNvSpPr>
            <a:spLocks noGrp="1"/>
          </p:cNvSpPr>
          <p:nvPr>
            <p:ph type="title"/>
          </p:nvPr>
        </p:nvSpPr>
        <p:spPr>
          <a:xfrm>
            <a:off x="697152" y="975186"/>
            <a:ext cx="9609825" cy="1112405"/>
          </a:xfrm>
        </p:spPr>
        <p:txBody>
          <a:bodyPr/>
          <a:lstStyle/>
          <a:p>
            <a:r>
              <a:rPr lang="sv-SE" dirty="0"/>
              <a:t>Mötestider 2022</a:t>
            </a:r>
          </a:p>
        </p:txBody>
      </p:sp>
      <p:sp>
        <p:nvSpPr>
          <p:cNvPr id="4" name="Rektangel: rundade hörn 3">
            <a:extLst>
              <a:ext uri="{FF2B5EF4-FFF2-40B4-BE49-F238E27FC236}">
                <a16:creationId xmlns:a16="http://schemas.microsoft.com/office/drawing/2014/main" id="{104C8BBF-9EE1-4F8B-B799-52A61CB82F2F}"/>
              </a:ext>
            </a:extLst>
          </p:cNvPr>
          <p:cNvSpPr/>
          <p:nvPr/>
        </p:nvSpPr>
        <p:spPr>
          <a:xfrm>
            <a:off x="6032286" y="3864466"/>
            <a:ext cx="209420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22 september 9-12 Fysiskt gemensam RSS och NSK-S</a:t>
            </a:r>
          </a:p>
        </p:txBody>
      </p:sp>
      <p:sp>
        <p:nvSpPr>
          <p:cNvPr id="5" name="Rektangel: rundade hörn 4">
            <a:extLst>
              <a:ext uri="{FF2B5EF4-FFF2-40B4-BE49-F238E27FC236}">
                <a16:creationId xmlns:a16="http://schemas.microsoft.com/office/drawing/2014/main" id="{DE11A92A-244F-4FB4-A4DB-8157507B6CB3}"/>
              </a:ext>
            </a:extLst>
          </p:cNvPr>
          <p:cNvSpPr/>
          <p:nvPr/>
        </p:nvSpPr>
        <p:spPr>
          <a:xfrm>
            <a:off x="8578229" y="2144666"/>
            <a:ext cx="2180049"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23 </a:t>
            </a:r>
            <a:r>
              <a:rPr kumimoji="0" lang="sv-SE" sz="1800" b="0" i="0" u="none" strike="noStrike" kern="1200" cap="none" spc="0" normalizeH="0" baseline="0" noProof="0" dirty="0">
                <a:ln>
                  <a:noFill/>
                </a:ln>
                <a:solidFill>
                  <a:prstClr val="white"/>
                </a:solidFill>
                <a:effectLst/>
                <a:uLnTx/>
                <a:uFillTx/>
                <a:latin typeface="Arial"/>
                <a:ea typeface="+mn-ea"/>
                <a:cs typeface="+mn-cs"/>
              </a:rPr>
              <a:t>november, Digitalt RSS- nätverksmöte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ktangel: rundade hörn 5">
            <a:extLst>
              <a:ext uri="{FF2B5EF4-FFF2-40B4-BE49-F238E27FC236}">
                <a16:creationId xmlns:a16="http://schemas.microsoft.com/office/drawing/2014/main" id="{230DECDC-9EB8-4869-8058-8B5D758B240C}"/>
              </a:ext>
            </a:extLst>
          </p:cNvPr>
          <p:cNvSpPr/>
          <p:nvPr/>
        </p:nvSpPr>
        <p:spPr>
          <a:xfrm>
            <a:off x="6032286" y="2087591"/>
            <a:ext cx="209420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21 september</a:t>
            </a:r>
            <a:b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b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Fysiskt RSS-nätverksmöte</a:t>
            </a:r>
          </a:p>
        </p:txBody>
      </p:sp>
      <p:sp>
        <p:nvSpPr>
          <p:cNvPr id="7" name="Rektangel: rundade hörn 6">
            <a:extLst>
              <a:ext uri="{FF2B5EF4-FFF2-40B4-BE49-F238E27FC236}">
                <a16:creationId xmlns:a16="http://schemas.microsoft.com/office/drawing/2014/main" id="{903A48A5-87A7-41C1-A1AE-80ED0E5E7365}"/>
              </a:ext>
            </a:extLst>
          </p:cNvPr>
          <p:cNvSpPr/>
          <p:nvPr/>
        </p:nvSpPr>
        <p:spPr>
          <a:xfrm>
            <a:off x="3451562" y="3870960"/>
            <a:ext cx="2094208"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25 maj digital Gemensam RSS och NSK-S</a:t>
            </a:r>
          </a:p>
        </p:txBody>
      </p:sp>
      <p:sp>
        <p:nvSpPr>
          <p:cNvPr id="8" name="Rektangel: rundade hörn 7">
            <a:extLst>
              <a:ext uri="{FF2B5EF4-FFF2-40B4-BE49-F238E27FC236}">
                <a16:creationId xmlns:a16="http://schemas.microsoft.com/office/drawing/2014/main" id="{40F41C7A-89B7-4AFC-8CDA-5CF501B1914C}"/>
              </a:ext>
            </a:extLst>
          </p:cNvPr>
          <p:cNvSpPr/>
          <p:nvPr/>
        </p:nvSpPr>
        <p:spPr>
          <a:xfrm>
            <a:off x="3407857" y="2138172"/>
            <a:ext cx="2094208" cy="1286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12 maj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 Digitalt RSS-nätverksmöte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ktangel: rundade hörn 9">
            <a:extLst>
              <a:ext uri="{FF2B5EF4-FFF2-40B4-BE49-F238E27FC236}">
                <a16:creationId xmlns:a16="http://schemas.microsoft.com/office/drawing/2014/main" id="{017119C9-84F5-439C-8CA1-161DB9106E2F}"/>
              </a:ext>
            </a:extLst>
          </p:cNvPr>
          <p:cNvSpPr/>
          <p:nvPr/>
        </p:nvSpPr>
        <p:spPr>
          <a:xfrm>
            <a:off x="870838" y="2164363"/>
            <a:ext cx="2094208" cy="123375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9 februari, 9-12, Fysiskt g</a:t>
            </a: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emensam</a:t>
            </a: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 RSS och NSK-S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 name="Rektangel: rundade hörn 10">
            <a:extLst>
              <a:ext uri="{FF2B5EF4-FFF2-40B4-BE49-F238E27FC236}">
                <a16:creationId xmlns:a16="http://schemas.microsoft.com/office/drawing/2014/main" id="{D743EC57-2DDC-4695-A6E1-827DCBC7FFD7}"/>
              </a:ext>
            </a:extLst>
          </p:cNvPr>
          <p:cNvSpPr/>
          <p:nvPr/>
        </p:nvSpPr>
        <p:spPr>
          <a:xfrm>
            <a:off x="8613010" y="3864465"/>
            <a:ext cx="2094208" cy="1286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14 december Digitalt Gemensam RSS och NSK-S </a:t>
            </a:r>
          </a:p>
        </p:txBody>
      </p:sp>
      <p:sp>
        <p:nvSpPr>
          <p:cNvPr id="12" name="Rektangel: rundade hörn 11">
            <a:extLst>
              <a:ext uri="{FF2B5EF4-FFF2-40B4-BE49-F238E27FC236}">
                <a16:creationId xmlns:a16="http://schemas.microsoft.com/office/drawing/2014/main" id="{006D22A7-215D-49DD-93EB-2B5B65233291}"/>
              </a:ext>
            </a:extLst>
          </p:cNvPr>
          <p:cNvSpPr/>
          <p:nvPr/>
        </p:nvSpPr>
        <p:spPr>
          <a:xfrm>
            <a:off x="3451562" y="3870960"/>
            <a:ext cx="2094208"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9 juni digital Gemensam RSS</a:t>
            </a:r>
            <a:r>
              <a:rPr lang="sv-SE" dirty="0">
                <a:solidFill>
                  <a:prstClr val="white"/>
                </a:solidFill>
                <a:latin typeface="Arial"/>
              </a:rPr>
              <a:t> och</a:t>
            </a:r>
            <a:r>
              <a:rPr kumimoji="0" lang="sv-SE" sz="1800" b="0" i="0" u="none" strike="noStrike" kern="1200" cap="none" spc="0" normalizeH="0" baseline="0" noProof="0" dirty="0">
                <a:ln>
                  <a:noFill/>
                </a:ln>
                <a:solidFill>
                  <a:prstClr val="white"/>
                </a:solidFill>
                <a:effectLst/>
                <a:uLnTx/>
                <a:uFillTx/>
                <a:latin typeface="Arial"/>
                <a:ea typeface="+mn-ea"/>
                <a:cs typeface="+mn-cs"/>
              </a:rPr>
              <a:t> NSK-S</a:t>
            </a:r>
          </a:p>
        </p:txBody>
      </p:sp>
      <p:sp>
        <p:nvSpPr>
          <p:cNvPr id="13" name="textruta 12">
            <a:extLst>
              <a:ext uri="{FF2B5EF4-FFF2-40B4-BE49-F238E27FC236}">
                <a16:creationId xmlns:a16="http://schemas.microsoft.com/office/drawing/2014/main" id="{DCF7F485-06C6-4077-A318-F72078A84289}"/>
              </a:ext>
            </a:extLst>
          </p:cNvPr>
          <p:cNvSpPr txBox="1"/>
          <p:nvPr/>
        </p:nvSpPr>
        <p:spPr>
          <a:xfrm flipH="1">
            <a:off x="1407003" y="4322867"/>
            <a:ext cx="4001707" cy="369332"/>
          </a:xfrm>
          <a:prstGeom prst="rect">
            <a:avLst/>
          </a:prstGeom>
          <a:noFill/>
        </p:spPr>
        <p:txBody>
          <a:bodyPr wrap="square" rtlCol="0">
            <a:spAutoFit/>
          </a:bodyPr>
          <a:lstStyle/>
          <a:p>
            <a:r>
              <a:rPr lang="sv-SE" dirty="0"/>
              <a:t>OBS- Flyttad</a:t>
            </a:r>
          </a:p>
        </p:txBody>
      </p:sp>
      <p:cxnSp>
        <p:nvCxnSpPr>
          <p:cNvPr id="14" name="Rak pilkoppling 13">
            <a:extLst>
              <a:ext uri="{FF2B5EF4-FFF2-40B4-BE49-F238E27FC236}">
                <a16:creationId xmlns:a16="http://schemas.microsoft.com/office/drawing/2014/main" id="{DA01BDC2-07C8-4FD0-B050-D2E9C563B82D}"/>
              </a:ext>
            </a:extLst>
          </p:cNvPr>
          <p:cNvCxnSpPr/>
          <p:nvPr/>
        </p:nvCxnSpPr>
        <p:spPr>
          <a:xfrm>
            <a:off x="2965046" y="4507533"/>
            <a:ext cx="3235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645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718289" y="617222"/>
            <a:ext cx="7075022" cy="1120139"/>
          </a:xfrm>
        </p:spPr>
        <p:txBody>
          <a:bodyPr/>
          <a:lstStyle/>
          <a:p>
            <a:pPr defTabSz="914400">
              <a:lnSpc>
                <a:spcPct val="100000"/>
              </a:lnSpc>
              <a:spcBef>
                <a:spcPts val="1200"/>
              </a:spcBef>
              <a:buClr>
                <a:srgbClr val="ECD078"/>
              </a:buClr>
              <a:defRPr/>
            </a:pPr>
            <a:r>
              <a:rPr lang="sv-SE" dirty="0">
                <a:latin typeface="Calibri Light" panose="020F0302020204030204" pitchFamily="34" charset="0"/>
                <a:cs typeface="Calibri Light" panose="020F0302020204030204" pitchFamily="34" charset="0"/>
              </a:rPr>
              <a:t>Partnerskapet </a:t>
            </a:r>
            <a:r>
              <a:rPr lang="sv-SE" sz="2800" dirty="0">
                <a:solidFill>
                  <a:prstClr val="black"/>
                </a:solidFill>
                <a:latin typeface="Calibri Light" panose="020F0302020204030204" pitchFamily="34" charset="0"/>
                <a:cs typeface="Calibri Light" panose="020F0302020204030204" pitchFamily="34" charset="0"/>
              </a:rPr>
              <a:t>2022</a:t>
            </a:r>
            <a:r>
              <a:rPr lang="sv-SE" dirty="0">
                <a:latin typeface="Calibri Light" panose="020F0302020204030204" pitchFamily="34" charset="0"/>
                <a:cs typeface="Calibri Light" panose="020F0302020204030204" pitchFamily="34" charset="0"/>
              </a:rPr>
              <a:t/>
            </a:r>
            <a:br>
              <a:rPr lang="sv-SE" dirty="0">
                <a:latin typeface="Calibri Light" panose="020F0302020204030204" pitchFamily="34" charset="0"/>
                <a:cs typeface="Calibri Light" panose="020F0302020204030204" pitchFamily="34" charset="0"/>
              </a:rPr>
            </a:br>
            <a:r>
              <a:rPr lang="sv-SE" sz="2400" dirty="0">
                <a:latin typeface="Calibri Light" panose="020F0302020204030204" pitchFamily="34" charset="0"/>
                <a:cs typeface="Calibri Light" panose="020F0302020204030204" pitchFamily="34" charset="0"/>
              </a:rPr>
              <a:t>ISU </a:t>
            </a:r>
            <a:r>
              <a:rPr lang="sv-SE" sz="2400" spc="0" dirty="0">
                <a:latin typeface="Calibri Light" panose="020F0302020204030204" pitchFamily="34" charset="0"/>
                <a:ea typeface="+mn-ea"/>
                <a:cs typeface="Calibri Light" panose="020F0302020204030204" pitchFamily="34" charset="0"/>
              </a:rPr>
              <a:t>-</a:t>
            </a:r>
            <a:r>
              <a:rPr lang="sv-SE" sz="2200" spc="0" dirty="0">
                <a:latin typeface="Calibri Light" panose="020F0302020204030204" pitchFamily="34" charset="0"/>
                <a:ea typeface="+mn-ea"/>
                <a:cs typeface="Calibri Light" panose="020F0302020204030204" pitchFamily="34" charset="0"/>
              </a:rPr>
              <a:t> ett prioriterade samverkansområdet i Partnerskapet</a:t>
            </a:r>
            <a:r>
              <a:rPr lang="sv-SE" sz="2200" spc="0" dirty="0">
                <a:latin typeface="Corbel" panose="020B0503020204020204"/>
                <a:ea typeface="+mn-ea"/>
                <a:cs typeface="+mn-cs"/>
              </a:rPr>
              <a:t/>
            </a:r>
            <a:br>
              <a:rPr lang="sv-SE" sz="2200" spc="0" dirty="0">
                <a:latin typeface="Corbel" panose="020B0503020204020204"/>
                <a:ea typeface="+mn-ea"/>
                <a:cs typeface="+mn-cs"/>
              </a:rPr>
            </a:br>
            <a:endParaRPr lang="sv-SE" sz="2800" dirty="0"/>
          </a:p>
        </p:txBody>
      </p:sp>
      <p:sp>
        <p:nvSpPr>
          <p:cNvPr id="4" name="Platshållare för innehåll 3">
            <a:extLst>
              <a:ext uri="{FF2B5EF4-FFF2-40B4-BE49-F238E27FC236}">
                <a16:creationId xmlns:a16="http://schemas.microsoft.com/office/drawing/2014/main" id="{D81EDCE9-BD19-4F6F-AB4B-3962665611B7}"/>
              </a:ext>
            </a:extLst>
          </p:cNvPr>
          <p:cNvSpPr>
            <a:spLocks noGrp="1"/>
          </p:cNvSpPr>
          <p:nvPr>
            <p:ph idx="1"/>
          </p:nvPr>
        </p:nvSpPr>
        <p:spPr>
          <a:xfrm>
            <a:off x="2718289" y="1417320"/>
            <a:ext cx="7194062" cy="4392954"/>
          </a:xfrm>
        </p:spPr>
        <p:txBody>
          <a:bodyPr>
            <a:normAutofit fontScale="55000" lnSpcReduction="20000"/>
          </a:bodyPr>
          <a:lstStyle/>
          <a:p>
            <a:pPr marL="0" indent="0">
              <a:spcAft>
                <a:spcPts val="900"/>
              </a:spcAft>
              <a:buNone/>
            </a:pPr>
            <a:r>
              <a:rPr lang="sv-SE" sz="3400" dirty="0">
                <a:latin typeface="Calibri Light" panose="020F0302020204030204" pitchFamily="34" charset="0"/>
                <a:ea typeface="Calibri" panose="020F0502020204030204" pitchFamily="34" charset="0"/>
                <a:cs typeface="Calibri Light" panose="020F0302020204030204" pitchFamily="34" charset="0"/>
              </a:rPr>
              <a:t>Parterna vill </a:t>
            </a:r>
            <a:r>
              <a:rPr lang="sv-SE" sz="3400" b="1" dirty="0">
                <a:latin typeface="Calibri Light" panose="020F0302020204030204" pitchFamily="34" charset="0"/>
                <a:ea typeface="Calibri" panose="020F0502020204030204" pitchFamily="34" charset="0"/>
                <a:cs typeface="Calibri Light" panose="020F0302020204030204" pitchFamily="34" charset="0"/>
              </a:rPr>
              <a:t>behålla samma fyra fokusområden</a:t>
            </a:r>
            <a:r>
              <a:rPr lang="sv-SE" sz="3400" dirty="0">
                <a:latin typeface="Calibri Light" panose="020F0302020204030204" pitchFamily="34" charset="0"/>
                <a:ea typeface="Calibri" panose="020F0502020204030204" pitchFamily="34" charset="0"/>
                <a:cs typeface="Calibri Light" panose="020F0302020204030204" pitchFamily="34" charset="0"/>
              </a:rPr>
              <a:t> som under 2021, </a:t>
            </a:r>
            <a:br>
              <a:rPr lang="sv-SE" sz="3400" dirty="0">
                <a:latin typeface="Calibri Light" panose="020F0302020204030204" pitchFamily="34" charset="0"/>
                <a:ea typeface="Calibri" panose="020F0502020204030204" pitchFamily="34" charset="0"/>
                <a:cs typeface="Calibri Light" panose="020F0302020204030204" pitchFamily="34" charset="0"/>
              </a:rPr>
            </a:br>
            <a:r>
              <a:rPr lang="sv-SE" sz="3400" dirty="0">
                <a:latin typeface="Calibri Light" panose="020F0302020204030204" pitchFamily="34" charset="0"/>
                <a:ea typeface="Calibri" panose="020F0502020204030204" pitchFamily="34" charset="0"/>
                <a:cs typeface="Calibri Light" panose="020F0302020204030204" pitchFamily="34" charset="0"/>
              </a:rPr>
              <a:t>men utveckla och vässa stöden utifrån vad som gjorts hittills – ta nästa steg</a:t>
            </a:r>
          </a:p>
          <a:p>
            <a:pPr>
              <a:spcAft>
                <a:spcPts val="900"/>
              </a:spcAft>
            </a:pPr>
            <a:r>
              <a:rPr lang="sv-SE" sz="3400" dirty="0">
                <a:latin typeface="Calibri Light" panose="020F0302020204030204" pitchFamily="34" charset="0"/>
                <a:ea typeface="Calibri" panose="020F0502020204030204" pitchFamily="34" charset="0"/>
                <a:cs typeface="Calibri Light" panose="020F0302020204030204" pitchFamily="34" charset="0"/>
              </a:rPr>
              <a:t>Konkreta ex. på ISU dels från verksamhetsområden som saknas, t.ex. kommunal hälso- och sjukvård och kommunala arbetsmarknadsinsatser, dels från gemensam uppföljning i länen med stöd från </a:t>
            </a:r>
            <a:r>
              <a:rPr lang="sv-SE" sz="3400" dirty="0" err="1">
                <a:latin typeface="Calibri Light" panose="020F0302020204030204" pitchFamily="34" charset="0"/>
                <a:ea typeface="Calibri" panose="020F0502020204030204" pitchFamily="34" charset="0"/>
                <a:cs typeface="Calibri Light" panose="020F0302020204030204" pitchFamily="34" charset="0"/>
              </a:rPr>
              <a:t>RSS:er</a:t>
            </a:r>
            <a:endParaRPr lang="sv-SE" sz="3400" dirty="0">
              <a:latin typeface="Calibri Light" panose="020F0302020204030204" pitchFamily="34" charset="0"/>
              <a:ea typeface="Calibri" panose="020F0502020204030204" pitchFamily="34" charset="0"/>
              <a:cs typeface="Calibri Light" panose="020F0302020204030204" pitchFamily="34" charset="0"/>
            </a:endParaRPr>
          </a:p>
          <a:p>
            <a:pPr>
              <a:spcAft>
                <a:spcPts val="900"/>
              </a:spcAft>
            </a:pPr>
            <a:r>
              <a:rPr lang="sv-SE" sz="3400" dirty="0">
                <a:latin typeface="Calibri Light" panose="020F0302020204030204" pitchFamily="34" charset="0"/>
                <a:ea typeface="Calibri" panose="020F0502020204030204" pitchFamily="34" charset="0"/>
                <a:cs typeface="Calibri Light" panose="020F0302020204030204" pitchFamily="34" charset="0"/>
              </a:rPr>
              <a:t>Fortsätta med digitala seminarier, bl.a. om hur data från olika verksamhetssystem kan tas ut och användas för ISU</a:t>
            </a:r>
          </a:p>
          <a:p>
            <a:pPr>
              <a:spcAft>
                <a:spcPts val="900"/>
              </a:spcAft>
            </a:pPr>
            <a:r>
              <a:rPr lang="sv-SE" sz="3400" dirty="0">
                <a:latin typeface="Calibri Light" panose="020F0302020204030204" pitchFamily="34" charset="0"/>
                <a:ea typeface="Calibri" panose="020F0502020204030204" pitchFamily="34" charset="0"/>
                <a:cs typeface="Calibri Light" panose="020F0302020204030204" pitchFamily="34" charset="0"/>
              </a:rPr>
              <a:t>Vidareutveckla stödet för ISU kopplat till IBIC inom funktionshinderområdet och äldreomsorg</a:t>
            </a:r>
          </a:p>
          <a:p>
            <a:pPr>
              <a:spcAft>
                <a:spcPts val="900"/>
              </a:spcAft>
            </a:pPr>
            <a:r>
              <a:rPr lang="sv-SE" sz="3400" dirty="0">
                <a:latin typeface="Calibri Light" panose="020F0302020204030204" pitchFamily="34" charset="0"/>
                <a:ea typeface="Calibri" panose="020F0502020204030204" pitchFamily="34" charset="0"/>
                <a:cs typeface="Calibri Light" panose="020F0302020204030204" pitchFamily="34" charset="0"/>
              </a:rPr>
              <a:t>Följa och bidra i Beställargruppens arbete med upphandling av nästa generations verksamhetssystem</a:t>
            </a:r>
            <a:r>
              <a:rPr lang="sv-SE" sz="1800" dirty="0">
                <a:latin typeface="Calibri" panose="020F0502020204030204" pitchFamily="34" charset="0"/>
                <a:ea typeface="Calibri" panose="020F0502020204030204" pitchFamily="34" charset="0"/>
                <a:cs typeface="Times New Roman" panose="02020603050405020304" pitchFamily="18" charset="0"/>
              </a:rPr>
              <a:t/>
            </a:r>
            <a:br>
              <a:rPr lang="sv-SE" sz="1800" dirty="0">
                <a:latin typeface="Calibri" panose="020F0502020204030204" pitchFamily="34" charset="0"/>
                <a:ea typeface="Calibri" panose="020F0502020204030204" pitchFamily="34" charset="0"/>
                <a:cs typeface="Times New Roman" panose="02020603050405020304" pitchFamily="18" charset="0"/>
              </a:rPr>
            </a:br>
            <a:endParaRPr lang="sv-SE" sz="1800"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3508872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A035D38-6CB4-4699-812A-69A4680EB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55" y="858624"/>
            <a:ext cx="3648369" cy="5345597"/>
          </a:xfrm>
          <a:prstGeom prst="rect">
            <a:avLst/>
          </a:prstGeom>
          <a:noFill/>
        </p:spPr>
      </p:pic>
      <p:pic>
        <p:nvPicPr>
          <p:cNvPr id="5" name="Bildobjekt 4">
            <a:extLst>
              <a:ext uri="{FF2B5EF4-FFF2-40B4-BE49-F238E27FC236}">
                <a16:creationId xmlns:a16="http://schemas.microsoft.com/office/drawing/2014/main" id="{E3884D16-7325-4286-AD19-38998FEE05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871070" flipH="1">
            <a:off x="6205590" y="389840"/>
            <a:ext cx="2957923" cy="2142977"/>
          </a:xfrm>
          <a:prstGeom prst="rect">
            <a:avLst/>
          </a:prstGeom>
        </p:spPr>
      </p:pic>
      <p:pic>
        <p:nvPicPr>
          <p:cNvPr id="9" name="Bildobjekt 8" descr="En bild som visar utomhus, moln, växt&#10;&#10;Automatiskt genererad beskrivning">
            <a:extLst>
              <a:ext uri="{FF2B5EF4-FFF2-40B4-BE49-F238E27FC236}">
                <a16:creationId xmlns:a16="http://schemas.microsoft.com/office/drawing/2014/main" id="{2A744EA5-5AF4-420B-B476-EAA505FB8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8524">
            <a:off x="5684181" y="2820071"/>
            <a:ext cx="3048000" cy="1714500"/>
          </a:xfrm>
          <a:prstGeom prst="rect">
            <a:avLst/>
          </a:prstGeom>
        </p:spPr>
      </p:pic>
      <p:pic>
        <p:nvPicPr>
          <p:cNvPr id="12" name="Bildobjekt 11" descr="En bild som visar utomhus, himmel, träd, solnedgång&#10;&#10;Automatiskt genererad beskrivning">
            <a:extLst>
              <a:ext uri="{FF2B5EF4-FFF2-40B4-BE49-F238E27FC236}">
                <a16:creationId xmlns:a16="http://schemas.microsoft.com/office/drawing/2014/main" id="{150E4463-095E-4D61-A10E-276CFDF16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654267">
            <a:off x="9254513" y="2223443"/>
            <a:ext cx="2331700" cy="3108933"/>
          </a:xfrm>
          <a:prstGeom prst="rect">
            <a:avLst/>
          </a:prstGeom>
        </p:spPr>
      </p:pic>
      <p:pic>
        <p:nvPicPr>
          <p:cNvPr id="14" name="Bildobjekt 13" descr="En bild som visar vatten, himmel, utomhus, natur&#10;&#10;Automatiskt genererad beskrivning">
            <a:extLst>
              <a:ext uri="{FF2B5EF4-FFF2-40B4-BE49-F238E27FC236}">
                <a16:creationId xmlns:a16="http://schemas.microsoft.com/office/drawing/2014/main" id="{AD58C6F3-1A57-42C5-8F24-4CE74423574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84181" y="4795618"/>
            <a:ext cx="3048000" cy="1714500"/>
          </a:xfrm>
          <a:prstGeom prst="rect">
            <a:avLst/>
          </a:prstGeom>
        </p:spPr>
      </p:pic>
    </p:spTree>
    <p:extLst>
      <p:ext uri="{BB962C8B-B14F-4D97-AF65-F5344CB8AC3E}">
        <p14:creationId xmlns:p14="http://schemas.microsoft.com/office/powerpoint/2010/main" val="326388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5BA334F-4EE2-4E3D-8F10-D7962661A7FD}"/>
              </a:ext>
            </a:extLst>
          </p:cNvPr>
          <p:cNvSpPr>
            <a:spLocks noGrp="1"/>
          </p:cNvSpPr>
          <p:nvPr>
            <p:ph type="title"/>
          </p:nvPr>
        </p:nvSpPr>
        <p:spPr>
          <a:xfrm>
            <a:off x="1305168" y="1000369"/>
            <a:ext cx="9086517" cy="2428631"/>
          </a:xfrm>
        </p:spPr>
        <p:txBody>
          <a:bodyPr>
            <a:normAutofit fontScale="90000"/>
          </a:bodyPr>
          <a:lstStyle/>
          <a:p>
            <a:pPr algn="ctr"/>
            <a:r>
              <a:rPr lang="sv-SE" dirty="0"/>
              <a:t>Y r k e s r e s a n</a:t>
            </a:r>
            <a:br>
              <a:rPr lang="sv-SE" dirty="0"/>
            </a:br>
            <a:r>
              <a:rPr lang="sv-SE" dirty="0"/>
              <a:t/>
            </a:r>
            <a:br>
              <a:rPr lang="sv-SE" dirty="0"/>
            </a:br>
            <a:r>
              <a:rPr lang="sv-SE" sz="3100" dirty="0"/>
              <a:t>Nationell resa </a:t>
            </a:r>
            <a:br>
              <a:rPr lang="sv-SE" sz="3100" dirty="0"/>
            </a:br>
            <a:r>
              <a:rPr lang="sv-SE" sz="3100" dirty="0"/>
              <a:t>med regionalt perspektiv från Norrbotten </a:t>
            </a:r>
            <a:br>
              <a:rPr lang="sv-SE" sz="3100" dirty="0"/>
            </a:br>
            <a:r>
              <a:rPr lang="sv-SE" sz="3100" dirty="0"/>
              <a:t>för lokal kompetens i våra kommuner</a:t>
            </a:r>
            <a:br>
              <a:rPr lang="sv-SE" sz="3100" dirty="0"/>
            </a:br>
            <a:endParaRPr lang="sv-SE" sz="3100" dirty="0"/>
          </a:p>
        </p:txBody>
      </p:sp>
      <p:pic>
        <p:nvPicPr>
          <p:cNvPr id="3" name="Bildobjekt 2">
            <a:extLst>
              <a:ext uri="{FF2B5EF4-FFF2-40B4-BE49-F238E27FC236}">
                <a16:creationId xmlns:a16="http://schemas.microsoft.com/office/drawing/2014/main" id="{8C06BAE8-B2FE-4B49-AF25-9056E917B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394484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44100" y="644986"/>
            <a:ext cx="9609825" cy="1112405"/>
          </a:xfrm>
        </p:spPr>
        <p:txBody>
          <a:bodyPr/>
          <a:lstStyle/>
          <a:p>
            <a:r>
              <a:rPr lang="sv-SE" dirty="0"/>
              <a:t>Dagordning</a:t>
            </a:r>
          </a:p>
        </p:txBody>
      </p:sp>
      <p:sp>
        <p:nvSpPr>
          <p:cNvPr id="3" name="Platshållare för innehåll 2"/>
          <p:cNvSpPr>
            <a:spLocks noGrp="1"/>
          </p:cNvSpPr>
          <p:nvPr>
            <p:ph sz="half" idx="1"/>
          </p:nvPr>
        </p:nvSpPr>
        <p:spPr>
          <a:xfrm>
            <a:off x="656733" y="1531388"/>
            <a:ext cx="10791167" cy="3822996"/>
          </a:xfrm>
        </p:spPr>
        <p:txBody>
          <a:bodyPr/>
          <a:lstStyle/>
          <a:p>
            <a:pPr marL="30163" indent="0">
              <a:buNone/>
            </a:pPr>
            <a:r>
              <a:rPr lang="sv-SE" sz="2000" dirty="0"/>
              <a:t>13:00 Besök av statssekreteraren </a:t>
            </a:r>
            <a:r>
              <a:rPr lang="sv-SE" sz="2000" dirty="0">
                <a:effectLst/>
                <a:latin typeface="Arial" panose="020B0604020202020204" pitchFamily="34" charset="0"/>
                <a:ea typeface="Times New Roman" panose="02020603050405020304" pitchFamily="18" charset="0"/>
                <a:cs typeface="Times New Roman" panose="02020603050405020304" pitchFamily="18" charset="0"/>
              </a:rPr>
              <a:t>Tobias Lundin </a:t>
            </a:r>
            <a:r>
              <a:rPr lang="sv-SE" sz="2000" dirty="0" err="1">
                <a:effectLst/>
                <a:latin typeface="Arial" panose="020B0604020202020204" pitchFamily="34" charset="0"/>
                <a:ea typeface="Times New Roman" panose="02020603050405020304" pitchFamily="18" charset="0"/>
                <a:cs typeface="Times New Roman" panose="02020603050405020304" pitchFamily="18" charset="0"/>
              </a:rPr>
              <a:t>Gerdås</a:t>
            </a:r>
            <a:endParaRPr lang="sv-SE" sz="2000" dirty="0"/>
          </a:p>
          <a:p>
            <a:pPr marL="30163" indent="0">
              <a:buNone/>
            </a:pPr>
            <a:r>
              <a:rPr lang="sv-SE" sz="2000" dirty="0"/>
              <a:t>14.30 Paus</a:t>
            </a:r>
          </a:p>
          <a:p>
            <a:pPr marL="30163" indent="0">
              <a:buNone/>
            </a:pPr>
            <a:r>
              <a:rPr lang="sv-SE" sz="2000" dirty="0"/>
              <a:t>14.45 Om brukarundersökningar</a:t>
            </a:r>
          </a:p>
          <a:p>
            <a:pPr marL="30163" indent="0">
              <a:buNone/>
            </a:pPr>
            <a:r>
              <a:rPr lang="sv-SE" sz="2000" dirty="0"/>
              <a:t>15.25 SKRs Gruppering MAS/MAR</a:t>
            </a:r>
          </a:p>
          <a:p>
            <a:pPr marL="30163" indent="0">
              <a:buNone/>
            </a:pPr>
            <a:r>
              <a:rPr lang="sv-SE" sz="2000" dirty="0"/>
              <a:t>15.55 Om kommunernas medverkan i nationellt system för kunskapsstyrning hälso- och sjukvård</a:t>
            </a:r>
          </a:p>
          <a:p>
            <a:pPr marL="30163" indent="0">
              <a:buNone/>
            </a:pPr>
            <a:r>
              <a:rPr lang="sv-SE" sz="2000" dirty="0"/>
              <a:t>16.10 Information från AU</a:t>
            </a:r>
          </a:p>
          <a:p>
            <a:pPr marL="30163" indent="0">
              <a:buNone/>
            </a:pPr>
            <a:r>
              <a:rPr lang="sv-SE" sz="2000" dirty="0"/>
              <a:t>16.20 Sammanfattning och avslut</a:t>
            </a:r>
          </a:p>
          <a:p>
            <a:pPr marL="30163" indent="0">
              <a:buNone/>
            </a:pPr>
            <a:endParaRPr lang="sv-SE" dirty="0"/>
          </a:p>
        </p:txBody>
      </p:sp>
    </p:spTree>
    <p:extLst>
      <p:ext uri="{BB962C8B-B14F-4D97-AF65-F5344CB8AC3E}">
        <p14:creationId xmlns:p14="http://schemas.microsoft.com/office/powerpoint/2010/main" val="3455377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B8D2B1-7357-4AC0-BAE7-D8CDF4D5FC0C}"/>
              </a:ext>
            </a:extLst>
          </p:cNvPr>
          <p:cNvSpPr>
            <a:spLocks noGrp="1"/>
          </p:cNvSpPr>
          <p:nvPr>
            <p:ph type="title"/>
          </p:nvPr>
        </p:nvSpPr>
        <p:spPr>
          <a:xfrm>
            <a:off x="666572" y="1195753"/>
            <a:ext cx="8217492" cy="1289539"/>
          </a:xfrm>
        </p:spPr>
        <p:txBody>
          <a:bodyPr>
            <a:normAutofit/>
          </a:bodyPr>
          <a:lstStyle/>
          <a:p>
            <a:r>
              <a:rPr lang="sv-SE" dirty="0"/>
              <a:t>Yrkesresan</a:t>
            </a:r>
          </a:p>
        </p:txBody>
      </p:sp>
      <p:sp>
        <p:nvSpPr>
          <p:cNvPr id="3" name="Platshållare för innehåll 2">
            <a:extLst>
              <a:ext uri="{FF2B5EF4-FFF2-40B4-BE49-F238E27FC236}">
                <a16:creationId xmlns:a16="http://schemas.microsoft.com/office/drawing/2014/main" id="{0659CBBF-9023-4EC0-B1FB-F103DE0FBA94}"/>
              </a:ext>
            </a:extLst>
          </p:cNvPr>
          <p:cNvSpPr>
            <a:spLocks noGrp="1"/>
          </p:cNvSpPr>
          <p:nvPr>
            <p:ph idx="1"/>
          </p:nvPr>
        </p:nvSpPr>
        <p:spPr>
          <a:xfrm>
            <a:off x="666572" y="2844800"/>
            <a:ext cx="8217492" cy="2149231"/>
          </a:xfrm>
        </p:spPr>
        <p:txBody>
          <a:bodyPr/>
          <a:lstStyle/>
          <a:p>
            <a:pPr algn="l" rtl="0" fontAlgn="base">
              <a:buFont typeface="Arial" panose="020B0604020202020204" pitchFamily="34" charset="0"/>
              <a:buChar char="•"/>
            </a:pPr>
            <a:r>
              <a:rPr lang="sv-SE" u="none" strike="noStrike" dirty="0">
                <a:solidFill>
                  <a:srgbClr val="1D1D1D"/>
                </a:solidFill>
                <a:effectLst/>
              </a:rPr>
              <a:t>nationell satsning med regionalt genomförande som ger lokal kompetens</a:t>
            </a:r>
            <a:r>
              <a:rPr lang="en-US" b="1" i="0" dirty="0">
                <a:solidFill>
                  <a:srgbClr val="1D1D1D"/>
                </a:solidFill>
                <a:effectLst/>
              </a:rPr>
              <a:t>​</a:t>
            </a:r>
          </a:p>
          <a:p>
            <a:endParaRPr lang="sv-SE" dirty="0"/>
          </a:p>
          <a:p>
            <a:r>
              <a:rPr lang="sv-SE" dirty="0">
                <a:solidFill>
                  <a:srgbClr val="1D1D1D"/>
                </a:solidFill>
              </a:rPr>
              <a:t>k</a:t>
            </a:r>
            <a:r>
              <a:rPr lang="sv-SE" b="0" i="0" u="none" strike="noStrike" dirty="0">
                <a:solidFill>
                  <a:srgbClr val="1D1D1D"/>
                </a:solidFill>
                <a:effectLst/>
              </a:rPr>
              <a:t>oncept för introduktion och kompetensutveckling för socialtjänstens medarbetare.</a:t>
            </a:r>
            <a:r>
              <a:rPr lang="en-US" b="0" i="0" dirty="0">
                <a:solidFill>
                  <a:srgbClr val="1D1D1D"/>
                </a:solidFill>
                <a:effectLst/>
              </a:rPr>
              <a:t>​</a:t>
            </a:r>
          </a:p>
          <a:p>
            <a:endParaRPr lang="sv-SE" dirty="0"/>
          </a:p>
        </p:txBody>
      </p:sp>
      <p:pic>
        <p:nvPicPr>
          <p:cNvPr id="4" name="Bildobjekt 3">
            <a:extLst>
              <a:ext uri="{FF2B5EF4-FFF2-40B4-BE49-F238E27FC236}">
                <a16:creationId xmlns:a16="http://schemas.microsoft.com/office/drawing/2014/main" id="{FF9D9C94-F9D0-4495-89FE-B65FAB346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1217317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B8D2B1-7357-4AC0-BAE7-D8CDF4D5FC0C}"/>
              </a:ext>
            </a:extLst>
          </p:cNvPr>
          <p:cNvSpPr>
            <a:spLocks noGrp="1"/>
          </p:cNvSpPr>
          <p:nvPr>
            <p:ph type="title"/>
          </p:nvPr>
        </p:nvSpPr>
        <p:spPr>
          <a:xfrm>
            <a:off x="1578708" y="1195753"/>
            <a:ext cx="7305356" cy="1195755"/>
          </a:xfrm>
        </p:spPr>
        <p:txBody>
          <a:bodyPr>
            <a:normAutofit fontScale="90000"/>
          </a:bodyPr>
          <a:lstStyle/>
          <a:p>
            <a:r>
              <a:rPr lang="sv-SE" dirty="0"/>
              <a:t/>
            </a:r>
            <a:br>
              <a:rPr lang="sv-SE" dirty="0"/>
            </a:br>
            <a:r>
              <a:rPr lang="sv-SE" dirty="0"/>
              <a:t/>
            </a:r>
            <a:br>
              <a:rPr lang="sv-SE" dirty="0"/>
            </a:br>
            <a:r>
              <a:rPr lang="sv-SE" dirty="0"/>
              <a:t>Varför Yrkesresan?</a:t>
            </a:r>
            <a:br>
              <a:rPr lang="sv-SE" dirty="0"/>
            </a:br>
            <a:r>
              <a:rPr lang="sv-SE" dirty="0"/>
              <a:t/>
            </a:r>
            <a:br>
              <a:rPr lang="sv-SE" dirty="0"/>
            </a:br>
            <a:endParaRPr lang="sv-SE" dirty="0"/>
          </a:p>
        </p:txBody>
      </p:sp>
      <p:sp>
        <p:nvSpPr>
          <p:cNvPr id="3" name="Platshållare för innehåll 2">
            <a:extLst>
              <a:ext uri="{FF2B5EF4-FFF2-40B4-BE49-F238E27FC236}">
                <a16:creationId xmlns:a16="http://schemas.microsoft.com/office/drawing/2014/main" id="{0659CBBF-9023-4EC0-B1FB-F103DE0FBA94}"/>
              </a:ext>
            </a:extLst>
          </p:cNvPr>
          <p:cNvSpPr>
            <a:spLocks noGrp="1"/>
          </p:cNvSpPr>
          <p:nvPr>
            <p:ph idx="1"/>
          </p:nvPr>
        </p:nvSpPr>
        <p:spPr>
          <a:xfrm>
            <a:off x="1750646" y="2907323"/>
            <a:ext cx="7133418" cy="2219569"/>
          </a:xfrm>
        </p:spPr>
        <p:txBody>
          <a:bodyPr>
            <a:normAutofit fontScale="92500" lnSpcReduction="10000"/>
          </a:bodyPr>
          <a:lstStyle/>
          <a:p>
            <a:r>
              <a:rPr lang="sv-SE" dirty="0"/>
              <a:t>Kompetensutveckling påverkar kompetensförsörjning</a:t>
            </a:r>
          </a:p>
          <a:p>
            <a:r>
              <a:rPr lang="sv-SE" dirty="0"/>
              <a:t>Satsningar på socialtjänsten innebär en satsning på samhällets välfärd</a:t>
            </a:r>
          </a:p>
          <a:p>
            <a:r>
              <a:rPr lang="sv-SE" dirty="0"/>
              <a:t>Vilken nivå vill vi ha på samhällets välfärd?</a:t>
            </a:r>
          </a:p>
          <a:p>
            <a:r>
              <a:rPr lang="sv-SE" dirty="0"/>
              <a:t>Kommunerna centrala i utvecklingen av struktur och innehåll</a:t>
            </a:r>
          </a:p>
          <a:p>
            <a:endParaRPr lang="sv-SE" dirty="0"/>
          </a:p>
          <a:p>
            <a:endParaRPr lang="sv-SE" dirty="0"/>
          </a:p>
          <a:p>
            <a:endParaRPr lang="sv-SE" dirty="0"/>
          </a:p>
          <a:p>
            <a:endParaRPr lang="sv-SE" dirty="0"/>
          </a:p>
        </p:txBody>
      </p:sp>
      <p:pic>
        <p:nvPicPr>
          <p:cNvPr id="4" name="Bildobjekt 3">
            <a:extLst>
              <a:ext uri="{FF2B5EF4-FFF2-40B4-BE49-F238E27FC236}">
                <a16:creationId xmlns:a16="http://schemas.microsoft.com/office/drawing/2014/main" id="{FF9D9C94-F9D0-4495-89FE-B65FAB346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2831787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CB6AF0-342C-4A5F-8C19-0558F2A5E1D5}"/>
              </a:ext>
            </a:extLst>
          </p:cNvPr>
          <p:cNvSpPr>
            <a:spLocks noGrp="1"/>
          </p:cNvSpPr>
          <p:nvPr>
            <p:ph type="title"/>
          </p:nvPr>
        </p:nvSpPr>
        <p:spPr>
          <a:xfrm>
            <a:off x="838200" y="984738"/>
            <a:ext cx="9553486" cy="1023702"/>
          </a:xfrm>
        </p:spPr>
        <p:txBody>
          <a:bodyPr/>
          <a:lstStyle/>
          <a:p>
            <a:r>
              <a:rPr lang="sv-SE" dirty="0"/>
              <a:t>Därför behövs Yrkesresan</a:t>
            </a:r>
          </a:p>
        </p:txBody>
      </p:sp>
      <p:sp>
        <p:nvSpPr>
          <p:cNvPr id="3" name="Platshållare för innehåll 2">
            <a:extLst>
              <a:ext uri="{FF2B5EF4-FFF2-40B4-BE49-F238E27FC236}">
                <a16:creationId xmlns:a16="http://schemas.microsoft.com/office/drawing/2014/main" id="{938E06A5-5EA4-4756-ABAF-4B9862C97786}"/>
              </a:ext>
            </a:extLst>
          </p:cNvPr>
          <p:cNvSpPr>
            <a:spLocks noGrp="1"/>
          </p:cNvSpPr>
          <p:nvPr>
            <p:ph idx="1"/>
          </p:nvPr>
        </p:nvSpPr>
        <p:spPr>
          <a:xfrm>
            <a:off x="2323780" y="2334278"/>
            <a:ext cx="8282031" cy="3238091"/>
          </a:xfrm>
        </p:spPr>
        <p:txBody>
          <a:bodyPr/>
          <a:lstStyle/>
          <a:p>
            <a:pPr marL="0" indent="0" fontAlgn="base">
              <a:buNone/>
            </a:pPr>
            <a:r>
              <a:rPr lang="sv-SE" b="0" i="0" u="none" strike="noStrike" dirty="0">
                <a:solidFill>
                  <a:srgbClr val="1D1D1D"/>
                </a:solidFill>
                <a:effectLst/>
              </a:rPr>
              <a:t>Bidrar till att ge kvalitet i varje möte mellan invånare och socialtjänstens medarbetare</a:t>
            </a:r>
            <a:r>
              <a:rPr lang="en-US" b="0" i="0" dirty="0">
                <a:solidFill>
                  <a:srgbClr val="1D1D1D"/>
                </a:solidFill>
                <a:effectLst/>
              </a:rPr>
              <a:t>​</a:t>
            </a:r>
            <a:endParaRPr lang="en-US" dirty="0">
              <a:solidFill>
                <a:srgbClr val="1D1D1D"/>
              </a:solidFill>
            </a:endParaRPr>
          </a:p>
          <a:p>
            <a:pPr marL="0" indent="0" algn="l" rtl="0" fontAlgn="base">
              <a:buNone/>
            </a:pPr>
            <a:r>
              <a:rPr lang="sv-SE" b="0" i="0" u="none" strike="noStrike" dirty="0">
                <a:solidFill>
                  <a:srgbClr val="1D1D1D"/>
                </a:solidFill>
                <a:effectLst/>
              </a:rPr>
              <a:t>Bidrar till en kunskapsbaserad, jämställd och jämlik socialtjänst</a:t>
            </a:r>
            <a:r>
              <a:rPr lang="en-US" b="0" i="0" dirty="0">
                <a:solidFill>
                  <a:srgbClr val="1D1D1D"/>
                </a:solidFill>
                <a:effectLst/>
              </a:rPr>
              <a:t>​</a:t>
            </a:r>
            <a:endParaRPr lang="sv-SE" b="0" i="0" u="none" strike="noStrike" dirty="0">
              <a:solidFill>
                <a:srgbClr val="1D1D1D"/>
              </a:solidFill>
              <a:effectLst/>
            </a:endParaRPr>
          </a:p>
          <a:p>
            <a:pPr marL="0" indent="0" algn="l" rtl="0" fontAlgn="base">
              <a:buNone/>
            </a:pPr>
            <a:r>
              <a:rPr lang="sv-SE" b="0" i="0" u="none" strike="noStrike" dirty="0">
                <a:solidFill>
                  <a:srgbClr val="1D1D1D"/>
                </a:solidFill>
                <a:effectLst/>
              </a:rPr>
              <a:t>Bidrar till att stärka kompetens och yrkesstolthet bland socialtjänstens medarbetare</a:t>
            </a:r>
            <a:r>
              <a:rPr lang="en-US" b="0" i="0" dirty="0">
                <a:solidFill>
                  <a:srgbClr val="1D1D1D"/>
                </a:solidFill>
                <a:effectLst/>
              </a:rPr>
              <a:t>​</a:t>
            </a:r>
          </a:p>
          <a:p>
            <a:pPr marL="0" indent="0" algn="l" rtl="0" fontAlgn="base">
              <a:buNone/>
            </a:pPr>
            <a:r>
              <a:rPr lang="sv-SE" b="0" i="0" u="none" strike="noStrike" dirty="0">
                <a:solidFill>
                  <a:srgbClr val="1D1D1D"/>
                </a:solidFill>
                <a:effectLst/>
              </a:rPr>
              <a:t>Samarbete bidrar till att vi kan åstadkomma mer tillsammans än var och en för sig</a:t>
            </a:r>
            <a:endParaRPr lang="en-US" b="0" i="0" dirty="0">
              <a:solidFill>
                <a:srgbClr val="1D1D1D"/>
              </a:solidFill>
              <a:effectLst/>
            </a:endParaRPr>
          </a:p>
          <a:p>
            <a:pPr lvl="1"/>
            <a:endParaRPr lang="sv-SE" dirty="0"/>
          </a:p>
        </p:txBody>
      </p:sp>
      <p:sp>
        <p:nvSpPr>
          <p:cNvPr id="8" name="AutoShape 7">
            <a:extLst>
              <a:ext uri="{FF2B5EF4-FFF2-40B4-BE49-F238E27FC236}">
                <a16:creationId xmlns:a16="http://schemas.microsoft.com/office/drawing/2014/main" id="{14308563-57F6-441C-B3BD-46DD153A81D0}"/>
              </a:ext>
            </a:extLst>
          </p:cNvPr>
          <p:cNvSpPr>
            <a:spLocks noChangeAspect="1" noChangeArrowheads="1"/>
          </p:cNvSpPr>
          <p:nvPr/>
        </p:nvSpPr>
        <p:spPr bwMode="auto">
          <a:xfrm>
            <a:off x="225425" y="-857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D1D1D"/>
              </a:solidFill>
              <a:effectLst/>
              <a:uLnTx/>
              <a:uFillTx/>
              <a:latin typeface="Calibri"/>
              <a:ea typeface="+mn-ea"/>
              <a:cs typeface="+mn-cs"/>
            </a:endParaRPr>
          </a:p>
        </p:txBody>
      </p:sp>
      <p:sp>
        <p:nvSpPr>
          <p:cNvPr id="9" name="AutoShape 8">
            <a:extLst>
              <a:ext uri="{FF2B5EF4-FFF2-40B4-BE49-F238E27FC236}">
                <a16:creationId xmlns:a16="http://schemas.microsoft.com/office/drawing/2014/main" id="{9481D02B-2B2D-4D84-9553-F96F832DDDC4}"/>
              </a:ext>
            </a:extLst>
          </p:cNvPr>
          <p:cNvSpPr>
            <a:spLocks noChangeAspect="1" noChangeArrowheads="1"/>
          </p:cNvSpPr>
          <p:nvPr/>
        </p:nvSpPr>
        <p:spPr bwMode="auto">
          <a:xfrm>
            <a:off x="685800" y="-857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D1D1D"/>
              </a:solidFill>
              <a:effectLst/>
              <a:uLnTx/>
              <a:uFillTx/>
              <a:latin typeface="Calibri"/>
              <a:ea typeface="+mn-ea"/>
              <a:cs typeface="+mn-cs"/>
            </a:endParaRPr>
          </a:p>
        </p:txBody>
      </p:sp>
      <p:sp>
        <p:nvSpPr>
          <p:cNvPr id="10" name="AutoShape 9">
            <a:extLst>
              <a:ext uri="{FF2B5EF4-FFF2-40B4-BE49-F238E27FC236}">
                <a16:creationId xmlns:a16="http://schemas.microsoft.com/office/drawing/2014/main" id="{62EFC1A7-7D49-4779-992A-92D95B4CF3D0}"/>
              </a:ext>
            </a:extLst>
          </p:cNvPr>
          <p:cNvSpPr>
            <a:spLocks noChangeAspect="1" noChangeArrowheads="1"/>
          </p:cNvSpPr>
          <p:nvPr/>
        </p:nvSpPr>
        <p:spPr bwMode="auto">
          <a:xfrm>
            <a:off x="1146175" y="-857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D1D1D"/>
              </a:solidFill>
              <a:effectLst/>
              <a:uLnTx/>
              <a:uFillTx/>
              <a:latin typeface="Calibri"/>
              <a:ea typeface="+mn-ea"/>
              <a:cs typeface="+mn-cs"/>
            </a:endParaRPr>
          </a:p>
        </p:txBody>
      </p:sp>
      <p:sp>
        <p:nvSpPr>
          <p:cNvPr id="11" name="AutoShape 10">
            <a:extLst>
              <a:ext uri="{FF2B5EF4-FFF2-40B4-BE49-F238E27FC236}">
                <a16:creationId xmlns:a16="http://schemas.microsoft.com/office/drawing/2014/main" id="{C3CA0D7C-C447-432B-AC30-1EF662555903}"/>
              </a:ext>
            </a:extLst>
          </p:cNvPr>
          <p:cNvSpPr>
            <a:spLocks noChangeAspect="1" noChangeArrowheads="1"/>
          </p:cNvSpPr>
          <p:nvPr/>
        </p:nvSpPr>
        <p:spPr bwMode="auto">
          <a:xfrm>
            <a:off x="1606550" y="-857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D1D1D"/>
              </a:solidFill>
              <a:effectLst/>
              <a:uLnTx/>
              <a:uFillTx/>
              <a:latin typeface="Calibri"/>
              <a:ea typeface="+mn-ea"/>
              <a:cs typeface="+mn-cs"/>
            </a:endParaRPr>
          </a:p>
        </p:txBody>
      </p:sp>
      <p:sp>
        <p:nvSpPr>
          <p:cNvPr id="13" name="AutoShape 14">
            <a:extLst>
              <a:ext uri="{FF2B5EF4-FFF2-40B4-BE49-F238E27FC236}">
                <a16:creationId xmlns:a16="http://schemas.microsoft.com/office/drawing/2014/main" id="{0E0F0984-391D-477B-A2DA-9B7A093763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D1D1D"/>
              </a:solidFill>
              <a:effectLst/>
              <a:uLnTx/>
              <a:uFillTx/>
              <a:latin typeface="Calibri"/>
              <a:ea typeface="+mn-ea"/>
              <a:cs typeface="+mn-cs"/>
            </a:endParaRPr>
          </a:p>
        </p:txBody>
      </p:sp>
      <p:pic>
        <p:nvPicPr>
          <p:cNvPr id="15" name="Bild 14" descr="Linjediagram med hel fyllning">
            <a:extLst>
              <a:ext uri="{FF2B5EF4-FFF2-40B4-BE49-F238E27FC236}">
                <a16:creationId xmlns:a16="http://schemas.microsoft.com/office/drawing/2014/main" id="{6BCE276A-B79D-48CE-A6EB-BC4457FE581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46175" y="2334278"/>
            <a:ext cx="673886" cy="673886"/>
          </a:xfrm>
          <a:prstGeom prst="rect">
            <a:avLst/>
          </a:prstGeom>
        </p:spPr>
      </p:pic>
      <p:pic>
        <p:nvPicPr>
          <p:cNvPr id="17" name="Bild 16" descr="Äpple med hel fyllning">
            <a:extLst>
              <a:ext uri="{FF2B5EF4-FFF2-40B4-BE49-F238E27FC236}">
                <a16:creationId xmlns:a16="http://schemas.microsoft.com/office/drawing/2014/main" id="{284F5547-3872-4EE1-ACF9-21B1C37D448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46175" y="3021961"/>
            <a:ext cx="673886" cy="673886"/>
          </a:xfrm>
          <a:prstGeom prst="rect">
            <a:avLst/>
          </a:prstGeom>
        </p:spPr>
      </p:pic>
      <p:pic>
        <p:nvPicPr>
          <p:cNvPr id="19" name="Bild 18" descr="Gruppframgång med hel fyllning">
            <a:extLst>
              <a:ext uri="{FF2B5EF4-FFF2-40B4-BE49-F238E27FC236}">
                <a16:creationId xmlns:a16="http://schemas.microsoft.com/office/drawing/2014/main" id="{BF71A3D5-41C7-4023-A095-55013440DA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26251" y="3709644"/>
            <a:ext cx="713734" cy="713734"/>
          </a:xfrm>
          <a:prstGeom prst="rect">
            <a:avLst/>
          </a:prstGeom>
        </p:spPr>
      </p:pic>
      <p:pic>
        <p:nvPicPr>
          <p:cNvPr id="21" name="Bild 20" descr="Cirklar med linjer med hel fyllning">
            <a:extLst>
              <a:ext uri="{FF2B5EF4-FFF2-40B4-BE49-F238E27FC236}">
                <a16:creationId xmlns:a16="http://schemas.microsoft.com/office/drawing/2014/main" id="{B0572B09-9EC1-4BAF-9D29-F14A3D0C028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06327" y="4437176"/>
            <a:ext cx="753582" cy="753582"/>
          </a:xfrm>
          <a:prstGeom prst="rect">
            <a:avLst/>
          </a:prstGeom>
        </p:spPr>
      </p:pic>
      <p:pic>
        <p:nvPicPr>
          <p:cNvPr id="14" name="Bildobjekt 13">
            <a:extLst>
              <a:ext uri="{FF2B5EF4-FFF2-40B4-BE49-F238E27FC236}">
                <a16:creationId xmlns:a16="http://schemas.microsoft.com/office/drawing/2014/main" id="{A11C6F24-1473-4BE4-871B-812DA45E90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884518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B8D2B1-7357-4AC0-BAE7-D8CDF4D5FC0C}"/>
              </a:ext>
            </a:extLst>
          </p:cNvPr>
          <p:cNvSpPr>
            <a:spLocks noGrp="1"/>
          </p:cNvSpPr>
          <p:nvPr>
            <p:ph type="title"/>
          </p:nvPr>
        </p:nvSpPr>
        <p:spPr>
          <a:xfrm>
            <a:off x="2172676" y="1109784"/>
            <a:ext cx="7924801" cy="1117601"/>
          </a:xfrm>
        </p:spPr>
        <p:txBody>
          <a:bodyPr>
            <a:normAutofit fontScale="90000"/>
          </a:bodyPr>
          <a:lstStyle/>
          <a:p>
            <a:r>
              <a:rPr lang="sv-SE" dirty="0"/>
              <a:t/>
            </a:r>
            <a:br>
              <a:rPr lang="sv-SE" dirty="0"/>
            </a:br>
            <a:r>
              <a:rPr lang="sv-SE" dirty="0"/>
              <a:t/>
            </a:r>
            <a:br>
              <a:rPr lang="sv-SE" dirty="0"/>
            </a:br>
            <a:r>
              <a:rPr lang="sv-SE" dirty="0"/>
              <a:t>Behovet i kommunerna är centralt</a:t>
            </a:r>
            <a:br>
              <a:rPr lang="sv-SE" dirty="0"/>
            </a:br>
            <a:endParaRPr lang="sv-SE" dirty="0"/>
          </a:p>
        </p:txBody>
      </p:sp>
      <p:sp>
        <p:nvSpPr>
          <p:cNvPr id="3" name="Platshållare för innehåll 2">
            <a:extLst>
              <a:ext uri="{FF2B5EF4-FFF2-40B4-BE49-F238E27FC236}">
                <a16:creationId xmlns:a16="http://schemas.microsoft.com/office/drawing/2014/main" id="{0659CBBF-9023-4EC0-B1FB-F103DE0FBA94}"/>
              </a:ext>
            </a:extLst>
          </p:cNvPr>
          <p:cNvSpPr>
            <a:spLocks noGrp="1"/>
          </p:cNvSpPr>
          <p:nvPr>
            <p:ph idx="1"/>
          </p:nvPr>
        </p:nvSpPr>
        <p:spPr>
          <a:xfrm>
            <a:off x="2032000" y="2907323"/>
            <a:ext cx="7580922" cy="2094523"/>
          </a:xfrm>
        </p:spPr>
        <p:txBody>
          <a:bodyPr/>
          <a:lstStyle/>
          <a:p>
            <a:r>
              <a:rPr lang="sv-SE" dirty="0"/>
              <a:t>Intresset från kommunerna stort med kombinationen av nationell och regional struktur i samverkan  </a:t>
            </a:r>
          </a:p>
          <a:p>
            <a:r>
              <a:rPr lang="sv-SE" dirty="0"/>
              <a:t>Samverkan på länsnivå – igenkänningsfaktor</a:t>
            </a:r>
          </a:p>
          <a:p>
            <a:r>
              <a:rPr lang="sv-SE" dirty="0"/>
              <a:t>RSS-strukturen förutsättning för implementering</a:t>
            </a:r>
          </a:p>
        </p:txBody>
      </p:sp>
      <p:pic>
        <p:nvPicPr>
          <p:cNvPr id="4" name="Bildobjekt 3">
            <a:extLst>
              <a:ext uri="{FF2B5EF4-FFF2-40B4-BE49-F238E27FC236}">
                <a16:creationId xmlns:a16="http://schemas.microsoft.com/office/drawing/2014/main" id="{FF9D9C94-F9D0-4495-89FE-B65FAB346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3783484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BBD073-1CFF-4648-9E93-57B2734B22F3}"/>
              </a:ext>
            </a:extLst>
          </p:cNvPr>
          <p:cNvSpPr>
            <a:spLocks noGrp="1"/>
          </p:cNvSpPr>
          <p:nvPr>
            <p:ph type="title"/>
          </p:nvPr>
        </p:nvSpPr>
        <p:spPr>
          <a:xfrm>
            <a:off x="688076" y="532240"/>
            <a:ext cx="8182970" cy="741924"/>
          </a:xfrm>
        </p:spPr>
        <p:txBody>
          <a:bodyPr>
            <a:normAutofit/>
          </a:bodyPr>
          <a:lstStyle/>
          <a:p>
            <a:r>
              <a:rPr lang="sv-SE" dirty="0"/>
              <a:t>Innehållet Fyra steg</a:t>
            </a:r>
          </a:p>
        </p:txBody>
      </p:sp>
      <p:grpSp>
        <p:nvGrpSpPr>
          <p:cNvPr id="5" name="Grupp 4">
            <a:extLst>
              <a:ext uri="{FF2B5EF4-FFF2-40B4-BE49-F238E27FC236}">
                <a16:creationId xmlns:a16="http://schemas.microsoft.com/office/drawing/2014/main" id="{CEFF85F2-F689-4F5A-8C23-985223ECF2E3}"/>
              </a:ext>
            </a:extLst>
          </p:cNvPr>
          <p:cNvGrpSpPr/>
          <p:nvPr/>
        </p:nvGrpSpPr>
        <p:grpSpPr>
          <a:xfrm>
            <a:off x="933922" y="4643369"/>
            <a:ext cx="2160000" cy="1800000"/>
            <a:chOff x="653276" y="4022041"/>
            <a:chExt cx="2160000" cy="1764713"/>
          </a:xfrm>
        </p:grpSpPr>
        <p:pic>
          <p:nvPicPr>
            <p:cNvPr id="6" name="Bildobjekt 5">
              <a:extLst>
                <a:ext uri="{FF2B5EF4-FFF2-40B4-BE49-F238E27FC236}">
                  <a16:creationId xmlns:a16="http://schemas.microsoft.com/office/drawing/2014/main" id="{207FF764-325A-4681-B418-95F4C0F333D3}"/>
                </a:ext>
              </a:extLst>
            </p:cNvPr>
            <p:cNvPicPr>
              <a:picLocks noChangeAspect="1"/>
            </p:cNvPicPr>
            <p:nvPr/>
          </p:nvPicPr>
          <p:blipFill rotWithShape="1">
            <a:blip r:embed="rId2"/>
            <a:srcRect l="19150" t="62904" r="16261" b="4131"/>
            <a:stretch/>
          </p:blipFill>
          <p:spPr>
            <a:xfrm>
              <a:off x="653276" y="4022041"/>
              <a:ext cx="2160000" cy="1764713"/>
            </a:xfrm>
            <a:prstGeom prst="rect">
              <a:avLst/>
            </a:prstGeom>
          </p:spPr>
        </p:pic>
        <p:sp>
          <p:nvSpPr>
            <p:cNvPr id="7" name="textruta 6">
              <a:extLst>
                <a:ext uri="{FF2B5EF4-FFF2-40B4-BE49-F238E27FC236}">
                  <a16:creationId xmlns:a16="http://schemas.microsoft.com/office/drawing/2014/main" id="{CC6BCF21-1DC7-4D07-8C07-E3FFD02B3B85}"/>
                </a:ext>
              </a:extLst>
            </p:cNvPr>
            <p:cNvSpPr txBox="1"/>
            <p:nvPr/>
          </p:nvSpPr>
          <p:spPr>
            <a:xfrm>
              <a:off x="1265703" y="4725316"/>
              <a:ext cx="82867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533A1D"/>
                  </a:solidFill>
                  <a:effectLst/>
                  <a:uLnTx/>
                  <a:uFillTx/>
                  <a:latin typeface="Calibri"/>
                  <a:ea typeface="+mn-ea"/>
                  <a:cs typeface="+mn-cs"/>
                </a:rPr>
                <a:t>NY</a:t>
              </a:r>
              <a:endParaRPr kumimoji="0" lang="sv-SE" sz="2000" b="1" i="0" u="none" strike="noStrike" kern="1200" cap="none" spc="0" normalizeH="0" baseline="0" noProof="0">
                <a:ln>
                  <a:noFill/>
                </a:ln>
                <a:solidFill>
                  <a:srgbClr val="533A1D"/>
                </a:solidFill>
                <a:effectLst/>
                <a:uLnTx/>
                <a:uFillTx/>
                <a:latin typeface="Calibri"/>
                <a:ea typeface="+mn-ea"/>
                <a:cs typeface="+mn-cs"/>
              </a:endParaRPr>
            </a:p>
          </p:txBody>
        </p:sp>
      </p:grpSp>
      <p:grpSp>
        <p:nvGrpSpPr>
          <p:cNvPr id="8" name="Grupp 7">
            <a:extLst>
              <a:ext uri="{FF2B5EF4-FFF2-40B4-BE49-F238E27FC236}">
                <a16:creationId xmlns:a16="http://schemas.microsoft.com/office/drawing/2014/main" id="{2CA729B3-BF20-4AE6-BC61-03515F91AEFD}"/>
              </a:ext>
            </a:extLst>
          </p:cNvPr>
          <p:cNvGrpSpPr/>
          <p:nvPr/>
        </p:nvGrpSpPr>
        <p:grpSpPr>
          <a:xfrm>
            <a:off x="3141328" y="4643369"/>
            <a:ext cx="2160000" cy="1800000"/>
            <a:chOff x="3583970" y="4022039"/>
            <a:chExt cx="2898593" cy="2368143"/>
          </a:xfrm>
        </p:grpSpPr>
        <p:pic>
          <p:nvPicPr>
            <p:cNvPr id="9" name="Bildobjekt 8">
              <a:extLst>
                <a:ext uri="{FF2B5EF4-FFF2-40B4-BE49-F238E27FC236}">
                  <a16:creationId xmlns:a16="http://schemas.microsoft.com/office/drawing/2014/main" id="{F19E4EE0-B68E-43CE-B755-15389CD5CCFA}"/>
                </a:ext>
              </a:extLst>
            </p:cNvPr>
            <p:cNvPicPr>
              <a:picLocks noChangeAspect="1"/>
            </p:cNvPicPr>
            <p:nvPr/>
          </p:nvPicPr>
          <p:blipFill rotWithShape="1">
            <a:blip r:embed="rId2"/>
            <a:srcRect l="19150" t="62904" r="16261" b="4131"/>
            <a:stretch/>
          </p:blipFill>
          <p:spPr>
            <a:xfrm>
              <a:off x="3583970" y="4022039"/>
              <a:ext cx="2898593" cy="2368143"/>
            </a:xfrm>
            <a:prstGeom prst="rect">
              <a:avLst/>
            </a:prstGeom>
          </p:spPr>
        </p:pic>
        <p:sp>
          <p:nvSpPr>
            <p:cNvPr id="10" name="textruta 9">
              <a:extLst>
                <a:ext uri="{FF2B5EF4-FFF2-40B4-BE49-F238E27FC236}">
                  <a16:creationId xmlns:a16="http://schemas.microsoft.com/office/drawing/2014/main" id="{9E788C44-B862-4F50-9F79-BA2413D75558}"/>
                </a:ext>
              </a:extLst>
            </p:cNvPr>
            <p:cNvSpPr txBox="1"/>
            <p:nvPr/>
          </p:nvSpPr>
          <p:spPr>
            <a:xfrm>
              <a:off x="4461712" y="4944502"/>
              <a:ext cx="1068043" cy="6073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533A1D"/>
                  </a:solidFill>
                  <a:effectLst/>
                  <a:uLnTx/>
                  <a:uFillTx/>
                  <a:latin typeface="Calibri"/>
                  <a:ea typeface="+mn-ea"/>
                  <a:cs typeface="+mn-cs"/>
                </a:rPr>
                <a:t>VAN</a:t>
              </a:r>
              <a:endParaRPr kumimoji="0" lang="sv-SE" sz="1800" b="1" i="0" u="none" strike="noStrike" kern="1200" cap="none" spc="0" normalizeH="0" baseline="0" noProof="0">
                <a:ln>
                  <a:noFill/>
                </a:ln>
                <a:solidFill>
                  <a:srgbClr val="533A1D"/>
                </a:solidFill>
                <a:effectLst/>
                <a:uLnTx/>
                <a:uFillTx/>
                <a:latin typeface="Calibri"/>
                <a:ea typeface="+mn-ea"/>
                <a:cs typeface="+mn-cs"/>
              </a:endParaRPr>
            </a:p>
          </p:txBody>
        </p:sp>
      </p:grpSp>
      <p:grpSp>
        <p:nvGrpSpPr>
          <p:cNvPr id="11" name="Grupp 10">
            <a:extLst>
              <a:ext uri="{FF2B5EF4-FFF2-40B4-BE49-F238E27FC236}">
                <a16:creationId xmlns:a16="http://schemas.microsoft.com/office/drawing/2014/main" id="{1C9AF304-E581-4D04-B275-D262849E041D}"/>
              </a:ext>
            </a:extLst>
          </p:cNvPr>
          <p:cNvGrpSpPr/>
          <p:nvPr/>
        </p:nvGrpSpPr>
        <p:grpSpPr>
          <a:xfrm>
            <a:off x="5316491" y="4643369"/>
            <a:ext cx="2160000" cy="1800000"/>
            <a:chOff x="6514664" y="4022038"/>
            <a:chExt cx="2898593" cy="2368143"/>
          </a:xfrm>
        </p:grpSpPr>
        <p:pic>
          <p:nvPicPr>
            <p:cNvPr id="12" name="Bildobjekt 11">
              <a:extLst>
                <a:ext uri="{FF2B5EF4-FFF2-40B4-BE49-F238E27FC236}">
                  <a16:creationId xmlns:a16="http://schemas.microsoft.com/office/drawing/2014/main" id="{34D80CC2-D9B6-41EB-860F-A04A12D3C156}"/>
                </a:ext>
              </a:extLst>
            </p:cNvPr>
            <p:cNvPicPr>
              <a:picLocks noChangeAspect="1"/>
            </p:cNvPicPr>
            <p:nvPr/>
          </p:nvPicPr>
          <p:blipFill rotWithShape="1">
            <a:blip r:embed="rId2"/>
            <a:srcRect l="19150" t="62904" r="16261" b="4131"/>
            <a:stretch/>
          </p:blipFill>
          <p:spPr>
            <a:xfrm>
              <a:off x="6514664" y="4022038"/>
              <a:ext cx="2898593" cy="2368143"/>
            </a:xfrm>
            <a:prstGeom prst="rect">
              <a:avLst/>
            </a:prstGeom>
          </p:spPr>
        </p:pic>
        <p:sp>
          <p:nvSpPr>
            <p:cNvPr id="13" name="textruta 12">
              <a:extLst>
                <a:ext uri="{FF2B5EF4-FFF2-40B4-BE49-F238E27FC236}">
                  <a16:creationId xmlns:a16="http://schemas.microsoft.com/office/drawing/2014/main" id="{06C49F44-6867-4DE5-9B2C-8CEE67A689BA}"/>
                </a:ext>
              </a:extLst>
            </p:cNvPr>
            <p:cNvSpPr txBox="1"/>
            <p:nvPr/>
          </p:nvSpPr>
          <p:spPr>
            <a:xfrm>
              <a:off x="6950612" y="4944501"/>
              <a:ext cx="1880308" cy="6073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533A1D"/>
                  </a:solidFill>
                  <a:effectLst/>
                  <a:uLnTx/>
                  <a:uFillTx/>
                  <a:latin typeface="Calibri"/>
                  <a:ea typeface="+mn-ea"/>
                  <a:cs typeface="+mn-cs"/>
                </a:rPr>
                <a:t>ERFAREN</a:t>
              </a:r>
              <a:endParaRPr kumimoji="0" lang="sv-SE" sz="2000" b="1" i="0" u="none" strike="noStrike" kern="1200" cap="none" spc="0" normalizeH="0" baseline="0" noProof="0">
                <a:ln>
                  <a:noFill/>
                </a:ln>
                <a:solidFill>
                  <a:srgbClr val="533A1D"/>
                </a:solidFill>
                <a:effectLst/>
                <a:uLnTx/>
                <a:uFillTx/>
                <a:latin typeface="Calibri"/>
                <a:ea typeface="+mn-ea"/>
                <a:cs typeface="+mn-cs"/>
              </a:endParaRPr>
            </a:p>
          </p:txBody>
        </p:sp>
      </p:grpSp>
      <p:sp>
        <p:nvSpPr>
          <p:cNvPr id="14" name="Pratbubbla: rektangel med rundade hörn 13">
            <a:extLst>
              <a:ext uri="{FF2B5EF4-FFF2-40B4-BE49-F238E27FC236}">
                <a16:creationId xmlns:a16="http://schemas.microsoft.com/office/drawing/2014/main" id="{93399F90-F76A-4049-A08C-FAFC9E53D8D0}"/>
              </a:ext>
            </a:extLst>
          </p:cNvPr>
          <p:cNvSpPr/>
          <p:nvPr/>
        </p:nvSpPr>
        <p:spPr>
          <a:xfrm>
            <a:off x="875122" y="2338523"/>
            <a:ext cx="2061415" cy="1799999"/>
          </a:xfrm>
          <a:prstGeom prst="wedgeRoundRectCallout">
            <a:avLst>
              <a:gd name="adj1" fmla="val -11362"/>
              <a:gd name="adj2" fmla="val 103390"/>
              <a:gd name="adj3" fmla="val 16667"/>
            </a:avLst>
          </a:prstGeom>
          <a:solidFill>
            <a:srgbClr val="3F7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Calibri" panose="020F0502020204030204"/>
                <a:ea typeface="+mn-ea"/>
                <a:cs typeface="+mn-cs"/>
              </a:rPr>
              <a:t>Steg 1: 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Calibri" panose="020F0502020204030204"/>
                <a:ea typeface="+mn-ea"/>
                <a:cs typeface="+mn-cs"/>
              </a:rPr>
              <a:t>Medarbetare med 0 – 2 år i yrket</a:t>
            </a:r>
          </a:p>
        </p:txBody>
      </p:sp>
      <p:sp>
        <p:nvSpPr>
          <p:cNvPr id="15" name="Pratbubbla: rektangel med rundade hörn 14">
            <a:extLst>
              <a:ext uri="{FF2B5EF4-FFF2-40B4-BE49-F238E27FC236}">
                <a16:creationId xmlns:a16="http://schemas.microsoft.com/office/drawing/2014/main" id="{ED8D347F-003C-446E-A38A-0D10E0B63204}"/>
              </a:ext>
            </a:extLst>
          </p:cNvPr>
          <p:cNvSpPr/>
          <p:nvPr/>
        </p:nvSpPr>
        <p:spPr>
          <a:xfrm>
            <a:off x="5909081" y="2327455"/>
            <a:ext cx="2560299" cy="1777661"/>
          </a:xfrm>
          <a:prstGeom prst="wedgeRoundRectCallout">
            <a:avLst>
              <a:gd name="adj1" fmla="val -31897"/>
              <a:gd name="adj2" fmla="val 113035"/>
              <a:gd name="adj3" fmla="val 16667"/>
            </a:avLst>
          </a:prstGeom>
          <a:solidFill>
            <a:srgbClr val="3F7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Calibri" panose="020F0502020204030204"/>
                <a:ea typeface="+mn-ea"/>
                <a:cs typeface="+mn-cs"/>
              </a:rPr>
              <a:t>Steg 3: ERFAREN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Calibri" panose="020F0502020204030204"/>
                <a:ea typeface="+mn-ea"/>
                <a:cs typeface="+mn-cs"/>
              </a:rPr>
              <a:t>Medarbetare med 5 år + i yrket</a:t>
            </a:r>
          </a:p>
        </p:txBody>
      </p:sp>
      <p:sp>
        <p:nvSpPr>
          <p:cNvPr id="16" name="Pratbubbla: rektangel med rundade hörn 15">
            <a:extLst>
              <a:ext uri="{FF2B5EF4-FFF2-40B4-BE49-F238E27FC236}">
                <a16:creationId xmlns:a16="http://schemas.microsoft.com/office/drawing/2014/main" id="{ACF0F361-90EE-40AD-942E-E82E15C32447}"/>
              </a:ext>
            </a:extLst>
          </p:cNvPr>
          <p:cNvSpPr/>
          <p:nvPr/>
        </p:nvSpPr>
        <p:spPr>
          <a:xfrm>
            <a:off x="3374179" y="2285215"/>
            <a:ext cx="2061415" cy="1799999"/>
          </a:xfrm>
          <a:prstGeom prst="wedgeRoundRectCallout">
            <a:avLst>
              <a:gd name="adj1" fmla="val -11362"/>
              <a:gd name="adj2" fmla="val 103390"/>
              <a:gd name="adj3" fmla="val 16667"/>
            </a:avLst>
          </a:prstGeom>
          <a:solidFill>
            <a:srgbClr val="3F7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Calibri" panose="020F0502020204030204"/>
                <a:ea typeface="+mn-ea"/>
                <a:cs typeface="+mn-cs"/>
              </a:rPr>
              <a:t>Steg 2: VAN Medarbetare med 2 – 5 år i yrket</a:t>
            </a:r>
          </a:p>
        </p:txBody>
      </p:sp>
      <p:grpSp>
        <p:nvGrpSpPr>
          <p:cNvPr id="17" name="Grupp 16">
            <a:extLst>
              <a:ext uri="{FF2B5EF4-FFF2-40B4-BE49-F238E27FC236}">
                <a16:creationId xmlns:a16="http://schemas.microsoft.com/office/drawing/2014/main" id="{B02727ED-77CB-44A9-BB9F-551738D8BDAE}"/>
              </a:ext>
            </a:extLst>
          </p:cNvPr>
          <p:cNvGrpSpPr/>
          <p:nvPr/>
        </p:nvGrpSpPr>
        <p:grpSpPr>
          <a:xfrm>
            <a:off x="9035726" y="5011008"/>
            <a:ext cx="2292321" cy="1238250"/>
            <a:chOff x="8694528" y="4724400"/>
            <a:chExt cx="2292321" cy="1238250"/>
          </a:xfrm>
        </p:grpSpPr>
        <p:sp>
          <p:nvSpPr>
            <p:cNvPr id="18" name="Rektangel 17">
              <a:extLst>
                <a:ext uri="{FF2B5EF4-FFF2-40B4-BE49-F238E27FC236}">
                  <a16:creationId xmlns:a16="http://schemas.microsoft.com/office/drawing/2014/main" id="{197EBFB1-DA2A-4B31-A6FD-1F1BC7289895}"/>
                </a:ext>
              </a:extLst>
            </p:cNvPr>
            <p:cNvSpPr/>
            <p:nvPr/>
          </p:nvSpPr>
          <p:spPr>
            <a:xfrm>
              <a:off x="8694528" y="4724400"/>
              <a:ext cx="2292321" cy="1238250"/>
            </a:xfrm>
            <a:prstGeom prst="rect">
              <a:avLst/>
            </a:prstGeom>
            <a:solidFill>
              <a:srgbClr val="CCB7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ruta 18">
              <a:extLst>
                <a:ext uri="{FF2B5EF4-FFF2-40B4-BE49-F238E27FC236}">
                  <a16:creationId xmlns:a16="http://schemas.microsoft.com/office/drawing/2014/main" id="{97BD334B-70D8-4C0B-9004-BFB2C4D76788}"/>
                </a:ext>
              </a:extLst>
            </p:cNvPr>
            <p:cNvSpPr txBox="1"/>
            <p:nvPr/>
          </p:nvSpPr>
          <p:spPr>
            <a:xfrm>
              <a:off x="8694528" y="4975651"/>
              <a:ext cx="22923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533A1D"/>
                  </a:solidFill>
                  <a:effectLst/>
                  <a:uLnTx/>
                  <a:uFillTx/>
                  <a:latin typeface="Calibri"/>
                  <a:ea typeface="+mn-ea"/>
                  <a:cs typeface="+mn-cs"/>
                </a:rPr>
                <a:t>ARBETSLEDARE OCH CHEF</a:t>
              </a:r>
              <a:endParaRPr kumimoji="0" lang="sv-SE" sz="2000" b="1" i="0" u="none" strike="noStrike" kern="1200" cap="none" spc="0" normalizeH="0" baseline="0" noProof="0">
                <a:ln>
                  <a:noFill/>
                </a:ln>
                <a:solidFill>
                  <a:srgbClr val="533A1D"/>
                </a:solidFill>
                <a:effectLst/>
                <a:uLnTx/>
                <a:uFillTx/>
                <a:latin typeface="Calibri"/>
                <a:ea typeface="+mn-ea"/>
                <a:cs typeface="+mn-cs"/>
              </a:endParaRPr>
            </a:p>
          </p:txBody>
        </p:sp>
      </p:grpSp>
      <p:sp>
        <p:nvSpPr>
          <p:cNvPr id="20" name="Pratbubbla: rektangel med rundade hörn 19">
            <a:extLst>
              <a:ext uri="{FF2B5EF4-FFF2-40B4-BE49-F238E27FC236}">
                <a16:creationId xmlns:a16="http://schemas.microsoft.com/office/drawing/2014/main" id="{5D1E48DF-F291-4A06-B912-1D2EB3ED0A01}"/>
              </a:ext>
            </a:extLst>
          </p:cNvPr>
          <p:cNvSpPr/>
          <p:nvPr/>
        </p:nvSpPr>
        <p:spPr>
          <a:xfrm>
            <a:off x="9053550" y="1753458"/>
            <a:ext cx="2560299" cy="2382504"/>
          </a:xfrm>
          <a:prstGeom prst="wedgeRoundRectCallout">
            <a:avLst>
              <a:gd name="adj1" fmla="val -11362"/>
              <a:gd name="adj2" fmla="val 103390"/>
              <a:gd name="adj3" fmla="val 16667"/>
            </a:avLst>
          </a:prstGeom>
          <a:solidFill>
            <a:srgbClr val="3F7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Calibri" panose="020F0502020204030204"/>
                <a:ea typeface="+mn-ea"/>
                <a:cs typeface="+mn-cs"/>
              </a:rPr>
              <a:t>Steg 4: ARBETSLEDARE OCH CHEF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Calibri" panose="020F0502020204030204"/>
                <a:ea typeface="+mn-ea"/>
                <a:cs typeface="+mn-cs"/>
              </a:rPr>
              <a:t>Alla arbetsledare och chefer, oavsett år i yrket</a:t>
            </a:r>
          </a:p>
        </p:txBody>
      </p:sp>
      <p:sp>
        <p:nvSpPr>
          <p:cNvPr id="21" name="Rubrik 1">
            <a:extLst>
              <a:ext uri="{FF2B5EF4-FFF2-40B4-BE49-F238E27FC236}">
                <a16:creationId xmlns:a16="http://schemas.microsoft.com/office/drawing/2014/main" id="{BCA1DC81-B072-4B8A-8964-F207D990FFED}"/>
              </a:ext>
            </a:extLst>
          </p:cNvPr>
          <p:cNvSpPr txBox="1">
            <a:spLocks/>
          </p:cNvSpPr>
          <p:nvPr/>
        </p:nvSpPr>
        <p:spPr>
          <a:xfrm>
            <a:off x="688076" y="1274164"/>
            <a:ext cx="8182970" cy="741924"/>
          </a:xfrm>
          <a:prstGeom prst="rect">
            <a:avLst/>
          </a:prstGeom>
          <a:solidFill>
            <a:schemeClr val="accent4">
              <a:lumMod val="60000"/>
              <a:lumOff val="4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b="1" kern="1200">
                <a:solidFill>
                  <a:schemeClr val="tx1"/>
                </a:solidFill>
                <a:latin typeface="Source Sans Pro" panose="020B07030304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700" b="0" i="0" u="none" strike="noStrike" kern="1200" cap="none" spc="0" normalizeH="0" baseline="0" noProof="0">
                <a:ln>
                  <a:noFill/>
                </a:ln>
                <a:solidFill>
                  <a:srgbClr val="1D1D1D"/>
                </a:solidFill>
                <a:effectLst/>
                <a:uLnTx/>
                <a:uFillTx/>
                <a:latin typeface="Source Sans Pro" panose="020B0703030403020204" pitchFamily="34" charset="0"/>
                <a:ea typeface="+mj-ea"/>
                <a:cs typeface="+mj-cs"/>
              </a:rPr>
              <a:t>Beroende på tid i yrket (och i viss mån roll) blir deltagare behörig till ett av fyra steg </a:t>
            </a:r>
            <a:endParaRPr kumimoji="0" lang="sv-SE" sz="3600" b="1" i="0" u="none" strike="noStrike" kern="1200" cap="none" spc="0" normalizeH="0" baseline="0" noProof="0">
              <a:ln>
                <a:noFill/>
              </a:ln>
              <a:solidFill>
                <a:srgbClr val="1D1D1D"/>
              </a:solidFill>
              <a:effectLst/>
              <a:uLnTx/>
              <a:uFillTx/>
              <a:latin typeface="Source Sans Pro" panose="020B0703030403020204" pitchFamily="34" charset="0"/>
              <a:ea typeface="+mj-ea"/>
              <a:cs typeface="+mj-cs"/>
            </a:endParaRPr>
          </a:p>
        </p:txBody>
      </p:sp>
      <p:pic>
        <p:nvPicPr>
          <p:cNvPr id="22" name="Bildobjekt 21">
            <a:extLst>
              <a:ext uri="{FF2B5EF4-FFF2-40B4-BE49-F238E27FC236}">
                <a16:creationId xmlns:a16="http://schemas.microsoft.com/office/drawing/2014/main" id="{B15F7452-614C-422A-9D80-3CF04E48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32" y="145505"/>
            <a:ext cx="1032292" cy="481736"/>
          </a:xfrm>
          <a:prstGeom prst="rect">
            <a:avLst/>
          </a:prstGeom>
        </p:spPr>
      </p:pic>
    </p:spTree>
    <p:extLst>
      <p:ext uri="{BB962C8B-B14F-4D97-AF65-F5344CB8AC3E}">
        <p14:creationId xmlns:p14="http://schemas.microsoft.com/office/powerpoint/2010/main" val="5359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100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100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750" fill="hold"/>
                                        <p:tgtEl>
                                          <p:spTgt spid="11"/>
                                        </p:tgtEl>
                                        <p:attrNameLst>
                                          <p:attrName>ppt_x</p:attrName>
                                        </p:attrNameLst>
                                      </p:cBhvr>
                                      <p:tavLst>
                                        <p:tav tm="0">
                                          <p:val>
                                            <p:strVal val="1+#ppt_w/2"/>
                                          </p:val>
                                        </p:tav>
                                        <p:tav tm="100000">
                                          <p:val>
                                            <p:strVal val="#ppt_x"/>
                                          </p:val>
                                        </p:tav>
                                      </p:tavLst>
                                    </p:anim>
                                    <p:anim calcmode="lin" valueType="num">
                                      <p:cBhvr additive="base">
                                        <p:cTn id="24" dur="750" fill="hold"/>
                                        <p:tgtEl>
                                          <p:spTgt spid="11"/>
                                        </p:tgtEl>
                                        <p:attrNameLst>
                                          <p:attrName>ppt_y</p:attrName>
                                        </p:attrNameLst>
                                      </p:cBhvr>
                                      <p:tavLst>
                                        <p:tav tm="0">
                                          <p:val>
                                            <p:strVal val="#ppt_y"/>
                                          </p:val>
                                        </p:tav>
                                        <p:tav tm="100000">
                                          <p:val>
                                            <p:strVal val="#ppt_y"/>
                                          </p:val>
                                        </p:tav>
                                      </p:tavLst>
                                    </p:anim>
                                  </p:childTnLst>
                                </p:cTn>
                              </p:par>
                              <p:par>
                                <p:cTn id="25" presetID="1" presetClass="entr" presetSubtype="0"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4F64A1-5101-40E4-8AD4-AFBF99A6A701}"/>
              </a:ext>
            </a:extLst>
          </p:cNvPr>
          <p:cNvSpPr>
            <a:spLocks noGrp="1"/>
          </p:cNvSpPr>
          <p:nvPr>
            <p:ph type="title"/>
          </p:nvPr>
        </p:nvSpPr>
        <p:spPr>
          <a:xfrm>
            <a:off x="838200" y="965675"/>
            <a:ext cx="5903794" cy="1222123"/>
          </a:xfrm>
        </p:spPr>
        <p:txBody>
          <a:bodyPr/>
          <a:lstStyle/>
          <a:p>
            <a:r>
              <a:rPr lang="sv-SE"/>
              <a:t>Kurserna presenteras som </a:t>
            </a:r>
            <a:r>
              <a:rPr lang="sv-SE">
                <a:solidFill>
                  <a:schemeClr val="accent1"/>
                </a:solidFill>
              </a:rPr>
              <a:t>hållplatser</a:t>
            </a:r>
            <a:r>
              <a:rPr lang="sv-SE"/>
              <a:t> på en </a:t>
            </a:r>
            <a:r>
              <a:rPr lang="sv-SE">
                <a:solidFill>
                  <a:schemeClr val="accent1"/>
                </a:solidFill>
              </a:rPr>
              <a:t>resväg</a:t>
            </a:r>
          </a:p>
        </p:txBody>
      </p:sp>
      <p:sp>
        <p:nvSpPr>
          <p:cNvPr id="3" name="Platshållare för innehåll 2">
            <a:extLst>
              <a:ext uri="{FF2B5EF4-FFF2-40B4-BE49-F238E27FC236}">
                <a16:creationId xmlns:a16="http://schemas.microsoft.com/office/drawing/2014/main" id="{BE97A3CA-3CE6-49D9-886B-37E3C238FCA0}"/>
              </a:ext>
            </a:extLst>
          </p:cNvPr>
          <p:cNvSpPr>
            <a:spLocks noGrp="1"/>
          </p:cNvSpPr>
          <p:nvPr>
            <p:ph sz="half" idx="1"/>
          </p:nvPr>
        </p:nvSpPr>
        <p:spPr>
          <a:xfrm>
            <a:off x="838200" y="2702257"/>
            <a:ext cx="5181600" cy="3303790"/>
          </a:xfrm>
        </p:spPr>
        <p:txBody>
          <a:bodyPr/>
          <a:lstStyle/>
          <a:p>
            <a:r>
              <a:rPr lang="sv-SE" sz="2800" dirty="0"/>
              <a:t>Varje hållplats motsvarar en kurs</a:t>
            </a:r>
          </a:p>
          <a:p>
            <a:pPr marL="0" indent="0">
              <a:buNone/>
            </a:pPr>
            <a:endParaRPr lang="sv-SE" sz="2800" dirty="0"/>
          </a:p>
          <a:p>
            <a:r>
              <a:rPr lang="sv-SE" sz="2800" dirty="0"/>
              <a:t>Digitala kursdagar i kombination med fysiska träffar i länet</a:t>
            </a:r>
          </a:p>
        </p:txBody>
      </p:sp>
      <p:pic>
        <p:nvPicPr>
          <p:cNvPr id="6" name="Bildobjekt 5">
            <a:extLst>
              <a:ext uri="{FF2B5EF4-FFF2-40B4-BE49-F238E27FC236}">
                <a16:creationId xmlns:a16="http://schemas.microsoft.com/office/drawing/2014/main" id="{6DF43BB8-2580-4B75-980F-BAFAF3D9C00A}"/>
              </a:ext>
            </a:extLst>
          </p:cNvPr>
          <p:cNvPicPr>
            <a:picLocks noChangeAspect="1"/>
          </p:cNvPicPr>
          <p:nvPr/>
        </p:nvPicPr>
        <p:blipFill rotWithShape="1">
          <a:blip r:embed="rId2"/>
          <a:srcRect t="48418"/>
          <a:stretch/>
        </p:blipFill>
        <p:spPr>
          <a:xfrm>
            <a:off x="9240888" y="736520"/>
            <a:ext cx="2340000" cy="5688914"/>
          </a:xfrm>
          <a:prstGeom prst="rect">
            <a:avLst/>
          </a:prstGeom>
          <a:ln>
            <a:solidFill>
              <a:schemeClr val="accent1"/>
            </a:solidFill>
          </a:ln>
        </p:spPr>
      </p:pic>
      <p:pic>
        <p:nvPicPr>
          <p:cNvPr id="7" name="Bildobjekt 6">
            <a:extLst>
              <a:ext uri="{FF2B5EF4-FFF2-40B4-BE49-F238E27FC236}">
                <a16:creationId xmlns:a16="http://schemas.microsoft.com/office/drawing/2014/main" id="{5A5E30E3-206D-4A22-A7D2-65867F2C0DE6}"/>
              </a:ext>
            </a:extLst>
          </p:cNvPr>
          <p:cNvPicPr>
            <a:picLocks noChangeAspect="1"/>
          </p:cNvPicPr>
          <p:nvPr/>
        </p:nvPicPr>
        <p:blipFill rotWithShape="1">
          <a:blip r:embed="rId2"/>
          <a:srcRect t="1303" b="51782"/>
          <a:stretch/>
        </p:blipFill>
        <p:spPr>
          <a:xfrm rot="278468">
            <a:off x="6594430" y="863760"/>
            <a:ext cx="2340000" cy="5174119"/>
          </a:xfrm>
          <a:prstGeom prst="rect">
            <a:avLst/>
          </a:prstGeom>
          <a:ln>
            <a:solidFill>
              <a:schemeClr val="accent1"/>
            </a:solidFill>
          </a:ln>
        </p:spPr>
      </p:pic>
    </p:spTree>
    <p:extLst>
      <p:ext uri="{BB962C8B-B14F-4D97-AF65-F5344CB8AC3E}">
        <p14:creationId xmlns:p14="http://schemas.microsoft.com/office/powerpoint/2010/main" val="783729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3A80DB-DB80-488A-AB28-824D2F5E6698}"/>
              </a:ext>
            </a:extLst>
          </p:cNvPr>
          <p:cNvSpPr>
            <a:spLocks noGrp="1"/>
          </p:cNvSpPr>
          <p:nvPr>
            <p:ph type="title"/>
          </p:nvPr>
        </p:nvSpPr>
        <p:spPr>
          <a:xfrm>
            <a:off x="666571" y="681037"/>
            <a:ext cx="9305859" cy="1009651"/>
          </a:xfrm>
        </p:spPr>
        <p:txBody>
          <a:bodyPr>
            <a:normAutofit fontScale="90000"/>
          </a:bodyPr>
          <a:lstStyle/>
          <a:p>
            <a:r>
              <a:rPr lang="sv-SE" dirty="0"/>
              <a:t>Varför unikt med kompetensutveckling?</a:t>
            </a:r>
          </a:p>
        </p:txBody>
      </p:sp>
      <p:sp>
        <p:nvSpPr>
          <p:cNvPr id="3" name="Platshållare för innehåll 2">
            <a:extLst>
              <a:ext uri="{FF2B5EF4-FFF2-40B4-BE49-F238E27FC236}">
                <a16:creationId xmlns:a16="http://schemas.microsoft.com/office/drawing/2014/main" id="{2FB3F317-2C8B-4230-98FF-A7FEEAA0239E}"/>
              </a:ext>
            </a:extLst>
          </p:cNvPr>
          <p:cNvSpPr>
            <a:spLocks noGrp="1"/>
          </p:cNvSpPr>
          <p:nvPr>
            <p:ph idx="1"/>
          </p:nvPr>
        </p:nvSpPr>
        <p:spPr>
          <a:xfrm>
            <a:off x="666573" y="1825625"/>
            <a:ext cx="8774412" cy="3379421"/>
          </a:xfrm>
        </p:spPr>
        <p:txBody>
          <a:bodyPr/>
          <a:lstStyle/>
          <a:p>
            <a:r>
              <a:rPr lang="sv-SE" dirty="0"/>
              <a:t>Myndighetsutövning</a:t>
            </a:r>
          </a:p>
          <a:p>
            <a:r>
              <a:rPr lang="sv-SE" dirty="0"/>
              <a:t>Lagstyrd verksamhet</a:t>
            </a:r>
          </a:p>
          <a:p>
            <a:r>
              <a:rPr lang="sv-SE" dirty="0"/>
              <a:t>Kommunerna bestämmer själva hur de vill leda, organisera och utveckla sin verksamhet</a:t>
            </a:r>
          </a:p>
          <a:p>
            <a:r>
              <a:rPr lang="sv-SE" dirty="0"/>
              <a:t>Ensam är inte stark</a:t>
            </a:r>
          </a:p>
          <a:p>
            <a:r>
              <a:rPr lang="sv-SE" dirty="0"/>
              <a:t>Prioritera socialtjänstens verksamhet</a:t>
            </a:r>
          </a:p>
          <a:p>
            <a:r>
              <a:rPr lang="sv-SE" dirty="0"/>
              <a:t>Samverkan mellan kommunerna prioriteras alltmer</a:t>
            </a:r>
          </a:p>
          <a:p>
            <a:pPr marL="0" indent="0">
              <a:buNone/>
            </a:pPr>
            <a:endParaRPr lang="sv-SE" dirty="0"/>
          </a:p>
          <a:p>
            <a:endParaRPr lang="sv-SE" dirty="0"/>
          </a:p>
        </p:txBody>
      </p:sp>
    </p:spTree>
    <p:extLst>
      <p:ext uri="{BB962C8B-B14F-4D97-AF65-F5344CB8AC3E}">
        <p14:creationId xmlns:p14="http://schemas.microsoft.com/office/powerpoint/2010/main" val="1917117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20C89A-5239-4DE3-AB85-3A6AD604975D}"/>
              </a:ext>
            </a:extLst>
          </p:cNvPr>
          <p:cNvSpPr>
            <a:spLocks noGrp="1"/>
          </p:cNvSpPr>
          <p:nvPr>
            <p:ph type="title"/>
          </p:nvPr>
        </p:nvSpPr>
        <p:spPr>
          <a:xfrm>
            <a:off x="838200" y="1180123"/>
            <a:ext cx="9553486" cy="759925"/>
          </a:xfrm>
        </p:spPr>
        <p:txBody>
          <a:bodyPr/>
          <a:lstStyle/>
          <a:p>
            <a:r>
              <a:rPr lang="sv-SE" dirty="0"/>
              <a:t>Bakgrund till nationell satsning</a:t>
            </a:r>
            <a:r>
              <a:rPr lang="sv-SE" b="0" i="0" dirty="0">
                <a:solidFill>
                  <a:srgbClr val="000000"/>
                </a:solidFill>
                <a:effectLst/>
                <a:latin typeface="Times New Roman" panose="02020603050405020304" pitchFamily="18" charset="0"/>
              </a:rPr>
              <a:t> </a:t>
            </a:r>
            <a:endParaRPr lang="sv-SE" dirty="0"/>
          </a:p>
        </p:txBody>
      </p:sp>
      <p:sp>
        <p:nvSpPr>
          <p:cNvPr id="3" name="Platshållare för innehåll 2">
            <a:extLst>
              <a:ext uri="{FF2B5EF4-FFF2-40B4-BE49-F238E27FC236}">
                <a16:creationId xmlns:a16="http://schemas.microsoft.com/office/drawing/2014/main" id="{A4504787-51E6-4390-9F98-9BB76E25F5B7}"/>
              </a:ext>
            </a:extLst>
          </p:cNvPr>
          <p:cNvSpPr>
            <a:spLocks noGrp="1"/>
          </p:cNvSpPr>
          <p:nvPr>
            <p:ph idx="1"/>
          </p:nvPr>
        </p:nvSpPr>
        <p:spPr/>
        <p:txBody>
          <a:bodyPr/>
          <a:lstStyle/>
          <a:p>
            <a:pPr marL="0" indent="0">
              <a:buNone/>
            </a:pPr>
            <a:r>
              <a:rPr lang="sv-SE" b="0" i="0" dirty="0">
                <a:solidFill>
                  <a:srgbClr val="000000"/>
                </a:solidFill>
                <a:effectLst/>
                <a:latin typeface="Times New Roman" panose="02020603050405020304" pitchFamily="18" charset="0"/>
              </a:rPr>
              <a:t> </a:t>
            </a:r>
            <a:endParaRPr lang="sv-SE" dirty="0"/>
          </a:p>
        </p:txBody>
      </p:sp>
      <p:graphicFrame>
        <p:nvGraphicFramePr>
          <p:cNvPr id="4" name="Platshållare för innehåll 4">
            <a:extLst>
              <a:ext uri="{FF2B5EF4-FFF2-40B4-BE49-F238E27FC236}">
                <a16:creationId xmlns:a16="http://schemas.microsoft.com/office/drawing/2014/main" id="{7757075F-A504-496A-924A-1240812BC7FA}"/>
              </a:ext>
            </a:extLst>
          </p:cNvPr>
          <p:cNvGraphicFramePr>
            <a:graphicFrameLocks/>
          </p:cNvGraphicFramePr>
          <p:nvPr/>
        </p:nvGraphicFramePr>
        <p:xfrm>
          <a:off x="934619" y="1690688"/>
          <a:ext cx="9198638" cy="4552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Bildobjekt 4">
            <a:extLst>
              <a:ext uri="{FF2B5EF4-FFF2-40B4-BE49-F238E27FC236}">
                <a16:creationId xmlns:a16="http://schemas.microsoft.com/office/drawing/2014/main" id="{5A223C3C-DF6A-41D2-88EB-F7EB15DEB2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2087416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F84A0E0D-19CE-43EC-B3EB-93403ACA9172}"/>
              </a:ext>
            </a:extLst>
          </p:cNvPr>
          <p:cNvSpPr/>
          <p:nvPr/>
        </p:nvSpPr>
        <p:spPr>
          <a:xfrm>
            <a:off x="468923" y="3086629"/>
            <a:ext cx="3165231" cy="1305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ubrik 1">
            <a:extLst>
              <a:ext uri="{FF2B5EF4-FFF2-40B4-BE49-F238E27FC236}">
                <a16:creationId xmlns:a16="http://schemas.microsoft.com/office/drawing/2014/main" id="{26DF5AF7-ECBF-42C3-AA6B-E42A9E5FB0A7}"/>
              </a:ext>
            </a:extLst>
          </p:cNvPr>
          <p:cNvSpPr>
            <a:spLocks noGrp="1"/>
          </p:cNvSpPr>
          <p:nvPr>
            <p:ph type="title"/>
          </p:nvPr>
        </p:nvSpPr>
        <p:spPr>
          <a:xfrm>
            <a:off x="839788" y="1266092"/>
            <a:ext cx="4411720" cy="1367692"/>
          </a:xfrm>
        </p:spPr>
        <p:txBody>
          <a:bodyPr>
            <a:normAutofit/>
          </a:bodyPr>
          <a:lstStyle/>
          <a:p>
            <a:r>
              <a:rPr lang="sv-SE" sz="4400" dirty="0"/>
              <a:t>Ett gemensamt arbete</a:t>
            </a:r>
          </a:p>
        </p:txBody>
      </p:sp>
      <p:graphicFrame>
        <p:nvGraphicFramePr>
          <p:cNvPr id="5" name="Diagram 4">
            <a:extLst>
              <a:ext uri="{FF2B5EF4-FFF2-40B4-BE49-F238E27FC236}">
                <a16:creationId xmlns:a16="http://schemas.microsoft.com/office/drawing/2014/main" id="{F3A7E8A1-F45C-4873-B167-50BA73DA05F2}"/>
              </a:ext>
            </a:extLst>
          </p:cNvPr>
          <p:cNvGraphicFramePr/>
          <p:nvPr/>
        </p:nvGraphicFramePr>
        <p:xfrm>
          <a:off x="3749880" y="981512"/>
          <a:ext cx="8380602" cy="514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tshållare för text 5">
            <a:extLst>
              <a:ext uri="{FF2B5EF4-FFF2-40B4-BE49-F238E27FC236}">
                <a16:creationId xmlns:a16="http://schemas.microsoft.com/office/drawing/2014/main" id="{7B5703EA-2E85-4340-AF3F-6EA70CC2F33A}"/>
              </a:ext>
            </a:extLst>
          </p:cNvPr>
          <p:cNvSpPr txBox="1">
            <a:spLocks noGrp="1"/>
          </p:cNvSpPr>
          <p:nvPr>
            <p:ph type="body" sz="half" idx="2"/>
          </p:nvPr>
        </p:nvSpPr>
        <p:spPr>
          <a:xfrm>
            <a:off x="2484030" y="5844141"/>
            <a:ext cx="3932237" cy="38115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*Regionala samverkans- och stödstrukturer</a:t>
            </a:r>
          </a:p>
        </p:txBody>
      </p:sp>
      <p:pic>
        <p:nvPicPr>
          <p:cNvPr id="7" name="Bildobjekt 6">
            <a:extLst>
              <a:ext uri="{FF2B5EF4-FFF2-40B4-BE49-F238E27FC236}">
                <a16:creationId xmlns:a16="http://schemas.microsoft.com/office/drawing/2014/main" id="{05912C6E-57CA-47AA-A571-71CB9C370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
        <p:nvSpPr>
          <p:cNvPr id="3" name="textruta 2">
            <a:extLst>
              <a:ext uri="{FF2B5EF4-FFF2-40B4-BE49-F238E27FC236}">
                <a16:creationId xmlns:a16="http://schemas.microsoft.com/office/drawing/2014/main" id="{1CC6EC6D-AD86-43E0-8C24-8706386B4876}"/>
              </a:ext>
            </a:extLst>
          </p:cNvPr>
          <p:cNvSpPr txBox="1"/>
          <p:nvPr/>
        </p:nvSpPr>
        <p:spPr>
          <a:xfrm>
            <a:off x="839788" y="3259015"/>
            <a:ext cx="25755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1D1D1D"/>
                </a:solidFill>
                <a:effectLst/>
                <a:uLnTx/>
                <a:uFillTx/>
                <a:latin typeface="Calibri"/>
                <a:ea typeface="+mn-ea"/>
                <a:cs typeface="+mn-cs"/>
              </a:rPr>
              <a:t>Fem yrkesresor på sju år</a:t>
            </a:r>
          </a:p>
        </p:txBody>
      </p:sp>
    </p:spTree>
    <p:extLst>
      <p:ext uri="{BB962C8B-B14F-4D97-AF65-F5344CB8AC3E}">
        <p14:creationId xmlns:p14="http://schemas.microsoft.com/office/powerpoint/2010/main" val="149494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2AB9DA-753E-4E4F-998F-73A47965BFEE}"/>
              </a:ext>
            </a:extLst>
          </p:cNvPr>
          <p:cNvSpPr>
            <a:spLocks noGrp="1"/>
          </p:cNvSpPr>
          <p:nvPr>
            <p:ph type="title"/>
          </p:nvPr>
        </p:nvSpPr>
        <p:spPr>
          <a:xfrm>
            <a:off x="838200" y="813247"/>
            <a:ext cx="9553486" cy="1129291"/>
          </a:xfrm>
        </p:spPr>
        <p:txBody>
          <a:bodyPr>
            <a:normAutofit/>
          </a:bodyPr>
          <a:lstStyle/>
          <a:p>
            <a:r>
              <a:rPr lang="sv-SE" sz="3600" dirty="0"/>
              <a:t>Yrkesresor utifrån kommunernas behov</a:t>
            </a:r>
            <a:br>
              <a:rPr lang="sv-SE" sz="3600" dirty="0"/>
            </a:br>
            <a:r>
              <a:rPr lang="sv-SE" sz="3600" dirty="0"/>
              <a:t>Fem yrkesresor på sju år(2021-2028)</a:t>
            </a:r>
          </a:p>
        </p:txBody>
      </p:sp>
      <p:sp>
        <p:nvSpPr>
          <p:cNvPr id="3" name="Rektangel 2">
            <a:extLst>
              <a:ext uri="{FF2B5EF4-FFF2-40B4-BE49-F238E27FC236}">
                <a16:creationId xmlns:a16="http://schemas.microsoft.com/office/drawing/2014/main" id="{5BB214A5-3D29-46FE-9895-8C85530B04B9}"/>
              </a:ext>
            </a:extLst>
          </p:cNvPr>
          <p:cNvSpPr/>
          <p:nvPr/>
        </p:nvSpPr>
        <p:spPr>
          <a:xfrm>
            <a:off x="1031842" y="2103325"/>
            <a:ext cx="2743204" cy="718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Barn och unga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(myndighet)</a:t>
            </a:r>
          </a:p>
        </p:txBody>
      </p:sp>
      <p:sp>
        <p:nvSpPr>
          <p:cNvPr id="4" name="Rektangel 3">
            <a:extLst>
              <a:ext uri="{FF2B5EF4-FFF2-40B4-BE49-F238E27FC236}">
                <a16:creationId xmlns:a16="http://schemas.microsoft.com/office/drawing/2014/main" id="{BDE85AE2-9133-4C18-888E-2ECB9430EA8D}"/>
              </a:ext>
            </a:extLst>
          </p:cNvPr>
          <p:cNvSpPr/>
          <p:nvPr/>
        </p:nvSpPr>
        <p:spPr>
          <a:xfrm>
            <a:off x="1031842" y="2947269"/>
            <a:ext cx="2743204" cy="718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Funktionshinderområdet (myndighet)</a:t>
            </a:r>
          </a:p>
        </p:txBody>
      </p:sp>
      <p:sp>
        <p:nvSpPr>
          <p:cNvPr id="5" name="Rektangel 4">
            <a:extLst>
              <a:ext uri="{FF2B5EF4-FFF2-40B4-BE49-F238E27FC236}">
                <a16:creationId xmlns:a16="http://schemas.microsoft.com/office/drawing/2014/main" id="{0FD95787-0BB0-4C31-864F-8ACAE43CE7BE}"/>
              </a:ext>
            </a:extLst>
          </p:cNvPr>
          <p:cNvSpPr/>
          <p:nvPr/>
        </p:nvSpPr>
        <p:spPr>
          <a:xfrm>
            <a:off x="1031842" y="3791213"/>
            <a:ext cx="2743204" cy="718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Funktionshinderområdet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(utförare)</a:t>
            </a:r>
          </a:p>
        </p:txBody>
      </p:sp>
      <p:sp>
        <p:nvSpPr>
          <p:cNvPr id="7" name="Rektangel 6">
            <a:extLst>
              <a:ext uri="{FF2B5EF4-FFF2-40B4-BE49-F238E27FC236}">
                <a16:creationId xmlns:a16="http://schemas.microsoft.com/office/drawing/2014/main" id="{1C346D02-9ED6-4D4E-B367-060B50FF9AFD}"/>
              </a:ext>
            </a:extLst>
          </p:cNvPr>
          <p:cNvSpPr/>
          <p:nvPr/>
        </p:nvSpPr>
        <p:spPr>
          <a:xfrm>
            <a:off x="1031842" y="4635156"/>
            <a:ext cx="2743204" cy="718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Äldreomsorg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(utförare)</a:t>
            </a:r>
          </a:p>
        </p:txBody>
      </p:sp>
      <p:sp>
        <p:nvSpPr>
          <p:cNvPr id="8" name="Rektangel 7">
            <a:extLst>
              <a:ext uri="{FF2B5EF4-FFF2-40B4-BE49-F238E27FC236}">
                <a16:creationId xmlns:a16="http://schemas.microsoft.com/office/drawing/2014/main" id="{21A083FE-BCC7-42EE-8E88-F36B9EF8B509}"/>
              </a:ext>
            </a:extLst>
          </p:cNvPr>
          <p:cNvSpPr/>
          <p:nvPr/>
        </p:nvSpPr>
        <p:spPr>
          <a:xfrm>
            <a:off x="1031842" y="5479101"/>
            <a:ext cx="2743204" cy="718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Missbruk och beroende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(myndighet)</a:t>
            </a:r>
          </a:p>
        </p:txBody>
      </p:sp>
      <p:sp>
        <p:nvSpPr>
          <p:cNvPr id="9" name="Rektangel 8">
            <a:extLst>
              <a:ext uri="{FF2B5EF4-FFF2-40B4-BE49-F238E27FC236}">
                <a16:creationId xmlns:a16="http://schemas.microsoft.com/office/drawing/2014/main" id="{94BF8012-AEC3-46D8-BF0B-ABF8393445F1}"/>
              </a:ext>
            </a:extLst>
          </p:cNvPr>
          <p:cNvSpPr/>
          <p:nvPr/>
        </p:nvSpPr>
        <p:spPr>
          <a:xfrm>
            <a:off x="4447560" y="2081563"/>
            <a:ext cx="2743204" cy="7181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Göteborgsregionen (GR)</a:t>
            </a:r>
          </a:p>
        </p:txBody>
      </p:sp>
      <p:sp>
        <p:nvSpPr>
          <p:cNvPr id="10" name="Rektangel 9">
            <a:extLst>
              <a:ext uri="{FF2B5EF4-FFF2-40B4-BE49-F238E27FC236}">
                <a16:creationId xmlns:a16="http://schemas.microsoft.com/office/drawing/2014/main" id="{D99E6F9A-95ED-4EF4-A343-D6DA206D7026}"/>
              </a:ext>
            </a:extLst>
          </p:cNvPr>
          <p:cNvSpPr/>
          <p:nvPr/>
        </p:nvSpPr>
        <p:spPr>
          <a:xfrm>
            <a:off x="4447560" y="3432157"/>
            <a:ext cx="2743204" cy="7181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Västernorrlands kommunalförbund</a:t>
            </a:r>
          </a:p>
        </p:txBody>
      </p:sp>
      <p:sp>
        <p:nvSpPr>
          <p:cNvPr id="11" name="Rektangel 10">
            <a:extLst>
              <a:ext uri="{FF2B5EF4-FFF2-40B4-BE49-F238E27FC236}">
                <a16:creationId xmlns:a16="http://schemas.microsoft.com/office/drawing/2014/main" id="{48BD1CE5-A953-4189-9710-79B3A2D7B658}"/>
              </a:ext>
            </a:extLst>
          </p:cNvPr>
          <p:cNvSpPr/>
          <p:nvPr/>
        </p:nvSpPr>
        <p:spPr>
          <a:xfrm>
            <a:off x="4447560" y="4635155"/>
            <a:ext cx="2743204" cy="7181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FOU Östergötland</a:t>
            </a:r>
          </a:p>
        </p:txBody>
      </p:sp>
      <p:sp>
        <p:nvSpPr>
          <p:cNvPr id="12" name="Rektangel 11">
            <a:extLst>
              <a:ext uri="{FF2B5EF4-FFF2-40B4-BE49-F238E27FC236}">
                <a16:creationId xmlns:a16="http://schemas.microsoft.com/office/drawing/2014/main" id="{17F110F9-CBE3-4E33-875D-57EED4DDD627}"/>
              </a:ext>
            </a:extLst>
          </p:cNvPr>
          <p:cNvSpPr/>
          <p:nvPr/>
        </p:nvSpPr>
        <p:spPr>
          <a:xfrm>
            <a:off x="4447560" y="5479097"/>
            <a:ext cx="2743204" cy="7181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Kommunal utveckling i Region Jönköpings län</a:t>
            </a:r>
          </a:p>
        </p:txBody>
      </p:sp>
      <p:sp>
        <p:nvSpPr>
          <p:cNvPr id="13" name="Höger klammerparentes 12">
            <a:extLst>
              <a:ext uri="{FF2B5EF4-FFF2-40B4-BE49-F238E27FC236}">
                <a16:creationId xmlns:a16="http://schemas.microsoft.com/office/drawing/2014/main" id="{938AF7D5-F0C6-4389-9842-8A4FA5533D0E}"/>
              </a:ext>
            </a:extLst>
          </p:cNvPr>
          <p:cNvSpPr/>
          <p:nvPr/>
        </p:nvSpPr>
        <p:spPr>
          <a:xfrm>
            <a:off x="4051883" y="2821436"/>
            <a:ext cx="167779" cy="1813720"/>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rgbClr val="1D1D1D"/>
              </a:solidFill>
              <a:effectLst/>
              <a:uLnTx/>
              <a:uFillTx/>
              <a:latin typeface="Calibri"/>
              <a:ea typeface="+mn-ea"/>
              <a:cs typeface="+mn-cs"/>
            </a:endParaRPr>
          </a:p>
        </p:txBody>
      </p:sp>
      <p:sp>
        <p:nvSpPr>
          <p:cNvPr id="16" name="Rektangel 15">
            <a:extLst>
              <a:ext uri="{FF2B5EF4-FFF2-40B4-BE49-F238E27FC236}">
                <a16:creationId xmlns:a16="http://schemas.microsoft.com/office/drawing/2014/main" id="{BE83FF5F-A1A6-4F7B-B416-9EA0DC0748E5}"/>
              </a:ext>
            </a:extLst>
          </p:cNvPr>
          <p:cNvSpPr/>
          <p:nvPr/>
        </p:nvSpPr>
        <p:spPr>
          <a:xfrm>
            <a:off x="7863278" y="2081563"/>
            <a:ext cx="2743204" cy="7181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Produktion pågår</a:t>
            </a:r>
          </a:p>
        </p:txBody>
      </p:sp>
      <p:sp>
        <p:nvSpPr>
          <p:cNvPr id="17" name="Rektangel 16">
            <a:extLst>
              <a:ext uri="{FF2B5EF4-FFF2-40B4-BE49-F238E27FC236}">
                <a16:creationId xmlns:a16="http://schemas.microsoft.com/office/drawing/2014/main" id="{1CE169FB-5BBE-419C-9E0A-BDB1823DDB27}"/>
              </a:ext>
            </a:extLst>
          </p:cNvPr>
          <p:cNvSpPr/>
          <p:nvPr/>
        </p:nvSpPr>
        <p:spPr>
          <a:xfrm>
            <a:off x="7863278" y="3432157"/>
            <a:ext cx="2743204" cy="7181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Produktion påbörjas 2022</a:t>
            </a:r>
          </a:p>
        </p:txBody>
      </p:sp>
      <p:sp>
        <p:nvSpPr>
          <p:cNvPr id="18" name="Rektangel 17">
            <a:extLst>
              <a:ext uri="{FF2B5EF4-FFF2-40B4-BE49-F238E27FC236}">
                <a16:creationId xmlns:a16="http://schemas.microsoft.com/office/drawing/2014/main" id="{882C417F-0BFE-4488-82E9-17540706F4FE}"/>
              </a:ext>
            </a:extLst>
          </p:cNvPr>
          <p:cNvSpPr/>
          <p:nvPr/>
        </p:nvSpPr>
        <p:spPr>
          <a:xfrm>
            <a:off x="7863278" y="4621961"/>
            <a:ext cx="2743204" cy="7181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Förstudie påbörjas 2022</a:t>
            </a:r>
          </a:p>
        </p:txBody>
      </p:sp>
      <p:sp>
        <p:nvSpPr>
          <p:cNvPr id="19" name="Rektangel 18">
            <a:extLst>
              <a:ext uri="{FF2B5EF4-FFF2-40B4-BE49-F238E27FC236}">
                <a16:creationId xmlns:a16="http://schemas.microsoft.com/office/drawing/2014/main" id="{27A64356-B926-4A5C-955B-86BB9C96A99E}"/>
              </a:ext>
            </a:extLst>
          </p:cNvPr>
          <p:cNvSpPr/>
          <p:nvPr/>
        </p:nvSpPr>
        <p:spPr>
          <a:xfrm>
            <a:off x="7863278" y="5479097"/>
            <a:ext cx="2743204" cy="7181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Förstudie påbörjas 2022</a:t>
            </a:r>
          </a:p>
        </p:txBody>
      </p:sp>
      <p:pic>
        <p:nvPicPr>
          <p:cNvPr id="20" name="Bildobjekt 19">
            <a:extLst>
              <a:ext uri="{FF2B5EF4-FFF2-40B4-BE49-F238E27FC236}">
                <a16:creationId xmlns:a16="http://schemas.microsoft.com/office/drawing/2014/main" id="{5FA748C3-EF04-45CC-B5CD-D74622FD1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39986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FA1B3A-CEF5-4F0F-BE03-F677B5BD504C}"/>
              </a:ext>
            </a:extLst>
          </p:cNvPr>
          <p:cNvSpPr>
            <a:spLocks noGrp="1"/>
          </p:cNvSpPr>
          <p:nvPr>
            <p:ph type="ctrTitle"/>
          </p:nvPr>
        </p:nvSpPr>
        <p:spPr/>
        <p:txBody>
          <a:bodyPr/>
          <a:lstStyle/>
          <a:p>
            <a:r>
              <a:rPr lang="sv-SE" dirty="0"/>
              <a:t>Besök av statssekreteraren Tobias Lundin </a:t>
            </a:r>
            <a:r>
              <a:rPr lang="sv-SE" dirty="0" err="1"/>
              <a:t>Gerdås</a:t>
            </a:r>
            <a:r>
              <a:rPr lang="sv-SE" dirty="0"/>
              <a:t>, Socialdepartementet</a:t>
            </a:r>
          </a:p>
        </p:txBody>
      </p:sp>
      <p:sp>
        <p:nvSpPr>
          <p:cNvPr id="3" name="Underrubrik 2">
            <a:extLst>
              <a:ext uri="{FF2B5EF4-FFF2-40B4-BE49-F238E27FC236}">
                <a16:creationId xmlns:a16="http://schemas.microsoft.com/office/drawing/2014/main" id="{5EF5F05A-D8C5-4C2A-A20D-01862C3159C6}"/>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2163319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Bildobjekt 61">
            <a:extLst>
              <a:ext uri="{FF2B5EF4-FFF2-40B4-BE49-F238E27FC236}">
                <a16:creationId xmlns:a16="http://schemas.microsoft.com/office/drawing/2014/main" id="{78B4D7EB-DC4E-4A48-BD14-9AF4C839CD27}"/>
              </a:ext>
            </a:extLst>
          </p:cNvPr>
          <p:cNvPicPr>
            <a:picLocks noChangeAspect="1"/>
          </p:cNvPicPr>
          <p:nvPr/>
        </p:nvPicPr>
        <p:blipFill>
          <a:blip r:embed="rId3"/>
          <a:stretch>
            <a:fillRect/>
          </a:stretch>
        </p:blipFill>
        <p:spPr>
          <a:xfrm>
            <a:off x="4525387" y="259917"/>
            <a:ext cx="2567235" cy="5789556"/>
          </a:xfrm>
          <a:prstGeom prst="rect">
            <a:avLst/>
          </a:prstGeom>
        </p:spPr>
      </p:pic>
      <p:pic>
        <p:nvPicPr>
          <p:cNvPr id="60" name="Bildobjekt 59">
            <a:extLst>
              <a:ext uri="{FF2B5EF4-FFF2-40B4-BE49-F238E27FC236}">
                <a16:creationId xmlns:a16="http://schemas.microsoft.com/office/drawing/2014/main" id="{CB1608B7-DB11-4588-8AB0-74D2D3F84C9B}"/>
              </a:ext>
            </a:extLst>
          </p:cNvPr>
          <p:cNvPicPr>
            <a:picLocks noChangeAspect="1"/>
          </p:cNvPicPr>
          <p:nvPr/>
        </p:nvPicPr>
        <p:blipFill>
          <a:blip r:embed="rId4"/>
          <a:stretch>
            <a:fillRect/>
          </a:stretch>
        </p:blipFill>
        <p:spPr>
          <a:xfrm>
            <a:off x="4525386" y="259917"/>
            <a:ext cx="2567235" cy="5789556"/>
          </a:xfrm>
          <a:prstGeom prst="rect">
            <a:avLst/>
          </a:prstGeom>
        </p:spPr>
      </p:pic>
      <p:pic>
        <p:nvPicPr>
          <p:cNvPr id="58" name="Bildobjekt 57" descr="En bild som visar karta&#10;&#10;Automatiskt genererad beskrivning">
            <a:extLst>
              <a:ext uri="{FF2B5EF4-FFF2-40B4-BE49-F238E27FC236}">
                <a16:creationId xmlns:a16="http://schemas.microsoft.com/office/drawing/2014/main" id="{064BECE4-8A0F-4EAD-8290-3D066BA3968E}"/>
              </a:ext>
            </a:extLst>
          </p:cNvPr>
          <p:cNvPicPr>
            <a:picLocks noChangeAspect="1"/>
          </p:cNvPicPr>
          <p:nvPr/>
        </p:nvPicPr>
        <p:blipFill>
          <a:blip r:embed="rId5"/>
          <a:stretch>
            <a:fillRect/>
          </a:stretch>
        </p:blipFill>
        <p:spPr>
          <a:xfrm>
            <a:off x="4525385" y="259917"/>
            <a:ext cx="2567235" cy="5789556"/>
          </a:xfrm>
          <a:prstGeom prst="rect">
            <a:avLst/>
          </a:prstGeom>
        </p:spPr>
      </p:pic>
      <p:pic>
        <p:nvPicPr>
          <p:cNvPr id="56" name="Bildobjekt 55" descr="En bild som visar karta&#10;&#10;Automatiskt genererad beskrivning">
            <a:extLst>
              <a:ext uri="{FF2B5EF4-FFF2-40B4-BE49-F238E27FC236}">
                <a16:creationId xmlns:a16="http://schemas.microsoft.com/office/drawing/2014/main" id="{D4B7110C-2C9B-4FB8-9997-ECD1BAEB6F95}"/>
              </a:ext>
            </a:extLst>
          </p:cNvPr>
          <p:cNvPicPr>
            <a:picLocks noChangeAspect="1"/>
          </p:cNvPicPr>
          <p:nvPr/>
        </p:nvPicPr>
        <p:blipFill>
          <a:blip r:embed="rId6"/>
          <a:stretch>
            <a:fillRect/>
          </a:stretch>
        </p:blipFill>
        <p:spPr>
          <a:xfrm>
            <a:off x="4525384" y="259917"/>
            <a:ext cx="2567234" cy="5789554"/>
          </a:xfrm>
          <a:prstGeom prst="rect">
            <a:avLst/>
          </a:prstGeom>
        </p:spPr>
      </p:pic>
      <p:pic>
        <p:nvPicPr>
          <p:cNvPr id="54" name="Bildobjekt 53" descr="En bild som visar karta&#10;&#10;Automatiskt genererad beskrivning">
            <a:extLst>
              <a:ext uri="{FF2B5EF4-FFF2-40B4-BE49-F238E27FC236}">
                <a16:creationId xmlns:a16="http://schemas.microsoft.com/office/drawing/2014/main" id="{3BDEC23B-2B66-44BA-8880-969F6B128A4D}"/>
              </a:ext>
            </a:extLst>
          </p:cNvPr>
          <p:cNvPicPr>
            <a:picLocks noChangeAspect="1"/>
          </p:cNvPicPr>
          <p:nvPr/>
        </p:nvPicPr>
        <p:blipFill>
          <a:blip r:embed="rId7"/>
          <a:stretch>
            <a:fillRect/>
          </a:stretch>
        </p:blipFill>
        <p:spPr>
          <a:xfrm>
            <a:off x="4525389" y="259915"/>
            <a:ext cx="2567233" cy="5789552"/>
          </a:xfrm>
          <a:prstGeom prst="rect">
            <a:avLst/>
          </a:prstGeom>
        </p:spPr>
      </p:pic>
      <p:pic>
        <p:nvPicPr>
          <p:cNvPr id="52" name="Bildobjekt 51" descr="En bild som visar karta&#10;&#10;Automatiskt genererad beskrivning">
            <a:extLst>
              <a:ext uri="{FF2B5EF4-FFF2-40B4-BE49-F238E27FC236}">
                <a16:creationId xmlns:a16="http://schemas.microsoft.com/office/drawing/2014/main" id="{DCAEDC54-BEA8-4125-8C69-8F895C7D2E1A}"/>
              </a:ext>
            </a:extLst>
          </p:cNvPr>
          <p:cNvPicPr>
            <a:picLocks noChangeAspect="1"/>
          </p:cNvPicPr>
          <p:nvPr/>
        </p:nvPicPr>
        <p:blipFill>
          <a:blip r:embed="rId8"/>
          <a:stretch>
            <a:fillRect/>
          </a:stretch>
        </p:blipFill>
        <p:spPr>
          <a:xfrm>
            <a:off x="4525390" y="259909"/>
            <a:ext cx="2567232" cy="5789549"/>
          </a:xfrm>
          <a:prstGeom prst="rect">
            <a:avLst/>
          </a:prstGeom>
        </p:spPr>
      </p:pic>
      <p:pic>
        <p:nvPicPr>
          <p:cNvPr id="50" name="Bildobjekt 49" descr="En bild som visar karta&#10;&#10;Automatiskt genererad beskrivning">
            <a:extLst>
              <a:ext uri="{FF2B5EF4-FFF2-40B4-BE49-F238E27FC236}">
                <a16:creationId xmlns:a16="http://schemas.microsoft.com/office/drawing/2014/main" id="{A2FEB1AB-F887-4265-AD0F-6E91C2BBABDD}"/>
              </a:ext>
            </a:extLst>
          </p:cNvPr>
          <p:cNvPicPr>
            <a:picLocks noChangeAspect="1"/>
          </p:cNvPicPr>
          <p:nvPr/>
        </p:nvPicPr>
        <p:blipFill>
          <a:blip r:embed="rId9"/>
          <a:stretch>
            <a:fillRect/>
          </a:stretch>
        </p:blipFill>
        <p:spPr>
          <a:xfrm>
            <a:off x="4525382" y="259926"/>
            <a:ext cx="2567231" cy="5789547"/>
          </a:xfrm>
          <a:prstGeom prst="rect">
            <a:avLst/>
          </a:prstGeom>
        </p:spPr>
      </p:pic>
      <p:pic>
        <p:nvPicPr>
          <p:cNvPr id="48" name="Bildobjekt 47" descr="En bild som visar karta&#10;&#10;Automatiskt genererad beskrivning">
            <a:extLst>
              <a:ext uri="{FF2B5EF4-FFF2-40B4-BE49-F238E27FC236}">
                <a16:creationId xmlns:a16="http://schemas.microsoft.com/office/drawing/2014/main" id="{172C7583-2342-432C-9084-7214EACE786F}"/>
              </a:ext>
            </a:extLst>
          </p:cNvPr>
          <p:cNvPicPr>
            <a:picLocks noChangeAspect="1"/>
          </p:cNvPicPr>
          <p:nvPr/>
        </p:nvPicPr>
        <p:blipFill>
          <a:blip r:embed="rId10"/>
          <a:stretch>
            <a:fillRect/>
          </a:stretch>
        </p:blipFill>
        <p:spPr>
          <a:xfrm>
            <a:off x="4525391" y="259926"/>
            <a:ext cx="2567231" cy="5789547"/>
          </a:xfrm>
          <a:prstGeom prst="rect">
            <a:avLst/>
          </a:prstGeom>
        </p:spPr>
      </p:pic>
      <p:pic>
        <p:nvPicPr>
          <p:cNvPr id="46" name="Bildobjekt 45" descr="En bild som visar karta&#10;&#10;Automatiskt genererad beskrivning">
            <a:extLst>
              <a:ext uri="{FF2B5EF4-FFF2-40B4-BE49-F238E27FC236}">
                <a16:creationId xmlns:a16="http://schemas.microsoft.com/office/drawing/2014/main" id="{67A1CDC2-6B4E-4881-B9AD-6D60B43F0FE4}"/>
              </a:ext>
            </a:extLst>
          </p:cNvPr>
          <p:cNvPicPr>
            <a:picLocks noChangeAspect="1"/>
          </p:cNvPicPr>
          <p:nvPr/>
        </p:nvPicPr>
        <p:blipFill>
          <a:blip r:embed="rId11"/>
          <a:stretch>
            <a:fillRect/>
          </a:stretch>
        </p:blipFill>
        <p:spPr>
          <a:xfrm>
            <a:off x="4525375" y="258077"/>
            <a:ext cx="2567231" cy="5789547"/>
          </a:xfrm>
          <a:prstGeom prst="rect">
            <a:avLst/>
          </a:prstGeom>
        </p:spPr>
      </p:pic>
      <p:sp>
        <p:nvSpPr>
          <p:cNvPr id="12" name="Platshållare för innehåll 2">
            <a:extLst>
              <a:ext uri="{FF2B5EF4-FFF2-40B4-BE49-F238E27FC236}">
                <a16:creationId xmlns:a16="http://schemas.microsoft.com/office/drawing/2014/main" id="{FB16376E-A622-4C97-9A30-74F62F65B6B0}"/>
              </a:ext>
            </a:extLst>
          </p:cNvPr>
          <p:cNvSpPr txBox="1">
            <a:spLocks/>
          </p:cNvSpPr>
          <p:nvPr/>
        </p:nvSpPr>
        <p:spPr>
          <a:xfrm>
            <a:off x="282866" y="1101643"/>
            <a:ext cx="5314675" cy="1281723"/>
          </a:xfrm>
          <a:prstGeom prst="rect">
            <a:avLst/>
          </a:prstGeom>
        </p:spPr>
        <p:txBody>
          <a:bodyPr vert="horz" lIns="91440" tIns="45720" rIns="91440" bIns="45720" rtlCol="0">
            <a:normAutofit/>
          </a:bodyPr>
          <a:lstStyle>
            <a:lvl1pPr marL="0" indent="0" algn="l" defTabSz="914400" rtl="0" eaLnBrk="1" latinLnBrk="0" hangingPunct="1">
              <a:lnSpc>
                <a:spcPts val="2800"/>
              </a:lnSpc>
              <a:spcBef>
                <a:spcPts val="1000"/>
              </a:spcBef>
              <a:buFont typeface="Arial" panose="020B0604020202020204" pitchFamily="34" charset="0"/>
              <a:buNone/>
              <a:defRPr lang="en-US" sz="2800" b="1" kern="1200" baseline="0" dirty="0">
                <a:solidFill>
                  <a:srgbClr val="1D1D1D"/>
                </a:solidFill>
                <a:latin typeface="Calibri" panose="020F0502020204030204" pitchFamily="34" charset="0"/>
                <a:ea typeface="Source Sans Pro" panose="020B050303040302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sv-SE" sz="4400" b="1" i="0" u="none" strike="noStrike" kern="1200" cap="none" spc="0" normalizeH="0" baseline="0" noProof="0" dirty="0">
              <a:ln>
                <a:noFill/>
              </a:ln>
              <a:solidFill>
                <a:srgbClr val="315B4A"/>
              </a:solidFill>
              <a:effectLst/>
              <a:uLnTx/>
              <a:uFillTx/>
              <a:latin typeface="Source Sans Pro" panose="020B0703030403020204" pitchFamily="34" charset="0"/>
              <a:ea typeface="+mj-ea"/>
              <a:cs typeface="Calibri" panose="020F0502020204030204" pitchFamily="34" charset="0"/>
            </a:endParaRPr>
          </a:p>
        </p:txBody>
      </p:sp>
      <p:sp>
        <p:nvSpPr>
          <p:cNvPr id="13" name="Platshållare för innehåll 2">
            <a:extLst>
              <a:ext uri="{FF2B5EF4-FFF2-40B4-BE49-F238E27FC236}">
                <a16:creationId xmlns:a16="http://schemas.microsoft.com/office/drawing/2014/main" id="{E70891FF-0A25-471E-BCBB-34E7D6F7CD53}"/>
              </a:ext>
            </a:extLst>
          </p:cNvPr>
          <p:cNvSpPr txBox="1">
            <a:spLocks/>
          </p:cNvSpPr>
          <p:nvPr/>
        </p:nvSpPr>
        <p:spPr>
          <a:xfrm>
            <a:off x="611112" y="2671763"/>
            <a:ext cx="3419712" cy="2176462"/>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1000"/>
              </a:spcBef>
              <a:buFont typeface="Arial" panose="020B0604020202020204" pitchFamily="34" charset="0"/>
              <a:buChar char="•"/>
              <a:defRPr lang="en-US" sz="2000" kern="1200" dirty="0">
                <a:solidFill>
                  <a:schemeClr val="tx1"/>
                </a:solidFill>
                <a:latin typeface="Calibri" panose="020F0502020204030204" pitchFamily="34" charset="0"/>
                <a:ea typeface="Source Sans Pro" panose="020B0503030403020204" pitchFamily="34" charset="0"/>
                <a:cs typeface="Calibri" panose="020F0502020204030204" pitchFamily="34" charset="0"/>
              </a:defRPr>
            </a:lvl1pPr>
            <a:lvl2pPr marL="685800" indent="-228600" algn="l" defTabSz="914400" rtl="0" eaLnBrk="1" latinLnBrk="0" hangingPunct="1">
              <a:lnSpc>
                <a:spcPct val="90000"/>
              </a:lnSpc>
              <a:spcBef>
                <a:spcPts val="1800"/>
              </a:spcBef>
              <a:buFont typeface="Arial" panose="020B0604020202020204" pitchFamily="34" charset="0"/>
              <a:buChar char="•"/>
              <a:defRPr sz="2000" b="0" kern="1200">
                <a:solidFill>
                  <a:schemeClr val="tx1"/>
                </a:solidFill>
                <a:latin typeface="+mn-lt"/>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r>
              <a:rPr kumimoji="0" lang="sv-SE" sz="2400" b="0" i="0" u="none" strike="noStrike" kern="1200" cap="none" spc="0" normalizeH="0" baseline="0" noProof="0" dirty="0">
                <a:ln>
                  <a:noFill/>
                </a:ln>
                <a:solidFill>
                  <a:srgbClr val="1D1D1D"/>
                </a:solidFill>
                <a:effectLst/>
                <a:uLnTx/>
                <a:uFillTx/>
                <a:latin typeface="Calibri" panose="020F0502020204030204" pitchFamily="34" charset="0"/>
                <a:ea typeface="Source Sans Pro" panose="020B0503030403020204" pitchFamily="34" charset="0"/>
                <a:cs typeface="Calibri" panose="020F0502020204030204" pitchFamily="34" charset="0"/>
              </a:rPr>
              <a:t>Ca 250 kommuner anslutna till Yrkesresan</a:t>
            </a:r>
          </a:p>
        </p:txBody>
      </p:sp>
      <p:pic>
        <p:nvPicPr>
          <p:cNvPr id="14" name="Bildobjekt 13">
            <a:extLst>
              <a:ext uri="{FF2B5EF4-FFF2-40B4-BE49-F238E27FC236}">
                <a16:creationId xmlns:a16="http://schemas.microsoft.com/office/drawing/2014/main" id="{89E2F316-2957-4AE6-9936-5EACF8652F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4268383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868D386A-ACEC-456E-A68D-6A849EE77DAB}"/>
              </a:ext>
            </a:extLst>
          </p:cNvPr>
          <p:cNvSpPr>
            <a:spLocks noGrp="1"/>
          </p:cNvSpPr>
          <p:nvPr>
            <p:ph type="title"/>
          </p:nvPr>
        </p:nvSpPr>
        <p:spPr/>
        <p:txBody>
          <a:bodyPr/>
          <a:lstStyle/>
          <a:p>
            <a:r>
              <a:rPr lang="sv-SE" dirty="0"/>
              <a:t>Yrkesresan i Norrbotten</a:t>
            </a:r>
          </a:p>
        </p:txBody>
      </p:sp>
      <p:sp>
        <p:nvSpPr>
          <p:cNvPr id="11" name="Platshållare för innehåll 10">
            <a:extLst>
              <a:ext uri="{FF2B5EF4-FFF2-40B4-BE49-F238E27FC236}">
                <a16:creationId xmlns:a16="http://schemas.microsoft.com/office/drawing/2014/main" id="{DBEB6ECB-D708-4A1A-9D83-57465EAFDC63}"/>
              </a:ext>
            </a:extLst>
          </p:cNvPr>
          <p:cNvSpPr>
            <a:spLocks noGrp="1"/>
          </p:cNvSpPr>
          <p:nvPr>
            <p:ph idx="1"/>
          </p:nvPr>
        </p:nvSpPr>
        <p:spPr>
          <a:xfrm>
            <a:off x="3136307" y="1825625"/>
            <a:ext cx="8532062" cy="3301267"/>
          </a:xfrm>
        </p:spPr>
        <p:txBody>
          <a:bodyPr>
            <a:normAutofit/>
          </a:bodyPr>
          <a:lstStyle/>
          <a:p>
            <a:r>
              <a:rPr lang="sv-SE" dirty="0"/>
              <a:t>Norrbottens Kommuner- kommunförbund för våra 14 kommuner har uppdraget som RSS-struktur i länet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En utvecklad samverkansstruktur med bland annat nätverk i olika sakområden</a:t>
            </a:r>
          </a:p>
          <a:p>
            <a:pPr>
              <a:defRPr/>
            </a:pPr>
            <a:r>
              <a:rPr lang="sv-SE" dirty="0"/>
              <a:t>RSS ansvarar för implementeringen av Yrkesresan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Yrkesresan ingår i Norrbottens Kommuners ordinarie struktur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Samtliga 14 kommuner i Norrbotten tackat ja till att ingå i Yrkesresan</a:t>
            </a:r>
          </a:p>
          <a:p>
            <a:endParaRPr lang="sv-SE" dirty="0"/>
          </a:p>
          <a:p>
            <a:pPr marL="0" indent="0">
              <a:buNone/>
            </a:pPr>
            <a:endParaRPr lang="sv-SE" dirty="0"/>
          </a:p>
          <a:p>
            <a:endParaRPr lang="sv-SE" dirty="0"/>
          </a:p>
          <a:p>
            <a:endParaRPr lang="sv-SE" dirty="0"/>
          </a:p>
          <a:p>
            <a:endParaRPr lang="sv-SE" dirty="0"/>
          </a:p>
          <a:p>
            <a:endParaRPr lang="sv-SE" dirty="0"/>
          </a:p>
        </p:txBody>
      </p:sp>
      <p:pic>
        <p:nvPicPr>
          <p:cNvPr id="9" name="Bildobjekt 8">
            <a:extLst>
              <a:ext uri="{FF2B5EF4-FFF2-40B4-BE49-F238E27FC236}">
                <a16:creationId xmlns:a16="http://schemas.microsoft.com/office/drawing/2014/main" id="{BDC26953-DB80-4833-B9FA-A3E11B49C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3828319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868D386A-ACEC-456E-A68D-6A849EE77DAB}"/>
              </a:ext>
            </a:extLst>
          </p:cNvPr>
          <p:cNvSpPr>
            <a:spLocks noGrp="1"/>
          </p:cNvSpPr>
          <p:nvPr>
            <p:ph type="title"/>
          </p:nvPr>
        </p:nvSpPr>
        <p:spPr/>
        <p:txBody>
          <a:bodyPr/>
          <a:lstStyle/>
          <a:p>
            <a:r>
              <a:rPr lang="sv-SE" dirty="0"/>
              <a:t>Yrkesresan i Norrbotten</a:t>
            </a:r>
          </a:p>
        </p:txBody>
      </p:sp>
      <p:sp>
        <p:nvSpPr>
          <p:cNvPr id="11" name="Platshållare för innehåll 10">
            <a:extLst>
              <a:ext uri="{FF2B5EF4-FFF2-40B4-BE49-F238E27FC236}">
                <a16:creationId xmlns:a16="http://schemas.microsoft.com/office/drawing/2014/main" id="{DBEB6ECB-D708-4A1A-9D83-57465EAFDC63}"/>
              </a:ext>
            </a:extLst>
          </p:cNvPr>
          <p:cNvSpPr>
            <a:spLocks noGrp="1"/>
          </p:cNvSpPr>
          <p:nvPr>
            <p:ph idx="1"/>
          </p:nvPr>
        </p:nvSpPr>
        <p:spPr>
          <a:xfrm>
            <a:off x="3136307" y="1825625"/>
            <a:ext cx="8235078" cy="4035913"/>
          </a:xfrm>
        </p:spPr>
        <p:txBody>
          <a:bodyPr>
            <a:normAutofit/>
          </a:bodyPr>
          <a:lstStyle/>
          <a:p>
            <a:r>
              <a:rPr lang="sv-SE" dirty="0"/>
              <a:t>Informationsinsatser i länet från RSS för att skapa förståelse och sammanhang</a:t>
            </a:r>
          </a:p>
          <a:p>
            <a:r>
              <a:rPr lang="sv-SE" dirty="0"/>
              <a:t>Socialtjänsten finansierar resurserna i RSS för Yrkesresan</a:t>
            </a:r>
          </a:p>
          <a:p>
            <a:r>
              <a:rPr lang="sv-SE" dirty="0"/>
              <a:t>Särskild projektledare rekryterad</a:t>
            </a:r>
          </a:p>
          <a:p>
            <a:r>
              <a:rPr lang="sv-SE" dirty="0"/>
              <a:t>Styrgrupp består av verksamhetschefer i sakområdet</a:t>
            </a:r>
          </a:p>
          <a:p>
            <a:r>
              <a:rPr lang="sv-SE" dirty="0"/>
              <a:t>Viktigt med delaktighet från kommunerna</a:t>
            </a:r>
          </a:p>
          <a:p>
            <a:endParaRPr lang="sv-SE" dirty="0"/>
          </a:p>
          <a:p>
            <a:pPr marL="0" indent="0">
              <a:buNone/>
            </a:pPr>
            <a:endParaRPr lang="sv-SE" dirty="0"/>
          </a:p>
          <a:p>
            <a:endParaRPr lang="sv-SE" dirty="0"/>
          </a:p>
          <a:p>
            <a:endParaRPr lang="sv-SE" dirty="0"/>
          </a:p>
          <a:p>
            <a:endParaRPr lang="sv-SE" dirty="0"/>
          </a:p>
          <a:p>
            <a:endParaRPr lang="sv-SE" dirty="0"/>
          </a:p>
        </p:txBody>
      </p:sp>
      <p:pic>
        <p:nvPicPr>
          <p:cNvPr id="9" name="Bildobjekt 8">
            <a:extLst>
              <a:ext uri="{FF2B5EF4-FFF2-40B4-BE49-F238E27FC236}">
                <a16:creationId xmlns:a16="http://schemas.microsoft.com/office/drawing/2014/main" id="{BDC26953-DB80-4833-B9FA-A3E11B49C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Tree>
    <p:extLst>
      <p:ext uri="{BB962C8B-B14F-4D97-AF65-F5344CB8AC3E}">
        <p14:creationId xmlns:p14="http://schemas.microsoft.com/office/powerpoint/2010/main" val="3697546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868D386A-ACEC-456E-A68D-6A849EE77DAB}"/>
              </a:ext>
            </a:extLst>
          </p:cNvPr>
          <p:cNvSpPr>
            <a:spLocks noGrp="1"/>
          </p:cNvSpPr>
          <p:nvPr>
            <p:ph type="title"/>
          </p:nvPr>
        </p:nvSpPr>
        <p:spPr/>
        <p:txBody>
          <a:bodyPr/>
          <a:lstStyle/>
          <a:p>
            <a:r>
              <a:rPr lang="sv-SE" dirty="0"/>
              <a:t>Yrkesresan i Norrbotten</a:t>
            </a:r>
          </a:p>
        </p:txBody>
      </p:sp>
      <p:sp>
        <p:nvSpPr>
          <p:cNvPr id="11" name="Platshållare för innehåll 10">
            <a:extLst>
              <a:ext uri="{FF2B5EF4-FFF2-40B4-BE49-F238E27FC236}">
                <a16:creationId xmlns:a16="http://schemas.microsoft.com/office/drawing/2014/main" id="{DBEB6ECB-D708-4A1A-9D83-57465EAFDC63}"/>
              </a:ext>
            </a:extLst>
          </p:cNvPr>
          <p:cNvSpPr>
            <a:spLocks noGrp="1"/>
          </p:cNvSpPr>
          <p:nvPr>
            <p:ph idx="1"/>
          </p:nvPr>
        </p:nvSpPr>
        <p:spPr>
          <a:xfrm>
            <a:off x="3136307" y="1825625"/>
            <a:ext cx="8532062" cy="4028098"/>
          </a:xfrm>
        </p:spPr>
        <p:txBody>
          <a:bodyPr>
            <a:normAutofit fontScale="92500" lnSpcReduction="10000"/>
          </a:bodyPr>
          <a:lstStyle/>
          <a:p>
            <a:r>
              <a:rPr lang="sv-SE" dirty="0"/>
              <a:t>Pågående samverkan i nationellt nätverk för projektledare</a:t>
            </a:r>
          </a:p>
          <a:p>
            <a:r>
              <a:rPr lang="sv-SE" dirty="0"/>
              <a:t>Samverkan mellan de fyra nordligaste länen</a:t>
            </a:r>
          </a:p>
          <a:p>
            <a:r>
              <a:rPr lang="sv-SE" dirty="0"/>
              <a:t>Plan för reell implementering hösten 2022</a:t>
            </a:r>
          </a:p>
          <a:p>
            <a:r>
              <a:rPr lang="sv-SE" dirty="0"/>
              <a:t>Kommunikation viktigt på olika nivåer</a:t>
            </a:r>
          </a:p>
          <a:p>
            <a:r>
              <a:rPr lang="sv-SE" dirty="0"/>
              <a:t>Viktigt att kommunerna skapar förutsättningar för medarbetare att delta i Yrkesresan</a:t>
            </a:r>
          </a:p>
          <a:p>
            <a:r>
              <a:rPr lang="sv-SE" sz="2400" dirty="0"/>
              <a:t>Rekrytera och samordna utbildare från kommunerna</a:t>
            </a:r>
          </a:p>
          <a:p>
            <a:r>
              <a:rPr lang="sv-SE" dirty="0"/>
              <a:t>Analys och uppföljning</a:t>
            </a:r>
          </a:p>
          <a:p>
            <a:endParaRPr lang="sv-SE" sz="2400" dirty="0"/>
          </a:p>
          <a:p>
            <a:r>
              <a:rPr lang="sv-SE" sz="2400" dirty="0"/>
              <a:t>Största utmaningen är resurshanteringen inom RSS</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p:txBody>
      </p:sp>
      <p:pic>
        <p:nvPicPr>
          <p:cNvPr id="9" name="Bildobjekt 8">
            <a:extLst>
              <a:ext uri="{FF2B5EF4-FFF2-40B4-BE49-F238E27FC236}">
                <a16:creationId xmlns:a16="http://schemas.microsoft.com/office/drawing/2014/main" id="{BDC26953-DB80-4833-B9FA-A3E11B49C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4317"/>
            <a:ext cx="1197708" cy="558930"/>
          </a:xfrm>
          <a:prstGeom prst="rect">
            <a:avLst/>
          </a:prstGeom>
        </p:spPr>
      </p:pic>
      <p:sp>
        <p:nvSpPr>
          <p:cNvPr id="2" name="textruta 1">
            <a:extLst>
              <a:ext uri="{FF2B5EF4-FFF2-40B4-BE49-F238E27FC236}">
                <a16:creationId xmlns:a16="http://schemas.microsoft.com/office/drawing/2014/main" id="{6F706AED-FA45-4FA6-B7B4-E9E0D6937BCB}"/>
              </a:ext>
            </a:extLst>
          </p:cNvPr>
          <p:cNvSpPr txBox="1"/>
          <p:nvPr/>
        </p:nvSpPr>
        <p:spPr>
          <a:xfrm rot="20682753">
            <a:off x="381000" y="1170432"/>
            <a:ext cx="15209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Samverkan</a:t>
            </a:r>
          </a:p>
        </p:txBody>
      </p:sp>
      <p:sp>
        <p:nvSpPr>
          <p:cNvPr id="3" name="textruta 2">
            <a:extLst>
              <a:ext uri="{FF2B5EF4-FFF2-40B4-BE49-F238E27FC236}">
                <a16:creationId xmlns:a16="http://schemas.microsoft.com/office/drawing/2014/main" id="{33A40F99-F6AF-45C0-AB90-5E3767B3604C}"/>
              </a:ext>
            </a:extLst>
          </p:cNvPr>
          <p:cNvSpPr txBox="1"/>
          <p:nvPr/>
        </p:nvSpPr>
        <p:spPr>
          <a:xfrm rot="1214461">
            <a:off x="403973" y="2349030"/>
            <a:ext cx="17422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Kommunikation</a:t>
            </a:r>
          </a:p>
        </p:txBody>
      </p:sp>
      <p:sp>
        <p:nvSpPr>
          <p:cNvPr id="4" name="textruta 3">
            <a:extLst>
              <a:ext uri="{FF2B5EF4-FFF2-40B4-BE49-F238E27FC236}">
                <a16:creationId xmlns:a16="http://schemas.microsoft.com/office/drawing/2014/main" id="{64C6F2C5-9547-4784-95CE-242A05F836B5}"/>
              </a:ext>
            </a:extLst>
          </p:cNvPr>
          <p:cNvSpPr txBox="1"/>
          <p:nvPr/>
        </p:nvSpPr>
        <p:spPr>
          <a:xfrm rot="20494048">
            <a:off x="381000" y="3236976"/>
            <a:ext cx="17221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Implementering</a:t>
            </a:r>
          </a:p>
        </p:txBody>
      </p:sp>
      <p:sp>
        <p:nvSpPr>
          <p:cNvPr id="5" name="textruta 4">
            <a:extLst>
              <a:ext uri="{FF2B5EF4-FFF2-40B4-BE49-F238E27FC236}">
                <a16:creationId xmlns:a16="http://schemas.microsoft.com/office/drawing/2014/main" id="{D9722796-4DC2-4BFA-AA6A-76A36526C7D4}"/>
              </a:ext>
            </a:extLst>
          </p:cNvPr>
          <p:cNvSpPr txBox="1"/>
          <p:nvPr/>
        </p:nvSpPr>
        <p:spPr>
          <a:xfrm rot="684414">
            <a:off x="1498187" y="1748345"/>
            <a:ext cx="86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Nytta</a:t>
            </a:r>
          </a:p>
        </p:txBody>
      </p:sp>
    </p:spTree>
    <p:extLst>
      <p:ext uri="{BB962C8B-B14F-4D97-AF65-F5344CB8AC3E}">
        <p14:creationId xmlns:p14="http://schemas.microsoft.com/office/powerpoint/2010/main" val="2882051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D4B04FC-4A71-488D-BA68-B4C6F05D5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68" y="1484922"/>
            <a:ext cx="2075047" cy="3040185"/>
          </a:xfrm>
          <a:prstGeom prst="rect">
            <a:avLst/>
          </a:prstGeom>
        </p:spPr>
      </p:pic>
      <p:sp>
        <p:nvSpPr>
          <p:cNvPr id="5" name="textruta 4">
            <a:extLst>
              <a:ext uri="{FF2B5EF4-FFF2-40B4-BE49-F238E27FC236}">
                <a16:creationId xmlns:a16="http://schemas.microsoft.com/office/drawing/2014/main" id="{407AE3AF-9DFB-43E8-BBDE-143D5CD58B8C}"/>
              </a:ext>
            </a:extLst>
          </p:cNvPr>
          <p:cNvSpPr txBox="1"/>
          <p:nvPr/>
        </p:nvSpPr>
        <p:spPr>
          <a:xfrm>
            <a:off x="359507" y="5111261"/>
            <a:ext cx="24305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Eva Lakso, </a:t>
            </a:r>
            <a:r>
              <a:rPr kumimoji="0" lang="sv-SE" sz="1800" b="0" i="0" u="none" strike="noStrike" kern="1200" cap="none" spc="0" normalizeH="0" baseline="0" noProof="0" dirty="0">
                <a:ln>
                  <a:noFill/>
                </a:ln>
                <a:solidFill>
                  <a:srgbClr val="1D1D1D"/>
                </a:solidFill>
                <a:effectLst/>
                <a:uLnTx/>
                <a:uFillTx/>
                <a:latin typeface="Calibri"/>
                <a:ea typeface="+mn-ea"/>
                <a:cs typeface="+mn-cs"/>
                <a:hlinkClick r:id="rId3"/>
              </a:rPr>
              <a:t>eva.lakso@kfbd.se</a:t>
            </a:r>
            <a:endParaRPr kumimoji="0" lang="sv-SE" sz="1800" b="0" i="0" u="none" strike="noStrike" kern="1200" cap="none" spc="0" normalizeH="0" baseline="0" noProof="0" dirty="0">
              <a:ln>
                <a:noFill/>
              </a:ln>
              <a:solidFill>
                <a:srgbClr val="1D1D1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Norrbottens Kommuner</a:t>
            </a:r>
          </a:p>
        </p:txBody>
      </p:sp>
    </p:spTree>
    <p:extLst>
      <p:ext uri="{BB962C8B-B14F-4D97-AF65-F5344CB8AC3E}">
        <p14:creationId xmlns:p14="http://schemas.microsoft.com/office/powerpoint/2010/main" val="767982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550A560-1D5E-4048-A821-DDC5D505CC06}"/>
              </a:ext>
            </a:extLst>
          </p:cNvPr>
          <p:cNvSpPr>
            <a:spLocks noGrp="1"/>
          </p:cNvSpPr>
          <p:nvPr>
            <p:ph type="ctrTitle"/>
          </p:nvPr>
        </p:nvSpPr>
        <p:spPr/>
        <p:txBody>
          <a:bodyPr/>
          <a:lstStyle/>
          <a:p>
            <a:r>
              <a:rPr lang="sv-SE" dirty="0"/>
              <a:t>Reflektion</a:t>
            </a:r>
          </a:p>
        </p:txBody>
      </p:sp>
      <p:sp>
        <p:nvSpPr>
          <p:cNvPr id="5" name="Underrubrik 4">
            <a:extLst>
              <a:ext uri="{FF2B5EF4-FFF2-40B4-BE49-F238E27FC236}">
                <a16:creationId xmlns:a16="http://schemas.microsoft.com/office/drawing/2014/main" id="{BC11C02E-C3B8-4FB0-B995-0E3D64F0EE8F}"/>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843432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0F1DA47-9A32-4143-B150-7DC2B6C4F493}"/>
              </a:ext>
            </a:extLst>
          </p:cNvPr>
          <p:cNvSpPr>
            <a:spLocks noGrp="1"/>
          </p:cNvSpPr>
          <p:nvPr>
            <p:ph type="ctrTitle"/>
          </p:nvPr>
        </p:nvSpPr>
        <p:spPr/>
        <p:txBody>
          <a:bodyPr/>
          <a:lstStyle/>
          <a:p>
            <a:r>
              <a:rPr lang="sv-SE" dirty="0"/>
              <a:t>Paus</a:t>
            </a:r>
          </a:p>
        </p:txBody>
      </p:sp>
      <p:sp>
        <p:nvSpPr>
          <p:cNvPr id="5" name="Underrubrik 4">
            <a:extLst>
              <a:ext uri="{FF2B5EF4-FFF2-40B4-BE49-F238E27FC236}">
                <a16:creationId xmlns:a16="http://schemas.microsoft.com/office/drawing/2014/main" id="{36A9583A-7F97-4C6E-86F3-96A8973DBB4A}"/>
              </a:ext>
            </a:extLst>
          </p:cNvPr>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2881835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6275" y="1360953"/>
            <a:ext cx="9608400" cy="1966912"/>
          </a:xfrm>
        </p:spPr>
        <p:txBody>
          <a:bodyPr/>
          <a:lstStyle/>
          <a:p>
            <a:pPr>
              <a:lnSpc>
                <a:spcPts val="5800"/>
              </a:lnSpc>
            </a:pPr>
            <a:r>
              <a:rPr lang="sv-SE" sz="4400" dirty="0"/>
              <a:t>Nationella brukarundersökningar inom funktionshinderområdet och individ- och familjeomsorg </a:t>
            </a:r>
            <a:br>
              <a:rPr lang="sv-SE" sz="4400" dirty="0"/>
            </a:br>
            <a:r>
              <a:rPr lang="sv-SE" sz="4400" dirty="0"/>
              <a:t>– resultat 2021</a:t>
            </a:r>
          </a:p>
        </p:txBody>
      </p:sp>
    </p:spTree>
    <p:extLst>
      <p:ext uri="{BB962C8B-B14F-4D97-AF65-F5344CB8AC3E}">
        <p14:creationId xmlns:p14="http://schemas.microsoft.com/office/powerpoint/2010/main" val="4103306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latshållare för innehåll 3">
            <a:extLst>
              <a:ext uri="{FF2B5EF4-FFF2-40B4-BE49-F238E27FC236}">
                <a16:creationId xmlns:a16="http://schemas.microsoft.com/office/drawing/2014/main" id="{4EE7484E-554A-4668-AE32-7B54E7E91C3A}"/>
              </a:ext>
            </a:extLst>
          </p:cNvPr>
          <p:cNvGraphicFramePr>
            <a:graphicFrameLocks/>
          </p:cNvGraphicFramePr>
          <p:nvPr/>
        </p:nvGraphicFramePr>
        <p:xfrm>
          <a:off x="699517" y="1087771"/>
          <a:ext cx="7635126" cy="5318760"/>
        </p:xfrm>
        <a:graphic>
          <a:graphicData uri="http://schemas.openxmlformats.org/drawingml/2006/table">
            <a:tbl>
              <a:tblPr firstRow="1" bandRow="1">
                <a:tableStyleId>{5C22544A-7EE6-4342-B048-85BDC9FD1C3A}</a:tableStyleId>
              </a:tblPr>
              <a:tblGrid>
                <a:gridCol w="2545042">
                  <a:extLst>
                    <a:ext uri="{9D8B030D-6E8A-4147-A177-3AD203B41FA5}">
                      <a16:colId xmlns:a16="http://schemas.microsoft.com/office/drawing/2014/main" val="1619702524"/>
                    </a:ext>
                  </a:extLst>
                </a:gridCol>
                <a:gridCol w="2545042">
                  <a:extLst>
                    <a:ext uri="{9D8B030D-6E8A-4147-A177-3AD203B41FA5}">
                      <a16:colId xmlns:a16="http://schemas.microsoft.com/office/drawing/2014/main" val="1311847679"/>
                    </a:ext>
                  </a:extLst>
                </a:gridCol>
                <a:gridCol w="2545042">
                  <a:extLst>
                    <a:ext uri="{9D8B030D-6E8A-4147-A177-3AD203B41FA5}">
                      <a16:colId xmlns:a16="http://schemas.microsoft.com/office/drawing/2014/main" val="3644666268"/>
                    </a:ext>
                  </a:extLst>
                </a:gridCol>
              </a:tblGrid>
              <a:tr h="434015">
                <a:tc>
                  <a:txBody>
                    <a:bodyPr/>
                    <a:lstStyle/>
                    <a:p>
                      <a:r>
                        <a:rPr lang="sv-SE" sz="1300" dirty="0"/>
                        <a:t>Brukarundersökning (BU)</a:t>
                      </a:r>
                      <a:endParaRPr lang="sv-SE" sz="1300" dirty="0">
                        <a:solidFill>
                          <a:sysClr val="windowText" lastClr="000000"/>
                        </a:solidFill>
                      </a:endParaRPr>
                    </a:p>
                  </a:txBody>
                  <a:tcPr/>
                </a:tc>
                <a:tc>
                  <a:txBody>
                    <a:bodyPr/>
                    <a:lstStyle/>
                    <a:p>
                      <a:r>
                        <a:rPr lang="sv-SE" sz="1300" dirty="0"/>
                        <a:t>Enkäter</a:t>
                      </a:r>
                      <a:endParaRPr lang="sv-SE" sz="1300" dirty="0">
                        <a:solidFill>
                          <a:sysClr val="windowText" lastClr="000000"/>
                        </a:solidFill>
                      </a:endParaRPr>
                    </a:p>
                  </a:txBody>
                  <a:tcPr/>
                </a:tc>
                <a:tc>
                  <a:txBody>
                    <a:bodyPr/>
                    <a:lstStyle/>
                    <a:p>
                      <a:r>
                        <a:rPr lang="sv-SE" sz="1300" dirty="0"/>
                        <a:t>Frågor om brukarens upplevelse av…</a:t>
                      </a:r>
                      <a:endParaRPr lang="sv-SE" sz="1300" dirty="0">
                        <a:solidFill>
                          <a:sysClr val="windowText" lastClr="000000"/>
                        </a:solidFill>
                      </a:endParaRPr>
                    </a:p>
                  </a:txBody>
                  <a:tcPr/>
                </a:tc>
                <a:extLst>
                  <a:ext uri="{0D108BD9-81ED-4DB2-BD59-A6C34878D82A}">
                    <a16:rowId xmlns:a16="http://schemas.microsoft.com/office/drawing/2014/main" val="759762637"/>
                  </a:ext>
                </a:extLst>
              </a:tr>
              <a:tr h="1506287">
                <a:tc>
                  <a:txBody>
                    <a:bodyPr/>
                    <a:lstStyle/>
                    <a:p>
                      <a:r>
                        <a:rPr lang="sv-SE" sz="1300" b="1" dirty="0"/>
                        <a:t>Funktionshinderområdet</a:t>
                      </a:r>
                      <a:r>
                        <a:rPr lang="sv-SE" sz="1300" dirty="0"/>
                        <a:t> V</a:t>
                      </a:r>
                      <a:r>
                        <a:rPr lang="sv-SE" sz="1300" baseline="0" dirty="0"/>
                        <a:t>uxna</a:t>
                      </a:r>
                      <a:br>
                        <a:rPr lang="sv-SE" sz="1300" baseline="0" dirty="0"/>
                      </a:br>
                      <a:r>
                        <a:rPr lang="sv-SE" sz="1300" baseline="0" dirty="0"/>
                        <a:t>(Sju enkäter)</a:t>
                      </a:r>
                      <a:endParaRPr lang="sv-SE" sz="1300" dirty="0"/>
                    </a:p>
                  </a:txBody>
                  <a:tcPr/>
                </a:tc>
                <a:tc>
                  <a:txBody>
                    <a:bodyPr/>
                    <a:lstStyle/>
                    <a:p>
                      <a:pPr marL="285750" indent="-285750">
                        <a:buFont typeface="Arial" panose="020B0604020202020204" pitchFamily="34" charset="0"/>
                        <a:buChar char="•"/>
                      </a:pPr>
                      <a:r>
                        <a:rPr lang="sv-SE" sz="1300" dirty="0"/>
                        <a:t>Daglig verksamhet LSS</a:t>
                      </a:r>
                    </a:p>
                    <a:p>
                      <a:pPr marL="285750" indent="-285750">
                        <a:buFont typeface="Arial" panose="020B0604020202020204" pitchFamily="34" charset="0"/>
                        <a:buChar char="•"/>
                      </a:pPr>
                      <a:r>
                        <a:rPr lang="sv-SE" sz="1300" dirty="0"/>
                        <a:t>Sysselsättning </a:t>
                      </a:r>
                      <a:r>
                        <a:rPr lang="sv-SE" sz="1300" dirty="0" err="1"/>
                        <a:t>SoL</a:t>
                      </a:r>
                      <a:endParaRPr lang="sv-SE" sz="1300" dirty="0"/>
                    </a:p>
                    <a:p>
                      <a:pPr marL="285750" indent="-285750">
                        <a:buFont typeface="Arial" panose="020B0604020202020204" pitchFamily="34" charset="0"/>
                        <a:buChar char="•"/>
                      </a:pPr>
                      <a:r>
                        <a:rPr lang="sv-SE" sz="1300" dirty="0"/>
                        <a:t>Gruppbostad LSS</a:t>
                      </a:r>
                    </a:p>
                    <a:p>
                      <a:pPr marL="285750" indent="-285750">
                        <a:buFont typeface="Arial" panose="020B0604020202020204" pitchFamily="34" charset="0"/>
                        <a:buChar char="•"/>
                      </a:pPr>
                      <a:r>
                        <a:rPr lang="sv-SE" sz="1300" dirty="0"/>
                        <a:t>Servicebostad LSS</a:t>
                      </a:r>
                    </a:p>
                    <a:p>
                      <a:pPr marL="285750" indent="-285750">
                        <a:buFont typeface="Arial" panose="020B0604020202020204" pitchFamily="34" charset="0"/>
                        <a:buChar char="•"/>
                      </a:pPr>
                      <a:r>
                        <a:rPr lang="sv-SE" sz="1300" dirty="0"/>
                        <a:t>Bostad med särskild service </a:t>
                      </a:r>
                      <a:r>
                        <a:rPr lang="sv-SE" sz="1300" dirty="0" err="1"/>
                        <a:t>SoL</a:t>
                      </a:r>
                      <a:endParaRPr lang="sv-SE" sz="1300" dirty="0"/>
                    </a:p>
                    <a:p>
                      <a:pPr marL="285750" indent="-285750">
                        <a:buFont typeface="Arial" panose="020B0604020202020204" pitchFamily="34" charset="0"/>
                        <a:buChar char="•"/>
                      </a:pPr>
                      <a:r>
                        <a:rPr lang="sv-SE" sz="1300" dirty="0"/>
                        <a:t>Boendestöd </a:t>
                      </a:r>
                      <a:r>
                        <a:rPr lang="sv-SE" sz="1300" dirty="0" err="1"/>
                        <a:t>SoL</a:t>
                      </a:r>
                      <a:endParaRPr lang="sv-SE" sz="1300" dirty="0"/>
                    </a:p>
                    <a:p>
                      <a:pPr marL="285750" indent="-285750">
                        <a:buFont typeface="Arial" panose="020B0604020202020204" pitchFamily="34" charset="0"/>
                        <a:buChar char="•"/>
                      </a:pPr>
                      <a:r>
                        <a:rPr lang="sv-SE" sz="1300" dirty="0"/>
                        <a:t>Personlig assistans LSS och SFB</a:t>
                      </a:r>
                    </a:p>
                  </a:txBody>
                  <a:tcPr/>
                </a:tc>
                <a:tc>
                  <a:txBody>
                    <a:bodyPr/>
                    <a:lstStyle/>
                    <a:p>
                      <a:r>
                        <a:rPr lang="sv-SE" sz="1300" dirty="0"/>
                        <a:t>Utförarverksamheter</a:t>
                      </a:r>
                    </a:p>
                  </a:txBody>
                  <a:tcPr/>
                </a:tc>
                <a:extLst>
                  <a:ext uri="{0D108BD9-81ED-4DB2-BD59-A6C34878D82A}">
                    <a16:rowId xmlns:a16="http://schemas.microsoft.com/office/drawing/2014/main" val="3862849222"/>
                  </a:ext>
                </a:extLst>
              </a:tr>
              <a:tr h="1506287">
                <a:tc>
                  <a:txBody>
                    <a:bodyPr/>
                    <a:lstStyle/>
                    <a:p>
                      <a:r>
                        <a:rPr lang="sv-SE" sz="1300" b="1" dirty="0"/>
                        <a:t>Individ- och familjeomsorg</a:t>
                      </a:r>
                    </a:p>
                    <a:p>
                      <a:r>
                        <a:rPr lang="sv-SE" sz="1300" b="0" dirty="0"/>
                        <a:t>Ungdomar 13-20 år samt vuxna</a:t>
                      </a:r>
                      <a:r>
                        <a:rPr lang="sv-SE" sz="1300" dirty="0"/>
                        <a:t/>
                      </a:r>
                      <a:br>
                        <a:rPr lang="sv-SE" sz="1300" dirty="0"/>
                      </a:br>
                      <a:r>
                        <a:rPr lang="sv-SE" sz="1300" dirty="0"/>
                        <a:t>(Fyra enkäter)</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300" baseline="0" dirty="0"/>
                        <a:t>Ungdomar 13 år och uppåt inom den sociala barn- och ungdomsvården</a:t>
                      </a:r>
                    </a:p>
                    <a:p>
                      <a:pPr marL="285750" indent="-285750">
                        <a:buFont typeface="Arial" panose="020B0604020202020204" pitchFamily="34" charset="0"/>
                        <a:buChar char="•"/>
                      </a:pPr>
                      <a:r>
                        <a:rPr lang="sv-SE" sz="1300" dirty="0"/>
                        <a:t>Vårdnadshavare</a:t>
                      </a:r>
                      <a:r>
                        <a:rPr lang="sv-SE" sz="1300" baseline="0" dirty="0"/>
                        <a:t> till barn och unga 0-18 år inom den sociala barn- och ungdomsvården</a:t>
                      </a:r>
                    </a:p>
                    <a:p>
                      <a:pPr marL="285750" indent="-285750">
                        <a:buFont typeface="Arial" panose="020B0604020202020204" pitchFamily="34" charset="0"/>
                        <a:buChar char="•"/>
                      </a:pPr>
                      <a:r>
                        <a:rPr lang="sv-SE" sz="1300" baseline="0" dirty="0"/>
                        <a:t>Missbruks- och beroendevården</a:t>
                      </a:r>
                    </a:p>
                    <a:p>
                      <a:pPr marL="285750" indent="-285750">
                        <a:buFont typeface="Arial" panose="020B0604020202020204" pitchFamily="34" charset="0"/>
                        <a:buChar char="•"/>
                      </a:pPr>
                      <a:r>
                        <a:rPr lang="sv-SE" sz="1300" baseline="0" dirty="0"/>
                        <a:t>Ekonomiskt bistånd</a:t>
                      </a:r>
                      <a:endParaRPr lang="sv-SE" sz="1300" dirty="0"/>
                    </a:p>
                  </a:txBody>
                  <a:tcPr/>
                </a:tc>
                <a:tc>
                  <a:txBody>
                    <a:bodyPr/>
                    <a:lstStyle/>
                    <a:p>
                      <a:r>
                        <a:rPr lang="sv-SE" sz="1300" dirty="0"/>
                        <a:t>Myndighetsutövningen/</a:t>
                      </a:r>
                      <a:br>
                        <a:rPr lang="sv-SE" sz="1300" dirty="0"/>
                      </a:br>
                      <a:r>
                        <a:rPr lang="sv-SE" sz="1300" dirty="0"/>
                        <a:t>utredande verksamheter</a:t>
                      </a:r>
                    </a:p>
                  </a:txBody>
                  <a:tcPr/>
                </a:tc>
                <a:extLst>
                  <a:ext uri="{0D108BD9-81ED-4DB2-BD59-A6C34878D82A}">
                    <a16:rowId xmlns:a16="http://schemas.microsoft.com/office/drawing/2014/main" val="823400358"/>
                  </a:ext>
                </a:extLst>
              </a:tr>
              <a:tr h="791439">
                <a:tc>
                  <a:txBody>
                    <a:bodyPr/>
                    <a:lstStyle/>
                    <a:p>
                      <a:r>
                        <a:rPr lang="sv-SE" sz="1300" dirty="0"/>
                        <a:t>Placerade barn och unga </a:t>
                      </a:r>
                      <a:br>
                        <a:rPr lang="sv-SE" sz="1300" dirty="0"/>
                      </a:br>
                      <a:r>
                        <a:rPr lang="sv-SE" sz="1300" dirty="0"/>
                        <a:t>13-20 år</a:t>
                      </a:r>
                      <a:br>
                        <a:rPr lang="sv-SE" sz="1300" dirty="0"/>
                      </a:br>
                      <a:r>
                        <a:rPr lang="sv-SE" sz="1300" dirty="0"/>
                        <a:t>(Tre enkäter)</a:t>
                      </a: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300" dirty="0"/>
                        <a:t>(Jourhem)</a:t>
                      </a:r>
                    </a:p>
                    <a:p>
                      <a:pPr marL="342900" indent="-342900">
                        <a:buFont typeface="Arial" panose="020B0604020202020204" pitchFamily="34" charset="0"/>
                        <a:buChar char="•"/>
                      </a:pPr>
                      <a:r>
                        <a:rPr lang="sv-SE" sz="1300" dirty="0"/>
                        <a:t>Familjehem</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300" dirty="0"/>
                        <a:t>Stödboende</a:t>
                      </a:r>
                    </a:p>
                    <a:p>
                      <a:pPr marL="342900" indent="-342900">
                        <a:buFont typeface="Arial" panose="020B0604020202020204" pitchFamily="34" charset="0"/>
                        <a:buChar char="•"/>
                      </a:pPr>
                      <a:r>
                        <a:rPr lang="sv-SE" sz="1300" dirty="0"/>
                        <a:t>HVB</a:t>
                      </a:r>
                    </a:p>
                  </a:txBody>
                  <a:tcPr/>
                </a:tc>
                <a:tc>
                  <a:txBody>
                    <a:bodyPr/>
                    <a:lstStyle/>
                    <a:p>
                      <a:r>
                        <a:rPr lang="sv-SE" sz="1300" dirty="0"/>
                        <a:t>Boendeformer/utförande</a:t>
                      </a:r>
                    </a:p>
                  </a:txBody>
                  <a:tcPr/>
                </a:tc>
                <a:extLst>
                  <a:ext uri="{0D108BD9-81ED-4DB2-BD59-A6C34878D82A}">
                    <a16:rowId xmlns:a16="http://schemas.microsoft.com/office/drawing/2014/main" val="4123294380"/>
                  </a:ext>
                </a:extLst>
              </a:tr>
            </a:tbl>
          </a:graphicData>
        </a:graphic>
      </p:graphicFrame>
      <p:sp>
        <p:nvSpPr>
          <p:cNvPr id="5" name="Rubrik 1">
            <a:extLst>
              <a:ext uri="{FF2B5EF4-FFF2-40B4-BE49-F238E27FC236}">
                <a16:creationId xmlns:a16="http://schemas.microsoft.com/office/drawing/2014/main" id="{89EC7F9A-98A8-4379-B28A-13D4085B192F}"/>
              </a:ext>
            </a:extLst>
          </p:cNvPr>
          <p:cNvSpPr>
            <a:spLocks noGrp="1"/>
          </p:cNvSpPr>
          <p:nvPr>
            <p:ph type="title"/>
          </p:nvPr>
        </p:nvSpPr>
        <p:spPr>
          <a:xfrm>
            <a:off x="505207" y="272829"/>
            <a:ext cx="9609825" cy="1231392"/>
          </a:xfrm>
        </p:spPr>
        <p:txBody>
          <a:bodyPr/>
          <a:lstStyle/>
          <a:p>
            <a:pPr algn="l"/>
            <a:r>
              <a:rPr lang="sv-SE" sz="3000" dirty="0"/>
              <a:t>Tre undersökningar med 14 enkäter idag</a:t>
            </a:r>
          </a:p>
        </p:txBody>
      </p:sp>
    </p:spTree>
    <p:extLst>
      <p:ext uri="{BB962C8B-B14F-4D97-AF65-F5344CB8AC3E}">
        <p14:creationId xmlns:p14="http://schemas.microsoft.com/office/powerpoint/2010/main" val="1362711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7746" y="852831"/>
            <a:ext cx="9609825" cy="1231392"/>
          </a:xfrm>
        </p:spPr>
        <p:txBody>
          <a:bodyPr/>
          <a:lstStyle/>
          <a:p>
            <a:r>
              <a:rPr lang="sv-SE" dirty="0"/>
              <a:t>Syftet med undersökningarna</a:t>
            </a:r>
          </a:p>
        </p:txBody>
      </p:sp>
      <p:sp>
        <p:nvSpPr>
          <p:cNvPr id="3" name="Platshållare för innehåll 2"/>
          <p:cNvSpPr>
            <a:spLocks noGrp="1"/>
          </p:cNvSpPr>
          <p:nvPr>
            <p:ph idx="1"/>
          </p:nvPr>
        </p:nvSpPr>
        <p:spPr>
          <a:xfrm>
            <a:off x="6410463" y="2076999"/>
            <a:ext cx="5635621" cy="3738598"/>
          </a:xfrm>
        </p:spPr>
        <p:txBody>
          <a:bodyPr/>
          <a:lstStyle/>
          <a:p>
            <a:pPr>
              <a:spcAft>
                <a:spcPts val="4200"/>
              </a:spcAft>
            </a:pPr>
            <a:r>
              <a:rPr lang="sv-SE" sz="2800"/>
              <a:t>Kunskapsunderlag för förbättringsarbete</a:t>
            </a:r>
          </a:p>
          <a:p>
            <a:pPr>
              <a:spcAft>
                <a:spcPts val="4200"/>
              </a:spcAft>
            </a:pPr>
            <a:r>
              <a:rPr lang="sv-SE" sz="2800"/>
              <a:t>Möjlighet att jämföra sig med sig själv över tid (och med andra)</a:t>
            </a:r>
          </a:p>
          <a:p>
            <a:pPr>
              <a:spcAft>
                <a:spcPts val="4200"/>
              </a:spcAft>
            </a:pPr>
            <a:r>
              <a:rPr lang="sv-SE" sz="2800"/>
              <a:t>Möjlighet för brukare att framföra sina åsikter om stödet</a:t>
            </a:r>
          </a:p>
        </p:txBody>
      </p:sp>
      <p:pic>
        <p:nvPicPr>
          <p:cNvPr id="4" name="DAB2AC0A-27F9-4506-9EBE-680D6214A9AE">
            <a:extLst>
              <a:ext uri="{FF2B5EF4-FFF2-40B4-BE49-F238E27FC236}">
                <a16:creationId xmlns:a16="http://schemas.microsoft.com/office/drawing/2014/main" id="{AC889643-A03E-4E2F-8C61-9D71226BBF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56" b="2430"/>
          <a:stretch/>
        </p:blipFill>
        <p:spPr bwMode="auto">
          <a:xfrm>
            <a:off x="145915" y="1883546"/>
            <a:ext cx="6177065" cy="43272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502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01894E-F8E7-4A88-8248-90D1862F84AC}"/>
              </a:ext>
            </a:extLst>
          </p:cNvPr>
          <p:cNvSpPr>
            <a:spLocks noGrp="1"/>
          </p:cNvSpPr>
          <p:nvPr>
            <p:ph type="title"/>
          </p:nvPr>
        </p:nvSpPr>
        <p:spPr/>
        <p:txBody>
          <a:bodyPr/>
          <a:lstStyle/>
          <a:p>
            <a:r>
              <a:rPr lang="sv-SE" dirty="0"/>
              <a:t>Upplägg </a:t>
            </a:r>
          </a:p>
        </p:txBody>
      </p:sp>
      <p:sp>
        <p:nvSpPr>
          <p:cNvPr id="3" name="Platshållare för innehåll 2">
            <a:extLst>
              <a:ext uri="{FF2B5EF4-FFF2-40B4-BE49-F238E27FC236}">
                <a16:creationId xmlns:a16="http://schemas.microsoft.com/office/drawing/2014/main" id="{5ACF0B3C-1E5B-4A38-86B7-A08F3EF6D4CD}"/>
              </a:ext>
            </a:extLst>
          </p:cNvPr>
          <p:cNvSpPr>
            <a:spLocks noGrp="1"/>
          </p:cNvSpPr>
          <p:nvPr>
            <p:ph idx="1"/>
          </p:nvPr>
        </p:nvSpPr>
        <p:spPr>
          <a:xfrm>
            <a:off x="664232" y="1776549"/>
            <a:ext cx="9609825" cy="4457252"/>
          </a:xfrm>
        </p:spPr>
        <p:txBody>
          <a:bodyPr/>
          <a:lstStyle/>
          <a:p>
            <a:pPr>
              <a:spcAft>
                <a:spcPts val="600"/>
              </a:spcAft>
            </a:pPr>
            <a:r>
              <a:rPr lang="sv-SE" dirty="0">
                <a:effectLst/>
                <a:latin typeface="Arial" panose="020B0604020202020204" pitchFamily="34" charset="0"/>
                <a:ea typeface="Times New Roman" panose="02020603050405020304" pitchFamily="18" charset="0"/>
                <a:cs typeface="Times New Roman" panose="02020603050405020304" pitchFamily="18" charset="0"/>
              </a:rPr>
              <a:t>Presentationsrunda </a:t>
            </a:r>
          </a:p>
          <a:p>
            <a:pPr>
              <a:spcAft>
                <a:spcPts val="600"/>
              </a:spcAft>
            </a:pPr>
            <a:r>
              <a:rPr lang="sv-SE" dirty="0">
                <a:effectLst/>
                <a:latin typeface="Arial" panose="020B0604020202020204" pitchFamily="34" charset="0"/>
                <a:ea typeface="Times New Roman" panose="02020603050405020304" pitchFamily="18" charset="0"/>
                <a:cs typeface="Times New Roman" panose="02020603050405020304" pitchFamily="18" charset="0"/>
              </a:rPr>
              <a:t>Ordförande för nätverket introducerar nätverket och RSS prioriteringar</a:t>
            </a:r>
          </a:p>
          <a:p>
            <a:pPr>
              <a:spcAft>
                <a:spcPts val="600"/>
              </a:spcAft>
            </a:pPr>
            <a:r>
              <a:rPr lang="sv-SE" dirty="0">
                <a:effectLst/>
                <a:latin typeface="Arial" panose="020B0604020202020204" pitchFamily="34" charset="0"/>
                <a:ea typeface="Times New Roman" panose="02020603050405020304" pitchFamily="18" charset="0"/>
                <a:cs typeface="Times New Roman" panose="02020603050405020304" pitchFamily="18" charset="0"/>
              </a:rPr>
              <a:t>RSS Västernorrland berättar kort om arbetet med att stödja kommunerna med systematisk uppföljning  </a:t>
            </a:r>
          </a:p>
          <a:p>
            <a:pPr>
              <a:spcAft>
                <a:spcPts val="600"/>
              </a:spcAft>
            </a:pPr>
            <a:r>
              <a:rPr lang="sv-SE" dirty="0">
                <a:effectLst/>
                <a:latin typeface="Arial" panose="020B0604020202020204" pitchFamily="34" charset="0"/>
                <a:ea typeface="Times New Roman" panose="02020603050405020304" pitchFamily="18" charset="0"/>
                <a:cs typeface="Times New Roman" panose="02020603050405020304" pitchFamily="18" charset="0"/>
              </a:rPr>
              <a:t>RSS Norrbotten berättar kort om Yrkesresan och det regionala genomförandet </a:t>
            </a:r>
          </a:p>
          <a:p>
            <a:pPr>
              <a:spcAft>
                <a:spcPts val="600"/>
              </a:spcAft>
            </a:pPr>
            <a:r>
              <a:rPr lang="sv-SE" dirty="0">
                <a:latin typeface="Arial" panose="020B0604020202020204" pitchFamily="34" charset="0"/>
                <a:ea typeface="Times New Roman" panose="02020603050405020304" pitchFamily="18" charset="0"/>
                <a:cs typeface="Times New Roman" panose="02020603050405020304" pitchFamily="18" charset="0"/>
              </a:rPr>
              <a:t>Statssekreterare Tobias Lundin </a:t>
            </a:r>
            <a:r>
              <a:rPr lang="sv-SE" dirty="0" err="1">
                <a:latin typeface="Arial" panose="020B0604020202020204" pitchFamily="34" charset="0"/>
                <a:ea typeface="Times New Roman" panose="02020603050405020304" pitchFamily="18" charset="0"/>
                <a:cs typeface="Times New Roman" panose="02020603050405020304" pitchFamily="18" charset="0"/>
              </a:rPr>
              <a:t>Gerdås</a:t>
            </a:r>
            <a:r>
              <a:rPr lang="sv-SE" dirty="0">
                <a:effectLst/>
                <a:latin typeface="Arial" panose="020B0604020202020204" pitchFamily="34" charset="0"/>
                <a:ea typeface="Times New Roman" panose="02020603050405020304" pitchFamily="18" charset="0"/>
                <a:cs typeface="Times New Roman" panose="02020603050405020304" pitchFamily="18" charset="0"/>
              </a:rPr>
              <a:t> berättar om regeringens prioriteringar </a:t>
            </a:r>
          </a:p>
          <a:p>
            <a:r>
              <a:rPr lang="sv-SE" dirty="0">
                <a:effectLst/>
                <a:latin typeface="Arial" panose="020B0604020202020204" pitchFamily="34" charset="0"/>
                <a:ea typeface="Times New Roman" panose="02020603050405020304" pitchFamily="18" charset="0"/>
                <a:cs typeface="Times New Roman" panose="02020603050405020304" pitchFamily="18" charset="0"/>
              </a:rPr>
              <a:t>Utrymme för frågor/dialog</a:t>
            </a:r>
            <a:endParaRPr lang="sv-SE" dirty="0"/>
          </a:p>
        </p:txBody>
      </p:sp>
    </p:spTree>
    <p:extLst>
      <p:ext uri="{BB962C8B-B14F-4D97-AF65-F5344CB8AC3E}">
        <p14:creationId xmlns:p14="http://schemas.microsoft.com/office/powerpoint/2010/main" val="2740237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41372" y="373886"/>
            <a:ext cx="9609825" cy="1231392"/>
          </a:xfrm>
        </p:spPr>
        <p:txBody>
          <a:bodyPr/>
          <a:lstStyle/>
          <a:p>
            <a:pPr>
              <a:lnSpc>
                <a:spcPct val="150000"/>
              </a:lnSpc>
            </a:pPr>
            <a:r>
              <a:rPr lang="sv-SE" dirty="0"/>
              <a:t>Ny undersökningstjänst från 2020</a:t>
            </a:r>
          </a:p>
        </p:txBody>
      </p:sp>
      <p:sp>
        <p:nvSpPr>
          <p:cNvPr id="3" name="Platshållare för innehåll 2"/>
          <p:cNvSpPr>
            <a:spLocks noGrp="1"/>
          </p:cNvSpPr>
          <p:nvPr>
            <p:ph idx="1"/>
          </p:nvPr>
        </p:nvSpPr>
        <p:spPr>
          <a:xfrm>
            <a:off x="763384" y="1944360"/>
            <a:ext cx="9609825" cy="3738598"/>
          </a:xfrm>
        </p:spPr>
        <p:txBody>
          <a:bodyPr/>
          <a:lstStyle/>
          <a:p>
            <a:pPr>
              <a:lnSpc>
                <a:spcPts val="3200"/>
              </a:lnSpc>
              <a:spcAft>
                <a:spcPts val="3000"/>
              </a:spcAft>
            </a:pPr>
            <a:r>
              <a:rPr lang="sv-SE" dirty="0"/>
              <a:t>Gemensam digital undersökningstjänst för alla SKR:s brukarundersökningar inom socialtjänsten</a:t>
            </a:r>
          </a:p>
          <a:p>
            <a:pPr>
              <a:lnSpc>
                <a:spcPts val="3200"/>
              </a:lnSpc>
              <a:spcAft>
                <a:spcPts val="3000"/>
              </a:spcAft>
            </a:pPr>
            <a:r>
              <a:rPr lang="sv-SE" dirty="0"/>
              <a:t>Ramavtal med Enkätfabriken, 2020 (som längst till 2023) för 287 kommuner</a:t>
            </a:r>
          </a:p>
          <a:p>
            <a:pPr>
              <a:lnSpc>
                <a:spcPts val="3200"/>
              </a:lnSpc>
              <a:spcAft>
                <a:spcPts val="3000"/>
              </a:spcAft>
            </a:pPr>
            <a:r>
              <a:rPr lang="sv-SE" dirty="0"/>
              <a:t>Samma funktionalitet som tidigare med uppläsning och </a:t>
            </a:r>
            <a:r>
              <a:rPr lang="sv-SE" dirty="0" err="1"/>
              <a:t>bildstöd</a:t>
            </a:r>
            <a:endParaRPr lang="sv-SE" dirty="0"/>
          </a:p>
          <a:p>
            <a:pPr>
              <a:lnSpc>
                <a:spcPts val="3200"/>
              </a:lnSpc>
              <a:spcAft>
                <a:spcPts val="3000"/>
              </a:spcAft>
            </a:pPr>
            <a:r>
              <a:rPr lang="sv-SE" dirty="0"/>
              <a:t>Möjligt att köpa lokala tilläggsfrågor och andra tilläggstjänster</a:t>
            </a:r>
          </a:p>
        </p:txBody>
      </p:sp>
      <p:pic>
        <p:nvPicPr>
          <p:cNvPr id="5" name="Bildobjekt 4"/>
          <p:cNvPicPr/>
          <p:nvPr/>
        </p:nvPicPr>
        <p:blipFill>
          <a:blip r:embed="rId3">
            <a:extLst>
              <a:ext uri="{28A0092B-C50C-407E-A947-70E740481C1C}">
                <a14:useLocalDpi xmlns:a14="http://schemas.microsoft.com/office/drawing/2010/main" val="0"/>
              </a:ext>
            </a:extLst>
          </a:blip>
          <a:stretch>
            <a:fillRect/>
          </a:stretch>
        </p:blipFill>
        <p:spPr>
          <a:xfrm>
            <a:off x="10688702" y="248745"/>
            <a:ext cx="1104900" cy="990600"/>
          </a:xfrm>
          <a:prstGeom prst="rect">
            <a:avLst/>
          </a:prstGeom>
        </p:spPr>
      </p:pic>
    </p:spTree>
    <p:extLst>
      <p:ext uri="{BB962C8B-B14F-4D97-AF65-F5344CB8AC3E}">
        <p14:creationId xmlns:p14="http://schemas.microsoft.com/office/powerpoint/2010/main" val="785149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7CCB954-8E42-4B58-8A09-EB71B8A31976}"/>
              </a:ext>
            </a:extLst>
          </p:cNvPr>
          <p:cNvSpPr>
            <a:spLocks noGrp="1"/>
          </p:cNvSpPr>
          <p:nvPr>
            <p:ph type="title"/>
          </p:nvPr>
        </p:nvSpPr>
        <p:spPr>
          <a:xfrm>
            <a:off x="241380" y="200585"/>
            <a:ext cx="3349314" cy="1231392"/>
          </a:xfrm>
        </p:spPr>
        <p:txBody>
          <a:bodyPr/>
          <a:lstStyle/>
          <a:p>
            <a:r>
              <a:rPr lang="sv-SE" sz="2800" dirty="0" err="1"/>
              <a:t>Årshjul</a:t>
            </a:r>
            <a:r>
              <a:rPr lang="sv-SE" sz="2800" dirty="0"/>
              <a:t> brukar-</a:t>
            </a:r>
            <a:br>
              <a:rPr lang="sv-SE" sz="2800" dirty="0"/>
            </a:br>
            <a:r>
              <a:rPr lang="sv-SE" sz="2800" dirty="0"/>
              <a:t>undersökningarna</a:t>
            </a:r>
          </a:p>
        </p:txBody>
      </p:sp>
      <p:graphicFrame>
        <p:nvGraphicFramePr>
          <p:cNvPr id="7" name="Diagram 6">
            <a:extLst>
              <a:ext uri="{FF2B5EF4-FFF2-40B4-BE49-F238E27FC236}">
                <a16:creationId xmlns:a16="http://schemas.microsoft.com/office/drawing/2014/main" id="{932C1806-2A41-47EE-9538-9D52C2F58482}"/>
              </a:ext>
            </a:extLst>
          </p:cNvPr>
          <p:cNvGraphicFramePr>
            <a:graphicFrameLocks/>
          </p:cNvGraphicFramePr>
          <p:nvPr/>
        </p:nvGraphicFramePr>
        <p:xfrm>
          <a:off x="38233" y="-4627"/>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ruta 1">
            <a:extLst>
              <a:ext uri="{FF2B5EF4-FFF2-40B4-BE49-F238E27FC236}">
                <a16:creationId xmlns:a16="http://schemas.microsoft.com/office/drawing/2014/main" id="{F2F09EE6-EF6C-4370-BA1C-E526A9F9CF59}"/>
              </a:ext>
            </a:extLst>
          </p:cNvPr>
          <p:cNvSpPr txBox="1"/>
          <p:nvPr/>
        </p:nvSpPr>
        <p:spPr>
          <a:xfrm>
            <a:off x="7990850" y="2299083"/>
            <a:ext cx="3720707"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Uppstartsmöten och anmälnings-</a:t>
            </a:r>
            <a:br>
              <a:rPr kumimoji="0" lang="sv-SE" sz="1800" b="1" i="0" u="none" strike="noStrike" kern="1200" cap="none" spc="0" normalizeH="0" baseline="0" noProof="0" dirty="0">
                <a:ln>
                  <a:noFill/>
                </a:ln>
                <a:solidFill>
                  <a:prstClr val="black"/>
                </a:solidFill>
                <a:effectLst/>
                <a:uLnTx/>
                <a:uFillTx/>
                <a:latin typeface="Arial"/>
                <a:ea typeface="+mn-ea"/>
                <a:cs typeface="+mn-cs"/>
              </a:rPr>
            </a:br>
            <a:r>
              <a:rPr kumimoji="0" lang="sv-SE" sz="1800" b="1" i="0" u="none" strike="noStrike" kern="1200" cap="none" spc="0" normalizeH="0" baseline="0" noProof="0" dirty="0">
                <a:ln>
                  <a:noFill/>
                </a:ln>
                <a:solidFill>
                  <a:prstClr val="black"/>
                </a:solidFill>
                <a:effectLst/>
                <a:uLnTx/>
                <a:uFillTx/>
                <a:latin typeface="Arial"/>
                <a:ea typeface="+mn-ea"/>
                <a:cs typeface="+mn-cs"/>
              </a:rPr>
              <a:t>portalen öppnar 15 mars</a:t>
            </a:r>
          </a:p>
        </p:txBody>
      </p:sp>
      <p:sp>
        <p:nvSpPr>
          <p:cNvPr id="9" name="textruta 1">
            <a:extLst>
              <a:ext uri="{FF2B5EF4-FFF2-40B4-BE49-F238E27FC236}">
                <a16:creationId xmlns:a16="http://schemas.microsoft.com/office/drawing/2014/main" id="{F2F09EE6-EF6C-4370-BA1C-E526A9F9CF59}"/>
              </a:ext>
            </a:extLst>
          </p:cNvPr>
          <p:cNvSpPr txBox="1"/>
          <p:nvPr/>
        </p:nvSpPr>
        <p:spPr>
          <a:xfrm>
            <a:off x="7990850" y="4202662"/>
            <a:ext cx="3326529"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Anmälan och förberedelser </a:t>
            </a:r>
            <a:br>
              <a:rPr kumimoji="0" lang="sv-SE" sz="1800" b="1" i="0" u="none" strike="noStrike" kern="1200" cap="none" spc="0" normalizeH="0" baseline="0" noProof="0" dirty="0">
                <a:ln>
                  <a:noFill/>
                </a:ln>
                <a:solidFill>
                  <a:prstClr val="black"/>
                </a:solidFill>
                <a:effectLst/>
                <a:uLnTx/>
                <a:uFillTx/>
                <a:latin typeface="Arial"/>
                <a:ea typeface="+mn-ea"/>
                <a:cs typeface="+mn-cs"/>
              </a:rPr>
            </a:br>
            <a:r>
              <a:rPr kumimoji="0" lang="sv-SE" sz="1800" b="1" i="0" u="none" strike="noStrike" kern="1200" cap="none" spc="0" normalizeH="0" baseline="0" noProof="0" dirty="0">
                <a:ln>
                  <a:noFill/>
                </a:ln>
                <a:solidFill>
                  <a:prstClr val="black"/>
                </a:solidFill>
                <a:effectLst/>
                <a:uLnTx/>
                <a:uFillTx/>
                <a:latin typeface="Arial"/>
                <a:ea typeface="+mn-ea"/>
                <a:cs typeface="+mn-cs"/>
              </a:rPr>
              <a:t>från 15 mars till 1 juni</a:t>
            </a:r>
          </a:p>
        </p:txBody>
      </p:sp>
      <p:sp>
        <p:nvSpPr>
          <p:cNvPr id="10" name="textruta 1">
            <a:extLst>
              <a:ext uri="{FF2B5EF4-FFF2-40B4-BE49-F238E27FC236}">
                <a16:creationId xmlns:a16="http://schemas.microsoft.com/office/drawing/2014/main" id="{F2F09EE6-EF6C-4370-BA1C-E526A9F9CF59}"/>
              </a:ext>
            </a:extLst>
          </p:cNvPr>
          <p:cNvSpPr txBox="1"/>
          <p:nvPr/>
        </p:nvSpPr>
        <p:spPr>
          <a:xfrm>
            <a:off x="3935419" y="5584519"/>
            <a:ext cx="2643799"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Fortsatta förberedelser</a:t>
            </a:r>
            <a:br>
              <a:rPr kumimoji="0" lang="sv-SE" sz="1800" b="1" i="0" u="none" strike="noStrike" kern="1200" cap="none" spc="0" normalizeH="0" baseline="0" noProof="0" dirty="0">
                <a:ln>
                  <a:noFill/>
                </a:ln>
                <a:solidFill>
                  <a:prstClr val="black"/>
                </a:solidFill>
                <a:effectLst/>
                <a:uLnTx/>
                <a:uFillTx/>
                <a:latin typeface="Arial"/>
                <a:ea typeface="+mn-ea"/>
                <a:cs typeface="+mn-cs"/>
              </a:rPr>
            </a:br>
            <a:r>
              <a:rPr kumimoji="0" lang="sv-SE" sz="1800" b="1" i="0" u="none" strike="noStrike" kern="1200" cap="none" spc="0" normalizeH="0" baseline="0" noProof="0" dirty="0">
                <a:ln>
                  <a:noFill/>
                </a:ln>
                <a:solidFill>
                  <a:prstClr val="black"/>
                </a:solidFill>
                <a:effectLst/>
                <a:uLnTx/>
                <a:uFillTx/>
                <a:latin typeface="Arial"/>
                <a:ea typeface="+mn-ea"/>
                <a:cs typeface="+mn-cs"/>
              </a:rPr>
              <a:t>juni-aug.</a:t>
            </a:r>
          </a:p>
        </p:txBody>
      </p:sp>
      <p:sp>
        <p:nvSpPr>
          <p:cNvPr id="11" name="textruta 1">
            <a:extLst>
              <a:ext uri="{FF2B5EF4-FFF2-40B4-BE49-F238E27FC236}">
                <a16:creationId xmlns:a16="http://schemas.microsoft.com/office/drawing/2014/main" id="{F2F09EE6-EF6C-4370-BA1C-E526A9F9CF59}"/>
              </a:ext>
            </a:extLst>
          </p:cNvPr>
          <p:cNvSpPr txBox="1"/>
          <p:nvPr/>
        </p:nvSpPr>
        <p:spPr>
          <a:xfrm>
            <a:off x="896022" y="2967173"/>
            <a:ext cx="2348981"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Undersökningsperiod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prstClr val="black"/>
                </a:solidFill>
                <a:effectLst/>
                <a:uLnTx/>
                <a:uFillTx/>
                <a:latin typeface="Arial"/>
                <a:ea typeface="+mn-ea"/>
                <a:cs typeface="+mn-cs"/>
              </a:rPr>
              <a:t>sept</a:t>
            </a:r>
            <a:r>
              <a:rPr kumimoji="0" lang="sv-SE" sz="1800" b="1" i="0" u="none" strike="noStrike" kern="1200" cap="none" spc="0" normalizeH="0" baseline="0" noProof="0" dirty="0">
                <a:ln>
                  <a:noFill/>
                </a:ln>
                <a:solidFill>
                  <a:prstClr val="black"/>
                </a:solidFill>
                <a:effectLst/>
                <a:uLnTx/>
                <a:uFillTx/>
                <a:latin typeface="Arial"/>
                <a:ea typeface="+mn-ea"/>
                <a:cs typeface="+mn-cs"/>
              </a:rPr>
              <a:t>-okt</a:t>
            </a:r>
          </a:p>
        </p:txBody>
      </p:sp>
      <p:sp>
        <p:nvSpPr>
          <p:cNvPr id="12" name="textruta 1">
            <a:extLst>
              <a:ext uri="{FF2B5EF4-FFF2-40B4-BE49-F238E27FC236}">
                <a16:creationId xmlns:a16="http://schemas.microsoft.com/office/drawing/2014/main" id="{F2F09EE6-EF6C-4370-BA1C-E526A9F9CF59}"/>
              </a:ext>
            </a:extLst>
          </p:cNvPr>
          <p:cNvSpPr txBox="1"/>
          <p:nvPr/>
        </p:nvSpPr>
        <p:spPr>
          <a:xfrm>
            <a:off x="3662694" y="359081"/>
            <a:ext cx="3349313"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Resultatåterföring och analys</a:t>
            </a:r>
            <a:br>
              <a:rPr kumimoji="0" lang="sv-SE" sz="1800" b="1" i="0" u="none" strike="noStrike" kern="1200" cap="none" spc="0" normalizeH="0" baseline="0" noProof="0" dirty="0">
                <a:ln>
                  <a:noFill/>
                </a:ln>
                <a:solidFill>
                  <a:prstClr val="black"/>
                </a:solidFill>
                <a:effectLst/>
                <a:uLnTx/>
                <a:uFillTx/>
                <a:latin typeface="Arial"/>
                <a:ea typeface="+mn-ea"/>
                <a:cs typeface="+mn-cs"/>
              </a:rPr>
            </a:br>
            <a:r>
              <a:rPr kumimoji="0" lang="sv-SE" sz="1800" b="1" i="0" u="none" strike="noStrike" kern="1200" cap="none" spc="0" normalizeH="0" baseline="0" noProof="0" dirty="0">
                <a:ln>
                  <a:noFill/>
                </a:ln>
                <a:solidFill>
                  <a:prstClr val="black"/>
                </a:solidFill>
                <a:effectLst/>
                <a:uLnTx/>
                <a:uFillTx/>
                <a:latin typeface="Arial"/>
                <a:ea typeface="+mn-ea"/>
                <a:cs typeface="+mn-cs"/>
              </a:rPr>
              <a:t>nov-jan</a:t>
            </a:r>
          </a:p>
        </p:txBody>
      </p:sp>
      <p:sp>
        <p:nvSpPr>
          <p:cNvPr id="13" name="textruta 1">
            <a:extLst>
              <a:ext uri="{FF2B5EF4-FFF2-40B4-BE49-F238E27FC236}">
                <a16:creationId xmlns:a16="http://schemas.microsoft.com/office/drawing/2014/main" id="{F2F09EE6-EF6C-4370-BA1C-E526A9F9CF59}"/>
              </a:ext>
            </a:extLst>
          </p:cNvPr>
          <p:cNvSpPr txBox="1"/>
          <p:nvPr/>
        </p:nvSpPr>
        <p:spPr>
          <a:xfrm>
            <a:off x="7990850" y="517577"/>
            <a:ext cx="3921462"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Fördjupad analys och </a:t>
            </a:r>
            <a:br>
              <a:rPr kumimoji="0" lang="sv-SE" sz="1800" b="1" i="0" u="none" strike="noStrike" kern="1200" cap="none" spc="0" normalizeH="0" baseline="0" noProof="0" dirty="0">
                <a:ln>
                  <a:noFill/>
                </a:ln>
                <a:solidFill>
                  <a:prstClr val="black"/>
                </a:solidFill>
                <a:effectLst/>
                <a:uLnTx/>
                <a:uFillTx/>
                <a:latin typeface="Arial"/>
                <a:ea typeface="+mn-ea"/>
                <a:cs typeface="+mn-cs"/>
              </a:rPr>
            </a:br>
            <a:r>
              <a:rPr kumimoji="0" lang="sv-SE" sz="1800" b="1" i="0" u="none" strike="noStrike" kern="1200" cap="none" spc="0" normalizeH="0" baseline="0" noProof="0" dirty="0">
                <a:ln>
                  <a:noFill/>
                </a:ln>
                <a:solidFill>
                  <a:prstClr val="black"/>
                </a:solidFill>
                <a:effectLst/>
                <a:uLnTx/>
                <a:uFillTx/>
                <a:latin typeface="Arial"/>
                <a:ea typeface="+mn-ea"/>
                <a:cs typeface="+mn-cs"/>
              </a:rPr>
              <a:t>verksamhetsutveckling</a:t>
            </a:r>
            <a:br>
              <a:rPr kumimoji="0" lang="sv-SE" sz="1800" b="1" i="0" u="none" strike="noStrike" kern="1200" cap="none" spc="0" normalizeH="0" baseline="0" noProof="0" dirty="0">
                <a:ln>
                  <a:noFill/>
                </a:ln>
                <a:solidFill>
                  <a:prstClr val="black"/>
                </a:solidFill>
                <a:effectLst/>
                <a:uLnTx/>
                <a:uFillTx/>
                <a:latin typeface="Arial"/>
                <a:ea typeface="+mn-ea"/>
                <a:cs typeface="+mn-cs"/>
              </a:rPr>
            </a:br>
            <a:r>
              <a:rPr kumimoji="0" lang="sv-SE" sz="1800" b="1" i="0" u="none" strike="noStrike" kern="1200" cap="none" spc="0" normalizeH="0" baseline="0" noProof="0" dirty="0">
                <a:ln>
                  <a:noFill/>
                </a:ln>
                <a:solidFill>
                  <a:prstClr val="black"/>
                </a:solidFill>
                <a:effectLst/>
                <a:uLnTx/>
                <a:uFillTx/>
                <a:latin typeface="Arial"/>
                <a:ea typeface="+mn-ea"/>
                <a:cs typeface="+mn-cs"/>
              </a:rPr>
              <a:t>nov-aug</a:t>
            </a:r>
          </a:p>
        </p:txBody>
      </p:sp>
    </p:spTree>
    <p:extLst>
      <p:ext uri="{BB962C8B-B14F-4D97-AF65-F5344CB8AC3E}">
        <p14:creationId xmlns:p14="http://schemas.microsoft.com/office/powerpoint/2010/main" val="1003814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340F98-70F1-47AA-87A4-28826286710F}"/>
              </a:ext>
            </a:extLst>
          </p:cNvPr>
          <p:cNvSpPr>
            <a:spLocks noGrp="1"/>
          </p:cNvSpPr>
          <p:nvPr>
            <p:ph type="title"/>
          </p:nvPr>
        </p:nvSpPr>
        <p:spPr>
          <a:xfrm>
            <a:off x="664231" y="658845"/>
            <a:ext cx="9609825" cy="1231392"/>
          </a:xfrm>
        </p:spPr>
        <p:txBody>
          <a:bodyPr/>
          <a:lstStyle/>
          <a:p>
            <a:r>
              <a:rPr lang="sv-SE" dirty="0"/>
              <a:t>Kommunerna efterfrågar stöd</a:t>
            </a:r>
          </a:p>
        </p:txBody>
      </p:sp>
      <p:sp>
        <p:nvSpPr>
          <p:cNvPr id="3" name="Platshållare för innehåll 2">
            <a:extLst>
              <a:ext uri="{FF2B5EF4-FFF2-40B4-BE49-F238E27FC236}">
                <a16:creationId xmlns:a16="http://schemas.microsoft.com/office/drawing/2014/main" id="{B237D728-510C-431F-A688-1017ABD26C9E}"/>
              </a:ext>
            </a:extLst>
          </p:cNvPr>
          <p:cNvSpPr>
            <a:spLocks noGrp="1"/>
          </p:cNvSpPr>
          <p:nvPr>
            <p:ph idx="1"/>
          </p:nvPr>
        </p:nvSpPr>
        <p:spPr>
          <a:xfrm>
            <a:off x="664232" y="1890237"/>
            <a:ext cx="9609825" cy="4093161"/>
          </a:xfrm>
        </p:spPr>
        <p:txBody>
          <a:bodyPr/>
          <a:lstStyle/>
          <a:p>
            <a:pPr>
              <a:spcAft>
                <a:spcPts val="3000"/>
              </a:spcAft>
            </a:pPr>
            <a:r>
              <a:rPr lang="sv-SE" sz="2800" dirty="0"/>
              <a:t>Återkoppla resultaten till brukarna</a:t>
            </a:r>
          </a:p>
          <a:p>
            <a:pPr>
              <a:spcAft>
                <a:spcPts val="3000"/>
              </a:spcAft>
            </a:pPr>
            <a:r>
              <a:rPr lang="sv-SE" sz="2800" dirty="0"/>
              <a:t>Analysera resultaten</a:t>
            </a:r>
          </a:p>
          <a:p>
            <a:pPr>
              <a:spcAft>
                <a:spcPts val="3000"/>
              </a:spcAft>
            </a:pPr>
            <a:r>
              <a:rPr lang="sv-SE" sz="2800" dirty="0"/>
              <a:t>Utveckla och förbättra verksamheten</a:t>
            </a:r>
          </a:p>
          <a:p>
            <a:pPr>
              <a:spcAft>
                <a:spcPts val="3000"/>
              </a:spcAft>
            </a:pPr>
            <a:r>
              <a:rPr lang="sv-SE" sz="2800" dirty="0"/>
              <a:t>Bästa tillgängliga kunskap utifrån förbättringsområden</a:t>
            </a:r>
          </a:p>
        </p:txBody>
      </p:sp>
    </p:spTree>
    <p:extLst>
      <p:ext uri="{BB962C8B-B14F-4D97-AF65-F5344CB8AC3E}">
        <p14:creationId xmlns:p14="http://schemas.microsoft.com/office/powerpoint/2010/main" val="3218087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B606C-BAA6-4889-B65B-B1CA6467823D}"/>
              </a:ext>
            </a:extLst>
          </p:cNvPr>
          <p:cNvSpPr>
            <a:spLocks noGrp="1"/>
          </p:cNvSpPr>
          <p:nvPr>
            <p:ph type="title"/>
          </p:nvPr>
        </p:nvSpPr>
        <p:spPr>
          <a:xfrm>
            <a:off x="1384323" y="565992"/>
            <a:ext cx="9609825" cy="1231392"/>
          </a:xfrm>
        </p:spPr>
        <p:txBody>
          <a:bodyPr anchor="t">
            <a:normAutofit/>
          </a:bodyPr>
          <a:lstStyle/>
          <a:p>
            <a:pPr algn="ctr"/>
            <a:r>
              <a:rPr lang="sv-SE" dirty="0"/>
              <a:t>Funktionshinderområdet</a:t>
            </a:r>
          </a:p>
        </p:txBody>
      </p:sp>
      <p:pic>
        <p:nvPicPr>
          <p:cNvPr id="5" name="Bildobjekt 4" descr="En bild som visar text, vektorgrafik&#10;&#10;Automatiskt genererad beskrivning">
            <a:extLst>
              <a:ext uri="{FF2B5EF4-FFF2-40B4-BE49-F238E27FC236}">
                <a16:creationId xmlns:a16="http://schemas.microsoft.com/office/drawing/2014/main" id="{27947D5E-EC15-4A9F-969A-17F4134503B3}"/>
              </a:ext>
            </a:extLst>
          </p:cNvPr>
          <p:cNvPicPr>
            <a:picLocks noChangeAspect="1"/>
          </p:cNvPicPr>
          <p:nvPr/>
        </p:nvPicPr>
        <p:blipFill rotWithShape="1">
          <a:blip r:embed="rId2">
            <a:extLst>
              <a:ext uri="{28A0092B-C50C-407E-A947-70E740481C1C}">
                <a14:useLocalDpi xmlns:a14="http://schemas.microsoft.com/office/drawing/2010/main" val="0"/>
              </a:ext>
            </a:extLst>
          </a:blip>
          <a:srcRect l="3253" b="2491"/>
          <a:stretch/>
        </p:blipFill>
        <p:spPr bwMode="auto">
          <a:xfrm>
            <a:off x="3925762" y="1649382"/>
            <a:ext cx="3652328" cy="45586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4028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B4EDD13A-8CBE-4B99-962F-DF12E3681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197" y="275441"/>
            <a:ext cx="6363965" cy="5782445"/>
          </a:xfrm>
          <a:prstGeom prst="rect">
            <a:avLst/>
          </a:prstGeom>
        </p:spPr>
      </p:pic>
      <p:sp>
        <p:nvSpPr>
          <p:cNvPr id="4" name="Rubrik 3"/>
          <p:cNvSpPr>
            <a:spLocks noGrp="1"/>
          </p:cNvSpPr>
          <p:nvPr>
            <p:ph type="title"/>
          </p:nvPr>
        </p:nvSpPr>
        <p:spPr>
          <a:xfrm>
            <a:off x="232718" y="172699"/>
            <a:ext cx="9609825" cy="585448"/>
          </a:xfrm>
        </p:spPr>
        <p:txBody>
          <a:bodyPr/>
          <a:lstStyle/>
          <a:p>
            <a:r>
              <a:rPr lang="sv-SE" sz="2800"/>
              <a:t>Deltagande </a:t>
            </a:r>
            <a:br>
              <a:rPr lang="sv-SE" sz="2800"/>
            </a:br>
            <a:r>
              <a:rPr lang="sv-SE" sz="2800"/>
              <a:t>kommuner </a:t>
            </a:r>
            <a:br>
              <a:rPr lang="sv-SE" sz="2800"/>
            </a:br>
            <a:r>
              <a:rPr lang="sv-SE" sz="2800"/>
              <a:t>2021</a:t>
            </a:r>
          </a:p>
        </p:txBody>
      </p:sp>
      <p:sp>
        <p:nvSpPr>
          <p:cNvPr id="6" name="textruta 5"/>
          <p:cNvSpPr txBox="1"/>
          <p:nvPr/>
        </p:nvSpPr>
        <p:spPr>
          <a:xfrm>
            <a:off x="4643921" y="4631544"/>
            <a:ext cx="30637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141 kommuner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151 kommuner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140 kommuner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102 kommuner 2017</a:t>
            </a:r>
            <a:br>
              <a:rPr kumimoji="0" lang="sv-SE" sz="1600" b="0" i="0" u="none" strike="noStrike" kern="1200" cap="none" spc="0" normalizeH="0" baseline="0" noProof="0">
                <a:ln>
                  <a:noFill/>
                </a:ln>
                <a:solidFill>
                  <a:prstClr val="black"/>
                </a:solidFill>
                <a:effectLst/>
                <a:uLnTx/>
                <a:uFillTx/>
                <a:latin typeface="Arial"/>
                <a:ea typeface="+mn-ea"/>
                <a:cs typeface="+mn-cs"/>
              </a:rPr>
            </a:br>
            <a:r>
              <a:rPr kumimoji="0" lang="sv-SE" sz="1600" b="0" i="0" u="none" strike="noStrike" kern="1200" cap="none" spc="0" normalizeH="0" baseline="0" noProof="0">
                <a:ln>
                  <a:noFill/>
                </a:ln>
                <a:solidFill>
                  <a:prstClr val="black"/>
                </a:solidFill>
                <a:effectLst/>
                <a:uLnTx/>
                <a:uFillTx/>
                <a:latin typeface="Arial"/>
                <a:ea typeface="+mn-ea"/>
                <a:cs typeface="+mn-cs"/>
              </a:rPr>
              <a:t>76 kommuner 2016</a:t>
            </a:r>
          </a:p>
        </p:txBody>
      </p:sp>
      <p:sp>
        <p:nvSpPr>
          <p:cNvPr id="2" name="textruta 1"/>
          <p:cNvSpPr txBox="1"/>
          <p:nvPr/>
        </p:nvSpPr>
        <p:spPr>
          <a:xfrm>
            <a:off x="8147244" y="388815"/>
            <a:ext cx="3403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Antal kommuner per län 2021</a:t>
            </a:r>
          </a:p>
        </p:txBody>
      </p:sp>
      <p:graphicFrame>
        <p:nvGraphicFramePr>
          <p:cNvPr id="8" name="Tabell 7"/>
          <p:cNvGraphicFramePr>
            <a:graphicFrameLocks noGrp="1"/>
          </p:cNvGraphicFramePr>
          <p:nvPr/>
        </p:nvGraphicFramePr>
        <p:xfrm>
          <a:off x="8195920" y="961763"/>
          <a:ext cx="2920717" cy="4993220"/>
        </p:xfrm>
        <a:graphic>
          <a:graphicData uri="http://schemas.openxmlformats.org/drawingml/2006/table">
            <a:tbl>
              <a:tblPr>
                <a:tableStyleId>{5C22544A-7EE6-4342-B048-85BDC9FD1C3A}</a:tableStyleId>
              </a:tblPr>
              <a:tblGrid>
                <a:gridCol w="1862480">
                  <a:extLst>
                    <a:ext uri="{9D8B030D-6E8A-4147-A177-3AD203B41FA5}">
                      <a16:colId xmlns:a16="http://schemas.microsoft.com/office/drawing/2014/main" val="2464450668"/>
                    </a:ext>
                  </a:extLst>
                </a:gridCol>
                <a:gridCol w="1058237">
                  <a:extLst>
                    <a:ext uri="{9D8B030D-6E8A-4147-A177-3AD203B41FA5}">
                      <a16:colId xmlns:a16="http://schemas.microsoft.com/office/drawing/2014/main" val="2493595357"/>
                    </a:ext>
                  </a:extLst>
                </a:gridCol>
              </a:tblGrid>
              <a:tr h="227690">
                <a:tc>
                  <a:txBody>
                    <a:bodyPr/>
                    <a:lstStyle/>
                    <a:p>
                      <a:pPr algn="l" fontAlgn="b"/>
                      <a:r>
                        <a:rPr lang="sv-SE" sz="1400" u="none" strike="noStrike">
                          <a:effectLst/>
                        </a:rPr>
                        <a:t>Blekinge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3</a:t>
                      </a:r>
                    </a:p>
                  </a:txBody>
                  <a:tcPr marL="6350" marR="6350" marT="6350" marB="0" anchor="b"/>
                </a:tc>
                <a:extLst>
                  <a:ext uri="{0D108BD9-81ED-4DB2-BD59-A6C34878D82A}">
                    <a16:rowId xmlns:a16="http://schemas.microsoft.com/office/drawing/2014/main" val="2058408712"/>
                  </a:ext>
                </a:extLst>
              </a:tr>
              <a:tr h="227690">
                <a:tc>
                  <a:txBody>
                    <a:bodyPr/>
                    <a:lstStyle/>
                    <a:p>
                      <a:pPr algn="l" fontAlgn="b"/>
                      <a:r>
                        <a:rPr lang="sv-SE" sz="1400" u="none" strike="noStrike">
                          <a:effectLst/>
                        </a:rPr>
                        <a:t>Dalarnas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8</a:t>
                      </a:r>
                    </a:p>
                  </a:txBody>
                  <a:tcPr marL="6350" marR="6350" marT="6350" marB="0" anchor="b"/>
                </a:tc>
                <a:extLst>
                  <a:ext uri="{0D108BD9-81ED-4DB2-BD59-A6C34878D82A}">
                    <a16:rowId xmlns:a16="http://schemas.microsoft.com/office/drawing/2014/main" val="691674299"/>
                  </a:ext>
                </a:extLst>
              </a:tr>
              <a:tr h="227690">
                <a:tc>
                  <a:txBody>
                    <a:bodyPr/>
                    <a:lstStyle/>
                    <a:p>
                      <a:pPr algn="l" fontAlgn="b"/>
                      <a:r>
                        <a:rPr lang="sv-SE" sz="1400" u="none" strike="noStrike">
                          <a:effectLst/>
                        </a:rPr>
                        <a:t>Gotlands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a:effectLst/>
                        </a:rPr>
                        <a:t>1</a:t>
                      </a:r>
                      <a:endParaRPr lang="sv-SE" sz="14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1405248"/>
                  </a:ext>
                </a:extLst>
              </a:tr>
              <a:tr h="227690">
                <a:tc>
                  <a:txBody>
                    <a:bodyPr/>
                    <a:lstStyle/>
                    <a:p>
                      <a:pPr algn="l" fontAlgn="b"/>
                      <a:r>
                        <a:rPr lang="sv-SE" sz="1400" u="none" strike="noStrike">
                          <a:effectLst/>
                        </a:rPr>
                        <a:t>Gävleborgs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4</a:t>
                      </a:r>
                    </a:p>
                  </a:txBody>
                  <a:tcPr marL="6350" marR="6350" marT="6350" marB="0" anchor="b"/>
                </a:tc>
                <a:extLst>
                  <a:ext uri="{0D108BD9-81ED-4DB2-BD59-A6C34878D82A}">
                    <a16:rowId xmlns:a16="http://schemas.microsoft.com/office/drawing/2014/main" val="3056264074"/>
                  </a:ext>
                </a:extLst>
              </a:tr>
              <a:tr h="227690">
                <a:tc>
                  <a:txBody>
                    <a:bodyPr/>
                    <a:lstStyle/>
                    <a:p>
                      <a:pPr algn="l" fontAlgn="b"/>
                      <a:r>
                        <a:rPr lang="sv-SE" sz="1400" u="none" strike="noStrike">
                          <a:effectLst/>
                        </a:rPr>
                        <a:t>Hallands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4</a:t>
                      </a:r>
                    </a:p>
                  </a:txBody>
                  <a:tcPr marL="6350" marR="6350" marT="6350" marB="0" anchor="b"/>
                </a:tc>
                <a:extLst>
                  <a:ext uri="{0D108BD9-81ED-4DB2-BD59-A6C34878D82A}">
                    <a16:rowId xmlns:a16="http://schemas.microsoft.com/office/drawing/2014/main" val="289484387"/>
                  </a:ext>
                </a:extLst>
              </a:tr>
              <a:tr h="227690">
                <a:tc>
                  <a:txBody>
                    <a:bodyPr/>
                    <a:lstStyle/>
                    <a:p>
                      <a:pPr algn="l" fontAlgn="b"/>
                      <a:r>
                        <a:rPr lang="sv-SE" sz="1400" u="none" strike="noStrike">
                          <a:effectLst/>
                        </a:rPr>
                        <a:t>Jämtlands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a:effectLst/>
                        </a:rPr>
                        <a:t>4</a:t>
                      </a:r>
                      <a:endParaRPr lang="sv-SE" sz="14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27338898"/>
                  </a:ext>
                </a:extLst>
              </a:tr>
              <a:tr h="227690">
                <a:tc>
                  <a:txBody>
                    <a:bodyPr/>
                    <a:lstStyle/>
                    <a:p>
                      <a:pPr algn="l" fontAlgn="b"/>
                      <a:r>
                        <a:rPr lang="sv-SE" sz="1400" u="none" strike="noStrike">
                          <a:effectLst/>
                        </a:rPr>
                        <a:t>Jönköpings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9</a:t>
                      </a:r>
                    </a:p>
                  </a:txBody>
                  <a:tcPr marL="6350" marR="6350" marT="6350" marB="0" anchor="b"/>
                </a:tc>
                <a:extLst>
                  <a:ext uri="{0D108BD9-81ED-4DB2-BD59-A6C34878D82A}">
                    <a16:rowId xmlns:a16="http://schemas.microsoft.com/office/drawing/2014/main" val="533011625"/>
                  </a:ext>
                </a:extLst>
              </a:tr>
              <a:tr h="227690">
                <a:tc>
                  <a:txBody>
                    <a:bodyPr/>
                    <a:lstStyle/>
                    <a:p>
                      <a:pPr algn="l" fontAlgn="b"/>
                      <a:r>
                        <a:rPr lang="sv-SE" sz="1400" u="none" strike="noStrike">
                          <a:effectLst/>
                        </a:rPr>
                        <a:t>Kalmar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a:effectLst/>
                        </a:rPr>
                        <a:t>7</a:t>
                      </a:r>
                      <a:endParaRPr lang="sv-SE" sz="14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543049561"/>
                  </a:ext>
                </a:extLst>
              </a:tr>
              <a:tr h="227690">
                <a:tc>
                  <a:txBody>
                    <a:bodyPr/>
                    <a:lstStyle/>
                    <a:p>
                      <a:pPr algn="l" fontAlgn="b"/>
                      <a:r>
                        <a:rPr lang="sv-SE" sz="1400" u="none" strike="noStrike">
                          <a:effectLst/>
                        </a:rPr>
                        <a:t>Kronobergs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4</a:t>
                      </a:r>
                    </a:p>
                  </a:txBody>
                  <a:tcPr marL="6350" marR="6350" marT="6350" marB="0" anchor="b"/>
                </a:tc>
                <a:extLst>
                  <a:ext uri="{0D108BD9-81ED-4DB2-BD59-A6C34878D82A}">
                    <a16:rowId xmlns:a16="http://schemas.microsoft.com/office/drawing/2014/main" val="4286295667"/>
                  </a:ext>
                </a:extLst>
              </a:tr>
              <a:tr h="227690">
                <a:tc>
                  <a:txBody>
                    <a:bodyPr/>
                    <a:lstStyle/>
                    <a:p>
                      <a:pPr algn="l" fontAlgn="b"/>
                      <a:r>
                        <a:rPr lang="sv-SE" sz="1400" u="none" strike="noStrike">
                          <a:effectLst/>
                        </a:rPr>
                        <a:t>Norrbottens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7</a:t>
                      </a:r>
                    </a:p>
                  </a:txBody>
                  <a:tcPr marL="6350" marR="6350" marT="6350" marB="0" anchor="b"/>
                </a:tc>
                <a:extLst>
                  <a:ext uri="{0D108BD9-81ED-4DB2-BD59-A6C34878D82A}">
                    <a16:rowId xmlns:a16="http://schemas.microsoft.com/office/drawing/2014/main" val="3570766274"/>
                  </a:ext>
                </a:extLst>
              </a:tr>
              <a:tr h="227690">
                <a:tc>
                  <a:txBody>
                    <a:bodyPr/>
                    <a:lstStyle/>
                    <a:p>
                      <a:pPr algn="l" fontAlgn="b"/>
                      <a:r>
                        <a:rPr lang="sv-SE" sz="1400" u="none" strike="noStrike">
                          <a:effectLst/>
                        </a:rPr>
                        <a:t>Skåne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a:effectLst/>
                        </a:rPr>
                        <a:t>26</a:t>
                      </a:r>
                      <a:endParaRPr lang="sv-SE" sz="14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6858972"/>
                  </a:ext>
                </a:extLst>
              </a:tr>
              <a:tr h="227690">
                <a:tc>
                  <a:txBody>
                    <a:bodyPr/>
                    <a:lstStyle/>
                    <a:p>
                      <a:pPr algn="l" fontAlgn="b"/>
                      <a:r>
                        <a:rPr lang="sv-SE" sz="1400" u="none" strike="noStrike">
                          <a:effectLst/>
                        </a:rPr>
                        <a:t>Stockholms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22</a:t>
                      </a:r>
                    </a:p>
                  </a:txBody>
                  <a:tcPr marL="6350" marR="6350" marT="6350" marB="0" anchor="b"/>
                </a:tc>
                <a:extLst>
                  <a:ext uri="{0D108BD9-81ED-4DB2-BD59-A6C34878D82A}">
                    <a16:rowId xmlns:a16="http://schemas.microsoft.com/office/drawing/2014/main" val="2882235701"/>
                  </a:ext>
                </a:extLst>
              </a:tr>
              <a:tr h="227690">
                <a:tc>
                  <a:txBody>
                    <a:bodyPr/>
                    <a:lstStyle/>
                    <a:p>
                      <a:pPr algn="l" fontAlgn="b"/>
                      <a:r>
                        <a:rPr lang="sv-SE" sz="1400" u="none" strike="noStrike">
                          <a:effectLst/>
                        </a:rPr>
                        <a:t>Södermanlands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6</a:t>
                      </a:r>
                    </a:p>
                  </a:txBody>
                  <a:tcPr marL="6350" marR="6350" marT="6350" marB="0" anchor="b"/>
                </a:tc>
                <a:extLst>
                  <a:ext uri="{0D108BD9-81ED-4DB2-BD59-A6C34878D82A}">
                    <a16:rowId xmlns:a16="http://schemas.microsoft.com/office/drawing/2014/main" val="1101532064"/>
                  </a:ext>
                </a:extLst>
              </a:tr>
              <a:tr h="227690">
                <a:tc>
                  <a:txBody>
                    <a:bodyPr/>
                    <a:lstStyle/>
                    <a:p>
                      <a:pPr algn="l" fontAlgn="b"/>
                      <a:r>
                        <a:rPr lang="sv-SE" sz="1400" u="none" strike="noStrike">
                          <a:effectLst/>
                        </a:rPr>
                        <a:t>Uppsala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5</a:t>
                      </a:r>
                    </a:p>
                  </a:txBody>
                  <a:tcPr marL="6350" marR="6350" marT="6350" marB="0" anchor="b"/>
                </a:tc>
                <a:extLst>
                  <a:ext uri="{0D108BD9-81ED-4DB2-BD59-A6C34878D82A}">
                    <a16:rowId xmlns:a16="http://schemas.microsoft.com/office/drawing/2014/main" val="2484233547"/>
                  </a:ext>
                </a:extLst>
              </a:tr>
              <a:tr h="227690">
                <a:tc>
                  <a:txBody>
                    <a:bodyPr/>
                    <a:lstStyle/>
                    <a:p>
                      <a:pPr algn="l" fontAlgn="b"/>
                      <a:r>
                        <a:rPr lang="sv-SE" sz="1400" u="none" strike="noStrike">
                          <a:effectLst/>
                        </a:rPr>
                        <a:t>Värmlands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4</a:t>
                      </a:r>
                    </a:p>
                  </a:txBody>
                  <a:tcPr marL="6350" marR="6350" marT="6350" marB="0" anchor="b"/>
                </a:tc>
                <a:extLst>
                  <a:ext uri="{0D108BD9-81ED-4DB2-BD59-A6C34878D82A}">
                    <a16:rowId xmlns:a16="http://schemas.microsoft.com/office/drawing/2014/main" val="1364045610"/>
                  </a:ext>
                </a:extLst>
              </a:tr>
              <a:tr h="216535">
                <a:tc>
                  <a:txBody>
                    <a:bodyPr/>
                    <a:lstStyle/>
                    <a:p>
                      <a:pPr algn="l" fontAlgn="b"/>
                      <a:r>
                        <a:rPr lang="sv-SE" sz="1400" u="none" strike="noStrike">
                          <a:effectLst/>
                        </a:rPr>
                        <a:t>Västerbottens län</a:t>
                      </a: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4</a:t>
                      </a:r>
                    </a:p>
                  </a:txBody>
                  <a:tcPr marL="6350" marR="6350" marT="6350" marB="0" anchor="b"/>
                </a:tc>
                <a:extLst>
                  <a:ext uri="{0D108BD9-81ED-4DB2-BD59-A6C34878D82A}">
                    <a16:rowId xmlns:a16="http://schemas.microsoft.com/office/drawing/2014/main" val="2204122124"/>
                  </a:ext>
                </a:extLst>
              </a:tr>
              <a:tr h="216535">
                <a:tc>
                  <a:txBody>
                    <a:bodyPr/>
                    <a:lstStyle/>
                    <a:p>
                      <a:pPr algn="l" fontAlgn="b"/>
                      <a:r>
                        <a:rPr lang="sv-SE" sz="1400" b="0" i="0" u="none" strike="noStrike">
                          <a:solidFill>
                            <a:srgbClr val="000000"/>
                          </a:solidFill>
                          <a:effectLst/>
                          <a:latin typeface="Arial" panose="020B0604020202020204" pitchFamily="34" charset="0"/>
                        </a:rPr>
                        <a:t>Västernorrlands län</a:t>
                      </a: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6</a:t>
                      </a:r>
                    </a:p>
                  </a:txBody>
                  <a:tcPr marL="6350" marR="6350" marT="6350" marB="0" anchor="b"/>
                </a:tc>
                <a:extLst>
                  <a:ext uri="{0D108BD9-81ED-4DB2-BD59-A6C34878D82A}">
                    <a16:rowId xmlns:a16="http://schemas.microsoft.com/office/drawing/2014/main" val="3306535665"/>
                  </a:ext>
                </a:extLst>
              </a:tr>
              <a:tr h="227690">
                <a:tc>
                  <a:txBody>
                    <a:bodyPr/>
                    <a:lstStyle/>
                    <a:p>
                      <a:pPr algn="l" fontAlgn="b"/>
                      <a:r>
                        <a:rPr lang="sv-SE" sz="1400" u="none" strike="noStrike">
                          <a:effectLst/>
                        </a:rPr>
                        <a:t>Västmanlands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a:effectLst/>
                        </a:rPr>
                        <a:t>6</a:t>
                      </a:r>
                      <a:endParaRPr lang="sv-SE" sz="14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061496102"/>
                  </a:ext>
                </a:extLst>
              </a:tr>
              <a:tr h="227690">
                <a:tc>
                  <a:txBody>
                    <a:bodyPr/>
                    <a:lstStyle/>
                    <a:p>
                      <a:pPr algn="l" fontAlgn="b"/>
                      <a:r>
                        <a:rPr lang="sv-SE" sz="1400" u="none" strike="noStrike">
                          <a:effectLst/>
                        </a:rPr>
                        <a:t>Västra Götalands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34</a:t>
                      </a:r>
                    </a:p>
                  </a:txBody>
                  <a:tcPr marL="6350" marR="6350" marT="6350" marB="0" anchor="b"/>
                </a:tc>
                <a:extLst>
                  <a:ext uri="{0D108BD9-81ED-4DB2-BD59-A6C34878D82A}">
                    <a16:rowId xmlns:a16="http://schemas.microsoft.com/office/drawing/2014/main" val="445185655"/>
                  </a:ext>
                </a:extLst>
              </a:tr>
              <a:tr h="227690">
                <a:tc>
                  <a:txBody>
                    <a:bodyPr/>
                    <a:lstStyle/>
                    <a:p>
                      <a:pPr algn="l" fontAlgn="b"/>
                      <a:r>
                        <a:rPr lang="sv-SE" sz="1400" u="none" strike="noStrike">
                          <a:effectLst/>
                        </a:rPr>
                        <a:t>Örebro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7</a:t>
                      </a:r>
                    </a:p>
                  </a:txBody>
                  <a:tcPr marL="6350" marR="6350" marT="6350" marB="0" anchor="b"/>
                </a:tc>
                <a:extLst>
                  <a:ext uri="{0D108BD9-81ED-4DB2-BD59-A6C34878D82A}">
                    <a16:rowId xmlns:a16="http://schemas.microsoft.com/office/drawing/2014/main" val="1316048298"/>
                  </a:ext>
                </a:extLst>
              </a:tr>
              <a:tr h="227690">
                <a:tc>
                  <a:txBody>
                    <a:bodyPr/>
                    <a:lstStyle/>
                    <a:p>
                      <a:pPr algn="l" fontAlgn="b"/>
                      <a:r>
                        <a:rPr lang="sv-SE" sz="1400" u="none" strike="noStrike">
                          <a:effectLst/>
                        </a:rPr>
                        <a:t>Östergötlands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6</a:t>
                      </a:r>
                    </a:p>
                  </a:txBody>
                  <a:tcPr marL="6350" marR="6350" marT="6350" marB="0" anchor="b"/>
                </a:tc>
                <a:extLst>
                  <a:ext uri="{0D108BD9-81ED-4DB2-BD59-A6C34878D82A}">
                    <a16:rowId xmlns:a16="http://schemas.microsoft.com/office/drawing/2014/main" val="2900613085"/>
                  </a:ext>
                </a:extLst>
              </a:tr>
              <a:tr h="227690">
                <a:tc>
                  <a:txBody>
                    <a:bodyPr/>
                    <a:lstStyle/>
                    <a:p>
                      <a:pPr algn="l" fontAlgn="b"/>
                      <a:r>
                        <a:rPr lang="sv-SE" sz="1400" u="none" strike="noStrike">
                          <a:effectLst/>
                        </a:rPr>
                        <a:t>Totalsumma</a:t>
                      </a:r>
                      <a:endParaRPr lang="sv-SE" sz="1400" b="1"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u="none" strike="noStrike">
                          <a:effectLst/>
                        </a:rPr>
                        <a:t>177</a:t>
                      </a:r>
                      <a:endParaRPr lang="sv-SE" sz="1400" b="1"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556669883"/>
                  </a:ext>
                </a:extLst>
              </a:tr>
            </a:tbl>
          </a:graphicData>
        </a:graphic>
      </p:graphicFrame>
      <p:sp>
        <p:nvSpPr>
          <p:cNvPr id="9" name="textruta 8">
            <a:extLst>
              <a:ext uri="{FF2B5EF4-FFF2-40B4-BE49-F238E27FC236}">
                <a16:creationId xmlns:a16="http://schemas.microsoft.com/office/drawing/2014/main" id="{E98CF964-D080-4EC0-A50D-BE12E824C815}"/>
              </a:ext>
            </a:extLst>
          </p:cNvPr>
          <p:cNvSpPr txBox="1"/>
          <p:nvPr/>
        </p:nvSpPr>
        <p:spPr>
          <a:xfrm>
            <a:off x="4528335" y="2371680"/>
            <a:ext cx="6097712" cy="64633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177 kommuner deltog 2021</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090768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747412" y="454910"/>
            <a:ext cx="9609825" cy="1231392"/>
          </a:xfrm>
        </p:spPr>
        <p:txBody>
          <a:bodyPr/>
          <a:lstStyle/>
          <a:p>
            <a:r>
              <a:rPr lang="sv-SE"/>
              <a:t>Deltagande privata aktörer 2021</a:t>
            </a:r>
          </a:p>
        </p:txBody>
      </p:sp>
      <p:sp>
        <p:nvSpPr>
          <p:cNvPr id="7" name="Platshållare för innehåll 6">
            <a:extLst>
              <a:ext uri="{FF2B5EF4-FFF2-40B4-BE49-F238E27FC236}">
                <a16:creationId xmlns:a16="http://schemas.microsoft.com/office/drawing/2014/main" id="{BB746BE3-DB08-46DC-A8A4-EFDDAF24A1BD}"/>
              </a:ext>
            </a:extLst>
          </p:cNvPr>
          <p:cNvSpPr>
            <a:spLocks noGrp="1"/>
          </p:cNvSpPr>
          <p:nvPr>
            <p:ph sz="half" idx="1"/>
          </p:nvPr>
        </p:nvSpPr>
        <p:spPr>
          <a:xfrm>
            <a:off x="911799" y="1558800"/>
            <a:ext cx="4716000" cy="3740400"/>
          </a:xfrm>
        </p:spPr>
        <p:txBody>
          <a:bodyPr/>
          <a:lstStyle/>
          <a:p>
            <a:pPr>
              <a:lnSpc>
                <a:spcPct val="150000"/>
              </a:lnSpc>
            </a:pPr>
            <a:r>
              <a:rPr lang="sv-SE" err="1"/>
              <a:t>Attendo</a:t>
            </a:r>
            <a:endParaRPr lang="sv-SE"/>
          </a:p>
          <a:p>
            <a:pPr>
              <a:lnSpc>
                <a:spcPct val="150000"/>
              </a:lnSpc>
            </a:pPr>
            <a:r>
              <a:rPr lang="sv-SE"/>
              <a:t>Bräcke diakoni</a:t>
            </a:r>
          </a:p>
          <a:p>
            <a:pPr>
              <a:lnSpc>
                <a:spcPct val="150000"/>
              </a:lnSpc>
            </a:pPr>
            <a:r>
              <a:rPr lang="sv-SE"/>
              <a:t>Cedergruppen AB</a:t>
            </a:r>
          </a:p>
          <a:p>
            <a:pPr>
              <a:lnSpc>
                <a:spcPct val="150000"/>
              </a:lnSpc>
            </a:pPr>
            <a:r>
              <a:rPr lang="sv-SE" err="1"/>
              <a:t>Fideli</a:t>
            </a:r>
            <a:r>
              <a:rPr lang="sv-SE"/>
              <a:t> Omsorg AB</a:t>
            </a:r>
          </a:p>
          <a:p>
            <a:pPr>
              <a:lnSpc>
                <a:spcPct val="150000"/>
              </a:lnSpc>
            </a:pPr>
            <a:r>
              <a:rPr lang="sv-SE"/>
              <a:t>Frösunda Omsorg AB</a:t>
            </a:r>
          </a:p>
          <a:p>
            <a:pPr>
              <a:lnSpc>
                <a:spcPct val="150000"/>
              </a:lnSpc>
            </a:pPr>
            <a:r>
              <a:rPr lang="sv-SE"/>
              <a:t>Föreningen </a:t>
            </a:r>
            <a:r>
              <a:rPr lang="sv-SE" err="1"/>
              <a:t>Solåkrabyn</a:t>
            </a:r>
            <a:endParaRPr lang="sv-SE"/>
          </a:p>
          <a:p>
            <a:endParaRPr lang="sv-SE"/>
          </a:p>
        </p:txBody>
      </p:sp>
      <p:sp>
        <p:nvSpPr>
          <p:cNvPr id="9" name="Platshållare för innehåll 8">
            <a:extLst>
              <a:ext uri="{FF2B5EF4-FFF2-40B4-BE49-F238E27FC236}">
                <a16:creationId xmlns:a16="http://schemas.microsoft.com/office/drawing/2014/main" id="{72F793F6-B2FE-4B25-BD87-C5C3DA361DE3}"/>
              </a:ext>
            </a:extLst>
          </p:cNvPr>
          <p:cNvSpPr>
            <a:spLocks noGrp="1"/>
          </p:cNvSpPr>
          <p:nvPr>
            <p:ph sz="half" idx="2"/>
          </p:nvPr>
        </p:nvSpPr>
        <p:spPr>
          <a:xfrm>
            <a:off x="5942743" y="1785883"/>
            <a:ext cx="4716000" cy="3740400"/>
          </a:xfrm>
        </p:spPr>
        <p:txBody>
          <a:bodyPr/>
          <a:lstStyle/>
          <a:p>
            <a:pPr>
              <a:lnSpc>
                <a:spcPct val="150000"/>
              </a:lnSpc>
            </a:pPr>
            <a:r>
              <a:rPr lang="sv-SE"/>
              <a:t>Humana Holding AB</a:t>
            </a:r>
          </a:p>
          <a:p>
            <a:pPr>
              <a:lnSpc>
                <a:spcPct val="150000"/>
              </a:lnSpc>
            </a:pPr>
            <a:r>
              <a:rPr lang="sv-SE"/>
              <a:t>JATC Community Health Care</a:t>
            </a:r>
          </a:p>
          <a:p>
            <a:pPr>
              <a:lnSpc>
                <a:spcPct val="150000"/>
              </a:lnSpc>
            </a:pPr>
            <a:r>
              <a:rPr lang="sv-SE"/>
              <a:t>Lansen Omsorg AB</a:t>
            </a:r>
          </a:p>
          <a:p>
            <a:pPr>
              <a:lnSpc>
                <a:spcPct val="150000"/>
              </a:lnSpc>
            </a:pPr>
            <a:r>
              <a:rPr lang="sv-SE" err="1"/>
              <a:t>Nytida</a:t>
            </a:r>
            <a:endParaRPr lang="sv-SE"/>
          </a:p>
          <a:p>
            <a:pPr>
              <a:lnSpc>
                <a:spcPct val="150000"/>
              </a:lnSpc>
            </a:pPr>
            <a:r>
              <a:rPr lang="sv-SE" err="1"/>
              <a:t>Patia</a:t>
            </a:r>
            <a:r>
              <a:rPr lang="sv-SE"/>
              <a:t> LSS</a:t>
            </a:r>
          </a:p>
        </p:txBody>
      </p:sp>
    </p:spTree>
    <p:extLst>
      <p:ext uri="{BB962C8B-B14F-4D97-AF65-F5344CB8AC3E}">
        <p14:creationId xmlns:p14="http://schemas.microsoft.com/office/powerpoint/2010/main" val="42386710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4137" y="576516"/>
            <a:ext cx="9609825" cy="1231392"/>
          </a:xfrm>
        </p:spPr>
        <p:txBody>
          <a:bodyPr/>
          <a:lstStyle/>
          <a:p>
            <a:r>
              <a:rPr lang="sv-SE" sz="4000"/>
              <a:t>Antal svar och svarsfrekvens</a:t>
            </a:r>
          </a:p>
        </p:txBody>
      </p:sp>
      <p:graphicFrame>
        <p:nvGraphicFramePr>
          <p:cNvPr id="4" name="Platshållare för innehåll 3"/>
          <p:cNvGraphicFramePr>
            <a:graphicFrameLocks noGrp="1"/>
          </p:cNvGraphicFramePr>
          <p:nvPr>
            <p:ph idx="1"/>
          </p:nvPr>
        </p:nvGraphicFramePr>
        <p:xfrm>
          <a:off x="683887" y="1489409"/>
          <a:ext cx="9609825" cy="4188825"/>
        </p:xfrm>
        <a:graphic>
          <a:graphicData uri="http://schemas.openxmlformats.org/drawingml/2006/table">
            <a:tbl>
              <a:tblPr firstRow="1" firstCol="1" bandRow="1">
                <a:tableStyleId>{5C22544A-7EE6-4342-B048-85BDC9FD1C3A}</a:tableStyleId>
              </a:tblPr>
              <a:tblGrid>
                <a:gridCol w="3249968">
                  <a:extLst>
                    <a:ext uri="{9D8B030D-6E8A-4147-A177-3AD203B41FA5}">
                      <a16:colId xmlns:a16="http://schemas.microsoft.com/office/drawing/2014/main" val="701596994"/>
                    </a:ext>
                  </a:extLst>
                </a:gridCol>
                <a:gridCol w="1776202">
                  <a:extLst>
                    <a:ext uri="{9D8B030D-6E8A-4147-A177-3AD203B41FA5}">
                      <a16:colId xmlns:a16="http://schemas.microsoft.com/office/drawing/2014/main" val="928367953"/>
                    </a:ext>
                  </a:extLst>
                </a:gridCol>
                <a:gridCol w="1698689">
                  <a:extLst>
                    <a:ext uri="{9D8B030D-6E8A-4147-A177-3AD203B41FA5}">
                      <a16:colId xmlns:a16="http://schemas.microsoft.com/office/drawing/2014/main" val="2664691957"/>
                    </a:ext>
                  </a:extLst>
                </a:gridCol>
                <a:gridCol w="2884966">
                  <a:extLst>
                    <a:ext uri="{9D8B030D-6E8A-4147-A177-3AD203B41FA5}">
                      <a16:colId xmlns:a16="http://schemas.microsoft.com/office/drawing/2014/main" val="4207929352"/>
                    </a:ext>
                  </a:extLst>
                </a:gridCol>
              </a:tblGrid>
              <a:tr h="465425">
                <a:tc>
                  <a:txBody>
                    <a:bodyPr/>
                    <a:lstStyle/>
                    <a:p>
                      <a:pPr>
                        <a:spcAft>
                          <a:spcPts val="0"/>
                        </a:spcAft>
                      </a:pPr>
                      <a:r>
                        <a:rPr lang="sv-SE" sz="1600">
                          <a:effectLst/>
                        </a:rPr>
                        <a:t>Insats</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Antal svar</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Svarsfrekvens</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Antal</a:t>
                      </a:r>
                      <a:r>
                        <a:rPr lang="sv-SE" sz="1600" baseline="0">
                          <a:effectLst/>
                        </a:rPr>
                        <a:t> k</a:t>
                      </a:r>
                      <a:r>
                        <a:rPr lang="sv-SE" sz="1600">
                          <a:effectLst/>
                        </a:rPr>
                        <a:t>ommuner</a:t>
                      </a:r>
                      <a:endParaRPr lang="sv-SE" sz="1600">
                        <a:effectLst/>
                        <a:latin typeface="Times New Roman" panose="02020603050405020304" pitchFamily="18" charset="0"/>
                        <a:ea typeface="Calibri" panose="020F0502020204030204" pitchFamily="34" charset="0"/>
                      </a:endParaRPr>
                    </a:p>
                  </a:txBody>
                  <a:tcPr marL="9525" marR="9525" marT="9525" marB="9525" anchor="b"/>
                </a:tc>
                <a:extLst>
                  <a:ext uri="{0D108BD9-81ED-4DB2-BD59-A6C34878D82A}">
                    <a16:rowId xmlns:a16="http://schemas.microsoft.com/office/drawing/2014/main" val="2576102744"/>
                  </a:ext>
                </a:extLst>
              </a:tr>
              <a:tr h="465425">
                <a:tc>
                  <a:txBody>
                    <a:bodyPr/>
                    <a:lstStyle/>
                    <a:p>
                      <a:pPr>
                        <a:spcAft>
                          <a:spcPts val="0"/>
                        </a:spcAft>
                      </a:pPr>
                      <a:r>
                        <a:rPr lang="sv-SE" sz="1600">
                          <a:effectLst/>
                        </a:rPr>
                        <a:t>Boende särskild service</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1 717 (</a:t>
                      </a:r>
                      <a:r>
                        <a:rPr lang="sv-SE" sz="1600" b="0">
                          <a:effectLst/>
                        </a:rPr>
                        <a:t>+</a:t>
                      </a:r>
                      <a:r>
                        <a:rPr lang="sv-SE" sz="1600">
                          <a:effectLst/>
                        </a:rPr>
                        <a:t>)</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56 %</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latin typeface="+mn-lt"/>
                          <a:ea typeface="Calibri" panose="020F0502020204030204" pitchFamily="34" charset="0"/>
                        </a:rPr>
                        <a:t>79</a:t>
                      </a:r>
                    </a:p>
                  </a:txBody>
                  <a:tcPr marL="9525" marR="9525" marT="9525" marB="9525" anchor="b"/>
                </a:tc>
                <a:extLst>
                  <a:ext uri="{0D108BD9-81ED-4DB2-BD59-A6C34878D82A}">
                    <a16:rowId xmlns:a16="http://schemas.microsoft.com/office/drawing/2014/main" val="3486409806"/>
                  </a:ext>
                </a:extLst>
              </a:tr>
              <a:tr h="465425">
                <a:tc>
                  <a:txBody>
                    <a:bodyPr/>
                    <a:lstStyle/>
                    <a:p>
                      <a:pPr>
                        <a:spcAft>
                          <a:spcPts val="0"/>
                        </a:spcAft>
                      </a:pPr>
                      <a:r>
                        <a:rPr lang="sv-SE" sz="1600">
                          <a:effectLst/>
                        </a:rPr>
                        <a:t>Boendestöd SoL</a:t>
                      </a:r>
                      <a:endParaRPr lang="sv-SE" sz="1600" err="1">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6 347</a:t>
                      </a:r>
                      <a:r>
                        <a:rPr lang="sv-SE" sz="1600" b="0">
                          <a:effectLst/>
                        </a:rPr>
                        <a:t>(+)</a:t>
                      </a:r>
                      <a:endParaRPr lang="sv-SE" sz="1600" b="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39 %</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latin typeface="+mn-lt"/>
                          <a:ea typeface="Calibri" panose="020F0502020204030204" pitchFamily="34" charset="0"/>
                        </a:rPr>
                        <a:t>107</a:t>
                      </a:r>
                    </a:p>
                  </a:txBody>
                  <a:tcPr marL="9525" marR="9525" marT="9525" marB="9525" anchor="b"/>
                </a:tc>
                <a:extLst>
                  <a:ext uri="{0D108BD9-81ED-4DB2-BD59-A6C34878D82A}">
                    <a16:rowId xmlns:a16="http://schemas.microsoft.com/office/drawing/2014/main" val="2502714349"/>
                  </a:ext>
                </a:extLst>
              </a:tr>
              <a:tr h="465425">
                <a:tc>
                  <a:txBody>
                    <a:bodyPr/>
                    <a:lstStyle/>
                    <a:p>
                      <a:pPr>
                        <a:spcAft>
                          <a:spcPts val="0"/>
                        </a:spcAft>
                      </a:pPr>
                      <a:r>
                        <a:rPr lang="sv-SE" sz="1600">
                          <a:effectLst/>
                        </a:rPr>
                        <a:t>Daglig verksamhet LSS</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baseline="0">
                          <a:effectLst/>
                        </a:rPr>
                        <a:t>12 565 </a:t>
                      </a:r>
                      <a:r>
                        <a:rPr lang="sv-SE" sz="1600" b="0">
                          <a:effectLst/>
                        </a:rPr>
                        <a:t>(+)</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60 %</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latin typeface="+mn-lt"/>
                          <a:ea typeface="Calibri" panose="020F0502020204030204" pitchFamily="34" charset="0"/>
                        </a:rPr>
                        <a:t>147</a:t>
                      </a:r>
                    </a:p>
                  </a:txBody>
                  <a:tcPr marL="9525" marR="9525" marT="9525" marB="9525" anchor="b"/>
                </a:tc>
                <a:extLst>
                  <a:ext uri="{0D108BD9-81ED-4DB2-BD59-A6C34878D82A}">
                    <a16:rowId xmlns:a16="http://schemas.microsoft.com/office/drawing/2014/main" val="51688593"/>
                  </a:ext>
                </a:extLst>
              </a:tr>
              <a:tr h="465425">
                <a:tc>
                  <a:txBody>
                    <a:bodyPr/>
                    <a:lstStyle/>
                    <a:p>
                      <a:pPr>
                        <a:spcAft>
                          <a:spcPts val="0"/>
                        </a:spcAft>
                      </a:pPr>
                      <a:r>
                        <a:rPr lang="sv-SE" sz="1600">
                          <a:effectLst/>
                        </a:rPr>
                        <a:t>Gruppbostad LSS</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6 771 (</a:t>
                      </a:r>
                      <a:r>
                        <a:rPr lang="sv-SE" sz="1600" b="0">
                          <a:effectLst/>
                        </a:rPr>
                        <a:t>+</a:t>
                      </a:r>
                      <a:r>
                        <a:rPr lang="sv-SE" sz="1600">
                          <a:effectLst/>
                        </a:rPr>
                        <a:t>)</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58 %</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solidFill>
                            <a:schemeClr val="tx1"/>
                          </a:solidFill>
                          <a:effectLst/>
                          <a:latin typeface="+mn-lt"/>
                          <a:ea typeface="Calibri" panose="020F0502020204030204" pitchFamily="34" charset="0"/>
                        </a:rPr>
                        <a:t>163</a:t>
                      </a:r>
                    </a:p>
                  </a:txBody>
                  <a:tcPr marL="9525" marR="9525" marT="9525" marB="9525" anchor="b"/>
                </a:tc>
                <a:extLst>
                  <a:ext uri="{0D108BD9-81ED-4DB2-BD59-A6C34878D82A}">
                    <a16:rowId xmlns:a16="http://schemas.microsoft.com/office/drawing/2014/main" val="283194789"/>
                  </a:ext>
                </a:extLst>
              </a:tr>
              <a:tr h="465425">
                <a:tc>
                  <a:txBody>
                    <a:bodyPr/>
                    <a:lstStyle/>
                    <a:p>
                      <a:pPr>
                        <a:spcAft>
                          <a:spcPts val="0"/>
                        </a:spcAft>
                      </a:pPr>
                      <a:r>
                        <a:rPr lang="sv-SE" sz="1600">
                          <a:effectLst/>
                        </a:rPr>
                        <a:t>Personlig assistans</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618 (+)</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43 %</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latin typeface="+mn-lt"/>
                          <a:ea typeface="Calibri" panose="020F0502020204030204" pitchFamily="34" charset="0"/>
                        </a:rPr>
                        <a:t>47</a:t>
                      </a:r>
                    </a:p>
                  </a:txBody>
                  <a:tcPr marL="9525" marR="9525" marT="9525" marB="9525" anchor="b"/>
                </a:tc>
                <a:extLst>
                  <a:ext uri="{0D108BD9-81ED-4DB2-BD59-A6C34878D82A}">
                    <a16:rowId xmlns:a16="http://schemas.microsoft.com/office/drawing/2014/main" val="3641550428"/>
                  </a:ext>
                </a:extLst>
              </a:tr>
              <a:tr h="465425">
                <a:tc>
                  <a:txBody>
                    <a:bodyPr/>
                    <a:lstStyle/>
                    <a:p>
                      <a:pPr>
                        <a:spcAft>
                          <a:spcPts val="0"/>
                        </a:spcAft>
                      </a:pPr>
                      <a:r>
                        <a:rPr lang="sv-SE" sz="1600">
                          <a:effectLst/>
                        </a:rPr>
                        <a:t>Servicebostad LSS</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4 483 </a:t>
                      </a:r>
                      <a:r>
                        <a:rPr lang="sv-SE" sz="1600" b="0">
                          <a:effectLst/>
                        </a:rPr>
                        <a:t>(+)</a:t>
                      </a:r>
                      <a:endParaRPr lang="sv-SE" sz="1600" b="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61 %</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latin typeface="+mn-lt"/>
                          <a:ea typeface="Calibri" panose="020F0502020204030204" pitchFamily="34" charset="0"/>
                        </a:rPr>
                        <a:t>136</a:t>
                      </a:r>
                    </a:p>
                  </a:txBody>
                  <a:tcPr marL="9525" marR="9525" marT="9525" marB="9525" anchor="b"/>
                </a:tc>
                <a:extLst>
                  <a:ext uri="{0D108BD9-81ED-4DB2-BD59-A6C34878D82A}">
                    <a16:rowId xmlns:a16="http://schemas.microsoft.com/office/drawing/2014/main" val="1681252511"/>
                  </a:ext>
                </a:extLst>
              </a:tr>
              <a:tr h="465425">
                <a:tc>
                  <a:txBody>
                    <a:bodyPr/>
                    <a:lstStyle/>
                    <a:p>
                      <a:pPr>
                        <a:spcAft>
                          <a:spcPts val="0"/>
                        </a:spcAft>
                      </a:pPr>
                      <a:r>
                        <a:rPr lang="sv-SE" sz="1600">
                          <a:effectLst/>
                        </a:rPr>
                        <a:t>Sysselsättning </a:t>
                      </a:r>
                      <a:r>
                        <a:rPr lang="sv-SE" sz="1600" err="1">
                          <a:effectLst/>
                        </a:rPr>
                        <a:t>SoL</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1 914 (+)</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a:effectLst/>
                        </a:rPr>
                        <a:t>52 %</a:t>
                      </a:r>
                      <a:endParaRPr lang="sv-SE" sz="1600">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dirty="0">
                          <a:effectLst/>
                          <a:latin typeface="+mn-lt"/>
                          <a:ea typeface="Calibri" panose="020F0502020204030204" pitchFamily="34" charset="0"/>
                        </a:rPr>
                        <a:t>59</a:t>
                      </a:r>
                    </a:p>
                  </a:txBody>
                  <a:tcPr marL="9525" marR="9525" marT="9525" marB="9525" anchor="b"/>
                </a:tc>
                <a:extLst>
                  <a:ext uri="{0D108BD9-81ED-4DB2-BD59-A6C34878D82A}">
                    <a16:rowId xmlns:a16="http://schemas.microsoft.com/office/drawing/2014/main" val="3217718820"/>
                  </a:ext>
                </a:extLst>
              </a:tr>
              <a:tr h="465425">
                <a:tc>
                  <a:txBody>
                    <a:bodyPr/>
                    <a:lstStyle/>
                    <a:p>
                      <a:pPr>
                        <a:spcAft>
                          <a:spcPts val="0"/>
                        </a:spcAft>
                      </a:pPr>
                      <a:r>
                        <a:rPr lang="sv-SE" sz="1600">
                          <a:solidFill>
                            <a:schemeClr val="bg1"/>
                          </a:solidFill>
                          <a:effectLst/>
                        </a:rPr>
                        <a:t>Totalt</a:t>
                      </a:r>
                      <a:endParaRPr lang="sv-SE" sz="1600">
                        <a:solidFill>
                          <a:schemeClr val="bg1"/>
                        </a:solidFill>
                        <a:effectLst/>
                        <a:latin typeface="Times New Roman" panose="02020603050405020304" pitchFamily="18" charset="0"/>
                        <a:ea typeface="Calibri" panose="020F0502020204030204" pitchFamily="34" charset="0"/>
                      </a:endParaRPr>
                    </a:p>
                  </a:txBody>
                  <a:tcPr marL="9525" marR="9525" marT="9525" marB="9525" anchor="b"/>
                </a:tc>
                <a:tc>
                  <a:txBody>
                    <a:bodyPr/>
                    <a:lstStyle/>
                    <a:p>
                      <a:pPr algn="ctr">
                        <a:spcAft>
                          <a:spcPts val="0"/>
                        </a:spcAft>
                      </a:pPr>
                      <a:r>
                        <a:rPr lang="sv-SE" sz="1600" b="1">
                          <a:effectLst/>
                          <a:latin typeface="+mn-lt"/>
                        </a:rPr>
                        <a:t>34 415 </a:t>
                      </a:r>
                      <a:endParaRPr lang="sv-SE" sz="1600" b="1">
                        <a:effectLst/>
                        <a:latin typeface="+mn-lt"/>
                        <a:ea typeface="Calibri" panose="020F0502020204030204" pitchFamily="34" charset="0"/>
                      </a:endParaRPr>
                    </a:p>
                  </a:txBody>
                  <a:tcPr marL="9525" marR="9525" marT="9525" marB="9525" anchor="b"/>
                </a:tc>
                <a:tc>
                  <a:txBody>
                    <a:bodyPr/>
                    <a:lstStyle/>
                    <a:p>
                      <a:pPr algn="ctr">
                        <a:spcAft>
                          <a:spcPts val="0"/>
                        </a:spcAft>
                      </a:pPr>
                      <a:r>
                        <a:rPr lang="sv-SE" sz="1600" b="1">
                          <a:effectLst/>
                          <a:latin typeface="+mn-lt"/>
                          <a:ea typeface="Calibri" panose="020F0502020204030204" pitchFamily="34" charset="0"/>
                        </a:rPr>
                        <a:t>53 %</a:t>
                      </a:r>
                    </a:p>
                  </a:txBody>
                  <a:tcPr marL="9525" marR="9525" marT="9525" marB="9525" anchor="b"/>
                </a:tc>
                <a:tc>
                  <a:txBody>
                    <a:bodyPr/>
                    <a:lstStyle/>
                    <a:p>
                      <a:pPr algn="ctr">
                        <a:spcAft>
                          <a:spcPts val="0"/>
                        </a:spcAft>
                      </a:pPr>
                      <a:r>
                        <a:rPr lang="sv-SE" sz="1600" b="0" dirty="0">
                          <a:effectLst/>
                          <a:latin typeface="+mn-lt"/>
                          <a:ea typeface="Calibri" panose="020F0502020204030204" pitchFamily="34" charset="0"/>
                        </a:rPr>
                        <a:t>177</a:t>
                      </a:r>
                    </a:p>
                  </a:txBody>
                  <a:tcPr marL="9525" marR="9525" marT="9525" marB="9525" anchor="b"/>
                </a:tc>
                <a:extLst>
                  <a:ext uri="{0D108BD9-81ED-4DB2-BD59-A6C34878D82A}">
                    <a16:rowId xmlns:a16="http://schemas.microsoft.com/office/drawing/2014/main" val="3959552046"/>
                  </a:ext>
                </a:extLst>
              </a:tr>
            </a:tbl>
          </a:graphicData>
        </a:graphic>
      </p:graphicFrame>
    </p:spTree>
    <p:extLst>
      <p:ext uri="{BB962C8B-B14F-4D97-AF65-F5344CB8AC3E}">
        <p14:creationId xmlns:p14="http://schemas.microsoft.com/office/powerpoint/2010/main" val="3362033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C3078B-AA1D-4843-ACF8-E64B8815CBDA}"/>
              </a:ext>
            </a:extLst>
          </p:cNvPr>
          <p:cNvSpPr>
            <a:spLocks noGrp="1"/>
          </p:cNvSpPr>
          <p:nvPr>
            <p:ph type="title"/>
          </p:nvPr>
        </p:nvSpPr>
        <p:spPr>
          <a:xfrm>
            <a:off x="664232" y="325962"/>
            <a:ext cx="9609825" cy="1231392"/>
          </a:xfrm>
        </p:spPr>
        <p:txBody>
          <a:bodyPr/>
          <a:lstStyle/>
          <a:p>
            <a:r>
              <a:rPr lang="sv-SE" dirty="0"/>
              <a:t>Resultatet i korthet</a:t>
            </a:r>
          </a:p>
        </p:txBody>
      </p:sp>
      <p:sp>
        <p:nvSpPr>
          <p:cNvPr id="7" name="Platshållare för innehåll 6">
            <a:extLst>
              <a:ext uri="{FF2B5EF4-FFF2-40B4-BE49-F238E27FC236}">
                <a16:creationId xmlns:a16="http://schemas.microsoft.com/office/drawing/2014/main" id="{F7999A3E-CFA7-46EA-845D-C5EB27A1072F}"/>
              </a:ext>
            </a:extLst>
          </p:cNvPr>
          <p:cNvSpPr>
            <a:spLocks noGrp="1"/>
          </p:cNvSpPr>
          <p:nvPr>
            <p:ph idx="1"/>
          </p:nvPr>
        </p:nvSpPr>
        <p:spPr>
          <a:xfrm>
            <a:off x="664232" y="1325880"/>
            <a:ext cx="9609825" cy="4907921"/>
          </a:xfrm>
        </p:spPr>
        <p:txBody>
          <a:bodyPr/>
          <a:lstStyle/>
          <a:p>
            <a:pPr>
              <a:spcAft>
                <a:spcPts val="2400"/>
              </a:spcAft>
            </a:pPr>
            <a:r>
              <a:rPr lang="sv-SE" dirty="0">
                <a:solidFill>
                  <a:srgbClr val="222222"/>
                </a:solidFill>
                <a:effectLst/>
                <a:latin typeface="Open Sans" panose="020B0606030504020204" pitchFamily="34" charset="0"/>
                <a:ea typeface="Calibri" panose="020F0502020204030204" pitchFamily="34" charset="0"/>
              </a:rPr>
              <a:t>Generellt är resultaten positiva, med en liten förbättring över tid för nästan alla frågor, från 2016 till 2021. </a:t>
            </a:r>
          </a:p>
          <a:p>
            <a:pPr>
              <a:spcAft>
                <a:spcPts val="2400"/>
              </a:spcAft>
            </a:pPr>
            <a:r>
              <a:rPr lang="sv-SE" dirty="0">
                <a:solidFill>
                  <a:srgbClr val="222222"/>
                </a:solidFill>
                <a:effectLst/>
                <a:latin typeface="Open Sans" panose="020B0606030504020204" pitchFamily="34" charset="0"/>
                <a:ea typeface="Calibri" panose="020F0502020204030204" pitchFamily="34" charset="0"/>
              </a:rPr>
              <a:t>Män svarar även i år mer positivt på de flesta frågor, med några undantag. Till exempel anger fler kvinnor än män med boendestöd och sysselsättning att de får bestämma om saker som är viktiga för dem.</a:t>
            </a:r>
            <a:endParaRPr lang="sv-SE" dirty="0">
              <a:effectLst/>
              <a:latin typeface="Calibri" panose="020F0502020204030204" pitchFamily="34" charset="0"/>
              <a:ea typeface="Calibri" panose="020F0502020204030204" pitchFamily="34" charset="0"/>
            </a:endParaRPr>
          </a:p>
          <a:p>
            <a:pPr algn="l">
              <a:spcAft>
                <a:spcPts val="2400"/>
              </a:spcAft>
            </a:pPr>
            <a:r>
              <a:rPr lang="sv-SE" dirty="0">
                <a:solidFill>
                  <a:srgbClr val="222222"/>
                </a:solidFill>
                <a:effectLst/>
                <a:latin typeface="Open Sans" panose="020B0606030504020204" pitchFamily="34" charset="0"/>
                <a:ea typeface="Calibri" panose="020F0502020204030204" pitchFamily="34" charset="0"/>
              </a:rPr>
              <a:t>Kvinnor känner sig fortsatt mer otrygga än män, särskilt i servicebostäder och boenden inom socialtjänstlagen.</a:t>
            </a:r>
            <a:endParaRPr lang="sv-SE" dirty="0">
              <a:effectLst/>
              <a:latin typeface="Calibri" panose="020F0502020204030204" pitchFamily="34" charset="0"/>
              <a:ea typeface="Calibri" panose="020F0502020204030204" pitchFamily="34" charset="0"/>
            </a:endParaRPr>
          </a:p>
          <a:p>
            <a:pPr algn="l">
              <a:spcAft>
                <a:spcPts val="2400"/>
              </a:spcAft>
            </a:pPr>
            <a:r>
              <a:rPr lang="sv-SE" dirty="0">
                <a:solidFill>
                  <a:srgbClr val="222222"/>
                </a:solidFill>
                <a:effectLst/>
                <a:latin typeface="Open Sans" panose="020B0606030504020204" pitchFamily="34" charset="0"/>
                <a:ea typeface="Calibri" panose="020F0502020204030204" pitchFamily="34" charset="0"/>
              </a:rPr>
              <a:t>Frågor om kommunikation och inflytande har sammantaget de lägsta resultaten även i årets undersökning.</a:t>
            </a:r>
            <a:endParaRPr lang="sv-SE" dirty="0">
              <a:effectLst/>
              <a:latin typeface="Calibri" panose="020F0502020204030204" pitchFamily="34" charset="0"/>
              <a:ea typeface="Calibri" panose="020F0502020204030204" pitchFamily="34" charset="0"/>
            </a:endParaRPr>
          </a:p>
          <a:p>
            <a:endParaRPr lang="sv-SE" dirty="0"/>
          </a:p>
        </p:txBody>
      </p:sp>
    </p:spTree>
    <p:extLst>
      <p:ext uri="{BB962C8B-B14F-4D97-AF65-F5344CB8AC3E}">
        <p14:creationId xmlns:p14="http://schemas.microsoft.com/office/powerpoint/2010/main" val="899543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607203" y="360895"/>
            <a:ext cx="10673822" cy="1231392"/>
          </a:xfrm>
        </p:spPr>
        <p:txBody>
          <a:bodyPr/>
          <a:lstStyle/>
          <a:p>
            <a:r>
              <a:rPr lang="sv-SE" sz="3600"/>
              <a:t>Könsfördelning per insats 2021</a:t>
            </a:r>
          </a:p>
        </p:txBody>
      </p:sp>
      <p:graphicFrame>
        <p:nvGraphicFramePr>
          <p:cNvPr id="6" name="Diagram 5">
            <a:extLst>
              <a:ext uri="{FF2B5EF4-FFF2-40B4-BE49-F238E27FC236}">
                <a16:creationId xmlns:a16="http://schemas.microsoft.com/office/drawing/2014/main" id="{36F335CC-1B9D-4700-81D4-5D5915377F76}"/>
              </a:ext>
            </a:extLst>
          </p:cNvPr>
          <p:cNvGraphicFramePr>
            <a:graphicFrameLocks/>
          </p:cNvGraphicFramePr>
          <p:nvPr/>
        </p:nvGraphicFramePr>
        <p:xfrm>
          <a:off x="739738" y="1356188"/>
          <a:ext cx="9565242" cy="48391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9299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Bubbla, Prata, Pratbubbla, Talballong, Tala, Talande">
            <a:extLst>
              <a:ext uri="{FF2B5EF4-FFF2-40B4-BE49-F238E27FC236}">
                <a16:creationId xmlns:a16="http://schemas.microsoft.com/office/drawing/2014/main" id="{7816B74A-DC5D-484F-BF0C-D9EFB653BAE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66690" y="4296343"/>
            <a:ext cx="1811550" cy="1648945"/>
          </a:xfrm>
          <a:prstGeom prst="rect">
            <a:avLst/>
          </a:prstGeom>
          <a:noFill/>
          <a:extLst>
            <a:ext uri="{909E8E84-426E-40DD-AFC4-6F175D3DCCD1}">
              <a14:hiddenFill xmlns:a14="http://schemas.microsoft.com/office/drawing/2010/main">
                <a:solidFill>
                  <a:srgbClr val="FFFFFF"/>
                </a:solidFill>
              </a14:hiddenFill>
            </a:ext>
          </a:extLst>
        </p:spPr>
      </p:pic>
      <p:sp>
        <p:nvSpPr>
          <p:cNvPr id="5" name="Rubrik 1">
            <a:extLst>
              <a:ext uri="{FF2B5EF4-FFF2-40B4-BE49-F238E27FC236}">
                <a16:creationId xmlns:a16="http://schemas.microsoft.com/office/drawing/2014/main" id="{6F66B148-4542-4DC5-9BD8-0FDB291A4855}"/>
              </a:ext>
            </a:extLst>
          </p:cNvPr>
          <p:cNvSpPr>
            <a:spLocks noGrp="1"/>
          </p:cNvSpPr>
          <p:nvPr>
            <p:ph type="title"/>
          </p:nvPr>
        </p:nvSpPr>
        <p:spPr>
          <a:xfrm>
            <a:off x="313760" y="346340"/>
            <a:ext cx="11645359" cy="1231392"/>
          </a:xfrm>
        </p:spPr>
        <p:txBody>
          <a:bodyPr/>
          <a:lstStyle/>
          <a:p>
            <a:r>
              <a:rPr lang="sv-SE" sz="3600" dirty="0"/>
              <a:t>Får du bestämma om saker som är viktiga för dig…?  </a:t>
            </a:r>
            <a:r>
              <a:rPr lang="sv-SE" sz="2400" dirty="0"/>
              <a:t>År 2021</a:t>
            </a:r>
          </a:p>
        </p:txBody>
      </p:sp>
      <p:pic>
        <p:nvPicPr>
          <p:cNvPr id="7" name="Picture 4" descr="Pratbubbla, Talballong, Ballong, Bubbla, Tal, Prata">
            <a:extLst>
              <a:ext uri="{FF2B5EF4-FFF2-40B4-BE49-F238E27FC236}">
                <a16:creationId xmlns:a16="http://schemas.microsoft.com/office/drawing/2014/main" id="{4CB1F426-1569-4A0E-9428-3E50802FE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3378" y="1150749"/>
            <a:ext cx="2846837" cy="3201229"/>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A03D819D-1BDC-47FA-A4A7-C1D8AB085175}"/>
              </a:ext>
            </a:extLst>
          </p:cNvPr>
          <p:cNvSpPr txBox="1"/>
          <p:nvPr/>
        </p:nvSpPr>
        <p:spPr>
          <a:xfrm>
            <a:off x="9281222" y="1273095"/>
            <a:ext cx="2597018" cy="22775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Ja det tycker jag. Men dem utmanar mig med nya saker också och det tycker jag är viktigt.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9" name="Diagram 8">
            <a:extLst>
              <a:ext uri="{FF2B5EF4-FFF2-40B4-BE49-F238E27FC236}">
                <a16:creationId xmlns:a16="http://schemas.microsoft.com/office/drawing/2014/main" id="{00000000-0008-0000-0000-000004000000}"/>
              </a:ext>
            </a:extLst>
          </p:cNvPr>
          <p:cNvGraphicFramePr>
            <a:graphicFrameLocks/>
          </p:cNvGraphicFramePr>
          <p:nvPr/>
        </p:nvGraphicFramePr>
        <p:xfrm>
          <a:off x="804133" y="1159375"/>
          <a:ext cx="8477089" cy="4870559"/>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ruta 13">
            <a:extLst>
              <a:ext uri="{FF2B5EF4-FFF2-40B4-BE49-F238E27FC236}">
                <a16:creationId xmlns:a16="http://schemas.microsoft.com/office/drawing/2014/main" id="{4342D7E0-EB20-48D7-9530-FC27C75D9EE9}"/>
              </a:ext>
            </a:extLst>
          </p:cNvPr>
          <p:cNvSpPr txBox="1"/>
          <p:nvPr/>
        </p:nvSpPr>
        <p:spPr>
          <a:xfrm>
            <a:off x="10239498" y="4465698"/>
            <a:ext cx="2043828"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Bara i min lägenhet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7424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F33A38F-E0D0-49D2-9D5C-4B3D23D11D75}"/>
              </a:ext>
            </a:extLst>
          </p:cNvPr>
          <p:cNvSpPr>
            <a:spLocks noGrp="1"/>
          </p:cNvSpPr>
          <p:nvPr>
            <p:ph idx="1"/>
          </p:nvPr>
        </p:nvSpPr>
        <p:spPr/>
        <p:txBody>
          <a:bodyPr/>
          <a:lstStyle/>
          <a:p>
            <a:pPr lvl="1">
              <a:buFont typeface="Arial" panose="020B0604020202020204" pitchFamily="34" charset="0"/>
              <a:buChar char="•"/>
            </a:pPr>
            <a:r>
              <a:rPr lang="sv-SE" sz="2600" dirty="0"/>
              <a:t>Främja jämställda levnadsvillkor</a:t>
            </a:r>
          </a:p>
          <a:p>
            <a:pPr lvl="1">
              <a:buFont typeface="Arial" panose="020B0604020202020204" pitchFamily="34" charset="0"/>
              <a:buChar char="•"/>
            </a:pPr>
            <a:r>
              <a:rPr lang="sv-SE" sz="2600" dirty="0"/>
              <a:t>Förebyggande och lätt tillgänglig</a:t>
            </a:r>
          </a:p>
          <a:p>
            <a:pPr lvl="1">
              <a:buFont typeface="Arial" panose="020B0604020202020204" pitchFamily="34" charset="0"/>
              <a:buChar char="•"/>
            </a:pPr>
            <a:r>
              <a:rPr lang="sv-SE" sz="2600" dirty="0"/>
              <a:t>Övergripande planering och planering av insatser</a:t>
            </a:r>
          </a:p>
          <a:p>
            <a:pPr lvl="1">
              <a:buFont typeface="Arial" panose="020B0604020202020204" pitchFamily="34" charset="0"/>
              <a:buChar char="•"/>
            </a:pPr>
            <a:r>
              <a:rPr lang="sv-SE" sz="2600" dirty="0"/>
              <a:t>Möjlighet att tillhandahålla insatser utan behovsprövning</a:t>
            </a:r>
          </a:p>
          <a:p>
            <a:pPr lvl="1">
              <a:buFont typeface="Arial" panose="020B0604020202020204" pitchFamily="34" charset="0"/>
              <a:buChar char="•"/>
            </a:pPr>
            <a:r>
              <a:rPr lang="sv-SE" sz="2600" b="1" dirty="0"/>
              <a:t>Kunskapsbaserad – vetenskap och beprövad erfarenhet</a:t>
            </a:r>
          </a:p>
          <a:p>
            <a:pPr lvl="1">
              <a:buFont typeface="Arial" panose="020B0604020202020204" pitchFamily="34" charset="0"/>
              <a:buChar char="•"/>
            </a:pPr>
            <a:r>
              <a:rPr lang="sv-SE" sz="2600" b="1" dirty="0"/>
              <a:t>En ny lag om socialtjänstdataregister</a:t>
            </a:r>
          </a:p>
          <a:p>
            <a:endParaRPr lang="sv-SE" dirty="0"/>
          </a:p>
        </p:txBody>
      </p:sp>
      <p:sp>
        <p:nvSpPr>
          <p:cNvPr id="3" name="Rubrik 2">
            <a:extLst>
              <a:ext uri="{FF2B5EF4-FFF2-40B4-BE49-F238E27FC236}">
                <a16:creationId xmlns:a16="http://schemas.microsoft.com/office/drawing/2014/main" id="{5E1C0740-33BD-4EDB-925E-1A5D211E35BB}"/>
              </a:ext>
            </a:extLst>
          </p:cNvPr>
          <p:cNvSpPr>
            <a:spLocks noGrp="1"/>
          </p:cNvSpPr>
          <p:nvPr>
            <p:ph type="title"/>
          </p:nvPr>
        </p:nvSpPr>
        <p:spPr/>
        <p:txBody>
          <a:bodyPr/>
          <a:lstStyle/>
          <a:p>
            <a:r>
              <a:rPr lang="sv-SE" dirty="0"/>
              <a:t>Kommunerna stödjer förslagen i SOU 2020:47</a:t>
            </a:r>
          </a:p>
        </p:txBody>
      </p:sp>
      <p:pic>
        <p:nvPicPr>
          <p:cNvPr id="5" name="Bildobjekt 4">
            <a:extLst>
              <a:ext uri="{FF2B5EF4-FFF2-40B4-BE49-F238E27FC236}">
                <a16:creationId xmlns:a16="http://schemas.microsoft.com/office/drawing/2014/main" id="{EF13C8AD-04B7-40A7-BDD2-E9B14179528F}"/>
              </a:ext>
            </a:extLst>
          </p:cNvPr>
          <p:cNvPicPr>
            <a:picLocks noChangeAspect="1"/>
          </p:cNvPicPr>
          <p:nvPr/>
        </p:nvPicPr>
        <p:blipFill>
          <a:blip r:embed="rId3"/>
          <a:stretch>
            <a:fillRect/>
          </a:stretch>
        </p:blipFill>
        <p:spPr>
          <a:xfrm rot="808445">
            <a:off x="10397463" y="1405682"/>
            <a:ext cx="1585294" cy="2386940"/>
          </a:xfrm>
          <a:prstGeom prst="rect">
            <a:avLst/>
          </a:prstGeom>
        </p:spPr>
      </p:pic>
      <p:pic>
        <p:nvPicPr>
          <p:cNvPr id="4" name="Bildobjekt 3">
            <a:extLst>
              <a:ext uri="{FF2B5EF4-FFF2-40B4-BE49-F238E27FC236}">
                <a16:creationId xmlns:a16="http://schemas.microsoft.com/office/drawing/2014/main" id="{8B321914-EEF1-495E-B8D0-D3F4F056741E}"/>
              </a:ext>
            </a:extLst>
          </p:cNvPr>
          <p:cNvPicPr>
            <a:picLocks noChangeAspect="1"/>
          </p:cNvPicPr>
          <p:nvPr/>
        </p:nvPicPr>
        <p:blipFill>
          <a:blip r:embed="rId4"/>
          <a:stretch>
            <a:fillRect/>
          </a:stretch>
        </p:blipFill>
        <p:spPr>
          <a:xfrm>
            <a:off x="9642754" y="1342860"/>
            <a:ext cx="1668225" cy="2512585"/>
          </a:xfrm>
          <a:prstGeom prst="rect">
            <a:avLst/>
          </a:prstGeom>
        </p:spPr>
      </p:pic>
    </p:spTree>
    <p:extLst>
      <p:ext uri="{BB962C8B-B14F-4D97-AF65-F5344CB8AC3E}">
        <p14:creationId xmlns:p14="http://schemas.microsoft.com/office/powerpoint/2010/main" val="907878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675D848-1769-4B73-B3EB-EC226F3963CA}"/>
              </a:ext>
            </a:extLst>
          </p:cNvPr>
          <p:cNvSpPr>
            <a:spLocks noGrp="1"/>
          </p:cNvSpPr>
          <p:nvPr>
            <p:ph type="title"/>
          </p:nvPr>
        </p:nvSpPr>
        <p:spPr>
          <a:xfrm>
            <a:off x="314324" y="346075"/>
            <a:ext cx="11552327" cy="1231900"/>
          </a:xfrm>
        </p:spPr>
        <p:txBody>
          <a:bodyPr/>
          <a:lstStyle/>
          <a:p>
            <a:r>
              <a:rPr lang="sv-SE" sz="3600"/>
              <a:t>Får du bestämma om saker som är viktiga för dig…?</a:t>
            </a:r>
            <a:endParaRPr lang="sv-SE" sz="4000"/>
          </a:p>
        </p:txBody>
      </p:sp>
      <p:graphicFrame>
        <p:nvGraphicFramePr>
          <p:cNvPr id="4" name="Diagram 3">
            <a:extLst>
              <a:ext uri="{FF2B5EF4-FFF2-40B4-BE49-F238E27FC236}">
                <a16:creationId xmlns:a16="http://schemas.microsoft.com/office/drawing/2014/main" id="{00000000-0008-0000-0100-000004000000}"/>
              </a:ext>
            </a:extLst>
          </p:cNvPr>
          <p:cNvGraphicFramePr>
            <a:graphicFrameLocks/>
          </p:cNvGraphicFramePr>
          <p:nvPr/>
        </p:nvGraphicFramePr>
        <p:xfrm>
          <a:off x="677333" y="1049867"/>
          <a:ext cx="9429223" cy="50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0123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0000000-0008-0000-0000-000004000000}"/>
              </a:ext>
            </a:extLst>
          </p:cNvPr>
          <p:cNvGraphicFramePr>
            <a:graphicFrameLocks/>
          </p:cNvGraphicFramePr>
          <p:nvPr/>
        </p:nvGraphicFramePr>
        <p:xfrm>
          <a:off x="1025616" y="1349779"/>
          <a:ext cx="8989307" cy="4964540"/>
        </p:xfrm>
        <a:graphic>
          <a:graphicData uri="http://schemas.openxmlformats.org/drawingml/2006/chart">
            <c:chart xmlns:c="http://schemas.openxmlformats.org/drawingml/2006/chart" xmlns:r="http://schemas.openxmlformats.org/officeDocument/2006/relationships" r:id="rId2"/>
          </a:graphicData>
        </a:graphic>
      </p:graphicFrame>
      <p:sp>
        <p:nvSpPr>
          <p:cNvPr id="9" name="Rubrik 1">
            <a:extLst>
              <a:ext uri="{FF2B5EF4-FFF2-40B4-BE49-F238E27FC236}">
                <a16:creationId xmlns:a16="http://schemas.microsoft.com/office/drawing/2014/main" id="{2CA03839-0F3F-45E5-A106-47E547E5D49B}"/>
              </a:ext>
            </a:extLst>
          </p:cNvPr>
          <p:cNvSpPr>
            <a:spLocks noGrp="1"/>
          </p:cNvSpPr>
          <p:nvPr>
            <p:ph type="title"/>
          </p:nvPr>
        </p:nvSpPr>
        <p:spPr>
          <a:xfrm>
            <a:off x="313760" y="346340"/>
            <a:ext cx="11645359" cy="1231392"/>
          </a:xfrm>
        </p:spPr>
        <p:txBody>
          <a:bodyPr/>
          <a:lstStyle/>
          <a:p>
            <a:r>
              <a:rPr lang="sv-SE" sz="3600" dirty="0"/>
              <a:t>Får du den hjälp du vill ha…? </a:t>
            </a:r>
            <a:r>
              <a:rPr lang="sv-SE" sz="2400" dirty="0"/>
              <a:t>År 2021</a:t>
            </a:r>
          </a:p>
        </p:txBody>
      </p:sp>
    </p:spTree>
    <p:extLst>
      <p:ext uri="{BB962C8B-B14F-4D97-AF65-F5344CB8AC3E}">
        <p14:creationId xmlns:p14="http://schemas.microsoft.com/office/powerpoint/2010/main" val="1468331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313761" y="346340"/>
            <a:ext cx="11360370" cy="1231392"/>
          </a:xfrm>
        </p:spPr>
        <p:txBody>
          <a:bodyPr/>
          <a:lstStyle/>
          <a:p>
            <a:r>
              <a:rPr lang="sv-SE" sz="3600"/>
              <a:t>Får du den hjälp du vill ha…? </a:t>
            </a:r>
            <a:endParaRPr lang="sv-SE" sz="2400"/>
          </a:p>
        </p:txBody>
      </p:sp>
      <p:graphicFrame>
        <p:nvGraphicFramePr>
          <p:cNvPr id="6" name="Diagram 5">
            <a:extLst>
              <a:ext uri="{FF2B5EF4-FFF2-40B4-BE49-F238E27FC236}">
                <a16:creationId xmlns:a16="http://schemas.microsoft.com/office/drawing/2014/main" id="{00000000-0008-0000-0100-000004000000}"/>
              </a:ext>
            </a:extLst>
          </p:cNvPr>
          <p:cNvGraphicFramePr>
            <a:graphicFrameLocks/>
          </p:cNvGraphicFramePr>
          <p:nvPr/>
        </p:nvGraphicFramePr>
        <p:xfrm>
          <a:off x="1196445" y="1171575"/>
          <a:ext cx="8512176" cy="4514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9338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6F66B148-4542-4DC5-9BD8-0FDB291A4855}"/>
              </a:ext>
            </a:extLst>
          </p:cNvPr>
          <p:cNvSpPr>
            <a:spLocks noGrp="1"/>
          </p:cNvSpPr>
          <p:nvPr>
            <p:ph type="title"/>
          </p:nvPr>
        </p:nvSpPr>
        <p:spPr>
          <a:xfrm>
            <a:off x="313761" y="346340"/>
            <a:ext cx="11360370" cy="1231392"/>
          </a:xfrm>
        </p:spPr>
        <p:txBody>
          <a:bodyPr/>
          <a:lstStyle/>
          <a:p>
            <a:r>
              <a:rPr lang="sv-SE" sz="3600"/>
              <a:t>Bryr sig personalen… om dig? </a:t>
            </a:r>
            <a:r>
              <a:rPr lang="sv-SE" sz="2400"/>
              <a:t>År 2021</a:t>
            </a:r>
          </a:p>
        </p:txBody>
      </p:sp>
      <p:pic>
        <p:nvPicPr>
          <p:cNvPr id="2050" name="Picture 2">
            <a:extLst>
              <a:ext uri="{FF2B5EF4-FFF2-40B4-BE49-F238E27FC236}">
                <a16:creationId xmlns:a16="http://schemas.microsoft.com/office/drawing/2014/main" id="{E47AF58E-BB1F-4B2A-AA5E-7676E24C1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7020" y="1447800"/>
            <a:ext cx="3078343" cy="2763308"/>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D27EA78D-657C-4DF3-9CD6-E6409C5B0A74}"/>
              </a:ext>
            </a:extLst>
          </p:cNvPr>
          <p:cNvSpPr txBox="1"/>
          <p:nvPr/>
        </p:nvSpPr>
        <p:spPr>
          <a:xfrm>
            <a:off x="9490482" y="1490008"/>
            <a:ext cx="261141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black"/>
                </a:solidFill>
                <a:effectLst/>
                <a:uLnTx/>
                <a:uFillTx/>
                <a:latin typeface="Arial"/>
                <a:ea typeface="+mn-ea"/>
                <a:cs typeface="+mn-cs"/>
              </a:rPr>
              <a:t>Ja personalen på boendet bryr sig om mig, de brukar fråga ur jag mår och vad jag har gjort på dagen</a:t>
            </a:r>
          </a:p>
        </p:txBody>
      </p:sp>
      <p:graphicFrame>
        <p:nvGraphicFramePr>
          <p:cNvPr id="10" name="Diagram 9">
            <a:extLst>
              <a:ext uri="{FF2B5EF4-FFF2-40B4-BE49-F238E27FC236}">
                <a16:creationId xmlns:a16="http://schemas.microsoft.com/office/drawing/2014/main" id="{00000000-0008-0000-0000-000004000000}"/>
              </a:ext>
            </a:extLst>
          </p:cNvPr>
          <p:cNvGraphicFramePr>
            <a:graphicFrameLocks/>
          </p:cNvGraphicFramePr>
          <p:nvPr/>
        </p:nvGraphicFramePr>
        <p:xfrm>
          <a:off x="381000" y="1286933"/>
          <a:ext cx="9311041" cy="48683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41105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6F66B148-4542-4DC5-9BD8-0FDB291A4855}"/>
              </a:ext>
            </a:extLst>
          </p:cNvPr>
          <p:cNvSpPr>
            <a:spLocks noGrp="1"/>
          </p:cNvSpPr>
          <p:nvPr>
            <p:ph type="title"/>
          </p:nvPr>
        </p:nvSpPr>
        <p:spPr>
          <a:xfrm>
            <a:off x="313761" y="346340"/>
            <a:ext cx="11360370" cy="1231392"/>
          </a:xfrm>
        </p:spPr>
        <p:txBody>
          <a:bodyPr/>
          <a:lstStyle/>
          <a:p>
            <a:pPr algn="ctr"/>
            <a:r>
              <a:rPr lang="sv-SE" sz="3600"/>
              <a:t>Bryr sig personalen… om dig?</a:t>
            </a:r>
            <a:endParaRPr lang="sv-SE" sz="4000"/>
          </a:p>
        </p:txBody>
      </p:sp>
      <p:graphicFrame>
        <p:nvGraphicFramePr>
          <p:cNvPr id="6" name="Diagram 5">
            <a:extLst>
              <a:ext uri="{FF2B5EF4-FFF2-40B4-BE49-F238E27FC236}">
                <a16:creationId xmlns:a16="http://schemas.microsoft.com/office/drawing/2014/main" id="{00000000-0008-0000-0100-000004000000}"/>
              </a:ext>
            </a:extLst>
          </p:cNvPr>
          <p:cNvGraphicFramePr>
            <a:graphicFrameLocks/>
          </p:cNvGraphicFramePr>
          <p:nvPr/>
        </p:nvGraphicFramePr>
        <p:xfrm>
          <a:off x="1066800" y="1286934"/>
          <a:ext cx="9234488" cy="45688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5136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54503" y="2732807"/>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01303" y="2732807"/>
            <a:ext cx="1064355" cy="1064355"/>
          </a:xfrm>
          <a:prstGeom prst="rect">
            <a:avLst/>
          </a:prstGeom>
        </p:spPr>
      </p:pic>
      <p:sp>
        <p:nvSpPr>
          <p:cNvPr id="9" name="textruta 8">
            <a:extLst>
              <a:ext uri="{FF2B5EF4-FFF2-40B4-BE49-F238E27FC236}">
                <a16:creationId xmlns:a16="http://schemas.microsoft.com/office/drawing/2014/main" id="{E716D161-BDEC-4B42-A92B-EB1358EF8509}"/>
              </a:ext>
            </a:extLst>
          </p:cNvPr>
          <p:cNvSpPr txBox="1"/>
          <p:nvPr/>
        </p:nvSpPr>
        <p:spPr>
          <a:xfrm>
            <a:off x="7065658" y="2392553"/>
            <a:ext cx="3741772"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Fler personer med boende med särskild service svarar negativt, särskilt kvinnorna</a:t>
            </a:r>
          </a:p>
        </p:txBody>
      </p:sp>
      <p:sp>
        <p:nvSpPr>
          <p:cNvPr id="7" name="textruta 6">
            <a:extLst>
              <a:ext uri="{FF2B5EF4-FFF2-40B4-BE49-F238E27FC236}">
                <a16:creationId xmlns:a16="http://schemas.microsoft.com/office/drawing/2014/main" id="{A74A195A-A811-4D88-98D7-446ED6AA5DA4}"/>
              </a:ext>
            </a:extLst>
          </p:cNvPr>
          <p:cNvSpPr txBox="1"/>
          <p:nvPr/>
        </p:nvSpPr>
        <p:spPr>
          <a:xfrm>
            <a:off x="2015670" y="2459504"/>
            <a:ext cx="3741772"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Många upplever att personalen bryr sig</a:t>
            </a:r>
            <a:br>
              <a:rPr kumimoji="0" lang="sv-SE" sz="2400" b="0" i="0" u="none" strike="noStrike" kern="1200" cap="none" spc="0" normalizeH="0" baseline="0" noProof="0">
                <a:ln>
                  <a:noFill/>
                </a:ln>
                <a:solidFill>
                  <a:prstClr val="black"/>
                </a:solidFill>
                <a:effectLst/>
                <a:uLnTx/>
                <a:uFillTx/>
                <a:latin typeface="Arial"/>
                <a:ea typeface="+mn-ea"/>
                <a:cs typeface="+mn-cs"/>
              </a:rPr>
            </a:br>
            <a:r>
              <a:rPr kumimoji="0" lang="sv-SE" sz="2400" b="0" i="0" u="none" strike="noStrike" kern="1200" cap="none" spc="0" normalizeH="0" baseline="0" noProof="0">
                <a:ln>
                  <a:noFill/>
                </a:ln>
                <a:solidFill>
                  <a:prstClr val="black"/>
                </a:solidFill>
                <a:effectLst/>
                <a:uLnTx/>
                <a:uFillTx/>
                <a:latin typeface="Arial"/>
                <a:ea typeface="+mn-ea"/>
                <a:cs typeface="+mn-cs"/>
              </a:rPr>
              <a:t>- ett positivt resultat som är stabilt över tid</a:t>
            </a:r>
          </a:p>
        </p:txBody>
      </p:sp>
      <p:sp>
        <p:nvSpPr>
          <p:cNvPr id="10" name="textruta 9">
            <a:extLst>
              <a:ext uri="{FF2B5EF4-FFF2-40B4-BE49-F238E27FC236}">
                <a16:creationId xmlns:a16="http://schemas.microsoft.com/office/drawing/2014/main" id="{87A0889A-64DB-472C-9D2D-DE4420761B44}"/>
              </a:ext>
            </a:extLst>
          </p:cNvPr>
          <p:cNvSpPr txBox="1"/>
          <p:nvPr/>
        </p:nvSpPr>
        <p:spPr>
          <a:xfrm>
            <a:off x="664233" y="1587966"/>
            <a:ext cx="2993367"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Arial"/>
                <a:ea typeface="+mn-ea"/>
                <a:cs typeface="+mn-cs"/>
              </a:rPr>
              <a:t>Bryr sig personalen om dig?</a:t>
            </a:r>
          </a:p>
        </p:txBody>
      </p:sp>
    </p:spTree>
    <p:extLst>
      <p:ext uri="{BB962C8B-B14F-4D97-AF65-F5344CB8AC3E}">
        <p14:creationId xmlns:p14="http://schemas.microsoft.com/office/powerpoint/2010/main" val="764868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884461" y="184027"/>
            <a:ext cx="8910536" cy="1231392"/>
          </a:xfrm>
        </p:spPr>
        <p:txBody>
          <a:bodyPr/>
          <a:lstStyle/>
          <a:p>
            <a:r>
              <a:rPr lang="sv-SE" sz="3600"/>
              <a:t>Pratar personalen… med dig så att du förstår vad de menar? </a:t>
            </a:r>
            <a:r>
              <a:rPr lang="sv-SE" sz="2400"/>
              <a:t>År 2021 </a:t>
            </a:r>
          </a:p>
        </p:txBody>
      </p:sp>
      <p:graphicFrame>
        <p:nvGraphicFramePr>
          <p:cNvPr id="8" name="Diagram 7">
            <a:extLst>
              <a:ext uri="{FF2B5EF4-FFF2-40B4-BE49-F238E27FC236}">
                <a16:creationId xmlns:a16="http://schemas.microsoft.com/office/drawing/2014/main" id="{00000000-0008-0000-0000-000004000000}"/>
              </a:ext>
            </a:extLst>
          </p:cNvPr>
          <p:cNvGraphicFramePr>
            <a:graphicFrameLocks/>
          </p:cNvGraphicFramePr>
          <p:nvPr/>
        </p:nvGraphicFramePr>
        <p:xfrm>
          <a:off x="601133" y="1415419"/>
          <a:ext cx="8980841" cy="47652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4868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1134533" y="255132"/>
            <a:ext cx="10210107" cy="1231392"/>
          </a:xfrm>
        </p:spPr>
        <p:txBody>
          <a:bodyPr/>
          <a:lstStyle/>
          <a:p>
            <a:r>
              <a:rPr lang="sv-SE" sz="3200"/>
              <a:t>Pratar personalen… med dig så att du förstår </a:t>
            </a:r>
            <a:br>
              <a:rPr lang="sv-SE" sz="3200"/>
            </a:br>
            <a:r>
              <a:rPr lang="sv-SE" sz="3200"/>
              <a:t>vad de menar?</a:t>
            </a:r>
          </a:p>
        </p:txBody>
      </p:sp>
      <p:graphicFrame>
        <p:nvGraphicFramePr>
          <p:cNvPr id="6" name="Diagram 5">
            <a:extLst>
              <a:ext uri="{FF2B5EF4-FFF2-40B4-BE49-F238E27FC236}">
                <a16:creationId xmlns:a16="http://schemas.microsoft.com/office/drawing/2014/main" id="{00000000-0008-0000-0100-000004000000}"/>
              </a:ext>
            </a:extLst>
          </p:cNvPr>
          <p:cNvGraphicFramePr>
            <a:graphicFrameLocks/>
          </p:cNvGraphicFramePr>
          <p:nvPr/>
        </p:nvGraphicFramePr>
        <p:xfrm>
          <a:off x="1839912" y="1171575"/>
          <a:ext cx="8512176" cy="45148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0768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4503" y="2732807"/>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01303" y="2732807"/>
            <a:ext cx="1064355" cy="1064355"/>
          </a:xfrm>
          <a:prstGeom prst="rect">
            <a:avLst/>
          </a:prstGeom>
        </p:spPr>
      </p:pic>
      <p:sp>
        <p:nvSpPr>
          <p:cNvPr id="9" name="textruta 8">
            <a:extLst>
              <a:ext uri="{FF2B5EF4-FFF2-40B4-BE49-F238E27FC236}">
                <a16:creationId xmlns:a16="http://schemas.microsoft.com/office/drawing/2014/main" id="{E716D161-BDEC-4B42-A92B-EB1358EF8509}"/>
              </a:ext>
            </a:extLst>
          </p:cNvPr>
          <p:cNvSpPr txBox="1"/>
          <p:nvPr/>
        </p:nvSpPr>
        <p:spPr>
          <a:xfrm>
            <a:off x="7065657" y="2596833"/>
            <a:ext cx="4071529"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Frågor om kommunikation har lägre resultat än andra frågor (77 %) </a:t>
            </a:r>
          </a:p>
        </p:txBody>
      </p:sp>
      <p:sp>
        <p:nvSpPr>
          <p:cNvPr id="7" name="textruta 6">
            <a:extLst>
              <a:ext uri="{FF2B5EF4-FFF2-40B4-BE49-F238E27FC236}">
                <a16:creationId xmlns:a16="http://schemas.microsoft.com/office/drawing/2014/main" id="{A74A195A-A811-4D88-98D7-446ED6AA5DA4}"/>
              </a:ext>
            </a:extLst>
          </p:cNvPr>
          <p:cNvSpPr txBox="1"/>
          <p:nvPr/>
        </p:nvSpPr>
        <p:spPr>
          <a:xfrm>
            <a:off x="2015669" y="2517872"/>
            <a:ext cx="3896867" cy="304698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Positiv trend framför allt inom s</a:t>
            </a:r>
            <a:r>
              <a:rPr kumimoji="0" lang="sv-SE" sz="2400" b="0" i="0" u="none" strike="noStrike" kern="1200" cap="none" spc="0" normalizeH="0" baseline="0" noProof="0" err="1">
                <a:ln>
                  <a:noFill/>
                </a:ln>
                <a:solidFill>
                  <a:prstClr val="black"/>
                </a:solidFill>
                <a:effectLst/>
                <a:uLnTx/>
                <a:uFillTx/>
                <a:latin typeface="Arial"/>
                <a:ea typeface="+mn-ea"/>
                <a:cs typeface="+mn-cs"/>
              </a:rPr>
              <a:t>ysselsättning</a:t>
            </a:r>
            <a:r>
              <a:rPr kumimoji="0" lang="sv-SE" sz="2400" b="0" i="0" u="none" strike="noStrike" kern="1200" cap="none" spc="0" normalizeH="0" baseline="0" noProof="0">
                <a:ln>
                  <a:noFill/>
                </a:ln>
                <a:solidFill>
                  <a:prstClr val="black"/>
                </a:solidFill>
                <a:effectLst/>
                <a:uLnTx/>
                <a:uFillTx/>
                <a:latin typeface="Arial"/>
                <a:ea typeface="+mn-ea"/>
                <a:cs typeface="+mn-cs"/>
              </a:rPr>
              <a:t>, där allt fler män och kvinnor upplever att alla i personalen förstår dem, men även en generell positiv trend för undersökningen </a:t>
            </a:r>
          </a:p>
        </p:txBody>
      </p:sp>
      <p:sp>
        <p:nvSpPr>
          <p:cNvPr id="10" name="textruta 9">
            <a:extLst>
              <a:ext uri="{FF2B5EF4-FFF2-40B4-BE49-F238E27FC236}">
                <a16:creationId xmlns:a16="http://schemas.microsoft.com/office/drawing/2014/main" id="{15B624CF-F702-4AA6-B71E-32127662CF99}"/>
              </a:ext>
            </a:extLst>
          </p:cNvPr>
          <p:cNvSpPr txBox="1"/>
          <p:nvPr/>
        </p:nvSpPr>
        <p:spPr>
          <a:xfrm>
            <a:off x="664233" y="1587966"/>
            <a:ext cx="4676252"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Arial"/>
                <a:ea typeface="+mn-ea"/>
                <a:cs typeface="+mn-cs"/>
              </a:rPr>
              <a:t>Pratar personalen med dig så du förstår…?</a:t>
            </a:r>
          </a:p>
        </p:txBody>
      </p:sp>
    </p:spTree>
    <p:extLst>
      <p:ext uri="{BB962C8B-B14F-4D97-AF65-F5344CB8AC3E}">
        <p14:creationId xmlns:p14="http://schemas.microsoft.com/office/powerpoint/2010/main" val="1565634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576227" y="329407"/>
            <a:ext cx="11360370" cy="1231392"/>
          </a:xfrm>
        </p:spPr>
        <p:txBody>
          <a:bodyPr/>
          <a:lstStyle/>
          <a:p>
            <a:r>
              <a:rPr lang="sv-SE" sz="3600"/>
              <a:t>Förstår personalen… vad du säger? </a:t>
            </a:r>
            <a:r>
              <a:rPr lang="sv-SE" sz="2400"/>
              <a:t>År 2021</a:t>
            </a:r>
            <a:r>
              <a:rPr lang="sv-SE" sz="4000"/>
              <a:t/>
            </a:r>
            <a:br>
              <a:rPr lang="sv-SE" sz="4000"/>
            </a:br>
            <a:endParaRPr lang="sv-SE" sz="4000"/>
          </a:p>
        </p:txBody>
      </p:sp>
      <p:graphicFrame>
        <p:nvGraphicFramePr>
          <p:cNvPr id="7" name="Diagram 6">
            <a:extLst>
              <a:ext uri="{FF2B5EF4-FFF2-40B4-BE49-F238E27FC236}">
                <a16:creationId xmlns:a16="http://schemas.microsoft.com/office/drawing/2014/main" id="{00000000-0008-0000-0000-000004000000}"/>
              </a:ext>
            </a:extLst>
          </p:cNvPr>
          <p:cNvGraphicFramePr>
            <a:graphicFrameLocks/>
          </p:cNvGraphicFramePr>
          <p:nvPr/>
        </p:nvGraphicFramePr>
        <p:xfrm>
          <a:off x="1083733" y="1143000"/>
          <a:ext cx="8827031" cy="4986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8650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5948477-332D-491B-8559-22035723E7F1}"/>
              </a:ext>
            </a:extLst>
          </p:cNvPr>
          <p:cNvSpPr>
            <a:spLocks noGrp="1"/>
          </p:cNvSpPr>
          <p:nvPr>
            <p:ph idx="1"/>
          </p:nvPr>
        </p:nvSpPr>
        <p:spPr/>
        <p:txBody>
          <a:bodyPr/>
          <a:lstStyle/>
          <a:p>
            <a:r>
              <a:rPr lang="sv-SE" dirty="0"/>
              <a:t>Nationella kvalitetsregister</a:t>
            </a:r>
          </a:p>
          <a:p>
            <a:r>
              <a:rPr lang="sv-SE" dirty="0"/>
              <a:t>Brukarundersökningar</a:t>
            </a:r>
          </a:p>
          <a:p>
            <a:r>
              <a:rPr lang="sv-SE" dirty="0"/>
              <a:t>Individbaserad systematisk uppföljning</a:t>
            </a:r>
          </a:p>
          <a:p>
            <a:r>
              <a:rPr lang="sv-SE" dirty="0"/>
              <a:t>Yrkesresan – nationellt koncept för introduktion och kompetensutveckling</a:t>
            </a:r>
          </a:p>
          <a:p>
            <a:r>
              <a:rPr lang="sv-SE" dirty="0"/>
              <a:t>Fortsatt finansiering av regionala samverkans- och stödstrukturer efter överenskommelserna med staten</a:t>
            </a:r>
          </a:p>
        </p:txBody>
      </p:sp>
      <p:sp>
        <p:nvSpPr>
          <p:cNvPr id="3" name="Rubrik 2">
            <a:extLst>
              <a:ext uri="{FF2B5EF4-FFF2-40B4-BE49-F238E27FC236}">
                <a16:creationId xmlns:a16="http://schemas.microsoft.com/office/drawing/2014/main" id="{5EF64024-5654-4327-85F3-43C207F3B9B2}"/>
              </a:ext>
            </a:extLst>
          </p:cNvPr>
          <p:cNvSpPr>
            <a:spLocks noGrp="1"/>
          </p:cNvSpPr>
          <p:nvPr>
            <p:ph type="title"/>
          </p:nvPr>
        </p:nvSpPr>
        <p:spPr>
          <a:xfrm>
            <a:off x="664231" y="214202"/>
            <a:ext cx="9609825" cy="1231392"/>
          </a:xfrm>
        </p:spPr>
        <p:txBody>
          <a:bodyPr/>
          <a:lstStyle/>
          <a:p>
            <a:r>
              <a:rPr lang="sv-SE" dirty="0"/>
              <a:t>Kommunerna har prioriterat kunskapsstyrning genom extra finansiering av:</a:t>
            </a:r>
          </a:p>
        </p:txBody>
      </p:sp>
      <p:pic>
        <p:nvPicPr>
          <p:cNvPr id="4" name="Bildobjekt 3" descr="En bild som visar visitkort&#10;&#10;Automatiskt genererad beskrivning">
            <a:extLst>
              <a:ext uri="{FF2B5EF4-FFF2-40B4-BE49-F238E27FC236}">
                <a16:creationId xmlns:a16="http://schemas.microsoft.com/office/drawing/2014/main" id="{EA6FA5B2-2EF9-4E39-AD8B-87DEA936E2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01189" y="1893713"/>
            <a:ext cx="3026579" cy="2226303"/>
          </a:xfrm>
          <a:prstGeom prst="rect">
            <a:avLst/>
          </a:prstGeom>
        </p:spPr>
      </p:pic>
    </p:spTree>
    <p:extLst>
      <p:ext uri="{BB962C8B-B14F-4D97-AF65-F5344CB8AC3E}">
        <p14:creationId xmlns:p14="http://schemas.microsoft.com/office/powerpoint/2010/main" val="1416086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6F66B148-4542-4DC5-9BD8-0FDB291A4855}"/>
              </a:ext>
            </a:extLst>
          </p:cNvPr>
          <p:cNvSpPr>
            <a:spLocks noGrp="1"/>
          </p:cNvSpPr>
          <p:nvPr>
            <p:ph type="title"/>
          </p:nvPr>
        </p:nvSpPr>
        <p:spPr>
          <a:xfrm>
            <a:off x="313761" y="346340"/>
            <a:ext cx="11360370" cy="1231392"/>
          </a:xfrm>
        </p:spPr>
        <p:txBody>
          <a:bodyPr/>
          <a:lstStyle/>
          <a:p>
            <a:r>
              <a:rPr lang="sv-SE" sz="3600"/>
              <a:t>Förstår personalen… vad du säger?</a:t>
            </a:r>
            <a:r>
              <a:rPr lang="sv-SE" sz="4000"/>
              <a:t/>
            </a:r>
            <a:br>
              <a:rPr lang="sv-SE" sz="4000"/>
            </a:br>
            <a:endParaRPr lang="sv-SE" sz="4000"/>
          </a:p>
        </p:txBody>
      </p:sp>
      <p:graphicFrame>
        <p:nvGraphicFramePr>
          <p:cNvPr id="6" name="Diagram 5">
            <a:extLst>
              <a:ext uri="{FF2B5EF4-FFF2-40B4-BE49-F238E27FC236}">
                <a16:creationId xmlns:a16="http://schemas.microsoft.com/office/drawing/2014/main" id="{00000000-0008-0000-0100-000004000000}"/>
              </a:ext>
            </a:extLst>
          </p:cNvPr>
          <p:cNvGraphicFramePr>
            <a:graphicFrameLocks/>
          </p:cNvGraphicFramePr>
          <p:nvPr/>
        </p:nvGraphicFramePr>
        <p:xfrm>
          <a:off x="1312333" y="1041400"/>
          <a:ext cx="8582555" cy="5046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2272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64233" y="2241968"/>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11033" y="2241968"/>
            <a:ext cx="1064355" cy="1064355"/>
          </a:xfrm>
          <a:prstGeom prst="rect">
            <a:avLst/>
          </a:prstGeom>
        </p:spPr>
      </p:pic>
      <p:sp>
        <p:nvSpPr>
          <p:cNvPr id="9" name="textruta 8">
            <a:extLst>
              <a:ext uri="{FF2B5EF4-FFF2-40B4-BE49-F238E27FC236}">
                <a16:creationId xmlns:a16="http://schemas.microsoft.com/office/drawing/2014/main" id="{E716D161-BDEC-4B42-A92B-EB1358EF8509}"/>
              </a:ext>
            </a:extLst>
          </p:cNvPr>
          <p:cNvSpPr txBox="1"/>
          <p:nvPr/>
        </p:nvSpPr>
        <p:spPr>
          <a:xfrm>
            <a:off x="7075388" y="2169072"/>
            <a:ext cx="3741772"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Frågor om kommunikation har lägre resultat än andra frågor (77 %) </a:t>
            </a:r>
          </a:p>
        </p:txBody>
      </p:sp>
      <p:sp>
        <p:nvSpPr>
          <p:cNvPr id="10" name="textruta 9">
            <a:extLst>
              <a:ext uri="{FF2B5EF4-FFF2-40B4-BE49-F238E27FC236}">
                <a16:creationId xmlns:a16="http://schemas.microsoft.com/office/drawing/2014/main" id="{96D95FC2-75A2-41A8-8591-5618D34FFB61}"/>
              </a:ext>
            </a:extLst>
          </p:cNvPr>
          <p:cNvSpPr txBox="1"/>
          <p:nvPr/>
        </p:nvSpPr>
        <p:spPr>
          <a:xfrm>
            <a:off x="1889213" y="2173980"/>
            <a:ext cx="4025206"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Kvinnor mer positiva 2021 än 2019 inom både daglig verksamhet, boendestöd och personlig assistans</a:t>
            </a:r>
            <a:br>
              <a:rPr kumimoji="0" lang="sv-SE" sz="2400" b="0" i="0" u="none" strike="noStrike" kern="1200" cap="none" spc="0" normalizeH="0" baseline="0" noProof="0">
                <a:ln>
                  <a:noFill/>
                </a:ln>
                <a:solidFill>
                  <a:prstClr val="black"/>
                </a:solidFill>
                <a:effectLst/>
                <a:uLnTx/>
                <a:uFillTx/>
                <a:latin typeface="Arial"/>
                <a:ea typeface="+mn-ea"/>
                <a:cs typeface="+mn-cs"/>
              </a:rPr>
            </a:br>
            <a:endParaRPr kumimoji="0" lang="sv-SE" sz="2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Inom sysselsättning har resultatet förbättrats över tid både för kvinnor och män (från 80 till 86 %)</a:t>
            </a:r>
          </a:p>
        </p:txBody>
      </p:sp>
      <p:sp>
        <p:nvSpPr>
          <p:cNvPr id="11" name="textruta 10">
            <a:extLst>
              <a:ext uri="{FF2B5EF4-FFF2-40B4-BE49-F238E27FC236}">
                <a16:creationId xmlns:a16="http://schemas.microsoft.com/office/drawing/2014/main" id="{9FE04845-C15C-4638-9E75-D54026A90B36}"/>
              </a:ext>
            </a:extLst>
          </p:cNvPr>
          <p:cNvSpPr txBox="1"/>
          <p:nvPr/>
        </p:nvSpPr>
        <p:spPr>
          <a:xfrm>
            <a:off x="664233" y="1587966"/>
            <a:ext cx="3528388"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Arial"/>
                <a:ea typeface="+mn-ea"/>
                <a:cs typeface="+mn-cs"/>
              </a:rPr>
              <a:t>Förstår personalen vad du säger?</a:t>
            </a:r>
          </a:p>
        </p:txBody>
      </p:sp>
    </p:spTree>
    <p:extLst>
      <p:ext uri="{BB962C8B-B14F-4D97-AF65-F5344CB8AC3E}">
        <p14:creationId xmlns:p14="http://schemas.microsoft.com/office/powerpoint/2010/main" val="4057579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313761" y="346340"/>
            <a:ext cx="11360370" cy="1231392"/>
          </a:xfrm>
        </p:spPr>
        <p:txBody>
          <a:bodyPr/>
          <a:lstStyle/>
          <a:p>
            <a:r>
              <a:rPr lang="sv-SE" sz="3600"/>
              <a:t>Känner du dig trygg med personalen…?</a:t>
            </a:r>
            <a:r>
              <a:rPr lang="sv-SE" sz="2400"/>
              <a:t> År 2021</a:t>
            </a:r>
          </a:p>
        </p:txBody>
      </p:sp>
      <p:graphicFrame>
        <p:nvGraphicFramePr>
          <p:cNvPr id="8" name="Diagram 7">
            <a:extLst>
              <a:ext uri="{FF2B5EF4-FFF2-40B4-BE49-F238E27FC236}">
                <a16:creationId xmlns:a16="http://schemas.microsoft.com/office/drawing/2014/main" id="{00000000-0008-0000-0000-000004000000}"/>
              </a:ext>
            </a:extLst>
          </p:cNvPr>
          <p:cNvGraphicFramePr>
            <a:graphicFrameLocks/>
          </p:cNvGraphicFramePr>
          <p:nvPr/>
        </p:nvGraphicFramePr>
        <p:xfrm>
          <a:off x="677333" y="1122186"/>
          <a:ext cx="9387241" cy="48976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7200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27F64965-C3E4-406E-910D-AFE786D6844F}"/>
              </a:ext>
            </a:extLst>
          </p:cNvPr>
          <p:cNvSpPr>
            <a:spLocks noGrp="1"/>
          </p:cNvSpPr>
          <p:nvPr>
            <p:ph type="title"/>
          </p:nvPr>
        </p:nvSpPr>
        <p:spPr>
          <a:xfrm>
            <a:off x="313761" y="346340"/>
            <a:ext cx="11360370" cy="1231392"/>
          </a:xfrm>
        </p:spPr>
        <p:txBody>
          <a:bodyPr/>
          <a:lstStyle/>
          <a:p>
            <a:pPr algn="ctr"/>
            <a:r>
              <a:rPr lang="sv-SE" sz="3600"/>
              <a:t>Känner du dig trygg med personalen…?</a:t>
            </a:r>
            <a:endParaRPr lang="sv-SE" sz="4000"/>
          </a:p>
        </p:txBody>
      </p:sp>
      <p:graphicFrame>
        <p:nvGraphicFramePr>
          <p:cNvPr id="5" name="Diagram 4">
            <a:extLst>
              <a:ext uri="{FF2B5EF4-FFF2-40B4-BE49-F238E27FC236}">
                <a16:creationId xmlns:a16="http://schemas.microsoft.com/office/drawing/2014/main" id="{00000000-0008-0000-0100-000004000000}"/>
              </a:ext>
            </a:extLst>
          </p:cNvPr>
          <p:cNvGraphicFramePr>
            <a:graphicFrameLocks/>
          </p:cNvGraphicFramePr>
          <p:nvPr/>
        </p:nvGraphicFramePr>
        <p:xfrm>
          <a:off x="1839912" y="1171575"/>
          <a:ext cx="8512176" cy="4514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8536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4503" y="2732807"/>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01303" y="2732807"/>
            <a:ext cx="1064355" cy="1064355"/>
          </a:xfrm>
          <a:prstGeom prst="rect">
            <a:avLst/>
          </a:prstGeom>
        </p:spPr>
      </p:pic>
      <p:sp>
        <p:nvSpPr>
          <p:cNvPr id="9" name="textruta 8">
            <a:extLst>
              <a:ext uri="{FF2B5EF4-FFF2-40B4-BE49-F238E27FC236}">
                <a16:creationId xmlns:a16="http://schemas.microsoft.com/office/drawing/2014/main" id="{E716D161-BDEC-4B42-A92B-EB1358EF8509}"/>
              </a:ext>
            </a:extLst>
          </p:cNvPr>
          <p:cNvSpPr txBox="1"/>
          <p:nvPr/>
        </p:nvSpPr>
        <p:spPr>
          <a:xfrm>
            <a:off x="7065658" y="2596833"/>
            <a:ext cx="3741772" cy="230832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Kvinnor känner sig fortsatt mer otrygga med personalen än män, särskilt i servicebostäder och </a:t>
            </a:r>
            <a:r>
              <a:rPr kumimoji="0" lang="sv-SE" sz="2400" b="0" i="0" u="none" strike="noStrike" kern="1200" cap="none" spc="0" normalizeH="0" baseline="0" noProof="0" err="1">
                <a:ln>
                  <a:noFill/>
                </a:ln>
                <a:solidFill>
                  <a:prstClr val="black"/>
                </a:solidFill>
                <a:effectLst/>
                <a:uLnTx/>
                <a:uFillTx/>
                <a:latin typeface="Arial"/>
                <a:ea typeface="+mn-ea"/>
                <a:cs typeface="+mn-cs"/>
              </a:rPr>
              <a:t>SoL</a:t>
            </a:r>
            <a:r>
              <a:rPr kumimoji="0" lang="sv-SE" sz="2400" b="0" i="0" u="none" strike="noStrike" kern="1200" cap="none" spc="0" normalizeH="0" baseline="0" noProof="0">
                <a:ln>
                  <a:noFill/>
                </a:ln>
                <a:solidFill>
                  <a:prstClr val="black"/>
                </a:solidFill>
                <a:effectLst/>
                <a:uLnTx/>
                <a:uFillTx/>
                <a:latin typeface="Arial"/>
                <a:ea typeface="+mn-ea"/>
                <a:cs typeface="+mn-cs"/>
              </a:rPr>
              <a:t>-boenden</a:t>
            </a:r>
          </a:p>
        </p:txBody>
      </p:sp>
      <p:sp>
        <p:nvSpPr>
          <p:cNvPr id="7" name="textruta 6">
            <a:extLst>
              <a:ext uri="{FF2B5EF4-FFF2-40B4-BE49-F238E27FC236}">
                <a16:creationId xmlns:a16="http://schemas.microsoft.com/office/drawing/2014/main" id="{A74A195A-A811-4D88-98D7-446ED6AA5DA4}"/>
              </a:ext>
            </a:extLst>
          </p:cNvPr>
          <p:cNvSpPr txBox="1"/>
          <p:nvPr/>
        </p:nvSpPr>
        <p:spPr>
          <a:xfrm>
            <a:off x="2015670" y="2550666"/>
            <a:ext cx="3741772"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Kvinnor svarar över tid mer positivt när det gäller hur trygga de känner sig med personalen, MEN…</a:t>
            </a:r>
          </a:p>
        </p:txBody>
      </p:sp>
      <p:sp>
        <p:nvSpPr>
          <p:cNvPr id="10" name="textruta 9">
            <a:extLst>
              <a:ext uri="{FF2B5EF4-FFF2-40B4-BE49-F238E27FC236}">
                <a16:creationId xmlns:a16="http://schemas.microsoft.com/office/drawing/2014/main" id="{BB7E6F7E-DC07-4257-8196-B1E27E3BFD73}"/>
              </a:ext>
            </a:extLst>
          </p:cNvPr>
          <p:cNvSpPr txBox="1"/>
          <p:nvPr/>
        </p:nvSpPr>
        <p:spPr>
          <a:xfrm>
            <a:off x="664233" y="1587966"/>
            <a:ext cx="3528388"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Arial"/>
                <a:ea typeface="+mn-ea"/>
                <a:cs typeface="+mn-cs"/>
              </a:rPr>
              <a:t>Känner du dig trygg?</a:t>
            </a:r>
          </a:p>
        </p:txBody>
      </p:sp>
    </p:spTree>
    <p:extLst>
      <p:ext uri="{BB962C8B-B14F-4D97-AF65-F5344CB8AC3E}">
        <p14:creationId xmlns:p14="http://schemas.microsoft.com/office/powerpoint/2010/main" val="1005763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1420239" y="326884"/>
            <a:ext cx="8910536" cy="1231392"/>
          </a:xfrm>
        </p:spPr>
        <p:txBody>
          <a:bodyPr/>
          <a:lstStyle/>
          <a:p>
            <a:r>
              <a:rPr lang="sv-SE" sz="3600"/>
              <a:t>Är du rädd för något…? </a:t>
            </a:r>
            <a:r>
              <a:rPr lang="sv-SE" sz="2400"/>
              <a:t>År 2021</a:t>
            </a:r>
          </a:p>
        </p:txBody>
      </p:sp>
      <p:graphicFrame>
        <p:nvGraphicFramePr>
          <p:cNvPr id="6" name="Diagram 5">
            <a:extLst>
              <a:ext uri="{FF2B5EF4-FFF2-40B4-BE49-F238E27FC236}">
                <a16:creationId xmlns:a16="http://schemas.microsoft.com/office/drawing/2014/main" id="{00000000-0008-0000-0000-000004000000}"/>
              </a:ext>
            </a:extLst>
          </p:cNvPr>
          <p:cNvGraphicFramePr>
            <a:graphicFrameLocks/>
          </p:cNvGraphicFramePr>
          <p:nvPr/>
        </p:nvGraphicFramePr>
        <p:xfrm>
          <a:off x="1154038" y="1122186"/>
          <a:ext cx="8910536" cy="48468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3539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1420239" y="326884"/>
            <a:ext cx="8910536" cy="1231392"/>
          </a:xfrm>
        </p:spPr>
        <p:txBody>
          <a:bodyPr/>
          <a:lstStyle/>
          <a:p>
            <a:r>
              <a:rPr lang="sv-SE" sz="3600"/>
              <a:t>Är du rädd för något…?</a:t>
            </a:r>
            <a:endParaRPr lang="sv-SE" sz="4000"/>
          </a:p>
        </p:txBody>
      </p:sp>
      <p:graphicFrame>
        <p:nvGraphicFramePr>
          <p:cNvPr id="6" name="Diagram 5">
            <a:extLst>
              <a:ext uri="{FF2B5EF4-FFF2-40B4-BE49-F238E27FC236}">
                <a16:creationId xmlns:a16="http://schemas.microsoft.com/office/drawing/2014/main" id="{00000000-0008-0000-0100-000004000000}"/>
              </a:ext>
            </a:extLst>
          </p:cNvPr>
          <p:cNvGraphicFramePr>
            <a:graphicFrameLocks/>
          </p:cNvGraphicFramePr>
          <p:nvPr/>
        </p:nvGraphicFramePr>
        <p:xfrm>
          <a:off x="1221059" y="1374775"/>
          <a:ext cx="8910536" cy="4514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9054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861439" y="276084"/>
            <a:ext cx="8910536" cy="1231392"/>
          </a:xfrm>
        </p:spPr>
        <p:txBody>
          <a:bodyPr/>
          <a:lstStyle/>
          <a:p>
            <a:r>
              <a:rPr lang="sv-SE" sz="3600"/>
              <a:t>Vet du vem du ska prata med om något är dåligt…? </a:t>
            </a:r>
            <a:r>
              <a:rPr lang="sv-SE" sz="2400"/>
              <a:t>År 2021</a:t>
            </a:r>
          </a:p>
        </p:txBody>
      </p:sp>
      <p:graphicFrame>
        <p:nvGraphicFramePr>
          <p:cNvPr id="6" name="Diagram 5">
            <a:extLst>
              <a:ext uri="{FF2B5EF4-FFF2-40B4-BE49-F238E27FC236}">
                <a16:creationId xmlns:a16="http://schemas.microsoft.com/office/drawing/2014/main" id="{00000000-0008-0000-0000-000004000000}"/>
              </a:ext>
            </a:extLst>
          </p:cNvPr>
          <p:cNvGraphicFramePr>
            <a:graphicFrameLocks/>
          </p:cNvGraphicFramePr>
          <p:nvPr/>
        </p:nvGraphicFramePr>
        <p:xfrm>
          <a:off x="948266" y="1422400"/>
          <a:ext cx="9516534" cy="48214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8733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1420239" y="326884"/>
            <a:ext cx="8910536" cy="1231392"/>
          </a:xfrm>
        </p:spPr>
        <p:txBody>
          <a:bodyPr/>
          <a:lstStyle/>
          <a:p>
            <a:r>
              <a:rPr lang="sv-SE" sz="3600"/>
              <a:t>Vet du vem du ska prata med om något är dåligt…?</a:t>
            </a:r>
            <a:endParaRPr lang="sv-SE" sz="4000"/>
          </a:p>
        </p:txBody>
      </p:sp>
      <p:graphicFrame>
        <p:nvGraphicFramePr>
          <p:cNvPr id="8" name="Diagram 7">
            <a:extLst>
              <a:ext uri="{FF2B5EF4-FFF2-40B4-BE49-F238E27FC236}">
                <a16:creationId xmlns:a16="http://schemas.microsoft.com/office/drawing/2014/main" id="{00000000-0008-0000-0100-000004000000}"/>
              </a:ext>
            </a:extLst>
          </p:cNvPr>
          <p:cNvGraphicFramePr>
            <a:graphicFrameLocks/>
          </p:cNvGraphicFramePr>
          <p:nvPr/>
        </p:nvGraphicFramePr>
        <p:xfrm>
          <a:off x="1420239" y="1298575"/>
          <a:ext cx="8512176" cy="4514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1216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864446" y="357706"/>
            <a:ext cx="10771761" cy="1231392"/>
          </a:xfrm>
        </p:spPr>
        <p:txBody>
          <a:bodyPr/>
          <a:lstStyle/>
          <a:p>
            <a:r>
              <a:rPr lang="sv-SE" sz="3200"/>
              <a:t>Är det du gör på din DV/sysselsättning viktigt för dig? </a:t>
            </a:r>
            <a:r>
              <a:rPr lang="sv-SE" sz="2400"/>
              <a:t>År 2021</a:t>
            </a:r>
          </a:p>
        </p:txBody>
      </p:sp>
      <p:graphicFrame>
        <p:nvGraphicFramePr>
          <p:cNvPr id="4" name="Diagram 3">
            <a:extLst>
              <a:ext uri="{FF2B5EF4-FFF2-40B4-BE49-F238E27FC236}">
                <a16:creationId xmlns:a16="http://schemas.microsoft.com/office/drawing/2014/main" id="{00000000-0008-0000-0000-000004000000}"/>
              </a:ext>
            </a:extLst>
          </p:cNvPr>
          <p:cNvGraphicFramePr>
            <a:graphicFrameLocks/>
          </p:cNvGraphicFramePr>
          <p:nvPr/>
        </p:nvGraphicFramePr>
        <p:xfrm>
          <a:off x="2127426" y="1122186"/>
          <a:ext cx="7937148" cy="46136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0313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6C5B9BC-1013-4BAB-8F7A-EBD0ABF92D4E}"/>
              </a:ext>
            </a:extLst>
          </p:cNvPr>
          <p:cNvSpPr>
            <a:spLocks noGrp="1"/>
          </p:cNvSpPr>
          <p:nvPr>
            <p:ph idx="1"/>
          </p:nvPr>
        </p:nvSpPr>
        <p:spPr/>
        <p:txBody>
          <a:bodyPr/>
          <a:lstStyle/>
          <a:p>
            <a:r>
              <a:rPr lang="sv-SE" dirty="0"/>
              <a:t>Finns i alla län</a:t>
            </a:r>
          </a:p>
          <a:p>
            <a:r>
              <a:rPr lang="sv-SE" dirty="0"/>
              <a:t>Arbetar på uppdrag av kommunerna och/eller regionerna</a:t>
            </a:r>
          </a:p>
          <a:p>
            <a:r>
              <a:rPr lang="sv-SE" dirty="0"/>
              <a:t>Kan till exempel organiseras i ett kommun/kommunalförbund eller i regionen eller en FoU</a:t>
            </a:r>
          </a:p>
          <a:p>
            <a:r>
              <a:rPr lang="sv-SE" dirty="0"/>
              <a:t>Är parter i Partnerskapet till stöd för kunskapsstyrning i socialtjänsten med SKR och Socialstyrelsen</a:t>
            </a:r>
          </a:p>
          <a:p>
            <a:endParaRPr lang="sv-SE" dirty="0"/>
          </a:p>
        </p:txBody>
      </p:sp>
      <p:sp>
        <p:nvSpPr>
          <p:cNvPr id="3" name="Rubrik 2">
            <a:extLst>
              <a:ext uri="{FF2B5EF4-FFF2-40B4-BE49-F238E27FC236}">
                <a16:creationId xmlns:a16="http://schemas.microsoft.com/office/drawing/2014/main" id="{4C54FAE3-C8AC-4830-917C-6A6EF6804D4E}"/>
              </a:ext>
            </a:extLst>
          </p:cNvPr>
          <p:cNvSpPr>
            <a:spLocks noGrp="1"/>
          </p:cNvSpPr>
          <p:nvPr>
            <p:ph type="title"/>
          </p:nvPr>
        </p:nvSpPr>
        <p:spPr/>
        <p:txBody>
          <a:bodyPr/>
          <a:lstStyle/>
          <a:p>
            <a:r>
              <a:rPr lang="sv-SE" dirty="0"/>
              <a:t>Regionala samverkans- och stödstrukturer (RSS)</a:t>
            </a:r>
          </a:p>
        </p:txBody>
      </p:sp>
      <p:pic>
        <p:nvPicPr>
          <p:cNvPr id="5" name="Bildobjekt 4">
            <a:extLst>
              <a:ext uri="{FF2B5EF4-FFF2-40B4-BE49-F238E27FC236}">
                <a16:creationId xmlns:a16="http://schemas.microsoft.com/office/drawing/2014/main" id="{52F98882-143D-404C-944C-CD3F67D4B557}"/>
              </a:ext>
            </a:extLst>
          </p:cNvPr>
          <p:cNvPicPr>
            <a:picLocks noChangeAspect="1"/>
          </p:cNvPicPr>
          <p:nvPr/>
        </p:nvPicPr>
        <p:blipFill>
          <a:blip r:embed="rId3"/>
          <a:stretch>
            <a:fillRect/>
          </a:stretch>
        </p:blipFill>
        <p:spPr>
          <a:xfrm>
            <a:off x="10508653" y="2978331"/>
            <a:ext cx="1312812" cy="2913016"/>
          </a:xfrm>
          <a:prstGeom prst="rect">
            <a:avLst/>
          </a:prstGeom>
        </p:spPr>
      </p:pic>
    </p:spTree>
    <p:extLst>
      <p:ext uri="{BB962C8B-B14F-4D97-AF65-F5344CB8AC3E}">
        <p14:creationId xmlns:p14="http://schemas.microsoft.com/office/powerpoint/2010/main" val="2361366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513708" y="326884"/>
            <a:ext cx="11363217" cy="1231392"/>
          </a:xfrm>
        </p:spPr>
        <p:txBody>
          <a:bodyPr/>
          <a:lstStyle/>
          <a:p>
            <a:pPr algn="ctr"/>
            <a:r>
              <a:rPr lang="sv-SE" sz="3200"/>
              <a:t>Är det du gör på din DV/sysselsättning viktigt för dig?</a:t>
            </a:r>
          </a:p>
        </p:txBody>
      </p:sp>
      <p:graphicFrame>
        <p:nvGraphicFramePr>
          <p:cNvPr id="6" name="Diagram 5">
            <a:extLst>
              <a:ext uri="{FF2B5EF4-FFF2-40B4-BE49-F238E27FC236}">
                <a16:creationId xmlns:a16="http://schemas.microsoft.com/office/drawing/2014/main" id="{00000000-0008-0000-0100-000004000000}"/>
              </a:ext>
            </a:extLst>
          </p:cNvPr>
          <p:cNvGraphicFramePr>
            <a:graphicFrameLocks/>
          </p:cNvGraphicFramePr>
          <p:nvPr/>
        </p:nvGraphicFramePr>
        <p:xfrm>
          <a:off x="1253067" y="1171575"/>
          <a:ext cx="9099021" cy="4514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61665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717505" y="326884"/>
            <a:ext cx="8910536" cy="1231392"/>
          </a:xfrm>
        </p:spPr>
        <p:txBody>
          <a:bodyPr/>
          <a:lstStyle/>
          <a:p>
            <a:r>
              <a:rPr lang="sv-SE" sz="3600"/>
              <a:t>Har du varit med och bestämt vilka som är dina assistenter? </a:t>
            </a:r>
            <a:r>
              <a:rPr lang="sv-SE" sz="2400"/>
              <a:t>År 2021</a:t>
            </a:r>
          </a:p>
        </p:txBody>
      </p:sp>
      <p:graphicFrame>
        <p:nvGraphicFramePr>
          <p:cNvPr id="7" name="Diagram 6">
            <a:extLst>
              <a:ext uri="{FF2B5EF4-FFF2-40B4-BE49-F238E27FC236}">
                <a16:creationId xmlns:a16="http://schemas.microsoft.com/office/drawing/2014/main" id="{00000000-0008-0000-0000-000004000000}"/>
              </a:ext>
            </a:extLst>
          </p:cNvPr>
          <p:cNvGraphicFramePr>
            <a:graphicFrameLocks/>
          </p:cNvGraphicFramePr>
          <p:nvPr/>
        </p:nvGraphicFramePr>
        <p:xfrm>
          <a:off x="1690893" y="1558276"/>
          <a:ext cx="7937148" cy="46136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7973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1420239" y="326884"/>
            <a:ext cx="8910536" cy="1231392"/>
          </a:xfrm>
        </p:spPr>
        <p:txBody>
          <a:bodyPr/>
          <a:lstStyle/>
          <a:p>
            <a:pPr algn="ctr"/>
            <a:r>
              <a:rPr lang="sv-SE" sz="3600"/>
              <a:t>Har du varit med och bestämt vilka som är dina assistenter?</a:t>
            </a:r>
            <a:endParaRPr lang="sv-SE" sz="4000"/>
          </a:p>
        </p:txBody>
      </p:sp>
      <p:graphicFrame>
        <p:nvGraphicFramePr>
          <p:cNvPr id="7" name="Diagram 6">
            <a:extLst>
              <a:ext uri="{FF2B5EF4-FFF2-40B4-BE49-F238E27FC236}">
                <a16:creationId xmlns:a16="http://schemas.microsoft.com/office/drawing/2014/main" id="{00000000-0008-0000-0100-000004000000}"/>
              </a:ext>
            </a:extLst>
          </p:cNvPr>
          <p:cNvGraphicFramePr>
            <a:graphicFrameLocks/>
          </p:cNvGraphicFramePr>
          <p:nvPr/>
        </p:nvGraphicFramePr>
        <p:xfrm>
          <a:off x="1535112" y="1442508"/>
          <a:ext cx="8512176" cy="4514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8913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1420239" y="326884"/>
            <a:ext cx="8910536" cy="1231392"/>
          </a:xfrm>
        </p:spPr>
        <p:txBody>
          <a:bodyPr/>
          <a:lstStyle/>
          <a:p>
            <a:pPr algn="ctr"/>
            <a:r>
              <a:rPr lang="sv-SE" sz="3600"/>
              <a:t>Kan du göra det du vill med hjälp av dina assistenter? </a:t>
            </a:r>
            <a:r>
              <a:rPr lang="sv-SE" sz="2400"/>
              <a:t>År 2021</a:t>
            </a:r>
          </a:p>
        </p:txBody>
      </p:sp>
      <p:graphicFrame>
        <p:nvGraphicFramePr>
          <p:cNvPr id="9" name="Diagram 8">
            <a:extLst>
              <a:ext uri="{FF2B5EF4-FFF2-40B4-BE49-F238E27FC236}">
                <a16:creationId xmlns:a16="http://schemas.microsoft.com/office/drawing/2014/main" id="{00000000-0008-0000-0000-000004000000}"/>
              </a:ext>
            </a:extLst>
          </p:cNvPr>
          <p:cNvGraphicFramePr>
            <a:graphicFrameLocks/>
          </p:cNvGraphicFramePr>
          <p:nvPr/>
        </p:nvGraphicFramePr>
        <p:xfrm>
          <a:off x="2025826" y="1558276"/>
          <a:ext cx="7937148" cy="46136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3144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1420239" y="326884"/>
            <a:ext cx="8910536" cy="1231392"/>
          </a:xfrm>
        </p:spPr>
        <p:txBody>
          <a:bodyPr/>
          <a:lstStyle/>
          <a:p>
            <a:pPr algn="ctr"/>
            <a:r>
              <a:rPr lang="sv-SE" sz="3600"/>
              <a:t>Kan du göra det du vill med hjälp av dina assistenter?</a:t>
            </a:r>
            <a:endParaRPr lang="sv-SE" sz="4000"/>
          </a:p>
        </p:txBody>
      </p:sp>
      <p:graphicFrame>
        <p:nvGraphicFramePr>
          <p:cNvPr id="6" name="Diagram 5">
            <a:extLst>
              <a:ext uri="{FF2B5EF4-FFF2-40B4-BE49-F238E27FC236}">
                <a16:creationId xmlns:a16="http://schemas.microsoft.com/office/drawing/2014/main" id="{00000000-0008-0000-0100-000004000000}"/>
              </a:ext>
            </a:extLst>
          </p:cNvPr>
          <p:cNvGraphicFramePr>
            <a:graphicFrameLocks/>
          </p:cNvGraphicFramePr>
          <p:nvPr/>
        </p:nvGraphicFramePr>
        <p:xfrm>
          <a:off x="1297618" y="1450975"/>
          <a:ext cx="8910536" cy="45148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8698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1318639" y="233751"/>
            <a:ext cx="8910536" cy="1231392"/>
          </a:xfrm>
        </p:spPr>
        <p:txBody>
          <a:bodyPr/>
          <a:lstStyle/>
          <a:p>
            <a:r>
              <a:rPr lang="sv-SE" sz="3600"/>
              <a:t>Trivs du…? </a:t>
            </a:r>
            <a:r>
              <a:rPr lang="sv-SE" sz="2400"/>
              <a:t>År 2021</a:t>
            </a:r>
          </a:p>
        </p:txBody>
      </p:sp>
      <p:graphicFrame>
        <p:nvGraphicFramePr>
          <p:cNvPr id="6" name="Diagram 5">
            <a:extLst>
              <a:ext uri="{FF2B5EF4-FFF2-40B4-BE49-F238E27FC236}">
                <a16:creationId xmlns:a16="http://schemas.microsoft.com/office/drawing/2014/main" id="{00000000-0008-0000-0000-000004000000}"/>
              </a:ext>
            </a:extLst>
          </p:cNvPr>
          <p:cNvGraphicFramePr>
            <a:graphicFrameLocks/>
          </p:cNvGraphicFramePr>
          <p:nvPr/>
        </p:nvGraphicFramePr>
        <p:xfrm>
          <a:off x="1154039" y="1122185"/>
          <a:ext cx="8910536" cy="51177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4892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34DC4EA-0F10-40AC-8BA4-6B83CBF378B1}"/>
              </a:ext>
            </a:extLst>
          </p:cNvPr>
          <p:cNvSpPr>
            <a:spLocks noGrp="1"/>
          </p:cNvSpPr>
          <p:nvPr>
            <p:ph type="title"/>
          </p:nvPr>
        </p:nvSpPr>
        <p:spPr>
          <a:xfrm>
            <a:off x="1420239" y="326884"/>
            <a:ext cx="8910536" cy="1231392"/>
          </a:xfrm>
        </p:spPr>
        <p:txBody>
          <a:bodyPr/>
          <a:lstStyle/>
          <a:p>
            <a:r>
              <a:rPr lang="sv-SE" sz="3600"/>
              <a:t>Trivs du…?</a:t>
            </a:r>
            <a:endParaRPr lang="sv-SE" sz="4000"/>
          </a:p>
        </p:txBody>
      </p:sp>
      <p:graphicFrame>
        <p:nvGraphicFramePr>
          <p:cNvPr id="8" name="Diagram 7">
            <a:extLst>
              <a:ext uri="{FF2B5EF4-FFF2-40B4-BE49-F238E27FC236}">
                <a16:creationId xmlns:a16="http://schemas.microsoft.com/office/drawing/2014/main" id="{00000000-0008-0000-0100-000004000000}"/>
              </a:ext>
            </a:extLst>
          </p:cNvPr>
          <p:cNvGraphicFramePr>
            <a:graphicFrameLocks/>
          </p:cNvGraphicFramePr>
          <p:nvPr/>
        </p:nvGraphicFramePr>
        <p:xfrm>
          <a:off x="1060979" y="1171575"/>
          <a:ext cx="8506354" cy="48820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0529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sp>
        <p:nvSpPr>
          <p:cNvPr id="5" name="textruta 4">
            <a:extLst>
              <a:ext uri="{FF2B5EF4-FFF2-40B4-BE49-F238E27FC236}">
                <a16:creationId xmlns:a16="http://schemas.microsoft.com/office/drawing/2014/main" id="{A43680F3-A882-4993-BD27-B9F9EC9B4243}"/>
              </a:ext>
            </a:extLst>
          </p:cNvPr>
          <p:cNvSpPr txBox="1"/>
          <p:nvPr/>
        </p:nvSpPr>
        <p:spPr>
          <a:xfrm>
            <a:off x="1966580" y="2674439"/>
            <a:ext cx="3393360"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Positiv trend inom daglig verksamhet och sysselsättning att allt fler män och kvinnor trivs i verksamheten</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4503" y="2674439"/>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01303" y="2674439"/>
            <a:ext cx="1064355" cy="1064355"/>
          </a:xfrm>
          <a:prstGeom prst="rect">
            <a:avLst/>
          </a:prstGeom>
        </p:spPr>
      </p:pic>
      <p:sp>
        <p:nvSpPr>
          <p:cNvPr id="9" name="textruta 8">
            <a:extLst>
              <a:ext uri="{FF2B5EF4-FFF2-40B4-BE49-F238E27FC236}">
                <a16:creationId xmlns:a16="http://schemas.microsoft.com/office/drawing/2014/main" id="{E716D161-BDEC-4B42-A92B-EB1358EF8509}"/>
              </a:ext>
            </a:extLst>
          </p:cNvPr>
          <p:cNvSpPr txBox="1"/>
          <p:nvPr/>
        </p:nvSpPr>
        <p:spPr>
          <a:xfrm>
            <a:off x="6958653" y="2674439"/>
            <a:ext cx="4188807"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Trenden inom personlig assistans är dock den motsatta, där en sjunkande andel brukare, särskilt band männen, trivs med sina assistenter</a:t>
            </a:r>
          </a:p>
        </p:txBody>
      </p:sp>
      <p:sp>
        <p:nvSpPr>
          <p:cNvPr id="10" name="textruta 9">
            <a:extLst>
              <a:ext uri="{FF2B5EF4-FFF2-40B4-BE49-F238E27FC236}">
                <a16:creationId xmlns:a16="http://schemas.microsoft.com/office/drawing/2014/main" id="{5BB6CFC2-206F-4D26-B317-6FE3DF85C528}"/>
              </a:ext>
            </a:extLst>
          </p:cNvPr>
          <p:cNvSpPr txBox="1"/>
          <p:nvPr/>
        </p:nvSpPr>
        <p:spPr>
          <a:xfrm>
            <a:off x="664233" y="1587966"/>
            <a:ext cx="3528388"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Arial"/>
                <a:ea typeface="+mn-ea"/>
                <a:cs typeface="+mn-cs"/>
              </a:rPr>
              <a:t>Trivs du…?</a:t>
            </a:r>
          </a:p>
        </p:txBody>
      </p:sp>
    </p:spTree>
    <p:extLst>
      <p:ext uri="{BB962C8B-B14F-4D97-AF65-F5344CB8AC3E}">
        <p14:creationId xmlns:p14="http://schemas.microsoft.com/office/powerpoint/2010/main" val="2232867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E6C68C-0AB0-406B-916D-A701A4D2CBA7}"/>
              </a:ext>
            </a:extLst>
          </p:cNvPr>
          <p:cNvSpPr>
            <a:spLocks noGrp="1"/>
          </p:cNvSpPr>
          <p:nvPr>
            <p:ph type="title"/>
          </p:nvPr>
        </p:nvSpPr>
        <p:spPr>
          <a:xfrm>
            <a:off x="385952" y="466207"/>
            <a:ext cx="9609825" cy="1231392"/>
          </a:xfrm>
        </p:spPr>
        <p:txBody>
          <a:bodyPr/>
          <a:lstStyle/>
          <a:p>
            <a:r>
              <a:rPr lang="sv-SE"/>
              <a:t>Exempel på kommentarer</a:t>
            </a:r>
          </a:p>
        </p:txBody>
      </p:sp>
      <p:sp>
        <p:nvSpPr>
          <p:cNvPr id="3" name="Platshållare för innehåll 2">
            <a:extLst>
              <a:ext uri="{FF2B5EF4-FFF2-40B4-BE49-F238E27FC236}">
                <a16:creationId xmlns:a16="http://schemas.microsoft.com/office/drawing/2014/main" id="{505A318B-3603-47F3-8D7E-F09F5E879DE3}"/>
              </a:ext>
            </a:extLst>
          </p:cNvPr>
          <p:cNvSpPr>
            <a:spLocks noGrp="1"/>
          </p:cNvSpPr>
          <p:nvPr>
            <p:ph sz="half" idx="1"/>
          </p:nvPr>
        </p:nvSpPr>
        <p:spPr>
          <a:xfrm>
            <a:off x="474864" y="1628200"/>
            <a:ext cx="4716000" cy="3740400"/>
          </a:xfrm>
        </p:spPr>
        <p:txBody>
          <a:bodyPr/>
          <a:lstStyle/>
          <a:p>
            <a:r>
              <a:rPr lang="sv-SE" sz="2100" b="0" i="0" u="none" strike="noStrike">
                <a:solidFill>
                  <a:srgbClr val="000000"/>
                </a:solidFill>
                <a:effectLst/>
              </a:rPr>
              <a:t>Får inte bestämma när jag ska duscha</a:t>
            </a:r>
            <a:r>
              <a:rPr lang="sv-SE" sz="2100"/>
              <a:t> </a:t>
            </a:r>
          </a:p>
          <a:p>
            <a:r>
              <a:rPr lang="sv-SE" sz="2100" b="0" i="0" u="none" strike="noStrike">
                <a:solidFill>
                  <a:srgbClr val="000000"/>
                </a:solidFill>
                <a:effectLst/>
              </a:rPr>
              <a:t>Här är bra, man får sköta sig själv och får hjälp med saker när man behöver det</a:t>
            </a:r>
            <a:r>
              <a:rPr lang="sv-SE" sz="2100"/>
              <a:t> </a:t>
            </a:r>
          </a:p>
          <a:p>
            <a:r>
              <a:rPr lang="sv-SE" sz="2100" b="0" i="0" u="none" strike="noStrike">
                <a:solidFill>
                  <a:srgbClr val="000000"/>
                </a:solidFill>
                <a:effectLst/>
              </a:rPr>
              <a:t>Jag blir arg för att jag inte får följa med och handla nu i Coronan. Jag vill själv välja vilka saker som jag ska handla och inte bara skriva en lista!</a:t>
            </a:r>
            <a:r>
              <a:rPr lang="sv-SE" sz="2100"/>
              <a:t> </a:t>
            </a:r>
          </a:p>
          <a:p>
            <a:r>
              <a:rPr lang="sv-SE" sz="2100" b="0" i="0" u="none" strike="noStrike">
                <a:solidFill>
                  <a:srgbClr val="000000"/>
                </a:solidFill>
                <a:effectLst/>
              </a:rPr>
              <a:t>Jag trivs här men ibland får jag inte uttrycka min åsikt</a:t>
            </a:r>
            <a:r>
              <a:rPr lang="sv-SE" sz="2100"/>
              <a:t> </a:t>
            </a:r>
          </a:p>
        </p:txBody>
      </p:sp>
      <p:sp>
        <p:nvSpPr>
          <p:cNvPr id="5" name="Ellips 4">
            <a:extLst>
              <a:ext uri="{FF2B5EF4-FFF2-40B4-BE49-F238E27FC236}">
                <a16:creationId xmlns:a16="http://schemas.microsoft.com/office/drawing/2014/main" id="{ABB3753C-8892-4F69-A018-A7DDC32F00DF}"/>
              </a:ext>
            </a:extLst>
          </p:cNvPr>
          <p:cNvSpPr/>
          <p:nvPr/>
        </p:nvSpPr>
        <p:spPr>
          <a:xfrm>
            <a:off x="9598649" y="82663"/>
            <a:ext cx="2477781" cy="2310064"/>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4000" b="0" i="0" u="none" strike="noStrike" kern="1200" cap="none" spc="0" normalizeH="0" baseline="0" noProof="0">
                <a:ln>
                  <a:noFill/>
                </a:ln>
                <a:solidFill>
                  <a:prstClr val="white"/>
                </a:solidFill>
                <a:effectLst/>
                <a:uLnTx/>
                <a:uFillTx/>
                <a:latin typeface="Arial"/>
                <a:ea typeface="+mn-ea"/>
                <a:cs typeface="+mn-cs"/>
              </a:rPr>
              <a:t>17 740</a:t>
            </a:r>
            <a:r>
              <a:rPr kumimoji="0" lang="sv-SE" sz="1100" b="0" i="0" u="none" strike="noStrike" kern="1200" cap="none" spc="0" normalizeH="0" baseline="0" noProof="0">
                <a:ln>
                  <a:noFill/>
                </a:ln>
                <a:solidFill>
                  <a:prstClr val="white"/>
                </a:solidFill>
                <a:effectLst/>
                <a:uLnTx/>
                <a:uFillTx/>
                <a:latin typeface="Arial"/>
                <a:ea typeface="+mn-ea"/>
                <a:cs typeface="+mn-cs"/>
              </a:rPr>
              <a:t> </a:t>
            </a:r>
            <a:r>
              <a:rPr kumimoji="0" lang="sv-SE" sz="2000" b="0" i="0" u="none" strike="noStrike" kern="1200" cap="none" spc="0" normalizeH="0" baseline="0" noProof="0">
                <a:ln>
                  <a:noFill/>
                </a:ln>
                <a:solidFill>
                  <a:prstClr val="white"/>
                </a:solidFill>
                <a:effectLst/>
                <a:uLnTx/>
                <a:uFillTx/>
                <a:latin typeface="Arial"/>
                <a:ea typeface="+mn-ea"/>
                <a:cs typeface="+mn-cs"/>
              </a:rPr>
              <a:t>kommentarer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 name="Rak koppling 5">
            <a:extLst>
              <a:ext uri="{FF2B5EF4-FFF2-40B4-BE49-F238E27FC236}">
                <a16:creationId xmlns:a16="http://schemas.microsoft.com/office/drawing/2014/main" id="{6A4082D6-980F-496A-B723-50240D1D2FE7}"/>
              </a:ext>
            </a:extLst>
          </p:cNvPr>
          <p:cNvCxnSpPr>
            <a:cxnSpLocks/>
          </p:cNvCxnSpPr>
          <p:nvPr/>
        </p:nvCxnSpPr>
        <p:spPr>
          <a:xfrm>
            <a:off x="300923" y="1392872"/>
            <a:ext cx="8937402" cy="0"/>
          </a:xfrm>
          <a:prstGeom prst="line">
            <a:avLst/>
          </a:prstGeom>
          <a:ln w="57150">
            <a:solidFill>
              <a:srgbClr val="FBBC19"/>
            </a:solidFill>
          </a:ln>
        </p:spPr>
        <p:style>
          <a:lnRef idx="1">
            <a:schemeClr val="accent1"/>
          </a:lnRef>
          <a:fillRef idx="0">
            <a:schemeClr val="accent1"/>
          </a:fillRef>
          <a:effectRef idx="0">
            <a:schemeClr val="accent1"/>
          </a:effectRef>
          <a:fontRef idx="minor">
            <a:schemeClr val="tx1"/>
          </a:fontRef>
        </p:style>
      </p:cxnSp>
      <p:sp>
        <p:nvSpPr>
          <p:cNvPr id="4" name="Platshållare för innehåll 3">
            <a:extLst>
              <a:ext uri="{FF2B5EF4-FFF2-40B4-BE49-F238E27FC236}">
                <a16:creationId xmlns:a16="http://schemas.microsoft.com/office/drawing/2014/main" id="{A1E23888-8AEA-4080-A768-DAD05299F518}"/>
              </a:ext>
            </a:extLst>
          </p:cNvPr>
          <p:cNvSpPr>
            <a:spLocks noGrp="1"/>
          </p:cNvSpPr>
          <p:nvPr>
            <p:ph sz="half" idx="2"/>
          </p:nvPr>
        </p:nvSpPr>
        <p:spPr>
          <a:xfrm>
            <a:off x="5667146" y="1558800"/>
            <a:ext cx="5488569" cy="3740400"/>
          </a:xfrm>
        </p:spPr>
        <p:txBody>
          <a:bodyPr/>
          <a:lstStyle/>
          <a:p>
            <a:r>
              <a:rPr lang="sv-SE" sz="2000" b="0" i="0" u="none" strike="noStrike">
                <a:solidFill>
                  <a:srgbClr val="000000"/>
                </a:solidFill>
                <a:effectLst/>
              </a:rPr>
              <a:t>Personalen lyssnar inte på mig</a:t>
            </a:r>
            <a:br>
              <a:rPr lang="sv-SE" sz="2000" b="0" i="0" u="none" strike="noStrike">
                <a:solidFill>
                  <a:srgbClr val="000000"/>
                </a:solidFill>
                <a:effectLst/>
              </a:rPr>
            </a:br>
            <a:r>
              <a:rPr lang="sv-SE" sz="2000" b="0" i="0" u="none" strike="noStrike">
                <a:solidFill>
                  <a:srgbClr val="000000"/>
                </a:solidFill>
                <a:effectLst/>
              </a:rPr>
              <a:t>och de bestämmer åt mig </a:t>
            </a:r>
          </a:p>
          <a:p>
            <a:r>
              <a:rPr lang="sv-SE" sz="2000" b="0" i="0" u="none" strike="noStrike">
                <a:solidFill>
                  <a:srgbClr val="000000"/>
                </a:solidFill>
                <a:effectLst/>
              </a:rPr>
              <a:t>I semestertid har det varit mycket vikarier</a:t>
            </a:r>
            <a:r>
              <a:rPr lang="sv-SE" sz="2000"/>
              <a:t> </a:t>
            </a:r>
            <a:endParaRPr lang="sv-SE" sz="2000">
              <a:solidFill>
                <a:srgbClr val="000000"/>
              </a:solidFill>
            </a:endParaRPr>
          </a:p>
          <a:p>
            <a:r>
              <a:rPr lang="sv-SE" sz="2000">
                <a:solidFill>
                  <a:srgbClr val="000000"/>
                </a:solidFill>
              </a:rPr>
              <a:t>V</a:t>
            </a:r>
            <a:r>
              <a:rPr lang="sv-SE" sz="2000" b="0" i="0" u="none" strike="noStrike">
                <a:solidFill>
                  <a:srgbClr val="000000"/>
                </a:solidFill>
                <a:effectLst/>
              </a:rPr>
              <a:t>ill bli på puffad att göra mer saker själv tex diska och torka golv</a:t>
            </a:r>
            <a:endParaRPr lang="sv-SE" sz="2000"/>
          </a:p>
          <a:p>
            <a:r>
              <a:rPr lang="sv-SE" sz="2000" b="0" i="0" u="none" strike="noStrike">
                <a:solidFill>
                  <a:srgbClr val="000000"/>
                </a:solidFill>
                <a:effectLst/>
              </a:rPr>
              <a:t>Ibland har jag svårt för att be om stöd. men jag vet att den finns</a:t>
            </a:r>
            <a:r>
              <a:rPr lang="sv-SE" sz="2000"/>
              <a:t> </a:t>
            </a:r>
          </a:p>
          <a:p>
            <a:r>
              <a:rPr lang="sv-SE" sz="2000" b="0" i="0" u="none" strike="noStrike">
                <a:solidFill>
                  <a:srgbClr val="000000"/>
                </a:solidFill>
                <a:effectLst/>
              </a:rPr>
              <a:t>Ja, jag får den hjälp jag behöver. Ibland ringer jag och säger att jag vill prata och det brukar fungera, de kommer då upp till mig och pratar. Eller så går jag ner till kontaktgruppen och pratar med personal där.</a:t>
            </a:r>
            <a:r>
              <a:rPr lang="sv-SE" sz="2000"/>
              <a:t> </a:t>
            </a:r>
            <a:endParaRPr lang="sv-SE" sz="2000" b="0" i="0" u="none" strike="noStrike">
              <a:solidFill>
                <a:srgbClr val="000000"/>
              </a:solidFill>
              <a:effectLst/>
            </a:endParaRPr>
          </a:p>
        </p:txBody>
      </p:sp>
    </p:spTree>
    <p:extLst>
      <p:ext uri="{BB962C8B-B14F-4D97-AF65-F5344CB8AC3E}">
        <p14:creationId xmlns:p14="http://schemas.microsoft.com/office/powerpoint/2010/main" val="11525199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ACAD3A60-D3E7-4A5C-A501-E8530BE826D7}"/>
              </a:ext>
            </a:extLst>
          </p:cNvPr>
          <p:cNvPicPr>
            <a:picLocks noChangeAspect="1"/>
          </p:cNvPicPr>
          <p:nvPr/>
        </p:nvPicPr>
        <p:blipFill rotWithShape="1">
          <a:blip r:embed="rId3"/>
          <a:srcRect r="5948" b="2216"/>
          <a:stretch/>
        </p:blipFill>
        <p:spPr>
          <a:xfrm>
            <a:off x="7412918" y="2952759"/>
            <a:ext cx="4630037" cy="3112222"/>
          </a:xfrm>
          <a:prstGeom prst="rect">
            <a:avLst/>
          </a:prstGeom>
        </p:spPr>
      </p:pic>
      <p:sp>
        <p:nvSpPr>
          <p:cNvPr id="2" name="Rubrik 1"/>
          <p:cNvSpPr>
            <a:spLocks noGrp="1"/>
          </p:cNvSpPr>
          <p:nvPr>
            <p:ph type="title"/>
          </p:nvPr>
        </p:nvSpPr>
        <p:spPr>
          <a:xfrm>
            <a:off x="583807" y="419420"/>
            <a:ext cx="9609825" cy="1231392"/>
          </a:xfrm>
        </p:spPr>
        <p:txBody>
          <a:bodyPr/>
          <a:lstStyle/>
          <a:p>
            <a:r>
              <a:rPr lang="sv-SE"/>
              <a:t>Ex. på lokala frågor</a:t>
            </a:r>
          </a:p>
        </p:txBody>
      </p:sp>
      <p:sp>
        <p:nvSpPr>
          <p:cNvPr id="3" name="Platshållare för innehåll 2"/>
          <p:cNvSpPr>
            <a:spLocks noGrp="1"/>
          </p:cNvSpPr>
          <p:nvPr>
            <p:ph sz="half" idx="1"/>
          </p:nvPr>
        </p:nvSpPr>
        <p:spPr>
          <a:xfrm>
            <a:off x="583807" y="1464067"/>
            <a:ext cx="10905829" cy="4851223"/>
          </a:xfrm>
        </p:spPr>
        <p:txBody>
          <a:bodyPr/>
          <a:lstStyle/>
          <a:p>
            <a:pPr>
              <a:spcAft>
                <a:spcPts val="1800"/>
              </a:spcAft>
            </a:pPr>
            <a:r>
              <a:rPr lang="sv-SE" sz="2000" b="0" i="0" u="none" strike="noStrike">
                <a:solidFill>
                  <a:srgbClr val="000000"/>
                </a:solidFill>
                <a:effectLst/>
              </a:rPr>
              <a:t>Får du mer hjälp än du vill ha från personalen?</a:t>
            </a:r>
          </a:p>
          <a:p>
            <a:pPr>
              <a:spcAft>
                <a:spcPts val="1800"/>
              </a:spcAft>
            </a:pPr>
            <a:r>
              <a:rPr lang="sv-SE" sz="2000" b="0" i="0" u="none" strike="noStrike">
                <a:solidFill>
                  <a:srgbClr val="000000"/>
                </a:solidFill>
                <a:effectLst/>
              </a:rPr>
              <a:t>Gör du någon aktivitet bara du och personalen?</a:t>
            </a:r>
            <a:r>
              <a:rPr lang="sv-SE" sz="2000"/>
              <a:t> </a:t>
            </a:r>
          </a:p>
          <a:p>
            <a:pPr>
              <a:spcAft>
                <a:spcPts val="1800"/>
              </a:spcAft>
            </a:pPr>
            <a:r>
              <a:rPr lang="sv-SE" sz="2000" b="0" i="0" u="none" strike="noStrike">
                <a:solidFill>
                  <a:srgbClr val="000000"/>
                </a:solidFill>
                <a:effectLst/>
              </a:rPr>
              <a:t>Får du det stöd du behöver vid matlagning?</a:t>
            </a:r>
            <a:r>
              <a:rPr lang="sv-SE" sz="2000"/>
              <a:t> </a:t>
            </a:r>
          </a:p>
          <a:p>
            <a:pPr>
              <a:spcAft>
                <a:spcPts val="1800"/>
              </a:spcAft>
            </a:pPr>
            <a:r>
              <a:rPr lang="sv-SE" sz="2000"/>
              <a:t>Vem bestämmer vad du ska göra på fritiden?</a:t>
            </a:r>
          </a:p>
          <a:p>
            <a:pPr>
              <a:spcAft>
                <a:spcPts val="1800"/>
              </a:spcAft>
            </a:pPr>
            <a:r>
              <a:rPr lang="sv-SE" sz="2000" b="0" i="0" u="none" strike="noStrike">
                <a:solidFill>
                  <a:srgbClr val="000000"/>
                </a:solidFill>
                <a:effectLst/>
              </a:rPr>
              <a:t>Berättar personalen när du har gjort ett bra jobb?</a:t>
            </a:r>
          </a:p>
          <a:p>
            <a:pPr>
              <a:spcAft>
                <a:spcPts val="1800"/>
              </a:spcAft>
            </a:pPr>
            <a:r>
              <a:rPr lang="sv-SE" sz="2000"/>
              <a:t>Vet du hur du ska göra om du vill byta jobb? </a:t>
            </a:r>
          </a:p>
          <a:p>
            <a:pPr>
              <a:spcAft>
                <a:spcPts val="1800"/>
              </a:spcAft>
            </a:pPr>
            <a:r>
              <a:rPr lang="sv-SE" sz="2000" b="0" i="0" u="none" strike="noStrike">
                <a:solidFill>
                  <a:srgbClr val="000000"/>
                </a:solidFill>
                <a:effectLst/>
              </a:rPr>
              <a:t>Skulle du vilja ha mer sysselsättning på dagarna? </a:t>
            </a:r>
          </a:p>
          <a:p>
            <a:pPr>
              <a:spcAft>
                <a:spcPts val="1800"/>
              </a:spcAft>
            </a:pPr>
            <a:r>
              <a:rPr lang="sv-SE" sz="2000"/>
              <a:t>Har du haft en sysselsättning under coronakrisen? </a:t>
            </a:r>
          </a:p>
          <a:p>
            <a:pPr>
              <a:spcAft>
                <a:spcPts val="1800"/>
              </a:spcAft>
            </a:pPr>
            <a:r>
              <a:rPr lang="sv-SE" sz="2000" b="0" i="0" u="none" strike="noStrike">
                <a:solidFill>
                  <a:srgbClr val="000000"/>
                </a:solidFill>
                <a:effectLst/>
              </a:rPr>
              <a:t>Saknade du ditt jobb när daglig verksamhet hade stängt?</a:t>
            </a:r>
            <a:endParaRPr lang="sv-SE" sz="2000">
              <a:solidFill>
                <a:srgbClr val="000000"/>
              </a:solidFill>
            </a:endParaRPr>
          </a:p>
        </p:txBody>
      </p:sp>
      <p:sp>
        <p:nvSpPr>
          <p:cNvPr id="10" name="Ellips 9">
            <a:extLst>
              <a:ext uri="{FF2B5EF4-FFF2-40B4-BE49-F238E27FC236}">
                <a16:creationId xmlns:a16="http://schemas.microsoft.com/office/drawing/2014/main" id="{401F5B83-75F9-43EC-B202-E0832B2C99F5}"/>
              </a:ext>
            </a:extLst>
          </p:cNvPr>
          <p:cNvSpPr/>
          <p:nvPr/>
        </p:nvSpPr>
        <p:spPr>
          <a:xfrm>
            <a:off x="9560271" y="58727"/>
            <a:ext cx="2562726" cy="2310064"/>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0" b="0" i="0" u="none" strike="noStrike" kern="1200" cap="none" spc="0" normalizeH="0" baseline="0" noProof="0">
                <a:ln>
                  <a:noFill/>
                </a:ln>
                <a:solidFill>
                  <a:prstClr val="white"/>
                </a:solidFill>
                <a:effectLst/>
                <a:uLnTx/>
                <a:uFillTx/>
                <a:latin typeface="Arial"/>
                <a:ea typeface="+mn-ea"/>
                <a:cs typeface="+mn-cs"/>
              </a:rPr>
              <a:t>23</a:t>
            </a:r>
            <a:r>
              <a:rPr kumimoji="0" lang="sv-SE" sz="1800" b="0" i="0" u="none" strike="noStrike" kern="1200" cap="none" spc="0" normalizeH="0" baseline="0" noProof="0">
                <a:ln>
                  <a:noFill/>
                </a:ln>
                <a:solidFill>
                  <a:prstClr val="white"/>
                </a:solidFill>
                <a:effectLst/>
                <a:uLnTx/>
                <a:uFillTx/>
                <a:latin typeface="Arial"/>
                <a:ea typeface="+mn-ea"/>
                <a:cs typeface="+mn-cs"/>
              </a:rPr>
              <a:t> kommuner har valt att lägga till frågor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2" name="Rak koppling 11">
            <a:extLst>
              <a:ext uri="{FF2B5EF4-FFF2-40B4-BE49-F238E27FC236}">
                <a16:creationId xmlns:a16="http://schemas.microsoft.com/office/drawing/2014/main" id="{AE223189-C629-4103-880A-0875988EBE71}"/>
              </a:ext>
            </a:extLst>
          </p:cNvPr>
          <p:cNvCxnSpPr/>
          <p:nvPr/>
        </p:nvCxnSpPr>
        <p:spPr>
          <a:xfrm>
            <a:off x="685800" y="1179095"/>
            <a:ext cx="8349916" cy="0"/>
          </a:xfrm>
          <a:prstGeom prst="line">
            <a:avLst/>
          </a:prstGeom>
          <a:ln w="57150">
            <a:solidFill>
              <a:srgbClr val="FBBC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687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1A3EC10-F96B-411B-B5D7-1FBB7CD45DEE}"/>
              </a:ext>
            </a:extLst>
          </p:cNvPr>
          <p:cNvSpPr>
            <a:spLocks noGrp="1"/>
          </p:cNvSpPr>
          <p:nvPr>
            <p:ph idx="1"/>
          </p:nvPr>
        </p:nvSpPr>
        <p:spPr/>
        <p:txBody>
          <a:bodyPr/>
          <a:lstStyle/>
          <a:p>
            <a:pPr lvl="0"/>
            <a:r>
              <a:rPr lang="sv-SE" b="1" dirty="0"/>
              <a:t>Samverkan</a:t>
            </a:r>
            <a:r>
              <a:rPr lang="sv-SE" dirty="0"/>
              <a:t> i frågor som rör socialtjänst och hälso- och sjukvård mellan kommuner och mellan kommuner och regioner,</a:t>
            </a:r>
          </a:p>
          <a:p>
            <a:pPr lvl="0"/>
            <a:r>
              <a:rPr lang="sv-SE" dirty="0"/>
              <a:t>Att stödja huvudmännen i </a:t>
            </a:r>
            <a:r>
              <a:rPr lang="sv-SE" b="1" dirty="0"/>
              <a:t>dialogen</a:t>
            </a:r>
            <a:r>
              <a:rPr lang="sv-SE" dirty="0"/>
              <a:t> om kunskapsutveckling och kunskapsstyrning, </a:t>
            </a:r>
          </a:p>
          <a:p>
            <a:pPr lvl="0"/>
            <a:r>
              <a:rPr lang="sv-SE" b="1" dirty="0"/>
              <a:t>Utvecklingen </a:t>
            </a:r>
            <a:r>
              <a:rPr lang="sv-SE" dirty="0"/>
              <a:t>av kunskapsbaserad socialtjänst och kommunal hälso- och sjukvård på regional och lokal nivå anpassat till regionala och lokala prioriteringar</a:t>
            </a:r>
          </a:p>
        </p:txBody>
      </p:sp>
      <p:sp>
        <p:nvSpPr>
          <p:cNvPr id="3" name="Rubrik 2">
            <a:extLst>
              <a:ext uri="{FF2B5EF4-FFF2-40B4-BE49-F238E27FC236}">
                <a16:creationId xmlns:a16="http://schemas.microsoft.com/office/drawing/2014/main" id="{6E41EDF3-E188-425A-81B0-81A9BBE164E8}"/>
              </a:ext>
            </a:extLst>
          </p:cNvPr>
          <p:cNvSpPr>
            <a:spLocks noGrp="1"/>
          </p:cNvSpPr>
          <p:nvPr>
            <p:ph type="title"/>
          </p:nvPr>
        </p:nvSpPr>
        <p:spPr/>
        <p:txBody>
          <a:bodyPr/>
          <a:lstStyle/>
          <a:p>
            <a:r>
              <a:rPr lang="sv-SE" dirty="0"/>
              <a:t>Uppdraget att vara RSS innebär:</a:t>
            </a:r>
          </a:p>
        </p:txBody>
      </p:sp>
      <p:pic>
        <p:nvPicPr>
          <p:cNvPr id="5" name="Bildobjekt 4">
            <a:extLst>
              <a:ext uri="{FF2B5EF4-FFF2-40B4-BE49-F238E27FC236}">
                <a16:creationId xmlns:a16="http://schemas.microsoft.com/office/drawing/2014/main" id="{10421DC6-5BE0-45A6-9337-2A23C0F8A55B}"/>
              </a:ext>
            </a:extLst>
          </p:cNvPr>
          <p:cNvPicPr>
            <a:picLocks noChangeAspect="1"/>
          </p:cNvPicPr>
          <p:nvPr/>
        </p:nvPicPr>
        <p:blipFill>
          <a:blip r:embed="rId3"/>
          <a:stretch>
            <a:fillRect/>
          </a:stretch>
        </p:blipFill>
        <p:spPr>
          <a:xfrm>
            <a:off x="10078402" y="334409"/>
            <a:ext cx="1874209" cy="825572"/>
          </a:xfrm>
          <a:prstGeom prst="rect">
            <a:avLst/>
          </a:prstGeom>
        </p:spPr>
      </p:pic>
    </p:spTree>
    <p:extLst>
      <p:ext uri="{BB962C8B-B14F-4D97-AF65-F5344CB8AC3E}">
        <p14:creationId xmlns:p14="http://schemas.microsoft.com/office/powerpoint/2010/main" val="4053097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DFEE042-B877-4245-9520-32F7C1098B5E}"/>
              </a:ext>
            </a:extLst>
          </p:cNvPr>
          <p:cNvSpPr>
            <a:spLocks noGrp="1"/>
          </p:cNvSpPr>
          <p:nvPr>
            <p:ph type="title"/>
          </p:nvPr>
        </p:nvSpPr>
        <p:spPr>
          <a:xfrm>
            <a:off x="1948965" y="451692"/>
            <a:ext cx="9609825" cy="1231392"/>
          </a:xfrm>
        </p:spPr>
        <p:txBody>
          <a:bodyPr/>
          <a:lstStyle/>
          <a:p>
            <a:r>
              <a:rPr lang="sv-SE" dirty="0"/>
              <a:t>Placerade barn och unga</a:t>
            </a:r>
          </a:p>
        </p:txBody>
      </p:sp>
      <p:pic>
        <p:nvPicPr>
          <p:cNvPr id="5" name="Bildobjekt 4">
            <a:extLst>
              <a:ext uri="{FF2B5EF4-FFF2-40B4-BE49-F238E27FC236}">
                <a16:creationId xmlns:a16="http://schemas.microsoft.com/office/drawing/2014/main" id="{69CFBC8A-A6D7-4957-ACF3-411EE7FB3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504" y="1765968"/>
            <a:ext cx="5454203" cy="4463382"/>
          </a:xfrm>
          <a:prstGeom prst="rect">
            <a:avLst/>
          </a:prstGeom>
        </p:spPr>
      </p:pic>
    </p:spTree>
    <p:extLst>
      <p:ext uri="{BB962C8B-B14F-4D97-AF65-F5344CB8AC3E}">
        <p14:creationId xmlns:p14="http://schemas.microsoft.com/office/powerpoint/2010/main" val="30195379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8999870C-BDAA-4AC9-ABA6-9331A4914A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3472" y="472773"/>
            <a:ext cx="6681415" cy="5749534"/>
          </a:xfrm>
        </p:spPr>
      </p:pic>
      <p:sp>
        <p:nvSpPr>
          <p:cNvPr id="3" name="Rubrik 2">
            <a:extLst>
              <a:ext uri="{FF2B5EF4-FFF2-40B4-BE49-F238E27FC236}">
                <a16:creationId xmlns:a16="http://schemas.microsoft.com/office/drawing/2014/main" id="{B264B7F8-0F4C-4F21-9C91-B1C9F926D429}"/>
              </a:ext>
            </a:extLst>
          </p:cNvPr>
          <p:cNvSpPr>
            <a:spLocks noGrp="1"/>
          </p:cNvSpPr>
          <p:nvPr>
            <p:ph type="title"/>
          </p:nvPr>
        </p:nvSpPr>
        <p:spPr/>
        <p:txBody>
          <a:bodyPr/>
          <a:lstStyle/>
          <a:p>
            <a:r>
              <a:rPr lang="sv-SE"/>
              <a:t>Deltagande 2021</a:t>
            </a:r>
          </a:p>
        </p:txBody>
      </p:sp>
      <p:sp>
        <p:nvSpPr>
          <p:cNvPr id="6" name="textruta 5">
            <a:extLst>
              <a:ext uri="{FF2B5EF4-FFF2-40B4-BE49-F238E27FC236}">
                <a16:creationId xmlns:a16="http://schemas.microsoft.com/office/drawing/2014/main" id="{CCB4FCD0-8913-4DB0-A953-436E056E7153}"/>
              </a:ext>
            </a:extLst>
          </p:cNvPr>
          <p:cNvSpPr txBox="1"/>
          <p:nvPr/>
        </p:nvSpPr>
        <p:spPr>
          <a:xfrm>
            <a:off x="583308" y="1969385"/>
            <a:ext cx="3602268" cy="424731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222221"/>
                </a:solidFill>
                <a:effectLst/>
                <a:uLnTx/>
                <a:uFillTx/>
                <a:latin typeface="Arial"/>
                <a:ea typeface="+mn-ea"/>
                <a:cs typeface="+mn-cs"/>
              </a:rPr>
              <a:t>75 kommuner anmälda</a:t>
            </a:r>
            <a:br>
              <a:rPr kumimoji="0" lang="sv-SE" sz="1800" b="0" i="0" u="none" strike="noStrike" kern="1200" cap="none" spc="0" normalizeH="0" baseline="0" noProof="0" dirty="0">
                <a:ln>
                  <a:noFill/>
                </a:ln>
                <a:solidFill>
                  <a:srgbClr val="222221"/>
                </a:solidFill>
                <a:effectLst/>
                <a:uLnTx/>
                <a:uFillTx/>
                <a:latin typeface="Arial"/>
                <a:ea typeface="+mn-ea"/>
                <a:cs typeface="+mn-cs"/>
              </a:rPr>
            </a:br>
            <a:r>
              <a:rPr kumimoji="0" lang="sv-SE" sz="1800" b="0" i="0" u="none" strike="noStrike" kern="1200" cap="none" spc="0" normalizeH="0" baseline="0" noProof="0" dirty="0">
                <a:ln>
                  <a:noFill/>
                </a:ln>
                <a:solidFill>
                  <a:srgbClr val="222221"/>
                </a:solidFill>
                <a:effectLst/>
                <a:uLnTx/>
                <a:uFillTx/>
                <a:latin typeface="Arial"/>
                <a:ea typeface="+mn-ea"/>
                <a:cs typeface="+mn-cs"/>
              </a:rPr>
              <a:t>(39 kommuner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22222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222221"/>
                </a:solidFill>
                <a:effectLst/>
                <a:uLnTx/>
                <a:uFillTx/>
                <a:latin typeface="Arial"/>
                <a:ea typeface="+mn-ea"/>
                <a:cs typeface="+mn-cs"/>
              </a:rPr>
              <a:t>48 kommuner med resultat</a:t>
            </a:r>
            <a:br>
              <a:rPr kumimoji="0" lang="sv-SE" sz="1800" b="0" i="0" u="none" strike="noStrike" kern="1200" cap="none" spc="0" normalizeH="0" baseline="0" noProof="0" dirty="0">
                <a:ln>
                  <a:noFill/>
                </a:ln>
                <a:solidFill>
                  <a:srgbClr val="222221"/>
                </a:solidFill>
                <a:effectLst/>
                <a:uLnTx/>
                <a:uFillTx/>
                <a:latin typeface="Arial"/>
                <a:ea typeface="+mn-ea"/>
                <a:cs typeface="+mn-cs"/>
              </a:rPr>
            </a:br>
            <a:r>
              <a:rPr kumimoji="0" lang="sv-SE" sz="1800" b="0" i="0" u="none" strike="noStrike" kern="1200" cap="none" spc="0" normalizeH="0" baseline="0" noProof="0" dirty="0">
                <a:ln>
                  <a:noFill/>
                </a:ln>
                <a:solidFill>
                  <a:srgbClr val="222221"/>
                </a:solidFill>
                <a:effectLst/>
                <a:uLnTx/>
                <a:uFillTx/>
                <a:latin typeface="Arial"/>
                <a:ea typeface="+mn-ea"/>
                <a:cs typeface="+mn-cs"/>
              </a:rPr>
              <a:t>(23 kommuner 2020)</a:t>
            </a:r>
            <a:br>
              <a:rPr kumimoji="0" lang="sv-SE" sz="1800" b="0" i="0" u="none" strike="noStrike" kern="1200" cap="none" spc="0" normalizeH="0" baseline="0" noProof="0" dirty="0">
                <a:ln>
                  <a:noFill/>
                </a:ln>
                <a:solidFill>
                  <a:srgbClr val="222221"/>
                </a:solidFill>
                <a:effectLst/>
                <a:uLnTx/>
                <a:uFillTx/>
                <a:latin typeface="Arial"/>
                <a:ea typeface="+mn-ea"/>
                <a:cs typeface="+mn-cs"/>
              </a:rPr>
            </a:br>
            <a:endParaRPr kumimoji="0" lang="sv-SE" sz="1800" b="0" i="0" u="none" strike="noStrike" kern="1200" cap="none" spc="0" normalizeH="0" baseline="0" noProof="0" dirty="0">
              <a:ln>
                <a:noFill/>
              </a:ln>
              <a:solidFill>
                <a:srgbClr val="22222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3 privata aktörer anmälda </a:t>
            </a:r>
            <a:br>
              <a:rPr kumimoji="0" lang="sv-SE" sz="1800" b="0" i="0" u="none" strike="noStrike" kern="1200" cap="none" spc="0" normalizeH="0" baseline="0" noProof="0" dirty="0">
                <a:ln>
                  <a:noFill/>
                </a:ln>
                <a:solidFill>
                  <a:prstClr val="black"/>
                </a:solidFill>
                <a:effectLst/>
                <a:uLnTx/>
                <a:uFillTx/>
                <a:latin typeface="Arial"/>
                <a:ea typeface="+mn-ea"/>
                <a:cs typeface="+mn-cs"/>
              </a:rPr>
            </a:br>
            <a:r>
              <a:rPr kumimoji="0" lang="sv-SE" sz="1800" b="0" i="0" u="none" strike="noStrike" kern="1200" cap="none" spc="0" normalizeH="0" baseline="0" noProof="0" dirty="0">
                <a:ln>
                  <a:noFill/>
                </a:ln>
                <a:solidFill>
                  <a:prstClr val="black"/>
                </a:solidFill>
                <a:effectLst/>
                <a:uLnTx/>
                <a:uFillTx/>
                <a:latin typeface="Arial"/>
                <a:ea typeface="+mn-ea"/>
                <a:cs typeface="+mn-cs"/>
              </a:rPr>
              <a:t>- resultat för fler via kommuner</a:t>
            </a:r>
            <a:br>
              <a:rPr kumimoji="0" lang="sv-SE" sz="1800" b="0" i="0" u="none" strike="noStrike" kern="1200" cap="none" spc="0" normalizeH="0" baseline="0" noProof="0" dirty="0">
                <a:ln>
                  <a:noFill/>
                </a:ln>
                <a:solidFill>
                  <a:prstClr val="black"/>
                </a:solidFill>
                <a:effectLst/>
                <a:uLnTx/>
                <a:uFillTx/>
                <a:latin typeface="Arial"/>
                <a:ea typeface="+mn-ea"/>
                <a:cs typeface="+mn-cs"/>
              </a:rPr>
            </a:b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18 kommuner som </a:t>
            </a:r>
            <a:r>
              <a:rPr kumimoji="0" lang="sv-SE" sz="1800" b="0" i="0" u="none" strike="noStrike" kern="1200" cap="none" spc="0" normalizeH="0" baseline="0" noProof="0">
                <a:ln>
                  <a:noFill/>
                </a:ln>
                <a:solidFill>
                  <a:prstClr val="black"/>
                </a:solidFill>
                <a:effectLst/>
                <a:uLnTx/>
                <a:uFillTx/>
                <a:latin typeface="Arial"/>
                <a:ea typeface="+mn-ea"/>
                <a:cs typeface="+mn-cs"/>
              </a:rPr>
              <a:t>deltagit </a:t>
            </a:r>
            <a:br>
              <a:rPr kumimoji="0" lang="sv-SE" sz="1800" b="0" i="0" u="none" strike="noStrike" kern="1200" cap="none" spc="0" normalizeH="0" baseline="0" noProof="0">
                <a:ln>
                  <a:noFill/>
                </a:ln>
                <a:solidFill>
                  <a:prstClr val="black"/>
                </a:solidFill>
                <a:effectLst/>
                <a:uLnTx/>
                <a:uFillTx/>
                <a:latin typeface="Arial"/>
                <a:ea typeface="+mn-ea"/>
                <a:cs typeface="+mn-cs"/>
              </a:rPr>
            </a:br>
            <a:r>
              <a:rPr kumimoji="0" lang="sv-SE" sz="1800" b="0" i="0" u="none" strike="noStrike" kern="1200" cap="none" spc="0" normalizeH="0" baseline="0" noProof="0">
                <a:ln>
                  <a:noFill/>
                </a:ln>
                <a:solidFill>
                  <a:prstClr val="black"/>
                </a:solidFill>
                <a:effectLst/>
                <a:uLnTx/>
                <a:uFillTx/>
                <a:latin typeface="Arial"/>
                <a:ea typeface="+mn-ea"/>
                <a:cs typeface="+mn-cs"/>
              </a:rPr>
              <a:t>både 2020 och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srgbClr val="22222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srgbClr val="22222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srgbClr val="22222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222221"/>
              </a:solidFill>
              <a:effectLst/>
              <a:uLnTx/>
              <a:uFillTx/>
              <a:latin typeface="Arial"/>
              <a:ea typeface="+mn-ea"/>
              <a:cs typeface="+mn-cs"/>
            </a:endParaRPr>
          </a:p>
        </p:txBody>
      </p:sp>
      <p:sp>
        <p:nvSpPr>
          <p:cNvPr id="7" name="textruta 6">
            <a:extLst>
              <a:ext uri="{FF2B5EF4-FFF2-40B4-BE49-F238E27FC236}">
                <a16:creationId xmlns:a16="http://schemas.microsoft.com/office/drawing/2014/main" id="{6E2876A8-969F-4A27-8A4F-09889DC60F3E}"/>
              </a:ext>
            </a:extLst>
          </p:cNvPr>
          <p:cNvSpPr txBox="1"/>
          <p:nvPr/>
        </p:nvSpPr>
        <p:spPr>
          <a:xfrm>
            <a:off x="583308" y="3697966"/>
            <a:ext cx="4411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
            </a:r>
            <a:br>
              <a:rPr kumimoji="0" lang="sv-SE" sz="1800" b="0" i="0" u="none" strike="noStrike" kern="1200" cap="none" spc="0" normalizeH="0" baseline="0" noProof="0">
                <a:ln>
                  <a:noFill/>
                </a:ln>
                <a:solidFill>
                  <a:prstClr val="black"/>
                </a:solidFill>
                <a:effectLst/>
                <a:uLnTx/>
                <a:uFillTx/>
                <a:latin typeface="Arial"/>
                <a:ea typeface="+mn-ea"/>
                <a:cs typeface="+mn-cs"/>
              </a:rPr>
            </a:br>
            <a:r>
              <a:rPr kumimoji="0" lang="sv-SE" sz="1800" b="0" i="0" u="none" strike="noStrike" kern="1200" cap="none" spc="0" normalizeH="0" baseline="0" noProof="0">
                <a:ln>
                  <a:noFill/>
                </a:ln>
                <a:solidFill>
                  <a:prstClr val="black"/>
                </a:solidFill>
                <a:effectLst/>
                <a:uLnTx/>
                <a:uFillTx/>
                <a:latin typeface="Arial"/>
                <a:ea typeface="+mn-ea"/>
                <a:cs typeface="+mn-cs"/>
              </a:rPr>
              <a:t>    </a:t>
            </a:r>
          </a:p>
        </p:txBody>
      </p:sp>
      <p:graphicFrame>
        <p:nvGraphicFramePr>
          <p:cNvPr id="8" name="Tabell 7">
            <a:extLst>
              <a:ext uri="{FF2B5EF4-FFF2-40B4-BE49-F238E27FC236}">
                <a16:creationId xmlns:a16="http://schemas.microsoft.com/office/drawing/2014/main" id="{81F94720-03C7-464C-9AC2-66047D2FF748}"/>
              </a:ext>
            </a:extLst>
          </p:cNvPr>
          <p:cNvGraphicFramePr>
            <a:graphicFrameLocks noGrp="1"/>
          </p:cNvGraphicFramePr>
          <p:nvPr/>
        </p:nvGraphicFramePr>
        <p:xfrm>
          <a:off x="8350315" y="851530"/>
          <a:ext cx="2997354" cy="5154940"/>
        </p:xfrm>
        <a:graphic>
          <a:graphicData uri="http://schemas.openxmlformats.org/drawingml/2006/table">
            <a:tbl>
              <a:tblPr>
                <a:tableStyleId>{5C22544A-7EE6-4342-B048-85BDC9FD1C3A}</a:tableStyleId>
              </a:tblPr>
              <a:tblGrid>
                <a:gridCol w="1900074">
                  <a:extLst>
                    <a:ext uri="{9D8B030D-6E8A-4147-A177-3AD203B41FA5}">
                      <a16:colId xmlns:a16="http://schemas.microsoft.com/office/drawing/2014/main" val="3466254525"/>
                    </a:ext>
                  </a:extLst>
                </a:gridCol>
                <a:gridCol w="1097280">
                  <a:extLst>
                    <a:ext uri="{9D8B030D-6E8A-4147-A177-3AD203B41FA5}">
                      <a16:colId xmlns:a16="http://schemas.microsoft.com/office/drawing/2014/main" val="89424305"/>
                    </a:ext>
                  </a:extLst>
                </a:gridCol>
              </a:tblGrid>
              <a:tr h="233824">
                <a:tc>
                  <a:txBody>
                    <a:bodyPr/>
                    <a:lstStyle/>
                    <a:p>
                      <a:pPr algn="l" fontAlgn="b"/>
                      <a:r>
                        <a:rPr lang="sv-SE" sz="1400" u="none" strike="noStrike">
                          <a:effectLst/>
                        </a:rPr>
                        <a:t>Blekinge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a:t>
                      </a:r>
                    </a:p>
                  </a:txBody>
                  <a:tcPr marL="6350" marR="6350" marT="6350" marB="0" anchor="b"/>
                </a:tc>
                <a:extLst>
                  <a:ext uri="{0D108BD9-81ED-4DB2-BD59-A6C34878D82A}">
                    <a16:rowId xmlns:a16="http://schemas.microsoft.com/office/drawing/2014/main" val="1420968359"/>
                  </a:ext>
                </a:extLst>
              </a:tr>
              <a:tr h="233824">
                <a:tc>
                  <a:txBody>
                    <a:bodyPr/>
                    <a:lstStyle/>
                    <a:p>
                      <a:pPr algn="l" fontAlgn="b"/>
                      <a:r>
                        <a:rPr lang="sv-SE" sz="1400" u="none" strike="noStrike">
                          <a:effectLst/>
                        </a:rPr>
                        <a:t>Dalarnas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2</a:t>
                      </a:r>
                    </a:p>
                  </a:txBody>
                  <a:tcPr marL="6350" marR="6350" marT="6350" marB="0" anchor="b"/>
                </a:tc>
                <a:extLst>
                  <a:ext uri="{0D108BD9-81ED-4DB2-BD59-A6C34878D82A}">
                    <a16:rowId xmlns:a16="http://schemas.microsoft.com/office/drawing/2014/main" val="416764028"/>
                  </a:ext>
                </a:extLst>
              </a:tr>
              <a:tr h="233824">
                <a:tc>
                  <a:txBody>
                    <a:bodyPr/>
                    <a:lstStyle/>
                    <a:p>
                      <a:pPr algn="l" fontAlgn="b"/>
                      <a:r>
                        <a:rPr lang="sv-SE" sz="1400" u="none" strike="noStrike">
                          <a:effectLst/>
                        </a:rPr>
                        <a:t>Gotlands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a:t>
                      </a:r>
                    </a:p>
                  </a:txBody>
                  <a:tcPr marL="6350" marR="6350" marT="6350" marB="0" anchor="b"/>
                </a:tc>
                <a:extLst>
                  <a:ext uri="{0D108BD9-81ED-4DB2-BD59-A6C34878D82A}">
                    <a16:rowId xmlns:a16="http://schemas.microsoft.com/office/drawing/2014/main" val="2436333856"/>
                  </a:ext>
                </a:extLst>
              </a:tr>
              <a:tr h="233824">
                <a:tc>
                  <a:txBody>
                    <a:bodyPr/>
                    <a:lstStyle/>
                    <a:p>
                      <a:pPr algn="l" fontAlgn="b"/>
                      <a:r>
                        <a:rPr lang="sv-SE" sz="1400" u="none" strike="noStrike">
                          <a:effectLst/>
                        </a:rPr>
                        <a:t>Gävleborgs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2</a:t>
                      </a:r>
                    </a:p>
                  </a:txBody>
                  <a:tcPr marL="6350" marR="6350" marT="6350" marB="0" anchor="b"/>
                </a:tc>
                <a:extLst>
                  <a:ext uri="{0D108BD9-81ED-4DB2-BD59-A6C34878D82A}">
                    <a16:rowId xmlns:a16="http://schemas.microsoft.com/office/drawing/2014/main" val="2896718824"/>
                  </a:ext>
                </a:extLst>
              </a:tr>
              <a:tr h="244636">
                <a:tc>
                  <a:txBody>
                    <a:bodyPr/>
                    <a:lstStyle/>
                    <a:p>
                      <a:pPr algn="l" fontAlgn="b"/>
                      <a:r>
                        <a:rPr lang="sv-SE" sz="1400" u="none" strike="noStrike">
                          <a:effectLst/>
                        </a:rPr>
                        <a:t>Hallands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2</a:t>
                      </a:r>
                    </a:p>
                  </a:txBody>
                  <a:tcPr marL="6350" marR="6350" marT="6350" marB="0" anchor="b"/>
                </a:tc>
                <a:extLst>
                  <a:ext uri="{0D108BD9-81ED-4DB2-BD59-A6C34878D82A}">
                    <a16:rowId xmlns:a16="http://schemas.microsoft.com/office/drawing/2014/main" val="242859730"/>
                  </a:ext>
                </a:extLst>
              </a:tr>
              <a:tr h="233824">
                <a:tc>
                  <a:txBody>
                    <a:bodyPr/>
                    <a:lstStyle/>
                    <a:p>
                      <a:pPr algn="l" fontAlgn="b"/>
                      <a:r>
                        <a:rPr lang="sv-SE" sz="1400" u="none" strike="noStrike">
                          <a:effectLst/>
                        </a:rPr>
                        <a:t>Jämtlands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2</a:t>
                      </a:r>
                    </a:p>
                  </a:txBody>
                  <a:tcPr marL="6350" marR="6350" marT="6350" marB="0" anchor="b"/>
                </a:tc>
                <a:extLst>
                  <a:ext uri="{0D108BD9-81ED-4DB2-BD59-A6C34878D82A}">
                    <a16:rowId xmlns:a16="http://schemas.microsoft.com/office/drawing/2014/main" val="2180637748"/>
                  </a:ext>
                </a:extLst>
              </a:tr>
              <a:tr h="233824">
                <a:tc>
                  <a:txBody>
                    <a:bodyPr/>
                    <a:lstStyle/>
                    <a:p>
                      <a:pPr algn="l" fontAlgn="b"/>
                      <a:r>
                        <a:rPr lang="sv-SE" sz="1400" u="none" strike="noStrike">
                          <a:effectLst/>
                        </a:rPr>
                        <a:t>Jönköpings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4</a:t>
                      </a:r>
                    </a:p>
                  </a:txBody>
                  <a:tcPr marL="6350" marR="6350" marT="6350" marB="0" anchor="b"/>
                </a:tc>
                <a:extLst>
                  <a:ext uri="{0D108BD9-81ED-4DB2-BD59-A6C34878D82A}">
                    <a16:rowId xmlns:a16="http://schemas.microsoft.com/office/drawing/2014/main" val="973134577"/>
                  </a:ext>
                </a:extLst>
              </a:tr>
              <a:tr h="233824">
                <a:tc>
                  <a:txBody>
                    <a:bodyPr/>
                    <a:lstStyle/>
                    <a:p>
                      <a:pPr algn="l" fontAlgn="b"/>
                      <a:r>
                        <a:rPr lang="sv-SE" sz="1400" u="none" strike="noStrike">
                          <a:effectLst/>
                        </a:rPr>
                        <a:t>Kalmar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4</a:t>
                      </a:r>
                    </a:p>
                  </a:txBody>
                  <a:tcPr marL="6350" marR="6350" marT="6350" marB="0" anchor="b"/>
                </a:tc>
                <a:extLst>
                  <a:ext uri="{0D108BD9-81ED-4DB2-BD59-A6C34878D82A}">
                    <a16:rowId xmlns:a16="http://schemas.microsoft.com/office/drawing/2014/main" val="1718324622"/>
                  </a:ext>
                </a:extLst>
              </a:tr>
              <a:tr h="233824">
                <a:tc>
                  <a:txBody>
                    <a:bodyPr/>
                    <a:lstStyle/>
                    <a:p>
                      <a:pPr algn="l" fontAlgn="b"/>
                      <a:r>
                        <a:rPr lang="sv-SE" sz="1400" u="none" strike="noStrike">
                          <a:effectLst/>
                        </a:rPr>
                        <a:t>Kronobergs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2</a:t>
                      </a:r>
                    </a:p>
                  </a:txBody>
                  <a:tcPr marL="6350" marR="6350" marT="6350" marB="0" anchor="b"/>
                </a:tc>
                <a:extLst>
                  <a:ext uri="{0D108BD9-81ED-4DB2-BD59-A6C34878D82A}">
                    <a16:rowId xmlns:a16="http://schemas.microsoft.com/office/drawing/2014/main" val="2264615729"/>
                  </a:ext>
                </a:extLst>
              </a:tr>
              <a:tr h="233824">
                <a:tc>
                  <a:txBody>
                    <a:bodyPr/>
                    <a:lstStyle/>
                    <a:p>
                      <a:pPr algn="l" fontAlgn="b"/>
                      <a:r>
                        <a:rPr lang="sv-SE" sz="1400" u="none" strike="noStrike">
                          <a:effectLst/>
                        </a:rPr>
                        <a:t>Norrbottens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a:t>
                      </a:r>
                    </a:p>
                  </a:txBody>
                  <a:tcPr marL="6350" marR="6350" marT="6350" marB="0" anchor="b"/>
                </a:tc>
                <a:extLst>
                  <a:ext uri="{0D108BD9-81ED-4DB2-BD59-A6C34878D82A}">
                    <a16:rowId xmlns:a16="http://schemas.microsoft.com/office/drawing/2014/main" val="3127852636"/>
                  </a:ext>
                </a:extLst>
              </a:tr>
              <a:tr h="233824">
                <a:tc>
                  <a:txBody>
                    <a:bodyPr/>
                    <a:lstStyle/>
                    <a:p>
                      <a:pPr algn="l" fontAlgn="b"/>
                      <a:r>
                        <a:rPr lang="sv-SE" sz="1400" u="none" strike="noStrike">
                          <a:effectLst/>
                        </a:rPr>
                        <a:t>Skåne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11</a:t>
                      </a:r>
                    </a:p>
                  </a:txBody>
                  <a:tcPr marL="6350" marR="6350" marT="6350" marB="0" anchor="b"/>
                </a:tc>
                <a:extLst>
                  <a:ext uri="{0D108BD9-81ED-4DB2-BD59-A6C34878D82A}">
                    <a16:rowId xmlns:a16="http://schemas.microsoft.com/office/drawing/2014/main" val="1550308447"/>
                  </a:ext>
                </a:extLst>
              </a:tr>
              <a:tr h="233824">
                <a:tc>
                  <a:txBody>
                    <a:bodyPr/>
                    <a:lstStyle/>
                    <a:p>
                      <a:pPr algn="l" fontAlgn="b"/>
                      <a:r>
                        <a:rPr lang="sv-SE" sz="1400" u="none" strike="noStrike">
                          <a:effectLst/>
                        </a:rPr>
                        <a:t>Stockholms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13</a:t>
                      </a:r>
                    </a:p>
                  </a:txBody>
                  <a:tcPr marL="6350" marR="6350" marT="6350" marB="0" anchor="b"/>
                </a:tc>
                <a:extLst>
                  <a:ext uri="{0D108BD9-81ED-4DB2-BD59-A6C34878D82A}">
                    <a16:rowId xmlns:a16="http://schemas.microsoft.com/office/drawing/2014/main" val="1837873812"/>
                  </a:ext>
                </a:extLst>
              </a:tr>
              <a:tr h="233824">
                <a:tc>
                  <a:txBody>
                    <a:bodyPr/>
                    <a:lstStyle/>
                    <a:p>
                      <a:pPr algn="l" fontAlgn="b"/>
                      <a:r>
                        <a:rPr lang="sv-SE" sz="1400" u="none" strike="noStrike">
                          <a:effectLst/>
                        </a:rPr>
                        <a:t>Södermanlands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4</a:t>
                      </a:r>
                    </a:p>
                  </a:txBody>
                  <a:tcPr marL="6350" marR="6350" marT="6350" marB="0" anchor="b"/>
                </a:tc>
                <a:extLst>
                  <a:ext uri="{0D108BD9-81ED-4DB2-BD59-A6C34878D82A}">
                    <a16:rowId xmlns:a16="http://schemas.microsoft.com/office/drawing/2014/main" val="969839488"/>
                  </a:ext>
                </a:extLst>
              </a:tr>
              <a:tr h="233824">
                <a:tc>
                  <a:txBody>
                    <a:bodyPr/>
                    <a:lstStyle/>
                    <a:p>
                      <a:pPr algn="l" fontAlgn="b"/>
                      <a:r>
                        <a:rPr lang="sv-SE" sz="1400" u="none" strike="noStrike">
                          <a:effectLst/>
                        </a:rPr>
                        <a:t>Uppsala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a:t>
                      </a:r>
                    </a:p>
                  </a:txBody>
                  <a:tcPr marL="6350" marR="6350" marT="6350" marB="0" anchor="b"/>
                </a:tc>
                <a:extLst>
                  <a:ext uri="{0D108BD9-81ED-4DB2-BD59-A6C34878D82A}">
                    <a16:rowId xmlns:a16="http://schemas.microsoft.com/office/drawing/2014/main" val="3230787428"/>
                  </a:ext>
                </a:extLst>
              </a:tr>
              <a:tr h="233824">
                <a:tc>
                  <a:txBody>
                    <a:bodyPr/>
                    <a:lstStyle/>
                    <a:p>
                      <a:pPr algn="l" fontAlgn="b"/>
                      <a:r>
                        <a:rPr lang="sv-SE" sz="1400" u="none" strike="noStrike">
                          <a:effectLst/>
                        </a:rPr>
                        <a:t>Värmlands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a:t>
                      </a:r>
                    </a:p>
                  </a:txBody>
                  <a:tcPr marL="6350" marR="6350" marT="6350" marB="0" anchor="b"/>
                </a:tc>
                <a:extLst>
                  <a:ext uri="{0D108BD9-81ED-4DB2-BD59-A6C34878D82A}">
                    <a16:rowId xmlns:a16="http://schemas.microsoft.com/office/drawing/2014/main" val="3073984255"/>
                  </a:ext>
                </a:extLst>
              </a:tr>
              <a:tr h="233824">
                <a:tc>
                  <a:txBody>
                    <a:bodyPr/>
                    <a:lstStyle/>
                    <a:p>
                      <a:pPr algn="l" fontAlgn="b"/>
                      <a:r>
                        <a:rPr lang="sv-SE" sz="1400" u="none" strike="noStrike">
                          <a:effectLst/>
                        </a:rPr>
                        <a:t>Västerbottens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2</a:t>
                      </a:r>
                    </a:p>
                  </a:txBody>
                  <a:tcPr marL="6350" marR="6350" marT="6350" marB="0" anchor="b"/>
                </a:tc>
                <a:extLst>
                  <a:ext uri="{0D108BD9-81ED-4DB2-BD59-A6C34878D82A}">
                    <a16:rowId xmlns:a16="http://schemas.microsoft.com/office/drawing/2014/main" val="14293846"/>
                  </a:ext>
                </a:extLst>
              </a:tr>
              <a:tr h="233824">
                <a:tc>
                  <a:txBody>
                    <a:bodyPr/>
                    <a:lstStyle/>
                    <a:p>
                      <a:pPr algn="l" fontAlgn="b"/>
                      <a:r>
                        <a:rPr lang="sv-SE" sz="1400" u="none" strike="noStrike">
                          <a:effectLst/>
                        </a:rPr>
                        <a:t>Västernorrlands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a:t>
                      </a:r>
                    </a:p>
                  </a:txBody>
                  <a:tcPr marL="6350" marR="6350" marT="6350" marB="0" anchor="b"/>
                </a:tc>
                <a:extLst>
                  <a:ext uri="{0D108BD9-81ED-4DB2-BD59-A6C34878D82A}">
                    <a16:rowId xmlns:a16="http://schemas.microsoft.com/office/drawing/2014/main" val="2323877507"/>
                  </a:ext>
                </a:extLst>
              </a:tr>
              <a:tr h="233824">
                <a:tc>
                  <a:txBody>
                    <a:bodyPr/>
                    <a:lstStyle/>
                    <a:p>
                      <a:pPr algn="l" fontAlgn="b"/>
                      <a:r>
                        <a:rPr lang="sv-SE" sz="1400" u="none" strike="noStrike">
                          <a:effectLst/>
                        </a:rPr>
                        <a:t>Västmanlands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3</a:t>
                      </a:r>
                    </a:p>
                  </a:txBody>
                  <a:tcPr marL="6350" marR="6350" marT="6350" marB="0" anchor="b"/>
                </a:tc>
                <a:extLst>
                  <a:ext uri="{0D108BD9-81ED-4DB2-BD59-A6C34878D82A}">
                    <a16:rowId xmlns:a16="http://schemas.microsoft.com/office/drawing/2014/main" val="2476759944"/>
                  </a:ext>
                </a:extLst>
              </a:tr>
              <a:tr h="233824">
                <a:tc>
                  <a:txBody>
                    <a:bodyPr/>
                    <a:lstStyle/>
                    <a:p>
                      <a:pPr algn="l" fontAlgn="b"/>
                      <a:r>
                        <a:rPr lang="sv-SE" sz="1400" u="none" strike="noStrike">
                          <a:effectLst/>
                        </a:rPr>
                        <a:t>Västra Götalands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12</a:t>
                      </a:r>
                    </a:p>
                  </a:txBody>
                  <a:tcPr marL="6350" marR="6350" marT="6350" marB="0" anchor="b"/>
                </a:tc>
                <a:extLst>
                  <a:ext uri="{0D108BD9-81ED-4DB2-BD59-A6C34878D82A}">
                    <a16:rowId xmlns:a16="http://schemas.microsoft.com/office/drawing/2014/main" val="638993958"/>
                  </a:ext>
                </a:extLst>
              </a:tr>
              <a:tr h="233824">
                <a:tc>
                  <a:txBody>
                    <a:bodyPr/>
                    <a:lstStyle/>
                    <a:p>
                      <a:pPr algn="l" fontAlgn="b"/>
                      <a:r>
                        <a:rPr lang="sv-SE" sz="1400" u="none" strike="noStrike">
                          <a:effectLst/>
                        </a:rPr>
                        <a:t>Örebro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1</a:t>
                      </a:r>
                    </a:p>
                  </a:txBody>
                  <a:tcPr marL="6350" marR="6350" marT="6350" marB="0" anchor="b"/>
                </a:tc>
                <a:extLst>
                  <a:ext uri="{0D108BD9-81ED-4DB2-BD59-A6C34878D82A}">
                    <a16:rowId xmlns:a16="http://schemas.microsoft.com/office/drawing/2014/main" val="3973613134"/>
                  </a:ext>
                </a:extLst>
              </a:tr>
              <a:tr h="233824">
                <a:tc>
                  <a:txBody>
                    <a:bodyPr/>
                    <a:lstStyle/>
                    <a:p>
                      <a:pPr algn="l" fontAlgn="b"/>
                      <a:r>
                        <a:rPr lang="sv-SE" sz="1400" u="none" strike="noStrike">
                          <a:effectLst/>
                        </a:rPr>
                        <a:t>Östergötlands län</a:t>
                      </a:r>
                      <a:endParaRPr lang="sv-SE" sz="14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5</a:t>
                      </a:r>
                    </a:p>
                  </a:txBody>
                  <a:tcPr marL="6350" marR="6350" marT="6350" marB="0" anchor="b"/>
                </a:tc>
                <a:extLst>
                  <a:ext uri="{0D108BD9-81ED-4DB2-BD59-A6C34878D82A}">
                    <a16:rowId xmlns:a16="http://schemas.microsoft.com/office/drawing/2014/main" val="138741683"/>
                  </a:ext>
                </a:extLst>
              </a:tr>
              <a:tr h="233824">
                <a:tc>
                  <a:txBody>
                    <a:bodyPr/>
                    <a:lstStyle/>
                    <a:p>
                      <a:pPr algn="l" fontAlgn="b"/>
                      <a:r>
                        <a:rPr lang="sv-SE" sz="1400" b="1" u="none" strike="noStrike">
                          <a:effectLst/>
                        </a:rPr>
                        <a:t>Totalsumma</a:t>
                      </a:r>
                      <a:endParaRPr lang="sv-SE" sz="1400" b="1"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sv-SE" sz="1400" b="0" i="0" u="none" strike="noStrike">
                          <a:solidFill>
                            <a:srgbClr val="000000"/>
                          </a:solidFill>
                          <a:effectLst/>
                          <a:latin typeface="Arial" panose="020B0604020202020204" pitchFamily="34" charset="0"/>
                        </a:rPr>
                        <a:t>75</a:t>
                      </a:r>
                    </a:p>
                  </a:txBody>
                  <a:tcPr marL="6350" marR="6350" marT="6350" marB="0" anchor="b"/>
                </a:tc>
                <a:extLst>
                  <a:ext uri="{0D108BD9-81ED-4DB2-BD59-A6C34878D82A}">
                    <a16:rowId xmlns:a16="http://schemas.microsoft.com/office/drawing/2014/main" val="2077103465"/>
                  </a:ext>
                </a:extLst>
              </a:tr>
            </a:tbl>
          </a:graphicData>
        </a:graphic>
      </p:graphicFrame>
      <p:sp>
        <p:nvSpPr>
          <p:cNvPr id="9" name="textruta 8">
            <a:extLst>
              <a:ext uri="{FF2B5EF4-FFF2-40B4-BE49-F238E27FC236}">
                <a16:creationId xmlns:a16="http://schemas.microsoft.com/office/drawing/2014/main" id="{3FD667C9-8CDA-4839-9551-5B384C8CA591}"/>
              </a:ext>
            </a:extLst>
          </p:cNvPr>
          <p:cNvSpPr txBox="1"/>
          <p:nvPr/>
        </p:nvSpPr>
        <p:spPr>
          <a:xfrm>
            <a:off x="8147244" y="388815"/>
            <a:ext cx="3403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Antal kommuner per län 2021</a:t>
            </a:r>
          </a:p>
        </p:txBody>
      </p:sp>
    </p:spTree>
    <p:extLst>
      <p:ext uri="{BB962C8B-B14F-4D97-AF65-F5344CB8AC3E}">
        <p14:creationId xmlns:p14="http://schemas.microsoft.com/office/powerpoint/2010/main" val="772429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B04878EC-4E24-4B0B-AB8E-5AF4A64E2CF5}"/>
              </a:ext>
            </a:extLst>
          </p:cNvPr>
          <p:cNvGraphicFramePr>
            <a:graphicFrameLocks noGrp="1"/>
          </p:cNvGraphicFramePr>
          <p:nvPr>
            <p:ph idx="1"/>
          </p:nvPr>
        </p:nvGraphicFramePr>
        <p:xfrm>
          <a:off x="740577" y="2181860"/>
          <a:ext cx="9610725" cy="3569717"/>
        </p:xfrm>
        <a:graphic>
          <a:graphicData uri="http://schemas.openxmlformats.org/drawingml/2006/table">
            <a:tbl>
              <a:tblPr firstRow="1" bandRow="1">
                <a:tableStyleId>{5C22544A-7EE6-4342-B048-85BDC9FD1C3A}</a:tableStyleId>
              </a:tblPr>
              <a:tblGrid>
                <a:gridCol w="1922145">
                  <a:extLst>
                    <a:ext uri="{9D8B030D-6E8A-4147-A177-3AD203B41FA5}">
                      <a16:colId xmlns:a16="http://schemas.microsoft.com/office/drawing/2014/main" val="221458699"/>
                    </a:ext>
                  </a:extLst>
                </a:gridCol>
                <a:gridCol w="1707147">
                  <a:extLst>
                    <a:ext uri="{9D8B030D-6E8A-4147-A177-3AD203B41FA5}">
                      <a16:colId xmlns:a16="http://schemas.microsoft.com/office/drawing/2014/main" val="2275749669"/>
                    </a:ext>
                  </a:extLst>
                </a:gridCol>
                <a:gridCol w="1761424">
                  <a:extLst>
                    <a:ext uri="{9D8B030D-6E8A-4147-A177-3AD203B41FA5}">
                      <a16:colId xmlns:a16="http://schemas.microsoft.com/office/drawing/2014/main" val="3307379952"/>
                    </a:ext>
                  </a:extLst>
                </a:gridCol>
                <a:gridCol w="2297864">
                  <a:extLst>
                    <a:ext uri="{9D8B030D-6E8A-4147-A177-3AD203B41FA5}">
                      <a16:colId xmlns:a16="http://schemas.microsoft.com/office/drawing/2014/main" val="2921455688"/>
                    </a:ext>
                  </a:extLst>
                </a:gridCol>
                <a:gridCol w="1922145">
                  <a:extLst>
                    <a:ext uri="{9D8B030D-6E8A-4147-A177-3AD203B41FA5}">
                      <a16:colId xmlns:a16="http://schemas.microsoft.com/office/drawing/2014/main" val="4060367091"/>
                    </a:ext>
                  </a:extLst>
                </a:gridCol>
              </a:tblGrid>
              <a:tr h="916057">
                <a:tc>
                  <a:txBody>
                    <a:bodyPr/>
                    <a:lstStyle/>
                    <a:p>
                      <a:endParaRPr lang="sv-SE"/>
                    </a:p>
                  </a:txBody>
                  <a:tcPr/>
                </a:tc>
                <a:tc>
                  <a:txBody>
                    <a:bodyPr/>
                    <a:lstStyle/>
                    <a:p>
                      <a:r>
                        <a:rPr lang="sv-SE"/>
                        <a:t>Antal svar 2021</a:t>
                      </a:r>
                    </a:p>
                  </a:txBody>
                  <a:tcPr/>
                </a:tc>
                <a:tc>
                  <a:txBody>
                    <a:bodyPr/>
                    <a:lstStyle/>
                    <a:p>
                      <a:r>
                        <a:rPr lang="sv-SE"/>
                        <a:t>Antal svar 2020</a:t>
                      </a:r>
                    </a:p>
                  </a:txBody>
                  <a:tcPr/>
                </a:tc>
                <a:tc>
                  <a:txBody>
                    <a:bodyPr/>
                    <a:lstStyle/>
                    <a:p>
                      <a:r>
                        <a:rPr lang="sv-SE"/>
                        <a:t>Svarsfrekvens 2021</a:t>
                      </a:r>
                    </a:p>
                  </a:txBody>
                  <a:tcPr/>
                </a:tc>
                <a:tc>
                  <a:txBody>
                    <a:bodyPr/>
                    <a:lstStyle/>
                    <a:p>
                      <a:r>
                        <a:rPr lang="sv-SE" dirty="0"/>
                        <a:t>Svarsfrekvens 2020</a:t>
                      </a:r>
                    </a:p>
                  </a:txBody>
                  <a:tcPr/>
                </a:tc>
                <a:extLst>
                  <a:ext uri="{0D108BD9-81ED-4DB2-BD59-A6C34878D82A}">
                    <a16:rowId xmlns:a16="http://schemas.microsoft.com/office/drawing/2014/main" val="2971657316"/>
                  </a:ext>
                </a:extLst>
              </a:tr>
              <a:tr h="530732">
                <a:tc>
                  <a:txBody>
                    <a:bodyPr/>
                    <a:lstStyle/>
                    <a:p>
                      <a:r>
                        <a:rPr lang="sv-SE"/>
                        <a:t>Familjehem</a:t>
                      </a:r>
                    </a:p>
                  </a:txBody>
                  <a:tcPr/>
                </a:tc>
                <a:tc>
                  <a:txBody>
                    <a:bodyPr/>
                    <a:lstStyle/>
                    <a:p>
                      <a:r>
                        <a:rPr lang="sv-SE"/>
                        <a:t>437</a:t>
                      </a:r>
                    </a:p>
                  </a:txBody>
                  <a:tcPr/>
                </a:tc>
                <a:tc>
                  <a:txBody>
                    <a:bodyPr/>
                    <a:lstStyle/>
                    <a:p>
                      <a:r>
                        <a:rPr lang="sv-SE"/>
                        <a:t>214</a:t>
                      </a:r>
                    </a:p>
                  </a:txBody>
                  <a:tcPr/>
                </a:tc>
                <a:tc>
                  <a:txBody>
                    <a:bodyPr/>
                    <a:lstStyle/>
                    <a:p>
                      <a:r>
                        <a:rPr lang="sv-SE"/>
                        <a:t>43 %</a:t>
                      </a:r>
                    </a:p>
                  </a:txBody>
                  <a:tcPr/>
                </a:tc>
                <a:tc>
                  <a:txBody>
                    <a:bodyPr/>
                    <a:lstStyle/>
                    <a:p>
                      <a:r>
                        <a:rPr lang="sv-SE"/>
                        <a:t>22 %</a:t>
                      </a:r>
                    </a:p>
                  </a:txBody>
                  <a:tcPr/>
                </a:tc>
                <a:extLst>
                  <a:ext uri="{0D108BD9-81ED-4DB2-BD59-A6C34878D82A}">
                    <a16:rowId xmlns:a16="http://schemas.microsoft.com/office/drawing/2014/main" val="908849156"/>
                  </a:ext>
                </a:extLst>
              </a:tr>
              <a:tr h="530732">
                <a:tc>
                  <a:txBody>
                    <a:bodyPr/>
                    <a:lstStyle/>
                    <a:p>
                      <a:r>
                        <a:rPr lang="sv-SE"/>
                        <a:t>HVB</a:t>
                      </a:r>
                    </a:p>
                  </a:txBody>
                  <a:tcPr/>
                </a:tc>
                <a:tc>
                  <a:txBody>
                    <a:bodyPr/>
                    <a:lstStyle/>
                    <a:p>
                      <a:r>
                        <a:rPr lang="sv-SE"/>
                        <a:t>256</a:t>
                      </a:r>
                    </a:p>
                  </a:txBody>
                  <a:tcPr/>
                </a:tc>
                <a:tc>
                  <a:txBody>
                    <a:bodyPr/>
                    <a:lstStyle/>
                    <a:p>
                      <a:r>
                        <a:rPr lang="sv-SE"/>
                        <a:t>94</a:t>
                      </a:r>
                    </a:p>
                  </a:txBody>
                  <a:tcPr/>
                </a:tc>
                <a:tc>
                  <a:txBody>
                    <a:bodyPr/>
                    <a:lstStyle/>
                    <a:p>
                      <a:r>
                        <a:rPr lang="sv-SE"/>
                        <a:t>50 %</a:t>
                      </a:r>
                    </a:p>
                  </a:txBody>
                  <a:tcPr/>
                </a:tc>
                <a:tc>
                  <a:txBody>
                    <a:bodyPr/>
                    <a:lstStyle/>
                    <a:p>
                      <a:r>
                        <a:rPr lang="sv-SE"/>
                        <a:t>28 %</a:t>
                      </a:r>
                    </a:p>
                  </a:txBody>
                  <a:tcPr/>
                </a:tc>
                <a:extLst>
                  <a:ext uri="{0D108BD9-81ED-4DB2-BD59-A6C34878D82A}">
                    <a16:rowId xmlns:a16="http://schemas.microsoft.com/office/drawing/2014/main" val="3949928984"/>
                  </a:ext>
                </a:extLst>
              </a:tr>
              <a:tr h="530732">
                <a:tc>
                  <a:txBody>
                    <a:bodyPr/>
                    <a:lstStyle/>
                    <a:p>
                      <a:r>
                        <a:rPr lang="sv-SE"/>
                        <a:t>Stödboende</a:t>
                      </a:r>
                    </a:p>
                  </a:txBody>
                  <a:tcPr/>
                </a:tc>
                <a:tc>
                  <a:txBody>
                    <a:bodyPr/>
                    <a:lstStyle/>
                    <a:p>
                      <a:r>
                        <a:rPr lang="sv-SE"/>
                        <a:t>185</a:t>
                      </a:r>
                    </a:p>
                  </a:txBody>
                  <a:tcPr/>
                </a:tc>
                <a:tc>
                  <a:txBody>
                    <a:bodyPr/>
                    <a:lstStyle/>
                    <a:p>
                      <a:r>
                        <a:rPr lang="sv-SE"/>
                        <a:t>77</a:t>
                      </a:r>
                    </a:p>
                  </a:txBody>
                  <a:tcPr/>
                </a:tc>
                <a:tc>
                  <a:txBody>
                    <a:bodyPr/>
                    <a:lstStyle/>
                    <a:p>
                      <a:r>
                        <a:rPr lang="sv-SE"/>
                        <a:t>43 %</a:t>
                      </a:r>
                    </a:p>
                  </a:txBody>
                  <a:tcPr/>
                </a:tc>
                <a:tc>
                  <a:txBody>
                    <a:bodyPr/>
                    <a:lstStyle/>
                    <a:p>
                      <a:r>
                        <a:rPr lang="sv-SE"/>
                        <a:t>31 %</a:t>
                      </a:r>
                    </a:p>
                  </a:txBody>
                  <a:tcPr/>
                </a:tc>
                <a:extLst>
                  <a:ext uri="{0D108BD9-81ED-4DB2-BD59-A6C34878D82A}">
                    <a16:rowId xmlns:a16="http://schemas.microsoft.com/office/drawing/2014/main" val="4059153310"/>
                  </a:ext>
                </a:extLst>
              </a:tr>
              <a:tr h="530732">
                <a:tc>
                  <a:txBody>
                    <a:bodyPr/>
                    <a:lstStyle/>
                    <a:p>
                      <a:r>
                        <a:rPr lang="sv-SE">
                          <a:solidFill>
                            <a:schemeClr val="accent5"/>
                          </a:solidFill>
                        </a:rPr>
                        <a:t>Jourhem</a:t>
                      </a:r>
                    </a:p>
                  </a:txBody>
                  <a:tcPr/>
                </a:tc>
                <a:tc>
                  <a:txBody>
                    <a:bodyPr/>
                    <a:lstStyle/>
                    <a:p>
                      <a:r>
                        <a:rPr lang="sv-SE">
                          <a:solidFill>
                            <a:schemeClr val="accent5"/>
                          </a:solidFill>
                        </a:rPr>
                        <a:t>10</a:t>
                      </a:r>
                    </a:p>
                  </a:txBody>
                  <a:tcPr/>
                </a:tc>
                <a:tc>
                  <a:txBody>
                    <a:bodyPr/>
                    <a:lstStyle/>
                    <a:p>
                      <a:r>
                        <a:rPr lang="sv-SE">
                          <a:solidFill>
                            <a:schemeClr val="accent5"/>
                          </a:solidFill>
                        </a:rPr>
                        <a:t>19</a:t>
                      </a:r>
                    </a:p>
                  </a:txBody>
                  <a:tcPr/>
                </a:tc>
                <a:tc>
                  <a:txBody>
                    <a:bodyPr/>
                    <a:lstStyle/>
                    <a:p>
                      <a:r>
                        <a:rPr lang="sv-SE">
                          <a:solidFill>
                            <a:schemeClr val="accent5"/>
                          </a:solidFill>
                        </a:rPr>
                        <a:t>21 %</a:t>
                      </a:r>
                    </a:p>
                  </a:txBody>
                  <a:tcPr/>
                </a:tc>
                <a:tc>
                  <a:txBody>
                    <a:bodyPr/>
                    <a:lstStyle/>
                    <a:p>
                      <a:r>
                        <a:rPr lang="sv-SE" dirty="0">
                          <a:solidFill>
                            <a:schemeClr val="accent5"/>
                          </a:solidFill>
                        </a:rPr>
                        <a:t>22 %</a:t>
                      </a:r>
                    </a:p>
                  </a:txBody>
                  <a:tcPr/>
                </a:tc>
                <a:extLst>
                  <a:ext uri="{0D108BD9-81ED-4DB2-BD59-A6C34878D82A}">
                    <a16:rowId xmlns:a16="http://schemas.microsoft.com/office/drawing/2014/main" val="2388740953"/>
                  </a:ext>
                </a:extLst>
              </a:tr>
              <a:tr h="530732">
                <a:tc>
                  <a:txBody>
                    <a:bodyPr/>
                    <a:lstStyle/>
                    <a:p>
                      <a:r>
                        <a:rPr lang="sv-SE" b="1"/>
                        <a:t>Totalt</a:t>
                      </a:r>
                    </a:p>
                  </a:txBody>
                  <a:tcPr/>
                </a:tc>
                <a:tc>
                  <a:txBody>
                    <a:bodyPr/>
                    <a:lstStyle/>
                    <a:p>
                      <a:r>
                        <a:rPr lang="sv-SE" b="1"/>
                        <a:t>888</a:t>
                      </a:r>
                      <a:r>
                        <a:rPr lang="sv-SE"/>
                        <a:t> (av 2.020)</a:t>
                      </a:r>
                    </a:p>
                  </a:txBody>
                  <a:tcPr/>
                </a:tc>
                <a:tc>
                  <a:txBody>
                    <a:bodyPr/>
                    <a:lstStyle/>
                    <a:p>
                      <a:r>
                        <a:rPr lang="sv-SE" b="1"/>
                        <a:t>404</a:t>
                      </a:r>
                      <a:r>
                        <a:rPr lang="sv-SE"/>
                        <a:t> (av 1.625)</a:t>
                      </a:r>
                    </a:p>
                  </a:txBody>
                  <a:tcPr/>
                </a:tc>
                <a:tc>
                  <a:txBody>
                    <a:bodyPr/>
                    <a:lstStyle/>
                    <a:p>
                      <a:r>
                        <a:rPr lang="sv-SE" b="1"/>
                        <a:t>44 %</a:t>
                      </a:r>
                    </a:p>
                  </a:txBody>
                  <a:tcPr/>
                </a:tc>
                <a:tc>
                  <a:txBody>
                    <a:bodyPr/>
                    <a:lstStyle/>
                    <a:p>
                      <a:r>
                        <a:rPr lang="sv-SE" b="1" dirty="0"/>
                        <a:t>25 %</a:t>
                      </a:r>
                    </a:p>
                  </a:txBody>
                  <a:tcPr/>
                </a:tc>
                <a:extLst>
                  <a:ext uri="{0D108BD9-81ED-4DB2-BD59-A6C34878D82A}">
                    <a16:rowId xmlns:a16="http://schemas.microsoft.com/office/drawing/2014/main" val="2333333664"/>
                  </a:ext>
                </a:extLst>
              </a:tr>
            </a:tbl>
          </a:graphicData>
        </a:graphic>
      </p:graphicFrame>
      <p:sp>
        <p:nvSpPr>
          <p:cNvPr id="3" name="Rubrik 2">
            <a:extLst>
              <a:ext uri="{FF2B5EF4-FFF2-40B4-BE49-F238E27FC236}">
                <a16:creationId xmlns:a16="http://schemas.microsoft.com/office/drawing/2014/main" id="{60873610-083F-4C26-9C73-F9BC6A819BFB}"/>
              </a:ext>
            </a:extLst>
          </p:cNvPr>
          <p:cNvSpPr>
            <a:spLocks noGrp="1"/>
          </p:cNvSpPr>
          <p:nvPr>
            <p:ph type="title"/>
          </p:nvPr>
        </p:nvSpPr>
        <p:spPr/>
        <p:txBody>
          <a:bodyPr/>
          <a:lstStyle/>
          <a:p>
            <a:r>
              <a:rPr lang="sv-SE"/>
              <a:t>Antal svar och svarsfrekvens</a:t>
            </a:r>
          </a:p>
        </p:txBody>
      </p:sp>
    </p:spTree>
    <p:extLst>
      <p:ext uri="{BB962C8B-B14F-4D97-AF65-F5344CB8AC3E}">
        <p14:creationId xmlns:p14="http://schemas.microsoft.com/office/powerpoint/2010/main" val="2819242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Tabell 7">
            <a:extLst>
              <a:ext uri="{FF2B5EF4-FFF2-40B4-BE49-F238E27FC236}">
                <a16:creationId xmlns:a16="http://schemas.microsoft.com/office/drawing/2014/main" id="{ED3008F8-1CC1-4C89-91C1-B9622A17284E}"/>
              </a:ext>
            </a:extLst>
          </p:cNvPr>
          <p:cNvGraphicFramePr>
            <a:graphicFrameLocks noGrp="1"/>
          </p:cNvGraphicFramePr>
          <p:nvPr>
            <p:ph sz="half" idx="2"/>
          </p:nvPr>
        </p:nvGraphicFramePr>
        <p:xfrm>
          <a:off x="859316" y="1949987"/>
          <a:ext cx="7690324" cy="3462473"/>
        </p:xfrm>
        <a:graphic>
          <a:graphicData uri="http://schemas.openxmlformats.org/drawingml/2006/table">
            <a:tbl>
              <a:tblPr firstRow="1" bandRow="1">
                <a:tableStyleId>{5C22544A-7EE6-4342-B048-85BDC9FD1C3A}</a:tableStyleId>
              </a:tblPr>
              <a:tblGrid>
                <a:gridCol w="1922581">
                  <a:extLst>
                    <a:ext uri="{9D8B030D-6E8A-4147-A177-3AD203B41FA5}">
                      <a16:colId xmlns:a16="http://schemas.microsoft.com/office/drawing/2014/main" val="4286088419"/>
                    </a:ext>
                  </a:extLst>
                </a:gridCol>
                <a:gridCol w="1922581">
                  <a:extLst>
                    <a:ext uri="{9D8B030D-6E8A-4147-A177-3AD203B41FA5}">
                      <a16:colId xmlns:a16="http://schemas.microsoft.com/office/drawing/2014/main" val="1857039393"/>
                    </a:ext>
                  </a:extLst>
                </a:gridCol>
                <a:gridCol w="1922581">
                  <a:extLst>
                    <a:ext uri="{9D8B030D-6E8A-4147-A177-3AD203B41FA5}">
                      <a16:colId xmlns:a16="http://schemas.microsoft.com/office/drawing/2014/main" val="1593319698"/>
                    </a:ext>
                  </a:extLst>
                </a:gridCol>
                <a:gridCol w="1922581">
                  <a:extLst>
                    <a:ext uri="{9D8B030D-6E8A-4147-A177-3AD203B41FA5}">
                      <a16:colId xmlns:a16="http://schemas.microsoft.com/office/drawing/2014/main" val="2837437583"/>
                    </a:ext>
                  </a:extLst>
                </a:gridCol>
              </a:tblGrid>
              <a:tr h="747146">
                <a:tc>
                  <a:txBody>
                    <a:bodyPr/>
                    <a:lstStyle/>
                    <a:p>
                      <a:endParaRPr lang="sv-SE" dirty="0"/>
                    </a:p>
                  </a:txBody>
                  <a:tcPr/>
                </a:tc>
                <a:tc>
                  <a:txBody>
                    <a:bodyPr/>
                    <a:lstStyle/>
                    <a:p>
                      <a:r>
                        <a:rPr lang="sv-SE"/>
                        <a:t>Flickor</a:t>
                      </a:r>
                    </a:p>
                  </a:txBody>
                  <a:tcPr/>
                </a:tc>
                <a:tc>
                  <a:txBody>
                    <a:bodyPr/>
                    <a:lstStyle/>
                    <a:p>
                      <a:r>
                        <a:rPr lang="sv-SE"/>
                        <a:t>Pojkar</a:t>
                      </a:r>
                    </a:p>
                  </a:txBody>
                  <a:tcPr/>
                </a:tc>
                <a:tc>
                  <a:txBody>
                    <a:bodyPr/>
                    <a:lstStyle/>
                    <a:p>
                      <a:r>
                        <a:rPr lang="sv-SE"/>
                        <a:t>Annat/Vill inte svara</a:t>
                      </a:r>
                    </a:p>
                  </a:txBody>
                  <a:tcPr/>
                </a:tc>
                <a:extLst>
                  <a:ext uri="{0D108BD9-81ED-4DB2-BD59-A6C34878D82A}">
                    <a16:rowId xmlns:a16="http://schemas.microsoft.com/office/drawing/2014/main" val="1181288309"/>
                  </a:ext>
                </a:extLst>
              </a:tr>
              <a:tr h="656882">
                <a:tc>
                  <a:txBody>
                    <a:bodyPr/>
                    <a:lstStyle/>
                    <a:p>
                      <a:pPr algn="l" fontAlgn="b"/>
                      <a:r>
                        <a:rPr lang="sv-SE" sz="1800" b="0" i="0" u="none" strike="noStrike">
                          <a:solidFill>
                            <a:srgbClr val="000000"/>
                          </a:solidFill>
                          <a:effectLst/>
                          <a:latin typeface="Arial" panose="020B0604020202020204" pitchFamily="34" charset="0"/>
                        </a:rPr>
                        <a:t>Familjehem</a:t>
                      </a:r>
                    </a:p>
                  </a:txBody>
                  <a:tcPr marL="6350" marR="6350" marT="6350" marB="0" anchor="b"/>
                </a:tc>
                <a:tc>
                  <a:txBody>
                    <a:bodyPr/>
                    <a:lstStyle/>
                    <a:p>
                      <a:pPr algn="r" fontAlgn="b"/>
                      <a:r>
                        <a:rPr lang="sv-SE" sz="1800" b="0" i="0" u="none" strike="noStrike">
                          <a:solidFill>
                            <a:srgbClr val="000000"/>
                          </a:solidFill>
                          <a:effectLst/>
                          <a:latin typeface="Arial"/>
                        </a:rPr>
                        <a:t>49 %</a:t>
                      </a:r>
                      <a:endParaRPr lang="sv-SE" sz="18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sv-SE" sz="1800" b="0" i="0" u="none" strike="noStrike">
                          <a:solidFill>
                            <a:srgbClr val="000000"/>
                          </a:solidFill>
                          <a:effectLst/>
                          <a:latin typeface="Arial"/>
                        </a:rPr>
                        <a:t>48 %</a:t>
                      </a:r>
                      <a:endParaRPr lang="sv-SE" sz="18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sv-SE" sz="1800" b="0" i="0" u="none" strike="noStrike">
                          <a:solidFill>
                            <a:srgbClr val="000000"/>
                          </a:solidFill>
                          <a:effectLst/>
                          <a:latin typeface="Arial"/>
                        </a:rPr>
                        <a:t>3 %</a:t>
                      </a:r>
                      <a:endParaRPr lang="sv-SE" sz="18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352315686"/>
                  </a:ext>
                </a:extLst>
              </a:tr>
              <a:tr h="656882">
                <a:tc>
                  <a:txBody>
                    <a:bodyPr/>
                    <a:lstStyle/>
                    <a:p>
                      <a:pPr algn="l" fontAlgn="b"/>
                      <a:r>
                        <a:rPr lang="sv-SE" sz="1800" b="0" i="0" u="none" strike="noStrike">
                          <a:solidFill>
                            <a:srgbClr val="000000"/>
                          </a:solidFill>
                          <a:effectLst/>
                          <a:latin typeface="Arial"/>
                        </a:rPr>
                        <a:t>Stödboende</a:t>
                      </a:r>
                    </a:p>
                  </a:txBody>
                  <a:tcPr marL="6350" marR="6350" marT="6350" marB="0" anchor="b"/>
                </a:tc>
                <a:tc>
                  <a:txBody>
                    <a:bodyPr/>
                    <a:lstStyle/>
                    <a:p>
                      <a:pPr algn="r" fontAlgn="b"/>
                      <a:r>
                        <a:rPr lang="sv-SE" sz="1800" b="0" i="0" u="none" strike="noStrike">
                          <a:solidFill>
                            <a:srgbClr val="000000"/>
                          </a:solidFill>
                          <a:effectLst/>
                          <a:latin typeface="Arial"/>
                        </a:rPr>
                        <a:t>52 %</a:t>
                      </a:r>
                      <a:endParaRPr lang="sv-SE" sz="18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sv-SE" sz="1800" b="0" i="0" u="none" strike="noStrike">
                          <a:solidFill>
                            <a:srgbClr val="000000"/>
                          </a:solidFill>
                          <a:effectLst/>
                          <a:latin typeface="Arial"/>
                        </a:rPr>
                        <a:t>44 %</a:t>
                      </a:r>
                      <a:endParaRPr lang="sv-SE" sz="18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sv-SE" sz="1800" b="0" i="0" u="none" strike="noStrike">
                          <a:solidFill>
                            <a:srgbClr val="000000"/>
                          </a:solidFill>
                          <a:effectLst/>
                          <a:latin typeface="Arial"/>
                        </a:rPr>
                        <a:t>4 %</a:t>
                      </a:r>
                      <a:endParaRPr lang="sv-SE" sz="18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6619297"/>
                  </a:ext>
                </a:extLst>
              </a:tr>
              <a:tr h="744681">
                <a:tc>
                  <a:txBody>
                    <a:bodyPr/>
                    <a:lstStyle/>
                    <a:p>
                      <a:pPr algn="l" fontAlgn="b"/>
                      <a:r>
                        <a:rPr lang="sv-SE" sz="1800" b="0" i="0" u="none" strike="noStrike">
                          <a:solidFill>
                            <a:srgbClr val="000000"/>
                          </a:solidFill>
                          <a:effectLst/>
                          <a:latin typeface="Arial"/>
                        </a:rPr>
                        <a:t>Hem för vård eller boende</a:t>
                      </a:r>
                    </a:p>
                  </a:txBody>
                  <a:tcPr marL="6350" marR="6350" marT="6350" marB="0" anchor="b"/>
                </a:tc>
                <a:tc>
                  <a:txBody>
                    <a:bodyPr/>
                    <a:lstStyle/>
                    <a:p>
                      <a:pPr algn="r" fontAlgn="b"/>
                      <a:r>
                        <a:rPr lang="sv-SE" sz="1800" b="0" i="0" u="none" strike="noStrike">
                          <a:solidFill>
                            <a:srgbClr val="000000"/>
                          </a:solidFill>
                          <a:effectLst/>
                          <a:latin typeface="Arial"/>
                        </a:rPr>
                        <a:t>38 %</a:t>
                      </a:r>
                    </a:p>
                  </a:txBody>
                  <a:tcPr marL="6350" marR="6350" marT="6350" marB="0" anchor="b"/>
                </a:tc>
                <a:tc>
                  <a:txBody>
                    <a:bodyPr/>
                    <a:lstStyle/>
                    <a:p>
                      <a:pPr algn="r" fontAlgn="b"/>
                      <a:r>
                        <a:rPr lang="sv-SE" sz="1800" b="0" i="0" u="none" strike="noStrike">
                          <a:solidFill>
                            <a:srgbClr val="000000"/>
                          </a:solidFill>
                          <a:effectLst/>
                          <a:latin typeface="Arial"/>
                        </a:rPr>
                        <a:t>57 %</a:t>
                      </a:r>
                      <a:endParaRPr lang="sv-SE" sz="18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sv-SE" sz="1800" b="0" i="0" u="none" strike="noStrike">
                          <a:solidFill>
                            <a:srgbClr val="000000"/>
                          </a:solidFill>
                          <a:effectLst/>
                          <a:latin typeface="Arial"/>
                        </a:rPr>
                        <a:t>4 %</a:t>
                      </a:r>
                      <a:endParaRPr lang="sv-SE" sz="18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742921992"/>
                  </a:ext>
                </a:extLst>
              </a:tr>
              <a:tr h="656882">
                <a:tc>
                  <a:txBody>
                    <a:bodyPr/>
                    <a:lstStyle/>
                    <a:p>
                      <a:pPr algn="l" fontAlgn="b"/>
                      <a:r>
                        <a:rPr lang="sv-SE" sz="1800" b="0" i="0" u="none" strike="noStrike" dirty="0">
                          <a:solidFill>
                            <a:schemeClr val="accent5"/>
                          </a:solidFill>
                          <a:effectLst/>
                          <a:latin typeface="Arial"/>
                        </a:rPr>
                        <a:t>(Jourhem</a:t>
                      </a:r>
                    </a:p>
                  </a:txBody>
                  <a:tcPr marL="6350" marR="6350" marT="6350" marB="0" anchor="b"/>
                </a:tc>
                <a:tc>
                  <a:txBody>
                    <a:bodyPr/>
                    <a:lstStyle/>
                    <a:p>
                      <a:pPr algn="r" fontAlgn="b"/>
                      <a:r>
                        <a:rPr lang="sv-SE" sz="1800" b="0" i="0" u="none" strike="noStrike" dirty="0">
                          <a:solidFill>
                            <a:schemeClr val="accent5"/>
                          </a:solidFill>
                          <a:effectLst/>
                          <a:latin typeface="Arial"/>
                        </a:rPr>
                        <a:t>67 %</a:t>
                      </a:r>
                      <a:endParaRPr lang="sv-SE" sz="1800" b="0" i="0" u="none" strike="noStrike" dirty="0">
                        <a:solidFill>
                          <a:schemeClr val="accent5"/>
                        </a:solidFill>
                        <a:effectLst/>
                        <a:latin typeface="Arial" panose="020B0604020202020204" pitchFamily="34" charset="0"/>
                      </a:endParaRPr>
                    </a:p>
                  </a:txBody>
                  <a:tcPr marL="6350" marR="6350" marT="6350" marB="0" anchor="b"/>
                </a:tc>
                <a:tc>
                  <a:txBody>
                    <a:bodyPr/>
                    <a:lstStyle/>
                    <a:p>
                      <a:pPr algn="r" fontAlgn="b"/>
                      <a:r>
                        <a:rPr lang="sv-SE" sz="1800" b="0" i="0" u="none" strike="noStrike" dirty="0">
                          <a:solidFill>
                            <a:schemeClr val="accent5"/>
                          </a:solidFill>
                          <a:effectLst/>
                          <a:latin typeface="Arial"/>
                        </a:rPr>
                        <a:t>33 %</a:t>
                      </a:r>
                      <a:endParaRPr lang="sv-SE" sz="1800" b="0" i="0" u="none" strike="noStrike" dirty="0">
                        <a:solidFill>
                          <a:schemeClr val="accent5"/>
                        </a:solidFill>
                        <a:effectLst/>
                        <a:latin typeface="Arial" panose="020B0604020202020204" pitchFamily="34" charset="0"/>
                      </a:endParaRPr>
                    </a:p>
                  </a:txBody>
                  <a:tcPr marL="6350" marR="6350" marT="6350" marB="0" anchor="b"/>
                </a:tc>
                <a:tc>
                  <a:txBody>
                    <a:bodyPr/>
                    <a:lstStyle/>
                    <a:p>
                      <a:pPr algn="r" fontAlgn="b"/>
                      <a:r>
                        <a:rPr lang="sv-SE" sz="1800" b="0" i="0" u="none" strike="noStrike" dirty="0">
                          <a:solidFill>
                            <a:schemeClr val="accent5"/>
                          </a:solidFill>
                          <a:effectLst/>
                          <a:latin typeface="Arial"/>
                        </a:rPr>
                        <a:t>0 %)</a:t>
                      </a:r>
                      <a:endParaRPr lang="sv-SE" sz="1800" b="0" i="0" u="none" strike="noStrike" dirty="0">
                        <a:solidFill>
                          <a:schemeClr val="accent5"/>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860407564"/>
                  </a:ext>
                </a:extLst>
              </a:tr>
            </a:tbl>
          </a:graphicData>
        </a:graphic>
      </p:graphicFrame>
      <p:sp>
        <p:nvSpPr>
          <p:cNvPr id="4" name="Rubrik 3">
            <a:extLst>
              <a:ext uri="{FF2B5EF4-FFF2-40B4-BE49-F238E27FC236}">
                <a16:creationId xmlns:a16="http://schemas.microsoft.com/office/drawing/2014/main" id="{946F8E13-BEEC-483E-8817-FF1097393900}"/>
              </a:ext>
            </a:extLst>
          </p:cNvPr>
          <p:cNvSpPr>
            <a:spLocks noGrp="1"/>
          </p:cNvSpPr>
          <p:nvPr>
            <p:ph type="title"/>
          </p:nvPr>
        </p:nvSpPr>
        <p:spPr>
          <a:xfrm>
            <a:off x="664233" y="874602"/>
            <a:ext cx="9609825" cy="1231392"/>
          </a:xfrm>
        </p:spPr>
        <p:txBody>
          <a:bodyPr anchor="t">
            <a:normAutofit/>
          </a:bodyPr>
          <a:lstStyle/>
          <a:p>
            <a:r>
              <a:rPr lang="sv-SE"/>
              <a:t>Könsfördelning</a:t>
            </a:r>
            <a:endParaRPr lang="sv-SE">
              <a:solidFill>
                <a:srgbClr val="FF0000"/>
              </a:solidFill>
              <a:cs typeface="Arial"/>
            </a:endParaRPr>
          </a:p>
        </p:txBody>
      </p:sp>
    </p:spTree>
    <p:extLst>
      <p:ext uri="{BB962C8B-B14F-4D97-AF65-F5344CB8AC3E}">
        <p14:creationId xmlns:p14="http://schemas.microsoft.com/office/powerpoint/2010/main" val="3337765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1719B34-54A3-4A4D-B471-47FA153BB87B}"/>
              </a:ext>
            </a:extLst>
          </p:cNvPr>
          <p:cNvSpPr>
            <a:spLocks noGrp="1"/>
          </p:cNvSpPr>
          <p:nvPr>
            <p:ph idx="1"/>
          </p:nvPr>
        </p:nvSpPr>
        <p:spPr>
          <a:xfrm>
            <a:off x="572792" y="1321146"/>
            <a:ext cx="9609825" cy="3738598"/>
          </a:xfrm>
        </p:spPr>
        <p:txBody>
          <a:bodyPr vert="horz" lIns="91440" tIns="45720" rIns="91440" bIns="45720" rtlCol="0" anchor="t">
            <a:noAutofit/>
          </a:bodyPr>
          <a:lstStyle/>
          <a:p>
            <a:pPr marL="258445">
              <a:spcAft>
                <a:spcPts val="2000"/>
              </a:spcAft>
            </a:pPr>
            <a:r>
              <a:rPr lang="sv-SE" sz="2300" dirty="0"/>
              <a:t>Jämförelser med förra året bör göras med försiktighet, men resultaten visar sammantaget på liknande mönster</a:t>
            </a:r>
          </a:p>
          <a:p>
            <a:pPr marL="258445">
              <a:spcAft>
                <a:spcPts val="2000"/>
              </a:spcAft>
            </a:pPr>
            <a:r>
              <a:rPr lang="sv-SE" sz="2300" dirty="0">
                <a:ea typeface="+mn-lt"/>
                <a:cs typeface="+mn-lt"/>
              </a:rPr>
              <a:t>Ungdomar som bor i familjehem är mer positiva än i andra boendeformer</a:t>
            </a:r>
          </a:p>
          <a:p>
            <a:pPr marL="258445">
              <a:spcAft>
                <a:spcPts val="2000"/>
              </a:spcAft>
            </a:pPr>
            <a:r>
              <a:rPr lang="sv-SE" sz="2300" dirty="0"/>
              <a:t>Flickor i HVB är genomgående mindre positiva</a:t>
            </a:r>
          </a:p>
          <a:p>
            <a:pPr marL="258445">
              <a:spcAft>
                <a:spcPts val="2000"/>
              </a:spcAft>
            </a:pPr>
            <a:r>
              <a:rPr lang="sv-SE" sz="2300" dirty="0">
                <a:cs typeface="Arial"/>
              </a:rPr>
              <a:t>Relativt stora skillnader i svar mellan flickor och pojkar</a:t>
            </a:r>
          </a:p>
          <a:p>
            <a:pPr marL="258445">
              <a:spcAft>
                <a:spcPts val="2000"/>
              </a:spcAft>
            </a:pPr>
            <a:r>
              <a:rPr lang="sv-SE" sz="2300" dirty="0"/>
              <a:t>Frågan med högst andel positiva svar är </a:t>
            </a:r>
            <a:r>
              <a:rPr lang="sv-SE" sz="2300" i="1" dirty="0"/>
              <a:t>Får du hjälp med att kontakta sjukvården?</a:t>
            </a:r>
            <a:endParaRPr lang="sv-SE" sz="2300" i="1" dirty="0">
              <a:cs typeface="Arial"/>
            </a:endParaRPr>
          </a:p>
          <a:p>
            <a:pPr marL="258445">
              <a:spcAft>
                <a:spcPts val="2000"/>
              </a:spcAft>
            </a:pPr>
            <a:r>
              <a:rPr lang="sv-SE" sz="2300" dirty="0"/>
              <a:t>Frågan med lägst andel positiva svar är </a:t>
            </a:r>
            <a:r>
              <a:rPr lang="sv-SE" sz="2300" i="1" dirty="0">
                <a:ea typeface="+mn-lt"/>
                <a:cs typeface="+mn-lt"/>
              </a:rPr>
              <a:t>Får du vara med och bestämma om saker som är viktiga för dig?</a:t>
            </a:r>
            <a:endParaRPr lang="sv-SE" sz="2300" i="1" dirty="0">
              <a:cs typeface="Arial"/>
            </a:endParaRPr>
          </a:p>
        </p:txBody>
      </p:sp>
      <p:sp>
        <p:nvSpPr>
          <p:cNvPr id="3" name="Rubrik 2">
            <a:extLst>
              <a:ext uri="{FF2B5EF4-FFF2-40B4-BE49-F238E27FC236}">
                <a16:creationId xmlns:a16="http://schemas.microsoft.com/office/drawing/2014/main" id="{F68EE3DD-8834-482A-966E-4C3937E063B2}"/>
              </a:ext>
            </a:extLst>
          </p:cNvPr>
          <p:cNvSpPr>
            <a:spLocks noGrp="1"/>
          </p:cNvSpPr>
          <p:nvPr>
            <p:ph type="title"/>
          </p:nvPr>
        </p:nvSpPr>
        <p:spPr>
          <a:xfrm>
            <a:off x="572793" y="336122"/>
            <a:ext cx="9609825" cy="1231392"/>
          </a:xfrm>
        </p:spPr>
        <p:txBody>
          <a:bodyPr/>
          <a:lstStyle/>
          <a:p>
            <a:r>
              <a:rPr lang="sv-SE" dirty="0"/>
              <a:t>Resultatet i korthet</a:t>
            </a:r>
            <a:endParaRPr lang="sv-SE" dirty="0">
              <a:solidFill>
                <a:srgbClr val="FF0000"/>
              </a:solidFill>
            </a:endParaRPr>
          </a:p>
        </p:txBody>
      </p:sp>
    </p:spTree>
    <p:extLst>
      <p:ext uri="{BB962C8B-B14F-4D97-AF65-F5344CB8AC3E}">
        <p14:creationId xmlns:p14="http://schemas.microsoft.com/office/powerpoint/2010/main" val="12374979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5D4F37A-23B9-4258-82A0-E0285C45AD94}"/>
              </a:ext>
            </a:extLst>
          </p:cNvPr>
          <p:cNvSpPr>
            <a:spLocks noGrp="1"/>
          </p:cNvSpPr>
          <p:nvPr>
            <p:ph type="title"/>
          </p:nvPr>
        </p:nvSpPr>
        <p:spPr>
          <a:xfrm>
            <a:off x="562633" y="386922"/>
            <a:ext cx="9820887" cy="1231392"/>
          </a:xfrm>
        </p:spPr>
        <p:txBody>
          <a:bodyPr/>
          <a:lstStyle/>
          <a:p>
            <a:r>
              <a:rPr lang="sv-SE" sz="3600"/>
              <a:t>Hur länge har du bott... där du bor nu? 2021</a:t>
            </a:r>
          </a:p>
        </p:txBody>
      </p:sp>
      <p:graphicFrame>
        <p:nvGraphicFramePr>
          <p:cNvPr id="4" name="Platshållare för innehåll 3">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1493520"/>
          <a:ext cx="9610725" cy="47405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6600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BA77D9-3506-40F2-800D-D1617F76B827}"/>
              </a:ext>
            </a:extLst>
          </p:cNvPr>
          <p:cNvSpPr>
            <a:spLocks noGrp="1"/>
          </p:cNvSpPr>
          <p:nvPr>
            <p:ph type="title"/>
          </p:nvPr>
        </p:nvSpPr>
        <p:spPr>
          <a:xfrm>
            <a:off x="663575" y="356442"/>
            <a:ext cx="9609825" cy="1231392"/>
          </a:xfrm>
        </p:spPr>
        <p:txBody>
          <a:bodyPr/>
          <a:lstStyle/>
          <a:p>
            <a:r>
              <a:rPr lang="sv-SE" sz="3200"/>
              <a:t>Får du det stöd du behöver… för… skolan/på praktiken/på arbetet? Resultat 2021</a:t>
            </a:r>
          </a:p>
        </p:txBody>
      </p:sp>
      <p:graphicFrame>
        <p:nvGraphicFramePr>
          <p:cNvPr id="7" name="Platshållare för innehåll 6">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1587834"/>
          <a:ext cx="9610725" cy="4646279"/>
        </p:xfrm>
        <a:graphic>
          <a:graphicData uri="http://schemas.openxmlformats.org/drawingml/2006/chart">
            <c:chart xmlns:c="http://schemas.openxmlformats.org/drawingml/2006/chart" xmlns:r="http://schemas.openxmlformats.org/officeDocument/2006/relationships" r:id="rId3"/>
          </a:graphicData>
        </a:graphic>
      </p:graphicFrame>
      <p:sp>
        <p:nvSpPr>
          <p:cNvPr id="2" name="Ellips 1">
            <a:extLst>
              <a:ext uri="{FF2B5EF4-FFF2-40B4-BE49-F238E27FC236}">
                <a16:creationId xmlns:a16="http://schemas.microsoft.com/office/drawing/2014/main" id="{BF7F1D42-DE02-4C78-94DA-014B969AD4D6}"/>
              </a:ext>
            </a:extLst>
          </p:cNvPr>
          <p:cNvSpPr/>
          <p:nvPr/>
        </p:nvSpPr>
        <p:spPr>
          <a:xfrm>
            <a:off x="9226268" y="623887"/>
            <a:ext cx="1983600" cy="1839913"/>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prstClr val="white"/>
                </a:solidFill>
                <a:effectLst/>
                <a:uLnTx/>
                <a:uFillTx/>
                <a:latin typeface="Arial"/>
                <a:ea typeface="+mn-ea"/>
                <a:cs typeface="+mn-cs"/>
              </a:rPr>
              <a:t>72 %</a:t>
            </a:r>
            <a:r>
              <a:rPr kumimoji="0" lang="sv-SE" sz="2000" b="0" i="0" u="none" strike="noStrike" kern="1200" cap="none" spc="0" normalizeH="0" baseline="0" noProof="0">
                <a:ln>
                  <a:noFill/>
                </a:ln>
                <a:solidFill>
                  <a:prstClr val="white"/>
                </a:solidFill>
                <a:effectLst/>
                <a:uLnTx/>
                <a:uFillTx/>
                <a:latin typeface="Arial"/>
                <a:ea typeface="+mn-ea"/>
                <a:cs typeface="+mn-cs"/>
              </a:rPr>
              <a:t> svarar "Ja, ofta"</a:t>
            </a:r>
            <a:endParaRPr kumimoji="0" lang="sv-SE" sz="20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408041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97E8ED1-222B-4CA2-9D76-E77FF646A659}"/>
              </a:ext>
            </a:extLst>
          </p:cNvPr>
          <p:cNvSpPr>
            <a:spLocks noGrp="1"/>
          </p:cNvSpPr>
          <p:nvPr>
            <p:ph type="title"/>
          </p:nvPr>
        </p:nvSpPr>
        <p:spPr>
          <a:xfrm>
            <a:off x="471193" y="265002"/>
            <a:ext cx="9609825" cy="1231392"/>
          </a:xfrm>
        </p:spPr>
        <p:txBody>
          <a:bodyPr/>
          <a:lstStyle/>
          <a:p>
            <a:r>
              <a:rPr lang="sv-SE" sz="3600"/>
              <a:t>Får du det stöd du behöver… för… skolan/på praktiken/på arbetet? 2020-21</a:t>
            </a:r>
          </a:p>
        </p:txBody>
      </p:sp>
      <p:graphicFrame>
        <p:nvGraphicFramePr>
          <p:cNvPr id="7" name="Platshållare för innehåll 6">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663575" y="1496394"/>
          <a:ext cx="9610725" cy="47377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1978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3416" y="2807934"/>
            <a:ext cx="1064355" cy="1064355"/>
          </a:xfrm>
          <a:prstGeom prst="rect">
            <a:avLst/>
          </a:prstGeom>
        </p:spPr>
      </p:pic>
      <p:sp>
        <p:nvSpPr>
          <p:cNvPr id="9" name="textruta 8">
            <a:extLst>
              <a:ext uri="{FF2B5EF4-FFF2-40B4-BE49-F238E27FC236}">
                <a16:creationId xmlns:a16="http://schemas.microsoft.com/office/drawing/2014/main" id="{E716D161-BDEC-4B42-A92B-EB1358EF8509}"/>
              </a:ext>
            </a:extLst>
          </p:cNvPr>
          <p:cNvSpPr txBox="1"/>
          <p:nvPr/>
        </p:nvSpPr>
        <p:spPr>
          <a:xfrm>
            <a:off x="2349788" y="2808051"/>
            <a:ext cx="3741772" cy="1200329"/>
          </a:xfrm>
          <a:prstGeom prst="rect">
            <a:avLst/>
          </a:prstGeom>
          <a:noFill/>
        </p:spPr>
        <p:txBody>
          <a:bodyPr wrap="square">
            <a:spAutoFit/>
          </a:bodyPr>
          <a:lstStyle/>
          <a:p>
            <a:pPr marL="30163"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Flickor</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i</a:t>
            </a:r>
            <a:r>
              <a:rPr kumimoji="0" lang="en-US" sz="2400" b="0" i="0" u="none" strike="noStrike" kern="1200" cap="none" spc="0" normalizeH="0" baseline="0" noProof="0" dirty="0">
                <a:ln>
                  <a:noFill/>
                </a:ln>
                <a:solidFill>
                  <a:prstClr val="black"/>
                </a:solidFill>
                <a:effectLst/>
                <a:uLnTx/>
                <a:uFillTx/>
                <a:latin typeface="Arial"/>
                <a:ea typeface="+mn-ea"/>
                <a:cs typeface="+mn-cs"/>
              </a:rPr>
              <a:t> HVB </a:t>
            </a:r>
            <a:r>
              <a:rPr kumimoji="0" lang="en-US" sz="2400" b="0" i="0" u="none" strike="noStrike" kern="1200" cap="none" spc="0" normalizeH="0" baseline="0" noProof="0" dirty="0" err="1">
                <a:ln>
                  <a:noFill/>
                </a:ln>
                <a:solidFill>
                  <a:prstClr val="black"/>
                </a:solidFill>
                <a:effectLst/>
                <a:uLnTx/>
                <a:uFillTx/>
                <a:latin typeface="Arial"/>
                <a:ea typeface="+mn-ea"/>
                <a:cs typeface="+mn-cs"/>
              </a:rPr>
              <a:t>är</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avsevärt</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mindre</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err="1">
                <a:ln>
                  <a:noFill/>
                </a:ln>
                <a:solidFill>
                  <a:prstClr val="black"/>
                </a:solidFill>
                <a:effectLst/>
                <a:uLnTx/>
                <a:uFillTx/>
                <a:latin typeface="Arial"/>
                <a:ea typeface="+mn-ea"/>
                <a:cs typeface="+mn-cs"/>
              </a:rPr>
              <a:t>positiva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än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övriga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err="1">
                <a:ln>
                  <a:noFill/>
                </a:ln>
                <a:solidFill>
                  <a:prstClr val="black"/>
                </a:solidFill>
                <a:effectLst/>
                <a:uLnTx/>
                <a:uFillTx/>
                <a:latin typeface="Arial"/>
                <a:ea typeface="+mn-ea"/>
                <a:cs typeface="+mn-cs"/>
              </a:rPr>
              <a:t>grupper</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ruta 9">
            <a:extLst>
              <a:ext uri="{FF2B5EF4-FFF2-40B4-BE49-F238E27FC236}">
                <a16:creationId xmlns:a16="http://schemas.microsoft.com/office/drawing/2014/main" id="{87A0889A-64DB-472C-9D2D-DE4420761B44}"/>
              </a:ext>
            </a:extLst>
          </p:cNvPr>
          <p:cNvSpPr txBox="1"/>
          <p:nvPr/>
        </p:nvSpPr>
        <p:spPr>
          <a:xfrm>
            <a:off x="664233" y="1459760"/>
            <a:ext cx="106262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Får du det stöd du behöver i boendet för att det ska fungera för dig i skolan/på praktiken/på arbetet?</a:t>
            </a:r>
            <a:endParaRPr kumimoji="0" lang="sv-SE" sz="17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44864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D030FEB-F87D-4C1F-8A30-0872F93CA44E}"/>
              </a:ext>
            </a:extLst>
          </p:cNvPr>
          <p:cNvSpPr>
            <a:spLocks noGrp="1"/>
          </p:cNvSpPr>
          <p:nvPr>
            <p:ph type="title"/>
          </p:nvPr>
        </p:nvSpPr>
        <p:spPr>
          <a:xfrm>
            <a:off x="664232" y="485520"/>
            <a:ext cx="9609825" cy="1231392"/>
          </a:xfrm>
        </p:spPr>
        <p:txBody>
          <a:bodyPr/>
          <a:lstStyle/>
          <a:p>
            <a:r>
              <a:rPr lang="sv-SE" sz="3200"/>
              <a:t>Får du den hjälp du behöver med dina läxor i familjehemmet/boendet? Resultat 2021</a:t>
            </a:r>
          </a:p>
        </p:txBody>
      </p:sp>
      <p:graphicFrame>
        <p:nvGraphicFramePr>
          <p:cNvPr id="7" name="Platshållare för innehåll 6">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4232" y="1933576"/>
          <a:ext cx="9610068" cy="4300538"/>
        </p:xfrm>
        <a:graphic>
          <a:graphicData uri="http://schemas.openxmlformats.org/drawingml/2006/chart">
            <c:chart xmlns:c="http://schemas.openxmlformats.org/drawingml/2006/chart" xmlns:r="http://schemas.openxmlformats.org/officeDocument/2006/relationships" r:id="rId3"/>
          </a:graphicData>
        </a:graphic>
      </p:graphicFrame>
      <p:sp>
        <p:nvSpPr>
          <p:cNvPr id="9" name="Ellips 8">
            <a:extLst>
              <a:ext uri="{FF2B5EF4-FFF2-40B4-BE49-F238E27FC236}">
                <a16:creationId xmlns:a16="http://schemas.microsoft.com/office/drawing/2014/main" id="{500AE184-1221-4DD6-BD95-9C952C57D350}"/>
              </a:ext>
            </a:extLst>
          </p:cNvPr>
          <p:cNvSpPr/>
          <p:nvPr/>
        </p:nvSpPr>
        <p:spPr>
          <a:xfrm>
            <a:off x="9871307" y="623886"/>
            <a:ext cx="1740969" cy="1430143"/>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Arial"/>
                <a:ea typeface="+mn-ea"/>
                <a:cs typeface="+mn-cs"/>
              </a:rPr>
              <a:t/>
            </a:r>
            <a:br>
              <a:rPr kumimoji="0" lang="sv-SE" sz="1800" b="1" i="0" u="none" strike="noStrike" kern="1200" cap="none" spc="0" normalizeH="0" baseline="0" noProof="0" dirty="0">
                <a:ln>
                  <a:noFill/>
                </a:ln>
                <a:solidFill>
                  <a:prstClr val="white"/>
                </a:solidFill>
                <a:effectLst/>
                <a:uLnTx/>
                <a:uFillTx/>
                <a:latin typeface="Arial"/>
                <a:ea typeface="+mn-ea"/>
                <a:cs typeface="+mn-cs"/>
              </a:rPr>
            </a:br>
            <a:endParaRPr kumimoji="0" lang="sv-SE"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Arial"/>
                <a:ea typeface="+mn-ea"/>
                <a:cs typeface="+mn-cs"/>
              </a:rPr>
              <a:t>63 %</a:t>
            </a:r>
            <a:r>
              <a:rPr kumimoji="0" lang="sv-SE" sz="1800" b="0" i="0" u="none" strike="noStrike" kern="1200" cap="none" spc="0" normalizeH="0" baseline="0" noProof="0" dirty="0">
                <a:ln>
                  <a:noFill/>
                </a:ln>
                <a:solidFill>
                  <a:prstClr val="white"/>
                </a:solidFill>
                <a:effectLst/>
                <a:uLnTx/>
                <a:uFillTx/>
                <a:latin typeface="Arial"/>
                <a:ea typeface="+mn-ea"/>
                <a:cs typeface="+mn-cs"/>
              </a:rPr>
              <a:t> svarar "Ja, ofta"</a:t>
            </a:r>
            <a:endParaRPr kumimoji="0" lang="sv-SE" sz="18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7850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64232" y="1314103"/>
            <a:ext cx="9609825" cy="3738598"/>
          </a:xfrm>
        </p:spPr>
        <p:txBody>
          <a:bodyPr/>
          <a:lstStyle/>
          <a:p>
            <a:pPr marL="0" indent="0">
              <a:buNone/>
            </a:pPr>
            <a:r>
              <a:rPr lang="sv-SE" b="1" dirty="0"/>
              <a:t>Länets forum för strategiska diskussioner, prioriteringar och gemensamma utvecklingsarbeten – bas i de lokala behoven</a:t>
            </a:r>
          </a:p>
          <a:p>
            <a:pPr marL="285750" indent="-285750"/>
            <a:r>
              <a:rPr lang="sv-SE" sz="1800" dirty="0"/>
              <a:t>Möjlighet att anpassa stöd givet kunskap om lokala förhållanden</a:t>
            </a:r>
          </a:p>
          <a:p>
            <a:pPr marL="285750" indent="-285750"/>
            <a:r>
              <a:rPr lang="sv-SE" sz="1800" dirty="0"/>
              <a:t>Avlastning – det ska bli lättare att göra rätt</a:t>
            </a:r>
          </a:p>
          <a:p>
            <a:pPr marL="285750" indent="-285750"/>
            <a:r>
              <a:rPr lang="sv-SE" sz="1800" dirty="0"/>
              <a:t>Kontakt med andra relevanta samverkansarenor</a:t>
            </a:r>
          </a:p>
          <a:p>
            <a:pPr marL="0" indent="0">
              <a:buNone/>
            </a:pPr>
            <a:endParaRPr lang="sv-SE" sz="900" b="1" dirty="0"/>
          </a:p>
          <a:p>
            <a:pPr marL="0" indent="0">
              <a:buNone/>
            </a:pPr>
            <a:r>
              <a:rPr lang="sv-SE" b="1" dirty="0"/>
              <a:t>Länets röst i strategiska dialoger med SKR och myndigheter</a:t>
            </a:r>
          </a:p>
          <a:p>
            <a:pPr marL="285750" indent="-285750"/>
            <a:r>
              <a:rPr lang="sv-SE" sz="1800" dirty="0"/>
              <a:t>Ökat lokalt inflytande över nationellt utvecklingsstöd</a:t>
            </a:r>
          </a:p>
          <a:p>
            <a:pPr marL="285750" indent="-285750"/>
            <a:r>
              <a:rPr lang="sv-SE" sz="1800" dirty="0"/>
              <a:t>Minska dubbelarbete och trängsel</a:t>
            </a:r>
          </a:p>
          <a:p>
            <a:pPr marL="285750" indent="-285750"/>
            <a:r>
              <a:rPr lang="sv-SE" sz="1800" dirty="0"/>
              <a:t>Samverkan där alla parter bidrar utifrån sitt ansvar – arbetsfördelning</a:t>
            </a:r>
          </a:p>
          <a:p>
            <a:pPr marL="285750" indent="-285750"/>
            <a:r>
              <a:rPr lang="sv-SE" sz="1800" dirty="0"/>
              <a:t>Ökad långsiktighet i stödet till utvecklingsarbete</a:t>
            </a:r>
          </a:p>
          <a:p>
            <a:endParaRPr lang="sv-SE" dirty="0"/>
          </a:p>
        </p:txBody>
      </p:sp>
      <p:sp>
        <p:nvSpPr>
          <p:cNvPr id="2" name="Rubrik 1"/>
          <p:cNvSpPr>
            <a:spLocks noGrp="1"/>
          </p:cNvSpPr>
          <p:nvPr>
            <p:ph type="title"/>
          </p:nvPr>
        </p:nvSpPr>
        <p:spPr>
          <a:xfrm>
            <a:off x="664232" y="398352"/>
            <a:ext cx="11280118" cy="1231392"/>
          </a:xfrm>
        </p:spPr>
        <p:txBody>
          <a:bodyPr/>
          <a:lstStyle/>
          <a:p>
            <a:pPr algn="ctr"/>
            <a:r>
              <a:rPr lang="sv-SE" sz="3600" dirty="0"/>
              <a:t>RSS betydelse för verksamhetsrelevant utveckling</a:t>
            </a:r>
          </a:p>
        </p:txBody>
      </p:sp>
    </p:spTree>
    <p:extLst>
      <p:ext uri="{BB962C8B-B14F-4D97-AF65-F5344CB8AC3E}">
        <p14:creationId xmlns:p14="http://schemas.microsoft.com/office/powerpoint/2010/main" val="39126009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6DF550E-5014-4A59-BEAD-0FE177376304}"/>
              </a:ext>
            </a:extLst>
          </p:cNvPr>
          <p:cNvSpPr>
            <a:spLocks noGrp="1"/>
          </p:cNvSpPr>
          <p:nvPr>
            <p:ph type="title"/>
          </p:nvPr>
        </p:nvSpPr>
        <p:spPr/>
        <p:txBody>
          <a:bodyPr/>
          <a:lstStyle/>
          <a:p>
            <a:r>
              <a:rPr lang="sv-SE" sz="3200"/>
              <a:t>Får du den hjälp du behöver med dina läxor i familjehemmet/ boendet? Resultat mellan åren</a:t>
            </a:r>
          </a:p>
        </p:txBody>
      </p:sp>
      <p:graphicFrame>
        <p:nvGraphicFramePr>
          <p:cNvPr id="6" name="Platshållare för innehåll 5">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575652" y="2026627"/>
          <a:ext cx="9698648" cy="42074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1548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Kommentarer om läxor</a:t>
            </a:r>
          </a:p>
        </p:txBody>
      </p:sp>
      <p:sp>
        <p:nvSpPr>
          <p:cNvPr id="10" name="textruta 9">
            <a:extLst>
              <a:ext uri="{FF2B5EF4-FFF2-40B4-BE49-F238E27FC236}">
                <a16:creationId xmlns:a16="http://schemas.microsoft.com/office/drawing/2014/main" id="{87A0889A-64DB-472C-9D2D-DE4420761B44}"/>
              </a:ext>
            </a:extLst>
          </p:cNvPr>
          <p:cNvSpPr txBox="1"/>
          <p:nvPr/>
        </p:nvSpPr>
        <p:spPr>
          <a:xfrm>
            <a:off x="664233" y="1459760"/>
            <a:ext cx="106262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Får du den hjälp du behöver med dina läxor i familjehemmet/boendet?</a:t>
            </a:r>
            <a:endParaRPr kumimoji="0" lang="sv-SE" sz="1700" b="0" i="0" u="none" strike="noStrike" kern="1200" cap="none" spc="0" normalizeH="0" baseline="0" noProof="0">
              <a:ln>
                <a:noFill/>
              </a:ln>
              <a:solidFill>
                <a:prstClr val="black"/>
              </a:solidFill>
              <a:effectLst/>
              <a:uLnTx/>
              <a:uFillTx/>
              <a:latin typeface="Arial"/>
              <a:ea typeface="+mn-ea"/>
              <a:cs typeface="+mn-cs"/>
            </a:endParaRPr>
          </a:p>
        </p:txBody>
      </p:sp>
      <p:pic>
        <p:nvPicPr>
          <p:cNvPr id="11" name="Bildobjekt 4">
            <a:extLst>
              <a:ext uri="{FF2B5EF4-FFF2-40B4-BE49-F238E27FC236}">
                <a16:creationId xmlns:a16="http://schemas.microsoft.com/office/drawing/2014/main" id="{5CA58AF2-7373-4E64-BD08-D281D119A22D}"/>
              </a:ext>
            </a:extLst>
          </p:cNvPr>
          <p:cNvPicPr>
            <a:picLocks noChangeAspect="1"/>
          </p:cNvPicPr>
          <p:nvPr/>
        </p:nvPicPr>
        <p:blipFill>
          <a:blip r:embed="rId3"/>
          <a:stretch>
            <a:fillRect/>
          </a:stretch>
        </p:blipFill>
        <p:spPr>
          <a:xfrm>
            <a:off x="1082566" y="2235205"/>
            <a:ext cx="2784795" cy="2516802"/>
          </a:xfrm>
          <a:prstGeom prst="rect">
            <a:avLst/>
          </a:prstGeom>
        </p:spPr>
      </p:pic>
      <p:sp>
        <p:nvSpPr>
          <p:cNvPr id="12" name="textruta 1">
            <a:extLst>
              <a:ext uri="{FF2B5EF4-FFF2-40B4-BE49-F238E27FC236}">
                <a16:creationId xmlns:a16="http://schemas.microsoft.com/office/drawing/2014/main" id="{7BA359D2-C25F-458E-BE0F-4E55B74EFFBC}"/>
              </a:ext>
            </a:extLst>
          </p:cNvPr>
          <p:cNvSpPr txBox="1"/>
          <p:nvPr/>
        </p:nvSpPr>
        <p:spPr>
          <a:xfrm>
            <a:off x="1345324" y="2691152"/>
            <a:ext cx="1968288" cy="1200329"/>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222221"/>
                </a:solidFill>
                <a:effectLst/>
                <a:uLnTx/>
                <a:uFillTx/>
                <a:latin typeface="Arial"/>
                <a:ea typeface="+mn-ea"/>
                <a:cs typeface="+mn-cs"/>
              </a:rPr>
              <a:t>Har aldrig fått frågan om jag behöver hjälp med läxor</a:t>
            </a:r>
          </a:p>
        </p:txBody>
      </p:sp>
      <p:pic>
        <p:nvPicPr>
          <p:cNvPr id="13" name="Bildobjekt 9">
            <a:extLst>
              <a:ext uri="{FF2B5EF4-FFF2-40B4-BE49-F238E27FC236}">
                <a16:creationId xmlns:a16="http://schemas.microsoft.com/office/drawing/2014/main" id="{55DC70D1-8EC1-43F5-9BCC-39F903938807}"/>
              </a:ext>
            </a:extLst>
          </p:cNvPr>
          <p:cNvPicPr>
            <a:picLocks noChangeAspect="1"/>
          </p:cNvPicPr>
          <p:nvPr/>
        </p:nvPicPr>
        <p:blipFill>
          <a:blip r:embed="rId4"/>
          <a:stretch>
            <a:fillRect/>
          </a:stretch>
        </p:blipFill>
        <p:spPr>
          <a:xfrm>
            <a:off x="5977333" y="2575034"/>
            <a:ext cx="3322422" cy="3026213"/>
          </a:xfrm>
          <a:prstGeom prst="rect">
            <a:avLst/>
          </a:prstGeom>
        </p:spPr>
      </p:pic>
      <p:sp>
        <p:nvSpPr>
          <p:cNvPr id="14" name="textruta 1">
            <a:extLst>
              <a:ext uri="{FF2B5EF4-FFF2-40B4-BE49-F238E27FC236}">
                <a16:creationId xmlns:a16="http://schemas.microsoft.com/office/drawing/2014/main" id="{E2A875A0-358E-4C4F-A0B1-40012A941CC9}"/>
              </a:ext>
            </a:extLst>
          </p:cNvPr>
          <p:cNvSpPr txBox="1"/>
          <p:nvPr/>
        </p:nvSpPr>
        <p:spPr>
          <a:xfrm>
            <a:off x="6657469" y="2951334"/>
            <a:ext cx="1962150" cy="1477328"/>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När jag behöver det, ja men annars kan jag göra läxorna själv</a:t>
            </a:r>
          </a:p>
        </p:txBody>
      </p:sp>
    </p:spTree>
    <p:extLst>
      <p:ext uri="{BB962C8B-B14F-4D97-AF65-F5344CB8AC3E}">
        <p14:creationId xmlns:p14="http://schemas.microsoft.com/office/powerpoint/2010/main" val="28751684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8AFFA22-6A12-4CC0-9AEF-0FEA19134F17}"/>
              </a:ext>
            </a:extLst>
          </p:cNvPr>
          <p:cNvSpPr>
            <a:spLocks noGrp="1"/>
          </p:cNvSpPr>
          <p:nvPr>
            <p:ph type="title"/>
          </p:nvPr>
        </p:nvSpPr>
        <p:spPr>
          <a:xfrm>
            <a:off x="519267" y="413264"/>
            <a:ext cx="9494751" cy="1347042"/>
          </a:xfrm>
        </p:spPr>
        <p:txBody>
          <a:bodyPr/>
          <a:lstStyle/>
          <a:p>
            <a:r>
              <a:rPr lang="sv-SE" sz="3200" dirty="0"/>
              <a:t>Får du det stöd du behöver i boendet/ familje-hemmet för att ha en bra fritid? Resultat 2021</a:t>
            </a:r>
          </a:p>
        </p:txBody>
      </p:sp>
      <p:graphicFrame>
        <p:nvGraphicFramePr>
          <p:cNvPr id="10" name="Platshållare för innehåll 9">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792364" y="1639229"/>
          <a:ext cx="9599993" cy="4605616"/>
        </p:xfrm>
        <a:graphic>
          <a:graphicData uri="http://schemas.openxmlformats.org/drawingml/2006/chart">
            <c:chart xmlns:c="http://schemas.openxmlformats.org/drawingml/2006/chart" xmlns:r="http://schemas.openxmlformats.org/officeDocument/2006/relationships" r:id="rId3"/>
          </a:graphicData>
        </a:graphic>
      </p:graphicFrame>
      <p:sp>
        <p:nvSpPr>
          <p:cNvPr id="9" name="Ellips 8">
            <a:extLst>
              <a:ext uri="{FF2B5EF4-FFF2-40B4-BE49-F238E27FC236}">
                <a16:creationId xmlns:a16="http://schemas.microsoft.com/office/drawing/2014/main" id="{5C34FE8F-FFAA-4555-B2CC-A0417194E524}"/>
              </a:ext>
            </a:extLst>
          </p:cNvPr>
          <p:cNvSpPr/>
          <p:nvPr/>
        </p:nvSpPr>
        <p:spPr>
          <a:xfrm>
            <a:off x="10014018" y="173187"/>
            <a:ext cx="2064898" cy="1867279"/>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white"/>
                </a:solidFill>
                <a:effectLst/>
                <a:uLnTx/>
                <a:uFillTx/>
                <a:latin typeface="Arial"/>
                <a:ea typeface="+mn-ea"/>
                <a:cs typeface="+mn-cs"/>
              </a:rPr>
              <a:t/>
            </a:r>
            <a:br>
              <a:rPr kumimoji="0" lang="sv-SE" sz="2400" b="1" i="0" u="none" strike="noStrike" kern="1200" cap="none" spc="0" normalizeH="0" baseline="0" noProof="0">
                <a:ln>
                  <a:noFill/>
                </a:ln>
                <a:solidFill>
                  <a:prstClr val="white"/>
                </a:solidFill>
                <a:effectLst/>
                <a:uLnTx/>
                <a:uFillTx/>
                <a:latin typeface="Arial"/>
                <a:ea typeface="+mn-ea"/>
                <a:cs typeface="+mn-cs"/>
              </a:rPr>
            </a:br>
            <a:r>
              <a:rPr kumimoji="0" lang="sv-SE" sz="2000" b="1" i="0" u="none" strike="noStrike" kern="1200" cap="none" spc="0" normalizeH="0" baseline="0" noProof="0">
                <a:ln>
                  <a:noFill/>
                </a:ln>
                <a:solidFill>
                  <a:prstClr val="white"/>
                </a:solidFill>
                <a:effectLst/>
                <a:uLnTx/>
                <a:uFillTx/>
                <a:latin typeface="Arial"/>
                <a:ea typeface="+mn-ea"/>
                <a:cs typeface="+mn-cs"/>
              </a:rPr>
              <a:t>67 %</a:t>
            </a:r>
            <a:r>
              <a:rPr kumimoji="0" lang="sv-SE" sz="2000" b="0" i="0" u="none" strike="noStrike" kern="1200" cap="none" spc="0" normalizeH="0" baseline="0" noProof="0">
                <a:ln>
                  <a:noFill/>
                </a:ln>
                <a:solidFill>
                  <a:prstClr val="white"/>
                </a:solidFill>
                <a:effectLst/>
                <a:uLnTx/>
                <a:uFillTx/>
                <a:latin typeface="Arial"/>
                <a:ea typeface="+mn-ea"/>
                <a:cs typeface="+mn-cs"/>
              </a:rPr>
              <a:t> svarar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"Ja, ofta”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Arial"/>
              </a:rPr>
              <a:t>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985975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350C512-4EE7-489C-AF93-FECE63CF2FE0}"/>
              </a:ext>
            </a:extLst>
          </p:cNvPr>
          <p:cNvSpPr>
            <a:spLocks noGrp="1"/>
          </p:cNvSpPr>
          <p:nvPr>
            <p:ph type="title"/>
          </p:nvPr>
        </p:nvSpPr>
        <p:spPr>
          <a:xfrm>
            <a:off x="493933" y="307850"/>
            <a:ext cx="10579228" cy="1231392"/>
          </a:xfrm>
        </p:spPr>
        <p:txBody>
          <a:bodyPr/>
          <a:lstStyle/>
          <a:p>
            <a:r>
              <a:rPr lang="sv-SE" sz="3200" dirty="0"/>
              <a:t>Får du det stöd du behöver i familjehemmet/ boendet för att ha en bra fritid? Resultat mellan åren</a:t>
            </a:r>
          </a:p>
        </p:txBody>
      </p:sp>
      <p:graphicFrame>
        <p:nvGraphicFramePr>
          <p:cNvPr id="7" name="Platshållare för innehåll 6">
            <a:extLst>
              <a:ext uri="{FF2B5EF4-FFF2-40B4-BE49-F238E27FC236}">
                <a16:creationId xmlns:a16="http://schemas.microsoft.com/office/drawing/2014/main" id="{00000000-0008-0000-0100-000004000000}"/>
              </a:ext>
            </a:extLst>
          </p:cNvPr>
          <p:cNvGraphicFramePr>
            <a:graphicFrameLocks noGrp="1"/>
          </p:cNvGraphicFramePr>
          <p:nvPr>
            <p:ph sz="half" idx="1"/>
          </p:nvPr>
        </p:nvGraphicFramePr>
        <p:xfrm>
          <a:off x="611524" y="2073903"/>
          <a:ext cx="9492234" cy="4096512"/>
        </p:xfrm>
        <a:graphic>
          <a:graphicData uri="http://schemas.openxmlformats.org/drawingml/2006/chart">
            <c:chart xmlns:c="http://schemas.openxmlformats.org/drawingml/2006/chart" xmlns:r="http://schemas.openxmlformats.org/officeDocument/2006/relationships" r:id="rId3"/>
          </a:graphicData>
        </a:graphic>
      </p:graphicFrame>
      <p:pic>
        <p:nvPicPr>
          <p:cNvPr id="3" name="Bildobjekt 4">
            <a:extLst>
              <a:ext uri="{FF2B5EF4-FFF2-40B4-BE49-F238E27FC236}">
                <a16:creationId xmlns:a16="http://schemas.microsoft.com/office/drawing/2014/main" id="{CBB8014F-6CA8-4F14-B662-409F33A8ABFB}"/>
              </a:ext>
            </a:extLst>
          </p:cNvPr>
          <p:cNvPicPr>
            <a:picLocks noChangeAspect="1"/>
          </p:cNvPicPr>
          <p:nvPr/>
        </p:nvPicPr>
        <p:blipFill>
          <a:blip r:embed="rId4"/>
          <a:stretch>
            <a:fillRect/>
          </a:stretch>
        </p:blipFill>
        <p:spPr>
          <a:xfrm>
            <a:off x="10103758" y="4465410"/>
            <a:ext cx="1981200" cy="1809750"/>
          </a:xfrm>
          <a:prstGeom prst="rect">
            <a:avLst/>
          </a:prstGeom>
        </p:spPr>
      </p:pic>
      <p:sp>
        <p:nvSpPr>
          <p:cNvPr id="6" name="textruta 1">
            <a:extLst>
              <a:ext uri="{FF2B5EF4-FFF2-40B4-BE49-F238E27FC236}">
                <a16:creationId xmlns:a16="http://schemas.microsoft.com/office/drawing/2014/main" id="{F2518D74-4F41-40BB-B8EF-2F95E0D42396}"/>
              </a:ext>
            </a:extLst>
          </p:cNvPr>
          <p:cNvSpPr txBox="1"/>
          <p:nvPr/>
        </p:nvSpPr>
        <p:spPr>
          <a:xfrm>
            <a:off x="10328274" y="4874572"/>
            <a:ext cx="1419225" cy="584775"/>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a:ea typeface="+mn-ea"/>
                <a:cs typeface="+mn-cs"/>
              </a:rPr>
              <a:t>Får inte träffa mina vänner</a:t>
            </a:r>
          </a:p>
        </p:txBody>
      </p:sp>
      <p:pic>
        <p:nvPicPr>
          <p:cNvPr id="5" name="Bildobjekt 7">
            <a:extLst>
              <a:ext uri="{FF2B5EF4-FFF2-40B4-BE49-F238E27FC236}">
                <a16:creationId xmlns:a16="http://schemas.microsoft.com/office/drawing/2014/main" id="{19FF433B-0BBC-496F-9DA0-746B3B9F2FE0}"/>
              </a:ext>
            </a:extLst>
          </p:cNvPr>
          <p:cNvPicPr>
            <a:picLocks noChangeAspect="1"/>
          </p:cNvPicPr>
          <p:nvPr/>
        </p:nvPicPr>
        <p:blipFill>
          <a:blip r:embed="rId5"/>
          <a:stretch>
            <a:fillRect/>
          </a:stretch>
        </p:blipFill>
        <p:spPr>
          <a:xfrm>
            <a:off x="10013270" y="1654855"/>
            <a:ext cx="2162175" cy="1933575"/>
          </a:xfrm>
          <a:prstGeom prst="rect">
            <a:avLst/>
          </a:prstGeom>
        </p:spPr>
      </p:pic>
      <p:sp>
        <p:nvSpPr>
          <p:cNvPr id="8" name="textruta 1">
            <a:extLst>
              <a:ext uri="{FF2B5EF4-FFF2-40B4-BE49-F238E27FC236}">
                <a16:creationId xmlns:a16="http://schemas.microsoft.com/office/drawing/2014/main" id="{22A47F7F-4D3A-42A8-B17A-195AF7D345A5}"/>
              </a:ext>
            </a:extLst>
          </p:cNvPr>
          <p:cNvSpPr txBox="1"/>
          <p:nvPr/>
        </p:nvSpPr>
        <p:spPr>
          <a:xfrm>
            <a:off x="10158984" y="1954189"/>
            <a:ext cx="1504950" cy="923330"/>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Ja dom tjatar som vanligt</a:t>
            </a:r>
            <a:endParaRPr kumimoji="0" lang="sv-SE" sz="1400" b="0" i="0" u="none" strike="noStrike" kern="1200" cap="none" spc="0" normalizeH="0" baseline="0" noProof="0">
              <a:ln>
                <a:noFill/>
              </a:ln>
              <a:solidFill>
                <a:srgbClr val="22222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89488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E06101B-86A8-45B5-BC4C-B0CE6316DAA2}"/>
              </a:ext>
            </a:extLst>
          </p:cNvPr>
          <p:cNvSpPr>
            <a:spLocks noGrp="1"/>
          </p:cNvSpPr>
          <p:nvPr>
            <p:ph type="title"/>
          </p:nvPr>
        </p:nvSpPr>
        <p:spPr>
          <a:xfrm>
            <a:off x="508115" y="447507"/>
            <a:ext cx="9609825" cy="1231392"/>
          </a:xfrm>
        </p:spPr>
        <p:txBody>
          <a:bodyPr/>
          <a:lstStyle/>
          <a:p>
            <a:r>
              <a:rPr lang="sv-SE" sz="3200" dirty="0"/>
              <a:t>Får du vara med och bestämma om saker som är viktiga för dig i ditt familjehem/boende? Resultat 2021</a:t>
            </a:r>
          </a:p>
        </p:txBody>
      </p:sp>
      <p:graphicFrame>
        <p:nvGraphicFramePr>
          <p:cNvPr id="8" name="Platshållare för innehåll 7">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3575" y="2185640"/>
          <a:ext cx="9610725" cy="4048474"/>
        </p:xfrm>
        <a:graphic>
          <a:graphicData uri="http://schemas.openxmlformats.org/drawingml/2006/chart">
            <c:chart xmlns:c="http://schemas.openxmlformats.org/drawingml/2006/chart" xmlns:r="http://schemas.openxmlformats.org/officeDocument/2006/relationships" r:id="rId3"/>
          </a:graphicData>
        </a:graphic>
      </p:graphicFrame>
      <p:sp>
        <p:nvSpPr>
          <p:cNvPr id="9" name="Ellips 8">
            <a:extLst>
              <a:ext uri="{FF2B5EF4-FFF2-40B4-BE49-F238E27FC236}">
                <a16:creationId xmlns:a16="http://schemas.microsoft.com/office/drawing/2014/main" id="{AE4A020D-84C7-43DF-80B7-BBBC4AAC7DA1}"/>
              </a:ext>
            </a:extLst>
          </p:cNvPr>
          <p:cNvSpPr/>
          <p:nvPr/>
        </p:nvSpPr>
        <p:spPr>
          <a:xfrm>
            <a:off x="9795227" y="447507"/>
            <a:ext cx="2263369" cy="2183065"/>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white"/>
                </a:solidFill>
                <a:effectLst/>
                <a:uLnTx/>
                <a:uFillTx/>
                <a:latin typeface="Arial"/>
                <a:ea typeface="+mn-ea"/>
                <a:cs typeface="+mn-cs"/>
              </a:rPr>
              <a:t>58 %</a:t>
            </a:r>
            <a:r>
              <a:rPr kumimoji="0" lang="sv-SE" sz="2400" b="0" i="0" u="none" strike="noStrike" kern="1200" cap="none" spc="0" normalizeH="0" baseline="0" noProof="0">
                <a:ln>
                  <a:noFill/>
                </a:ln>
                <a:solidFill>
                  <a:prstClr val="white"/>
                </a:solidFill>
                <a:effectLst/>
                <a:uLnTx/>
                <a:uFillTx/>
                <a:latin typeface="Arial"/>
                <a:ea typeface="+mn-ea"/>
                <a:cs typeface="+mn-cs"/>
              </a:rPr>
              <a:t> svarar "Ja, ofta”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Arial"/>
                <a:ea typeface="+mn-ea"/>
                <a:cs typeface="Arial"/>
              </a:rPr>
              <a:t>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104012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5EB0D26-260B-4D70-A44A-99E5B6EDF1B5}"/>
              </a:ext>
            </a:extLst>
          </p:cNvPr>
          <p:cNvSpPr>
            <a:spLocks noGrp="1"/>
          </p:cNvSpPr>
          <p:nvPr>
            <p:ph type="title"/>
          </p:nvPr>
        </p:nvSpPr>
        <p:spPr>
          <a:xfrm>
            <a:off x="962932" y="485891"/>
            <a:ext cx="9609825" cy="1231392"/>
          </a:xfrm>
        </p:spPr>
        <p:txBody>
          <a:bodyPr/>
          <a:lstStyle/>
          <a:p>
            <a:r>
              <a:rPr lang="sv-SE" sz="3200"/>
              <a:t>Får du vara med och bestämma om saker som är viktiga för dig i familjehemmet/boendet? Resultat mellan åren</a:t>
            </a:r>
          </a:p>
        </p:txBody>
      </p:sp>
      <p:graphicFrame>
        <p:nvGraphicFramePr>
          <p:cNvPr id="7" name="Platshållare för innehåll 6">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663575" y="2190750"/>
          <a:ext cx="9610725" cy="4043363"/>
        </p:xfrm>
        <a:graphic>
          <a:graphicData uri="http://schemas.openxmlformats.org/drawingml/2006/chart">
            <c:chart xmlns:c="http://schemas.openxmlformats.org/drawingml/2006/chart" xmlns:r="http://schemas.openxmlformats.org/officeDocument/2006/relationships" r:id="rId3"/>
          </a:graphicData>
        </a:graphic>
      </p:graphicFrame>
      <p:pic>
        <p:nvPicPr>
          <p:cNvPr id="4" name="Bildobjekt 4">
            <a:extLst>
              <a:ext uri="{FF2B5EF4-FFF2-40B4-BE49-F238E27FC236}">
                <a16:creationId xmlns:a16="http://schemas.microsoft.com/office/drawing/2014/main" id="{E2EE9961-311A-422D-8F23-A6E3CAC5707C}"/>
              </a:ext>
            </a:extLst>
          </p:cNvPr>
          <p:cNvPicPr>
            <a:picLocks noChangeAspect="1"/>
          </p:cNvPicPr>
          <p:nvPr/>
        </p:nvPicPr>
        <p:blipFill>
          <a:blip r:embed="rId4"/>
          <a:stretch>
            <a:fillRect/>
          </a:stretch>
        </p:blipFill>
        <p:spPr>
          <a:xfrm>
            <a:off x="9706423" y="1092381"/>
            <a:ext cx="2443843" cy="2196737"/>
          </a:xfrm>
          <a:prstGeom prst="rect">
            <a:avLst/>
          </a:prstGeom>
        </p:spPr>
      </p:pic>
      <p:sp>
        <p:nvSpPr>
          <p:cNvPr id="6" name="textruta 1">
            <a:extLst>
              <a:ext uri="{FF2B5EF4-FFF2-40B4-BE49-F238E27FC236}">
                <a16:creationId xmlns:a16="http://schemas.microsoft.com/office/drawing/2014/main" id="{7245E9BE-64D1-40E0-A421-B88E1F7CDA10}"/>
              </a:ext>
            </a:extLst>
          </p:cNvPr>
          <p:cNvSpPr txBox="1"/>
          <p:nvPr/>
        </p:nvSpPr>
        <p:spPr>
          <a:xfrm>
            <a:off x="9761531" y="1169187"/>
            <a:ext cx="2333626" cy="1569660"/>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222221"/>
                </a:solidFill>
                <a:effectLst/>
                <a:uLnTx/>
                <a:uFillTx/>
                <a:latin typeface="Arial"/>
                <a:ea typeface="+mn-ea"/>
                <a:cs typeface="+mn-cs"/>
              </a:rPr>
              <a:t>När det kommer till saker hemma osv med lite mer allvarligare saker så är alla med och bestämmer där hemma</a:t>
            </a:r>
          </a:p>
        </p:txBody>
      </p:sp>
      <p:pic>
        <p:nvPicPr>
          <p:cNvPr id="5" name="Bildobjekt 7">
            <a:extLst>
              <a:ext uri="{FF2B5EF4-FFF2-40B4-BE49-F238E27FC236}">
                <a16:creationId xmlns:a16="http://schemas.microsoft.com/office/drawing/2014/main" id="{77008922-5203-49DE-9513-107AA74C9818}"/>
              </a:ext>
            </a:extLst>
          </p:cNvPr>
          <p:cNvPicPr>
            <a:picLocks noChangeAspect="1"/>
          </p:cNvPicPr>
          <p:nvPr/>
        </p:nvPicPr>
        <p:blipFill>
          <a:blip r:embed="rId5"/>
          <a:stretch>
            <a:fillRect/>
          </a:stretch>
        </p:blipFill>
        <p:spPr>
          <a:xfrm>
            <a:off x="9988096" y="3905704"/>
            <a:ext cx="2266950" cy="2076450"/>
          </a:xfrm>
          <a:prstGeom prst="rect">
            <a:avLst/>
          </a:prstGeom>
        </p:spPr>
      </p:pic>
      <p:sp>
        <p:nvSpPr>
          <p:cNvPr id="8" name="textruta 1">
            <a:extLst>
              <a:ext uri="{FF2B5EF4-FFF2-40B4-BE49-F238E27FC236}">
                <a16:creationId xmlns:a16="http://schemas.microsoft.com/office/drawing/2014/main" id="{3B703B96-FB33-4B24-B61F-D417D0673299}"/>
              </a:ext>
            </a:extLst>
          </p:cNvPr>
          <p:cNvSpPr txBox="1"/>
          <p:nvPr/>
        </p:nvSpPr>
        <p:spPr>
          <a:xfrm>
            <a:off x="10333037" y="3988472"/>
            <a:ext cx="1479792" cy="1384995"/>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22222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222221"/>
                </a:solidFill>
                <a:effectLst/>
                <a:uLnTx/>
                <a:uFillTx/>
                <a:latin typeface="Arial"/>
                <a:ea typeface="+mn-ea"/>
                <a:cs typeface="+mn-cs"/>
              </a:rPr>
              <a:t>Ibland lyssnar dem inte på mig. Det är lite synd</a:t>
            </a:r>
            <a:r>
              <a:rPr kumimoji="0" lang="sv-SE" sz="1800" b="0" i="0" u="none" strike="noStrike" kern="1200" cap="none" spc="0" normalizeH="0" baseline="0" noProof="0" dirty="0">
                <a:ln>
                  <a:noFill/>
                </a:ln>
                <a:solidFill>
                  <a:srgbClr val="222221"/>
                </a:solidFill>
                <a:effectLst/>
                <a:uLnTx/>
                <a:uFillTx/>
                <a:latin typeface="Arial"/>
                <a:ea typeface="+mn-ea"/>
                <a:cs typeface="+mn-cs"/>
              </a:rPr>
              <a:t> :/</a:t>
            </a:r>
          </a:p>
        </p:txBody>
      </p:sp>
    </p:spTree>
    <p:extLst>
      <p:ext uri="{BB962C8B-B14F-4D97-AF65-F5344CB8AC3E}">
        <p14:creationId xmlns:p14="http://schemas.microsoft.com/office/powerpoint/2010/main" val="2777242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4503" y="2732807"/>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01303" y="2732807"/>
            <a:ext cx="1064355" cy="1064355"/>
          </a:xfrm>
          <a:prstGeom prst="rect">
            <a:avLst/>
          </a:prstGeom>
        </p:spPr>
      </p:pic>
      <p:sp>
        <p:nvSpPr>
          <p:cNvPr id="9" name="textruta 8">
            <a:extLst>
              <a:ext uri="{FF2B5EF4-FFF2-40B4-BE49-F238E27FC236}">
                <a16:creationId xmlns:a16="http://schemas.microsoft.com/office/drawing/2014/main" id="{E716D161-BDEC-4B42-A92B-EB1358EF8509}"/>
              </a:ext>
            </a:extLst>
          </p:cNvPr>
          <p:cNvSpPr txBox="1"/>
          <p:nvPr/>
        </p:nvSpPr>
        <p:spPr>
          <a:xfrm>
            <a:off x="7200830" y="2808051"/>
            <a:ext cx="3741772" cy="1200329"/>
          </a:xfrm>
          <a:prstGeom prst="rect">
            <a:avLst/>
          </a:prstGeom>
          <a:noFill/>
        </p:spPr>
        <p:txBody>
          <a:bodyPr wrap="square">
            <a:spAutoFit/>
          </a:bodyPr>
          <a:lstStyle/>
          <a:p>
            <a:pPr marL="30163" marR="0" lvl="0" indent="0" algn="l" defTabSz="914400" rtl="0" eaLnBrk="1" fontAlgn="auto" latinLnBrk="0" hangingPunct="1">
              <a:lnSpc>
                <a:spcPct val="100000"/>
              </a:lnSpc>
              <a:spcBef>
                <a:spcPts val="0"/>
              </a:spcBef>
              <a:spcAft>
                <a:spcPts val="120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Men 6 % av pojkarna i HVB har svarat ”Nej, aldrig”</a:t>
            </a:r>
          </a:p>
        </p:txBody>
      </p:sp>
      <p:sp>
        <p:nvSpPr>
          <p:cNvPr id="7" name="textruta 6">
            <a:extLst>
              <a:ext uri="{FF2B5EF4-FFF2-40B4-BE49-F238E27FC236}">
                <a16:creationId xmlns:a16="http://schemas.microsoft.com/office/drawing/2014/main" id="{A74A195A-A811-4D88-98D7-446ED6AA5DA4}"/>
              </a:ext>
            </a:extLst>
          </p:cNvPr>
          <p:cNvSpPr txBox="1"/>
          <p:nvPr/>
        </p:nvSpPr>
        <p:spPr>
          <a:xfrm>
            <a:off x="2015670" y="2808051"/>
            <a:ext cx="3741772" cy="1200329"/>
          </a:xfrm>
          <a:prstGeom prst="rect">
            <a:avLst/>
          </a:prstGeom>
          <a:noFill/>
        </p:spPr>
        <p:txBody>
          <a:bodyPr wrap="square">
            <a:spAutoFit/>
          </a:bodyPr>
          <a:lstStyle/>
          <a:p>
            <a:pPr marL="30163" marR="0" lvl="0" indent="0" algn="l" defTabSz="914400" rtl="0" eaLnBrk="1" fontAlgn="auto" latinLnBrk="0" hangingPunct="1">
              <a:lnSpc>
                <a:spcPct val="100000"/>
              </a:lnSpc>
              <a:spcBef>
                <a:spcPts val="0"/>
              </a:spcBef>
              <a:spcAft>
                <a:spcPts val="120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97 % av pojkarna i stödboenden har svarat positivt</a:t>
            </a:r>
          </a:p>
        </p:txBody>
      </p:sp>
      <p:sp>
        <p:nvSpPr>
          <p:cNvPr id="10" name="textruta 9">
            <a:extLst>
              <a:ext uri="{FF2B5EF4-FFF2-40B4-BE49-F238E27FC236}">
                <a16:creationId xmlns:a16="http://schemas.microsoft.com/office/drawing/2014/main" id="{87A0889A-64DB-472C-9D2D-DE4420761B44}"/>
              </a:ext>
            </a:extLst>
          </p:cNvPr>
          <p:cNvSpPr txBox="1"/>
          <p:nvPr/>
        </p:nvSpPr>
        <p:spPr>
          <a:xfrm>
            <a:off x="664233" y="1459760"/>
            <a:ext cx="106262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Får du vara med och bestämma om saker som är viktiga för dig i ditt familjehem/boende?</a:t>
            </a:r>
            <a:endParaRPr kumimoji="0" lang="sv-SE" sz="17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99317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24EAC15-A308-4103-895F-8E8F7121BE00}"/>
              </a:ext>
            </a:extLst>
          </p:cNvPr>
          <p:cNvSpPr>
            <a:spLocks noGrp="1"/>
          </p:cNvSpPr>
          <p:nvPr>
            <p:ph type="title"/>
          </p:nvPr>
        </p:nvSpPr>
        <p:spPr>
          <a:xfrm>
            <a:off x="665133" y="400217"/>
            <a:ext cx="9609825" cy="1231392"/>
          </a:xfrm>
        </p:spPr>
        <p:txBody>
          <a:bodyPr/>
          <a:lstStyle/>
          <a:p>
            <a:r>
              <a:rPr lang="sv-SE" sz="3200" dirty="0"/>
              <a:t>Finns det någon vuxen i ditt familjehem/boende som du kan prata med om du behöver det? Resultat 2021</a:t>
            </a:r>
          </a:p>
        </p:txBody>
      </p:sp>
      <p:graphicFrame>
        <p:nvGraphicFramePr>
          <p:cNvPr id="5" name="Platshållare för innehåll 4">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664233" y="2409825"/>
          <a:ext cx="9610725" cy="3738563"/>
        </p:xfrm>
        <a:graphic>
          <a:graphicData uri="http://schemas.openxmlformats.org/drawingml/2006/chart">
            <c:chart xmlns:c="http://schemas.openxmlformats.org/drawingml/2006/chart" xmlns:r="http://schemas.openxmlformats.org/officeDocument/2006/relationships" r:id="rId3"/>
          </a:graphicData>
        </a:graphic>
      </p:graphicFrame>
      <p:sp>
        <p:nvSpPr>
          <p:cNvPr id="7" name="Ellips 6">
            <a:extLst>
              <a:ext uri="{FF2B5EF4-FFF2-40B4-BE49-F238E27FC236}">
                <a16:creationId xmlns:a16="http://schemas.microsoft.com/office/drawing/2014/main" id="{B1EBB79D-60A7-4EE3-8A12-E0F5FBBD0CA5}"/>
              </a:ext>
            </a:extLst>
          </p:cNvPr>
          <p:cNvSpPr/>
          <p:nvPr/>
        </p:nvSpPr>
        <p:spPr>
          <a:xfrm>
            <a:off x="9845005" y="400217"/>
            <a:ext cx="2263369" cy="2183065"/>
          </a:xfrm>
          <a:prstGeom prst="ellipse">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72 %</a:t>
            </a:r>
            <a:r>
              <a:rPr kumimoji="0" lang="sv-SE" sz="2400" b="0" i="0" u="none" strike="noStrike" kern="1200" cap="none" spc="0" normalizeH="0" baseline="0" noProof="0" dirty="0">
                <a:ln>
                  <a:noFill/>
                </a:ln>
                <a:solidFill>
                  <a:prstClr val="white"/>
                </a:solidFill>
                <a:effectLst/>
                <a:uLnTx/>
                <a:uFillTx/>
                <a:latin typeface="Arial"/>
                <a:ea typeface="+mn-ea"/>
                <a:cs typeface="+mn-cs"/>
              </a:rPr>
              <a:t> svarar "Ja, ofta”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Arial"/>
              </a:rPr>
              <a:t>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318503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248432D-A303-41F9-A069-62E4D8EA010C}"/>
              </a:ext>
            </a:extLst>
          </p:cNvPr>
          <p:cNvSpPr>
            <a:spLocks noGrp="1"/>
          </p:cNvSpPr>
          <p:nvPr>
            <p:ph type="title"/>
          </p:nvPr>
        </p:nvSpPr>
        <p:spPr>
          <a:xfrm>
            <a:off x="328953" y="480367"/>
            <a:ext cx="9609825" cy="1231392"/>
          </a:xfrm>
        </p:spPr>
        <p:txBody>
          <a:bodyPr/>
          <a:lstStyle/>
          <a:p>
            <a:r>
              <a:rPr lang="sv-SE" sz="3200" dirty="0"/>
              <a:t>Finns det någon vuxen i ditt familjehem/boende som du kan prata med om du behöver det? Resultat mellan åren</a:t>
            </a:r>
          </a:p>
        </p:txBody>
      </p:sp>
      <p:graphicFrame>
        <p:nvGraphicFramePr>
          <p:cNvPr id="4" name="Platshållare för innehåll 3">
            <a:extLst>
              <a:ext uri="{FF2B5EF4-FFF2-40B4-BE49-F238E27FC236}">
                <a16:creationId xmlns:a16="http://schemas.microsoft.com/office/drawing/2014/main" id="{00000000-0008-0000-0100-000004000000}"/>
              </a:ext>
            </a:extLst>
          </p:cNvPr>
          <p:cNvGraphicFramePr>
            <a:graphicFrameLocks noGrp="1"/>
          </p:cNvGraphicFramePr>
          <p:nvPr>
            <p:ph idx="1"/>
          </p:nvPr>
        </p:nvGraphicFramePr>
        <p:xfrm>
          <a:off x="485155" y="2205935"/>
          <a:ext cx="9610725" cy="3738563"/>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dobjekt 5">
            <a:extLst>
              <a:ext uri="{FF2B5EF4-FFF2-40B4-BE49-F238E27FC236}">
                <a16:creationId xmlns:a16="http://schemas.microsoft.com/office/drawing/2014/main" id="{1BA3B1C4-6285-4D75-A721-E205E6B314F7}"/>
              </a:ext>
            </a:extLst>
          </p:cNvPr>
          <p:cNvPicPr>
            <a:picLocks noChangeAspect="1"/>
          </p:cNvPicPr>
          <p:nvPr/>
        </p:nvPicPr>
        <p:blipFill>
          <a:blip r:embed="rId3"/>
          <a:stretch>
            <a:fillRect/>
          </a:stretch>
        </p:blipFill>
        <p:spPr>
          <a:xfrm>
            <a:off x="9553575" y="913502"/>
            <a:ext cx="2638425" cy="2371725"/>
          </a:xfrm>
          <a:prstGeom prst="rect">
            <a:avLst/>
          </a:prstGeom>
        </p:spPr>
      </p:pic>
      <p:sp>
        <p:nvSpPr>
          <p:cNvPr id="6" name="textruta 1">
            <a:extLst>
              <a:ext uri="{FF2B5EF4-FFF2-40B4-BE49-F238E27FC236}">
                <a16:creationId xmlns:a16="http://schemas.microsoft.com/office/drawing/2014/main" id="{6767D893-6305-454A-8F59-415D38060704}"/>
              </a:ext>
            </a:extLst>
          </p:cNvPr>
          <p:cNvSpPr txBox="1"/>
          <p:nvPr/>
        </p:nvSpPr>
        <p:spPr>
          <a:xfrm>
            <a:off x="9938778" y="1220183"/>
            <a:ext cx="1828800" cy="1477328"/>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Jag har svårt att prata om saker men försöker mitt bästa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9925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E39447-2999-4CCC-B6AD-C193F02AD365}"/>
              </a:ext>
            </a:extLst>
          </p:cNvPr>
          <p:cNvSpPr>
            <a:spLocks noGrp="1"/>
          </p:cNvSpPr>
          <p:nvPr>
            <p:ph type="title"/>
          </p:nvPr>
        </p:nvSpPr>
        <p:spPr/>
        <p:txBody>
          <a:bodyPr/>
          <a:lstStyle/>
          <a:p>
            <a:r>
              <a:rPr lang="sv-SE"/>
              <a:t>Sticker ut</a:t>
            </a:r>
          </a:p>
        </p:txBody>
      </p:sp>
      <p:pic>
        <p:nvPicPr>
          <p:cNvPr id="6" name="Bild 5" descr="Uppåtgående trend med hel fyllning">
            <a:extLst>
              <a:ext uri="{FF2B5EF4-FFF2-40B4-BE49-F238E27FC236}">
                <a16:creationId xmlns:a16="http://schemas.microsoft.com/office/drawing/2014/main" id="{52A6DEFC-4A2E-40C4-8ACA-6C205BE1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4503" y="2732807"/>
            <a:ext cx="1117306" cy="1117306"/>
          </a:xfrm>
          <a:prstGeom prst="rect">
            <a:avLst/>
          </a:prstGeom>
        </p:spPr>
      </p:pic>
      <p:pic>
        <p:nvPicPr>
          <p:cNvPr id="8" name="Bild 7" descr="Nedåtriktad trenddiagram med hel fyllning">
            <a:extLst>
              <a:ext uri="{FF2B5EF4-FFF2-40B4-BE49-F238E27FC236}">
                <a16:creationId xmlns:a16="http://schemas.microsoft.com/office/drawing/2014/main" id="{63CA6C63-E8AB-462D-9DD5-3A0BE2A3F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01303" y="2732807"/>
            <a:ext cx="1064355" cy="1064355"/>
          </a:xfrm>
          <a:prstGeom prst="rect">
            <a:avLst/>
          </a:prstGeom>
        </p:spPr>
      </p:pic>
      <p:sp>
        <p:nvSpPr>
          <p:cNvPr id="9" name="textruta 8">
            <a:extLst>
              <a:ext uri="{FF2B5EF4-FFF2-40B4-BE49-F238E27FC236}">
                <a16:creationId xmlns:a16="http://schemas.microsoft.com/office/drawing/2014/main" id="{E716D161-BDEC-4B42-A92B-EB1358EF8509}"/>
              </a:ext>
            </a:extLst>
          </p:cNvPr>
          <p:cNvSpPr txBox="1"/>
          <p:nvPr/>
        </p:nvSpPr>
        <p:spPr>
          <a:xfrm>
            <a:off x="7200830" y="2808051"/>
            <a:ext cx="3741772" cy="1200329"/>
          </a:xfrm>
          <a:prstGeom prst="rect">
            <a:avLst/>
          </a:prstGeom>
          <a:noFill/>
        </p:spPr>
        <p:txBody>
          <a:bodyPr wrap="square">
            <a:spAutoFit/>
          </a:bodyPr>
          <a:lstStyle/>
          <a:p>
            <a:pPr marL="30163" marR="0" lvl="0" indent="0" algn="l" defTabSz="914400" rtl="0" eaLnBrk="1" fontAlgn="auto" latinLnBrk="0" hangingPunct="1">
              <a:lnSpc>
                <a:spcPct val="100000"/>
              </a:lnSpc>
              <a:spcBef>
                <a:spcPts val="0"/>
              </a:spcBef>
              <a:spcAft>
                <a:spcPts val="120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8 % av flickorna i familjehem svarar </a:t>
            </a:r>
            <a:br>
              <a:rPr kumimoji="0" lang="sv-SE" sz="2400" b="0" i="0" u="none" strike="noStrike" kern="1200" cap="none" spc="0" normalizeH="0" baseline="0" noProof="0" dirty="0">
                <a:ln>
                  <a:noFill/>
                </a:ln>
                <a:solidFill>
                  <a:prstClr val="black"/>
                </a:solidFill>
                <a:effectLst/>
                <a:uLnTx/>
                <a:uFillTx/>
                <a:latin typeface="Arial"/>
                <a:ea typeface="+mn-ea"/>
                <a:cs typeface="+mn-cs"/>
              </a:rPr>
            </a:br>
            <a:r>
              <a:rPr kumimoji="0" lang="sv-SE" sz="2400" b="0" i="0" u="none" strike="noStrike" kern="1200" cap="none" spc="0" normalizeH="0" baseline="0" noProof="0" dirty="0">
                <a:ln>
                  <a:noFill/>
                </a:ln>
                <a:solidFill>
                  <a:prstClr val="black"/>
                </a:solidFill>
                <a:effectLst/>
                <a:uLnTx/>
                <a:uFillTx/>
                <a:latin typeface="Arial"/>
                <a:ea typeface="+mn-ea"/>
                <a:cs typeface="+mn-cs"/>
              </a:rPr>
              <a:t>”Nej, sällan”</a:t>
            </a:r>
          </a:p>
        </p:txBody>
      </p:sp>
      <p:sp>
        <p:nvSpPr>
          <p:cNvPr id="7" name="textruta 6">
            <a:extLst>
              <a:ext uri="{FF2B5EF4-FFF2-40B4-BE49-F238E27FC236}">
                <a16:creationId xmlns:a16="http://schemas.microsoft.com/office/drawing/2014/main" id="{A74A195A-A811-4D88-98D7-446ED6AA5DA4}"/>
              </a:ext>
            </a:extLst>
          </p:cNvPr>
          <p:cNvSpPr txBox="1"/>
          <p:nvPr/>
        </p:nvSpPr>
        <p:spPr>
          <a:xfrm>
            <a:off x="2015670" y="2808051"/>
            <a:ext cx="3741772" cy="830997"/>
          </a:xfrm>
          <a:prstGeom prst="rect">
            <a:avLst/>
          </a:prstGeom>
          <a:noFill/>
        </p:spPr>
        <p:txBody>
          <a:bodyPr wrap="square">
            <a:spAutoFit/>
          </a:bodyPr>
          <a:lstStyle/>
          <a:p>
            <a:pPr marL="30163" marR="0" lvl="0" indent="0" algn="l" defTabSz="914400" rtl="0" eaLnBrk="1" fontAlgn="auto" latinLnBrk="0" hangingPunct="1">
              <a:lnSpc>
                <a:spcPct val="100000"/>
              </a:lnSpc>
              <a:spcBef>
                <a:spcPts val="0"/>
              </a:spcBef>
              <a:spcAft>
                <a:spcPts val="1200"/>
              </a:spcAft>
              <a:buClrTx/>
              <a:buSzTx/>
              <a:buFontTx/>
              <a:buNone/>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De flesta upplever att de har någon att prata med</a:t>
            </a:r>
          </a:p>
        </p:txBody>
      </p:sp>
      <p:sp>
        <p:nvSpPr>
          <p:cNvPr id="10" name="textruta 9">
            <a:extLst>
              <a:ext uri="{FF2B5EF4-FFF2-40B4-BE49-F238E27FC236}">
                <a16:creationId xmlns:a16="http://schemas.microsoft.com/office/drawing/2014/main" id="{87A0889A-64DB-472C-9D2D-DE4420761B44}"/>
              </a:ext>
            </a:extLst>
          </p:cNvPr>
          <p:cNvSpPr txBox="1"/>
          <p:nvPr/>
        </p:nvSpPr>
        <p:spPr>
          <a:xfrm>
            <a:off x="664233" y="1459760"/>
            <a:ext cx="106262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Finns det någon vuxen i ditt familjehem/boende som du kan prata med om du behöver det?</a:t>
            </a:r>
            <a:endParaRPr kumimoji="0" lang="sv-SE" sz="17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6006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ppt/theme/theme10.xml><?xml version="1.0" encoding="utf-8"?>
<a:theme xmlns:a="http://schemas.openxmlformats.org/drawingml/2006/main" name="SoS-PPT-svensk-150922">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custClrLst>
    <a:custClr name="Beige Diagrambakgrund">
      <a:srgbClr val="DAD7CB"/>
    </a:custClr>
    <a:custClr name="Mörkbeige">
      <a:srgbClr val="D3BF96"/>
    </a:custClr>
    <a:custClr>
      <a:srgbClr val="AAA38E"/>
    </a:custClr>
    <a:custClr name="Brun">
      <a:srgbClr val="857363"/>
    </a:custClr>
    <a:custClr name="Mellanbrun">
      <a:srgbClr val="6D5047"/>
    </a:custClr>
    <a:custClr name="Mörkbrun">
      <a:srgbClr val="452325"/>
    </a:custClr>
    <a:custClr name="Vit">
      <a:srgbClr val="FFFFFF"/>
    </a:custClr>
    <a:custClr name="Vit">
      <a:srgbClr val="FFFFFF"/>
    </a:custClr>
    <a:custClr name="Svart">
      <a:srgbClr val="000000"/>
    </a:custClr>
    <a:custClr name="Vit">
      <a:srgbClr val="FFFFFF"/>
    </a:custClr>
    <a:custClr name="Ljusblå">
      <a:srgbClr val="E0E6E6"/>
    </a:custClr>
    <a:custClr name="Isblå">
      <a:srgbClr val="A6BCC6"/>
    </a:custClr>
    <a:custClr name="Ljus blågrå">
      <a:srgbClr val="A5ACAF"/>
    </a:custClr>
    <a:custClr name="Blågrå">
      <a:srgbClr val="7D9AAA"/>
    </a:custClr>
    <a:custClr name="Mörk blågrå">
      <a:srgbClr val="51626F"/>
    </a:custClr>
    <a:custClr name="Mörkblå">
      <a:srgbClr val="002B45"/>
    </a:custClr>
    <a:custClr name="Vit">
      <a:srgbClr val="FFFFFF"/>
    </a:custClr>
    <a:custClr name="Accentfärg orange">
      <a:srgbClr val="ED8B00"/>
    </a:custClr>
    <a:custClr name="Accentfärg turkos">
      <a:srgbClr val="3DB7E4"/>
    </a:custClr>
    <a:custClr name="Accentfärg grön">
      <a:srgbClr val="3F9C35"/>
    </a:custClr>
    <a:custClr name="Diagramfärg Riket 251/230/204">
      <a:srgbClr val="FBE6CC"/>
    </a:custClr>
    <a:custClr name="Diagramfärg Riket 246/205/153">
      <a:srgbClr val="F6CD99"/>
    </a:custClr>
    <a:custClr name="Diagramfärg Riket 242/181/102">
      <a:srgbClr val="F2B566"/>
    </a:custClr>
    <a:custClr name="Diagramfärg Riket Huvudfärg">
      <a:srgbClr val="ED8B00"/>
    </a:custClr>
    <a:custClr name="Diagramfärg Riket 175/98/10">
      <a:srgbClr val="AF620A"/>
    </a:custClr>
    <a:custClr name="Diagramfärg Riket 117/66/0">
      <a:srgbClr val="754200"/>
    </a:custClr>
    <a:custClr name="Vit">
      <a:srgbClr val="FFFFFF"/>
    </a:custClr>
    <a:custClr name="Diagramfärg Riket Huvudfärg">
      <a:srgbClr val="ED8B00"/>
    </a:custClr>
    <a:custClr name="Diagramfärg alarmerande händelse">
      <a:srgbClr val="BA0C2F"/>
    </a:custClr>
    <a:custClr name="Beige Diagrambakgrund">
      <a:srgbClr val="DAD7CB"/>
    </a:custClr>
    <a:custClr name="Diagramfärg män 218/237/203">
      <a:srgbClr val="DAEDCB"/>
    </a:custClr>
    <a:custClr name="Diagramfärg män 180/219/151">
      <a:srgbClr val="B4DB97"/>
    </a:custClr>
    <a:custClr name="Diagramfärg män 142/201/99">
      <a:srgbClr val="8EC963"/>
    </a:custClr>
    <a:custClr name="Diagramfärg män Huvudfärg">
      <a:srgbClr val="4A7729"/>
    </a:custClr>
    <a:custClr name="Diagramfärg män 55/88/31">
      <a:srgbClr val="3B581F"/>
    </a:custClr>
    <a:custClr name="Diagramfärg män 36/58/20">
      <a:srgbClr val="243A14"/>
    </a:custClr>
    <a:custClr name="Vit">
      <a:srgbClr val="FFFFFF"/>
    </a:custClr>
    <a:custClr name="Diagramfärg män Huvudfärg">
      <a:srgbClr val="4A7729"/>
    </a:custClr>
    <a:custClr name="Vit">
      <a:srgbClr val="FFFFFF"/>
    </a:custClr>
    <a:custClr name="Vit">
      <a:srgbClr val="FFFFFF"/>
    </a:custClr>
    <a:custClr name="Diagramfärg kvinnor 232/225/234">
      <a:srgbClr val="E8E1EA"/>
    </a:custClr>
    <a:custClr name="Diagramfärg kvinnor 209/197/214">
      <a:srgbClr val="D1C5D6"/>
    </a:custClr>
    <a:custClr name="Diagramfärg kvinnor 186/167/192">
      <a:srgbClr val="BAA7C0"/>
    </a:custClr>
    <a:custClr name="Diagramfärg kvinnor Huvudfärg">
      <a:srgbClr val="8D6E97"/>
    </a:custClr>
    <a:custClr name="Diagramfärg kvinnor 106/82/114">
      <a:srgbClr val="6A5272"/>
    </a:custClr>
    <a:custClr name="Diagramfärg kvinnor 70/54/75">
      <a:srgbClr val="46364B"/>
    </a:custClr>
    <a:custClr name="Vit">
      <a:srgbClr val="FFFFFF"/>
    </a:custClr>
    <a:custClr name="Diagramfärg kvinnor huvudfärg">
      <a:srgbClr val="8D6E97"/>
    </a:custClr>
    <a:custClr name="Vit">
      <a:srgbClr val="FFFFFF"/>
    </a:custClr>
    <a:custClr name="Vit">
      <a:srgbClr val="FFFFFF"/>
    </a:custClr>
  </a:custClrLst>
  <a:extLst>
    <a:ext uri="{05A4C25C-085E-4340-85A3-A5531E510DB2}">
      <thm15:themeFamily xmlns:thm15="http://schemas.microsoft.com/office/thememl/2012/main" name="SoS PPT-sve-16.9.potx" id="{5FB52A0F-AAB8-41D5-B429-08CFAF4F1824}" vid="{01A0E70B-603C-4E46-A5A4-C3F353CF1FAF}"/>
    </a:ext>
  </a:extLst>
</a:theme>
</file>

<file path=ppt/theme/theme11.xml><?xml version="1.0" encoding="utf-8"?>
<a:theme xmlns:a="http://schemas.openxmlformats.org/drawingml/2006/main" name="2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2.xml><?xml version="1.0" encoding="utf-8"?>
<a:theme xmlns:a="http://schemas.openxmlformats.org/drawingml/2006/main" name="PP mal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FVN ppt mall" id="{21E3DD3B-D11E-45DA-B647-87B8CC29407C}" vid="{D5ACB05C-3478-4C5C-9AC7-F56580A3EF80}"/>
    </a:ext>
  </a:extLst>
</a:theme>
</file>

<file path=ppt/theme/theme13.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FVN ppt mall" id="{21E3DD3B-D11E-45DA-B647-87B8CC29407C}" vid="{21803CDB-1E55-4CCE-A795-920606D26BEE}"/>
    </a:ext>
  </a:extLst>
</a:theme>
</file>

<file path=ppt/theme/theme14.xml><?xml version="1.0" encoding="utf-8"?>
<a:theme xmlns:a="http://schemas.openxmlformats.org/drawingml/2006/main" name="10_Ram">
  <a:themeElements>
    <a:clrScheme name="Thought">
      <a:dk1>
        <a:sysClr val="windowText" lastClr="000000"/>
      </a:dk1>
      <a:lt1>
        <a:srgbClr val="FFFFFF"/>
      </a:lt1>
      <a:dk2>
        <a:srgbClr val="381825"/>
      </a:dk2>
      <a:lt2>
        <a:srgbClr val="FBF5E1"/>
      </a:lt2>
      <a:accent1>
        <a:srgbClr val="ECD078"/>
      </a:accent1>
      <a:accent2>
        <a:srgbClr val="D95B43"/>
      </a:accent2>
      <a:accent3>
        <a:srgbClr val="C02942"/>
      </a:accent3>
      <a:accent4>
        <a:srgbClr val="542437"/>
      </a:accent4>
      <a:accent5>
        <a:srgbClr val="53777A"/>
      </a:accent5>
      <a:accent6>
        <a:srgbClr val="94B4B6"/>
      </a:accent6>
      <a:hlink>
        <a:srgbClr val="0563C1"/>
      </a:hlink>
      <a:folHlink>
        <a:srgbClr val="954F7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mall" id="{D5F36740-F351-4B8E-AA15-C2D8D67CE660}" vid="{27B59069-6BAA-46F2-8B8A-CA1A0E82790F}"/>
    </a:ext>
  </a:extLst>
</a:theme>
</file>

<file path=ppt/theme/theme15.xml><?xml version="1.0" encoding="utf-8"?>
<a:theme xmlns:a="http://schemas.openxmlformats.org/drawingml/2006/main" name="2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B89EF165-2CBC-45BD-AA2F-B5486EFAD403}" vid="{0A3FEB24-E917-4951-8869-97B28E3DACC4}"/>
    </a:ext>
  </a:extLst>
</a:theme>
</file>

<file path=ppt/theme/theme16.xml><?xml version="1.0" encoding="utf-8"?>
<a:theme xmlns:a="http://schemas.openxmlformats.org/drawingml/2006/main" name="3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B89EF165-2CBC-45BD-AA2F-B5486EFAD403}" vid="{E76FACEB-778A-4764-84AB-7BD90D72BC90}"/>
    </a:ext>
  </a:extLst>
</a:theme>
</file>

<file path=ppt/theme/theme17.xml><?xml version="1.0" encoding="utf-8"?>
<a:theme xmlns:a="http://schemas.openxmlformats.org/drawingml/2006/main" name="2_Vit SKL PPT">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L PPT 2017 - kopia.potx" id="{4C235305-D824-4B25-BB04-4F6412D50AA4}" vid="{5CF48263-8110-4E85-86B6-8C097C9908AA}"/>
    </a:ext>
  </a:extLst>
</a:theme>
</file>

<file path=ppt/theme/theme18.xml><?xml version="1.0" encoding="utf-8"?>
<a:theme xmlns:a="http://schemas.openxmlformats.org/drawingml/2006/main" name="3. Gul bakgrun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Mall dec 2021" id="{39E4FBA5-6EF4-4A35-AAD5-A6647BFEC17A}" vid="{F5BA55C4-8F85-4E77-933A-ED964A4345AC}"/>
    </a:ext>
  </a:extLst>
</a:theme>
</file>

<file path=ppt/theme/theme19.xml><?xml version="1.0" encoding="utf-8"?>
<a:theme xmlns:a="http://schemas.openxmlformats.org/drawingml/2006/main" name="1. Titelsida med trä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Mall dec 2021" id="{39E4FBA5-6EF4-4A35-AAD5-A6647BFEC17A}" vid="{77996DA4-B9C9-4C49-82FE-1CBF82EA8AA8}"/>
    </a:ext>
  </a:extLst>
</a:theme>
</file>

<file path=ppt/theme/theme2.xml><?xml version="1.0" encoding="utf-8"?>
<a:theme xmlns:a="http://schemas.openxmlformats.org/drawingml/2006/main" name="SKL PPT Röd">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F21737DD-E578-46C8-9886-86CEC654586F}"/>
    </a:ext>
  </a:extLst>
</a:theme>
</file>

<file path=ppt/theme/theme20.xml><?xml version="1.0" encoding="utf-8"?>
<a:theme xmlns:a="http://schemas.openxmlformats.org/drawingml/2006/main" name="5. Ljus kulle höger">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Mall dec 2021" id="{39E4FBA5-6EF4-4A35-AAD5-A6647BFEC17A}" vid="{01547305-9CBC-472F-B1EF-545B8EF6629F}"/>
    </a:ext>
  </a:extLst>
</a:theme>
</file>

<file path=ppt/theme/theme21.xml><?xml version="1.0" encoding="utf-8"?>
<a:theme xmlns:a="http://schemas.openxmlformats.org/drawingml/2006/main" name="4. Ljus kulle vänster">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2">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Mall dec 2021" id="{39E4FBA5-6EF4-4A35-AAD5-A6647BFEC17A}" vid="{D39CDCC0-616A-4E3E-B003-E8CB7094A3BE}"/>
    </a:ext>
  </a:extLst>
</a:theme>
</file>

<file path=ppt/theme/theme22.xml><?xml version="1.0" encoding="utf-8"?>
<a:theme xmlns:a="http://schemas.openxmlformats.org/drawingml/2006/main" name="7. Slutbil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Mall dec 2021" id="{39E4FBA5-6EF4-4A35-AAD5-A6647BFEC17A}" vid="{0C0DE746-7FE8-4BFA-A036-A3EBE14ECECE}"/>
    </a:ext>
  </a:extLst>
</a:theme>
</file>

<file path=ppt/theme/theme2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FD1CEDE4-AA2E-46FB-B779-290BFBC30F20}"/>
    </a:ext>
  </a:extLst>
</a:theme>
</file>

<file path=ppt/theme/theme4.xml><?xml version="1.0" encoding="utf-8"?>
<a:theme xmlns:a="http://schemas.openxmlformats.org/drawingml/2006/main" name="SKL PPT Mörk">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979E2BA5-51B9-49DB-B6F8-94675517DD24}"/>
    </a:ext>
  </a:extLst>
</a:theme>
</file>

<file path=ppt/theme/theme5.xml><?xml version="1.0" encoding="utf-8"?>
<a:theme xmlns:a="http://schemas.openxmlformats.org/drawingml/2006/main" name="SKL PPT Svar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1582006C-4D88-4F2F-8761-F62EAACF56C2}"/>
    </a:ext>
  </a:extLst>
</a:theme>
</file>

<file path=ppt/theme/theme6.xml><?xml version="1.0" encoding="utf-8"?>
<a:theme xmlns:a="http://schemas.openxmlformats.org/drawingml/2006/main" name="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7.xml><?xml version="1.0" encoding="utf-8"?>
<a:theme xmlns:a="http://schemas.openxmlformats.org/drawingml/2006/main" name="1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E78E39C-B60B-491F-A96D-3FDDC16DF557}"/>
    </a:ext>
  </a:extLst>
</a:theme>
</file>

<file path=ppt/theme/theme8.xml><?xml version="1.0" encoding="utf-8"?>
<a:theme xmlns:a="http://schemas.openxmlformats.org/drawingml/2006/main" name="1_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9.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Override1.xml><?xml version="1.0" encoding="utf-8"?>
<a:themeOverride xmlns:a="http://schemas.openxmlformats.org/drawingml/2006/main">
  <a:clrScheme name="SKL 1">
    <a:dk1>
      <a:srgbClr val="2E3838"/>
    </a:dk1>
    <a:lt1>
      <a:srgbClr val="FFFFFF"/>
    </a:lt1>
    <a:dk2>
      <a:srgbClr val="E6460A"/>
    </a:dk2>
    <a:lt2>
      <a:srgbClr val="C8D2D2"/>
    </a:lt2>
    <a:accent1>
      <a:srgbClr val="B9141E"/>
    </a:accent1>
    <a:accent2>
      <a:srgbClr val="5A5A96"/>
    </a:accent2>
    <a:accent3>
      <a:srgbClr val="FFBE0A"/>
    </a:accent3>
    <a:accent4>
      <a:srgbClr val="E6460A"/>
    </a:accent4>
    <a:accent5>
      <a:srgbClr val="82D2FF"/>
    </a:accent5>
    <a:accent6>
      <a:srgbClr val="AAD28C"/>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A7BA1582E593841BBD1B0B2B78E6F5F" ma:contentTypeVersion="2" ma:contentTypeDescription="Skapa ett nytt dokument." ma:contentTypeScope="" ma:versionID="d4baa276416b3116939fc8e3b15157d2">
  <xsd:schema xmlns:xsd="http://www.w3.org/2001/XMLSchema" xmlns:xs="http://www.w3.org/2001/XMLSchema" xmlns:p="http://schemas.microsoft.com/office/2006/metadata/properties" xmlns:ns2="af9b82fd-bfdc-4181-a204-e623554e49e7" targetNamespace="http://schemas.microsoft.com/office/2006/metadata/properties" ma:root="true" ma:fieldsID="b1dbe32e354da759c11f5f85ef55cf20" ns2:_="">
    <xsd:import namespace="af9b82fd-bfdc-4181-a204-e623554e49e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9b82fd-bfdc-4181-a204-e623554e49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A70AB3-CE1D-43CC-8291-1828D7DD2A1B}">
  <ds:schemaRefs>
    <ds:schemaRef ds:uri="http://schemas.microsoft.com/office/2006/documentManagement/types"/>
    <ds:schemaRef ds:uri="http://purl.org/dc/elements/1.1/"/>
    <ds:schemaRef ds:uri="af9b82fd-bfdc-4181-a204-e623554e49e7"/>
    <ds:schemaRef ds:uri="http://purl.org/dc/terms/"/>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9219AEE-1258-45F3-AB91-3941BBF64C80}">
  <ds:schemaRefs>
    <ds:schemaRef ds:uri="http://schemas.microsoft.com/sharepoint/v3/contenttype/forms"/>
  </ds:schemaRefs>
</ds:datastoreItem>
</file>

<file path=customXml/itemProps3.xml><?xml version="1.0" encoding="utf-8"?>
<ds:datastoreItem xmlns:ds="http://schemas.openxmlformats.org/officeDocument/2006/customXml" ds:itemID="{F2A6ADF2-1DCC-4CE5-984B-FD08F8CD78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9b82fd-bfdc-4181-a204-e623554e49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SKR</Template>
  <TotalTime>275</TotalTime>
  <Words>8597</Words>
  <Application>Microsoft Office PowerPoint</Application>
  <PresentationFormat>Bredbild</PresentationFormat>
  <Paragraphs>1266</Paragraphs>
  <Slides>162</Slides>
  <Notes>99</Notes>
  <HiddenSlides>76</HiddenSlides>
  <MMClips>0</MMClips>
  <ScaleCrop>false</ScaleCrop>
  <HeadingPairs>
    <vt:vector size="6" baseType="variant">
      <vt:variant>
        <vt:lpstr>Använt teckensnitt</vt:lpstr>
      </vt:variant>
      <vt:variant>
        <vt:i4>15</vt:i4>
      </vt:variant>
      <vt:variant>
        <vt:lpstr>Tema</vt:lpstr>
      </vt:variant>
      <vt:variant>
        <vt:i4>22</vt:i4>
      </vt:variant>
      <vt:variant>
        <vt:lpstr>Bildrubriker</vt:lpstr>
      </vt:variant>
      <vt:variant>
        <vt:i4>162</vt:i4>
      </vt:variant>
    </vt:vector>
  </HeadingPairs>
  <TitlesOfParts>
    <vt:vector size="199" baseType="lpstr">
      <vt:lpstr>Arial</vt:lpstr>
      <vt:lpstr>Calibri</vt:lpstr>
      <vt:lpstr>Calibri Light</vt:lpstr>
      <vt:lpstr>Calibri, Arial</vt:lpstr>
      <vt:lpstr>Century Gothic</vt:lpstr>
      <vt:lpstr>Cili</vt:lpstr>
      <vt:lpstr>Corbel</vt:lpstr>
      <vt:lpstr>open sans</vt:lpstr>
      <vt:lpstr>open sans</vt:lpstr>
      <vt:lpstr>Segoe UI</vt:lpstr>
      <vt:lpstr>Source Sans Pro</vt:lpstr>
      <vt:lpstr>Symbol</vt:lpstr>
      <vt:lpstr>Times New Roman</vt:lpstr>
      <vt:lpstr>Wingdings</vt:lpstr>
      <vt:lpstr>Wingdings 2</vt:lpstr>
      <vt:lpstr>SKL PPT Gul</vt:lpstr>
      <vt:lpstr>SKL PPT Röd</vt:lpstr>
      <vt:lpstr>Inledningsbilder</vt:lpstr>
      <vt:lpstr>SKL PPT Mörk</vt:lpstr>
      <vt:lpstr>SKL PPT Svart</vt:lpstr>
      <vt:lpstr>SKL PPT Vit</vt:lpstr>
      <vt:lpstr>1_Inledningsbilder</vt:lpstr>
      <vt:lpstr>1_SKL PPT Mörk</vt:lpstr>
      <vt:lpstr>1_SKL PPT Gul</vt:lpstr>
      <vt:lpstr>SoS-PPT-svensk-150922</vt:lpstr>
      <vt:lpstr>2_SKL PPT Gul</vt:lpstr>
      <vt:lpstr>PP mall</vt:lpstr>
      <vt:lpstr>Anpassad formgivning</vt:lpstr>
      <vt:lpstr>10_Ram</vt:lpstr>
      <vt:lpstr>2_Inledningsbilder</vt:lpstr>
      <vt:lpstr>3_SKL PPT Gul</vt:lpstr>
      <vt:lpstr>2_Vit SKL PPT</vt:lpstr>
      <vt:lpstr>3. Gul bakgrund</vt:lpstr>
      <vt:lpstr>1. Titelsida med träd</vt:lpstr>
      <vt:lpstr>5. Ljus kulle höger</vt:lpstr>
      <vt:lpstr>4. Ljus kulle vänster</vt:lpstr>
      <vt:lpstr>7. Slutbild</vt:lpstr>
      <vt:lpstr>PowerPoint-presentation</vt:lpstr>
      <vt:lpstr>Dagordning</vt:lpstr>
      <vt:lpstr>Besök av statssekreteraren Tobias Lundin Gerdås, Socialdepartementet</vt:lpstr>
      <vt:lpstr>Upplägg </vt:lpstr>
      <vt:lpstr>Kommunerna stödjer förslagen i SOU 2020:47</vt:lpstr>
      <vt:lpstr>Kommunerna har prioriterat kunskapsstyrning genom extra finansiering av:</vt:lpstr>
      <vt:lpstr>Regionala samverkans- och stödstrukturer (RSS)</vt:lpstr>
      <vt:lpstr>Uppdraget att vara RSS innebär:</vt:lpstr>
      <vt:lpstr>RSS betydelse för verksamhetsrelevant utveckling</vt:lpstr>
      <vt:lpstr>RSS prioriteringar just nu:</vt:lpstr>
      <vt:lpstr>RSS:erna samverkar på nationell nivå i en mängd olika sammanhang och för olika frågor</vt:lpstr>
      <vt:lpstr>PowerPoint-presentation</vt:lpstr>
      <vt:lpstr>Vikten av meningsfull uppföljning</vt:lpstr>
      <vt:lpstr>ISU kan belysa viktiga frågor som</vt:lpstr>
      <vt:lpstr>Arbetet i RSS Västernorrland Möter verksamheterna där de är – skapar entusiasm för uppföljning  </vt:lpstr>
      <vt:lpstr>PowerPoint-presentation</vt:lpstr>
      <vt:lpstr>Partnerskapet 2022 ISU - ett prioriterade samverkansområdet i Partnerskapet </vt:lpstr>
      <vt:lpstr>PowerPoint-presentation</vt:lpstr>
      <vt:lpstr>Y r k e s r e s a n  Nationell resa  med regionalt perspektiv från Norrbotten  för lokal kompetens i våra kommuner </vt:lpstr>
      <vt:lpstr>Yrkesresan</vt:lpstr>
      <vt:lpstr>  Varför Yrkesresan?  </vt:lpstr>
      <vt:lpstr>Därför behövs Yrkesresan</vt:lpstr>
      <vt:lpstr>  Behovet i kommunerna är centralt </vt:lpstr>
      <vt:lpstr>Innehållet Fyra steg</vt:lpstr>
      <vt:lpstr>Kurserna presenteras som hållplatser på en resväg</vt:lpstr>
      <vt:lpstr>Varför unikt med kompetensutveckling?</vt:lpstr>
      <vt:lpstr>Bakgrund till nationell satsning </vt:lpstr>
      <vt:lpstr>Ett gemensamt arbete</vt:lpstr>
      <vt:lpstr>Yrkesresor utifrån kommunernas behov Fem yrkesresor på sju år(2021-2028)</vt:lpstr>
      <vt:lpstr>PowerPoint-presentation</vt:lpstr>
      <vt:lpstr>Yrkesresan i Norrbotten</vt:lpstr>
      <vt:lpstr>Yrkesresan i Norrbotten</vt:lpstr>
      <vt:lpstr>Yrkesresan i Norrbotten</vt:lpstr>
      <vt:lpstr>PowerPoint-presentation</vt:lpstr>
      <vt:lpstr>Reflektion</vt:lpstr>
      <vt:lpstr>Paus</vt:lpstr>
      <vt:lpstr>Nationella brukarundersökningar inom funktionshinderområdet och individ- och familjeomsorg  – resultat 2021</vt:lpstr>
      <vt:lpstr>Tre undersökningar med 14 enkäter idag</vt:lpstr>
      <vt:lpstr>Syftet med undersökningarna</vt:lpstr>
      <vt:lpstr>Ny undersökningstjänst från 2020</vt:lpstr>
      <vt:lpstr>Årshjul brukar- undersökningarna</vt:lpstr>
      <vt:lpstr>Kommunerna efterfrågar stöd</vt:lpstr>
      <vt:lpstr>Funktionshinderområdet</vt:lpstr>
      <vt:lpstr>Deltagande  kommuner  2021</vt:lpstr>
      <vt:lpstr>Deltagande privata aktörer 2021</vt:lpstr>
      <vt:lpstr>Antal svar och svarsfrekvens</vt:lpstr>
      <vt:lpstr>Resultatet i korthet</vt:lpstr>
      <vt:lpstr>Könsfördelning per insats 2021</vt:lpstr>
      <vt:lpstr>Får du bestämma om saker som är viktiga för dig…?  År 2021</vt:lpstr>
      <vt:lpstr>Får du bestämma om saker som är viktiga för dig…?</vt:lpstr>
      <vt:lpstr>Får du den hjälp du vill ha…? År 2021</vt:lpstr>
      <vt:lpstr>Får du den hjälp du vill ha…? </vt:lpstr>
      <vt:lpstr>Bryr sig personalen… om dig? År 2021</vt:lpstr>
      <vt:lpstr>Bryr sig personalen… om dig?</vt:lpstr>
      <vt:lpstr>Sticker ut</vt:lpstr>
      <vt:lpstr>Pratar personalen… med dig så att du förstår vad de menar? År 2021 </vt:lpstr>
      <vt:lpstr>Pratar personalen… med dig så att du förstår  vad de menar?</vt:lpstr>
      <vt:lpstr>Sticker ut</vt:lpstr>
      <vt:lpstr>Förstår personalen… vad du säger? År 2021 </vt:lpstr>
      <vt:lpstr>Förstår personalen… vad du säger? </vt:lpstr>
      <vt:lpstr>Sticker ut</vt:lpstr>
      <vt:lpstr>Känner du dig trygg med personalen…? År 2021</vt:lpstr>
      <vt:lpstr>Känner du dig trygg med personalen…?</vt:lpstr>
      <vt:lpstr>Sticker ut</vt:lpstr>
      <vt:lpstr>Är du rädd för något…? År 2021</vt:lpstr>
      <vt:lpstr>Är du rädd för något…?</vt:lpstr>
      <vt:lpstr>Vet du vem du ska prata med om något är dåligt…? År 2021</vt:lpstr>
      <vt:lpstr>Vet du vem du ska prata med om något är dåligt…?</vt:lpstr>
      <vt:lpstr>Är det du gör på din DV/sysselsättning viktigt för dig? År 2021</vt:lpstr>
      <vt:lpstr>Är det du gör på din DV/sysselsättning viktigt för dig?</vt:lpstr>
      <vt:lpstr>Har du varit med och bestämt vilka som är dina assistenter? År 2021</vt:lpstr>
      <vt:lpstr>Har du varit med och bestämt vilka som är dina assistenter?</vt:lpstr>
      <vt:lpstr>Kan du göra det du vill med hjälp av dina assistenter? År 2021</vt:lpstr>
      <vt:lpstr>Kan du göra det du vill med hjälp av dina assistenter?</vt:lpstr>
      <vt:lpstr>Trivs du…? År 2021</vt:lpstr>
      <vt:lpstr>Trivs du…?</vt:lpstr>
      <vt:lpstr>Sticker ut</vt:lpstr>
      <vt:lpstr>Exempel på kommentarer</vt:lpstr>
      <vt:lpstr>Ex. på lokala frågor</vt:lpstr>
      <vt:lpstr>Placerade barn och unga</vt:lpstr>
      <vt:lpstr>Deltagande 2021</vt:lpstr>
      <vt:lpstr>Antal svar och svarsfrekvens</vt:lpstr>
      <vt:lpstr>Könsfördelning</vt:lpstr>
      <vt:lpstr>Resultatet i korthet</vt:lpstr>
      <vt:lpstr>Hur länge har du bott... där du bor nu? 2021</vt:lpstr>
      <vt:lpstr>Får du det stöd du behöver… för… skolan/på praktiken/på arbetet? Resultat 2021</vt:lpstr>
      <vt:lpstr>Får du det stöd du behöver… för… skolan/på praktiken/på arbetet? 2020-21</vt:lpstr>
      <vt:lpstr>Sticker ut</vt:lpstr>
      <vt:lpstr>Får du den hjälp du behöver med dina läxor i familjehemmet/boendet? Resultat 2021</vt:lpstr>
      <vt:lpstr>Får du den hjälp du behöver med dina läxor i familjehemmet/ boendet? Resultat mellan åren</vt:lpstr>
      <vt:lpstr>Kommentarer om läxor</vt:lpstr>
      <vt:lpstr>Får du det stöd du behöver i boendet/ familje-hemmet för att ha en bra fritid? Resultat 2021</vt:lpstr>
      <vt:lpstr>Får du det stöd du behöver i familjehemmet/ boendet för att ha en bra fritid? Resultat mellan åren</vt:lpstr>
      <vt:lpstr>Får du vara med och bestämma om saker som är viktiga för dig i ditt familjehem/boende? Resultat 2021</vt:lpstr>
      <vt:lpstr>Får du vara med och bestämma om saker som är viktiga för dig i familjehemmet/boendet? Resultat mellan åren</vt:lpstr>
      <vt:lpstr>Sticker ut</vt:lpstr>
      <vt:lpstr>Finns det någon vuxen i ditt familjehem/boende som du kan prata med om du behöver det? Resultat 2021</vt:lpstr>
      <vt:lpstr>Finns det någon vuxen i ditt familjehem/boende som du kan prata med om du behöver det? Resultat mellan åren</vt:lpstr>
      <vt:lpstr>Sticker ut</vt:lpstr>
      <vt:lpstr>Hur trygg känner du dig i ditt familjehem/boende? Resultat 2021</vt:lpstr>
      <vt:lpstr>Hur trygg känner du dig i ditt familjehem/boende? Resultat mellan åren</vt:lpstr>
      <vt:lpstr>Vet du vem du ska kontakta om det är något som är dåligt i familjehemmet/boendet? Resultat 2021</vt:lpstr>
      <vt:lpstr>Vet du vem du ska kontakta om det är något som är dåligt i ditt familjehem/boende? Resultat mellan åren</vt:lpstr>
      <vt:lpstr>Sticker ut</vt:lpstr>
      <vt:lpstr>Får du det stöd du behöver… för att  må bra? Resultat 2021</vt:lpstr>
      <vt:lpstr>Får du det stöd du behöver i familjehemmet/boendet för att må bra? Resultat mellan åren</vt:lpstr>
      <vt:lpstr>Sticker ut</vt:lpstr>
      <vt:lpstr>Hur trivs du i familjehemmet/boendet? Resultat 2021</vt:lpstr>
      <vt:lpstr>Hur trivs du i familjehemmet/boendet? Resultat mellan åren</vt:lpstr>
      <vt:lpstr>Sticker ut</vt:lpstr>
      <vt:lpstr>Får du den hjälp du behöver från boendet för att få kontakt med sjukvården, till exempel läkare, tandläkare eller psykolog? Resultat 2021</vt:lpstr>
      <vt:lpstr>Får du den hjälp du behöver från boendet för att få kontakt med sjukvården, till exempel läkare, tandläkare eller psykolog? Resultat mellan åren</vt:lpstr>
      <vt:lpstr>Får du den hjälp du behöver i boendet för att ha kontakt med personer som är viktiga för dig, till exempel familj och vänner? Resultat 2021</vt:lpstr>
      <vt:lpstr>Får du den hjälp du behöver i boendet för att ha kontakt med personer som är viktiga för dig, till exempel familj och vänner? Resultat mellan åren</vt:lpstr>
      <vt:lpstr>Får du det stöd du behöver i boendet för att planera din framtid, till exempel utbildning och arbete? Resultat 2021</vt:lpstr>
      <vt:lpstr>Får du det stöd du behöver i boendet för att planera din framtid, till exempel utbildning och arbete? Resultat mellan åren</vt:lpstr>
      <vt:lpstr>Exempel på fritextkommentarer</vt:lpstr>
      <vt:lpstr>Lokala frågor 2021</vt:lpstr>
      <vt:lpstr>Individ- och familjeomsorg</vt:lpstr>
      <vt:lpstr>Deltagande  kommuner  2021</vt:lpstr>
      <vt:lpstr>Antal svar och svarsfrekvens</vt:lpstr>
      <vt:lpstr>Könsfördelning</vt:lpstr>
      <vt:lpstr>Resultatet i korthet</vt:lpstr>
      <vt:lpstr>Lätt att få kontakt…? 2021</vt:lpstr>
      <vt:lpstr>Lätt att få kontakt…? 2019-2021</vt:lpstr>
      <vt:lpstr>Få kontakt, IFO totalt 2016-2021</vt:lpstr>
      <vt:lpstr>Sticker ut</vt:lpstr>
      <vt:lpstr>PowerPoint-presentation</vt:lpstr>
      <vt:lpstr>Lätt att förstå information du får …? 2019-21</vt:lpstr>
      <vt:lpstr>Sticker ut</vt:lpstr>
      <vt:lpstr>Hur stor förståelse… för din situation? 2021</vt:lpstr>
      <vt:lpstr>Hur stor förståelse visar socialsekreteraren  för din situation? 2019-21</vt:lpstr>
      <vt:lpstr>Frågar efter dina synpunkter…? 2021</vt:lpstr>
      <vt:lpstr>PowerPoint-presentation</vt:lpstr>
      <vt:lpstr>Hur mycket har du kunnat påverka…? 2021</vt:lpstr>
      <vt:lpstr>Hur mycket har du kunnat påverka vilken typ av hjälp du får från socialtjänsten i din kommun? Ovägt medel 2021</vt:lpstr>
      <vt:lpstr>PowerPoint-presentation</vt:lpstr>
      <vt:lpstr>Sticker ut</vt:lpstr>
      <vt:lpstr>Hur nöjd är du sammantaget…? 2021</vt:lpstr>
      <vt:lpstr>Hur nöjd är du sammantaget med det stöd du från från socialtjänsten i din kommun? 2016-21</vt:lpstr>
      <vt:lpstr>Sticker ut</vt:lpstr>
      <vt:lpstr>Hur har din situation förändrats…? 2021</vt:lpstr>
      <vt:lpstr>Hur har din situation förändrats sedan du fick kontakt med socialtjänsten i din kommun?</vt:lpstr>
      <vt:lpstr>PowerPoint-presentation</vt:lpstr>
      <vt:lpstr>Sticker ut</vt:lpstr>
      <vt:lpstr>Exempel på kommentarer</vt:lpstr>
      <vt:lpstr>Exempel på lokala frågor</vt:lpstr>
      <vt:lpstr>Brukarundersökningarna – spår av pandemins påverkan i kommentarerna</vt:lpstr>
      <vt:lpstr>Nya enkäter/undersökningar?</vt:lpstr>
      <vt:lpstr>Resultatet  i Kolada www.kolada.se </vt:lpstr>
      <vt:lpstr>Kommunerna efterfrågar stöd</vt:lpstr>
      <vt:lpstr>Kontakt</vt:lpstr>
      <vt:lpstr>Om kommunernas medverkan i nationellt system för kunskapsstyrning hälso- och sjukvård</vt:lpstr>
      <vt:lpstr>Fråga om att besvara remisser senast 15 februari </vt:lpstr>
      <vt:lpstr>Inför nästa remissomgång  </vt:lpstr>
      <vt:lpstr>Preliminär lista över kunskapsstöd 15/2</vt:lpstr>
      <vt:lpstr>Enkät till RSS om hur de stöttar kommunala ledamöter</vt:lpstr>
      <vt:lpstr>Information från AU</vt:lpstr>
      <vt:lpstr>S-KiS</vt:lpstr>
      <vt:lpstr>Lägesuppdatering Yrkesresan</vt:lpstr>
      <vt:lpstr>Morgondagens dagordning</vt:lpstr>
      <vt:lpstr>Mötestider 2022</vt:lpstr>
    </vt:vector>
  </TitlesOfParts>
  <Company>SKL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Nielsen Anna</dc:creator>
  <cp:lastModifiedBy>Mårtensson Tanja /Ledningsstöd och strategi Hälso- och sjukvård Dalarna /Falun</cp:lastModifiedBy>
  <cp:revision>19</cp:revision>
  <dcterms:created xsi:type="dcterms:W3CDTF">2022-01-17T15:41:56Z</dcterms:created>
  <dcterms:modified xsi:type="dcterms:W3CDTF">2022-02-24T07:04:51Z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0x0101007A7BA1582E593841BBD1B0B2B78E6F5F</vt:lpwstr>
  </property>
</Properties>
</file>