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 id="2147483717" r:id="rId7"/>
    <p:sldMasterId id="2147483727" r:id="rId8"/>
    <p:sldMasterId id="2147483734" r:id="rId9"/>
    <p:sldMasterId id="2147483760" r:id="rId10"/>
    <p:sldMasterId id="2147483770" r:id="rId11"/>
    <p:sldMasterId id="2147483776" r:id="rId12"/>
  </p:sldMasterIdLst>
  <p:notesMasterIdLst>
    <p:notesMasterId r:id="rId70"/>
  </p:notesMasterIdLst>
  <p:sldIdLst>
    <p:sldId id="266" r:id="rId13"/>
    <p:sldId id="4814" r:id="rId14"/>
    <p:sldId id="267" r:id="rId15"/>
    <p:sldId id="4815" r:id="rId16"/>
    <p:sldId id="4816" r:id="rId17"/>
    <p:sldId id="4829" r:id="rId18"/>
    <p:sldId id="4817" r:id="rId19"/>
    <p:sldId id="2009" r:id="rId20"/>
    <p:sldId id="2012" r:id="rId21"/>
    <p:sldId id="5127" r:id="rId22"/>
    <p:sldId id="5144" r:id="rId23"/>
    <p:sldId id="2617" r:id="rId24"/>
    <p:sldId id="5124" r:id="rId25"/>
    <p:sldId id="5125" r:id="rId26"/>
    <p:sldId id="5126" r:id="rId27"/>
    <p:sldId id="5142" r:id="rId28"/>
    <p:sldId id="2537" r:id="rId29"/>
    <p:sldId id="269" r:id="rId30"/>
    <p:sldId id="5145" r:id="rId31"/>
    <p:sldId id="5143" r:id="rId32"/>
    <p:sldId id="5118" r:id="rId33"/>
    <p:sldId id="4825" r:id="rId34"/>
    <p:sldId id="4826" r:id="rId35"/>
    <p:sldId id="4827" r:id="rId36"/>
    <p:sldId id="4828" r:id="rId37"/>
    <p:sldId id="4818" r:id="rId38"/>
    <p:sldId id="313" r:id="rId39"/>
    <p:sldId id="11633" r:id="rId40"/>
    <p:sldId id="322" r:id="rId41"/>
    <p:sldId id="11642" r:id="rId42"/>
    <p:sldId id="491" r:id="rId43"/>
    <p:sldId id="492" r:id="rId44"/>
    <p:sldId id="496" r:id="rId45"/>
    <p:sldId id="495" r:id="rId46"/>
    <p:sldId id="4824" r:id="rId47"/>
    <p:sldId id="256" r:id="rId48"/>
    <p:sldId id="375" r:id="rId49"/>
    <p:sldId id="4819" r:id="rId50"/>
    <p:sldId id="11643" r:id="rId51"/>
    <p:sldId id="610" r:id="rId52"/>
    <p:sldId id="612" r:id="rId53"/>
    <p:sldId id="627" r:id="rId54"/>
    <p:sldId id="629" r:id="rId55"/>
    <p:sldId id="630" r:id="rId56"/>
    <p:sldId id="631" r:id="rId57"/>
    <p:sldId id="4822" r:id="rId58"/>
    <p:sldId id="277" r:id="rId59"/>
    <p:sldId id="298" r:id="rId60"/>
    <p:sldId id="315" r:id="rId61"/>
    <p:sldId id="317" r:id="rId62"/>
    <p:sldId id="319" r:id="rId63"/>
    <p:sldId id="316" r:id="rId64"/>
    <p:sldId id="320" r:id="rId65"/>
    <p:sldId id="321" r:id="rId66"/>
    <p:sldId id="286" r:id="rId67"/>
    <p:sldId id="4823" r:id="rId68"/>
    <p:sldId id="295" r:id="rId6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elsen Anna" initials="NA" lastIdx="1" clrIdx="0">
    <p:extLst>
      <p:ext uri="{19B8F6BF-5375-455C-9EA6-DF929625EA0E}">
        <p15:presenceInfo xmlns:p15="http://schemas.microsoft.com/office/powerpoint/2012/main" userId="S::anna.nielsen@skr.se::62d1b203-1e2f-46b6-bc0b-50113c41a4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3792" autoAdjust="0"/>
  </p:normalViewPr>
  <p:slideViewPr>
    <p:cSldViewPr snapToGrid="0">
      <p:cViewPr varScale="1">
        <p:scale>
          <a:sx n="66" d="100"/>
          <a:sy n="66" d="100"/>
        </p:scale>
        <p:origin x="4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8EA46-EE19-46FE-9618-39C4F8CD253C}" type="doc">
      <dgm:prSet loTypeId="urn:microsoft.com/office/officeart/2005/8/layout/hProcess11" loCatId="process" qsTypeId="urn:microsoft.com/office/officeart/2005/8/quickstyle/simple1" qsCatId="simple" csTypeId="urn:microsoft.com/office/officeart/2005/8/colors/colorful5" csCatId="colorful" phldr="1"/>
      <dgm:spPr/>
    </dgm:pt>
    <dgm:pt modelId="{9AF0878C-7A71-4431-B8BB-8F61C8F90F71}">
      <dgm:prSet phldrT="[Text]"/>
      <dgm:spPr/>
      <dgm:t>
        <a:bodyPr/>
        <a:lstStyle/>
        <a:p>
          <a:r>
            <a:rPr lang="sv-SE" dirty="0"/>
            <a:t>Handläggning med barnet i centrum</a:t>
          </a:r>
        </a:p>
      </dgm:t>
    </dgm:pt>
    <dgm:pt modelId="{8D1B9831-5C91-46CB-AC5C-5639CE7E648A}" type="parTrans" cxnId="{3699D2C7-31BC-45C8-A73B-021F54B4186D}">
      <dgm:prSet/>
      <dgm:spPr/>
      <dgm:t>
        <a:bodyPr/>
        <a:lstStyle/>
        <a:p>
          <a:endParaRPr lang="sv-SE"/>
        </a:p>
      </dgm:t>
    </dgm:pt>
    <dgm:pt modelId="{C5CDA613-3962-4AA4-B715-44A36D67FD17}" type="sibTrans" cxnId="{3699D2C7-31BC-45C8-A73B-021F54B4186D}">
      <dgm:prSet/>
      <dgm:spPr/>
      <dgm:t>
        <a:bodyPr/>
        <a:lstStyle/>
        <a:p>
          <a:endParaRPr lang="sv-SE"/>
        </a:p>
      </dgm:t>
    </dgm:pt>
    <dgm:pt modelId="{4542E79F-D34B-4BC2-942C-CD3FAD13DCBD}">
      <dgm:prSet phldrT="[Text]"/>
      <dgm:spPr/>
      <dgm:t>
        <a:bodyPr/>
        <a:lstStyle/>
        <a:p>
          <a:r>
            <a:rPr lang="sv-SE" dirty="0"/>
            <a:t>Samtal och delaktighet</a:t>
          </a:r>
        </a:p>
      </dgm:t>
    </dgm:pt>
    <dgm:pt modelId="{19D1F5DA-53EA-46F8-92A3-B6205151863C}" type="parTrans" cxnId="{50BEFE6D-EAA3-462E-B9A1-307EDCC28D21}">
      <dgm:prSet/>
      <dgm:spPr/>
      <dgm:t>
        <a:bodyPr/>
        <a:lstStyle/>
        <a:p>
          <a:endParaRPr lang="sv-SE"/>
        </a:p>
      </dgm:t>
    </dgm:pt>
    <dgm:pt modelId="{2DB173A2-4872-48BA-8AB8-61DA1191F90C}" type="sibTrans" cxnId="{50BEFE6D-EAA3-462E-B9A1-307EDCC28D21}">
      <dgm:prSet/>
      <dgm:spPr/>
      <dgm:t>
        <a:bodyPr/>
        <a:lstStyle/>
        <a:p>
          <a:endParaRPr lang="sv-SE"/>
        </a:p>
      </dgm:t>
    </dgm:pt>
    <dgm:pt modelId="{6580AFEC-4426-4EE6-9E53-7EF2EAD234EB}">
      <dgm:prSet phldrT="[Text]"/>
      <dgm:spPr/>
      <dgm:t>
        <a:bodyPr/>
        <a:lstStyle/>
        <a:p>
          <a:r>
            <a:rPr lang="sv-SE" dirty="0"/>
            <a:t>Utsatthet och våld</a:t>
          </a:r>
        </a:p>
      </dgm:t>
    </dgm:pt>
    <dgm:pt modelId="{7BC1D551-4283-46EC-98A1-A06C3F4F0A3F}" type="parTrans" cxnId="{9FCB8902-E40C-4740-864E-44AD7A9F4A1B}">
      <dgm:prSet/>
      <dgm:spPr/>
      <dgm:t>
        <a:bodyPr/>
        <a:lstStyle/>
        <a:p>
          <a:endParaRPr lang="sv-SE"/>
        </a:p>
      </dgm:t>
    </dgm:pt>
    <dgm:pt modelId="{851EA834-04A3-41B8-8D14-4CAB4556B756}" type="sibTrans" cxnId="{9FCB8902-E40C-4740-864E-44AD7A9F4A1B}">
      <dgm:prSet/>
      <dgm:spPr/>
      <dgm:t>
        <a:bodyPr/>
        <a:lstStyle/>
        <a:p>
          <a:endParaRPr lang="sv-SE"/>
        </a:p>
      </dgm:t>
    </dgm:pt>
    <dgm:pt modelId="{30122940-C80E-4748-BAD8-BCAE6CFC7062}">
      <dgm:prSet phldrT="[Text]"/>
      <dgm:spPr/>
      <dgm:t>
        <a:bodyPr/>
        <a:lstStyle/>
        <a:p>
          <a:r>
            <a:rPr lang="sv-SE" dirty="0"/>
            <a:t>Barn och unga som begår brott</a:t>
          </a:r>
        </a:p>
      </dgm:t>
    </dgm:pt>
    <dgm:pt modelId="{95EBAA97-4787-4F0B-86AA-B7864B213957}" type="parTrans" cxnId="{923887AB-BF40-4B1E-AAAE-633071093AD2}">
      <dgm:prSet/>
      <dgm:spPr/>
      <dgm:t>
        <a:bodyPr/>
        <a:lstStyle/>
        <a:p>
          <a:endParaRPr lang="sv-SE"/>
        </a:p>
      </dgm:t>
    </dgm:pt>
    <dgm:pt modelId="{AA7C68FC-336E-453F-A073-47E92CBB4AD4}" type="sibTrans" cxnId="{923887AB-BF40-4B1E-AAAE-633071093AD2}">
      <dgm:prSet/>
      <dgm:spPr/>
      <dgm:t>
        <a:bodyPr/>
        <a:lstStyle/>
        <a:p>
          <a:endParaRPr lang="sv-SE"/>
        </a:p>
      </dgm:t>
    </dgm:pt>
    <dgm:pt modelId="{32B0FBFE-742D-45D6-9C02-C93B7830B184}">
      <dgm:prSet phldrT="[Text]"/>
      <dgm:spPr/>
      <dgm:t>
        <a:bodyPr/>
        <a:lstStyle/>
        <a:p>
          <a:r>
            <a:rPr lang="sv-SE" dirty="0"/>
            <a:t>Arbeta med familjehem</a:t>
          </a:r>
        </a:p>
      </dgm:t>
    </dgm:pt>
    <dgm:pt modelId="{BF809ECF-6416-4B84-B46F-CACBD0E1BD1B}" type="parTrans" cxnId="{10E78439-4816-4E86-BE1C-8919FBA52203}">
      <dgm:prSet/>
      <dgm:spPr/>
      <dgm:t>
        <a:bodyPr/>
        <a:lstStyle/>
        <a:p>
          <a:endParaRPr lang="sv-SE"/>
        </a:p>
      </dgm:t>
    </dgm:pt>
    <dgm:pt modelId="{C199AEE2-3B6A-4095-AC9A-6D266CCE3360}" type="sibTrans" cxnId="{10E78439-4816-4E86-BE1C-8919FBA52203}">
      <dgm:prSet/>
      <dgm:spPr/>
      <dgm:t>
        <a:bodyPr/>
        <a:lstStyle/>
        <a:p>
          <a:endParaRPr lang="sv-SE"/>
        </a:p>
      </dgm:t>
    </dgm:pt>
    <dgm:pt modelId="{545E52AB-5172-4C60-89F9-DF73E386A55D}">
      <dgm:prSet phldrT="[Text]"/>
      <dgm:spPr/>
      <dgm:t>
        <a:bodyPr/>
        <a:lstStyle/>
        <a:p>
          <a:r>
            <a:rPr lang="sv-SE" dirty="0"/>
            <a:t>”Verktyg i vardagen”</a:t>
          </a:r>
        </a:p>
      </dgm:t>
    </dgm:pt>
    <dgm:pt modelId="{5C129087-6704-484D-BB75-EA708BAF8693}" type="parTrans" cxnId="{C5668731-95DE-47AC-930F-E1BE87E338B8}">
      <dgm:prSet/>
      <dgm:spPr/>
      <dgm:t>
        <a:bodyPr/>
        <a:lstStyle/>
        <a:p>
          <a:endParaRPr lang="sv-SE"/>
        </a:p>
      </dgm:t>
    </dgm:pt>
    <dgm:pt modelId="{8218B529-2607-473B-8C4B-31EAB6D66665}" type="sibTrans" cxnId="{C5668731-95DE-47AC-930F-E1BE87E338B8}">
      <dgm:prSet/>
      <dgm:spPr/>
      <dgm:t>
        <a:bodyPr/>
        <a:lstStyle/>
        <a:p>
          <a:endParaRPr lang="sv-SE"/>
        </a:p>
      </dgm:t>
    </dgm:pt>
    <dgm:pt modelId="{12279942-727C-45F8-BAD7-890B3A452BA7}" type="pres">
      <dgm:prSet presAssocID="{EA08EA46-EE19-46FE-9618-39C4F8CD253C}" presName="Name0" presStyleCnt="0">
        <dgm:presLayoutVars>
          <dgm:dir/>
          <dgm:resizeHandles val="exact"/>
        </dgm:presLayoutVars>
      </dgm:prSet>
      <dgm:spPr/>
    </dgm:pt>
    <dgm:pt modelId="{64A92FF3-5698-4070-9AFB-24566E168F7C}" type="pres">
      <dgm:prSet presAssocID="{EA08EA46-EE19-46FE-9618-39C4F8CD253C}" presName="arrow" presStyleLbl="bgShp" presStyleIdx="0" presStyleCnt="1"/>
      <dgm:spPr/>
    </dgm:pt>
    <dgm:pt modelId="{0DF57B6A-B770-49CB-BA04-1CD121FBC534}" type="pres">
      <dgm:prSet presAssocID="{EA08EA46-EE19-46FE-9618-39C4F8CD253C}" presName="points" presStyleCnt="0"/>
      <dgm:spPr/>
    </dgm:pt>
    <dgm:pt modelId="{AA8FEB17-4600-4EA7-8227-64A2C869C547}" type="pres">
      <dgm:prSet presAssocID="{9AF0878C-7A71-4431-B8BB-8F61C8F90F71}" presName="compositeA" presStyleCnt="0"/>
      <dgm:spPr/>
    </dgm:pt>
    <dgm:pt modelId="{942B5D8A-6EFA-4CC1-95D9-CDB3DBEEF44B}" type="pres">
      <dgm:prSet presAssocID="{9AF0878C-7A71-4431-B8BB-8F61C8F90F71}" presName="textA" presStyleLbl="revTx" presStyleIdx="0" presStyleCnt="6">
        <dgm:presLayoutVars>
          <dgm:bulletEnabled val="1"/>
        </dgm:presLayoutVars>
      </dgm:prSet>
      <dgm:spPr/>
      <dgm:t>
        <a:bodyPr/>
        <a:lstStyle/>
        <a:p>
          <a:endParaRPr lang="sv-SE"/>
        </a:p>
      </dgm:t>
    </dgm:pt>
    <dgm:pt modelId="{F70C40EA-6899-4365-AE20-F3D67849851E}" type="pres">
      <dgm:prSet presAssocID="{9AF0878C-7A71-4431-B8BB-8F61C8F90F71}" presName="circleA" presStyleLbl="node1" presStyleIdx="0" presStyleCnt="6"/>
      <dgm:spPr/>
    </dgm:pt>
    <dgm:pt modelId="{9D7FCC26-9193-4757-9FA2-34232998E03A}" type="pres">
      <dgm:prSet presAssocID="{9AF0878C-7A71-4431-B8BB-8F61C8F90F71}" presName="spaceA" presStyleCnt="0"/>
      <dgm:spPr/>
    </dgm:pt>
    <dgm:pt modelId="{240C8841-7A00-4D7E-B14C-C6B7FF7D9DE8}" type="pres">
      <dgm:prSet presAssocID="{C5CDA613-3962-4AA4-B715-44A36D67FD17}" presName="space" presStyleCnt="0"/>
      <dgm:spPr/>
    </dgm:pt>
    <dgm:pt modelId="{E452E473-82E1-4A8D-968B-D681E9045FDE}" type="pres">
      <dgm:prSet presAssocID="{4542E79F-D34B-4BC2-942C-CD3FAD13DCBD}" presName="compositeB" presStyleCnt="0"/>
      <dgm:spPr/>
    </dgm:pt>
    <dgm:pt modelId="{9DE9B31F-3032-4290-ACD7-753CF85A22C2}" type="pres">
      <dgm:prSet presAssocID="{4542E79F-D34B-4BC2-942C-CD3FAD13DCBD}" presName="textB" presStyleLbl="revTx" presStyleIdx="1" presStyleCnt="6">
        <dgm:presLayoutVars>
          <dgm:bulletEnabled val="1"/>
        </dgm:presLayoutVars>
      </dgm:prSet>
      <dgm:spPr/>
      <dgm:t>
        <a:bodyPr/>
        <a:lstStyle/>
        <a:p>
          <a:endParaRPr lang="sv-SE"/>
        </a:p>
      </dgm:t>
    </dgm:pt>
    <dgm:pt modelId="{3C457892-B55F-4FD7-A962-FC050FAA06CC}" type="pres">
      <dgm:prSet presAssocID="{4542E79F-D34B-4BC2-942C-CD3FAD13DCBD}" presName="circleB" presStyleLbl="node1" presStyleIdx="1" presStyleCnt="6"/>
      <dgm:spPr/>
    </dgm:pt>
    <dgm:pt modelId="{682C04F8-7E0B-4402-8D7E-94279740F5FA}" type="pres">
      <dgm:prSet presAssocID="{4542E79F-D34B-4BC2-942C-CD3FAD13DCBD}" presName="spaceB" presStyleCnt="0"/>
      <dgm:spPr/>
    </dgm:pt>
    <dgm:pt modelId="{4BCC66D7-EF72-43F7-B6D2-F69448EEBFD9}" type="pres">
      <dgm:prSet presAssocID="{2DB173A2-4872-48BA-8AB8-61DA1191F90C}" presName="space" presStyleCnt="0"/>
      <dgm:spPr/>
    </dgm:pt>
    <dgm:pt modelId="{7CACF3D3-FFAE-4F76-88CE-D093E27FB48F}" type="pres">
      <dgm:prSet presAssocID="{6580AFEC-4426-4EE6-9E53-7EF2EAD234EB}" presName="compositeA" presStyleCnt="0"/>
      <dgm:spPr/>
    </dgm:pt>
    <dgm:pt modelId="{87E19654-A5EA-45DE-81EC-3F624A83D75D}" type="pres">
      <dgm:prSet presAssocID="{6580AFEC-4426-4EE6-9E53-7EF2EAD234EB}" presName="textA" presStyleLbl="revTx" presStyleIdx="2" presStyleCnt="6">
        <dgm:presLayoutVars>
          <dgm:bulletEnabled val="1"/>
        </dgm:presLayoutVars>
      </dgm:prSet>
      <dgm:spPr/>
      <dgm:t>
        <a:bodyPr/>
        <a:lstStyle/>
        <a:p>
          <a:endParaRPr lang="sv-SE"/>
        </a:p>
      </dgm:t>
    </dgm:pt>
    <dgm:pt modelId="{F9DF0E5C-B1D7-4533-AB78-5287EE56DAF1}" type="pres">
      <dgm:prSet presAssocID="{6580AFEC-4426-4EE6-9E53-7EF2EAD234EB}" presName="circleA" presStyleLbl="node1" presStyleIdx="2" presStyleCnt="6"/>
      <dgm:spPr/>
    </dgm:pt>
    <dgm:pt modelId="{777E3C54-F7D3-4BE3-BC3C-BAB2C68C1050}" type="pres">
      <dgm:prSet presAssocID="{6580AFEC-4426-4EE6-9E53-7EF2EAD234EB}" presName="spaceA" presStyleCnt="0"/>
      <dgm:spPr/>
    </dgm:pt>
    <dgm:pt modelId="{197E38DC-86E7-4104-9669-A2D3DF76036F}" type="pres">
      <dgm:prSet presAssocID="{851EA834-04A3-41B8-8D14-4CAB4556B756}" presName="space" presStyleCnt="0"/>
      <dgm:spPr/>
    </dgm:pt>
    <dgm:pt modelId="{2AF2EB93-BD23-4A2B-B6C1-D535539BE309}" type="pres">
      <dgm:prSet presAssocID="{30122940-C80E-4748-BAD8-BCAE6CFC7062}" presName="compositeB" presStyleCnt="0"/>
      <dgm:spPr/>
    </dgm:pt>
    <dgm:pt modelId="{E64788AC-0C6A-433F-B7B0-12523F060606}" type="pres">
      <dgm:prSet presAssocID="{30122940-C80E-4748-BAD8-BCAE6CFC7062}" presName="textB" presStyleLbl="revTx" presStyleIdx="3" presStyleCnt="6">
        <dgm:presLayoutVars>
          <dgm:bulletEnabled val="1"/>
        </dgm:presLayoutVars>
      </dgm:prSet>
      <dgm:spPr/>
      <dgm:t>
        <a:bodyPr/>
        <a:lstStyle/>
        <a:p>
          <a:endParaRPr lang="sv-SE"/>
        </a:p>
      </dgm:t>
    </dgm:pt>
    <dgm:pt modelId="{7DC7938A-EEBC-486D-ADF0-AE1179B5BE80}" type="pres">
      <dgm:prSet presAssocID="{30122940-C80E-4748-BAD8-BCAE6CFC7062}" presName="circleB" presStyleLbl="node1" presStyleIdx="3" presStyleCnt="6"/>
      <dgm:spPr/>
    </dgm:pt>
    <dgm:pt modelId="{B4DA046E-AF45-4788-AD41-77526AACA672}" type="pres">
      <dgm:prSet presAssocID="{30122940-C80E-4748-BAD8-BCAE6CFC7062}" presName="spaceB" presStyleCnt="0"/>
      <dgm:spPr/>
    </dgm:pt>
    <dgm:pt modelId="{80BEBD61-7DD1-47ED-8527-039EF6919143}" type="pres">
      <dgm:prSet presAssocID="{AA7C68FC-336E-453F-A073-47E92CBB4AD4}" presName="space" presStyleCnt="0"/>
      <dgm:spPr/>
    </dgm:pt>
    <dgm:pt modelId="{14935017-AEB8-4F6C-83CB-540D235AB959}" type="pres">
      <dgm:prSet presAssocID="{32B0FBFE-742D-45D6-9C02-C93B7830B184}" presName="compositeA" presStyleCnt="0"/>
      <dgm:spPr/>
    </dgm:pt>
    <dgm:pt modelId="{CDCC964F-222C-432F-B996-0398D44449B4}" type="pres">
      <dgm:prSet presAssocID="{32B0FBFE-742D-45D6-9C02-C93B7830B184}" presName="textA" presStyleLbl="revTx" presStyleIdx="4" presStyleCnt="6">
        <dgm:presLayoutVars>
          <dgm:bulletEnabled val="1"/>
        </dgm:presLayoutVars>
      </dgm:prSet>
      <dgm:spPr/>
      <dgm:t>
        <a:bodyPr/>
        <a:lstStyle/>
        <a:p>
          <a:endParaRPr lang="sv-SE"/>
        </a:p>
      </dgm:t>
    </dgm:pt>
    <dgm:pt modelId="{AA43E447-7989-43FA-88ED-2FE3D4D1BFEA}" type="pres">
      <dgm:prSet presAssocID="{32B0FBFE-742D-45D6-9C02-C93B7830B184}" presName="circleA" presStyleLbl="node1" presStyleIdx="4" presStyleCnt="6"/>
      <dgm:spPr/>
    </dgm:pt>
    <dgm:pt modelId="{55E77091-5BC6-4E95-B093-A7FDCAA6B988}" type="pres">
      <dgm:prSet presAssocID="{32B0FBFE-742D-45D6-9C02-C93B7830B184}" presName="spaceA" presStyleCnt="0"/>
      <dgm:spPr/>
    </dgm:pt>
    <dgm:pt modelId="{0155D4CF-E2EA-4E4E-9D63-F514F1BA90E9}" type="pres">
      <dgm:prSet presAssocID="{C199AEE2-3B6A-4095-AC9A-6D266CCE3360}" presName="space" presStyleCnt="0"/>
      <dgm:spPr/>
    </dgm:pt>
    <dgm:pt modelId="{B1501711-67D2-4191-92EE-9BB84D847356}" type="pres">
      <dgm:prSet presAssocID="{545E52AB-5172-4C60-89F9-DF73E386A55D}" presName="compositeB" presStyleCnt="0"/>
      <dgm:spPr/>
    </dgm:pt>
    <dgm:pt modelId="{9606A53C-92E1-4848-AD94-1A237CE6E87C}" type="pres">
      <dgm:prSet presAssocID="{545E52AB-5172-4C60-89F9-DF73E386A55D}" presName="textB" presStyleLbl="revTx" presStyleIdx="5" presStyleCnt="6">
        <dgm:presLayoutVars>
          <dgm:bulletEnabled val="1"/>
        </dgm:presLayoutVars>
      </dgm:prSet>
      <dgm:spPr/>
      <dgm:t>
        <a:bodyPr/>
        <a:lstStyle/>
        <a:p>
          <a:endParaRPr lang="sv-SE"/>
        </a:p>
      </dgm:t>
    </dgm:pt>
    <dgm:pt modelId="{FDB3FC41-9651-4BB2-845D-D5D3E7A7AC9C}" type="pres">
      <dgm:prSet presAssocID="{545E52AB-5172-4C60-89F9-DF73E386A55D}" presName="circleB" presStyleLbl="node1" presStyleIdx="5" presStyleCnt="6"/>
      <dgm:spPr/>
    </dgm:pt>
    <dgm:pt modelId="{160C403D-0CFC-4088-A7C3-4240472E1734}" type="pres">
      <dgm:prSet presAssocID="{545E52AB-5172-4C60-89F9-DF73E386A55D}" presName="spaceB" presStyleCnt="0"/>
      <dgm:spPr/>
    </dgm:pt>
  </dgm:ptLst>
  <dgm:cxnLst>
    <dgm:cxn modelId="{3699D2C7-31BC-45C8-A73B-021F54B4186D}" srcId="{EA08EA46-EE19-46FE-9618-39C4F8CD253C}" destId="{9AF0878C-7A71-4431-B8BB-8F61C8F90F71}" srcOrd="0" destOrd="0" parTransId="{8D1B9831-5C91-46CB-AC5C-5639CE7E648A}" sibTransId="{C5CDA613-3962-4AA4-B715-44A36D67FD17}"/>
    <dgm:cxn modelId="{FAD76B49-DEC3-4348-80D4-205F341FE36F}" type="presOf" srcId="{6580AFEC-4426-4EE6-9E53-7EF2EAD234EB}" destId="{87E19654-A5EA-45DE-81EC-3F624A83D75D}" srcOrd="0" destOrd="0" presId="urn:microsoft.com/office/officeart/2005/8/layout/hProcess11"/>
    <dgm:cxn modelId="{CA457A04-4033-4A37-A3B9-5F89F08D6D27}" type="presOf" srcId="{32B0FBFE-742D-45D6-9C02-C93B7830B184}" destId="{CDCC964F-222C-432F-B996-0398D44449B4}" srcOrd="0" destOrd="0" presId="urn:microsoft.com/office/officeart/2005/8/layout/hProcess11"/>
    <dgm:cxn modelId="{50BEFE6D-EAA3-462E-B9A1-307EDCC28D21}" srcId="{EA08EA46-EE19-46FE-9618-39C4F8CD253C}" destId="{4542E79F-D34B-4BC2-942C-CD3FAD13DCBD}" srcOrd="1" destOrd="0" parTransId="{19D1F5DA-53EA-46F8-92A3-B6205151863C}" sibTransId="{2DB173A2-4872-48BA-8AB8-61DA1191F90C}"/>
    <dgm:cxn modelId="{C5668731-95DE-47AC-930F-E1BE87E338B8}" srcId="{EA08EA46-EE19-46FE-9618-39C4F8CD253C}" destId="{545E52AB-5172-4C60-89F9-DF73E386A55D}" srcOrd="5" destOrd="0" parTransId="{5C129087-6704-484D-BB75-EA708BAF8693}" sibTransId="{8218B529-2607-473B-8C4B-31EAB6D66665}"/>
    <dgm:cxn modelId="{5A9DC4AA-DCAF-4098-BDB5-D1FDB80C6199}" type="presOf" srcId="{EA08EA46-EE19-46FE-9618-39C4F8CD253C}" destId="{12279942-727C-45F8-BAD7-890B3A452BA7}" srcOrd="0" destOrd="0" presId="urn:microsoft.com/office/officeart/2005/8/layout/hProcess11"/>
    <dgm:cxn modelId="{10E78439-4816-4E86-BE1C-8919FBA52203}" srcId="{EA08EA46-EE19-46FE-9618-39C4F8CD253C}" destId="{32B0FBFE-742D-45D6-9C02-C93B7830B184}" srcOrd="4" destOrd="0" parTransId="{BF809ECF-6416-4B84-B46F-CACBD0E1BD1B}" sibTransId="{C199AEE2-3B6A-4095-AC9A-6D266CCE3360}"/>
    <dgm:cxn modelId="{5856DB0C-FC8D-4377-85AD-219AEE3307A6}" type="presOf" srcId="{545E52AB-5172-4C60-89F9-DF73E386A55D}" destId="{9606A53C-92E1-4848-AD94-1A237CE6E87C}" srcOrd="0" destOrd="0" presId="urn:microsoft.com/office/officeart/2005/8/layout/hProcess11"/>
    <dgm:cxn modelId="{923887AB-BF40-4B1E-AAAE-633071093AD2}" srcId="{EA08EA46-EE19-46FE-9618-39C4F8CD253C}" destId="{30122940-C80E-4748-BAD8-BCAE6CFC7062}" srcOrd="3" destOrd="0" parTransId="{95EBAA97-4787-4F0B-86AA-B7864B213957}" sibTransId="{AA7C68FC-336E-453F-A073-47E92CBB4AD4}"/>
    <dgm:cxn modelId="{268F8C2D-1407-42D8-8315-65AECEB3C720}" type="presOf" srcId="{30122940-C80E-4748-BAD8-BCAE6CFC7062}" destId="{E64788AC-0C6A-433F-B7B0-12523F060606}" srcOrd="0" destOrd="0" presId="urn:microsoft.com/office/officeart/2005/8/layout/hProcess11"/>
    <dgm:cxn modelId="{695DDCFE-0D1E-4AAF-94EE-B8EB16E01374}" type="presOf" srcId="{4542E79F-D34B-4BC2-942C-CD3FAD13DCBD}" destId="{9DE9B31F-3032-4290-ACD7-753CF85A22C2}" srcOrd="0" destOrd="0" presId="urn:microsoft.com/office/officeart/2005/8/layout/hProcess11"/>
    <dgm:cxn modelId="{99748CAD-04E2-4C60-AC23-275D7E050BBB}" type="presOf" srcId="{9AF0878C-7A71-4431-B8BB-8F61C8F90F71}" destId="{942B5D8A-6EFA-4CC1-95D9-CDB3DBEEF44B}" srcOrd="0" destOrd="0" presId="urn:microsoft.com/office/officeart/2005/8/layout/hProcess11"/>
    <dgm:cxn modelId="{9FCB8902-E40C-4740-864E-44AD7A9F4A1B}" srcId="{EA08EA46-EE19-46FE-9618-39C4F8CD253C}" destId="{6580AFEC-4426-4EE6-9E53-7EF2EAD234EB}" srcOrd="2" destOrd="0" parTransId="{7BC1D551-4283-46EC-98A1-A06C3F4F0A3F}" sibTransId="{851EA834-04A3-41B8-8D14-4CAB4556B756}"/>
    <dgm:cxn modelId="{F8CBCBB8-CA3E-4781-B81B-6F688B1CB664}" type="presParOf" srcId="{12279942-727C-45F8-BAD7-890B3A452BA7}" destId="{64A92FF3-5698-4070-9AFB-24566E168F7C}" srcOrd="0" destOrd="0" presId="urn:microsoft.com/office/officeart/2005/8/layout/hProcess11"/>
    <dgm:cxn modelId="{A70699F8-6E6A-4975-9E46-9765EFA2D3C1}" type="presParOf" srcId="{12279942-727C-45F8-BAD7-890B3A452BA7}" destId="{0DF57B6A-B770-49CB-BA04-1CD121FBC534}" srcOrd="1" destOrd="0" presId="urn:microsoft.com/office/officeart/2005/8/layout/hProcess11"/>
    <dgm:cxn modelId="{6A4B3564-C5EE-49CD-A8F1-D9F08CED2D14}" type="presParOf" srcId="{0DF57B6A-B770-49CB-BA04-1CD121FBC534}" destId="{AA8FEB17-4600-4EA7-8227-64A2C869C547}" srcOrd="0" destOrd="0" presId="urn:microsoft.com/office/officeart/2005/8/layout/hProcess11"/>
    <dgm:cxn modelId="{40B80BA6-28C2-427C-881A-A820B9CDA2DC}" type="presParOf" srcId="{AA8FEB17-4600-4EA7-8227-64A2C869C547}" destId="{942B5D8A-6EFA-4CC1-95D9-CDB3DBEEF44B}" srcOrd="0" destOrd="0" presId="urn:microsoft.com/office/officeart/2005/8/layout/hProcess11"/>
    <dgm:cxn modelId="{12CE52BD-E853-47E7-9E73-8C58E1944B2E}" type="presParOf" srcId="{AA8FEB17-4600-4EA7-8227-64A2C869C547}" destId="{F70C40EA-6899-4365-AE20-F3D67849851E}" srcOrd="1" destOrd="0" presId="urn:microsoft.com/office/officeart/2005/8/layout/hProcess11"/>
    <dgm:cxn modelId="{8774D01E-4EAE-45C6-9FFA-4CB5196DEF08}" type="presParOf" srcId="{AA8FEB17-4600-4EA7-8227-64A2C869C547}" destId="{9D7FCC26-9193-4757-9FA2-34232998E03A}" srcOrd="2" destOrd="0" presId="urn:microsoft.com/office/officeart/2005/8/layout/hProcess11"/>
    <dgm:cxn modelId="{13C0EFBE-E62E-4EF2-905D-2B5A48C29023}" type="presParOf" srcId="{0DF57B6A-B770-49CB-BA04-1CD121FBC534}" destId="{240C8841-7A00-4D7E-B14C-C6B7FF7D9DE8}" srcOrd="1" destOrd="0" presId="urn:microsoft.com/office/officeart/2005/8/layout/hProcess11"/>
    <dgm:cxn modelId="{70959B82-6153-4517-AC16-94D1AA8632D4}" type="presParOf" srcId="{0DF57B6A-B770-49CB-BA04-1CD121FBC534}" destId="{E452E473-82E1-4A8D-968B-D681E9045FDE}" srcOrd="2" destOrd="0" presId="urn:microsoft.com/office/officeart/2005/8/layout/hProcess11"/>
    <dgm:cxn modelId="{FAA9EDA2-827D-4A99-B16A-DECD3D678864}" type="presParOf" srcId="{E452E473-82E1-4A8D-968B-D681E9045FDE}" destId="{9DE9B31F-3032-4290-ACD7-753CF85A22C2}" srcOrd="0" destOrd="0" presId="urn:microsoft.com/office/officeart/2005/8/layout/hProcess11"/>
    <dgm:cxn modelId="{067D4862-D110-4A4D-B5B1-DE9579A640B3}" type="presParOf" srcId="{E452E473-82E1-4A8D-968B-D681E9045FDE}" destId="{3C457892-B55F-4FD7-A962-FC050FAA06CC}" srcOrd="1" destOrd="0" presId="urn:microsoft.com/office/officeart/2005/8/layout/hProcess11"/>
    <dgm:cxn modelId="{95146940-E0DD-41F1-ABAB-FEC244374BC2}" type="presParOf" srcId="{E452E473-82E1-4A8D-968B-D681E9045FDE}" destId="{682C04F8-7E0B-4402-8D7E-94279740F5FA}" srcOrd="2" destOrd="0" presId="urn:microsoft.com/office/officeart/2005/8/layout/hProcess11"/>
    <dgm:cxn modelId="{DE8E2D65-89C8-4C5B-94F1-7D92D250F57A}" type="presParOf" srcId="{0DF57B6A-B770-49CB-BA04-1CD121FBC534}" destId="{4BCC66D7-EF72-43F7-B6D2-F69448EEBFD9}" srcOrd="3" destOrd="0" presId="urn:microsoft.com/office/officeart/2005/8/layout/hProcess11"/>
    <dgm:cxn modelId="{24DA2D4E-CF29-4326-B41B-BABA45AE33F9}" type="presParOf" srcId="{0DF57B6A-B770-49CB-BA04-1CD121FBC534}" destId="{7CACF3D3-FFAE-4F76-88CE-D093E27FB48F}" srcOrd="4" destOrd="0" presId="urn:microsoft.com/office/officeart/2005/8/layout/hProcess11"/>
    <dgm:cxn modelId="{653A3DE9-799D-4A53-B04C-7EC5909AF693}" type="presParOf" srcId="{7CACF3D3-FFAE-4F76-88CE-D093E27FB48F}" destId="{87E19654-A5EA-45DE-81EC-3F624A83D75D}" srcOrd="0" destOrd="0" presId="urn:microsoft.com/office/officeart/2005/8/layout/hProcess11"/>
    <dgm:cxn modelId="{2403AE05-8B27-4AB7-8F28-B7D4C91ABF1F}" type="presParOf" srcId="{7CACF3D3-FFAE-4F76-88CE-D093E27FB48F}" destId="{F9DF0E5C-B1D7-4533-AB78-5287EE56DAF1}" srcOrd="1" destOrd="0" presId="urn:microsoft.com/office/officeart/2005/8/layout/hProcess11"/>
    <dgm:cxn modelId="{DAF7631D-9E12-45B5-B540-CF1C88F8B680}" type="presParOf" srcId="{7CACF3D3-FFAE-4F76-88CE-D093E27FB48F}" destId="{777E3C54-F7D3-4BE3-BC3C-BAB2C68C1050}" srcOrd="2" destOrd="0" presId="urn:microsoft.com/office/officeart/2005/8/layout/hProcess11"/>
    <dgm:cxn modelId="{1247B804-C9C6-4E6B-B188-C5D8D9C9D0F1}" type="presParOf" srcId="{0DF57B6A-B770-49CB-BA04-1CD121FBC534}" destId="{197E38DC-86E7-4104-9669-A2D3DF76036F}" srcOrd="5" destOrd="0" presId="urn:microsoft.com/office/officeart/2005/8/layout/hProcess11"/>
    <dgm:cxn modelId="{AEAE8F92-4A74-4E59-85B9-EF8FB15C190C}" type="presParOf" srcId="{0DF57B6A-B770-49CB-BA04-1CD121FBC534}" destId="{2AF2EB93-BD23-4A2B-B6C1-D535539BE309}" srcOrd="6" destOrd="0" presId="urn:microsoft.com/office/officeart/2005/8/layout/hProcess11"/>
    <dgm:cxn modelId="{61019DBA-E9AD-4A80-848F-BA7E73F24974}" type="presParOf" srcId="{2AF2EB93-BD23-4A2B-B6C1-D535539BE309}" destId="{E64788AC-0C6A-433F-B7B0-12523F060606}" srcOrd="0" destOrd="0" presId="urn:microsoft.com/office/officeart/2005/8/layout/hProcess11"/>
    <dgm:cxn modelId="{F960ED7A-24C7-4602-96BC-E4426F30C3C1}" type="presParOf" srcId="{2AF2EB93-BD23-4A2B-B6C1-D535539BE309}" destId="{7DC7938A-EEBC-486D-ADF0-AE1179B5BE80}" srcOrd="1" destOrd="0" presId="urn:microsoft.com/office/officeart/2005/8/layout/hProcess11"/>
    <dgm:cxn modelId="{6EFC4E66-2477-47B8-8709-628854C4AC7E}" type="presParOf" srcId="{2AF2EB93-BD23-4A2B-B6C1-D535539BE309}" destId="{B4DA046E-AF45-4788-AD41-77526AACA672}" srcOrd="2" destOrd="0" presId="urn:microsoft.com/office/officeart/2005/8/layout/hProcess11"/>
    <dgm:cxn modelId="{89982CCA-C9A7-4656-AB23-186DC1DCA0E2}" type="presParOf" srcId="{0DF57B6A-B770-49CB-BA04-1CD121FBC534}" destId="{80BEBD61-7DD1-47ED-8527-039EF6919143}" srcOrd="7" destOrd="0" presId="urn:microsoft.com/office/officeart/2005/8/layout/hProcess11"/>
    <dgm:cxn modelId="{FF16FA2B-3768-4DA4-96D9-D4EA9C4DC346}" type="presParOf" srcId="{0DF57B6A-B770-49CB-BA04-1CD121FBC534}" destId="{14935017-AEB8-4F6C-83CB-540D235AB959}" srcOrd="8" destOrd="0" presId="urn:microsoft.com/office/officeart/2005/8/layout/hProcess11"/>
    <dgm:cxn modelId="{A1CE9C99-C68C-4234-8A56-5E6A4BF70E28}" type="presParOf" srcId="{14935017-AEB8-4F6C-83CB-540D235AB959}" destId="{CDCC964F-222C-432F-B996-0398D44449B4}" srcOrd="0" destOrd="0" presId="urn:microsoft.com/office/officeart/2005/8/layout/hProcess11"/>
    <dgm:cxn modelId="{5CDEB7A8-5EBD-45FA-93B2-5EEA72479746}" type="presParOf" srcId="{14935017-AEB8-4F6C-83CB-540D235AB959}" destId="{AA43E447-7989-43FA-88ED-2FE3D4D1BFEA}" srcOrd="1" destOrd="0" presId="urn:microsoft.com/office/officeart/2005/8/layout/hProcess11"/>
    <dgm:cxn modelId="{BAA7976F-844A-45FB-BE55-6F9254B999D9}" type="presParOf" srcId="{14935017-AEB8-4F6C-83CB-540D235AB959}" destId="{55E77091-5BC6-4E95-B093-A7FDCAA6B988}" srcOrd="2" destOrd="0" presId="urn:microsoft.com/office/officeart/2005/8/layout/hProcess11"/>
    <dgm:cxn modelId="{9FE2CDAE-6458-4FB0-9890-E81D76608087}" type="presParOf" srcId="{0DF57B6A-B770-49CB-BA04-1CD121FBC534}" destId="{0155D4CF-E2EA-4E4E-9D63-F514F1BA90E9}" srcOrd="9" destOrd="0" presId="urn:microsoft.com/office/officeart/2005/8/layout/hProcess11"/>
    <dgm:cxn modelId="{7E8592A4-3286-426A-AD40-726D448B0D07}" type="presParOf" srcId="{0DF57B6A-B770-49CB-BA04-1CD121FBC534}" destId="{B1501711-67D2-4191-92EE-9BB84D847356}" srcOrd="10" destOrd="0" presId="urn:microsoft.com/office/officeart/2005/8/layout/hProcess11"/>
    <dgm:cxn modelId="{5D3EFF3C-8FC0-46C3-B3F2-AD37852F24EA}" type="presParOf" srcId="{B1501711-67D2-4191-92EE-9BB84D847356}" destId="{9606A53C-92E1-4848-AD94-1A237CE6E87C}" srcOrd="0" destOrd="0" presId="urn:microsoft.com/office/officeart/2005/8/layout/hProcess11"/>
    <dgm:cxn modelId="{3A1DBAE5-2D1C-4C22-A958-57F16CB9470C}" type="presParOf" srcId="{B1501711-67D2-4191-92EE-9BB84D847356}" destId="{FDB3FC41-9651-4BB2-845D-D5D3E7A7AC9C}" srcOrd="1" destOrd="0" presId="urn:microsoft.com/office/officeart/2005/8/layout/hProcess11"/>
    <dgm:cxn modelId="{2A11427A-BC0B-4FA2-B563-A7C39D98A9CF}" type="presParOf" srcId="{B1501711-67D2-4191-92EE-9BB84D847356}" destId="{160C403D-0CFC-4088-A7C3-4240472E173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92FF3-5698-4070-9AFB-24566E168F7C}">
      <dsp:nvSpPr>
        <dsp:cNvPr id="0" name=""/>
        <dsp:cNvSpPr/>
      </dsp:nvSpPr>
      <dsp:spPr>
        <a:xfrm>
          <a:off x="0" y="1057608"/>
          <a:ext cx="10775623" cy="1410144"/>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2B5D8A-6EFA-4CC1-95D9-CDB3DBEEF44B}">
      <dsp:nvSpPr>
        <dsp:cNvPr id="0" name=""/>
        <dsp:cNvSpPr/>
      </dsp:nvSpPr>
      <dsp:spPr>
        <a:xfrm>
          <a:off x="2663" y="0"/>
          <a:ext cx="1550837" cy="141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sv-SE" sz="1600" kern="1200" dirty="0"/>
            <a:t>Handläggning med barnet i centrum</a:t>
          </a:r>
        </a:p>
      </dsp:txBody>
      <dsp:txXfrm>
        <a:off x="2663" y="0"/>
        <a:ext cx="1550837" cy="1410144"/>
      </dsp:txXfrm>
    </dsp:sp>
    <dsp:sp modelId="{F70C40EA-6899-4365-AE20-F3D67849851E}">
      <dsp:nvSpPr>
        <dsp:cNvPr id="0" name=""/>
        <dsp:cNvSpPr/>
      </dsp:nvSpPr>
      <dsp:spPr>
        <a:xfrm>
          <a:off x="601814" y="1586412"/>
          <a:ext cx="352536" cy="35253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9B31F-3032-4290-ACD7-753CF85A22C2}">
      <dsp:nvSpPr>
        <dsp:cNvPr id="0" name=""/>
        <dsp:cNvSpPr/>
      </dsp:nvSpPr>
      <dsp:spPr>
        <a:xfrm>
          <a:off x="1631042" y="2115217"/>
          <a:ext cx="1550837" cy="141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sv-SE" sz="1600" kern="1200" dirty="0"/>
            <a:t>Samtal och delaktighet</a:t>
          </a:r>
        </a:p>
      </dsp:txBody>
      <dsp:txXfrm>
        <a:off x="1631042" y="2115217"/>
        <a:ext cx="1550837" cy="1410144"/>
      </dsp:txXfrm>
    </dsp:sp>
    <dsp:sp modelId="{3C457892-B55F-4FD7-A962-FC050FAA06CC}">
      <dsp:nvSpPr>
        <dsp:cNvPr id="0" name=""/>
        <dsp:cNvSpPr/>
      </dsp:nvSpPr>
      <dsp:spPr>
        <a:xfrm>
          <a:off x="2230193" y="1586412"/>
          <a:ext cx="352536" cy="352536"/>
        </a:xfrm>
        <a:prstGeom prst="ellipse">
          <a:avLst/>
        </a:prstGeom>
        <a:solidFill>
          <a:schemeClr val="accent5">
            <a:hueOff val="-18033"/>
            <a:satOff val="20"/>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19654-A5EA-45DE-81EC-3F624A83D75D}">
      <dsp:nvSpPr>
        <dsp:cNvPr id="0" name=""/>
        <dsp:cNvSpPr/>
      </dsp:nvSpPr>
      <dsp:spPr>
        <a:xfrm>
          <a:off x="3259422" y="0"/>
          <a:ext cx="1550837" cy="141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sv-SE" sz="1600" kern="1200" dirty="0"/>
            <a:t>Utsatthet och våld</a:t>
          </a:r>
        </a:p>
      </dsp:txBody>
      <dsp:txXfrm>
        <a:off x="3259422" y="0"/>
        <a:ext cx="1550837" cy="1410144"/>
      </dsp:txXfrm>
    </dsp:sp>
    <dsp:sp modelId="{F9DF0E5C-B1D7-4533-AB78-5287EE56DAF1}">
      <dsp:nvSpPr>
        <dsp:cNvPr id="0" name=""/>
        <dsp:cNvSpPr/>
      </dsp:nvSpPr>
      <dsp:spPr>
        <a:xfrm>
          <a:off x="3858572" y="1586412"/>
          <a:ext cx="352536" cy="352536"/>
        </a:xfrm>
        <a:prstGeom prst="ellipse">
          <a:avLst/>
        </a:prstGeom>
        <a:solidFill>
          <a:schemeClr val="accent5">
            <a:hueOff val="-36065"/>
            <a:satOff val="40"/>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788AC-0C6A-433F-B7B0-12523F060606}">
      <dsp:nvSpPr>
        <dsp:cNvPr id="0" name=""/>
        <dsp:cNvSpPr/>
      </dsp:nvSpPr>
      <dsp:spPr>
        <a:xfrm>
          <a:off x="4887801" y="2115217"/>
          <a:ext cx="1550837" cy="141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sv-SE" sz="1600" kern="1200" dirty="0"/>
            <a:t>Barn och unga som begår brott</a:t>
          </a:r>
        </a:p>
      </dsp:txBody>
      <dsp:txXfrm>
        <a:off x="4887801" y="2115217"/>
        <a:ext cx="1550837" cy="1410144"/>
      </dsp:txXfrm>
    </dsp:sp>
    <dsp:sp modelId="{7DC7938A-EEBC-486D-ADF0-AE1179B5BE80}">
      <dsp:nvSpPr>
        <dsp:cNvPr id="0" name=""/>
        <dsp:cNvSpPr/>
      </dsp:nvSpPr>
      <dsp:spPr>
        <a:xfrm>
          <a:off x="5486951" y="1586412"/>
          <a:ext cx="352536" cy="352536"/>
        </a:xfrm>
        <a:prstGeom prst="ellipse">
          <a:avLst/>
        </a:prstGeom>
        <a:solidFill>
          <a:schemeClr val="accent5">
            <a:hueOff val="-54098"/>
            <a:satOff val="59"/>
            <a:lumOff val="-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C964F-222C-432F-B996-0398D44449B4}">
      <dsp:nvSpPr>
        <dsp:cNvPr id="0" name=""/>
        <dsp:cNvSpPr/>
      </dsp:nvSpPr>
      <dsp:spPr>
        <a:xfrm>
          <a:off x="6516180" y="0"/>
          <a:ext cx="1550837" cy="141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sv-SE" sz="1600" kern="1200" dirty="0"/>
            <a:t>Arbeta med familjehem</a:t>
          </a:r>
        </a:p>
      </dsp:txBody>
      <dsp:txXfrm>
        <a:off x="6516180" y="0"/>
        <a:ext cx="1550837" cy="1410144"/>
      </dsp:txXfrm>
    </dsp:sp>
    <dsp:sp modelId="{AA43E447-7989-43FA-88ED-2FE3D4D1BFEA}">
      <dsp:nvSpPr>
        <dsp:cNvPr id="0" name=""/>
        <dsp:cNvSpPr/>
      </dsp:nvSpPr>
      <dsp:spPr>
        <a:xfrm>
          <a:off x="7115331" y="1586412"/>
          <a:ext cx="352536" cy="352536"/>
        </a:xfrm>
        <a:prstGeom prst="ellipse">
          <a:avLst/>
        </a:prstGeom>
        <a:solidFill>
          <a:schemeClr val="accent5">
            <a:hueOff val="-72130"/>
            <a:satOff val="79"/>
            <a:lumOff val="-10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6A53C-92E1-4848-AD94-1A237CE6E87C}">
      <dsp:nvSpPr>
        <dsp:cNvPr id="0" name=""/>
        <dsp:cNvSpPr/>
      </dsp:nvSpPr>
      <dsp:spPr>
        <a:xfrm>
          <a:off x="8144559" y="2115217"/>
          <a:ext cx="1550837" cy="141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sv-SE" sz="1600" kern="1200" dirty="0"/>
            <a:t>”Verktyg i vardagen”</a:t>
          </a:r>
        </a:p>
      </dsp:txBody>
      <dsp:txXfrm>
        <a:off x="8144559" y="2115217"/>
        <a:ext cx="1550837" cy="1410144"/>
      </dsp:txXfrm>
    </dsp:sp>
    <dsp:sp modelId="{FDB3FC41-9651-4BB2-845D-D5D3E7A7AC9C}">
      <dsp:nvSpPr>
        <dsp:cNvPr id="0" name=""/>
        <dsp:cNvSpPr/>
      </dsp:nvSpPr>
      <dsp:spPr>
        <a:xfrm>
          <a:off x="8743710" y="1586412"/>
          <a:ext cx="352536" cy="352536"/>
        </a:xfrm>
        <a:prstGeom prst="ellipse">
          <a:avLst/>
        </a:prstGeom>
        <a:solidFill>
          <a:schemeClr val="accent5">
            <a:hueOff val="-90163"/>
            <a:satOff val="99"/>
            <a:lumOff val="-1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F6065-3EDE-4950-8FE2-06455CCB026D}" type="datetimeFigureOut">
              <a:rPr lang="sv-SE" smtClean="0"/>
              <a:t>2022-09-29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C84CA-13CA-48B3-86B9-646132EC4A6A}" type="slidenum">
              <a:rPr lang="sv-SE" smtClean="0"/>
              <a:t>‹#›</a:t>
            </a:fld>
            <a:endParaRPr lang="sv-SE"/>
          </a:p>
        </p:txBody>
      </p:sp>
    </p:spTree>
    <p:extLst>
      <p:ext uri="{BB962C8B-B14F-4D97-AF65-F5344CB8AC3E}">
        <p14:creationId xmlns:p14="http://schemas.microsoft.com/office/powerpoint/2010/main" val="410155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Föregående möte: </a:t>
            </a:r>
          </a:p>
          <a:p>
            <a:endParaRPr lang="sv-SE" dirty="0"/>
          </a:p>
          <a:p>
            <a:endParaRPr lang="sv-SE" dirty="0"/>
          </a:p>
        </p:txBody>
      </p:sp>
      <p:sp>
        <p:nvSpPr>
          <p:cNvPr id="4" name="Platshållare för bildnummer 3"/>
          <p:cNvSpPr>
            <a:spLocks noGrp="1"/>
          </p:cNvSpPr>
          <p:nvPr>
            <p:ph type="sldNum" sz="quarter" idx="5"/>
          </p:nvPr>
        </p:nvSpPr>
        <p:spPr/>
        <p:txBody>
          <a:bodyPr/>
          <a:lstStyle/>
          <a:p>
            <a:fld id="{1E9C84CA-13CA-48B3-86B9-646132EC4A6A}" type="slidenum">
              <a:rPr lang="sv-SE" smtClean="0"/>
              <a:t>2</a:t>
            </a:fld>
            <a:endParaRPr lang="sv-SE"/>
          </a:p>
        </p:txBody>
      </p:sp>
    </p:spTree>
    <p:extLst>
      <p:ext uri="{BB962C8B-B14F-4D97-AF65-F5344CB8AC3E}">
        <p14:creationId xmlns:p14="http://schemas.microsoft.com/office/powerpoint/2010/main" val="43897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Beredningen anser att en mer hållbar och långsiktig finansieringsform för arbetet bör övervägas. Möjligheten att lyfta in arbetet inom reguljär finansiering inom SKR:s medlemsavgift bör då särskilt prövas.</a:t>
            </a:r>
          </a:p>
          <a:p>
            <a:endParaRPr lang="sv-SE" dirty="0"/>
          </a:p>
        </p:txBody>
      </p:sp>
      <p:sp>
        <p:nvSpPr>
          <p:cNvPr id="4" name="Platshållare för bildnummer 3"/>
          <p:cNvSpPr>
            <a:spLocks noGrp="1"/>
          </p:cNvSpPr>
          <p:nvPr>
            <p:ph type="sldNum" sz="quarter" idx="5"/>
          </p:nvPr>
        </p:nvSpPr>
        <p:spPr/>
        <p:txBody>
          <a:bodyPr/>
          <a:lstStyle/>
          <a:p>
            <a:fld id="{41D67C56-C114-48CA-9DCD-AA251652AECE}" type="slidenum">
              <a:rPr lang="sv-SE" smtClean="0"/>
              <a:t>28</a:t>
            </a:fld>
            <a:endParaRPr lang="sv-SE"/>
          </a:p>
        </p:txBody>
      </p:sp>
    </p:spTree>
    <p:extLst>
      <p:ext uri="{BB962C8B-B14F-4D97-AF65-F5344CB8AC3E}">
        <p14:creationId xmlns:p14="http://schemas.microsoft.com/office/powerpoint/2010/main" val="73250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81013" y="1279525"/>
            <a:ext cx="6137275" cy="3452813"/>
          </a:xfrm>
        </p:spPr>
      </p:sp>
      <p:sp>
        <p:nvSpPr>
          <p:cNvPr id="3" name="Platshållare för anteckningar 2"/>
          <p:cNvSpPr>
            <a:spLocks noGrp="1"/>
          </p:cNvSpPr>
          <p:nvPr>
            <p:ph type="body" idx="1"/>
          </p:nvPr>
        </p:nvSpPr>
        <p:spPr/>
        <p:txBody>
          <a:bodyPr/>
          <a:lstStyle/>
          <a:p>
            <a:pPr>
              <a:buFontTx/>
              <a:buChar char="-"/>
            </a:pPr>
            <a:r>
              <a:rPr lang="sv-SE" sz="3600" dirty="0"/>
              <a:t>Beslut bör tas runt årsskiftet 2023/2024</a:t>
            </a:r>
          </a:p>
          <a:p>
            <a:pPr>
              <a:buFontTx/>
              <a:buChar char="-"/>
            </a:pPr>
            <a:r>
              <a:rPr lang="sv-SE" sz="3600" dirty="0"/>
              <a:t>Förslag bör vara ”klart” sommaren 2023 </a:t>
            </a:r>
          </a:p>
          <a:p>
            <a:pPr>
              <a:buFontTx/>
              <a:buChar char="-"/>
            </a:pPr>
            <a:r>
              <a:rPr lang="sv-SE" sz="3600" dirty="0"/>
              <a:t>Förankring kontinuerligt men extra fokus under hösten 2023</a:t>
            </a:r>
          </a:p>
          <a:p>
            <a:pPr>
              <a:buFontTx/>
              <a:buChar char="-"/>
            </a:pPr>
            <a:r>
              <a:rPr lang="sv-SE" sz="3600" dirty="0"/>
              <a:t>Synka med bevakning av ny socialtjänstlag</a:t>
            </a:r>
          </a:p>
          <a:p>
            <a:endParaRPr lang="sv-SE" dirty="0"/>
          </a:p>
        </p:txBody>
      </p:sp>
      <p:sp>
        <p:nvSpPr>
          <p:cNvPr id="4" name="Platshållare för bildnummer 3"/>
          <p:cNvSpPr>
            <a:spLocks noGrp="1"/>
          </p:cNvSpPr>
          <p:nvPr>
            <p:ph type="sldNum" sz="quarter" idx="10"/>
          </p:nvPr>
        </p:nvSpPr>
        <p:spPr/>
        <p:txBody>
          <a:bodyPr/>
          <a:lstStyle/>
          <a:p>
            <a:fld id="{E7AC48B7-44F8-4CA2-BEFE-2D80FA17A0F2}" type="slidenum">
              <a:rPr lang="sv-SE" smtClean="0"/>
              <a:t>29</a:t>
            </a:fld>
            <a:endParaRPr lang="sv-SE"/>
          </a:p>
        </p:txBody>
      </p:sp>
    </p:spTree>
    <p:extLst>
      <p:ext uri="{BB962C8B-B14F-4D97-AF65-F5344CB8AC3E}">
        <p14:creationId xmlns:p14="http://schemas.microsoft.com/office/powerpoint/2010/main" val="102263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292100">
              <a:spcAft>
                <a:spcPts val="800"/>
              </a:spcAft>
              <a:buFont typeface="Arial" panose="020B0604020202020204" pitchFamily="34" charset="0"/>
              <a:buNone/>
            </a:pPr>
            <a:endParaRPr lang="sv-SE" sz="1600" dirty="0">
              <a:effectLst/>
              <a:latin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E59F9-1451-41EA-9CDA-00FA3DAB83C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91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203 kommuner deltar i någon av årets fyra undersökningar.</a:t>
            </a:r>
            <a:br>
              <a:rPr lang="sv-SE" dirty="0"/>
            </a:br>
            <a:r>
              <a:rPr lang="sv-SE" dirty="0"/>
              <a:t/>
            </a:r>
            <a:br>
              <a:rPr lang="sv-SE" dirty="0"/>
            </a:br>
            <a:r>
              <a:rPr lang="sv-SE" dirty="0"/>
              <a:t>Mycket lågt pris för tjänsten idag (6,50 kr/brukare i målgruppen), tack vare upphandlingen. Kommer sannolikt höjas.</a:t>
            </a:r>
          </a:p>
          <a:p>
            <a:endParaRPr lang="sv-SE" dirty="0"/>
          </a:p>
          <a:p>
            <a:r>
              <a:rPr lang="sv-SE" dirty="0"/>
              <a:t>Såväl upphandlingen som undersökningstjänsten är mycket komplex.</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AAB6B-13EC-4098-AD33-D5FBD294071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01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FB7F2EF-F1A0-4F0B-AEE7-4412044D72D3}" type="slidenum">
              <a:rPr lang="sv-SE" smtClean="0"/>
              <a:t>37</a:t>
            </a:fld>
            <a:endParaRPr lang="sv-SE"/>
          </a:p>
        </p:txBody>
      </p:sp>
    </p:spTree>
    <p:extLst>
      <p:ext uri="{BB962C8B-B14F-4D97-AF65-F5344CB8AC3E}">
        <p14:creationId xmlns:p14="http://schemas.microsoft.com/office/powerpoint/2010/main" val="67687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0A0EB-BDB0-4284-8A47-BB92997FE35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1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0A0EB-BDB0-4284-8A47-BB92997FE35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36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0A0EB-BDB0-4284-8A47-BB92997FE35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58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0A0EB-BDB0-4284-8A47-BB92997FE35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649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0A0EB-BDB0-4284-8A47-BB92997FE35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3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30216-4E78-49A4-A695-49939075E27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473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0A0EB-BDB0-4284-8A47-BB92997FE35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473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0A0EB-BDB0-4284-8A47-BB92997FE35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2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45007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6578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1940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6607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688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2877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0929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313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5D5C2-540C-4B5D-9EB4-0F5F1E2BA50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608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9147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7F2EF-F1A0-4F0B-AEE7-4412044D72D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87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Utbildningsnivå, arbetstid/schema, tillgång till datorer, språk, antalet medarbetare, diskussion om benämningen på stegen, resor för myndighet kommer sannolikt att likna varandra, </a:t>
            </a:r>
            <a:r>
              <a:rPr lang="sv-SE" dirty="0" err="1"/>
              <a:t>vce</a:t>
            </a:r>
            <a:r>
              <a:rPr lang="sv-SE" dirty="0"/>
              <a:t> versa för utförare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D26D-1A9F-4116-80C1-C0FF83CCD2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15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(svarsfrekvens 63,9%)</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D26D-1A9F-4116-80C1-C0FF83CCD2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64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8DB89-EDF4-EC46-B025-35BC56726689}"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69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30216-4E78-49A4-A695-49939075E27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81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Förbereda kurstillfällen = packa och duka, skriva ut, fika, närvarohantering, kopiera material</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0328A-B3A7-4692-BE64-B1442C30716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5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1D67C56-C114-48CA-9DCD-AA251652AECE}" type="slidenum">
              <a:rPr lang="sv-SE" smtClean="0"/>
              <a:t>27</a:t>
            </a:fld>
            <a:endParaRPr lang="sv-SE"/>
          </a:p>
        </p:txBody>
      </p:sp>
    </p:spTree>
    <p:extLst>
      <p:ext uri="{BB962C8B-B14F-4D97-AF65-F5344CB8AC3E}">
        <p14:creationId xmlns:p14="http://schemas.microsoft.com/office/powerpoint/2010/main" val="205891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4241300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170767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0758466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22765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7782979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54255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893128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011236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607275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8836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2022-09-29</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6725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2022-09-29</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2022-09-29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2022-09-29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2022-09-29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2022-09-29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2022-09-29</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2022-09-29</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2022-09-29</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2022-09-29</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2022-09-29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2022-09-29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2022-09-29</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2022-09-29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2022-09-29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2022-09-29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0E47C1-4030-4DC9-8281-1B8A4DEEA075}"/>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225A6C8A-ABB2-4CFB-B653-6B0E2B95CE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2856997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715D4-87FD-43D0-B403-D53635305C0A}"/>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9105E1B-AE97-4852-8D52-3942D9CD509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2932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2D2744-A203-43B6-935D-4AC383BFB740}"/>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C99BD931-5085-458C-898C-90CC29FE0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2191909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96A37-AE6F-437C-B23F-99DF7447EDED}"/>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7BD4254E-9412-4463-9254-9CF7C289FFC8}"/>
              </a:ext>
            </a:extLst>
          </p:cNvPr>
          <p:cNvSpPr>
            <a:spLocks noGrp="1"/>
          </p:cNvSpPr>
          <p:nvPr>
            <p:ph sz="half" idx="1"/>
          </p:nvPr>
        </p:nvSpPr>
        <p:spPr>
          <a:xfrm>
            <a:off x="838200" y="1825625"/>
            <a:ext cx="5181600" cy="428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AB625F35-6C14-4184-95E4-DB2CAE4E02CC}"/>
              </a:ext>
            </a:extLst>
          </p:cNvPr>
          <p:cNvSpPr>
            <a:spLocks noGrp="1"/>
          </p:cNvSpPr>
          <p:nvPr>
            <p:ph sz="half" idx="2"/>
          </p:nvPr>
        </p:nvSpPr>
        <p:spPr>
          <a:xfrm>
            <a:off x="6172200" y="1825625"/>
            <a:ext cx="5181600" cy="428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74083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CFD370-E339-424C-96BA-75518F0835CB}"/>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9F7F78D9-8340-4DA9-A516-D7983CF67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A1339FE-AA01-4C20-9CAB-B26A0B5CBFAE}"/>
              </a:ext>
            </a:extLst>
          </p:cNvPr>
          <p:cNvSpPr>
            <a:spLocks noGrp="1"/>
          </p:cNvSpPr>
          <p:nvPr>
            <p:ph sz="half" idx="2"/>
          </p:nvPr>
        </p:nvSpPr>
        <p:spPr>
          <a:xfrm>
            <a:off x="839788" y="2505075"/>
            <a:ext cx="5157787" cy="36196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043E273-879E-49C9-8DEF-30375D721AC6}"/>
              </a:ext>
            </a:extLst>
          </p:cNvPr>
          <p:cNvSpPr>
            <a:spLocks noGrp="1"/>
          </p:cNvSpPr>
          <p:nvPr>
            <p:ph type="body" sz="quarter" idx="3"/>
          </p:nvPr>
        </p:nvSpPr>
        <p:spPr>
          <a:xfrm>
            <a:off x="6172200" y="1681163"/>
            <a:ext cx="51800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6596586-5148-4CE9-9199-EC46FE7521C6}"/>
              </a:ext>
            </a:extLst>
          </p:cNvPr>
          <p:cNvSpPr>
            <a:spLocks noGrp="1"/>
          </p:cNvSpPr>
          <p:nvPr>
            <p:ph sz="quarter" idx="4"/>
          </p:nvPr>
        </p:nvSpPr>
        <p:spPr>
          <a:xfrm>
            <a:off x="6172201" y="2505075"/>
            <a:ext cx="5180011" cy="36196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772931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9F37A-34A4-4706-9DDB-A575BC8D89EC}"/>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018109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898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D5A2EB-27EE-430F-B7B1-33364A610958}"/>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828B37A1-4234-4381-9548-422359EF6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81E2B86-2970-4A8E-8609-261E00E4A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163526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D5A2EB-27EE-430F-B7B1-33364A610958}"/>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C81E2B86-2970-4A8E-8609-261E00E4A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bild 5">
            <a:extLst>
              <a:ext uri="{FF2B5EF4-FFF2-40B4-BE49-F238E27FC236}">
                <a16:creationId xmlns:a16="http://schemas.microsoft.com/office/drawing/2014/main" id="{652871B0-FB56-49A4-A671-6AF14394E774}"/>
              </a:ext>
            </a:extLst>
          </p:cNvPr>
          <p:cNvSpPr>
            <a:spLocks noGrp="1"/>
          </p:cNvSpPr>
          <p:nvPr>
            <p:ph type="pic" sz="quarter" idx="10"/>
          </p:nvPr>
        </p:nvSpPr>
        <p:spPr>
          <a:xfrm>
            <a:off x="5183188" y="987425"/>
            <a:ext cx="6172200" cy="4873625"/>
          </a:xfrm>
        </p:spPr>
        <p:txBody>
          <a:bodyPr/>
          <a:lstStyle>
            <a:lvl1pPr marL="0" indent="0">
              <a:buFontTx/>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971912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0F8270D6-9F17-47C5-95B2-8254E4530CD3}" type="datetimeFigureOut">
              <a:rPr lang="sv-SE" smtClean="0"/>
              <a:t>2022-09-29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2B48CBC-C525-4CC6-92DA-33E0D83DF567}" type="slidenum">
              <a:rPr lang="sv-SE" smtClean="0"/>
              <a:t>‹#›</a:t>
            </a:fld>
            <a:endParaRPr lang="sv-SE"/>
          </a:p>
        </p:txBody>
      </p:sp>
      <p:pic>
        <p:nvPicPr>
          <p:cNvPr id="7" name="Bildobjekt 6">
            <a:extLst>
              <a:ext uri="{FF2B5EF4-FFF2-40B4-BE49-F238E27FC236}">
                <a16:creationId xmlns:a16="http://schemas.microsoft.com/office/drawing/2014/main" id="{1165C98E-9350-4EF1-A2D7-9A58FEB28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74" y="5864225"/>
            <a:ext cx="2241884" cy="560471"/>
          </a:xfrm>
          <a:prstGeom prst="rect">
            <a:avLst/>
          </a:prstGeom>
        </p:spPr>
      </p:pic>
    </p:spTree>
    <p:extLst>
      <p:ext uri="{BB962C8B-B14F-4D97-AF65-F5344CB8AC3E}">
        <p14:creationId xmlns:p14="http://schemas.microsoft.com/office/powerpoint/2010/main" val="2793951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0F8270D6-9F17-47C5-95B2-8254E4530CD3}" type="datetimeFigureOut">
              <a:rPr lang="sv-SE" smtClean="0"/>
              <a:t>2022-09-29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2B48CBC-C525-4CC6-92DA-33E0D83DF567}" type="slidenum">
              <a:rPr lang="sv-SE" smtClean="0"/>
              <a:t>‹#›</a:t>
            </a:fld>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74" y="5864225"/>
            <a:ext cx="2241884" cy="560471"/>
          </a:xfrm>
          <a:prstGeom prst="rect">
            <a:avLst/>
          </a:prstGeom>
        </p:spPr>
      </p:pic>
    </p:spTree>
    <p:extLst>
      <p:ext uri="{BB962C8B-B14F-4D97-AF65-F5344CB8AC3E}">
        <p14:creationId xmlns:p14="http://schemas.microsoft.com/office/powerpoint/2010/main" val="3968804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F8270D6-9F17-47C5-95B2-8254E4530CD3}" type="datetimeFigureOut">
              <a:rPr lang="sv-SE" smtClean="0"/>
              <a:t>2022-09-29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2B48CBC-C525-4CC6-92DA-33E0D83DF567}" type="slidenum">
              <a:rPr lang="sv-SE" smtClean="0"/>
              <a:t>‹#›</a:t>
            </a:fld>
            <a:endParaRPr lang="sv-SE"/>
          </a:p>
        </p:txBody>
      </p:sp>
    </p:spTree>
    <p:extLst>
      <p:ext uri="{BB962C8B-B14F-4D97-AF65-F5344CB8AC3E}">
        <p14:creationId xmlns:p14="http://schemas.microsoft.com/office/powerpoint/2010/main" val="28177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Tom">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F8270D6-9F17-47C5-95B2-8254E4530CD3}" type="datetimeFigureOut">
              <a:rPr lang="sv-SE" smtClean="0"/>
              <a:t>2022-09-29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2B48CBC-C525-4CC6-92DA-33E0D83DF567}" type="slidenum">
              <a:rPr lang="sv-SE" smtClean="0"/>
              <a:t>‹#›</a:t>
            </a:fld>
            <a:endParaRPr lang="sv-SE"/>
          </a:p>
        </p:txBody>
      </p:sp>
      <p:pic>
        <p:nvPicPr>
          <p:cNvPr id="5" name="Bildobjekt 4">
            <a:extLst>
              <a:ext uri="{FF2B5EF4-FFF2-40B4-BE49-F238E27FC236}">
                <a16:creationId xmlns:a16="http://schemas.microsoft.com/office/drawing/2014/main" id="{EB3FC92F-3266-4F16-86A6-E996D2ED73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74" y="5864225"/>
            <a:ext cx="2241884" cy="560471"/>
          </a:xfrm>
          <a:prstGeom prst="rect">
            <a:avLst/>
          </a:prstGeom>
        </p:spPr>
      </p:pic>
    </p:spTree>
    <p:extLst>
      <p:ext uri="{BB962C8B-B14F-4D97-AF65-F5344CB8AC3E}">
        <p14:creationId xmlns:p14="http://schemas.microsoft.com/office/powerpoint/2010/main" val="26361489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0F8270D6-9F17-47C5-95B2-8254E4530CD3}" type="datetimeFigureOut">
              <a:rPr lang="sv-SE" smtClean="0"/>
              <a:t>2022-09-29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2B48CBC-C525-4CC6-92DA-33E0D83DF567}" type="slidenum">
              <a:rPr lang="sv-SE" smtClean="0"/>
              <a:t>‹#›</a:t>
            </a:fld>
            <a:endParaRPr lang="sv-SE"/>
          </a:p>
        </p:txBody>
      </p:sp>
    </p:spTree>
    <p:extLst>
      <p:ext uri="{BB962C8B-B14F-4D97-AF65-F5344CB8AC3E}">
        <p14:creationId xmlns:p14="http://schemas.microsoft.com/office/powerpoint/2010/main" val="11124205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0F8270D6-9F17-47C5-95B2-8254E4530CD3}" type="datetimeFigureOut">
              <a:rPr lang="sv-SE" smtClean="0"/>
              <a:t>2022-09-29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2B48CBC-C525-4CC6-92DA-33E0D83DF567}" type="slidenum">
              <a:rPr lang="sv-SE" smtClean="0"/>
              <a:t>‹#›</a:t>
            </a:fld>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74" y="5864225"/>
            <a:ext cx="2241884" cy="560471"/>
          </a:xfrm>
          <a:prstGeom prst="rect">
            <a:avLst/>
          </a:prstGeom>
        </p:spPr>
      </p:pic>
    </p:spTree>
    <p:extLst>
      <p:ext uri="{BB962C8B-B14F-4D97-AF65-F5344CB8AC3E}">
        <p14:creationId xmlns:p14="http://schemas.microsoft.com/office/powerpoint/2010/main" val="796352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1765492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849394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2339872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98721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533244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2282215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0875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18941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8268332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751102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1325469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40556819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861528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7821822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17152604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1387609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8655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34796422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505850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0289230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79172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4625198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528813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spTree>
    <p:extLst>
      <p:ext uri="{BB962C8B-B14F-4D97-AF65-F5344CB8AC3E}">
        <p14:creationId xmlns:p14="http://schemas.microsoft.com/office/powerpoint/2010/main" val="12697317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Tree>
    <p:extLst>
      <p:ext uri="{BB962C8B-B14F-4D97-AF65-F5344CB8AC3E}">
        <p14:creationId xmlns:p14="http://schemas.microsoft.com/office/powerpoint/2010/main" val="3671997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8932967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2022-09-29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4745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2022-09-29</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818969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258080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65C18DA-410A-4124-BB0F-DE8CA676B1E5}" type="datetimeFigureOut">
              <a:rPr lang="sv-SE" smtClean="0"/>
              <a:t>2022-09-29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5053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65C18DA-410A-4124-BB0F-DE8CA676B1E5}" type="datetimeFigureOut">
              <a:rPr lang="sv-SE" smtClean="0"/>
              <a:t>2022-09-29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183535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65C18DA-410A-4124-BB0F-DE8CA676B1E5}" type="datetimeFigureOut">
              <a:rPr lang="sv-SE" smtClean="0"/>
              <a:t>2022-09-29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4936862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057839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2022-09-29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864483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42502038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414128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2022-09-29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5901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1.png"/><Relationship Id="rId5" Type="http://schemas.openxmlformats.org/officeDocument/2006/relationships/slideLayout" Target="../slideLayouts/slideLayout92.xml"/><Relationship Id="rId10" Type="http://schemas.openxmlformats.org/officeDocument/2006/relationships/theme" Target="../theme/theme10.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99.xml"/><Relationship Id="rId7" Type="http://schemas.openxmlformats.org/officeDocument/2006/relationships/image" Target="../media/image3.emf"/><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theme" Target="../theme/theme11.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10.png"/><Relationship Id="rId5" Type="http://schemas.openxmlformats.org/officeDocument/2006/relationships/slideLayout" Target="../slideLayouts/slideLayout106.xml"/><Relationship Id="rId10" Type="http://schemas.openxmlformats.org/officeDocument/2006/relationships/theme" Target="../theme/theme12.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0.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1.png"/><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2.jpeg"/><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3.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59.xml"/><Relationship Id="rId7"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theme" Target="../theme/theme9.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image" Target="../media/image1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2022-09-29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2022-09-29</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04272819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2022-09-29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302148771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xmlns="" val="1"/>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2022-09-29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15160758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2022-09-29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2022-09-29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2022-09-29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2022-09-29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2022-09-29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5BED548-8D23-4A59-BAF2-0E36950CC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92808D6-CC6D-465F-9D8F-E5A8E398F2A1}"/>
              </a:ext>
            </a:extLst>
          </p:cNvPr>
          <p:cNvSpPr>
            <a:spLocks noGrp="1"/>
          </p:cNvSpPr>
          <p:nvPr>
            <p:ph type="body" idx="1"/>
          </p:nvPr>
        </p:nvSpPr>
        <p:spPr>
          <a:xfrm>
            <a:off x="838200" y="1825625"/>
            <a:ext cx="10515600" cy="4281877"/>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Logotyp för RSS Regionala samverkans- och stödstrukturer.">
            <a:extLst>
              <a:ext uri="{FF2B5EF4-FFF2-40B4-BE49-F238E27FC236}">
                <a16:creationId xmlns:a16="http://schemas.microsoft.com/office/drawing/2014/main" id="{21270798-F675-4FD9-8018-E0CC2738C29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601200" y="6176963"/>
            <a:ext cx="1752600" cy="622843"/>
          </a:xfrm>
          <a:prstGeom prst="rect">
            <a:avLst/>
          </a:prstGeom>
        </p:spPr>
      </p:pic>
    </p:spTree>
    <p:extLst>
      <p:ext uri="{BB962C8B-B14F-4D97-AF65-F5344CB8AC3E}">
        <p14:creationId xmlns:p14="http://schemas.microsoft.com/office/powerpoint/2010/main" val="376993997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7000"/>
            <a:lum/>
          </a:blip>
          <a:srcRect/>
          <a:stretch>
            <a:fillRect l="40000" t="-39000" r="-40000" b="-39000"/>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270D6-9F17-47C5-95B2-8254E4530CD3}" type="datetimeFigureOut">
              <a:rPr lang="sv-SE" smtClean="0"/>
              <a:t>2022-09-29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48CBC-C525-4CC6-92DA-33E0D83DF567}" type="slidenum">
              <a:rPr lang="sv-SE" smtClean="0"/>
              <a:t>‹#›</a:t>
            </a:fld>
            <a:endParaRPr lang="sv-SE"/>
          </a:p>
        </p:txBody>
      </p:sp>
    </p:spTree>
    <p:extLst>
      <p:ext uri="{BB962C8B-B14F-4D97-AF65-F5344CB8AC3E}">
        <p14:creationId xmlns:p14="http://schemas.microsoft.com/office/powerpoint/2010/main" val="424070397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336634857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05.xml"/><Relationship Id="rId6" Type="http://schemas.microsoft.com/office/2007/relationships/diagramDrawing" Target="../diagrams/drawing1.xml"/><Relationship Id="rId11" Type="http://schemas.openxmlformats.org/officeDocument/2006/relationships/image" Target="../media/image20.png"/><Relationship Id="rId5" Type="http://schemas.openxmlformats.org/officeDocument/2006/relationships/diagramColors" Target="../diagrams/colors1.xml"/><Relationship Id="rId10" Type="http://schemas.openxmlformats.org/officeDocument/2006/relationships/image" Target="../media/image25.svg"/><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7.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hyperlink" Target="mailto:mia.ledwith@skr.se" TargetMode="External"/><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a:extLst>
              <a:ext uri="{FF2B5EF4-FFF2-40B4-BE49-F238E27FC236}">
                <a16:creationId xmlns:a16="http://schemas.microsoft.com/office/drawing/2014/main" id="{50BBC58D-D88D-4EFB-8D8D-B6B718EE5C7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97947" y="1298088"/>
            <a:ext cx="5996106" cy="2130912"/>
          </a:xfrm>
          <a:prstGeom prst="rect">
            <a:avLst/>
          </a:prstGeom>
        </p:spPr>
      </p:pic>
      <p:sp>
        <p:nvSpPr>
          <p:cNvPr id="6" name="Rubrik 1">
            <a:extLst>
              <a:ext uri="{FF2B5EF4-FFF2-40B4-BE49-F238E27FC236}">
                <a16:creationId xmlns:a16="http://schemas.microsoft.com/office/drawing/2014/main" id="{F480B8FD-7F31-49EF-BF7C-C3102EC151FA}"/>
              </a:ext>
            </a:extLst>
          </p:cNvPr>
          <p:cNvSpPr txBox="1">
            <a:spLocks/>
          </p:cNvSpPr>
          <p:nvPr/>
        </p:nvSpPr>
        <p:spPr>
          <a:xfrm>
            <a:off x="2656935" y="4093195"/>
            <a:ext cx="5904801" cy="1966912"/>
          </a:xfrm>
          <a:prstGeom prst="rect">
            <a:avLst/>
          </a:prstGeom>
        </p:spPr>
        <p:txBody>
          <a:bodyPr vert="horz" lIns="91440" tIns="45720" rIns="91440" bIns="45720" rtlCol="0" anchor="t">
            <a:noAutofit/>
          </a:bodyPr>
          <a:lstStyle>
            <a:lvl1pPr algn="ctr" defTabSz="914400" rtl="0" eaLnBrk="1" latinLnBrk="0" hangingPunct="1">
              <a:lnSpc>
                <a:spcPct val="95000"/>
              </a:lnSpc>
              <a:spcBef>
                <a:spcPct val="0"/>
              </a:spcBef>
              <a:buNone/>
              <a:defRPr sz="5400" b="1" kern="1200">
                <a:solidFill>
                  <a:srgbClr val="222221"/>
                </a:solidFill>
                <a:latin typeface="+mj-lt"/>
                <a:ea typeface="+mj-ea"/>
                <a:cs typeface="+mj-cs"/>
              </a:defRPr>
            </a:lvl1pPr>
          </a:lstStyle>
          <a:p>
            <a:r>
              <a:rPr lang="sv-SE"/>
              <a:t>Nätverksmöte</a:t>
            </a:r>
            <a:br>
              <a:rPr lang="sv-SE"/>
            </a:br>
            <a:r>
              <a:rPr lang="sv-SE" sz="3200"/>
              <a:t>21 september 2022</a:t>
            </a:r>
            <a:endParaRPr lang="sv-SE" dirty="0"/>
          </a:p>
        </p:txBody>
      </p:sp>
    </p:spTree>
    <p:extLst>
      <p:ext uri="{BB962C8B-B14F-4D97-AF65-F5344CB8AC3E}">
        <p14:creationId xmlns:p14="http://schemas.microsoft.com/office/powerpoint/2010/main" val="220750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9F6618-BF49-B1AD-46F3-0F6A49E5738A}"/>
              </a:ext>
            </a:extLst>
          </p:cNvPr>
          <p:cNvSpPr>
            <a:spLocks noGrp="1"/>
          </p:cNvSpPr>
          <p:nvPr>
            <p:ph type="title"/>
          </p:nvPr>
        </p:nvSpPr>
        <p:spPr>
          <a:xfrm>
            <a:off x="796628" y="1192388"/>
            <a:ext cx="9608400" cy="1966912"/>
          </a:xfrm>
        </p:spPr>
        <p:txBody>
          <a:bodyPr/>
          <a:lstStyle/>
          <a:p>
            <a:pPr algn="l"/>
            <a:r>
              <a:rPr lang="sv-SE" sz="4400" dirty="0"/>
              <a:t>265 anslutna</a:t>
            </a:r>
            <a:r>
              <a:rPr lang="sv-SE" dirty="0"/>
              <a:t> </a:t>
            </a:r>
            <a:r>
              <a:rPr lang="sv-SE" sz="4400" dirty="0"/>
              <a:t>kommuner</a:t>
            </a:r>
          </a:p>
        </p:txBody>
      </p:sp>
      <p:pic>
        <p:nvPicPr>
          <p:cNvPr id="4" name="Bildobjekt 3" descr="En bild som visar karta&#10;&#10;Automatiskt genererad beskrivning">
            <a:extLst>
              <a:ext uri="{FF2B5EF4-FFF2-40B4-BE49-F238E27FC236}">
                <a16:creationId xmlns:a16="http://schemas.microsoft.com/office/drawing/2014/main" id="{C73CA644-101D-F254-DC35-443BACC8C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186" y="358680"/>
            <a:ext cx="2722915" cy="6140641"/>
          </a:xfrm>
          <a:prstGeom prst="rect">
            <a:avLst/>
          </a:prstGeom>
        </p:spPr>
      </p:pic>
      <p:sp>
        <p:nvSpPr>
          <p:cNvPr id="6" name="textruta 5">
            <a:extLst>
              <a:ext uri="{FF2B5EF4-FFF2-40B4-BE49-F238E27FC236}">
                <a16:creationId xmlns:a16="http://schemas.microsoft.com/office/drawing/2014/main" id="{0C9EE4E1-D65C-D918-B4E5-0A0494E26E67}"/>
              </a:ext>
            </a:extLst>
          </p:cNvPr>
          <p:cNvSpPr txBox="1"/>
          <p:nvPr/>
        </p:nvSpPr>
        <p:spPr>
          <a:xfrm>
            <a:off x="1109765" y="2400483"/>
            <a:ext cx="2478564" cy="36009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Senast anslutna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Uddevalla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Mellerud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Bengtsfors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Sala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Vänersborg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Älmhult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3496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93AECB-762B-4028-8A84-3BBE27A5DA7E}"/>
              </a:ext>
            </a:extLst>
          </p:cNvPr>
          <p:cNvSpPr>
            <a:spLocks noGrp="1"/>
          </p:cNvSpPr>
          <p:nvPr>
            <p:ph type="title"/>
          </p:nvPr>
        </p:nvSpPr>
        <p:spPr>
          <a:xfrm>
            <a:off x="838200" y="598029"/>
            <a:ext cx="10515600" cy="1222123"/>
          </a:xfrm>
        </p:spPr>
        <p:txBody>
          <a:bodyPr/>
          <a:lstStyle/>
          <a:p>
            <a:r>
              <a:rPr lang="sv-SE" dirty="0"/>
              <a:t>Barn och unga - Ny: kurser </a:t>
            </a:r>
          </a:p>
        </p:txBody>
      </p:sp>
      <p:graphicFrame>
        <p:nvGraphicFramePr>
          <p:cNvPr id="5" name="Platshållare för innehåll 4">
            <a:extLst>
              <a:ext uri="{FF2B5EF4-FFF2-40B4-BE49-F238E27FC236}">
                <a16:creationId xmlns:a16="http://schemas.microsoft.com/office/drawing/2014/main" id="{0CF0EDFC-FFF0-4FCE-83D5-30189F76B6C8}"/>
              </a:ext>
            </a:extLst>
          </p:cNvPr>
          <p:cNvGraphicFramePr>
            <a:graphicFrameLocks noGrp="1"/>
          </p:cNvGraphicFramePr>
          <p:nvPr>
            <p:ph sz="half" idx="1"/>
          </p:nvPr>
        </p:nvGraphicFramePr>
        <p:xfrm>
          <a:off x="838199" y="2366963"/>
          <a:ext cx="10775623" cy="3525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ild 6" descr="Bock med hel fyllning">
            <a:extLst>
              <a:ext uri="{FF2B5EF4-FFF2-40B4-BE49-F238E27FC236}">
                <a16:creationId xmlns:a16="http://schemas.microsoft.com/office/drawing/2014/main" id="{C91BF253-B6CF-409C-85E3-130940A652E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293043" y="2228653"/>
            <a:ext cx="686586" cy="686586"/>
          </a:xfrm>
          <a:prstGeom prst="rect">
            <a:avLst/>
          </a:prstGeom>
        </p:spPr>
      </p:pic>
      <p:pic>
        <p:nvPicPr>
          <p:cNvPr id="9" name="Bild 8" descr="Kugghjul med hel fyllning">
            <a:extLst>
              <a:ext uri="{FF2B5EF4-FFF2-40B4-BE49-F238E27FC236}">
                <a16:creationId xmlns:a16="http://schemas.microsoft.com/office/drawing/2014/main" id="{CD4962E1-EC9F-42BF-BF83-E4E7C649545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791905" y="5234233"/>
            <a:ext cx="914400" cy="914400"/>
          </a:xfrm>
          <a:prstGeom prst="rect">
            <a:avLst/>
          </a:prstGeom>
        </p:spPr>
      </p:pic>
      <p:pic>
        <p:nvPicPr>
          <p:cNvPr id="10" name="Bild 9" descr="Kugghjul med hel fyllning">
            <a:extLst>
              <a:ext uri="{FF2B5EF4-FFF2-40B4-BE49-F238E27FC236}">
                <a16:creationId xmlns:a16="http://schemas.microsoft.com/office/drawing/2014/main" id="{2C225866-D07D-4321-8A4F-FE948F533EB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480874" y="2114746"/>
            <a:ext cx="914400" cy="914400"/>
          </a:xfrm>
          <a:prstGeom prst="rect">
            <a:avLst/>
          </a:prstGeom>
        </p:spPr>
      </p:pic>
      <p:pic>
        <p:nvPicPr>
          <p:cNvPr id="11" name="Bild 10" descr="Kugghjul med hel fyllning">
            <a:extLst>
              <a:ext uri="{FF2B5EF4-FFF2-40B4-BE49-F238E27FC236}">
                <a16:creationId xmlns:a16="http://schemas.microsoft.com/office/drawing/2014/main" id="{D548AB00-21DD-4093-A660-AB33B7205CA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096000" y="5364999"/>
            <a:ext cx="914400" cy="914400"/>
          </a:xfrm>
          <a:prstGeom prst="rect">
            <a:avLst/>
          </a:prstGeom>
        </p:spPr>
      </p:pic>
      <p:pic>
        <p:nvPicPr>
          <p:cNvPr id="8" name="Bildobjekt 7">
            <a:extLst>
              <a:ext uri="{FF2B5EF4-FFF2-40B4-BE49-F238E27FC236}">
                <a16:creationId xmlns:a16="http://schemas.microsoft.com/office/drawing/2014/main" id="{6EA79503-5296-FF9A-5F24-FAE41A05C090}"/>
              </a:ext>
            </a:extLst>
          </p:cNvPr>
          <p:cNvPicPr>
            <a:picLocks noChangeAspect="1"/>
          </p:cNvPicPr>
          <p:nvPr/>
        </p:nvPicPr>
        <p:blipFill>
          <a:blip r:embed="rId11"/>
          <a:stretch>
            <a:fillRect/>
          </a:stretch>
        </p:blipFill>
        <p:spPr>
          <a:xfrm>
            <a:off x="9804712" y="225908"/>
            <a:ext cx="2034352" cy="1910854"/>
          </a:xfrm>
          <a:prstGeom prst="rect">
            <a:avLst/>
          </a:prstGeom>
        </p:spPr>
      </p:pic>
    </p:spTree>
    <p:extLst>
      <p:ext uri="{BB962C8B-B14F-4D97-AF65-F5344CB8AC3E}">
        <p14:creationId xmlns:p14="http://schemas.microsoft.com/office/powerpoint/2010/main" val="97308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820E6D-1307-449C-B0CC-35BF5805AD32}"/>
              </a:ext>
            </a:extLst>
          </p:cNvPr>
          <p:cNvSpPr>
            <a:spLocks noGrp="1"/>
          </p:cNvSpPr>
          <p:nvPr>
            <p:ph type="title"/>
          </p:nvPr>
        </p:nvSpPr>
        <p:spPr>
          <a:xfrm>
            <a:off x="415801" y="197978"/>
            <a:ext cx="4962273" cy="1222123"/>
          </a:xfrm>
        </p:spPr>
        <p:txBody>
          <a:bodyPr/>
          <a:lstStyle/>
          <a:p>
            <a:r>
              <a:rPr lang="sv-SE" dirty="0"/>
              <a:t>Uppstarter hittills </a:t>
            </a:r>
          </a:p>
        </p:txBody>
      </p:sp>
      <p:pic>
        <p:nvPicPr>
          <p:cNvPr id="1026" name="Picture 2" descr="Sverige Karta Land - Gratis vektorgrafik på Pixabay">
            <a:extLst>
              <a:ext uri="{FF2B5EF4-FFF2-40B4-BE49-F238E27FC236}">
                <a16:creationId xmlns:a16="http://schemas.microsoft.com/office/drawing/2014/main" id="{E850735E-493E-4FE1-8D5E-7C6E09CC5E9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8411" y="282388"/>
            <a:ext cx="2827213" cy="5654426"/>
          </a:xfrm>
          <a:prstGeom prst="rect">
            <a:avLst/>
          </a:prstGeom>
          <a:noFill/>
        </p:spPr>
      </p:pic>
      <p:sp>
        <p:nvSpPr>
          <p:cNvPr id="5" name="Pil: höger 4">
            <a:extLst>
              <a:ext uri="{FF2B5EF4-FFF2-40B4-BE49-F238E27FC236}">
                <a16:creationId xmlns:a16="http://schemas.microsoft.com/office/drawing/2014/main" id="{47EACC73-96BE-4847-8200-95E32CD99C26}"/>
              </a:ext>
            </a:extLst>
          </p:cNvPr>
          <p:cNvSpPr/>
          <p:nvPr/>
        </p:nvSpPr>
        <p:spPr>
          <a:xfrm>
            <a:off x="710411" y="4555538"/>
            <a:ext cx="3708000" cy="1097935"/>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Region Väst: GR, Boråsregionen, Skaraborg, Halland, Fyrbodal) </a:t>
            </a:r>
          </a:p>
        </p:txBody>
      </p:sp>
      <p:sp>
        <p:nvSpPr>
          <p:cNvPr id="7" name="Pil: höger 6">
            <a:extLst>
              <a:ext uri="{FF2B5EF4-FFF2-40B4-BE49-F238E27FC236}">
                <a16:creationId xmlns:a16="http://schemas.microsoft.com/office/drawing/2014/main" id="{C378D632-515B-4142-890C-8D6EDFBCA1AE}"/>
              </a:ext>
            </a:extLst>
          </p:cNvPr>
          <p:cNvSpPr/>
          <p:nvPr/>
        </p:nvSpPr>
        <p:spPr>
          <a:xfrm flipH="1">
            <a:off x="7685790" y="769294"/>
            <a:ext cx="2088000" cy="720000"/>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Norrbotten </a:t>
            </a:r>
          </a:p>
        </p:txBody>
      </p:sp>
      <p:sp>
        <p:nvSpPr>
          <p:cNvPr id="8" name="Pil: höger 7">
            <a:extLst>
              <a:ext uri="{FF2B5EF4-FFF2-40B4-BE49-F238E27FC236}">
                <a16:creationId xmlns:a16="http://schemas.microsoft.com/office/drawing/2014/main" id="{65D84FE9-3714-4579-A8AD-F12585E1AE3B}"/>
              </a:ext>
            </a:extLst>
          </p:cNvPr>
          <p:cNvSpPr/>
          <p:nvPr/>
        </p:nvSpPr>
        <p:spPr>
          <a:xfrm>
            <a:off x="2322381" y="3187648"/>
            <a:ext cx="2088000" cy="720000"/>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Dalarna</a:t>
            </a:r>
          </a:p>
        </p:txBody>
      </p:sp>
      <p:sp>
        <p:nvSpPr>
          <p:cNvPr id="9" name="Pil: höger 8">
            <a:extLst>
              <a:ext uri="{FF2B5EF4-FFF2-40B4-BE49-F238E27FC236}">
                <a16:creationId xmlns:a16="http://schemas.microsoft.com/office/drawing/2014/main" id="{5969CECE-91C1-4DB5-953C-405622F17BD2}"/>
              </a:ext>
            </a:extLst>
          </p:cNvPr>
          <p:cNvSpPr/>
          <p:nvPr/>
        </p:nvSpPr>
        <p:spPr>
          <a:xfrm>
            <a:off x="1994402" y="5630247"/>
            <a:ext cx="2088000" cy="720000"/>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Skåne </a:t>
            </a:r>
          </a:p>
        </p:txBody>
      </p:sp>
      <p:sp>
        <p:nvSpPr>
          <p:cNvPr id="10" name="Pil: höger 9">
            <a:extLst>
              <a:ext uri="{FF2B5EF4-FFF2-40B4-BE49-F238E27FC236}">
                <a16:creationId xmlns:a16="http://schemas.microsoft.com/office/drawing/2014/main" id="{AE9929BA-0D6A-4B4C-97E4-D5F5054CFB2E}"/>
              </a:ext>
            </a:extLst>
          </p:cNvPr>
          <p:cNvSpPr/>
          <p:nvPr/>
        </p:nvSpPr>
        <p:spPr>
          <a:xfrm flipH="1">
            <a:off x="6321052" y="5204628"/>
            <a:ext cx="2088000" cy="720000"/>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Jönköping</a:t>
            </a:r>
          </a:p>
        </p:txBody>
      </p:sp>
      <p:sp>
        <p:nvSpPr>
          <p:cNvPr id="11" name="Pil: höger 10">
            <a:extLst>
              <a:ext uri="{FF2B5EF4-FFF2-40B4-BE49-F238E27FC236}">
                <a16:creationId xmlns:a16="http://schemas.microsoft.com/office/drawing/2014/main" id="{6A3A2CE7-E3D1-4C8A-A61F-A990B3B0F4FF}"/>
              </a:ext>
            </a:extLst>
          </p:cNvPr>
          <p:cNvSpPr/>
          <p:nvPr/>
        </p:nvSpPr>
        <p:spPr>
          <a:xfrm>
            <a:off x="2317274" y="2315345"/>
            <a:ext cx="2484000" cy="720000"/>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Jämtland/Härjedalen </a:t>
            </a:r>
          </a:p>
        </p:txBody>
      </p:sp>
      <p:sp>
        <p:nvSpPr>
          <p:cNvPr id="12" name="Pil: höger 11">
            <a:extLst>
              <a:ext uri="{FF2B5EF4-FFF2-40B4-BE49-F238E27FC236}">
                <a16:creationId xmlns:a16="http://schemas.microsoft.com/office/drawing/2014/main" id="{CD9D583F-C4C3-4284-A454-1CDF0A06A055}"/>
              </a:ext>
            </a:extLst>
          </p:cNvPr>
          <p:cNvSpPr/>
          <p:nvPr/>
        </p:nvSpPr>
        <p:spPr>
          <a:xfrm flipH="1">
            <a:off x="6378524" y="2929147"/>
            <a:ext cx="2088000" cy="720000"/>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Gävleborg </a:t>
            </a:r>
          </a:p>
        </p:txBody>
      </p:sp>
      <p:sp>
        <p:nvSpPr>
          <p:cNvPr id="13" name="Pil: höger 12">
            <a:extLst>
              <a:ext uri="{FF2B5EF4-FFF2-40B4-BE49-F238E27FC236}">
                <a16:creationId xmlns:a16="http://schemas.microsoft.com/office/drawing/2014/main" id="{AAC599A6-50E5-4AB1-993A-A33231051EAB}"/>
              </a:ext>
            </a:extLst>
          </p:cNvPr>
          <p:cNvSpPr/>
          <p:nvPr/>
        </p:nvSpPr>
        <p:spPr>
          <a:xfrm>
            <a:off x="1852938" y="3887747"/>
            <a:ext cx="2088000" cy="720000"/>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Värmland </a:t>
            </a:r>
          </a:p>
        </p:txBody>
      </p:sp>
      <p:sp>
        <p:nvSpPr>
          <p:cNvPr id="14" name="Pil: höger 13">
            <a:extLst>
              <a:ext uri="{FF2B5EF4-FFF2-40B4-BE49-F238E27FC236}">
                <a16:creationId xmlns:a16="http://schemas.microsoft.com/office/drawing/2014/main" id="{C1B10D45-9E37-4037-B1A0-CA7869C65FB0}"/>
              </a:ext>
            </a:extLst>
          </p:cNvPr>
          <p:cNvSpPr/>
          <p:nvPr/>
        </p:nvSpPr>
        <p:spPr>
          <a:xfrm flipH="1">
            <a:off x="6658015" y="4167794"/>
            <a:ext cx="3420000" cy="720000"/>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Sörmland-Västmanland-Örebro</a:t>
            </a:r>
          </a:p>
        </p:txBody>
      </p:sp>
      <p:sp>
        <p:nvSpPr>
          <p:cNvPr id="16" name="Pil: höger 15">
            <a:extLst>
              <a:ext uri="{FF2B5EF4-FFF2-40B4-BE49-F238E27FC236}">
                <a16:creationId xmlns:a16="http://schemas.microsoft.com/office/drawing/2014/main" id="{7B60C0E8-C7E0-4FB5-8410-350B44520414}"/>
              </a:ext>
            </a:extLst>
          </p:cNvPr>
          <p:cNvSpPr/>
          <p:nvPr/>
        </p:nvSpPr>
        <p:spPr>
          <a:xfrm flipH="1">
            <a:off x="7411891" y="3568658"/>
            <a:ext cx="2088000" cy="720000"/>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Uppsala </a:t>
            </a:r>
          </a:p>
        </p:txBody>
      </p:sp>
      <p:sp>
        <p:nvSpPr>
          <p:cNvPr id="17" name="Pil: höger 16">
            <a:extLst>
              <a:ext uri="{FF2B5EF4-FFF2-40B4-BE49-F238E27FC236}">
                <a16:creationId xmlns:a16="http://schemas.microsoft.com/office/drawing/2014/main" id="{9692064C-0660-416C-BA7F-628EF68BA55A}"/>
              </a:ext>
            </a:extLst>
          </p:cNvPr>
          <p:cNvSpPr/>
          <p:nvPr/>
        </p:nvSpPr>
        <p:spPr>
          <a:xfrm flipH="1">
            <a:off x="7411891" y="1814357"/>
            <a:ext cx="2088000" cy="720000"/>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Västerbotten </a:t>
            </a:r>
          </a:p>
        </p:txBody>
      </p:sp>
      <p:sp>
        <p:nvSpPr>
          <p:cNvPr id="25" name="Pil: höger 24">
            <a:extLst>
              <a:ext uri="{FF2B5EF4-FFF2-40B4-BE49-F238E27FC236}">
                <a16:creationId xmlns:a16="http://schemas.microsoft.com/office/drawing/2014/main" id="{F5A1E449-AC0F-4A01-9292-6887A6C8A1E7}"/>
              </a:ext>
            </a:extLst>
          </p:cNvPr>
          <p:cNvSpPr/>
          <p:nvPr/>
        </p:nvSpPr>
        <p:spPr>
          <a:xfrm>
            <a:off x="595451" y="1147294"/>
            <a:ext cx="1836000" cy="576000"/>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Före sommaren</a:t>
            </a:r>
          </a:p>
        </p:txBody>
      </p:sp>
      <p:sp>
        <p:nvSpPr>
          <p:cNvPr id="26" name="Pil: höger 25">
            <a:extLst>
              <a:ext uri="{FF2B5EF4-FFF2-40B4-BE49-F238E27FC236}">
                <a16:creationId xmlns:a16="http://schemas.microsoft.com/office/drawing/2014/main" id="{A4D58B4F-7B8A-4763-9ABD-E19A80605186}"/>
              </a:ext>
            </a:extLst>
          </p:cNvPr>
          <p:cNvSpPr/>
          <p:nvPr/>
        </p:nvSpPr>
        <p:spPr>
          <a:xfrm>
            <a:off x="611947" y="1779991"/>
            <a:ext cx="1836000" cy="576000"/>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Efter sommaren</a:t>
            </a:r>
          </a:p>
        </p:txBody>
      </p:sp>
      <p:sp>
        <p:nvSpPr>
          <p:cNvPr id="18" name="Pil: höger 17">
            <a:extLst>
              <a:ext uri="{FF2B5EF4-FFF2-40B4-BE49-F238E27FC236}">
                <a16:creationId xmlns:a16="http://schemas.microsoft.com/office/drawing/2014/main" id="{F400AFC4-A78A-4285-9F94-A18C130435D7}"/>
              </a:ext>
            </a:extLst>
          </p:cNvPr>
          <p:cNvSpPr/>
          <p:nvPr/>
        </p:nvSpPr>
        <p:spPr>
          <a:xfrm flipH="1">
            <a:off x="7508856" y="5735607"/>
            <a:ext cx="2088000" cy="720000"/>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Blekinge</a:t>
            </a:r>
          </a:p>
        </p:txBody>
      </p:sp>
      <p:sp>
        <p:nvSpPr>
          <p:cNvPr id="22" name="Pil: höger 21">
            <a:extLst>
              <a:ext uri="{FF2B5EF4-FFF2-40B4-BE49-F238E27FC236}">
                <a16:creationId xmlns:a16="http://schemas.microsoft.com/office/drawing/2014/main" id="{92396280-EA8B-49BD-A0A1-738874D4E08F}"/>
              </a:ext>
            </a:extLst>
          </p:cNvPr>
          <p:cNvSpPr/>
          <p:nvPr/>
        </p:nvSpPr>
        <p:spPr>
          <a:xfrm flipH="1">
            <a:off x="9825902" y="5564628"/>
            <a:ext cx="1195404" cy="720000"/>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Kalmar</a:t>
            </a:r>
          </a:p>
        </p:txBody>
      </p:sp>
      <p:sp>
        <p:nvSpPr>
          <p:cNvPr id="23" name="Pil: höger 22">
            <a:extLst>
              <a:ext uri="{FF2B5EF4-FFF2-40B4-BE49-F238E27FC236}">
                <a16:creationId xmlns:a16="http://schemas.microsoft.com/office/drawing/2014/main" id="{AC2C2767-DB9B-4748-B0D9-6190C1DB3A66}"/>
              </a:ext>
            </a:extLst>
          </p:cNvPr>
          <p:cNvSpPr/>
          <p:nvPr/>
        </p:nvSpPr>
        <p:spPr>
          <a:xfrm flipH="1">
            <a:off x="7685790" y="4748484"/>
            <a:ext cx="1486854" cy="712042"/>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Gotland </a:t>
            </a:r>
          </a:p>
        </p:txBody>
      </p:sp>
      <p:sp>
        <p:nvSpPr>
          <p:cNvPr id="24" name="Pil: höger 23">
            <a:extLst>
              <a:ext uri="{FF2B5EF4-FFF2-40B4-BE49-F238E27FC236}">
                <a16:creationId xmlns:a16="http://schemas.microsoft.com/office/drawing/2014/main" id="{1DAA0968-6FF6-42DD-8064-443A72D4FD8E}"/>
              </a:ext>
            </a:extLst>
          </p:cNvPr>
          <p:cNvSpPr/>
          <p:nvPr/>
        </p:nvSpPr>
        <p:spPr>
          <a:xfrm flipH="1">
            <a:off x="2664381" y="1129294"/>
            <a:ext cx="1404000" cy="612000"/>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Kommande</a:t>
            </a:r>
          </a:p>
        </p:txBody>
      </p:sp>
      <p:sp>
        <p:nvSpPr>
          <p:cNvPr id="27" name="Pil: höger 26">
            <a:extLst>
              <a:ext uri="{FF2B5EF4-FFF2-40B4-BE49-F238E27FC236}">
                <a16:creationId xmlns:a16="http://schemas.microsoft.com/office/drawing/2014/main" id="{984B481C-F09B-441D-9EE2-911AA7BD2C53}"/>
              </a:ext>
            </a:extLst>
          </p:cNvPr>
          <p:cNvSpPr/>
          <p:nvPr/>
        </p:nvSpPr>
        <p:spPr>
          <a:xfrm flipH="1">
            <a:off x="9261641" y="2526881"/>
            <a:ext cx="2323926" cy="720000"/>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Västernorrland </a:t>
            </a:r>
          </a:p>
        </p:txBody>
      </p:sp>
      <p:sp>
        <p:nvSpPr>
          <p:cNvPr id="28" name="Pil: höger 27">
            <a:extLst>
              <a:ext uri="{FF2B5EF4-FFF2-40B4-BE49-F238E27FC236}">
                <a16:creationId xmlns:a16="http://schemas.microsoft.com/office/drawing/2014/main" id="{67F5027A-A3C4-49F9-A6B3-4043FFD9BF5D}"/>
              </a:ext>
            </a:extLst>
          </p:cNvPr>
          <p:cNvSpPr/>
          <p:nvPr/>
        </p:nvSpPr>
        <p:spPr>
          <a:xfrm flipH="1">
            <a:off x="9909624" y="3708953"/>
            <a:ext cx="2088000" cy="720000"/>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Storstockholm </a:t>
            </a:r>
          </a:p>
        </p:txBody>
      </p:sp>
      <p:sp>
        <p:nvSpPr>
          <p:cNvPr id="29" name="Pil: höger 28">
            <a:extLst>
              <a:ext uri="{FF2B5EF4-FFF2-40B4-BE49-F238E27FC236}">
                <a16:creationId xmlns:a16="http://schemas.microsoft.com/office/drawing/2014/main" id="{48852FCF-0C06-43BE-842E-D4AFAF36B49B}"/>
              </a:ext>
            </a:extLst>
          </p:cNvPr>
          <p:cNvSpPr/>
          <p:nvPr/>
        </p:nvSpPr>
        <p:spPr>
          <a:xfrm flipH="1">
            <a:off x="9656576" y="4866211"/>
            <a:ext cx="1881019" cy="720000"/>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Östergötland</a:t>
            </a:r>
          </a:p>
        </p:txBody>
      </p:sp>
    </p:spTree>
    <p:extLst>
      <p:ext uri="{BB962C8B-B14F-4D97-AF65-F5344CB8AC3E}">
        <p14:creationId xmlns:p14="http://schemas.microsoft.com/office/powerpoint/2010/main" val="42348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25" grpId="0" animBg="1"/>
      <p:bldP spid="26" grpId="0" animBg="1"/>
      <p:bldP spid="18" grpId="0" animBg="1"/>
      <p:bldP spid="22" grpId="0" animBg="1"/>
      <p:bldP spid="23" grpId="0" animBg="1"/>
      <p:bldP spid="24"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385E00E-CEF7-4C1A-A75F-0B513677D230}"/>
              </a:ext>
            </a:extLst>
          </p:cNvPr>
          <p:cNvSpPr>
            <a:spLocks noGrp="1"/>
          </p:cNvSpPr>
          <p:nvPr>
            <p:ph idx="1"/>
          </p:nvPr>
        </p:nvSpPr>
        <p:spPr>
          <a:xfrm>
            <a:off x="664232" y="2333838"/>
            <a:ext cx="9609825" cy="3738598"/>
          </a:xfrm>
        </p:spPr>
        <p:txBody>
          <a:bodyPr/>
          <a:lstStyle/>
          <a:p>
            <a:pPr marL="30163" indent="0">
              <a:buNone/>
            </a:pPr>
            <a:r>
              <a:rPr lang="sv-SE" dirty="0"/>
              <a:t> </a:t>
            </a:r>
          </a:p>
          <a:p>
            <a:pPr marL="30163" indent="0">
              <a:buNone/>
            </a:pPr>
            <a:r>
              <a:rPr lang="sv-SE" dirty="0"/>
              <a:t>- Projektledare Lotta Brändström på plats!</a:t>
            </a:r>
          </a:p>
          <a:p>
            <a:pPr marL="30163" indent="0">
              <a:buNone/>
            </a:pPr>
            <a:r>
              <a:rPr lang="sv-SE" dirty="0"/>
              <a:t>- Förberedelser pågår</a:t>
            </a:r>
          </a:p>
          <a:p>
            <a:pPr marL="30163" indent="0">
              <a:buNone/>
            </a:pPr>
            <a:r>
              <a:rPr lang="sv-SE" dirty="0"/>
              <a:t>	- </a:t>
            </a:r>
            <a:r>
              <a:rPr lang="sv-SE" sz="2000" dirty="0"/>
              <a:t>Referensgrupp</a:t>
            </a:r>
          </a:p>
          <a:p>
            <a:pPr marL="30163" indent="0">
              <a:buNone/>
            </a:pPr>
            <a:r>
              <a:rPr lang="sv-SE" sz="2000" dirty="0"/>
              <a:t>	- Projektplan </a:t>
            </a:r>
          </a:p>
          <a:p>
            <a:pPr marL="30163" indent="0">
              <a:buNone/>
            </a:pPr>
            <a:r>
              <a:rPr lang="sv-SE" dirty="0"/>
              <a:t>- Många ”nya” frågor</a:t>
            </a:r>
          </a:p>
        </p:txBody>
      </p:sp>
      <p:sp>
        <p:nvSpPr>
          <p:cNvPr id="3" name="Rubrik 2">
            <a:extLst>
              <a:ext uri="{FF2B5EF4-FFF2-40B4-BE49-F238E27FC236}">
                <a16:creationId xmlns:a16="http://schemas.microsoft.com/office/drawing/2014/main" id="{197DF3C1-7D02-4B77-A230-ABF432BD2325}"/>
              </a:ext>
            </a:extLst>
          </p:cNvPr>
          <p:cNvSpPr>
            <a:spLocks noGrp="1"/>
          </p:cNvSpPr>
          <p:nvPr>
            <p:ph type="title"/>
          </p:nvPr>
        </p:nvSpPr>
        <p:spPr/>
        <p:txBody>
          <a:bodyPr/>
          <a:lstStyle/>
          <a:p>
            <a:r>
              <a:rPr lang="sv-SE" dirty="0"/>
              <a:t>Funktionshinderområdet utförarverksamheter</a:t>
            </a:r>
          </a:p>
        </p:txBody>
      </p:sp>
      <p:pic>
        <p:nvPicPr>
          <p:cNvPr id="4" name="Bildobjekt 3">
            <a:extLst>
              <a:ext uri="{FF2B5EF4-FFF2-40B4-BE49-F238E27FC236}">
                <a16:creationId xmlns:a16="http://schemas.microsoft.com/office/drawing/2014/main" id="{F0585217-206C-45DF-9BC8-73FC0306244D}"/>
              </a:ext>
            </a:extLst>
          </p:cNvPr>
          <p:cNvPicPr>
            <a:picLocks noChangeAspect="1"/>
          </p:cNvPicPr>
          <p:nvPr/>
        </p:nvPicPr>
        <p:blipFill>
          <a:blip r:embed="rId3"/>
          <a:stretch>
            <a:fillRect/>
          </a:stretch>
        </p:blipFill>
        <p:spPr>
          <a:xfrm>
            <a:off x="9764578" y="307907"/>
            <a:ext cx="2034352" cy="1910854"/>
          </a:xfrm>
          <a:prstGeom prst="rect">
            <a:avLst/>
          </a:prstGeom>
        </p:spPr>
      </p:pic>
    </p:spTree>
    <p:extLst>
      <p:ext uri="{BB962C8B-B14F-4D97-AF65-F5344CB8AC3E}">
        <p14:creationId xmlns:p14="http://schemas.microsoft.com/office/powerpoint/2010/main" val="185294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5211C88-F258-4552-9AE7-617084609428}"/>
              </a:ext>
            </a:extLst>
          </p:cNvPr>
          <p:cNvSpPr>
            <a:spLocks noGrp="1"/>
          </p:cNvSpPr>
          <p:nvPr>
            <p:ph idx="1"/>
          </p:nvPr>
        </p:nvSpPr>
        <p:spPr/>
        <p:txBody>
          <a:bodyPr vert="horz" lIns="91440" tIns="45720" rIns="91440" bIns="45720" rtlCol="0" anchor="t">
            <a:noAutofit/>
          </a:bodyPr>
          <a:lstStyle/>
          <a:p>
            <a:pPr marL="258445"/>
            <a:r>
              <a:rPr lang="sv-SE" dirty="0"/>
              <a:t>Enkät till första linjens chefer i 255 kommuner – 163 svar</a:t>
            </a:r>
          </a:p>
          <a:p>
            <a:pPr marL="258445"/>
            <a:r>
              <a:rPr lang="sv-SE" dirty="0"/>
              <a:t>Sammanställning av enkät pågår</a:t>
            </a:r>
          </a:p>
          <a:p>
            <a:pPr marL="258445"/>
            <a:r>
              <a:rPr lang="sv-SE" dirty="0"/>
              <a:t>Förstudien rapporteras till nationella styrgruppen i januari 2023</a:t>
            </a:r>
          </a:p>
          <a:p>
            <a:pPr marL="258445"/>
            <a:r>
              <a:rPr lang="sv-SE" dirty="0">
                <a:cs typeface="Arial"/>
              </a:rPr>
              <a:t>”För-förberedelser” rekrytering projektledare</a:t>
            </a:r>
          </a:p>
          <a:p>
            <a:pPr marL="258445"/>
            <a:endParaRPr lang="sv-SE" dirty="0">
              <a:cs typeface="Arial"/>
            </a:endParaRPr>
          </a:p>
          <a:p>
            <a:pPr marL="258445"/>
            <a:endParaRPr lang="sv-SE" dirty="0">
              <a:cs typeface="Arial"/>
            </a:endParaRPr>
          </a:p>
        </p:txBody>
      </p:sp>
      <p:sp>
        <p:nvSpPr>
          <p:cNvPr id="3" name="Rubrik 2">
            <a:extLst>
              <a:ext uri="{FF2B5EF4-FFF2-40B4-BE49-F238E27FC236}">
                <a16:creationId xmlns:a16="http://schemas.microsoft.com/office/drawing/2014/main" id="{01A4103F-6932-4B57-89D8-DD5A4DCE3BAE}"/>
              </a:ext>
            </a:extLst>
          </p:cNvPr>
          <p:cNvSpPr>
            <a:spLocks noGrp="1"/>
          </p:cNvSpPr>
          <p:nvPr>
            <p:ph type="title"/>
          </p:nvPr>
        </p:nvSpPr>
        <p:spPr/>
        <p:txBody>
          <a:bodyPr/>
          <a:lstStyle/>
          <a:p>
            <a:r>
              <a:rPr lang="sv-SE" dirty="0"/>
              <a:t>Missbruk och beroende</a:t>
            </a:r>
          </a:p>
        </p:txBody>
      </p:sp>
      <p:pic>
        <p:nvPicPr>
          <p:cNvPr id="4" name="Bildobjekt 3">
            <a:extLst>
              <a:ext uri="{FF2B5EF4-FFF2-40B4-BE49-F238E27FC236}">
                <a16:creationId xmlns:a16="http://schemas.microsoft.com/office/drawing/2014/main" id="{FD43374A-B515-4BAB-B971-D5D119446B4F}"/>
              </a:ext>
            </a:extLst>
          </p:cNvPr>
          <p:cNvPicPr>
            <a:picLocks noChangeAspect="1"/>
          </p:cNvPicPr>
          <p:nvPr/>
        </p:nvPicPr>
        <p:blipFill>
          <a:blip r:embed="rId3"/>
          <a:stretch>
            <a:fillRect/>
          </a:stretch>
        </p:blipFill>
        <p:spPr>
          <a:xfrm>
            <a:off x="9877595" y="307907"/>
            <a:ext cx="2034352" cy="1910854"/>
          </a:xfrm>
          <a:prstGeom prst="rect">
            <a:avLst/>
          </a:prstGeom>
        </p:spPr>
      </p:pic>
    </p:spTree>
    <p:extLst>
      <p:ext uri="{BB962C8B-B14F-4D97-AF65-F5344CB8AC3E}">
        <p14:creationId xmlns:p14="http://schemas.microsoft.com/office/powerpoint/2010/main" val="93316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B4F7ADF-8B65-45E7-89F8-19436019B2E5}"/>
              </a:ext>
            </a:extLst>
          </p:cNvPr>
          <p:cNvSpPr>
            <a:spLocks noGrp="1"/>
          </p:cNvSpPr>
          <p:nvPr>
            <p:ph idx="1"/>
          </p:nvPr>
        </p:nvSpPr>
        <p:spPr/>
        <p:txBody>
          <a:bodyPr/>
          <a:lstStyle/>
          <a:p>
            <a:r>
              <a:rPr lang="sv-SE" dirty="0"/>
              <a:t>Introduktion pågår</a:t>
            </a:r>
          </a:p>
          <a:p>
            <a:r>
              <a:rPr lang="sv-SE" dirty="0"/>
              <a:t>Projektledare förstudie: Gunilla Starräng</a:t>
            </a:r>
          </a:p>
          <a:p>
            <a:r>
              <a:rPr lang="sv-SE" dirty="0"/>
              <a:t>Redovisning av förstudie september 2023</a:t>
            </a:r>
          </a:p>
        </p:txBody>
      </p:sp>
      <p:sp>
        <p:nvSpPr>
          <p:cNvPr id="3" name="Rubrik 2">
            <a:extLst>
              <a:ext uri="{FF2B5EF4-FFF2-40B4-BE49-F238E27FC236}">
                <a16:creationId xmlns:a16="http://schemas.microsoft.com/office/drawing/2014/main" id="{ECA43C6B-4280-48DC-B6DF-FAE3D11E52F3}"/>
              </a:ext>
            </a:extLst>
          </p:cNvPr>
          <p:cNvSpPr>
            <a:spLocks noGrp="1"/>
          </p:cNvSpPr>
          <p:nvPr>
            <p:ph type="title"/>
          </p:nvPr>
        </p:nvSpPr>
        <p:spPr/>
        <p:txBody>
          <a:bodyPr/>
          <a:lstStyle/>
          <a:p>
            <a:r>
              <a:rPr lang="sv-SE"/>
              <a:t>Äldreomsorg</a:t>
            </a:r>
          </a:p>
        </p:txBody>
      </p:sp>
      <p:pic>
        <p:nvPicPr>
          <p:cNvPr id="4" name="Bildobjekt 3">
            <a:extLst>
              <a:ext uri="{FF2B5EF4-FFF2-40B4-BE49-F238E27FC236}">
                <a16:creationId xmlns:a16="http://schemas.microsoft.com/office/drawing/2014/main" id="{06C08D92-9013-4446-98C1-795EEFCEABCF}"/>
              </a:ext>
            </a:extLst>
          </p:cNvPr>
          <p:cNvPicPr>
            <a:picLocks noChangeAspect="1"/>
          </p:cNvPicPr>
          <p:nvPr/>
        </p:nvPicPr>
        <p:blipFill>
          <a:blip r:embed="rId2"/>
          <a:stretch>
            <a:fillRect/>
          </a:stretch>
        </p:blipFill>
        <p:spPr>
          <a:xfrm>
            <a:off x="9990610" y="195140"/>
            <a:ext cx="2034352" cy="1910854"/>
          </a:xfrm>
          <a:prstGeom prst="rect">
            <a:avLst/>
          </a:prstGeom>
        </p:spPr>
      </p:pic>
    </p:spTree>
    <p:extLst>
      <p:ext uri="{BB962C8B-B14F-4D97-AF65-F5344CB8AC3E}">
        <p14:creationId xmlns:p14="http://schemas.microsoft.com/office/powerpoint/2010/main" val="332526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2E8EC9-50ED-286C-C21C-C5355219376E}"/>
              </a:ext>
            </a:extLst>
          </p:cNvPr>
          <p:cNvSpPr>
            <a:spLocks noGrp="1"/>
          </p:cNvSpPr>
          <p:nvPr>
            <p:ph type="title"/>
          </p:nvPr>
        </p:nvSpPr>
        <p:spPr>
          <a:xfrm>
            <a:off x="793498" y="568927"/>
            <a:ext cx="9608400" cy="940731"/>
          </a:xfrm>
        </p:spPr>
        <p:txBody>
          <a:bodyPr/>
          <a:lstStyle/>
          <a:p>
            <a:pPr algn="l"/>
            <a:r>
              <a:rPr lang="sv-SE" sz="4400" dirty="0"/>
              <a:t>Tidsscenario</a:t>
            </a:r>
          </a:p>
        </p:txBody>
      </p:sp>
      <p:graphicFrame>
        <p:nvGraphicFramePr>
          <p:cNvPr id="2" name="Tabell 2">
            <a:extLst>
              <a:ext uri="{FF2B5EF4-FFF2-40B4-BE49-F238E27FC236}">
                <a16:creationId xmlns:a16="http://schemas.microsoft.com/office/drawing/2014/main" id="{9C57D809-46D7-4F51-9A56-8751C34DF967}"/>
              </a:ext>
            </a:extLst>
          </p:cNvPr>
          <p:cNvGraphicFramePr>
            <a:graphicFrameLocks noGrp="1"/>
          </p:cNvGraphicFramePr>
          <p:nvPr/>
        </p:nvGraphicFramePr>
        <p:xfrm>
          <a:off x="1181792" y="1799059"/>
          <a:ext cx="9040392" cy="457200"/>
        </p:xfrm>
        <a:graphic>
          <a:graphicData uri="http://schemas.openxmlformats.org/drawingml/2006/table">
            <a:tbl>
              <a:tblPr firstRow="1" bandRow="1">
                <a:tableStyleId>{2D5ABB26-0587-4C30-8999-92F81FD0307C}</a:tableStyleId>
              </a:tblPr>
              <a:tblGrid>
                <a:gridCol w="1130049">
                  <a:extLst>
                    <a:ext uri="{9D8B030D-6E8A-4147-A177-3AD203B41FA5}">
                      <a16:colId xmlns:a16="http://schemas.microsoft.com/office/drawing/2014/main" val="2332735983"/>
                    </a:ext>
                  </a:extLst>
                </a:gridCol>
                <a:gridCol w="1130049">
                  <a:extLst>
                    <a:ext uri="{9D8B030D-6E8A-4147-A177-3AD203B41FA5}">
                      <a16:colId xmlns:a16="http://schemas.microsoft.com/office/drawing/2014/main" val="3532431189"/>
                    </a:ext>
                  </a:extLst>
                </a:gridCol>
                <a:gridCol w="1130049">
                  <a:extLst>
                    <a:ext uri="{9D8B030D-6E8A-4147-A177-3AD203B41FA5}">
                      <a16:colId xmlns:a16="http://schemas.microsoft.com/office/drawing/2014/main" val="4260868815"/>
                    </a:ext>
                  </a:extLst>
                </a:gridCol>
                <a:gridCol w="1130049">
                  <a:extLst>
                    <a:ext uri="{9D8B030D-6E8A-4147-A177-3AD203B41FA5}">
                      <a16:colId xmlns:a16="http://schemas.microsoft.com/office/drawing/2014/main" val="20372714"/>
                    </a:ext>
                  </a:extLst>
                </a:gridCol>
                <a:gridCol w="1130049">
                  <a:extLst>
                    <a:ext uri="{9D8B030D-6E8A-4147-A177-3AD203B41FA5}">
                      <a16:colId xmlns:a16="http://schemas.microsoft.com/office/drawing/2014/main" val="12948747"/>
                    </a:ext>
                  </a:extLst>
                </a:gridCol>
                <a:gridCol w="1130049">
                  <a:extLst>
                    <a:ext uri="{9D8B030D-6E8A-4147-A177-3AD203B41FA5}">
                      <a16:colId xmlns:a16="http://schemas.microsoft.com/office/drawing/2014/main" val="3822522727"/>
                    </a:ext>
                  </a:extLst>
                </a:gridCol>
                <a:gridCol w="1130049">
                  <a:extLst>
                    <a:ext uri="{9D8B030D-6E8A-4147-A177-3AD203B41FA5}">
                      <a16:colId xmlns:a16="http://schemas.microsoft.com/office/drawing/2014/main" val="3737407837"/>
                    </a:ext>
                  </a:extLst>
                </a:gridCol>
                <a:gridCol w="1130049">
                  <a:extLst>
                    <a:ext uri="{9D8B030D-6E8A-4147-A177-3AD203B41FA5}">
                      <a16:colId xmlns:a16="http://schemas.microsoft.com/office/drawing/2014/main" val="3551903202"/>
                    </a:ext>
                  </a:extLst>
                </a:gridCol>
              </a:tblGrid>
              <a:tr h="370840">
                <a:tc>
                  <a:txBody>
                    <a:bodyPr/>
                    <a:lstStyle/>
                    <a:p>
                      <a:pPr algn="ctr"/>
                      <a:r>
                        <a:rPr lang="sv-SE" sz="2400" dirty="0"/>
                        <a:t>2021</a:t>
                      </a:r>
                    </a:p>
                  </a:txBody>
                  <a:tcPr/>
                </a:tc>
                <a:tc>
                  <a:txBody>
                    <a:bodyPr/>
                    <a:lstStyle/>
                    <a:p>
                      <a:pPr algn="ctr"/>
                      <a:r>
                        <a:rPr lang="sv-SE" sz="2400" dirty="0"/>
                        <a:t>2022</a:t>
                      </a:r>
                    </a:p>
                  </a:txBody>
                  <a:tcPr/>
                </a:tc>
                <a:tc>
                  <a:txBody>
                    <a:bodyPr/>
                    <a:lstStyle/>
                    <a:p>
                      <a:pPr algn="ctr"/>
                      <a:r>
                        <a:rPr lang="sv-SE" sz="2400" dirty="0"/>
                        <a:t>2023</a:t>
                      </a:r>
                    </a:p>
                  </a:txBody>
                  <a:tcPr/>
                </a:tc>
                <a:tc>
                  <a:txBody>
                    <a:bodyPr/>
                    <a:lstStyle/>
                    <a:p>
                      <a:pPr algn="ctr"/>
                      <a:r>
                        <a:rPr lang="sv-SE" sz="2400" dirty="0"/>
                        <a:t>2024</a:t>
                      </a:r>
                    </a:p>
                  </a:txBody>
                  <a:tcPr/>
                </a:tc>
                <a:tc>
                  <a:txBody>
                    <a:bodyPr/>
                    <a:lstStyle/>
                    <a:p>
                      <a:pPr algn="ctr"/>
                      <a:r>
                        <a:rPr lang="sv-SE" sz="2400" dirty="0"/>
                        <a:t>2025</a:t>
                      </a:r>
                    </a:p>
                  </a:txBody>
                  <a:tcPr/>
                </a:tc>
                <a:tc>
                  <a:txBody>
                    <a:bodyPr/>
                    <a:lstStyle/>
                    <a:p>
                      <a:pPr algn="ctr"/>
                      <a:r>
                        <a:rPr lang="sv-SE" sz="2400" dirty="0"/>
                        <a:t>2026</a:t>
                      </a:r>
                    </a:p>
                  </a:txBody>
                  <a:tcPr/>
                </a:tc>
                <a:tc>
                  <a:txBody>
                    <a:bodyPr/>
                    <a:lstStyle/>
                    <a:p>
                      <a:pPr algn="ctr"/>
                      <a:r>
                        <a:rPr lang="sv-SE" sz="2400" dirty="0"/>
                        <a:t>2027</a:t>
                      </a:r>
                    </a:p>
                  </a:txBody>
                  <a:tcPr/>
                </a:tc>
                <a:tc>
                  <a:txBody>
                    <a:bodyPr/>
                    <a:lstStyle/>
                    <a:p>
                      <a:pPr algn="ctr"/>
                      <a:r>
                        <a:rPr lang="sv-SE" sz="2400" dirty="0"/>
                        <a:t>2028</a:t>
                      </a:r>
                    </a:p>
                  </a:txBody>
                  <a:tcPr/>
                </a:tc>
                <a:extLst>
                  <a:ext uri="{0D108BD9-81ED-4DB2-BD59-A6C34878D82A}">
                    <a16:rowId xmlns:a16="http://schemas.microsoft.com/office/drawing/2014/main" val="1039953491"/>
                  </a:ext>
                </a:extLst>
              </a:tr>
            </a:tbl>
          </a:graphicData>
        </a:graphic>
      </p:graphicFrame>
      <p:cxnSp>
        <p:nvCxnSpPr>
          <p:cNvPr id="5" name="Rak koppling 4">
            <a:extLst>
              <a:ext uri="{FF2B5EF4-FFF2-40B4-BE49-F238E27FC236}">
                <a16:creationId xmlns:a16="http://schemas.microsoft.com/office/drawing/2014/main" id="{0036E525-3BA3-4269-A093-8A3C9073BD77}"/>
              </a:ext>
            </a:extLst>
          </p:cNvPr>
          <p:cNvCxnSpPr>
            <a:cxnSpLocks/>
          </p:cNvCxnSpPr>
          <p:nvPr/>
        </p:nvCxnSpPr>
        <p:spPr>
          <a:xfrm>
            <a:off x="2309448" y="2010905"/>
            <a:ext cx="0" cy="1564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F2693EBF-5910-4646-8021-F3580E86F9D7}"/>
              </a:ext>
            </a:extLst>
          </p:cNvPr>
          <p:cNvCxnSpPr>
            <a:cxnSpLocks/>
          </p:cNvCxnSpPr>
          <p:nvPr/>
        </p:nvCxnSpPr>
        <p:spPr>
          <a:xfrm>
            <a:off x="4571306" y="2019257"/>
            <a:ext cx="0" cy="1556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A61F35D8-0BFA-427B-9FA6-76228074CB89}"/>
              </a:ext>
            </a:extLst>
          </p:cNvPr>
          <p:cNvCxnSpPr>
            <a:cxnSpLocks/>
          </p:cNvCxnSpPr>
          <p:nvPr/>
        </p:nvCxnSpPr>
        <p:spPr>
          <a:xfrm>
            <a:off x="5701985" y="2008426"/>
            <a:ext cx="0" cy="1566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96E5EB33-989F-4081-81F8-0086A7FA779A}"/>
              </a:ext>
            </a:extLst>
          </p:cNvPr>
          <p:cNvCxnSpPr>
            <a:cxnSpLocks/>
          </p:cNvCxnSpPr>
          <p:nvPr/>
        </p:nvCxnSpPr>
        <p:spPr>
          <a:xfrm>
            <a:off x="6840708" y="2010905"/>
            <a:ext cx="0" cy="1564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25E77F-CD6B-4433-8353-BEFDAECF1D9D}"/>
              </a:ext>
            </a:extLst>
          </p:cNvPr>
          <p:cNvCxnSpPr>
            <a:cxnSpLocks/>
          </p:cNvCxnSpPr>
          <p:nvPr/>
        </p:nvCxnSpPr>
        <p:spPr>
          <a:xfrm>
            <a:off x="7961828" y="2010905"/>
            <a:ext cx="0" cy="1564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A5910C99-4FB7-49D4-BCF1-696561061382}"/>
              </a:ext>
            </a:extLst>
          </p:cNvPr>
          <p:cNvCxnSpPr>
            <a:cxnSpLocks/>
          </p:cNvCxnSpPr>
          <p:nvPr/>
        </p:nvCxnSpPr>
        <p:spPr>
          <a:xfrm>
            <a:off x="9095263" y="1984479"/>
            <a:ext cx="0" cy="1590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9CCE2575-8BBD-41CE-B5C7-00558EC5F757}"/>
              </a:ext>
            </a:extLst>
          </p:cNvPr>
          <p:cNvCxnSpPr>
            <a:cxnSpLocks/>
          </p:cNvCxnSpPr>
          <p:nvPr/>
        </p:nvCxnSpPr>
        <p:spPr>
          <a:xfrm>
            <a:off x="3432589" y="1984479"/>
            <a:ext cx="0" cy="1590928"/>
          </a:xfrm>
          <a:prstGeom prst="line">
            <a:avLst/>
          </a:prstGeom>
        </p:spPr>
        <p:style>
          <a:lnRef idx="1">
            <a:schemeClr val="accent1"/>
          </a:lnRef>
          <a:fillRef idx="0">
            <a:schemeClr val="accent1"/>
          </a:fillRef>
          <a:effectRef idx="0">
            <a:schemeClr val="accent1"/>
          </a:effectRef>
          <a:fontRef idx="minor">
            <a:schemeClr val="tx1"/>
          </a:fontRef>
        </p:style>
      </p:cxnSp>
      <p:sp>
        <p:nvSpPr>
          <p:cNvPr id="42" name="Pratbubbla: rektangel 41">
            <a:extLst>
              <a:ext uri="{FF2B5EF4-FFF2-40B4-BE49-F238E27FC236}">
                <a16:creationId xmlns:a16="http://schemas.microsoft.com/office/drawing/2014/main" id="{D99294F9-FE0F-A354-C5C9-D677888DB16F}"/>
              </a:ext>
            </a:extLst>
          </p:cNvPr>
          <p:cNvSpPr/>
          <p:nvPr/>
        </p:nvSpPr>
        <p:spPr>
          <a:xfrm>
            <a:off x="793498" y="3512576"/>
            <a:ext cx="2365313" cy="1053100"/>
          </a:xfrm>
          <a:prstGeom prst="wedgeRectCallout">
            <a:avLst>
              <a:gd name="adj1" fmla="val 36129"/>
              <a:gd name="adj2" fmla="val -115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Barn och unga,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myndighet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2022</a:t>
            </a:r>
          </a:p>
        </p:txBody>
      </p:sp>
      <p:sp>
        <p:nvSpPr>
          <p:cNvPr id="43" name="Pratbubbla: rektangel 42">
            <a:extLst>
              <a:ext uri="{FF2B5EF4-FFF2-40B4-BE49-F238E27FC236}">
                <a16:creationId xmlns:a16="http://schemas.microsoft.com/office/drawing/2014/main" id="{BCABB2DB-7119-2B76-8900-E8634F46D22F}"/>
              </a:ext>
            </a:extLst>
          </p:cNvPr>
          <p:cNvSpPr/>
          <p:nvPr/>
        </p:nvSpPr>
        <p:spPr>
          <a:xfrm>
            <a:off x="2451371" y="5075275"/>
            <a:ext cx="2735481" cy="1112781"/>
          </a:xfrm>
          <a:prstGeom prst="wedgeRectCallout">
            <a:avLst>
              <a:gd name="adj1" fmla="val -660"/>
              <a:gd name="adj2" fmla="val -232202"/>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Funktionshinderområdet, utförare 2023</a:t>
            </a:r>
          </a:p>
        </p:txBody>
      </p:sp>
      <p:sp>
        <p:nvSpPr>
          <p:cNvPr id="44" name="Pratbubbla: rektangel 43">
            <a:extLst>
              <a:ext uri="{FF2B5EF4-FFF2-40B4-BE49-F238E27FC236}">
                <a16:creationId xmlns:a16="http://schemas.microsoft.com/office/drawing/2014/main" id="{737F057C-9F65-447A-09E8-1E8A59773D4F}"/>
              </a:ext>
            </a:extLst>
          </p:cNvPr>
          <p:cNvSpPr/>
          <p:nvPr/>
        </p:nvSpPr>
        <p:spPr>
          <a:xfrm>
            <a:off x="3909637" y="3512576"/>
            <a:ext cx="2541955" cy="1039568"/>
          </a:xfrm>
          <a:prstGeom prst="wedgeRectCallout">
            <a:avLst>
              <a:gd name="adj1" fmla="val -12093"/>
              <a:gd name="adj2" fmla="val -115053"/>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Missbruk och beroende, myndighet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2024</a:t>
            </a:r>
          </a:p>
        </p:txBody>
      </p:sp>
      <p:sp>
        <p:nvSpPr>
          <p:cNvPr id="46" name="Pratbubbla: rektangel 45">
            <a:extLst>
              <a:ext uri="{FF2B5EF4-FFF2-40B4-BE49-F238E27FC236}">
                <a16:creationId xmlns:a16="http://schemas.microsoft.com/office/drawing/2014/main" id="{B5CCDEB5-4EC7-195C-94CD-17B8A218C5A6}"/>
              </a:ext>
            </a:extLst>
          </p:cNvPr>
          <p:cNvSpPr/>
          <p:nvPr/>
        </p:nvSpPr>
        <p:spPr>
          <a:xfrm>
            <a:off x="6478713" y="5075275"/>
            <a:ext cx="2616550" cy="1112781"/>
          </a:xfrm>
          <a:prstGeom prst="wedgeRectCallout">
            <a:avLst>
              <a:gd name="adj1" fmla="val -57203"/>
              <a:gd name="adj2" fmla="val -252373"/>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Äldreomsorgen,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utförare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2025</a:t>
            </a:r>
          </a:p>
        </p:txBody>
      </p:sp>
      <p:sp>
        <p:nvSpPr>
          <p:cNvPr id="48" name="Pratbubbla: rektangel 47">
            <a:extLst>
              <a:ext uri="{FF2B5EF4-FFF2-40B4-BE49-F238E27FC236}">
                <a16:creationId xmlns:a16="http://schemas.microsoft.com/office/drawing/2014/main" id="{C2CCB5A6-11AE-C039-5B27-DE07BCA08118}"/>
              </a:ext>
            </a:extLst>
          </p:cNvPr>
          <p:cNvSpPr/>
          <p:nvPr/>
        </p:nvSpPr>
        <p:spPr>
          <a:xfrm>
            <a:off x="7113261" y="3512576"/>
            <a:ext cx="2812328" cy="1039568"/>
          </a:xfrm>
          <a:prstGeom prst="wedgeRectCallout">
            <a:avLst>
              <a:gd name="adj1" fmla="val -47895"/>
              <a:gd name="adj2" fmla="val -113076"/>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Funktionshinderområdet, myndighet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2026</a:t>
            </a:r>
          </a:p>
        </p:txBody>
      </p:sp>
    </p:spTree>
    <p:extLst>
      <p:ext uri="{BB962C8B-B14F-4D97-AF65-F5344CB8AC3E}">
        <p14:creationId xmlns:p14="http://schemas.microsoft.com/office/powerpoint/2010/main" val="34032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6"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4C203B7-FF26-40AB-AB4E-398444FF0A41}"/>
              </a:ext>
            </a:extLst>
          </p:cNvPr>
          <p:cNvSpPr>
            <a:spLocks noGrp="1"/>
          </p:cNvSpPr>
          <p:nvPr>
            <p:ph sz="half" idx="1"/>
          </p:nvPr>
        </p:nvSpPr>
        <p:spPr>
          <a:xfrm>
            <a:off x="845272" y="869834"/>
            <a:ext cx="5181600" cy="732723"/>
          </a:xfrm>
        </p:spPr>
        <p:txBody>
          <a:bodyPr>
            <a:normAutofit/>
          </a:bodyPr>
          <a:lstStyle/>
          <a:p>
            <a:pPr marL="0" indent="0">
              <a:buNone/>
            </a:pPr>
            <a:r>
              <a:rPr lang="sv-SE" sz="3600" b="1" dirty="0">
                <a:latin typeface="Source Sans Pro" panose="020B0703030403020204" pitchFamily="34" charset="0"/>
                <a:ea typeface="+mj-ea"/>
                <a:cs typeface="+mj-cs"/>
              </a:rPr>
              <a:t>Successiv lansering</a:t>
            </a:r>
          </a:p>
        </p:txBody>
      </p:sp>
      <p:sp>
        <p:nvSpPr>
          <p:cNvPr id="4" name="Platshållare för innehåll 3">
            <a:extLst>
              <a:ext uri="{FF2B5EF4-FFF2-40B4-BE49-F238E27FC236}">
                <a16:creationId xmlns:a16="http://schemas.microsoft.com/office/drawing/2014/main" id="{0CC1557F-7681-4963-AB84-DDF6EE306D0E}"/>
              </a:ext>
            </a:extLst>
          </p:cNvPr>
          <p:cNvSpPr>
            <a:spLocks noGrp="1"/>
          </p:cNvSpPr>
          <p:nvPr>
            <p:ph sz="half" idx="2"/>
          </p:nvPr>
        </p:nvSpPr>
        <p:spPr>
          <a:xfrm>
            <a:off x="845272" y="1980686"/>
            <a:ext cx="5181600" cy="3638862"/>
          </a:xfrm>
        </p:spPr>
        <p:txBody>
          <a:bodyPr/>
          <a:lstStyle/>
          <a:p>
            <a:r>
              <a:rPr lang="sv-SE" sz="2400" dirty="0"/>
              <a:t>Region efter region</a:t>
            </a:r>
          </a:p>
          <a:p>
            <a:r>
              <a:rPr lang="sv-SE" sz="2400" dirty="0"/>
              <a:t>Steg efter steg</a:t>
            </a:r>
          </a:p>
          <a:p>
            <a:r>
              <a:rPr lang="sv-SE" sz="2400" dirty="0"/>
              <a:t>Kurs efter kurs</a:t>
            </a:r>
          </a:p>
          <a:p>
            <a:endParaRPr lang="sv-SE" dirty="0"/>
          </a:p>
        </p:txBody>
      </p:sp>
      <p:sp>
        <p:nvSpPr>
          <p:cNvPr id="9" name="Pratbubbla: rektangel med rundade hörn 8">
            <a:extLst>
              <a:ext uri="{FF2B5EF4-FFF2-40B4-BE49-F238E27FC236}">
                <a16:creationId xmlns:a16="http://schemas.microsoft.com/office/drawing/2014/main" id="{2F57B790-3707-4F88-95B4-A2E743E8B5F8}"/>
              </a:ext>
            </a:extLst>
          </p:cNvPr>
          <p:cNvSpPr/>
          <p:nvPr/>
        </p:nvSpPr>
        <p:spPr>
          <a:xfrm>
            <a:off x="5746325" y="3761866"/>
            <a:ext cx="2794976" cy="1633441"/>
          </a:xfrm>
          <a:prstGeom prst="wedgeRoundRectCallout">
            <a:avLst>
              <a:gd name="adj1" fmla="val -102735"/>
              <a:gd name="adj2" fmla="val -107052"/>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Steg: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Ny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Van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Erfaren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Arbetsledare och chef</a:t>
            </a:r>
          </a:p>
        </p:txBody>
      </p:sp>
      <p:sp>
        <p:nvSpPr>
          <p:cNvPr id="10" name="Pratbubbla: rektangel med rundade hörn 9">
            <a:extLst>
              <a:ext uri="{FF2B5EF4-FFF2-40B4-BE49-F238E27FC236}">
                <a16:creationId xmlns:a16="http://schemas.microsoft.com/office/drawing/2014/main" id="{8EA6DB8E-1334-4DAB-9B80-6B2B2A6AEB89}"/>
              </a:ext>
            </a:extLst>
          </p:cNvPr>
          <p:cNvSpPr/>
          <p:nvPr/>
        </p:nvSpPr>
        <p:spPr>
          <a:xfrm>
            <a:off x="1819925" y="4494589"/>
            <a:ext cx="1973065" cy="900718"/>
          </a:xfrm>
          <a:prstGeom prst="wedgeRoundRectCallout">
            <a:avLst>
              <a:gd name="adj1" fmla="val -22445"/>
              <a:gd name="adj2" fmla="val -13116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Kurser: I takt med att de blir klara</a:t>
            </a:r>
          </a:p>
        </p:txBody>
      </p:sp>
      <p:sp>
        <p:nvSpPr>
          <p:cNvPr id="11" name="Pratbubbla: rektangel med rundade hörn 10">
            <a:extLst>
              <a:ext uri="{FF2B5EF4-FFF2-40B4-BE49-F238E27FC236}">
                <a16:creationId xmlns:a16="http://schemas.microsoft.com/office/drawing/2014/main" id="{B51513E8-8750-424A-91E4-02C339A6FC1B}"/>
              </a:ext>
            </a:extLst>
          </p:cNvPr>
          <p:cNvSpPr/>
          <p:nvPr/>
        </p:nvSpPr>
        <p:spPr>
          <a:xfrm>
            <a:off x="6783503" y="1113295"/>
            <a:ext cx="2879844" cy="1420000"/>
          </a:xfrm>
          <a:prstGeom prst="wedgeRoundRectCallout">
            <a:avLst>
              <a:gd name="adj1" fmla="val -124141"/>
              <a:gd name="adj2" fmla="val 19259"/>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Region: Planering i samråd mellan RSS, SKR och GR. Regionala uppstarter för arbetsledare och chefer. </a:t>
            </a:r>
          </a:p>
        </p:txBody>
      </p:sp>
    </p:spTree>
    <p:extLst>
      <p:ext uri="{BB962C8B-B14F-4D97-AF65-F5344CB8AC3E}">
        <p14:creationId xmlns:p14="http://schemas.microsoft.com/office/powerpoint/2010/main" val="194331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08DE1C67-307F-401B-92D0-D6E40883BE9D}"/>
              </a:ext>
            </a:extLst>
          </p:cNvPr>
          <p:cNvSpPr>
            <a:spLocks noGrp="1"/>
          </p:cNvSpPr>
          <p:nvPr>
            <p:ph sz="half" idx="2"/>
          </p:nvPr>
        </p:nvSpPr>
        <p:spPr>
          <a:xfrm>
            <a:off x="737422" y="2034270"/>
            <a:ext cx="7400738" cy="4252230"/>
          </a:xfrm>
        </p:spPr>
        <p:txBody>
          <a:bodyPr/>
          <a:lstStyle/>
          <a:p>
            <a:r>
              <a:rPr lang="sv-SE" dirty="0"/>
              <a:t>Samordna det regionala genomförandet</a:t>
            </a:r>
          </a:p>
          <a:p>
            <a:pPr lvl="1"/>
            <a:r>
              <a:rPr lang="sv-SE" dirty="0"/>
              <a:t>Kommunikation</a:t>
            </a:r>
          </a:p>
          <a:p>
            <a:pPr lvl="1"/>
            <a:r>
              <a:rPr lang="sv-SE" dirty="0"/>
              <a:t>Förbereda kurstillfällen </a:t>
            </a:r>
          </a:p>
          <a:p>
            <a:pPr lvl="1"/>
            <a:r>
              <a:rPr lang="sv-SE" dirty="0"/>
              <a:t>Rekrytera och samordna utbildare från kommunerna</a:t>
            </a:r>
          </a:p>
          <a:p>
            <a:r>
              <a:rPr lang="sv-SE" dirty="0"/>
              <a:t>Administration i </a:t>
            </a:r>
            <a:r>
              <a:rPr lang="sv-SE" dirty="0" err="1"/>
              <a:t>lärplattformen</a:t>
            </a:r>
            <a:endParaRPr lang="sv-SE" dirty="0"/>
          </a:p>
          <a:p>
            <a:pPr lvl="1"/>
            <a:r>
              <a:rPr lang="sv-SE" dirty="0"/>
              <a:t>lägga in kurstillfällen</a:t>
            </a:r>
          </a:p>
          <a:p>
            <a:pPr lvl="1"/>
            <a:r>
              <a:rPr lang="sv-SE" dirty="0"/>
              <a:t>hantering av konton</a:t>
            </a:r>
          </a:p>
          <a:p>
            <a:pPr lvl="1"/>
            <a:r>
              <a:rPr lang="sv-SE" dirty="0"/>
              <a:t>Fakturaunderlag</a:t>
            </a:r>
          </a:p>
          <a:p>
            <a:pPr lvl="1"/>
            <a:r>
              <a:rPr lang="sv-SE" dirty="0"/>
              <a:t>rapporter</a:t>
            </a:r>
          </a:p>
          <a:p>
            <a:r>
              <a:rPr lang="sv-SE" dirty="0"/>
              <a:t>Första linjens support för lärplattformen</a:t>
            </a:r>
          </a:p>
        </p:txBody>
      </p:sp>
      <p:sp>
        <p:nvSpPr>
          <p:cNvPr id="2" name="Rubrik 1"/>
          <p:cNvSpPr>
            <a:spLocks noGrp="1"/>
          </p:cNvSpPr>
          <p:nvPr>
            <p:ph type="title"/>
          </p:nvPr>
        </p:nvSpPr>
        <p:spPr>
          <a:xfrm>
            <a:off x="666000" y="885040"/>
            <a:ext cx="9608400" cy="1228105"/>
          </a:xfrm>
        </p:spPr>
        <p:txBody>
          <a:bodyPr/>
          <a:lstStyle/>
          <a:p>
            <a:r>
              <a:rPr lang="sv-SE"/>
              <a:t>RSS med regionalt uppdrag</a:t>
            </a:r>
          </a:p>
        </p:txBody>
      </p:sp>
      <p:pic>
        <p:nvPicPr>
          <p:cNvPr id="5" name="Platshållare för innehåll 8" descr="Ett kugghjul med hel fyllning">
            <a:extLst>
              <a:ext uri="{FF2B5EF4-FFF2-40B4-BE49-F238E27FC236}">
                <a16:creationId xmlns:a16="http://schemas.microsoft.com/office/drawing/2014/main" id="{2EC843CF-6CA3-4ECC-8642-56507A82CA5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138160" y="1942505"/>
            <a:ext cx="2992935" cy="2992935"/>
          </a:xfrm>
          <a:prstGeom prst="rect">
            <a:avLst/>
          </a:prstGeom>
        </p:spPr>
      </p:pic>
      <p:pic>
        <p:nvPicPr>
          <p:cNvPr id="6" name="Platshållare för innehåll 8" descr="Ett kugghjul med hel fyllning">
            <a:extLst>
              <a:ext uri="{FF2B5EF4-FFF2-40B4-BE49-F238E27FC236}">
                <a16:creationId xmlns:a16="http://schemas.microsoft.com/office/drawing/2014/main" id="{568D1F39-9FA9-40B9-8920-44C12B60B70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81487">
            <a:off x="9602803" y="1043352"/>
            <a:ext cx="1981837" cy="1981837"/>
          </a:xfrm>
          <a:prstGeom prst="rect">
            <a:avLst/>
          </a:prstGeom>
        </p:spPr>
      </p:pic>
      <p:pic>
        <p:nvPicPr>
          <p:cNvPr id="10" name="Platshållare för innehåll 8" descr="Ett kugghjul med hel fyllning">
            <a:extLst>
              <a:ext uri="{FF2B5EF4-FFF2-40B4-BE49-F238E27FC236}">
                <a16:creationId xmlns:a16="http://schemas.microsoft.com/office/drawing/2014/main" id="{6658B5F3-8D74-4AA1-A28D-57A8BFE06AF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81487">
            <a:off x="9421834" y="3960160"/>
            <a:ext cx="1981837" cy="1981837"/>
          </a:xfrm>
          <a:prstGeom prst="rect">
            <a:avLst/>
          </a:prstGeom>
        </p:spPr>
      </p:pic>
    </p:spTree>
    <p:extLst>
      <p:ext uri="{BB962C8B-B14F-4D97-AF65-F5344CB8AC3E}">
        <p14:creationId xmlns:p14="http://schemas.microsoft.com/office/powerpoint/2010/main" val="185865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C58ACAC-125D-BA67-1A54-3E9A933CB6D5}"/>
              </a:ext>
            </a:extLst>
          </p:cNvPr>
          <p:cNvSpPr>
            <a:spLocks noGrp="1"/>
          </p:cNvSpPr>
          <p:nvPr>
            <p:ph idx="1"/>
          </p:nvPr>
        </p:nvSpPr>
        <p:spPr/>
        <p:txBody>
          <a:bodyPr/>
          <a:lstStyle/>
          <a:p>
            <a:r>
              <a:rPr lang="sv-SE" dirty="0"/>
              <a:t>Förberedelser på RSS-nivå</a:t>
            </a:r>
          </a:p>
          <a:p>
            <a:pPr lvl="1"/>
            <a:r>
              <a:rPr lang="sv-SE" dirty="0"/>
              <a:t>Regionala resurser projektledning och administration</a:t>
            </a:r>
          </a:p>
          <a:p>
            <a:pPr lvl="1"/>
            <a:r>
              <a:rPr lang="sv-SE" dirty="0"/>
              <a:t>Dialog och kommunikation med kommuner</a:t>
            </a:r>
          </a:p>
          <a:p>
            <a:pPr marL="457200" lvl="1" indent="0">
              <a:buNone/>
            </a:pPr>
            <a:endParaRPr lang="sv-SE" dirty="0"/>
          </a:p>
          <a:p>
            <a:r>
              <a:rPr lang="sv-SE" dirty="0"/>
              <a:t>Hur tänker ni kring resurser och organisering? Erfarenhetsutbyte och frågor </a:t>
            </a:r>
          </a:p>
          <a:p>
            <a:endParaRPr lang="sv-SE" dirty="0"/>
          </a:p>
        </p:txBody>
      </p:sp>
      <p:sp>
        <p:nvSpPr>
          <p:cNvPr id="3" name="Rubrik 2">
            <a:extLst>
              <a:ext uri="{FF2B5EF4-FFF2-40B4-BE49-F238E27FC236}">
                <a16:creationId xmlns:a16="http://schemas.microsoft.com/office/drawing/2014/main" id="{143740A6-4838-25D3-1053-408A329240BE}"/>
              </a:ext>
            </a:extLst>
          </p:cNvPr>
          <p:cNvSpPr>
            <a:spLocks noGrp="1"/>
          </p:cNvSpPr>
          <p:nvPr>
            <p:ph type="title"/>
          </p:nvPr>
        </p:nvSpPr>
        <p:spPr>
          <a:xfrm>
            <a:off x="664232" y="878040"/>
            <a:ext cx="9609825" cy="1231392"/>
          </a:xfrm>
        </p:spPr>
        <p:txBody>
          <a:bodyPr/>
          <a:lstStyle/>
          <a:p>
            <a:r>
              <a:rPr lang="sv-SE" dirty="0"/>
              <a:t>Inför nästa yrkesresa</a:t>
            </a:r>
          </a:p>
        </p:txBody>
      </p:sp>
      <p:sp>
        <p:nvSpPr>
          <p:cNvPr id="5" name="Pratbubbla: rektangel med rundade hörn 4">
            <a:extLst>
              <a:ext uri="{FF2B5EF4-FFF2-40B4-BE49-F238E27FC236}">
                <a16:creationId xmlns:a16="http://schemas.microsoft.com/office/drawing/2014/main" id="{DC28884A-B6ED-DD7D-E230-D9CB90293436}"/>
              </a:ext>
            </a:extLst>
          </p:cNvPr>
          <p:cNvSpPr/>
          <p:nvPr/>
        </p:nvSpPr>
        <p:spPr>
          <a:xfrm>
            <a:off x="8914977" y="382649"/>
            <a:ext cx="2718159" cy="2222173"/>
          </a:xfrm>
          <a:prstGeom prst="wedgeRoundRectCallout">
            <a:avLst>
              <a:gd name="adj1" fmla="val -39990"/>
              <a:gd name="adj2" fmla="val 74852"/>
              <a:gd name="adj3" fmla="val 16667"/>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En nationell satsning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med ett regionalt genomförande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för lokal kompetens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3824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BDFA8D5-68D4-4401-944D-96B0C7EC913E}"/>
              </a:ext>
            </a:extLst>
          </p:cNvPr>
          <p:cNvSpPr>
            <a:spLocks noGrp="1"/>
          </p:cNvSpPr>
          <p:nvPr>
            <p:ph type="title"/>
          </p:nvPr>
        </p:nvSpPr>
        <p:spPr>
          <a:xfrm>
            <a:off x="664234" y="975186"/>
            <a:ext cx="6507128" cy="1112405"/>
          </a:xfrm>
        </p:spPr>
        <p:txBody>
          <a:bodyPr/>
          <a:lstStyle/>
          <a:p>
            <a:r>
              <a:rPr lang="sv-SE" sz="4000" dirty="0"/>
              <a:t>Föregående möte 4 maj</a:t>
            </a:r>
          </a:p>
        </p:txBody>
      </p:sp>
      <p:sp>
        <p:nvSpPr>
          <p:cNvPr id="8" name="Platshållare för innehåll 7">
            <a:extLst>
              <a:ext uri="{FF2B5EF4-FFF2-40B4-BE49-F238E27FC236}">
                <a16:creationId xmlns:a16="http://schemas.microsoft.com/office/drawing/2014/main" id="{B27B45C7-611B-4763-95AD-04EFB4E2C0D6}"/>
              </a:ext>
            </a:extLst>
          </p:cNvPr>
          <p:cNvSpPr>
            <a:spLocks noGrp="1"/>
          </p:cNvSpPr>
          <p:nvPr>
            <p:ph sz="half" idx="2"/>
          </p:nvPr>
        </p:nvSpPr>
        <p:spPr>
          <a:xfrm>
            <a:off x="664235" y="2087590"/>
            <a:ext cx="11015932" cy="4147609"/>
          </a:xfrm>
        </p:spPr>
        <p:txBody>
          <a:bodyPr/>
          <a:lstStyle/>
          <a:p>
            <a:pPr marL="30163" indent="0">
              <a:buNone/>
            </a:pPr>
            <a:r>
              <a:rPr lang="sv-SE" dirty="0"/>
              <a:t>- VFU i Nära vård</a:t>
            </a:r>
          </a:p>
          <a:p>
            <a:pPr>
              <a:buFontTx/>
              <a:buChar char="-"/>
            </a:pPr>
            <a:r>
              <a:rPr lang="sv-SE" dirty="0"/>
              <a:t>Förlängning av rekommendation kunskapsstyrning socialtjänst 2024</a:t>
            </a:r>
          </a:p>
          <a:p>
            <a:pPr>
              <a:buFontTx/>
              <a:buChar char="-"/>
            </a:pPr>
            <a:r>
              <a:rPr lang="sv-SE" dirty="0"/>
              <a:t>Nationellt system för kunskapsstyrning hälso- och sjukvård</a:t>
            </a:r>
          </a:p>
          <a:p>
            <a:pPr>
              <a:buFontTx/>
              <a:buChar char="-"/>
            </a:pPr>
            <a:r>
              <a:rPr lang="sv-SE" dirty="0"/>
              <a:t>Forskning om lokal nytta av RSS</a:t>
            </a:r>
          </a:p>
          <a:p>
            <a:pPr>
              <a:buFontTx/>
              <a:buChar char="-"/>
            </a:pPr>
            <a:r>
              <a:rPr lang="sv-SE" dirty="0"/>
              <a:t>Yrkesresan</a:t>
            </a:r>
          </a:p>
        </p:txBody>
      </p:sp>
    </p:spTree>
    <p:extLst>
      <p:ext uri="{BB962C8B-B14F-4D97-AF65-F5344CB8AC3E}">
        <p14:creationId xmlns:p14="http://schemas.microsoft.com/office/powerpoint/2010/main" val="268299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14B72-3E85-471F-CE54-3C941904A955}"/>
              </a:ext>
            </a:extLst>
          </p:cNvPr>
          <p:cNvSpPr>
            <a:spLocks noGrp="1"/>
          </p:cNvSpPr>
          <p:nvPr>
            <p:ph type="title"/>
          </p:nvPr>
        </p:nvSpPr>
        <p:spPr/>
        <p:txBody>
          <a:bodyPr/>
          <a:lstStyle/>
          <a:p>
            <a:r>
              <a:rPr lang="sv-SE" dirty="0"/>
              <a:t>På gång…</a:t>
            </a:r>
          </a:p>
        </p:txBody>
      </p:sp>
      <p:sp>
        <p:nvSpPr>
          <p:cNvPr id="3" name="Platshållare för innehåll 2">
            <a:extLst>
              <a:ext uri="{FF2B5EF4-FFF2-40B4-BE49-F238E27FC236}">
                <a16:creationId xmlns:a16="http://schemas.microsoft.com/office/drawing/2014/main" id="{698D2213-A0B9-10D1-33A9-07C7DFF30B40}"/>
              </a:ext>
            </a:extLst>
          </p:cNvPr>
          <p:cNvSpPr>
            <a:spLocks noGrp="1"/>
          </p:cNvSpPr>
          <p:nvPr>
            <p:ph idx="1"/>
          </p:nvPr>
        </p:nvSpPr>
        <p:spPr>
          <a:xfrm>
            <a:off x="664233" y="2144216"/>
            <a:ext cx="9609825" cy="3738598"/>
          </a:xfrm>
        </p:spPr>
        <p:txBody>
          <a:bodyPr/>
          <a:lstStyle/>
          <a:p>
            <a:r>
              <a:rPr lang="sv-SE" dirty="0"/>
              <a:t>Lanseringsmingel</a:t>
            </a:r>
          </a:p>
          <a:p>
            <a:r>
              <a:rPr lang="sv-SE" dirty="0"/>
              <a:t>Socialchefsdagarna</a:t>
            </a:r>
          </a:p>
          <a:p>
            <a:r>
              <a:rPr lang="sv-SE" dirty="0"/>
              <a:t>Funktionshinder i tiden</a:t>
            </a:r>
          </a:p>
          <a:p>
            <a:r>
              <a:rPr lang="sv-SE" dirty="0"/>
              <a:t>Socionomdagarna</a:t>
            </a:r>
          </a:p>
          <a:p>
            <a:endParaRPr lang="sv-SE" dirty="0"/>
          </a:p>
        </p:txBody>
      </p:sp>
      <p:sp>
        <p:nvSpPr>
          <p:cNvPr id="4" name="Pratbubbla: rektangel med rundade hörn 3">
            <a:extLst>
              <a:ext uri="{FF2B5EF4-FFF2-40B4-BE49-F238E27FC236}">
                <a16:creationId xmlns:a16="http://schemas.microsoft.com/office/drawing/2014/main" id="{4D54F96D-3E15-AD58-9BD0-BA529DA380EC}"/>
              </a:ext>
            </a:extLst>
          </p:cNvPr>
          <p:cNvSpPr/>
          <p:nvPr/>
        </p:nvSpPr>
        <p:spPr>
          <a:xfrm>
            <a:off x="6232635" y="2144216"/>
            <a:ext cx="3817980" cy="1906340"/>
          </a:xfrm>
          <a:prstGeom prst="wedgeRoundRectCallout">
            <a:avLst>
              <a:gd name="adj1" fmla="val -30619"/>
              <a:gd name="adj2" fmla="val 988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Öppet 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19 oktober </a:t>
            </a:r>
            <a:r>
              <a:rPr kumimoji="0" lang="sv-SE" sz="2400" b="0" i="0" u="none" strike="noStrike" kern="1200" cap="none" spc="0" normalizeH="0" baseline="0" noProof="0" dirty="0" err="1">
                <a:ln>
                  <a:noFill/>
                </a:ln>
                <a:solidFill>
                  <a:prstClr val="white"/>
                </a:solidFill>
                <a:effectLst/>
                <a:uLnTx/>
                <a:uFillTx/>
                <a:latin typeface="Arial"/>
                <a:ea typeface="+mn-ea"/>
                <a:cs typeface="+mn-cs"/>
              </a:rPr>
              <a:t>kl</a:t>
            </a:r>
            <a:r>
              <a:rPr kumimoji="0" lang="sv-SE" sz="2400" b="0" i="0" u="none" strike="noStrike" kern="1200" cap="none" spc="0" normalizeH="0" baseline="0" noProof="0" dirty="0">
                <a:ln>
                  <a:noFill/>
                </a:ln>
                <a:solidFill>
                  <a:prstClr val="white"/>
                </a:solidFill>
                <a:effectLst/>
                <a:uLnTx/>
                <a:uFillTx/>
                <a:latin typeface="Arial"/>
                <a:ea typeface="+mn-ea"/>
                <a:cs typeface="+mn-cs"/>
              </a:rPr>
              <a:t> 13-14.30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Anmälan via kalendariet skr.se</a:t>
            </a:r>
          </a:p>
        </p:txBody>
      </p:sp>
    </p:spTree>
    <p:extLst>
      <p:ext uri="{BB962C8B-B14F-4D97-AF65-F5344CB8AC3E}">
        <p14:creationId xmlns:p14="http://schemas.microsoft.com/office/powerpoint/2010/main" val="261230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3">
            <a:extLst>
              <a:ext uri="{FF2B5EF4-FFF2-40B4-BE49-F238E27FC236}">
                <a16:creationId xmlns:a16="http://schemas.microsoft.com/office/drawing/2014/main" id="{0AEBE81E-9FF5-45B3-BE52-538D3BBC5B9B}"/>
              </a:ext>
            </a:extLst>
          </p:cNvPr>
          <p:cNvPicPr>
            <a:picLocks noChangeAspect="1"/>
          </p:cNvPicPr>
          <p:nvPr/>
        </p:nvPicPr>
        <p:blipFill>
          <a:blip r:embed="rId2"/>
          <a:stretch>
            <a:fillRect/>
          </a:stretch>
        </p:blipFill>
        <p:spPr>
          <a:xfrm>
            <a:off x="3199652" y="628650"/>
            <a:ext cx="5318325" cy="5095219"/>
          </a:xfrm>
          <a:prstGeom prst="rect">
            <a:avLst/>
          </a:prstGeom>
        </p:spPr>
      </p:pic>
    </p:spTree>
    <p:extLst>
      <p:ext uri="{BB962C8B-B14F-4D97-AF65-F5344CB8AC3E}">
        <p14:creationId xmlns:p14="http://schemas.microsoft.com/office/powerpoint/2010/main" val="276124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267999-AAEB-A18D-B292-0DDCE7F03D8C}"/>
              </a:ext>
            </a:extLst>
          </p:cNvPr>
          <p:cNvSpPr>
            <a:spLocks noGrp="1"/>
          </p:cNvSpPr>
          <p:nvPr>
            <p:ph type="ctrTitle"/>
          </p:nvPr>
        </p:nvSpPr>
        <p:spPr/>
        <p:txBody>
          <a:bodyPr/>
          <a:lstStyle/>
          <a:p>
            <a:r>
              <a:rPr lang="sv-SE" dirty="0"/>
              <a:t>Informationspunkter</a:t>
            </a:r>
          </a:p>
        </p:txBody>
      </p:sp>
      <p:sp>
        <p:nvSpPr>
          <p:cNvPr id="3" name="Underrubrik 2">
            <a:extLst>
              <a:ext uri="{FF2B5EF4-FFF2-40B4-BE49-F238E27FC236}">
                <a16:creationId xmlns:a16="http://schemas.microsoft.com/office/drawing/2014/main" id="{70EBEF4B-CA86-AA1D-5FCF-619005E18283}"/>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80778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6454EF-C511-1AC3-0982-DCDD7C418535}"/>
              </a:ext>
            </a:extLst>
          </p:cNvPr>
          <p:cNvSpPr>
            <a:spLocks noGrp="1"/>
          </p:cNvSpPr>
          <p:nvPr>
            <p:ph type="title"/>
          </p:nvPr>
        </p:nvSpPr>
        <p:spPr/>
        <p:txBody>
          <a:bodyPr/>
          <a:lstStyle/>
          <a:p>
            <a:r>
              <a:rPr lang="sv-SE" dirty="0"/>
              <a:t>Representation från RSS</a:t>
            </a:r>
          </a:p>
        </p:txBody>
      </p:sp>
      <p:sp>
        <p:nvSpPr>
          <p:cNvPr id="3" name="Platshållare för innehåll 2">
            <a:extLst>
              <a:ext uri="{FF2B5EF4-FFF2-40B4-BE49-F238E27FC236}">
                <a16:creationId xmlns:a16="http://schemas.microsoft.com/office/drawing/2014/main" id="{141C3CB4-73AF-8044-92CD-C71473DF004E}"/>
              </a:ext>
            </a:extLst>
          </p:cNvPr>
          <p:cNvSpPr>
            <a:spLocks noGrp="1"/>
          </p:cNvSpPr>
          <p:nvPr>
            <p:ph sz="half" idx="1"/>
          </p:nvPr>
        </p:nvSpPr>
        <p:spPr>
          <a:xfrm>
            <a:off x="664233" y="2039216"/>
            <a:ext cx="4716000" cy="3740400"/>
          </a:xfrm>
        </p:spPr>
        <p:txBody>
          <a:bodyPr/>
          <a:lstStyle/>
          <a:p>
            <a:pPr marL="30163" indent="0">
              <a:buNone/>
            </a:pPr>
            <a:r>
              <a:rPr lang="sv-SE" b="1" dirty="0"/>
              <a:t>S-</a:t>
            </a:r>
            <a:r>
              <a:rPr lang="sv-SE" b="1" dirty="0" err="1"/>
              <a:t>KiS</a:t>
            </a:r>
            <a:endParaRPr lang="sv-SE" b="1" dirty="0"/>
          </a:p>
          <a:p>
            <a:pPr marL="30163" indent="0">
              <a:buNone/>
            </a:pPr>
            <a:r>
              <a:rPr lang="sv-SE" dirty="0"/>
              <a:t>Ola Götesson</a:t>
            </a:r>
          </a:p>
          <a:p>
            <a:pPr marL="30163" indent="0">
              <a:buNone/>
            </a:pPr>
            <a:r>
              <a:rPr lang="sv-SE" dirty="0"/>
              <a:t>Lena Holmlund</a:t>
            </a:r>
          </a:p>
          <a:p>
            <a:pPr marL="30163" indent="0">
              <a:buNone/>
            </a:pPr>
            <a:r>
              <a:rPr lang="sv-SE" dirty="0"/>
              <a:t>Ingmar </a:t>
            </a:r>
            <a:r>
              <a:rPr lang="sv-SE" dirty="0" err="1"/>
              <a:t>Ångman</a:t>
            </a:r>
            <a:endParaRPr lang="sv-SE" dirty="0"/>
          </a:p>
          <a:p>
            <a:pPr marL="30163" indent="0">
              <a:buNone/>
            </a:pPr>
            <a:endParaRPr lang="sv-SE" dirty="0"/>
          </a:p>
          <a:p>
            <a:endParaRPr lang="sv-SE" dirty="0"/>
          </a:p>
        </p:txBody>
      </p:sp>
      <p:sp>
        <p:nvSpPr>
          <p:cNvPr id="4" name="Platshållare för innehåll 3">
            <a:extLst>
              <a:ext uri="{FF2B5EF4-FFF2-40B4-BE49-F238E27FC236}">
                <a16:creationId xmlns:a16="http://schemas.microsoft.com/office/drawing/2014/main" id="{10853ACE-0532-ECC4-303F-B2971686FAE2}"/>
              </a:ext>
            </a:extLst>
          </p:cNvPr>
          <p:cNvSpPr>
            <a:spLocks noGrp="1"/>
          </p:cNvSpPr>
          <p:nvPr>
            <p:ph sz="half" idx="2"/>
          </p:nvPr>
        </p:nvSpPr>
        <p:spPr>
          <a:xfrm>
            <a:off x="3609225" y="2039216"/>
            <a:ext cx="2682518" cy="3740400"/>
          </a:xfrm>
        </p:spPr>
        <p:txBody>
          <a:bodyPr/>
          <a:lstStyle/>
          <a:p>
            <a:pPr marL="30163" indent="0">
              <a:buNone/>
            </a:pPr>
            <a:r>
              <a:rPr lang="sv-SE" b="1" dirty="0"/>
              <a:t>NSK-S</a:t>
            </a:r>
          </a:p>
          <a:p>
            <a:pPr marL="30163" indent="0">
              <a:buNone/>
            </a:pPr>
            <a:r>
              <a:rPr lang="sv-SE" dirty="0"/>
              <a:t>Ola reserv 2022</a:t>
            </a:r>
          </a:p>
          <a:p>
            <a:pPr marL="30163" indent="0">
              <a:buNone/>
            </a:pPr>
            <a:r>
              <a:rPr lang="sv-SE" dirty="0"/>
              <a:t>2023: Emelie Printz</a:t>
            </a:r>
          </a:p>
        </p:txBody>
      </p:sp>
      <p:sp>
        <p:nvSpPr>
          <p:cNvPr id="5" name="Platshållare för innehåll 3">
            <a:extLst>
              <a:ext uri="{FF2B5EF4-FFF2-40B4-BE49-F238E27FC236}">
                <a16:creationId xmlns:a16="http://schemas.microsoft.com/office/drawing/2014/main" id="{583A894F-8E5B-EAC4-002A-5509F516BB13}"/>
              </a:ext>
            </a:extLst>
          </p:cNvPr>
          <p:cNvSpPr txBox="1">
            <a:spLocks/>
          </p:cNvSpPr>
          <p:nvPr/>
        </p:nvSpPr>
        <p:spPr>
          <a:xfrm>
            <a:off x="6096000" y="1946937"/>
            <a:ext cx="2779552" cy="3740400"/>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b="1" dirty="0"/>
              <a:t>Yrkesresan</a:t>
            </a:r>
          </a:p>
          <a:p>
            <a:pPr marL="30163" indent="0">
              <a:buFont typeface="Symbol" panose="05050102010706020507" pitchFamily="18" charset="2"/>
              <a:buNone/>
            </a:pPr>
            <a:r>
              <a:rPr lang="sv-SE" dirty="0"/>
              <a:t>Nationell styrgrupp: Lena Holmlund och Anna </a:t>
            </a:r>
            <a:r>
              <a:rPr lang="sv-SE" dirty="0" err="1"/>
              <a:t>Gund</a:t>
            </a:r>
            <a:endParaRPr lang="sv-SE" dirty="0"/>
          </a:p>
          <a:p>
            <a:pPr marL="30163" indent="0">
              <a:buFont typeface="Symbol" panose="05050102010706020507" pitchFamily="18" charset="2"/>
              <a:buNone/>
            </a:pPr>
            <a:r>
              <a:rPr lang="sv-SE" dirty="0"/>
              <a:t>Barn och unga: Eva Lakso</a:t>
            </a:r>
          </a:p>
          <a:p>
            <a:pPr marL="30163" indent="0">
              <a:buFont typeface="Symbol" panose="05050102010706020507" pitchFamily="18" charset="2"/>
              <a:buNone/>
            </a:pPr>
            <a:r>
              <a:rPr lang="sv-SE" dirty="0"/>
              <a:t>Funktionshinder: Monica Wahlström</a:t>
            </a:r>
          </a:p>
        </p:txBody>
      </p:sp>
      <p:sp>
        <p:nvSpPr>
          <p:cNvPr id="7" name="Platshållare för innehåll 2">
            <a:extLst>
              <a:ext uri="{FF2B5EF4-FFF2-40B4-BE49-F238E27FC236}">
                <a16:creationId xmlns:a16="http://schemas.microsoft.com/office/drawing/2014/main" id="{5812BBA4-0A42-B735-A3FA-1A194B3FC377}"/>
              </a:ext>
            </a:extLst>
          </p:cNvPr>
          <p:cNvSpPr txBox="1">
            <a:spLocks/>
          </p:cNvSpPr>
          <p:nvPr/>
        </p:nvSpPr>
        <p:spPr>
          <a:xfrm>
            <a:off x="9138701" y="1946937"/>
            <a:ext cx="2986481" cy="1662020"/>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b="1" dirty="0"/>
              <a:t>Styrgrupp Partnerskapet</a:t>
            </a:r>
          </a:p>
          <a:p>
            <a:pPr marL="30163" indent="0">
              <a:buFont typeface="Symbol" panose="05050102010706020507" pitchFamily="18" charset="2"/>
              <a:buNone/>
            </a:pPr>
            <a:r>
              <a:rPr lang="sv-SE" dirty="0"/>
              <a:t>Emelie Printz</a:t>
            </a:r>
          </a:p>
          <a:p>
            <a:endParaRPr lang="sv-SE" dirty="0"/>
          </a:p>
        </p:txBody>
      </p:sp>
    </p:spTree>
    <p:extLst>
      <p:ext uri="{BB962C8B-B14F-4D97-AF65-F5344CB8AC3E}">
        <p14:creationId xmlns:p14="http://schemas.microsoft.com/office/powerpoint/2010/main" val="139108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F6358A-A40F-7764-CA9A-4C6E419E14B9}"/>
              </a:ext>
            </a:extLst>
          </p:cNvPr>
          <p:cNvSpPr>
            <a:spLocks noGrp="1"/>
          </p:cNvSpPr>
          <p:nvPr>
            <p:ph type="title"/>
          </p:nvPr>
        </p:nvSpPr>
        <p:spPr/>
        <p:txBody>
          <a:bodyPr/>
          <a:lstStyle/>
          <a:p>
            <a:r>
              <a:rPr lang="sv-SE" dirty="0"/>
              <a:t>Inval RSS AU</a:t>
            </a:r>
          </a:p>
        </p:txBody>
      </p:sp>
      <p:sp>
        <p:nvSpPr>
          <p:cNvPr id="3" name="Platshållare för innehåll 2">
            <a:extLst>
              <a:ext uri="{FF2B5EF4-FFF2-40B4-BE49-F238E27FC236}">
                <a16:creationId xmlns:a16="http://schemas.microsoft.com/office/drawing/2014/main" id="{35C64F40-A5FE-504E-7D6E-55C013FF770D}"/>
              </a:ext>
            </a:extLst>
          </p:cNvPr>
          <p:cNvSpPr>
            <a:spLocks noGrp="1"/>
          </p:cNvSpPr>
          <p:nvPr>
            <p:ph sz="half" idx="1"/>
          </p:nvPr>
        </p:nvSpPr>
        <p:spPr/>
        <p:txBody>
          <a:bodyPr/>
          <a:lstStyle/>
          <a:p>
            <a:pPr marL="30163" indent="0">
              <a:buNone/>
            </a:pPr>
            <a:r>
              <a:rPr lang="sv-SE" b="1" dirty="0"/>
              <a:t>Nuvarande ledamöter</a:t>
            </a:r>
          </a:p>
          <a:p>
            <a:pPr marL="30163" indent="0">
              <a:buNone/>
            </a:pPr>
            <a:r>
              <a:rPr lang="sv-SE" dirty="0"/>
              <a:t>Ola Götesson, Jönköping</a:t>
            </a:r>
          </a:p>
          <a:p>
            <a:pPr marL="30163" indent="0">
              <a:buNone/>
            </a:pPr>
            <a:r>
              <a:rPr lang="sv-SE" dirty="0"/>
              <a:t>Lena Holmlund, GR</a:t>
            </a:r>
          </a:p>
          <a:p>
            <a:pPr marL="30163" indent="0">
              <a:buNone/>
            </a:pPr>
            <a:r>
              <a:rPr lang="sv-SE" dirty="0"/>
              <a:t>Ingmar </a:t>
            </a:r>
            <a:r>
              <a:rPr lang="sv-SE" dirty="0" err="1"/>
              <a:t>Ångman</a:t>
            </a:r>
            <a:r>
              <a:rPr lang="sv-SE" dirty="0"/>
              <a:t>, Örebro</a:t>
            </a:r>
          </a:p>
          <a:p>
            <a:pPr marL="30163" indent="0">
              <a:buNone/>
            </a:pPr>
            <a:r>
              <a:rPr lang="sv-SE" dirty="0"/>
              <a:t>Emelie Printz, Gävleborg</a:t>
            </a:r>
          </a:p>
          <a:p>
            <a:pPr marL="30163" indent="0">
              <a:buNone/>
            </a:pPr>
            <a:r>
              <a:rPr lang="sv-SE" dirty="0"/>
              <a:t>Mari Forslund, SKR</a:t>
            </a:r>
          </a:p>
          <a:p>
            <a:pPr marL="30163" indent="0">
              <a:buNone/>
            </a:pPr>
            <a:endParaRPr lang="sv-SE" dirty="0"/>
          </a:p>
        </p:txBody>
      </p:sp>
      <p:sp>
        <p:nvSpPr>
          <p:cNvPr id="4" name="Platshållare för innehåll 3">
            <a:extLst>
              <a:ext uri="{FF2B5EF4-FFF2-40B4-BE49-F238E27FC236}">
                <a16:creationId xmlns:a16="http://schemas.microsoft.com/office/drawing/2014/main" id="{B3714203-F9A8-F85A-B9D1-30918337023B}"/>
              </a:ext>
            </a:extLst>
          </p:cNvPr>
          <p:cNvSpPr>
            <a:spLocks noGrp="1"/>
          </p:cNvSpPr>
          <p:nvPr>
            <p:ph sz="half" idx="2"/>
          </p:nvPr>
        </p:nvSpPr>
        <p:spPr/>
        <p:txBody>
          <a:bodyPr/>
          <a:lstStyle/>
          <a:p>
            <a:pPr marL="30163" indent="0">
              <a:buNone/>
            </a:pPr>
            <a:r>
              <a:rPr lang="sv-SE" b="1" dirty="0"/>
              <a:t>Förslag till inval</a:t>
            </a:r>
          </a:p>
          <a:p>
            <a:pPr marL="30163" indent="0">
              <a:buNone/>
            </a:pPr>
            <a:r>
              <a:rPr lang="sv-SE" dirty="0"/>
              <a:t>Nima Najafi, Uppsala </a:t>
            </a:r>
          </a:p>
        </p:txBody>
      </p:sp>
    </p:spTree>
    <p:extLst>
      <p:ext uri="{BB962C8B-B14F-4D97-AF65-F5344CB8AC3E}">
        <p14:creationId xmlns:p14="http://schemas.microsoft.com/office/powerpoint/2010/main" val="3149391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FBBBC-E43C-529A-9378-F0DD95EB5BAF}"/>
              </a:ext>
            </a:extLst>
          </p:cNvPr>
          <p:cNvSpPr>
            <a:spLocks noGrp="1"/>
          </p:cNvSpPr>
          <p:nvPr>
            <p:ph type="title"/>
          </p:nvPr>
        </p:nvSpPr>
        <p:spPr/>
        <p:txBody>
          <a:bodyPr/>
          <a:lstStyle/>
          <a:p>
            <a:r>
              <a:rPr lang="sv-SE" b="1" dirty="0"/>
              <a:t>Återkoppling från S-</a:t>
            </a:r>
            <a:r>
              <a:rPr lang="sv-SE" b="1" dirty="0" err="1"/>
              <a:t>KiS</a:t>
            </a:r>
            <a:r>
              <a:rPr lang="sv-SE" b="1" dirty="0"/>
              <a:t> möte</a:t>
            </a:r>
            <a:br>
              <a:rPr lang="sv-SE" b="1" dirty="0"/>
            </a:br>
            <a:endParaRPr lang="sv-SE" dirty="0"/>
          </a:p>
        </p:txBody>
      </p:sp>
      <p:sp>
        <p:nvSpPr>
          <p:cNvPr id="3" name="Platshållare för innehåll 2">
            <a:extLst>
              <a:ext uri="{FF2B5EF4-FFF2-40B4-BE49-F238E27FC236}">
                <a16:creationId xmlns:a16="http://schemas.microsoft.com/office/drawing/2014/main" id="{8AD42901-E832-3782-85BD-D4EA9F66C6ED}"/>
              </a:ext>
            </a:extLst>
          </p:cNvPr>
          <p:cNvSpPr>
            <a:spLocks noGrp="1"/>
          </p:cNvSpPr>
          <p:nvPr>
            <p:ph idx="1"/>
          </p:nvPr>
        </p:nvSpPr>
        <p:spPr>
          <a:xfrm>
            <a:off x="664232" y="1963024"/>
            <a:ext cx="9609825" cy="4270777"/>
          </a:xfrm>
        </p:spPr>
        <p:txBody>
          <a:bodyPr/>
          <a:lstStyle/>
          <a:p>
            <a:pPr marL="30163" indent="0">
              <a:buNone/>
            </a:pPr>
            <a:r>
              <a:rPr lang="sv-SE" dirty="0"/>
              <a:t>Dagordning:</a:t>
            </a:r>
          </a:p>
          <a:p>
            <a:r>
              <a:rPr lang="sv-SE" dirty="0"/>
              <a:t>Kommunikation</a:t>
            </a:r>
          </a:p>
          <a:p>
            <a:r>
              <a:rPr lang="sv-SE" dirty="0"/>
              <a:t>Arbete med ny rekommendation</a:t>
            </a:r>
          </a:p>
          <a:p>
            <a:r>
              <a:rPr lang="sv-SE" dirty="0"/>
              <a:t>Kartläggning av socionomutbildningen</a:t>
            </a:r>
          </a:p>
          <a:p>
            <a:r>
              <a:rPr lang="sv-SE" dirty="0"/>
              <a:t>Dialogmöte med representanter från SKS</a:t>
            </a:r>
          </a:p>
          <a:p>
            <a:r>
              <a:rPr lang="sv-SE" dirty="0"/>
              <a:t>Start verksamhetsplanering 2023</a:t>
            </a:r>
          </a:p>
          <a:p>
            <a:pPr marL="30163" indent="0">
              <a:buNone/>
            </a:pPr>
            <a:endParaRPr lang="sv-SE" dirty="0"/>
          </a:p>
          <a:p>
            <a:pPr marL="30163" indent="0">
              <a:buNone/>
            </a:pPr>
            <a:endParaRPr lang="sv-SE" dirty="0"/>
          </a:p>
        </p:txBody>
      </p:sp>
    </p:spTree>
    <p:extLst>
      <p:ext uri="{BB962C8B-B14F-4D97-AF65-F5344CB8AC3E}">
        <p14:creationId xmlns:p14="http://schemas.microsoft.com/office/powerpoint/2010/main" val="220022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8FEC64-FAB1-8A39-DF50-69775AF078FB}"/>
              </a:ext>
            </a:extLst>
          </p:cNvPr>
          <p:cNvSpPr>
            <a:spLocks noGrp="1"/>
          </p:cNvSpPr>
          <p:nvPr>
            <p:ph type="title"/>
          </p:nvPr>
        </p:nvSpPr>
        <p:spPr/>
        <p:txBody>
          <a:bodyPr/>
          <a:lstStyle/>
          <a:p>
            <a:r>
              <a:rPr lang="sv-SE" dirty="0"/>
              <a:t>Information från SKR</a:t>
            </a:r>
          </a:p>
        </p:txBody>
      </p:sp>
      <p:sp>
        <p:nvSpPr>
          <p:cNvPr id="3" name="Platshållare för innehåll 2">
            <a:extLst>
              <a:ext uri="{FF2B5EF4-FFF2-40B4-BE49-F238E27FC236}">
                <a16:creationId xmlns:a16="http://schemas.microsoft.com/office/drawing/2014/main" id="{69736093-2D33-9BB1-8F99-6A6572C91BD5}"/>
              </a:ext>
            </a:extLst>
          </p:cNvPr>
          <p:cNvSpPr>
            <a:spLocks noGrp="1"/>
          </p:cNvSpPr>
          <p:nvPr>
            <p:ph idx="1"/>
          </p:nvPr>
        </p:nvSpPr>
        <p:spPr>
          <a:xfrm>
            <a:off x="664232" y="1857375"/>
            <a:ext cx="9609825" cy="4376426"/>
          </a:xfrm>
        </p:spPr>
        <p:txBody>
          <a:bodyPr/>
          <a:lstStyle/>
          <a:p>
            <a:r>
              <a:rPr lang="sv-SE" dirty="0"/>
              <a:t>SKR informerar RSS 14.30-16.30 26 september. Inbjudan finns i er kalender</a:t>
            </a:r>
          </a:p>
          <a:p>
            <a:pPr marL="30163" indent="0">
              <a:buNone/>
            </a:pPr>
            <a:r>
              <a:rPr lang="sv-SE" sz="2000" dirty="0"/>
              <a:t>Åsa Furen-Thulin</a:t>
            </a:r>
          </a:p>
          <a:p>
            <a:pPr marL="30163" indent="0">
              <a:buNone/>
            </a:pPr>
            <a:r>
              <a:rPr lang="sv-SE" sz="2000" dirty="0"/>
              <a:t>Klas Nilsson</a:t>
            </a:r>
          </a:p>
          <a:p>
            <a:pPr marL="30163" indent="0">
              <a:buNone/>
            </a:pPr>
            <a:r>
              <a:rPr lang="sv-SE" sz="2000" dirty="0"/>
              <a:t>Lisbeth Löpare</a:t>
            </a:r>
          </a:p>
          <a:p>
            <a:pPr marL="30163" indent="0">
              <a:buNone/>
            </a:pPr>
            <a:r>
              <a:rPr lang="sv-SE" sz="2000" dirty="0"/>
              <a:t>Eva Sahlén</a:t>
            </a:r>
          </a:p>
          <a:p>
            <a:r>
              <a:rPr lang="sv-SE" dirty="0"/>
              <a:t>Aktuellt inom socialtjänsten/Stormöten drar igång: första mötet i oktober</a:t>
            </a:r>
          </a:p>
        </p:txBody>
      </p:sp>
    </p:spTree>
    <p:extLst>
      <p:ext uri="{BB962C8B-B14F-4D97-AF65-F5344CB8AC3E}">
        <p14:creationId xmlns:p14="http://schemas.microsoft.com/office/powerpoint/2010/main" val="1667506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69E9C-5DCE-DF1D-ADEC-E8BBD345E11B}"/>
              </a:ext>
            </a:extLst>
          </p:cNvPr>
          <p:cNvSpPr>
            <a:spLocks noGrp="1"/>
          </p:cNvSpPr>
          <p:nvPr>
            <p:ph type="title"/>
          </p:nvPr>
        </p:nvSpPr>
        <p:spPr>
          <a:xfrm>
            <a:off x="664233" y="975186"/>
            <a:ext cx="10358671" cy="1112405"/>
          </a:xfrm>
        </p:spPr>
        <p:txBody>
          <a:bodyPr/>
          <a:lstStyle/>
          <a:p>
            <a:r>
              <a:rPr lang="sv-SE" sz="3600" dirty="0"/>
              <a:t>Lägesrapport nuvarande rekommendation om kunskapsstyrning socialtjänst</a:t>
            </a:r>
          </a:p>
        </p:txBody>
      </p:sp>
      <p:sp>
        <p:nvSpPr>
          <p:cNvPr id="3" name="Platshållare för innehåll 2">
            <a:extLst>
              <a:ext uri="{FF2B5EF4-FFF2-40B4-BE49-F238E27FC236}">
                <a16:creationId xmlns:a16="http://schemas.microsoft.com/office/drawing/2014/main" id="{F05B6080-72DD-92FD-56F9-F381682D4092}"/>
              </a:ext>
            </a:extLst>
          </p:cNvPr>
          <p:cNvSpPr>
            <a:spLocks noGrp="1"/>
          </p:cNvSpPr>
          <p:nvPr>
            <p:ph idx="1"/>
          </p:nvPr>
        </p:nvSpPr>
        <p:spPr>
          <a:ln>
            <a:noFill/>
          </a:ln>
        </p:spPr>
        <p:style>
          <a:lnRef idx="2">
            <a:schemeClr val="accent4"/>
          </a:lnRef>
          <a:fillRef idx="1">
            <a:schemeClr val="lt1"/>
          </a:fillRef>
          <a:effectRef idx="0">
            <a:schemeClr val="accent4"/>
          </a:effectRef>
          <a:fontRef idx="minor">
            <a:schemeClr val="dk1"/>
          </a:fontRef>
        </p:style>
        <p:txBody>
          <a:bodyPr/>
          <a:lstStyle/>
          <a:p>
            <a:pPr marL="30163" indent="0">
              <a:buNone/>
            </a:pPr>
            <a:r>
              <a:rPr lang="sv-SE" dirty="0"/>
              <a:t>Hösten 2022</a:t>
            </a:r>
          </a:p>
          <a:p>
            <a:pPr>
              <a:buFontTx/>
              <a:buChar char="-"/>
            </a:pPr>
            <a:r>
              <a:rPr lang="sv-SE" dirty="0"/>
              <a:t>Senast 1 december ska kommunerna meddela om de </a:t>
            </a:r>
            <a:r>
              <a:rPr lang="sv-SE" b="1" i="1" dirty="0"/>
              <a:t>inte </a:t>
            </a:r>
            <a:r>
              <a:rPr lang="sv-SE" dirty="0"/>
              <a:t>vill medverka/bidra under år 2024.</a:t>
            </a:r>
          </a:p>
          <a:p>
            <a:pPr>
              <a:buFontTx/>
              <a:buChar char="-"/>
            </a:pPr>
            <a:r>
              <a:rPr lang="sv-SE" dirty="0"/>
              <a:t>Information till kommunerna via funktionsbrevlåda, nyhetsbrev socialtjänst samt SKRs webb</a:t>
            </a:r>
          </a:p>
          <a:p>
            <a:pPr>
              <a:buFontTx/>
              <a:buChar char="-"/>
            </a:pPr>
            <a:r>
              <a:rPr lang="sv-SE" dirty="0"/>
              <a:t>Positiv inställning för kommuner vi varit i kontakt med</a:t>
            </a:r>
          </a:p>
          <a:p>
            <a:pPr>
              <a:buFontTx/>
              <a:buChar char="-"/>
            </a:pPr>
            <a:r>
              <a:rPr lang="sv-SE" dirty="0"/>
              <a:t>Några har bett om anstånd</a:t>
            </a:r>
          </a:p>
          <a:p>
            <a:pPr>
              <a:buFontTx/>
              <a:buChar char="-"/>
            </a:pPr>
            <a:endParaRPr lang="sv-SE" dirty="0"/>
          </a:p>
          <a:p>
            <a:pPr marL="30163" indent="0">
              <a:buNone/>
            </a:pPr>
            <a:endParaRPr lang="sv-SE" dirty="0"/>
          </a:p>
        </p:txBody>
      </p:sp>
    </p:spTree>
    <p:extLst>
      <p:ext uri="{BB962C8B-B14F-4D97-AF65-F5344CB8AC3E}">
        <p14:creationId xmlns:p14="http://schemas.microsoft.com/office/powerpoint/2010/main" val="2830918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A391B6A1-AE5C-1319-4284-A5C9A0A9CCC0}"/>
              </a:ext>
            </a:extLst>
          </p:cNvPr>
          <p:cNvSpPr txBox="1"/>
          <p:nvPr/>
        </p:nvSpPr>
        <p:spPr>
          <a:xfrm>
            <a:off x="664233" y="975186"/>
            <a:ext cx="9609825" cy="1112405"/>
          </a:xfrm>
          <a:prstGeom prst="rect">
            <a:avLst/>
          </a:prstGeom>
        </p:spPr>
        <p:txBody>
          <a:bodyPr vert="horz" lIns="91440" tIns="45720" rIns="91440" bIns="45720" rtlCol="0" anchor="t">
            <a:normAutofit/>
          </a:bodyPr>
          <a:lstStyle/>
          <a:p>
            <a:pPr>
              <a:lnSpc>
                <a:spcPct val="80000"/>
              </a:lnSpc>
              <a:spcBef>
                <a:spcPct val="0"/>
              </a:spcBef>
              <a:spcAft>
                <a:spcPts val="600"/>
              </a:spcAft>
            </a:pPr>
            <a:r>
              <a:rPr lang="sv-SE" sz="4400" b="1" kern="1200" dirty="0">
                <a:latin typeface="+mj-lt"/>
                <a:ea typeface="+mj-ea"/>
                <a:cs typeface="+mj-cs"/>
              </a:rPr>
              <a:t>Ny rekommendation från 2025</a:t>
            </a:r>
          </a:p>
        </p:txBody>
      </p:sp>
      <p:sp>
        <p:nvSpPr>
          <p:cNvPr id="3" name="Ellips 2">
            <a:extLst>
              <a:ext uri="{FF2B5EF4-FFF2-40B4-BE49-F238E27FC236}">
                <a16:creationId xmlns:a16="http://schemas.microsoft.com/office/drawing/2014/main" id="{556FF118-94BD-F28C-34A1-CF9E288B12B1}"/>
              </a:ext>
            </a:extLst>
          </p:cNvPr>
          <p:cNvSpPr/>
          <p:nvPr/>
        </p:nvSpPr>
        <p:spPr>
          <a:xfrm>
            <a:off x="6716072" y="2087591"/>
            <a:ext cx="4716000" cy="37404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p>
            <a:pPr indent="-228600">
              <a:spcAft>
                <a:spcPts val="600"/>
              </a:spcAft>
              <a:buFont typeface="Symbol" panose="05050102010706020507" pitchFamily="18" charset="2"/>
            </a:pPr>
            <a:r>
              <a:rPr lang="sv-SE" sz="2400" b="1" dirty="0">
                <a:solidFill>
                  <a:schemeClr val="tx1"/>
                </a:solidFill>
              </a:rPr>
              <a:t>Finansieringslösning</a:t>
            </a:r>
          </a:p>
          <a:p>
            <a:pPr indent="-228600">
              <a:spcAft>
                <a:spcPts val="600"/>
              </a:spcAft>
              <a:buFont typeface="Symbol" panose="05050102010706020507" pitchFamily="18" charset="2"/>
            </a:pPr>
            <a:endParaRPr lang="sv-SE" sz="2400" dirty="0">
              <a:solidFill>
                <a:schemeClr val="tx1"/>
              </a:solidFill>
            </a:endParaRPr>
          </a:p>
          <a:p>
            <a:pPr indent="-228600">
              <a:spcAft>
                <a:spcPts val="600"/>
              </a:spcAft>
            </a:pPr>
            <a:r>
              <a:rPr lang="sv-SE" dirty="0">
                <a:solidFill>
                  <a:schemeClr val="tx1"/>
                </a:solidFill>
              </a:rPr>
              <a:t>Beredningen anser att en mer hållbar och långsiktig finansieringsform för arbetet bör övervägas. Möjligheten att lyfta in arbetet inom reguljär finansiering inom SKR:s medlemsavgift bör då särskilt prövas.</a:t>
            </a:r>
          </a:p>
          <a:p>
            <a:pPr indent="-228600">
              <a:spcAft>
                <a:spcPts val="600"/>
              </a:spcAft>
              <a:buFont typeface="Symbol" panose="05050102010706020507" pitchFamily="18" charset="2"/>
            </a:pPr>
            <a:endParaRPr lang="sv-SE" sz="2400" dirty="0">
              <a:solidFill>
                <a:schemeClr val="tx1"/>
              </a:solidFill>
            </a:endParaRPr>
          </a:p>
        </p:txBody>
      </p:sp>
      <p:sp>
        <p:nvSpPr>
          <p:cNvPr id="2" name="Ellips 1">
            <a:extLst>
              <a:ext uri="{FF2B5EF4-FFF2-40B4-BE49-F238E27FC236}">
                <a16:creationId xmlns:a16="http://schemas.microsoft.com/office/drawing/2014/main" id="{6E43619E-B6E5-8B54-0432-49A9D442FEFF}"/>
              </a:ext>
            </a:extLst>
          </p:cNvPr>
          <p:cNvSpPr/>
          <p:nvPr/>
        </p:nvSpPr>
        <p:spPr>
          <a:xfrm>
            <a:off x="759930" y="2142414"/>
            <a:ext cx="4716000" cy="37404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indent="-228600">
              <a:spcAft>
                <a:spcPts val="600"/>
              </a:spcAft>
              <a:buFont typeface="Symbol" panose="05050102010706020507" pitchFamily="18" charset="2"/>
            </a:pPr>
            <a:r>
              <a:rPr lang="sv-SE" sz="2400" b="1" dirty="0">
                <a:solidFill>
                  <a:schemeClr val="tx1"/>
                </a:solidFill>
              </a:rPr>
              <a:t>Innehåll</a:t>
            </a:r>
          </a:p>
          <a:p>
            <a:pPr indent="-228600">
              <a:spcAft>
                <a:spcPts val="600"/>
              </a:spcAft>
              <a:buFont typeface="Symbol" panose="05050102010706020507" pitchFamily="18" charset="2"/>
            </a:pPr>
            <a:r>
              <a:rPr lang="sv-SE" dirty="0">
                <a:solidFill>
                  <a:schemeClr val="tx1"/>
                </a:solidFill>
              </a:rPr>
              <a:t>Nu: </a:t>
            </a:r>
          </a:p>
          <a:p>
            <a:pPr marL="114300" indent="-342900">
              <a:spcAft>
                <a:spcPts val="600"/>
              </a:spcAft>
              <a:buFontTx/>
              <a:buChar char="-"/>
            </a:pPr>
            <a:r>
              <a:rPr lang="sv-SE" dirty="0">
                <a:solidFill>
                  <a:schemeClr val="tx1"/>
                </a:solidFill>
              </a:rPr>
              <a:t>Uppföljning och analys</a:t>
            </a:r>
          </a:p>
          <a:p>
            <a:pPr marL="114300" indent="-342900">
              <a:spcAft>
                <a:spcPts val="600"/>
              </a:spcAft>
              <a:buFontTx/>
              <a:buChar char="-"/>
            </a:pPr>
            <a:r>
              <a:rPr lang="sv-SE" dirty="0">
                <a:solidFill>
                  <a:schemeClr val="tx1"/>
                </a:solidFill>
              </a:rPr>
              <a:t>Nationell samordning</a:t>
            </a:r>
          </a:p>
          <a:p>
            <a:pPr marL="114300" indent="-342900">
              <a:spcAft>
                <a:spcPts val="600"/>
              </a:spcAft>
              <a:buFontTx/>
              <a:buChar char="-"/>
            </a:pPr>
            <a:r>
              <a:rPr lang="sv-SE" dirty="0">
                <a:solidFill>
                  <a:schemeClr val="tx1"/>
                </a:solidFill>
              </a:rPr>
              <a:t>Samverkan med kunskapsstyrning hälso- och sjukvård</a:t>
            </a:r>
          </a:p>
          <a:p>
            <a:pPr indent="-228600">
              <a:spcAft>
                <a:spcPts val="600"/>
              </a:spcAft>
              <a:buFont typeface="Symbol" panose="05050102010706020507" pitchFamily="18" charset="2"/>
            </a:pPr>
            <a:endParaRPr lang="sv-SE" dirty="0">
              <a:solidFill>
                <a:schemeClr val="tx1"/>
              </a:solidFill>
            </a:endParaRPr>
          </a:p>
          <a:p>
            <a:pPr indent="-228600">
              <a:spcAft>
                <a:spcPts val="600"/>
              </a:spcAft>
              <a:buFont typeface="Symbol" panose="05050102010706020507" pitchFamily="18" charset="2"/>
            </a:pPr>
            <a:r>
              <a:rPr lang="sv-SE" dirty="0">
                <a:solidFill>
                  <a:schemeClr val="tx1"/>
                </a:solidFill>
              </a:rPr>
              <a:t>Framåt: ?</a:t>
            </a:r>
          </a:p>
        </p:txBody>
      </p:sp>
    </p:spTree>
    <p:extLst>
      <p:ext uri="{BB962C8B-B14F-4D97-AF65-F5344CB8AC3E}">
        <p14:creationId xmlns:p14="http://schemas.microsoft.com/office/powerpoint/2010/main" val="4543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ak koppling 16">
            <a:extLst>
              <a:ext uri="{FF2B5EF4-FFF2-40B4-BE49-F238E27FC236}">
                <a16:creationId xmlns:a16="http://schemas.microsoft.com/office/drawing/2014/main" id="{CEC20DC1-DDEB-A400-0261-EFA134DF3400}"/>
              </a:ext>
            </a:extLst>
          </p:cNvPr>
          <p:cNvCxnSpPr/>
          <p:nvPr/>
        </p:nvCxnSpPr>
        <p:spPr>
          <a:xfrm flipH="1">
            <a:off x="8186290" y="3518590"/>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 name="Rubrik 1"/>
          <p:cNvSpPr txBox="1">
            <a:spLocks/>
          </p:cNvSpPr>
          <p:nvPr/>
        </p:nvSpPr>
        <p:spPr>
          <a:xfrm>
            <a:off x="664235" y="874602"/>
            <a:ext cx="9609825" cy="1231392"/>
          </a:xfrm>
          <a:prstGeom prst="rect">
            <a:avLst/>
          </a:prstGeom>
        </p:spPr>
        <p:txBody>
          <a:bodyPr lIns="91440" tIns="45720" rIns="91440" bIns="45720" anchor="t"/>
          <a:lst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a:lstStyle>
          <a:p>
            <a:r>
              <a:rPr lang="sv-SE" dirty="0">
                <a:solidFill>
                  <a:srgbClr val="222221"/>
                </a:solidFill>
              </a:rPr>
              <a:t>Ny rekommendation fr o m 2025</a:t>
            </a:r>
          </a:p>
        </p:txBody>
      </p:sp>
      <p:cxnSp>
        <p:nvCxnSpPr>
          <p:cNvPr id="22" name="Rak koppling 21"/>
          <p:cNvCxnSpPr/>
          <p:nvPr/>
        </p:nvCxnSpPr>
        <p:spPr>
          <a:xfrm>
            <a:off x="609345" y="4415031"/>
            <a:ext cx="10124237" cy="0"/>
          </a:xfrm>
          <a:prstGeom prst="line">
            <a:avLst/>
          </a:prstGeom>
          <a:ln/>
        </p:spPr>
        <p:style>
          <a:lnRef idx="3">
            <a:schemeClr val="accent2"/>
          </a:lnRef>
          <a:fillRef idx="0">
            <a:schemeClr val="accent2"/>
          </a:fillRef>
          <a:effectRef idx="2">
            <a:schemeClr val="accent2"/>
          </a:effectRef>
          <a:fontRef idx="minor">
            <a:schemeClr val="tx1"/>
          </a:fontRef>
        </p:style>
      </p:cxnSp>
      <p:graphicFrame>
        <p:nvGraphicFramePr>
          <p:cNvPr id="30" name="Tabell 29"/>
          <p:cNvGraphicFramePr>
            <a:graphicFrameLocks noGrp="1"/>
          </p:cNvGraphicFramePr>
          <p:nvPr/>
        </p:nvGraphicFramePr>
        <p:xfrm>
          <a:off x="598448" y="4439083"/>
          <a:ext cx="10124236" cy="274320"/>
        </p:xfrm>
        <a:graphic>
          <a:graphicData uri="http://schemas.openxmlformats.org/drawingml/2006/table">
            <a:tbl>
              <a:tblPr firstRow="1" bandRow="1">
                <a:tableStyleId>{2D5ABB26-0587-4C30-8999-92F81FD0307C}</a:tableStyleId>
              </a:tblPr>
              <a:tblGrid>
                <a:gridCol w="2116760">
                  <a:extLst>
                    <a:ext uri="{9D8B030D-6E8A-4147-A177-3AD203B41FA5}">
                      <a16:colId xmlns:a16="http://schemas.microsoft.com/office/drawing/2014/main" val="3802407140"/>
                    </a:ext>
                  </a:extLst>
                </a:gridCol>
                <a:gridCol w="2612572">
                  <a:extLst>
                    <a:ext uri="{9D8B030D-6E8A-4147-A177-3AD203B41FA5}">
                      <a16:colId xmlns:a16="http://schemas.microsoft.com/office/drawing/2014/main" val="1850762394"/>
                    </a:ext>
                  </a:extLst>
                </a:gridCol>
                <a:gridCol w="2863845">
                  <a:extLst>
                    <a:ext uri="{9D8B030D-6E8A-4147-A177-3AD203B41FA5}">
                      <a16:colId xmlns:a16="http://schemas.microsoft.com/office/drawing/2014/main" val="1254652604"/>
                    </a:ext>
                  </a:extLst>
                </a:gridCol>
                <a:gridCol w="2531059">
                  <a:extLst>
                    <a:ext uri="{9D8B030D-6E8A-4147-A177-3AD203B41FA5}">
                      <a16:colId xmlns:a16="http://schemas.microsoft.com/office/drawing/2014/main" val="918192241"/>
                    </a:ext>
                  </a:extLst>
                </a:gridCol>
              </a:tblGrid>
              <a:tr h="0">
                <a:tc>
                  <a:txBody>
                    <a:bodyPr/>
                    <a:lstStyle/>
                    <a:p>
                      <a:pPr algn="ctr"/>
                      <a:r>
                        <a:rPr lang="sv-SE" sz="1200" dirty="0">
                          <a:solidFill>
                            <a:srgbClr val="222221"/>
                          </a:solidFill>
                        </a:rPr>
                        <a:t>2022</a:t>
                      </a: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sz="1200" dirty="0">
                          <a:solidFill>
                            <a:srgbClr val="222221"/>
                          </a:solidFill>
                        </a:rPr>
                        <a:t>2023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sz="1200" dirty="0">
                          <a:solidFill>
                            <a:srgbClr val="222221"/>
                          </a:solidFill>
                        </a:rPr>
                        <a:t>2024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sv-SE" sz="1200" dirty="0">
                          <a:solidFill>
                            <a:srgbClr val="222221"/>
                          </a:solidFill>
                        </a:rPr>
                        <a:t>2025</a:t>
                      </a: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245962"/>
                  </a:ext>
                </a:extLst>
              </a:tr>
            </a:tbl>
          </a:graphicData>
        </a:graphic>
      </p:graphicFrame>
      <p:sp>
        <p:nvSpPr>
          <p:cNvPr id="13" name="Pil: femhörning 12">
            <a:extLst>
              <a:ext uri="{FF2B5EF4-FFF2-40B4-BE49-F238E27FC236}">
                <a16:creationId xmlns:a16="http://schemas.microsoft.com/office/drawing/2014/main" id="{68B30E15-BF7B-97B5-2F41-7BC97886A952}"/>
              </a:ext>
            </a:extLst>
          </p:cNvPr>
          <p:cNvSpPr/>
          <p:nvPr/>
        </p:nvSpPr>
        <p:spPr>
          <a:xfrm>
            <a:off x="598449" y="5512949"/>
            <a:ext cx="10124236" cy="576000"/>
          </a:xfrm>
          <a:prstGeom prst="homePlate">
            <a:avLst/>
          </a:prstGeom>
          <a:solidFill>
            <a:schemeClr val="accent3">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600" dirty="0">
                <a:solidFill>
                  <a:schemeClr val="tx1"/>
                </a:solidFill>
                <a:cs typeface="Arial"/>
              </a:rPr>
              <a:t>Förankring</a:t>
            </a:r>
          </a:p>
        </p:txBody>
      </p:sp>
      <p:sp>
        <p:nvSpPr>
          <p:cNvPr id="26" name="Pil: femhörning 25">
            <a:extLst>
              <a:ext uri="{FF2B5EF4-FFF2-40B4-BE49-F238E27FC236}">
                <a16:creationId xmlns:a16="http://schemas.microsoft.com/office/drawing/2014/main" id="{C7C80815-EEBA-5502-0033-6FE003219C25}"/>
              </a:ext>
            </a:extLst>
          </p:cNvPr>
          <p:cNvSpPr/>
          <p:nvPr/>
        </p:nvSpPr>
        <p:spPr>
          <a:xfrm>
            <a:off x="598448" y="4795172"/>
            <a:ext cx="10124236" cy="576000"/>
          </a:xfrm>
          <a:prstGeom prst="homePlate">
            <a:avLst/>
          </a:prstGeom>
          <a:solidFill>
            <a:schemeClr val="accent3">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600" dirty="0">
                <a:solidFill>
                  <a:schemeClr val="tx1"/>
                </a:solidFill>
                <a:cs typeface="Arial"/>
              </a:rPr>
              <a:t>Bevakning ny socialtjänstlag</a:t>
            </a:r>
          </a:p>
        </p:txBody>
      </p:sp>
      <p:cxnSp>
        <p:nvCxnSpPr>
          <p:cNvPr id="5" name="Rak koppling 4"/>
          <p:cNvCxnSpPr>
            <a:cxnSpLocks/>
          </p:cNvCxnSpPr>
          <p:nvPr/>
        </p:nvCxnSpPr>
        <p:spPr>
          <a:xfrm flipH="1">
            <a:off x="3799223" y="3532845"/>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 name="Rak koppling 6"/>
          <p:cNvCxnSpPr/>
          <p:nvPr/>
        </p:nvCxnSpPr>
        <p:spPr>
          <a:xfrm flipH="1">
            <a:off x="5343463" y="3525784"/>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7" name="Rektangel 26"/>
          <p:cNvSpPr/>
          <p:nvPr/>
        </p:nvSpPr>
        <p:spPr>
          <a:xfrm>
            <a:off x="4366668" y="2487582"/>
            <a:ext cx="1625339" cy="1193600"/>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600" dirty="0">
                <a:solidFill>
                  <a:schemeClr val="tx1"/>
                </a:solidFill>
                <a:cs typeface="Arial"/>
              </a:rPr>
              <a:t>Beslut SKR</a:t>
            </a:r>
          </a:p>
        </p:txBody>
      </p:sp>
      <p:sp>
        <p:nvSpPr>
          <p:cNvPr id="25" name="Rektangel 24"/>
          <p:cNvSpPr/>
          <p:nvPr/>
        </p:nvSpPr>
        <p:spPr>
          <a:xfrm>
            <a:off x="2533298" y="2471583"/>
            <a:ext cx="1534803" cy="1183572"/>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600" dirty="0">
                <a:solidFill>
                  <a:schemeClr val="tx1"/>
                </a:solidFill>
                <a:cs typeface="Arial"/>
              </a:rPr>
              <a:t>Förslag klart</a:t>
            </a:r>
          </a:p>
        </p:txBody>
      </p:sp>
      <p:cxnSp>
        <p:nvCxnSpPr>
          <p:cNvPr id="35" name="Rak koppling 34">
            <a:extLst>
              <a:ext uri="{FF2B5EF4-FFF2-40B4-BE49-F238E27FC236}">
                <a16:creationId xmlns:a16="http://schemas.microsoft.com/office/drawing/2014/main" id="{A81E69FA-DA8D-C824-B315-DBB30618EF01}"/>
              </a:ext>
            </a:extLst>
          </p:cNvPr>
          <p:cNvCxnSpPr/>
          <p:nvPr/>
        </p:nvCxnSpPr>
        <p:spPr>
          <a:xfrm flipH="1">
            <a:off x="1944865" y="3542274"/>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2" name="Rektangel 31">
            <a:extLst>
              <a:ext uri="{FF2B5EF4-FFF2-40B4-BE49-F238E27FC236}">
                <a16:creationId xmlns:a16="http://schemas.microsoft.com/office/drawing/2014/main" id="{7560C22D-B0AD-14FC-6626-D7988C1F3EA7}"/>
              </a:ext>
            </a:extLst>
          </p:cNvPr>
          <p:cNvSpPr/>
          <p:nvPr/>
        </p:nvSpPr>
        <p:spPr>
          <a:xfrm>
            <a:off x="766043" y="2470856"/>
            <a:ext cx="1534803" cy="1183572"/>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600" dirty="0">
                <a:solidFill>
                  <a:schemeClr val="tx1"/>
                </a:solidFill>
                <a:cs typeface="Arial"/>
              </a:rPr>
              <a:t>Arbete inleds</a:t>
            </a:r>
          </a:p>
        </p:txBody>
      </p:sp>
      <p:cxnSp>
        <p:nvCxnSpPr>
          <p:cNvPr id="14" name="Rak koppling 13">
            <a:extLst>
              <a:ext uri="{FF2B5EF4-FFF2-40B4-BE49-F238E27FC236}">
                <a16:creationId xmlns:a16="http://schemas.microsoft.com/office/drawing/2014/main" id="{3BB612F6-5DA1-CD7D-6616-98CE96E7E14E}"/>
              </a:ext>
            </a:extLst>
          </p:cNvPr>
          <p:cNvCxnSpPr>
            <a:cxnSpLocks/>
          </p:cNvCxnSpPr>
          <p:nvPr/>
        </p:nvCxnSpPr>
        <p:spPr>
          <a:xfrm>
            <a:off x="5526554" y="4186377"/>
            <a:ext cx="0" cy="230883"/>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A3BFB4D9-7B2B-07B2-0464-13B83D041996}"/>
              </a:ext>
            </a:extLst>
          </p:cNvPr>
          <p:cNvSpPr/>
          <p:nvPr/>
        </p:nvSpPr>
        <p:spPr>
          <a:xfrm>
            <a:off x="6136220" y="2481480"/>
            <a:ext cx="1625339" cy="1193600"/>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600" dirty="0">
                <a:solidFill>
                  <a:schemeClr val="tx1"/>
                </a:solidFill>
                <a:cs typeface="Arial"/>
              </a:rPr>
              <a:t>Beslut kommunerna</a:t>
            </a:r>
          </a:p>
        </p:txBody>
      </p:sp>
      <p:sp>
        <p:nvSpPr>
          <p:cNvPr id="16" name="Rektangel 15">
            <a:extLst>
              <a:ext uri="{FF2B5EF4-FFF2-40B4-BE49-F238E27FC236}">
                <a16:creationId xmlns:a16="http://schemas.microsoft.com/office/drawing/2014/main" id="{498CF891-C800-DDD0-4F90-369397444138}"/>
              </a:ext>
            </a:extLst>
          </p:cNvPr>
          <p:cNvSpPr/>
          <p:nvPr/>
        </p:nvSpPr>
        <p:spPr>
          <a:xfrm>
            <a:off x="8074502" y="2481480"/>
            <a:ext cx="1625339" cy="1193600"/>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600" dirty="0">
                <a:solidFill>
                  <a:schemeClr val="tx1"/>
                </a:solidFill>
                <a:cs typeface="Arial"/>
              </a:rPr>
              <a:t>Arbetet inleds</a:t>
            </a:r>
          </a:p>
        </p:txBody>
      </p:sp>
      <p:cxnSp>
        <p:nvCxnSpPr>
          <p:cNvPr id="6" name="Rak koppling 5">
            <a:extLst>
              <a:ext uri="{FF2B5EF4-FFF2-40B4-BE49-F238E27FC236}">
                <a16:creationId xmlns:a16="http://schemas.microsoft.com/office/drawing/2014/main" id="{A41B316B-58D6-059C-CA25-7596D2C01207}"/>
              </a:ext>
            </a:extLst>
          </p:cNvPr>
          <p:cNvCxnSpPr>
            <a:cxnSpLocks/>
            <a:stCxn id="15" idx="2"/>
          </p:cNvCxnSpPr>
          <p:nvPr/>
        </p:nvCxnSpPr>
        <p:spPr>
          <a:xfrm>
            <a:off x="6948890" y="3675080"/>
            <a:ext cx="0" cy="511297"/>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Rak koppling 20">
            <a:extLst>
              <a:ext uri="{FF2B5EF4-FFF2-40B4-BE49-F238E27FC236}">
                <a16:creationId xmlns:a16="http://schemas.microsoft.com/office/drawing/2014/main" id="{6F0CC9C7-6C51-9337-09F5-4DCA1C753597}"/>
              </a:ext>
            </a:extLst>
          </p:cNvPr>
          <p:cNvCxnSpPr>
            <a:cxnSpLocks/>
          </p:cNvCxnSpPr>
          <p:nvPr/>
        </p:nvCxnSpPr>
        <p:spPr>
          <a:xfrm>
            <a:off x="5526554" y="4174350"/>
            <a:ext cx="142233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1416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578BC7-7C12-4BCE-A29B-C0F3084D3901}"/>
              </a:ext>
            </a:extLst>
          </p:cNvPr>
          <p:cNvSpPr>
            <a:spLocks noGrp="1"/>
          </p:cNvSpPr>
          <p:nvPr>
            <p:ph type="title"/>
          </p:nvPr>
        </p:nvSpPr>
        <p:spPr/>
        <p:txBody>
          <a:bodyPr/>
          <a:lstStyle/>
          <a:p>
            <a:pPr algn="ctr"/>
            <a:r>
              <a:rPr lang="sv-SE" dirty="0"/>
              <a:t>Dagordning</a:t>
            </a:r>
          </a:p>
        </p:txBody>
      </p:sp>
      <p:graphicFrame>
        <p:nvGraphicFramePr>
          <p:cNvPr id="4" name="Tabell 4">
            <a:extLst>
              <a:ext uri="{FF2B5EF4-FFF2-40B4-BE49-F238E27FC236}">
                <a16:creationId xmlns:a16="http://schemas.microsoft.com/office/drawing/2014/main" id="{BEE54238-4917-DCA7-06C0-094BA23A77EC}"/>
              </a:ext>
            </a:extLst>
          </p:cNvPr>
          <p:cNvGraphicFramePr>
            <a:graphicFrameLocks noGrp="1"/>
          </p:cNvGraphicFramePr>
          <p:nvPr>
            <p:ph idx="1"/>
            <p:extLst>
              <p:ext uri="{D42A27DB-BD31-4B8C-83A1-F6EECF244321}">
                <p14:modId xmlns:p14="http://schemas.microsoft.com/office/powerpoint/2010/main" val="2674370582"/>
              </p:ext>
            </p:extLst>
          </p:nvPr>
        </p:nvGraphicFramePr>
        <p:xfrm>
          <a:off x="663783" y="1684667"/>
          <a:ext cx="9610724" cy="4419600"/>
        </p:xfrm>
        <a:graphic>
          <a:graphicData uri="http://schemas.openxmlformats.org/drawingml/2006/table">
            <a:tbl>
              <a:tblPr firstRow="1" bandRow="1">
                <a:tableStyleId>{5C22544A-7EE6-4342-B048-85BDC9FD1C3A}</a:tableStyleId>
              </a:tblPr>
              <a:tblGrid>
                <a:gridCol w="1021206">
                  <a:extLst>
                    <a:ext uri="{9D8B030D-6E8A-4147-A177-3AD203B41FA5}">
                      <a16:colId xmlns:a16="http://schemas.microsoft.com/office/drawing/2014/main" val="1212341096"/>
                    </a:ext>
                  </a:extLst>
                </a:gridCol>
                <a:gridCol w="8589518">
                  <a:extLst>
                    <a:ext uri="{9D8B030D-6E8A-4147-A177-3AD203B41FA5}">
                      <a16:colId xmlns:a16="http://schemas.microsoft.com/office/drawing/2014/main" val="1519747568"/>
                    </a:ext>
                  </a:extLst>
                </a:gridCol>
              </a:tblGrid>
              <a:tr h="370840">
                <a:tc>
                  <a:txBody>
                    <a:bodyPr/>
                    <a:lstStyle/>
                    <a:p>
                      <a:r>
                        <a:rPr lang="sv-SE" sz="2200" b="0" dirty="0">
                          <a:solidFill>
                            <a:schemeClr val="tx1"/>
                          </a:solidFill>
                        </a:rPr>
                        <a:t>13.00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dirty="0">
                          <a:solidFill>
                            <a:schemeClr val="tx1"/>
                          </a:solidFill>
                        </a:rPr>
                        <a:t>Välkomna och inledning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409253"/>
                  </a:ext>
                </a:extLst>
              </a:tr>
              <a:tr h="370840">
                <a:tc>
                  <a:txBody>
                    <a:bodyPr/>
                    <a:lstStyle/>
                    <a:p>
                      <a:r>
                        <a:rPr lang="sv-SE" sz="2200" b="0" dirty="0">
                          <a:solidFill>
                            <a:schemeClr val="tx1"/>
                          </a:solidFill>
                        </a:rPr>
                        <a:t>13.45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dirty="0">
                          <a:solidFill>
                            <a:schemeClr val="tx1"/>
                          </a:solidFill>
                        </a:rPr>
                        <a:t>Yrkesresan – lägesrapport och dialog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831696"/>
                  </a:ext>
                </a:extLst>
              </a:tr>
              <a:tr h="370840">
                <a:tc>
                  <a:txBody>
                    <a:bodyPr/>
                    <a:lstStyle/>
                    <a:p>
                      <a:r>
                        <a:rPr lang="sv-SE" sz="2200" b="0" dirty="0">
                          <a:solidFill>
                            <a:schemeClr val="tx1"/>
                          </a:solidFill>
                        </a:rPr>
                        <a:t>14.15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dirty="0">
                          <a:solidFill>
                            <a:schemeClr val="tx1"/>
                          </a:solidFill>
                        </a:rPr>
                        <a:t>Information från AU och SKR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255455"/>
                  </a:ext>
                </a:extLst>
              </a:tr>
              <a:tr h="370840">
                <a:tc>
                  <a:txBody>
                    <a:bodyPr/>
                    <a:lstStyle/>
                    <a:p>
                      <a:r>
                        <a:rPr lang="sv-SE" sz="2200" b="0" dirty="0">
                          <a:solidFill>
                            <a:schemeClr val="tx1"/>
                          </a:solidFill>
                        </a:rPr>
                        <a:t>14.45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dirty="0">
                          <a:solidFill>
                            <a:schemeClr val="tx1"/>
                          </a:solidFill>
                        </a:rPr>
                        <a:t>Fika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711840"/>
                  </a:ext>
                </a:extLst>
              </a:tr>
              <a:tr h="370840">
                <a:tc>
                  <a:txBody>
                    <a:bodyPr/>
                    <a:lstStyle/>
                    <a:p>
                      <a:r>
                        <a:rPr lang="sv-SE" sz="2200" b="0" dirty="0">
                          <a:solidFill>
                            <a:schemeClr val="tx1"/>
                          </a:solidFill>
                        </a:rPr>
                        <a:t>15.00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dirty="0">
                          <a:solidFill>
                            <a:schemeClr val="tx1"/>
                          </a:solidFill>
                        </a:rPr>
                        <a:t>Kompetensutveckling chefer socialtjänst och kommunal hälso- och sjukvård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0499580"/>
                  </a:ext>
                </a:extLst>
              </a:tr>
              <a:tr h="370840">
                <a:tc>
                  <a:txBody>
                    <a:bodyPr/>
                    <a:lstStyle/>
                    <a:p>
                      <a:r>
                        <a:rPr lang="sv-SE" sz="2200" b="0" dirty="0">
                          <a:solidFill>
                            <a:schemeClr val="tx1"/>
                          </a:solidFill>
                        </a:rPr>
                        <a:t>15.50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dirty="0">
                          <a:solidFill>
                            <a:schemeClr val="tx1"/>
                          </a:solidFill>
                        </a:rPr>
                        <a:t>Samverkanspilot om plan för stöd till implementering av kunskapsstöd med rekommendationer om insatser till barn och unga med normbrytande beteenden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962322"/>
                  </a:ext>
                </a:extLst>
              </a:tr>
              <a:tr h="370840">
                <a:tc>
                  <a:txBody>
                    <a:bodyPr/>
                    <a:lstStyle/>
                    <a:p>
                      <a:r>
                        <a:rPr lang="sv-SE" sz="2200" b="0" dirty="0">
                          <a:solidFill>
                            <a:schemeClr val="tx1"/>
                          </a:solidFill>
                        </a:rPr>
                        <a:t>16.40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dirty="0">
                          <a:solidFill>
                            <a:schemeClr val="tx1"/>
                          </a:solidFill>
                        </a:rPr>
                        <a:t>Sammanfattning och avslut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15073"/>
                  </a:ext>
                </a:extLst>
              </a:tr>
              <a:tr h="370840">
                <a:tc>
                  <a:txBody>
                    <a:bodyPr/>
                    <a:lstStyle/>
                    <a:p>
                      <a:r>
                        <a:rPr lang="sv-SE" sz="2200" b="0" dirty="0">
                          <a:solidFill>
                            <a:schemeClr val="tx1"/>
                          </a:solidFill>
                        </a:rPr>
                        <a:t>17.00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200" b="0" dirty="0">
                          <a:solidFill>
                            <a:schemeClr val="tx1"/>
                          </a:solidFill>
                        </a:rPr>
                        <a:t>Lanseringsmingel för Yrkesresan barn och unga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148669"/>
                  </a:ext>
                </a:extLst>
              </a:tr>
            </a:tbl>
          </a:graphicData>
        </a:graphic>
      </p:graphicFrame>
    </p:spTree>
    <p:extLst>
      <p:ext uri="{BB962C8B-B14F-4D97-AF65-F5344CB8AC3E}">
        <p14:creationId xmlns:p14="http://schemas.microsoft.com/office/powerpoint/2010/main" val="188787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4B5A8B48-27E5-97A3-E105-FE592489C149}"/>
              </a:ext>
            </a:extLst>
          </p:cNvPr>
          <p:cNvSpPr txBox="1"/>
          <p:nvPr/>
        </p:nvSpPr>
        <p:spPr>
          <a:xfrm>
            <a:off x="678066" y="2685204"/>
            <a:ext cx="7981192" cy="122084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Seminarium:</a:t>
            </a: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sv-SE" sz="2000" dirty="0">
                <a:solidFill>
                  <a:prstClr val="black"/>
                </a:solidFill>
                <a:latin typeface="Arial"/>
                <a:ea typeface="Calibri" panose="020F0502020204030204" pitchFamily="34" charset="0"/>
                <a:cs typeface="Times New Roman" panose="02020603050405020304" pitchFamily="18" charset="0"/>
              </a:rPr>
              <a:t>Film </a:t>
            </a:r>
            <a:r>
              <a:rPr kumimoji="0" lang="sv-SE"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om samverkan och kunskapsstyrning</a:t>
            </a: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Paneldiskussion om utmaningar och lösningar samt fokus framåt</a:t>
            </a:r>
          </a:p>
        </p:txBody>
      </p:sp>
      <p:pic>
        <p:nvPicPr>
          <p:cNvPr id="7" name="Bildobjekt 6" descr="En bild som visar text&#10;&#10;Automatiskt genererad beskrivning">
            <a:extLst>
              <a:ext uri="{FF2B5EF4-FFF2-40B4-BE49-F238E27FC236}">
                <a16:creationId xmlns:a16="http://schemas.microsoft.com/office/drawing/2014/main" id="{074E926C-E9CC-081D-573E-37004A9B59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0111" y="409923"/>
            <a:ext cx="3885629" cy="2648124"/>
          </a:xfrm>
          <a:prstGeom prst="rect">
            <a:avLst/>
          </a:prstGeom>
        </p:spPr>
      </p:pic>
      <p:sp>
        <p:nvSpPr>
          <p:cNvPr id="6" name="textruta 5">
            <a:extLst>
              <a:ext uri="{FF2B5EF4-FFF2-40B4-BE49-F238E27FC236}">
                <a16:creationId xmlns:a16="http://schemas.microsoft.com/office/drawing/2014/main" id="{6E1D628D-1A80-DB29-B302-D15052460E24}"/>
              </a:ext>
            </a:extLst>
          </p:cNvPr>
          <p:cNvSpPr txBox="1"/>
          <p:nvPr/>
        </p:nvSpPr>
        <p:spPr>
          <a:xfrm>
            <a:off x="678066" y="4092068"/>
            <a:ext cx="9049828" cy="203132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165100" marR="0" lvl="1"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Medverkande:</a:t>
            </a:r>
          </a:p>
          <a:p>
            <a:pPr marL="4508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Jenny Rehnman, </a:t>
            </a:r>
            <a:r>
              <a:rPr kumimoji="0" lang="sv-S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Göteborgsregionen - MODERATOR</a:t>
            </a:r>
          </a:p>
          <a:p>
            <a:pPr marL="4508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Mats Collin,</a:t>
            </a:r>
            <a:r>
              <a:rPr kumimoji="0" lang="sv-S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ordförande i S-</a:t>
            </a:r>
            <a:r>
              <a:rPr kumimoji="0" lang="sv-SE" sz="18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KiS</a:t>
            </a:r>
            <a:r>
              <a:rPr kumimoji="0" lang="sv-S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samt socialchef i Härnösand</a:t>
            </a:r>
          </a:p>
          <a:p>
            <a:pPr marL="4508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Ola Götesson</a:t>
            </a:r>
            <a:r>
              <a:rPr kumimoji="0" lang="sv-S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ordförande för RSS samt chef för kommunal utveckling Region Jönköping </a:t>
            </a:r>
          </a:p>
          <a:p>
            <a:pPr marL="4508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Arion</a:t>
            </a:r>
            <a:r>
              <a:rPr kumimoji="0" lang="sv-SE"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SE" sz="1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Chryssafis</a:t>
            </a:r>
            <a:r>
              <a:rPr kumimoji="0" lang="sv-S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ledamot i Huvudmannagruppen samt kommunalråd i Solna stad</a:t>
            </a:r>
          </a:p>
          <a:p>
            <a:pPr marL="4508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Johanna Kumlin</a:t>
            </a:r>
            <a:r>
              <a:rPr kumimoji="0" lang="sv-S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enhetschef Socialstyrelsen </a:t>
            </a:r>
          </a:p>
          <a:p>
            <a:pPr marL="4508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Mari Forslund, </a:t>
            </a:r>
            <a:r>
              <a:rPr kumimoji="0" lang="sv-SE"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sektionschef SKR </a:t>
            </a:r>
          </a:p>
        </p:txBody>
      </p:sp>
      <p:sp>
        <p:nvSpPr>
          <p:cNvPr id="10" name="Rubrik 9">
            <a:extLst>
              <a:ext uri="{FF2B5EF4-FFF2-40B4-BE49-F238E27FC236}">
                <a16:creationId xmlns:a16="http://schemas.microsoft.com/office/drawing/2014/main" id="{1A9E182C-B5DF-A598-E2DB-6F42D88B616C}"/>
              </a:ext>
            </a:extLst>
          </p:cNvPr>
          <p:cNvSpPr>
            <a:spLocks noGrp="1"/>
          </p:cNvSpPr>
          <p:nvPr>
            <p:ph type="title"/>
          </p:nvPr>
        </p:nvSpPr>
        <p:spPr>
          <a:xfrm>
            <a:off x="678066" y="621213"/>
            <a:ext cx="7232045" cy="1774845"/>
          </a:xfrm>
        </p:spPr>
        <p:txBody>
          <a:bodyPr/>
          <a:lstStyle/>
          <a:p>
            <a:pPr>
              <a:spcBef>
                <a:spcPts val="4200"/>
              </a:spcBef>
              <a:spcAft>
                <a:spcPts val="7200"/>
              </a:spcAft>
            </a:pPr>
            <a:r>
              <a:rPr lang="sv-SE" sz="4000" b="1" dirty="0">
                <a:solidFill>
                  <a:schemeClr val="accent1"/>
                </a:solidFill>
                <a:cs typeface="Times New Roman" panose="02020603050405020304" pitchFamily="18" charset="0"/>
              </a:rPr>
              <a:t>Socialchefsdagarna 2022</a:t>
            </a:r>
            <a:br>
              <a:rPr lang="sv-SE" sz="4000" b="1" dirty="0">
                <a:solidFill>
                  <a:schemeClr val="accent1"/>
                </a:solidFill>
                <a:cs typeface="Times New Roman" panose="02020603050405020304" pitchFamily="18" charset="0"/>
              </a:rPr>
            </a:br>
            <a:r>
              <a:rPr lang="sv-SE" sz="800" b="1" dirty="0">
                <a:solidFill>
                  <a:schemeClr val="accent1"/>
                </a:solidFill>
                <a:cs typeface="Times New Roman" panose="02020603050405020304" pitchFamily="18" charset="0"/>
              </a:rPr>
              <a:t/>
            </a:r>
            <a:br>
              <a:rPr lang="sv-SE" sz="800" b="1" dirty="0">
                <a:solidFill>
                  <a:schemeClr val="accent1"/>
                </a:solidFill>
                <a:cs typeface="Times New Roman" panose="02020603050405020304" pitchFamily="18" charset="0"/>
              </a:rPr>
            </a:br>
            <a:r>
              <a:rPr lang="sv-SE" sz="3200" dirty="0">
                <a:cs typeface="Times New Roman" panose="02020603050405020304" pitchFamily="18" charset="0"/>
              </a:rPr>
              <a:t>”B</a:t>
            </a:r>
            <a:r>
              <a:rPr lang="sv-SE" sz="3200" b="1" dirty="0">
                <a:cs typeface="Times New Roman" panose="02020603050405020304" pitchFamily="18" charset="0"/>
              </a:rPr>
              <a:t>ättre tillsammans: för en</a:t>
            </a:r>
            <a:br>
              <a:rPr lang="sv-SE" sz="3200" b="1" dirty="0">
                <a:cs typeface="Times New Roman" panose="02020603050405020304" pitchFamily="18" charset="0"/>
              </a:rPr>
            </a:br>
            <a:r>
              <a:rPr lang="sv-SE" sz="3200" b="1" dirty="0">
                <a:cs typeface="Times New Roman" panose="02020603050405020304" pitchFamily="18" charset="0"/>
              </a:rPr>
              <a:t>  kunskapsbaserad socialtjänst”</a:t>
            </a:r>
            <a:endParaRPr lang="sv-SE" sz="3200" dirty="0"/>
          </a:p>
        </p:txBody>
      </p:sp>
    </p:spTree>
    <p:extLst>
      <p:ext uri="{BB962C8B-B14F-4D97-AF65-F5344CB8AC3E}">
        <p14:creationId xmlns:p14="http://schemas.microsoft.com/office/powerpoint/2010/main" val="1938009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AB2AC0A-27F9-4506-9EBE-680D6214A9AE">
            <a:extLst>
              <a:ext uri="{FF2B5EF4-FFF2-40B4-BE49-F238E27FC236}">
                <a16:creationId xmlns:a16="http://schemas.microsoft.com/office/drawing/2014/main" id="{5D3FFC35-F1AE-8A20-1BDC-C5E231F0A2C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2156" b="2430"/>
          <a:stretch/>
        </p:blipFill>
        <p:spPr bwMode="auto">
          <a:xfrm>
            <a:off x="9059917" y="-63151"/>
            <a:ext cx="3132083" cy="219412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394039F-9DDF-1822-EE23-5AD45D1C21AF}"/>
              </a:ext>
            </a:extLst>
          </p:cNvPr>
          <p:cNvSpPr>
            <a:spLocks noGrp="1"/>
          </p:cNvSpPr>
          <p:nvPr>
            <p:ph type="title"/>
          </p:nvPr>
        </p:nvSpPr>
        <p:spPr>
          <a:xfrm>
            <a:off x="422495" y="466002"/>
            <a:ext cx="9609825" cy="1231392"/>
          </a:xfrm>
        </p:spPr>
        <p:txBody>
          <a:bodyPr/>
          <a:lstStyle/>
          <a:p>
            <a:r>
              <a:rPr lang="sv-SE" sz="3600" dirty="0"/>
              <a:t>Upphandling av undersökningstjänst </a:t>
            </a:r>
            <a:br>
              <a:rPr lang="sv-SE" sz="3600" dirty="0"/>
            </a:br>
            <a:r>
              <a:rPr lang="sv-SE" sz="3600" dirty="0"/>
              <a:t>för brukarundersökningarna 2024-2027</a:t>
            </a:r>
          </a:p>
        </p:txBody>
      </p:sp>
      <p:sp>
        <p:nvSpPr>
          <p:cNvPr id="4" name="Platshållare för innehåll 3">
            <a:extLst>
              <a:ext uri="{FF2B5EF4-FFF2-40B4-BE49-F238E27FC236}">
                <a16:creationId xmlns:a16="http://schemas.microsoft.com/office/drawing/2014/main" id="{7284D90D-5802-6EB6-F107-4478271E695A}"/>
              </a:ext>
            </a:extLst>
          </p:cNvPr>
          <p:cNvSpPr>
            <a:spLocks noGrp="1"/>
          </p:cNvSpPr>
          <p:nvPr>
            <p:ph idx="1"/>
          </p:nvPr>
        </p:nvSpPr>
        <p:spPr>
          <a:xfrm>
            <a:off x="527597" y="2053769"/>
            <a:ext cx="10340100" cy="3738598"/>
          </a:xfrm>
        </p:spPr>
        <p:txBody>
          <a:bodyPr/>
          <a:lstStyle/>
          <a:p>
            <a:pPr>
              <a:spcAft>
                <a:spcPts val="2400"/>
              </a:spcAft>
            </a:pPr>
            <a:r>
              <a:rPr lang="sv-SE" dirty="0"/>
              <a:t>Digital undersökningstjänst för anmälan och förberedelser, spridning av enkäter, datainsamling (med webbenkätverktyg) och resultatredovisning</a:t>
            </a:r>
          </a:p>
          <a:p>
            <a:pPr>
              <a:spcAft>
                <a:spcPts val="2400"/>
              </a:spcAft>
            </a:pPr>
            <a:r>
              <a:rPr lang="sv-SE" dirty="0"/>
              <a:t>Ramavtal med Enkätfabriken 2020-2023</a:t>
            </a:r>
          </a:p>
          <a:p>
            <a:pPr>
              <a:spcAft>
                <a:spcPts val="2400"/>
              </a:spcAft>
            </a:pPr>
            <a:r>
              <a:rPr lang="sv-SE" dirty="0"/>
              <a:t>Upphandling av tjänst sept. 2022-juni 2023 – annonsera i februari 2023</a:t>
            </a:r>
          </a:p>
          <a:p>
            <a:pPr>
              <a:spcAft>
                <a:spcPts val="2400"/>
              </a:spcAft>
            </a:pPr>
            <a:r>
              <a:rPr lang="sv-SE" dirty="0"/>
              <a:t>Tjänsten upphandlas på uppdrag av kommunerna</a:t>
            </a:r>
          </a:p>
          <a:p>
            <a:pPr>
              <a:spcAft>
                <a:spcPts val="2400"/>
              </a:spcAft>
            </a:pPr>
            <a:r>
              <a:rPr lang="sv-SE" dirty="0"/>
              <a:t>Krävs fullmakt från varje kommun som vill kunna använda tjänsten och delta i undersökningarna 2024-2027</a:t>
            </a:r>
          </a:p>
          <a:p>
            <a:endParaRPr lang="sv-SE" dirty="0"/>
          </a:p>
        </p:txBody>
      </p:sp>
    </p:spTree>
    <p:extLst>
      <p:ext uri="{BB962C8B-B14F-4D97-AF65-F5344CB8AC3E}">
        <p14:creationId xmlns:p14="http://schemas.microsoft.com/office/powerpoint/2010/main" val="3433180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53DE5D-230A-526A-B513-A1C6EC720B23}"/>
              </a:ext>
            </a:extLst>
          </p:cNvPr>
          <p:cNvSpPr>
            <a:spLocks noGrp="1"/>
          </p:cNvSpPr>
          <p:nvPr>
            <p:ph type="title"/>
          </p:nvPr>
        </p:nvSpPr>
        <p:spPr>
          <a:xfrm>
            <a:off x="664233" y="874602"/>
            <a:ext cx="9825091" cy="1231392"/>
          </a:xfrm>
        </p:spPr>
        <p:txBody>
          <a:bodyPr/>
          <a:lstStyle/>
          <a:p>
            <a:r>
              <a:rPr lang="sv-SE" sz="3600" dirty="0"/>
              <a:t>forts. Upphandling av undersökningstjänst </a:t>
            </a:r>
          </a:p>
        </p:txBody>
      </p:sp>
      <p:sp>
        <p:nvSpPr>
          <p:cNvPr id="3" name="Platshållare för innehåll 2">
            <a:extLst>
              <a:ext uri="{FF2B5EF4-FFF2-40B4-BE49-F238E27FC236}">
                <a16:creationId xmlns:a16="http://schemas.microsoft.com/office/drawing/2014/main" id="{F5C9A6A2-0E48-E7E6-492E-0EEA33A33700}"/>
              </a:ext>
            </a:extLst>
          </p:cNvPr>
          <p:cNvSpPr>
            <a:spLocks noGrp="1"/>
          </p:cNvSpPr>
          <p:nvPr>
            <p:ph idx="1"/>
          </p:nvPr>
        </p:nvSpPr>
        <p:spPr>
          <a:xfrm>
            <a:off x="664233" y="1969359"/>
            <a:ext cx="10035299" cy="3738598"/>
          </a:xfrm>
        </p:spPr>
        <p:txBody>
          <a:bodyPr/>
          <a:lstStyle/>
          <a:p>
            <a:pPr>
              <a:spcAft>
                <a:spcPts val="3000"/>
              </a:spcAft>
            </a:pPr>
            <a:r>
              <a:rPr lang="sv-SE" dirty="0"/>
              <a:t>Brev med information för inhämtning av fullmakt skickas i oktober till förvaltningschefer i kommunerna</a:t>
            </a:r>
          </a:p>
          <a:p>
            <a:pPr>
              <a:spcAft>
                <a:spcPts val="3000"/>
              </a:spcAft>
            </a:pPr>
            <a:r>
              <a:rPr lang="sv-SE" dirty="0"/>
              <a:t>Undertecknade fullmakter ska vara SKR tillhanda senast 2 dec. 2022</a:t>
            </a:r>
          </a:p>
          <a:p>
            <a:pPr>
              <a:spcAft>
                <a:spcPts val="3000"/>
              </a:spcAft>
            </a:pPr>
            <a:r>
              <a:rPr lang="sv-SE"/>
              <a:t>OBS! Fullmakten </a:t>
            </a:r>
            <a:r>
              <a:rPr lang="sv-SE" dirty="0"/>
              <a:t>innebär inget åtagande att använda tjänsten eller att delta i undersökningarna – bara en möjlighet att göra det. Innebär inte heller någon kostnad förrän man använder tjänsten.</a:t>
            </a:r>
          </a:p>
          <a:p>
            <a:pPr>
              <a:spcAft>
                <a:spcPts val="3000"/>
              </a:spcAft>
            </a:pPr>
            <a:r>
              <a:rPr lang="sv-SE" dirty="0"/>
              <a:t>Sprid gärna informationen i era regionala socialchefsnätverk</a:t>
            </a:r>
          </a:p>
        </p:txBody>
      </p:sp>
    </p:spTree>
    <p:extLst>
      <p:ext uri="{BB962C8B-B14F-4D97-AF65-F5344CB8AC3E}">
        <p14:creationId xmlns:p14="http://schemas.microsoft.com/office/powerpoint/2010/main" val="1842637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079826-5A9E-3CB6-4D3B-D578EA2466E1}"/>
              </a:ext>
            </a:extLst>
          </p:cNvPr>
          <p:cNvSpPr>
            <a:spLocks noGrp="1"/>
          </p:cNvSpPr>
          <p:nvPr>
            <p:ph type="title"/>
          </p:nvPr>
        </p:nvSpPr>
        <p:spPr>
          <a:xfrm>
            <a:off x="548619" y="422657"/>
            <a:ext cx="9609825" cy="1231392"/>
          </a:xfrm>
        </p:spPr>
        <p:txBody>
          <a:bodyPr/>
          <a:lstStyle/>
          <a:p>
            <a:r>
              <a:rPr lang="sv-SE" sz="4000" dirty="0"/>
              <a:t>Kommunernas medverkan och input</a:t>
            </a:r>
          </a:p>
        </p:txBody>
      </p:sp>
      <p:sp>
        <p:nvSpPr>
          <p:cNvPr id="3" name="Platshållare för innehåll 2">
            <a:extLst>
              <a:ext uri="{FF2B5EF4-FFF2-40B4-BE49-F238E27FC236}">
                <a16:creationId xmlns:a16="http://schemas.microsoft.com/office/drawing/2014/main" id="{5A779CA1-6363-5135-DCDA-DD39BE37A26F}"/>
              </a:ext>
            </a:extLst>
          </p:cNvPr>
          <p:cNvSpPr>
            <a:spLocks noGrp="1"/>
          </p:cNvSpPr>
          <p:nvPr>
            <p:ph idx="1"/>
          </p:nvPr>
        </p:nvSpPr>
        <p:spPr>
          <a:xfrm>
            <a:off x="664233" y="1439917"/>
            <a:ext cx="9609825" cy="4278551"/>
          </a:xfrm>
        </p:spPr>
        <p:txBody>
          <a:bodyPr/>
          <a:lstStyle/>
          <a:p>
            <a:pPr>
              <a:spcAft>
                <a:spcPts val="3000"/>
              </a:spcAft>
            </a:pPr>
            <a:r>
              <a:rPr lang="sv-SE" sz="2200" dirty="0"/>
              <a:t>Uppföljningsenkät till huvudkontaktpersoner i kommunerna om undersökningstjänsten nov-dec. 2021</a:t>
            </a:r>
          </a:p>
          <a:p>
            <a:pPr>
              <a:spcAft>
                <a:spcPts val="3000"/>
              </a:spcAft>
            </a:pPr>
            <a:r>
              <a:rPr lang="sv-SE" sz="2200" dirty="0"/>
              <a:t>Information och dialog i nätverken under hösten</a:t>
            </a:r>
          </a:p>
          <a:p>
            <a:pPr>
              <a:spcAft>
                <a:spcPts val="3000"/>
              </a:spcAft>
            </a:pPr>
            <a:r>
              <a:rPr lang="sv-SE" sz="2200" dirty="0"/>
              <a:t>Digitala arbetsytor för brukarundersökningarna</a:t>
            </a:r>
          </a:p>
          <a:p>
            <a:pPr>
              <a:spcAft>
                <a:spcPts val="3000"/>
              </a:spcAft>
            </a:pPr>
            <a:r>
              <a:rPr lang="sv-SE" sz="2200" dirty="0"/>
              <a:t>Workshop med kommunrepresentanter den 10 oktober (huvudkontaktpersoner och kontaktpersoner, de som arbetar operativt med undersökningarna)</a:t>
            </a:r>
          </a:p>
          <a:p>
            <a:pPr>
              <a:spcAft>
                <a:spcPts val="3000"/>
              </a:spcAft>
            </a:pPr>
            <a:r>
              <a:rPr lang="sv-SE" sz="2200" dirty="0"/>
              <a:t>Några kommunrepresentanter som läser och lämnar synpunkter på delar av förfrågningsunderlaget, </a:t>
            </a:r>
            <a:r>
              <a:rPr lang="sv-SE" sz="2200" dirty="0" err="1"/>
              <a:t>ffa</a:t>
            </a:r>
            <a:r>
              <a:rPr lang="sv-SE" sz="2200" dirty="0"/>
              <a:t> krav på tjänsten</a:t>
            </a:r>
          </a:p>
        </p:txBody>
      </p:sp>
    </p:spTree>
    <p:extLst>
      <p:ext uri="{BB962C8B-B14F-4D97-AF65-F5344CB8AC3E}">
        <p14:creationId xmlns:p14="http://schemas.microsoft.com/office/powerpoint/2010/main" val="4068624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E79E80-33BF-1237-43AE-DCF628967FCC}"/>
              </a:ext>
            </a:extLst>
          </p:cNvPr>
          <p:cNvSpPr>
            <a:spLocks noGrp="1"/>
          </p:cNvSpPr>
          <p:nvPr>
            <p:ph type="title"/>
          </p:nvPr>
        </p:nvSpPr>
        <p:spPr/>
        <p:txBody>
          <a:bodyPr/>
          <a:lstStyle/>
          <a:p>
            <a:r>
              <a:rPr lang="sv-SE" dirty="0"/>
              <a:t>Frågor eller medskick?</a:t>
            </a:r>
          </a:p>
        </p:txBody>
      </p:sp>
      <p:sp>
        <p:nvSpPr>
          <p:cNvPr id="3" name="Platshållare för innehåll 2">
            <a:extLst>
              <a:ext uri="{FF2B5EF4-FFF2-40B4-BE49-F238E27FC236}">
                <a16:creationId xmlns:a16="http://schemas.microsoft.com/office/drawing/2014/main" id="{AE601C18-9D1D-BEEF-0D83-FB47291C0482}"/>
              </a:ext>
            </a:extLst>
          </p:cNvPr>
          <p:cNvSpPr>
            <a:spLocks noGrp="1"/>
          </p:cNvSpPr>
          <p:nvPr>
            <p:ph idx="1"/>
          </p:nvPr>
        </p:nvSpPr>
        <p:spPr/>
        <p:txBody>
          <a:bodyPr/>
          <a:lstStyle/>
          <a:p>
            <a:r>
              <a:rPr lang="sv-SE" dirty="0"/>
              <a:t>Kontakta </a:t>
            </a:r>
            <a:r>
              <a:rPr lang="sv-SE" dirty="0">
                <a:hlinkClick r:id="rId2"/>
              </a:rPr>
              <a:t>mia.ledwith@skr.</a:t>
            </a:r>
            <a:r>
              <a:rPr lang="sv-SE">
                <a:hlinkClick r:id="rId2"/>
              </a:rPr>
              <a:t>se</a:t>
            </a:r>
            <a:r>
              <a:rPr lang="sv-SE"/>
              <a:t> </a:t>
            </a:r>
            <a:endParaRPr lang="sv-SE" dirty="0"/>
          </a:p>
          <a:p>
            <a:pPr marL="30163" indent="0">
              <a:buNone/>
            </a:pPr>
            <a:endParaRPr lang="sv-SE" dirty="0"/>
          </a:p>
        </p:txBody>
      </p:sp>
    </p:spTree>
    <p:extLst>
      <p:ext uri="{BB962C8B-B14F-4D97-AF65-F5344CB8AC3E}">
        <p14:creationId xmlns:p14="http://schemas.microsoft.com/office/powerpoint/2010/main" val="3297585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8F1101A-E654-638E-74C2-C42AD6904FD7}"/>
              </a:ext>
            </a:extLst>
          </p:cNvPr>
          <p:cNvSpPr>
            <a:spLocks noGrp="1"/>
          </p:cNvSpPr>
          <p:nvPr>
            <p:ph type="title"/>
          </p:nvPr>
        </p:nvSpPr>
        <p:spPr/>
        <p:txBody>
          <a:bodyPr/>
          <a:lstStyle/>
          <a:p>
            <a:r>
              <a:rPr lang="sv-SE" dirty="0"/>
              <a:t>Partnerskapet</a:t>
            </a:r>
          </a:p>
        </p:txBody>
      </p:sp>
      <p:sp>
        <p:nvSpPr>
          <p:cNvPr id="6" name="Platshållare för innehåll 5">
            <a:extLst>
              <a:ext uri="{FF2B5EF4-FFF2-40B4-BE49-F238E27FC236}">
                <a16:creationId xmlns:a16="http://schemas.microsoft.com/office/drawing/2014/main" id="{B674AE4A-4443-A04D-70C7-45B4AFF0495F}"/>
              </a:ext>
            </a:extLst>
          </p:cNvPr>
          <p:cNvSpPr>
            <a:spLocks noGrp="1"/>
          </p:cNvSpPr>
          <p:nvPr>
            <p:ph idx="1"/>
          </p:nvPr>
        </p:nvSpPr>
        <p:spPr/>
        <p:txBody>
          <a:bodyPr/>
          <a:lstStyle/>
          <a:p>
            <a:r>
              <a:rPr lang="sv-SE" dirty="0"/>
              <a:t>Årsmöte 27 oktober</a:t>
            </a:r>
          </a:p>
          <a:p>
            <a:r>
              <a:rPr lang="sv-SE" dirty="0"/>
              <a:t>Workshop om kommunal hälso- och sjukvård 13 september</a:t>
            </a:r>
          </a:p>
          <a:p>
            <a:pPr marL="30163" indent="0">
              <a:buNone/>
            </a:pPr>
            <a:endParaRPr lang="sv-SE" dirty="0"/>
          </a:p>
        </p:txBody>
      </p:sp>
    </p:spTree>
    <p:extLst>
      <p:ext uri="{BB962C8B-B14F-4D97-AF65-F5344CB8AC3E}">
        <p14:creationId xmlns:p14="http://schemas.microsoft.com/office/powerpoint/2010/main" val="4266150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92D713-B91B-6A34-CA7A-A6B877376823}"/>
              </a:ext>
            </a:extLst>
          </p:cNvPr>
          <p:cNvSpPr>
            <a:spLocks noGrp="1"/>
          </p:cNvSpPr>
          <p:nvPr>
            <p:ph type="ctrTitle"/>
          </p:nvPr>
        </p:nvSpPr>
        <p:spPr/>
        <p:txBody>
          <a:bodyPr/>
          <a:lstStyle/>
          <a:p>
            <a:r>
              <a:rPr lang="sv-SE" dirty="0"/>
              <a:t>Ny mall för RSS</a:t>
            </a:r>
          </a:p>
        </p:txBody>
      </p:sp>
      <p:sp>
        <p:nvSpPr>
          <p:cNvPr id="3" name="Underrubrik 2">
            <a:extLst>
              <a:ext uri="{FF2B5EF4-FFF2-40B4-BE49-F238E27FC236}">
                <a16:creationId xmlns:a16="http://schemas.microsoft.com/office/drawing/2014/main" id="{8C3D1359-FA77-B9C4-0AB5-493474F6C650}"/>
              </a:ext>
            </a:extLst>
          </p:cNvPr>
          <p:cNvSpPr>
            <a:spLocks noGrp="1"/>
          </p:cNvSpPr>
          <p:nvPr>
            <p:ph type="subTitle" idx="1"/>
          </p:nvPr>
        </p:nvSpPr>
        <p:spPr/>
        <p:txBody>
          <a:bodyPr/>
          <a:lstStyle/>
          <a:p>
            <a:endParaRPr lang="sv-SE" dirty="0"/>
          </a:p>
        </p:txBody>
      </p:sp>
      <p:pic>
        <p:nvPicPr>
          <p:cNvPr id="4" name="Bildobjekt 3" descr="Logotyp för RSS Regionala samverkans- och stödstrukturer.">
            <a:extLst>
              <a:ext uri="{FF2B5EF4-FFF2-40B4-BE49-F238E27FC236}">
                <a16:creationId xmlns:a16="http://schemas.microsoft.com/office/drawing/2014/main" id="{527475BE-27EF-058A-B9C2-9231B675D8F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1200" y="6176963"/>
            <a:ext cx="1752600" cy="622843"/>
          </a:xfrm>
          <a:prstGeom prst="rect">
            <a:avLst/>
          </a:prstGeom>
        </p:spPr>
      </p:pic>
    </p:spTree>
    <p:extLst>
      <p:ext uri="{BB962C8B-B14F-4D97-AF65-F5344CB8AC3E}">
        <p14:creationId xmlns:p14="http://schemas.microsoft.com/office/powerpoint/2010/main" val="2192415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24FFF-62C3-45AB-AE3B-6B9B873097BF}"/>
              </a:ext>
            </a:extLst>
          </p:cNvPr>
          <p:cNvSpPr>
            <a:spLocks noGrp="1"/>
          </p:cNvSpPr>
          <p:nvPr>
            <p:ph type="title"/>
          </p:nvPr>
        </p:nvSpPr>
        <p:spPr/>
        <p:txBody>
          <a:bodyPr/>
          <a:lstStyle/>
          <a:p>
            <a:r>
              <a:rPr lang="sv-SE" dirty="0"/>
              <a:t>Mötestider 2023</a:t>
            </a:r>
          </a:p>
        </p:txBody>
      </p:sp>
      <p:sp>
        <p:nvSpPr>
          <p:cNvPr id="4" name="Rektangel: rundade hörn 3">
            <a:extLst>
              <a:ext uri="{FF2B5EF4-FFF2-40B4-BE49-F238E27FC236}">
                <a16:creationId xmlns:a16="http://schemas.microsoft.com/office/drawing/2014/main" id="{104C8BBF-9EE1-4F8B-B799-52A61CB82F2F}"/>
              </a:ext>
            </a:extLst>
          </p:cNvPr>
          <p:cNvSpPr/>
          <p:nvPr/>
        </p:nvSpPr>
        <p:spPr>
          <a:xfrm>
            <a:off x="5948732" y="2081096"/>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4 oktober</a:t>
            </a:r>
            <a:r>
              <a:rPr lang="sv-SE" dirty="0">
                <a:solidFill>
                  <a:sysClr val="windowText" lastClr="000000"/>
                </a:solidFill>
                <a:latin typeface="Arial"/>
              </a:rPr>
              <a:t> 13-17 Fysiskt RSS</a:t>
            </a: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5" name="Rektangel: rundade hörn 4">
            <a:extLst>
              <a:ext uri="{FF2B5EF4-FFF2-40B4-BE49-F238E27FC236}">
                <a16:creationId xmlns:a16="http://schemas.microsoft.com/office/drawing/2014/main" id="{DE11A92A-244F-4FB4-A4DB-8157507B6CB3}"/>
              </a:ext>
            </a:extLst>
          </p:cNvPr>
          <p:cNvSpPr/>
          <p:nvPr/>
        </p:nvSpPr>
        <p:spPr>
          <a:xfrm>
            <a:off x="8578229" y="2144666"/>
            <a:ext cx="2494883" cy="1279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solidFill>
                  <a:prstClr val="white"/>
                </a:solidFill>
                <a:latin typeface="Arial"/>
              </a:rPr>
              <a:t>12</a:t>
            </a:r>
            <a:r>
              <a:rPr kumimoji="0" lang="sv-SE" sz="1800" b="0" i="0" u="none" strike="noStrike" kern="1200" cap="none" spc="0" normalizeH="0" baseline="0" noProof="0" dirty="0">
                <a:ln>
                  <a:noFill/>
                </a:ln>
                <a:solidFill>
                  <a:prstClr val="white"/>
                </a:solidFill>
                <a:effectLst/>
                <a:uLnTx/>
                <a:uFillTx/>
                <a:latin typeface="Arial"/>
                <a:ea typeface="+mn-ea"/>
                <a:cs typeface="+mn-cs"/>
              </a:rPr>
              <a:t> december, 9,12 Digitalt RSS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ktangel: rundade hörn 5">
            <a:extLst>
              <a:ext uri="{FF2B5EF4-FFF2-40B4-BE49-F238E27FC236}">
                <a16:creationId xmlns:a16="http://schemas.microsoft.com/office/drawing/2014/main" id="{230DECDC-9EB8-4869-8058-8B5D758B240C}"/>
              </a:ext>
            </a:extLst>
          </p:cNvPr>
          <p:cNvSpPr/>
          <p:nvPr/>
        </p:nvSpPr>
        <p:spPr>
          <a:xfrm>
            <a:off x="5948732" y="3870960"/>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solidFill>
                  <a:sysClr val="windowText" lastClr="000000"/>
                </a:solidFill>
                <a:latin typeface="Arial"/>
              </a:rPr>
              <a:t>5</a:t>
            </a: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 oktober, 09-12 Fysiskt gemensam RSS och NSK-S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7" name="Rektangel: rundade hörn 6">
            <a:extLst>
              <a:ext uri="{FF2B5EF4-FFF2-40B4-BE49-F238E27FC236}">
                <a16:creationId xmlns:a16="http://schemas.microsoft.com/office/drawing/2014/main" id="{903A48A5-87A7-41C1-A1AE-80ED0E5E7365}"/>
              </a:ext>
            </a:extLst>
          </p:cNvPr>
          <p:cNvSpPr/>
          <p:nvPr/>
        </p:nvSpPr>
        <p:spPr>
          <a:xfrm>
            <a:off x="3451562" y="3870960"/>
            <a:ext cx="2094208" cy="1279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31 maj, digitalt Gemensam RSS</a:t>
            </a:r>
            <a:r>
              <a:rPr lang="sv-SE" dirty="0">
                <a:solidFill>
                  <a:prstClr val="white"/>
                </a:solidFill>
                <a:latin typeface="Arial"/>
              </a:rPr>
              <a:t> och</a:t>
            </a:r>
            <a:r>
              <a:rPr kumimoji="0" lang="sv-SE" sz="1800" b="0" i="0" u="none" strike="noStrike" kern="1200" cap="none" spc="0" normalizeH="0" baseline="0" noProof="0" dirty="0">
                <a:ln>
                  <a:noFill/>
                </a:ln>
                <a:solidFill>
                  <a:prstClr val="white"/>
                </a:solidFill>
                <a:effectLst/>
                <a:uLnTx/>
                <a:uFillTx/>
                <a:latin typeface="Arial"/>
                <a:ea typeface="+mn-ea"/>
                <a:cs typeface="+mn-cs"/>
              </a:rPr>
              <a:t> NSK-S</a:t>
            </a:r>
          </a:p>
        </p:txBody>
      </p:sp>
      <p:sp>
        <p:nvSpPr>
          <p:cNvPr id="11" name="Rektangel: rundade hörn 10">
            <a:extLst>
              <a:ext uri="{FF2B5EF4-FFF2-40B4-BE49-F238E27FC236}">
                <a16:creationId xmlns:a16="http://schemas.microsoft.com/office/drawing/2014/main" id="{D743EC57-2DDC-4695-A6E1-827DCBC7FFD7}"/>
              </a:ext>
            </a:extLst>
          </p:cNvPr>
          <p:cNvSpPr/>
          <p:nvPr/>
        </p:nvSpPr>
        <p:spPr>
          <a:xfrm>
            <a:off x="8613009" y="3864465"/>
            <a:ext cx="2494883" cy="1286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12 december, 13-17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Digitalt Gemensam RSS</a:t>
            </a:r>
            <a:r>
              <a:rPr lang="sv-SE" dirty="0">
                <a:solidFill>
                  <a:prstClr val="white"/>
                </a:solidFill>
                <a:latin typeface="Arial"/>
              </a:rPr>
              <a:t> och</a:t>
            </a:r>
            <a:r>
              <a:rPr kumimoji="0" lang="sv-SE" sz="1800" b="0" i="0" u="none" strike="noStrike" kern="1200" cap="none" spc="0" normalizeH="0" baseline="0" noProof="0" dirty="0">
                <a:ln>
                  <a:noFill/>
                </a:ln>
                <a:solidFill>
                  <a:prstClr val="white"/>
                </a:solidFill>
                <a:effectLst/>
                <a:uLnTx/>
                <a:uFillTx/>
                <a:latin typeface="Arial"/>
                <a:ea typeface="+mn-ea"/>
                <a:cs typeface="+mn-cs"/>
              </a:rPr>
              <a:t> NSK-S </a:t>
            </a:r>
          </a:p>
        </p:txBody>
      </p:sp>
      <p:sp>
        <p:nvSpPr>
          <p:cNvPr id="8" name="Rektangel: rundade hörn 7">
            <a:extLst>
              <a:ext uri="{FF2B5EF4-FFF2-40B4-BE49-F238E27FC236}">
                <a16:creationId xmlns:a16="http://schemas.microsoft.com/office/drawing/2014/main" id="{1E3B9228-70F4-1C24-BECD-A8D18466A942}"/>
              </a:ext>
            </a:extLst>
          </p:cNvPr>
          <p:cNvSpPr/>
          <p:nvPr/>
        </p:nvSpPr>
        <p:spPr>
          <a:xfrm>
            <a:off x="905619" y="2105994"/>
            <a:ext cx="214526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15 februari, </a:t>
            </a:r>
            <a:r>
              <a:rPr lang="sv-SE" dirty="0">
                <a:solidFill>
                  <a:sysClr val="windowText" lastClr="000000"/>
                </a:solidFill>
                <a:latin typeface="Arial"/>
              </a:rPr>
              <a:t>13-17 </a:t>
            </a:r>
            <a:r>
              <a:rPr lang="sv-SE">
                <a:solidFill>
                  <a:sysClr val="windowText" lastClr="000000"/>
                </a:solidFill>
                <a:latin typeface="Arial"/>
              </a:rPr>
              <a:t>Fysiskt RSS</a:t>
            </a: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9" name="Rektangel: rundade hörn 8">
            <a:extLst>
              <a:ext uri="{FF2B5EF4-FFF2-40B4-BE49-F238E27FC236}">
                <a16:creationId xmlns:a16="http://schemas.microsoft.com/office/drawing/2014/main" id="{911C8D1E-D862-9028-8C18-B3832D7F37A7}"/>
              </a:ext>
            </a:extLst>
          </p:cNvPr>
          <p:cNvSpPr/>
          <p:nvPr/>
        </p:nvSpPr>
        <p:spPr>
          <a:xfrm>
            <a:off x="903332" y="3864464"/>
            <a:ext cx="214526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16 februari, 09-12 Fysiskt gemensam RSS och NSK-S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0" name="Rektangel: rundade hörn 9">
            <a:extLst>
              <a:ext uri="{FF2B5EF4-FFF2-40B4-BE49-F238E27FC236}">
                <a16:creationId xmlns:a16="http://schemas.microsoft.com/office/drawing/2014/main" id="{F76DB888-7E0C-EDC2-9400-54142C74292F}"/>
              </a:ext>
            </a:extLst>
          </p:cNvPr>
          <p:cNvSpPr/>
          <p:nvPr/>
        </p:nvSpPr>
        <p:spPr>
          <a:xfrm>
            <a:off x="3451562" y="2087590"/>
            <a:ext cx="2180049" cy="1279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solidFill>
                  <a:prstClr val="white"/>
                </a:solidFill>
                <a:latin typeface="Arial"/>
              </a:rPr>
              <a:t>16</a:t>
            </a:r>
            <a:r>
              <a:rPr kumimoji="0" lang="sv-SE" sz="1800" b="0" i="0" u="none" strike="noStrike" kern="1200" cap="none" spc="0" normalizeH="0" baseline="0" noProof="0" dirty="0">
                <a:ln>
                  <a:noFill/>
                </a:ln>
                <a:solidFill>
                  <a:prstClr val="white"/>
                </a:solidFill>
                <a:effectLst/>
                <a:uLnTx/>
                <a:uFillTx/>
                <a:latin typeface="Arial"/>
                <a:ea typeface="+mn-ea"/>
                <a:cs typeface="+mn-cs"/>
              </a:rPr>
              <a:t> maj, Digitalt RSS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15112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C0F0DD0-5E75-CB1D-C87F-8F2C4143FBAA}"/>
              </a:ext>
            </a:extLst>
          </p:cNvPr>
          <p:cNvSpPr>
            <a:spLocks noGrp="1"/>
          </p:cNvSpPr>
          <p:nvPr>
            <p:ph type="ctrTitle"/>
          </p:nvPr>
        </p:nvSpPr>
        <p:spPr/>
        <p:txBody>
          <a:bodyPr/>
          <a:lstStyle/>
          <a:p>
            <a:r>
              <a:rPr lang="sv-SE" dirty="0"/>
              <a:t>Fika</a:t>
            </a:r>
          </a:p>
        </p:txBody>
      </p:sp>
      <p:sp>
        <p:nvSpPr>
          <p:cNvPr id="6" name="Underrubrik 5">
            <a:extLst>
              <a:ext uri="{FF2B5EF4-FFF2-40B4-BE49-F238E27FC236}">
                <a16:creationId xmlns:a16="http://schemas.microsoft.com/office/drawing/2014/main" id="{DD38AFF4-A6D5-9B66-AF32-B684D6CFC59F}"/>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50845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1311" y="1475654"/>
            <a:ext cx="12163425" cy="2306637"/>
          </a:xfrm>
        </p:spPr>
        <p:txBody>
          <a:bodyPr>
            <a:normAutofit fontScale="90000"/>
          </a:bodyPr>
          <a:lstStyle/>
          <a:p>
            <a:pPr fontAlgn="base">
              <a:lnSpc>
                <a:spcPct val="150000"/>
              </a:lnSpc>
            </a:pPr>
            <a:r>
              <a:rPr lang="sv-SE" sz="7000" dirty="0">
                <a:latin typeface="Rubik" panose="00000500000000000000" pitchFamily="2" charset="-79"/>
                <a:cs typeface="Rubik"/>
              </a:rPr>
              <a:t/>
            </a:r>
            <a:br>
              <a:rPr lang="sv-SE" sz="7000" dirty="0">
                <a:latin typeface="Rubik" panose="00000500000000000000" pitchFamily="2" charset="-79"/>
                <a:cs typeface="Rubik"/>
              </a:rPr>
            </a:br>
            <a:r>
              <a:rPr lang="sv-SE" sz="1600" dirty="0"/>
              <a:t/>
            </a:r>
            <a:br>
              <a:rPr lang="sv-SE" sz="1600" dirty="0"/>
            </a:br>
            <a:endParaRPr lang="sv-SE" sz="1600" dirty="0">
              <a:latin typeface="Rubik" panose="00000500000000000000" pitchFamily="2" charset="-79"/>
              <a:cs typeface="Rubik" panose="00000500000000000000" pitchFamily="2" charset="-79"/>
            </a:endParaRPr>
          </a:p>
        </p:txBody>
      </p:sp>
      <p:sp>
        <p:nvSpPr>
          <p:cNvPr id="3" name="Underrubrik 2"/>
          <p:cNvSpPr>
            <a:spLocks noGrp="1"/>
          </p:cNvSpPr>
          <p:nvPr>
            <p:ph type="subTitle" idx="1"/>
          </p:nvPr>
        </p:nvSpPr>
        <p:spPr>
          <a:xfrm>
            <a:off x="1524000" y="1776845"/>
            <a:ext cx="9144000" cy="2576946"/>
          </a:xfrm>
        </p:spPr>
        <p:txBody>
          <a:bodyPr>
            <a:normAutofit fontScale="92500" lnSpcReduction="10000"/>
          </a:bodyPr>
          <a:lstStyle/>
          <a:p>
            <a:r>
              <a:rPr lang="sv-SE" sz="3500" dirty="0">
                <a:latin typeface="Rubik" panose="00000500000000000000" pitchFamily="2" charset="-79"/>
                <a:cs typeface="Rubik" panose="00000500000000000000" pitchFamily="2" charset="-79"/>
              </a:rPr>
              <a:t>Kompetensutveckling för första linjens chefer inom vård och omsorg för äldre</a:t>
            </a:r>
          </a:p>
          <a:p>
            <a:r>
              <a:rPr lang="sv-SE" sz="3500" dirty="0">
                <a:latin typeface="Rubik" panose="00000500000000000000" pitchFamily="2" charset="-79"/>
                <a:cs typeface="Rubik" panose="00000500000000000000" pitchFamily="2" charset="-79"/>
              </a:rPr>
              <a:t> 2022-09-21</a:t>
            </a:r>
          </a:p>
          <a:p>
            <a:endParaRPr lang="sv-SE" sz="3500" dirty="0">
              <a:latin typeface="Rubik" panose="00000500000000000000" pitchFamily="2" charset="-79"/>
              <a:cs typeface="Rubik" panose="00000500000000000000" pitchFamily="2" charset="-79"/>
            </a:endParaRPr>
          </a:p>
          <a:p>
            <a:r>
              <a:rPr lang="sv-SE" sz="3500" dirty="0">
                <a:latin typeface="Rubik" panose="00000500000000000000" pitchFamily="2" charset="-79"/>
                <a:cs typeface="Rubik" panose="00000500000000000000" pitchFamily="2" charset="-79"/>
              </a:rPr>
              <a:t>Cecilia Frid</a:t>
            </a:r>
          </a:p>
          <a:p>
            <a:endParaRPr lang="sv-SE" sz="3500" dirty="0">
              <a:latin typeface="Rubik" panose="00000500000000000000" pitchFamily="2" charset="-79"/>
              <a:cs typeface="Rubik" panose="00000500000000000000" pitchFamily="2" charset="-79"/>
            </a:endParaRPr>
          </a:p>
          <a:p>
            <a:endParaRPr lang="sv-SE" sz="3500" dirty="0">
              <a:latin typeface="Rubik" panose="00000500000000000000" pitchFamily="2" charset="-79"/>
              <a:cs typeface="Rubik" panose="00000500000000000000" pitchFamily="2" charset="-79"/>
            </a:endParaRPr>
          </a:p>
          <a:p>
            <a:endParaRPr lang="sv-SE" sz="3500" dirty="0">
              <a:latin typeface="Rubik" panose="00000500000000000000" pitchFamily="2" charset="-79"/>
              <a:cs typeface="Rubik" panose="00000500000000000000" pitchFamily="2" charset="-79"/>
            </a:endParaRPr>
          </a:p>
        </p:txBody>
      </p:sp>
      <p:pic>
        <p:nvPicPr>
          <p:cNvPr id="4" name="Bildobjekt 3">
            <a:extLst>
              <a:ext uri="{FF2B5EF4-FFF2-40B4-BE49-F238E27FC236}">
                <a16:creationId xmlns:a16="http://schemas.microsoft.com/office/drawing/2014/main" id="{0758C716-74FB-16A6-CA45-CF8EEBB1F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935" y="4958600"/>
            <a:ext cx="2384731" cy="847492"/>
          </a:xfrm>
          <a:prstGeom prst="rect">
            <a:avLst/>
          </a:prstGeom>
        </p:spPr>
      </p:pic>
    </p:spTree>
    <p:extLst>
      <p:ext uri="{BB962C8B-B14F-4D97-AF65-F5344CB8AC3E}">
        <p14:creationId xmlns:p14="http://schemas.microsoft.com/office/powerpoint/2010/main" val="383741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858739-E717-785D-6AE2-C1CF12E51597}"/>
              </a:ext>
            </a:extLst>
          </p:cNvPr>
          <p:cNvSpPr>
            <a:spLocks noGrp="1"/>
          </p:cNvSpPr>
          <p:nvPr>
            <p:ph type="title"/>
          </p:nvPr>
        </p:nvSpPr>
        <p:spPr/>
        <p:txBody>
          <a:bodyPr/>
          <a:lstStyle/>
          <a:p>
            <a:r>
              <a:rPr lang="sv-SE" dirty="0"/>
              <a:t>Presentationsrunda</a:t>
            </a:r>
          </a:p>
        </p:txBody>
      </p:sp>
      <p:sp>
        <p:nvSpPr>
          <p:cNvPr id="8" name="Platshållare för innehåll 7">
            <a:extLst>
              <a:ext uri="{FF2B5EF4-FFF2-40B4-BE49-F238E27FC236}">
                <a16:creationId xmlns:a16="http://schemas.microsoft.com/office/drawing/2014/main" id="{91D38285-DD18-B01B-2252-A37F827EACC4}"/>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903650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E1FEE0-9645-82DC-6199-88CFFD28CA96}"/>
              </a:ext>
            </a:extLst>
          </p:cNvPr>
          <p:cNvSpPr>
            <a:spLocks noGrp="1"/>
          </p:cNvSpPr>
          <p:nvPr>
            <p:ph type="title"/>
          </p:nvPr>
        </p:nvSpPr>
        <p:spPr/>
        <p:txBody>
          <a:bodyPr/>
          <a:lstStyle/>
          <a:p>
            <a:r>
              <a:rPr lang="sv-SE" dirty="0"/>
              <a:t>Bakgrund </a:t>
            </a:r>
          </a:p>
        </p:txBody>
      </p:sp>
      <p:sp>
        <p:nvSpPr>
          <p:cNvPr id="3" name="Platshållare för innehåll 2">
            <a:extLst>
              <a:ext uri="{FF2B5EF4-FFF2-40B4-BE49-F238E27FC236}">
                <a16:creationId xmlns:a16="http://schemas.microsoft.com/office/drawing/2014/main" id="{CF200252-D807-D474-B9F1-89C4AF4642B3}"/>
              </a:ext>
            </a:extLst>
          </p:cNvPr>
          <p:cNvSpPr>
            <a:spLocks noGrp="1"/>
          </p:cNvSpPr>
          <p:nvPr>
            <p:ph sz="half" idx="1"/>
          </p:nvPr>
        </p:nvSpPr>
        <p:spPr>
          <a:xfrm>
            <a:off x="838200" y="1825625"/>
            <a:ext cx="10253133" cy="4169930"/>
          </a:xfrm>
        </p:spPr>
        <p:txBody>
          <a:bodyPr vert="horz" lIns="91440" tIns="45720" rIns="91440" bIns="45720" rtlCol="0" anchor="t">
            <a:normAutofit/>
          </a:bodyPr>
          <a:lstStyle/>
          <a:p>
            <a:pPr marL="0" indent="0">
              <a:buNone/>
            </a:pPr>
            <a:r>
              <a:rPr lang="sv-SE" sz="2000" dirty="0">
                <a:cs typeface="Rubik"/>
              </a:rPr>
              <a:t>Utvecklingen inom äldreomsorgen går fort och komplexiteten ökar, vilket leder till behov av ökad tvärvetenskaplig kunskap inom socialt arbete, vårdvetenskap, förändringsledning, digitalisering och välfärdsteknik</a:t>
            </a:r>
          </a:p>
          <a:p>
            <a:pPr marL="0" indent="0">
              <a:buNone/>
            </a:pPr>
            <a:endParaRPr lang="sv-SE" sz="2000" dirty="0">
              <a:cs typeface="Rubik"/>
            </a:endParaRPr>
          </a:p>
          <a:p>
            <a:pPr marL="0" indent="0">
              <a:buNone/>
            </a:pPr>
            <a:r>
              <a:rPr lang="sv-SE" sz="2000" dirty="0">
                <a:cs typeface="Rubik"/>
              </a:rPr>
              <a:t>Välfärdens kompetensutmaning – med samma ökning av personaltätheten som idag skulle 80 procent av de tillkommande i arbetsför ålder behöva arbeta i välfärden. Äldreomsorgen behöver var tredje person som kommer ut på arbetsmarknaden.</a:t>
            </a:r>
          </a:p>
          <a:p>
            <a:pPr marL="0" indent="0">
              <a:buNone/>
            </a:pPr>
            <a:endParaRPr lang="sv-SE" sz="2000" dirty="0">
              <a:cs typeface="Rubik"/>
            </a:endParaRPr>
          </a:p>
          <a:p>
            <a:r>
              <a:rPr lang="sv-SE" sz="2000" dirty="0">
                <a:cs typeface="Rubik"/>
              </a:rPr>
              <a:t>Svårigheter att rekrytera medarbetare och chefer </a:t>
            </a:r>
          </a:p>
          <a:p>
            <a:pPr marL="0" indent="0">
              <a:buNone/>
            </a:pPr>
            <a:endParaRPr lang="sv-SE" sz="2000" dirty="0">
              <a:cs typeface="Rubik"/>
            </a:endParaRPr>
          </a:p>
          <a:p>
            <a:pPr marL="0" indent="0">
              <a:buNone/>
            </a:pPr>
            <a:r>
              <a:rPr lang="sv-SE" sz="2000" dirty="0">
                <a:cs typeface="Rubik"/>
              </a:rPr>
              <a:t> </a:t>
            </a:r>
            <a:endParaRPr lang="sv-SE" sz="1800" dirty="0">
              <a:effectLst/>
              <a:latin typeface="Times New Roman" panose="02020603050405020304" pitchFamily="18" charset="0"/>
              <a:ea typeface="Times New Roman" panose="02020603050405020304" pitchFamily="18" charset="0"/>
            </a:endParaRPr>
          </a:p>
          <a:p>
            <a:pPr marL="0" indent="0" fontAlgn="base">
              <a:buNone/>
            </a:pPr>
            <a:endParaRPr lang="sv-SE" sz="1800" b="1" dirty="0">
              <a:effectLst/>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dirty="0">
              <a:cs typeface="Rubik"/>
            </a:endParaRPr>
          </a:p>
        </p:txBody>
      </p:sp>
    </p:spTree>
    <p:extLst>
      <p:ext uri="{BB962C8B-B14F-4D97-AF65-F5344CB8AC3E}">
        <p14:creationId xmlns:p14="http://schemas.microsoft.com/office/powerpoint/2010/main" val="3636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E1FEE0-9645-82DC-6199-88CFFD28CA96}"/>
              </a:ext>
            </a:extLst>
          </p:cNvPr>
          <p:cNvSpPr>
            <a:spLocks noGrp="1"/>
          </p:cNvSpPr>
          <p:nvPr>
            <p:ph type="title"/>
          </p:nvPr>
        </p:nvSpPr>
        <p:spPr/>
        <p:txBody>
          <a:bodyPr/>
          <a:lstStyle/>
          <a:p>
            <a:r>
              <a:rPr lang="sv-SE" dirty="0"/>
              <a:t>Statliga initiativ och utredningar</a:t>
            </a:r>
          </a:p>
        </p:txBody>
      </p:sp>
      <p:sp>
        <p:nvSpPr>
          <p:cNvPr id="3" name="Platshållare för innehåll 2">
            <a:extLst>
              <a:ext uri="{FF2B5EF4-FFF2-40B4-BE49-F238E27FC236}">
                <a16:creationId xmlns:a16="http://schemas.microsoft.com/office/drawing/2014/main" id="{CF200252-D807-D474-B9F1-89C4AF4642B3}"/>
              </a:ext>
            </a:extLst>
          </p:cNvPr>
          <p:cNvSpPr>
            <a:spLocks noGrp="1"/>
          </p:cNvSpPr>
          <p:nvPr>
            <p:ph sz="half" idx="1"/>
          </p:nvPr>
        </p:nvSpPr>
        <p:spPr>
          <a:xfrm>
            <a:off x="838200" y="1825624"/>
            <a:ext cx="10253133" cy="4539549"/>
          </a:xfrm>
        </p:spPr>
        <p:txBody>
          <a:bodyPr vert="horz" lIns="91440" tIns="45720" rIns="91440" bIns="45720" rtlCol="0" anchor="t">
            <a:normAutofit/>
          </a:bodyPr>
          <a:lstStyle/>
          <a:p>
            <a:pPr marL="0" indent="0">
              <a:lnSpc>
                <a:spcPct val="107000"/>
              </a:lnSpc>
              <a:spcAft>
                <a:spcPts val="800"/>
              </a:spcAft>
              <a:buNone/>
            </a:pPr>
            <a:r>
              <a:rPr lang="sv-SE" sz="1800" b="1" dirty="0">
                <a:effectLst/>
                <a:latin typeface="Calibri" panose="020F0502020204030204" pitchFamily="34" charset="0"/>
                <a:ea typeface="Calibri" panose="020F0502020204030204" pitchFamily="34" charset="0"/>
                <a:cs typeface="Calibri" panose="020F0502020204030204" pitchFamily="34" charset="0"/>
              </a:rPr>
              <a:t>Hållbar socialtjänst. En ny socialtjänstlag SOU 2020:47 s. 865</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dirty="0">
                <a:effectLst/>
                <a:latin typeface="Calibri" panose="020F0502020204030204" pitchFamily="34" charset="0"/>
                <a:ea typeface="Calibri" panose="020F0502020204030204" pitchFamily="34" charset="0"/>
              </a:rPr>
              <a:t>När det gäller äldreomsorgens chefer har det </a:t>
            </a:r>
            <a:r>
              <a:rPr lang="sv-SE" sz="1800" dirty="0">
                <a:effectLst/>
                <a:highlight>
                  <a:srgbClr val="FFFF00"/>
                </a:highlight>
                <a:latin typeface="Calibri" panose="020F0502020204030204" pitchFamily="34" charset="0"/>
                <a:ea typeface="Calibri" panose="020F0502020204030204" pitchFamily="34" charset="0"/>
              </a:rPr>
              <a:t>gjorts en tidsbegränsad satsning på en nationell ledarskapsutbildning</a:t>
            </a:r>
            <a:r>
              <a:rPr lang="sv-SE" sz="1800" dirty="0">
                <a:effectLst/>
                <a:latin typeface="Calibri" panose="020F0502020204030204" pitchFamily="34" charset="0"/>
                <a:ea typeface="Calibri" panose="020F0502020204030204" pitchFamily="34" charset="0"/>
              </a:rPr>
              <a:t>. Enligt Socialstyrelsens slutrapport bedömde deltagarna utbildningen som viktig och värdefull för ledarskapet. En slutsats var att denna typ av utbildning bör jämställas med den obligatoriska rektorsutbildningen och krävas vid anställning som enhetschef inom äldreomsorgen. </a:t>
            </a:r>
            <a:r>
              <a:rPr lang="sv-SE" sz="1800" dirty="0">
                <a:effectLst/>
                <a:highlight>
                  <a:srgbClr val="FFFF00"/>
                </a:highlight>
                <a:latin typeface="Calibri" panose="020F0502020204030204" pitchFamily="34" charset="0"/>
                <a:ea typeface="Calibri" panose="020F0502020204030204" pitchFamily="34" charset="0"/>
              </a:rPr>
              <a:t>Någon långsiktig lösning för att säkerställa behovet av utbildning och stöd för chefer i äldreomsorgen finns inte i dag</a:t>
            </a:r>
            <a:r>
              <a:rPr lang="sv-SE" sz="1800" dirty="0">
                <a:effectLst/>
                <a:latin typeface="Calibri" panose="020F0502020204030204" pitchFamily="34" charset="0"/>
                <a:ea typeface="Calibri" panose="020F0502020204030204" pitchFamily="34" charset="0"/>
              </a:rPr>
              <a:t>. </a:t>
            </a:r>
          </a:p>
          <a:p>
            <a:pPr marL="0" indent="0">
              <a:buNone/>
            </a:pPr>
            <a:endParaRPr lang="sv-SE" sz="1800" dirty="0">
              <a:latin typeface="Calibri" panose="020F0502020204030204" pitchFamily="34" charset="0"/>
              <a:cs typeface="Rubik"/>
            </a:endParaRPr>
          </a:p>
          <a:p>
            <a:pPr marL="0" indent="0">
              <a:lnSpc>
                <a:spcPct val="107000"/>
              </a:lnSpc>
              <a:spcAft>
                <a:spcPts val="800"/>
              </a:spcAft>
              <a:buNone/>
            </a:pPr>
            <a:r>
              <a:rPr lang="sv-SE" sz="2000" b="1" dirty="0">
                <a:effectLst/>
                <a:latin typeface="Calibri" panose="020F0502020204030204" pitchFamily="34" charset="0"/>
                <a:ea typeface="Calibri" panose="020F0502020204030204" pitchFamily="34" charset="0"/>
                <a:cs typeface="Calibri" panose="020F0502020204030204" pitchFamily="34" charset="0"/>
              </a:rPr>
              <a:t>Kommittédirektiv Dir. 2020:142 s. 6 - Äldreomsorgslag</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Personalens kompetens är också grundläggande. </a:t>
            </a:r>
            <a:r>
              <a:rPr lang="sv-SE" sz="2000" dirty="0">
                <a:effectLst/>
                <a:latin typeface="Calibri" panose="020F0502020204030204" pitchFamily="34" charset="0"/>
                <a:ea typeface="Calibri" panose="020F0502020204030204" pitchFamily="34" charset="0"/>
                <a:cs typeface="Calibri" panose="020F0502020204030204" pitchFamily="34" charset="0"/>
              </a:rPr>
              <a:t>För att insatserna ska utföras med rätt kompetens och på ett så välfungerande sätt som möjligt behöver det finnas personal med rätt kompetens att rekrytera, en organisering av verksamheten och ett </a:t>
            </a:r>
            <a:r>
              <a:rPr lang="sv-SE"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ledarskap som är tydligt och tillgängligt för medarbetarna</a:t>
            </a:r>
            <a:r>
              <a:rPr lang="sv-SE" sz="2000" dirty="0">
                <a:effectLst/>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fontAlgn="base">
              <a:buNone/>
            </a:pPr>
            <a:endParaRPr lang="sv-SE" sz="1800" dirty="0">
              <a:effectLst/>
              <a:latin typeface="Times New Roman" panose="02020603050405020304" pitchFamily="18" charset="0"/>
              <a:ea typeface="Times New Roman" panose="02020603050405020304" pitchFamily="18" charset="0"/>
            </a:endParaRPr>
          </a:p>
          <a:p>
            <a:pPr marL="0" indent="0" fontAlgn="base">
              <a:buNone/>
            </a:pPr>
            <a:endParaRPr lang="sv-SE" sz="1800" b="1" dirty="0">
              <a:effectLst/>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dirty="0">
              <a:cs typeface="Rubik"/>
            </a:endParaRPr>
          </a:p>
        </p:txBody>
      </p:sp>
    </p:spTree>
    <p:extLst>
      <p:ext uri="{BB962C8B-B14F-4D97-AF65-F5344CB8AC3E}">
        <p14:creationId xmlns:p14="http://schemas.microsoft.com/office/powerpoint/2010/main" val="1723704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E1FEE0-9645-82DC-6199-88CFFD28CA96}"/>
              </a:ext>
            </a:extLst>
          </p:cNvPr>
          <p:cNvSpPr>
            <a:spLocks noGrp="1"/>
          </p:cNvSpPr>
          <p:nvPr>
            <p:ph type="title"/>
          </p:nvPr>
        </p:nvSpPr>
        <p:spPr/>
        <p:txBody>
          <a:bodyPr/>
          <a:lstStyle/>
          <a:p>
            <a:r>
              <a:rPr lang="sv-SE" dirty="0"/>
              <a:t>Statliga initiativ och utredningar</a:t>
            </a:r>
          </a:p>
        </p:txBody>
      </p:sp>
      <p:sp>
        <p:nvSpPr>
          <p:cNvPr id="3" name="Platshållare för innehåll 2">
            <a:extLst>
              <a:ext uri="{FF2B5EF4-FFF2-40B4-BE49-F238E27FC236}">
                <a16:creationId xmlns:a16="http://schemas.microsoft.com/office/drawing/2014/main" id="{CF200252-D807-D474-B9F1-89C4AF4642B3}"/>
              </a:ext>
            </a:extLst>
          </p:cNvPr>
          <p:cNvSpPr>
            <a:spLocks noGrp="1"/>
          </p:cNvSpPr>
          <p:nvPr>
            <p:ph sz="half" idx="1"/>
          </p:nvPr>
        </p:nvSpPr>
        <p:spPr>
          <a:xfrm>
            <a:off x="838200" y="1825624"/>
            <a:ext cx="10253133" cy="4539549"/>
          </a:xfrm>
        </p:spPr>
        <p:txBody>
          <a:bodyPr vert="horz" lIns="91440" tIns="45720" rIns="91440" bIns="45720" rtlCol="0" anchor="t">
            <a:normAutofit fontScale="92500"/>
          </a:bodyPr>
          <a:lstStyle/>
          <a:p>
            <a:pPr marL="0" indent="0">
              <a:lnSpc>
                <a:spcPct val="107000"/>
              </a:lnSpc>
              <a:spcAft>
                <a:spcPts val="800"/>
              </a:spcAft>
              <a:buNone/>
            </a:pPr>
            <a:r>
              <a:rPr lang="sv-SE" sz="1800" b="1" dirty="0">
                <a:effectLst/>
                <a:latin typeface="Calibri" panose="020F0502020204030204" pitchFamily="34" charset="0"/>
                <a:ea typeface="Calibri" panose="020F0502020204030204" pitchFamily="34" charset="0"/>
                <a:cs typeface="Calibri" panose="020F0502020204030204" pitchFamily="34" charset="0"/>
              </a:rPr>
              <a:t>Vilja välja vård och omsorg – En hållbar kompetensförsörjning inom vård oc</a:t>
            </a:r>
            <a:r>
              <a:rPr lang="sv-SE" sz="1800" b="1" dirty="0">
                <a:latin typeface="Calibri" panose="020F0502020204030204" pitchFamily="34" charset="0"/>
                <a:ea typeface="Calibri" panose="020F0502020204030204" pitchFamily="34" charset="0"/>
                <a:cs typeface="Calibri" panose="020F0502020204030204" pitchFamily="34" charset="0"/>
              </a:rPr>
              <a:t>h omsorg om äldre </a:t>
            </a:r>
            <a:r>
              <a:rPr lang="sv-SE" sz="1800" b="1" dirty="0">
                <a:effectLst/>
                <a:latin typeface="Calibri" panose="020F0502020204030204" pitchFamily="34" charset="0"/>
                <a:ea typeface="Calibri" panose="020F0502020204030204" pitchFamily="34" charset="0"/>
                <a:cs typeface="Calibri" panose="020F0502020204030204" pitchFamily="34" charset="0"/>
              </a:rPr>
              <a:t>SOU 2021:52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Myndigheten för vård- och omsorgsanalys fick i november 2019 regeringens uppdrag att ta fram ett underlag till nationella insatser för att utveckla och samordna ledarskapsfrågor</a:t>
            </a:r>
            <a:r>
              <a:rPr lang="sv-SE" sz="1800" dirty="0">
                <a:effectLst/>
                <a:latin typeface="Calibri" panose="020F0502020204030204" pitchFamily="34" charset="0"/>
                <a:ea typeface="Calibri" panose="020F0502020204030204" pitchFamily="34" charset="0"/>
                <a:cs typeface="Calibri" panose="020F0502020204030204" pitchFamily="34" charset="0"/>
              </a:rPr>
              <a:t> inom kommunalt finansierad vård och omsorg om äldre. Uppdraget redovisades i februari 2021. </a:t>
            </a:r>
            <a:r>
              <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Myndigheten har bland annat belyst </a:t>
            </a:r>
            <a:r>
              <a:rPr lang="sv-SE" sz="1800" dirty="0">
                <a:effectLst/>
                <a:latin typeface="Calibri" panose="020F0502020204030204" pitchFamily="34" charset="0"/>
                <a:ea typeface="Calibri" panose="020F0502020204030204" pitchFamily="34" charset="0"/>
                <a:cs typeface="Calibri" panose="020F0502020204030204" pitchFamily="34" charset="0"/>
              </a:rPr>
              <a:t>förutsättningarna för ledarskap, </a:t>
            </a:r>
            <a:r>
              <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tillgänglighet till ledarskapsutbildningar</a:t>
            </a:r>
            <a:r>
              <a:rPr lang="sv-SE" sz="1800" dirty="0">
                <a:effectLst/>
                <a:latin typeface="Calibri" panose="020F0502020204030204" pitchFamily="34" charset="0"/>
                <a:ea typeface="Calibri" panose="020F0502020204030204" pitchFamily="34" charset="0"/>
                <a:cs typeface="Calibri" panose="020F0502020204030204" pitchFamily="34" charset="0"/>
              </a:rPr>
              <a:t>, möjliga samverkansarenor mellan olika aktörer samt behovet av kunskapsunderlag. </a:t>
            </a:r>
          </a:p>
          <a:p>
            <a:pPr marL="0" indent="0">
              <a:lnSpc>
                <a:spcPct val="107000"/>
              </a:lnSpc>
              <a:spcAft>
                <a:spcPts val="800"/>
              </a:spcAft>
              <a:buNone/>
            </a:pPr>
            <a:r>
              <a:rPr lang="sv-SE" sz="1800" dirty="0">
                <a:effectLst/>
                <a:latin typeface="Calibri" panose="020F0502020204030204" pitchFamily="34" charset="0"/>
                <a:ea typeface="Calibri" panose="020F0502020204030204" pitchFamily="34" charset="0"/>
                <a:cs typeface="Calibri" panose="020F0502020204030204" pitchFamily="34" charset="0"/>
              </a:rPr>
              <a:t>Myndigheten drar följande </a:t>
            </a:r>
            <a:r>
              <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slutsatser</a:t>
            </a:r>
            <a:r>
              <a:rPr lang="sv-SE" sz="1800" dirty="0">
                <a:effectLst/>
                <a:latin typeface="Calibri" panose="020F0502020204030204" pitchFamily="34" charset="0"/>
                <a:ea typeface="Calibri" panose="020F0502020204030204" pitchFamily="34" charset="0"/>
                <a:cs typeface="Calibri" panose="020F0502020204030204" pitchFamily="34" charset="0"/>
              </a:rPr>
              <a:t>: – Cheferna behöver få bättre organisatoriska förutsättningar. – Det behövs mer kunskap om effekterna av ledarskapsutbildningar. – </a:t>
            </a:r>
            <a:r>
              <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Ledarskapsutvecklingen i kommunal vård och omsorg kan bli mer kunskapsbaserad och samordnad</a:t>
            </a:r>
            <a:r>
              <a:rPr lang="sv-SE" sz="1800" dirty="0">
                <a:effectLst/>
                <a:latin typeface="Calibri" panose="020F0502020204030204" pitchFamily="34" charset="0"/>
                <a:ea typeface="Calibri" panose="020F0502020204030204" pitchFamily="34" charset="0"/>
                <a:cs typeface="Calibri" panose="020F0502020204030204" pitchFamily="34" charset="0"/>
              </a:rPr>
              <a:t>. Myndigheten ger därför följande </a:t>
            </a:r>
            <a:r>
              <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rekommendationer</a:t>
            </a:r>
            <a:r>
              <a:rPr lang="sv-SE" sz="1800" dirty="0">
                <a:effectLst/>
                <a:latin typeface="Calibri" panose="020F0502020204030204" pitchFamily="34" charset="0"/>
                <a:ea typeface="Calibri" panose="020F0502020204030204" pitchFamily="34" charset="0"/>
                <a:cs typeface="Calibri" panose="020F0502020204030204" pitchFamily="34" charset="0"/>
              </a:rPr>
              <a:t>: – Regeringen bör ge en statlig forskningsfinansiär i uppdrag att fördela medel för forskning om ledarskapsutveckling i kommunal vård och omsorg. – Regeringen bör </a:t>
            </a:r>
            <a:r>
              <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stödja samarbeten mellan kommuner och lärosäten </a:t>
            </a:r>
            <a:r>
              <a:rPr lang="sv-SE" sz="1800" dirty="0">
                <a:effectLst/>
                <a:latin typeface="Calibri" panose="020F0502020204030204" pitchFamily="34" charset="0"/>
                <a:ea typeface="Calibri" panose="020F0502020204030204" pitchFamily="34" charset="0"/>
                <a:cs typeface="Calibri" panose="020F0502020204030204" pitchFamily="34" charset="0"/>
              </a:rPr>
              <a:t>i att ta fram och genomföra ledarskapsutbildningar. – </a:t>
            </a:r>
            <a:r>
              <a:rPr lang="sv-SE"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Om regeringen beslutar att införa en nationell ledarskapsutbildning, bör den införas stegvis och utformas på ett sådant sätt att det är möjligt att utvärdera effekter</a:t>
            </a:r>
            <a:r>
              <a:rPr lang="sv-SE" sz="1800" dirty="0">
                <a:effectLst/>
                <a:latin typeface="Calibri" panose="020F0502020204030204" pitchFamily="34" charset="0"/>
                <a:ea typeface="Calibri" panose="020F0502020204030204" pitchFamily="34" charset="0"/>
                <a:cs typeface="Calibri" panose="020F0502020204030204" pitchFamily="34" charset="0"/>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fontAlgn="base">
              <a:buNone/>
            </a:pPr>
            <a:endParaRPr lang="sv-SE" sz="1800" dirty="0">
              <a:effectLst/>
              <a:latin typeface="Times New Roman" panose="02020603050405020304" pitchFamily="18" charset="0"/>
              <a:ea typeface="Times New Roman" panose="02020603050405020304" pitchFamily="18" charset="0"/>
            </a:endParaRPr>
          </a:p>
          <a:p>
            <a:pPr marL="0" indent="0" fontAlgn="base">
              <a:buNone/>
            </a:pPr>
            <a:endParaRPr lang="sv-SE" sz="1800" b="1" dirty="0">
              <a:effectLst/>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dirty="0">
              <a:cs typeface="Rubik"/>
            </a:endParaRPr>
          </a:p>
        </p:txBody>
      </p:sp>
    </p:spTree>
    <p:extLst>
      <p:ext uri="{BB962C8B-B14F-4D97-AF65-F5344CB8AC3E}">
        <p14:creationId xmlns:p14="http://schemas.microsoft.com/office/powerpoint/2010/main" val="2937956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E1FEE0-9645-82DC-6199-88CFFD28CA96}"/>
              </a:ext>
            </a:extLst>
          </p:cNvPr>
          <p:cNvSpPr>
            <a:spLocks noGrp="1"/>
          </p:cNvSpPr>
          <p:nvPr>
            <p:ph type="title"/>
          </p:nvPr>
        </p:nvSpPr>
        <p:spPr/>
        <p:txBody>
          <a:bodyPr/>
          <a:lstStyle/>
          <a:p>
            <a:r>
              <a:rPr lang="sv-SE" dirty="0"/>
              <a:t>Statliga initiativ och utredningar</a:t>
            </a:r>
          </a:p>
        </p:txBody>
      </p:sp>
      <p:sp>
        <p:nvSpPr>
          <p:cNvPr id="3" name="Platshållare för innehåll 2">
            <a:extLst>
              <a:ext uri="{FF2B5EF4-FFF2-40B4-BE49-F238E27FC236}">
                <a16:creationId xmlns:a16="http://schemas.microsoft.com/office/drawing/2014/main" id="{CF200252-D807-D474-B9F1-89C4AF4642B3}"/>
              </a:ext>
            </a:extLst>
          </p:cNvPr>
          <p:cNvSpPr>
            <a:spLocks noGrp="1"/>
          </p:cNvSpPr>
          <p:nvPr>
            <p:ph sz="half" idx="1"/>
          </p:nvPr>
        </p:nvSpPr>
        <p:spPr>
          <a:xfrm>
            <a:off x="838200" y="1825624"/>
            <a:ext cx="10253133" cy="4539549"/>
          </a:xfrm>
        </p:spPr>
        <p:txBody>
          <a:bodyPr vert="horz" lIns="91440" tIns="45720" rIns="91440" bIns="45720" rtlCol="0" anchor="t">
            <a:normAutofit/>
          </a:bodyPr>
          <a:lstStyle/>
          <a:p>
            <a:pPr marL="0" indent="0">
              <a:lnSpc>
                <a:spcPct val="107000"/>
              </a:lnSpc>
              <a:spcAft>
                <a:spcPts val="800"/>
              </a:spcAft>
              <a:buNone/>
            </a:pPr>
            <a:r>
              <a:rPr lang="sv-SE" sz="1800" b="1" dirty="0">
                <a:latin typeface="Calibri" panose="020F0502020204030204" pitchFamily="34" charset="0"/>
                <a:ea typeface="Calibri" panose="020F0502020204030204" pitchFamily="34" charset="0"/>
                <a:cs typeface="Calibri" panose="020F0502020204030204" pitchFamily="34" charset="0"/>
              </a:rPr>
              <a:t>Nästa steg – Ökad kvalitet och jämlikhet i vård och omsorg för äldre personer </a:t>
            </a:r>
            <a:r>
              <a:rPr lang="sv-SE" sz="1800" b="1" dirty="0">
                <a:effectLst/>
                <a:latin typeface="Calibri" panose="020F0502020204030204" pitchFamily="34" charset="0"/>
                <a:ea typeface="Calibri" panose="020F0502020204030204" pitchFamily="34" charset="0"/>
                <a:cs typeface="Calibri" panose="020F0502020204030204" pitchFamily="34" charset="0"/>
              </a:rPr>
              <a:t>SOU 2022:41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i="1" dirty="0">
                <a:solidFill>
                  <a:srgbClr val="000000"/>
                </a:solidFill>
                <a:latin typeface="OriginalGaramondBT-Roman"/>
              </a:rPr>
              <a:t>Allmänt om kompetenskrav s. 175</a:t>
            </a:r>
          </a:p>
          <a:p>
            <a:pPr marL="0" indent="0">
              <a:buNone/>
            </a:pPr>
            <a:r>
              <a:rPr lang="sv-SE" sz="1800" b="0" i="0" u="none" strike="noStrike" baseline="0" dirty="0">
                <a:solidFill>
                  <a:srgbClr val="000000"/>
                </a:solidFill>
                <a:highlight>
                  <a:srgbClr val="FFFF00"/>
                </a:highlight>
                <a:latin typeface="OriginalGaramondBT-Roman"/>
              </a:rPr>
              <a:t>En viktigaste förutsättningarna </a:t>
            </a:r>
            <a:r>
              <a:rPr lang="sv-SE" sz="1800" b="0" i="0" u="none" strike="noStrike" baseline="0" dirty="0">
                <a:solidFill>
                  <a:srgbClr val="000000"/>
                </a:solidFill>
                <a:latin typeface="OriginalGaramondBT-Roman"/>
              </a:rPr>
              <a:t>för att uppnå god kvalitet i omsorgen om äldre är tillgången till personal med lämplig utbildning och kompetens samt ett </a:t>
            </a:r>
            <a:r>
              <a:rPr lang="sv-SE" sz="1800" b="0" i="0" u="none" strike="noStrike" baseline="0" dirty="0">
                <a:solidFill>
                  <a:srgbClr val="000000"/>
                </a:solidFill>
                <a:highlight>
                  <a:srgbClr val="FFFF00"/>
                </a:highlight>
                <a:latin typeface="OriginalGaramondBT-Roman"/>
              </a:rPr>
              <a:t>tydligt och engagerat ledarskap</a:t>
            </a:r>
            <a:r>
              <a:rPr lang="sv-SE" sz="1800" b="0" i="0" u="none" strike="noStrike" baseline="0" dirty="0">
                <a:solidFill>
                  <a:srgbClr val="000000"/>
                </a:solidFill>
                <a:latin typeface="OriginalGaramondBT-Roman"/>
              </a:rPr>
              <a:t>. </a:t>
            </a:r>
            <a:endParaRPr lang="sv-SE" sz="2000" dirty="0">
              <a:cs typeface="Rubik"/>
            </a:endParaRPr>
          </a:p>
          <a:p>
            <a:pPr marL="0" indent="0">
              <a:buNone/>
            </a:pPr>
            <a:endParaRPr lang="sv-SE" sz="2000" dirty="0">
              <a:cs typeface="Rubik"/>
            </a:endParaRPr>
          </a:p>
          <a:p>
            <a:pPr marL="0" indent="0">
              <a:buNone/>
            </a:pPr>
            <a:r>
              <a:rPr lang="sv-SE" sz="2000" i="1" dirty="0">
                <a:solidFill>
                  <a:srgbClr val="000000"/>
                </a:solidFill>
                <a:latin typeface="OriginalGaramondBT-Roman"/>
              </a:rPr>
              <a:t>Första linjens chefer s. 179</a:t>
            </a:r>
          </a:p>
          <a:p>
            <a:pPr marL="0" indent="0">
              <a:buNone/>
            </a:pPr>
            <a:r>
              <a:rPr lang="sv-SE" sz="1800" b="0" i="0" u="none" strike="noStrike" baseline="0" dirty="0">
                <a:solidFill>
                  <a:srgbClr val="000000"/>
                </a:solidFill>
                <a:latin typeface="OriginalGaramondBT-Roman"/>
              </a:rPr>
              <a:t>Utredningen Nationell samordnare för kompetensförsörjning inom vård och omsorg för äldre bedömde att det råder </a:t>
            </a:r>
            <a:r>
              <a:rPr lang="sv-SE" sz="1800" b="0" i="0" u="none" strike="noStrike" baseline="0" dirty="0">
                <a:solidFill>
                  <a:srgbClr val="000000"/>
                </a:solidFill>
                <a:highlight>
                  <a:srgbClr val="FFFF00"/>
                </a:highlight>
                <a:latin typeface="OriginalGaramondBT-Roman"/>
              </a:rPr>
              <a:t>otydlighet om vilka krav på utbildning </a:t>
            </a:r>
            <a:r>
              <a:rPr lang="sv-SE" sz="1800" b="0" i="0" u="none" strike="noStrike" baseline="0" dirty="0">
                <a:solidFill>
                  <a:srgbClr val="000000"/>
                </a:solidFill>
                <a:latin typeface="OriginalGaramondBT-Roman"/>
              </a:rPr>
              <a:t>som kan ställas på den verksamhetsnära chefen.</a:t>
            </a:r>
            <a:r>
              <a:rPr lang="sv-SE" sz="1800" b="0" i="0" u="none" strike="noStrike" baseline="30000" dirty="0">
                <a:solidFill>
                  <a:srgbClr val="000000"/>
                </a:solidFill>
                <a:latin typeface="OriginalGaramondBT-Roman"/>
              </a:rPr>
              <a:t> </a:t>
            </a:r>
            <a:r>
              <a:rPr lang="sv-SE" sz="1800" b="0" i="0" u="none" strike="noStrike" baseline="0" dirty="0">
                <a:solidFill>
                  <a:srgbClr val="000000"/>
                </a:solidFill>
                <a:latin typeface="OriginalGaramondBT-Roman"/>
              </a:rPr>
              <a:t>De rekommenderade att regeringen skulle </a:t>
            </a:r>
            <a:r>
              <a:rPr lang="sv-SE" sz="1800" b="0" i="0" u="none" strike="noStrike" baseline="0" dirty="0">
                <a:solidFill>
                  <a:srgbClr val="000000"/>
                </a:solidFill>
                <a:highlight>
                  <a:srgbClr val="FFFF00"/>
                </a:highlight>
                <a:latin typeface="OriginalGaramondBT-Roman"/>
              </a:rPr>
              <a:t>ge en myndighet i uppdrag att ta fram ett underlag med bedömningar av för-och nackdelar med att reglera eller på annat sätt tydliggöra utbildningskrav </a:t>
            </a:r>
            <a:r>
              <a:rPr lang="sv-SE" sz="1800" b="0" i="0" u="none" strike="noStrike" baseline="0" dirty="0">
                <a:solidFill>
                  <a:srgbClr val="000000"/>
                </a:solidFill>
                <a:latin typeface="OriginalGaramondBT-Roman"/>
              </a:rPr>
              <a:t>för verksamhetsnära chefer inom den kommunalt finansierade vården och omsorgen om äldre per personer. </a:t>
            </a:r>
            <a:r>
              <a:rPr lang="sv-SE" sz="1800" b="0" i="0" u="none" strike="noStrike" baseline="0" dirty="0">
                <a:solidFill>
                  <a:srgbClr val="000000"/>
                </a:solidFill>
                <a:highlight>
                  <a:srgbClr val="FFFF00"/>
                </a:highlight>
                <a:latin typeface="OriginalGaramondBT-Roman"/>
              </a:rPr>
              <a:t>Regeringen har lämnat ett sådant uppdrag till Socialstyrelsen </a:t>
            </a:r>
            <a:r>
              <a:rPr lang="sv-SE" sz="1800" b="0" i="0" u="none" strike="noStrike" baseline="0" dirty="0">
                <a:solidFill>
                  <a:srgbClr val="000000"/>
                </a:solidFill>
                <a:latin typeface="OriginalGaramondBT-Roman"/>
              </a:rPr>
              <a:t>Uppdraget ska redovisas senast den 1 mars 2023. </a:t>
            </a:r>
            <a:endParaRPr lang="sv-SE" sz="2000" i="1" dirty="0">
              <a:solidFill>
                <a:srgbClr val="000000"/>
              </a:solidFill>
              <a:latin typeface="OriginalGaramondBT-Roman"/>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fontAlgn="base">
              <a:buNone/>
            </a:pPr>
            <a:endParaRPr lang="sv-SE" sz="1800" dirty="0">
              <a:effectLst/>
              <a:latin typeface="Times New Roman" panose="02020603050405020304" pitchFamily="18" charset="0"/>
              <a:ea typeface="Times New Roman" panose="02020603050405020304" pitchFamily="18" charset="0"/>
            </a:endParaRPr>
          </a:p>
          <a:p>
            <a:pPr marL="0" indent="0" fontAlgn="base">
              <a:buNone/>
            </a:pPr>
            <a:endParaRPr lang="sv-SE" sz="1800" b="1" dirty="0">
              <a:effectLst/>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dirty="0">
              <a:cs typeface="Rubik"/>
            </a:endParaRPr>
          </a:p>
        </p:txBody>
      </p:sp>
    </p:spTree>
    <p:extLst>
      <p:ext uri="{BB962C8B-B14F-4D97-AF65-F5344CB8AC3E}">
        <p14:creationId xmlns:p14="http://schemas.microsoft.com/office/powerpoint/2010/main" val="2494698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E1FEE0-9645-82DC-6199-88CFFD28CA96}"/>
              </a:ext>
            </a:extLst>
          </p:cNvPr>
          <p:cNvSpPr>
            <a:spLocks noGrp="1"/>
          </p:cNvSpPr>
          <p:nvPr>
            <p:ph type="title"/>
          </p:nvPr>
        </p:nvSpPr>
        <p:spPr/>
        <p:txBody>
          <a:bodyPr>
            <a:noAutofit/>
          </a:bodyPr>
          <a:lstStyle/>
          <a:p>
            <a:r>
              <a:rPr lang="sv-SE" sz="3200" dirty="0"/>
              <a:t>Kalmar kommun och Linnéuniversitetet – Utbildning för chefer i Socialt arbete inom äldreomsorgen HT 2021</a:t>
            </a:r>
          </a:p>
        </p:txBody>
      </p:sp>
      <p:sp>
        <p:nvSpPr>
          <p:cNvPr id="3" name="Platshållare för innehåll 2">
            <a:extLst>
              <a:ext uri="{FF2B5EF4-FFF2-40B4-BE49-F238E27FC236}">
                <a16:creationId xmlns:a16="http://schemas.microsoft.com/office/drawing/2014/main" id="{CF200252-D807-D474-B9F1-89C4AF4642B3}"/>
              </a:ext>
            </a:extLst>
          </p:cNvPr>
          <p:cNvSpPr>
            <a:spLocks noGrp="1"/>
          </p:cNvSpPr>
          <p:nvPr>
            <p:ph sz="half" idx="1"/>
          </p:nvPr>
        </p:nvSpPr>
        <p:spPr>
          <a:xfrm>
            <a:off x="838200" y="2033588"/>
            <a:ext cx="10253133" cy="4907539"/>
          </a:xfrm>
        </p:spPr>
        <p:txBody>
          <a:bodyPr vert="horz" lIns="91440" tIns="45720" rIns="91440" bIns="45720" rtlCol="0" anchor="t">
            <a:normAutofit fontScale="85000" lnSpcReduction="10000"/>
          </a:bodyPr>
          <a:lstStyle/>
          <a:p>
            <a:pPr marL="0" indent="0" fontAlgn="base">
              <a:lnSpc>
                <a:spcPct val="100000"/>
              </a:lnSpc>
              <a:buNone/>
            </a:pPr>
            <a:r>
              <a:rPr lang="sv-SE" sz="2000" b="1" dirty="0">
                <a:latin typeface="Calibri" panose="020F0502020204030204" pitchFamily="34" charset="0"/>
                <a:cs typeface="Calibri" panose="020F0502020204030204" pitchFamily="34" charset="0"/>
              </a:rPr>
              <a:t>Kurs 1: 7,5 hp: Socialt arbete med äldre 1 - välfärden, livsvillkor och åldrande. Huvudområde Socialt arbete. </a:t>
            </a:r>
            <a:r>
              <a:rPr lang="sv-SE" sz="2000" dirty="0">
                <a:latin typeface="Calibri" panose="020F0502020204030204" pitchFamily="34" charset="0"/>
                <a:cs typeface="Calibri" panose="020F0502020204030204" pitchFamily="34" charset="0"/>
              </a:rPr>
              <a:t> </a:t>
            </a:r>
          </a:p>
          <a:p>
            <a:pPr marL="0" indent="0" fontAlgn="base">
              <a:lnSpc>
                <a:spcPct val="100000"/>
              </a:lnSpc>
              <a:buNone/>
            </a:pPr>
            <a:r>
              <a:rPr lang="sv-SE" sz="2000" dirty="0">
                <a:latin typeface="Calibri" panose="020F0502020204030204" pitchFamily="34" charset="0"/>
                <a:cs typeface="Calibri" panose="020F0502020204030204" pitchFamily="34" charset="0"/>
              </a:rPr>
              <a:t>En övergripande generell kurs för att orientera sig i välfärdsområdet för äldre. Kursen omfattar samhällsförändringar över tid med fokus på äldres position i samhället och äldres livsvillkor i Sverige och internationellt. Kursen ger kunskap om åldrandets olika dimensioner, samt ökar förståelsen för äldres olika livsvillkor för att fånga in mångfalden ur ett intersektionalistiskt perspektiv, vilket kan relateras till praktikens arbete med jämställdhet, jämlikhet och HBTQ.  </a:t>
            </a:r>
          </a:p>
          <a:p>
            <a:pPr marL="0" indent="0" fontAlgn="base">
              <a:lnSpc>
                <a:spcPct val="100000"/>
              </a:lnSpc>
              <a:buNone/>
            </a:pPr>
            <a:endParaRPr lang="sv-SE" sz="2000" dirty="0">
              <a:latin typeface="Calibri" panose="020F0502020204030204" pitchFamily="34" charset="0"/>
              <a:cs typeface="Calibri" panose="020F0502020204030204" pitchFamily="34" charset="0"/>
            </a:endParaRPr>
          </a:p>
          <a:p>
            <a:pPr marL="0" indent="0" fontAlgn="base">
              <a:lnSpc>
                <a:spcPct val="100000"/>
              </a:lnSpc>
              <a:buNone/>
            </a:pPr>
            <a:r>
              <a:rPr lang="sv-SE" sz="2000" b="1" dirty="0">
                <a:latin typeface="Calibri" panose="020F0502020204030204" pitchFamily="34" charset="0"/>
                <a:cs typeface="Calibri" panose="020F0502020204030204" pitchFamily="34" charset="0"/>
              </a:rPr>
              <a:t>Kurs 2: 7,5 hp: Socialt arbete med äldre 2 – teoretisk grund till praktisk ledning och styrning i äldreomsorgens vardag med utgångspunkt i de äldres vardag och levnadsvillkor  </a:t>
            </a:r>
          </a:p>
          <a:p>
            <a:pPr marL="0" indent="0" fontAlgn="base">
              <a:lnSpc>
                <a:spcPct val="100000"/>
              </a:lnSpc>
              <a:buNone/>
            </a:pPr>
            <a:r>
              <a:rPr lang="sv-SE" sz="2000" dirty="0">
                <a:latin typeface="Calibri" panose="020F0502020204030204" pitchFamily="34" charset="0"/>
                <a:cs typeface="Calibri" panose="020F0502020204030204" pitchFamily="34" charset="0"/>
              </a:rPr>
              <a:t>Kunskap som orienteras till lagstiftning och riktlinjer som styr samt dess intentioner. Kursen omfattas av; Förhållandet mellan etik, värdegrund, praktik och juridik. Ge kunskap och förståelse för centrala perspektiv (brukarperspektiv, anhörig/familjeperspektiv och livsloppsperspektiv) samt begrepp och värden inom äldreomsorgens praktik som integritet, självbestämmande, delaktighet och samverkan. Kursen synliggör frågeställningar som; Hur vi kan tillvarata den enskildes resurser, förmågor och hur vi kan utveckla det relationella arbetet mellan den enskilde och den yrkesverksamma inom vård och omsorg. Hur vi kan stärka samverkan för den äldres bästa mellan såväl olika yrkesgrupper som mellan olika myndigheter. Hur äldres rättigheter och beslutsförmåga kan synliggöras, hanteras och säkerställas utifrån samhällets ansvar. </a:t>
            </a:r>
          </a:p>
          <a:p>
            <a:pPr marL="0" indent="0" fontAlgn="base">
              <a:lnSpc>
                <a:spcPct val="100000"/>
              </a:lnSpc>
              <a:buNone/>
            </a:pPr>
            <a:endParaRPr lang="sv-SE" sz="2000" dirty="0">
              <a:latin typeface="Calibri" panose="020F0502020204030204" pitchFamily="34" charset="0"/>
              <a:cs typeface="Calibri" panose="020F0502020204030204" pitchFamily="34" charset="0"/>
            </a:endParaRPr>
          </a:p>
          <a:p>
            <a:pPr marL="0" indent="0" algn="just" fontAlgn="base">
              <a:buNone/>
            </a:pPr>
            <a:endParaRPr lang="sv-SE" sz="1800" dirty="0">
              <a:effectLst/>
              <a:latin typeface="Calibri" panose="020F0502020204030204" pitchFamily="34" charset="0"/>
              <a:ea typeface="Calibri" panose="020F0502020204030204" pitchFamily="34" charset="0"/>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fontAlgn="base">
              <a:buNone/>
            </a:pPr>
            <a:endParaRPr lang="sv-SE" sz="1800" dirty="0">
              <a:effectLst/>
              <a:latin typeface="Times New Roman" panose="02020603050405020304" pitchFamily="18" charset="0"/>
              <a:ea typeface="Times New Roman" panose="02020603050405020304" pitchFamily="18" charset="0"/>
            </a:endParaRPr>
          </a:p>
          <a:p>
            <a:pPr marL="0" indent="0" fontAlgn="base">
              <a:buNone/>
            </a:pPr>
            <a:endParaRPr lang="sv-SE" sz="1800" b="1" dirty="0">
              <a:effectLst/>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dirty="0">
              <a:cs typeface="Rubik"/>
            </a:endParaRPr>
          </a:p>
        </p:txBody>
      </p:sp>
    </p:spTree>
    <p:extLst>
      <p:ext uri="{BB962C8B-B14F-4D97-AF65-F5344CB8AC3E}">
        <p14:creationId xmlns:p14="http://schemas.microsoft.com/office/powerpoint/2010/main" val="1146153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E1FEE0-9645-82DC-6199-88CFFD28CA96}"/>
              </a:ext>
            </a:extLst>
          </p:cNvPr>
          <p:cNvSpPr>
            <a:spLocks noGrp="1"/>
          </p:cNvSpPr>
          <p:nvPr>
            <p:ph type="title"/>
          </p:nvPr>
        </p:nvSpPr>
        <p:spPr/>
        <p:txBody>
          <a:bodyPr/>
          <a:lstStyle/>
          <a:p>
            <a:r>
              <a:rPr lang="sv-SE" dirty="0"/>
              <a:t>Frågor </a:t>
            </a:r>
          </a:p>
        </p:txBody>
      </p:sp>
      <p:sp>
        <p:nvSpPr>
          <p:cNvPr id="3" name="Platshållare för innehåll 2">
            <a:extLst>
              <a:ext uri="{FF2B5EF4-FFF2-40B4-BE49-F238E27FC236}">
                <a16:creationId xmlns:a16="http://schemas.microsoft.com/office/drawing/2014/main" id="{CF200252-D807-D474-B9F1-89C4AF4642B3}"/>
              </a:ext>
            </a:extLst>
          </p:cNvPr>
          <p:cNvSpPr>
            <a:spLocks noGrp="1"/>
          </p:cNvSpPr>
          <p:nvPr>
            <p:ph sz="half" idx="1"/>
          </p:nvPr>
        </p:nvSpPr>
        <p:spPr>
          <a:xfrm>
            <a:off x="838200" y="1825624"/>
            <a:ext cx="10253133" cy="4539549"/>
          </a:xfrm>
        </p:spPr>
        <p:txBody>
          <a:bodyPr vert="horz" lIns="91440" tIns="45720" rIns="91440" bIns="45720" rtlCol="0" anchor="t">
            <a:normAutofit/>
          </a:bodyPr>
          <a:lstStyle/>
          <a:p>
            <a:pPr marL="0" indent="0">
              <a:buNone/>
            </a:pPr>
            <a:r>
              <a:rPr lang="sv-SE" sz="2400" dirty="0">
                <a:cs typeface="Rubik"/>
              </a:rPr>
              <a:t>Finns det fler liknande pågående samarbeten mellan län/kommuner och universitet/högskolor?</a:t>
            </a:r>
          </a:p>
          <a:p>
            <a:pPr marL="0" indent="0">
              <a:buNone/>
            </a:pPr>
            <a:endParaRPr lang="sv-SE" sz="2400" dirty="0">
              <a:cs typeface="Rubik"/>
            </a:endParaRPr>
          </a:p>
          <a:p>
            <a:pPr marL="0" indent="0">
              <a:buNone/>
            </a:pPr>
            <a:r>
              <a:rPr lang="sv-SE" sz="2400" dirty="0">
                <a:cs typeface="Rubik"/>
              </a:rPr>
              <a:t>Finns det ett intresse av att gå samman och arbeta med en tvärvetenskaplig satsning på chefsutbildning liknande rektorsprogrammet?</a:t>
            </a:r>
          </a:p>
          <a:p>
            <a:pPr marL="0" indent="0">
              <a:buNone/>
            </a:pPr>
            <a:endParaRPr lang="sv-SE" sz="2400" dirty="0">
              <a:cs typeface="Rubik"/>
            </a:endParaRPr>
          </a:p>
          <a:p>
            <a:pPr marL="0" indent="0">
              <a:buNone/>
            </a:pPr>
            <a:r>
              <a:rPr lang="sv-SE" sz="2400" dirty="0">
                <a:cs typeface="Rubik"/>
              </a:rPr>
              <a:t>Andra tankar och förslag?</a:t>
            </a:r>
          </a:p>
          <a:p>
            <a:pPr marL="0" indent="0">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fontAlgn="base">
              <a:buNone/>
            </a:pPr>
            <a:endParaRPr lang="sv-SE" sz="1800" dirty="0">
              <a:effectLst/>
              <a:latin typeface="Times New Roman" panose="02020603050405020304" pitchFamily="18" charset="0"/>
              <a:ea typeface="Times New Roman" panose="02020603050405020304" pitchFamily="18" charset="0"/>
            </a:endParaRPr>
          </a:p>
          <a:p>
            <a:pPr marL="0" indent="0" fontAlgn="base">
              <a:buNone/>
            </a:pPr>
            <a:endParaRPr lang="sv-SE" sz="1800" b="1" dirty="0">
              <a:effectLst/>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endParaRPr lang="sv-SE" sz="2000" dirty="0">
              <a:cs typeface="Rubik"/>
            </a:endParaRPr>
          </a:p>
          <a:p>
            <a:pPr marL="0" indent="0">
              <a:buNone/>
            </a:pPr>
            <a:endParaRPr lang="sv-SE" sz="2000" dirty="0">
              <a:cs typeface="Rubik"/>
            </a:endParaRPr>
          </a:p>
          <a:p>
            <a:pPr marL="0" indent="0">
              <a:buNone/>
            </a:pPr>
            <a:endParaRPr lang="sv-SE" sz="2000" dirty="0">
              <a:cs typeface="Rubik"/>
            </a:endParaRPr>
          </a:p>
          <a:p>
            <a:pPr marL="0" indent="0">
              <a:buNone/>
            </a:pPr>
            <a:endParaRPr lang="sv-SE" dirty="0">
              <a:cs typeface="Rubik"/>
            </a:endParaRPr>
          </a:p>
        </p:txBody>
      </p:sp>
    </p:spTree>
    <p:extLst>
      <p:ext uri="{BB962C8B-B14F-4D97-AF65-F5344CB8AC3E}">
        <p14:creationId xmlns:p14="http://schemas.microsoft.com/office/powerpoint/2010/main" val="1142137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D8D8E2-77C8-E58C-FBE7-5DB5F5A28596}"/>
              </a:ext>
            </a:extLst>
          </p:cNvPr>
          <p:cNvSpPr>
            <a:spLocks noGrp="1"/>
          </p:cNvSpPr>
          <p:nvPr>
            <p:ph type="ctrTitle"/>
          </p:nvPr>
        </p:nvSpPr>
        <p:spPr>
          <a:xfrm>
            <a:off x="666000" y="1065600"/>
            <a:ext cx="9608400" cy="1965600"/>
          </a:xfrm>
        </p:spPr>
        <p:txBody>
          <a:bodyPr/>
          <a:lstStyle/>
          <a:p>
            <a:r>
              <a:rPr lang="sv-SE" dirty="0"/>
              <a:t>Samverkanspilot om plan för stöd till implementering av kunskapsstöd med rekommendationer om insatser till barn och unga med normbrytande beteenden </a:t>
            </a:r>
          </a:p>
        </p:txBody>
      </p:sp>
      <p:sp>
        <p:nvSpPr>
          <p:cNvPr id="3" name="Underrubrik 2">
            <a:extLst>
              <a:ext uri="{FF2B5EF4-FFF2-40B4-BE49-F238E27FC236}">
                <a16:creationId xmlns:a16="http://schemas.microsoft.com/office/drawing/2014/main" id="{182EE111-8D9D-C35F-FD89-33F04DF1C804}"/>
              </a:ext>
            </a:extLst>
          </p:cNvPr>
          <p:cNvSpPr>
            <a:spLocks noGrp="1"/>
          </p:cNvSpPr>
          <p:nvPr>
            <p:ph type="subTitle" idx="1"/>
          </p:nvPr>
        </p:nvSpPr>
        <p:spPr/>
        <p:txBody>
          <a:bodyPr/>
          <a:lstStyle/>
          <a:p>
            <a:r>
              <a:rPr lang="sv-SE" dirty="0"/>
              <a:t>Thomas Jonsland, Socialstyrelsen</a:t>
            </a:r>
          </a:p>
        </p:txBody>
      </p:sp>
    </p:spTree>
    <p:extLst>
      <p:ext uri="{BB962C8B-B14F-4D97-AF65-F5344CB8AC3E}">
        <p14:creationId xmlns:p14="http://schemas.microsoft.com/office/powerpoint/2010/main" val="4184342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a:xfrm>
            <a:off x="914400" y="1709457"/>
            <a:ext cx="10363200" cy="1104900"/>
          </a:xfrm>
        </p:spPr>
        <p:txBody>
          <a:bodyPr/>
          <a:lstStyle/>
          <a:p>
            <a:r>
              <a:rPr lang="sv-SE" dirty="0"/>
              <a:t>Samverkanspilot -</a:t>
            </a:r>
            <a:br>
              <a:rPr lang="sv-SE" dirty="0"/>
            </a:br>
            <a:r>
              <a:rPr lang="sv-SE" dirty="0"/>
              <a:t>Spridnings- och kunskapshöjande insatser:</a:t>
            </a:r>
            <a:br>
              <a:rPr lang="sv-SE" dirty="0"/>
            </a:br>
            <a:r>
              <a:rPr lang="sv-SE" dirty="0"/>
              <a:t>Kunskapsstöd </a:t>
            </a:r>
            <a:r>
              <a:rPr lang="sv-SE" i="1" dirty="0"/>
              <a:t>Insatser för att motverka fortsatt normbrytande beteende och återfall i brott</a:t>
            </a:r>
          </a:p>
        </p:txBody>
      </p:sp>
      <p:sp>
        <p:nvSpPr>
          <p:cNvPr id="28" name="Platshållare för text 27"/>
          <p:cNvSpPr>
            <a:spLocks noGrp="1"/>
          </p:cNvSpPr>
          <p:nvPr>
            <p:ph type="body" sz="quarter" idx="14"/>
          </p:nvPr>
        </p:nvSpPr>
        <p:spPr/>
        <p:txBody>
          <a:bodyPr/>
          <a:lstStyle/>
          <a:p>
            <a:r>
              <a:rPr lang="sv-SE" sz="1800" dirty="0"/>
              <a:t>Thomas.jonsland@socialstyrelsen.se</a:t>
            </a:r>
            <a:endParaRPr lang="sv-SE" sz="1800" b="0" dirty="0">
              <a:latin typeface="Arial" panose="020B0604020202020204" pitchFamily="34" charset="0"/>
              <a:cs typeface="Arial" panose="020B0604020202020204" pitchFamily="34" charset="0"/>
            </a:endParaRPr>
          </a:p>
        </p:txBody>
      </p:sp>
      <p:sp>
        <p:nvSpPr>
          <p:cNvPr id="3" name="Platshållare för bild 2"/>
          <p:cNvSpPr>
            <a:spLocks noGrp="1"/>
          </p:cNvSpPr>
          <p:nvPr>
            <p:ph type="pic" sz="quarter" idx="13"/>
          </p:nvPr>
        </p:nvSpPr>
        <p:spPr/>
      </p:sp>
    </p:spTree>
    <p:extLst>
      <p:ext uri="{BB962C8B-B14F-4D97-AF65-F5344CB8AC3E}">
        <p14:creationId xmlns:p14="http://schemas.microsoft.com/office/powerpoint/2010/main" val="3248606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4" name="Platshållare för text 3"/>
          <p:cNvSpPr>
            <a:spLocks noGrp="1"/>
          </p:cNvSpPr>
          <p:nvPr>
            <p:ph type="body" sz="quarter" idx="13"/>
          </p:nvPr>
        </p:nvSpPr>
        <p:spPr>
          <a:xfrm>
            <a:off x="1058250" y="1574800"/>
            <a:ext cx="9279467" cy="3708400"/>
          </a:xfrm>
        </p:spPr>
        <p:txBody>
          <a:bodyPr/>
          <a:lstStyle/>
          <a:p>
            <a:r>
              <a:rPr lang="sv-SE" dirty="0"/>
              <a:t>Kunskapsstödet publicerades november 2021</a:t>
            </a:r>
          </a:p>
          <a:p>
            <a:r>
              <a:rPr lang="sv-SE" dirty="0"/>
              <a:t>Behov av stöd till kommunerna för implementering</a:t>
            </a:r>
          </a:p>
          <a:p>
            <a:r>
              <a:rPr lang="sv-SE" dirty="0"/>
              <a:t>Huvudmannagruppen identifierat det här som ett prioriterat område</a:t>
            </a:r>
          </a:p>
          <a:p>
            <a:r>
              <a:rPr lang="sv-SE" dirty="0"/>
              <a:t>Beslut på partnerskapets möte i april att ta fram plan för en samverkanspilot</a:t>
            </a:r>
          </a:p>
          <a:p>
            <a:r>
              <a:rPr lang="sv-SE" dirty="0"/>
              <a:t>Förfrågan till </a:t>
            </a:r>
            <a:r>
              <a:rPr lang="sv-SE" dirty="0" err="1"/>
              <a:t>RSS:erna</a:t>
            </a:r>
            <a:r>
              <a:rPr lang="sv-SE" dirty="0"/>
              <a:t> om att ingå i arbetsgrupp</a:t>
            </a:r>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035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Processen med förslaget</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4" name="Platshållare för text 3"/>
          <p:cNvSpPr>
            <a:spLocks noGrp="1"/>
          </p:cNvSpPr>
          <p:nvPr>
            <p:ph type="body" sz="quarter" idx="13"/>
          </p:nvPr>
        </p:nvSpPr>
        <p:spPr>
          <a:xfrm>
            <a:off x="1068917" y="1653847"/>
            <a:ext cx="9279467" cy="4285039"/>
          </a:xfrm>
        </p:spPr>
        <p:txBody>
          <a:bodyPr/>
          <a:lstStyle/>
          <a:p>
            <a:r>
              <a:rPr lang="sv-SE" dirty="0"/>
              <a:t>I arbetsgruppen ingick tre </a:t>
            </a:r>
            <a:r>
              <a:rPr lang="sv-SE" dirty="0" err="1"/>
              <a:t>RSS:er</a:t>
            </a:r>
            <a:r>
              <a:rPr lang="sv-SE" dirty="0"/>
              <a:t> (+ representant från Stockholm stad) samt representanter från SKR och Socialstyrelsen</a:t>
            </a:r>
          </a:p>
          <a:p>
            <a:r>
              <a:rPr lang="sv-SE" dirty="0"/>
              <a:t>Tillsammans arbetat fram det här förslaget om erbjudande till kommunerna</a:t>
            </a:r>
          </a:p>
          <a:p>
            <a:r>
              <a:rPr lang="sv-SE" dirty="0"/>
              <a:t>Planen är att </a:t>
            </a:r>
            <a:r>
              <a:rPr lang="sv-SE" dirty="0" err="1"/>
              <a:t>RSS:erna</a:t>
            </a:r>
            <a:r>
              <a:rPr lang="sv-SE" dirty="0"/>
              <a:t> efter det här mötet informerar och presenterar förslaget för kommunerna</a:t>
            </a:r>
          </a:p>
          <a:p>
            <a:r>
              <a:rPr lang="sv-SE" dirty="0"/>
              <a:t>Inför partnerskapets möte i oktober förhoppningsvis klart vilka kommuner som deltar </a:t>
            </a:r>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97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CF3E03-2B50-5719-05EF-97469196510D}"/>
              </a:ext>
            </a:extLst>
          </p:cNvPr>
          <p:cNvSpPr>
            <a:spLocks noGrp="1"/>
          </p:cNvSpPr>
          <p:nvPr>
            <p:ph type="title"/>
          </p:nvPr>
        </p:nvSpPr>
        <p:spPr/>
        <p:txBody>
          <a:bodyPr/>
          <a:lstStyle/>
          <a:p>
            <a:pPr algn="ctr"/>
            <a:r>
              <a:rPr lang="sv-SE" b="0" i="0" dirty="0">
                <a:solidFill>
                  <a:srgbClr val="222222"/>
                </a:solidFill>
                <a:effectLst/>
                <a:latin typeface="open sans" panose="020B0606030504020204" pitchFamily="34" charset="0"/>
              </a:rPr>
              <a:t>Ing-Marie Wieselgren, 1958-2022</a:t>
            </a:r>
            <a:endParaRPr lang="sv-SE" dirty="0"/>
          </a:p>
        </p:txBody>
      </p:sp>
      <p:pic>
        <p:nvPicPr>
          <p:cNvPr id="5" name="Platshållare för innehåll 4" descr="En bild som visar person, vägg, inomhus&#10;&#10;Automatiskt genererad beskrivning">
            <a:extLst>
              <a:ext uri="{FF2B5EF4-FFF2-40B4-BE49-F238E27FC236}">
                <a16:creationId xmlns:a16="http://schemas.microsoft.com/office/drawing/2014/main" id="{353D1202-2F81-A1C4-0ED9-64BB6C8CB954}"/>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012980" y="2087591"/>
            <a:ext cx="5608600" cy="3738563"/>
          </a:xfrm>
        </p:spPr>
      </p:pic>
    </p:spTree>
    <p:extLst>
      <p:ext uri="{BB962C8B-B14F-4D97-AF65-F5344CB8AC3E}">
        <p14:creationId xmlns:p14="http://schemas.microsoft.com/office/powerpoint/2010/main" val="2923284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Förslaget</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4" name="Platshållare för text 3"/>
          <p:cNvSpPr>
            <a:spLocks noGrp="1"/>
          </p:cNvSpPr>
          <p:nvPr>
            <p:ph type="body" sz="quarter" idx="13"/>
          </p:nvPr>
        </p:nvSpPr>
        <p:spPr>
          <a:xfrm>
            <a:off x="1068917" y="1653847"/>
            <a:ext cx="9279467" cy="4285039"/>
          </a:xfrm>
        </p:spPr>
        <p:txBody>
          <a:bodyPr/>
          <a:lstStyle/>
          <a:p>
            <a:r>
              <a:rPr lang="sv-SE" dirty="0"/>
              <a:t>Syftet - att förbättra förutsättningarna för kommunerna att kunna implementera och använda kunskapen från kunskapsstödet samt de rekommenderade insatserna</a:t>
            </a:r>
          </a:p>
          <a:p>
            <a:r>
              <a:rPr lang="sv-SE" dirty="0"/>
              <a:t>Från december 2022 till och med december 2023</a:t>
            </a:r>
          </a:p>
          <a:p>
            <a:r>
              <a:rPr lang="sv-SE" dirty="0"/>
              <a:t>I huvudsak fyra aktiviteter - varierande (breda) målgrupper, minimum-antal representanter, flexibelt deltagande (hur, vilka)</a:t>
            </a:r>
          </a:p>
          <a:p>
            <a:r>
              <a:rPr lang="sv-SE" dirty="0"/>
              <a:t>Utöver aktiviteterna föreslås stöd till nätverkande och erfarenhetsutbyte (Socialstyrelsen och RSS)</a:t>
            </a:r>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35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Introduktion till samverkanspiloten och kunskapsstödet</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4" name="Platshållare för text 3"/>
          <p:cNvSpPr>
            <a:spLocks noGrp="1"/>
          </p:cNvSpPr>
          <p:nvPr>
            <p:ph type="body" sz="quarter" idx="13"/>
          </p:nvPr>
        </p:nvSpPr>
        <p:spPr>
          <a:xfrm>
            <a:off x="1058250" y="1983744"/>
            <a:ext cx="9279467" cy="4308049"/>
          </a:xfrm>
        </p:spPr>
        <p:txBody>
          <a:bodyPr/>
          <a:lstStyle/>
          <a:p>
            <a:r>
              <a:rPr lang="sv-SE" dirty="0"/>
              <a:t>Halvdag</a:t>
            </a:r>
          </a:p>
          <a:p>
            <a:r>
              <a:rPr lang="sv-SE" dirty="0"/>
              <a:t>Samarbete Socialstyrelsen och RSS</a:t>
            </a:r>
          </a:p>
          <a:p>
            <a:r>
              <a:rPr lang="sv-SE" dirty="0"/>
              <a:t>Digitalt eller på plats regionalt (valbart)</a:t>
            </a:r>
          </a:p>
          <a:p>
            <a:r>
              <a:rPr lang="sv-SE" dirty="0"/>
              <a:t>Föreläsning  av Socialstyrelsen </a:t>
            </a:r>
          </a:p>
          <a:p>
            <a:r>
              <a:rPr lang="sv-SE" dirty="0"/>
              <a:t>Workshop av </a:t>
            </a:r>
            <a:r>
              <a:rPr lang="sv-SE" dirty="0" err="1"/>
              <a:t>RSS:erna</a:t>
            </a:r>
            <a:r>
              <a:rPr lang="sv-SE" dirty="0"/>
              <a:t> om de regionala förutsättningarna</a:t>
            </a:r>
          </a:p>
          <a:p>
            <a:r>
              <a:rPr lang="sv-SE" dirty="0"/>
              <a:t>Bred målgrupp - i princip alla som kommunerna finner relevanta att bjuda in</a:t>
            </a:r>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49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Samla metodföreträdarna</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4" name="Platshållare för text 3"/>
          <p:cNvSpPr>
            <a:spLocks noGrp="1"/>
          </p:cNvSpPr>
          <p:nvPr>
            <p:ph type="body" sz="quarter" idx="13"/>
          </p:nvPr>
        </p:nvSpPr>
        <p:spPr>
          <a:xfrm>
            <a:off x="1068917" y="1653848"/>
            <a:ext cx="9279467" cy="3708400"/>
          </a:xfrm>
        </p:spPr>
        <p:txBody>
          <a:bodyPr/>
          <a:lstStyle/>
          <a:p>
            <a:r>
              <a:rPr lang="sv-SE" dirty="0"/>
              <a:t>Socialstyrelsen och SKR samlar företrädare för de aktuella metoderna </a:t>
            </a:r>
          </a:p>
          <a:p>
            <a:r>
              <a:rPr lang="sv-SE" dirty="0"/>
              <a:t>Två olika grupperingar av metodföreträdare samlas, ca en halvdag per tillfälle </a:t>
            </a:r>
          </a:p>
          <a:p>
            <a:r>
              <a:rPr lang="sv-SE" dirty="0"/>
              <a:t>Digitalt </a:t>
            </a:r>
          </a:p>
          <a:p>
            <a:r>
              <a:rPr lang="sv-SE" dirty="0"/>
              <a:t>Syftet - att kommunerna ska få information om vad metoderna innebär och hur de kan gå till väga för att använda de olika metoderna</a:t>
            </a:r>
          </a:p>
          <a:p>
            <a:r>
              <a:rPr lang="sv-SE" dirty="0"/>
              <a:t>RSS deltar</a:t>
            </a:r>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a:xfrm>
            <a:off x="2708008" y="6194878"/>
            <a:ext cx="5400000" cy="2672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22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0064" y="294869"/>
            <a:ext cx="9268800" cy="1296144"/>
          </a:xfrm>
        </p:spPr>
        <p:txBody>
          <a:bodyPr/>
          <a:lstStyle/>
          <a:p>
            <a:r>
              <a:rPr lang="sv-SE" dirty="0"/>
              <a:t>Utbildning i principerna om Risk, Behov och Mottaglighet (RBM) och gemensamma komponenter</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4" name="Platshållare för text 3"/>
          <p:cNvSpPr>
            <a:spLocks noGrp="1"/>
          </p:cNvSpPr>
          <p:nvPr>
            <p:ph type="body" sz="quarter" idx="13"/>
          </p:nvPr>
        </p:nvSpPr>
        <p:spPr>
          <a:xfrm>
            <a:off x="1050064" y="2248129"/>
            <a:ext cx="9279467" cy="3708400"/>
          </a:xfrm>
        </p:spPr>
        <p:txBody>
          <a:bodyPr/>
          <a:lstStyle/>
          <a:p>
            <a:r>
              <a:rPr lang="sv-SE" dirty="0"/>
              <a:t>Socialstyrelsen med hjälp av externa föreläsare</a:t>
            </a:r>
          </a:p>
          <a:p>
            <a:r>
              <a:rPr lang="sv-SE" dirty="0"/>
              <a:t>Heldag</a:t>
            </a:r>
          </a:p>
          <a:p>
            <a:r>
              <a:rPr lang="sv-SE" dirty="0"/>
              <a:t>Digitalt eller på plats i Stockholm (valbart)</a:t>
            </a:r>
          </a:p>
          <a:p>
            <a:r>
              <a:rPr lang="sv-SE" dirty="0"/>
              <a:t>Inspelning görs uppdelat i olika pass. Socialstyrelsen tar fram stöd för reflekterande diskussioner lokalt/regionalt</a:t>
            </a:r>
          </a:p>
          <a:p>
            <a:r>
              <a:rPr lang="sv-SE" dirty="0"/>
              <a:t>RSS deltar</a:t>
            </a:r>
          </a:p>
          <a:p>
            <a:r>
              <a:rPr lang="sv-SE" dirty="0"/>
              <a:t>RSS följer upp utbildningsdagen regionalt i form av en workshop på 1-2 timmar </a:t>
            </a:r>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92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0064" y="294869"/>
            <a:ext cx="9268800" cy="1296144"/>
          </a:xfrm>
        </p:spPr>
        <p:txBody>
          <a:bodyPr/>
          <a:lstStyle/>
          <a:p>
            <a:r>
              <a:rPr lang="sv-SE" dirty="0"/>
              <a:t>Introduktion till avtalssamverkan</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4" name="Platshållare för text 3"/>
          <p:cNvSpPr>
            <a:spLocks noGrp="1"/>
          </p:cNvSpPr>
          <p:nvPr>
            <p:ph type="body" sz="quarter" idx="13"/>
          </p:nvPr>
        </p:nvSpPr>
        <p:spPr>
          <a:xfrm>
            <a:off x="946370" y="1371436"/>
            <a:ext cx="9279467" cy="3708400"/>
          </a:xfrm>
        </p:spPr>
        <p:txBody>
          <a:bodyPr/>
          <a:lstStyle/>
          <a:p>
            <a:r>
              <a:rPr lang="sv-SE" dirty="0"/>
              <a:t>SKR genomför en introduktion till avtalssamverkan på ca 2 timmar </a:t>
            </a:r>
          </a:p>
          <a:p>
            <a:r>
              <a:rPr lang="sv-SE" dirty="0"/>
              <a:t>Digitalt</a:t>
            </a:r>
          </a:p>
          <a:p>
            <a:r>
              <a:rPr lang="sv-SE" dirty="0"/>
              <a:t>Syftet  - att öka kännedomen och kunskapen om avtalssamverkan i kommunerna kopplat till de rekommenderade insatserna</a:t>
            </a:r>
          </a:p>
          <a:p>
            <a:r>
              <a:rPr lang="sv-SE" dirty="0"/>
              <a:t>RSS deltar</a:t>
            </a:r>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39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6" name="Platshållare för innehåll 2"/>
          <p:cNvSpPr>
            <a:spLocks noGrp="1"/>
          </p:cNvSpPr>
          <p:nvPr>
            <p:ph sz="quarter" idx="13"/>
          </p:nvPr>
        </p:nvSpPr>
        <p:spPr>
          <a:xfrm>
            <a:off x="1050063" y="881927"/>
            <a:ext cx="9279467" cy="3708400"/>
          </a:xfrm>
        </p:spPr>
        <p:txBody>
          <a:bodyPr/>
          <a:lstStyle/>
          <a:p>
            <a:pPr marL="0" indent="0">
              <a:spcBef>
                <a:spcPts val="600"/>
              </a:spcBef>
              <a:buNone/>
            </a:pPr>
            <a:r>
              <a:rPr lang="sv-SE" sz="3400" dirty="0">
                <a:solidFill>
                  <a:srgbClr val="FFFFFF"/>
                </a:solidFill>
              </a:rPr>
              <a:t>Diskussion</a:t>
            </a:r>
          </a:p>
          <a:p>
            <a:pPr lvl="0">
              <a:spcBef>
                <a:spcPts val="600"/>
              </a:spcBef>
            </a:pPr>
            <a:r>
              <a:rPr lang="sv-SE" sz="2400" dirty="0"/>
              <a:t>Vilka synpunkter har ni på förslaget i stort? </a:t>
            </a:r>
          </a:p>
          <a:p>
            <a:pPr lvl="0"/>
            <a:r>
              <a:rPr lang="sv-SE" sz="2400" dirty="0"/>
              <a:t>Hur tror ni intresset för att delta i samverkanspiloten kommer se ut ute i kommunerna? Har ni haft några dialoger redan?</a:t>
            </a:r>
          </a:p>
          <a:p>
            <a:pPr lvl="0"/>
            <a:r>
              <a:rPr lang="sv-SE" sz="2400" dirty="0"/>
              <a:t>Hur ser ni på den roll som RSS föreslås ha i samverkanspiloten? Har RSS möjlighet att vara ett sådant stöd som föreslås?</a:t>
            </a:r>
          </a:p>
          <a:p>
            <a:pPr lvl="0"/>
            <a:r>
              <a:rPr lang="sv-SE" sz="2400" dirty="0"/>
              <a:t>Är det möjligt att få svar från era kommuner angående intresse för medverkan samt er möjlighet att ge stöd innan årsmötet den 27/10?</a:t>
            </a:r>
          </a:p>
          <a:p>
            <a:r>
              <a:rPr lang="sv-SE" dirty="0">
                <a:solidFill>
                  <a:srgbClr val="FFFFFF"/>
                </a:solidFill>
              </a:rPr>
              <a:t>Punktlista</a:t>
            </a:r>
          </a:p>
        </p:txBody>
      </p:sp>
      <p:sp>
        <p:nvSpPr>
          <p:cNvPr id="3" name="Footer Placeholder 2">
            <a:extLst>
              <a:ext uri="{FF2B5EF4-FFF2-40B4-BE49-F238E27FC236}">
                <a16:creationId xmlns:a16="http://schemas.microsoft.com/office/drawing/2014/main" id="{FCD23337-A909-474F-ABE1-74351B8D02A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3255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DA87EC-B378-2098-859F-B0422C036DDF}"/>
              </a:ext>
            </a:extLst>
          </p:cNvPr>
          <p:cNvSpPr>
            <a:spLocks noGrp="1"/>
          </p:cNvSpPr>
          <p:nvPr>
            <p:ph type="ctrTitle"/>
          </p:nvPr>
        </p:nvSpPr>
        <p:spPr/>
        <p:txBody>
          <a:bodyPr/>
          <a:lstStyle/>
          <a:p>
            <a:r>
              <a:rPr lang="sv-SE" dirty="0"/>
              <a:t>Sammanfattning </a:t>
            </a:r>
            <a:r>
              <a:rPr lang="sv-SE"/>
              <a:t>och avslut</a:t>
            </a:r>
          </a:p>
        </p:txBody>
      </p:sp>
      <p:sp>
        <p:nvSpPr>
          <p:cNvPr id="3" name="Underrubrik 2">
            <a:extLst>
              <a:ext uri="{FF2B5EF4-FFF2-40B4-BE49-F238E27FC236}">
                <a16:creationId xmlns:a16="http://schemas.microsoft.com/office/drawing/2014/main" id="{3C281BA0-8342-3608-E813-C99763A13EF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164290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24FFF-62C3-45AB-AE3B-6B9B873097BF}"/>
              </a:ext>
            </a:extLst>
          </p:cNvPr>
          <p:cNvSpPr>
            <a:spLocks noGrp="1"/>
          </p:cNvSpPr>
          <p:nvPr>
            <p:ph type="title"/>
          </p:nvPr>
        </p:nvSpPr>
        <p:spPr>
          <a:xfrm>
            <a:off x="697152" y="975186"/>
            <a:ext cx="9609825" cy="1112405"/>
          </a:xfrm>
        </p:spPr>
        <p:txBody>
          <a:bodyPr/>
          <a:lstStyle/>
          <a:p>
            <a:r>
              <a:rPr lang="sv-SE" dirty="0"/>
              <a:t>Mötestider 2022</a:t>
            </a:r>
          </a:p>
        </p:txBody>
      </p:sp>
      <p:sp>
        <p:nvSpPr>
          <p:cNvPr id="4" name="Rektangel: rundade hörn 3">
            <a:extLst>
              <a:ext uri="{FF2B5EF4-FFF2-40B4-BE49-F238E27FC236}">
                <a16:creationId xmlns:a16="http://schemas.microsoft.com/office/drawing/2014/main" id="{104C8BBF-9EE1-4F8B-B799-52A61CB82F2F}"/>
              </a:ext>
            </a:extLst>
          </p:cNvPr>
          <p:cNvSpPr/>
          <p:nvPr/>
        </p:nvSpPr>
        <p:spPr>
          <a:xfrm>
            <a:off x="3341897" y="3890864"/>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22 september 9-12 Fysiskt gemensam RSS och NSK-S</a:t>
            </a:r>
          </a:p>
        </p:txBody>
      </p:sp>
      <p:sp>
        <p:nvSpPr>
          <p:cNvPr id="5" name="Rektangel: rundade hörn 4">
            <a:extLst>
              <a:ext uri="{FF2B5EF4-FFF2-40B4-BE49-F238E27FC236}">
                <a16:creationId xmlns:a16="http://schemas.microsoft.com/office/drawing/2014/main" id="{DE11A92A-244F-4FB4-A4DB-8157507B6CB3}"/>
              </a:ext>
            </a:extLst>
          </p:cNvPr>
          <p:cNvSpPr/>
          <p:nvPr/>
        </p:nvSpPr>
        <p:spPr>
          <a:xfrm>
            <a:off x="5898797" y="3864465"/>
            <a:ext cx="2180049" cy="1279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23 november, Digitalt RSS- nätverksmöte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ktangel: rundade hörn 10">
            <a:extLst>
              <a:ext uri="{FF2B5EF4-FFF2-40B4-BE49-F238E27FC236}">
                <a16:creationId xmlns:a16="http://schemas.microsoft.com/office/drawing/2014/main" id="{D743EC57-2DDC-4695-A6E1-827DCBC7FFD7}"/>
              </a:ext>
            </a:extLst>
          </p:cNvPr>
          <p:cNvSpPr/>
          <p:nvPr/>
        </p:nvSpPr>
        <p:spPr>
          <a:xfrm>
            <a:off x="8613010" y="3864465"/>
            <a:ext cx="2094208" cy="1286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14 december Digitalt Gemensam RSS och NSK-S </a:t>
            </a:r>
          </a:p>
        </p:txBody>
      </p:sp>
    </p:spTree>
    <p:extLst>
      <p:ext uri="{BB962C8B-B14F-4D97-AF65-F5344CB8AC3E}">
        <p14:creationId xmlns:p14="http://schemas.microsoft.com/office/powerpoint/2010/main" val="140464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B15EF-C892-D200-9D6B-929B7573E318}"/>
              </a:ext>
            </a:extLst>
          </p:cNvPr>
          <p:cNvSpPr>
            <a:spLocks noGrp="1"/>
          </p:cNvSpPr>
          <p:nvPr>
            <p:ph type="title"/>
          </p:nvPr>
        </p:nvSpPr>
        <p:spPr/>
        <p:txBody>
          <a:bodyPr/>
          <a:lstStyle/>
          <a:p>
            <a:r>
              <a:rPr lang="sv-SE" dirty="0"/>
              <a:t>Uppdrag psykisk hälsa</a:t>
            </a:r>
          </a:p>
        </p:txBody>
      </p:sp>
      <p:sp>
        <p:nvSpPr>
          <p:cNvPr id="3" name="Platshållare för innehåll 2">
            <a:extLst>
              <a:ext uri="{FF2B5EF4-FFF2-40B4-BE49-F238E27FC236}">
                <a16:creationId xmlns:a16="http://schemas.microsoft.com/office/drawing/2014/main" id="{1C6D0033-778A-685F-A383-6365F8C33090}"/>
              </a:ext>
            </a:extLst>
          </p:cNvPr>
          <p:cNvSpPr>
            <a:spLocks noGrp="1"/>
          </p:cNvSpPr>
          <p:nvPr>
            <p:ph idx="1"/>
          </p:nvPr>
        </p:nvSpPr>
        <p:spPr/>
        <p:txBody>
          <a:bodyPr/>
          <a:lstStyle/>
          <a:p>
            <a:r>
              <a:rPr lang="sv-SE" dirty="0"/>
              <a:t>Lisa Minell</a:t>
            </a:r>
          </a:p>
          <a:p>
            <a:r>
              <a:rPr lang="sv-SE"/>
              <a:t>Karin Lindström</a:t>
            </a:r>
            <a:endParaRPr lang="sv-SE" dirty="0"/>
          </a:p>
        </p:txBody>
      </p:sp>
    </p:spTree>
    <p:extLst>
      <p:ext uri="{BB962C8B-B14F-4D97-AF65-F5344CB8AC3E}">
        <p14:creationId xmlns:p14="http://schemas.microsoft.com/office/powerpoint/2010/main" val="35780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446CED-175C-4F1A-D7FD-FA0C47AD9A50}"/>
              </a:ext>
            </a:extLst>
          </p:cNvPr>
          <p:cNvSpPr>
            <a:spLocks noGrp="1"/>
          </p:cNvSpPr>
          <p:nvPr>
            <p:ph type="title"/>
          </p:nvPr>
        </p:nvSpPr>
        <p:spPr/>
        <p:txBody>
          <a:bodyPr/>
          <a:lstStyle/>
          <a:p>
            <a:r>
              <a:rPr lang="sv-SE" dirty="0">
                <a:solidFill>
                  <a:schemeClr val="tx1"/>
                </a:solidFill>
              </a:rPr>
              <a:t>Yrkesresan – lägesrapport och dialog</a:t>
            </a:r>
          </a:p>
        </p:txBody>
      </p:sp>
      <p:sp>
        <p:nvSpPr>
          <p:cNvPr id="5" name="Platshållare för text 4">
            <a:extLst>
              <a:ext uri="{FF2B5EF4-FFF2-40B4-BE49-F238E27FC236}">
                <a16:creationId xmlns:a16="http://schemas.microsoft.com/office/drawing/2014/main" id="{3E2DABC8-20EA-7641-21A6-C432791BBA73}"/>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68942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2F954-EA89-4B08-965C-4A786372C1BE}"/>
              </a:ext>
            </a:extLst>
          </p:cNvPr>
          <p:cNvPicPr>
            <a:picLocks noChangeAspect="1"/>
          </p:cNvPicPr>
          <p:nvPr/>
        </p:nvPicPr>
        <p:blipFill>
          <a:blip r:embed="rId2"/>
          <a:stretch>
            <a:fillRect/>
          </a:stretch>
        </p:blipFill>
        <p:spPr>
          <a:xfrm>
            <a:off x="4513113" y="535985"/>
            <a:ext cx="3716487" cy="3490873"/>
          </a:xfrm>
          <a:prstGeom prst="rect">
            <a:avLst/>
          </a:prstGeom>
        </p:spPr>
      </p:pic>
      <p:sp>
        <p:nvSpPr>
          <p:cNvPr id="3" name="textruta 2">
            <a:extLst>
              <a:ext uri="{FF2B5EF4-FFF2-40B4-BE49-F238E27FC236}">
                <a16:creationId xmlns:a16="http://schemas.microsoft.com/office/drawing/2014/main" id="{0742D5B6-7E33-44FA-AFB6-B5F788931358}"/>
              </a:ext>
            </a:extLst>
          </p:cNvPr>
          <p:cNvSpPr txBox="1"/>
          <p:nvPr/>
        </p:nvSpPr>
        <p:spPr>
          <a:xfrm>
            <a:off x="1986181" y="4078805"/>
            <a:ext cx="8770350"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Arial"/>
                <a:ea typeface="+mn-ea"/>
                <a:cs typeface="+mn-cs"/>
              </a:rPr>
              <a:t>Tillsammans har vi kunskap,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Arial"/>
                <a:ea typeface="+mn-ea"/>
                <a:cs typeface="+mn-cs"/>
              </a:rPr>
              <a:t> kraft och kompetens att utveckla socialtjänsten</a:t>
            </a:r>
          </a:p>
        </p:txBody>
      </p:sp>
      <p:sp>
        <p:nvSpPr>
          <p:cNvPr id="5" name="textruta 4">
            <a:extLst>
              <a:ext uri="{FF2B5EF4-FFF2-40B4-BE49-F238E27FC236}">
                <a16:creationId xmlns:a16="http://schemas.microsoft.com/office/drawing/2014/main" id="{CE304869-FDBD-425F-A45C-A881E7F18BE5}"/>
              </a:ext>
            </a:extLst>
          </p:cNvPr>
          <p:cNvSpPr txBox="1"/>
          <p:nvPr/>
        </p:nvSpPr>
        <p:spPr>
          <a:xfrm>
            <a:off x="2192354" y="5520041"/>
            <a:ext cx="83580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RSS-nätverket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2022-09-21</a:t>
            </a:r>
          </a:p>
        </p:txBody>
      </p:sp>
    </p:spTree>
    <p:extLst>
      <p:ext uri="{BB962C8B-B14F-4D97-AF65-F5344CB8AC3E}">
        <p14:creationId xmlns:p14="http://schemas.microsoft.com/office/powerpoint/2010/main" val="237474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C6FBBFD-B842-47F9-BE45-D5641938783F}"/>
              </a:ext>
            </a:extLst>
          </p:cNvPr>
          <p:cNvSpPr>
            <a:spLocks noGrp="1"/>
          </p:cNvSpPr>
          <p:nvPr>
            <p:ph idx="1"/>
          </p:nvPr>
        </p:nvSpPr>
        <p:spPr>
          <a:xfrm>
            <a:off x="664233" y="2105994"/>
            <a:ext cx="9609825" cy="3738598"/>
          </a:xfrm>
        </p:spPr>
        <p:txBody>
          <a:bodyPr/>
          <a:lstStyle/>
          <a:p>
            <a:endParaRPr lang="sv-SE" dirty="0"/>
          </a:p>
          <a:p>
            <a:r>
              <a:rPr lang="sv-SE" dirty="0"/>
              <a:t>Lägesrapport delprojekten och övergripande</a:t>
            </a:r>
          </a:p>
          <a:p>
            <a:r>
              <a:rPr lang="sv-SE" dirty="0"/>
              <a:t>Tidplan</a:t>
            </a:r>
          </a:p>
          <a:p>
            <a:r>
              <a:rPr lang="sv-SE" dirty="0"/>
              <a:t>Regional RSS - uppdrag</a:t>
            </a:r>
          </a:p>
          <a:p>
            <a:r>
              <a:rPr lang="sv-SE" dirty="0"/>
              <a:t>Resurser nästa </a:t>
            </a:r>
            <a:r>
              <a:rPr lang="sv-SE" dirty="0" err="1"/>
              <a:t>yrkesresa</a:t>
            </a:r>
            <a:r>
              <a:rPr lang="sv-SE" dirty="0"/>
              <a:t> – funktionshinder utförare</a:t>
            </a:r>
          </a:p>
          <a:p>
            <a:endParaRPr lang="sv-SE" dirty="0"/>
          </a:p>
        </p:txBody>
      </p:sp>
      <p:sp>
        <p:nvSpPr>
          <p:cNvPr id="4" name="Rubrik 3">
            <a:extLst>
              <a:ext uri="{FF2B5EF4-FFF2-40B4-BE49-F238E27FC236}">
                <a16:creationId xmlns:a16="http://schemas.microsoft.com/office/drawing/2014/main" id="{19BEB15B-9659-4EC6-A3E3-FFDC41F35254}"/>
              </a:ext>
            </a:extLst>
          </p:cNvPr>
          <p:cNvSpPr>
            <a:spLocks noGrp="1"/>
          </p:cNvSpPr>
          <p:nvPr>
            <p:ph type="title"/>
          </p:nvPr>
        </p:nvSpPr>
        <p:spPr/>
        <p:txBody>
          <a:bodyPr/>
          <a:lstStyle/>
          <a:p>
            <a:r>
              <a:rPr lang="sv-SE" dirty="0"/>
              <a:t>Agenda</a:t>
            </a:r>
          </a:p>
        </p:txBody>
      </p:sp>
      <p:pic>
        <p:nvPicPr>
          <p:cNvPr id="6" name="Bildobjekt 5">
            <a:extLst>
              <a:ext uri="{FF2B5EF4-FFF2-40B4-BE49-F238E27FC236}">
                <a16:creationId xmlns:a16="http://schemas.microsoft.com/office/drawing/2014/main" id="{F763AAC6-C864-44A1-9349-9A93DBB5754C}"/>
              </a:ext>
            </a:extLst>
          </p:cNvPr>
          <p:cNvPicPr>
            <a:picLocks noChangeAspect="1"/>
          </p:cNvPicPr>
          <p:nvPr/>
        </p:nvPicPr>
        <p:blipFill>
          <a:blip r:embed="rId3"/>
          <a:stretch>
            <a:fillRect/>
          </a:stretch>
        </p:blipFill>
        <p:spPr>
          <a:xfrm>
            <a:off x="9491952" y="380543"/>
            <a:ext cx="2204237" cy="2070426"/>
          </a:xfrm>
          <a:prstGeom prst="rect">
            <a:avLst/>
          </a:prstGeom>
        </p:spPr>
      </p:pic>
    </p:spTree>
    <p:extLst>
      <p:ext uri="{BB962C8B-B14F-4D97-AF65-F5344CB8AC3E}">
        <p14:creationId xmlns:p14="http://schemas.microsoft.com/office/powerpoint/2010/main" val="1294453667"/>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0.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B89EF165-2CBC-45BD-AA2F-B5486EFAD403}" vid="{E76FACEB-778A-4764-84AB-7BD90D72BC90}"/>
    </a:ext>
  </a:extLst>
</a:theme>
</file>

<file path=ppt/theme/theme11.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12.xml><?xml version="1.0" encoding="utf-8"?>
<a:theme xmlns:a="http://schemas.openxmlformats.org/drawingml/2006/main" name="1_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RSS">
  <a:themeElements>
    <a:clrScheme name="SKR RSS">
      <a:dk1>
        <a:sysClr val="windowText" lastClr="000000"/>
      </a:dk1>
      <a:lt1>
        <a:sysClr val="window" lastClr="FFFFFF"/>
      </a:lt1>
      <a:dk2>
        <a:srgbClr val="44546A"/>
      </a:dk2>
      <a:lt2>
        <a:srgbClr val="E7E6E6"/>
      </a:lt2>
      <a:accent1>
        <a:srgbClr val="005C58"/>
      </a:accent1>
      <a:accent2>
        <a:srgbClr val="8D1296"/>
      </a:accent2>
      <a:accent3>
        <a:srgbClr val="00A29A"/>
      </a:accent3>
      <a:accent4>
        <a:srgbClr val="919191"/>
      </a:accent4>
      <a:accent5>
        <a:srgbClr val="3483CA"/>
      </a:accent5>
      <a:accent6>
        <a:srgbClr val="383838"/>
      </a:accent6>
      <a:hlink>
        <a:srgbClr val="0563C1"/>
      </a:hlink>
      <a:folHlink>
        <a:srgbClr val="954F72"/>
      </a:folHlink>
    </a:clrScheme>
    <a:fontScheme name="SKR R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RSS-mall.potx" id="{CEAFE701-F9B2-44AE-AB01-E62889DD8DB7}" vid="{FD77BEEB-A5B5-4A00-B132-5410519279BE}"/>
    </a:ext>
  </a:extLst>
</a:theme>
</file>

<file path=ppt/theme/theme8.xml><?xml version="1.0" encoding="utf-8"?>
<a:theme xmlns:a="http://schemas.openxmlformats.org/drawingml/2006/main" name="Office-tema">
  <a:themeElements>
    <a:clrScheme name="KFKL">
      <a:dk1>
        <a:sysClr val="windowText" lastClr="000000"/>
      </a:dk1>
      <a:lt1>
        <a:sysClr val="window" lastClr="FFFFFF"/>
      </a:lt1>
      <a:dk2>
        <a:srgbClr val="0B7189"/>
      </a:dk2>
      <a:lt2>
        <a:srgbClr val="E7E6E6"/>
      </a:lt2>
      <a:accent1>
        <a:srgbClr val="264968"/>
      </a:accent1>
      <a:accent2>
        <a:srgbClr val="70285A"/>
      </a:accent2>
      <a:accent3>
        <a:srgbClr val="32A5B0"/>
      </a:accent3>
      <a:accent4>
        <a:srgbClr val="BF559C"/>
      </a:accent4>
      <a:accent5>
        <a:srgbClr val="F7B82B"/>
      </a:accent5>
      <a:accent6>
        <a:srgbClr val="89C6EF"/>
      </a:accent6>
      <a:hlink>
        <a:srgbClr val="0563C1"/>
      </a:hlink>
      <a:folHlink>
        <a:srgbClr val="954F72"/>
      </a:folHlink>
    </a:clrScheme>
    <a:fontScheme name="KFKL">
      <a:majorFont>
        <a:latin typeface="Rubik"/>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MALL för KFKL.pptx" id="{CEE30A22-EB30-49D2-9E07-82B54D441C13}" vid="{E50DE866-A83A-437A-914E-AFB4536756CA}"/>
    </a:ext>
  </a:extLst>
</a:theme>
</file>

<file path=ppt/theme/theme9.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docProps/app.xml><?xml version="1.0" encoding="utf-8"?>
<Properties xmlns="http://schemas.openxmlformats.org/officeDocument/2006/extended-properties" xmlns:vt="http://schemas.openxmlformats.org/officeDocument/2006/docPropsVTypes">
  <Template>SKR</Template>
  <TotalTime>1016</TotalTime>
  <Words>2673</Words>
  <Application>Microsoft Office PowerPoint</Application>
  <PresentationFormat>Bredbild</PresentationFormat>
  <Paragraphs>481</Paragraphs>
  <Slides>57</Slides>
  <Notes>31</Notes>
  <HiddenSlides>0</HiddenSlides>
  <MMClips>0</MMClips>
  <ScaleCrop>false</ScaleCrop>
  <HeadingPairs>
    <vt:vector size="6" baseType="variant">
      <vt:variant>
        <vt:lpstr>Använt teckensnitt</vt:lpstr>
      </vt:variant>
      <vt:variant>
        <vt:i4>9</vt:i4>
      </vt:variant>
      <vt:variant>
        <vt:lpstr>Tema</vt:lpstr>
      </vt:variant>
      <vt:variant>
        <vt:i4>12</vt:i4>
      </vt:variant>
      <vt:variant>
        <vt:lpstr>Bildrubriker</vt:lpstr>
      </vt:variant>
      <vt:variant>
        <vt:i4>57</vt:i4>
      </vt:variant>
    </vt:vector>
  </HeadingPairs>
  <TitlesOfParts>
    <vt:vector size="78" baseType="lpstr">
      <vt:lpstr>Arial</vt:lpstr>
      <vt:lpstr>Calibri</vt:lpstr>
      <vt:lpstr>Century Gothic</vt:lpstr>
      <vt:lpstr>open sans</vt:lpstr>
      <vt:lpstr>OriginalGaramondBT-Roman</vt:lpstr>
      <vt:lpstr>Rubik</vt:lpstr>
      <vt:lpstr>Source Sans Pro</vt:lpstr>
      <vt:lpstr>Symbol</vt:lpstr>
      <vt:lpstr>Times New Roman</vt:lpstr>
      <vt:lpstr>SKL PPT Gul</vt:lpstr>
      <vt:lpstr>SKL PPT Röd</vt:lpstr>
      <vt:lpstr>Inledningsbilder</vt:lpstr>
      <vt:lpstr>SKL PPT Mörk</vt:lpstr>
      <vt:lpstr>SKL PPT Svart</vt:lpstr>
      <vt:lpstr>SKL PPT Vit</vt:lpstr>
      <vt:lpstr>RSS</vt:lpstr>
      <vt:lpstr>Office-tema</vt:lpstr>
      <vt:lpstr>SoS-PPT-svensk-150922</vt:lpstr>
      <vt:lpstr>1_SKL PPT Gul</vt:lpstr>
      <vt:lpstr>1_Inledningsbilder</vt:lpstr>
      <vt:lpstr>1_SKL PPT Mörk</vt:lpstr>
      <vt:lpstr>PowerPoint-presentation</vt:lpstr>
      <vt:lpstr>Föregående möte 4 maj</vt:lpstr>
      <vt:lpstr>Dagordning</vt:lpstr>
      <vt:lpstr>Presentationsrunda</vt:lpstr>
      <vt:lpstr>Ing-Marie Wieselgren, 1958-2022</vt:lpstr>
      <vt:lpstr>Uppdrag psykisk hälsa</vt:lpstr>
      <vt:lpstr>Yrkesresan – lägesrapport och dialog</vt:lpstr>
      <vt:lpstr>PowerPoint-presentation</vt:lpstr>
      <vt:lpstr>Agenda</vt:lpstr>
      <vt:lpstr>265 anslutna kommuner</vt:lpstr>
      <vt:lpstr>Barn och unga - Ny: kurser </vt:lpstr>
      <vt:lpstr>Uppstarter hittills </vt:lpstr>
      <vt:lpstr>Funktionshinderområdet utförarverksamheter</vt:lpstr>
      <vt:lpstr>Missbruk och beroende</vt:lpstr>
      <vt:lpstr>Äldreomsorg</vt:lpstr>
      <vt:lpstr>Tidsscenario</vt:lpstr>
      <vt:lpstr>PowerPoint-presentation</vt:lpstr>
      <vt:lpstr>RSS med regionalt uppdrag</vt:lpstr>
      <vt:lpstr>Inför nästa yrkesresa</vt:lpstr>
      <vt:lpstr>På gång…</vt:lpstr>
      <vt:lpstr>PowerPoint-presentation</vt:lpstr>
      <vt:lpstr>Informationspunkter</vt:lpstr>
      <vt:lpstr>Representation från RSS</vt:lpstr>
      <vt:lpstr>Inval RSS AU</vt:lpstr>
      <vt:lpstr>Återkoppling från S-KiS möte </vt:lpstr>
      <vt:lpstr>Information från SKR</vt:lpstr>
      <vt:lpstr>Lägesrapport nuvarande rekommendation om kunskapsstyrning socialtjänst</vt:lpstr>
      <vt:lpstr>PowerPoint-presentation</vt:lpstr>
      <vt:lpstr>PowerPoint-presentation</vt:lpstr>
      <vt:lpstr>Socialchefsdagarna 2022  ”Bättre tillsammans: för en   kunskapsbaserad socialtjänst”</vt:lpstr>
      <vt:lpstr>Upphandling av undersökningstjänst  för brukarundersökningarna 2024-2027</vt:lpstr>
      <vt:lpstr>forts. Upphandling av undersökningstjänst </vt:lpstr>
      <vt:lpstr>Kommunernas medverkan och input</vt:lpstr>
      <vt:lpstr>Frågor eller medskick?</vt:lpstr>
      <vt:lpstr>Partnerskapet</vt:lpstr>
      <vt:lpstr>Ny mall för RSS</vt:lpstr>
      <vt:lpstr>Mötestider 2023</vt:lpstr>
      <vt:lpstr>Fika</vt:lpstr>
      <vt:lpstr>  </vt:lpstr>
      <vt:lpstr>Bakgrund </vt:lpstr>
      <vt:lpstr>Statliga initiativ och utredningar</vt:lpstr>
      <vt:lpstr>Statliga initiativ och utredningar</vt:lpstr>
      <vt:lpstr>Statliga initiativ och utredningar</vt:lpstr>
      <vt:lpstr>Kalmar kommun och Linnéuniversitetet – Utbildning för chefer i Socialt arbete inom äldreomsorgen HT 2021</vt:lpstr>
      <vt:lpstr>Frågor </vt:lpstr>
      <vt:lpstr>Samverkanspilot om plan för stöd till implementering av kunskapsstöd med rekommendationer om insatser till barn och unga med normbrytande beteenden </vt:lpstr>
      <vt:lpstr>Samverkanspilot - Spridnings- och kunskapshöjande insatser: Kunskapsstöd Insatser för att motverka fortsatt normbrytande beteende och återfall i brott</vt:lpstr>
      <vt:lpstr>Bakgrund</vt:lpstr>
      <vt:lpstr>Processen med förslaget</vt:lpstr>
      <vt:lpstr>Förslaget</vt:lpstr>
      <vt:lpstr>Introduktion till samverkanspiloten och kunskapsstödet</vt:lpstr>
      <vt:lpstr>Samla metodföreträdarna</vt:lpstr>
      <vt:lpstr>Utbildning i principerna om Risk, Behov och Mottaglighet (RBM) och gemensamma komponenter</vt:lpstr>
      <vt:lpstr>Introduktion till avtalssamverkan</vt:lpstr>
      <vt:lpstr>PowerPoint-presentation</vt:lpstr>
      <vt:lpstr>Sammanfattning och avslut</vt:lpstr>
      <vt:lpstr>Mötestider 2022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Nielsen Anna</dc:creator>
  <cp:lastModifiedBy>Mårtensson Tanja /Ledningsstöd och strategi Hälso- och sjukvård Dalarna /Falun</cp:lastModifiedBy>
  <cp:revision>26</cp:revision>
  <dcterms:created xsi:type="dcterms:W3CDTF">2021-06-07T09:14:21Z</dcterms:created>
  <dcterms:modified xsi:type="dcterms:W3CDTF">2022-09-29T14:36:44Z</dcterms:modified>
</cp:coreProperties>
</file>