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2" r:id="rId3"/>
    <p:sldMasterId id="2147483686" r:id="rId4"/>
    <p:sldMasterId id="2147483695" r:id="rId5"/>
    <p:sldMasterId id="2147483705" r:id="rId6"/>
    <p:sldMasterId id="2147483717" r:id="rId7"/>
    <p:sldMasterId id="2147483730" r:id="rId8"/>
    <p:sldMasterId id="2147483742" r:id="rId9"/>
    <p:sldMasterId id="2147483754" r:id="rId10"/>
    <p:sldMasterId id="2147483765" r:id="rId11"/>
    <p:sldMasterId id="2147483771" r:id="rId12"/>
    <p:sldMasterId id="2147483781" r:id="rId13"/>
    <p:sldMasterId id="2147483791" r:id="rId14"/>
    <p:sldMasterId id="2147483798" r:id="rId15"/>
    <p:sldMasterId id="2147483805" r:id="rId16"/>
  </p:sldMasterIdLst>
  <p:notesMasterIdLst>
    <p:notesMasterId r:id="rId102"/>
  </p:notesMasterIdLst>
  <p:sldIdLst>
    <p:sldId id="266" r:id="rId17"/>
    <p:sldId id="4814" r:id="rId18"/>
    <p:sldId id="267" r:id="rId19"/>
    <p:sldId id="4815" r:id="rId20"/>
    <p:sldId id="430" r:id="rId21"/>
    <p:sldId id="4816" r:id="rId22"/>
    <p:sldId id="335" r:id="rId23"/>
    <p:sldId id="265" r:id="rId24"/>
    <p:sldId id="2541" r:id="rId25"/>
    <p:sldId id="330" r:id="rId26"/>
    <p:sldId id="331" r:id="rId27"/>
    <p:sldId id="332" r:id="rId28"/>
    <p:sldId id="2542" r:id="rId29"/>
    <p:sldId id="275" r:id="rId30"/>
    <p:sldId id="258" r:id="rId31"/>
    <p:sldId id="15733" r:id="rId32"/>
    <p:sldId id="326" r:id="rId33"/>
    <p:sldId id="336" r:id="rId34"/>
    <p:sldId id="329" r:id="rId35"/>
    <p:sldId id="15734" r:id="rId36"/>
    <p:sldId id="15735" r:id="rId37"/>
    <p:sldId id="322" r:id="rId38"/>
    <p:sldId id="310" r:id="rId39"/>
    <p:sldId id="339" r:id="rId40"/>
    <p:sldId id="312" r:id="rId41"/>
    <p:sldId id="306" r:id="rId42"/>
    <p:sldId id="363" r:id="rId43"/>
    <p:sldId id="313" r:id="rId44"/>
    <p:sldId id="366" r:id="rId45"/>
    <p:sldId id="338" r:id="rId46"/>
    <p:sldId id="337" r:id="rId47"/>
    <p:sldId id="15736" r:id="rId48"/>
    <p:sldId id="4819" r:id="rId49"/>
    <p:sldId id="4820" r:id="rId50"/>
    <p:sldId id="4821" r:id="rId51"/>
    <p:sldId id="15729" r:id="rId52"/>
    <p:sldId id="15732" r:id="rId53"/>
    <p:sldId id="2009" r:id="rId54"/>
    <p:sldId id="2012" r:id="rId55"/>
    <p:sldId id="5127" r:id="rId56"/>
    <p:sldId id="5148" r:id="rId57"/>
    <p:sldId id="5099" r:id="rId58"/>
    <p:sldId id="5102" r:id="rId59"/>
    <p:sldId id="5146" r:id="rId60"/>
    <p:sldId id="5150" r:id="rId61"/>
    <p:sldId id="5196" r:id="rId62"/>
    <p:sldId id="5152" r:id="rId63"/>
    <p:sldId id="5198" r:id="rId64"/>
    <p:sldId id="5204" r:id="rId65"/>
    <p:sldId id="5202" r:id="rId66"/>
    <p:sldId id="5201" r:id="rId67"/>
    <p:sldId id="5145" r:id="rId68"/>
    <p:sldId id="5203" r:id="rId69"/>
    <p:sldId id="5118" r:id="rId70"/>
    <p:sldId id="4823" r:id="rId71"/>
    <p:sldId id="4824" r:id="rId72"/>
    <p:sldId id="2777" r:id="rId73"/>
    <p:sldId id="2775" r:id="rId74"/>
    <p:sldId id="360" r:id="rId75"/>
    <p:sldId id="2776" r:id="rId76"/>
    <p:sldId id="15720" r:id="rId77"/>
    <p:sldId id="15726" r:id="rId78"/>
    <p:sldId id="15727" r:id="rId79"/>
    <p:sldId id="1922" r:id="rId80"/>
    <p:sldId id="1926" r:id="rId81"/>
    <p:sldId id="15724" r:id="rId82"/>
    <p:sldId id="15716" r:id="rId83"/>
    <p:sldId id="15714" r:id="rId84"/>
    <p:sldId id="15717" r:id="rId85"/>
    <p:sldId id="15718" r:id="rId86"/>
    <p:sldId id="15719" r:id="rId87"/>
    <p:sldId id="15737" r:id="rId88"/>
    <p:sldId id="1893" r:id="rId89"/>
    <p:sldId id="1895" r:id="rId90"/>
    <p:sldId id="15730" r:id="rId91"/>
    <p:sldId id="277" r:id="rId92"/>
    <p:sldId id="15731" r:id="rId93"/>
    <p:sldId id="1898" r:id="rId94"/>
    <p:sldId id="1889" r:id="rId95"/>
    <p:sldId id="1896" r:id="rId96"/>
    <p:sldId id="1897" r:id="rId97"/>
    <p:sldId id="1894" r:id="rId98"/>
    <p:sldId id="4826" r:id="rId99"/>
    <p:sldId id="295" r:id="rId100"/>
    <p:sldId id="375" r:id="rId101"/>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8A829CA2-E525-4E39-8380-12852B6D3CB7}">
          <p14:sldIdLst>
            <p14:sldId id="266"/>
            <p14:sldId id="4814"/>
            <p14:sldId id="267"/>
            <p14:sldId id="4815"/>
            <p14:sldId id="430"/>
            <p14:sldId id="4816"/>
            <p14:sldId id="335"/>
            <p14:sldId id="265"/>
            <p14:sldId id="2541"/>
            <p14:sldId id="330"/>
            <p14:sldId id="331"/>
            <p14:sldId id="332"/>
            <p14:sldId id="2542"/>
            <p14:sldId id="275"/>
            <p14:sldId id="258"/>
            <p14:sldId id="15733"/>
            <p14:sldId id="326"/>
            <p14:sldId id="336"/>
            <p14:sldId id="329"/>
            <p14:sldId id="15734"/>
            <p14:sldId id="15735"/>
            <p14:sldId id="322"/>
            <p14:sldId id="310"/>
            <p14:sldId id="339"/>
            <p14:sldId id="312"/>
            <p14:sldId id="306"/>
            <p14:sldId id="363"/>
            <p14:sldId id="313"/>
            <p14:sldId id="366"/>
            <p14:sldId id="338"/>
            <p14:sldId id="337"/>
            <p14:sldId id="15736"/>
            <p14:sldId id="4819"/>
            <p14:sldId id="4820"/>
            <p14:sldId id="4821"/>
            <p14:sldId id="15729"/>
            <p14:sldId id="15732"/>
          </p14:sldIdLst>
        </p14:section>
        <p14:section name="Standardavsnitt" id="{7BC7C886-7031-4A6D-80A2-6BD9D780AF75}">
          <p14:sldIdLst>
            <p14:sldId id="2009"/>
            <p14:sldId id="2012"/>
          </p14:sldIdLst>
        </p14:section>
        <p14:section name="Kort lägesrapport" id="{694EA879-15C5-420D-A239-88374DFF1A45}">
          <p14:sldIdLst>
            <p14:sldId id="5127"/>
            <p14:sldId id="5148"/>
            <p14:sldId id="5099"/>
            <p14:sldId id="5102"/>
          </p14:sldIdLst>
        </p14:section>
        <p14:section name="Innehåll chefer" id="{1DC233CC-B501-41B8-8A81-0F7B7A264D9E}">
          <p14:sldIdLst>
            <p14:sldId id="5146"/>
            <p14:sldId id="5150"/>
          </p14:sldIdLst>
        </p14:section>
        <p14:section name="RSS uppdrag YR Funk" id="{6A3FCFEB-57EA-4EC8-992D-46A1655E2C48}">
          <p14:sldIdLst>
            <p14:sldId id="5196"/>
            <p14:sldId id="5152"/>
            <p14:sldId id="5198"/>
            <p14:sldId id="5204"/>
            <p14:sldId id="5202"/>
            <p14:sldId id="5201"/>
            <p14:sldId id="5145"/>
            <p14:sldId id="5203"/>
            <p14:sldId id="5118"/>
            <p14:sldId id="4823"/>
            <p14:sldId id="4824"/>
            <p14:sldId id="2777"/>
            <p14:sldId id="2775"/>
            <p14:sldId id="360"/>
            <p14:sldId id="2776"/>
            <p14:sldId id="15720"/>
            <p14:sldId id="15726"/>
            <p14:sldId id="15727"/>
            <p14:sldId id="1922"/>
            <p14:sldId id="1926"/>
            <p14:sldId id="15724"/>
            <p14:sldId id="15716"/>
            <p14:sldId id="15714"/>
            <p14:sldId id="15717"/>
            <p14:sldId id="15718"/>
            <p14:sldId id="15719"/>
            <p14:sldId id="15737"/>
            <p14:sldId id="1893"/>
            <p14:sldId id="1895"/>
            <p14:sldId id="15730"/>
            <p14:sldId id="277"/>
            <p14:sldId id="15731"/>
            <p14:sldId id="1898"/>
            <p14:sldId id="1889"/>
            <p14:sldId id="1896"/>
            <p14:sldId id="1897"/>
            <p14:sldId id="1894"/>
            <p14:sldId id="4826"/>
            <p14:sldId id="295"/>
            <p14:sldId id="37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elsen Anna" initials="NA" lastIdx="1" clrIdx="0">
    <p:extLst>
      <p:ext uri="{19B8F6BF-5375-455C-9EA6-DF929625EA0E}">
        <p15:presenceInfo xmlns:p15="http://schemas.microsoft.com/office/powerpoint/2012/main" userId="S::anna.nielsen@skr.se::62d1b203-1e2f-46b6-bc0b-50113c41a4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0" autoAdjust="0"/>
    <p:restoredTop sz="65687" autoAdjust="0"/>
  </p:normalViewPr>
  <p:slideViewPr>
    <p:cSldViewPr snapToGrid="0">
      <p:cViewPr varScale="1">
        <p:scale>
          <a:sx n="42" d="100"/>
          <a:sy n="42" d="100"/>
        </p:scale>
        <p:origin x="13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07" Type="http://schemas.openxmlformats.org/officeDocument/2006/relationships/tableStyles" Target="tableStyles.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commentAuthors" Target="commentAuthor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55271223559343E-2"/>
          <c:y val="2.4330023496660882E-2"/>
          <c:w val="0.94332522582683276"/>
          <c:h val="0.94052689678542978"/>
        </c:manualLayout>
      </c:layout>
      <c:barChart>
        <c:barDir val="col"/>
        <c:grouping val="clustered"/>
        <c:varyColors val="0"/>
        <c:ser>
          <c:idx val="0"/>
          <c:order val="0"/>
          <c:spPr>
            <a:solidFill>
              <a:schemeClr val="accent1"/>
            </a:solidFill>
            <a:ln>
              <a:noFill/>
            </a:ln>
            <a:effectLst/>
          </c:spPr>
          <c:invertIfNegative val="0"/>
          <c:cat>
            <c:strRef>
              <c:f>Blad1!$A$9:$A$30</c:f>
              <c:strCache>
                <c:ptCount val="22"/>
                <c:pt idx="0">
                  <c:v>Västernorrland</c:v>
                </c:pt>
                <c:pt idx="1">
                  <c:v>Norrbotten</c:v>
                </c:pt>
                <c:pt idx="2">
                  <c:v>Blekinge</c:v>
                </c:pt>
                <c:pt idx="3">
                  <c:v>Gävleborg</c:v>
                </c:pt>
                <c:pt idx="4">
                  <c:v>Jämtland</c:v>
                </c:pt>
                <c:pt idx="5">
                  <c:v>Värmland</c:v>
                </c:pt>
                <c:pt idx="6">
                  <c:v>Kalmar</c:v>
                </c:pt>
                <c:pt idx="7">
                  <c:v>Dalarna</c:v>
                </c:pt>
                <c:pt idx="8">
                  <c:v>Västerbotten</c:v>
                </c:pt>
                <c:pt idx="9">
                  <c:v>Kronoberg</c:v>
                </c:pt>
                <c:pt idx="10">
                  <c:v>Gotland</c:v>
                </c:pt>
                <c:pt idx="11">
                  <c:v>Örebro</c:v>
                </c:pt>
                <c:pt idx="12">
                  <c:v>Jönköping</c:v>
                </c:pt>
                <c:pt idx="13">
                  <c:v>Södermanland</c:v>
                </c:pt>
                <c:pt idx="14">
                  <c:v>Västmanland</c:v>
                </c:pt>
                <c:pt idx="15">
                  <c:v>Östergötland</c:v>
                </c:pt>
                <c:pt idx="16">
                  <c:v>Sverige</c:v>
                </c:pt>
                <c:pt idx="17">
                  <c:v>Västra Götaland</c:v>
                </c:pt>
                <c:pt idx="18">
                  <c:v>Skåne</c:v>
                </c:pt>
                <c:pt idx="19">
                  <c:v>Halland</c:v>
                </c:pt>
                <c:pt idx="20">
                  <c:v>Uppsala</c:v>
                </c:pt>
                <c:pt idx="21">
                  <c:v>Stockholm</c:v>
                </c:pt>
              </c:strCache>
            </c:strRef>
          </c:cat>
          <c:val>
            <c:numRef>
              <c:f>Blad1!$B$9:$B$30</c:f>
            </c:numRef>
          </c:val>
          <c:extLst>
            <c:ext xmlns:c16="http://schemas.microsoft.com/office/drawing/2014/chart" uri="{C3380CC4-5D6E-409C-BE32-E72D297353CC}">
              <c16:uniqueId val="{00000000-81FA-4931-B910-BD862AB9A8D7}"/>
            </c:ext>
          </c:extLst>
        </c:ser>
        <c:ser>
          <c:idx val="1"/>
          <c:order val="1"/>
          <c:spPr>
            <a:solidFill>
              <a:schemeClr val="accent2"/>
            </a:solidFill>
            <a:ln>
              <a:noFill/>
            </a:ln>
            <a:effectLst/>
          </c:spPr>
          <c:invertIfNegative val="0"/>
          <c:cat>
            <c:strRef>
              <c:f>Blad1!$A$9:$A$30</c:f>
              <c:strCache>
                <c:ptCount val="22"/>
                <c:pt idx="0">
                  <c:v>Västernorrland</c:v>
                </c:pt>
                <c:pt idx="1">
                  <c:v>Norrbotten</c:v>
                </c:pt>
                <c:pt idx="2">
                  <c:v>Blekinge</c:v>
                </c:pt>
                <c:pt idx="3">
                  <c:v>Gävleborg</c:v>
                </c:pt>
                <c:pt idx="4">
                  <c:v>Jämtland</c:v>
                </c:pt>
                <c:pt idx="5">
                  <c:v>Värmland</c:v>
                </c:pt>
                <c:pt idx="6">
                  <c:v>Kalmar</c:v>
                </c:pt>
                <c:pt idx="7">
                  <c:v>Dalarna</c:v>
                </c:pt>
                <c:pt idx="8">
                  <c:v>Västerbotten</c:v>
                </c:pt>
                <c:pt idx="9">
                  <c:v>Kronoberg</c:v>
                </c:pt>
                <c:pt idx="10">
                  <c:v>Gotland</c:v>
                </c:pt>
                <c:pt idx="11">
                  <c:v>Örebro</c:v>
                </c:pt>
                <c:pt idx="12">
                  <c:v>Jönköping</c:v>
                </c:pt>
                <c:pt idx="13">
                  <c:v>Södermanland</c:v>
                </c:pt>
                <c:pt idx="14">
                  <c:v>Västmanland</c:v>
                </c:pt>
                <c:pt idx="15">
                  <c:v>Östergötland</c:v>
                </c:pt>
                <c:pt idx="16">
                  <c:v>Sverige</c:v>
                </c:pt>
                <c:pt idx="17">
                  <c:v>Västra Götaland</c:v>
                </c:pt>
                <c:pt idx="18">
                  <c:v>Skåne</c:v>
                </c:pt>
                <c:pt idx="19">
                  <c:v>Halland</c:v>
                </c:pt>
                <c:pt idx="20">
                  <c:v>Uppsala</c:v>
                </c:pt>
                <c:pt idx="21">
                  <c:v>Stockholm</c:v>
                </c:pt>
              </c:strCache>
            </c:strRef>
          </c:cat>
          <c:val>
            <c:numRef>
              <c:f>Blad1!$C$9:$C$30</c:f>
            </c:numRef>
          </c:val>
          <c:extLst>
            <c:ext xmlns:c16="http://schemas.microsoft.com/office/drawing/2014/chart" uri="{C3380CC4-5D6E-409C-BE32-E72D297353CC}">
              <c16:uniqueId val="{00000001-81FA-4931-B910-BD862AB9A8D7}"/>
            </c:ext>
          </c:extLst>
        </c:ser>
        <c:ser>
          <c:idx val="2"/>
          <c:order val="2"/>
          <c:spPr>
            <a:solidFill>
              <a:schemeClr val="accent3"/>
            </a:solidFill>
            <a:ln>
              <a:noFill/>
            </a:ln>
            <a:effectLst/>
          </c:spPr>
          <c:invertIfNegative val="0"/>
          <c:cat>
            <c:strRef>
              <c:f>Blad1!$A$9:$A$30</c:f>
              <c:strCache>
                <c:ptCount val="22"/>
                <c:pt idx="0">
                  <c:v>Västernorrland</c:v>
                </c:pt>
                <c:pt idx="1">
                  <c:v>Norrbotten</c:v>
                </c:pt>
                <c:pt idx="2">
                  <c:v>Blekinge</c:v>
                </c:pt>
                <c:pt idx="3">
                  <c:v>Gävleborg</c:v>
                </c:pt>
                <c:pt idx="4">
                  <c:v>Jämtland</c:v>
                </c:pt>
                <c:pt idx="5">
                  <c:v>Värmland</c:v>
                </c:pt>
                <c:pt idx="6">
                  <c:v>Kalmar</c:v>
                </c:pt>
                <c:pt idx="7">
                  <c:v>Dalarna</c:v>
                </c:pt>
                <c:pt idx="8">
                  <c:v>Västerbotten</c:v>
                </c:pt>
                <c:pt idx="9">
                  <c:v>Kronoberg</c:v>
                </c:pt>
                <c:pt idx="10">
                  <c:v>Gotland</c:v>
                </c:pt>
                <c:pt idx="11">
                  <c:v>Örebro</c:v>
                </c:pt>
                <c:pt idx="12">
                  <c:v>Jönköping</c:v>
                </c:pt>
                <c:pt idx="13">
                  <c:v>Södermanland</c:v>
                </c:pt>
                <c:pt idx="14">
                  <c:v>Västmanland</c:v>
                </c:pt>
                <c:pt idx="15">
                  <c:v>Östergötland</c:v>
                </c:pt>
                <c:pt idx="16">
                  <c:v>Sverige</c:v>
                </c:pt>
                <c:pt idx="17">
                  <c:v>Västra Götaland</c:v>
                </c:pt>
                <c:pt idx="18">
                  <c:v>Skåne</c:v>
                </c:pt>
                <c:pt idx="19">
                  <c:v>Halland</c:v>
                </c:pt>
                <c:pt idx="20">
                  <c:v>Uppsala</c:v>
                </c:pt>
                <c:pt idx="21">
                  <c:v>Stockholm</c:v>
                </c:pt>
              </c:strCache>
            </c:strRef>
          </c:cat>
          <c:val>
            <c:numRef>
              <c:f>Blad1!$D$9:$D$30</c:f>
            </c:numRef>
          </c:val>
          <c:extLst>
            <c:ext xmlns:c16="http://schemas.microsoft.com/office/drawing/2014/chart" uri="{C3380CC4-5D6E-409C-BE32-E72D297353CC}">
              <c16:uniqueId val="{00000002-81FA-4931-B910-BD862AB9A8D7}"/>
            </c:ext>
          </c:extLst>
        </c:ser>
        <c:ser>
          <c:idx val="3"/>
          <c:order val="3"/>
          <c:spPr>
            <a:solidFill>
              <a:schemeClr val="accent2">
                <a:lumMod val="75000"/>
              </a:schemeClr>
            </a:solidFill>
            <a:ln>
              <a:noFill/>
            </a:ln>
            <a:effectLst/>
          </c:spPr>
          <c:invertIfNegative val="0"/>
          <c:dPt>
            <c:idx val="16"/>
            <c:invertIfNegative val="0"/>
            <c:bubble3D val="0"/>
            <c:spPr>
              <a:solidFill>
                <a:srgbClr val="00B0F0"/>
              </a:solidFill>
              <a:ln>
                <a:noFill/>
              </a:ln>
              <a:effectLst/>
            </c:spPr>
            <c:extLst>
              <c:ext xmlns:c16="http://schemas.microsoft.com/office/drawing/2014/chart" uri="{C3380CC4-5D6E-409C-BE32-E72D297353CC}">
                <c16:uniqueId val="{00000004-81FA-4931-B910-BD862AB9A8D7}"/>
              </c:ext>
            </c:extLst>
          </c:dPt>
          <c:cat>
            <c:strRef>
              <c:f>Blad1!$A$9:$A$30</c:f>
              <c:strCache>
                <c:ptCount val="22"/>
                <c:pt idx="0">
                  <c:v>Västernorrland</c:v>
                </c:pt>
                <c:pt idx="1">
                  <c:v>Norrbotten</c:v>
                </c:pt>
                <c:pt idx="2">
                  <c:v>Blekinge</c:v>
                </c:pt>
                <c:pt idx="3">
                  <c:v>Gävleborg</c:v>
                </c:pt>
                <c:pt idx="4">
                  <c:v>Jämtland</c:v>
                </c:pt>
                <c:pt idx="5">
                  <c:v>Värmland</c:v>
                </c:pt>
                <c:pt idx="6">
                  <c:v>Kalmar</c:v>
                </c:pt>
                <c:pt idx="7">
                  <c:v>Dalarna</c:v>
                </c:pt>
                <c:pt idx="8">
                  <c:v>Västerbotten</c:v>
                </c:pt>
                <c:pt idx="9">
                  <c:v>Kronoberg</c:v>
                </c:pt>
                <c:pt idx="10">
                  <c:v>Gotland</c:v>
                </c:pt>
                <c:pt idx="11">
                  <c:v>Örebro</c:v>
                </c:pt>
                <c:pt idx="12">
                  <c:v>Jönköping</c:v>
                </c:pt>
                <c:pt idx="13">
                  <c:v>Södermanland</c:v>
                </c:pt>
                <c:pt idx="14">
                  <c:v>Västmanland</c:v>
                </c:pt>
                <c:pt idx="15">
                  <c:v>Östergötland</c:v>
                </c:pt>
                <c:pt idx="16">
                  <c:v>Sverige</c:v>
                </c:pt>
                <c:pt idx="17">
                  <c:v>Västra Götaland</c:v>
                </c:pt>
                <c:pt idx="18">
                  <c:v>Skåne</c:v>
                </c:pt>
                <c:pt idx="19">
                  <c:v>Halland</c:v>
                </c:pt>
                <c:pt idx="20">
                  <c:v>Uppsala</c:v>
                </c:pt>
                <c:pt idx="21">
                  <c:v>Stockholm</c:v>
                </c:pt>
              </c:strCache>
            </c:strRef>
          </c:cat>
          <c:val>
            <c:numRef>
              <c:f>Blad1!$E$9:$E$30</c:f>
              <c:numCache>
                <c:formatCode>General</c:formatCode>
                <c:ptCount val="22"/>
                <c:pt idx="0">
                  <c:v>-5.3</c:v>
                </c:pt>
                <c:pt idx="1">
                  <c:v>-5.2</c:v>
                </c:pt>
                <c:pt idx="2">
                  <c:v>-2.1</c:v>
                </c:pt>
                <c:pt idx="3">
                  <c:v>-1.5</c:v>
                </c:pt>
                <c:pt idx="4">
                  <c:v>-1.2</c:v>
                </c:pt>
                <c:pt idx="5">
                  <c:v>-1.2</c:v>
                </c:pt>
                <c:pt idx="6">
                  <c:v>-0.7</c:v>
                </c:pt>
                <c:pt idx="7">
                  <c:v>-0.1</c:v>
                </c:pt>
                <c:pt idx="8">
                  <c:v>3.4</c:v>
                </c:pt>
                <c:pt idx="9">
                  <c:v>4.9000000000000004</c:v>
                </c:pt>
                <c:pt idx="10">
                  <c:v>5.3</c:v>
                </c:pt>
                <c:pt idx="11">
                  <c:v>6.1</c:v>
                </c:pt>
                <c:pt idx="12">
                  <c:v>6.4</c:v>
                </c:pt>
                <c:pt idx="13">
                  <c:v>7.4</c:v>
                </c:pt>
                <c:pt idx="14">
                  <c:v>8</c:v>
                </c:pt>
                <c:pt idx="15">
                  <c:v>8.4</c:v>
                </c:pt>
                <c:pt idx="16">
                  <c:v>8.9</c:v>
                </c:pt>
                <c:pt idx="17">
                  <c:v>9.4</c:v>
                </c:pt>
                <c:pt idx="18">
                  <c:v>11.3</c:v>
                </c:pt>
                <c:pt idx="19">
                  <c:v>12</c:v>
                </c:pt>
                <c:pt idx="20">
                  <c:v>15.8</c:v>
                </c:pt>
                <c:pt idx="21">
                  <c:v>16.5</c:v>
                </c:pt>
              </c:numCache>
            </c:numRef>
          </c:val>
          <c:extLst>
            <c:ext xmlns:c16="http://schemas.microsoft.com/office/drawing/2014/chart" uri="{C3380CC4-5D6E-409C-BE32-E72D297353CC}">
              <c16:uniqueId val="{00000003-81FA-4931-B910-BD862AB9A8D7}"/>
            </c:ext>
          </c:extLst>
        </c:ser>
        <c:dLbls>
          <c:showLegendKey val="0"/>
          <c:showVal val="0"/>
          <c:showCatName val="0"/>
          <c:showSerName val="0"/>
          <c:showPercent val="0"/>
          <c:showBubbleSize val="0"/>
        </c:dLbls>
        <c:gapWidth val="219"/>
        <c:overlap val="-27"/>
        <c:axId val="556329288"/>
        <c:axId val="556327648"/>
      </c:barChart>
      <c:catAx>
        <c:axId val="556329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556327648"/>
        <c:crosses val="autoZero"/>
        <c:auto val="1"/>
        <c:lblAlgn val="ctr"/>
        <c:lblOffset val="100"/>
        <c:noMultiLvlLbl val="0"/>
      </c:catAx>
      <c:valAx>
        <c:axId val="556327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56329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FE78D2-B0A7-44ED-BF73-327743266B9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sv-SE"/>
        </a:p>
      </dgm:t>
    </dgm:pt>
    <dgm:pt modelId="{C6513C68-679C-49A5-9C58-D3445BF0868C}">
      <dgm:prSet phldrT="[Text]" phldr="0" custT="1"/>
      <dgm:spPr/>
      <dgm:t>
        <a:bodyPr/>
        <a:lstStyle/>
        <a:p>
          <a:pPr rtl="0"/>
          <a:r>
            <a:rPr lang="sv-SE" sz="1200">
              <a:latin typeface="Calibri Light" panose="020F0302020204030204"/>
            </a:rPr>
            <a:t>Moment 1 Identifiering och sammanställning av lokala behov (RSS + lokal nivå)</a:t>
          </a:r>
          <a:endParaRPr lang="sv-SE" sz="1200"/>
        </a:p>
      </dgm:t>
    </dgm:pt>
    <dgm:pt modelId="{3F5C7A6F-008E-45C8-A7B9-5C21719B919D}" type="parTrans" cxnId="{8B6962A7-8E38-41F4-9FE2-03B9062FD8EC}">
      <dgm:prSet/>
      <dgm:spPr/>
      <dgm:t>
        <a:bodyPr/>
        <a:lstStyle/>
        <a:p>
          <a:endParaRPr lang="sv-SE"/>
        </a:p>
      </dgm:t>
    </dgm:pt>
    <dgm:pt modelId="{ACEB865B-75C2-454A-93A5-7C4853F53516}" type="sibTrans" cxnId="{8B6962A7-8E38-41F4-9FE2-03B9062FD8EC}">
      <dgm:prSet/>
      <dgm:spPr/>
      <dgm:t>
        <a:bodyPr/>
        <a:lstStyle/>
        <a:p>
          <a:endParaRPr lang="sv-SE"/>
        </a:p>
      </dgm:t>
    </dgm:pt>
    <dgm:pt modelId="{73143ACF-6F68-45C1-B725-1BD4C752939D}">
      <dgm:prSet phldrT="[Text]" phldr="0" custT="1"/>
      <dgm:spPr/>
      <dgm:t>
        <a:bodyPr/>
        <a:lstStyle/>
        <a:p>
          <a:pPr rtl="0"/>
          <a:r>
            <a:rPr lang="sv-SE" sz="1200">
              <a:latin typeface="Calibri Light" panose="020F0302020204030204"/>
            </a:rPr>
            <a:t>Moment 2 Kvalitetssäkring av identifierade behov (RSS + lokal nivå)</a:t>
          </a:r>
          <a:endParaRPr lang="sv-SE" sz="1200"/>
        </a:p>
      </dgm:t>
    </dgm:pt>
    <dgm:pt modelId="{DA9525C7-AD69-45F9-B036-E33B812E9AC1}" type="parTrans" cxnId="{1AB42C32-EBDF-4E5D-B77B-A967565389C6}">
      <dgm:prSet/>
      <dgm:spPr/>
      <dgm:t>
        <a:bodyPr/>
        <a:lstStyle/>
        <a:p>
          <a:endParaRPr lang="sv-SE"/>
        </a:p>
      </dgm:t>
    </dgm:pt>
    <dgm:pt modelId="{1C8412CF-7D42-4791-B8AC-1BD950D7F587}" type="sibTrans" cxnId="{1AB42C32-EBDF-4E5D-B77B-A967565389C6}">
      <dgm:prSet/>
      <dgm:spPr/>
      <dgm:t>
        <a:bodyPr/>
        <a:lstStyle/>
        <a:p>
          <a:endParaRPr lang="sv-SE"/>
        </a:p>
      </dgm:t>
    </dgm:pt>
    <dgm:pt modelId="{790FC546-E9DC-474E-AB3A-2BFAAFC12779}">
      <dgm:prSet phldrT="[Text]" phldr="0" custT="1"/>
      <dgm:spPr/>
      <dgm:t>
        <a:bodyPr/>
        <a:lstStyle/>
        <a:p>
          <a:pPr rtl="0"/>
          <a:r>
            <a:rPr lang="sv-SE" sz="1200" dirty="0">
              <a:latin typeface="Calibri Light" panose="020F0302020204030204"/>
            </a:rPr>
            <a:t>Moment 3 Nationella aktörer sammanställer och sorterar</a:t>
          </a:r>
          <a:endParaRPr lang="sv-SE" sz="1200" dirty="0"/>
        </a:p>
      </dgm:t>
    </dgm:pt>
    <dgm:pt modelId="{489B8708-DBB1-442E-AFE1-5ACB0330C964}" type="parTrans" cxnId="{D154080E-3C6C-441E-A43E-25CB52BB720E}">
      <dgm:prSet/>
      <dgm:spPr/>
      <dgm:t>
        <a:bodyPr/>
        <a:lstStyle/>
        <a:p>
          <a:endParaRPr lang="sv-SE"/>
        </a:p>
      </dgm:t>
    </dgm:pt>
    <dgm:pt modelId="{906B37F8-6718-4383-85B7-482C564E5164}" type="sibTrans" cxnId="{D154080E-3C6C-441E-A43E-25CB52BB720E}">
      <dgm:prSet/>
      <dgm:spPr/>
      <dgm:t>
        <a:bodyPr/>
        <a:lstStyle/>
        <a:p>
          <a:endParaRPr lang="sv-SE"/>
        </a:p>
      </dgm:t>
    </dgm:pt>
    <dgm:pt modelId="{CD77CB2D-26E4-4B4D-BB07-603F285F3183}">
      <dgm:prSet phldrT="[Text]" phldr="0" custT="1"/>
      <dgm:spPr/>
      <dgm:t>
        <a:bodyPr/>
        <a:lstStyle/>
        <a:p>
          <a:r>
            <a:rPr lang="sv-SE" sz="1200">
              <a:latin typeface="Calibri Light" panose="020F0302020204030204"/>
            </a:rPr>
            <a:t>Moment 4 Prioritering av NSK-S </a:t>
          </a:r>
          <a:endParaRPr lang="sv-SE" sz="1200"/>
        </a:p>
      </dgm:t>
    </dgm:pt>
    <dgm:pt modelId="{E682C046-9D4C-451B-959D-714C5A66CF1C}" type="parTrans" cxnId="{0D359918-283D-4F6B-87E9-DD433B727FB8}">
      <dgm:prSet/>
      <dgm:spPr/>
      <dgm:t>
        <a:bodyPr/>
        <a:lstStyle/>
        <a:p>
          <a:endParaRPr lang="sv-SE"/>
        </a:p>
      </dgm:t>
    </dgm:pt>
    <dgm:pt modelId="{61FE7E1E-7A5E-41B5-9A92-CFF85BE974D4}" type="sibTrans" cxnId="{0D359918-283D-4F6B-87E9-DD433B727FB8}">
      <dgm:prSet/>
      <dgm:spPr/>
      <dgm:t>
        <a:bodyPr/>
        <a:lstStyle/>
        <a:p>
          <a:endParaRPr lang="sv-SE"/>
        </a:p>
      </dgm:t>
    </dgm:pt>
    <dgm:pt modelId="{7AD00D28-BD64-44A3-A31F-04144DE144DB}">
      <dgm:prSet phldrT="[Text]" phldr="0" custT="1"/>
      <dgm:spPr/>
      <dgm:t>
        <a:bodyPr/>
        <a:lstStyle/>
        <a:p>
          <a:pPr rtl="0"/>
          <a:r>
            <a:rPr lang="sv-SE" sz="1200">
              <a:latin typeface="Calibri Light" panose="020F0302020204030204"/>
            </a:rPr>
            <a:t>Moment  5 Nationella aktörer tar emot behov</a:t>
          </a:r>
          <a:r>
            <a:rPr lang="sv-SE" sz="1300">
              <a:latin typeface="Calibri Light" panose="020F0302020204030204"/>
            </a:rPr>
            <a:t>.</a:t>
          </a:r>
          <a:endParaRPr lang="sv-SE" sz="1300"/>
        </a:p>
      </dgm:t>
    </dgm:pt>
    <dgm:pt modelId="{CC3CEB6C-FA90-4431-8241-520A5FDCDC59}" type="parTrans" cxnId="{0E96778F-B371-4CBC-B2EA-DC9287946585}">
      <dgm:prSet/>
      <dgm:spPr/>
      <dgm:t>
        <a:bodyPr/>
        <a:lstStyle/>
        <a:p>
          <a:endParaRPr lang="sv-SE"/>
        </a:p>
      </dgm:t>
    </dgm:pt>
    <dgm:pt modelId="{20AC1917-63BF-444A-9161-3D921509C808}" type="sibTrans" cxnId="{0E96778F-B371-4CBC-B2EA-DC9287946585}">
      <dgm:prSet/>
      <dgm:spPr/>
      <dgm:t>
        <a:bodyPr/>
        <a:lstStyle/>
        <a:p>
          <a:endParaRPr lang="sv-SE"/>
        </a:p>
      </dgm:t>
    </dgm:pt>
    <dgm:pt modelId="{1721EBAE-85B7-42D5-A184-0C1B56EBAE8C}">
      <dgm:prSet phldr="0" custT="1"/>
      <dgm:spPr/>
      <dgm:t>
        <a:bodyPr/>
        <a:lstStyle/>
        <a:p>
          <a:pPr rtl="0"/>
          <a:r>
            <a:rPr lang="sv-SE" sz="1200">
              <a:latin typeface="Calibri Light" panose="020F0302020204030204"/>
            </a:rPr>
            <a:t>Moment 6 Återkoppling till regional och lokal nivå.</a:t>
          </a:r>
        </a:p>
      </dgm:t>
    </dgm:pt>
    <dgm:pt modelId="{E008ABA6-5D70-4C38-AAAC-B7870A110C27}" type="parTrans" cxnId="{ACB301B6-E3C3-459A-BD20-EE31CB03ED58}">
      <dgm:prSet/>
      <dgm:spPr/>
      <dgm:t>
        <a:bodyPr/>
        <a:lstStyle/>
        <a:p>
          <a:endParaRPr lang="sv-SE"/>
        </a:p>
      </dgm:t>
    </dgm:pt>
    <dgm:pt modelId="{439A844E-877A-4BC8-923A-E0203FD9B03D}" type="sibTrans" cxnId="{ACB301B6-E3C3-459A-BD20-EE31CB03ED58}">
      <dgm:prSet/>
      <dgm:spPr/>
      <dgm:t>
        <a:bodyPr/>
        <a:lstStyle/>
        <a:p>
          <a:endParaRPr lang="sv-SE"/>
        </a:p>
      </dgm:t>
    </dgm:pt>
    <dgm:pt modelId="{A1653FB5-1283-4595-A744-DBB898BAE93F}" type="pres">
      <dgm:prSet presAssocID="{BDFE78D2-B0A7-44ED-BF73-327743266B99}" presName="cycle" presStyleCnt="0">
        <dgm:presLayoutVars>
          <dgm:dir/>
          <dgm:resizeHandles val="exact"/>
        </dgm:presLayoutVars>
      </dgm:prSet>
      <dgm:spPr/>
      <dgm:t>
        <a:bodyPr/>
        <a:lstStyle/>
        <a:p>
          <a:endParaRPr lang="sv-SE"/>
        </a:p>
      </dgm:t>
    </dgm:pt>
    <dgm:pt modelId="{7AFCA87E-2C89-4D3D-A5C0-EA76B7FD12A5}" type="pres">
      <dgm:prSet presAssocID="{C6513C68-679C-49A5-9C58-D3445BF0868C}" presName="dummy" presStyleCnt="0"/>
      <dgm:spPr/>
    </dgm:pt>
    <dgm:pt modelId="{4FFA6535-8D93-4081-99DE-92409CABB012}" type="pres">
      <dgm:prSet presAssocID="{C6513C68-679C-49A5-9C58-D3445BF0868C}" presName="node" presStyleLbl="revTx" presStyleIdx="0" presStyleCnt="6">
        <dgm:presLayoutVars>
          <dgm:bulletEnabled val="1"/>
        </dgm:presLayoutVars>
      </dgm:prSet>
      <dgm:spPr/>
      <dgm:t>
        <a:bodyPr/>
        <a:lstStyle/>
        <a:p>
          <a:endParaRPr lang="sv-SE"/>
        </a:p>
      </dgm:t>
    </dgm:pt>
    <dgm:pt modelId="{AC2658CF-9603-49A2-ACD4-A379CFDD432C}" type="pres">
      <dgm:prSet presAssocID="{ACEB865B-75C2-454A-93A5-7C4853F53516}" presName="sibTrans" presStyleLbl="node1" presStyleIdx="0" presStyleCnt="6"/>
      <dgm:spPr/>
      <dgm:t>
        <a:bodyPr/>
        <a:lstStyle/>
        <a:p>
          <a:endParaRPr lang="sv-SE"/>
        </a:p>
      </dgm:t>
    </dgm:pt>
    <dgm:pt modelId="{4DC9FE1C-A92E-4BDF-8984-A5F6CECBA6EA}" type="pres">
      <dgm:prSet presAssocID="{73143ACF-6F68-45C1-B725-1BD4C752939D}" presName="dummy" presStyleCnt="0"/>
      <dgm:spPr/>
    </dgm:pt>
    <dgm:pt modelId="{A5390653-0CF9-418E-BBB9-F6F763C08FC4}" type="pres">
      <dgm:prSet presAssocID="{73143ACF-6F68-45C1-B725-1BD4C752939D}" presName="node" presStyleLbl="revTx" presStyleIdx="1" presStyleCnt="6" custScaleX="166126" custScaleY="87980">
        <dgm:presLayoutVars>
          <dgm:bulletEnabled val="1"/>
        </dgm:presLayoutVars>
      </dgm:prSet>
      <dgm:spPr/>
      <dgm:t>
        <a:bodyPr/>
        <a:lstStyle/>
        <a:p>
          <a:endParaRPr lang="sv-SE"/>
        </a:p>
      </dgm:t>
    </dgm:pt>
    <dgm:pt modelId="{7B999A02-49C4-45C3-832E-C34AEA75C76E}" type="pres">
      <dgm:prSet presAssocID="{1C8412CF-7D42-4791-B8AC-1BD950D7F587}" presName="sibTrans" presStyleLbl="node1" presStyleIdx="1" presStyleCnt="6"/>
      <dgm:spPr/>
      <dgm:t>
        <a:bodyPr/>
        <a:lstStyle/>
        <a:p>
          <a:endParaRPr lang="sv-SE"/>
        </a:p>
      </dgm:t>
    </dgm:pt>
    <dgm:pt modelId="{D6887C8D-E9D2-4806-AB90-130B995C3F7F}" type="pres">
      <dgm:prSet presAssocID="{790FC546-E9DC-474E-AB3A-2BFAAFC12779}" presName="dummy" presStyleCnt="0"/>
      <dgm:spPr/>
    </dgm:pt>
    <dgm:pt modelId="{731DFDBD-5586-4F26-B886-448968867C55}" type="pres">
      <dgm:prSet presAssocID="{790FC546-E9DC-474E-AB3A-2BFAAFC12779}" presName="node" presStyleLbl="revTx" presStyleIdx="2" presStyleCnt="6" custScaleY="114809">
        <dgm:presLayoutVars>
          <dgm:bulletEnabled val="1"/>
        </dgm:presLayoutVars>
      </dgm:prSet>
      <dgm:spPr/>
      <dgm:t>
        <a:bodyPr/>
        <a:lstStyle/>
        <a:p>
          <a:endParaRPr lang="sv-SE"/>
        </a:p>
      </dgm:t>
    </dgm:pt>
    <dgm:pt modelId="{936E0606-EA42-4B57-8E8B-F680C978761D}" type="pres">
      <dgm:prSet presAssocID="{906B37F8-6718-4383-85B7-482C564E5164}" presName="sibTrans" presStyleLbl="node1" presStyleIdx="2" presStyleCnt="6"/>
      <dgm:spPr/>
      <dgm:t>
        <a:bodyPr/>
        <a:lstStyle/>
        <a:p>
          <a:endParaRPr lang="sv-SE"/>
        </a:p>
      </dgm:t>
    </dgm:pt>
    <dgm:pt modelId="{78800BAA-737E-4593-9C59-72BA3B53E3AE}" type="pres">
      <dgm:prSet presAssocID="{CD77CB2D-26E4-4B4D-BB07-603F285F3183}" presName="dummy" presStyleCnt="0"/>
      <dgm:spPr/>
    </dgm:pt>
    <dgm:pt modelId="{FFB04540-D33D-4C58-9674-C37035FC728D}" type="pres">
      <dgm:prSet presAssocID="{CD77CB2D-26E4-4B4D-BB07-603F285F3183}" presName="node" presStyleLbl="revTx" presStyleIdx="3" presStyleCnt="6">
        <dgm:presLayoutVars>
          <dgm:bulletEnabled val="1"/>
        </dgm:presLayoutVars>
      </dgm:prSet>
      <dgm:spPr/>
      <dgm:t>
        <a:bodyPr/>
        <a:lstStyle/>
        <a:p>
          <a:endParaRPr lang="sv-SE"/>
        </a:p>
      </dgm:t>
    </dgm:pt>
    <dgm:pt modelId="{2673B47B-A1F0-4890-BD18-33321E11DCB2}" type="pres">
      <dgm:prSet presAssocID="{61FE7E1E-7A5E-41B5-9A92-CFF85BE974D4}" presName="sibTrans" presStyleLbl="node1" presStyleIdx="3" presStyleCnt="6"/>
      <dgm:spPr/>
      <dgm:t>
        <a:bodyPr/>
        <a:lstStyle/>
        <a:p>
          <a:endParaRPr lang="sv-SE"/>
        </a:p>
      </dgm:t>
    </dgm:pt>
    <dgm:pt modelId="{3F1CC80F-A0EE-4002-A1F7-84FBCABF79B1}" type="pres">
      <dgm:prSet presAssocID="{7AD00D28-BD64-44A3-A31F-04144DE144DB}" presName="dummy" presStyleCnt="0"/>
      <dgm:spPr/>
    </dgm:pt>
    <dgm:pt modelId="{7FF18B18-DE19-41D6-AD85-80FBAF1831F2}" type="pres">
      <dgm:prSet presAssocID="{7AD00D28-BD64-44A3-A31F-04144DE144DB}" presName="node" presStyleLbl="revTx" presStyleIdx="4" presStyleCnt="6">
        <dgm:presLayoutVars>
          <dgm:bulletEnabled val="1"/>
        </dgm:presLayoutVars>
      </dgm:prSet>
      <dgm:spPr/>
      <dgm:t>
        <a:bodyPr/>
        <a:lstStyle/>
        <a:p>
          <a:endParaRPr lang="sv-SE"/>
        </a:p>
      </dgm:t>
    </dgm:pt>
    <dgm:pt modelId="{CD19A036-2B65-4470-B128-6D4333ED9ABC}" type="pres">
      <dgm:prSet presAssocID="{20AC1917-63BF-444A-9161-3D921509C808}" presName="sibTrans" presStyleLbl="node1" presStyleIdx="4" presStyleCnt="6"/>
      <dgm:spPr/>
      <dgm:t>
        <a:bodyPr/>
        <a:lstStyle/>
        <a:p>
          <a:endParaRPr lang="sv-SE"/>
        </a:p>
      </dgm:t>
    </dgm:pt>
    <dgm:pt modelId="{DBA8A3E9-429A-4EE9-98AB-74491283CCA5}" type="pres">
      <dgm:prSet presAssocID="{1721EBAE-85B7-42D5-A184-0C1B56EBAE8C}" presName="dummy" presStyleCnt="0"/>
      <dgm:spPr/>
    </dgm:pt>
    <dgm:pt modelId="{D634F501-429F-483F-B5CF-B50D1C666F8D}" type="pres">
      <dgm:prSet presAssocID="{1721EBAE-85B7-42D5-A184-0C1B56EBAE8C}" presName="node" presStyleLbl="revTx" presStyleIdx="5" presStyleCnt="6">
        <dgm:presLayoutVars>
          <dgm:bulletEnabled val="1"/>
        </dgm:presLayoutVars>
      </dgm:prSet>
      <dgm:spPr/>
      <dgm:t>
        <a:bodyPr/>
        <a:lstStyle/>
        <a:p>
          <a:endParaRPr lang="sv-SE"/>
        </a:p>
      </dgm:t>
    </dgm:pt>
    <dgm:pt modelId="{BD23C4D6-2A17-45B5-AC28-8857F631B344}" type="pres">
      <dgm:prSet presAssocID="{439A844E-877A-4BC8-923A-E0203FD9B03D}" presName="sibTrans" presStyleLbl="node1" presStyleIdx="5" presStyleCnt="6" custLinFactNeighborX="0" custLinFactNeighborY="2309"/>
      <dgm:spPr/>
      <dgm:t>
        <a:bodyPr/>
        <a:lstStyle/>
        <a:p>
          <a:endParaRPr lang="sv-SE"/>
        </a:p>
      </dgm:t>
    </dgm:pt>
  </dgm:ptLst>
  <dgm:cxnLst>
    <dgm:cxn modelId="{1AB42C32-EBDF-4E5D-B77B-A967565389C6}" srcId="{BDFE78D2-B0A7-44ED-BF73-327743266B99}" destId="{73143ACF-6F68-45C1-B725-1BD4C752939D}" srcOrd="1" destOrd="0" parTransId="{DA9525C7-AD69-45F9-B036-E33B812E9AC1}" sibTransId="{1C8412CF-7D42-4791-B8AC-1BD950D7F587}"/>
    <dgm:cxn modelId="{0E96778F-B371-4CBC-B2EA-DC9287946585}" srcId="{BDFE78D2-B0A7-44ED-BF73-327743266B99}" destId="{7AD00D28-BD64-44A3-A31F-04144DE144DB}" srcOrd="4" destOrd="0" parTransId="{CC3CEB6C-FA90-4431-8241-520A5FDCDC59}" sibTransId="{20AC1917-63BF-444A-9161-3D921509C808}"/>
    <dgm:cxn modelId="{6383B3CA-09BF-4BB5-AF54-671F0500BA9F}" type="presOf" srcId="{73143ACF-6F68-45C1-B725-1BD4C752939D}" destId="{A5390653-0CF9-418E-BBB9-F6F763C08FC4}" srcOrd="0" destOrd="0" presId="urn:microsoft.com/office/officeart/2005/8/layout/cycle1"/>
    <dgm:cxn modelId="{04623C6F-2730-4AD9-A071-5669C71DBE45}" type="presOf" srcId="{C6513C68-679C-49A5-9C58-D3445BF0868C}" destId="{4FFA6535-8D93-4081-99DE-92409CABB012}" srcOrd="0" destOrd="0" presId="urn:microsoft.com/office/officeart/2005/8/layout/cycle1"/>
    <dgm:cxn modelId="{8B6962A7-8E38-41F4-9FE2-03B9062FD8EC}" srcId="{BDFE78D2-B0A7-44ED-BF73-327743266B99}" destId="{C6513C68-679C-49A5-9C58-D3445BF0868C}" srcOrd="0" destOrd="0" parTransId="{3F5C7A6F-008E-45C8-A7B9-5C21719B919D}" sibTransId="{ACEB865B-75C2-454A-93A5-7C4853F53516}"/>
    <dgm:cxn modelId="{221759EF-E71B-404F-8854-39CC6D3BC3E3}" type="presOf" srcId="{7AD00D28-BD64-44A3-A31F-04144DE144DB}" destId="{7FF18B18-DE19-41D6-AD85-80FBAF1831F2}" srcOrd="0" destOrd="0" presId="urn:microsoft.com/office/officeart/2005/8/layout/cycle1"/>
    <dgm:cxn modelId="{9A64FFEA-F58C-49A0-AE32-155C210B23EB}" type="presOf" srcId="{ACEB865B-75C2-454A-93A5-7C4853F53516}" destId="{AC2658CF-9603-49A2-ACD4-A379CFDD432C}" srcOrd="0" destOrd="0" presId="urn:microsoft.com/office/officeart/2005/8/layout/cycle1"/>
    <dgm:cxn modelId="{9FA69C1D-7623-4F35-9543-30FDEC712B63}" type="presOf" srcId="{61FE7E1E-7A5E-41B5-9A92-CFF85BE974D4}" destId="{2673B47B-A1F0-4890-BD18-33321E11DCB2}" srcOrd="0" destOrd="0" presId="urn:microsoft.com/office/officeart/2005/8/layout/cycle1"/>
    <dgm:cxn modelId="{3B1C61B4-B6D2-45BA-A34B-32EBEAB798DA}" type="presOf" srcId="{BDFE78D2-B0A7-44ED-BF73-327743266B99}" destId="{A1653FB5-1283-4595-A744-DBB898BAE93F}" srcOrd="0" destOrd="0" presId="urn:microsoft.com/office/officeart/2005/8/layout/cycle1"/>
    <dgm:cxn modelId="{EEBFADAA-A525-450A-A67F-3E4BE46BC1BF}" type="presOf" srcId="{790FC546-E9DC-474E-AB3A-2BFAAFC12779}" destId="{731DFDBD-5586-4F26-B886-448968867C55}" srcOrd="0" destOrd="0" presId="urn:microsoft.com/office/officeart/2005/8/layout/cycle1"/>
    <dgm:cxn modelId="{F352EF06-F747-459D-8C6E-4DEFE550EFA0}" type="presOf" srcId="{1721EBAE-85B7-42D5-A184-0C1B56EBAE8C}" destId="{D634F501-429F-483F-B5CF-B50D1C666F8D}" srcOrd="0" destOrd="0" presId="urn:microsoft.com/office/officeart/2005/8/layout/cycle1"/>
    <dgm:cxn modelId="{F318DFA5-4882-4D38-AE3A-6E155666EBF8}" type="presOf" srcId="{439A844E-877A-4BC8-923A-E0203FD9B03D}" destId="{BD23C4D6-2A17-45B5-AC28-8857F631B344}" srcOrd="0" destOrd="0" presId="urn:microsoft.com/office/officeart/2005/8/layout/cycle1"/>
    <dgm:cxn modelId="{ACB301B6-E3C3-459A-BD20-EE31CB03ED58}" srcId="{BDFE78D2-B0A7-44ED-BF73-327743266B99}" destId="{1721EBAE-85B7-42D5-A184-0C1B56EBAE8C}" srcOrd="5" destOrd="0" parTransId="{E008ABA6-5D70-4C38-AAAC-B7870A110C27}" sibTransId="{439A844E-877A-4BC8-923A-E0203FD9B03D}"/>
    <dgm:cxn modelId="{3E1962C6-6E8D-4EBF-AD9D-3A2DDBE72118}" type="presOf" srcId="{906B37F8-6718-4383-85B7-482C564E5164}" destId="{936E0606-EA42-4B57-8E8B-F680C978761D}" srcOrd="0" destOrd="0" presId="urn:microsoft.com/office/officeart/2005/8/layout/cycle1"/>
    <dgm:cxn modelId="{D154080E-3C6C-441E-A43E-25CB52BB720E}" srcId="{BDFE78D2-B0A7-44ED-BF73-327743266B99}" destId="{790FC546-E9DC-474E-AB3A-2BFAAFC12779}" srcOrd="2" destOrd="0" parTransId="{489B8708-DBB1-442E-AFE1-5ACB0330C964}" sibTransId="{906B37F8-6718-4383-85B7-482C564E5164}"/>
    <dgm:cxn modelId="{DE779961-5C78-4B78-AF03-C8003D47B3C4}" type="presOf" srcId="{20AC1917-63BF-444A-9161-3D921509C808}" destId="{CD19A036-2B65-4470-B128-6D4333ED9ABC}" srcOrd="0" destOrd="0" presId="urn:microsoft.com/office/officeart/2005/8/layout/cycle1"/>
    <dgm:cxn modelId="{578C3440-E8E0-449A-96FA-53583E99A93B}" type="presOf" srcId="{1C8412CF-7D42-4791-B8AC-1BD950D7F587}" destId="{7B999A02-49C4-45C3-832E-C34AEA75C76E}" srcOrd="0" destOrd="0" presId="urn:microsoft.com/office/officeart/2005/8/layout/cycle1"/>
    <dgm:cxn modelId="{0D359918-283D-4F6B-87E9-DD433B727FB8}" srcId="{BDFE78D2-B0A7-44ED-BF73-327743266B99}" destId="{CD77CB2D-26E4-4B4D-BB07-603F285F3183}" srcOrd="3" destOrd="0" parTransId="{E682C046-9D4C-451B-959D-714C5A66CF1C}" sibTransId="{61FE7E1E-7A5E-41B5-9A92-CFF85BE974D4}"/>
    <dgm:cxn modelId="{35FACD30-96E8-4880-BC21-629947B91FE8}" type="presOf" srcId="{CD77CB2D-26E4-4B4D-BB07-603F285F3183}" destId="{FFB04540-D33D-4C58-9674-C37035FC728D}" srcOrd="0" destOrd="0" presId="urn:microsoft.com/office/officeart/2005/8/layout/cycle1"/>
    <dgm:cxn modelId="{4346D27C-A3DB-4E0E-9721-37BBE80CD41F}" type="presParOf" srcId="{A1653FB5-1283-4595-A744-DBB898BAE93F}" destId="{7AFCA87E-2C89-4D3D-A5C0-EA76B7FD12A5}" srcOrd="0" destOrd="0" presId="urn:microsoft.com/office/officeart/2005/8/layout/cycle1"/>
    <dgm:cxn modelId="{EABF9D8E-EF40-46A7-9A86-88C50D8CCD82}" type="presParOf" srcId="{A1653FB5-1283-4595-A744-DBB898BAE93F}" destId="{4FFA6535-8D93-4081-99DE-92409CABB012}" srcOrd="1" destOrd="0" presId="urn:microsoft.com/office/officeart/2005/8/layout/cycle1"/>
    <dgm:cxn modelId="{FA257F72-BBB7-4B5B-9434-6ED9640E7B74}" type="presParOf" srcId="{A1653FB5-1283-4595-A744-DBB898BAE93F}" destId="{AC2658CF-9603-49A2-ACD4-A379CFDD432C}" srcOrd="2" destOrd="0" presId="urn:microsoft.com/office/officeart/2005/8/layout/cycle1"/>
    <dgm:cxn modelId="{0A90560D-BAF5-438E-AD3D-D49A631A1172}" type="presParOf" srcId="{A1653FB5-1283-4595-A744-DBB898BAE93F}" destId="{4DC9FE1C-A92E-4BDF-8984-A5F6CECBA6EA}" srcOrd="3" destOrd="0" presId="urn:microsoft.com/office/officeart/2005/8/layout/cycle1"/>
    <dgm:cxn modelId="{F52E9BEF-52D0-4DDA-A36F-2BD7C6DCAAA9}" type="presParOf" srcId="{A1653FB5-1283-4595-A744-DBB898BAE93F}" destId="{A5390653-0CF9-418E-BBB9-F6F763C08FC4}" srcOrd="4" destOrd="0" presId="urn:microsoft.com/office/officeart/2005/8/layout/cycle1"/>
    <dgm:cxn modelId="{E8E09FB3-69DA-48F1-A9B5-F3E2E61A0CAD}" type="presParOf" srcId="{A1653FB5-1283-4595-A744-DBB898BAE93F}" destId="{7B999A02-49C4-45C3-832E-C34AEA75C76E}" srcOrd="5" destOrd="0" presId="urn:microsoft.com/office/officeart/2005/8/layout/cycle1"/>
    <dgm:cxn modelId="{2AE3153C-D9DB-43EF-A1CB-ED7054628A95}" type="presParOf" srcId="{A1653FB5-1283-4595-A744-DBB898BAE93F}" destId="{D6887C8D-E9D2-4806-AB90-130B995C3F7F}" srcOrd="6" destOrd="0" presId="urn:microsoft.com/office/officeart/2005/8/layout/cycle1"/>
    <dgm:cxn modelId="{DF5CBBB4-5F60-4EDB-B23F-C2D584BFE03F}" type="presParOf" srcId="{A1653FB5-1283-4595-A744-DBB898BAE93F}" destId="{731DFDBD-5586-4F26-B886-448968867C55}" srcOrd="7" destOrd="0" presId="urn:microsoft.com/office/officeart/2005/8/layout/cycle1"/>
    <dgm:cxn modelId="{3E58CCE6-DB77-46D9-A076-D1BF89725B45}" type="presParOf" srcId="{A1653FB5-1283-4595-A744-DBB898BAE93F}" destId="{936E0606-EA42-4B57-8E8B-F680C978761D}" srcOrd="8" destOrd="0" presId="urn:microsoft.com/office/officeart/2005/8/layout/cycle1"/>
    <dgm:cxn modelId="{87B21205-27A2-482B-94F8-8121777E97C8}" type="presParOf" srcId="{A1653FB5-1283-4595-A744-DBB898BAE93F}" destId="{78800BAA-737E-4593-9C59-72BA3B53E3AE}" srcOrd="9" destOrd="0" presId="urn:microsoft.com/office/officeart/2005/8/layout/cycle1"/>
    <dgm:cxn modelId="{70CCBE14-2160-44AC-AC8A-E505365BC709}" type="presParOf" srcId="{A1653FB5-1283-4595-A744-DBB898BAE93F}" destId="{FFB04540-D33D-4C58-9674-C37035FC728D}" srcOrd="10" destOrd="0" presId="urn:microsoft.com/office/officeart/2005/8/layout/cycle1"/>
    <dgm:cxn modelId="{13F2A333-8058-491B-8DFB-2F2B9908DEEB}" type="presParOf" srcId="{A1653FB5-1283-4595-A744-DBB898BAE93F}" destId="{2673B47B-A1F0-4890-BD18-33321E11DCB2}" srcOrd="11" destOrd="0" presId="urn:microsoft.com/office/officeart/2005/8/layout/cycle1"/>
    <dgm:cxn modelId="{B608574A-01EF-4284-B424-515EA9D73637}" type="presParOf" srcId="{A1653FB5-1283-4595-A744-DBB898BAE93F}" destId="{3F1CC80F-A0EE-4002-A1F7-84FBCABF79B1}" srcOrd="12" destOrd="0" presId="urn:microsoft.com/office/officeart/2005/8/layout/cycle1"/>
    <dgm:cxn modelId="{718533E6-53DD-4485-AE26-7FD0CEA4221F}" type="presParOf" srcId="{A1653FB5-1283-4595-A744-DBB898BAE93F}" destId="{7FF18B18-DE19-41D6-AD85-80FBAF1831F2}" srcOrd="13" destOrd="0" presId="urn:microsoft.com/office/officeart/2005/8/layout/cycle1"/>
    <dgm:cxn modelId="{2ED442A3-3017-4C79-928B-5CCF94B7B4C1}" type="presParOf" srcId="{A1653FB5-1283-4595-A744-DBB898BAE93F}" destId="{CD19A036-2B65-4470-B128-6D4333ED9ABC}" srcOrd="14" destOrd="0" presId="urn:microsoft.com/office/officeart/2005/8/layout/cycle1"/>
    <dgm:cxn modelId="{2B95399C-2C51-431D-A256-22F93285C387}" type="presParOf" srcId="{A1653FB5-1283-4595-A744-DBB898BAE93F}" destId="{DBA8A3E9-429A-4EE9-98AB-74491283CCA5}" srcOrd="15" destOrd="0" presId="urn:microsoft.com/office/officeart/2005/8/layout/cycle1"/>
    <dgm:cxn modelId="{569033AB-9A05-4565-8F80-43E095F952D6}" type="presParOf" srcId="{A1653FB5-1283-4595-A744-DBB898BAE93F}" destId="{D634F501-429F-483F-B5CF-B50D1C666F8D}" srcOrd="16" destOrd="0" presId="urn:microsoft.com/office/officeart/2005/8/layout/cycle1"/>
    <dgm:cxn modelId="{66A30153-7F0F-4208-A003-A99954807214}" type="presParOf" srcId="{A1653FB5-1283-4595-A744-DBB898BAE93F}" destId="{BD23C4D6-2A17-45B5-AC28-8857F631B344}"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E2D1A5-37C3-4971-9927-BDBE15006B36}" type="doc">
      <dgm:prSet loTypeId="urn:microsoft.com/office/officeart/2005/8/layout/hProcess9" loCatId="process" qsTypeId="urn:microsoft.com/office/officeart/2005/8/quickstyle/simple1" qsCatId="simple" csTypeId="urn:microsoft.com/office/officeart/2005/8/colors/accent1_2" csCatId="accent1" phldr="1"/>
      <dgm:spPr/>
    </dgm:pt>
    <dgm:pt modelId="{8EDDBE5A-5CD9-4E31-97F8-E7C191E7E97C}">
      <dgm:prSet phldrT="[Text]" custT="1"/>
      <dgm:spPr>
        <a:solidFill>
          <a:schemeClr val="accent1"/>
        </a:solidFill>
      </dgm:spPr>
      <dgm:t>
        <a:bodyPr/>
        <a:lstStyle/>
        <a:p>
          <a:r>
            <a:rPr lang="sv-SE" sz="1400" dirty="0"/>
            <a:t>Kompetens-kartläggning steg 2 </a:t>
          </a:r>
        </a:p>
      </dgm:t>
    </dgm:pt>
    <dgm:pt modelId="{511097F3-EDF9-47FB-9739-0DFE9A550800}" type="parTrans" cxnId="{024ABD9B-7C0E-42FD-B402-25021161E4CE}">
      <dgm:prSet/>
      <dgm:spPr/>
      <dgm:t>
        <a:bodyPr/>
        <a:lstStyle/>
        <a:p>
          <a:endParaRPr lang="sv-SE"/>
        </a:p>
      </dgm:t>
    </dgm:pt>
    <dgm:pt modelId="{710F0856-7C24-46E8-8DB8-06998CE6FE80}" type="sibTrans" cxnId="{024ABD9B-7C0E-42FD-B402-25021161E4CE}">
      <dgm:prSet/>
      <dgm:spPr/>
      <dgm:t>
        <a:bodyPr/>
        <a:lstStyle/>
        <a:p>
          <a:endParaRPr lang="sv-SE"/>
        </a:p>
      </dgm:t>
    </dgm:pt>
    <dgm:pt modelId="{37A69BA9-2DD8-4D70-919E-9B4DB7EC6CA7}">
      <dgm:prSet phldrT="[Text]" custT="1"/>
      <dgm:spPr/>
      <dgm:t>
        <a:bodyPr/>
        <a:lstStyle/>
        <a:p>
          <a:r>
            <a:rPr lang="sv-SE" sz="1400" dirty="0"/>
            <a:t>Resultat-rapport</a:t>
          </a:r>
        </a:p>
      </dgm:t>
    </dgm:pt>
    <dgm:pt modelId="{127C8820-6B0C-423B-975B-437F59A19E59}" type="parTrans" cxnId="{4B8A2099-23DB-41BD-B6E4-8A8964BC0870}">
      <dgm:prSet/>
      <dgm:spPr/>
      <dgm:t>
        <a:bodyPr/>
        <a:lstStyle/>
        <a:p>
          <a:endParaRPr lang="sv-SE"/>
        </a:p>
      </dgm:t>
    </dgm:pt>
    <dgm:pt modelId="{499E7C0A-6565-4D09-9B78-97976ADE5E19}" type="sibTrans" cxnId="{4B8A2099-23DB-41BD-B6E4-8A8964BC0870}">
      <dgm:prSet/>
      <dgm:spPr/>
      <dgm:t>
        <a:bodyPr/>
        <a:lstStyle/>
        <a:p>
          <a:endParaRPr lang="sv-SE"/>
        </a:p>
      </dgm:t>
    </dgm:pt>
    <dgm:pt modelId="{D794EB51-9D5E-4DCD-8C4A-764249EB294D}">
      <dgm:prSet phldrT="[Text]" custT="1"/>
      <dgm:spPr/>
      <dgm:t>
        <a:bodyPr/>
        <a:lstStyle/>
        <a:p>
          <a:r>
            <a:rPr lang="sv-SE" sz="1400" dirty="0"/>
            <a:t>Dialoger </a:t>
          </a:r>
        </a:p>
      </dgm:t>
    </dgm:pt>
    <dgm:pt modelId="{5E77596C-DE05-498C-B26B-4D1E4AFA767A}" type="parTrans" cxnId="{BEF8BD2D-B175-41EA-9C4E-673C1588FCD3}">
      <dgm:prSet/>
      <dgm:spPr/>
      <dgm:t>
        <a:bodyPr/>
        <a:lstStyle/>
        <a:p>
          <a:endParaRPr lang="sv-SE"/>
        </a:p>
      </dgm:t>
    </dgm:pt>
    <dgm:pt modelId="{FE458E56-D6FE-4AD0-9DC7-35559E99A79C}" type="sibTrans" cxnId="{BEF8BD2D-B175-41EA-9C4E-673C1588FCD3}">
      <dgm:prSet/>
      <dgm:spPr/>
      <dgm:t>
        <a:bodyPr/>
        <a:lstStyle/>
        <a:p>
          <a:endParaRPr lang="sv-SE"/>
        </a:p>
      </dgm:t>
    </dgm:pt>
    <dgm:pt modelId="{5E4FCE4B-AFD4-4875-9B98-73FA78C879C5}">
      <dgm:prSet custT="1"/>
      <dgm:spPr/>
      <dgm:t>
        <a:bodyPr/>
        <a:lstStyle/>
        <a:p>
          <a:r>
            <a:rPr lang="sv-SE" sz="1400" dirty="0"/>
            <a:t>Läns-gemensam kompetens-försörjnings-plan </a:t>
          </a:r>
        </a:p>
      </dgm:t>
    </dgm:pt>
    <dgm:pt modelId="{518011B9-39E6-4356-AC65-FA20182946BA}" type="parTrans" cxnId="{B281BA81-7A09-4F1A-8935-8DA099F5A17A}">
      <dgm:prSet/>
      <dgm:spPr/>
      <dgm:t>
        <a:bodyPr/>
        <a:lstStyle/>
        <a:p>
          <a:endParaRPr lang="sv-SE"/>
        </a:p>
      </dgm:t>
    </dgm:pt>
    <dgm:pt modelId="{1F88BECE-6BB8-4BED-A613-6B01DD58D370}" type="sibTrans" cxnId="{B281BA81-7A09-4F1A-8935-8DA099F5A17A}">
      <dgm:prSet/>
      <dgm:spPr/>
      <dgm:t>
        <a:bodyPr/>
        <a:lstStyle/>
        <a:p>
          <a:endParaRPr lang="sv-SE"/>
        </a:p>
      </dgm:t>
    </dgm:pt>
    <dgm:pt modelId="{FA8F78CA-E0DD-44D9-95A1-409CBEB91C3F}">
      <dgm:prSet/>
      <dgm:spPr/>
      <dgm:t>
        <a:bodyPr/>
        <a:lstStyle/>
        <a:p>
          <a:r>
            <a:rPr lang="sv-SE" dirty="0"/>
            <a:t>Kompetens-kartläggning steg 1</a:t>
          </a:r>
        </a:p>
      </dgm:t>
    </dgm:pt>
    <dgm:pt modelId="{AC5D743A-0D87-4F44-9486-F9E557004A15}" type="parTrans" cxnId="{818855AA-D6E1-4FC8-A61F-A9DAFB255417}">
      <dgm:prSet/>
      <dgm:spPr/>
      <dgm:t>
        <a:bodyPr/>
        <a:lstStyle/>
        <a:p>
          <a:endParaRPr lang="sv-SE"/>
        </a:p>
      </dgm:t>
    </dgm:pt>
    <dgm:pt modelId="{9B1F4332-ECE6-420D-BFD4-80F967119CA0}" type="sibTrans" cxnId="{818855AA-D6E1-4FC8-A61F-A9DAFB255417}">
      <dgm:prSet/>
      <dgm:spPr/>
      <dgm:t>
        <a:bodyPr/>
        <a:lstStyle/>
        <a:p>
          <a:endParaRPr lang="sv-SE"/>
        </a:p>
      </dgm:t>
    </dgm:pt>
    <dgm:pt modelId="{DBFB1E57-DE71-4067-A936-2AC0DC6564C4}">
      <dgm:prSet/>
      <dgm:spPr/>
      <dgm:t>
        <a:bodyPr/>
        <a:lstStyle/>
        <a:p>
          <a:r>
            <a:rPr lang="sv-SE" dirty="0"/>
            <a:t>Lära ut metod</a:t>
          </a:r>
        </a:p>
      </dgm:t>
    </dgm:pt>
    <dgm:pt modelId="{64B21BD4-D48A-4A3E-A7E2-DC53C6F1CED9}" type="parTrans" cxnId="{93FF8CAB-9ACA-4901-A0C7-E9DF1E0B9A2B}">
      <dgm:prSet/>
      <dgm:spPr/>
      <dgm:t>
        <a:bodyPr/>
        <a:lstStyle/>
        <a:p>
          <a:endParaRPr lang="sv-SE"/>
        </a:p>
      </dgm:t>
    </dgm:pt>
    <dgm:pt modelId="{FE6F4347-3F1A-452D-BE4E-F962302C38B3}" type="sibTrans" cxnId="{93FF8CAB-9ACA-4901-A0C7-E9DF1E0B9A2B}">
      <dgm:prSet/>
      <dgm:spPr/>
      <dgm:t>
        <a:bodyPr/>
        <a:lstStyle/>
        <a:p>
          <a:endParaRPr lang="sv-SE"/>
        </a:p>
      </dgm:t>
    </dgm:pt>
    <dgm:pt modelId="{3F438DDD-7C8F-4FE6-9F91-962C66483A15}" type="pres">
      <dgm:prSet presAssocID="{EDE2D1A5-37C3-4971-9927-BDBE15006B36}" presName="CompostProcess" presStyleCnt="0">
        <dgm:presLayoutVars>
          <dgm:dir/>
          <dgm:resizeHandles val="exact"/>
        </dgm:presLayoutVars>
      </dgm:prSet>
      <dgm:spPr/>
    </dgm:pt>
    <dgm:pt modelId="{E7EB3664-92D3-4F7E-BCFF-438ED82561CA}" type="pres">
      <dgm:prSet presAssocID="{EDE2D1A5-37C3-4971-9927-BDBE15006B36}" presName="arrow" presStyleLbl="bgShp" presStyleIdx="0" presStyleCnt="1"/>
      <dgm:spPr/>
    </dgm:pt>
    <dgm:pt modelId="{380D01A6-8B3F-4A41-B5B4-7412FC6B7850}" type="pres">
      <dgm:prSet presAssocID="{EDE2D1A5-37C3-4971-9927-BDBE15006B36}" presName="linearProcess" presStyleCnt="0"/>
      <dgm:spPr/>
    </dgm:pt>
    <dgm:pt modelId="{CBD5E9B6-7A02-45BF-A517-1D5469F2529B}" type="pres">
      <dgm:prSet presAssocID="{DBFB1E57-DE71-4067-A936-2AC0DC6564C4}" presName="textNode" presStyleLbl="node1" presStyleIdx="0" presStyleCnt="6">
        <dgm:presLayoutVars>
          <dgm:bulletEnabled val="1"/>
        </dgm:presLayoutVars>
      </dgm:prSet>
      <dgm:spPr/>
      <dgm:t>
        <a:bodyPr/>
        <a:lstStyle/>
        <a:p>
          <a:endParaRPr lang="sv-SE"/>
        </a:p>
      </dgm:t>
    </dgm:pt>
    <dgm:pt modelId="{3479DC72-F2A2-4E90-A6DA-D53703520F1C}" type="pres">
      <dgm:prSet presAssocID="{FE6F4347-3F1A-452D-BE4E-F962302C38B3}" presName="sibTrans" presStyleCnt="0"/>
      <dgm:spPr/>
    </dgm:pt>
    <dgm:pt modelId="{AF6758FE-B9E9-4FC0-AA9B-927398A38DDA}" type="pres">
      <dgm:prSet presAssocID="{FA8F78CA-E0DD-44D9-95A1-409CBEB91C3F}" presName="textNode" presStyleLbl="node1" presStyleIdx="1" presStyleCnt="6">
        <dgm:presLayoutVars>
          <dgm:bulletEnabled val="1"/>
        </dgm:presLayoutVars>
      </dgm:prSet>
      <dgm:spPr/>
      <dgm:t>
        <a:bodyPr/>
        <a:lstStyle/>
        <a:p>
          <a:endParaRPr lang="sv-SE"/>
        </a:p>
      </dgm:t>
    </dgm:pt>
    <dgm:pt modelId="{E0078317-C768-4BEE-9E3F-28359415F48C}" type="pres">
      <dgm:prSet presAssocID="{9B1F4332-ECE6-420D-BFD4-80F967119CA0}" presName="sibTrans" presStyleCnt="0"/>
      <dgm:spPr/>
    </dgm:pt>
    <dgm:pt modelId="{69EF41F4-180B-43C6-A028-6070720CB2EA}" type="pres">
      <dgm:prSet presAssocID="{8EDDBE5A-5CD9-4E31-97F8-E7C191E7E97C}" presName="textNode" presStyleLbl="node1" presStyleIdx="2" presStyleCnt="6">
        <dgm:presLayoutVars>
          <dgm:bulletEnabled val="1"/>
        </dgm:presLayoutVars>
      </dgm:prSet>
      <dgm:spPr/>
      <dgm:t>
        <a:bodyPr/>
        <a:lstStyle/>
        <a:p>
          <a:endParaRPr lang="sv-SE"/>
        </a:p>
      </dgm:t>
    </dgm:pt>
    <dgm:pt modelId="{53962896-B44E-4097-8EAB-AD340C564B7F}" type="pres">
      <dgm:prSet presAssocID="{710F0856-7C24-46E8-8DB8-06998CE6FE80}" presName="sibTrans" presStyleCnt="0"/>
      <dgm:spPr/>
    </dgm:pt>
    <dgm:pt modelId="{A6F58ADD-D45E-4CFE-83C2-697BDAEAEB1C}" type="pres">
      <dgm:prSet presAssocID="{37A69BA9-2DD8-4D70-919E-9B4DB7EC6CA7}" presName="textNode" presStyleLbl="node1" presStyleIdx="3" presStyleCnt="6">
        <dgm:presLayoutVars>
          <dgm:bulletEnabled val="1"/>
        </dgm:presLayoutVars>
      </dgm:prSet>
      <dgm:spPr/>
      <dgm:t>
        <a:bodyPr/>
        <a:lstStyle/>
        <a:p>
          <a:endParaRPr lang="sv-SE"/>
        </a:p>
      </dgm:t>
    </dgm:pt>
    <dgm:pt modelId="{E2FA52F3-6DBE-4E47-A017-204A981D5321}" type="pres">
      <dgm:prSet presAssocID="{499E7C0A-6565-4D09-9B78-97976ADE5E19}" presName="sibTrans" presStyleCnt="0"/>
      <dgm:spPr/>
    </dgm:pt>
    <dgm:pt modelId="{0A66EF02-B3A8-4667-BFED-4B131C69C10D}" type="pres">
      <dgm:prSet presAssocID="{D794EB51-9D5E-4DCD-8C4A-764249EB294D}" presName="textNode" presStyleLbl="node1" presStyleIdx="4" presStyleCnt="6" custScaleX="106611">
        <dgm:presLayoutVars>
          <dgm:bulletEnabled val="1"/>
        </dgm:presLayoutVars>
      </dgm:prSet>
      <dgm:spPr/>
      <dgm:t>
        <a:bodyPr/>
        <a:lstStyle/>
        <a:p>
          <a:endParaRPr lang="sv-SE"/>
        </a:p>
      </dgm:t>
    </dgm:pt>
    <dgm:pt modelId="{8933501E-2578-470C-B695-3AB24288FDF4}" type="pres">
      <dgm:prSet presAssocID="{FE458E56-D6FE-4AD0-9DC7-35559E99A79C}" presName="sibTrans" presStyleCnt="0"/>
      <dgm:spPr/>
    </dgm:pt>
    <dgm:pt modelId="{EAD5CB53-057A-41DB-89C1-64779A61C38E}" type="pres">
      <dgm:prSet presAssocID="{5E4FCE4B-AFD4-4875-9B98-73FA78C879C5}" presName="textNode" presStyleLbl="node1" presStyleIdx="5" presStyleCnt="6">
        <dgm:presLayoutVars>
          <dgm:bulletEnabled val="1"/>
        </dgm:presLayoutVars>
      </dgm:prSet>
      <dgm:spPr/>
      <dgm:t>
        <a:bodyPr/>
        <a:lstStyle/>
        <a:p>
          <a:endParaRPr lang="sv-SE"/>
        </a:p>
      </dgm:t>
    </dgm:pt>
  </dgm:ptLst>
  <dgm:cxnLst>
    <dgm:cxn modelId="{93FF8CAB-9ACA-4901-A0C7-E9DF1E0B9A2B}" srcId="{EDE2D1A5-37C3-4971-9927-BDBE15006B36}" destId="{DBFB1E57-DE71-4067-A936-2AC0DC6564C4}" srcOrd="0" destOrd="0" parTransId="{64B21BD4-D48A-4A3E-A7E2-DC53C6F1CED9}" sibTransId="{FE6F4347-3F1A-452D-BE4E-F962302C38B3}"/>
    <dgm:cxn modelId="{818855AA-D6E1-4FC8-A61F-A9DAFB255417}" srcId="{EDE2D1A5-37C3-4971-9927-BDBE15006B36}" destId="{FA8F78CA-E0DD-44D9-95A1-409CBEB91C3F}" srcOrd="1" destOrd="0" parTransId="{AC5D743A-0D87-4F44-9486-F9E557004A15}" sibTransId="{9B1F4332-ECE6-420D-BFD4-80F967119CA0}"/>
    <dgm:cxn modelId="{BEF8BD2D-B175-41EA-9C4E-673C1588FCD3}" srcId="{EDE2D1A5-37C3-4971-9927-BDBE15006B36}" destId="{D794EB51-9D5E-4DCD-8C4A-764249EB294D}" srcOrd="4" destOrd="0" parTransId="{5E77596C-DE05-498C-B26B-4D1E4AFA767A}" sibTransId="{FE458E56-D6FE-4AD0-9DC7-35559E99A79C}"/>
    <dgm:cxn modelId="{024ABD9B-7C0E-42FD-B402-25021161E4CE}" srcId="{EDE2D1A5-37C3-4971-9927-BDBE15006B36}" destId="{8EDDBE5A-5CD9-4E31-97F8-E7C191E7E97C}" srcOrd="2" destOrd="0" parTransId="{511097F3-EDF9-47FB-9739-0DFE9A550800}" sibTransId="{710F0856-7C24-46E8-8DB8-06998CE6FE80}"/>
    <dgm:cxn modelId="{33464484-3E9C-40B6-AC17-E13591AD2459}" type="presOf" srcId="{5E4FCE4B-AFD4-4875-9B98-73FA78C879C5}" destId="{EAD5CB53-057A-41DB-89C1-64779A61C38E}" srcOrd="0" destOrd="0" presId="urn:microsoft.com/office/officeart/2005/8/layout/hProcess9"/>
    <dgm:cxn modelId="{F447EDE7-1398-4BA2-8C92-A8D38F2257CF}" type="presOf" srcId="{8EDDBE5A-5CD9-4E31-97F8-E7C191E7E97C}" destId="{69EF41F4-180B-43C6-A028-6070720CB2EA}" srcOrd="0" destOrd="0" presId="urn:microsoft.com/office/officeart/2005/8/layout/hProcess9"/>
    <dgm:cxn modelId="{45DE7E60-D309-45EB-A6BD-4498DFFE3D52}" type="presOf" srcId="{37A69BA9-2DD8-4D70-919E-9B4DB7EC6CA7}" destId="{A6F58ADD-D45E-4CFE-83C2-697BDAEAEB1C}" srcOrd="0" destOrd="0" presId="urn:microsoft.com/office/officeart/2005/8/layout/hProcess9"/>
    <dgm:cxn modelId="{B281BA81-7A09-4F1A-8935-8DA099F5A17A}" srcId="{EDE2D1A5-37C3-4971-9927-BDBE15006B36}" destId="{5E4FCE4B-AFD4-4875-9B98-73FA78C879C5}" srcOrd="5" destOrd="0" parTransId="{518011B9-39E6-4356-AC65-FA20182946BA}" sibTransId="{1F88BECE-6BB8-4BED-A613-6B01DD58D370}"/>
    <dgm:cxn modelId="{4E1E7D9E-F307-4DB3-982F-D6603AFC2E1D}" type="presOf" srcId="{D794EB51-9D5E-4DCD-8C4A-764249EB294D}" destId="{0A66EF02-B3A8-4667-BFED-4B131C69C10D}" srcOrd="0" destOrd="0" presId="urn:microsoft.com/office/officeart/2005/8/layout/hProcess9"/>
    <dgm:cxn modelId="{4114F812-2381-48FD-88C2-A56FCDFCA61E}" type="presOf" srcId="{DBFB1E57-DE71-4067-A936-2AC0DC6564C4}" destId="{CBD5E9B6-7A02-45BF-A517-1D5469F2529B}" srcOrd="0" destOrd="0" presId="urn:microsoft.com/office/officeart/2005/8/layout/hProcess9"/>
    <dgm:cxn modelId="{4B8A2099-23DB-41BD-B6E4-8A8964BC0870}" srcId="{EDE2D1A5-37C3-4971-9927-BDBE15006B36}" destId="{37A69BA9-2DD8-4D70-919E-9B4DB7EC6CA7}" srcOrd="3" destOrd="0" parTransId="{127C8820-6B0C-423B-975B-437F59A19E59}" sibTransId="{499E7C0A-6565-4D09-9B78-97976ADE5E19}"/>
    <dgm:cxn modelId="{E35DA749-BF5F-4CDF-804E-D0C388415DD6}" type="presOf" srcId="{FA8F78CA-E0DD-44D9-95A1-409CBEB91C3F}" destId="{AF6758FE-B9E9-4FC0-AA9B-927398A38DDA}" srcOrd="0" destOrd="0" presId="urn:microsoft.com/office/officeart/2005/8/layout/hProcess9"/>
    <dgm:cxn modelId="{65A09603-E856-485D-B2C2-BED644936CE9}" type="presOf" srcId="{EDE2D1A5-37C3-4971-9927-BDBE15006B36}" destId="{3F438DDD-7C8F-4FE6-9F91-962C66483A15}" srcOrd="0" destOrd="0" presId="urn:microsoft.com/office/officeart/2005/8/layout/hProcess9"/>
    <dgm:cxn modelId="{A212CE09-710B-4293-BBB0-11FB61C9E8C4}" type="presParOf" srcId="{3F438DDD-7C8F-4FE6-9F91-962C66483A15}" destId="{E7EB3664-92D3-4F7E-BCFF-438ED82561CA}" srcOrd="0" destOrd="0" presId="urn:microsoft.com/office/officeart/2005/8/layout/hProcess9"/>
    <dgm:cxn modelId="{C50DDF82-6D38-41C3-BBDA-77E69DE6FA3F}" type="presParOf" srcId="{3F438DDD-7C8F-4FE6-9F91-962C66483A15}" destId="{380D01A6-8B3F-4A41-B5B4-7412FC6B7850}" srcOrd="1" destOrd="0" presId="urn:microsoft.com/office/officeart/2005/8/layout/hProcess9"/>
    <dgm:cxn modelId="{0751418D-E0B2-4D55-86E9-3B9715369019}" type="presParOf" srcId="{380D01A6-8B3F-4A41-B5B4-7412FC6B7850}" destId="{CBD5E9B6-7A02-45BF-A517-1D5469F2529B}" srcOrd="0" destOrd="0" presId="urn:microsoft.com/office/officeart/2005/8/layout/hProcess9"/>
    <dgm:cxn modelId="{4126CA9B-07BD-47E5-A1AC-F7C2AB08A94F}" type="presParOf" srcId="{380D01A6-8B3F-4A41-B5B4-7412FC6B7850}" destId="{3479DC72-F2A2-4E90-A6DA-D53703520F1C}" srcOrd="1" destOrd="0" presId="urn:microsoft.com/office/officeart/2005/8/layout/hProcess9"/>
    <dgm:cxn modelId="{98E06D7D-4D54-4393-9468-150705AF9BD7}" type="presParOf" srcId="{380D01A6-8B3F-4A41-B5B4-7412FC6B7850}" destId="{AF6758FE-B9E9-4FC0-AA9B-927398A38DDA}" srcOrd="2" destOrd="0" presId="urn:microsoft.com/office/officeart/2005/8/layout/hProcess9"/>
    <dgm:cxn modelId="{478D7641-1D82-4DB9-8050-EE0917CBA6BA}" type="presParOf" srcId="{380D01A6-8B3F-4A41-B5B4-7412FC6B7850}" destId="{E0078317-C768-4BEE-9E3F-28359415F48C}" srcOrd="3" destOrd="0" presId="urn:microsoft.com/office/officeart/2005/8/layout/hProcess9"/>
    <dgm:cxn modelId="{A670C950-8661-4F3C-B891-0ADEAD1AFDAD}" type="presParOf" srcId="{380D01A6-8B3F-4A41-B5B4-7412FC6B7850}" destId="{69EF41F4-180B-43C6-A028-6070720CB2EA}" srcOrd="4" destOrd="0" presId="urn:microsoft.com/office/officeart/2005/8/layout/hProcess9"/>
    <dgm:cxn modelId="{613EB55C-E423-4507-96B1-652CEBC3846C}" type="presParOf" srcId="{380D01A6-8B3F-4A41-B5B4-7412FC6B7850}" destId="{53962896-B44E-4097-8EAB-AD340C564B7F}" srcOrd="5" destOrd="0" presId="urn:microsoft.com/office/officeart/2005/8/layout/hProcess9"/>
    <dgm:cxn modelId="{1F583E27-F69B-446E-897F-63ADFC5E9D5D}" type="presParOf" srcId="{380D01A6-8B3F-4A41-B5B4-7412FC6B7850}" destId="{A6F58ADD-D45E-4CFE-83C2-697BDAEAEB1C}" srcOrd="6" destOrd="0" presId="urn:microsoft.com/office/officeart/2005/8/layout/hProcess9"/>
    <dgm:cxn modelId="{6D58B1A2-A741-459D-A474-9ACBC66041DE}" type="presParOf" srcId="{380D01A6-8B3F-4A41-B5B4-7412FC6B7850}" destId="{E2FA52F3-6DBE-4E47-A017-204A981D5321}" srcOrd="7" destOrd="0" presId="urn:microsoft.com/office/officeart/2005/8/layout/hProcess9"/>
    <dgm:cxn modelId="{74F0298F-EB54-4186-BCF8-15C0B6BAA052}" type="presParOf" srcId="{380D01A6-8B3F-4A41-B5B4-7412FC6B7850}" destId="{0A66EF02-B3A8-4667-BFED-4B131C69C10D}" srcOrd="8" destOrd="0" presId="urn:microsoft.com/office/officeart/2005/8/layout/hProcess9"/>
    <dgm:cxn modelId="{C666F8DE-74A8-49B6-A8E8-8B8E172C1F82}" type="presParOf" srcId="{380D01A6-8B3F-4A41-B5B4-7412FC6B7850}" destId="{8933501E-2578-470C-B695-3AB24288FDF4}" srcOrd="9" destOrd="0" presId="urn:microsoft.com/office/officeart/2005/8/layout/hProcess9"/>
    <dgm:cxn modelId="{2BB9C66A-032D-4D52-9AD0-D01EB126EB30}" type="presParOf" srcId="{380D01A6-8B3F-4A41-B5B4-7412FC6B7850}" destId="{EAD5CB53-057A-41DB-89C1-64779A61C38E}"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B170BD-EBD9-459A-BE10-86E33B71F59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sv-SE"/>
        </a:p>
      </dgm:t>
    </dgm:pt>
    <dgm:pt modelId="{2A3CD9F6-6E49-4AFE-BD5C-E2E7B3F4A085}">
      <dgm:prSet phldrT="[Text]" custT="1"/>
      <dgm:spPr/>
      <dgm:t>
        <a:bodyPr/>
        <a:lstStyle/>
        <a:p>
          <a:r>
            <a:rPr lang="sv-SE" sz="1400" dirty="0"/>
            <a:t>Länsgemensam kompetensförsörjningsplan Nära vård</a:t>
          </a:r>
        </a:p>
        <a:p>
          <a:endParaRPr lang="sv-SE" sz="1200" dirty="0"/>
        </a:p>
      </dgm:t>
    </dgm:pt>
    <dgm:pt modelId="{FF63130C-10C6-4657-A896-9D63BC1CE64C}" type="parTrans" cxnId="{64060E7B-142A-4510-B02A-427F47FEE374}">
      <dgm:prSet/>
      <dgm:spPr/>
      <dgm:t>
        <a:bodyPr/>
        <a:lstStyle/>
        <a:p>
          <a:endParaRPr lang="sv-SE"/>
        </a:p>
      </dgm:t>
    </dgm:pt>
    <dgm:pt modelId="{239F1B0A-D453-4F97-B8EE-790D9FF306F2}" type="sibTrans" cxnId="{64060E7B-142A-4510-B02A-427F47FEE374}">
      <dgm:prSet/>
      <dgm:spPr/>
      <dgm:t>
        <a:bodyPr/>
        <a:lstStyle/>
        <a:p>
          <a:endParaRPr lang="sv-SE"/>
        </a:p>
      </dgm:t>
    </dgm:pt>
    <dgm:pt modelId="{7E894BAD-B8CB-4F44-8761-B3095E9AF475}">
      <dgm:prSet phldrT="[Text]" custT="1"/>
      <dgm:spPr/>
      <dgm:t>
        <a:bodyPr/>
        <a:lstStyle/>
        <a:p>
          <a:r>
            <a:rPr lang="sv-SE" sz="1400" dirty="0"/>
            <a:t>Socialchefer och områdeschefer från Region Örebro län prioriterar utvecklingsområde och </a:t>
          </a:r>
          <a:r>
            <a:rPr lang="sv-SE" sz="1400" dirty="0" err="1"/>
            <a:t>ev</a:t>
          </a:r>
          <a:r>
            <a:rPr lang="sv-SE" sz="1400" dirty="0"/>
            <a:t> aktivitet. </a:t>
          </a:r>
        </a:p>
      </dgm:t>
    </dgm:pt>
    <dgm:pt modelId="{F1530580-1485-4CC6-90BA-040C41ACB4A1}" type="parTrans" cxnId="{8BAADB04-A54F-4777-86D9-EF0E1A322112}">
      <dgm:prSet/>
      <dgm:spPr/>
      <dgm:t>
        <a:bodyPr/>
        <a:lstStyle/>
        <a:p>
          <a:endParaRPr lang="sv-SE"/>
        </a:p>
      </dgm:t>
    </dgm:pt>
    <dgm:pt modelId="{8EAC8DB2-6FB1-45E1-AFD4-B0EADF47516D}" type="sibTrans" cxnId="{8BAADB04-A54F-4777-86D9-EF0E1A322112}">
      <dgm:prSet/>
      <dgm:spPr/>
      <dgm:t>
        <a:bodyPr/>
        <a:lstStyle/>
        <a:p>
          <a:endParaRPr lang="sv-SE"/>
        </a:p>
      </dgm:t>
    </dgm:pt>
    <dgm:pt modelId="{91E6F641-FDDA-48D4-A444-DA0D51532429}">
      <dgm:prSet phldrT="[Text]" custT="1"/>
      <dgm:spPr/>
      <dgm:t>
        <a:bodyPr/>
        <a:lstStyle/>
        <a:p>
          <a:r>
            <a:rPr lang="sv-SE" sz="1400" dirty="0"/>
            <a:t>HR-chefsnätverket</a:t>
          </a:r>
          <a:r>
            <a:rPr lang="sv-SE" sz="1400" b="1" dirty="0"/>
            <a:t> </a:t>
          </a:r>
          <a:r>
            <a:rPr lang="sv-SE" sz="1400" dirty="0"/>
            <a:t>tar del av och tar ställning till förslaget. </a:t>
          </a:r>
        </a:p>
      </dgm:t>
    </dgm:pt>
    <dgm:pt modelId="{6EBA67F3-38AE-413C-B9D9-F4F286975603}" type="parTrans" cxnId="{7107F1B0-AD16-405E-A714-F8CF4BDA6994}">
      <dgm:prSet/>
      <dgm:spPr/>
      <dgm:t>
        <a:bodyPr/>
        <a:lstStyle/>
        <a:p>
          <a:endParaRPr lang="sv-SE"/>
        </a:p>
      </dgm:t>
    </dgm:pt>
    <dgm:pt modelId="{39FB1276-8A2E-4515-97BF-B3CBA43775E4}" type="sibTrans" cxnId="{7107F1B0-AD16-405E-A714-F8CF4BDA6994}">
      <dgm:prSet/>
      <dgm:spPr/>
      <dgm:t>
        <a:bodyPr/>
        <a:lstStyle/>
        <a:p>
          <a:endParaRPr lang="sv-SE"/>
        </a:p>
      </dgm:t>
    </dgm:pt>
    <dgm:pt modelId="{A7840A91-5D58-4BB7-B03D-B4424684D6B4}">
      <dgm:prSet custT="1"/>
      <dgm:spPr/>
      <dgm:t>
        <a:bodyPr/>
        <a:lstStyle/>
        <a:p>
          <a:r>
            <a:rPr lang="sv-SE" sz="1400" dirty="0"/>
            <a:t>Arbetsgrupp utses.</a:t>
          </a:r>
        </a:p>
      </dgm:t>
    </dgm:pt>
    <dgm:pt modelId="{2F9BDBF5-1E34-4FFC-9284-5FFB05F126EF}" type="parTrans" cxnId="{CDA2A6C2-0E36-4BE8-A7AF-67147B122DBD}">
      <dgm:prSet/>
      <dgm:spPr/>
      <dgm:t>
        <a:bodyPr/>
        <a:lstStyle/>
        <a:p>
          <a:endParaRPr lang="sv-SE"/>
        </a:p>
      </dgm:t>
    </dgm:pt>
    <dgm:pt modelId="{1F6AD9CC-780C-41C0-92C9-C4F9997B213A}" type="sibTrans" cxnId="{CDA2A6C2-0E36-4BE8-A7AF-67147B122DBD}">
      <dgm:prSet/>
      <dgm:spPr/>
      <dgm:t>
        <a:bodyPr/>
        <a:lstStyle/>
        <a:p>
          <a:endParaRPr lang="sv-SE"/>
        </a:p>
      </dgm:t>
    </dgm:pt>
    <dgm:pt modelId="{8968AA36-EFD2-4243-A1BE-01C7C9F00B9F}">
      <dgm:prSet custT="1"/>
      <dgm:spPr/>
      <dgm:t>
        <a:bodyPr/>
        <a:lstStyle/>
        <a:p>
          <a:r>
            <a:rPr lang="sv-SE" sz="1400" dirty="0"/>
            <a:t>Arbetsgruppen jobbar med aktiviteten. </a:t>
          </a:r>
        </a:p>
      </dgm:t>
    </dgm:pt>
    <dgm:pt modelId="{0C5C2FC5-F6A5-49C1-8066-3A40016F4F0A}" type="parTrans" cxnId="{E1267D88-0990-4A8C-B433-126F49724FFD}">
      <dgm:prSet/>
      <dgm:spPr/>
      <dgm:t>
        <a:bodyPr/>
        <a:lstStyle/>
        <a:p>
          <a:endParaRPr lang="sv-SE"/>
        </a:p>
      </dgm:t>
    </dgm:pt>
    <dgm:pt modelId="{50941467-39B2-4BBC-BA90-504F4D1F74CF}" type="sibTrans" cxnId="{E1267D88-0990-4A8C-B433-126F49724FFD}">
      <dgm:prSet/>
      <dgm:spPr/>
      <dgm:t>
        <a:bodyPr/>
        <a:lstStyle/>
        <a:p>
          <a:endParaRPr lang="sv-SE"/>
        </a:p>
      </dgm:t>
    </dgm:pt>
    <dgm:pt modelId="{32C60203-D032-419D-9FA7-6997583B7F88}">
      <dgm:prSet custT="1"/>
      <dgm:spPr/>
      <dgm:t>
        <a:bodyPr/>
        <a:lstStyle/>
        <a:p>
          <a:r>
            <a:rPr lang="sv-SE" sz="1400" dirty="0"/>
            <a:t>Processtöd skriver rapport och sprider information</a:t>
          </a:r>
        </a:p>
      </dgm:t>
    </dgm:pt>
    <dgm:pt modelId="{976835D3-512E-4CCB-9C5E-F00E045687E0}" type="parTrans" cxnId="{1984A98F-E8C5-49BC-99DE-479952E98454}">
      <dgm:prSet/>
      <dgm:spPr/>
      <dgm:t>
        <a:bodyPr/>
        <a:lstStyle/>
        <a:p>
          <a:endParaRPr lang="sv-SE"/>
        </a:p>
      </dgm:t>
    </dgm:pt>
    <dgm:pt modelId="{CCA092B5-444E-4009-96AE-AC2C14302E97}" type="sibTrans" cxnId="{1984A98F-E8C5-49BC-99DE-479952E98454}">
      <dgm:prSet/>
      <dgm:spPr/>
      <dgm:t>
        <a:bodyPr/>
        <a:lstStyle/>
        <a:p>
          <a:endParaRPr lang="sv-SE"/>
        </a:p>
      </dgm:t>
    </dgm:pt>
    <dgm:pt modelId="{657418A4-9D42-4084-9A2E-ACF115A9CC15}" type="pres">
      <dgm:prSet presAssocID="{FFB170BD-EBD9-459A-BE10-86E33B71F594}" presName="Name0" presStyleCnt="0">
        <dgm:presLayoutVars>
          <dgm:dir/>
          <dgm:resizeHandles val="exact"/>
        </dgm:presLayoutVars>
      </dgm:prSet>
      <dgm:spPr/>
      <dgm:t>
        <a:bodyPr/>
        <a:lstStyle/>
        <a:p>
          <a:endParaRPr lang="sv-SE"/>
        </a:p>
      </dgm:t>
    </dgm:pt>
    <dgm:pt modelId="{6CDB1960-59F3-4AC8-A7E4-B17DD58809B6}" type="pres">
      <dgm:prSet presAssocID="{FFB170BD-EBD9-459A-BE10-86E33B71F594}" presName="cycle" presStyleCnt="0"/>
      <dgm:spPr/>
    </dgm:pt>
    <dgm:pt modelId="{A20FAABD-3BF0-47DE-BCD3-6905B73C53D3}" type="pres">
      <dgm:prSet presAssocID="{2A3CD9F6-6E49-4AFE-BD5C-E2E7B3F4A085}" presName="nodeFirstNode" presStyleLbl="node1" presStyleIdx="0" presStyleCnt="6" custScaleX="109625" custScaleY="96044">
        <dgm:presLayoutVars>
          <dgm:bulletEnabled val="1"/>
        </dgm:presLayoutVars>
      </dgm:prSet>
      <dgm:spPr/>
      <dgm:t>
        <a:bodyPr/>
        <a:lstStyle/>
        <a:p>
          <a:endParaRPr lang="sv-SE"/>
        </a:p>
      </dgm:t>
    </dgm:pt>
    <dgm:pt modelId="{589B066B-2AB8-48AA-A7E6-6CF0FDC8A52F}" type="pres">
      <dgm:prSet presAssocID="{239F1B0A-D453-4F97-B8EE-790D9FF306F2}" presName="sibTransFirstNode" presStyleLbl="bgShp" presStyleIdx="0" presStyleCnt="1"/>
      <dgm:spPr/>
      <dgm:t>
        <a:bodyPr/>
        <a:lstStyle/>
        <a:p>
          <a:endParaRPr lang="sv-SE"/>
        </a:p>
      </dgm:t>
    </dgm:pt>
    <dgm:pt modelId="{0836F478-BDEF-4AC3-84F3-CDD611B4621D}" type="pres">
      <dgm:prSet presAssocID="{7E894BAD-B8CB-4F44-8761-B3095E9AF475}" presName="nodeFollowingNodes" presStyleLbl="node1" presStyleIdx="1" presStyleCnt="6">
        <dgm:presLayoutVars>
          <dgm:bulletEnabled val="1"/>
        </dgm:presLayoutVars>
      </dgm:prSet>
      <dgm:spPr/>
      <dgm:t>
        <a:bodyPr/>
        <a:lstStyle/>
        <a:p>
          <a:endParaRPr lang="sv-SE"/>
        </a:p>
      </dgm:t>
    </dgm:pt>
    <dgm:pt modelId="{F9FE275B-B737-494F-AF51-A80F0E3FE283}" type="pres">
      <dgm:prSet presAssocID="{91E6F641-FDDA-48D4-A444-DA0D51532429}" presName="nodeFollowingNodes" presStyleLbl="node1" presStyleIdx="2" presStyleCnt="6">
        <dgm:presLayoutVars>
          <dgm:bulletEnabled val="1"/>
        </dgm:presLayoutVars>
      </dgm:prSet>
      <dgm:spPr/>
      <dgm:t>
        <a:bodyPr/>
        <a:lstStyle/>
        <a:p>
          <a:endParaRPr lang="sv-SE"/>
        </a:p>
      </dgm:t>
    </dgm:pt>
    <dgm:pt modelId="{2A8A790B-56DC-4AEB-B43A-E3A1C05617E8}" type="pres">
      <dgm:prSet presAssocID="{A7840A91-5D58-4BB7-B03D-B4424684D6B4}" presName="nodeFollowingNodes" presStyleLbl="node1" presStyleIdx="3" presStyleCnt="6">
        <dgm:presLayoutVars>
          <dgm:bulletEnabled val="1"/>
        </dgm:presLayoutVars>
      </dgm:prSet>
      <dgm:spPr/>
      <dgm:t>
        <a:bodyPr/>
        <a:lstStyle/>
        <a:p>
          <a:endParaRPr lang="sv-SE"/>
        </a:p>
      </dgm:t>
    </dgm:pt>
    <dgm:pt modelId="{E6495A98-D0D3-4DDC-A83B-D14CF96FC304}" type="pres">
      <dgm:prSet presAssocID="{8968AA36-EFD2-4243-A1BE-01C7C9F00B9F}" presName="nodeFollowingNodes" presStyleLbl="node1" presStyleIdx="4" presStyleCnt="6">
        <dgm:presLayoutVars>
          <dgm:bulletEnabled val="1"/>
        </dgm:presLayoutVars>
      </dgm:prSet>
      <dgm:spPr/>
      <dgm:t>
        <a:bodyPr/>
        <a:lstStyle/>
        <a:p>
          <a:endParaRPr lang="sv-SE"/>
        </a:p>
      </dgm:t>
    </dgm:pt>
    <dgm:pt modelId="{348C45FB-4D2D-4514-8ED9-BA00DDA7627B}" type="pres">
      <dgm:prSet presAssocID="{32C60203-D032-419D-9FA7-6997583B7F88}" presName="nodeFollowingNodes" presStyleLbl="node1" presStyleIdx="5" presStyleCnt="6">
        <dgm:presLayoutVars>
          <dgm:bulletEnabled val="1"/>
        </dgm:presLayoutVars>
      </dgm:prSet>
      <dgm:spPr/>
      <dgm:t>
        <a:bodyPr/>
        <a:lstStyle/>
        <a:p>
          <a:endParaRPr lang="sv-SE"/>
        </a:p>
      </dgm:t>
    </dgm:pt>
  </dgm:ptLst>
  <dgm:cxnLst>
    <dgm:cxn modelId="{0AB79B58-8780-4E7B-A798-61FE1A78DFD4}" type="presOf" srcId="{8968AA36-EFD2-4243-A1BE-01C7C9F00B9F}" destId="{E6495A98-D0D3-4DDC-A83B-D14CF96FC304}" srcOrd="0" destOrd="0" presId="urn:microsoft.com/office/officeart/2005/8/layout/cycle3"/>
    <dgm:cxn modelId="{E1267D88-0990-4A8C-B433-126F49724FFD}" srcId="{FFB170BD-EBD9-459A-BE10-86E33B71F594}" destId="{8968AA36-EFD2-4243-A1BE-01C7C9F00B9F}" srcOrd="4" destOrd="0" parTransId="{0C5C2FC5-F6A5-49C1-8066-3A40016F4F0A}" sibTransId="{50941467-39B2-4BBC-BA90-504F4D1F74CF}"/>
    <dgm:cxn modelId="{1984A98F-E8C5-49BC-99DE-479952E98454}" srcId="{FFB170BD-EBD9-459A-BE10-86E33B71F594}" destId="{32C60203-D032-419D-9FA7-6997583B7F88}" srcOrd="5" destOrd="0" parTransId="{976835D3-512E-4CCB-9C5E-F00E045687E0}" sibTransId="{CCA092B5-444E-4009-96AE-AC2C14302E97}"/>
    <dgm:cxn modelId="{64060E7B-142A-4510-B02A-427F47FEE374}" srcId="{FFB170BD-EBD9-459A-BE10-86E33B71F594}" destId="{2A3CD9F6-6E49-4AFE-BD5C-E2E7B3F4A085}" srcOrd="0" destOrd="0" parTransId="{FF63130C-10C6-4657-A896-9D63BC1CE64C}" sibTransId="{239F1B0A-D453-4F97-B8EE-790D9FF306F2}"/>
    <dgm:cxn modelId="{62BDE0BB-D19A-4C5E-BF5F-6FC196BD1354}" type="presOf" srcId="{FFB170BD-EBD9-459A-BE10-86E33B71F594}" destId="{657418A4-9D42-4084-9A2E-ACF115A9CC15}" srcOrd="0" destOrd="0" presId="urn:microsoft.com/office/officeart/2005/8/layout/cycle3"/>
    <dgm:cxn modelId="{7107F1B0-AD16-405E-A714-F8CF4BDA6994}" srcId="{FFB170BD-EBD9-459A-BE10-86E33B71F594}" destId="{91E6F641-FDDA-48D4-A444-DA0D51532429}" srcOrd="2" destOrd="0" parTransId="{6EBA67F3-38AE-413C-B9D9-F4F286975603}" sibTransId="{39FB1276-8A2E-4515-97BF-B3CBA43775E4}"/>
    <dgm:cxn modelId="{30F25E93-E302-45AE-9E34-768BB3827076}" type="presOf" srcId="{91E6F641-FDDA-48D4-A444-DA0D51532429}" destId="{F9FE275B-B737-494F-AF51-A80F0E3FE283}" srcOrd="0" destOrd="0" presId="urn:microsoft.com/office/officeart/2005/8/layout/cycle3"/>
    <dgm:cxn modelId="{CDA2A6C2-0E36-4BE8-A7AF-67147B122DBD}" srcId="{FFB170BD-EBD9-459A-BE10-86E33B71F594}" destId="{A7840A91-5D58-4BB7-B03D-B4424684D6B4}" srcOrd="3" destOrd="0" parTransId="{2F9BDBF5-1E34-4FFC-9284-5FFB05F126EF}" sibTransId="{1F6AD9CC-780C-41C0-92C9-C4F9997B213A}"/>
    <dgm:cxn modelId="{7182E50E-902F-4A57-9F2E-ACF7EDECF57A}" type="presOf" srcId="{2A3CD9F6-6E49-4AFE-BD5C-E2E7B3F4A085}" destId="{A20FAABD-3BF0-47DE-BCD3-6905B73C53D3}" srcOrd="0" destOrd="0" presId="urn:microsoft.com/office/officeart/2005/8/layout/cycle3"/>
    <dgm:cxn modelId="{F6685170-A1AB-4403-A2CA-BDD273963392}" type="presOf" srcId="{A7840A91-5D58-4BB7-B03D-B4424684D6B4}" destId="{2A8A790B-56DC-4AEB-B43A-E3A1C05617E8}" srcOrd="0" destOrd="0" presId="urn:microsoft.com/office/officeart/2005/8/layout/cycle3"/>
    <dgm:cxn modelId="{F7CBE599-4A6E-459E-805B-D520C3E3522C}" type="presOf" srcId="{7E894BAD-B8CB-4F44-8761-B3095E9AF475}" destId="{0836F478-BDEF-4AC3-84F3-CDD611B4621D}" srcOrd="0" destOrd="0" presId="urn:microsoft.com/office/officeart/2005/8/layout/cycle3"/>
    <dgm:cxn modelId="{8BAADB04-A54F-4777-86D9-EF0E1A322112}" srcId="{FFB170BD-EBD9-459A-BE10-86E33B71F594}" destId="{7E894BAD-B8CB-4F44-8761-B3095E9AF475}" srcOrd="1" destOrd="0" parTransId="{F1530580-1485-4CC6-90BA-040C41ACB4A1}" sibTransId="{8EAC8DB2-6FB1-45E1-AFD4-B0EADF47516D}"/>
    <dgm:cxn modelId="{73CBD30B-7242-47A5-BE93-F761E169CE02}" type="presOf" srcId="{239F1B0A-D453-4F97-B8EE-790D9FF306F2}" destId="{589B066B-2AB8-48AA-A7E6-6CF0FDC8A52F}" srcOrd="0" destOrd="0" presId="urn:microsoft.com/office/officeart/2005/8/layout/cycle3"/>
    <dgm:cxn modelId="{B47BAE30-DAD2-426B-A88A-F8F1284688BC}" type="presOf" srcId="{32C60203-D032-419D-9FA7-6997583B7F88}" destId="{348C45FB-4D2D-4514-8ED9-BA00DDA7627B}" srcOrd="0" destOrd="0" presId="urn:microsoft.com/office/officeart/2005/8/layout/cycle3"/>
    <dgm:cxn modelId="{BCA224C8-18A6-4689-852C-E92D5CEAEB6B}" type="presParOf" srcId="{657418A4-9D42-4084-9A2E-ACF115A9CC15}" destId="{6CDB1960-59F3-4AC8-A7E4-B17DD58809B6}" srcOrd="0" destOrd="0" presId="urn:microsoft.com/office/officeart/2005/8/layout/cycle3"/>
    <dgm:cxn modelId="{9A3FE4AB-AEE0-4CAE-8494-F4FB07B0EBB6}" type="presParOf" srcId="{6CDB1960-59F3-4AC8-A7E4-B17DD58809B6}" destId="{A20FAABD-3BF0-47DE-BCD3-6905B73C53D3}" srcOrd="0" destOrd="0" presId="urn:microsoft.com/office/officeart/2005/8/layout/cycle3"/>
    <dgm:cxn modelId="{50AB4D1E-273F-4E46-A5D9-A63C5D2EDD15}" type="presParOf" srcId="{6CDB1960-59F3-4AC8-A7E4-B17DD58809B6}" destId="{589B066B-2AB8-48AA-A7E6-6CF0FDC8A52F}" srcOrd="1" destOrd="0" presId="urn:microsoft.com/office/officeart/2005/8/layout/cycle3"/>
    <dgm:cxn modelId="{75AEC4C7-9DF1-429B-837C-A1B8390CEEF0}" type="presParOf" srcId="{6CDB1960-59F3-4AC8-A7E4-B17DD58809B6}" destId="{0836F478-BDEF-4AC3-84F3-CDD611B4621D}" srcOrd="2" destOrd="0" presId="urn:microsoft.com/office/officeart/2005/8/layout/cycle3"/>
    <dgm:cxn modelId="{DF49FFAC-9453-4CCB-B4E7-7D9722D8BB7C}" type="presParOf" srcId="{6CDB1960-59F3-4AC8-A7E4-B17DD58809B6}" destId="{F9FE275B-B737-494F-AF51-A80F0E3FE283}" srcOrd="3" destOrd="0" presId="urn:microsoft.com/office/officeart/2005/8/layout/cycle3"/>
    <dgm:cxn modelId="{3308AC3D-225A-4235-8371-3641B9BB2BD2}" type="presParOf" srcId="{6CDB1960-59F3-4AC8-A7E4-B17DD58809B6}" destId="{2A8A790B-56DC-4AEB-B43A-E3A1C05617E8}" srcOrd="4" destOrd="0" presId="urn:microsoft.com/office/officeart/2005/8/layout/cycle3"/>
    <dgm:cxn modelId="{8CC77D85-9AA7-4D72-922D-A460E0870B83}" type="presParOf" srcId="{6CDB1960-59F3-4AC8-A7E4-B17DD58809B6}" destId="{E6495A98-D0D3-4DDC-A83B-D14CF96FC304}" srcOrd="5" destOrd="0" presId="urn:microsoft.com/office/officeart/2005/8/layout/cycle3"/>
    <dgm:cxn modelId="{7EAABCEC-F312-45D8-96D9-76F3FEC42F48}" type="presParOf" srcId="{6CDB1960-59F3-4AC8-A7E4-B17DD58809B6}" destId="{348C45FB-4D2D-4514-8ED9-BA00DDA7627B}"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A6535-8D93-4081-99DE-92409CABB012}">
      <dsp:nvSpPr>
        <dsp:cNvPr id="0" name=""/>
        <dsp:cNvSpPr/>
      </dsp:nvSpPr>
      <dsp:spPr>
        <a:xfrm>
          <a:off x="6159040" y="-19797"/>
          <a:ext cx="901679" cy="901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sv-SE" sz="1200" kern="1200">
              <a:latin typeface="Calibri Light" panose="020F0302020204030204"/>
            </a:rPr>
            <a:t>Moment 1 Identifiering och sammanställning av lokala behov (RSS + lokal nivå)</a:t>
          </a:r>
          <a:endParaRPr lang="sv-SE" sz="1200" kern="1200"/>
        </a:p>
      </dsp:txBody>
      <dsp:txXfrm>
        <a:off x="6159040" y="-19797"/>
        <a:ext cx="901679" cy="901679"/>
      </dsp:txXfrm>
    </dsp:sp>
    <dsp:sp modelId="{AC2658CF-9603-49A2-ACD4-A379CFDD432C}">
      <dsp:nvSpPr>
        <dsp:cNvPr id="0" name=""/>
        <dsp:cNvSpPr/>
      </dsp:nvSpPr>
      <dsp:spPr>
        <a:xfrm>
          <a:off x="3400883" y="-29041"/>
          <a:ext cx="4405648" cy="4405648"/>
        </a:xfrm>
        <a:prstGeom prst="circularArrow">
          <a:avLst>
            <a:gd name="adj1" fmla="val 3991"/>
            <a:gd name="adj2" fmla="val 250365"/>
            <a:gd name="adj3" fmla="val 20667563"/>
            <a:gd name="adj4" fmla="val 18983328"/>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90653-0CF9-418E-BBB9-F6F763C08FC4}">
      <dsp:nvSpPr>
        <dsp:cNvPr id="0" name=""/>
        <dsp:cNvSpPr/>
      </dsp:nvSpPr>
      <dsp:spPr>
        <a:xfrm>
          <a:off x="6867090" y="1777134"/>
          <a:ext cx="1497923" cy="79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sv-SE" sz="1200" kern="1200">
              <a:latin typeface="Calibri Light" panose="020F0302020204030204"/>
            </a:rPr>
            <a:t>Moment 2 Kvalitetssäkring av identifierade behov (RSS + lokal nivå)</a:t>
          </a:r>
          <a:endParaRPr lang="sv-SE" sz="1200" kern="1200"/>
        </a:p>
      </dsp:txBody>
      <dsp:txXfrm>
        <a:off x="6867090" y="1777134"/>
        <a:ext cx="1497923" cy="793297"/>
      </dsp:txXfrm>
    </dsp:sp>
    <dsp:sp modelId="{7B999A02-49C4-45C3-832E-C34AEA75C76E}">
      <dsp:nvSpPr>
        <dsp:cNvPr id="0" name=""/>
        <dsp:cNvSpPr/>
      </dsp:nvSpPr>
      <dsp:spPr>
        <a:xfrm>
          <a:off x="3400883" y="-29041"/>
          <a:ext cx="4405648" cy="4405648"/>
        </a:xfrm>
        <a:prstGeom prst="circularArrow">
          <a:avLst>
            <a:gd name="adj1" fmla="val 3991"/>
            <a:gd name="adj2" fmla="val 250365"/>
            <a:gd name="adj3" fmla="val 2366308"/>
            <a:gd name="adj4" fmla="val 682073"/>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1DFDBD-5586-4F26-B886-448968867C55}">
      <dsp:nvSpPr>
        <dsp:cNvPr id="0" name=""/>
        <dsp:cNvSpPr/>
      </dsp:nvSpPr>
      <dsp:spPr>
        <a:xfrm>
          <a:off x="6159040" y="3398920"/>
          <a:ext cx="901679" cy="1035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sv-SE" sz="1200" kern="1200" dirty="0">
              <a:latin typeface="Calibri Light" panose="020F0302020204030204"/>
            </a:rPr>
            <a:t>Moment 3 Nationella aktörer sammanställer och sorterar</a:t>
          </a:r>
          <a:endParaRPr lang="sv-SE" sz="1200" kern="1200" dirty="0"/>
        </a:p>
      </dsp:txBody>
      <dsp:txXfrm>
        <a:off x="6159040" y="3398920"/>
        <a:ext cx="901679" cy="1035208"/>
      </dsp:txXfrm>
    </dsp:sp>
    <dsp:sp modelId="{936E0606-EA42-4B57-8E8B-F680C978761D}">
      <dsp:nvSpPr>
        <dsp:cNvPr id="0" name=""/>
        <dsp:cNvSpPr/>
      </dsp:nvSpPr>
      <dsp:spPr>
        <a:xfrm>
          <a:off x="3400883" y="-29041"/>
          <a:ext cx="4405648" cy="4405648"/>
        </a:xfrm>
        <a:prstGeom prst="circularArrow">
          <a:avLst>
            <a:gd name="adj1" fmla="val 3991"/>
            <a:gd name="adj2" fmla="val 250365"/>
            <a:gd name="adj3" fmla="val 6110800"/>
            <a:gd name="adj4" fmla="val 4438835"/>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B04540-D33D-4C58-9674-C37035FC728D}">
      <dsp:nvSpPr>
        <dsp:cNvPr id="0" name=""/>
        <dsp:cNvSpPr/>
      </dsp:nvSpPr>
      <dsp:spPr>
        <a:xfrm>
          <a:off x="4146695" y="3465685"/>
          <a:ext cx="901679" cy="901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sv-SE" sz="1200" kern="1200">
              <a:latin typeface="Calibri Light" panose="020F0302020204030204"/>
            </a:rPr>
            <a:t>Moment 4 Prioritering av NSK-S </a:t>
          </a:r>
          <a:endParaRPr lang="sv-SE" sz="1200" kern="1200"/>
        </a:p>
      </dsp:txBody>
      <dsp:txXfrm>
        <a:off x="4146695" y="3465685"/>
        <a:ext cx="901679" cy="901679"/>
      </dsp:txXfrm>
    </dsp:sp>
    <dsp:sp modelId="{2673B47B-A1F0-4890-BD18-33321E11DCB2}">
      <dsp:nvSpPr>
        <dsp:cNvPr id="0" name=""/>
        <dsp:cNvSpPr/>
      </dsp:nvSpPr>
      <dsp:spPr>
        <a:xfrm>
          <a:off x="3400883" y="-29041"/>
          <a:ext cx="4405648" cy="4405648"/>
        </a:xfrm>
        <a:prstGeom prst="circularArrow">
          <a:avLst>
            <a:gd name="adj1" fmla="val 3991"/>
            <a:gd name="adj2" fmla="val 250365"/>
            <a:gd name="adj3" fmla="val 9772860"/>
            <a:gd name="adj4" fmla="val 8183328"/>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18B18-DE19-41D6-AD85-80FBAF1831F2}">
      <dsp:nvSpPr>
        <dsp:cNvPr id="0" name=""/>
        <dsp:cNvSpPr/>
      </dsp:nvSpPr>
      <dsp:spPr>
        <a:xfrm>
          <a:off x="3140523" y="1722943"/>
          <a:ext cx="901679" cy="901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sv-SE" sz="1200" kern="1200">
              <a:latin typeface="Calibri Light" panose="020F0302020204030204"/>
            </a:rPr>
            <a:t>Moment  5 Nationella aktörer tar emot behov</a:t>
          </a:r>
          <a:r>
            <a:rPr lang="sv-SE" sz="1300" kern="1200">
              <a:latin typeface="Calibri Light" panose="020F0302020204030204"/>
            </a:rPr>
            <a:t>.</a:t>
          </a:r>
          <a:endParaRPr lang="sv-SE" sz="1300" kern="1200"/>
        </a:p>
      </dsp:txBody>
      <dsp:txXfrm>
        <a:off x="3140523" y="1722943"/>
        <a:ext cx="901679" cy="901679"/>
      </dsp:txXfrm>
    </dsp:sp>
    <dsp:sp modelId="{CD19A036-2B65-4470-B128-6D4333ED9ABC}">
      <dsp:nvSpPr>
        <dsp:cNvPr id="0" name=""/>
        <dsp:cNvSpPr/>
      </dsp:nvSpPr>
      <dsp:spPr>
        <a:xfrm>
          <a:off x="3400883" y="-29041"/>
          <a:ext cx="4405648" cy="4405648"/>
        </a:xfrm>
        <a:prstGeom prst="circularArrow">
          <a:avLst>
            <a:gd name="adj1" fmla="val 3991"/>
            <a:gd name="adj2" fmla="val 250365"/>
            <a:gd name="adj3" fmla="val 13166308"/>
            <a:gd name="adj4" fmla="val 11576775"/>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34F501-429F-483F-B5CF-B50D1C666F8D}">
      <dsp:nvSpPr>
        <dsp:cNvPr id="0" name=""/>
        <dsp:cNvSpPr/>
      </dsp:nvSpPr>
      <dsp:spPr>
        <a:xfrm>
          <a:off x="4146695" y="-19797"/>
          <a:ext cx="901679" cy="901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sv-SE" sz="1200" kern="1200">
              <a:latin typeface="Calibri Light" panose="020F0302020204030204"/>
            </a:rPr>
            <a:t>Moment 6 Återkoppling till regional och lokal nivå.</a:t>
          </a:r>
        </a:p>
      </dsp:txBody>
      <dsp:txXfrm>
        <a:off x="4146695" y="-19797"/>
        <a:ext cx="901679" cy="901679"/>
      </dsp:txXfrm>
    </dsp:sp>
    <dsp:sp modelId="{BD23C4D6-2A17-45B5-AC28-8857F631B344}">
      <dsp:nvSpPr>
        <dsp:cNvPr id="0" name=""/>
        <dsp:cNvSpPr/>
      </dsp:nvSpPr>
      <dsp:spPr>
        <a:xfrm>
          <a:off x="3400883" y="72685"/>
          <a:ext cx="4405648" cy="4405648"/>
        </a:xfrm>
        <a:prstGeom prst="circularArrow">
          <a:avLst>
            <a:gd name="adj1" fmla="val 3991"/>
            <a:gd name="adj2" fmla="val 250365"/>
            <a:gd name="adj3" fmla="val 16910800"/>
            <a:gd name="adj4" fmla="val 15238835"/>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B3664-92D3-4F7E-BCFF-438ED82561CA}">
      <dsp:nvSpPr>
        <dsp:cNvPr id="0" name=""/>
        <dsp:cNvSpPr/>
      </dsp:nvSpPr>
      <dsp:spPr>
        <a:xfrm>
          <a:off x="590529" y="0"/>
          <a:ext cx="6692669" cy="465479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D5E9B6-7A02-45BF-A517-1D5469F2529B}">
      <dsp:nvSpPr>
        <dsp:cNvPr id="0" name=""/>
        <dsp:cNvSpPr/>
      </dsp:nvSpPr>
      <dsp:spPr>
        <a:xfrm>
          <a:off x="3037" y="1396436"/>
          <a:ext cx="1245648" cy="1861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Lära ut metod</a:t>
          </a:r>
        </a:p>
      </dsp:txBody>
      <dsp:txXfrm>
        <a:off x="63845" y="1457244"/>
        <a:ext cx="1124032" cy="1740300"/>
      </dsp:txXfrm>
    </dsp:sp>
    <dsp:sp modelId="{AF6758FE-B9E9-4FC0-AA9B-927398A38DDA}">
      <dsp:nvSpPr>
        <dsp:cNvPr id="0" name=""/>
        <dsp:cNvSpPr/>
      </dsp:nvSpPr>
      <dsp:spPr>
        <a:xfrm>
          <a:off x="1310968" y="1396436"/>
          <a:ext cx="1245648" cy="1861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Kompetens-kartläggning steg 1</a:t>
          </a:r>
        </a:p>
      </dsp:txBody>
      <dsp:txXfrm>
        <a:off x="1371776" y="1457244"/>
        <a:ext cx="1124032" cy="1740300"/>
      </dsp:txXfrm>
    </dsp:sp>
    <dsp:sp modelId="{69EF41F4-180B-43C6-A028-6070720CB2EA}">
      <dsp:nvSpPr>
        <dsp:cNvPr id="0" name=""/>
        <dsp:cNvSpPr/>
      </dsp:nvSpPr>
      <dsp:spPr>
        <a:xfrm>
          <a:off x="2618899" y="1396436"/>
          <a:ext cx="1245648" cy="1861916"/>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Kompetens-kartläggning steg 2 </a:t>
          </a:r>
        </a:p>
      </dsp:txBody>
      <dsp:txXfrm>
        <a:off x="2679707" y="1457244"/>
        <a:ext cx="1124032" cy="1740300"/>
      </dsp:txXfrm>
    </dsp:sp>
    <dsp:sp modelId="{A6F58ADD-D45E-4CFE-83C2-697BDAEAEB1C}">
      <dsp:nvSpPr>
        <dsp:cNvPr id="0" name=""/>
        <dsp:cNvSpPr/>
      </dsp:nvSpPr>
      <dsp:spPr>
        <a:xfrm>
          <a:off x="3926830" y="1396436"/>
          <a:ext cx="1245648" cy="1861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Resultat-rapport</a:t>
          </a:r>
        </a:p>
      </dsp:txBody>
      <dsp:txXfrm>
        <a:off x="3987638" y="1457244"/>
        <a:ext cx="1124032" cy="1740300"/>
      </dsp:txXfrm>
    </dsp:sp>
    <dsp:sp modelId="{0A66EF02-B3A8-4667-BFED-4B131C69C10D}">
      <dsp:nvSpPr>
        <dsp:cNvPr id="0" name=""/>
        <dsp:cNvSpPr/>
      </dsp:nvSpPr>
      <dsp:spPr>
        <a:xfrm>
          <a:off x="5234761" y="1396436"/>
          <a:ext cx="1327998" cy="1861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Dialoger </a:t>
          </a:r>
        </a:p>
      </dsp:txBody>
      <dsp:txXfrm>
        <a:off x="5299589" y="1461264"/>
        <a:ext cx="1198342" cy="1732260"/>
      </dsp:txXfrm>
    </dsp:sp>
    <dsp:sp modelId="{EAD5CB53-057A-41DB-89C1-64779A61C38E}">
      <dsp:nvSpPr>
        <dsp:cNvPr id="0" name=""/>
        <dsp:cNvSpPr/>
      </dsp:nvSpPr>
      <dsp:spPr>
        <a:xfrm>
          <a:off x="6625042" y="1396436"/>
          <a:ext cx="1245648" cy="1861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Läns-gemensam kompetens-försörjnings-plan </a:t>
          </a:r>
        </a:p>
      </dsp:txBody>
      <dsp:txXfrm>
        <a:off x="6685850" y="1457244"/>
        <a:ext cx="1124032" cy="1740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B066B-2AB8-48AA-A7E6-6CF0FDC8A52F}">
      <dsp:nvSpPr>
        <dsp:cNvPr id="0" name=""/>
        <dsp:cNvSpPr/>
      </dsp:nvSpPr>
      <dsp:spPr>
        <a:xfrm>
          <a:off x="233849" y="-69404"/>
          <a:ext cx="6011477" cy="6011477"/>
        </a:xfrm>
        <a:prstGeom prst="circularArrow">
          <a:avLst>
            <a:gd name="adj1" fmla="val 5274"/>
            <a:gd name="adj2" fmla="val 312630"/>
            <a:gd name="adj3" fmla="val 14087684"/>
            <a:gd name="adj4" fmla="val 17209688"/>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FAABD-3BF0-47DE-BCD3-6905B73C53D3}">
      <dsp:nvSpPr>
        <dsp:cNvPr id="0" name=""/>
        <dsp:cNvSpPr/>
      </dsp:nvSpPr>
      <dsp:spPr>
        <a:xfrm>
          <a:off x="2006656" y="13750"/>
          <a:ext cx="2465863" cy="10801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Länsgemensam kompetensförsörjningsplan Nära vård</a:t>
          </a:r>
        </a:p>
        <a:p>
          <a:pPr lvl="0" algn="ctr" defTabSz="622300">
            <a:lnSpc>
              <a:spcPct val="90000"/>
            </a:lnSpc>
            <a:spcBef>
              <a:spcPct val="0"/>
            </a:spcBef>
            <a:spcAft>
              <a:spcPct val="35000"/>
            </a:spcAft>
          </a:pPr>
          <a:endParaRPr lang="sv-SE" sz="1200" kern="1200" dirty="0"/>
        </a:p>
      </dsp:txBody>
      <dsp:txXfrm>
        <a:off x="2059386" y="66480"/>
        <a:ext cx="2360403" cy="974728"/>
      </dsp:txXfrm>
    </dsp:sp>
    <dsp:sp modelId="{0836F478-BDEF-4AC3-84F3-CDD611B4621D}">
      <dsp:nvSpPr>
        <dsp:cNvPr id="0" name=""/>
        <dsp:cNvSpPr/>
      </dsp:nvSpPr>
      <dsp:spPr>
        <a:xfrm>
          <a:off x="4226911" y="1210870"/>
          <a:ext cx="2249362" cy="11246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Socialchefer och områdeschefer från Region Örebro län prioriterar utvecklingsområde och </a:t>
          </a:r>
          <a:r>
            <a:rPr lang="sv-SE" sz="1400" kern="1200" dirty="0" err="1"/>
            <a:t>ev</a:t>
          </a:r>
          <a:r>
            <a:rPr lang="sv-SE" sz="1400" kern="1200" dirty="0"/>
            <a:t> aktivitet. </a:t>
          </a:r>
        </a:p>
      </dsp:txBody>
      <dsp:txXfrm>
        <a:off x="4281813" y="1265772"/>
        <a:ext cx="2139558" cy="1014877"/>
      </dsp:txXfrm>
    </dsp:sp>
    <dsp:sp modelId="{F9FE275B-B737-494F-AF51-A80F0E3FE283}">
      <dsp:nvSpPr>
        <dsp:cNvPr id="0" name=""/>
        <dsp:cNvSpPr/>
      </dsp:nvSpPr>
      <dsp:spPr>
        <a:xfrm>
          <a:off x="4226911" y="3649603"/>
          <a:ext cx="2249362" cy="11246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HR-chefsnätverket</a:t>
          </a:r>
          <a:r>
            <a:rPr lang="sv-SE" sz="1400" b="1" kern="1200" dirty="0"/>
            <a:t> </a:t>
          </a:r>
          <a:r>
            <a:rPr lang="sv-SE" sz="1400" kern="1200" dirty="0"/>
            <a:t>tar del av och tar ställning till förslaget. </a:t>
          </a:r>
        </a:p>
      </dsp:txBody>
      <dsp:txXfrm>
        <a:off x="4281813" y="3704505"/>
        <a:ext cx="2139558" cy="1014877"/>
      </dsp:txXfrm>
    </dsp:sp>
    <dsp:sp modelId="{2A8A790B-56DC-4AEB-B43A-E3A1C05617E8}">
      <dsp:nvSpPr>
        <dsp:cNvPr id="0" name=""/>
        <dsp:cNvSpPr/>
      </dsp:nvSpPr>
      <dsp:spPr>
        <a:xfrm>
          <a:off x="2114906" y="4868970"/>
          <a:ext cx="2249362" cy="11246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Arbetsgrupp utses.</a:t>
          </a:r>
        </a:p>
      </dsp:txBody>
      <dsp:txXfrm>
        <a:off x="2169808" y="4923872"/>
        <a:ext cx="2139558" cy="1014877"/>
      </dsp:txXfrm>
    </dsp:sp>
    <dsp:sp modelId="{E6495A98-D0D3-4DDC-A83B-D14CF96FC304}">
      <dsp:nvSpPr>
        <dsp:cNvPr id="0" name=""/>
        <dsp:cNvSpPr/>
      </dsp:nvSpPr>
      <dsp:spPr>
        <a:xfrm>
          <a:off x="2901" y="3649603"/>
          <a:ext cx="2249362" cy="11246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Arbetsgruppen jobbar med aktiviteten. </a:t>
          </a:r>
        </a:p>
      </dsp:txBody>
      <dsp:txXfrm>
        <a:off x="57803" y="3704505"/>
        <a:ext cx="2139558" cy="1014877"/>
      </dsp:txXfrm>
    </dsp:sp>
    <dsp:sp modelId="{348C45FB-4D2D-4514-8ED9-BA00DDA7627B}">
      <dsp:nvSpPr>
        <dsp:cNvPr id="0" name=""/>
        <dsp:cNvSpPr/>
      </dsp:nvSpPr>
      <dsp:spPr>
        <a:xfrm>
          <a:off x="2901" y="1210870"/>
          <a:ext cx="2249362" cy="11246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Processtöd skriver rapport och sprider information</a:t>
          </a:r>
        </a:p>
      </dsp:txBody>
      <dsp:txXfrm>
        <a:off x="57803" y="1265772"/>
        <a:ext cx="2139558" cy="1014877"/>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drawings/drawing1.xml><?xml version="1.0" encoding="utf-8"?>
<c:userShapes xmlns:c="http://schemas.openxmlformats.org/drawingml/2006/chart">
  <cdr:relSizeAnchor xmlns:cdr="http://schemas.openxmlformats.org/drawingml/2006/chartDrawing">
    <cdr:from>
      <cdr:x>0.09772</cdr:x>
      <cdr:y>0.80536</cdr:y>
    </cdr:from>
    <cdr:to>
      <cdr:x>0.1871</cdr:x>
      <cdr:y>1</cdr:y>
    </cdr:to>
    <cdr:sp macro="" textlink="">
      <cdr:nvSpPr>
        <cdr:cNvPr id="2" name="textruta 1"/>
        <cdr:cNvSpPr txBox="1"/>
      </cdr:nvSpPr>
      <cdr:spPr>
        <a:xfrm xmlns:a="http://schemas.openxmlformats.org/drawingml/2006/main">
          <a:off x="999762" y="440305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sv-SE" sz="1100" dirty="0"/>
        </a:p>
      </cdr:txBody>
    </cdr:sp>
  </cdr:relSizeAnchor>
  <cdr:relSizeAnchor xmlns:cdr="http://schemas.openxmlformats.org/drawingml/2006/chartDrawing">
    <cdr:from>
      <cdr:x>0.0841</cdr:x>
      <cdr:y>0.80536</cdr:y>
    </cdr:from>
    <cdr:to>
      <cdr:x>0.17348</cdr:x>
      <cdr:y>1</cdr:y>
    </cdr:to>
    <cdr:sp macro="" textlink="">
      <cdr:nvSpPr>
        <cdr:cNvPr id="3" name="textruta 2"/>
        <cdr:cNvSpPr txBox="1"/>
      </cdr:nvSpPr>
      <cdr:spPr>
        <a:xfrm xmlns:a="http://schemas.openxmlformats.org/drawingml/2006/main">
          <a:off x="860425" y="456851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sv-SE" sz="1100" dirty="0"/>
        </a:p>
      </cdr:txBody>
    </cdr:sp>
  </cdr:relSizeAnchor>
  <cdr:relSizeAnchor xmlns:cdr="http://schemas.openxmlformats.org/drawingml/2006/chartDrawing">
    <cdr:from>
      <cdr:x>0.65112</cdr:x>
      <cdr:y>0.95743</cdr:y>
    </cdr:from>
    <cdr:to>
      <cdr:x>0.94342</cdr:x>
      <cdr:y>1</cdr:y>
    </cdr:to>
    <cdr:pic>
      <cdr:nvPicPr>
        <cdr:cNvPr id="4" name="chart">
          <a:extLst xmlns:a="http://schemas.openxmlformats.org/drawingml/2006/main">
            <a:ext uri="{FF2B5EF4-FFF2-40B4-BE49-F238E27FC236}">
              <a16:creationId xmlns:a16="http://schemas.microsoft.com/office/drawing/2014/main" id="{0BD0EF9E-4D75-454F-B48A-A0B3851EC45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661560" y="4497922"/>
          <a:ext cx="2990476" cy="200000"/>
        </a:xfrm>
        <a:prstGeom xmlns:a="http://schemas.openxmlformats.org/drawingml/2006/main" prst="rect">
          <a:avLst/>
        </a:prstGeom>
      </cdr:spPr>
    </cdr:pic>
  </cdr:relSizeAnchor>
  <cdr:relSizeAnchor xmlns:cdr="http://schemas.openxmlformats.org/drawingml/2006/chartDrawing">
    <cdr:from>
      <cdr:x>0.7594</cdr:x>
      <cdr:y>0.83273</cdr:y>
    </cdr:from>
    <cdr:to>
      <cdr:x>0.7597</cdr:x>
      <cdr:y>0.95335</cdr:y>
    </cdr:to>
    <cdr:cxnSp macro="">
      <cdr:nvCxnSpPr>
        <cdr:cNvPr id="6" name="Rak pilkoppling 5">
          <a:extLst xmlns:a="http://schemas.openxmlformats.org/drawingml/2006/main">
            <a:ext uri="{FF2B5EF4-FFF2-40B4-BE49-F238E27FC236}">
              <a16:creationId xmlns:a16="http://schemas.microsoft.com/office/drawing/2014/main" id="{A771E514-BA7D-42F2-A351-842946CD81D5}"/>
            </a:ext>
          </a:extLst>
        </cdr:cNvPr>
        <cdr:cNvCxnSpPr/>
      </cdr:nvCxnSpPr>
      <cdr:spPr>
        <a:xfrm xmlns:a="http://schemas.openxmlformats.org/drawingml/2006/main" flipH="1" flipV="1">
          <a:off x="4344907" y="3835789"/>
          <a:ext cx="1740" cy="55562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37F6065-3EDE-4950-8FE2-06455CCB026D}" type="datetimeFigureOut">
              <a:rPr lang="sv-SE" smtClean="0"/>
              <a:t>2022-12-01</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E9C84CA-13CA-48B3-86B9-646132EC4A6A}" type="slidenum">
              <a:rPr lang="sv-SE" smtClean="0"/>
              <a:t>‹#›</a:t>
            </a:fld>
            <a:endParaRPr lang="sv-SE"/>
          </a:p>
        </p:txBody>
      </p:sp>
    </p:spTree>
    <p:extLst>
      <p:ext uri="{BB962C8B-B14F-4D97-AF65-F5344CB8AC3E}">
        <p14:creationId xmlns:p14="http://schemas.microsoft.com/office/powerpoint/2010/main" val="4101555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hv.se/om-oss/organisation/centrumbildningar/forum-for-skola-och-valfard/motesplats-for-valfard/chef-och-ledarskap-for-chefer-inom-vard-och-omsorg-och-socialtjanst-7.5-hp/"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E9C84CA-13CA-48B3-86B9-646132EC4A6A}" type="slidenum">
              <a:rPr lang="sv-SE" smtClean="0"/>
              <a:t>1</a:t>
            </a:fld>
            <a:endParaRPr lang="sv-SE"/>
          </a:p>
        </p:txBody>
      </p:sp>
    </p:spTree>
    <p:extLst>
      <p:ext uri="{BB962C8B-B14F-4D97-AF65-F5344CB8AC3E}">
        <p14:creationId xmlns:p14="http://schemas.microsoft.com/office/powerpoint/2010/main" val="4010516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10</a:t>
            </a:fld>
            <a:endParaRPr lang="sv-SE"/>
          </a:p>
        </p:txBody>
      </p:sp>
    </p:spTree>
    <p:extLst>
      <p:ext uri="{BB962C8B-B14F-4D97-AF65-F5344CB8AC3E}">
        <p14:creationId xmlns:p14="http://schemas.microsoft.com/office/powerpoint/2010/main" val="687110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698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980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920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7835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3838" y="808038"/>
            <a:ext cx="7185026" cy="4041775"/>
          </a:xfrm>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66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84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020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7426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7291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p:txBody>
      </p:sp>
      <p:sp>
        <p:nvSpPr>
          <p:cNvPr id="4" name="Platshållare för bildnummer 3"/>
          <p:cNvSpPr>
            <a:spLocks noGrp="1"/>
          </p:cNvSpPr>
          <p:nvPr>
            <p:ph type="sldNum" sz="quarter" idx="5"/>
          </p:nvPr>
        </p:nvSpPr>
        <p:spPr/>
        <p:txBody>
          <a:bodyPr/>
          <a:lstStyle/>
          <a:p>
            <a:fld id="{1E9C84CA-13CA-48B3-86B9-646132EC4A6A}" type="slidenum">
              <a:rPr lang="sv-SE" smtClean="0"/>
              <a:t>2</a:t>
            </a:fld>
            <a:endParaRPr lang="sv-SE"/>
          </a:p>
        </p:txBody>
      </p:sp>
    </p:spTree>
    <p:extLst>
      <p:ext uri="{BB962C8B-B14F-4D97-AF65-F5344CB8AC3E}">
        <p14:creationId xmlns:p14="http://schemas.microsoft.com/office/powerpoint/2010/main" val="1345349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8026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4924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787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667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6851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508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598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27</a:t>
            </a:fld>
            <a:endParaRPr lang="sv-SE"/>
          </a:p>
        </p:txBody>
      </p:sp>
    </p:spTree>
    <p:extLst>
      <p:ext uri="{BB962C8B-B14F-4D97-AF65-F5344CB8AC3E}">
        <p14:creationId xmlns:p14="http://schemas.microsoft.com/office/powerpoint/2010/main" val="201084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274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23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p:txBody>
      </p:sp>
      <p:sp>
        <p:nvSpPr>
          <p:cNvPr id="4" name="Platshållare för bildnummer 3"/>
          <p:cNvSpPr>
            <a:spLocks noGrp="1"/>
          </p:cNvSpPr>
          <p:nvPr>
            <p:ph type="sldNum" sz="quarter" idx="5"/>
          </p:nvPr>
        </p:nvSpPr>
        <p:spPr/>
        <p:txBody>
          <a:bodyPr/>
          <a:lstStyle/>
          <a:p>
            <a:fld id="{1E9C84CA-13CA-48B3-86B9-646132EC4A6A}" type="slidenum">
              <a:rPr lang="sv-SE" smtClean="0"/>
              <a:t>3</a:t>
            </a:fld>
            <a:endParaRPr lang="sv-SE"/>
          </a:p>
        </p:txBody>
      </p:sp>
    </p:spTree>
    <p:extLst>
      <p:ext uri="{BB962C8B-B14F-4D97-AF65-F5344CB8AC3E}">
        <p14:creationId xmlns:p14="http://schemas.microsoft.com/office/powerpoint/2010/main" val="1021208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1396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682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2B2F27-15E0-4742-B0BA-181C870B2A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389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33</a:t>
            </a:fld>
            <a:endParaRPr lang="sv-SE"/>
          </a:p>
        </p:txBody>
      </p:sp>
    </p:spTree>
    <p:extLst>
      <p:ext uri="{BB962C8B-B14F-4D97-AF65-F5344CB8AC3E}">
        <p14:creationId xmlns:p14="http://schemas.microsoft.com/office/powerpoint/2010/main" val="3817243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34</a:t>
            </a:fld>
            <a:endParaRPr lang="sv-SE"/>
          </a:p>
        </p:txBody>
      </p:sp>
    </p:spTree>
    <p:extLst>
      <p:ext uri="{BB962C8B-B14F-4D97-AF65-F5344CB8AC3E}">
        <p14:creationId xmlns:p14="http://schemas.microsoft.com/office/powerpoint/2010/main" val="2187323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E9C84CA-13CA-48B3-86B9-646132EC4A6A}" type="slidenum">
              <a:rPr lang="sv-SE" smtClean="0"/>
              <a:t>35</a:t>
            </a:fld>
            <a:endParaRPr lang="sv-SE"/>
          </a:p>
        </p:txBody>
      </p:sp>
    </p:spTree>
    <p:extLst>
      <p:ext uri="{BB962C8B-B14F-4D97-AF65-F5344CB8AC3E}">
        <p14:creationId xmlns:p14="http://schemas.microsoft.com/office/powerpoint/2010/main" val="1166457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rPr>
              <a:t>I Göteborgsregionen (GR) har vi samordnat en gemensam upphandling av ledarutbildning första linjens chefer hos Högskolan i Borås. Den är uppdelat i fem olika delar om totalt 37,5 </a:t>
            </a:r>
            <a:r>
              <a:rPr lang="sv-SE" sz="1800" dirty="0" err="1">
                <a:effectLst/>
                <a:latin typeface="Calibri" panose="020F0502020204030204" pitchFamily="34" charset="0"/>
                <a:ea typeface="Calibri" panose="020F0502020204030204" pitchFamily="34" charset="0"/>
              </a:rPr>
              <a:t>hp</a:t>
            </a:r>
            <a:r>
              <a:rPr lang="sv-SE" sz="1800" dirty="0">
                <a:effectLst/>
                <a:latin typeface="Calibri" panose="020F0502020204030204" pitchFamily="34" charset="0"/>
                <a:ea typeface="Calibri" panose="020F0502020204030204" pitchFamily="34" charset="0"/>
              </a:rPr>
              <a:t>. Utbildningens innehåll bygger i hög grad på Socialstyrelsens tidigare ledarutbildning för denna målgrupp. Utbildningen startade vintern 2021/2022 inom ramen för </a:t>
            </a:r>
            <a:r>
              <a:rPr lang="sv-SE" sz="1800" dirty="0" err="1">
                <a:effectLst/>
                <a:latin typeface="Calibri" panose="020F0502020204030204" pitchFamily="34" charset="0"/>
                <a:ea typeface="Calibri" panose="020F0502020204030204" pitchFamily="34" charset="0"/>
              </a:rPr>
              <a:t>GR´s</a:t>
            </a:r>
            <a:r>
              <a:rPr lang="sv-SE" sz="1800" dirty="0">
                <a:effectLst/>
                <a:latin typeface="Calibri" panose="020F0502020204030204" pitchFamily="34" charset="0"/>
                <a:ea typeface="Calibri" panose="020F0502020204030204" pitchFamily="34" charset="0"/>
              </a:rPr>
              <a:t> samordning av Äldreomsorgslyftet. En gemensam satsning låter intressant – ligger i linje med våra äldreomsorgschefers önskemål. Bra att koppla till Yrkesresan också. </a:t>
            </a:r>
          </a:p>
          <a:p>
            <a:endParaRPr lang="sv-SE" dirty="0"/>
          </a:p>
          <a:p>
            <a:r>
              <a:rPr lang="sv-SE" sz="1800" dirty="0">
                <a:effectLst/>
                <a:latin typeface="Arial" panose="020B0604020202020204" pitchFamily="34" charset="0"/>
                <a:ea typeface="Calibri" panose="020F0502020204030204" pitchFamily="34" charset="0"/>
              </a:rPr>
              <a:t>Äldreförvaltningen har tidigare använt sig av Socialstyrelsens kurser och varit nöjda med det. Nu har man tagit fram en egen utbildning som är anpassad efter stadens förutsättningar.</a:t>
            </a:r>
          </a:p>
          <a:p>
            <a:endParaRPr lang="sv-SE" sz="1800" dirty="0">
              <a:effectLst/>
              <a:latin typeface="Arial" panose="020B0604020202020204" pitchFamily="34" charset="0"/>
            </a:endParaRPr>
          </a:p>
          <a:p>
            <a:r>
              <a:rPr lang="sv-SE" sz="1800" dirty="0">
                <a:solidFill>
                  <a:srgbClr val="222222"/>
                </a:solidFill>
                <a:effectLst/>
                <a:latin typeface="Arial" panose="020B0604020202020204" pitchFamily="34" charset="0"/>
                <a:ea typeface="Calibri" panose="020F0502020204030204" pitchFamily="34" charset="0"/>
              </a:rPr>
              <a:t>Gävleborg var intresserad av att gå samman och undersöka saken, men måste så klart veta mer om vad det skulle kunna innebära i form av resurser osv innan man hoppar på tåget fullt ut.</a:t>
            </a:r>
            <a:endParaRPr lang="sv-SE" sz="1800" dirty="0">
              <a:effectLst/>
              <a:latin typeface="Calibri" panose="020F0502020204030204" pitchFamily="34" charset="0"/>
              <a:ea typeface="Calibri" panose="020F0502020204030204" pitchFamily="34" charset="0"/>
            </a:endParaRPr>
          </a:p>
          <a:p>
            <a:r>
              <a:rPr lang="sv-SE" sz="1800" dirty="0">
                <a:solidFill>
                  <a:srgbClr val="222222"/>
                </a:solidFill>
                <a:effectLst/>
                <a:latin typeface="Arial" panose="020B0604020202020204" pitchFamily="34" charset="0"/>
                <a:ea typeface="Calibri" panose="020F0502020204030204" pitchFamily="34" charset="0"/>
              </a:rPr>
              <a:t>Vi har gått samarbete med våran högskola och det finns säker möjligheter till samverkan mellan lärosätena om kommunerna vill detta i Gävleborg.</a:t>
            </a:r>
          </a:p>
          <a:p>
            <a:endParaRPr lang="sv-SE" sz="1800" dirty="0">
              <a:solidFill>
                <a:srgbClr val="222222"/>
              </a:solidFill>
              <a:effectLst/>
              <a:latin typeface="Arial" panose="020B0604020202020204" pitchFamily="34" charset="0"/>
              <a:ea typeface="Calibri" panose="020F0502020204030204" pitchFamily="34" charset="0"/>
            </a:endParaRPr>
          </a:p>
          <a:p>
            <a:r>
              <a:rPr lang="sv-SE" sz="1800" dirty="0">
                <a:effectLst/>
                <a:latin typeface="Calibri" panose="020F0502020204030204" pitchFamily="34" charset="0"/>
                <a:ea typeface="Calibri" panose="020F0502020204030204" pitchFamily="34" charset="0"/>
              </a:rPr>
              <a:t>Fyrbodal: här är info om den utbildning vi köper in i höst för alla områden inom socialtjänsten.</a:t>
            </a:r>
          </a:p>
          <a:p>
            <a:r>
              <a:rPr lang="sv-SE" sz="1800" dirty="0">
                <a:effectLst/>
                <a:latin typeface="Calibri" panose="020F0502020204030204" pitchFamily="34" charset="0"/>
                <a:ea typeface="Calibri" panose="020F0502020204030204" pitchFamily="34" charset="0"/>
              </a:rPr>
              <a:t>En mycket uppskattad 7,5 </a:t>
            </a:r>
            <a:r>
              <a:rPr lang="sv-SE" sz="1800" dirty="0" err="1">
                <a:effectLst/>
                <a:latin typeface="Calibri" panose="020F0502020204030204" pitchFamily="34" charset="0"/>
                <a:ea typeface="Calibri" panose="020F0502020204030204" pitchFamily="34" charset="0"/>
              </a:rPr>
              <a:t>hp</a:t>
            </a:r>
            <a:r>
              <a:rPr lang="sv-SE" sz="1800" dirty="0">
                <a:effectLst/>
                <a:latin typeface="Calibri" panose="020F0502020204030204" pitchFamily="34" charset="0"/>
                <a:ea typeface="Calibri" panose="020F0502020204030204" pitchFamily="34" charset="0"/>
              </a:rPr>
              <a:t>, som vi kört i många år.</a:t>
            </a:r>
          </a:p>
          <a:p>
            <a:r>
              <a:rPr lang="sv-SE" sz="1800" u="sng" dirty="0">
                <a:solidFill>
                  <a:srgbClr val="0563C1"/>
                </a:solidFill>
                <a:effectLst/>
                <a:latin typeface="Calibri" panose="020F0502020204030204" pitchFamily="34" charset="0"/>
                <a:ea typeface="Calibri" panose="020F0502020204030204" pitchFamily="34" charset="0"/>
                <a:hlinkClick r:id="rId3"/>
              </a:rPr>
              <a:t>https://www.hv.se/om-oss/organisation/centrumbildningar/forum-for-skola-och-valfard/motesplats-for-valfard/chef-och-ledarskap-for-chefer-inom-vard-och-omsorg-och-socialtjanst-7.5-hp/</a:t>
            </a:r>
            <a:endParaRPr lang="sv-SE" sz="1800" dirty="0">
              <a:effectLst/>
              <a:latin typeface="Calibri" panose="020F0502020204030204" pitchFamily="34" charset="0"/>
              <a:ea typeface="Calibri" panose="020F0502020204030204" pitchFamily="34" charset="0"/>
            </a:endParaRPr>
          </a:p>
          <a:p>
            <a:r>
              <a:rPr lang="sv-SE" sz="1800" dirty="0">
                <a:effectLst/>
                <a:latin typeface="Calibri" panose="020F0502020204030204" pitchFamily="34" charset="0"/>
                <a:ea typeface="Calibri" panose="020F0502020204030204" pitchFamily="34" charset="0"/>
              </a:rPr>
              <a:t>lite röster från förra kursen finns under fliken inbjudan.</a:t>
            </a:r>
          </a:p>
          <a:p>
            <a:r>
              <a:rPr lang="sv-SE" sz="1800" dirty="0">
                <a:effectLst/>
                <a:latin typeface="Calibri" panose="020F0502020204030204" pitchFamily="34" charset="0"/>
                <a:ea typeface="Calibri" panose="020F0502020204030204" pitchFamily="34" charset="0"/>
              </a:rPr>
              <a:t> Den har getts digitalt under pandemin och några externa gick den då. Vi är gärna med och utvecklar konceptet med andra.</a:t>
            </a:r>
          </a:p>
          <a:p>
            <a:endParaRPr lang="sv-SE" sz="1800" dirty="0">
              <a:effectLst/>
              <a:latin typeface="Calibri" panose="020F0502020204030204" pitchFamily="34" charset="0"/>
              <a:ea typeface="Calibri" panose="020F0502020204030204" pitchFamily="34" charset="0"/>
            </a:endParaRPr>
          </a:p>
          <a:p>
            <a:r>
              <a:rPr lang="sv-SE" sz="1800" dirty="0">
                <a:effectLst/>
                <a:latin typeface="Calibri" panose="020F0502020204030204" pitchFamily="34" charset="0"/>
                <a:ea typeface="Calibri" panose="020F0502020204030204" pitchFamily="34" charset="0"/>
              </a:rPr>
              <a:t>8 av 9 kommuner i Sörmland har visat intresse för att gå samman och undersöka behov och möjligheter. </a:t>
            </a:r>
          </a:p>
          <a:p>
            <a:r>
              <a:rPr lang="sv-SE" sz="1800" dirty="0">
                <a:effectLst/>
                <a:latin typeface="Calibri" panose="020F0502020204030204" pitchFamily="34" charset="0"/>
                <a:ea typeface="Calibri" panose="020F0502020204030204" pitchFamily="34" charset="0"/>
              </a:rPr>
              <a:t>Ställde frågorna nedan. Det är bara Eskilstuna som har pågående samarbete med MDU. Bifogar kursplan/upplägg som de verkar nöjda med. </a:t>
            </a:r>
          </a:p>
          <a:p>
            <a:endParaRPr lang="sv-SE" sz="1800" dirty="0">
              <a:effectLst/>
              <a:latin typeface="Calibri" panose="020F0502020204030204" pitchFamily="34" charset="0"/>
              <a:ea typeface="Calibri" panose="020F0502020204030204" pitchFamily="34" charset="0"/>
            </a:endParaRPr>
          </a:p>
          <a:p>
            <a:endParaRPr lang="sv-SE" sz="1800" dirty="0">
              <a:effectLst/>
              <a:latin typeface="Calibri" panose="020F0502020204030204" pitchFamily="34" charset="0"/>
              <a:ea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1E9C84CA-13CA-48B3-86B9-646132EC4A6A}" type="slidenum">
              <a:rPr lang="sv-SE" smtClean="0"/>
              <a:t>36</a:t>
            </a:fld>
            <a:endParaRPr lang="sv-SE"/>
          </a:p>
        </p:txBody>
      </p:sp>
    </p:spTree>
    <p:extLst>
      <p:ext uri="{BB962C8B-B14F-4D97-AF65-F5344CB8AC3E}">
        <p14:creationId xmlns:p14="http://schemas.microsoft.com/office/powerpoint/2010/main" val="2640517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a:r>
              <a:rPr lang="sv-SE" sz="1200" i="1" dirty="0">
                <a:effectLst/>
                <a:latin typeface="Calibri" panose="020F0502020204030204" pitchFamily="34" charset="0"/>
                <a:ea typeface="Calibri" panose="020F0502020204030204" pitchFamily="34" charset="0"/>
              </a:rPr>
              <a:t>Första linjens chefer s. 179</a:t>
            </a:r>
            <a:endParaRPr lang="sv-SE" sz="1200" dirty="0">
              <a:effectLst/>
              <a:latin typeface="Calibri" panose="020F0502020204030204" pitchFamily="34" charset="0"/>
              <a:ea typeface="Calibri" panose="020F0502020204030204" pitchFamily="34" charset="0"/>
            </a:endParaRPr>
          </a:p>
          <a:p>
            <a:pPr marL="457200"/>
            <a:r>
              <a:rPr lang="sv-SE" sz="1200" dirty="0">
                <a:effectLst/>
                <a:latin typeface="Calibri" panose="020F0502020204030204" pitchFamily="34" charset="0"/>
                <a:ea typeface="Calibri" panose="020F0502020204030204" pitchFamily="34" charset="0"/>
              </a:rPr>
              <a:t>Utredningen Nationell samordnare för kompetensförsörjning inom vård och omsorg för äldre bedömde att det råder otydlighet om vilka krav på utbildning som kan ställas på den verksamhetsnära chefen.</a:t>
            </a:r>
            <a:r>
              <a:rPr lang="sv-SE" sz="1200" baseline="30000" dirty="0">
                <a:effectLst/>
                <a:latin typeface="Calibri" panose="020F0502020204030204" pitchFamily="34" charset="0"/>
                <a:ea typeface="Calibri" panose="020F0502020204030204" pitchFamily="34" charset="0"/>
              </a:rPr>
              <a:t> </a:t>
            </a:r>
            <a:r>
              <a:rPr lang="sv-SE" sz="1200" dirty="0">
                <a:effectLst/>
                <a:latin typeface="Calibri" panose="020F0502020204030204" pitchFamily="34" charset="0"/>
                <a:ea typeface="Calibri" panose="020F0502020204030204" pitchFamily="34" charset="0"/>
              </a:rPr>
              <a:t>De rekommenderade att regeringen skulle ge en myndighet i uppdrag att ta fram ett underlag med bedömningar av för-och nackdelar med att reglera eller på annat sätt tydliggöra utbildningskrav för verksamhetsnära chefer inom den kommunalt finansierade vården och omsorgen om äldre per personer. Regeringen har lämnat ett sådant uppdrag till Socialstyrelsen Uppdraget ska redovisas senast den 1 mars 2023. </a:t>
            </a:r>
          </a:p>
          <a:p>
            <a:endParaRPr lang="sv-SE" dirty="0"/>
          </a:p>
        </p:txBody>
      </p:sp>
      <p:sp>
        <p:nvSpPr>
          <p:cNvPr id="4" name="Platshållare för bildnummer 3"/>
          <p:cNvSpPr>
            <a:spLocks noGrp="1"/>
          </p:cNvSpPr>
          <p:nvPr>
            <p:ph type="sldNum" sz="quarter" idx="5"/>
          </p:nvPr>
        </p:nvSpPr>
        <p:spPr/>
        <p:txBody>
          <a:bodyPr/>
          <a:lstStyle/>
          <a:p>
            <a:fld id="{1E9C84CA-13CA-48B3-86B9-646132EC4A6A}" type="slidenum">
              <a:rPr lang="sv-SE" smtClean="0"/>
              <a:t>37</a:t>
            </a:fld>
            <a:endParaRPr lang="sv-SE"/>
          </a:p>
        </p:txBody>
      </p:sp>
    </p:spTree>
    <p:extLst>
      <p:ext uri="{BB962C8B-B14F-4D97-AF65-F5344CB8AC3E}">
        <p14:creationId xmlns:p14="http://schemas.microsoft.com/office/powerpoint/2010/main" val="2038133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473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66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Camilla</a:t>
            </a:r>
          </a:p>
        </p:txBody>
      </p:sp>
      <p:sp>
        <p:nvSpPr>
          <p:cNvPr id="4" name="Platshållare för bildnummer 3"/>
          <p:cNvSpPr>
            <a:spLocks noGrp="1"/>
          </p:cNvSpPr>
          <p:nvPr>
            <p:ph type="sldNum" sz="quarter" idx="5"/>
          </p:nvPr>
        </p:nvSpPr>
        <p:spPr/>
        <p:txBody>
          <a:bodyPr/>
          <a:lstStyle/>
          <a:p>
            <a:fld id="{1E9C84CA-13CA-48B3-86B9-646132EC4A6A}" type="slidenum">
              <a:rPr lang="sv-SE" smtClean="0"/>
              <a:t>4</a:t>
            </a:fld>
            <a:endParaRPr lang="sv-SE"/>
          </a:p>
        </p:txBody>
      </p:sp>
    </p:spTree>
    <p:extLst>
      <p:ext uri="{BB962C8B-B14F-4D97-AF65-F5344CB8AC3E}">
        <p14:creationId xmlns:p14="http://schemas.microsoft.com/office/powerpoint/2010/main" val="3153476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304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JJ</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D26D-1A9F-4116-80C1-C0FF83CCD2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587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436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053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3564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a:t>
            </a:r>
          </a:p>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0446E9-9BBA-4672-B9CB-9F5AC23311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63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 </a:t>
            </a:r>
          </a:p>
          <a:p>
            <a:r>
              <a:rPr lang="sv-SE" dirty="0"/>
              <a:t>Den här bilden tittade vi på förra mötet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0328A-B3A7-4692-BE64-B1442C30716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6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81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t>
            </a:r>
          </a:p>
          <a:p>
            <a:r>
              <a:rPr lang="sv-SE" dirty="0"/>
              <a:t>En av de bärande idéerna  i Yrkesresan är kontinuerligt lärande. </a:t>
            </a:r>
          </a:p>
          <a:p>
            <a:r>
              <a:rPr lang="sv-SE" dirty="0"/>
              <a:t>En resa som pågår över tid.</a:t>
            </a:r>
          </a:p>
          <a:p>
            <a:r>
              <a:rPr lang="sv-SE" dirty="0"/>
              <a:t>Att vara på väg, möjlighet att kontinuerligt utvecklas yrkesmässigt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Varje resa har en struktur som består av olika delar.</a:t>
            </a:r>
          </a:p>
          <a:p>
            <a:r>
              <a:rPr lang="sv-SE" dirty="0"/>
              <a:t>Strukturen påverkar utformningen i alla dess delar – inte minst i lärplattformen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D26D-1A9F-4116-80C1-C0FF83CCD2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91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75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F436-E8B4-495B-8135-35CB57CB95B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28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420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719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55</a:t>
            </a:fld>
            <a:endParaRPr lang="sv-SE"/>
          </a:p>
        </p:txBody>
      </p:sp>
    </p:spTree>
    <p:extLst>
      <p:ext uri="{BB962C8B-B14F-4D97-AF65-F5344CB8AC3E}">
        <p14:creationId xmlns:p14="http://schemas.microsoft.com/office/powerpoint/2010/main" val="27089683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56</a:t>
            </a:fld>
            <a:endParaRPr lang="sv-SE"/>
          </a:p>
        </p:txBody>
      </p:sp>
    </p:spTree>
    <p:extLst>
      <p:ext uri="{BB962C8B-B14F-4D97-AF65-F5344CB8AC3E}">
        <p14:creationId xmlns:p14="http://schemas.microsoft.com/office/powerpoint/2010/main" val="12209603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839DB-AA15-4F06-91D5-814D5CBB091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450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839DB-AA15-4F06-91D5-814D5CBB091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4503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839DB-AA15-4F06-91D5-814D5CBB091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412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839DB-AA15-4F06-91D5-814D5CBB091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028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690D031-32B0-46C6-8A39-1F434DC880A4}" type="slidenum">
              <a:rPr lang="sv-SE" smtClean="0"/>
              <a:t>61</a:t>
            </a:fld>
            <a:endParaRPr lang="sv-SE"/>
          </a:p>
        </p:txBody>
      </p:sp>
    </p:spTree>
    <p:extLst>
      <p:ext uri="{BB962C8B-B14F-4D97-AF65-F5344CB8AC3E}">
        <p14:creationId xmlns:p14="http://schemas.microsoft.com/office/powerpoint/2010/main" val="33384345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690D031-32B0-46C6-8A39-1F434DC880A4}" type="slidenum">
              <a:rPr lang="sv-SE" smtClean="0"/>
              <a:t>62</a:t>
            </a:fld>
            <a:endParaRPr lang="sv-SE"/>
          </a:p>
        </p:txBody>
      </p:sp>
    </p:spTree>
    <p:extLst>
      <p:ext uri="{BB962C8B-B14F-4D97-AF65-F5344CB8AC3E}">
        <p14:creationId xmlns:p14="http://schemas.microsoft.com/office/powerpoint/2010/main" val="258838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6</a:t>
            </a:fld>
            <a:endParaRPr lang="sv-SE"/>
          </a:p>
        </p:txBody>
      </p:sp>
    </p:spTree>
    <p:extLst>
      <p:ext uri="{BB962C8B-B14F-4D97-AF65-F5344CB8AC3E}">
        <p14:creationId xmlns:p14="http://schemas.microsoft.com/office/powerpoint/2010/main" val="9468435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E9C84CA-13CA-48B3-86B9-646132EC4A6A}" type="slidenum">
              <a:rPr lang="sv-SE" smtClean="0"/>
              <a:t>63</a:t>
            </a:fld>
            <a:endParaRPr lang="sv-SE"/>
          </a:p>
        </p:txBody>
      </p:sp>
    </p:spTree>
    <p:extLst>
      <p:ext uri="{BB962C8B-B14F-4D97-AF65-F5344CB8AC3E}">
        <p14:creationId xmlns:p14="http://schemas.microsoft.com/office/powerpoint/2010/main" val="7354626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9E30CED-C808-4272-8EA9-5CF747D9F23B}" type="slidenum">
              <a:rPr lang="sv-SE" smtClean="0"/>
              <a:t>64</a:t>
            </a:fld>
            <a:endParaRPr lang="sv-SE"/>
          </a:p>
        </p:txBody>
      </p:sp>
    </p:spTree>
    <p:extLst>
      <p:ext uri="{BB962C8B-B14F-4D97-AF65-F5344CB8AC3E}">
        <p14:creationId xmlns:p14="http://schemas.microsoft.com/office/powerpoint/2010/main" val="37219260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9E30CED-C808-4272-8EA9-5CF747D9F23B}" type="slidenum">
              <a:rPr lang="sv-SE" smtClean="0"/>
              <a:t>65</a:t>
            </a:fld>
            <a:endParaRPr lang="sv-SE"/>
          </a:p>
        </p:txBody>
      </p:sp>
    </p:spTree>
    <p:extLst>
      <p:ext uri="{BB962C8B-B14F-4D97-AF65-F5344CB8AC3E}">
        <p14:creationId xmlns:p14="http://schemas.microsoft.com/office/powerpoint/2010/main" val="4430966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690D031-32B0-46C6-8A39-1F434DC880A4}" type="slidenum">
              <a:rPr lang="sv-SE" smtClean="0"/>
              <a:t>66</a:t>
            </a:fld>
            <a:endParaRPr lang="sv-SE"/>
          </a:p>
        </p:txBody>
      </p:sp>
    </p:spTree>
    <p:extLst>
      <p:ext uri="{BB962C8B-B14F-4D97-AF65-F5344CB8AC3E}">
        <p14:creationId xmlns:p14="http://schemas.microsoft.com/office/powerpoint/2010/main" val="34163314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Arial" panose="020B0604020202020204" pitchFamily="34" charset="0"/>
              <a:buNone/>
            </a:pPr>
            <a:r>
              <a:rPr lang="sv-SE" b="1" dirty="0"/>
              <a:t>Det brottsförebyggande arbetet ska prioriteras under nästa mandatperiod. Statens ansvar behöver här utökas</a:t>
            </a:r>
            <a:r>
              <a:rPr lang="sv-SE" dirty="0"/>
              <a:t>. </a:t>
            </a:r>
          </a:p>
          <a:p>
            <a:pPr>
              <a:buFont typeface="Arial" panose="020B0604020202020204" pitchFamily="34" charset="0"/>
              <a:buNone/>
            </a:pPr>
            <a:endParaRPr lang="sv-SE" dirty="0"/>
          </a:p>
          <a:p>
            <a:pPr>
              <a:buFont typeface="Arial" panose="020B0604020202020204" pitchFamily="34" charset="0"/>
              <a:buNone/>
            </a:pPr>
            <a:r>
              <a:rPr lang="sv-SE" dirty="0"/>
              <a:t>Socialtjänstlagen behöver reformeras och det brottsförebyggande arbetet samt arbetet att ta människor ur kriminalitet ska tydliggöras och lagfästas.. Kommunernas brottsförebyggande arbete ska regleras i lag. </a:t>
            </a:r>
          </a:p>
          <a:p>
            <a:pPr>
              <a:buFont typeface="Arial" panose="020B0604020202020204" pitchFamily="34" charset="0"/>
              <a:buNone/>
            </a:pPr>
            <a:endParaRPr lang="sv-SE" dirty="0"/>
          </a:p>
          <a:p>
            <a:pPr>
              <a:buFont typeface="Arial" panose="020B0604020202020204" pitchFamily="34" charset="0"/>
              <a:buChar char="•"/>
            </a:pPr>
            <a:r>
              <a:rPr lang="sv-SE" dirty="0"/>
              <a:t> En nationell social insatsstyrka inrättas, som ska göra omvärldsanalys och förmedla beprövade metoder för att förebygga brott och utbilda socialsekreterare i att hantera unga som begår eller är i riskzonen för att begå brott. Det ska finnas en operativ funktion som kan användas på platser där kriminalitet och våld eskalerat eller där socialtjänsten är hårt ansträngd</a:t>
            </a:r>
          </a:p>
          <a:p>
            <a:pPr>
              <a:buFont typeface="Arial" panose="020B0604020202020204" pitchFamily="34" charset="0"/>
              <a:buChar char="•"/>
            </a:pPr>
            <a:endParaRPr lang="sv-SE" dirty="0"/>
          </a:p>
          <a:p>
            <a:pPr>
              <a:buFont typeface="Arial" panose="020B0604020202020204" pitchFamily="34" charset="0"/>
              <a:buChar char="•"/>
            </a:pPr>
            <a:r>
              <a:rPr lang="sv-SE" dirty="0"/>
              <a:t> Socionomutbildningen reformeras för att göra kriminalitet bland ungdomar till ett obligatoriskt utbildningsmoment. Möjlighet till specialisering på ungdomsbrott införs i utbildningen. Särskilda forskningsmedel anslås till området sociala insatser mot unga i kriminalitet.</a:t>
            </a:r>
          </a:p>
          <a:p>
            <a:pPr>
              <a:buFont typeface="Arial" panose="020B0604020202020204" pitchFamily="34" charset="0"/>
              <a:buNone/>
            </a:pPr>
            <a:endParaRPr lang="sv-SE" dirty="0"/>
          </a:p>
          <a:p>
            <a:pPr marL="171450" indent="-171450">
              <a:buFont typeface="Arial" panose="020B0604020202020204" pitchFamily="34" charset="0"/>
              <a:buChar char="•"/>
            </a:pPr>
            <a:r>
              <a:rPr lang="sv-SE" dirty="0"/>
              <a:t>Inför – i ett första led – en ny huvudregel i sekretesslagstiftningen: all relevant information ska delas med brottsbekämpande myndigheter för att bekämpa brott. Myndigheter måste kunna dela information med brottsbekämpande myndigheter när det behövs för att bekämpa brott, bidragsfusk, felaktig bokföring och arbetslivskriminalitet. I ett andra led ska förutsättningarna att ge brottsbekämpande myndigheter direktåtkomst till andra myndigheters relevanta databaser och register utredas. </a:t>
            </a:r>
          </a:p>
          <a:p>
            <a:pPr marL="171450" indent="-171450">
              <a:buFont typeface="Arial" panose="020B0604020202020204" pitchFamily="34" charset="0"/>
              <a:buChar cha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Bekämpa välfärdsbrottslighet: En ny myndighet ska ansvara för alla utbetalningar från både kommunal och statlig nivå. För att ge en samlad bild och effektivisera välfärdsutbetalningar ska ett transaktionskonto tas fram och administreras av myndigheten. En kartläggning av felaktiga utbetalningar på kommunal och regional nivå bör göras. Bidragsbrottslagen ska skärpas och även omfatta stöd till företag.</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6690D031-32B0-46C6-8A39-1F434DC880A4}" type="slidenum">
              <a:rPr lang="sv-SE" smtClean="0"/>
              <a:t>67</a:t>
            </a:fld>
            <a:endParaRPr lang="sv-SE"/>
          </a:p>
        </p:txBody>
      </p:sp>
    </p:spTree>
    <p:extLst>
      <p:ext uri="{BB962C8B-B14F-4D97-AF65-F5344CB8AC3E}">
        <p14:creationId xmlns:p14="http://schemas.microsoft.com/office/powerpoint/2010/main" val="40416280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Ungdomsfängelser ska ersätta de särskilda ungdomshem som </a:t>
            </a:r>
            <a:r>
              <a:rPr lang="sv-SE" dirty="0" err="1"/>
              <a:t>SiS</a:t>
            </a:r>
            <a:r>
              <a:rPr lang="sv-SE" dirty="0"/>
              <a:t> ansvarar för idag och där domar på sluten ungdomsvård normalt verkställs.</a:t>
            </a:r>
          </a:p>
          <a:p>
            <a:pPr marL="171450" indent="-171450">
              <a:buFont typeface="Arial" panose="020B0604020202020204" pitchFamily="34" charset="0"/>
              <a:buChar char="•"/>
            </a:pPr>
            <a:r>
              <a:rPr lang="sv-SE" dirty="0"/>
              <a:t>Straffreduktion 18+ tas bort, övervägs för de under 18 och sänkning av straffmyndighetsåldern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En skyldighet för Socialtjänsten ska införas att inom 24 timmar efter att ett barn gripits för ett brott kalla föräldrarna till ett samtal, så att socialtjänsten ska kunna få föräldrarna att medverka till insatser till stöd för den unga.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Åklagare får besluta om LVU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Inför en möjlighet att använda hemliga tvångsmedel mot personer under 15 år som begår grova brott genom att se över bland annat lagen om unga lagöverträdare (LUL). Vid brott som begås av minderåriga ska polisen, alternativt socialtjänsten, som huvudregel utreda eventuell påverkan från äldre.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En utredning ska se över olika möjligheter att förstärka föräldraansvaret och möjliggöra tidiga insatser för barn som begår brott eller är i riskzonen. Satsningen på föräldrastödsprogram byggs ut med målet att det ska finnas i alla kommuner i landet och satsningen på fritidskort genomförs. Vidare ska socialtjänstlagen ändras i syfte att ge socialtjänsten utökade befogenheter att besluta om tidiga och obligatoriska insatser för barnen eller deras vårdnadshavare, så kallat mellantvång. Vid alla placeringar av barn ska ökade insatser göras för att säkra en fungerande skolgång.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Ekonomiska och sociala konsekvenser kan ha en påverkan för hur föräldrar utövar sitt föräldraansvar över barn som riskerar att hamna i kriminalitet. Sedan tidigare finns vissa möjligheter att ålägga vårdnadshavare ett solidariskt skadeståndsansvar för barns brottslighet. Andra sätt att påverka föräldrar genom ekonomiska och sociala konsekvenser bör prövas. Det kan handla om ändringar i vårdnadshavare skadeståndsskyldighet eller andra ekonomiska åtgärder.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Vidare ska socialtjänstlagen ändras i syfte att ge socialtjänsten utökade befogenheter att besluta om tidiga och obligatoriska insatser för barnen eller deras vårdnadshavare, så kallat mellantvång.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I Danmark finns ett system med ungdomskriminalitetsnämnder ledda av en domare med representanter från polis och kommun. Utredning pågår om detta, denna utredning bör påskyndas.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a:buFont typeface="Arial" panose="020B0604020202020204" pitchFamily="34" charset="0"/>
              <a:buChar char="•"/>
            </a:pPr>
            <a:endParaRPr lang="sv-SE" dirty="0"/>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6690D031-32B0-46C6-8A39-1F434DC880A4}" type="slidenum">
              <a:rPr lang="sv-SE" smtClean="0"/>
              <a:t>68</a:t>
            </a:fld>
            <a:endParaRPr lang="sv-SE"/>
          </a:p>
        </p:txBody>
      </p:sp>
    </p:spTree>
    <p:extLst>
      <p:ext uri="{BB962C8B-B14F-4D97-AF65-F5344CB8AC3E}">
        <p14:creationId xmlns:p14="http://schemas.microsoft.com/office/powerpoint/2010/main" val="13509471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Arial" panose="020B0604020202020204" pitchFamily="34" charset="0"/>
              <a:buNone/>
            </a:pPr>
            <a:endParaRPr lang="sv-SE" dirty="0"/>
          </a:p>
          <a:p>
            <a:pPr marL="171450" indent="-171450">
              <a:buFont typeface="Arial" panose="020B0604020202020204" pitchFamily="34" charset="0"/>
              <a:buChar char="•"/>
            </a:pPr>
            <a:r>
              <a:rPr lang="sv-SE" dirty="0"/>
              <a:t>Den som vistas olovligen i landet ska inte ha rätt till ekonomiskt bistånd. Det bör därför genom lagstiftning införas ett förbud mot att kommuner ger ekonomiskt stöd i dessa situationer. Ett sådant lagförbud ska inte hindra andra aktörer (t.ex. civilsamhället) att erbjuda stöd. Ett begränsat utrymme ska finnas för nödbistånd, t.ex. mat och hjälp med transport till hemlandet.</a:t>
            </a:r>
          </a:p>
          <a:p>
            <a:pPr>
              <a:buFont typeface="Arial" panose="020B0604020202020204" pitchFamily="34" charset="0"/>
              <a:buNone/>
            </a:pPr>
            <a:endParaRPr lang="sv-SE" dirty="0"/>
          </a:p>
          <a:p>
            <a:pPr marL="171450" indent="-171450">
              <a:buFont typeface="Arial" panose="020B0604020202020204" pitchFamily="34" charset="0"/>
              <a:buChar char="•"/>
            </a:pPr>
            <a:r>
              <a:rPr lang="sv-SE" dirty="0"/>
              <a:t>Integrationspolitikens målstruktur Målstrukturen för integrationspolitiken reformeras för att tydligare inkludera social, kulturell, ekonomisk, språklig samt demokratisk integration och anpassning. </a:t>
            </a:r>
          </a:p>
          <a:p>
            <a:pPr>
              <a:buFont typeface="Arial" panose="020B0604020202020204" pitchFamily="34" charset="0"/>
              <a:buNone/>
            </a:pPr>
            <a:endParaRPr lang="sv-SE" dirty="0"/>
          </a:p>
          <a:p>
            <a:pPr marL="171450" indent="-171450">
              <a:buFont typeface="Arial" panose="020B0604020202020204" pitchFamily="34" charset="0"/>
              <a:buChar char="•"/>
            </a:pPr>
            <a:r>
              <a:rPr lang="sv-SE" dirty="0"/>
              <a:t>Långsiktiga strukturer för att lyfta utsatta om råden Författningsstöd tas fram för samarbetsformer med gemensamt och obligatoriskt ansvar mellan det offentliga och alla fastighetsägare för att bedriva långsiktigt förbättringsarbete i bostadsområden. Möjliga former kan vara stärkt platssamverkan eller det som på engelska kallas Business </a:t>
            </a:r>
            <a:r>
              <a:rPr lang="sv-SE" dirty="0" err="1"/>
              <a:t>Improvement</a:t>
            </a:r>
            <a:r>
              <a:rPr lang="sv-SE" dirty="0"/>
              <a:t> </a:t>
            </a:r>
            <a:r>
              <a:rPr lang="sv-SE" dirty="0" err="1"/>
              <a:t>Districts</a:t>
            </a:r>
            <a:r>
              <a:rPr lang="sv-SE" dirty="0"/>
              <a:t> (BID).</a:t>
            </a:r>
          </a:p>
          <a:p>
            <a:pPr>
              <a:buFont typeface="Arial" panose="020B0604020202020204" pitchFamily="34" charset="0"/>
              <a:buNone/>
            </a:pPr>
            <a:endParaRPr lang="sv-SE" dirty="0"/>
          </a:p>
          <a:p>
            <a:pPr marL="0" indent="0">
              <a:buFont typeface="Arial" panose="020B0604020202020204" pitchFamily="34" charset="0"/>
              <a:buNone/>
            </a:pPr>
            <a:r>
              <a:rPr lang="sv-SE" dirty="0"/>
              <a:t>Samhällsintroduktion m .m . </a:t>
            </a:r>
          </a:p>
          <a:p>
            <a:pPr marL="171450" indent="-171450">
              <a:buFont typeface="Arial" panose="020B0604020202020204" pitchFamily="34" charset="0"/>
              <a:buChar char="•"/>
            </a:pPr>
            <a:r>
              <a:rPr lang="sv-SE" dirty="0"/>
              <a:t>En utredning ska tillsättas med uppdrag att föreslå förändringar av reglerna om samhällsintroduktion för asylsökande, samhällsorientering för nyanlända och SFI-undervisningen - obligatorisk och villkorad, nationell läroplan för den kommunala samhällsorienteringen för nyanlända där ökad tonvikt ska läggas vid jämställdhet, kvinnors rättigheter, religionsfrihet och samhällets övriga grundvärderingar, • lämna förslag som innebär att samhällsorienteringen avslutas med ett godkänt prov i samhällskunskap. Utredningsarbetet ska också få i uppdrag att föreslå förstärkningar av SFI-undervisningen. Bland annat bör SFI med yrkesutbildning erbjudas nyanlända i alla kommuner. </a:t>
            </a:r>
          </a:p>
          <a:p>
            <a:pPr>
              <a:buFont typeface="Arial" panose="020B0604020202020204" pitchFamily="34" charset="0"/>
              <a:buNone/>
            </a:pPr>
            <a:endParaRPr lang="sv-SE" dirty="0"/>
          </a:p>
          <a:p>
            <a:pPr marL="171450" indent="-171450">
              <a:buFont typeface="Arial" panose="020B0604020202020204" pitchFamily="34" charset="0"/>
              <a:buChar char="•"/>
            </a:pPr>
            <a:r>
              <a:rPr lang="sv-SE" dirty="0"/>
              <a:t>Bosättning för nyanlända Bosättningslagen/anvisningslagen bör ses över i fråga om viktningen av de faktorer som styr fördelningen av nyanlända samt att bostadssituationen i en kommun ska utgöra ytterligare en faktor. Lagen bör på sikt ska avskaffas och ersättas med en modell med ett större kommunalt inflytande. Det bör också införas en nationell modell med etableringsboende i max tre år. </a:t>
            </a:r>
          </a:p>
          <a:p>
            <a:pPr>
              <a:buFont typeface="Arial" panose="020B0604020202020204" pitchFamily="34" charset="0"/>
              <a:buNone/>
            </a:pPr>
            <a:endParaRPr lang="sv-SE" dirty="0"/>
          </a:p>
          <a:p>
            <a:pPr marL="171450" indent="-171450">
              <a:buFont typeface="Arial" panose="020B0604020202020204" pitchFamily="34" charset="0"/>
              <a:buChar char="•"/>
            </a:pPr>
            <a:r>
              <a:rPr lang="sv-SE" dirty="0"/>
              <a:t>Sänkt etableringsstöd Etableringsersättningen ska ses över/reformeras. Etableringsersättningen ska vara lägre än de offentliga stöd och bidrag som kan komma i fråga för personer som bott länge i Sverige, varför etableringstillägget och rätten till kompletterande försörjningsstöd bör avskaffas för dem som har etableringsersättning. För full etableringsersättning ska krav ställas på aktivt deltagande i SFI och deltagande i aktiviteter på heltid motsvarande de aktivitetskrav som ska införas i försörjningsstödet. </a:t>
            </a:r>
          </a:p>
          <a:p>
            <a:pPr>
              <a:buFont typeface="Arial" panose="020B0604020202020204" pitchFamily="34" charset="0"/>
              <a:buNone/>
            </a:pPr>
            <a:endParaRPr lang="sv-SE" dirty="0"/>
          </a:p>
          <a:p>
            <a:pPr marL="171450" indent="-171450">
              <a:buFont typeface="Arial" panose="020B0604020202020204" pitchFamily="34" charset="0"/>
              <a:buChar char="•"/>
            </a:pPr>
            <a:r>
              <a:rPr lang="sv-SE" dirty="0"/>
              <a:t>Begränsning av rätten till tolk för personer m ed uppehållstillstånd och svenskt medborgarskap. Rätten till offentligt finansierad tolk ska begränsas. Utgångspunkten ska vara att den enskilde i första hand ska betala för tolktjänster. Det ska övervägas att införa en avgift för nyanlända efter att en viss tid förflutit sedan uppehållstillstånd beviljats. Den statliga kontrollen och kvalitetsbedömning av tolkar som arbetar för det offentliga ska öka.</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Ökade integrationsmöjligheter för de yngsta barnen. Insatser ska genomföras för att öka samhällets kontaktyta i förhållande till små barn och deras familjer i utsatta områden. Inom ramen för insatserna ska bl.a. utökade program hos BVC och obligatorisk språkscreening på BVC genomföras. Språkförskola för barn i utsatta områden och för nyanlända barn i övrigt ska också övervägas.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Tjänstemannaansvar ska införas Tillsätt en särskild utredare med uppdraget att lägga fram förslag för hur ett återinfört tjänstemannaansvar skulle kunna se ut, med syftet att stärka åtgärderna mot tjänstefel och vidga ansvaret för annan myndighetsverksamhet än myndighetsutövning. </a:t>
            </a:r>
          </a:p>
          <a:p>
            <a:pPr marL="171450" indent="-171450">
              <a:buFont typeface="Arial" panose="020B0604020202020204" pitchFamily="34" charset="0"/>
              <a:buChar cha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Lämna förslag till en ordning med informationsutbyte och anmälningsplikt mellan Polisen och myndigheter som kan antas komma i kontakt med personer som befinner sig illegalt i landet. Kommuner och myndigheter ska vara skyldiga att informera Migrationsverket och Polismyndigheten när de kommer i kontakt med personer som vistas i Sverige utan tillstånd. Det innebär att myndigheter som en person kan komma i kontakt med får ett ansvar för att säkerställa personens lagliga rätt att vistas i Sverige.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En utredning ska därför uppdras att analysera förutsättningarna att återinföra möjligheten att utvisa utlänningar av bristande vandel. Med bristande vandel avses förhållanden såsom bristande regelefterlevnad, association med kriminell organisation, nätverk eller klan, prostitution, missbruk, deltagande i våldsbejakande eller extremistiska organisationer eller miljöer som hotar grundläggande svenska värden eller om det i övrigt föreligger otvetydigt konstaterade anmärkningar i fråga om levnadssättet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6690D031-32B0-46C6-8A39-1F434DC880A4}" type="slidenum">
              <a:rPr lang="sv-SE" smtClean="0"/>
              <a:t>69</a:t>
            </a:fld>
            <a:endParaRPr lang="sv-SE"/>
          </a:p>
        </p:txBody>
      </p:sp>
    </p:spTree>
    <p:extLst>
      <p:ext uri="{BB962C8B-B14F-4D97-AF65-F5344CB8AC3E}">
        <p14:creationId xmlns:p14="http://schemas.microsoft.com/office/powerpoint/2010/main" val="30024154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Primärvården ska byggas ut och ha ett lokalområdesuppdrag som innefattar hälsofrämjande arbete.</a:t>
            </a:r>
          </a:p>
          <a:p>
            <a:r>
              <a:rPr lang="sv-SE" dirty="0"/>
              <a:t>Fler </a:t>
            </a:r>
            <a:r>
              <a:rPr lang="sv-SE" dirty="0" err="1"/>
              <a:t>allmänspecialisetr</a:t>
            </a:r>
            <a:r>
              <a:rPr lang="sv-SE" dirty="0"/>
              <a:t>, arbetsterapeuter, fysioterapeuter ska anställas inom </a:t>
            </a:r>
            <a:r>
              <a:rPr lang="sv-SE" dirty="0" err="1"/>
              <a:t>promärvården</a:t>
            </a:r>
            <a:endParaRPr lang="sv-SE" dirty="0"/>
          </a:p>
          <a:p>
            <a:endParaRPr lang="sv-SE" dirty="0"/>
          </a:p>
          <a:p>
            <a:r>
              <a:rPr lang="sv-SE" dirty="0"/>
              <a:t>Statliga medel ska vara prestationsbaserade och följas upp tydligt</a:t>
            </a:r>
          </a:p>
          <a:p>
            <a:r>
              <a:rPr lang="sv-SE" dirty="0"/>
              <a:t>Det nationella åtagandet för kompetensförsörjningen ska stärkas</a:t>
            </a:r>
          </a:p>
          <a:p>
            <a:endParaRPr lang="sv-SE" dirty="0"/>
          </a:p>
        </p:txBody>
      </p:sp>
      <p:sp>
        <p:nvSpPr>
          <p:cNvPr id="4" name="Platshållare för bildnummer 3"/>
          <p:cNvSpPr>
            <a:spLocks noGrp="1"/>
          </p:cNvSpPr>
          <p:nvPr>
            <p:ph type="sldNum" sz="quarter" idx="5"/>
          </p:nvPr>
        </p:nvSpPr>
        <p:spPr/>
        <p:txBody>
          <a:bodyPr/>
          <a:lstStyle/>
          <a:p>
            <a:fld id="{6690D031-32B0-46C6-8A39-1F434DC880A4}" type="slidenum">
              <a:rPr lang="sv-SE" smtClean="0"/>
              <a:t>70</a:t>
            </a:fld>
            <a:endParaRPr lang="sv-SE"/>
          </a:p>
        </p:txBody>
      </p:sp>
    </p:spTree>
    <p:extLst>
      <p:ext uri="{BB962C8B-B14F-4D97-AF65-F5344CB8AC3E}">
        <p14:creationId xmlns:p14="http://schemas.microsoft.com/office/powerpoint/2010/main" val="30780721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
            </a:r>
          </a:p>
          <a:p>
            <a:endParaRPr lang="sv-SE" dirty="0"/>
          </a:p>
          <a:p>
            <a:endParaRPr lang="sv-SE" dirty="0"/>
          </a:p>
        </p:txBody>
      </p:sp>
      <p:sp>
        <p:nvSpPr>
          <p:cNvPr id="4" name="Platshållare för bildnummer 3"/>
          <p:cNvSpPr>
            <a:spLocks noGrp="1"/>
          </p:cNvSpPr>
          <p:nvPr>
            <p:ph type="sldNum" sz="quarter" idx="5"/>
          </p:nvPr>
        </p:nvSpPr>
        <p:spPr/>
        <p:txBody>
          <a:bodyPr/>
          <a:lstStyle/>
          <a:p>
            <a:fld id="{6690D031-32B0-46C6-8A39-1F434DC880A4}" type="slidenum">
              <a:rPr lang="sv-SE" smtClean="0"/>
              <a:t>71</a:t>
            </a:fld>
            <a:endParaRPr lang="sv-SE"/>
          </a:p>
        </p:txBody>
      </p:sp>
    </p:spTree>
    <p:extLst>
      <p:ext uri="{BB962C8B-B14F-4D97-AF65-F5344CB8AC3E}">
        <p14:creationId xmlns:p14="http://schemas.microsoft.com/office/powerpoint/2010/main" val="25788110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E9C84CA-13CA-48B3-86B9-646132EC4A6A}" type="slidenum">
              <a:rPr lang="sv-SE" smtClean="0"/>
              <a:t>72</a:t>
            </a:fld>
            <a:endParaRPr lang="sv-SE"/>
          </a:p>
        </p:txBody>
      </p:sp>
    </p:spTree>
    <p:extLst>
      <p:ext uri="{BB962C8B-B14F-4D97-AF65-F5344CB8AC3E}">
        <p14:creationId xmlns:p14="http://schemas.microsoft.com/office/powerpoint/2010/main" val="163922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8457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E9C84CA-13CA-48B3-86B9-646132EC4A6A}" type="slidenum">
              <a:rPr lang="sv-SE" smtClean="0"/>
              <a:t>73</a:t>
            </a:fld>
            <a:endParaRPr lang="sv-SE"/>
          </a:p>
        </p:txBody>
      </p:sp>
    </p:spTree>
    <p:extLst>
      <p:ext uri="{BB962C8B-B14F-4D97-AF65-F5344CB8AC3E}">
        <p14:creationId xmlns:p14="http://schemas.microsoft.com/office/powerpoint/2010/main" val="42748841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74</a:t>
            </a:fld>
            <a:endParaRPr lang="sv-SE"/>
          </a:p>
        </p:txBody>
      </p:sp>
    </p:spTree>
    <p:extLst>
      <p:ext uri="{BB962C8B-B14F-4D97-AF65-F5344CB8AC3E}">
        <p14:creationId xmlns:p14="http://schemas.microsoft.com/office/powerpoint/2010/main" val="3217247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skola, socialtjänst, vård och omsorg, hälso- och sjukvård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FBD9-ACBF-438C-BE78-6E174939E4C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5367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76</a:t>
            </a:fld>
            <a:endParaRPr lang="sv-SE"/>
          </a:p>
        </p:txBody>
      </p:sp>
    </p:spTree>
    <p:extLst>
      <p:ext uri="{BB962C8B-B14F-4D97-AF65-F5344CB8AC3E}">
        <p14:creationId xmlns:p14="http://schemas.microsoft.com/office/powerpoint/2010/main" val="3607989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1327617">
              <a:defRPr/>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4F960-D17F-4030-A967-F6ACC059533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1792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Kanske markera extra de som vi särskilt vill diskutera med dem?</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799A0-6CDA-41C9-8448-3FB90D57C91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3119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79</a:t>
            </a:fld>
            <a:endParaRPr lang="sv-SE"/>
          </a:p>
        </p:txBody>
      </p:sp>
    </p:spTree>
    <p:extLst>
      <p:ext uri="{BB962C8B-B14F-4D97-AF65-F5344CB8AC3E}">
        <p14:creationId xmlns:p14="http://schemas.microsoft.com/office/powerpoint/2010/main" val="4339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80</a:t>
            </a:fld>
            <a:endParaRPr lang="sv-SE"/>
          </a:p>
        </p:txBody>
      </p:sp>
    </p:spTree>
    <p:extLst>
      <p:ext uri="{BB962C8B-B14F-4D97-AF65-F5344CB8AC3E}">
        <p14:creationId xmlns:p14="http://schemas.microsoft.com/office/powerpoint/2010/main" val="7624478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81</a:t>
            </a:fld>
            <a:endParaRPr lang="sv-SE"/>
          </a:p>
        </p:txBody>
      </p:sp>
    </p:spTree>
    <p:extLst>
      <p:ext uri="{BB962C8B-B14F-4D97-AF65-F5344CB8AC3E}">
        <p14:creationId xmlns:p14="http://schemas.microsoft.com/office/powerpoint/2010/main" val="24420402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82</a:t>
            </a:fld>
            <a:endParaRPr lang="sv-SE"/>
          </a:p>
        </p:txBody>
      </p:sp>
    </p:spTree>
    <p:extLst>
      <p:ext uri="{BB962C8B-B14F-4D97-AF65-F5344CB8AC3E}">
        <p14:creationId xmlns:p14="http://schemas.microsoft.com/office/powerpoint/2010/main" val="289816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8</a:t>
            </a:fld>
            <a:endParaRPr lang="sv-SE"/>
          </a:p>
        </p:txBody>
      </p:sp>
    </p:spTree>
    <p:extLst>
      <p:ext uri="{BB962C8B-B14F-4D97-AF65-F5344CB8AC3E}">
        <p14:creationId xmlns:p14="http://schemas.microsoft.com/office/powerpoint/2010/main" val="1744956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p:txBody>
      </p:sp>
      <p:sp>
        <p:nvSpPr>
          <p:cNvPr id="4" name="Platshållare för bildnummer 3"/>
          <p:cNvSpPr>
            <a:spLocks noGrp="1"/>
          </p:cNvSpPr>
          <p:nvPr>
            <p:ph type="sldNum" sz="quarter" idx="5"/>
          </p:nvPr>
        </p:nvSpPr>
        <p:spPr/>
        <p:txBody>
          <a:bodyPr/>
          <a:lstStyle/>
          <a:p>
            <a:fld id="{1E9C84CA-13CA-48B3-86B9-646132EC4A6A}" type="slidenum">
              <a:rPr lang="sv-SE" smtClean="0"/>
              <a:t>83</a:t>
            </a:fld>
            <a:endParaRPr lang="sv-SE"/>
          </a:p>
        </p:txBody>
      </p:sp>
    </p:spTree>
    <p:extLst>
      <p:ext uri="{BB962C8B-B14F-4D97-AF65-F5344CB8AC3E}">
        <p14:creationId xmlns:p14="http://schemas.microsoft.com/office/powerpoint/2010/main" val="15105618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7F2EF-F1A0-4F0B-AEE7-4412044D72D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8703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p:txBody>
      </p:sp>
      <p:sp>
        <p:nvSpPr>
          <p:cNvPr id="4" name="Platshållare för bildnummer 3"/>
          <p:cNvSpPr>
            <a:spLocks noGrp="1"/>
          </p:cNvSpPr>
          <p:nvPr>
            <p:ph type="sldNum" sz="quarter" idx="5"/>
          </p:nvPr>
        </p:nvSpPr>
        <p:spPr/>
        <p:txBody>
          <a:bodyPr/>
          <a:lstStyle/>
          <a:p>
            <a:fld id="{8FB7F2EF-F1A0-4F0B-AEE7-4412044D72D3}" type="slidenum">
              <a:rPr lang="sv-SE" smtClean="0"/>
              <a:t>85</a:t>
            </a:fld>
            <a:endParaRPr lang="sv-SE"/>
          </a:p>
        </p:txBody>
      </p:sp>
    </p:spTree>
    <p:extLst>
      <p:ext uri="{BB962C8B-B14F-4D97-AF65-F5344CB8AC3E}">
        <p14:creationId xmlns:p14="http://schemas.microsoft.com/office/powerpoint/2010/main" val="676870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E9C84CA-13CA-48B3-86B9-646132EC4A6A}" type="slidenum">
              <a:rPr lang="sv-SE" smtClean="0"/>
              <a:t>9</a:t>
            </a:fld>
            <a:endParaRPr lang="sv-SE"/>
          </a:p>
        </p:txBody>
      </p:sp>
    </p:spTree>
    <p:extLst>
      <p:ext uri="{BB962C8B-B14F-4D97-AF65-F5344CB8AC3E}">
        <p14:creationId xmlns:p14="http://schemas.microsoft.com/office/powerpoint/2010/main" val="200254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4B42D259-ACB8-4FD1-AC0F-9CAC8F5E07E0}"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75484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765784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002058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434127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6270839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6391703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222221"/>
              </a:solidFill>
              <a:effectLst/>
              <a:uLnTx/>
              <a:uFillTx/>
              <a:latin typeface="Arial"/>
              <a:ea typeface="+mn-ea"/>
              <a:cs typeface="+mn-cs"/>
            </a:endParaRPr>
          </a:p>
        </p:txBody>
      </p:sp>
      <p:sp>
        <p:nvSpPr>
          <p:cNvPr id="4" name="Platshållare för datum 3"/>
          <p:cNvSpPr>
            <a:spLocks noGrp="1"/>
          </p:cNvSpPr>
          <p:nvPr>
            <p:ph type="dt" sz="half" idx="10"/>
          </p:nvPr>
        </p:nvSpPr>
        <p:spPr/>
        <p:txBody>
          <a:bodyPr/>
          <a:lstStyle>
            <a:lvl1pPr>
              <a:defRPr>
                <a:solidFill>
                  <a:srgbClr val="22222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22222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a:ln>
                <a:noFill/>
              </a:ln>
              <a:solidFill>
                <a:srgbClr val="222221"/>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22222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srgbClr val="222221"/>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999173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2163769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1149269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1117689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709164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518961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1935920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6453995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1968806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171257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och bild - Grön balk">
    <p:spTree>
      <p:nvGrpSpPr>
        <p:cNvPr id="1" name=""/>
        <p:cNvGrpSpPr/>
        <p:nvPr/>
      </p:nvGrpSpPr>
      <p:grpSpPr>
        <a:xfrm>
          <a:off x="0" y="0"/>
          <a:ext cx="0" cy="0"/>
          <a:chOff x="0" y="0"/>
          <a:chExt cx="0" cy="0"/>
        </a:xfrm>
      </p:grpSpPr>
      <p:sp>
        <p:nvSpPr>
          <p:cNvPr id="10" name="Rektangel 9"/>
          <p:cNvSpPr/>
          <p:nvPr userDrawn="1"/>
        </p:nvSpPr>
        <p:spPr>
          <a:xfrm>
            <a:off x="0" y="6623456"/>
            <a:ext cx="12192000" cy="2403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Rubrik 1"/>
          <p:cNvSpPr>
            <a:spLocks noGrp="1"/>
          </p:cNvSpPr>
          <p:nvPr>
            <p:ph type="title"/>
          </p:nvPr>
        </p:nvSpPr>
        <p:spPr>
          <a:xfrm>
            <a:off x="793752" y="785284"/>
            <a:ext cx="4428104" cy="1356783"/>
          </a:xfrm>
        </p:spPr>
        <p:txBody>
          <a:bodyPr/>
          <a:lstStyle/>
          <a:p>
            <a:r>
              <a:rPr lang="sv-SE"/>
              <a:t>Klicka här för att ändra format</a:t>
            </a:r>
          </a:p>
        </p:txBody>
      </p:sp>
      <p:sp>
        <p:nvSpPr>
          <p:cNvPr id="3" name="Platshållare för innehåll 2"/>
          <p:cNvSpPr>
            <a:spLocks noGrp="1"/>
          </p:cNvSpPr>
          <p:nvPr>
            <p:ph idx="1"/>
          </p:nvPr>
        </p:nvSpPr>
        <p:spPr>
          <a:xfrm>
            <a:off x="793752" y="2614085"/>
            <a:ext cx="4428104" cy="3010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bild 10"/>
          <p:cNvSpPr>
            <a:spLocks noGrp="1"/>
          </p:cNvSpPr>
          <p:nvPr>
            <p:ph type="pic" sz="quarter" idx="13"/>
          </p:nvPr>
        </p:nvSpPr>
        <p:spPr>
          <a:xfrm>
            <a:off x="6096000" y="785286"/>
            <a:ext cx="6096000" cy="5837767"/>
          </a:xfrm>
          <a:solidFill>
            <a:schemeClr val="bg2">
              <a:lumMod val="20000"/>
              <a:lumOff val="80000"/>
            </a:schemeClr>
          </a:solidFill>
        </p:spPr>
        <p:txBody>
          <a:bodyPr anchor="ctr"/>
          <a:lstStyle>
            <a:lvl1pPr marL="0" indent="0" algn="ctr">
              <a:buNone/>
              <a:defRPr sz="1200"/>
            </a:lvl1pPr>
          </a:lstStyle>
          <a:p>
            <a:endParaRPr lang="en-GB"/>
          </a:p>
        </p:txBody>
      </p:sp>
      <p:sp>
        <p:nvSpPr>
          <p:cNvPr id="7" name="Platshållare för datum 6"/>
          <p:cNvSpPr>
            <a:spLocks noGrp="1"/>
          </p:cNvSpPr>
          <p:nvPr>
            <p:ph type="dt" sz="half" idx="14"/>
          </p:nvPr>
        </p:nvSpPr>
        <p:spPr/>
        <p:txBody>
          <a:bodyPr/>
          <a:lstStyle/>
          <a:p>
            <a:r>
              <a:rPr lang="sv-SE"/>
              <a:t>Datum</a:t>
            </a:r>
            <a:endParaRPr lang="sv-SE" dirty="0"/>
          </a:p>
        </p:txBody>
      </p:sp>
      <p:sp>
        <p:nvSpPr>
          <p:cNvPr id="8" name="Platshållare för sidfot 7"/>
          <p:cNvSpPr>
            <a:spLocks noGrp="1"/>
          </p:cNvSpPr>
          <p:nvPr>
            <p:ph type="ftr" sz="quarter" idx="15"/>
          </p:nvPr>
        </p:nvSpPr>
        <p:spPr/>
        <p:txBody>
          <a:bodyPr/>
          <a:lstStyle/>
          <a:p>
            <a:endParaRPr lang="sv-SE"/>
          </a:p>
        </p:txBody>
      </p:sp>
      <p:sp>
        <p:nvSpPr>
          <p:cNvPr id="9" name="Platshållare för bildnummer 8"/>
          <p:cNvSpPr>
            <a:spLocks noGrp="1"/>
          </p:cNvSpPr>
          <p:nvPr>
            <p:ph type="sldNum" sz="quarter" idx="16"/>
          </p:nvPr>
        </p:nvSpPr>
        <p:spPr/>
        <p:txBody>
          <a:bodyPr/>
          <a:lstStyle/>
          <a:p>
            <a:fld id="{EE979298-3C3B-4069-AA25-E7B70A8EB89A}" type="slidenum">
              <a:rPr lang="sv-SE" smtClean="0"/>
              <a:pPr/>
              <a:t>‹#›</a:t>
            </a:fld>
            <a:endParaRPr lang="sv-SE"/>
          </a:p>
        </p:txBody>
      </p:sp>
    </p:spTree>
    <p:extLst>
      <p:ext uri="{BB962C8B-B14F-4D97-AF65-F5344CB8AC3E}">
        <p14:creationId xmlns:p14="http://schemas.microsoft.com/office/powerpoint/2010/main" val="16921440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och två bilder - Grön balk">
    <p:spTree>
      <p:nvGrpSpPr>
        <p:cNvPr id="1" name=""/>
        <p:cNvGrpSpPr/>
        <p:nvPr/>
      </p:nvGrpSpPr>
      <p:grpSpPr>
        <a:xfrm>
          <a:off x="0" y="0"/>
          <a:ext cx="0" cy="0"/>
          <a:chOff x="0" y="0"/>
          <a:chExt cx="0" cy="0"/>
        </a:xfrm>
      </p:grpSpPr>
      <p:sp>
        <p:nvSpPr>
          <p:cNvPr id="13" name="Rektangel 12"/>
          <p:cNvSpPr/>
          <p:nvPr userDrawn="1"/>
        </p:nvSpPr>
        <p:spPr>
          <a:xfrm>
            <a:off x="0" y="6623456"/>
            <a:ext cx="12192000" cy="2403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Rubrik 1"/>
          <p:cNvSpPr>
            <a:spLocks noGrp="1"/>
          </p:cNvSpPr>
          <p:nvPr>
            <p:ph type="title"/>
          </p:nvPr>
        </p:nvSpPr>
        <p:spPr>
          <a:xfrm>
            <a:off x="793752" y="785284"/>
            <a:ext cx="4428104" cy="1356783"/>
          </a:xfrm>
        </p:spPr>
        <p:txBody>
          <a:bodyPr/>
          <a:lstStyle/>
          <a:p>
            <a:r>
              <a:rPr lang="sv-SE"/>
              <a:t>Klicka här för att ändra format</a:t>
            </a:r>
          </a:p>
        </p:txBody>
      </p:sp>
      <p:sp>
        <p:nvSpPr>
          <p:cNvPr id="3" name="Platshållare för innehåll 2"/>
          <p:cNvSpPr>
            <a:spLocks noGrp="1"/>
          </p:cNvSpPr>
          <p:nvPr>
            <p:ph idx="1"/>
          </p:nvPr>
        </p:nvSpPr>
        <p:spPr>
          <a:xfrm>
            <a:off x="793752" y="2614085"/>
            <a:ext cx="4428104" cy="3010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bild 10"/>
          <p:cNvSpPr>
            <a:spLocks noGrp="1"/>
          </p:cNvSpPr>
          <p:nvPr>
            <p:ph type="pic" sz="quarter" idx="13"/>
          </p:nvPr>
        </p:nvSpPr>
        <p:spPr>
          <a:xfrm>
            <a:off x="6096000" y="785284"/>
            <a:ext cx="6096000" cy="2918400"/>
          </a:xfrm>
          <a:solidFill>
            <a:schemeClr val="bg2">
              <a:lumMod val="20000"/>
              <a:lumOff val="80000"/>
            </a:schemeClr>
          </a:solidFill>
        </p:spPr>
        <p:txBody>
          <a:bodyPr anchor="ctr"/>
          <a:lstStyle>
            <a:lvl1pPr marL="0" indent="0" algn="ctr">
              <a:buNone/>
              <a:defRPr sz="1200"/>
            </a:lvl1pPr>
          </a:lstStyle>
          <a:p>
            <a:endParaRPr lang="en-GB"/>
          </a:p>
        </p:txBody>
      </p:sp>
      <p:sp>
        <p:nvSpPr>
          <p:cNvPr id="7" name="Platshållare för datum 6"/>
          <p:cNvSpPr>
            <a:spLocks noGrp="1"/>
          </p:cNvSpPr>
          <p:nvPr>
            <p:ph type="dt" sz="half" idx="14"/>
          </p:nvPr>
        </p:nvSpPr>
        <p:spPr/>
        <p:txBody>
          <a:bodyPr/>
          <a:lstStyle/>
          <a:p>
            <a:r>
              <a:rPr lang="sv-SE"/>
              <a:t>Datum</a:t>
            </a:r>
            <a:endParaRPr lang="sv-SE" dirty="0"/>
          </a:p>
        </p:txBody>
      </p:sp>
      <p:sp>
        <p:nvSpPr>
          <p:cNvPr id="8" name="Platshållare för sidfot 7"/>
          <p:cNvSpPr>
            <a:spLocks noGrp="1"/>
          </p:cNvSpPr>
          <p:nvPr>
            <p:ph type="ftr" sz="quarter" idx="15"/>
          </p:nvPr>
        </p:nvSpPr>
        <p:spPr/>
        <p:txBody>
          <a:bodyPr/>
          <a:lstStyle/>
          <a:p>
            <a:endParaRPr lang="sv-SE"/>
          </a:p>
        </p:txBody>
      </p:sp>
      <p:sp>
        <p:nvSpPr>
          <p:cNvPr id="10" name="Platshållare för bildnummer 9"/>
          <p:cNvSpPr>
            <a:spLocks noGrp="1"/>
          </p:cNvSpPr>
          <p:nvPr>
            <p:ph type="sldNum" sz="quarter" idx="16"/>
          </p:nvPr>
        </p:nvSpPr>
        <p:spPr/>
        <p:txBody>
          <a:bodyPr/>
          <a:lstStyle/>
          <a:p>
            <a:fld id="{EE979298-3C3B-4069-AA25-E7B70A8EB89A}" type="slidenum">
              <a:rPr lang="sv-SE" smtClean="0"/>
              <a:pPr/>
              <a:t>‹#›</a:t>
            </a:fld>
            <a:endParaRPr lang="sv-SE"/>
          </a:p>
        </p:txBody>
      </p:sp>
      <p:sp>
        <p:nvSpPr>
          <p:cNvPr id="12" name="Platshållare för bild 10"/>
          <p:cNvSpPr>
            <a:spLocks noGrp="1"/>
          </p:cNvSpPr>
          <p:nvPr>
            <p:ph type="pic" sz="quarter" idx="17"/>
          </p:nvPr>
        </p:nvSpPr>
        <p:spPr>
          <a:xfrm>
            <a:off x="6096000" y="3705055"/>
            <a:ext cx="6096000" cy="2918400"/>
          </a:xfrm>
          <a:solidFill>
            <a:schemeClr val="bg2">
              <a:lumMod val="20000"/>
              <a:lumOff val="80000"/>
            </a:schemeClr>
          </a:solidFill>
        </p:spPr>
        <p:txBody>
          <a:bodyPr anchor="ctr"/>
          <a:lstStyle>
            <a:lvl1pPr marL="0" indent="0" algn="ctr">
              <a:buNone/>
              <a:defRPr sz="1200"/>
            </a:lvl1pPr>
          </a:lstStyle>
          <a:p>
            <a:endParaRPr lang="en-GB"/>
          </a:p>
        </p:txBody>
      </p:sp>
    </p:spTree>
    <p:extLst>
      <p:ext uri="{BB962C8B-B14F-4D97-AF65-F5344CB8AC3E}">
        <p14:creationId xmlns:p14="http://schemas.microsoft.com/office/powerpoint/2010/main" val="3598838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Utfallande bild - Grön balk">
    <p:spTree>
      <p:nvGrpSpPr>
        <p:cNvPr id="1" name=""/>
        <p:cNvGrpSpPr/>
        <p:nvPr/>
      </p:nvGrpSpPr>
      <p:grpSpPr>
        <a:xfrm>
          <a:off x="0" y="0"/>
          <a:ext cx="0" cy="0"/>
          <a:chOff x="0" y="0"/>
          <a:chExt cx="0" cy="0"/>
        </a:xfrm>
      </p:grpSpPr>
      <p:sp>
        <p:nvSpPr>
          <p:cNvPr id="11" name="Platshållare för bild 10"/>
          <p:cNvSpPr>
            <a:spLocks noGrp="1"/>
          </p:cNvSpPr>
          <p:nvPr>
            <p:ph type="pic" sz="quarter" idx="13"/>
          </p:nvPr>
        </p:nvSpPr>
        <p:spPr>
          <a:xfrm>
            <a:off x="0" y="785286"/>
            <a:ext cx="12192000" cy="5837767"/>
          </a:xfrm>
          <a:solidFill>
            <a:schemeClr val="bg2">
              <a:lumMod val="20000"/>
              <a:lumOff val="80000"/>
            </a:schemeClr>
          </a:solidFill>
        </p:spPr>
        <p:txBody>
          <a:bodyPr anchor="ctr"/>
          <a:lstStyle>
            <a:lvl1pPr marL="0" indent="0" algn="ctr">
              <a:buNone/>
              <a:defRPr sz="1200"/>
            </a:lvl1pPr>
          </a:lstStyle>
          <a:p>
            <a:endParaRPr lang="en-GB"/>
          </a:p>
        </p:txBody>
      </p:sp>
      <p:sp>
        <p:nvSpPr>
          <p:cNvPr id="10" name="Rektangel 9"/>
          <p:cNvSpPr/>
          <p:nvPr userDrawn="1"/>
        </p:nvSpPr>
        <p:spPr>
          <a:xfrm>
            <a:off x="0" y="6623456"/>
            <a:ext cx="12192000" cy="2403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innehåll 2"/>
          <p:cNvSpPr>
            <a:spLocks noGrp="1"/>
          </p:cNvSpPr>
          <p:nvPr>
            <p:ph idx="1"/>
          </p:nvPr>
        </p:nvSpPr>
        <p:spPr>
          <a:xfrm>
            <a:off x="793752" y="2614085"/>
            <a:ext cx="4428104" cy="3010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Rubrik 6"/>
          <p:cNvSpPr>
            <a:spLocks noGrp="1"/>
          </p:cNvSpPr>
          <p:nvPr>
            <p:ph type="title"/>
          </p:nvPr>
        </p:nvSpPr>
        <p:spPr/>
        <p:txBody>
          <a:bodyPr/>
          <a:lstStyle/>
          <a:p>
            <a:r>
              <a:rPr lang="sv-SE"/>
              <a:t>Klicka här för att ändra format</a:t>
            </a:r>
          </a:p>
        </p:txBody>
      </p:sp>
      <p:sp>
        <p:nvSpPr>
          <p:cNvPr id="2" name="Platshållare för datum 1"/>
          <p:cNvSpPr>
            <a:spLocks noGrp="1"/>
          </p:cNvSpPr>
          <p:nvPr>
            <p:ph type="dt" sz="half" idx="14"/>
          </p:nvPr>
        </p:nvSpPr>
        <p:spPr/>
        <p:txBody>
          <a:bodyPr/>
          <a:lstStyle/>
          <a:p>
            <a:r>
              <a:rPr lang="sv-SE"/>
              <a:t>Datum</a:t>
            </a:r>
            <a:endParaRPr lang="sv-SE" dirty="0"/>
          </a:p>
        </p:txBody>
      </p:sp>
      <p:sp>
        <p:nvSpPr>
          <p:cNvPr id="8" name="Platshållare för sidfot 7"/>
          <p:cNvSpPr>
            <a:spLocks noGrp="1"/>
          </p:cNvSpPr>
          <p:nvPr>
            <p:ph type="ftr" sz="quarter" idx="15"/>
          </p:nvPr>
        </p:nvSpPr>
        <p:spPr/>
        <p:txBody>
          <a:bodyPr/>
          <a:lstStyle/>
          <a:p>
            <a:endParaRPr lang="sv-SE"/>
          </a:p>
        </p:txBody>
      </p:sp>
      <p:sp>
        <p:nvSpPr>
          <p:cNvPr id="9" name="Platshållare för bildnummer 8"/>
          <p:cNvSpPr>
            <a:spLocks noGrp="1"/>
          </p:cNvSpPr>
          <p:nvPr>
            <p:ph type="sldNum" sz="quarter" idx="16"/>
          </p:nvPr>
        </p:nvSpPr>
        <p:spPr/>
        <p:txBody>
          <a:bodyPr/>
          <a:lstStyle/>
          <a:p>
            <a:fld id="{EE979298-3C3B-4069-AA25-E7B70A8EB89A}" type="slidenum">
              <a:rPr lang="sv-SE" smtClean="0"/>
              <a:pPr/>
              <a:t>‹#›</a:t>
            </a:fld>
            <a:endParaRPr lang="sv-SE"/>
          </a:p>
        </p:txBody>
      </p:sp>
    </p:spTree>
    <p:extLst>
      <p:ext uri="{BB962C8B-B14F-4D97-AF65-F5344CB8AC3E}">
        <p14:creationId xmlns:p14="http://schemas.microsoft.com/office/powerpoint/2010/main" val="6923470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och bild - Blå balk">
    <p:spTree>
      <p:nvGrpSpPr>
        <p:cNvPr id="1" name=""/>
        <p:cNvGrpSpPr/>
        <p:nvPr/>
      </p:nvGrpSpPr>
      <p:grpSpPr>
        <a:xfrm>
          <a:off x="0" y="0"/>
          <a:ext cx="0" cy="0"/>
          <a:chOff x="0" y="0"/>
          <a:chExt cx="0" cy="0"/>
        </a:xfrm>
      </p:grpSpPr>
      <p:sp>
        <p:nvSpPr>
          <p:cNvPr id="9" name="Rektangel 8"/>
          <p:cNvSpPr/>
          <p:nvPr userDrawn="1"/>
        </p:nvSpPr>
        <p:spPr>
          <a:xfrm>
            <a:off x="0" y="6623456"/>
            <a:ext cx="12192000" cy="2403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Rubrik 1"/>
          <p:cNvSpPr>
            <a:spLocks noGrp="1"/>
          </p:cNvSpPr>
          <p:nvPr>
            <p:ph type="title"/>
          </p:nvPr>
        </p:nvSpPr>
        <p:spPr>
          <a:xfrm>
            <a:off x="793752" y="785284"/>
            <a:ext cx="4428104" cy="1356783"/>
          </a:xfrm>
        </p:spPr>
        <p:txBody>
          <a:bodyPr/>
          <a:lstStyle/>
          <a:p>
            <a:r>
              <a:rPr lang="sv-SE" dirty="0"/>
              <a:t>Klicka här för att ändra format</a:t>
            </a:r>
          </a:p>
        </p:txBody>
      </p:sp>
      <p:sp>
        <p:nvSpPr>
          <p:cNvPr id="3" name="Platshållare för innehåll 2"/>
          <p:cNvSpPr>
            <a:spLocks noGrp="1"/>
          </p:cNvSpPr>
          <p:nvPr>
            <p:ph idx="1"/>
          </p:nvPr>
        </p:nvSpPr>
        <p:spPr>
          <a:xfrm>
            <a:off x="793752" y="2614085"/>
            <a:ext cx="4428104" cy="3010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bild 10"/>
          <p:cNvSpPr>
            <a:spLocks noGrp="1"/>
          </p:cNvSpPr>
          <p:nvPr>
            <p:ph type="pic" sz="quarter" idx="13"/>
          </p:nvPr>
        </p:nvSpPr>
        <p:spPr>
          <a:xfrm>
            <a:off x="6096000" y="785286"/>
            <a:ext cx="6096000" cy="5837767"/>
          </a:xfrm>
          <a:solidFill>
            <a:schemeClr val="bg2">
              <a:lumMod val="20000"/>
              <a:lumOff val="80000"/>
            </a:schemeClr>
          </a:solidFill>
        </p:spPr>
        <p:txBody>
          <a:bodyPr anchor="ctr"/>
          <a:lstStyle>
            <a:lvl1pPr marL="0" indent="0" algn="ctr">
              <a:buNone/>
              <a:defRPr sz="1200"/>
            </a:lvl1pPr>
          </a:lstStyle>
          <a:p>
            <a:endParaRPr lang="en-GB"/>
          </a:p>
        </p:txBody>
      </p:sp>
      <p:sp>
        <p:nvSpPr>
          <p:cNvPr id="7" name="Platshållare för datum 6"/>
          <p:cNvSpPr>
            <a:spLocks noGrp="1"/>
          </p:cNvSpPr>
          <p:nvPr>
            <p:ph type="dt" sz="half" idx="14"/>
          </p:nvPr>
        </p:nvSpPr>
        <p:spPr/>
        <p:txBody>
          <a:bodyPr/>
          <a:lstStyle/>
          <a:p>
            <a:r>
              <a:rPr lang="sv-SE"/>
              <a:t>Datum</a:t>
            </a:r>
            <a:endParaRPr lang="sv-SE" dirty="0"/>
          </a:p>
        </p:txBody>
      </p:sp>
      <p:sp>
        <p:nvSpPr>
          <p:cNvPr id="8" name="Platshållare för sidfot 7"/>
          <p:cNvSpPr>
            <a:spLocks noGrp="1"/>
          </p:cNvSpPr>
          <p:nvPr>
            <p:ph type="ftr" sz="quarter" idx="15"/>
          </p:nvPr>
        </p:nvSpPr>
        <p:spPr/>
        <p:txBody>
          <a:bodyPr/>
          <a:lstStyle/>
          <a:p>
            <a:endParaRPr lang="sv-SE"/>
          </a:p>
        </p:txBody>
      </p:sp>
      <p:sp>
        <p:nvSpPr>
          <p:cNvPr id="10" name="Platshållare för bildnummer 9"/>
          <p:cNvSpPr>
            <a:spLocks noGrp="1"/>
          </p:cNvSpPr>
          <p:nvPr>
            <p:ph type="sldNum" sz="quarter" idx="16"/>
          </p:nvPr>
        </p:nvSpPr>
        <p:spPr/>
        <p:txBody>
          <a:bodyPr/>
          <a:lstStyle/>
          <a:p>
            <a:fld id="{EE979298-3C3B-4069-AA25-E7B70A8EB89A}" type="slidenum">
              <a:rPr lang="sv-SE" smtClean="0"/>
              <a:pPr/>
              <a:t>‹#›</a:t>
            </a:fld>
            <a:endParaRPr lang="sv-SE"/>
          </a:p>
        </p:txBody>
      </p:sp>
    </p:spTree>
    <p:extLst>
      <p:ext uri="{BB962C8B-B14F-4D97-AF65-F5344CB8AC3E}">
        <p14:creationId xmlns:p14="http://schemas.microsoft.com/office/powerpoint/2010/main" val="36726042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och två bilder - Blå balk">
    <p:spTree>
      <p:nvGrpSpPr>
        <p:cNvPr id="1" name=""/>
        <p:cNvGrpSpPr/>
        <p:nvPr/>
      </p:nvGrpSpPr>
      <p:grpSpPr>
        <a:xfrm>
          <a:off x="0" y="0"/>
          <a:ext cx="0" cy="0"/>
          <a:chOff x="0" y="0"/>
          <a:chExt cx="0" cy="0"/>
        </a:xfrm>
      </p:grpSpPr>
      <p:sp>
        <p:nvSpPr>
          <p:cNvPr id="9" name="Rektangel 8"/>
          <p:cNvSpPr/>
          <p:nvPr userDrawn="1"/>
        </p:nvSpPr>
        <p:spPr>
          <a:xfrm>
            <a:off x="0" y="6623456"/>
            <a:ext cx="12192000" cy="2403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Rubrik 1"/>
          <p:cNvSpPr>
            <a:spLocks noGrp="1"/>
          </p:cNvSpPr>
          <p:nvPr>
            <p:ph type="title"/>
          </p:nvPr>
        </p:nvSpPr>
        <p:spPr>
          <a:xfrm>
            <a:off x="793752" y="785284"/>
            <a:ext cx="4428104" cy="1356783"/>
          </a:xfrm>
        </p:spPr>
        <p:txBody>
          <a:bodyPr/>
          <a:lstStyle/>
          <a:p>
            <a:r>
              <a:rPr lang="sv-SE"/>
              <a:t>Klicka här för att ändra format</a:t>
            </a:r>
          </a:p>
        </p:txBody>
      </p:sp>
      <p:sp>
        <p:nvSpPr>
          <p:cNvPr id="3" name="Platshållare för innehåll 2"/>
          <p:cNvSpPr>
            <a:spLocks noGrp="1"/>
          </p:cNvSpPr>
          <p:nvPr>
            <p:ph idx="1"/>
          </p:nvPr>
        </p:nvSpPr>
        <p:spPr>
          <a:xfrm>
            <a:off x="793752" y="2614085"/>
            <a:ext cx="4428104" cy="3010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bild 10"/>
          <p:cNvSpPr>
            <a:spLocks noGrp="1"/>
          </p:cNvSpPr>
          <p:nvPr>
            <p:ph type="pic" sz="quarter" idx="13"/>
          </p:nvPr>
        </p:nvSpPr>
        <p:spPr>
          <a:xfrm>
            <a:off x="6096000" y="785284"/>
            <a:ext cx="6096000" cy="2918400"/>
          </a:xfrm>
          <a:solidFill>
            <a:schemeClr val="bg2">
              <a:lumMod val="20000"/>
              <a:lumOff val="80000"/>
            </a:schemeClr>
          </a:solidFill>
        </p:spPr>
        <p:txBody>
          <a:bodyPr anchor="ctr"/>
          <a:lstStyle>
            <a:lvl1pPr marL="0" indent="0" algn="ctr">
              <a:buNone/>
              <a:defRPr sz="1200"/>
            </a:lvl1pPr>
          </a:lstStyle>
          <a:p>
            <a:endParaRPr lang="en-GB"/>
          </a:p>
        </p:txBody>
      </p:sp>
      <p:sp>
        <p:nvSpPr>
          <p:cNvPr id="7" name="Platshållare för datum 6"/>
          <p:cNvSpPr>
            <a:spLocks noGrp="1"/>
          </p:cNvSpPr>
          <p:nvPr>
            <p:ph type="dt" sz="half" idx="14"/>
          </p:nvPr>
        </p:nvSpPr>
        <p:spPr/>
        <p:txBody>
          <a:bodyPr/>
          <a:lstStyle/>
          <a:p>
            <a:r>
              <a:rPr lang="sv-SE"/>
              <a:t>Datum</a:t>
            </a:r>
            <a:endParaRPr lang="sv-SE" dirty="0"/>
          </a:p>
        </p:txBody>
      </p:sp>
      <p:sp>
        <p:nvSpPr>
          <p:cNvPr id="8" name="Platshållare för sidfot 7"/>
          <p:cNvSpPr>
            <a:spLocks noGrp="1"/>
          </p:cNvSpPr>
          <p:nvPr>
            <p:ph type="ftr" sz="quarter" idx="15"/>
          </p:nvPr>
        </p:nvSpPr>
        <p:spPr/>
        <p:txBody>
          <a:bodyPr/>
          <a:lstStyle/>
          <a:p>
            <a:endParaRPr lang="sv-SE"/>
          </a:p>
        </p:txBody>
      </p:sp>
      <p:sp>
        <p:nvSpPr>
          <p:cNvPr id="10" name="Platshållare för bildnummer 9"/>
          <p:cNvSpPr>
            <a:spLocks noGrp="1"/>
          </p:cNvSpPr>
          <p:nvPr>
            <p:ph type="sldNum" sz="quarter" idx="16"/>
          </p:nvPr>
        </p:nvSpPr>
        <p:spPr/>
        <p:txBody>
          <a:bodyPr/>
          <a:lstStyle/>
          <a:p>
            <a:fld id="{EE979298-3C3B-4069-AA25-E7B70A8EB89A}" type="slidenum">
              <a:rPr lang="sv-SE" smtClean="0"/>
              <a:pPr/>
              <a:t>‹#›</a:t>
            </a:fld>
            <a:endParaRPr lang="sv-SE"/>
          </a:p>
        </p:txBody>
      </p:sp>
      <p:sp>
        <p:nvSpPr>
          <p:cNvPr id="12" name="Platshållare för bild 10"/>
          <p:cNvSpPr>
            <a:spLocks noGrp="1"/>
          </p:cNvSpPr>
          <p:nvPr>
            <p:ph type="pic" sz="quarter" idx="17"/>
          </p:nvPr>
        </p:nvSpPr>
        <p:spPr>
          <a:xfrm>
            <a:off x="6096000" y="3705055"/>
            <a:ext cx="6096000" cy="2918400"/>
          </a:xfrm>
          <a:solidFill>
            <a:schemeClr val="bg2">
              <a:lumMod val="20000"/>
              <a:lumOff val="80000"/>
            </a:schemeClr>
          </a:solidFill>
        </p:spPr>
        <p:txBody>
          <a:bodyPr anchor="ctr"/>
          <a:lstStyle>
            <a:lvl1pPr marL="0" indent="0" algn="ctr">
              <a:buNone/>
              <a:defRPr sz="1200"/>
            </a:lvl1pPr>
          </a:lstStyle>
          <a:p>
            <a:endParaRPr lang="en-GB"/>
          </a:p>
        </p:txBody>
      </p:sp>
    </p:spTree>
    <p:extLst>
      <p:ext uri="{BB962C8B-B14F-4D97-AF65-F5344CB8AC3E}">
        <p14:creationId xmlns:p14="http://schemas.microsoft.com/office/powerpoint/2010/main" val="12480633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Utfallande bild - Blå balk">
    <p:spTree>
      <p:nvGrpSpPr>
        <p:cNvPr id="1" name=""/>
        <p:cNvGrpSpPr/>
        <p:nvPr/>
      </p:nvGrpSpPr>
      <p:grpSpPr>
        <a:xfrm>
          <a:off x="0" y="0"/>
          <a:ext cx="0" cy="0"/>
          <a:chOff x="0" y="0"/>
          <a:chExt cx="0" cy="0"/>
        </a:xfrm>
      </p:grpSpPr>
      <p:sp>
        <p:nvSpPr>
          <p:cNvPr id="12" name="Rektangel 11"/>
          <p:cNvSpPr/>
          <p:nvPr userDrawn="1"/>
        </p:nvSpPr>
        <p:spPr>
          <a:xfrm>
            <a:off x="0" y="6623456"/>
            <a:ext cx="12192000" cy="2403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11" name="Platshållare för bild 10"/>
          <p:cNvSpPr>
            <a:spLocks noGrp="1"/>
          </p:cNvSpPr>
          <p:nvPr>
            <p:ph type="pic" sz="quarter" idx="13"/>
          </p:nvPr>
        </p:nvSpPr>
        <p:spPr>
          <a:xfrm>
            <a:off x="0" y="785286"/>
            <a:ext cx="12192000" cy="5837767"/>
          </a:xfrm>
          <a:solidFill>
            <a:schemeClr val="bg2">
              <a:lumMod val="20000"/>
              <a:lumOff val="80000"/>
            </a:schemeClr>
          </a:solidFill>
        </p:spPr>
        <p:txBody>
          <a:bodyPr anchor="ctr"/>
          <a:lstStyle>
            <a:lvl1pPr marL="0" indent="0" algn="ctr">
              <a:buNone/>
              <a:defRPr sz="1200"/>
            </a:lvl1pPr>
          </a:lstStyle>
          <a:p>
            <a:endParaRPr lang="en-GB"/>
          </a:p>
        </p:txBody>
      </p:sp>
      <p:sp>
        <p:nvSpPr>
          <p:cNvPr id="3" name="Platshållare för innehåll 2"/>
          <p:cNvSpPr>
            <a:spLocks noGrp="1"/>
          </p:cNvSpPr>
          <p:nvPr>
            <p:ph idx="1"/>
          </p:nvPr>
        </p:nvSpPr>
        <p:spPr>
          <a:xfrm>
            <a:off x="793752" y="2614085"/>
            <a:ext cx="4428104" cy="3010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Rubrik 6"/>
          <p:cNvSpPr>
            <a:spLocks noGrp="1"/>
          </p:cNvSpPr>
          <p:nvPr>
            <p:ph type="title"/>
          </p:nvPr>
        </p:nvSpPr>
        <p:spPr/>
        <p:txBody>
          <a:bodyPr/>
          <a:lstStyle/>
          <a:p>
            <a:r>
              <a:rPr lang="sv-SE" dirty="0"/>
              <a:t>Klicka här för att ändra format</a:t>
            </a:r>
          </a:p>
        </p:txBody>
      </p:sp>
      <p:sp>
        <p:nvSpPr>
          <p:cNvPr id="2" name="Platshållare för datum 1"/>
          <p:cNvSpPr>
            <a:spLocks noGrp="1"/>
          </p:cNvSpPr>
          <p:nvPr>
            <p:ph type="dt" sz="half" idx="14"/>
          </p:nvPr>
        </p:nvSpPr>
        <p:spPr/>
        <p:txBody>
          <a:bodyPr/>
          <a:lstStyle/>
          <a:p>
            <a:r>
              <a:rPr lang="sv-SE"/>
              <a:t>Datum</a:t>
            </a:r>
            <a:endParaRPr lang="sv-SE" dirty="0"/>
          </a:p>
        </p:txBody>
      </p:sp>
      <p:sp>
        <p:nvSpPr>
          <p:cNvPr id="8" name="Platshållare för sidfot 7"/>
          <p:cNvSpPr>
            <a:spLocks noGrp="1"/>
          </p:cNvSpPr>
          <p:nvPr>
            <p:ph type="ftr" sz="quarter" idx="15"/>
          </p:nvPr>
        </p:nvSpPr>
        <p:spPr/>
        <p:txBody>
          <a:bodyPr/>
          <a:lstStyle/>
          <a:p>
            <a:endParaRPr lang="sv-SE"/>
          </a:p>
        </p:txBody>
      </p:sp>
      <p:sp>
        <p:nvSpPr>
          <p:cNvPr id="9" name="Platshållare för bildnummer 8"/>
          <p:cNvSpPr>
            <a:spLocks noGrp="1"/>
          </p:cNvSpPr>
          <p:nvPr>
            <p:ph type="sldNum" sz="quarter" idx="16"/>
          </p:nvPr>
        </p:nvSpPr>
        <p:spPr/>
        <p:txBody>
          <a:bodyPr/>
          <a:lstStyle/>
          <a:p>
            <a:fld id="{EE979298-3C3B-4069-AA25-E7B70A8EB89A}" type="slidenum">
              <a:rPr lang="sv-SE" smtClean="0"/>
              <a:pPr/>
              <a:t>‹#›</a:t>
            </a:fld>
            <a:endParaRPr lang="sv-SE"/>
          </a:p>
        </p:txBody>
      </p:sp>
    </p:spTree>
    <p:extLst>
      <p:ext uri="{BB962C8B-B14F-4D97-AF65-F5344CB8AC3E}">
        <p14:creationId xmlns:p14="http://schemas.microsoft.com/office/powerpoint/2010/main" val="1839128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0881808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9" name="Rektangel 8"/>
          <p:cNvSpPr/>
          <p:nvPr userDrawn="1"/>
        </p:nvSpPr>
        <p:spPr>
          <a:xfrm>
            <a:off x="0" y="0"/>
            <a:ext cx="12192000" cy="6858000"/>
          </a:xfrm>
          <a:prstGeom prst="rect">
            <a:avLst/>
          </a:prstGeom>
          <a:gradFill flip="none" rotWithShape="1">
            <a:gsLst>
              <a:gs pos="2000">
                <a:srgbClr val="EDEDED"/>
              </a:gs>
              <a:gs pos="98750">
                <a:srgbClr val="EDEDED"/>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11" name="Bildobjekt 10"/>
          <p:cNvPicPr>
            <a:picLocks noChangeAspect="1"/>
          </p:cNvPicPr>
          <p:nvPr userDrawn="1"/>
        </p:nvPicPr>
        <p:blipFill rotWithShape="1">
          <a:blip r:embed="rId2">
            <a:extLst>
              <a:ext uri="{28A0092B-C50C-407E-A947-70E740481C1C}">
                <a14:useLocalDpi xmlns:a14="http://schemas.microsoft.com/office/drawing/2010/main" val="0"/>
              </a:ext>
            </a:extLst>
          </a:blip>
          <a:srcRect l="25000"/>
          <a:stretch/>
        </p:blipFill>
        <p:spPr>
          <a:xfrm>
            <a:off x="-2116" y="0"/>
            <a:ext cx="12192000" cy="6858000"/>
          </a:xfrm>
          <a:prstGeom prst="rect">
            <a:avLst/>
          </a:prstGeom>
        </p:spPr>
      </p:pic>
      <p:sp>
        <p:nvSpPr>
          <p:cNvPr id="2" name="Rubrik 1"/>
          <p:cNvSpPr>
            <a:spLocks noGrp="1"/>
          </p:cNvSpPr>
          <p:nvPr>
            <p:ph type="ctrTitle"/>
          </p:nvPr>
        </p:nvSpPr>
        <p:spPr>
          <a:xfrm>
            <a:off x="793753" y="2049918"/>
            <a:ext cx="10604500" cy="1470025"/>
          </a:xfrm>
        </p:spPr>
        <p:txBody>
          <a:bodyPr/>
          <a:lstStyle>
            <a:lvl1pPr algn="ctr">
              <a:defRPr/>
            </a:lvl1pPr>
          </a:lstStyle>
          <a:p>
            <a:r>
              <a:rPr lang="sv-SE"/>
              <a:t>Klicka här för att ändra format</a:t>
            </a:r>
            <a:endParaRPr lang="sv-SE" dirty="0"/>
          </a:p>
        </p:txBody>
      </p:sp>
      <p:sp>
        <p:nvSpPr>
          <p:cNvPr id="3" name="Underrubrik 2"/>
          <p:cNvSpPr>
            <a:spLocks noGrp="1"/>
          </p:cNvSpPr>
          <p:nvPr>
            <p:ph type="subTitle" idx="1"/>
          </p:nvPr>
        </p:nvSpPr>
        <p:spPr>
          <a:xfrm>
            <a:off x="793751" y="3587165"/>
            <a:ext cx="10604500" cy="1752600"/>
          </a:xfrm>
        </p:spPr>
        <p:txBody>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r>
              <a:rPr lang="sv-SE"/>
              <a:t>Datum</a:t>
            </a:r>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E979298-3C3B-4069-AA25-E7B70A8EB89A}" type="slidenum">
              <a:rPr lang="sv-SE" smtClean="0"/>
              <a:t>‹#›</a:t>
            </a:fld>
            <a:endParaRPr lang="sv-SE"/>
          </a:p>
        </p:txBody>
      </p:sp>
      <p:pic>
        <p:nvPicPr>
          <p:cNvPr id="7" name="Bildobjekt 6"/>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211201" y="165600"/>
            <a:ext cx="2570988" cy="421386"/>
          </a:xfrm>
          <a:prstGeom prst="rect">
            <a:avLst/>
          </a:prstGeom>
        </p:spPr>
      </p:pic>
    </p:spTree>
    <p:extLst>
      <p:ext uri="{BB962C8B-B14F-4D97-AF65-F5344CB8AC3E}">
        <p14:creationId xmlns:p14="http://schemas.microsoft.com/office/powerpoint/2010/main" val="2130534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pic>
        <p:nvPicPr>
          <p:cNvPr id="8" name="Bildobjekt 7"/>
          <p:cNvPicPr>
            <a:picLocks noChangeAspect="1"/>
          </p:cNvPicPr>
          <p:nvPr userDrawn="1"/>
        </p:nvPicPr>
        <p:blipFill rotWithShape="1">
          <a:blip r:embed="rId2">
            <a:extLst>
              <a:ext uri="{28A0092B-C50C-407E-A947-70E740481C1C}">
                <a14:useLocalDpi xmlns:a14="http://schemas.microsoft.com/office/drawing/2010/main" val="0"/>
              </a:ext>
            </a:extLst>
          </a:blip>
          <a:srcRect l="25000"/>
          <a:stretch/>
        </p:blipFill>
        <p:spPr>
          <a:xfrm>
            <a:off x="-2116" y="0"/>
            <a:ext cx="12192000" cy="6858000"/>
          </a:xfrm>
          <a:prstGeom prst="rect">
            <a:avLst/>
          </a:prstGeom>
        </p:spPr>
      </p:pic>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Datum</a:t>
            </a:r>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E979298-3C3B-4069-AA25-E7B70A8EB89A}" type="slidenum">
              <a:rPr lang="sv-SE" smtClean="0"/>
              <a:t>‹#›</a:t>
            </a:fld>
            <a:endParaRPr lang="sv-SE"/>
          </a:p>
        </p:txBody>
      </p:sp>
    </p:spTree>
    <p:extLst>
      <p:ext uri="{BB962C8B-B14F-4D97-AF65-F5344CB8AC3E}">
        <p14:creationId xmlns:p14="http://schemas.microsoft.com/office/powerpoint/2010/main" val="29994945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vå innehållsdelar">
    <p:spTree>
      <p:nvGrpSpPr>
        <p:cNvPr id="1" name=""/>
        <p:cNvGrpSpPr/>
        <p:nvPr/>
      </p:nvGrpSpPr>
      <p:grpSpPr>
        <a:xfrm>
          <a:off x="0" y="0"/>
          <a:ext cx="0" cy="0"/>
          <a:chOff x="0" y="0"/>
          <a:chExt cx="0" cy="0"/>
        </a:xfrm>
      </p:grpSpPr>
      <p:pic>
        <p:nvPicPr>
          <p:cNvPr id="12" name="Bildobjekt 11"/>
          <p:cNvPicPr>
            <a:picLocks noChangeAspect="1"/>
          </p:cNvPicPr>
          <p:nvPr userDrawn="1"/>
        </p:nvPicPr>
        <p:blipFill rotWithShape="1">
          <a:blip r:embed="rId2">
            <a:extLst>
              <a:ext uri="{28A0092B-C50C-407E-A947-70E740481C1C}">
                <a14:useLocalDpi xmlns:a14="http://schemas.microsoft.com/office/drawing/2010/main" val="0"/>
              </a:ext>
            </a:extLst>
          </a:blip>
          <a:srcRect l="25000"/>
          <a:stretch/>
        </p:blipFill>
        <p:spPr>
          <a:xfrm>
            <a:off x="-2116" y="0"/>
            <a:ext cx="12192000" cy="6858000"/>
          </a:xfrm>
          <a:prstGeom prst="rect">
            <a:avLst/>
          </a:prstGeom>
        </p:spPr>
      </p:pic>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a:xfrm>
            <a:off x="793752" y="2614084"/>
            <a:ext cx="4428104" cy="35306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innehåll 2"/>
          <p:cNvSpPr>
            <a:spLocks noGrp="1"/>
          </p:cNvSpPr>
          <p:nvPr>
            <p:ph idx="13"/>
          </p:nvPr>
        </p:nvSpPr>
        <p:spPr>
          <a:xfrm>
            <a:off x="5532929" y="2614084"/>
            <a:ext cx="4428104" cy="35306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4"/>
          </p:nvPr>
        </p:nvSpPr>
        <p:spPr/>
        <p:txBody>
          <a:bodyPr/>
          <a:lstStyle/>
          <a:p>
            <a:r>
              <a:rPr lang="sv-SE"/>
              <a:t>Datum</a:t>
            </a:r>
            <a:endParaRPr lang="sv-SE" dirty="0"/>
          </a:p>
        </p:txBody>
      </p:sp>
      <p:sp>
        <p:nvSpPr>
          <p:cNvPr id="8" name="Platshållare för sidfot 7"/>
          <p:cNvSpPr>
            <a:spLocks noGrp="1"/>
          </p:cNvSpPr>
          <p:nvPr>
            <p:ph type="ftr" sz="quarter" idx="15"/>
          </p:nvPr>
        </p:nvSpPr>
        <p:spPr/>
        <p:txBody>
          <a:bodyPr/>
          <a:lstStyle/>
          <a:p>
            <a:endParaRPr lang="sv-SE"/>
          </a:p>
        </p:txBody>
      </p:sp>
      <p:sp>
        <p:nvSpPr>
          <p:cNvPr id="11" name="Platshållare för bildnummer 10"/>
          <p:cNvSpPr>
            <a:spLocks noGrp="1"/>
          </p:cNvSpPr>
          <p:nvPr>
            <p:ph type="sldNum" sz="quarter" idx="16"/>
          </p:nvPr>
        </p:nvSpPr>
        <p:spPr/>
        <p:txBody>
          <a:bodyPr/>
          <a:lstStyle/>
          <a:p>
            <a:fld id="{EE979298-3C3B-4069-AA25-E7B70A8EB89A}" type="slidenum">
              <a:rPr lang="sv-SE" smtClean="0"/>
              <a:pPr/>
              <a:t>‹#›</a:t>
            </a:fld>
            <a:endParaRPr lang="sv-SE"/>
          </a:p>
        </p:txBody>
      </p:sp>
    </p:spTree>
    <p:extLst>
      <p:ext uri="{BB962C8B-B14F-4D97-AF65-F5344CB8AC3E}">
        <p14:creationId xmlns:p14="http://schemas.microsoft.com/office/powerpoint/2010/main" val="11468551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Datum</a:t>
            </a:r>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EE979298-3C3B-4069-AA25-E7B70A8EB89A}" type="slidenum">
              <a:rPr lang="sv-SE" smtClean="0"/>
              <a:t>‹#›</a:t>
            </a:fld>
            <a:endParaRPr lang="sv-SE"/>
          </a:p>
        </p:txBody>
      </p:sp>
    </p:spTree>
    <p:extLst>
      <p:ext uri="{BB962C8B-B14F-4D97-AF65-F5344CB8AC3E}">
        <p14:creationId xmlns:p14="http://schemas.microsoft.com/office/powerpoint/2010/main" val="40102072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Datum</a:t>
            </a:r>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EE979298-3C3B-4069-AA25-E7B70A8EB89A}" type="slidenum">
              <a:rPr lang="sv-SE" smtClean="0"/>
              <a:t>‹#›</a:t>
            </a:fld>
            <a:endParaRPr lang="sv-SE"/>
          </a:p>
        </p:txBody>
      </p:sp>
    </p:spTree>
    <p:extLst>
      <p:ext uri="{BB962C8B-B14F-4D97-AF65-F5344CB8AC3E}">
        <p14:creationId xmlns:p14="http://schemas.microsoft.com/office/powerpoint/2010/main" val="37686651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ext och bild - Blå balk">
    <p:spTree>
      <p:nvGrpSpPr>
        <p:cNvPr id="1" name=""/>
        <p:cNvGrpSpPr/>
        <p:nvPr/>
      </p:nvGrpSpPr>
      <p:grpSpPr>
        <a:xfrm>
          <a:off x="0" y="0"/>
          <a:ext cx="0" cy="0"/>
          <a:chOff x="0" y="0"/>
          <a:chExt cx="0" cy="0"/>
        </a:xfrm>
      </p:grpSpPr>
      <p:sp>
        <p:nvSpPr>
          <p:cNvPr id="9" name="Rektangel 8"/>
          <p:cNvSpPr/>
          <p:nvPr userDrawn="1"/>
        </p:nvSpPr>
        <p:spPr>
          <a:xfrm>
            <a:off x="0" y="6623456"/>
            <a:ext cx="12192000" cy="2403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Rubrik 1"/>
          <p:cNvSpPr>
            <a:spLocks noGrp="1"/>
          </p:cNvSpPr>
          <p:nvPr>
            <p:ph type="title"/>
          </p:nvPr>
        </p:nvSpPr>
        <p:spPr>
          <a:xfrm>
            <a:off x="793752" y="785284"/>
            <a:ext cx="4428104" cy="1356783"/>
          </a:xfrm>
        </p:spPr>
        <p:txBody>
          <a:bodyPr/>
          <a:lstStyle/>
          <a:p>
            <a:r>
              <a:rPr lang="sv-SE" dirty="0"/>
              <a:t>Klicka här för att ändra format</a:t>
            </a:r>
          </a:p>
        </p:txBody>
      </p:sp>
      <p:sp>
        <p:nvSpPr>
          <p:cNvPr id="3" name="Platshållare för innehåll 2"/>
          <p:cNvSpPr>
            <a:spLocks noGrp="1"/>
          </p:cNvSpPr>
          <p:nvPr>
            <p:ph idx="1"/>
          </p:nvPr>
        </p:nvSpPr>
        <p:spPr>
          <a:xfrm>
            <a:off x="793752" y="2614085"/>
            <a:ext cx="4428104" cy="3010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bild 10"/>
          <p:cNvSpPr>
            <a:spLocks noGrp="1"/>
          </p:cNvSpPr>
          <p:nvPr>
            <p:ph type="pic" sz="quarter" idx="13"/>
          </p:nvPr>
        </p:nvSpPr>
        <p:spPr>
          <a:xfrm>
            <a:off x="6096000" y="785286"/>
            <a:ext cx="6096000" cy="5837767"/>
          </a:xfrm>
          <a:solidFill>
            <a:schemeClr val="bg2">
              <a:lumMod val="20000"/>
              <a:lumOff val="80000"/>
            </a:schemeClr>
          </a:solidFill>
        </p:spPr>
        <p:txBody>
          <a:bodyPr anchor="ctr"/>
          <a:lstStyle>
            <a:lvl1pPr marL="0" indent="0" algn="ctr">
              <a:buNone/>
              <a:defRPr sz="1200"/>
            </a:lvl1pPr>
          </a:lstStyle>
          <a:p>
            <a:endParaRPr lang="en-GB"/>
          </a:p>
        </p:txBody>
      </p:sp>
      <p:sp>
        <p:nvSpPr>
          <p:cNvPr id="7" name="Platshållare för datum 6"/>
          <p:cNvSpPr>
            <a:spLocks noGrp="1"/>
          </p:cNvSpPr>
          <p:nvPr>
            <p:ph type="dt" sz="half" idx="14"/>
          </p:nvPr>
        </p:nvSpPr>
        <p:spPr/>
        <p:txBody>
          <a:bodyPr/>
          <a:lstStyle/>
          <a:p>
            <a:r>
              <a:rPr lang="sv-SE"/>
              <a:t>Datum</a:t>
            </a:r>
            <a:endParaRPr lang="sv-SE" dirty="0"/>
          </a:p>
        </p:txBody>
      </p:sp>
      <p:sp>
        <p:nvSpPr>
          <p:cNvPr id="8" name="Platshållare för sidfot 7"/>
          <p:cNvSpPr>
            <a:spLocks noGrp="1"/>
          </p:cNvSpPr>
          <p:nvPr>
            <p:ph type="ftr" sz="quarter" idx="15"/>
          </p:nvPr>
        </p:nvSpPr>
        <p:spPr/>
        <p:txBody>
          <a:bodyPr/>
          <a:lstStyle/>
          <a:p>
            <a:endParaRPr lang="sv-SE"/>
          </a:p>
        </p:txBody>
      </p:sp>
      <p:sp>
        <p:nvSpPr>
          <p:cNvPr id="10" name="Platshållare för bildnummer 9"/>
          <p:cNvSpPr>
            <a:spLocks noGrp="1"/>
          </p:cNvSpPr>
          <p:nvPr>
            <p:ph type="sldNum" sz="quarter" idx="16"/>
          </p:nvPr>
        </p:nvSpPr>
        <p:spPr/>
        <p:txBody>
          <a:bodyPr/>
          <a:lstStyle/>
          <a:p>
            <a:fld id="{EE979298-3C3B-4069-AA25-E7B70A8EB89A}" type="slidenum">
              <a:rPr lang="sv-SE" smtClean="0"/>
              <a:pPr/>
              <a:t>‹#›</a:t>
            </a:fld>
            <a:endParaRPr lang="sv-SE"/>
          </a:p>
        </p:txBody>
      </p:sp>
    </p:spTree>
    <p:extLst>
      <p:ext uri="{BB962C8B-B14F-4D97-AF65-F5344CB8AC3E}">
        <p14:creationId xmlns:p14="http://schemas.microsoft.com/office/powerpoint/2010/main" val="13583632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1741455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391314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42166292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1148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032416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4996300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063472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6621804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904807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879424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652858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4B42D259-ACB8-4FD1-AC0F-9CAC8F5E07E0}" type="datetimeFigureOut">
              <a:rPr lang="sv-SE" smtClean="0"/>
              <a:t>2022-12-01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319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4B42D259-ACB8-4FD1-AC0F-9CAC8F5E07E0}" type="datetimeFigureOut">
              <a:rPr lang="sv-SE" smtClean="0"/>
              <a:t>2022-12-01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32738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2022-12-01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601000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2022-12-01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421088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05047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1ADA1F9B-CCF0-4D82-A120-69E88C49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089945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enhet&#10;&#10;Automatiskt genererad beskrivning">
            <a:extLst>
              <a:ext uri="{FF2B5EF4-FFF2-40B4-BE49-F238E27FC236}">
                <a16:creationId xmlns:a16="http://schemas.microsoft.com/office/drawing/2014/main" id="{F462BC7F-2338-4B3A-95AD-A880358D7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894996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711906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ritning&#10;&#10;Automatiskt genererad beskrivning">
            <a:extLst>
              <a:ext uri="{FF2B5EF4-FFF2-40B4-BE49-F238E27FC236}">
                <a16:creationId xmlns:a16="http://schemas.microsoft.com/office/drawing/2014/main" id="{1E92A6A6-8B0A-4DE1-8142-4259EB45C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682952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727315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7493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424059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10736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904916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0164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2022-12-01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48754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02427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9432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84109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849886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11355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85275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83048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61404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4538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22208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31946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786663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026611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74591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68622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45188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49645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21325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271408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3401633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884224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76278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196443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87740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2022-12-01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868247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Enkel textsida">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76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41"/>
            <a:ext cx="10972800" cy="3641725"/>
          </a:xfrm>
        </p:spPr>
        <p:txBody>
          <a:bodyPr/>
          <a:lstStyle>
            <a:lvl1pPr marL="320922" indent="-320922">
              <a:buFont typeface="Arial" panose="020B0604020202020204" pitchFamily="34" charset="0"/>
              <a:buChar char="•"/>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60415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423862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Vit avsnitt">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91DB7D1E-37AF-4FA0-8FD2-F23EC80E0E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62421440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36569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E25AFC-3CD5-CD97-5090-BFF82B3B079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66C893F-9322-5746-F2C5-FB6703C70F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123ED88-7F99-592E-6B58-717EB55679B1}"/>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5" name="Platshållare för sidfot 4">
            <a:extLst>
              <a:ext uri="{FF2B5EF4-FFF2-40B4-BE49-F238E27FC236}">
                <a16:creationId xmlns:a16="http://schemas.microsoft.com/office/drawing/2014/main" id="{EA99F36D-2CFC-6A1A-AAA2-E75F448BBEA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887EEC-975E-C038-556E-0F49B8DB75F0}"/>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15736253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A81806-67F4-AE06-3FF9-50F8AA0DFFC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BBBFE95-162D-B386-4615-5A8D009D3E2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DCBE7AD-3BD9-5AA0-2253-5E3913A8CEFD}"/>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5" name="Platshållare för sidfot 4">
            <a:extLst>
              <a:ext uri="{FF2B5EF4-FFF2-40B4-BE49-F238E27FC236}">
                <a16:creationId xmlns:a16="http://schemas.microsoft.com/office/drawing/2014/main" id="{7113E720-729F-529F-BA9B-54476906892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FB01EBB-C22A-051E-A8D2-68146A695458}"/>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27866513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1C8DB3-1632-5665-F7D2-95DBAB776CA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097F4EB6-A7B2-64E8-8B47-D81FC6CE19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6E63793A-A579-95D4-F646-E75B5D6B9C0E}"/>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5" name="Platshållare för sidfot 4">
            <a:extLst>
              <a:ext uri="{FF2B5EF4-FFF2-40B4-BE49-F238E27FC236}">
                <a16:creationId xmlns:a16="http://schemas.microsoft.com/office/drawing/2014/main" id="{E8A11978-D41A-19E4-1609-38DB731DE43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B2C6FCA-C8E5-959A-4353-63799A5D21C1}"/>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3404294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567AD-4168-664A-B54F-6F27931B24D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DECF5A2-1FC6-50C2-1059-0DD455DCC0FC}"/>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D5BB187-33C6-62B2-A03C-841F1E7EDFA1}"/>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18332FC0-CF78-4FDD-95C5-D88477CC5341}"/>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6" name="Platshållare för sidfot 5">
            <a:extLst>
              <a:ext uri="{FF2B5EF4-FFF2-40B4-BE49-F238E27FC236}">
                <a16:creationId xmlns:a16="http://schemas.microsoft.com/office/drawing/2014/main" id="{36D366EC-E9DF-457E-95C9-7712889E81B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1F2EA97-E04D-B3C3-B87A-5F5B0184D903}"/>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1201023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7BF7DB-7365-F70F-4530-A6C6B2B163A6}"/>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8D64A8D-F5B4-7F9B-F871-B2073EB30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489AED0-C368-0495-02B1-5E2543AD938A}"/>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C4A631-9829-339B-CC0F-D826C8B5D5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8CFD3DE-FDC0-A041-1553-28ADFB34E87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F4EBBC3-6C29-FD79-0F76-7B56296F117B}"/>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8" name="Platshållare för sidfot 7">
            <a:extLst>
              <a:ext uri="{FF2B5EF4-FFF2-40B4-BE49-F238E27FC236}">
                <a16:creationId xmlns:a16="http://schemas.microsoft.com/office/drawing/2014/main" id="{0EC7B036-F583-67D1-C752-6B8DCB90E98F}"/>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CF86822-5BF0-1179-F375-EE0467B22C9C}"/>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42065466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44B54B-4967-A93E-ADB5-391541A0511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AD06D4D-61FA-6F8A-EE9A-0B2AE54B51CB}"/>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4" name="Platshållare för sidfot 3">
            <a:extLst>
              <a:ext uri="{FF2B5EF4-FFF2-40B4-BE49-F238E27FC236}">
                <a16:creationId xmlns:a16="http://schemas.microsoft.com/office/drawing/2014/main" id="{5BDDB353-506A-1363-CF47-331B515FD512}"/>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55A6D62-10FA-3E7D-9B5C-912DA4514AB9}"/>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13690055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1721A1D-A602-D64B-D7E7-93B3CC05557A}"/>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3" name="Platshållare för sidfot 2">
            <a:extLst>
              <a:ext uri="{FF2B5EF4-FFF2-40B4-BE49-F238E27FC236}">
                <a16:creationId xmlns:a16="http://schemas.microsoft.com/office/drawing/2014/main" id="{A643FE61-5917-59B7-E964-9838C16404A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ED62CF3-4341-EE70-8ACA-1AA029EC0997}"/>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11128438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F40E13-1B0A-4CE4-8A63-86E250DDF7D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96283E1-DA8D-1965-FAEA-BF220E9602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4D9A894-E34E-D669-1AE6-75682BC602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63DAD69-6442-E159-334C-3D4B08400F64}"/>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6" name="Platshållare för sidfot 5">
            <a:extLst>
              <a:ext uri="{FF2B5EF4-FFF2-40B4-BE49-F238E27FC236}">
                <a16:creationId xmlns:a16="http://schemas.microsoft.com/office/drawing/2014/main" id="{4F082433-91EB-B8D7-193D-5220A903FF1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DAD6CD0-E9D3-5888-548E-F5D94FD542DA}"/>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3244892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61E6D2-1C7F-BDD9-7A40-E945D461798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0EBEA97D-805D-B021-894A-8C04EE7324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C68D30F7-D8FE-6413-BFB7-5AE636CA5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47F3892-F5C6-72A1-F4B2-6332A7257EAD}"/>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6" name="Platshållare för sidfot 5">
            <a:extLst>
              <a:ext uri="{FF2B5EF4-FFF2-40B4-BE49-F238E27FC236}">
                <a16:creationId xmlns:a16="http://schemas.microsoft.com/office/drawing/2014/main" id="{B0AD22A6-60B4-2E2D-A723-967391BCCAF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1808E5A-0B4E-17EC-BFB6-9505CA1EDA5F}"/>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40585226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27B0A1-27B8-2FE5-FC43-1EFE854E5992}"/>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742CD5A-4D9D-80DC-2527-15754C624D81}"/>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5CB4B34-C570-9DE4-357A-E25F98196D4F}"/>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5" name="Platshållare för sidfot 4">
            <a:extLst>
              <a:ext uri="{FF2B5EF4-FFF2-40B4-BE49-F238E27FC236}">
                <a16:creationId xmlns:a16="http://schemas.microsoft.com/office/drawing/2014/main" id="{5BBB196E-8B93-D60B-B27D-13E6AFB3126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1E7AB1C-E3D5-F1CF-AA69-02C2EF01C5FC}"/>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1056781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F1F3C064-E865-47CC-2794-15D373A4AD7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D9CF564-EEF4-D93A-B7F3-3741E100DED0}"/>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E749D59-E801-7FCE-04CF-F2BBAFEB5D82}"/>
              </a:ext>
            </a:extLst>
          </p:cNvPr>
          <p:cNvSpPr>
            <a:spLocks noGrp="1"/>
          </p:cNvSpPr>
          <p:nvPr>
            <p:ph type="dt" sz="half" idx="10"/>
          </p:nvPr>
        </p:nvSpPr>
        <p:spPr/>
        <p:txBody>
          <a:bodyPr/>
          <a:lstStyle/>
          <a:p>
            <a:fld id="{5E5DB606-DC58-4656-A3CB-2DF1B5F72873}" type="datetimeFigureOut">
              <a:rPr lang="sv-SE" smtClean="0"/>
              <a:t>2022-12-01</a:t>
            </a:fld>
            <a:endParaRPr lang="sv-SE"/>
          </a:p>
        </p:txBody>
      </p:sp>
      <p:sp>
        <p:nvSpPr>
          <p:cNvPr id="5" name="Platshållare för sidfot 4">
            <a:extLst>
              <a:ext uri="{FF2B5EF4-FFF2-40B4-BE49-F238E27FC236}">
                <a16:creationId xmlns:a16="http://schemas.microsoft.com/office/drawing/2014/main" id="{4944193E-56DD-3FA8-489A-1E48030BEF0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3A305F6-2202-376F-A7CC-444A05CF508E}"/>
              </a:ext>
            </a:extLst>
          </p:cNvPr>
          <p:cNvSpPr>
            <a:spLocks noGrp="1"/>
          </p:cNvSpPr>
          <p:nvPr>
            <p:ph type="sldNum" sz="quarter" idx="12"/>
          </p:nvPr>
        </p:nvSpPr>
        <p:spPr/>
        <p:txBody>
          <a:bodyPr/>
          <a:lstStyle/>
          <a:p>
            <a:fld id="{1172BD47-AE35-4009-9513-9588470CC7CE}" type="slidenum">
              <a:rPr lang="sv-SE" smtClean="0"/>
              <a:t>‹#›</a:t>
            </a:fld>
            <a:endParaRPr lang="sv-SE"/>
          </a:p>
        </p:txBody>
      </p:sp>
    </p:spTree>
    <p:extLst>
      <p:ext uri="{BB962C8B-B14F-4D97-AF65-F5344CB8AC3E}">
        <p14:creationId xmlns:p14="http://schemas.microsoft.com/office/powerpoint/2010/main" val="2900581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82325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50982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45124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5194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0481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477788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94702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169817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91905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3152174392"/>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636A8711-9685-4EDB-B8E7-3A860987087E}" type="datetime1">
              <a:rPr lang="sv-SE" smtClean="0"/>
              <a:t>2022-12-01</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0746056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5073777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7379558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2022-12-01</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28385351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9826943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7961998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65C18DA-410A-4124-BB0F-DE8CA676B1E5}" type="datetimeFigureOut">
              <a:rPr lang="sv-SE" smtClean="0"/>
              <a:t>2022-12-01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6501494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765C18DA-410A-4124-BB0F-DE8CA676B1E5}" type="datetimeFigureOut">
              <a:rPr lang="sv-SE" smtClean="0"/>
              <a:t>2022-12-01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565539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98371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311653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4524610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5762994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11300215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ADA1F9B-CCF0-4D82-A120-69E88C498975}"/>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9249319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38629184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8169463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92A6A6-8B0A-4DE1-8142-4259EB45C90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3491681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7141178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6517755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214012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10.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94.xml"/><Relationship Id="rId7" Type="http://schemas.openxmlformats.org/officeDocument/2006/relationships/image" Target="../media/image3.emf"/><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1.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image" Target="../media/image17.jpeg"/><Relationship Id="rId5" Type="http://schemas.openxmlformats.org/officeDocument/2006/relationships/slideLayout" Target="../slideLayouts/slideLayout101.xml"/><Relationship Id="rId10" Type="http://schemas.openxmlformats.org/officeDocument/2006/relationships/theme" Target="../theme/theme12.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10.png"/><Relationship Id="rId4" Type="http://schemas.openxmlformats.org/officeDocument/2006/relationships/slideLayout" Target="../slideLayouts/slideLayout109.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16.xml"/><Relationship Id="rId7"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2.xml"/><Relationship Id="rId7" Type="http://schemas.openxmlformats.org/officeDocument/2006/relationships/theme" Target="../theme/theme15.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image" Target="../media/image10.png"/><Relationship Id="rId5" Type="http://schemas.openxmlformats.org/officeDocument/2006/relationships/slideLayout" Target="../slideLayouts/slideLayout130.xml"/><Relationship Id="rId10" Type="http://schemas.openxmlformats.org/officeDocument/2006/relationships/theme" Target="../theme/theme16.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1.xml"/><Relationship Id="rId7" Type="http://schemas.openxmlformats.org/officeDocument/2006/relationships/image" Target="../media/image3.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0.png"/><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11.png"/><Relationship Id="rId4" Type="http://schemas.openxmlformats.org/officeDocument/2006/relationships/slideLayout" Target="../slideLayouts/slideLayout3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12.jpeg"/><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2022-12-01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2022-12-01</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253539647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106882951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xmlns="" val="1"/>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xmlns=""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1005585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815"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89248C0-A8F4-4340-A64C-DEF74DCCB7E9}"/>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419485216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3752" y="785284"/>
            <a:ext cx="9167283" cy="1356783"/>
          </a:xfrm>
          <a:prstGeom prst="rect">
            <a:avLst/>
          </a:prstGeom>
        </p:spPr>
        <p:txBody>
          <a:bodyPr vert="horz" lIns="0" tIns="0" rIns="0" bIns="0" rtlCol="0" anchor="b">
            <a:normAutofit/>
          </a:bodyPr>
          <a:lstStyle/>
          <a:p>
            <a:r>
              <a:rPr lang="sv-SE" dirty="0"/>
              <a:t>Klicka här för att ändra format</a:t>
            </a:r>
          </a:p>
        </p:txBody>
      </p:sp>
      <p:sp>
        <p:nvSpPr>
          <p:cNvPr id="3" name="Platshållare för text 2"/>
          <p:cNvSpPr>
            <a:spLocks noGrp="1"/>
          </p:cNvSpPr>
          <p:nvPr>
            <p:ph type="body" idx="1"/>
          </p:nvPr>
        </p:nvSpPr>
        <p:spPr>
          <a:xfrm>
            <a:off x="793752" y="2614084"/>
            <a:ext cx="9167283" cy="351208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datum 3"/>
          <p:cNvSpPr>
            <a:spLocks noGrp="1"/>
          </p:cNvSpPr>
          <p:nvPr>
            <p:ph type="dt" sz="half" idx="2"/>
          </p:nvPr>
        </p:nvSpPr>
        <p:spPr>
          <a:xfrm>
            <a:off x="223300" y="6660857"/>
            <a:ext cx="720000" cy="157904"/>
          </a:xfrm>
          <a:prstGeom prst="rect">
            <a:avLst/>
          </a:prstGeom>
        </p:spPr>
        <p:txBody>
          <a:bodyPr vert="horz" lIns="0" tIns="0" rIns="0" bIns="0" rtlCol="0" anchor="ctr"/>
          <a:lstStyle>
            <a:lvl1pPr algn="l">
              <a:defRPr sz="600">
                <a:solidFill>
                  <a:schemeClr val="tx1"/>
                </a:solidFill>
              </a:defRPr>
            </a:lvl1pPr>
          </a:lstStyle>
          <a:p>
            <a:r>
              <a:rPr lang="sv-SE" dirty="0"/>
              <a:t>Datum</a:t>
            </a:r>
          </a:p>
        </p:txBody>
      </p:sp>
      <p:sp>
        <p:nvSpPr>
          <p:cNvPr id="9" name="Platshållare för sidfot 4"/>
          <p:cNvSpPr>
            <a:spLocks noGrp="1"/>
          </p:cNvSpPr>
          <p:nvPr>
            <p:ph type="ftr" sz="quarter" idx="3"/>
          </p:nvPr>
        </p:nvSpPr>
        <p:spPr>
          <a:xfrm>
            <a:off x="3562059" y="6660857"/>
            <a:ext cx="5067883" cy="157904"/>
          </a:xfrm>
          <a:prstGeom prst="rect">
            <a:avLst/>
          </a:prstGeom>
        </p:spPr>
        <p:txBody>
          <a:bodyPr vert="horz" lIns="0" tIns="0" rIns="0" bIns="0" rtlCol="0" anchor="ctr"/>
          <a:lstStyle>
            <a:lvl1pPr algn="ctr">
              <a:defRPr sz="600">
                <a:solidFill>
                  <a:schemeClr val="tx1"/>
                </a:solidFill>
              </a:defRPr>
            </a:lvl1pPr>
          </a:lstStyle>
          <a:p>
            <a:endParaRPr lang="sv-SE"/>
          </a:p>
        </p:txBody>
      </p:sp>
      <p:sp>
        <p:nvSpPr>
          <p:cNvPr id="10" name="Platshållare för bildnummer 5"/>
          <p:cNvSpPr>
            <a:spLocks noGrp="1"/>
          </p:cNvSpPr>
          <p:nvPr>
            <p:ph type="sldNum" sz="quarter" idx="4"/>
          </p:nvPr>
        </p:nvSpPr>
        <p:spPr>
          <a:xfrm>
            <a:off x="11249751" y="6660857"/>
            <a:ext cx="720000" cy="157904"/>
          </a:xfrm>
          <a:prstGeom prst="rect">
            <a:avLst/>
          </a:prstGeom>
        </p:spPr>
        <p:txBody>
          <a:bodyPr vert="horz" lIns="0" tIns="0" rIns="0" bIns="0" rtlCol="0" anchor="ctr"/>
          <a:lstStyle>
            <a:lvl1pPr algn="r">
              <a:defRPr sz="600">
                <a:solidFill>
                  <a:schemeClr val="tx1"/>
                </a:solidFill>
              </a:defRPr>
            </a:lvl1pPr>
          </a:lstStyle>
          <a:p>
            <a:fld id="{EE979298-3C3B-4069-AA25-E7B70A8EB89A}" type="slidenum">
              <a:rPr lang="sv-SE" smtClean="0"/>
              <a:pPr/>
              <a:t>‹#›</a:t>
            </a:fld>
            <a:endParaRPr lang="sv-SE"/>
          </a:p>
        </p:txBody>
      </p:sp>
      <p:pic>
        <p:nvPicPr>
          <p:cNvPr id="4" name="Bildobjekt 3"/>
          <p:cNvPicPr>
            <a:picLocks/>
          </p:cNvPicPr>
          <p:nvPr userDrawn="1"/>
        </p:nvPicPr>
        <p:blipFill>
          <a:blip r:embed="rId8">
            <a:extLst>
              <a:ext uri="{28A0092B-C50C-407E-A947-70E740481C1C}">
                <a14:useLocalDpi xmlns:a14="http://schemas.microsoft.com/office/drawing/2010/main" val="0"/>
              </a:ext>
            </a:extLst>
          </a:blip>
          <a:stretch>
            <a:fillRect/>
          </a:stretch>
        </p:blipFill>
        <p:spPr>
          <a:xfrm>
            <a:off x="211201" y="165600"/>
            <a:ext cx="2570988" cy="421386"/>
          </a:xfrm>
          <a:prstGeom prst="rect">
            <a:avLst/>
          </a:prstGeom>
        </p:spPr>
      </p:pic>
    </p:spTree>
    <p:extLst>
      <p:ext uri="{BB962C8B-B14F-4D97-AF65-F5344CB8AC3E}">
        <p14:creationId xmlns:p14="http://schemas.microsoft.com/office/powerpoint/2010/main" val="79724113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Lst>
  <p:hf sldNum="0" hdr="0" ftr="0" dt="0"/>
  <p:txStyles>
    <p:titleStyle>
      <a:lvl1pPr algn="l" defTabSz="914400" rtl="0" eaLnBrk="1" latinLnBrk="0" hangingPunct="1">
        <a:spcBef>
          <a:spcPct val="0"/>
        </a:spcBef>
        <a:buNone/>
        <a:defRPr sz="3400" kern="1200">
          <a:solidFill>
            <a:schemeClr val="tx1"/>
          </a:solidFill>
          <a:latin typeface="+mj-lt"/>
          <a:ea typeface="+mj-ea"/>
          <a:cs typeface="+mj-cs"/>
        </a:defRPr>
      </a:lvl1pPr>
    </p:titleStyle>
    <p:bodyStyle>
      <a:lvl1pPr marL="180975" indent="-180975" algn="l" defTabSz="914400" rtl="0" eaLnBrk="1" latinLnBrk="0" hangingPunct="1">
        <a:spcBef>
          <a:spcPts val="600"/>
        </a:spcBef>
        <a:buFont typeface="Arial" pitchFamily="34" charset="0"/>
        <a:buChar char="•"/>
        <a:defRPr sz="2000" kern="1200">
          <a:solidFill>
            <a:schemeClr val="tx1"/>
          </a:solidFill>
          <a:latin typeface="+mn-lt"/>
          <a:ea typeface="+mn-ea"/>
          <a:cs typeface="+mn-cs"/>
        </a:defRPr>
      </a:lvl1pPr>
      <a:lvl2pPr marL="361950" indent="-180975" algn="l" defTabSz="914400" rtl="0" eaLnBrk="1" latinLnBrk="0" hangingPunct="1">
        <a:spcBef>
          <a:spcPts val="0"/>
        </a:spcBef>
        <a:buFont typeface="Arial" pitchFamily="34" charset="0"/>
        <a:buChar char="−"/>
        <a:defRPr sz="1800" kern="1200">
          <a:solidFill>
            <a:schemeClr val="tx1"/>
          </a:solidFill>
          <a:latin typeface="+mn-lt"/>
          <a:ea typeface="+mn-ea"/>
          <a:cs typeface="+mn-cs"/>
        </a:defRPr>
      </a:lvl2pPr>
      <a:lvl3pPr marL="534988" indent="-173038" algn="l" defTabSz="914400" rtl="0" eaLnBrk="1" latinLnBrk="0" hangingPunct="1">
        <a:spcBef>
          <a:spcPts val="0"/>
        </a:spcBef>
        <a:buFont typeface="Arial" pitchFamily="34" charset="0"/>
        <a:buChar char="−"/>
        <a:defRPr sz="1600" kern="1200">
          <a:solidFill>
            <a:schemeClr val="tx1"/>
          </a:solidFill>
          <a:latin typeface="+mn-lt"/>
          <a:ea typeface="+mn-ea"/>
          <a:cs typeface="+mn-cs"/>
        </a:defRPr>
      </a:lvl3pPr>
      <a:lvl4pPr marL="715963" indent="-180975" algn="l" defTabSz="914400" rtl="0" eaLnBrk="1" latinLnBrk="0" hangingPunct="1">
        <a:spcBef>
          <a:spcPts val="0"/>
        </a:spcBef>
        <a:buFont typeface="Arial" pitchFamily="34" charset="0"/>
        <a:buChar char="−"/>
        <a:defRPr sz="1400" kern="1200">
          <a:solidFill>
            <a:schemeClr val="tx1"/>
          </a:solidFill>
          <a:latin typeface="+mn-lt"/>
          <a:ea typeface="+mn-ea"/>
          <a:cs typeface="+mn-cs"/>
        </a:defRPr>
      </a:lvl4pPr>
      <a:lvl5pPr marL="896938" indent="-180975" algn="l" defTabSz="914400" rtl="0" eaLnBrk="1" latinLnBrk="0" hangingPunct="1">
        <a:spcBef>
          <a:spcPts val="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3752" y="785284"/>
            <a:ext cx="9167283" cy="1356783"/>
          </a:xfrm>
          <a:prstGeom prst="rect">
            <a:avLst/>
          </a:prstGeom>
        </p:spPr>
        <p:txBody>
          <a:bodyPr vert="horz" lIns="0" tIns="0" rIns="0" bIns="0" rtlCol="0" anchor="b">
            <a:normAutofit/>
          </a:bodyPr>
          <a:lstStyle/>
          <a:p>
            <a:r>
              <a:rPr lang="sv-SE" dirty="0"/>
              <a:t>Klicka här för att ändra format</a:t>
            </a:r>
          </a:p>
        </p:txBody>
      </p:sp>
      <p:sp>
        <p:nvSpPr>
          <p:cNvPr id="3" name="Platshållare för text 2"/>
          <p:cNvSpPr>
            <a:spLocks noGrp="1"/>
          </p:cNvSpPr>
          <p:nvPr>
            <p:ph type="body" idx="1"/>
          </p:nvPr>
        </p:nvSpPr>
        <p:spPr>
          <a:xfrm>
            <a:off x="793752" y="2614084"/>
            <a:ext cx="9167283" cy="351208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223300" y="6660857"/>
            <a:ext cx="720000" cy="157904"/>
          </a:xfrm>
          <a:prstGeom prst="rect">
            <a:avLst/>
          </a:prstGeom>
        </p:spPr>
        <p:txBody>
          <a:bodyPr vert="horz" lIns="0" tIns="0" rIns="0" bIns="0" rtlCol="0" anchor="ctr"/>
          <a:lstStyle>
            <a:lvl1pPr algn="l">
              <a:defRPr sz="600">
                <a:solidFill>
                  <a:schemeClr val="tx1"/>
                </a:solidFill>
              </a:defRPr>
            </a:lvl1pPr>
          </a:lstStyle>
          <a:p>
            <a:r>
              <a:rPr lang="sv-SE" dirty="0"/>
              <a:t>Datum</a:t>
            </a:r>
          </a:p>
        </p:txBody>
      </p:sp>
      <p:sp>
        <p:nvSpPr>
          <p:cNvPr id="5" name="Platshållare för sidfot 4"/>
          <p:cNvSpPr>
            <a:spLocks noGrp="1"/>
          </p:cNvSpPr>
          <p:nvPr>
            <p:ph type="ftr" sz="quarter" idx="3"/>
          </p:nvPr>
        </p:nvSpPr>
        <p:spPr>
          <a:xfrm>
            <a:off x="3562059" y="6660857"/>
            <a:ext cx="5067883" cy="157904"/>
          </a:xfrm>
          <a:prstGeom prst="rect">
            <a:avLst/>
          </a:prstGeom>
        </p:spPr>
        <p:txBody>
          <a:bodyPr vert="horz" lIns="0" tIns="0" rIns="0" bIns="0" rtlCol="0" anchor="ctr"/>
          <a:lstStyle>
            <a:lvl1pPr algn="ctr">
              <a:defRPr sz="600">
                <a:solidFill>
                  <a:schemeClr val="tx1"/>
                </a:solidFill>
              </a:defRPr>
            </a:lvl1pPr>
          </a:lstStyle>
          <a:p>
            <a:endParaRPr lang="sv-SE"/>
          </a:p>
        </p:txBody>
      </p:sp>
      <p:sp>
        <p:nvSpPr>
          <p:cNvPr id="6" name="Platshållare för bildnummer 5"/>
          <p:cNvSpPr>
            <a:spLocks noGrp="1"/>
          </p:cNvSpPr>
          <p:nvPr>
            <p:ph type="sldNum" sz="quarter" idx="4"/>
          </p:nvPr>
        </p:nvSpPr>
        <p:spPr>
          <a:xfrm>
            <a:off x="11249751" y="6660857"/>
            <a:ext cx="720000" cy="157904"/>
          </a:xfrm>
          <a:prstGeom prst="rect">
            <a:avLst/>
          </a:prstGeom>
        </p:spPr>
        <p:txBody>
          <a:bodyPr vert="horz" lIns="0" tIns="0" rIns="0" bIns="0" rtlCol="0" anchor="ctr"/>
          <a:lstStyle>
            <a:lvl1pPr algn="r">
              <a:defRPr sz="600">
                <a:solidFill>
                  <a:schemeClr val="tx1"/>
                </a:solidFill>
              </a:defRPr>
            </a:lvl1pPr>
          </a:lstStyle>
          <a:p>
            <a:fld id="{EE979298-3C3B-4069-AA25-E7B70A8EB89A}" type="slidenum">
              <a:rPr lang="sv-SE" smtClean="0"/>
              <a:pPr/>
              <a:t>‹#›</a:t>
            </a:fld>
            <a:endParaRPr lang="sv-SE"/>
          </a:p>
        </p:txBody>
      </p:sp>
      <p:pic>
        <p:nvPicPr>
          <p:cNvPr id="7" name="Bildobjekt 6"/>
          <p:cNvPicPr>
            <a:picLocks/>
          </p:cNvPicPr>
          <p:nvPr userDrawn="1"/>
        </p:nvPicPr>
        <p:blipFill>
          <a:blip r:embed="rId8">
            <a:extLst>
              <a:ext uri="{28A0092B-C50C-407E-A947-70E740481C1C}">
                <a14:useLocalDpi xmlns:a14="http://schemas.microsoft.com/office/drawing/2010/main" val="0"/>
              </a:ext>
            </a:extLst>
          </a:blip>
          <a:stretch>
            <a:fillRect/>
          </a:stretch>
        </p:blipFill>
        <p:spPr>
          <a:xfrm>
            <a:off x="211201" y="165600"/>
            <a:ext cx="2570988" cy="421386"/>
          </a:xfrm>
          <a:prstGeom prst="rect">
            <a:avLst/>
          </a:prstGeom>
        </p:spPr>
      </p:pic>
    </p:spTree>
    <p:extLst>
      <p:ext uri="{BB962C8B-B14F-4D97-AF65-F5344CB8AC3E}">
        <p14:creationId xmlns:p14="http://schemas.microsoft.com/office/powerpoint/2010/main" val="136746422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Lst>
  <p:hf sldNum="0" hdr="0" ftr="0" dt="0"/>
  <p:txStyles>
    <p:titleStyle>
      <a:lvl1pPr algn="l" defTabSz="914400" rtl="0" eaLnBrk="1" latinLnBrk="0" hangingPunct="1">
        <a:spcBef>
          <a:spcPct val="0"/>
        </a:spcBef>
        <a:buNone/>
        <a:defRPr sz="3400" kern="1200">
          <a:solidFill>
            <a:schemeClr val="tx1"/>
          </a:solidFill>
          <a:latin typeface="+mj-lt"/>
          <a:ea typeface="+mj-ea"/>
          <a:cs typeface="+mj-cs"/>
        </a:defRPr>
      </a:lvl1pPr>
    </p:titleStyle>
    <p:bodyStyle>
      <a:lvl1pPr marL="180975" indent="-180975" algn="l" defTabSz="914400" rtl="0" eaLnBrk="1" latinLnBrk="0" hangingPunct="1">
        <a:spcBef>
          <a:spcPts val="600"/>
        </a:spcBef>
        <a:buFont typeface="Arial" pitchFamily="34" charset="0"/>
        <a:buChar char="•"/>
        <a:defRPr sz="2000" kern="1200">
          <a:solidFill>
            <a:schemeClr val="tx1"/>
          </a:solidFill>
          <a:latin typeface="+mn-lt"/>
          <a:ea typeface="+mn-ea"/>
          <a:cs typeface="+mn-cs"/>
        </a:defRPr>
      </a:lvl1pPr>
      <a:lvl2pPr marL="361950" indent="-180975" algn="l" defTabSz="914400" rtl="0" eaLnBrk="1" latinLnBrk="0" hangingPunct="1">
        <a:spcBef>
          <a:spcPts val="0"/>
        </a:spcBef>
        <a:buFont typeface="Arial" pitchFamily="34" charset="0"/>
        <a:buChar char="−"/>
        <a:defRPr sz="1800" kern="1200">
          <a:solidFill>
            <a:schemeClr val="tx1"/>
          </a:solidFill>
          <a:latin typeface="+mn-lt"/>
          <a:ea typeface="+mn-ea"/>
          <a:cs typeface="+mn-cs"/>
        </a:defRPr>
      </a:lvl2pPr>
      <a:lvl3pPr marL="534988" indent="-173038" algn="l" defTabSz="914400" rtl="0" eaLnBrk="1" latinLnBrk="0" hangingPunct="1">
        <a:spcBef>
          <a:spcPts val="0"/>
        </a:spcBef>
        <a:buFont typeface="Arial" pitchFamily="34" charset="0"/>
        <a:buChar char="−"/>
        <a:defRPr sz="1600" kern="1200">
          <a:solidFill>
            <a:schemeClr val="tx1"/>
          </a:solidFill>
          <a:latin typeface="+mn-lt"/>
          <a:ea typeface="+mn-ea"/>
          <a:cs typeface="+mn-cs"/>
        </a:defRPr>
      </a:lvl3pPr>
      <a:lvl4pPr marL="715963" indent="-180975" algn="l" defTabSz="914400" rtl="0" eaLnBrk="1" latinLnBrk="0" hangingPunct="1">
        <a:spcBef>
          <a:spcPts val="0"/>
        </a:spcBef>
        <a:buFont typeface="Arial" pitchFamily="34" charset="0"/>
        <a:buChar char="−"/>
        <a:defRPr sz="1400" kern="1200">
          <a:solidFill>
            <a:schemeClr val="tx1"/>
          </a:solidFill>
          <a:latin typeface="+mn-lt"/>
          <a:ea typeface="+mn-ea"/>
          <a:cs typeface="+mn-cs"/>
        </a:defRPr>
      </a:lvl4pPr>
      <a:lvl5pPr marL="896938" indent="-180975" algn="l" defTabSz="914400" rtl="0" eaLnBrk="1" latinLnBrk="0" hangingPunct="1">
        <a:spcBef>
          <a:spcPts val="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89248C0-A8F4-4340-A64C-DEF74DCCB7E9}"/>
              </a:ext>
              <a:ext uri="{C183D7F6-B498-43B3-948B-1728B52AA6E4}">
                <adec:decorative xmlns:adec="http://schemas.microsoft.com/office/drawing/2017/decorative" xmlns="" val="1"/>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05336142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2022-12-01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144807772"/>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716" r:id="rId1"/>
    <p:sldLayoutId id="2147483684" r:id="rId2"/>
    <p:sldLayoutId id="2147483685" r:id="rId3"/>
    <p:sldLayoutId id="2147483714" r:id="rId4"/>
    <p:sldLayoutId id="2147483715"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2022-12-01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541014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2022-12-01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dirty="0"/>
          </a:p>
        </p:txBody>
      </p:sp>
      <p:pic>
        <p:nvPicPr>
          <p:cNvPr id="10" name="Bildobjekt 9" descr="En bild som visar ritning&#10;&#10;Automatiskt genererad beskrivning">
            <a:extLst>
              <a:ext uri="{FF2B5EF4-FFF2-40B4-BE49-F238E27FC236}">
                <a16:creationId xmlns:a16="http://schemas.microsoft.com/office/drawing/2014/main" id="{3E467AC3-6FEB-43D1-B07B-53D7F2F674EB}"/>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1789706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2022-12-01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665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2022-12-01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4757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5029B94-4149-ECF0-410B-8D3239A0B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235371E-C2A3-3898-E334-ACB8E2EF2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2A3358B-7DAD-928A-F9DA-F235AF81E8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DB606-DC58-4656-A3CB-2DF1B5F72873}" type="datetimeFigureOut">
              <a:rPr lang="sv-SE" smtClean="0"/>
              <a:t>2022-12-01</a:t>
            </a:fld>
            <a:endParaRPr lang="sv-SE"/>
          </a:p>
        </p:txBody>
      </p:sp>
      <p:sp>
        <p:nvSpPr>
          <p:cNvPr id="5" name="Platshållare för sidfot 4">
            <a:extLst>
              <a:ext uri="{FF2B5EF4-FFF2-40B4-BE49-F238E27FC236}">
                <a16:creationId xmlns:a16="http://schemas.microsoft.com/office/drawing/2014/main" id="{A7D686A1-61D9-E682-DCBB-2A0CFBB4A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9737E67-4BAF-79CC-01AE-4585CFCDFD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2BD47-AE35-4009-9513-9588470CC7CE}" type="slidenum">
              <a:rPr lang="sv-SE" smtClean="0"/>
              <a:t>‹#›</a:t>
            </a:fld>
            <a:endParaRPr lang="sv-SE"/>
          </a:p>
        </p:txBody>
      </p:sp>
    </p:spTree>
    <p:extLst>
      <p:ext uri="{BB962C8B-B14F-4D97-AF65-F5344CB8AC3E}">
        <p14:creationId xmlns:p14="http://schemas.microsoft.com/office/powerpoint/2010/main" val="235760755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654542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7.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17.xml"/><Relationship Id="rId6" Type="http://schemas.openxmlformats.org/officeDocument/2006/relationships/image" Target="../media/image42.jpg"/><Relationship Id="rId5" Type="http://schemas.openxmlformats.org/officeDocument/2006/relationships/hyperlink" Target="mailto:anna.bergemalm@regionorebrolan.se" TargetMode="External"/><Relationship Id="rId4" Type="http://schemas.openxmlformats.org/officeDocument/2006/relationships/hyperlink" Target="mailto:Sara.noren@regionorebrolan.s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04.xml"/><Relationship Id="rId6" Type="http://schemas.openxmlformats.org/officeDocument/2006/relationships/image" Target="../media/image54.svg"/><Relationship Id="rId5" Type="http://schemas.openxmlformats.org/officeDocument/2006/relationships/image" Target="../media/image48.png"/><Relationship Id="rId4" Type="http://schemas.openxmlformats.org/officeDocument/2006/relationships/image" Target="../media/image52.sv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00.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00.xml"/><Relationship Id="rId4" Type="http://schemas.openxmlformats.org/officeDocument/2006/relationships/image" Target="../media/image59.svg"/></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moderaterna.se/app/uploads/2022/10/Tidoavtalet-Overenskommelse-for-Sverige.pdf"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hyperlink" Target="https://moderaterna.se/app/uploads/2022/10/Tidoavtalet-Overenskommelse-for-Sverige.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hyperlink" Target="https://moderaterna.se/app/uploads/2022/10/Tidoavtalet-Overenskommelse-for-Sverige.pdf"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hyperlink" Target="https://moderaterna.se/app/uploads/2022/10/Tidoavtalet-Overenskommelse-for-Sverige.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moderaterna.se/app/uploads/2022/10/Tidoavtalet-Overenskommelse-for-Sverige.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hyperlink" Target="https://moderaterna.se/app/uploads/2022/10/Tidoavtalet-Overenskommelse-for-Sverige.pdf"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2.xml"/><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4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3.jpeg"/><Relationship Id="rId3" Type="http://schemas.openxmlformats.org/officeDocument/2006/relationships/notesSlide" Target="../notesSlides/notesSlide74.xml"/><Relationship Id="rId7" Type="http://schemas.openxmlformats.org/officeDocument/2006/relationships/image" Target="../media/image66.wmf"/><Relationship Id="rId12" Type="http://schemas.openxmlformats.org/officeDocument/2006/relationships/image" Target="../media/image72.png"/><Relationship Id="rId2" Type="http://schemas.openxmlformats.org/officeDocument/2006/relationships/slideLayout" Target="../slideLayouts/slideLayout49.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69.png"/><Relationship Id="rId14" Type="http://schemas.openxmlformats.org/officeDocument/2006/relationships/image" Target="../media/image7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3">
            <a:extLst>
              <a:ext uri="{FF2B5EF4-FFF2-40B4-BE49-F238E27FC236}">
                <a16:creationId xmlns:a16="http://schemas.microsoft.com/office/drawing/2014/main" id="{50BBC58D-D88D-4EFB-8D8D-B6B718EE5C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97947" y="1298088"/>
            <a:ext cx="5996106" cy="2130912"/>
          </a:xfrm>
          <a:prstGeom prst="rect">
            <a:avLst/>
          </a:prstGeom>
        </p:spPr>
      </p:pic>
      <p:sp>
        <p:nvSpPr>
          <p:cNvPr id="6" name="Rubrik 1">
            <a:extLst>
              <a:ext uri="{FF2B5EF4-FFF2-40B4-BE49-F238E27FC236}">
                <a16:creationId xmlns:a16="http://schemas.microsoft.com/office/drawing/2014/main" id="{F480B8FD-7F31-49EF-BF7C-C3102EC151FA}"/>
              </a:ext>
            </a:extLst>
          </p:cNvPr>
          <p:cNvSpPr txBox="1">
            <a:spLocks/>
          </p:cNvSpPr>
          <p:nvPr/>
        </p:nvSpPr>
        <p:spPr>
          <a:xfrm>
            <a:off x="2656935" y="4093195"/>
            <a:ext cx="5904801" cy="1966912"/>
          </a:xfrm>
          <a:prstGeom prst="rect">
            <a:avLst/>
          </a:prstGeom>
        </p:spPr>
        <p:txBody>
          <a:bodyPr vert="horz" lIns="91440" tIns="45720" rIns="91440" bIns="45720" rtlCol="0" anchor="t">
            <a:noAutofit/>
          </a:bodyPr>
          <a:lstStyle>
            <a:lvl1pPr algn="ctr" defTabSz="914400" rtl="0" eaLnBrk="1" latinLnBrk="0" hangingPunct="1">
              <a:lnSpc>
                <a:spcPct val="95000"/>
              </a:lnSpc>
              <a:spcBef>
                <a:spcPct val="0"/>
              </a:spcBef>
              <a:buNone/>
              <a:defRPr sz="5400" b="1" kern="1200">
                <a:solidFill>
                  <a:srgbClr val="222221"/>
                </a:solidFill>
                <a:latin typeface="+mj-lt"/>
                <a:ea typeface="+mj-ea"/>
                <a:cs typeface="+mj-cs"/>
              </a:defRPr>
            </a:lvl1pPr>
          </a:lstStyle>
          <a:p>
            <a:r>
              <a:rPr lang="sv-SE" dirty="0"/>
              <a:t>Nätverksmöte</a:t>
            </a:r>
            <a:br>
              <a:rPr lang="sv-SE" dirty="0"/>
            </a:br>
            <a:r>
              <a:rPr lang="sv-SE" sz="3200" dirty="0"/>
              <a:t>23 november 2022</a:t>
            </a:r>
            <a:endParaRPr lang="sv-SE" dirty="0"/>
          </a:p>
        </p:txBody>
      </p:sp>
    </p:spTree>
    <p:extLst>
      <p:ext uri="{BB962C8B-B14F-4D97-AF65-F5344CB8AC3E}">
        <p14:creationId xmlns:p14="http://schemas.microsoft.com/office/powerpoint/2010/main" val="2207507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15925" y="120976"/>
            <a:ext cx="9609825" cy="1231392"/>
          </a:xfrm>
        </p:spPr>
        <p:txBody>
          <a:bodyPr/>
          <a:lstStyle/>
          <a:p>
            <a:r>
              <a:rPr lang="sv-SE" sz="3600" dirty="0">
                <a:solidFill>
                  <a:schemeClr val="tx1"/>
                </a:solidFill>
              </a:rPr>
              <a:t>Befolkningsförändringar enligt SCBs prognos </a:t>
            </a:r>
            <a:r>
              <a:rPr lang="sv-SE" sz="2400" dirty="0">
                <a:solidFill>
                  <a:schemeClr val="tx1"/>
                </a:solidFill>
              </a:rPr>
              <a:t>(i procent 2020-2040)</a:t>
            </a:r>
          </a:p>
        </p:txBody>
      </p:sp>
      <p:graphicFrame>
        <p:nvGraphicFramePr>
          <p:cNvPr id="4" name="Platshållare för innehåll 3"/>
          <p:cNvGraphicFramePr>
            <a:graphicFrameLocks noGrp="1"/>
          </p:cNvGraphicFramePr>
          <p:nvPr>
            <p:ph idx="1"/>
          </p:nvPr>
        </p:nvGraphicFramePr>
        <p:xfrm>
          <a:off x="933426" y="1241248"/>
          <a:ext cx="9154791" cy="53782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4890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608367"/>
            <a:ext cx="9609825" cy="1231392"/>
          </a:xfrm>
        </p:spPr>
        <p:txBody>
          <a:bodyPr/>
          <a:lstStyle/>
          <a:p>
            <a:r>
              <a:rPr lang="sv-SE" dirty="0"/>
              <a:t>Förutsättningar…</a:t>
            </a:r>
          </a:p>
        </p:txBody>
      </p:sp>
      <p:sp>
        <p:nvSpPr>
          <p:cNvPr id="3" name="Platshållare för innehåll 2"/>
          <p:cNvSpPr>
            <a:spLocks noGrp="1"/>
          </p:cNvSpPr>
          <p:nvPr>
            <p:ph idx="1"/>
          </p:nvPr>
        </p:nvSpPr>
        <p:spPr>
          <a:xfrm>
            <a:off x="664232" y="1526901"/>
            <a:ext cx="6999883" cy="4925220"/>
          </a:xfrm>
        </p:spPr>
        <p:txBody>
          <a:bodyPr/>
          <a:lstStyle/>
          <a:p>
            <a:pPr>
              <a:buFont typeface="Arial" panose="020B0604020202020204" pitchFamily="34" charset="0"/>
              <a:buChar char="•"/>
            </a:pPr>
            <a:r>
              <a:rPr lang="sv-SE" dirty="0"/>
              <a:t>Behövs 63 500 nya tjänster inom enbart funk och ÄO p g a demografin </a:t>
            </a:r>
          </a:p>
          <a:p>
            <a:pPr>
              <a:buFont typeface="Arial" panose="020B0604020202020204" pitchFamily="34" charset="0"/>
              <a:buChar char="•"/>
            </a:pPr>
            <a:r>
              <a:rPr lang="sv-SE" dirty="0"/>
              <a:t>Idag arbetar ca 4% i omsorg – 27% av ökningen av arbetskraft behövs</a:t>
            </a:r>
          </a:p>
          <a:p>
            <a:pPr>
              <a:buFont typeface="Arial" panose="020B0604020202020204" pitchFamily="34" charset="0"/>
              <a:buChar char="•"/>
            </a:pPr>
            <a:r>
              <a:rPr lang="sv-SE" dirty="0"/>
              <a:t>Demografin ”kostar” 4 nya miljarder varje år inom ÄO</a:t>
            </a:r>
          </a:p>
          <a:p>
            <a:pPr>
              <a:buFont typeface="Arial" panose="020B0604020202020204" pitchFamily="34" charset="0"/>
              <a:buChar char="•"/>
            </a:pPr>
            <a:r>
              <a:rPr lang="sv-SE" dirty="0"/>
              <a:t>Inom hela kommunala sektorn – 100 000</a:t>
            </a:r>
          </a:p>
          <a:p>
            <a:pPr>
              <a:buFont typeface="Arial" panose="020B0604020202020204" pitchFamily="34" charset="0"/>
              <a:buChar char="•"/>
            </a:pPr>
            <a:r>
              <a:rPr lang="sv-SE" dirty="0"/>
              <a:t>Rimligt?</a:t>
            </a:r>
          </a:p>
          <a:p>
            <a:pPr>
              <a:buFont typeface="Arial" panose="020B0604020202020204" pitchFamily="34" charset="0"/>
              <a:buChar char="•"/>
            </a:pPr>
            <a:r>
              <a:rPr lang="sv-SE" dirty="0"/>
              <a:t>Tillkommer ambitionshöjningar…</a:t>
            </a:r>
          </a:p>
          <a:p>
            <a:pPr>
              <a:buFont typeface="Arial" panose="020B0604020202020204" pitchFamily="34" charset="0"/>
              <a:buChar char="•"/>
            </a:pPr>
            <a:endParaRPr lang="sv-SE" dirty="0"/>
          </a:p>
          <a:p>
            <a:pPr>
              <a:buFont typeface="Arial" panose="020B0604020202020204" pitchFamily="34" charset="0"/>
              <a:buChar char="•"/>
            </a:pPr>
            <a:endParaRPr lang="sv-SE" dirty="0"/>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64115" y="1526901"/>
            <a:ext cx="4320000" cy="4320000"/>
          </a:xfrm>
          <a:prstGeom prst="rect">
            <a:avLst/>
          </a:prstGeom>
        </p:spPr>
      </p:pic>
    </p:spTree>
    <p:extLst>
      <p:ext uri="{BB962C8B-B14F-4D97-AF65-F5344CB8AC3E}">
        <p14:creationId xmlns:p14="http://schemas.microsoft.com/office/powerpoint/2010/main" val="2869193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874602"/>
            <a:ext cx="9609825" cy="888884"/>
          </a:xfrm>
        </p:spPr>
        <p:txBody>
          <a:bodyPr/>
          <a:lstStyle/>
          <a:p>
            <a:r>
              <a:rPr lang="sv-SE" dirty="0"/>
              <a:t> På gång</a:t>
            </a:r>
          </a:p>
        </p:txBody>
      </p:sp>
      <p:sp>
        <p:nvSpPr>
          <p:cNvPr id="3" name="Platshållare för innehåll 2"/>
          <p:cNvSpPr>
            <a:spLocks noGrp="1"/>
          </p:cNvSpPr>
          <p:nvPr>
            <p:ph idx="1"/>
          </p:nvPr>
        </p:nvSpPr>
        <p:spPr>
          <a:xfrm>
            <a:off x="664233" y="2252065"/>
            <a:ext cx="7216451" cy="3981736"/>
          </a:xfrm>
        </p:spPr>
        <p:txBody>
          <a:bodyPr/>
          <a:lstStyle/>
          <a:p>
            <a:pPr>
              <a:buFont typeface="Arial" panose="020B0604020202020204" pitchFamily="34" charset="0"/>
              <a:buChar char="•"/>
            </a:pPr>
            <a:r>
              <a:rPr lang="sv-SE" dirty="0"/>
              <a:t>Vad säger </a:t>
            </a:r>
            <a:r>
              <a:rPr lang="sv-SE"/>
              <a:t>den </a:t>
            </a:r>
            <a:r>
              <a:rPr lang="sv-SE" dirty="0"/>
              <a:t>n</a:t>
            </a:r>
            <a:r>
              <a:rPr lang="sv-SE"/>
              <a:t>ationella </a:t>
            </a:r>
            <a:r>
              <a:rPr lang="sv-SE" dirty="0"/>
              <a:t>nivån?</a:t>
            </a:r>
          </a:p>
          <a:p>
            <a:pPr>
              <a:buFont typeface="Arial" panose="020B0604020202020204" pitchFamily="34" charset="0"/>
              <a:buChar char="•"/>
            </a:pPr>
            <a:r>
              <a:rPr lang="sv-SE" dirty="0" err="1"/>
              <a:t>Äldreutredningen</a:t>
            </a:r>
            <a:endParaRPr lang="sv-SE" dirty="0"/>
          </a:p>
          <a:p>
            <a:pPr>
              <a:buFont typeface="Arial" panose="020B0604020202020204" pitchFamily="34" charset="0"/>
              <a:buChar char="•"/>
            </a:pPr>
            <a:r>
              <a:rPr lang="sv-SE" dirty="0"/>
              <a:t>Utökad primärvård OCH fler sjukhusplatser</a:t>
            </a:r>
          </a:p>
          <a:p>
            <a:pPr>
              <a:buFont typeface="Arial" panose="020B0604020202020204" pitchFamily="34" charset="0"/>
              <a:buChar char="•"/>
            </a:pPr>
            <a:r>
              <a:rPr lang="sv-SE" dirty="0"/>
              <a:t>IVO</a:t>
            </a:r>
          </a:p>
          <a:p>
            <a:pPr>
              <a:buFont typeface="Arial" panose="020B0604020202020204" pitchFamily="34" charset="0"/>
              <a:buChar char="•"/>
            </a:pPr>
            <a:endParaRPr lang="sv-SE" dirty="0"/>
          </a:p>
          <a:p>
            <a:pPr>
              <a:buFont typeface="Arial" panose="020B0604020202020204" pitchFamily="34" charset="0"/>
              <a:buChar char="•"/>
            </a:pPr>
            <a:endParaRPr lang="sv-SE" dirty="0"/>
          </a:p>
          <a:p>
            <a:pPr marL="30163" indent="0">
              <a:buNone/>
            </a:pPr>
            <a:endParaRPr lang="sv-SE" dirty="0"/>
          </a:p>
          <a:p>
            <a:pPr>
              <a:buFont typeface="Arial" panose="020B0604020202020204" pitchFamily="34" charset="0"/>
              <a:buChar char="•"/>
            </a:pPr>
            <a:endParaRPr lang="sv-SE" dirty="0"/>
          </a:p>
          <a:p>
            <a:pPr>
              <a:buFont typeface="Arial" panose="020B0604020202020204" pitchFamily="34" charset="0"/>
              <a:buChar char="•"/>
            </a:pPr>
            <a:endParaRPr lang="sv-SE" dirty="0"/>
          </a:p>
          <a:p>
            <a:pPr marL="30163" indent="0">
              <a:buNone/>
            </a:pPr>
            <a:endParaRPr lang="sv-SE" b="1" dirty="0"/>
          </a:p>
          <a:p>
            <a:pPr>
              <a:buFont typeface="Arial" panose="020B0604020202020204" pitchFamily="34" charset="0"/>
              <a:buChar char="•"/>
            </a:pPr>
            <a:endParaRPr lang="sv-SE" dirty="0"/>
          </a:p>
          <a:p>
            <a:pPr>
              <a:buFont typeface="Arial" panose="020B0604020202020204" pitchFamily="34" charset="0"/>
              <a:buChar char="•"/>
            </a:pPr>
            <a:endParaRPr lang="sv-SE" dirty="0"/>
          </a:p>
          <a:p>
            <a:pPr marL="30163" indent="0">
              <a:buNone/>
            </a:pPr>
            <a:endParaRPr lang="sv-SE" dirty="0"/>
          </a:p>
        </p:txBody>
      </p:sp>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15200" y="1619933"/>
            <a:ext cx="4615544" cy="3844695"/>
          </a:xfrm>
          <a:prstGeom prst="rect">
            <a:avLst/>
          </a:prstGeom>
        </p:spPr>
      </p:pic>
    </p:spTree>
    <p:extLst>
      <p:ext uri="{BB962C8B-B14F-4D97-AF65-F5344CB8AC3E}">
        <p14:creationId xmlns:p14="http://schemas.microsoft.com/office/powerpoint/2010/main" val="654468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nchor="t">
            <a:normAutofit/>
          </a:bodyPr>
          <a:lstStyle/>
          <a:p>
            <a:r>
              <a:rPr lang="sv-SE" dirty="0"/>
              <a:t>Vad ska vi göra?</a:t>
            </a:r>
          </a:p>
        </p:txBody>
      </p:sp>
      <p:sp>
        <p:nvSpPr>
          <p:cNvPr id="3" name="Platshållare för innehåll 2"/>
          <p:cNvSpPr>
            <a:spLocks noGrp="1"/>
          </p:cNvSpPr>
          <p:nvPr>
            <p:ph sz="half" idx="1"/>
          </p:nvPr>
        </p:nvSpPr>
        <p:spPr>
          <a:xfrm>
            <a:off x="666000" y="2494800"/>
            <a:ext cx="5325226" cy="3740400"/>
          </a:xfrm>
        </p:spPr>
        <p:txBody>
          <a:bodyPr>
            <a:normAutofit/>
          </a:bodyPr>
          <a:lstStyle/>
          <a:p>
            <a:pPr>
              <a:buFontTx/>
              <a:buChar char="-"/>
            </a:pPr>
            <a:r>
              <a:rPr lang="sv-SE" dirty="0"/>
              <a:t>Avtalssamverkan</a:t>
            </a:r>
          </a:p>
          <a:p>
            <a:pPr>
              <a:buFontTx/>
              <a:buChar char="-"/>
            </a:pPr>
            <a:r>
              <a:rPr lang="sv-SE" dirty="0"/>
              <a:t>Effektiviseringar</a:t>
            </a:r>
          </a:p>
          <a:p>
            <a:pPr>
              <a:buFontTx/>
              <a:buChar char="-"/>
            </a:pPr>
            <a:r>
              <a:rPr lang="sv-SE" dirty="0"/>
              <a:t>Digitalisering</a:t>
            </a:r>
          </a:p>
          <a:p>
            <a:pPr>
              <a:buFontTx/>
              <a:buChar char="-"/>
            </a:pPr>
            <a:r>
              <a:rPr lang="sv-SE" dirty="0"/>
              <a:t>Förebyggande rehabiliterande arbete</a:t>
            </a:r>
          </a:p>
          <a:p>
            <a:pPr>
              <a:buFontTx/>
              <a:buChar char="-"/>
            </a:pPr>
            <a:r>
              <a:rPr lang="sv-SE" dirty="0"/>
              <a:t>Samverkan mellan huvudmän</a:t>
            </a:r>
          </a:p>
          <a:p>
            <a:pPr>
              <a:buFontTx/>
              <a:buChar char="-"/>
            </a:pPr>
            <a:r>
              <a:rPr lang="sv-SE" dirty="0"/>
              <a:t>Nationella lösningar</a:t>
            </a:r>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1468738"/>
            <a:ext cx="4172325" cy="4172325"/>
          </a:xfrm>
          <a:prstGeom prst="rect">
            <a:avLst/>
          </a:prstGeom>
          <a:noFill/>
        </p:spPr>
      </p:pic>
    </p:spTree>
    <p:extLst>
      <p:ext uri="{BB962C8B-B14F-4D97-AF65-F5344CB8AC3E}">
        <p14:creationId xmlns:p14="http://schemas.microsoft.com/office/powerpoint/2010/main" val="2258590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tis bilder av Väg">
            <a:extLst>
              <a:ext uri="{FF2B5EF4-FFF2-40B4-BE49-F238E27FC236}">
                <a16:creationId xmlns:a16="http://schemas.microsoft.com/office/drawing/2014/main" id="{E2EEEC8F-89E2-417C-AB10-0AC1F95183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38"/>
          <a:stretch/>
        </p:blipFill>
        <p:spPr bwMode="auto">
          <a:xfrm>
            <a:off x="1524020" y="609016"/>
            <a:ext cx="9143980" cy="5837767"/>
          </a:xfrm>
          <a:prstGeom prst="rect">
            <a:avLst/>
          </a:prstGeom>
          <a:solidFill>
            <a:srgbClr val="FFFFFF"/>
          </a:solidFill>
        </p:spPr>
      </p:pic>
      <p:sp>
        <p:nvSpPr>
          <p:cNvPr id="3" name="Platshållare för innehåll 2"/>
          <p:cNvSpPr>
            <a:spLocks noGrp="1"/>
          </p:cNvSpPr>
          <p:nvPr>
            <p:ph idx="1"/>
          </p:nvPr>
        </p:nvSpPr>
        <p:spPr>
          <a:xfrm>
            <a:off x="2119314" y="2614085"/>
            <a:ext cx="3321078" cy="3010339"/>
          </a:xfrm>
        </p:spPr>
        <p:txBody>
          <a:bodyPr>
            <a:normAutofit/>
          </a:bodyPr>
          <a:lstStyle/>
          <a:p>
            <a:pPr marL="0" indent="0">
              <a:buNone/>
            </a:pPr>
            <a:endParaRPr lang="sv-SE" dirty="0"/>
          </a:p>
          <a:p>
            <a:endParaRPr lang="sv-SE" dirty="0"/>
          </a:p>
          <a:p>
            <a:pPr lvl="1"/>
            <a:endParaRPr lang="sv-SE" sz="2000" dirty="0"/>
          </a:p>
          <a:p>
            <a:pPr lvl="1"/>
            <a:endParaRPr lang="sv-SE" sz="2000" dirty="0"/>
          </a:p>
        </p:txBody>
      </p:sp>
      <p:sp>
        <p:nvSpPr>
          <p:cNvPr id="8" name="Rubrik 1"/>
          <p:cNvSpPr>
            <a:spLocks noGrp="1"/>
          </p:cNvSpPr>
          <p:nvPr>
            <p:ph type="title"/>
          </p:nvPr>
        </p:nvSpPr>
        <p:spPr>
          <a:xfrm>
            <a:off x="2478848" y="2472570"/>
            <a:ext cx="7113677" cy="1356783"/>
          </a:xfrm>
        </p:spPr>
        <p:txBody>
          <a:bodyPr anchor="b">
            <a:normAutofit/>
          </a:bodyPr>
          <a:lstStyle/>
          <a:p>
            <a:pPr algn="ctr">
              <a:lnSpc>
                <a:spcPct val="90000"/>
              </a:lnSpc>
            </a:pPr>
            <a:r>
              <a:rPr lang="sv-SE" sz="1600" b="1" dirty="0"/>
              <a:t/>
            </a:r>
            <a:br>
              <a:rPr lang="sv-SE" sz="1600" b="1" dirty="0"/>
            </a:br>
            <a:r>
              <a:rPr lang="sv-SE" sz="1600" b="1" dirty="0"/>
              <a:t> </a:t>
            </a:r>
            <a:br>
              <a:rPr lang="sv-SE" sz="1600" b="1" dirty="0"/>
            </a:br>
            <a:r>
              <a:rPr lang="sv-SE" sz="1600" b="1" dirty="0"/>
              <a:t>Vägen till en länsgemensam kompetensförsörjningsplan för Nära vård</a:t>
            </a:r>
            <a:br>
              <a:rPr lang="sv-SE" sz="1600" b="1" dirty="0"/>
            </a:br>
            <a:r>
              <a:rPr lang="sv-SE" sz="1600" b="1" dirty="0"/>
              <a:t>- och resan framåt </a:t>
            </a:r>
            <a:br>
              <a:rPr lang="sv-SE" sz="1600" b="1" dirty="0"/>
            </a:br>
            <a:r>
              <a:rPr lang="sv-SE" sz="1600" dirty="0"/>
              <a:t/>
            </a:r>
            <a:br>
              <a:rPr lang="sv-SE" sz="1600" dirty="0"/>
            </a:br>
            <a:endParaRPr lang="sv-SE" sz="1600" dirty="0"/>
          </a:p>
        </p:txBody>
      </p:sp>
    </p:spTree>
    <p:extLst>
      <p:ext uri="{BB962C8B-B14F-4D97-AF65-F5344CB8AC3E}">
        <p14:creationId xmlns:p14="http://schemas.microsoft.com/office/powerpoint/2010/main" val="1529828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1687053" y="1870364"/>
            <a:ext cx="7953375" cy="1865110"/>
          </a:xfrm>
        </p:spPr>
        <p:txBody>
          <a:bodyPr>
            <a:normAutofit fontScale="90000"/>
          </a:bodyPr>
          <a:lstStyle/>
          <a:p>
            <a:r>
              <a:rPr lang="en-GB" sz="5400" dirty="0"/>
              <a:t> </a:t>
            </a:r>
            <a:r>
              <a:rPr lang="en-GB" dirty="0"/>
              <a:t/>
            </a:r>
            <a:br>
              <a:rPr lang="en-GB" dirty="0"/>
            </a:br>
            <a:r>
              <a:rPr lang="en-GB" dirty="0"/>
              <a:t/>
            </a:r>
            <a:br>
              <a:rPr lang="en-GB" dirty="0"/>
            </a:br>
            <a:r>
              <a:rPr lang="sv-SE" sz="2800" dirty="0"/>
              <a:t>Projekt </a:t>
            </a:r>
            <a:br>
              <a:rPr lang="sv-SE" sz="2800" dirty="0"/>
            </a:br>
            <a:r>
              <a:rPr lang="sv-SE" sz="2800" i="1" dirty="0"/>
              <a:t>Trygga kompetensen för en God och nära vård </a:t>
            </a:r>
            <a:br>
              <a:rPr lang="sv-SE" sz="2800" i="1" dirty="0"/>
            </a:br>
            <a:r>
              <a:rPr lang="sv-SE" sz="2800" i="1" dirty="0"/>
              <a:t>-En länsgemensam kompetensförsörjningsplan </a:t>
            </a:r>
            <a:r>
              <a:rPr lang="en-GB" sz="2800" i="1" dirty="0"/>
              <a:t/>
            </a:r>
            <a:br>
              <a:rPr lang="en-GB" sz="2800" i="1" dirty="0"/>
            </a:br>
            <a:r>
              <a:rPr lang="en-GB" sz="2800" dirty="0"/>
              <a:t/>
            </a:r>
            <a:br>
              <a:rPr lang="en-GB" sz="2800" dirty="0"/>
            </a:br>
            <a:r>
              <a:rPr lang="en-GB" sz="1800" dirty="0"/>
              <a:t>2020-09-01 - 2022-06-30</a:t>
            </a:r>
            <a:br>
              <a:rPr lang="en-GB" sz="1800" dirty="0"/>
            </a:br>
            <a:r>
              <a:rPr lang="en-GB" sz="1800" dirty="0"/>
              <a:t>2022-07-01 - 2023-06-30</a:t>
            </a:r>
            <a:endParaRPr lang="en-GB" sz="2200" dirty="0"/>
          </a:p>
        </p:txBody>
      </p:sp>
      <p:sp>
        <p:nvSpPr>
          <p:cNvPr id="2" name="textruta 1"/>
          <p:cNvSpPr txBox="1"/>
          <p:nvPr/>
        </p:nvSpPr>
        <p:spPr>
          <a:xfrm>
            <a:off x="4466706" y="3984727"/>
            <a:ext cx="2394066" cy="1384995"/>
          </a:xfrm>
          <a:prstGeom prst="rect">
            <a:avLst/>
          </a:prstGeom>
          <a:noFill/>
        </p:spPr>
        <p:txBody>
          <a:bodyPr wrap="square" rtlCol="0">
            <a:spAutoFit/>
          </a:bodyPr>
          <a:lstStyle/>
          <a:p>
            <a:pPr algn="ctr"/>
            <a:r>
              <a:rPr lang="sv-SE" sz="1600" b="1" dirty="0">
                <a:solidFill>
                  <a:prstClr val="black"/>
                </a:solidFill>
                <a:latin typeface="Arial"/>
              </a:rPr>
              <a:t>Projektledning</a:t>
            </a:r>
          </a:p>
          <a:p>
            <a:pPr algn="ctr"/>
            <a:r>
              <a:rPr lang="sv-SE" sz="1600" dirty="0">
                <a:solidFill>
                  <a:prstClr val="black"/>
                </a:solidFill>
                <a:latin typeface="Arial"/>
              </a:rPr>
              <a:t>Anna Bergemalm</a:t>
            </a:r>
          </a:p>
          <a:p>
            <a:pPr algn="ctr"/>
            <a:r>
              <a:rPr lang="sv-SE" sz="1600" dirty="0">
                <a:solidFill>
                  <a:prstClr val="black"/>
                </a:solidFill>
                <a:latin typeface="Arial"/>
              </a:rPr>
              <a:t>Sara Norén</a:t>
            </a:r>
          </a:p>
          <a:p>
            <a:pPr algn="ctr"/>
            <a:endParaRPr lang="sv-SE" sz="1600" dirty="0">
              <a:solidFill>
                <a:prstClr val="black"/>
              </a:solidFill>
              <a:latin typeface="Arial"/>
            </a:endParaRPr>
          </a:p>
          <a:p>
            <a:endParaRPr lang="sv-SE" sz="2000" dirty="0">
              <a:solidFill>
                <a:prstClr val="black"/>
              </a:solidFill>
              <a:latin typeface="Arial"/>
            </a:endParaRPr>
          </a:p>
        </p:txBody>
      </p:sp>
      <p:sp>
        <p:nvSpPr>
          <p:cNvPr id="3" name="textruta 2">
            <a:extLst>
              <a:ext uri="{FF2B5EF4-FFF2-40B4-BE49-F238E27FC236}">
                <a16:creationId xmlns:a16="http://schemas.microsoft.com/office/drawing/2014/main" id="{82418327-DC5D-4076-B6ED-0060B350DF54}"/>
              </a:ext>
            </a:extLst>
          </p:cNvPr>
          <p:cNvSpPr txBox="1"/>
          <p:nvPr/>
        </p:nvSpPr>
        <p:spPr>
          <a:xfrm>
            <a:off x="1687052" y="5369721"/>
            <a:ext cx="5173720" cy="1231106"/>
          </a:xfrm>
          <a:prstGeom prst="rect">
            <a:avLst/>
          </a:prstGeom>
          <a:solidFill>
            <a:schemeClr val="accent1">
              <a:lumMod val="20000"/>
              <a:lumOff val="80000"/>
            </a:schemeClr>
          </a:solidFill>
        </p:spPr>
        <p:txBody>
          <a:bodyPr wrap="square" rtlCol="0">
            <a:spAutoFit/>
          </a:bodyPr>
          <a:lstStyle/>
          <a:p>
            <a:r>
              <a:rPr lang="sv-SE" sz="1400" b="1" dirty="0">
                <a:solidFill>
                  <a:prstClr val="black"/>
                </a:solidFill>
                <a:latin typeface="Arial"/>
              </a:rPr>
              <a:t>Styrgrupp</a:t>
            </a:r>
          </a:p>
          <a:p>
            <a:r>
              <a:rPr lang="sv-SE" sz="1200" dirty="0">
                <a:solidFill>
                  <a:prstClr val="black"/>
                </a:solidFill>
                <a:latin typeface="Arial"/>
              </a:rPr>
              <a:t>Maria Åkesson, HR-direktör Region Örebro län</a:t>
            </a:r>
          </a:p>
          <a:p>
            <a:r>
              <a:rPr lang="sv-SE" sz="1200" dirty="0">
                <a:solidFill>
                  <a:prstClr val="black"/>
                </a:solidFill>
                <a:latin typeface="Arial"/>
              </a:rPr>
              <a:t>Lars-Åke Brattlund, HR-direktör Örebro kommun</a:t>
            </a:r>
          </a:p>
          <a:p>
            <a:r>
              <a:rPr lang="sv-SE" sz="1200" dirty="0">
                <a:solidFill>
                  <a:prstClr val="black"/>
                </a:solidFill>
                <a:latin typeface="Arial"/>
              </a:rPr>
              <a:t>Carina </a:t>
            </a:r>
            <a:r>
              <a:rPr lang="sv-SE" sz="1200" dirty="0" err="1">
                <a:solidFill>
                  <a:prstClr val="black"/>
                </a:solidFill>
                <a:latin typeface="Arial"/>
              </a:rPr>
              <a:t>Fyrpil</a:t>
            </a:r>
            <a:r>
              <a:rPr lang="sv-SE" sz="1200" dirty="0">
                <a:solidFill>
                  <a:prstClr val="black"/>
                </a:solidFill>
                <a:latin typeface="Arial"/>
              </a:rPr>
              <a:t>, HR-chef Lindesbergs kommun</a:t>
            </a:r>
          </a:p>
          <a:p>
            <a:r>
              <a:rPr lang="sv-SE" sz="1200" dirty="0">
                <a:solidFill>
                  <a:prstClr val="black"/>
                </a:solidFill>
                <a:latin typeface="Arial"/>
              </a:rPr>
              <a:t>Johan </a:t>
            </a:r>
            <a:r>
              <a:rPr lang="sv-SE" sz="1200" dirty="0" err="1">
                <a:solidFill>
                  <a:prstClr val="black"/>
                </a:solidFill>
                <a:latin typeface="Arial"/>
              </a:rPr>
              <a:t>Mejman</a:t>
            </a:r>
            <a:r>
              <a:rPr lang="sv-SE" sz="1200" dirty="0">
                <a:solidFill>
                  <a:prstClr val="black"/>
                </a:solidFill>
                <a:latin typeface="Arial"/>
              </a:rPr>
              <a:t>, HR-chef Laxå kommun</a:t>
            </a:r>
          </a:p>
          <a:p>
            <a:r>
              <a:rPr lang="sv-SE" sz="1200" dirty="0">
                <a:solidFill>
                  <a:prstClr val="black"/>
                </a:solidFill>
                <a:latin typeface="Arial"/>
              </a:rPr>
              <a:t>Ingmar </a:t>
            </a:r>
            <a:r>
              <a:rPr lang="sv-SE" sz="1200" dirty="0" err="1">
                <a:solidFill>
                  <a:prstClr val="black"/>
                </a:solidFill>
                <a:latin typeface="Arial"/>
              </a:rPr>
              <a:t>Ångman</a:t>
            </a:r>
            <a:r>
              <a:rPr lang="sv-SE" sz="1200" dirty="0">
                <a:solidFill>
                  <a:prstClr val="black"/>
                </a:solidFill>
                <a:latin typeface="Arial"/>
              </a:rPr>
              <a:t>, områdeschef Välfärd och folkhälsa, Region Örebro län</a:t>
            </a:r>
          </a:p>
        </p:txBody>
      </p:sp>
    </p:spTree>
    <p:extLst>
      <p:ext uri="{BB962C8B-B14F-4D97-AF65-F5344CB8AC3E}">
        <p14:creationId xmlns:p14="http://schemas.microsoft.com/office/powerpoint/2010/main" val="3817116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A43D2C2-81A5-4E5A-B6D1-A1EF1B50FA4C}"/>
              </a:ext>
            </a:extLst>
          </p:cNvPr>
          <p:cNvSpPr>
            <a:spLocks noGrp="1"/>
          </p:cNvSpPr>
          <p:nvPr>
            <p:ph idx="1"/>
          </p:nvPr>
        </p:nvSpPr>
        <p:spPr/>
        <p:txBody>
          <a:bodyPr/>
          <a:lstStyle/>
          <a:p>
            <a:endParaRPr lang="sv-SE"/>
          </a:p>
        </p:txBody>
      </p:sp>
      <p:pic>
        <p:nvPicPr>
          <p:cNvPr id="4098" name="Picture 2">
            <a:extLst>
              <a:ext uri="{FF2B5EF4-FFF2-40B4-BE49-F238E27FC236}">
                <a16:creationId xmlns:a16="http://schemas.microsoft.com/office/drawing/2014/main" id="{54F8EFF7-DC41-4C5A-8720-FCCA0A2CA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139" y="962025"/>
            <a:ext cx="8467725"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305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119314" y="785284"/>
            <a:ext cx="3321078" cy="1356783"/>
          </a:xfrm>
        </p:spPr>
        <p:txBody>
          <a:bodyPr anchor="b">
            <a:normAutofit/>
          </a:bodyPr>
          <a:lstStyle/>
          <a:p>
            <a:r>
              <a:rPr lang="sv-SE" dirty="0"/>
              <a:t>Vårt uppdrag</a:t>
            </a:r>
          </a:p>
        </p:txBody>
      </p:sp>
      <p:sp>
        <p:nvSpPr>
          <p:cNvPr id="3" name="Platshållare för innehåll 2"/>
          <p:cNvSpPr>
            <a:spLocks noGrp="1"/>
          </p:cNvSpPr>
          <p:nvPr>
            <p:ph idx="1"/>
          </p:nvPr>
        </p:nvSpPr>
        <p:spPr>
          <a:xfrm>
            <a:off x="2119314" y="2614085"/>
            <a:ext cx="3321078" cy="3010339"/>
          </a:xfrm>
        </p:spPr>
        <p:txBody>
          <a:bodyPr>
            <a:normAutofit/>
          </a:bodyPr>
          <a:lstStyle/>
          <a:p>
            <a:r>
              <a:rPr lang="sv-SE" dirty="0"/>
              <a:t>Kompetenskartläggning i länet</a:t>
            </a:r>
          </a:p>
          <a:p>
            <a:r>
              <a:rPr lang="sv-SE" dirty="0"/>
              <a:t>Sammanställa resultat</a:t>
            </a:r>
          </a:p>
          <a:p>
            <a:r>
              <a:rPr lang="sv-SE" dirty="0"/>
              <a:t>Dialoger/ omvärldsbevakning</a:t>
            </a:r>
          </a:p>
          <a:p>
            <a:r>
              <a:rPr lang="sv-SE" dirty="0"/>
              <a:t>Formulera länsgemensam kompetensförsörjningsplan för Nära vård</a:t>
            </a:r>
          </a:p>
        </p:txBody>
      </p:sp>
      <p:pic>
        <p:nvPicPr>
          <p:cNvPr id="1028" name="Picture 4" descr="https://media.istockphoto.com/photos/start-line-on-the-highway-concept-for-business-planning-strategy-and-picture-id857079272?b=1&amp;k=20&amp;m=857079272&amp;s=170667a&amp;w=0&amp;h=NQzcUnEOMb1rdddfgE49mnCRfJrv6AAUSmfNxIpQJH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250" y="1948089"/>
            <a:ext cx="484822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2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119314" y="1773286"/>
            <a:ext cx="7591155" cy="4790558"/>
          </a:xfrm>
        </p:spPr>
        <p:txBody>
          <a:bodyPr/>
          <a:lstStyle/>
          <a:p>
            <a:pPr marL="0" indent="0">
              <a:buNone/>
            </a:pPr>
            <a:endParaRPr lang="sv-SE" dirty="0"/>
          </a:p>
          <a:p>
            <a:endParaRPr lang="sv-SE" dirty="0"/>
          </a:p>
          <a:p>
            <a:pPr lvl="1"/>
            <a:endParaRPr lang="sv-SE" dirty="0"/>
          </a:p>
          <a:p>
            <a:pPr lvl="1"/>
            <a:endParaRPr lang="sv-SE" dirty="0"/>
          </a:p>
        </p:txBody>
      </p:sp>
      <p:graphicFrame>
        <p:nvGraphicFramePr>
          <p:cNvPr id="6" name="Diagram 5"/>
          <p:cNvGraphicFramePr/>
          <p:nvPr/>
        </p:nvGraphicFramePr>
        <p:xfrm>
          <a:off x="2343510" y="1412201"/>
          <a:ext cx="7873729" cy="4654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ubrik 1"/>
          <p:cNvSpPr>
            <a:spLocks noGrp="1"/>
          </p:cNvSpPr>
          <p:nvPr>
            <p:ph type="title"/>
          </p:nvPr>
        </p:nvSpPr>
        <p:spPr>
          <a:xfrm>
            <a:off x="2343510" y="733811"/>
            <a:ext cx="4728247" cy="1356783"/>
          </a:xfrm>
        </p:spPr>
        <p:txBody>
          <a:bodyPr>
            <a:normAutofit/>
          </a:bodyPr>
          <a:lstStyle/>
          <a:p>
            <a:r>
              <a:rPr lang="sv-SE" dirty="0"/>
              <a:t>Projektets delar</a:t>
            </a:r>
            <a:endParaRPr lang="sv-SE" sz="2700" dirty="0"/>
          </a:p>
        </p:txBody>
      </p:sp>
      <p:sp>
        <p:nvSpPr>
          <p:cNvPr id="9" name="textruta 8"/>
          <p:cNvSpPr txBox="1"/>
          <p:nvPr/>
        </p:nvSpPr>
        <p:spPr>
          <a:xfrm>
            <a:off x="5292868" y="4991979"/>
            <a:ext cx="1778889" cy="1323439"/>
          </a:xfrm>
          <a:prstGeom prst="rect">
            <a:avLst/>
          </a:prstGeom>
          <a:noFill/>
        </p:spPr>
        <p:txBody>
          <a:bodyPr wrap="square" rtlCol="0">
            <a:spAutoFit/>
          </a:bodyPr>
          <a:lstStyle/>
          <a:p>
            <a:r>
              <a:rPr lang="sv-SE" sz="2000" dirty="0">
                <a:solidFill>
                  <a:prstClr val="black"/>
                </a:solidFill>
                <a:latin typeface="Arial"/>
              </a:rPr>
              <a:t>Målbild och färdplan</a:t>
            </a:r>
          </a:p>
          <a:p>
            <a:r>
              <a:rPr lang="sv-SE" sz="2000" dirty="0">
                <a:solidFill>
                  <a:prstClr val="black"/>
                </a:solidFill>
                <a:latin typeface="Arial"/>
              </a:rPr>
              <a:t>nära vård Örebro län</a:t>
            </a:r>
          </a:p>
        </p:txBody>
      </p:sp>
      <p:pic>
        <p:nvPicPr>
          <p:cNvPr id="10" name="Bild 12" descr="Dokument"/>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404972" y="5099700"/>
            <a:ext cx="914400" cy="1015663"/>
          </a:xfrm>
          <a:prstGeom prst="rect">
            <a:avLst/>
          </a:prstGeom>
        </p:spPr>
      </p:pic>
    </p:spTree>
    <p:extLst>
      <p:ext uri="{BB962C8B-B14F-4D97-AF65-F5344CB8AC3E}">
        <p14:creationId xmlns:p14="http://schemas.microsoft.com/office/powerpoint/2010/main" val="4249097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006358" y="1202198"/>
            <a:ext cx="5997630" cy="5508706"/>
          </a:xfrm>
        </p:spPr>
        <p:txBody>
          <a:bodyPr vert="horz" lIns="0" tIns="0" rIns="0" bIns="0" rtlCol="0" anchor="t">
            <a:noAutofit/>
          </a:bodyPr>
          <a:lstStyle/>
          <a:p>
            <a:pPr marL="0" indent="0">
              <a:buNone/>
            </a:pPr>
            <a:r>
              <a:rPr lang="sv-SE" sz="3600" dirty="0"/>
              <a:t>Vad görs på kartläggnings-workshopen (steg 1)?</a:t>
            </a:r>
          </a:p>
          <a:p>
            <a:pPr marL="0" indent="0">
              <a:buNone/>
            </a:pPr>
            <a:endParaRPr lang="sv-SE" sz="3600" dirty="0"/>
          </a:p>
          <a:p>
            <a:r>
              <a:rPr lang="sv-SE" sz="2800" dirty="0"/>
              <a:t>Kompetensförsörjningsläget bedöms för utvalda yrkesbefattningar i ett nuläge (2021) samt för 2022-2024.  </a:t>
            </a:r>
          </a:p>
          <a:p>
            <a:endParaRPr lang="sv-SE" sz="2800" dirty="0"/>
          </a:p>
          <a:p>
            <a:r>
              <a:rPr lang="sv-SE" sz="2800" dirty="0"/>
              <a:t>En kort analys/kommentar formuleras om varför läget ser ut som det gör</a:t>
            </a:r>
          </a:p>
        </p:txBody>
      </p:sp>
      <p:pic>
        <p:nvPicPr>
          <p:cNvPr id="4" name="Bild 1" descr="Måltavla"/>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03989" y="747940"/>
            <a:ext cx="2041925" cy="1910603"/>
          </a:xfrm>
          <a:prstGeom prst="rect">
            <a:avLst/>
          </a:prstGeom>
        </p:spPr>
      </p:pic>
    </p:spTree>
    <p:extLst>
      <p:ext uri="{BB962C8B-B14F-4D97-AF65-F5344CB8AC3E}">
        <p14:creationId xmlns:p14="http://schemas.microsoft.com/office/powerpoint/2010/main" val="115316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EBDFA8D5-68D4-4401-944D-96B0C7EC913E}"/>
              </a:ext>
            </a:extLst>
          </p:cNvPr>
          <p:cNvSpPr>
            <a:spLocks noGrp="1"/>
          </p:cNvSpPr>
          <p:nvPr>
            <p:ph type="title"/>
          </p:nvPr>
        </p:nvSpPr>
        <p:spPr/>
        <p:txBody>
          <a:bodyPr/>
          <a:lstStyle/>
          <a:p>
            <a:r>
              <a:rPr lang="sv-SE" sz="4000" dirty="0"/>
              <a:t>Föregående möte</a:t>
            </a:r>
            <a:br>
              <a:rPr lang="sv-SE" sz="4000" dirty="0"/>
            </a:br>
            <a:endParaRPr lang="sv-SE" sz="4000" dirty="0"/>
          </a:p>
        </p:txBody>
      </p:sp>
      <p:sp>
        <p:nvSpPr>
          <p:cNvPr id="3" name="Platshållare för text 2">
            <a:extLst>
              <a:ext uri="{FF2B5EF4-FFF2-40B4-BE49-F238E27FC236}">
                <a16:creationId xmlns:a16="http://schemas.microsoft.com/office/drawing/2014/main" id="{D1AE7AF3-CA4B-4DF7-A8B5-3A1D7AA3FF05}"/>
              </a:ext>
            </a:extLst>
          </p:cNvPr>
          <p:cNvSpPr>
            <a:spLocks noGrp="1"/>
          </p:cNvSpPr>
          <p:nvPr>
            <p:ph sz="half" idx="1"/>
          </p:nvPr>
        </p:nvSpPr>
        <p:spPr>
          <a:xfrm>
            <a:off x="665999" y="2494800"/>
            <a:ext cx="9909985" cy="3740400"/>
          </a:xfrm>
        </p:spPr>
        <p:txBody>
          <a:bodyPr/>
          <a:lstStyle/>
          <a:p>
            <a:pPr marL="30163" indent="0">
              <a:buNone/>
            </a:pPr>
            <a:r>
              <a:rPr lang="sv-SE" dirty="0"/>
              <a:t>- Yrkesresan lägesrapport</a:t>
            </a:r>
          </a:p>
          <a:p>
            <a:pPr marL="30163" indent="0">
              <a:buNone/>
            </a:pPr>
            <a:r>
              <a:rPr lang="sv-SE" dirty="0"/>
              <a:t>- Kompetensutveckling chefer inom socialtjänst och kommunal hälso- och sjukvård</a:t>
            </a:r>
          </a:p>
          <a:p>
            <a:pPr marL="30163" indent="0">
              <a:buNone/>
            </a:pPr>
            <a:r>
              <a:rPr lang="sv-SE" dirty="0"/>
              <a:t>- Samverkanspilot om plan för stöd till implementering av kunskapsstöd med rekommendationer om insatser till barn och unga med normbrytande beteenden</a:t>
            </a:r>
          </a:p>
          <a:p>
            <a:endParaRPr lang="sv-SE" dirty="0"/>
          </a:p>
        </p:txBody>
      </p:sp>
    </p:spTree>
    <p:extLst>
      <p:ext uri="{BB962C8B-B14F-4D97-AF65-F5344CB8AC3E}">
        <p14:creationId xmlns:p14="http://schemas.microsoft.com/office/powerpoint/2010/main" val="2682993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930" y="630798"/>
            <a:ext cx="3707745" cy="1356783"/>
          </a:xfrm>
        </p:spPr>
        <p:txBody>
          <a:bodyPr>
            <a:normAutofit fontScale="90000"/>
          </a:bodyPr>
          <a:lstStyle/>
          <a:p>
            <a:r>
              <a:rPr lang="sv-SE" dirty="0" err="1"/>
              <a:t>Färgskatta</a:t>
            </a:r>
            <a:r>
              <a:rPr lang="sv-SE" dirty="0"/>
              <a:t> yrkesbenämningarna</a:t>
            </a:r>
          </a:p>
        </p:txBody>
      </p:sp>
      <p:pic>
        <p:nvPicPr>
          <p:cNvPr id="5" name="Platshållare för bild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902" r="23902"/>
          <a:stretch>
            <a:fillRect/>
          </a:stretch>
        </p:blipFill>
        <p:spPr>
          <a:xfrm>
            <a:off x="5943096" y="0"/>
            <a:ext cx="4724905" cy="6621198"/>
          </a:xfrm>
          <a:prstGeom prst="rect">
            <a:avLst/>
          </a:prstGeom>
        </p:spPr>
      </p:pic>
      <p:graphicFrame>
        <p:nvGraphicFramePr>
          <p:cNvPr id="4" name="Tabell 3"/>
          <p:cNvGraphicFramePr>
            <a:graphicFrameLocks noGrp="1"/>
          </p:cNvGraphicFramePr>
          <p:nvPr/>
        </p:nvGraphicFramePr>
        <p:xfrm>
          <a:off x="2557777" y="2142066"/>
          <a:ext cx="3123969" cy="4412796"/>
        </p:xfrm>
        <a:graphic>
          <a:graphicData uri="http://schemas.openxmlformats.org/drawingml/2006/table">
            <a:tbl>
              <a:tblPr firstRow="1" bandRow="1">
                <a:tableStyleId>{5940675A-B579-460E-94D1-54222C63F5DA}</a:tableStyleId>
              </a:tblPr>
              <a:tblGrid>
                <a:gridCol w="3123969">
                  <a:extLst>
                    <a:ext uri="{9D8B030D-6E8A-4147-A177-3AD203B41FA5}">
                      <a16:colId xmlns:a16="http://schemas.microsoft.com/office/drawing/2014/main" val="1470018306"/>
                    </a:ext>
                  </a:extLst>
                </a:gridCol>
              </a:tblGrid>
              <a:tr h="616715">
                <a:tc>
                  <a:txBody>
                    <a:bodyPr/>
                    <a:lstStyle/>
                    <a:p>
                      <a:r>
                        <a:rPr lang="sv-SE" sz="1100" b="1" dirty="0">
                          <a:latin typeface="Calibri Light" panose="020F0302020204030204" pitchFamily="34" charset="0"/>
                        </a:rPr>
                        <a:t>Övertalighet:</a:t>
                      </a:r>
                    </a:p>
                    <a:p>
                      <a:pPr marL="171450" indent="-171450">
                        <a:buFont typeface="Arial" panose="020B0604020202020204" pitchFamily="34" charset="0"/>
                        <a:buChar char="•"/>
                      </a:pPr>
                      <a:r>
                        <a:rPr lang="sv-SE" sz="1200" kern="1200" dirty="0">
                          <a:solidFill>
                            <a:srgbClr val="000000"/>
                          </a:solidFill>
                          <a:latin typeface="Calibri Light" panose="020F0302020204030204" pitchFamily="34" charset="0"/>
                          <a:ea typeface="+mn-ea"/>
                          <a:cs typeface="Calibri" panose="020F0502020204030204" pitchFamily="34" charset="0"/>
                        </a:rPr>
                        <a:t>Det råder övertalighet inom yrkesgruppen.</a:t>
                      </a:r>
                    </a:p>
                  </a:txBody>
                  <a:tcPr marL="31436" marR="31436" marT="25723" marB="25723"/>
                </a:tc>
                <a:extLst>
                  <a:ext uri="{0D108BD9-81ED-4DB2-BD59-A6C34878D82A}">
                    <a16:rowId xmlns:a16="http://schemas.microsoft.com/office/drawing/2014/main" val="3088135373"/>
                  </a:ext>
                </a:extLst>
              </a:tr>
              <a:tr h="1161117">
                <a:tc>
                  <a:txBody>
                    <a:bodyPr/>
                    <a:lstStyle/>
                    <a:p>
                      <a:pPr marL="0" indent="0">
                        <a:buNone/>
                        <a:defRPr/>
                      </a:pPr>
                      <a:r>
                        <a:rPr lang="sv-SE" altLang="sv-SE" sz="1100" b="1" dirty="0">
                          <a:solidFill>
                            <a:srgbClr val="000000"/>
                          </a:solidFill>
                          <a:latin typeface="Calibri Light" panose="020F0302020204030204" pitchFamily="34" charset="0"/>
                          <a:ea typeface="ヒラギノ角ゴ Pro W3"/>
                          <a:cs typeface="ヒラギノ角ゴ Pro W3"/>
                        </a:rPr>
                        <a:t>Hållbart: </a:t>
                      </a:r>
                    </a:p>
                    <a:p>
                      <a:pPr marL="171450" indent="-171450">
                        <a:buFont typeface="Arial" panose="020B0604020202020204" pitchFamily="34" charset="0"/>
                        <a:buChar char="•"/>
                        <a:defRPr/>
                      </a:pPr>
                      <a:r>
                        <a:rPr lang="sv-SE" altLang="sv-SE" sz="1200" kern="1200" dirty="0">
                          <a:solidFill>
                            <a:srgbClr val="000000"/>
                          </a:solidFill>
                          <a:latin typeface="Calibri Light" panose="020F0302020204030204" pitchFamily="34" charset="0"/>
                          <a:ea typeface="+mn-ea"/>
                          <a:cs typeface="Calibri" panose="020F0502020204030204" pitchFamily="34" charset="0"/>
                        </a:rPr>
                        <a:t>Yrkesgruppens kompetens motsvarar verksamhetens behov.</a:t>
                      </a:r>
                    </a:p>
                    <a:p>
                      <a:pPr marL="171450" indent="-171450">
                        <a:buFont typeface="Arial" panose="020B0604020202020204" pitchFamily="34" charset="0"/>
                        <a:buChar char="•"/>
                        <a:defRPr/>
                      </a:pPr>
                      <a:r>
                        <a:rPr lang="sv-SE" altLang="sv-SE" sz="1200" kern="1200" dirty="0">
                          <a:solidFill>
                            <a:srgbClr val="000000"/>
                          </a:solidFill>
                          <a:latin typeface="Calibri Light" panose="020F0302020204030204" pitchFamily="34" charset="0"/>
                          <a:ea typeface="+mn-ea"/>
                          <a:cs typeface="Calibri" panose="020F0502020204030204" pitchFamily="34" charset="0"/>
                        </a:rPr>
                        <a:t>Det är möjligt att rekrytera personal med rätt kravprofil.</a:t>
                      </a:r>
                    </a:p>
                  </a:txBody>
                  <a:tcPr marL="31436" marR="31436" marT="25723" marB="25723"/>
                </a:tc>
                <a:extLst>
                  <a:ext uri="{0D108BD9-81ED-4DB2-BD59-A6C34878D82A}">
                    <a16:rowId xmlns:a16="http://schemas.microsoft.com/office/drawing/2014/main" val="689044441"/>
                  </a:ext>
                </a:extLst>
              </a:tr>
              <a:tr h="1384496">
                <a:tc>
                  <a:txBody>
                    <a:bodyPr/>
                    <a:lstStyle/>
                    <a:p>
                      <a:r>
                        <a:rPr lang="sv-SE" sz="1100" b="1" dirty="0">
                          <a:latin typeface="Calibri Light" panose="020F0302020204030204" pitchFamily="34" charset="0"/>
                        </a:rPr>
                        <a:t>Sårbart: </a:t>
                      </a:r>
                    </a:p>
                    <a:p>
                      <a:pPr marL="171450" indent="-171450">
                        <a:buFont typeface="Arial" panose="020B0604020202020204" pitchFamily="34" charset="0"/>
                        <a:buChar char="•"/>
                      </a:pPr>
                      <a:r>
                        <a:rPr lang="sv-SE" altLang="sv-SE" sz="1200" kern="1200" dirty="0">
                          <a:solidFill>
                            <a:srgbClr val="000000"/>
                          </a:solidFill>
                          <a:latin typeface="Calibri Light" panose="020F0302020204030204" pitchFamily="34" charset="0"/>
                          <a:ea typeface="+mn-ea"/>
                          <a:cs typeface="Calibri" panose="020F0502020204030204" pitchFamily="34" charset="0"/>
                        </a:rPr>
                        <a:t>Yrkesgruppens kompetens motsvarar nätt och jämnt verksamhetens behov.</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sz="1200" kern="1200" dirty="0">
                          <a:solidFill>
                            <a:srgbClr val="000000"/>
                          </a:solidFill>
                          <a:latin typeface="Calibri Light" panose="020F0302020204030204" pitchFamily="34" charset="0"/>
                          <a:ea typeface="+mn-ea"/>
                          <a:cs typeface="Calibri" panose="020F0502020204030204" pitchFamily="34" charset="0"/>
                        </a:rPr>
                        <a:t>Med något justerad kravprofil är det möjlig att rekrytera personal, men det är svårt att rekrytera personal med rätt kravprofil</a:t>
                      </a:r>
                    </a:p>
                  </a:txBody>
                  <a:tcPr marL="31436" marR="31436" marT="25723" marB="25723"/>
                </a:tc>
                <a:extLst>
                  <a:ext uri="{0D108BD9-81ED-4DB2-BD59-A6C34878D82A}">
                    <a16:rowId xmlns:a16="http://schemas.microsoft.com/office/drawing/2014/main" val="390474534"/>
                  </a:ext>
                </a:extLst>
              </a:tr>
              <a:tr h="1250468">
                <a:tc>
                  <a:txBody>
                    <a:bodyPr/>
                    <a:lstStyle/>
                    <a:p>
                      <a:pPr marL="0" indent="0" fontAlgn="base">
                        <a:lnSpc>
                          <a:spcPct val="100000"/>
                        </a:lnSpc>
                        <a:spcBef>
                          <a:spcPct val="20000"/>
                        </a:spcBef>
                        <a:spcAft>
                          <a:spcPct val="0"/>
                        </a:spcAft>
                        <a:buFont typeface="Arial" panose="020B0604020202020204" pitchFamily="34" charset="0"/>
                        <a:buNone/>
                      </a:pPr>
                      <a:r>
                        <a:rPr lang="sv-SE" altLang="sv-SE" sz="1100" b="1" dirty="0">
                          <a:solidFill>
                            <a:srgbClr val="000000"/>
                          </a:solidFill>
                          <a:latin typeface="Calibri Light" panose="020F0302020204030204" pitchFamily="34" charset="0"/>
                          <a:ea typeface="ヒラギノ角ゴ Pro W3" pitchFamily="28" charset="-128"/>
                        </a:rPr>
                        <a:t>Brist:</a:t>
                      </a:r>
                    </a:p>
                    <a:p>
                      <a:pPr marL="171450" indent="-171450" fontAlgn="base">
                        <a:lnSpc>
                          <a:spcPct val="100000"/>
                        </a:lnSpc>
                        <a:spcBef>
                          <a:spcPct val="20000"/>
                        </a:spcBef>
                        <a:spcAft>
                          <a:spcPct val="0"/>
                        </a:spcAft>
                        <a:buFont typeface="Arial" panose="020B0604020202020204" pitchFamily="34" charset="0"/>
                        <a:buChar char="•"/>
                      </a:pPr>
                      <a:r>
                        <a:rPr lang="sv-SE" altLang="sv-SE" sz="1200" kern="1200" dirty="0">
                          <a:solidFill>
                            <a:srgbClr val="000000"/>
                          </a:solidFill>
                          <a:latin typeface="Calibri Light" panose="020F0302020204030204" pitchFamily="34" charset="0"/>
                          <a:ea typeface="+mn-ea"/>
                          <a:cs typeface="Calibri" panose="020F0502020204030204" pitchFamily="34" charset="0"/>
                        </a:rPr>
                        <a:t>Yrkesgruppens kompetens motsvarar inte verksamhetens behov.</a:t>
                      </a:r>
                    </a:p>
                    <a:p>
                      <a:pPr marL="171450" indent="-171450" fontAlgn="base">
                        <a:lnSpc>
                          <a:spcPct val="100000"/>
                        </a:lnSpc>
                        <a:spcBef>
                          <a:spcPct val="20000"/>
                        </a:spcBef>
                        <a:spcAft>
                          <a:spcPct val="0"/>
                        </a:spcAft>
                        <a:buFont typeface="Arial" panose="020B0604020202020204" pitchFamily="34" charset="0"/>
                        <a:buChar char="•"/>
                      </a:pPr>
                      <a:r>
                        <a:rPr lang="sv-SE" altLang="sv-SE" sz="1200" kern="1200" dirty="0">
                          <a:solidFill>
                            <a:srgbClr val="000000"/>
                          </a:solidFill>
                          <a:latin typeface="Calibri Light" panose="020F0302020204030204" pitchFamily="34" charset="0"/>
                          <a:ea typeface="+mn-ea"/>
                          <a:cs typeface="Calibri" panose="020F0502020204030204" pitchFamily="34" charset="0"/>
                        </a:rPr>
                        <a:t>Det mycket svårt att rekrytera personal med rätt kompetens.</a:t>
                      </a:r>
                    </a:p>
                  </a:txBody>
                  <a:tcPr marL="31436" marR="31436" marT="25723" marB="25723"/>
                </a:tc>
                <a:extLst>
                  <a:ext uri="{0D108BD9-81ED-4DB2-BD59-A6C34878D82A}">
                    <a16:rowId xmlns:a16="http://schemas.microsoft.com/office/drawing/2014/main" val="941760788"/>
                  </a:ext>
                </a:extLst>
              </a:tr>
            </a:tbl>
          </a:graphicData>
        </a:graphic>
      </p:graphicFrame>
      <p:graphicFrame>
        <p:nvGraphicFramePr>
          <p:cNvPr id="6" name="Tabell 5"/>
          <p:cNvGraphicFramePr>
            <a:graphicFrameLocks noGrp="1"/>
          </p:cNvGraphicFramePr>
          <p:nvPr/>
        </p:nvGraphicFramePr>
        <p:xfrm>
          <a:off x="1986324" y="2142066"/>
          <a:ext cx="554896" cy="4412796"/>
        </p:xfrm>
        <a:graphic>
          <a:graphicData uri="http://schemas.openxmlformats.org/drawingml/2006/table">
            <a:tbl>
              <a:tblPr firstRow="1" bandRow="1">
                <a:tableStyleId>{5940675A-B579-460E-94D1-54222C63F5DA}</a:tableStyleId>
              </a:tblPr>
              <a:tblGrid>
                <a:gridCol w="554896">
                  <a:extLst>
                    <a:ext uri="{9D8B030D-6E8A-4147-A177-3AD203B41FA5}">
                      <a16:colId xmlns:a16="http://schemas.microsoft.com/office/drawing/2014/main" val="572032752"/>
                    </a:ext>
                  </a:extLst>
                </a:gridCol>
              </a:tblGrid>
              <a:tr h="616715">
                <a:tc>
                  <a:txBody>
                    <a:bodyPr/>
                    <a:lstStyle/>
                    <a:p>
                      <a:endParaRPr lang="sv-SE" sz="1400" dirty="0"/>
                    </a:p>
                    <a:p>
                      <a:endParaRPr lang="sv-SE" sz="1400" dirty="0"/>
                    </a:p>
                  </a:txBody>
                  <a:tcPr marL="31436" marR="31436" marT="25723" marB="25723"/>
                </a:tc>
                <a:extLst>
                  <a:ext uri="{0D108BD9-81ED-4DB2-BD59-A6C34878D82A}">
                    <a16:rowId xmlns:a16="http://schemas.microsoft.com/office/drawing/2014/main" val="4285134711"/>
                  </a:ext>
                </a:extLst>
              </a:tr>
              <a:tr h="1161117">
                <a:tc>
                  <a:txBody>
                    <a:bodyPr/>
                    <a:lstStyle/>
                    <a:p>
                      <a:endParaRPr lang="sv-SE" sz="1400" dirty="0"/>
                    </a:p>
                  </a:txBody>
                  <a:tcPr marL="31436" marR="31436" marT="25723" marB="25723"/>
                </a:tc>
                <a:extLst>
                  <a:ext uri="{0D108BD9-81ED-4DB2-BD59-A6C34878D82A}">
                    <a16:rowId xmlns:a16="http://schemas.microsoft.com/office/drawing/2014/main" val="1546959175"/>
                  </a:ext>
                </a:extLst>
              </a:tr>
              <a:tr h="1384496">
                <a:tc>
                  <a:txBody>
                    <a:bodyPr/>
                    <a:lstStyle/>
                    <a:p>
                      <a:endParaRPr lang="sv-SE" sz="1400" dirty="0"/>
                    </a:p>
                    <a:p>
                      <a:endParaRPr lang="sv-SE" sz="1400" dirty="0"/>
                    </a:p>
                  </a:txBody>
                  <a:tcPr marL="31436" marR="31436" marT="25723" marB="25723"/>
                </a:tc>
                <a:extLst>
                  <a:ext uri="{0D108BD9-81ED-4DB2-BD59-A6C34878D82A}">
                    <a16:rowId xmlns:a16="http://schemas.microsoft.com/office/drawing/2014/main" val="303277190"/>
                  </a:ext>
                </a:extLst>
              </a:tr>
              <a:tr h="1250468">
                <a:tc>
                  <a:txBody>
                    <a:bodyPr/>
                    <a:lstStyle/>
                    <a:p>
                      <a:endParaRPr lang="sv-SE" sz="1400" dirty="0"/>
                    </a:p>
                    <a:p>
                      <a:endParaRPr lang="sv-SE" sz="1400" dirty="0"/>
                    </a:p>
                  </a:txBody>
                  <a:tcPr marL="31436" marR="31436" marT="25723" marB="25723"/>
                </a:tc>
                <a:extLst>
                  <a:ext uri="{0D108BD9-81ED-4DB2-BD59-A6C34878D82A}">
                    <a16:rowId xmlns:a16="http://schemas.microsoft.com/office/drawing/2014/main" val="1235295535"/>
                  </a:ext>
                </a:extLst>
              </a:tr>
            </a:tbl>
          </a:graphicData>
        </a:graphic>
      </p:graphicFrame>
      <p:sp>
        <p:nvSpPr>
          <p:cNvPr id="7" name="Oval 11"/>
          <p:cNvSpPr>
            <a:spLocks noChangeArrowheads="1"/>
          </p:cNvSpPr>
          <p:nvPr/>
        </p:nvSpPr>
        <p:spPr bwMode="auto">
          <a:xfrm>
            <a:off x="2091132" y="2254795"/>
            <a:ext cx="345281" cy="345281"/>
          </a:xfrm>
          <a:prstGeom prst="ellipse">
            <a:avLst/>
          </a:prstGeom>
          <a:solidFill>
            <a:srgbClr val="00B0F0"/>
          </a:solidFill>
          <a:ln w="9525" algn="ctr">
            <a:solidFill>
              <a:schemeClr val="tx1"/>
            </a:solidFill>
            <a:round/>
            <a:headEnd/>
            <a:tailEnd/>
          </a:ln>
        </p:spPr>
        <p:txBody>
          <a:bodyPr wrap="none" anchor="ctr"/>
          <a:lstStyle>
            <a:lvl1pPr>
              <a:lnSpc>
                <a:spcPct val="104000"/>
              </a:lnSpc>
              <a:spcBef>
                <a:spcPct val="40000"/>
              </a:spcBef>
              <a:buChar char="•"/>
              <a:defRPr sz="2400">
                <a:solidFill>
                  <a:schemeClr val="tx1"/>
                </a:solidFill>
                <a:latin typeface="Arial" panose="020B0604020202020204" pitchFamily="34" charset="0"/>
              </a:defRPr>
            </a:lvl1pPr>
            <a:lvl2pPr marL="742950" indent="-285750">
              <a:lnSpc>
                <a:spcPct val="111000"/>
              </a:lnSpc>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0000"/>
              </a:lnSpc>
              <a:spcBef>
                <a:spcPct val="0"/>
              </a:spcBef>
              <a:buNone/>
              <a:defRPr/>
            </a:pPr>
            <a:endParaRPr lang="sv-SE" altLang="sv-SE" sz="675" dirty="0">
              <a:solidFill>
                <a:prstClr val="black"/>
              </a:solidFill>
              <a:ea typeface="ヒラギノ角ゴ Pro W3" pitchFamily="28" charset="-128"/>
            </a:endParaRPr>
          </a:p>
        </p:txBody>
      </p:sp>
      <p:sp>
        <p:nvSpPr>
          <p:cNvPr id="9" name="Oval 9"/>
          <p:cNvSpPr>
            <a:spLocks noChangeArrowheads="1"/>
          </p:cNvSpPr>
          <p:nvPr/>
        </p:nvSpPr>
        <p:spPr bwMode="auto">
          <a:xfrm>
            <a:off x="2091131" y="3134502"/>
            <a:ext cx="345281" cy="346472"/>
          </a:xfrm>
          <a:prstGeom prst="ellipse">
            <a:avLst/>
          </a:prstGeom>
          <a:solidFill>
            <a:srgbClr val="99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4000"/>
              </a:lnSpc>
              <a:spcBef>
                <a:spcPct val="40000"/>
              </a:spcBef>
              <a:buChar char="•"/>
              <a:defRPr sz="2400">
                <a:solidFill>
                  <a:schemeClr val="tx1"/>
                </a:solidFill>
                <a:latin typeface="Arial" panose="020B0604020202020204" pitchFamily="34" charset="0"/>
              </a:defRPr>
            </a:lvl1pPr>
            <a:lvl2pPr marL="742950" indent="-285750">
              <a:lnSpc>
                <a:spcPct val="111000"/>
              </a:lnSpc>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0000"/>
              </a:lnSpc>
              <a:spcBef>
                <a:spcPct val="0"/>
              </a:spcBef>
              <a:buNone/>
              <a:defRPr/>
            </a:pPr>
            <a:endParaRPr lang="sv-SE" altLang="sv-SE" sz="675" dirty="0">
              <a:solidFill>
                <a:prstClr val="black"/>
              </a:solidFill>
              <a:ea typeface="ヒラギノ角ゴ Pro W3" pitchFamily="28" charset="-128"/>
            </a:endParaRPr>
          </a:p>
        </p:txBody>
      </p:sp>
      <p:sp>
        <p:nvSpPr>
          <p:cNvPr id="10" name="Oval 10"/>
          <p:cNvSpPr>
            <a:spLocks noChangeArrowheads="1"/>
          </p:cNvSpPr>
          <p:nvPr/>
        </p:nvSpPr>
        <p:spPr bwMode="auto">
          <a:xfrm>
            <a:off x="2078931" y="4240786"/>
            <a:ext cx="345281" cy="34528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4000"/>
              </a:lnSpc>
              <a:spcBef>
                <a:spcPct val="40000"/>
              </a:spcBef>
              <a:buChar char="•"/>
              <a:defRPr sz="2400">
                <a:solidFill>
                  <a:schemeClr val="tx1"/>
                </a:solidFill>
                <a:latin typeface="Arial" panose="020B0604020202020204" pitchFamily="34" charset="0"/>
              </a:defRPr>
            </a:lvl1pPr>
            <a:lvl2pPr marL="742950" indent="-285750">
              <a:lnSpc>
                <a:spcPct val="111000"/>
              </a:lnSpc>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0000"/>
              </a:lnSpc>
              <a:spcBef>
                <a:spcPct val="0"/>
              </a:spcBef>
              <a:buNone/>
              <a:defRPr/>
            </a:pPr>
            <a:endParaRPr lang="sv-SE" altLang="sv-SE" sz="675" dirty="0">
              <a:solidFill>
                <a:prstClr val="black"/>
              </a:solidFill>
              <a:ea typeface="ヒラギノ角ゴ Pro W3" pitchFamily="28" charset="-128"/>
            </a:endParaRPr>
          </a:p>
        </p:txBody>
      </p:sp>
      <p:sp>
        <p:nvSpPr>
          <p:cNvPr id="11" name="Oval 11"/>
          <p:cNvSpPr>
            <a:spLocks noChangeArrowheads="1"/>
          </p:cNvSpPr>
          <p:nvPr/>
        </p:nvSpPr>
        <p:spPr bwMode="auto">
          <a:xfrm>
            <a:off x="2078931" y="5682534"/>
            <a:ext cx="345281" cy="345281"/>
          </a:xfrm>
          <a:prstGeom prst="ellipse">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4000"/>
              </a:lnSpc>
              <a:spcBef>
                <a:spcPct val="40000"/>
              </a:spcBef>
              <a:buChar char="•"/>
              <a:defRPr sz="2400">
                <a:solidFill>
                  <a:schemeClr val="tx1"/>
                </a:solidFill>
                <a:latin typeface="Arial" panose="020B0604020202020204" pitchFamily="34" charset="0"/>
              </a:defRPr>
            </a:lvl1pPr>
            <a:lvl2pPr marL="742950" indent="-285750">
              <a:lnSpc>
                <a:spcPct val="111000"/>
              </a:lnSpc>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0000"/>
              </a:lnSpc>
              <a:spcBef>
                <a:spcPct val="0"/>
              </a:spcBef>
              <a:buNone/>
              <a:defRPr/>
            </a:pPr>
            <a:endParaRPr lang="sv-SE" altLang="sv-SE" sz="675" dirty="0">
              <a:solidFill>
                <a:prstClr val="black"/>
              </a:solidFill>
              <a:ea typeface="ヒラギノ角ゴ Pro W3" pitchFamily="28" charset="-128"/>
            </a:endParaRPr>
          </a:p>
        </p:txBody>
      </p:sp>
    </p:spTree>
    <p:extLst>
      <p:ext uri="{BB962C8B-B14F-4D97-AF65-F5344CB8AC3E}">
        <p14:creationId xmlns:p14="http://schemas.microsoft.com/office/powerpoint/2010/main" val="3671446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 5"/>
          <p:cNvGraphicFramePr>
            <a:graphicFrameLocks noGrp="1"/>
          </p:cNvGraphicFramePr>
          <p:nvPr/>
        </p:nvGraphicFramePr>
        <p:xfrm>
          <a:off x="2366976" y="784717"/>
          <a:ext cx="5686817" cy="5638800"/>
        </p:xfrm>
        <a:graphic>
          <a:graphicData uri="http://schemas.openxmlformats.org/drawingml/2006/table">
            <a:tbl>
              <a:tblPr firstRow="1" bandRow="1">
                <a:tableStyleId>{21E4AEA4-8DFA-4A89-87EB-49C32662AFE0}</a:tableStyleId>
              </a:tblPr>
              <a:tblGrid>
                <a:gridCol w="5686817">
                  <a:extLst>
                    <a:ext uri="{9D8B030D-6E8A-4147-A177-3AD203B41FA5}">
                      <a16:colId xmlns:a16="http://schemas.microsoft.com/office/drawing/2014/main" val="125593343"/>
                    </a:ext>
                  </a:extLst>
                </a:gridCol>
              </a:tblGrid>
              <a:tr h="291315">
                <a:tc>
                  <a:txBody>
                    <a:bodyPr/>
                    <a:lstStyle/>
                    <a:p>
                      <a:r>
                        <a:rPr lang="sv-SE" dirty="0"/>
                        <a:t>Kompetenskartläggning Steg 2</a:t>
                      </a:r>
                    </a:p>
                  </a:txBody>
                  <a:tcPr/>
                </a:tc>
                <a:extLst>
                  <a:ext uri="{0D108BD9-81ED-4DB2-BD59-A6C34878D82A}">
                    <a16:rowId xmlns:a16="http://schemas.microsoft.com/office/drawing/2014/main" val="2226013157"/>
                  </a:ext>
                </a:extLst>
              </a:tr>
              <a:tr h="267039">
                <a:tc>
                  <a:txBody>
                    <a:bodyPr/>
                    <a:lstStyle/>
                    <a:p>
                      <a:r>
                        <a:rPr lang="sv-SE" sz="1600" dirty="0"/>
                        <a:t>Kritiska yrkesbefattningar</a:t>
                      </a:r>
                    </a:p>
                  </a:txBody>
                  <a:tcPr/>
                </a:tc>
                <a:extLst>
                  <a:ext uri="{0D108BD9-81ED-4DB2-BD59-A6C34878D82A}">
                    <a16:rowId xmlns:a16="http://schemas.microsoft.com/office/drawing/2014/main" val="3463900855"/>
                  </a:ext>
                </a:extLst>
              </a:tr>
              <a:tr h="267039">
                <a:tc>
                  <a:txBody>
                    <a:bodyPr/>
                    <a:lstStyle/>
                    <a:p>
                      <a:endParaRPr lang="sv-SE" sz="1600" dirty="0"/>
                    </a:p>
                  </a:txBody>
                  <a:tcPr/>
                </a:tc>
                <a:extLst>
                  <a:ext uri="{0D108BD9-81ED-4DB2-BD59-A6C34878D82A}">
                    <a16:rowId xmlns:a16="http://schemas.microsoft.com/office/drawing/2014/main" val="338798245"/>
                  </a:ext>
                </a:extLst>
              </a:tr>
              <a:tr h="655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Vad ser ni för mönster i resultatet, finns strategiska vägval som ni ser att ni behöver göra? </a:t>
                      </a:r>
                    </a:p>
                    <a:p>
                      <a:endParaRPr lang="sv-SE" sz="1600" dirty="0"/>
                    </a:p>
                  </a:txBody>
                  <a:tcPr/>
                </a:tc>
                <a:extLst>
                  <a:ext uri="{0D108BD9-81ED-4DB2-BD59-A6C34878D82A}">
                    <a16:rowId xmlns:a16="http://schemas.microsoft.com/office/drawing/2014/main" val="2572310214"/>
                  </a:ext>
                </a:extLst>
              </a:tr>
              <a:tr h="267039">
                <a:tc>
                  <a:txBody>
                    <a:bodyPr/>
                    <a:lstStyle/>
                    <a:p>
                      <a:endParaRPr lang="sv-SE" sz="1600" dirty="0"/>
                    </a:p>
                  </a:txBody>
                  <a:tcPr/>
                </a:tc>
                <a:extLst>
                  <a:ext uri="{0D108BD9-81ED-4DB2-BD59-A6C34878D82A}">
                    <a16:rowId xmlns:a16="http://schemas.microsoft.com/office/drawing/2014/main" val="4199172691"/>
                  </a:ext>
                </a:extLst>
              </a:tr>
              <a:tr h="461248">
                <a:tc>
                  <a:txBody>
                    <a:bodyPr/>
                    <a:lstStyle/>
                    <a:p>
                      <a:r>
                        <a:rPr lang="sv-SE" sz="1600" dirty="0"/>
                        <a:t>Vilka kompetensförsörjningsaktiviteter gör ni idag gällande de yrkesbefattningar som finns med i kartläggningen? </a:t>
                      </a:r>
                    </a:p>
                  </a:txBody>
                  <a:tcPr/>
                </a:tc>
                <a:extLst>
                  <a:ext uri="{0D108BD9-81ED-4DB2-BD59-A6C34878D82A}">
                    <a16:rowId xmlns:a16="http://schemas.microsoft.com/office/drawing/2014/main" val="1811698360"/>
                  </a:ext>
                </a:extLst>
              </a:tr>
              <a:tr h="267039">
                <a:tc>
                  <a:txBody>
                    <a:bodyPr/>
                    <a:lstStyle/>
                    <a:p>
                      <a:endParaRPr lang="sv-SE" sz="1600" dirty="0"/>
                    </a:p>
                  </a:txBody>
                  <a:tcPr/>
                </a:tc>
                <a:extLst>
                  <a:ext uri="{0D108BD9-81ED-4DB2-BD59-A6C34878D82A}">
                    <a16:rowId xmlns:a16="http://schemas.microsoft.com/office/drawing/2014/main" val="3724401558"/>
                  </a:ext>
                </a:extLst>
              </a:tr>
              <a:tr h="461248">
                <a:tc>
                  <a:txBody>
                    <a:bodyPr/>
                    <a:lstStyle/>
                    <a:p>
                      <a:r>
                        <a:rPr lang="sv-SE" sz="1600" dirty="0"/>
                        <a:t>Vilka ytterligare kompetensförsörjningsaktiviteter skulle vara relevanta för er att göra utifrån kartläggningsresultatet? </a:t>
                      </a:r>
                    </a:p>
                  </a:txBody>
                  <a:tcPr/>
                </a:tc>
                <a:extLst>
                  <a:ext uri="{0D108BD9-81ED-4DB2-BD59-A6C34878D82A}">
                    <a16:rowId xmlns:a16="http://schemas.microsoft.com/office/drawing/2014/main" val="3877456977"/>
                  </a:ext>
                </a:extLst>
              </a:tr>
              <a:tr h="267039">
                <a:tc>
                  <a:txBody>
                    <a:bodyPr/>
                    <a:lstStyle/>
                    <a:p>
                      <a:endParaRPr lang="sv-SE" sz="1600" dirty="0"/>
                    </a:p>
                  </a:txBody>
                  <a:tcPr/>
                </a:tc>
                <a:extLst>
                  <a:ext uri="{0D108BD9-81ED-4DB2-BD59-A6C34878D82A}">
                    <a16:rowId xmlns:a16="http://schemas.microsoft.com/office/drawing/2014/main" val="2161593238"/>
                  </a:ext>
                </a:extLst>
              </a:tr>
              <a:tr h="461248">
                <a:tc>
                  <a:txBody>
                    <a:bodyPr/>
                    <a:lstStyle/>
                    <a:p>
                      <a:r>
                        <a:rPr lang="sv-SE" sz="1600" dirty="0"/>
                        <a:t>Inom vilka kompetensförsörjningsområden ser ni behov av att kunna samverka länsgemensamt?</a:t>
                      </a:r>
                    </a:p>
                  </a:txBody>
                  <a:tcPr/>
                </a:tc>
                <a:extLst>
                  <a:ext uri="{0D108BD9-81ED-4DB2-BD59-A6C34878D82A}">
                    <a16:rowId xmlns:a16="http://schemas.microsoft.com/office/drawing/2014/main" val="4113914659"/>
                  </a:ext>
                </a:extLst>
              </a:tr>
              <a:tr h="267039">
                <a:tc>
                  <a:txBody>
                    <a:bodyPr/>
                    <a:lstStyle/>
                    <a:p>
                      <a:endParaRPr lang="sv-SE" sz="1600" dirty="0"/>
                    </a:p>
                  </a:txBody>
                  <a:tcPr/>
                </a:tc>
                <a:extLst>
                  <a:ext uri="{0D108BD9-81ED-4DB2-BD59-A6C34878D82A}">
                    <a16:rowId xmlns:a16="http://schemas.microsoft.com/office/drawing/2014/main" val="2689957515"/>
                  </a:ext>
                </a:extLst>
              </a:tr>
              <a:tr h="267039">
                <a:tc>
                  <a:txBody>
                    <a:bodyPr/>
                    <a:lstStyle/>
                    <a:p>
                      <a:r>
                        <a:rPr lang="sv-SE" sz="1600" dirty="0"/>
                        <a:t>Övriga tankar/medskick</a:t>
                      </a:r>
                    </a:p>
                  </a:txBody>
                  <a:tcPr/>
                </a:tc>
                <a:extLst>
                  <a:ext uri="{0D108BD9-81ED-4DB2-BD59-A6C34878D82A}">
                    <a16:rowId xmlns:a16="http://schemas.microsoft.com/office/drawing/2014/main" val="88511992"/>
                  </a:ext>
                </a:extLst>
              </a:tr>
              <a:tr h="291315">
                <a:tc>
                  <a:txBody>
                    <a:bodyPr/>
                    <a:lstStyle/>
                    <a:p>
                      <a:endParaRPr lang="sv-SE" dirty="0"/>
                    </a:p>
                  </a:txBody>
                  <a:tcPr/>
                </a:tc>
                <a:extLst>
                  <a:ext uri="{0D108BD9-81ED-4DB2-BD59-A6C34878D82A}">
                    <a16:rowId xmlns:a16="http://schemas.microsoft.com/office/drawing/2014/main" val="3889327551"/>
                  </a:ext>
                </a:extLst>
              </a:tr>
            </a:tbl>
          </a:graphicData>
        </a:graphic>
      </p:graphicFrame>
    </p:spTree>
    <p:extLst>
      <p:ext uri="{BB962C8B-B14F-4D97-AF65-F5344CB8AC3E}">
        <p14:creationId xmlns:p14="http://schemas.microsoft.com/office/powerpoint/2010/main" val="1399119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p:cNvPicPr>
            <a:picLocks noChangeAspect="1"/>
          </p:cNvPicPr>
          <p:nvPr/>
        </p:nvPicPr>
        <p:blipFill>
          <a:blip r:embed="rId3"/>
          <a:stretch>
            <a:fillRect/>
          </a:stretch>
        </p:blipFill>
        <p:spPr>
          <a:xfrm>
            <a:off x="4045753" y="747325"/>
            <a:ext cx="3833891" cy="5111854"/>
          </a:xfrm>
          <a:prstGeom prst="rect">
            <a:avLst/>
          </a:prstGeom>
        </p:spPr>
      </p:pic>
    </p:spTree>
    <p:extLst>
      <p:ext uri="{BB962C8B-B14F-4D97-AF65-F5344CB8AC3E}">
        <p14:creationId xmlns:p14="http://schemas.microsoft.com/office/powerpoint/2010/main" val="179539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119313" y="1071010"/>
            <a:ext cx="3321078" cy="554806"/>
          </a:xfrm>
        </p:spPr>
        <p:txBody>
          <a:bodyPr/>
          <a:lstStyle/>
          <a:p>
            <a:r>
              <a:rPr lang="sv-SE" dirty="0"/>
              <a:t>Dialoger </a:t>
            </a:r>
          </a:p>
        </p:txBody>
      </p:sp>
      <p:sp>
        <p:nvSpPr>
          <p:cNvPr id="3" name="Platshållare för innehåll 2"/>
          <p:cNvSpPr>
            <a:spLocks noGrp="1"/>
          </p:cNvSpPr>
          <p:nvPr>
            <p:ph idx="1"/>
          </p:nvPr>
        </p:nvSpPr>
        <p:spPr>
          <a:xfrm>
            <a:off x="2119314" y="1790626"/>
            <a:ext cx="6202301" cy="1353628"/>
          </a:xfrm>
        </p:spPr>
        <p:txBody>
          <a:bodyPr/>
          <a:lstStyle/>
          <a:p>
            <a:r>
              <a:rPr lang="sv-SE" dirty="0"/>
              <a:t>Länets socialchefer och områdeschefer från Region Örebro län </a:t>
            </a:r>
          </a:p>
          <a:p>
            <a:r>
              <a:rPr lang="sv-SE" dirty="0"/>
              <a:t>HR-chefsnätverket</a:t>
            </a:r>
          </a:p>
          <a:p>
            <a:endParaRPr lang="sv-SE" dirty="0"/>
          </a:p>
          <a:p>
            <a:endParaRPr lang="sv-SE" dirty="0"/>
          </a:p>
        </p:txBody>
      </p:sp>
      <p:sp>
        <p:nvSpPr>
          <p:cNvPr id="5" name="Platshållare för innehåll 2"/>
          <p:cNvSpPr txBox="1">
            <a:spLocks/>
          </p:cNvSpPr>
          <p:nvPr/>
        </p:nvSpPr>
        <p:spPr>
          <a:xfrm>
            <a:off x="2119314" y="3743866"/>
            <a:ext cx="7808571" cy="2467153"/>
          </a:xfrm>
          <a:prstGeom prst="rect">
            <a:avLst/>
          </a:prstGeom>
          <a:solidFill>
            <a:schemeClr val="accent3">
              <a:lumMod val="20000"/>
              <a:lumOff val="80000"/>
            </a:schemeClr>
          </a:solidFill>
        </p:spPr>
        <p:txBody>
          <a:bodyPr vert="horz" lIns="0" tIns="0" rIns="0" bIns="0" rtlCol="0">
            <a:noAutofit/>
          </a:bodyPr>
          <a:lstStyle>
            <a:lvl1pPr marL="180975" indent="-180975" algn="l" defTabSz="914400" rtl="0" eaLnBrk="1" latinLnBrk="0" hangingPunct="1">
              <a:spcBef>
                <a:spcPts val="600"/>
              </a:spcBef>
              <a:buFont typeface="Arial" pitchFamily="34" charset="0"/>
              <a:buChar char="•"/>
              <a:defRPr sz="2000" kern="1200">
                <a:solidFill>
                  <a:schemeClr val="tx1"/>
                </a:solidFill>
                <a:latin typeface="+mn-lt"/>
                <a:ea typeface="+mn-ea"/>
                <a:cs typeface="+mn-cs"/>
              </a:defRPr>
            </a:lvl1pPr>
            <a:lvl2pPr marL="361950" indent="-180975" algn="l" defTabSz="914400" rtl="0" eaLnBrk="1" latinLnBrk="0" hangingPunct="1">
              <a:spcBef>
                <a:spcPts val="0"/>
              </a:spcBef>
              <a:buFont typeface="Arial" pitchFamily="34" charset="0"/>
              <a:buChar char="−"/>
              <a:defRPr sz="1800" kern="1200">
                <a:solidFill>
                  <a:schemeClr val="tx1"/>
                </a:solidFill>
                <a:latin typeface="+mn-lt"/>
                <a:ea typeface="+mn-ea"/>
                <a:cs typeface="+mn-cs"/>
              </a:defRPr>
            </a:lvl2pPr>
            <a:lvl3pPr marL="534988" indent="-173038" algn="l" defTabSz="914400" rtl="0" eaLnBrk="1" latinLnBrk="0" hangingPunct="1">
              <a:spcBef>
                <a:spcPts val="0"/>
              </a:spcBef>
              <a:buFont typeface="Arial" pitchFamily="34" charset="0"/>
              <a:buChar char="−"/>
              <a:defRPr sz="1600" kern="1200">
                <a:solidFill>
                  <a:schemeClr val="tx1"/>
                </a:solidFill>
                <a:latin typeface="+mn-lt"/>
                <a:ea typeface="+mn-ea"/>
                <a:cs typeface="+mn-cs"/>
              </a:defRPr>
            </a:lvl3pPr>
            <a:lvl4pPr marL="715963" indent="-180975" algn="l" defTabSz="914400" rtl="0" eaLnBrk="1" latinLnBrk="0" hangingPunct="1">
              <a:spcBef>
                <a:spcPts val="0"/>
              </a:spcBef>
              <a:buFont typeface="Arial" pitchFamily="34" charset="0"/>
              <a:buChar char="−"/>
              <a:defRPr sz="1400" kern="1200">
                <a:solidFill>
                  <a:schemeClr val="tx1"/>
                </a:solidFill>
                <a:latin typeface="+mn-lt"/>
                <a:ea typeface="+mn-ea"/>
                <a:cs typeface="+mn-cs"/>
              </a:defRPr>
            </a:lvl4pPr>
            <a:lvl5pPr marL="896938" indent="-180975" algn="l" defTabSz="914400" rtl="0" eaLnBrk="1" latinLnBrk="0" hangingPunct="1">
              <a:spcBef>
                <a:spcPts val="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dirty="0">
                <a:solidFill>
                  <a:prstClr val="black"/>
                </a:solidFill>
                <a:latin typeface="Arial"/>
              </a:rPr>
              <a:t>Vad ska med i den länsgemensamma kompetensförsörjningsplanen?</a:t>
            </a:r>
          </a:p>
          <a:p>
            <a:pPr marL="0" indent="0">
              <a:buNone/>
            </a:pPr>
            <a:endParaRPr lang="sv-SE" dirty="0">
              <a:solidFill>
                <a:prstClr val="black"/>
              </a:solidFill>
              <a:latin typeface="Arial"/>
            </a:endParaRPr>
          </a:p>
          <a:p>
            <a:pPr marL="0" indent="0">
              <a:buNone/>
            </a:pPr>
            <a:r>
              <a:rPr lang="sv-SE" dirty="0">
                <a:solidFill>
                  <a:prstClr val="black"/>
                </a:solidFill>
                <a:latin typeface="Arial"/>
              </a:rPr>
              <a:t>Vilka strategiska områden ska finnas med?</a:t>
            </a:r>
          </a:p>
          <a:p>
            <a:pPr marL="0" indent="0">
              <a:buNone/>
            </a:pPr>
            <a:endParaRPr lang="sv-SE" dirty="0">
              <a:solidFill>
                <a:prstClr val="black"/>
              </a:solidFill>
              <a:latin typeface="Arial"/>
            </a:endParaRPr>
          </a:p>
          <a:p>
            <a:pPr marL="0" indent="0">
              <a:buNone/>
            </a:pPr>
            <a:r>
              <a:rPr lang="sv-SE" dirty="0">
                <a:solidFill>
                  <a:prstClr val="black"/>
                </a:solidFill>
                <a:latin typeface="Arial"/>
              </a:rPr>
              <a:t>Vilka konkreta aktiviteter ska kommun och region börja göra tillsammans? </a:t>
            </a:r>
          </a:p>
          <a:p>
            <a:pPr marL="0" indent="0">
              <a:buNone/>
            </a:pPr>
            <a:endParaRPr lang="sv-SE" dirty="0">
              <a:solidFill>
                <a:prstClr val="black"/>
              </a:solidFill>
              <a:latin typeface="Arial"/>
            </a:endParaRPr>
          </a:p>
          <a:p>
            <a:pPr marL="0" indent="0">
              <a:buNone/>
            </a:pPr>
            <a:r>
              <a:rPr lang="sv-SE" dirty="0">
                <a:solidFill>
                  <a:prstClr val="black"/>
                </a:solidFill>
                <a:latin typeface="Arial"/>
              </a:rPr>
              <a:t> </a:t>
            </a:r>
          </a:p>
          <a:p>
            <a:pPr marL="0" indent="0">
              <a:buNone/>
            </a:pPr>
            <a:endParaRPr lang="sv-SE" dirty="0">
              <a:solidFill>
                <a:prstClr val="black"/>
              </a:solidFill>
              <a:latin typeface="Arial"/>
            </a:endParaRPr>
          </a:p>
        </p:txBody>
      </p:sp>
      <p:pic>
        <p:nvPicPr>
          <p:cNvPr id="6" name="Picture 4" descr="Gratis illustrationer av Ballonge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263753" y="97745"/>
            <a:ext cx="2539319" cy="169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81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 4"/>
          <p:cNvGrpSpPr/>
          <p:nvPr/>
        </p:nvGrpSpPr>
        <p:grpSpPr>
          <a:xfrm>
            <a:off x="2918778" y="878840"/>
            <a:ext cx="6354445" cy="5100320"/>
            <a:chOff x="-57135" y="357174"/>
            <a:chExt cx="5930900" cy="5100651"/>
          </a:xfrm>
        </p:grpSpPr>
        <p:sp>
          <p:nvSpPr>
            <p:cNvPr id="6" name="Rektangel med rundade hörn 5"/>
            <p:cNvSpPr/>
            <p:nvPr/>
          </p:nvSpPr>
          <p:spPr>
            <a:xfrm>
              <a:off x="-57135" y="357174"/>
              <a:ext cx="5930900" cy="5100651"/>
            </a:xfrm>
            <a:prstGeom prst="roundRect">
              <a:avLst>
                <a:gd name="adj" fmla="val 7949"/>
              </a:avLst>
            </a:prstGeom>
            <a:solidFill>
              <a:srgbClr val="EDED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sv-SE">
                <a:solidFill>
                  <a:prstClr val="white"/>
                </a:solidFill>
                <a:latin typeface="Arial"/>
              </a:endParaRPr>
            </a:p>
          </p:txBody>
        </p:sp>
        <p:grpSp>
          <p:nvGrpSpPr>
            <p:cNvPr id="7" name="Grupp 6"/>
            <p:cNvGrpSpPr/>
            <p:nvPr/>
          </p:nvGrpSpPr>
          <p:grpSpPr>
            <a:xfrm>
              <a:off x="-6792" y="506212"/>
              <a:ext cx="5872658" cy="4849609"/>
              <a:chOff x="-6792" y="506212"/>
              <a:chExt cx="5872658" cy="4849609"/>
            </a:xfrm>
          </p:grpSpPr>
          <p:grpSp>
            <p:nvGrpSpPr>
              <p:cNvPr id="8" name="Grupp 7"/>
              <p:cNvGrpSpPr/>
              <p:nvPr/>
            </p:nvGrpSpPr>
            <p:grpSpPr>
              <a:xfrm>
                <a:off x="2709586" y="506212"/>
                <a:ext cx="2276372" cy="1841345"/>
                <a:chOff x="2709586" y="506212"/>
                <a:chExt cx="2276372" cy="1841345"/>
              </a:xfrm>
            </p:grpSpPr>
            <p:sp>
              <p:nvSpPr>
                <p:cNvPr id="30" name="Ellips 29"/>
                <p:cNvSpPr/>
                <p:nvPr/>
              </p:nvSpPr>
              <p:spPr>
                <a:xfrm>
                  <a:off x="2918579" y="506212"/>
                  <a:ext cx="1841278" cy="1841345"/>
                </a:xfrm>
                <a:prstGeom prst="ellipse">
                  <a:avLst/>
                </a:prstGeom>
                <a:solidFill>
                  <a:srgbClr val="E2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a:solidFill>
                      <a:prstClr val="white"/>
                    </a:solidFill>
                    <a:latin typeface="Arial"/>
                  </a:endParaRPr>
                </a:p>
              </p:txBody>
            </p:sp>
            <p:sp>
              <p:nvSpPr>
                <p:cNvPr id="31" name="Rektangel 30"/>
                <p:cNvSpPr/>
                <p:nvPr/>
              </p:nvSpPr>
              <p:spPr>
                <a:xfrm>
                  <a:off x="2709586" y="838531"/>
                  <a:ext cx="2276372" cy="584813"/>
                </a:xfrm>
                <a:prstGeom prst="rect">
                  <a:avLst/>
                </a:prstGeom>
              </p:spPr>
              <p:txBody>
                <a:bodyPr wrap="square">
                  <a:spAutoFit/>
                </a:bodyPr>
                <a:lstStyle/>
                <a:p>
                  <a:pPr algn="ctr">
                    <a:spcBef>
                      <a:spcPts val="1800"/>
                    </a:spcBef>
                  </a:pPr>
                  <a:r>
                    <a:rPr lang="sv-SE" sz="1600" b="1">
                      <a:solidFill>
                        <a:srgbClr val="FFFFFF"/>
                      </a:solidFill>
                      <a:latin typeface="Arial" panose="020B0604020202020204" pitchFamily="34" charset="0"/>
                      <a:ea typeface="Times New Roman" panose="02020603050405020304" pitchFamily="18" charset="0"/>
                      <a:cs typeface="Arial Unicode MS"/>
                    </a:rPr>
                    <a:t>Språk- och kulturkompetens</a:t>
                  </a:r>
                  <a:endParaRPr lang="sv-SE" sz="1200">
                    <a:solidFill>
                      <a:prstClr val="black"/>
                    </a:solidFill>
                    <a:latin typeface="Times New Roman" panose="02020603050405020304" pitchFamily="18" charset="0"/>
                    <a:ea typeface="Times New Roman" panose="02020603050405020304" pitchFamily="18" charset="0"/>
                  </a:endParaRPr>
                </a:p>
              </p:txBody>
            </p:sp>
          </p:grpSp>
          <p:grpSp>
            <p:nvGrpSpPr>
              <p:cNvPr id="9" name="Grupp 8"/>
              <p:cNvGrpSpPr/>
              <p:nvPr/>
            </p:nvGrpSpPr>
            <p:grpSpPr>
              <a:xfrm>
                <a:off x="-6792" y="533400"/>
                <a:ext cx="1973533" cy="1841345"/>
                <a:chOff x="-6792" y="533400"/>
                <a:chExt cx="1973533" cy="1841345"/>
              </a:xfrm>
            </p:grpSpPr>
            <p:sp>
              <p:nvSpPr>
                <p:cNvPr id="28" name="Ellips 27"/>
                <p:cNvSpPr/>
                <p:nvPr/>
              </p:nvSpPr>
              <p:spPr>
                <a:xfrm>
                  <a:off x="33244" y="533400"/>
                  <a:ext cx="1841278" cy="1841345"/>
                </a:xfrm>
                <a:prstGeom prst="ellipse">
                  <a:avLst/>
                </a:prstGeom>
                <a:solidFill>
                  <a:srgbClr val="D74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a:solidFill>
                      <a:prstClr val="white"/>
                    </a:solidFill>
                    <a:latin typeface="Arial"/>
                  </a:endParaRPr>
                </a:p>
              </p:txBody>
            </p:sp>
            <p:sp>
              <p:nvSpPr>
                <p:cNvPr id="29" name="Rektangel 28"/>
                <p:cNvSpPr/>
                <p:nvPr/>
              </p:nvSpPr>
              <p:spPr>
                <a:xfrm>
                  <a:off x="-6792" y="1160730"/>
                  <a:ext cx="1973533" cy="584813"/>
                </a:xfrm>
                <a:prstGeom prst="rect">
                  <a:avLst/>
                </a:prstGeom>
              </p:spPr>
              <p:txBody>
                <a:bodyPr wrap="square">
                  <a:spAutoFit/>
                </a:bodyPr>
                <a:lstStyle/>
                <a:p>
                  <a:pPr algn="ctr"/>
                  <a:r>
                    <a:rPr lang="sv-SE" sz="1600" b="1">
                      <a:solidFill>
                        <a:srgbClr val="FFFFFF"/>
                      </a:solidFill>
                      <a:latin typeface="Arial" panose="020B0604020202020204" pitchFamily="34" charset="0"/>
                      <a:ea typeface="Times New Roman" panose="02020603050405020304" pitchFamily="18" charset="0"/>
                      <a:cs typeface="Arial Unicode MS"/>
                    </a:rPr>
                    <a:t>Attrahera till </a:t>
                  </a:r>
                  <a:br>
                    <a:rPr lang="sv-SE" sz="1600" b="1">
                      <a:solidFill>
                        <a:srgbClr val="FFFFFF"/>
                      </a:solidFill>
                      <a:latin typeface="Arial" panose="020B0604020202020204" pitchFamily="34" charset="0"/>
                      <a:ea typeface="Times New Roman" panose="02020603050405020304" pitchFamily="18" charset="0"/>
                      <a:cs typeface="Arial Unicode MS"/>
                    </a:rPr>
                  </a:br>
                  <a:r>
                    <a:rPr lang="sv-SE" sz="1600" b="1">
                      <a:solidFill>
                        <a:srgbClr val="FFFFFF"/>
                      </a:solidFill>
                      <a:latin typeface="Arial" panose="020B0604020202020204" pitchFamily="34" charset="0"/>
                      <a:ea typeface="Times New Roman" panose="02020603050405020304" pitchFamily="18" charset="0"/>
                      <a:cs typeface="Arial Unicode MS"/>
                    </a:rPr>
                    <a:t>yrken i branschen </a:t>
                  </a:r>
                  <a:endParaRPr lang="sv-SE" sz="1200">
                    <a:solidFill>
                      <a:prstClr val="black"/>
                    </a:solidFill>
                    <a:latin typeface="Times New Roman" panose="02020603050405020304" pitchFamily="18" charset="0"/>
                    <a:ea typeface="Times New Roman" panose="02020603050405020304" pitchFamily="18" charset="0"/>
                  </a:endParaRPr>
                </a:p>
              </p:txBody>
            </p:sp>
          </p:grpSp>
          <p:grpSp>
            <p:nvGrpSpPr>
              <p:cNvPr id="10" name="Grupp 9"/>
              <p:cNvGrpSpPr/>
              <p:nvPr/>
            </p:nvGrpSpPr>
            <p:grpSpPr>
              <a:xfrm>
                <a:off x="1360089" y="1442000"/>
                <a:ext cx="2206439" cy="1841345"/>
                <a:chOff x="1360089" y="1442000"/>
                <a:chExt cx="2206439" cy="1841345"/>
              </a:xfrm>
            </p:grpSpPr>
            <p:sp>
              <p:nvSpPr>
                <p:cNvPr id="26" name="Ellips 25"/>
                <p:cNvSpPr/>
                <p:nvPr/>
              </p:nvSpPr>
              <p:spPr>
                <a:xfrm>
                  <a:off x="1543710" y="1442000"/>
                  <a:ext cx="1841278" cy="1841345"/>
                </a:xfrm>
                <a:prstGeom prst="ellipse">
                  <a:avLst/>
                </a:prstGeom>
                <a:solidFill>
                  <a:srgbClr val="BC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a:solidFill>
                      <a:prstClr val="white"/>
                    </a:solidFill>
                    <a:latin typeface="Arial"/>
                  </a:endParaRPr>
                </a:p>
              </p:txBody>
            </p:sp>
            <p:sp>
              <p:nvSpPr>
                <p:cNvPr id="27" name="Rektangel 26"/>
                <p:cNvSpPr/>
                <p:nvPr/>
              </p:nvSpPr>
              <p:spPr>
                <a:xfrm>
                  <a:off x="1360089" y="1582916"/>
                  <a:ext cx="2206439" cy="831051"/>
                </a:xfrm>
                <a:prstGeom prst="rect">
                  <a:avLst/>
                </a:prstGeom>
              </p:spPr>
              <p:txBody>
                <a:bodyPr wrap="square">
                  <a:spAutoFit/>
                </a:bodyPr>
                <a:lstStyle/>
                <a:p>
                  <a:pPr algn="ctr">
                    <a:spcBef>
                      <a:spcPts val="1800"/>
                    </a:spcBef>
                  </a:pPr>
                  <a:r>
                    <a:rPr lang="sv-SE" sz="1600" b="1">
                      <a:solidFill>
                        <a:srgbClr val="FFFFFF"/>
                      </a:solidFill>
                      <a:latin typeface="Arial" panose="020B0604020202020204" pitchFamily="34" charset="0"/>
                      <a:ea typeface="Times New Roman" panose="02020603050405020304" pitchFamily="18" charset="0"/>
                      <a:cs typeface="Arial Unicode MS"/>
                    </a:rPr>
                    <a:t>Dialog och </a:t>
                  </a:r>
                  <a:br>
                    <a:rPr lang="sv-SE" sz="1600" b="1">
                      <a:solidFill>
                        <a:srgbClr val="FFFFFF"/>
                      </a:solidFill>
                      <a:latin typeface="Arial" panose="020B0604020202020204" pitchFamily="34" charset="0"/>
                      <a:ea typeface="Times New Roman" panose="02020603050405020304" pitchFamily="18" charset="0"/>
                      <a:cs typeface="Arial Unicode MS"/>
                    </a:rPr>
                  </a:br>
                  <a:r>
                    <a:rPr lang="sv-SE" sz="1600" b="1">
                      <a:solidFill>
                        <a:srgbClr val="FFFFFF"/>
                      </a:solidFill>
                      <a:latin typeface="Arial" panose="020B0604020202020204" pitchFamily="34" charset="0"/>
                      <a:ea typeface="Times New Roman" panose="02020603050405020304" pitchFamily="18" charset="0"/>
                      <a:cs typeface="Arial Unicode MS"/>
                    </a:rPr>
                    <a:t>samverkan med utbildningsaktörer </a:t>
                  </a:r>
                  <a:endParaRPr lang="sv-SE" sz="1200">
                    <a:solidFill>
                      <a:prstClr val="black"/>
                    </a:solidFill>
                    <a:latin typeface="Times New Roman" panose="02020603050405020304" pitchFamily="18" charset="0"/>
                    <a:ea typeface="Times New Roman" panose="02020603050405020304" pitchFamily="18" charset="0"/>
                  </a:endParaRPr>
                </a:p>
              </p:txBody>
            </p:sp>
          </p:grpSp>
          <p:grpSp>
            <p:nvGrpSpPr>
              <p:cNvPr id="11" name="Grupp 10"/>
              <p:cNvGrpSpPr/>
              <p:nvPr/>
            </p:nvGrpSpPr>
            <p:grpSpPr>
              <a:xfrm>
                <a:off x="3931092" y="1729733"/>
                <a:ext cx="1841278" cy="1841345"/>
                <a:chOff x="3931092" y="1729733"/>
                <a:chExt cx="1841278" cy="1841345"/>
              </a:xfrm>
            </p:grpSpPr>
            <p:sp>
              <p:nvSpPr>
                <p:cNvPr id="24" name="Ellips 23"/>
                <p:cNvSpPr/>
                <p:nvPr/>
              </p:nvSpPr>
              <p:spPr>
                <a:xfrm>
                  <a:off x="3931092" y="1729733"/>
                  <a:ext cx="1841278" cy="1841345"/>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a:solidFill>
                      <a:prstClr val="white"/>
                    </a:solidFill>
                    <a:latin typeface="Arial"/>
                  </a:endParaRPr>
                </a:p>
              </p:txBody>
            </p:sp>
            <p:sp>
              <p:nvSpPr>
                <p:cNvPr id="25" name="Rektangel 24"/>
                <p:cNvSpPr/>
                <p:nvPr/>
              </p:nvSpPr>
              <p:spPr>
                <a:xfrm>
                  <a:off x="4098942" y="2421480"/>
                  <a:ext cx="1535357" cy="338576"/>
                </a:xfrm>
                <a:prstGeom prst="rect">
                  <a:avLst/>
                </a:prstGeom>
              </p:spPr>
              <p:txBody>
                <a:bodyPr wrap="none">
                  <a:spAutoFit/>
                </a:bodyPr>
                <a:lstStyle/>
                <a:p>
                  <a:pPr marL="429895" indent="-429895"/>
                  <a:r>
                    <a:rPr lang="sv-SE" sz="1600" b="1">
                      <a:solidFill>
                        <a:srgbClr val="FFFFFF"/>
                      </a:solidFill>
                      <a:latin typeface="Arial" panose="020B0604020202020204" pitchFamily="34" charset="0"/>
                      <a:ea typeface="Times New Roman" panose="02020603050405020304" pitchFamily="18" charset="0"/>
                      <a:cs typeface="Arial Unicode MS"/>
                    </a:rPr>
                    <a:t>Nyttja tekniken</a:t>
                  </a:r>
                  <a:endParaRPr lang="sv-SE" sz="1200">
                    <a:solidFill>
                      <a:prstClr val="black"/>
                    </a:solidFill>
                    <a:latin typeface="Times New Roman" panose="02020603050405020304" pitchFamily="18" charset="0"/>
                    <a:ea typeface="Times New Roman" panose="02020603050405020304" pitchFamily="18" charset="0"/>
                  </a:endParaRPr>
                </a:p>
              </p:txBody>
            </p:sp>
          </p:grpSp>
          <p:grpSp>
            <p:nvGrpSpPr>
              <p:cNvPr id="12" name="Grupp 11"/>
              <p:cNvGrpSpPr/>
              <p:nvPr/>
            </p:nvGrpSpPr>
            <p:grpSpPr>
              <a:xfrm>
                <a:off x="1051051" y="3514476"/>
                <a:ext cx="1841278" cy="1841345"/>
                <a:chOff x="1051051" y="3514476"/>
                <a:chExt cx="1841278" cy="1841345"/>
              </a:xfrm>
            </p:grpSpPr>
            <p:sp>
              <p:nvSpPr>
                <p:cNvPr id="22" name="Ellips 21"/>
                <p:cNvSpPr/>
                <p:nvPr/>
              </p:nvSpPr>
              <p:spPr>
                <a:xfrm>
                  <a:off x="1051051" y="3514476"/>
                  <a:ext cx="1841278" cy="1841345"/>
                </a:xfrm>
                <a:prstGeom prst="ellipse">
                  <a:avLst/>
                </a:prstGeom>
                <a:solidFill>
                  <a:srgbClr val="F9D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a:solidFill>
                      <a:prstClr val="white"/>
                    </a:solidFill>
                    <a:latin typeface="Arial"/>
                  </a:endParaRPr>
                </a:p>
              </p:txBody>
            </p:sp>
            <p:sp>
              <p:nvSpPr>
                <p:cNvPr id="23" name="Rektangel 22"/>
                <p:cNvSpPr/>
                <p:nvPr/>
              </p:nvSpPr>
              <p:spPr>
                <a:xfrm>
                  <a:off x="1181306" y="4168581"/>
                  <a:ext cx="1587722" cy="338576"/>
                </a:xfrm>
                <a:prstGeom prst="rect">
                  <a:avLst/>
                </a:prstGeom>
              </p:spPr>
              <p:txBody>
                <a:bodyPr wrap="none">
                  <a:spAutoFit/>
                </a:bodyPr>
                <a:lstStyle/>
                <a:p>
                  <a:pPr marL="429895" indent="-429895">
                    <a:spcBef>
                      <a:spcPts val="600"/>
                    </a:spcBef>
                  </a:pPr>
                  <a:r>
                    <a:rPr lang="sv-SE" sz="1600" b="1">
                      <a:solidFill>
                        <a:srgbClr val="FFFFFF"/>
                      </a:solidFill>
                      <a:latin typeface="Arial" panose="020B0604020202020204" pitchFamily="34" charset="0"/>
                      <a:ea typeface="Times New Roman" panose="02020603050405020304" pitchFamily="18" charset="0"/>
                      <a:cs typeface="Arial Unicode MS"/>
                    </a:rPr>
                    <a:t>Utveckla chefer</a:t>
                  </a:r>
                  <a:endParaRPr lang="sv-SE" sz="1200">
                    <a:solidFill>
                      <a:prstClr val="black"/>
                    </a:solidFill>
                    <a:latin typeface="Times New Roman" panose="02020603050405020304" pitchFamily="18" charset="0"/>
                    <a:ea typeface="Times New Roman" panose="02020603050405020304" pitchFamily="18" charset="0"/>
                  </a:endParaRPr>
                </a:p>
              </p:txBody>
            </p:sp>
          </p:grpSp>
          <p:grpSp>
            <p:nvGrpSpPr>
              <p:cNvPr id="13" name="Grupp 12"/>
              <p:cNvGrpSpPr/>
              <p:nvPr/>
            </p:nvGrpSpPr>
            <p:grpSpPr>
              <a:xfrm>
                <a:off x="2551269" y="2703406"/>
                <a:ext cx="1841278" cy="1841345"/>
                <a:chOff x="2551269" y="2703406"/>
                <a:chExt cx="1841278" cy="1841345"/>
              </a:xfrm>
            </p:grpSpPr>
            <p:sp>
              <p:nvSpPr>
                <p:cNvPr id="20" name="Ellips 19"/>
                <p:cNvSpPr/>
                <p:nvPr/>
              </p:nvSpPr>
              <p:spPr>
                <a:xfrm>
                  <a:off x="2551269" y="2703406"/>
                  <a:ext cx="1841278" cy="1841345"/>
                </a:xfrm>
                <a:prstGeom prst="ellipse">
                  <a:avLst/>
                </a:prstGeom>
                <a:solidFill>
                  <a:srgbClr val="9EB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a:solidFill>
                      <a:prstClr val="white"/>
                    </a:solidFill>
                    <a:latin typeface="Arial"/>
                  </a:endParaRPr>
                </a:p>
              </p:txBody>
            </p:sp>
            <p:sp>
              <p:nvSpPr>
                <p:cNvPr id="21" name="Rektangel 20"/>
                <p:cNvSpPr/>
                <p:nvPr/>
              </p:nvSpPr>
              <p:spPr>
                <a:xfrm>
                  <a:off x="2659574" y="3275997"/>
                  <a:ext cx="1658829" cy="584813"/>
                </a:xfrm>
                <a:prstGeom prst="rect">
                  <a:avLst/>
                </a:prstGeom>
              </p:spPr>
              <p:txBody>
                <a:bodyPr wrap="square">
                  <a:spAutoFit/>
                </a:bodyPr>
                <a:lstStyle/>
                <a:p>
                  <a:pPr algn="ctr"/>
                  <a:r>
                    <a:rPr lang="sv-SE" sz="1600" b="1">
                      <a:solidFill>
                        <a:srgbClr val="FFFFFF"/>
                      </a:solidFill>
                      <a:latin typeface="Arial" panose="020B0604020202020204" pitchFamily="34" charset="0"/>
                      <a:ea typeface="Times New Roman" panose="02020603050405020304" pitchFamily="18" charset="0"/>
                      <a:cs typeface="Arial Unicode MS"/>
                    </a:rPr>
                    <a:t>Utveckla</a:t>
                  </a:r>
                  <a:br>
                    <a:rPr lang="sv-SE" sz="1600" b="1">
                      <a:solidFill>
                        <a:srgbClr val="FFFFFF"/>
                      </a:solidFill>
                      <a:latin typeface="Arial" panose="020B0604020202020204" pitchFamily="34" charset="0"/>
                      <a:ea typeface="Times New Roman" panose="02020603050405020304" pitchFamily="18" charset="0"/>
                      <a:cs typeface="Arial Unicode MS"/>
                    </a:rPr>
                  </a:br>
                  <a:r>
                    <a:rPr lang="sv-SE" sz="1600" b="1">
                      <a:solidFill>
                        <a:srgbClr val="FFFFFF"/>
                      </a:solidFill>
                      <a:latin typeface="Arial" panose="020B0604020202020204" pitchFamily="34" charset="0"/>
                      <a:ea typeface="Times New Roman" panose="02020603050405020304" pitchFamily="18" charset="0"/>
                      <a:cs typeface="Arial Unicode MS"/>
                    </a:rPr>
                    <a:t>medarbetare</a:t>
                  </a:r>
                  <a:endParaRPr lang="sv-SE" sz="1200">
                    <a:solidFill>
                      <a:prstClr val="black"/>
                    </a:solidFill>
                    <a:latin typeface="Times New Roman" panose="02020603050405020304" pitchFamily="18" charset="0"/>
                    <a:ea typeface="Times New Roman" panose="02020603050405020304" pitchFamily="18" charset="0"/>
                  </a:endParaRPr>
                </a:p>
              </p:txBody>
            </p:sp>
          </p:grpSp>
          <p:grpSp>
            <p:nvGrpSpPr>
              <p:cNvPr id="14" name="Grupp 13"/>
              <p:cNvGrpSpPr/>
              <p:nvPr/>
            </p:nvGrpSpPr>
            <p:grpSpPr>
              <a:xfrm>
                <a:off x="52503" y="2314250"/>
                <a:ext cx="1841231" cy="1841345"/>
                <a:chOff x="52503" y="2314250"/>
                <a:chExt cx="1841231" cy="1841345"/>
              </a:xfrm>
            </p:grpSpPr>
            <p:sp>
              <p:nvSpPr>
                <p:cNvPr id="18" name="Ellips 17"/>
                <p:cNvSpPr/>
                <p:nvPr/>
              </p:nvSpPr>
              <p:spPr>
                <a:xfrm>
                  <a:off x="52503" y="2314250"/>
                  <a:ext cx="1841231" cy="1841345"/>
                </a:xfrm>
                <a:prstGeom prst="ellipse">
                  <a:avLst/>
                </a:prstGeom>
                <a:solidFill>
                  <a:srgbClr val="587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a:solidFill>
                      <a:prstClr val="white"/>
                    </a:solidFill>
                    <a:latin typeface="Arial"/>
                  </a:endParaRPr>
                </a:p>
              </p:txBody>
            </p:sp>
            <p:sp>
              <p:nvSpPr>
                <p:cNvPr id="19" name="Rektangel 18"/>
                <p:cNvSpPr/>
                <p:nvPr/>
              </p:nvSpPr>
              <p:spPr>
                <a:xfrm>
                  <a:off x="111384" y="2963893"/>
                  <a:ext cx="1763136" cy="584813"/>
                </a:xfrm>
                <a:prstGeom prst="rect">
                  <a:avLst/>
                </a:prstGeom>
              </p:spPr>
              <p:txBody>
                <a:bodyPr wrap="square">
                  <a:spAutoFit/>
                </a:bodyPr>
                <a:lstStyle/>
                <a:p>
                  <a:pPr algn="ctr"/>
                  <a:r>
                    <a:rPr lang="sv-SE" sz="1600" b="1">
                      <a:solidFill>
                        <a:srgbClr val="FFFFFF"/>
                      </a:solidFill>
                      <a:latin typeface="Arial" panose="020B0604020202020204" pitchFamily="34" charset="0"/>
                      <a:ea typeface="Times New Roman" panose="02020603050405020304" pitchFamily="18" charset="0"/>
                      <a:cs typeface="Arial Unicode MS"/>
                    </a:rPr>
                    <a:t>Rätt använd </a:t>
                  </a:r>
                  <a:br>
                    <a:rPr lang="sv-SE" sz="1600" b="1">
                      <a:solidFill>
                        <a:srgbClr val="FFFFFF"/>
                      </a:solidFill>
                      <a:latin typeface="Arial" panose="020B0604020202020204" pitchFamily="34" charset="0"/>
                      <a:ea typeface="Times New Roman" panose="02020603050405020304" pitchFamily="18" charset="0"/>
                      <a:cs typeface="Arial Unicode MS"/>
                    </a:rPr>
                  </a:br>
                  <a:r>
                    <a:rPr lang="sv-SE" sz="1600" b="1">
                      <a:solidFill>
                        <a:srgbClr val="FFFFFF"/>
                      </a:solidFill>
                      <a:latin typeface="Arial" panose="020B0604020202020204" pitchFamily="34" charset="0"/>
                      <a:ea typeface="Times New Roman" panose="02020603050405020304" pitchFamily="18" charset="0"/>
                      <a:cs typeface="Arial Unicode MS"/>
                    </a:rPr>
                    <a:t>kompetens</a:t>
                  </a:r>
                  <a:endParaRPr lang="sv-SE" sz="1200">
                    <a:solidFill>
                      <a:prstClr val="black"/>
                    </a:solidFill>
                    <a:latin typeface="Times New Roman" panose="02020603050405020304" pitchFamily="18" charset="0"/>
                    <a:ea typeface="Times New Roman" panose="02020603050405020304" pitchFamily="18" charset="0"/>
                  </a:endParaRPr>
                </a:p>
              </p:txBody>
            </p:sp>
          </p:grpSp>
          <p:grpSp>
            <p:nvGrpSpPr>
              <p:cNvPr id="15" name="Grupp 14"/>
              <p:cNvGrpSpPr/>
              <p:nvPr/>
            </p:nvGrpSpPr>
            <p:grpSpPr>
              <a:xfrm>
                <a:off x="3832481" y="3508494"/>
                <a:ext cx="2033385" cy="1841345"/>
                <a:chOff x="3832481" y="3508494"/>
                <a:chExt cx="2033385" cy="1841345"/>
              </a:xfrm>
            </p:grpSpPr>
            <p:sp>
              <p:nvSpPr>
                <p:cNvPr id="16" name="Ellips 15"/>
                <p:cNvSpPr/>
                <p:nvPr/>
              </p:nvSpPr>
              <p:spPr>
                <a:xfrm>
                  <a:off x="3914340" y="3508494"/>
                  <a:ext cx="1841278" cy="1841345"/>
                </a:xfrm>
                <a:prstGeom prst="ellipse">
                  <a:avLst/>
                </a:prstGeom>
                <a:solidFill>
                  <a:srgbClr val="233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a:solidFill>
                      <a:prstClr val="white"/>
                    </a:solidFill>
                    <a:latin typeface="Arial"/>
                  </a:endParaRPr>
                </a:p>
              </p:txBody>
            </p:sp>
            <p:sp>
              <p:nvSpPr>
                <p:cNvPr id="17" name="Rektangel 16"/>
                <p:cNvSpPr/>
                <p:nvPr/>
              </p:nvSpPr>
              <p:spPr>
                <a:xfrm>
                  <a:off x="3832481" y="4166061"/>
                  <a:ext cx="2033385" cy="584813"/>
                </a:xfrm>
                <a:prstGeom prst="rect">
                  <a:avLst/>
                </a:prstGeom>
              </p:spPr>
              <p:txBody>
                <a:bodyPr wrap="square">
                  <a:spAutoFit/>
                </a:bodyPr>
                <a:lstStyle/>
                <a:p>
                  <a:pPr algn="ctr"/>
                  <a:r>
                    <a:rPr lang="sv-SE" sz="1600" b="1">
                      <a:solidFill>
                        <a:srgbClr val="FFFFFF"/>
                      </a:solidFill>
                      <a:latin typeface="Arial" panose="020B0604020202020204" pitchFamily="34" charset="0"/>
                      <a:ea typeface="Times New Roman" panose="02020603050405020304" pitchFamily="18" charset="0"/>
                      <a:cs typeface="Arial Unicode MS"/>
                    </a:rPr>
                    <a:t>Samverkan mellan </a:t>
                  </a:r>
                  <a:br>
                    <a:rPr lang="sv-SE" sz="1600" b="1">
                      <a:solidFill>
                        <a:srgbClr val="FFFFFF"/>
                      </a:solidFill>
                      <a:latin typeface="Arial" panose="020B0604020202020204" pitchFamily="34" charset="0"/>
                      <a:ea typeface="Times New Roman" panose="02020603050405020304" pitchFamily="18" charset="0"/>
                      <a:cs typeface="Arial Unicode MS"/>
                    </a:rPr>
                  </a:br>
                  <a:r>
                    <a:rPr lang="sv-SE" sz="1600" b="1">
                      <a:solidFill>
                        <a:srgbClr val="FFFFFF"/>
                      </a:solidFill>
                      <a:latin typeface="Arial" panose="020B0604020202020204" pitchFamily="34" charset="0"/>
                      <a:ea typeface="Times New Roman" panose="02020603050405020304" pitchFamily="18" charset="0"/>
                      <a:cs typeface="Arial Unicode MS"/>
                    </a:rPr>
                    <a:t>organisationer</a:t>
                  </a:r>
                  <a:endParaRPr lang="sv-SE" sz="1200">
                    <a:solidFill>
                      <a:prstClr val="black"/>
                    </a:solidFill>
                    <a:latin typeface="Times New Roman" panose="02020603050405020304" pitchFamily="18" charset="0"/>
                    <a:ea typeface="Times New Roman" panose="02020603050405020304" pitchFamily="18" charset="0"/>
                  </a:endParaRPr>
                </a:p>
              </p:txBody>
            </p:sp>
          </p:grpSp>
        </p:grpSp>
      </p:grpSp>
    </p:spTree>
    <p:extLst>
      <p:ext uri="{BB962C8B-B14F-4D97-AF65-F5344CB8AC3E}">
        <p14:creationId xmlns:p14="http://schemas.microsoft.com/office/powerpoint/2010/main" val="2166760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694432" y="675322"/>
            <a:ext cx="5183694" cy="1356783"/>
          </a:xfrm>
        </p:spPr>
        <p:txBody>
          <a:bodyPr>
            <a:normAutofit/>
          </a:bodyPr>
          <a:lstStyle/>
          <a:p>
            <a:r>
              <a:rPr lang="sv-SE" dirty="0"/>
              <a:t>Språk- och kulturkompetens</a:t>
            </a:r>
          </a:p>
        </p:txBody>
      </p:sp>
      <p:sp>
        <p:nvSpPr>
          <p:cNvPr id="7" name="textruta 6"/>
          <p:cNvSpPr txBox="1"/>
          <p:nvPr/>
        </p:nvSpPr>
        <p:spPr>
          <a:xfrm>
            <a:off x="2605532" y="2032105"/>
            <a:ext cx="4876800" cy="2585323"/>
          </a:xfrm>
          <a:prstGeom prst="rect">
            <a:avLst/>
          </a:prstGeom>
          <a:noFill/>
        </p:spPr>
        <p:txBody>
          <a:bodyPr wrap="square" rtlCol="0">
            <a:spAutoFit/>
          </a:bodyPr>
          <a:lstStyle/>
          <a:p>
            <a:endParaRPr lang="sv-SE" dirty="0">
              <a:solidFill>
                <a:prstClr val="black"/>
              </a:solidFill>
              <a:latin typeface="Arial"/>
            </a:endParaRPr>
          </a:p>
          <a:p>
            <a:r>
              <a:rPr lang="sv-SE" dirty="0">
                <a:solidFill>
                  <a:prstClr val="black"/>
                </a:solidFill>
                <a:latin typeface="Arial"/>
              </a:rPr>
              <a:t>I Sverige i dag finns en stor grupp i arbetsför ålder med utländsk bakgrund, annan kultur och med svenska som andraspråk, en stor potential som behöver tas tillvara. </a:t>
            </a:r>
          </a:p>
          <a:p>
            <a:endParaRPr lang="sv-SE" dirty="0">
              <a:solidFill>
                <a:prstClr val="black"/>
              </a:solidFill>
              <a:latin typeface="Arial"/>
            </a:endParaRPr>
          </a:p>
          <a:p>
            <a:r>
              <a:rPr lang="sv-SE" dirty="0">
                <a:solidFill>
                  <a:prstClr val="black"/>
                </a:solidFill>
                <a:latin typeface="Arial"/>
              </a:rPr>
              <a:t>För att frigöra denna kraft behöver hinder rivas och det behöver ske ökade satsningar på språk- och kulturkompetens. </a:t>
            </a:r>
            <a:endParaRPr lang="sv-SE" sz="2000" dirty="0">
              <a:solidFill>
                <a:prstClr val="black"/>
              </a:solidFill>
              <a:latin typeface="Arial"/>
            </a:endParaRPr>
          </a:p>
        </p:txBody>
      </p:sp>
      <p:pic>
        <p:nvPicPr>
          <p:cNvPr id="3" name="Bildobjekt 2"/>
          <p:cNvPicPr>
            <a:picLocks noChangeAspect="1"/>
          </p:cNvPicPr>
          <p:nvPr/>
        </p:nvPicPr>
        <p:blipFill>
          <a:blip r:embed="rId3"/>
          <a:stretch>
            <a:fillRect/>
          </a:stretch>
        </p:blipFill>
        <p:spPr>
          <a:xfrm>
            <a:off x="6495096" y="675322"/>
            <a:ext cx="1383030" cy="1613535"/>
          </a:xfrm>
          <a:prstGeom prst="rect">
            <a:avLst/>
          </a:prstGeom>
        </p:spPr>
      </p:pic>
      <p:sp>
        <p:nvSpPr>
          <p:cNvPr id="4" name="textruta 3"/>
          <p:cNvSpPr txBox="1"/>
          <p:nvPr/>
        </p:nvSpPr>
        <p:spPr>
          <a:xfrm>
            <a:off x="2694432" y="5188928"/>
            <a:ext cx="4557268" cy="646331"/>
          </a:xfrm>
          <a:prstGeom prst="rect">
            <a:avLst/>
          </a:prstGeom>
          <a:solidFill>
            <a:srgbClr val="FFCCFF"/>
          </a:solidFill>
        </p:spPr>
        <p:txBody>
          <a:bodyPr wrap="square" rtlCol="0">
            <a:spAutoFit/>
          </a:bodyPr>
          <a:lstStyle/>
          <a:p>
            <a:r>
              <a:rPr lang="sv-SE" dirty="0">
                <a:solidFill>
                  <a:prstClr val="black"/>
                </a:solidFill>
                <a:latin typeface="Arial"/>
              </a:rPr>
              <a:t>Aktivitet: </a:t>
            </a:r>
          </a:p>
          <a:p>
            <a:r>
              <a:rPr lang="sv-SE" dirty="0">
                <a:solidFill>
                  <a:prstClr val="black"/>
                </a:solidFill>
                <a:latin typeface="Arial"/>
              </a:rPr>
              <a:t>Stärka språk- och kulturkompetens i länet.</a:t>
            </a:r>
          </a:p>
        </p:txBody>
      </p:sp>
    </p:spTree>
    <p:extLst>
      <p:ext uri="{BB962C8B-B14F-4D97-AF65-F5344CB8AC3E}">
        <p14:creationId xmlns:p14="http://schemas.microsoft.com/office/powerpoint/2010/main" val="3894570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p:cNvPicPr>
            <a:picLocks noGrp="1" noChangeAspect="1"/>
          </p:cNvPicPr>
          <p:nvPr>
            <p:ph type="pic" sz="quarter" idx="13"/>
          </p:nvPr>
        </p:nvPicPr>
        <p:blipFill>
          <a:blip r:embed="rId3"/>
          <a:srcRect l="4054" r="4054"/>
          <a:stretch>
            <a:fillRect/>
          </a:stretch>
        </p:blipFill>
        <p:spPr>
          <a:xfrm>
            <a:off x="3738934" y="503696"/>
            <a:ext cx="4572000" cy="5837767"/>
          </a:xfrm>
          <a:prstGeom prst="rect">
            <a:avLst/>
          </a:prstGeom>
        </p:spPr>
      </p:pic>
    </p:spTree>
    <p:extLst>
      <p:ext uri="{BB962C8B-B14F-4D97-AF65-F5344CB8AC3E}">
        <p14:creationId xmlns:p14="http://schemas.microsoft.com/office/powerpoint/2010/main" val="4148817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077707" y="681375"/>
            <a:ext cx="3321078" cy="1356783"/>
          </a:xfrm>
        </p:spPr>
        <p:txBody>
          <a:bodyPr/>
          <a:lstStyle/>
          <a:p>
            <a:pPr algn="ctr"/>
            <a:r>
              <a:rPr lang="sv-SE" dirty="0"/>
              <a:t>Fortsatt arbete</a:t>
            </a:r>
          </a:p>
        </p:txBody>
      </p:sp>
      <p:pic>
        <p:nvPicPr>
          <p:cNvPr id="5" name="Picture 2" descr="Fotavtryck, Fotsteg, Avtryck, Barf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798" y="2358737"/>
            <a:ext cx="6161348" cy="3169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77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789686" y="215051"/>
            <a:ext cx="4259806" cy="364249"/>
          </a:xfrm>
        </p:spPr>
        <p:txBody>
          <a:bodyPr>
            <a:normAutofit fontScale="90000"/>
          </a:bodyPr>
          <a:lstStyle/>
          <a:p>
            <a:r>
              <a:rPr lang="sv-SE" dirty="0"/>
              <a:t>Systematiskt arbetssätt</a:t>
            </a:r>
          </a:p>
        </p:txBody>
      </p:sp>
      <p:graphicFrame>
        <p:nvGraphicFramePr>
          <p:cNvPr id="6" name="Diagram 5"/>
          <p:cNvGraphicFramePr/>
          <p:nvPr/>
        </p:nvGraphicFramePr>
        <p:xfrm>
          <a:off x="3130733" y="603158"/>
          <a:ext cx="6479176" cy="6007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6791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30327" y="892083"/>
            <a:ext cx="4902237" cy="658323"/>
          </a:xfrm>
        </p:spPr>
        <p:txBody>
          <a:bodyPr>
            <a:normAutofit/>
          </a:bodyPr>
          <a:lstStyle/>
          <a:p>
            <a:r>
              <a:rPr lang="sv-SE" dirty="0"/>
              <a:t>Vinster</a:t>
            </a:r>
          </a:p>
        </p:txBody>
      </p:sp>
      <p:sp>
        <p:nvSpPr>
          <p:cNvPr id="3" name="Platshållare för innehåll 2"/>
          <p:cNvSpPr>
            <a:spLocks noGrp="1"/>
          </p:cNvSpPr>
          <p:nvPr>
            <p:ph idx="1"/>
          </p:nvPr>
        </p:nvSpPr>
        <p:spPr>
          <a:xfrm>
            <a:off x="1830326" y="1221244"/>
            <a:ext cx="4207308" cy="5267178"/>
          </a:xfrm>
        </p:spPr>
        <p:txBody>
          <a:bodyPr vert="horz" lIns="0" tIns="0" rIns="0" bIns="0" rtlCol="0" anchor="t">
            <a:noAutofit/>
          </a:bodyPr>
          <a:lstStyle/>
          <a:p>
            <a:endParaRPr lang="sv-SE" dirty="0"/>
          </a:p>
          <a:p>
            <a:pPr marL="0" indent="0">
              <a:buNone/>
            </a:pPr>
            <a:endParaRPr lang="sv-SE" dirty="0"/>
          </a:p>
          <a:p>
            <a:r>
              <a:rPr lang="sv-SE" dirty="0"/>
              <a:t>Gemensam bild över kompetensförsörjningsläget i länet</a:t>
            </a:r>
          </a:p>
          <a:p>
            <a:r>
              <a:rPr lang="sv-SE" dirty="0"/>
              <a:t>Samma metod – gemensamt språk</a:t>
            </a:r>
          </a:p>
          <a:p>
            <a:r>
              <a:rPr lang="sv-SE" dirty="0"/>
              <a:t>Nätverk över gränserna </a:t>
            </a:r>
          </a:p>
          <a:p>
            <a:r>
              <a:rPr lang="sv-SE" dirty="0"/>
              <a:t>Länsgemensam kompetensförsörjningsplan som ger riktning och stöd i omställningen Nära vård. </a:t>
            </a:r>
          </a:p>
          <a:p>
            <a:r>
              <a:rPr lang="sv-SE" dirty="0"/>
              <a:t>Att vi gör det tillsammans ger ökad kraft! </a:t>
            </a:r>
          </a:p>
          <a:p>
            <a:endParaRPr lang="sv-SE" dirty="0"/>
          </a:p>
          <a:p>
            <a:pPr marL="0" indent="0">
              <a:buNone/>
            </a:pPr>
            <a:endParaRPr lang="sv-SE" dirty="0"/>
          </a:p>
          <a:p>
            <a:endParaRPr lang="sv-SE" dirty="0"/>
          </a:p>
          <a:p>
            <a:endParaRPr lang="sv-SE" dirty="0"/>
          </a:p>
          <a:p>
            <a:endParaRPr lang="sv-SE" dirty="0"/>
          </a:p>
        </p:txBody>
      </p:sp>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36040" y="1221245"/>
            <a:ext cx="3910452" cy="4873327"/>
          </a:xfrm>
          <a:prstGeom prst="rect">
            <a:avLst/>
          </a:prstGeom>
        </p:spPr>
      </p:pic>
    </p:spTree>
    <p:extLst>
      <p:ext uri="{BB962C8B-B14F-4D97-AF65-F5344CB8AC3E}">
        <p14:creationId xmlns:p14="http://schemas.microsoft.com/office/powerpoint/2010/main" val="343851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578BC7-7C12-4BCE-A29B-C0F3084D3901}"/>
              </a:ext>
            </a:extLst>
          </p:cNvPr>
          <p:cNvSpPr>
            <a:spLocks noGrp="1"/>
          </p:cNvSpPr>
          <p:nvPr>
            <p:ph type="title"/>
          </p:nvPr>
        </p:nvSpPr>
        <p:spPr>
          <a:xfrm>
            <a:off x="664232" y="624199"/>
            <a:ext cx="9609825" cy="1231392"/>
          </a:xfrm>
        </p:spPr>
        <p:txBody>
          <a:bodyPr/>
          <a:lstStyle/>
          <a:p>
            <a:r>
              <a:rPr lang="sv-SE" dirty="0"/>
              <a:t>Dagordning</a:t>
            </a:r>
          </a:p>
        </p:txBody>
      </p:sp>
      <p:sp>
        <p:nvSpPr>
          <p:cNvPr id="3" name="Platshållare för innehåll 2">
            <a:extLst>
              <a:ext uri="{FF2B5EF4-FFF2-40B4-BE49-F238E27FC236}">
                <a16:creationId xmlns:a16="http://schemas.microsoft.com/office/drawing/2014/main" id="{AE051BC0-5E51-46CC-AB45-B4225766F75F}"/>
              </a:ext>
            </a:extLst>
          </p:cNvPr>
          <p:cNvSpPr>
            <a:spLocks noGrp="1"/>
          </p:cNvSpPr>
          <p:nvPr>
            <p:ph idx="1"/>
          </p:nvPr>
        </p:nvSpPr>
        <p:spPr>
          <a:xfrm>
            <a:off x="790575" y="1657349"/>
            <a:ext cx="8648700" cy="4333875"/>
          </a:xfrm>
        </p:spPr>
        <p:txBody>
          <a:bodyPr/>
          <a:lstStyle/>
          <a:p>
            <a:pPr marL="30163" indent="0">
              <a:buNone/>
            </a:pPr>
            <a:r>
              <a:rPr lang="sv-SE" sz="2000" dirty="0"/>
              <a:t>13.00	Välkomna </a:t>
            </a:r>
            <a:br>
              <a:rPr lang="sv-SE" sz="2000" dirty="0"/>
            </a:br>
            <a:r>
              <a:rPr lang="sv-SE" sz="2000" dirty="0"/>
              <a:t>13.15	Kompetensförsörjning – Lägesrapport</a:t>
            </a:r>
            <a:br>
              <a:rPr lang="sv-SE" sz="2000" dirty="0"/>
            </a:br>
            <a:r>
              <a:rPr lang="sv-SE" sz="2000" dirty="0"/>
              <a:t>13.45	Gemensam kompetensförsörjningsplan Nära vård</a:t>
            </a:r>
            <a:br>
              <a:rPr lang="sv-SE" sz="2000" dirty="0"/>
            </a:br>
            <a:r>
              <a:rPr lang="sv-SE" sz="2000" dirty="0"/>
              <a:t>14.00	Gemensam reflektion</a:t>
            </a:r>
            <a:br>
              <a:rPr lang="sv-SE" sz="2000" dirty="0"/>
            </a:br>
            <a:r>
              <a:rPr lang="sv-SE" sz="2000" dirty="0"/>
              <a:t>14.20	Paus</a:t>
            </a:r>
            <a:br>
              <a:rPr lang="sv-SE" sz="2000" dirty="0"/>
            </a:br>
            <a:r>
              <a:rPr lang="sv-SE" sz="2000" dirty="0"/>
              <a:t>14.30	Uppföljning av frågan om fortbildning för chefer inom socialtjänst 	och kommunal hälso- och sjukvård</a:t>
            </a:r>
            <a:br>
              <a:rPr lang="sv-SE" sz="2000" dirty="0"/>
            </a:br>
            <a:r>
              <a:rPr lang="sv-SE" sz="2000" dirty="0"/>
              <a:t>14.50	Yrkesresan</a:t>
            </a:r>
            <a:br>
              <a:rPr lang="sv-SE" sz="2000" dirty="0"/>
            </a:br>
            <a:r>
              <a:rPr lang="sv-SE" sz="2000" dirty="0"/>
              <a:t>15.20	Paus</a:t>
            </a:r>
            <a:br>
              <a:rPr lang="sv-SE" sz="2000" dirty="0"/>
            </a:br>
            <a:r>
              <a:rPr lang="sv-SE" sz="2000" dirty="0"/>
              <a:t>15.30	Ny politik, Tidöavtal, inledande diskussion</a:t>
            </a:r>
            <a:br>
              <a:rPr lang="sv-SE" sz="2000" dirty="0"/>
            </a:br>
            <a:r>
              <a:rPr lang="sv-SE" sz="2000" dirty="0"/>
              <a:t>16.10	Strategi för hälsa</a:t>
            </a:r>
            <a:br>
              <a:rPr lang="sv-SE" sz="2000" dirty="0"/>
            </a:br>
            <a:r>
              <a:rPr lang="sv-SE" sz="2000" dirty="0"/>
              <a:t>16.40	Avslutning</a:t>
            </a:r>
          </a:p>
        </p:txBody>
      </p:sp>
    </p:spTree>
    <p:extLst>
      <p:ext uri="{BB962C8B-B14F-4D97-AF65-F5344CB8AC3E}">
        <p14:creationId xmlns:p14="http://schemas.microsoft.com/office/powerpoint/2010/main" val="1887876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gor kommu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048" y="1774371"/>
            <a:ext cx="7816594" cy="326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870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atis bilder av Kvinna">
            <a:extLst>
              <a:ext uri="{FF2B5EF4-FFF2-40B4-BE49-F238E27FC236}">
                <a16:creationId xmlns:a16="http://schemas.microsoft.com/office/drawing/2014/main" id="{BC67D019-0E1F-4847-A268-918A678D1286}"/>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b="4356"/>
          <a:stretch/>
        </p:blipFill>
        <p:spPr bwMode="auto">
          <a:xfrm>
            <a:off x="1524020" y="785286"/>
            <a:ext cx="9143980" cy="5837767"/>
          </a:xfrm>
          <a:prstGeom prst="rect">
            <a:avLst/>
          </a:prstGeom>
          <a:solidFill>
            <a:srgbClr val="FFFFFF"/>
          </a:solidFill>
        </p:spPr>
      </p:pic>
      <p:sp>
        <p:nvSpPr>
          <p:cNvPr id="2" name="Rubrik 1">
            <a:extLst>
              <a:ext uri="{FF2B5EF4-FFF2-40B4-BE49-F238E27FC236}">
                <a16:creationId xmlns:a16="http://schemas.microsoft.com/office/drawing/2014/main" id="{0D2818CC-6CE4-434D-838D-955D6F03E657}"/>
              </a:ext>
            </a:extLst>
          </p:cNvPr>
          <p:cNvSpPr>
            <a:spLocks noGrp="1"/>
          </p:cNvSpPr>
          <p:nvPr>
            <p:ph type="title"/>
          </p:nvPr>
        </p:nvSpPr>
        <p:spPr>
          <a:xfrm>
            <a:off x="6856567" y="-760163"/>
            <a:ext cx="6875462" cy="1356783"/>
          </a:xfrm>
        </p:spPr>
        <p:txBody>
          <a:bodyPr anchor="b">
            <a:normAutofit/>
          </a:bodyPr>
          <a:lstStyle/>
          <a:p>
            <a:r>
              <a:rPr lang="sv-SE" dirty="0"/>
              <a:t>Stort tack för oss!</a:t>
            </a:r>
          </a:p>
        </p:txBody>
      </p:sp>
    </p:spTree>
    <p:extLst>
      <p:ext uri="{BB962C8B-B14F-4D97-AF65-F5344CB8AC3E}">
        <p14:creationId xmlns:p14="http://schemas.microsoft.com/office/powerpoint/2010/main" val="1174840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119314" y="1280160"/>
            <a:ext cx="6578570" cy="861906"/>
          </a:xfrm>
        </p:spPr>
        <p:txBody>
          <a:bodyPr/>
          <a:lstStyle/>
          <a:p>
            <a:r>
              <a:rPr lang="sv-SE" dirty="0"/>
              <a:t>Kontakt projektledning</a:t>
            </a:r>
          </a:p>
        </p:txBody>
      </p:sp>
      <p:sp>
        <p:nvSpPr>
          <p:cNvPr id="3" name="Platshållare för innehåll 2"/>
          <p:cNvSpPr>
            <a:spLocks noGrp="1"/>
          </p:cNvSpPr>
          <p:nvPr>
            <p:ph idx="1"/>
          </p:nvPr>
        </p:nvSpPr>
        <p:spPr>
          <a:xfrm>
            <a:off x="2119314" y="2614085"/>
            <a:ext cx="6578570" cy="3010339"/>
          </a:xfrm>
        </p:spPr>
        <p:txBody>
          <a:bodyPr/>
          <a:lstStyle/>
          <a:p>
            <a:pPr marL="180975" lvl="1" indent="0">
              <a:buNone/>
            </a:pPr>
            <a:endParaRPr lang="sv-SE" dirty="0"/>
          </a:p>
          <a:p>
            <a:pPr marL="0" indent="0">
              <a:buNone/>
            </a:pPr>
            <a:endParaRPr lang="sv-SE" dirty="0"/>
          </a:p>
          <a:p>
            <a:pPr marL="0" indent="0">
              <a:buNone/>
            </a:pPr>
            <a:endParaRPr lang="sv-SE" dirty="0"/>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35446" y="2640295"/>
            <a:ext cx="1730587" cy="2222155"/>
          </a:xfrm>
          <a:prstGeom prst="rect">
            <a:avLst/>
          </a:prstGeom>
        </p:spPr>
      </p:pic>
      <p:sp>
        <p:nvSpPr>
          <p:cNvPr id="5" name="textruta 4"/>
          <p:cNvSpPr txBox="1"/>
          <p:nvPr/>
        </p:nvSpPr>
        <p:spPr>
          <a:xfrm>
            <a:off x="2335445" y="5098458"/>
            <a:ext cx="3910184" cy="923330"/>
          </a:xfrm>
          <a:prstGeom prst="rect">
            <a:avLst/>
          </a:prstGeom>
          <a:noFill/>
        </p:spPr>
        <p:txBody>
          <a:bodyPr wrap="square" rtlCol="0">
            <a:spAutoFit/>
          </a:bodyPr>
          <a:lstStyle/>
          <a:p>
            <a:r>
              <a:rPr lang="sv-SE" dirty="0">
                <a:solidFill>
                  <a:prstClr val="black"/>
                </a:solidFill>
                <a:latin typeface="Arial"/>
              </a:rPr>
              <a:t>Sara Norén</a:t>
            </a:r>
          </a:p>
          <a:p>
            <a:r>
              <a:rPr lang="sv-SE" dirty="0">
                <a:solidFill>
                  <a:prstClr val="black"/>
                </a:solidFill>
                <a:latin typeface="Arial"/>
                <a:hlinkClick r:id="rId4"/>
              </a:rPr>
              <a:t>sara.noren@regionorebrolan.se</a:t>
            </a:r>
            <a:endParaRPr lang="sv-SE" dirty="0">
              <a:solidFill>
                <a:prstClr val="black"/>
              </a:solidFill>
              <a:latin typeface="Arial"/>
            </a:endParaRPr>
          </a:p>
          <a:p>
            <a:r>
              <a:rPr lang="sv-SE" dirty="0">
                <a:solidFill>
                  <a:prstClr val="black"/>
                </a:solidFill>
                <a:latin typeface="Arial"/>
              </a:rPr>
              <a:t>019-602 73 61</a:t>
            </a:r>
          </a:p>
        </p:txBody>
      </p:sp>
      <p:sp>
        <p:nvSpPr>
          <p:cNvPr id="6" name="textruta 5"/>
          <p:cNvSpPr txBox="1"/>
          <p:nvPr/>
        </p:nvSpPr>
        <p:spPr>
          <a:xfrm>
            <a:off x="6461760" y="5098458"/>
            <a:ext cx="4206240" cy="923330"/>
          </a:xfrm>
          <a:prstGeom prst="rect">
            <a:avLst/>
          </a:prstGeom>
          <a:noFill/>
        </p:spPr>
        <p:txBody>
          <a:bodyPr wrap="square" rtlCol="0">
            <a:spAutoFit/>
          </a:bodyPr>
          <a:lstStyle/>
          <a:p>
            <a:r>
              <a:rPr lang="sv-SE" dirty="0">
                <a:solidFill>
                  <a:prstClr val="black"/>
                </a:solidFill>
                <a:latin typeface="Arial"/>
              </a:rPr>
              <a:t>Anna </a:t>
            </a:r>
            <a:r>
              <a:rPr lang="sv-SE" dirty="0" err="1">
                <a:solidFill>
                  <a:prstClr val="black"/>
                </a:solidFill>
                <a:latin typeface="Arial"/>
              </a:rPr>
              <a:t>Bergemalm</a:t>
            </a:r>
            <a:endParaRPr lang="sv-SE" dirty="0">
              <a:solidFill>
                <a:prstClr val="black"/>
              </a:solidFill>
              <a:latin typeface="Arial"/>
            </a:endParaRPr>
          </a:p>
          <a:p>
            <a:r>
              <a:rPr lang="sv-SE" dirty="0">
                <a:solidFill>
                  <a:prstClr val="black"/>
                </a:solidFill>
                <a:latin typeface="Arial"/>
                <a:hlinkClick r:id="rId5"/>
              </a:rPr>
              <a:t>anna.bergemalm@regionorebrolan.se</a:t>
            </a:r>
            <a:endParaRPr lang="sv-SE" dirty="0">
              <a:solidFill>
                <a:prstClr val="black"/>
              </a:solidFill>
              <a:latin typeface="Arial"/>
            </a:endParaRPr>
          </a:p>
          <a:p>
            <a:r>
              <a:rPr lang="sv-SE" dirty="0">
                <a:solidFill>
                  <a:prstClr val="black"/>
                </a:solidFill>
                <a:latin typeface="Arial"/>
              </a:rPr>
              <a:t>019-21 23 78</a:t>
            </a:r>
          </a:p>
        </p:txBody>
      </p:sp>
      <p:pic>
        <p:nvPicPr>
          <p:cNvPr id="8" name="Bildobjekt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1266" y="2688079"/>
            <a:ext cx="2126585" cy="2126585"/>
          </a:xfrm>
          <a:prstGeom prst="rect">
            <a:avLst/>
          </a:prstGeom>
        </p:spPr>
      </p:pic>
    </p:spTree>
    <p:extLst>
      <p:ext uri="{BB962C8B-B14F-4D97-AF65-F5344CB8AC3E}">
        <p14:creationId xmlns:p14="http://schemas.microsoft.com/office/powerpoint/2010/main" val="2602752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24325C-045B-3BCE-2C15-D996DD1C54B2}"/>
              </a:ext>
            </a:extLst>
          </p:cNvPr>
          <p:cNvSpPr>
            <a:spLocks noGrp="1"/>
          </p:cNvSpPr>
          <p:nvPr>
            <p:ph type="title"/>
          </p:nvPr>
        </p:nvSpPr>
        <p:spPr>
          <a:xfrm>
            <a:off x="666000" y="3974400"/>
            <a:ext cx="10548100" cy="2883600"/>
          </a:xfrm>
        </p:spPr>
        <p:txBody>
          <a:bodyPr/>
          <a:lstStyle/>
          <a:p>
            <a:r>
              <a:rPr lang="sv-SE" dirty="0"/>
              <a:t>Gemensam reflektion</a:t>
            </a:r>
          </a:p>
        </p:txBody>
      </p:sp>
      <p:pic>
        <p:nvPicPr>
          <p:cNvPr id="5" name="Bild 4" descr="Gruppkreativitet kontur">
            <a:extLst>
              <a:ext uri="{FF2B5EF4-FFF2-40B4-BE49-F238E27FC236}">
                <a16:creationId xmlns:a16="http://schemas.microsoft.com/office/drawing/2014/main" id="{5FE8A258-2AA5-7DBE-C846-A024B18C62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257300" y="330200"/>
            <a:ext cx="3365500" cy="3365500"/>
          </a:xfrm>
          <a:prstGeom prst="rect">
            <a:avLst/>
          </a:prstGeom>
        </p:spPr>
      </p:pic>
    </p:spTree>
    <p:extLst>
      <p:ext uri="{BB962C8B-B14F-4D97-AF65-F5344CB8AC3E}">
        <p14:creationId xmlns:p14="http://schemas.microsoft.com/office/powerpoint/2010/main" val="868102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EE5294-3242-B37C-0030-F0DBC8FD709E}"/>
              </a:ext>
            </a:extLst>
          </p:cNvPr>
          <p:cNvSpPr>
            <a:spLocks noGrp="1"/>
          </p:cNvSpPr>
          <p:nvPr>
            <p:ph type="title"/>
          </p:nvPr>
        </p:nvSpPr>
        <p:spPr/>
        <p:txBody>
          <a:bodyPr/>
          <a:lstStyle/>
          <a:p>
            <a:r>
              <a:rPr lang="sv-SE" dirty="0"/>
              <a:t>Paus</a:t>
            </a:r>
          </a:p>
        </p:txBody>
      </p:sp>
      <p:sp>
        <p:nvSpPr>
          <p:cNvPr id="3" name="Platshållare för text 2">
            <a:extLst>
              <a:ext uri="{FF2B5EF4-FFF2-40B4-BE49-F238E27FC236}">
                <a16:creationId xmlns:a16="http://schemas.microsoft.com/office/drawing/2014/main" id="{3C3BBE14-CEB3-A7BF-CFF6-3A72B7400634}"/>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4135208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638245-5B74-CCA5-09D1-F54EC8995981}"/>
              </a:ext>
            </a:extLst>
          </p:cNvPr>
          <p:cNvSpPr>
            <a:spLocks noGrp="1"/>
          </p:cNvSpPr>
          <p:nvPr>
            <p:ph type="title"/>
          </p:nvPr>
        </p:nvSpPr>
        <p:spPr>
          <a:xfrm>
            <a:off x="666000" y="1138687"/>
            <a:ext cx="9608400" cy="3573713"/>
          </a:xfrm>
        </p:spPr>
        <p:txBody>
          <a:bodyPr/>
          <a:lstStyle/>
          <a:p>
            <a:r>
              <a:rPr lang="sv-SE" dirty="0"/>
              <a:t>Uppföljning av frågan om fortbildning för första linjens chefer</a:t>
            </a:r>
          </a:p>
        </p:txBody>
      </p:sp>
      <p:sp>
        <p:nvSpPr>
          <p:cNvPr id="3" name="Platshållare för text 2">
            <a:extLst>
              <a:ext uri="{FF2B5EF4-FFF2-40B4-BE49-F238E27FC236}">
                <a16:creationId xmlns:a16="http://schemas.microsoft.com/office/drawing/2014/main" id="{3566BC06-4027-1903-DB2F-9416052127D2}"/>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2110311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A28265-C37E-C2B6-8F58-93E4C6CF76F6}"/>
              </a:ext>
            </a:extLst>
          </p:cNvPr>
          <p:cNvSpPr>
            <a:spLocks noGrp="1"/>
          </p:cNvSpPr>
          <p:nvPr>
            <p:ph type="title"/>
          </p:nvPr>
        </p:nvSpPr>
        <p:spPr/>
        <p:txBody>
          <a:bodyPr/>
          <a:lstStyle/>
          <a:p>
            <a:r>
              <a:rPr lang="sv-SE" dirty="0"/>
              <a:t>Svar från RSS</a:t>
            </a:r>
          </a:p>
        </p:txBody>
      </p:sp>
      <p:sp>
        <p:nvSpPr>
          <p:cNvPr id="3" name="Platshållare för innehåll 2">
            <a:extLst>
              <a:ext uri="{FF2B5EF4-FFF2-40B4-BE49-F238E27FC236}">
                <a16:creationId xmlns:a16="http://schemas.microsoft.com/office/drawing/2014/main" id="{BBFC1B2C-CD3D-165C-5CFE-501CDCBE0DFE}"/>
              </a:ext>
            </a:extLst>
          </p:cNvPr>
          <p:cNvSpPr>
            <a:spLocks noGrp="1"/>
          </p:cNvSpPr>
          <p:nvPr>
            <p:ph idx="1"/>
          </p:nvPr>
        </p:nvSpPr>
        <p:spPr>
          <a:xfrm>
            <a:off x="664232" y="1828800"/>
            <a:ext cx="9609825" cy="4405001"/>
          </a:xfrm>
        </p:spPr>
        <p:txBody>
          <a:bodyPr/>
          <a:lstStyle/>
          <a:p>
            <a:r>
              <a:rPr lang="sv-SE" dirty="0"/>
              <a:t>GR</a:t>
            </a:r>
          </a:p>
          <a:p>
            <a:r>
              <a:rPr lang="sv-SE" dirty="0"/>
              <a:t>Stockholm stad</a:t>
            </a:r>
          </a:p>
          <a:p>
            <a:r>
              <a:rPr lang="sv-SE" dirty="0"/>
              <a:t>Gävleborg</a:t>
            </a:r>
          </a:p>
          <a:p>
            <a:r>
              <a:rPr lang="sv-SE" dirty="0"/>
              <a:t>Fyrbodal</a:t>
            </a:r>
          </a:p>
          <a:p>
            <a:r>
              <a:rPr lang="sv-SE" dirty="0"/>
              <a:t>Sörmland</a:t>
            </a:r>
          </a:p>
          <a:p>
            <a:pPr marL="30163" indent="0">
              <a:buNone/>
            </a:pPr>
            <a:endParaRPr lang="sv-SE" dirty="0"/>
          </a:p>
          <a:p>
            <a:pPr marL="30163" indent="0">
              <a:buNone/>
            </a:pPr>
            <a:r>
              <a:rPr lang="sv-SE" dirty="0"/>
              <a:t>SKR medverkar</a:t>
            </a:r>
          </a:p>
        </p:txBody>
      </p:sp>
    </p:spTree>
    <p:extLst>
      <p:ext uri="{BB962C8B-B14F-4D97-AF65-F5344CB8AC3E}">
        <p14:creationId xmlns:p14="http://schemas.microsoft.com/office/powerpoint/2010/main" val="2121761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601CB0-CEF4-2837-AE12-071491B62E60}"/>
              </a:ext>
            </a:extLst>
          </p:cNvPr>
          <p:cNvSpPr>
            <a:spLocks noGrp="1"/>
          </p:cNvSpPr>
          <p:nvPr>
            <p:ph type="title"/>
          </p:nvPr>
        </p:nvSpPr>
        <p:spPr/>
        <p:txBody>
          <a:bodyPr/>
          <a:lstStyle/>
          <a:p>
            <a:r>
              <a:rPr lang="sv-SE" dirty="0"/>
              <a:t>Såhär går vi vidare</a:t>
            </a:r>
          </a:p>
        </p:txBody>
      </p:sp>
      <p:sp>
        <p:nvSpPr>
          <p:cNvPr id="3" name="Platshållare för innehåll 2">
            <a:extLst>
              <a:ext uri="{FF2B5EF4-FFF2-40B4-BE49-F238E27FC236}">
                <a16:creationId xmlns:a16="http://schemas.microsoft.com/office/drawing/2014/main" id="{B1331234-A768-5D31-E269-D3F42C479D0B}"/>
              </a:ext>
            </a:extLst>
          </p:cNvPr>
          <p:cNvSpPr>
            <a:spLocks noGrp="1"/>
          </p:cNvSpPr>
          <p:nvPr>
            <p:ph idx="1"/>
          </p:nvPr>
        </p:nvSpPr>
        <p:spPr>
          <a:xfrm>
            <a:off x="664233" y="1654629"/>
            <a:ext cx="9609825" cy="4071172"/>
          </a:xfrm>
        </p:spPr>
        <p:txBody>
          <a:bodyPr/>
          <a:lstStyle/>
          <a:p>
            <a:pPr marL="342900" indent="-342900">
              <a:buFont typeface="Symbol" panose="05050102010706020507" pitchFamily="18" charset="2"/>
              <a:buChar char=""/>
            </a:pPr>
            <a:r>
              <a:rPr lang="sv-SE" dirty="0"/>
              <a:t>Kalmar kan vara den som håller ihop arbetet och sammankallar till möte</a:t>
            </a:r>
          </a:p>
          <a:p>
            <a:pPr marL="342900" indent="-342900">
              <a:buFont typeface="Symbol" panose="05050102010706020507" pitchFamily="18" charset="2"/>
              <a:buChar char=""/>
            </a:pPr>
            <a:r>
              <a:rPr lang="sv-SE" dirty="0"/>
              <a:t>Det behöver klargöras innan man går vidare är hur långt man vill ta frågan</a:t>
            </a:r>
          </a:p>
          <a:p>
            <a:pPr marL="342900" indent="-342900">
              <a:buFont typeface="Symbol" panose="05050102010706020507" pitchFamily="18" charset="2"/>
              <a:buChar char=""/>
            </a:pPr>
            <a:r>
              <a:rPr lang="sv-SE" dirty="0"/>
              <a:t>SKR deltar i arbetsgruppen</a:t>
            </a:r>
          </a:p>
          <a:p>
            <a:pPr marL="342900" indent="-342900">
              <a:buFont typeface="Symbol" panose="05050102010706020507" pitchFamily="18" charset="2"/>
              <a:buChar char=""/>
            </a:pPr>
            <a:r>
              <a:rPr lang="sv-SE" dirty="0"/>
              <a:t>Aktuella utredningar: </a:t>
            </a:r>
          </a:p>
          <a:p>
            <a:pPr marL="769937" lvl="1" indent="-342900">
              <a:buFont typeface="Symbol" panose="05050102010706020507" pitchFamily="18" charset="2"/>
              <a:buChar char=""/>
            </a:pPr>
            <a:r>
              <a:rPr lang="sv-SE" dirty="0"/>
              <a:t>Vilja välja vård och omsorg – En hållbar kompetensförsörjning inom vård och omsorg om äldre SOU 2021:52 </a:t>
            </a:r>
          </a:p>
          <a:p>
            <a:pPr marL="769937" lvl="1" indent="-342900">
              <a:buFont typeface="Symbol" panose="05050102010706020507" pitchFamily="18" charset="2"/>
              <a:buChar char=""/>
            </a:pPr>
            <a:r>
              <a:rPr lang="sv-SE" dirty="0"/>
              <a:t>Nästa steg – Ökad kvalitet och jämlikhet i vård och omsorg för äldre personer SOU 2022:41 </a:t>
            </a:r>
          </a:p>
          <a:p>
            <a:pPr marL="427037" lvl="1" indent="0">
              <a:buNone/>
            </a:pPr>
            <a:endParaRPr lang="sv-SE" dirty="0"/>
          </a:p>
          <a:p>
            <a:pPr marL="30163" indent="0">
              <a:buNone/>
            </a:pPr>
            <a:endParaRPr lang="sv-SE" sz="1800" dirty="0">
              <a:effectLst/>
              <a:latin typeface="Calibri" panose="020F0502020204030204" pitchFamily="34" charset="0"/>
              <a:ea typeface="Calibri" panose="020F0502020204030204" pitchFamily="34" charset="0"/>
            </a:endParaRPr>
          </a:p>
          <a:p>
            <a:endParaRPr lang="sv-SE" sz="1800" dirty="0">
              <a:effectLst/>
              <a:latin typeface="Calibri" panose="020F0502020204030204" pitchFamily="34" charset="0"/>
              <a:ea typeface="Calibri" panose="020F0502020204030204" pitchFamily="34" charset="0"/>
            </a:endParaRPr>
          </a:p>
          <a:p>
            <a:endParaRPr lang="sv-SE" dirty="0"/>
          </a:p>
        </p:txBody>
      </p:sp>
    </p:spTree>
    <p:extLst>
      <p:ext uri="{BB962C8B-B14F-4D97-AF65-F5344CB8AC3E}">
        <p14:creationId xmlns:p14="http://schemas.microsoft.com/office/powerpoint/2010/main" val="2574870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2F954-EA89-4B08-965C-4A786372C1BE}"/>
              </a:ext>
            </a:extLst>
          </p:cNvPr>
          <p:cNvPicPr>
            <a:picLocks noChangeAspect="1"/>
          </p:cNvPicPr>
          <p:nvPr/>
        </p:nvPicPr>
        <p:blipFill>
          <a:blip r:embed="rId2"/>
          <a:stretch>
            <a:fillRect/>
          </a:stretch>
        </p:blipFill>
        <p:spPr>
          <a:xfrm>
            <a:off x="4513113" y="535985"/>
            <a:ext cx="3716487" cy="3490873"/>
          </a:xfrm>
          <a:prstGeom prst="rect">
            <a:avLst/>
          </a:prstGeom>
        </p:spPr>
      </p:pic>
      <p:sp>
        <p:nvSpPr>
          <p:cNvPr id="3" name="textruta 2">
            <a:extLst>
              <a:ext uri="{FF2B5EF4-FFF2-40B4-BE49-F238E27FC236}">
                <a16:creationId xmlns:a16="http://schemas.microsoft.com/office/drawing/2014/main" id="{0742D5B6-7E33-44FA-AFB6-B5F788931358}"/>
              </a:ext>
            </a:extLst>
          </p:cNvPr>
          <p:cNvSpPr txBox="1"/>
          <p:nvPr/>
        </p:nvSpPr>
        <p:spPr>
          <a:xfrm>
            <a:off x="1986181" y="4078805"/>
            <a:ext cx="87703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Arial"/>
                <a:ea typeface="+mn-ea"/>
                <a:cs typeface="+mn-cs"/>
              </a:rPr>
              <a:t>Tillsammans har vi kunskap,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Arial"/>
                <a:ea typeface="+mn-ea"/>
                <a:cs typeface="+mn-cs"/>
              </a:rPr>
              <a:t> kraft och kompetens att utveckla socialtjänsten</a:t>
            </a:r>
          </a:p>
        </p:txBody>
      </p:sp>
      <p:sp>
        <p:nvSpPr>
          <p:cNvPr id="5" name="textruta 4">
            <a:extLst>
              <a:ext uri="{FF2B5EF4-FFF2-40B4-BE49-F238E27FC236}">
                <a16:creationId xmlns:a16="http://schemas.microsoft.com/office/drawing/2014/main" id="{CE304869-FDBD-425F-A45C-A881E7F18BE5}"/>
              </a:ext>
            </a:extLst>
          </p:cNvPr>
          <p:cNvSpPr txBox="1"/>
          <p:nvPr/>
        </p:nvSpPr>
        <p:spPr>
          <a:xfrm>
            <a:off x="2192354" y="5520041"/>
            <a:ext cx="83580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RSS-nätverket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2022-11-23</a:t>
            </a:r>
          </a:p>
        </p:txBody>
      </p:sp>
    </p:spTree>
    <p:extLst>
      <p:ext uri="{BB962C8B-B14F-4D97-AF65-F5344CB8AC3E}">
        <p14:creationId xmlns:p14="http://schemas.microsoft.com/office/powerpoint/2010/main" val="2374740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7C6FBBFD-B842-47F9-BE45-D5641938783F}"/>
              </a:ext>
            </a:extLst>
          </p:cNvPr>
          <p:cNvSpPr>
            <a:spLocks noGrp="1"/>
          </p:cNvSpPr>
          <p:nvPr>
            <p:ph idx="1"/>
          </p:nvPr>
        </p:nvSpPr>
        <p:spPr>
          <a:xfrm>
            <a:off x="664232" y="2105994"/>
            <a:ext cx="9609825" cy="3738598"/>
          </a:xfrm>
        </p:spPr>
        <p:txBody>
          <a:bodyPr/>
          <a:lstStyle/>
          <a:p>
            <a:r>
              <a:rPr lang="sv-SE" dirty="0"/>
              <a:t>Lägesrapport delprojekten och övergripande</a:t>
            </a:r>
          </a:p>
          <a:p>
            <a:r>
              <a:rPr lang="sv-SE" dirty="0"/>
              <a:t>Innehåll för chefer i Yrkesresan</a:t>
            </a:r>
          </a:p>
          <a:p>
            <a:r>
              <a:rPr lang="sv-SE" dirty="0"/>
              <a:t>Det regionala genomförandet och Yrkesresan Funk</a:t>
            </a:r>
          </a:p>
          <a:p>
            <a:pPr lvl="1"/>
            <a:r>
              <a:rPr lang="sv-SE" dirty="0"/>
              <a:t>Kommunikation</a:t>
            </a:r>
          </a:p>
          <a:p>
            <a:pPr lvl="1"/>
            <a:r>
              <a:rPr lang="sv-SE" dirty="0"/>
              <a:t>Kursdagar</a:t>
            </a:r>
          </a:p>
          <a:p>
            <a:pPr lvl="1"/>
            <a:r>
              <a:rPr lang="sv-SE" dirty="0"/>
              <a:t>Administration och support</a:t>
            </a:r>
          </a:p>
          <a:p>
            <a:r>
              <a:rPr lang="sv-SE" dirty="0"/>
              <a:t>Enkät inför verksamhetsrapport</a:t>
            </a:r>
          </a:p>
          <a:p>
            <a:endParaRPr lang="sv-SE" dirty="0"/>
          </a:p>
          <a:p>
            <a:pPr marL="30163" indent="0">
              <a:buNone/>
            </a:pPr>
            <a:endParaRPr lang="sv-SE" dirty="0"/>
          </a:p>
        </p:txBody>
      </p:sp>
      <p:sp>
        <p:nvSpPr>
          <p:cNvPr id="4" name="Rubrik 3">
            <a:extLst>
              <a:ext uri="{FF2B5EF4-FFF2-40B4-BE49-F238E27FC236}">
                <a16:creationId xmlns:a16="http://schemas.microsoft.com/office/drawing/2014/main" id="{19BEB15B-9659-4EC6-A3E3-FFDC41F35254}"/>
              </a:ext>
            </a:extLst>
          </p:cNvPr>
          <p:cNvSpPr>
            <a:spLocks noGrp="1"/>
          </p:cNvSpPr>
          <p:nvPr>
            <p:ph type="title"/>
          </p:nvPr>
        </p:nvSpPr>
        <p:spPr/>
        <p:txBody>
          <a:bodyPr/>
          <a:lstStyle/>
          <a:p>
            <a:r>
              <a:rPr lang="sv-SE" dirty="0"/>
              <a:t>Agenda</a:t>
            </a:r>
          </a:p>
        </p:txBody>
      </p:sp>
      <p:pic>
        <p:nvPicPr>
          <p:cNvPr id="6" name="Bildobjekt 5">
            <a:extLst>
              <a:ext uri="{FF2B5EF4-FFF2-40B4-BE49-F238E27FC236}">
                <a16:creationId xmlns:a16="http://schemas.microsoft.com/office/drawing/2014/main" id="{F763AAC6-C864-44A1-9349-9A93DBB5754C}"/>
              </a:ext>
            </a:extLst>
          </p:cNvPr>
          <p:cNvPicPr>
            <a:picLocks noChangeAspect="1"/>
          </p:cNvPicPr>
          <p:nvPr/>
        </p:nvPicPr>
        <p:blipFill>
          <a:blip r:embed="rId3"/>
          <a:stretch>
            <a:fillRect/>
          </a:stretch>
        </p:blipFill>
        <p:spPr>
          <a:xfrm>
            <a:off x="9491952" y="380543"/>
            <a:ext cx="2204237" cy="2070426"/>
          </a:xfrm>
          <a:prstGeom prst="rect">
            <a:avLst/>
          </a:prstGeom>
        </p:spPr>
      </p:pic>
    </p:spTree>
    <p:extLst>
      <p:ext uri="{BB962C8B-B14F-4D97-AF65-F5344CB8AC3E}">
        <p14:creationId xmlns:p14="http://schemas.microsoft.com/office/powerpoint/2010/main" val="1294453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EBDFA8D5-68D4-4401-944D-96B0C7EC913E}"/>
              </a:ext>
            </a:extLst>
          </p:cNvPr>
          <p:cNvSpPr>
            <a:spLocks noGrp="1"/>
          </p:cNvSpPr>
          <p:nvPr>
            <p:ph type="title"/>
          </p:nvPr>
        </p:nvSpPr>
        <p:spPr/>
        <p:txBody>
          <a:bodyPr anchor="t">
            <a:normAutofit/>
          </a:bodyPr>
          <a:lstStyle/>
          <a:p>
            <a:r>
              <a:rPr lang="sv-SE" sz="4100" dirty="0"/>
              <a:t>Information från AU och SKR</a:t>
            </a:r>
          </a:p>
        </p:txBody>
      </p:sp>
      <p:sp>
        <p:nvSpPr>
          <p:cNvPr id="3" name="Platshållare för text 2">
            <a:extLst>
              <a:ext uri="{FF2B5EF4-FFF2-40B4-BE49-F238E27FC236}">
                <a16:creationId xmlns:a16="http://schemas.microsoft.com/office/drawing/2014/main" id="{D1AE7AF3-CA4B-4DF7-A8B5-3A1D7AA3FF05}"/>
              </a:ext>
            </a:extLst>
          </p:cNvPr>
          <p:cNvSpPr>
            <a:spLocks noGrp="1"/>
          </p:cNvSpPr>
          <p:nvPr>
            <p:ph idx="1"/>
          </p:nvPr>
        </p:nvSpPr>
        <p:spPr>
          <a:xfrm>
            <a:off x="664233" y="1770743"/>
            <a:ext cx="9609825" cy="4463058"/>
          </a:xfrm>
        </p:spPr>
        <p:txBody>
          <a:bodyPr>
            <a:normAutofit/>
          </a:bodyPr>
          <a:lstStyle/>
          <a:p>
            <a:pPr>
              <a:buFontTx/>
              <a:buChar char="-"/>
            </a:pPr>
            <a:r>
              <a:rPr lang="sv-SE" dirty="0"/>
              <a:t>Ny skrivelse till socialdepartementet, intressebevakning </a:t>
            </a:r>
            <a:r>
              <a:rPr lang="sv-SE" dirty="0" err="1"/>
              <a:t>SoL</a:t>
            </a:r>
            <a:r>
              <a:rPr lang="sv-SE" dirty="0"/>
              <a:t> och RSS</a:t>
            </a:r>
          </a:p>
          <a:p>
            <a:pPr>
              <a:buFontTx/>
              <a:buChar char="-"/>
            </a:pPr>
            <a:r>
              <a:rPr lang="sv-SE" dirty="0"/>
              <a:t>Ingmar till referensgrupp om överenskommelser</a:t>
            </a:r>
          </a:p>
          <a:p>
            <a:pPr>
              <a:buFontTx/>
              <a:buChar char="-"/>
            </a:pPr>
            <a:r>
              <a:rPr lang="sv-SE" sz="2400" dirty="0"/>
              <a:t>Tanja till strategisk </a:t>
            </a:r>
            <a:r>
              <a:rPr lang="sv-SE" sz="2400"/>
              <a:t>grupp samverkanspilot </a:t>
            </a:r>
            <a:r>
              <a:rPr lang="sv-SE" sz="2400" dirty="0"/>
              <a:t>om normbrytande i Partnerskapet</a:t>
            </a:r>
            <a:endParaRPr lang="sv-SE" dirty="0"/>
          </a:p>
          <a:p>
            <a:pPr>
              <a:buFontTx/>
              <a:buChar char="-"/>
            </a:pPr>
            <a:r>
              <a:rPr lang="sv-SE" dirty="0"/>
              <a:t>SKR informerar 28/11</a:t>
            </a:r>
          </a:p>
          <a:p>
            <a:pPr lvl="1">
              <a:buFontTx/>
              <a:buChar char="-"/>
            </a:pPr>
            <a:r>
              <a:rPr lang="sv-SE" dirty="0"/>
              <a:t>Ök psykisk hälsa</a:t>
            </a:r>
          </a:p>
          <a:p>
            <a:pPr lvl="1">
              <a:buFontTx/>
              <a:buChar char="-"/>
            </a:pPr>
            <a:r>
              <a:rPr lang="sv-SE" dirty="0"/>
              <a:t>Ök nära vård</a:t>
            </a:r>
          </a:p>
          <a:p>
            <a:pPr lvl="1">
              <a:buFontTx/>
              <a:buChar char="-"/>
            </a:pPr>
            <a:r>
              <a:rPr lang="sv-SE" dirty="0"/>
              <a:t>Samsjuklighetsutredningen</a:t>
            </a:r>
          </a:p>
          <a:p>
            <a:pPr lvl="1">
              <a:buFontTx/>
              <a:buChar char="-"/>
            </a:pPr>
            <a:r>
              <a:rPr lang="sv-SE" dirty="0"/>
              <a:t>Jämställdhetssatsningen</a:t>
            </a:r>
          </a:p>
          <a:p>
            <a:pPr>
              <a:buFontTx/>
              <a:buChar char="-"/>
            </a:pPr>
            <a:endParaRPr lang="sv-SE" dirty="0"/>
          </a:p>
        </p:txBody>
      </p:sp>
    </p:spTree>
    <p:extLst>
      <p:ext uri="{BB962C8B-B14F-4D97-AF65-F5344CB8AC3E}">
        <p14:creationId xmlns:p14="http://schemas.microsoft.com/office/powerpoint/2010/main" val="162939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9F6618-BF49-B1AD-46F3-0F6A49E5738A}"/>
              </a:ext>
            </a:extLst>
          </p:cNvPr>
          <p:cNvSpPr>
            <a:spLocks noGrp="1"/>
          </p:cNvSpPr>
          <p:nvPr>
            <p:ph type="title"/>
          </p:nvPr>
        </p:nvSpPr>
        <p:spPr>
          <a:xfrm>
            <a:off x="796628" y="1192388"/>
            <a:ext cx="9608400" cy="1966912"/>
          </a:xfrm>
        </p:spPr>
        <p:txBody>
          <a:bodyPr/>
          <a:lstStyle/>
          <a:p>
            <a:pPr algn="l"/>
            <a:r>
              <a:rPr lang="sv-SE" sz="4400" dirty="0"/>
              <a:t>268 anslutna</a:t>
            </a:r>
            <a:r>
              <a:rPr lang="sv-SE" dirty="0"/>
              <a:t> </a:t>
            </a:r>
            <a:r>
              <a:rPr lang="sv-SE" sz="4400" dirty="0"/>
              <a:t>kommuner</a:t>
            </a:r>
          </a:p>
        </p:txBody>
      </p:sp>
      <p:sp>
        <p:nvSpPr>
          <p:cNvPr id="6" name="textruta 5">
            <a:extLst>
              <a:ext uri="{FF2B5EF4-FFF2-40B4-BE49-F238E27FC236}">
                <a16:creationId xmlns:a16="http://schemas.microsoft.com/office/drawing/2014/main" id="{0C9EE4E1-D65C-D918-B4E5-0A0494E26E67}"/>
              </a:ext>
            </a:extLst>
          </p:cNvPr>
          <p:cNvSpPr txBox="1"/>
          <p:nvPr/>
        </p:nvSpPr>
        <p:spPr>
          <a:xfrm>
            <a:off x="1109765" y="2400483"/>
            <a:ext cx="2682145" cy="2492990"/>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Senast anslutna </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Skinnskatteberg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Åmål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Dals-Ed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ratbubbla: rektangel med rundade hörn 2">
            <a:extLst>
              <a:ext uri="{FF2B5EF4-FFF2-40B4-BE49-F238E27FC236}">
                <a16:creationId xmlns:a16="http://schemas.microsoft.com/office/drawing/2014/main" id="{AB4CD191-B081-86EB-D203-5CDC87FF5876}"/>
              </a:ext>
            </a:extLst>
          </p:cNvPr>
          <p:cNvSpPr/>
          <p:nvPr/>
        </p:nvSpPr>
        <p:spPr>
          <a:xfrm>
            <a:off x="1109765" y="4729968"/>
            <a:ext cx="3827721" cy="1371600"/>
          </a:xfrm>
          <a:prstGeom prst="wedgeRoundRectCallout">
            <a:avLst>
              <a:gd name="adj1" fmla="val 38672"/>
              <a:gd name="adj2" fmla="val -113258"/>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Planerade infomöten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Botkyrka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Ej anslutna kommuner i Örebro län</a:t>
            </a:r>
          </a:p>
        </p:txBody>
      </p:sp>
      <p:pic>
        <p:nvPicPr>
          <p:cNvPr id="4" name="Picture 2">
            <a:extLst>
              <a:ext uri="{FF2B5EF4-FFF2-40B4-BE49-F238E27FC236}">
                <a16:creationId xmlns:a16="http://schemas.microsoft.com/office/drawing/2014/main" id="{20903ECC-162A-9774-FB90-6F6D4185D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875" y="0"/>
            <a:ext cx="3041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967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tbubbla: rektangel med rundade hörn 2">
            <a:extLst>
              <a:ext uri="{FF2B5EF4-FFF2-40B4-BE49-F238E27FC236}">
                <a16:creationId xmlns:a16="http://schemas.microsoft.com/office/drawing/2014/main" id="{A9BB3245-7621-3FE1-8D31-8D76224563E6}"/>
              </a:ext>
            </a:extLst>
          </p:cNvPr>
          <p:cNvSpPr/>
          <p:nvPr/>
        </p:nvSpPr>
        <p:spPr>
          <a:xfrm>
            <a:off x="304800" y="580571"/>
            <a:ext cx="4818742" cy="2848429"/>
          </a:xfrm>
          <a:prstGeom prst="wedgeRoundRectCallout">
            <a:avLst>
              <a:gd name="adj1" fmla="val -34550"/>
              <a:gd name="adj2" fmla="val 879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Yrkesresan Barn och unga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Regionala uppstarter i nästan alla RSS (Gotland o </a:t>
            </a:r>
            <a:r>
              <a:rPr kumimoji="0" lang="sv-SE" sz="2000" b="0" i="0" u="none" strike="noStrike" kern="1200" cap="none" spc="0" normalizeH="0" baseline="0" noProof="0" dirty="0" err="1">
                <a:ln>
                  <a:noFill/>
                </a:ln>
                <a:solidFill>
                  <a:prstClr val="white"/>
                </a:solidFill>
                <a:effectLst/>
                <a:uLnTx/>
                <a:uFillTx/>
                <a:latin typeface="Arial"/>
                <a:ea typeface="+mn-ea"/>
                <a:cs typeface="+mn-cs"/>
              </a:rPr>
              <a:t>Storsthlm</a:t>
            </a:r>
            <a:r>
              <a:rPr kumimoji="0" lang="sv-SE" sz="2000" b="0" i="0" u="none" strike="noStrike" kern="1200" cap="none" spc="0" normalizeH="0" baseline="0" noProof="0" dirty="0">
                <a:ln>
                  <a:noFill/>
                </a:ln>
                <a:solidFill>
                  <a:prstClr val="white"/>
                </a:solidFill>
                <a:effectLst/>
                <a:uLnTx/>
                <a:uFillTx/>
                <a:latin typeface="Arial"/>
                <a:ea typeface="+mn-ea"/>
                <a:cs typeface="+mn-cs"/>
              </a:rPr>
              <a:t> återstår)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Ca 2000 konton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Ca 100 </a:t>
            </a:r>
            <a:r>
              <a:rPr kumimoji="0" lang="sv-SE" sz="2000" b="0" i="0" u="none" strike="noStrike" kern="1200" cap="none" spc="0" normalizeH="0" baseline="0" noProof="0" dirty="0" err="1">
                <a:ln>
                  <a:noFill/>
                </a:ln>
                <a:solidFill>
                  <a:prstClr val="white"/>
                </a:solidFill>
                <a:effectLst/>
                <a:uLnTx/>
                <a:uFillTx/>
                <a:latin typeface="Arial"/>
                <a:ea typeface="+mn-ea"/>
                <a:cs typeface="+mn-cs"/>
              </a:rPr>
              <a:t>pers</a:t>
            </a:r>
            <a:r>
              <a:rPr kumimoji="0" lang="sv-SE" sz="2000" b="0" i="0" u="none" strike="noStrike" kern="1200" cap="none" spc="0" normalizeH="0" baseline="0" noProof="0" dirty="0">
                <a:ln>
                  <a:noFill/>
                </a:ln>
                <a:solidFill>
                  <a:prstClr val="white"/>
                </a:solidFill>
                <a:effectLst/>
                <a:uLnTx/>
                <a:uFillTx/>
                <a:latin typeface="Arial"/>
                <a:ea typeface="+mn-ea"/>
                <a:cs typeface="+mn-cs"/>
              </a:rPr>
              <a:t> har påbörjat kurs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Nästa kurs lanseras i december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Pratbubbla: rektangel med rundade hörn 3">
            <a:extLst>
              <a:ext uri="{FF2B5EF4-FFF2-40B4-BE49-F238E27FC236}">
                <a16:creationId xmlns:a16="http://schemas.microsoft.com/office/drawing/2014/main" id="{ABAC4CB1-63F9-621A-BDA0-15AC3AF2856F}"/>
              </a:ext>
            </a:extLst>
          </p:cNvPr>
          <p:cNvSpPr/>
          <p:nvPr/>
        </p:nvSpPr>
        <p:spPr>
          <a:xfrm>
            <a:off x="6437085" y="580571"/>
            <a:ext cx="4695372" cy="2848429"/>
          </a:xfrm>
          <a:prstGeom prst="wedgeRoundRectCallout">
            <a:avLst>
              <a:gd name="adj1" fmla="val -35567"/>
              <a:gd name="adj2" fmla="val 87888"/>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Arial"/>
                <a:ea typeface="+mn-ea"/>
                <a:cs typeface="+mn-cs"/>
              </a:rPr>
              <a:t>Y</a:t>
            </a:r>
            <a:r>
              <a:rPr kumimoji="0" lang="sv-SE" sz="2000" b="1" i="0" u="none" strike="noStrike" kern="1200" cap="none" spc="0" normalizeH="0" baseline="0" noProof="0" dirty="0">
                <a:ln>
                  <a:noFill/>
                </a:ln>
                <a:solidFill>
                  <a:prstClr val="white"/>
                </a:solidFill>
                <a:effectLst/>
                <a:uLnTx/>
                <a:uFillTx/>
                <a:latin typeface="Arial"/>
                <a:ea typeface="+mn-ea"/>
                <a:cs typeface="+mn-cs"/>
              </a:rPr>
              <a:t>rkesresan Funktionshinder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Styrgrupp och referensgrupp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Projektplan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Temaområden och kursmål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Arbetsgrupper januari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Lanseringsplan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ratbubbla: rektangel med rundade hörn 4">
            <a:extLst>
              <a:ext uri="{FF2B5EF4-FFF2-40B4-BE49-F238E27FC236}">
                <a16:creationId xmlns:a16="http://schemas.microsoft.com/office/drawing/2014/main" id="{7A0093E3-8971-DB25-440F-552C553FDB0F}"/>
              </a:ext>
            </a:extLst>
          </p:cNvPr>
          <p:cNvSpPr/>
          <p:nvPr/>
        </p:nvSpPr>
        <p:spPr>
          <a:xfrm>
            <a:off x="1930401" y="3773713"/>
            <a:ext cx="4818741" cy="1908628"/>
          </a:xfrm>
          <a:prstGeom prst="wedgeRoundRectCallout">
            <a:avLst>
              <a:gd name="adj1" fmla="val 33814"/>
              <a:gd name="adj2" fmla="val 89040"/>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Yrkesresan Missbruk och beroende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Utkast till strategisk grupp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Presentation Nationell styrgrupp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Beslut Nationell styrgrupp 14/2</a:t>
            </a:r>
          </a:p>
        </p:txBody>
      </p:sp>
      <p:sp>
        <p:nvSpPr>
          <p:cNvPr id="6" name="Pratbubbla: rektangel med rundade hörn 5">
            <a:extLst>
              <a:ext uri="{FF2B5EF4-FFF2-40B4-BE49-F238E27FC236}">
                <a16:creationId xmlns:a16="http://schemas.microsoft.com/office/drawing/2014/main" id="{FFD2CCAE-4487-47E4-E61B-AF927CCCB1ED}"/>
              </a:ext>
            </a:extLst>
          </p:cNvPr>
          <p:cNvSpPr/>
          <p:nvPr/>
        </p:nvSpPr>
        <p:spPr>
          <a:xfrm>
            <a:off x="7953828" y="3773713"/>
            <a:ext cx="4005943" cy="1908628"/>
          </a:xfrm>
          <a:prstGeom prst="wedgeRoundRectCallout">
            <a:avLst>
              <a:gd name="adj1" fmla="val -36838"/>
              <a:gd name="adj2" fmla="val 94363"/>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Yrkesresan Äldreomsorgen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Projektledare Gunilla Starräng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Redovisning september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7717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2C5DFA-9710-843B-F3C9-CBEC01FA3995}"/>
              </a:ext>
            </a:extLst>
          </p:cNvPr>
          <p:cNvSpPr>
            <a:spLocks noGrp="1"/>
          </p:cNvSpPr>
          <p:nvPr>
            <p:ph type="title"/>
          </p:nvPr>
        </p:nvSpPr>
        <p:spPr/>
        <p:txBody>
          <a:bodyPr/>
          <a:lstStyle/>
          <a:p>
            <a:r>
              <a:rPr lang="sv-SE" dirty="0"/>
              <a:t>Varumärke</a:t>
            </a:r>
          </a:p>
        </p:txBody>
      </p:sp>
      <p:sp>
        <p:nvSpPr>
          <p:cNvPr id="3" name="Platshållare för innehåll 2">
            <a:extLst>
              <a:ext uri="{FF2B5EF4-FFF2-40B4-BE49-F238E27FC236}">
                <a16:creationId xmlns:a16="http://schemas.microsoft.com/office/drawing/2014/main" id="{30D3F40B-D113-C8FF-4806-36402880A827}"/>
              </a:ext>
            </a:extLst>
          </p:cNvPr>
          <p:cNvSpPr>
            <a:spLocks noGrp="1"/>
          </p:cNvSpPr>
          <p:nvPr>
            <p:ph idx="4294967295"/>
          </p:nvPr>
        </p:nvSpPr>
        <p:spPr>
          <a:xfrm>
            <a:off x="649507" y="1864270"/>
            <a:ext cx="9610725" cy="3738562"/>
          </a:xfrm>
        </p:spPr>
        <p:txBody>
          <a:bodyPr/>
          <a:lstStyle/>
          <a:p>
            <a:r>
              <a:rPr lang="sv-SE" dirty="0"/>
              <a:t>”Konceptuell följsamhet” </a:t>
            </a:r>
          </a:p>
          <a:p>
            <a:r>
              <a:rPr lang="sv-SE" dirty="0"/>
              <a:t>Koncept och kärnvärden</a:t>
            </a:r>
          </a:p>
        </p:txBody>
      </p:sp>
      <p:sp>
        <p:nvSpPr>
          <p:cNvPr id="5" name="Pil: sparr 4">
            <a:extLst>
              <a:ext uri="{FF2B5EF4-FFF2-40B4-BE49-F238E27FC236}">
                <a16:creationId xmlns:a16="http://schemas.microsoft.com/office/drawing/2014/main" id="{76D2BA13-9306-19C9-C065-7A4864F403D8}"/>
              </a:ext>
            </a:extLst>
          </p:cNvPr>
          <p:cNvSpPr/>
          <p:nvPr/>
        </p:nvSpPr>
        <p:spPr>
          <a:xfrm>
            <a:off x="303304" y="3399555"/>
            <a:ext cx="3712862" cy="1826398"/>
          </a:xfrm>
          <a:prstGeom prst="chevron">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Hur ska Yrkesresan kännas i genomförandet?</a:t>
            </a:r>
          </a:p>
        </p:txBody>
      </p:sp>
      <p:sp>
        <p:nvSpPr>
          <p:cNvPr id="6" name="Pil: sparr 5">
            <a:extLst>
              <a:ext uri="{FF2B5EF4-FFF2-40B4-BE49-F238E27FC236}">
                <a16:creationId xmlns:a16="http://schemas.microsoft.com/office/drawing/2014/main" id="{0E92F9FF-F422-0A2D-B54E-C2FC18FDF548}"/>
              </a:ext>
            </a:extLst>
          </p:cNvPr>
          <p:cNvSpPr/>
          <p:nvPr/>
        </p:nvSpPr>
        <p:spPr>
          <a:xfrm>
            <a:off x="4239569" y="3428998"/>
            <a:ext cx="3712862" cy="1826397"/>
          </a:xfrm>
          <a:prstGeom prst="chevron">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Revidering/  uppdatering av Kärnvärden</a:t>
            </a:r>
          </a:p>
        </p:txBody>
      </p:sp>
      <p:sp>
        <p:nvSpPr>
          <p:cNvPr id="7" name="Pil: sparr 6">
            <a:extLst>
              <a:ext uri="{FF2B5EF4-FFF2-40B4-BE49-F238E27FC236}">
                <a16:creationId xmlns:a16="http://schemas.microsoft.com/office/drawing/2014/main" id="{825AF3B3-897E-FE30-3F83-396ADA43B781}"/>
              </a:ext>
            </a:extLst>
          </p:cNvPr>
          <p:cNvSpPr/>
          <p:nvPr/>
        </p:nvSpPr>
        <p:spPr>
          <a:xfrm>
            <a:off x="8175834" y="3428996"/>
            <a:ext cx="3712863" cy="1826398"/>
          </a:xfrm>
          <a:prstGeom prst="chevron">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Hur märks  kärnvärdena i genomförandet?</a:t>
            </a:r>
          </a:p>
        </p:txBody>
      </p:sp>
      <p:sp>
        <p:nvSpPr>
          <p:cNvPr id="9" name="Flödesschema: Koppling 8">
            <a:extLst>
              <a:ext uri="{FF2B5EF4-FFF2-40B4-BE49-F238E27FC236}">
                <a16:creationId xmlns:a16="http://schemas.microsoft.com/office/drawing/2014/main" id="{A7668BBB-BC33-C5EA-29C0-419A7E629285}"/>
              </a:ext>
            </a:extLst>
          </p:cNvPr>
          <p:cNvSpPr/>
          <p:nvPr/>
        </p:nvSpPr>
        <p:spPr>
          <a:xfrm>
            <a:off x="4126250" y="4049369"/>
            <a:ext cx="709683" cy="585653"/>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white"/>
                </a:solidFill>
                <a:effectLst/>
                <a:uLnTx/>
                <a:uFillTx/>
                <a:latin typeface="Arial"/>
                <a:ea typeface="+mn-ea"/>
                <a:cs typeface="+mn-cs"/>
              </a:rPr>
              <a:t>ws</a:t>
            </a: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Flödesschema: Koppling 9">
            <a:extLst>
              <a:ext uri="{FF2B5EF4-FFF2-40B4-BE49-F238E27FC236}">
                <a16:creationId xmlns:a16="http://schemas.microsoft.com/office/drawing/2014/main" id="{81B9C32B-4D96-896D-217F-2C76DBB25783}"/>
              </a:ext>
            </a:extLst>
          </p:cNvPr>
          <p:cNvSpPr/>
          <p:nvPr/>
        </p:nvSpPr>
        <p:spPr>
          <a:xfrm>
            <a:off x="8000320" y="4019929"/>
            <a:ext cx="709683" cy="585653"/>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white"/>
                </a:solidFill>
                <a:effectLst/>
                <a:uLnTx/>
                <a:uFillTx/>
                <a:latin typeface="Arial"/>
                <a:ea typeface="+mn-ea"/>
                <a:cs typeface="+mn-cs"/>
              </a:rPr>
              <a:t>ws</a:t>
            </a: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3781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DC1CDD-B0D6-FF2C-1E1D-420F4EA531F7}"/>
              </a:ext>
            </a:extLst>
          </p:cNvPr>
          <p:cNvSpPr>
            <a:spLocks noGrp="1"/>
          </p:cNvSpPr>
          <p:nvPr>
            <p:ph type="title"/>
          </p:nvPr>
        </p:nvSpPr>
        <p:spPr>
          <a:xfrm>
            <a:off x="713187" y="634731"/>
            <a:ext cx="9608400" cy="1018818"/>
          </a:xfrm>
        </p:spPr>
        <p:txBody>
          <a:bodyPr/>
          <a:lstStyle/>
          <a:p>
            <a:pPr algn="l"/>
            <a:r>
              <a:rPr lang="sv-SE" sz="4400" dirty="0"/>
              <a:t>Det är viktigt… </a:t>
            </a:r>
          </a:p>
        </p:txBody>
      </p:sp>
      <p:sp>
        <p:nvSpPr>
          <p:cNvPr id="5" name="Pil: sparr 4">
            <a:extLst>
              <a:ext uri="{FF2B5EF4-FFF2-40B4-BE49-F238E27FC236}">
                <a16:creationId xmlns:a16="http://schemas.microsoft.com/office/drawing/2014/main" id="{D5DDE2BA-D208-6D15-1CDB-8932F48CC32D}"/>
              </a:ext>
            </a:extLst>
          </p:cNvPr>
          <p:cNvSpPr/>
          <p:nvPr/>
        </p:nvSpPr>
        <p:spPr>
          <a:xfrm>
            <a:off x="5668236" y="3396687"/>
            <a:ext cx="4492345" cy="1333553"/>
          </a:xfrm>
          <a:prstGeom prst="chevron">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För att inspirera deltagare och ge möjlighet till karriärutveckling</a:t>
            </a:r>
          </a:p>
        </p:txBody>
      </p:sp>
      <p:sp>
        <p:nvSpPr>
          <p:cNvPr id="6" name="Pil: sparr 5">
            <a:extLst>
              <a:ext uri="{FF2B5EF4-FFF2-40B4-BE49-F238E27FC236}">
                <a16:creationId xmlns:a16="http://schemas.microsoft.com/office/drawing/2014/main" id="{E2362D01-8861-2AD9-DC01-3F9EA41EEABF}"/>
              </a:ext>
            </a:extLst>
          </p:cNvPr>
          <p:cNvSpPr/>
          <p:nvPr/>
        </p:nvSpPr>
        <p:spPr>
          <a:xfrm>
            <a:off x="5668236" y="4881860"/>
            <a:ext cx="4492346" cy="1341409"/>
          </a:xfrm>
          <a:prstGeom prst="chevron">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För att Yrkesresan ska upplevas som ett stöd</a:t>
            </a:r>
          </a:p>
        </p:txBody>
      </p:sp>
      <p:sp>
        <p:nvSpPr>
          <p:cNvPr id="7" name="Pil: sparr 6">
            <a:extLst>
              <a:ext uri="{FF2B5EF4-FFF2-40B4-BE49-F238E27FC236}">
                <a16:creationId xmlns:a16="http://schemas.microsoft.com/office/drawing/2014/main" id="{C9F2FA37-7F02-EED9-1EA7-0193B23A27E8}"/>
              </a:ext>
            </a:extLst>
          </p:cNvPr>
          <p:cNvSpPr/>
          <p:nvPr/>
        </p:nvSpPr>
        <p:spPr>
          <a:xfrm>
            <a:off x="5517387" y="1895802"/>
            <a:ext cx="4492346" cy="1341409"/>
          </a:xfrm>
          <a:prstGeom prst="chevron">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För att skapa igenkänning och tydlighet</a:t>
            </a:r>
          </a:p>
        </p:txBody>
      </p:sp>
      <p:sp>
        <p:nvSpPr>
          <p:cNvPr id="8" name="Pil: femhörning 7">
            <a:extLst>
              <a:ext uri="{FF2B5EF4-FFF2-40B4-BE49-F238E27FC236}">
                <a16:creationId xmlns:a16="http://schemas.microsoft.com/office/drawing/2014/main" id="{B81764C3-82B3-90B2-A1C6-FB7DE7E4327B}"/>
              </a:ext>
            </a:extLst>
          </p:cNvPr>
          <p:cNvSpPr/>
          <p:nvPr/>
        </p:nvSpPr>
        <p:spPr>
          <a:xfrm>
            <a:off x="1260134" y="1895802"/>
            <a:ext cx="4442304" cy="1341409"/>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Att roll-</a:t>
            </a:r>
            <a:r>
              <a:rPr kumimoji="0" lang="sv-SE" sz="1800" b="0" i="0" u="none" strike="noStrike" kern="1200" cap="none" spc="0" normalizeH="0" baseline="0" noProof="0" dirty="0" err="1">
                <a:ln>
                  <a:noFill/>
                </a:ln>
                <a:solidFill>
                  <a:prstClr val="white"/>
                </a:solidFill>
                <a:effectLst/>
                <a:uLnTx/>
                <a:uFillTx/>
                <a:latin typeface="Arial"/>
                <a:ea typeface="+mn-ea"/>
                <a:cs typeface="+mn-cs"/>
              </a:rPr>
              <a:t>up</a:t>
            </a:r>
            <a:r>
              <a:rPr kumimoji="0" lang="sv-SE" sz="1800" b="0" i="0" u="none" strike="noStrike" kern="1200" cap="none" spc="0" normalizeH="0" baseline="0" noProof="0" dirty="0">
                <a:ln>
                  <a:noFill/>
                </a:ln>
                <a:solidFill>
                  <a:prstClr val="white"/>
                </a:solidFill>
                <a:effectLst/>
                <a:uLnTx/>
                <a:uFillTx/>
                <a:latin typeface="Arial"/>
                <a:ea typeface="+mn-ea"/>
                <a:cs typeface="+mn-cs"/>
              </a:rPr>
              <a:t> och profilmaterial finns i kurslokalen</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Pil: femhörning 9">
            <a:extLst>
              <a:ext uri="{FF2B5EF4-FFF2-40B4-BE49-F238E27FC236}">
                <a16:creationId xmlns:a16="http://schemas.microsoft.com/office/drawing/2014/main" id="{588C27DE-1529-77B5-A0B0-C01EB6B1575C}"/>
              </a:ext>
            </a:extLst>
          </p:cNvPr>
          <p:cNvSpPr/>
          <p:nvPr/>
        </p:nvSpPr>
        <p:spPr>
          <a:xfrm>
            <a:off x="1260134" y="4850436"/>
            <a:ext cx="4442304" cy="1341409"/>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Att servicenivån är hög för såväl medarbetare, utbildare och chefer</a:t>
            </a:r>
          </a:p>
        </p:txBody>
      </p:sp>
      <p:sp>
        <p:nvSpPr>
          <p:cNvPr id="11" name="Pil: femhörning 10">
            <a:extLst>
              <a:ext uri="{FF2B5EF4-FFF2-40B4-BE49-F238E27FC236}">
                <a16:creationId xmlns:a16="http://schemas.microsoft.com/office/drawing/2014/main" id="{50FD0EC7-370C-E595-85A9-2AC364A4D05B}"/>
              </a:ext>
            </a:extLst>
          </p:cNvPr>
          <p:cNvSpPr/>
          <p:nvPr/>
        </p:nvSpPr>
        <p:spPr>
          <a:xfrm>
            <a:off x="1260134" y="3365263"/>
            <a:ext cx="4442304" cy="1341409"/>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Att utbildare rekryteras från kommunerna</a:t>
            </a:r>
          </a:p>
        </p:txBody>
      </p:sp>
    </p:spTree>
    <p:extLst>
      <p:ext uri="{BB962C8B-B14F-4D97-AF65-F5344CB8AC3E}">
        <p14:creationId xmlns:p14="http://schemas.microsoft.com/office/powerpoint/2010/main" val="105059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269C1DC-447C-3CA5-A6EE-99EA1DDFE40F}"/>
              </a:ext>
            </a:extLst>
          </p:cNvPr>
          <p:cNvSpPr>
            <a:spLocks noGrp="1"/>
          </p:cNvSpPr>
          <p:nvPr>
            <p:ph type="title"/>
          </p:nvPr>
        </p:nvSpPr>
        <p:spPr>
          <a:xfrm>
            <a:off x="764356" y="863968"/>
            <a:ext cx="9608400" cy="1130785"/>
          </a:xfrm>
        </p:spPr>
        <p:txBody>
          <a:bodyPr/>
          <a:lstStyle/>
          <a:p>
            <a:pPr algn="l"/>
            <a:r>
              <a:rPr lang="sv-SE" sz="4400" dirty="0"/>
              <a:t>Innehåll för chefer</a:t>
            </a:r>
          </a:p>
        </p:txBody>
      </p:sp>
      <p:sp>
        <p:nvSpPr>
          <p:cNvPr id="2" name="Platshållare för innehåll 1">
            <a:extLst>
              <a:ext uri="{FF2B5EF4-FFF2-40B4-BE49-F238E27FC236}">
                <a16:creationId xmlns:a16="http://schemas.microsoft.com/office/drawing/2014/main" id="{D5A56956-6C03-17BE-BBCB-189BE7DF8528}"/>
              </a:ext>
            </a:extLst>
          </p:cNvPr>
          <p:cNvSpPr>
            <a:spLocks noGrp="1"/>
          </p:cNvSpPr>
          <p:nvPr>
            <p:ph idx="4294967295"/>
          </p:nvPr>
        </p:nvSpPr>
        <p:spPr>
          <a:xfrm>
            <a:off x="764356" y="2018442"/>
            <a:ext cx="6283325" cy="3738563"/>
          </a:xfrm>
        </p:spPr>
        <p:txBody>
          <a:bodyPr/>
          <a:lstStyle/>
          <a:p>
            <a:r>
              <a:rPr lang="sv-SE" dirty="0">
                <a:ea typeface="Times New Roman" panose="02020603050405020304" pitchFamily="18" charset="0"/>
                <a:cs typeface="Times New Roman" panose="02020603050405020304" pitchFamily="18" charset="0"/>
              </a:rPr>
              <a:t>F</a:t>
            </a:r>
            <a:r>
              <a:rPr lang="sv-SE" dirty="0">
                <a:effectLst/>
                <a:ea typeface="Times New Roman" panose="02020603050405020304" pitchFamily="18" charset="0"/>
                <a:cs typeface="Times New Roman" panose="02020603050405020304" pitchFamily="18" charset="0"/>
              </a:rPr>
              <a:t>okus på verksamhets- och målgruppsspecifik kunskap </a:t>
            </a:r>
          </a:p>
          <a:p>
            <a:r>
              <a:rPr lang="sv-SE" dirty="0">
                <a:ea typeface="Times New Roman" panose="02020603050405020304" pitchFamily="18" charset="0"/>
                <a:cs typeface="Times New Roman" panose="02020603050405020304" pitchFamily="18" charset="0"/>
              </a:rPr>
              <a:t>”Spegling” av innehållet för medarbetare</a:t>
            </a:r>
          </a:p>
          <a:p>
            <a:endParaRPr lang="sv-SE" dirty="0">
              <a:ea typeface="Times New Roman" panose="02020603050405020304" pitchFamily="18" charset="0"/>
              <a:cs typeface="Times New Roman" panose="02020603050405020304" pitchFamily="18" charset="0"/>
            </a:endParaRPr>
          </a:p>
        </p:txBody>
      </p:sp>
      <p:sp>
        <p:nvSpPr>
          <p:cNvPr id="4" name="Pratbubbla: rektangel med rundade hörn 3">
            <a:extLst>
              <a:ext uri="{FF2B5EF4-FFF2-40B4-BE49-F238E27FC236}">
                <a16:creationId xmlns:a16="http://schemas.microsoft.com/office/drawing/2014/main" id="{4EB49974-3157-146D-C97E-C74BAAE2E2C0}"/>
              </a:ext>
            </a:extLst>
          </p:cNvPr>
          <p:cNvSpPr/>
          <p:nvPr/>
        </p:nvSpPr>
        <p:spPr>
          <a:xfrm>
            <a:off x="6755991" y="1001762"/>
            <a:ext cx="4174876" cy="5123543"/>
          </a:xfrm>
          <a:prstGeom prst="wedgeRoundRectCallout">
            <a:avLst>
              <a:gd name="adj1" fmla="val -18399"/>
              <a:gd name="adj2" fmla="val 50106"/>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Effektmål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Att chefer, som deltagit i kurser, ska tycka att Yrkesresan har gjort nytta för dem när det gäller att: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Arbeta i enlighet med sitt uppdrag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Söka, granska och värdera kunskap för att utifrån bästa tillgängliga kunskap utföra arbetet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Vägleda medarbetare i arbetet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64037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794BA54-E5AE-F806-31AD-27E611F07612}"/>
              </a:ext>
            </a:extLst>
          </p:cNvPr>
          <p:cNvSpPr>
            <a:spLocks noGrp="1"/>
          </p:cNvSpPr>
          <p:nvPr>
            <p:ph sz="quarter" idx="4"/>
          </p:nvPr>
        </p:nvSpPr>
        <p:spPr/>
        <p:txBody>
          <a:bodyPr/>
          <a:lstStyle/>
          <a:p>
            <a:r>
              <a:rPr lang="sv-SE" sz="2000" dirty="0"/>
              <a:t>Arbetsleda vid utredning av våld</a:t>
            </a:r>
          </a:p>
          <a:p>
            <a:r>
              <a:rPr lang="sv-SE" sz="2000" dirty="0"/>
              <a:t>Att processa LVU-mål</a:t>
            </a:r>
          </a:p>
          <a:p>
            <a:r>
              <a:rPr lang="sv-SE" sz="2000" dirty="0"/>
              <a:t>MI-baserad coaching</a:t>
            </a:r>
          </a:p>
          <a:p>
            <a:r>
              <a:rPr lang="sv-SE" sz="2000" dirty="0"/>
              <a:t>Processa om vårdnadsöverflyttning</a:t>
            </a:r>
          </a:p>
          <a:p>
            <a:r>
              <a:rPr lang="sv-SE" sz="2000" dirty="0"/>
              <a:t>Interkulturell kompetens</a:t>
            </a:r>
          </a:p>
          <a:p>
            <a:r>
              <a:rPr lang="sv-SE" sz="2000" dirty="0"/>
              <a:t>Arbetsmetodik för hållbar socialtjänst</a:t>
            </a:r>
          </a:p>
          <a:p>
            <a:endParaRPr lang="sv-SE" dirty="0"/>
          </a:p>
        </p:txBody>
      </p:sp>
      <p:sp>
        <p:nvSpPr>
          <p:cNvPr id="3" name="Platshållare för text 2">
            <a:extLst>
              <a:ext uri="{FF2B5EF4-FFF2-40B4-BE49-F238E27FC236}">
                <a16:creationId xmlns:a16="http://schemas.microsoft.com/office/drawing/2014/main" id="{5301A585-C48C-2C26-8D04-707846C8A870}"/>
              </a:ext>
            </a:extLst>
          </p:cNvPr>
          <p:cNvSpPr>
            <a:spLocks noGrp="1"/>
          </p:cNvSpPr>
          <p:nvPr>
            <p:ph type="body" sz="quarter" idx="3"/>
          </p:nvPr>
        </p:nvSpPr>
        <p:spPr/>
        <p:txBody>
          <a:bodyPr/>
          <a:lstStyle/>
          <a:p>
            <a:r>
              <a:rPr lang="sv-SE" dirty="0"/>
              <a:t>Kurser för chefer</a:t>
            </a:r>
          </a:p>
        </p:txBody>
      </p:sp>
      <p:sp>
        <p:nvSpPr>
          <p:cNvPr id="4" name="Platshållare för innehåll 3">
            <a:extLst>
              <a:ext uri="{FF2B5EF4-FFF2-40B4-BE49-F238E27FC236}">
                <a16:creationId xmlns:a16="http://schemas.microsoft.com/office/drawing/2014/main" id="{291FCE33-D850-5500-5592-AE6669385301}"/>
              </a:ext>
            </a:extLst>
          </p:cNvPr>
          <p:cNvSpPr>
            <a:spLocks noGrp="1"/>
          </p:cNvSpPr>
          <p:nvPr>
            <p:ph sz="half" idx="2"/>
          </p:nvPr>
        </p:nvSpPr>
        <p:spPr/>
        <p:txBody>
          <a:bodyPr/>
          <a:lstStyle/>
          <a:p>
            <a:r>
              <a:rPr lang="sv-SE" sz="2000" dirty="0"/>
              <a:t>Utreda våld i familjen</a:t>
            </a:r>
          </a:p>
          <a:p>
            <a:r>
              <a:rPr lang="sv-SE" sz="2000" dirty="0"/>
              <a:t>Handläggning av LVU</a:t>
            </a:r>
          </a:p>
          <a:p>
            <a:r>
              <a:rPr lang="sv-SE" sz="2000" dirty="0"/>
              <a:t>Motiverande samtal - MI</a:t>
            </a:r>
          </a:p>
          <a:p>
            <a:r>
              <a:rPr lang="sv-SE" sz="2000" dirty="0"/>
              <a:t>Vårdnadsöverflyttning</a:t>
            </a:r>
          </a:p>
          <a:p>
            <a:r>
              <a:rPr lang="sv-SE" sz="2000" dirty="0"/>
              <a:t>Interkulturell kompetens</a:t>
            </a:r>
          </a:p>
          <a:p>
            <a:r>
              <a:rPr lang="sv-SE" sz="2000" dirty="0"/>
              <a:t>Verktyg i vardagen</a:t>
            </a:r>
          </a:p>
        </p:txBody>
      </p:sp>
      <p:sp>
        <p:nvSpPr>
          <p:cNvPr id="5" name="Platshållare för text 4">
            <a:extLst>
              <a:ext uri="{FF2B5EF4-FFF2-40B4-BE49-F238E27FC236}">
                <a16:creationId xmlns:a16="http://schemas.microsoft.com/office/drawing/2014/main" id="{7454B8A5-DCB5-2008-454A-CF38D3BD688A}"/>
              </a:ext>
            </a:extLst>
          </p:cNvPr>
          <p:cNvSpPr>
            <a:spLocks noGrp="1"/>
          </p:cNvSpPr>
          <p:nvPr>
            <p:ph type="body" idx="1"/>
          </p:nvPr>
        </p:nvSpPr>
        <p:spPr/>
        <p:txBody>
          <a:bodyPr/>
          <a:lstStyle/>
          <a:p>
            <a:r>
              <a:rPr lang="sv-SE" dirty="0"/>
              <a:t>Kurser för medarbetare</a:t>
            </a:r>
          </a:p>
        </p:txBody>
      </p:sp>
      <p:sp>
        <p:nvSpPr>
          <p:cNvPr id="6" name="Rubrik 5">
            <a:extLst>
              <a:ext uri="{FF2B5EF4-FFF2-40B4-BE49-F238E27FC236}">
                <a16:creationId xmlns:a16="http://schemas.microsoft.com/office/drawing/2014/main" id="{57B89FDA-8297-DEE3-3893-57B0DEEE854A}"/>
              </a:ext>
            </a:extLst>
          </p:cNvPr>
          <p:cNvSpPr>
            <a:spLocks noGrp="1"/>
          </p:cNvSpPr>
          <p:nvPr>
            <p:ph type="title"/>
          </p:nvPr>
        </p:nvSpPr>
        <p:spPr/>
        <p:txBody>
          <a:bodyPr/>
          <a:lstStyle/>
          <a:p>
            <a:r>
              <a:rPr lang="sv-SE" dirty="0"/>
              <a:t>Exempel Barn och unga GR</a:t>
            </a:r>
          </a:p>
        </p:txBody>
      </p:sp>
      <p:pic>
        <p:nvPicPr>
          <p:cNvPr id="9" name="Bildobjekt 8">
            <a:extLst>
              <a:ext uri="{FF2B5EF4-FFF2-40B4-BE49-F238E27FC236}">
                <a16:creationId xmlns:a16="http://schemas.microsoft.com/office/drawing/2014/main" id="{ED3F4CF1-8381-3476-CA7E-29B99DA8EF02}"/>
              </a:ext>
            </a:extLst>
          </p:cNvPr>
          <p:cNvPicPr>
            <a:picLocks noChangeAspect="1"/>
          </p:cNvPicPr>
          <p:nvPr/>
        </p:nvPicPr>
        <p:blipFill>
          <a:blip r:embed="rId3"/>
          <a:stretch>
            <a:fillRect/>
          </a:stretch>
        </p:blipFill>
        <p:spPr>
          <a:xfrm>
            <a:off x="8820981" y="0"/>
            <a:ext cx="3245237" cy="2726668"/>
          </a:xfrm>
          <a:prstGeom prst="rect">
            <a:avLst/>
          </a:prstGeom>
        </p:spPr>
      </p:pic>
    </p:spTree>
    <p:extLst>
      <p:ext uri="{BB962C8B-B14F-4D97-AF65-F5344CB8AC3E}">
        <p14:creationId xmlns:p14="http://schemas.microsoft.com/office/powerpoint/2010/main" val="57739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 4">
            <a:extLst>
              <a:ext uri="{FF2B5EF4-FFF2-40B4-BE49-F238E27FC236}">
                <a16:creationId xmlns:a16="http://schemas.microsoft.com/office/drawing/2014/main" id="{0F43CE05-4BB6-4B4B-8BA5-DD6A5C199278}"/>
              </a:ext>
            </a:extLst>
          </p:cNvPr>
          <p:cNvGrpSpPr/>
          <p:nvPr/>
        </p:nvGrpSpPr>
        <p:grpSpPr>
          <a:xfrm rot="240000">
            <a:off x="2620551" y="4741911"/>
            <a:ext cx="2880000" cy="642778"/>
            <a:chOff x="313421" y="2997807"/>
            <a:chExt cx="2088003" cy="791998"/>
          </a:xfrm>
        </p:grpSpPr>
        <p:sp>
          <p:nvSpPr>
            <p:cNvPr id="15" name="Rektangel: rundade hörn 14">
              <a:extLst>
                <a:ext uri="{FF2B5EF4-FFF2-40B4-BE49-F238E27FC236}">
                  <a16:creationId xmlns:a16="http://schemas.microsoft.com/office/drawing/2014/main" id="{5FAC16C2-C088-4C4A-A3C1-58809E39F859}"/>
                </a:ext>
              </a:extLst>
            </p:cNvPr>
            <p:cNvSpPr/>
            <p:nvPr/>
          </p:nvSpPr>
          <p:spPr>
            <a:xfrm>
              <a:off x="313421" y="2997807"/>
              <a:ext cx="2088003" cy="791998"/>
            </a:xfrm>
            <a:prstGeom prst="roundRect">
              <a:avLst/>
            </a:prstGeom>
            <a:ln>
              <a:noFill/>
            </a:ln>
          </p:spPr>
          <p:style>
            <a:lnRef idx="3">
              <a:schemeClr val="lt1"/>
            </a:lnRef>
            <a:fillRef idx="1">
              <a:schemeClr val="accent3"/>
            </a:fillRef>
            <a:effectRef idx="1">
              <a:schemeClr val="accent3"/>
            </a:effectRef>
            <a:fontRef idx="minor">
              <a:schemeClr val="lt1"/>
            </a:fontRef>
          </p:style>
        </p:sp>
        <p:sp>
          <p:nvSpPr>
            <p:cNvPr id="16" name="Rektangel: rundade hörn 4">
              <a:extLst>
                <a:ext uri="{FF2B5EF4-FFF2-40B4-BE49-F238E27FC236}">
                  <a16:creationId xmlns:a16="http://schemas.microsoft.com/office/drawing/2014/main" id="{7BDB7B50-76F7-46A0-9072-D849451A5545}"/>
                </a:ext>
              </a:extLst>
            </p:cNvPr>
            <p:cNvSpPr txBox="1"/>
            <p:nvPr/>
          </p:nvSpPr>
          <p:spPr>
            <a:xfrm>
              <a:off x="352083" y="3152530"/>
              <a:ext cx="2010679" cy="598613"/>
            </a:xfrm>
            <a:prstGeom prst="rect">
              <a:avLst/>
            </a:prstGeom>
            <a:ln>
              <a:noFill/>
            </a:ln>
          </p:spPr>
          <p:style>
            <a:lnRef idx="3">
              <a:schemeClr val="lt1"/>
            </a:lnRef>
            <a:fillRef idx="1">
              <a:schemeClr val="accent3"/>
            </a:fillRef>
            <a:effectRef idx="1">
              <a:schemeClr val="accent3"/>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Inte behov av vikarie</a:t>
              </a:r>
            </a:p>
          </p:txBody>
        </p:sp>
      </p:grpSp>
      <p:grpSp>
        <p:nvGrpSpPr>
          <p:cNvPr id="6" name="Grupp 5">
            <a:extLst>
              <a:ext uri="{FF2B5EF4-FFF2-40B4-BE49-F238E27FC236}">
                <a16:creationId xmlns:a16="http://schemas.microsoft.com/office/drawing/2014/main" id="{2EE59990-BEA0-4687-BA96-72C92022F678}"/>
              </a:ext>
            </a:extLst>
          </p:cNvPr>
          <p:cNvGrpSpPr/>
          <p:nvPr/>
        </p:nvGrpSpPr>
        <p:grpSpPr>
          <a:xfrm rot="240000">
            <a:off x="2657570" y="4016901"/>
            <a:ext cx="2920346" cy="653268"/>
            <a:chOff x="319966" y="2242188"/>
            <a:chExt cx="2088003" cy="828002"/>
          </a:xfrm>
        </p:grpSpPr>
        <p:sp>
          <p:nvSpPr>
            <p:cNvPr id="13" name="Rektangel: rundade hörn 12">
              <a:extLst>
                <a:ext uri="{FF2B5EF4-FFF2-40B4-BE49-F238E27FC236}">
                  <a16:creationId xmlns:a16="http://schemas.microsoft.com/office/drawing/2014/main" id="{CF8CB650-F12A-48F8-A7F9-4A606A901118}"/>
                </a:ext>
              </a:extLst>
            </p:cNvPr>
            <p:cNvSpPr/>
            <p:nvPr/>
          </p:nvSpPr>
          <p:spPr>
            <a:xfrm>
              <a:off x="319966" y="2242188"/>
              <a:ext cx="2088003" cy="828002"/>
            </a:xfrm>
            <a:prstGeom prst="roundRect">
              <a:avLst/>
            </a:prstGeom>
            <a:ln>
              <a:noFill/>
            </a:ln>
          </p:spPr>
          <p:style>
            <a:lnRef idx="3">
              <a:schemeClr val="lt1"/>
            </a:lnRef>
            <a:fillRef idx="1">
              <a:schemeClr val="accent3"/>
            </a:fillRef>
            <a:effectRef idx="1">
              <a:schemeClr val="accent3"/>
            </a:effectRef>
            <a:fontRef idx="minor">
              <a:schemeClr val="lt1"/>
            </a:fontRef>
          </p:style>
        </p:sp>
        <p:sp>
          <p:nvSpPr>
            <p:cNvPr id="14" name="Rektangel: rundade hörn 6">
              <a:extLst>
                <a:ext uri="{FF2B5EF4-FFF2-40B4-BE49-F238E27FC236}">
                  <a16:creationId xmlns:a16="http://schemas.microsoft.com/office/drawing/2014/main" id="{72C53B01-5E2E-4EF6-BF80-1A2F477D903A}"/>
                </a:ext>
              </a:extLst>
            </p:cNvPr>
            <p:cNvSpPr txBox="1"/>
            <p:nvPr/>
          </p:nvSpPr>
          <p:spPr>
            <a:xfrm>
              <a:off x="337474" y="2410679"/>
              <a:ext cx="2007163" cy="496142"/>
            </a:xfrm>
            <a:prstGeom prst="rect">
              <a:avLst/>
            </a:prstGeom>
            <a:ln>
              <a:noFill/>
            </a:ln>
          </p:spPr>
          <p:style>
            <a:lnRef idx="3">
              <a:schemeClr val="lt1"/>
            </a:lnRef>
            <a:fillRef idx="1">
              <a:schemeClr val="accent3"/>
            </a:fillRef>
            <a:effectRef idx="1">
              <a:schemeClr val="accent3"/>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Möjlighet att styra kalender</a:t>
              </a:r>
            </a:p>
          </p:txBody>
        </p:sp>
      </p:grpSp>
      <p:grpSp>
        <p:nvGrpSpPr>
          <p:cNvPr id="7" name="Grupp 6">
            <a:extLst>
              <a:ext uri="{FF2B5EF4-FFF2-40B4-BE49-F238E27FC236}">
                <a16:creationId xmlns:a16="http://schemas.microsoft.com/office/drawing/2014/main" id="{D0ED6DC8-00D7-4737-A0EC-4BB4D4FF0A9D}"/>
              </a:ext>
            </a:extLst>
          </p:cNvPr>
          <p:cNvGrpSpPr/>
          <p:nvPr/>
        </p:nvGrpSpPr>
        <p:grpSpPr>
          <a:xfrm rot="240000">
            <a:off x="2692535" y="3309545"/>
            <a:ext cx="2934173" cy="653115"/>
            <a:chOff x="322808" y="1498489"/>
            <a:chExt cx="2088003" cy="828002"/>
          </a:xfrm>
        </p:grpSpPr>
        <p:sp>
          <p:nvSpPr>
            <p:cNvPr id="11" name="Rektangel: rundade hörn 10">
              <a:extLst>
                <a:ext uri="{FF2B5EF4-FFF2-40B4-BE49-F238E27FC236}">
                  <a16:creationId xmlns:a16="http://schemas.microsoft.com/office/drawing/2014/main" id="{1109548B-A4DF-42E1-8942-4F7648DAAC42}"/>
                </a:ext>
              </a:extLst>
            </p:cNvPr>
            <p:cNvSpPr/>
            <p:nvPr/>
          </p:nvSpPr>
          <p:spPr>
            <a:xfrm>
              <a:off x="322808" y="1498489"/>
              <a:ext cx="2088003" cy="828002"/>
            </a:xfrm>
            <a:prstGeom prst="roundRect">
              <a:avLst/>
            </a:prstGeom>
            <a:ln>
              <a:noFill/>
            </a:ln>
          </p:spPr>
          <p:style>
            <a:lnRef idx="3">
              <a:schemeClr val="lt1"/>
            </a:lnRef>
            <a:fillRef idx="1">
              <a:schemeClr val="accent3"/>
            </a:fillRef>
            <a:effectRef idx="1">
              <a:schemeClr val="accent3"/>
            </a:effectRef>
            <a:fontRef idx="minor">
              <a:schemeClr val="lt1"/>
            </a:fontRef>
          </p:style>
        </p:sp>
        <p:sp>
          <p:nvSpPr>
            <p:cNvPr id="12" name="Rektangel: rundade hörn 8">
              <a:extLst>
                <a:ext uri="{FF2B5EF4-FFF2-40B4-BE49-F238E27FC236}">
                  <a16:creationId xmlns:a16="http://schemas.microsoft.com/office/drawing/2014/main" id="{3C047B2C-867F-4FDF-87AB-C95212B81151}"/>
                </a:ext>
              </a:extLst>
            </p:cNvPr>
            <p:cNvSpPr txBox="1"/>
            <p:nvPr/>
          </p:nvSpPr>
          <p:spPr>
            <a:xfrm>
              <a:off x="394924" y="1535032"/>
              <a:ext cx="2007163" cy="747162"/>
            </a:xfrm>
            <a:prstGeom prst="rect">
              <a:avLst/>
            </a:prstGeom>
            <a:ln>
              <a:noFill/>
            </a:ln>
          </p:spPr>
          <p:style>
            <a:lnRef idx="3">
              <a:schemeClr val="lt1"/>
            </a:lnRef>
            <a:fillRef idx="1">
              <a:schemeClr val="accent3"/>
            </a:fillRef>
            <a:effectRef idx="1">
              <a:schemeClr val="accent3"/>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Datavana och egen dator</a:t>
              </a:r>
            </a:p>
          </p:txBody>
        </p:sp>
      </p:grpSp>
      <p:grpSp>
        <p:nvGrpSpPr>
          <p:cNvPr id="8" name="Grupp 7">
            <a:extLst>
              <a:ext uri="{FF2B5EF4-FFF2-40B4-BE49-F238E27FC236}">
                <a16:creationId xmlns:a16="http://schemas.microsoft.com/office/drawing/2014/main" id="{A30E7182-1FB1-4915-B3B1-F29CED24B654}"/>
              </a:ext>
            </a:extLst>
          </p:cNvPr>
          <p:cNvGrpSpPr/>
          <p:nvPr/>
        </p:nvGrpSpPr>
        <p:grpSpPr>
          <a:xfrm rot="240000">
            <a:off x="2745281" y="2547770"/>
            <a:ext cx="2979079" cy="688690"/>
            <a:chOff x="336277" y="764380"/>
            <a:chExt cx="2088003" cy="828002"/>
          </a:xfrm>
        </p:grpSpPr>
        <p:sp>
          <p:nvSpPr>
            <p:cNvPr id="9" name="Rektangel: rundade hörn 8">
              <a:extLst>
                <a:ext uri="{FF2B5EF4-FFF2-40B4-BE49-F238E27FC236}">
                  <a16:creationId xmlns:a16="http://schemas.microsoft.com/office/drawing/2014/main" id="{1A431A8E-1C33-41E8-BBD9-942594E3184D}"/>
                </a:ext>
              </a:extLst>
            </p:cNvPr>
            <p:cNvSpPr/>
            <p:nvPr/>
          </p:nvSpPr>
          <p:spPr>
            <a:xfrm>
              <a:off x="336277" y="764380"/>
              <a:ext cx="2088003" cy="828002"/>
            </a:xfrm>
            <a:prstGeom prst="roundRect">
              <a:avLst/>
            </a:prstGeom>
            <a:ln>
              <a:noFill/>
            </a:ln>
          </p:spPr>
          <p:style>
            <a:lnRef idx="3">
              <a:schemeClr val="lt1"/>
            </a:lnRef>
            <a:fillRef idx="1">
              <a:schemeClr val="accent3"/>
            </a:fillRef>
            <a:effectRef idx="1">
              <a:schemeClr val="accent3"/>
            </a:effectRef>
            <a:fontRef idx="minor">
              <a:schemeClr val="lt1"/>
            </a:fontRef>
          </p:style>
        </p:sp>
        <p:sp>
          <p:nvSpPr>
            <p:cNvPr id="10" name="Rektangel: rundade hörn 10">
              <a:extLst>
                <a:ext uri="{FF2B5EF4-FFF2-40B4-BE49-F238E27FC236}">
                  <a16:creationId xmlns:a16="http://schemas.microsoft.com/office/drawing/2014/main" id="{3BA9031F-6104-4BC5-9BBA-5175A4850E11}"/>
                </a:ext>
              </a:extLst>
            </p:cNvPr>
            <p:cNvSpPr txBox="1"/>
            <p:nvPr/>
          </p:nvSpPr>
          <p:spPr>
            <a:xfrm>
              <a:off x="376698" y="873370"/>
              <a:ext cx="2007163" cy="678593"/>
            </a:xfrm>
            <a:prstGeom prst="rect">
              <a:avLst/>
            </a:prstGeom>
            <a:ln>
              <a:noFill/>
            </a:ln>
          </p:spPr>
          <p:style>
            <a:lnRef idx="3">
              <a:schemeClr val="lt1"/>
            </a:lnRef>
            <a:fillRef idx="1">
              <a:schemeClr val="accent3"/>
            </a:fillRef>
            <a:effectRef idx="1">
              <a:schemeClr val="accent3"/>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Högskoleutbildning</a:t>
              </a:r>
            </a:p>
          </p:txBody>
        </p:sp>
      </p:grpSp>
      <p:sp>
        <p:nvSpPr>
          <p:cNvPr id="41" name="Likbent triangel 40">
            <a:extLst>
              <a:ext uri="{FF2B5EF4-FFF2-40B4-BE49-F238E27FC236}">
                <a16:creationId xmlns:a16="http://schemas.microsoft.com/office/drawing/2014/main" id="{BB30A36C-5B65-4B00-BA6C-D003B5F65F43}"/>
              </a:ext>
            </a:extLst>
          </p:cNvPr>
          <p:cNvSpPr/>
          <p:nvPr/>
        </p:nvSpPr>
        <p:spPr>
          <a:xfrm>
            <a:off x="5753893" y="5844188"/>
            <a:ext cx="717681" cy="717681"/>
          </a:xfrm>
          <a:prstGeom prst="triangle">
            <a:avLst/>
          </a:prstGeom>
          <a:solidFill>
            <a:schemeClr val="accent6">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2" name="Rektangel 41">
            <a:extLst>
              <a:ext uri="{FF2B5EF4-FFF2-40B4-BE49-F238E27FC236}">
                <a16:creationId xmlns:a16="http://schemas.microsoft.com/office/drawing/2014/main" id="{7D7BB1C6-D58D-4BE8-AC78-AB2121DEA863}"/>
              </a:ext>
            </a:extLst>
          </p:cNvPr>
          <p:cNvSpPr/>
          <p:nvPr/>
        </p:nvSpPr>
        <p:spPr>
          <a:xfrm rot="240000">
            <a:off x="2563759" y="5553331"/>
            <a:ext cx="7132571" cy="290900"/>
          </a:xfrm>
          <a:prstGeom prst="rect">
            <a:avLst/>
          </a:prstGeom>
          <a:solidFill>
            <a:schemeClr val="accent5">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43" name="Grupp 42">
            <a:extLst>
              <a:ext uri="{FF2B5EF4-FFF2-40B4-BE49-F238E27FC236}">
                <a16:creationId xmlns:a16="http://schemas.microsoft.com/office/drawing/2014/main" id="{0C3BF0D8-3A46-4C17-B178-8365F82DA32F}"/>
              </a:ext>
            </a:extLst>
          </p:cNvPr>
          <p:cNvGrpSpPr/>
          <p:nvPr/>
        </p:nvGrpSpPr>
        <p:grpSpPr>
          <a:xfrm rot="240000">
            <a:off x="6809377" y="5016813"/>
            <a:ext cx="2880000" cy="651712"/>
            <a:chOff x="313421" y="2997807"/>
            <a:chExt cx="2088003" cy="791998"/>
          </a:xfrm>
        </p:grpSpPr>
        <p:sp>
          <p:nvSpPr>
            <p:cNvPr id="44" name="Rektangel: rundade hörn 43">
              <a:extLst>
                <a:ext uri="{FF2B5EF4-FFF2-40B4-BE49-F238E27FC236}">
                  <a16:creationId xmlns:a16="http://schemas.microsoft.com/office/drawing/2014/main" id="{A0C63419-ADD5-4A3F-99EE-D82A82EBEB48}"/>
                </a:ext>
              </a:extLst>
            </p:cNvPr>
            <p:cNvSpPr/>
            <p:nvPr/>
          </p:nvSpPr>
          <p:spPr>
            <a:xfrm>
              <a:off x="313421" y="2997807"/>
              <a:ext cx="2088003" cy="791998"/>
            </a:xfrm>
            <a:prstGeom prst="roundRect">
              <a:avLst/>
            </a:prstGeom>
            <a:ln>
              <a:noFill/>
            </a:ln>
          </p:spPr>
          <p:style>
            <a:lnRef idx="3">
              <a:schemeClr val="lt1"/>
            </a:lnRef>
            <a:fillRef idx="1">
              <a:schemeClr val="accent3"/>
            </a:fillRef>
            <a:effectRef idx="1">
              <a:schemeClr val="accent3"/>
            </a:effectRef>
            <a:fontRef idx="minor">
              <a:schemeClr val="lt1"/>
            </a:fontRef>
          </p:style>
        </p:sp>
        <p:sp>
          <p:nvSpPr>
            <p:cNvPr id="45" name="Rektangel: rundade hörn 4">
              <a:extLst>
                <a:ext uri="{FF2B5EF4-FFF2-40B4-BE49-F238E27FC236}">
                  <a16:creationId xmlns:a16="http://schemas.microsoft.com/office/drawing/2014/main" id="{91B29098-B0FD-43CE-833C-2A7BF0E0B610}"/>
                </a:ext>
              </a:extLst>
            </p:cNvPr>
            <p:cNvSpPr txBox="1"/>
            <p:nvPr/>
          </p:nvSpPr>
          <p:spPr>
            <a:xfrm>
              <a:off x="352083" y="3036469"/>
              <a:ext cx="2010679" cy="714674"/>
            </a:xfrm>
            <a:prstGeom prst="rect">
              <a:avLst/>
            </a:prstGeom>
            <a:ln>
              <a:noFill/>
            </a:ln>
          </p:spPr>
          <p:style>
            <a:lnRef idx="3">
              <a:schemeClr val="lt1"/>
            </a:lnRef>
            <a:fillRef idx="1">
              <a:schemeClr val="accent3"/>
            </a:fillRef>
            <a:effectRef idx="1">
              <a:schemeClr val="accent3"/>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Behov av vikarie</a:t>
              </a:r>
            </a:p>
          </p:txBody>
        </p:sp>
      </p:grpSp>
      <p:grpSp>
        <p:nvGrpSpPr>
          <p:cNvPr id="49" name="Grupp 48">
            <a:extLst>
              <a:ext uri="{FF2B5EF4-FFF2-40B4-BE49-F238E27FC236}">
                <a16:creationId xmlns:a16="http://schemas.microsoft.com/office/drawing/2014/main" id="{8DF2EF9E-7DF4-422B-A7DD-7F0EC09C0386}"/>
              </a:ext>
            </a:extLst>
          </p:cNvPr>
          <p:cNvGrpSpPr/>
          <p:nvPr/>
        </p:nvGrpSpPr>
        <p:grpSpPr>
          <a:xfrm rot="240000">
            <a:off x="6922392" y="3589001"/>
            <a:ext cx="2880000" cy="648410"/>
            <a:chOff x="322808" y="1498489"/>
            <a:chExt cx="2088003" cy="828002"/>
          </a:xfrm>
        </p:grpSpPr>
        <p:sp>
          <p:nvSpPr>
            <p:cNvPr id="50" name="Rektangel: rundade hörn 49">
              <a:extLst>
                <a:ext uri="{FF2B5EF4-FFF2-40B4-BE49-F238E27FC236}">
                  <a16:creationId xmlns:a16="http://schemas.microsoft.com/office/drawing/2014/main" id="{6F654AB1-2F69-45C5-B49B-2ABFD5DA0015}"/>
                </a:ext>
              </a:extLst>
            </p:cNvPr>
            <p:cNvSpPr/>
            <p:nvPr/>
          </p:nvSpPr>
          <p:spPr>
            <a:xfrm>
              <a:off x="322808" y="1498489"/>
              <a:ext cx="2088003" cy="828002"/>
            </a:xfrm>
            <a:prstGeom prst="roundRect">
              <a:avLst/>
            </a:prstGeom>
            <a:ln>
              <a:noFill/>
            </a:ln>
          </p:spPr>
          <p:style>
            <a:lnRef idx="3">
              <a:schemeClr val="lt1"/>
            </a:lnRef>
            <a:fillRef idx="1">
              <a:schemeClr val="accent3"/>
            </a:fillRef>
            <a:effectRef idx="1">
              <a:schemeClr val="accent3"/>
            </a:effectRef>
            <a:fontRef idx="minor">
              <a:schemeClr val="lt1"/>
            </a:fontRef>
          </p:style>
        </p:sp>
        <p:sp>
          <p:nvSpPr>
            <p:cNvPr id="51" name="Rektangel: rundade hörn 8">
              <a:extLst>
                <a:ext uri="{FF2B5EF4-FFF2-40B4-BE49-F238E27FC236}">
                  <a16:creationId xmlns:a16="http://schemas.microsoft.com/office/drawing/2014/main" id="{9E4FB70A-7C83-423D-9440-556F8F11C7A1}"/>
                </a:ext>
              </a:extLst>
            </p:cNvPr>
            <p:cNvSpPr txBox="1"/>
            <p:nvPr/>
          </p:nvSpPr>
          <p:spPr>
            <a:xfrm>
              <a:off x="363228" y="1538909"/>
              <a:ext cx="2007163" cy="747162"/>
            </a:xfrm>
            <a:prstGeom prst="rect">
              <a:avLst/>
            </a:prstGeom>
            <a:ln>
              <a:noFill/>
            </a:ln>
          </p:spPr>
          <p:style>
            <a:lnRef idx="3">
              <a:schemeClr val="lt1"/>
            </a:lnRef>
            <a:fillRef idx="1">
              <a:schemeClr val="accent3"/>
            </a:fillRef>
            <a:effectRef idx="1">
              <a:schemeClr val="accent3"/>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Mindre datavana, gemensam dator</a:t>
              </a:r>
            </a:p>
          </p:txBody>
        </p:sp>
      </p:grpSp>
      <p:grpSp>
        <p:nvGrpSpPr>
          <p:cNvPr id="52" name="Grupp 51">
            <a:extLst>
              <a:ext uri="{FF2B5EF4-FFF2-40B4-BE49-F238E27FC236}">
                <a16:creationId xmlns:a16="http://schemas.microsoft.com/office/drawing/2014/main" id="{19C16645-DD5F-4D92-B00F-3C1C5C08C244}"/>
              </a:ext>
            </a:extLst>
          </p:cNvPr>
          <p:cNvGrpSpPr/>
          <p:nvPr/>
        </p:nvGrpSpPr>
        <p:grpSpPr>
          <a:xfrm rot="240000">
            <a:off x="6922346" y="2872493"/>
            <a:ext cx="2880000" cy="647025"/>
            <a:chOff x="336277" y="764380"/>
            <a:chExt cx="2088003" cy="828002"/>
          </a:xfrm>
        </p:grpSpPr>
        <p:sp>
          <p:nvSpPr>
            <p:cNvPr id="53" name="Rektangel: rundade hörn 52">
              <a:extLst>
                <a:ext uri="{FF2B5EF4-FFF2-40B4-BE49-F238E27FC236}">
                  <a16:creationId xmlns:a16="http://schemas.microsoft.com/office/drawing/2014/main" id="{D1E73B09-6802-43D7-B92B-682AF6A033F9}"/>
                </a:ext>
              </a:extLst>
            </p:cNvPr>
            <p:cNvSpPr/>
            <p:nvPr/>
          </p:nvSpPr>
          <p:spPr>
            <a:xfrm>
              <a:off x="336277" y="764380"/>
              <a:ext cx="2088003" cy="828002"/>
            </a:xfrm>
            <a:prstGeom prst="roundRect">
              <a:avLst/>
            </a:prstGeom>
            <a:ln>
              <a:noFill/>
            </a:ln>
          </p:spPr>
          <p:style>
            <a:lnRef idx="3">
              <a:schemeClr val="lt1"/>
            </a:lnRef>
            <a:fillRef idx="1">
              <a:schemeClr val="accent3"/>
            </a:fillRef>
            <a:effectRef idx="1">
              <a:schemeClr val="accent3"/>
            </a:effectRef>
            <a:fontRef idx="minor">
              <a:schemeClr val="lt1"/>
            </a:fontRef>
          </p:style>
        </p:sp>
        <p:sp>
          <p:nvSpPr>
            <p:cNvPr id="54" name="Rektangel: rundade hörn 10">
              <a:extLst>
                <a:ext uri="{FF2B5EF4-FFF2-40B4-BE49-F238E27FC236}">
                  <a16:creationId xmlns:a16="http://schemas.microsoft.com/office/drawing/2014/main" id="{72AF0931-EFD3-4993-8C9B-C6A7ACADF296}"/>
                </a:ext>
              </a:extLst>
            </p:cNvPr>
            <p:cNvSpPr txBox="1"/>
            <p:nvPr/>
          </p:nvSpPr>
          <p:spPr>
            <a:xfrm>
              <a:off x="376697" y="804800"/>
              <a:ext cx="2007163" cy="747162"/>
            </a:xfrm>
            <a:prstGeom prst="rect">
              <a:avLst/>
            </a:prstGeom>
            <a:ln>
              <a:noFill/>
            </a:ln>
          </p:spPr>
          <p:style>
            <a:lnRef idx="3">
              <a:schemeClr val="lt1"/>
            </a:lnRef>
            <a:fillRef idx="1">
              <a:schemeClr val="accent3"/>
            </a:fillRef>
            <a:effectRef idx="1">
              <a:schemeClr val="accent3"/>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Gymnasieutbildning + många outbildade</a:t>
              </a:r>
            </a:p>
          </p:txBody>
        </p:sp>
      </p:grpSp>
      <p:sp>
        <p:nvSpPr>
          <p:cNvPr id="55" name="Rubrik 3">
            <a:extLst>
              <a:ext uri="{FF2B5EF4-FFF2-40B4-BE49-F238E27FC236}">
                <a16:creationId xmlns:a16="http://schemas.microsoft.com/office/drawing/2014/main" id="{43F0FAAE-366A-4A39-9EDC-E09E6A43C901}"/>
              </a:ext>
            </a:extLst>
          </p:cNvPr>
          <p:cNvSpPr txBox="1">
            <a:spLocks/>
          </p:cNvSpPr>
          <p:nvPr/>
        </p:nvSpPr>
        <p:spPr>
          <a:xfrm>
            <a:off x="872244" y="802587"/>
            <a:ext cx="10515600" cy="90524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Britannic Bold" panose="020B09030607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1" i="0" u="none" strike="noStrike" kern="1200" cap="none" spc="0" normalizeH="0" baseline="0" noProof="0" dirty="0">
                <a:ln>
                  <a:noFill/>
                </a:ln>
                <a:solidFill>
                  <a:srgbClr val="2C2A2A">
                    <a:lumMod val="75000"/>
                    <a:lumOff val="25000"/>
                  </a:srgbClr>
                </a:solidFill>
                <a:effectLst/>
                <a:uLnTx/>
                <a:uFillTx/>
                <a:latin typeface="Arial"/>
                <a:ea typeface="+mj-ea"/>
                <a:cs typeface="+mj-cs"/>
              </a:rPr>
              <a:t>Olika resor – olika förutsättningar</a:t>
            </a:r>
          </a:p>
        </p:txBody>
      </p:sp>
      <p:grpSp>
        <p:nvGrpSpPr>
          <p:cNvPr id="4" name="Grupp 3">
            <a:extLst>
              <a:ext uri="{FF2B5EF4-FFF2-40B4-BE49-F238E27FC236}">
                <a16:creationId xmlns:a16="http://schemas.microsoft.com/office/drawing/2014/main" id="{5A41ACCD-E490-D8FC-4428-891ADF2B5B90}"/>
              </a:ext>
            </a:extLst>
          </p:cNvPr>
          <p:cNvGrpSpPr/>
          <p:nvPr/>
        </p:nvGrpSpPr>
        <p:grpSpPr>
          <a:xfrm rot="240000">
            <a:off x="6863543" y="4305355"/>
            <a:ext cx="2880000" cy="615848"/>
            <a:chOff x="322808" y="1498489"/>
            <a:chExt cx="2088003" cy="828002"/>
          </a:xfrm>
        </p:grpSpPr>
        <p:sp>
          <p:nvSpPr>
            <p:cNvPr id="17" name="Rektangel: rundade hörn 16">
              <a:extLst>
                <a:ext uri="{FF2B5EF4-FFF2-40B4-BE49-F238E27FC236}">
                  <a16:creationId xmlns:a16="http://schemas.microsoft.com/office/drawing/2014/main" id="{EEA5DE11-DB5F-D83C-F26B-996E548D1547}"/>
                </a:ext>
              </a:extLst>
            </p:cNvPr>
            <p:cNvSpPr/>
            <p:nvPr/>
          </p:nvSpPr>
          <p:spPr>
            <a:xfrm>
              <a:off x="322808" y="1498489"/>
              <a:ext cx="2088003" cy="828002"/>
            </a:xfrm>
            <a:prstGeom prst="roundRect">
              <a:avLst/>
            </a:prstGeom>
            <a:ln>
              <a:noFill/>
            </a:ln>
          </p:spPr>
          <p:style>
            <a:lnRef idx="3">
              <a:schemeClr val="lt1"/>
            </a:lnRef>
            <a:fillRef idx="1">
              <a:schemeClr val="accent3"/>
            </a:fillRef>
            <a:effectRef idx="1">
              <a:schemeClr val="accent3"/>
            </a:effectRef>
            <a:fontRef idx="minor">
              <a:schemeClr val="lt1"/>
            </a:fontRef>
          </p:style>
        </p:sp>
        <p:sp>
          <p:nvSpPr>
            <p:cNvPr id="18" name="Rektangel: rundade hörn 8">
              <a:extLst>
                <a:ext uri="{FF2B5EF4-FFF2-40B4-BE49-F238E27FC236}">
                  <a16:creationId xmlns:a16="http://schemas.microsoft.com/office/drawing/2014/main" id="{B8925C8D-7328-FBAC-449B-E6F7E5046237}"/>
                </a:ext>
              </a:extLst>
            </p:cNvPr>
            <p:cNvSpPr txBox="1"/>
            <p:nvPr/>
          </p:nvSpPr>
          <p:spPr>
            <a:xfrm>
              <a:off x="363228" y="1538909"/>
              <a:ext cx="2007163" cy="747162"/>
            </a:xfrm>
            <a:prstGeom prst="rect">
              <a:avLst/>
            </a:prstGeom>
            <a:ln>
              <a:noFill/>
            </a:ln>
          </p:spPr>
          <p:style>
            <a:lnRef idx="3">
              <a:schemeClr val="lt1"/>
            </a:lnRef>
            <a:fillRef idx="1">
              <a:schemeClr val="accent3"/>
            </a:fillRef>
            <a:effectRef idx="1">
              <a:schemeClr val="accent3"/>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Schemalagd</a:t>
              </a:r>
            </a:p>
          </p:txBody>
        </p:sp>
      </p:grpSp>
      <p:sp>
        <p:nvSpPr>
          <p:cNvPr id="2" name="textruta 1">
            <a:extLst>
              <a:ext uri="{FF2B5EF4-FFF2-40B4-BE49-F238E27FC236}">
                <a16:creationId xmlns:a16="http://schemas.microsoft.com/office/drawing/2014/main" id="{1AEB6C30-4E10-2384-D3C4-F30402D4DE6D}"/>
              </a:ext>
            </a:extLst>
          </p:cNvPr>
          <p:cNvSpPr txBox="1"/>
          <p:nvPr/>
        </p:nvSpPr>
        <p:spPr>
          <a:xfrm rot="289573">
            <a:off x="2904779" y="5378015"/>
            <a:ext cx="23294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MYNDIGHETSUTÖVNING</a:t>
            </a:r>
          </a:p>
        </p:txBody>
      </p:sp>
      <p:sp>
        <p:nvSpPr>
          <p:cNvPr id="3" name="textruta 2">
            <a:extLst>
              <a:ext uri="{FF2B5EF4-FFF2-40B4-BE49-F238E27FC236}">
                <a16:creationId xmlns:a16="http://schemas.microsoft.com/office/drawing/2014/main" id="{3C4898C8-2B0A-A724-5971-852A1B1A6089}"/>
              </a:ext>
            </a:extLst>
          </p:cNvPr>
          <p:cNvSpPr txBox="1"/>
          <p:nvPr/>
        </p:nvSpPr>
        <p:spPr>
          <a:xfrm rot="291952">
            <a:off x="7050510" y="5700420"/>
            <a:ext cx="22877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UTFÖRARVERKSAMHET</a:t>
            </a:r>
          </a:p>
        </p:txBody>
      </p:sp>
      <p:grpSp>
        <p:nvGrpSpPr>
          <p:cNvPr id="20" name="Grupp 19">
            <a:extLst>
              <a:ext uri="{FF2B5EF4-FFF2-40B4-BE49-F238E27FC236}">
                <a16:creationId xmlns:a16="http://schemas.microsoft.com/office/drawing/2014/main" id="{0F7F497D-83E6-742C-B9EE-77A5AA842B53}"/>
              </a:ext>
            </a:extLst>
          </p:cNvPr>
          <p:cNvGrpSpPr/>
          <p:nvPr/>
        </p:nvGrpSpPr>
        <p:grpSpPr>
          <a:xfrm rot="240000">
            <a:off x="6964137" y="2128174"/>
            <a:ext cx="2880000" cy="675065"/>
            <a:chOff x="322808" y="1498489"/>
            <a:chExt cx="2088003" cy="828002"/>
          </a:xfrm>
        </p:grpSpPr>
        <p:sp>
          <p:nvSpPr>
            <p:cNvPr id="21" name="Rektangel: rundade hörn 20">
              <a:extLst>
                <a:ext uri="{FF2B5EF4-FFF2-40B4-BE49-F238E27FC236}">
                  <a16:creationId xmlns:a16="http://schemas.microsoft.com/office/drawing/2014/main" id="{29590209-C409-1745-705F-17D01CDC9513}"/>
                </a:ext>
              </a:extLst>
            </p:cNvPr>
            <p:cNvSpPr/>
            <p:nvPr/>
          </p:nvSpPr>
          <p:spPr>
            <a:xfrm>
              <a:off x="322808" y="1498489"/>
              <a:ext cx="2088003" cy="828002"/>
            </a:xfrm>
            <a:prstGeom prst="roundRect">
              <a:avLst/>
            </a:prstGeom>
            <a:ln>
              <a:noFill/>
            </a:ln>
          </p:spPr>
          <p:style>
            <a:lnRef idx="3">
              <a:schemeClr val="lt1"/>
            </a:lnRef>
            <a:fillRef idx="1">
              <a:schemeClr val="accent3"/>
            </a:fillRef>
            <a:effectRef idx="1">
              <a:schemeClr val="accent3"/>
            </a:effectRef>
            <a:fontRef idx="minor">
              <a:schemeClr val="lt1"/>
            </a:fontRef>
          </p:style>
        </p:sp>
        <p:sp>
          <p:nvSpPr>
            <p:cNvPr id="22" name="Rektangel: rundade hörn 8">
              <a:extLst>
                <a:ext uri="{FF2B5EF4-FFF2-40B4-BE49-F238E27FC236}">
                  <a16:creationId xmlns:a16="http://schemas.microsoft.com/office/drawing/2014/main" id="{92CAA603-4A81-1400-0CE6-1FD9B63E6BD7}"/>
                </a:ext>
              </a:extLst>
            </p:cNvPr>
            <p:cNvSpPr txBox="1"/>
            <p:nvPr/>
          </p:nvSpPr>
          <p:spPr>
            <a:xfrm>
              <a:off x="341609" y="1538875"/>
              <a:ext cx="2007163" cy="747161"/>
            </a:xfrm>
            <a:prstGeom prst="rect">
              <a:avLst/>
            </a:prstGeom>
            <a:ln>
              <a:noFill/>
            </a:ln>
          </p:spPr>
          <p:style>
            <a:lnRef idx="3">
              <a:schemeClr val="lt1"/>
            </a:lnRef>
            <a:fillRef idx="1">
              <a:schemeClr val="accent3"/>
            </a:fillRef>
            <a:effectRef idx="1">
              <a:schemeClr val="accent3"/>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Jättejättemånga fler </a:t>
              </a: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t>
              </a:r>
              <a:endPar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 name="Grupp 22">
            <a:extLst>
              <a:ext uri="{FF2B5EF4-FFF2-40B4-BE49-F238E27FC236}">
                <a16:creationId xmlns:a16="http://schemas.microsoft.com/office/drawing/2014/main" id="{6ACD852E-9303-598D-9EF3-1795EC568416}"/>
              </a:ext>
            </a:extLst>
          </p:cNvPr>
          <p:cNvGrpSpPr/>
          <p:nvPr/>
        </p:nvGrpSpPr>
        <p:grpSpPr>
          <a:xfrm rot="240000">
            <a:off x="2803721" y="1821613"/>
            <a:ext cx="3005402" cy="648410"/>
            <a:chOff x="322808" y="1498489"/>
            <a:chExt cx="2088003" cy="828002"/>
          </a:xfrm>
        </p:grpSpPr>
        <p:sp>
          <p:nvSpPr>
            <p:cNvPr id="24" name="Rektangel: rundade hörn 23">
              <a:extLst>
                <a:ext uri="{FF2B5EF4-FFF2-40B4-BE49-F238E27FC236}">
                  <a16:creationId xmlns:a16="http://schemas.microsoft.com/office/drawing/2014/main" id="{B32287F3-1C9C-5CCE-2968-9777CD032614}"/>
                </a:ext>
              </a:extLst>
            </p:cNvPr>
            <p:cNvSpPr/>
            <p:nvPr/>
          </p:nvSpPr>
          <p:spPr>
            <a:xfrm>
              <a:off x="322808" y="1498489"/>
              <a:ext cx="2088003" cy="828002"/>
            </a:xfrm>
            <a:prstGeom prst="roundRect">
              <a:avLst/>
            </a:prstGeom>
            <a:ln>
              <a:noFill/>
            </a:ln>
          </p:spPr>
          <p:style>
            <a:lnRef idx="3">
              <a:schemeClr val="lt1"/>
            </a:lnRef>
            <a:fillRef idx="1">
              <a:schemeClr val="accent3"/>
            </a:fillRef>
            <a:effectRef idx="1">
              <a:schemeClr val="accent3"/>
            </a:effectRef>
            <a:fontRef idx="minor">
              <a:schemeClr val="lt1"/>
            </a:fontRef>
          </p:style>
        </p:sp>
        <p:sp>
          <p:nvSpPr>
            <p:cNvPr id="25" name="Rektangel: rundade hörn 8">
              <a:extLst>
                <a:ext uri="{FF2B5EF4-FFF2-40B4-BE49-F238E27FC236}">
                  <a16:creationId xmlns:a16="http://schemas.microsoft.com/office/drawing/2014/main" id="{E46893B7-056A-5E5E-9D6B-09C2028553D2}"/>
                </a:ext>
              </a:extLst>
            </p:cNvPr>
            <p:cNvSpPr txBox="1"/>
            <p:nvPr/>
          </p:nvSpPr>
          <p:spPr>
            <a:xfrm>
              <a:off x="363228" y="1538909"/>
              <a:ext cx="2007163" cy="747162"/>
            </a:xfrm>
            <a:prstGeom prst="rect">
              <a:avLst/>
            </a:prstGeom>
            <a:ln>
              <a:noFill/>
            </a:ln>
          </p:spPr>
          <p:style>
            <a:lnRef idx="3">
              <a:schemeClr val="lt1"/>
            </a:lnRef>
            <a:fillRef idx="1">
              <a:schemeClr val="accent3"/>
            </a:fillRef>
            <a:effectRef idx="1">
              <a:schemeClr val="accent3"/>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panose="020F0502020204030204"/>
                  <a:ea typeface="+mn-ea"/>
                  <a:cs typeface="+mn-cs"/>
                </a:rPr>
                <a:t>Många</a:t>
              </a:r>
            </a:p>
          </p:txBody>
        </p:sp>
      </p:grpSp>
    </p:spTree>
    <p:extLst>
      <p:ext uri="{BB962C8B-B14F-4D97-AF65-F5344CB8AC3E}">
        <p14:creationId xmlns:p14="http://schemas.microsoft.com/office/powerpoint/2010/main" val="2107551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08DE1C67-307F-401B-92D0-D6E40883BE9D}"/>
              </a:ext>
            </a:extLst>
          </p:cNvPr>
          <p:cNvSpPr>
            <a:spLocks noGrp="1"/>
          </p:cNvSpPr>
          <p:nvPr>
            <p:ph sz="half" idx="4294967295"/>
          </p:nvPr>
        </p:nvSpPr>
        <p:spPr>
          <a:xfrm>
            <a:off x="895309" y="2188215"/>
            <a:ext cx="7399338" cy="3697287"/>
          </a:xfrm>
        </p:spPr>
        <p:txBody>
          <a:bodyPr/>
          <a:lstStyle/>
          <a:p>
            <a:r>
              <a:rPr lang="sv-SE" b="1" dirty="0"/>
              <a:t>Samordna det regionala genomförandet</a:t>
            </a:r>
          </a:p>
          <a:p>
            <a:r>
              <a:rPr lang="sv-SE" dirty="0"/>
              <a:t>Kommunikation</a:t>
            </a:r>
          </a:p>
          <a:p>
            <a:r>
              <a:rPr lang="sv-SE" dirty="0"/>
              <a:t>Planera kurstillfällen </a:t>
            </a:r>
          </a:p>
          <a:p>
            <a:r>
              <a:rPr lang="sv-SE" dirty="0"/>
              <a:t>Rekrytera och samordna utbildare från kommunerna</a:t>
            </a:r>
          </a:p>
          <a:p>
            <a:r>
              <a:rPr lang="sv-SE" dirty="0"/>
              <a:t>Kursadministration (tex kontohantering, fakturaunderlag, rapporter) </a:t>
            </a:r>
          </a:p>
          <a:p>
            <a:r>
              <a:rPr lang="sv-SE" dirty="0"/>
              <a:t>Första linjens stöd/support för lärplattformen</a:t>
            </a:r>
          </a:p>
        </p:txBody>
      </p:sp>
      <p:sp>
        <p:nvSpPr>
          <p:cNvPr id="2" name="Rubrik 1"/>
          <p:cNvSpPr>
            <a:spLocks noGrp="1"/>
          </p:cNvSpPr>
          <p:nvPr>
            <p:ph type="title" idx="4294967295"/>
          </p:nvPr>
        </p:nvSpPr>
        <p:spPr>
          <a:xfrm>
            <a:off x="556451" y="993937"/>
            <a:ext cx="9607550" cy="1227138"/>
          </a:xfrm>
        </p:spPr>
        <p:txBody>
          <a:bodyPr/>
          <a:lstStyle/>
          <a:p>
            <a:r>
              <a:rPr lang="sv-SE" dirty="0"/>
              <a:t>RSS med regionalt uppdrag</a:t>
            </a:r>
          </a:p>
        </p:txBody>
      </p:sp>
      <p:pic>
        <p:nvPicPr>
          <p:cNvPr id="5" name="Platshållare för innehåll 8" descr="Ett kugghjul med hel fyllning">
            <a:extLst>
              <a:ext uri="{FF2B5EF4-FFF2-40B4-BE49-F238E27FC236}">
                <a16:creationId xmlns:a16="http://schemas.microsoft.com/office/drawing/2014/main" id="{2EC843CF-6CA3-4ECC-8642-56507A82CA5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38160" y="1942505"/>
            <a:ext cx="2992935" cy="2992935"/>
          </a:xfrm>
          <a:prstGeom prst="rect">
            <a:avLst/>
          </a:prstGeom>
        </p:spPr>
      </p:pic>
      <p:pic>
        <p:nvPicPr>
          <p:cNvPr id="6" name="Platshållare för innehåll 8" descr="Ett kugghjul med hel fyllning">
            <a:extLst>
              <a:ext uri="{FF2B5EF4-FFF2-40B4-BE49-F238E27FC236}">
                <a16:creationId xmlns:a16="http://schemas.microsoft.com/office/drawing/2014/main" id="{568D1F39-9FA9-40B9-8920-44C12B60B70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1487">
            <a:off x="9602803" y="1043352"/>
            <a:ext cx="1981837" cy="1981837"/>
          </a:xfrm>
          <a:prstGeom prst="rect">
            <a:avLst/>
          </a:prstGeom>
        </p:spPr>
      </p:pic>
      <p:pic>
        <p:nvPicPr>
          <p:cNvPr id="10" name="Platshållare för innehåll 8" descr="Ett kugghjul med hel fyllning">
            <a:extLst>
              <a:ext uri="{FF2B5EF4-FFF2-40B4-BE49-F238E27FC236}">
                <a16:creationId xmlns:a16="http://schemas.microsoft.com/office/drawing/2014/main" id="{6658B5F3-8D74-4AA1-A28D-57A8BFE06AF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1487">
            <a:off x="9421834" y="3960160"/>
            <a:ext cx="1981837" cy="1981837"/>
          </a:xfrm>
          <a:prstGeom prst="rect">
            <a:avLst/>
          </a:prstGeom>
        </p:spPr>
      </p:pic>
      <p:sp>
        <p:nvSpPr>
          <p:cNvPr id="3" name="Pratbubbla: rektangel med rundade hörn 2">
            <a:extLst>
              <a:ext uri="{FF2B5EF4-FFF2-40B4-BE49-F238E27FC236}">
                <a16:creationId xmlns:a16="http://schemas.microsoft.com/office/drawing/2014/main" id="{D8A97C2A-934B-EEE9-3D6F-D02C1A877626}"/>
              </a:ext>
            </a:extLst>
          </p:cNvPr>
          <p:cNvSpPr/>
          <p:nvPr/>
        </p:nvSpPr>
        <p:spPr>
          <a:xfrm>
            <a:off x="8764706" y="3262695"/>
            <a:ext cx="2870844" cy="2083656"/>
          </a:xfrm>
          <a:prstGeom prst="wedgeRoundRectCallout">
            <a:avLst>
              <a:gd name="adj1" fmla="val -88253"/>
              <a:gd name="adj2" fmla="val -29580"/>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Samtliga påverkas av det stora antalet medarbetare och chefer</a:t>
            </a:r>
          </a:p>
        </p:txBody>
      </p:sp>
      <p:sp>
        <p:nvSpPr>
          <p:cNvPr id="4" name="Höger klammerparentes 3">
            <a:extLst>
              <a:ext uri="{FF2B5EF4-FFF2-40B4-BE49-F238E27FC236}">
                <a16:creationId xmlns:a16="http://schemas.microsoft.com/office/drawing/2014/main" id="{DD24D5E7-F037-336B-3AE2-D53742618266}"/>
              </a:ext>
            </a:extLst>
          </p:cNvPr>
          <p:cNvSpPr/>
          <p:nvPr/>
        </p:nvSpPr>
        <p:spPr>
          <a:xfrm>
            <a:off x="7043171" y="2846298"/>
            <a:ext cx="910894" cy="328491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3644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4A40EAB7-6E2D-BCC0-4584-C31E5688E1DF}"/>
              </a:ext>
            </a:extLst>
          </p:cNvPr>
          <p:cNvSpPr>
            <a:spLocks noGrp="1"/>
          </p:cNvSpPr>
          <p:nvPr>
            <p:ph sz="half" idx="2"/>
          </p:nvPr>
        </p:nvSpPr>
        <p:spPr>
          <a:xfrm>
            <a:off x="6245515" y="2388475"/>
            <a:ext cx="5282252" cy="3740400"/>
          </a:xfrm>
        </p:spPr>
        <p:txBody>
          <a:bodyPr>
            <a:normAutofit/>
          </a:bodyPr>
          <a:lstStyle/>
          <a:p>
            <a:pPr marL="30163" indent="0">
              <a:buNone/>
            </a:pPr>
            <a:r>
              <a:rPr lang="en-US" b="1" dirty="0"/>
              <a:t>Utmaning 1: </a:t>
            </a:r>
          </a:p>
          <a:p>
            <a:pPr marL="30163" indent="0">
              <a:buNone/>
            </a:pPr>
            <a:r>
              <a:rPr lang="en-US" dirty="0"/>
              <a:t>Kommunikationsvägar till kommunerna.</a:t>
            </a:r>
          </a:p>
          <a:p>
            <a:r>
              <a:rPr lang="en-US" dirty="0"/>
              <a:t>Vilka ska de regionala projektledarna kommunicera med? Vilka är mottagarna?</a:t>
            </a:r>
          </a:p>
          <a:p>
            <a:r>
              <a:rPr lang="en-US" dirty="0"/>
              <a:t>Går det att använda befintliga nätverk eller behöver nya skapas?</a:t>
            </a:r>
          </a:p>
        </p:txBody>
      </p:sp>
      <p:pic>
        <p:nvPicPr>
          <p:cNvPr id="6" name="Platshållare för innehåll 5">
            <a:extLst>
              <a:ext uri="{FF2B5EF4-FFF2-40B4-BE49-F238E27FC236}">
                <a16:creationId xmlns:a16="http://schemas.microsoft.com/office/drawing/2014/main" id="{A690EEC9-B2E7-939B-440E-FA98F51DB0FE}"/>
              </a:ext>
            </a:extLst>
          </p:cNvPr>
          <p:cNvPicPr>
            <a:picLocks noGrp="1" noChangeAspect="1"/>
          </p:cNvPicPr>
          <p:nvPr>
            <p:ph sz="half" idx="1"/>
          </p:nvPr>
        </p:nvPicPr>
        <p:blipFill>
          <a:blip r:embed="rId3"/>
          <a:stretch>
            <a:fillRect/>
          </a:stretch>
        </p:blipFill>
        <p:spPr>
          <a:xfrm>
            <a:off x="664233" y="2494800"/>
            <a:ext cx="5109246" cy="2375798"/>
          </a:xfrm>
          <a:noFill/>
        </p:spPr>
      </p:pic>
      <p:sp>
        <p:nvSpPr>
          <p:cNvPr id="3" name="Rubrik 2">
            <a:extLst>
              <a:ext uri="{FF2B5EF4-FFF2-40B4-BE49-F238E27FC236}">
                <a16:creationId xmlns:a16="http://schemas.microsoft.com/office/drawing/2014/main" id="{29ACD2F6-DE8E-CC19-55D0-2A25A23DC694}"/>
              </a:ext>
            </a:extLst>
          </p:cNvPr>
          <p:cNvSpPr>
            <a:spLocks noGrp="1"/>
          </p:cNvSpPr>
          <p:nvPr>
            <p:ph type="title"/>
          </p:nvPr>
        </p:nvSpPr>
        <p:spPr>
          <a:xfrm>
            <a:off x="664233" y="874602"/>
            <a:ext cx="9609825" cy="1231392"/>
          </a:xfrm>
        </p:spPr>
        <p:txBody>
          <a:bodyPr anchor="t">
            <a:normAutofit/>
          </a:bodyPr>
          <a:lstStyle/>
          <a:p>
            <a:r>
              <a:rPr lang="sv-SE"/>
              <a:t>Kommunikation</a:t>
            </a:r>
          </a:p>
        </p:txBody>
      </p:sp>
    </p:spTree>
    <p:extLst>
      <p:ext uri="{BB962C8B-B14F-4D97-AF65-F5344CB8AC3E}">
        <p14:creationId xmlns:p14="http://schemas.microsoft.com/office/powerpoint/2010/main" val="2534000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rundade hörn 4">
            <a:extLst>
              <a:ext uri="{FF2B5EF4-FFF2-40B4-BE49-F238E27FC236}">
                <a16:creationId xmlns:a16="http://schemas.microsoft.com/office/drawing/2014/main" id="{9BB116B6-D2A8-21DC-C5AF-9331056D1C6B}"/>
              </a:ext>
            </a:extLst>
          </p:cNvPr>
          <p:cNvSpPr/>
          <p:nvPr/>
        </p:nvSpPr>
        <p:spPr>
          <a:xfrm>
            <a:off x="537410" y="1704326"/>
            <a:ext cx="11117179" cy="67376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          </a:t>
            </a:r>
            <a:r>
              <a:rPr kumimoji="0" lang="sv-SE" sz="1800" b="1" i="0" u="none" strike="noStrike" kern="1200" cap="none" spc="0" normalizeH="0" baseline="0" noProof="0" dirty="0">
                <a:ln>
                  <a:noFill/>
                </a:ln>
                <a:solidFill>
                  <a:prstClr val="white"/>
                </a:solidFill>
                <a:effectLst/>
                <a:uLnTx/>
                <a:uFillTx/>
                <a:latin typeface="Arial"/>
                <a:ea typeface="+mn-ea"/>
                <a:cs typeface="+mn-cs"/>
              </a:rPr>
              <a:t>Yrkesresa 	              		Steg   			Kurser    		Delar</a:t>
            </a:r>
          </a:p>
        </p:txBody>
      </p:sp>
      <p:sp>
        <p:nvSpPr>
          <p:cNvPr id="6" name="Rubrik 2">
            <a:extLst>
              <a:ext uri="{FF2B5EF4-FFF2-40B4-BE49-F238E27FC236}">
                <a16:creationId xmlns:a16="http://schemas.microsoft.com/office/drawing/2014/main" id="{F4010504-A6BE-B379-6DE0-51AA043BBE16}"/>
              </a:ext>
            </a:extLst>
          </p:cNvPr>
          <p:cNvSpPr>
            <a:spLocks noGrp="1"/>
          </p:cNvSpPr>
          <p:nvPr>
            <p:ph type="title"/>
          </p:nvPr>
        </p:nvSpPr>
        <p:spPr>
          <a:xfrm>
            <a:off x="802054" y="826567"/>
            <a:ext cx="9608400" cy="972989"/>
          </a:xfrm>
        </p:spPr>
        <p:txBody>
          <a:bodyPr/>
          <a:lstStyle/>
          <a:p>
            <a:pPr algn="l"/>
            <a:r>
              <a:rPr lang="sv-SE" sz="4400" dirty="0"/>
              <a:t>Pedagogiskt upplägg</a:t>
            </a:r>
          </a:p>
        </p:txBody>
      </p:sp>
      <p:cxnSp>
        <p:nvCxnSpPr>
          <p:cNvPr id="8" name="Rak koppling 7">
            <a:extLst>
              <a:ext uri="{FF2B5EF4-FFF2-40B4-BE49-F238E27FC236}">
                <a16:creationId xmlns:a16="http://schemas.microsoft.com/office/drawing/2014/main" id="{3D2A5125-2531-9C5C-1B8B-46AB6B945DC4}"/>
              </a:ext>
            </a:extLst>
          </p:cNvPr>
          <p:cNvCxnSpPr>
            <a:stCxn id="5" idx="0"/>
            <a:endCxn id="5" idx="2"/>
          </p:cNvCxnSpPr>
          <p:nvPr/>
        </p:nvCxnSpPr>
        <p:spPr>
          <a:xfrm>
            <a:off x="6096000" y="1704326"/>
            <a:ext cx="0" cy="673768"/>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Rak koppling 8">
            <a:extLst>
              <a:ext uri="{FF2B5EF4-FFF2-40B4-BE49-F238E27FC236}">
                <a16:creationId xmlns:a16="http://schemas.microsoft.com/office/drawing/2014/main" id="{0FD5EBDE-6DDB-7204-4D0D-3843E97A0D3E}"/>
              </a:ext>
            </a:extLst>
          </p:cNvPr>
          <p:cNvCxnSpPr/>
          <p:nvPr/>
        </p:nvCxnSpPr>
        <p:spPr>
          <a:xfrm>
            <a:off x="3240505" y="1704326"/>
            <a:ext cx="0" cy="673768"/>
          </a:xfrm>
          <a:prstGeom prst="line">
            <a:avLst/>
          </a:prstGeom>
        </p:spPr>
        <p:style>
          <a:lnRef idx="1">
            <a:schemeClr val="accent4"/>
          </a:lnRef>
          <a:fillRef idx="0">
            <a:schemeClr val="accent4"/>
          </a:fillRef>
          <a:effectRef idx="0">
            <a:schemeClr val="accent4"/>
          </a:effectRef>
          <a:fontRef idx="minor">
            <a:schemeClr val="tx1"/>
          </a:fontRef>
        </p:style>
      </p:cxnSp>
      <p:cxnSp>
        <p:nvCxnSpPr>
          <p:cNvPr id="10" name="Rak koppling 9">
            <a:extLst>
              <a:ext uri="{FF2B5EF4-FFF2-40B4-BE49-F238E27FC236}">
                <a16:creationId xmlns:a16="http://schemas.microsoft.com/office/drawing/2014/main" id="{C965F45C-26A3-3BCE-DB9D-150E0ABCF68D}"/>
              </a:ext>
            </a:extLst>
          </p:cNvPr>
          <p:cNvCxnSpPr/>
          <p:nvPr/>
        </p:nvCxnSpPr>
        <p:spPr>
          <a:xfrm>
            <a:off x="8987589" y="1704326"/>
            <a:ext cx="0" cy="673768"/>
          </a:xfrm>
          <a:prstGeom prst="line">
            <a:avLst/>
          </a:prstGeom>
        </p:spPr>
        <p:style>
          <a:lnRef idx="1">
            <a:schemeClr val="accent4"/>
          </a:lnRef>
          <a:fillRef idx="0">
            <a:schemeClr val="accent4"/>
          </a:fillRef>
          <a:effectRef idx="0">
            <a:schemeClr val="accent4"/>
          </a:effectRef>
          <a:fontRef idx="minor">
            <a:schemeClr val="tx1"/>
          </a:fontRef>
        </p:style>
      </p:cxnSp>
      <p:sp>
        <p:nvSpPr>
          <p:cNvPr id="2" name="Rektangel: rundade hörn 1">
            <a:extLst>
              <a:ext uri="{FF2B5EF4-FFF2-40B4-BE49-F238E27FC236}">
                <a16:creationId xmlns:a16="http://schemas.microsoft.com/office/drawing/2014/main" id="{86DBB172-F0E9-F208-FA76-9F80CA17B8D0}"/>
              </a:ext>
            </a:extLst>
          </p:cNvPr>
          <p:cNvSpPr/>
          <p:nvPr/>
        </p:nvSpPr>
        <p:spPr>
          <a:xfrm>
            <a:off x="1145878" y="2779841"/>
            <a:ext cx="1587500" cy="23738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Barn och unga</a:t>
            </a:r>
          </a:p>
        </p:txBody>
      </p:sp>
      <p:sp>
        <p:nvSpPr>
          <p:cNvPr id="3" name="Rektangel: rundade hörn 2">
            <a:extLst>
              <a:ext uri="{FF2B5EF4-FFF2-40B4-BE49-F238E27FC236}">
                <a16:creationId xmlns:a16="http://schemas.microsoft.com/office/drawing/2014/main" id="{404FE160-EB22-E13B-3BA7-353AC5C7D3FA}"/>
              </a:ext>
            </a:extLst>
          </p:cNvPr>
          <p:cNvSpPr/>
          <p:nvPr/>
        </p:nvSpPr>
        <p:spPr>
          <a:xfrm>
            <a:off x="3720459" y="2800345"/>
            <a:ext cx="1930400" cy="673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Ny</a:t>
            </a:r>
          </a:p>
        </p:txBody>
      </p:sp>
      <p:sp>
        <p:nvSpPr>
          <p:cNvPr id="4" name="Rektangel: rundade hörn 3">
            <a:extLst>
              <a:ext uri="{FF2B5EF4-FFF2-40B4-BE49-F238E27FC236}">
                <a16:creationId xmlns:a16="http://schemas.microsoft.com/office/drawing/2014/main" id="{4580BF4E-9CF8-D62D-0072-B764CBA2D982}"/>
              </a:ext>
            </a:extLst>
          </p:cNvPr>
          <p:cNvSpPr/>
          <p:nvPr/>
        </p:nvSpPr>
        <p:spPr>
          <a:xfrm>
            <a:off x="3720459" y="3773747"/>
            <a:ext cx="1930400" cy="673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Van</a:t>
            </a:r>
          </a:p>
        </p:txBody>
      </p:sp>
      <p:sp>
        <p:nvSpPr>
          <p:cNvPr id="7" name="Rektangel: rundade hörn 6">
            <a:extLst>
              <a:ext uri="{FF2B5EF4-FFF2-40B4-BE49-F238E27FC236}">
                <a16:creationId xmlns:a16="http://schemas.microsoft.com/office/drawing/2014/main" id="{7342ED7A-9A9B-D9B8-8BCF-9D53049B6736}"/>
              </a:ext>
            </a:extLst>
          </p:cNvPr>
          <p:cNvSpPr/>
          <p:nvPr/>
        </p:nvSpPr>
        <p:spPr>
          <a:xfrm>
            <a:off x="3720459" y="4746736"/>
            <a:ext cx="1930400" cy="673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Erfaren</a:t>
            </a:r>
          </a:p>
        </p:txBody>
      </p:sp>
      <p:sp>
        <p:nvSpPr>
          <p:cNvPr id="11" name="Rektangel: rundade hörn 10">
            <a:extLst>
              <a:ext uri="{FF2B5EF4-FFF2-40B4-BE49-F238E27FC236}">
                <a16:creationId xmlns:a16="http://schemas.microsoft.com/office/drawing/2014/main" id="{B7E9EAF7-5A44-8836-3909-D5DB57C3CC11}"/>
              </a:ext>
            </a:extLst>
          </p:cNvPr>
          <p:cNvSpPr/>
          <p:nvPr/>
        </p:nvSpPr>
        <p:spPr>
          <a:xfrm>
            <a:off x="3720459" y="5654332"/>
            <a:ext cx="1930400" cy="67376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Arbetsledare och chef</a:t>
            </a:r>
          </a:p>
        </p:txBody>
      </p:sp>
      <p:sp>
        <p:nvSpPr>
          <p:cNvPr id="14" name="Rektangel: rundade hörn 13">
            <a:extLst>
              <a:ext uri="{FF2B5EF4-FFF2-40B4-BE49-F238E27FC236}">
                <a16:creationId xmlns:a16="http://schemas.microsoft.com/office/drawing/2014/main" id="{DA41C131-960B-0ACC-A319-BC3F475E6FC2}"/>
              </a:ext>
            </a:extLst>
          </p:cNvPr>
          <p:cNvSpPr/>
          <p:nvPr/>
        </p:nvSpPr>
        <p:spPr>
          <a:xfrm>
            <a:off x="6405821" y="2655271"/>
            <a:ext cx="2281983" cy="460752"/>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Handläggning med barnet i </a:t>
            </a:r>
            <a:r>
              <a:rPr kumimoji="0" lang="sv-SE" sz="1400" b="0" i="0" u="none" strike="noStrike" kern="1200" cap="none" spc="0" normalizeH="0" baseline="0" noProof="0" dirty="0" err="1">
                <a:ln>
                  <a:noFill/>
                </a:ln>
                <a:solidFill>
                  <a:prstClr val="white"/>
                </a:solidFill>
                <a:effectLst/>
                <a:uLnTx/>
                <a:uFillTx/>
                <a:latin typeface="Arial"/>
                <a:ea typeface="+mn-ea"/>
                <a:cs typeface="+mn-cs"/>
              </a:rPr>
              <a:t>cetnrum</a:t>
            </a:r>
            <a:endParaRPr kumimoji="0" lang="sv-SE"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ktangel: rundade hörn 14">
            <a:extLst>
              <a:ext uri="{FF2B5EF4-FFF2-40B4-BE49-F238E27FC236}">
                <a16:creationId xmlns:a16="http://schemas.microsoft.com/office/drawing/2014/main" id="{CD7C15FE-6A80-E007-3BDB-CA1CB2500C30}"/>
              </a:ext>
            </a:extLst>
          </p:cNvPr>
          <p:cNvSpPr/>
          <p:nvPr/>
        </p:nvSpPr>
        <p:spPr>
          <a:xfrm>
            <a:off x="6405822" y="3121330"/>
            <a:ext cx="2281983" cy="336182"/>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Samtal och delaktighet</a:t>
            </a:r>
          </a:p>
        </p:txBody>
      </p:sp>
      <p:sp>
        <p:nvSpPr>
          <p:cNvPr id="16" name="Rektangel: rundade hörn 15">
            <a:extLst>
              <a:ext uri="{FF2B5EF4-FFF2-40B4-BE49-F238E27FC236}">
                <a16:creationId xmlns:a16="http://schemas.microsoft.com/office/drawing/2014/main" id="{7D6AD685-C10C-56C1-2C91-CD0975F25E65}"/>
              </a:ext>
            </a:extLst>
          </p:cNvPr>
          <p:cNvSpPr/>
          <p:nvPr/>
        </p:nvSpPr>
        <p:spPr>
          <a:xfrm>
            <a:off x="6405822" y="3487062"/>
            <a:ext cx="2281983" cy="336182"/>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white"/>
                </a:solidFill>
                <a:effectLst/>
                <a:uLnTx/>
                <a:uFillTx/>
                <a:latin typeface="Arial"/>
                <a:ea typeface="+mn-ea"/>
                <a:cs typeface="+mn-cs"/>
              </a:rPr>
              <a:t>Utsatthet och våld</a:t>
            </a:r>
            <a:endParaRPr kumimoji="0" lang="sv-SE"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Rektangel: rundade hörn 16">
            <a:extLst>
              <a:ext uri="{FF2B5EF4-FFF2-40B4-BE49-F238E27FC236}">
                <a16:creationId xmlns:a16="http://schemas.microsoft.com/office/drawing/2014/main" id="{D0F182C7-9A59-D467-7DC0-E9DC8093EC82}"/>
              </a:ext>
            </a:extLst>
          </p:cNvPr>
          <p:cNvSpPr/>
          <p:nvPr/>
        </p:nvSpPr>
        <p:spPr>
          <a:xfrm>
            <a:off x="6405822" y="3828011"/>
            <a:ext cx="2281983" cy="44418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Barn och unga som begår brott</a:t>
            </a:r>
          </a:p>
        </p:txBody>
      </p:sp>
      <p:sp>
        <p:nvSpPr>
          <p:cNvPr id="18" name="Rektangel: rundade hörn 17">
            <a:extLst>
              <a:ext uri="{FF2B5EF4-FFF2-40B4-BE49-F238E27FC236}">
                <a16:creationId xmlns:a16="http://schemas.microsoft.com/office/drawing/2014/main" id="{662671C7-25CA-527F-D0A9-4DFACDDDBBF5}"/>
              </a:ext>
            </a:extLst>
          </p:cNvPr>
          <p:cNvSpPr/>
          <p:nvPr/>
        </p:nvSpPr>
        <p:spPr>
          <a:xfrm>
            <a:off x="6405821" y="4288634"/>
            <a:ext cx="2281983" cy="336182"/>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white"/>
                </a:solidFill>
                <a:effectLst/>
                <a:uLnTx/>
                <a:uFillTx/>
                <a:latin typeface="Arial"/>
                <a:ea typeface="+mn-ea"/>
                <a:cs typeface="+mn-cs"/>
              </a:rPr>
              <a:t>Verktyg i vardagen</a:t>
            </a:r>
            <a:endParaRPr kumimoji="0" lang="sv-SE"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ktangel: rundade hörn 18">
            <a:extLst>
              <a:ext uri="{FF2B5EF4-FFF2-40B4-BE49-F238E27FC236}">
                <a16:creationId xmlns:a16="http://schemas.microsoft.com/office/drawing/2014/main" id="{FD6C24BB-B4CC-D4F8-AA59-0520061D9100}"/>
              </a:ext>
            </a:extLst>
          </p:cNvPr>
          <p:cNvSpPr/>
          <p:nvPr/>
        </p:nvSpPr>
        <p:spPr>
          <a:xfrm>
            <a:off x="6405821" y="4641253"/>
            <a:ext cx="2281983" cy="336182"/>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Arbeta med familjehem</a:t>
            </a:r>
          </a:p>
        </p:txBody>
      </p:sp>
      <p:sp>
        <p:nvSpPr>
          <p:cNvPr id="21" name="Vänster klammerparentes 20">
            <a:extLst>
              <a:ext uri="{FF2B5EF4-FFF2-40B4-BE49-F238E27FC236}">
                <a16:creationId xmlns:a16="http://schemas.microsoft.com/office/drawing/2014/main" id="{526650EF-E915-D922-97F2-A44ACF7201FB}"/>
              </a:ext>
            </a:extLst>
          </p:cNvPr>
          <p:cNvSpPr/>
          <p:nvPr/>
        </p:nvSpPr>
        <p:spPr>
          <a:xfrm>
            <a:off x="5959011" y="2547991"/>
            <a:ext cx="431343" cy="2542486"/>
          </a:xfrm>
          <a:prstGeom prst="leftBrace">
            <a:avLst>
              <a:gd name="adj1" fmla="val 8333"/>
              <a:gd name="adj2" fmla="val 22691"/>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Rektangel: rundade hörn 22">
            <a:extLst>
              <a:ext uri="{FF2B5EF4-FFF2-40B4-BE49-F238E27FC236}">
                <a16:creationId xmlns:a16="http://schemas.microsoft.com/office/drawing/2014/main" id="{7F36D7C2-FE07-4961-E451-F5508C1AD674}"/>
              </a:ext>
            </a:extLst>
          </p:cNvPr>
          <p:cNvSpPr/>
          <p:nvPr/>
        </p:nvSpPr>
        <p:spPr>
          <a:xfrm>
            <a:off x="9334259" y="2815388"/>
            <a:ext cx="1930400" cy="3168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Förberedelser</a:t>
            </a:r>
          </a:p>
        </p:txBody>
      </p:sp>
      <p:sp>
        <p:nvSpPr>
          <p:cNvPr id="24" name="Rektangel: rundade hörn 23">
            <a:extLst>
              <a:ext uri="{FF2B5EF4-FFF2-40B4-BE49-F238E27FC236}">
                <a16:creationId xmlns:a16="http://schemas.microsoft.com/office/drawing/2014/main" id="{43FECD21-8D6A-A75B-F946-65001747FFC8}"/>
              </a:ext>
            </a:extLst>
          </p:cNvPr>
          <p:cNvSpPr/>
          <p:nvPr/>
        </p:nvSpPr>
        <p:spPr>
          <a:xfrm>
            <a:off x="9334260" y="3207482"/>
            <a:ext cx="1930400" cy="29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Kurstillfälle</a:t>
            </a:r>
          </a:p>
        </p:txBody>
      </p:sp>
      <p:sp>
        <p:nvSpPr>
          <p:cNvPr id="25" name="Rektangel: rundade hörn 24">
            <a:extLst>
              <a:ext uri="{FF2B5EF4-FFF2-40B4-BE49-F238E27FC236}">
                <a16:creationId xmlns:a16="http://schemas.microsoft.com/office/drawing/2014/main" id="{AC200205-CEFE-7518-1539-F79E5EC6CA77}"/>
              </a:ext>
            </a:extLst>
          </p:cNvPr>
          <p:cNvSpPr/>
          <p:nvPr/>
        </p:nvSpPr>
        <p:spPr>
          <a:xfrm>
            <a:off x="9334259" y="3578521"/>
            <a:ext cx="1930400" cy="29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Fördjupning efter</a:t>
            </a:r>
          </a:p>
        </p:txBody>
      </p:sp>
      <p:sp>
        <p:nvSpPr>
          <p:cNvPr id="26" name="Vänster klammerparentes 25">
            <a:extLst>
              <a:ext uri="{FF2B5EF4-FFF2-40B4-BE49-F238E27FC236}">
                <a16:creationId xmlns:a16="http://schemas.microsoft.com/office/drawing/2014/main" id="{68D646AE-0FE0-4682-97DF-806DA1570E40}"/>
              </a:ext>
            </a:extLst>
          </p:cNvPr>
          <p:cNvSpPr/>
          <p:nvPr/>
        </p:nvSpPr>
        <p:spPr>
          <a:xfrm>
            <a:off x="8965958" y="2657800"/>
            <a:ext cx="368300" cy="1318999"/>
          </a:xfrm>
          <a:prstGeom prst="leftBrace">
            <a:avLst>
              <a:gd name="adj1" fmla="val 8333"/>
              <a:gd name="adj2" fmla="val 19547"/>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3844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11" grpId="0" animBg="1"/>
      <p:bldP spid="14" grpId="0" animBg="1"/>
      <p:bldP spid="15" grpId="0" animBg="1"/>
      <p:bldP spid="16" grpId="0" animBg="1"/>
      <p:bldP spid="17" grpId="0" animBg="1"/>
      <p:bldP spid="18" grpId="0" animBg="1"/>
      <p:bldP spid="19" grpId="0" animBg="1"/>
      <p:bldP spid="21"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A5CDCD-973B-47CE-A952-1E447FD609DC}"/>
              </a:ext>
            </a:extLst>
          </p:cNvPr>
          <p:cNvSpPr>
            <a:spLocks noGrp="1"/>
          </p:cNvSpPr>
          <p:nvPr>
            <p:ph type="title"/>
          </p:nvPr>
        </p:nvSpPr>
        <p:spPr>
          <a:xfrm>
            <a:off x="664233" y="189151"/>
            <a:ext cx="10613367" cy="1231392"/>
          </a:xfrm>
        </p:spPr>
        <p:txBody>
          <a:bodyPr/>
          <a:lstStyle/>
          <a:p>
            <a:r>
              <a:rPr lang="sv-SE" sz="3800" dirty="0">
                <a:cs typeface="Calibri Light"/>
              </a:rPr>
              <a:t>Test av nationell modell för att identifiera lokala kunskapsbehov 2022</a:t>
            </a:r>
            <a:endParaRPr lang="sv-SE" sz="3800" dirty="0"/>
          </a:p>
        </p:txBody>
      </p:sp>
      <p:graphicFrame>
        <p:nvGraphicFramePr>
          <p:cNvPr id="4" name="Diagram 4">
            <a:extLst>
              <a:ext uri="{FF2B5EF4-FFF2-40B4-BE49-F238E27FC236}">
                <a16:creationId xmlns:a16="http://schemas.microsoft.com/office/drawing/2014/main" id="{71798317-C924-42EE-9BC4-807774D9948F}"/>
              </a:ext>
            </a:extLst>
          </p:cNvPr>
          <p:cNvGraphicFramePr>
            <a:graphicFrameLocks noGrp="1"/>
          </p:cNvGraphicFramePr>
          <p:nvPr>
            <p:ph idx="1"/>
          </p:nvPr>
        </p:nvGraphicFramePr>
        <p:xfrm>
          <a:off x="343231" y="1726840"/>
          <a:ext cx="11505537" cy="4406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llips 2">
            <a:extLst>
              <a:ext uri="{FF2B5EF4-FFF2-40B4-BE49-F238E27FC236}">
                <a16:creationId xmlns:a16="http://schemas.microsoft.com/office/drawing/2014/main" id="{9429BC24-5AC1-4B3B-BE63-52F7CF277481}"/>
              </a:ext>
            </a:extLst>
          </p:cNvPr>
          <p:cNvSpPr/>
          <p:nvPr/>
        </p:nvSpPr>
        <p:spPr>
          <a:xfrm>
            <a:off x="4389121" y="5096142"/>
            <a:ext cx="1132114" cy="9754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ruta 5">
            <a:extLst>
              <a:ext uri="{FF2B5EF4-FFF2-40B4-BE49-F238E27FC236}">
                <a16:creationId xmlns:a16="http://schemas.microsoft.com/office/drawing/2014/main" id="{A23D3575-5F8E-6283-94CD-101E5966B6E3}"/>
              </a:ext>
            </a:extLst>
          </p:cNvPr>
          <p:cNvSpPr txBox="1"/>
          <p:nvPr/>
        </p:nvSpPr>
        <p:spPr>
          <a:xfrm>
            <a:off x="2083003" y="5260691"/>
            <a:ext cx="1990165"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30 november: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NSK-S prioriterar</a:t>
            </a:r>
          </a:p>
        </p:txBody>
      </p:sp>
    </p:spTree>
    <p:extLst>
      <p:ext uri="{BB962C8B-B14F-4D97-AF65-F5344CB8AC3E}">
        <p14:creationId xmlns:p14="http://schemas.microsoft.com/office/powerpoint/2010/main" val="2121398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4EC8DF26-A77E-0C57-F8AC-694B4B852209}"/>
              </a:ext>
            </a:extLst>
          </p:cNvPr>
          <p:cNvSpPr>
            <a:spLocks noGrp="1"/>
          </p:cNvSpPr>
          <p:nvPr>
            <p:ph sz="half" idx="2"/>
          </p:nvPr>
        </p:nvSpPr>
        <p:spPr>
          <a:xfrm>
            <a:off x="6668744" y="2367209"/>
            <a:ext cx="4716000" cy="3740400"/>
          </a:xfrm>
        </p:spPr>
        <p:txBody>
          <a:bodyPr/>
          <a:lstStyle/>
          <a:p>
            <a:pPr marL="30163" indent="0">
              <a:buNone/>
            </a:pPr>
            <a:r>
              <a:rPr lang="en-US" b="1" dirty="0"/>
              <a:t>Utmaning 2: </a:t>
            </a:r>
          </a:p>
          <a:p>
            <a:pPr marL="30163" indent="0">
              <a:buNone/>
            </a:pPr>
            <a:r>
              <a:rPr lang="en-US" dirty="0"/>
              <a:t>Genomförande av kursdagar.</a:t>
            </a:r>
          </a:p>
          <a:p>
            <a:r>
              <a:rPr lang="en-US" dirty="0"/>
              <a:t>Hur många fysiska/”live” digitala kursdagar är möjliga att </a:t>
            </a:r>
            <a:r>
              <a:rPr lang="en-US" dirty="0" err="1"/>
              <a:t>erbjuda</a:t>
            </a:r>
            <a:r>
              <a:rPr lang="en-US" dirty="0"/>
              <a:t>?</a:t>
            </a:r>
          </a:p>
          <a:p>
            <a:r>
              <a:rPr lang="en-US" dirty="0"/>
              <a:t>Hur ska dessa </a:t>
            </a:r>
            <a:r>
              <a:rPr lang="en-US" dirty="0" err="1"/>
              <a:t>utformas</a:t>
            </a:r>
            <a:r>
              <a:rPr lang="en-US" dirty="0"/>
              <a:t>?</a:t>
            </a:r>
          </a:p>
          <a:p>
            <a:r>
              <a:rPr lang="en-US" dirty="0"/>
              <a:t>Vad blir den regionala projektledarens roll? </a:t>
            </a:r>
          </a:p>
        </p:txBody>
      </p:sp>
      <p:pic>
        <p:nvPicPr>
          <p:cNvPr id="5" name="Bildobjekt 4">
            <a:extLst>
              <a:ext uri="{FF2B5EF4-FFF2-40B4-BE49-F238E27FC236}">
                <a16:creationId xmlns:a16="http://schemas.microsoft.com/office/drawing/2014/main" id="{805C3321-662B-1ACD-0634-D287025E8930}"/>
              </a:ext>
            </a:extLst>
          </p:cNvPr>
          <p:cNvPicPr>
            <a:picLocks noChangeAspect="1"/>
          </p:cNvPicPr>
          <p:nvPr/>
        </p:nvPicPr>
        <p:blipFill>
          <a:blip r:embed="rId3"/>
          <a:stretch>
            <a:fillRect/>
          </a:stretch>
        </p:blipFill>
        <p:spPr>
          <a:xfrm>
            <a:off x="433849" y="2580109"/>
            <a:ext cx="5977584" cy="2555416"/>
          </a:xfrm>
          <a:prstGeom prst="rect">
            <a:avLst/>
          </a:prstGeom>
          <a:noFill/>
        </p:spPr>
      </p:pic>
      <p:sp>
        <p:nvSpPr>
          <p:cNvPr id="12" name="Title 3">
            <a:extLst>
              <a:ext uri="{FF2B5EF4-FFF2-40B4-BE49-F238E27FC236}">
                <a16:creationId xmlns:a16="http://schemas.microsoft.com/office/drawing/2014/main" id="{EE8BEA33-183D-3DC7-DED6-97FBB1298FBC}"/>
              </a:ext>
            </a:extLst>
          </p:cNvPr>
          <p:cNvSpPr>
            <a:spLocks noGrp="1"/>
          </p:cNvSpPr>
          <p:nvPr>
            <p:ph type="title"/>
          </p:nvPr>
        </p:nvSpPr>
        <p:spPr>
          <a:xfrm>
            <a:off x="664233" y="874602"/>
            <a:ext cx="9609825" cy="1231392"/>
          </a:xfrm>
        </p:spPr>
        <p:txBody>
          <a:bodyPr/>
          <a:lstStyle/>
          <a:p>
            <a:r>
              <a:rPr lang="en-US" dirty="0"/>
              <a:t>Kursdagar</a:t>
            </a:r>
          </a:p>
        </p:txBody>
      </p:sp>
      <p:sp>
        <p:nvSpPr>
          <p:cNvPr id="6" name="Pil: vänster 5">
            <a:extLst>
              <a:ext uri="{FF2B5EF4-FFF2-40B4-BE49-F238E27FC236}">
                <a16:creationId xmlns:a16="http://schemas.microsoft.com/office/drawing/2014/main" id="{B65B8195-BCC6-854E-4B83-052BF72719FF}"/>
              </a:ext>
            </a:extLst>
          </p:cNvPr>
          <p:cNvSpPr/>
          <p:nvPr/>
        </p:nvSpPr>
        <p:spPr>
          <a:xfrm>
            <a:off x="6010946" y="3429000"/>
            <a:ext cx="584791" cy="361507"/>
          </a:xfrm>
          <a:prstGeom prst="lef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ktangel 6">
            <a:extLst>
              <a:ext uri="{FF2B5EF4-FFF2-40B4-BE49-F238E27FC236}">
                <a16:creationId xmlns:a16="http://schemas.microsoft.com/office/drawing/2014/main" id="{48B1CFC0-319D-AC14-40D6-C441D3F54F5C}"/>
              </a:ext>
            </a:extLst>
          </p:cNvPr>
          <p:cNvSpPr/>
          <p:nvPr/>
        </p:nvSpPr>
        <p:spPr>
          <a:xfrm>
            <a:off x="5826642" y="4976037"/>
            <a:ext cx="584791" cy="318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06456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49DD2F7-A850-5EF5-DE5C-800FD2304497}"/>
              </a:ext>
            </a:extLst>
          </p:cNvPr>
          <p:cNvSpPr>
            <a:spLocks noGrp="1"/>
          </p:cNvSpPr>
          <p:nvPr>
            <p:ph sz="half" idx="2"/>
          </p:nvPr>
        </p:nvSpPr>
        <p:spPr>
          <a:xfrm>
            <a:off x="6232809" y="2452270"/>
            <a:ext cx="4716000" cy="3740400"/>
          </a:xfrm>
        </p:spPr>
        <p:txBody>
          <a:bodyPr/>
          <a:lstStyle/>
          <a:p>
            <a:pPr marL="30163" indent="0">
              <a:buNone/>
            </a:pPr>
            <a:r>
              <a:rPr lang="en-US" b="1" dirty="0"/>
              <a:t>Utmaning 3: </a:t>
            </a:r>
          </a:p>
          <a:p>
            <a:pPr marL="30163" indent="0">
              <a:buNone/>
            </a:pPr>
            <a:r>
              <a:rPr lang="en-US" dirty="0"/>
              <a:t>Hantering av konton och support.</a:t>
            </a:r>
          </a:p>
          <a:p>
            <a:r>
              <a:rPr lang="en-US" dirty="0"/>
              <a:t>Vem skapar och uppdaterar konton?</a:t>
            </a:r>
          </a:p>
          <a:p>
            <a:r>
              <a:rPr lang="en-US" dirty="0"/>
              <a:t>Vad går att automatisera?</a:t>
            </a:r>
          </a:p>
          <a:p>
            <a:r>
              <a:rPr lang="en-US" dirty="0"/>
              <a:t>Vad kan göras regionalt och vad kan göras lokalt?</a:t>
            </a:r>
          </a:p>
          <a:p>
            <a:endParaRPr lang="en-US" dirty="0"/>
          </a:p>
        </p:txBody>
      </p:sp>
      <p:pic>
        <p:nvPicPr>
          <p:cNvPr id="5" name="Platshållare för innehåll 4">
            <a:extLst>
              <a:ext uri="{FF2B5EF4-FFF2-40B4-BE49-F238E27FC236}">
                <a16:creationId xmlns:a16="http://schemas.microsoft.com/office/drawing/2014/main" id="{08FD93A3-9417-193B-3A8A-29638DED8653}"/>
              </a:ext>
            </a:extLst>
          </p:cNvPr>
          <p:cNvPicPr>
            <a:picLocks noGrp="1" noChangeAspect="1"/>
          </p:cNvPicPr>
          <p:nvPr>
            <p:ph sz="half" idx="1"/>
          </p:nvPr>
        </p:nvPicPr>
        <p:blipFill>
          <a:blip r:embed="rId3"/>
          <a:stretch>
            <a:fillRect/>
          </a:stretch>
        </p:blipFill>
        <p:spPr>
          <a:xfrm>
            <a:off x="664232" y="2802571"/>
            <a:ext cx="5505583" cy="2215996"/>
          </a:xfrm>
          <a:noFill/>
        </p:spPr>
      </p:pic>
      <p:sp>
        <p:nvSpPr>
          <p:cNvPr id="3" name="Rubrik 2">
            <a:extLst>
              <a:ext uri="{FF2B5EF4-FFF2-40B4-BE49-F238E27FC236}">
                <a16:creationId xmlns:a16="http://schemas.microsoft.com/office/drawing/2014/main" id="{F0F8E968-EBE3-3D59-337C-F2446216E92A}"/>
              </a:ext>
            </a:extLst>
          </p:cNvPr>
          <p:cNvSpPr>
            <a:spLocks noGrp="1"/>
          </p:cNvSpPr>
          <p:nvPr>
            <p:ph type="title"/>
          </p:nvPr>
        </p:nvSpPr>
        <p:spPr>
          <a:xfrm>
            <a:off x="664233" y="874602"/>
            <a:ext cx="9609825" cy="1231392"/>
          </a:xfrm>
        </p:spPr>
        <p:txBody>
          <a:bodyPr anchor="t">
            <a:normAutofit/>
          </a:bodyPr>
          <a:lstStyle/>
          <a:p>
            <a:r>
              <a:rPr lang="sv-SE" dirty="0"/>
              <a:t>Administration och support</a:t>
            </a:r>
          </a:p>
        </p:txBody>
      </p:sp>
    </p:spTree>
    <p:extLst>
      <p:ext uri="{BB962C8B-B14F-4D97-AF65-F5344CB8AC3E}">
        <p14:creationId xmlns:p14="http://schemas.microsoft.com/office/powerpoint/2010/main" val="1894279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9C58ACAC-125D-BA67-1A54-3E9A933CB6D5}"/>
              </a:ext>
            </a:extLst>
          </p:cNvPr>
          <p:cNvSpPr>
            <a:spLocks noGrp="1"/>
          </p:cNvSpPr>
          <p:nvPr>
            <p:ph idx="1"/>
          </p:nvPr>
        </p:nvSpPr>
        <p:spPr/>
        <p:txBody>
          <a:bodyPr/>
          <a:lstStyle/>
          <a:p>
            <a:r>
              <a:rPr lang="sv-SE" sz="2800" dirty="0"/>
              <a:t>Projektledning och administration</a:t>
            </a:r>
          </a:p>
          <a:p>
            <a:r>
              <a:rPr lang="sv-SE" sz="2800" dirty="0"/>
              <a:t>Dialog och kommunikation med kommuner</a:t>
            </a:r>
          </a:p>
          <a:p>
            <a:r>
              <a:rPr lang="sv-SE" sz="2800" dirty="0"/>
              <a:t>Resurser och organisering</a:t>
            </a:r>
          </a:p>
          <a:p>
            <a:r>
              <a:rPr lang="sv-SE" sz="2800" dirty="0"/>
              <a:t>Erfarenhetsutbyte</a:t>
            </a:r>
          </a:p>
          <a:p>
            <a:r>
              <a:rPr lang="sv-SE" sz="2800" dirty="0"/>
              <a:t>Referensgrupp?</a:t>
            </a:r>
          </a:p>
        </p:txBody>
      </p:sp>
      <p:sp>
        <p:nvSpPr>
          <p:cNvPr id="3" name="Rubrik 2">
            <a:extLst>
              <a:ext uri="{FF2B5EF4-FFF2-40B4-BE49-F238E27FC236}">
                <a16:creationId xmlns:a16="http://schemas.microsoft.com/office/drawing/2014/main" id="{143740A6-4838-25D3-1053-408A329240BE}"/>
              </a:ext>
            </a:extLst>
          </p:cNvPr>
          <p:cNvSpPr>
            <a:spLocks noGrp="1"/>
          </p:cNvSpPr>
          <p:nvPr>
            <p:ph type="title"/>
          </p:nvPr>
        </p:nvSpPr>
        <p:spPr>
          <a:xfrm>
            <a:off x="664232" y="878040"/>
            <a:ext cx="9609825" cy="1231392"/>
          </a:xfrm>
        </p:spPr>
        <p:txBody>
          <a:bodyPr/>
          <a:lstStyle/>
          <a:p>
            <a:r>
              <a:rPr lang="sv-SE" dirty="0"/>
              <a:t>Förberedelser för RSS</a:t>
            </a:r>
          </a:p>
        </p:txBody>
      </p:sp>
      <p:sp>
        <p:nvSpPr>
          <p:cNvPr id="5" name="Pratbubbla: rektangel med rundade hörn 4">
            <a:extLst>
              <a:ext uri="{FF2B5EF4-FFF2-40B4-BE49-F238E27FC236}">
                <a16:creationId xmlns:a16="http://schemas.microsoft.com/office/drawing/2014/main" id="{DC28884A-B6ED-DD7D-E230-D9CB90293436}"/>
              </a:ext>
            </a:extLst>
          </p:cNvPr>
          <p:cNvSpPr/>
          <p:nvPr/>
        </p:nvSpPr>
        <p:spPr>
          <a:xfrm>
            <a:off x="9297749" y="273030"/>
            <a:ext cx="2718159" cy="2222173"/>
          </a:xfrm>
          <a:prstGeom prst="wedgeRoundRectCallout">
            <a:avLst>
              <a:gd name="adj1" fmla="val -95145"/>
              <a:gd name="adj2" fmla="val -39504"/>
              <a:gd name="adj3" fmla="val 16667"/>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En nationell satsning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med ett regionalt genomförande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för lokal kompetens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3824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Dokument med hel fyllning">
            <a:extLst>
              <a:ext uri="{FF2B5EF4-FFF2-40B4-BE49-F238E27FC236}">
                <a16:creationId xmlns:a16="http://schemas.microsoft.com/office/drawing/2014/main" id="{6A954A20-A607-1D49-D100-06FC5439EFC2}"/>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206778" y="2463010"/>
            <a:ext cx="2985377" cy="2985377"/>
          </a:xfrm>
        </p:spPr>
      </p:pic>
      <p:sp>
        <p:nvSpPr>
          <p:cNvPr id="3" name="Platshållare för innehåll 2">
            <a:extLst>
              <a:ext uri="{FF2B5EF4-FFF2-40B4-BE49-F238E27FC236}">
                <a16:creationId xmlns:a16="http://schemas.microsoft.com/office/drawing/2014/main" id="{685ED2A8-76A9-928F-1A42-6238EF10DB66}"/>
              </a:ext>
            </a:extLst>
          </p:cNvPr>
          <p:cNvSpPr>
            <a:spLocks noGrp="1"/>
          </p:cNvSpPr>
          <p:nvPr>
            <p:ph sz="half" idx="1"/>
          </p:nvPr>
        </p:nvSpPr>
        <p:spPr>
          <a:xfrm>
            <a:off x="666000" y="2494800"/>
            <a:ext cx="4862930" cy="3740400"/>
          </a:xfrm>
        </p:spPr>
        <p:txBody>
          <a:bodyPr/>
          <a:lstStyle/>
          <a:p>
            <a:r>
              <a:rPr lang="sv-SE" dirty="0"/>
              <a:t>Enkät till er i RSS nätverket</a:t>
            </a:r>
          </a:p>
          <a:p>
            <a:r>
              <a:rPr lang="sv-SE" dirty="0"/>
              <a:t>Skickat ut 15 december och svar önskas 15 januari</a:t>
            </a:r>
          </a:p>
          <a:p>
            <a:r>
              <a:rPr lang="sv-SE" dirty="0"/>
              <a:t>Underlag till verksamhetsberättelsen för Yrkesresan</a:t>
            </a:r>
          </a:p>
          <a:p>
            <a:r>
              <a:rPr lang="sv-SE" dirty="0"/>
              <a:t>Frågor om </a:t>
            </a:r>
            <a:r>
              <a:rPr lang="sv-SE" dirty="0" err="1"/>
              <a:t>SKR’s</a:t>
            </a:r>
            <a:r>
              <a:rPr lang="sv-SE" dirty="0"/>
              <a:t> stöd och egna bedömningar om hur det går</a:t>
            </a:r>
          </a:p>
        </p:txBody>
      </p:sp>
      <p:sp>
        <p:nvSpPr>
          <p:cNvPr id="4" name="Rubrik 3">
            <a:extLst>
              <a:ext uri="{FF2B5EF4-FFF2-40B4-BE49-F238E27FC236}">
                <a16:creationId xmlns:a16="http://schemas.microsoft.com/office/drawing/2014/main" id="{2125766E-EA98-C17B-7B05-8355D837F434}"/>
              </a:ext>
            </a:extLst>
          </p:cNvPr>
          <p:cNvSpPr>
            <a:spLocks noGrp="1"/>
          </p:cNvSpPr>
          <p:nvPr>
            <p:ph type="title"/>
          </p:nvPr>
        </p:nvSpPr>
        <p:spPr/>
        <p:txBody>
          <a:bodyPr/>
          <a:lstStyle/>
          <a:p>
            <a:r>
              <a:rPr lang="sv-SE" dirty="0"/>
              <a:t>Uppföljning av året </a:t>
            </a:r>
          </a:p>
        </p:txBody>
      </p:sp>
    </p:spTree>
    <p:extLst>
      <p:ext uri="{BB962C8B-B14F-4D97-AF65-F5344CB8AC3E}">
        <p14:creationId xmlns:p14="http://schemas.microsoft.com/office/powerpoint/2010/main" val="271219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3">
            <a:extLst>
              <a:ext uri="{FF2B5EF4-FFF2-40B4-BE49-F238E27FC236}">
                <a16:creationId xmlns:a16="http://schemas.microsoft.com/office/drawing/2014/main" id="{0AEBE81E-9FF5-45B3-BE52-538D3BBC5B9B}"/>
              </a:ext>
            </a:extLst>
          </p:cNvPr>
          <p:cNvPicPr>
            <a:picLocks noChangeAspect="1"/>
          </p:cNvPicPr>
          <p:nvPr/>
        </p:nvPicPr>
        <p:blipFill>
          <a:blip r:embed="rId2"/>
          <a:stretch>
            <a:fillRect/>
          </a:stretch>
        </p:blipFill>
        <p:spPr>
          <a:xfrm>
            <a:off x="3199652" y="628650"/>
            <a:ext cx="5318325" cy="5095219"/>
          </a:xfrm>
          <a:prstGeom prst="rect">
            <a:avLst/>
          </a:prstGeom>
        </p:spPr>
      </p:pic>
    </p:spTree>
    <p:extLst>
      <p:ext uri="{BB962C8B-B14F-4D97-AF65-F5344CB8AC3E}">
        <p14:creationId xmlns:p14="http://schemas.microsoft.com/office/powerpoint/2010/main" val="2761249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EE5294-3242-B37C-0030-F0DBC8FD709E}"/>
              </a:ext>
            </a:extLst>
          </p:cNvPr>
          <p:cNvSpPr>
            <a:spLocks noGrp="1"/>
          </p:cNvSpPr>
          <p:nvPr>
            <p:ph type="title"/>
          </p:nvPr>
        </p:nvSpPr>
        <p:spPr/>
        <p:txBody>
          <a:bodyPr/>
          <a:lstStyle/>
          <a:p>
            <a:r>
              <a:rPr lang="sv-SE" dirty="0"/>
              <a:t>Paus</a:t>
            </a:r>
          </a:p>
        </p:txBody>
      </p:sp>
      <p:sp>
        <p:nvSpPr>
          <p:cNvPr id="3" name="Platshållare för text 2">
            <a:extLst>
              <a:ext uri="{FF2B5EF4-FFF2-40B4-BE49-F238E27FC236}">
                <a16:creationId xmlns:a16="http://schemas.microsoft.com/office/drawing/2014/main" id="{3C3BBE14-CEB3-A7BF-CFF6-3A72B7400634}"/>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4557219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29CCE-BC53-A7BA-6135-DC593274351A}"/>
              </a:ext>
            </a:extLst>
          </p:cNvPr>
          <p:cNvSpPr>
            <a:spLocks noGrp="1"/>
          </p:cNvSpPr>
          <p:nvPr>
            <p:ph type="title"/>
          </p:nvPr>
        </p:nvSpPr>
        <p:spPr/>
        <p:txBody>
          <a:bodyPr/>
          <a:lstStyle/>
          <a:p>
            <a:r>
              <a:rPr lang="sv-SE" dirty="0"/>
              <a:t>Ny politik, Tidöavtal</a:t>
            </a:r>
          </a:p>
        </p:txBody>
      </p:sp>
      <p:sp>
        <p:nvSpPr>
          <p:cNvPr id="3" name="Platshållare för text 2">
            <a:extLst>
              <a:ext uri="{FF2B5EF4-FFF2-40B4-BE49-F238E27FC236}">
                <a16:creationId xmlns:a16="http://schemas.microsoft.com/office/drawing/2014/main" id="{DC828F1C-5D19-D8CC-6BA6-69E5C8092D15}"/>
              </a:ext>
            </a:extLst>
          </p:cNvPr>
          <p:cNvSpPr>
            <a:spLocks noGrp="1"/>
          </p:cNvSpPr>
          <p:nvPr>
            <p:ph type="body" idx="1"/>
          </p:nvPr>
        </p:nvSpPr>
        <p:spPr/>
        <p:txBody>
          <a:bodyPr/>
          <a:lstStyle/>
          <a:p>
            <a:r>
              <a:rPr lang="sv-SE" dirty="0"/>
              <a:t>Inledande dialog</a:t>
            </a:r>
          </a:p>
        </p:txBody>
      </p:sp>
    </p:spTree>
    <p:extLst>
      <p:ext uri="{BB962C8B-B14F-4D97-AF65-F5344CB8AC3E}">
        <p14:creationId xmlns:p14="http://schemas.microsoft.com/office/powerpoint/2010/main" val="2160043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C162FE-DABE-44C0-B3B7-7521B5707513}"/>
              </a:ext>
            </a:extLst>
          </p:cNvPr>
          <p:cNvSpPr>
            <a:spLocks noGrp="1"/>
          </p:cNvSpPr>
          <p:nvPr>
            <p:ph type="title"/>
          </p:nvPr>
        </p:nvSpPr>
        <p:spPr/>
        <p:txBody>
          <a:bodyPr/>
          <a:lstStyle/>
          <a:p>
            <a:pPr algn="ctr"/>
            <a:r>
              <a:rPr lang="sv-SE" dirty="0"/>
              <a:t>Socialminister</a:t>
            </a:r>
          </a:p>
        </p:txBody>
      </p:sp>
      <p:sp>
        <p:nvSpPr>
          <p:cNvPr id="4" name="Platshållare för innehåll 3">
            <a:extLst>
              <a:ext uri="{FF2B5EF4-FFF2-40B4-BE49-F238E27FC236}">
                <a16:creationId xmlns:a16="http://schemas.microsoft.com/office/drawing/2014/main" id="{7D7C7CC3-7BA7-A38A-D59D-B954461E2F13}"/>
              </a:ext>
            </a:extLst>
          </p:cNvPr>
          <p:cNvSpPr>
            <a:spLocks noGrp="1"/>
          </p:cNvSpPr>
          <p:nvPr>
            <p:ph sz="half" idx="1"/>
          </p:nvPr>
        </p:nvSpPr>
        <p:spPr>
          <a:xfrm>
            <a:off x="666000" y="2105994"/>
            <a:ext cx="4716000" cy="4129206"/>
          </a:xfrm>
        </p:spPr>
        <p:txBody>
          <a:bodyPr/>
          <a:lstStyle/>
          <a:p>
            <a:r>
              <a:rPr lang="sv-SE" b="1" dirty="0"/>
              <a:t>Jakob Forssmed</a:t>
            </a:r>
          </a:p>
        </p:txBody>
      </p:sp>
      <p:sp>
        <p:nvSpPr>
          <p:cNvPr id="5" name="Platshållare för innehåll 4">
            <a:extLst>
              <a:ext uri="{FF2B5EF4-FFF2-40B4-BE49-F238E27FC236}">
                <a16:creationId xmlns:a16="http://schemas.microsoft.com/office/drawing/2014/main" id="{7099D204-950E-A2D9-BAA3-7B2843239723}"/>
              </a:ext>
            </a:extLst>
          </p:cNvPr>
          <p:cNvSpPr>
            <a:spLocks noGrp="1"/>
          </p:cNvSpPr>
          <p:nvPr>
            <p:ph sz="half" idx="2"/>
          </p:nvPr>
        </p:nvSpPr>
        <p:spPr>
          <a:xfrm>
            <a:off x="5552325" y="2105994"/>
            <a:ext cx="4716000" cy="4129206"/>
          </a:xfrm>
        </p:spPr>
        <p:txBody>
          <a:bodyPr/>
          <a:lstStyle/>
          <a:p>
            <a:r>
              <a:rPr lang="sv-SE" dirty="0"/>
              <a:t>(KD)</a:t>
            </a:r>
          </a:p>
          <a:p>
            <a:r>
              <a:rPr lang="sv-SE" dirty="0"/>
              <a:t>Civila samhället och idrott</a:t>
            </a:r>
          </a:p>
          <a:p>
            <a:r>
              <a:rPr lang="sv-SE" dirty="0"/>
              <a:t>Folkhälsa och sjukvård</a:t>
            </a:r>
          </a:p>
          <a:p>
            <a:r>
              <a:rPr lang="sv-SE" dirty="0"/>
              <a:t>Ungdomspolitik</a:t>
            </a:r>
          </a:p>
          <a:p>
            <a:r>
              <a:rPr lang="sv-SE" dirty="0"/>
              <a:t>Statssekreterare: Petra </a:t>
            </a:r>
            <a:r>
              <a:rPr lang="sv-SE" dirty="0" err="1"/>
              <a:t>Noreback</a:t>
            </a:r>
            <a:endParaRPr lang="sv-SE" dirty="0"/>
          </a:p>
        </p:txBody>
      </p:sp>
      <p:pic>
        <p:nvPicPr>
          <p:cNvPr id="1026" name="Picture 2" descr="Bild på socialminister Jakob Forssmed">
            <a:extLst>
              <a:ext uri="{FF2B5EF4-FFF2-40B4-BE49-F238E27FC236}">
                <a16:creationId xmlns:a16="http://schemas.microsoft.com/office/drawing/2014/main" id="{E65356AE-CC5E-C7DC-47E7-595CD5DB7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365" y="3231775"/>
            <a:ext cx="2117378" cy="2269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336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C162FE-DABE-44C0-B3B7-7521B5707513}"/>
              </a:ext>
            </a:extLst>
          </p:cNvPr>
          <p:cNvSpPr>
            <a:spLocks noGrp="1"/>
          </p:cNvSpPr>
          <p:nvPr>
            <p:ph type="title"/>
          </p:nvPr>
        </p:nvSpPr>
        <p:spPr/>
        <p:txBody>
          <a:bodyPr/>
          <a:lstStyle/>
          <a:p>
            <a:pPr algn="ctr"/>
            <a:r>
              <a:rPr lang="sv-SE" dirty="0"/>
              <a:t>Sjukvårdsminister</a:t>
            </a:r>
          </a:p>
        </p:txBody>
      </p:sp>
      <p:sp>
        <p:nvSpPr>
          <p:cNvPr id="3" name="Platshållare för innehåll 2">
            <a:extLst>
              <a:ext uri="{FF2B5EF4-FFF2-40B4-BE49-F238E27FC236}">
                <a16:creationId xmlns:a16="http://schemas.microsoft.com/office/drawing/2014/main" id="{99C01814-EE39-4EE3-BBDC-D72C102E080A}"/>
              </a:ext>
            </a:extLst>
          </p:cNvPr>
          <p:cNvSpPr>
            <a:spLocks noGrp="1"/>
          </p:cNvSpPr>
          <p:nvPr>
            <p:ph sz="half" idx="1"/>
          </p:nvPr>
        </p:nvSpPr>
        <p:spPr/>
        <p:txBody>
          <a:bodyPr/>
          <a:lstStyle/>
          <a:p>
            <a:pPr marL="30163" indent="0">
              <a:buNone/>
            </a:pPr>
            <a:r>
              <a:rPr lang="sv-SE" b="1" dirty="0"/>
              <a:t>Acko Ankarberg Johansson   </a:t>
            </a:r>
          </a:p>
          <a:p>
            <a:pPr marL="30163" indent="0">
              <a:buNone/>
            </a:pPr>
            <a:endParaRPr lang="sv-SE" sz="2000" dirty="0"/>
          </a:p>
        </p:txBody>
      </p:sp>
      <p:sp>
        <p:nvSpPr>
          <p:cNvPr id="4" name="Platshållare för innehåll 3">
            <a:extLst>
              <a:ext uri="{FF2B5EF4-FFF2-40B4-BE49-F238E27FC236}">
                <a16:creationId xmlns:a16="http://schemas.microsoft.com/office/drawing/2014/main" id="{7576D235-68C5-C3C0-573B-8054B9A937F6}"/>
              </a:ext>
            </a:extLst>
          </p:cNvPr>
          <p:cNvSpPr>
            <a:spLocks noGrp="1"/>
          </p:cNvSpPr>
          <p:nvPr>
            <p:ph sz="half" idx="2"/>
          </p:nvPr>
        </p:nvSpPr>
        <p:spPr/>
        <p:txBody>
          <a:bodyPr/>
          <a:lstStyle/>
          <a:p>
            <a:r>
              <a:rPr lang="sv-SE" dirty="0"/>
              <a:t>(KD)</a:t>
            </a:r>
          </a:p>
          <a:p>
            <a:r>
              <a:rPr lang="sv-SE" dirty="0"/>
              <a:t>Folkhälsa och sjukvård</a:t>
            </a:r>
          </a:p>
          <a:p>
            <a:r>
              <a:rPr lang="sv-SE" dirty="0"/>
              <a:t>Statssekreterare: Miriam Söderström</a:t>
            </a:r>
          </a:p>
          <a:p>
            <a:pPr marL="30163" indent="0">
              <a:buNone/>
            </a:pPr>
            <a:endParaRPr lang="sv-SE" dirty="0"/>
          </a:p>
        </p:txBody>
      </p:sp>
      <p:pic>
        <p:nvPicPr>
          <p:cNvPr id="1028" name="Picture 4" descr="Bild på sjukvårdsminister Acko Ankarberg Johansson">
            <a:extLst>
              <a:ext uri="{FF2B5EF4-FFF2-40B4-BE49-F238E27FC236}">
                <a16:creationId xmlns:a16="http://schemas.microsoft.com/office/drawing/2014/main" id="{B869D595-B55A-4094-A6E9-8B7736E78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764" y="3299012"/>
            <a:ext cx="2062765" cy="2379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701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C162FE-DABE-44C0-B3B7-7521B5707513}"/>
              </a:ext>
            </a:extLst>
          </p:cNvPr>
          <p:cNvSpPr>
            <a:spLocks noGrp="1"/>
          </p:cNvSpPr>
          <p:nvPr>
            <p:ph type="title"/>
          </p:nvPr>
        </p:nvSpPr>
        <p:spPr/>
        <p:txBody>
          <a:bodyPr/>
          <a:lstStyle/>
          <a:p>
            <a:pPr algn="ctr"/>
            <a:r>
              <a:rPr lang="sv-SE" dirty="0"/>
              <a:t>Socialtjänstminister</a:t>
            </a:r>
          </a:p>
        </p:txBody>
      </p:sp>
      <p:sp>
        <p:nvSpPr>
          <p:cNvPr id="4" name="Platshållare för innehåll 3">
            <a:extLst>
              <a:ext uri="{FF2B5EF4-FFF2-40B4-BE49-F238E27FC236}">
                <a16:creationId xmlns:a16="http://schemas.microsoft.com/office/drawing/2014/main" id="{3757113B-AC1D-EEC1-43BE-7BBB0F3E59F8}"/>
              </a:ext>
            </a:extLst>
          </p:cNvPr>
          <p:cNvSpPr>
            <a:spLocks noGrp="1"/>
          </p:cNvSpPr>
          <p:nvPr>
            <p:ph sz="half" idx="1"/>
          </p:nvPr>
        </p:nvSpPr>
        <p:spPr/>
        <p:txBody>
          <a:bodyPr/>
          <a:lstStyle/>
          <a:p>
            <a:r>
              <a:rPr lang="sv-SE" b="1" dirty="0"/>
              <a:t>Camilla Waltersson Grönberg</a:t>
            </a:r>
          </a:p>
        </p:txBody>
      </p:sp>
      <p:sp>
        <p:nvSpPr>
          <p:cNvPr id="6" name="Platshållare för innehåll 5">
            <a:extLst>
              <a:ext uri="{FF2B5EF4-FFF2-40B4-BE49-F238E27FC236}">
                <a16:creationId xmlns:a16="http://schemas.microsoft.com/office/drawing/2014/main" id="{F73A842E-752F-F06B-03E6-46A179C0D55D}"/>
              </a:ext>
            </a:extLst>
          </p:cNvPr>
          <p:cNvSpPr>
            <a:spLocks noGrp="1"/>
          </p:cNvSpPr>
          <p:nvPr>
            <p:ph sz="half" idx="2"/>
          </p:nvPr>
        </p:nvSpPr>
        <p:spPr/>
        <p:txBody>
          <a:bodyPr/>
          <a:lstStyle/>
          <a:p>
            <a:r>
              <a:rPr lang="sv-SE" dirty="0"/>
              <a:t>(M)</a:t>
            </a:r>
          </a:p>
          <a:p>
            <a:r>
              <a:rPr lang="sv-SE" dirty="0"/>
              <a:t>Socialtjänst </a:t>
            </a:r>
            <a:r>
              <a:rPr lang="sv-SE" dirty="0" err="1"/>
              <a:t>inkl</a:t>
            </a:r>
            <a:r>
              <a:rPr lang="sv-SE" dirty="0"/>
              <a:t> äldreomsorg</a:t>
            </a:r>
          </a:p>
          <a:p>
            <a:r>
              <a:rPr lang="sv-SE" dirty="0"/>
              <a:t>Funktionshinder</a:t>
            </a:r>
          </a:p>
          <a:p>
            <a:r>
              <a:rPr lang="sv-SE" dirty="0"/>
              <a:t>Barnets rättigheter</a:t>
            </a:r>
          </a:p>
          <a:p>
            <a:r>
              <a:rPr lang="sv-SE" dirty="0"/>
              <a:t>Statssekreterare: Minna Ljunggren</a:t>
            </a:r>
          </a:p>
        </p:txBody>
      </p:sp>
      <p:pic>
        <p:nvPicPr>
          <p:cNvPr id="1032" name="Picture 8" descr="Porträtt av Socialtjänst­minister Camilla Waltersson Grönvall">
            <a:extLst>
              <a:ext uri="{FF2B5EF4-FFF2-40B4-BE49-F238E27FC236}">
                <a16:creationId xmlns:a16="http://schemas.microsoft.com/office/drawing/2014/main" id="{7B0A8DC0-64B6-8EC5-0833-8DB9F98CD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388" y="3198782"/>
            <a:ext cx="1550987" cy="2067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100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C22414-1820-976F-08FD-BA7FE56BDE71}"/>
              </a:ext>
            </a:extLst>
          </p:cNvPr>
          <p:cNvSpPr>
            <a:spLocks noGrp="1"/>
          </p:cNvSpPr>
          <p:nvPr>
            <p:ph type="title"/>
          </p:nvPr>
        </p:nvSpPr>
        <p:spPr>
          <a:xfrm>
            <a:off x="666000" y="714800"/>
            <a:ext cx="9608400" cy="1965600"/>
          </a:xfrm>
        </p:spPr>
        <p:txBody>
          <a:bodyPr/>
          <a:lstStyle/>
          <a:p>
            <a:r>
              <a:rPr lang="sv-SE" dirty="0"/>
              <a:t>Tema kompetensförsörjning/ kompetensutveckling</a:t>
            </a:r>
          </a:p>
        </p:txBody>
      </p:sp>
      <p:pic>
        <p:nvPicPr>
          <p:cNvPr id="5" name="Bild 4" descr="Skål kontur">
            <a:extLst>
              <a:ext uri="{FF2B5EF4-FFF2-40B4-BE49-F238E27FC236}">
                <a16:creationId xmlns:a16="http://schemas.microsoft.com/office/drawing/2014/main" id="{16108DE6-D8DD-F1FE-8EDC-6F3D24A32C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949700" y="2494851"/>
            <a:ext cx="3365500" cy="3365500"/>
          </a:xfrm>
          <a:prstGeom prst="rect">
            <a:avLst/>
          </a:prstGeom>
        </p:spPr>
      </p:pic>
    </p:spTree>
    <p:extLst>
      <p:ext uri="{BB962C8B-B14F-4D97-AF65-F5344CB8AC3E}">
        <p14:creationId xmlns:p14="http://schemas.microsoft.com/office/powerpoint/2010/main" val="4157829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C162FE-DABE-44C0-B3B7-7521B5707513}"/>
              </a:ext>
            </a:extLst>
          </p:cNvPr>
          <p:cNvSpPr>
            <a:spLocks noGrp="1"/>
          </p:cNvSpPr>
          <p:nvPr>
            <p:ph type="title"/>
          </p:nvPr>
        </p:nvSpPr>
        <p:spPr>
          <a:xfrm>
            <a:off x="664233" y="874602"/>
            <a:ext cx="10380285" cy="1231392"/>
          </a:xfrm>
        </p:spPr>
        <p:txBody>
          <a:bodyPr/>
          <a:lstStyle/>
          <a:p>
            <a:pPr algn="ctr"/>
            <a:r>
              <a:rPr lang="sv-SE" dirty="0"/>
              <a:t>Äldre- och socialförsäkringsminister</a:t>
            </a:r>
          </a:p>
        </p:txBody>
      </p:sp>
      <p:sp>
        <p:nvSpPr>
          <p:cNvPr id="4" name="Platshållare för innehåll 3">
            <a:extLst>
              <a:ext uri="{FF2B5EF4-FFF2-40B4-BE49-F238E27FC236}">
                <a16:creationId xmlns:a16="http://schemas.microsoft.com/office/drawing/2014/main" id="{10F3F59E-DE3E-AB25-6617-2A2436EF41D8}"/>
              </a:ext>
            </a:extLst>
          </p:cNvPr>
          <p:cNvSpPr>
            <a:spLocks noGrp="1"/>
          </p:cNvSpPr>
          <p:nvPr>
            <p:ph sz="half" idx="1"/>
          </p:nvPr>
        </p:nvSpPr>
        <p:spPr>
          <a:xfrm>
            <a:off x="666000" y="2105994"/>
            <a:ext cx="4716000" cy="4129206"/>
          </a:xfrm>
        </p:spPr>
        <p:txBody>
          <a:bodyPr/>
          <a:lstStyle/>
          <a:p>
            <a:r>
              <a:rPr lang="sv-SE" b="1" dirty="0"/>
              <a:t>Anna </a:t>
            </a:r>
            <a:r>
              <a:rPr lang="sv-SE" b="1" dirty="0" err="1"/>
              <a:t>Tenje</a:t>
            </a:r>
            <a:endParaRPr lang="sv-SE" b="1" dirty="0"/>
          </a:p>
        </p:txBody>
      </p:sp>
      <p:sp>
        <p:nvSpPr>
          <p:cNvPr id="5" name="Platshållare för innehåll 4">
            <a:extLst>
              <a:ext uri="{FF2B5EF4-FFF2-40B4-BE49-F238E27FC236}">
                <a16:creationId xmlns:a16="http://schemas.microsoft.com/office/drawing/2014/main" id="{B09E3B87-CF7A-CB43-A54C-0C0E39BF9045}"/>
              </a:ext>
            </a:extLst>
          </p:cNvPr>
          <p:cNvSpPr>
            <a:spLocks noGrp="1"/>
          </p:cNvSpPr>
          <p:nvPr>
            <p:ph sz="half" idx="2"/>
          </p:nvPr>
        </p:nvSpPr>
        <p:spPr>
          <a:xfrm>
            <a:off x="5552325" y="2105994"/>
            <a:ext cx="4716000" cy="4129206"/>
          </a:xfrm>
        </p:spPr>
        <p:txBody>
          <a:bodyPr/>
          <a:lstStyle/>
          <a:p>
            <a:r>
              <a:rPr lang="sv-SE" dirty="0"/>
              <a:t>(M)</a:t>
            </a:r>
          </a:p>
          <a:p>
            <a:r>
              <a:rPr lang="sv-SE" dirty="0"/>
              <a:t>Socialtjänst </a:t>
            </a:r>
            <a:r>
              <a:rPr lang="sv-SE" dirty="0" err="1"/>
              <a:t>inkl</a:t>
            </a:r>
            <a:r>
              <a:rPr lang="sv-SE" dirty="0"/>
              <a:t> äldreomsorg</a:t>
            </a:r>
          </a:p>
          <a:p>
            <a:r>
              <a:rPr lang="sv-SE" dirty="0"/>
              <a:t>Statssekreterare: Anna Petterson Westerberg</a:t>
            </a:r>
          </a:p>
        </p:txBody>
      </p:sp>
      <p:pic>
        <p:nvPicPr>
          <p:cNvPr id="1030" name="Picture 6" descr="Anna Tenje">
            <a:extLst>
              <a:ext uri="{FF2B5EF4-FFF2-40B4-BE49-F238E27FC236}">
                <a16:creationId xmlns:a16="http://schemas.microsoft.com/office/drawing/2014/main" id="{A319FC0E-4C65-98DC-B68A-221BD32C2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281" y="2828404"/>
            <a:ext cx="2190884" cy="268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4092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5967292-31EC-1618-6206-ADE7B61814BE}"/>
              </a:ext>
            </a:extLst>
          </p:cNvPr>
          <p:cNvSpPr>
            <a:spLocks noGrp="1"/>
          </p:cNvSpPr>
          <p:nvPr>
            <p:ph idx="1"/>
          </p:nvPr>
        </p:nvSpPr>
        <p:spPr>
          <a:xfrm>
            <a:off x="664232" y="1306286"/>
            <a:ext cx="9609825" cy="4927515"/>
          </a:xfrm>
        </p:spPr>
        <p:txBody>
          <a:bodyPr/>
          <a:lstStyle/>
          <a:p>
            <a:r>
              <a:rPr lang="sv-SE" sz="2400" dirty="0"/>
              <a:t>Utreda och ta fram förslag på hur ett språkkrav för personal i äldreomsorgen skulle kunna genomföras och vilka insatser som kan hjälpa äldreomsorgspersonal att snabbare nå språkkravet</a:t>
            </a:r>
          </a:p>
          <a:p>
            <a:pPr>
              <a:buFont typeface="Arial" panose="020B0604020202020204" pitchFamily="34" charset="0"/>
              <a:buChar char="•"/>
            </a:pPr>
            <a:r>
              <a:rPr lang="sv-SE" sz="2400" dirty="0"/>
              <a:t>400 mkr i en förstärkning av tillgänglighet till föräldraskapsstöd 2023, 400 mkr per år från 2024 och framåt.</a:t>
            </a:r>
          </a:p>
          <a:p>
            <a:pPr>
              <a:buFont typeface="Arial" panose="020B0604020202020204" pitchFamily="34" charset="0"/>
              <a:buChar char="•"/>
            </a:pPr>
            <a:r>
              <a:rPr lang="sv-SE" sz="2400" dirty="0"/>
              <a:t>10 mkr 2023 för att stärka socialtjänstens brottsförebyggande arbete, därefter 20 mkr årligen för att bland annat förmedla beprövade metoder för att förebygga brott och hantera unga som begår eller är i riskzonen för att begå brott</a:t>
            </a:r>
          </a:p>
          <a:p>
            <a:pPr>
              <a:buFont typeface="Arial" panose="020B0604020202020204" pitchFamily="34" charset="0"/>
              <a:buChar char="•"/>
            </a:pPr>
            <a:r>
              <a:rPr lang="sv-SE" sz="2400" dirty="0"/>
              <a:t>Regeringen avser att vidta lämpliga åtgärder för att inrätta en krissocialjour som ska ge stöd till socialtjänsten i arbetet för att motverka brottslighet som begås av unga personer</a:t>
            </a:r>
          </a:p>
          <a:p>
            <a:pPr>
              <a:buFont typeface="Arial" panose="020B0604020202020204" pitchFamily="34" charset="0"/>
              <a:buChar char="•"/>
            </a:pPr>
            <a:endParaRPr lang="sv-SE" sz="2400" dirty="0"/>
          </a:p>
          <a:p>
            <a:endParaRPr lang="sv-SE" dirty="0"/>
          </a:p>
        </p:txBody>
      </p:sp>
      <p:sp>
        <p:nvSpPr>
          <p:cNvPr id="3" name="Rubrik 2">
            <a:extLst>
              <a:ext uri="{FF2B5EF4-FFF2-40B4-BE49-F238E27FC236}">
                <a16:creationId xmlns:a16="http://schemas.microsoft.com/office/drawing/2014/main" id="{39E8662B-0AC9-8D07-4C8C-282F2AD39D64}"/>
              </a:ext>
            </a:extLst>
          </p:cNvPr>
          <p:cNvSpPr>
            <a:spLocks noGrp="1"/>
          </p:cNvSpPr>
          <p:nvPr>
            <p:ph type="title"/>
          </p:nvPr>
        </p:nvSpPr>
        <p:spPr>
          <a:xfrm>
            <a:off x="664231" y="260992"/>
            <a:ext cx="9609825" cy="1231392"/>
          </a:xfrm>
        </p:spPr>
        <p:txBody>
          <a:bodyPr/>
          <a:lstStyle/>
          <a:p>
            <a:r>
              <a:rPr lang="sv-SE" dirty="0"/>
              <a:t>Från Tidöavtal till budget 2023</a:t>
            </a:r>
          </a:p>
        </p:txBody>
      </p:sp>
    </p:spTree>
    <p:extLst>
      <p:ext uri="{BB962C8B-B14F-4D97-AF65-F5344CB8AC3E}">
        <p14:creationId xmlns:p14="http://schemas.microsoft.com/office/powerpoint/2010/main" val="3196748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0A14B58-C777-CC2F-7AC4-71E0400CD3EB}"/>
              </a:ext>
            </a:extLst>
          </p:cNvPr>
          <p:cNvSpPr>
            <a:spLocks noGrp="1"/>
          </p:cNvSpPr>
          <p:nvPr>
            <p:ph idx="1"/>
          </p:nvPr>
        </p:nvSpPr>
        <p:spPr>
          <a:xfrm>
            <a:off x="664232" y="1857830"/>
            <a:ext cx="9609825" cy="4375972"/>
          </a:xfrm>
        </p:spPr>
        <p:txBody>
          <a:bodyPr/>
          <a:lstStyle/>
          <a:p>
            <a:r>
              <a:rPr lang="sv-SE" sz="2400" dirty="0"/>
              <a:t>Stöd till kommuner och regioner för att stärka och vidareutveckla det förebyggande arbete för barn och unga genom t.ex. hembesöksprogram inom BVC - 50 miljoner kronor 2023 och beräknar 100 miljoner kronor 2024 samt 200 miljoner kronor årligen fr.o.m. 2025</a:t>
            </a:r>
          </a:p>
          <a:p>
            <a:r>
              <a:rPr lang="sv-SE" sz="2400" dirty="0"/>
              <a:t>Regeringen tillför 50 miljoner kronor årligen för att förstärka det förebyggande arbetet mot hedersrelaterat våld och förtryck. </a:t>
            </a:r>
          </a:p>
          <a:p>
            <a:r>
              <a:rPr lang="sv-SE" sz="2400" dirty="0"/>
              <a:t>Minskning från 5 000 till 900 kvotflyktingar per år under mandatperioden – flickor/kvinnor och hbtqi-personer ska prioriteras (personer med välgrundad prognos för god integration i det svenska samhället).</a:t>
            </a:r>
          </a:p>
          <a:p>
            <a:endParaRPr lang="sv-SE" sz="2400" dirty="0"/>
          </a:p>
          <a:p>
            <a:pPr marL="30163" indent="0">
              <a:buNone/>
            </a:pPr>
            <a:endParaRPr lang="sv-SE" sz="2400" dirty="0"/>
          </a:p>
          <a:p>
            <a:endParaRPr lang="sv-SE" dirty="0"/>
          </a:p>
        </p:txBody>
      </p:sp>
      <p:sp>
        <p:nvSpPr>
          <p:cNvPr id="3" name="Rubrik 2">
            <a:extLst>
              <a:ext uri="{FF2B5EF4-FFF2-40B4-BE49-F238E27FC236}">
                <a16:creationId xmlns:a16="http://schemas.microsoft.com/office/drawing/2014/main" id="{36CB9A52-55DB-C2FD-E9B1-84D6EF02E248}"/>
              </a:ext>
            </a:extLst>
          </p:cNvPr>
          <p:cNvSpPr>
            <a:spLocks noGrp="1"/>
          </p:cNvSpPr>
          <p:nvPr>
            <p:ph type="title"/>
          </p:nvPr>
        </p:nvSpPr>
        <p:spPr/>
        <p:txBody>
          <a:bodyPr/>
          <a:lstStyle/>
          <a:p>
            <a:r>
              <a:rPr lang="sv-SE" dirty="0"/>
              <a:t>Från Tidöavtal till budget 2023</a:t>
            </a:r>
          </a:p>
        </p:txBody>
      </p:sp>
    </p:spTree>
    <p:extLst>
      <p:ext uri="{BB962C8B-B14F-4D97-AF65-F5344CB8AC3E}">
        <p14:creationId xmlns:p14="http://schemas.microsoft.com/office/powerpoint/2010/main" val="4117569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6E3C60AC-C993-1289-02AF-22D7EAC90B04}"/>
              </a:ext>
            </a:extLst>
          </p:cNvPr>
          <p:cNvSpPr>
            <a:spLocks noGrp="1"/>
          </p:cNvSpPr>
          <p:nvPr>
            <p:ph idx="1"/>
          </p:nvPr>
        </p:nvSpPr>
        <p:spPr>
          <a:xfrm>
            <a:off x="664232" y="1698171"/>
            <a:ext cx="9609825" cy="4535630"/>
          </a:xfrm>
        </p:spPr>
        <p:txBody>
          <a:bodyPr/>
          <a:lstStyle/>
          <a:p>
            <a:r>
              <a:rPr lang="sv-SE" sz="2400" dirty="0"/>
              <a:t>Kommunerna får ett lagstadgat ansvar för brottsförebyggande arbete fr.o.m. 1 juli 2023. För en effektiv implementering får Brottsförebyggande rådet (Brå) medel för att utveckla stödet till kommunerna.</a:t>
            </a:r>
          </a:p>
          <a:p>
            <a:r>
              <a:rPr lang="sv-SE" dirty="0"/>
              <a:t>Nationell vårdförmedling i statlig regi</a:t>
            </a:r>
          </a:p>
          <a:p>
            <a:r>
              <a:rPr lang="sv-SE" dirty="0"/>
              <a:t>Utredning om för- och nackdelar med att införa statligt huvudmannaskap för HS</a:t>
            </a:r>
          </a:p>
          <a:p>
            <a:r>
              <a:rPr lang="sv-SE" dirty="0"/>
              <a:t>Stärkt tillgänglighet av hälso- och sjukvård i landsbygd</a:t>
            </a:r>
          </a:p>
          <a:p>
            <a:pPr marL="30163" indent="0">
              <a:buNone/>
            </a:pPr>
            <a:endParaRPr lang="sv-SE" dirty="0"/>
          </a:p>
          <a:p>
            <a:pPr marL="30163" indent="0">
              <a:buNone/>
            </a:pPr>
            <a:endParaRPr lang="sv-SE" dirty="0"/>
          </a:p>
          <a:p>
            <a:endParaRPr lang="sv-SE" sz="2400" dirty="0"/>
          </a:p>
          <a:p>
            <a:pPr marL="30163" indent="0">
              <a:buNone/>
            </a:pPr>
            <a:endParaRPr lang="sv-SE" dirty="0"/>
          </a:p>
        </p:txBody>
      </p:sp>
      <p:sp>
        <p:nvSpPr>
          <p:cNvPr id="3" name="Rubrik 2">
            <a:extLst>
              <a:ext uri="{FF2B5EF4-FFF2-40B4-BE49-F238E27FC236}">
                <a16:creationId xmlns:a16="http://schemas.microsoft.com/office/drawing/2014/main" id="{406A389A-9D89-6497-7424-B3BF657E2BF1}"/>
              </a:ext>
            </a:extLst>
          </p:cNvPr>
          <p:cNvSpPr>
            <a:spLocks noGrp="1"/>
          </p:cNvSpPr>
          <p:nvPr>
            <p:ph type="title"/>
          </p:nvPr>
        </p:nvSpPr>
        <p:spPr/>
        <p:txBody>
          <a:bodyPr/>
          <a:lstStyle/>
          <a:p>
            <a:r>
              <a:rPr lang="sv-SE" dirty="0"/>
              <a:t>Från Tidöavtal till budget 2023</a:t>
            </a:r>
          </a:p>
        </p:txBody>
      </p:sp>
    </p:spTree>
    <p:extLst>
      <p:ext uri="{BB962C8B-B14F-4D97-AF65-F5344CB8AC3E}">
        <p14:creationId xmlns:p14="http://schemas.microsoft.com/office/powerpoint/2010/main" val="29005748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1" y="297290"/>
            <a:ext cx="11287862" cy="1231392"/>
          </a:xfrm>
        </p:spPr>
        <p:txBody>
          <a:bodyPr/>
          <a:lstStyle/>
          <a:p>
            <a:r>
              <a:rPr lang="sv-SE" dirty="0"/>
              <a:t>Nya och förlängda riktade statsbidrag (K)</a:t>
            </a:r>
          </a:p>
        </p:txBody>
      </p:sp>
      <p:graphicFrame>
        <p:nvGraphicFramePr>
          <p:cNvPr id="4" name="Tabell 3"/>
          <p:cNvGraphicFramePr>
            <a:graphicFrameLocks noGrp="1"/>
          </p:cNvGraphicFramePr>
          <p:nvPr/>
        </p:nvGraphicFramePr>
        <p:xfrm>
          <a:off x="879003" y="928548"/>
          <a:ext cx="7553026" cy="5472421"/>
        </p:xfrm>
        <a:graphic>
          <a:graphicData uri="http://schemas.openxmlformats.org/drawingml/2006/table">
            <a:tbl>
              <a:tblPr>
                <a:tableStyleId>{5C22544A-7EE6-4342-B048-85BDC9FD1C3A}</a:tableStyleId>
              </a:tblPr>
              <a:tblGrid>
                <a:gridCol w="4995859">
                  <a:extLst>
                    <a:ext uri="{9D8B030D-6E8A-4147-A177-3AD203B41FA5}">
                      <a16:colId xmlns:a16="http://schemas.microsoft.com/office/drawing/2014/main" val="3400968335"/>
                    </a:ext>
                  </a:extLst>
                </a:gridCol>
                <a:gridCol w="497121">
                  <a:extLst>
                    <a:ext uri="{9D8B030D-6E8A-4147-A177-3AD203B41FA5}">
                      <a16:colId xmlns:a16="http://schemas.microsoft.com/office/drawing/2014/main" val="3523849578"/>
                    </a:ext>
                  </a:extLst>
                </a:gridCol>
                <a:gridCol w="686682">
                  <a:extLst>
                    <a:ext uri="{9D8B030D-6E8A-4147-A177-3AD203B41FA5}">
                      <a16:colId xmlns:a16="http://schemas.microsoft.com/office/drawing/2014/main" val="4001617521"/>
                    </a:ext>
                  </a:extLst>
                </a:gridCol>
                <a:gridCol w="686682">
                  <a:extLst>
                    <a:ext uri="{9D8B030D-6E8A-4147-A177-3AD203B41FA5}">
                      <a16:colId xmlns:a16="http://schemas.microsoft.com/office/drawing/2014/main" val="171551344"/>
                    </a:ext>
                  </a:extLst>
                </a:gridCol>
                <a:gridCol w="686682">
                  <a:extLst>
                    <a:ext uri="{9D8B030D-6E8A-4147-A177-3AD203B41FA5}">
                      <a16:colId xmlns:a16="http://schemas.microsoft.com/office/drawing/2014/main" val="1396974341"/>
                    </a:ext>
                  </a:extLst>
                </a:gridCol>
              </a:tblGrid>
              <a:tr h="290866">
                <a:tc>
                  <a:txBody>
                    <a:bodyPr/>
                    <a:lstStyle/>
                    <a:p>
                      <a:pPr algn="l" fontAlgn="ctr"/>
                      <a:r>
                        <a:rPr lang="sv-SE" sz="1050" b="1" i="0" u="none" strike="noStrike" dirty="0">
                          <a:solidFill>
                            <a:srgbClr val="000000"/>
                          </a:solidFill>
                          <a:effectLst/>
                          <a:latin typeface="Times New Roman" panose="02020603050405020304" pitchFamily="18" charset="0"/>
                        </a:rPr>
                        <a:t>Kommuner</a:t>
                      </a:r>
                    </a:p>
                  </a:txBody>
                  <a:tcPr marL="9525" marR="9525" marT="9525" marB="0" anchor="ctr">
                    <a:solidFill>
                      <a:srgbClr val="FF0000"/>
                    </a:solidFill>
                  </a:tcPr>
                </a:tc>
                <a:tc>
                  <a:txBody>
                    <a:bodyPr/>
                    <a:lstStyle/>
                    <a:p>
                      <a:pPr algn="r" fontAlgn="b"/>
                      <a:r>
                        <a:rPr lang="sv-SE" sz="1000" b="1" u="none" strike="noStrike" dirty="0">
                          <a:effectLst/>
                        </a:rPr>
                        <a:t>2022</a:t>
                      </a:r>
                      <a:endParaRPr lang="sv-SE" sz="1000" b="1" i="0" u="none" strike="noStrike" dirty="0">
                        <a:solidFill>
                          <a:srgbClr val="000000"/>
                        </a:solidFill>
                        <a:effectLst/>
                        <a:latin typeface="Calibri" panose="020F0502020204030204" pitchFamily="34" charset="0"/>
                      </a:endParaRPr>
                    </a:p>
                  </a:txBody>
                  <a:tcPr marL="9525" marR="9525" marT="9525" marB="0" anchor="b">
                    <a:solidFill>
                      <a:srgbClr val="FF0000"/>
                    </a:solidFill>
                  </a:tcPr>
                </a:tc>
                <a:tc>
                  <a:txBody>
                    <a:bodyPr/>
                    <a:lstStyle/>
                    <a:p>
                      <a:pPr algn="r" fontAlgn="b"/>
                      <a:r>
                        <a:rPr lang="sv-SE" sz="1000" b="1" u="none" strike="noStrike" dirty="0">
                          <a:effectLst/>
                        </a:rPr>
                        <a:t>2023</a:t>
                      </a:r>
                      <a:endParaRPr lang="sv-SE" sz="1000" b="1" i="0" u="none" strike="noStrike" dirty="0">
                        <a:solidFill>
                          <a:srgbClr val="000000"/>
                        </a:solidFill>
                        <a:effectLst/>
                        <a:latin typeface="Calibri" panose="020F0502020204030204" pitchFamily="34" charset="0"/>
                      </a:endParaRPr>
                    </a:p>
                  </a:txBody>
                  <a:tcPr marL="9525" marR="9525" marT="9525" marB="0" anchor="b">
                    <a:solidFill>
                      <a:srgbClr val="FF0000"/>
                    </a:solidFill>
                  </a:tcPr>
                </a:tc>
                <a:tc>
                  <a:txBody>
                    <a:bodyPr/>
                    <a:lstStyle/>
                    <a:p>
                      <a:pPr algn="r" fontAlgn="b"/>
                      <a:r>
                        <a:rPr lang="sv-SE" sz="1000" b="1" u="none" strike="noStrike" dirty="0">
                          <a:effectLst/>
                        </a:rPr>
                        <a:t>2024</a:t>
                      </a:r>
                      <a:endParaRPr lang="sv-SE" sz="1000" b="1" i="0" u="none" strike="noStrike" dirty="0">
                        <a:solidFill>
                          <a:srgbClr val="000000"/>
                        </a:solidFill>
                        <a:effectLst/>
                        <a:latin typeface="Calibri" panose="020F0502020204030204" pitchFamily="34" charset="0"/>
                      </a:endParaRPr>
                    </a:p>
                  </a:txBody>
                  <a:tcPr marL="9525" marR="9525" marT="9525" marB="0" anchor="b">
                    <a:solidFill>
                      <a:srgbClr val="FF0000"/>
                    </a:solidFill>
                  </a:tcPr>
                </a:tc>
                <a:tc>
                  <a:txBody>
                    <a:bodyPr/>
                    <a:lstStyle/>
                    <a:p>
                      <a:pPr algn="r" fontAlgn="b"/>
                      <a:r>
                        <a:rPr lang="sv-SE" sz="1000" b="1" i="0" u="none" strike="noStrike" dirty="0">
                          <a:solidFill>
                            <a:srgbClr val="000000"/>
                          </a:solidFill>
                          <a:effectLst/>
                          <a:latin typeface="Calibri" panose="020F0502020204030204" pitchFamily="34" charset="0"/>
                        </a:rPr>
                        <a:t>2025</a:t>
                      </a:r>
                    </a:p>
                  </a:txBody>
                  <a:tcPr marL="9525" marR="9525" marT="9525" marB="0" anchor="b">
                    <a:solidFill>
                      <a:srgbClr val="FF0000"/>
                    </a:solidFill>
                  </a:tcPr>
                </a:tc>
                <a:extLst>
                  <a:ext uri="{0D108BD9-81ED-4DB2-BD59-A6C34878D82A}">
                    <a16:rowId xmlns:a16="http://schemas.microsoft.com/office/drawing/2014/main" val="3055950879"/>
                  </a:ext>
                </a:extLst>
              </a:tr>
              <a:tr h="290866">
                <a:tc>
                  <a:txBody>
                    <a:bodyPr/>
                    <a:lstStyle/>
                    <a:p>
                      <a:pPr algn="l" fontAlgn="ctr"/>
                      <a:r>
                        <a:rPr lang="sv-SE" sz="1050" b="0" i="0" u="none" strike="noStrike" kern="1200" dirty="0">
                          <a:solidFill>
                            <a:srgbClr val="000000"/>
                          </a:solidFill>
                          <a:effectLst/>
                          <a:latin typeface="Times New Roman" panose="02020603050405020304" pitchFamily="18" charset="0"/>
                          <a:ea typeface="+mn-ea"/>
                          <a:cs typeface="+mn-cs"/>
                        </a:rPr>
                        <a:t>Äldreomsorgslyftet förlängs till och med 2023</a:t>
                      </a:r>
                    </a:p>
                  </a:txBody>
                  <a:tcPr marL="9525" marR="9525" marT="9525" marB="0" anchor="ctr"/>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1700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1700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Avslutas</a:t>
                      </a: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2559979141"/>
                  </a:ext>
                </a:extLst>
              </a:tr>
              <a:tr h="212332">
                <a:tc>
                  <a:txBody>
                    <a:bodyPr/>
                    <a:lstStyle/>
                    <a:p>
                      <a:pPr algn="l" fontAlgn="ctr"/>
                      <a:r>
                        <a:rPr lang="sv-SE" sz="1050" b="0" i="0" u="none" strike="noStrike" dirty="0">
                          <a:solidFill>
                            <a:schemeClr val="tx1"/>
                          </a:solidFill>
                          <a:effectLst/>
                          <a:latin typeface="Times New Roman" panose="02020603050405020304" pitchFamily="18" charset="0"/>
                        </a:rPr>
                        <a:t>Välfärdsteknik till äldre, stimulansmedel avslutas</a:t>
                      </a:r>
                    </a:p>
                  </a:txBody>
                  <a:tcPr marL="9525" marR="9525" marT="9525" marB="0" anchor="ctr"/>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200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Avslutas</a:t>
                      </a: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3123725442"/>
                  </a:ext>
                </a:extLst>
              </a:tr>
              <a:tr h="176981">
                <a:tc>
                  <a:txBody>
                    <a:bodyPr/>
                    <a:lstStyle/>
                    <a:p>
                      <a:pPr algn="l" fontAlgn="ctr"/>
                      <a:r>
                        <a:rPr lang="sv-SE" sz="1050" b="0" i="0" u="none" strike="noStrike" dirty="0" err="1">
                          <a:solidFill>
                            <a:schemeClr val="tx1"/>
                          </a:solidFill>
                          <a:effectLst/>
                          <a:latin typeface="Times New Roman" panose="02020603050405020304" pitchFamily="18" charset="0"/>
                        </a:rPr>
                        <a:t>Äldresamtal</a:t>
                      </a:r>
                      <a:r>
                        <a:rPr lang="sv-SE" sz="1050" b="0" i="0" u="none" strike="noStrike" dirty="0">
                          <a:solidFill>
                            <a:schemeClr val="tx1"/>
                          </a:solidFill>
                          <a:effectLst/>
                          <a:latin typeface="Times New Roman" panose="02020603050405020304" pitchFamily="18" charset="0"/>
                        </a:rPr>
                        <a:t>/hälsosamtal (inkl. till regionerna)</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145</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100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100</a:t>
                      </a:r>
                    </a:p>
                  </a:txBody>
                  <a:tcPr marL="9525" marR="9525" marT="9525" marB="0" anchor="b"/>
                </a:tc>
                <a:extLst>
                  <a:ext uri="{0D108BD9-81ED-4DB2-BD59-A6C34878D82A}">
                    <a16:rowId xmlns:a16="http://schemas.microsoft.com/office/drawing/2014/main" val="2598495434"/>
                  </a:ext>
                </a:extLst>
              </a:tr>
              <a:tr h="247773">
                <a:tc>
                  <a:txBody>
                    <a:bodyPr/>
                    <a:lstStyle/>
                    <a:p>
                      <a:pPr algn="l" fontAlgn="ctr"/>
                      <a:r>
                        <a:rPr lang="sv-SE" sz="1050" b="0" i="0" u="none" strike="noStrike" dirty="0">
                          <a:solidFill>
                            <a:schemeClr val="tx1"/>
                          </a:solidFill>
                          <a:effectLst/>
                          <a:latin typeface="Times New Roman" panose="02020603050405020304" pitchFamily="18" charset="0"/>
                        </a:rPr>
                        <a:t>Skolmiljarden</a:t>
                      </a:r>
                    </a:p>
                  </a:txBody>
                  <a:tcPr marL="9525" marR="9525" marT="9525" marB="0" anchor="ctr"/>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1000</a:t>
                      </a: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990136087"/>
                  </a:ext>
                </a:extLst>
              </a:tr>
              <a:tr h="247773">
                <a:tc>
                  <a:txBody>
                    <a:bodyPr/>
                    <a:lstStyle/>
                    <a:p>
                      <a:pPr algn="l" fontAlgn="ctr"/>
                      <a:r>
                        <a:rPr lang="sv-SE" sz="1050" b="0" i="0" u="none" strike="noStrike" dirty="0">
                          <a:solidFill>
                            <a:schemeClr val="tx1"/>
                          </a:solidFill>
                          <a:effectLst/>
                          <a:latin typeface="Times New Roman" panose="02020603050405020304" pitchFamily="18" charset="0"/>
                        </a:rPr>
                        <a:t>Bättre läroböcker</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685</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555</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555</a:t>
                      </a:r>
                    </a:p>
                  </a:txBody>
                  <a:tcPr marL="9525" marR="9525" marT="9525" marB="0" anchor="b"/>
                </a:tc>
                <a:extLst>
                  <a:ext uri="{0D108BD9-81ED-4DB2-BD59-A6C34878D82A}">
                    <a16:rowId xmlns:a16="http://schemas.microsoft.com/office/drawing/2014/main" val="2286416201"/>
                  </a:ext>
                </a:extLst>
              </a:tr>
              <a:tr h="0">
                <a:tc>
                  <a:txBody>
                    <a:bodyPr/>
                    <a:lstStyle/>
                    <a:p>
                      <a:pPr algn="l" fontAlgn="ctr"/>
                      <a:r>
                        <a:rPr lang="sv-SE" sz="1050" b="0" i="0" u="none" strike="noStrike" dirty="0">
                          <a:solidFill>
                            <a:schemeClr val="tx1"/>
                          </a:solidFill>
                          <a:effectLst/>
                          <a:latin typeface="Times New Roman" panose="02020603050405020304" pitchFamily="18" charset="0"/>
                        </a:rPr>
                        <a:t>Ökad tillgång till speciallärare, specialpedagogiska insatser och särskilda</a:t>
                      </a:r>
                    </a:p>
                    <a:p>
                      <a:pPr algn="l" fontAlgn="ctr"/>
                      <a:r>
                        <a:rPr lang="sv-SE" sz="1050" b="0" i="0" u="none" strike="noStrike" dirty="0">
                          <a:solidFill>
                            <a:schemeClr val="tx1"/>
                          </a:solidFill>
                          <a:effectLst/>
                          <a:latin typeface="Times New Roman" panose="02020603050405020304" pitchFamily="18" charset="0"/>
                        </a:rPr>
                        <a:t>undervisningsgrupper</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600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900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1 000</a:t>
                      </a:r>
                    </a:p>
                  </a:txBody>
                  <a:tcPr marL="9525" marR="9525" marT="9525" marB="0" anchor="b"/>
                </a:tc>
                <a:extLst>
                  <a:ext uri="{0D108BD9-81ED-4DB2-BD59-A6C34878D82A}">
                    <a16:rowId xmlns:a16="http://schemas.microsoft.com/office/drawing/2014/main" val="40463012"/>
                  </a:ext>
                </a:extLst>
              </a:tr>
              <a:tr h="63839">
                <a:tc>
                  <a:txBody>
                    <a:bodyPr/>
                    <a:lstStyle/>
                    <a:p>
                      <a:pPr algn="l" fontAlgn="ctr"/>
                      <a:r>
                        <a:rPr lang="sv-SE" sz="1050" b="0" i="0" u="none" strike="noStrike" dirty="0">
                          <a:solidFill>
                            <a:schemeClr val="tx1"/>
                          </a:solidFill>
                          <a:effectLst/>
                          <a:latin typeface="Times New Roman" panose="02020603050405020304" pitchFamily="18" charset="0"/>
                        </a:rPr>
                        <a:t>Vidareutbildning för förskolelärare och lärare </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50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50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50</a:t>
                      </a:r>
                    </a:p>
                  </a:txBody>
                  <a:tcPr marL="9525" marR="9525" marT="9525" marB="0" anchor="b"/>
                </a:tc>
                <a:extLst>
                  <a:ext uri="{0D108BD9-81ED-4DB2-BD59-A6C34878D82A}">
                    <a16:rowId xmlns:a16="http://schemas.microsoft.com/office/drawing/2014/main" val="3058705642"/>
                  </a:ext>
                </a:extLst>
              </a:tr>
              <a:tr h="291403">
                <a:tc>
                  <a:txBody>
                    <a:bodyPr/>
                    <a:lstStyle/>
                    <a:p>
                      <a:pPr algn="l" fontAlgn="ctr"/>
                      <a:r>
                        <a:rPr lang="sv-SE" sz="1050" b="0" i="0" u="none" strike="noStrike" dirty="0">
                          <a:solidFill>
                            <a:schemeClr val="tx1"/>
                          </a:solidFill>
                          <a:effectLst/>
                          <a:latin typeface="Times New Roman" panose="02020603050405020304" pitchFamily="18" charset="0"/>
                        </a:rPr>
                        <a:t>Jour- och akutskolor</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50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100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100</a:t>
                      </a:r>
                    </a:p>
                  </a:txBody>
                  <a:tcPr marL="9525" marR="9525" marT="9525" marB="0" anchor="b"/>
                </a:tc>
                <a:extLst>
                  <a:ext uri="{0D108BD9-81ED-4DB2-BD59-A6C34878D82A}">
                    <a16:rowId xmlns:a16="http://schemas.microsoft.com/office/drawing/2014/main" val="2759459394"/>
                  </a:ext>
                </a:extLst>
              </a:tr>
              <a:tr h="289069">
                <a:tc>
                  <a:txBody>
                    <a:bodyPr/>
                    <a:lstStyle/>
                    <a:p>
                      <a:pPr algn="l" fontAlgn="ctr"/>
                      <a:r>
                        <a:rPr lang="sv-SE" sz="1050" b="0" i="0" u="none" strike="noStrike" dirty="0">
                          <a:solidFill>
                            <a:schemeClr val="tx1"/>
                          </a:solidFill>
                          <a:effectLst/>
                          <a:latin typeface="Times New Roman" panose="02020603050405020304" pitchFamily="18" charset="0"/>
                        </a:rPr>
                        <a:t>Lovskola utökning</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100</a:t>
                      </a: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155827320"/>
                  </a:ext>
                </a:extLst>
              </a:tr>
              <a:tr h="241873">
                <a:tc>
                  <a:txBody>
                    <a:bodyPr/>
                    <a:lstStyle/>
                    <a:p>
                      <a:pPr algn="l" fontAlgn="ctr"/>
                      <a:r>
                        <a:rPr lang="sv-SE" sz="1050" b="0" i="0" u="none" strike="noStrike" dirty="0">
                          <a:solidFill>
                            <a:schemeClr val="tx1"/>
                          </a:solidFill>
                          <a:effectLst/>
                          <a:latin typeface="Times New Roman" panose="02020603050405020304" pitchFamily="18" charset="0"/>
                        </a:rPr>
                        <a:t>Läslyftet</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8</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30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18</a:t>
                      </a:r>
                    </a:p>
                  </a:txBody>
                  <a:tcPr marL="9525" marR="9525" marT="9525" marB="0" anchor="b"/>
                </a:tc>
                <a:extLst>
                  <a:ext uri="{0D108BD9-81ED-4DB2-BD59-A6C34878D82A}">
                    <a16:rowId xmlns:a16="http://schemas.microsoft.com/office/drawing/2014/main" val="3460242125"/>
                  </a:ext>
                </a:extLst>
              </a:tr>
              <a:tr h="253672">
                <a:tc>
                  <a:txBody>
                    <a:bodyPr/>
                    <a:lstStyle/>
                    <a:p>
                      <a:pPr algn="l" fontAlgn="ctr"/>
                      <a:r>
                        <a:rPr lang="sv-SE" sz="1050" b="0" i="0" u="none" strike="noStrike" dirty="0">
                          <a:solidFill>
                            <a:schemeClr val="tx1"/>
                          </a:solidFill>
                          <a:effectLst/>
                          <a:latin typeface="Times New Roman" panose="02020603050405020304" pitchFamily="18" charset="0"/>
                        </a:rPr>
                        <a:t>Spetsutbildning</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25</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50</a:t>
                      </a: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2998703462"/>
                  </a:ext>
                </a:extLst>
              </a:tr>
              <a:tr h="25957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050" b="0" i="0" u="none" strike="noStrike" dirty="0">
                          <a:solidFill>
                            <a:schemeClr val="tx1"/>
                          </a:solidFill>
                          <a:effectLst/>
                          <a:latin typeface="Times New Roman" panose="02020603050405020304" pitchFamily="18" charset="0"/>
                        </a:rPr>
                        <a:t>Sociala team</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80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250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250</a:t>
                      </a:r>
                    </a:p>
                  </a:txBody>
                  <a:tcPr marL="9525" marR="9525" marT="9525" marB="0" anchor="b"/>
                </a:tc>
                <a:extLst>
                  <a:ext uri="{0D108BD9-81ED-4DB2-BD59-A6C34878D82A}">
                    <a16:rowId xmlns:a16="http://schemas.microsoft.com/office/drawing/2014/main" val="2096492366"/>
                  </a:ext>
                </a:extLst>
              </a:tr>
              <a:tr h="23597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050" b="0" i="0" u="none" strike="noStrike" dirty="0">
                          <a:solidFill>
                            <a:schemeClr val="tx1"/>
                          </a:solidFill>
                          <a:effectLst/>
                          <a:latin typeface="Times New Roman" panose="02020603050405020304" pitchFamily="18" charset="0"/>
                        </a:rPr>
                        <a:t>Socialtjänstens arbete mot ungas brottslighet</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10</a:t>
                      </a: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2789593257"/>
                  </a:ext>
                </a:extLst>
              </a:tr>
              <a:tr h="28906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050" b="0" i="0" u="none" strike="noStrike" dirty="0">
                          <a:solidFill>
                            <a:schemeClr val="tx1"/>
                          </a:solidFill>
                          <a:effectLst/>
                          <a:latin typeface="Times New Roman" panose="02020603050405020304" pitchFamily="18" charset="0"/>
                        </a:rPr>
                        <a:t>Utökat </a:t>
                      </a:r>
                      <a:r>
                        <a:rPr lang="sv-SE" sz="1050" b="0" i="0" u="none" strike="noStrike" dirty="0" err="1">
                          <a:solidFill>
                            <a:schemeClr val="tx1"/>
                          </a:solidFill>
                          <a:effectLst/>
                          <a:latin typeface="Times New Roman" panose="02020603050405020304" pitchFamily="18" charset="0"/>
                        </a:rPr>
                        <a:t>föräldaraskapsstöd</a:t>
                      </a:r>
                      <a:endParaRPr lang="sv-SE" sz="1050" b="0" i="0" u="none" strike="noStrike" dirty="0">
                        <a:solidFill>
                          <a:schemeClr val="tx1"/>
                        </a:solidFill>
                        <a:effectLst/>
                        <a:latin typeface="Times New Roman" panose="02020603050405020304" pitchFamily="18" charset="0"/>
                      </a:endParaRP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200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200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200</a:t>
                      </a:r>
                    </a:p>
                  </a:txBody>
                  <a:tcPr marL="9525" marR="9525" marT="9525" marB="0" anchor="b"/>
                </a:tc>
                <a:extLst>
                  <a:ext uri="{0D108BD9-81ED-4DB2-BD59-A6C34878D82A}">
                    <a16:rowId xmlns:a16="http://schemas.microsoft.com/office/drawing/2014/main" val="1122030337"/>
                  </a:ext>
                </a:extLst>
              </a:tr>
              <a:tr h="25957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050" b="0" i="0" u="none" strike="noStrike" dirty="0">
                          <a:solidFill>
                            <a:schemeClr val="tx1"/>
                          </a:solidFill>
                          <a:effectLst/>
                          <a:latin typeface="Times New Roman" panose="02020603050405020304" pitchFamily="18" charset="0"/>
                        </a:rPr>
                        <a:t>Subventionering av placering av barn- och unga på SIS förlängs</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484</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532</a:t>
                      </a:r>
                    </a:p>
                  </a:txBody>
                  <a:tcPr marL="9525" marR="9525" marT="9525" marB="0" anchor="b"/>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3330112910"/>
                  </a:ext>
                </a:extLst>
              </a:tr>
              <a:tr h="27137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050" b="0" i="0" u="none" strike="noStrike" dirty="0">
                          <a:solidFill>
                            <a:schemeClr val="tx1"/>
                          </a:solidFill>
                          <a:effectLst/>
                          <a:latin typeface="Times New Roman" panose="02020603050405020304" pitchFamily="18" charset="0"/>
                        </a:rPr>
                        <a:t>Stöd för att </a:t>
                      </a:r>
                      <a:r>
                        <a:rPr lang="sv-SE" sz="1050" b="0" i="0" u="none" strike="noStrike" kern="1200" dirty="0">
                          <a:solidFill>
                            <a:schemeClr val="tx1"/>
                          </a:solidFill>
                          <a:effectLst/>
                          <a:latin typeface="Times New Roman" panose="02020603050405020304" pitchFamily="18" charset="0"/>
                          <a:ea typeface="+mn-ea"/>
                          <a:cs typeface="+mn-cs"/>
                        </a:rPr>
                        <a:t>motverka ohälsa </a:t>
                      </a:r>
                      <a:r>
                        <a:rPr lang="sv-SE" sz="1050" b="0" i="0" u="none" strike="noStrike" dirty="0">
                          <a:solidFill>
                            <a:schemeClr val="tx1"/>
                          </a:solidFill>
                          <a:effectLst/>
                          <a:latin typeface="Times New Roman" panose="02020603050405020304" pitchFamily="18" charset="0"/>
                        </a:rPr>
                        <a:t>och ensamhet bland äldre</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30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30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30</a:t>
                      </a:r>
                    </a:p>
                  </a:txBody>
                  <a:tcPr marL="9525" marR="9525" marT="9525" marB="0" anchor="b"/>
                </a:tc>
                <a:extLst>
                  <a:ext uri="{0D108BD9-81ED-4DB2-BD59-A6C34878D82A}">
                    <a16:rowId xmlns:a16="http://schemas.microsoft.com/office/drawing/2014/main" val="3840851177"/>
                  </a:ext>
                </a:extLst>
              </a:tr>
              <a:tr h="25367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050" b="0" i="0" u="none" strike="noStrike" dirty="0">
                          <a:solidFill>
                            <a:schemeClr val="tx1"/>
                          </a:solidFill>
                          <a:effectLst/>
                          <a:latin typeface="Times New Roman" panose="02020603050405020304" pitchFamily="18" charset="0"/>
                        </a:rPr>
                        <a:t>Stöd till hemlöshet - utökas</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40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40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40</a:t>
                      </a:r>
                    </a:p>
                  </a:txBody>
                  <a:tcPr marL="9525" marR="9525" marT="9525" marB="0" anchor="b"/>
                </a:tc>
                <a:extLst>
                  <a:ext uri="{0D108BD9-81ED-4DB2-BD59-A6C34878D82A}">
                    <a16:rowId xmlns:a16="http://schemas.microsoft.com/office/drawing/2014/main" val="617122455"/>
                  </a:ext>
                </a:extLst>
              </a:tr>
              <a:tr h="29086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050" b="0" i="0" u="none" strike="noStrike" dirty="0">
                          <a:solidFill>
                            <a:schemeClr val="tx1"/>
                          </a:solidFill>
                          <a:effectLst/>
                          <a:latin typeface="Times New Roman" panose="02020603050405020304" pitchFamily="18" charset="0"/>
                        </a:rPr>
                        <a:t>Fritidskort </a:t>
                      </a:r>
                    </a:p>
                  </a:txBody>
                  <a:tcPr marL="9525" marR="9525" marT="9525" marB="0" anchor="ctr"/>
                </a:tc>
                <a:tc>
                  <a:txBody>
                    <a:bodyPr/>
                    <a:lstStyle/>
                    <a:p>
                      <a:pPr marL="0" algn="r" defTabSz="914400" rtl="0" eaLnBrk="1" fontAlgn="b" latinLnBrk="0" hangingPunct="1"/>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50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730</a:t>
                      </a:r>
                    </a:p>
                  </a:txBody>
                  <a:tcPr marL="9525" marR="9525" marT="9525" marB="0" anchor="b"/>
                </a:tc>
                <a:tc>
                  <a:txBody>
                    <a:bodyPr/>
                    <a:lstStyle/>
                    <a:p>
                      <a:pPr marL="0" algn="r" defTabSz="914400" rtl="0" eaLnBrk="1" fontAlgn="b" latinLnBrk="0" hangingPunct="1"/>
                      <a:r>
                        <a:rPr lang="sv-SE" sz="1000" b="0" i="0" u="none" strike="noStrike" kern="1200" dirty="0">
                          <a:solidFill>
                            <a:srgbClr val="000000"/>
                          </a:solidFill>
                          <a:effectLst/>
                          <a:latin typeface="Calibri" panose="020F0502020204030204" pitchFamily="34" charset="0"/>
                          <a:ea typeface="+mn-ea"/>
                          <a:cs typeface="+mn-cs"/>
                        </a:rPr>
                        <a:t>790</a:t>
                      </a:r>
                    </a:p>
                  </a:txBody>
                  <a:tcPr marL="9525" marR="9525" marT="9525" marB="0" anchor="b"/>
                </a:tc>
                <a:extLst>
                  <a:ext uri="{0D108BD9-81ED-4DB2-BD59-A6C34878D82A}">
                    <a16:rowId xmlns:a16="http://schemas.microsoft.com/office/drawing/2014/main" val="787524136"/>
                  </a:ext>
                </a:extLst>
              </a:tr>
              <a:tr h="251874">
                <a:tc>
                  <a:txBody>
                    <a:bodyPr/>
                    <a:lstStyle/>
                    <a:p>
                      <a:pPr algn="l" fontAlgn="ctr"/>
                      <a:r>
                        <a:rPr lang="sv-SE" sz="1050" b="0" i="0" u="none" strike="noStrike" kern="1200" dirty="0">
                          <a:solidFill>
                            <a:schemeClr val="tx1"/>
                          </a:solidFill>
                          <a:effectLst/>
                          <a:latin typeface="Times New Roman" panose="02020603050405020304" pitchFamily="18" charset="0"/>
                          <a:ea typeface="+mn-ea"/>
                          <a:cs typeface="+mn-cs"/>
                        </a:rPr>
                        <a:t>Kommuners och regioners arbete med civilt försvar</a:t>
                      </a:r>
                    </a:p>
                  </a:txBody>
                  <a:tcPr marL="9525" marR="9525" marT="9525" marB="0" anchor="ctr"/>
                </a:tc>
                <a:tc>
                  <a:txBody>
                    <a:bodyPr/>
                    <a:lstStyle/>
                    <a:p>
                      <a:pPr algn="r" fontAlgn="b"/>
                      <a:r>
                        <a:rPr lang="sv-SE" sz="1000" b="0" i="0" u="none" strike="noStrike" kern="1200" dirty="0">
                          <a:solidFill>
                            <a:srgbClr val="000000"/>
                          </a:solidFill>
                          <a:effectLst/>
                          <a:latin typeface="Calibri" panose="020F0502020204030204" pitchFamily="34" charset="0"/>
                          <a:ea typeface="+mn-ea"/>
                          <a:cs typeface="+mn-cs"/>
                        </a:rPr>
                        <a:t>80</a:t>
                      </a:r>
                    </a:p>
                  </a:txBody>
                  <a:tcPr marL="9525" marR="9525" marT="9525" marB="0" anchor="b"/>
                </a:tc>
                <a:tc>
                  <a:txBody>
                    <a:bodyPr/>
                    <a:lstStyle/>
                    <a:p>
                      <a:pPr algn="r" fontAlgn="b"/>
                      <a:r>
                        <a:rPr lang="sv-SE" sz="1000" b="0" i="0" u="none" strike="noStrike" kern="1200" dirty="0">
                          <a:solidFill>
                            <a:srgbClr val="000000"/>
                          </a:solidFill>
                          <a:effectLst/>
                          <a:latin typeface="Calibri" panose="020F0502020204030204" pitchFamily="34" charset="0"/>
                          <a:ea typeface="+mn-ea"/>
                          <a:cs typeface="+mn-cs"/>
                        </a:rPr>
                        <a:t>80</a:t>
                      </a:r>
                    </a:p>
                  </a:txBody>
                  <a:tcPr marL="9525" marR="9525" marT="9525" marB="0" anchor="b"/>
                </a:tc>
                <a:tc>
                  <a:txBody>
                    <a:bodyPr/>
                    <a:lstStyle/>
                    <a:p>
                      <a:pPr algn="r" fontAlgn="b"/>
                      <a:r>
                        <a:rPr lang="sv-SE" sz="1000" b="0" i="0" u="none" strike="noStrike" kern="1200" dirty="0">
                          <a:solidFill>
                            <a:srgbClr val="000000"/>
                          </a:solidFill>
                          <a:effectLst/>
                          <a:latin typeface="Calibri" panose="020F0502020204030204" pitchFamily="34" charset="0"/>
                          <a:ea typeface="+mn-ea"/>
                          <a:cs typeface="+mn-cs"/>
                        </a:rPr>
                        <a:t>80</a:t>
                      </a:r>
                    </a:p>
                  </a:txBody>
                  <a:tcPr marL="9525" marR="9525" marT="9525" marB="0" anchor="b"/>
                </a:tc>
                <a:tc>
                  <a:txBody>
                    <a:bodyPr/>
                    <a:lstStyle/>
                    <a:p>
                      <a:pPr algn="r" fontAlgn="b"/>
                      <a:r>
                        <a:rPr lang="sv-SE" sz="1000" b="0" i="0" u="none" strike="noStrike" kern="1200" dirty="0">
                          <a:solidFill>
                            <a:srgbClr val="000000"/>
                          </a:solidFill>
                          <a:effectLst/>
                          <a:latin typeface="Calibri" panose="020F0502020204030204" pitchFamily="34" charset="0"/>
                          <a:ea typeface="+mn-ea"/>
                          <a:cs typeface="+mn-cs"/>
                        </a:rPr>
                        <a:t>80</a:t>
                      </a:r>
                    </a:p>
                  </a:txBody>
                  <a:tcPr marL="9525" marR="9525" marT="9525" marB="0" anchor="b"/>
                </a:tc>
                <a:extLst>
                  <a:ext uri="{0D108BD9-81ED-4DB2-BD59-A6C34878D82A}">
                    <a16:rowId xmlns:a16="http://schemas.microsoft.com/office/drawing/2014/main" val="1665930376"/>
                  </a:ext>
                </a:extLst>
              </a:tr>
              <a:tr h="318734">
                <a:tc>
                  <a:txBody>
                    <a:bodyPr/>
                    <a:lstStyle/>
                    <a:p>
                      <a:pPr algn="l" fontAlgn="ctr"/>
                      <a:r>
                        <a:rPr lang="sv-SE" sz="1050" b="0" i="0" u="none" strike="noStrike" kern="1200" dirty="0">
                          <a:solidFill>
                            <a:schemeClr val="tx1"/>
                          </a:solidFill>
                          <a:effectLst/>
                          <a:latin typeface="Times New Roman" panose="02020603050405020304" pitchFamily="18" charset="0"/>
                          <a:ea typeface="+mn-ea"/>
                          <a:cs typeface="+mn-cs"/>
                        </a:rPr>
                        <a:t>Kommunernas beredskap inom sjukvård och socialtjänst</a:t>
                      </a:r>
                    </a:p>
                  </a:txBody>
                  <a:tcPr marL="9525" marR="9525" marT="9525" marB="0" anchor="ctr"/>
                </a:tc>
                <a:tc>
                  <a:txBody>
                    <a:bodyPr/>
                    <a:lstStyle/>
                    <a:p>
                      <a:pPr algn="r" fontAlgn="b"/>
                      <a:endParaRPr lang="sv-SE" sz="10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algn="r" fontAlgn="b"/>
                      <a:r>
                        <a:rPr lang="sv-SE" sz="1000" b="0" i="0" u="none" strike="noStrike" kern="1200" dirty="0">
                          <a:solidFill>
                            <a:srgbClr val="000000"/>
                          </a:solidFill>
                          <a:effectLst/>
                          <a:latin typeface="Calibri" panose="020F0502020204030204" pitchFamily="34" charset="0"/>
                          <a:ea typeface="+mn-ea"/>
                          <a:cs typeface="+mn-cs"/>
                        </a:rPr>
                        <a:t>100</a:t>
                      </a:r>
                    </a:p>
                  </a:txBody>
                  <a:tcPr marL="9525" marR="9525" marT="9525" marB="0" anchor="b"/>
                </a:tc>
                <a:tc>
                  <a:txBody>
                    <a:bodyPr/>
                    <a:lstStyle/>
                    <a:p>
                      <a:pPr algn="r" fontAlgn="b"/>
                      <a:r>
                        <a:rPr lang="sv-SE" sz="1000" b="0" i="0" u="none" strike="noStrike" kern="1200" dirty="0">
                          <a:solidFill>
                            <a:srgbClr val="000000"/>
                          </a:solidFill>
                          <a:effectLst/>
                          <a:latin typeface="Calibri" panose="020F0502020204030204" pitchFamily="34" charset="0"/>
                          <a:ea typeface="+mn-ea"/>
                          <a:cs typeface="+mn-cs"/>
                        </a:rPr>
                        <a:t>300</a:t>
                      </a:r>
                    </a:p>
                  </a:txBody>
                  <a:tcPr marL="9525" marR="9525" marT="9525" marB="0" anchor="b"/>
                </a:tc>
                <a:tc>
                  <a:txBody>
                    <a:bodyPr/>
                    <a:lstStyle/>
                    <a:p>
                      <a:pPr algn="r" fontAlgn="b"/>
                      <a:r>
                        <a:rPr lang="sv-SE" sz="1000" b="0" i="0" u="none" strike="noStrike" kern="1200" dirty="0">
                          <a:solidFill>
                            <a:srgbClr val="000000"/>
                          </a:solidFill>
                          <a:effectLst/>
                          <a:latin typeface="Calibri" panose="020F0502020204030204" pitchFamily="34" charset="0"/>
                          <a:ea typeface="+mn-ea"/>
                          <a:cs typeface="+mn-cs"/>
                        </a:rPr>
                        <a:t>300</a:t>
                      </a:r>
                    </a:p>
                  </a:txBody>
                  <a:tcPr marL="9525" marR="9525" marT="9525" marB="0" anchor="b"/>
                </a:tc>
                <a:extLst>
                  <a:ext uri="{0D108BD9-81ED-4DB2-BD59-A6C34878D82A}">
                    <a16:rowId xmlns:a16="http://schemas.microsoft.com/office/drawing/2014/main" val="2796374310"/>
                  </a:ext>
                </a:extLst>
              </a:tr>
            </a:tbl>
          </a:graphicData>
        </a:graphic>
      </p:graphicFrame>
    </p:spTree>
    <p:extLst>
      <p:ext uri="{BB962C8B-B14F-4D97-AF65-F5344CB8AC3E}">
        <p14:creationId xmlns:p14="http://schemas.microsoft.com/office/powerpoint/2010/main" val="1670715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46744" y="242901"/>
            <a:ext cx="11374986" cy="1231392"/>
          </a:xfrm>
        </p:spPr>
        <p:txBody>
          <a:bodyPr/>
          <a:lstStyle/>
          <a:p>
            <a:r>
              <a:rPr lang="sv-SE" dirty="0"/>
              <a:t>Nya och förlängda riktade statsbidrag (R) </a:t>
            </a:r>
          </a:p>
        </p:txBody>
      </p:sp>
      <p:graphicFrame>
        <p:nvGraphicFramePr>
          <p:cNvPr id="4" name="Tabell 3"/>
          <p:cNvGraphicFramePr>
            <a:graphicFrameLocks noGrp="1"/>
          </p:cNvGraphicFramePr>
          <p:nvPr/>
        </p:nvGraphicFramePr>
        <p:xfrm>
          <a:off x="1368650" y="1284024"/>
          <a:ext cx="7605506" cy="4944722"/>
        </p:xfrm>
        <a:graphic>
          <a:graphicData uri="http://schemas.openxmlformats.org/drawingml/2006/table">
            <a:tbl>
              <a:tblPr>
                <a:tableStyleId>{5C22544A-7EE6-4342-B048-85BDC9FD1C3A}</a:tableStyleId>
              </a:tblPr>
              <a:tblGrid>
                <a:gridCol w="5048339">
                  <a:extLst>
                    <a:ext uri="{9D8B030D-6E8A-4147-A177-3AD203B41FA5}">
                      <a16:colId xmlns:a16="http://schemas.microsoft.com/office/drawing/2014/main" val="3400968335"/>
                    </a:ext>
                  </a:extLst>
                </a:gridCol>
                <a:gridCol w="497121">
                  <a:extLst>
                    <a:ext uri="{9D8B030D-6E8A-4147-A177-3AD203B41FA5}">
                      <a16:colId xmlns:a16="http://schemas.microsoft.com/office/drawing/2014/main" val="3523849578"/>
                    </a:ext>
                  </a:extLst>
                </a:gridCol>
                <a:gridCol w="686682">
                  <a:extLst>
                    <a:ext uri="{9D8B030D-6E8A-4147-A177-3AD203B41FA5}">
                      <a16:colId xmlns:a16="http://schemas.microsoft.com/office/drawing/2014/main" val="4001617521"/>
                    </a:ext>
                  </a:extLst>
                </a:gridCol>
                <a:gridCol w="686682">
                  <a:extLst>
                    <a:ext uri="{9D8B030D-6E8A-4147-A177-3AD203B41FA5}">
                      <a16:colId xmlns:a16="http://schemas.microsoft.com/office/drawing/2014/main" val="171551344"/>
                    </a:ext>
                  </a:extLst>
                </a:gridCol>
                <a:gridCol w="686682">
                  <a:extLst>
                    <a:ext uri="{9D8B030D-6E8A-4147-A177-3AD203B41FA5}">
                      <a16:colId xmlns:a16="http://schemas.microsoft.com/office/drawing/2014/main" val="1081703461"/>
                    </a:ext>
                  </a:extLst>
                </a:gridCol>
              </a:tblGrid>
              <a:tr h="290866">
                <a:tc>
                  <a:txBody>
                    <a:bodyPr/>
                    <a:lstStyle/>
                    <a:p>
                      <a:pPr algn="l" fontAlgn="ctr"/>
                      <a:r>
                        <a:rPr lang="sv-SE" sz="1200" b="1" i="0" u="none" strike="noStrike" dirty="0">
                          <a:solidFill>
                            <a:srgbClr val="000000"/>
                          </a:solidFill>
                          <a:effectLst/>
                          <a:latin typeface="Times New Roman" panose="02020603050405020304" pitchFamily="18" charset="0"/>
                        </a:rPr>
                        <a:t>Regioner</a:t>
                      </a:r>
                    </a:p>
                  </a:txBody>
                  <a:tcPr marL="9525" marR="9525" marT="9525" marB="0" anchor="ctr">
                    <a:solidFill>
                      <a:srgbClr val="FF0000"/>
                    </a:solidFill>
                  </a:tcPr>
                </a:tc>
                <a:tc>
                  <a:txBody>
                    <a:bodyPr/>
                    <a:lstStyle/>
                    <a:p>
                      <a:pPr marL="0" algn="r" defTabSz="914400" rtl="0" eaLnBrk="1" fontAlgn="b" latinLnBrk="0" hangingPunct="1"/>
                      <a:r>
                        <a:rPr lang="sv-SE" sz="1100" b="1" i="0" u="none" strike="noStrike" kern="1200" dirty="0">
                          <a:solidFill>
                            <a:srgbClr val="000000"/>
                          </a:solidFill>
                          <a:effectLst/>
                          <a:latin typeface="Calibri" panose="020F0502020204030204" pitchFamily="34" charset="0"/>
                          <a:ea typeface="+mn-ea"/>
                          <a:cs typeface="+mn-cs"/>
                        </a:rPr>
                        <a:t>2022</a:t>
                      </a:r>
                    </a:p>
                  </a:txBody>
                  <a:tcPr marL="9525" marR="9525" marT="9525" marB="0" anchor="b">
                    <a:solidFill>
                      <a:srgbClr val="FF0000"/>
                    </a:solidFill>
                  </a:tcPr>
                </a:tc>
                <a:tc>
                  <a:txBody>
                    <a:bodyPr/>
                    <a:lstStyle/>
                    <a:p>
                      <a:pPr marL="0" algn="r" defTabSz="914400" rtl="0" eaLnBrk="1" fontAlgn="b" latinLnBrk="0" hangingPunct="1"/>
                      <a:r>
                        <a:rPr lang="sv-SE" sz="1100" b="1" i="0" u="none" strike="noStrike" kern="1200" dirty="0">
                          <a:solidFill>
                            <a:srgbClr val="000000"/>
                          </a:solidFill>
                          <a:effectLst/>
                          <a:latin typeface="Calibri" panose="020F0502020204030204" pitchFamily="34" charset="0"/>
                          <a:ea typeface="+mn-ea"/>
                          <a:cs typeface="+mn-cs"/>
                        </a:rPr>
                        <a:t>2023</a:t>
                      </a:r>
                    </a:p>
                  </a:txBody>
                  <a:tcPr marL="9525" marR="9525" marT="9525" marB="0" anchor="b">
                    <a:solidFill>
                      <a:srgbClr val="FF0000"/>
                    </a:solidFill>
                  </a:tcPr>
                </a:tc>
                <a:tc>
                  <a:txBody>
                    <a:bodyPr/>
                    <a:lstStyle/>
                    <a:p>
                      <a:pPr marL="0" algn="r" defTabSz="914400" rtl="0" eaLnBrk="1" fontAlgn="b" latinLnBrk="0" hangingPunct="1"/>
                      <a:r>
                        <a:rPr lang="sv-SE" sz="1100" b="1" i="0" u="none" strike="noStrike" kern="1200" dirty="0">
                          <a:solidFill>
                            <a:srgbClr val="000000"/>
                          </a:solidFill>
                          <a:effectLst/>
                          <a:latin typeface="Calibri" panose="020F0502020204030204" pitchFamily="34" charset="0"/>
                          <a:ea typeface="+mn-ea"/>
                          <a:cs typeface="+mn-cs"/>
                        </a:rPr>
                        <a:t>2024</a:t>
                      </a:r>
                    </a:p>
                  </a:txBody>
                  <a:tcPr marL="9525" marR="9525" marT="9525" marB="0" anchor="b">
                    <a:solidFill>
                      <a:srgbClr val="FF0000"/>
                    </a:solidFill>
                  </a:tcPr>
                </a:tc>
                <a:tc>
                  <a:txBody>
                    <a:bodyPr/>
                    <a:lstStyle/>
                    <a:p>
                      <a:pPr algn="r" fontAlgn="b"/>
                      <a:r>
                        <a:rPr lang="sv-SE" sz="1100" b="1" i="0" u="none" strike="noStrike" dirty="0">
                          <a:solidFill>
                            <a:srgbClr val="000000"/>
                          </a:solidFill>
                          <a:effectLst/>
                          <a:latin typeface="Calibri" panose="020F0502020204030204" pitchFamily="34" charset="0"/>
                        </a:rPr>
                        <a:t>2025</a:t>
                      </a:r>
                    </a:p>
                  </a:txBody>
                  <a:tcPr marL="9525" marR="9525" marT="9525" marB="0" anchor="b">
                    <a:solidFill>
                      <a:srgbClr val="FF0000"/>
                    </a:solidFill>
                  </a:tcPr>
                </a:tc>
                <a:extLst>
                  <a:ext uri="{0D108BD9-81ED-4DB2-BD59-A6C34878D82A}">
                    <a16:rowId xmlns:a16="http://schemas.microsoft.com/office/drawing/2014/main" val="3055950879"/>
                  </a:ext>
                </a:extLst>
              </a:tr>
              <a:tr h="29086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200" b="1" i="0" u="none" strike="noStrike" dirty="0">
                          <a:solidFill>
                            <a:srgbClr val="000000"/>
                          </a:solidFill>
                          <a:effectLst/>
                          <a:latin typeface="Times New Roman" panose="02020603050405020304" pitchFamily="18" charset="0"/>
                        </a:rPr>
                        <a:t>Riktade statsbidrag</a:t>
                      </a: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206474154"/>
                  </a:ext>
                </a:extLst>
              </a:tr>
              <a:tr h="290866">
                <a:tc>
                  <a:txBody>
                    <a:bodyPr/>
                    <a:lstStyle/>
                    <a:p>
                      <a:pPr algn="l" fontAlgn="ctr"/>
                      <a:r>
                        <a:rPr lang="sv-SE" sz="1200" b="0" i="0" u="none" strike="noStrike" dirty="0">
                          <a:solidFill>
                            <a:srgbClr val="000000"/>
                          </a:solidFill>
                          <a:effectLst/>
                          <a:latin typeface="Times New Roman" panose="02020603050405020304" pitchFamily="18" charset="0"/>
                        </a:rPr>
                        <a:t>Ökad vårdkapacitet, inkl. nationell vårdförmedling (”Ny” satsning)</a:t>
                      </a:r>
                    </a:p>
                  </a:txBody>
                  <a:tcPr marL="9525" marR="9525" marT="9525" marB="0" anchor="ctr"/>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2 100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2 100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2 100</a:t>
                      </a:r>
                    </a:p>
                  </a:txBody>
                  <a:tcPr marL="9525" marR="9525" marT="9525" marB="0" anchor="b"/>
                </a:tc>
                <a:extLst>
                  <a:ext uri="{0D108BD9-81ED-4DB2-BD59-A6C34878D82A}">
                    <a16:rowId xmlns:a16="http://schemas.microsoft.com/office/drawing/2014/main" val="457382855"/>
                  </a:ext>
                </a:extLst>
              </a:tr>
              <a:tr h="290866">
                <a:tc>
                  <a:txBody>
                    <a:bodyPr/>
                    <a:lstStyle/>
                    <a:p>
                      <a:pPr marL="0" algn="l" defTabSz="914400" rtl="0" eaLnBrk="1" fontAlgn="ctr" latinLnBrk="0" hangingPunct="1"/>
                      <a:r>
                        <a:rPr lang="sv-SE" sz="1200" b="0" i="0" u="none" strike="noStrike" kern="1200" dirty="0" err="1">
                          <a:solidFill>
                            <a:srgbClr val="000000"/>
                          </a:solidFill>
                          <a:effectLst/>
                          <a:latin typeface="Times New Roman" panose="02020603050405020304" pitchFamily="18" charset="0"/>
                          <a:ea typeface="+mn-ea"/>
                          <a:cs typeface="+mn-cs"/>
                        </a:rPr>
                        <a:t>Kömiljarderna</a:t>
                      </a:r>
                      <a:r>
                        <a:rPr lang="sv-SE" sz="1200" b="0" i="0" u="none" strike="noStrike" kern="1200" dirty="0">
                          <a:solidFill>
                            <a:srgbClr val="000000"/>
                          </a:solidFill>
                          <a:effectLst/>
                          <a:latin typeface="Times New Roman" panose="02020603050405020304" pitchFamily="18" charset="0"/>
                          <a:ea typeface="+mn-ea"/>
                          <a:cs typeface="+mn-cs"/>
                        </a:rPr>
                        <a:t>, prestationsbaserat bidrag för att minska köer</a:t>
                      </a:r>
                    </a:p>
                  </a:txBody>
                  <a:tcPr marL="9525" marR="9525" marT="9525" marB="0" anchor="ctr"/>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3 000</a:t>
                      </a: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3 000</a:t>
                      </a: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3 000</a:t>
                      </a: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3 000</a:t>
                      </a:r>
                    </a:p>
                  </a:txBody>
                  <a:tcPr marL="9525" marR="9525" marT="9525" marB="0" anchor="b"/>
                </a:tc>
                <a:extLst>
                  <a:ext uri="{0D108BD9-81ED-4DB2-BD59-A6C34878D82A}">
                    <a16:rowId xmlns:a16="http://schemas.microsoft.com/office/drawing/2014/main" val="1290367172"/>
                  </a:ext>
                </a:extLst>
              </a:tr>
              <a:tr h="290866">
                <a:tc>
                  <a:txBody>
                    <a:bodyPr/>
                    <a:lstStyle/>
                    <a:p>
                      <a:pPr algn="l" fontAlgn="ctr"/>
                      <a:r>
                        <a:rPr lang="sv-SE" sz="1200" b="0" i="0" u="none" strike="noStrike" dirty="0">
                          <a:solidFill>
                            <a:srgbClr val="000000"/>
                          </a:solidFill>
                          <a:effectLst/>
                          <a:latin typeface="Times New Roman" panose="02020603050405020304" pitchFamily="18" charset="0"/>
                        </a:rPr>
                        <a:t>Stärkt tillgänglighet i landsbygd (ny satsning)</a:t>
                      </a:r>
                    </a:p>
                  </a:txBody>
                  <a:tcPr marL="9525" marR="9525" marT="9525" marB="0" anchor="ctr"/>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300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300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300</a:t>
                      </a:r>
                    </a:p>
                  </a:txBody>
                  <a:tcPr marL="9525" marR="9525" marT="9525" marB="0" anchor="b"/>
                </a:tc>
                <a:extLst>
                  <a:ext uri="{0D108BD9-81ED-4DB2-BD59-A6C34878D82A}">
                    <a16:rowId xmlns:a16="http://schemas.microsoft.com/office/drawing/2014/main" val="3694931832"/>
                  </a:ext>
                </a:extLst>
              </a:tr>
              <a:tr h="290866">
                <a:tc>
                  <a:txBody>
                    <a:bodyPr/>
                    <a:lstStyle/>
                    <a:p>
                      <a:pPr algn="l" fontAlgn="ctr"/>
                      <a:r>
                        <a:rPr lang="sv-SE" sz="1200" b="0" i="0" u="none" strike="noStrike" dirty="0">
                          <a:solidFill>
                            <a:srgbClr val="000000"/>
                          </a:solidFill>
                          <a:effectLst/>
                          <a:latin typeface="Times New Roman" panose="02020603050405020304" pitchFamily="18" charset="0"/>
                        </a:rPr>
                        <a:t>Nära vård, primärvård (fortsätter tillsvidare inkl. kommun, 2022 750 mkr)</a:t>
                      </a:r>
                    </a:p>
                  </a:txBody>
                  <a:tcPr marL="9525" marR="9525" marT="9525" marB="0" anchor="ctr"/>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3 200</a:t>
                      </a: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3 000</a:t>
                      </a: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3 000</a:t>
                      </a: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3 000</a:t>
                      </a:r>
                    </a:p>
                  </a:txBody>
                  <a:tcPr marL="9525" marR="9525" marT="9525" marB="0" anchor="b"/>
                </a:tc>
                <a:extLst>
                  <a:ext uri="{0D108BD9-81ED-4DB2-BD59-A6C34878D82A}">
                    <a16:rowId xmlns:a16="http://schemas.microsoft.com/office/drawing/2014/main" val="2925077131"/>
                  </a:ext>
                </a:extLst>
              </a:tr>
              <a:tr h="290866">
                <a:tc>
                  <a:txBody>
                    <a:bodyPr/>
                    <a:lstStyle/>
                    <a:p>
                      <a:pPr algn="l" fontAlgn="ctr"/>
                      <a:r>
                        <a:rPr lang="sv-SE" sz="1200" b="0" i="0" u="none" strike="noStrike" dirty="0">
                          <a:solidFill>
                            <a:srgbClr val="000000"/>
                          </a:solidFill>
                          <a:effectLst/>
                          <a:latin typeface="Times New Roman" panose="02020603050405020304" pitchFamily="18" charset="0"/>
                        </a:rPr>
                        <a:t>Goda förutsättningar för vårdens medarbetare, ingår i dag i ÖK Nära vård </a:t>
                      </a:r>
                    </a:p>
                  </a:txBody>
                  <a:tcPr marL="9525" marR="9525" marT="9525" marB="0" anchor="ctr"/>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3 200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3200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1200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1200</a:t>
                      </a:r>
                    </a:p>
                  </a:txBody>
                  <a:tcPr marL="9525" marR="9525" marT="9525" marB="0" anchor="b"/>
                </a:tc>
                <a:extLst>
                  <a:ext uri="{0D108BD9-81ED-4DB2-BD59-A6C34878D82A}">
                    <a16:rowId xmlns:a16="http://schemas.microsoft.com/office/drawing/2014/main" val="3315338649"/>
                  </a:ext>
                </a:extLst>
              </a:tr>
              <a:tr h="290866">
                <a:tc>
                  <a:txBody>
                    <a:bodyPr/>
                    <a:lstStyle/>
                    <a:p>
                      <a:pPr algn="l" fontAlgn="ctr"/>
                      <a:r>
                        <a:rPr lang="sv-SE" sz="1200" b="0" i="0" u="none" strike="noStrike" dirty="0">
                          <a:solidFill>
                            <a:srgbClr val="000000"/>
                          </a:solidFill>
                          <a:effectLst/>
                          <a:latin typeface="Times New Roman" panose="02020603050405020304" pitchFamily="18" charset="0"/>
                        </a:rPr>
                        <a:t>SSK utbildning specialistsjuksköterskor (kan ev. ingå i ovan, även </a:t>
                      </a:r>
                      <a:r>
                        <a:rPr lang="sv-SE" sz="1200" b="0" i="0" u="none" strike="noStrike" dirty="0" err="1">
                          <a:solidFill>
                            <a:srgbClr val="000000"/>
                          </a:solidFill>
                          <a:effectLst/>
                          <a:latin typeface="Times New Roman" panose="02020603050405020304" pitchFamily="18" charset="0"/>
                        </a:rPr>
                        <a:t>karriärtj</a:t>
                      </a:r>
                      <a:r>
                        <a:rPr lang="sv-SE" sz="1200" b="0" i="0" u="none" strike="noStrike" dirty="0">
                          <a:solidFill>
                            <a:srgbClr val="000000"/>
                          </a:solidFill>
                          <a:effectLst/>
                          <a:latin typeface="Times New Roman" panose="02020603050405020304" pitchFamily="18" charset="0"/>
                        </a:rPr>
                        <a:t>. VFU)</a:t>
                      </a:r>
                    </a:p>
                  </a:txBody>
                  <a:tcPr marL="9525" marR="9525" marT="9525" marB="0" anchor="ctr"/>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500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500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400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400</a:t>
                      </a:r>
                    </a:p>
                  </a:txBody>
                  <a:tcPr marL="9525" marR="9525" marT="9525" marB="0" anchor="b"/>
                </a:tc>
                <a:extLst>
                  <a:ext uri="{0D108BD9-81ED-4DB2-BD59-A6C34878D82A}">
                    <a16:rowId xmlns:a16="http://schemas.microsoft.com/office/drawing/2014/main" val="1624892724"/>
                  </a:ext>
                </a:extLst>
              </a:tr>
              <a:tr h="29086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200" b="0" i="0" u="none" strike="noStrike" dirty="0">
                          <a:solidFill>
                            <a:srgbClr val="000000"/>
                          </a:solidFill>
                          <a:effectLst/>
                          <a:latin typeface="Times New Roman" panose="02020603050405020304" pitchFamily="18" charset="0"/>
                        </a:rPr>
                        <a:t>Förlossning och kvinnors hälsa</a:t>
                      </a:r>
                      <a:endParaRPr lang="sv-SE" sz="1200" b="0" i="0" u="none" strike="noStrike" dirty="0">
                        <a:solidFill>
                          <a:srgbClr val="FF0000"/>
                        </a:solidFill>
                        <a:effectLst/>
                        <a:latin typeface="Times New Roman" panose="02020603050405020304" pitchFamily="18" charset="0"/>
                      </a:endParaRPr>
                    </a:p>
                  </a:txBody>
                  <a:tcPr marL="9525" marR="9525" marT="9525" marB="0" anchor="ctr"/>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1 500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1 700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1 500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1 500</a:t>
                      </a:r>
                    </a:p>
                  </a:txBody>
                  <a:tcPr marL="9525" marR="9525" marT="9525" marB="0" anchor="b"/>
                </a:tc>
                <a:extLst>
                  <a:ext uri="{0D108BD9-81ED-4DB2-BD59-A6C34878D82A}">
                    <a16:rowId xmlns:a16="http://schemas.microsoft.com/office/drawing/2014/main" val="40463012"/>
                  </a:ext>
                </a:extLst>
              </a:tr>
              <a:tr h="29086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200" b="0" i="0" u="none" strike="noStrike" dirty="0">
                          <a:solidFill>
                            <a:schemeClr val="tx1"/>
                          </a:solidFill>
                          <a:effectLst/>
                          <a:latin typeface="Times New Roman" panose="02020603050405020304" pitchFamily="18" charset="0"/>
                        </a:rPr>
                        <a:t>Cancersatsning</a:t>
                      </a:r>
                    </a:p>
                  </a:txBody>
                  <a:tcPr marL="9525" marR="9525" marT="9525" marB="0" anchor="ctr"/>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600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600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500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500</a:t>
                      </a:r>
                    </a:p>
                  </a:txBody>
                  <a:tcPr marL="9525" marR="9525" marT="9525" marB="0" anchor="b"/>
                </a:tc>
                <a:extLst>
                  <a:ext uri="{0D108BD9-81ED-4DB2-BD59-A6C34878D82A}">
                    <a16:rowId xmlns:a16="http://schemas.microsoft.com/office/drawing/2014/main" val="2062100067"/>
                  </a:ext>
                </a:extLst>
              </a:tr>
              <a:tr h="29086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200" b="0" i="0" u="none" strike="noStrike" dirty="0">
                          <a:solidFill>
                            <a:schemeClr val="tx1"/>
                          </a:solidFill>
                          <a:effectLst/>
                          <a:latin typeface="Times New Roman" panose="02020603050405020304" pitchFamily="18" charset="0"/>
                        </a:rPr>
                        <a:t>Standardiserade vårdförlopp </a:t>
                      </a:r>
                    </a:p>
                  </a:txBody>
                  <a:tcPr marL="9525" marR="9525" marT="9525" marB="0" anchor="ctr"/>
                </a:tc>
                <a:tc>
                  <a:txBody>
                    <a:bodyPr/>
                    <a:lstStyle/>
                    <a:p>
                      <a:pPr marL="0" algn="r" defTabSz="914400" rtl="0" eaLnBrk="1" fontAlgn="b" latinLnBrk="0" hangingPunct="1"/>
                      <a:r>
                        <a:rPr lang="sv-SE" sz="1100" b="0" i="0" u="none" strike="noStrike" kern="1200" dirty="0">
                          <a:solidFill>
                            <a:schemeClr val="tx1"/>
                          </a:solidFill>
                          <a:effectLst/>
                          <a:latin typeface="Calibri" panose="020F0502020204030204" pitchFamily="34" charset="0"/>
                          <a:ea typeface="+mn-ea"/>
                          <a:cs typeface="+mn-cs"/>
                        </a:rPr>
                        <a:t>200</a:t>
                      </a:r>
                    </a:p>
                  </a:txBody>
                  <a:tcPr marL="9525" marR="9525" marT="9525" marB="0" anchor="b"/>
                </a:tc>
                <a:tc>
                  <a:txBody>
                    <a:bodyPr/>
                    <a:lstStyle/>
                    <a:p>
                      <a:pPr marL="0" algn="r" defTabSz="914400" rtl="0" eaLnBrk="1" fontAlgn="b" latinLnBrk="0" hangingPunct="1"/>
                      <a:r>
                        <a:rPr lang="sv-SE" sz="1100" b="0" i="0" u="none" strike="noStrike" kern="1200" dirty="0">
                          <a:solidFill>
                            <a:schemeClr val="tx1"/>
                          </a:solidFill>
                          <a:effectLst/>
                          <a:latin typeface="Calibri" panose="020F0502020204030204" pitchFamily="34" charset="0"/>
                          <a:ea typeface="+mn-ea"/>
                          <a:cs typeface="+mn-cs"/>
                        </a:rPr>
                        <a:t>100</a:t>
                      </a:r>
                    </a:p>
                  </a:txBody>
                  <a:tcPr marL="9525" marR="9525" marT="9525" marB="0" anchor="b"/>
                </a:tc>
                <a:tc>
                  <a:txBody>
                    <a:bodyPr/>
                    <a:lstStyle/>
                    <a:p>
                      <a:pPr marL="0" algn="r" defTabSz="914400" rtl="0" eaLnBrk="1" fontAlgn="b" latinLnBrk="0" hangingPunct="1"/>
                      <a:endParaRPr lang="sv-SE" sz="1100" b="0" i="0" u="none" strike="noStrike" kern="1200" dirty="0">
                        <a:solidFill>
                          <a:srgbClr val="FF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532176275"/>
                  </a:ext>
                </a:extLst>
              </a:tr>
              <a:tr h="290866">
                <a:tc>
                  <a:txBody>
                    <a:bodyPr/>
                    <a:lstStyle/>
                    <a:p>
                      <a:pPr algn="l" fontAlgn="ctr"/>
                      <a:r>
                        <a:rPr lang="sv-SE" sz="1200" b="0" i="0" u="none" strike="noStrike" dirty="0">
                          <a:solidFill>
                            <a:schemeClr val="tx1"/>
                          </a:solidFill>
                          <a:effectLst/>
                          <a:latin typeface="Times New Roman" panose="02020603050405020304" pitchFamily="18" charset="0"/>
                        </a:rPr>
                        <a:t>Civilt försvar, Regionernas sjukvård</a:t>
                      </a:r>
                    </a:p>
                  </a:txBody>
                  <a:tcPr marL="9525" marR="9525" marT="9525" marB="0" anchor="ctr"/>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200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300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330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350</a:t>
                      </a:r>
                    </a:p>
                  </a:txBody>
                  <a:tcPr marL="9525" marR="9525" marT="9525" marB="0" anchor="b"/>
                </a:tc>
                <a:extLst>
                  <a:ext uri="{0D108BD9-81ED-4DB2-BD59-A6C34878D82A}">
                    <a16:rowId xmlns:a16="http://schemas.microsoft.com/office/drawing/2014/main" val="2759459394"/>
                  </a:ext>
                </a:extLst>
              </a:tr>
              <a:tr h="290866">
                <a:tc>
                  <a:txBody>
                    <a:bodyPr/>
                    <a:lstStyle/>
                    <a:p>
                      <a:pPr algn="l" fontAlgn="ctr"/>
                      <a:r>
                        <a:rPr lang="sv-SE" sz="1200" b="0" i="0" u="none" strike="noStrike" dirty="0">
                          <a:solidFill>
                            <a:schemeClr val="tx1"/>
                          </a:solidFill>
                          <a:effectLst/>
                          <a:latin typeface="Times New Roman" panose="02020603050405020304" pitchFamily="18" charset="0"/>
                        </a:rPr>
                        <a:t>Försörjningsberedskap</a:t>
                      </a:r>
                    </a:p>
                  </a:txBody>
                  <a:tcPr marL="9525" marR="9525" marT="9525" marB="0" anchor="ctr"/>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100" b="0" i="0" u="none" strike="noStrike" kern="1200">
                          <a:solidFill>
                            <a:srgbClr val="000000"/>
                          </a:solidFill>
                          <a:effectLst/>
                          <a:latin typeface="Calibri" panose="020F0502020204030204" pitchFamily="34" charset="0"/>
                          <a:ea typeface="+mn-ea"/>
                          <a:cs typeface="+mn-cs"/>
                        </a:rPr>
                        <a:t>500</a:t>
                      </a:r>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3485907493"/>
                  </a:ext>
                </a:extLst>
              </a:tr>
              <a:tr h="290866">
                <a:tc>
                  <a:txBody>
                    <a:bodyPr/>
                    <a:lstStyle/>
                    <a:p>
                      <a:pPr algn="l" fontAlgn="ctr"/>
                      <a:r>
                        <a:rPr lang="sv-SE" sz="1200" b="0" i="0" u="none" strike="noStrike" dirty="0">
                          <a:solidFill>
                            <a:srgbClr val="000000"/>
                          </a:solidFill>
                          <a:effectLst/>
                          <a:latin typeface="Times New Roman" panose="02020603050405020304" pitchFamily="18" charset="0"/>
                        </a:rPr>
                        <a:t>Fysisk aktivitet på recept</a:t>
                      </a:r>
                    </a:p>
                  </a:txBody>
                  <a:tcPr marL="9525" marR="9525" marT="9525" marB="0" anchor="ctr"/>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50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75</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100</a:t>
                      </a:r>
                    </a:p>
                  </a:txBody>
                  <a:tcPr marL="9525" marR="9525" marT="9525" marB="0" anchor="b"/>
                </a:tc>
                <a:extLst>
                  <a:ext uri="{0D108BD9-81ED-4DB2-BD59-A6C34878D82A}">
                    <a16:rowId xmlns:a16="http://schemas.microsoft.com/office/drawing/2014/main" val="2096492366"/>
                  </a:ext>
                </a:extLst>
              </a:tr>
              <a:tr h="290866">
                <a:tc>
                  <a:txBody>
                    <a:bodyPr/>
                    <a:lstStyle/>
                    <a:p>
                      <a:pPr algn="l" fontAlgn="ctr"/>
                      <a:r>
                        <a:rPr lang="sv-SE" sz="1200" b="0" i="0" u="none" strike="noStrike" dirty="0">
                          <a:solidFill>
                            <a:srgbClr val="000000"/>
                          </a:solidFill>
                          <a:effectLst/>
                          <a:latin typeface="Times New Roman" panose="02020603050405020304" pitchFamily="18" charset="0"/>
                        </a:rPr>
                        <a:t>Vaccinationer Covid-19</a:t>
                      </a:r>
                    </a:p>
                  </a:txBody>
                  <a:tcPr marL="9525" marR="9525" marT="9525" marB="0" anchor="ctr"/>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4 100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500</a:t>
                      </a: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687786468"/>
                  </a:ext>
                </a:extLst>
              </a:tr>
              <a:tr h="290866">
                <a:tc>
                  <a:txBody>
                    <a:bodyPr/>
                    <a:lstStyle/>
                    <a:p>
                      <a:pPr algn="l" fontAlgn="ctr"/>
                      <a:r>
                        <a:rPr lang="sv-SE" sz="1200" b="0" i="0" u="none" strike="noStrike" dirty="0">
                          <a:solidFill>
                            <a:srgbClr val="000000"/>
                          </a:solidFill>
                          <a:effectLst/>
                          <a:latin typeface="Times New Roman" panose="02020603050405020304" pitchFamily="18" charset="0"/>
                        </a:rPr>
                        <a:t>Psykisk hälsa, omformuleras från 2023, belopp osäkert</a:t>
                      </a:r>
                    </a:p>
                  </a:txBody>
                  <a:tcPr marL="9525" marR="9525" marT="9525" marB="0" anchor="ctr"/>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1 500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1 500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1 500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650</a:t>
                      </a:r>
                    </a:p>
                  </a:txBody>
                  <a:tcPr marL="9525" marR="9525" marT="9525" marB="0" anchor="b"/>
                </a:tc>
                <a:extLst>
                  <a:ext uri="{0D108BD9-81ED-4DB2-BD59-A6C34878D82A}">
                    <a16:rowId xmlns:a16="http://schemas.microsoft.com/office/drawing/2014/main" val="3234220206"/>
                  </a:ext>
                </a:extLst>
              </a:tr>
              <a:tr h="290866">
                <a:tc>
                  <a:txBody>
                    <a:bodyPr/>
                    <a:lstStyle/>
                    <a:p>
                      <a:pPr algn="l" fontAlgn="ctr"/>
                      <a:r>
                        <a:rPr lang="sv-SE" sz="1200" b="0" i="0" u="none" strike="noStrike" dirty="0">
                          <a:solidFill>
                            <a:srgbClr val="000000"/>
                          </a:solidFill>
                          <a:effectLst/>
                          <a:latin typeface="Times New Roman" panose="02020603050405020304" pitchFamily="18" charset="0"/>
                        </a:rPr>
                        <a:t>Uppskjuten vård</a:t>
                      </a:r>
                    </a:p>
                  </a:txBody>
                  <a:tcPr marL="9525" marR="9525" marT="9525" marB="0" anchor="ctr"/>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6 000</a:t>
                      </a:r>
                    </a:p>
                  </a:txBody>
                  <a:tcPr marL="9525" marR="9525" marT="9525" marB="0" anchor="b"/>
                </a:tc>
                <a:tc>
                  <a:txBody>
                    <a:bodyPr/>
                    <a:lstStyle/>
                    <a:p>
                      <a:pPr marL="0" algn="r" defTabSz="914400" rtl="0" eaLnBrk="1" fontAlgn="b" latinLnBrk="0" hangingPunct="1"/>
                      <a:r>
                        <a:rPr lang="sv-SE" sz="1100" b="0" i="0" u="none" strike="noStrike" kern="1200" dirty="0">
                          <a:solidFill>
                            <a:srgbClr val="000000"/>
                          </a:solidFill>
                          <a:effectLst/>
                          <a:latin typeface="Calibri" panose="020F0502020204030204" pitchFamily="34" charset="0"/>
                          <a:ea typeface="+mn-ea"/>
                          <a:cs typeface="+mn-cs"/>
                        </a:rPr>
                        <a:t>Avslutas</a:t>
                      </a: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tc>
                  <a:txBody>
                    <a:bodyPr/>
                    <a:lstStyle/>
                    <a:p>
                      <a:pPr marL="0" algn="r" defTabSz="914400" rtl="0" eaLnBrk="1" fontAlgn="b" latinLnBrk="0" hangingPunct="1"/>
                      <a:endParaRPr lang="sv-SE" sz="1100" b="0" i="0" u="none" strike="noStrike" kern="1200" dirty="0">
                        <a:solidFill>
                          <a:srgbClr val="000000"/>
                        </a:solidFill>
                        <a:effectLst/>
                        <a:latin typeface="Calibri" panose="020F0502020204030204" pitchFamily="34" charset="0"/>
                        <a:ea typeface="+mn-ea"/>
                        <a:cs typeface="+mn-cs"/>
                      </a:endParaRPr>
                    </a:p>
                  </a:txBody>
                  <a:tcPr marL="9525" marR="9525" marT="9525" marB="0" anchor="b"/>
                </a:tc>
                <a:extLst>
                  <a:ext uri="{0D108BD9-81ED-4DB2-BD59-A6C34878D82A}">
                    <a16:rowId xmlns:a16="http://schemas.microsoft.com/office/drawing/2014/main" val="2522579152"/>
                  </a:ext>
                </a:extLst>
              </a:tr>
            </a:tbl>
          </a:graphicData>
        </a:graphic>
      </p:graphicFrame>
    </p:spTree>
    <p:extLst>
      <p:ext uri="{BB962C8B-B14F-4D97-AF65-F5344CB8AC3E}">
        <p14:creationId xmlns:p14="http://schemas.microsoft.com/office/powerpoint/2010/main" val="30596795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hlinkClick r:id="rId3"/>
            <a:extLst>
              <a:ext uri="{FF2B5EF4-FFF2-40B4-BE49-F238E27FC236}">
                <a16:creationId xmlns:a16="http://schemas.microsoft.com/office/drawing/2014/main" id="{509D2E16-61FB-E4EB-ED71-24F97F0B6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985" y="601333"/>
            <a:ext cx="3953440" cy="5360598"/>
          </a:xfrm>
          <a:prstGeom prst="rect">
            <a:avLst/>
          </a:prstGeom>
          <a:noFill/>
        </p:spPr>
      </p:pic>
      <p:sp>
        <p:nvSpPr>
          <p:cNvPr id="2" name="Platshållare för innehåll 1">
            <a:extLst>
              <a:ext uri="{FF2B5EF4-FFF2-40B4-BE49-F238E27FC236}">
                <a16:creationId xmlns:a16="http://schemas.microsoft.com/office/drawing/2014/main" id="{F1A18AAF-8EF0-9BD1-950F-148938EB4DFB}"/>
              </a:ext>
            </a:extLst>
          </p:cNvPr>
          <p:cNvSpPr>
            <a:spLocks noGrp="1"/>
          </p:cNvSpPr>
          <p:nvPr>
            <p:ph sz="half" idx="1"/>
          </p:nvPr>
        </p:nvSpPr>
        <p:spPr>
          <a:xfrm>
            <a:off x="666000" y="2494800"/>
            <a:ext cx="5325226" cy="3740400"/>
          </a:xfrm>
        </p:spPr>
        <p:txBody>
          <a:bodyPr>
            <a:normAutofit/>
          </a:bodyPr>
          <a:lstStyle/>
          <a:p>
            <a:r>
              <a:rPr lang="sv-SE" dirty="0"/>
              <a:t>Hälso- och sjukvården</a:t>
            </a:r>
          </a:p>
          <a:p>
            <a:r>
              <a:rPr lang="sv-SE" dirty="0"/>
              <a:t>Klimat och energi</a:t>
            </a:r>
          </a:p>
          <a:p>
            <a:r>
              <a:rPr lang="sv-SE" dirty="0"/>
              <a:t>Kriminalitet</a:t>
            </a:r>
          </a:p>
          <a:p>
            <a:r>
              <a:rPr lang="sv-SE" dirty="0"/>
              <a:t>Migration och integration</a:t>
            </a:r>
          </a:p>
          <a:p>
            <a:r>
              <a:rPr lang="sv-SE" dirty="0"/>
              <a:t>Skolan</a:t>
            </a:r>
          </a:p>
          <a:p>
            <a:r>
              <a:rPr lang="sv-SE" dirty="0"/>
              <a:t>Tillväxt och hushållsekonomi</a:t>
            </a:r>
          </a:p>
        </p:txBody>
      </p:sp>
      <p:sp>
        <p:nvSpPr>
          <p:cNvPr id="3" name="Rubrik 2">
            <a:extLst>
              <a:ext uri="{FF2B5EF4-FFF2-40B4-BE49-F238E27FC236}">
                <a16:creationId xmlns:a16="http://schemas.microsoft.com/office/drawing/2014/main" id="{6BA88623-8978-9589-6DEB-36277A7A6DB1}"/>
              </a:ext>
            </a:extLst>
          </p:cNvPr>
          <p:cNvSpPr>
            <a:spLocks noGrp="1"/>
          </p:cNvSpPr>
          <p:nvPr>
            <p:ph type="title"/>
          </p:nvPr>
        </p:nvSpPr>
        <p:spPr>
          <a:xfrm>
            <a:off x="664234" y="874602"/>
            <a:ext cx="5326992" cy="1228518"/>
          </a:xfrm>
        </p:spPr>
        <p:txBody>
          <a:bodyPr anchor="t">
            <a:normAutofit/>
          </a:bodyPr>
          <a:lstStyle/>
          <a:p>
            <a:r>
              <a:rPr lang="sv-SE" sz="3400" dirty="0"/>
              <a:t>Tidöavtalet: Särskilda samarbetsprojekt inom:</a:t>
            </a:r>
          </a:p>
        </p:txBody>
      </p:sp>
    </p:spTree>
    <p:extLst>
      <p:ext uri="{BB962C8B-B14F-4D97-AF65-F5344CB8AC3E}">
        <p14:creationId xmlns:p14="http://schemas.microsoft.com/office/powerpoint/2010/main" val="1193126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E7E7732-F31F-8696-4885-7C0C86A531EB}"/>
              </a:ext>
            </a:extLst>
          </p:cNvPr>
          <p:cNvSpPr>
            <a:spLocks noGrp="1"/>
          </p:cNvSpPr>
          <p:nvPr>
            <p:ph idx="1"/>
          </p:nvPr>
        </p:nvSpPr>
        <p:spPr>
          <a:xfrm>
            <a:off x="664232" y="1937084"/>
            <a:ext cx="8626913" cy="4296717"/>
          </a:xfrm>
        </p:spPr>
        <p:txBody>
          <a:bodyPr/>
          <a:lstStyle/>
          <a:p>
            <a:pPr>
              <a:buFont typeface="Arial" panose="020B0604020202020204" pitchFamily="34" charset="0"/>
              <a:buChar char="•"/>
            </a:pPr>
            <a:r>
              <a:rPr lang="sv-SE" dirty="0"/>
              <a:t>Ny socialtjänstlag (!?) och brottsförebyggande åtgärder för att bryta nyrekrytering</a:t>
            </a:r>
          </a:p>
          <a:p>
            <a:pPr>
              <a:buFont typeface="Arial" panose="020B0604020202020204" pitchFamily="34" charset="0"/>
              <a:buChar char="•"/>
            </a:pPr>
            <a:r>
              <a:rPr lang="sv-SE" dirty="0"/>
              <a:t>Nationell social insatsstyrka och ny socionomutbildning</a:t>
            </a:r>
          </a:p>
          <a:p>
            <a:pPr>
              <a:buFont typeface="Arial" panose="020B0604020202020204" pitchFamily="34" charset="0"/>
              <a:buChar char="•"/>
            </a:pPr>
            <a:r>
              <a:rPr lang="sv-SE" dirty="0"/>
              <a:t>Ny huvudregel i sekretesslagstiftningen</a:t>
            </a:r>
          </a:p>
          <a:p>
            <a:pPr>
              <a:buFont typeface="Arial" panose="020B0604020202020204" pitchFamily="34" charset="0"/>
              <a:buChar char="•"/>
            </a:pPr>
            <a:r>
              <a:rPr lang="sv-SE" dirty="0"/>
              <a:t>Inför visitationszoner och vistelseförbud</a:t>
            </a:r>
          </a:p>
          <a:p>
            <a:pPr>
              <a:buFont typeface="Arial" panose="020B0604020202020204" pitchFamily="34" charset="0"/>
              <a:buChar char="•"/>
            </a:pPr>
            <a:r>
              <a:rPr lang="sv-SE" dirty="0"/>
              <a:t>Bekämpa välfärdsbrottslighet – ny myndighet för alla utbetalningar från både kommunal och statlig nivå</a:t>
            </a:r>
          </a:p>
          <a:p>
            <a:pPr>
              <a:buFont typeface="Arial" panose="020B0604020202020204" pitchFamily="34" charset="0"/>
              <a:buChar char="•"/>
            </a:pPr>
            <a:r>
              <a:rPr lang="sv-SE" dirty="0"/>
              <a:t>Skärpt lagstiftning mot HRV</a:t>
            </a:r>
          </a:p>
          <a:p>
            <a:pPr marL="30163" indent="0">
              <a:buNone/>
            </a:pPr>
            <a:endParaRPr lang="sv-SE" dirty="0"/>
          </a:p>
          <a:p>
            <a:pPr marL="30163" indent="0">
              <a:buNone/>
            </a:pPr>
            <a:endParaRPr lang="sv-SE" dirty="0"/>
          </a:p>
          <a:p>
            <a:pPr>
              <a:buFont typeface="Arial" panose="020B0604020202020204" pitchFamily="34" charset="0"/>
              <a:buChar char="•"/>
            </a:pPr>
            <a:endParaRPr lang="sv-SE" dirty="0"/>
          </a:p>
          <a:p>
            <a:pPr>
              <a:buFont typeface="Arial" panose="020B0604020202020204" pitchFamily="34" charset="0"/>
              <a:buChar char="•"/>
            </a:pPr>
            <a:endParaRPr lang="sv-SE" dirty="0"/>
          </a:p>
        </p:txBody>
      </p:sp>
      <p:sp>
        <p:nvSpPr>
          <p:cNvPr id="3" name="Rubrik 2">
            <a:extLst>
              <a:ext uri="{FF2B5EF4-FFF2-40B4-BE49-F238E27FC236}">
                <a16:creationId xmlns:a16="http://schemas.microsoft.com/office/drawing/2014/main" id="{BD92CA51-163B-C452-B63B-5AA6C3ED52B3}"/>
              </a:ext>
            </a:extLst>
          </p:cNvPr>
          <p:cNvSpPr>
            <a:spLocks noGrp="1"/>
          </p:cNvSpPr>
          <p:nvPr>
            <p:ph type="title"/>
          </p:nvPr>
        </p:nvSpPr>
        <p:spPr/>
        <p:txBody>
          <a:bodyPr/>
          <a:lstStyle/>
          <a:p>
            <a:r>
              <a:rPr lang="sv-SE" dirty="0"/>
              <a:t>Nya regeringens inriktning – brott</a:t>
            </a:r>
          </a:p>
        </p:txBody>
      </p:sp>
      <p:pic>
        <p:nvPicPr>
          <p:cNvPr id="5" name="Bildobjekt 4" descr="En bild som visar text&#10;&#10;Automatiskt genererad beskrivning">
            <a:hlinkClick r:id="rId3"/>
            <a:extLst>
              <a:ext uri="{FF2B5EF4-FFF2-40B4-BE49-F238E27FC236}">
                <a16:creationId xmlns:a16="http://schemas.microsoft.com/office/drawing/2014/main" id="{DB96890E-A6B5-706C-8395-4526A83CC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7620" y="2495203"/>
            <a:ext cx="2196000" cy="2980793"/>
          </a:xfrm>
          <a:prstGeom prst="rect">
            <a:avLst/>
          </a:prstGeom>
        </p:spPr>
      </p:pic>
    </p:spTree>
    <p:extLst>
      <p:ext uri="{BB962C8B-B14F-4D97-AF65-F5344CB8AC3E}">
        <p14:creationId xmlns:p14="http://schemas.microsoft.com/office/powerpoint/2010/main" val="31202795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E7E7732-F31F-8696-4885-7C0C86A531EB}"/>
              </a:ext>
            </a:extLst>
          </p:cNvPr>
          <p:cNvSpPr>
            <a:spLocks noGrp="1"/>
          </p:cNvSpPr>
          <p:nvPr>
            <p:ph idx="1"/>
          </p:nvPr>
        </p:nvSpPr>
        <p:spPr>
          <a:xfrm>
            <a:off x="664232" y="1785257"/>
            <a:ext cx="8626913" cy="4448544"/>
          </a:xfrm>
        </p:spPr>
        <p:txBody>
          <a:bodyPr/>
          <a:lstStyle/>
          <a:p>
            <a:pPr>
              <a:buFont typeface="Arial" panose="020B0604020202020204" pitchFamily="34" charset="0"/>
              <a:buChar char="•"/>
            </a:pPr>
            <a:r>
              <a:rPr lang="sv-SE" dirty="0"/>
              <a:t>Ungdomsfängelser med Kriminalvården som huvudman </a:t>
            </a:r>
          </a:p>
          <a:p>
            <a:pPr>
              <a:buFont typeface="Arial" panose="020B0604020202020204" pitchFamily="34" charset="0"/>
              <a:buChar char="•"/>
            </a:pPr>
            <a:r>
              <a:rPr lang="sv-SE" dirty="0"/>
              <a:t>Straff för unga lagöverträdare skärps</a:t>
            </a:r>
          </a:p>
          <a:p>
            <a:pPr>
              <a:buFont typeface="Arial" panose="020B0604020202020204" pitchFamily="34" charset="0"/>
              <a:buChar char="•"/>
            </a:pPr>
            <a:r>
              <a:rPr lang="sv-SE" dirty="0"/>
              <a:t>24-timmarsgaranti i socialtjänsten</a:t>
            </a:r>
          </a:p>
          <a:p>
            <a:pPr>
              <a:buFont typeface="Arial" panose="020B0604020202020204" pitchFamily="34" charset="0"/>
              <a:buChar char="•"/>
            </a:pPr>
            <a:r>
              <a:rPr lang="sv-SE" dirty="0"/>
              <a:t>LVU ska användas oftare</a:t>
            </a:r>
          </a:p>
          <a:p>
            <a:pPr>
              <a:buFont typeface="Arial" panose="020B0604020202020204" pitchFamily="34" charset="0"/>
              <a:buChar char="•"/>
            </a:pPr>
            <a:r>
              <a:rPr lang="sv-SE" dirty="0"/>
              <a:t>Se över LUL</a:t>
            </a:r>
          </a:p>
          <a:p>
            <a:pPr>
              <a:buFont typeface="Arial" panose="020B0604020202020204" pitchFamily="34" charset="0"/>
              <a:buChar char="•"/>
            </a:pPr>
            <a:r>
              <a:rPr lang="sv-SE" dirty="0"/>
              <a:t>Skärp föräldraansvaret</a:t>
            </a:r>
          </a:p>
          <a:p>
            <a:pPr>
              <a:buFont typeface="Arial" panose="020B0604020202020204" pitchFamily="34" charset="0"/>
              <a:buChar char="•"/>
            </a:pPr>
            <a:r>
              <a:rPr lang="sv-SE" dirty="0"/>
              <a:t>Ökade befogenheter i </a:t>
            </a:r>
            <a:r>
              <a:rPr lang="sv-SE" dirty="0" err="1"/>
              <a:t>SoL</a:t>
            </a:r>
            <a:r>
              <a:rPr lang="sv-SE" dirty="0"/>
              <a:t> om tidiga insatser ”mellantvång”</a:t>
            </a:r>
          </a:p>
          <a:p>
            <a:pPr>
              <a:buFont typeface="Arial" panose="020B0604020202020204" pitchFamily="34" charset="0"/>
              <a:buChar char="•"/>
            </a:pPr>
            <a:r>
              <a:rPr lang="sv-SE" dirty="0"/>
              <a:t>Pröva ungdomskriminalitetsnämnder och tillåt bevistalan mot fler</a:t>
            </a:r>
          </a:p>
          <a:p>
            <a:pPr marL="30163" indent="0">
              <a:buNone/>
            </a:pPr>
            <a:endParaRPr lang="sv-SE" dirty="0"/>
          </a:p>
          <a:p>
            <a:pPr>
              <a:buFont typeface="Arial" panose="020B0604020202020204" pitchFamily="34" charset="0"/>
              <a:buChar char="•"/>
            </a:pPr>
            <a:endParaRPr lang="sv-SE" dirty="0"/>
          </a:p>
        </p:txBody>
      </p:sp>
      <p:sp>
        <p:nvSpPr>
          <p:cNvPr id="3" name="Rubrik 2">
            <a:extLst>
              <a:ext uri="{FF2B5EF4-FFF2-40B4-BE49-F238E27FC236}">
                <a16:creationId xmlns:a16="http://schemas.microsoft.com/office/drawing/2014/main" id="{BD92CA51-163B-C452-B63B-5AA6C3ED52B3}"/>
              </a:ext>
            </a:extLst>
          </p:cNvPr>
          <p:cNvSpPr>
            <a:spLocks noGrp="1"/>
          </p:cNvSpPr>
          <p:nvPr>
            <p:ph type="title"/>
          </p:nvPr>
        </p:nvSpPr>
        <p:spPr/>
        <p:txBody>
          <a:bodyPr/>
          <a:lstStyle/>
          <a:p>
            <a:r>
              <a:rPr lang="sv-SE" dirty="0"/>
              <a:t>Nya regeringens inriktning – brott</a:t>
            </a:r>
          </a:p>
        </p:txBody>
      </p:sp>
      <p:pic>
        <p:nvPicPr>
          <p:cNvPr id="5" name="Bildobjekt 4" descr="En bild som visar text&#10;&#10;Automatiskt genererad beskrivning">
            <a:hlinkClick r:id="rId3"/>
            <a:extLst>
              <a:ext uri="{FF2B5EF4-FFF2-40B4-BE49-F238E27FC236}">
                <a16:creationId xmlns:a16="http://schemas.microsoft.com/office/drawing/2014/main" id="{DB96890E-A6B5-706C-8395-4526A83CC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7620" y="2495203"/>
            <a:ext cx="2196000" cy="2980793"/>
          </a:xfrm>
          <a:prstGeom prst="rect">
            <a:avLst/>
          </a:prstGeom>
        </p:spPr>
      </p:pic>
    </p:spTree>
    <p:extLst>
      <p:ext uri="{BB962C8B-B14F-4D97-AF65-F5344CB8AC3E}">
        <p14:creationId xmlns:p14="http://schemas.microsoft.com/office/powerpoint/2010/main" val="365285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E7E7732-F31F-8696-4885-7C0C86A531EB}"/>
              </a:ext>
            </a:extLst>
          </p:cNvPr>
          <p:cNvSpPr>
            <a:spLocks noGrp="1"/>
          </p:cNvSpPr>
          <p:nvPr>
            <p:ph idx="1"/>
          </p:nvPr>
        </p:nvSpPr>
        <p:spPr>
          <a:xfrm>
            <a:off x="664232" y="2278743"/>
            <a:ext cx="8626913" cy="3955058"/>
          </a:xfrm>
        </p:spPr>
        <p:txBody>
          <a:bodyPr/>
          <a:lstStyle/>
          <a:p>
            <a:pPr>
              <a:buFont typeface="Arial" panose="020B0604020202020204" pitchFamily="34" charset="0"/>
              <a:buChar char="•"/>
            </a:pPr>
            <a:r>
              <a:rPr lang="sv-SE" dirty="0"/>
              <a:t>Förbud för ekonomiskt bistånd till ”papperslösa”</a:t>
            </a:r>
          </a:p>
          <a:p>
            <a:pPr>
              <a:buFont typeface="Arial" panose="020B0604020202020204" pitchFamily="34" charset="0"/>
              <a:buChar char="•"/>
            </a:pPr>
            <a:r>
              <a:rPr lang="sv-SE" dirty="0"/>
              <a:t>Anmälningsplikt vid kontakt med ”papperslösa”</a:t>
            </a:r>
          </a:p>
          <a:p>
            <a:pPr>
              <a:buFont typeface="Arial" panose="020B0604020202020204" pitchFamily="34" charset="0"/>
              <a:buChar char="•"/>
            </a:pPr>
            <a:r>
              <a:rPr lang="sv-SE" dirty="0"/>
              <a:t>Föreslå nationellt tiggeriförbud</a:t>
            </a:r>
          </a:p>
          <a:p>
            <a:pPr>
              <a:buFont typeface="Arial" panose="020B0604020202020204" pitchFamily="34" charset="0"/>
              <a:buChar char="•"/>
            </a:pPr>
            <a:r>
              <a:rPr lang="sv-SE" dirty="0"/>
              <a:t>Ett mycket stort antal skärpningar inom det utlänningsrättsliga området – inklusive utredning om stegvis kvalificering till sociala välfärdssystem för nyanlända, inklusive ekonomiskt bistånd.</a:t>
            </a:r>
          </a:p>
          <a:p>
            <a:pPr lvl="1">
              <a:buFont typeface="Courier New" panose="02070309020205020404" pitchFamily="49" charset="0"/>
              <a:buChar char="o"/>
            </a:pPr>
            <a:r>
              <a:rPr lang="sv-SE" dirty="0"/>
              <a:t>Rätten till kompletterande försörjningsstöd för nyanlända som har rätt till etableringsersättning ska avskaffas.</a:t>
            </a:r>
          </a:p>
          <a:p>
            <a:pPr>
              <a:buFont typeface="Arial" panose="020B0604020202020204" pitchFamily="34" charset="0"/>
              <a:buChar char="•"/>
            </a:pPr>
            <a:endParaRPr lang="sv-SE" dirty="0"/>
          </a:p>
          <a:p>
            <a:pPr lvl="1">
              <a:buFont typeface="Courier New" panose="02070309020205020404" pitchFamily="49" charset="0"/>
              <a:buChar char="o"/>
            </a:pPr>
            <a:endParaRPr lang="sv-SE" dirty="0"/>
          </a:p>
        </p:txBody>
      </p:sp>
      <p:sp>
        <p:nvSpPr>
          <p:cNvPr id="3" name="Rubrik 2">
            <a:extLst>
              <a:ext uri="{FF2B5EF4-FFF2-40B4-BE49-F238E27FC236}">
                <a16:creationId xmlns:a16="http://schemas.microsoft.com/office/drawing/2014/main" id="{BD92CA51-163B-C452-B63B-5AA6C3ED52B3}"/>
              </a:ext>
            </a:extLst>
          </p:cNvPr>
          <p:cNvSpPr>
            <a:spLocks noGrp="1"/>
          </p:cNvSpPr>
          <p:nvPr>
            <p:ph type="title"/>
          </p:nvPr>
        </p:nvSpPr>
        <p:spPr/>
        <p:txBody>
          <a:bodyPr/>
          <a:lstStyle/>
          <a:p>
            <a:r>
              <a:rPr lang="sv-SE" dirty="0"/>
              <a:t>Nya regeringens inriktning – migration</a:t>
            </a:r>
          </a:p>
        </p:txBody>
      </p:sp>
      <p:pic>
        <p:nvPicPr>
          <p:cNvPr id="5" name="Bildobjekt 4" descr="En bild som visar text&#10;&#10;Automatiskt genererad beskrivning">
            <a:hlinkClick r:id="rId3"/>
            <a:extLst>
              <a:ext uri="{FF2B5EF4-FFF2-40B4-BE49-F238E27FC236}">
                <a16:creationId xmlns:a16="http://schemas.microsoft.com/office/drawing/2014/main" id="{DB96890E-A6B5-706C-8395-4526A83CC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7620" y="2495203"/>
            <a:ext cx="2196000" cy="2980793"/>
          </a:xfrm>
          <a:prstGeom prst="rect">
            <a:avLst/>
          </a:prstGeom>
        </p:spPr>
      </p:pic>
    </p:spTree>
    <p:extLst>
      <p:ext uri="{BB962C8B-B14F-4D97-AF65-F5344CB8AC3E}">
        <p14:creationId xmlns:p14="http://schemas.microsoft.com/office/powerpoint/2010/main" val="1951379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en-GB" dirty="0" err="1"/>
              <a:t>Morgondagens</a:t>
            </a:r>
            <a:r>
              <a:rPr lang="en-GB" dirty="0"/>
              <a:t> </a:t>
            </a:r>
            <a:r>
              <a:rPr lang="en-GB" dirty="0" err="1"/>
              <a:t>ödesfråga</a:t>
            </a:r>
            <a:r>
              <a:rPr lang="en-GB" dirty="0"/>
              <a:t>?</a:t>
            </a:r>
            <a:br>
              <a:rPr lang="en-GB" dirty="0"/>
            </a:br>
            <a:r>
              <a:rPr lang="en-GB" sz="3200" dirty="0"/>
              <a:t/>
            </a:r>
            <a:br>
              <a:rPr lang="en-GB" sz="3200" dirty="0"/>
            </a:br>
            <a:r>
              <a:rPr lang="en-GB" sz="3200"/>
              <a:t>2022-11-23</a:t>
            </a:r>
            <a:endParaRPr lang="en-GB" dirty="0"/>
          </a:p>
        </p:txBody>
      </p:sp>
      <p:sp>
        <p:nvSpPr>
          <p:cNvPr id="3" name="Underrubrik 2"/>
          <p:cNvSpPr>
            <a:spLocks noGrp="1"/>
          </p:cNvSpPr>
          <p:nvPr>
            <p:ph type="subTitle" idx="1"/>
          </p:nvPr>
        </p:nvSpPr>
        <p:spPr/>
        <p:txBody>
          <a:bodyPr/>
          <a:lstStyle/>
          <a:p>
            <a:r>
              <a:rPr lang="en-GB" dirty="0" err="1"/>
              <a:t>Greger.Bengtsson</a:t>
            </a:r>
            <a:endParaRPr lang="en-GB" dirty="0"/>
          </a:p>
          <a:p>
            <a:endParaRPr lang="en-GB" dirty="0"/>
          </a:p>
        </p:txBody>
      </p:sp>
    </p:spTree>
    <p:extLst>
      <p:ext uri="{BB962C8B-B14F-4D97-AF65-F5344CB8AC3E}">
        <p14:creationId xmlns:p14="http://schemas.microsoft.com/office/powerpoint/2010/main" val="598053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E7675C6-1C5F-5004-3061-9F2E031987BE}"/>
              </a:ext>
            </a:extLst>
          </p:cNvPr>
          <p:cNvSpPr>
            <a:spLocks noGrp="1"/>
          </p:cNvSpPr>
          <p:nvPr>
            <p:ph idx="1"/>
          </p:nvPr>
        </p:nvSpPr>
        <p:spPr/>
        <p:txBody>
          <a:bodyPr/>
          <a:lstStyle/>
          <a:p>
            <a:r>
              <a:rPr lang="sv-SE" dirty="0"/>
              <a:t>Ökad styrning och uppföljning av statliga medel</a:t>
            </a:r>
          </a:p>
          <a:p>
            <a:r>
              <a:rPr lang="sv-SE" dirty="0"/>
              <a:t>Nationell plan och styrning av kompetensförsörjningen</a:t>
            </a:r>
          </a:p>
          <a:p>
            <a:r>
              <a:rPr lang="sv-SE" dirty="0"/>
              <a:t>IVO och </a:t>
            </a:r>
            <a:r>
              <a:rPr lang="sv-SE" dirty="0" err="1"/>
              <a:t>MyVa</a:t>
            </a:r>
            <a:r>
              <a:rPr lang="sv-SE" dirty="0"/>
              <a:t> ges större befogenheter att granska medicinska resultat</a:t>
            </a:r>
          </a:p>
          <a:p>
            <a:r>
              <a:rPr lang="sv-SE" dirty="0"/>
              <a:t>Enhetlig nationell digital infrastruktur</a:t>
            </a:r>
          </a:p>
          <a:p>
            <a:r>
              <a:rPr lang="sv-SE" dirty="0"/>
              <a:t>Utbyggd primärvård</a:t>
            </a:r>
          </a:p>
          <a:p>
            <a:pPr marL="30163" indent="0">
              <a:buNone/>
            </a:pPr>
            <a:endParaRPr lang="sv-SE" dirty="0"/>
          </a:p>
        </p:txBody>
      </p:sp>
      <p:sp>
        <p:nvSpPr>
          <p:cNvPr id="3" name="Rubrik 2">
            <a:extLst>
              <a:ext uri="{FF2B5EF4-FFF2-40B4-BE49-F238E27FC236}">
                <a16:creationId xmlns:a16="http://schemas.microsoft.com/office/drawing/2014/main" id="{AF99E293-80BC-FD4E-5567-2DF6FCCE5F27}"/>
              </a:ext>
            </a:extLst>
          </p:cNvPr>
          <p:cNvSpPr>
            <a:spLocks noGrp="1"/>
          </p:cNvSpPr>
          <p:nvPr>
            <p:ph type="title"/>
          </p:nvPr>
        </p:nvSpPr>
        <p:spPr/>
        <p:txBody>
          <a:bodyPr/>
          <a:lstStyle/>
          <a:p>
            <a:r>
              <a:rPr lang="sv-SE" dirty="0"/>
              <a:t>Nya regeringens inriktning – hälso- och sjukvård </a:t>
            </a:r>
          </a:p>
        </p:txBody>
      </p:sp>
      <p:pic>
        <p:nvPicPr>
          <p:cNvPr id="4" name="Bildobjekt 3" descr="En bild som visar text&#10;&#10;Automatiskt genererad beskrivning">
            <a:hlinkClick r:id="rId3"/>
            <a:extLst>
              <a:ext uri="{FF2B5EF4-FFF2-40B4-BE49-F238E27FC236}">
                <a16:creationId xmlns:a16="http://schemas.microsoft.com/office/drawing/2014/main" id="{E5E0CE66-DAE0-7090-42C6-F4502807D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4031" y="2350824"/>
            <a:ext cx="2196000" cy="2980793"/>
          </a:xfrm>
          <a:prstGeom prst="rect">
            <a:avLst/>
          </a:prstGeom>
        </p:spPr>
      </p:pic>
    </p:spTree>
    <p:extLst>
      <p:ext uri="{BB962C8B-B14F-4D97-AF65-F5344CB8AC3E}">
        <p14:creationId xmlns:p14="http://schemas.microsoft.com/office/powerpoint/2010/main" val="784685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F5FA1D2-E62E-A885-EACD-A34BA31AEEA7}"/>
              </a:ext>
            </a:extLst>
          </p:cNvPr>
          <p:cNvSpPr>
            <a:spLocks noGrp="1"/>
          </p:cNvSpPr>
          <p:nvPr>
            <p:ph idx="1"/>
          </p:nvPr>
        </p:nvSpPr>
        <p:spPr>
          <a:xfrm>
            <a:off x="664232" y="2310063"/>
            <a:ext cx="9609825" cy="3923738"/>
          </a:xfrm>
        </p:spPr>
        <p:txBody>
          <a:bodyPr/>
          <a:lstStyle/>
          <a:p>
            <a:r>
              <a:rPr lang="sv-SE" dirty="0"/>
              <a:t>Nationell anhöriglinje</a:t>
            </a:r>
          </a:p>
          <a:p>
            <a:r>
              <a:rPr lang="sv-SE" dirty="0"/>
              <a:t>Nationell strategi för psykisk hälsa samt ett nationellt forskningsprogram och en nationell samordnare </a:t>
            </a:r>
          </a:p>
          <a:p>
            <a:r>
              <a:rPr lang="sv-SE" dirty="0" err="1"/>
              <a:t>Haverikomission</a:t>
            </a:r>
            <a:r>
              <a:rPr lang="sv-SE" dirty="0"/>
              <a:t> ska tillsättas när en person begått självmord</a:t>
            </a:r>
          </a:p>
          <a:p>
            <a:r>
              <a:rPr lang="sv-SE" dirty="0"/>
              <a:t>MAL och Utredning om kommunala läkare</a:t>
            </a:r>
          </a:p>
          <a:p>
            <a:pPr marL="30163" indent="0">
              <a:buNone/>
            </a:pPr>
            <a:endParaRPr lang="sv-SE" dirty="0"/>
          </a:p>
        </p:txBody>
      </p:sp>
      <p:sp>
        <p:nvSpPr>
          <p:cNvPr id="3" name="Rubrik 2">
            <a:extLst>
              <a:ext uri="{FF2B5EF4-FFF2-40B4-BE49-F238E27FC236}">
                <a16:creationId xmlns:a16="http://schemas.microsoft.com/office/drawing/2014/main" id="{F424C069-023E-45DC-BE8C-A44D3546A96E}"/>
              </a:ext>
            </a:extLst>
          </p:cNvPr>
          <p:cNvSpPr>
            <a:spLocks noGrp="1"/>
          </p:cNvSpPr>
          <p:nvPr>
            <p:ph type="title"/>
          </p:nvPr>
        </p:nvSpPr>
        <p:spPr/>
        <p:txBody>
          <a:bodyPr/>
          <a:lstStyle/>
          <a:p>
            <a:r>
              <a:rPr lang="sv-SE" dirty="0"/>
              <a:t>Nya regeringens inriktning – hälso- och </a:t>
            </a:r>
            <a:r>
              <a:rPr lang="sv-SE"/>
              <a:t>sjukvård </a:t>
            </a:r>
            <a:endParaRPr lang="sv-SE" dirty="0"/>
          </a:p>
        </p:txBody>
      </p:sp>
      <p:pic>
        <p:nvPicPr>
          <p:cNvPr id="4" name="Bildobjekt 3" descr="En bild som visar text&#10;&#10;Automatiskt genererad beskrivning">
            <a:hlinkClick r:id="rId3"/>
            <a:extLst>
              <a:ext uri="{FF2B5EF4-FFF2-40B4-BE49-F238E27FC236}">
                <a16:creationId xmlns:a16="http://schemas.microsoft.com/office/drawing/2014/main" id="{BBEBE4B3-79DE-701C-659A-7C456885E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809" y="2105994"/>
            <a:ext cx="2196000" cy="2980793"/>
          </a:xfrm>
          <a:prstGeom prst="rect">
            <a:avLst/>
          </a:prstGeom>
        </p:spPr>
      </p:pic>
    </p:spTree>
    <p:extLst>
      <p:ext uri="{BB962C8B-B14F-4D97-AF65-F5344CB8AC3E}">
        <p14:creationId xmlns:p14="http://schemas.microsoft.com/office/powerpoint/2010/main" val="2241679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24325C-045B-3BCE-2C15-D996DD1C54B2}"/>
              </a:ext>
            </a:extLst>
          </p:cNvPr>
          <p:cNvSpPr>
            <a:spLocks noGrp="1"/>
          </p:cNvSpPr>
          <p:nvPr>
            <p:ph type="title"/>
          </p:nvPr>
        </p:nvSpPr>
        <p:spPr>
          <a:xfrm>
            <a:off x="666000" y="3974400"/>
            <a:ext cx="10548100" cy="2883600"/>
          </a:xfrm>
        </p:spPr>
        <p:txBody>
          <a:bodyPr/>
          <a:lstStyle/>
          <a:p>
            <a:r>
              <a:rPr lang="sv-SE" dirty="0"/>
              <a:t>Gemensam reflektion</a:t>
            </a:r>
          </a:p>
        </p:txBody>
      </p:sp>
      <p:pic>
        <p:nvPicPr>
          <p:cNvPr id="5" name="Bild 4" descr="Gruppkreativitet kontur">
            <a:extLst>
              <a:ext uri="{FF2B5EF4-FFF2-40B4-BE49-F238E27FC236}">
                <a16:creationId xmlns:a16="http://schemas.microsoft.com/office/drawing/2014/main" id="{5FE8A258-2AA5-7DBE-C846-A024B18C62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257300" y="330200"/>
            <a:ext cx="3365500" cy="3365500"/>
          </a:xfrm>
          <a:prstGeom prst="rect">
            <a:avLst/>
          </a:prstGeom>
        </p:spPr>
      </p:pic>
    </p:spTree>
    <p:extLst>
      <p:ext uri="{BB962C8B-B14F-4D97-AF65-F5344CB8AC3E}">
        <p14:creationId xmlns:p14="http://schemas.microsoft.com/office/powerpoint/2010/main" val="32879905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FFC37-B115-4905-932E-2EF7BC8F9AFF}"/>
              </a:ext>
            </a:extLst>
          </p:cNvPr>
          <p:cNvSpPr>
            <a:spLocks noGrp="1"/>
          </p:cNvSpPr>
          <p:nvPr>
            <p:ph type="ctrTitle"/>
          </p:nvPr>
        </p:nvSpPr>
        <p:spPr>
          <a:xfrm>
            <a:off x="666000" y="1625600"/>
            <a:ext cx="9608400" cy="3086800"/>
          </a:xfrm>
        </p:spPr>
        <p:txBody>
          <a:bodyPr/>
          <a:lstStyle/>
          <a:p>
            <a:pPr>
              <a:lnSpc>
                <a:spcPct val="100000"/>
              </a:lnSpc>
            </a:pPr>
            <a:r>
              <a:rPr lang="sv-SE" sz="3600" dirty="0"/>
              <a:t>Uppföljning av uppdraget Strategi för hälsa </a:t>
            </a:r>
            <a:br>
              <a:rPr lang="sv-SE" sz="3600" dirty="0"/>
            </a:br>
            <a:r>
              <a:rPr lang="sv-SE" sz="3600" dirty="0"/>
              <a:t/>
            </a:r>
            <a:br>
              <a:rPr lang="sv-SE" sz="3600" dirty="0"/>
            </a:br>
            <a:r>
              <a:rPr lang="sv-SE" sz="2800" b="0" dirty="0"/>
              <a:t>Samtal om länsgemensam ledning för hälsofrämjande </a:t>
            </a:r>
            <a:br>
              <a:rPr lang="sv-SE" sz="2800" b="0" dirty="0"/>
            </a:br>
            <a:r>
              <a:rPr lang="sv-SE" sz="2800" b="0" dirty="0"/>
              <a:t>och förebyggande arbete</a:t>
            </a:r>
            <a:r>
              <a:rPr lang="sv-SE" sz="3600" dirty="0"/>
              <a:t/>
            </a:r>
            <a:br>
              <a:rPr lang="sv-SE" sz="3600" dirty="0"/>
            </a:br>
            <a:r>
              <a:rPr lang="sv-SE" sz="3600" dirty="0"/>
              <a:t/>
            </a:r>
            <a:br>
              <a:rPr lang="sv-SE" sz="3600" dirty="0"/>
            </a:br>
            <a:r>
              <a:rPr lang="sv-SE" sz="3600" dirty="0"/>
              <a:t/>
            </a:r>
            <a:br>
              <a:rPr lang="sv-SE" sz="3600" dirty="0"/>
            </a:br>
            <a:r>
              <a:rPr lang="sv-SE" sz="2400" b="0" i="1" dirty="0"/>
              <a:t>Jesper Ekberg, samordnare Strategi för hälsa</a:t>
            </a:r>
            <a:r>
              <a:rPr lang="sv-SE" sz="3600" dirty="0"/>
              <a:t/>
            </a:r>
            <a:br>
              <a:rPr lang="sv-SE" sz="3600" dirty="0"/>
            </a:br>
            <a:endParaRPr lang="sv-SE" sz="3600" dirty="0"/>
          </a:p>
        </p:txBody>
      </p:sp>
    </p:spTree>
    <p:extLst>
      <p:ext uri="{BB962C8B-B14F-4D97-AF65-F5344CB8AC3E}">
        <p14:creationId xmlns:p14="http://schemas.microsoft.com/office/powerpoint/2010/main" val="37999894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BA7C36-F443-7B19-89C2-E549976ADF3C}"/>
              </a:ext>
            </a:extLst>
          </p:cNvPr>
          <p:cNvSpPr>
            <a:spLocks noGrp="1"/>
          </p:cNvSpPr>
          <p:nvPr>
            <p:ph type="title"/>
          </p:nvPr>
        </p:nvSpPr>
        <p:spPr/>
        <p:txBody>
          <a:bodyPr/>
          <a:lstStyle/>
          <a:p>
            <a:r>
              <a:rPr lang="sv-SE" dirty="0"/>
              <a:t>Hållpunkter för stunden</a:t>
            </a:r>
          </a:p>
        </p:txBody>
      </p:sp>
      <p:sp>
        <p:nvSpPr>
          <p:cNvPr id="3" name="Platshållare för innehåll 2">
            <a:extLst>
              <a:ext uri="{FF2B5EF4-FFF2-40B4-BE49-F238E27FC236}">
                <a16:creationId xmlns:a16="http://schemas.microsoft.com/office/drawing/2014/main" id="{3617C6E9-8997-1A90-652F-3E46A5793F6F}"/>
              </a:ext>
            </a:extLst>
          </p:cNvPr>
          <p:cNvSpPr>
            <a:spLocks noGrp="1"/>
          </p:cNvSpPr>
          <p:nvPr>
            <p:ph idx="1"/>
          </p:nvPr>
        </p:nvSpPr>
        <p:spPr>
          <a:xfrm>
            <a:off x="664233" y="2218367"/>
            <a:ext cx="9609825" cy="3738598"/>
          </a:xfrm>
        </p:spPr>
        <p:txBody>
          <a:bodyPr/>
          <a:lstStyle/>
          <a:p>
            <a:r>
              <a:rPr lang="sv-SE" dirty="0"/>
              <a:t>Strategi för hälsa, en tillbakablick</a:t>
            </a:r>
          </a:p>
          <a:p>
            <a:r>
              <a:rPr lang="sv-SE" dirty="0"/>
              <a:t>Aktuell uppföljning av uppdraget</a:t>
            </a:r>
          </a:p>
          <a:p>
            <a:r>
              <a:rPr lang="sv-SE" dirty="0"/>
              <a:t>Samtal med ansvariga för länsgemensam ledning</a:t>
            </a:r>
          </a:p>
          <a:p>
            <a:r>
              <a:rPr lang="sv-SE" dirty="0"/>
              <a:t>Vem gör vad? Förslag</a:t>
            </a:r>
          </a:p>
          <a:p>
            <a:endParaRPr lang="sv-SE" dirty="0"/>
          </a:p>
          <a:p>
            <a:endParaRPr lang="sv-SE" dirty="0"/>
          </a:p>
          <a:p>
            <a:endParaRPr lang="sv-SE" dirty="0"/>
          </a:p>
        </p:txBody>
      </p:sp>
    </p:spTree>
    <p:extLst>
      <p:ext uri="{BB962C8B-B14F-4D97-AF65-F5344CB8AC3E}">
        <p14:creationId xmlns:p14="http://schemas.microsoft.com/office/powerpoint/2010/main" val="433910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2994" y="653986"/>
            <a:ext cx="9609825" cy="1222053"/>
          </a:xfrm>
        </p:spPr>
        <p:txBody>
          <a:bodyPr>
            <a:normAutofit fontScale="90000"/>
          </a:bodyPr>
          <a:lstStyle/>
          <a:p>
            <a:r>
              <a:rPr lang="sv-SE" b="1" dirty="0">
                <a:latin typeface="Arial" panose="020B0604020202020204" pitchFamily="34" charset="0"/>
                <a:cs typeface="Arial" panose="020B0604020202020204" pitchFamily="34" charset="0"/>
              </a:rPr>
              <a:t>Hälsa som strategi för att klara välfärdsuppdraget</a:t>
            </a:r>
          </a:p>
        </p:txBody>
      </p:sp>
      <p:sp>
        <p:nvSpPr>
          <p:cNvPr id="3" name="Platshållare för innehåll 2"/>
          <p:cNvSpPr>
            <a:spLocks noGrp="1"/>
          </p:cNvSpPr>
          <p:nvPr>
            <p:ph idx="1"/>
          </p:nvPr>
        </p:nvSpPr>
        <p:spPr>
          <a:xfrm>
            <a:off x="572792" y="2346912"/>
            <a:ext cx="5828008" cy="3738598"/>
          </a:xfrm>
        </p:spPr>
        <p:txBody>
          <a:bodyPr>
            <a:noAutofit/>
          </a:bodyPr>
          <a:lstStyle/>
          <a:p>
            <a:pPr marL="194072" lvl="0" indent="-171450" defTabSz="685800" eaLnBrk="0" hangingPunct="0">
              <a:spcBef>
                <a:spcPct val="50000"/>
              </a:spcBef>
              <a:spcAft>
                <a:spcPts val="900"/>
              </a:spcAft>
              <a:buFont typeface="Arial" panose="020B0604020202020204" pitchFamily="34" charset="0"/>
              <a:buChar char="•"/>
            </a:pPr>
            <a:r>
              <a:rPr lang="sv-SE" sz="1800" i="1" dirty="0">
                <a:solidFill>
                  <a:prstClr val="black"/>
                </a:solidFill>
                <a:latin typeface="Arial" panose="020B0604020202020204" pitchFamily="34" charset="0"/>
                <a:ea typeface="Geneva" pitchFamily="1" charset="-128"/>
                <a:cs typeface="Arial" panose="020B0604020202020204" pitchFamily="34" charset="0"/>
              </a:rPr>
              <a:t>Strategi för hälsa </a:t>
            </a:r>
            <a:r>
              <a:rPr lang="sv-SE" sz="1800" dirty="0">
                <a:solidFill>
                  <a:prstClr val="black"/>
                </a:solidFill>
                <a:latin typeface="Arial" panose="020B0604020202020204" pitchFamily="34" charset="0"/>
                <a:ea typeface="Geneva" pitchFamily="1" charset="-128"/>
                <a:cs typeface="Arial" panose="020B0604020202020204" pitchFamily="34" charset="0"/>
              </a:rPr>
              <a:t>bidrar till en förbättrad och mer jämlik hälsa i befolkningen genom att kommuner och regioner jobbar tillsammans med förebyggande och hälsofrämjande insatser</a:t>
            </a:r>
          </a:p>
          <a:p>
            <a:pPr marL="194072" lvl="0" indent="-171450" defTabSz="685800" eaLnBrk="0" hangingPunct="0">
              <a:spcBef>
                <a:spcPct val="50000"/>
              </a:spcBef>
              <a:spcAft>
                <a:spcPts val="900"/>
              </a:spcAft>
              <a:buFont typeface="Arial" panose="020B0604020202020204" pitchFamily="34" charset="0"/>
              <a:buChar char="•"/>
            </a:pPr>
            <a:r>
              <a:rPr lang="sv-SE" sz="1800" dirty="0">
                <a:solidFill>
                  <a:prstClr val="black"/>
                </a:solidFill>
                <a:latin typeface="Arial" panose="020B0604020202020204" pitchFamily="34" charset="0"/>
                <a:ea typeface="Geneva" pitchFamily="1" charset="-128"/>
                <a:cs typeface="Arial" panose="020B0604020202020204" pitchFamily="34" charset="0"/>
              </a:rPr>
              <a:t>Vi behöver bli ännu bättre på att gemensamt utveckla arbetsmetoder, sätta konkreta mål, mäta och följa upp resultaten.</a:t>
            </a:r>
          </a:p>
          <a:p>
            <a:pPr marL="194072" lvl="0" indent="-171450" defTabSz="685800" eaLnBrk="0" hangingPunct="0">
              <a:spcBef>
                <a:spcPct val="50000"/>
              </a:spcBef>
              <a:spcAft>
                <a:spcPts val="900"/>
              </a:spcAft>
              <a:buFont typeface="Arial" panose="020B0604020202020204" pitchFamily="34" charset="0"/>
              <a:buChar char="•"/>
            </a:pPr>
            <a:r>
              <a:rPr lang="sv-SE" sz="1800" dirty="0">
                <a:solidFill>
                  <a:prstClr val="black"/>
                </a:solidFill>
                <a:latin typeface="Arial" panose="020B0604020202020204" pitchFamily="34" charset="0"/>
                <a:ea typeface="Geneva" pitchFamily="1" charset="-128"/>
                <a:cs typeface="Arial" panose="020B0604020202020204" pitchFamily="34" charset="0"/>
              </a:rPr>
              <a:t>Det finns 22 mål med indikatorer som har tagits fram tillsammans med kommuner och regioner.</a:t>
            </a:r>
            <a:endParaRPr lang="sv-SE" sz="1800" dirty="0">
              <a:latin typeface="Arial" panose="020B0604020202020204" pitchFamily="34" charset="0"/>
              <a:cs typeface="Arial" panose="020B0604020202020204" pitchFamily="34" charset="0"/>
            </a:endParaRPr>
          </a:p>
          <a:p>
            <a:pPr marL="30163" lvl="0" indent="0">
              <a:buNone/>
            </a:pPr>
            <a:endParaRPr lang="sv-SE" sz="1800" dirty="0"/>
          </a:p>
          <a:p>
            <a:pPr marL="30163" lvl="0" indent="0">
              <a:buNone/>
            </a:pPr>
            <a:endParaRPr lang="sv-SE" sz="1800" dirty="0"/>
          </a:p>
        </p:txBody>
      </p:sp>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l="10258" t="20018" r="16489" b="14502"/>
          <a:stretch/>
        </p:blipFill>
        <p:spPr>
          <a:xfrm>
            <a:off x="6797435" y="2126255"/>
            <a:ext cx="4374871" cy="3421800"/>
          </a:xfrm>
          <a:prstGeom prst="rect">
            <a:avLst/>
          </a:prstGeom>
        </p:spPr>
      </p:pic>
    </p:spTree>
    <p:extLst>
      <p:ext uri="{BB962C8B-B14F-4D97-AF65-F5344CB8AC3E}">
        <p14:creationId xmlns:p14="http://schemas.microsoft.com/office/powerpoint/2010/main" val="135533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445948" y="349006"/>
            <a:ext cx="11290249" cy="1231392"/>
          </a:xfrm>
        </p:spPr>
        <p:txBody>
          <a:bodyPr/>
          <a:lstStyle/>
          <a:p>
            <a:r>
              <a:rPr lang="sv-SE" sz="2400" dirty="0"/>
              <a:t>Alla län har ledningsstrukturer för samverkan mellan kommuner och region</a:t>
            </a:r>
          </a:p>
        </p:txBody>
      </p:sp>
      <p:pic>
        <p:nvPicPr>
          <p:cNvPr id="2" name="Bildobjekt 1"/>
          <p:cNvPicPr>
            <a:picLocks noChangeAspect="1"/>
          </p:cNvPicPr>
          <p:nvPr/>
        </p:nvPicPr>
        <p:blipFill>
          <a:blip r:embed="rId3"/>
          <a:stretch>
            <a:fillRect/>
          </a:stretch>
        </p:blipFill>
        <p:spPr>
          <a:xfrm>
            <a:off x="281847" y="1178198"/>
            <a:ext cx="2758981" cy="2069686"/>
          </a:xfrm>
          <a:prstGeom prst="rect">
            <a:avLst/>
          </a:prstGeom>
        </p:spPr>
      </p:pic>
      <p:sp>
        <p:nvSpPr>
          <p:cNvPr id="3" name="textruta 2"/>
          <p:cNvSpPr txBox="1"/>
          <p:nvPr/>
        </p:nvSpPr>
        <p:spPr>
          <a:xfrm>
            <a:off x="1324021" y="3385857"/>
            <a:ext cx="185025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dirty="0">
                <a:ln>
                  <a:noFill/>
                </a:ln>
                <a:solidFill>
                  <a:prstClr val="black"/>
                </a:solidFill>
                <a:effectLst/>
                <a:uLnTx/>
                <a:uFillTx/>
                <a:latin typeface="Arial"/>
                <a:ea typeface="+mn-ea"/>
                <a:cs typeface="+mn-cs"/>
              </a:rPr>
              <a:t>Jämtland/Härjedalens län</a:t>
            </a:r>
          </a:p>
        </p:txBody>
      </p:sp>
      <p:pic>
        <p:nvPicPr>
          <p:cNvPr id="82" name="Bildobjekt 81"/>
          <p:cNvPicPr>
            <a:picLocks noChangeAspect="1"/>
          </p:cNvPicPr>
          <p:nvPr/>
        </p:nvPicPr>
        <p:blipFill rotWithShape="1">
          <a:blip r:embed="rId4">
            <a:extLst>
              <a:ext uri="{28A0092B-C50C-407E-A947-70E740481C1C}">
                <a14:useLocalDpi xmlns:a14="http://schemas.microsoft.com/office/drawing/2010/main" val="0"/>
              </a:ext>
            </a:extLst>
          </a:blip>
          <a:srcRect l="12580" r="10847"/>
          <a:stretch/>
        </p:blipFill>
        <p:spPr>
          <a:xfrm>
            <a:off x="571308" y="4121265"/>
            <a:ext cx="2798909" cy="1662376"/>
          </a:xfrm>
          <a:prstGeom prst="rect">
            <a:avLst/>
          </a:prstGeom>
        </p:spPr>
      </p:pic>
      <p:sp>
        <p:nvSpPr>
          <p:cNvPr id="83" name="textruta 82"/>
          <p:cNvSpPr txBox="1"/>
          <p:nvPr/>
        </p:nvSpPr>
        <p:spPr>
          <a:xfrm>
            <a:off x="2613565" y="5855295"/>
            <a:ext cx="11214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dirty="0">
                <a:ln>
                  <a:noFill/>
                </a:ln>
                <a:solidFill>
                  <a:prstClr val="black"/>
                </a:solidFill>
                <a:effectLst/>
                <a:uLnTx/>
                <a:uFillTx/>
                <a:latin typeface="Arial"/>
                <a:ea typeface="+mn-ea"/>
                <a:cs typeface="+mn-cs"/>
              </a:rPr>
              <a:t>Sörmlands län</a:t>
            </a:r>
          </a:p>
        </p:txBody>
      </p:sp>
      <p:pic>
        <p:nvPicPr>
          <p:cNvPr id="84" name="Bildobjekt 83"/>
          <p:cNvPicPr>
            <a:picLocks noChangeAspect="1"/>
          </p:cNvPicPr>
          <p:nvPr/>
        </p:nvPicPr>
        <p:blipFill rotWithShape="1">
          <a:blip r:embed="rId5"/>
          <a:srcRect l="21521" t="122" r="15386"/>
          <a:stretch/>
        </p:blipFill>
        <p:spPr>
          <a:xfrm>
            <a:off x="4454752" y="1178198"/>
            <a:ext cx="2479281" cy="2207659"/>
          </a:xfrm>
          <a:prstGeom prst="rect">
            <a:avLst/>
          </a:prstGeom>
        </p:spPr>
      </p:pic>
      <p:sp>
        <p:nvSpPr>
          <p:cNvPr id="85" name="textruta 84"/>
          <p:cNvSpPr txBox="1"/>
          <p:nvPr/>
        </p:nvSpPr>
        <p:spPr>
          <a:xfrm>
            <a:off x="5717636" y="3385857"/>
            <a:ext cx="11214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dirty="0">
                <a:ln>
                  <a:noFill/>
                </a:ln>
                <a:solidFill>
                  <a:prstClr val="black"/>
                </a:solidFill>
                <a:effectLst/>
                <a:uLnTx/>
                <a:uFillTx/>
                <a:latin typeface="Arial"/>
                <a:ea typeface="+mn-ea"/>
                <a:cs typeface="+mn-cs"/>
              </a:rPr>
              <a:t>Uppsala län</a:t>
            </a:r>
          </a:p>
        </p:txBody>
      </p:sp>
      <p:pic>
        <p:nvPicPr>
          <p:cNvPr id="86" name="Bildobjekt 85"/>
          <p:cNvPicPr>
            <a:picLocks noChangeAspect="1"/>
          </p:cNvPicPr>
          <p:nvPr/>
        </p:nvPicPr>
        <p:blipFill rotWithShape="1">
          <a:blip r:embed="rId6"/>
          <a:srcRect l="16089" r="16130" b="5439"/>
          <a:stretch/>
        </p:blipFill>
        <p:spPr>
          <a:xfrm>
            <a:off x="7922029" y="902298"/>
            <a:ext cx="3111257" cy="2441538"/>
          </a:xfrm>
          <a:prstGeom prst="rect">
            <a:avLst/>
          </a:prstGeom>
        </p:spPr>
      </p:pic>
      <p:sp>
        <p:nvSpPr>
          <p:cNvPr id="87" name="textruta 86"/>
          <p:cNvSpPr txBox="1"/>
          <p:nvPr/>
        </p:nvSpPr>
        <p:spPr>
          <a:xfrm>
            <a:off x="9828279" y="3385857"/>
            <a:ext cx="8110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dirty="0">
                <a:ln>
                  <a:noFill/>
                </a:ln>
                <a:solidFill>
                  <a:prstClr val="black"/>
                </a:solidFill>
                <a:effectLst/>
                <a:uLnTx/>
                <a:uFillTx/>
                <a:latin typeface="Arial"/>
                <a:ea typeface="+mn-ea"/>
                <a:cs typeface="+mn-cs"/>
              </a:rPr>
              <a:t>Kalmar län</a:t>
            </a:r>
          </a:p>
        </p:txBody>
      </p:sp>
      <p:pic>
        <p:nvPicPr>
          <p:cNvPr id="1026" name="Picture 2" descr="https://folkhalsaochsjukvard.rjl.se/api/evolution/fef6e71f-0670-4934-b540-273e77852ac9/Styrdokument.0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4752" y="4121265"/>
            <a:ext cx="2384304" cy="2080847"/>
          </a:xfrm>
          <a:prstGeom prst="rect">
            <a:avLst/>
          </a:prstGeom>
          <a:noFill/>
          <a:extLst>
            <a:ext uri="{909E8E84-426E-40DD-AFC4-6F175D3DCCD1}">
              <a14:hiddenFill xmlns:a14="http://schemas.microsoft.com/office/drawing/2010/main">
                <a:solidFill>
                  <a:srgbClr val="FFFFFF"/>
                </a:solidFill>
              </a14:hiddenFill>
            </a:ext>
          </a:extLst>
        </p:spPr>
      </p:pic>
      <p:sp>
        <p:nvSpPr>
          <p:cNvPr id="90" name="textruta 89"/>
          <p:cNvSpPr txBox="1"/>
          <p:nvPr/>
        </p:nvSpPr>
        <p:spPr>
          <a:xfrm>
            <a:off x="6800609" y="5855295"/>
            <a:ext cx="11214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dirty="0">
                <a:ln>
                  <a:noFill/>
                </a:ln>
                <a:solidFill>
                  <a:prstClr val="black"/>
                </a:solidFill>
                <a:effectLst/>
                <a:uLnTx/>
                <a:uFillTx/>
                <a:latin typeface="Arial"/>
                <a:ea typeface="+mn-ea"/>
                <a:cs typeface="+mn-cs"/>
              </a:rPr>
              <a:t>Jönköpings län</a:t>
            </a:r>
          </a:p>
        </p:txBody>
      </p:sp>
      <p:pic>
        <p:nvPicPr>
          <p:cNvPr id="89" name="Bildobjekt 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9768" y="3998154"/>
            <a:ext cx="2117682" cy="2192673"/>
          </a:xfrm>
          <a:prstGeom prst="rect">
            <a:avLst/>
          </a:prstGeom>
        </p:spPr>
      </p:pic>
      <p:sp>
        <p:nvSpPr>
          <p:cNvPr id="92" name="textruta 91"/>
          <p:cNvSpPr txBox="1"/>
          <p:nvPr/>
        </p:nvSpPr>
        <p:spPr>
          <a:xfrm>
            <a:off x="10196742" y="5901461"/>
            <a:ext cx="11214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dirty="0">
                <a:ln>
                  <a:noFill/>
                </a:ln>
                <a:solidFill>
                  <a:prstClr val="black"/>
                </a:solidFill>
                <a:effectLst/>
                <a:uLnTx/>
                <a:uFillTx/>
                <a:latin typeface="Arial"/>
                <a:ea typeface="+mn-ea"/>
                <a:cs typeface="+mn-cs"/>
              </a:rPr>
              <a:t>Norrbottens län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1"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8687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Bildobjekt 31"/>
          <p:cNvPicPr>
            <a:picLocks noChangeAspect="1"/>
          </p:cNvPicPr>
          <p:nvPr/>
        </p:nvPicPr>
        <p:blipFill>
          <a:blip r:embed="rId4"/>
          <a:stretch>
            <a:fillRect/>
          </a:stretch>
        </p:blipFill>
        <p:spPr>
          <a:xfrm>
            <a:off x="1432677" y="967691"/>
            <a:ext cx="2190262" cy="1613530"/>
          </a:xfrm>
          <a:prstGeom prst="rect">
            <a:avLst/>
          </a:prstGeom>
        </p:spPr>
      </p:pic>
      <p:pic>
        <p:nvPicPr>
          <p:cNvPr id="33" name="Bildobjekt 32"/>
          <p:cNvPicPr>
            <a:picLocks noChangeAspect="1"/>
          </p:cNvPicPr>
          <p:nvPr/>
        </p:nvPicPr>
        <p:blipFill rotWithShape="1">
          <a:blip r:embed="rId5"/>
          <a:srcRect r="24599"/>
          <a:stretch/>
        </p:blipFill>
        <p:spPr>
          <a:xfrm>
            <a:off x="1623315" y="2360633"/>
            <a:ext cx="1786787" cy="1173440"/>
          </a:xfrm>
          <a:prstGeom prst="rect">
            <a:avLst/>
          </a:prstGeom>
          <a:solidFill>
            <a:schemeClr val="bg1"/>
          </a:solidFill>
          <a:ln>
            <a:noFill/>
          </a:ln>
          <a:effectLst>
            <a:outerShdw blurRad="292100" dist="139700" dir="2700000" algn="tl" rotWithShape="0">
              <a:srgbClr val="333333">
                <a:alpha val="65000"/>
              </a:srgbClr>
            </a:outerShdw>
          </a:effectLst>
        </p:spPr>
      </p:pic>
      <p:sp>
        <p:nvSpPr>
          <p:cNvPr id="5" name="Rektangel 4"/>
          <p:cNvSpPr/>
          <p:nvPr/>
        </p:nvSpPr>
        <p:spPr>
          <a:xfrm>
            <a:off x="110632" y="-12545"/>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Freeform 6"/>
          <p:cNvSpPr>
            <a:spLocks/>
          </p:cNvSpPr>
          <p:nvPr/>
        </p:nvSpPr>
        <p:spPr bwMode="auto">
          <a:xfrm>
            <a:off x="2760775" y="893728"/>
            <a:ext cx="6918802" cy="4858086"/>
          </a:xfrm>
          <a:custGeom>
            <a:avLst/>
            <a:gdLst>
              <a:gd name="T0" fmla="*/ 0 w 4556"/>
              <a:gd name="T1" fmla="*/ 2773 h 2795"/>
              <a:gd name="T2" fmla="*/ 678 w 4556"/>
              <a:gd name="T3" fmla="*/ 2795 h 2795"/>
              <a:gd name="T4" fmla="*/ 989 w 4556"/>
              <a:gd name="T5" fmla="*/ 2784 h 2795"/>
              <a:gd name="T6" fmla="*/ 1078 w 4556"/>
              <a:gd name="T7" fmla="*/ 2740 h 2795"/>
              <a:gd name="T8" fmla="*/ 1278 w 4556"/>
              <a:gd name="T9" fmla="*/ 2529 h 2795"/>
              <a:gd name="T10" fmla="*/ 1222 w 4556"/>
              <a:gd name="T11" fmla="*/ 2306 h 2795"/>
              <a:gd name="T12" fmla="*/ 1200 w 4556"/>
              <a:gd name="T13" fmla="*/ 2262 h 2795"/>
              <a:gd name="T14" fmla="*/ 1034 w 4556"/>
              <a:gd name="T15" fmla="*/ 2162 h 2795"/>
              <a:gd name="T16" fmla="*/ 967 w 4556"/>
              <a:gd name="T17" fmla="*/ 2095 h 2795"/>
              <a:gd name="T18" fmla="*/ 889 w 4556"/>
              <a:gd name="T19" fmla="*/ 1962 h 2795"/>
              <a:gd name="T20" fmla="*/ 867 w 4556"/>
              <a:gd name="T21" fmla="*/ 1873 h 2795"/>
              <a:gd name="T22" fmla="*/ 878 w 4556"/>
              <a:gd name="T23" fmla="*/ 1740 h 2795"/>
              <a:gd name="T24" fmla="*/ 956 w 4556"/>
              <a:gd name="T25" fmla="*/ 1706 h 2795"/>
              <a:gd name="T26" fmla="*/ 1122 w 4556"/>
              <a:gd name="T27" fmla="*/ 1695 h 2795"/>
              <a:gd name="T28" fmla="*/ 1378 w 4556"/>
              <a:gd name="T29" fmla="*/ 1662 h 2795"/>
              <a:gd name="T30" fmla="*/ 2000 w 4556"/>
              <a:gd name="T31" fmla="*/ 1662 h 2795"/>
              <a:gd name="T32" fmla="*/ 2367 w 4556"/>
              <a:gd name="T33" fmla="*/ 1595 h 2795"/>
              <a:gd name="T34" fmla="*/ 2523 w 4556"/>
              <a:gd name="T35" fmla="*/ 1551 h 2795"/>
              <a:gd name="T36" fmla="*/ 2523 w 4556"/>
              <a:gd name="T37" fmla="*/ 1384 h 2795"/>
              <a:gd name="T38" fmla="*/ 2200 w 4556"/>
              <a:gd name="T39" fmla="*/ 1229 h 2795"/>
              <a:gd name="T40" fmla="*/ 2023 w 4556"/>
              <a:gd name="T41" fmla="*/ 1084 h 2795"/>
              <a:gd name="T42" fmla="*/ 1967 w 4556"/>
              <a:gd name="T43" fmla="*/ 1029 h 2795"/>
              <a:gd name="T44" fmla="*/ 1945 w 4556"/>
              <a:gd name="T45" fmla="*/ 1006 h 2795"/>
              <a:gd name="T46" fmla="*/ 1800 w 4556"/>
              <a:gd name="T47" fmla="*/ 795 h 2795"/>
              <a:gd name="T48" fmla="*/ 1778 w 4556"/>
              <a:gd name="T49" fmla="*/ 729 h 2795"/>
              <a:gd name="T50" fmla="*/ 1767 w 4556"/>
              <a:gd name="T51" fmla="*/ 695 h 2795"/>
              <a:gd name="T52" fmla="*/ 1778 w 4556"/>
              <a:gd name="T53" fmla="*/ 584 h 2795"/>
              <a:gd name="T54" fmla="*/ 1878 w 4556"/>
              <a:gd name="T55" fmla="*/ 507 h 2795"/>
              <a:gd name="T56" fmla="*/ 1945 w 4556"/>
              <a:gd name="T57" fmla="*/ 462 h 2795"/>
              <a:gd name="T58" fmla="*/ 2011 w 4556"/>
              <a:gd name="T59" fmla="*/ 440 h 2795"/>
              <a:gd name="T60" fmla="*/ 2211 w 4556"/>
              <a:gd name="T61" fmla="*/ 351 h 2795"/>
              <a:gd name="T62" fmla="*/ 2645 w 4556"/>
              <a:gd name="T63" fmla="*/ 184 h 2795"/>
              <a:gd name="T64" fmla="*/ 2789 w 4556"/>
              <a:gd name="T65" fmla="*/ 151 h 2795"/>
              <a:gd name="T66" fmla="*/ 2900 w 4556"/>
              <a:gd name="T67" fmla="*/ 118 h 2795"/>
              <a:gd name="T68" fmla="*/ 3201 w 4556"/>
              <a:gd name="T69" fmla="*/ 62 h 2795"/>
              <a:gd name="T70" fmla="*/ 4556 w 4556"/>
              <a:gd name="T71" fmla="*/ 40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56" h="2795">
                <a:moveTo>
                  <a:pt x="0" y="2773"/>
                </a:moveTo>
                <a:cubicBezTo>
                  <a:pt x="225" y="2736"/>
                  <a:pt x="453" y="2778"/>
                  <a:pt x="678" y="2795"/>
                </a:cubicBezTo>
                <a:cubicBezTo>
                  <a:pt x="782" y="2791"/>
                  <a:pt x="885" y="2791"/>
                  <a:pt x="989" y="2784"/>
                </a:cubicBezTo>
                <a:cubicBezTo>
                  <a:pt x="1016" y="2782"/>
                  <a:pt x="1062" y="2749"/>
                  <a:pt x="1078" y="2740"/>
                </a:cubicBezTo>
                <a:cubicBezTo>
                  <a:pt x="1166" y="2691"/>
                  <a:pt x="1233" y="2619"/>
                  <a:pt x="1278" y="2529"/>
                </a:cubicBezTo>
                <a:cubicBezTo>
                  <a:pt x="1307" y="2412"/>
                  <a:pt x="1276" y="2391"/>
                  <a:pt x="1222" y="2306"/>
                </a:cubicBezTo>
                <a:cubicBezTo>
                  <a:pt x="1213" y="2292"/>
                  <a:pt x="1212" y="2274"/>
                  <a:pt x="1200" y="2262"/>
                </a:cubicBezTo>
                <a:cubicBezTo>
                  <a:pt x="1152" y="2213"/>
                  <a:pt x="1088" y="2198"/>
                  <a:pt x="1034" y="2162"/>
                </a:cubicBezTo>
                <a:cubicBezTo>
                  <a:pt x="946" y="2036"/>
                  <a:pt x="1097" y="2245"/>
                  <a:pt x="967" y="2095"/>
                </a:cubicBezTo>
                <a:cubicBezTo>
                  <a:pt x="933" y="2056"/>
                  <a:pt x="920" y="2004"/>
                  <a:pt x="889" y="1962"/>
                </a:cubicBezTo>
                <a:cubicBezTo>
                  <a:pt x="880" y="1935"/>
                  <a:pt x="867" y="1901"/>
                  <a:pt x="867" y="1873"/>
                </a:cubicBezTo>
                <a:cubicBezTo>
                  <a:pt x="867" y="1829"/>
                  <a:pt x="866" y="1783"/>
                  <a:pt x="878" y="1740"/>
                </a:cubicBezTo>
                <a:cubicBezTo>
                  <a:pt x="883" y="1722"/>
                  <a:pt x="946" y="1707"/>
                  <a:pt x="956" y="1706"/>
                </a:cubicBezTo>
                <a:cubicBezTo>
                  <a:pt x="1011" y="1700"/>
                  <a:pt x="1067" y="1699"/>
                  <a:pt x="1122" y="1695"/>
                </a:cubicBezTo>
                <a:cubicBezTo>
                  <a:pt x="1207" y="1678"/>
                  <a:pt x="1291" y="1670"/>
                  <a:pt x="1378" y="1662"/>
                </a:cubicBezTo>
                <a:cubicBezTo>
                  <a:pt x="1591" y="1680"/>
                  <a:pt x="1787" y="1683"/>
                  <a:pt x="2000" y="1662"/>
                </a:cubicBezTo>
                <a:cubicBezTo>
                  <a:pt x="2116" y="1624"/>
                  <a:pt x="2246" y="1612"/>
                  <a:pt x="2367" y="1595"/>
                </a:cubicBezTo>
                <a:cubicBezTo>
                  <a:pt x="2418" y="1578"/>
                  <a:pt x="2471" y="1568"/>
                  <a:pt x="2523" y="1551"/>
                </a:cubicBezTo>
                <a:cubicBezTo>
                  <a:pt x="2585" y="1509"/>
                  <a:pt x="2582" y="1436"/>
                  <a:pt x="2523" y="1384"/>
                </a:cubicBezTo>
                <a:cubicBezTo>
                  <a:pt x="2436" y="1307"/>
                  <a:pt x="2310" y="1256"/>
                  <a:pt x="2200" y="1229"/>
                </a:cubicBezTo>
                <a:cubicBezTo>
                  <a:pt x="2145" y="1173"/>
                  <a:pt x="2082" y="1135"/>
                  <a:pt x="2023" y="1084"/>
                </a:cubicBezTo>
                <a:cubicBezTo>
                  <a:pt x="2003" y="1067"/>
                  <a:pt x="1986" y="1048"/>
                  <a:pt x="1967" y="1029"/>
                </a:cubicBezTo>
                <a:cubicBezTo>
                  <a:pt x="1959" y="1021"/>
                  <a:pt x="1945" y="1006"/>
                  <a:pt x="1945" y="1006"/>
                </a:cubicBezTo>
                <a:cubicBezTo>
                  <a:pt x="1915" y="931"/>
                  <a:pt x="1859" y="854"/>
                  <a:pt x="1800" y="795"/>
                </a:cubicBezTo>
                <a:cubicBezTo>
                  <a:pt x="1793" y="773"/>
                  <a:pt x="1785" y="751"/>
                  <a:pt x="1778" y="729"/>
                </a:cubicBezTo>
                <a:cubicBezTo>
                  <a:pt x="1774" y="718"/>
                  <a:pt x="1767" y="695"/>
                  <a:pt x="1767" y="695"/>
                </a:cubicBezTo>
                <a:cubicBezTo>
                  <a:pt x="1771" y="658"/>
                  <a:pt x="1770" y="620"/>
                  <a:pt x="1778" y="584"/>
                </a:cubicBezTo>
                <a:cubicBezTo>
                  <a:pt x="1788" y="540"/>
                  <a:pt x="1846" y="526"/>
                  <a:pt x="1878" y="507"/>
                </a:cubicBezTo>
                <a:cubicBezTo>
                  <a:pt x="1901" y="493"/>
                  <a:pt x="1919" y="471"/>
                  <a:pt x="1945" y="462"/>
                </a:cubicBezTo>
                <a:cubicBezTo>
                  <a:pt x="1967" y="455"/>
                  <a:pt x="2011" y="440"/>
                  <a:pt x="2011" y="440"/>
                </a:cubicBezTo>
                <a:cubicBezTo>
                  <a:pt x="2062" y="392"/>
                  <a:pt x="2148" y="386"/>
                  <a:pt x="2211" y="351"/>
                </a:cubicBezTo>
                <a:cubicBezTo>
                  <a:pt x="2334" y="284"/>
                  <a:pt x="2506" y="218"/>
                  <a:pt x="2645" y="184"/>
                </a:cubicBezTo>
                <a:cubicBezTo>
                  <a:pt x="2693" y="172"/>
                  <a:pt x="2742" y="165"/>
                  <a:pt x="2789" y="151"/>
                </a:cubicBezTo>
                <a:cubicBezTo>
                  <a:pt x="2934" y="108"/>
                  <a:pt x="2758" y="146"/>
                  <a:pt x="2900" y="118"/>
                </a:cubicBezTo>
                <a:cubicBezTo>
                  <a:pt x="2999" y="77"/>
                  <a:pt x="3095" y="77"/>
                  <a:pt x="3201" y="62"/>
                </a:cubicBezTo>
                <a:cubicBezTo>
                  <a:pt x="3639" y="0"/>
                  <a:pt x="4109" y="40"/>
                  <a:pt x="4556" y="40"/>
                </a:cubicBezTo>
              </a:path>
            </a:pathLst>
          </a:custGeom>
          <a:noFill/>
          <a:ln w="57150" cmpd="sng">
            <a:solidFill>
              <a:schemeClr val="tx1"/>
            </a:solidFill>
            <a:round/>
            <a:headEnd type="oval"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5" name="Object 13"/>
          <p:cNvGraphicFramePr>
            <a:graphicFrameLocks noChangeAspect="1"/>
          </p:cNvGraphicFramePr>
          <p:nvPr/>
        </p:nvGraphicFramePr>
        <p:xfrm>
          <a:off x="6771568" y="2633273"/>
          <a:ext cx="792162" cy="725488"/>
        </p:xfrm>
        <a:graphic>
          <a:graphicData uri="http://schemas.openxmlformats.org/presentationml/2006/ole">
            <mc:AlternateContent xmlns:mc="http://schemas.openxmlformats.org/markup-compatibility/2006">
              <mc:Choice xmlns:v="urn:schemas-microsoft-com:vml" Requires="v">
                <p:oleObj spid="_x0000_s1028" name="Klipp" r:id="rId6" imgW="7037280" imgH="6438960" progId="MS_ClipArt_Gallery.2">
                  <p:embed/>
                </p:oleObj>
              </mc:Choice>
              <mc:Fallback>
                <p:oleObj name="Klipp" r:id="rId6" imgW="7037280" imgH="6438960" progId="MS_ClipArt_Gallery.2">
                  <p:embed/>
                  <p:pic>
                    <p:nvPicPr>
                      <p:cNvPr id="15"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1568" y="2633273"/>
                        <a:ext cx="792162" cy="725488"/>
                      </a:xfrm>
                      <a:prstGeom prst="rect">
                        <a:avLst/>
                      </a:prstGeom>
                      <a:solidFill>
                        <a:schemeClr val="bg1">
                          <a:alpha val="5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4"/>
          <p:cNvGraphicFramePr>
            <a:graphicFrameLocks noChangeAspect="1"/>
          </p:cNvGraphicFramePr>
          <p:nvPr/>
        </p:nvGraphicFramePr>
        <p:xfrm>
          <a:off x="4713548" y="5535899"/>
          <a:ext cx="768449" cy="703345"/>
        </p:xfrm>
        <a:graphic>
          <a:graphicData uri="http://schemas.openxmlformats.org/presentationml/2006/ole">
            <mc:AlternateContent xmlns:mc="http://schemas.openxmlformats.org/markup-compatibility/2006">
              <mc:Choice xmlns:v="urn:schemas-microsoft-com:vml" Requires="v">
                <p:oleObj spid="_x0000_s1029" name="Klipp" r:id="rId8" imgW="7037280" imgH="6438960" progId="MS_ClipArt_Gallery.2">
                  <p:embed/>
                </p:oleObj>
              </mc:Choice>
              <mc:Fallback>
                <p:oleObj name="Klipp" r:id="rId8" imgW="7037280" imgH="6438960" progId="MS_ClipArt_Gallery.2">
                  <p:embed/>
                  <p:pic>
                    <p:nvPicPr>
                      <p:cNvPr id="16"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3548" y="5535899"/>
                        <a:ext cx="768449" cy="703345"/>
                      </a:xfrm>
                      <a:prstGeom prst="rect">
                        <a:avLst/>
                      </a:prstGeom>
                      <a:solidFill>
                        <a:schemeClr val="bg1">
                          <a:alpha val="50000"/>
                        </a:schemeClr>
                      </a:solidFill>
                      <a:ln>
                        <a:noFill/>
                      </a:ln>
                      <a:effectLst/>
                    </p:spPr>
                  </p:pic>
                </p:oleObj>
              </mc:Fallback>
            </mc:AlternateContent>
          </a:graphicData>
        </a:graphic>
      </p:graphicFrame>
      <p:sp>
        <p:nvSpPr>
          <p:cNvPr id="17" name="Text Box 11"/>
          <p:cNvSpPr txBox="1">
            <a:spLocks noChangeArrowheads="1"/>
          </p:cNvSpPr>
          <p:nvPr/>
        </p:nvSpPr>
        <p:spPr bwMode="auto">
          <a:xfrm>
            <a:off x="2909514" y="5110483"/>
            <a:ext cx="114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FFC000"/>
                </a:solidFill>
                <a:effectLst/>
                <a:uLnTx/>
                <a:uFillTx/>
                <a:latin typeface="Arial"/>
                <a:ea typeface="+mn-ea"/>
                <a:cs typeface="+mn-cs"/>
              </a:rPr>
              <a:t>2015</a:t>
            </a:r>
          </a:p>
        </p:txBody>
      </p:sp>
      <p:pic>
        <p:nvPicPr>
          <p:cNvPr id="18" name="Bildobjekt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1974" y="477573"/>
            <a:ext cx="230606" cy="379403"/>
          </a:xfrm>
          <a:prstGeom prst="rect">
            <a:avLst/>
          </a:prstGeom>
        </p:spPr>
      </p:pic>
      <p:pic>
        <p:nvPicPr>
          <p:cNvPr id="19" name="Bildobjekt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686" y="5892500"/>
            <a:ext cx="216890" cy="356837"/>
          </a:xfrm>
          <a:prstGeom prst="rect">
            <a:avLst/>
          </a:prstGeom>
        </p:spPr>
      </p:pic>
      <p:pic>
        <p:nvPicPr>
          <p:cNvPr id="20" name="Bildobjekt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7193" y="3423026"/>
            <a:ext cx="231154" cy="380305"/>
          </a:xfrm>
          <a:prstGeom prst="rect">
            <a:avLst/>
          </a:prstGeom>
        </p:spPr>
      </p:pic>
      <p:pic>
        <p:nvPicPr>
          <p:cNvPr id="21" name="Bildobjekt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57795" y="3161294"/>
            <a:ext cx="196295" cy="322953"/>
          </a:xfrm>
          <a:prstGeom prst="rect">
            <a:avLst/>
          </a:prstGeom>
        </p:spPr>
      </p:pic>
      <p:sp>
        <p:nvSpPr>
          <p:cNvPr id="23" name="textruta 22"/>
          <p:cNvSpPr txBox="1"/>
          <p:nvPr/>
        </p:nvSpPr>
        <p:spPr>
          <a:xfrm>
            <a:off x="537937" y="215963"/>
            <a:ext cx="70795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Strategi för hälsa – resan fortsätter</a:t>
            </a:r>
          </a:p>
        </p:txBody>
      </p:sp>
      <p:sp>
        <p:nvSpPr>
          <p:cNvPr id="24" name="Rektangel 23"/>
          <p:cNvSpPr/>
          <p:nvPr/>
        </p:nvSpPr>
        <p:spPr>
          <a:xfrm>
            <a:off x="3980305" y="4225662"/>
            <a:ext cx="2443298" cy="954107"/>
          </a:xfrm>
          <a:prstGeom prst="rect">
            <a:avLst/>
          </a:prstGeom>
          <a:solidFill>
            <a:schemeClr val="accent2">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Regionala workshopar</a:t>
            </a: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Fysiska besök till länen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Ledningssystem samverkan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Politiker och tjänstepersoner</a:t>
            </a:r>
          </a:p>
        </p:txBody>
      </p:sp>
      <p:sp>
        <p:nvSpPr>
          <p:cNvPr id="25" name="Rektangel 24"/>
          <p:cNvSpPr/>
          <p:nvPr/>
        </p:nvSpPr>
        <p:spPr>
          <a:xfrm>
            <a:off x="358829" y="4391981"/>
            <a:ext cx="2539890" cy="1169551"/>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SKR:s kongress, beslut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Sammanhållen långsiktig strategi för framtidens hälsa, hälso- och sjukvård, socialtjänst, vård och omsorg</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9" name="Rektangel 28"/>
          <p:cNvSpPr/>
          <p:nvPr/>
        </p:nvSpPr>
        <p:spPr>
          <a:xfrm>
            <a:off x="7064849" y="1169050"/>
            <a:ext cx="2614727" cy="95410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Länsdialoger med 21 län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Dialog med kommuner och region utifrån respektive läns förutsättningar.</a:t>
            </a:r>
          </a:p>
        </p:txBody>
      </p:sp>
      <p:sp>
        <p:nvSpPr>
          <p:cNvPr id="2" name="textruta 1"/>
          <p:cNvSpPr txBox="1"/>
          <p:nvPr/>
        </p:nvSpPr>
        <p:spPr>
          <a:xfrm>
            <a:off x="4621602" y="3852632"/>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C000"/>
                </a:solidFill>
                <a:effectLst/>
                <a:uLnTx/>
                <a:uFillTx/>
                <a:latin typeface="Arial"/>
                <a:ea typeface="+mn-ea"/>
                <a:cs typeface="+mn-cs"/>
              </a:rPr>
              <a:t>2017</a:t>
            </a:r>
          </a:p>
        </p:txBody>
      </p:sp>
      <p:sp>
        <p:nvSpPr>
          <p:cNvPr id="35" name="Rektangel 34"/>
          <p:cNvSpPr/>
          <p:nvPr/>
        </p:nvSpPr>
        <p:spPr>
          <a:xfrm>
            <a:off x="3202414" y="1895527"/>
            <a:ext cx="3328155" cy="954107"/>
          </a:xfrm>
          <a:prstGeom prst="rect">
            <a:avLst/>
          </a:prstGeom>
          <a:solidFill>
            <a:schemeClr val="accent2">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Utvecklat medlemsstöd</a:t>
            </a: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Utdatarapporter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Studiebesök och seminarier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Nära vård och Kraftsamling för ps hälsa</a:t>
            </a:r>
          </a:p>
        </p:txBody>
      </p:sp>
      <p:sp>
        <p:nvSpPr>
          <p:cNvPr id="82" name="textruta 81"/>
          <p:cNvSpPr txBox="1"/>
          <p:nvPr/>
        </p:nvSpPr>
        <p:spPr>
          <a:xfrm>
            <a:off x="4461310" y="1489443"/>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C000"/>
                </a:solidFill>
                <a:effectLst/>
                <a:uLnTx/>
                <a:uFillTx/>
                <a:latin typeface="Arial"/>
                <a:ea typeface="+mn-ea"/>
                <a:cs typeface="+mn-cs"/>
              </a:rPr>
              <a:t>2019</a:t>
            </a:r>
          </a:p>
        </p:txBody>
      </p:sp>
      <p:sp>
        <p:nvSpPr>
          <p:cNvPr id="83" name="textruta 82"/>
          <p:cNvSpPr txBox="1"/>
          <p:nvPr/>
        </p:nvSpPr>
        <p:spPr>
          <a:xfrm>
            <a:off x="6716036" y="657506"/>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C000"/>
                </a:solidFill>
                <a:effectLst/>
                <a:uLnTx/>
                <a:uFillTx/>
                <a:latin typeface="Arial"/>
                <a:ea typeface="+mn-ea"/>
                <a:cs typeface="+mn-cs"/>
              </a:rPr>
              <a:t>2021</a:t>
            </a:r>
          </a:p>
        </p:txBody>
      </p:sp>
      <p:pic>
        <p:nvPicPr>
          <p:cNvPr id="31" name="Bildobjekt 30"/>
          <p:cNvPicPr>
            <a:picLocks noChangeAspect="1"/>
          </p:cNvPicPr>
          <p:nvPr/>
        </p:nvPicPr>
        <p:blipFill rotWithShape="1">
          <a:blip r:embed="rId13" cstate="print">
            <a:extLst>
              <a:ext uri="{28A0092B-C50C-407E-A947-70E740481C1C}">
                <a14:useLocalDpi xmlns:a14="http://schemas.microsoft.com/office/drawing/2010/main" val="0"/>
              </a:ext>
            </a:extLst>
          </a:blip>
          <a:srcRect l="10258" t="20018" r="16489" b="14502"/>
          <a:stretch/>
        </p:blipFill>
        <p:spPr>
          <a:xfrm>
            <a:off x="6598792" y="3993778"/>
            <a:ext cx="1812793" cy="1417874"/>
          </a:xfrm>
          <a:prstGeom prst="rect">
            <a:avLst/>
          </a:prstGeom>
        </p:spPr>
      </p:pic>
      <p:pic>
        <p:nvPicPr>
          <p:cNvPr id="34" name="Bildobjekt 33"/>
          <p:cNvPicPr>
            <a:picLocks noChangeAspect="1"/>
          </p:cNvPicPr>
          <p:nvPr/>
        </p:nvPicPr>
        <p:blipFill>
          <a:blip r:embed="rId14"/>
          <a:stretch>
            <a:fillRect/>
          </a:stretch>
        </p:blipFill>
        <p:spPr>
          <a:xfrm>
            <a:off x="812968" y="1172265"/>
            <a:ext cx="1045111" cy="2440913"/>
          </a:xfrm>
          <a:prstGeom prst="rect">
            <a:avLst/>
          </a:prstGeom>
        </p:spPr>
      </p:pic>
      <p:sp>
        <p:nvSpPr>
          <p:cNvPr id="7" name="Rektangel 6"/>
          <p:cNvSpPr/>
          <p:nvPr/>
        </p:nvSpPr>
        <p:spPr>
          <a:xfrm>
            <a:off x="9832075" y="225055"/>
            <a:ext cx="227574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1" u="none" strike="noStrike" kern="1200" cap="none" spc="0" normalizeH="0" baseline="0" noProof="0" dirty="0">
                <a:ln>
                  <a:noFill/>
                </a:ln>
                <a:solidFill>
                  <a:prstClr val="black"/>
                </a:solidFill>
                <a:effectLst/>
                <a:uLnTx/>
                <a:uFillTx/>
                <a:latin typeface="Arial"/>
                <a:ea typeface="+mn-ea"/>
                <a:cs typeface="+mn-cs"/>
              </a:rPr>
              <a:t>2022 har Strategi för hälsa bidragit till en förbättrad och mer jämlik hälsa i befolkningen genom att kommuner och regioner jobbar tillsammans med förebyggande och hälsofrämjande insatser</a:t>
            </a:r>
          </a:p>
        </p:txBody>
      </p:sp>
    </p:spTree>
    <p:extLst>
      <p:ext uri="{BB962C8B-B14F-4D97-AF65-F5344CB8AC3E}">
        <p14:creationId xmlns:p14="http://schemas.microsoft.com/office/powerpoint/2010/main" val="62099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a:xfrm>
            <a:off x="327886" y="1199413"/>
            <a:ext cx="3782966" cy="5102018"/>
          </a:xfrm>
          <a:prstGeom prst="rect">
            <a:avLst/>
          </a:prstGeom>
          <a:solidFill>
            <a:schemeClr val="accent2">
              <a:lumMod val="20000"/>
              <a:lumOff val="80000"/>
            </a:schemeClr>
          </a:solidFill>
        </p:spPr>
        <p:txBody>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God och </a:t>
            </a:r>
            <a:r>
              <a:rPr kumimoji="0" lang="en-US" sz="1200" b="1"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jämlik</a:t>
            </a:r>
            <a:r>
              <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hälsa</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Färre små barn ska utsättas för tobaksrök i hemmet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Färre 3-åriga barn ska ha karies</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elever i årskurs 9 ska vara behöriga till gymnasiet</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gymnasieelever ska ta examen</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barn som varit placerade ska som 20-åringar ha avslutat treårigt gymnasium</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nyanlända i arbete eller studier 90 dagar efter etableringsuppdraget (öka med minst 7 procentenheter)</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Minska andelen unga som varken studerar eller arbetar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Minska andelen som har en stillasittande fritid (nu heter den stillasittande mer än 7 timmar per dag)</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Minska antalet äldre som drabbas av fallskador</a:t>
            </a:r>
            <a:endParaRPr kumimoji="0" lang="sv-SE" sz="1200" b="0" i="0" u="none" strike="noStrike" kern="1200" cap="none" spc="0" normalizeH="0" baseline="0" noProof="0" dirty="0">
              <a:ln>
                <a:noFill/>
              </a:ln>
              <a:solidFill>
                <a:srgbClr val="222222"/>
              </a:solidFill>
              <a:effectLst/>
              <a:uLnTx/>
              <a:uFillTx/>
              <a:latin typeface="open sans" panose="020B0606030504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ruta 9"/>
          <p:cNvSpPr txBox="1"/>
          <p:nvPr/>
        </p:nvSpPr>
        <p:spPr>
          <a:xfrm>
            <a:off x="381051" y="258276"/>
            <a:ext cx="78766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black"/>
                </a:solidFill>
                <a:effectLst/>
                <a:uLnTx/>
                <a:uFillTx/>
                <a:latin typeface="Arial"/>
                <a:ea typeface="+mn-ea"/>
                <a:cs typeface="+mn-cs"/>
              </a:rPr>
              <a:t>22 indikatorer och mål till 2022</a:t>
            </a:r>
          </a:p>
        </p:txBody>
      </p:sp>
      <p:sp>
        <p:nvSpPr>
          <p:cNvPr id="11" name="Content Placeholder 3"/>
          <p:cNvSpPr txBox="1">
            <a:spLocks/>
          </p:cNvSpPr>
          <p:nvPr/>
        </p:nvSpPr>
        <p:spPr>
          <a:xfrm>
            <a:off x="8276106" y="1199413"/>
            <a:ext cx="3782966" cy="5102018"/>
          </a:xfrm>
          <a:prstGeom prst="rect">
            <a:avLst/>
          </a:prstGeom>
          <a:solidFill>
            <a:schemeClr val="accent3">
              <a:lumMod val="40000"/>
              <a:lumOff val="60000"/>
            </a:schemeClr>
          </a:solidFill>
        </p:spPr>
        <p:txBody>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en-US" sz="1200" b="1"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Hållbart</a:t>
            </a:r>
            <a:r>
              <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och </a:t>
            </a:r>
            <a:r>
              <a:rPr kumimoji="0" lang="en-US" sz="1200" b="1"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uthålligt</a:t>
            </a:r>
            <a:endPar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Medellivslängden ska öka över tid, skillnader mellan olika grupper ska minska</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Färre barn och unga ska leva i ekonomiskt utsatta hushåll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personer i åldrarna 16-84 år ska uppge att de upplever en god hälsa</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personer i åldrarna 16-84 år ska uppge att de litar på andra människor</a:t>
            </a:r>
          </a:p>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endPar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p:txBody>
      </p:sp>
      <p:sp>
        <p:nvSpPr>
          <p:cNvPr id="12" name="Content Placeholder 3"/>
          <p:cNvSpPr txBox="1">
            <a:spLocks/>
          </p:cNvSpPr>
          <p:nvPr/>
        </p:nvSpPr>
        <p:spPr>
          <a:xfrm>
            <a:off x="4339211" y="1186717"/>
            <a:ext cx="3782966" cy="5114714"/>
          </a:xfrm>
          <a:prstGeom prst="rect">
            <a:avLst/>
          </a:prstGeom>
          <a:solidFill>
            <a:schemeClr val="accent3">
              <a:lumMod val="20000"/>
              <a:lumOff val="80000"/>
            </a:schemeClr>
          </a:solidFill>
        </p:spPr>
        <p:txBody>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God </a:t>
            </a:r>
            <a:r>
              <a:rPr kumimoji="0" lang="en-US" sz="1200" b="1"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kvalitet</a:t>
            </a: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elever ska känna sig trygga i skolan</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elever ska känna att de får hjälp i skolan när de behöver det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elever ska känna att skolarbetet gör dem så nyfikna att de får lust att lära sig mer</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brukare i hemtjänsten och äldreomsorgen ska ha en positiv upplevelse kring bemötande, förtroende och trygghet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brukare i individ- och familjeomsorgen ska uppleva en förbättrad situation efter kontakt med Socialtjänsten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brukare inom funktionshinderområdet ska uppleva att de får bestämma om saker som är viktiga för dem i sin dagliga verksamhet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patienter ska uppleva bättre kvalitet vad avser kontinuitet och koordinering</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patienter ska uppleva bättre kvalitet vad avser respekt och bemötande</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patienter ska uppleva bättre kvalitet vad avser emotionellt stöd; att personalen/behandlaren var aktiv och lyhörd, tillgänglig och stödjande</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29206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0424365-3AA7-D615-0C14-2F692D4204F0}"/>
              </a:ext>
            </a:extLst>
          </p:cNvPr>
          <p:cNvSpPr>
            <a:spLocks noGrp="1"/>
          </p:cNvSpPr>
          <p:nvPr>
            <p:ph type="title"/>
          </p:nvPr>
        </p:nvSpPr>
        <p:spPr>
          <a:xfrm>
            <a:off x="1074881" y="498745"/>
            <a:ext cx="9609825" cy="1112405"/>
          </a:xfrm>
        </p:spPr>
        <p:txBody>
          <a:bodyPr/>
          <a:lstStyle/>
          <a:p>
            <a:r>
              <a:rPr lang="sv-SE" dirty="0"/>
              <a:t>En uppföljning med två perspektiv</a:t>
            </a:r>
          </a:p>
        </p:txBody>
      </p:sp>
      <p:pic>
        <p:nvPicPr>
          <p:cNvPr id="7" name="Bildobjekt 6">
            <a:extLst>
              <a:ext uri="{FF2B5EF4-FFF2-40B4-BE49-F238E27FC236}">
                <a16:creationId xmlns:a16="http://schemas.microsoft.com/office/drawing/2014/main" id="{7D1B97A2-0543-7B3E-F4ED-88C9B5B55566}"/>
              </a:ext>
            </a:extLst>
          </p:cNvPr>
          <p:cNvPicPr>
            <a:picLocks noChangeAspect="1"/>
          </p:cNvPicPr>
          <p:nvPr/>
        </p:nvPicPr>
        <p:blipFill>
          <a:blip r:embed="rId3" cstate="hq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647534" y="3595211"/>
            <a:ext cx="1585696" cy="1595669"/>
          </a:xfrm>
          <a:prstGeom prst="rect">
            <a:avLst/>
          </a:prstGeom>
        </p:spPr>
      </p:pic>
      <p:sp>
        <p:nvSpPr>
          <p:cNvPr id="8" name="textruta 7">
            <a:extLst>
              <a:ext uri="{FF2B5EF4-FFF2-40B4-BE49-F238E27FC236}">
                <a16:creationId xmlns:a16="http://schemas.microsoft.com/office/drawing/2014/main" id="{5EFCD217-3928-6E6F-7147-76C1B16CAC57}"/>
              </a:ext>
            </a:extLst>
          </p:cNvPr>
          <p:cNvSpPr txBox="1"/>
          <p:nvPr/>
        </p:nvSpPr>
        <p:spPr>
          <a:xfrm>
            <a:off x="1171576" y="1725881"/>
            <a:ext cx="383444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1. Mål och indikatorer </a:t>
            </a:r>
            <a:r>
              <a:rPr kumimoji="0" lang="sv-SE" sz="1400" b="0" i="0" u="none" strike="noStrike" kern="1200" cap="none" spc="0" normalizeH="0" baseline="0" noProof="0" dirty="0">
                <a:ln>
                  <a:noFill/>
                </a:ln>
                <a:solidFill>
                  <a:prstClr val="black"/>
                </a:solidFill>
                <a:effectLst/>
                <a:uLnTx/>
                <a:uFillTx/>
                <a:latin typeface="Arial"/>
                <a:ea typeface="+mn-ea"/>
                <a:cs typeface="+mn-cs"/>
              </a:rPr>
              <a:t/>
            </a:r>
            <a:br>
              <a:rPr kumimoji="0" lang="sv-SE" sz="1400" b="0" i="0" u="none" strike="noStrike" kern="1200" cap="none" spc="0" normalizeH="0" baseline="0" noProof="0" dirty="0">
                <a:ln>
                  <a:noFill/>
                </a:ln>
                <a:solidFill>
                  <a:prstClr val="black"/>
                </a:solidFill>
                <a:effectLst/>
                <a:uLnTx/>
                <a:uFillTx/>
                <a:latin typeface="Arial"/>
                <a:ea typeface="+mn-ea"/>
                <a:cs typeface="+mn-cs"/>
              </a:rPr>
            </a:b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Utfallsuppföljning. </a:t>
            </a:r>
            <a:r>
              <a:rPr kumimoji="0" lang="sv-SE" sz="1400" b="0" i="0" u="none" strike="noStrike" kern="1200" cap="none" spc="0" normalizeH="0" baseline="0" noProof="0" dirty="0">
                <a:ln>
                  <a:noFill/>
                </a:ln>
                <a:solidFill>
                  <a:prstClr val="black"/>
                </a:solidFill>
                <a:effectLst/>
                <a:uLnTx/>
                <a:uFillTx/>
                <a:latin typeface="Arial"/>
                <a:ea typeface="+mn-ea"/>
                <a:cs typeface="+mn-cs"/>
              </a:rPr>
              <a:t>Har kommuner och regioner närmat sig målen? Mottagare 2017 var </a:t>
            </a:r>
            <a:r>
              <a:rPr kumimoji="0" lang="sv-SE" sz="1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skola, socialtjänst, vård och omsorg, hälso- och sjukvård </a:t>
            </a:r>
            <a:r>
              <a:rPr kumimoji="0" lang="sv-SE" sz="1400" b="0" i="0" u="none" strike="noStrike" kern="1200" cap="none" spc="0" normalizeH="0" baseline="0" noProof="0" dirty="0">
                <a:ln>
                  <a:noFill/>
                </a:ln>
                <a:solidFill>
                  <a:prstClr val="black"/>
                </a:solidFill>
                <a:effectLst/>
                <a:uLnTx/>
                <a:uFillTx/>
                <a:latin typeface="Arial"/>
                <a:ea typeface="+mn-ea"/>
                <a:cs typeface="+mn-cs"/>
              </a:rPr>
              <a:t>. </a:t>
            </a:r>
          </a:p>
        </p:txBody>
      </p:sp>
      <p:sp>
        <p:nvSpPr>
          <p:cNvPr id="12" name="textruta 11">
            <a:extLst>
              <a:ext uri="{FF2B5EF4-FFF2-40B4-BE49-F238E27FC236}">
                <a16:creationId xmlns:a16="http://schemas.microsoft.com/office/drawing/2014/main" id="{AC073B62-DFBD-2CFD-E615-D5D6FBE740D4}"/>
              </a:ext>
            </a:extLst>
          </p:cNvPr>
          <p:cNvSpPr txBox="1"/>
          <p:nvPr/>
        </p:nvSpPr>
        <p:spPr>
          <a:xfrm>
            <a:off x="5660669" y="1713688"/>
            <a:ext cx="59776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2. Utveckling av länsgemensam ledning</a:t>
            </a:r>
          </a:p>
        </p:txBody>
      </p:sp>
      <p:pic>
        <p:nvPicPr>
          <p:cNvPr id="14" name="Bildobjekt 13">
            <a:extLst>
              <a:ext uri="{FF2B5EF4-FFF2-40B4-BE49-F238E27FC236}">
                <a16:creationId xmlns:a16="http://schemas.microsoft.com/office/drawing/2014/main" id="{76519DE1-31CB-5E86-A271-62E80879459F}"/>
              </a:ext>
            </a:extLst>
          </p:cNvPr>
          <p:cNvPicPr>
            <a:picLocks noChangeAspect="1"/>
          </p:cNvPicPr>
          <p:nvPr/>
        </p:nvPicPr>
        <p:blipFill>
          <a:blip r:embed="rId4"/>
          <a:stretch>
            <a:fillRect/>
          </a:stretch>
        </p:blipFill>
        <p:spPr>
          <a:xfrm>
            <a:off x="1329871" y="3595211"/>
            <a:ext cx="1293834" cy="1851725"/>
          </a:xfrm>
          <a:prstGeom prst="rect">
            <a:avLst/>
          </a:prstGeom>
          <a:solidFill>
            <a:schemeClr val="bg1"/>
          </a:solidFill>
          <a:ln>
            <a:noFill/>
          </a:ln>
          <a:effectLst>
            <a:outerShdw blurRad="292100" dist="139700" dir="2700000" algn="tl" rotWithShape="0">
              <a:srgbClr val="333333">
                <a:alpha val="65000"/>
              </a:srgbClr>
            </a:outerShdw>
          </a:effectLst>
        </p:spPr>
      </p:pic>
      <p:pic>
        <p:nvPicPr>
          <p:cNvPr id="16" name="Bildobjekt 15">
            <a:extLst>
              <a:ext uri="{FF2B5EF4-FFF2-40B4-BE49-F238E27FC236}">
                <a16:creationId xmlns:a16="http://schemas.microsoft.com/office/drawing/2014/main" id="{D389E754-ACB1-9BD9-124A-FA74683C9956}"/>
              </a:ext>
            </a:extLst>
          </p:cNvPr>
          <p:cNvPicPr>
            <a:picLocks noChangeAspect="1"/>
          </p:cNvPicPr>
          <p:nvPr/>
        </p:nvPicPr>
        <p:blipFill>
          <a:blip r:embed="rId5"/>
          <a:stretch>
            <a:fillRect/>
          </a:stretch>
        </p:blipFill>
        <p:spPr>
          <a:xfrm>
            <a:off x="6611824" y="4288861"/>
            <a:ext cx="1905684" cy="898798"/>
          </a:xfrm>
          <a:prstGeom prst="rect">
            <a:avLst/>
          </a:prstGeom>
          <a:solidFill>
            <a:schemeClr val="bg1"/>
          </a:solidFill>
          <a:ln>
            <a:noFill/>
          </a:ln>
          <a:effectLst>
            <a:outerShdw blurRad="292100" dist="139700" dir="2700000" algn="tl" rotWithShape="0">
              <a:srgbClr val="333333">
                <a:alpha val="65000"/>
              </a:srgbClr>
            </a:outerShdw>
          </a:effectLst>
        </p:spPr>
      </p:pic>
      <p:pic>
        <p:nvPicPr>
          <p:cNvPr id="24" name="Bildobjekt 23">
            <a:extLst>
              <a:ext uri="{FF2B5EF4-FFF2-40B4-BE49-F238E27FC236}">
                <a16:creationId xmlns:a16="http://schemas.microsoft.com/office/drawing/2014/main" id="{A0E8059E-7F6E-1BFA-97C8-95E3B746D0FA}"/>
              </a:ext>
            </a:extLst>
          </p:cNvPr>
          <p:cNvPicPr>
            <a:picLocks noChangeAspect="1"/>
          </p:cNvPicPr>
          <p:nvPr/>
        </p:nvPicPr>
        <p:blipFill>
          <a:blip r:embed="rId6"/>
          <a:stretch>
            <a:fillRect/>
          </a:stretch>
        </p:blipFill>
        <p:spPr>
          <a:xfrm>
            <a:off x="6195848" y="3217482"/>
            <a:ext cx="2064356" cy="1520778"/>
          </a:xfrm>
          <a:prstGeom prst="rect">
            <a:avLst/>
          </a:prstGeom>
        </p:spPr>
      </p:pic>
      <p:pic>
        <p:nvPicPr>
          <p:cNvPr id="2" name="Bildobjekt 1">
            <a:extLst>
              <a:ext uri="{FF2B5EF4-FFF2-40B4-BE49-F238E27FC236}">
                <a16:creationId xmlns:a16="http://schemas.microsoft.com/office/drawing/2014/main" id="{E7E89D42-BC81-7CF9-A2A7-F26F069E07C4}"/>
              </a:ext>
            </a:extLst>
          </p:cNvPr>
          <p:cNvPicPr>
            <a:picLocks noChangeAspect="1"/>
          </p:cNvPicPr>
          <p:nvPr/>
        </p:nvPicPr>
        <p:blipFill>
          <a:blip r:embed="rId7"/>
          <a:stretch>
            <a:fillRect/>
          </a:stretch>
        </p:blipFill>
        <p:spPr>
          <a:xfrm>
            <a:off x="5999526" y="3323201"/>
            <a:ext cx="824976" cy="1923649"/>
          </a:xfrm>
          <a:prstGeom prst="rect">
            <a:avLst/>
          </a:prstGeom>
        </p:spPr>
      </p:pic>
      <p:sp>
        <p:nvSpPr>
          <p:cNvPr id="6" name="textruta 5">
            <a:extLst>
              <a:ext uri="{FF2B5EF4-FFF2-40B4-BE49-F238E27FC236}">
                <a16:creationId xmlns:a16="http://schemas.microsoft.com/office/drawing/2014/main" id="{0846901F-731C-A040-B337-6BB5AEBF98A2}"/>
              </a:ext>
            </a:extLst>
          </p:cNvPr>
          <p:cNvSpPr txBox="1"/>
          <p:nvPr/>
        </p:nvSpPr>
        <p:spPr>
          <a:xfrm>
            <a:off x="5660669" y="2207916"/>
            <a:ext cx="480608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Uppföljande samtal med ansvariga för länsgemensam ledning i respektive län. </a:t>
            </a:r>
            <a:br>
              <a:rPr kumimoji="0" lang="sv-SE" sz="1400" b="0" i="0" u="none" strike="noStrike" kern="1200" cap="none" spc="0" normalizeH="0" baseline="0" noProof="0" dirty="0">
                <a:ln>
                  <a:noFill/>
                </a:ln>
                <a:solidFill>
                  <a:prstClr val="black"/>
                </a:solidFill>
                <a:effectLst/>
                <a:uLnTx/>
                <a:uFillTx/>
                <a:latin typeface="Arial"/>
                <a:ea typeface="+mn-ea"/>
                <a:cs typeface="+mn-cs"/>
              </a:rPr>
            </a:br>
            <a:r>
              <a:rPr kumimoji="0" lang="sv-SE" sz="1400" b="0" i="0" u="none" strike="noStrike" kern="1200" cap="none" spc="0" normalizeH="0" baseline="0" noProof="0" dirty="0">
                <a:ln>
                  <a:noFill/>
                </a:ln>
                <a:solidFill>
                  <a:prstClr val="black"/>
                </a:solidFill>
                <a:effectLst/>
                <a:uLnTx/>
                <a:uFillTx/>
                <a:latin typeface="Arial"/>
                <a:ea typeface="+mn-ea"/>
                <a:cs typeface="+mn-cs"/>
              </a:rPr>
              <a:t>Summera lärandet från framgångsrikt samverkansarbete i landet</a:t>
            </a:r>
          </a:p>
        </p:txBody>
      </p:sp>
    </p:spTree>
    <p:extLst>
      <p:ext uri="{BB962C8B-B14F-4D97-AF65-F5344CB8AC3E}">
        <p14:creationId xmlns:p14="http://schemas.microsoft.com/office/powerpoint/2010/main" val="97103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44587054-55F9-48E9-8E20-4FCC12A8DEA1}"/>
              </a:ext>
            </a:extLst>
          </p:cNvPr>
          <p:cNvSpPr>
            <a:spLocks noGrp="1"/>
          </p:cNvSpPr>
          <p:nvPr>
            <p:ph type="subTitle" idx="1"/>
          </p:nvPr>
        </p:nvSpPr>
        <p:spPr/>
        <p:txBody>
          <a:bodyPr/>
          <a:lstStyle/>
          <a:p>
            <a:endParaRPr lang="sv-SE"/>
          </a:p>
        </p:txBody>
      </p:sp>
      <p:sp>
        <p:nvSpPr>
          <p:cNvPr id="3" name="Rubrik 2">
            <a:extLst>
              <a:ext uri="{FF2B5EF4-FFF2-40B4-BE49-F238E27FC236}">
                <a16:creationId xmlns:a16="http://schemas.microsoft.com/office/drawing/2014/main" id="{966C89A7-5533-4B28-9FD2-DAB8F2DC3CFC}"/>
              </a:ext>
            </a:extLst>
          </p:cNvPr>
          <p:cNvSpPr>
            <a:spLocks noGrp="1"/>
          </p:cNvSpPr>
          <p:nvPr>
            <p:ph type="ctrTitle"/>
          </p:nvPr>
        </p:nvSpPr>
        <p:spPr/>
        <p:txBody>
          <a:bodyPr/>
          <a:lstStyle/>
          <a:p>
            <a:endParaRPr lang="sv-SE"/>
          </a:p>
        </p:txBody>
      </p:sp>
      <p:pic>
        <p:nvPicPr>
          <p:cNvPr id="5" name="Bildobjekt 4">
            <a:extLst>
              <a:ext uri="{FF2B5EF4-FFF2-40B4-BE49-F238E27FC236}">
                <a16:creationId xmlns:a16="http://schemas.microsoft.com/office/drawing/2014/main" id="{6E63BCDB-DF2B-4644-A6CB-80D648074502}"/>
              </a:ext>
            </a:extLst>
          </p:cNvPr>
          <p:cNvPicPr>
            <a:picLocks noChangeAspect="1"/>
          </p:cNvPicPr>
          <p:nvPr/>
        </p:nvPicPr>
        <p:blipFill rotWithShape="1">
          <a:blip r:embed="rId3"/>
          <a:srcRect l="11574" t="7807" r="24229" b="5928"/>
          <a:stretch/>
        </p:blipFill>
        <p:spPr>
          <a:xfrm>
            <a:off x="0" y="0"/>
            <a:ext cx="12192000" cy="6858000"/>
          </a:xfrm>
          <a:prstGeom prst="rect">
            <a:avLst/>
          </a:prstGeom>
        </p:spPr>
      </p:pic>
    </p:spTree>
    <p:extLst>
      <p:ext uri="{BB962C8B-B14F-4D97-AF65-F5344CB8AC3E}">
        <p14:creationId xmlns:p14="http://schemas.microsoft.com/office/powerpoint/2010/main" val="42064674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6E74BA-164D-7405-E3D4-547C0B387F88}"/>
              </a:ext>
            </a:extLst>
          </p:cNvPr>
          <p:cNvSpPr>
            <a:spLocks noGrp="1"/>
          </p:cNvSpPr>
          <p:nvPr>
            <p:ph type="title"/>
          </p:nvPr>
        </p:nvSpPr>
        <p:spPr>
          <a:xfrm>
            <a:off x="832011" y="757072"/>
            <a:ext cx="9609825" cy="1112405"/>
          </a:xfrm>
        </p:spPr>
        <p:txBody>
          <a:bodyPr/>
          <a:lstStyle/>
          <a:p>
            <a:r>
              <a:rPr lang="sv-SE" dirty="0"/>
              <a:t>Ett avstamp för fortsatt arbete – delar i uppföljningen</a:t>
            </a:r>
          </a:p>
        </p:txBody>
      </p:sp>
      <p:sp>
        <p:nvSpPr>
          <p:cNvPr id="3" name="Platshållare för innehåll 2">
            <a:extLst>
              <a:ext uri="{FF2B5EF4-FFF2-40B4-BE49-F238E27FC236}">
                <a16:creationId xmlns:a16="http://schemas.microsoft.com/office/drawing/2014/main" id="{0844D5DC-EDB6-9092-270D-AE27F23483A6}"/>
              </a:ext>
            </a:extLst>
          </p:cNvPr>
          <p:cNvSpPr>
            <a:spLocks noGrp="1"/>
          </p:cNvSpPr>
          <p:nvPr>
            <p:ph idx="1"/>
          </p:nvPr>
        </p:nvSpPr>
        <p:spPr>
          <a:xfrm>
            <a:off x="890734" y="2511981"/>
            <a:ext cx="9609825" cy="3738598"/>
          </a:xfrm>
        </p:spPr>
        <p:txBody>
          <a:bodyPr/>
          <a:lstStyle/>
          <a:p>
            <a:pPr marL="514350" lvl="0" indent="-514350">
              <a:buFont typeface="+mj-lt"/>
              <a:buAutoNum type="arabicPeriod"/>
              <a:tabLst>
                <a:tab pos="668020" algn="l"/>
              </a:tabLst>
            </a:pPr>
            <a:r>
              <a:rPr lang="sv-SE" dirty="0">
                <a:effectLst/>
                <a:ea typeface="Times New Roman" panose="02020603050405020304" pitchFamily="18" charset="0"/>
                <a:cs typeface="Times New Roman" panose="02020603050405020304" pitchFamily="18" charset="0"/>
              </a:rPr>
              <a:t>En samverkansresa för hälsa – uppdragets utveckling över tid</a:t>
            </a:r>
          </a:p>
          <a:p>
            <a:pPr marL="514350" lvl="0" indent="-514350">
              <a:buFont typeface="+mj-lt"/>
              <a:buAutoNum type="arabicPeriod"/>
              <a:tabLst>
                <a:tab pos="668020" algn="l"/>
              </a:tabLst>
            </a:pPr>
            <a:r>
              <a:rPr lang="sv-SE" dirty="0">
                <a:effectLst/>
                <a:ea typeface="Times New Roman" panose="02020603050405020304" pitchFamily="18" charset="0"/>
                <a:cs typeface="Times New Roman" panose="02020603050405020304" pitchFamily="18" charset="0"/>
              </a:rPr>
              <a:t>Analys av indikatorer och hälsans utveckling i Sverige</a:t>
            </a:r>
          </a:p>
          <a:p>
            <a:pPr marL="514350" lvl="0" indent="-514350">
              <a:buFont typeface="+mj-lt"/>
              <a:buAutoNum type="arabicPeriod"/>
              <a:tabLst>
                <a:tab pos="668020" algn="l"/>
              </a:tabLst>
            </a:pPr>
            <a:r>
              <a:rPr lang="sv-SE" b="1" dirty="0">
                <a:effectLst/>
                <a:ea typeface="Times New Roman" panose="02020603050405020304" pitchFamily="18" charset="0"/>
                <a:cs typeface="Times New Roman" panose="02020603050405020304" pitchFamily="18" charset="0"/>
              </a:rPr>
              <a:t>Ledning av länsgemensam samverkan – prioritet, förändrade arbetssätt och resultat</a:t>
            </a:r>
          </a:p>
          <a:p>
            <a:pPr marL="514350" lvl="0" indent="-514350">
              <a:buFont typeface="+mj-lt"/>
              <a:buAutoNum type="arabicPeriod"/>
              <a:tabLst>
                <a:tab pos="668020" algn="l"/>
              </a:tabLst>
            </a:pPr>
            <a:r>
              <a:rPr lang="sv-SE" dirty="0">
                <a:effectLst/>
                <a:ea typeface="Times New Roman" panose="02020603050405020304" pitchFamily="18" charset="0"/>
                <a:cs typeface="Times New Roman" panose="02020603050405020304" pitchFamily="18" charset="0"/>
              </a:rPr>
              <a:t>Med sikte på morgondagen</a:t>
            </a:r>
          </a:p>
          <a:p>
            <a:endParaRPr lang="sv-SE" dirty="0"/>
          </a:p>
        </p:txBody>
      </p:sp>
    </p:spTree>
    <p:extLst>
      <p:ext uri="{BB962C8B-B14F-4D97-AF65-F5344CB8AC3E}">
        <p14:creationId xmlns:p14="http://schemas.microsoft.com/office/powerpoint/2010/main" val="38797349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A791FB-F251-FCDA-B8AE-94C8587321DA}"/>
              </a:ext>
            </a:extLst>
          </p:cNvPr>
          <p:cNvSpPr>
            <a:spLocks noGrp="1"/>
          </p:cNvSpPr>
          <p:nvPr>
            <p:ph type="title"/>
          </p:nvPr>
        </p:nvSpPr>
        <p:spPr>
          <a:xfrm>
            <a:off x="773290" y="562946"/>
            <a:ext cx="9609825" cy="1112405"/>
          </a:xfrm>
        </p:spPr>
        <p:txBody>
          <a:bodyPr/>
          <a:lstStyle/>
          <a:p>
            <a:r>
              <a:rPr lang="sv-SE" sz="3600" dirty="0"/>
              <a:t>Uppföljande samtal med ansvariga för länsgemensam ledning</a:t>
            </a:r>
          </a:p>
        </p:txBody>
      </p:sp>
      <p:sp>
        <p:nvSpPr>
          <p:cNvPr id="3" name="Platshållare för innehåll 2">
            <a:extLst>
              <a:ext uri="{FF2B5EF4-FFF2-40B4-BE49-F238E27FC236}">
                <a16:creationId xmlns:a16="http://schemas.microsoft.com/office/drawing/2014/main" id="{728B7370-3D9A-7029-3CFC-A716FC307806}"/>
              </a:ext>
            </a:extLst>
          </p:cNvPr>
          <p:cNvSpPr>
            <a:spLocks noGrp="1"/>
          </p:cNvSpPr>
          <p:nvPr>
            <p:ph idx="1"/>
          </p:nvPr>
        </p:nvSpPr>
        <p:spPr>
          <a:xfrm>
            <a:off x="773290" y="2000253"/>
            <a:ext cx="9609826" cy="3738598"/>
          </a:xfrm>
        </p:spPr>
        <p:txBody>
          <a:bodyPr/>
          <a:lstStyle/>
          <a:p>
            <a:pPr marL="30163" indent="0">
              <a:buNone/>
            </a:pPr>
            <a:r>
              <a:rPr lang="sv-SE" sz="2000" b="1" dirty="0"/>
              <a:t>Varför? </a:t>
            </a:r>
            <a:r>
              <a:rPr lang="sv-SE" sz="2000" dirty="0"/>
              <a:t>Göra ett avstamp för fortsatt utveckling hos kommuner, regioner och 	nationella aktörer. Följa upp utvecklingen av hälsofrämjande och 	förebyggande samverkansarbete</a:t>
            </a:r>
            <a:r>
              <a:rPr lang="sv-SE" sz="2000" b="1" dirty="0"/>
              <a:t>. </a:t>
            </a:r>
          </a:p>
          <a:p>
            <a:pPr marL="30163" indent="0">
              <a:buNone/>
            </a:pPr>
            <a:r>
              <a:rPr lang="sv-SE" sz="2000" b="1" dirty="0"/>
              <a:t>Vem?</a:t>
            </a:r>
            <a:r>
              <a:rPr lang="sv-SE" sz="2000" dirty="0"/>
              <a:t>	Ordförande och vice ordförande i länsgemensam ledning för hälsa, 	vård och omsorg. Möjligt att bjuda med ytterligare personer. </a:t>
            </a:r>
          </a:p>
          <a:p>
            <a:pPr marL="30163" indent="0">
              <a:buNone/>
            </a:pPr>
            <a:r>
              <a:rPr lang="sv-SE" sz="2000" b="1" dirty="0">
                <a:ea typeface="Times New Roman" panose="02020603050405020304" pitchFamily="18" charset="0"/>
              </a:rPr>
              <a:t>Vad?</a:t>
            </a:r>
            <a:r>
              <a:rPr lang="sv-SE" sz="2000" dirty="0">
                <a:ea typeface="Times New Roman" panose="02020603050405020304" pitchFamily="18" charset="0"/>
              </a:rPr>
              <a:t>	Ett samtal om l</a:t>
            </a:r>
            <a:r>
              <a:rPr lang="sv-SE" sz="2000" dirty="0">
                <a:effectLst/>
                <a:ea typeface="Times New Roman" panose="02020603050405020304" pitchFamily="18" charset="0"/>
              </a:rPr>
              <a:t>edningsstruktur, prioritet, förändrade arbetssätt och 	resultat i samverkan för hälsofrämjande och förebyggande arbete</a:t>
            </a:r>
            <a:endParaRPr lang="sv-SE" dirty="0"/>
          </a:p>
          <a:p>
            <a:pPr marL="30163" indent="0">
              <a:buNone/>
            </a:pPr>
            <a:r>
              <a:rPr lang="sv-SE" sz="2000" b="1" dirty="0"/>
              <a:t>När?</a:t>
            </a:r>
            <a:r>
              <a:rPr lang="sv-SE" sz="2000" dirty="0"/>
              <a:t>	Januari 2023, beräkna 1 timme för samtalet</a:t>
            </a:r>
          </a:p>
          <a:p>
            <a:pPr marL="30163" indent="0">
              <a:buNone/>
            </a:pPr>
            <a:r>
              <a:rPr lang="sv-SE" sz="2000" b="1" dirty="0"/>
              <a:t>Hur?</a:t>
            </a:r>
            <a:r>
              <a:rPr lang="sv-SE" sz="2000" dirty="0"/>
              <a:t>	Samtalet sker med fördel via länk. Ett underlag skickas inför samtalet.</a:t>
            </a:r>
          </a:p>
        </p:txBody>
      </p:sp>
    </p:spTree>
    <p:extLst>
      <p:ext uri="{BB962C8B-B14F-4D97-AF65-F5344CB8AC3E}">
        <p14:creationId xmlns:p14="http://schemas.microsoft.com/office/powerpoint/2010/main" val="15168040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0F9F52-82DF-39F0-ED57-BAFD610DB873}"/>
              </a:ext>
            </a:extLst>
          </p:cNvPr>
          <p:cNvSpPr>
            <a:spLocks noGrp="1"/>
          </p:cNvSpPr>
          <p:nvPr>
            <p:ph type="title"/>
          </p:nvPr>
        </p:nvSpPr>
        <p:spPr>
          <a:xfrm>
            <a:off x="764901" y="689960"/>
            <a:ext cx="9609825" cy="1112405"/>
          </a:xfrm>
        </p:spPr>
        <p:txBody>
          <a:bodyPr/>
          <a:lstStyle/>
          <a:p>
            <a:r>
              <a:rPr lang="sv-SE" dirty="0"/>
              <a:t>Förberedelser (förslag)</a:t>
            </a:r>
          </a:p>
        </p:txBody>
      </p:sp>
      <p:sp>
        <p:nvSpPr>
          <p:cNvPr id="3" name="Platshållare för innehåll 2">
            <a:extLst>
              <a:ext uri="{FF2B5EF4-FFF2-40B4-BE49-F238E27FC236}">
                <a16:creationId xmlns:a16="http://schemas.microsoft.com/office/drawing/2014/main" id="{BFE72664-3EC7-E65A-A70C-18499F9FF86B}"/>
              </a:ext>
            </a:extLst>
          </p:cNvPr>
          <p:cNvSpPr>
            <a:spLocks noGrp="1"/>
          </p:cNvSpPr>
          <p:nvPr>
            <p:ph idx="1"/>
          </p:nvPr>
        </p:nvSpPr>
        <p:spPr>
          <a:xfrm>
            <a:off x="764901" y="1861088"/>
            <a:ext cx="10165954" cy="3738598"/>
          </a:xfrm>
        </p:spPr>
        <p:txBody>
          <a:bodyPr/>
          <a:lstStyle/>
          <a:p>
            <a:r>
              <a:rPr lang="sv-SE" b="1" dirty="0"/>
              <a:t>Kontakta ordförande, boka in samtal</a:t>
            </a:r>
          </a:p>
          <a:p>
            <a:pPr lvl="1"/>
            <a:r>
              <a:rPr lang="sv-SE" dirty="0"/>
              <a:t>Regionala kontaktpersoner för RSS-nätverket. </a:t>
            </a:r>
          </a:p>
          <a:p>
            <a:pPr lvl="1"/>
            <a:r>
              <a:rPr lang="sv-SE" dirty="0"/>
              <a:t>Jesper Ekberg huvudkontakt för SKR.</a:t>
            </a:r>
            <a:br>
              <a:rPr lang="sv-SE" dirty="0"/>
            </a:br>
            <a:endParaRPr lang="sv-SE" dirty="0"/>
          </a:p>
          <a:p>
            <a:r>
              <a:rPr lang="sv-SE" b="1" dirty="0"/>
              <a:t>Förankring och information</a:t>
            </a:r>
          </a:p>
          <a:p>
            <a:pPr lvl="1"/>
            <a:r>
              <a:rPr lang="sv-SE" dirty="0"/>
              <a:t>Nätverken för hälso- och sjukvårdsdirektörer samt socialchefer informeras om att inbjudan är på väg och delges underlag.</a:t>
            </a:r>
          </a:p>
          <a:p>
            <a:pPr lvl="1"/>
            <a:r>
              <a:rPr lang="sv-SE" dirty="0"/>
              <a:t>Information och dialog med nätverket för regionernas folkhälsochefer (arbetsgrupp träffas på fredag)</a:t>
            </a:r>
          </a:p>
        </p:txBody>
      </p:sp>
    </p:spTree>
    <p:extLst>
      <p:ext uri="{BB962C8B-B14F-4D97-AF65-F5344CB8AC3E}">
        <p14:creationId xmlns:p14="http://schemas.microsoft.com/office/powerpoint/2010/main" val="29890243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999E66-B7E2-E338-4E8A-74DFC01F5885}"/>
              </a:ext>
            </a:extLst>
          </p:cNvPr>
          <p:cNvSpPr>
            <a:spLocks noGrp="1"/>
          </p:cNvSpPr>
          <p:nvPr>
            <p:ph type="title"/>
          </p:nvPr>
        </p:nvSpPr>
        <p:spPr/>
        <p:txBody>
          <a:bodyPr/>
          <a:lstStyle/>
          <a:p>
            <a:r>
              <a:rPr lang="sv-SE" dirty="0"/>
              <a:t>Sammanfattning och avslut</a:t>
            </a:r>
          </a:p>
        </p:txBody>
      </p:sp>
      <p:sp>
        <p:nvSpPr>
          <p:cNvPr id="3" name="Platshållare för text 2">
            <a:extLst>
              <a:ext uri="{FF2B5EF4-FFF2-40B4-BE49-F238E27FC236}">
                <a16:creationId xmlns:a16="http://schemas.microsoft.com/office/drawing/2014/main" id="{E2775C67-6E64-6226-50F7-D13F800C1D24}"/>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137096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524FFF-62C3-45AB-AE3B-6B9B873097BF}"/>
              </a:ext>
            </a:extLst>
          </p:cNvPr>
          <p:cNvSpPr>
            <a:spLocks noGrp="1"/>
          </p:cNvSpPr>
          <p:nvPr>
            <p:ph type="title"/>
          </p:nvPr>
        </p:nvSpPr>
        <p:spPr>
          <a:xfrm>
            <a:off x="697152" y="975186"/>
            <a:ext cx="9609825" cy="1112405"/>
          </a:xfrm>
        </p:spPr>
        <p:txBody>
          <a:bodyPr/>
          <a:lstStyle/>
          <a:p>
            <a:r>
              <a:rPr lang="sv-SE" dirty="0"/>
              <a:t>Mötestider 2022</a:t>
            </a:r>
          </a:p>
        </p:txBody>
      </p:sp>
      <p:sp>
        <p:nvSpPr>
          <p:cNvPr id="11" name="Rektangel: rundade hörn 10">
            <a:extLst>
              <a:ext uri="{FF2B5EF4-FFF2-40B4-BE49-F238E27FC236}">
                <a16:creationId xmlns:a16="http://schemas.microsoft.com/office/drawing/2014/main" id="{D743EC57-2DDC-4695-A6E1-827DCBC7FFD7}"/>
              </a:ext>
            </a:extLst>
          </p:cNvPr>
          <p:cNvSpPr/>
          <p:nvPr/>
        </p:nvSpPr>
        <p:spPr>
          <a:xfrm>
            <a:off x="8613010" y="3864465"/>
            <a:ext cx="2094208" cy="1286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14 december Digitalt Gemensam RSS och NSK-S </a:t>
            </a:r>
          </a:p>
        </p:txBody>
      </p:sp>
    </p:spTree>
    <p:extLst>
      <p:ext uri="{BB962C8B-B14F-4D97-AF65-F5344CB8AC3E}">
        <p14:creationId xmlns:p14="http://schemas.microsoft.com/office/powerpoint/2010/main" val="14046451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524FFF-62C3-45AB-AE3B-6B9B873097BF}"/>
              </a:ext>
            </a:extLst>
          </p:cNvPr>
          <p:cNvSpPr>
            <a:spLocks noGrp="1"/>
          </p:cNvSpPr>
          <p:nvPr>
            <p:ph type="title"/>
          </p:nvPr>
        </p:nvSpPr>
        <p:spPr/>
        <p:txBody>
          <a:bodyPr/>
          <a:lstStyle/>
          <a:p>
            <a:r>
              <a:rPr lang="sv-SE" dirty="0"/>
              <a:t>Mötestider 2023</a:t>
            </a:r>
          </a:p>
        </p:txBody>
      </p:sp>
      <p:sp>
        <p:nvSpPr>
          <p:cNvPr id="4" name="Rektangel: rundade hörn 3">
            <a:extLst>
              <a:ext uri="{FF2B5EF4-FFF2-40B4-BE49-F238E27FC236}">
                <a16:creationId xmlns:a16="http://schemas.microsoft.com/office/drawing/2014/main" id="{104C8BBF-9EE1-4F8B-B799-52A61CB82F2F}"/>
              </a:ext>
            </a:extLst>
          </p:cNvPr>
          <p:cNvSpPr/>
          <p:nvPr/>
        </p:nvSpPr>
        <p:spPr>
          <a:xfrm>
            <a:off x="5948732" y="2081096"/>
            <a:ext cx="209420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4 oktober</a:t>
            </a:r>
            <a:r>
              <a:rPr lang="sv-SE" dirty="0">
                <a:solidFill>
                  <a:sysClr val="windowText" lastClr="000000"/>
                </a:solidFill>
                <a:latin typeface="Arial"/>
              </a:rPr>
              <a:t> 13-17 Fysiskt RSS</a:t>
            </a: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DE11A92A-244F-4FB4-A4DB-8157507B6CB3}"/>
              </a:ext>
            </a:extLst>
          </p:cNvPr>
          <p:cNvSpPr/>
          <p:nvPr/>
        </p:nvSpPr>
        <p:spPr>
          <a:xfrm>
            <a:off x="8578229" y="2144666"/>
            <a:ext cx="2494883"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solidFill>
                  <a:prstClr val="white"/>
                </a:solidFill>
                <a:latin typeface="Arial"/>
              </a:rPr>
              <a:t>12</a:t>
            </a:r>
            <a:r>
              <a:rPr kumimoji="0" lang="sv-SE" sz="1800" b="0" i="0" u="none" strike="noStrike" kern="1200" cap="none" spc="0" normalizeH="0" baseline="0" noProof="0" dirty="0">
                <a:ln>
                  <a:noFill/>
                </a:ln>
                <a:solidFill>
                  <a:prstClr val="white"/>
                </a:solidFill>
                <a:effectLst/>
                <a:uLnTx/>
                <a:uFillTx/>
                <a:latin typeface="Arial"/>
                <a:ea typeface="+mn-ea"/>
                <a:cs typeface="+mn-cs"/>
              </a:rPr>
              <a:t> december, 9-12 Digitalt RSS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ktangel: rundade hörn 5">
            <a:extLst>
              <a:ext uri="{FF2B5EF4-FFF2-40B4-BE49-F238E27FC236}">
                <a16:creationId xmlns:a16="http://schemas.microsoft.com/office/drawing/2014/main" id="{230DECDC-9EB8-4869-8058-8B5D758B240C}"/>
              </a:ext>
            </a:extLst>
          </p:cNvPr>
          <p:cNvSpPr/>
          <p:nvPr/>
        </p:nvSpPr>
        <p:spPr>
          <a:xfrm>
            <a:off x="5948732" y="3870960"/>
            <a:ext cx="209420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solidFill>
                  <a:sysClr val="windowText" lastClr="000000"/>
                </a:solidFill>
                <a:latin typeface="Arial"/>
              </a:rPr>
              <a:t>5</a:t>
            </a: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 oktober, 09-12 Fysiskt gemensam RSS och NSK-S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 name="Rektangel: rundade hörn 6">
            <a:extLst>
              <a:ext uri="{FF2B5EF4-FFF2-40B4-BE49-F238E27FC236}">
                <a16:creationId xmlns:a16="http://schemas.microsoft.com/office/drawing/2014/main" id="{903A48A5-87A7-41C1-A1AE-80ED0E5E7365}"/>
              </a:ext>
            </a:extLst>
          </p:cNvPr>
          <p:cNvSpPr/>
          <p:nvPr/>
        </p:nvSpPr>
        <p:spPr>
          <a:xfrm>
            <a:off x="3451562" y="3870960"/>
            <a:ext cx="2094208"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31 maj, digitalt Gemensam RSS</a:t>
            </a:r>
            <a:r>
              <a:rPr lang="sv-SE" dirty="0">
                <a:solidFill>
                  <a:prstClr val="white"/>
                </a:solidFill>
                <a:latin typeface="Arial"/>
              </a:rPr>
              <a:t> och</a:t>
            </a:r>
            <a:r>
              <a:rPr kumimoji="0" lang="sv-SE" sz="1800" b="0" i="0" u="none" strike="noStrike" kern="1200" cap="none" spc="0" normalizeH="0" baseline="0" noProof="0" dirty="0">
                <a:ln>
                  <a:noFill/>
                </a:ln>
                <a:solidFill>
                  <a:prstClr val="white"/>
                </a:solidFill>
                <a:effectLst/>
                <a:uLnTx/>
                <a:uFillTx/>
                <a:latin typeface="Arial"/>
                <a:ea typeface="+mn-ea"/>
                <a:cs typeface="+mn-cs"/>
              </a:rPr>
              <a:t> NSK-S</a:t>
            </a:r>
          </a:p>
        </p:txBody>
      </p:sp>
      <p:sp>
        <p:nvSpPr>
          <p:cNvPr id="11" name="Rektangel: rundade hörn 10">
            <a:extLst>
              <a:ext uri="{FF2B5EF4-FFF2-40B4-BE49-F238E27FC236}">
                <a16:creationId xmlns:a16="http://schemas.microsoft.com/office/drawing/2014/main" id="{D743EC57-2DDC-4695-A6E1-827DCBC7FFD7}"/>
              </a:ext>
            </a:extLst>
          </p:cNvPr>
          <p:cNvSpPr/>
          <p:nvPr/>
        </p:nvSpPr>
        <p:spPr>
          <a:xfrm>
            <a:off x="8613009" y="3864465"/>
            <a:ext cx="2494883" cy="1286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12 december, 13-17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Digitalt Gemensam RSS</a:t>
            </a:r>
            <a:r>
              <a:rPr lang="sv-SE" dirty="0">
                <a:solidFill>
                  <a:prstClr val="white"/>
                </a:solidFill>
                <a:latin typeface="Arial"/>
              </a:rPr>
              <a:t> och</a:t>
            </a:r>
            <a:r>
              <a:rPr kumimoji="0" lang="sv-SE" sz="1800" b="0" i="0" u="none" strike="noStrike" kern="1200" cap="none" spc="0" normalizeH="0" baseline="0" noProof="0" dirty="0">
                <a:ln>
                  <a:noFill/>
                </a:ln>
                <a:solidFill>
                  <a:prstClr val="white"/>
                </a:solidFill>
                <a:effectLst/>
                <a:uLnTx/>
                <a:uFillTx/>
                <a:latin typeface="Arial"/>
                <a:ea typeface="+mn-ea"/>
                <a:cs typeface="+mn-cs"/>
              </a:rPr>
              <a:t> NSK-S </a:t>
            </a:r>
          </a:p>
        </p:txBody>
      </p:sp>
      <p:sp>
        <p:nvSpPr>
          <p:cNvPr id="8" name="Rektangel: rundade hörn 7">
            <a:extLst>
              <a:ext uri="{FF2B5EF4-FFF2-40B4-BE49-F238E27FC236}">
                <a16:creationId xmlns:a16="http://schemas.microsoft.com/office/drawing/2014/main" id="{1E3B9228-70F4-1C24-BECD-A8D18466A942}"/>
              </a:ext>
            </a:extLst>
          </p:cNvPr>
          <p:cNvSpPr/>
          <p:nvPr/>
        </p:nvSpPr>
        <p:spPr>
          <a:xfrm>
            <a:off x="905619" y="2105994"/>
            <a:ext cx="214526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15 mars, </a:t>
            </a:r>
            <a:r>
              <a:rPr lang="sv-SE" dirty="0">
                <a:solidFill>
                  <a:sysClr val="windowText" lastClr="000000"/>
                </a:solidFill>
                <a:latin typeface="Arial"/>
              </a:rPr>
              <a:t>13-17 Fysiskt RSS</a:t>
            </a: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 name="Rektangel: rundade hörn 8">
            <a:extLst>
              <a:ext uri="{FF2B5EF4-FFF2-40B4-BE49-F238E27FC236}">
                <a16:creationId xmlns:a16="http://schemas.microsoft.com/office/drawing/2014/main" id="{911C8D1E-D862-9028-8C18-B3832D7F37A7}"/>
              </a:ext>
            </a:extLst>
          </p:cNvPr>
          <p:cNvSpPr/>
          <p:nvPr/>
        </p:nvSpPr>
        <p:spPr>
          <a:xfrm>
            <a:off x="903332" y="3864464"/>
            <a:ext cx="214526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16 mars, 09-12 Fysiskt gemensam RSS och NSK-S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 name="Rektangel: rundade hörn 9">
            <a:extLst>
              <a:ext uri="{FF2B5EF4-FFF2-40B4-BE49-F238E27FC236}">
                <a16:creationId xmlns:a16="http://schemas.microsoft.com/office/drawing/2014/main" id="{F76DB888-7E0C-EDC2-9400-54142C74292F}"/>
              </a:ext>
            </a:extLst>
          </p:cNvPr>
          <p:cNvSpPr/>
          <p:nvPr/>
        </p:nvSpPr>
        <p:spPr>
          <a:xfrm>
            <a:off x="3451562" y="2087590"/>
            <a:ext cx="2180049"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solidFill>
                  <a:prstClr val="white"/>
                </a:solidFill>
                <a:latin typeface="Arial"/>
              </a:rPr>
              <a:t>16</a:t>
            </a:r>
            <a:r>
              <a:rPr kumimoji="0" lang="sv-SE" sz="1800" b="0" i="0" u="none" strike="noStrike" kern="1200" cap="none" spc="0" normalizeH="0" baseline="0" noProof="0" dirty="0">
                <a:ln>
                  <a:noFill/>
                </a:ln>
                <a:solidFill>
                  <a:prstClr val="white"/>
                </a:solidFill>
                <a:effectLst/>
                <a:uLnTx/>
                <a:uFillTx/>
                <a:latin typeface="Arial"/>
                <a:ea typeface="+mn-ea"/>
                <a:cs typeface="+mn-cs"/>
              </a:rPr>
              <a:t> maj, Digitalt RSS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15112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4D60-E633-4B8E-A530-3D1C6AA7B819}"/>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C7DC3E9-DEEA-4E1A-AFD5-9C76B0B40631}"/>
              </a:ext>
            </a:extLst>
          </p:cNvPr>
          <p:cNvSpPr>
            <a:spLocks noGrp="1"/>
          </p:cNvSpPr>
          <p:nvPr>
            <p:ph idx="1"/>
          </p:nvPr>
        </p:nvSpPr>
        <p:spPr/>
        <p:txBody>
          <a:bodyPr/>
          <a:lstStyle/>
          <a:p>
            <a:endParaRPr lang="sv-SE"/>
          </a:p>
        </p:txBody>
      </p:sp>
      <p:pic>
        <p:nvPicPr>
          <p:cNvPr id="4" name="Platshållare för innehåll 4">
            <a:extLst>
              <a:ext uri="{FF2B5EF4-FFF2-40B4-BE49-F238E27FC236}">
                <a16:creationId xmlns:a16="http://schemas.microsoft.com/office/drawing/2014/main" id="{EE789FA4-DF59-4097-98B9-6EE1CF292B78}"/>
              </a:ext>
            </a:extLst>
          </p:cNvPr>
          <p:cNvPicPr>
            <a:picLocks noChangeAspect="1"/>
          </p:cNvPicPr>
          <p:nvPr/>
        </p:nvPicPr>
        <p:blipFill rotWithShape="1">
          <a:blip r:embed="rId3"/>
          <a:srcRect l="14566" t="15951" r="55797" b="14642"/>
          <a:stretch/>
        </p:blipFill>
        <p:spPr>
          <a:xfrm>
            <a:off x="0" y="-26126"/>
            <a:ext cx="11980506" cy="6858000"/>
          </a:xfrm>
          <a:prstGeom prst="rect">
            <a:avLst/>
          </a:prstGeom>
        </p:spPr>
      </p:pic>
    </p:spTree>
    <p:extLst>
      <p:ext uri="{BB962C8B-B14F-4D97-AF65-F5344CB8AC3E}">
        <p14:creationId xmlns:p14="http://schemas.microsoft.com/office/powerpoint/2010/main" val="909820854"/>
      </p:ext>
    </p:extLst>
  </p:cSld>
  <p:clrMapOvr>
    <a:masterClrMapping/>
  </p:clrMapOvr>
</p:sld>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0.xml><?xml version="1.0" encoding="utf-8"?>
<a:theme xmlns:a="http://schemas.openxmlformats.org/drawingml/2006/main" name="2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11.xml><?xml version="1.0" encoding="utf-8"?>
<a:theme xmlns:a="http://schemas.openxmlformats.org/drawingml/2006/main" name="1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FD1CEDE4-AA2E-46FB-B779-290BFBC30F20}"/>
    </a:ext>
  </a:extLst>
</a:theme>
</file>

<file path=ppt/theme/theme12.xml><?xml version="1.0" encoding="utf-8"?>
<a:theme xmlns:a="http://schemas.openxmlformats.org/drawingml/2006/main" name="1_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13.xml><?xml version="1.0" encoding="utf-8"?>
<a:theme xmlns:a="http://schemas.openxmlformats.org/drawingml/2006/main" name="1_SKL PPT Mörk">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979E2BA5-51B9-49DB-B6F8-94675517DD24}"/>
    </a:ext>
  </a:extLst>
</a:theme>
</file>

<file path=ppt/theme/theme14.xml><?xml version="1.0" encoding="utf-8"?>
<a:theme xmlns:a="http://schemas.openxmlformats.org/drawingml/2006/main" name="Region Örebro län - Bildlayouter">
  <a:themeElements>
    <a:clrScheme name="Region Örebro län">
      <a:dk1>
        <a:sysClr val="windowText" lastClr="000000"/>
      </a:dk1>
      <a:lt1>
        <a:sysClr val="window" lastClr="FFFFFF"/>
      </a:lt1>
      <a:dk2>
        <a:srgbClr val="575757"/>
      </a:dk2>
      <a:lt2>
        <a:srgbClr val="B2B2B2"/>
      </a:lt2>
      <a:accent1>
        <a:srgbClr val="0090D4"/>
      </a:accent1>
      <a:accent2>
        <a:srgbClr val="9FC53A"/>
      </a:accent2>
      <a:accent3>
        <a:srgbClr val="004F9E"/>
      </a:accent3>
      <a:accent4>
        <a:srgbClr val="008B39"/>
      </a:accent4>
      <a:accent5>
        <a:srgbClr val="66BDE5"/>
      </a:accent5>
      <a:accent6>
        <a:srgbClr val="B9D87B"/>
      </a:accent6>
      <a:hlink>
        <a:srgbClr val="000000"/>
      </a:hlink>
      <a:folHlink>
        <a:srgbClr val="000000"/>
      </a:folHlink>
    </a:clrScheme>
    <a:fontScheme name="Region Örebro lä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000" dirty="0" err="1" smtClean="0"/>
        </a:defPPr>
      </a:lstStyle>
    </a:txDef>
  </a:objectDefaults>
  <a:extraClrSchemeLst/>
  <a:extLst>
    <a:ext uri="{05A4C25C-085E-4340-85A3-A5531E510DB2}">
      <thm15:themeFamily xmlns:thm15="http://schemas.microsoft.com/office/thememl/2012/main" name="Region Örebro - 4_3.potx" id="{0A306C6A-F111-47DC-AD02-E80B5D301827}" vid="{F9E4864D-432E-48C9-9E78-88192D5C2267}"/>
    </a:ext>
  </a:extLst>
</a:theme>
</file>

<file path=ppt/theme/theme15.xml><?xml version="1.0" encoding="utf-8"?>
<a:theme xmlns:a="http://schemas.openxmlformats.org/drawingml/2006/main" name="Region Örebro län - Standardlayouter">
  <a:themeElements>
    <a:clrScheme name="Region Örebro län">
      <a:dk1>
        <a:sysClr val="windowText" lastClr="000000"/>
      </a:dk1>
      <a:lt1>
        <a:sysClr val="window" lastClr="FFFFFF"/>
      </a:lt1>
      <a:dk2>
        <a:srgbClr val="575757"/>
      </a:dk2>
      <a:lt2>
        <a:srgbClr val="B2B2B2"/>
      </a:lt2>
      <a:accent1>
        <a:srgbClr val="0090D4"/>
      </a:accent1>
      <a:accent2>
        <a:srgbClr val="9FC53A"/>
      </a:accent2>
      <a:accent3>
        <a:srgbClr val="004F9E"/>
      </a:accent3>
      <a:accent4>
        <a:srgbClr val="008B39"/>
      </a:accent4>
      <a:accent5>
        <a:srgbClr val="66BDE5"/>
      </a:accent5>
      <a:accent6>
        <a:srgbClr val="B9D87B"/>
      </a:accent6>
      <a:hlink>
        <a:srgbClr val="000000"/>
      </a:hlink>
      <a:folHlink>
        <a:srgbClr val="000000"/>
      </a:folHlink>
    </a:clrScheme>
    <a:fontScheme name="Region Örebro lä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000" dirty="0" err="1" smtClean="0"/>
        </a:defPPr>
      </a:lstStyle>
    </a:txDef>
  </a:objectDefaults>
  <a:extraClrSchemeLst/>
  <a:extLst>
    <a:ext uri="{05A4C25C-085E-4340-85A3-A5531E510DB2}">
      <thm15:themeFamily xmlns:thm15="http://schemas.microsoft.com/office/thememl/2012/main" name="Region Örebro - 4_3.potx" id="{0A306C6A-F111-47DC-AD02-E80B5D301827}" vid="{28A43168-3E14-438C-8AD6-E0DF814231B1}"/>
    </a:ext>
  </a:extLst>
</a:theme>
</file>

<file path=ppt/theme/theme16.xml><?xml version="1.0" encoding="utf-8"?>
<a:theme xmlns:a="http://schemas.openxmlformats.org/drawingml/2006/main" name="2_SKL PPT Mörk">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979E2BA5-51B9-49DB-B6F8-94675517DD24}"/>
    </a:ext>
  </a:extLst>
</a:theme>
</file>

<file path=ppt/theme/theme1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708A3794-37D9-4803-84A9-AB78FBB36BC4}"/>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E78E39C-B60B-491F-A96D-3FDDC16DF557}"/>
    </a:ext>
  </a:extLst>
</a:theme>
</file>

<file path=ppt/theme/theme4.xml><?xml version="1.0" encoding="utf-8"?>
<a:theme xmlns:a="http://schemas.openxmlformats.org/drawingml/2006/main" name="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5.xml><?xml version="1.0" encoding="utf-8"?>
<a:theme xmlns:a="http://schemas.openxmlformats.org/drawingml/2006/main" name="SKL PPT Svar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87141482-60FB-45BC-B401-1519BD2D21BE}"/>
    </a:ext>
  </a:extLst>
</a:theme>
</file>

<file path=ppt/theme/theme6.xml><?xml version="1.0" encoding="utf-8"?>
<a:theme xmlns:a="http://schemas.openxmlformats.org/drawingml/2006/main" name="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7.xml><?xml version="1.0" encoding="utf-8"?>
<a:theme xmlns:a="http://schemas.openxmlformats.org/drawingml/2006/main" name="2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docProps/app.xml><?xml version="1.0" encoding="utf-8"?>
<Properties xmlns="http://schemas.openxmlformats.org/officeDocument/2006/extended-properties" xmlns:vt="http://schemas.openxmlformats.org/officeDocument/2006/docPropsVTypes">
  <Template>SKR</Template>
  <TotalTime>3625</TotalTime>
  <Words>5250</Words>
  <Application>Microsoft Office PowerPoint</Application>
  <PresentationFormat>Bredbild</PresentationFormat>
  <Paragraphs>855</Paragraphs>
  <Slides>85</Slides>
  <Notes>82</Notes>
  <HiddenSlides>1</HiddenSlides>
  <MMClips>0</MMClips>
  <ScaleCrop>false</ScaleCrop>
  <HeadingPairs>
    <vt:vector size="8" baseType="variant">
      <vt:variant>
        <vt:lpstr>Använt teckensnitt</vt:lpstr>
      </vt:variant>
      <vt:variant>
        <vt:i4>13</vt:i4>
      </vt:variant>
      <vt:variant>
        <vt:lpstr>Tema</vt:lpstr>
      </vt:variant>
      <vt:variant>
        <vt:i4>16</vt:i4>
      </vt:variant>
      <vt:variant>
        <vt:lpstr>Serverprogram för OLE-inbäddning</vt:lpstr>
      </vt:variant>
      <vt:variant>
        <vt:i4>1</vt:i4>
      </vt:variant>
      <vt:variant>
        <vt:lpstr>Bildrubriker</vt:lpstr>
      </vt:variant>
      <vt:variant>
        <vt:i4>85</vt:i4>
      </vt:variant>
    </vt:vector>
  </HeadingPairs>
  <TitlesOfParts>
    <vt:vector size="115" baseType="lpstr">
      <vt:lpstr>arial</vt:lpstr>
      <vt:lpstr>arial</vt:lpstr>
      <vt:lpstr>Arial Unicode MS</vt:lpstr>
      <vt:lpstr>Calibri</vt:lpstr>
      <vt:lpstr>Calibri Light</vt:lpstr>
      <vt:lpstr>Courier New</vt:lpstr>
      <vt:lpstr>Geneva</vt:lpstr>
      <vt:lpstr>open sans</vt:lpstr>
      <vt:lpstr>Open Sans Extrabold</vt:lpstr>
      <vt:lpstr>Symbol</vt:lpstr>
      <vt:lpstr>Times New Roman</vt:lpstr>
      <vt:lpstr>Wingdings</vt:lpstr>
      <vt:lpstr>ヒラギノ角ゴ Pro W3</vt:lpstr>
      <vt:lpstr>SKL PPT Gul</vt:lpstr>
      <vt:lpstr>SKL PPT Röd</vt:lpstr>
      <vt:lpstr>Inledningsbilder</vt:lpstr>
      <vt:lpstr>SKL PPT Mörk</vt:lpstr>
      <vt:lpstr>SKL PPT Svart</vt:lpstr>
      <vt:lpstr>SKL PPT Vit</vt:lpstr>
      <vt:lpstr>2_SKL PPT Vit</vt:lpstr>
      <vt:lpstr>Office-tema</vt:lpstr>
      <vt:lpstr>1_SKL PPT Gul</vt:lpstr>
      <vt:lpstr>2_SKL PPT Gul</vt:lpstr>
      <vt:lpstr>1_Inledningsbilder</vt:lpstr>
      <vt:lpstr>1_SKL PPT Vit</vt:lpstr>
      <vt:lpstr>1_SKL PPT Mörk</vt:lpstr>
      <vt:lpstr>Region Örebro län - Bildlayouter</vt:lpstr>
      <vt:lpstr>Region Örebro län - Standardlayouter</vt:lpstr>
      <vt:lpstr>2_SKL PPT Mörk</vt:lpstr>
      <vt:lpstr>Klipp</vt:lpstr>
      <vt:lpstr>PowerPoint-presentation</vt:lpstr>
      <vt:lpstr>Föregående möte </vt:lpstr>
      <vt:lpstr>Dagordning</vt:lpstr>
      <vt:lpstr>Information från AU och SKR</vt:lpstr>
      <vt:lpstr>Test av nationell modell för att identifiera lokala kunskapsbehov 2022</vt:lpstr>
      <vt:lpstr>Tema kompetensförsörjning/ kompetensutveckling</vt:lpstr>
      <vt:lpstr>Morgondagens ödesfråga?  2022-11-23</vt:lpstr>
      <vt:lpstr>PowerPoint-presentation</vt:lpstr>
      <vt:lpstr>PowerPoint-presentation</vt:lpstr>
      <vt:lpstr>Befolkningsförändringar enligt SCBs prognos (i procent 2020-2040)</vt:lpstr>
      <vt:lpstr>Förutsättningar…</vt:lpstr>
      <vt:lpstr> På gång</vt:lpstr>
      <vt:lpstr>Vad ska vi göra?</vt:lpstr>
      <vt:lpstr>   Vägen till en länsgemensam kompetensförsörjningsplan för Nära vård - och resan framåt   </vt:lpstr>
      <vt:lpstr>   Projekt  Trygga kompetensen för en God och nära vård  -En länsgemensam kompetensförsörjningsplan   2020-09-01 - 2022-06-30 2022-07-01 - 2023-06-30</vt:lpstr>
      <vt:lpstr>PowerPoint-presentation</vt:lpstr>
      <vt:lpstr>Vårt uppdrag</vt:lpstr>
      <vt:lpstr>Projektets delar</vt:lpstr>
      <vt:lpstr>PowerPoint-presentation</vt:lpstr>
      <vt:lpstr>Färgskatta yrkesbenämningarna</vt:lpstr>
      <vt:lpstr>PowerPoint-presentation</vt:lpstr>
      <vt:lpstr>PowerPoint-presentation</vt:lpstr>
      <vt:lpstr>Dialoger </vt:lpstr>
      <vt:lpstr>PowerPoint-presentation</vt:lpstr>
      <vt:lpstr>Språk- och kulturkompetens</vt:lpstr>
      <vt:lpstr>PowerPoint-presentation</vt:lpstr>
      <vt:lpstr>Fortsatt arbete</vt:lpstr>
      <vt:lpstr>Systematiskt arbetssätt</vt:lpstr>
      <vt:lpstr>Vinster</vt:lpstr>
      <vt:lpstr>PowerPoint-presentation</vt:lpstr>
      <vt:lpstr>Stort tack för oss!</vt:lpstr>
      <vt:lpstr>Kontakt projektledning</vt:lpstr>
      <vt:lpstr>Gemensam reflektion</vt:lpstr>
      <vt:lpstr>Paus</vt:lpstr>
      <vt:lpstr>Uppföljning av frågan om fortbildning för första linjens chefer</vt:lpstr>
      <vt:lpstr>Svar från RSS</vt:lpstr>
      <vt:lpstr>Såhär går vi vidare</vt:lpstr>
      <vt:lpstr>PowerPoint-presentation</vt:lpstr>
      <vt:lpstr>Agenda</vt:lpstr>
      <vt:lpstr>268 anslutna kommuner</vt:lpstr>
      <vt:lpstr>PowerPoint-presentation</vt:lpstr>
      <vt:lpstr>Varumärke</vt:lpstr>
      <vt:lpstr>Det är viktigt… </vt:lpstr>
      <vt:lpstr>Innehåll för chefer</vt:lpstr>
      <vt:lpstr>Exempel Barn och unga GR</vt:lpstr>
      <vt:lpstr>PowerPoint-presentation</vt:lpstr>
      <vt:lpstr>RSS med regionalt uppdrag</vt:lpstr>
      <vt:lpstr>Kommunikation</vt:lpstr>
      <vt:lpstr>Pedagogiskt upplägg</vt:lpstr>
      <vt:lpstr>Kursdagar</vt:lpstr>
      <vt:lpstr>Administration och support</vt:lpstr>
      <vt:lpstr>Förberedelser för RSS</vt:lpstr>
      <vt:lpstr>Uppföljning av året </vt:lpstr>
      <vt:lpstr>PowerPoint-presentation</vt:lpstr>
      <vt:lpstr>Paus</vt:lpstr>
      <vt:lpstr>Ny politik, Tidöavtal</vt:lpstr>
      <vt:lpstr>Socialminister</vt:lpstr>
      <vt:lpstr>Sjukvårdsminister</vt:lpstr>
      <vt:lpstr>Socialtjänstminister</vt:lpstr>
      <vt:lpstr>Äldre- och socialförsäkringsminister</vt:lpstr>
      <vt:lpstr>Från Tidöavtal till budget 2023</vt:lpstr>
      <vt:lpstr>Från Tidöavtal till budget 2023</vt:lpstr>
      <vt:lpstr>Från Tidöavtal till budget 2023</vt:lpstr>
      <vt:lpstr>Nya och förlängda riktade statsbidrag (K)</vt:lpstr>
      <vt:lpstr>Nya och förlängda riktade statsbidrag (R) </vt:lpstr>
      <vt:lpstr>Tidöavtalet: Särskilda samarbetsprojekt inom:</vt:lpstr>
      <vt:lpstr>Nya regeringens inriktning – brott</vt:lpstr>
      <vt:lpstr>Nya regeringens inriktning – brott</vt:lpstr>
      <vt:lpstr>Nya regeringens inriktning – migration</vt:lpstr>
      <vt:lpstr>Nya regeringens inriktning – hälso- och sjukvård </vt:lpstr>
      <vt:lpstr>Nya regeringens inriktning – hälso- och sjukvård </vt:lpstr>
      <vt:lpstr>Gemensam reflektion</vt:lpstr>
      <vt:lpstr>Uppföljning av uppdraget Strategi för hälsa   Samtal om länsgemensam ledning för hälsofrämjande  och förebyggande arbete   Jesper Ekberg, samordnare Strategi för hälsa </vt:lpstr>
      <vt:lpstr>Hållpunkter för stunden</vt:lpstr>
      <vt:lpstr>Hälsa som strategi för att klara välfärdsuppdraget</vt:lpstr>
      <vt:lpstr>Alla län har ledningsstrukturer för samverkan mellan kommuner och region</vt:lpstr>
      <vt:lpstr>PowerPoint-presentation</vt:lpstr>
      <vt:lpstr>PowerPoint-presentation</vt:lpstr>
      <vt:lpstr>En uppföljning med två perspektiv</vt:lpstr>
      <vt:lpstr>Ett avstamp för fortsatt arbete – delar i uppföljningen</vt:lpstr>
      <vt:lpstr>Uppföljande samtal med ansvariga för länsgemensam ledning</vt:lpstr>
      <vt:lpstr>Förberedelser (förslag)</vt:lpstr>
      <vt:lpstr>Sammanfattning och avslut</vt:lpstr>
      <vt:lpstr>Mötestider 2022</vt:lpstr>
      <vt:lpstr>Mötestider 2023</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Nielsen Anna</dc:creator>
  <cp:lastModifiedBy>Mårtensson Tanja /Ledningsstöd och strategi Hälso- och sjukvård Dalarna /Falun</cp:lastModifiedBy>
  <cp:revision>35</cp:revision>
  <cp:lastPrinted>2022-11-23T10:20:50Z</cp:lastPrinted>
  <dcterms:created xsi:type="dcterms:W3CDTF">2021-06-07T09:14:21Z</dcterms:created>
  <dcterms:modified xsi:type="dcterms:W3CDTF">2022-12-01T06:53:20Z</dcterms:modified>
</cp:coreProperties>
</file>