
<file path=[Content_Types].xml><?xml version="1.0" encoding="utf-8"?>
<Types xmlns="http://schemas.openxmlformats.org/package/2006/content-types">
  <Default Extension="png" ContentType="image/png"/>
  <Default Extension="jfif" ContentType="image/j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9.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0.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1.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2.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3.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4.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5.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6.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7.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8.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9.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20.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21.xml" ContentType="application/vnd.openxmlformats-officedocument.theme+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22.xml" ContentType="application/vnd.openxmlformats-officedocument.theme+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23.xml" ContentType="application/vnd.openxmlformats-officedocument.theme+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4.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25.xml" ContentType="application/vnd.openxmlformats-officedocument.theme+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theme/theme26.xml" ContentType="application/vnd.openxmlformats-officedocument.theme+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theme/theme27.xml" ContentType="application/vnd.openxmlformats-officedocument.theme+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28.xml" ContentType="application/vnd.openxmlformats-officedocument.theme+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theme/theme29.xml" ContentType="application/vnd.openxmlformats-officedocument.theme+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30.xml" ContentType="application/vnd.openxmlformats-officedocument.theme+xml"/>
  <Override PartName="/ppt/theme/theme3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26" r:id="rId8"/>
    <p:sldMasterId id="2147483732" r:id="rId9"/>
    <p:sldMasterId id="2147483742" r:id="rId10"/>
    <p:sldMasterId id="2147483745" r:id="rId11"/>
    <p:sldMasterId id="2147483754" r:id="rId12"/>
    <p:sldMasterId id="2147483775" r:id="rId13"/>
    <p:sldMasterId id="2147483790" r:id="rId14"/>
    <p:sldMasterId id="2147483802" r:id="rId15"/>
    <p:sldMasterId id="2147483812" r:id="rId16"/>
    <p:sldMasterId id="2147483821" r:id="rId17"/>
    <p:sldMasterId id="2147483840" r:id="rId18"/>
    <p:sldMasterId id="2147483848" r:id="rId19"/>
    <p:sldMasterId id="2147483857" r:id="rId20"/>
    <p:sldMasterId id="2147483871" r:id="rId21"/>
    <p:sldMasterId id="2147483883" r:id="rId22"/>
    <p:sldMasterId id="2147483893" r:id="rId23"/>
    <p:sldMasterId id="2147483905" r:id="rId24"/>
    <p:sldMasterId id="2147483915" r:id="rId25"/>
    <p:sldMasterId id="2147483929" r:id="rId26"/>
    <p:sldMasterId id="2147483943" r:id="rId27"/>
    <p:sldMasterId id="2147483957" r:id="rId28"/>
    <p:sldMasterId id="2147483966" r:id="rId29"/>
    <p:sldMasterId id="2147483979" r:id="rId30"/>
  </p:sldMasterIdLst>
  <p:notesMasterIdLst>
    <p:notesMasterId r:id="rId205"/>
  </p:notesMasterIdLst>
  <p:sldIdLst>
    <p:sldId id="266" r:id="rId31"/>
    <p:sldId id="267" r:id="rId32"/>
    <p:sldId id="4815" r:id="rId33"/>
    <p:sldId id="4816" r:id="rId34"/>
    <p:sldId id="4817" r:id="rId35"/>
    <p:sldId id="1441" r:id="rId36"/>
    <p:sldId id="1473" r:id="rId37"/>
    <p:sldId id="1859" r:id="rId38"/>
    <p:sldId id="1223" r:id="rId39"/>
    <p:sldId id="273" r:id="rId40"/>
    <p:sldId id="658" r:id="rId41"/>
    <p:sldId id="1442" r:id="rId42"/>
    <p:sldId id="1388" r:id="rId43"/>
    <p:sldId id="513" r:id="rId44"/>
    <p:sldId id="1431" r:id="rId45"/>
    <p:sldId id="1435" r:id="rId46"/>
    <p:sldId id="1417" r:id="rId47"/>
    <p:sldId id="1408" r:id="rId48"/>
    <p:sldId id="1397" r:id="rId49"/>
    <p:sldId id="1421" r:id="rId50"/>
    <p:sldId id="1469" r:id="rId51"/>
    <p:sldId id="1854" r:id="rId52"/>
    <p:sldId id="1857" r:id="rId53"/>
    <p:sldId id="1858" r:id="rId54"/>
    <p:sldId id="1860" r:id="rId55"/>
    <p:sldId id="1862" r:id="rId56"/>
    <p:sldId id="1444" r:id="rId57"/>
    <p:sldId id="640" r:id="rId58"/>
    <p:sldId id="4818" r:id="rId59"/>
    <p:sldId id="265" r:id="rId60"/>
    <p:sldId id="9418" r:id="rId61"/>
    <p:sldId id="9411" r:id="rId62"/>
    <p:sldId id="9420" r:id="rId63"/>
    <p:sldId id="9413" r:id="rId64"/>
    <p:sldId id="270" r:id="rId65"/>
    <p:sldId id="9422" r:id="rId66"/>
    <p:sldId id="9441" r:id="rId67"/>
    <p:sldId id="9442" r:id="rId68"/>
    <p:sldId id="9435" r:id="rId69"/>
    <p:sldId id="9439" r:id="rId70"/>
    <p:sldId id="9423" r:id="rId71"/>
    <p:sldId id="4819" r:id="rId72"/>
    <p:sldId id="299" r:id="rId73"/>
    <p:sldId id="312" r:id="rId74"/>
    <p:sldId id="2923" r:id="rId75"/>
    <p:sldId id="2835" r:id="rId76"/>
    <p:sldId id="2884" r:id="rId77"/>
    <p:sldId id="2883" r:id="rId78"/>
    <p:sldId id="837" r:id="rId79"/>
    <p:sldId id="838" r:id="rId80"/>
    <p:sldId id="2924" r:id="rId81"/>
    <p:sldId id="2826" r:id="rId82"/>
    <p:sldId id="2824" r:id="rId83"/>
    <p:sldId id="778" r:id="rId84"/>
    <p:sldId id="2823" r:id="rId85"/>
    <p:sldId id="2147374765" r:id="rId86"/>
    <p:sldId id="2837" r:id="rId87"/>
    <p:sldId id="275" r:id="rId88"/>
    <p:sldId id="2925" r:id="rId89"/>
    <p:sldId id="2891" r:id="rId90"/>
    <p:sldId id="2892" r:id="rId91"/>
    <p:sldId id="2905" r:id="rId92"/>
    <p:sldId id="2838" r:id="rId93"/>
    <p:sldId id="766" r:id="rId94"/>
    <p:sldId id="321" r:id="rId95"/>
    <p:sldId id="2840" r:id="rId96"/>
    <p:sldId id="2841" r:id="rId97"/>
    <p:sldId id="2842" r:id="rId98"/>
    <p:sldId id="2843" r:id="rId99"/>
    <p:sldId id="2844" r:id="rId100"/>
    <p:sldId id="264" r:id="rId101"/>
    <p:sldId id="2147374766" r:id="rId102"/>
    <p:sldId id="2851" r:id="rId103"/>
    <p:sldId id="2852" r:id="rId104"/>
    <p:sldId id="2919" r:id="rId105"/>
    <p:sldId id="2853" r:id="rId106"/>
    <p:sldId id="2914" r:id="rId107"/>
    <p:sldId id="4837" r:id="rId108"/>
    <p:sldId id="271" r:id="rId109"/>
    <p:sldId id="4821" r:id="rId110"/>
    <p:sldId id="5115" r:id="rId111"/>
    <p:sldId id="5114" r:id="rId112"/>
    <p:sldId id="5118" r:id="rId113"/>
    <p:sldId id="272" r:id="rId114"/>
    <p:sldId id="5085" r:id="rId115"/>
    <p:sldId id="5079" r:id="rId116"/>
    <p:sldId id="293" r:id="rId117"/>
    <p:sldId id="5075" r:id="rId118"/>
    <p:sldId id="5119" r:id="rId119"/>
    <p:sldId id="5117" r:id="rId120"/>
    <p:sldId id="2142533588" r:id="rId121"/>
    <p:sldId id="2142533583" r:id="rId122"/>
    <p:sldId id="5218" r:id="rId123"/>
    <p:sldId id="2142533584" r:id="rId124"/>
    <p:sldId id="256" r:id="rId125"/>
    <p:sldId id="257" r:id="rId126"/>
    <p:sldId id="260" r:id="rId127"/>
    <p:sldId id="263" r:id="rId128"/>
    <p:sldId id="2142533587" r:id="rId129"/>
    <p:sldId id="2142533586" r:id="rId130"/>
    <p:sldId id="4822" r:id="rId131"/>
    <p:sldId id="2546" r:id="rId132"/>
    <p:sldId id="5167" r:id="rId133"/>
    <p:sldId id="5193" r:id="rId134"/>
    <p:sldId id="5168" r:id="rId135"/>
    <p:sldId id="5185" r:id="rId136"/>
    <p:sldId id="5194" r:id="rId137"/>
    <p:sldId id="5171" r:id="rId138"/>
    <p:sldId id="5186" r:id="rId139"/>
    <p:sldId id="5172" r:id="rId140"/>
    <p:sldId id="5187" r:id="rId141"/>
    <p:sldId id="5174" r:id="rId142"/>
    <p:sldId id="5188" r:id="rId143"/>
    <p:sldId id="5176" r:id="rId144"/>
    <p:sldId id="5189" r:id="rId145"/>
    <p:sldId id="5195" r:id="rId146"/>
    <p:sldId id="5178" r:id="rId147"/>
    <p:sldId id="5190" r:id="rId148"/>
    <p:sldId id="5180" r:id="rId149"/>
    <p:sldId id="5191" r:id="rId150"/>
    <p:sldId id="5182" r:id="rId151"/>
    <p:sldId id="5192" r:id="rId152"/>
    <p:sldId id="5196" r:id="rId153"/>
    <p:sldId id="5197" r:id="rId154"/>
    <p:sldId id="5198" r:id="rId155"/>
    <p:sldId id="5162" r:id="rId156"/>
    <p:sldId id="5165" r:id="rId157"/>
    <p:sldId id="4824" r:id="rId158"/>
    <p:sldId id="4825" r:id="rId159"/>
    <p:sldId id="5139" r:id="rId160"/>
    <p:sldId id="5140" r:id="rId161"/>
    <p:sldId id="2081" r:id="rId162"/>
    <p:sldId id="2134960553" r:id="rId163"/>
    <p:sldId id="2142533591" r:id="rId164"/>
    <p:sldId id="268" r:id="rId165"/>
    <p:sldId id="2147374767" r:id="rId166"/>
    <p:sldId id="2142533594" r:id="rId167"/>
    <p:sldId id="274" r:id="rId168"/>
    <p:sldId id="2147374768" r:id="rId169"/>
    <p:sldId id="2147374760" r:id="rId170"/>
    <p:sldId id="2147374761" r:id="rId171"/>
    <p:sldId id="2147374762" r:id="rId172"/>
    <p:sldId id="2147374763" r:id="rId173"/>
    <p:sldId id="287" r:id="rId174"/>
    <p:sldId id="2142533595" r:id="rId175"/>
    <p:sldId id="2142533596" r:id="rId176"/>
    <p:sldId id="2142533597" r:id="rId177"/>
    <p:sldId id="2142533598" r:id="rId178"/>
    <p:sldId id="2147374758" r:id="rId179"/>
    <p:sldId id="259" r:id="rId180"/>
    <p:sldId id="10445" r:id="rId181"/>
    <p:sldId id="4833" r:id="rId182"/>
    <p:sldId id="4834" r:id="rId183"/>
    <p:sldId id="2147374764" r:id="rId184"/>
    <p:sldId id="5104" r:id="rId185"/>
    <p:sldId id="5692" r:id="rId186"/>
    <p:sldId id="11975" r:id="rId187"/>
    <p:sldId id="11976" r:id="rId188"/>
    <p:sldId id="11977" r:id="rId189"/>
    <p:sldId id="11978" r:id="rId190"/>
    <p:sldId id="11333" r:id="rId191"/>
    <p:sldId id="4835" r:id="rId192"/>
    <p:sldId id="4838" r:id="rId193"/>
    <p:sldId id="261" r:id="rId194"/>
    <p:sldId id="15769" r:id="rId195"/>
    <p:sldId id="262" r:id="rId196"/>
    <p:sldId id="15768" r:id="rId197"/>
    <p:sldId id="269" r:id="rId198"/>
    <p:sldId id="2350" r:id="rId199"/>
    <p:sldId id="15770" r:id="rId200"/>
    <p:sldId id="2349" r:id="rId201"/>
    <p:sldId id="4823" r:id="rId202"/>
    <p:sldId id="277" r:id="rId203"/>
    <p:sldId id="375" r:id="rId20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CDBEAE6-A7BC-485F-A837-C6D1AC89F7F1}">
          <p14:sldIdLst>
            <p14:sldId id="266"/>
            <p14:sldId id="267"/>
            <p14:sldId id="4815"/>
            <p14:sldId id="4816"/>
            <p14:sldId id="4817"/>
            <p14:sldId id="1441"/>
            <p14:sldId id="1473"/>
            <p14:sldId id="1859"/>
            <p14:sldId id="1223"/>
            <p14:sldId id="273"/>
            <p14:sldId id="658"/>
            <p14:sldId id="1442"/>
            <p14:sldId id="1388"/>
            <p14:sldId id="513"/>
            <p14:sldId id="1431"/>
            <p14:sldId id="1435"/>
            <p14:sldId id="1417"/>
            <p14:sldId id="1408"/>
            <p14:sldId id="1397"/>
            <p14:sldId id="1421"/>
            <p14:sldId id="1469"/>
            <p14:sldId id="1854"/>
            <p14:sldId id="1857"/>
            <p14:sldId id="1858"/>
            <p14:sldId id="1860"/>
            <p14:sldId id="1862"/>
            <p14:sldId id="1444"/>
            <p14:sldId id="640"/>
            <p14:sldId id="4818"/>
            <p14:sldId id="265"/>
            <p14:sldId id="9418"/>
            <p14:sldId id="9411"/>
            <p14:sldId id="9420"/>
            <p14:sldId id="9413"/>
            <p14:sldId id="270"/>
            <p14:sldId id="9422"/>
            <p14:sldId id="9441"/>
            <p14:sldId id="9442"/>
            <p14:sldId id="9435"/>
            <p14:sldId id="9439"/>
            <p14:sldId id="9423"/>
            <p14:sldId id="4819"/>
          </p14:sldIdLst>
        </p14:section>
        <p14:section name="Inledning" id="{C02FE865-520E-4B69-BE62-FD4AC2CB5717}">
          <p14:sldIdLst>
            <p14:sldId id="299"/>
            <p14:sldId id="312"/>
            <p14:sldId id="2923"/>
            <p14:sldId id="2835"/>
            <p14:sldId id="2884"/>
            <p14:sldId id="2883"/>
            <p14:sldId id="837"/>
            <p14:sldId id="838"/>
            <p14:sldId id="2924"/>
            <p14:sldId id="2826"/>
            <p14:sldId id="2824"/>
            <p14:sldId id="778"/>
            <p14:sldId id="2823"/>
            <p14:sldId id="2147374765"/>
            <p14:sldId id="2837"/>
            <p14:sldId id="275"/>
          </p14:sldIdLst>
        </p14:section>
        <p14:section name="Framgångsfaktorer" id="{7CA598D1-1486-4A27-AF2F-C88CFA864E1F}">
          <p14:sldIdLst>
            <p14:sldId id="2925"/>
            <p14:sldId id="2891"/>
            <p14:sldId id="2892"/>
            <p14:sldId id="2905"/>
          </p14:sldIdLst>
        </p14:section>
        <p14:section name="Att leda i förändring" id="{300B27C5-446F-4955-AAC0-F54FB26FDA51}">
          <p14:sldIdLst>
            <p14:sldId id="2838"/>
            <p14:sldId id="766"/>
            <p14:sldId id="321"/>
            <p14:sldId id="2840"/>
            <p14:sldId id="2841"/>
            <p14:sldId id="2842"/>
            <p14:sldId id="2843"/>
            <p14:sldId id="2844"/>
            <p14:sldId id="264"/>
            <p14:sldId id="2147374766"/>
            <p14:sldId id="2851"/>
            <p14:sldId id="2852"/>
            <p14:sldId id="2919"/>
            <p14:sldId id="2853"/>
          </p14:sldIdLst>
        </p14:section>
        <p14:section name="Avslutning" id="{94859E74-DC0A-44D0-8545-A042F38C8DED}">
          <p14:sldIdLst>
            <p14:sldId id="2914"/>
            <p14:sldId id="4837"/>
            <p14:sldId id="271"/>
            <p14:sldId id="4821"/>
            <p14:sldId id="5115"/>
            <p14:sldId id="5114"/>
            <p14:sldId id="5118"/>
            <p14:sldId id="272"/>
            <p14:sldId id="5085"/>
            <p14:sldId id="5079"/>
            <p14:sldId id="293"/>
            <p14:sldId id="5075"/>
            <p14:sldId id="5119"/>
            <p14:sldId id="5117"/>
            <p14:sldId id="2142533588"/>
            <p14:sldId id="2142533583"/>
            <p14:sldId id="5218"/>
            <p14:sldId id="2142533584"/>
            <p14:sldId id="256"/>
            <p14:sldId id="257"/>
            <p14:sldId id="260"/>
            <p14:sldId id="263"/>
            <p14:sldId id="2142533587"/>
            <p14:sldId id="2142533586"/>
            <p14:sldId id="4822"/>
            <p14:sldId id="2546"/>
            <p14:sldId id="5167"/>
            <p14:sldId id="5193"/>
            <p14:sldId id="5168"/>
            <p14:sldId id="5185"/>
            <p14:sldId id="5194"/>
            <p14:sldId id="5171"/>
            <p14:sldId id="5186"/>
            <p14:sldId id="5172"/>
            <p14:sldId id="5187"/>
            <p14:sldId id="5174"/>
            <p14:sldId id="5188"/>
            <p14:sldId id="5176"/>
            <p14:sldId id="5189"/>
            <p14:sldId id="5195"/>
            <p14:sldId id="5178"/>
            <p14:sldId id="5190"/>
            <p14:sldId id="5180"/>
            <p14:sldId id="5191"/>
            <p14:sldId id="5182"/>
            <p14:sldId id="5192"/>
            <p14:sldId id="5196"/>
            <p14:sldId id="5197"/>
            <p14:sldId id="5198"/>
            <p14:sldId id="5162"/>
            <p14:sldId id="5165"/>
            <p14:sldId id="4824"/>
            <p14:sldId id="4825"/>
            <p14:sldId id="5139"/>
            <p14:sldId id="5140"/>
            <p14:sldId id="2081"/>
            <p14:sldId id="2134960553"/>
            <p14:sldId id="2142533591"/>
            <p14:sldId id="268"/>
            <p14:sldId id="2147374767"/>
            <p14:sldId id="2142533594"/>
            <p14:sldId id="274"/>
            <p14:sldId id="2147374768"/>
            <p14:sldId id="2147374760"/>
            <p14:sldId id="2147374761"/>
            <p14:sldId id="2147374762"/>
            <p14:sldId id="2147374763"/>
            <p14:sldId id="287"/>
            <p14:sldId id="2142533595"/>
            <p14:sldId id="2142533596"/>
            <p14:sldId id="2142533597"/>
            <p14:sldId id="2142533598"/>
            <p14:sldId id="2147374758"/>
            <p14:sldId id="259"/>
            <p14:sldId id="10445"/>
            <p14:sldId id="4833"/>
            <p14:sldId id="4834"/>
            <p14:sldId id="2147374764"/>
            <p14:sldId id="5104"/>
            <p14:sldId id="5692"/>
            <p14:sldId id="11975"/>
            <p14:sldId id="11976"/>
            <p14:sldId id="11977"/>
            <p14:sldId id="11978"/>
            <p14:sldId id="11333"/>
            <p14:sldId id="4835"/>
            <p14:sldId id="4838"/>
            <p14:sldId id="261"/>
            <p14:sldId id="15769"/>
            <p14:sldId id="262"/>
            <p14:sldId id="15768"/>
            <p14:sldId id="269"/>
            <p14:sldId id="2350"/>
            <p14:sldId id="15770"/>
            <p14:sldId id="2349"/>
            <p14:sldId id="4823"/>
            <p14:sldId id="277"/>
            <p14:sldId id="37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elsen Anna" initials="NA" lastIdx="1" clrIdx="0">
    <p:extLst>
      <p:ext uri="{19B8F6BF-5375-455C-9EA6-DF929625EA0E}">
        <p15:presenceInfo xmlns:p15="http://schemas.microsoft.com/office/powerpoint/2012/main" userId="S::anna.nielsen@skr.se::62d1b203-1e2f-46b6-bc0b-50113c41a4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53171" autoAdjust="0"/>
  </p:normalViewPr>
  <p:slideViewPr>
    <p:cSldViewPr snapToGrid="0">
      <p:cViewPr varScale="1">
        <p:scale>
          <a:sx n="57" d="100"/>
          <a:sy n="57" d="100"/>
        </p:scale>
        <p:origin x="227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87.xml"/><Relationship Id="rId21" Type="http://schemas.openxmlformats.org/officeDocument/2006/relationships/slideMaster" Target="slideMasters/slideMaster21.xml"/><Relationship Id="rId42" Type="http://schemas.openxmlformats.org/officeDocument/2006/relationships/slide" Target="slides/slide12.xml"/><Relationship Id="rId63" Type="http://schemas.openxmlformats.org/officeDocument/2006/relationships/slide" Target="slides/slide33.xml"/><Relationship Id="rId84" Type="http://schemas.openxmlformats.org/officeDocument/2006/relationships/slide" Target="slides/slide54.xml"/><Relationship Id="rId138" Type="http://schemas.openxmlformats.org/officeDocument/2006/relationships/slide" Target="slides/slide108.xml"/><Relationship Id="rId159" Type="http://schemas.openxmlformats.org/officeDocument/2006/relationships/slide" Target="slides/slide129.xml"/><Relationship Id="rId170" Type="http://schemas.openxmlformats.org/officeDocument/2006/relationships/slide" Target="slides/slide140.xml"/><Relationship Id="rId191" Type="http://schemas.openxmlformats.org/officeDocument/2006/relationships/slide" Target="slides/slide161.xml"/><Relationship Id="rId205" Type="http://schemas.openxmlformats.org/officeDocument/2006/relationships/notesMaster" Target="notesMasters/notesMaster1.xml"/><Relationship Id="rId16" Type="http://schemas.openxmlformats.org/officeDocument/2006/relationships/slideMaster" Target="slideMasters/slideMaster16.xml"/><Relationship Id="rId107" Type="http://schemas.openxmlformats.org/officeDocument/2006/relationships/slide" Target="slides/slide77.xml"/><Relationship Id="rId11" Type="http://schemas.openxmlformats.org/officeDocument/2006/relationships/slideMaster" Target="slideMasters/slideMaster11.xml"/><Relationship Id="rId32" Type="http://schemas.openxmlformats.org/officeDocument/2006/relationships/slide" Target="slides/slide2.xml"/><Relationship Id="rId37" Type="http://schemas.openxmlformats.org/officeDocument/2006/relationships/slide" Target="slides/slide7.xml"/><Relationship Id="rId53" Type="http://schemas.openxmlformats.org/officeDocument/2006/relationships/slide" Target="slides/slide23.xml"/><Relationship Id="rId58" Type="http://schemas.openxmlformats.org/officeDocument/2006/relationships/slide" Target="slides/slide28.xml"/><Relationship Id="rId74" Type="http://schemas.openxmlformats.org/officeDocument/2006/relationships/slide" Target="slides/slide44.xml"/><Relationship Id="rId79" Type="http://schemas.openxmlformats.org/officeDocument/2006/relationships/slide" Target="slides/slide49.xml"/><Relationship Id="rId102" Type="http://schemas.openxmlformats.org/officeDocument/2006/relationships/slide" Target="slides/slide72.xml"/><Relationship Id="rId123" Type="http://schemas.openxmlformats.org/officeDocument/2006/relationships/slide" Target="slides/slide93.xml"/><Relationship Id="rId128" Type="http://schemas.openxmlformats.org/officeDocument/2006/relationships/slide" Target="slides/slide98.xml"/><Relationship Id="rId144" Type="http://schemas.openxmlformats.org/officeDocument/2006/relationships/slide" Target="slides/slide114.xml"/><Relationship Id="rId149" Type="http://schemas.openxmlformats.org/officeDocument/2006/relationships/slide" Target="slides/slide119.xml"/><Relationship Id="rId5" Type="http://schemas.openxmlformats.org/officeDocument/2006/relationships/slideMaster" Target="slideMasters/slideMaster5.xml"/><Relationship Id="rId90" Type="http://schemas.openxmlformats.org/officeDocument/2006/relationships/slide" Target="slides/slide60.xml"/><Relationship Id="rId95" Type="http://schemas.openxmlformats.org/officeDocument/2006/relationships/slide" Target="slides/slide65.xml"/><Relationship Id="rId160" Type="http://schemas.openxmlformats.org/officeDocument/2006/relationships/slide" Target="slides/slide130.xml"/><Relationship Id="rId165" Type="http://schemas.openxmlformats.org/officeDocument/2006/relationships/slide" Target="slides/slide135.xml"/><Relationship Id="rId181" Type="http://schemas.openxmlformats.org/officeDocument/2006/relationships/slide" Target="slides/slide151.xml"/><Relationship Id="rId186" Type="http://schemas.openxmlformats.org/officeDocument/2006/relationships/slide" Target="slides/slide156.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 Target="slides/slide13.xml"/><Relationship Id="rId48" Type="http://schemas.openxmlformats.org/officeDocument/2006/relationships/slide" Target="slides/slide18.xml"/><Relationship Id="rId64" Type="http://schemas.openxmlformats.org/officeDocument/2006/relationships/slide" Target="slides/slide34.xml"/><Relationship Id="rId69" Type="http://schemas.openxmlformats.org/officeDocument/2006/relationships/slide" Target="slides/slide39.xml"/><Relationship Id="rId113" Type="http://schemas.openxmlformats.org/officeDocument/2006/relationships/slide" Target="slides/slide83.xml"/><Relationship Id="rId118" Type="http://schemas.openxmlformats.org/officeDocument/2006/relationships/slide" Target="slides/slide88.xml"/><Relationship Id="rId134" Type="http://schemas.openxmlformats.org/officeDocument/2006/relationships/slide" Target="slides/slide104.xml"/><Relationship Id="rId139" Type="http://schemas.openxmlformats.org/officeDocument/2006/relationships/slide" Target="slides/slide109.xml"/><Relationship Id="rId80" Type="http://schemas.openxmlformats.org/officeDocument/2006/relationships/slide" Target="slides/slide50.xml"/><Relationship Id="rId85" Type="http://schemas.openxmlformats.org/officeDocument/2006/relationships/slide" Target="slides/slide55.xml"/><Relationship Id="rId150" Type="http://schemas.openxmlformats.org/officeDocument/2006/relationships/slide" Target="slides/slide120.xml"/><Relationship Id="rId155" Type="http://schemas.openxmlformats.org/officeDocument/2006/relationships/slide" Target="slides/slide125.xml"/><Relationship Id="rId171" Type="http://schemas.openxmlformats.org/officeDocument/2006/relationships/slide" Target="slides/slide141.xml"/><Relationship Id="rId176" Type="http://schemas.openxmlformats.org/officeDocument/2006/relationships/slide" Target="slides/slide146.xml"/><Relationship Id="rId192" Type="http://schemas.openxmlformats.org/officeDocument/2006/relationships/slide" Target="slides/slide162.xml"/><Relationship Id="rId197" Type="http://schemas.openxmlformats.org/officeDocument/2006/relationships/slide" Target="slides/slide167.xml"/><Relationship Id="rId206" Type="http://schemas.openxmlformats.org/officeDocument/2006/relationships/commentAuthors" Target="commentAuthors.xml"/><Relationship Id="rId201" Type="http://schemas.openxmlformats.org/officeDocument/2006/relationships/slide" Target="slides/slide171.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3.xml"/><Relationship Id="rId38" Type="http://schemas.openxmlformats.org/officeDocument/2006/relationships/slide" Target="slides/slide8.xml"/><Relationship Id="rId59" Type="http://schemas.openxmlformats.org/officeDocument/2006/relationships/slide" Target="slides/slide29.xml"/><Relationship Id="rId103" Type="http://schemas.openxmlformats.org/officeDocument/2006/relationships/slide" Target="slides/slide73.xml"/><Relationship Id="rId108" Type="http://schemas.openxmlformats.org/officeDocument/2006/relationships/slide" Target="slides/slide78.xml"/><Relationship Id="rId124" Type="http://schemas.openxmlformats.org/officeDocument/2006/relationships/slide" Target="slides/slide94.xml"/><Relationship Id="rId129" Type="http://schemas.openxmlformats.org/officeDocument/2006/relationships/slide" Target="slides/slide99.xml"/><Relationship Id="rId54" Type="http://schemas.openxmlformats.org/officeDocument/2006/relationships/slide" Target="slides/slide24.xml"/><Relationship Id="rId70" Type="http://schemas.openxmlformats.org/officeDocument/2006/relationships/slide" Target="slides/slide40.xml"/><Relationship Id="rId75" Type="http://schemas.openxmlformats.org/officeDocument/2006/relationships/slide" Target="slides/slide45.xml"/><Relationship Id="rId91" Type="http://schemas.openxmlformats.org/officeDocument/2006/relationships/slide" Target="slides/slide61.xml"/><Relationship Id="rId96" Type="http://schemas.openxmlformats.org/officeDocument/2006/relationships/slide" Target="slides/slide66.xml"/><Relationship Id="rId140" Type="http://schemas.openxmlformats.org/officeDocument/2006/relationships/slide" Target="slides/slide110.xml"/><Relationship Id="rId145" Type="http://schemas.openxmlformats.org/officeDocument/2006/relationships/slide" Target="slides/slide115.xml"/><Relationship Id="rId161" Type="http://schemas.openxmlformats.org/officeDocument/2006/relationships/slide" Target="slides/slide131.xml"/><Relationship Id="rId166" Type="http://schemas.openxmlformats.org/officeDocument/2006/relationships/slide" Target="slides/slide136.xml"/><Relationship Id="rId182" Type="http://schemas.openxmlformats.org/officeDocument/2006/relationships/slide" Target="slides/slide152.xml"/><Relationship Id="rId187" Type="http://schemas.openxmlformats.org/officeDocument/2006/relationships/slide" Target="slides/slide157.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 Target="slides/slide19.xml"/><Relationship Id="rId114" Type="http://schemas.openxmlformats.org/officeDocument/2006/relationships/slide" Target="slides/slide84.xml"/><Relationship Id="rId119" Type="http://schemas.openxmlformats.org/officeDocument/2006/relationships/slide" Target="slides/slide89.xml"/><Relationship Id="rId44" Type="http://schemas.openxmlformats.org/officeDocument/2006/relationships/slide" Target="slides/slide14.xml"/><Relationship Id="rId60" Type="http://schemas.openxmlformats.org/officeDocument/2006/relationships/slide" Target="slides/slide30.xml"/><Relationship Id="rId65" Type="http://schemas.openxmlformats.org/officeDocument/2006/relationships/slide" Target="slides/slide35.xml"/><Relationship Id="rId81" Type="http://schemas.openxmlformats.org/officeDocument/2006/relationships/slide" Target="slides/slide51.xml"/><Relationship Id="rId86" Type="http://schemas.openxmlformats.org/officeDocument/2006/relationships/slide" Target="slides/slide56.xml"/><Relationship Id="rId130" Type="http://schemas.openxmlformats.org/officeDocument/2006/relationships/slide" Target="slides/slide100.xml"/><Relationship Id="rId135" Type="http://schemas.openxmlformats.org/officeDocument/2006/relationships/slide" Target="slides/slide105.xml"/><Relationship Id="rId151" Type="http://schemas.openxmlformats.org/officeDocument/2006/relationships/slide" Target="slides/slide121.xml"/><Relationship Id="rId156" Type="http://schemas.openxmlformats.org/officeDocument/2006/relationships/slide" Target="slides/slide126.xml"/><Relationship Id="rId177" Type="http://schemas.openxmlformats.org/officeDocument/2006/relationships/slide" Target="slides/slide147.xml"/><Relationship Id="rId198" Type="http://schemas.openxmlformats.org/officeDocument/2006/relationships/slide" Target="slides/slide168.xml"/><Relationship Id="rId172" Type="http://schemas.openxmlformats.org/officeDocument/2006/relationships/slide" Target="slides/slide142.xml"/><Relationship Id="rId193" Type="http://schemas.openxmlformats.org/officeDocument/2006/relationships/slide" Target="slides/slide163.xml"/><Relationship Id="rId202" Type="http://schemas.openxmlformats.org/officeDocument/2006/relationships/slide" Target="slides/slide172.xml"/><Relationship Id="rId207" Type="http://schemas.openxmlformats.org/officeDocument/2006/relationships/presProps" Target="presProps.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9.xml"/><Relationship Id="rId109" Type="http://schemas.openxmlformats.org/officeDocument/2006/relationships/slide" Target="slides/slide79.xml"/><Relationship Id="rId34" Type="http://schemas.openxmlformats.org/officeDocument/2006/relationships/slide" Target="slides/slide4.xml"/><Relationship Id="rId50" Type="http://schemas.openxmlformats.org/officeDocument/2006/relationships/slide" Target="slides/slide20.xml"/><Relationship Id="rId55" Type="http://schemas.openxmlformats.org/officeDocument/2006/relationships/slide" Target="slides/slide25.xml"/><Relationship Id="rId76" Type="http://schemas.openxmlformats.org/officeDocument/2006/relationships/slide" Target="slides/slide46.xml"/><Relationship Id="rId97" Type="http://schemas.openxmlformats.org/officeDocument/2006/relationships/slide" Target="slides/slide67.xml"/><Relationship Id="rId104" Type="http://schemas.openxmlformats.org/officeDocument/2006/relationships/slide" Target="slides/slide74.xml"/><Relationship Id="rId120" Type="http://schemas.openxmlformats.org/officeDocument/2006/relationships/slide" Target="slides/slide90.xml"/><Relationship Id="rId125" Type="http://schemas.openxmlformats.org/officeDocument/2006/relationships/slide" Target="slides/slide95.xml"/><Relationship Id="rId141" Type="http://schemas.openxmlformats.org/officeDocument/2006/relationships/slide" Target="slides/slide111.xml"/><Relationship Id="rId146" Type="http://schemas.openxmlformats.org/officeDocument/2006/relationships/slide" Target="slides/slide116.xml"/><Relationship Id="rId167" Type="http://schemas.openxmlformats.org/officeDocument/2006/relationships/slide" Target="slides/slide137.xml"/><Relationship Id="rId188" Type="http://schemas.openxmlformats.org/officeDocument/2006/relationships/slide" Target="slides/slide158.xml"/><Relationship Id="rId7" Type="http://schemas.openxmlformats.org/officeDocument/2006/relationships/slideMaster" Target="slideMasters/slideMaster7.xml"/><Relationship Id="rId71" Type="http://schemas.openxmlformats.org/officeDocument/2006/relationships/slide" Target="slides/slide41.xml"/><Relationship Id="rId92" Type="http://schemas.openxmlformats.org/officeDocument/2006/relationships/slide" Target="slides/slide62.xml"/><Relationship Id="rId162" Type="http://schemas.openxmlformats.org/officeDocument/2006/relationships/slide" Target="slides/slide132.xml"/><Relationship Id="rId183" Type="http://schemas.openxmlformats.org/officeDocument/2006/relationships/slide" Target="slides/slide153.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 Target="slides/slide10.xml"/><Relationship Id="rId45" Type="http://schemas.openxmlformats.org/officeDocument/2006/relationships/slide" Target="slides/slide15.xml"/><Relationship Id="rId66" Type="http://schemas.openxmlformats.org/officeDocument/2006/relationships/slide" Target="slides/slide36.xml"/><Relationship Id="rId87" Type="http://schemas.openxmlformats.org/officeDocument/2006/relationships/slide" Target="slides/slide57.xml"/><Relationship Id="rId110" Type="http://schemas.openxmlformats.org/officeDocument/2006/relationships/slide" Target="slides/slide80.xml"/><Relationship Id="rId115" Type="http://schemas.openxmlformats.org/officeDocument/2006/relationships/slide" Target="slides/slide85.xml"/><Relationship Id="rId131" Type="http://schemas.openxmlformats.org/officeDocument/2006/relationships/slide" Target="slides/slide101.xml"/><Relationship Id="rId136" Type="http://schemas.openxmlformats.org/officeDocument/2006/relationships/slide" Target="slides/slide106.xml"/><Relationship Id="rId157" Type="http://schemas.openxmlformats.org/officeDocument/2006/relationships/slide" Target="slides/slide127.xml"/><Relationship Id="rId178" Type="http://schemas.openxmlformats.org/officeDocument/2006/relationships/slide" Target="slides/slide148.xml"/><Relationship Id="rId61" Type="http://schemas.openxmlformats.org/officeDocument/2006/relationships/slide" Target="slides/slide31.xml"/><Relationship Id="rId82" Type="http://schemas.openxmlformats.org/officeDocument/2006/relationships/slide" Target="slides/slide52.xml"/><Relationship Id="rId152" Type="http://schemas.openxmlformats.org/officeDocument/2006/relationships/slide" Target="slides/slide122.xml"/><Relationship Id="rId173" Type="http://schemas.openxmlformats.org/officeDocument/2006/relationships/slide" Target="slides/slide143.xml"/><Relationship Id="rId194" Type="http://schemas.openxmlformats.org/officeDocument/2006/relationships/slide" Target="slides/slide164.xml"/><Relationship Id="rId199" Type="http://schemas.openxmlformats.org/officeDocument/2006/relationships/slide" Target="slides/slide169.xml"/><Relationship Id="rId203" Type="http://schemas.openxmlformats.org/officeDocument/2006/relationships/slide" Target="slides/slide173.xml"/><Relationship Id="rId208"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 Target="slides/slide5.xml"/><Relationship Id="rId56" Type="http://schemas.openxmlformats.org/officeDocument/2006/relationships/slide" Target="slides/slide26.xml"/><Relationship Id="rId77" Type="http://schemas.openxmlformats.org/officeDocument/2006/relationships/slide" Target="slides/slide47.xml"/><Relationship Id="rId100" Type="http://schemas.openxmlformats.org/officeDocument/2006/relationships/slide" Target="slides/slide70.xml"/><Relationship Id="rId105" Type="http://schemas.openxmlformats.org/officeDocument/2006/relationships/slide" Target="slides/slide75.xml"/><Relationship Id="rId126" Type="http://schemas.openxmlformats.org/officeDocument/2006/relationships/slide" Target="slides/slide96.xml"/><Relationship Id="rId147" Type="http://schemas.openxmlformats.org/officeDocument/2006/relationships/slide" Target="slides/slide117.xml"/><Relationship Id="rId168" Type="http://schemas.openxmlformats.org/officeDocument/2006/relationships/slide" Target="slides/slide138.xml"/><Relationship Id="rId8" Type="http://schemas.openxmlformats.org/officeDocument/2006/relationships/slideMaster" Target="slideMasters/slideMaster8.xml"/><Relationship Id="rId51" Type="http://schemas.openxmlformats.org/officeDocument/2006/relationships/slide" Target="slides/slide21.xml"/><Relationship Id="rId72" Type="http://schemas.openxmlformats.org/officeDocument/2006/relationships/slide" Target="slides/slide42.xml"/><Relationship Id="rId93" Type="http://schemas.openxmlformats.org/officeDocument/2006/relationships/slide" Target="slides/slide63.xml"/><Relationship Id="rId98" Type="http://schemas.openxmlformats.org/officeDocument/2006/relationships/slide" Target="slides/slide68.xml"/><Relationship Id="rId121" Type="http://schemas.openxmlformats.org/officeDocument/2006/relationships/slide" Target="slides/slide91.xml"/><Relationship Id="rId142" Type="http://schemas.openxmlformats.org/officeDocument/2006/relationships/slide" Target="slides/slide112.xml"/><Relationship Id="rId163" Type="http://schemas.openxmlformats.org/officeDocument/2006/relationships/slide" Target="slides/slide133.xml"/><Relationship Id="rId184" Type="http://schemas.openxmlformats.org/officeDocument/2006/relationships/slide" Target="slides/slide154.xml"/><Relationship Id="rId189" Type="http://schemas.openxmlformats.org/officeDocument/2006/relationships/slide" Target="slides/slide159.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16.xml"/><Relationship Id="rId67" Type="http://schemas.openxmlformats.org/officeDocument/2006/relationships/slide" Target="slides/slide37.xml"/><Relationship Id="rId116" Type="http://schemas.openxmlformats.org/officeDocument/2006/relationships/slide" Target="slides/slide86.xml"/><Relationship Id="rId137" Type="http://schemas.openxmlformats.org/officeDocument/2006/relationships/slide" Target="slides/slide107.xml"/><Relationship Id="rId158" Type="http://schemas.openxmlformats.org/officeDocument/2006/relationships/slide" Target="slides/slide128.xml"/><Relationship Id="rId20" Type="http://schemas.openxmlformats.org/officeDocument/2006/relationships/slideMaster" Target="slideMasters/slideMaster20.xml"/><Relationship Id="rId41" Type="http://schemas.openxmlformats.org/officeDocument/2006/relationships/slide" Target="slides/slide11.xml"/><Relationship Id="rId62" Type="http://schemas.openxmlformats.org/officeDocument/2006/relationships/slide" Target="slides/slide32.xml"/><Relationship Id="rId83" Type="http://schemas.openxmlformats.org/officeDocument/2006/relationships/slide" Target="slides/slide53.xml"/><Relationship Id="rId88" Type="http://schemas.openxmlformats.org/officeDocument/2006/relationships/slide" Target="slides/slide58.xml"/><Relationship Id="rId111" Type="http://schemas.openxmlformats.org/officeDocument/2006/relationships/slide" Target="slides/slide81.xml"/><Relationship Id="rId132" Type="http://schemas.openxmlformats.org/officeDocument/2006/relationships/slide" Target="slides/slide102.xml"/><Relationship Id="rId153" Type="http://schemas.openxmlformats.org/officeDocument/2006/relationships/slide" Target="slides/slide123.xml"/><Relationship Id="rId174" Type="http://schemas.openxmlformats.org/officeDocument/2006/relationships/slide" Target="slides/slide144.xml"/><Relationship Id="rId179" Type="http://schemas.openxmlformats.org/officeDocument/2006/relationships/slide" Target="slides/slide149.xml"/><Relationship Id="rId195" Type="http://schemas.openxmlformats.org/officeDocument/2006/relationships/slide" Target="slides/slide165.xml"/><Relationship Id="rId209" Type="http://schemas.openxmlformats.org/officeDocument/2006/relationships/theme" Target="theme/theme1.xml"/><Relationship Id="rId190" Type="http://schemas.openxmlformats.org/officeDocument/2006/relationships/slide" Target="slides/slide160.xml"/><Relationship Id="rId204" Type="http://schemas.openxmlformats.org/officeDocument/2006/relationships/slide" Target="slides/slide174.xml"/><Relationship Id="rId15" Type="http://schemas.openxmlformats.org/officeDocument/2006/relationships/slideMaster" Target="slideMasters/slideMaster15.xml"/><Relationship Id="rId36" Type="http://schemas.openxmlformats.org/officeDocument/2006/relationships/slide" Target="slides/slide6.xml"/><Relationship Id="rId57" Type="http://schemas.openxmlformats.org/officeDocument/2006/relationships/slide" Target="slides/slide27.xml"/><Relationship Id="rId106" Type="http://schemas.openxmlformats.org/officeDocument/2006/relationships/slide" Target="slides/slide76.xml"/><Relationship Id="rId127" Type="http://schemas.openxmlformats.org/officeDocument/2006/relationships/slide" Target="slides/slide97.xml"/><Relationship Id="rId10" Type="http://schemas.openxmlformats.org/officeDocument/2006/relationships/slideMaster" Target="slideMasters/slideMaster10.xml"/><Relationship Id="rId31" Type="http://schemas.openxmlformats.org/officeDocument/2006/relationships/slide" Target="slides/slide1.xml"/><Relationship Id="rId52" Type="http://schemas.openxmlformats.org/officeDocument/2006/relationships/slide" Target="slides/slide22.xml"/><Relationship Id="rId73" Type="http://schemas.openxmlformats.org/officeDocument/2006/relationships/slide" Target="slides/slide43.xml"/><Relationship Id="rId78" Type="http://schemas.openxmlformats.org/officeDocument/2006/relationships/slide" Target="slides/slide48.xml"/><Relationship Id="rId94" Type="http://schemas.openxmlformats.org/officeDocument/2006/relationships/slide" Target="slides/slide64.xml"/><Relationship Id="rId99" Type="http://schemas.openxmlformats.org/officeDocument/2006/relationships/slide" Target="slides/slide69.xml"/><Relationship Id="rId101" Type="http://schemas.openxmlformats.org/officeDocument/2006/relationships/slide" Target="slides/slide71.xml"/><Relationship Id="rId122" Type="http://schemas.openxmlformats.org/officeDocument/2006/relationships/slide" Target="slides/slide92.xml"/><Relationship Id="rId143" Type="http://schemas.openxmlformats.org/officeDocument/2006/relationships/slide" Target="slides/slide113.xml"/><Relationship Id="rId148" Type="http://schemas.openxmlformats.org/officeDocument/2006/relationships/slide" Target="slides/slide118.xml"/><Relationship Id="rId164" Type="http://schemas.openxmlformats.org/officeDocument/2006/relationships/slide" Target="slides/slide134.xml"/><Relationship Id="rId169" Type="http://schemas.openxmlformats.org/officeDocument/2006/relationships/slide" Target="slides/slide139.xml"/><Relationship Id="rId185" Type="http://schemas.openxmlformats.org/officeDocument/2006/relationships/slide" Target="slides/slide155.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50.xml"/><Relationship Id="rId210" Type="http://schemas.openxmlformats.org/officeDocument/2006/relationships/tableStyles" Target="tableStyles.xml"/><Relationship Id="rId26" Type="http://schemas.openxmlformats.org/officeDocument/2006/relationships/slideMaster" Target="slideMasters/slideMaster26.xml"/><Relationship Id="rId47" Type="http://schemas.openxmlformats.org/officeDocument/2006/relationships/slide" Target="slides/slide17.xml"/><Relationship Id="rId68" Type="http://schemas.openxmlformats.org/officeDocument/2006/relationships/slide" Target="slides/slide38.xml"/><Relationship Id="rId89" Type="http://schemas.openxmlformats.org/officeDocument/2006/relationships/slide" Target="slides/slide59.xml"/><Relationship Id="rId112" Type="http://schemas.openxmlformats.org/officeDocument/2006/relationships/slide" Target="slides/slide82.xml"/><Relationship Id="rId133" Type="http://schemas.openxmlformats.org/officeDocument/2006/relationships/slide" Target="slides/slide103.xml"/><Relationship Id="rId154" Type="http://schemas.openxmlformats.org/officeDocument/2006/relationships/slide" Target="slides/slide124.xml"/><Relationship Id="rId175" Type="http://schemas.openxmlformats.org/officeDocument/2006/relationships/slide" Target="slides/slide145.xml"/><Relationship Id="rId196" Type="http://schemas.openxmlformats.org/officeDocument/2006/relationships/slide" Target="slides/slide166.xml"/><Relationship Id="rId200" Type="http://schemas.openxmlformats.org/officeDocument/2006/relationships/slide" Target="slides/slide17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kalkylblad.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kalkylblad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ecbf952d4a8f567e/Dokument/_SKR/Eh&#228;lsaenk&#228;ten/Bearbetning%20juni%2022/Bearbetning%20f&#246;r%20Lofs-seminarium.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Blad1!$A$2</c:f>
              <c:strCache>
                <c:ptCount val="1"/>
                <c:pt idx="0">
                  <c:v>Breddinfört</c:v>
                </c:pt>
              </c:strCache>
            </c:strRef>
          </c:tx>
          <c:spPr>
            <a:solidFill>
              <a:schemeClr val="accent1"/>
            </a:solidFill>
            <a:ln>
              <a:noFill/>
            </a:ln>
            <a:effectLst/>
          </c:spPr>
          <c:invertIfNegative val="0"/>
          <c:cat>
            <c:strRef>
              <c:f>Blad1!$B$1:$D$1</c:f>
              <c:strCache>
                <c:ptCount val="3"/>
                <c:pt idx="0">
                  <c:v>Nattillsyn</c:v>
                </c:pt>
                <c:pt idx="1">
                  <c:v>GPS-larm</c:v>
                </c:pt>
                <c:pt idx="2">
                  <c:v>Medicingivare</c:v>
                </c:pt>
              </c:strCache>
            </c:strRef>
          </c:cat>
          <c:val>
            <c:numRef>
              <c:f>Blad1!$B$2:$D$2</c:f>
              <c:numCache>
                <c:formatCode>0</c:formatCode>
                <c:ptCount val="3"/>
                <c:pt idx="0">
                  <c:v>62.413793103448278</c:v>
                </c:pt>
                <c:pt idx="1">
                  <c:v>41.379310344827587</c:v>
                </c:pt>
                <c:pt idx="2">
                  <c:v>20.689655172413794</c:v>
                </c:pt>
              </c:numCache>
            </c:numRef>
          </c:val>
          <c:extLst>
            <c:ext xmlns:c16="http://schemas.microsoft.com/office/drawing/2014/chart" uri="{C3380CC4-5D6E-409C-BE32-E72D297353CC}">
              <c16:uniqueId val="{00000000-D6F4-4C9B-9531-3B4504110B90}"/>
            </c:ext>
          </c:extLst>
        </c:ser>
        <c:ser>
          <c:idx val="1"/>
          <c:order val="1"/>
          <c:tx>
            <c:strRef>
              <c:f>Blad1!$A$3</c:f>
              <c:strCache>
                <c:ptCount val="1"/>
                <c:pt idx="0">
                  <c:v>Pilot- eller testverksamhet</c:v>
                </c:pt>
              </c:strCache>
            </c:strRef>
          </c:tx>
          <c:spPr>
            <a:solidFill>
              <a:schemeClr val="accent2"/>
            </a:solidFill>
            <a:ln>
              <a:noFill/>
            </a:ln>
            <a:effectLst/>
          </c:spPr>
          <c:invertIfNegative val="0"/>
          <c:cat>
            <c:strRef>
              <c:f>Blad1!$B$1:$D$1</c:f>
              <c:strCache>
                <c:ptCount val="3"/>
                <c:pt idx="0">
                  <c:v>Nattillsyn</c:v>
                </c:pt>
                <c:pt idx="1">
                  <c:v>GPS-larm</c:v>
                </c:pt>
                <c:pt idx="2">
                  <c:v>Medicingivare</c:v>
                </c:pt>
              </c:strCache>
            </c:strRef>
          </c:cat>
          <c:val>
            <c:numRef>
              <c:f>Blad1!$B$3:$D$3</c:f>
              <c:numCache>
                <c:formatCode>0</c:formatCode>
                <c:ptCount val="3"/>
                <c:pt idx="0">
                  <c:v>15.172413793103448</c:v>
                </c:pt>
                <c:pt idx="1">
                  <c:v>19.655172413793103</c:v>
                </c:pt>
                <c:pt idx="2">
                  <c:v>17.241379310344829</c:v>
                </c:pt>
              </c:numCache>
            </c:numRef>
          </c:val>
          <c:extLst>
            <c:ext xmlns:c16="http://schemas.microsoft.com/office/drawing/2014/chart" uri="{C3380CC4-5D6E-409C-BE32-E72D297353CC}">
              <c16:uniqueId val="{00000001-D6F4-4C9B-9531-3B4504110B90}"/>
            </c:ext>
          </c:extLst>
        </c:ser>
        <c:dLbls>
          <c:showLegendKey val="0"/>
          <c:showVal val="0"/>
          <c:showCatName val="0"/>
          <c:showSerName val="0"/>
          <c:showPercent val="0"/>
          <c:showBubbleSize val="0"/>
        </c:dLbls>
        <c:gapWidth val="219"/>
        <c:overlap val="100"/>
        <c:axId val="2121154832"/>
        <c:axId val="2121168144"/>
      </c:barChart>
      <c:catAx>
        <c:axId val="2121154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2121168144"/>
        <c:crosses val="autoZero"/>
        <c:auto val="1"/>
        <c:lblAlgn val="ctr"/>
        <c:lblOffset val="100"/>
        <c:noMultiLvlLbl val="0"/>
      </c:catAx>
      <c:valAx>
        <c:axId val="2121168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sv-SE" sz="1600"/>
                  <a:t>Andel av alla kommuner i</a:t>
                </a:r>
                <a:r>
                  <a:rPr lang="sv-SE" sz="1600" baseline="0"/>
                  <a:t> procent</a:t>
                </a:r>
                <a:endParaRPr lang="sv-SE" sz="160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2121154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Blad1!$B$1</c:f>
              <c:strCache>
                <c:ptCount val="1"/>
                <c:pt idx="0">
                  <c:v>Nattillsyn</c:v>
                </c:pt>
              </c:strCache>
            </c:strRef>
          </c:tx>
          <c:spPr>
            <a:ln w="57150" cap="rnd">
              <a:solidFill>
                <a:schemeClr val="accent2"/>
              </a:solidFill>
              <a:round/>
            </a:ln>
            <a:effectLst/>
          </c:spPr>
          <c:marker>
            <c:symbol val="none"/>
          </c:marker>
          <c:cat>
            <c:numRef>
              <c:f>Blad1!$A$2:$A$7</c:f>
              <c:numCache>
                <c:formatCode>General</c:formatCode>
                <c:ptCount val="6"/>
                <c:pt idx="0">
                  <c:v>2017</c:v>
                </c:pt>
                <c:pt idx="1">
                  <c:v>2018</c:v>
                </c:pt>
                <c:pt idx="2">
                  <c:v>2019</c:v>
                </c:pt>
                <c:pt idx="3">
                  <c:v>2020</c:v>
                </c:pt>
                <c:pt idx="4">
                  <c:v>2021</c:v>
                </c:pt>
                <c:pt idx="5">
                  <c:v>2022</c:v>
                </c:pt>
              </c:numCache>
            </c:numRef>
          </c:cat>
          <c:val>
            <c:numRef>
              <c:f>Blad1!$B$2:$B$7</c:f>
              <c:numCache>
                <c:formatCode>General</c:formatCode>
                <c:ptCount val="6"/>
                <c:pt idx="1">
                  <c:v>863</c:v>
                </c:pt>
                <c:pt idx="2">
                  <c:v>1308</c:v>
                </c:pt>
                <c:pt idx="3">
                  <c:v>2153</c:v>
                </c:pt>
                <c:pt idx="4">
                  <c:v>3146</c:v>
                </c:pt>
                <c:pt idx="5">
                  <c:v>3360</c:v>
                </c:pt>
              </c:numCache>
            </c:numRef>
          </c:val>
          <c:smooth val="0"/>
          <c:extLst>
            <c:ext xmlns:c16="http://schemas.microsoft.com/office/drawing/2014/chart" uri="{C3380CC4-5D6E-409C-BE32-E72D297353CC}">
              <c16:uniqueId val="{00000001-20F2-40BC-8CFE-F7BB9919C7A2}"/>
            </c:ext>
          </c:extLst>
        </c:ser>
        <c:ser>
          <c:idx val="2"/>
          <c:order val="1"/>
          <c:tx>
            <c:strRef>
              <c:f>Blad1!$C$1</c:f>
              <c:strCache>
                <c:ptCount val="1"/>
                <c:pt idx="0">
                  <c:v>GPS-larm</c:v>
                </c:pt>
              </c:strCache>
            </c:strRef>
          </c:tx>
          <c:spPr>
            <a:ln w="57150" cap="rnd">
              <a:solidFill>
                <a:schemeClr val="accent3"/>
              </a:solidFill>
              <a:round/>
            </a:ln>
            <a:effectLst/>
          </c:spPr>
          <c:marker>
            <c:symbol val="none"/>
          </c:marker>
          <c:cat>
            <c:numRef>
              <c:f>Blad1!$A$2:$A$7</c:f>
              <c:numCache>
                <c:formatCode>General</c:formatCode>
                <c:ptCount val="6"/>
                <c:pt idx="0">
                  <c:v>2017</c:v>
                </c:pt>
                <c:pt idx="1">
                  <c:v>2018</c:v>
                </c:pt>
                <c:pt idx="2">
                  <c:v>2019</c:v>
                </c:pt>
                <c:pt idx="3">
                  <c:v>2020</c:v>
                </c:pt>
                <c:pt idx="4">
                  <c:v>2021</c:v>
                </c:pt>
                <c:pt idx="5">
                  <c:v>2022</c:v>
                </c:pt>
              </c:numCache>
            </c:numRef>
          </c:cat>
          <c:val>
            <c:numRef>
              <c:f>Blad1!$C$2:$C$7</c:f>
              <c:numCache>
                <c:formatCode>General</c:formatCode>
                <c:ptCount val="6"/>
                <c:pt idx="0">
                  <c:v>325</c:v>
                </c:pt>
                <c:pt idx="1">
                  <c:v>674</c:v>
                </c:pt>
                <c:pt idx="2">
                  <c:v>1028</c:v>
                </c:pt>
                <c:pt idx="3">
                  <c:v>1304</c:v>
                </c:pt>
                <c:pt idx="4">
                  <c:v>1819</c:v>
                </c:pt>
                <c:pt idx="5">
                  <c:v>2092</c:v>
                </c:pt>
              </c:numCache>
            </c:numRef>
          </c:val>
          <c:smooth val="0"/>
          <c:extLst>
            <c:ext xmlns:c16="http://schemas.microsoft.com/office/drawing/2014/chart" uri="{C3380CC4-5D6E-409C-BE32-E72D297353CC}">
              <c16:uniqueId val="{00000002-20F2-40BC-8CFE-F7BB9919C7A2}"/>
            </c:ext>
          </c:extLst>
        </c:ser>
        <c:ser>
          <c:idx val="3"/>
          <c:order val="2"/>
          <c:tx>
            <c:strRef>
              <c:f>Blad1!$D$1</c:f>
              <c:strCache>
                <c:ptCount val="1"/>
                <c:pt idx="0">
                  <c:v>Medicingivare</c:v>
                </c:pt>
              </c:strCache>
            </c:strRef>
          </c:tx>
          <c:spPr>
            <a:ln w="57150" cap="flat" cmpd="sng" algn="ctr">
              <a:solidFill>
                <a:schemeClr val="accent1"/>
              </a:solidFill>
              <a:prstDash val="solid"/>
              <a:miter lim="800000"/>
            </a:ln>
            <a:effectLst/>
          </c:spPr>
          <c:marker>
            <c:symbol val="none"/>
          </c:marker>
          <c:cat>
            <c:numRef>
              <c:f>Blad1!$A$2:$A$7</c:f>
              <c:numCache>
                <c:formatCode>General</c:formatCode>
                <c:ptCount val="6"/>
                <c:pt idx="0">
                  <c:v>2017</c:v>
                </c:pt>
                <c:pt idx="1">
                  <c:v>2018</c:v>
                </c:pt>
                <c:pt idx="2">
                  <c:v>2019</c:v>
                </c:pt>
                <c:pt idx="3">
                  <c:v>2020</c:v>
                </c:pt>
                <c:pt idx="4">
                  <c:v>2021</c:v>
                </c:pt>
                <c:pt idx="5">
                  <c:v>2022</c:v>
                </c:pt>
              </c:numCache>
            </c:numRef>
          </c:cat>
          <c:val>
            <c:numRef>
              <c:f>Blad1!$D$2:$D$7</c:f>
              <c:numCache>
                <c:formatCode>General</c:formatCode>
                <c:ptCount val="6"/>
                <c:pt idx="3">
                  <c:v>578</c:v>
                </c:pt>
                <c:pt idx="4">
                  <c:v>768</c:v>
                </c:pt>
                <c:pt idx="5">
                  <c:v>1033</c:v>
                </c:pt>
              </c:numCache>
            </c:numRef>
          </c:val>
          <c:smooth val="0"/>
          <c:extLst>
            <c:ext xmlns:c16="http://schemas.microsoft.com/office/drawing/2014/chart" uri="{C3380CC4-5D6E-409C-BE32-E72D297353CC}">
              <c16:uniqueId val="{00000003-20F2-40BC-8CFE-F7BB9919C7A2}"/>
            </c:ext>
          </c:extLst>
        </c:ser>
        <c:dLbls>
          <c:showLegendKey val="0"/>
          <c:showVal val="0"/>
          <c:showCatName val="0"/>
          <c:showSerName val="0"/>
          <c:showPercent val="0"/>
          <c:showBubbleSize val="0"/>
        </c:dLbls>
        <c:smooth val="0"/>
        <c:axId val="1088147872"/>
        <c:axId val="1088142048"/>
      </c:lineChart>
      <c:catAx>
        <c:axId val="1088147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1088142048"/>
        <c:crosses val="autoZero"/>
        <c:auto val="1"/>
        <c:lblAlgn val="ctr"/>
        <c:lblOffset val="100"/>
        <c:noMultiLvlLbl val="0"/>
      </c:catAx>
      <c:valAx>
        <c:axId val="1088142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1088147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sv-SE" sz="2400"/>
              <a:t>Införandegrad</a:t>
            </a:r>
            <a:r>
              <a:rPr lang="sv-SE" sz="2400" baseline="0"/>
              <a:t> för tre välfärdstekniker</a:t>
            </a:r>
            <a:endParaRPr lang="sv-SE" sz="2400"/>
          </a:p>
        </c:rich>
      </c:tx>
      <c:layout>
        <c:manualLayout>
          <c:xMode val="edge"/>
          <c:yMode val="edge"/>
          <c:x val="0.12264262134179861"/>
          <c:y val="1.2610505345315189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stacked"/>
        <c:varyColors val="0"/>
        <c:ser>
          <c:idx val="0"/>
          <c:order val="0"/>
          <c:tx>
            <c:strRef>
              <c:f>'Grad av användning per teknik'!$A$2</c:f>
              <c:strCache>
                <c:ptCount val="1"/>
                <c:pt idx="0">
                  <c:v>Fullskalig användning</c:v>
                </c:pt>
              </c:strCache>
            </c:strRef>
          </c:tx>
          <c:spPr>
            <a:solidFill>
              <a:srgbClr val="009500"/>
            </a:solidFill>
            <a:ln>
              <a:noFill/>
            </a:ln>
            <a:effectLst/>
          </c:spPr>
          <c:invertIfNegative val="0"/>
          <c:cat>
            <c:strRef>
              <c:f>'Grad av användning per teknik'!$B$1:$D$1</c:f>
              <c:strCache>
                <c:ptCount val="3"/>
                <c:pt idx="0">
                  <c:v>Nattillsyn</c:v>
                </c:pt>
                <c:pt idx="1">
                  <c:v>GPS</c:v>
                </c:pt>
                <c:pt idx="2">
                  <c:v>Läkemedelsautomat</c:v>
                </c:pt>
              </c:strCache>
            </c:strRef>
          </c:cat>
          <c:val>
            <c:numRef>
              <c:f>'Grad av användning per teknik'!$B$2:$D$2</c:f>
              <c:numCache>
                <c:formatCode>General</c:formatCode>
                <c:ptCount val="3"/>
                <c:pt idx="0">
                  <c:v>16</c:v>
                </c:pt>
                <c:pt idx="1">
                  <c:v>7</c:v>
                </c:pt>
                <c:pt idx="2">
                  <c:v>5</c:v>
                </c:pt>
              </c:numCache>
            </c:numRef>
          </c:val>
          <c:extLst>
            <c:ext xmlns:c16="http://schemas.microsoft.com/office/drawing/2014/chart" uri="{C3380CC4-5D6E-409C-BE32-E72D297353CC}">
              <c16:uniqueId val="{00000000-D0BE-4525-A50A-EA993129E350}"/>
            </c:ext>
          </c:extLst>
        </c:ser>
        <c:ser>
          <c:idx val="1"/>
          <c:order val="1"/>
          <c:tx>
            <c:strRef>
              <c:f>'Grad av användning per teknik'!$A$3</c:f>
              <c:strCache>
                <c:ptCount val="1"/>
                <c:pt idx="0">
                  <c:v>På väg mot fullskalig användning</c:v>
                </c:pt>
              </c:strCache>
            </c:strRef>
          </c:tx>
          <c:spPr>
            <a:solidFill>
              <a:srgbClr val="86FF86"/>
            </a:solidFill>
            <a:ln>
              <a:noFill/>
            </a:ln>
            <a:effectLst/>
          </c:spPr>
          <c:invertIfNegative val="0"/>
          <c:cat>
            <c:strRef>
              <c:f>'Grad av användning per teknik'!$B$1:$D$1</c:f>
              <c:strCache>
                <c:ptCount val="3"/>
                <c:pt idx="0">
                  <c:v>Nattillsyn</c:v>
                </c:pt>
                <c:pt idx="1">
                  <c:v>GPS</c:v>
                </c:pt>
                <c:pt idx="2">
                  <c:v>Läkemedelsautomat</c:v>
                </c:pt>
              </c:strCache>
            </c:strRef>
          </c:cat>
          <c:val>
            <c:numRef>
              <c:f>'Grad av användning per teknik'!$B$3:$D$3</c:f>
              <c:numCache>
                <c:formatCode>General</c:formatCode>
                <c:ptCount val="3"/>
                <c:pt idx="0">
                  <c:v>29</c:v>
                </c:pt>
                <c:pt idx="1">
                  <c:v>14</c:v>
                </c:pt>
                <c:pt idx="2">
                  <c:v>18</c:v>
                </c:pt>
              </c:numCache>
            </c:numRef>
          </c:val>
          <c:extLst>
            <c:ext xmlns:c16="http://schemas.microsoft.com/office/drawing/2014/chart" uri="{C3380CC4-5D6E-409C-BE32-E72D297353CC}">
              <c16:uniqueId val="{00000001-D0BE-4525-A50A-EA993129E350}"/>
            </c:ext>
          </c:extLst>
        </c:ser>
        <c:ser>
          <c:idx val="2"/>
          <c:order val="2"/>
          <c:tx>
            <c:strRef>
              <c:f>'Grad av användning per teknik'!$A$4</c:f>
              <c:strCache>
                <c:ptCount val="1"/>
                <c:pt idx="0">
                  <c:v>Få användare</c:v>
                </c:pt>
              </c:strCache>
            </c:strRef>
          </c:tx>
          <c:spPr>
            <a:solidFill>
              <a:srgbClr val="FFFF69"/>
            </a:solidFill>
            <a:ln>
              <a:noFill/>
            </a:ln>
            <a:effectLst/>
          </c:spPr>
          <c:invertIfNegative val="0"/>
          <c:cat>
            <c:strRef>
              <c:f>'Grad av användning per teknik'!$B$1:$D$1</c:f>
              <c:strCache>
                <c:ptCount val="3"/>
                <c:pt idx="0">
                  <c:v>Nattillsyn</c:v>
                </c:pt>
                <c:pt idx="1">
                  <c:v>GPS</c:v>
                </c:pt>
                <c:pt idx="2">
                  <c:v>Läkemedelsautomat</c:v>
                </c:pt>
              </c:strCache>
            </c:strRef>
          </c:cat>
          <c:val>
            <c:numRef>
              <c:f>'Grad av användning per teknik'!$B$4:$D$4</c:f>
              <c:numCache>
                <c:formatCode>General</c:formatCode>
                <c:ptCount val="3"/>
                <c:pt idx="0">
                  <c:v>157</c:v>
                </c:pt>
                <c:pt idx="1">
                  <c:v>104</c:v>
                </c:pt>
                <c:pt idx="2">
                  <c:v>63</c:v>
                </c:pt>
              </c:numCache>
            </c:numRef>
          </c:val>
          <c:extLst>
            <c:ext xmlns:c16="http://schemas.microsoft.com/office/drawing/2014/chart" uri="{C3380CC4-5D6E-409C-BE32-E72D297353CC}">
              <c16:uniqueId val="{00000002-D0BE-4525-A50A-EA993129E350}"/>
            </c:ext>
          </c:extLst>
        </c:ser>
        <c:ser>
          <c:idx val="3"/>
          <c:order val="3"/>
          <c:tx>
            <c:strRef>
              <c:f>'Grad av användning per teknik'!$A$5</c:f>
              <c:strCache>
                <c:ptCount val="1"/>
                <c:pt idx="0">
                  <c:v>Erbjuder men 0 användare</c:v>
                </c:pt>
              </c:strCache>
            </c:strRef>
          </c:tx>
          <c:spPr>
            <a:solidFill>
              <a:srgbClr val="FAAAAA"/>
            </a:solidFill>
            <a:ln>
              <a:noFill/>
            </a:ln>
            <a:effectLst/>
          </c:spPr>
          <c:invertIfNegative val="0"/>
          <c:cat>
            <c:strRef>
              <c:f>'Grad av användning per teknik'!$B$1:$D$1</c:f>
              <c:strCache>
                <c:ptCount val="3"/>
                <c:pt idx="0">
                  <c:v>Nattillsyn</c:v>
                </c:pt>
                <c:pt idx="1">
                  <c:v>GPS</c:v>
                </c:pt>
                <c:pt idx="2">
                  <c:v>Läkemedelsautomat</c:v>
                </c:pt>
              </c:strCache>
            </c:strRef>
          </c:cat>
          <c:val>
            <c:numRef>
              <c:f>'Grad av användning per teknik'!$B$5:$D$5</c:f>
              <c:numCache>
                <c:formatCode>General</c:formatCode>
                <c:ptCount val="3"/>
                <c:pt idx="0">
                  <c:v>23</c:v>
                </c:pt>
                <c:pt idx="1">
                  <c:v>52</c:v>
                </c:pt>
                <c:pt idx="2">
                  <c:v>24</c:v>
                </c:pt>
              </c:numCache>
            </c:numRef>
          </c:val>
          <c:extLst>
            <c:ext xmlns:c16="http://schemas.microsoft.com/office/drawing/2014/chart" uri="{C3380CC4-5D6E-409C-BE32-E72D297353CC}">
              <c16:uniqueId val="{00000003-D0BE-4525-A50A-EA993129E350}"/>
            </c:ext>
          </c:extLst>
        </c:ser>
        <c:dLbls>
          <c:showLegendKey val="0"/>
          <c:showVal val="0"/>
          <c:showCatName val="0"/>
          <c:showSerName val="0"/>
          <c:showPercent val="0"/>
          <c:showBubbleSize val="0"/>
        </c:dLbls>
        <c:gapWidth val="219"/>
        <c:overlap val="100"/>
        <c:axId val="658708400"/>
        <c:axId val="658704240"/>
      </c:barChart>
      <c:catAx>
        <c:axId val="658708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658704240"/>
        <c:crosses val="autoZero"/>
        <c:auto val="1"/>
        <c:lblAlgn val="ctr"/>
        <c:lblOffset val="100"/>
        <c:noMultiLvlLbl val="0"/>
      </c:catAx>
      <c:valAx>
        <c:axId val="65870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sv-SE" sz="1600" dirty="0"/>
                  <a:t>Antal kommuner 2022</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658708400"/>
        <c:crosses val="autoZero"/>
        <c:crossBetween val="between"/>
      </c:valAx>
      <c:spPr>
        <a:noFill/>
        <a:ln>
          <a:noFill/>
        </a:ln>
        <a:effectLst/>
      </c:spPr>
    </c:plotArea>
    <c:legend>
      <c:legendPos val="r"/>
      <c:layout>
        <c:manualLayout>
          <c:xMode val="edge"/>
          <c:yMode val="edge"/>
          <c:x val="0.71248449585235096"/>
          <c:y val="0.71045220577101076"/>
          <c:w val="0.27825030447742921"/>
          <c:h val="0.2257661088862524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DDAC3-53CF-4CB0-A081-322D0E1328A3}"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CEECBBF4-A26C-492B-8CD4-7A7CE597E591}">
      <dgm:prSet/>
      <dgm:spPr>
        <a:xfrm>
          <a:off x="0" y="265667"/>
          <a:ext cx="6031346" cy="775710"/>
        </a:xfrm>
        <a:prstGeom prst="roundRect">
          <a:avLst/>
        </a:prstGeom>
        <a:solidFill>
          <a:srgbClr val="EDD896"/>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err="1">
              <a:solidFill>
                <a:sysClr val="window" lastClr="FFFFFF"/>
              </a:solidFill>
              <a:latin typeface="Franklin Gothic Medium"/>
              <a:ea typeface="+mn-ea"/>
              <a:cs typeface="+mn-cs"/>
            </a:rPr>
            <a:t>Rätt</a:t>
          </a:r>
          <a:r>
            <a:rPr lang="en-US">
              <a:solidFill>
                <a:sysClr val="window" lastClr="FFFFFF"/>
              </a:solidFill>
              <a:latin typeface="Franklin Gothic Medium"/>
              <a:ea typeface="+mn-ea"/>
              <a:cs typeface="+mn-cs"/>
            </a:rPr>
            <a:t> </a:t>
          </a:r>
          <a:r>
            <a:rPr lang="en-US" err="1">
              <a:solidFill>
                <a:sysClr val="window" lastClr="FFFFFF"/>
              </a:solidFill>
              <a:latin typeface="Franklin Gothic Medium"/>
              <a:ea typeface="+mn-ea"/>
              <a:cs typeface="+mn-cs"/>
            </a:rPr>
            <a:t>insats</a:t>
          </a:r>
          <a:r>
            <a:rPr lang="en-US">
              <a:solidFill>
                <a:sysClr val="window" lastClr="FFFFFF"/>
              </a:solidFill>
              <a:latin typeface="Franklin Gothic Medium"/>
              <a:ea typeface="+mn-ea"/>
              <a:cs typeface="+mn-cs"/>
            </a:rPr>
            <a:t> </a:t>
          </a:r>
          <a:r>
            <a:rPr lang="en-US" err="1">
              <a:solidFill>
                <a:sysClr val="window" lastClr="FFFFFF"/>
              </a:solidFill>
              <a:latin typeface="Franklin Gothic Medium"/>
              <a:ea typeface="+mn-ea"/>
              <a:cs typeface="+mn-cs"/>
            </a:rPr>
            <a:t>i</a:t>
          </a:r>
          <a:r>
            <a:rPr lang="en-US">
              <a:solidFill>
                <a:sysClr val="window" lastClr="FFFFFF"/>
              </a:solidFill>
              <a:latin typeface="Franklin Gothic Medium"/>
              <a:ea typeface="+mn-ea"/>
              <a:cs typeface="+mn-cs"/>
            </a:rPr>
            <a:t> </a:t>
          </a:r>
          <a:r>
            <a:rPr lang="en-US" err="1">
              <a:solidFill>
                <a:sysClr val="window" lastClr="FFFFFF"/>
              </a:solidFill>
              <a:latin typeface="Franklin Gothic Medium"/>
              <a:ea typeface="+mn-ea"/>
              <a:cs typeface="+mn-cs"/>
            </a:rPr>
            <a:t>rätt</a:t>
          </a:r>
          <a:r>
            <a:rPr lang="en-US">
              <a:solidFill>
                <a:sysClr val="window" lastClr="FFFFFF"/>
              </a:solidFill>
              <a:latin typeface="Franklin Gothic Medium"/>
              <a:ea typeface="+mn-ea"/>
              <a:cs typeface="+mn-cs"/>
            </a:rPr>
            <a:t> </a:t>
          </a:r>
          <a:r>
            <a:rPr lang="en-US" err="1">
              <a:solidFill>
                <a:sysClr val="window" lastClr="FFFFFF"/>
              </a:solidFill>
              <a:latin typeface="Franklin Gothic Medium"/>
              <a:ea typeface="+mn-ea"/>
              <a:cs typeface="+mn-cs"/>
            </a:rPr>
            <a:t>tid</a:t>
          </a:r>
          <a:r>
            <a:rPr lang="en-US">
              <a:solidFill>
                <a:sysClr val="window" lastClr="FFFFFF"/>
              </a:solidFill>
              <a:latin typeface="Franklin Gothic Medium"/>
              <a:ea typeface="+mn-ea"/>
              <a:cs typeface="+mn-cs"/>
            </a:rPr>
            <a:t> till </a:t>
          </a:r>
          <a:r>
            <a:rPr lang="en-US" err="1">
              <a:solidFill>
                <a:sysClr val="window" lastClr="FFFFFF"/>
              </a:solidFill>
              <a:latin typeface="Franklin Gothic Medium"/>
              <a:ea typeface="+mn-ea"/>
              <a:cs typeface="+mn-cs"/>
            </a:rPr>
            <a:t>rätt</a:t>
          </a:r>
          <a:r>
            <a:rPr lang="en-US">
              <a:solidFill>
                <a:sysClr val="window" lastClr="FFFFFF"/>
              </a:solidFill>
              <a:latin typeface="Franklin Gothic Medium"/>
              <a:ea typeface="+mn-ea"/>
              <a:cs typeface="+mn-cs"/>
            </a:rPr>
            <a:t> pris</a:t>
          </a:r>
        </a:p>
      </dgm:t>
    </dgm:pt>
    <dgm:pt modelId="{D1E6D67A-1C06-4585-A978-2D867EEB4F14}" type="parTrans" cxnId="{BA347A8A-F4D4-461B-9232-B81A0C28DEAF}">
      <dgm:prSet/>
      <dgm:spPr/>
      <dgm:t>
        <a:bodyPr/>
        <a:lstStyle/>
        <a:p>
          <a:endParaRPr lang="en-US"/>
        </a:p>
      </dgm:t>
    </dgm:pt>
    <dgm:pt modelId="{EE736EF3-1E11-414C-B785-62191ABBEEC9}" type="sibTrans" cxnId="{BA347A8A-F4D4-461B-9232-B81A0C28DEAF}">
      <dgm:prSet/>
      <dgm:spPr/>
      <dgm:t>
        <a:bodyPr/>
        <a:lstStyle/>
        <a:p>
          <a:endParaRPr lang="en-US"/>
        </a:p>
      </dgm:t>
    </dgm:pt>
    <dgm:pt modelId="{10FF8ECD-FD96-4701-AE83-42B96359EF33}">
      <dgm:prSet/>
      <dgm:spPr>
        <a:xfrm>
          <a:off x="0" y="1460482"/>
          <a:ext cx="6031346" cy="775710"/>
        </a:xfrm>
        <a:prstGeom prst="roundRect">
          <a:avLst/>
        </a:prstGeom>
        <a:solidFill>
          <a:srgbClr val="F6AD90"/>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err="1">
              <a:solidFill>
                <a:sysClr val="window" lastClr="FFFFFF"/>
              </a:solidFill>
              <a:latin typeface="Franklin Gothic Medium"/>
              <a:ea typeface="+mn-ea"/>
              <a:cs typeface="+mn-cs"/>
            </a:rPr>
            <a:t>Tydliga</a:t>
          </a:r>
          <a:r>
            <a:rPr lang="en-US">
              <a:solidFill>
                <a:sysClr val="window" lastClr="FFFFFF"/>
              </a:solidFill>
              <a:latin typeface="Franklin Gothic Medium"/>
              <a:ea typeface="+mn-ea"/>
              <a:cs typeface="+mn-cs"/>
            </a:rPr>
            <a:t> </a:t>
          </a:r>
          <a:r>
            <a:rPr lang="en-US" err="1">
              <a:solidFill>
                <a:sysClr val="window" lastClr="FFFFFF"/>
              </a:solidFill>
              <a:latin typeface="Franklin Gothic Medium"/>
              <a:ea typeface="+mn-ea"/>
              <a:cs typeface="+mn-cs"/>
            </a:rPr>
            <a:t>samordningsvinster</a:t>
          </a:r>
          <a:endParaRPr lang="en-US">
            <a:solidFill>
              <a:sysClr val="window" lastClr="FFFFFF"/>
            </a:solidFill>
            <a:latin typeface="Franklin Gothic Medium"/>
            <a:ea typeface="+mn-ea"/>
            <a:cs typeface="+mn-cs"/>
          </a:endParaRPr>
        </a:p>
      </dgm:t>
    </dgm:pt>
    <dgm:pt modelId="{0DF83FBF-1993-4C46-A9D5-81ECCFCBB575}" type="parTrans" cxnId="{AF79C498-B23B-480E-AFF7-DFB067B826D3}">
      <dgm:prSet/>
      <dgm:spPr/>
      <dgm:t>
        <a:bodyPr/>
        <a:lstStyle/>
        <a:p>
          <a:endParaRPr lang="en-US"/>
        </a:p>
      </dgm:t>
    </dgm:pt>
    <dgm:pt modelId="{5EDC852F-82FD-477B-B4F6-7F45EF5F2D4D}" type="sibTrans" cxnId="{AF79C498-B23B-480E-AFF7-DFB067B826D3}">
      <dgm:prSet/>
      <dgm:spPr/>
      <dgm:t>
        <a:bodyPr/>
        <a:lstStyle/>
        <a:p>
          <a:endParaRPr lang="en-US"/>
        </a:p>
      </dgm:t>
    </dgm:pt>
    <dgm:pt modelId="{C198ECAB-16F2-4FAC-9FA1-E9DF36429564}">
      <dgm:prSet/>
      <dgm:spPr>
        <a:xfrm>
          <a:off x="0" y="2509603"/>
          <a:ext cx="6031346" cy="775710"/>
        </a:xfrm>
        <a:prstGeom prst="roundRect">
          <a:avLst/>
        </a:prstGeom>
        <a:solidFill>
          <a:srgbClr val="8E0826">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err="1">
              <a:solidFill>
                <a:sysClr val="window" lastClr="FFFFFF"/>
              </a:solidFill>
              <a:latin typeface="Franklin Gothic Medium"/>
              <a:ea typeface="+mn-ea"/>
              <a:cs typeface="+mn-cs"/>
            </a:rPr>
            <a:t>Kontroll</a:t>
          </a:r>
          <a:r>
            <a:rPr lang="en-US">
              <a:solidFill>
                <a:sysClr val="window" lastClr="FFFFFF"/>
              </a:solidFill>
              <a:latin typeface="Franklin Gothic Medium"/>
              <a:ea typeface="+mn-ea"/>
              <a:cs typeface="+mn-cs"/>
            </a:rPr>
            <a:t> under </a:t>
          </a:r>
          <a:r>
            <a:rPr lang="en-US" err="1">
              <a:solidFill>
                <a:sysClr val="window" lastClr="FFFFFF"/>
              </a:solidFill>
              <a:latin typeface="Franklin Gothic Medium"/>
              <a:ea typeface="+mn-ea"/>
              <a:cs typeface="+mn-cs"/>
            </a:rPr>
            <a:t>hela</a:t>
          </a:r>
          <a:r>
            <a:rPr lang="en-US">
              <a:solidFill>
                <a:sysClr val="window" lastClr="FFFFFF"/>
              </a:solidFill>
              <a:latin typeface="Franklin Gothic Medium"/>
              <a:ea typeface="+mn-ea"/>
              <a:cs typeface="+mn-cs"/>
            </a:rPr>
            <a:t> </a:t>
          </a:r>
          <a:r>
            <a:rPr lang="en-US" err="1">
              <a:solidFill>
                <a:sysClr val="window" lastClr="FFFFFF"/>
              </a:solidFill>
              <a:latin typeface="Franklin Gothic Medium"/>
              <a:ea typeface="+mn-ea"/>
              <a:cs typeface="+mn-cs"/>
            </a:rPr>
            <a:t>processen</a:t>
          </a:r>
          <a:endParaRPr lang="en-US">
            <a:solidFill>
              <a:sysClr val="window" lastClr="FFFFFF"/>
            </a:solidFill>
            <a:latin typeface="Franklin Gothic Medium"/>
            <a:ea typeface="+mn-ea"/>
            <a:cs typeface="+mn-cs"/>
          </a:endParaRPr>
        </a:p>
      </dgm:t>
    </dgm:pt>
    <dgm:pt modelId="{CE168E9A-EF73-4311-B960-1F9B3BC38019}" type="parTrans" cxnId="{91E245E5-57F8-4081-8FC0-163B49CCCC41}">
      <dgm:prSet/>
      <dgm:spPr/>
      <dgm:t>
        <a:bodyPr/>
        <a:lstStyle/>
        <a:p>
          <a:endParaRPr lang="sv-SE"/>
        </a:p>
      </dgm:t>
    </dgm:pt>
    <dgm:pt modelId="{0B28083E-D1CC-4F10-AA1E-DB69D021CFEF}" type="sibTrans" cxnId="{91E245E5-57F8-4081-8FC0-163B49CCCC41}">
      <dgm:prSet/>
      <dgm:spPr/>
      <dgm:t>
        <a:bodyPr/>
        <a:lstStyle/>
        <a:p>
          <a:endParaRPr lang="sv-SE"/>
        </a:p>
      </dgm:t>
    </dgm:pt>
    <dgm:pt modelId="{1DE6458A-4241-4831-99D6-6005F9035B14}" type="pres">
      <dgm:prSet presAssocID="{9CFDDAC3-53CF-4CB0-A081-322D0E1328A3}" presName="linear" presStyleCnt="0">
        <dgm:presLayoutVars>
          <dgm:animLvl val="lvl"/>
          <dgm:resizeHandles val="exact"/>
        </dgm:presLayoutVars>
      </dgm:prSet>
      <dgm:spPr/>
      <dgm:t>
        <a:bodyPr/>
        <a:lstStyle/>
        <a:p>
          <a:endParaRPr lang="sv-SE"/>
        </a:p>
      </dgm:t>
    </dgm:pt>
    <dgm:pt modelId="{B2074324-1970-4B82-A2FC-85E1AA6BFE54}" type="pres">
      <dgm:prSet presAssocID="{CEECBBF4-A26C-492B-8CD4-7A7CE597E591}" presName="parentText" presStyleLbl="node1" presStyleIdx="0" presStyleCnt="3" custLinFactY="-28782" custLinFactNeighborX="-88249" custLinFactNeighborY="-100000">
        <dgm:presLayoutVars>
          <dgm:chMax val="0"/>
          <dgm:bulletEnabled val="1"/>
        </dgm:presLayoutVars>
      </dgm:prSet>
      <dgm:spPr/>
      <dgm:t>
        <a:bodyPr/>
        <a:lstStyle/>
        <a:p>
          <a:endParaRPr lang="sv-SE"/>
        </a:p>
      </dgm:t>
    </dgm:pt>
    <dgm:pt modelId="{6F2144E0-4F8D-404C-8862-2D5C7353DD60}" type="pres">
      <dgm:prSet presAssocID="{EE736EF3-1E11-414C-B785-62191ABBEEC9}" presName="spacer" presStyleCnt="0"/>
      <dgm:spPr/>
    </dgm:pt>
    <dgm:pt modelId="{94D35634-560E-45E7-B19A-F1BA4015F410}" type="pres">
      <dgm:prSet presAssocID="{10FF8ECD-FD96-4701-AE83-42B96359EF33}" presName="parentText" presStyleLbl="node1" presStyleIdx="1" presStyleCnt="3" custLinFactNeighborY="1">
        <dgm:presLayoutVars>
          <dgm:chMax val="0"/>
          <dgm:bulletEnabled val="1"/>
        </dgm:presLayoutVars>
      </dgm:prSet>
      <dgm:spPr/>
      <dgm:t>
        <a:bodyPr/>
        <a:lstStyle/>
        <a:p>
          <a:endParaRPr lang="sv-SE"/>
        </a:p>
      </dgm:t>
    </dgm:pt>
    <dgm:pt modelId="{8F01944D-A1E3-42E4-8BD4-7AE93DDB8C37}" type="pres">
      <dgm:prSet presAssocID="{5EDC852F-82FD-477B-B4F6-7F45EF5F2D4D}" presName="spacer" presStyleCnt="0"/>
      <dgm:spPr/>
    </dgm:pt>
    <dgm:pt modelId="{A86AC66E-D3F0-40C1-A8DE-A51F4B361EA6}" type="pres">
      <dgm:prSet presAssocID="{C198ECAB-16F2-4FAC-9FA1-E9DF36429564}" presName="parentText" presStyleLbl="node1" presStyleIdx="2" presStyleCnt="3" custLinFactY="10000" custLinFactNeighborY="100000">
        <dgm:presLayoutVars>
          <dgm:chMax val="0"/>
          <dgm:bulletEnabled val="1"/>
        </dgm:presLayoutVars>
      </dgm:prSet>
      <dgm:spPr/>
      <dgm:t>
        <a:bodyPr/>
        <a:lstStyle/>
        <a:p>
          <a:endParaRPr lang="sv-SE"/>
        </a:p>
      </dgm:t>
    </dgm:pt>
  </dgm:ptLst>
  <dgm:cxnLst>
    <dgm:cxn modelId="{902D581E-1008-40B3-8BF8-E38DA31E8617}" type="presOf" srcId="{9CFDDAC3-53CF-4CB0-A081-322D0E1328A3}" destId="{1DE6458A-4241-4831-99D6-6005F9035B14}" srcOrd="0" destOrd="0" presId="urn:microsoft.com/office/officeart/2005/8/layout/vList2"/>
    <dgm:cxn modelId="{72BB09DA-D370-4BF3-AE38-EEE9C6997954}" type="presOf" srcId="{10FF8ECD-FD96-4701-AE83-42B96359EF33}" destId="{94D35634-560E-45E7-B19A-F1BA4015F410}" srcOrd="0" destOrd="0" presId="urn:microsoft.com/office/officeart/2005/8/layout/vList2"/>
    <dgm:cxn modelId="{8E58EA40-8558-4E7F-A99A-1FCED9DCD95A}" type="presOf" srcId="{CEECBBF4-A26C-492B-8CD4-7A7CE597E591}" destId="{B2074324-1970-4B82-A2FC-85E1AA6BFE54}" srcOrd="0" destOrd="0" presId="urn:microsoft.com/office/officeart/2005/8/layout/vList2"/>
    <dgm:cxn modelId="{AF79C498-B23B-480E-AFF7-DFB067B826D3}" srcId="{9CFDDAC3-53CF-4CB0-A081-322D0E1328A3}" destId="{10FF8ECD-FD96-4701-AE83-42B96359EF33}" srcOrd="1" destOrd="0" parTransId="{0DF83FBF-1993-4C46-A9D5-81ECCFCBB575}" sibTransId="{5EDC852F-82FD-477B-B4F6-7F45EF5F2D4D}"/>
    <dgm:cxn modelId="{91E245E5-57F8-4081-8FC0-163B49CCCC41}" srcId="{9CFDDAC3-53CF-4CB0-A081-322D0E1328A3}" destId="{C198ECAB-16F2-4FAC-9FA1-E9DF36429564}" srcOrd="2" destOrd="0" parTransId="{CE168E9A-EF73-4311-B960-1F9B3BC38019}" sibTransId="{0B28083E-D1CC-4F10-AA1E-DB69D021CFEF}"/>
    <dgm:cxn modelId="{BA347A8A-F4D4-461B-9232-B81A0C28DEAF}" srcId="{9CFDDAC3-53CF-4CB0-A081-322D0E1328A3}" destId="{CEECBBF4-A26C-492B-8CD4-7A7CE597E591}" srcOrd="0" destOrd="0" parTransId="{D1E6D67A-1C06-4585-A978-2D867EEB4F14}" sibTransId="{EE736EF3-1E11-414C-B785-62191ABBEEC9}"/>
    <dgm:cxn modelId="{7A5D8BB2-36FD-483D-A854-5D772F111D82}" type="presOf" srcId="{C198ECAB-16F2-4FAC-9FA1-E9DF36429564}" destId="{A86AC66E-D3F0-40C1-A8DE-A51F4B361EA6}" srcOrd="0" destOrd="0" presId="urn:microsoft.com/office/officeart/2005/8/layout/vList2"/>
    <dgm:cxn modelId="{C856409A-8D39-463E-95EA-3644F1767A5F}" type="presParOf" srcId="{1DE6458A-4241-4831-99D6-6005F9035B14}" destId="{B2074324-1970-4B82-A2FC-85E1AA6BFE54}" srcOrd="0" destOrd="0" presId="urn:microsoft.com/office/officeart/2005/8/layout/vList2"/>
    <dgm:cxn modelId="{EC218D26-E452-47D5-A2E0-1F26A2828A19}" type="presParOf" srcId="{1DE6458A-4241-4831-99D6-6005F9035B14}" destId="{6F2144E0-4F8D-404C-8862-2D5C7353DD60}" srcOrd="1" destOrd="0" presId="urn:microsoft.com/office/officeart/2005/8/layout/vList2"/>
    <dgm:cxn modelId="{0DE66E8D-179C-4F83-950B-CF37A3938011}" type="presParOf" srcId="{1DE6458A-4241-4831-99D6-6005F9035B14}" destId="{94D35634-560E-45E7-B19A-F1BA4015F410}" srcOrd="2" destOrd="0" presId="urn:microsoft.com/office/officeart/2005/8/layout/vList2"/>
    <dgm:cxn modelId="{509D3F52-AF2B-446A-9EA0-8650EF95CCBC}" type="presParOf" srcId="{1DE6458A-4241-4831-99D6-6005F9035B14}" destId="{8F01944D-A1E3-42E4-8BD4-7AE93DDB8C37}" srcOrd="3" destOrd="0" presId="urn:microsoft.com/office/officeart/2005/8/layout/vList2"/>
    <dgm:cxn modelId="{EF1717C9-8C9B-4F9E-89D3-9A3F42C39F3C}" type="presParOf" srcId="{1DE6458A-4241-4831-99D6-6005F9035B14}" destId="{A86AC66E-D3F0-40C1-A8DE-A51F4B361EA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74324-1970-4B82-A2FC-85E1AA6BFE54}">
      <dsp:nvSpPr>
        <dsp:cNvPr id="0" name=""/>
        <dsp:cNvSpPr/>
      </dsp:nvSpPr>
      <dsp:spPr>
        <a:xfrm>
          <a:off x="0" y="376286"/>
          <a:ext cx="5361417" cy="684450"/>
        </a:xfrm>
        <a:prstGeom prst="roundRect">
          <a:avLst/>
        </a:prstGeom>
        <a:solidFill>
          <a:srgbClr val="EDD896"/>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buNone/>
          </a:pPr>
          <a:r>
            <a:rPr lang="en-US" sz="3000" kern="1200" err="1">
              <a:solidFill>
                <a:sysClr val="window" lastClr="FFFFFF"/>
              </a:solidFill>
              <a:latin typeface="Franklin Gothic Medium"/>
              <a:ea typeface="+mn-ea"/>
              <a:cs typeface="+mn-cs"/>
            </a:rPr>
            <a:t>Rätt</a:t>
          </a:r>
          <a:r>
            <a:rPr lang="en-US" sz="3000" kern="1200">
              <a:solidFill>
                <a:sysClr val="window" lastClr="FFFFFF"/>
              </a:solidFill>
              <a:latin typeface="Franklin Gothic Medium"/>
              <a:ea typeface="+mn-ea"/>
              <a:cs typeface="+mn-cs"/>
            </a:rPr>
            <a:t> </a:t>
          </a:r>
          <a:r>
            <a:rPr lang="en-US" sz="3000" kern="1200" err="1">
              <a:solidFill>
                <a:sysClr val="window" lastClr="FFFFFF"/>
              </a:solidFill>
              <a:latin typeface="Franklin Gothic Medium"/>
              <a:ea typeface="+mn-ea"/>
              <a:cs typeface="+mn-cs"/>
            </a:rPr>
            <a:t>insats</a:t>
          </a:r>
          <a:r>
            <a:rPr lang="en-US" sz="3000" kern="1200">
              <a:solidFill>
                <a:sysClr val="window" lastClr="FFFFFF"/>
              </a:solidFill>
              <a:latin typeface="Franklin Gothic Medium"/>
              <a:ea typeface="+mn-ea"/>
              <a:cs typeface="+mn-cs"/>
            </a:rPr>
            <a:t> </a:t>
          </a:r>
          <a:r>
            <a:rPr lang="en-US" sz="3000" kern="1200" err="1">
              <a:solidFill>
                <a:sysClr val="window" lastClr="FFFFFF"/>
              </a:solidFill>
              <a:latin typeface="Franklin Gothic Medium"/>
              <a:ea typeface="+mn-ea"/>
              <a:cs typeface="+mn-cs"/>
            </a:rPr>
            <a:t>i</a:t>
          </a:r>
          <a:r>
            <a:rPr lang="en-US" sz="3000" kern="1200">
              <a:solidFill>
                <a:sysClr val="window" lastClr="FFFFFF"/>
              </a:solidFill>
              <a:latin typeface="Franklin Gothic Medium"/>
              <a:ea typeface="+mn-ea"/>
              <a:cs typeface="+mn-cs"/>
            </a:rPr>
            <a:t> </a:t>
          </a:r>
          <a:r>
            <a:rPr lang="en-US" sz="3000" kern="1200" err="1">
              <a:solidFill>
                <a:sysClr val="window" lastClr="FFFFFF"/>
              </a:solidFill>
              <a:latin typeface="Franklin Gothic Medium"/>
              <a:ea typeface="+mn-ea"/>
              <a:cs typeface="+mn-cs"/>
            </a:rPr>
            <a:t>rätt</a:t>
          </a:r>
          <a:r>
            <a:rPr lang="en-US" sz="3000" kern="1200">
              <a:solidFill>
                <a:sysClr val="window" lastClr="FFFFFF"/>
              </a:solidFill>
              <a:latin typeface="Franklin Gothic Medium"/>
              <a:ea typeface="+mn-ea"/>
              <a:cs typeface="+mn-cs"/>
            </a:rPr>
            <a:t> </a:t>
          </a:r>
          <a:r>
            <a:rPr lang="en-US" sz="3000" kern="1200" err="1">
              <a:solidFill>
                <a:sysClr val="window" lastClr="FFFFFF"/>
              </a:solidFill>
              <a:latin typeface="Franklin Gothic Medium"/>
              <a:ea typeface="+mn-ea"/>
              <a:cs typeface="+mn-cs"/>
            </a:rPr>
            <a:t>tid</a:t>
          </a:r>
          <a:r>
            <a:rPr lang="en-US" sz="3000" kern="1200">
              <a:solidFill>
                <a:sysClr val="window" lastClr="FFFFFF"/>
              </a:solidFill>
              <a:latin typeface="Franklin Gothic Medium"/>
              <a:ea typeface="+mn-ea"/>
              <a:cs typeface="+mn-cs"/>
            </a:rPr>
            <a:t> till </a:t>
          </a:r>
          <a:r>
            <a:rPr lang="en-US" sz="3000" kern="1200" err="1">
              <a:solidFill>
                <a:sysClr val="window" lastClr="FFFFFF"/>
              </a:solidFill>
              <a:latin typeface="Franklin Gothic Medium"/>
              <a:ea typeface="+mn-ea"/>
              <a:cs typeface="+mn-cs"/>
            </a:rPr>
            <a:t>rätt</a:t>
          </a:r>
          <a:r>
            <a:rPr lang="en-US" sz="3000" kern="1200">
              <a:solidFill>
                <a:sysClr val="window" lastClr="FFFFFF"/>
              </a:solidFill>
              <a:latin typeface="Franklin Gothic Medium"/>
              <a:ea typeface="+mn-ea"/>
              <a:cs typeface="+mn-cs"/>
            </a:rPr>
            <a:t> pris</a:t>
          </a:r>
        </a:p>
      </dsp:txBody>
      <dsp:txXfrm>
        <a:off x="33412" y="409698"/>
        <a:ext cx="5294593" cy="617626"/>
      </dsp:txXfrm>
    </dsp:sp>
    <dsp:sp modelId="{94D35634-560E-45E7-B19A-F1BA4015F410}">
      <dsp:nvSpPr>
        <dsp:cNvPr id="0" name=""/>
        <dsp:cNvSpPr/>
      </dsp:nvSpPr>
      <dsp:spPr>
        <a:xfrm>
          <a:off x="0" y="1430535"/>
          <a:ext cx="5361417" cy="684450"/>
        </a:xfrm>
        <a:prstGeom prst="roundRect">
          <a:avLst/>
        </a:prstGeom>
        <a:solidFill>
          <a:srgbClr val="F6AD90"/>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buNone/>
          </a:pPr>
          <a:r>
            <a:rPr lang="en-US" sz="3000" kern="1200" err="1">
              <a:solidFill>
                <a:sysClr val="window" lastClr="FFFFFF"/>
              </a:solidFill>
              <a:latin typeface="Franklin Gothic Medium"/>
              <a:ea typeface="+mn-ea"/>
              <a:cs typeface="+mn-cs"/>
            </a:rPr>
            <a:t>Tydliga</a:t>
          </a:r>
          <a:r>
            <a:rPr lang="en-US" sz="3000" kern="1200">
              <a:solidFill>
                <a:sysClr val="window" lastClr="FFFFFF"/>
              </a:solidFill>
              <a:latin typeface="Franklin Gothic Medium"/>
              <a:ea typeface="+mn-ea"/>
              <a:cs typeface="+mn-cs"/>
            </a:rPr>
            <a:t> </a:t>
          </a:r>
          <a:r>
            <a:rPr lang="en-US" sz="3000" kern="1200" err="1">
              <a:solidFill>
                <a:sysClr val="window" lastClr="FFFFFF"/>
              </a:solidFill>
              <a:latin typeface="Franklin Gothic Medium"/>
              <a:ea typeface="+mn-ea"/>
              <a:cs typeface="+mn-cs"/>
            </a:rPr>
            <a:t>samordningsvinster</a:t>
          </a:r>
          <a:endParaRPr lang="en-US" sz="3000" kern="1200">
            <a:solidFill>
              <a:sysClr val="window" lastClr="FFFFFF"/>
            </a:solidFill>
            <a:latin typeface="Franklin Gothic Medium"/>
            <a:ea typeface="+mn-ea"/>
            <a:cs typeface="+mn-cs"/>
          </a:endParaRPr>
        </a:p>
      </dsp:txBody>
      <dsp:txXfrm>
        <a:off x="33412" y="1463947"/>
        <a:ext cx="5294593" cy="617626"/>
      </dsp:txXfrm>
    </dsp:sp>
    <dsp:sp modelId="{A86AC66E-D3F0-40C1-A8DE-A51F4B361EA6}">
      <dsp:nvSpPr>
        <dsp:cNvPr id="0" name=""/>
        <dsp:cNvSpPr/>
      </dsp:nvSpPr>
      <dsp:spPr>
        <a:xfrm>
          <a:off x="0" y="2356229"/>
          <a:ext cx="5361417" cy="684450"/>
        </a:xfrm>
        <a:prstGeom prst="roundRect">
          <a:avLst/>
        </a:prstGeom>
        <a:solidFill>
          <a:srgbClr val="8E0826">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buNone/>
          </a:pPr>
          <a:r>
            <a:rPr lang="en-US" sz="3000" kern="1200" err="1">
              <a:solidFill>
                <a:sysClr val="window" lastClr="FFFFFF"/>
              </a:solidFill>
              <a:latin typeface="Franklin Gothic Medium"/>
              <a:ea typeface="+mn-ea"/>
              <a:cs typeface="+mn-cs"/>
            </a:rPr>
            <a:t>Kontroll</a:t>
          </a:r>
          <a:r>
            <a:rPr lang="en-US" sz="3000" kern="1200">
              <a:solidFill>
                <a:sysClr val="window" lastClr="FFFFFF"/>
              </a:solidFill>
              <a:latin typeface="Franklin Gothic Medium"/>
              <a:ea typeface="+mn-ea"/>
              <a:cs typeface="+mn-cs"/>
            </a:rPr>
            <a:t> under </a:t>
          </a:r>
          <a:r>
            <a:rPr lang="en-US" sz="3000" kern="1200" err="1">
              <a:solidFill>
                <a:sysClr val="window" lastClr="FFFFFF"/>
              </a:solidFill>
              <a:latin typeface="Franklin Gothic Medium"/>
              <a:ea typeface="+mn-ea"/>
              <a:cs typeface="+mn-cs"/>
            </a:rPr>
            <a:t>hela</a:t>
          </a:r>
          <a:r>
            <a:rPr lang="en-US" sz="3000" kern="1200">
              <a:solidFill>
                <a:sysClr val="window" lastClr="FFFFFF"/>
              </a:solidFill>
              <a:latin typeface="Franklin Gothic Medium"/>
              <a:ea typeface="+mn-ea"/>
              <a:cs typeface="+mn-cs"/>
            </a:rPr>
            <a:t> </a:t>
          </a:r>
          <a:r>
            <a:rPr lang="en-US" sz="3000" kern="1200" err="1">
              <a:solidFill>
                <a:sysClr val="window" lastClr="FFFFFF"/>
              </a:solidFill>
              <a:latin typeface="Franklin Gothic Medium"/>
              <a:ea typeface="+mn-ea"/>
              <a:cs typeface="+mn-cs"/>
            </a:rPr>
            <a:t>processen</a:t>
          </a:r>
          <a:endParaRPr lang="en-US" sz="3000" kern="1200">
            <a:solidFill>
              <a:sysClr val="window" lastClr="FFFFFF"/>
            </a:solidFill>
            <a:latin typeface="Franklin Gothic Medium"/>
            <a:ea typeface="+mn-ea"/>
            <a:cs typeface="+mn-cs"/>
          </a:endParaRPr>
        </a:p>
      </dsp:txBody>
      <dsp:txXfrm>
        <a:off x="33412" y="2389641"/>
        <a:ext cx="5294593" cy="6176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84C1F-AD8E-468A-9CE7-F666262646BA}" type="datetimeFigureOut">
              <a:rPr lang="sv-SE" smtClean="0"/>
              <a:t>2023-03-21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69EF64-7B05-462D-BF0D-18E515D51FE0}" type="slidenum">
              <a:rPr lang="sv-SE" smtClean="0"/>
              <a:t>‹#›</a:t>
            </a:fld>
            <a:endParaRPr lang="sv-SE"/>
          </a:p>
        </p:txBody>
      </p:sp>
    </p:spTree>
    <p:extLst>
      <p:ext uri="{BB962C8B-B14F-4D97-AF65-F5344CB8AC3E}">
        <p14:creationId xmlns:p14="http://schemas.microsoft.com/office/powerpoint/2010/main" val="172744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3" Type="http://schemas.openxmlformats.org/officeDocument/2006/relationships/hyperlink" Target="https://www.regeringen.se/rattsliga-dokument/kommittedirektiv/2023/02/dir.-202316" TargetMode="External"/><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3" Type="http://schemas.openxmlformats.org/officeDocument/2006/relationships/hyperlink" Target="https://www.skatteverket.se/privat/folkbokforing/skyddadepersonuppgifter.4.18e1b10334ebe8bc80001711.html" TargetMode="External"/><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469EF64-7B05-462D-BF0D-18E515D51FE0}" type="slidenum">
              <a:rPr lang="sv-SE" smtClean="0"/>
              <a:t>1</a:t>
            </a:fld>
            <a:endParaRPr lang="sv-SE"/>
          </a:p>
        </p:txBody>
      </p:sp>
    </p:spTree>
    <p:extLst>
      <p:ext uri="{BB962C8B-B14F-4D97-AF65-F5344CB8AC3E}">
        <p14:creationId xmlns:p14="http://schemas.microsoft.com/office/powerpoint/2010/main" val="3330837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50425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DC2E8-5A7C-4501-94AA-64B7337D521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16282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Berätta hur vi tänkte: </a:t>
            </a:r>
          </a:p>
          <a:p>
            <a:pPr marL="171450" indent="-171450">
              <a:buFontTx/>
              <a:buChar char="-"/>
            </a:pPr>
            <a:r>
              <a:rPr lang="sv-SE" dirty="0"/>
              <a:t>Alla jobbar med det mer eller mindre</a:t>
            </a:r>
          </a:p>
          <a:p>
            <a:pPr marL="171450" indent="-171450">
              <a:buFontTx/>
              <a:buChar char="-"/>
            </a:pPr>
            <a:r>
              <a:rPr lang="sv-SE" dirty="0"/>
              <a:t>Kan vara skönt att veta att alla har ungefär samma bild av det stöd som ges. </a:t>
            </a:r>
          </a:p>
          <a:p>
            <a:pPr marL="171450" indent="-171450">
              <a:buFontTx/>
              <a:buChar char="-"/>
            </a:pPr>
            <a:r>
              <a:rPr lang="sv-SE" dirty="0"/>
              <a:t>Om vi skriver ner det är det lättare att prata om det och bli tydliga </a:t>
            </a:r>
          </a:p>
          <a:p>
            <a:pPr marL="171450" indent="-171450">
              <a:buFontTx/>
              <a:buChar char="-"/>
            </a:pPr>
            <a:r>
              <a:rPr lang="sv-SE" dirty="0"/>
              <a:t>Egentligen inget nytt…  </a:t>
            </a:r>
          </a:p>
          <a:p>
            <a:pPr marL="171450" indent="-171450">
              <a:buFontTx/>
              <a:buChar char="-"/>
            </a:pPr>
            <a:r>
              <a:rPr lang="sv-SE" dirty="0"/>
              <a:t>Vi vet ju att RSS har olika uppdrag och förutsättningar men går det att ”fånga” de viktigaste så här?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A7E7E5-26AC-4975-B664-3DC748EADA4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939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Mejla om dom har ytterligare synpunkter.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A7E7E5-26AC-4975-B664-3DC748EADA4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07380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VI KAN BJUDA IN ÄNDÅ</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A7E7E5-26AC-4975-B664-3DC748EADA4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080590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DC2E8-5A7C-4501-94AA-64B7337D521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62491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90D031-32B0-46C6-8A39-1F434DC880A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6874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50000"/>
              </a:lnSpc>
              <a:spcAft>
                <a:spcPts val="800"/>
              </a:spcAft>
            </a:pPr>
            <a:endParaRPr lang="sv-SE"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50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I SSR:s rapport uppger också 7 procent att de pga. rädsla inte har vågat att besluta om tvångsomhändertaganden av barn.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3B064-4ECF-445A-AB8D-AD0706F34A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07300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50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Vi har fått ta del av vittnesmål från medarbetare inom socialtjänsten om </a:t>
            </a:r>
            <a:r>
              <a:rPr lang="sv-SE" sz="1800" u="sng" dirty="0">
                <a:effectLst/>
                <a:latin typeface="Calibri" panose="020F0502020204030204" pitchFamily="34" charset="0"/>
                <a:ea typeface="Calibri" panose="020F0502020204030204" pitchFamily="34" charset="0"/>
                <a:cs typeface="Calibri" panose="020F0502020204030204" pitchFamily="34" charset="0"/>
              </a:rPr>
              <a:t>hur</a:t>
            </a:r>
            <a:r>
              <a:rPr lang="sv-SE" sz="1800" dirty="0">
                <a:effectLst/>
                <a:latin typeface="Calibri" panose="020F0502020204030204" pitchFamily="34" charset="0"/>
                <a:ea typeface="Calibri" panose="020F0502020204030204" pitchFamily="34" charset="0"/>
                <a:cs typeface="Calibri" panose="020F0502020204030204" pitchFamily="34" charset="0"/>
              </a:rPr>
              <a:t> de har utsatts för hot och hat, och hur det påverkar dem.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Det handlar exempelvis om trakasserier via telefon, e-post och sms.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Jag har också fått berättat för mig om att det blir allt vanligare att personer följer med klienter in på möten och filmar socialsekreterare, vilket så klart upplevs obehagligt.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Det händer även att medarbetare förföljs när de går hem. Och man får höra att de vet var ens barn går i förskola.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Och hela tiden finns hotet om att personliga uppgifter eller filmade klipp ska spridas på olika sociala medieplattformar. Och </a:t>
            </a:r>
            <a:r>
              <a:rPr lang="sv-SE" sz="1800" u="sng" dirty="0">
                <a:effectLst/>
                <a:latin typeface="Calibri" panose="020F0502020204030204" pitchFamily="34" charset="0"/>
                <a:ea typeface="Calibri" panose="020F0502020204030204" pitchFamily="34" charset="0"/>
                <a:cs typeface="Calibri" panose="020F0502020204030204" pitchFamily="34" charset="0"/>
              </a:rPr>
              <a:t>om</a:t>
            </a:r>
            <a:r>
              <a:rPr lang="sv-SE" sz="1800" dirty="0">
                <a:effectLst/>
                <a:latin typeface="Calibri" panose="020F0502020204030204" pitchFamily="34" charset="0"/>
                <a:ea typeface="Calibri" panose="020F0502020204030204" pitchFamily="34" charset="0"/>
                <a:cs typeface="Calibri" panose="020F0502020204030204" pitchFamily="34" charset="0"/>
              </a:rPr>
              <a:t> de publiceras är det mycket svårt att få bort dem därifrån.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Det här är bara några berättelser från medarbetare som dagligen arbetar med att upprätthålla samhällets yttersta skyddsnät för de mest utsatta.</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3B064-4ECF-445A-AB8D-AD0706F34A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00522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3B064-4ECF-445A-AB8D-AD0706F34A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640259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dirty="0"/>
              <a:t>På pressträff 3 februari underströk statsministern att socialtjänsten är ett helt kommunalt ansvar och finns i Sveriges alla 290 kommuner. Men han underströk också att hantera </a:t>
            </a:r>
            <a:r>
              <a:rPr lang="sv-SE" sz="2400" dirty="0" err="1"/>
              <a:t>desinformationskamapanjer</a:t>
            </a:r>
            <a:r>
              <a:rPr lang="sv-SE" sz="2400" dirty="0"/>
              <a:t> är ingen kommunal kärnuppgift – här måste staten vara mycket mer närvarande och det är tydligt att staten inte fullt ut tagit det ansvaret.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4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2400" dirty="0"/>
              <a:t>SKR förutsätter att SI även har ett ansvar att delge de kommuner information om att de har socialsekreterare som är drabbade/uthängda på sociala medier.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4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2400" dirty="0"/>
              <a:t>3 februari kom omarbetad lagrådsremiss om ny lag om ordningsvakter – där de mycket snabbt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400" dirty="0"/>
          </a:p>
          <a:p>
            <a:pPr algn="l"/>
            <a:r>
              <a:rPr lang="sv-SE" sz="3600" b="1" i="0" dirty="0">
                <a:solidFill>
                  <a:srgbClr val="555555"/>
                </a:solidFill>
                <a:effectLst/>
                <a:latin typeface="calibri" panose="020F0502020204030204" pitchFamily="34" charset="0"/>
              </a:rPr>
              <a:t>Tilläggsdirektiv till Utredningen om åtgärder för att minska offentliganställdas utsatthet</a:t>
            </a:r>
          </a:p>
          <a:p>
            <a:pPr algn="l"/>
            <a:r>
              <a:rPr lang="sv-SE" sz="3600" b="0" i="0" dirty="0">
                <a:solidFill>
                  <a:srgbClr val="555555"/>
                </a:solidFill>
                <a:effectLst/>
                <a:latin typeface="calibri" panose="020F0502020204030204" pitchFamily="34" charset="0"/>
              </a:rPr>
              <a:t>Den 21 april 2022 beslutade regeringen om åtgärder för att minska offentliganställdas utsatthet. Utredaren får nu, utöver vad som framgår av de ursprungliga direktiven – när det gäller offentliganställda som med anledning av sina arbetsuppgifter löper en förhöjd risk för att utsättas för våld, hot, trakasserier eller annan otillbörlig påverkan, i uppdrag att oavsett ställningstagande i sak lämna författningsförslag som innebär</a:t>
            </a:r>
          </a:p>
          <a:p>
            <a:pPr algn="l">
              <a:buFont typeface="Arial" panose="020B0604020202020204" pitchFamily="34" charset="0"/>
              <a:buChar char="•"/>
            </a:pPr>
            <a:r>
              <a:rPr lang="sv-SE" sz="3600" b="0" i="0" dirty="0">
                <a:solidFill>
                  <a:srgbClr val="555555"/>
                </a:solidFill>
                <a:effectLst/>
                <a:latin typeface="calibri" panose="020F0502020204030204" pitchFamily="34" charset="0"/>
              </a:rPr>
              <a:t>minskad exponering av offentliganställdas namn i beslut och andra handlingar som dokumenterar åtgärder</a:t>
            </a:r>
          </a:p>
          <a:p>
            <a:pPr algn="l">
              <a:buFont typeface="Arial" panose="020B0604020202020204" pitchFamily="34" charset="0"/>
              <a:buChar char="•"/>
            </a:pPr>
            <a:r>
              <a:rPr lang="sv-SE" sz="3600" b="0" i="0" dirty="0">
                <a:solidFill>
                  <a:srgbClr val="555555"/>
                </a:solidFill>
                <a:effectLst/>
                <a:latin typeface="calibri" panose="020F0502020204030204" pitchFamily="34" charset="0"/>
              </a:rPr>
              <a:t>ett starkare skydd för uppgifter om offentliganställda och deras närstående.</a:t>
            </a:r>
          </a:p>
          <a:p>
            <a:pPr algn="l"/>
            <a:r>
              <a:rPr lang="sv-SE" sz="3600" b="0" i="0" dirty="0">
                <a:solidFill>
                  <a:srgbClr val="555555"/>
                </a:solidFill>
                <a:effectLst/>
                <a:latin typeface="calibri" panose="020F0502020204030204" pitchFamily="34" charset="0"/>
              </a:rPr>
              <a:t>Utredaren får också, utöver vad som framgår av de ursprungliga direktiven, i uppdrag att oavsett ställningstagande i sak, lämna författningsförslag som innebär att straffet för våld eller hot mot tjänsteman skärps och att ett nytt brott som tar sikte på förolämpningar mot tjänstemän införs.</a:t>
            </a:r>
          </a:p>
          <a:p>
            <a:pPr algn="l"/>
            <a:r>
              <a:rPr lang="sv-SE" sz="3600" b="0" i="0" u="sng" dirty="0">
                <a:solidFill>
                  <a:srgbClr val="555555"/>
                </a:solidFill>
                <a:effectLst/>
                <a:latin typeface="calibri" panose="020F0502020204030204" pitchFamily="34" charset="0"/>
                <a:hlinkClick r:id="rId3"/>
              </a:rPr>
              <a:t>Tilläggsdirektiv till Utredningen om åtgärder för att minska offentliganställdas utsatthet (Ju 2022:02)Länk till annan webbplats, öppnas i nytt fönster.</a:t>
            </a:r>
            <a:r>
              <a:rPr lang="sv-SE" sz="3600" b="0" i="0" dirty="0">
                <a:solidFill>
                  <a:srgbClr val="555555"/>
                </a:solidFill>
                <a:effectLst/>
                <a:latin typeface="calibri" panose="020F0502020204030204" pitchFamily="34" charset="0"/>
              </a:rPr>
              <a: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400"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3B064-4ECF-445A-AB8D-AD0706F34A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369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C13FEA-B1FC-448A-A3BB-FDF93F5ACA6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94797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ts val="1600"/>
              </a:lnSpc>
              <a:spcBef>
                <a:spcPts val="800"/>
              </a:spcBef>
              <a:spcAft>
                <a:spcPts val="400"/>
              </a:spcAft>
            </a:pPr>
            <a:r>
              <a:rPr lang="sv-SE" sz="1800" b="1" dirty="0">
                <a:effectLst/>
                <a:latin typeface="Calibri Light" panose="020F0302020204030204" pitchFamily="34" charset="0"/>
                <a:ea typeface="Calibri" panose="020F0502020204030204" pitchFamily="34" charset="0"/>
              </a:rPr>
              <a:t>”Otillåten påverkan” införs som ett nytt brott</a:t>
            </a:r>
            <a:endParaRPr lang="sv-SE" sz="1800" dirty="0">
              <a:effectLst/>
              <a:latin typeface="Calibri" panose="020F0502020204030204" pitchFamily="34" charset="0"/>
              <a:ea typeface="Calibri" panose="020F0502020204030204" pitchFamily="34" charset="0"/>
            </a:endParaRPr>
          </a:p>
          <a:p>
            <a:r>
              <a:rPr lang="sv-SE" sz="1800" dirty="0">
                <a:effectLst/>
                <a:latin typeface="Calibri" panose="020F0502020204030204" pitchFamily="34" charset="0"/>
                <a:ea typeface="Calibri" panose="020F0502020204030204" pitchFamily="34" charset="0"/>
              </a:rPr>
              <a:t>Utifrån samhällets utveckling och den rådande situationen ser SKR ett behov av att regeringen ser över om ett nytt brott, otillåten påverkan, kan införas. Brottet skulle kunna konstrueras likt lagstiftning som finns för olaga förföljelse (</a:t>
            </a:r>
            <a:r>
              <a:rPr lang="sv-SE" sz="1800" dirty="0" err="1">
                <a:effectLst/>
                <a:latin typeface="Calibri" panose="020F0502020204030204" pitchFamily="34" charset="0"/>
                <a:ea typeface="Calibri" panose="020F0502020204030204" pitchFamily="34" charset="0"/>
              </a:rPr>
              <a:t>stalkning</a:t>
            </a:r>
            <a:r>
              <a:rPr lang="sv-SE" sz="1800" dirty="0">
                <a:effectLst/>
                <a:latin typeface="Calibri" panose="020F0502020204030204" pitchFamily="34" charset="0"/>
                <a:ea typeface="Calibri" panose="020F0502020204030204" pitchFamily="34" charset="0"/>
              </a:rPr>
              <a:t>) och grov fridskränkning och bygga på att fler gärningar utgör led i en upprepad kränkning av en personen. Ett sådant brott skulle möjliggöra lagföring av de som idag systematiskt utsätter anställda för påverkan genom aktiviteter som ligger inom ramen för vad som bedöms som lagligt samt öka möjligheten att lägga samma flera olika aktiviteter för att uppnå ett högre straffvärde. Frågan skulle kunna omhändertas i utredningen </a:t>
            </a:r>
            <a:r>
              <a:rPr lang="sv-SE" sz="1800" i="1" dirty="0">
                <a:effectLst/>
                <a:latin typeface="Calibri" panose="020F0502020204030204" pitchFamily="34" charset="0"/>
                <a:ea typeface="Calibri" panose="020F0502020204030204" pitchFamily="34" charset="0"/>
              </a:rPr>
              <a:t>Åtgärder mot otillåten påverkan och korruption  (Dir. 2022:112</a:t>
            </a:r>
            <a:r>
              <a:rPr lang="sv-SE" sz="1800" dirty="0">
                <a:effectLst/>
                <a:latin typeface="Calibri" panose="020F0502020204030204" pitchFamily="34" charset="0"/>
                <a:ea typeface="Calibri" panose="020F0502020204030204" pitchFamily="34" charset="0"/>
              </a:rPr>
              <a:t>) där författnings-ändringar kan föreslås.</a:t>
            </a:r>
          </a:p>
          <a:p>
            <a:endParaRPr lang="sv-SE" sz="1800" dirty="0">
              <a:effectLst/>
              <a:latin typeface="Calibri" panose="020F0502020204030204" pitchFamily="34" charset="0"/>
              <a:ea typeface="Calibri" panose="020F0502020204030204" pitchFamily="34" charset="0"/>
            </a:endParaRPr>
          </a:p>
          <a:p>
            <a:r>
              <a:rPr lang="sv-SE" sz="1800" dirty="0">
                <a:effectLst/>
                <a:latin typeface="Calibri" panose="020F0502020204030204" pitchFamily="34" charset="0"/>
                <a:ea typeface="Calibri" panose="020F0502020204030204" pitchFamily="34" charset="0"/>
              </a:rPr>
              <a:t>OBS! Regeringen har lagt ned ovanstående utredning och vid möte med SKR uppgett att ett sådant brott är mycket svårt att införa</a:t>
            </a:r>
          </a:p>
          <a:p>
            <a:r>
              <a:rPr lang="sv-SE" sz="1800" dirty="0">
                <a:effectLst/>
                <a:latin typeface="Calibri" panose="020F0502020204030204" pitchFamily="34" charset="0"/>
                <a:ea typeface="Calibri" panose="020F0502020204030204" pitchFamily="34" charset="0"/>
              </a:rPr>
              <a:t> </a:t>
            </a:r>
          </a:p>
          <a:p>
            <a:pPr>
              <a:lnSpc>
                <a:spcPts val="1600"/>
              </a:lnSpc>
              <a:spcBef>
                <a:spcPts val="800"/>
              </a:spcBef>
              <a:spcAft>
                <a:spcPts val="400"/>
              </a:spcAft>
            </a:pPr>
            <a:r>
              <a:rPr lang="sv-SE" sz="1800" b="1" dirty="0">
                <a:effectLst/>
                <a:latin typeface="Calibri" panose="020F0502020204030204" pitchFamily="34" charset="0"/>
                <a:ea typeface="Calibri" panose="020F0502020204030204" pitchFamily="34" charset="0"/>
              </a:rPr>
              <a:t>Skärpt ansvar för de sociala medieföretagen</a:t>
            </a:r>
            <a:endParaRPr lang="sv-SE" sz="1800" dirty="0">
              <a:effectLst/>
              <a:latin typeface="Calibri" panose="020F0502020204030204" pitchFamily="34" charset="0"/>
              <a:ea typeface="Calibri" panose="020F0502020204030204" pitchFamily="34" charset="0"/>
            </a:endParaRPr>
          </a:p>
          <a:p>
            <a:pPr>
              <a:lnSpc>
                <a:spcPts val="1200"/>
              </a:lnSpc>
              <a:spcAft>
                <a:spcPts val="1000"/>
              </a:spcAft>
            </a:pPr>
            <a:r>
              <a:rPr lang="sv-SE" sz="1800" dirty="0">
                <a:effectLst/>
                <a:latin typeface="Calibri" panose="020F0502020204030204" pitchFamily="34" charset="0"/>
                <a:ea typeface="Calibri" panose="020F0502020204030204" pitchFamily="34" charset="0"/>
              </a:rPr>
              <a:t>Mot bakgrund av den ökade användningen av sociala medier ser SKR ett behov av att se över hur man kan skärpa de sociala medieföretagens ansvar när det gäller hat, hot, trakasserier och annan otillåten påverkan på plattformarna. Särskilda åtgärder krävs för att motverka det </a:t>
            </a:r>
            <a:r>
              <a:rPr lang="sv-SE" sz="1800" dirty="0" err="1">
                <a:effectLst/>
                <a:latin typeface="Calibri" panose="020F0502020204030204" pitchFamily="34" charset="0"/>
                <a:ea typeface="Calibri" panose="020F0502020204030204" pitchFamily="34" charset="0"/>
              </a:rPr>
              <a:t>näthat</a:t>
            </a:r>
            <a:r>
              <a:rPr lang="sv-SE" sz="1800" dirty="0">
                <a:effectLst/>
                <a:latin typeface="Calibri" panose="020F0502020204030204" pitchFamily="34" charset="0"/>
                <a:ea typeface="Calibri" panose="020F0502020204030204" pitchFamily="34" charset="0"/>
              </a:rPr>
              <a:t> som idag påverkar förtroendevalda, olika yrkesgrupper och andra demokratiaktörer i sina uppdrag. Näthatet påverkar också vårt samhälle i stort, genom att bland annat bryta ner tilltron till beslutsfattande församlingar, tilltron till myndigheter och nyhetsmedier samt att det starkt avgränsar viljan att delta i det demokratiska samtalet. En översyn skulle kunna identifiera vilka delar av rättskedjan som behöver utvecklas och effektiviseras för att motverka näthatet.</a:t>
            </a:r>
          </a:p>
          <a:p>
            <a:pPr>
              <a:lnSpc>
                <a:spcPts val="1200"/>
              </a:lnSpc>
              <a:spcAft>
                <a:spcPts val="1000"/>
              </a:spcAft>
            </a:pPr>
            <a:r>
              <a:rPr lang="sv-SE" sz="1800" dirty="0">
                <a:effectLst/>
                <a:latin typeface="Calibri" panose="020F0502020204030204" pitchFamily="34" charset="0"/>
                <a:ea typeface="Calibri" panose="020F0502020204030204" pitchFamily="34" charset="0"/>
              </a:rPr>
              <a:t>Såväl betänkandet från Kommittén Nationell satsning på medie- och informationskunnighet och det demokratiska samtalet (SOU 2020:56) som Europarådets rapport Hatretorik och falska nyheter - effekten på lokala och regionala förtroendevaldas arbetsvillkor lyfter behoven av</a:t>
            </a:r>
          </a:p>
          <a:p>
            <a:pPr marL="342900" lvl="0" indent="-342900">
              <a:lnSpc>
                <a:spcPts val="1200"/>
              </a:lnSpc>
              <a:buFont typeface="Times New Roman" panose="02020603050405020304" pitchFamily="18" charset="0"/>
              <a:buChar char="-"/>
            </a:pPr>
            <a:r>
              <a:rPr lang="sv-SE" sz="1800" dirty="0">
                <a:effectLst/>
                <a:latin typeface="Calibri" panose="020F0502020204030204" pitchFamily="34" charset="0"/>
                <a:ea typeface="Times New Roman" panose="02020603050405020304" pitchFamily="18" charset="0"/>
              </a:rPr>
              <a:t>en övergripande nationell strategi för att hantera </a:t>
            </a:r>
            <a:r>
              <a:rPr lang="sv-SE" sz="1800" dirty="0" err="1">
                <a:effectLst/>
                <a:latin typeface="Calibri" panose="020F0502020204030204" pitchFamily="34" charset="0"/>
                <a:ea typeface="Times New Roman" panose="02020603050405020304" pitchFamily="18" charset="0"/>
              </a:rPr>
              <a:t>näthat</a:t>
            </a:r>
            <a:r>
              <a:rPr lang="sv-SE" sz="1800" dirty="0">
                <a:effectLst/>
                <a:latin typeface="Calibri" panose="020F0502020204030204" pitchFamily="34" charset="0"/>
                <a:ea typeface="Times New Roman" panose="02020603050405020304" pitchFamily="18" charset="0"/>
              </a:rPr>
              <a:t> och falska nyheter samt uppnå en stark motståndskraft, och</a:t>
            </a:r>
          </a:p>
          <a:p>
            <a:pPr marL="342900" lvl="0" indent="-342900">
              <a:lnSpc>
                <a:spcPts val="1200"/>
              </a:lnSpc>
              <a:buFont typeface="Times New Roman" panose="02020603050405020304" pitchFamily="18" charset="0"/>
              <a:buChar char="-"/>
            </a:pPr>
            <a:r>
              <a:rPr lang="sv-SE" sz="1800" dirty="0">
                <a:effectLst/>
                <a:latin typeface="Calibri" panose="020F0502020204030204" pitchFamily="34" charset="0"/>
                <a:ea typeface="Times New Roman" panose="02020603050405020304" pitchFamily="18" charset="0"/>
              </a:rPr>
              <a:t>en översyn av rättsliga åtgärder mot </a:t>
            </a:r>
            <a:r>
              <a:rPr lang="sv-SE" sz="1800" dirty="0" err="1">
                <a:effectLst/>
                <a:latin typeface="Calibri" panose="020F0502020204030204" pitchFamily="34" charset="0"/>
                <a:ea typeface="Times New Roman" panose="02020603050405020304" pitchFamily="18" charset="0"/>
              </a:rPr>
              <a:t>näthat</a:t>
            </a:r>
            <a:r>
              <a:rPr lang="sv-SE" sz="1800" dirty="0">
                <a:effectLst/>
                <a:latin typeface="Calibri" panose="020F0502020204030204" pitchFamily="34" charset="0"/>
                <a:ea typeface="Times New Roman" panose="02020603050405020304" pitchFamily="18" charset="0"/>
              </a:rPr>
              <a:t>.</a:t>
            </a:r>
          </a:p>
          <a:p>
            <a:pPr>
              <a:lnSpc>
                <a:spcPts val="1200"/>
              </a:lnSpc>
            </a:pPr>
            <a:r>
              <a:rPr lang="sv-SE" sz="1800" dirty="0">
                <a:effectLst/>
                <a:latin typeface="Calibri" panose="020F0502020204030204" pitchFamily="34" charset="0"/>
                <a:ea typeface="Calibri" panose="020F0502020204030204" pitchFamily="34" charset="0"/>
              </a:rPr>
              <a:t> </a:t>
            </a:r>
          </a:p>
          <a:p>
            <a:pPr>
              <a:lnSpc>
                <a:spcPts val="1600"/>
              </a:lnSpc>
              <a:spcBef>
                <a:spcPts val="800"/>
              </a:spcBef>
              <a:spcAft>
                <a:spcPts val="400"/>
              </a:spcAft>
            </a:pPr>
            <a:r>
              <a:rPr lang="sv-SE" sz="1800" b="1" dirty="0">
                <a:effectLst/>
                <a:latin typeface="Calibri" panose="020F0502020204030204" pitchFamily="34" charset="0"/>
                <a:ea typeface="Calibri" panose="020F0502020204030204" pitchFamily="34" charset="0"/>
              </a:rPr>
              <a:t>Kommunen/regionen som målsägande vid polisanmälan</a:t>
            </a:r>
            <a:endParaRPr lang="sv-SE" sz="1800" dirty="0">
              <a:effectLst/>
              <a:latin typeface="Calibri" panose="020F0502020204030204" pitchFamily="34" charset="0"/>
              <a:ea typeface="Calibri" panose="020F0502020204030204" pitchFamily="34" charset="0"/>
            </a:endParaRPr>
          </a:p>
          <a:p>
            <a:pPr>
              <a:lnSpc>
                <a:spcPts val="1500"/>
              </a:lnSpc>
              <a:spcAft>
                <a:spcPts val="600"/>
              </a:spcAft>
            </a:pPr>
            <a:r>
              <a:rPr lang="sv-SE" sz="1800" dirty="0">
                <a:effectLst/>
                <a:latin typeface="Calibri" panose="020F0502020204030204" pitchFamily="34" charset="0"/>
                <a:ea typeface="Calibri" panose="020F0502020204030204" pitchFamily="34" charset="0"/>
              </a:rPr>
              <a:t>När otillåten påverkan och hot ska polisanmälas är det idag den enskilde tjänstepersonen som är målsägande, vilket innebär att personuppgifter och hemadress röjs till den misstänkte. Detta minskar anställdas vilja att polisanmäla de brott de utsätts för. Oro finns också för att en polisanmälan ”eldar på” hoten än mer, särskilt som det vanligtvis inte blir några konsekvenser för gärningsmannen utifrån befintlig lagstiftning. Det är svårt att få dessa personer dömda, bland annat med hänvisning till att vissa handlingar som kan uppfattas som hotfulla i sig inte är brottsliga. Straffvärdet är också lågt vid eventuell dom. Samma resonemang finns beträffande anmälan jämlikt 3 kap. 3 a § arbetsmiljölagen (1977:1160) till Arbetsmiljöverket vid allvarliga hot och våldshändelser. SKR ser att det här bör vara kommunen/regionen och inte ansvarig chef som är anmälare SKR utesluter inte att liknande behov kan finnas beträffande arbetsskadeanmälan till Försäkringskassan. </a:t>
            </a:r>
          </a:p>
          <a:p>
            <a:pPr>
              <a:lnSpc>
                <a:spcPts val="1500"/>
              </a:lnSpc>
              <a:spcAft>
                <a:spcPts val="600"/>
              </a:spcAft>
            </a:pPr>
            <a:r>
              <a:rPr lang="sv-SE" sz="1800" dirty="0">
                <a:effectLst/>
                <a:latin typeface="Calibri" panose="020F0502020204030204" pitchFamily="34" charset="0"/>
                <a:ea typeface="Calibri" panose="020F0502020204030204" pitchFamily="34" charset="0"/>
              </a:rPr>
              <a:t>Att otillåten påverkan, hot och våld mot anställda ska betraktas som otillåten påverkan, hot och våld mot offentlig verksamhet är viktigt, och SKR ser ett behov av att utreda detta i syfte att brotten ska kunna lagföras som brott mot offentlig verksamhet, där verksamhetens juridiska person blir målsägande i stället för den enskilde tjänstepersonen. </a:t>
            </a:r>
          </a:p>
          <a:p>
            <a:pPr>
              <a:lnSpc>
                <a:spcPts val="1500"/>
              </a:lnSpc>
              <a:spcAft>
                <a:spcPts val="600"/>
              </a:spcAft>
            </a:pPr>
            <a:r>
              <a:rPr lang="sv-SE" sz="1800" dirty="0">
                <a:effectLst/>
                <a:latin typeface="Calibri" panose="020F0502020204030204" pitchFamily="34" charset="0"/>
                <a:ea typeface="Calibri" panose="020F0502020204030204" pitchFamily="34" charset="0"/>
              </a:rPr>
              <a:t> </a:t>
            </a:r>
          </a:p>
          <a:p>
            <a:pPr>
              <a:lnSpc>
                <a:spcPts val="1600"/>
              </a:lnSpc>
              <a:spcBef>
                <a:spcPts val="800"/>
              </a:spcBef>
              <a:spcAft>
                <a:spcPts val="400"/>
              </a:spcAft>
            </a:pPr>
            <a:r>
              <a:rPr lang="sv-SE" sz="1800" b="1" dirty="0">
                <a:effectLst/>
                <a:latin typeface="Calibri" panose="020F0502020204030204" pitchFamily="34" charset="0"/>
                <a:ea typeface="Calibri" panose="020F0502020204030204" pitchFamily="34" charset="0"/>
              </a:rPr>
              <a:t>Polisiära resurser för att skydda kommunal personal</a:t>
            </a:r>
            <a:endParaRPr lang="sv-SE" sz="1800" dirty="0">
              <a:effectLst/>
              <a:latin typeface="Calibri" panose="020F0502020204030204" pitchFamily="34" charset="0"/>
              <a:ea typeface="Calibri" panose="020F0502020204030204" pitchFamily="34" charset="0"/>
            </a:endParaRPr>
          </a:p>
          <a:p>
            <a:pPr>
              <a:lnSpc>
                <a:spcPts val="1500"/>
              </a:lnSpc>
              <a:spcAft>
                <a:spcPts val="600"/>
              </a:spcAft>
            </a:pPr>
            <a:r>
              <a:rPr lang="sv-SE" sz="1800" dirty="0">
                <a:effectLst/>
                <a:latin typeface="Calibri" panose="020F0502020204030204" pitchFamily="34" charset="0"/>
                <a:ea typeface="Calibri" panose="020F0502020204030204" pitchFamily="34" charset="0"/>
              </a:rPr>
              <a:t>Polisens ansvar kan förstärkas när det gäller otillåten påverkan mot tjänstepersoner och förtroendevalda i kommuner och regioner då det handlar om lokal kriminell inverkan som är direkt samhällspåverkande och demokratihotande. SKR vill understryka vikten av tillgång till stöd från polisen när tjänstepersoner och förtroendevalda polisanmäler hot, vid ansökan om handräckning samt genom hot- och riskbedömningar i olika lägen. SKR är väl medvetna om den utmaning inom kompetensförsörjningen som polisen liksom den kommunala och regionala välfärden står inför. Icke desto mindre får inte välfärdens personal stå ensamma och oskyddade inför otillåten påverkan, hot och våld. Utan polisens medverkan i dessa delar når vi inte kriminalpolitikens mål - att minska brottsligheten och öka människors trygghet.</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3B064-4ECF-445A-AB8D-AD0706F34A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73265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3B064-4ECF-445A-AB8D-AD0706F34A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44725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Bef>
                <a:spcPts val="825"/>
              </a:spcBef>
            </a:pPr>
            <a:r>
              <a:rPr lang="sv-SE" sz="1800" dirty="0">
                <a:solidFill>
                  <a:srgbClr val="000000"/>
                </a:solidFill>
                <a:effectLst/>
                <a:latin typeface="Times New Roman" panose="02020603050405020304" pitchFamily="18" charset="0"/>
                <a:ea typeface="Calibri" panose="020F0502020204030204" pitchFamily="34" charset="0"/>
              </a:rPr>
              <a:t>”</a:t>
            </a:r>
            <a:r>
              <a:rPr lang="sv-SE" sz="1800" dirty="0">
                <a:solidFill>
                  <a:srgbClr val="000000"/>
                </a:solidFill>
                <a:effectLst/>
                <a:latin typeface="Open Sans" panose="020B0606030504020204" pitchFamily="34" charset="0"/>
                <a:ea typeface="Calibri" panose="020F0502020204030204" pitchFamily="34" charset="0"/>
              </a:rPr>
              <a:t> Vissa personer behöver ha någon form av skydd för sina personuppgifter redan i ett förebyggande syfte till exempel på grund av att de har ett yrke som typiskt sett innebär en ökad risk för hot. I sådana fall kan du normalt sett tilldela en sekretessmarkering men även skyddad folkbokföring kan komma i fråga om kraven för detta är uppfyllda.</a:t>
            </a:r>
            <a:endParaRPr lang="sv-SE" sz="1800" dirty="0">
              <a:effectLst/>
              <a:latin typeface="Times New Roman" panose="02020603050405020304" pitchFamily="18" charset="0"/>
              <a:ea typeface="Calibri" panose="020F0502020204030204" pitchFamily="34" charset="0"/>
            </a:endParaRPr>
          </a:p>
          <a:p>
            <a:pPr>
              <a:spcBef>
                <a:spcPts val="825"/>
              </a:spcBef>
            </a:pPr>
            <a:r>
              <a:rPr lang="sv-SE" sz="1800" dirty="0">
                <a:solidFill>
                  <a:srgbClr val="000000"/>
                </a:solidFill>
                <a:effectLst/>
                <a:latin typeface="Open Sans" panose="020B0606030504020204" pitchFamily="34" charset="0"/>
                <a:ea typeface="Calibri" panose="020F0502020204030204" pitchFamily="34" charset="0"/>
              </a:rPr>
              <a:t>När en person ansöker om skyddad folkbokföring eller sekretessmarkering i förebyggande syfte till exempel på grund av sitt arbete behöver du i de flesta fall inte säkerställa att hen har flyttat eftersom att risken för hot finns i framtiden. Det kan till exempel gälla poliser, åklagare eller vittnen där gärningspersonen inte vet vem vittnet är. Det kan även gälla andra yrkesgrupper som inte tillhör en myndighet, men där det kan finnas en förhöjd risk att bli utsatt för hot eller trakasserier.</a:t>
            </a:r>
            <a:endParaRPr lang="sv-SE" sz="1800" dirty="0">
              <a:effectLst/>
              <a:latin typeface="Times New Roman" panose="02020603050405020304" pitchFamily="18" charset="0"/>
              <a:ea typeface="Calibri" panose="020F0502020204030204" pitchFamily="34" charset="0"/>
            </a:endParaRPr>
          </a:p>
          <a:p>
            <a:pPr>
              <a:spcBef>
                <a:spcPts val="825"/>
              </a:spcBef>
            </a:pPr>
            <a:r>
              <a:rPr lang="sv-SE" sz="1800" dirty="0">
                <a:solidFill>
                  <a:srgbClr val="000000"/>
                </a:solidFill>
                <a:effectLst/>
                <a:latin typeface="Open Sans" panose="020B0606030504020204" pitchFamily="34" charset="0"/>
                <a:ea typeface="Calibri" panose="020F0502020204030204" pitchFamily="34" charset="0"/>
              </a:rPr>
              <a:t>Till en ansökan i förebyggande syfte ska det normalt finnas någon form av intyg från arbetsgivarens säkerhetsavdelning, arbetsgivare eller motsvarande. Om det inte finns någon säkerhetsavdelning kan vi hänvisa personen till Polismyndigheten. Vi kan också själva begära ett yttrande från Polismyndigheten, lämna inte ut mer uppgifter än vad som är nödvändigt. Om det är ett vittne som söker skydd i förebyggande syfte ska det finnas ett intyg eller yttrande från polisen i utredningen. Ett beslut om att bevilja skyddade personuppgifter i förebyggande syfte ska normalt vara tidsbegränsat till fem år.”</a:t>
            </a:r>
            <a:endParaRPr lang="sv-SE" sz="1800" dirty="0">
              <a:effectLst/>
              <a:latin typeface="Times New Roman" panose="02020603050405020304" pitchFamily="18" charset="0"/>
              <a:ea typeface="Calibri" panose="020F0502020204030204" pitchFamily="34" charset="0"/>
            </a:endParaRPr>
          </a:p>
          <a:p>
            <a:pPr>
              <a:spcBef>
                <a:spcPts val="825"/>
              </a:spcBef>
            </a:pPr>
            <a:r>
              <a:rPr lang="sv-SE" sz="1800" dirty="0">
                <a:solidFill>
                  <a:srgbClr val="000000"/>
                </a:solidFill>
                <a:effectLst/>
                <a:latin typeface="Open Sans" panose="020B0606030504020204" pitchFamily="34" charset="0"/>
                <a:ea typeface="Calibri" panose="020F0502020204030204" pitchFamily="34" charset="0"/>
              </a:rPr>
              <a:t>Länken till Skatteverket hemsida där det finns generell information om skydd samt ansökningsblanketter är.</a:t>
            </a:r>
            <a:endParaRPr lang="sv-SE" sz="1800" dirty="0">
              <a:effectLst/>
              <a:latin typeface="Times New Roman" panose="02020603050405020304" pitchFamily="18" charset="0"/>
              <a:ea typeface="Calibri" panose="020F0502020204030204" pitchFamily="34" charset="0"/>
            </a:endParaRPr>
          </a:p>
          <a:p>
            <a:pPr>
              <a:spcBef>
                <a:spcPts val="825"/>
              </a:spcBef>
            </a:pPr>
            <a:r>
              <a:rPr lang="sv-SE" sz="1800" u="sng" dirty="0">
                <a:solidFill>
                  <a:srgbClr val="000000"/>
                </a:solidFill>
                <a:effectLst/>
                <a:latin typeface="Open Sans" panose="020B0606030504020204" pitchFamily="34" charset="0"/>
                <a:ea typeface="Calibri" panose="020F0502020204030204" pitchFamily="34" charset="0"/>
                <a:hlinkClick r:id="rId3"/>
              </a:rPr>
              <a:t>https://www.skatteverket.se/privat/folkbokforing/skyddadepersonuppgifter.4.18e1b10334ebe8bc80001711.html</a:t>
            </a:r>
            <a:endParaRPr lang="sv-SE" sz="1800" dirty="0">
              <a:effectLst/>
              <a:latin typeface="Times New Roman" panose="02020603050405020304" pitchFamily="18" charset="0"/>
              <a:ea typeface="Calibri" panose="020F0502020204030204" pitchFamily="34" charset="0"/>
            </a:endParaRPr>
          </a:p>
          <a:p>
            <a:pPr>
              <a:spcBef>
                <a:spcPts val="825"/>
              </a:spcBef>
            </a:pPr>
            <a:r>
              <a:rPr lang="sv-SE" sz="1800" dirty="0">
                <a:solidFill>
                  <a:srgbClr val="000000"/>
                </a:solidFill>
                <a:effectLst/>
                <a:latin typeface="Open Sans" panose="020B0606030504020204" pitchFamily="34" charset="0"/>
                <a:ea typeface="Calibri" panose="020F0502020204030204" pitchFamily="34" charset="0"/>
              </a:rPr>
              <a:t>Hoppas detta hjälper!</a:t>
            </a:r>
            <a:endParaRPr lang="sv-SE" sz="1800" dirty="0">
              <a:effectLst/>
              <a:latin typeface="Times New Roman" panose="02020603050405020304" pitchFamily="18" charset="0"/>
              <a:ea typeface="Calibri" panose="020F0502020204030204" pitchFamily="34" charset="0"/>
            </a:endParaRPr>
          </a:p>
          <a:p>
            <a:pPr>
              <a:spcBef>
                <a:spcPts val="825"/>
              </a:spcBef>
            </a:pPr>
            <a:r>
              <a:rPr lang="sv-SE" sz="1800" dirty="0">
                <a:solidFill>
                  <a:srgbClr val="000000"/>
                </a:solidFill>
                <a:effectLst/>
                <a:latin typeface="Open Sans" panose="020B0606030504020204" pitchFamily="34" charset="0"/>
                <a:ea typeface="Calibri" panose="020F0502020204030204" pitchFamily="34" charset="0"/>
              </a:rPr>
              <a:t>Om ni har några fler frågor är det bara att höra av sig. </a:t>
            </a:r>
            <a:endParaRPr lang="sv-SE" sz="1800" dirty="0">
              <a:effectLst/>
              <a:latin typeface="Times New Roman" panose="02020603050405020304" pitchFamily="18" charset="0"/>
              <a:ea typeface="Calibri" panose="020F050202020403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D83664-317A-41DD-81D2-76A3520D889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188187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03733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p:txBody>
      </p:sp>
      <p:sp>
        <p:nvSpPr>
          <p:cNvPr id="4" name="Platshållare för bildnummer 3"/>
          <p:cNvSpPr>
            <a:spLocks noGrp="1"/>
          </p:cNvSpPr>
          <p:nvPr>
            <p:ph type="sldNum" sz="quarter" idx="5"/>
          </p:nvPr>
        </p:nvSpPr>
        <p:spPr/>
        <p:txBody>
          <a:bodyPr/>
          <a:lstStyle/>
          <a:p>
            <a:fld id="{8FB7F2EF-F1A0-4F0B-AEE7-4412044D72D3}" type="slidenum">
              <a:rPr lang="sv-SE" smtClean="0"/>
              <a:t>174</a:t>
            </a:fld>
            <a:endParaRPr lang="sv-SE"/>
          </a:p>
        </p:txBody>
      </p:sp>
    </p:spTree>
    <p:extLst>
      <p:ext uri="{BB962C8B-B14F-4D97-AF65-F5344CB8AC3E}">
        <p14:creationId xmlns:p14="http://schemas.microsoft.com/office/powerpoint/2010/main" val="676870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287"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7832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109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739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9335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2586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931A6D-5D00-4AB0-9604-FBB3EAB5F6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970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1472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931A6D-5D00-4AB0-9604-FBB3EAB5F6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1017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Petra Hultén - Gävleborg</a:t>
            </a:r>
          </a:p>
          <a:p>
            <a:endParaRPr lang="sv-SE" dirty="0"/>
          </a:p>
        </p:txBody>
      </p:sp>
      <p:sp>
        <p:nvSpPr>
          <p:cNvPr id="4" name="Platshållare för bildnummer 3"/>
          <p:cNvSpPr>
            <a:spLocks noGrp="1"/>
          </p:cNvSpPr>
          <p:nvPr>
            <p:ph type="sldNum" sz="quarter" idx="5"/>
          </p:nvPr>
        </p:nvSpPr>
        <p:spPr/>
        <p:txBody>
          <a:bodyPr/>
          <a:lstStyle/>
          <a:p>
            <a:fld id="{B469EF64-7B05-462D-BF0D-18E515D51FE0}" type="slidenum">
              <a:rPr lang="sv-SE" smtClean="0"/>
              <a:t>2</a:t>
            </a:fld>
            <a:endParaRPr lang="sv-SE"/>
          </a:p>
        </p:txBody>
      </p:sp>
    </p:spTree>
    <p:extLst>
      <p:ext uri="{BB962C8B-B14F-4D97-AF65-F5344CB8AC3E}">
        <p14:creationId xmlns:p14="http://schemas.microsoft.com/office/powerpoint/2010/main" val="31355941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3520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57238"/>
            <a:ext cx="5486400" cy="3086100"/>
          </a:xfrm>
        </p:spPr>
      </p:sp>
      <p:sp>
        <p:nvSpPr>
          <p:cNvPr id="3" name="Platshållare för anteckningar 2"/>
          <p:cNvSpPr>
            <a:spLocks noGrp="1"/>
          </p:cNvSpPr>
          <p:nvPr>
            <p:ph type="body" idx="1"/>
          </p:nvPr>
        </p:nvSpPr>
        <p:spPr/>
        <p:txBody>
          <a:bodyPr/>
          <a:lstStyle/>
          <a:p>
            <a:endParaRPr lang="sv-SE"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357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6897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57238"/>
            <a:ext cx="5486400" cy="30861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177E52-82DE-47D0-9FE5-740F9E1ED27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924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3792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23891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2973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Vi behöver jobba annorlunda, dels för att bli effektivare med tanke på att vi inte kommer ha lika många händer och fötter, personal helt enkelt men också för att det finns en förväntan från invånarna. En del handlar om just digitala lösningar, en del om automatisering och att använda sig av AI. </a:t>
            </a:r>
          </a:p>
          <a:p>
            <a:endParaRPr lang="sv-SE" sz="1200"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Målbild, digital </a:t>
            </a:r>
            <a:r>
              <a:rPr lang="sv-SE" dirty="0" err="1"/>
              <a:t>roadmap</a:t>
            </a:r>
            <a:r>
              <a:rPr lang="sv-SE" dirty="0"/>
              <a:t> och våga digitalt först. Det är där vi ser att vi lyckas. Vissa delar handlar om att gå i den takt som samhällsutvecklingen är när det gäller teknik och andra delar där vi ser störst behov/nytta.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EE8A9-BF9D-4C03-B707-E14D7F8970A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5717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EE8A9-BF9D-4C03-B707-E14D7F8970A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3866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En del handlar om just digitala lösningar, en del om </a:t>
            </a:r>
            <a:r>
              <a:rPr lang="sv-SE" sz="1200" dirty="0" err="1"/>
              <a:t>automaitsering</a:t>
            </a:r>
            <a:r>
              <a:rPr lang="sv-SE" sz="1200" dirty="0"/>
              <a:t> och att använda sig av AI.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algn="l"/>
            <a:r>
              <a:rPr lang="sv-SE" sz="1200" dirty="0"/>
              <a:t>Olika sätt att kommunicera säkert, dels handlar det om kommunikation med brukare, de vi träffar men också med samverkansparter till exempel, regionen, skolan, myndigheter. Digitala videomöten</a:t>
            </a:r>
            <a:r>
              <a:rPr lang="sv-SE" b="0" i="0" dirty="0">
                <a:solidFill>
                  <a:srgbClr val="353636"/>
                </a:solidFill>
                <a:effectLst/>
                <a:latin typeface="Open Sans" panose="020B0606030504020204" pitchFamily="34" charset="0"/>
              </a:rPr>
              <a:t> är en videomötestjänst som är särskilt utvecklad för möten där känslig information hanteras mellan invånare och persona. Säkra samtal mellan kurator, skolsköterska och elev, för SIP, vårdplaneringsmöten etc. Alla mötesdeltagare måste identifiera sig med e-legitimation och all kommunikation som förmedlas under mötena krypteras. Det är en garanti för att rätt personer, med rätt behörighet, deltar i mötet och att inga känsliga uppgifter kommer på avvägar. Med Digitalt möte kan kommuner och regioner enkelt komma igång med säkra möten på distans.</a:t>
            </a:r>
          </a:p>
          <a:p>
            <a:pPr algn="l"/>
            <a:endParaRPr lang="sv-SE" b="0" i="0" dirty="0">
              <a:solidFill>
                <a:srgbClr val="353636"/>
              </a:solidFill>
              <a:effectLst/>
              <a:latin typeface="Open Sans" panose="020B0606030504020204" pitchFamily="34" charset="0"/>
            </a:endParaRPr>
          </a:p>
          <a:p>
            <a:pPr algn="l"/>
            <a:r>
              <a:rPr lang="sv-SE" b="0" i="0" dirty="0" err="1">
                <a:solidFill>
                  <a:srgbClr val="353636"/>
                </a:solidFill>
                <a:effectLst/>
                <a:latin typeface="Open Sans" panose="020B0606030504020204" pitchFamily="34" charset="0"/>
              </a:rPr>
              <a:t>Appar</a:t>
            </a:r>
            <a:r>
              <a:rPr lang="sv-SE" b="0" i="0" dirty="0">
                <a:solidFill>
                  <a:srgbClr val="353636"/>
                </a:solidFill>
                <a:effectLst/>
                <a:latin typeface="Open Sans" panose="020B0606030504020204" pitchFamily="34" charset="0"/>
              </a:rPr>
              <a:t>: </a:t>
            </a:r>
            <a:r>
              <a:rPr lang="sv-SE" b="0" i="0" dirty="0" err="1">
                <a:solidFill>
                  <a:srgbClr val="353636"/>
                </a:solidFill>
                <a:effectLst/>
                <a:latin typeface="Open Sans" panose="020B0606030504020204" pitchFamily="34" charset="0"/>
              </a:rPr>
              <a:t>Previct</a:t>
            </a:r>
            <a:r>
              <a:rPr lang="sv-SE" b="0" i="0" dirty="0">
                <a:solidFill>
                  <a:srgbClr val="353636"/>
                </a:solidFill>
                <a:effectLst/>
                <a:latin typeface="Open Sans" panose="020B0606030504020204" pitchFamily="34" charset="0"/>
              </a:rPr>
              <a:t>….</a:t>
            </a:r>
          </a:p>
          <a:p>
            <a:pPr algn="l"/>
            <a:endParaRPr lang="sv-SE" b="0" i="0" dirty="0">
              <a:solidFill>
                <a:srgbClr val="353636"/>
              </a:solidFill>
              <a:effectLst/>
              <a:latin typeface="Open Sans" panose="020B0606030504020204" pitchFamily="34" charset="0"/>
            </a:endParaRPr>
          </a:p>
          <a:p>
            <a:pPr algn="l"/>
            <a:r>
              <a:rPr lang="sv-SE" b="0" i="0" dirty="0">
                <a:solidFill>
                  <a:srgbClr val="353636"/>
                </a:solidFill>
                <a:effectLst/>
                <a:latin typeface="Open Sans" panose="020B0606030504020204" pitchFamily="34" charset="0"/>
              </a:rPr>
              <a:t>Välfärdstekniska lösningar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EE8A9-BF9D-4C03-B707-E14D7F8970A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674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9C84CA-13CA-48B3-86B9-646132EC4A6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12081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tx1"/>
                </a:solidFill>
              </a:rPr>
              <a:t>Användarna</a:t>
            </a:r>
            <a:r>
              <a:rPr lang="en-US" sz="1200" dirty="0">
                <a:solidFill>
                  <a:schemeClr val="tx1"/>
                </a:solidFill>
              </a:rPr>
              <a:t> av </a:t>
            </a:r>
            <a:r>
              <a:rPr lang="sv-SE" sz="1200" noProof="0" dirty="0">
                <a:solidFill>
                  <a:schemeClr val="tx1"/>
                </a:solidFill>
              </a:rPr>
              <a:t>SDK</a:t>
            </a:r>
            <a:r>
              <a:rPr lang="en-US" sz="1200" dirty="0">
                <a:solidFill>
                  <a:schemeClr val="tx1"/>
                </a:solidFill>
              </a:rPr>
              <a:t> </a:t>
            </a:r>
            <a:r>
              <a:rPr lang="en-US" sz="1200" dirty="0" err="1">
                <a:solidFill>
                  <a:schemeClr val="tx1"/>
                </a:solidFill>
              </a:rPr>
              <a:t>är</a:t>
            </a:r>
            <a:r>
              <a:rPr lang="en-US" sz="1200" dirty="0">
                <a:solidFill>
                  <a:schemeClr val="tx1"/>
                </a:solidFill>
              </a:rPr>
              <a:t> </a:t>
            </a:r>
            <a:r>
              <a:rPr lang="en-US" sz="1200" dirty="0" err="1">
                <a:solidFill>
                  <a:schemeClr val="tx1"/>
                </a:solidFill>
              </a:rPr>
              <a:t>alltså</a:t>
            </a:r>
            <a:r>
              <a:rPr lang="en-US" sz="1200" dirty="0">
                <a:solidFill>
                  <a:schemeClr val="tx1"/>
                </a:solidFill>
              </a:rPr>
              <a:t> </a:t>
            </a:r>
            <a:r>
              <a:rPr lang="en-US" sz="1200" dirty="0" err="1">
                <a:solidFill>
                  <a:schemeClr val="tx1"/>
                </a:solidFill>
              </a:rPr>
              <a:t>medarbetare</a:t>
            </a:r>
            <a:r>
              <a:rPr lang="en-US" sz="1200" dirty="0">
                <a:solidFill>
                  <a:schemeClr val="tx1"/>
                </a:solidFill>
              </a:rPr>
              <a:t>. </a:t>
            </a:r>
            <a:r>
              <a:rPr lang="en-US" sz="1200" dirty="0" err="1">
                <a:solidFill>
                  <a:schemeClr val="tx1"/>
                </a:solidFill>
              </a:rPr>
              <a:t>Berör</a:t>
            </a:r>
            <a:r>
              <a:rPr lang="en-US" sz="1200" dirty="0">
                <a:solidFill>
                  <a:schemeClr val="tx1"/>
                </a:solidFill>
              </a:rPr>
              <a:t> </a:t>
            </a:r>
            <a:r>
              <a:rPr lang="en-US" sz="1200" dirty="0" err="1">
                <a:solidFill>
                  <a:schemeClr val="tx1"/>
                </a:solidFill>
              </a:rPr>
              <a:t>inte</a:t>
            </a:r>
            <a:r>
              <a:rPr lang="en-US" sz="1200" dirty="0">
                <a:solidFill>
                  <a:schemeClr val="tx1"/>
                </a:solidFill>
              </a:rPr>
              <a:t> </a:t>
            </a:r>
            <a:r>
              <a:rPr lang="en-US" sz="1200" dirty="0" err="1">
                <a:solidFill>
                  <a:schemeClr val="tx1"/>
                </a:solidFill>
              </a:rPr>
              <a:t>endast</a:t>
            </a:r>
            <a:r>
              <a:rPr lang="en-US" sz="1200" dirty="0">
                <a:solidFill>
                  <a:schemeClr val="tx1"/>
                </a:solidFill>
              </a:rPr>
              <a:t> socialtjänst men </a:t>
            </a:r>
            <a:r>
              <a:rPr lang="en-US" sz="1200" dirty="0" err="1">
                <a:solidFill>
                  <a:schemeClr val="tx1"/>
                </a:solidFill>
              </a:rPr>
              <a:t>kan</a:t>
            </a:r>
            <a:r>
              <a:rPr lang="en-US" sz="1200" dirty="0">
                <a:solidFill>
                  <a:schemeClr val="tx1"/>
                </a:solidFill>
              </a:rPr>
              <a:t> </a:t>
            </a:r>
            <a:r>
              <a:rPr lang="en-US" sz="1200" dirty="0" err="1">
                <a:solidFill>
                  <a:schemeClr val="tx1"/>
                </a:solidFill>
              </a:rPr>
              <a:t>göra</a:t>
            </a:r>
            <a:r>
              <a:rPr lang="en-US" sz="1200" dirty="0">
                <a:solidFill>
                  <a:schemeClr val="tx1"/>
                </a:solidFill>
              </a:rPr>
              <a:t> </a:t>
            </a:r>
            <a:r>
              <a:rPr lang="en-US" sz="1200" dirty="0" err="1">
                <a:solidFill>
                  <a:schemeClr val="tx1"/>
                </a:solidFill>
              </a:rPr>
              <a:t>en</a:t>
            </a:r>
            <a:r>
              <a:rPr lang="en-US" sz="1200" dirty="0">
                <a:solidFill>
                  <a:schemeClr val="tx1"/>
                </a:solidFill>
              </a:rPr>
              <a:t> </a:t>
            </a:r>
            <a:r>
              <a:rPr lang="en-US" sz="1200" dirty="0" err="1">
                <a:solidFill>
                  <a:schemeClr val="tx1"/>
                </a:solidFill>
              </a:rPr>
              <a:t>tydlig</a:t>
            </a:r>
            <a:r>
              <a:rPr lang="en-US" sz="1200" dirty="0">
                <a:solidFill>
                  <a:schemeClr val="tx1"/>
                </a:solidFill>
              </a:rPr>
              <a:t> </a:t>
            </a:r>
            <a:r>
              <a:rPr lang="en-US" sz="1200" dirty="0" err="1">
                <a:solidFill>
                  <a:schemeClr val="tx1"/>
                </a:solidFill>
              </a:rPr>
              <a:t>skillnad</a:t>
            </a:r>
            <a:r>
              <a:rPr lang="en-US" sz="1200" dirty="0">
                <a:solidFill>
                  <a:schemeClr val="tx1"/>
                </a:solidFill>
              </a:rPr>
              <a:t> för just </a:t>
            </a:r>
            <a:r>
              <a:rPr lang="en-US" sz="1200" dirty="0" err="1">
                <a:solidFill>
                  <a:schemeClr val="tx1"/>
                </a:solidFill>
              </a:rPr>
              <a:t>våra</a:t>
            </a:r>
            <a:r>
              <a:rPr lang="en-US" sz="1200" dirty="0">
                <a:solidFill>
                  <a:schemeClr val="tx1"/>
                </a:solidFill>
              </a:rPr>
              <a:t> </a:t>
            </a:r>
            <a:r>
              <a:rPr lang="en-US" sz="1200" dirty="0" err="1">
                <a:solidFill>
                  <a:schemeClr val="tx1"/>
                </a:solidFill>
              </a:rPr>
              <a:t>verksamhetsområden</a:t>
            </a:r>
            <a:r>
              <a:rPr lang="en-US" sz="1200" dirty="0">
                <a:solidFill>
                  <a:schemeClr val="tx1"/>
                </a:solidFill>
              </a:rPr>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EE8A9-BF9D-4C03-B707-E14D7F8970A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1385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32401-A43E-4892-9F77-6ECAF7C83167}"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31941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32401-A43E-4892-9F77-6ECAF7C83167}"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88062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32401-A43E-4892-9F77-6ECAF7C83167}"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16126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32401-A43E-4892-9F77-6ECAF7C83167}"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9928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dirty="0">
                <a:solidFill>
                  <a:srgbClr val="000000"/>
                </a:solidFill>
                <a:effectLst/>
                <a:latin typeface="Arial" panose="020B0604020202020204" pitchFamily="34" charset="0"/>
                <a:cs typeface="Arial" panose="020B0604020202020204" pitchFamily="34" charset="0"/>
              </a:rPr>
              <a:t>Från 1 juli 2022 får kommuner möjlighet att delegera beslut till en automatiserad beslutsfunktion. Men även om det handlar inte om att automatiserad process hela vägen till beslut finns det många ex. där man kan automatisera delar av processen. Uddevalla har flera processer i gång, </a:t>
            </a:r>
            <a:r>
              <a:rPr lang="sv-SE" dirty="0"/>
              <a:t>nettoeffekt på 5 mkr på 1 år, 3,5 medarbetare till 2. Likaså med automatisering, kanske kommit igång med någon process men väldigt många fler, och även om det är inte hela vägen.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Lund – automatisering trygghetslarm, där man ser att nästan alla får beviljat. Istället för att lägga den manuella tiden automatiseras processen vilket innebär att det inte behöver vara en handläggare innan. Beslut kan ges samma dag.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AI, kan ibland kännas långt bort och avancerat, framförallt i det offentliga men AI finns inom vardagen idag, när vi lyssnar på musik, får tips på likande låtar, streamer…Inget som säger att man inte kan börja med AI idag. Flera kommuner som tittar på det, handlar om att se vilka t.ex. är personer med få insatser och vad kan vi se att insatsordningen brukar vara, behov som uppstår med tiden. Kan vi </a:t>
            </a:r>
            <a:r>
              <a:rPr lang="sv-SE" dirty="0" err="1"/>
              <a:t>anlaysera</a:t>
            </a:r>
            <a:r>
              <a:rPr lang="sv-SE" dirty="0"/>
              <a:t> </a:t>
            </a:r>
            <a:r>
              <a:rPr lang="sv-SE" dirty="0" err="1"/>
              <a:t>datan</a:t>
            </a:r>
            <a:r>
              <a:rPr lang="sv-SE" dirty="0"/>
              <a:t> och istället se vad vi kan göra innan man når tid. Förebygga fallolyckor, kan vi stöd med tidigare info/data kunna förutse när det finns ökad risk.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BoU samla info från tidigare utredningar, insatser som givits. Få göra det med AI, kan korta ned utredningstiderna.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kan låta ibland litet men om vi ser hur många processer som vi kan automatisera, tiden vi ska spara och därmed också mindre behov av handläggare så kan det göra stor skillnad. Det jag återigen vill tajta lite om är att vi inte fastnar i enstaka processer utan breddare samt också ser vad är det vi då kan dra ned på. Om vi sedan ska dubbelkolla allt, så FK informerade om deras </a:t>
            </a:r>
            <a:r>
              <a:rPr lang="sv-SE" dirty="0" err="1"/>
              <a:t>automatiseringresa</a:t>
            </a:r>
            <a:r>
              <a:rPr lang="sv-SE" dirty="0"/>
              <a:t> när det gäller uträkningar, hur man dubbelkollade om roboten räknade rätt vilket den gjorde i största grad, fel på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dirty="0">
              <a:solidFill>
                <a:srgbClr val="000000"/>
              </a:solidFill>
              <a:effectLst/>
              <a:latin typeface="Arial" panose="020B0604020202020204" pitchFamily="34" charset="0"/>
              <a:cs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EE8A9-BF9D-4C03-B707-E14D7F8970A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33001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EE8A9-BF9D-4C03-B707-E14D7F8970A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75762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0429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08084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A3B08-D912-45AC-AC4C-EDDFDD9D75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396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57238"/>
            <a:ext cx="5486400" cy="3086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Franklin Gothic Book" panose="020B0503020102020204" pitchFamily="34" charset="0"/>
                <a:ea typeface="+mn-ea"/>
                <a:cs typeface="+mn-cs"/>
              </a:rPr>
              <a:t/>
            </a:r>
            <a:br>
              <a:rPr lang="sv-SE" sz="1200" b="0" i="0" u="none" strike="noStrike" kern="1200" baseline="0" dirty="0">
                <a:solidFill>
                  <a:schemeClr val="tx1"/>
                </a:solidFill>
                <a:latin typeface="Franklin Gothic Book" panose="020B0503020102020204" pitchFamily="34" charset="0"/>
                <a:ea typeface="+mn-ea"/>
                <a:cs typeface="+mn-cs"/>
              </a:rPr>
            </a:br>
            <a:endParaRPr lang="sv-SE" sz="1200" b="0" i="0" u="none" strike="noStrike" kern="1200" baseline="0" dirty="0">
              <a:solidFill>
                <a:schemeClr val="tx1"/>
              </a:solidFill>
              <a:latin typeface="Franklin Gothic Book" panose="020B0503020102020204" pitchFamily="34" charset="0"/>
              <a:ea typeface="+mn-ea"/>
              <a:cs typeface="+mn-cs"/>
            </a:endParaRPr>
          </a:p>
          <a:p>
            <a:endParaRPr lang="sv-SE" dirty="0"/>
          </a:p>
        </p:txBody>
      </p:sp>
    </p:spTree>
    <p:extLst>
      <p:ext uri="{BB962C8B-B14F-4D97-AF65-F5344CB8AC3E}">
        <p14:creationId xmlns:p14="http://schemas.microsoft.com/office/powerpoint/2010/main" val="4287806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200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44834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EBA467-E92C-4680-A298-A6281C8DCE7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9828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A3B08-D912-45AC-AC4C-EDDFDD9D75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702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A3B08-D912-45AC-AC4C-EDDFDD9D75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9156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8883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9943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Ta bort en av bilderna 972</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A3B08-D912-45AC-AC4C-EDDFDD9D75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2297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Det här steget är vanligt att hoppa över eller snarare påskynda för att man är så ivrig att komma framåt. Vi tänker att vi alla är överens och vet vart vi ska så vi skriver ihop ett dokument lite snabbt och sen kör vi. </a:t>
            </a:r>
            <a:endParaRPr lang="sv-SE">
              <a:cs typeface="Calibri" panose="020F0502020204030204"/>
            </a:endParaRPr>
          </a:p>
          <a:p>
            <a:r>
              <a:rPr lang="sv-SE">
                <a:cs typeface="Calibri" panose="020F0502020204030204"/>
              </a:rPr>
              <a:t>Om vi hoppas över eller skyndar på detta steg så kommer vi få ta igen det senare när vi känner att vi inte kommer framåt och alla undrar vad som händer. Målbilden som kanske är framtagen är inte förankrad eller genomarbetad vilket betyder att vi alla sitter med olika målbilder. </a:t>
            </a:r>
          </a:p>
          <a:p>
            <a:r>
              <a:rPr lang="sv-SE">
                <a:cs typeface="Calibri" panose="020F0502020204030204"/>
              </a:rPr>
              <a:t>Den här är vanligt.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65961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I detta moment så tycker jag mig se tidigare införanden att allt går enligt plan men ändå får vi inte det att slå igenom. Vi kanske inte får ut så många digitala tillsyn som vi inte vill ha eller antal läkemedelsautomater. Vi kan då fråga oss om vår viktigaste målgrupp som biståndshandläggare och sjuksköterskor som ska bevilja detta är med på banan. Har de fått vara med i förändringen???</a:t>
            </a:r>
          </a:p>
          <a:p>
            <a:r>
              <a:rPr lang="sv-SE">
                <a:cs typeface="Calibri"/>
              </a:rPr>
              <a:t>Vi har en tendens att glömma de viktigaste i förändringar-</a:t>
            </a:r>
            <a:endParaRPr lang="sv-SE"/>
          </a:p>
          <a:p>
            <a:r>
              <a:rPr lang="sv-SE"/>
              <a:t>Läkemedelsautomater: Alla vill utom sjuksköterskorna som beslutar om vem som ska få 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5702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94207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Om vi saknar att kompetensutveckla personalen som ska arbeta med förändringen så kommer vi heller inte få genomslag. </a:t>
            </a:r>
            <a:endParaRPr lang="sv-SE"/>
          </a:p>
          <a:p>
            <a:r>
              <a:rPr lang="sv-SE" err="1">
                <a:cs typeface="Calibri" panose="020F0502020204030204"/>
              </a:rPr>
              <a:t>T.ex</a:t>
            </a:r>
            <a:r>
              <a:rPr lang="sv-SE">
                <a:cs typeface="Calibri" panose="020F0502020204030204"/>
              </a:rPr>
              <a:t> Undersköterskorna</a:t>
            </a:r>
            <a:r>
              <a:rPr lang="sv-SE"/>
              <a:t> som ska göra digital </a:t>
            </a:r>
            <a:r>
              <a:rPr lang="sv-SE" err="1"/>
              <a:t>nattillsyn</a:t>
            </a:r>
            <a:r>
              <a:rPr lang="sv-SE"/>
              <a:t> på äldreboendet känner sig osäkra på den digitala tjänsten och fortsätter att gå runt och titta till = väcka de boende</a:t>
            </a:r>
            <a:endParaRPr lang="sv-SE">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6211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Vi alla vet att vi vill börja använda mobila trygghetslarm med upphandlingen fördröjs då vi saknar resurser. Eller så kanske det är så att upphandlingen genomförs men vi satsar inte tillräckligt på införandet och förändringen vilket gör att för få antal resurser sätts på för stort arbete vilket gör att det skapas frustration</a:t>
            </a:r>
            <a:endParaRPr lang="sv-SE"/>
          </a:p>
          <a:p>
            <a:endParaRPr lang="sv-SE"/>
          </a:p>
          <a:p>
            <a:r>
              <a:rPr lang="sv-SE"/>
              <a:t>Alla vill börja använda mobila trygghetslarm men upphandlingen dröjer för resurser saknas</a:t>
            </a:r>
            <a:endParaRPr lang="sv-SE">
              <a:cs typeface="Calibri" panose="020F0502020204030204"/>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71165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...och gör vi det klassiska att vi bara skyndar oss på produkten och införande utan att se över förutsättningarna och det förberedande arbetet så blir vi ineffektiva. Vi tror vi går framåt men kommer köra i diket.</a:t>
            </a: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3359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cs typeface="Calibri"/>
              </a:rPr>
              <a:t>Lena</a:t>
            </a:r>
            <a:endParaRPr lang="sv-SE" b="1"/>
          </a:p>
          <a:p>
            <a:r>
              <a:rPr lang="sv-SE"/>
              <a:t>Ett sätt att även påverka förändringskurvan till det positiva är att lägga tyngdpunkten på det mänskliga perspektivet </a:t>
            </a:r>
            <a:r>
              <a:rPr lang="sv-SE" err="1"/>
              <a:t>istf</a:t>
            </a:r>
            <a:r>
              <a:rPr lang="sv-SE"/>
              <a:t> det strukturella perspektivet. På så sätt får vi merparten att vara med på förändringen i tid och inte i slutet</a:t>
            </a:r>
            <a:endParaRPr lang="en-US">
              <a:cs typeface="Calibri" panose="020F0502020204030204"/>
            </a:endParaRPr>
          </a:p>
          <a:p>
            <a:pPr marL="171450" indent="-171450">
              <a:buFont typeface="Arial"/>
              <a:buChar char="•"/>
            </a:pPr>
            <a:endParaRPr lang="sv-SE"/>
          </a:p>
          <a:p>
            <a:r>
              <a:rPr lang="sv-SE"/>
              <a:t>Dra kopplingar till vikten av att arbeta med både det hårda och mjuka i relation till varandra. </a:t>
            </a:r>
            <a:endParaRPr lang="sv-SE">
              <a:cs typeface="Calibri" panose="020F0502020204030204"/>
            </a:endParaRPr>
          </a:p>
          <a:p>
            <a:endParaRPr lang="en-US">
              <a:cs typeface="Calibri"/>
            </a:endParaRPr>
          </a:p>
          <a:p>
            <a:r>
              <a:rPr lang="en-US">
                <a:ea typeface="Calibri" panose="020F0502020204030204"/>
                <a:cs typeface="Calibri"/>
              </a:rPr>
              <a:t>Källa: Boken och författare</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D266E0-DA8E-4144-A238-33EBC6D39390}"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19788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11:20-11:25</a:t>
            </a:r>
          </a:p>
          <a:p>
            <a:r>
              <a:rPr lang="sv-SE">
                <a:cs typeface="Calibri" panose="020F0502020204030204"/>
              </a:rPr>
              <a:t>Lena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0809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11:20-11:25</a:t>
            </a:r>
          </a:p>
          <a:p>
            <a:r>
              <a:rPr lang="sv-SE">
                <a:cs typeface="Calibri" panose="020F0502020204030204"/>
              </a:rPr>
              <a:t>Lena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95380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Lena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56D134-EF43-4942-BB12-BBC6F24B167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75338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Vi etablerade nätverk för kommunikatörer och de har medverkat i den form de kunnat.</a:t>
            </a:r>
          </a:p>
          <a:p>
            <a:r>
              <a:rPr lang="sv-SE">
                <a:cs typeface="Calibri"/>
              </a:rPr>
              <a:t>Vi har haft samarbete kring filmproduktion, nyhetsproduktion och strategisk kommunikationsrådgivning.</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6020E-4FCA-3946-835C-88BE0F7DF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40425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ea typeface="Calibri" panose="020F0502020204030204" pitchFamily="34" charset="0"/>
              </a:rPr>
              <a:t>OLA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ea typeface="Calibri" panose="020F0502020204030204" pitchFamily="34" charset="0"/>
              </a:rPr>
              <a:t>Vi ska försöka ge er en bild av de regionala samverkans- och stödstrukturerna och det arbete som bedrivs där för att stödja kommunerna och socialtjänstens verksamheter. </a:t>
            </a: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2803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a:p>
            <a:r>
              <a:rPr lang="sv-SE" dirty="0"/>
              <a:t>Vi tänkte lägga upp den här tiden tillsammans såhär!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9F9E1-8942-4C7F-8A68-7BB76128A5C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6722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endParaRPr lang="sv-SE" sz="1800" dirty="0">
              <a:solidFill>
                <a:srgbClr val="000000"/>
              </a:solidFill>
              <a:effectLst/>
              <a:latin typeface="Calibri" panose="020F0502020204030204" pitchFamily="34" charset="0"/>
              <a:ea typeface="Times New Roman" panose="02020603050405020304" pitchFamily="18" charset="0"/>
            </a:endParaRPr>
          </a:p>
          <a:p>
            <a:pPr fontAlgn="base"/>
            <a:endParaRPr lang="sv-SE" sz="1800" dirty="0">
              <a:solidFill>
                <a:srgbClr val="000000"/>
              </a:solidFill>
              <a:effectLst/>
              <a:latin typeface="Calibri" panose="020F0502020204030204" pitchFamily="34" charset="0"/>
              <a:ea typeface="Times New Roman" panose="02020603050405020304" pitchFamily="18" charset="0"/>
            </a:endParaRPr>
          </a:p>
          <a:p>
            <a:endParaRPr lang="sv-SE" sz="1200" dirty="0">
              <a:cs typeface="Calibri"/>
            </a:endParaRPr>
          </a:p>
          <a:p>
            <a:endParaRPr lang="sv-SE" sz="1200" dirty="0">
              <a:cs typeface="Calibri"/>
            </a:endParaRPr>
          </a:p>
          <a:p>
            <a:endParaRPr lang="sv-SE" sz="12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4984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ea typeface="Calibri" panose="020F0502020204030204" pitchFamily="34" charset="0"/>
              </a:rPr>
              <a:t>OLA: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ea typeface="Calibri" panose="020F0502020204030204" pitchFamily="34" charset="0"/>
              </a:rPr>
              <a:t>Ni har ju särskilt bett om att denna tid ska handla om RSS och deras uppdrag. Därför har vi också lagt upp tiden så.</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Vi vill med den här bilden poängtera att det inte handlar om EN enhetlig struktur utan om 24 olika länsstrukturer med väldigt olika förutsättningar. Det är det som den här bilden försöker visa lite grand.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CAMILLA: tar hand om presentationsrundan. Ber er att sträcka upp handen och säga hej när jag säger ert RSS.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Norrbottens Eva Lakso</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Västerbottens Monica Wahlström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Västernorrlands Sirpa Virtanen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Jämtland/Härjedalen Elin Ring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Dalarna Tanja Mårtensson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Gävleborg Emelie Printz och Petra Hultén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Uppsala Nima Najafi</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Värmland Anna Gund och Sandra Nätt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Stockholm Malin Carlson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Sörmland Titti Kendall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Västmanland tyvärr inte här idag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Örebro Ingmar </a:t>
            </a:r>
            <a:r>
              <a:rPr lang="sv-SE" sz="1200" dirty="0" err="1">
                <a:effectLst/>
                <a:latin typeface="Calibri" panose="020F0502020204030204" pitchFamily="34" charset="0"/>
              </a:rPr>
              <a:t>Ångman</a:t>
            </a:r>
            <a:endParaRPr lang="sv-SE" sz="12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Östergötland Camilla Salomonsson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Jönköping vår ordförande för nätverket Ola Götesson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Kronoberg Marcus Johansson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Gotland Öystein Berge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Västra Götaland som är uppdelat i 4 RSS och ett samordningsförbund som heter: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effectLst/>
                <a:latin typeface="Calibri" panose="020F0502020204030204" pitchFamily="34" charset="0"/>
              </a:rPr>
              <a:t>Västkom</a:t>
            </a:r>
            <a:r>
              <a:rPr lang="sv-SE" sz="1200" dirty="0">
                <a:effectLst/>
                <a:latin typeface="Calibri" panose="020F0502020204030204" pitchFamily="34" charset="0"/>
              </a:rPr>
              <a:t> Charlotta Wilhelmsson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Fyrbodal Lis Palm och Karin Engström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Borås Helen Nordling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Skaraborg Lena Ludvigsson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Göteborgsregionen Lena </a:t>
            </a:r>
            <a:r>
              <a:rPr lang="sv-SE" sz="1200" dirty="0" err="1">
                <a:effectLst/>
                <a:latin typeface="Calibri" panose="020F0502020204030204" pitchFamily="34" charset="0"/>
              </a:rPr>
              <a:t>Holmlynd</a:t>
            </a:r>
            <a:r>
              <a:rPr lang="sv-SE" sz="1200" dirty="0">
                <a:effectLst/>
                <a:latin typeface="Calibri" panose="020F0502020204030204" pitchFamily="34" charset="0"/>
              </a:rPr>
              <a:t> och Sara Nordenhielm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Blekinge Birgitta Nilsson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Halland Maria </a:t>
            </a:r>
            <a:r>
              <a:rPr lang="sv-SE" sz="1200" dirty="0" err="1">
                <a:effectLst/>
                <a:latin typeface="Calibri" panose="020F0502020204030204" pitchFamily="34" charset="0"/>
              </a:rPr>
              <a:t>NIlsson</a:t>
            </a:r>
            <a:endParaRPr lang="sv-SE" sz="12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Kalmar Cecilia Fridh</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Skåne Mats Renard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SKR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rPr>
              <a:t>Socialdepartementet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10816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MARI</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A3A685-B8A4-403F-AFBC-1637FB6C2EC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88144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MARI</a:t>
            </a:r>
          </a:p>
          <a:p>
            <a:r>
              <a:rPr lang="sv-SE" baseline="0" dirty="0"/>
              <a:t>Alla kommuner i Sverige finns i en RSS.</a:t>
            </a:r>
          </a:p>
          <a:p>
            <a:r>
              <a:rPr lang="sv-SE" baseline="0" dirty="0"/>
              <a:t>RSS kan bestå av olika strategiska funktioner såsom politiska beredningar, ledningsgrupper, styr- och arbetsgrupper,  och FoU-miljöer samt utvecklingsledare. Till detta kommer nätverk och andra arenor för samverkan mellan verksamheter och aktörer i länet. </a:t>
            </a:r>
          </a:p>
          <a:p>
            <a:endParaRPr lang="sv-SE" baseline="0" dirty="0"/>
          </a:p>
          <a:p>
            <a:r>
              <a:rPr lang="sv-SE" baseline="0" dirty="0"/>
              <a:t>Man arbetar på uppdrag av kommuner och regioner och är nära knutet till länets socialchefsnätverk.</a:t>
            </a:r>
          </a:p>
          <a:p>
            <a:endParaRPr lang="sv-SE" dirty="0"/>
          </a:p>
          <a:p>
            <a:r>
              <a:rPr lang="sv-SE" dirty="0"/>
              <a:t>Oftast ligger funktionen RSS inom ramen</a:t>
            </a:r>
            <a:r>
              <a:rPr lang="sv-SE" baseline="0" dirty="0"/>
              <a:t> för</a:t>
            </a:r>
            <a:r>
              <a:rPr lang="sv-SE" dirty="0"/>
              <a:t> kommunförbund, kommunalförbund eller på en region</a:t>
            </a:r>
            <a:r>
              <a:rPr lang="sv-SE" baseline="0" dirty="0"/>
              <a:t>. </a:t>
            </a:r>
          </a:p>
          <a:p>
            <a:endParaRPr lang="sv-SE" baseline="0" dirty="0"/>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0423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MARI</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RSSerna</a:t>
            </a:r>
            <a:r>
              <a:rPr lang="sv-SE" dirty="0"/>
              <a:t> organiseras olika och bedriver sin verksamhet utifrån regionala och lokal behov och prioriteringar. Det är därför inte en enhetlig verksamhet som ser exakt likadan ut runt om i landet. Finansieringen av de regionala samverkans- och stödstrukturerna präglas också av lokala och regionala förutsättningar. Därför finns det idag stora skillnader i hur väl olika RSS är resurssatta. Men kärnuppdraget är gemensamt, det handlar 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lvl="0"/>
            <a:r>
              <a:rPr lang="sv-SE" b="1" dirty="0"/>
              <a:t>Samverkan</a:t>
            </a:r>
            <a:r>
              <a:rPr lang="sv-SE" dirty="0"/>
              <a:t> i frågor som rör socialtjänst och hälso- och sjukvård mellan kommuner och mellan kommuner och regioner,</a:t>
            </a:r>
          </a:p>
          <a:p>
            <a:r>
              <a:rPr lang="sv-SE" b="1" dirty="0"/>
              <a:t>Utvecklingen </a:t>
            </a:r>
            <a:r>
              <a:rPr lang="sv-SE" dirty="0"/>
              <a:t>av kunskapsbaserad socialtjänst och kommunal hälso- och sjukvård på regional och lokal nivå anpassat till regionala och lokala prioriteringar,</a:t>
            </a:r>
          </a:p>
          <a:p>
            <a:pPr lvl="0"/>
            <a:r>
              <a:rPr lang="sv-SE" dirty="0"/>
              <a:t>Att stödja huvudmännen i </a:t>
            </a:r>
            <a:r>
              <a:rPr lang="sv-SE" b="1" dirty="0"/>
              <a:t>dialogen</a:t>
            </a:r>
            <a:r>
              <a:rPr lang="sv-SE" dirty="0"/>
              <a:t> om kunskapsutveckling och kunskapsstyrning,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RSS arbetar i de frågor där det blir mer effektivt att göra saker gemensamt mellan kommunerna och mellan kommunerna och regionen.</a:t>
            </a:r>
          </a:p>
          <a:p>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7301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Arial" panose="020B0604020202020204" pitchFamily="34" charset="0"/>
                <a:ea typeface="Times New Roman" panose="02020603050405020304" pitchFamily="18" charset="0"/>
                <a:cs typeface="Times New Roman" panose="02020603050405020304" pitchFamily="18" charset="0"/>
              </a:rPr>
              <a:t>MARI</a:t>
            </a:r>
          </a:p>
          <a:p>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effectLst/>
                <a:latin typeface="Arial" panose="020B0604020202020204" pitchFamily="34" charset="0"/>
                <a:ea typeface="Times New Roman" panose="02020603050405020304" pitchFamily="18" charset="0"/>
                <a:cs typeface="Times New Roman" panose="02020603050405020304" pitchFamily="18" charset="0"/>
              </a:rPr>
              <a:t>Säg det som står på bilden här först först!!</a:t>
            </a:r>
          </a:p>
          <a:p>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effectLst/>
                <a:latin typeface="Arial" panose="020B0604020202020204" pitchFamily="34" charset="0"/>
                <a:ea typeface="Times New Roman" panose="02020603050405020304" pitchFamily="18" charset="0"/>
                <a:cs typeface="Times New Roman" panose="02020603050405020304" pitchFamily="18" charset="0"/>
              </a:rPr>
              <a:t>Här finns kraft och kapacitet att bygga på och staten kan bidra och förstärka! </a:t>
            </a:r>
          </a:p>
          <a:p>
            <a:r>
              <a:rPr lang="sv-SE" sz="1800" dirty="0">
                <a:effectLst/>
                <a:latin typeface="Arial" panose="020B0604020202020204" pitchFamily="34" charset="0"/>
                <a:ea typeface="Times New Roman" panose="02020603050405020304" pitchFamily="18" charset="0"/>
                <a:cs typeface="Times New Roman" panose="02020603050405020304" pitchFamily="18" charset="0"/>
              </a:rPr>
              <a:t>SKR har på kommunernas uppdrag länge </a:t>
            </a:r>
            <a:r>
              <a:rPr lang="sv-SE" sz="1800" dirty="0" err="1">
                <a:effectLst/>
                <a:latin typeface="Arial" panose="020B0604020202020204" pitchFamily="34" charset="0"/>
                <a:ea typeface="Times New Roman" panose="02020603050405020304" pitchFamily="18" charset="0"/>
                <a:cs typeface="Times New Roman" panose="02020603050405020304" pitchFamily="18" charset="0"/>
              </a:rPr>
              <a:t>intressebevakat</a:t>
            </a:r>
            <a:r>
              <a:rPr lang="sv-SE" sz="1800" dirty="0">
                <a:effectLst/>
                <a:latin typeface="Arial" panose="020B0604020202020204" pitchFamily="34" charset="0"/>
                <a:ea typeface="Times New Roman" panose="02020603050405020304" pitchFamily="18" charset="0"/>
                <a:cs typeface="Times New Roman" panose="02020603050405020304" pitchFamily="18" charset="0"/>
              </a:rPr>
              <a:t> för långsiktiga förutsättningar för </a:t>
            </a:r>
            <a:r>
              <a:rPr lang="sv-SE" sz="1800" dirty="0" err="1">
                <a:effectLst/>
                <a:latin typeface="Arial" panose="020B0604020202020204" pitchFamily="34" charset="0"/>
                <a:ea typeface="Times New Roman" panose="02020603050405020304" pitchFamily="18" charset="0"/>
                <a:cs typeface="Times New Roman" panose="02020603050405020304" pitchFamily="18" charset="0"/>
              </a:rPr>
              <a:t>RSSerna</a:t>
            </a:r>
            <a:r>
              <a:rPr lang="sv-SE" sz="1800" dirty="0">
                <a:effectLst/>
                <a:latin typeface="Arial" panose="020B0604020202020204" pitchFamily="34" charset="0"/>
                <a:ea typeface="Times New Roman" panose="02020603050405020304" pitchFamily="18" charset="0"/>
                <a:cs typeface="Times New Roman" panose="02020603050405020304" pitchFamily="18" charset="0"/>
              </a:rPr>
              <a:t> verksamheter.</a:t>
            </a:r>
          </a:p>
          <a:p>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3600" dirty="0"/>
              <a:t>I återrapporteringar av de överenskommelser som jag pratade om tidigare har SKR påtalat behovet av långsiktiga b.la ekonomiska  förutsättningar för RSS</a:t>
            </a:r>
          </a:p>
          <a:p>
            <a:r>
              <a:rPr lang="sv-SE" sz="3600" dirty="0"/>
              <a:t>I kunskapsstyrningsutredningen för hälso- och sjukvård lyfte SKR in vikten av RSS</a:t>
            </a:r>
          </a:p>
          <a:p>
            <a:r>
              <a:rPr lang="sv-SE" sz="3600" dirty="0"/>
              <a:t>I utredningen om en ny socialtjänstlag har SKR väckt frågan om behovet av en reglering av RSS för att säkra en långsiktig stabilitet och finansiering</a:t>
            </a:r>
          </a:p>
          <a:p>
            <a:r>
              <a:rPr lang="sv-SE" sz="3600" dirty="0"/>
              <a:t>Skrivelser från SKR, FSS, SSR och Vision har också lyft behov av reglering och finansiering av RSS</a:t>
            </a:r>
          </a:p>
          <a:p>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5BE13-638B-4778-90CF-6B06F35A32F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5038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a:p>
            <a:r>
              <a:rPr lang="sv-SE" dirty="0"/>
              <a:t>Vi finns representerade på nationell nivå både i övergripande nätverk och för specifika sakområden. Den nationella samverkan stärker oss i vårt uppdrag regionalt och här finns också stor möjlighet för oss att vara med och påverka nationella satsningar.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57986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a:p>
            <a:r>
              <a:rPr lang="sv-SE" dirty="0"/>
              <a:t>I de flesta län försöker man spegla de nätverk som finns nationellt för att få ut maximal nytta. Men regionalt behöver vi samverka för en mängd olika frågor med olika aktörer och RSS är en viktig aktör för att organisera och driva detta. Några exempel på aktörer vi samverkar med är till exempel högskolor och universitet, länsstyrelserna, näringslivet, gymnasium, elevhälsan</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A3A685-B8A4-403F-AFBC-1637FB6C2EC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4449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a:p>
            <a:r>
              <a:rPr lang="sv-SE" dirty="0"/>
              <a:t>Partnerskapet är ytterligare en samverkansarena där </a:t>
            </a:r>
            <a:r>
              <a:rPr lang="sv-SE" dirty="0" err="1"/>
              <a:t>RSSerna</a:t>
            </a:r>
            <a:r>
              <a:rPr lang="sv-SE" dirty="0"/>
              <a:t> finns med för att påverka men också för att bedriva ”verkstad” i gemensamma utvecklingsarbeten tillsammans med SKR och Socialstyrelsen och de andra myndigheterna som medverkar. Här testar vi oss fram och prioriterar gemensamt viktiga frågor för socialtjänstens kunskapsutveckling.</a:t>
            </a:r>
          </a:p>
          <a:p>
            <a:endParaRPr lang="sv-SE" dirty="0"/>
          </a:p>
          <a:p>
            <a:r>
              <a:rPr lang="sv-SE" dirty="0"/>
              <a:t>Det var exempelvis inom ramen för Partnerskapet som de inledande förstudierna inför breddinförande av Yrkesresan genomfördes. Det är ett gott exempel på ett gemensam prioritering där alla parter i Partnerskapet långsiktigt har tagit ansvar för en viktig fråga för socialtjänsten. </a:t>
            </a:r>
          </a:p>
          <a:p>
            <a:endParaRPr lang="sv-SE" dirty="0"/>
          </a:p>
          <a:p>
            <a:r>
              <a:rPr lang="sv-SE" dirty="0"/>
              <a:t>Ett annat exempel är det arbete vi gjort för att stödja den lokala nivån med individbaserad systematisk uppföljning. Här finns goda exempel framtagna och publicerade på Kunskapsguiden; vi har tagit fram utbildningsmaterial och vi har genomfört ett flertal webbsändningar där hundratals medarbetare i kommunerna medverkat.</a:t>
            </a:r>
          </a:p>
          <a:p>
            <a:endParaRPr lang="sv-SE" dirty="0"/>
          </a:p>
          <a:p>
            <a:r>
              <a:rPr lang="sv-SE" dirty="0"/>
              <a:t>Just nu är 10 RSS och 65 kommuner med i ett utvecklingsprojekt kopplat till Socialstyrelsens kunskapsstöd med rekommendationer om insatser till barn och unga för att förhindra återfall i brott. Målet är att fler barn ska kunna erbjudas dessa insatser men också att hitta en modell där vi i samverkan förbättrar förutsättningarna för implementering av nya arbetssätt i socialtjänsten.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A3A685-B8A4-403F-AFBC-1637FB6C2EC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69831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bett två RSS som är ganska olika att ta fram några exempel</a:t>
            </a:r>
          </a:p>
        </p:txBody>
      </p:sp>
      <p:sp>
        <p:nvSpPr>
          <p:cNvPr id="4" name="Platshållare för bildnummer 3"/>
          <p:cNvSpPr>
            <a:spLocks noGrp="1"/>
          </p:cNvSpPr>
          <p:nvPr>
            <p:ph type="sldNum" sz="quarter" idx="5"/>
          </p:nvPr>
        </p:nvSpPr>
        <p:spPr/>
        <p:txBody>
          <a:bodyPr/>
          <a:lstStyle/>
          <a:p>
            <a:fld id="{B469EF64-7B05-462D-BF0D-18E515D51FE0}" type="slidenum">
              <a:rPr lang="sv-SE" smtClean="0"/>
              <a:t>91</a:t>
            </a:fld>
            <a:endParaRPr lang="sv-SE"/>
          </a:p>
        </p:txBody>
      </p:sp>
    </p:spTree>
    <p:extLst>
      <p:ext uri="{BB962C8B-B14F-4D97-AF65-F5344CB8AC3E}">
        <p14:creationId xmlns:p14="http://schemas.microsoft.com/office/powerpoint/2010/main" val="34198668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LENA</a:t>
            </a:r>
          </a:p>
          <a:p>
            <a:r>
              <a:rPr lang="sv-SE" dirty="0"/>
              <a:t>Börjar med ett exempel där alla </a:t>
            </a:r>
            <a:r>
              <a:rPr lang="sv-SE" dirty="0" err="1"/>
              <a:t>RSSer</a:t>
            </a:r>
            <a:r>
              <a:rPr lang="sv-SE" dirty="0"/>
              <a:t> är involverade…</a:t>
            </a:r>
          </a:p>
          <a:p>
            <a:r>
              <a:rPr lang="sv-SE" dirty="0"/>
              <a:t>Det startade i GR men är nu en gemensam nationell satsning på kompetensutveckling för socialtjänstens medarbetare.</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A3A685-B8A4-403F-AFBC-1637FB6C2EC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472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cs typeface="Calibri"/>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1172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LENA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A3A685-B8A4-403F-AFBC-1637FB6C2EC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1650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LENA</a:t>
            </a:r>
          </a:p>
          <a:p>
            <a:r>
              <a:rPr lang="sv-SE" dirty="0"/>
              <a:t>GR – Barn och unga</a:t>
            </a:r>
          </a:p>
          <a:p>
            <a:r>
              <a:rPr lang="sv-SE" dirty="0"/>
              <a:t>Västernorrland – Funktionshinder</a:t>
            </a:r>
          </a:p>
          <a:p>
            <a:r>
              <a:rPr lang="sv-SE" dirty="0"/>
              <a:t>Jönköping – Missbruk och beroende</a:t>
            </a:r>
          </a:p>
          <a:p>
            <a:r>
              <a:rPr lang="sv-SE" dirty="0"/>
              <a:t>Östergötland - Äldreomsorgen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A3A685-B8A4-403F-AFBC-1637FB6C2EC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990478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EMELIE</a:t>
            </a:r>
          </a:p>
        </p:txBody>
      </p:sp>
      <p:sp>
        <p:nvSpPr>
          <p:cNvPr id="4" name="Platshållare för bildnummer 3"/>
          <p:cNvSpPr>
            <a:spLocks noGrp="1"/>
          </p:cNvSpPr>
          <p:nvPr>
            <p:ph type="sldNum" sz="quarter" idx="5"/>
          </p:nvPr>
        </p:nvSpPr>
        <p:spPr/>
        <p:txBody>
          <a:bodyPr/>
          <a:lstStyle/>
          <a:p>
            <a:fld id="{B469EF64-7B05-462D-BF0D-18E515D51FE0}" type="slidenum">
              <a:rPr lang="sv-SE" smtClean="0"/>
              <a:t>95</a:t>
            </a:fld>
            <a:endParaRPr lang="sv-SE"/>
          </a:p>
        </p:txBody>
      </p:sp>
    </p:spTree>
    <p:extLst>
      <p:ext uri="{BB962C8B-B14F-4D97-AF65-F5344CB8AC3E}">
        <p14:creationId xmlns:p14="http://schemas.microsoft.com/office/powerpoint/2010/main" val="159946470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LENA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A3A685-B8A4-403F-AFBC-1637FB6C2EC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33227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57238"/>
            <a:ext cx="5486400" cy="3086100"/>
          </a:xfrm>
        </p:spPr>
      </p:sp>
      <p:sp>
        <p:nvSpPr>
          <p:cNvPr id="3" name="Platshållare för anteckningar 2"/>
          <p:cNvSpPr>
            <a:spLocks noGrp="1"/>
          </p:cNvSpPr>
          <p:nvPr>
            <p:ph type="body" idx="1"/>
          </p:nvPr>
        </p:nvSpPr>
        <p:spPr/>
        <p:txBody>
          <a:bodyPr/>
          <a:lstStyle/>
          <a:p>
            <a:r>
              <a:rPr lang="sv-SE" dirty="0"/>
              <a:t>LENA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4215E9-F162-4B89-889F-CAEAD303BD4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5827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87315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8873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Alt 2</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11989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Alt 2</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051312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Alt 2</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0870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668628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Referensgruppen – bolla med några få- återkomma till helgrupp</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68055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Vilket stödbehov finns? Workshop?? Skriftligt/enkät?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42770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7623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Tanken med Instruktionen:</a:t>
            </a:r>
          </a:p>
          <a:p>
            <a:r>
              <a:rPr lang="sv-SE" dirty="0"/>
              <a:t>Stöd för RSS i planering</a:t>
            </a:r>
          </a:p>
          <a:p>
            <a:r>
              <a:rPr lang="sv-SE" dirty="0"/>
              <a:t>Förtydliga uppdraget</a:t>
            </a:r>
          </a:p>
          <a:p>
            <a:r>
              <a:rPr lang="sv-SE" dirty="0"/>
              <a:t>Utgångspunkt för ”Plan för genomförande”</a:t>
            </a:r>
          </a:p>
          <a:p>
            <a:r>
              <a:rPr lang="sv-SE" dirty="0"/>
              <a:t>Kan användas vid kommunikation med kommunerna</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312949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Avslut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38598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 och U</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38982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469EF64-7B05-462D-BF0D-18E515D51FE0}" type="slidenum">
              <a:rPr lang="sv-SE" smtClean="0"/>
              <a:t>129</a:t>
            </a:fld>
            <a:endParaRPr lang="sv-SE"/>
          </a:p>
        </p:txBody>
      </p:sp>
    </p:spTree>
    <p:extLst>
      <p:ext uri="{BB962C8B-B14F-4D97-AF65-F5344CB8AC3E}">
        <p14:creationId xmlns:p14="http://schemas.microsoft.com/office/powerpoint/2010/main" val="210612043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A4C8A-E23D-4898-9CE6-096DAA15A10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13986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200">
                <a:effectLst/>
                <a:latin typeface="Calibri" panose="020F0502020204030204" pitchFamily="34" charset="0"/>
                <a:ea typeface="Calibri" panose="020F0502020204030204" pitchFamily="34" charset="0"/>
                <a:cs typeface="Times New Roman" panose="02020603050405020304" pitchFamily="18" charset="0"/>
              </a:rPr>
              <a:t>Minsta gemensamma nämnare. Tanken är att de övergripande fokusområdena ska hjälpa till att styra åt samma håll, men varje verksamhetsområde väljer sitt egna fokus. </a:t>
            </a:r>
          </a:p>
          <a:p>
            <a:pPr>
              <a:lnSpc>
                <a:spcPct val="107000"/>
              </a:lnSpc>
              <a:spcAft>
                <a:spcPts val="800"/>
              </a:spcAft>
            </a:pPr>
            <a:endParaRPr lang="sv-SE"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200">
                <a:effectLst/>
                <a:latin typeface="Calibri" panose="020F0502020204030204" pitchFamily="34" charset="0"/>
                <a:ea typeface="Calibri" panose="020F0502020204030204" pitchFamily="34" charset="0"/>
                <a:cs typeface="Times New Roman" panose="02020603050405020304" pitchFamily="18" charset="0"/>
              </a:rPr>
              <a:t>Gemensamt för SKR, RSS-nätverket och BoU-nätverket är fokus på hur vi kan klara omställningen till en hållbar socialtjänst – framtidens socialtjänst. Förslagen i slutbetänkandet är under behandling, och en proposition är tänkt att komma 2024. Förslagen är dock sprungna ur en analys kring vilka förändringar som behöver göras för att vi framgent ska klara av att leverera vård, stöd och skydd med hög kvalitet som ger ett gott utfall. </a:t>
            </a:r>
          </a:p>
          <a:p>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1B51C-5BD8-46A9-A299-4FF54723A5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638924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200">
                <a:effectLst/>
                <a:latin typeface="Calibri" panose="020F0502020204030204" pitchFamily="34" charset="0"/>
                <a:ea typeface="Calibri" panose="020F0502020204030204" pitchFamily="34" charset="0"/>
                <a:cs typeface="Times New Roman" panose="02020603050405020304" pitchFamily="18" charset="0"/>
              </a:rPr>
              <a:t>Från BoU-nätverket kom önskemål om att behålla fokusområden över tid, och att 2022 års fokus ska behållas. </a:t>
            </a:r>
          </a:p>
          <a:p>
            <a:pPr>
              <a:lnSpc>
                <a:spcPct val="107000"/>
              </a:lnSpc>
              <a:spcAft>
                <a:spcPts val="800"/>
              </a:spcAft>
            </a:pPr>
            <a:r>
              <a:rPr lang="sv-SE" sz="1200">
                <a:effectLst/>
                <a:latin typeface="Calibri" panose="020F0502020204030204" pitchFamily="34" charset="0"/>
                <a:ea typeface="Calibri" panose="020F0502020204030204" pitchFamily="34" charset="0"/>
                <a:cs typeface="Times New Roman" panose="02020603050405020304" pitchFamily="18" charset="0"/>
              </a:rPr>
              <a:t>För att möjliggöra större insatser inom ramen för våra fokusområden är förslaget detta år uppdelat i större fokusområden, nedbrutet på mål och delmål och i de fall där det är tillämpligt även specifika metoder eller konkreta insatser som ryms inom ett visst fokusområde. </a:t>
            </a:r>
          </a:p>
          <a:p>
            <a:pPr>
              <a:lnSpc>
                <a:spcPct val="107000"/>
              </a:lnSpc>
              <a:spcAft>
                <a:spcPts val="800"/>
              </a:spcAft>
            </a:pPr>
            <a:endParaRPr lang="sv-S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sv-SE" sz="1200">
                <a:latin typeface="Calibri" panose="020F0502020204030204" pitchFamily="34" charset="0"/>
                <a:ea typeface="Calibri" panose="020F0502020204030204" pitchFamily="34" charset="0"/>
                <a:cs typeface="Times New Roman" panose="02020603050405020304" pitchFamily="18" charset="0"/>
              </a:rPr>
              <a:t>Detta är en sammanställning av inspel kring nätverkets fortsatta arbete, samt mer konkreta, begränsade områden, aktiviteter, projekt eller stöd som BoU-nätverket uttryckt intresse och som ryms inom ramen för förslaget till fokusområden. </a:t>
            </a:r>
          </a:p>
          <a:p>
            <a:pPr>
              <a:lnSpc>
                <a:spcPct val="107000"/>
              </a:lnSpc>
              <a:spcAft>
                <a:spcPts val="800"/>
              </a:spcAft>
            </a:pPr>
            <a:endParaRPr lang="sv-S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1B51C-5BD8-46A9-A299-4FF54723A5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39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E61C96-ED3C-4710-B8C2-E80301A59E4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616256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1B51C-5BD8-46A9-A299-4FF54723A5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3544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Arial" panose="020B0604020202020204" pitchFamily="34" charset="0"/>
                <a:ea typeface="Calibri" panose="020F0502020204030204" pitchFamily="34" charset="0"/>
                <a:cs typeface="Times New Roman" panose="02020603050405020304" pitchFamily="18" charset="0"/>
              </a:rPr>
              <a:t>Kompetensförsörjning inom äldreomsorgen </a:t>
            </a:r>
            <a:r>
              <a:rPr lang="sv-SE" sz="1800" dirty="0">
                <a:effectLst/>
                <a:latin typeface="Arial" panose="020B0604020202020204" pitchFamily="34" charset="0"/>
                <a:ea typeface="Calibri" panose="020F0502020204030204" pitchFamily="34" charset="0"/>
                <a:cs typeface="Times New Roman" panose="02020603050405020304" pitchFamily="18" charset="0"/>
              </a:rPr>
              <a:t/>
            </a:r>
            <a:br>
              <a:rPr lang="sv-SE" sz="1800" dirty="0">
                <a:effectLst/>
                <a:latin typeface="Arial" panose="020B0604020202020204" pitchFamily="34" charset="0"/>
                <a:ea typeface="Calibri" panose="020F0502020204030204" pitchFamily="34" charset="0"/>
                <a:cs typeface="Times New Roman" panose="02020603050405020304" pitchFamily="18" charset="0"/>
              </a:rPr>
            </a:br>
            <a:r>
              <a:rPr lang="sv-SE" sz="1800" i="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Förnya, behålla och utveckla kompetens</a:t>
            </a: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All personal bör ha lämplig vård- och omsorgsutbildning; följa och bidra i arbetet med nationella yrkesresor, specifikt äldreomsorg. Sprida, ge information och input till varandra gällande andra utbildningar inom äldreomsorgens  </a:t>
            </a:r>
            <a:r>
              <a:rPr lang="sv-SE" sz="18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och kommunal hälso- och sjukvård </a:t>
            </a: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områden. </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Utveckla karriärvägar; informera nätverket samt sprida goda exempel utifrån kommunernas arbete</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i="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Stärk ledarskapet</a:t>
            </a: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Chefers organisatoriska förutsättningar; följa Socialstyrelsens regeringsuppdrag gällande första linjens chefer. Sprida goda exempel utifrån kommuners arbete.</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Kompetensutveckling till chefer; sprida kunskap om utbildningar som riktar sig till chefer på olika nivåer. </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i="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Ta tillvara ny teknik</a:t>
            </a: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Samverka med digitaliseringsnätverket för att stödja och implementera nya arbetssätt. </a:t>
            </a:r>
            <a:r>
              <a:rPr lang="sv-SE" sz="18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Få in perspektivet välfärdsteknik.</a:t>
            </a: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sv-SE" sz="18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Samverkan med nätverket för systematisk uppföljning och analys.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u="sng" dirty="0">
                <a:solidFill>
                  <a:srgbClr val="385623"/>
                </a:solidFill>
                <a:effectLst/>
                <a:latin typeface="Arial" panose="020B0604020202020204" pitchFamily="34" charset="0"/>
                <a:ea typeface="Calibri" panose="020F0502020204030204" pitchFamily="34" charset="0"/>
                <a:cs typeface="Times New Roman" panose="02020603050405020304" pitchFamily="18" charset="0"/>
              </a:rPr>
              <a:t>Personer som önskar delta i arbetsgrupp kompetensförsörjning inom äldreomsorgen:</a:t>
            </a:r>
            <a:r>
              <a:rPr lang="sv-SE" sz="1800" b="1" dirty="0">
                <a:solidFill>
                  <a:srgbClr val="385623"/>
                </a:solidFill>
                <a:effectLst/>
                <a:latin typeface="Arial" panose="020B0604020202020204" pitchFamily="34" charset="0"/>
                <a:ea typeface="Calibri" panose="020F0502020204030204" pitchFamily="34" charset="0"/>
                <a:cs typeface="Times New Roman" panose="02020603050405020304" pitchFamily="18" charset="0"/>
              </a:rPr>
              <a:t> Dagmar S, Carina M, Anna H, Matilda G,</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31BAE-BC39-4529-98EC-D71B1A45228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80730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Följa diskussionerna och utvecklingen av eventuell ny socialtjänstlag.</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Nätverket ska (tillsammans med SKR) bidra till att hålla kommunerna informerade om vad som händer inom ramen för omställningen till en mer förebyggande och kunskapsbaserad socialtjänst.</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Är det enbart socialtjänsten eller även kunskapsstyrning inom hälso- och sjukvård?</a:t>
            </a:r>
            <a:br>
              <a:rPr lang="sv-SE" sz="18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Följa hur förslag gällande äldreomsorgslag och stärkt medicinsk kompetens i kommuner kommer påverka området. </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Sprida, ge information och input till varandra gällande utvecklingsarbeten/forskningsuppdrag i länen.</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31BAE-BC39-4529-98EC-D71B1A45228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380945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Stödja och stärka den kommunala hälso-sjukvården, internt i kommunerna (kommunala primärvården). (arbetsgrupp) Tillsätta arbetsgrupp/er för att definiera vad som är specifikt för den kommunala primärvården för att få en gemensam bild på lokal/regional och nationell nivå.</a:t>
            </a:r>
            <a:b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br>
            <a:r>
              <a:rPr lang="sv-SE" sz="18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Stödja kommunerna i det hälsofrämjande och förebyggande arbetet. (arbetsgrupp)</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1" u="sng" dirty="0">
                <a:solidFill>
                  <a:srgbClr val="385623"/>
                </a:solidFill>
                <a:effectLst/>
                <a:latin typeface="Arial" panose="020B0604020202020204" pitchFamily="34" charset="0"/>
                <a:ea typeface="Calibri" panose="020F0502020204030204" pitchFamily="34" charset="0"/>
                <a:cs typeface="Times New Roman" panose="02020603050405020304" pitchFamily="18" charset="0"/>
              </a:rPr>
              <a:t>Personer som önskar delta i arbetsgrupp</a:t>
            </a:r>
            <a:r>
              <a:rPr lang="sv-SE"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u="sng" dirty="0">
                <a:solidFill>
                  <a:srgbClr val="385623"/>
                </a:solidFill>
                <a:effectLst/>
                <a:latin typeface="Arial" panose="020B0604020202020204" pitchFamily="34" charset="0"/>
                <a:ea typeface="Calibri" panose="020F0502020204030204" pitchFamily="34" charset="0"/>
                <a:cs typeface="Times New Roman" panose="02020603050405020304" pitchFamily="18" charset="0"/>
              </a:rPr>
              <a:t>Stärkt kommunal vård och omsorg i omställningen till nära vård:</a:t>
            </a:r>
            <a:r>
              <a:rPr lang="sv-SE" sz="1800" b="1" dirty="0">
                <a:solidFill>
                  <a:srgbClr val="385623"/>
                </a:solidFill>
                <a:effectLst/>
                <a:latin typeface="Arial" panose="020B0604020202020204" pitchFamily="34" charset="0"/>
                <a:ea typeface="Calibri" panose="020F0502020204030204" pitchFamily="34" charset="0"/>
                <a:cs typeface="Times New Roman" panose="02020603050405020304" pitchFamily="18" charset="0"/>
              </a:rPr>
              <a:t> Åsa H, Anna H, Maria L deltar gärna i arbetsgrupp hälsofrämjande/förebyggande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31BAE-BC39-4529-98EC-D71B1A45228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14600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E23CB-64B7-4457-ABEE-2B16A3C24D4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34817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469EF64-7B05-462D-BF0D-18E515D51FE0}" type="slidenum">
              <a:rPr lang="sv-SE" smtClean="0"/>
              <a:t>148</a:t>
            </a:fld>
            <a:endParaRPr lang="sv-SE"/>
          </a:p>
        </p:txBody>
      </p:sp>
    </p:spTree>
    <p:extLst>
      <p:ext uri="{BB962C8B-B14F-4D97-AF65-F5344CB8AC3E}">
        <p14:creationId xmlns:p14="http://schemas.microsoft.com/office/powerpoint/2010/main" val="416774180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8ED100-75B2-4503-9117-D19E31D2F46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71028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indent="-285750">
              <a:buFontTx/>
              <a:buChar char="-"/>
            </a:pPr>
            <a:r>
              <a:rPr lang="sv-SE" sz="1800" dirty="0">
                <a:effectLst/>
                <a:latin typeface="Calibri" panose="020F0502020204030204" pitchFamily="34" charset="0"/>
                <a:ea typeface="Times New Roman" panose="02020603050405020304" pitchFamily="18" charset="0"/>
              </a:rPr>
              <a:t>Digitalisering bär med sig stora möjligheter att stödja omställningen till Nära vård. Vi kan skapa förutsättningar för ett aktivt samskapande mellan patienten om vården, stöd för den egen hälsa och en sammanhållen vård och omsorg. Samtidigt ger digitaliseringen stora möjligheterna för alla aktörer kring individen som ska kunna arbeta proaktivt, hälsofrämjande och ha förutsättningar att ge bästa möjliga vård och omsorg. Här behöver nätverket kunna vara involverade och se hur vi kan lyfta och stödja utvecklingen av nära vård med stöd av digitaliseringen.  </a:t>
            </a:r>
          </a:p>
          <a:p>
            <a:pPr marL="285750" indent="-285750">
              <a:buFontTx/>
              <a:buChar char="-"/>
            </a:pPr>
            <a:r>
              <a:rPr lang="sv-SE" sz="1800" dirty="0">
                <a:effectLst/>
                <a:latin typeface="Calibri" panose="020F0502020204030204" pitchFamily="34" charset="0"/>
                <a:ea typeface="Times New Roman" panose="02020603050405020304" pitchFamily="18" charset="0"/>
              </a:rPr>
              <a:t>Förändrade arbetssätt krävs inom socialtjänsten, utifrån den kompetensutmaning vi står inför men också nya </a:t>
            </a:r>
            <a:r>
              <a:rPr lang="sv-SE" sz="1800" dirty="0" err="1">
                <a:effectLst/>
                <a:latin typeface="Calibri" panose="020F0502020204030204" pitchFamily="34" charset="0"/>
                <a:ea typeface="Times New Roman" panose="02020603050405020304" pitchFamily="18" charset="0"/>
              </a:rPr>
              <a:t>SoL</a:t>
            </a:r>
            <a:r>
              <a:rPr lang="sv-SE" sz="1800" dirty="0">
                <a:effectLst/>
                <a:latin typeface="Calibri" panose="020F0502020204030204" pitchFamily="34" charset="0"/>
                <a:ea typeface="Times New Roman" panose="02020603050405020304" pitchFamily="18" charset="0"/>
              </a:rPr>
              <a:t> som ställer kräv med mer tillgänglig och förebyggande arbetssätt. Hur kan digitaliseringen vara en del av denna omställning. Nätverket ska vara involverade och stödjande i det</a:t>
            </a:r>
          </a:p>
          <a:p>
            <a:pPr marL="285750" indent="-285750">
              <a:buFontTx/>
              <a:buChar char="-"/>
            </a:pPr>
            <a:r>
              <a:rPr lang="sv-SE" sz="1800" dirty="0">
                <a:effectLst/>
                <a:latin typeface="Calibri" panose="020F0502020204030204" pitchFamily="34" charset="0"/>
                <a:ea typeface="Times New Roman" panose="02020603050405020304" pitchFamily="18" charset="0"/>
              </a:rPr>
              <a:t>Dela erfarenheter och utbyte kring hur man kan arbeta med digitaliseringsutvecklingen på länsnivå utifrån ett styrning och organisationsperspektiv</a:t>
            </a:r>
          </a:p>
          <a:p>
            <a:pPr marL="285750" indent="-285750">
              <a:buFontTx/>
              <a:buChar char="-"/>
            </a:pPr>
            <a:r>
              <a:rPr lang="sv-SE" sz="1800" dirty="0">
                <a:effectLst/>
                <a:latin typeface="Calibri" panose="020F0502020204030204" pitchFamily="34" charset="0"/>
                <a:ea typeface="Times New Roman" panose="02020603050405020304" pitchFamily="18" charset="0"/>
              </a:rPr>
              <a:t>Samverkan med andra nätverk för att se hur verksamhetsutveckling kan bedrivas, vilka arbetssätt kan tas bort och vad behöver vi fokusera på. Dela erfarenheter</a:t>
            </a:r>
          </a:p>
          <a:p>
            <a:pPr marL="285750" indent="-285750">
              <a:buFontTx/>
              <a:buChar char="-"/>
            </a:pPr>
            <a:r>
              <a:rPr lang="sv-SE" sz="1800" dirty="0">
                <a:effectLst/>
                <a:latin typeface="Calibri" panose="020F0502020204030204" pitchFamily="34" charset="0"/>
                <a:ea typeface="Times New Roman" panose="02020603050405020304" pitchFamily="18" charset="0"/>
              </a:rPr>
              <a:t>Vara delaktiga i arbetet med utveckling av verksamhetssystem, hur dialog och styrning kan föras gentemot leverantörer. Inspel </a:t>
            </a:r>
            <a:r>
              <a:rPr lang="sv-SE" sz="1800">
                <a:effectLst/>
                <a:latin typeface="Calibri" panose="020F0502020204030204" pitchFamily="34" charset="0"/>
                <a:ea typeface="Times New Roman" panose="02020603050405020304" pitchFamily="18" charset="0"/>
              </a:rPr>
              <a:t>och erfarenheter</a:t>
            </a:r>
            <a:endParaRPr lang="sv-SE" sz="1800" dirty="0">
              <a:effectLst/>
              <a:latin typeface="Calibri" panose="020F0502020204030204" pitchFamily="34" charset="0"/>
              <a:ea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36FBC9-A4B0-4F67-9FF3-94B697127CB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953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Lotta presenterar sig, vi jobbar tillsammans…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A7E7E5-26AC-4975-B664-3DC748EADA4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26002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rPr>
              <a:t>Vi valt att ta upp detta med bara RSS idag men att det kommer lite annan information imorgon på det gemensamma mötet med NSK-s. </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E63635-7DF3-4B69-9450-4419E7B139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2069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emf"/><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6.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4.png"/><Relationship Id="rId1" Type="http://schemas.openxmlformats.org/officeDocument/2006/relationships/slideMaster" Target="../slideMasters/slideMaster27.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7.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8.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8.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8.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8.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8.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8.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29.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8. Höjdpunkter">
    <p:bg>
      <p:bgPr>
        <a:solidFill>
          <a:srgbClr val="00A39B"/>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0A8DF1-135E-41D9-A358-DF73E42B51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82949" y="5722206"/>
            <a:ext cx="1861781" cy="1317840"/>
          </a:xfrm>
          <a:prstGeom prst="rect">
            <a:avLst/>
          </a:prstGeom>
        </p:spPr>
      </p:pic>
      <p:cxnSp>
        <p:nvCxnSpPr>
          <p:cNvPr id="5" name="Rak koppling 4">
            <a:extLst>
              <a:ext uri="{FF2B5EF4-FFF2-40B4-BE49-F238E27FC236}">
                <a16:creationId xmlns:a16="http://schemas.microsoft.com/office/drawing/2014/main" id="{8F77B704-7D6E-4C24-9487-07F63CEA3690}"/>
              </a:ext>
            </a:extLst>
          </p:cNvPr>
          <p:cNvCxnSpPr>
            <a:cxnSpLocks/>
          </p:cNvCxnSpPr>
          <p:nvPr userDrawn="1"/>
        </p:nvCxnSpPr>
        <p:spPr>
          <a:xfrm>
            <a:off x="773723" y="5921300"/>
            <a:ext cx="106351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7" name="Rubrik 1">
            <a:extLst>
              <a:ext uri="{FF2B5EF4-FFF2-40B4-BE49-F238E27FC236}">
                <a16:creationId xmlns:a16="http://schemas.microsoft.com/office/drawing/2014/main" id="{77102C89-7FBB-45C6-B1C7-08DDFACCBE4C}"/>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9" name="Platshållare för text 2">
            <a:extLst>
              <a:ext uri="{FF2B5EF4-FFF2-40B4-BE49-F238E27FC236}">
                <a16:creationId xmlns:a16="http://schemas.microsoft.com/office/drawing/2014/main" id="{474C0EB5-C90D-4C77-B148-971D3F78F2CE}"/>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solidFill>
                  <a:schemeClr val="bg1"/>
                </a:solidFill>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63131547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 Höjdpunkter">
    <p:bg>
      <p:bgPr>
        <a:solidFill>
          <a:srgbClr val="F6AD90"/>
        </a:solidFill>
        <a:effectLst/>
      </p:bgPr>
    </p:bg>
    <p:spTree>
      <p:nvGrpSpPr>
        <p:cNvPr id="1" name=""/>
        <p:cNvGrpSpPr/>
        <p:nvPr/>
      </p:nvGrpSpPr>
      <p:grpSpPr>
        <a:xfrm>
          <a:off x="0" y="0"/>
          <a:ext cx="0" cy="0"/>
          <a:chOff x="0" y="0"/>
          <a:chExt cx="0" cy="0"/>
        </a:xfrm>
      </p:grpSpPr>
      <p:pic>
        <p:nvPicPr>
          <p:cNvPr id="14" name="Bildobjekt 13" descr="Göteborgsregionens logotyp">
            <a:extLst>
              <a:ext uri="{FF2B5EF4-FFF2-40B4-BE49-F238E27FC236}">
                <a16:creationId xmlns:a16="http://schemas.microsoft.com/office/drawing/2014/main" id="{ADD88BE7-EF2D-43A8-9A77-8D097D1CC32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15" name="Rak koppling 14">
            <a:extLst>
              <a:ext uri="{FF2B5EF4-FFF2-40B4-BE49-F238E27FC236}">
                <a16:creationId xmlns:a16="http://schemas.microsoft.com/office/drawing/2014/main" id="{C87CF425-1615-4295-A328-F19ED34FD60C}"/>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7" name="Rubrik 1">
            <a:extLst>
              <a:ext uri="{FF2B5EF4-FFF2-40B4-BE49-F238E27FC236}">
                <a16:creationId xmlns:a16="http://schemas.microsoft.com/office/drawing/2014/main" id="{120AF09B-F968-4004-B99C-4264B0E28B53}"/>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8" name="Platshållare för text 2">
            <a:extLst>
              <a:ext uri="{FF2B5EF4-FFF2-40B4-BE49-F238E27FC236}">
                <a16:creationId xmlns:a16="http://schemas.microsoft.com/office/drawing/2014/main" id="{A7C11C69-663C-4726-87EF-B4FE75ED77F4}"/>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8491316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 Höjdpunkter">
    <p:bg>
      <p:bgPr>
        <a:solidFill>
          <a:srgbClr val="EDD896"/>
        </a:solidFill>
        <a:effectLst/>
      </p:bgPr>
    </p:bg>
    <p:spTree>
      <p:nvGrpSpPr>
        <p:cNvPr id="1" name=""/>
        <p:cNvGrpSpPr/>
        <p:nvPr/>
      </p:nvGrpSpPr>
      <p:grpSpPr>
        <a:xfrm>
          <a:off x="0" y="0"/>
          <a:ext cx="0" cy="0"/>
          <a:chOff x="0" y="0"/>
          <a:chExt cx="0" cy="0"/>
        </a:xfrm>
      </p:grpSpPr>
      <p:pic>
        <p:nvPicPr>
          <p:cNvPr id="6" name="Bildobjekt 5" descr="Göteborgsregionens logotyp">
            <a:extLst>
              <a:ext uri="{FF2B5EF4-FFF2-40B4-BE49-F238E27FC236}">
                <a16:creationId xmlns:a16="http://schemas.microsoft.com/office/drawing/2014/main" id="{31B4C27B-863C-45F4-80A5-7FD69833CB2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CC5F43A6-507F-4F70-8ED7-3020DE1B4CDA}"/>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8" name="Rubrik 1">
            <a:extLst>
              <a:ext uri="{FF2B5EF4-FFF2-40B4-BE49-F238E27FC236}">
                <a16:creationId xmlns:a16="http://schemas.microsoft.com/office/drawing/2014/main" id="{3BD34C93-1FE7-40DE-B59E-540BD1AFE72B}"/>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1" name="Platshållare för text 2">
            <a:extLst>
              <a:ext uri="{FF2B5EF4-FFF2-40B4-BE49-F238E27FC236}">
                <a16:creationId xmlns:a16="http://schemas.microsoft.com/office/drawing/2014/main" id="{B9A1D6E0-29CD-4165-B4CA-F6C3BC0CAD8F}"/>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90979316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 Höjdpunkter">
    <p:bg>
      <p:bgPr>
        <a:solidFill>
          <a:srgbClr val="FFED00"/>
        </a:solidFill>
        <a:effectLst/>
      </p:bgPr>
    </p:bg>
    <p:spTree>
      <p:nvGrpSpPr>
        <p:cNvPr id="1" name=""/>
        <p:cNvGrpSpPr/>
        <p:nvPr/>
      </p:nvGrpSpPr>
      <p:grpSpPr>
        <a:xfrm>
          <a:off x="0" y="0"/>
          <a:ext cx="0" cy="0"/>
          <a:chOff x="0" y="0"/>
          <a:chExt cx="0" cy="0"/>
        </a:xfrm>
      </p:grpSpPr>
      <p:pic>
        <p:nvPicPr>
          <p:cNvPr id="6" name="Bildobjekt 5" descr="Göteborgsregionens logotyp">
            <a:extLst>
              <a:ext uri="{FF2B5EF4-FFF2-40B4-BE49-F238E27FC236}">
                <a16:creationId xmlns:a16="http://schemas.microsoft.com/office/drawing/2014/main" id="{99ADDF15-7503-4130-9171-ADE00CAFB5A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7C6CC956-F115-469A-BC51-BBB832421AB1}"/>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9" name="Rubrik 1">
            <a:extLst>
              <a:ext uri="{FF2B5EF4-FFF2-40B4-BE49-F238E27FC236}">
                <a16:creationId xmlns:a16="http://schemas.microsoft.com/office/drawing/2014/main" id="{261E77E8-0953-4957-80EA-EB6B592D79A5}"/>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0" name="Platshållare för text 2">
            <a:extLst>
              <a:ext uri="{FF2B5EF4-FFF2-40B4-BE49-F238E27FC236}">
                <a16:creationId xmlns:a16="http://schemas.microsoft.com/office/drawing/2014/main" id="{2A57F156-AD40-4944-BB44-B066D106BB59}"/>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33225448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4. Höjdpunkter">
    <p:bg>
      <p:bgPr>
        <a:solidFill>
          <a:srgbClr val="EBD1D0"/>
        </a:solidFill>
        <a:effectLst/>
      </p:bgPr>
    </p:bg>
    <p:spTree>
      <p:nvGrpSpPr>
        <p:cNvPr id="1" name=""/>
        <p:cNvGrpSpPr/>
        <p:nvPr/>
      </p:nvGrpSpPr>
      <p:grpSpPr>
        <a:xfrm>
          <a:off x="0" y="0"/>
          <a:ext cx="0" cy="0"/>
          <a:chOff x="0" y="0"/>
          <a:chExt cx="0" cy="0"/>
        </a:xfrm>
      </p:grpSpPr>
      <p:pic>
        <p:nvPicPr>
          <p:cNvPr id="6" name="Bildobjekt 5" descr="Göteborgsregionens logotyp">
            <a:extLst>
              <a:ext uri="{FF2B5EF4-FFF2-40B4-BE49-F238E27FC236}">
                <a16:creationId xmlns:a16="http://schemas.microsoft.com/office/drawing/2014/main" id="{48F4BAE1-A9D1-4845-ABAC-E2E14B9FAC4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8341FC9C-6D6A-475F-BF89-B52C227ED954}"/>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9" name="Rubrik 1">
            <a:extLst>
              <a:ext uri="{FF2B5EF4-FFF2-40B4-BE49-F238E27FC236}">
                <a16:creationId xmlns:a16="http://schemas.microsoft.com/office/drawing/2014/main" id="{F7955402-0598-41FD-9CAA-E486A0BDC1EA}"/>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0" name="Platshållare för text 2">
            <a:extLst>
              <a:ext uri="{FF2B5EF4-FFF2-40B4-BE49-F238E27FC236}">
                <a16:creationId xmlns:a16="http://schemas.microsoft.com/office/drawing/2014/main" id="{D5E9AA3A-A55E-4B4B-B1DE-4E3CCFE7FCC8}"/>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44244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5. Höjdpunkter">
    <p:bg>
      <p:bgPr>
        <a:solidFill>
          <a:srgbClr val="A9CFE0"/>
        </a:solidFill>
        <a:effectLst/>
      </p:bgPr>
    </p:bg>
    <p:spTree>
      <p:nvGrpSpPr>
        <p:cNvPr id="1" name=""/>
        <p:cNvGrpSpPr/>
        <p:nvPr/>
      </p:nvGrpSpPr>
      <p:grpSpPr>
        <a:xfrm>
          <a:off x="0" y="0"/>
          <a:ext cx="0" cy="0"/>
          <a:chOff x="0" y="0"/>
          <a:chExt cx="0" cy="0"/>
        </a:xfrm>
      </p:grpSpPr>
      <p:pic>
        <p:nvPicPr>
          <p:cNvPr id="6" name="Bildobjekt 5" descr="Göteborgsregionens logotyp">
            <a:extLst>
              <a:ext uri="{FF2B5EF4-FFF2-40B4-BE49-F238E27FC236}">
                <a16:creationId xmlns:a16="http://schemas.microsoft.com/office/drawing/2014/main" id="{8AF81BBE-E87C-4728-944E-E356721ED4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30DA6B90-A7A8-4EE5-8DD9-70571D7D3795}"/>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9" name="Rubrik 1">
            <a:extLst>
              <a:ext uri="{FF2B5EF4-FFF2-40B4-BE49-F238E27FC236}">
                <a16:creationId xmlns:a16="http://schemas.microsoft.com/office/drawing/2014/main" id="{1196869B-8C15-4F9D-8437-F540AC069039}"/>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0" name="Platshållare för text 2">
            <a:extLst>
              <a:ext uri="{FF2B5EF4-FFF2-40B4-BE49-F238E27FC236}">
                <a16:creationId xmlns:a16="http://schemas.microsoft.com/office/drawing/2014/main" id="{128DDA2E-D026-4950-9D23-DFDD391689DF}"/>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10031655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6. Höjdpunkter">
    <p:bg>
      <p:bgPr>
        <a:solidFill>
          <a:srgbClr val="8E0826"/>
        </a:solidFill>
        <a:effectLst/>
      </p:bgPr>
    </p:bg>
    <p:spTree>
      <p:nvGrpSpPr>
        <p:cNvPr id="1" name=""/>
        <p:cNvGrpSpPr/>
        <p:nvPr/>
      </p:nvGrpSpPr>
      <p:grpSpPr>
        <a:xfrm>
          <a:off x="0" y="0"/>
          <a:ext cx="0" cy="0"/>
          <a:chOff x="0" y="0"/>
          <a:chExt cx="0" cy="0"/>
        </a:xfrm>
      </p:grpSpPr>
      <p:pic>
        <p:nvPicPr>
          <p:cNvPr id="4" name="Bildobjekt 3" descr="Göteborgsregionens logotyp">
            <a:extLst>
              <a:ext uri="{FF2B5EF4-FFF2-40B4-BE49-F238E27FC236}">
                <a16:creationId xmlns:a16="http://schemas.microsoft.com/office/drawing/2014/main" id="{C08F6798-2B80-452E-AE89-B063FBDA5C1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82949" y="5722206"/>
            <a:ext cx="1861781" cy="1317840"/>
          </a:xfrm>
          <a:prstGeom prst="rect">
            <a:avLst/>
          </a:prstGeom>
        </p:spPr>
      </p:pic>
      <p:cxnSp>
        <p:nvCxnSpPr>
          <p:cNvPr id="3" name="Rak koppling 2">
            <a:extLst>
              <a:ext uri="{FF2B5EF4-FFF2-40B4-BE49-F238E27FC236}">
                <a16:creationId xmlns:a16="http://schemas.microsoft.com/office/drawing/2014/main" id="{AD2DBA4F-AD5A-44CD-A702-7CFC60E01BCD}"/>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6" name="Rubrik 1">
            <a:extLst>
              <a:ext uri="{FF2B5EF4-FFF2-40B4-BE49-F238E27FC236}">
                <a16:creationId xmlns:a16="http://schemas.microsoft.com/office/drawing/2014/main" id="{936E6F85-2BDD-427B-98D4-A314EA0817EB}"/>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8" name="Platshållare för text 2">
            <a:extLst>
              <a:ext uri="{FF2B5EF4-FFF2-40B4-BE49-F238E27FC236}">
                <a16:creationId xmlns:a16="http://schemas.microsoft.com/office/drawing/2014/main" id="{9F1D912E-5A91-49EB-BC15-D821C44E687D}"/>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solidFill>
                  <a:schemeClr val="bg1"/>
                </a:solidFill>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121623021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7. Höjdpunkter">
    <p:bg>
      <p:bgPr>
        <a:solidFill>
          <a:srgbClr val="1A7267"/>
        </a:solidFill>
        <a:effectLst/>
      </p:bgPr>
    </p:bg>
    <p:spTree>
      <p:nvGrpSpPr>
        <p:cNvPr id="1" name=""/>
        <p:cNvGrpSpPr/>
        <p:nvPr/>
      </p:nvGrpSpPr>
      <p:grpSpPr>
        <a:xfrm>
          <a:off x="0" y="0"/>
          <a:ext cx="0" cy="0"/>
          <a:chOff x="0" y="0"/>
          <a:chExt cx="0" cy="0"/>
        </a:xfrm>
      </p:grpSpPr>
      <p:pic>
        <p:nvPicPr>
          <p:cNvPr id="4" name="Bildobjekt 3" descr="Göteborgsregionens logotyp">
            <a:extLst>
              <a:ext uri="{FF2B5EF4-FFF2-40B4-BE49-F238E27FC236}">
                <a16:creationId xmlns:a16="http://schemas.microsoft.com/office/drawing/2014/main" id="{13EEE344-11D3-4778-9335-5B0596B1BBA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82949" y="5722206"/>
            <a:ext cx="1861781" cy="1317840"/>
          </a:xfrm>
          <a:prstGeom prst="rect">
            <a:avLst/>
          </a:prstGeom>
        </p:spPr>
      </p:pic>
      <p:cxnSp>
        <p:nvCxnSpPr>
          <p:cNvPr id="5" name="Rak koppling 4">
            <a:extLst>
              <a:ext uri="{FF2B5EF4-FFF2-40B4-BE49-F238E27FC236}">
                <a16:creationId xmlns:a16="http://schemas.microsoft.com/office/drawing/2014/main" id="{D857E9AD-C5BE-41E3-B030-5B2B242311F7}"/>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7" name="Rubrik 1">
            <a:extLst>
              <a:ext uri="{FF2B5EF4-FFF2-40B4-BE49-F238E27FC236}">
                <a16:creationId xmlns:a16="http://schemas.microsoft.com/office/drawing/2014/main" id="{071BAD6C-0D47-4008-9C72-A7FEC36AC608}"/>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9" name="Platshållare för text 2">
            <a:extLst>
              <a:ext uri="{FF2B5EF4-FFF2-40B4-BE49-F238E27FC236}">
                <a16:creationId xmlns:a16="http://schemas.microsoft.com/office/drawing/2014/main" id="{13242446-2EF2-4CC2-B104-DE0046C80F7E}"/>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solidFill>
                  <a:schemeClr val="bg1"/>
                </a:solidFill>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31244684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8. Höjdpunkter">
    <p:bg>
      <p:bgPr>
        <a:solidFill>
          <a:srgbClr val="00A39B"/>
        </a:solidFill>
        <a:effectLst/>
      </p:bgPr>
    </p:bg>
    <p:spTree>
      <p:nvGrpSpPr>
        <p:cNvPr id="1" name=""/>
        <p:cNvGrpSpPr/>
        <p:nvPr/>
      </p:nvGrpSpPr>
      <p:grpSpPr>
        <a:xfrm>
          <a:off x="0" y="0"/>
          <a:ext cx="0" cy="0"/>
          <a:chOff x="0" y="0"/>
          <a:chExt cx="0" cy="0"/>
        </a:xfrm>
      </p:grpSpPr>
      <p:pic>
        <p:nvPicPr>
          <p:cNvPr id="4" name="Bildobjekt 3" descr="Göteborgsregionens logotyp">
            <a:extLst>
              <a:ext uri="{FF2B5EF4-FFF2-40B4-BE49-F238E27FC236}">
                <a16:creationId xmlns:a16="http://schemas.microsoft.com/office/drawing/2014/main" id="{620A8DF1-135E-41D9-A358-DF73E42B51F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82949" y="5722206"/>
            <a:ext cx="1861781" cy="1317840"/>
          </a:xfrm>
          <a:prstGeom prst="rect">
            <a:avLst/>
          </a:prstGeom>
        </p:spPr>
      </p:pic>
      <p:cxnSp>
        <p:nvCxnSpPr>
          <p:cNvPr id="5" name="Rak koppling 4">
            <a:extLst>
              <a:ext uri="{FF2B5EF4-FFF2-40B4-BE49-F238E27FC236}">
                <a16:creationId xmlns:a16="http://schemas.microsoft.com/office/drawing/2014/main" id="{8F77B704-7D6E-4C24-9487-07F63CEA3690}"/>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7" name="Rubrik 1">
            <a:extLst>
              <a:ext uri="{FF2B5EF4-FFF2-40B4-BE49-F238E27FC236}">
                <a16:creationId xmlns:a16="http://schemas.microsoft.com/office/drawing/2014/main" id="{77102C89-7FBB-45C6-B1C7-08DDFACCBE4C}"/>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9" name="Platshållare för text 2">
            <a:extLst>
              <a:ext uri="{FF2B5EF4-FFF2-40B4-BE49-F238E27FC236}">
                <a16:creationId xmlns:a16="http://schemas.microsoft.com/office/drawing/2014/main" id="{474C0EB5-C90D-4C77-B148-971D3F78F2CE}"/>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solidFill>
                  <a:schemeClr val="bg1"/>
                </a:solidFill>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9193566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8. Innehåll_text+karta">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A8490630-40A3-4AA0-A7D4-C16AED74B318}"/>
              </a:ext>
            </a:extLst>
          </p:cNvPr>
          <p:cNvSpPr>
            <a:spLocks noGrp="1"/>
          </p:cNvSpPr>
          <p:nvPr>
            <p:ph type="title" hasCustomPrompt="1"/>
          </p:nvPr>
        </p:nvSpPr>
        <p:spPr>
          <a:xfrm>
            <a:off x="745586" y="481240"/>
            <a:ext cx="7925448" cy="723446"/>
          </a:xfrm>
          <a:prstGeom prst="rect">
            <a:avLst/>
          </a:prstGeom>
        </p:spPr>
        <p:txBody>
          <a:bodyPr/>
          <a:lstStyle>
            <a:lvl1pPr>
              <a:lnSpc>
                <a:spcPct val="100000"/>
              </a:lnSpc>
              <a:defRPr/>
            </a:lvl1pPr>
          </a:lstStyle>
          <a:p>
            <a:r>
              <a:rPr lang="sv-SE"/>
              <a:t>Klicka här för att ändra rubrik, 40p</a:t>
            </a:r>
          </a:p>
        </p:txBody>
      </p:sp>
      <p:sp>
        <p:nvSpPr>
          <p:cNvPr id="8" name="Platshållare för text 5">
            <a:extLst>
              <a:ext uri="{FF2B5EF4-FFF2-40B4-BE49-F238E27FC236}">
                <a16:creationId xmlns:a16="http://schemas.microsoft.com/office/drawing/2014/main" id="{DCC0DA6B-8107-421B-A5FB-9BE4BE57F04F}"/>
              </a:ext>
            </a:extLst>
          </p:cNvPr>
          <p:cNvSpPr>
            <a:spLocks noGrp="1"/>
          </p:cNvSpPr>
          <p:nvPr>
            <p:ph type="body" sz="quarter" idx="13" hasCustomPrompt="1"/>
          </p:nvPr>
        </p:nvSpPr>
        <p:spPr>
          <a:xfrm>
            <a:off x="773722" y="1408280"/>
            <a:ext cx="7358400" cy="4190662"/>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2400"/>
            </a:lvl1pPr>
          </a:lstStyle>
          <a:p>
            <a:pPr lvl="0"/>
            <a:r>
              <a:rPr lang="sv-SE"/>
              <a:t>Här kan du lägga en text som hör till kartan. </a:t>
            </a:r>
            <a:br>
              <a:rPr lang="sv-SE"/>
            </a:br>
            <a:r>
              <a:rPr lang="sv-SE"/>
              <a:t>I powerpoint-mallen för statistik finns fler exempel på tillämpning av kartan.</a:t>
            </a:r>
            <a:br>
              <a:rPr lang="sv-SE"/>
            </a:br>
            <a:r>
              <a:rPr lang="sv-SE"/>
              <a:t>Ändra inte utseende eller placering av rubrik och text.</a:t>
            </a:r>
            <a:br>
              <a:rPr lang="sv-SE"/>
            </a:br>
            <a:r>
              <a:rPr lang="sv-SE"/>
              <a:t>Texten ska vara 24p.</a:t>
            </a:r>
          </a:p>
        </p:txBody>
      </p:sp>
      <p:grpSp>
        <p:nvGrpSpPr>
          <p:cNvPr id="3" name="Grupp 2">
            <a:extLst>
              <a:ext uri="{FF2B5EF4-FFF2-40B4-BE49-F238E27FC236}">
                <a16:creationId xmlns:a16="http://schemas.microsoft.com/office/drawing/2014/main" id="{61826E27-AB62-4BC5-A31E-F9AA48705FC3}"/>
              </a:ext>
            </a:extLst>
          </p:cNvPr>
          <p:cNvGrpSpPr/>
          <p:nvPr userDrawn="1"/>
        </p:nvGrpSpPr>
        <p:grpSpPr>
          <a:xfrm>
            <a:off x="9194855" y="4617426"/>
            <a:ext cx="2481976" cy="1231284"/>
            <a:chOff x="9194855" y="4617426"/>
            <a:chExt cx="2481976" cy="1231284"/>
          </a:xfrm>
        </p:grpSpPr>
        <p:sp>
          <p:nvSpPr>
            <p:cNvPr id="10" name="textruta 9">
              <a:extLst>
                <a:ext uri="{FF2B5EF4-FFF2-40B4-BE49-F238E27FC236}">
                  <a16:creationId xmlns:a16="http://schemas.microsoft.com/office/drawing/2014/main" id="{0602836B-AB79-4B8B-A413-39EAEC18F0E4}"/>
                </a:ext>
              </a:extLst>
            </p:cNvPr>
            <p:cNvSpPr txBox="1"/>
            <p:nvPr userDrawn="1"/>
          </p:nvSpPr>
          <p:spPr>
            <a:xfrm>
              <a:off x="9194855" y="4679159"/>
              <a:ext cx="1123974" cy="1169551"/>
            </a:xfrm>
            <a:prstGeom prst="rect">
              <a:avLst/>
            </a:prstGeom>
            <a:noFill/>
          </p:spPr>
          <p:txBody>
            <a:bodyPr wrap="square" rtlCol="0">
              <a:spAutoFit/>
            </a:bodyPr>
            <a:lstStyle/>
            <a:p>
              <a:pPr marL="0" indent="0">
                <a:buNone/>
                <a:tabLst>
                  <a:tab pos="180000" algn="l"/>
                  <a:tab pos="216000" algn="l"/>
                </a:tabLst>
              </a:pPr>
              <a:r>
                <a:rPr lang="sv-SE" sz="1000">
                  <a:latin typeface="Franklin Gothic Book" panose="020B0503020102020204" pitchFamily="34" charset="0"/>
                </a:rPr>
                <a:t>1	Ale</a:t>
              </a:r>
            </a:p>
            <a:p>
              <a:pPr marL="0" indent="0">
                <a:buNone/>
                <a:tabLst>
                  <a:tab pos="180000" algn="l"/>
                  <a:tab pos="216000" algn="l"/>
                </a:tabLst>
              </a:pPr>
              <a:r>
                <a:rPr lang="sv-SE" sz="1000">
                  <a:latin typeface="Franklin Gothic Book" panose="020B0503020102020204" pitchFamily="34" charset="0"/>
                </a:rPr>
                <a:t>2	Alingsås</a:t>
              </a:r>
            </a:p>
            <a:p>
              <a:pPr marL="0" indent="0">
                <a:buNone/>
                <a:tabLst>
                  <a:tab pos="180000" algn="l"/>
                  <a:tab pos="216000" algn="l"/>
                </a:tabLst>
              </a:pPr>
              <a:r>
                <a:rPr lang="sv-SE" sz="1000">
                  <a:latin typeface="Franklin Gothic Book" panose="020B0503020102020204" pitchFamily="34" charset="0"/>
                </a:rPr>
                <a:t>3	Göteborg</a:t>
              </a:r>
            </a:p>
            <a:p>
              <a:pPr marL="0" indent="0">
                <a:buNone/>
                <a:tabLst>
                  <a:tab pos="180000" algn="l"/>
                  <a:tab pos="216000" algn="l"/>
                </a:tabLst>
              </a:pPr>
              <a:r>
                <a:rPr lang="sv-SE" sz="1000">
                  <a:latin typeface="Franklin Gothic Book" panose="020B0503020102020204" pitchFamily="34" charset="0"/>
                </a:rPr>
                <a:t>4	Härryda</a:t>
              </a:r>
            </a:p>
            <a:p>
              <a:pPr marL="0" indent="0">
                <a:buNone/>
                <a:tabLst>
                  <a:tab pos="180000" algn="l"/>
                  <a:tab pos="216000" algn="l"/>
                </a:tabLst>
              </a:pPr>
              <a:r>
                <a:rPr lang="sv-SE" sz="1000">
                  <a:latin typeface="Franklin Gothic Book" panose="020B0503020102020204" pitchFamily="34" charset="0"/>
                </a:rPr>
                <a:t>5	Kungsbacka</a:t>
              </a:r>
            </a:p>
            <a:p>
              <a:pPr marL="0" indent="0">
                <a:buNone/>
                <a:tabLst>
                  <a:tab pos="180000" algn="l"/>
                  <a:tab pos="216000" algn="l"/>
                </a:tabLst>
              </a:pPr>
              <a:r>
                <a:rPr lang="sv-SE" sz="1000">
                  <a:latin typeface="Franklin Gothic Book" panose="020B0503020102020204" pitchFamily="34" charset="0"/>
                </a:rPr>
                <a:t>6	Kungälv</a:t>
              </a:r>
            </a:p>
            <a:p>
              <a:pPr marL="0" indent="0">
                <a:buNone/>
                <a:tabLst>
                  <a:tab pos="180000" algn="l"/>
                  <a:tab pos="216000" algn="l"/>
                </a:tabLst>
              </a:pPr>
              <a:r>
                <a:rPr lang="sv-SE" sz="1000">
                  <a:latin typeface="Franklin Gothic Book" panose="020B0503020102020204" pitchFamily="34" charset="0"/>
                </a:rPr>
                <a:t>7	Lerum</a:t>
              </a:r>
            </a:p>
          </p:txBody>
        </p:sp>
        <p:sp>
          <p:nvSpPr>
            <p:cNvPr id="11" name="textruta 10">
              <a:extLst>
                <a:ext uri="{FF2B5EF4-FFF2-40B4-BE49-F238E27FC236}">
                  <a16:creationId xmlns:a16="http://schemas.microsoft.com/office/drawing/2014/main" id="{0B57EE7E-9E44-474D-A7CF-6168EC243D1E}"/>
                </a:ext>
              </a:extLst>
            </p:cNvPr>
            <p:cNvSpPr txBox="1"/>
            <p:nvPr userDrawn="1"/>
          </p:nvSpPr>
          <p:spPr>
            <a:xfrm>
              <a:off x="10252843" y="4679159"/>
              <a:ext cx="1423988" cy="1015663"/>
            </a:xfrm>
            <a:prstGeom prst="rect">
              <a:avLst/>
            </a:prstGeom>
            <a:noFill/>
          </p:spPr>
          <p:txBody>
            <a:bodyPr wrap="square" rtlCol="0">
              <a:spAutoFit/>
            </a:bodyPr>
            <a:lstStyle/>
            <a:p>
              <a:pPr marL="0" indent="0">
                <a:buNone/>
                <a:tabLst>
                  <a:tab pos="216000" algn="l"/>
                </a:tabLst>
              </a:pPr>
              <a:r>
                <a:rPr lang="sv-SE" sz="1000">
                  <a:latin typeface="Franklin Gothic Book" panose="020B0503020102020204" pitchFamily="34" charset="0"/>
                </a:rPr>
                <a:t>8	Lilla Edet</a:t>
              </a:r>
            </a:p>
            <a:p>
              <a:pPr marL="0" indent="0">
                <a:buNone/>
                <a:tabLst>
                  <a:tab pos="216000" algn="l"/>
                </a:tabLst>
              </a:pPr>
              <a:r>
                <a:rPr lang="sv-SE" sz="1000">
                  <a:latin typeface="Franklin Gothic Book" panose="020B0503020102020204" pitchFamily="34" charset="0"/>
                </a:rPr>
                <a:t>9	Mölndal</a:t>
              </a:r>
            </a:p>
            <a:p>
              <a:pPr marL="0" indent="0">
                <a:buNone/>
                <a:tabLst>
                  <a:tab pos="216000" algn="l"/>
                </a:tabLst>
              </a:pPr>
              <a:r>
                <a:rPr lang="sv-SE" sz="1000">
                  <a:latin typeface="Franklin Gothic Book" panose="020B0503020102020204" pitchFamily="34" charset="0"/>
                </a:rPr>
                <a:t>10	Partille</a:t>
              </a:r>
            </a:p>
            <a:p>
              <a:pPr marL="0" indent="0">
                <a:buNone/>
                <a:tabLst>
                  <a:tab pos="216000" algn="l"/>
                </a:tabLst>
              </a:pPr>
              <a:r>
                <a:rPr lang="sv-SE" sz="1000">
                  <a:latin typeface="Franklin Gothic Book" panose="020B0503020102020204" pitchFamily="34" charset="0"/>
                </a:rPr>
                <a:t>11	Stenungsund</a:t>
              </a:r>
            </a:p>
            <a:p>
              <a:pPr marL="0" indent="0">
                <a:buNone/>
                <a:tabLst>
                  <a:tab pos="216000" algn="l"/>
                </a:tabLst>
              </a:pPr>
              <a:r>
                <a:rPr lang="sv-SE" sz="1000">
                  <a:latin typeface="Franklin Gothic Book" panose="020B0503020102020204" pitchFamily="34" charset="0"/>
                </a:rPr>
                <a:t>12	Tjörn</a:t>
              </a:r>
            </a:p>
            <a:p>
              <a:pPr marL="0" indent="0">
                <a:buNone/>
                <a:tabLst>
                  <a:tab pos="216000" algn="l"/>
                </a:tabLst>
              </a:pPr>
              <a:r>
                <a:rPr lang="sv-SE" sz="1000">
                  <a:latin typeface="Franklin Gothic Book" panose="020B0503020102020204" pitchFamily="34" charset="0"/>
                </a:rPr>
                <a:t>13	Öckerö</a:t>
              </a:r>
            </a:p>
          </p:txBody>
        </p:sp>
        <p:cxnSp>
          <p:nvCxnSpPr>
            <p:cNvPr id="12" name="Rak koppling 11">
              <a:extLst>
                <a:ext uri="{FF2B5EF4-FFF2-40B4-BE49-F238E27FC236}">
                  <a16:creationId xmlns:a16="http://schemas.microsoft.com/office/drawing/2014/main" id="{5FCD9C84-673F-4FAA-AAE7-41836397CDB3}"/>
                </a:ext>
              </a:extLst>
            </p:cNvPr>
            <p:cNvCxnSpPr>
              <a:cxnSpLocks/>
            </p:cNvCxnSpPr>
            <p:nvPr userDrawn="1"/>
          </p:nvCxnSpPr>
          <p:spPr>
            <a:xfrm>
              <a:off x="9272838" y="4617426"/>
              <a:ext cx="20493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 name="Grupp 1">
            <a:extLst>
              <a:ext uri="{FF2B5EF4-FFF2-40B4-BE49-F238E27FC236}">
                <a16:creationId xmlns:a16="http://schemas.microsoft.com/office/drawing/2014/main" id="{45E48FF8-B959-4911-953B-B0CA190CA39C}"/>
              </a:ext>
            </a:extLst>
          </p:cNvPr>
          <p:cNvGrpSpPr/>
          <p:nvPr userDrawn="1"/>
        </p:nvGrpSpPr>
        <p:grpSpPr>
          <a:xfrm>
            <a:off x="8763876" y="198958"/>
            <a:ext cx="2977934" cy="4280536"/>
            <a:chOff x="8763876" y="198958"/>
            <a:chExt cx="2977934" cy="4280536"/>
          </a:xfrm>
        </p:grpSpPr>
        <p:sp>
          <p:nvSpPr>
            <p:cNvPr id="14" name="Freeform 5">
              <a:extLst>
                <a:ext uri="{FF2B5EF4-FFF2-40B4-BE49-F238E27FC236}">
                  <a16:creationId xmlns:a16="http://schemas.microsoft.com/office/drawing/2014/main" id="{DDB6EBC6-1A0D-42EB-A5E1-6F7A6A3CFCB0}"/>
                </a:ext>
              </a:extLst>
            </p:cNvPr>
            <p:cNvSpPr>
              <a:spLocks/>
            </p:cNvSpPr>
            <p:nvPr/>
          </p:nvSpPr>
          <p:spPr bwMode="auto">
            <a:xfrm>
              <a:off x="9662581" y="3370399"/>
              <a:ext cx="1146758" cy="1109095"/>
            </a:xfrm>
            <a:custGeom>
              <a:avLst/>
              <a:gdLst>
                <a:gd name="T0" fmla="*/ 519 w 570"/>
                <a:gd name="T1" fmla="*/ 296 h 552"/>
                <a:gd name="T2" fmla="*/ 496 w 570"/>
                <a:gd name="T3" fmla="*/ 259 h 552"/>
                <a:gd name="T4" fmla="*/ 505 w 570"/>
                <a:gd name="T5" fmla="*/ 203 h 552"/>
                <a:gd name="T6" fmla="*/ 497 w 570"/>
                <a:gd name="T7" fmla="*/ 129 h 552"/>
                <a:gd name="T8" fmla="*/ 515 w 570"/>
                <a:gd name="T9" fmla="*/ 67 h 552"/>
                <a:gd name="T10" fmla="*/ 478 w 570"/>
                <a:gd name="T11" fmla="*/ 14 h 552"/>
                <a:gd name="T12" fmla="*/ 449 w 570"/>
                <a:gd name="T13" fmla="*/ 9 h 552"/>
                <a:gd name="T14" fmla="*/ 386 w 570"/>
                <a:gd name="T15" fmla="*/ 37 h 552"/>
                <a:gd name="T16" fmla="*/ 283 w 570"/>
                <a:gd name="T17" fmla="*/ 61 h 552"/>
                <a:gd name="T18" fmla="*/ 182 w 570"/>
                <a:gd name="T19" fmla="*/ 61 h 552"/>
                <a:gd name="T20" fmla="*/ 137 w 570"/>
                <a:gd name="T21" fmla="*/ 43 h 552"/>
                <a:gd name="T22" fmla="*/ 66 w 570"/>
                <a:gd name="T23" fmla="*/ 31 h 552"/>
                <a:gd name="T24" fmla="*/ 60 w 570"/>
                <a:gd name="T25" fmla="*/ 107 h 552"/>
                <a:gd name="T26" fmla="*/ 75 w 570"/>
                <a:gd name="T27" fmla="*/ 206 h 552"/>
                <a:gd name="T28" fmla="*/ 36 w 570"/>
                <a:gd name="T29" fmla="*/ 240 h 552"/>
                <a:gd name="T30" fmla="*/ 23 w 570"/>
                <a:gd name="T31" fmla="*/ 370 h 552"/>
                <a:gd name="T32" fmla="*/ 68 w 570"/>
                <a:gd name="T33" fmla="*/ 390 h 552"/>
                <a:gd name="T34" fmla="*/ 61 w 570"/>
                <a:gd name="T35" fmla="*/ 432 h 552"/>
                <a:gd name="T36" fmla="*/ 70 w 570"/>
                <a:gd name="T37" fmla="*/ 458 h 552"/>
                <a:gd name="T38" fmla="*/ 162 w 570"/>
                <a:gd name="T39" fmla="*/ 354 h 552"/>
                <a:gd name="T40" fmla="*/ 236 w 570"/>
                <a:gd name="T41" fmla="*/ 320 h 552"/>
                <a:gd name="T42" fmla="*/ 212 w 570"/>
                <a:gd name="T43" fmla="*/ 385 h 552"/>
                <a:gd name="T44" fmla="*/ 241 w 570"/>
                <a:gd name="T45" fmla="*/ 394 h 552"/>
                <a:gd name="T46" fmla="*/ 263 w 570"/>
                <a:gd name="T47" fmla="*/ 421 h 552"/>
                <a:gd name="T48" fmla="*/ 233 w 570"/>
                <a:gd name="T49" fmla="*/ 446 h 552"/>
                <a:gd name="T50" fmla="*/ 199 w 570"/>
                <a:gd name="T51" fmla="*/ 470 h 552"/>
                <a:gd name="T52" fmla="*/ 278 w 570"/>
                <a:gd name="T53" fmla="*/ 550 h 552"/>
                <a:gd name="T54" fmla="*/ 350 w 570"/>
                <a:gd name="T55" fmla="*/ 525 h 552"/>
                <a:gd name="T56" fmla="*/ 388 w 570"/>
                <a:gd name="T57" fmla="*/ 527 h 552"/>
                <a:gd name="T58" fmla="*/ 465 w 570"/>
                <a:gd name="T59" fmla="*/ 526 h 552"/>
                <a:gd name="T60" fmla="*/ 520 w 570"/>
                <a:gd name="T61" fmla="*/ 502 h 552"/>
                <a:gd name="T62" fmla="*/ 550 w 570"/>
                <a:gd name="T63" fmla="*/ 467 h 552"/>
                <a:gd name="T64" fmla="*/ 569 w 570"/>
                <a:gd name="T65" fmla="*/ 378 h 552"/>
                <a:gd name="T66" fmla="*/ 519 w 570"/>
                <a:gd name="T67" fmla="*/ 296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0" h="552">
                  <a:moveTo>
                    <a:pt x="519" y="296"/>
                  </a:moveTo>
                  <a:cubicBezTo>
                    <a:pt x="500" y="282"/>
                    <a:pt x="496" y="269"/>
                    <a:pt x="496" y="259"/>
                  </a:cubicBezTo>
                  <a:cubicBezTo>
                    <a:pt x="495" y="250"/>
                    <a:pt x="504" y="219"/>
                    <a:pt x="505" y="203"/>
                  </a:cubicBezTo>
                  <a:cubicBezTo>
                    <a:pt x="506" y="187"/>
                    <a:pt x="498" y="149"/>
                    <a:pt x="497" y="129"/>
                  </a:cubicBezTo>
                  <a:cubicBezTo>
                    <a:pt x="496" y="109"/>
                    <a:pt x="512" y="86"/>
                    <a:pt x="515" y="67"/>
                  </a:cubicBezTo>
                  <a:cubicBezTo>
                    <a:pt x="517" y="49"/>
                    <a:pt x="487" y="28"/>
                    <a:pt x="478" y="14"/>
                  </a:cubicBezTo>
                  <a:cubicBezTo>
                    <a:pt x="468" y="0"/>
                    <a:pt x="458" y="4"/>
                    <a:pt x="449" y="9"/>
                  </a:cubicBezTo>
                  <a:cubicBezTo>
                    <a:pt x="440" y="14"/>
                    <a:pt x="410" y="27"/>
                    <a:pt x="386" y="37"/>
                  </a:cubicBezTo>
                  <a:cubicBezTo>
                    <a:pt x="362" y="47"/>
                    <a:pt x="310" y="57"/>
                    <a:pt x="283" y="61"/>
                  </a:cubicBezTo>
                  <a:cubicBezTo>
                    <a:pt x="257" y="66"/>
                    <a:pt x="212" y="66"/>
                    <a:pt x="182" y="61"/>
                  </a:cubicBezTo>
                  <a:cubicBezTo>
                    <a:pt x="152" y="57"/>
                    <a:pt x="152" y="52"/>
                    <a:pt x="137" y="43"/>
                  </a:cubicBezTo>
                  <a:cubicBezTo>
                    <a:pt x="109" y="25"/>
                    <a:pt x="79" y="24"/>
                    <a:pt x="66" y="31"/>
                  </a:cubicBezTo>
                  <a:cubicBezTo>
                    <a:pt x="55" y="38"/>
                    <a:pt x="41" y="71"/>
                    <a:pt x="60" y="107"/>
                  </a:cubicBezTo>
                  <a:cubicBezTo>
                    <a:pt x="65" y="115"/>
                    <a:pt x="92" y="177"/>
                    <a:pt x="75" y="206"/>
                  </a:cubicBezTo>
                  <a:cubicBezTo>
                    <a:pt x="70" y="213"/>
                    <a:pt x="53" y="229"/>
                    <a:pt x="36" y="240"/>
                  </a:cubicBezTo>
                  <a:cubicBezTo>
                    <a:pt x="0" y="265"/>
                    <a:pt x="3" y="340"/>
                    <a:pt x="23" y="370"/>
                  </a:cubicBezTo>
                  <a:cubicBezTo>
                    <a:pt x="41" y="400"/>
                    <a:pt x="61" y="382"/>
                    <a:pt x="68" y="390"/>
                  </a:cubicBezTo>
                  <a:cubicBezTo>
                    <a:pt x="75" y="397"/>
                    <a:pt x="64" y="415"/>
                    <a:pt x="61" y="432"/>
                  </a:cubicBezTo>
                  <a:cubicBezTo>
                    <a:pt x="58" y="450"/>
                    <a:pt x="63" y="455"/>
                    <a:pt x="70" y="458"/>
                  </a:cubicBezTo>
                  <a:cubicBezTo>
                    <a:pt x="126" y="480"/>
                    <a:pt x="144" y="395"/>
                    <a:pt x="162" y="354"/>
                  </a:cubicBezTo>
                  <a:cubicBezTo>
                    <a:pt x="199" y="269"/>
                    <a:pt x="242" y="281"/>
                    <a:pt x="236" y="320"/>
                  </a:cubicBezTo>
                  <a:cubicBezTo>
                    <a:pt x="233" y="341"/>
                    <a:pt x="208" y="373"/>
                    <a:pt x="212" y="385"/>
                  </a:cubicBezTo>
                  <a:cubicBezTo>
                    <a:pt x="215" y="395"/>
                    <a:pt x="227" y="393"/>
                    <a:pt x="241" y="394"/>
                  </a:cubicBezTo>
                  <a:cubicBezTo>
                    <a:pt x="254" y="394"/>
                    <a:pt x="262" y="408"/>
                    <a:pt x="263" y="421"/>
                  </a:cubicBezTo>
                  <a:cubicBezTo>
                    <a:pt x="263" y="432"/>
                    <a:pt x="255" y="444"/>
                    <a:pt x="233" y="446"/>
                  </a:cubicBezTo>
                  <a:cubicBezTo>
                    <a:pt x="211" y="447"/>
                    <a:pt x="204" y="459"/>
                    <a:pt x="199" y="470"/>
                  </a:cubicBezTo>
                  <a:cubicBezTo>
                    <a:pt x="172" y="529"/>
                    <a:pt x="254" y="552"/>
                    <a:pt x="278" y="550"/>
                  </a:cubicBezTo>
                  <a:cubicBezTo>
                    <a:pt x="309" y="548"/>
                    <a:pt x="339" y="530"/>
                    <a:pt x="350" y="525"/>
                  </a:cubicBezTo>
                  <a:cubicBezTo>
                    <a:pt x="360" y="520"/>
                    <a:pt x="373" y="520"/>
                    <a:pt x="388" y="527"/>
                  </a:cubicBezTo>
                  <a:cubicBezTo>
                    <a:pt x="434" y="550"/>
                    <a:pt x="458" y="532"/>
                    <a:pt x="465" y="526"/>
                  </a:cubicBezTo>
                  <a:cubicBezTo>
                    <a:pt x="472" y="521"/>
                    <a:pt x="500" y="504"/>
                    <a:pt x="520" y="502"/>
                  </a:cubicBezTo>
                  <a:cubicBezTo>
                    <a:pt x="541" y="499"/>
                    <a:pt x="547" y="478"/>
                    <a:pt x="550" y="467"/>
                  </a:cubicBezTo>
                  <a:cubicBezTo>
                    <a:pt x="553" y="456"/>
                    <a:pt x="568" y="415"/>
                    <a:pt x="569" y="378"/>
                  </a:cubicBezTo>
                  <a:cubicBezTo>
                    <a:pt x="570" y="340"/>
                    <a:pt x="538" y="310"/>
                    <a:pt x="519" y="29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5" name="Freeform 6">
              <a:extLst>
                <a:ext uri="{FF2B5EF4-FFF2-40B4-BE49-F238E27FC236}">
                  <a16:creationId xmlns:a16="http://schemas.microsoft.com/office/drawing/2014/main" id="{594AF2E1-DE5C-4AC6-9F98-BB996DB9603D}"/>
                </a:ext>
              </a:extLst>
            </p:cNvPr>
            <p:cNvSpPr>
              <a:spLocks/>
            </p:cNvSpPr>
            <p:nvPr/>
          </p:nvSpPr>
          <p:spPr bwMode="auto">
            <a:xfrm>
              <a:off x="10080764" y="198958"/>
              <a:ext cx="875328" cy="1293511"/>
            </a:xfrm>
            <a:custGeom>
              <a:avLst/>
              <a:gdLst>
                <a:gd name="T0" fmla="*/ 32 w 435"/>
                <a:gd name="T1" fmla="*/ 403 h 644"/>
                <a:gd name="T2" fmla="*/ 45 w 435"/>
                <a:gd name="T3" fmla="*/ 433 h 644"/>
                <a:gd name="T4" fmla="*/ 50 w 435"/>
                <a:gd name="T5" fmla="*/ 549 h 644"/>
                <a:gd name="T6" fmla="*/ 74 w 435"/>
                <a:gd name="T7" fmla="*/ 604 h 644"/>
                <a:gd name="T8" fmla="*/ 142 w 435"/>
                <a:gd name="T9" fmla="*/ 643 h 644"/>
                <a:gd name="T10" fmla="*/ 186 w 435"/>
                <a:gd name="T11" fmla="*/ 631 h 644"/>
                <a:gd name="T12" fmla="*/ 243 w 435"/>
                <a:gd name="T13" fmla="*/ 619 h 644"/>
                <a:gd name="T14" fmla="*/ 308 w 435"/>
                <a:gd name="T15" fmla="*/ 560 h 644"/>
                <a:gd name="T16" fmla="*/ 372 w 435"/>
                <a:gd name="T17" fmla="*/ 509 h 644"/>
                <a:gd name="T18" fmla="*/ 409 w 435"/>
                <a:gd name="T19" fmla="*/ 483 h 644"/>
                <a:gd name="T20" fmla="*/ 425 w 435"/>
                <a:gd name="T21" fmla="*/ 445 h 644"/>
                <a:gd name="T22" fmla="*/ 425 w 435"/>
                <a:gd name="T23" fmla="*/ 421 h 644"/>
                <a:gd name="T24" fmla="*/ 319 w 435"/>
                <a:gd name="T25" fmla="*/ 420 h 644"/>
                <a:gd name="T26" fmla="*/ 239 w 435"/>
                <a:gd name="T27" fmla="*/ 379 h 644"/>
                <a:gd name="T28" fmla="*/ 229 w 435"/>
                <a:gd name="T29" fmla="*/ 192 h 644"/>
                <a:gd name="T30" fmla="*/ 273 w 435"/>
                <a:gd name="T31" fmla="*/ 148 h 644"/>
                <a:gd name="T32" fmla="*/ 286 w 435"/>
                <a:gd name="T33" fmla="*/ 111 h 644"/>
                <a:gd name="T34" fmla="*/ 255 w 435"/>
                <a:gd name="T35" fmla="*/ 92 h 644"/>
                <a:gd name="T36" fmla="*/ 216 w 435"/>
                <a:gd name="T37" fmla="*/ 83 h 644"/>
                <a:gd name="T38" fmla="*/ 213 w 435"/>
                <a:gd name="T39" fmla="*/ 52 h 644"/>
                <a:gd name="T40" fmla="*/ 196 w 435"/>
                <a:gd name="T41" fmla="*/ 1 h 644"/>
                <a:gd name="T42" fmla="*/ 94 w 435"/>
                <a:gd name="T43" fmla="*/ 115 h 644"/>
                <a:gd name="T44" fmla="*/ 10 w 435"/>
                <a:gd name="T45" fmla="*/ 305 h 644"/>
                <a:gd name="T46" fmla="*/ 3 w 435"/>
                <a:gd name="T47" fmla="*/ 366 h 644"/>
                <a:gd name="T48" fmla="*/ 32 w 435"/>
                <a:gd name="T49" fmla="*/ 403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5" h="644">
                  <a:moveTo>
                    <a:pt x="32" y="403"/>
                  </a:moveTo>
                  <a:cubicBezTo>
                    <a:pt x="38" y="406"/>
                    <a:pt x="44" y="414"/>
                    <a:pt x="45" y="433"/>
                  </a:cubicBezTo>
                  <a:cubicBezTo>
                    <a:pt x="45" y="438"/>
                    <a:pt x="46" y="527"/>
                    <a:pt x="50" y="549"/>
                  </a:cubicBezTo>
                  <a:cubicBezTo>
                    <a:pt x="54" y="573"/>
                    <a:pt x="57" y="591"/>
                    <a:pt x="74" y="604"/>
                  </a:cubicBezTo>
                  <a:cubicBezTo>
                    <a:pt x="79" y="609"/>
                    <a:pt x="119" y="641"/>
                    <a:pt x="142" y="643"/>
                  </a:cubicBezTo>
                  <a:cubicBezTo>
                    <a:pt x="156" y="644"/>
                    <a:pt x="165" y="634"/>
                    <a:pt x="186" y="631"/>
                  </a:cubicBezTo>
                  <a:cubicBezTo>
                    <a:pt x="207" y="627"/>
                    <a:pt x="224" y="628"/>
                    <a:pt x="243" y="619"/>
                  </a:cubicBezTo>
                  <a:cubicBezTo>
                    <a:pt x="268" y="607"/>
                    <a:pt x="292" y="574"/>
                    <a:pt x="308" y="560"/>
                  </a:cubicBezTo>
                  <a:cubicBezTo>
                    <a:pt x="323" y="546"/>
                    <a:pt x="347" y="514"/>
                    <a:pt x="372" y="509"/>
                  </a:cubicBezTo>
                  <a:cubicBezTo>
                    <a:pt x="389" y="506"/>
                    <a:pt x="405" y="497"/>
                    <a:pt x="409" y="483"/>
                  </a:cubicBezTo>
                  <a:cubicBezTo>
                    <a:pt x="414" y="470"/>
                    <a:pt x="418" y="455"/>
                    <a:pt x="425" y="445"/>
                  </a:cubicBezTo>
                  <a:cubicBezTo>
                    <a:pt x="435" y="431"/>
                    <a:pt x="430" y="424"/>
                    <a:pt x="425" y="421"/>
                  </a:cubicBezTo>
                  <a:cubicBezTo>
                    <a:pt x="410" y="411"/>
                    <a:pt x="340" y="420"/>
                    <a:pt x="319" y="420"/>
                  </a:cubicBezTo>
                  <a:cubicBezTo>
                    <a:pt x="290" y="420"/>
                    <a:pt x="253" y="391"/>
                    <a:pt x="239" y="379"/>
                  </a:cubicBezTo>
                  <a:cubicBezTo>
                    <a:pt x="203" y="349"/>
                    <a:pt x="203" y="240"/>
                    <a:pt x="229" y="192"/>
                  </a:cubicBezTo>
                  <a:cubicBezTo>
                    <a:pt x="235" y="179"/>
                    <a:pt x="251" y="160"/>
                    <a:pt x="273" y="148"/>
                  </a:cubicBezTo>
                  <a:cubicBezTo>
                    <a:pt x="295" y="137"/>
                    <a:pt x="290" y="120"/>
                    <a:pt x="286" y="111"/>
                  </a:cubicBezTo>
                  <a:cubicBezTo>
                    <a:pt x="282" y="102"/>
                    <a:pt x="271" y="92"/>
                    <a:pt x="255" y="92"/>
                  </a:cubicBezTo>
                  <a:cubicBezTo>
                    <a:pt x="240" y="92"/>
                    <a:pt x="223" y="88"/>
                    <a:pt x="216" y="83"/>
                  </a:cubicBezTo>
                  <a:cubicBezTo>
                    <a:pt x="210" y="77"/>
                    <a:pt x="208" y="63"/>
                    <a:pt x="213" y="52"/>
                  </a:cubicBezTo>
                  <a:cubicBezTo>
                    <a:pt x="226" y="25"/>
                    <a:pt x="215" y="2"/>
                    <a:pt x="196" y="1"/>
                  </a:cubicBezTo>
                  <a:cubicBezTo>
                    <a:pt x="177" y="0"/>
                    <a:pt x="106" y="56"/>
                    <a:pt x="94" y="115"/>
                  </a:cubicBezTo>
                  <a:cubicBezTo>
                    <a:pt x="80" y="179"/>
                    <a:pt x="49" y="223"/>
                    <a:pt x="10" y="305"/>
                  </a:cubicBezTo>
                  <a:cubicBezTo>
                    <a:pt x="3" y="318"/>
                    <a:pt x="0" y="346"/>
                    <a:pt x="3" y="366"/>
                  </a:cubicBezTo>
                  <a:cubicBezTo>
                    <a:pt x="7" y="386"/>
                    <a:pt x="18" y="396"/>
                    <a:pt x="32" y="40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6" name="Freeform 7">
              <a:extLst>
                <a:ext uri="{FF2B5EF4-FFF2-40B4-BE49-F238E27FC236}">
                  <a16:creationId xmlns:a16="http://schemas.microsoft.com/office/drawing/2014/main" id="{7FFBE290-1BB0-41E6-9025-9F3FDA89E07D}"/>
                </a:ext>
              </a:extLst>
            </p:cNvPr>
            <p:cNvSpPr>
              <a:spLocks/>
            </p:cNvSpPr>
            <p:nvPr/>
          </p:nvSpPr>
          <p:spPr bwMode="auto">
            <a:xfrm>
              <a:off x="10902846" y="662597"/>
              <a:ext cx="838964" cy="1976631"/>
            </a:xfrm>
            <a:custGeom>
              <a:avLst/>
              <a:gdLst>
                <a:gd name="T0" fmla="*/ 412 w 417"/>
                <a:gd name="T1" fmla="*/ 170 h 984"/>
                <a:gd name="T2" fmla="*/ 362 w 417"/>
                <a:gd name="T3" fmla="*/ 87 h 984"/>
                <a:gd name="T4" fmla="*/ 279 w 417"/>
                <a:gd name="T5" fmla="*/ 64 h 984"/>
                <a:gd name="T6" fmla="*/ 235 w 417"/>
                <a:gd name="T7" fmla="*/ 36 h 984"/>
                <a:gd name="T8" fmla="*/ 188 w 417"/>
                <a:gd name="T9" fmla="*/ 3 h 984"/>
                <a:gd name="T10" fmla="*/ 51 w 417"/>
                <a:gd name="T11" fmla="*/ 58 h 984"/>
                <a:gd name="T12" fmla="*/ 28 w 417"/>
                <a:gd name="T13" fmla="*/ 127 h 984"/>
                <a:gd name="T14" fmla="*/ 27 w 417"/>
                <a:gd name="T15" fmla="*/ 172 h 984"/>
                <a:gd name="T16" fmla="*/ 75 w 417"/>
                <a:gd name="T17" fmla="*/ 216 h 984"/>
                <a:gd name="T18" fmla="*/ 56 w 417"/>
                <a:gd name="T19" fmla="*/ 379 h 984"/>
                <a:gd name="T20" fmla="*/ 11 w 417"/>
                <a:gd name="T21" fmla="*/ 438 h 984"/>
                <a:gd name="T22" fmla="*/ 11 w 417"/>
                <a:gd name="T23" fmla="*/ 513 h 984"/>
                <a:gd name="T24" fmla="*/ 14 w 417"/>
                <a:gd name="T25" fmla="*/ 569 h 984"/>
                <a:gd name="T26" fmla="*/ 38 w 417"/>
                <a:gd name="T27" fmla="*/ 605 h 984"/>
                <a:gd name="T28" fmla="*/ 67 w 417"/>
                <a:gd name="T29" fmla="*/ 696 h 984"/>
                <a:gd name="T30" fmla="*/ 63 w 417"/>
                <a:gd name="T31" fmla="*/ 827 h 984"/>
                <a:gd name="T32" fmla="*/ 84 w 417"/>
                <a:gd name="T33" fmla="*/ 878 h 984"/>
                <a:gd name="T34" fmla="*/ 115 w 417"/>
                <a:gd name="T35" fmla="*/ 943 h 984"/>
                <a:gd name="T36" fmla="*/ 180 w 417"/>
                <a:gd name="T37" fmla="*/ 966 h 984"/>
                <a:gd name="T38" fmla="*/ 256 w 417"/>
                <a:gd name="T39" fmla="*/ 881 h 984"/>
                <a:gd name="T40" fmla="*/ 343 w 417"/>
                <a:gd name="T41" fmla="*/ 804 h 984"/>
                <a:gd name="T42" fmla="*/ 343 w 417"/>
                <a:gd name="T43" fmla="*/ 748 h 984"/>
                <a:gd name="T44" fmla="*/ 341 w 417"/>
                <a:gd name="T45" fmla="*/ 662 h 984"/>
                <a:gd name="T46" fmla="*/ 320 w 417"/>
                <a:gd name="T47" fmla="*/ 573 h 984"/>
                <a:gd name="T48" fmla="*/ 214 w 417"/>
                <a:gd name="T49" fmla="*/ 442 h 984"/>
                <a:gd name="T50" fmla="*/ 282 w 417"/>
                <a:gd name="T51" fmla="*/ 349 h 984"/>
                <a:gd name="T52" fmla="*/ 361 w 417"/>
                <a:gd name="T53" fmla="*/ 289 h 984"/>
                <a:gd name="T54" fmla="*/ 412 w 417"/>
                <a:gd name="T55" fmla="*/ 170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7" h="984">
                  <a:moveTo>
                    <a:pt x="412" y="170"/>
                  </a:moveTo>
                  <a:cubicBezTo>
                    <a:pt x="406" y="126"/>
                    <a:pt x="388" y="102"/>
                    <a:pt x="362" y="87"/>
                  </a:cubicBezTo>
                  <a:cubicBezTo>
                    <a:pt x="338" y="73"/>
                    <a:pt x="303" y="69"/>
                    <a:pt x="279" y="64"/>
                  </a:cubicBezTo>
                  <a:cubicBezTo>
                    <a:pt x="255" y="60"/>
                    <a:pt x="243" y="49"/>
                    <a:pt x="235" y="36"/>
                  </a:cubicBezTo>
                  <a:cubicBezTo>
                    <a:pt x="228" y="23"/>
                    <a:pt x="213" y="6"/>
                    <a:pt x="188" y="3"/>
                  </a:cubicBezTo>
                  <a:cubicBezTo>
                    <a:pt x="164" y="0"/>
                    <a:pt x="88" y="7"/>
                    <a:pt x="51" y="58"/>
                  </a:cubicBezTo>
                  <a:cubicBezTo>
                    <a:pt x="30" y="86"/>
                    <a:pt x="46" y="102"/>
                    <a:pt x="28" y="127"/>
                  </a:cubicBezTo>
                  <a:cubicBezTo>
                    <a:pt x="16" y="143"/>
                    <a:pt x="17" y="158"/>
                    <a:pt x="27" y="172"/>
                  </a:cubicBezTo>
                  <a:cubicBezTo>
                    <a:pt x="40" y="191"/>
                    <a:pt x="45" y="194"/>
                    <a:pt x="75" y="216"/>
                  </a:cubicBezTo>
                  <a:cubicBezTo>
                    <a:pt x="138" y="261"/>
                    <a:pt x="85" y="345"/>
                    <a:pt x="56" y="379"/>
                  </a:cubicBezTo>
                  <a:cubicBezTo>
                    <a:pt x="30" y="411"/>
                    <a:pt x="14" y="418"/>
                    <a:pt x="11" y="438"/>
                  </a:cubicBezTo>
                  <a:cubicBezTo>
                    <a:pt x="7" y="474"/>
                    <a:pt x="20" y="487"/>
                    <a:pt x="11" y="513"/>
                  </a:cubicBezTo>
                  <a:cubicBezTo>
                    <a:pt x="0" y="541"/>
                    <a:pt x="6" y="555"/>
                    <a:pt x="14" y="569"/>
                  </a:cubicBezTo>
                  <a:cubicBezTo>
                    <a:pt x="23" y="585"/>
                    <a:pt x="25" y="585"/>
                    <a:pt x="38" y="605"/>
                  </a:cubicBezTo>
                  <a:cubicBezTo>
                    <a:pt x="59" y="637"/>
                    <a:pt x="63" y="663"/>
                    <a:pt x="67" y="696"/>
                  </a:cubicBezTo>
                  <a:cubicBezTo>
                    <a:pt x="71" y="729"/>
                    <a:pt x="64" y="791"/>
                    <a:pt x="63" y="827"/>
                  </a:cubicBezTo>
                  <a:cubicBezTo>
                    <a:pt x="62" y="862"/>
                    <a:pt x="75" y="868"/>
                    <a:pt x="84" y="878"/>
                  </a:cubicBezTo>
                  <a:cubicBezTo>
                    <a:pt x="92" y="888"/>
                    <a:pt x="106" y="895"/>
                    <a:pt x="115" y="943"/>
                  </a:cubicBezTo>
                  <a:cubicBezTo>
                    <a:pt x="122" y="984"/>
                    <a:pt x="165" y="970"/>
                    <a:pt x="180" y="966"/>
                  </a:cubicBezTo>
                  <a:cubicBezTo>
                    <a:pt x="206" y="960"/>
                    <a:pt x="250" y="921"/>
                    <a:pt x="256" y="881"/>
                  </a:cubicBezTo>
                  <a:cubicBezTo>
                    <a:pt x="264" y="834"/>
                    <a:pt x="325" y="823"/>
                    <a:pt x="343" y="804"/>
                  </a:cubicBezTo>
                  <a:cubicBezTo>
                    <a:pt x="361" y="785"/>
                    <a:pt x="351" y="757"/>
                    <a:pt x="343" y="748"/>
                  </a:cubicBezTo>
                  <a:cubicBezTo>
                    <a:pt x="336" y="738"/>
                    <a:pt x="326" y="716"/>
                    <a:pt x="341" y="662"/>
                  </a:cubicBezTo>
                  <a:cubicBezTo>
                    <a:pt x="357" y="609"/>
                    <a:pt x="342" y="585"/>
                    <a:pt x="320" y="573"/>
                  </a:cubicBezTo>
                  <a:cubicBezTo>
                    <a:pt x="305" y="565"/>
                    <a:pt x="201" y="526"/>
                    <a:pt x="214" y="442"/>
                  </a:cubicBezTo>
                  <a:cubicBezTo>
                    <a:pt x="219" y="409"/>
                    <a:pt x="252" y="373"/>
                    <a:pt x="282" y="349"/>
                  </a:cubicBezTo>
                  <a:cubicBezTo>
                    <a:pt x="312" y="324"/>
                    <a:pt x="345" y="304"/>
                    <a:pt x="361" y="289"/>
                  </a:cubicBezTo>
                  <a:cubicBezTo>
                    <a:pt x="411" y="246"/>
                    <a:pt x="417" y="206"/>
                    <a:pt x="412" y="17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sv-SE"/>
            </a:p>
          </p:txBody>
        </p:sp>
        <p:sp>
          <p:nvSpPr>
            <p:cNvPr id="17" name="Freeform 8">
              <a:extLst>
                <a:ext uri="{FF2B5EF4-FFF2-40B4-BE49-F238E27FC236}">
                  <a16:creationId xmlns:a16="http://schemas.microsoft.com/office/drawing/2014/main" id="{151D2C63-C96C-4F2C-89DB-81A9542099F2}"/>
                </a:ext>
              </a:extLst>
            </p:cNvPr>
            <p:cNvSpPr>
              <a:spLocks/>
            </p:cNvSpPr>
            <p:nvPr/>
          </p:nvSpPr>
          <p:spPr bwMode="auto">
            <a:xfrm>
              <a:off x="10198947" y="2498967"/>
              <a:ext cx="300002" cy="353248"/>
            </a:xfrm>
            <a:custGeom>
              <a:avLst/>
              <a:gdLst>
                <a:gd name="T0" fmla="*/ 123 w 149"/>
                <a:gd name="T1" fmla="*/ 4 h 176"/>
                <a:gd name="T2" fmla="*/ 67 w 149"/>
                <a:gd name="T3" fmla="*/ 6 h 176"/>
                <a:gd name="T4" fmla="*/ 19 w 149"/>
                <a:gd name="T5" fmla="*/ 70 h 176"/>
                <a:gd name="T6" fmla="*/ 8 w 149"/>
                <a:gd name="T7" fmla="*/ 135 h 176"/>
                <a:gd name="T8" fmla="*/ 39 w 149"/>
                <a:gd name="T9" fmla="*/ 173 h 176"/>
                <a:gd name="T10" fmla="*/ 133 w 149"/>
                <a:gd name="T11" fmla="*/ 115 h 176"/>
                <a:gd name="T12" fmla="*/ 149 w 149"/>
                <a:gd name="T13" fmla="*/ 66 h 176"/>
                <a:gd name="T14" fmla="*/ 123 w 149"/>
                <a:gd name="T15" fmla="*/ 4 h 1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176">
                  <a:moveTo>
                    <a:pt x="123" y="4"/>
                  </a:moveTo>
                  <a:cubicBezTo>
                    <a:pt x="110" y="0"/>
                    <a:pt x="86" y="0"/>
                    <a:pt x="67" y="6"/>
                  </a:cubicBezTo>
                  <a:cubicBezTo>
                    <a:pt x="30" y="18"/>
                    <a:pt x="34" y="47"/>
                    <a:pt x="19" y="70"/>
                  </a:cubicBezTo>
                  <a:cubicBezTo>
                    <a:pt x="0" y="101"/>
                    <a:pt x="1" y="112"/>
                    <a:pt x="8" y="135"/>
                  </a:cubicBezTo>
                  <a:cubicBezTo>
                    <a:pt x="18" y="164"/>
                    <a:pt x="25" y="171"/>
                    <a:pt x="39" y="173"/>
                  </a:cubicBezTo>
                  <a:cubicBezTo>
                    <a:pt x="64" y="176"/>
                    <a:pt x="121" y="133"/>
                    <a:pt x="133" y="115"/>
                  </a:cubicBezTo>
                  <a:cubicBezTo>
                    <a:pt x="144" y="97"/>
                    <a:pt x="149" y="86"/>
                    <a:pt x="149" y="66"/>
                  </a:cubicBezTo>
                  <a:cubicBezTo>
                    <a:pt x="149" y="51"/>
                    <a:pt x="149" y="12"/>
                    <a:pt x="123"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8" name="Freeform 9">
              <a:extLst>
                <a:ext uri="{FF2B5EF4-FFF2-40B4-BE49-F238E27FC236}">
                  <a16:creationId xmlns:a16="http://schemas.microsoft.com/office/drawing/2014/main" id="{FDA7E3A3-98D8-453C-945E-1D6858A57D7D}"/>
                </a:ext>
              </a:extLst>
            </p:cNvPr>
            <p:cNvSpPr>
              <a:spLocks/>
            </p:cNvSpPr>
            <p:nvPr/>
          </p:nvSpPr>
          <p:spPr bwMode="auto">
            <a:xfrm>
              <a:off x="9892452" y="2876890"/>
              <a:ext cx="693509" cy="598704"/>
            </a:xfrm>
            <a:custGeom>
              <a:avLst/>
              <a:gdLst>
                <a:gd name="T0" fmla="*/ 148 w 345"/>
                <a:gd name="T1" fmla="*/ 41 h 298"/>
                <a:gd name="T2" fmla="*/ 117 w 345"/>
                <a:gd name="T3" fmla="*/ 7 h 298"/>
                <a:gd name="T4" fmla="*/ 54 w 345"/>
                <a:gd name="T5" fmla="*/ 6 h 298"/>
                <a:gd name="T6" fmla="*/ 1 w 345"/>
                <a:gd name="T7" fmla="*/ 65 h 298"/>
                <a:gd name="T8" fmla="*/ 20 w 345"/>
                <a:gd name="T9" fmla="*/ 131 h 298"/>
                <a:gd name="T10" fmla="*/ 26 w 345"/>
                <a:gd name="T11" fmla="*/ 231 h 298"/>
                <a:gd name="T12" fmla="*/ 67 w 345"/>
                <a:gd name="T13" fmla="*/ 289 h 298"/>
                <a:gd name="T14" fmla="*/ 231 w 345"/>
                <a:gd name="T15" fmla="*/ 275 h 298"/>
                <a:gd name="T16" fmla="*/ 343 w 345"/>
                <a:gd name="T17" fmla="*/ 226 h 298"/>
                <a:gd name="T18" fmla="*/ 321 w 345"/>
                <a:gd name="T19" fmla="*/ 186 h 298"/>
                <a:gd name="T20" fmla="*/ 216 w 345"/>
                <a:gd name="T21" fmla="*/ 145 h 298"/>
                <a:gd name="T22" fmla="*/ 145 w 345"/>
                <a:gd name="T23" fmla="*/ 128 h 298"/>
                <a:gd name="T24" fmla="*/ 137 w 345"/>
                <a:gd name="T25" fmla="*/ 83 h 298"/>
                <a:gd name="T26" fmla="*/ 148 w 345"/>
                <a:gd name="T27" fmla="*/ 4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5" h="298">
                  <a:moveTo>
                    <a:pt x="148" y="41"/>
                  </a:moveTo>
                  <a:cubicBezTo>
                    <a:pt x="147" y="24"/>
                    <a:pt x="135" y="14"/>
                    <a:pt x="117" y="7"/>
                  </a:cubicBezTo>
                  <a:cubicBezTo>
                    <a:pt x="99" y="0"/>
                    <a:pt x="76" y="0"/>
                    <a:pt x="54" y="6"/>
                  </a:cubicBezTo>
                  <a:cubicBezTo>
                    <a:pt x="21" y="15"/>
                    <a:pt x="2" y="41"/>
                    <a:pt x="1" y="65"/>
                  </a:cubicBezTo>
                  <a:cubicBezTo>
                    <a:pt x="0" y="90"/>
                    <a:pt x="14" y="111"/>
                    <a:pt x="20" y="131"/>
                  </a:cubicBezTo>
                  <a:cubicBezTo>
                    <a:pt x="28" y="157"/>
                    <a:pt x="29" y="193"/>
                    <a:pt x="26" y="231"/>
                  </a:cubicBezTo>
                  <a:cubicBezTo>
                    <a:pt x="23" y="263"/>
                    <a:pt x="29" y="278"/>
                    <a:pt x="67" y="289"/>
                  </a:cubicBezTo>
                  <a:cubicBezTo>
                    <a:pt x="97" y="298"/>
                    <a:pt x="169" y="290"/>
                    <a:pt x="231" y="275"/>
                  </a:cubicBezTo>
                  <a:cubicBezTo>
                    <a:pt x="294" y="260"/>
                    <a:pt x="340" y="239"/>
                    <a:pt x="343" y="226"/>
                  </a:cubicBezTo>
                  <a:cubicBezTo>
                    <a:pt x="345" y="214"/>
                    <a:pt x="345" y="207"/>
                    <a:pt x="321" y="186"/>
                  </a:cubicBezTo>
                  <a:cubicBezTo>
                    <a:pt x="296" y="165"/>
                    <a:pt x="267" y="143"/>
                    <a:pt x="216" y="145"/>
                  </a:cubicBezTo>
                  <a:cubicBezTo>
                    <a:pt x="178" y="147"/>
                    <a:pt x="157" y="139"/>
                    <a:pt x="145" y="128"/>
                  </a:cubicBezTo>
                  <a:cubicBezTo>
                    <a:pt x="134" y="119"/>
                    <a:pt x="123" y="103"/>
                    <a:pt x="137" y="83"/>
                  </a:cubicBezTo>
                  <a:cubicBezTo>
                    <a:pt x="147" y="68"/>
                    <a:pt x="149" y="59"/>
                    <a:pt x="148" y="4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9" name="Freeform 12">
              <a:extLst>
                <a:ext uri="{FF2B5EF4-FFF2-40B4-BE49-F238E27FC236}">
                  <a16:creationId xmlns:a16="http://schemas.microsoft.com/office/drawing/2014/main" id="{FA1EFDAA-FD50-41EC-881E-092A6CD509EB}"/>
                </a:ext>
              </a:extLst>
            </p:cNvPr>
            <p:cNvSpPr>
              <a:spLocks/>
            </p:cNvSpPr>
            <p:nvPr/>
          </p:nvSpPr>
          <p:spPr bwMode="auto">
            <a:xfrm>
              <a:off x="9527515" y="769090"/>
              <a:ext cx="633769" cy="872731"/>
            </a:xfrm>
            <a:custGeom>
              <a:avLst/>
              <a:gdLst>
                <a:gd name="T0" fmla="*/ 11 w 315"/>
                <a:gd name="T1" fmla="*/ 399 h 434"/>
                <a:gd name="T2" fmla="*/ 54 w 315"/>
                <a:gd name="T3" fmla="*/ 421 h 434"/>
                <a:gd name="T4" fmla="*/ 124 w 315"/>
                <a:gd name="T5" fmla="*/ 433 h 434"/>
                <a:gd name="T6" fmla="*/ 195 w 315"/>
                <a:gd name="T7" fmla="*/ 423 h 434"/>
                <a:gd name="T8" fmla="*/ 234 w 315"/>
                <a:gd name="T9" fmla="*/ 406 h 434"/>
                <a:gd name="T10" fmla="*/ 260 w 315"/>
                <a:gd name="T11" fmla="*/ 347 h 434"/>
                <a:gd name="T12" fmla="*/ 303 w 315"/>
                <a:gd name="T13" fmla="*/ 299 h 434"/>
                <a:gd name="T14" fmla="*/ 305 w 315"/>
                <a:gd name="T15" fmla="*/ 155 h 434"/>
                <a:gd name="T16" fmla="*/ 280 w 315"/>
                <a:gd name="T17" fmla="*/ 119 h 434"/>
                <a:gd name="T18" fmla="*/ 263 w 315"/>
                <a:gd name="T19" fmla="*/ 80 h 434"/>
                <a:gd name="T20" fmla="*/ 233 w 315"/>
                <a:gd name="T21" fmla="*/ 57 h 434"/>
                <a:gd name="T22" fmla="*/ 201 w 315"/>
                <a:gd name="T23" fmla="*/ 54 h 434"/>
                <a:gd name="T24" fmla="*/ 174 w 315"/>
                <a:gd name="T25" fmla="*/ 15 h 434"/>
                <a:gd name="T26" fmla="*/ 127 w 315"/>
                <a:gd name="T27" fmla="*/ 15 h 434"/>
                <a:gd name="T28" fmla="*/ 75 w 315"/>
                <a:gd name="T29" fmla="*/ 136 h 434"/>
                <a:gd name="T30" fmla="*/ 58 w 315"/>
                <a:gd name="T31" fmla="*/ 247 h 434"/>
                <a:gd name="T32" fmla="*/ 11 w 315"/>
                <a:gd name="T33" fmla="*/ 399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5" h="434">
                  <a:moveTo>
                    <a:pt x="11" y="399"/>
                  </a:moveTo>
                  <a:cubicBezTo>
                    <a:pt x="15" y="414"/>
                    <a:pt x="38" y="418"/>
                    <a:pt x="54" y="421"/>
                  </a:cubicBezTo>
                  <a:cubicBezTo>
                    <a:pt x="69" y="423"/>
                    <a:pt x="90" y="434"/>
                    <a:pt x="124" y="433"/>
                  </a:cubicBezTo>
                  <a:cubicBezTo>
                    <a:pt x="155" y="432"/>
                    <a:pt x="173" y="425"/>
                    <a:pt x="195" y="423"/>
                  </a:cubicBezTo>
                  <a:cubicBezTo>
                    <a:pt x="214" y="422"/>
                    <a:pt x="224" y="419"/>
                    <a:pt x="234" y="406"/>
                  </a:cubicBezTo>
                  <a:cubicBezTo>
                    <a:pt x="241" y="398"/>
                    <a:pt x="243" y="371"/>
                    <a:pt x="260" y="347"/>
                  </a:cubicBezTo>
                  <a:cubicBezTo>
                    <a:pt x="276" y="324"/>
                    <a:pt x="294" y="323"/>
                    <a:pt x="303" y="299"/>
                  </a:cubicBezTo>
                  <a:cubicBezTo>
                    <a:pt x="315" y="264"/>
                    <a:pt x="305" y="166"/>
                    <a:pt x="305" y="155"/>
                  </a:cubicBezTo>
                  <a:cubicBezTo>
                    <a:pt x="304" y="133"/>
                    <a:pt x="290" y="128"/>
                    <a:pt x="280" y="119"/>
                  </a:cubicBezTo>
                  <a:cubicBezTo>
                    <a:pt x="269" y="111"/>
                    <a:pt x="263" y="98"/>
                    <a:pt x="263" y="80"/>
                  </a:cubicBezTo>
                  <a:cubicBezTo>
                    <a:pt x="264" y="63"/>
                    <a:pt x="246" y="54"/>
                    <a:pt x="233" y="57"/>
                  </a:cubicBezTo>
                  <a:cubicBezTo>
                    <a:pt x="220" y="60"/>
                    <a:pt x="208" y="60"/>
                    <a:pt x="201" y="54"/>
                  </a:cubicBezTo>
                  <a:cubicBezTo>
                    <a:pt x="190" y="46"/>
                    <a:pt x="190" y="27"/>
                    <a:pt x="174" y="15"/>
                  </a:cubicBezTo>
                  <a:cubicBezTo>
                    <a:pt x="157" y="1"/>
                    <a:pt x="139" y="0"/>
                    <a:pt x="127" y="15"/>
                  </a:cubicBezTo>
                  <a:cubicBezTo>
                    <a:pt x="89" y="60"/>
                    <a:pt x="99" y="107"/>
                    <a:pt x="75" y="136"/>
                  </a:cubicBezTo>
                  <a:cubicBezTo>
                    <a:pt x="50" y="165"/>
                    <a:pt x="55" y="209"/>
                    <a:pt x="58" y="247"/>
                  </a:cubicBezTo>
                  <a:cubicBezTo>
                    <a:pt x="66" y="348"/>
                    <a:pt x="0" y="359"/>
                    <a:pt x="11" y="39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0" name="Freeform 13">
              <a:extLst>
                <a:ext uri="{FF2B5EF4-FFF2-40B4-BE49-F238E27FC236}">
                  <a16:creationId xmlns:a16="http://schemas.microsoft.com/office/drawing/2014/main" id="{06402A3E-BD51-422E-8405-62DBB02CD7B0}"/>
                </a:ext>
              </a:extLst>
            </p:cNvPr>
            <p:cNvSpPr>
              <a:spLocks/>
            </p:cNvSpPr>
            <p:nvPr/>
          </p:nvSpPr>
          <p:spPr bwMode="auto">
            <a:xfrm>
              <a:off x="10065180" y="1095065"/>
              <a:ext cx="1020783" cy="1219486"/>
            </a:xfrm>
            <a:custGeom>
              <a:avLst/>
              <a:gdLst>
                <a:gd name="T0" fmla="*/ 491 w 508"/>
                <a:gd name="T1" fmla="*/ 19 h 607"/>
                <a:gd name="T2" fmla="*/ 458 w 508"/>
                <a:gd name="T3" fmla="*/ 1 h 607"/>
                <a:gd name="T4" fmla="*/ 426 w 508"/>
                <a:gd name="T5" fmla="*/ 55 h 607"/>
                <a:gd name="T6" fmla="*/ 375 w 508"/>
                <a:gd name="T7" fmla="*/ 85 h 607"/>
                <a:gd name="T8" fmla="*/ 283 w 508"/>
                <a:gd name="T9" fmla="*/ 173 h 607"/>
                <a:gd name="T10" fmla="*/ 213 w 508"/>
                <a:gd name="T11" fmla="*/ 200 h 607"/>
                <a:gd name="T12" fmla="*/ 164 w 508"/>
                <a:gd name="T13" fmla="*/ 219 h 607"/>
                <a:gd name="T14" fmla="*/ 145 w 508"/>
                <a:gd name="T15" fmla="*/ 265 h 607"/>
                <a:gd name="T16" fmla="*/ 91 w 508"/>
                <a:gd name="T17" fmla="*/ 351 h 607"/>
                <a:gd name="T18" fmla="*/ 37 w 508"/>
                <a:gd name="T19" fmla="*/ 423 h 607"/>
                <a:gd name="T20" fmla="*/ 26 w 508"/>
                <a:gd name="T21" fmla="*/ 586 h 607"/>
                <a:gd name="T22" fmla="*/ 226 w 508"/>
                <a:gd name="T23" fmla="*/ 475 h 607"/>
                <a:gd name="T24" fmla="*/ 302 w 508"/>
                <a:gd name="T25" fmla="*/ 439 h 607"/>
                <a:gd name="T26" fmla="*/ 333 w 508"/>
                <a:gd name="T27" fmla="*/ 383 h 607"/>
                <a:gd name="T28" fmla="*/ 353 w 508"/>
                <a:gd name="T29" fmla="*/ 302 h 607"/>
                <a:gd name="T30" fmla="*/ 403 w 508"/>
                <a:gd name="T31" fmla="*/ 257 h 607"/>
                <a:gd name="T32" fmla="*/ 418 w 508"/>
                <a:gd name="T33" fmla="*/ 204 h 607"/>
                <a:gd name="T34" fmla="*/ 505 w 508"/>
                <a:gd name="T35" fmla="*/ 65 h 607"/>
                <a:gd name="T36" fmla="*/ 491 w 508"/>
                <a:gd name="T37" fmla="*/ 19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8" h="607">
                  <a:moveTo>
                    <a:pt x="491" y="19"/>
                  </a:moveTo>
                  <a:cubicBezTo>
                    <a:pt x="476" y="0"/>
                    <a:pt x="466" y="0"/>
                    <a:pt x="458" y="1"/>
                  </a:cubicBezTo>
                  <a:cubicBezTo>
                    <a:pt x="434" y="6"/>
                    <a:pt x="435" y="37"/>
                    <a:pt x="426" y="55"/>
                  </a:cubicBezTo>
                  <a:cubicBezTo>
                    <a:pt x="418" y="69"/>
                    <a:pt x="392" y="76"/>
                    <a:pt x="375" y="85"/>
                  </a:cubicBezTo>
                  <a:cubicBezTo>
                    <a:pt x="346" y="99"/>
                    <a:pt x="292" y="163"/>
                    <a:pt x="283" y="173"/>
                  </a:cubicBezTo>
                  <a:cubicBezTo>
                    <a:pt x="273" y="182"/>
                    <a:pt x="239" y="199"/>
                    <a:pt x="213" y="200"/>
                  </a:cubicBezTo>
                  <a:cubicBezTo>
                    <a:pt x="188" y="201"/>
                    <a:pt x="173" y="208"/>
                    <a:pt x="164" y="219"/>
                  </a:cubicBezTo>
                  <a:cubicBezTo>
                    <a:pt x="155" y="229"/>
                    <a:pt x="155" y="242"/>
                    <a:pt x="145" y="265"/>
                  </a:cubicBezTo>
                  <a:cubicBezTo>
                    <a:pt x="132" y="294"/>
                    <a:pt x="119" y="320"/>
                    <a:pt x="91" y="351"/>
                  </a:cubicBezTo>
                  <a:cubicBezTo>
                    <a:pt x="62" y="382"/>
                    <a:pt x="53" y="393"/>
                    <a:pt x="37" y="423"/>
                  </a:cubicBezTo>
                  <a:cubicBezTo>
                    <a:pt x="10" y="474"/>
                    <a:pt x="0" y="575"/>
                    <a:pt x="26" y="586"/>
                  </a:cubicBezTo>
                  <a:cubicBezTo>
                    <a:pt x="74" y="607"/>
                    <a:pt x="132" y="498"/>
                    <a:pt x="226" y="475"/>
                  </a:cubicBezTo>
                  <a:cubicBezTo>
                    <a:pt x="253" y="468"/>
                    <a:pt x="290" y="445"/>
                    <a:pt x="302" y="439"/>
                  </a:cubicBezTo>
                  <a:cubicBezTo>
                    <a:pt x="317" y="431"/>
                    <a:pt x="329" y="416"/>
                    <a:pt x="333" y="383"/>
                  </a:cubicBezTo>
                  <a:cubicBezTo>
                    <a:pt x="337" y="350"/>
                    <a:pt x="337" y="320"/>
                    <a:pt x="353" y="302"/>
                  </a:cubicBezTo>
                  <a:cubicBezTo>
                    <a:pt x="368" y="284"/>
                    <a:pt x="392" y="272"/>
                    <a:pt x="403" y="257"/>
                  </a:cubicBezTo>
                  <a:cubicBezTo>
                    <a:pt x="417" y="238"/>
                    <a:pt x="405" y="227"/>
                    <a:pt x="418" y="204"/>
                  </a:cubicBezTo>
                  <a:cubicBezTo>
                    <a:pt x="432" y="178"/>
                    <a:pt x="492" y="132"/>
                    <a:pt x="505" y="65"/>
                  </a:cubicBezTo>
                  <a:cubicBezTo>
                    <a:pt x="508" y="49"/>
                    <a:pt x="507" y="38"/>
                    <a:pt x="491" y="1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1" name="Freeform 14">
              <a:extLst>
                <a:ext uri="{FF2B5EF4-FFF2-40B4-BE49-F238E27FC236}">
                  <a16:creationId xmlns:a16="http://schemas.microsoft.com/office/drawing/2014/main" id="{7F99DC1D-F270-4D19-8739-B2E375CF43E0}"/>
                </a:ext>
              </a:extLst>
            </p:cNvPr>
            <p:cNvSpPr>
              <a:spLocks/>
            </p:cNvSpPr>
            <p:nvPr/>
          </p:nvSpPr>
          <p:spPr bwMode="auto">
            <a:xfrm>
              <a:off x="10487260" y="1657406"/>
              <a:ext cx="629873" cy="1175330"/>
            </a:xfrm>
            <a:custGeom>
              <a:avLst/>
              <a:gdLst>
                <a:gd name="T0" fmla="*/ 259 w 313"/>
                <a:gd name="T1" fmla="*/ 212 h 585"/>
                <a:gd name="T2" fmla="*/ 232 w 313"/>
                <a:gd name="T3" fmla="*/ 124 h 585"/>
                <a:gd name="T4" fmla="*/ 210 w 313"/>
                <a:gd name="T5" fmla="*/ 91 h 585"/>
                <a:gd name="T6" fmla="*/ 194 w 313"/>
                <a:gd name="T7" fmla="*/ 36 h 585"/>
                <a:gd name="T8" fmla="*/ 197 w 313"/>
                <a:gd name="T9" fmla="*/ 4 h 585"/>
                <a:gd name="T10" fmla="*/ 153 w 313"/>
                <a:gd name="T11" fmla="*/ 46 h 585"/>
                <a:gd name="T12" fmla="*/ 140 w 313"/>
                <a:gd name="T13" fmla="*/ 116 h 585"/>
                <a:gd name="T14" fmla="*/ 113 w 313"/>
                <a:gd name="T15" fmla="*/ 168 h 585"/>
                <a:gd name="T16" fmla="*/ 47 w 313"/>
                <a:gd name="T17" fmla="*/ 204 h 585"/>
                <a:gd name="T18" fmla="*/ 21 w 313"/>
                <a:gd name="T19" fmla="*/ 268 h 585"/>
                <a:gd name="T20" fmla="*/ 64 w 313"/>
                <a:gd name="T21" fmla="*/ 387 h 585"/>
                <a:gd name="T22" fmla="*/ 21 w 313"/>
                <a:gd name="T23" fmla="*/ 472 h 585"/>
                <a:gd name="T24" fmla="*/ 70 w 313"/>
                <a:gd name="T25" fmla="*/ 521 h 585"/>
                <a:gd name="T26" fmla="*/ 159 w 313"/>
                <a:gd name="T27" fmla="*/ 530 h 585"/>
                <a:gd name="T28" fmla="*/ 212 w 313"/>
                <a:gd name="T29" fmla="*/ 559 h 585"/>
                <a:gd name="T30" fmla="*/ 304 w 313"/>
                <a:gd name="T31" fmla="*/ 469 h 585"/>
                <a:gd name="T32" fmla="*/ 299 w 313"/>
                <a:gd name="T33" fmla="*/ 420 h 585"/>
                <a:gd name="T34" fmla="*/ 263 w 313"/>
                <a:gd name="T35" fmla="*/ 375 h 585"/>
                <a:gd name="T36" fmla="*/ 257 w 313"/>
                <a:gd name="T37" fmla="*/ 309 h 585"/>
                <a:gd name="T38" fmla="*/ 259 w 313"/>
                <a:gd name="T39" fmla="*/ 212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3" h="585">
                  <a:moveTo>
                    <a:pt x="259" y="212"/>
                  </a:moveTo>
                  <a:cubicBezTo>
                    <a:pt x="257" y="191"/>
                    <a:pt x="246" y="147"/>
                    <a:pt x="232" y="124"/>
                  </a:cubicBezTo>
                  <a:cubicBezTo>
                    <a:pt x="223" y="109"/>
                    <a:pt x="219" y="103"/>
                    <a:pt x="210" y="91"/>
                  </a:cubicBezTo>
                  <a:cubicBezTo>
                    <a:pt x="196" y="74"/>
                    <a:pt x="190" y="55"/>
                    <a:pt x="194" y="36"/>
                  </a:cubicBezTo>
                  <a:cubicBezTo>
                    <a:pt x="197" y="21"/>
                    <a:pt x="208" y="10"/>
                    <a:pt x="197" y="4"/>
                  </a:cubicBezTo>
                  <a:cubicBezTo>
                    <a:pt x="190" y="0"/>
                    <a:pt x="166" y="22"/>
                    <a:pt x="153" y="46"/>
                  </a:cubicBezTo>
                  <a:cubicBezTo>
                    <a:pt x="146" y="62"/>
                    <a:pt x="144" y="90"/>
                    <a:pt x="140" y="116"/>
                  </a:cubicBezTo>
                  <a:cubicBezTo>
                    <a:pt x="136" y="141"/>
                    <a:pt x="124" y="159"/>
                    <a:pt x="113" y="168"/>
                  </a:cubicBezTo>
                  <a:cubicBezTo>
                    <a:pt x="101" y="177"/>
                    <a:pt x="64" y="197"/>
                    <a:pt x="47" y="204"/>
                  </a:cubicBezTo>
                  <a:cubicBezTo>
                    <a:pt x="0" y="222"/>
                    <a:pt x="8" y="252"/>
                    <a:pt x="21" y="268"/>
                  </a:cubicBezTo>
                  <a:cubicBezTo>
                    <a:pt x="30" y="280"/>
                    <a:pt x="89" y="333"/>
                    <a:pt x="64" y="387"/>
                  </a:cubicBezTo>
                  <a:cubicBezTo>
                    <a:pt x="53" y="410"/>
                    <a:pt x="21" y="414"/>
                    <a:pt x="21" y="472"/>
                  </a:cubicBezTo>
                  <a:cubicBezTo>
                    <a:pt x="21" y="512"/>
                    <a:pt x="58" y="520"/>
                    <a:pt x="70" y="521"/>
                  </a:cubicBezTo>
                  <a:cubicBezTo>
                    <a:pt x="83" y="523"/>
                    <a:pt x="142" y="526"/>
                    <a:pt x="159" y="530"/>
                  </a:cubicBezTo>
                  <a:cubicBezTo>
                    <a:pt x="181" y="534"/>
                    <a:pt x="200" y="554"/>
                    <a:pt x="212" y="559"/>
                  </a:cubicBezTo>
                  <a:cubicBezTo>
                    <a:pt x="273" y="585"/>
                    <a:pt x="299" y="485"/>
                    <a:pt x="304" y="469"/>
                  </a:cubicBezTo>
                  <a:cubicBezTo>
                    <a:pt x="313" y="443"/>
                    <a:pt x="305" y="430"/>
                    <a:pt x="299" y="420"/>
                  </a:cubicBezTo>
                  <a:cubicBezTo>
                    <a:pt x="292" y="408"/>
                    <a:pt x="274" y="393"/>
                    <a:pt x="263" y="375"/>
                  </a:cubicBezTo>
                  <a:cubicBezTo>
                    <a:pt x="257" y="367"/>
                    <a:pt x="252" y="342"/>
                    <a:pt x="257" y="309"/>
                  </a:cubicBezTo>
                  <a:cubicBezTo>
                    <a:pt x="262" y="276"/>
                    <a:pt x="261" y="233"/>
                    <a:pt x="259" y="2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2" name="Freeform 16">
              <a:extLst>
                <a:ext uri="{FF2B5EF4-FFF2-40B4-BE49-F238E27FC236}">
                  <a16:creationId xmlns:a16="http://schemas.microsoft.com/office/drawing/2014/main" id="{40D758B5-7632-4FF1-B186-08A7C4306052}"/>
                </a:ext>
              </a:extLst>
            </p:cNvPr>
            <p:cNvSpPr>
              <a:spLocks/>
            </p:cNvSpPr>
            <p:nvPr/>
          </p:nvSpPr>
          <p:spPr bwMode="auto">
            <a:xfrm>
              <a:off x="10176868" y="2705461"/>
              <a:ext cx="1074031" cy="645457"/>
            </a:xfrm>
            <a:custGeom>
              <a:avLst/>
              <a:gdLst>
                <a:gd name="T0" fmla="*/ 452 w 534"/>
                <a:gd name="T1" fmla="*/ 75 h 321"/>
                <a:gd name="T2" fmla="*/ 416 w 534"/>
                <a:gd name="T3" fmla="*/ 57 h 321"/>
                <a:gd name="T4" fmla="*/ 361 w 534"/>
                <a:gd name="T5" fmla="*/ 55 h 321"/>
                <a:gd name="T6" fmla="*/ 292 w 534"/>
                <a:gd name="T7" fmla="*/ 22 h 321"/>
                <a:gd name="T8" fmla="*/ 172 w 534"/>
                <a:gd name="T9" fmla="*/ 7 h 321"/>
                <a:gd name="T10" fmla="*/ 115 w 534"/>
                <a:gd name="T11" fmla="*/ 58 h 321"/>
                <a:gd name="T12" fmla="*/ 30 w 534"/>
                <a:gd name="T13" fmla="*/ 87 h 321"/>
                <a:gd name="T14" fmla="*/ 16 w 534"/>
                <a:gd name="T15" fmla="*/ 95 h 321"/>
                <a:gd name="T16" fmla="*/ 21 w 534"/>
                <a:gd name="T17" fmla="*/ 123 h 321"/>
                <a:gd name="T18" fmla="*/ 11 w 534"/>
                <a:gd name="T19" fmla="*/ 168 h 321"/>
                <a:gd name="T20" fmla="*/ 6 w 534"/>
                <a:gd name="T21" fmla="*/ 198 h 321"/>
                <a:gd name="T22" fmla="*/ 48 w 534"/>
                <a:gd name="T23" fmla="*/ 217 h 321"/>
                <a:gd name="T24" fmla="*/ 92 w 534"/>
                <a:gd name="T25" fmla="*/ 216 h 321"/>
                <a:gd name="T26" fmla="*/ 147 w 534"/>
                <a:gd name="T27" fmla="*/ 231 h 321"/>
                <a:gd name="T28" fmla="*/ 190 w 534"/>
                <a:gd name="T29" fmla="*/ 261 h 321"/>
                <a:gd name="T30" fmla="*/ 210 w 534"/>
                <a:gd name="T31" fmla="*/ 281 h 321"/>
                <a:gd name="T32" fmla="*/ 250 w 534"/>
                <a:gd name="T33" fmla="*/ 284 h 321"/>
                <a:gd name="T34" fmla="*/ 289 w 534"/>
                <a:gd name="T35" fmla="*/ 252 h 321"/>
                <a:gd name="T36" fmla="*/ 316 w 534"/>
                <a:gd name="T37" fmla="*/ 274 h 321"/>
                <a:gd name="T38" fmla="*/ 339 w 534"/>
                <a:gd name="T39" fmla="*/ 287 h 321"/>
                <a:gd name="T40" fmla="*/ 377 w 534"/>
                <a:gd name="T41" fmla="*/ 283 h 321"/>
                <a:gd name="T42" fmla="*/ 393 w 534"/>
                <a:gd name="T43" fmla="*/ 306 h 321"/>
                <a:gd name="T44" fmla="*/ 423 w 534"/>
                <a:gd name="T45" fmla="*/ 312 h 321"/>
                <a:gd name="T46" fmla="*/ 469 w 534"/>
                <a:gd name="T47" fmla="*/ 290 h 321"/>
                <a:gd name="T48" fmla="*/ 515 w 534"/>
                <a:gd name="T49" fmla="*/ 258 h 321"/>
                <a:gd name="T50" fmla="*/ 532 w 534"/>
                <a:gd name="T51" fmla="*/ 215 h 321"/>
                <a:gd name="T52" fmla="*/ 523 w 534"/>
                <a:gd name="T53" fmla="*/ 163 h 321"/>
                <a:gd name="T54" fmla="*/ 452 w 534"/>
                <a:gd name="T55" fmla="*/ 75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4" h="321">
                  <a:moveTo>
                    <a:pt x="452" y="75"/>
                  </a:moveTo>
                  <a:cubicBezTo>
                    <a:pt x="435" y="53"/>
                    <a:pt x="425" y="57"/>
                    <a:pt x="416" y="57"/>
                  </a:cubicBezTo>
                  <a:cubicBezTo>
                    <a:pt x="404" y="59"/>
                    <a:pt x="381" y="65"/>
                    <a:pt x="361" y="55"/>
                  </a:cubicBezTo>
                  <a:cubicBezTo>
                    <a:pt x="343" y="45"/>
                    <a:pt x="319" y="22"/>
                    <a:pt x="292" y="22"/>
                  </a:cubicBezTo>
                  <a:cubicBezTo>
                    <a:pt x="198" y="21"/>
                    <a:pt x="198" y="0"/>
                    <a:pt x="172" y="7"/>
                  </a:cubicBezTo>
                  <a:cubicBezTo>
                    <a:pt x="158" y="10"/>
                    <a:pt x="147" y="37"/>
                    <a:pt x="115" y="58"/>
                  </a:cubicBezTo>
                  <a:cubicBezTo>
                    <a:pt x="64" y="93"/>
                    <a:pt x="41" y="85"/>
                    <a:pt x="30" y="87"/>
                  </a:cubicBezTo>
                  <a:cubicBezTo>
                    <a:pt x="24" y="87"/>
                    <a:pt x="20" y="89"/>
                    <a:pt x="16" y="95"/>
                  </a:cubicBezTo>
                  <a:cubicBezTo>
                    <a:pt x="13" y="101"/>
                    <a:pt x="19" y="114"/>
                    <a:pt x="21" y="123"/>
                  </a:cubicBezTo>
                  <a:cubicBezTo>
                    <a:pt x="26" y="147"/>
                    <a:pt x="18" y="160"/>
                    <a:pt x="11" y="168"/>
                  </a:cubicBezTo>
                  <a:cubicBezTo>
                    <a:pt x="3" y="177"/>
                    <a:pt x="0" y="187"/>
                    <a:pt x="6" y="198"/>
                  </a:cubicBezTo>
                  <a:cubicBezTo>
                    <a:pt x="12" y="210"/>
                    <a:pt x="29" y="215"/>
                    <a:pt x="48" y="217"/>
                  </a:cubicBezTo>
                  <a:cubicBezTo>
                    <a:pt x="66" y="218"/>
                    <a:pt x="72" y="215"/>
                    <a:pt x="92" y="216"/>
                  </a:cubicBezTo>
                  <a:cubicBezTo>
                    <a:pt x="114" y="219"/>
                    <a:pt x="147" y="231"/>
                    <a:pt x="147" y="231"/>
                  </a:cubicBezTo>
                  <a:cubicBezTo>
                    <a:pt x="158" y="235"/>
                    <a:pt x="178" y="250"/>
                    <a:pt x="190" y="261"/>
                  </a:cubicBezTo>
                  <a:cubicBezTo>
                    <a:pt x="202" y="273"/>
                    <a:pt x="204" y="274"/>
                    <a:pt x="210" y="281"/>
                  </a:cubicBezTo>
                  <a:cubicBezTo>
                    <a:pt x="223" y="294"/>
                    <a:pt x="241" y="289"/>
                    <a:pt x="250" y="284"/>
                  </a:cubicBezTo>
                  <a:cubicBezTo>
                    <a:pt x="262" y="276"/>
                    <a:pt x="279" y="259"/>
                    <a:pt x="289" y="252"/>
                  </a:cubicBezTo>
                  <a:cubicBezTo>
                    <a:pt x="310" y="237"/>
                    <a:pt x="312" y="264"/>
                    <a:pt x="316" y="274"/>
                  </a:cubicBezTo>
                  <a:cubicBezTo>
                    <a:pt x="320" y="287"/>
                    <a:pt x="330" y="289"/>
                    <a:pt x="339" y="287"/>
                  </a:cubicBezTo>
                  <a:cubicBezTo>
                    <a:pt x="353" y="283"/>
                    <a:pt x="370" y="278"/>
                    <a:pt x="377" y="283"/>
                  </a:cubicBezTo>
                  <a:cubicBezTo>
                    <a:pt x="385" y="288"/>
                    <a:pt x="385" y="292"/>
                    <a:pt x="393" y="306"/>
                  </a:cubicBezTo>
                  <a:cubicBezTo>
                    <a:pt x="401" y="321"/>
                    <a:pt x="419" y="315"/>
                    <a:pt x="423" y="312"/>
                  </a:cubicBezTo>
                  <a:cubicBezTo>
                    <a:pt x="426" y="310"/>
                    <a:pt x="459" y="297"/>
                    <a:pt x="469" y="290"/>
                  </a:cubicBezTo>
                  <a:cubicBezTo>
                    <a:pt x="479" y="284"/>
                    <a:pt x="503" y="273"/>
                    <a:pt x="515" y="258"/>
                  </a:cubicBezTo>
                  <a:cubicBezTo>
                    <a:pt x="529" y="241"/>
                    <a:pt x="531" y="225"/>
                    <a:pt x="532" y="215"/>
                  </a:cubicBezTo>
                  <a:cubicBezTo>
                    <a:pt x="534" y="199"/>
                    <a:pt x="533" y="181"/>
                    <a:pt x="523" y="163"/>
                  </a:cubicBezTo>
                  <a:cubicBezTo>
                    <a:pt x="513" y="144"/>
                    <a:pt x="469" y="96"/>
                    <a:pt x="452" y="7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nvGrpSpPr>
            <p:cNvPr id="23" name="Grupp 22">
              <a:extLst>
                <a:ext uri="{FF2B5EF4-FFF2-40B4-BE49-F238E27FC236}">
                  <a16:creationId xmlns:a16="http://schemas.microsoft.com/office/drawing/2014/main" id="{DAA76847-3C11-433A-BF06-2880069D53CA}"/>
                </a:ext>
              </a:extLst>
            </p:cNvPr>
            <p:cNvGrpSpPr/>
            <p:nvPr/>
          </p:nvGrpSpPr>
          <p:grpSpPr>
            <a:xfrm>
              <a:off x="9210631" y="2123641"/>
              <a:ext cx="1385720" cy="1664942"/>
              <a:chOff x="8476946" y="2535674"/>
              <a:chExt cx="1693863" cy="2035176"/>
            </a:xfrm>
          </p:grpSpPr>
          <p:sp>
            <p:nvSpPr>
              <p:cNvPr id="54" name="Freeform 26">
                <a:extLst>
                  <a:ext uri="{FF2B5EF4-FFF2-40B4-BE49-F238E27FC236}">
                    <a16:creationId xmlns:a16="http://schemas.microsoft.com/office/drawing/2014/main" id="{A1F51981-9894-4D3D-92B7-4FC14DFE68E1}"/>
                  </a:ext>
                </a:extLst>
              </p:cNvPr>
              <p:cNvSpPr>
                <a:spLocks/>
              </p:cNvSpPr>
              <p:nvPr/>
            </p:nvSpPr>
            <p:spPr bwMode="auto">
              <a:xfrm>
                <a:off x="8781746" y="3802499"/>
                <a:ext cx="95250" cy="120650"/>
              </a:xfrm>
              <a:custGeom>
                <a:avLst/>
                <a:gdLst>
                  <a:gd name="T0" fmla="*/ 38 w 39"/>
                  <a:gd name="T1" fmla="*/ 14 h 49"/>
                  <a:gd name="T2" fmla="*/ 34 w 39"/>
                  <a:gd name="T3" fmla="*/ 4 h 49"/>
                  <a:gd name="T4" fmla="*/ 29 w 39"/>
                  <a:gd name="T5" fmla="*/ 1 h 49"/>
                  <a:gd name="T6" fmla="*/ 20 w 39"/>
                  <a:gd name="T7" fmla="*/ 6 h 49"/>
                  <a:gd name="T8" fmla="*/ 5 w 39"/>
                  <a:gd name="T9" fmla="*/ 19 h 49"/>
                  <a:gd name="T10" fmla="*/ 1 w 39"/>
                  <a:gd name="T11" fmla="*/ 34 h 49"/>
                  <a:gd name="T12" fmla="*/ 6 w 39"/>
                  <a:gd name="T13" fmla="*/ 42 h 49"/>
                  <a:gd name="T14" fmla="*/ 11 w 39"/>
                  <a:gd name="T15" fmla="*/ 43 h 49"/>
                  <a:gd name="T16" fmla="*/ 13 w 39"/>
                  <a:gd name="T17" fmla="*/ 42 h 49"/>
                  <a:gd name="T18" fmla="*/ 14 w 39"/>
                  <a:gd name="T19" fmla="*/ 44 h 49"/>
                  <a:gd name="T20" fmla="*/ 16 w 39"/>
                  <a:gd name="T21" fmla="*/ 47 h 49"/>
                  <a:gd name="T22" fmla="*/ 20 w 39"/>
                  <a:gd name="T23" fmla="*/ 48 h 49"/>
                  <a:gd name="T24" fmla="*/ 27 w 39"/>
                  <a:gd name="T25" fmla="*/ 48 h 49"/>
                  <a:gd name="T26" fmla="*/ 34 w 39"/>
                  <a:gd name="T27" fmla="*/ 44 h 49"/>
                  <a:gd name="T28" fmla="*/ 32 w 39"/>
                  <a:gd name="T29" fmla="*/ 38 h 49"/>
                  <a:gd name="T30" fmla="*/ 29 w 39"/>
                  <a:gd name="T31" fmla="*/ 34 h 49"/>
                  <a:gd name="T32" fmla="*/ 32 w 39"/>
                  <a:gd name="T33" fmla="*/ 24 h 49"/>
                  <a:gd name="T34" fmla="*/ 38 w 39"/>
                  <a:gd name="T35" fmla="*/ 1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9">
                    <a:moveTo>
                      <a:pt x="38" y="14"/>
                    </a:moveTo>
                    <a:cubicBezTo>
                      <a:pt x="39" y="10"/>
                      <a:pt x="37" y="6"/>
                      <a:pt x="34" y="4"/>
                    </a:cubicBezTo>
                    <a:cubicBezTo>
                      <a:pt x="33" y="2"/>
                      <a:pt x="31" y="1"/>
                      <a:pt x="29" y="1"/>
                    </a:cubicBezTo>
                    <a:cubicBezTo>
                      <a:pt x="25" y="0"/>
                      <a:pt x="23" y="4"/>
                      <a:pt x="20" y="6"/>
                    </a:cubicBezTo>
                    <a:cubicBezTo>
                      <a:pt x="15" y="11"/>
                      <a:pt x="9" y="14"/>
                      <a:pt x="5" y="19"/>
                    </a:cubicBezTo>
                    <a:cubicBezTo>
                      <a:pt x="2" y="24"/>
                      <a:pt x="0" y="29"/>
                      <a:pt x="1" y="34"/>
                    </a:cubicBezTo>
                    <a:cubicBezTo>
                      <a:pt x="2" y="38"/>
                      <a:pt x="3" y="41"/>
                      <a:pt x="6" y="42"/>
                    </a:cubicBezTo>
                    <a:cubicBezTo>
                      <a:pt x="8" y="43"/>
                      <a:pt x="9" y="43"/>
                      <a:pt x="11" y="43"/>
                    </a:cubicBezTo>
                    <a:cubicBezTo>
                      <a:pt x="11" y="42"/>
                      <a:pt x="12" y="42"/>
                      <a:pt x="13" y="42"/>
                    </a:cubicBezTo>
                    <a:cubicBezTo>
                      <a:pt x="14" y="42"/>
                      <a:pt x="14" y="43"/>
                      <a:pt x="14" y="44"/>
                    </a:cubicBezTo>
                    <a:cubicBezTo>
                      <a:pt x="14" y="45"/>
                      <a:pt x="15" y="46"/>
                      <a:pt x="16" y="47"/>
                    </a:cubicBezTo>
                    <a:cubicBezTo>
                      <a:pt x="17" y="48"/>
                      <a:pt x="18" y="48"/>
                      <a:pt x="20" y="48"/>
                    </a:cubicBezTo>
                    <a:cubicBezTo>
                      <a:pt x="22" y="49"/>
                      <a:pt x="24" y="49"/>
                      <a:pt x="27" y="48"/>
                    </a:cubicBezTo>
                    <a:cubicBezTo>
                      <a:pt x="30" y="48"/>
                      <a:pt x="33" y="47"/>
                      <a:pt x="34" y="44"/>
                    </a:cubicBezTo>
                    <a:cubicBezTo>
                      <a:pt x="34" y="42"/>
                      <a:pt x="33" y="40"/>
                      <a:pt x="32" y="38"/>
                    </a:cubicBezTo>
                    <a:cubicBezTo>
                      <a:pt x="31" y="37"/>
                      <a:pt x="30" y="35"/>
                      <a:pt x="29" y="34"/>
                    </a:cubicBezTo>
                    <a:cubicBezTo>
                      <a:pt x="28" y="30"/>
                      <a:pt x="30" y="26"/>
                      <a:pt x="32" y="24"/>
                    </a:cubicBezTo>
                    <a:cubicBezTo>
                      <a:pt x="34" y="21"/>
                      <a:pt x="37" y="18"/>
                      <a:pt x="38" y="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5" name="Freeform 15">
                <a:extLst>
                  <a:ext uri="{FF2B5EF4-FFF2-40B4-BE49-F238E27FC236}">
                    <a16:creationId xmlns:a16="http://schemas.microsoft.com/office/drawing/2014/main" id="{F7F0830E-2509-49D8-89F8-3EA139CCE33C}"/>
                  </a:ext>
                </a:extLst>
              </p:cNvPr>
              <p:cNvSpPr>
                <a:spLocks/>
              </p:cNvSpPr>
              <p:nvPr/>
            </p:nvSpPr>
            <p:spPr bwMode="auto">
              <a:xfrm>
                <a:off x="8591246" y="2535674"/>
                <a:ext cx="1579563" cy="1558925"/>
              </a:xfrm>
              <a:custGeom>
                <a:avLst/>
                <a:gdLst>
                  <a:gd name="T0" fmla="*/ 200 w 642"/>
                  <a:gd name="T1" fmla="*/ 530 h 635"/>
                  <a:gd name="T2" fmla="*/ 235 w 642"/>
                  <a:gd name="T3" fmla="*/ 528 h 635"/>
                  <a:gd name="T4" fmla="*/ 234 w 642"/>
                  <a:gd name="T5" fmla="*/ 556 h 635"/>
                  <a:gd name="T6" fmla="*/ 231 w 642"/>
                  <a:gd name="T7" fmla="*/ 610 h 635"/>
                  <a:gd name="T8" fmla="*/ 275 w 642"/>
                  <a:gd name="T9" fmla="*/ 633 h 635"/>
                  <a:gd name="T10" fmla="*/ 302 w 642"/>
                  <a:gd name="T11" fmla="*/ 597 h 635"/>
                  <a:gd name="T12" fmla="*/ 287 w 642"/>
                  <a:gd name="T13" fmla="*/ 482 h 635"/>
                  <a:gd name="T14" fmla="*/ 284 w 642"/>
                  <a:gd name="T15" fmla="*/ 413 h 635"/>
                  <a:gd name="T16" fmla="*/ 343 w 642"/>
                  <a:gd name="T17" fmla="*/ 363 h 635"/>
                  <a:gd name="T18" fmla="*/ 415 w 642"/>
                  <a:gd name="T19" fmla="*/ 368 h 635"/>
                  <a:gd name="T20" fmla="*/ 442 w 642"/>
                  <a:gd name="T21" fmla="*/ 368 h 635"/>
                  <a:gd name="T22" fmla="*/ 439 w 642"/>
                  <a:gd name="T23" fmla="*/ 330 h 635"/>
                  <a:gd name="T24" fmla="*/ 449 w 642"/>
                  <a:gd name="T25" fmla="*/ 251 h 635"/>
                  <a:gd name="T26" fmla="*/ 463 w 642"/>
                  <a:gd name="T27" fmla="*/ 216 h 635"/>
                  <a:gd name="T28" fmla="*/ 556 w 642"/>
                  <a:gd name="T29" fmla="*/ 173 h 635"/>
                  <a:gd name="T30" fmla="*/ 636 w 642"/>
                  <a:gd name="T31" fmla="*/ 141 h 635"/>
                  <a:gd name="T32" fmla="*/ 629 w 642"/>
                  <a:gd name="T33" fmla="*/ 85 h 635"/>
                  <a:gd name="T34" fmla="*/ 528 w 642"/>
                  <a:gd name="T35" fmla="*/ 27 h 635"/>
                  <a:gd name="T36" fmla="*/ 398 w 642"/>
                  <a:gd name="T37" fmla="*/ 112 h 635"/>
                  <a:gd name="T38" fmla="*/ 308 w 642"/>
                  <a:gd name="T39" fmla="*/ 112 h 635"/>
                  <a:gd name="T40" fmla="*/ 265 w 642"/>
                  <a:gd name="T41" fmla="*/ 74 h 635"/>
                  <a:gd name="T42" fmla="*/ 231 w 642"/>
                  <a:gd name="T43" fmla="*/ 73 h 635"/>
                  <a:gd name="T44" fmla="*/ 188 w 642"/>
                  <a:gd name="T45" fmla="*/ 121 h 635"/>
                  <a:gd name="T46" fmla="*/ 91 w 642"/>
                  <a:gd name="T47" fmla="*/ 223 h 635"/>
                  <a:gd name="T48" fmla="*/ 79 w 642"/>
                  <a:gd name="T49" fmla="*/ 240 h 635"/>
                  <a:gd name="T50" fmla="*/ 26 w 642"/>
                  <a:gd name="T51" fmla="*/ 259 h 635"/>
                  <a:gd name="T52" fmla="*/ 4 w 642"/>
                  <a:gd name="T53" fmla="*/ 320 h 635"/>
                  <a:gd name="T54" fmla="*/ 47 w 642"/>
                  <a:gd name="T55" fmla="*/ 355 h 635"/>
                  <a:gd name="T56" fmla="*/ 91 w 642"/>
                  <a:gd name="T57" fmla="*/ 334 h 635"/>
                  <a:gd name="T58" fmla="*/ 117 w 642"/>
                  <a:gd name="T59" fmla="*/ 346 h 635"/>
                  <a:gd name="T60" fmla="*/ 141 w 642"/>
                  <a:gd name="T61" fmla="*/ 368 h 635"/>
                  <a:gd name="T62" fmla="*/ 212 w 642"/>
                  <a:gd name="T63" fmla="*/ 362 h 635"/>
                  <a:gd name="T64" fmla="*/ 272 w 642"/>
                  <a:gd name="T65" fmla="*/ 324 h 635"/>
                  <a:gd name="T66" fmla="*/ 296 w 642"/>
                  <a:gd name="T67" fmla="*/ 311 h 635"/>
                  <a:gd name="T68" fmla="*/ 289 w 642"/>
                  <a:gd name="T69" fmla="*/ 344 h 635"/>
                  <a:gd name="T70" fmla="*/ 234 w 642"/>
                  <a:gd name="T71" fmla="*/ 373 h 635"/>
                  <a:gd name="T72" fmla="*/ 162 w 642"/>
                  <a:gd name="T73" fmla="*/ 411 h 635"/>
                  <a:gd name="T74" fmla="*/ 187 w 642"/>
                  <a:gd name="T75" fmla="*/ 547 h 635"/>
                  <a:gd name="T76" fmla="*/ 200 w 642"/>
                  <a:gd name="T77" fmla="*/ 530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2" h="635">
                    <a:moveTo>
                      <a:pt x="200" y="530"/>
                    </a:moveTo>
                    <a:cubicBezTo>
                      <a:pt x="210" y="498"/>
                      <a:pt x="230" y="511"/>
                      <a:pt x="235" y="528"/>
                    </a:cubicBezTo>
                    <a:cubicBezTo>
                      <a:pt x="237" y="535"/>
                      <a:pt x="240" y="541"/>
                      <a:pt x="234" y="556"/>
                    </a:cubicBezTo>
                    <a:cubicBezTo>
                      <a:pt x="228" y="568"/>
                      <a:pt x="225" y="589"/>
                      <a:pt x="231" y="610"/>
                    </a:cubicBezTo>
                    <a:cubicBezTo>
                      <a:pt x="236" y="631"/>
                      <a:pt x="261" y="630"/>
                      <a:pt x="275" y="633"/>
                    </a:cubicBezTo>
                    <a:cubicBezTo>
                      <a:pt x="288" y="635"/>
                      <a:pt x="299" y="624"/>
                      <a:pt x="302" y="597"/>
                    </a:cubicBezTo>
                    <a:cubicBezTo>
                      <a:pt x="302" y="591"/>
                      <a:pt x="316" y="527"/>
                      <a:pt x="287" y="482"/>
                    </a:cubicBezTo>
                    <a:cubicBezTo>
                      <a:pt x="271" y="458"/>
                      <a:pt x="279" y="424"/>
                      <a:pt x="284" y="413"/>
                    </a:cubicBezTo>
                    <a:cubicBezTo>
                      <a:pt x="292" y="393"/>
                      <a:pt x="310" y="373"/>
                      <a:pt x="343" y="363"/>
                    </a:cubicBezTo>
                    <a:cubicBezTo>
                      <a:pt x="364" y="357"/>
                      <a:pt x="386" y="358"/>
                      <a:pt x="415" y="368"/>
                    </a:cubicBezTo>
                    <a:cubicBezTo>
                      <a:pt x="420" y="370"/>
                      <a:pt x="437" y="374"/>
                      <a:pt x="442" y="368"/>
                    </a:cubicBezTo>
                    <a:cubicBezTo>
                      <a:pt x="449" y="361"/>
                      <a:pt x="447" y="350"/>
                      <a:pt x="439" y="330"/>
                    </a:cubicBezTo>
                    <a:cubicBezTo>
                      <a:pt x="424" y="294"/>
                      <a:pt x="438" y="267"/>
                      <a:pt x="449" y="251"/>
                    </a:cubicBezTo>
                    <a:cubicBezTo>
                      <a:pt x="458" y="238"/>
                      <a:pt x="458" y="228"/>
                      <a:pt x="463" y="216"/>
                    </a:cubicBezTo>
                    <a:cubicBezTo>
                      <a:pt x="484" y="165"/>
                      <a:pt x="534" y="166"/>
                      <a:pt x="556" y="173"/>
                    </a:cubicBezTo>
                    <a:cubicBezTo>
                      <a:pt x="615" y="190"/>
                      <a:pt x="629" y="159"/>
                      <a:pt x="636" y="141"/>
                    </a:cubicBezTo>
                    <a:cubicBezTo>
                      <a:pt x="642" y="128"/>
                      <a:pt x="642" y="107"/>
                      <a:pt x="629" y="85"/>
                    </a:cubicBezTo>
                    <a:cubicBezTo>
                      <a:pt x="614" y="60"/>
                      <a:pt x="579" y="0"/>
                      <a:pt x="528" y="27"/>
                    </a:cubicBezTo>
                    <a:cubicBezTo>
                      <a:pt x="501" y="42"/>
                      <a:pt x="442" y="100"/>
                      <a:pt x="398" y="112"/>
                    </a:cubicBezTo>
                    <a:cubicBezTo>
                      <a:pt x="343" y="126"/>
                      <a:pt x="317" y="115"/>
                      <a:pt x="308" y="112"/>
                    </a:cubicBezTo>
                    <a:cubicBezTo>
                      <a:pt x="299" y="108"/>
                      <a:pt x="276" y="89"/>
                      <a:pt x="265" y="74"/>
                    </a:cubicBezTo>
                    <a:cubicBezTo>
                      <a:pt x="254" y="59"/>
                      <a:pt x="241" y="67"/>
                      <a:pt x="231" y="73"/>
                    </a:cubicBezTo>
                    <a:cubicBezTo>
                      <a:pt x="224" y="78"/>
                      <a:pt x="197" y="106"/>
                      <a:pt x="188" y="121"/>
                    </a:cubicBezTo>
                    <a:cubicBezTo>
                      <a:pt x="154" y="175"/>
                      <a:pt x="79" y="149"/>
                      <a:pt x="91" y="223"/>
                    </a:cubicBezTo>
                    <a:cubicBezTo>
                      <a:pt x="92" y="230"/>
                      <a:pt x="91" y="236"/>
                      <a:pt x="79" y="240"/>
                    </a:cubicBezTo>
                    <a:cubicBezTo>
                      <a:pt x="72" y="243"/>
                      <a:pt x="46" y="248"/>
                      <a:pt x="26" y="259"/>
                    </a:cubicBezTo>
                    <a:cubicBezTo>
                      <a:pt x="6" y="270"/>
                      <a:pt x="0" y="294"/>
                      <a:pt x="4" y="320"/>
                    </a:cubicBezTo>
                    <a:cubicBezTo>
                      <a:pt x="8" y="345"/>
                      <a:pt x="25" y="358"/>
                      <a:pt x="47" y="355"/>
                    </a:cubicBezTo>
                    <a:cubicBezTo>
                      <a:pt x="69" y="352"/>
                      <a:pt x="66" y="340"/>
                      <a:pt x="91" y="334"/>
                    </a:cubicBezTo>
                    <a:cubicBezTo>
                      <a:pt x="110" y="330"/>
                      <a:pt x="112" y="340"/>
                      <a:pt x="117" y="346"/>
                    </a:cubicBezTo>
                    <a:cubicBezTo>
                      <a:pt x="121" y="351"/>
                      <a:pt x="125" y="360"/>
                      <a:pt x="141" y="368"/>
                    </a:cubicBezTo>
                    <a:cubicBezTo>
                      <a:pt x="157" y="376"/>
                      <a:pt x="176" y="370"/>
                      <a:pt x="212" y="362"/>
                    </a:cubicBezTo>
                    <a:cubicBezTo>
                      <a:pt x="247" y="353"/>
                      <a:pt x="266" y="331"/>
                      <a:pt x="272" y="324"/>
                    </a:cubicBezTo>
                    <a:cubicBezTo>
                      <a:pt x="278" y="317"/>
                      <a:pt x="289" y="305"/>
                      <a:pt x="296" y="311"/>
                    </a:cubicBezTo>
                    <a:cubicBezTo>
                      <a:pt x="303" y="316"/>
                      <a:pt x="297" y="333"/>
                      <a:pt x="289" y="344"/>
                    </a:cubicBezTo>
                    <a:cubicBezTo>
                      <a:pt x="281" y="356"/>
                      <a:pt x="256" y="366"/>
                      <a:pt x="234" y="373"/>
                    </a:cubicBezTo>
                    <a:cubicBezTo>
                      <a:pt x="212" y="380"/>
                      <a:pt x="180" y="400"/>
                      <a:pt x="162" y="411"/>
                    </a:cubicBezTo>
                    <a:cubicBezTo>
                      <a:pt x="124" y="434"/>
                      <a:pt x="166" y="543"/>
                      <a:pt x="187" y="547"/>
                    </a:cubicBezTo>
                    <a:cubicBezTo>
                      <a:pt x="196" y="548"/>
                      <a:pt x="198" y="536"/>
                      <a:pt x="200" y="53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6" name="Freeform 24">
                <a:extLst>
                  <a:ext uri="{FF2B5EF4-FFF2-40B4-BE49-F238E27FC236}">
                    <a16:creationId xmlns:a16="http://schemas.microsoft.com/office/drawing/2014/main" id="{74AEC9D0-1404-4D57-BD11-FB0C678F1AE6}"/>
                  </a:ext>
                </a:extLst>
              </p:cNvPr>
              <p:cNvSpPr>
                <a:spLocks/>
              </p:cNvSpPr>
              <p:nvPr/>
            </p:nvSpPr>
            <p:spPr bwMode="auto">
              <a:xfrm>
                <a:off x="8562671" y="3610412"/>
                <a:ext cx="187325" cy="236538"/>
              </a:xfrm>
              <a:custGeom>
                <a:avLst/>
                <a:gdLst>
                  <a:gd name="T0" fmla="*/ 11 w 76"/>
                  <a:gd name="T1" fmla="*/ 65 h 96"/>
                  <a:gd name="T2" fmla="*/ 29 w 76"/>
                  <a:gd name="T3" fmla="*/ 88 h 96"/>
                  <a:gd name="T4" fmla="*/ 42 w 76"/>
                  <a:gd name="T5" fmla="*/ 94 h 96"/>
                  <a:gd name="T6" fmla="*/ 56 w 76"/>
                  <a:gd name="T7" fmla="*/ 96 h 96"/>
                  <a:gd name="T8" fmla="*/ 68 w 76"/>
                  <a:gd name="T9" fmla="*/ 91 h 96"/>
                  <a:gd name="T10" fmla="*/ 75 w 76"/>
                  <a:gd name="T11" fmla="*/ 78 h 96"/>
                  <a:gd name="T12" fmla="*/ 73 w 76"/>
                  <a:gd name="T13" fmla="*/ 59 h 96"/>
                  <a:gd name="T14" fmla="*/ 73 w 76"/>
                  <a:gd name="T15" fmla="*/ 57 h 96"/>
                  <a:gd name="T16" fmla="*/ 66 w 76"/>
                  <a:gd name="T17" fmla="*/ 21 h 96"/>
                  <a:gd name="T18" fmla="*/ 63 w 76"/>
                  <a:gd name="T19" fmla="*/ 11 h 96"/>
                  <a:gd name="T20" fmla="*/ 55 w 76"/>
                  <a:gd name="T21" fmla="*/ 4 h 96"/>
                  <a:gd name="T22" fmla="*/ 44 w 76"/>
                  <a:gd name="T23" fmla="*/ 0 h 96"/>
                  <a:gd name="T24" fmla="*/ 34 w 76"/>
                  <a:gd name="T25" fmla="*/ 9 h 96"/>
                  <a:gd name="T26" fmla="*/ 24 w 76"/>
                  <a:gd name="T27" fmla="*/ 20 h 96"/>
                  <a:gd name="T28" fmla="*/ 13 w 76"/>
                  <a:gd name="T29" fmla="*/ 22 h 96"/>
                  <a:gd name="T30" fmla="*/ 7 w 76"/>
                  <a:gd name="T31" fmla="*/ 31 h 96"/>
                  <a:gd name="T32" fmla="*/ 5 w 76"/>
                  <a:gd name="T33" fmla="*/ 43 h 96"/>
                  <a:gd name="T34" fmla="*/ 2 w 76"/>
                  <a:gd name="T35" fmla="*/ 50 h 96"/>
                  <a:gd name="T36" fmla="*/ 1 w 76"/>
                  <a:gd name="T37" fmla="*/ 57 h 96"/>
                  <a:gd name="T38" fmla="*/ 11 w 76"/>
                  <a:gd name="T39" fmla="*/ 6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6" h="96">
                    <a:moveTo>
                      <a:pt x="11" y="65"/>
                    </a:moveTo>
                    <a:cubicBezTo>
                      <a:pt x="19" y="71"/>
                      <a:pt x="21" y="82"/>
                      <a:pt x="29" y="88"/>
                    </a:cubicBezTo>
                    <a:cubicBezTo>
                      <a:pt x="32" y="92"/>
                      <a:pt x="37" y="93"/>
                      <a:pt x="42" y="94"/>
                    </a:cubicBezTo>
                    <a:cubicBezTo>
                      <a:pt x="47" y="95"/>
                      <a:pt x="51" y="96"/>
                      <a:pt x="56" y="96"/>
                    </a:cubicBezTo>
                    <a:cubicBezTo>
                      <a:pt x="60" y="95"/>
                      <a:pt x="65" y="94"/>
                      <a:pt x="68" y="91"/>
                    </a:cubicBezTo>
                    <a:cubicBezTo>
                      <a:pt x="72" y="88"/>
                      <a:pt x="74" y="83"/>
                      <a:pt x="75" y="78"/>
                    </a:cubicBezTo>
                    <a:cubicBezTo>
                      <a:pt x="76" y="71"/>
                      <a:pt x="75" y="65"/>
                      <a:pt x="73" y="59"/>
                    </a:cubicBezTo>
                    <a:cubicBezTo>
                      <a:pt x="73" y="57"/>
                      <a:pt x="73" y="57"/>
                      <a:pt x="73" y="57"/>
                    </a:cubicBezTo>
                    <a:cubicBezTo>
                      <a:pt x="69" y="45"/>
                      <a:pt x="68" y="33"/>
                      <a:pt x="66" y="21"/>
                    </a:cubicBezTo>
                    <a:cubicBezTo>
                      <a:pt x="66" y="17"/>
                      <a:pt x="65" y="14"/>
                      <a:pt x="63" y="11"/>
                    </a:cubicBezTo>
                    <a:cubicBezTo>
                      <a:pt x="61" y="8"/>
                      <a:pt x="58" y="6"/>
                      <a:pt x="55" y="4"/>
                    </a:cubicBezTo>
                    <a:cubicBezTo>
                      <a:pt x="51" y="2"/>
                      <a:pt x="48" y="0"/>
                      <a:pt x="44" y="0"/>
                    </a:cubicBezTo>
                    <a:cubicBezTo>
                      <a:pt x="39" y="1"/>
                      <a:pt x="36" y="5"/>
                      <a:pt x="34" y="9"/>
                    </a:cubicBezTo>
                    <a:cubicBezTo>
                      <a:pt x="31" y="14"/>
                      <a:pt x="28" y="18"/>
                      <a:pt x="24" y="20"/>
                    </a:cubicBezTo>
                    <a:cubicBezTo>
                      <a:pt x="20" y="21"/>
                      <a:pt x="16" y="20"/>
                      <a:pt x="13" y="22"/>
                    </a:cubicBezTo>
                    <a:cubicBezTo>
                      <a:pt x="10" y="24"/>
                      <a:pt x="8" y="28"/>
                      <a:pt x="7" y="31"/>
                    </a:cubicBezTo>
                    <a:cubicBezTo>
                      <a:pt x="6" y="35"/>
                      <a:pt x="6" y="39"/>
                      <a:pt x="5" y="43"/>
                    </a:cubicBezTo>
                    <a:cubicBezTo>
                      <a:pt x="4" y="45"/>
                      <a:pt x="3" y="47"/>
                      <a:pt x="2" y="50"/>
                    </a:cubicBezTo>
                    <a:cubicBezTo>
                      <a:pt x="1" y="52"/>
                      <a:pt x="0" y="55"/>
                      <a:pt x="1" y="57"/>
                    </a:cubicBezTo>
                    <a:cubicBezTo>
                      <a:pt x="3" y="61"/>
                      <a:pt x="8" y="63"/>
                      <a:pt x="11" y="6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7" name="Freeform 25">
                <a:extLst>
                  <a:ext uri="{FF2B5EF4-FFF2-40B4-BE49-F238E27FC236}">
                    <a16:creationId xmlns:a16="http://schemas.microsoft.com/office/drawing/2014/main" id="{3AF1F4DD-863D-4E9E-BE84-FB00F6F34680}"/>
                  </a:ext>
                </a:extLst>
              </p:cNvPr>
              <p:cNvSpPr>
                <a:spLocks/>
              </p:cNvSpPr>
              <p:nvPr/>
            </p:nvSpPr>
            <p:spPr bwMode="auto">
              <a:xfrm>
                <a:off x="8749996" y="3635812"/>
                <a:ext cx="117475" cy="136525"/>
              </a:xfrm>
              <a:custGeom>
                <a:avLst/>
                <a:gdLst>
                  <a:gd name="T0" fmla="*/ 33 w 48"/>
                  <a:gd name="T1" fmla="*/ 2 h 56"/>
                  <a:gd name="T2" fmla="*/ 14 w 48"/>
                  <a:gd name="T3" fmla="*/ 4 h 56"/>
                  <a:gd name="T4" fmla="*/ 2 w 48"/>
                  <a:gd name="T5" fmla="*/ 14 h 56"/>
                  <a:gd name="T6" fmla="*/ 0 w 48"/>
                  <a:gd name="T7" fmla="*/ 22 h 56"/>
                  <a:gd name="T8" fmla="*/ 6 w 48"/>
                  <a:gd name="T9" fmla="*/ 33 h 56"/>
                  <a:gd name="T10" fmla="*/ 16 w 48"/>
                  <a:gd name="T11" fmla="*/ 43 h 56"/>
                  <a:gd name="T12" fmla="*/ 24 w 48"/>
                  <a:gd name="T13" fmla="*/ 52 h 56"/>
                  <a:gd name="T14" fmla="*/ 25 w 48"/>
                  <a:gd name="T15" fmla="*/ 53 h 56"/>
                  <a:gd name="T16" fmla="*/ 30 w 48"/>
                  <a:gd name="T17" fmla="*/ 51 h 56"/>
                  <a:gd name="T18" fmla="*/ 46 w 48"/>
                  <a:gd name="T19" fmla="*/ 25 h 56"/>
                  <a:gd name="T20" fmla="*/ 47 w 48"/>
                  <a:gd name="T21" fmla="*/ 13 h 56"/>
                  <a:gd name="T22" fmla="*/ 33 w 48"/>
                  <a:gd name="T23" fmla="*/ 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56">
                    <a:moveTo>
                      <a:pt x="33" y="2"/>
                    </a:moveTo>
                    <a:cubicBezTo>
                      <a:pt x="26" y="0"/>
                      <a:pt x="20" y="2"/>
                      <a:pt x="14" y="4"/>
                    </a:cubicBezTo>
                    <a:cubicBezTo>
                      <a:pt x="9" y="6"/>
                      <a:pt x="4" y="9"/>
                      <a:pt x="2" y="14"/>
                    </a:cubicBezTo>
                    <a:cubicBezTo>
                      <a:pt x="0" y="16"/>
                      <a:pt x="0" y="19"/>
                      <a:pt x="0" y="22"/>
                    </a:cubicBezTo>
                    <a:cubicBezTo>
                      <a:pt x="1" y="26"/>
                      <a:pt x="4" y="30"/>
                      <a:pt x="6" y="33"/>
                    </a:cubicBezTo>
                    <a:cubicBezTo>
                      <a:pt x="10" y="36"/>
                      <a:pt x="13" y="39"/>
                      <a:pt x="16" y="43"/>
                    </a:cubicBezTo>
                    <a:cubicBezTo>
                      <a:pt x="20" y="46"/>
                      <a:pt x="21" y="48"/>
                      <a:pt x="24" y="52"/>
                    </a:cubicBezTo>
                    <a:cubicBezTo>
                      <a:pt x="25" y="53"/>
                      <a:pt x="25" y="53"/>
                      <a:pt x="25" y="53"/>
                    </a:cubicBezTo>
                    <a:cubicBezTo>
                      <a:pt x="26" y="56"/>
                      <a:pt x="29" y="52"/>
                      <a:pt x="30" y="51"/>
                    </a:cubicBezTo>
                    <a:cubicBezTo>
                      <a:pt x="38" y="44"/>
                      <a:pt x="43" y="35"/>
                      <a:pt x="46" y="25"/>
                    </a:cubicBezTo>
                    <a:cubicBezTo>
                      <a:pt x="47" y="21"/>
                      <a:pt x="48" y="17"/>
                      <a:pt x="47" y="13"/>
                    </a:cubicBezTo>
                    <a:cubicBezTo>
                      <a:pt x="45" y="7"/>
                      <a:pt x="39" y="3"/>
                      <a:pt x="33"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8" name="Freeform 27">
                <a:extLst>
                  <a:ext uri="{FF2B5EF4-FFF2-40B4-BE49-F238E27FC236}">
                    <a16:creationId xmlns:a16="http://schemas.microsoft.com/office/drawing/2014/main" id="{93FF14FE-5BF3-4BA7-BC1D-72E74BB3311D}"/>
                  </a:ext>
                </a:extLst>
              </p:cNvPr>
              <p:cNvSpPr>
                <a:spLocks/>
              </p:cNvSpPr>
              <p:nvPr/>
            </p:nvSpPr>
            <p:spPr bwMode="auto">
              <a:xfrm>
                <a:off x="8476946" y="3927912"/>
                <a:ext cx="112713" cy="66675"/>
              </a:xfrm>
              <a:custGeom>
                <a:avLst/>
                <a:gdLst>
                  <a:gd name="T0" fmla="*/ 42 w 46"/>
                  <a:gd name="T1" fmla="*/ 22 h 27"/>
                  <a:gd name="T2" fmla="*/ 45 w 46"/>
                  <a:gd name="T3" fmla="*/ 12 h 27"/>
                  <a:gd name="T4" fmla="*/ 45 w 46"/>
                  <a:gd name="T5" fmla="*/ 7 h 27"/>
                  <a:gd name="T6" fmla="*/ 39 w 46"/>
                  <a:gd name="T7" fmla="*/ 4 h 27"/>
                  <a:gd name="T8" fmla="*/ 27 w 46"/>
                  <a:gd name="T9" fmla="*/ 3 h 27"/>
                  <a:gd name="T10" fmla="*/ 22 w 46"/>
                  <a:gd name="T11" fmla="*/ 6 h 27"/>
                  <a:gd name="T12" fmla="*/ 20 w 46"/>
                  <a:gd name="T13" fmla="*/ 12 h 27"/>
                  <a:gd name="T14" fmla="*/ 16 w 46"/>
                  <a:gd name="T15" fmla="*/ 13 h 27"/>
                  <a:gd name="T16" fmla="*/ 14 w 46"/>
                  <a:gd name="T17" fmla="*/ 12 h 27"/>
                  <a:gd name="T18" fmla="*/ 13 w 46"/>
                  <a:gd name="T19" fmla="*/ 10 h 27"/>
                  <a:gd name="T20" fmla="*/ 13 w 46"/>
                  <a:gd name="T21" fmla="*/ 9 h 27"/>
                  <a:gd name="T22" fmla="*/ 13 w 46"/>
                  <a:gd name="T23" fmla="*/ 6 h 27"/>
                  <a:gd name="T24" fmla="*/ 12 w 46"/>
                  <a:gd name="T25" fmla="*/ 3 h 27"/>
                  <a:gd name="T26" fmla="*/ 6 w 46"/>
                  <a:gd name="T27" fmla="*/ 1 h 27"/>
                  <a:gd name="T28" fmla="*/ 2 w 46"/>
                  <a:gd name="T29" fmla="*/ 7 h 27"/>
                  <a:gd name="T30" fmla="*/ 0 w 46"/>
                  <a:gd name="T31" fmla="*/ 16 h 27"/>
                  <a:gd name="T32" fmla="*/ 0 w 46"/>
                  <a:gd name="T33" fmla="*/ 21 h 27"/>
                  <a:gd name="T34" fmla="*/ 1 w 46"/>
                  <a:gd name="T35" fmla="*/ 26 h 27"/>
                  <a:gd name="T36" fmla="*/ 7 w 46"/>
                  <a:gd name="T37" fmla="*/ 27 h 27"/>
                  <a:gd name="T38" fmla="*/ 19 w 46"/>
                  <a:gd name="T39" fmla="*/ 24 h 27"/>
                  <a:gd name="T40" fmla="*/ 25 w 46"/>
                  <a:gd name="T41" fmla="*/ 23 h 27"/>
                  <a:gd name="T42" fmla="*/ 33 w 46"/>
                  <a:gd name="T43" fmla="*/ 26 h 27"/>
                  <a:gd name="T44" fmla="*/ 42 w 46"/>
                  <a:gd name="T45"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27">
                    <a:moveTo>
                      <a:pt x="42" y="22"/>
                    </a:moveTo>
                    <a:cubicBezTo>
                      <a:pt x="44" y="19"/>
                      <a:pt x="45" y="16"/>
                      <a:pt x="45" y="12"/>
                    </a:cubicBezTo>
                    <a:cubicBezTo>
                      <a:pt x="46" y="11"/>
                      <a:pt x="46" y="9"/>
                      <a:pt x="45" y="7"/>
                    </a:cubicBezTo>
                    <a:cubicBezTo>
                      <a:pt x="44" y="5"/>
                      <a:pt x="42" y="4"/>
                      <a:pt x="39" y="4"/>
                    </a:cubicBezTo>
                    <a:cubicBezTo>
                      <a:pt x="35" y="3"/>
                      <a:pt x="31" y="2"/>
                      <a:pt x="27" y="3"/>
                    </a:cubicBezTo>
                    <a:cubicBezTo>
                      <a:pt x="25" y="3"/>
                      <a:pt x="23" y="4"/>
                      <a:pt x="22" y="6"/>
                    </a:cubicBezTo>
                    <a:cubicBezTo>
                      <a:pt x="21" y="8"/>
                      <a:pt x="22" y="11"/>
                      <a:pt x="20" y="12"/>
                    </a:cubicBezTo>
                    <a:cubicBezTo>
                      <a:pt x="19" y="13"/>
                      <a:pt x="18" y="13"/>
                      <a:pt x="16" y="13"/>
                    </a:cubicBezTo>
                    <a:cubicBezTo>
                      <a:pt x="16" y="12"/>
                      <a:pt x="15" y="12"/>
                      <a:pt x="14" y="12"/>
                    </a:cubicBezTo>
                    <a:cubicBezTo>
                      <a:pt x="14" y="11"/>
                      <a:pt x="13" y="11"/>
                      <a:pt x="13" y="10"/>
                    </a:cubicBezTo>
                    <a:cubicBezTo>
                      <a:pt x="13" y="10"/>
                      <a:pt x="13" y="10"/>
                      <a:pt x="13" y="9"/>
                    </a:cubicBezTo>
                    <a:cubicBezTo>
                      <a:pt x="13" y="8"/>
                      <a:pt x="13" y="7"/>
                      <a:pt x="13" y="6"/>
                    </a:cubicBezTo>
                    <a:cubicBezTo>
                      <a:pt x="13" y="5"/>
                      <a:pt x="12" y="4"/>
                      <a:pt x="12" y="3"/>
                    </a:cubicBezTo>
                    <a:cubicBezTo>
                      <a:pt x="10" y="1"/>
                      <a:pt x="8" y="0"/>
                      <a:pt x="6" y="1"/>
                    </a:cubicBezTo>
                    <a:cubicBezTo>
                      <a:pt x="4" y="2"/>
                      <a:pt x="3" y="5"/>
                      <a:pt x="2" y="7"/>
                    </a:cubicBezTo>
                    <a:cubicBezTo>
                      <a:pt x="2" y="10"/>
                      <a:pt x="1" y="13"/>
                      <a:pt x="0" y="16"/>
                    </a:cubicBezTo>
                    <a:cubicBezTo>
                      <a:pt x="0" y="18"/>
                      <a:pt x="0" y="19"/>
                      <a:pt x="0" y="21"/>
                    </a:cubicBezTo>
                    <a:cubicBezTo>
                      <a:pt x="0" y="23"/>
                      <a:pt x="0" y="24"/>
                      <a:pt x="1" y="26"/>
                    </a:cubicBezTo>
                    <a:cubicBezTo>
                      <a:pt x="3" y="27"/>
                      <a:pt x="5" y="27"/>
                      <a:pt x="7" y="27"/>
                    </a:cubicBezTo>
                    <a:cubicBezTo>
                      <a:pt x="11" y="27"/>
                      <a:pt x="15" y="25"/>
                      <a:pt x="19" y="24"/>
                    </a:cubicBezTo>
                    <a:cubicBezTo>
                      <a:pt x="21" y="23"/>
                      <a:pt x="23" y="23"/>
                      <a:pt x="25" y="23"/>
                    </a:cubicBezTo>
                    <a:cubicBezTo>
                      <a:pt x="28" y="23"/>
                      <a:pt x="30" y="26"/>
                      <a:pt x="33" y="26"/>
                    </a:cubicBezTo>
                    <a:cubicBezTo>
                      <a:pt x="36" y="27"/>
                      <a:pt x="40" y="25"/>
                      <a:pt x="42" y="2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9" name="Freeform 28">
                <a:extLst>
                  <a:ext uri="{FF2B5EF4-FFF2-40B4-BE49-F238E27FC236}">
                    <a16:creationId xmlns:a16="http://schemas.microsoft.com/office/drawing/2014/main" id="{5B1C97F2-1789-48F7-B0B0-316BA0A35F50}"/>
                  </a:ext>
                </a:extLst>
              </p:cNvPr>
              <p:cNvSpPr>
                <a:spLocks/>
              </p:cNvSpPr>
              <p:nvPr/>
            </p:nvSpPr>
            <p:spPr bwMode="auto">
              <a:xfrm>
                <a:off x="8570609" y="3954899"/>
                <a:ext cx="212725" cy="255588"/>
              </a:xfrm>
              <a:custGeom>
                <a:avLst/>
                <a:gdLst>
                  <a:gd name="T0" fmla="*/ 54 w 87"/>
                  <a:gd name="T1" fmla="*/ 102 h 104"/>
                  <a:gd name="T2" fmla="*/ 69 w 87"/>
                  <a:gd name="T3" fmla="*/ 87 h 104"/>
                  <a:gd name="T4" fmla="*/ 73 w 87"/>
                  <a:gd name="T5" fmla="*/ 71 h 104"/>
                  <a:gd name="T6" fmla="*/ 85 w 87"/>
                  <a:gd name="T7" fmla="*/ 55 h 104"/>
                  <a:gd name="T8" fmla="*/ 84 w 87"/>
                  <a:gd name="T9" fmla="*/ 47 h 104"/>
                  <a:gd name="T10" fmla="*/ 86 w 87"/>
                  <a:gd name="T11" fmla="*/ 28 h 104"/>
                  <a:gd name="T12" fmla="*/ 79 w 87"/>
                  <a:gd name="T13" fmla="*/ 11 h 104"/>
                  <a:gd name="T14" fmla="*/ 54 w 87"/>
                  <a:gd name="T15" fmla="*/ 10 h 104"/>
                  <a:gd name="T16" fmla="*/ 46 w 87"/>
                  <a:gd name="T17" fmla="*/ 2 h 104"/>
                  <a:gd name="T18" fmla="*/ 38 w 87"/>
                  <a:gd name="T19" fmla="*/ 0 h 104"/>
                  <a:gd name="T20" fmla="*/ 25 w 87"/>
                  <a:gd name="T21" fmla="*/ 3 h 104"/>
                  <a:gd name="T22" fmla="*/ 10 w 87"/>
                  <a:gd name="T23" fmla="*/ 22 h 104"/>
                  <a:gd name="T24" fmla="*/ 3 w 87"/>
                  <a:gd name="T25" fmla="*/ 27 h 104"/>
                  <a:gd name="T26" fmla="*/ 1 w 87"/>
                  <a:gd name="T27" fmla="*/ 33 h 104"/>
                  <a:gd name="T28" fmla="*/ 6 w 87"/>
                  <a:gd name="T29" fmla="*/ 38 h 104"/>
                  <a:gd name="T30" fmla="*/ 13 w 87"/>
                  <a:gd name="T31" fmla="*/ 39 h 104"/>
                  <a:gd name="T32" fmla="*/ 24 w 87"/>
                  <a:gd name="T33" fmla="*/ 38 h 104"/>
                  <a:gd name="T34" fmla="*/ 31 w 87"/>
                  <a:gd name="T35" fmla="*/ 38 h 104"/>
                  <a:gd name="T36" fmla="*/ 35 w 87"/>
                  <a:gd name="T37" fmla="*/ 43 h 104"/>
                  <a:gd name="T38" fmla="*/ 34 w 87"/>
                  <a:gd name="T39" fmla="*/ 47 h 104"/>
                  <a:gd name="T40" fmla="*/ 30 w 87"/>
                  <a:gd name="T41" fmla="*/ 53 h 104"/>
                  <a:gd name="T42" fmla="*/ 27 w 87"/>
                  <a:gd name="T43" fmla="*/ 60 h 104"/>
                  <a:gd name="T44" fmla="*/ 18 w 87"/>
                  <a:gd name="T45" fmla="*/ 72 h 104"/>
                  <a:gd name="T46" fmla="*/ 20 w 87"/>
                  <a:gd name="T47" fmla="*/ 78 h 104"/>
                  <a:gd name="T48" fmla="*/ 24 w 87"/>
                  <a:gd name="T49" fmla="*/ 82 h 104"/>
                  <a:gd name="T50" fmla="*/ 30 w 87"/>
                  <a:gd name="T51" fmla="*/ 90 h 104"/>
                  <a:gd name="T52" fmla="*/ 33 w 87"/>
                  <a:gd name="T53" fmla="*/ 98 h 104"/>
                  <a:gd name="T54" fmla="*/ 54 w 87"/>
                  <a:gd name="T55" fmla="*/ 10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7" h="104">
                    <a:moveTo>
                      <a:pt x="54" y="102"/>
                    </a:moveTo>
                    <a:cubicBezTo>
                      <a:pt x="61" y="100"/>
                      <a:pt x="67" y="94"/>
                      <a:pt x="69" y="87"/>
                    </a:cubicBezTo>
                    <a:cubicBezTo>
                      <a:pt x="71" y="82"/>
                      <a:pt x="71" y="76"/>
                      <a:pt x="73" y="71"/>
                    </a:cubicBezTo>
                    <a:cubicBezTo>
                      <a:pt x="77" y="65"/>
                      <a:pt x="84" y="62"/>
                      <a:pt x="85" y="55"/>
                    </a:cubicBezTo>
                    <a:cubicBezTo>
                      <a:pt x="86" y="52"/>
                      <a:pt x="85" y="50"/>
                      <a:pt x="84" y="47"/>
                    </a:cubicBezTo>
                    <a:cubicBezTo>
                      <a:pt x="84" y="40"/>
                      <a:pt x="86" y="34"/>
                      <a:pt x="86" y="28"/>
                    </a:cubicBezTo>
                    <a:cubicBezTo>
                      <a:pt x="87" y="21"/>
                      <a:pt x="85" y="14"/>
                      <a:pt x="79" y="11"/>
                    </a:cubicBezTo>
                    <a:cubicBezTo>
                      <a:pt x="71" y="8"/>
                      <a:pt x="62" y="15"/>
                      <a:pt x="54" y="10"/>
                    </a:cubicBezTo>
                    <a:cubicBezTo>
                      <a:pt x="51" y="8"/>
                      <a:pt x="49" y="4"/>
                      <a:pt x="46" y="2"/>
                    </a:cubicBezTo>
                    <a:cubicBezTo>
                      <a:pt x="43" y="0"/>
                      <a:pt x="41" y="0"/>
                      <a:pt x="38" y="0"/>
                    </a:cubicBezTo>
                    <a:cubicBezTo>
                      <a:pt x="34" y="0"/>
                      <a:pt x="29" y="1"/>
                      <a:pt x="25" y="3"/>
                    </a:cubicBezTo>
                    <a:cubicBezTo>
                      <a:pt x="18" y="8"/>
                      <a:pt x="16" y="17"/>
                      <a:pt x="10" y="22"/>
                    </a:cubicBezTo>
                    <a:cubicBezTo>
                      <a:pt x="8" y="23"/>
                      <a:pt x="5" y="25"/>
                      <a:pt x="3" y="27"/>
                    </a:cubicBezTo>
                    <a:cubicBezTo>
                      <a:pt x="1" y="28"/>
                      <a:pt x="0" y="31"/>
                      <a:pt x="1" y="33"/>
                    </a:cubicBezTo>
                    <a:cubicBezTo>
                      <a:pt x="1" y="36"/>
                      <a:pt x="3" y="38"/>
                      <a:pt x="6" y="38"/>
                    </a:cubicBezTo>
                    <a:cubicBezTo>
                      <a:pt x="8" y="39"/>
                      <a:pt x="10" y="39"/>
                      <a:pt x="13" y="39"/>
                    </a:cubicBezTo>
                    <a:cubicBezTo>
                      <a:pt x="16" y="38"/>
                      <a:pt x="20" y="38"/>
                      <a:pt x="24" y="38"/>
                    </a:cubicBezTo>
                    <a:cubicBezTo>
                      <a:pt x="26" y="38"/>
                      <a:pt x="29" y="37"/>
                      <a:pt x="31" y="38"/>
                    </a:cubicBezTo>
                    <a:cubicBezTo>
                      <a:pt x="33" y="39"/>
                      <a:pt x="35" y="41"/>
                      <a:pt x="35" y="43"/>
                    </a:cubicBezTo>
                    <a:cubicBezTo>
                      <a:pt x="35" y="44"/>
                      <a:pt x="34" y="46"/>
                      <a:pt x="34" y="47"/>
                    </a:cubicBezTo>
                    <a:cubicBezTo>
                      <a:pt x="34" y="48"/>
                      <a:pt x="31" y="52"/>
                      <a:pt x="30" y="53"/>
                    </a:cubicBezTo>
                    <a:cubicBezTo>
                      <a:pt x="29" y="55"/>
                      <a:pt x="28" y="57"/>
                      <a:pt x="27" y="60"/>
                    </a:cubicBezTo>
                    <a:cubicBezTo>
                      <a:pt x="25" y="63"/>
                      <a:pt x="19" y="68"/>
                      <a:pt x="18" y="72"/>
                    </a:cubicBezTo>
                    <a:cubicBezTo>
                      <a:pt x="18" y="74"/>
                      <a:pt x="18" y="76"/>
                      <a:pt x="20" y="78"/>
                    </a:cubicBezTo>
                    <a:cubicBezTo>
                      <a:pt x="21" y="80"/>
                      <a:pt x="23" y="81"/>
                      <a:pt x="24" y="82"/>
                    </a:cubicBezTo>
                    <a:cubicBezTo>
                      <a:pt x="27" y="84"/>
                      <a:pt x="29" y="86"/>
                      <a:pt x="30" y="90"/>
                    </a:cubicBezTo>
                    <a:cubicBezTo>
                      <a:pt x="31" y="93"/>
                      <a:pt x="31" y="96"/>
                      <a:pt x="33" y="98"/>
                    </a:cubicBezTo>
                    <a:cubicBezTo>
                      <a:pt x="39" y="102"/>
                      <a:pt x="47" y="104"/>
                      <a:pt x="54" y="10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60" name="Freeform 29">
                <a:extLst>
                  <a:ext uri="{FF2B5EF4-FFF2-40B4-BE49-F238E27FC236}">
                    <a16:creationId xmlns:a16="http://schemas.microsoft.com/office/drawing/2014/main" id="{432B15BF-6BA7-4F80-987E-D96F6F6B5F00}"/>
                  </a:ext>
                </a:extLst>
              </p:cNvPr>
              <p:cNvSpPr>
                <a:spLocks/>
              </p:cNvSpPr>
              <p:nvPr/>
            </p:nvSpPr>
            <p:spPr bwMode="auto">
              <a:xfrm>
                <a:off x="8738884" y="4054912"/>
                <a:ext cx="165100" cy="204788"/>
              </a:xfrm>
              <a:custGeom>
                <a:avLst/>
                <a:gdLst>
                  <a:gd name="T0" fmla="*/ 58 w 67"/>
                  <a:gd name="T1" fmla="*/ 55 h 83"/>
                  <a:gd name="T2" fmla="*/ 53 w 67"/>
                  <a:gd name="T3" fmla="*/ 51 h 83"/>
                  <a:gd name="T4" fmla="*/ 52 w 67"/>
                  <a:gd name="T5" fmla="*/ 47 h 83"/>
                  <a:gd name="T6" fmla="*/ 49 w 67"/>
                  <a:gd name="T7" fmla="*/ 41 h 83"/>
                  <a:gd name="T8" fmla="*/ 45 w 67"/>
                  <a:gd name="T9" fmla="*/ 36 h 83"/>
                  <a:gd name="T10" fmla="*/ 45 w 67"/>
                  <a:gd name="T11" fmla="*/ 35 h 83"/>
                  <a:gd name="T12" fmla="*/ 57 w 67"/>
                  <a:gd name="T13" fmla="*/ 24 h 83"/>
                  <a:gd name="T14" fmla="*/ 65 w 67"/>
                  <a:gd name="T15" fmla="*/ 15 h 83"/>
                  <a:gd name="T16" fmla="*/ 64 w 67"/>
                  <a:gd name="T17" fmla="*/ 3 h 83"/>
                  <a:gd name="T18" fmla="*/ 52 w 67"/>
                  <a:gd name="T19" fmla="*/ 1 h 83"/>
                  <a:gd name="T20" fmla="*/ 44 w 67"/>
                  <a:gd name="T21" fmla="*/ 5 h 83"/>
                  <a:gd name="T22" fmla="*/ 41 w 67"/>
                  <a:gd name="T23" fmla="*/ 11 h 83"/>
                  <a:gd name="T24" fmla="*/ 35 w 67"/>
                  <a:gd name="T25" fmla="*/ 16 h 83"/>
                  <a:gd name="T26" fmla="*/ 27 w 67"/>
                  <a:gd name="T27" fmla="*/ 19 h 83"/>
                  <a:gd name="T28" fmla="*/ 22 w 67"/>
                  <a:gd name="T29" fmla="*/ 25 h 83"/>
                  <a:gd name="T30" fmla="*/ 24 w 67"/>
                  <a:gd name="T31" fmla="*/ 32 h 83"/>
                  <a:gd name="T32" fmla="*/ 22 w 67"/>
                  <a:gd name="T33" fmla="*/ 38 h 83"/>
                  <a:gd name="T34" fmla="*/ 12 w 67"/>
                  <a:gd name="T35" fmla="*/ 52 h 83"/>
                  <a:gd name="T36" fmla="*/ 7 w 67"/>
                  <a:gd name="T37" fmla="*/ 58 h 83"/>
                  <a:gd name="T38" fmla="*/ 3 w 67"/>
                  <a:gd name="T39" fmla="*/ 66 h 83"/>
                  <a:gd name="T40" fmla="*/ 5 w 67"/>
                  <a:gd name="T41" fmla="*/ 67 h 83"/>
                  <a:gd name="T42" fmla="*/ 23 w 67"/>
                  <a:gd name="T43" fmla="*/ 74 h 83"/>
                  <a:gd name="T44" fmla="*/ 38 w 67"/>
                  <a:gd name="T45" fmla="*/ 82 h 83"/>
                  <a:gd name="T46" fmla="*/ 61 w 67"/>
                  <a:gd name="T47" fmla="*/ 76 h 83"/>
                  <a:gd name="T48" fmla="*/ 65 w 67"/>
                  <a:gd name="T49" fmla="*/ 74 h 83"/>
                  <a:gd name="T50" fmla="*/ 66 w 67"/>
                  <a:gd name="T51" fmla="*/ 67 h 83"/>
                  <a:gd name="T52" fmla="*/ 58 w 67"/>
                  <a:gd name="T53" fmla="*/ 5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83">
                    <a:moveTo>
                      <a:pt x="58" y="55"/>
                    </a:moveTo>
                    <a:cubicBezTo>
                      <a:pt x="56" y="54"/>
                      <a:pt x="54" y="53"/>
                      <a:pt x="53" y="51"/>
                    </a:cubicBezTo>
                    <a:cubicBezTo>
                      <a:pt x="52" y="50"/>
                      <a:pt x="52" y="49"/>
                      <a:pt x="52" y="47"/>
                    </a:cubicBezTo>
                    <a:cubicBezTo>
                      <a:pt x="51" y="45"/>
                      <a:pt x="50" y="43"/>
                      <a:pt x="49" y="41"/>
                    </a:cubicBezTo>
                    <a:cubicBezTo>
                      <a:pt x="47" y="39"/>
                      <a:pt x="46" y="38"/>
                      <a:pt x="45" y="36"/>
                    </a:cubicBezTo>
                    <a:cubicBezTo>
                      <a:pt x="45" y="35"/>
                      <a:pt x="45" y="35"/>
                      <a:pt x="45" y="35"/>
                    </a:cubicBezTo>
                    <a:cubicBezTo>
                      <a:pt x="44" y="29"/>
                      <a:pt x="53" y="26"/>
                      <a:pt x="57" y="24"/>
                    </a:cubicBezTo>
                    <a:cubicBezTo>
                      <a:pt x="60" y="22"/>
                      <a:pt x="64" y="19"/>
                      <a:pt x="65" y="15"/>
                    </a:cubicBezTo>
                    <a:cubicBezTo>
                      <a:pt x="67" y="11"/>
                      <a:pt x="67" y="6"/>
                      <a:pt x="64" y="3"/>
                    </a:cubicBezTo>
                    <a:cubicBezTo>
                      <a:pt x="61" y="0"/>
                      <a:pt x="56" y="0"/>
                      <a:pt x="52" y="1"/>
                    </a:cubicBezTo>
                    <a:cubicBezTo>
                      <a:pt x="49" y="2"/>
                      <a:pt x="46" y="3"/>
                      <a:pt x="44" y="5"/>
                    </a:cubicBezTo>
                    <a:cubicBezTo>
                      <a:pt x="43" y="7"/>
                      <a:pt x="42" y="9"/>
                      <a:pt x="41" y="11"/>
                    </a:cubicBezTo>
                    <a:cubicBezTo>
                      <a:pt x="40" y="13"/>
                      <a:pt x="38" y="15"/>
                      <a:pt x="35" y="16"/>
                    </a:cubicBezTo>
                    <a:cubicBezTo>
                      <a:pt x="32" y="18"/>
                      <a:pt x="30" y="18"/>
                      <a:pt x="27" y="19"/>
                    </a:cubicBezTo>
                    <a:cubicBezTo>
                      <a:pt x="24" y="20"/>
                      <a:pt x="22" y="22"/>
                      <a:pt x="22" y="25"/>
                    </a:cubicBezTo>
                    <a:cubicBezTo>
                      <a:pt x="22" y="28"/>
                      <a:pt x="24" y="30"/>
                      <a:pt x="24" y="32"/>
                    </a:cubicBezTo>
                    <a:cubicBezTo>
                      <a:pt x="24" y="34"/>
                      <a:pt x="23" y="36"/>
                      <a:pt x="22" y="38"/>
                    </a:cubicBezTo>
                    <a:cubicBezTo>
                      <a:pt x="19" y="43"/>
                      <a:pt x="16" y="47"/>
                      <a:pt x="12" y="52"/>
                    </a:cubicBezTo>
                    <a:cubicBezTo>
                      <a:pt x="10" y="54"/>
                      <a:pt x="9" y="56"/>
                      <a:pt x="7" y="58"/>
                    </a:cubicBezTo>
                    <a:cubicBezTo>
                      <a:pt x="5" y="59"/>
                      <a:pt x="0" y="63"/>
                      <a:pt x="3" y="66"/>
                    </a:cubicBezTo>
                    <a:cubicBezTo>
                      <a:pt x="4" y="66"/>
                      <a:pt x="5" y="66"/>
                      <a:pt x="5" y="67"/>
                    </a:cubicBezTo>
                    <a:cubicBezTo>
                      <a:pt x="12" y="68"/>
                      <a:pt x="18" y="71"/>
                      <a:pt x="23" y="74"/>
                    </a:cubicBezTo>
                    <a:cubicBezTo>
                      <a:pt x="28" y="77"/>
                      <a:pt x="33" y="80"/>
                      <a:pt x="38" y="82"/>
                    </a:cubicBezTo>
                    <a:cubicBezTo>
                      <a:pt x="46" y="83"/>
                      <a:pt x="54" y="80"/>
                      <a:pt x="61" y="76"/>
                    </a:cubicBezTo>
                    <a:cubicBezTo>
                      <a:pt x="63" y="76"/>
                      <a:pt x="64" y="75"/>
                      <a:pt x="65" y="74"/>
                    </a:cubicBezTo>
                    <a:cubicBezTo>
                      <a:pt x="67" y="72"/>
                      <a:pt x="67" y="69"/>
                      <a:pt x="66" y="67"/>
                    </a:cubicBezTo>
                    <a:cubicBezTo>
                      <a:pt x="65" y="62"/>
                      <a:pt x="62" y="58"/>
                      <a:pt x="58" y="5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61" name="Freeform 30">
                <a:extLst>
                  <a:ext uri="{FF2B5EF4-FFF2-40B4-BE49-F238E27FC236}">
                    <a16:creationId xmlns:a16="http://schemas.microsoft.com/office/drawing/2014/main" id="{DBF9D7ED-C6F0-47A2-B35A-CF2B8DB01759}"/>
                  </a:ext>
                </a:extLst>
              </p:cNvPr>
              <p:cNvSpPr>
                <a:spLocks/>
              </p:cNvSpPr>
              <p:nvPr/>
            </p:nvSpPr>
            <p:spPr bwMode="auto">
              <a:xfrm>
                <a:off x="8673796" y="4286687"/>
                <a:ext cx="109538" cy="284163"/>
              </a:xfrm>
              <a:custGeom>
                <a:avLst/>
                <a:gdLst>
                  <a:gd name="T0" fmla="*/ 31 w 45"/>
                  <a:gd name="T1" fmla="*/ 5 h 116"/>
                  <a:gd name="T2" fmla="*/ 13 w 45"/>
                  <a:gd name="T3" fmla="*/ 6 h 116"/>
                  <a:gd name="T4" fmla="*/ 11 w 45"/>
                  <a:gd name="T5" fmla="*/ 8 h 116"/>
                  <a:gd name="T6" fmla="*/ 9 w 45"/>
                  <a:gd name="T7" fmla="*/ 24 h 116"/>
                  <a:gd name="T8" fmla="*/ 10 w 45"/>
                  <a:gd name="T9" fmla="*/ 41 h 116"/>
                  <a:gd name="T10" fmla="*/ 8 w 45"/>
                  <a:gd name="T11" fmla="*/ 50 h 116"/>
                  <a:gd name="T12" fmla="*/ 4 w 45"/>
                  <a:gd name="T13" fmla="*/ 52 h 116"/>
                  <a:gd name="T14" fmla="*/ 2 w 45"/>
                  <a:gd name="T15" fmla="*/ 62 h 116"/>
                  <a:gd name="T16" fmla="*/ 5 w 45"/>
                  <a:gd name="T17" fmla="*/ 72 h 116"/>
                  <a:gd name="T18" fmla="*/ 1 w 45"/>
                  <a:gd name="T19" fmla="*/ 91 h 116"/>
                  <a:gd name="T20" fmla="*/ 9 w 45"/>
                  <a:gd name="T21" fmla="*/ 110 h 116"/>
                  <a:gd name="T22" fmla="*/ 13 w 45"/>
                  <a:gd name="T23" fmla="*/ 114 h 116"/>
                  <a:gd name="T24" fmla="*/ 28 w 45"/>
                  <a:gd name="T25" fmla="*/ 115 h 116"/>
                  <a:gd name="T26" fmla="*/ 35 w 45"/>
                  <a:gd name="T27" fmla="*/ 115 h 116"/>
                  <a:gd name="T28" fmla="*/ 37 w 45"/>
                  <a:gd name="T29" fmla="*/ 114 h 116"/>
                  <a:gd name="T30" fmla="*/ 37 w 45"/>
                  <a:gd name="T31" fmla="*/ 106 h 116"/>
                  <a:gd name="T32" fmla="*/ 38 w 45"/>
                  <a:gd name="T33" fmla="*/ 90 h 116"/>
                  <a:gd name="T34" fmla="*/ 41 w 45"/>
                  <a:gd name="T35" fmla="*/ 81 h 116"/>
                  <a:gd name="T36" fmla="*/ 38 w 45"/>
                  <a:gd name="T37" fmla="*/ 60 h 116"/>
                  <a:gd name="T38" fmla="*/ 44 w 45"/>
                  <a:gd name="T39" fmla="*/ 26 h 116"/>
                  <a:gd name="T40" fmla="*/ 43 w 45"/>
                  <a:gd name="T41" fmla="*/ 13 h 116"/>
                  <a:gd name="T42" fmla="*/ 31 w 45"/>
                  <a:gd name="T43" fmla="*/ 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116">
                    <a:moveTo>
                      <a:pt x="31" y="5"/>
                    </a:moveTo>
                    <a:cubicBezTo>
                      <a:pt x="25" y="2"/>
                      <a:pt x="18" y="0"/>
                      <a:pt x="13" y="6"/>
                    </a:cubicBezTo>
                    <a:cubicBezTo>
                      <a:pt x="12" y="7"/>
                      <a:pt x="11" y="7"/>
                      <a:pt x="11" y="8"/>
                    </a:cubicBezTo>
                    <a:cubicBezTo>
                      <a:pt x="8" y="13"/>
                      <a:pt x="9" y="19"/>
                      <a:pt x="9" y="24"/>
                    </a:cubicBezTo>
                    <a:cubicBezTo>
                      <a:pt x="9" y="30"/>
                      <a:pt x="10" y="36"/>
                      <a:pt x="10" y="41"/>
                    </a:cubicBezTo>
                    <a:cubicBezTo>
                      <a:pt x="10" y="45"/>
                      <a:pt x="10" y="48"/>
                      <a:pt x="8" y="50"/>
                    </a:cubicBezTo>
                    <a:cubicBezTo>
                      <a:pt x="7" y="51"/>
                      <a:pt x="5" y="52"/>
                      <a:pt x="4" y="52"/>
                    </a:cubicBezTo>
                    <a:cubicBezTo>
                      <a:pt x="2" y="55"/>
                      <a:pt x="1" y="59"/>
                      <a:pt x="2" y="62"/>
                    </a:cubicBezTo>
                    <a:cubicBezTo>
                      <a:pt x="3" y="66"/>
                      <a:pt x="5" y="69"/>
                      <a:pt x="5" y="72"/>
                    </a:cubicBezTo>
                    <a:cubicBezTo>
                      <a:pt x="5" y="79"/>
                      <a:pt x="1" y="85"/>
                      <a:pt x="1" y="91"/>
                    </a:cubicBezTo>
                    <a:cubicBezTo>
                      <a:pt x="0" y="98"/>
                      <a:pt x="5" y="104"/>
                      <a:pt x="9" y="110"/>
                    </a:cubicBezTo>
                    <a:cubicBezTo>
                      <a:pt x="10" y="111"/>
                      <a:pt x="12" y="113"/>
                      <a:pt x="13" y="114"/>
                    </a:cubicBezTo>
                    <a:cubicBezTo>
                      <a:pt x="18" y="116"/>
                      <a:pt x="23" y="114"/>
                      <a:pt x="28" y="115"/>
                    </a:cubicBezTo>
                    <a:cubicBezTo>
                      <a:pt x="30" y="115"/>
                      <a:pt x="33" y="116"/>
                      <a:pt x="35" y="115"/>
                    </a:cubicBezTo>
                    <a:cubicBezTo>
                      <a:pt x="35" y="115"/>
                      <a:pt x="36" y="115"/>
                      <a:pt x="37" y="114"/>
                    </a:cubicBezTo>
                    <a:cubicBezTo>
                      <a:pt x="38" y="111"/>
                      <a:pt x="37" y="108"/>
                      <a:pt x="37" y="106"/>
                    </a:cubicBezTo>
                    <a:cubicBezTo>
                      <a:pt x="36" y="101"/>
                      <a:pt x="36" y="95"/>
                      <a:pt x="38" y="90"/>
                    </a:cubicBezTo>
                    <a:cubicBezTo>
                      <a:pt x="39" y="87"/>
                      <a:pt x="40" y="84"/>
                      <a:pt x="41" y="81"/>
                    </a:cubicBezTo>
                    <a:cubicBezTo>
                      <a:pt x="42" y="74"/>
                      <a:pt x="39" y="67"/>
                      <a:pt x="38" y="60"/>
                    </a:cubicBezTo>
                    <a:cubicBezTo>
                      <a:pt x="36" y="48"/>
                      <a:pt x="41" y="37"/>
                      <a:pt x="44" y="26"/>
                    </a:cubicBezTo>
                    <a:cubicBezTo>
                      <a:pt x="45" y="22"/>
                      <a:pt x="45" y="17"/>
                      <a:pt x="43" y="13"/>
                    </a:cubicBezTo>
                    <a:cubicBezTo>
                      <a:pt x="40" y="8"/>
                      <a:pt x="36" y="6"/>
                      <a:pt x="31" y="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grpSp>
          <p:nvGrpSpPr>
            <p:cNvPr id="24" name="Grupp 23">
              <a:extLst>
                <a:ext uri="{FF2B5EF4-FFF2-40B4-BE49-F238E27FC236}">
                  <a16:creationId xmlns:a16="http://schemas.microsoft.com/office/drawing/2014/main" id="{47A68088-BF56-4D13-9B66-4C51A4DAD8A8}"/>
                </a:ext>
              </a:extLst>
            </p:cNvPr>
            <p:cNvGrpSpPr/>
            <p:nvPr/>
          </p:nvGrpSpPr>
          <p:grpSpPr>
            <a:xfrm>
              <a:off x="8763876" y="1422339"/>
              <a:ext cx="1577929" cy="1016887"/>
              <a:chOff x="7930846" y="1678424"/>
              <a:chExt cx="1928813" cy="1243013"/>
            </a:xfrm>
            <a:solidFill>
              <a:schemeClr val="tx1"/>
            </a:solidFill>
          </p:grpSpPr>
          <p:sp>
            <p:nvSpPr>
              <p:cNvPr id="50" name="Freeform 10">
                <a:extLst>
                  <a:ext uri="{FF2B5EF4-FFF2-40B4-BE49-F238E27FC236}">
                    <a16:creationId xmlns:a16="http://schemas.microsoft.com/office/drawing/2014/main" id="{4662A45F-DC1F-49BB-A557-F74107C8A953}"/>
                  </a:ext>
                </a:extLst>
              </p:cNvPr>
              <p:cNvSpPr>
                <a:spLocks/>
              </p:cNvSpPr>
              <p:nvPr/>
            </p:nvSpPr>
            <p:spPr bwMode="auto">
              <a:xfrm>
                <a:off x="8549971" y="1678424"/>
                <a:ext cx="1309688" cy="1243013"/>
              </a:xfrm>
              <a:custGeom>
                <a:avLst/>
                <a:gdLst>
                  <a:gd name="T0" fmla="*/ 49 w 533"/>
                  <a:gd name="T1" fmla="*/ 497 h 506"/>
                  <a:gd name="T2" fmla="*/ 87 w 533"/>
                  <a:gd name="T3" fmla="*/ 489 h 506"/>
                  <a:gd name="T4" fmla="*/ 167 w 533"/>
                  <a:gd name="T5" fmla="*/ 480 h 506"/>
                  <a:gd name="T6" fmla="*/ 268 w 533"/>
                  <a:gd name="T7" fmla="*/ 395 h 506"/>
                  <a:gd name="T8" fmla="*/ 301 w 533"/>
                  <a:gd name="T9" fmla="*/ 428 h 506"/>
                  <a:gd name="T10" fmla="*/ 386 w 533"/>
                  <a:gd name="T11" fmla="*/ 399 h 506"/>
                  <a:gd name="T12" fmla="*/ 494 w 533"/>
                  <a:gd name="T13" fmla="*/ 147 h 506"/>
                  <a:gd name="T14" fmla="*/ 530 w 533"/>
                  <a:gd name="T15" fmla="*/ 64 h 506"/>
                  <a:gd name="T16" fmla="*/ 459 w 533"/>
                  <a:gd name="T17" fmla="*/ 5 h 506"/>
                  <a:gd name="T18" fmla="*/ 416 w 533"/>
                  <a:gd name="T19" fmla="*/ 20 h 506"/>
                  <a:gd name="T20" fmla="*/ 376 w 533"/>
                  <a:gd name="T21" fmla="*/ 95 h 506"/>
                  <a:gd name="T22" fmla="*/ 334 w 533"/>
                  <a:gd name="T23" fmla="*/ 116 h 506"/>
                  <a:gd name="T24" fmla="*/ 289 w 533"/>
                  <a:gd name="T25" fmla="*/ 120 h 506"/>
                  <a:gd name="T26" fmla="*/ 219 w 533"/>
                  <a:gd name="T27" fmla="*/ 124 h 506"/>
                  <a:gd name="T28" fmla="*/ 157 w 533"/>
                  <a:gd name="T29" fmla="*/ 106 h 506"/>
                  <a:gd name="T30" fmla="*/ 119 w 533"/>
                  <a:gd name="T31" fmla="*/ 106 h 506"/>
                  <a:gd name="T32" fmla="*/ 117 w 533"/>
                  <a:gd name="T33" fmla="*/ 191 h 506"/>
                  <a:gd name="T34" fmla="*/ 120 w 533"/>
                  <a:gd name="T35" fmla="*/ 221 h 506"/>
                  <a:gd name="T36" fmla="*/ 102 w 533"/>
                  <a:gd name="T37" fmla="*/ 233 h 506"/>
                  <a:gd name="T38" fmla="*/ 46 w 533"/>
                  <a:gd name="T39" fmla="*/ 264 h 506"/>
                  <a:gd name="T40" fmla="*/ 47 w 533"/>
                  <a:gd name="T41" fmla="*/ 289 h 506"/>
                  <a:gd name="T42" fmla="*/ 16 w 533"/>
                  <a:gd name="T43" fmla="*/ 318 h 506"/>
                  <a:gd name="T44" fmla="*/ 12 w 533"/>
                  <a:gd name="T45" fmla="*/ 372 h 506"/>
                  <a:gd name="T46" fmla="*/ 26 w 533"/>
                  <a:gd name="T47" fmla="*/ 416 h 506"/>
                  <a:gd name="T48" fmla="*/ 47 w 533"/>
                  <a:gd name="T49" fmla="*/ 469 h 506"/>
                  <a:gd name="T50" fmla="*/ 49 w 533"/>
                  <a:gd name="T51" fmla="*/ 497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3" h="506">
                    <a:moveTo>
                      <a:pt x="49" y="497"/>
                    </a:moveTo>
                    <a:cubicBezTo>
                      <a:pt x="60" y="506"/>
                      <a:pt x="70" y="493"/>
                      <a:pt x="87" y="489"/>
                    </a:cubicBezTo>
                    <a:cubicBezTo>
                      <a:pt x="101" y="487"/>
                      <a:pt x="145" y="490"/>
                      <a:pt x="167" y="480"/>
                    </a:cubicBezTo>
                    <a:cubicBezTo>
                      <a:pt x="191" y="469"/>
                      <a:pt x="236" y="394"/>
                      <a:pt x="268" y="395"/>
                    </a:cubicBezTo>
                    <a:cubicBezTo>
                      <a:pt x="284" y="396"/>
                      <a:pt x="286" y="413"/>
                      <a:pt x="301" y="428"/>
                    </a:cubicBezTo>
                    <a:cubicBezTo>
                      <a:pt x="345" y="472"/>
                      <a:pt x="385" y="436"/>
                      <a:pt x="386" y="399"/>
                    </a:cubicBezTo>
                    <a:cubicBezTo>
                      <a:pt x="392" y="218"/>
                      <a:pt x="445" y="219"/>
                      <a:pt x="494" y="147"/>
                    </a:cubicBezTo>
                    <a:cubicBezTo>
                      <a:pt x="521" y="108"/>
                      <a:pt x="533" y="79"/>
                      <a:pt x="530" y="64"/>
                    </a:cubicBezTo>
                    <a:cubicBezTo>
                      <a:pt x="523" y="34"/>
                      <a:pt x="472" y="10"/>
                      <a:pt x="459" y="5"/>
                    </a:cubicBezTo>
                    <a:cubicBezTo>
                      <a:pt x="445" y="0"/>
                      <a:pt x="429" y="6"/>
                      <a:pt x="416" y="20"/>
                    </a:cubicBezTo>
                    <a:cubicBezTo>
                      <a:pt x="396" y="40"/>
                      <a:pt x="385" y="82"/>
                      <a:pt x="376" y="95"/>
                    </a:cubicBezTo>
                    <a:cubicBezTo>
                      <a:pt x="367" y="108"/>
                      <a:pt x="351" y="115"/>
                      <a:pt x="334" y="116"/>
                    </a:cubicBezTo>
                    <a:cubicBezTo>
                      <a:pt x="322" y="117"/>
                      <a:pt x="299" y="118"/>
                      <a:pt x="289" y="120"/>
                    </a:cubicBezTo>
                    <a:cubicBezTo>
                      <a:pt x="279" y="122"/>
                      <a:pt x="245" y="130"/>
                      <a:pt x="219" y="124"/>
                    </a:cubicBezTo>
                    <a:cubicBezTo>
                      <a:pt x="194" y="118"/>
                      <a:pt x="168" y="110"/>
                      <a:pt x="157" y="106"/>
                    </a:cubicBezTo>
                    <a:cubicBezTo>
                      <a:pt x="145" y="103"/>
                      <a:pt x="132" y="99"/>
                      <a:pt x="119" y="106"/>
                    </a:cubicBezTo>
                    <a:cubicBezTo>
                      <a:pt x="99" y="118"/>
                      <a:pt x="79" y="154"/>
                      <a:pt x="117" y="191"/>
                    </a:cubicBezTo>
                    <a:cubicBezTo>
                      <a:pt x="126" y="200"/>
                      <a:pt x="132" y="218"/>
                      <a:pt x="120" y="221"/>
                    </a:cubicBezTo>
                    <a:cubicBezTo>
                      <a:pt x="108" y="223"/>
                      <a:pt x="104" y="226"/>
                      <a:pt x="102" y="233"/>
                    </a:cubicBezTo>
                    <a:cubicBezTo>
                      <a:pt x="89" y="265"/>
                      <a:pt x="59" y="243"/>
                      <a:pt x="46" y="264"/>
                    </a:cubicBezTo>
                    <a:cubicBezTo>
                      <a:pt x="41" y="271"/>
                      <a:pt x="49" y="277"/>
                      <a:pt x="47" y="289"/>
                    </a:cubicBezTo>
                    <a:cubicBezTo>
                      <a:pt x="45" y="308"/>
                      <a:pt x="24" y="306"/>
                      <a:pt x="16" y="318"/>
                    </a:cubicBezTo>
                    <a:cubicBezTo>
                      <a:pt x="0" y="339"/>
                      <a:pt x="26" y="349"/>
                      <a:pt x="12" y="372"/>
                    </a:cubicBezTo>
                    <a:cubicBezTo>
                      <a:pt x="5" y="383"/>
                      <a:pt x="9" y="398"/>
                      <a:pt x="26" y="416"/>
                    </a:cubicBezTo>
                    <a:cubicBezTo>
                      <a:pt x="43" y="435"/>
                      <a:pt x="47" y="457"/>
                      <a:pt x="47" y="469"/>
                    </a:cubicBezTo>
                    <a:cubicBezTo>
                      <a:pt x="47" y="480"/>
                      <a:pt x="42" y="493"/>
                      <a:pt x="49" y="4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1" name="Freeform 31">
                <a:extLst>
                  <a:ext uri="{FF2B5EF4-FFF2-40B4-BE49-F238E27FC236}">
                    <a16:creationId xmlns:a16="http://schemas.microsoft.com/office/drawing/2014/main" id="{A3A6B45F-A916-49A5-AADA-C23B79A15549}"/>
                  </a:ext>
                </a:extLst>
              </p:cNvPr>
              <p:cNvSpPr>
                <a:spLocks/>
              </p:cNvSpPr>
              <p:nvPr/>
            </p:nvSpPr>
            <p:spPr bwMode="auto">
              <a:xfrm>
                <a:off x="8051496" y="2276912"/>
                <a:ext cx="398463" cy="268288"/>
              </a:xfrm>
              <a:custGeom>
                <a:avLst/>
                <a:gdLst>
                  <a:gd name="T0" fmla="*/ 162 w 162"/>
                  <a:gd name="T1" fmla="*/ 95 h 109"/>
                  <a:gd name="T2" fmla="*/ 161 w 162"/>
                  <a:gd name="T3" fmla="*/ 91 h 109"/>
                  <a:gd name="T4" fmla="*/ 134 w 162"/>
                  <a:gd name="T5" fmla="*/ 48 h 109"/>
                  <a:gd name="T6" fmla="*/ 129 w 162"/>
                  <a:gd name="T7" fmla="*/ 30 h 109"/>
                  <a:gd name="T8" fmla="*/ 114 w 162"/>
                  <a:gd name="T9" fmla="*/ 14 h 109"/>
                  <a:gd name="T10" fmla="*/ 100 w 162"/>
                  <a:gd name="T11" fmla="*/ 9 h 109"/>
                  <a:gd name="T12" fmla="*/ 67 w 162"/>
                  <a:gd name="T13" fmla="*/ 1 h 109"/>
                  <a:gd name="T14" fmla="*/ 4 w 162"/>
                  <a:gd name="T15" fmla="*/ 33 h 109"/>
                  <a:gd name="T16" fmla="*/ 2 w 162"/>
                  <a:gd name="T17" fmla="*/ 38 h 109"/>
                  <a:gd name="T18" fmla="*/ 14 w 162"/>
                  <a:gd name="T19" fmla="*/ 51 h 109"/>
                  <a:gd name="T20" fmla="*/ 25 w 162"/>
                  <a:gd name="T21" fmla="*/ 56 h 109"/>
                  <a:gd name="T22" fmla="*/ 27 w 162"/>
                  <a:gd name="T23" fmla="*/ 65 h 109"/>
                  <a:gd name="T24" fmla="*/ 27 w 162"/>
                  <a:gd name="T25" fmla="*/ 75 h 109"/>
                  <a:gd name="T26" fmla="*/ 36 w 162"/>
                  <a:gd name="T27" fmla="*/ 79 h 109"/>
                  <a:gd name="T28" fmla="*/ 39 w 162"/>
                  <a:gd name="T29" fmla="*/ 72 h 109"/>
                  <a:gd name="T30" fmla="*/ 47 w 162"/>
                  <a:gd name="T31" fmla="*/ 63 h 109"/>
                  <a:gd name="T32" fmla="*/ 59 w 162"/>
                  <a:gd name="T33" fmla="*/ 65 h 109"/>
                  <a:gd name="T34" fmla="*/ 68 w 162"/>
                  <a:gd name="T35" fmla="*/ 73 h 109"/>
                  <a:gd name="T36" fmla="*/ 76 w 162"/>
                  <a:gd name="T37" fmla="*/ 69 h 109"/>
                  <a:gd name="T38" fmla="*/ 89 w 162"/>
                  <a:gd name="T39" fmla="*/ 63 h 109"/>
                  <a:gd name="T40" fmla="*/ 89 w 162"/>
                  <a:gd name="T41" fmla="*/ 64 h 109"/>
                  <a:gd name="T42" fmla="*/ 91 w 162"/>
                  <a:gd name="T43" fmla="*/ 72 h 109"/>
                  <a:gd name="T44" fmla="*/ 85 w 162"/>
                  <a:gd name="T45" fmla="*/ 79 h 109"/>
                  <a:gd name="T46" fmla="*/ 77 w 162"/>
                  <a:gd name="T47" fmla="*/ 93 h 109"/>
                  <a:gd name="T48" fmla="*/ 78 w 162"/>
                  <a:gd name="T49" fmla="*/ 101 h 109"/>
                  <a:gd name="T50" fmla="*/ 82 w 162"/>
                  <a:gd name="T51" fmla="*/ 103 h 109"/>
                  <a:gd name="T52" fmla="*/ 153 w 162"/>
                  <a:gd name="T53" fmla="*/ 103 h 109"/>
                  <a:gd name="T54" fmla="*/ 162 w 162"/>
                  <a:gd name="T55" fmla="*/ 9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109">
                    <a:moveTo>
                      <a:pt x="162" y="95"/>
                    </a:moveTo>
                    <a:cubicBezTo>
                      <a:pt x="162" y="94"/>
                      <a:pt x="161" y="92"/>
                      <a:pt x="161" y="91"/>
                    </a:cubicBezTo>
                    <a:cubicBezTo>
                      <a:pt x="154" y="76"/>
                      <a:pt x="140" y="64"/>
                      <a:pt x="134" y="48"/>
                    </a:cubicBezTo>
                    <a:cubicBezTo>
                      <a:pt x="132" y="42"/>
                      <a:pt x="131" y="36"/>
                      <a:pt x="129" y="30"/>
                    </a:cubicBezTo>
                    <a:cubicBezTo>
                      <a:pt x="126" y="23"/>
                      <a:pt x="121" y="18"/>
                      <a:pt x="114" y="14"/>
                    </a:cubicBezTo>
                    <a:cubicBezTo>
                      <a:pt x="110" y="11"/>
                      <a:pt x="105" y="10"/>
                      <a:pt x="100" y="9"/>
                    </a:cubicBezTo>
                    <a:cubicBezTo>
                      <a:pt x="89" y="5"/>
                      <a:pt x="79" y="2"/>
                      <a:pt x="67" y="1"/>
                    </a:cubicBezTo>
                    <a:cubicBezTo>
                      <a:pt x="43" y="0"/>
                      <a:pt x="18" y="12"/>
                      <a:pt x="4" y="33"/>
                    </a:cubicBezTo>
                    <a:cubicBezTo>
                      <a:pt x="3" y="34"/>
                      <a:pt x="2" y="36"/>
                      <a:pt x="2" y="38"/>
                    </a:cubicBezTo>
                    <a:cubicBezTo>
                      <a:pt x="0" y="44"/>
                      <a:pt x="7" y="49"/>
                      <a:pt x="14" y="51"/>
                    </a:cubicBezTo>
                    <a:cubicBezTo>
                      <a:pt x="18" y="52"/>
                      <a:pt x="22" y="53"/>
                      <a:pt x="25" y="56"/>
                    </a:cubicBezTo>
                    <a:cubicBezTo>
                      <a:pt x="27" y="58"/>
                      <a:pt x="27" y="62"/>
                      <a:pt x="27" y="65"/>
                    </a:cubicBezTo>
                    <a:cubicBezTo>
                      <a:pt x="26" y="69"/>
                      <a:pt x="26" y="72"/>
                      <a:pt x="27" y="75"/>
                    </a:cubicBezTo>
                    <a:cubicBezTo>
                      <a:pt x="29" y="78"/>
                      <a:pt x="33" y="80"/>
                      <a:pt x="36" y="79"/>
                    </a:cubicBezTo>
                    <a:cubicBezTo>
                      <a:pt x="38" y="77"/>
                      <a:pt x="38" y="75"/>
                      <a:pt x="39" y="72"/>
                    </a:cubicBezTo>
                    <a:cubicBezTo>
                      <a:pt x="40" y="68"/>
                      <a:pt x="43" y="65"/>
                      <a:pt x="47" y="63"/>
                    </a:cubicBezTo>
                    <a:cubicBezTo>
                      <a:pt x="51" y="61"/>
                      <a:pt x="56" y="62"/>
                      <a:pt x="59" y="65"/>
                    </a:cubicBezTo>
                    <a:cubicBezTo>
                      <a:pt x="62" y="67"/>
                      <a:pt x="64" y="72"/>
                      <a:pt x="68" y="73"/>
                    </a:cubicBezTo>
                    <a:cubicBezTo>
                      <a:pt x="71" y="73"/>
                      <a:pt x="73" y="71"/>
                      <a:pt x="76" y="69"/>
                    </a:cubicBezTo>
                    <a:cubicBezTo>
                      <a:pt x="80" y="66"/>
                      <a:pt x="84" y="64"/>
                      <a:pt x="89" y="63"/>
                    </a:cubicBezTo>
                    <a:cubicBezTo>
                      <a:pt x="89" y="64"/>
                      <a:pt x="89" y="64"/>
                      <a:pt x="89" y="64"/>
                    </a:cubicBezTo>
                    <a:cubicBezTo>
                      <a:pt x="92" y="66"/>
                      <a:pt x="92" y="70"/>
                      <a:pt x="91" y="72"/>
                    </a:cubicBezTo>
                    <a:cubicBezTo>
                      <a:pt x="89" y="75"/>
                      <a:pt x="87" y="77"/>
                      <a:pt x="85" y="79"/>
                    </a:cubicBezTo>
                    <a:cubicBezTo>
                      <a:pt x="82" y="83"/>
                      <a:pt x="79" y="88"/>
                      <a:pt x="77" y="93"/>
                    </a:cubicBezTo>
                    <a:cubicBezTo>
                      <a:pt x="76" y="96"/>
                      <a:pt x="76" y="99"/>
                      <a:pt x="78" y="101"/>
                    </a:cubicBezTo>
                    <a:cubicBezTo>
                      <a:pt x="79" y="102"/>
                      <a:pt x="80" y="102"/>
                      <a:pt x="82" y="103"/>
                    </a:cubicBezTo>
                    <a:cubicBezTo>
                      <a:pt x="105" y="109"/>
                      <a:pt x="130" y="109"/>
                      <a:pt x="153" y="103"/>
                    </a:cubicBezTo>
                    <a:cubicBezTo>
                      <a:pt x="157" y="102"/>
                      <a:pt x="162" y="100"/>
                      <a:pt x="16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2" name="Freeform 32">
                <a:extLst>
                  <a:ext uri="{FF2B5EF4-FFF2-40B4-BE49-F238E27FC236}">
                    <a16:creationId xmlns:a16="http://schemas.microsoft.com/office/drawing/2014/main" id="{301775FD-D2C2-45C5-98FE-CEA0A2BA33E0}"/>
                  </a:ext>
                </a:extLst>
              </p:cNvPr>
              <p:cNvSpPr>
                <a:spLocks/>
              </p:cNvSpPr>
              <p:nvPr/>
            </p:nvSpPr>
            <p:spPr bwMode="auto">
              <a:xfrm>
                <a:off x="7930846" y="2407087"/>
                <a:ext cx="176213" cy="103188"/>
              </a:xfrm>
              <a:custGeom>
                <a:avLst/>
                <a:gdLst>
                  <a:gd name="T0" fmla="*/ 69 w 72"/>
                  <a:gd name="T1" fmla="*/ 34 h 42"/>
                  <a:gd name="T2" fmla="*/ 72 w 72"/>
                  <a:gd name="T3" fmla="*/ 28 h 42"/>
                  <a:gd name="T4" fmla="*/ 70 w 72"/>
                  <a:gd name="T5" fmla="*/ 23 h 42"/>
                  <a:gd name="T6" fmla="*/ 66 w 72"/>
                  <a:gd name="T7" fmla="*/ 14 h 42"/>
                  <a:gd name="T8" fmla="*/ 50 w 72"/>
                  <a:gd name="T9" fmla="*/ 5 h 42"/>
                  <a:gd name="T10" fmla="*/ 31 w 72"/>
                  <a:gd name="T11" fmla="*/ 3 h 42"/>
                  <a:gd name="T12" fmla="*/ 13 w 72"/>
                  <a:gd name="T13" fmla="*/ 1 h 42"/>
                  <a:gd name="T14" fmla="*/ 1 w 72"/>
                  <a:gd name="T15" fmla="*/ 12 h 42"/>
                  <a:gd name="T16" fmla="*/ 8 w 72"/>
                  <a:gd name="T17" fmla="*/ 24 h 42"/>
                  <a:gd name="T18" fmla="*/ 23 w 72"/>
                  <a:gd name="T19" fmla="*/ 30 h 42"/>
                  <a:gd name="T20" fmla="*/ 46 w 72"/>
                  <a:gd name="T21" fmla="*/ 41 h 42"/>
                  <a:gd name="T22" fmla="*/ 69 w 72"/>
                  <a:gd name="T23" fmla="*/ 3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42">
                    <a:moveTo>
                      <a:pt x="69" y="34"/>
                    </a:moveTo>
                    <a:cubicBezTo>
                      <a:pt x="70" y="33"/>
                      <a:pt x="72" y="30"/>
                      <a:pt x="72" y="28"/>
                    </a:cubicBezTo>
                    <a:cubicBezTo>
                      <a:pt x="72" y="26"/>
                      <a:pt x="71" y="24"/>
                      <a:pt x="70" y="23"/>
                    </a:cubicBezTo>
                    <a:cubicBezTo>
                      <a:pt x="69" y="20"/>
                      <a:pt x="68" y="17"/>
                      <a:pt x="66" y="14"/>
                    </a:cubicBezTo>
                    <a:cubicBezTo>
                      <a:pt x="63" y="9"/>
                      <a:pt x="56" y="6"/>
                      <a:pt x="50" y="5"/>
                    </a:cubicBezTo>
                    <a:cubicBezTo>
                      <a:pt x="44" y="3"/>
                      <a:pt x="37" y="3"/>
                      <a:pt x="31" y="3"/>
                    </a:cubicBezTo>
                    <a:cubicBezTo>
                      <a:pt x="25" y="2"/>
                      <a:pt x="19" y="0"/>
                      <a:pt x="13" y="1"/>
                    </a:cubicBezTo>
                    <a:cubicBezTo>
                      <a:pt x="7" y="2"/>
                      <a:pt x="1" y="6"/>
                      <a:pt x="1" y="12"/>
                    </a:cubicBezTo>
                    <a:cubicBezTo>
                      <a:pt x="0" y="17"/>
                      <a:pt x="4" y="22"/>
                      <a:pt x="8" y="24"/>
                    </a:cubicBezTo>
                    <a:cubicBezTo>
                      <a:pt x="13" y="27"/>
                      <a:pt x="18" y="28"/>
                      <a:pt x="23" y="30"/>
                    </a:cubicBezTo>
                    <a:cubicBezTo>
                      <a:pt x="30" y="33"/>
                      <a:pt x="39" y="37"/>
                      <a:pt x="46" y="41"/>
                    </a:cubicBezTo>
                    <a:cubicBezTo>
                      <a:pt x="54" y="42"/>
                      <a:pt x="62" y="40"/>
                      <a:pt x="69"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3" name="Freeform 33">
                <a:extLst>
                  <a:ext uri="{FF2B5EF4-FFF2-40B4-BE49-F238E27FC236}">
                    <a16:creationId xmlns:a16="http://schemas.microsoft.com/office/drawing/2014/main" id="{49318DBF-F7F8-4E54-9E1B-8F67114A5CBA}"/>
                  </a:ext>
                </a:extLst>
              </p:cNvPr>
              <p:cNvSpPr>
                <a:spLocks/>
              </p:cNvSpPr>
              <p:nvPr/>
            </p:nvSpPr>
            <p:spPr bwMode="auto">
              <a:xfrm>
                <a:off x="8384871" y="2222937"/>
                <a:ext cx="219075" cy="276225"/>
              </a:xfrm>
              <a:custGeom>
                <a:avLst/>
                <a:gdLst>
                  <a:gd name="T0" fmla="*/ 64 w 89"/>
                  <a:gd name="T1" fmla="*/ 61 h 112"/>
                  <a:gd name="T2" fmla="*/ 77 w 89"/>
                  <a:gd name="T3" fmla="*/ 53 h 112"/>
                  <a:gd name="T4" fmla="*/ 82 w 89"/>
                  <a:gd name="T5" fmla="*/ 44 h 112"/>
                  <a:gd name="T6" fmla="*/ 81 w 89"/>
                  <a:gd name="T7" fmla="*/ 23 h 112"/>
                  <a:gd name="T8" fmla="*/ 86 w 89"/>
                  <a:gd name="T9" fmla="*/ 14 h 112"/>
                  <a:gd name="T10" fmla="*/ 86 w 89"/>
                  <a:gd name="T11" fmla="*/ 3 h 112"/>
                  <a:gd name="T12" fmla="*/ 72 w 89"/>
                  <a:gd name="T13" fmla="*/ 5 h 112"/>
                  <a:gd name="T14" fmla="*/ 58 w 89"/>
                  <a:gd name="T15" fmla="*/ 14 h 112"/>
                  <a:gd name="T16" fmla="*/ 54 w 89"/>
                  <a:gd name="T17" fmla="*/ 16 h 112"/>
                  <a:gd name="T18" fmla="*/ 49 w 89"/>
                  <a:gd name="T19" fmla="*/ 15 h 112"/>
                  <a:gd name="T20" fmla="*/ 34 w 89"/>
                  <a:gd name="T21" fmla="*/ 8 h 112"/>
                  <a:gd name="T22" fmla="*/ 22 w 89"/>
                  <a:gd name="T23" fmla="*/ 5 h 112"/>
                  <a:gd name="T24" fmla="*/ 10 w 89"/>
                  <a:gd name="T25" fmla="*/ 8 h 112"/>
                  <a:gd name="T26" fmla="*/ 5 w 89"/>
                  <a:gd name="T27" fmla="*/ 32 h 112"/>
                  <a:gd name="T28" fmla="*/ 1 w 89"/>
                  <a:gd name="T29" fmla="*/ 41 h 112"/>
                  <a:gd name="T30" fmla="*/ 7 w 89"/>
                  <a:gd name="T31" fmla="*/ 57 h 112"/>
                  <a:gd name="T32" fmla="*/ 18 w 89"/>
                  <a:gd name="T33" fmla="*/ 69 h 112"/>
                  <a:gd name="T34" fmla="*/ 24 w 89"/>
                  <a:gd name="T35" fmla="*/ 84 h 112"/>
                  <a:gd name="T36" fmla="*/ 41 w 89"/>
                  <a:gd name="T37" fmla="*/ 110 h 112"/>
                  <a:gd name="T38" fmla="*/ 45 w 89"/>
                  <a:gd name="T39" fmla="*/ 112 h 112"/>
                  <a:gd name="T40" fmla="*/ 49 w 89"/>
                  <a:gd name="T41" fmla="*/ 110 h 112"/>
                  <a:gd name="T42" fmla="*/ 47 w 89"/>
                  <a:gd name="T43" fmla="*/ 111 h 112"/>
                  <a:gd name="T44" fmla="*/ 59 w 89"/>
                  <a:gd name="T45" fmla="*/ 82 h 112"/>
                  <a:gd name="T46" fmla="*/ 64 w 89"/>
                  <a:gd name="T47" fmla="*/ 6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 h="112">
                    <a:moveTo>
                      <a:pt x="64" y="61"/>
                    </a:moveTo>
                    <a:cubicBezTo>
                      <a:pt x="68" y="58"/>
                      <a:pt x="73" y="56"/>
                      <a:pt x="77" y="53"/>
                    </a:cubicBezTo>
                    <a:cubicBezTo>
                      <a:pt x="80" y="51"/>
                      <a:pt x="82" y="47"/>
                      <a:pt x="82" y="44"/>
                    </a:cubicBezTo>
                    <a:cubicBezTo>
                      <a:pt x="83" y="37"/>
                      <a:pt x="79" y="30"/>
                      <a:pt x="81" y="23"/>
                    </a:cubicBezTo>
                    <a:cubicBezTo>
                      <a:pt x="82" y="20"/>
                      <a:pt x="85" y="17"/>
                      <a:pt x="86" y="14"/>
                    </a:cubicBezTo>
                    <a:cubicBezTo>
                      <a:pt x="88" y="10"/>
                      <a:pt x="89" y="6"/>
                      <a:pt x="86" y="3"/>
                    </a:cubicBezTo>
                    <a:cubicBezTo>
                      <a:pt x="82" y="0"/>
                      <a:pt x="76" y="2"/>
                      <a:pt x="72" y="5"/>
                    </a:cubicBezTo>
                    <a:cubicBezTo>
                      <a:pt x="67" y="8"/>
                      <a:pt x="63" y="11"/>
                      <a:pt x="58" y="14"/>
                    </a:cubicBezTo>
                    <a:cubicBezTo>
                      <a:pt x="57" y="15"/>
                      <a:pt x="55" y="15"/>
                      <a:pt x="54" y="16"/>
                    </a:cubicBezTo>
                    <a:cubicBezTo>
                      <a:pt x="53" y="16"/>
                      <a:pt x="51" y="15"/>
                      <a:pt x="49" y="15"/>
                    </a:cubicBezTo>
                    <a:cubicBezTo>
                      <a:pt x="44" y="12"/>
                      <a:pt x="39" y="10"/>
                      <a:pt x="34" y="8"/>
                    </a:cubicBezTo>
                    <a:cubicBezTo>
                      <a:pt x="30" y="7"/>
                      <a:pt x="26" y="5"/>
                      <a:pt x="22" y="5"/>
                    </a:cubicBezTo>
                    <a:cubicBezTo>
                      <a:pt x="18" y="4"/>
                      <a:pt x="13" y="5"/>
                      <a:pt x="10" y="8"/>
                    </a:cubicBezTo>
                    <a:cubicBezTo>
                      <a:pt x="5" y="14"/>
                      <a:pt x="8" y="24"/>
                      <a:pt x="5" y="32"/>
                    </a:cubicBezTo>
                    <a:cubicBezTo>
                      <a:pt x="4" y="35"/>
                      <a:pt x="2" y="38"/>
                      <a:pt x="1" y="41"/>
                    </a:cubicBezTo>
                    <a:cubicBezTo>
                      <a:pt x="0" y="47"/>
                      <a:pt x="3" y="52"/>
                      <a:pt x="7" y="57"/>
                    </a:cubicBezTo>
                    <a:cubicBezTo>
                      <a:pt x="10" y="61"/>
                      <a:pt x="15" y="64"/>
                      <a:pt x="18" y="69"/>
                    </a:cubicBezTo>
                    <a:cubicBezTo>
                      <a:pt x="21" y="74"/>
                      <a:pt x="22" y="79"/>
                      <a:pt x="24" y="84"/>
                    </a:cubicBezTo>
                    <a:cubicBezTo>
                      <a:pt x="27" y="94"/>
                      <a:pt x="33" y="103"/>
                      <a:pt x="41" y="110"/>
                    </a:cubicBezTo>
                    <a:cubicBezTo>
                      <a:pt x="42" y="111"/>
                      <a:pt x="44" y="112"/>
                      <a:pt x="45" y="112"/>
                    </a:cubicBezTo>
                    <a:cubicBezTo>
                      <a:pt x="47" y="112"/>
                      <a:pt x="48" y="111"/>
                      <a:pt x="49" y="110"/>
                    </a:cubicBezTo>
                    <a:cubicBezTo>
                      <a:pt x="47" y="111"/>
                      <a:pt x="47" y="111"/>
                      <a:pt x="47" y="111"/>
                    </a:cubicBezTo>
                    <a:cubicBezTo>
                      <a:pt x="53" y="102"/>
                      <a:pt x="58" y="93"/>
                      <a:pt x="59" y="82"/>
                    </a:cubicBezTo>
                    <a:cubicBezTo>
                      <a:pt x="60" y="75"/>
                      <a:pt x="59" y="66"/>
                      <a:pt x="64"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grpSp>
          <p:nvGrpSpPr>
            <p:cNvPr id="25" name="Grupp 24">
              <a:extLst>
                <a:ext uri="{FF2B5EF4-FFF2-40B4-BE49-F238E27FC236}">
                  <a16:creationId xmlns:a16="http://schemas.microsoft.com/office/drawing/2014/main" id="{5676A108-70FC-4686-99E9-CD65FF10FCD3}"/>
                </a:ext>
              </a:extLst>
            </p:cNvPr>
            <p:cNvGrpSpPr/>
            <p:nvPr/>
          </p:nvGrpSpPr>
          <p:grpSpPr>
            <a:xfrm>
              <a:off x="8962578" y="1014546"/>
              <a:ext cx="609094" cy="779225"/>
              <a:chOff x="8173734" y="1179949"/>
              <a:chExt cx="744538" cy="952501"/>
            </a:xfrm>
          </p:grpSpPr>
          <p:sp>
            <p:nvSpPr>
              <p:cNvPr id="46" name="Freeform 11">
                <a:extLst>
                  <a:ext uri="{FF2B5EF4-FFF2-40B4-BE49-F238E27FC236}">
                    <a16:creationId xmlns:a16="http://schemas.microsoft.com/office/drawing/2014/main" id="{37B6E7EB-46E9-4099-AE35-F1046CDDF41E}"/>
                  </a:ext>
                </a:extLst>
              </p:cNvPr>
              <p:cNvSpPr>
                <a:spLocks/>
              </p:cNvSpPr>
              <p:nvPr/>
            </p:nvSpPr>
            <p:spPr bwMode="auto">
              <a:xfrm>
                <a:off x="8173734" y="1197412"/>
                <a:ext cx="698500" cy="808038"/>
              </a:xfrm>
              <a:custGeom>
                <a:avLst/>
                <a:gdLst>
                  <a:gd name="T0" fmla="*/ 34 w 284"/>
                  <a:gd name="T1" fmla="*/ 145 h 329"/>
                  <a:gd name="T2" fmla="*/ 81 w 284"/>
                  <a:gd name="T3" fmla="*/ 159 h 329"/>
                  <a:gd name="T4" fmla="*/ 43 w 284"/>
                  <a:gd name="T5" fmla="*/ 187 h 329"/>
                  <a:gd name="T6" fmla="*/ 23 w 284"/>
                  <a:gd name="T7" fmla="*/ 255 h 329"/>
                  <a:gd name="T8" fmla="*/ 39 w 284"/>
                  <a:gd name="T9" fmla="*/ 277 h 329"/>
                  <a:gd name="T10" fmla="*/ 53 w 284"/>
                  <a:gd name="T11" fmla="*/ 302 h 329"/>
                  <a:gd name="T12" fmla="*/ 87 w 284"/>
                  <a:gd name="T13" fmla="*/ 327 h 329"/>
                  <a:gd name="T14" fmla="*/ 109 w 284"/>
                  <a:gd name="T15" fmla="*/ 293 h 329"/>
                  <a:gd name="T16" fmla="*/ 126 w 284"/>
                  <a:gd name="T17" fmla="*/ 275 h 329"/>
                  <a:gd name="T18" fmla="*/ 177 w 284"/>
                  <a:gd name="T19" fmla="*/ 262 h 329"/>
                  <a:gd name="T20" fmla="*/ 200 w 284"/>
                  <a:gd name="T21" fmla="*/ 186 h 329"/>
                  <a:gd name="T22" fmla="*/ 232 w 284"/>
                  <a:gd name="T23" fmla="*/ 168 h 329"/>
                  <a:gd name="T24" fmla="*/ 226 w 284"/>
                  <a:gd name="T25" fmla="*/ 209 h 329"/>
                  <a:gd name="T26" fmla="*/ 263 w 284"/>
                  <a:gd name="T27" fmla="*/ 196 h 329"/>
                  <a:gd name="T28" fmla="*/ 280 w 284"/>
                  <a:gd name="T29" fmla="*/ 105 h 329"/>
                  <a:gd name="T30" fmla="*/ 252 w 284"/>
                  <a:gd name="T31" fmla="*/ 51 h 329"/>
                  <a:gd name="T32" fmla="*/ 215 w 284"/>
                  <a:gd name="T33" fmla="*/ 44 h 329"/>
                  <a:gd name="T34" fmla="*/ 212 w 284"/>
                  <a:gd name="T35" fmla="*/ 10 h 329"/>
                  <a:gd name="T36" fmla="*/ 160 w 284"/>
                  <a:gd name="T37" fmla="*/ 28 h 329"/>
                  <a:gd name="T38" fmla="*/ 153 w 284"/>
                  <a:gd name="T39" fmla="*/ 62 h 329"/>
                  <a:gd name="T40" fmla="*/ 120 w 284"/>
                  <a:gd name="T41" fmla="*/ 82 h 329"/>
                  <a:gd name="T42" fmla="*/ 69 w 284"/>
                  <a:gd name="T43" fmla="*/ 65 h 329"/>
                  <a:gd name="T44" fmla="*/ 32 w 284"/>
                  <a:gd name="T45" fmla="*/ 65 h 329"/>
                  <a:gd name="T46" fmla="*/ 1 w 284"/>
                  <a:gd name="T47" fmla="*/ 118 h 329"/>
                  <a:gd name="T48" fmla="*/ 34 w 284"/>
                  <a:gd name="T49" fmla="*/ 145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4" h="329">
                    <a:moveTo>
                      <a:pt x="34" y="145"/>
                    </a:moveTo>
                    <a:cubicBezTo>
                      <a:pt x="53" y="145"/>
                      <a:pt x="80" y="146"/>
                      <a:pt x="81" y="159"/>
                    </a:cubicBezTo>
                    <a:cubicBezTo>
                      <a:pt x="82" y="171"/>
                      <a:pt x="68" y="182"/>
                      <a:pt x="43" y="187"/>
                    </a:cubicBezTo>
                    <a:cubicBezTo>
                      <a:pt x="18" y="192"/>
                      <a:pt x="23" y="239"/>
                      <a:pt x="23" y="255"/>
                    </a:cubicBezTo>
                    <a:cubicBezTo>
                      <a:pt x="22" y="271"/>
                      <a:pt x="32" y="275"/>
                      <a:pt x="39" y="277"/>
                    </a:cubicBezTo>
                    <a:cubicBezTo>
                      <a:pt x="45" y="278"/>
                      <a:pt x="52" y="281"/>
                      <a:pt x="53" y="302"/>
                    </a:cubicBezTo>
                    <a:cubicBezTo>
                      <a:pt x="53" y="322"/>
                      <a:pt x="72" y="329"/>
                      <a:pt x="87" y="327"/>
                    </a:cubicBezTo>
                    <a:cubicBezTo>
                      <a:pt x="103" y="325"/>
                      <a:pt x="111" y="304"/>
                      <a:pt x="109" y="293"/>
                    </a:cubicBezTo>
                    <a:cubicBezTo>
                      <a:pt x="107" y="282"/>
                      <a:pt x="112" y="278"/>
                      <a:pt x="126" y="275"/>
                    </a:cubicBezTo>
                    <a:cubicBezTo>
                      <a:pt x="140" y="273"/>
                      <a:pt x="169" y="269"/>
                      <a:pt x="177" y="262"/>
                    </a:cubicBezTo>
                    <a:cubicBezTo>
                      <a:pt x="185" y="254"/>
                      <a:pt x="196" y="196"/>
                      <a:pt x="200" y="186"/>
                    </a:cubicBezTo>
                    <a:cubicBezTo>
                      <a:pt x="205" y="176"/>
                      <a:pt x="220" y="156"/>
                      <a:pt x="232" y="168"/>
                    </a:cubicBezTo>
                    <a:cubicBezTo>
                      <a:pt x="245" y="179"/>
                      <a:pt x="213" y="192"/>
                      <a:pt x="226" y="209"/>
                    </a:cubicBezTo>
                    <a:cubicBezTo>
                      <a:pt x="232" y="218"/>
                      <a:pt x="252" y="207"/>
                      <a:pt x="263" y="196"/>
                    </a:cubicBezTo>
                    <a:cubicBezTo>
                      <a:pt x="271" y="187"/>
                      <a:pt x="275" y="150"/>
                      <a:pt x="280" y="105"/>
                    </a:cubicBezTo>
                    <a:cubicBezTo>
                      <a:pt x="284" y="60"/>
                      <a:pt x="269" y="52"/>
                      <a:pt x="252" y="51"/>
                    </a:cubicBezTo>
                    <a:cubicBezTo>
                      <a:pt x="236" y="51"/>
                      <a:pt x="225" y="55"/>
                      <a:pt x="215" y="44"/>
                    </a:cubicBezTo>
                    <a:cubicBezTo>
                      <a:pt x="205" y="33"/>
                      <a:pt x="224" y="20"/>
                      <a:pt x="212" y="10"/>
                    </a:cubicBezTo>
                    <a:cubicBezTo>
                      <a:pt x="200" y="0"/>
                      <a:pt x="168" y="12"/>
                      <a:pt x="160" y="28"/>
                    </a:cubicBezTo>
                    <a:cubicBezTo>
                      <a:pt x="151" y="45"/>
                      <a:pt x="157" y="51"/>
                      <a:pt x="153" y="62"/>
                    </a:cubicBezTo>
                    <a:cubicBezTo>
                      <a:pt x="149" y="73"/>
                      <a:pt x="133" y="81"/>
                      <a:pt x="120" y="82"/>
                    </a:cubicBezTo>
                    <a:cubicBezTo>
                      <a:pt x="100" y="82"/>
                      <a:pt x="80" y="73"/>
                      <a:pt x="69" y="65"/>
                    </a:cubicBezTo>
                    <a:cubicBezTo>
                      <a:pt x="58" y="57"/>
                      <a:pt x="46" y="53"/>
                      <a:pt x="32" y="65"/>
                    </a:cubicBezTo>
                    <a:cubicBezTo>
                      <a:pt x="19" y="77"/>
                      <a:pt x="0" y="105"/>
                      <a:pt x="1" y="118"/>
                    </a:cubicBezTo>
                    <a:cubicBezTo>
                      <a:pt x="3" y="131"/>
                      <a:pt x="15" y="146"/>
                      <a:pt x="34" y="14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7" name="Freeform 17">
                <a:extLst>
                  <a:ext uri="{FF2B5EF4-FFF2-40B4-BE49-F238E27FC236}">
                    <a16:creationId xmlns:a16="http://schemas.microsoft.com/office/drawing/2014/main" id="{DA13CFD3-EB60-4354-B5CF-3A02FE3DB564}"/>
                  </a:ext>
                </a:extLst>
              </p:cNvPr>
              <p:cNvSpPr>
                <a:spLocks/>
              </p:cNvSpPr>
              <p:nvPr/>
            </p:nvSpPr>
            <p:spPr bwMode="auto">
              <a:xfrm>
                <a:off x="8796034" y="1179949"/>
                <a:ext cx="122238" cy="134938"/>
              </a:xfrm>
              <a:custGeom>
                <a:avLst/>
                <a:gdLst>
                  <a:gd name="T0" fmla="*/ 40 w 50"/>
                  <a:gd name="T1" fmla="*/ 41 h 55"/>
                  <a:gd name="T2" fmla="*/ 44 w 50"/>
                  <a:gd name="T3" fmla="*/ 13 h 55"/>
                  <a:gd name="T4" fmla="*/ 24 w 50"/>
                  <a:gd name="T5" fmla="*/ 4 h 55"/>
                  <a:gd name="T6" fmla="*/ 4 w 50"/>
                  <a:gd name="T7" fmla="*/ 25 h 55"/>
                  <a:gd name="T8" fmla="*/ 5 w 50"/>
                  <a:gd name="T9" fmla="*/ 47 h 55"/>
                  <a:gd name="T10" fmla="*/ 40 w 50"/>
                  <a:gd name="T11" fmla="*/ 41 h 55"/>
                </a:gdLst>
                <a:ahLst/>
                <a:cxnLst>
                  <a:cxn ang="0">
                    <a:pos x="T0" y="T1"/>
                  </a:cxn>
                  <a:cxn ang="0">
                    <a:pos x="T2" y="T3"/>
                  </a:cxn>
                  <a:cxn ang="0">
                    <a:pos x="T4" y="T5"/>
                  </a:cxn>
                  <a:cxn ang="0">
                    <a:pos x="T6" y="T7"/>
                  </a:cxn>
                  <a:cxn ang="0">
                    <a:pos x="T8" y="T9"/>
                  </a:cxn>
                  <a:cxn ang="0">
                    <a:pos x="T10" y="T11"/>
                  </a:cxn>
                </a:cxnLst>
                <a:rect l="0" t="0" r="r" b="b"/>
                <a:pathLst>
                  <a:path w="50" h="55">
                    <a:moveTo>
                      <a:pt x="40" y="41"/>
                    </a:moveTo>
                    <a:cubicBezTo>
                      <a:pt x="50" y="37"/>
                      <a:pt x="45" y="18"/>
                      <a:pt x="44" y="13"/>
                    </a:cubicBezTo>
                    <a:cubicBezTo>
                      <a:pt x="43" y="8"/>
                      <a:pt x="31" y="0"/>
                      <a:pt x="24" y="4"/>
                    </a:cubicBezTo>
                    <a:cubicBezTo>
                      <a:pt x="16" y="8"/>
                      <a:pt x="5" y="16"/>
                      <a:pt x="4" y="25"/>
                    </a:cubicBezTo>
                    <a:cubicBezTo>
                      <a:pt x="4" y="25"/>
                      <a:pt x="0" y="39"/>
                      <a:pt x="5" y="47"/>
                    </a:cubicBezTo>
                    <a:cubicBezTo>
                      <a:pt x="10" y="55"/>
                      <a:pt x="30" y="46"/>
                      <a:pt x="40" y="4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8" name="Freeform 34">
                <a:extLst>
                  <a:ext uri="{FF2B5EF4-FFF2-40B4-BE49-F238E27FC236}">
                    <a16:creationId xmlns:a16="http://schemas.microsoft.com/office/drawing/2014/main" id="{9D64564B-F66B-4B40-B1A3-7EEA95914D0A}"/>
                  </a:ext>
                </a:extLst>
              </p:cNvPr>
              <p:cNvSpPr>
                <a:spLocks/>
              </p:cNvSpPr>
              <p:nvPr/>
            </p:nvSpPr>
            <p:spPr bwMode="auto">
              <a:xfrm>
                <a:off x="8429321" y="2000687"/>
                <a:ext cx="125413" cy="95250"/>
              </a:xfrm>
              <a:custGeom>
                <a:avLst/>
                <a:gdLst>
                  <a:gd name="T0" fmla="*/ 7 w 51"/>
                  <a:gd name="T1" fmla="*/ 38 h 39"/>
                  <a:gd name="T2" fmla="*/ 12 w 51"/>
                  <a:gd name="T3" fmla="*/ 39 h 39"/>
                  <a:gd name="T4" fmla="*/ 20 w 51"/>
                  <a:gd name="T5" fmla="*/ 38 h 39"/>
                  <a:gd name="T6" fmla="*/ 31 w 51"/>
                  <a:gd name="T7" fmla="*/ 34 h 39"/>
                  <a:gd name="T8" fmla="*/ 40 w 51"/>
                  <a:gd name="T9" fmla="*/ 30 h 39"/>
                  <a:gd name="T10" fmla="*/ 50 w 51"/>
                  <a:gd name="T11" fmla="*/ 24 h 39"/>
                  <a:gd name="T12" fmla="*/ 49 w 51"/>
                  <a:gd name="T13" fmla="*/ 17 h 39"/>
                  <a:gd name="T14" fmla="*/ 45 w 51"/>
                  <a:gd name="T15" fmla="*/ 6 h 39"/>
                  <a:gd name="T16" fmla="*/ 42 w 51"/>
                  <a:gd name="T17" fmla="*/ 1 h 39"/>
                  <a:gd name="T18" fmla="*/ 37 w 51"/>
                  <a:gd name="T19" fmla="*/ 1 h 39"/>
                  <a:gd name="T20" fmla="*/ 16 w 51"/>
                  <a:gd name="T21" fmla="*/ 6 h 39"/>
                  <a:gd name="T22" fmla="*/ 3 w 51"/>
                  <a:gd name="T23" fmla="*/ 14 h 39"/>
                  <a:gd name="T24" fmla="*/ 1 w 51"/>
                  <a:gd name="T25" fmla="*/ 30 h 39"/>
                  <a:gd name="T26" fmla="*/ 7 w 51"/>
                  <a:gd name="T27"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39">
                    <a:moveTo>
                      <a:pt x="7" y="38"/>
                    </a:moveTo>
                    <a:cubicBezTo>
                      <a:pt x="9" y="39"/>
                      <a:pt x="11" y="39"/>
                      <a:pt x="12" y="39"/>
                    </a:cubicBezTo>
                    <a:cubicBezTo>
                      <a:pt x="15" y="39"/>
                      <a:pt x="18" y="39"/>
                      <a:pt x="20" y="38"/>
                    </a:cubicBezTo>
                    <a:cubicBezTo>
                      <a:pt x="31" y="34"/>
                      <a:pt x="31" y="34"/>
                      <a:pt x="31" y="34"/>
                    </a:cubicBezTo>
                    <a:cubicBezTo>
                      <a:pt x="34" y="33"/>
                      <a:pt x="37" y="32"/>
                      <a:pt x="40" y="30"/>
                    </a:cubicBezTo>
                    <a:cubicBezTo>
                      <a:pt x="42" y="27"/>
                      <a:pt x="48" y="27"/>
                      <a:pt x="50" y="24"/>
                    </a:cubicBezTo>
                    <a:cubicBezTo>
                      <a:pt x="51" y="22"/>
                      <a:pt x="50" y="19"/>
                      <a:pt x="49" y="17"/>
                    </a:cubicBezTo>
                    <a:cubicBezTo>
                      <a:pt x="48" y="13"/>
                      <a:pt x="46" y="10"/>
                      <a:pt x="45" y="6"/>
                    </a:cubicBezTo>
                    <a:cubicBezTo>
                      <a:pt x="44" y="4"/>
                      <a:pt x="44" y="2"/>
                      <a:pt x="42" y="1"/>
                    </a:cubicBezTo>
                    <a:cubicBezTo>
                      <a:pt x="41" y="1"/>
                      <a:pt x="39" y="0"/>
                      <a:pt x="37" y="1"/>
                    </a:cubicBezTo>
                    <a:cubicBezTo>
                      <a:pt x="30" y="1"/>
                      <a:pt x="23" y="3"/>
                      <a:pt x="16" y="6"/>
                    </a:cubicBezTo>
                    <a:cubicBezTo>
                      <a:pt x="11" y="8"/>
                      <a:pt x="6" y="10"/>
                      <a:pt x="3" y="14"/>
                    </a:cubicBezTo>
                    <a:cubicBezTo>
                      <a:pt x="0" y="18"/>
                      <a:pt x="0" y="25"/>
                      <a:pt x="1" y="30"/>
                    </a:cubicBezTo>
                    <a:cubicBezTo>
                      <a:pt x="2" y="33"/>
                      <a:pt x="4" y="36"/>
                      <a:pt x="7" y="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9" name="Freeform 35">
                <a:extLst>
                  <a:ext uri="{FF2B5EF4-FFF2-40B4-BE49-F238E27FC236}">
                    <a16:creationId xmlns:a16="http://schemas.microsoft.com/office/drawing/2014/main" id="{3C41F0A1-C19C-4107-B7E6-550410E53890}"/>
                  </a:ext>
                </a:extLst>
              </p:cNvPr>
              <p:cNvSpPr>
                <a:spLocks/>
              </p:cNvSpPr>
              <p:nvPr/>
            </p:nvSpPr>
            <p:spPr bwMode="auto">
              <a:xfrm>
                <a:off x="8276921" y="2064187"/>
                <a:ext cx="79375" cy="68263"/>
              </a:xfrm>
              <a:custGeom>
                <a:avLst/>
                <a:gdLst>
                  <a:gd name="T0" fmla="*/ 2 w 32"/>
                  <a:gd name="T1" fmla="*/ 13 h 28"/>
                  <a:gd name="T2" fmla="*/ 0 w 32"/>
                  <a:gd name="T3" fmla="*/ 19 h 28"/>
                  <a:gd name="T4" fmla="*/ 3 w 32"/>
                  <a:gd name="T5" fmla="*/ 25 h 28"/>
                  <a:gd name="T6" fmla="*/ 16 w 32"/>
                  <a:gd name="T7" fmla="*/ 27 h 28"/>
                  <a:gd name="T8" fmla="*/ 29 w 32"/>
                  <a:gd name="T9" fmla="*/ 18 h 28"/>
                  <a:gd name="T10" fmla="*/ 29 w 32"/>
                  <a:gd name="T11" fmla="*/ 4 h 28"/>
                  <a:gd name="T12" fmla="*/ 27 w 32"/>
                  <a:gd name="T13" fmla="*/ 1 h 28"/>
                  <a:gd name="T14" fmla="*/ 22 w 32"/>
                  <a:gd name="T15" fmla="*/ 0 h 28"/>
                  <a:gd name="T16" fmla="*/ 17 w 32"/>
                  <a:gd name="T17" fmla="*/ 0 h 28"/>
                  <a:gd name="T18" fmla="*/ 9 w 32"/>
                  <a:gd name="T19" fmla="*/ 2 h 28"/>
                  <a:gd name="T20" fmla="*/ 5 w 32"/>
                  <a:gd name="T21" fmla="*/ 8 h 28"/>
                  <a:gd name="T22" fmla="*/ 2 w 32"/>
                  <a:gd name="T23"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8">
                    <a:moveTo>
                      <a:pt x="2" y="13"/>
                    </a:moveTo>
                    <a:cubicBezTo>
                      <a:pt x="1" y="15"/>
                      <a:pt x="0" y="17"/>
                      <a:pt x="0" y="19"/>
                    </a:cubicBezTo>
                    <a:cubicBezTo>
                      <a:pt x="0" y="21"/>
                      <a:pt x="1" y="23"/>
                      <a:pt x="3" y="25"/>
                    </a:cubicBezTo>
                    <a:cubicBezTo>
                      <a:pt x="7" y="27"/>
                      <a:pt x="11" y="28"/>
                      <a:pt x="16" y="27"/>
                    </a:cubicBezTo>
                    <a:cubicBezTo>
                      <a:pt x="21" y="26"/>
                      <a:pt x="26" y="23"/>
                      <a:pt x="29" y="18"/>
                    </a:cubicBezTo>
                    <a:cubicBezTo>
                      <a:pt x="31" y="14"/>
                      <a:pt x="32" y="8"/>
                      <a:pt x="29" y="4"/>
                    </a:cubicBezTo>
                    <a:cubicBezTo>
                      <a:pt x="29" y="3"/>
                      <a:pt x="28" y="2"/>
                      <a:pt x="27" y="1"/>
                    </a:cubicBezTo>
                    <a:cubicBezTo>
                      <a:pt x="26" y="0"/>
                      <a:pt x="24" y="0"/>
                      <a:pt x="22" y="0"/>
                    </a:cubicBezTo>
                    <a:cubicBezTo>
                      <a:pt x="20" y="0"/>
                      <a:pt x="19" y="0"/>
                      <a:pt x="17" y="0"/>
                    </a:cubicBezTo>
                    <a:cubicBezTo>
                      <a:pt x="14" y="0"/>
                      <a:pt x="12" y="1"/>
                      <a:pt x="9" y="2"/>
                    </a:cubicBezTo>
                    <a:cubicBezTo>
                      <a:pt x="8" y="4"/>
                      <a:pt x="6" y="6"/>
                      <a:pt x="5" y="8"/>
                    </a:cubicBezTo>
                    <a:cubicBezTo>
                      <a:pt x="4" y="10"/>
                      <a:pt x="3" y="12"/>
                      <a:pt x="2" y="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
          <p:nvSpPr>
            <p:cNvPr id="26" name="Rectangle 36">
              <a:extLst>
                <a:ext uri="{FF2B5EF4-FFF2-40B4-BE49-F238E27FC236}">
                  <a16:creationId xmlns:a16="http://schemas.microsoft.com/office/drawing/2014/main" id="{AE861DBE-955C-483B-BCFA-CEA9687A1097}"/>
                </a:ext>
              </a:extLst>
            </p:cNvPr>
            <p:cNvSpPr>
              <a:spLocks noChangeArrowheads="1"/>
            </p:cNvSpPr>
            <p:nvPr/>
          </p:nvSpPr>
          <p:spPr bwMode="auto">
            <a:xfrm>
              <a:off x="9188553" y="1223638"/>
              <a:ext cx="123270"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12</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27" name="Rectangle 37">
              <a:extLst>
                <a:ext uri="{FF2B5EF4-FFF2-40B4-BE49-F238E27FC236}">
                  <a16:creationId xmlns:a16="http://schemas.microsoft.com/office/drawing/2014/main" id="{CCB78CE2-8E80-465A-84ED-46B3A5175BC3}"/>
                </a:ext>
              </a:extLst>
            </p:cNvPr>
            <p:cNvSpPr>
              <a:spLocks noChangeArrowheads="1"/>
            </p:cNvSpPr>
            <p:nvPr/>
          </p:nvSpPr>
          <p:spPr bwMode="auto">
            <a:xfrm>
              <a:off x="9827517" y="1223638"/>
              <a:ext cx="123270"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11</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grpSp>
          <p:nvGrpSpPr>
            <p:cNvPr id="28" name="Grupp 27">
              <a:extLst>
                <a:ext uri="{FF2B5EF4-FFF2-40B4-BE49-F238E27FC236}">
                  <a16:creationId xmlns:a16="http://schemas.microsoft.com/office/drawing/2014/main" id="{E403C967-E7CF-4DD7-8CF3-C11170C60A9F}"/>
                </a:ext>
              </a:extLst>
            </p:cNvPr>
            <p:cNvGrpSpPr/>
            <p:nvPr/>
          </p:nvGrpSpPr>
          <p:grpSpPr>
            <a:xfrm>
              <a:off x="8841798" y="2257408"/>
              <a:ext cx="414288" cy="890913"/>
              <a:chOff x="8026096" y="2699187"/>
              <a:chExt cx="506413" cy="1089025"/>
            </a:xfrm>
          </p:grpSpPr>
          <p:sp>
            <p:nvSpPr>
              <p:cNvPr id="40" name="Freeform 18">
                <a:extLst>
                  <a:ext uri="{FF2B5EF4-FFF2-40B4-BE49-F238E27FC236}">
                    <a16:creationId xmlns:a16="http://schemas.microsoft.com/office/drawing/2014/main" id="{9C8E281A-48E1-4F06-B8E3-012EADB9C1B3}"/>
                  </a:ext>
                </a:extLst>
              </p:cNvPr>
              <p:cNvSpPr>
                <a:spLocks/>
              </p:cNvSpPr>
              <p:nvPr/>
            </p:nvSpPr>
            <p:spPr bwMode="auto">
              <a:xfrm>
                <a:off x="8189609" y="3083362"/>
                <a:ext cx="157163" cy="193675"/>
              </a:xfrm>
              <a:custGeom>
                <a:avLst/>
                <a:gdLst>
                  <a:gd name="T0" fmla="*/ 19 w 64"/>
                  <a:gd name="T1" fmla="*/ 42 h 79"/>
                  <a:gd name="T2" fmla="*/ 28 w 64"/>
                  <a:gd name="T3" fmla="*/ 53 h 79"/>
                  <a:gd name="T4" fmla="*/ 38 w 64"/>
                  <a:gd name="T5" fmla="*/ 61 h 79"/>
                  <a:gd name="T6" fmla="*/ 40 w 64"/>
                  <a:gd name="T7" fmla="*/ 64 h 79"/>
                  <a:gd name="T8" fmla="*/ 45 w 64"/>
                  <a:gd name="T9" fmla="*/ 72 h 79"/>
                  <a:gd name="T10" fmla="*/ 46 w 64"/>
                  <a:gd name="T11" fmla="*/ 72 h 79"/>
                  <a:gd name="T12" fmla="*/ 53 w 64"/>
                  <a:gd name="T13" fmla="*/ 77 h 79"/>
                  <a:gd name="T14" fmla="*/ 56 w 64"/>
                  <a:gd name="T15" fmla="*/ 69 h 79"/>
                  <a:gd name="T16" fmla="*/ 63 w 64"/>
                  <a:gd name="T17" fmla="*/ 52 h 79"/>
                  <a:gd name="T18" fmla="*/ 36 w 64"/>
                  <a:gd name="T19" fmla="*/ 11 h 79"/>
                  <a:gd name="T20" fmla="*/ 25 w 64"/>
                  <a:gd name="T21" fmla="*/ 7 h 79"/>
                  <a:gd name="T22" fmla="*/ 15 w 64"/>
                  <a:gd name="T23" fmla="*/ 3 h 79"/>
                  <a:gd name="T24" fmla="*/ 11 w 64"/>
                  <a:gd name="T25" fmla="*/ 11 h 79"/>
                  <a:gd name="T26" fmla="*/ 6 w 64"/>
                  <a:gd name="T27" fmla="*/ 19 h 79"/>
                  <a:gd name="T28" fmla="*/ 1 w 64"/>
                  <a:gd name="T29" fmla="*/ 21 h 79"/>
                  <a:gd name="T30" fmla="*/ 2 w 64"/>
                  <a:gd name="T31" fmla="*/ 26 h 79"/>
                  <a:gd name="T32" fmla="*/ 19 w 64"/>
                  <a:gd name="T33" fmla="*/ 4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79">
                    <a:moveTo>
                      <a:pt x="19" y="42"/>
                    </a:moveTo>
                    <a:cubicBezTo>
                      <a:pt x="21" y="46"/>
                      <a:pt x="24" y="49"/>
                      <a:pt x="28" y="53"/>
                    </a:cubicBezTo>
                    <a:cubicBezTo>
                      <a:pt x="31" y="56"/>
                      <a:pt x="35" y="58"/>
                      <a:pt x="38" y="61"/>
                    </a:cubicBezTo>
                    <a:cubicBezTo>
                      <a:pt x="39" y="62"/>
                      <a:pt x="40" y="63"/>
                      <a:pt x="40" y="64"/>
                    </a:cubicBezTo>
                    <a:cubicBezTo>
                      <a:pt x="42" y="66"/>
                      <a:pt x="44" y="69"/>
                      <a:pt x="45" y="72"/>
                    </a:cubicBezTo>
                    <a:cubicBezTo>
                      <a:pt x="46" y="72"/>
                      <a:pt x="46" y="72"/>
                      <a:pt x="46" y="72"/>
                    </a:cubicBezTo>
                    <a:cubicBezTo>
                      <a:pt x="47" y="75"/>
                      <a:pt x="50" y="79"/>
                      <a:pt x="53" y="77"/>
                    </a:cubicBezTo>
                    <a:cubicBezTo>
                      <a:pt x="55" y="75"/>
                      <a:pt x="55" y="71"/>
                      <a:pt x="56" y="69"/>
                    </a:cubicBezTo>
                    <a:cubicBezTo>
                      <a:pt x="58" y="63"/>
                      <a:pt x="64" y="59"/>
                      <a:pt x="63" y="52"/>
                    </a:cubicBezTo>
                    <a:cubicBezTo>
                      <a:pt x="60" y="36"/>
                      <a:pt x="52" y="17"/>
                      <a:pt x="36" y="11"/>
                    </a:cubicBezTo>
                    <a:cubicBezTo>
                      <a:pt x="32" y="10"/>
                      <a:pt x="28" y="9"/>
                      <a:pt x="25" y="7"/>
                    </a:cubicBezTo>
                    <a:cubicBezTo>
                      <a:pt x="22" y="5"/>
                      <a:pt x="19" y="0"/>
                      <a:pt x="15" y="3"/>
                    </a:cubicBezTo>
                    <a:cubicBezTo>
                      <a:pt x="12" y="5"/>
                      <a:pt x="11" y="9"/>
                      <a:pt x="11" y="11"/>
                    </a:cubicBezTo>
                    <a:cubicBezTo>
                      <a:pt x="10" y="14"/>
                      <a:pt x="9" y="17"/>
                      <a:pt x="6" y="19"/>
                    </a:cubicBezTo>
                    <a:cubicBezTo>
                      <a:pt x="4" y="20"/>
                      <a:pt x="2" y="20"/>
                      <a:pt x="1" y="21"/>
                    </a:cubicBezTo>
                    <a:cubicBezTo>
                      <a:pt x="0" y="23"/>
                      <a:pt x="1" y="25"/>
                      <a:pt x="2" y="26"/>
                    </a:cubicBezTo>
                    <a:cubicBezTo>
                      <a:pt x="8" y="31"/>
                      <a:pt x="14" y="35"/>
                      <a:pt x="19" y="4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1" name="Freeform 19">
                <a:extLst>
                  <a:ext uri="{FF2B5EF4-FFF2-40B4-BE49-F238E27FC236}">
                    <a16:creationId xmlns:a16="http://schemas.microsoft.com/office/drawing/2014/main" id="{E197E1C7-478C-4C16-9A53-535627E9ED7C}"/>
                  </a:ext>
                </a:extLst>
              </p:cNvPr>
              <p:cNvSpPr>
                <a:spLocks/>
              </p:cNvSpPr>
              <p:nvPr/>
            </p:nvSpPr>
            <p:spPr bwMode="auto">
              <a:xfrm>
                <a:off x="8102296" y="3453249"/>
                <a:ext cx="300038" cy="219075"/>
              </a:xfrm>
              <a:custGeom>
                <a:avLst/>
                <a:gdLst>
                  <a:gd name="T0" fmla="*/ 111 w 122"/>
                  <a:gd name="T1" fmla="*/ 46 h 89"/>
                  <a:gd name="T2" fmla="*/ 111 w 122"/>
                  <a:gd name="T3" fmla="*/ 18 h 89"/>
                  <a:gd name="T4" fmla="*/ 103 w 122"/>
                  <a:gd name="T5" fmla="*/ 12 h 89"/>
                  <a:gd name="T6" fmla="*/ 96 w 122"/>
                  <a:gd name="T7" fmla="*/ 15 h 89"/>
                  <a:gd name="T8" fmla="*/ 90 w 122"/>
                  <a:gd name="T9" fmla="*/ 19 h 89"/>
                  <a:gd name="T10" fmla="*/ 76 w 122"/>
                  <a:gd name="T11" fmla="*/ 17 h 89"/>
                  <a:gd name="T12" fmla="*/ 58 w 122"/>
                  <a:gd name="T13" fmla="*/ 23 h 89"/>
                  <a:gd name="T14" fmla="*/ 46 w 122"/>
                  <a:gd name="T15" fmla="*/ 5 h 89"/>
                  <a:gd name="T16" fmla="*/ 26 w 122"/>
                  <a:gd name="T17" fmla="*/ 0 h 89"/>
                  <a:gd name="T18" fmla="*/ 8 w 122"/>
                  <a:gd name="T19" fmla="*/ 12 h 89"/>
                  <a:gd name="T20" fmla="*/ 1 w 122"/>
                  <a:gd name="T21" fmla="*/ 27 h 89"/>
                  <a:gd name="T22" fmla="*/ 1 w 122"/>
                  <a:gd name="T23" fmla="*/ 28 h 89"/>
                  <a:gd name="T24" fmla="*/ 5 w 122"/>
                  <a:gd name="T25" fmla="*/ 42 h 89"/>
                  <a:gd name="T26" fmla="*/ 20 w 122"/>
                  <a:gd name="T27" fmla="*/ 44 h 89"/>
                  <a:gd name="T28" fmla="*/ 24 w 122"/>
                  <a:gd name="T29" fmla="*/ 38 h 89"/>
                  <a:gd name="T30" fmla="*/ 30 w 122"/>
                  <a:gd name="T31" fmla="*/ 41 h 89"/>
                  <a:gd name="T32" fmla="*/ 36 w 122"/>
                  <a:gd name="T33" fmla="*/ 46 h 89"/>
                  <a:gd name="T34" fmla="*/ 46 w 122"/>
                  <a:gd name="T35" fmla="*/ 56 h 89"/>
                  <a:gd name="T36" fmla="*/ 51 w 122"/>
                  <a:gd name="T37" fmla="*/ 70 h 89"/>
                  <a:gd name="T38" fmla="*/ 57 w 122"/>
                  <a:gd name="T39" fmla="*/ 80 h 89"/>
                  <a:gd name="T40" fmla="*/ 68 w 122"/>
                  <a:gd name="T41" fmla="*/ 83 h 89"/>
                  <a:gd name="T42" fmla="*/ 80 w 122"/>
                  <a:gd name="T43" fmla="*/ 81 h 89"/>
                  <a:gd name="T44" fmla="*/ 89 w 122"/>
                  <a:gd name="T45" fmla="*/ 78 h 89"/>
                  <a:gd name="T46" fmla="*/ 94 w 122"/>
                  <a:gd name="T47" fmla="*/ 81 h 89"/>
                  <a:gd name="T48" fmla="*/ 102 w 122"/>
                  <a:gd name="T49" fmla="*/ 86 h 89"/>
                  <a:gd name="T50" fmla="*/ 116 w 122"/>
                  <a:gd name="T51" fmla="*/ 85 h 89"/>
                  <a:gd name="T52" fmla="*/ 122 w 122"/>
                  <a:gd name="T53" fmla="*/ 79 h 89"/>
                  <a:gd name="T54" fmla="*/ 118 w 122"/>
                  <a:gd name="T55" fmla="*/ 70 h 89"/>
                  <a:gd name="T56" fmla="*/ 111 w 122"/>
                  <a:gd name="T57" fmla="*/ 4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2" h="89">
                    <a:moveTo>
                      <a:pt x="111" y="46"/>
                    </a:moveTo>
                    <a:cubicBezTo>
                      <a:pt x="110" y="37"/>
                      <a:pt x="107" y="27"/>
                      <a:pt x="111" y="18"/>
                    </a:cubicBezTo>
                    <a:cubicBezTo>
                      <a:pt x="113" y="13"/>
                      <a:pt x="108" y="12"/>
                      <a:pt x="103" y="12"/>
                    </a:cubicBezTo>
                    <a:cubicBezTo>
                      <a:pt x="101" y="12"/>
                      <a:pt x="98" y="13"/>
                      <a:pt x="96" y="15"/>
                    </a:cubicBezTo>
                    <a:cubicBezTo>
                      <a:pt x="94" y="16"/>
                      <a:pt x="93" y="19"/>
                      <a:pt x="90" y="19"/>
                    </a:cubicBezTo>
                    <a:cubicBezTo>
                      <a:pt x="85" y="21"/>
                      <a:pt x="81" y="16"/>
                      <a:pt x="76" y="17"/>
                    </a:cubicBezTo>
                    <a:cubicBezTo>
                      <a:pt x="71" y="19"/>
                      <a:pt x="64" y="26"/>
                      <a:pt x="58" y="23"/>
                    </a:cubicBezTo>
                    <a:cubicBezTo>
                      <a:pt x="52" y="19"/>
                      <a:pt x="51" y="10"/>
                      <a:pt x="46" y="5"/>
                    </a:cubicBezTo>
                    <a:cubicBezTo>
                      <a:pt x="41" y="1"/>
                      <a:pt x="32" y="0"/>
                      <a:pt x="26" y="0"/>
                    </a:cubicBezTo>
                    <a:cubicBezTo>
                      <a:pt x="18" y="1"/>
                      <a:pt x="12" y="5"/>
                      <a:pt x="8" y="12"/>
                    </a:cubicBezTo>
                    <a:cubicBezTo>
                      <a:pt x="5" y="16"/>
                      <a:pt x="1" y="21"/>
                      <a:pt x="1" y="27"/>
                    </a:cubicBezTo>
                    <a:cubicBezTo>
                      <a:pt x="1" y="27"/>
                      <a:pt x="1" y="27"/>
                      <a:pt x="1" y="28"/>
                    </a:cubicBezTo>
                    <a:cubicBezTo>
                      <a:pt x="0" y="33"/>
                      <a:pt x="2" y="38"/>
                      <a:pt x="5" y="42"/>
                    </a:cubicBezTo>
                    <a:cubicBezTo>
                      <a:pt x="8" y="47"/>
                      <a:pt x="16" y="49"/>
                      <a:pt x="20" y="44"/>
                    </a:cubicBezTo>
                    <a:cubicBezTo>
                      <a:pt x="21" y="43"/>
                      <a:pt x="22" y="38"/>
                      <a:pt x="24" y="38"/>
                    </a:cubicBezTo>
                    <a:cubicBezTo>
                      <a:pt x="26" y="38"/>
                      <a:pt x="28" y="40"/>
                      <a:pt x="30" y="41"/>
                    </a:cubicBezTo>
                    <a:cubicBezTo>
                      <a:pt x="32" y="43"/>
                      <a:pt x="34" y="45"/>
                      <a:pt x="36" y="46"/>
                    </a:cubicBezTo>
                    <a:cubicBezTo>
                      <a:pt x="39" y="50"/>
                      <a:pt x="43" y="53"/>
                      <a:pt x="46" y="56"/>
                    </a:cubicBezTo>
                    <a:cubicBezTo>
                      <a:pt x="50" y="61"/>
                      <a:pt x="50" y="65"/>
                      <a:pt x="51" y="70"/>
                    </a:cubicBezTo>
                    <a:cubicBezTo>
                      <a:pt x="52" y="74"/>
                      <a:pt x="54" y="78"/>
                      <a:pt x="57" y="80"/>
                    </a:cubicBezTo>
                    <a:cubicBezTo>
                      <a:pt x="60" y="83"/>
                      <a:pt x="64" y="83"/>
                      <a:pt x="68" y="83"/>
                    </a:cubicBezTo>
                    <a:cubicBezTo>
                      <a:pt x="72" y="82"/>
                      <a:pt x="76" y="82"/>
                      <a:pt x="80" y="81"/>
                    </a:cubicBezTo>
                    <a:cubicBezTo>
                      <a:pt x="83" y="80"/>
                      <a:pt x="86" y="77"/>
                      <a:pt x="89" y="78"/>
                    </a:cubicBezTo>
                    <a:cubicBezTo>
                      <a:pt x="91" y="79"/>
                      <a:pt x="92" y="80"/>
                      <a:pt x="94" y="81"/>
                    </a:cubicBezTo>
                    <a:cubicBezTo>
                      <a:pt x="97" y="83"/>
                      <a:pt x="99" y="84"/>
                      <a:pt x="102" y="86"/>
                    </a:cubicBezTo>
                    <a:cubicBezTo>
                      <a:pt x="106" y="89"/>
                      <a:pt x="112" y="87"/>
                      <a:pt x="116" y="85"/>
                    </a:cubicBezTo>
                    <a:cubicBezTo>
                      <a:pt x="119" y="84"/>
                      <a:pt x="122" y="82"/>
                      <a:pt x="122" y="79"/>
                    </a:cubicBezTo>
                    <a:cubicBezTo>
                      <a:pt x="122" y="76"/>
                      <a:pt x="119" y="73"/>
                      <a:pt x="118" y="70"/>
                    </a:cubicBezTo>
                    <a:cubicBezTo>
                      <a:pt x="114" y="63"/>
                      <a:pt x="112" y="55"/>
                      <a:pt x="111" y="4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2" name="Freeform 20">
                <a:extLst>
                  <a:ext uri="{FF2B5EF4-FFF2-40B4-BE49-F238E27FC236}">
                    <a16:creationId xmlns:a16="http://schemas.microsoft.com/office/drawing/2014/main" id="{69093B62-7F61-4A97-8EB7-353F03E07582}"/>
                  </a:ext>
                </a:extLst>
              </p:cNvPr>
              <p:cNvSpPr>
                <a:spLocks/>
              </p:cNvSpPr>
              <p:nvPr/>
            </p:nvSpPr>
            <p:spPr bwMode="auto">
              <a:xfrm>
                <a:off x="8365821" y="2992874"/>
                <a:ext cx="166688" cy="411163"/>
              </a:xfrm>
              <a:custGeom>
                <a:avLst/>
                <a:gdLst>
                  <a:gd name="T0" fmla="*/ 48 w 68"/>
                  <a:gd name="T1" fmla="*/ 119 h 168"/>
                  <a:gd name="T2" fmla="*/ 66 w 68"/>
                  <a:gd name="T3" fmla="*/ 74 h 168"/>
                  <a:gd name="T4" fmla="*/ 68 w 68"/>
                  <a:gd name="T5" fmla="*/ 64 h 168"/>
                  <a:gd name="T6" fmla="*/ 63 w 68"/>
                  <a:gd name="T7" fmla="*/ 55 h 168"/>
                  <a:gd name="T8" fmla="*/ 58 w 68"/>
                  <a:gd name="T9" fmla="*/ 52 h 168"/>
                  <a:gd name="T10" fmla="*/ 49 w 68"/>
                  <a:gd name="T11" fmla="*/ 37 h 168"/>
                  <a:gd name="T12" fmla="*/ 49 w 68"/>
                  <a:gd name="T13" fmla="*/ 20 h 168"/>
                  <a:gd name="T14" fmla="*/ 38 w 68"/>
                  <a:gd name="T15" fmla="*/ 1 h 168"/>
                  <a:gd name="T16" fmla="*/ 25 w 68"/>
                  <a:gd name="T17" fmla="*/ 3 h 168"/>
                  <a:gd name="T18" fmla="*/ 14 w 68"/>
                  <a:gd name="T19" fmla="*/ 25 h 168"/>
                  <a:gd name="T20" fmla="*/ 10 w 68"/>
                  <a:gd name="T21" fmla="*/ 47 h 168"/>
                  <a:gd name="T22" fmla="*/ 1 w 68"/>
                  <a:gd name="T23" fmla="*/ 66 h 168"/>
                  <a:gd name="T24" fmla="*/ 4 w 68"/>
                  <a:gd name="T25" fmla="*/ 79 h 168"/>
                  <a:gd name="T26" fmla="*/ 7 w 68"/>
                  <a:gd name="T27" fmla="*/ 111 h 168"/>
                  <a:gd name="T28" fmla="*/ 35 w 68"/>
                  <a:gd name="T29" fmla="*/ 167 h 168"/>
                  <a:gd name="T30" fmla="*/ 40 w 68"/>
                  <a:gd name="T31" fmla="*/ 168 h 168"/>
                  <a:gd name="T32" fmla="*/ 44 w 68"/>
                  <a:gd name="T33" fmla="*/ 162 h 168"/>
                  <a:gd name="T34" fmla="*/ 48 w 68"/>
                  <a:gd name="T35" fmla="*/ 11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168">
                    <a:moveTo>
                      <a:pt x="48" y="119"/>
                    </a:moveTo>
                    <a:cubicBezTo>
                      <a:pt x="53" y="103"/>
                      <a:pt x="62" y="90"/>
                      <a:pt x="66" y="74"/>
                    </a:cubicBezTo>
                    <a:cubicBezTo>
                      <a:pt x="67" y="71"/>
                      <a:pt x="68" y="67"/>
                      <a:pt x="68" y="64"/>
                    </a:cubicBezTo>
                    <a:cubicBezTo>
                      <a:pt x="68" y="60"/>
                      <a:pt x="66" y="57"/>
                      <a:pt x="63" y="55"/>
                    </a:cubicBezTo>
                    <a:cubicBezTo>
                      <a:pt x="62" y="53"/>
                      <a:pt x="59" y="53"/>
                      <a:pt x="58" y="52"/>
                    </a:cubicBezTo>
                    <a:cubicBezTo>
                      <a:pt x="52" y="49"/>
                      <a:pt x="50" y="43"/>
                      <a:pt x="49" y="37"/>
                    </a:cubicBezTo>
                    <a:cubicBezTo>
                      <a:pt x="48" y="31"/>
                      <a:pt x="49" y="25"/>
                      <a:pt x="49" y="20"/>
                    </a:cubicBezTo>
                    <a:cubicBezTo>
                      <a:pt x="49" y="12"/>
                      <a:pt x="46" y="4"/>
                      <a:pt x="38" y="1"/>
                    </a:cubicBezTo>
                    <a:cubicBezTo>
                      <a:pt x="33" y="0"/>
                      <a:pt x="28" y="0"/>
                      <a:pt x="25" y="3"/>
                    </a:cubicBezTo>
                    <a:cubicBezTo>
                      <a:pt x="17" y="7"/>
                      <a:pt x="14" y="17"/>
                      <a:pt x="14" y="25"/>
                    </a:cubicBezTo>
                    <a:cubicBezTo>
                      <a:pt x="13" y="33"/>
                      <a:pt x="13" y="40"/>
                      <a:pt x="10" y="47"/>
                    </a:cubicBezTo>
                    <a:cubicBezTo>
                      <a:pt x="7" y="53"/>
                      <a:pt x="1" y="59"/>
                      <a:pt x="1" y="66"/>
                    </a:cubicBezTo>
                    <a:cubicBezTo>
                      <a:pt x="0" y="71"/>
                      <a:pt x="2" y="75"/>
                      <a:pt x="4" y="79"/>
                    </a:cubicBezTo>
                    <a:cubicBezTo>
                      <a:pt x="7" y="90"/>
                      <a:pt x="6" y="101"/>
                      <a:pt x="7" y="111"/>
                    </a:cubicBezTo>
                    <a:cubicBezTo>
                      <a:pt x="9" y="132"/>
                      <a:pt x="19" y="153"/>
                      <a:pt x="35" y="167"/>
                    </a:cubicBezTo>
                    <a:cubicBezTo>
                      <a:pt x="36" y="168"/>
                      <a:pt x="38" y="168"/>
                      <a:pt x="40" y="168"/>
                    </a:cubicBezTo>
                    <a:cubicBezTo>
                      <a:pt x="42" y="167"/>
                      <a:pt x="44" y="165"/>
                      <a:pt x="44" y="162"/>
                    </a:cubicBezTo>
                    <a:cubicBezTo>
                      <a:pt x="44" y="147"/>
                      <a:pt x="43" y="134"/>
                      <a:pt x="48" y="11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3" name="Freeform 21">
                <a:extLst>
                  <a:ext uri="{FF2B5EF4-FFF2-40B4-BE49-F238E27FC236}">
                    <a16:creationId xmlns:a16="http://schemas.microsoft.com/office/drawing/2014/main" id="{380C5AF2-05D3-4775-8BE9-665CB43506B9}"/>
                  </a:ext>
                </a:extLst>
              </p:cNvPr>
              <p:cNvSpPr>
                <a:spLocks/>
              </p:cNvSpPr>
              <p:nvPr/>
            </p:nvSpPr>
            <p:spPr bwMode="auto">
              <a:xfrm>
                <a:off x="8189609" y="3253224"/>
                <a:ext cx="171450" cy="230188"/>
              </a:xfrm>
              <a:custGeom>
                <a:avLst/>
                <a:gdLst>
                  <a:gd name="T0" fmla="*/ 69 w 70"/>
                  <a:gd name="T1" fmla="*/ 69 h 94"/>
                  <a:gd name="T2" fmla="*/ 70 w 70"/>
                  <a:gd name="T3" fmla="*/ 66 h 94"/>
                  <a:gd name="T4" fmla="*/ 64 w 70"/>
                  <a:gd name="T5" fmla="*/ 58 h 94"/>
                  <a:gd name="T6" fmla="*/ 42 w 70"/>
                  <a:gd name="T7" fmla="*/ 9 h 94"/>
                  <a:gd name="T8" fmla="*/ 15 w 70"/>
                  <a:gd name="T9" fmla="*/ 4 h 94"/>
                  <a:gd name="T10" fmla="*/ 0 w 70"/>
                  <a:gd name="T11" fmla="*/ 28 h 94"/>
                  <a:gd name="T12" fmla="*/ 5 w 70"/>
                  <a:gd name="T13" fmla="*/ 51 h 94"/>
                  <a:gd name="T14" fmla="*/ 11 w 70"/>
                  <a:gd name="T15" fmla="*/ 78 h 94"/>
                  <a:gd name="T16" fmla="*/ 32 w 70"/>
                  <a:gd name="T17" fmla="*/ 93 h 94"/>
                  <a:gd name="T18" fmla="*/ 47 w 70"/>
                  <a:gd name="T19" fmla="*/ 87 h 94"/>
                  <a:gd name="T20" fmla="*/ 59 w 70"/>
                  <a:gd name="T21" fmla="*/ 80 h 94"/>
                  <a:gd name="T22" fmla="*/ 58 w 70"/>
                  <a:gd name="T23" fmla="*/ 82 h 94"/>
                  <a:gd name="T24" fmla="*/ 69 w 70"/>
                  <a:gd name="T25" fmla="*/ 6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94">
                    <a:moveTo>
                      <a:pt x="69" y="69"/>
                    </a:moveTo>
                    <a:cubicBezTo>
                      <a:pt x="69" y="68"/>
                      <a:pt x="70" y="67"/>
                      <a:pt x="70" y="66"/>
                    </a:cubicBezTo>
                    <a:cubicBezTo>
                      <a:pt x="70" y="62"/>
                      <a:pt x="66" y="60"/>
                      <a:pt x="64" y="58"/>
                    </a:cubicBezTo>
                    <a:cubicBezTo>
                      <a:pt x="50" y="47"/>
                      <a:pt x="55" y="23"/>
                      <a:pt x="42" y="9"/>
                    </a:cubicBezTo>
                    <a:cubicBezTo>
                      <a:pt x="36" y="2"/>
                      <a:pt x="24" y="0"/>
                      <a:pt x="15" y="4"/>
                    </a:cubicBezTo>
                    <a:cubicBezTo>
                      <a:pt x="6" y="8"/>
                      <a:pt x="0" y="18"/>
                      <a:pt x="0" y="28"/>
                    </a:cubicBezTo>
                    <a:cubicBezTo>
                      <a:pt x="0" y="36"/>
                      <a:pt x="3" y="43"/>
                      <a:pt x="5" y="51"/>
                    </a:cubicBezTo>
                    <a:cubicBezTo>
                      <a:pt x="7" y="60"/>
                      <a:pt x="8" y="69"/>
                      <a:pt x="11" y="78"/>
                    </a:cubicBezTo>
                    <a:cubicBezTo>
                      <a:pt x="15" y="86"/>
                      <a:pt x="23" y="94"/>
                      <a:pt x="32" y="93"/>
                    </a:cubicBezTo>
                    <a:cubicBezTo>
                      <a:pt x="37" y="93"/>
                      <a:pt x="42" y="90"/>
                      <a:pt x="47" y="87"/>
                    </a:cubicBezTo>
                    <a:cubicBezTo>
                      <a:pt x="51" y="85"/>
                      <a:pt x="55" y="83"/>
                      <a:pt x="59" y="80"/>
                    </a:cubicBezTo>
                    <a:cubicBezTo>
                      <a:pt x="58" y="82"/>
                      <a:pt x="58" y="82"/>
                      <a:pt x="58" y="82"/>
                    </a:cubicBezTo>
                    <a:cubicBezTo>
                      <a:pt x="63" y="78"/>
                      <a:pt x="66" y="74"/>
                      <a:pt x="69" y="6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4" name="Freeform 22">
                <a:extLst>
                  <a:ext uri="{FF2B5EF4-FFF2-40B4-BE49-F238E27FC236}">
                    <a16:creationId xmlns:a16="http://schemas.microsoft.com/office/drawing/2014/main" id="{ED1BA5B4-A0F8-4812-B15A-2334D166351F}"/>
                  </a:ext>
                </a:extLst>
              </p:cNvPr>
              <p:cNvSpPr>
                <a:spLocks/>
              </p:cNvSpPr>
              <p:nvPr/>
            </p:nvSpPr>
            <p:spPr bwMode="auto">
              <a:xfrm>
                <a:off x="8272159" y="3689787"/>
                <a:ext cx="96838" cy="98425"/>
              </a:xfrm>
              <a:custGeom>
                <a:avLst/>
                <a:gdLst>
                  <a:gd name="T0" fmla="*/ 32 w 39"/>
                  <a:gd name="T1" fmla="*/ 0 h 40"/>
                  <a:gd name="T2" fmla="*/ 12 w 39"/>
                  <a:gd name="T3" fmla="*/ 6 h 40"/>
                  <a:gd name="T4" fmla="*/ 6 w 39"/>
                  <a:gd name="T5" fmla="*/ 7 h 40"/>
                  <a:gd name="T6" fmla="*/ 1 w 39"/>
                  <a:gd name="T7" fmla="*/ 13 h 40"/>
                  <a:gd name="T8" fmla="*/ 6 w 39"/>
                  <a:gd name="T9" fmla="*/ 29 h 40"/>
                  <a:gd name="T10" fmla="*/ 20 w 39"/>
                  <a:gd name="T11" fmla="*/ 37 h 40"/>
                  <a:gd name="T12" fmla="*/ 22 w 39"/>
                  <a:gd name="T13" fmla="*/ 38 h 40"/>
                  <a:gd name="T14" fmla="*/ 24 w 39"/>
                  <a:gd name="T15" fmla="*/ 40 h 40"/>
                  <a:gd name="T16" fmla="*/ 25 w 39"/>
                  <a:gd name="T17" fmla="*/ 40 h 40"/>
                  <a:gd name="T18" fmla="*/ 27 w 39"/>
                  <a:gd name="T19" fmla="*/ 38 h 40"/>
                  <a:gd name="T20" fmla="*/ 31 w 39"/>
                  <a:gd name="T21" fmla="*/ 34 h 40"/>
                  <a:gd name="T22" fmla="*/ 33 w 39"/>
                  <a:gd name="T23" fmla="*/ 30 h 40"/>
                  <a:gd name="T24" fmla="*/ 34 w 39"/>
                  <a:gd name="T25" fmla="*/ 28 h 40"/>
                  <a:gd name="T26" fmla="*/ 34 w 39"/>
                  <a:gd name="T27" fmla="*/ 26 h 40"/>
                  <a:gd name="T28" fmla="*/ 38 w 39"/>
                  <a:gd name="T29" fmla="*/ 8 h 40"/>
                  <a:gd name="T30" fmla="*/ 39 w 39"/>
                  <a:gd name="T31" fmla="*/ 7 h 40"/>
                  <a:gd name="T32" fmla="*/ 38 w 39"/>
                  <a:gd name="T33" fmla="*/ 3 h 40"/>
                  <a:gd name="T34" fmla="*/ 32 w 39"/>
                  <a:gd name="T3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0">
                    <a:moveTo>
                      <a:pt x="32" y="0"/>
                    </a:moveTo>
                    <a:cubicBezTo>
                      <a:pt x="25" y="1"/>
                      <a:pt x="19" y="5"/>
                      <a:pt x="12" y="6"/>
                    </a:cubicBezTo>
                    <a:cubicBezTo>
                      <a:pt x="10" y="7"/>
                      <a:pt x="8" y="6"/>
                      <a:pt x="6" y="7"/>
                    </a:cubicBezTo>
                    <a:cubicBezTo>
                      <a:pt x="3" y="8"/>
                      <a:pt x="2" y="11"/>
                      <a:pt x="1" y="13"/>
                    </a:cubicBezTo>
                    <a:cubicBezTo>
                      <a:pt x="0" y="19"/>
                      <a:pt x="2" y="25"/>
                      <a:pt x="6" y="29"/>
                    </a:cubicBezTo>
                    <a:cubicBezTo>
                      <a:pt x="9" y="33"/>
                      <a:pt x="15" y="35"/>
                      <a:pt x="20" y="37"/>
                    </a:cubicBezTo>
                    <a:cubicBezTo>
                      <a:pt x="21" y="37"/>
                      <a:pt x="21" y="37"/>
                      <a:pt x="22" y="38"/>
                    </a:cubicBezTo>
                    <a:cubicBezTo>
                      <a:pt x="22" y="39"/>
                      <a:pt x="23" y="40"/>
                      <a:pt x="24" y="40"/>
                    </a:cubicBezTo>
                    <a:cubicBezTo>
                      <a:pt x="24" y="40"/>
                      <a:pt x="25" y="40"/>
                      <a:pt x="25" y="40"/>
                    </a:cubicBezTo>
                    <a:cubicBezTo>
                      <a:pt x="26" y="40"/>
                      <a:pt x="27" y="39"/>
                      <a:pt x="27" y="38"/>
                    </a:cubicBezTo>
                    <a:cubicBezTo>
                      <a:pt x="28" y="37"/>
                      <a:pt x="30" y="35"/>
                      <a:pt x="31" y="34"/>
                    </a:cubicBezTo>
                    <a:cubicBezTo>
                      <a:pt x="31" y="32"/>
                      <a:pt x="32" y="31"/>
                      <a:pt x="33" y="30"/>
                    </a:cubicBezTo>
                    <a:cubicBezTo>
                      <a:pt x="33" y="29"/>
                      <a:pt x="33" y="28"/>
                      <a:pt x="34" y="28"/>
                    </a:cubicBezTo>
                    <a:cubicBezTo>
                      <a:pt x="34" y="27"/>
                      <a:pt x="34" y="26"/>
                      <a:pt x="34" y="26"/>
                    </a:cubicBezTo>
                    <a:cubicBezTo>
                      <a:pt x="36" y="20"/>
                      <a:pt x="37" y="14"/>
                      <a:pt x="38" y="8"/>
                    </a:cubicBezTo>
                    <a:cubicBezTo>
                      <a:pt x="39" y="8"/>
                      <a:pt x="39" y="7"/>
                      <a:pt x="39" y="7"/>
                    </a:cubicBezTo>
                    <a:cubicBezTo>
                      <a:pt x="39" y="6"/>
                      <a:pt x="39" y="5"/>
                      <a:pt x="38" y="3"/>
                    </a:cubicBezTo>
                    <a:cubicBezTo>
                      <a:pt x="38" y="1"/>
                      <a:pt x="35" y="0"/>
                      <a:pt x="32"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5" name="Freeform 23">
                <a:extLst>
                  <a:ext uri="{FF2B5EF4-FFF2-40B4-BE49-F238E27FC236}">
                    <a16:creationId xmlns:a16="http://schemas.microsoft.com/office/drawing/2014/main" id="{B57FA739-4B1C-4F73-AC6A-0FA3367B91E6}"/>
                  </a:ext>
                </a:extLst>
              </p:cNvPr>
              <p:cNvSpPr>
                <a:spLocks/>
              </p:cNvSpPr>
              <p:nvPr/>
            </p:nvSpPr>
            <p:spPr bwMode="auto">
              <a:xfrm>
                <a:off x="8026096" y="2699187"/>
                <a:ext cx="150813" cy="201613"/>
              </a:xfrm>
              <a:custGeom>
                <a:avLst/>
                <a:gdLst>
                  <a:gd name="T0" fmla="*/ 41 w 61"/>
                  <a:gd name="T1" fmla="*/ 77 h 82"/>
                  <a:gd name="T2" fmla="*/ 58 w 61"/>
                  <a:gd name="T3" fmla="*/ 61 h 82"/>
                  <a:gd name="T4" fmla="*/ 59 w 61"/>
                  <a:gd name="T5" fmla="*/ 59 h 82"/>
                  <a:gd name="T6" fmla="*/ 60 w 61"/>
                  <a:gd name="T7" fmla="*/ 48 h 82"/>
                  <a:gd name="T8" fmla="*/ 54 w 61"/>
                  <a:gd name="T9" fmla="*/ 39 h 82"/>
                  <a:gd name="T10" fmla="*/ 36 w 61"/>
                  <a:gd name="T11" fmla="*/ 14 h 82"/>
                  <a:gd name="T12" fmla="*/ 31 w 61"/>
                  <a:gd name="T13" fmla="*/ 5 h 82"/>
                  <a:gd name="T14" fmla="*/ 21 w 61"/>
                  <a:gd name="T15" fmla="*/ 1 h 82"/>
                  <a:gd name="T16" fmla="*/ 14 w 61"/>
                  <a:gd name="T17" fmla="*/ 6 h 82"/>
                  <a:gd name="T18" fmla="*/ 2 w 61"/>
                  <a:gd name="T19" fmla="*/ 49 h 82"/>
                  <a:gd name="T20" fmla="*/ 7 w 61"/>
                  <a:gd name="T21" fmla="*/ 67 h 82"/>
                  <a:gd name="T22" fmla="*/ 21 w 61"/>
                  <a:gd name="T23" fmla="*/ 80 h 82"/>
                  <a:gd name="T24" fmla="*/ 40 w 61"/>
                  <a:gd name="T25" fmla="*/ 78 h 82"/>
                  <a:gd name="T26" fmla="*/ 41 w 61"/>
                  <a:gd name="T27" fmla="*/ 7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82">
                    <a:moveTo>
                      <a:pt x="41" y="77"/>
                    </a:moveTo>
                    <a:cubicBezTo>
                      <a:pt x="48" y="74"/>
                      <a:pt x="54" y="68"/>
                      <a:pt x="58" y="61"/>
                    </a:cubicBezTo>
                    <a:cubicBezTo>
                      <a:pt x="58" y="60"/>
                      <a:pt x="58" y="59"/>
                      <a:pt x="59" y="59"/>
                    </a:cubicBezTo>
                    <a:cubicBezTo>
                      <a:pt x="60" y="55"/>
                      <a:pt x="61" y="51"/>
                      <a:pt x="60" y="48"/>
                    </a:cubicBezTo>
                    <a:cubicBezTo>
                      <a:pt x="59" y="45"/>
                      <a:pt x="56" y="42"/>
                      <a:pt x="54" y="39"/>
                    </a:cubicBezTo>
                    <a:cubicBezTo>
                      <a:pt x="47" y="32"/>
                      <a:pt x="41" y="23"/>
                      <a:pt x="36" y="14"/>
                    </a:cubicBezTo>
                    <a:cubicBezTo>
                      <a:pt x="35" y="11"/>
                      <a:pt x="33" y="8"/>
                      <a:pt x="31" y="5"/>
                    </a:cubicBezTo>
                    <a:cubicBezTo>
                      <a:pt x="28" y="2"/>
                      <a:pt x="25" y="0"/>
                      <a:pt x="21" y="1"/>
                    </a:cubicBezTo>
                    <a:cubicBezTo>
                      <a:pt x="18" y="2"/>
                      <a:pt x="16" y="4"/>
                      <a:pt x="14" y="6"/>
                    </a:cubicBezTo>
                    <a:cubicBezTo>
                      <a:pt x="4" y="17"/>
                      <a:pt x="0" y="34"/>
                      <a:pt x="2" y="49"/>
                    </a:cubicBezTo>
                    <a:cubicBezTo>
                      <a:pt x="3" y="55"/>
                      <a:pt x="4" y="62"/>
                      <a:pt x="7" y="67"/>
                    </a:cubicBezTo>
                    <a:cubicBezTo>
                      <a:pt x="10" y="73"/>
                      <a:pt x="15" y="77"/>
                      <a:pt x="21" y="80"/>
                    </a:cubicBezTo>
                    <a:cubicBezTo>
                      <a:pt x="27" y="82"/>
                      <a:pt x="35" y="82"/>
                      <a:pt x="40" y="78"/>
                    </a:cubicBezTo>
                    <a:lnTo>
                      <a:pt x="41" y="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
          <p:nvSpPr>
            <p:cNvPr id="29" name="Rectangle 38">
              <a:extLst>
                <a:ext uri="{FF2B5EF4-FFF2-40B4-BE49-F238E27FC236}">
                  <a16:creationId xmlns:a16="http://schemas.microsoft.com/office/drawing/2014/main" id="{7DF7F3EE-6FE6-4B2A-B201-E008950231FE}"/>
                </a:ext>
              </a:extLst>
            </p:cNvPr>
            <p:cNvSpPr>
              <a:spLocks noChangeArrowheads="1"/>
            </p:cNvSpPr>
            <p:nvPr/>
          </p:nvSpPr>
          <p:spPr bwMode="auto">
            <a:xfrm>
              <a:off x="8793747" y="2632734"/>
              <a:ext cx="123270"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1D1D1B"/>
                  </a:solidFill>
                  <a:effectLst/>
                  <a:latin typeface="Franklin Gothic Book" panose="020B0503020102020204" pitchFamily="34" charset="0"/>
                </a:rPr>
                <a:t>13</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0" name="Rectangle 39">
              <a:extLst>
                <a:ext uri="{FF2B5EF4-FFF2-40B4-BE49-F238E27FC236}">
                  <a16:creationId xmlns:a16="http://schemas.microsoft.com/office/drawing/2014/main" id="{D3666EBE-6954-408F-B4D1-3DDFBFFBF0F3}"/>
                </a:ext>
              </a:extLst>
            </p:cNvPr>
            <p:cNvSpPr>
              <a:spLocks noChangeArrowheads="1"/>
            </p:cNvSpPr>
            <p:nvPr/>
          </p:nvSpPr>
          <p:spPr bwMode="auto">
            <a:xfrm>
              <a:off x="10285960" y="2602864"/>
              <a:ext cx="123270"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10</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1" name="Rectangle 40">
              <a:extLst>
                <a:ext uri="{FF2B5EF4-FFF2-40B4-BE49-F238E27FC236}">
                  <a16:creationId xmlns:a16="http://schemas.microsoft.com/office/drawing/2014/main" id="{67970E82-BD20-458A-A316-2CB7EB6E3D0A}"/>
                </a:ext>
              </a:extLst>
            </p:cNvPr>
            <p:cNvSpPr>
              <a:spLocks noChangeArrowheads="1"/>
            </p:cNvSpPr>
            <p:nvPr/>
          </p:nvSpPr>
          <p:spPr bwMode="auto">
            <a:xfrm>
              <a:off x="9674270" y="1823640"/>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6</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2" name="Rectangle 41">
              <a:extLst>
                <a:ext uri="{FF2B5EF4-FFF2-40B4-BE49-F238E27FC236}">
                  <a16:creationId xmlns:a16="http://schemas.microsoft.com/office/drawing/2014/main" id="{C59B7D77-B756-435C-82B8-AFA780682B34}"/>
                </a:ext>
              </a:extLst>
            </p:cNvPr>
            <p:cNvSpPr>
              <a:spLocks noChangeArrowheads="1"/>
            </p:cNvSpPr>
            <p:nvPr/>
          </p:nvSpPr>
          <p:spPr bwMode="auto">
            <a:xfrm>
              <a:off x="9827517" y="2443123"/>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3</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3" name="Rectangle 42">
              <a:extLst>
                <a:ext uri="{FF2B5EF4-FFF2-40B4-BE49-F238E27FC236}">
                  <a16:creationId xmlns:a16="http://schemas.microsoft.com/office/drawing/2014/main" id="{8B8337D5-6FF1-4A2F-BCC9-B1DF73B3DB94}"/>
                </a:ext>
              </a:extLst>
            </p:cNvPr>
            <p:cNvSpPr>
              <a:spLocks noChangeArrowheads="1"/>
            </p:cNvSpPr>
            <p:nvPr/>
          </p:nvSpPr>
          <p:spPr bwMode="auto">
            <a:xfrm>
              <a:off x="10128817" y="3219749"/>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9</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4" name="Rectangle 43">
              <a:extLst>
                <a:ext uri="{FF2B5EF4-FFF2-40B4-BE49-F238E27FC236}">
                  <a16:creationId xmlns:a16="http://schemas.microsoft.com/office/drawing/2014/main" id="{81110BD9-ECD3-400A-9031-001C9D0E6D43}"/>
                </a:ext>
              </a:extLst>
            </p:cNvPr>
            <p:cNvSpPr>
              <a:spLocks noChangeArrowheads="1"/>
            </p:cNvSpPr>
            <p:nvPr/>
          </p:nvSpPr>
          <p:spPr bwMode="auto">
            <a:xfrm>
              <a:off x="9944400" y="3595075"/>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5</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5" name="Rectangle 44">
              <a:extLst>
                <a:ext uri="{FF2B5EF4-FFF2-40B4-BE49-F238E27FC236}">
                  <a16:creationId xmlns:a16="http://schemas.microsoft.com/office/drawing/2014/main" id="{9796B8EC-9977-4F48-8A12-563C760B4CDA}"/>
                </a:ext>
              </a:extLst>
            </p:cNvPr>
            <p:cNvSpPr>
              <a:spLocks noChangeArrowheads="1"/>
            </p:cNvSpPr>
            <p:nvPr/>
          </p:nvSpPr>
          <p:spPr bwMode="auto">
            <a:xfrm>
              <a:off x="10439207" y="2917151"/>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4</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6" name="Rectangle 45">
              <a:extLst>
                <a:ext uri="{FF2B5EF4-FFF2-40B4-BE49-F238E27FC236}">
                  <a16:creationId xmlns:a16="http://schemas.microsoft.com/office/drawing/2014/main" id="{4980B918-54DC-4618-BF19-66B7AA234A48}"/>
                </a:ext>
              </a:extLst>
            </p:cNvPr>
            <p:cNvSpPr>
              <a:spLocks noChangeArrowheads="1"/>
            </p:cNvSpPr>
            <p:nvPr/>
          </p:nvSpPr>
          <p:spPr bwMode="auto">
            <a:xfrm>
              <a:off x="10722325" y="2169096"/>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7</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7" name="Rectangle 46">
              <a:extLst>
                <a:ext uri="{FF2B5EF4-FFF2-40B4-BE49-F238E27FC236}">
                  <a16:creationId xmlns:a16="http://schemas.microsoft.com/office/drawing/2014/main" id="{269C015C-F879-4545-8472-20A60FD3B8ED}"/>
                </a:ext>
              </a:extLst>
            </p:cNvPr>
            <p:cNvSpPr>
              <a:spLocks noChangeArrowheads="1"/>
            </p:cNvSpPr>
            <p:nvPr/>
          </p:nvSpPr>
          <p:spPr bwMode="auto">
            <a:xfrm>
              <a:off x="11205444" y="849610"/>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2</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8" name="Rectangle 47">
              <a:extLst>
                <a:ext uri="{FF2B5EF4-FFF2-40B4-BE49-F238E27FC236}">
                  <a16:creationId xmlns:a16="http://schemas.microsoft.com/office/drawing/2014/main" id="{ED01B873-E939-4C0A-82CD-5CA07C464657}"/>
                </a:ext>
              </a:extLst>
            </p:cNvPr>
            <p:cNvSpPr>
              <a:spLocks noChangeArrowheads="1"/>
            </p:cNvSpPr>
            <p:nvPr/>
          </p:nvSpPr>
          <p:spPr bwMode="auto">
            <a:xfrm>
              <a:off x="10252193" y="787272"/>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8</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9" name="Rectangle 48">
              <a:extLst>
                <a:ext uri="{FF2B5EF4-FFF2-40B4-BE49-F238E27FC236}">
                  <a16:creationId xmlns:a16="http://schemas.microsoft.com/office/drawing/2014/main" id="{4F02B359-36D9-4863-95EC-84E012259B71}"/>
                </a:ext>
              </a:extLst>
            </p:cNvPr>
            <p:cNvSpPr>
              <a:spLocks noChangeArrowheads="1"/>
            </p:cNvSpPr>
            <p:nvPr/>
          </p:nvSpPr>
          <p:spPr bwMode="auto">
            <a:xfrm>
              <a:off x="10472974" y="1627535"/>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1</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grpSp>
    </p:spTree>
    <p:extLst>
      <p:ext uri="{BB962C8B-B14F-4D97-AF65-F5344CB8AC3E}">
        <p14:creationId xmlns:p14="http://schemas.microsoft.com/office/powerpoint/2010/main" val="11250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6. Innehåll_rubrik+bi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9ACBEF20-0DF2-4D22-83DF-D42AA9C45785}"/>
              </a:ext>
            </a:extLst>
          </p:cNvPr>
          <p:cNvSpPr>
            <a:spLocks noGrp="1"/>
          </p:cNvSpPr>
          <p:nvPr>
            <p:ph type="title" hasCustomPrompt="1"/>
          </p:nvPr>
        </p:nvSpPr>
        <p:spPr>
          <a:xfrm>
            <a:off x="738000" y="481240"/>
            <a:ext cx="10621108" cy="723446"/>
          </a:xfrm>
          <a:prstGeom prst="rect">
            <a:avLst/>
          </a:prstGeom>
        </p:spPr>
        <p:txBody>
          <a:bodyPr/>
          <a:lstStyle>
            <a:lvl1pPr>
              <a:lnSpc>
                <a:spcPct val="100000"/>
              </a:lnSpc>
              <a:defRPr/>
            </a:lvl1pPr>
          </a:lstStyle>
          <a:p>
            <a:r>
              <a:rPr lang="sv-SE"/>
              <a:t>Klicka här för att ändra rubrik, 40p</a:t>
            </a:r>
          </a:p>
        </p:txBody>
      </p:sp>
      <p:sp>
        <p:nvSpPr>
          <p:cNvPr id="11" name="Platshållare för innehåll 3">
            <a:extLst>
              <a:ext uri="{FF2B5EF4-FFF2-40B4-BE49-F238E27FC236}">
                <a16:creationId xmlns:a16="http://schemas.microsoft.com/office/drawing/2014/main" id="{210438D5-55EE-48E2-BC37-587C258191E0}"/>
              </a:ext>
            </a:extLst>
          </p:cNvPr>
          <p:cNvSpPr>
            <a:spLocks noGrp="1" noChangeAspect="1"/>
          </p:cNvSpPr>
          <p:nvPr>
            <p:ph sz="half" idx="15" hasCustomPrompt="1"/>
          </p:nvPr>
        </p:nvSpPr>
        <p:spPr>
          <a:xfrm>
            <a:off x="787791" y="1392702"/>
            <a:ext cx="10611012" cy="4211390"/>
          </a:xfrm>
          <a:prstGeom prst="rect">
            <a:avLst/>
          </a:prstGeom>
        </p:spPr>
        <p:txBody>
          <a:bodyPr/>
          <a:lstStyle>
            <a:lvl1pPr marL="0" indent="0">
              <a:buNone/>
              <a:defRPr sz="2400"/>
            </a:lvl1pPr>
          </a:lstStyle>
          <a:p>
            <a:pPr lvl="0"/>
            <a:r>
              <a:rPr lang="sv-SE"/>
              <a:t>Infoga bild, diagram eller tabell.</a:t>
            </a:r>
          </a:p>
        </p:txBody>
      </p:sp>
    </p:spTree>
    <p:extLst>
      <p:ext uri="{BB962C8B-B14F-4D97-AF65-F5344CB8AC3E}">
        <p14:creationId xmlns:p14="http://schemas.microsoft.com/office/powerpoint/2010/main" val="19644107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2. Innehåll_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C72E34-C42D-4E80-99DF-AFE2C21E0FB8}"/>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a:t>Klicka här för att ändra rubrik, 40p</a:t>
            </a:r>
          </a:p>
        </p:txBody>
      </p:sp>
      <p:sp>
        <p:nvSpPr>
          <p:cNvPr id="8" name="Platshållare för text 5">
            <a:extLst>
              <a:ext uri="{FF2B5EF4-FFF2-40B4-BE49-F238E27FC236}">
                <a16:creationId xmlns:a16="http://schemas.microsoft.com/office/drawing/2014/main" id="{D1656D18-9EC3-4299-AB22-9DCE2592945E}"/>
              </a:ext>
            </a:extLst>
          </p:cNvPr>
          <p:cNvSpPr>
            <a:spLocks noGrp="1"/>
          </p:cNvSpPr>
          <p:nvPr>
            <p:ph type="body" sz="quarter" idx="13" hasCustomPrompt="1"/>
          </p:nvPr>
        </p:nvSpPr>
        <p:spPr>
          <a:xfrm>
            <a:off x="748437" y="1408280"/>
            <a:ext cx="7356985" cy="4190662"/>
          </a:xfrm>
          <a:prstGeom prst="rect">
            <a:avLst/>
          </a:prstGeom>
        </p:spPr>
        <p:txBody>
          <a:bodyPr/>
          <a:lstStyle>
            <a:lvl1pPr marL="0" indent="0">
              <a:lnSpc>
                <a:spcPct val="100000"/>
              </a:lnSpc>
              <a:spcBef>
                <a:spcPts val="0"/>
              </a:spcBef>
              <a:buFontTx/>
              <a:buNone/>
              <a:defRPr sz="2400"/>
            </a:lvl1pPr>
          </a:lstStyle>
          <a:p>
            <a:pPr lvl="0"/>
            <a:r>
              <a:rPr lang="sv-SE"/>
              <a:t>Så här ska det se ut om texten ligger på en spalt. Obs! Gör inte textblocket bredare så att texten går över hela sidan. Då blir den för svårläst. </a:t>
            </a:r>
            <a:br>
              <a:rPr lang="sv-SE"/>
            </a:br>
            <a:r>
              <a:rPr lang="sv-SE"/>
              <a:t>Ändra inte utseende eller placering av rubrik och text.</a:t>
            </a:r>
            <a:br>
              <a:rPr lang="sv-SE"/>
            </a:br>
            <a:r>
              <a:rPr lang="sv-SE"/>
              <a:t>Texten ska vara 24p.</a:t>
            </a:r>
            <a:br>
              <a:rPr lang="sv-SE"/>
            </a:br>
            <a:r>
              <a:rPr lang="sv-SE"/>
              <a:t>Eventuellt kan du lägga till en liten bild till höger om texten.</a:t>
            </a:r>
          </a:p>
        </p:txBody>
      </p:sp>
    </p:spTree>
    <p:extLst>
      <p:ext uri="{BB962C8B-B14F-4D97-AF65-F5344CB8AC3E}">
        <p14:creationId xmlns:p14="http://schemas.microsoft.com/office/powerpoint/2010/main" val="909043217"/>
      </p:ext>
    </p:extLst>
  </p:cSld>
  <p:clrMapOvr>
    <a:masterClrMapping/>
  </p:clrMapOvr>
  <p:extLst>
    <p:ext uri="{DCECCB84-F9BA-43D5-87BE-67443E8EF086}">
      <p15:sldGuideLst xmlns:p15="http://schemas.microsoft.com/office/powerpoint/2012/main">
        <p15:guide id="1" orient="horz" pos="958">
          <p15:clr>
            <a:srgbClr val="FBAE40"/>
          </p15:clr>
        </p15:guide>
        <p15:guide id="2" pos="461">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560A13A-DB3F-4AD5-B6AF-BDA0278A0A39}" type="datetimeFigureOut">
              <a:rPr lang="sv-SE" smtClean="0"/>
              <a:t>2023-03-21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345863601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560A13A-DB3F-4AD5-B6AF-BDA0278A0A39}" type="datetimeFigureOut">
              <a:rPr lang="sv-SE" smtClean="0"/>
              <a:t>2023-03-21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262813316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2023-03-15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4725086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2023-03-15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555531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2023-03-15</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5319940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2023-03-15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79370810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2023-03-15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011380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2023-03-15</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24462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2023-03-15</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92038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2023-03-15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1089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2023-03-15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1752273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2023-03-15</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4242733568"/>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cxnSp>
        <p:nvCxnSpPr>
          <p:cNvPr id="22" name="Google Shape;22;p4"/>
          <p:cNvCxnSpPr/>
          <p:nvPr/>
        </p:nvCxnSpPr>
        <p:spPr>
          <a:xfrm>
            <a:off x="3303632"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3303632"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566931" y="554200"/>
            <a:ext cx="2444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3200333" y="767933"/>
            <a:ext cx="8428800" cy="847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3213483" y="2127701"/>
            <a:ext cx="8428800" cy="4003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7" name="Google Shape;27;p4"/>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7841806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0121283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12410928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8457DAEE-8716-FC16-0CE7-B6E25F6D1E63}"/>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407440250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04137643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454961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sidfot 7"/>
          <p:cNvSpPr>
            <a:spLocks noGrp="1"/>
          </p:cNvSpPr>
          <p:nvPr>
            <p:ph type="ftr" sz="quarter" idx="11"/>
          </p:nvPr>
        </p:nvSpPr>
        <p:spPr/>
        <p:txBody>
          <a:bodyPr/>
          <a:lstStyle/>
          <a:p>
            <a:endParaRPr lang="sv-SE"/>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09865263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sidfot 3"/>
          <p:cNvSpPr>
            <a:spLocks noGrp="1"/>
          </p:cNvSpPr>
          <p:nvPr>
            <p:ph type="ftr" sz="quarter" idx="11"/>
          </p:nvPr>
        </p:nvSpPr>
        <p:spPr/>
        <p:txBody>
          <a:bodyPr/>
          <a:lstStyle/>
          <a:p>
            <a:endParaRPr lang="sv-SE"/>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5580519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1294692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0647162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52961275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20048303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9346797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664830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49761162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18329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7444875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37913341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81953761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92304358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3465279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52209536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49235812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Rubrikbi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9795F843-3CE1-ED4D-A4D1-B27B6DB646D1}"/>
              </a:ext>
            </a:extLst>
          </p:cNvPr>
          <p:cNvSpPr>
            <a:spLocks noGrp="1"/>
          </p:cNvSpPr>
          <p:nvPr>
            <p:ph type="ctrTitle"/>
          </p:nvPr>
        </p:nvSpPr>
        <p:spPr>
          <a:xfrm>
            <a:off x="988742" y="616841"/>
            <a:ext cx="9144000" cy="609793"/>
          </a:xfrm>
        </p:spPr>
        <p:txBody>
          <a:bodyPr anchor="b">
            <a:normAutofit/>
          </a:bodyPr>
          <a:lstStyle>
            <a:lvl1pPr algn="l">
              <a:defRPr sz="3600"/>
            </a:lvl1pPr>
          </a:lstStyle>
          <a:p>
            <a:r>
              <a:rPr lang="sv-SE"/>
              <a:t>Klicka här för att ändra format</a:t>
            </a:r>
          </a:p>
        </p:txBody>
      </p:sp>
      <p:sp>
        <p:nvSpPr>
          <p:cNvPr id="8" name="Platshållare för text 11">
            <a:extLst>
              <a:ext uri="{FF2B5EF4-FFF2-40B4-BE49-F238E27FC236}">
                <a16:creationId xmlns:a16="http://schemas.microsoft.com/office/drawing/2014/main" id="{CF58C1CC-ECA4-5141-95FE-2805C6A2DC6C}"/>
              </a:ext>
            </a:extLst>
          </p:cNvPr>
          <p:cNvSpPr>
            <a:spLocks noGrp="1"/>
          </p:cNvSpPr>
          <p:nvPr>
            <p:ph type="body" sz="quarter" idx="10"/>
          </p:nvPr>
        </p:nvSpPr>
        <p:spPr>
          <a:xfrm>
            <a:off x="989013" y="1422400"/>
            <a:ext cx="9144000" cy="41862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00596387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39BEDAC0-5874-E04B-91DB-F5F975627185}"/>
              </a:ext>
            </a:extLst>
          </p:cNvPr>
          <p:cNvSpPr>
            <a:spLocks noGrp="1"/>
          </p:cNvSpPr>
          <p:nvPr>
            <p:ph type="ctrTitle"/>
          </p:nvPr>
        </p:nvSpPr>
        <p:spPr>
          <a:xfrm>
            <a:off x="3350942" y="2349500"/>
            <a:ext cx="5158058" cy="1219200"/>
          </a:xfrm>
        </p:spPr>
        <p:txBody>
          <a:bodyPr anchor="b">
            <a:normAutofit/>
          </a:bodyPr>
          <a:lstStyle>
            <a:lvl1pPr algn="ctr">
              <a:defRPr sz="3600"/>
            </a:lvl1pPr>
          </a:lstStyle>
          <a:p>
            <a:r>
              <a:rPr lang="sv-SE"/>
              <a:t>Klicka här för att ändra format</a:t>
            </a:r>
          </a:p>
        </p:txBody>
      </p:sp>
    </p:spTree>
    <p:extLst>
      <p:ext uri="{BB962C8B-B14F-4D97-AF65-F5344CB8AC3E}">
        <p14:creationId xmlns:p14="http://schemas.microsoft.com/office/powerpoint/2010/main" val="172302377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1_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9C4D5F23-7C9C-F741-BD57-C8983CF39840}"/>
              </a:ext>
            </a:extLst>
          </p:cNvPr>
          <p:cNvSpPr>
            <a:spLocks noGrp="1"/>
          </p:cNvSpPr>
          <p:nvPr>
            <p:ph type="ctrTitle"/>
          </p:nvPr>
        </p:nvSpPr>
        <p:spPr>
          <a:xfrm>
            <a:off x="988742" y="616841"/>
            <a:ext cx="9144000" cy="609793"/>
          </a:xfrm>
        </p:spPr>
        <p:txBody>
          <a:bodyPr anchor="b">
            <a:normAutofit/>
          </a:bodyPr>
          <a:lstStyle>
            <a:lvl1pPr algn="l">
              <a:defRPr sz="3600"/>
            </a:lvl1pPr>
          </a:lstStyle>
          <a:p>
            <a:r>
              <a:rPr lang="sv-SE"/>
              <a:t>Klicka här för att ändra format</a:t>
            </a:r>
          </a:p>
        </p:txBody>
      </p:sp>
      <p:sp>
        <p:nvSpPr>
          <p:cNvPr id="4" name="Platshållare för diagram 3">
            <a:extLst>
              <a:ext uri="{FF2B5EF4-FFF2-40B4-BE49-F238E27FC236}">
                <a16:creationId xmlns:a16="http://schemas.microsoft.com/office/drawing/2014/main" id="{25595C8F-5C86-AD41-81CB-49F231878EF4}"/>
              </a:ext>
            </a:extLst>
          </p:cNvPr>
          <p:cNvSpPr>
            <a:spLocks noGrp="1"/>
          </p:cNvSpPr>
          <p:nvPr>
            <p:ph type="chart" sz="quarter" idx="10"/>
          </p:nvPr>
        </p:nvSpPr>
        <p:spPr>
          <a:xfrm>
            <a:off x="988742" y="1397000"/>
            <a:ext cx="9144000" cy="4737100"/>
          </a:xfrm>
        </p:spPr>
        <p:txBody>
          <a:bodyPr/>
          <a:lstStyle/>
          <a:p>
            <a:r>
              <a:rPr lang="sv-SE"/>
              <a:t>Klicka på ikonen för att lägga till ett diagram</a:t>
            </a:r>
          </a:p>
        </p:txBody>
      </p:sp>
    </p:spTree>
    <p:extLst>
      <p:ext uri="{BB962C8B-B14F-4D97-AF65-F5344CB8AC3E}">
        <p14:creationId xmlns:p14="http://schemas.microsoft.com/office/powerpoint/2010/main" val="2078599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2_Anpassad layout">
    <p:spTree>
      <p:nvGrpSpPr>
        <p:cNvPr id="1" name=""/>
        <p:cNvGrpSpPr/>
        <p:nvPr/>
      </p:nvGrpSpPr>
      <p:grpSpPr>
        <a:xfrm>
          <a:off x="0" y="0"/>
          <a:ext cx="0" cy="0"/>
          <a:chOff x="0" y="0"/>
          <a:chExt cx="0" cy="0"/>
        </a:xfrm>
      </p:grpSpPr>
      <p:sp>
        <p:nvSpPr>
          <p:cNvPr id="3" name="Platshållare för bild 15">
            <a:extLst>
              <a:ext uri="{FF2B5EF4-FFF2-40B4-BE49-F238E27FC236}">
                <a16:creationId xmlns:a16="http://schemas.microsoft.com/office/drawing/2014/main" id="{627232BD-4CA2-2247-B71E-E9AC38B6CEFA}"/>
              </a:ext>
            </a:extLst>
          </p:cNvPr>
          <p:cNvSpPr>
            <a:spLocks noGrp="1"/>
          </p:cNvSpPr>
          <p:nvPr>
            <p:ph type="pic" sz="quarter" idx="10"/>
          </p:nvPr>
        </p:nvSpPr>
        <p:spPr>
          <a:xfrm>
            <a:off x="0" y="0"/>
            <a:ext cx="12192000" cy="7161696"/>
          </a:xfrm>
        </p:spPr>
        <p:txBody>
          <a:bodyPr/>
          <a:lstStyle/>
          <a:p>
            <a:r>
              <a:rPr lang="sv-SE"/>
              <a:t>Klicka på ikonen för att lägga till en bild</a:t>
            </a:r>
          </a:p>
        </p:txBody>
      </p:sp>
      <p:grpSp>
        <p:nvGrpSpPr>
          <p:cNvPr id="4" name="Grupp 3">
            <a:extLst>
              <a:ext uri="{FF2B5EF4-FFF2-40B4-BE49-F238E27FC236}">
                <a16:creationId xmlns:a16="http://schemas.microsoft.com/office/drawing/2014/main" id="{66A257AA-5F16-1A4A-B3E3-DA688DDA87C4}"/>
              </a:ext>
            </a:extLst>
          </p:cNvPr>
          <p:cNvGrpSpPr/>
          <p:nvPr/>
        </p:nvGrpSpPr>
        <p:grpSpPr>
          <a:xfrm>
            <a:off x="10444481" y="5727126"/>
            <a:ext cx="2222205" cy="884879"/>
            <a:chOff x="10242697" y="5607996"/>
            <a:chExt cx="2222205" cy="884879"/>
          </a:xfrm>
        </p:grpSpPr>
        <p:sp>
          <p:nvSpPr>
            <p:cNvPr id="5" name="textruta 4">
              <a:extLst>
                <a:ext uri="{FF2B5EF4-FFF2-40B4-BE49-F238E27FC236}">
                  <a16:creationId xmlns:a16="http://schemas.microsoft.com/office/drawing/2014/main" id="{4DDCF8DE-35BF-CE4C-84F1-345F9BD1A59D}"/>
                </a:ext>
              </a:extLst>
            </p:cNvPr>
            <p:cNvSpPr txBox="1"/>
            <p:nvPr/>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6" name="textruta 5">
              <a:extLst>
                <a:ext uri="{FF2B5EF4-FFF2-40B4-BE49-F238E27FC236}">
                  <a16:creationId xmlns:a16="http://schemas.microsoft.com/office/drawing/2014/main" id="{36D91317-B3A4-F44F-A50E-7262129857E7}"/>
                </a:ext>
              </a:extLst>
            </p:cNvPr>
            <p:cNvSpPr txBox="1"/>
            <p:nvPr/>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7" name="Rak 6">
              <a:extLst>
                <a:ext uri="{FF2B5EF4-FFF2-40B4-BE49-F238E27FC236}">
                  <a16:creationId xmlns:a16="http://schemas.microsoft.com/office/drawing/2014/main" id="{2677C2A9-EE1A-3D47-A628-E42AF60ADC3A}"/>
                </a:ext>
              </a:extLst>
            </p:cNvPr>
            <p:cNvCxnSpPr>
              <a:cxnSpLocks/>
            </p:cNvCxnSpPr>
            <p:nvPr/>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 name="Grupp 7">
            <a:extLst>
              <a:ext uri="{FF2B5EF4-FFF2-40B4-BE49-F238E27FC236}">
                <a16:creationId xmlns:a16="http://schemas.microsoft.com/office/drawing/2014/main" id="{B1819E8B-7BDB-6141-977D-7EF44C3E334F}"/>
              </a:ext>
            </a:extLst>
          </p:cNvPr>
          <p:cNvGrpSpPr/>
          <p:nvPr userDrawn="1"/>
        </p:nvGrpSpPr>
        <p:grpSpPr>
          <a:xfrm>
            <a:off x="10444481" y="5727126"/>
            <a:ext cx="2222205" cy="884879"/>
            <a:chOff x="10242697" y="5607996"/>
            <a:chExt cx="2222205" cy="884879"/>
          </a:xfrm>
        </p:grpSpPr>
        <p:sp>
          <p:nvSpPr>
            <p:cNvPr id="9" name="textruta 8">
              <a:extLst>
                <a:ext uri="{FF2B5EF4-FFF2-40B4-BE49-F238E27FC236}">
                  <a16:creationId xmlns:a16="http://schemas.microsoft.com/office/drawing/2014/main" id="{FF6F8030-A4CC-C748-A26E-38FD2E87979A}"/>
                </a:ext>
              </a:extLst>
            </p:cNvPr>
            <p:cNvSpPr txBox="1"/>
            <p:nvPr userDrawn="1"/>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10" name="textruta 9">
              <a:extLst>
                <a:ext uri="{FF2B5EF4-FFF2-40B4-BE49-F238E27FC236}">
                  <a16:creationId xmlns:a16="http://schemas.microsoft.com/office/drawing/2014/main" id="{2685D7D2-FDF8-F246-859F-C45D301F4D2E}"/>
                </a:ext>
              </a:extLst>
            </p:cNvPr>
            <p:cNvSpPr txBox="1"/>
            <p:nvPr userDrawn="1"/>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11" name="Rak 10">
              <a:extLst>
                <a:ext uri="{FF2B5EF4-FFF2-40B4-BE49-F238E27FC236}">
                  <a16:creationId xmlns:a16="http://schemas.microsoft.com/office/drawing/2014/main" id="{690F618A-4C54-7A4A-8027-63A38AD9A5F8}"/>
                </a:ext>
              </a:extLst>
            </p:cNvPr>
            <p:cNvCxnSpPr>
              <a:cxnSpLocks/>
            </p:cNvCxnSpPr>
            <p:nvPr userDrawn="1"/>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9322451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3_Anpassad layou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4F5919A7-E5E7-E447-AC47-3628E2C2C37E}"/>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4" name="Grupp 3">
            <a:extLst>
              <a:ext uri="{FF2B5EF4-FFF2-40B4-BE49-F238E27FC236}">
                <a16:creationId xmlns:a16="http://schemas.microsoft.com/office/drawing/2014/main" id="{BD851597-1D96-1F49-9B1A-ED0727F4581C}"/>
              </a:ext>
            </a:extLst>
          </p:cNvPr>
          <p:cNvGrpSpPr/>
          <p:nvPr/>
        </p:nvGrpSpPr>
        <p:grpSpPr>
          <a:xfrm>
            <a:off x="10242697" y="5607996"/>
            <a:ext cx="2222205" cy="884879"/>
            <a:chOff x="10242697" y="5607996"/>
            <a:chExt cx="2222205" cy="884879"/>
          </a:xfrm>
        </p:grpSpPr>
        <p:sp>
          <p:nvSpPr>
            <p:cNvPr id="5" name="textruta 4">
              <a:extLst>
                <a:ext uri="{FF2B5EF4-FFF2-40B4-BE49-F238E27FC236}">
                  <a16:creationId xmlns:a16="http://schemas.microsoft.com/office/drawing/2014/main" id="{51D8CF96-0018-FD40-88CB-DC6ACA2FB156}"/>
                </a:ext>
              </a:extLst>
            </p:cNvPr>
            <p:cNvSpPr txBox="1"/>
            <p:nvPr/>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6" name="textruta 5">
              <a:extLst>
                <a:ext uri="{FF2B5EF4-FFF2-40B4-BE49-F238E27FC236}">
                  <a16:creationId xmlns:a16="http://schemas.microsoft.com/office/drawing/2014/main" id="{A2A8A072-9169-BC43-801A-A61BF591F032}"/>
                </a:ext>
              </a:extLst>
            </p:cNvPr>
            <p:cNvSpPr txBox="1"/>
            <p:nvPr/>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7" name="Rak 6">
              <a:extLst>
                <a:ext uri="{FF2B5EF4-FFF2-40B4-BE49-F238E27FC236}">
                  <a16:creationId xmlns:a16="http://schemas.microsoft.com/office/drawing/2014/main" id="{9E836D9E-4AB0-0C41-802B-ED4298D608B2}"/>
                </a:ext>
              </a:extLst>
            </p:cNvPr>
            <p:cNvCxnSpPr>
              <a:cxnSpLocks/>
            </p:cNvCxnSpPr>
            <p:nvPr/>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Platshållare för text 11">
            <a:extLst>
              <a:ext uri="{FF2B5EF4-FFF2-40B4-BE49-F238E27FC236}">
                <a16:creationId xmlns:a16="http://schemas.microsoft.com/office/drawing/2014/main" id="{3BC94B7A-F171-604C-9683-0DB769480ECF}"/>
              </a:ext>
            </a:extLst>
          </p:cNvPr>
          <p:cNvSpPr>
            <a:spLocks noGrp="1"/>
          </p:cNvSpPr>
          <p:nvPr>
            <p:ph type="body" sz="quarter" idx="10"/>
          </p:nvPr>
        </p:nvSpPr>
        <p:spPr>
          <a:xfrm>
            <a:off x="1141413" y="1574800"/>
            <a:ext cx="9144000" cy="41862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Platshållare för text 20">
            <a:extLst>
              <a:ext uri="{FF2B5EF4-FFF2-40B4-BE49-F238E27FC236}">
                <a16:creationId xmlns:a16="http://schemas.microsoft.com/office/drawing/2014/main" id="{42676A12-DB87-3E48-8425-B6EE63037088}"/>
              </a:ext>
            </a:extLst>
          </p:cNvPr>
          <p:cNvSpPr>
            <a:spLocks noGrp="1"/>
          </p:cNvSpPr>
          <p:nvPr>
            <p:ph type="body" sz="quarter" idx="12"/>
          </p:nvPr>
        </p:nvSpPr>
        <p:spPr>
          <a:xfrm>
            <a:off x="1141413" y="761565"/>
            <a:ext cx="9144000" cy="660400"/>
          </a:xfrm>
        </p:spPr>
        <p:txBody>
          <a:bodyPr>
            <a:noAutofit/>
          </a:bodyPr>
          <a:lstStyle>
            <a:lvl1pPr>
              <a:defRPr sz="3600" b="1">
                <a:solidFill>
                  <a:schemeClr val="bg1"/>
                </a:solidFill>
              </a:defRPr>
            </a:lvl1pPr>
          </a:lstStyle>
          <a:p>
            <a:pPr lvl="0"/>
            <a:r>
              <a:rPr lang="sv-SE"/>
              <a:t>Redigera format för bakgrundstext</a:t>
            </a:r>
          </a:p>
        </p:txBody>
      </p:sp>
      <p:grpSp>
        <p:nvGrpSpPr>
          <p:cNvPr id="11" name="Grupp 10">
            <a:extLst>
              <a:ext uri="{FF2B5EF4-FFF2-40B4-BE49-F238E27FC236}">
                <a16:creationId xmlns:a16="http://schemas.microsoft.com/office/drawing/2014/main" id="{67BBF980-C512-0447-A28B-C4C2C1F78096}"/>
              </a:ext>
            </a:extLst>
          </p:cNvPr>
          <p:cNvGrpSpPr/>
          <p:nvPr userDrawn="1"/>
        </p:nvGrpSpPr>
        <p:grpSpPr>
          <a:xfrm>
            <a:off x="10242697" y="5607996"/>
            <a:ext cx="2222205" cy="884879"/>
            <a:chOff x="10242697" y="5607996"/>
            <a:chExt cx="2222205" cy="884879"/>
          </a:xfrm>
        </p:grpSpPr>
        <p:sp>
          <p:nvSpPr>
            <p:cNvPr id="12" name="textruta 11">
              <a:extLst>
                <a:ext uri="{FF2B5EF4-FFF2-40B4-BE49-F238E27FC236}">
                  <a16:creationId xmlns:a16="http://schemas.microsoft.com/office/drawing/2014/main" id="{4CB3DB73-CD80-6941-876E-37F777FC5E4F}"/>
                </a:ext>
              </a:extLst>
            </p:cNvPr>
            <p:cNvSpPr txBox="1"/>
            <p:nvPr userDrawn="1"/>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13" name="textruta 12">
              <a:extLst>
                <a:ext uri="{FF2B5EF4-FFF2-40B4-BE49-F238E27FC236}">
                  <a16:creationId xmlns:a16="http://schemas.microsoft.com/office/drawing/2014/main" id="{2322C6A7-FC94-F84A-9ED7-D07BAFDC4FFA}"/>
                </a:ext>
              </a:extLst>
            </p:cNvPr>
            <p:cNvSpPr txBox="1"/>
            <p:nvPr userDrawn="1"/>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14" name="Rak 13">
              <a:extLst>
                <a:ext uri="{FF2B5EF4-FFF2-40B4-BE49-F238E27FC236}">
                  <a16:creationId xmlns:a16="http://schemas.microsoft.com/office/drawing/2014/main" id="{47BA1FC6-63BA-2641-B133-B828EDB49E3A}"/>
                </a:ext>
              </a:extLst>
            </p:cNvPr>
            <p:cNvCxnSpPr>
              <a:cxnSpLocks/>
            </p:cNvCxnSpPr>
            <p:nvPr userDrawn="1"/>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978841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4_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5ECCEBBD-DCC5-9D46-8E00-EA10C52082DB}"/>
              </a:ext>
            </a:extLst>
          </p:cNvPr>
          <p:cNvSpPr>
            <a:spLocks noGrp="1"/>
          </p:cNvSpPr>
          <p:nvPr>
            <p:ph type="ctrTitle"/>
          </p:nvPr>
        </p:nvSpPr>
        <p:spPr>
          <a:xfrm>
            <a:off x="5829302" y="743841"/>
            <a:ext cx="4127500" cy="805559"/>
          </a:xfrm>
        </p:spPr>
        <p:txBody>
          <a:bodyPr anchor="b">
            <a:noAutofit/>
          </a:bodyPr>
          <a:lstStyle>
            <a:lvl1pPr algn="l">
              <a:defRPr sz="2800"/>
            </a:lvl1pPr>
          </a:lstStyle>
          <a:p>
            <a:r>
              <a:rPr lang="sv-SE"/>
              <a:t>Klicka här för att ändra format</a:t>
            </a:r>
          </a:p>
        </p:txBody>
      </p:sp>
      <p:sp>
        <p:nvSpPr>
          <p:cNvPr id="4" name="Platshållare för text 11">
            <a:extLst>
              <a:ext uri="{FF2B5EF4-FFF2-40B4-BE49-F238E27FC236}">
                <a16:creationId xmlns:a16="http://schemas.microsoft.com/office/drawing/2014/main" id="{5B50278C-4D2B-704E-A5F0-C7A065AD63B0}"/>
              </a:ext>
            </a:extLst>
          </p:cNvPr>
          <p:cNvSpPr>
            <a:spLocks noGrp="1"/>
          </p:cNvSpPr>
          <p:nvPr>
            <p:ph type="body" sz="quarter" idx="10"/>
          </p:nvPr>
        </p:nvSpPr>
        <p:spPr>
          <a:xfrm>
            <a:off x="5829302" y="1727200"/>
            <a:ext cx="4127500" cy="4186238"/>
          </a:xfrm>
        </p:spPr>
        <p:txBody>
          <a:bodyPr/>
          <a:lstStyle>
            <a:lvl1pPr marL="342900" indent="-342900">
              <a:buFont typeface="Arial" panose="020B0604020202020204" pitchFamily="34" charset="0"/>
              <a:buChar char="•"/>
              <a:defRPr/>
            </a:lvl1pPr>
          </a:lstStyle>
          <a:p>
            <a:pPr lvl="0"/>
            <a:r>
              <a:rPr lang="sv-SE"/>
              <a:t>Redigera format för bakgrundstext</a:t>
            </a:r>
          </a:p>
        </p:txBody>
      </p:sp>
      <p:sp>
        <p:nvSpPr>
          <p:cNvPr id="5" name="Platshållare för bild 3">
            <a:extLst>
              <a:ext uri="{FF2B5EF4-FFF2-40B4-BE49-F238E27FC236}">
                <a16:creationId xmlns:a16="http://schemas.microsoft.com/office/drawing/2014/main" id="{95429808-FCC4-BF42-A19A-25EAACB20599}"/>
              </a:ext>
            </a:extLst>
          </p:cNvPr>
          <p:cNvSpPr>
            <a:spLocks noGrp="1"/>
          </p:cNvSpPr>
          <p:nvPr>
            <p:ph type="pic" sz="quarter" idx="11"/>
          </p:nvPr>
        </p:nvSpPr>
        <p:spPr>
          <a:xfrm>
            <a:off x="0" y="0"/>
            <a:ext cx="5257800" cy="6642100"/>
          </a:xfrm>
        </p:spPr>
        <p:txBody>
          <a:bodyPr/>
          <a:lstStyle/>
          <a:p>
            <a:r>
              <a:rPr lang="sv-SE"/>
              <a:t>Klicka på ikonen för att lägga till en bild</a:t>
            </a:r>
          </a:p>
        </p:txBody>
      </p:sp>
    </p:spTree>
    <p:extLst>
      <p:ext uri="{BB962C8B-B14F-4D97-AF65-F5344CB8AC3E}">
        <p14:creationId xmlns:p14="http://schemas.microsoft.com/office/powerpoint/2010/main" val="383129125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BD277BC-95F3-4B35-8076-98A717458A04}" type="datetime1">
              <a:rPr lang="sv-SE" smtClean="0"/>
              <a:t>2023-03-21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41595291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0684394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94076466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6B07FC5-EC85-B7B6-5E62-A7123BF77678}"/>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83145280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60607672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93249459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99692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73553129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5094459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36730537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3774517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412129931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08539871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1674170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5426879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26878062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1_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324962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52141202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50543352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26530683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cSld name="1_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94596695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350026186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84285369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20242398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378696560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99785246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54728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64733967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29170863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99102873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3209667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25658080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1010812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45384174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1494332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0204217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69565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3086634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21310889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6948283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19112156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01BAC5-F379-844E-6C2A-525287F3A8B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EBBD3BB-1A69-AD36-3EFD-79A9EB5798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00F647A-1DF8-A0A6-9807-901C0E5CCE19}"/>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5" name="Platshållare för sidfot 4">
            <a:extLst>
              <a:ext uri="{FF2B5EF4-FFF2-40B4-BE49-F238E27FC236}">
                <a16:creationId xmlns:a16="http://schemas.microsoft.com/office/drawing/2014/main" id="{794ECADB-A66B-2CDC-B624-2592656A735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2DCE77B-B6D3-777C-2E7F-DADF8B7FC935}"/>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59012906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1C0157-2154-2AD7-1310-8502C89D65A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69BADAA-0510-9F29-9C58-629419AB284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90F15E3-0DB6-D285-AB7F-C68F2D281C61}"/>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5" name="Platshållare för sidfot 4">
            <a:extLst>
              <a:ext uri="{FF2B5EF4-FFF2-40B4-BE49-F238E27FC236}">
                <a16:creationId xmlns:a16="http://schemas.microsoft.com/office/drawing/2014/main" id="{5DDB60C4-C936-7F5D-78C6-83AE91D7B32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84E826A-1D9A-D8CB-2268-7C454CC32186}"/>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346418290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9692DA-9880-D7A3-134A-8C103E9205A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2935817-1336-04BE-8149-28EDA92AF1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D94B7F4-F727-ACC0-2D03-CFA01E3F7124}"/>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5" name="Platshållare för sidfot 4">
            <a:extLst>
              <a:ext uri="{FF2B5EF4-FFF2-40B4-BE49-F238E27FC236}">
                <a16:creationId xmlns:a16="http://schemas.microsoft.com/office/drawing/2014/main" id="{18B3AAB2-BCBF-F295-712E-43E0434F89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2B0E8FA-36A9-84C2-7456-FCAB03B13775}"/>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403909326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FD3F19-788B-0E54-0EB8-B4789A4959F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BBF0FF7-CE14-C56D-4606-FAC12C7FA875}"/>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6BDC1C4-2C90-DCE2-4883-1FF16E4C168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289FE55-95EC-8C49-6EDA-741F22E6B1DC}"/>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6" name="Platshållare för sidfot 5">
            <a:extLst>
              <a:ext uri="{FF2B5EF4-FFF2-40B4-BE49-F238E27FC236}">
                <a16:creationId xmlns:a16="http://schemas.microsoft.com/office/drawing/2014/main" id="{1A07E476-45EE-6DCC-BDD6-0D5FD4AE065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776D987-08CC-2899-05B0-166259259832}"/>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309169362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6E6B4E-D70D-744B-0D3A-F93BB03A959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8FE49EF-7C59-AB94-80F0-FD4F80B73B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A050C41-9D53-440A-FC67-EC0E752B407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1D74452B-5A93-7FF7-D848-5D90217CEA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B630CAE-89B0-8FF1-6D97-DB104BC122A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BC33BCA-8C54-77C2-968C-32C782556916}"/>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8" name="Platshållare för sidfot 7">
            <a:extLst>
              <a:ext uri="{FF2B5EF4-FFF2-40B4-BE49-F238E27FC236}">
                <a16:creationId xmlns:a16="http://schemas.microsoft.com/office/drawing/2014/main" id="{3C42F80D-33CB-6862-034A-9A4F0492B513}"/>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B7A5AC79-FB8F-F6DB-79F9-4011E1D1946A}"/>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403947899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298897-C7CE-0A9D-D81C-74BB52FFFB0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563110C-F615-25CC-F029-F017C62C2607}"/>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4" name="Platshållare för sidfot 3">
            <a:extLst>
              <a:ext uri="{FF2B5EF4-FFF2-40B4-BE49-F238E27FC236}">
                <a16:creationId xmlns:a16="http://schemas.microsoft.com/office/drawing/2014/main" id="{BFD4A3CB-7116-E340-22D0-69069D5C79E4}"/>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B6B992F-5BF9-0014-0636-7CF1E4B7D204}"/>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1030121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2697D88-6F7D-64AE-D972-427334DD686C}"/>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3" name="Platshållare för sidfot 2">
            <a:extLst>
              <a:ext uri="{FF2B5EF4-FFF2-40B4-BE49-F238E27FC236}">
                <a16:creationId xmlns:a16="http://schemas.microsoft.com/office/drawing/2014/main" id="{ACCB28A2-E274-D167-EC91-B7FE0DF827C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AE126AC-70E2-3D65-D3F3-3DE81E4F1A4B}"/>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93859461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D1D280-A7AC-C79C-536F-1A2B2125329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5EBE02B-977F-4B93-66A6-88FD432322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E441FA5-FAF7-8BDD-6F1D-F384542DEF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0CC9805-F586-9694-2720-DBDC9F64D204}"/>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6" name="Platshållare för sidfot 5">
            <a:extLst>
              <a:ext uri="{FF2B5EF4-FFF2-40B4-BE49-F238E27FC236}">
                <a16:creationId xmlns:a16="http://schemas.microsoft.com/office/drawing/2014/main" id="{4043C980-F385-B10F-50FF-5900DBB3C03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AB2B360-ED98-62ED-7ACB-6B6A67588C5B}"/>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374169582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F9FD5E-61F6-7DCA-9FC1-0496B06D94E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F62E24F-A40A-56C3-55FE-58527184DA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3639861-414D-A029-5E76-F87AA2FA08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6A9F391-E2B3-95B9-CDEC-E8459A643031}"/>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6" name="Platshållare för sidfot 5">
            <a:extLst>
              <a:ext uri="{FF2B5EF4-FFF2-40B4-BE49-F238E27FC236}">
                <a16:creationId xmlns:a16="http://schemas.microsoft.com/office/drawing/2014/main" id="{7A49EC47-78D9-1367-A779-A66348F6F90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2D16A4D-AAF2-1A48-34CD-BC304DBD1036}"/>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411861001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B1F42-19E1-2A89-FD93-93AB9858D1E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AFE4900-5971-1789-AC5A-BB8E74D9FE8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8E36C71-5545-8354-5D4A-DA0F5E012D53}"/>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5" name="Platshållare för sidfot 4">
            <a:extLst>
              <a:ext uri="{FF2B5EF4-FFF2-40B4-BE49-F238E27FC236}">
                <a16:creationId xmlns:a16="http://schemas.microsoft.com/office/drawing/2014/main" id="{FD3E6364-2BA3-862F-0F09-DFFB03478B3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FA14795-2B47-A5D4-7F1A-A3CAB61D54A5}"/>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8524086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5E1B187-2CAE-D8ED-0999-407ED075716B}"/>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E9BEE51-2A26-8048-C256-071A27DC84B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E031403-F944-C517-AFE2-30096E5DD986}"/>
              </a:ext>
            </a:extLst>
          </p:cNvPr>
          <p:cNvSpPr>
            <a:spLocks noGrp="1"/>
          </p:cNvSpPr>
          <p:nvPr>
            <p:ph type="dt" sz="half" idx="10"/>
          </p:nvPr>
        </p:nvSpPr>
        <p:spPr/>
        <p:txBody>
          <a:bodyPr/>
          <a:lstStyle/>
          <a:p>
            <a:fld id="{0B76EF40-2E32-4E1F-A25F-8D142ACC558B}" type="datetimeFigureOut">
              <a:rPr lang="sv-SE" smtClean="0"/>
              <a:t>2023-03-21</a:t>
            </a:fld>
            <a:endParaRPr lang="sv-SE"/>
          </a:p>
        </p:txBody>
      </p:sp>
      <p:sp>
        <p:nvSpPr>
          <p:cNvPr id="5" name="Platshållare för sidfot 4">
            <a:extLst>
              <a:ext uri="{FF2B5EF4-FFF2-40B4-BE49-F238E27FC236}">
                <a16:creationId xmlns:a16="http://schemas.microsoft.com/office/drawing/2014/main" id="{80CF8B46-0CC7-8A9F-BF68-7A97900CD53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9B4620C-8D33-FFB4-B93A-A78613037F69}"/>
              </a:ext>
            </a:extLst>
          </p:cNvPr>
          <p:cNvSpPr>
            <a:spLocks noGrp="1"/>
          </p:cNvSpPr>
          <p:nvPr>
            <p:ph type="sldNum" sz="quarter" idx="12"/>
          </p:nvPr>
        </p:nvSpPr>
        <p:spPr/>
        <p:txBody>
          <a:bodyPr/>
          <a:lstStyle/>
          <a:p>
            <a:fld id="{76B04CA6-D359-4212-8238-A1AB1AA775BF}" type="slidenum">
              <a:rPr lang="sv-SE" smtClean="0"/>
              <a:t>‹#›</a:t>
            </a:fld>
            <a:endParaRPr lang="sv-SE"/>
          </a:p>
        </p:txBody>
      </p:sp>
    </p:spTree>
    <p:extLst>
      <p:ext uri="{BB962C8B-B14F-4D97-AF65-F5344CB8AC3E}">
        <p14:creationId xmlns:p14="http://schemas.microsoft.com/office/powerpoint/2010/main" val="156411057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7418222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6833913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0421327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5576236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7472026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5612861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3245967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0352493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70478185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41FBC0-CD25-43BC-BBDB-0848BD8040C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044722C-8AF7-4BC1-9EBF-D9FC653B84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D4803FC-F2F4-418C-AA0C-EE2475FBE85A}"/>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5" name="Platshållare för sidfot 4">
            <a:extLst>
              <a:ext uri="{FF2B5EF4-FFF2-40B4-BE49-F238E27FC236}">
                <a16:creationId xmlns:a16="http://schemas.microsoft.com/office/drawing/2014/main" id="{5F6C4615-FA35-47CC-BAFF-09696DE9A2A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12B1979-C6E0-49F5-A444-24C4F014CFDB}"/>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140743881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963BBF-D16B-44DF-BF7F-C0C9A5ECF24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6C703DB-5B12-4FC8-8873-3F578E628E0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72ED231-AAD0-4D1D-B3E3-087F6C3373ED}"/>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5" name="Platshållare för sidfot 4">
            <a:extLst>
              <a:ext uri="{FF2B5EF4-FFF2-40B4-BE49-F238E27FC236}">
                <a16:creationId xmlns:a16="http://schemas.microsoft.com/office/drawing/2014/main" id="{858CEED1-B95A-4027-A4EF-8AF1C38B94A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F38861-753E-438A-BFDF-2098043D2C32}"/>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343675628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212487-E3D5-46E7-89D9-DC5553B493E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29C6EAB-3C49-4AE5-A7BC-C43494856A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B7D1C21-CE69-45A4-994D-03B74BA31521}"/>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5" name="Platshållare för sidfot 4">
            <a:extLst>
              <a:ext uri="{FF2B5EF4-FFF2-40B4-BE49-F238E27FC236}">
                <a16:creationId xmlns:a16="http://schemas.microsoft.com/office/drawing/2014/main" id="{CAF70622-720B-4D9D-9C03-461DEA9124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8473B49-D9F6-4699-B425-DF7B821E9DCA}"/>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65800993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0382D0-157C-4659-B2B4-7B00DA63D68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744ED6F-3E42-4CFF-9DCA-F477B2EEF4B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1729F08-0466-4943-8867-7CEBB13EC73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5A3BA43-CC05-4CF7-A76D-9F6F55886537}"/>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6" name="Platshållare för sidfot 5">
            <a:extLst>
              <a:ext uri="{FF2B5EF4-FFF2-40B4-BE49-F238E27FC236}">
                <a16:creationId xmlns:a16="http://schemas.microsoft.com/office/drawing/2014/main" id="{C8AD9F21-000D-4BD4-A932-338C18AE05D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6F574BF-017F-4456-B0F9-E856F7D95F4A}"/>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779101869"/>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635496-A197-411D-98F6-FBFC05E7959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C4B0BE6-2772-4C5A-98F9-573D8AF2F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7A0B621-A693-4010-9E99-A75CDEE1C7A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33B41544-E212-4EF0-BC94-8347A0F218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654C9AE-C022-4752-A32C-37266261CDD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735A20EE-EBF0-4555-826F-B35823A90DBD}"/>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8" name="Platshållare för sidfot 7">
            <a:extLst>
              <a:ext uri="{FF2B5EF4-FFF2-40B4-BE49-F238E27FC236}">
                <a16:creationId xmlns:a16="http://schemas.microsoft.com/office/drawing/2014/main" id="{557ADECD-A0F2-40D0-BD83-09D5D74CF97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9E3502E2-F4F9-41AA-AD24-3514C261B281}"/>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235700301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F16595-AF8E-48FA-BE4F-3B65844FAFF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633919C-3DB8-4877-AC1C-D1B483BCBEEF}"/>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4" name="Platshållare för sidfot 3">
            <a:extLst>
              <a:ext uri="{FF2B5EF4-FFF2-40B4-BE49-F238E27FC236}">
                <a16:creationId xmlns:a16="http://schemas.microsoft.com/office/drawing/2014/main" id="{4986B1A0-3CD6-4171-AA70-220E6B7D6E3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A55B042-4C3D-45C8-9866-397130FE7A30}"/>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3640013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82E4728-2F0B-470E-8189-5EE39ABA6BAA}"/>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3" name="Platshållare för sidfot 2">
            <a:extLst>
              <a:ext uri="{FF2B5EF4-FFF2-40B4-BE49-F238E27FC236}">
                <a16:creationId xmlns:a16="http://schemas.microsoft.com/office/drawing/2014/main" id="{78E0F243-0486-45AF-9FDE-BF92D8615A9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8E0009D-3E91-4C37-AC4E-7F8FD4718959}"/>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108363060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C5DF3C-A6AC-4B5D-85CE-F6CEF2FB183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4173954-B6F9-41A8-B88B-D0D9D09272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9EC5E42-5DDB-4C6E-8B97-99FFBA253B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719F6A4-9F54-45BA-A669-33077CC2468A}"/>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6" name="Platshållare för sidfot 5">
            <a:extLst>
              <a:ext uri="{FF2B5EF4-FFF2-40B4-BE49-F238E27FC236}">
                <a16:creationId xmlns:a16="http://schemas.microsoft.com/office/drawing/2014/main" id="{849346D7-080D-4309-808F-6BFD1984797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E0833D2-F011-4385-AEE8-F640EF81A239}"/>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33142290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B838C6-F742-43E2-8D46-0E87B583879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A2DDDBC-FB5B-4D6F-8B18-C533D7990F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F211891-EE63-481B-8C23-B5CEC5095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B5598FB-D5D3-4420-985B-4F903DA1A341}"/>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6" name="Platshållare för sidfot 5">
            <a:extLst>
              <a:ext uri="{FF2B5EF4-FFF2-40B4-BE49-F238E27FC236}">
                <a16:creationId xmlns:a16="http://schemas.microsoft.com/office/drawing/2014/main" id="{CC66707E-7E6A-407B-8E43-E15CF07FE77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7EAFE1E-FF5B-4E63-AEE6-087E697CB4C8}"/>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186027149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BCF102-1695-4AA4-B9D6-25F8483F5F4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80B3FDA-8B50-4E4E-9C6F-9B4DC64F45A6}"/>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2F0B752-0B80-4C46-ADE9-718FE81C11E0}"/>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5" name="Platshållare för sidfot 4">
            <a:extLst>
              <a:ext uri="{FF2B5EF4-FFF2-40B4-BE49-F238E27FC236}">
                <a16:creationId xmlns:a16="http://schemas.microsoft.com/office/drawing/2014/main" id="{16D6CD57-97F2-4926-B5AB-CEB910BA3D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3D73AC7-BC03-462C-85FC-44E1B2795106}"/>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159325160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7042F52-8193-4C0F-8877-58D82112114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38BA8BA-42DD-4352-9E49-1E180AB4A8D4}"/>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217A6C8-1120-4665-913F-6959E8F3BAB3}"/>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5" name="Platshållare för sidfot 4">
            <a:extLst>
              <a:ext uri="{FF2B5EF4-FFF2-40B4-BE49-F238E27FC236}">
                <a16:creationId xmlns:a16="http://schemas.microsoft.com/office/drawing/2014/main" id="{E2D4DEFD-E060-481B-B174-A28F9C2DCC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0D44D75-C4AE-409D-B553-9A26F64D4C0F}"/>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330026679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6. Höjdpunkter">
    <p:bg>
      <p:bgPr>
        <a:solidFill>
          <a:srgbClr val="8E0826"/>
        </a:solidFill>
        <a:effectLst/>
      </p:bgPr>
    </p:bg>
    <p:spTree>
      <p:nvGrpSpPr>
        <p:cNvPr id="1" name=""/>
        <p:cNvGrpSpPr/>
        <p:nvPr/>
      </p:nvGrpSpPr>
      <p:grpSpPr>
        <a:xfrm>
          <a:off x="0" y="0"/>
          <a:ext cx="0" cy="0"/>
          <a:chOff x="0" y="0"/>
          <a:chExt cx="0" cy="0"/>
        </a:xfrm>
      </p:grpSpPr>
      <p:pic>
        <p:nvPicPr>
          <p:cNvPr id="4" name="Bildobjekt 3" descr="Göteborgsregionens logotyp">
            <a:extLst>
              <a:ext uri="{FF2B5EF4-FFF2-40B4-BE49-F238E27FC236}">
                <a16:creationId xmlns:a16="http://schemas.microsoft.com/office/drawing/2014/main" id="{C08F6798-2B80-452E-AE89-B063FBDA5C1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82949" y="5722206"/>
            <a:ext cx="1861781" cy="1317840"/>
          </a:xfrm>
          <a:prstGeom prst="rect">
            <a:avLst/>
          </a:prstGeom>
        </p:spPr>
      </p:pic>
      <p:cxnSp>
        <p:nvCxnSpPr>
          <p:cNvPr id="3" name="Rak koppling 2">
            <a:extLst>
              <a:ext uri="{FF2B5EF4-FFF2-40B4-BE49-F238E27FC236}">
                <a16:creationId xmlns:a16="http://schemas.microsoft.com/office/drawing/2014/main" id="{AD2DBA4F-AD5A-44CD-A702-7CFC60E01BCD}"/>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6" name="Rubrik 1">
            <a:extLst>
              <a:ext uri="{FF2B5EF4-FFF2-40B4-BE49-F238E27FC236}">
                <a16:creationId xmlns:a16="http://schemas.microsoft.com/office/drawing/2014/main" id="{936E6F85-2BDD-427B-98D4-A314EA0817EB}"/>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8" name="Platshållare för text 2">
            <a:extLst>
              <a:ext uri="{FF2B5EF4-FFF2-40B4-BE49-F238E27FC236}">
                <a16:creationId xmlns:a16="http://schemas.microsoft.com/office/drawing/2014/main" id="{9F1D912E-5A91-49EB-BC15-D821C44E687D}"/>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solidFill>
                  <a:schemeClr val="bg1"/>
                </a:solidFill>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154885189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6. Innehåll_rubrik+bi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9ACBEF20-0DF2-4D22-83DF-D42AA9C45785}"/>
              </a:ext>
            </a:extLst>
          </p:cNvPr>
          <p:cNvSpPr>
            <a:spLocks noGrp="1"/>
          </p:cNvSpPr>
          <p:nvPr>
            <p:ph type="title" hasCustomPrompt="1"/>
          </p:nvPr>
        </p:nvSpPr>
        <p:spPr>
          <a:xfrm>
            <a:off x="738000" y="481240"/>
            <a:ext cx="10621108" cy="723446"/>
          </a:xfrm>
          <a:prstGeom prst="rect">
            <a:avLst/>
          </a:prstGeom>
        </p:spPr>
        <p:txBody>
          <a:bodyPr/>
          <a:lstStyle>
            <a:lvl1pPr>
              <a:lnSpc>
                <a:spcPct val="100000"/>
              </a:lnSpc>
              <a:defRPr/>
            </a:lvl1pPr>
          </a:lstStyle>
          <a:p>
            <a:r>
              <a:rPr lang="sv-SE"/>
              <a:t>Klicka här för att ändra rubrik, 40p</a:t>
            </a:r>
          </a:p>
        </p:txBody>
      </p:sp>
      <p:sp>
        <p:nvSpPr>
          <p:cNvPr id="11" name="Platshållare för innehåll 3">
            <a:extLst>
              <a:ext uri="{FF2B5EF4-FFF2-40B4-BE49-F238E27FC236}">
                <a16:creationId xmlns:a16="http://schemas.microsoft.com/office/drawing/2014/main" id="{210438D5-55EE-48E2-BC37-587C258191E0}"/>
              </a:ext>
            </a:extLst>
          </p:cNvPr>
          <p:cNvSpPr>
            <a:spLocks noGrp="1" noChangeAspect="1"/>
          </p:cNvSpPr>
          <p:nvPr>
            <p:ph sz="half" idx="15" hasCustomPrompt="1"/>
          </p:nvPr>
        </p:nvSpPr>
        <p:spPr>
          <a:xfrm>
            <a:off x="787791" y="1392702"/>
            <a:ext cx="10611012" cy="4211390"/>
          </a:xfrm>
          <a:prstGeom prst="rect">
            <a:avLst/>
          </a:prstGeom>
        </p:spPr>
        <p:txBody>
          <a:bodyPr/>
          <a:lstStyle>
            <a:lvl1pPr marL="0" indent="0">
              <a:buNone/>
              <a:defRPr sz="2400"/>
            </a:lvl1pPr>
          </a:lstStyle>
          <a:p>
            <a:pPr lvl="0"/>
            <a:r>
              <a:rPr lang="sv-SE"/>
              <a:t>Infoga bild, diagram eller tabell.</a:t>
            </a:r>
          </a:p>
        </p:txBody>
      </p:sp>
    </p:spTree>
    <p:extLst>
      <p:ext uri="{BB962C8B-B14F-4D97-AF65-F5344CB8AC3E}">
        <p14:creationId xmlns:p14="http://schemas.microsoft.com/office/powerpoint/2010/main" val="18063358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A13AB5-DFA1-4E40-8E1B-C4EF0A05647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1E6D7378-8F4A-481C-861E-B0D36184DF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3B664BB-541B-46DD-835E-FB1537DF707A}"/>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5" name="Platshållare för sidfot 4">
            <a:extLst>
              <a:ext uri="{FF2B5EF4-FFF2-40B4-BE49-F238E27FC236}">
                <a16:creationId xmlns:a16="http://schemas.microsoft.com/office/drawing/2014/main" id="{9C688B96-96A5-42D9-90A5-531C511DD3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75CAE54-49B1-4105-94B7-ED41466B59B7}"/>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388703832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27F420-6EDC-4A4E-A988-6C6BDD0FA2F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D7207EA-2ECB-4B16-965F-E2DA4C18442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6F1335B-3BC5-4D81-BC77-3C599BBF13B2}"/>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5" name="Platshållare för sidfot 4">
            <a:extLst>
              <a:ext uri="{FF2B5EF4-FFF2-40B4-BE49-F238E27FC236}">
                <a16:creationId xmlns:a16="http://schemas.microsoft.com/office/drawing/2014/main" id="{3D852679-A86F-4BB2-8B43-51A8507F5E6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F45308C-FAFE-4ECD-9A9B-88C3507B14AB}"/>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425568711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57F701-1128-4268-B779-AE9C15A9804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6591D83-B40C-4AF1-A8A3-B386E593B3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D5DD789-9742-4D1F-8CDE-2ABD05EAECCA}"/>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5" name="Platshållare för sidfot 4">
            <a:extLst>
              <a:ext uri="{FF2B5EF4-FFF2-40B4-BE49-F238E27FC236}">
                <a16:creationId xmlns:a16="http://schemas.microsoft.com/office/drawing/2014/main" id="{525482C6-CF99-4DD6-BBC3-1733DD2AA08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B69880B-3EB6-4C9E-875A-1B27AC18FF10}"/>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37086558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505688-5B77-4412-8DB0-EF24E8CB2D3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9E06DCA-E133-4050-BD59-0CDBA0E55358}"/>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C55B7DC-7B18-4752-85FB-720873D8353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FD9ABA6-79D9-4BA7-AD22-8E8984458055}"/>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6" name="Platshållare för sidfot 5">
            <a:extLst>
              <a:ext uri="{FF2B5EF4-FFF2-40B4-BE49-F238E27FC236}">
                <a16:creationId xmlns:a16="http://schemas.microsoft.com/office/drawing/2014/main" id="{F16F9F4F-B13C-4B32-A333-4B6508C7B54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0BA0283-1071-4689-83E3-292676F472B1}"/>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386512627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79CBF3-B784-4F99-BFF0-46994732E03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2398D03-F0C7-4EA9-82AA-C834BCD37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FDDCF8F-AEB3-4548-89D7-8FE627C4B33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0C61581-4CBC-4DF8-8DE1-0304841819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7A83EB7-3D24-428B-9197-78D72E0B34E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3C0CE1B-1CA2-4E06-8B76-B976D4BB395B}"/>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8" name="Platshållare för sidfot 7">
            <a:extLst>
              <a:ext uri="{FF2B5EF4-FFF2-40B4-BE49-F238E27FC236}">
                <a16:creationId xmlns:a16="http://schemas.microsoft.com/office/drawing/2014/main" id="{C4ED60C4-6E1C-47B7-B362-A21A282906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DAE2962-D172-4467-AEED-C0804252BC62}"/>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322380702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589288-31EB-41CB-934A-9BCA5C87D8F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1311D3-5D08-459A-B138-08EBCB9E4227}"/>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4" name="Platshållare för sidfot 3">
            <a:extLst>
              <a:ext uri="{FF2B5EF4-FFF2-40B4-BE49-F238E27FC236}">
                <a16:creationId xmlns:a16="http://schemas.microsoft.com/office/drawing/2014/main" id="{738AFF11-EFE5-4418-866B-3FF5EE88EC1F}"/>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EF2F34D-C217-464D-808F-D03BACFBAF66}"/>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258401232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6. Innehåll_rubrik+bi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9ACBEF20-0DF2-4D22-83DF-D42AA9C45785}"/>
              </a:ext>
            </a:extLst>
          </p:cNvPr>
          <p:cNvSpPr>
            <a:spLocks noGrp="1"/>
          </p:cNvSpPr>
          <p:nvPr>
            <p:ph type="title" hasCustomPrompt="1"/>
          </p:nvPr>
        </p:nvSpPr>
        <p:spPr>
          <a:xfrm>
            <a:off x="773723" y="481240"/>
            <a:ext cx="10621108" cy="723446"/>
          </a:xfrm>
          <a:prstGeom prst="rect">
            <a:avLst/>
          </a:prstGeom>
        </p:spPr>
        <p:txBody>
          <a:bodyPr/>
          <a:lstStyle>
            <a:lvl1pPr>
              <a:lnSpc>
                <a:spcPct val="100000"/>
              </a:lnSpc>
              <a:defRPr/>
            </a:lvl1pPr>
          </a:lstStyle>
          <a:p>
            <a:r>
              <a:rPr lang="sv-SE"/>
              <a:t>Klicka här för att ändra rubrik, 40p</a:t>
            </a:r>
          </a:p>
        </p:txBody>
      </p:sp>
      <p:sp>
        <p:nvSpPr>
          <p:cNvPr id="11" name="Platshållare för innehåll 3">
            <a:extLst>
              <a:ext uri="{FF2B5EF4-FFF2-40B4-BE49-F238E27FC236}">
                <a16:creationId xmlns:a16="http://schemas.microsoft.com/office/drawing/2014/main" id="{210438D5-55EE-48E2-BC37-587C258191E0}"/>
              </a:ext>
            </a:extLst>
          </p:cNvPr>
          <p:cNvSpPr>
            <a:spLocks noGrp="1" noChangeAspect="1"/>
          </p:cNvSpPr>
          <p:nvPr>
            <p:ph sz="half" idx="15" hasCustomPrompt="1"/>
          </p:nvPr>
        </p:nvSpPr>
        <p:spPr>
          <a:xfrm>
            <a:off x="787791" y="1392702"/>
            <a:ext cx="10611012" cy="4211390"/>
          </a:xfrm>
          <a:prstGeom prst="rect">
            <a:avLst/>
          </a:prstGeom>
        </p:spPr>
        <p:txBody>
          <a:bodyPr/>
          <a:lstStyle>
            <a:lvl1pPr marL="0" indent="0">
              <a:buNone/>
              <a:defRPr sz="2400"/>
            </a:lvl1pPr>
          </a:lstStyle>
          <a:p>
            <a:pPr lvl="0"/>
            <a:r>
              <a:rPr lang="sv-SE"/>
              <a:t>Infoga bild, diagram eller tabell.</a:t>
            </a:r>
          </a:p>
        </p:txBody>
      </p:sp>
    </p:spTree>
    <p:extLst>
      <p:ext uri="{BB962C8B-B14F-4D97-AF65-F5344CB8AC3E}">
        <p14:creationId xmlns:p14="http://schemas.microsoft.com/office/powerpoint/2010/main" val="2924690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82E4728-2F0B-470E-8189-5EE39ABA6BAA}"/>
              </a:ext>
            </a:extLst>
          </p:cNvPr>
          <p:cNvSpPr>
            <a:spLocks noGrp="1"/>
          </p:cNvSpPr>
          <p:nvPr>
            <p:ph type="dt" sz="half" idx="10"/>
          </p:nvPr>
        </p:nvSpPr>
        <p:spPr/>
        <p:txBody>
          <a:bodyPr/>
          <a:lstStyle/>
          <a:p>
            <a:fld id="{DFE8E44E-BE26-4896-8B87-9C86D4A483E5}" type="datetimeFigureOut">
              <a:rPr lang="sv-SE" smtClean="0"/>
              <a:t>2023-03-21</a:t>
            </a:fld>
            <a:endParaRPr lang="sv-SE"/>
          </a:p>
        </p:txBody>
      </p:sp>
      <p:sp>
        <p:nvSpPr>
          <p:cNvPr id="3" name="Platshållare för sidfot 2">
            <a:extLst>
              <a:ext uri="{FF2B5EF4-FFF2-40B4-BE49-F238E27FC236}">
                <a16:creationId xmlns:a16="http://schemas.microsoft.com/office/drawing/2014/main" id="{78E0F243-0486-45AF-9FDE-BF92D8615A9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8E0009D-3E91-4C37-AC4E-7F8FD4718959}"/>
              </a:ext>
            </a:extLst>
          </p:cNvPr>
          <p:cNvSpPr>
            <a:spLocks noGrp="1"/>
          </p:cNvSpPr>
          <p:nvPr>
            <p:ph type="sldNum" sz="quarter" idx="12"/>
          </p:nvPr>
        </p:nvSpPr>
        <p:spPr/>
        <p:txBody>
          <a:bodyPr/>
          <a:lstStyle/>
          <a:p>
            <a:fld id="{1BAA2123-7471-4058-A173-D9D01A453487}" type="slidenum">
              <a:rPr lang="sv-SE" smtClean="0"/>
              <a:t>‹#›</a:t>
            </a:fld>
            <a:endParaRPr lang="sv-SE"/>
          </a:p>
        </p:txBody>
      </p:sp>
    </p:spTree>
    <p:extLst>
      <p:ext uri="{BB962C8B-B14F-4D97-AF65-F5344CB8AC3E}">
        <p14:creationId xmlns:p14="http://schemas.microsoft.com/office/powerpoint/2010/main" val="2996762660"/>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2601373-E498-4655-AC92-9E2BF7CC694A}"/>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3" name="Platshållare för sidfot 2">
            <a:extLst>
              <a:ext uri="{FF2B5EF4-FFF2-40B4-BE49-F238E27FC236}">
                <a16:creationId xmlns:a16="http://schemas.microsoft.com/office/drawing/2014/main" id="{D86149DA-FDB0-4FFA-A787-4613F031A65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42A491A-B908-4C0A-814D-035B7A5B4F0C}"/>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118771748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11B2DE-487C-4340-A545-5D8565F249B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44C4996-ECCA-4D10-9BFD-7B08B852F6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EC901F6-7156-4149-8A9C-702CC7BE88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B75CDE4-844F-4ADC-BC7D-785BDF2819B0}"/>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6" name="Platshållare för sidfot 5">
            <a:extLst>
              <a:ext uri="{FF2B5EF4-FFF2-40B4-BE49-F238E27FC236}">
                <a16:creationId xmlns:a16="http://schemas.microsoft.com/office/drawing/2014/main" id="{B774EF3F-51B6-4709-BF7E-94F497F6291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73AB228-E347-4A9E-9309-DEDD939217E9}"/>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281887177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B8FB8A-3D6D-4B41-8084-33BBAD18A2F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89F90DA-F65A-4EEF-A3DB-5CFA7A6742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CE2BEDC-E5DD-42F3-9709-BEA3DCD120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9B02F76-6609-4F8B-BA57-592568119D99}"/>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6" name="Platshållare för sidfot 5">
            <a:extLst>
              <a:ext uri="{FF2B5EF4-FFF2-40B4-BE49-F238E27FC236}">
                <a16:creationId xmlns:a16="http://schemas.microsoft.com/office/drawing/2014/main" id="{A447EA10-BE32-4E3B-96E5-7B8B796D292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3C21D0-B9B1-4AE1-8B0E-4DE3557239D7}"/>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111176044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D50450-1AF9-4873-9339-3393A9A6087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66D20A8-90DD-4384-9AAB-9FA55CC3805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E918046-89D5-494F-97A7-F0806F56DE6D}"/>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5" name="Platshållare för sidfot 4">
            <a:extLst>
              <a:ext uri="{FF2B5EF4-FFF2-40B4-BE49-F238E27FC236}">
                <a16:creationId xmlns:a16="http://schemas.microsoft.com/office/drawing/2014/main" id="{BB53C900-5669-44C5-AC60-614E9B8086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D613376-0DA2-4EB0-BEA3-337D4328A76C}"/>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1230898716"/>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CE59D1C-0114-4894-8BA7-71C0E882D9D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F931FEE-0B2E-42BB-A11C-C9DD6135ED4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9D00CBC-4248-4974-AFC2-4AB8F611A885}"/>
              </a:ext>
            </a:extLst>
          </p:cNvPr>
          <p:cNvSpPr>
            <a:spLocks noGrp="1"/>
          </p:cNvSpPr>
          <p:nvPr>
            <p:ph type="dt" sz="half" idx="10"/>
          </p:nvPr>
        </p:nvSpPr>
        <p:spPr/>
        <p:txBody>
          <a:bodyPr/>
          <a:lstStyle/>
          <a:p>
            <a:fld id="{9EA48ACF-76F5-4163-BBCA-4A830815DA02}" type="datetimeFigureOut">
              <a:rPr lang="sv-SE" smtClean="0"/>
              <a:t>2023-03-21</a:t>
            </a:fld>
            <a:endParaRPr lang="sv-SE"/>
          </a:p>
        </p:txBody>
      </p:sp>
      <p:sp>
        <p:nvSpPr>
          <p:cNvPr id="5" name="Platshållare för sidfot 4">
            <a:extLst>
              <a:ext uri="{FF2B5EF4-FFF2-40B4-BE49-F238E27FC236}">
                <a16:creationId xmlns:a16="http://schemas.microsoft.com/office/drawing/2014/main" id="{554631D1-15FF-4A74-8B42-1E8B0923258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70F7FAB-1C66-4493-8A38-AC9267804684}"/>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20994282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A13AB5-DFA1-4E40-8E1B-C4EF0A05647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1E6D7378-8F4A-481C-861E-B0D36184DF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3B664BB-541B-46DD-835E-FB1537DF707A}"/>
              </a:ext>
            </a:extLst>
          </p:cNvPr>
          <p:cNvSpPr>
            <a:spLocks noGrp="1"/>
          </p:cNvSpPr>
          <p:nvPr>
            <p:ph type="dt" sz="half" idx="10"/>
          </p:nvPr>
        </p:nvSpPr>
        <p:spPr/>
        <p:txBody>
          <a:bodyPr/>
          <a:lstStyle/>
          <a:p>
            <a:fld id="{DF263ACC-1CA6-41F1-A57D-4C62FFFB9E69}" type="datetime1">
              <a:rPr lang="sv-SE" smtClean="0"/>
              <a:t>2023-03-21</a:t>
            </a:fld>
            <a:endParaRPr lang="sv-SE"/>
          </a:p>
        </p:txBody>
      </p:sp>
      <p:sp>
        <p:nvSpPr>
          <p:cNvPr id="5" name="Platshållare för sidfot 4">
            <a:extLst>
              <a:ext uri="{FF2B5EF4-FFF2-40B4-BE49-F238E27FC236}">
                <a16:creationId xmlns:a16="http://schemas.microsoft.com/office/drawing/2014/main" id="{9C688B96-96A5-42D9-90A5-531C511DD3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75CAE54-49B1-4105-94B7-ED41466B59B7}"/>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174584410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27F420-6EDC-4A4E-A988-6C6BDD0FA2F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D7207EA-2ECB-4B16-965F-E2DA4C18442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6F1335B-3BC5-4D81-BC77-3C599BBF13B2}"/>
              </a:ext>
            </a:extLst>
          </p:cNvPr>
          <p:cNvSpPr>
            <a:spLocks noGrp="1"/>
          </p:cNvSpPr>
          <p:nvPr>
            <p:ph type="dt" sz="half" idx="10"/>
          </p:nvPr>
        </p:nvSpPr>
        <p:spPr/>
        <p:txBody>
          <a:bodyPr/>
          <a:lstStyle/>
          <a:p>
            <a:fld id="{1FDD93E4-A017-4249-8289-0C9590F6FD2A}" type="datetime1">
              <a:rPr lang="sv-SE" smtClean="0"/>
              <a:t>2023-03-21</a:t>
            </a:fld>
            <a:endParaRPr lang="sv-SE"/>
          </a:p>
        </p:txBody>
      </p:sp>
      <p:sp>
        <p:nvSpPr>
          <p:cNvPr id="5" name="Platshållare för sidfot 4">
            <a:extLst>
              <a:ext uri="{FF2B5EF4-FFF2-40B4-BE49-F238E27FC236}">
                <a16:creationId xmlns:a16="http://schemas.microsoft.com/office/drawing/2014/main" id="{3D852679-A86F-4BB2-8B43-51A8507F5E6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F45308C-FAFE-4ECD-9A9B-88C3507B14AB}"/>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385895730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57F701-1128-4268-B779-AE9C15A9804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6591D83-B40C-4AF1-A8A3-B386E593B3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D5DD789-9742-4D1F-8CDE-2ABD05EAECCA}"/>
              </a:ext>
            </a:extLst>
          </p:cNvPr>
          <p:cNvSpPr>
            <a:spLocks noGrp="1"/>
          </p:cNvSpPr>
          <p:nvPr>
            <p:ph type="dt" sz="half" idx="10"/>
          </p:nvPr>
        </p:nvSpPr>
        <p:spPr/>
        <p:txBody>
          <a:bodyPr/>
          <a:lstStyle/>
          <a:p>
            <a:fld id="{6D279649-076A-4235-8144-878BA7396BC9}" type="datetime1">
              <a:rPr lang="sv-SE" smtClean="0"/>
              <a:t>2023-03-21</a:t>
            </a:fld>
            <a:endParaRPr lang="sv-SE"/>
          </a:p>
        </p:txBody>
      </p:sp>
      <p:sp>
        <p:nvSpPr>
          <p:cNvPr id="5" name="Platshållare för sidfot 4">
            <a:extLst>
              <a:ext uri="{FF2B5EF4-FFF2-40B4-BE49-F238E27FC236}">
                <a16:creationId xmlns:a16="http://schemas.microsoft.com/office/drawing/2014/main" id="{525482C6-CF99-4DD6-BBC3-1733DD2AA08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B69880B-3EB6-4C9E-875A-1B27AC18FF10}"/>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145230446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505688-5B77-4412-8DB0-EF24E8CB2D3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9E06DCA-E133-4050-BD59-0CDBA0E55358}"/>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C55B7DC-7B18-4752-85FB-720873D8353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FD9ABA6-79D9-4BA7-AD22-8E8984458055}"/>
              </a:ext>
            </a:extLst>
          </p:cNvPr>
          <p:cNvSpPr>
            <a:spLocks noGrp="1"/>
          </p:cNvSpPr>
          <p:nvPr>
            <p:ph type="dt" sz="half" idx="10"/>
          </p:nvPr>
        </p:nvSpPr>
        <p:spPr/>
        <p:txBody>
          <a:bodyPr/>
          <a:lstStyle/>
          <a:p>
            <a:fld id="{20509C5E-6B4E-44E4-A59E-145F3D76B344}" type="datetime1">
              <a:rPr lang="sv-SE" smtClean="0"/>
              <a:t>2023-03-21</a:t>
            </a:fld>
            <a:endParaRPr lang="sv-SE"/>
          </a:p>
        </p:txBody>
      </p:sp>
      <p:sp>
        <p:nvSpPr>
          <p:cNvPr id="6" name="Platshållare för sidfot 5">
            <a:extLst>
              <a:ext uri="{FF2B5EF4-FFF2-40B4-BE49-F238E27FC236}">
                <a16:creationId xmlns:a16="http://schemas.microsoft.com/office/drawing/2014/main" id="{F16F9F4F-B13C-4B32-A333-4B6508C7B54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0BA0283-1071-4689-83E3-292676F472B1}"/>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289179959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79CBF3-B784-4F99-BFF0-46994732E03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2398D03-F0C7-4EA9-82AA-C834BCD37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FDDCF8F-AEB3-4548-89D7-8FE627C4B33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0C61581-4CBC-4DF8-8DE1-0304841819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7A83EB7-3D24-428B-9197-78D72E0B34E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3C0CE1B-1CA2-4E06-8B76-B976D4BB395B}"/>
              </a:ext>
            </a:extLst>
          </p:cNvPr>
          <p:cNvSpPr>
            <a:spLocks noGrp="1"/>
          </p:cNvSpPr>
          <p:nvPr>
            <p:ph type="dt" sz="half" idx="10"/>
          </p:nvPr>
        </p:nvSpPr>
        <p:spPr/>
        <p:txBody>
          <a:bodyPr/>
          <a:lstStyle/>
          <a:p>
            <a:fld id="{12876BFE-3A70-4453-9FEC-EDF37177E7B7}" type="datetime1">
              <a:rPr lang="sv-SE" smtClean="0"/>
              <a:t>2023-03-21</a:t>
            </a:fld>
            <a:endParaRPr lang="sv-SE"/>
          </a:p>
        </p:txBody>
      </p:sp>
      <p:sp>
        <p:nvSpPr>
          <p:cNvPr id="8" name="Platshållare för sidfot 7">
            <a:extLst>
              <a:ext uri="{FF2B5EF4-FFF2-40B4-BE49-F238E27FC236}">
                <a16:creationId xmlns:a16="http://schemas.microsoft.com/office/drawing/2014/main" id="{C4ED60C4-6E1C-47B7-B362-A21A282906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DAE2962-D172-4467-AEED-C0804252BC62}"/>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173013688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589288-31EB-41CB-934A-9BCA5C87D8F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1311D3-5D08-459A-B138-08EBCB9E4227}"/>
              </a:ext>
            </a:extLst>
          </p:cNvPr>
          <p:cNvSpPr>
            <a:spLocks noGrp="1"/>
          </p:cNvSpPr>
          <p:nvPr>
            <p:ph type="dt" sz="half" idx="10"/>
          </p:nvPr>
        </p:nvSpPr>
        <p:spPr/>
        <p:txBody>
          <a:bodyPr/>
          <a:lstStyle/>
          <a:p>
            <a:fld id="{56462EFE-53D8-446F-B09A-7D0F6D259972}" type="datetime1">
              <a:rPr lang="sv-SE" smtClean="0"/>
              <a:t>2023-03-21</a:t>
            </a:fld>
            <a:endParaRPr lang="sv-SE"/>
          </a:p>
        </p:txBody>
      </p:sp>
      <p:sp>
        <p:nvSpPr>
          <p:cNvPr id="4" name="Platshållare för sidfot 3">
            <a:extLst>
              <a:ext uri="{FF2B5EF4-FFF2-40B4-BE49-F238E27FC236}">
                <a16:creationId xmlns:a16="http://schemas.microsoft.com/office/drawing/2014/main" id="{738AFF11-EFE5-4418-866B-3FF5EE88EC1F}"/>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EF2F34D-C217-464D-808F-D03BACFBAF66}"/>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1237844602"/>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2601373-E498-4655-AC92-9E2BF7CC694A}"/>
              </a:ext>
            </a:extLst>
          </p:cNvPr>
          <p:cNvSpPr>
            <a:spLocks noGrp="1"/>
          </p:cNvSpPr>
          <p:nvPr>
            <p:ph type="dt" sz="half" idx="10"/>
          </p:nvPr>
        </p:nvSpPr>
        <p:spPr/>
        <p:txBody>
          <a:bodyPr/>
          <a:lstStyle/>
          <a:p>
            <a:fld id="{C88CF02C-DAA5-45F4-839C-82498D64FF74}" type="datetime1">
              <a:rPr lang="sv-SE" smtClean="0"/>
              <a:t>2023-03-21</a:t>
            </a:fld>
            <a:endParaRPr lang="sv-SE"/>
          </a:p>
        </p:txBody>
      </p:sp>
      <p:sp>
        <p:nvSpPr>
          <p:cNvPr id="3" name="Platshållare för sidfot 2">
            <a:extLst>
              <a:ext uri="{FF2B5EF4-FFF2-40B4-BE49-F238E27FC236}">
                <a16:creationId xmlns:a16="http://schemas.microsoft.com/office/drawing/2014/main" id="{D86149DA-FDB0-4FFA-A787-4613F031A65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42A491A-B908-4C0A-814D-035B7A5B4F0C}"/>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1024003690"/>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11B2DE-487C-4340-A545-5D8565F249B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44C4996-ECCA-4D10-9BFD-7B08B852F6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EC901F6-7156-4149-8A9C-702CC7BE88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B75CDE4-844F-4ADC-BC7D-785BDF2819B0}"/>
              </a:ext>
            </a:extLst>
          </p:cNvPr>
          <p:cNvSpPr>
            <a:spLocks noGrp="1"/>
          </p:cNvSpPr>
          <p:nvPr>
            <p:ph type="dt" sz="half" idx="10"/>
          </p:nvPr>
        </p:nvSpPr>
        <p:spPr/>
        <p:txBody>
          <a:bodyPr/>
          <a:lstStyle/>
          <a:p>
            <a:fld id="{A6F9B891-359A-47AF-959D-EE456D4CE409}" type="datetime1">
              <a:rPr lang="sv-SE" smtClean="0"/>
              <a:t>2023-03-21</a:t>
            </a:fld>
            <a:endParaRPr lang="sv-SE"/>
          </a:p>
        </p:txBody>
      </p:sp>
      <p:sp>
        <p:nvSpPr>
          <p:cNvPr id="6" name="Platshållare för sidfot 5">
            <a:extLst>
              <a:ext uri="{FF2B5EF4-FFF2-40B4-BE49-F238E27FC236}">
                <a16:creationId xmlns:a16="http://schemas.microsoft.com/office/drawing/2014/main" id="{B774EF3F-51B6-4709-BF7E-94F497F6291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73AB228-E347-4A9E-9309-DEDD939217E9}"/>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289144152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B8FB8A-3D6D-4B41-8084-33BBAD18A2F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89F90DA-F65A-4EEF-A3DB-5CFA7A6742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CE2BEDC-E5DD-42F3-9709-BEA3DCD120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9B02F76-6609-4F8B-BA57-592568119D99}"/>
              </a:ext>
            </a:extLst>
          </p:cNvPr>
          <p:cNvSpPr>
            <a:spLocks noGrp="1"/>
          </p:cNvSpPr>
          <p:nvPr>
            <p:ph type="dt" sz="half" idx="10"/>
          </p:nvPr>
        </p:nvSpPr>
        <p:spPr/>
        <p:txBody>
          <a:bodyPr/>
          <a:lstStyle/>
          <a:p>
            <a:fld id="{0911BBDB-B51B-4084-9A83-E11057D4E85E}" type="datetime1">
              <a:rPr lang="sv-SE" smtClean="0"/>
              <a:t>2023-03-21</a:t>
            </a:fld>
            <a:endParaRPr lang="sv-SE"/>
          </a:p>
        </p:txBody>
      </p:sp>
      <p:sp>
        <p:nvSpPr>
          <p:cNvPr id="6" name="Platshållare för sidfot 5">
            <a:extLst>
              <a:ext uri="{FF2B5EF4-FFF2-40B4-BE49-F238E27FC236}">
                <a16:creationId xmlns:a16="http://schemas.microsoft.com/office/drawing/2014/main" id="{A447EA10-BE32-4E3B-96E5-7B8B796D292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3C21D0-B9B1-4AE1-8B0E-4DE3557239D7}"/>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260360605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D50450-1AF9-4873-9339-3393A9A6087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66D20A8-90DD-4384-9AAB-9FA55CC3805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E918046-89D5-494F-97A7-F0806F56DE6D}"/>
              </a:ext>
            </a:extLst>
          </p:cNvPr>
          <p:cNvSpPr>
            <a:spLocks noGrp="1"/>
          </p:cNvSpPr>
          <p:nvPr>
            <p:ph type="dt" sz="half" idx="10"/>
          </p:nvPr>
        </p:nvSpPr>
        <p:spPr/>
        <p:txBody>
          <a:bodyPr/>
          <a:lstStyle/>
          <a:p>
            <a:fld id="{C395A27F-01FD-4756-B56A-22E95782B493}" type="datetime1">
              <a:rPr lang="sv-SE" smtClean="0"/>
              <a:t>2023-03-21</a:t>
            </a:fld>
            <a:endParaRPr lang="sv-SE"/>
          </a:p>
        </p:txBody>
      </p:sp>
      <p:sp>
        <p:nvSpPr>
          <p:cNvPr id="5" name="Platshållare för sidfot 4">
            <a:extLst>
              <a:ext uri="{FF2B5EF4-FFF2-40B4-BE49-F238E27FC236}">
                <a16:creationId xmlns:a16="http://schemas.microsoft.com/office/drawing/2014/main" id="{BB53C900-5669-44C5-AC60-614E9B8086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D613376-0DA2-4EB0-BEA3-337D4328A76C}"/>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5147833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CE59D1C-0114-4894-8BA7-71C0E882D9D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F931FEE-0B2E-42BB-A11C-C9DD6135ED4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9D00CBC-4248-4974-AFC2-4AB8F611A885}"/>
              </a:ext>
            </a:extLst>
          </p:cNvPr>
          <p:cNvSpPr>
            <a:spLocks noGrp="1"/>
          </p:cNvSpPr>
          <p:nvPr>
            <p:ph type="dt" sz="half" idx="10"/>
          </p:nvPr>
        </p:nvSpPr>
        <p:spPr/>
        <p:txBody>
          <a:bodyPr/>
          <a:lstStyle/>
          <a:p>
            <a:fld id="{5D961311-E07E-4FE0-8AD4-82023BD2D146}" type="datetime1">
              <a:rPr lang="sv-SE" smtClean="0"/>
              <a:t>2023-03-21</a:t>
            </a:fld>
            <a:endParaRPr lang="sv-SE"/>
          </a:p>
        </p:txBody>
      </p:sp>
      <p:sp>
        <p:nvSpPr>
          <p:cNvPr id="5" name="Platshållare för sidfot 4">
            <a:extLst>
              <a:ext uri="{FF2B5EF4-FFF2-40B4-BE49-F238E27FC236}">
                <a16:creationId xmlns:a16="http://schemas.microsoft.com/office/drawing/2014/main" id="{554631D1-15FF-4A74-8B42-1E8B0923258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70F7FAB-1C66-4493-8A38-AC9267804684}"/>
              </a:ext>
            </a:extLst>
          </p:cNvPr>
          <p:cNvSpPr>
            <a:spLocks noGrp="1"/>
          </p:cNvSpPr>
          <p:nvPr>
            <p:ph type="sldNum" sz="quarter" idx="12"/>
          </p:nvPr>
        </p:nvSpPr>
        <p:spPr/>
        <p:txBody>
          <a:bodyPr/>
          <a:lstStyle/>
          <a:p>
            <a:fld id="{A9285384-F5F3-4E90-BD9F-1820E79E3073}" type="slidenum">
              <a:rPr lang="sv-SE" smtClean="0"/>
              <a:t>‹#›</a:t>
            </a:fld>
            <a:endParaRPr lang="sv-SE"/>
          </a:p>
        </p:txBody>
      </p:sp>
    </p:spTree>
    <p:extLst>
      <p:ext uri="{BB962C8B-B14F-4D97-AF65-F5344CB8AC3E}">
        <p14:creationId xmlns:p14="http://schemas.microsoft.com/office/powerpoint/2010/main" val="57084269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6.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Bildobjekt 3" descr="Göteborgsregionens logotyp">
            <a:extLst>
              <a:ext uri="{FF2B5EF4-FFF2-40B4-BE49-F238E27FC236}">
                <a16:creationId xmlns:a16="http://schemas.microsoft.com/office/drawing/2014/main" id="{CBFF3CC9-04C9-4607-8E42-9CB5AE18489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133771" y="-57613"/>
            <a:ext cx="1765846" cy="1249934"/>
          </a:xfrm>
          <a:prstGeom prst="rect">
            <a:avLst/>
          </a:prstGeom>
        </p:spPr>
      </p:pic>
      <p:sp>
        <p:nvSpPr>
          <p:cNvPr id="6" name="Rubrik 1">
            <a:extLst>
              <a:ext uri="{FF2B5EF4-FFF2-40B4-BE49-F238E27FC236}">
                <a16:creationId xmlns:a16="http://schemas.microsoft.com/office/drawing/2014/main" id="{24A6E2CB-31D0-4959-91F9-9DCC93EACFEF}"/>
              </a:ext>
            </a:extLst>
          </p:cNvPr>
          <p:cNvSpPr>
            <a:spLocks noGrp="1"/>
          </p:cNvSpPr>
          <p:nvPr>
            <p:ph type="ctrTitle" hasCustomPrompt="1"/>
          </p:nvPr>
        </p:nvSpPr>
        <p:spPr>
          <a:xfrm>
            <a:off x="2445316" y="1577938"/>
            <a:ext cx="7906595" cy="2357564"/>
          </a:xfrm>
          <a:prstGeom prst="rect">
            <a:avLst/>
          </a:prstGeom>
        </p:spPr>
        <p:txBody>
          <a:bodyPr anchor="b" anchorCtr="0"/>
          <a:lstStyle>
            <a:lvl1pPr algn="l">
              <a:defRPr sz="5400">
                <a:solidFill>
                  <a:schemeClr val="tx1"/>
                </a:solidFill>
                <a:latin typeface="Franklin Gothic Medium" panose="020B0603020102020204" pitchFamily="34" charset="0"/>
              </a:defRPr>
            </a:lvl1pPr>
          </a:lstStyle>
          <a:p>
            <a:r>
              <a:rPr lang="sv-SE"/>
              <a:t>Titel på två eller max </a:t>
            </a:r>
            <a:br>
              <a:rPr lang="sv-SE"/>
            </a:br>
            <a:r>
              <a:rPr lang="sv-SE"/>
              <a:t>tre rader, 54p</a:t>
            </a:r>
          </a:p>
        </p:txBody>
      </p:sp>
      <p:sp>
        <p:nvSpPr>
          <p:cNvPr id="8" name="Platshållare för text 13">
            <a:extLst>
              <a:ext uri="{FF2B5EF4-FFF2-40B4-BE49-F238E27FC236}">
                <a16:creationId xmlns:a16="http://schemas.microsoft.com/office/drawing/2014/main" id="{845BD7D6-6EB8-4101-910E-E25E036C3365}"/>
              </a:ext>
            </a:extLst>
          </p:cNvPr>
          <p:cNvSpPr>
            <a:spLocks noGrp="1"/>
          </p:cNvSpPr>
          <p:nvPr>
            <p:ph type="body" sz="quarter" idx="11" hasCustomPrompt="1"/>
          </p:nvPr>
        </p:nvSpPr>
        <p:spPr>
          <a:xfrm>
            <a:off x="2462892" y="3968552"/>
            <a:ext cx="7906595" cy="513924"/>
          </a:xfrm>
          <a:prstGeom prst="rect">
            <a:avLst/>
          </a:prstGeom>
        </p:spPr>
        <p:txBody>
          <a:bodyPr/>
          <a:lstStyle>
            <a:lvl1pPr marL="0" indent="0">
              <a:buNone/>
              <a:defRPr sz="2400">
                <a:solidFill>
                  <a:schemeClr val="tx1"/>
                </a:solidFill>
                <a:latin typeface="Franklin Gothic Medium" panose="020B06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Underrubrik på max en rad kan finnas här, 24p</a:t>
            </a:r>
          </a:p>
        </p:txBody>
      </p:sp>
      <p:sp>
        <p:nvSpPr>
          <p:cNvPr id="7" name="Platshållare för text 13">
            <a:extLst>
              <a:ext uri="{FF2B5EF4-FFF2-40B4-BE49-F238E27FC236}">
                <a16:creationId xmlns:a16="http://schemas.microsoft.com/office/drawing/2014/main" id="{EDF4B922-C4A0-493F-A497-3FFEAE7C827E}"/>
              </a:ext>
            </a:extLst>
          </p:cNvPr>
          <p:cNvSpPr>
            <a:spLocks noGrp="1"/>
          </p:cNvSpPr>
          <p:nvPr>
            <p:ph type="body" sz="quarter" idx="12" hasCustomPrompt="1"/>
          </p:nvPr>
        </p:nvSpPr>
        <p:spPr>
          <a:xfrm>
            <a:off x="2462892" y="4600393"/>
            <a:ext cx="7670879" cy="306279"/>
          </a:xfrm>
          <a:prstGeom prst="rect">
            <a:avLst/>
          </a:prstGeom>
        </p:spPr>
        <p:txBody>
          <a:bodyPr/>
          <a:lstStyle>
            <a:lvl1pPr marL="0" indent="0">
              <a:spcBef>
                <a:spcPts val="600"/>
              </a:spcBef>
              <a:buNone/>
              <a:defRPr sz="1800">
                <a:solidFill>
                  <a:schemeClr val="tx1"/>
                </a:solidFill>
                <a:latin typeface="Franklin Gothic Book" panose="020B05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Sammanhang och datum då presentationen visas, 18p</a:t>
            </a:r>
          </a:p>
        </p:txBody>
      </p:sp>
      <p:sp>
        <p:nvSpPr>
          <p:cNvPr id="11" name="Platshållare för text 13">
            <a:extLst>
              <a:ext uri="{FF2B5EF4-FFF2-40B4-BE49-F238E27FC236}">
                <a16:creationId xmlns:a16="http://schemas.microsoft.com/office/drawing/2014/main" id="{9C389E0C-1F23-4BA0-A7E5-2660005A05FD}"/>
              </a:ext>
            </a:extLst>
          </p:cNvPr>
          <p:cNvSpPr>
            <a:spLocks noGrp="1"/>
          </p:cNvSpPr>
          <p:nvPr>
            <p:ph type="body" sz="quarter" idx="13" hasCustomPrompt="1"/>
          </p:nvPr>
        </p:nvSpPr>
        <p:spPr>
          <a:xfrm>
            <a:off x="2466336" y="4984025"/>
            <a:ext cx="7667435" cy="408332"/>
          </a:xfrm>
          <a:prstGeom prst="rect">
            <a:avLst/>
          </a:prstGeom>
        </p:spPr>
        <p:txBody>
          <a:bodyPr/>
          <a:lstStyle>
            <a:lvl1pPr marL="0" indent="0">
              <a:spcBef>
                <a:spcPts val="600"/>
              </a:spcBef>
              <a:buNone/>
              <a:defRPr sz="1800">
                <a:solidFill>
                  <a:schemeClr val="tx1"/>
                </a:solidFill>
                <a:latin typeface="Franklin Gothic Book" panose="020B05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Namn Efternamn, titel, 18p</a:t>
            </a:r>
          </a:p>
        </p:txBody>
      </p:sp>
    </p:spTree>
    <p:extLst>
      <p:ext uri="{BB962C8B-B14F-4D97-AF65-F5344CB8AC3E}">
        <p14:creationId xmlns:p14="http://schemas.microsoft.com/office/powerpoint/2010/main" val="1532747787"/>
      </p:ext>
    </p:extLst>
  </p:cSld>
  <p:clrMapOvr>
    <a:overrideClrMapping bg1="lt1" tx1="dk1" bg2="lt2" tx2="dk2" accent1="accent1" accent2="accent2" accent3="accent3" accent4="accent4" accent5="accent5" accent6="accent6" hlink="hlink" folHlink="folHlink"/>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6. Kontak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latshållare för text 5">
            <a:extLst>
              <a:ext uri="{FF2B5EF4-FFF2-40B4-BE49-F238E27FC236}">
                <a16:creationId xmlns:a16="http://schemas.microsoft.com/office/drawing/2014/main" id="{1007365F-A72B-4B7A-BC9B-9AECE168DA97}"/>
              </a:ext>
            </a:extLst>
          </p:cNvPr>
          <p:cNvSpPr>
            <a:spLocks noGrp="1"/>
          </p:cNvSpPr>
          <p:nvPr>
            <p:ph type="body" sz="quarter" idx="14" hasCustomPrompt="1"/>
          </p:nvPr>
        </p:nvSpPr>
        <p:spPr>
          <a:xfrm>
            <a:off x="3905869" y="2315495"/>
            <a:ext cx="7486029" cy="351505"/>
          </a:xfrm>
          <a:prstGeom prst="rect">
            <a:avLst/>
          </a:prstGeom>
        </p:spPr>
        <p:txBody>
          <a:bodyPr/>
          <a:lstStyle>
            <a:lvl1pPr marL="0" indent="0">
              <a:buNone/>
              <a:defRPr sz="2000">
                <a:latin typeface="Franklin Gothic Medium" panose="020B0603020102020204" pitchFamily="34" charset="0"/>
              </a:defRPr>
            </a:lvl1pPr>
            <a:lvl2pPr marL="457200" indent="0">
              <a:buNone/>
              <a:defRPr sz="2800">
                <a:latin typeface="Franklin Gothic Medium" panose="020B0603020102020204" pitchFamily="34" charset="0"/>
              </a:defRPr>
            </a:lvl2pPr>
            <a:lvl3pPr marL="914400" indent="0">
              <a:buNone/>
              <a:defRPr sz="2400">
                <a:latin typeface="Franklin Gothic Medium" panose="020B0603020102020204" pitchFamily="34" charset="0"/>
              </a:defRPr>
            </a:lvl3pPr>
            <a:lvl4pPr marL="1371600" indent="0">
              <a:buNone/>
              <a:defRPr sz="2000">
                <a:latin typeface="Franklin Gothic Medium" panose="020B0603020102020204" pitchFamily="34" charset="0"/>
              </a:defRPr>
            </a:lvl4pPr>
            <a:lvl5pPr marL="1828800" indent="0">
              <a:buNone/>
              <a:defRPr sz="2000">
                <a:latin typeface="Franklin Gothic Medium" panose="020B0603020102020204" pitchFamily="34" charset="0"/>
              </a:defRPr>
            </a:lvl5pPr>
          </a:lstStyle>
          <a:p>
            <a:pPr lvl="0"/>
            <a:r>
              <a:rPr lang="sv-SE"/>
              <a:t>Namn </a:t>
            </a:r>
            <a:r>
              <a:rPr lang="sv-SE" err="1"/>
              <a:t>Namnsson</a:t>
            </a:r>
            <a:r>
              <a:rPr lang="sv-SE"/>
              <a:t>, titel, 20p</a:t>
            </a:r>
          </a:p>
        </p:txBody>
      </p:sp>
      <p:sp>
        <p:nvSpPr>
          <p:cNvPr id="4" name="Platshållare för text 4">
            <a:extLst>
              <a:ext uri="{FF2B5EF4-FFF2-40B4-BE49-F238E27FC236}">
                <a16:creationId xmlns:a16="http://schemas.microsoft.com/office/drawing/2014/main" id="{F09638A1-A63A-477D-B5F0-04B0E309A1E8}"/>
              </a:ext>
            </a:extLst>
          </p:cNvPr>
          <p:cNvSpPr>
            <a:spLocks noGrp="1"/>
          </p:cNvSpPr>
          <p:nvPr>
            <p:ph type="body" sz="quarter" idx="13" hasCustomPrompt="1"/>
          </p:nvPr>
        </p:nvSpPr>
        <p:spPr>
          <a:xfrm>
            <a:off x="3891120" y="2816938"/>
            <a:ext cx="7500779" cy="2886949"/>
          </a:xfrm>
          <a:prstGeom prst="rect">
            <a:avLst/>
          </a:prstGeom>
        </p:spPr>
        <p:txBody>
          <a:bodyPr/>
          <a:lstStyle>
            <a:lvl1pPr marL="0" indent="0">
              <a:lnSpc>
                <a:spcPct val="120000"/>
              </a:lnSpc>
              <a:spcBef>
                <a:spcPts val="0"/>
              </a:spcBef>
              <a:buNone/>
              <a:defRPr sz="1800">
                <a:latin typeface="Franklin Gothic Book" panose="020B0503020102020204" pitchFamily="34" charset="0"/>
              </a:defRPr>
            </a:lvl1pPr>
            <a:lvl2pPr marL="457200" indent="0">
              <a:buNone/>
              <a:defRPr>
                <a:latin typeface="Franklin Gothic Medium" panose="020B0603020102020204" pitchFamily="34" charset="0"/>
              </a:defRPr>
            </a:lvl2pPr>
            <a:lvl3pPr marL="914400" indent="0">
              <a:buNone/>
              <a:defRPr>
                <a:latin typeface="Franklin Gothic Medium" panose="020B0603020102020204" pitchFamily="34" charset="0"/>
              </a:defRPr>
            </a:lvl3pPr>
            <a:lvl4pPr marL="1371600" indent="0">
              <a:buNone/>
              <a:defRPr>
                <a:latin typeface="Franklin Gothic Medium" panose="020B0603020102020204" pitchFamily="34" charset="0"/>
              </a:defRPr>
            </a:lvl4pPr>
            <a:lvl5pPr marL="1828800" indent="0">
              <a:buNone/>
              <a:defRPr>
                <a:latin typeface="Franklin Gothic Medium" panose="020B0603020102020204" pitchFamily="34" charset="0"/>
              </a:defRPr>
            </a:lvl5pPr>
          </a:lstStyle>
          <a:p>
            <a:pPr lvl="0"/>
            <a:r>
              <a:rPr lang="sv-SE"/>
              <a:t>Göteborgsregionen</a:t>
            </a:r>
            <a:br>
              <a:rPr lang="sv-SE"/>
            </a:br>
            <a:r>
              <a:rPr lang="sv-SE"/>
              <a:t>Ev. namn på verksamhet/projekt</a:t>
            </a:r>
            <a:br>
              <a:rPr lang="sv-SE"/>
            </a:br>
            <a:r>
              <a:rPr lang="sv-SE"/>
              <a:t>Avdelningens namn</a:t>
            </a:r>
            <a:br>
              <a:rPr lang="sv-SE"/>
            </a:br>
            <a:r>
              <a:rPr lang="sv-SE"/>
              <a:t>E-post: namn.namnsson@goteborgsregionen.se</a:t>
            </a:r>
            <a:br>
              <a:rPr lang="sv-SE"/>
            </a:br>
            <a:r>
              <a:rPr lang="sv-SE"/>
              <a:t>Telefon: 031–335 00 00</a:t>
            </a:r>
            <a:br>
              <a:rPr lang="sv-SE"/>
            </a:br>
            <a:r>
              <a:rPr lang="sv-SE"/>
              <a:t>www.goteborgsregionen.se</a:t>
            </a:r>
          </a:p>
        </p:txBody>
      </p:sp>
    </p:spTree>
    <p:extLst>
      <p:ext uri="{BB962C8B-B14F-4D97-AF65-F5344CB8AC3E}">
        <p14:creationId xmlns:p14="http://schemas.microsoft.com/office/powerpoint/2010/main" val="1547080557"/>
      </p:ext>
    </p:extLst>
  </p:cSld>
  <p:clrMapOvr>
    <a:overrideClrMapping bg1="lt1" tx1="dk1" bg2="lt2" tx2="dk2" accent1="accent1" accent2="accent2" accent3="accent3" accent4="accent4" accent5="accent5" accent6="accent6" hlink="hlink" folHlink="folHlink"/>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1. Höjdpunkter">
    <p:bg>
      <p:bgPr>
        <a:solidFill>
          <a:srgbClr val="F6AD90"/>
        </a:solidFill>
        <a:effectLst/>
      </p:bgPr>
    </p:bg>
    <p:spTree>
      <p:nvGrpSpPr>
        <p:cNvPr id="1" name=""/>
        <p:cNvGrpSpPr/>
        <p:nvPr/>
      </p:nvGrpSpPr>
      <p:grpSpPr>
        <a:xfrm>
          <a:off x="0" y="0"/>
          <a:ext cx="0" cy="0"/>
          <a:chOff x="0" y="0"/>
          <a:chExt cx="0" cy="0"/>
        </a:xfrm>
      </p:grpSpPr>
      <p:pic>
        <p:nvPicPr>
          <p:cNvPr id="14" name="Bildobjekt 13" descr="Göteborgsregionens logotyp">
            <a:extLst>
              <a:ext uri="{FF2B5EF4-FFF2-40B4-BE49-F238E27FC236}">
                <a16:creationId xmlns:a16="http://schemas.microsoft.com/office/drawing/2014/main" id="{ADD88BE7-EF2D-43A8-9A77-8D097D1CC32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15" name="Rak koppling 14">
            <a:extLst>
              <a:ext uri="{FF2B5EF4-FFF2-40B4-BE49-F238E27FC236}">
                <a16:creationId xmlns:a16="http://schemas.microsoft.com/office/drawing/2014/main" id="{C87CF425-1615-4295-A328-F19ED34FD60C}"/>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7" name="Rubrik 1">
            <a:extLst>
              <a:ext uri="{FF2B5EF4-FFF2-40B4-BE49-F238E27FC236}">
                <a16:creationId xmlns:a16="http://schemas.microsoft.com/office/drawing/2014/main" id="{120AF09B-F968-4004-B99C-4264B0E28B53}"/>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8" name="Platshållare för text 2">
            <a:extLst>
              <a:ext uri="{FF2B5EF4-FFF2-40B4-BE49-F238E27FC236}">
                <a16:creationId xmlns:a16="http://schemas.microsoft.com/office/drawing/2014/main" id="{A7C11C69-663C-4726-87EF-B4FE75ED77F4}"/>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115337821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2. Höjdpunkter">
    <p:bg>
      <p:bgPr>
        <a:solidFill>
          <a:srgbClr val="EDD896"/>
        </a:solidFill>
        <a:effectLst/>
      </p:bgPr>
    </p:bg>
    <p:spTree>
      <p:nvGrpSpPr>
        <p:cNvPr id="1" name=""/>
        <p:cNvGrpSpPr/>
        <p:nvPr/>
      </p:nvGrpSpPr>
      <p:grpSpPr>
        <a:xfrm>
          <a:off x="0" y="0"/>
          <a:ext cx="0" cy="0"/>
          <a:chOff x="0" y="0"/>
          <a:chExt cx="0" cy="0"/>
        </a:xfrm>
      </p:grpSpPr>
      <p:pic>
        <p:nvPicPr>
          <p:cNvPr id="6" name="Bildobjekt 5" descr="Göteborgsregionens logotyp">
            <a:extLst>
              <a:ext uri="{FF2B5EF4-FFF2-40B4-BE49-F238E27FC236}">
                <a16:creationId xmlns:a16="http://schemas.microsoft.com/office/drawing/2014/main" id="{31B4C27B-863C-45F4-80A5-7FD69833CB2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CC5F43A6-507F-4F70-8ED7-3020DE1B4CDA}"/>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8" name="Rubrik 1">
            <a:extLst>
              <a:ext uri="{FF2B5EF4-FFF2-40B4-BE49-F238E27FC236}">
                <a16:creationId xmlns:a16="http://schemas.microsoft.com/office/drawing/2014/main" id="{3BD34C93-1FE7-40DE-B59E-540BD1AFE72B}"/>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1" name="Platshållare för text 2">
            <a:extLst>
              <a:ext uri="{FF2B5EF4-FFF2-40B4-BE49-F238E27FC236}">
                <a16:creationId xmlns:a16="http://schemas.microsoft.com/office/drawing/2014/main" id="{B9A1D6E0-29CD-4165-B4CA-F6C3BC0CAD8F}"/>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879884893"/>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3. Höjdpunkter">
    <p:bg>
      <p:bgPr>
        <a:solidFill>
          <a:srgbClr val="FFED00"/>
        </a:solidFill>
        <a:effectLst/>
      </p:bgPr>
    </p:bg>
    <p:spTree>
      <p:nvGrpSpPr>
        <p:cNvPr id="1" name=""/>
        <p:cNvGrpSpPr/>
        <p:nvPr/>
      </p:nvGrpSpPr>
      <p:grpSpPr>
        <a:xfrm>
          <a:off x="0" y="0"/>
          <a:ext cx="0" cy="0"/>
          <a:chOff x="0" y="0"/>
          <a:chExt cx="0" cy="0"/>
        </a:xfrm>
      </p:grpSpPr>
      <p:pic>
        <p:nvPicPr>
          <p:cNvPr id="6" name="Bildobjekt 5" descr="Göteborgsregionens logotyp">
            <a:extLst>
              <a:ext uri="{FF2B5EF4-FFF2-40B4-BE49-F238E27FC236}">
                <a16:creationId xmlns:a16="http://schemas.microsoft.com/office/drawing/2014/main" id="{99ADDF15-7503-4130-9171-ADE00CAFB5A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7C6CC956-F115-469A-BC51-BBB832421AB1}"/>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9" name="Rubrik 1">
            <a:extLst>
              <a:ext uri="{FF2B5EF4-FFF2-40B4-BE49-F238E27FC236}">
                <a16:creationId xmlns:a16="http://schemas.microsoft.com/office/drawing/2014/main" id="{261E77E8-0953-4957-80EA-EB6B592D79A5}"/>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0" name="Platshållare för text 2">
            <a:extLst>
              <a:ext uri="{FF2B5EF4-FFF2-40B4-BE49-F238E27FC236}">
                <a16:creationId xmlns:a16="http://schemas.microsoft.com/office/drawing/2014/main" id="{2A57F156-AD40-4944-BB44-B066D106BB59}"/>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1394837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4. Höjdpunkter">
    <p:bg>
      <p:bgPr>
        <a:solidFill>
          <a:srgbClr val="EBD1D0"/>
        </a:solidFill>
        <a:effectLst/>
      </p:bgPr>
    </p:bg>
    <p:spTree>
      <p:nvGrpSpPr>
        <p:cNvPr id="1" name=""/>
        <p:cNvGrpSpPr/>
        <p:nvPr/>
      </p:nvGrpSpPr>
      <p:grpSpPr>
        <a:xfrm>
          <a:off x="0" y="0"/>
          <a:ext cx="0" cy="0"/>
          <a:chOff x="0" y="0"/>
          <a:chExt cx="0" cy="0"/>
        </a:xfrm>
      </p:grpSpPr>
      <p:pic>
        <p:nvPicPr>
          <p:cNvPr id="6" name="Bildobjekt 5" descr="Göteborgsregionens logotyp">
            <a:extLst>
              <a:ext uri="{FF2B5EF4-FFF2-40B4-BE49-F238E27FC236}">
                <a16:creationId xmlns:a16="http://schemas.microsoft.com/office/drawing/2014/main" id="{48F4BAE1-A9D1-4845-ABAC-E2E14B9FAC4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8341FC9C-6D6A-475F-BF89-B52C227ED954}"/>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9" name="Rubrik 1">
            <a:extLst>
              <a:ext uri="{FF2B5EF4-FFF2-40B4-BE49-F238E27FC236}">
                <a16:creationId xmlns:a16="http://schemas.microsoft.com/office/drawing/2014/main" id="{F7955402-0598-41FD-9CAA-E486A0BDC1EA}"/>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0" name="Platshållare för text 2">
            <a:extLst>
              <a:ext uri="{FF2B5EF4-FFF2-40B4-BE49-F238E27FC236}">
                <a16:creationId xmlns:a16="http://schemas.microsoft.com/office/drawing/2014/main" id="{D5E9AA3A-A55E-4B4B-B1DE-4E3CCFE7FCC8}"/>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789167684"/>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5. Höjdpunkter">
    <p:bg>
      <p:bgPr>
        <a:solidFill>
          <a:srgbClr val="A9CFE0"/>
        </a:solidFill>
        <a:effectLst/>
      </p:bgPr>
    </p:bg>
    <p:spTree>
      <p:nvGrpSpPr>
        <p:cNvPr id="1" name=""/>
        <p:cNvGrpSpPr/>
        <p:nvPr/>
      </p:nvGrpSpPr>
      <p:grpSpPr>
        <a:xfrm>
          <a:off x="0" y="0"/>
          <a:ext cx="0" cy="0"/>
          <a:chOff x="0" y="0"/>
          <a:chExt cx="0" cy="0"/>
        </a:xfrm>
      </p:grpSpPr>
      <p:pic>
        <p:nvPicPr>
          <p:cNvPr id="6" name="Bildobjekt 5" descr="Göteborgsregionens logotyp">
            <a:extLst>
              <a:ext uri="{FF2B5EF4-FFF2-40B4-BE49-F238E27FC236}">
                <a16:creationId xmlns:a16="http://schemas.microsoft.com/office/drawing/2014/main" id="{8AF81BBE-E87C-4728-944E-E356721ED4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30DA6B90-A7A8-4EE5-8DD9-70571D7D3795}"/>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9" name="Rubrik 1">
            <a:extLst>
              <a:ext uri="{FF2B5EF4-FFF2-40B4-BE49-F238E27FC236}">
                <a16:creationId xmlns:a16="http://schemas.microsoft.com/office/drawing/2014/main" id="{1196869B-8C15-4F9D-8437-F540AC069039}"/>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0" name="Platshållare för text 2">
            <a:extLst>
              <a:ext uri="{FF2B5EF4-FFF2-40B4-BE49-F238E27FC236}">
                <a16:creationId xmlns:a16="http://schemas.microsoft.com/office/drawing/2014/main" id="{128DDA2E-D026-4950-9D23-DFDD391689DF}"/>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14816082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6. Höjdpunkter">
    <p:bg>
      <p:bgPr>
        <a:solidFill>
          <a:srgbClr val="8E0826"/>
        </a:solidFill>
        <a:effectLst/>
      </p:bgPr>
    </p:bg>
    <p:spTree>
      <p:nvGrpSpPr>
        <p:cNvPr id="1" name=""/>
        <p:cNvGrpSpPr/>
        <p:nvPr/>
      </p:nvGrpSpPr>
      <p:grpSpPr>
        <a:xfrm>
          <a:off x="0" y="0"/>
          <a:ext cx="0" cy="0"/>
          <a:chOff x="0" y="0"/>
          <a:chExt cx="0" cy="0"/>
        </a:xfrm>
      </p:grpSpPr>
      <p:pic>
        <p:nvPicPr>
          <p:cNvPr id="4" name="Bildobjekt 3" descr="Göteborgsregionens logotyp">
            <a:extLst>
              <a:ext uri="{FF2B5EF4-FFF2-40B4-BE49-F238E27FC236}">
                <a16:creationId xmlns:a16="http://schemas.microsoft.com/office/drawing/2014/main" id="{C08F6798-2B80-452E-AE89-B063FBDA5C1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82949" y="5722206"/>
            <a:ext cx="1861781" cy="1317840"/>
          </a:xfrm>
          <a:prstGeom prst="rect">
            <a:avLst/>
          </a:prstGeom>
        </p:spPr>
      </p:pic>
      <p:cxnSp>
        <p:nvCxnSpPr>
          <p:cNvPr id="3" name="Rak koppling 2">
            <a:extLst>
              <a:ext uri="{FF2B5EF4-FFF2-40B4-BE49-F238E27FC236}">
                <a16:creationId xmlns:a16="http://schemas.microsoft.com/office/drawing/2014/main" id="{AD2DBA4F-AD5A-44CD-A702-7CFC60E01BCD}"/>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6" name="Rubrik 1">
            <a:extLst>
              <a:ext uri="{FF2B5EF4-FFF2-40B4-BE49-F238E27FC236}">
                <a16:creationId xmlns:a16="http://schemas.microsoft.com/office/drawing/2014/main" id="{936E6F85-2BDD-427B-98D4-A314EA0817EB}"/>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8" name="Platshållare för text 2">
            <a:extLst>
              <a:ext uri="{FF2B5EF4-FFF2-40B4-BE49-F238E27FC236}">
                <a16:creationId xmlns:a16="http://schemas.microsoft.com/office/drawing/2014/main" id="{9F1D912E-5A91-49EB-BC15-D821C44E687D}"/>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solidFill>
                  <a:schemeClr val="bg1"/>
                </a:solidFill>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369922124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7. Höjdpunkter">
    <p:bg>
      <p:bgPr>
        <a:solidFill>
          <a:srgbClr val="1A7267"/>
        </a:solidFill>
        <a:effectLst/>
      </p:bgPr>
    </p:bg>
    <p:spTree>
      <p:nvGrpSpPr>
        <p:cNvPr id="1" name=""/>
        <p:cNvGrpSpPr/>
        <p:nvPr/>
      </p:nvGrpSpPr>
      <p:grpSpPr>
        <a:xfrm>
          <a:off x="0" y="0"/>
          <a:ext cx="0" cy="0"/>
          <a:chOff x="0" y="0"/>
          <a:chExt cx="0" cy="0"/>
        </a:xfrm>
      </p:grpSpPr>
      <p:pic>
        <p:nvPicPr>
          <p:cNvPr id="4" name="Bildobjekt 3" descr="Göteborgsregionens logotyp">
            <a:extLst>
              <a:ext uri="{FF2B5EF4-FFF2-40B4-BE49-F238E27FC236}">
                <a16:creationId xmlns:a16="http://schemas.microsoft.com/office/drawing/2014/main" id="{13EEE344-11D3-4778-9335-5B0596B1BBA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82949" y="5722206"/>
            <a:ext cx="1861781" cy="1317840"/>
          </a:xfrm>
          <a:prstGeom prst="rect">
            <a:avLst/>
          </a:prstGeom>
        </p:spPr>
      </p:pic>
      <p:cxnSp>
        <p:nvCxnSpPr>
          <p:cNvPr id="5" name="Rak koppling 4">
            <a:extLst>
              <a:ext uri="{FF2B5EF4-FFF2-40B4-BE49-F238E27FC236}">
                <a16:creationId xmlns:a16="http://schemas.microsoft.com/office/drawing/2014/main" id="{D857E9AD-C5BE-41E3-B030-5B2B242311F7}"/>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7" name="Rubrik 1">
            <a:extLst>
              <a:ext uri="{FF2B5EF4-FFF2-40B4-BE49-F238E27FC236}">
                <a16:creationId xmlns:a16="http://schemas.microsoft.com/office/drawing/2014/main" id="{071BAD6C-0D47-4008-9C72-A7FEC36AC608}"/>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9" name="Platshållare för text 2">
            <a:extLst>
              <a:ext uri="{FF2B5EF4-FFF2-40B4-BE49-F238E27FC236}">
                <a16:creationId xmlns:a16="http://schemas.microsoft.com/office/drawing/2014/main" id="{13242446-2EF2-4CC2-B104-DE0046C80F7E}"/>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solidFill>
                  <a:schemeClr val="bg1"/>
                </a:solidFill>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40890848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8. Höjdpunkter">
    <p:bg>
      <p:bgPr>
        <a:solidFill>
          <a:srgbClr val="00A39B"/>
        </a:solidFill>
        <a:effectLst/>
      </p:bgPr>
    </p:bg>
    <p:spTree>
      <p:nvGrpSpPr>
        <p:cNvPr id="1" name=""/>
        <p:cNvGrpSpPr/>
        <p:nvPr/>
      </p:nvGrpSpPr>
      <p:grpSpPr>
        <a:xfrm>
          <a:off x="0" y="0"/>
          <a:ext cx="0" cy="0"/>
          <a:chOff x="0" y="0"/>
          <a:chExt cx="0" cy="0"/>
        </a:xfrm>
      </p:grpSpPr>
      <p:pic>
        <p:nvPicPr>
          <p:cNvPr id="4" name="Bildobjekt 3" descr="Göteborgsregionens logotyp">
            <a:extLst>
              <a:ext uri="{FF2B5EF4-FFF2-40B4-BE49-F238E27FC236}">
                <a16:creationId xmlns:a16="http://schemas.microsoft.com/office/drawing/2014/main" id="{620A8DF1-135E-41D9-A358-DF73E42B51F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82949" y="5722206"/>
            <a:ext cx="1861781" cy="1317840"/>
          </a:xfrm>
          <a:prstGeom prst="rect">
            <a:avLst/>
          </a:prstGeom>
        </p:spPr>
      </p:pic>
      <p:cxnSp>
        <p:nvCxnSpPr>
          <p:cNvPr id="5" name="Rak koppling 4">
            <a:extLst>
              <a:ext uri="{FF2B5EF4-FFF2-40B4-BE49-F238E27FC236}">
                <a16:creationId xmlns:a16="http://schemas.microsoft.com/office/drawing/2014/main" id="{8F77B704-7D6E-4C24-9487-07F63CEA3690}"/>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7" name="Rubrik 1">
            <a:extLst>
              <a:ext uri="{FF2B5EF4-FFF2-40B4-BE49-F238E27FC236}">
                <a16:creationId xmlns:a16="http://schemas.microsoft.com/office/drawing/2014/main" id="{77102C89-7FBB-45C6-B1C7-08DDFACCBE4C}"/>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9" name="Platshållare för text 2">
            <a:extLst>
              <a:ext uri="{FF2B5EF4-FFF2-40B4-BE49-F238E27FC236}">
                <a16:creationId xmlns:a16="http://schemas.microsoft.com/office/drawing/2014/main" id="{474C0EB5-C90D-4C77-B148-971D3F78F2CE}"/>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solidFill>
                  <a:schemeClr val="bg1"/>
                </a:solidFill>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53691074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8090BA-7B30-830C-6FF9-82297A03282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E205529-DCA1-C6EE-3BBE-8C1AF4B911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82F0B58-BEA5-913D-5360-F34CAA8B5028}"/>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5" name="Platshållare för sidfot 4">
            <a:extLst>
              <a:ext uri="{FF2B5EF4-FFF2-40B4-BE49-F238E27FC236}">
                <a16:creationId xmlns:a16="http://schemas.microsoft.com/office/drawing/2014/main" id="{22ACF092-E3C2-6BF2-5336-07E3ED0E68E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37B5975-2328-C1B9-2CAA-07938256A842}"/>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29108091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F3ED85-7E49-22D5-57C1-3FB13E6EF0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F465D9-07F9-5CC0-C7BF-B8AEFFD7ED7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88516C4-4E34-89AD-B5D1-ABE1AFB50121}"/>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5" name="Platshållare för sidfot 4">
            <a:extLst>
              <a:ext uri="{FF2B5EF4-FFF2-40B4-BE49-F238E27FC236}">
                <a16:creationId xmlns:a16="http://schemas.microsoft.com/office/drawing/2014/main" id="{A057940E-605A-D542-90F0-9595D0B1ADD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7EDDC1-8425-7DB1-BE85-11572CFD0DBB}"/>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3992141281"/>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15E3F3-E669-E69B-7862-006E5AF6263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D1BF9FA-2782-3FF8-3FA9-8A489A095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0409EC7-EE66-452D-94F7-D62E8FEE7B1C}"/>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5" name="Platshållare för sidfot 4">
            <a:extLst>
              <a:ext uri="{FF2B5EF4-FFF2-40B4-BE49-F238E27FC236}">
                <a16:creationId xmlns:a16="http://schemas.microsoft.com/office/drawing/2014/main" id="{7947A798-5BE9-7ED1-EE3C-FD2A9CC6C24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08A8621-B7C5-0E08-AB3C-FE2657D4E6C1}"/>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289157504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98B35C-9231-82FA-C1CE-E9A887BAC06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33FB378-BC6D-A836-EC17-49289BDD8EC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243EA48-ACBA-7436-470B-3AE5C089DF9F}"/>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22CEFD4-7927-484E-C5D6-F241C365AF88}"/>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6" name="Platshållare för sidfot 5">
            <a:extLst>
              <a:ext uri="{FF2B5EF4-FFF2-40B4-BE49-F238E27FC236}">
                <a16:creationId xmlns:a16="http://schemas.microsoft.com/office/drawing/2014/main" id="{78D3F3C7-7ADB-A86D-4E64-1CF3081E44D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38DEC4B-E135-4558-F67D-8DFA7039F16B}"/>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120472041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A13CE-9D9F-0A45-3035-F2A7C2AEB5A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53AD85B-A3E0-3E11-AC90-3EDA00237D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A43084D-DBD7-0528-7B55-BB617682F14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608A0C2-6A2F-3889-E136-CDEFE81340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5EA3EAE-AA80-A617-066B-AF28E314EA9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C28F394-299F-A5A3-5DF0-D44489A9BD5E}"/>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8" name="Platshållare för sidfot 7">
            <a:extLst>
              <a:ext uri="{FF2B5EF4-FFF2-40B4-BE49-F238E27FC236}">
                <a16:creationId xmlns:a16="http://schemas.microsoft.com/office/drawing/2014/main" id="{BF7F31A5-E6B4-B49C-4C42-425A3193C1D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37BC17C-5F9D-577B-686B-F6CAE5FAB0FA}"/>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1316090088"/>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17C5F2-5B0D-CC37-0473-F6EA034782D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727CFD8-2676-40DB-B60D-95E9C27A5EEB}"/>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4" name="Platshållare för sidfot 3">
            <a:extLst>
              <a:ext uri="{FF2B5EF4-FFF2-40B4-BE49-F238E27FC236}">
                <a16:creationId xmlns:a16="http://schemas.microsoft.com/office/drawing/2014/main" id="{3AE015DB-E762-AE10-1911-74F08F16CCA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7E496C0-6BDD-60AC-B1E7-C913C5CD9B95}"/>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426269243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E2DA7C6-0E2D-9374-2A09-189DAB7D6280}"/>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3" name="Platshållare för sidfot 2">
            <a:extLst>
              <a:ext uri="{FF2B5EF4-FFF2-40B4-BE49-F238E27FC236}">
                <a16:creationId xmlns:a16="http://schemas.microsoft.com/office/drawing/2014/main" id="{430C60DC-57E1-5761-79E6-0F70C4704378}"/>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D60749B-DFBB-894B-0D35-ADAA2155EF6D}"/>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310750091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72E976-F936-42E4-EFEB-02F93E73CE9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52CBDBE-F006-1761-8E93-DD318A9E4A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9980D7D-9C7F-545A-3726-385DBAC611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CFE5A70-FDED-AAA8-5A56-4E2757DFF80D}"/>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6" name="Platshållare för sidfot 5">
            <a:extLst>
              <a:ext uri="{FF2B5EF4-FFF2-40B4-BE49-F238E27FC236}">
                <a16:creationId xmlns:a16="http://schemas.microsoft.com/office/drawing/2014/main" id="{DE1BAC21-D6F4-35E2-026E-E1B7A9CF13E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DDAD32D-5270-889D-4D7E-694DFCE7EFF3}"/>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2695920247"/>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976342-1C3F-1863-44C7-92AC7A0D0CA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D4CDEB1-9075-7794-C8E2-72D83409EB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82780C38-1006-DCDE-3EEB-C371811A34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051EEDD-1C77-0A63-DBDC-C6DE80759743}"/>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6" name="Platshållare för sidfot 5">
            <a:extLst>
              <a:ext uri="{FF2B5EF4-FFF2-40B4-BE49-F238E27FC236}">
                <a16:creationId xmlns:a16="http://schemas.microsoft.com/office/drawing/2014/main" id="{8C9E970D-8F8F-CA64-FCDA-59405336BF4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8F19CB4-6F5D-B175-79CB-F635A1B14E2C}"/>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4275844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F7AC6D-20A3-0633-C510-6359E2B677D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358E21A-26E2-DC49-8AAC-786C2D9F1A8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8D95E36-0ABF-3B78-4C53-191CD1B60F12}"/>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5" name="Platshållare för sidfot 4">
            <a:extLst>
              <a:ext uri="{FF2B5EF4-FFF2-40B4-BE49-F238E27FC236}">
                <a16:creationId xmlns:a16="http://schemas.microsoft.com/office/drawing/2014/main" id="{988EDBB9-D5C5-3783-2EF7-4F4019A86F9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2A7D728-1177-851A-4A6A-BD26AD3FD7BC}"/>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173326999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D6FAFB2-8AAE-81A9-C360-F08D4918650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F5DE3FB-4B26-D047-E806-5D83534416B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695D8A5-EE64-86D5-15A7-C2D076848E1D}"/>
              </a:ext>
            </a:extLst>
          </p:cNvPr>
          <p:cNvSpPr>
            <a:spLocks noGrp="1"/>
          </p:cNvSpPr>
          <p:nvPr>
            <p:ph type="dt" sz="half" idx="10"/>
          </p:nvPr>
        </p:nvSpPr>
        <p:spPr/>
        <p:txBody>
          <a:bodyPr/>
          <a:lstStyle/>
          <a:p>
            <a:fld id="{428B14FE-8B08-44C6-9AAA-4FD738CFDDB1}" type="datetimeFigureOut">
              <a:rPr lang="sv-SE" smtClean="0"/>
              <a:t>2023-03-21</a:t>
            </a:fld>
            <a:endParaRPr lang="sv-SE"/>
          </a:p>
        </p:txBody>
      </p:sp>
      <p:sp>
        <p:nvSpPr>
          <p:cNvPr id="5" name="Platshållare för sidfot 4">
            <a:extLst>
              <a:ext uri="{FF2B5EF4-FFF2-40B4-BE49-F238E27FC236}">
                <a16:creationId xmlns:a16="http://schemas.microsoft.com/office/drawing/2014/main" id="{6E67E134-88BC-31E6-6701-F62A09DD42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9BE63FB-5B47-EBCD-86D1-29FF3522F6E7}"/>
              </a:ext>
            </a:extLst>
          </p:cNvPr>
          <p:cNvSpPr>
            <a:spLocks noGrp="1"/>
          </p:cNvSpPr>
          <p:nvPr>
            <p:ph type="sldNum" sz="quarter" idx="12"/>
          </p:nvPr>
        </p:nvSpPr>
        <p:spPr/>
        <p:txBody>
          <a:bodyPr/>
          <a:lstStyle/>
          <a:p>
            <a:fld id="{E0FA2AA4-EBFC-48FA-A811-C1A3F7352A26}" type="slidenum">
              <a:rPr lang="sv-SE" smtClean="0"/>
              <a:t>‹#›</a:t>
            </a:fld>
            <a:endParaRPr lang="sv-SE"/>
          </a:p>
        </p:txBody>
      </p:sp>
    </p:spTree>
    <p:extLst>
      <p:ext uri="{BB962C8B-B14F-4D97-AF65-F5344CB8AC3E}">
        <p14:creationId xmlns:p14="http://schemas.microsoft.com/office/powerpoint/2010/main" val="320108576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636A8711-9685-4EDB-B8E7-3A860987087E}" type="datetime1">
              <a:rPr lang="sv-SE" smtClean="0"/>
              <a:t>2023-03-21</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68962318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32520780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72356177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8457DAEE-8716-FC16-0CE7-B6E25F6D1E63}"/>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56089583"/>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368421473"/>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91116564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sidfot 7"/>
          <p:cNvSpPr>
            <a:spLocks noGrp="1"/>
          </p:cNvSpPr>
          <p:nvPr>
            <p:ph type="ftr" sz="quarter" idx="11"/>
          </p:nvPr>
        </p:nvSpPr>
        <p:spPr/>
        <p:txBody>
          <a:bodyPr/>
          <a:lstStyle/>
          <a:p>
            <a:endParaRPr lang="sv-SE"/>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89300525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sidfot 3"/>
          <p:cNvSpPr>
            <a:spLocks noGrp="1"/>
          </p:cNvSpPr>
          <p:nvPr>
            <p:ph type="ftr" sz="quarter" idx="11"/>
          </p:nvPr>
        </p:nvSpPr>
        <p:spPr/>
        <p:txBody>
          <a:bodyPr/>
          <a:lstStyle/>
          <a:p>
            <a:endParaRPr lang="sv-SE"/>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794063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77611063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4745802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859179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77124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1366980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907674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946386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551147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6720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7589032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4933271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7507965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42890749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96348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9050392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9565998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855611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7716EBB-6F74-3CA5-4094-A2F442FE6339}"/>
              </a:ext>
            </a:extLst>
          </p:cNvPr>
          <p:cNvSpPr>
            <a:spLocks noGrp="1"/>
          </p:cNvSpPr>
          <p:nvPr>
            <p:ph type="title"/>
          </p:nvPr>
        </p:nvSpPr>
        <p:spPr>
          <a:xfrm>
            <a:off x="666000" y="2746800"/>
            <a:ext cx="9608400" cy="1965600"/>
          </a:xfrm>
        </p:spPr>
        <p:txBody>
          <a:bodyPr/>
          <a:lstStyle>
            <a:lvl1pPr algn="ctr">
              <a:defRPr sz="5400"/>
            </a:lvl1pPr>
          </a:lstStyle>
          <a:p>
            <a:r>
              <a:rPr lang="sv-SE" dirty="0"/>
              <a:t>Klicka här för att ändra mall för rubrikformat</a:t>
            </a:r>
            <a:endParaRPr lang="en-GB"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3159940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5060559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490773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046791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73199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827264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Rubrik och en spalt">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8EA38DED-1827-49AB-BABF-D9C337AB12A5}"/>
              </a:ext>
            </a:extLst>
          </p:cNvPr>
          <p:cNvSpPr>
            <a:spLocks noGrp="1"/>
          </p:cNvSpPr>
          <p:nvPr>
            <p:ph type="title"/>
          </p:nvPr>
        </p:nvSpPr>
        <p:spPr>
          <a:xfrm>
            <a:off x="684000" y="680400"/>
            <a:ext cx="7527600" cy="1011600"/>
          </a:xfrm>
        </p:spPr>
        <p:txBody>
          <a:bodyPr/>
          <a:lstStyle/>
          <a:p>
            <a:r>
              <a:rPr lang="sv-SE"/>
              <a:t>Klicka här för att ändra mall för rubrikformat</a:t>
            </a:r>
          </a:p>
        </p:txBody>
      </p:sp>
      <p:sp>
        <p:nvSpPr>
          <p:cNvPr id="5" name="Platshållare för innehåll 2">
            <a:extLst>
              <a:ext uri="{FF2B5EF4-FFF2-40B4-BE49-F238E27FC236}">
                <a16:creationId xmlns:a16="http://schemas.microsoft.com/office/drawing/2014/main" id="{AE1F9D32-891C-4AB8-88E0-DC33D6D4CFAE}"/>
              </a:ext>
            </a:extLst>
          </p:cNvPr>
          <p:cNvSpPr>
            <a:spLocks noGrp="1"/>
          </p:cNvSpPr>
          <p:nvPr>
            <p:ph idx="1"/>
          </p:nvPr>
        </p:nvSpPr>
        <p:spPr>
          <a:xfrm>
            <a:off x="684000" y="1837853"/>
            <a:ext cx="9157117" cy="4669600"/>
          </a:xfrm>
        </p:spPr>
        <p:txBody>
          <a:bodyPr/>
          <a:lstStyle>
            <a:lvl1pPr>
              <a:defRPr lang="sv-SE" dirty="0"/>
            </a:lvl1pPr>
            <a:lvl2pPr>
              <a:defRPr lang="sv-SE" dirty="0"/>
            </a:lvl2pPr>
            <a:lvl3pPr>
              <a:defRPr lang="sv-SE" dirty="0"/>
            </a:lvl3pPr>
            <a:lvl4pPr>
              <a:defRPr lang="sv-SE" dirty="0"/>
            </a:lvl4pPr>
            <a:lvl5pPr>
              <a:defRPr lang="sv-SE" dirty="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303499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itelsida 2 - Rubrik och underrubrik">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20002" y="5085016"/>
            <a:ext cx="10801351"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a:t>Klicka här för att skriva in en underrubrik</a:t>
            </a:r>
          </a:p>
        </p:txBody>
      </p:sp>
      <p:sp>
        <p:nvSpPr>
          <p:cNvPr id="2" name="Rubrik 1"/>
          <p:cNvSpPr>
            <a:spLocks noGrp="1"/>
          </p:cNvSpPr>
          <p:nvPr>
            <p:ph type="ctrTitle" hasCustomPrompt="1"/>
          </p:nvPr>
        </p:nvSpPr>
        <p:spPr>
          <a:xfrm>
            <a:off x="720002" y="3573016"/>
            <a:ext cx="10801351" cy="1440000"/>
          </a:xfrm>
        </p:spPr>
        <p:txBody>
          <a:bodyPr anchor="b"/>
          <a:lstStyle>
            <a:lvl1pPr algn="l">
              <a:defRPr sz="5100"/>
            </a:lvl1pPr>
          </a:lstStyle>
          <a:p>
            <a:r>
              <a:rPr lang="sv-SE" dirty="0"/>
              <a:t>Klicka här för att skriva in en rubrik</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pic>
        <p:nvPicPr>
          <p:cNvPr id="7" name="Bildobjekt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16080" y="5733315"/>
            <a:ext cx="6192688" cy="1238748"/>
          </a:xfrm>
          <a:prstGeom prst="rect">
            <a:avLst/>
          </a:prstGeom>
        </p:spPr>
      </p:pic>
    </p:spTree>
    <p:extLst>
      <p:ext uri="{BB962C8B-B14F-4D97-AF65-F5344CB8AC3E}">
        <p14:creationId xmlns:p14="http://schemas.microsoft.com/office/powerpoint/2010/main" val="17706398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228821" y="1379941"/>
            <a:ext cx="6027313" cy="1938766"/>
          </a:xfrm>
        </p:spPr>
        <p:txBody>
          <a:bodyPr anchor="t">
            <a:normAutofit/>
          </a:bodyPr>
          <a:lstStyle>
            <a:lvl1pPr algn="l">
              <a:defRPr sz="5000"/>
            </a:lvl1pPr>
          </a:lstStyle>
          <a:p>
            <a:r>
              <a:rPr lang="sv-SE"/>
              <a:t>Klicka här för att ändra format</a:t>
            </a:r>
          </a:p>
        </p:txBody>
      </p:sp>
      <p:sp>
        <p:nvSpPr>
          <p:cNvPr id="3" name="Underrubrik 2"/>
          <p:cNvSpPr>
            <a:spLocks noGrp="1"/>
          </p:cNvSpPr>
          <p:nvPr>
            <p:ph type="subTitle" idx="1"/>
          </p:nvPr>
        </p:nvSpPr>
        <p:spPr>
          <a:xfrm>
            <a:off x="5228821" y="3614923"/>
            <a:ext cx="6027313"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A9896216-3E38-4BA1-94F0-8EAAB9A80E01}" type="datetimeFigureOut">
              <a:rPr lang="sv-SE" smtClean="0"/>
              <a:t>2023-03-21</a:t>
            </a:fld>
            <a:endParaRPr lang="sv-SE"/>
          </a:p>
        </p:txBody>
      </p:sp>
      <p:sp>
        <p:nvSpPr>
          <p:cNvPr id="6" name="Platshållare för bildnummer 5"/>
          <p:cNvSpPr>
            <a:spLocks noGrp="1"/>
          </p:cNvSpPr>
          <p:nvPr>
            <p:ph type="sldNum" sz="quarter" idx="12"/>
          </p:nvPr>
        </p:nvSpPr>
        <p:spPr/>
        <p:txBody>
          <a:bodyPr/>
          <a:lstStyle/>
          <a:p>
            <a:fld id="{9C0C57C0-E922-40A5-AE07-FEC75597E937}" type="slidenum">
              <a:rPr lang="sv-SE" smtClean="0"/>
              <a:t>‹#›</a:t>
            </a:fld>
            <a:endParaRPr lang="sv-SE"/>
          </a:p>
        </p:txBody>
      </p:sp>
      <p:pic>
        <p:nvPicPr>
          <p:cNvPr id="7" name="Bildobjekt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9853" y="1562736"/>
            <a:ext cx="3695064" cy="3695064"/>
          </a:xfrm>
          <a:prstGeom prst="rect">
            <a:avLst/>
          </a:prstGeom>
        </p:spPr>
      </p:pic>
      <p:cxnSp>
        <p:nvCxnSpPr>
          <p:cNvPr id="8" name="Rak koppling 7"/>
          <p:cNvCxnSpPr/>
          <p:nvPr userDrawn="1"/>
        </p:nvCxnSpPr>
        <p:spPr>
          <a:xfrm>
            <a:off x="4803821" y="965914"/>
            <a:ext cx="0" cy="4790941"/>
          </a:xfrm>
          <a:prstGeom prst="line">
            <a:avLst/>
          </a:prstGeom>
          <a:ln w="31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010704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cSld name="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A9896216-3E38-4BA1-94F0-8EAAB9A80E01}" type="datetimeFigureOut">
              <a:rPr lang="sv-SE" smtClean="0"/>
              <a:t>2023-03-21</a:t>
            </a:fld>
            <a:endParaRPr lang="sv-SE"/>
          </a:p>
        </p:txBody>
      </p:sp>
      <p:sp>
        <p:nvSpPr>
          <p:cNvPr id="6" name="Platshållare för bildnummer 5"/>
          <p:cNvSpPr>
            <a:spLocks noGrp="1"/>
          </p:cNvSpPr>
          <p:nvPr>
            <p:ph type="sldNum" sz="quarter" idx="12"/>
          </p:nvPr>
        </p:nvSpPr>
        <p:spPr/>
        <p:txBody>
          <a:bodyPr/>
          <a:lstStyle/>
          <a:p>
            <a:fld id="{9C0C57C0-E922-40A5-AE07-FEC75597E937}" type="slidenum">
              <a:rPr lang="sv-SE" smtClean="0"/>
              <a:t>‹#›</a:t>
            </a:fld>
            <a:endParaRPr lang="sv-SE"/>
          </a:p>
        </p:txBody>
      </p:sp>
    </p:spTree>
    <p:extLst>
      <p:ext uri="{BB962C8B-B14F-4D97-AF65-F5344CB8AC3E}">
        <p14:creationId xmlns:p14="http://schemas.microsoft.com/office/powerpoint/2010/main" val="2919417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 Innehåll_finansiär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C72E34-C42D-4E80-99DF-AFE2C21E0FB8}"/>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dirty="0"/>
              <a:t>Finansiärer/samarbetspartner</a:t>
            </a:r>
          </a:p>
        </p:txBody>
      </p:sp>
      <p:sp>
        <p:nvSpPr>
          <p:cNvPr id="8" name="Platshållare för text 5">
            <a:extLst>
              <a:ext uri="{FF2B5EF4-FFF2-40B4-BE49-F238E27FC236}">
                <a16:creationId xmlns:a16="http://schemas.microsoft.com/office/drawing/2014/main" id="{D1656D18-9EC3-4299-AB22-9DCE2592945E}"/>
              </a:ext>
            </a:extLst>
          </p:cNvPr>
          <p:cNvSpPr>
            <a:spLocks noGrp="1"/>
          </p:cNvSpPr>
          <p:nvPr>
            <p:ph type="body" sz="quarter" idx="13" hasCustomPrompt="1"/>
          </p:nvPr>
        </p:nvSpPr>
        <p:spPr>
          <a:xfrm>
            <a:off x="748437" y="1408280"/>
            <a:ext cx="7356985" cy="4190662"/>
          </a:xfrm>
          <a:prstGeom prst="rect">
            <a:avLst/>
          </a:prstGeom>
        </p:spPr>
        <p:txBody>
          <a:bodyPr/>
          <a:lstStyle>
            <a:lvl1pPr marL="0" indent="0">
              <a:lnSpc>
                <a:spcPct val="100000"/>
              </a:lnSpc>
              <a:spcBef>
                <a:spcPts val="1200"/>
              </a:spcBef>
              <a:buFontTx/>
              <a:buNone/>
              <a:defRPr sz="2400"/>
            </a:lvl1pPr>
          </a:lstStyle>
          <a:p>
            <a:pPr lvl="0"/>
            <a:r>
              <a:rPr lang="sv-SE" dirty="0"/>
              <a:t>Den här mallen kan du lägga på sidan 2 i din presentation för att lyfta fram finansiärer eller samarbetspartners. </a:t>
            </a:r>
          </a:p>
          <a:p>
            <a:pPr lvl="0"/>
            <a:r>
              <a:rPr lang="sv-SE" dirty="0"/>
              <a:t>Antingen listar du namnen eller så kan du lägga in logotyperna.</a:t>
            </a:r>
          </a:p>
        </p:txBody>
      </p:sp>
    </p:spTree>
    <p:extLst>
      <p:ext uri="{BB962C8B-B14F-4D97-AF65-F5344CB8AC3E}">
        <p14:creationId xmlns:p14="http://schemas.microsoft.com/office/powerpoint/2010/main" val="3232075320"/>
      </p:ext>
    </p:extLst>
  </p:cSld>
  <p:clrMapOvr>
    <a:masterClrMapping/>
  </p:clrMapOvr>
  <p:extLst>
    <p:ext uri="{DCECCB84-F9BA-43D5-87BE-67443E8EF086}">
      <p15:sldGuideLst xmlns:p15="http://schemas.microsoft.com/office/powerpoint/2012/main">
        <p15:guide id="1" orient="horz" pos="958">
          <p15:clr>
            <a:srgbClr val="FBAE40"/>
          </p15:clr>
        </p15:guide>
        <p15:guide id="2" pos="46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 Innehåll_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C72E34-C42D-4E80-99DF-AFE2C21E0FB8}"/>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dirty="0"/>
              <a:t>Klicka här för att ändra rubrik, 40p</a:t>
            </a:r>
          </a:p>
        </p:txBody>
      </p:sp>
      <p:sp>
        <p:nvSpPr>
          <p:cNvPr id="8" name="Platshållare för text 5">
            <a:extLst>
              <a:ext uri="{FF2B5EF4-FFF2-40B4-BE49-F238E27FC236}">
                <a16:creationId xmlns:a16="http://schemas.microsoft.com/office/drawing/2014/main" id="{D1656D18-9EC3-4299-AB22-9DCE2592945E}"/>
              </a:ext>
            </a:extLst>
          </p:cNvPr>
          <p:cNvSpPr>
            <a:spLocks noGrp="1"/>
          </p:cNvSpPr>
          <p:nvPr>
            <p:ph type="body" sz="quarter" idx="13" hasCustomPrompt="1"/>
          </p:nvPr>
        </p:nvSpPr>
        <p:spPr>
          <a:xfrm>
            <a:off x="748437" y="1408280"/>
            <a:ext cx="7356985" cy="4190662"/>
          </a:xfrm>
          <a:prstGeom prst="rect">
            <a:avLst/>
          </a:prstGeom>
        </p:spPr>
        <p:txBody>
          <a:bodyPr/>
          <a:lstStyle>
            <a:lvl1pPr marL="0" indent="0">
              <a:lnSpc>
                <a:spcPct val="100000"/>
              </a:lnSpc>
              <a:spcBef>
                <a:spcPts val="1200"/>
              </a:spcBef>
              <a:buFontTx/>
              <a:buNone/>
              <a:defRPr sz="2400"/>
            </a:lvl1pPr>
          </a:lstStyle>
          <a:p>
            <a:pPr lvl="0"/>
            <a:r>
              <a:rPr lang="sv-SE" dirty="0"/>
              <a:t>Så här ska det se ut om texten ligger på en spalt. Obs! Gör inte textblocket bredare så att texten går över hela sidan. Då blir den för svårläst. </a:t>
            </a:r>
          </a:p>
          <a:p>
            <a:pPr lvl="0"/>
            <a:r>
              <a:rPr lang="sv-SE" dirty="0"/>
              <a:t>Ändra inte utseende eller placering av rubrik och text.</a:t>
            </a:r>
            <a:br>
              <a:rPr lang="sv-SE" dirty="0"/>
            </a:br>
            <a:r>
              <a:rPr lang="sv-SE" dirty="0"/>
              <a:t>Texten ska vara 24p.</a:t>
            </a:r>
          </a:p>
          <a:p>
            <a:pPr lvl="0"/>
            <a:r>
              <a:rPr lang="sv-SE" dirty="0"/>
              <a:t>Eventuellt kan du lägga till en liten bild till höger om texten.</a:t>
            </a:r>
          </a:p>
        </p:txBody>
      </p:sp>
    </p:spTree>
    <p:extLst>
      <p:ext uri="{BB962C8B-B14F-4D97-AF65-F5344CB8AC3E}">
        <p14:creationId xmlns:p14="http://schemas.microsoft.com/office/powerpoint/2010/main" val="3094447935"/>
      </p:ext>
    </p:extLst>
  </p:cSld>
  <p:clrMapOvr>
    <a:masterClrMapping/>
  </p:clrMapOvr>
  <p:extLst>
    <p:ext uri="{DCECCB84-F9BA-43D5-87BE-67443E8EF086}">
      <p15:sldGuideLst xmlns:p15="http://schemas.microsoft.com/office/powerpoint/2012/main">
        <p15:guide id="1" orient="horz" pos="958">
          <p15:clr>
            <a:srgbClr val="FBAE40"/>
          </p15:clr>
        </p15:guide>
        <p15:guide id="2" pos="46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 Innehåll_text+text">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0F6E4BA3-69DF-4202-9C48-2CB3886DBE84}"/>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dirty="0"/>
              <a:t>Klicka här för att ändra rubrik, 40p</a:t>
            </a:r>
          </a:p>
        </p:txBody>
      </p:sp>
      <p:sp>
        <p:nvSpPr>
          <p:cNvPr id="9" name="Platshållare för text 5">
            <a:extLst>
              <a:ext uri="{FF2B5EF4-FFF2-40B4-BE49-F238E27FC236}">
                <a16:creationId xmlns:a16="http://schemas.microsoft.com/office/drawing/2014/main" id="{1BB4876A-E1BE-4F52-8AF2-BB77DD61DD64}"/>
              </a:ext>
            </a:extLst>
          </p:cNvPr>
          <p:cNvSpPr>
            <a:spLocks noGrp="1"/>
          </p:cNvSpPr>
          <p:nvPr>
            <p:ph type="body" sz="quarter" idx="13" hasCustomPrompt="1"/>
          </p:nvPr>
        </p:nvSpPr>
        <p:spPr>
          <a:xfrm>
            <a:off x="748438" y="1408280"/>
            <a:ext cx="5040000" cy="4190662"/>
          </a:xfrm>
          <a:prstGeom prst="rect">
            <a:avLst/>
          </a:prstGeom>
        </p:spPr>
        <p:txBody>
          <a:bodyPr/>
          <a:lstStyle>
            <a:lvl1pPr marL="342900" indent="-342900">
              <a:lnSpc>
                <a:spcPct val="100000"/>
              </a:lnSpc>
              <a:spcBef>
                <a:spcPts val="1200"/>
              </a:spcBef>
              <a:buFont typeface="Arial" panose="020B0604020202020204" pitchFamily="34" charset="0"/>
              <a:buChar char="•"/>
              <a:defRPr sz="2400"/>
            </a:lvl1pPr>
          </a:lstStyle>
          <a:p>
            <a:pPr lvl="0"/>
            <a:r>
              <a:rPr lang="sv-SE" dirty="0"/>
              <a:t>Listor ska ha punkter eller streck, aldrig andra tecken. </a:t>
            </a:r>
          </a:p>
          <a:p>
            <a:pPr lvl="0"/>
            <a:r>
              <a:rPr lang="sv-SE" dirty="0"/>
              <a:t>Punkt 2</a:t>
            </a:r>
          </a:p>
          <a:p>
            <a:pPr lvl="0"/>
            <a:r>
              <a:rPr lang="sv-SE" dirty="0"/>
              <a:t>Punkt 3</a:t>
            </a:r>
          </a:p>
        </p:txBody>
      </p:sp>
      <p:sp>
        <p:nvSpPr>
          <p:cNvPr id="5" name="Platshållare för text 5">
            <a:extLst>
              <a:ext uri="{FF2B5EF4-FFF2-40B4-BE49-F238E27FC236}">
                <a16:creationId xmlns:a16="http://schemas.microsoft.com/office/drawing/2014/main" id="{8F805CF2-DB2A-498B-B4B1-48B954161D1D}"/>
              </a:ext>
            </a:extLst>
          </p:cNvPr>
          <p:cNvSpPr>
            <a:spLocks noGrp="1"/>
          </p:cNvSpPr>
          <p:nvPr>
            <p:ph type="body" sz="quarter" idx="11" hasCustomPrompt="1"/>
          </p:nvPr>
        </p:nvSpPr>
        <p:spPr>
          <a:xfrm>
            <a:off x="6395181" y="1408280"/>
            <a:ext cx="5040000" cy="4190662"/>
          </a:xfrm>
          <a:prstGeom prst="rect">
            <a:avLst/>
          </a:prstGeom>
        </p:spPr>
        <p:txBody>
          <a:bodyPr/>
          <a:lstStyle>
            <a:lvl1pPr marL="342900" indent="-342900">
              <a:lnSpc>
                <a:spcPct val="100000"/>
              </a:lnSpc>
              <a:spcBef>
                <a:spcPts val="1200"/>
              </a:spcBef>
              <a:buFont typeface="Arial" panose="020B0604020202020204" pitchFamily="34" charset="0"/>
              <a:buChar char="•"/>
              <a:defRPr sz="2400"/>
            </a:lvl1pPr>
          </a:lstStyle>
          <a:p>
            <a:pPr lvl="0"/>
            <a:r>
              <a:rPr lang="sv-SE" dirty="0"/>
              <a:t>Listor ska ha punkter eller streck, aldrig andra tecken. </a:t>
            </a:r>
          </a:p>
          <a:p>
            <a:pPr lvl="0"/>
            <a:r>
              <a:rPr lang="sv-SE" dirty="0"/>
              <a:t>Punkt 2</a:t>
            </a:r>
          </a:p>
          <a:p>
            <a:pPr lvl="0"/>
            <a:r>
              <a:rPr lang="sv-SE" dirty="0"/>
              <a:t>Punkt 3</a:t>
            </a:r>
            <a:br>
              <a:rPr lang="sv-SE" dirty="0"/>
            </a:br>
            <a:endParaRPr lang="sv-SE" dirty="0"/>
          </a:p>
        </p:txBody>
      </p:sp>
    </p:spTree>
    <p:extLst>
      <p:ext uri="{BB962C8B-B14F-4D97-AF65-F5344CB8AC3E}">
        <p14:creationId xmlns:p14="http://schemas.microsoft.com/office/powerpoint/2010/main" val="15435552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 Innehåll_text+bild">
    <p:spTree>
      <p:nvGrpSpPr>
        <p:cNvPr id="1" name=""/>
        <p:cNvGrpSpPr/>
        <p:nvPr/>
      </p:nvGrpSpPr>
      <p:grpSpPr>
        <a:xfrm>
          <a:off x="0" y="0"/>
          <a:ext cx="0" cy="0"/>
          <a:chOff x="0" y="0"/>
          <a:chExt cx="0" cy="0"/>
        </a:xfrm>
      </p:grpSpPr>
      <p:sp>
        <p:nvSpPr>
          <p:cNvPr id="22" name="Rubrik 1">
            <a:extLst>
              <a:ext uri="{FF2B5EF4-FFF2-40B4-BE49-F238E27FC236}">
                <a16:creationId xmlns:a16="http://schemas.microsoft.com/office/drawing/2014/main" id="{9522D363-D6AA-4F6C-B5D3-035F14428564}"/>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dirty="0"/>
              <a:t>Klicka här för att ändra rubrik, 40p</a:t>
            </a:r>
          </a:p>
        </p:txBody>
      </p:sp>
      <p:sp>
        <p:nvSpPr>
          <p:cNvPr id="23" name="Platshållare för text 5">
            <a:extLst>
              <a:ext uri="{FF2B5EF4-FFF2-40B4-BE49-F238E27FC236}">
                <a16:creationId xmlns:a16="http://schemas.microsoft.com/office/drawing/2014/main" id="{C08A2DC0-BF60-4844-93AA-0E7280DBFF14}"/>
              </a:ext>
            </a:extLst>
          </p:cNvPr>
          <p:cNvSpPr>
            <a:spLocks noGrp="1"/>
          </p:cNvSpPr>
          <p:nvPr>
            <p:ph type="body" sz="quarter" idx="13" hasCustomPrompt="1"/>
          </p:nvPr>
        </p:nvSpPr>
        <p:spPr>
          <a:xfrm>
            <a:off x="748438" y="1408280"/>
            <a:ext cx="5040000" cy="4190662"/>
          </a:xfrm>
          <a:prstGeom prst="rect">
            <a:avLst/>
          </a:prstGeom>
        </p:spPr>
        <p:txBody>
          <a:bodyPr/>
          <a:lstStyle>
            <a:lvl1pPr marL="0" marR="0" indent="0" algn="l" defTabSz="914400" rtl="0" eaLnBrk="1" fontAlgn="auto" latinLnBrk="0" hangingPunct="1">
              <a:lnSpc>
                <a:spcPct val="100000"/>
              </a:lnSpc>
              <a:spcBef>
                <a:spcPts val="1200"/>
              </a:spcBef>
              <a:spcAft>
                <a:spcPts val="0"/>
              </a:spcAft>
              <a:buClrTx/>
              <a:buSzTx/>
              <a:buFontTx/>
              <a:buNone/>
              <a:tabLst/>
              <a:defRPr sz="2400"/>
            </a:lvl1pPr>
          </a:lstStyle>
          <a:p>
            <a:pPr lvl="0"/>
            <a:r>
              <a:rPr lang="sv-SE" dirty="0"/>
              <a:t>Använd två spalter när du har en bild, ikon, diagram eller tabell.</a:t>
            </a:r>
          </a:p>
          <a:p>
            <a:pPr lvl="0"/>
            <a:r>
              <a:rPr lang="sv-SE" dirty="0"/>
              <a:t>Ändra inte utseende eller placering av rubrik och text.</a:t>
            </a:r>
          </a:p>
          <a:p>
            <a:pPr lvl="0"/>
            <a:r>
              <a:rPr lang="sv-SE" dirty="0"/>
              <a:t>Texten ska vara 24p.</a:t>
            </a:r>
          </a:p>
        </p:txBody>
      </p:sp>
      <p:sp>
        <p:nvSpPr>
          <p:cNvPr id="13" name="Platshållare för innehåll 3">
            <a:extLst>
              <a:ext uri="{FF2B5EF4-FFF2-40B4-BE49-F238E27FC236}">
                <a16:creationId xmlns:a16="http://schemas.microsoft.com/office/drawing/2014/main" id="{863F7A15-03B2-4931-8982-FE4393FFEAC0}"/>
              </a:ext>
            </a:extLst>
          </p:cNvPr>
          <p:cNvSpPr>
            <a:spLocks noGrp="1" noChangeAspect="1"/>
          </p:cNvSpPr>
          <p:nvPr>
            <p:ph sz="half" idx="14" hasCustomPrompt="1"/>
          </p:nvPr>
        </p:nvSpPr>
        <p:spPr>
          <a:xfrm>
            <a:off x="6250801" y="1408283"/>
            <a:ext cx="5147995" cy="4190659"/>
          </a:xfrm>
          <a:prstGeom prst="rect">
            <a:avLst/>
          </a:prstGeom>
        </p:spPr>
        <p:txBody>
          <a:bodyPr/>
          <a:lstStyle>
            <a:lvl1pPr marL="0" indent="0">
              <a:buNone/>
              <a:defRPr sz="2400"/>
            </a:lvl1pPr>
          </a:lstStyle>
          <a:p>
            <a:pPr lvl="0"/>
            <a:r>
              <a:rPr lang="sv-SE" dirty="0"/>
              <a:t>Infoga bild, ikon, diagram eller tabell.</a:t>
            </a:r>
          </a:p>
        </p:txBody>
      </p:sp>
    </p:spTree>
    <p:extLst>
      <p:ext uri="{BB962C8B-B14F-4D97-AF65-F5344CB8AC3E}">
        <p14:creationId xmlns:p14="http://schemas.microsoft.com/office/powerpoint/2010/main" val="33667612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 Innehåll_bild+bi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36685D6E-73FD-42C1-AE4F-113AF5CDB1BB}"/>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dirty="0"/>
              <a:t>Klicka här för att ändra rubrik, 40p</a:t>
            </a:r>
          </a:p>
        </p:txBody>
      </p:sp>
      <p:sp>
        <p:nvSpPr>
          <p:cNvPr id="6" name="Platshållare för innehåll 3">
            <a:extLst>
              <a:ext uri="{FF2B5EF4-FFF2-40B4-BE49-F238E27FC236}">
                <a16:creationId xmlns:a16="http://schemas.microsoft.com/office/drawing/2014/main" id="{4BF7BC9B-8FFA-4347-B699-C036320A1828}"/>
              </a:ext>
            </a:extLst>
          </p:cNvPr>
          <p:cNvSpPr>
            <a:spLocks noGrp="1" noChangeAspect="1"/>
          </p:cNvSpPr>
          <p:nvPr>
            <p:ph sz="half" idx="15" hasCustomPrompt="1"/>
          </p:nvPr>
        </p:nvSpPr>
        <p:spPr>
          <a:xfrm>
            <a:off x="753113" y="1408281"/>
            <a:ext cx="5159866" cy="4200321"/>
          </a:xfrm>
          <a:prstGeom prst="rect">
            <a:avLst/>
          </a:prstGeom>
        </p:spPr>
        <p:txBody>
          <a:bodyPr/>
          <a:lstStyle>
            <a:lvl1pPr marL="0" indent="0">
              <a:buNone/>
              <a:defRPr sz="2400"/>
            </a:lvl1pPr>
          </a:lstStyle>
          <a:p>
            <a:pPr lvl="0"/>
            <a:r>
              <a:rPr lang="sv-SE" dirty="0"/>
              <a:t>Infoga bild, ikon, diagram eller tabell.</a:t>
            </a:r>
          </a:p>
        </p:txBody>
      </p:sp>
      <p:sp>
        <p:nvSpPr>
          <p:cNvPr id="5" name="Platshållare för innehåll 3">
            <a:extLst>
              <a:ext uri="{FF2B5EF4-FFF2-40B4-BE49-F238E27FC236}">
                <a16:creationId xmlns:a16="http://schemas.microsoft.com/office/drawing/2014/main" id="{DCC6FC53-8599-4379-8E0C-AEAD0FD8807A}"/>
              </a:ext>
            </a:extLst>
          </p:cNvPr>
          <p:cNvSpPr>
            <a:spLocks noGrp="1" noChangeAspect="1"/>
          </p:cNvSpPr>
          <p:nvPr>
            <p:ph sz="half" idx="14" hasCustomPrompt="1"/>
          </p:nvPr>
        </p:nvSpPr>
        <p:spPr>
          <a:xfrm>
            <a:off x="6250802" y="1408281"/>
            <a:ext cx="5159866" cy="4200321"/>
          </a:xfrm>
          <a:prstGeom prst="rect">
            <a:avLst/>
          </a:prstGeom>
        </p:spPr>
        <p:txBody>
          <a:bodyPr/>
          <a:lstStyle>
            <a:lvl1pPr marL="0" indent="0">
              <a:buNone/>
              <a:defRPr sz="2400"/>
            </a:lvl1pPr>
          </a:lstStyle>
          <a:p>
            <a:pPr lvl="0"/>
            <a:r>
              <a:rPr lang="sv-SE" dirty="0"/>
              <a:t>Infoga bild, ikon, diagram eller tabell.</a:t>
            </a:r>
          </a:p>
        </p:txBody>
      </p:sp>
    </p:spTree>
    <p:extLst>
      <p:ext uri="{BB962C8B-B14F-4D97-AF65-F5344CB8AC3E}">
        <p14:creationId xmlns:p14="http://schemas.microsoft.com/office/powerpoint/2010/main" val="26550026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 Innehåll_rubrik+bi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9ACBEF20-0DF2-4D22-83DF-D42AA9C45785}"/>
              </a:ext>
            </a:extLst>
          </p:cNvPr>
          <p:cNvSpPr>
            <a:spLocks noGrp="1"/>
          </p:cNvSpPr>
          <p:nvPr>
            <p:ph type="title" hasCustomPrompt="1"/>
          </p:nvPr>
        </p:nvSpPr>
        <p:spPr>
          <a:xfrm>
            <a:off x="738000" y="481240"/>
            <a:ext cx="10621108" cy="723446"/>
          </a:xfrm>
          <a:prstGeom prst="rect">
            <a:avLst/>
          </a:prstGeom>
        </p:spPr>
        <p:txBody>
          <a:bodyPr/>
          <a:lstStyle>
            <a:lvl1pPr>
              <a:lnSpc>
                <a:spcPct val="100000"/>
              </a:lnSpc>
              <a:defRPr/>
            </a:lvl1pPr>
          </a:lstStyle>
          <a:p>
            <a:r>
              <a:rPr lang="sv-SE" dirty="0"/>
              <a:t>Klicka här för att ändra rubrik, 40p</a:t>
            </a:r>
          </a:p>
        </p:txBody>
      </p:sp>
      <p:sp>
        <p:nvSpPr>
          <p:cNvPr id="11" name="Platshållare för innehåll 3">
            <a:extLst>
              <a:ext uri="{FF2B5EF4-FFF2-40B4-BE49-F238E27FC236}">
                <a16:creationId xmlns:a16="http://schemas.microsoft.com/office/drawing/2014/main" id="{210438D5-55EE-48E2-BC37-587C258191E0}"/>
              </a:ext>
            </a:extLst>
          </p:cNvPr>
          <p:cNvSpPr>
            <a:spLocks noGrp="1" noChangeAspect="1"/>
          </p:cNvSpPr>
          <p:nvPr>
            <p:ph sz="half" idx="15" hasCustomPrompt="1"/>
          </p:nvPr>
        </p:nvSpPr>
        <p:spPr>
          <a:xfrm>
            <a:off x="787791" y="1392702"/>
            <a:ext cx="10611012" cy="4211390"/>
          </a:xfrm>
          <a:prstGeom prst="rect">
            <a:avLst/>
          </a:prstGeom>
        </p:spPr>
        <p:txBody>
          <a:bodyPr/>
          <a:lstStyle>
            <a:lvl1pPr marL="0" indent="0">
              <a:buNone/>
              <a:defRPr sz="2400"/>
            </a:lvl1pPr>
          </a:lstStyle>
          <a:p>
            <a:pPr lvl="0"/>
            <a:r>
              <a:rPr lang="sv-SE" dirty="0"/>
              <a:t>Infoga bild, diagram eller tabell.</a:t>
            </a:r>
          </a:p>
        </p:txBody>
      </p:sp>
    </p:spTree>
    <p:extLst>
      <p:ext uri="{BB962C8B-B14F-4D97-AF65-F5344CB8AC3E}">
        <p14:creationId xmlns:p14="http://schemas.microsoft.com/office/powerpoint/2010/main" val="546343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7. Innehåll_utfallande bild">
    <p:spTree>
      <p:nvGrpSpPr>
        <p:cNvPr id="1" name=""/>
        <p:cNvGrpSpPr/>
        <p:nvPr/>
      </p:nvGrpSpPr>
      <p:grpSpPr>
        <a:xfrm>
          <a:off x="0" y="0"/>
          <a:ext cx="0" cy="0"/>
          <a:chOff x="0" y="0"/>
          <a:chExt cx="0" cy="0"/>
        </a:xfrm>
      </p:grpSpPr>
      <p:sp>
        <p:nvSpPr>
          <p:cNvPr id="8" name="Platshållare för innehåll 3">
            <a:extLst>
              <a:ext uri="{FF2B5EF4-FFF2-40B4-BE49-F238E27FC236}">
                <a16:creationId xmlns:a16="http://schemas.microsoft.com/office/drawing/2014/main" id="{7486B90D-0041-4CCA-87FB-962962BA96EF}"/>
              </a:ext>
            </a:extLst>
          </p:cNvPr>
          <p:cNvSpPr>
            <a:spLocks noGrp="1" noChangeAspect="1"/>
          </p:cNvSpPr>
          <p:nvPr>
            <p:ph sz="half" idx="15" hasCustomPrompt="1"/>
          </p:nvPr>
        </p:nvSpPr>
        <p:spPr>
          <a:xfrm>
            <a:off x="0" y="0"/>
            <a:ext cx="12192000" cy="6858000"/>
          </a:xfrm>
          <a:prstGeom prst="rect">
            <a:avLst/>
          </a:prstGeom>
        </p:spPr>
        <p:txBody>
          <a:bodyPr/>
          <a:lstStyle>
            <a:lvl1pPr marL="0" indent="0">
              <a:buNone/>
              <a:defRPr sz="2400"/>
            </a:lvl1pPr>
          </a:lstStyle>
          <a:p>
            <a:pPr lvl="0"/>
            <a:r>
              <a:rPr lang="sv-SE" dirty="0"/>
              <a:t>Infoga utfallande bild</a:t>
            </a:r>
          </a:p>
        </p:txBody>
      </p:sp>
    </p:spTree>
    <p:extLst>
      <p:ext uri="{BB962C8B-B14F-4D97-AF65-F5344CB8AC3E}">
        <p14:creationId xmlns:p14="http://schemas.microsoft.com/office/powerpoint/2010/main" val="3111334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8. Innehåll_text+karta">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A8490630-40A3-4AA0-A7D4-C16AED74B318}"/>
              </a:ext>
            </a:extLst>
          </p:cNvPr>
          <p:cNvSpPr>
            <a:spLocks noGrp="1"/>
          </p:cNvSpPr>
          <p:nvPr>
            <p:ph type="title" hasCustomPrompt="1"/>
          </p:nvPr>
        </p:nvSpPr>
        <p:spPr>
          <a:xfrm>
            <a:off x="738000" y="481240"/>
            <a:ext cx="7925448" cy="723446"/>
          </a:xfrm>
          <a:prstGeom prst="rect">
            <a:avLst/>
          </a:prstGeom>
        </p:spPr>
        <p:txBody>
          <a:bodyPr/>
          <a:lstStyle>
            <a:lvl1pPr>
              <a:lnSpc>
                <a:spcPct val="100000"/>
              </a:lnSpc>
              <a:defRPr/>
            </a:lvl1pPr>
          </a:lstStyle>
          <a:p>
            <a:r>
              <a:rPr lang="sv-SE" dirty="0"/>
              <a:t>Klicka här för att ändra rubrik, 40p</a:t>
            </a:r>
          </a:p>
        </p:txBody>
      </p:sp>
      <p:sp>
        <p:nvSpPr>
          <p:cNvPr id="8" name="Platshållare för text 5">
            <a:extLst>
              <a:ext uri="{FF2B5EF4-FFF2-40B4-BE49-F238E27FC236}">
                <a16:creationId xmlns:a16="http://schemas.microsoft.com/office/drawing/2014/main" id="{DCC0DA6B-8107-421B-A5FB-9BE4BE57F04F}"/>
              </a:ext>
            </a:extLst>
          </p:cNvPr>
          <p:cNvSpPr>
            <a:spLocks noGrp="1"/>
          </p:cNvSpPr>
          <p:nvPr>
            <p:ph type="body" sz="quarter" idx="13" hasCustomPrompt="1"/>
          </p:nvPr>
        </p:nvSpPr>
        <p:spPr>
          <a:xfrm>
            <a:off x="773722" y="1408280"/>
            <a:ext cx="7358400" cy="4190662"/>
          </a:xfrm>
          <a:prstGeom prst="rect">
            <a:avLst/>
          </a:prstGeom>
        </p:spPr>
        <p:txBody>
          <a:bodyPr/>
          <a:lstStyle>
            <a:lvl1pPr marL="0" marR="0" indent="0" algn="l" defTabSz="914400" rtl="0" eaLnBrk="1" fontAlgn="auto" latinLnBrk="0" hangingPunct="1">
              <a:lnSpc>
                <a:spcPct val="100000"/>
              </a:lnSpc>
              <a:spcBef>
                <a:spcPts val="1200"/>
              </a:spcBef>
              <a:spcAft>
                <a:spcPts val="0"/>
              </a:spcAft>
              <a:buClrTx/>
              <a:buSzTx/>
              <a:buFontTx/>
              <a:buNone/>
              <a:tabLst/>
              <a:defRPr sz="2400"/>
            </a:lvl1pPr>
          </a:lstStyle>
          <a:p>
            <a:pPr lvl="0"/>
            <a:r>
              <a:rPr lang="sv-SE" dirty="0"/>
              <a:t>Här kan du lägga en text som hör till kartan. </a:t>
            </a:r>
          </a:p>
          <a:p>
            <a:pPr lvl="0"/>
            <a:r>
              <a:rPr lang="sv-SE" dirty="0"/>
              <a:t>I powerpoint-mallen för statistik finns fler exempel på tillämpning av kartan.</a:t>
            </a:r>
          </a:p>
          <a:p>
            <a:pPr lvl="0"/>
            <a:r>
              <a:rPr lang="sv-SE" dirty="0"/>
              <a:t>Ändra inte utseende eller placering av rubrik och text.</a:t>
            </a:r>
          </a:p>
          <a:p>
            <a:pPr lvl="0"/>
            <a:r>
              <a:rPr lang="sv-SE" dirty="0"/>
              <a:t>Texten ska vara 24p.</a:t>
            </a:r>
          </a:p>
        </p:txBody>
      </p:sp>
      <p:pic>
        <p:nvPicPr>
          <p:cNvPr id="3" name="Bildobjekt 2" descr="Karta över Göteborgsregionens medlemskommuner.">
            <a:extLst>
              <a:ext uri="{FF2B5EF4-FFF2-40B4-BE49-F238E27FC236}">
                <a16:creationId xmlns:a16="http://schemas.microsoft.com/office/drawing/2014/main" id="{A2AB01F2-F4CF-4B63-93A1-017D184888F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1820"/>
          <a:stretch/>
        </p:blipFill>
        <p:spPr>
          <a:xfrm>
            <a:off x="8787003" y="297424"/>
            <a:ext cx="2867723" cy="4190662"/>
          </a:xfrm>
          <a:prstGeom prst="rect">
            <a:avLst/>
          </a:prstGeom>
        </p:spPr>
      </p:pic>
      <p:sp>
        <p:nvSpPr>
          <p:cNvPr id="63" name="textruta 62">
            <a:extLst>
              <a:ext uri="{FF2B5EF4-FFF2-40B4-BE49-F238E27FC236}">
                <a16:creationId xmlns:a16="http://schemas.microsoft.com/office/drawing/2014/main" id="{0BA6DC93-8701-40EB-9386-881D1A2BF75B}"/>
              </a:ext>
            </a:extLst>
          </p:cNvPr>
          <p:cNvSpPr txBox="1"/>
          <p:nvPr userDrawn="1"/>
        </p:nvSpPr>
        <p:spPr>
          <a:xfrm>
            <a:off x="9296772" y="4635089"/>
            <a:ext cx="1123974"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180000" algn="l"/>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1	Ale</a:t>
            </a:r>
          </a:p>
          <a:p>
            <a:pPr marL="0" marR="0" lvl="0" indent="0" algn="l" defTabSz="914400" rtl="0" eaLnBrk="1" fontAlgn="auto" latinLnBrk="0" hangingPunct="1">
              <a:lnSpc>
                <a:spcPct val="100000"/>
              </a:lnSpc>
              <a:spcBef>
                <a:spcPts val="0"/>
              </a:spcBef>
              <a:spcAft>
                <a:spcPts val="0"/>
              </a:spcAft>
              <a:buClrTx/>
              <a:buSzTx/>
              <a:buFontTx/>
              <a:buNone/>
              <a:tabLst>
                <a:tab pos="180000" algn="l"/>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2	Alingsås</a:t>
            </a:r>
          </a:p>
          <a:p>
            <a:pPr marL="0" marR="0" lvl="0" indent="0" algn="l" defTabSz="914400" rtl="0" eaLnBrk="1" fontAlgn="auto" latinLnBrk="0" hangingPunct="1">
              <a:lnSpc>
                <a:spcPct val="100000"/>
              </a:lnSpc>
              <a:spcBef>
                <a:spcPts val="0"/>
              </a:spcBef>
              <a:spcAft>
                <a:spcPts val="0"/>
              </a:spcAft>
              <a:buClrTx/>
              <a:buSzTx/>
              <a:buFontTx/>
              <a:buNone/>
              <a:tabLst>
                <a:tab pos="180000" algn="l"/>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3	Göteborg</a:t>
            </a:r>
          </a:p>
          <a:p>
            <a:pPr marL="0" marR="0" lvl="0" indent="0" algn="l" defTabSz="914400" rtl="0" eaLnBrk="1" fontAlgn="auto" latinLnBrk="0" hangingPunct="1">
              <a:lnSpc>
                <a:spcPct val="100000"/>
              </a:lnSpc>
              <a:spcBef>
                <a:spcPts val="0"/>
              </a:spcBef>
              <a:spcAft>
                <a:spcPts val="0"/>
              </a:spcAft>
              <a:buClrTx/>
              <a:buSzTx/>
              <a:buFontTx/>
              <a:buNone/>
              <a:tabLst>
                <a:tab pos="180000" algn="l"/>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4	Härryda</a:t>
            </a:r>
          </a:p>
          <a:p>
            <a:pPr marL="0" marR="0" lvl="0" indent="0" algn="l" defTabSz="914400" rtl="0" eaLnBrk="1" fontAlgn="auto" latinLnBrk="0" hangingPunct="1">
              <a:lnSpc>
                <a:spcPct val="100000"/>
              </a:lnSpc>
              <a:spcBef>
                <a:spcPts val="0"/>
              </a:spcBef>
              <a:spcAft>
                <a:spcPts val="0"/>
              </a:spcAft>
              <a:buClrTx/>
              <a:buSzTx/>
              <a:buFontTx/>
              <a:buNone/>
              <a:tabLst>
                <a:tab pos="180000" algn="l"/>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5	Kungsbacka</a:t>
            </a:r>
          </a:p>
          <a:p>
            <a:pPr marL="0" marR="0" lvl="0" indent="0" algn="l" defTabSz="914400" rtl="0" eaLnBrk="1" fontAlgn="auto" latinLnBrk="0" hangingPunct="1">
              <a:lnSpc>
                <a:spcPct val="100000"/>
              </a:lnSpc>
              <a:spcBef>
                <a:spcPts val="0"/>
              </a:spcBef>
              <a:spcAft>
                <a:spcPts val="0"/>
              </a:spcAft>
              <a:buClrTx/>
              <a:buSzTx/>
              <a:buFontTx/>
              <a:buNone/>
              <a:tabLst>
                <a:tab pos="180000" algn="l"/>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6	Kungälv</a:t>
            </a:r>
          </a:p>
          <a:p>
            <a:pPr marL="0" marR="0" lvl="0" indent="0" algn="l" defTabSz="914400" rtl="0" eaLnBrk="1" fontAlgn="auto" latinLnBrk="0" hangingPunct="1">
              <a:lnSpc>
                <a:spcPct val="100000"/>
              </a:lnSpc>
              <a:spcBef>
                <a:spcPts val="0"/>
              </a:spcBef>
              <a:spcAft>
                <a:spcPts val="0"/>
              </a:spcAft>
              <a:buClrTx/>
              <a:buSzTx/>
              <a:buFontTx/>
              <a:buNone/>
              <a:tabLst>
                <a:tab pos="180000" algn="l"/>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7	Lerum</a:t>
            </a:r>
          </a:p>
        </p:txBody>
      </p:sp>
      <p:sp>
        <p:nvSpPr>
          <p:cNvPr id="64" name="textruta 63">
            <a:extLst>
              <a:ext uri="{FF2B5EF4-FFF2-40B4-BE49-F238E27FC236}">
                <a16:creationId xmlns:a16="http://schemas.microsoft.com/office/drawing/2014/main" id="{2BAAA0E7-36D2-4909-906F-7334215FF54F}"/>
              </a:ext>
            </a:extLst>
          </p:cNvPr>
          <p:cNvSpPr txBox="1"/>
          <p:nvPr userDrawn="1"/>
        </p:nvSpPr>
        <p:spPr>
          <a:xfrm>
            <a:off x="10354760" y="4635089"/>
            <a:ext cx="142398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8	Lilla Edet</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9	Mölndal</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10	Partille</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11	Stenungsund</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12	Tjörn</a:t>
            </a:r>
          </a:p>
          <a:p>
            <a:pPr marL="0" marR="0" lvl="0" indent="0" algn="l" defTabSz="914400" rtl="0" eaLnBrk="1" fontAlgn="auto" latinLnBrk="0" hangingPunct="1">
              <a:lnSpc>
                <a:spcPct val="100000"/>
              </a:lnSpc>
              <a:spcBef>
                <a:spcPts val="0"/>
              </a:spcBef>
              <a:spcAft>
                <a:spcPts val="0"/>
              </a:spcAft>
              <a:buClrTx/>
              <a:buSzTx/>
              <a:buFontTx/>
              <a:buNone/>
              <a:tabLst>
                <a:tab pos="216000" algn="l"/>
              </a:tabLst>
              <a:defRPr/>
            </a:pPr>
            <a:r>
              <a:rPr kumimoji="0" lang="sv-SE"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13	Öckerö</a:t>
            </a:r>
          </a:p>
        </p:txBody>
      </p:sp>
      <p:cxnSp>
        <p:nvCxnSpPr>
          <p:cNvPr id="65" name="Rak koppling 64">
            <a:extLst>
              <a:ext uri="{FF2B5EF4-FFF2-40B4-BE49-F238E27FC236}">
                <a16:creationId xmlns:a16="http://schemas.microsoft.com/office/drawing/2014/main" id="{D02214ED-7F95-4945-A3C0-12F944465D75}"/>
              </a:ext>
              <a:ext uri="{C183D7F6-B498-43B3-948B-1728B52AA6E4}">
                <adec:decorative xmlns:adec="http://schemas.microsoft.com/office/drawing/2017/decorative" xmlns="" val="1"/>
              </a:ext>
            </a:extLst>
          </p:cNvPr>
          <p:cNvCxnSpPr>
            <a:cxnSpLocks/>
          </p:cNvCxnSpPr>
          <p:nvPr userDrawn="1"/>
        </p:nvCxnSpPr>
        <p:spPr>
          <a:xfrm>
            <a:off x="9374755" y="4573356"/>
            <a:ext cx="20493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8761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 Innehåll_finansiär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C72E34-C42D-4E80-99DF-AFE2C21E0FB8}"/>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a:t>Finansiärer/samarbetspartner</a:t>
            </a:r>
          </a:p>
        </p:txBody>
      </p:sp>
      <p:sp>
        <p:nvSpPr>
          <p:cNvPr id="8" name="Platshållare för text 5">
            <a:extLst>
              <a:ext uri="{FF2B5EF4-FFF2-40B4-BE49-F238E27FC236}">
                <a16:creationId xmlns:a16="http://schemas.microsoft.com/office/drawing/2014/main" id="{D1656D18-9EC3-4299-AB22-9DCE2592945E}"/>
              </a:ext>
            </a:extLst>
          </p:cNvPr>
          <p:cNvSpPr>
            <a:spLocks noGrp="1"/>
          </p:cNvSpPr>
          <p:nvPr>
            <p:ph type="body" sz="quarter" idx="13" hasCustomPrompt="1"/>
          </p:nvPr>
        </p:nvSpPr>
        <p:spPr>
          <a:xfrm>
            <a:off x="748437" y="1408280"/>
            <a:ext cx="7356985" cy="4190662"/>
          </a:xfrm>
          <a:prstGeom prst="rect">
            <a:avLst/>
          </a:prstGeom>
        </p:spPr>
        <p:txBody>
          <a:bodyPr/>
          <a:lstStyle>
            <a:lvl1pPr marL="0" indent="0">
              <a:lnSpc>
                <a:spcPct val="100000"/>
              </a:lnSpc>
              <a:spcBef>
                <a:spcPts val="0"/>
              </a:spcBef>
              <a:buFontTx/>
              <a:buNone/>
              <a:defRPr sz="2400"/>
            </a:lvl1pPr>
          </a:lstStyle>
          <a:p>
            <a:pPr lvl="0"/>
            <a:r>
              <a:rPr lang="sv-SE"/>
              <a:t>Den här mallen kan du lägga på sidan 2 i din presentation för att lyfta fram finansiärer eller samarbetspartners. </a:t>
            </a:r>
            <a:br>
              <a:rPr lang="sv-SE"/>
            </a:br>
            <a:r>
              <a:rPr lang="sv-SE"/>
              <a:t>Antingen listar du namnen eller så kan du lägga in logotyperna.</a:t>
            </a:r>
          </a:p>
        </p:txBody>
      </p:sp>
    </p:spTree>
    <p:extLst>
      <p:ext uri="{BB962C8B-B14F-4D97-AF65-F5344CB8AC3E}">
        <p14:creationId xmlns:p14="http://schemas.microsoft.com/office/powerpoint/2010/main" val="1983499255"/>
      </p:ext>
    </p:extLst>
  </p:cSld>
  <p:clrMapOvr>
    <a:masterClrMapping/>
  </p:clrMapOvr>
  <p:extLst>
    <p:ext uri="{DCECCB84-F9BA-43D5-87BE-67443E8EF086}">
      <p15:sldGuideLst xmlns:p15="http://schemas.microsoft.com/office/powerpoint/2012/main">
        <p15:guide id="1" orient="horz" pos="958">
          <p15:clr>
            <a:srgbClr val="FBAE40"/>
          </p15:clr>
        </p15:guide>
        <p15:guide id="2" pos="46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 Innehåll_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C72E34-C42D-4E80-99DF-AFE2C21E0FB8}"/>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a:t>Klicka här för att ändra rubrik, 40p</a:t>
            </a:r>
          </a:p>
        </p:txBody>
      </p:sp>
      <p:sp>
        <p:nvSpPr>
          <p:cNvPr id="8" name="Platshållare för text 5">
            <a:extLst>
              <a:ext uri="{FF2B5EF4-FFF2-40B4-BE49-F238E27FC236}">
                <a16:creationId xmlns:a16="http://schemas.microsoft.com/office/drawing/2014/main" id="{D1656D18-9EC3-4299-AB22-9DCE2592945E}"/>
              </a:ext>
            </a:extLst>
          </p:cNvPr>
          <p:cNvSpPr>
            <a:spLocks noGrp="1"/>
          </p:cNvSpPr>
          <p:nvPr>
            <p:ph type="body" sz="quarter" idx="13" hasCustomPrompt="1"/>
          </p:nvPr>
        </p:nvSpPr>
        <p:spPr>
          <a:xfrm>
            <a:off x="748437" y="1408280"/>
            <a:ext cx="7356985" cy="4190662"/>
          </a:xfrm>
          <a:prstGeom prst="rect">
            <a:avLst/>
          </a:prstGeom>
        </p:spPr>
        <p:txBody>
          <a:bodyPr/>
          <a:lstStyle>
            <a:lvl1pPr marL="0" indent="0">
              <a:lnSpc>
                <a:spcPct val="100000"/>
              </a:lnSpc>
              <a:spcBef>
                <a:spcPts val="0"/>
              </a:spcBef>
              <a:buFontTx/>
              <a:buNone/>
              <a:defRPr sz="2400"/>
            </a:lvl1pPr>
          </a:lstStyle>
          <a:p>
            <a:pPr lvl="0"/>
            <a:r>
              <a:rPr lang="sv-SE"/>
              <a:t>Så här ska det se ut om texten ligger på en spalt. Obs! Gör inte textblocket bredare så att texten går över hela sidan. Då blir den för svårläst. </a:t>
            </a:r>
            <a:br>
              <a:rPr lang="sv-SE"/>
            </a:br>
            <a:r>
              <a:rPr lang="sv-SE"/>
              <a:t>Ändra inte utseende eller placering av rubrik och text.</a:t>
            </a:r>
            <a:br>
              <a:rPr lang="sv-SE"/>
            </a:br>
            <a:r>
              <a:rPr lang="sv-SE"/>
              <a:t>Texten ska vara 24p.</a:t>
            </a:r>
            <a:br>
              <a:rPr lang="sv-SE"/>
            </a:br>
            <a:r>
              <a:rPr lang="sv-SE"/>
              <a:t>Eventuellt kan du lägga till en liten bild till höger om texten.</a:t>
            </a:r>
          </a:p>
        </p:txBody>
      </p:sp>
    </p:spTree>
    <p:extLst>
      <p:ext uri="{BB962C8B-B14F-4D97-AF65-F5344CB8AC3E}">
        <p14:creationId xmlns:p14="http://schemas.microsoft.com/office/powerpoint/2010/main" val="3777806538"/>
      </p:ext>
    </p:extLst>
  </p:cSld>
  <p:clrMapOvr>
    <a:masterClrMapping/>
  </p:clrMapOvr>
  <p:extLst>
    <p:ext uri="{DCECCB84-F9BA-43D5-87BE-67443E8EF086}">
      <p15:sldGuideLst xmlns:p15="http://schemas.microsoft.com/office/powerpoint/2012/main">
        <p15:guide id="1" orient="horz" pos="958">
          <p15:clr>
            <a:srgbClr val="FBAE40"/>
          </p15:clr>
        </p15:guide>
        <p15:guide id="2" pos="46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 Innehåll_text+text">
    <p:spTree>
      <p:nvGrpSpPr>
        <p:cNvPr id="1" name=""/>
        <p:cNvGrpSpPr/>
        <p:nvPr/>
      </p:nvGrpSpPr>
      <p:grpSpPr>
        <a:xfrm>
          <a:off x="0" y="0"/>
          <a:ext cx="0" cy="0"/>
          <a:chOff x="0" y="0"/>
          <a:chExt cx="0" cy="0"/>
        </a:xfrm>
      </p:grpSpPr>
      <p:sp>
        <p:nvSpPr>
          <p:cNvPr id="5" name="Platshållare för text 5">
            <a:extLst>
              <a:ext uri="{FF2B5EF4-FFF2-40B4-BE49-F238E27FC236}">
                <a16:creationId xmlns:a16="http://schemas.microsoft.com/office/drawing/2014/main" id="{8F805CF2-DB2A-498B-B4B1-48B954161D1D}"/>
              </a:ext>
            </a:extLst>
          </p:cNvPr>
          <p:cNvSpPr>
            <a:spLocks noGrp="1"/>
          </p:cNvSpPr>
          <p:nvPr>
            <p:ph type="body" sz="quarter" idx="11" hasCustomPrompt="1"/>
          </p:nvPr>
        </p:nvSpPr>
        <p:spPr>
          <a:xfrm>
            <a:off x="6395181" y="1408280"/>
            <a:ext cx="5040000" cy="4190662"/>
          </a:xfrm>
          <a:prstGeom prst="rect">
            <a:avLst/>
          </a:prstGeom>
        </p:spPr>
        <p:txBody>
          <a:bodyPr/>
          <a:lstStyle>
            <a:lvl1pPr marL="342900" indent="-342900">
              <a:lnSpc>
                <a:spcPct val="100000"/>
              </a:lnSpc>
              <a:spcBef>
                <a:spcPts val="1800"/>
              </a:spcBef>
              <a:buFont typeface="Arial" panose="020B0604020202020204" pitchFamily="34" charset="0"/>
              <a:buChar char="•"/>
              <a:defRPr sz="2400"/>
            </a:lvl1pPr>
          </a:lstStyle>
          <a:p>
            <a:pPr lvl="0"/>
            <a:r>
              <a:rPr lang="sv-SE"/>
              <a:t>Listor ska ha punkter eller streck, aldrig andra tecken. </a:t>
            </a:r>
          </a:p>
          <a:p>
            <a:pPr lvl="0"/>
            <a:r>
              <a:rPr lang="sv-SE"/>
              <a:t>Punkt 2</a:t>
            </a:r>
          </a:p>
          <a:p>
            <a:pPr lvl="0"/>
            <a:r>
              <a:rPr lang="sv-SE"/>
              <a:t>Punkt 3</a:t>
            </a:r>
            <a:br>
              <a:rPr lang="sv-SE"/>
            </a:br>
            <a:endParaRPr lang="sv-SE"/>
          </a:p>
        </p:txBody>
      </p:sp>
      <p:sp>
        <p:nvSpPr>
          <p:cNvPr id="8" name="Rubrik 1">
            <a:extLst>
              <a:ext uri="{FF2B5EF4-FFF2-40B4-BE49-F238E27FC236}">
                <a16:creationId xmlns:a16="http://schemas.microsoft.com/office/drawing/2014/main" id="{FD5F1693-C311-4B0B-960A-EAD989F31FC4}"/>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a:t>Klicka här för att ändra rubrik, 40p</a:t>
            </a:r>
          </a:p>
        </p:txBody>
      </p:sp>
      <p:sp>
        <p:nvSpPr>
          <p:cNvPr id="9" name="Platshållare för text 5">
            <a:extLst>
              <a:ext uri="{FF2B5EF4-FFF2-40B4-BE49-F238E27FC236}">
                <a16:creationId xmlns:a16="http://schemas.microsoft.com/office/drawing/2014/main" id="{1BB4876A-E1BE-4F52-8AF2-BB77DD61DD64}"/>
              </a:ext>
            </a:extLst>
          </p:cNvPr>
          <p:cNvSpPr>
            <a:spLocks noGrp="1"/>
          </p:cNvSpPr>
          <p:nvPr>
            <p:ph type="body" sz="quarter" idx="13" hasCustomPrompt="1"/>
          </p:nvPr>
        </p:nvSpPr>
        <p:spPr>
          <a:xfrm>
            <a:off x="748438" y="1408280"/>
            <a:ext cx="5040000" cy="4190662"/>
          </a:xfrm>
          <a:prstGeom prst="rect">
            <a:avLst/>
          </a:prstGeom>
        </p:spPr>
        <p:txBody>
          <a:bodyPr/>
          <a:lstStyle>
            <a:lvl1pPr marL="0" indent="0">
              <a:lnSpc>
                <a:spcPct val="100000"/>
              </a:lnSpc>
              <a:spcBef>
                <a:spcPts val="0"/>
              </a:spcBef>
              <a:buFontTx/>
              <a:buNone/>
              <a:defRPr sz="2400"/>
            </a:lvl1pPr>
          </a:lstStyle>
          <a:p>
            <a:pPr lvl="0"/>
            <a:r>
              <a:rPr lang="sv-SE"/>
              <a:t>Undvik att ha mycket text på en och samma sida. Om du har det: Dela alltid upp texten i två spalter eftersom det blir svårläst med för långa rader.</a:t>
            </a:r>
            <a:br>
              <a:rPr lang="sv-SE"/>
            </a:br>
            <a:r>
              <a:rPr lang="sv-SE"/>
              <a:t>Ändra inte utseende eller placering av rubrik och text.</a:t>
            </a:r>
            <a:br>
              <a:rPr lang="sv-SE"/>
            </a:br>
            <a:r>
              <a:rPr lang="sv-SE"/>
              <a:t>Texten ska vara 24p.</a:t>
            </a:r>
          </a:p>
        </p:txBody>
      </p:sp>
    </p:spTree>
    <p:extLst>
      <p:ext uri="{BB962C8B-B14F-4D97-AF65-F5344CB8AC3E}">
        <p14:creationId xmlns:p14="http://schemas.microsoft.com/office/powerpoint/2010/main" val="16214065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 Innehåll_text+bild">
    <p:spTree>
      <p:nvGrpSpPr>
        <p:cNvPr id="1" name=""/>
        <p:cNvGrpSpPr/>
        <p:nvPr/>
      </p:nvGrpSpPr>
      <p:grpSpPr>
        <a:xfrm>
          <a:off x="0" y="0"/>
          <a:ext cx="0" cy="0"/>
          <a:chOff x="0" y="0"/>
          <a:chExt cx="0" cy="0"/>
        </a:xfrm>
      </p:grpSpPr>
      <p:sp>
        <p:nvSpPr>
          <p:cNvPr id="13" name="Platshållare för innehåll 3">
            <a:extLst>
              <a:ext uri="{FF2B5EF4-FFF2-40B4-BE49-F238E27FC236}">
                <a16:creationId xmlns:a16="http://schemas.microsoft.com/office/drawing/2014/main" id="{863F7A15-03B2-4931-8982-FE4393FFEAC0}"/>
              </a:ext>
            </a:extLst>
          </p:cNvPr>
          <p:cNvSpPr>
            <a:spLocks noGrp="1" noChangeAspect="1"/>
          </p:cNvSpPr>
          <p:nvPr>
            <p:ph sz="half" idx="14" hasCustomPrompt="1"/>
          </p:nvPr>
        </p:nvSpPr>
        <p:spPr>
          <a:xfrm>
            <a:off x="6250801" y="1408283"/>
            <a:ext cx="5147995" cy="4190659"/>
          </a:xfrm>
          <a:prstGeom prst="rect">
            <a:avLst/>
          </a:prstGeom>
        </p:spPr>
        <p:txBody>
          <a:bodyPr/>
          <a:lstStyle>
            <a:lvl1pPr marL="0" indent="0">
              <a:buNone/>
              <a:defRPr sz="2400"/>
            </a:lvl1pPr>
          </a:lstStyle>
          <a:p>
            <a:pPr lvl="0"/>
            <a:r>
              <a:rPr lang="sv-SE"/>
              <a:t>Infoga bild, ikon, diagram eller tabell.</a:t>
            </a:r>
          </a:p>
        </p:txBody>
      </p:sp>
      <p:sp>
        <p:nvSpPr>
          <p:cNvPr id="22" name="Rubrik 1">
            <a:extLst>
              <a:ext uri="{FF2B5EF4-FFF2-40B4-BE49-F238E27FC236}">
                <a16:creationId xmlns:a16="http://schemas.microsoft.com/office/drawing/2014/main" id="{9522D363-D6AA-4F6C-B5D3-035F14428564}"/>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a:t>Klicka här för att ändra rubrik, 40p</a:t>
            </a:r>
          </a:p>
        </p:txBody>
      </p:sp>
      <p:sp>
        <p:nvSpPr>
          <p:cNvPr id="23" name="Platshållare för text 5">
            <a:extLst>
              <a:ext uri="{FF2B5EF4-FFF2-40B4-BE49-F238E27FC236}">
                <a16:creationId xmlns:a16="http://schemas.microsoft.com/office/drawing/2014/main" id="{C08A2DC0-BF60-4844-93AA-0E7280DBFF14}"/>
              </a:ext>
            </a:extLst>
          </p:cNvPr>
          <p:cNvSpPr>
            <a:spLocks noGrp="1"/>
          </p:cNvSpPr>
          <p:nvPr>
            <p:ph type="body" sz="quarter" idx="13" hasCustomPrompt="1"/>
          </p:nvPr>
        </p:nvSpPr>
        <p:spPr>
          <a:xfrm>
            <a:off x="748438" y="1408280"/>
            <a:ext cx="5040000" cy="4190662"/>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2400"/>
            </a:lvl1pPr>
          </a:lstStyle>
          <a:p>
            <a:pPr lvl="0"/>
            <a:r>
              <a:rPr lang="sv-SE"/>
              <a:t>Använd två spalter när du har en bild, ikon, diagram eller tabell.</a:t>
            </a:r>
            <a:br>
              <a:rPr lang="sv-SE"/>
            </a:br>
            <a:r>
              <a:rPr lang="sv-SE"/>
              <a:t>Ändra inte utseende eller placering av rubrik och text.</a:t>
            </a:r>
            <a:br>
              <a:rPr lang="sv-SE"/>
            </a:br>
            <a:r>
              <a:rPr lang="sv-SE"/>
              <a:t>Texten ska vara 24p.</a:t>
            </a:r>
          </a:p>
        </p:txBody>
      </p:sp>
    </p:spTree>
    <p:extLst>
      <p:ext uri="{BB962C8B-B14F-4D97-AF65-F5344CB8AC3E}">
        <p14:creationId xmlns:p14="http://schemas.microsoft.com/office/powerpoint/2010/main" val="22530174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5. Innehåll_bild+bi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36685D6E-73FD-42C1-AE4F-113AF5CDB1BB}"/>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a:t>Klicka här för att ändra rubrik, 40p</a:t>
            </a:r>
          </a:p>
        </p:txBody>
      </p:sp>
      <p:sp>
        <p:nvSpPr>
          <p:cNvPr id="5" name="Platshållare för innehåll 3">
            <a:extLst>
              <a:ext uri="{FF2B5EF4-FFF2-40B4-BE49-F238E27FC236}">
                <a16:creationId xmlns:a16="http://schemas.microsoft.com/office/drawing/2014/main" id="{DCC6FC53-8599-4379-8E0C-AEAD0FD8807A}"/>
              </a:ext>
            </a:extLst>
          </p:cNvPr>
          <p:cNvSpPr>
            <a:spLocks noGrp="1" noChangeAspect="1"/>
          </p:cNvSpPr>
          <p:nvPr>
            <p:ph sz="half" idx="14" hasCustomPrompt="1"/>
          </p:nvPr>
        </p:nvSpPr>
        <p:spPr>
          <a:xfrm>
            <a:off x="6250802" y="1408281"/>
            <a:ext cx="5159866" cy="4200321"/>
          </a:xfrm>
          <a:prstGeom prst="rect">
            <a:avLst/>
          </a:prstGeom>
        </p:spPr>
        <p:txBody>
          <a:bodyPr/>
          <a:lstStyle>
            <a:lvl1pPr marL="0" indent="0">
              <a:buNone/>
              <a:defRPr sz="2400"/>
            </a:lvl1pPr>
          </a:lstStyle>
          <a:p>
            <a:pPr lvl="0"/>
            <a:r>
              <a:rPr lang="sv-SE"/>
              <a:t>Infoga bild, ikon, diagram eller tabell.</a:t>
            </a:r>
          </a:p>
        </p:txBody>
      </p:sp>
      <p:sp>
        <p:nvSpPr>
          <p:cNvPr id="6" name="Platshållare för innehåll 3">
            <a:extLst>
              <a:ext uri="{FF2B5EF4-FFF2-40B4-BE49-F238E27FC236}">
                <a16:creationId xmlns:a16="http://schemas.microsoft.com/office/drawing/2014/main" id="{4BF7BC9B-8FFA-4347-B699-C036320A1828}"/>
              </a:ext>
            </a:extLst>
          </p:cNvPr>
          <p:cNvSpPr>
            <a:spLocks noGrp="1" noChangeAspect="1"/>
          </p:cNvSpPr>
          <p:nvPr>
            <p:ph sz="half" idx="15" hasCustomPrompt="1"/>
          </p:nvPr>
        </p:nvSpPr>
        <p:spPr>
          <a:xfrm>
            <a:off x="753113" y="1408281"/>
            <a:ext cx="5159866" cy="4200321"/>
          </a:xfrm>
          <a:prstGeom prst="rect">
            <a:avLst/>
          </a:prstGeom>
        </p:spPr>
        <p:txBody>
          <a:bodyPr/>
          <a:lstStyle>
            <a:lvl1pPr marL="0" indent="0">
              <a:buNone/>
              <a:defRPr sz="2400"/>
            </a:lvl1pPr>
          </a:lstStyle>
          <a:p>
            <a:pPr lvl="0"/>
            <a:r>
              <a:rPr lang="sv-SE"/>
              <a:t>Infoga bild, ikon, diagram eller tabell.</a:t>
            </a:r>
          </a:p>
        </p:txBody>
      </p:sp>
    </p:spTree>
    <p:extLst>
      <p:ext uri="{BB962C8B-B14F-4D97-AF65-F5344CB8AC3E}">
        <p14:creationId xmlns:p14="http://schemas.microsoft.com/office/powerpoint/2010/main" val="94673876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6. Innehåll_rubrik+bi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9ACBEF20-0DF2-4D22-83DF-D42AA9C45785}"/>
              </a:ext>
            </a:extLst>
          </p:cNvPr>
          <p:cNvSpPr>
            <a:spLocks noGrp="1"/>
          </p:cNvSpPr>
          <p:nvPr>
            <p:ph type="title" hasCustomPrompt="1"/>
          </p:nvPr>
        </p:nvSpPr>
        <p:spPr>
          <a:xfrm>
            <a:off x="773723" y="481240"/>
            <a:ext cx="10621108" cy="723446"/>
          </a:xfrm>
          <a:prstGeom prst="rect">
            <a:avLst/>
          </a:prstGeom>
        </p:spPr>
        <p:txBody>
          <a:bodyPr/>
          <a:lstStyle>
            <a:lvl1pPr>
              <a:lnSpc>
                <a:spcPct val="100000"/>
              </a:lnSpc>
              <a:defRPr/>
            </a:lvl1pPr>
          </a:lstStyle>
          <a:p>
            <a:r>
              <a:rPr lang="sv-SE"/>
              <a:t>Klicka här för att ändra rubrik, 40p</a:t>
            </a:r>
          </a:p>
        </p:txBody>
      </p:sp>
      <p:sp>
        <p:nvSpPr>
          <p:cNvPr id="11" name="Platshållare för innehåll 3">
            <a:extLst>
              <a:ext uri="{FF2B5EF4-FFF2-40B4-BE49-F238E27FC236}">
                <a16:creationId xmlns:a16="http://schemas.microsoft.com/office/drawing/2014/main" id="{210438D5-55EE-48E2-BC37-587C258191E0}"/>
              </a:ext>
            </a:extLst>
          </p:cNvPr>
          <p:cNvSpPr>
            <a:spLocks noGrp="1" noChangeAspect="1"/>
          </p:cNvSpPr>
          <p:nvPr>
            <p:ph sz="half" idx="15" hasCustomPrompt="1"/>
          </p:nvPr>
        </p:nvSpPr>
        <p:spPr>
          <a:xfrm>
            <a:off x="787791" y="1392702"/>
            <a:ext cx="10611012" cy="4211390"/>
          </a:xfrm>
          <a:prstGeom prst="rect">
            <a:avLst/>
          </a:prstGeom>
        </p:spPr>
        <p:txBody>
          <a:bodyPr/>
          <a:lstStyle>
            <a:lvl1pPr marL="0" indent="0">
              <a:buNone/>
              <a:defRPr sz="2400"/>
            </a:lvl1pPr>
          </a:lstStyle>
          <a:p>
            <a:pPr lvl="0"/>
            <a:r>
              <a:rPr lang="sv-SE"/>
              <a:t>Infoga bild, diagram eller tabell.</a:t>
            </a:r>
          </a:p>
        </p:txBody>
      </p:sp>
    </p:spTree>
    <p:extLst>
      <p:ext uri="{BB962C8B-B14F-4D97-AF65-F5344CB8AC3E}">
        <p14:creationId xmlns:p14="http://schemas.microsoft.com/office/powerpoint/2010/main" val="31220650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7. Innehåll_utfallande bild">
    <p:spTree>
      <p:nvGrpSpPr>
        <p:cNvPr id="1" name=""/>
        <p:cNvGrpSpPr/>
        <p:nvPr/>
      </p:nvGrpSpPr>
      <p:grpSpPr>
        <a:xfrm>
          <a:off x="0" y="0"/>
          <a:ext cx="0" cy="0"/>
          <a:chOff x="0" y="0"/>
          <a:chExt cx="0" cy="0"/>
        </a:xfrm>
      </p:grpSpPr>
      <p:sp>
        <p:nvSpPr>
          <p:cNvPr id="8" name="Platshållare för innehåll 3">
            <a:extLst>
              <a:ext uri="{FF2B5EF4-FFF2-40B4-BE49-F238E27FC236}">
                <a16:creationId xmlns:a16="http://schemas.microsoft.com/office/drawing/2014/main" id="{7486B90D-0041-4CCA-87FB-962962BA96EF}"/>
              </a:ext>
            </a:extLst>
          </p:cNvPr>
          <p:cNvSpPr>
            <a:spLocks noGrp="1" noChangeAspect="1"/>
          </p:cNvSpPr>
          <p:nvPr>
            <p:ph sz="half" idx="15" hasCustomPrompt="1"/>
          </p:nvPr>
        </p:nvSpPr>
        <p:spPr>
          <a:xfrm>
            <a:off x="0" y="0"/>
            <a:ext cx="12192000" cy="6858000"/>
          </a:xfrm>
          <a:prstGeom prst="rect">
            <a:avLst/>
          </a:prstGeom>
        </p:spPr>
        <p:txBody>
          <a:bodyPr/>
          <a:lstStyle>
            <a:lvl1pPr marL="0" indent="0">
              <a:buNone/>
              <a:defRPr sz="2400"/>
            </a:lvl1pPr>
          </a:lstStyle>
          <a:p>
            <a:pPr lvl="0"/>
            <a:r>
              <a:rPr lang="sv-SE"/>
              <a:t>Infoga utfallande bild</a:t>
            </a:r>
          </a:p>
        </p:txBody>
      </p:sp>
    </p:spTree>
    <p:extLst>
      <p:ext uri="{BB962C8B-B14F-4D97-AF65-F5344CB8AC3E}">
        <p14:creationId xmlns:p14="http://schemas.microsoft.com/office/powerpoint/2010/main" val="210111361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8. Innehåll_text+karta">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A8490630-40A3-4AA0-A7D4-C16AED74B318}"/>
              </a:ext>
            </a:extLst>
          </p:cNvPr>
          <p:cNvSpPr>
            <a:spLocks noGrp="1"/>
          </p:cNvSpPr>
          <p:nvPr>
            <p:ph type="title" hasCustomPrompt="1"/>
          </p:nvPr>
        </p:nvSpPr>
        <p:spPr>
          <a:xfrm>
            <a:off x="745586" y="481240"/>
            <a:ext cx="7925448" cy="723446"/>
          </a:xfrm>
          <a:prstGeom prst="rect">
            <a:avLst/>
          </a:prstGeom>
        </p:spPr>
        <p:txBody>
          <a:bodyPr/>
          <a:lstStyle>
            <a:lvl1pPr>
              <a:lnSpc>
                <a:spcPct val="100000"/>
              </a:lnSpc>
              <a:defRPr/>
            </a:lvl1pPr>
          </a:lstStyle>
          <a:p>
            <a:r>
              <a:rPr lang="sv-SE"/>
              <a:t>Klicka här för att ändra rubrik, 40p</a:t>
            </a:r>
          </a:p>
        </p:txBody>
      </p:sp>
      <p:sp>
        <p:nvSpPr>
          <p:cNvPr id="8" name="Platshållare för text 5">
            <a:extLst>
              <a:ext uri="{FF2B5EF4-FFF2-40B4-BE49-F238E27FC236}">
                <a16:creationId xmlns:a16="http://schemas.microsoft.com/office/drawing/2014/main" id="{DCC0DA6B-8107-421B-A5FB-9BE4BE57F04F}"/>
              </a:ext>
            </a:extLst>
          </p:cNvPr>
          <p:cNvSpPr>
            <a:spLocks noGrp="1"/>
          </p:cNvSpPr>
          <p:nvPr>
            <p:ph type="body" sz="quarter" idx="13" hasCustomPrompt="1"/>
          </p:nvPr>
        </p:nvSpPr>
        <p:spPr>
          <a:xfrm>
            <a:off x="773722" y="1408280"/>
            <a:ext cx="7358400" cy="4190662"/>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2400"/>
            </a:lvl1pPr>
          </a:lstStyle>
          <a:p>
            <a:pPr lvl="0"/>
            <a:r>
              <a:rPr lang="sv-SE"/>
              <a:t>Här kan du lägga en text som hör till kartan. </a:t>
            </a:r>
            <a:br>
              <a:rPr lang="sv-SE"/>
            </a:br>
            <a:r>
              <a:rPr lang="sv-SE"/>
              <a:t>I powerpoint-mallen för statistik finns fler exempel på tillämpning av kartan.</a:t>
            </a:r>
            <a:br>
              <a:rPr lang="sv-SE"/>
            </a:br>
            <a:r>
              <a:rPr lang="sv-SE"/>
              <a:t>Ändra inte utseende eller placering av rubrik och text.</a:t>
            </a:r>
            <a:br>
              <a:rPr lang="sv-SE"/>
            </a:br>
            <a:r>
              <a:rPr lang="sv-SE"/>
              <a:t>Texten ska vara 24p.</a:t>
            </a:r>
          </a:p>
        </p:txBody>
      </p:sp>
      <p:sp>
        <p:nvSpPr>
          <p:cNvPr id="10" name="textruta 9">
            <a:extLst>
              <a:ext uri="{FF2B5EF4-FFF2-40B4-BE49-F238E27FC236}">
                <a16:creationId xmlns:a16="http://schemas.microsoft.com/office/drawing/2014/main" id="{0602836B-AB79-4B8B-A413-39EAEC18F0E4}"/>
              </a:ext>
            </a:extLst>
          </p:cNvPr>
          <p:cNvSpPr txBox="1"/>
          <p:nvPr userDrawn="1"/>
        </p:nvSpPr>
        <p:spPr>
          <a:xfrm>
            <a:off x="9194855" y="4679159"/>
            <a:ext cx="1123974" cy="1169551"/>
          </a:xfrm>
          <a:prstGeom prst="rect">
            <a:avLst/>
          </a:prstGeom>
          <a:noFill/>
        </p:spPr>
        <p:txBody>
          <a:bodyPr wrap="square" rtlCol="0">
            <a:spAutoFit/>
          </a:bodyPr>
          <a:lstStyle/>
          <a:p>
            <a:pPr marL="0" indent="0">
              <a:buNone/>
              <a:tabLst>
                <a:tab pos="180000" algn="l"/>
                <a:tab pos="216000" algn="l"/>
              </a:tabLst>
            </a:pPr>
            <a:r>
              <a:rPr lang="sv-SE" sz="1000">
                <a:latin typeface="Franklin Gothic Book" panose="020B0503020102020204" pitchFamily="34" charset="0"/>
              </a:rPr>
              <a:t>1	Ale</a:t>
            </a:r>
          </a:p>
          <a:p>
            <a:pPr marL="0" indent="0">
              <a:buNone/>
              <a:tabLst>
                <a:tab pos="180000" algn="l"/>
                <a:tab pos="216000" algn="l"/>
              </a:tabLst>
            </a:pPr>
            <a:r>
              <a:rPr lang="sv-SE" sz="1000">
                <a:latin typeface="Franklin Gothic Book" panose="020B0503020102020204" pitchFamily="34" charset="0"/>
              </a:rPr>
              <a:t>2	Alingsås</a:t>
            </a:r>
          </a:p>
          <a:p>
            <a:pPr marL="0" indent="0">
              <a:buNone/>
              <a:tabLst>
                <a:tab pos="180000" algn="l"/>
                <a:tab pos="216000" algn="l"/>
              </a:tabLst>
            </a:pPr>
            <a:r>
              <a:rPr lang="sv-SE" sz="1000">
                <a:latin typeface="Franklin Gothic Book" panose="020B0503020102020204" pitchFamily="34" charset="0"/>
              </a:rPr>
              <a:t>3	Göteborg</a:t>
            </a:r>
          </a:p>
          <a:p>
            <a:pPr marL="0" indent="0">
              <a:buNone/>
              <a:tabLst>
                <a:tab pos="180000" algn="l"/>
                <a:tab pos="216000" algn="l"/>
              </a:tabLst>
            </a:pPr>
            <a:r>
              <a:rPr lang="sv-SE" sz="1000">
                <a:latin typeface="Franklin Gothic Book" panose="020B0503020102020204" pitchFamily="34" charset="0"/>
              </a:rPr>
              <a:t>4	Härryda</a:t>
            </a:r>
          </a:p>
          <a:p>
            <a:pPr marL="0" indent="0">
              <a:buNone/>
              <a:tabLst>
                <a:tab pos="180000" algn="l"/>
                <a:tab pos="216000" algn="l"/>
              </a:tabLst>
            </a:pPr>
            <a:r>
              <a:rPr lang="sv-SE" sz="1000">
                <a:latin typeface="Franklin Gothic Book" panose="020B0503020102020204" pitchFamily="34" charset="0"/>
              </a:rPr>
              <a:t>5	Kungsbacka</a:t>
            </a:r>
          </a:p>
          <a:p>
            <a:pPr marL="0" indent="0">
              <a:buNone/>
              <a:tabLst>
                <a:tab pos="180000" algn="l"/>
                <a:tab pos="216000" algn="l"/>
              </a:tabLst>
            </a:pPr>
            <a:r>
              <a:rPr lang="sv-SE" sz="1000">
                <a:latin typeface="Franklin Gothic Book" panose="020B0503020102020204" pitchFamily="34" charset="0"/>
              </a:rPr>
              <a:t>6	Kungälv</a:t>
            </a:r>
          </a:p>
          <a:p>
            <a:pPr marL="0" indent="0">
              <a:buNone/>
              <a:tabLst>
                <a:tab pos="180000" algn="l"/>
                <a:tab pos="216000" algn="l"/>
              </a:tabLst>
            </a:pPr>
            <a:r>
              <a:rPr lang="sv-SE" sz="1000">
                <a:latin typeface="Franklin Gothic Book" panose="020B0503020102020204" pitchFamily="34" charset="0"/>
              </a:rPr>
              <a:t>7	Lerum</a:t>
            </a:r>
          </a:p>
        </p:txBody>
      </p:sp>
      <p:sp>
        <p:nvSpPr>
          <p:cNvPr id="11" name="textruta 10">
            <a:extLst>
              <a:ext uri="{FF2B5EF4-FFF2-40B4-BE49-F238E27FC236}">
                <a16:creationId xmlns:a16="http://schemas.microsoft.com/office/drawing/2014/main" id="{0B57EE7E-9E44-474D-A7CF-6168EC243D1E}"/>
              </a:ext>
            </a:extLst>
          </p:cNvPr>
          <p:cNvSpPr txBox="1"/>
          <p:nvPr userDrawn="1"/>
        </p:nvSpPr>
        <p:spPr>
          <a:xfrm>
            <a:off x="10252843" y="4679159"/>
            <a:ext cx="1423988" cy="1015663"/>
          </a:xfrm>
          <a:prstGeom prst="rect">
            <a:avLst/>
          </a:prstGeom>
          <a:noFill/>
        </p:spPr>
        <p:txBody>
          <a:bodyPr wrap="square" rtlCol="0">
            <a:spAutoFit/>
          </a:bodyPr>
          <a:lstStyle/>
          <a:p>
            <a:pPr marL="0" indent="0">
              <a:buNone/>
              <a:tabLst>
                <a:tab pos="216000" algn="l"/>
              </a:tabLst>
            </a:pPr>
            <a:r>
              <a:rPr lang="sv-SE" sz="1000">
                <a:latin typeface="Franklin Gothic Book" panose="020B0503020102020204" pitchFamily="34" charset="0"/>
              </a:rPr>
              <a:t>8	Lilla Edet</a:t>
            </a:r>
          </a:p>
          <a:p>
            <a:pPr marL="0" indent="0">
              <a:buNone/>
              <a:tabLst>
                <a:tab pos="216000" algn="l"/>
              </a:tabLst>
            </a:pPr>
            <a:r>
              <a:rPr lang="sv-SE" sz="1000">
                <a:latin typeface="Franklin Gothic Book" panose="020B0503020102020204" pitchFamily="34" charset="0"/>
              </a:rPr>
              <a:t>9	Mölndal</a:t>
            </a:r>
          </a:p>
          <a:p>
            <a:pPr marL="0" indent="0">
              <a:buNone/>
              <a:tabLst>
                <a:tab pos="216000" algn="l"/>
              </a:tabLst>
            </a:pPr>
            <a:r>
              <a:rPr lang="sv-SE" sz="1000">
                <a:latin typeface="Franklin Gothic Book" panose="020B0503020102020204" pitchFamily="34" charset="0"/>
              </a:rPr>
              <a:t>10	Partille</a:t>
            </a:r>
          </a:p>
          <a:p>
            <a:pPr marL="0" indent="0">
              <a:buNone/>
              <a:tabLst>
                <a:tab pos="216000" algn="l"/>
              </a:tabLst>
            </a:pPr>
            <a:r>
              <a:rPr lang="sv-SE" sz="1000">
                <a:latin typeface="Franklin Gothic Book" panose="020B0503020102020204" pitchFamily="34" charset="0"/>
              </a:rPr>
              <a:t>11	Stenungsund</a:t>
            </a:r>
          </a:p>
          <a:p>
            <a:pPr marL="0" indent="0">
              <a:buNone/>
              <a:tabLst>
                <a:tab pos="216000" algn="l"/>
              </a:tabLst>
            </a:pPr>
            <a:r>
              <a:rPr lang="sv-SE" sz="1000">
                <a:latin typeface="Franklin Gothic Book" panose="020B0503020102020204" pitchFamily="34" charset="0"/>
              </a:rPr>
              <a:t>12	Tjörn</a:t>
            </a:r>
          </a:p>
          <a:p>
            <a:pPr marL="0" indent="0">
              <a:buNone/>
              <a:tabLst>
                <a:tab pos="216000" algn="l"/>
              </a:tabLst>
            </a:pPr>
            <a:r>
              <a:rPr lang="sv-SE" sz="1000">
                <a:latin typeface="Franklin Gothic Book" panose="020B0503020102020204" pitchFamily="34" charset="0"/>
              </a:rPr>
              <a:t>13	Öckerö</a:t>
            </a:r>
          </a:p>
        </p:txBody>
      </p:sp>
      <p:cxnSp>
        <p:nvCxnSpPr>
          <p:cNvPr id="12" name="Rak koppling 11">
            <a:extLst>
              <a:ext uri="{FF2B5EF4-FFF2-40B4-BE49-F238E27FC236}">
                <a16:creationId xmlns:a16="http://schemas.microsoft.com/office/drawing/2014/main" id="{5FCD9C84-673F-4FAA-AAE7-41836397CDB3}"/>
              </a:ext>
            </a:extLst>
          </p:cNvPr>
          <p:cNvCxnSpPr>
            <a:cxnSpLocks/>
          </p:cNvCxnSpPr>
          <p:nvPr userDrawn="1"/>
        </p:nvCxnSpPr>
        <p:spPr>
          <a:xfrm>
            <a:off x="9272838" y="4617426"/>
            <a:ext cx="20493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Freeform 5">
            <a:extLst>
              <a:ext uri="{FF2B5EF4-FFF2-40B4-BE49-F238E27FC236}">
                <a16:creationId xmlns:a16="http://schemas.microsoft.com/office/drawing/2014/main" id="{DDB6EBC6-1A0D-42EB-A5E1-6F7A6A3CFCB0}"/>
              </a:ext>
            </a:extLst>
          </p:cNvPr>
          <p:cNvSpPr>
            <a:spLocks/>
          </p:cNvSpPr>
          <p:nvPr/>
        </p:nvSpPr>
        <p:spPr bwMode="auto">
          <a:xfrm>
            <a:off x="9662581" y="3370399"/>
            <a:ext cx="1146758" cy="1109095"/>
          </a:xfrm>
          <a:custGeom>
            <a:avLst/>
            <a:gdLst>
              <a:gd name="T0" fmla="*/ 519 w 570"/>
              <a:gd name="T1" fmla="*/ 296 h 552"/>
              <a:gd name="T2" fmla="*/ 496 w 570"/>
              <a:gd name="T3" fmla="*/ 259 h 552"/>
              <a:gd name="T4" fmla="*/ 505 w 570"/>
              <a:gd name="T5" fmla="*/ 203 h 552"/>
              <a:gd name="T6" fmla="*/ 497 w 570"/>
              <a:gd name="T7" fmla="*/ 129 h 552"/>
              <a:gd name="T8" fmla="*/ 515 w 570"/>
              <a:gd name="T9" fmla="*/ 67 h 552"/>
              <a:gd name="T10" fmla="*/ 478 w 570"/>
              <a:gd name="T11" fmla="*/ 14 h 552"/>
              <a:gd name="T12" fmla="*/ 449 w 570"/>
              <a:gd name="T13" fmla="*/ 9 h 552"/>
              <a:gd name="T14" fmla="*/ 386 w 570"/>
              <a:gd name="T15" fmla="*/ 37 h 552"/>
              <a:gd name="T16" fmla="*/ 283 w 570"/>
              <a:gd name="T17" fmla="*/ 61 h 552"/>
              <a:gd name="T18" fmla="*/ 182 w 570"/>
              <a:gd name="T19" fmla="*/ 61 h 552"/>
              <a:gd name="T20" fmla="*/ 137 w 570"/>
              <a:gd name="T21" fmla="*/ 43 h 552"/>
              <a:gd name="T22" fmla="*/ 66 w 570"/>
              <a:gd name="T23" fmla="*/ 31 h 552"/>
              <a:gd name="T24" fmla="*/ 60 w 570"/>
              <a:gd name="T25" fmla="*/ 107 h 552"/>
              <a:gd name="T26" fmla="*/ 75 w 570"/>
              <a:gd name="T27" fmla="*/ 206 h 552"/>
              <a:gd name="T28" fmla="*/ 36 w 570"/>
              <a:gd name="T29" fmla="*/ 240 h 552"/>
              <a:gd name="T30" fmla="*/ 23 w 570"/>
              <a:gd name="T31" fmla="*/ 370 h 552"/>
              <a:gd name="T32" fmla="*/ 68 w 570"/>
              <a:gd name="T33" fmla="*/ 390 h 552"/>
              <a:gd name="T34" fmla="*/ 61 w 570"/>
              <a:gd name="T35" fmla="*/ 432 h 552"/>
              <a:gd name="T36" fmla="*/ 70 w 570"/>
              <a:gd name="T37" fmla="*/ 458 h 552"/>
              <a:gd name="T38" fmla="*/ 162 w 570"/>
              <a:gd name="T39" fmla="*/ 354 h 552"/>
              <a:gd name="T40" fmla="*/ 236 w 570"/>
              <a:gd name="T41" fmla="*/ 320 h 552"/>
              <a:gd name="T42" fmla="*/ 212 w 570"/>
              <a:gd name="T43" fmla="*/ 385 h 552"/>
              <a:gd name="T44" fmla="*/ 241 w 570"/>
              <a:gd name="T45" fmla="*/ 394 h 552"/>
              <a:gd name="T46" fmla="*/ 263 w 570"/>
              <a:gd name="T47" fmla="*/ 421 h 552"/>
              <a:gd name="T48" fmla="*/ 233 w 570"/>
              <a:gd name="T49" fmla="*/ 446 h 552"/>
              <a:gd name="T50" fmla="*/ 199 w 570"/>
              <a:gd name="T51" fmla="*/ 470 h 552"/>
              <a:gd name="T52" fmla="*/ 278 w 570"/>
              <a:gd name="T53" fmla="*/ 550 h 552"/>
              <a:gd name="T54" fmla="*/ 350 w 570"/>
              <a:gd name="T55" fmla="*/ 525 h 552"/>
              <a:gd name="T56" fmla="*/ 388 w 570"/>
              <a:gd name="T57" fmla="*/ 527 h 552"/>
              <a:gd name="T58" fmla="*/ 465 w 570"/>
              <a:gd name="T59" fmla="*/ 526 h 552"/>
              <a:gd name="T60" fmla="*/ 520 w 570"/>
              <a:gd name="T61" fmla="*/ 502 h 552"/>
              <a:gd name="T62" fmla="*/ 550 w 570"/>
              <a:gd name="T63" fmla="*/ 467 h 552"/>
              <a:gd name="T64" fmla="*/ 569 w 570"/>
              <a:gd name="T65" fmla="*/ 378 h 552"/>
              <a:gd name="T66" fmla="*/ 519 w 570"/>
              <a:gd name="T67" fmla="*/ 296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0" h="552">
                <a:moveTo>
                  <a:pt x="519" y="296"/>
                </a:moveTo>
                <a:cubicBezTo>
                  <a:pt x="500" y="282"/>
                  <a:pt x="496" y="269"/>
                  <a:pt x="496" y="259"/>
                </a:cubicBezTo>
                <a:cubicBezTo>
                  <a:pt x="495" y="250"/>
                  <a:pt x="504" y="219"/>
                  <a:pt x="505" y="203"/>
                </a:cubicBezTo>
                <a:cubicBezTo>
                  <a:pt x="506" y="187"/>
                  <a:pt x="498" y="149"/>
                  <a:pt x="497" y="129"/>
                </a:cubicBezTo>
                <a:cubicBezTo>
                  <a:pt x="496" y="109"/>
                  <a:pt x="512" y="86"/>
                  <a:pt x="515" y="67"/>
                </a:cubicBezTo>
                <a:cubicBezTo>
                  <a:pt x="517" y="49"/>
                  <a:pt x="487" y="28"/>
                  <a:pt x="478" y="14"/>
                </a:cubicBezTo>
                <a:cubicBezTo>
                  <a:pt x="468" y="0"/>
                  <a:pt x="458" y="4"/>
                  <a:pt x="449" y="9"/>
                </a:cubicBezTo>
                <a:cubicBezTo>
                  <a:pt x="440" y="14"/>
                  <a:pt x="410" y="27"/>
                  <a:pt x="386" y="37"/>
                </a:cubicBezTo>
                <a:cubicBezTo>
                  <a:pt x="362" y="47"/>
                  <a:pt x="310" y="57"/>
                  <a:pt x="283" y="61"/>
                </a:cubicBezTo>
                <a:cubicBezTo>
                  <a:pt x="257" y="66"/>
                  <a:pt x="212" y="66"/>
                  <a:pt x="182" y="61"/>
                </a:cubicBezTo>
                <a:cubicBezTo>
                  <a:pt x="152" y="57"/>
                  <a:pt x="152" y="52"/>
                  <a:pt x="137" y="43"/>
                </a:cubicBezTo>
                <a:cubicBezTo>
                  <a:pt x="109" y="25"/>
                  <a:pt x="79" y="24"/>
                  <a:pt x="66" y="31"/>
                </a:cubicBezTo>
                <a:cubicBezTo>
                  <a:pt x="55" y="38"/>
                  <a:pt x="41" y="71"/>
                  <a:pt x="60" y="107"/>
                </a:cubicBezTo>
                <a:cubicBezTo>
                  <a:pt x="65" y="115"/>
                  <a:pt x="92" y="177"/>
                  <a:pt x="75" y="206"/>
                </a:cubicBezTo>
                <a:cubicBezTo>
                  <a:pt x="70" y="213"/>
                  <a:pt x="53" y="229"/>
                  <a:pt x="36" y="240"/>
                </a:cubicBezTo>
                <a:cubicBezTo>
                  <a:pt x="0" y="265"/>
                  <a:pt x="3" y="340"/>
                  <a:pt x="23" y="370"/>
                </a:cubicBezTo>
                <a:cubicBezTo>
                  <a:pt x="41" y="400"/>
                  <a:pt x="61" y="382"/>
                  <a:pt x="68" y="390"/>
                </a:cubicBezTo>
                <a:cubicBezTo>
                  <a:pt x="75" y="397"/>
                  <a:pt x="64" y="415"/>
                  <a:pt x="61" y="432"/>
                </a:cubicBezTo>
                <a:cubicBezTo>
                  <a:pt x="58" y="450"/>
                  <a:pt x="63" y="455"/>
                  <a:pt x="70" y="458"/>
                </a:cubicBezTo>
                <a:cubicBezTo>
                  <a:pt x="126" y="480"/>
                  <a:pt x="144" y="395"/>
                  <a:pt x="162" y="354"/>
                </a:cubicBezTo>
                <a:cubicBezTo>
                  <a:pt x="199" y="269"/>
                  <a:pt x="242" y="281"/>
                  <a:pt x="236" y="320"/>
                </a:cubicBezTo>
                <a:cubicBezTo>
                  <a:pt x="233" y="341"/>
                  <a:pt x="208" y="373"/>
                  <a:pt x="212" y="385"/>
                </a:cubicBezTo>
                <a:cubicBezTo>
                  <a:pt x="215" y="395"/>
                  <a:pt x="227" y="393"/>
                  <a:pt x="241" y="394"/>
                </a:cubicBezTo>
                <a:cubicBezTo>
                  <a:pt x="254" y="394"/>
                  <a:pt x="262" y="408"/>
                  <a:pt x="263" y="421"/>
                </a:cubicBezTo>
                <a:cubicBezTo>
                  <a:pt x="263" y="432"/>
                  <a:pt x="255" y="444"/>
                  <a:pt x="233" y="446"/>
                </a:cubicBezTo>
                <a:cubicBezTo>
                  <a:pt x="211" y="447"/>
                  <a:pt x="204" y="459"/>
                  <a:pt x="199" y="470"/>
                </a:cubicBezTo>
                <a:cubicBezTo>
                  <a:pt x="172" y="529"/>
                  <a:pt x="254" y="552"/>
                  <a:pt x="278" y="550"/>
                </a:cubicBezTo>
                <a:cubicBezTo>
                  <a:pt x="309" y="548"/>
                  <a:pt x="339" y="530"/>
                  <a:pt x="350" y="525"/>
                </a:cubicBezTo>
                <a:cubicBezTo>
                  <a:pt x="360" y="520"/>
                  <a:pt x="373" y="520"/>
                  <a:pt x="388" y="527"/>
                </a:cubicBezTo>
                <a:cubicBezTo>
                  <a:pt x="434" y="550"/>
                  <a:pt x="458" y="532"/>
                  <a:pt x="465" y="526"/>
                </a:cubicBezTo>
                <a:cubicBezTo>
                  <a:pt x="472" y="521"/>
                  <a:pt x="500" y="504"/>
                  <a:pt x="520" y="502"/>
                </a:cubicBezTo>
                <a:cubicBezTo>
                  <a:pt x="541" y="499"/>
                  <a:pt x="547" y="478"/>
                  <a:pt x="550" y="467"/>
                </a:cubicBezTo>
                <a:cubicBezTo>
                  <a:pt x="553" y="456"/>
                  <a:pt x="568" y="415"/>
                  <a:pt x="569" y="378"/>
                </a:cubicBezTo>
                <a:cubicBezTo>
                  <a:pt x="570" y="340"/>
                  <a:pt x="538" y="310"/>
                  <a:pt x="519" y="29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5" name="Freeform 6">
            <a:extLst>
              <a:ext uri="{FF2B5EF4-FFF2-40B4-BE49-F238E27FC236}">
                <a16:creationId xmlns:a16="http://schemas.microsoft.com/office/drawing/2014/main" id="{594AF2E1-DE5C-4AC6-9F98-BB996DB9603D}"/>
              </a:ext>
            </a:extLst>
          </p:cNvPr>
          <p:cNvSpPr>
            <a:spLocks/>
          </p:cNvSpPr>
          <p:nvPr/>
        </p:nvSpPr>
        <p:spPr bwMode="auto">
          <a:xfrm>
            <a:off x="10080764" y="198958"/>
            <a:ext cx="875328" cy="1293511"/>
          </a:xfrm>
          <a:custGeom>
            <a:avLst/>
            <a:gdLst>
              <a:gd name="T0" fmla="*/ 32 w 435"/>
              <a:gd name="T1" fmla="*/ 403 h 644"/>
              <a:gd name="T2" fmla="*/ 45 w 435"/>
              <a:gd name="T3" fmla="*/ 433 h 644"/>
              <a:gd name="T4" fmla="*/ 50 w 435"/>
              <a:gd name="T5" fmla="*/ 549 h 644"/>
              <a:gd name="T6" fmla="*/ 74 w 435"/>
              <a:gd name="T7" fmla="*/ 604 h 644"/>
              <a:gd name="T8" fmla="*/ 142 w 435"/>
              <a:gd name="T9" fmla="*/ 643 h 644"/>
              <a:gd name="T10" fmla="*/ 186 w 435"/>
              <a:gd name="T11" fmla="*/ 631 h 644"/>
              <a:gd name="T12" fmla="*/ 243 w 435"/>
              <a:gd name="T13" fmla="*/ 619 h 644"/>
              <a:gd name="T14" fmla="*/ 308 w 435"/>
              <a:gd name="T15" fmla="*/ 560 h 644"/>
              <a:gd name="T16" fmla="*/ 372 w 435"/>
              <a:gd name="T17" fmla="*/ 509 h 644"/>
              <a:gd name="T18" fmla="*/ 409 w 435"/>
              <a:gd name="T19" fmla="*/ 483 h 644"/>
              <a:gd name="T20" fmla="*/ 425 w 435"/>
              <a:gd name="T21" fmla="*/ 445 h 644"/>
              <a:gd name="T22" fmla="*/ 425 w 435"/>
              <a:gd name="T23" fmla="*/ 421 h 644"/>
              <a:gd name="T24" fmla="*/ 319 w 435"/>
              <a:gd name="T25" fmla="*/ 420 h 644"/>
              <a:gd name="T26" fmla="*/ 239 w 435"/>
              <a:gd name="T27" fmla="*/ 379 h 644"/>
              <a:gd name="T28" fmla="*/ 229 w 435"/>
              <a:gd name="T29" fmla="*/ 192 h 644"/>
              <a:gd name="T30" fmla="*/ 273 w 435"/>
              <a:gd name="T31" fmla="*/ 148 h 644"/>
              <a:gd name="T32" fmla="*/ 286 w 435"/>
              <a:gd name="T33" fmla="*/ 111 h 644"/>
              <a:gd name="T34" fmla="*/ 255 w 435"/>
              <a:gd name="T35" fmla="*/ 92 h 644"/>
              <a:gd name="T36" fmla="*/ 216 w 435"/>
              <a:gd name="T37" fmla="*/ 83 h 644"/>
              <a:gd name="T38" fmla="*/ 213 w 435"/>
              <a:gd name="T39" fmla="*/ 52 h 644"/>
              <a:gd name="T40" fmla="*/ 196 w 435"/>
              <a:gd name="T41" fmla="*/ 1 h 644"/>
              <a:gd name="T42" fmla="*/ 94 w 435"/>
              <a:gd name="T43" fmla="*/ 115 h 644"/>
              <a:gd name="T44" fmla="*/ 10 w 435"/>
              <a:gd name="T45" fmla="*/ 305 h 644"/>
              <a:gd name="T46" fmla="*/ 3 w 435"/>
              <a:gd name="T47" fmla="*/ 366 h 644"/>
              <a:gd name="T48" fmla="*/ 32 w 435"/>
              <a:gd name="T49" fmla="*/ 403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5" h="644">
                <a:moveTo>
                  <a:pt x="32" y="403"/>
                </a:moveTo>
                <a:cubicBezTo>
                  <a:pt x="38" y="406"/>
                  <a:pt x="44" y="414"/>
                  <a:pt x="45" y="433"/>
                </a:cubicBezTo>
                <a:cubicBezTo>
                  <a:pt x="45" y="438"/>
                  <a:pt x="46" y="527"/>
                  <a:pt x="50" y="549"/>
                </a:cubicBezTo>
                <a:cubicBezTo>
                  <a:pt x="54" y="573"/>
                  <a:pt x="57" y="591"/>
                  <a:pt x="74" y="604"/>
                </a:cubicBezTo>
                <a:cubicBezTo>
                  <a:pt x="79" y="609"/>
                  <a:pt x="119" y="641"/>
                  <a:pt x="142" y="643"/>
                </a:cubicBezTo>
                <a:cubicBezTo>
                  <a:pt x="156" y="644"/>
                  <a:pt x="165" y="634"/>
                  <a:pt x="186" y="631"/>
                </a:cubicBezTo>
                <a:cubicBezTo>
                  <a:pt x="207" y="627"/>
                  <a:pt x="224" y="628"/>
                  <a:pt x="243" y="619"/>
                </a:cubicBezTo>
                <a:cubicBezTo>
                  <a:pt x="268" y="607"/>
                  <a:pt x="292" y="574"/>
                  <a:pt x="308" y="560"/>
                </a:cubicBezTo>
                <a:cubicBezTo>
                  <a:pt x="323" y="546"/>
                  <a:pt x="347" y="514"/>
                  <a:pt x="372" y="509"/>
                </a:cubicBezTo>
                <a:cubicBezTo>
                  <a:pt x="389" y="506"/>
                  <a:pt x="405" y="497"/>
                  <a:pt x="409" y="483"/>
                </a:cubicBezTo>
                <a:cubicBezTo>
                  <a:pt x="414" y="470"/>
                  <a:pt x="418" y="455"/>
                  <a:pt x="425" y="445"/>
                </a:cubicBezTo>
                <a:cubicBezTo>
                  <a:pt x="435" y="431"/>
                  <a:pt x="430" y="424"/>
                  <a:pt x="425" y="421"/>
                </a:cubicBezTo>
                <a:cubicBezTo>
                  <a:pt x="410" y="411"/>
                  <a:pt x="340" y="420"/>
                  <a:pt x="319" y="420"/>
                </a:cubicBezTo>
                <a:cubicBezTo>
                  <a:pt x="290" y="420"/>
                  <a:pt x="253" y="391"/>
                  <a:pt x="239" y="379"/>
                </a:cubicBezTo>
                <a:cubicBezTo>
                  <a:pt x="203" y="349"/>
                  <a:pt x="203" y="240"/>
                  <a:pt x="229" y="192"/>
                </a:cubicBezTo>
                <a:cubicBezTo>
                  <a:pt x="235" y="179"/>
                  <a:pt x="251" y="160"/>
                  <a:pt x="273" y="148"/>
                </a:cubicBezTo>
                <a:cubicBezTo>
                  <a:pt x="295" y="137"/>
                  <a:pt x="290" y="120"/>
                  <a:pt x="286" y="111"/>
                </a:cubicBezTo>
                <a:cubicBezTo>
                  <a:pt x="282" y="102"/>
                  <a:pt x="271" y="92"/>
                  <a:pt x="255" y="92"/>
                </a:cubicBezTo>
                <a:cubicBezTo>
                  <a:pt x="240" y="92"/>
                  <a:pt x="223" y="88"/>
                  <a:pt x="216" y="83"/>
                </a:cubicBezTo>
                <a:cubicBezTo>
                  <a:pt x="210" y="77"/>
                  <a:pt x="208" y="63"/>
                  <a:pt x="213" y="52"/>
                </a:cubicBezTo>
                <a:cubicBezTo>
                  <a:pt x="226" y="25"/>
                  <a:pt x="215" y="2"/>
                  <a:pt x="196" y="1"/>
                </a:cubicBezTo>
                <a:cubicBezTo>
                  <a:pt x="177" y="0"/>
                  <a:pt x="106" y="56"/>
                  <a:pt x="94" y="115"/>
                </a:cubicBezTo>
                <a:cubicBezTo>
                  <a:pt x="80" y="179"/>
                  <a:pt x="49" y="223"/>
                  <a:pt x="10" y="305"/>
                </a:cubicBezTo>
                <a:cubicBezTo>
                  <a:pt x="3" y="318"/>
                  <a:pt x="0" y="346"/>
                  <a:pt x="3" y="366"/>
                </a:cubicBezTo>
                <a:cubicBezTo>
                  <a:pt x="7" y="386"/>
                  <a:pt x="18" y="396"/>
                  <a:pt x="32" y="40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6" name="Freeform 7">
            <a:extLst>
              <a:ext uri="{FF2B5EF4-FFF2-40B4-BE49-F238E27FC236}">
                <a16:creationId xmlns:a16="http://schemas.microsoft.com/office/drawing/2014/main" id="{7FFBE290-1BB0-41E6-9025-9F3FDA89E07D}"/>
              </a:ext>
            </a:extLst>
          </p:cNvPr>
          <p:cNvSpPr>
            <a:spLocks/>
          </p:cNvSpPr>
          <p:nvPr/>
        </p:nvSpPr>
        <p:spPr bwMode="auto">
          <a:xfrm>
            <a:off x="10902846" y="662597"/>
            <a:ext cx="838964" cy="1976631"/>
          </a:xfrm>
          <a:custGeom>
            <a:avLst/>
            <a:gdLst>
              <a:gd name="T0" fmla="*/ 412 w 417"/>
              <a:gd name="T1" fmla="*/ 170 h 984"/>
              <a:gd name="T2" fmla="*/ 362 w 417"/>
              <a:gd name="T3" fmla="*/ 87 h 984"/>
              <a:gd name="T4" fmla="*/ 279 w 417"/>
              <a:gd name="T5" fmla="*/ 64 h 984"/>
              <a:gd name="T6" fmla="*/ 235 w 417"/>
              <a:gd name="T7" fmla="*/ 36 h 984"/>
              <a:gd name="T8" fmla="*/ 188 w 417"/>
              <a:gd name="T9" fmla="*/ 3 h 984"/>
              <a:gd name="T10" fmla="*/ 51 w 417"/>
              <a:gd name="T11" fmla="*/ 58 h 984"/>
              <a:gd name="T12" fmla="*/ 28 w 417"/>
              <a:gd name="T13" fmla="*/ 127 h 984"/>
              <a:gd name="T14" fmla="*/ 27 w 417"/>
              <a:gd name="T15" fmla="*/ 172 h 984"/>
              <a:gd name="T16" fmla="*/ 75 w 417"/>
              <a:gd name="T17" fmla="*/ 216 h 984"/>
              <a:gd name="T18" fmla="*/ 56 w 417"/>
              <a:gd name="T19" fmla="*/ 379 h 984"/>
              <a:gd name="T20" fmla="*/ 11 w 417"/>
              <a:gd name="T21" fmla="*/ 438 h 984"/>
              <a:gd name="T22" fmla="*/ 11 w 417"/>
              <a:gd name="T23" fmla="*/ 513 h 984"/>
              <a:gd name="T24" fmla="*/ 14 w 417"/>
              <a:gd name="T25" fmla="*/ 569 h 984"/>
              <a:gd name="T26" fmla="*/ 38 w 417"/>
              <a:gd name="T27" fmla="*/ 605 h 984"/>
              <a:gd name="T28" fmla="*/ 67 w 417"/>
              <a:gd name="T29" fmla="*/ 696 h 984"/>
              <a:gd name="T30" fmla="*/ 63 w 417"/>
              <a:gd name="T31" fmla="*/ 827 h 984"/>
              <a:gd name="T32" fmla="*/ 84 w 417"/>
              <a:gd name="T33" fmla="*/ 878 h 984"/>
              <a:gd name="T34" fmla="*/ 115 w 417"/>
              <a:gd name="T35" fmla="*/ 943 h 984"/>
              <a:gd name="T36" fmla="*/ 180 w 417"/>
              <a:gd name="T37" fmla="*/ 966 h 984"/>
              <a:gd name="T38" fmla="*/ 256 w 417"/>
              <a:gd name="T39" fmla="*/ 881 h 984"/>
              <a:gd name="T40" fmla="*/ 343 w 417"/>
              <a:gd name="T41" fmla="*/ 804 h 984"/>
              <a:gd name="T42" fmla="*/ 343 w 417"/>
              <a:gd name="T43" fmla="*/ 748 h 984"/>
              <a:gd name="T44" fmla="*/ 341 w 417"/>
              <a:gd name="T45" fmla="*/ 662 h 984"/>
              <a:gd name="T46" fmla="*/ 320 w 417"/>
              <a:gd name="T47" fmla="*/ 573 h 984"/>
              <a:gd name="T48" fmla="*/ 214 w 417"/>
              <a:gd name="T49" fmla="*/ 442 h 984"/>
              <a:gd name="T50" fmla="*/ 282 w 417"/>
              <a:gd name="T51" fmla="*/ 349 h 984"/>
              <a:gd name="T52" fmla="*/ 361 w 417"/>
              <a:gd name="T53" fmla="*/ 289 h 984"/>
              <a:gd name="T54" fmla="*/ 412 w 417"/>
              <a:gd name="T55" fmla="*/ 170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7" h="984">
                <a:moveTo>
                  <a:pt x="412" y="170"/>
                </a:moveTo>
                <a:cubicBezTo>
                  <a:pt x="406" y="126"/>
                  <a:pt x="388" y="102"/>
                  <a:pt x="362" y="87"/>
                </a:cubicBezTo>
                <a:cubicBezTo>
                  <a:pt x="338" y="73"/>
                  <a:pt x="303" y="69"/>
                  <a:pt x="279" y="64"/>
                </a:cubicBezTo>
                <a:cubicBezTo>
                  <a:pt x="255" y="60"/>
                  <a:pt x="243" y="49"/>
                  <a:pt x="235" y="36"/>
                </a:cubicBezTo>
                <a:cubicBezTo>
                  <a:pt x="228" y="23"/>
                  <a:pt x="213" y="6"/>
                  <a:pt x="188" y="3"/>
                </a:cubicBezTo>
                <a:cubicBezTo>
                  <a:pt x="164" y="0"/>
                  <a:pt x="88" y="7"/>
                  <a:pt x="51" y="58"/>
                </a:cubicBezTo>
                <a:cubicBezTo>
                  <a:pt x="30" y="86"/>
                  <a:pt x="46" y="102"/>
                  <a:pt x="28" y="127"/>
                </a:cubicBezTo>
                <a:cubicBezTo>
                  <a:pt x="16" y="143"/>
                  <a:pt x="17" y="158"/>
                  <a:pt x="27" y="172"/>
                </a:cubicBezTo>
                <a:cubicBezTo>
                  <a:pt x="40" y="191"/>
                  <a:pt x="45" y="194"/>
                  <a:pt x="75" y="216"/>
                </a:cubicBezTo>
                <a:cubicBezTo>
                  <a:pt x="138" y="261"/>
                  <a:pt x="85" y="345"/>
                  <a:pt x="56" y="379"/>
                </a:cubicBezTo>
                <a:cubicBezTo>
                  <a:pt x="30" y="411"/>
                  <a:pt x="14" y="418"/>
                  <a:pt x="11" y="438"/>
                </a:cubicBezTo>
                <a:cubicBezTo>
                  <a:pt x="7" y="474"/>
                  <a:pt x="20" y="487"/>
                  <a:pt x="11" y="513"/>
                </a:cubicBezTo>
                <a:cubicBezTo>
                  <a:pt x="0" y="541"/>
                  <a:pt x="6" y="555"/>
                  <a:pt x="14" y="569"/>
                </a:cubicBezTo>
                <a:cubicBezTo>
                  <a:pt x="23" y="585"/>
                  <a:pt x="25" y="585"/>
                  <a:pt x="38" y="605"/>
                </a:cubicBezTo>
                <a:cubicBezTo>
                  <a:pt x="59" y="637"/>
                  <a:pt x="63" y="663"/>
                  <a:pt x="67" y="696"/>
                </a:cubicBezTo>
                <a:cubicBezTo>
                  <a:pt x="71" y="729"/>
                  <a:pt x="64" y="791"/>
                  <a:pt x="63" y="827"/>
                </a:cubicBezTo>
                <a:cubicBezTo>
                  <a:pt x="62" y="862"/>
                  <a:pt x="75" y="868"/>
                  <a:pt x="84" y="878"/>
                </a:cubicBezTo>
                <a:cubicBezTo>
                  <a:pt x="92" y="888"/>
                  <a:pt x="106" y="895"/>
                  <a:pt x="115" y="943"/>
                </a:cubicBezTo>
                <a:cubicBezTo>
                  <a:pt x="122" y="984"/>
                  <a:pt x="165" y="970"/>
                  <a:pt x="180" y="966"/>
                </a:cubicBezTo>
                <a:cubicBezTo>
                  <a:pt x="206" y="960"/>
                  <a:pt x="250" y="921"/>
                  <a:pt x="256" y="881"/>
                </a:cubicBezTo>
                <a:cubicBezTo>
                  <a:pt x="264" y="834"/>
                  <a:pt x="325" y="823"/>
                  <a:pt x="343" y="804"/>
                </a:cubicBezTo>
                <a:cubicBezTo>
                  <a:pt x="361" y="785"/>
                  <a:pt x="351" y="757"/>
                  <a:pt x="343" y="748"/>
                </a:cubicBezTo>
                <a:cubicBezTo>
                  <a:pt x="336" y="738"/>
                  <a:pt x="326" y="716"/>
                  <a:pt x="341" y="662"/>
                </a:cubicBezTo>
                <a:cubicBezTo>
                  <a:pt x="357" y="609"/>
                  <a:pt x="342" y="585"/>
                  <a:pt x="320" y="573"/>
                </a:cubicBezTo>
                <a:cubicBezTo>
                  <a:pt x="305" y="565"/>
                  <a:pt x="201" y="526"/>
                  <a:pt x="214" y="442"/>
                </a:cubicBezTo>
                <a:cubicBezTo>
                  <a:pt x="219" y="409"/>
                  <a:pt x="252" y="373"/>
                  <a:pt x="282" y="349"/>
                </a:cubicBezTo>
                <a:cubicBezTo>
                  <a:pt x="312" y="324"/>
                  <a:pt x="345" y="304"/>
                  <a:pt x="361" y="289"/>
                </a:cubicBezTo>
                <a:cubicBezTo>
                  <a:pt x="411" y="246"/>
                  <a:pt x="417" y="206"/>
                  <a:pt x="412" y="17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sv-SE"/>
          </a:p>
        </p:txBody>
      </p:sp>
      <p:sp>
        <p:nvSpPr>
          <p:cNvPr id="17" name="Freeform 8">
            <a:extLst>
              <a:ext uri="{FF2B5EF4-FFF2-40B4-BE49-F238E27FC236}">
                <a16:creationId xmlns:a16="http://schemas.microsoft.com/office/drawing/2014/main" id="{151D2C63-C96C-4F2C-89DB-81A9542099F2}"/>
              </a:ext>
            </a:extLst>
          </p:cNvPr>
          <p:cNvSpPr>
            <a:spLocks/>
          </p:cNvSpPr>
          <p:nvPr/>
        </p:nvSpPr>
        <p:spPr bwMode="auto">
          <a:xfrm>
            <a:off x="10198947" y="2498967"/>
            <a:ext cx="300002" cy="353248"/>
          </a:xfrm>
          <a:custGeom>
            <a:avLst/>
            <a:gdLst>
              <a:gd name="T0" fmla="*/ 123 w 149"/>
              <a:gd name="T1" fmla="*/ 4 h 176"/>
              <a:gd name="T2" fmla="*/ 67 w 149"/>
              <a:gd name="T3" fmla="*/ 6 h 176"/>
              <a:gd name="T4" fmla="*/ 19 w 149"/>
              <a:gd name="T5" fmla="*/ 70 h 176"/>
              <a:gd name="T6" fmla="*/ 8 w 149"/>
              <a:gd name="T7" fmla="*/ 135 h 176"/>
              <a:gd name="T8" fmla="*/ 39 w 149"/>
              <a:gd name="T9" fmla="*/ 173 h 176"/>
              <a:gd name="T10" fmla="*/ 133 w 149"/>
              <a:gd name="T11" fmla="*/ 115 h 176"/>
              <a:gd name="T12" fmla="*/ 149 w 149"/>
              <a:gd name="T13" fmla="*/ 66 h 176"/>
              <a:gd name="T14" fmla="*/ 123 w 149"/>
              <a:gd name="T15" fmla="*/ 4 h 1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176">
                <a:moveTo>
                  <a:pt x="123" y="4"/>
                </a:moveTo>
                <a:cubicBezTo>
                  <a:pt x="110" y="0"/>
                  <a:pt x="86" y="0"/>
                  <a:pt x="67" y="6"/>
                </a:cubicBezTo>
                <a:cubicBezTo>
                  <a:pt x="30" y="18"/>
                  <a:pt x="34" y="47"/>
                  <a:pt x="19" y="70"/>
                </a:cubicBezTo>
                <a:cubicBezTo>
                  <a:pt x="0" y="101"/>
                  <a:pt x="1" y="112"/>
                  <a:pt x="8" y="135"/>
                </a:cubicBezTo>
                <a:cubicBezTo>
                  <a:pt x="18" y="164"/>
                  <a:pt x="25" y="171"/>
                  <a:pt x="39" y="173"/>
                </a:cubicBezTo>
                <a:cubicBezTo>
                  <a:pt x="64" y="176"/>
                  <a:pt x="121" y="133"/>
                  <a:pt x="133" y="115"/>
                </a:cubicBezTo>
                <a:cubicBezTo>
                  <a:pt x="144" y="97"/>
                  <a:pt x="149" y="86"/>
                  <a:pt x="149" y="66"/>
                </a:cubicBezTo>
                <a:cubicBezTo>
                  <a:pt x="149" y="51"/>
                  <a:pt x="149" y="12"/>
                  <a:pt x="123"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8" name="Freeform 9">
            <a:extLst>
              <a:ext uri="{FF2B5EF4-FFF2-40B4-BE49-F238E27FC236}">
                <a16:creationId xmlns:a16="http://schemas.microsoft.com/office/drawing/2014/main" id="{FDA7E3A3-98D8-453C-945E-1D6858A57D7D}"/>
              </a:ext>
            </a:extLst>
          </p:cNvPr>
          <p:cNvSpPr>
            <a:spLocks/>
          </p:cNvSpPr>
          <p:nvPr/>
        </p:nvSpPr>
        <p:spPr bwMode="auto">
          <a:xfrm>
            <a:off x="9892452" y="2876890"/>
            <a:ext cx="693509" cy="598704"/>
          </a:xfrm>
          <a:custGeom>
            <a:avLst/>
            <a:gdLst>
              <a:gd name="T0" fmla="*/ 148 w 345"/>
              <a:gd name="T1" fmla="*/ 41 h 298"/>
              <a:gd name="T2" fmla="*/ 117 w 345"/>
              <a:gd name="T3" fmla="*/ 7 h 298"/>
              <a:gd name="T4" fmla="*/ 54 w 345"/>
              <a:gd name="T5" fmla="*/ 6 h 298"/>
              <a:gd name="T6" fmla="*/ 1 w 345"/>
              <a:gd name="T7" fmla="*/ 65 h 298"/>
              <a:gd name="T8" fmla="*/ 20 w 345"/>
              <a:gd name="T9" fmla="*/ 131 h 298"/>
              <a:gd name="T10" fmla="*/ 26 w 345"/>
              <a:gd name="T11" fmla="*/ 231 h 298"/>
              <a:gd name="T12" fmla="*/ 67 w 345"/>
              <a:gd name="T13" fmla="*/ 289 h 298"/>
              <a:gd name="T14" fmla="*/ 231 w 345"/>
              <a:gd name="T15" fmla="*/ 275 h 298"/>
              <a:gd name="T16" fmla="*/ 343 w 345"/>
              <a:gd name="T17" fmla="*/ 226 h 298"/>
              <a:gd name="T18" fmla="*/ 321 w 345"/>
              <a:gd name="T19" fmla="*/ 186 h 298"/>
              <a:gd name="T20" fmla="*/ 216 w 345"/>
              <a:gd name="T21" fmla="*/ 145 h 298"/>
              <a:gd name="T22" fmla="*/ 145 w 345"/>
              <a:gd name="T23" fmla="*/ 128 h 298"/>
              <a:gd name="T24" fmla="*/ 137 w 345"/>
              <a:gd name="T25" fmla="*/ 83 h 298"/>
              <a:gd name="T26" fmla="*/ 148 w 345"/>
              <a:gd name="T27" fmla="*/ 4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5" h="298">
                <a:moveTo>
                  <a:pt x="148" y="41"/>
                </a:moveTo>
                <a:cubicBezTo>
                  <a:pt x="147" y="24"/>
                  <a:pt x="135" y="14"/>
                  <a:pt x="117" y="7"/>
                </a:cubicBezTo>
                <a:cubicBezTo>
                  <a:pt x="99" y="0"/>
                  <a:pt x="76" y="0"/>
                  <a:pt x="54" y="6"/>
                </a:cubicBezTo>
                <a:cubicBezTo>
                  <a:pt x="21" y="15"/>
                  <a:pt x="2" y="41"/>
                  <a:pt x="1" y="65"/>
                </a:cubicBezTo>
                <a:cubicBezTo>
                  <a:pt x="0" y="90"/>
                  <a:pt x="14" y="111"/>
                  <a:pt x="20" y="131"/>
                </a:cubicBezTo>
                <a:cubicBezTo>
                  <a:pt x="28" y="157"/>
                  <a:pt x="29" y="193"/>
                  <a:pt x="26" y="231"/>
                </a:cubicBezTo>
                <a:cubicBezTo>
                  <a:pt x="23" y="263"/>
                  <a:pt x="29" y="278"/>
                  <a:pt x="67" y="289"/>
                </a:cubicBezTo>
                <a:cubicBezTo>
                  <a:pt x="97" y="298"/>
                  <a:pt x="169" y="290"/>
                  <a:pt x="231" y="275"/>
                </a:cubicBezTo>
                <a:cubicBezTo>
                  <a:pt x="294" y="260"/>
                  <a:pt x="340" y="239"/>
                  <a:pt x="343" y="226"/>
                </a:cubicBezTo>
                <a:cubicBezTo>
                  <a:pt x="345" y="214"/>
                  <a:pt x="345" y="207"/>
                  <a:pt x="321" y="186"/>
                </a:cubicBezTo>
                <a:cubicBezTo>
                  <a:pt x="296" y="165"/>
                  <a:pt x="267" y="143"/>
                  <a:pt x="216" y="145"/>
                </a:cubicBezTo>
                <a:cubicBezTo>
                  <a:pt x="178" y="147"/>
                  <a:pt x="157" y="139"/>
                  <a:pt x="145" y="128"/>
                </a:cubicBezTo>
                <a:cubicBezTo>
                  <a:pt x="134" y="119"/>
                  <a:pt x="123" y="103"/>
                  <a:pt x="137" y="83"/>
                </a:cubicBezTo>
                <a:cubicBezTo>
                  <a:pt x="147" y="68"/>
                  <a:pt x="149" y="59"/>
                  <a:pt x="148" y="4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9" name="Freeform 12">
            <a:extLst>
              <a:ext uri="{FF2B5EF4-FFF2-40B4-BE49-F238E27FC236}">
                <a16:creationId xmlns:a16="http://schemas.microsoft.com/office/drawing/2014/main" id="{FA1EFDAA-FD50-41EC-881E-092A6CD509EB}"/>
              </a:ext>
            </a:extLst>
          </p:cNvPr>
          <p:cNvSpPr>
            <a:spLocks/>
          </p:cNvSpPr>
          <p:nvPr/>
        </p:nvSpPr>
        <p:spPr bwMode="auto">
          <a:xfrm>
            <a:off x="9527515" y="769090"/>
            <a:ext cx="633769" cy="872731"/>
          </a:xfrm>
          <a:custGeom>
            <a:avLst/>
            <a:gdLst>
              <a:gd name="T0" fmla="*/ 11 w 315"/>
              <a:gd name="T1" fmla="*/ 399 h 434"/>
              <a:gd name="T2" fmla="*/ 54 w 315"/>
              <a:gd name="T3" fmla="*/ 421 h 434"/>
              <a:gd name="T4" fmla="*/ 124 w 315"/>
              <a:gd name="T5" fmla="*/ 433 h 434"/>
              <a:gd name="T6" fmla="*/ 195 w 315"/>
              <a:gd name="T7" fmla="*/ 423 h 434"/>
              <a:gd name="T8" fmla="*/ 234 w 315"/>
              <a:gd name="T9" fmla="*/ 406 h 434"/>
              <a:gd name="T10" fmla="*/ 260 w 315"/>
              <a:gd name="T11" fmla="*/ 347 h 434"/>
              <a:gd name="T12" fmla="*/ 303 w 315"/>
              <a:gd name="T13" fmla="*/ 299 h 434"/>
              <a:gd name="T14" fmla="*/ 305 w 315"/>
              <a:gd name="T15" fmla="*/ 155 h 434"/>
              <a:gd name="T16" fmla="*/ 280 w 315"/>
              <a:gd name="T17" fmla="*/ 119 h 434"/>
              <a:gd name="T18" fmla="*/ 263 w 315"/>
              <a:gd name="T19" fmla="*/ 80 h 434"/>
              <a:gd name="T20" fmla="*/ 233 w 315"/>
              <a:gd name="T21" fmla="*/ 57 h 434"/>
              <a:gd name="T22" fmla="*/ 201 w 315"/>
              <a:gd name="T23" fmla="*/ 54 h 434"/>
              <a:gd name="T24" fmla="*/ 174 w 315"/>
              <a:gd name="T25" fmla="*/ 15 h 434"/>
              <a:gd name="T26" fmla="*/ 127 w 315"/>
              <a:gd name="T27" fmla="*/ 15 h 434"/>
              <a:gd name="T28" fmla="*/ 75 w 315"/>
              <a:gd name="T29" fmla="*/ 136 h 434"/>
              <a:gd name="T30" fmla="*/ 58 w 315"/>
              <a:gd name="T31" fmla="*/ 247 h 434"/>
              <a:gd name="T32" fmla="*/ 11 w 315"/>
              <a:gd name="T33" fmla="*/ 399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5" h="434">
                <a:moveTo>
                  <a:pt x="11" y="399"/>
                </a:moveTo>
                <a:cubicBezTo>
                  <a:pt x="15" y="414"/>
                  <a:pt x="38" y="418"/>
                  <a:pt x="54" y="421"/>
                </a:cubicBezTo>
                <a:cubicBezTo>
                  <a:pt x="69" y="423"/>
                  <a:pt x="90" y="434"/>
                  <a:pt x="124" y="433"/>
                </a:cubicBezTo>
                <a:cubicBezTo>
                  <a:pt x="155" y="432"/>
                  <a:pt x="173" y="425"/>
                  <a:pt x="195" y="423"/>
                </a:cubicBezTo>
                <a:cubicBezTo>
                  <a:pt x="214" y="422"/>
                  <a:pt x="224" y="419"/>
                  <a:pt x="234" y="406"/>
                </a:cubicBezTo>
                <a:cubicBezTo>
                  <a:pt x="241" y="398"/>
                  <a:pt x="243" y="371"/>
                  <a:pt x="260" y="347"/>
                </a:cubicBezTo>
                <a:cubicBezTo>
                  <a:pt x="276" y="324"/>
                  <a:pt x="294" y="323"/>
                  <a:pt x="303" y="299"/>
                </a:cubicBezTo>
                <a:cubicBezTo>
                  <a:pt x="315" y="264"/>
                  <a:pt x="305" y="166"/>
                  <a:pt x="305" y="155"/>
                </a:cubicBezTo>
                <a:cubicBezTo>
                  <a:pt x="304" y="133"/>
                  <a:pt x="290" y="128"/>
                  <a:pt x="280" y="119"/>
                </a:cubicBezTo>
                <a:cubicBezTo>
                  <a:pt x="269" y="111"/>
                  <a:pt x="263" y="98"/>
                  <a:pt x="263" y="80"/>
                </a:cubicBezTo>
                <a:cubicBezTo>
                  <a:pt x="264" y="63"/>
                  <a:pt x="246" y="54"/>
                  <a:pt x="233" y="57"/>
                </a:cubicBezTo>
                <a:cubicBezTo>
                  <a:pt x="220" y="60"/>
                  <a:pt x="208" y="60"/>
                  <a:pt x="201" y="54"/>
                </a:cubicBezTo>
                <a:cubicBezTo>
                  <a:pt x="190" y="46"/>
                  <a:pt x="190" y="27"/>
                  <a:pt x="174" y="15"/>
                </a:cubicBezTo>
                <a:cubicBezTo>
                  <a:pt x="157" y="1"/>
                  <a:pt x="139" y="0"/>
                  <a:pt x="127" y="15"/>
                </a:cubicBezTo>
                <a:cubicBezTo>
                  <a:pt x="89" y="60"/>
                  <a:pt x="99" y="107"/>
                  <a:pt x="75" y="136"/>
                </a:cubicBezTo>
                <a:cubicBezTo>
                  <a:pt x="50" y="165"/>
                  <a:pt x="55" y="209"/>
                  <a:pt x="58" y="247"/>
                </a:cubicBezTo>
                <a:cubicBezTo>
                  <a:pt x="66" y="348"/>
                  <a:pt x="0" y="359"/>
                  <a:pt x="11" y="39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0" name="Freeform 13">
            <a:extLst>
              <a:ext uri="{FF2B5EF4-FFF2-40B4-BE49-F238E27FC236}">
                <a16:creationId xmlns:a16="http://schemas.microsoft.com/office/drawing/2014/main" id="{06402A3E-BD51-422E-8405-62DBB02CD7B0}"/>
              </a:ext>
            </a:extLst>
          </p:cNvPr>
          <p:cNvSpPr>
            <a:spLocks/>
          </p:cNvSpPr>
          <p:nvPr/>
        </p:nvSpPr>
        <p:spPr bwMode="auto">
          <a:xfrm>
            <a:off x="10065180" y="1095065"/>
            <a:ext cx="1020783" cy="1219486"/>
          </a:xfrm>
          <a:custGeom>
            <a:avLst/>
            <a:gdLst>
              <a:gd name="T0" fmla="*/ 491 w 508"/>
              <a:gd name="T1" fmla="*/ 19 h 607"/>
              <a:gd name="T2" fmla="*/ 458 w 508"/>
              <a:gd name="T3" fmla="*/ 1 h 607"/>
              <a:gd name="T4" fmla="*/ 426 w 508"/>
              <a:gd name="T5" fmla="*/ 55 h 607"/>
              <a:gd name="T6" fmla="*/ 375 w 508"/>
              <a:gd name="T7" fmla="*/ 85 h 607"/>
              <a:gd name="T8" fmla="*/ 283 w 508"/>
              <a:gd name="T9" fmla="*/ 173 h 607"/>
              <a:gd name="T10" fmla="*/ 213 w 508"/>
              <a:gd name="T11" fmla="*/ 200 h 607"/>
              <a:gd name="T12" fmla="*/ 164 w 508"/>
              <a:gd name="T13" fmla="*/ 219 h 607"/>
              <a:gd name="T14" fmla="*/ 145 w 508"/>
              <a:gd name="T15" fmla="*/ 265 h 607"/>
              <a:gd name="T16" fmla="*/ 91 w 508"/>
              <a:gd name="T17" fmla="*/ 351 h 607"/>
              <a:gd name="T18" fmla="*/ 37 w 508"/>
              <a:gd name="T19" fmla="*/ 423 h 607"/>
              <a:gd name="T20" fmla="*/ 26 w 508"/>
              <a:gd name="T21" fmla="*/ 586 h 607"/>
              <a:gd name="T22" fmla="*/ 226 w 508"/>
              <a:gd name="T23" fmla="*/ 475 h 607"/>
              <a:gd name="T24" fmla="*/ 302 w 508"/>
              <a:gd name="T25" fmla="*/ 439 h 607"/>
              <a:gd name="T26" fmla="*/ 333 w 508"/>
              <a:gd name="T27" fmla="*/ 383 h 607"/>
              <a:gd name="T28" fmla="*/ 353 w 508"/>
              <a:gd name="T29" fmla="*/ 302 h 607"/>
              <a:gd name="T30" fmla="*/ 403 w 508"/>
              <a:gd name="T31" fmla="*/ 257 h 607"/>
              <a:gd name="T32" fmla="*/ 418 w 508"/>
              <a:gd name="T33" fmla="*/ 204 h 607"/>
              <a:gd name="T34" fmla="*/ 505 w 508"/>
              <a:gd name="T35" fmla="*/ 65 h 607"/>
              <a:gd name="T36" fmla="*/ 491 w 508"/>
              <a:gd name="T37" fmla="*/ 19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8" h="607">
                <a:moveTo>
                  <a:pt x="491" y="19"/>
                </a:moveTo>
                <a:cubicBezTo>
                  <a:pt x="476" y="0"/>
                  <a:pt x="466" y="0"/>
                  <a:pt x="458" y="1"/>
                </a:cubicBezTo>
                <a:cubicBezTo>
                  <a:pt x="434" y="6"/>
                  <a:pt x="435" y="37"/>
                  <a:pt x="426" y="55"/>
                </a:cubicBezTo>
                <a:cubicBezTo>
                  <a:pt x="418" y="69"/>
                  <a:pt x="392" y="76"/>
                  <a:pt x="375" y="85"/>
                </a:cubicBezTo>
                <a:cubicBezTo>
                  <a:pt x="346" y="99"/>
                  <a:pt x="292" y="163"/>
                  <a:pt x="283" y="173"/>
                </a:cubicBezTo>
                <a:cubicBezTo>
                  <a:pt x="273" y="182"/>
                  <a:pt x="239" y="199"/>
                  <a:pt x="213" y="200"/>
                </a:cubicBezTo>
                <a:cubicBezTo>
                  <a:pt x="188" y="201"/>
                  <a:pt x="173" y="208"/>
                  <a:pt x="164" y="219"/>
                </a:cubicBezTo>
                <a:cubicBezTo>
                  <a:pt x="155" y="229"/>
                  <a:pt x="155" y="242"/>
                  <a:pt x="145" y="265"/>
                </a:cubicBezTo>
                <a:cubicBezTo>
                  <a:pt x="132" y="294"/>
                  <a:pt x="119" y="320"/>
                  <a:pt x="91" y="351"/>
                </a:cubicBezTo>
                <a:cubicBezTo>
                  <a:pt x="62" y="382"/>
                  <a:pt x="53" y="393"/>
                  <a:pt x="37" y="423"/>
                </a:cubicBezTo>
                <a:cubicBezTo>
                  <a:pt x="10" y="474"/>
                  <a:pt x="0" y="575"/>
                  <a:pt x="26" y="586"/>
                </a:cubicBezTo>
                <a:cubicBezTo>
                  <a:pt x="74" y="607"/>
                  <a:pt x="132" y="498"/>
                  <a:pt x="226" y="475"/>
                </a:cubicBezTo>
                <a:cubicBezTo>
                  <a:pt x="253" y="468"/>
                  <a:pt x="290" y="445"/>
                  <a:pt x="302" y="439"/>
                </a:cubicBezTo>
                <a:cubicBezTo>
                  <a:pt x="317" y="431"/>
                  <a:pt x="329" y="416"/>
                  <a:pt x="333" y="383"/>
                </a:cubicBezTo>
                <a:cubicBezTo>
                  <a:pt x="337" y="350"/>
                  <a:pt x="337" y="320"/>
                  <a:pt x="353" y="302"/>
                </a:cubicBezTo>
                <a:cubicBezTo>
                  <a:pt x="368" y="284"/>
                  <a:pt x="392" y="272"/>
                  <a:pt x="403" y="257"/>
                </a:cubicBezTo>
                <a:cubicBezTo>
                  <a:pt x="417" y="238"/>
                  <a:pt x="405" y="227"/>
                  <a:pt x="418" y="204"/>
                </a:cubicBezTo>
                <a:cubicBezTo>
                  <a:pt x="432" y="178"/>
                  <a:pt x="492" y="132"/>
                  <a:pt x="505" y="65"/>
                </a:cubicBezTo>
                <a:cubicBezTo>
                  <a:pt x="508" y="49"/>
                  <a:pt x="507" y="38"/>
                  <a:pt x="491" y="1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1" name="Freeform 14">
            <a:extLst>
              <a:ext uri="{FF2B5EF4-FFF2-40B4-BE49-F238E27FC236}">
                <a16:creationId xmlns:a16="http://schemas.microsoft.com/office/drawing/2014/main" id="{7F99DC1D-F270-4D19-8739-B2E375CF43E0}"/>
              </a:ext>
            </a:extLst>
          </p:cNvPr>
          <p:cNvSpPr>
            <a:spLocks/>
          </p:cNvSpPr>
          <p:nvPr/>
        </p:nvSpPr>
        <p:spPr bwMode="auto">
          <a:xfrm>
            <a:off x="10487260" y="1657406"/>
            <a:ext cx="629873" cy="1175330"/>
          </a:xfrm>
          <a:custGeom>
            <a:avLst/>
            <a:gdLst>
              <a:gd name="T0" fmla="*/ 259 w 313"/>
              <a:gd name="T1" fmla="*/ 212 h 585"/>
              <a:gd name="T2" fmla="*/ 232 w 313"/>
              <a:gd name="T3" fmla="*/ 124 h 585"/>
              <a:gd name="T4" fmla="*/ 210 w 313"/>
              <a:gd name="T5" fmla="*/ 91 h 585"/>
              <a:gd name="T6" fmla="*/ 194 w 313"/>
              <a:gd name="T7" fmla="*/ 36 h 585"/>
              <a:gd name="T8" fmla="*/ 197 w 313"/>
              <a:gd name="T9" fmla="*/ 4 h 585"/>
              <a:gd name="T10" fmla="*/ 153 w 313"/>
              <a:gd name="T11" fmla="*/ 46 h 585"/>
              <a:gd name="T12" fmla="*/ 140 w 313"/>
              <a:gd name="T13" fmla="*/ 116 h 585"/>
              <a:gd name="T14" fmla="*/ 113 w 313"/>
              <a:gd name="T15" fmla="*/ 168 h 585"/>
              <a:gd name="T16" fmla="*/ 47 w 313"/>
              <a:gd name="T17" fmla="*/ 204 h 585"/>
              <a:gd name="T18" fmla="*/ 21 w 313"/>
              <a:gd name="T19" fmla="*/ 268 h 585"/>
              <a:gd name="T20" fmla="*/ 64 w 313"/>
              <a:gd name="T21" fmla="*/ 387 h 585"/>
              <a:gd name="T22" fmla="*/ 21 w 313"/>
              <a:gd name="T23" fmla="*/ 472 h 585"/>
              <a:gd name="T24" fmla="*/ 70 w 313"/>
              <a:gd name="T25" fmla="*/ 521 h 585"/>
              <a:gd name="T26" fmla="*/ 159 w 313"/>
              <a:gd name="T27" fmla="*/ 530 h 585"/>
              <a:gd name="T28" fmla="*/ 212 w 313"/>
              <a:gd name="T29" fmla="*/ 559 h 585"/>
              <a:gd name="T30" fmla="*/ 304 w 313"/>
              <a:gd name="T31" fmla="*/ 469 h 585"/>
              <a:gd name="T32" fmla="*/ 299 w 313"/>
              <a:gd name="T33" fmla="*/ 420 h 585"/>
              <a:gd name="T34" fmla="*/ 263 w 313"/>
              <a:gd name="T35" fmla="*/ 375 h 585"/>
              <a:gd name="T36" fmla="*/ 257 w 313"/>
              <a:gd name="T37" fmla="*/ 309 h 585"/>
              <a:gd name="T38" fmla="*/ 259 w 313"/>
              <a:gd name="T39" fmla="*/ 212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3" h="585">
                <a:moveTo>
                  <a:pt x="259" y="212"/>
                </a:moveTo>
                <a:cubicBezTo>
                  <a:pt x="257" y="191"/>
                  <a:pt x="246" y="147"/>
                  <a:pt x="232" y="124"/>
                </a:cubicBezTo>
                <a:cubicBezTo>
                  <a:pt x="223" y="109"/>
                  <a:pt x="219" y="103"/>
                  <a:pt x="210" y="91"/>
                </a:cubicBezTo>
                <a:cubicBezTo>
                  <a:pt x="196" y="74"/>
                  <a:pt x="190" y="55"/>
                  <a:pt x="194" y="36"/>
                </a:cubicBezTo>
                <a:cubicBezTo>
                  <a:pt x="197" y="21"/>
                  <a:pt x="208" y="10"/>
                  <a:pt x="197" y="4"/>
                </a:cubicBezTo>
                <a:cubicBezTo>
                  <a:pt x="190" y="0"/>
                  <a:pt x="166" y="22"/>
                  <a:pt x="153" y="46"/>
                </a:cubicBezTo>
                <a:cubicBezTo>
                  <a:pt x="146" y="62"/>
                  <a:pt x="144" y="90"/>
                  <a:pt x="140" y="116"/>
                </a:cubicBezTo>
                <a:cubicBezTo>
                  <a:pt x="136" y="141"/>
                  <a:pt x="124" y="159"/>
                  <a:pt x="113" y="168"/>
                </a:cubicBezTo>
                <a:cubicBezTo>
                  <a:pt x="101" y="177"/>
                  <a:pt x="64" y="197"/>
                  <a:pt x="47" y="204"/>
                </a:cubicBezTo>
                <a:cubicBezTo>
                  <a:pt x="0" y="222"/>
                  <a:pt x="8" y="252"/>
                  <a:pt x="21" y="268"/>
                </a:cubicBezTo>
                <a:cubicBezTo>
                  <a:pt x="30" y="280"/>
                  <a:pt x="89" y="333"/>
                  <a:pt x="64" y="387"/>
                </a:cubicBezTo>
                <a:cubicBezTo>
                  <a:pt x="53" y="410"/>
                  <a:pt x="21" y="414"/>
                  <a:pt x="21" y="472"/>
                </a:cubicBezTo>
                <a:cubicBezTo>
                  <a:pt x="21" y="512"/>
                  <a:pt x="58" y="520"/>
                  <a:pt x="70" y="521"/>
                </a:cubicBezTo>
                <a:cubicBezTo>
                  <a:pt x="83" y="523"/>
                  <a:pt x="142" y="526"/>
                  <a:pt x="159" y="530"/>
                </a:cubicBezTo>
                <a:cubicBezTo>
                  <a:pt x="181" y="534"/>
                  <a:pt x="200" y="554"/>
                  <a:pt x="212" y="559"/>
                </a:cubicBezTo>
                <a:cubicBezTo>
                  <a:pt x="273" y="585"/>
                  <a:pt x="299" y="485"/>
                  <a:pt x="304" y="469"/>
                </a:cubicBezTo>
                <a:cubicBezTo>
                  <a:pt x="313" y="443"/>
                  <a:pt x="305" y="430"/>
                  <a:pt x="299" y="420"/>
                </a:cubicBezTo>
                <a:cubicBezTo>
                  <a:pt x="292" y="408"/>
                  <a:pt x="274" y="393"/>
                  <a:pt x="263" y="375"/>
                </a:cubicBezTo>
                <a:cubicBezTo>
                  <a:pt x="257" y="367"/>
                  <a:pt x="252" y="342"/>
                  <a:pt x="257" y="309"/>
                </a:cubicBezTo>
                <a:cubicBezTo>
                  <a:pt x="262" y="276"/>
                  <a:pt x="261" y="233"/>
                  <a:pt x="259" y="2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2" name="Freeform 16">
            <a:extLst>
              <a:ext uri="{FF2B5EF4-FFF2-40B4-BE49-F238E27FC236}">
                <a16:creationId xmlns:a16="http://schemas.microsoft.com/office/drawing/2014/main" id="{40D758B5-7632-4FF1-B186-08A7C4306052}"/>
              </a:ext>
            </a:extLst>
          </p:cNvPr>
          <p:cNvSpPr>
            <a:spLocks/>
          </p:cNvSpPr>
          <p:nvPr/>
        </p:nvSpPr>
        <p:spPr bwMode="auto">
          <a:xfrm>
            <a:off x="10176868" y="2705461"/>
            <a:ext cx="1074031" cy="645457"/>
          </a:xfrm>
          <a:custGeom>
            <a:avLst/>
            <a:gdLst>
              <a:gd name="T0" fmla="*/ 452 w 534"/>
              <a:gd name="T1" fmla="*/ 75 h 321"/>
              <a:gd name="T2" fmla="*/ 416 w 534"/>
              <a:gd name="T3" fmla="*/ 57 h 321"/>
              <a:gd name="T4" fmla="*/ 361 w 534"/>
              <a:gd name="T5" fmla="*/ 55 h 321"/>
              <a:gd name="T6" fmla="*/ 292 w 534"/>
              <a:gd name="T7" fmla="*/ 22 h 321"/>
              <a:gd name="T8" fmla="*/ 172 w 534"/>
              <a:gd name="T9" fmla="*/ 7 h 321"/>
              <a:gd name="T10" fmla="*/ 115 w 534"/>
              <a:gd name="T11" fmla="*/ 58 h 321"/>
              <a:gd name="T12" fmla="*/ 30 w 534"/>
              <a:gd name="T13" fmla="*/ 87 h 321"/>
              <a:gd name="T14" fmla="*/ 16 w 534"/>
              <a:gd name="T15" fmla="*/ 95 h 321"/>
              <a:gd name="T16" fmla="*/ 21 w 534"/>
              <a:gd name="T17" fmla="*/ 123 h 321"/>
              <a:gd name="T18" fmla="*/ 11 w 534"/>
              <a:gd name="T19" fmla="*/ 168 h 321"/>
              <a:gd name="T20" fmla="*/ 6 w 534"/>
              <a:gd name="T21" fmla="*/ 198 h 321"/>
              <a:gd name="T22" fmla="*/ 48 w 534"/>
              <a:gd name="T23" fmla="*/ 217 h 321"/>
              <a:gd name="T24" fmla="*/ 92 w 534"/>
              <a:gd name="T25" fmla="*/ 216 h 321"/>
              <a:gd name="T26" fmla="*/ 147 w 534"/>
              <a:gd name="T27" fmla="*/ 231 h 321"/>
              <a:gd name="T28" fmla="*/ 190 w 534"/>
              <a:gd name="T29" fmla="*/ 261 h 321"/>
              <a:gd name="T30" fmla="*/ 210 w 534"/>
              <a:gd name="T31" fmla="*/ 281 h 321"/>
              <a:gd name="T32" fmla="*/ 250 w 534"/>
              <a:gd name="T33" fmla="*/ 284 h 321"/>
              <a:gd name="T34" fmla="*/ 289 w 534"/>
              <a:gd name="T35" fmla="*/ 252 h 321"/>
              <a:gd name="T36" fmla="*/ 316 w 534"/>
              <a:gd name="T37" fmla="*/ 274 h 321"/>
              <a:gd name="T38" fmla="*/ 339 w 534"/>
              <a:gd name="T39" fmla="*/ 287 h 321"/>
              <a:gd name="T40" fmla="*/ 377 w 534"/>
              <a:gd name="T41" fmla="*/ 283 h 321"/>
              <a:gd name="T42" fmla="*/ 393 w 534"/>
              <a:gd name="T43" fmla="*/ 306 h 321"/>
              <a:gd name="T44" fmla="*/ 423 w 534"/>
              <a:gd name="T45" fmla="*/ 312 h 321"/>
              <a:gd name="T46" fmla="*/ 469 w 534"/>
              <a:gd name="T47" fmla="*/ 290 h 321"/>
              <a:gd name="T48" fmla="*/ 515 w 534"/>
              <a:gd name="T49" fmla="*/ 258 h 321"/>
              <a:gd name="T50" fmla="*/ 532 w 534"/>
              <a:gd name="T51" fmla="*/ 215 h 321"/>
              <a:gd name="T52" fmla="*/ 523 w 534"/>
              <a:gd name="T53" fmla="*/ 163 h 321"/>
              <a:gd name="T54" fmla="*/ 452 w 534"/>
              <a:gd name="T55" fmla="*/ 75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4" h="321">
                <a:moveTo>
                  <a:pt x="452" y="75"/>
                </a:moveTo>
                <a:cubicBezTo>
                  <a:pt x="435" y="53"/>
                  <a:pt x="425" y="57"/>
                  <a:pt x="416" y="57"/>
                </a:cubicBezTo>
                <a:cubicBezTo>
                  <a:pt x="404" y="59"/>
                  <a:pt x="381" y="65"/>
                  <a:pt x="361" y="55"/>
                </a:cubicBezTo>
                <a:cubicBezTo>
                  <a:pt x="343" y="45"/>
                  <a:pt x="319" y="22"/>
                  <a:pt x="292" y="22"/>
                </a:cubicBezTo>
                <a:cubicBezTo>
                  <a:pt x="198" y="21"/>
                  <a:pt x="198" y="0"/>
                  <a:pt x="172" y="7"/>
                </a:cubicBezTo>
                <a:cubicBezTo>
                  <a:pt x="158" y="10"/>
                  <a:pt x="147" y="37"/>
                  <a:pt x="115" y="58"/>
                </a:cubicBezTo>
                <a:cubicBezTo>
                  <a:pt x="64" y="93"/>
                  <a:pt x="41" y="85"/>
                  <a:pt x="30" y="87"/>
                </a:cubicBezTo>
                <a:cubicBezTo>
                  <a:pt x="24" y="87"/>
                  <a:pt x="20" y="89"/>
                  <a:pt x="16" y="95"/>
                </a:cubicBezTo>
                <a:cubicBezTo>
                  <a:pt x="13" y="101"/>
                  <a:pt x="19" y="114"/>
                  <a:pt x="21" y="123"/>
                </a:cubicBezTo>
                <a:cubicBezTo>
                  <a:pt x="26" y="147"/>
                  <a:pt x="18" y="160"/>
                  <a:pt x="11" y="168"/>
                </a:cubicBezTo>
                <a:cubicBezTo>
                  <a:pt x="3" y="177"/>
                  <a:pt x="0" y="187"/>
                  <a:pt x="6" y="198"/>
                </a:cubicBezTo>
                <a:cubicBezTo>
                  <a:pt x="12" y="210"/>
                  <a:pt x="29" y="215"/>
                  <a:pt x="48" y="217"/>
                </a:cubicBezTo>
                <a:cubicBezTo>
                  <a:pt x="66" y="218"/>
                  <a:pt x="72" y="215"/>
                  <a:pt x="92" y="216"/>
                </a:cubicBezTo>
                <a:cubicBezTo>
                  <a:pt x="114" y="219"/>
                  <a:pt x="147" y="231"/>
                  <a:pt x="147" y="231"/>
                </a:cubicBezTo>
                <a:cubicBezTo>
                  <a:pt x="158" y="235"/>
                  <a:pt x="178" y="250"/>
                  <a:pt x="190" y="261"/>
                </a:cubicBezTo>
                <a:cubicBezTo>
                  <a:pt x="202" y="273"/>
                  <a:pt x="204" y="274"/>
                  <a:pt x="210" y="281"/>
                </a:cubicBezTo>
                <a:cubicBezTo>
                  <a:pt x="223" y="294"/>
                  <a:pt x="241" y="289"/>
                  <a:pt x="250" y="284"/>
                </a:cubicBezTo>
                <a:cubicBezTo>
                  <a:pt x="262" y="276"/>
                  <a:pt x="279" y="259"/>
                  <a:pt x="289" y="252"/>
                </a:cubicBezTo>
                <a:cubicBezTo>
                  <a:pt x="310" y="237"/>
                  <a:pt x="312" y="264"/>
                  <a:pt x="316" y="274"/>
                </a:cubicBezTo>
                <a:cubicBezTo>
                  <a:pt x="320" y="287"/>
                  <a:pt x="330" y="289"/>
                  <a:pt x="339" y="287"/>
                </a:cubicBezTo>
                <a:cubicBezTo>
                  <a:pt x="353" y="283"/>
                  <a:pt x="370" y="278"/>
                  <a:pt x="377" y="283"/>
                </a:cubicBezTo>
                <a:cubicBezTo>
                  <a:pt x="385" y="288"/>
                  <a:pt x="385" y="292"/>
                  <a:pt x="393" y="306"/>
                </a:cubicBezTo>
                <a:cubicBezTo>
                  <a:pt x="401" y="321"/>
                  <a:pt x="419" y="315"/>
                  <a:pt x="423" y="312"/>
                </a:cubicBezTo>
                <a:cubicBezTo>
                  <a:pt x="426" y="310"/>
                  <a:pt x="459" y="297"/>
                  <a:pt x="469" y="290"/>
                </a:cubicBezTo>
                <a:cubicBezTo>
                  <a:pt x="479" y="284"/>
                  <a:pt x="503" y="273"/>
                  <a:pt x="515" y="258"/>
                </a:cubicBezTo>
                <a:cubicBezTo>
                  <a:pt x="529" y="241"/>
                  <a:pt x="531" y="225"/>
                  <a:pt x="532" y="215"/>
                </a:cubicBezTo>
                <a:cubicBezTo>
                  <a:pt x="534" y="199"/>
                  <a:pt x="533" y="181"/>
                  <a:pt x="523" y="163"/>
                </a:cubicBezTo>
                <a:cubicBezTo>
                  <a:pt x="513" y="144"/>
                  <a:pt x="469" y="96"/>
                  <a:pt x="452" y="7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nvGrpSpPr>
          <p:cNvPr id="23" name="Grupp 22">
            <a:extLst>
              <a:ext uri="{FF2B5EF4-FFF2-40B4-BE49-F238E27FC236}">
                <a16:creationId xmlns:a16="http://schemas.microsoft.com/office/drawing/2014/main" id="{DAA76847-3C11-433A-BF06-2880069D53CA}"/>
              </a:ext>
            </a:extLst>
          </p:cNvPr>
          <p:cNvGrpSpPr/>
          <p:nvPr/>
        </p:nvGrpSpPr>
        <p:grpSpPr>
          <a:xfrm>
            <a:off x="9210631" y="2123641"/>
            <a:ext cx="1385720" cy="1664942"/>
            <a:chOff x="8476946" y="2535674"/>
            <a:chExt cx="1693863" cy="2035176"/>
          </a:xfrm>
        </p:grpSpPr>
        <p:sp>
          <p:nvSpPr>
            <p:cNvPr id="54" name="Freeform 26">
              <a:extLst>
                <a:ext uri="{FF2B5EF4-FFF2-40B4-BE49-F238E27FC236}">
                  <a16:creationId xmlns:a16="http://schemas.microsoft.com/office/drawing/2014/main" id="{A1F51981-9894-4D3D-92B7-4FC14DFE68E1}"/>
                </a:ext>
              </a:extLst>
            </p:cNvPr>
            <p:cNvSpPr>
              <a:spLocks/>
            </p:cNvSpPr>
            <p:nvPr/>
          </p:nvSpPr>
          <p:spPr bwMode="auto">
            <a:xfrm>
              <a:off x="8781746" y="3802499"/>
              <a:ext cx="95250" cy="120650"/>
            </a:xfrm>
            <a:custGeom>
              <a:avLst/>
              <a:gdLst>
                <a:gd name="T0" fmla="*/ 38 w 39"/>
                <a:gd name="T1" fmla="*/ 14 h 49"/>
                <a:gd name="T2" fmla="*/ 34 w 39"/>
                <a:gd name="T3" fmla="*/ 4 h 49"/>
                <a:gd name="T4" fmla="*/ 29 w 39"/>
                <a:gd name="T5" fmla="*/ 1 h 49"/>
                <a:gd name="T6" fmla="*/ 20 w 39"/>
                <a:gd name="T7" fmla="*/ 6 h 49"/>
                <a:gd name="T8" fmla="*/ 5 w 39"/>
                <a:gd name="T9" fmla="*/ 19 h 49"/>
                <a:gd name="T10" fmla="*/ 1 w 39"/>
                <a:gd name="T11" fmla="*/ 34 h 49"/>
                <a:gd name="T12" fmla="*/ 6 w 39"/>
                <a:gd name="T13" fmla="*/ 42 h 49"/>
                <a:gd name="T14" fmla="*/ 11 w 39"/>
                <a:gd name="T15" fmla="*/ 43 h 49"/>
                <a:gd name="T16" fmla="*/ 13 w 39"/>
                <a:gd name="T17" fmla="*/ 42 h 49"/>
                <a:gd name="T18" fmla="*/ 14 w 39"/>
                <a:gd name="T19" fmla="*/ 44 h 49"/>
                <a:gd name="T20" fmla="*/ 16 w 39"/>
                <a:gd name="T21" fmla="*/ 47 h 49"/>
                <a:gd name="T22" fmla="*/ 20 w 39"/>
                <a:gd name="T23" fmla="*/ 48 h 49"/>
                <a:gd name="T24" fmla="*/ 27 w 39"/>
                <a:gd name="T25" fmla="*/ 48 h 49"/>
                <a:gd name="T26" fmla="*/ 34 w 39"/>
                <a:gd name="T27" fmla="*/ 44 h 49"/>
                <a:gd name="T28" fmla="*/ 32 w 39"/>
                <a:gd name="T29" fmla="*/ 38 h 49"/>
                <a:gd name="T30" fmla="*/ 29 w 39"/>
                <a:gd name="T31" fmla="*/ 34 h 49"/>
                <a:gd name="T32" fmla="*/ 32 w 39"/>
                <a:gd name="T33" fmla="*/ 24 h 49"/>
                <a:gd name="T34" fmla="*/ 38 w 39"/>
                <a:gd name="T35" fmla="*/ 1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9">
                  <a:moveTo>
                    <a:pt x="38" y="14"/>
                  </a:moveTo>
                  <a:cubicBezTo>
                    <a:pt x="39" y="10"/>
                    <a:pt x="37" y="6"/>
                    <a:pt x="34" y="4"/>
                  </a:cubicBezTo>
                  <a:cubicBezTo>
                    <a:pt x="33" y="2"/>
                    <a:pt x="31" y="1"/>
                    <a:pt x="29" y="1"/>
                  </a:cubicBezTo>
                  <a:cubicBezTo>
                    <a:pt x="25" y="0"/>
                    <a:pt x="23" y="4"/>
                    <a:pt x="20" y="6"/>
                  </a:cubicBezTo>
                  <a:cubicBezTo>
                    <a:pt x="15" y="11"/>
                    <a:pt x="9" y="14"/>
                    <a:pt x="5" y="19"/>
                  </a:cubicBezTo>
                  <a:cubicBezTo>
                    <a:pt x="2" y="24"/>
                    <a:pt x="0" y="29"/>
                    <a:pt x="1" y="34"/>
                  </a:cubicBezTo>
                  <a:cubicBezTo>
                    <a:pt x="2" y="38"/>
                    <a:pt x="3" y="41"/>
                    <a:pt x="6" y="42"/>
                  </a:cubicBezTo>
                  <a:cubicBezTo>
                    <a:pt x="8" y="43"/>
                    <a:pt x="9" y="43"/>
                    <a:pt x="11" y="43"/>
                  </a:cubicBezTo>
                  <a:cubicBezTo>
                    <a:pt x="11" y="42"/>
                    <a:pt x="12" y="42"/>
                    <a:pt x="13" y="42"/>
                  </a:cubicBezTo>
                  <a:cubicBezTo>
                    <a:pt x="14" y="42"/>
                    <a:pt x="14" y="43"/>
                    <a:pt x="14" y="44"/>
                  </a:cubicBezTo>
                  <a:cubicBezTo>
                    <a:pt x="14" y="45"/>
                    <a:pt x="15" y="46"/>
                    <a:pt x="16" y="47"/>
                  </a:cubicBezTo>
                  <a:cubicBezTo>
                    <a:pt x="17" y="48"/>
                    <a:pt x="18" y="48"/>
                    <a:pt x="20" y="48"/>
                  </a:cubicBezTo>
                  <a:cubicBezTo>
                    <a:pt x="22" y="49"/>
                    <a:pt x="24" y="49"/>
                    <a:pt x="27" y="48"/>
                  </a:cubicBezTo>
                  <a:cubicBezTo>
                    <a:pt x="30" y="48"/>
                    <a:pt x="33" y="47"/>
                    <a:pt x="34" y="44"/>
                  </a:cubicBezTo>
                  <a:cubicBezTo>
                    <a:pt x="34" y="42"/>
                    <a:pt x="33" y="40"/>
                    <a:pt x="32" y="38"/>
                  </a:cubicBezTo>
                  <a:cubicBezTo>
                    <a:pt x="31" y="37"/>
                    <a:pt x="30" y="35"/>
                    <a:pt x="29" y="34"/>
                  </a:cubicBezTo>
                  <a:cubicBezTo>
                    <a:pt x="28" y="30"/>
                    <a:pt x="30" y="26"/>
                    <a:pt x="32" y="24"/>
                  </a:cubicBezTo>
                  <a:cubicBezTo>
                    <a:pt x="34" y="21"/>
                    <a:pt x="37" y="18"/>
                    <a:pt x="38" y="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5" name="Freeform 15">
              <a:extLst>
                <a:ext uri="{FF2B5EF4-FFF2-40B4-BE49-F238E27FC236}">
                  <a16:creationId xmlns:a16="http://schemas.microsoft.com/office/drawing/2014/main" id="{F7F0830E-2509-49D8-89F8-3EA139CCE33C}"/>
                </a:ext>
              </a:extLst>
            </p:cNvPr>
            <p:cNvSpPr>
              <a:spLocks/>
            </p:cNvSpPr>
            <p:nvPr/>
          </p:nvSpPr>
          <p:spPr bwMode="auto">
            <a:xfrm>
              <a:off x="8591246" y="2535674"/>
              <a:ext cx="1579563" cy="1558925"/>
            </a:xfrm>
            <a:custGeom>
              <a:avLst/>
              <a:gdLst>
                <a:gd name="T0" fmla="*/ 200 w 642"/>
                <a:gd name="T1" fmla="*/ 530 h 635"/>
                <a:gd name="T2" fmla="*/ 235 w 642"/>
                <a:gd name="T3" fmla="*/ 528 h 635"/>
                <a:gd name="T4" fmla="*/ 234 w 642"/>
                <a:gd name="T5" fmla="*/ 556 h 635"/>
                <a:gd name="T6" fmla="*/ 231 w 642"/>
                <a:gd name="T7" fmla="*/ 610 h 635"/>
                <a:gd name="T8" fmla="*/ 275 w 642"/>
                <a:gd name="T9" fmla="*/ 633 h 635"/>
                <a:gd name="T10" fmla="*/ 302 w 642"/>
                <a:gd name="T11" fmla="*/ 597 h 635"/>
                <a:gd name="T12" fmla="*/ 287 w 642"/>
                <a:gd name="T13" fmla="*/ 482 h 635"/>
                <a:gd name="T14" fmla="*/ 284 w 642"/>
                <a:gd name="T15" fmla="*/ 413 h 635"/>
                <a:gd name="T16" fmla="*/ 343 w 642"/>
                <a:gd name="T17" fmla="*/ 363 h 635"/>
                <a:gd name="T18" fmla="*/ 415 w 642"/>
                <a:gd name="T19" fmla="*/ 368 h 635"/>
                <a:gd name="T20" fmla="*/ 442 w 642"/>
                <a:gd name="T21" fmla="*/ 368 h 635"/>
                <a:gd name="T22" fmla="*/ 439 w 642"/>
                <a:gd name="T23" fmla="*/ 330 h 635"/>
                <a:gd name="T24" fmla="*/ 449 w 642"/>
                <a:gd name="T25" fmla="*/ 251 h 635"/>
                <a:gd name="T26" fmla="*/ 463 w 642"/>
                <a:gd name="T27" fmla="*/ 216 h 635"/>
                <a:gd name="T28" fmla="*/ 556 w 642"/>
                <a:gd name="T29" fmla="*/ 173 h 635"/>
                <a:gd name="T30" fmla="*/ 636 w 642"/>
                <a:gd name="T31" fmla="*/ 141 h 635"/>
                <a:gd name="T32" fmla="*/ 629 w 642"/>
                <a:gd name="T33" fmla="*/ 85 h 635"/>
                <a:gd name="T34" fmla="*/ 528 w 642"/>
                <a:gd name="T35" fmla="*/ 27 h 635"/>
                <a:gd name="T36" fmla="*/ 398 w 642"/>
                <a:gd name="T37" fmla="*/ 112 h 635"/>
                <a:gd name="T38" fmla="*/ 308 w 642"/>
                <a:gd name="T39" fmla="*/ 112 h 635"/>
                <a:gd name="T40" fmla="*/ 265 w 642"/>
                <a:gd name="T41" fmla="*/ 74 h 635"/>
                <a:gd name="T42" fmla="*/ 231 w 642"/>
                <a:gd name="T43" fmla="*/ 73 h 635"/>
                <a:gd name="T44" fmla="*/ 188 w 642"/>
                <a:gd name="T45" fmla="*/ 121 h 635"/>
                <a:gd name="T46" fmla="*/ 91 w 642"/>
                <a:gd name="T47" fmla="*/ 223 h 635"/>
                <a:gd name="T48" fmla="*/ 79 w 642"/>
                <a:gd name="T49" fmla="*/ 240 h 635"/>
                <a:gd name="T50" fmla="*/ 26 w 642"/>
                <a:gd name="T51" fmla="*/ 259 h 635"/>
                <a:gd name="T52" fmla="*/ 4 w 642"/>
                <a:gd name="T53" fmla="*/ 320 h 635"/>
                <a:gd name="T54" fmla="*/ 47 w 642"/>
                <a:gd name="T55" fmla="*/ 355 h 635"/>
                <a:gd name="T56" fmla="*/ 91 w 642"/>
                <a:gd name="T57" fmla="*/ 334 h 635"/>
                <a:gd name="T58" fmla="*/ 117 w 642"/>
                <a:gd name="T59" fmla="*/ 346 h 635"/>
                <a:gd name="T60" fmla="*/ 141 w 642"/>
                <a:gd name="T61" fmla="*/ 368 h 635"/>
                <a:gd name="T62" fmla="*/ 212 w 642"/>
                <a:gd name="T63" fmla="*/ 362 h 635"/>
                <a:gd name="T64" fmla="*/ 272 w 642"/>
                <a:gd name="T65" fmla="*/ 324 h 635"/>
                <a:gd name="T66" fmla="*/ 296 w 642"/>
                <a:gd name="T67" fmla="*/ 311 h 635"/>
                <a:gd name="T68" fmla="*/ 289 w 642"/>
                <a:gd name="T69" fmla="*/ 344 h 635"/>
                <a:gd name="T70" fmla="*/ 234 w 642"/>
                <a:gd name="T71" fmla="*/ 373 h 635"/>
                <a:gd name="T72" fmla="*/ 162 w 642"/>
                <a:gd name="T73" fmla="*/ 411 h 635"/>
                <a:gd name="T74" fmla="*/ 187 w 642"/>
                <a:gd name="T75" fmla="*/ 547 h 635"/>
                <a:gd name="T76" fmla="*/ 200 w 642"/>
                <a:gd name="T77" fmla="*/ 530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2" h="635">
                  <a:moveTo>
                    <a:pt x="200" y="530"/>
                  </a:moveTo>
                  <a:cubicBezTo>
                    <a:pt x="210" y="498"/>
                    <a:pt x="230" y="511"/>
                    <a:pt x="235" y="528"/>
                  </a:cubicBezTo>
                  <a:cubicBezTo>
                    <a:pt x="237" y="535"/>
                    <a:pt x="240" y="541"/>
                    <a:pt x="234" y="556"/>
                  </a:cubicBezTo>
                  <a:cubicBezTo>
                    <a:pt x="228" y="568"/>
                    <a:pt x="225" y="589"/>
                    <a:pt x="231" y="610"/>
                  </a:cubicBezTo>
                  <a:cubicBezTo>
                    <a:pt x="236" y="631"/>
                    <a:pt x="261" y="630"/>
                    <a:pt x="275" y="633"/>
                  </a:cubicBezTo>
                  <a:cubicBezTo>
                    <a:pt x="288" y="635"/>
                    <a:pt x="299" y="624"/>
                    <a:pt x="302" y="597"/>
                  </a:cubicBezTo>
                  <a:cubicBezTo>
                    <a:pt x="302" y="591"/>
                    <a:pt x="316" y="527"/>
                    <a:pt x="287" y="482"/>
                  </a:cubicBezTo>
                  <a:cubicBezTo>
                    <a:pt x="271" y="458"/>
                    <a:pt x="279" y="424"/>
                    <a:pt x="284" y="413"/>
                  </a:cubicBezTo>
                  <a:cubicBezTo>
                    <a:pt x="292" y="393"/>
                    <a:pt x="310" y="373"/>
                    <a:pt x="343" y="363"/>
                  </a:cubicBezTo>
                  <a:cubicBezTo>
                    <a:pt x="364" y="357"/>
                    <a:pt x="386" y="358"/>
                    <a:pt x="415" y="368"/>
                  </a:cubicBezTo>
                  <a:cubicBezTo>
                    <a:pt x="420" y="370"/>
                    <a:pt x="437" y="374"/>
                    <a:pt x="442" y="368"/>
                  </a:cubicBezTo>
                  <a:cubicBezTo>
                    <a:pt x="449" y="361"/>
                    <a:pt x="447" y="350"/>
                    <a:pt x="439" y="330"/>
                  </a:cubicBezTo>
                  <a:cubicBezTo>
                    <a:pt x="424" y="294"/>
                    <a:pt x="438" y="267"/>
                    <a:pt x="449" y="251"/>
                  </a:cubicBezTo>
                  <a:cubicBezTo>
                    <a:pt x="458" y="238"/>
                    <a:pt x="458" y="228"/>
                    <a:pt x="463" y="216"/>
                  </a:cubicBezTo>
                  <a:cubicBezTo>
                    <a:pt x="484" y="165"/>
                    <a:pt x="534" y="166"/>
                    <a:pt x="556" y="173"/>
                  </a:cubicBezTo>
                  <a:cubicBezTo>
                    <a:pt x="615" y="190"/>
                    <a:pt x="629" y="159"/>
                    <a:pt x="636" y="141"/>
                  </a:cubicBezTo>
                  <a:cubicBezTo>
                    <a:pt x="642" y="128"/>
                    <a:pt x="642" y="107"/>
                    <a:pt x="629" y="85"/>
                  </a:cubicBezTo>
                  <a:cubicBezTo>
                    <a:pt x="614" y="60"/>
                    <a:pt x="579" y="0"/>
                    <a:pt x="528" y="27"/>
                  </a:cubicBezTo>
                  <a:cubicBezTo>
                    <a:pt x="501" y="42"/>
                    <a:pt x="442" y="100"/>
                    <a:pt x="398" y="112"/>
                  </a:cubicBezTo>
                  <a:cubicBezTo>
                    <a:pt x="343" y="126"/>
                    <a:pt x="317" y="115"/>
                    <a:pt x="308" y="112"/>
                  </a:cubicBezTo>
                  <a:cubicBezTo>
                    <a:pt x="299" y="108"/>
                    <a:pt x="276" y="89"/>
                    <a:pt x="265" y="74"/>
                  </a:cubicBezTo>
                  <a:cubicBezTo>
                    <a:pt x="254" y="59"/>
                    <a:pt x="241" y="67"/>
                    <a:pt x="231" y="73"/>
                  </a:cubicBezTo>
                  <a:cubicBezTo>
                    <a:pt x="224" y="78"/>
                    <a:pt x="197" y="106"/>
                    <a:pt x="188" y="121"/>
                  </a:cubicBezTo>
                  <a:cubicBezTo>
                    <a:pt x="154" y="175"/>
                    <a:pt x="79" y="149"/>
                    <a:pt x="91" y="223"/>
                  </a:cubicBezTo>
                  <a:cubicBezTo>
                    <a:pt x="92" y="230"/>
                    <a:pt x="91" y="236"/>
                    <a:pt x="79" y="240"/>
                  </a:cubicBezTo>
                  <a:cubicBezTo>
                    <a:pt x="72" y="243"/>
                    <a:pt x="46" y="248"/>
                    <a:pt x="26" y="259"/>
                  </a:cubicBezTo>
                  <a:cubicBezTo>
                    <a:pt x="6" y="270"/>
                    <a:pt x="0" y="294"/>
                    <a:pt x="4" y="320"/>
                  </a:cubicBezTo>
                  <a:cubicBezTo>
                    <a:pt x="8" y="345"/>
                    <a:pt x="25" y="358"/>
                    <a:pt x="47" y="355"/>
                  </a:cubicBezTo>
                  <a:cubicBezTo>
                    <a:pt x="69" y="352"/>
                    <a:pt x="66" y="340"/>
                    <a:pt x="91" y="334"/>
                  </a:cubicBezTo>
                  <a:cubicBezTo>
                    <a:pt x="110" y="330"/>
                    <a:pt x="112" y="340"/>
                    <a:pt x="117" y="346"/>
                  </a:cubicBezTo>
                  <a:cubicBezTo>
                    <a:pt x="121" y="351"/>
                    <a:pt x="125" y="360"/>
                    <a:pt x="141" y="368"/>
                  </a:cubicBezTo>
                  <a:cubicBezTo>
                    <a:pt x="157" y="376"/>
                    <a:pt x="176" y="370"/>
                    <a:pt x="212" y="362"/>
                  </a:cubicBezTo>
                  <a:cubicBezTo>
                    <a:pt x="247" y="353"/>
                    <a:pt x="266" y="331"/>
                    <a:pt x="272" y="324"/>
                  </a:cubicBezTo>
                  <a:cubicBezTo>
                    <a:pt x="278" y="317"/>
                    <a:pt x="289" y="305"/>
                    <a:pt x="296" y="311"/>
                  </a:cubicBezTo>
                  <a:cubicBezTo>
                    <a:pt x="303" y="316"/>
                    <a:pt x="297" y="333"/>
                    <a:pt x="289" y="344"/>
                  </a:cubicBezTo>
                  <a:cubicBezTo>
                    <a:pt x="281" y="356"/>
                    <a:pt x="256" y="366"/>
                    <a:pt x="234" y="373"/>
                  </a:cubicBezTo>
                  <a:cubicBezTo>
                    <a:pt x="212" y="380"/>
                    <a:pt x="180" y="400"/>
                    <a:pt x="162" y="411"/>
                  </a:cubicBezTo>
                  <a:cubicBezTo>
                    <a:pt x="124" y="434"/>
                    <a:pt x="166" y="543"/>
                    <a:pt x="187" y="547"/>
                  </a:cubicBezTo>
                  <a:cubicBezTo>
                    <a:pt x="196" y="548"/>
                    <a:pt x="198" y="536"/>
                    <a:pt x="200" y="53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6" name="Freeform 24">
              <a:extLst>
                <a:ext uri="{FF2B5EF4-FFF2-40B4-BE49-F238E27FC236}">
                  <a16:creationId xmlns:a16="http://schemas.microsoft.com/office/drawing/2014/main" id="{74AEC9D0-1404-4D57-BD11-FB0C678F1AE6}"/>
                </a:ext>
              </a:extLst>
            </p:cNvPr>
            <p:cNvSpPr>
              <a:spLocks/>
            </p:cNvSpPr>
            <p:nvPr/>
          </p:nvSpPr>
          <p:spPr bwMode="auto">
            <a:xfrm>
              <a:off x="8562671" y="3610412"/>
              <a:ext cx="187325" cy="236538"/>
            </a:xfrm>
            <a:custGeom>
              <a:avLst/>
              <a:gdLst>
                <a:gd name="T0" fmla="*/ 11 w 76"/>
                <a:gd name="T1" fmla="*/ 65 h 96"/>
                <a:gd name="T2" fmla="*/ 29 w 76"/>
                <a:gd name="T3" fmla="*/ 88 h 96"/>
                <a:gd name="T4" fmla="*/ 42 w 76"/>
                <a:gd name="T5" fmla="*/ 94 h 96"/>
                <a:gd name="T6" fmla="*/ 56 w 76"/>
                <a:gd name="T7" fmla="*/ 96 h 96"/>
                <a:gd name="T8" fmla="*/ 68 w 76"/>
                <a:gd name="T9" fmla="*/ 91 h 96"/>
                <a:gd name="T10" fmla="*/ 75 w 76"/>
                <a:gd name="T11" fmla="*/ 78 h 96"/>
                <a:gd name="T12" fmla="*/ 73 w 76"/>
                <a:gd name="T13" fmla="*/ 59 h 96"/>
                <a:gd name="T14" fmla="*/ 73 w 76"/>
                <a:gd name="T15" fmla="*/ 57 h 96"/>
                <a:gd name="T16" fmla="*/ 66 w 76"/>
                <a:gd name="T17" fmla="*/ 21 h 96"/>
                <a:gd name="T18" fmla="*/ 63 w 76"/>
                <a:gd name="T19" fmla="*/ 11 h 96"/>
                <a:gd name="T20" fmla="*/ 55 w 76"/>
                <a:gd name="T21" fmla="*/ 4 h 96"/>
                <a:gd name="T22" fmla="*/ 44 w 76"/>
                <a:gd name="T23" fmla="*/ 0 h 96"/>
                <a:gd name="T24" fmla="*/ 34 w 76"/>
                <a:gd name="T25" fmla="*/ 9 h 96"/>
                <a:gd name="T26" fmla="*/ 24 w 76"/>
                <a:gd name="T27" fmla="*/ 20 h 96"/>
                <a:gd name="T28" fmla="*/ 13 w 76"/>
                <a:gd name="T29" fmla="*/ 22 h 96"/>
                <a:gd name="T30" fmla="*/ 7 w 76"/>
                <a:gd name="T31" fmla="*/ 31 h 96"/>
                <a:gd name="T32" fmla="*/ 5 w 76"/>
                <a:gd name="T33" fmla="*/ 43 h 96"/>
                <a:gd name="T34" fmla="*/ 2 w 76"/>
                <a:gd name="T35" fmla="*/ 50 h 96"/>
                <a:gd name="T36" fmla="*/ 1 w 76"/>
                <a:gd name="T37" fmla="*/ 57 h 96"/>
                <a:gd name="T38" fmla="*/ 11 w 76"/>
                <a:gd name="T39" fmla="*/ 6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6" h="96">
                  <a:moveTo>
                    <a:pt x="11" y="65"/>
                  </a:moveTo>
                  <a:cubicBezTo>
                    <a:pt x="19" y="71"/>
                    <a:pt x="21" y="82"/>
                    <a:pt x="29" y="88"/>
                  </a:cubicBezTo>
                  <a:cubicBezTo>
                    <a:pt x="32" y="92"/>
                    <a:pt x="37" y="93"/>
                    <a:pt x="42" y="94"/>
                  </a:cubicBezTo>
                  <a:cubicBezTo>
                    <a:pt x="47" y="95"/>
                    <a:pt x="51" y="96"/>
                    <a:pt x="56" y="96"/>
                  </a:cubicBezTo>
                  <a:cubicBezTo>
                    <a:pt x="60" y="95"/>
                    <a:pt x="65" y="94"/>
                    <a:pt x="68" y="91"/>
                  </a:cubicBezTo>
                  <a:cubicBezTo>
                    <a:pt x="72" y="88"/>
                    <a:pt x="74" y="83"/>
                    <a:pt x="75" y="78"/>
                  </a:cubicBezTo>
                  <a:cubicBezTo>
                    <a:pt x="76" y="71"/>
                    <a:pt x="75" y="65"/>
                    <a:pt x="73" y="59"/>
                  </a:cubicBezTo>
                  <a:cubicBezTo>
                    <a:pt x="73" y="57"/>
                    <a:pt x="73" y="57"/>
                    <a:pt x="73" y="57"/>
                  </a:cubicBezTo>
                  <a:cubicBezTo>
                    <a:pt x="69" y="45"/>
                    <a:pt x="68" y="33"/>
                    <a:pt x="66" y="21"/>
                  </a:cubicBezTo>
                  <a:cubicBezTo>
                    <a:pt x="66" y="17"/>
                    <a:pt x="65" y="14"/>
                    <a:pt x="63" y="11"/>
                  </a:cubicBezTo>
                  <a:cubicBezTo>
                    <a:pt x="61" y="8"/>
                    <a:pt x="58" y="6"/>
                    <a:pt x="55" y="4"/>
                  </a:cubicBezTo>
                  <a:cubicBezTo>
                    <a:pt x="51" y="2"/>
                    <a:pt x="48" y="0"/>
                    <a:pt x="44" y="0"/>
                  </a:cubicBezTo>
                  <a:cubicBezTo>
                    <a:pt x="39" y="1"/>
                    <a:pt x="36" y="5"/>
                    <a:pt x="34" y="9"/>
                  </a:cubicBezTo>
                  <a:cubicBezTo>
                    <a:pt x="31" y="14"/>
                    <a:pt x="28" y="18"/>
                    <a:pt x="24" y="20"/>
                  </a:cubicBezTo>
                  <a:cubicBezTo>
                    <a:pt x="20" y="21"/>
                    <a:pt x="16" y="20"/>
                    <a:pt x="13" y="22"/>
                  </a:cubicBezTo>
                  <a:cubicBezTo>
                    <a:pt x="10" y="24"/>
                    <a:pt x="8" y="28"/>
                    <a:pt x="7" y="31"/>
                  </a:cubicBezTo>
                  <a:cubicBezTo>
                    <a:pt x="6" y="35"/>
                    <a:pt x="6" y="39"/>
                    <a:pt x="5" y="43"/>
                  </a:cubicBezTo>
                  <a:cubicBezTo>
                    <a:pt x="4" y="45"/>
                    <a:pt x="3" y="47"/>
                    <a:pt x="2" y="50"/>
                  </a:cubicBezTo>
                  <a:cubicBezTo>
                    <a:pt x="1" y="52"/>
                    <a:pt x="0" y="55"/>
                    <a:pt x="1" y="57"/>
                  </a:cubicBezTo>
                  <a:cubicBezTo>
                    <a:pt x="3" y="61"/>
                    <a:pt x="8" y="63"/>
                    <a:pt x="11" y="6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7" name="Freeform 25">
              <a:extLst>
                <a:ext uri="{FF2B5EF4-FFF2-40B4-BE49-F238E27FC236}">
                  <a16:creationId xmlns:a16="http://schemas.microsoft.com/office/drawing/2014/main" id="{3AF1F4DD-863D-4E9E-BE84-FB00F6F34680}"/>
                </a:ext>
              </a:extLst>
            </p:cNvPr>
            <p:cNvSpPr>
              <a:spLocks/>
            </p:cNvSpPr>
            <p:nvPr/>
          </p:nvSpPr>
          <p:spPr bwMode="auto">
            <a:xfrm>
              <a:off x="8749996" y="3635812"/>
              <a:ext cx="117475" cy="136525"/>
            </a:xfrm>
            <a:custGeom>
              <a:avLst/>
              <a:gdLst>
                <a:gd name="T0" fmla="*/ 33 w 48"/>
                <a:gd name="T1" fmla="*/ 2 h 56"/>
                <a:gd name="T2" fmla="*/ 14 w 48"/>
                <a:gd name="T3" fmla="*/ 4 h 56"/>
                <a:gd name="T4" fmla="*/ 2 w 48"/>
                <a:gd name="T5" fmla="*/ 14 h 56"/>
                <a:gd name="T6" fmla="*/ 0 w 48"/>
                <a:gd name="T7" fmla="*/ 22 h 56"/>
                <a:gd name="T8" fmla="*/ 6 w 48"/>
                <a:gd name="T9" fmla="*/ 33 h 56"/>
                <a:gd name="T10" fmla="*/ 16 w 48"/>
                <a:gd name="T11" fmla="*/ 43 h 56"/>
                <a:gd name="T12" fmla="*/ 24 w 48"/>
                <a:gd name="T13" fmla="*/ 52 h 56"/>
                <a:gd name="T14" fmla="*/ 25 w 48"/>
                <a:gd name="T15" fmla="*/ 53 h 56"/>
                <a:gd name="T16" fmla="*/ 30 w 48"/>
                <a:gd name="T17" fmla="*/ 51 h 56"/>
                <a:gd name="T18" fmla="*/ 46 w 48"/>
                <a:gd name="T19" fmla="*/ 25 h 56"/>
                <a:gd name="T20" fmla="*/ 47 w 48"/>
                <a:gd name="T21" fmla="*/ 13 h 56"/>
                <a:gd name="T22" fmla="*/ 33 w 48"/>
                <a:gd name="T23" fmla="*/ 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56">
                  <a:moveTo>
                    <a:pt x="33" y="2"/>
                  </a:moveTo>
                  <a:cubicBezTo>
                    <a:pt x="26" y="0"/>
                    <a:pt x="20" y="2"/>
                    <a:pt x="14" y="4"/>
                  </a:cubicBezTo>
                  <a:cubicBezTo>
                    <a:pt x="9" y="6"/>
                    <a:pt x="4" y="9"/>
                    <a:pt x="2" y="14"/>
                  </a:cubicBezTo>
                  <a:cubicBezTo>
                    <a:pt x="0" y="16"/>
                    <a:pt x="0" y="19"/>
                    <a:pt x="0" y="22"/>
                  </a:cubicBezTo>
                  <a:cubicBezTo>
                    <a:pt x="1" y="26"/>
                    <a:pt x="4" y="30"/>
                    <a:pt x="6" y="33"/>
                  </a:cubicBezTo>
                  <a:cubicBezTo>
                    <a:pt x="10" y="36"/>
                    <a:pt x="13" y="39"/>
                    <a:pt x="16" y="43"/>
                  </a:cubicBezTo>
                  <a:cubicBezTo>
                    <a:pt x="20" y="46"/>
                    <a:pt x="21" y="48"/>
                    <a:pt x="24" y="52"/>
                  </a:cubicBezTo>
                  <a:cubicBezTo>
                    <a:pt x="25" y="53"/>
                    <a:pt x="25" y="53"/>
                    <a:pt x="25" y="53"/>
                  </a:cubicBezTo>
                  <a:cubicBezTo>
                    <a:pt x="26" y="56"/>
                    <a:pt x="29" y="52"/>
                    <a:pt x="30" y="51"/>
                  </a:cubicBezTo>
                  <a:cubicBezTo>
                    <a:pt x="38" y="44"/>
                    <a:pt x="43" y="35"/>
                    <a:pt x="46" y="25"/>
                  </a:cubicBezTo>
                  <a:cubicBezTo>
                    <a:pt x="47" y="21"/>
                    <a:pt x="48" y="17"/>
                    <a:pt x="47" y="13"/>
                  </a:cubicBezTo>
                  <a:cubicBezTo>
                    <a:pt x="45" y="7"/>
                    <a:pt x="39" y="3"/>
                    <a:pt x="33"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8" name="Freeform 27">
              <a:extLst>
                <a:ext uri="{FF2B5EF4-FFF2-40B4-BE49-F238E27FC236}">
                  <a16:creationId xmlns:a16="http://schemas.microsoft.com/office/drawing/2014/main" id="{93FF14FE-5BF3-4BA7-BC1D-72E74BB3311D}"/>
                </a:ext>
              </a:extLst>
            </p:cNvPr>
            <p:cNvSpPr>
              <a:spLocks/>
            </p:cNvSpPr>
            <p:nvPr/>
          </p:nvSpPr>
          <p:spPr bwMode="auto">
            <a:xfrm>
              <a:off x="8476946" y="3927912"/>
              <a:ext cx="112713" cy="66675"/>
            </a:xfrm>
            <a:custGeom>
              <a:avLst/>
              <a:gdLst>
                <a:gd name="T0" fmla="*/ 42 w 46"/>
                <a:gd name="T1" fmla="*/ 22 h 27"/>
                <a:gd name="T2" fmla="*/ 45 w 46"/>
                <a:gd name="T3" fmla="*/ 12 h 27"/>
                <a:gd name="T4" fmla="*/ 45 w 46"/>
                <a:gd name="T5" fmla="*/ 7 h 27"/>
                <a:gd name="T6" fmla="*/ 39 w 46"/>
                <a:gd name="T7" fmla="*/ 4 h 27"/>
                <a:gd name="T8" fmla="*/ 27 w 46"/>
                <a:gd name="T9" fmla="*/ 3 h 27"/>
                <a:gd name="T10" fmla="*/ 22 w 46"/>
                <a:gd name="T11" fmla="*/ 6 h 27"/>
                <a:gd name="T12" fmla="*/ 20 w 46"/>
                <a:gd name="T13" fmla="*/ 12 h 27"/>
                <a:gd name="T14" fmla="*/ 16 w 46"/>
                <a:gd name="T15" fmla="*/ 13 h 27"/>
                <a:gd name="T16" fmla="*/ 14 w 46"/>
                <a:gd name="T17" fmla="*/ 12 h 27"/>
                <a:gd name="T18" fmla="*/ 13 w 46"/>
                <a:gd name="T19" fmla="*/ 10 h 27"/>
                <a:gd name="T20" fmla="*/ 13 w 46"/>
                <a:gd name="T21" fmla="*/ 9 h 27"/>
                <a:gd name="T22" fmla="*/ 13 w 46"/>
                <a:gd name="T23" fmla="*/ 6 h 27"/>
                <a:gd name="T24" fmla="*/ 12 w 46"/>
                <a:gd name="T25" fmla="*/ 3 h 27"/>
                <a:gd name="T26" fmla="*/ 6 w 46"/>
                <a:gd name="T27" fmla="*/ 1 h 27"/>
                <a:gd name="T28" fmla="*/ 2 w 46"/>
                <a:gd name="T29" fmla="*/ 7 h 27"/>
                <a:gd name="T30" fmla="*/ 0 w 46"/>
                <a:gd name="T31" fmla="*/ 16 h 27"/>
                <a:gd name="T32" fmla="*/ 0 w 46"/>
                <a:gd name="T33" fmla="*/ 21 h 27"/>
                <a:gd name="T34" fmla="*/ 1 w 46"/>
                <a:gd name="T35" fmla="*/ 26 h 27"/>
                <a:gd name="T36" fmla="*/ 7 w 46"/>
                <a:gd name="T37" fmla="*/ 27 h 27"/>
                <a:gd name="T38" fmla="*/ 19 w 46"/>
                <a:gd name="T39" fmla="*/ 24 h 27"/>
                <a:gd name="T40" fmla="*/ 25 w 46"/>
                <a:gd name="T41" fmla="*/ 23 h 27"/>
                <a:gd name="T42" fmla="*/ 33 w 46"/>
                <a:gd name="T43" fmla="*/ 26 h 27"/>
                <a:gd name="T44" fmla="*/ 42 w 46"/>
                <a:gd name="T45"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27">
                  <a:moveTo>
                    <a:pt x="42" y="22"/>
                  </a:moveTo>
                  <a:cubicBezTo>
                    <a:pt x="44" y="19"/>
                    <a:pt x="45" y="16"/>
                    <a:pt x="45" y="12"/>
                  </a:cubicBezTo>
                  <a:cubicBezTo>
                    <a:pt x="46" y="11"/>
                    <a:pt x="46" y="9"/>
                    <a:pt x="45" y="7"/>
                  </a:cubicBezTo>
                  <a:cubicBezTo>
                    <a:pt x="44" y="5"/>
                    <a:pt x="42" y="4"/>
                    <a:pt x="39" y="4"/>
                  </a:cubicBezTo>
                  <a:cubicBezTo>
                    <a:pt x="35" y="3"/>
                    <a:pt x="31" y="2"/>
                    <a:pt x="27" y="3"/>
                  </a:cubicBezTo>
                  <a:cubicBezTo>
                    <a:pt x="25" y="3"/>
                    <a:pt x="23" y="4"/>
                    <a:pt x="22" y="6"/>
                  </a:cubicBezTo>
                  <a:cubicBezTo>
                    <a:pt x="21" y="8"/>
                    <a:pt x="22" y="11"/>
                    <a:pt x="20" y="12"/>
                  </a:cubicBezTo>
                  <a:cubicBezTo>
                    <a:pt x="19" y="13"/>
                    <a:pt x="18" y="13"/>
                    <a:pt x="16" y="13"/>
                  </a:cubicBezTo>
                  <a:cubicBezTo>
                    <a:pt x="16" y="12"/>
                    <a:pt x="15" y="12"/>
                    <a:pt x="14" y="12"/>
                  </a:cubicBezTo>
                  <a:cubicBezTo>
                    <a:pt x="14" y="11"/>
                    <a:pt x="13" y="11"/>
                    <a:pt x="13" y="10"/>
                  </a:cubicBezTo>
                  <a:cubicBezTo>
                    <a:pt x="13" y="10"/>
                    <a:pt x="13" y="10"/>
                    <a:pt x="13" y="9"/>
                  </a:cubicBezTo>
                  <a:cubicBezTo>
                    <a:pt x="13" y="8"/>
                    <a:pt x="13" y="7"/>
                    <a:pt x="13" y="6"/>
                  </a:cubicBezTo>
                  <a:cubicBezTo>
                    <a:pt x="13" y="5"/>
                    <a:pt x="12" y="4"/>
                    <a:pt x="12" y="3"/>
                  </a:cubicBezTo>
                  <a:cubicBezTo>
                    <a:pt x="10" y="1"/>
                    <a:pt x="8" y="0"/>
                    <a:pt x="6" y="1"/>
                  </a:cubicBezTo>
                  <a:cubicBezTo>
                    <a:pt x="4" y="2"/>
                    <a:pt x="3" y="5"/>
                    <a:pt x="2" y="7"/>
                  </a:cubicBezTo>
                  <a:cubicBezTo>
                    <a:pt x="2" y="10"/>
                    <a:pt x="1" y="13"/>
                    <a:pt x="0" y="16"/>
                  </a:cubicBezTo>
                  <a:cubicBezTo>
                    <a:pt x="0" y="18"/>
                    <a:pt x="0" y="19"/>
                    <a:pt x="0" y="21"/>
                  </a:cubicBezTo>
                  <a:cubicBezTo>
                    <a:pt x="0" y="23"/>
                    <a:pt x="0" y="24"/>
                    <a:pt x="1" y="26"/>
                  </a:cubicBezTo>
                  <a:cubicBezTo>
                    <a:pt x="3" y="27"/>
                    <a:pt x="5" y="27"/>
                    <a:pt x="7" y="27"/>
                  </a:cubicBezTo>
                  <a:cubicBezTo>
                    <a:pt x="11" y="27"/>
                    <a:pt x="15" y="25"/>
                    <a:pt x="19" y="24"/>
                  </a:cubicBezTo>
                  <a:cubicBezTo>
                    <a:pt x="21" y="23"/>
                    <a:pt x="23" y="23"/>
                    <a:pt x="25" y="23"/>
                  </a:cubicBezTo>
                  <a:cubicBezTo>
                    <a:pt x="28" y="23"/>
                    <a:pt x="30" y="26"/>
                    <a:pt x="33" y="26"/>
                  </a:cubicBezTo>
                  <a:cubicBezTo>
                    <a:pt x="36" y="27"/>
                    <a:pt x="40" y="25"/>
                    <a:pt x="42" y="2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9" name="Freeform 28">
              <a:extLst>
                <a:ext uri="{FF2B5EF4-FFF2-40B4-BE49-F238E27FC236}">
                  <a16:creationId xmlns:a16="http://schemas.microsoft.com/office/drawing/2014/main" id="{5B1C97F2-1789-48F7-B0B0-316BA0A35F50}"/>
                </a:ext>
              </a:extLst>
            </p:cNvPr>
            <p:cNvSpPr>
              <a:spLocks/>
            </p:cNvSpPr>
            <p:nvPr/>
          </p:nvSpPr>
          <p:spPr bwMode="auto">
            <a:xfrm>
              <a:off x="8570609" y="3954899"/>
              <a:ext cx="212725" cy="255588"/>
            </a:xfrm>
            <a:custGeom>
              <a:avLst/>
              <a:gdLst>
                <a:gd name="T0" fmla="*/ 54 w 87"/>
                <a:gd name="T1" fmla="*/ 102 h 104"/>
                <a:gd name="T2" fmla="*/ 69 w 87"/>
                <a:gd name="T3" fmla="*/ 87 h 104"/>
                <a:gd name="T4" fmla="*/ 73 w 87"/>
                <a:gd name="T5" fmla="*/ 71 h 104"/>
                <a:gd name="T6" fmla="*/ 85 w 87"/>
                <a:gd name="T7" fmla="*/ 55 h 104"/>
                <a:gd name="T8" fmla="*/ 84 w 87"/>
                <a:gd name="T9" fmla="*/ 47 h 104"/>
                <a:gd name="T10" fmla="*/ 86 w 87"/>
                <a:gd name="T11" fmla="*/ 28 h 104"/>
                <a:gd name="T12" fmla="*/ 79 w 87"/>
                <a:gd name="T13" fmla="*/ 11 h 104"/>
                <a:gd name="T14" fmla="*/ 54 w 87"/>
                <a:gd name="T15" fmla="*/ 10 h 104"/>
                <a:gd name="T16" fmla="*/ 46 w 87"/>
                <a:gd name="T17" fmla="*/ 2 h 104"/>
                <a:gd name="T18" fmla="*/ 38 w 87"/>
                <a:gd name="T19" fmla="*/ 0 h 104"/>
                <a:gd name="T20" fmla="*/ 25 w 87"/>
                <a:gd name="T21" fmla="*/ 3 h 104"/>
                <a:gd name="T22" fmla="*/ 10 w 87"/>
                <a:gd name="T23" fmla="*/ 22 h 104"/>
                <a:gd name="T24" fmla="*/ 3 w 87"/>
                <a:gd name="T25" fmla="*/ 27 h 104"/>
                <a:gd name="T26" fmla="*/ 1 w 87"/>
                <a:gd name="T27" fmla="*/ 33 h 104"/>
                <a:gd name="T28" fmla="*/ 6 w 87"/>
                <a:gd name="T29" fmla="*/ 38 h 104"/>
                <a:gd name="T30" fmla="*/ 13 w 87"/>
                <a:gd name="T31" fmla="*/ 39 h 104"/>
                <a:gd name="T32" fmla="*/ 24 w 87"/>
                <a:gd name="T33" fmla="*/ 38 h 104"/>
                <a:gd name="T34" fmla="*/ 31 w 87"/>
                <a:gd name="T35" fmla="*/ 38 h 104"/>
                <a:gd name="T36" fmla="*/ 35 w 87"/>
                <a:gd name="T37" fmla="*/ 43 h 104"/>
                <a:gd name="T38" fmla="*/ 34 w 87"/>
                <a:gd name="T39" fmla="*/ 47 h 104"/>
                <a:gd name="T40" fmla="*/ 30 w 87"/>
                <a:gd name="T41" fmla="*/ 53 h 104"/>
                <a:gd name="T42" fmla="*/ 27 w 87"/>
                <a:gd name="T43" fmla="*/ 60 h 104"/>
                <a:gd name="T44" fmla="*/ 18 w 87"/>
                <a:gd name="T45" fmla="*/ 72 h 104"/>
                <a:gd name="T46" fmla="*/ 20 w 87"/>
                <a:gd name="T47" fmla="*/ 78 h 104"/>
                <a:gd name="T48" fmla="*/ 24 w 87"/>
                <a:gd name="T49" fmla="*/ 82 h 104"/>
                <a:gd name="T50" fmla="*/ 30 w 87"/>
                <a:gd name="T51" fmla="*/ 90 h 104"/>
                <a:gd name="T52" fmla="*/ 33 w 87"/>
                <a:gd name="T53" fmla="*/ 98 h 104"/>
                <a:gd name="T54" fmla="*/ 54 w 87"/>
                <a:gd name="T55" fmla="*/ 10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7" h="104">
                  <a:moveTo>
                    <a:pt x="54" y="102"/>
                  </a:moveTo>
                  <a:cubicBezTo>
                    <a:pt x="61" y="100"/>
                    <a:pt x="67" y="94"/>
                    <a:pt x="69" y="87"/>
                  </a:cubicBezTo>
                  <a:cubicBezTo>
                    <a:pt x="71" y="82"/>
                    <a:pt x="71" y="76"/>
                    <a:pt x="73" y="71"/>
                  </a:cubicBezTo>
                  <a:cubicBezTo>
                    <a:pt x="77" y="65"/>
                    <a:pt x="84" y="62"/>
                    <a:pt x="85" y="55"/>
                  </a:cubicBezTo>
                  <a:cubicBezTo>
                    <a:pt x="86" y="52"/>
                    <a:pt x="85" y="50"/>
                    <a:pt x="84" y="47"/>
                  </a:cubicBezTo>
                  <a:cubicBezTo>
                    <a:pt x="84" y="40"/>
                    <a:pt x="86" y="34"/>
                    <a:pt x="86" y="28"/>
                  </a:cubicBezTo>
                  <a:cubicBezTo>
                    <a:pt x="87" y="21"/>
                    <a:pt x="85" y="14"/>
                    <a:pt x="79" y="11"/>
                  </a:cubicBezTo>
                  <a:cubicBezTo>
                    <a:pt x="71" y="8"/>
                    <a:pt x="62" y="15"/>
                    <a:pt x="54" y="10"/>
                  </a:cubicBezTo>
                  <a:cubicBezTo>
                    <a:pt x="51" y="8"/>
                    <a:pt x="49" y="4"/>
                    <a:pt x="46" y="2"/>
                  </a:cubicBezTo>
                  <a:cubicBezTo>
                    <a:pt x="43" y="0"/>
                    <a:pt x="41" y="0"/>
                    <a:pt x="38" y="0"/>
                  </a:cubicBezTo>
                  <a:cubicBezTo>
                    <a:pt x="34" y="0"/>
                    <a:pt x="29" y="1"/>
                    <a:pt x="25" y="3"/>
                  </a:cubicBezTo>
                  <a:cubicBezTo>
                    <a:pt x="18" y="8"/>
                    <a:pt x="16" y="17"/>
                    <a:pt x="10" y="22"/>
                  </a:cubicBezTo>
                  <a:cubicBezTo>
                    <a:pt x="8" y="23"/>
                    <a:pt x="5" y="25"/>
                    <a:pt x="3" y="27"/>
                  </a:cubicBezTo>
                  <a:cubicBezTo>
                    <a:pt x="1" y="28"/>
                    <a:pt x="0" y="31"/>
                    <a:pt x="1" y="33"/>
                  </a:cubicBezTo>
                  <a:cubicBezTo>
                    <a:pt x="1" y="36"/>
                    <a:pt x="3" y="38"/>
                    <a:pt x="6" y="38"/>
                  </a:cubicBezTo>
                  <a:cubicBezTo>
                    <a:pt x="8" y="39"/>
                    <a:pt x="10" y="39"/>
                    <a:pt x="13" y="39"/>
                  </a:cubicBezTo>
                  <a:cubicBezTo>
                    <a:pt x="16" y="38"/>
                    <a:pt x="20" y="38"/>
                    <a:pt x="24" y="38"/>
                  </a:cubicBezTo>
                  <a:cubicBezTo>
                    <a:pt x="26" y="38"/>
                    <a:pt x="29" y="37"/>
                    <a:pt x="31" y="38"/>
                  </a:cubicBezTo>
                  <a:cubicBezTo>
                    <a:pt x="33" y="39"/>
                    <a:pt x="35" y="41"/>
                    <a:pt x="35" y="43"/>
                  </a:cubicBezTo>
                  <a:cubicBezTo>
                    <a:pt x="35" y="44"/>
                    <a:pt x="34" y="46"/>
                    <a:pt x="34" y="47"/>
                  </a:cubicBezTo>
                  <a:cubicBezTo>
                    <a:pt x="34" y="48"/>
                    <a:pt x="31" y="52"/>
                    <a:pt x="30" y="53"/>
                  </a:cubicBezTo>
                  <a:cubicBezTo>
                    <a:pt x="29" y="55"/>
                    <a:pt x="28" y="57"/>
                    <a:pt x="27" y="60"/>
                  </a:cubicBezTo>
                  <a:cubicBezTo>
                    <a:pt x="25" y="63"/>
                    <a:pt x="19" y="68"/>
                    <a:pt x="18" y="72"/>
                  </a:cubicBezTo>
                  <a:cubicBezTo>
                    <a:pt x="18" y="74"/>
                    <a:pt x="18" y="76"/>
                    <a:pt x="20" y="78"/>
                  </a:cubicBezTo>
                  <a:cubicBezTo>
                    <a:pt x="21" y="80"/>
                    <a:pt x="23" y="81"/>
                    <a:pt x="24" y="82"/>
                  </a:cubicBezTo>
                  <a:cubicBezTo>
                    <a:pt x="27" y="84"/>
                    <a:pt x="29" y="86"/>
                    <a:pt x="30" y="90"/>
                  </a:cubicBezTo>
                  <a:cubicBezTo>
                    <a:pt x="31" y="93"/>
                    <a:pt x="31" y="96"/>
                    <a:pt x="33" y="98"/>
                  </a:cubicBezTo>
                  <a:cubicBezTo>
                    <a:pt x="39" y="102"/>
                    <a:pt x="47" y="104"/>
                    <a:pt x="54" y="10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60" name="Freeform 29">
              <a:extLst>
                <a:ext uri="{FF2B5EF4-FFF2-40B4-BE49-F238E27FC236}">
                  <a16:creationId xmlns:a16="http://schemas.microsoft.com/office/drawing/2014/main" id="{432B15BF-6BA7-4F80-987E-D96F6F6B5F00}"/>
                </a:ext>
              </a:extLst>
            </p:cNvPr>
            <p:cNvSpPr>
              <a:spLocks/>
            </p:cNvSpPr>
            <p:nvPr/>
          </p:nvSpPr>
          <p:spPr bwMode="auto">
            <a:xfrm>
              <a:off x="8738884" y="4054912"/>
              <a:ext cx="165100" cy="204788"/>
            </a:xfrm>
            <a:custGeom>
              <a:avLst/>
              <a:gdLst>
                <a:gd name="T0" fmla="*/ 58 w 67"/>
                <a:gd name="T1" fmla="*/ 55 h 83"/>
                <a:gd name="T2" fmla="*/ 53 w 67"/>
                <a:gd name="T3" fmla="*/ 51 h 83"/>
                <a:gd name="T4" fmla="*/ 52 w 67"/>
                <a:gd name="T5" fmla="*/ 47 h 83"/>
                <a:gd name="T6" fmla="*/ 49 w 67"/>
                <a:gd name="T7" fmla="*/ 41 h 83"/>
                <a:gd name="T8" fmla="*/ 45 w 67"/>
                <a:gd name="T9" fmla="*/ 36 h 83"/>
                <a:gd name="T10" fmla="*/ 45 w 67"/>
                <a:gd name="T11" fmla="*/ 35 h 83"/>
                <a:gd name="T12" fmla="*/ 57 w 67"/>
                <a:gd name="T13" fmla="*/ 24 h 83"/>
                <a:gd name="T14" fmla="*/ 65 w 67"/>
                <a:gd name="T15" fmla="*/ 15 h 83"/>
                <a:gd name="T16" fmla="*/ 64 w 67"/>
                <a:gd name="T17" fmla="*/ 3 h 83"/>
                <a:gd name="T18" fmla="*/ 52 w 67"/>
                <a:gd name="T19" fmla="*/ 1 h 83"/>
                <a:gd name="T20" fmla="*/ 44 w 67"/>
                <a:gd name="T21" fmla="*/ 5 h 83"/>
                <a:gd name="T22" fmla="*/ 41 w 67"/>
                <a:gd name="T23" fmla="*/ 11 h 83"/>
                <a:gd name="T24" fmla="*/ 35 w 67"/>
                <a:gd name="T25" fmla="*/ 16 h 83"/>
                <a:gd name="T26" fmla="*/ 27 w 67"/>
                <a:gd name="T27" fmla="*/ 19 h 83"/>
                <a:gd name="T28" fmla="*/ 22 w 67"/>
                <a:gd name="T29" fmla="*/ 25 h 83"/>
                <a:gd name="T30" fmla="*/ 24 w 67"/>
                <a:gd name="T31" fmla="*/ 32 h 83"/>
                <a:gd name="T32" fmla="*/ 22 w 67"/>
                <a:gd name="T33" fmla="*/ 38 h 83"/>
                <a:gd name="T34" fmla="*/ 12 w 67"/>
                <a:gd name="T35" fmla="*/ 52 h 83"/>
                <a:gd name="T36" fmla="*/ 7 w 67"/>
                <a:gd name="T37" fmla="*/ 58 h 83"/>
                <a:gd name="T38" fmla="*/ 3 w 67"/>
                <a:gd name="T39" fmla="*/ 66 h 83"/>
                <a:gd name="T40" fmla="*/ 5 w 67"/>
                <a:gd name="T41" fmla="*/ 67 h 83"/>
                <a:gd name="T42" fmla="*/ 23 w 67"/>
                <a:gd name="T43" fmla="*/ 74 h 83"/>
                <a:gd name="T44" fmla="*/ 38 w 67"/>
                <a:gd name="T45" fmla="*/ 82 h 83"/>
                <a:gd name="T46" fmla="*/ 61 w 67"/>
                <a:gd name="T47" fmla="*/ 76 h 83"/>
                <a:gd name="T48" fmla="*/ 65 w 67"/>
                <a:gd name="T49" fmla="*/ 74 h 83"/>
                <a:gd name="T50" fmla="*/ 66 w 67"/>
                <a:gd name="T51" fmla="*/ 67 h 83"/>
                <a:gd name="T52" fmla="*/ 58 w 67"/>
                <a:gd name="T53" fmla="*/ 5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83">
                  <a:moveTo>
                    <a:pt x="58" y="55"/>
                  </a:moveTo>
                  <a:cubicBezTo>
                    <a:pt x="56" y="54"/>
                    <a:pt x="54" y="53"/>
                    <a:pt x="53" y="51"/>
                  </a:cubicBezTo>
                  <a:cubicBezTo>
                    <a:pt x="52" y="50"/>
                    <a:pt x="52" y="49"/>
                    <a:pt x="52" y="47"/>
                  </a:cubicBezTo>
                  <a:cubicBezTo>
                    <a:pt x="51" y="45"/>
                    <a:pt x="50" y="43"/>
                    <a:pt x="49" y="41"/>
                  </a:cubicBezTo>
                  <a:cubicBezTo>
                    <a:pt x="47" y="39"/>
                    <a:pt x="46" y="38"/>
                    <a:pt x="45" y="36"/>
                  </a:cubicBezTo>
                  <a:cubicBezTo>
                    <a:pt x="45" y="35"/>
                    <a:pt x="45" y="35"/>
                    <a:pt x="45" y="35"/>
                  </a:cubicBezTo>
                  <a:cubicBezTo>
                    <a:pt x="44" y="29"/>
                    <a:pt x="53" y="26"/>
                    <a:pt x="57" y="24"/>
                  </a:cubicBezTo>
                  <a:cubicBezTo>
                    <a:pt x="60" y="22"/>
                    <a:pt x="64" y="19"/>
                    <a:pt x="65" y="15"/>
                  </a:cubicBezTo>
                  <a:cubicBezTo>
                    <a:pt x="67" y="11"/>
                    <a:pt x="67" y="6"/>
                    <a:pt x="64" y="3"/>
                  </a:cubicBezTo>
                  <a:cubicBezTo>
                    <a:pt x="61" y="0"/>
                    <a:pt x="56" y="0"/>
                    <a:pt x="52" y="1"/>
                  </a:cubicBezTo>
                  <a:cubicBezTo>
                    <a:pt x="49" y="2"/>
                    <a:pt x="46" y="3"/>
                    <a:pt x="44" y="5"/>
                  </a:cubicBezTo>
                  <a:cubicBezTo>
                    <a:pt x="43" y="7"/>
                    <a:pt x="42" y="9"/>
                    <a:pt x="41" y="11"/>
                  </a:cubicBezTo>
                  <a:cubicBezTo>
                    <a:pt x="40" y="13"/>
                    <a:pt x="38" y="15"/>
                    <a:pt x="35" y="16"/>
                  </a:cubicBezTo>
                  <a:cubicBezTo>
                    <a:pt x="32" y="18"/>
                    <a:pt x="30" y="18"/>
                    <a:pt x="27" y="19"/>
                  </a:cubicBezTo>
                  <a:cubicBezTo>
                    <a:pt x="24" y="20"/>
                    <a:pt x="22" y="22"/>
                    <a:pt x="22" y="25"/>
                  </a:cubicBezTo>
                  <a:cubicBezTo>
                    <a:pt x="22" y="28"/>
                    <a:pt x="24" y="30"/>
                    <a:pt x="24" y="32"/>
                  </a:cubicBezTo>
                  <a:cubicBezTo>
                    <a:pt x="24" y="34"/>
                    <a:pt x="23" y="36"/>
                    <a:pt x="22" y="38"/>
                  </a:cubicBezTo>
                  <a:cubicBezTo>
                    <a:pt x="19" y="43"/>
                    <a:pt x="16" y="47"/>
                    <a:pt x="12" y="52"/>
                  </a:cubicBezTo>
                  <a:cubicBezTo>
                    <a:pt x="10" y="54"/>
                    <a:pt x="9" y="56"/>
                    <a:pt x="7" y="58"/>
                  </a:cubicBezTo>
                  <a:cubicBezTo>
                    <a:pt x="5" y="59"/>
                    <a:pt x="0" y="63"/>
                    <a:pt x="3" y="66"/>
                  </a:cubicBezTo>
                  <a:cubicBezTo>
                    <a:pt x="4" y="66"/>
                    <a:pt x="5" y="66"/>
                    <a:pt x="5" y="67"/>
                  </a:cubicBezTo>
                  <a:cubicBezTo>
                    <a:pt x="12" y="68"/>
                    <a:pt x="18" y="71"/>
                    <a:pt x="23" y="74"/>
                  </a:cubicBezTo>
                  <a:cubicBezTo>
                    <a:pt x="28" y="77"/>
                    <a:pt x="33" y="80"/>
                    <a:pt x="38" y="82"/>
                  </a:cubicBezTo>
                  <a:cubicBezTo>
                    <a:pt x="46" y="83"/>
                    <a:pt x="54" y="80"/>
                    <a:pt x="61" y="76"/>
                  </a:cubicBezTo>
                  <a:cubicBezTo>
                    <a:pt x="63" y="76"/>
                    <a:pt x="64" y="75"/>
                    <a:pt x="65" y="74"/>
                  </a:cubicBezTo>
                  <a:cubicBezTo>
                    <a:pt x="67" y="72"/>
                    <a:pt x="67" y="69"/>
                    <a:pt x="66" y="67"/>
                  </a:cubicBezTo>
                  <a:cubicBezTo>
                    <a:pt x="65" y="62"/>
                    <a:pt x="62" y="58"/>
                    <a:pt x="58" y="5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61" name="Freeform 30">
              <a:extLst>
                <a:ext uri="{FF2B5EF4-FFF2-40B4-BE49-F238E27FC236}">
                  <a16:creationId xmlns:a16="http://schemas.microsoft.com/office/drawing/2014/main" id="{DBF9D7ED-C6F0-47A2-B35A-CF2B8DB01759}"/>
                </a:ext>
              </a:extLst>
            </p:cNvPr>
            <p:cNvSpPr>
              <a:spLocks/>
            </p:cNvSpPr>
            <p:nvPr/>
          </p:nvSpPr>
          <p:spPr bwMode="auto">
            <a:xfrm>
              <a:off x="8673796" y="4286687"/>
              <a:ext cx="109538" cy="284163"/>
            </a:xfrm>
            <a:custGeom>
              <a:avLst/>
              <a:gdLst>
                <a:gd name="T0" fmla="*/ 31 w 45"/>
                <a:gd name="T1" fmla="*/ 5 h 116"/>
                <a:gd name="T2" fmla="*/ 13 w 45"/>
                <a:gd name="T3" fmla="*/ 6 h 116"/>
                <a:gd name="T4" fmla="*/ 11 w 45"/>
                <a:gd name="T5" fmla="*/ 8 h 116"/>
                <a:gd name="T6" fmla="*/ 9 w 45"/>
                <a:gd name="T7" fmla="*/ 24 h 116"/>
                <a:gd name="T8" fmla="*/ 10 w 45"/>
                <a:gd name="T9" fmla="*/ 41 h 116"/>
                <a:gd name="T10" fmla="*/ 8 w 45"/>
                <a:gd name="T11" fmla="*/ 50 h 116"/>
                <a:gd name="T12" fmla="*/ 4 w 45"/>
                <a:gd name="T13" fmla="*/ 52 h 116"/>
                <a:gd name="T14" fmla="*/ 2 w 45"/>
                <a:gd name="T15" fmla="*/ 62 h 116"/>
                <a:gd name="T16" fmla="*/ 5 w 45"/>
                <a:gd name="T17" fmla="*/ 72 h 116"/>
                <a:gd name="T18" fmla="*/ 1 w 45"/>
                <a:gd name="T19" fmla="*/ 91 h 116"/>
                <a:gd name="T20" fmla="*/ 9 w 45"/>
                <a:gd name="T21" fmla="*/ 110 h 116"/>
                <a:gd name="T22" fmla="*/ 13 w 45"/>
                <a:gd name="T23" fmla="*/ 114 h 116"/>
                <a:gd name="T24" fmla="*/ 28 w 45"/>
                <a:gd name="T25" fmla="*/ 115 h 116"/>
                <a:gd name="T26" fmla="*/ 35 w 45"/>
                <a:gd name="T27" fmla="*/ 115 h 116"/>
                <a:gd name="T28" fmla="*/ 37 w 45"/>
                <a:gd name="T29" fmla="*/ 114 h 116"/>
                <a:gd name="T30" fmla="*/ 37 w 45"/>
                <a:gd name="T31" fmla="*/ 106 h 116"/>
                <a:gd name="T32" fmla="*/ 38 w 45"/>
                <a:gd name="T33" fmla="*/ 90 h 116"/>
                <a:gd name="T34" fmla="*/ 41 w 45"/>
                <a:gd name="T35" fmla="*/ 81 h 116"/>
                <a:gd name="T36" fmla="*/ 38 w 45"/>
                <a:gd name="T37" fmla="*/ 60 h 116"/>
                <a:gd name="T38" fmla="*/ 44 w 45"/>
                <a:gd name="T39" fmla="*/ 26 h 116"/>
                <a:gd name="T40" fmla="*/ 43 w 45"/>
                <a:gd name="T41" fmla="*/ 13 h 116"/>
                <a:gd name="T42" fmla="*/ 31 w 45"/>
                <a:gd name="T43" fmla="*/ 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116">
                  <a:moveTo>
                    <a:pt x="31" y="5"/>
                  </a:moveTo>
                  <a:cubicBezTo>
                    <a:pt x="25" y="2"/>
                    <a:pt x="18" y="0"/>
                    <a:pt x="13" y="6"/>
                  </a:cubicBezTo>
                  <a:cubicBezTo>
                    <a:pt x="12" y="7"/>
                    <a:pt x="11" y="7"/>
                    <a:pt x="11" y="8"/>
                  </a:cubicBezTo>
                  <a:cubicBezTo>
                    <a:pt x="8" y="13"/>
                    <a:pt x="9" y="19"/>
                    <a:pt x="9" y="24"/>
                  </a:cubicBezTo>
                  <a:cubicBezTo>
                    <a:pt x="9" y="30"/>
                    <a:pt x="10" y="36"/>
                    <a:pt x="10" y="41"/>
                  </a:cubicBezTo>
                  <a:cubicBezTo>
                    <a:pt x="10" y="45"/>
                    <a:pt x="10" y="48"/>
                    <a:pt x="8" y="50"/>
                  </a:cubicBezTo>
                  <a:cubicBezTo>
                    <a:pt x="7" y="51"/>
                    <a:pt x="5" y="52"/>
                    <a:pt x="4" y="52"/>
                  </a:cubicBezTo>
                  <a:cubicBezTo>
                    <a:pt x="2" y="55"/>
                    <a:pt x="1" y="59"/>
                    <a:pt x="2" y="62"/>
                  </a:cubicBezTo>
                  <a:cubicBezTo>
                    <a:pt x="3" y="66"/>
                    <a:pt x="5" y="69"/>
                    <a:pt x="5" y="72"/>
                  </a:cubicBezTo>
                  <a:cubicBezTo>
                    <a:pt x="5" y="79"/>
                    <a:pt x="1" y="85"/>
                    <a:pt x="1" y="91"/>
                  </a:cubicBezTo>
                  <a:cubicBezTo>
                    <a:pt x="0" y="98"/>
                    <a:pt x="5" y="104"/>
                    <a:pt x="9" y="110"/>
                  </a:cubicBezTo>
                  <a:cubicBezTo>
                    <a:pt x="10" y="111"/>
                    <a:pt x="12" y="113"/>
                    <a:pt x="13" y="114"/>
                  </a:cubicBezTo>
                  <a:cubicBezTo>
                    <a:pt x="18" y="116"/>
                    <a:pt x="23" y="114"/>
                    <a:pt x="28" y="115"/>
                  </a:cubicBezTo>
                  <a:cubicBezTo>
                    <a:pt x="30" y="115"/>
                    <a:pt x="33" y="116"/>
                    <a:pt x="35" y="115"/>
                  </a:cubicBezTo>
                  <a:cubicBezTo>
                    <a:pt x="35" y="115"/>
                    <a:pt x="36" y="115"/>
                    <a:pt x="37" y="114"/>
                  </a:cubicBezTo>
                  <a:cubicBezTo>
                    <a:pt x="38" y="111"/>
                    <a:pt x="37" y="108"/>
                    <a:pt x="37" y="106"/>
                  </a:cubicBezTo>
                  <a:cubicBezTo>
                    <a:pt x="36" y="101"/>
                    <a:pt x="36" y="95"/>
                    <a:pt x="38" y="90"/>
                  </a:cubicBezTo>
                  <a:cubicBezTo>
                    <a:pt x="39" y="87"/>
                    <a:pt x="40" y="84"/>
                    <a:pt x="41" y="81"/>
                  </a:cubicBezTo>
                  <a:cubicBezTo>
                    <a:pt x="42" y="74"/>
                    <a:pt x="39" y="67"/>
                    <a:pt x="38" y="60"/>
                  </a:cubicBezTo>
                  <a:cubicBezTo>
                    <a:pt x="36" y="48"/>
                    <a:pt x="41" y="37"/>
                    <a:pt x="44" y="26"/>
                  </a:cubicBezTo>
                  <a:cubicBezTo>
                    <a:pt x="45" y="22"/>
                    <a:pt x="45" y="17"/>
                    <a:pt x="43" y="13"/>
                  </a:cubicBezTo>
                  <a:cubicBezTo>
                    <a:pt x="40" y="8"/>
                    <a:pt x="36" y="6"/>
                    <a:pt x="31" y="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grpSp>
        <p:nvGrpSpPr>
          <p:cNvPr id="24" name="Grupp 23">
            <a:extLst>
              <a:ext uri="{FF2B5EF4-FFF2-40B4-BE49-F238E27FC236}">
                <a16:creationId xmlns:a16="http://schemas.microsoft.com/office/drawing/2014/main" id="{47A68088-BF56-4D13-9B66-4C51A4DAD8A8}"/>
              </a:ext>
            </a:extLst>
          </p:cNvPr>
          <p:cNvGrpSpPr/>
          <p:nvPr/>
        </p:nvGrpSpPr>
        <p:grpSpPr>
          <a:xfrm>
            <a:off x="8763876" y="1422339"/>
            <a:ext cx="1577929" cy="1016887"/>
            <a:chOff x="7930846" y="1678424"/>
            <a:chExt cx="1928813" cy="1243013"/>
          </a:xfrm>
          <a:solidFill>
            <a:schemeClr val="tx1"/>
          </a:solidFill>
        </p:grpSpPr>
        <p:sp>
          <p:nvSpPr>
            <p:cNvPr id="50" name="Freeform 10">
              <a:extLst>
                <a:ext uri="{FF2B5EF4-FFF2-40B4-BE49-F238E27FC236}">
                  <a16:creationId xmlns:a16="http://schemas.microsoft.com/office/drawing/2014/main" id="{4662A45F-DC1F-49BB-A557-F74107C8A953}"/>
                </a:ext>
              </a:extLst>
            </p:cNvPr>
            <p:cNvSpPr>
              <a:spLocks/>
            </p:cNvSpPr>
            <p:nvPr/>
          </p:nvSpPr>
          <p:spPr bwMode="auto">
            <a:xfrm>
              <a:off x="8549971" y="1678424"/>
              <a:ext cx="1309688" cy="1243013"/>
            </a:xfrm>
            <a:custGeom>
              <a:avLst/>
              <a:gdLst>
                <a:gd name="T0" fmla="*/ 49 w 533"/>
                <a:gd name="T1" fmla="*/ 497 h 506"/>
                <a:gd name="T2" fmla="*/ 87 w 533"/>
                <a:gd name="T3" fmla="*/ 489 h 506"/>
                <a:gd name="T4" fmla="*/ 167 w 533"/>
                <a:gd name="T5" fmla="*/ 480 h 506"/>
                <a:gd name="T6" fmla="*/ 268 w 533"/>
                <a:gd name="T7" fmla="*/ 395 h 506"/>
                <a:gd name="T8" fmla="*/ 301 w 533"/>
                <a:gd name="T9" fmla="*/ 428 h 506"/>
                <a:gd name="T10" fmla="*/ 386 w 533"/>
                <a:gd name="T11" fmla="*/ 399 h 506"/>
                <a:gd name="T12" fmla="*/ 494 w 533"/>
                <a:gd name="T13" fmla="*/ 147 h 506"/>
                <a:gd name="T14" fmla="*/ 530 w 533"/>
                <a:gd name="T15" fmla="*/ 64 h 506"/>
                <a:gd name="T16" fmla="*/ 459 w 533"/>
                <a:gd name="T17" fmla="*/ 5 h 506"/>
                <a:gd name="T18" fmla="*/ 416 w 533"/>
                <a:gd name="T19" fmla="*/ 20 h 506"/>
                <a:gd name="T20" fmla="*/ 376 w 533"/>
                <a:gd name="T21" fmla="*/ 95 h 506"/>
                <a:gd name="T22" fmla="*/ 334 w 533"/>
                <a:gd name="T23" fmla="*/ 116 h 506"/>
                <a:gd name="T24" fmla="*/ 289 w 533"/>
                <a:gd name="T25" fmla="*/ 120 h 506"/>
                <a:gd name="T26" fmla="*/ 219 w 533"/>
                <a:gd name="T27" fmla="*/ 124 h 506"/>
                <a:gd name="T28" fmla="*/ 157 w 533"/>
                <a:gd name="T29" fmla="*/ 106 h 506"/>
                <a:gd name="T30" fmla="*/ 119 w 533"/>
                <a:gd name="T31" fmla="*/ 106 h 506"/>
                <a:gd name="T32" fmla="*/ 117 w 533"/>
                <a:gd name="T33" fmla="*/ 191 h 506"/>
                <a:gd name="T34" fmla="*/ 120 w 533"/>
                <a:gd name="T35" fmla="*/ 221 h 506"/>
                <a:gd name="T36" fmla="*/ 102 w 533"/>
                <a:gd name="T37" fmla="*/ 233 h 506"/>
                <a:gd name="T38" fmla="*/ 46 w 533"/>
                <a:gd name="T39" fmla="*/ 264 h 506"/>
                <a:gd name="T40" fmla="*/ 47 w 533"/>
                <a:gd name="T41" fmla="*/ 289 h 506"/>
                <a:gd name="T42" fmla="*/ 16 w 533"/>
                <a:gd name="T43" fmla="*/ 318 h 506"/>
                <a:gd name="T44" fmla="*/ 12 w 533"/>
                <a:gd name="T45" fmla="*/ 372 h 506"/>
                <a:gd name="T46" fmla="*/ 26 w 533"/>
                <a:gd name="T47" fmla="*/ 416 h 506"/>
                <a:gd name="T48" fmla="*/ 47 w 533"/>
                <a:gd name="T49" fmla="*/ 469 h 506"/>
                <a:gd name="T50" fmla="*/ 49 w 533"/>
                <a:gd name="T51" fmla="*/ 497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3" h="506">
                  <a:moveTo>
                    <a:pt x="49" y="497"/>
                  </a:moveTo>
                  <a:cubicBezTo>
                    <a:pt x="60" y="506"/>
                    <a:pt x="70" y="493"/>
                    <a:pt x="87" y="489"/>
                  </a:cubicBezTo>
                  <a:cubicBezTo>
                    <a:pt x="101" y="487"/>
                    <a:pt x="145" y="490"/>
                    <a:pt x="167" y="480"/>
                  </a:cubicBezTo>
                  <a:cubicBezTo>
                    <a:pt x="191" y="469"/>
                    <a:pt x="236" y="394"/>
                    <a:pt x="268" y="395"/>
                  </a:cubicBezTo>
                  <a:cubicBezTo>
                    <a:pt x="284" y="396"/>
                    <a:pt x="286" y="413"/>
                    <a:pt x="301" y="428"/>
                  </a:cubicBezTo>
                  <a:cubicBezTo>
                    <a:pt x="345" y="472"/>
                    <a:pt x="385" y="436"/>
                    <a:pt x="386" y="399"/>
                  </a:cubicBezTo>
                  <a:cubicBezTo>
                    <a:pt x="392" y="218"/>
                    <a:pt x="445" y="219"/>
                    <a:pt x="494" y="147"/>
                  </a:cubicBezTo>
                  <a:cubicBezTo>
                    <a:pt x="521" y="108"/>
                    <a:pt x="533" y="79"/>
                    <a:pt x="530" y="64"/>
                  </a:cubicBezTo>
                  <a:cubicBezTo>
                    <a:pt x="523" y="34"/>
                    <a:pt x="472" y="10"/>
                    <a:pt x="459" y="5"/>
                  </a:cubicBezTo>
                  <a:cubicBezTo>
                    <a:pt x="445" y="0"/>
                    <a:pt x="429" y="6"/>
                    <a:pt x="416" y="20"/>
                  </a:cubicBezTo>
                  <a:cubicBezTo>
                    <a:pt x="396" y="40"/>
                    <a:pt x="385" y="82"/>
                    <a:pt x="376" y="95"/>
                  </a:cubicBezTo>
                  <a:cubicBezTo>
                    <a:pt x="367" y="108"/>
                    <a:pt x="351" y="115"/>
                    <a:pt x="334" y="116"/>
                  </a:cubicBezTo>
                  <a:cubicBezTo>
                    <a:pt x="322" y="117"/>
                    <a:pt x="299" y="118"/>
                    <a:pt x="289" y="120"/>
                  </a:cubicBezTo>
                  <a:cubicBezTo>
                    <a:pt x="279" y="122"/>
                    <a:pt x="245" y="130"/>
                    <a:pt x="219" y="124"/>
                  </a:cubicBezTo>
                  <a:cubicBezTo>
                    <a:pt x="194" y="118"/>
                    <a:pt x="168" y="110"/>
                    <a:pt x="157" y="106"/>
                  </a:cubicBezTo>
                  <a:cubicBezTo>
                    <a:pt x="145" y="103"/>
                    <a:pt x="132" y="99"/>
                    <a:pt x="119" y="106"/>
                  </a:cubicBezTo>
                  <a:cubicBezTo>
                    <a:pt x="99" y="118"/>
                    <a:pt x="79" y="154"/>
                    <a:pt x="117" y="191"/>
                  </a:cubicBezTo>
                  <a:cubicBezTo>
                    <a:pt x="126" y="200"/>
                    <a:pt x="132" y="218"/>
                    <a:pt x="120" y="221"/>
                  </a:cubicBezTo>
                  <a:cubicBezTo>
                    <a:pt x="108" y="223"/>
                    <a:pt x="104" y="226"/>
                    <a:pt x="102" y="233"/>
                  </a:cubicBezTo>
                  <a:cubicBezTo>
                    <a:pt x="89" y="265"/>
                    <a:pt x="59" y="243"/>
                    <a:pt x="46" y="264"/>
                  </a:cubicBezTo>
                  <a:cubicBezTo>
                    <a:pt x="41" y="271"/>
                    <a:pt x="49" y="277"/>
                    <a:pt x="47" y="289"/>
                  </a:cubicBezTo>
                  <a:cubicBezTo>
                    <a:pt x="45" y="308"/>
                    <a:pt x="24" y="306"/>
                    <a:pt x="16" y="318"/>
                  </a:cubicBezTo>
                  <a:cubicBezTo>
                    <a:pt x="0" y="339"/>
                    <a:pt x="26" y="349"/>
                    <a:pt x="12" y="372"/>
                  </a:cubicBezTo>
                  <a:cubicBezTo>
                    <a:pt x="5" y="383"/>
                    <a:pt x="9" y="398"/>
                    <a:pt x="26" y="416"/>
                  </a:cubicBezTo>
                  <a:cubicBezTo>
                    <a:pt x="43" y="435"/>
                    <a:pt x="47" y="457"/>
                    <a:pt x="47" y="469"/>
                  </a:cubicBezTo>
                  <a:cubicBezTo>
                    <a:pt x="47" y="480"/>
                    <a:pt x="42" y="493"/>
                    <a:pt x="49" y="4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1" name="Freeform 31">
              <a:extLst>
                <a:ext uri="{FF2B5EF4-FFF2-40B4-BE49-F238E27FC236}">
                  <a16:creationId xmlns:a16="http://schemas.microsoft.com/office/drawing/2014/main" id="{A3A6B45F-A916-49A5-AADA-C23B79A15549}"/>
                </a:ext>
              </a:extLst>
            </p:cNvPr>
            <p:cNvSpPr>
              <a:spLocks/>
            </p:cNvSpPr>
            <p:nvPr/>
          </p:nvSpPr>
          <p:spPr bwMode="auto">
            <a:xfrm>
              <a:off x="8051496" y="2276912"/>
              <a:ext cx="398463" cy="268288"/>
            </a:xfrm>
            <a:custGeom>
              <a:avLst/>
              <a:gdLst>
                <a:gd name="T0" fmla="*/ 162 w 162"/>
                <a:gd name="T1" fmla="*/ 95 h 109"/>
                <a:gd name="T2" fmla="*/ 161 w 162"/>
                <a:gd name="T3" fmla="*/ 91 h 109"/>
                <a:gd name="T4" fmla="*/ 134 w 162"/>
                <a:gd name="T5" fmla="*/ 48 h 109"/>
                <a:gd name="T6" fmla="*/ 129 w 162"/>
                <a:gd name="T7" fmla="*/ 30 h 109"/>
                <a:gd name="T8" fmla="*/ 114 w 162"/>
                <a:gd name="T9" fmla="*/ 14 h 109"/>
                <a:gd name="T10" fmla="*/ 100 w 162"/>
                <a:gd name="T11" fmla="*/ 9 h 109"/>
                <a:gd name="T12" fmla="*/ 67 w 162"/>
                <a:gd name="T13" fmla="*/ 1 h 109"/>
                <a:gd name="T14" fmla="*/ 4 w 162"/>
                <a:gd name="T15" fmla="*/ 33 h 109"/>
                <a:gd name="T16" fmla="*/ 2 w 162"/>
                <a:gd name="T17" fmla="*/ 38 h 109"/>
                <a:gd name="T18" fmla="*/ 14 w 162"/>
                <a:gd name="T19" fmla="*/ 51 h 109"/>
                <a:gd name="T20" fmla="*/ 25 w 162"/>
                <a:gd name="T21" fmla="*/ 56 h 109"/>
                <a:gd name="T22" fmla="*/ 27 w 162"/>
                <a:gd name="T23" fmla="*/ 65 h 109"/>
                <a:gd name="T24" fmla="*/ 27 w 162"/>
                <a:gd name="T25" fmla="*/ 75 h 109"/>
                <a:gd name="T26" fmla="*/ 36 w 162"/>
                <a:gd name="T27" fmla="*/ 79 h 109"/>
                <a:gd name="T28" fmla="*/ 39 w 162"/>
                <a:gd name="T29" fmla="*/ 72 h 109"/>
                <a:gd name="T30" fmla="*/ 47 w 162"/>
                <a:gd name="T31" fmla="*/ 63 h 109"/>
                <a:gd name="T32" fmla="*/ 59 w 162"/>
                <a:gd name="T33" fmla="*/ 65 h 109"/>
                <a:gd name="T34" fmla="*/ 68 w 162"/>
                <a:gd name="T35" fmla="*/ 73 h 109"/>
                <a:gd name="T36" fmla="*/ 76 w 162"/>
                <a:gd name="T37" fmla="*/ 69 h 109"/>
                <a:gd name="T38" fmla="*/ 89 w 162"/>
                <a:gd name="T39" fmla="*/ 63 h 109"/>
                <a:gd name="T40" fmla="*/ 89 w 162"/>
                <a:gd name="T41" fmla="*/ 64 h 109"/>
                <a:gd name="T42" fmla="*/ 91 w 162"/>
                <a:gd name="T43" fmla="*/ 72 h 109"/>
                <a:gd name="T44" fmla="*/ 85 w 162"/>
                <a:gd name="T45" fmla="*/ 79 h 109"/>
                <a:gd name="T46" fmla="*/ 77 w 162"/>
                <a:gd name="T47" fmla="*/ 93 h 109"/>
                <a:gd name="T48" fmla="*/ 78 w 162"/>
                <a:gd name="T49" fmla="*/ 101 h 109"/>
                <a:gd name="T50" fmla="*/ 82 w 162"/>
                <a:gd name="T51" fmla="*/ 103 h 109"/>
                <a:gd name="T52" fmla="*/ 153 w 162"/>
                <a:gd name="T53" fmla="*/ 103 h 109"/>
                <a:gd name="T54" fmla="*/ 162 w 162"/>
                <a:gd name="T55" fmla="*/ 9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109">
                  <a:moveTo>
                    <a:pt x="162" y="95"/>
                  </a:moveTo>
                  <a:cubicBezTo>
                    <a:pt x="162" y="94"/>
                    <a:pt x="161" y="92"/>
                    <a:pt x="161" y="91"/>
                  </a:cubicBezTo>
                  <a:cubicBezTo>
                    <a:pt x="154" y="76"/>
                    <a:pt x="140" y="64"/>
                    <a:pt x="134" y="48"/>
                  </a:cubicBezTo>
                  <a:cubicBezTo>
                    <a:pt x="132" y="42"/>
                    <a:pt x="131" y="36"/>
                    <a:pt x="129" y="30"/>
                  </a:cubicBezTo>
                  <a:cubicBezTo>
                    <a:pt x="126" y="23"/>
                    <a:pt x="121" y="18"/>
                    <a:pt x="114" y="14"/>
                  </a:cubicBezTo>
                  <a:cubicBezTo>
                    <a:pt x="110" y="11"/>
                    <a:pt x="105" y="10"/>
                    <a:pt x="100" y="9"/>
                  </a:cubicBezTo>
                  <a:cubicBezTo>
                    <a:pt x="89" y="5"/>
                    <a:pt x="79" y="2"/>
                    <a:pt x="67" y="1"/>
                  </a:cubicBezTo>
                  <a:cubicBezTo>
                    <a:pt x="43" y="0"/>
                    <a:pt x="18" y="12"/>
                    <a:pt x="4" y="33"/>
                  </a:cubicBezTo>
                  <a:cubicBezTo>
                    <a:pt x="3" y="34"/>
                    <a:pt x="2" y="36"/>
                    <a:pt x="2" y="38"/>
                  </a:cubicBezTo>
                  <a:cubicBezTo>
                    <a:pt x="0" y="44"/>
                    <a:pt x="7" y="49"/>
                    <a:pt x="14" y="51"/>
                  </a:cubicBezTo>
                  <a:cubicBezTo>
                    <a:pt x="18" y="52"/>
                    <a:pt x="22" y="53"/>
                    <a:pt x="25" y="56"/>
                  </a:cubicBezTo>
                  <a:cubicBezTo>
                    <a:pt x="27" y="58"/>
                    <a:pt x="27" y="62"/>
                    <a:pt x="27" y="65"/>
                  </a:cubicBezTo>
                  <a:cubicBezTo>
                    <a:pt x="26" y="69"/>
                    <a:pt x="26" y="72"/>
                    <a:pt x="27" y="75"/>
                  </a:cubicBezTo>
                  <a:cubicBezTo>
                    <a:pt x="29" y="78"/>
                    <a:pt x="33" y="80"/>
                    <a:pt x="36" y="79"/>
                  </a:cubicBezTo>
                  <a:cubicBezTo>
                    <a:pt x="38" y="77"/>
                    <a:pt x="38" y="75"/>
                    <a:pt x="39" y="72"/>
                  </a:cubicBezTo>
                  <a:cubicBezTo>
                    <a:pt x="40" y="68"/>
                    <a:pt x="43" y="65"/>
                    <a:pt x="47" y="63"/>
                  </a:cubicBezTo>
                  <a:cubicBezTo>
                    <a:pt x="51" y="61"/>
                    <a:pt x="56" y="62"/>
                    <a:pt x="59" y="65"/>
                  </a:cubicBezTo>
                  <a:cubicBezTo>
                    <a:pt x="62" y="67"/>
                    <a:pt x="64" y="72"/>
                    <a:pt x="68" y="73"/>
                  </a:cubicBezTo>
                  <a:cubicBezTo>
                    <a:pt x="71" y="73"/>
                    <a:pt x="73" y="71"/>
                    <a:pt x="76" y="69"/>
                  </a:cubicBezTo>
                  <a:cubicBezTo>
                    <a:pt x="80" y="66"/>
                    <a:pt x="84" y="64"/>
                    <a:pt x="89" y="63"/>
                  </a:cubicBezTo>
                  <a:cubicBezTo>
                    <a:pt x="89" y="64"/>
                    <a:pt x="89" y="64"/>
                    <a:pt x="89" y="64"/>
                  </a:cubicBezTo>
                  <a:cubicBezTo>
                    <a:pt x="92" y="66"/>
                    <a:pt x="92" y="70"/>
                    <a:pt x="91" y="72"/>
                  </a:cubicBezTo>
                  <a:cubicBezTo>
                    <a:pt x="89" y="75"/>
                    <a:pt x="87" y="77"/>
                    <a:pt x="85" y="79"/>
                  </a:cubicBezTo>
                  <a:cubicBezTo>
                    <a:pt x="82" y="83"/>
                    <a:pt x="79" y="88"/>
                    <a:pt x="77" y="93"/>
                  </a:cubicBezTo>
                  <a:cubicBezTo>
                    <a:pt x="76" y="96"/>
                    <a:pt x="76" y="99"/>
                    <a:pt x="78" y="101"/>
                  </a:cubicBezTo>
                  <a:cubicBezTo>
                    <a:pt x="79" y="102"/>
                    <a:pt x="80" y="102"/>
                    <a:pt x="82" y="103"/>
                  </a:cubicBezTo>
                  <a:cubicBezTo>
                    <a:pt x="105" y="109"/>
                    <a:pt x="130" y="109"/>
                    <a:pt x="153" y="103"/>
                  </a:cubicBezTo>
                  <a:cubicBezTo>
                    <a:pt x="157" y="102"/>
                    <a:pt x="162" y="100"/>
                    <a:pt x="16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2" name="Freeform 32">
              <a:extLst>
                <a:ext uri="{FF2B5EF4-FFF2-40B4-BE49-F238E27FC236}">
                  <a16:creationId xmlns:a16="http://schemas.microsoft.com/office/drawing/2014/main" id="{301775FD-D2C2-45C5-98FE-CEA0A2BA33E0}"/>
                </a:ext>
              </a:extLst>
            </p:cNvPr>
            <p:cNvSpPr>
              <a:spLocks/>
            </p:cNvSpPr>
            <p:nvPr/>
          </p:nvSpPr>
          <p:spPr bwMode="auto">
            <a:xfrm>
              <a:off x="7930846" y="2407087"/>
              <a:ext cx="176213" cy="103188"/>
            </a:xfrm>
            <a:custGeom>
              <a:avLst/>
              <a:gdLst>
                <a:gd name="T0" fmla="*/ 69 w 72"/>
                <a:gd name="T1" fmla="*/ 34 h 42"/>
                <a:gd name="T2" fmla="*/ 72 w 72"/>
                <a:gd name="T3" fmla="*/ 28 h 42"/>
                <a:gd name="T4" fmla="*/ 70 w 72"/>
                <a:gd name="T5" fmla="*/ 23 h 42"/>
                <a:gd name="T6" fmla="*/ 66 w 72"/>
                <a:gd name="T7" fmla="*/ 14 h 42"/>
                <a:gd name="T8" fmla="*/ 50 w 72"/>
                <a:gd name="T9" fmla="*/ 5 h 42"/>
                <a:gd name="T10" fmla="*/ 31 w 72"/>
                <a:gd name="T11" fmla="*/ 3 h 42"/>
                <a:gd name="T12" fmla="*/ 13 w 72"/>
                <a:gd name="T13" fmla="*/ 1 h 42"/>
                <a:gd name="T14" fmla="*/ 1 w 72"/>
                <a:gd name="T15" fmla="*/ 12 h 42"/>
                <a:gd name="T16" fmla="*/ 8 w 72"/>
                <a:gd name="T17" fmla="*/ 24 h 42"/>
                <a:gd name="T18" fmla="*/ 23 w 72"/>
                <a:gd name="T19" fmla="*/ 30 h 42"/>
                <a:gd name="T20" fmla="*/ 46 w 72"/>
                <a:gd name="T21" fmla="*/ 41 h 42"/>
                <a:gd name="T22" fmla="*/ 69 w 72"/>
                <a:gd name="T23" fmla="*/ 3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42">
                  <a:moveTo>
                    <a:pt x="69" y="34"/>
                  </a:moveTo>
                  <a:cubicBezTo>
                    <a:pt x="70" y="33"/>
                    <a:pt x="72" y="30"/>
                    <a:pt x="72" y="28"/>
                  </a:cubicBezTo>
                  <a:cubicBezTo>
                    <a:pt x="72" y="26"/>
                    <a:pt x="71" y="24"/>
                    <a:pt x="70" y="23"/>
                  </a:cubicBezTo>
                  <a:cubicBezTo>
                    <a:pt x="69" y="20"/>
                    <a:pt x="68" y="17"/>
                    <a:pt x="66" y="14"/>
                  </a:cubicBezTo>
                  <a:cubicBezTo>
                    <a:pt x="63" y="9"/>
                    <a:pt x="56" y="6"/>
                    <a:pt x="50" y="5"/>
                  </a:cubicBezTo>
                  <a:cubicBezTo>
                    <a:pt x="44" y="3"/>
                    <a:pt x="37" y="3"/>
                    <a:pt x="31" y="3"/>
                  </a:cubicBezTo>
                  <a:cubicBezTo>
                    <a:pt x="25" y="2"/>
                    <a:pt x="19" y="0"/>
                    <a:pt x="13" y="1"/>
                  </a:cubicBezTo>
                  <a:cubicBezTo>
                    <a:pt x="7" y="2"/>
                    <a:pt x="1" y="6"/>
                    <a:pt x="1" y="12"/>
                  </a:cubicBezTo>
                  <a:cubicBezTo>
                    <a:pt x="0" y="17"/>
                    <a:pt x="4" y="22"/>
                    <a:pt x="8" y="24"/>
                  </a:cubicBezTo>
                  <a:cubicBezTo>
                    <a:pt x="13" y="27"/>
                    <a:pt x="18" y="28"/>
                    <a:pt x="23" y="30"/>
                  </a:cubicBezTo>
                  <a:cubicBezTo>
                    <a:pt x="30" y="33"/>
                    <a:pt x="39" y="37"/>
                    <a:pt x="46" y="41"/>
                  </a:cubicBezTo>
                  <a:cubicBezTo>
                    <a:pt x="54" y="42"/>
                    <a:pt x="62" y="40"/>
                    <a:pt x="69"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53" name="Freeform 33">
              <a:extLst>
                <a:ext uri="{FF2B5EF4-FFF2-40B4-BE49-F238E27FC236}">
                  <a16:creationId xmlns:a16="http://schemas.microsoft.com/office/drawing/2014/main" id="{49318DBF-F7F8-4E54-9E1B-8F67114A5CBA}"/>
                </a:ext>
              </a:extLst>
            </p:cNvPr>
            <p:cNvSpPr>
              <a:spLocks/>
            </p:cNvSpPr>
            <p:nvPr/>
          </p:nvSpPr>
          <p:spPr bwMode="auto">
            <a:xfrm>
              <a:off x="8384871" y="2222937"/>
              <a:ext cx="219075" cy="276225"/>
            </a:xfrm>
            <a:custGeom>
              <a:avLst/>
              <a:gdLst>
                <a:gd name="T0" fmla="*/ 64 w 89"/>
                <a:gd name="T1" fmla="*/ 61 h 112"/>
                <a:gd name="T2" fmla="*/ 77 w 89"/>
                <a:gd name="T3" fmla="*/ 53 h 112"/>
                <a:gd name="T4" fmla="*/ 82 w 89"/>
                <a:gd name="T5" fmla="*/ 44 h 112"/>
                <a:gd name="T6" fmla="*/ 81 w 89"/>
                <a:gd name="T7" fmla="*/ 23 h 112"/>
                <a:gd name="T8" fmla="*/ 86 w 89"/>
                <a:gd name="T9" fmla="*/ 14 h 112"/>
                <a:gd name="T10" fmla="*/ 86 w 89"/>
                <a:gd name="T11" fmla="*/ 3 h 112"/>
                <a:gd name="T12" fmla="*/ 72 w 89"/>
                <a:gd name="T13" fmla="*/ 5 h 112"/>
                <a:gd name="T14" fmla="*/ 58 w 89"/>
                <a:gd name="T15" fmla="*/ 14 h 112"/>
                <a:gd name="T16" fmla="*/ 54 w 89"/>
                <a:gd name="T17" fmla="*/ 16 h 112"/>
                <a:gd name="T18" fmla="*/ 49 w 89"/>
                <a:gd name="T19" fmla="*/ 15 h 112"/>
                <a:gd name="T20" fmla="*/ 34 w 89"/>
                <a:gd name="T21" fmla="*/ 8 h 112"/>
                <a:gd name="T22" fmla="*/ 22 w 89"/>
                <a:gd name="T23" fmla="*/ 5 h 112"/>
                <a:gd name="T24" fmla="*/ 10 w 89"/>
                <a:gd name="T25" fmla="*/ 8 h 112"/>
                <a:gd name="T26" fmla="*/ 5 w 89"/>
                <a:gd name="T27" fmla="*/ 32 h 112"/>
                <a:gd name="T28" fmla="*/ 1 w 89"/>
                <a:gd name="T29" fmla="*/ 41 h 112"/>
                <a:gd name="T30" fmla="*/ 7 w 89"/>
                <a:gd name="T31" fmla="*/ 57 h 112"/>
                <a:gd name="T32" fmla="*/ 18 w 89"/>
                <a:gd name="T33" fmla="*/ 69 h 112"/>
                <a:gd name="T34" fmla="*/ 24 w 89"/>
                <a:gd name="T35" fmla="*/ 84 h 112"/>
                <a:gd name="T36" fmla="*/ 41 w 89"/>
                <a:gd name="T37" fmla="*/ 110 h 112"/>
                <a:gd name="T38" fmla="*/ 45 w 89"/>
                <a:gd name="T39" fmla="*/ 112 h 112"/>
                <a:gd name="T40" fmla="*/ 49 w 89"/>
                <a:gd name="T41" fmla="*/ 110 h 112"/>
                <a:gd name="T42" fmla="*/ 47 w 89"/>
                <a:gd name="T43" fmla="*/ 111 h 112"/>
                <a:gd name="T44" fmla="*/ 59 w 89"/>
                <a:gd name="T45" fmla="*/ 82 h 112"/>
                <a:gd name="T46" fmla="*/ 64 w 89"/>
                <a:gd name="T47" fmla="*/ 6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 h="112">
                  <a:moveTo>
                    <a:pt x="64" y="61"/>
                  </a:moveTo>
                  <a:cubicBezTo>
                    <a:pt x="68" y="58"/>
                    <a:pt x="73" y="56"/>
                    <a:pt x="77" y="53"/>
                  </a:cubicBezTo>
                  <a:cubicBezTo>
                    <a:pt x="80" y="51"/>
                    <a:pt x="82" y="47"/>
                    <a:pt x="82" y="44"/>
                  </a:cubicBezTo>
                  <a:cubicBezTo>
                    <a:pt x="83" y="37"/>
                    <a:pt x="79" y="30"/>
                    <a:pt x="81" y="23"/>
                  </a:cubicBezTo>
                  <a:cubicBezTo>
                    <a:pt x="82" y="20"/>
                    <a:pt x="85" y="17"/>
                    <a:pt x="86" y="14"/>
                  </a:cubicBezTo>
                  <a:cubicBezTo>
                    <a:pt x="88" y="10"/>
                    <a:pt x="89" y="6"/>
                    <a:pt x="86" y="3"/>
                  </a:cubicBezTo>
                  <a:cubicBezTo>
                    <a:pt x="82" y="0"/>
                    <a:pt x="76" y="2"/>
                    <a:pt x="72" y="5"/>
                  </a:cubicBezTo>
                  <a:cubicBezTo>
                    <a:pt x="67" y="8"/>
                    <a:pt x="63" y="11"/>
                    <a:pt x="58" y="14"/>
                  </a:cubicBezTo>
                  <a:cubicBezTo>
                    <a:pt x="57" y="15"/>
                    <a:pt x="55" y="15"/>
                    <a:pt x="54" y="16"/>
                  </a:cubicBezTo>
                  <a:cubicBezTo>
                    <a:pt x="53" y="16"/>
                    <a:pt x="51" y="15"/>
                    <a:pt x="49" y="15"/>
                  </a:cubicBezTo>
                  <a:cubicBezTo>
                    <a:pt x="44" y="12"/>
                    <a:pt x="39" y="10"/>
                    <a:pt x="34" y="8"/>
                  </a:cubicBezTo>
                  <a:cubicBezTo>
                    <a:pt x="30" y="7"/>
                    <a:pt x="26" y="5"/>
                    <a:pt x="22" y="5"/>
                  </a:cubicBezTo>
                  <a:cubicBezTo>
                    <a:pt x="18" y="4"/>
                    <a:pt x="13" y="5"/>
                    <a:pt x="10" y="8"/>
                  </a:cubicBezTo>
                  <a:cubicBezTo>
                    <a:pt x="5" y="14"/>
                    <a:pt x="8" y="24"/>
                    <a:pt x="5" y="32"/>
                  </a:cubicBezTo>
                  <a:cubicBezTo>
                    <a:pt x="4" y="35"/>
                    <a:pt x="2" y="38"/>
                    <a:pt x="1" y="41"/>
                  </a:cubicBezTo>
                  <a:cubicBezTo>
                    <a:pt x="0" y="47"/>
                    <a:pt x="3" y="52"/>
                    <a:pt x="7" y="57"/>
                  </a:cubicBezTo>
                  <a:cubicBezTo>
                    <a:pt x="10" y="61"/>
                    <a:pt x="15" y="64"/>
                    <a:pt x="18" y="69"/>
                  </a:cubicBezTo>
                  <a:cubicBezTo>
                    <a:pt x="21" y="74"/>
                    <a:pt x="22" y="79"/>
                    <a:pt x="24" y="84"/>
                  </a:cubicBezTo>
                  <a:cubicBezTo>
                    <a:pt x="27" y="94"/>
                    <a:pt x="33" y="103"/>
                    <a:pt x="41" y="110"/>
                  </a:cubicBezTo>
                  <a:cubicBezTo>
                    <a:pt x="42" y="111"/>
                    <a:pt x="44" y="112"/>
                    <a:pt x="45" y="112"/>
                  </a:cubicBezTo>
                  <a:cubicBezTo>
                    <a:pt x="47" y="112"/>
                    <a:pt x="48" y="111"/>
                    <a:pt x="49" y="110"/>
                  </a:cubicBezTo>
                  <a:cubicBezTo>
                    <a:pt x="47" y="111"/>
                    <a:pt x="47" y="111"/>
                    <a:pt x="47" y="111"/>
                  </a:cubicBezTo>
                  <a:cubicBezTo>
                    <a:pt x="53" y="102"/>
                    <a:pt x="58" y="93"/>
                    <a:pt x="59" y="82"/>
                  </a:cubicBezTo>
                  <a:cubicBezTo>
                    <a:pt x="60" y="75"/>
                    <a:pt x="59" y="66"/>
                    <a:pt x="64"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grpSp>
        <p:nvGrpSpPr>
          <p:cNvPr id="25" name="Grupp 24">
            <a:extLst>
              <a:ext uri="{FF2B5EF4-FFF2-40B4-BE49-F238E27FC236}">
                <a16:creationId xmlns:a16="http://schemas.microsoft.com/office/drawing/2014/main" id="{5676A108-70FC-4686-99E9-CD65FF10FCD3}"/>
              </a:ext>
            </a:extLst>
          </p:cNvPr>
          <p:cNvGrpSpPr/>
          <p:nvPr/>
        </p:nvGrpSpPr>
        <p:grpSpPr>
          <a:xfrm>
            <a:off x="8962578" y="1014546"/>
            <a:ext cx="609094" cy="779225"/>
            <a:chOff x="8173734" y="1179949"/>
            <a:chExt cx="744538" cy="952501"/>
          </a:xfrm>
        </p:grpSpPr>
        <p:sp>
          <p:nvSpPr>
            <p:cNvPr id="46" name="Freeform 11">
              <a:extLst>
                <a:ext uri="{FF2B5EF4-FFF2-40B4-BE49-F238E27FC236}">
                  <a16:creationId xmlns:a16="http://schemas.microsoft.com/office/drawing/2014/main" id="{37B6E7EB-46E9-4099-AE35-F1046CDDF41E}"/>
                </a:ext>
              </a:extLst>
            </p:cNvPr>
            <p:cNvSpPr>
              <a:spLocks/>
            </p:cNvSpPr>
            <p:nvPr/>
          </p:nvSpPr>
          <p:spPr bwMode="auto">
            <a:xfrm>
              <a:off x="8173734" y="1197412"/>
              <a:ext cx="698500" cy="808038"/>
            </a:xfrm>
            <a:custGeom>
              <a:avLst/>
              <a:gdLst>
                <a:gd name="T0" fmla="*/ 34 w 284"/>
                <a:gd name="T1" fmla="*/ 145 h 329"/>
                <a:gd name="T2" fmla="*/ 81 w 284"/>
                <a:gd name="T3" fmla="*/ 159 h 329"/>
                <a:gd name="T4" fmla="*/ 43 w 284"/>
                <a:gd name="T5" fmla="*/ 187 h 329"/>
                <a:gd name="T6" fmla="*/ 23 w 284"/>
                <a:gd name="T7" fmla="*/ 255 h 329"/>
                <a:gd name="T8" fmla="*/ 39 w 284"/>
                <a:gd name="T9" fmla="*/ 277 h 329"/>
                <a:gd name="T10" fmla="*/ 53 w 284"/>
                <a:gd name="T11" fmla="*/ 302 h 329"/>
                <a:gd name="T12" fmla="*/ 87 w 284"/>
                <a:gd name="T13" fmla="*/ 327 h 329"/>
                <a:gd name="T14" fmla="*/ 109 w 284"/>
                <a:gd name="T15" fmla="*/ 293 h 329"/>
                <a:gd name="T16" fmla="*/ 126 w 284"/>
                <a:gd name="T17" fmla="*/ 275 h 329"/>
                <a:gd name="T18" fmla="*/ 177 w 284"/>
                <a:gd name="T19" fmla="*/ 262 h 329"/>
                <a:gd name="T20" fmla="*/ 200 w 284"/>
                <a:gd name="T21" fmla="*/ 186 h 329"/>
                <a:gd name="T22" fmla="*/ 232 w 284"/>
                <a:gd name="T23" fmla="*/ 168 h 329"/>
                <a:gd name="T24" fmla="*/ 226 w 284"/>
                <a:gd name="T25" fmla="*/ 209 h 329"/>
                <a:gd name="T26" fmla="*/ 263 w 284"/>
                <a:gd name="T27" fmla="*/ 196 h 329"/>
                <a:gd name="T28" fmla="*/ 280 w 284"/>
                <a:gd name="T29" fmla="*/ 105 h 329"/>
                <a:gd name="T30" fmla="*/ 252 w 284"/>
                <a:gd name="T31" fmla="*/ 51 h 329"/>
                <a:gd name="T32" fmla="*/ 215 w 284"/>
                <a:gd name="T33" fmla="*/ 44 h 329"/>
                <a:gd name="T34" fmla="*/ 212 w 284"/>
                <a:gd name="T35" fmla="*/ 10 h 329"/>
                <a:gd name="T36" fmla="*/ 160 w 284"/>
                <a:gd name="T37" fmla="*/ 28 h 329"/>
                <a:gd name="T38" fmla="*/ 153 w 284"/>
                <a:gd name="T39" fmla="*/ 62 h 329"/>
                <a:gd name="T40" fmla="*/ 120 w 284"/>
                <a:gd name="T41" fmla="*/ 82 h 329"/>
                <a:gd name="T42" fmla="*/ 69 w 284"/>
                <a:gd name="T43" fmla="*/ 65 h 329"/>
                <a:gd name="T44" fmla="*/ 32 w 284"/>
                <a:gd name="T45" fmla="*/ 65 h 329"/>
                <a:gd name="T46" fmla="*/ 1 w 284"/>
                <a:gd name="T47" fmla="*/ 118 h 329"/>
                <a:gd name="T48" fmla="*/ 34 w 284"/>
                <a:gd name="T49" fmla="*/ 145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4" h="329">
                  <a:moveTo>
                    <a:pt x="34" y="145"/>
                  </a:moveTo>
                  <a:cubicBezTo>
                    <a:pt x="53" y="145"/>
                    <a:pt x="80" y="146"/>
                    <a:pt x="81" y="159"/>
                  </a:cubicBezTo>
                  <a:cubicBezTo>
                    <a:pt x="82" y="171"/>
                    <a:pt x="68" y="182"/>
                    <a:pt x="43" y="187"/>
                  </a:cubicBezTo>
                  <a:cubicBezTo>
                    <a:pt x="18" y="192"/>
                    <a:pt x="23" y="239"/>
                    <a:pt x="23" y="255"/>
                  </a:cubicBezTo>
                  <a:cubicBezTo>
                    <a:pt x="22" y="271"/>
                    <a:pt x="32" y="275"/>
                    <a:pt x="39" y="277"/>
                  </a:cubicBezTo>
                  <a:cubicBezTo>
                    <a:pt x="45" y="278"/>
                    <a:pt x="52" y="281"/>
                    <a:pt x="53" y="302"/>
                  </a:cubicBezTo>
                  <a:cubicBezTo>
                    <a:pt x="53" y="322"/>
                    <a:pt x="72" y="329"/>
                    <a:pt x="87" y="327"/>
                  </a:cubicBezTo>
                  <a:cubicBezTo>
                    <a:pt x="103" y="325"/>
                    <a:pt x="111" y="304"/>
                    <a:pt x="109" y="293"/>
                  </a:cubicBezTo>
                  <a:cubicBezTo>
                    <a:pt x="107" y="282"/>
                    <a:pt x="112" y="278"/>
                    <a:pt x="126" y="275"/>
                  </a:cubicBezTo>
                  <a:cubicBezTo>
                    <a:pt x="140" y="273"/>
                    <a:pt x="169" y="269"/>
                    <a:pt x="177" y="262"/>
                  </a:cubicBezTo>
                  <a:cubicBezTo>
                    <a:pt x="185" y="254"/>
                    <a:pt x="196" y="196"/>
                    <a:pt x="200" y="186"/>
                  </a:cubicBezTo>
                  <a:cubicBezTo>
                    <a:pt x="205" y="176"/>
                    <a:pt x="220" y="156"/>
                    <a:pt x="232" y="168"/>
                  </a:cubicBezTo>
                  <a:cubicBezTo>
                    <a:pt x="245" y="179"/>
                    <a:pt x="213" y="192"/>
                    <a:pt x="226" y="209"/>
                  </a:cubicBezTo>
                  <a:cubicBezTo>
                    <a:pt x="232" y="218"/>
                    <a:pt x="252" y="207"/>
                    <a:pt x="263" y="196"/>
                  </a:cubicBezTo>
                  <a:cubicBezTo>
                    <a:pt x="271" y="187"/>
                    <a:pt x="275" y="150"/>
                    <a:pt x="280" y="105"/>
                  </a:cubicBezTo>
                  <a:cubicBezTo>
                    <a:pt x="284" y="60"/>
                    <a:pt x="269" y="52"/>
                    <a:pt x="252" y="51"/>
                  </a:cubicBezTo>
                  <a:cubicBezTo>
                    <a:pt x="236" y="51"/>
                    <a:pt x="225" y="55"/>
                    <a:pt x="215" y="44"/>
                  </a:cubicBezTo>
                  <a:cubicBezTo>
                    <a:pt x="205" y="33"/>
                    <a:pt x="224" y="20"/>
                    <a:pt x="212" y="10"/>
                  </a:cubicBezTo>
                  <a:cubicBezTo>
                    <a:pt x="200" y="0"/>
                    <a:pt x="168" y="12"/>
                    <a:pt x="160" y="28"/>
                  </a:cubicBezTo>
                  <a:cubicBezTo>
                    <a:pt x="151" y="45"/>
                    <a:pt x="157" y="51"/>
                    <a:pt x="153" y="62"/>
                  </a:cubicBezTo>
                  <a:cubicBezTo>
                    <a:pt x="149" y="73"/>
                    <a:pt x="133" y="81"/>
                    <a:pt x="120" y="82"/>
                  </a:cubicBezTo>
                  <a:cubicBezTo>
                    <a:pt x="100" y="82"/>
                    <a:pt x="80" y="73"/>
                    <a:pt x="69" y="65"/>
                  </a:cubicBezTo>
                  <a:cubicBezTo>
                    <a:pt x="58" y="57"/>
                    <a:pt x="46" y="53"/>
                    <a:pt x="32" y="65"/>
                  </a:cubicBezTo>
                  <a:cubicBezTo>
                    <a:pt x="19" y="77"/>
                    <a:pt x="0" y="105"/>
                    <a:pt x="1" y="118"/>
                  </a:cubicBezTo>
                  <a:cubicBezTo>
                    <a:pt x="3" y="131"/>
                    <a:pt x="15" y="146"/>
                    <a:pt x="34" y="14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7" name="Freeform 17">
              <a:extLst>
                <a:ext uri="{FF2B5EF4-FFF2-40B4-BE49-F238E27FC236}">
                  <a16:creationId xmlns:a16="http://schemas.microsoft.com/office/drawing/2014/main" id="{DA13CFD3-EB60-4354-B5CF-3A02FE3DB564}"/>
                </a:ext>
              </a:extLst>
            </p:cNvPr>
            <p:cNvSpPr>
              <a:spLocks/>
            </p:cNvSpPr>
            <p:nvPr/>
          </p:nvSpPr>
          <p:spPr bwMode="auto">
            <a:xfrm>
              <a:off x="8796034" y="1179949"/>
              <a:ext cx="122238" cy="134938"/>
            </a:xfrm>
            <a:custGeom>
              <a:avLst/>
              <a:gdLst>
                <a:gd name="T0" fmla="*/ 40 w 50"/>
                <a:gd name="T1" fmla="*/ 41 h 55"/>
                <a:gd name="T2" fmla="*/ 44 w 50"/>
                <a:gd name="T3" fmla="*/ 13 h 55"/>
                <a:gd name="T4" fmla="*/ 24 w 50"/>
                <a:gd name="T5" fmla="*/ 4 h 55"/>
                <a:gd name="T6" fmla="*/ 4 w 50"/>
                <a:gd name="T7" fmla="*/ 25 h 55"/>
                <a:gd name="T8" fmla="*/ 5 w 50"/>
                <a:gd name="T9" fmla="*/ 47 h 55"/>
                <a:gd name="T10" fmla="*/ 40 w 50"/>
                <a:gd name="T11" fmla="*/ 41 h 55"/>
              </a:gdLst>
              <a:ahLst/>
              <a:cxnLst>
                <a:cxn ang="0">
                  <a:pos x="T0" y="T1"/>
                </a:cxn>
                <a:cxn ang="0">
                  <a:pos x="T2" y="T3"/>
                </a:cxn>
                <a:cxn ang="0">
                  <a:pos x="T4" y="T5"/>
                </a:cxn>
                <a:cxn ang="0">
                  <a:pos x="T6" y="T7"/>
                </a:cxn>
                <a:cxn ang="0">
                  <a:pos x="T8" y="T9"/>
                </a:cxn>
                <a:cxn ang="0">
                  <a:pos x="T10" y="T11"/>
                </a:cxn>
              </a:cxnLst>
              <a:rect l="0" t="0" r="r" b="b"/>
              <a:pathLst>
                <a:path w="50" h="55">
                  <a:moveTo>
                    <a:pt x="40" y="41"/>
                  </a:moveTo>
                  <a:cubicBezTo>
                    <a:pt x="50" y="37"/>
                    <a:pt x="45" y="18"/>
                    <a:pt x="44" y="13"/>
                  </a:cubicBezTo>
                  <a:cubicBezTo>
                    <a:pt x="43" y="8"/>
                    <a:pt x="31" y="0"/>
                    <a:pt x="24" y="4"/>
                  </a:cubicBezTo>
                  <a:cubicBezTo>
                    <a:pt x="16" y="8"/>
                    <a:pt x="5" y="16"/>
                    <a:pt x="4" y="25"/>
                  </a:cubicBezTo>
                  <a:cubicBezTo>
                    <a:pt x="4" y="25"/>
                    <a:pt x="0" y="39"/>
                    <a:pt x="5" y="47"/>
                  </a:cubicBezTo>
                  <a:cubicBezTo>
                    <a:pt x="10" y="55"/>
                    <a:pt x="30" y="46"/>
                    <a:pt x="40" y="4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8" name="Freeform 34">
              <a:extLst>
                <a:ext uri="{FF2B5EF4-FFF2-40B4-BE49-F238E27FC236}">
                  <a16:creationId xmlns:a16="http://schemas.microsoft.com/office/drawing/2014/main" id="{9D64564B-F66B-4B40-B1A3-7EEA95914D0A}"/>
                </a:ext>
              </a:extLst>
            </p:cNvPr>
            <p:cNvSpPr>
              <a:spLocks/>
            </p:cNvSpPr>
            <p:nvPr/>
          </p:nvSpPr>
          <p:spPr bwMode="auto">
            <a:xfrm>
              <a:off x="8429321" y="2000687"/>
              <a:ext cx="125413" cy="95250"/>
            </a:xfrm>
            <a:custGeom>
              <a:avLst/>
              <a:gdLst>
                <a:gd name="T0" fmla="*/ 7 w 51"/>
                <a:gd name="T1" fmla="*/ 38 h 39"/>
                <a:gd name="T2" fmla="*/ 12 w 51"/>
                <a:gd name="T3" fmla="*/ 39 h 39"/>
                <a:gd name="T4" fmla="*/ 20 w 51"/>
                <a:gd name="T5" fmla="*/ 38 h 39"/>
                <a:gd name="T6" fmla="*/ 31 w 51"/>
                <a:gd name="T7" fmla="*/ 34 h 39"/>
                <a:gd name="T8" fmla="*/ 40 w 51"/>
                <a:gd name="T9" fmla="*/ 30 h 39"/>
                <a:gd name="T10" fmla="*/ 50 w 51"/>
                <a:gd name="T11" fmla="*/ 24 h 39"/>
                <a:gd name="T12" fmla="*/ 49 w 51"/>
                <a:gd name="T13" fmla="*/ 17 h 39"/>
                <a:gd name="T14" fmla="*/ 45 w 51"/>
                <a:gd name="T15" fmla="*/ 6 h 39"/>
                <a:gd name="T16" fmla="*/ 42 w 51"/>
                <a:gd name="T17" fmla="*/ 1 h 39"/>
                <a:gd name="T18" fmla="*/ 37 w 51"/>
                <a:gd name="T19" fmla="*/ 1 h 39"/>
                <a:gd name="T20" fmla="*/ 16 w 51"/>
                <a:gd name="T21" fmla="*/ 6 h 39"/>
                <a:gd name="T22" fmla="*/ 3 w 51"/>
                <a:gd name="T23" fmla="*/ 14 h 39"/>
                <a:gd name="T24" fmla="*/ 1 w 51"/>
                <a:gd name="T25" fmla="*/ 30 h 39"/>
                <a:gd name="T26" fmla="*/ 7 w 51"/>
                <a:gd name="T27"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39">
                  <a:moveTo>
                    <a:pt x="7" y="38"/>
                  </a:moveTo>
                  <a:cubicBezTo>
                    <a:pt x="9" y="39"/>
                    <a:pt x="11" y="39"/>
                    <a:pt x="12" y="39"/>
                  </a:cubicBezTo>
                  <a:cubicBezTo>
                    <a:pt x="15" y="39"/>
                    <a:pt x="18" y="39"/>
                    <a:pt x="20" y="38"/>
                  </a:cubicBezTo>
                  <a:cubicBezTo>
                    <a:pt x="31" y="34"/>
                    <a:pt x="31" y="34"/>
                    <a:pt x="31" y="34"/>
                  </a:cubicBezTo>
                  <a:cubicBezTo>
                    <a:pt x="34" y="33"/>
                    <a:pt x="37" y="32"/>
                    <a:pt x="40" y="30"/>
                  </a:cubicBezTo>
                  <a:cubicBezTo>
                    <a:pt x="42" y="27"/>
                    <a:pt x="48" y="27"/>
                    <a:pt x="50" y="24"/>
                  </a:cubicBezTo>
                  <a:cubicBezTo>
                    <a:pt x="51" y="22"/>
                    <a:pt x="50" y="19"/>
                    <a:pt x="49" y="17"/>
                  </a:cubicBezTo>
                  <a:cubicBezTo>
                    <a:pt x="48" y="13"/>
                    <a:pt x="46" y="10"/>
                    <a:pt x="45" y="6"/>
                  </a:cubicBezTo>
                  <a:cubicBezTo>
                    <a:pt x="44" y="4"/>
                    <a:pt x="44" y="2"/>
                    <a:pt x="42" y="1"/>
                  </a:cubicBezTo>
                  <a:cubicBezTo>
                    <a:pt x="41" y="1"/>
                    <a:pt x="39" y="0"/>
                    <a:pt x="37" y="1"/>
                  </a:cubicBezTo>
                  <a:cubicBezTo>
                    <a:pt x="30" y="1"/>
                    <a:pt x="23" y="3"/>
                    <a:pt x="16" y="6"/>
                  </a:cubicBezTo>
                  <a:cubicBezTo>
                    <a:pt x="11" y="8"/>
                    <a:pt x="6" y="10"/>
                    <a:pt x="3" y="14"/>
                  </a:cubicBezTo>
                  <a:cubicBezTo>
                    <a:pt x="0" y="18"/>
                    <a:pt x="0" y="25"/>
                    <a:pt x="1" y="30"/>
                  </a:cubicBezTo>
                  <a:cubicBezTo>
                    <a:pt x="2" y="33"/>
                    <a:pt x="4" y="36"/>
                    <a:pt x="7" y="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9" name="Freeform 35">
              <a:extLst>
                <a:ext uri="{FF2B5EF4-FFF2-40B4-BE49-F238E27FC236}">
                  <a16:creationId xmlns:a16="http://schemas.microsoft.com/office/drawing/2014/main" id="{3C41F0A1-C19C-4107-B7E6-550410E53890}"/>
                </a:ext>
              </a:extLst>
            </p:cNvPr>
            <p:cNvSpPr>
              <a:spLocks/>
            </p:cNvSpPr>
            <p:nvPr/>
          </p:nvSpPr>
          <p:spPr bwMode="auto">
            <a:xfrm>
              <a:off x="8276921" y="2064187"/>
              <a:ext cx="79375" cy="68263"/>
            </a:xfrm>
            <a:custGeom>
              <a:avLst/>
              <a:gdLst>
                <a:gd name="T0" fmla="*/ 2 w 32"/>
                <a:gd name="T1" fmla="*/ 13 h 28"/>
                <a:gd name="T2" fmla="*/ 0 w 32"/>
                <a:gd name="T3" fmla="*/ 19 h 28"/>
                <a:gd name="T4" fmla="*/ 3 w 32"/>
                <a:gd name="T5" fmla="*/ 25 h 28"/>
                <a:gd name="T6" fmla="*/ 16 w 32"/>
                <a:gd name="T7" fmla="*/ 27 h 28"/>
                <a:gd name="T8" fmla="*/ 29 w 32"/>
                <a:gd name="T9" fmla="*/ 18 h 28"/>
                <a:gd name="T10" fmla="*/ 29 w 32"/>
                <a:gd name="T11" fmla="*/ 4 h 28"/>
                <a:gd name="T12" fmla="*/ 27 w 32"/>
                <a:gd name="T13" fmla="*/ 1 h 28"/>
                <a:gd name="T14" fmla="*/ 22 w 32"/>
                <a:gd name="T15" fmla="*/ 0 h 28"/>
                <a:gd name="T16" fmla="*/ 17 w 32"/>
                <a:gd name="T17" fmla="*/ 0 h 28"/>
                <a:gd name="T18" fmla="*/ 9 w 32"/>
                <a:gd name="T19" fmla="*/ 2 h 28"/>
                <a:gd name="T20" fmla="*/ 5 w 32"/>
                <a:gd name="T21" fmla="*/ 8 h 28"/>
                <a:gd name="T22" fmla="*/ 2 w 32"/>
                <a:gd name="T23"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8">
                  <a:moveTo>
                    <a:pt x="2" y="13"/>
                  </a:moveTo>
                  <a:cubicBezTo>
                    <a:pt x="1" y="15"/>
                    <a:pt x="0" y="17"/>
                    <a:pt x="0" y="19"/>
                  </a:cubicBezTo>
                  <a:cubicBezTo>
                    <a:pt x="0" y="21"/>
                    <a:pt x="1" y="23"/>
                    <a:pt x="3" y="25"/>
                  </a:cubicBezTo>
                  <a:cubicBezTo>
                    <a:pt x="7" y="27"/>
                    <a:pt x="11" y="28"/>
                    <a:pt x="16" y="27"/>
                  </a:cubicBezTo>
                  <a:cubicBezTo>
                    <a:pt x="21" y="26"/>
                    <a:pt x="26" y="23"/>
                    <a:pt x="29" y="18"/>
                  </a:cubicBezTo>
                  <a:cubicBezTo>
                    <a:pt x="31" y="14"/>
                    <a:pt x="32" y="8"/>
                    <a:pt x="29" y="4"/>
                  </a:cubicBezTo>
                  <a:cubicBezTo>
                    <a:pt x="29" y="3"/>
                    <a:pt x="28" y="2"/>
                    <a:pt x="27" y="1"/>
                  </a:cubicBezTo>
                  <a:cubicBezTo>
                    <a:pt x="26" y="0"/>
                    <a:pt x="24" y="0"/>
                    <a:pt x="22" y="0"/>
                  </a:cubicBezTo>
                  <a:cubicBezTo>
                    <a:pt x="20" y="0"/>
                    <a:pt x="19" y="0"/>
                    <a:pt x="17" y="0"/>
                  </a:cubicBezTo>
                  <a:cubicBezTo>
                    <a:pt x="14" y="0"/>
                    <a:pt x="12" y="1"/>
                    <a:pt x="9" y="2"/>
                  </a:cubicBezTo>
                  <a:cubicBezTo>
                    <a:pt x="8" y="4"/>
                    <a:pt x="6" y="6"/>
                    <a:pt x="5" y="8"/>
                  </a:cubicBezTo>
                  <a:cubicBezTo>
                    <a:pt x="4" y="10"/>
                    <a:pt x="3" y="12"/>
                    <a:pt x="2" y="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
        <p:nvSpPr>
          <p:cNvPr id="26" name="Rectangle 36">
            <a:extLst>
              <a:ext uri="{FF2B5EF4-FFF2-40B4-BE49-F238E27FC236}">
                <a16:creationId xmlns:a16="http://schemas.microsoft.com/office/drawing/2014/main" id="{AE861DBE-955C-483B-BCFA-CEA9687A1097}"/>
              </a:ext>
            </a:extLst>
          </p:cNvPr>
          <p:cNvSpPr>
            <a:spLocks noChangeArrowheads="1"/>
          </p:cNvSpPr>
          <p:nvPr/>
        </p:nvSpPr>
        <p:spPr bwMode="auto">
          <a:xfrm>
            <a:off x="9188553" y="1223638"/>
            <a:ext cx="123270"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12</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27" name="Rectangle 37">
            <a:extLst>
              <a:ext uri="{FF2B5EF4-FFF2-40B4-BE49-F238E27FC236}">
                <a16:creationId xmlns:a16="http://schemas.microsoft.com/office/drawing/2014/main" id="{CCB78CE2-8E80-465A-84ED-46B3A5175BC3}"/>
              </a:ext>
            </a:extLst>
          </p:cNvPr>
          <p:cNvSpPr>
            <a:spLocks noChangeArrowheads="1"/>
          </p:cNvSpPr>
          <p:nvPr/>
        </p:nvSpPr>
        <p:spPr bwMode="auto">
          <a:xfrm>
            <a:off x="9827517" y="1223638"/>
            <a:ext cx="123270"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11</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grpSp>
        <p:nvGrpSpPr>
          <p:cNvPr id="28" name="Grupp 27">
            <a:extLst>
              <a:ext uri="{FF2B5EF4-FFF2-40B4-BE49-F238E27FC236}">
                <a16:creationId xmlns:a16="http://schemas.microsoft.com/office/drawing/2014/main" id="{E403C967-E7CF-4DD7-8CF3-C11170C60A9F}"/>
              </a:ext>
            </a:extLst>
          </p:cNvPr>
          <p:cNvGrpSpPr/>
          <p:nvPr/>
        </p:nvGrpSpPr>
        <p:grpSpPr>
          <a:xfrm>
            <a:off x="8841798" y="2257408"/>
            <a:ext cx="414288" cy="890913"/>
            <a:chOff x="8026096" y="2699187"/>
            <a:chExt cx="506413" cy="1089025"/>
          </a:xfrm>
        </p:grpSpPr>
        <p:sp>
          <p:nvSpPr>
            <p:cNvPr id="40" name="Freeform 18">
              <a:extLst>
                <a:ext uri="{FF2B5EF4-FFF2-40B4-BE49-F238E27FC236}">
                  <a16:creationId xmlns:a16="http://schemas.microsoft.com/office/drawing/2014/main" id="{9C8E281A-48E1-4F06-B8E3-012EADB9C1B3}"/>
                </a:ext>
              </a:extLst>
            </p:cNvPr>
            <p:cNvSpPr>
              <a:spLocks/>
            </p:cNvSpPr>
            <p:nvPr/>
          </p:nvSpPr>
          <p:spPr bwMode="auto">
            <a:xfrm>
              <a:off x="8189609" y="3083362"/>
              <a:ext cx="157163" cy="193675"/>
            </a:xfrm>
            <a:custGeom>
              <a:avLst/>
              <a:gdLst>
                <a:gd name="T0" fmla="*/ 19 w 64"/>
                <a:gd name="T1" fmla="*/ 42 h 79"/>
                <a:gd name="T2" fmla="*/ 28 w 64"/>
                <a:gd name="T3" fmla="*/ 53 h 79"/>
                <a:gd name="T4" fmla="*/ 38 w 64"/>
                <a:gd name="T5" fmla="*/ 61 h 79"/>
                <a:gd name="T6" fmla="*/ 40 w 64"/>
                <a:gd name="T7" fmla="*/ 64 h 79"/>
                <a:gd name="T8" fmla="*/ 45 w 64"/>
                <a:gd name="T9" fmla="*/ 72 h 79"/>
                <a:gd name="T10" fmla="*/ 46 w 64"/>
                <a:gd name="T11" fmla="*/ 72 h 79"/>
                <a:gd name="T12" fmla="*/ 53 w 64"/>
                <a:gd name="T13" fmla="*/ 77 h 79"/>
                <a:gd name="T14" fmla="*/ 56 w 64"/>
                <a:gd name="T15" fmla="*/ 69 h 79"/>
                <a:gd name="T16" fmla="*/ 63 w 64"/>
                <a:gd name="T17" fmla="*/ 52 h 79"/>
                <a:gd name="T18" fmla="*/ 36 w 64"/>
                <a:gd name="T19" fmla="*/ 11 h 79"/>
                <a:gd name="T20" fmla="*/ 25 w 64"/>
                <a:gd name="T21" fmla="*/ 7 h 79"/>
                <a:gd name="T22" fmla="*/ 15 w 64"/>
                <a:gd name="T23" fmla="*/ 3 h 79"/>
                <a:gd name="T24" fmla="*/ 11 w 64"/>
                <a:gd name="T25" fmla="*/ 11 h 79"/>
                <a:gd name="T26" fmla="*/ 6 w 64"/>
                <a:gd name="T27" fmla="*/ 19 h 79"/>
                <a:gd name="T28" fmla="*/ 1 w 64"/>
                <a:gd name="T29" fmla="*/ 21 h 79"/>
                <a:gd name="T30" fmla="*/ 2 w 64"/>
                <a:gd name="T31" fmla="*/ 26 h 79"/>
                <a:gd name="T32" fmla="*/ 19 w 64"/>
                <a:gd name="T33" fmla="*/ 4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79">
                  <a:moveTo>
                    <a:pt x="19" y="42"/>
                  </a:moveTo>
                  <a:cubicBezTo>
                    <a:pt x="21" y="46"/>
                    <a:pt x="24" y="49"/>
                    <a:pt x="28" y="53"/>
                  </a:cubicBezTo>
                  <a:cubicBezTo>
                    <a:pt x="31" y="56"/>
                    <a:pt x="35" y="58"/>
                    <a:pt x="38" y="61"/>
                  </a:cubicBezTo>
                  <a:cubicBezTo>
                    <a:pt x="39" y="62"/>
                    <a:pt x="40" y="63"/>
                    <a:pt x="40" y="64"/>
                  </a:cubicBezTo>
                  <a:cubicBezTo>
                    <a:pt x="42" y="66"/>
                    <a:pt x="44" y="69"/>
                    <a:pt x="45" y="72"/>
                  </a:cubicBezTo>
                  <a:cubicBezTo>
                    <a:pt x="46" y="72"/>
                    <a:pt x="46" y="72"/>
                    <a:pt x="46" y="72"/>
                  </a:cubicBezTo>
                  <a:cubicBezTo>
                    <a:pt x="47" y="75"/>
                    <a:pt x="50" y="79"/>
                    <a:pt x="53" y="77"/>
                  </a:cubicBezTo>
                  <a:cubicBezTo>
                    <a:pt x="55" y="75"/>
                    <a:pt x="55" y="71"/>
                    <a:pt x="56" y="69"/>
                  </a:cubicBezTo>
                  <a:cubicBezTo>
                    <a:pt x="58" y="63"/>
                    <a:pt x="64" y="59"/>
                    <a:pt x="63" y="52"/>
                  </a:cubicBezTo>
                  <a:cubicBezTo>
                    <a:pt x="60" y="36"/>
                    <a:pt x="52" y="17"/>
                    <a:pt x="36" y="11"/>
                  </a:cubicBezTo>
                  <a:cubicBezTo>
                    <a:pt x="32" y="10"/>
                    <a:pt x="28" y="9"/>
                    <a:pt x="25" y="7"/>
                  </a:cubicBezTo>
                  <a:cubicBezTo>
                    <a:pt x="22" y="5"/>
                    <a:pt x="19" y="0"/>
                    <a:pt x="15" y="3"/>
                  </a:cubicBezTo>
                  <a:cubicBezTo>
                    <a:pt x="12" y="5"/>
                    <a:pt x="11" y="9"/>
                    <a:pt x="11" y="11"/>
                  </a:cubicBezTo>
                  <a:cubicBezTo>
                    <a:pt x="10" y="14"/>
                    <a:pt x="9" y="17"/>
                    <a:pt x="6" y="19"/>
                  </a:cubicBezTo>
                  <a:cubicBezTo>
                    <a:pt x="4" y="20"/>
                    <a:pt x="2" y="20"/>
                    <a:pt x="1" y="21"/>
                  </a:cubicBezTo>
                  <a:cubicBezTo>
                    <a:pt x="0" y="23"/>
                    <a:pt x="1" y="25"/>
                    <a:pt x="2" y="26"/>
                  </a:cubicBezTo>
                  <a:cubicBezTo>
                    <a:pt x="8" y="31"/>
                    <a:pt x="14" y="35"/>
                    <a:pt x="19" y="4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1" name="Freeform 19">
              <a:extLst>
                <a:ext uri="{FF2B5EF4-FFF2-40B4-BE49-F238E27FC236}">
                  <a16:creationId xmlns:a16="http://schemas.microsoft.com/office/drawing/2014/main" id="{E197E1C7-478C-4C16-9A53-535627E9ED7C}"/>
                </a:ext>
              </a:extLst>
            </p:cNvPr>
            <p:cNvSpPr>
              <a:spLocks/>
            </p:cNvSpPr>
            <p:nvPr/>
          </p:nvSpPr>
          <p:spPr bwMode="auto">
            <a:xfrm>
              <a:off x="8102296" y="3453249"/>
              <a:ext cx="300038" cy="219075"/>
            </a:xfrm>
            <a:custGeom>
              <a:avLst/>
              <a:gdLst>
                <a:gd name="T0" fmla="*/ 111 w 122"/>
                <a:gd name="T1" fmla="*/ 46 h 89"/>
                <a:gd name="T2" fmla="*/ 111 w 122"/>
                <a:gd name="T3" fmla="*/ 18 h 89"/>
                <a:gd name="T4" fmla="*/ 103 w 122"/>
                <a:gd name="T5" fmla="*/ 12 h 89"/>
                <a:gd name="T6" fmla="*/ 96 w 122"/>
                <a:gd name="T7" fmla="*/ 15 h 89"/>
                <a:gd name="T8" fmla="*/ 90 w 122"/>
                <a:gd name="T9" fmla="*/ 19 h 89"/>
                <a:gd name="T10" fmla="*/ 76 w 122"/>
                <a:gd name="T11" fmla="*/ 17 h 89"/>
                <a:gd name="T12" fmla="*/ 58 w 122"/>
                <a:gd name="T13" fmla="*/ 23 h 89"/>
                <a:gd name="T14" fmla="*/ 46 w 122"/>
                <a:gd name="T15" fmla="*/ 5 h 89"/>
                <a:gd name="T16" fmla="*/ 26 w 122"/>
                <a:gd name="T17" fmla="*/ 0 h 89"/>
                <a:gd name="T18" fmla="*/ 8 w 122"/>
                <a:gd name="T19" fmla="*/ 12 h 89"/>
                <a:gd name="T20" fmla="*/ 1 w 122"/>
                <a:gd name="T21" fmla="*/ 27 h 89"/>
                <a:gd name="T22" fmla="*/ 1 w 122"/>
                <a:gd name="T23" fmla="*/ 28 h 89"/>
                <a:gd name="T24" fmla="*/ 5 w 122"/>
                <a:gd name="T25" fmla="*/ 42 h 89"/>
                <a:gd name="T26" fmla="*/ 20 w 122"/>
                <a:gd name="T27" fmla="*/ 44 h 89"/>
                <a:gd name="T28" fmla="*/ 24 w 122"/>
                <a:gd name="T29" fmla="*/ 38 h 89"/>
                <a:gd name="T30" fmla="*/ 30 w 122"/>
                <a:gd name="T31" fmla="*/ 41 h 89"/>
                <a:gd name="T32" fmla="*/ 36 w 122"/>
                <a:gd name="T33" fmla="*/ 46 h 89"/>
                <a:gd name="T34" fmla="*/ 46 w 122"/>
                <a:gd name="T35" fmla="*/ 56 h 89"/>
                <a:gd name="T36" fmla="*/ 51 w 122"/>
                <a:gd name="T37" fmla="*/ 70 h 89"/>
                <a:gd name="T38" fmla="*/ 57 w 122"/>
                <a:gd name="T39" fmla="*/ 80 h 89"/>
                <a:gd name="T40" fmla="*/ 68 w 122"/>
                <a:gd name="T41" fmla="*/ 83 h 89"/>
                <a:gd name="T42" fmla="*/ 80 w 122"/>
                <a:gd name="T43" fmla="*/ 81 h 89"/>
                <a:gd name="T44" fmla="*/ 89 w 122"/>
                <a:gd name="T45" fmla="*/ 78 h 89"/>
                <a:gd name="T46" fmla="*/ 94 w 122"/>
                <a:gd name="T47" fmla="*/ 81 h 89"/>
                <a:gd name="T48" fmla="*/ 102 w 122"/>
                <a:gd name="T49" fmla="*/ 86 h 89"/>
                <a:gd name="T50" fmla="*/ 116 w 122"/>
                <a:gd name="T51" fmla="*/ 85 h 89"/>
                <a:gd name="T52" fmla="*/ 122 w 122"/>
                <a:gd name="T53" fmla="*/ 79 h 89"/>
                <a:gd name="T54" fmla="*/ 118 w 122"/>
                <a:gd name="T55" fmla="*/ 70 h 89"/>
                <a:gd name="T56" fmla="*/ 111 w 122"/>
                <a:gd name="T57" fmla="*/ 4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2" h="89">
                  <a:moveTo>
                    <a:pt x="111" y="46"/>
                  </a:moveTo>
                  <a:cubicBezTo>
                    <a:pt x="110" y="37"/>
                    <a:pt x="107" y="27"/>
                    <a:pt x="111" y="18"/>
                  </a:cubicBezTo>
                  <a:cubicBezTo>
                    <a:pt x="113" y="13"/>
                    <a:pt x="108" y="12"/>
                    <a:pt x="103" y="12"/>
                  </a:cubicBezTo>
                  <a:cubicBezTo>
                    <a:pt x="101" y="12"/>
                    <a:pt x="98" y="13"/>
                    <a:pt x="96" y="15"/>
                  </a:cubicBezTo>
                  <a:cubicBezTo>
                    <a:pt x="94" y="16"/>
                    <a:pt x="93" y="19"/>
                    <a:pt x="90" y="19"/>
                  </a:cubicBezTo>
                  <a:cubicBezTo>
                    <a:pt x="85" y="21"/>
                    <a:pt x="81" y="16"/>
                    <a:pt x="76" y="17"/>
                  </a:cubicBezTo>
                  <a:cubicBezTo>
                    <a:pt x="71" y="19"/>
                    <a:pt x="64" y="26"/>
                    <a:pt x="58" y="23"/>
                  </a:cubicBezTo>
                  <a:cubicBezTo>
                    <a:pt x="52" y="19"/>
                    <a:pt x="51" y="10"/>
                    <a:pt x="46" y="5"/>
                  </a:cubicBezTo>
                  <a:cubicBezTo>
                    <a:pt x="41" y="1"/>
                    <a:pt x="32" y="0"/>
                    <a:pt x="26" y="0"/>
                  </a:cubicBezTo>
                  <a:cubicBezTo>
                    <a:pt x="18" y="1"/>
                    <a:pt x="12" y="5"/>
                    <a:pt x="8" y="12"/>
                  </a:cubicBezTo>
                  <a:cubicBezTo>
                    <a:pt x="5" y="16"/>
                    <a:pt x="1" y="21"/>
                    <a:pt x="1" y="27"/>
                  </a:cubicBezTo>
                  <a:cubicBezTo>
                    <a:pt x="1" y="27"/>
                    <a:pt x="1" y="27"/>
                    <a:pt x="1" y="28"/>
                  </a:cubicBezTo>
                  <a:cubicBezTo>
                    <a:pt x="0" y="33"/>
                    <a:pt x="2" y="38"/>
                    <a:pt x="5" y="42"/>
                  </a:cubicBezTo>
                  <a:cubicBezTo>
                    <a:pt x="8" y="47"/>
                    <a:pt x="16" y="49"/>
                    <a:pt x="20" y="44"/>
                  </a:cubicBezTo>
                  <a:cubicBezTo>
                    <a:pt x="21" y="43"/>
                    <a:pt x="22" y="38"/>
                    <a:pt x="24" y="38"/>
                  </a:cubicBezTo>
                  <a:cubicBezTo>
                    <a:pt x="26" y="38"/>
                    <a:pt x="28" y="40"/>
                    <a:pt x="30" y="41"/>
                  </a:cubicBezTo>
                  <a:cubicBezTo>
                    <a:pt x="32" y="43"/>
                    <a:pt x="34" y="45"/>
                    <a:pt x="36" y="46"/>
                  </a:cubicBezTo>
                  <a:cubicBezTo>
                    <a:pt x="39" y="50"/>
                    <a:pt x="43" y="53"/>
                    <a:pt x="46" y="56"/>
                  </a:cubicBezTo>
                  <a:cubicBezTo>
                    <a:pt x="50" y="61"/>
                    <a:pt x="50" y="65"/>
                    <a:pt x="51" y="70"/>
                  </a:cubicBezTo>
                  <a:cubicBezTo>
                    <a:pt x="52" y="74"/>
                    <a:pt x="54" y="78"/>
                    <a:pt x="57" y="80"/>
                  </a:cubicBezTo>
                  <a:cubicBezTo>
                    <a:pt x="60" y="83"/>
                    <a:pt x="64" y="83"/>
                    <a:pt x="68" y="83"/>
                  </a:cubicBezTo>
                  <a:cubicBezTo>
                    <a:pt x="72" y="82"/>
                    <a:pt x="76" y="82"/>
                    <a:pt x="80" y="81"/>
                  </a:cubicBezTo>
                  <a:cubicBezTo>
                    <a:pt x="83" y="80"/>
                    <a:pt x="86" y="77"/>
                    <a:pt x="89" y="78"/>
                  </a:cubicBezTo>
                  <a:cubicBezTo>
                    <a:pt x="91" y="79"/>
                    <a:pt x="92" y="80"/>
                    <a:pt x="94" y="81"/>
                  </a:cubicBezTo>
                  <a:cubicBezTo>
                    <a:pt x="97" y="83"/>
                    <a:pt x="99" y="84"/>
                    <a:pt x="102" y="86"/>
                  </a:cubicBezTo>
                  <a:cubicBezTo>
                    <a:pt x="106" y="89"/>
                    <a:pt x="112" y="87"/>
                    <a:pt x="116" y="85"/>
                  </a:cubicBezTo>
                  <a:cubicBezTo>
                    <a:pt x="119" y="84"/>
                    <a:pt x="122" y="82"/>
                    <a:pt x="122" y="79"/>
                  </a:cubicBezTo>
                  <a:cubicBezTo>
                    <a:pt x="122" y="76"/>
                    <a:pt x="119" y="73"/>
                    <a:pt x="118" y="70"/>
                  </a:cubicBezTo>
                  <a:cubicBezTo>
                    <a:pt x="114" y="63"/>
                    <a:pt x="112" y="55"/>
                    <a:pt x="111" y="4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2" name="Freeform 20">
              <a:extLst>
                <a:ext uri="{FF2B5EF4-FFF2-40B4-BE49-F238E27FC236}">
                  <a16:creationId xmlns:a16="http://schemas.microsoft.com/office/drawing/2014/main" id="{69093B62-7F61-4A97-8EB7-353F03E07582}"/>
                </a:ext>
              </a:extLst>
            </p:cNvPr>
            <p:cNvSpPr>
              <a:spLocks/>
            </p:cNvSpPr>
            <p:nvPr/>
          </p:nvSpPr>
          <p:spPr bwMode="auto">
            <a:xfrm>
              <a:off x="8365821" y="2992874"/>
              <a:ext cx="166688" cy="411163"/>
            </a:xfrm>
            <a:custGeom>
              <a:avLst/>
              <a:gdLst>
                <a:gd name="T0" fmla="*/ 48 w 68"/>
                <a:gd name="T1" fmla="*/ 119 h 168"/>
                <a:gd name="T2" fmla="*/ 66 w 68"/>
                <a:gd name="T3" fmla="*/ 74 h 168"/>
                <a:gd name="T4" fmla="*/ 68 w 68"/>
                <a:gd name="T5" fmla="*/ 64 h 168"/>
                <a:gd name="T6" fmla="*/ 63 w 68"/>
                <a:gd name="T7" fmla="*/ 55 h 168"/>
                <a:gd name="T8" fmla="*/ 58 w 68"/>
                <a:gd name="T9" fmla="*/ 52 h 168"/>
                <a:gd name="T10" fmla="*/ 49 w 68"/>
                <a:gd name="T11" fmla="*/ 37 h 168"/>
                <a:gd name="T12" fmla="*/ 49 w 68"/>
                <a:gd name="T13" fmla="*/ 20 h 168"/>
                <a:gd name="T14" fmla="*/ 38 w 68"/>
                <a:gd name="T15" fmla="*/ 1 h 168"/>
                <a:gd name="T16" fmla="*/ 25 w 68"/>
                <a:gd name="T17" fmla="*/ 3 h 168"/>
                <a:gd name="T18" fmla="*/ 14 w 68"/>
                <a:gd name="T19" fmla="*/ 25 h 168"/>
                <a:gd name="T20" fmla="*/ 10 w 68"/>
                <a:gd name="T21" fmla="*/ 47 h 168"/>
                <a:gd name="T22" fmla="*/ 1 w 68"/>
                <a:gd name="T23" fmla="*/ 66 h 168"/>
                <a:gd name="T24" fmla="*/ 4 w 68"/>
                <a:gd name="T25" fmla="*/ 79 h 168"/>
                <a:gd name="T26" fmla="*/ 7 w 68"/>
                <a:gd name="T27" fmla="*/ 111 h 168"/>
                <a:gd name="T28" fmla="*/ 35 w 68"/>
                <a:gd name="T29" fmla="*/ 167 h 168"/>
                <a:gd name="T30" fmla="*/ 40 w 68"/>
                <a:gd name="T31" fmla="*/ 168 h 168"/>
                <a:gd name="T32" fmla="*/ 44 w 68"/>
                <a:gd name="T33" fmla="*/ 162 h 168"/>
                <a:gd name="T34" fmla="*/ 48 w 68"/>
                <a:gd name="T35" fmla="*/ 11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168">
                  <a:moveTo>
                    <a:pt x="48" y="119"/>
                  </a:moveTo>
                  <a:cubicBezTo>
                    <a:pt x="53" y="103"/>
                    <a:pt x="62" y="90"/>
                    <a:pt x="66" y="74"/>
                  </a:cubicBezTo>
                  <a:cubicBezTo>
                    <a:pt x="67" y="71"/>
                    <a:pt x="68" y="67"/>
                    <a:pt x="68" y="64"/>
                  </a:cubicBezTo>
                  <a:cubicBezTo>
                    <a:pt x="68" y="60"/>
                    <a:pt x="66" y="57"/>
                    <a:pt x="63" y="55"/>
                  </a:cubicBezTo>
                  <a:cubicBezTo>
                    <a:pt x="62" y="53"/>
                    <a:pt x="59" y="53"/>
                    <a:pt x="58" y="52"/>
                  </a:cubicBezTo>
                  <a:cubicBezTo>
                    <a:pt x="52" y="49"/>
                    <a:pt x="50" y="43"/>
                    <a:pt x="49" y="37"/>
                  </a:cubicBezTo>
                  <a:cubicBezTo>
                    <a:pt x="48" y="31"/>
                    <a:pt x="49" y="25"/>
                    <a:pt x="49" y="20"/>
                  </a:cubicBezTo>
                  <a:cubicBezTo>
                    <a:pt x="49" y="12"/>
                    <a:pt x="46" y="4"/>
                    <a:pt x="38" y="1"/>
                  </a:cubicBezTo>
                  <a:cubicBezTo>
                    <a:pt x="33" y="0"/>
                    <a:pt x="28" y="0"/>
                    <a:pt x="25" y="3"/>
                  </a:cubicBezTo>
                  <a:cubicBezTo>
                    <a:pt x="17" y="7"/>
                    <a:pt x="14" y="17"/>
                    <a:pt x="14" y="25"/>
                  </a:cubicBezTo>
                  <a:cubicBezTo>
                    <a:pt x="13" y="33"/>
                    <a:pt x="13" y="40"/>
                    <a:pt x="10" y="47"/>
                  </a:cubicBezTo>
                  <a:cubicBezTo>
                    <a:pt x="7" y="53"/>
                    <a:pt x="1" y="59"/>
                    <a:pt x="1" y="66"/>
                  </a:cubicBezTo>
                  <a:cubicBezTo>
                    <a:pt x="0" y="71"/>
                    <a:pt x="2" y="75"/>
                    <a:pt x="4" y="79"/>
                  </a:cubicBezTo>
                  <a:cubicBezTo>
                    <a:pt x="7" y="90"/>
                    <a:pt x="6" y="101"/>
                    <a:pt x="7" y="111"/>
                  </a:cubicBezTo>
                  <a:cubicBezTo>
                    <a:pt x="9" y="132"/>
                    <a:pt x="19" y="153"/>
                    <a:pt x="35" y="167"/>
                  </a:cubicBezTo>
                  <a:cubicBezTo>
                    <a:pt x="36" y="168"/>
                    <a:pt x="38" y="168"/>
                    <a:pt x="40" y="168"/>
                  </a:cubicBezTo>
                  <a:cubicBezTo>
                    <a:pt x="42" y="167"/>
                    <a:pt x="44" y="165"/>
                    <a:pt x="44" y="162"/>
                  </a:cubicBezTo>
                  <a:cubicBezTo>
                    <a:pt x="44" y="147"/>
                    <a:pt x="43" y="134"/>
                    <a:pt x="48" y="11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3" name="Freeform 21">
              <a:extLst>
                <a:ext uri="{FF2B5EF4-FFF2-40B4-BE49-F238E27FC236}">
                  <a16:creationId xmlns:a16="http://schemas.microsoft.com/office/drawing/2014/main" id="{380C5AF2-05D3-4775-8BE9-665CB43506B9}"/>
                </a:ext>
              </a:extLst>
            </p:cNvPr>
            <p:cNvSpPr>
              <a:spLocks/>
            </p:cNvSpPr>
            <p:nvPr/>
          </p:nvSpPr>
          <p:spPr bwMode="auto">
            <a:xfrm>
              <a:off x="8189609" y="3253224"/>
              <a:ext cx="171450" cy="230188"/>
            </a:xfrm>
            <a:custGeom>
              <a:avLst/>
              <a:gdLst>
                <a:gd name="T0" fmla="*/ 69 w 70"/>
                <a:gd name="T1" fmla="*/ 69 h 94"/>
                <a:gd name="T2" fmla="*/ 70 w 70"/>
                <a:gd name="T3" fmla="*/ 66 h 94"/>
                <a:gd name="T4" fmla="*/ 64 w 70"/>
                <a:gd name="T5" fmla="*/ 58 h 94"/>
                <a:gd name="T6" fmla="*/ 42 w 70"/>
                <a:gd name="T7" fmla="*/ 9 h 94"/>
                <a:gd name="T8" fmla="*/ 15 w 70"/>
                <a:gd name="T9" fmla="*/ 4 h 94"/>
                <a:gd name="T10" fmla="*/ 0 w 70"/>
                <a:gd name="T11" fmla="*/ 28 h 94"/>
                <a:gd name="T12" fmla="*/ 5 w 70"/>
                <a:gd name="T13" fmla="*/ 51 h 94"/>
                <a:gd name="T14" fmla="*/ 11 w 70"/>
                <a:gd name="T15" fmla="*/ 78 h 94"/>
                <a:gd name="T16" fmla="*/ 32 w 70"/>
                <a:gd name="T17" fmla="*/ 93 h 94"/>
                <a:gd name="T18" fmla="*/ 47 w 70"/>
                <a:gd name="T19" fmla="*/ 87 h 94"/>
                <a:gd name="T20" fmla="*/ 59 w 70"/>
                <a:gd name="T21" fmla="*/ 80 h 94"/>
                <a:gd name="T22" fmla="*/ 58 w 70"/>
                <a:gd name="T23" fmla="*/ 82 h 94"/>
                <a:gd name="T24" fmla="*/ 69 w 70"/>
                <a:gd name="T25" fmla="*/ 6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94">
                  <a:moveTo>
                    <a:pt x="69" y="69"/>
                  </a:moveTo>
                  <a:cubicBezTo>
                    <a:pt x="69" y="68"/>
                    <a:pt x="70" y="67"/>
                    <a:pt x="70" y="66"/>
                  </a:cubicBezTo>
                  <a:cubicBezTo>
                    <a:pt x="70" y="62"/>
                    <a:pt x="66" y="60"/>
                    <a:pt x="64" y="58"/>
                  </a:cubicBezTo>
                  <a:cubicBezTo>
                    <a:pt x="50" y="47"/>
                    <a:pt x="55" y="23"/>
                    <a:pt x="42" y="9"/>
                  </a:cubicBezTo>
                  <a:cubicBezTo>
                    <a:pt x="36" y="2"/>
                    <a:pt x="24" y="0"/>
                    <a:pt x="15" y="4"/>
                  </a:cubicBezTo>
                  <a:cubicBezTo>
                    <a:pt x="6" y="8"/>
                    <a:pt x="0" y="18"/>
                    <a:pt x="0" y="28"/>
                  </a:cubicBezTo>
                  <a:cubicBezTo>
                    <a:pt x="0" y="36"/>
                    <a:pt x="3" y="43"/>
                    <a:pt x="5" y="51"/>
                  </a:cubicBezTo>
                  <a:cubicBezTo>
                    <a:pt x="7" y="60"/>
                    <a:pt x="8" y="69"/>
                    <a:pt x="11" y="78"/>
                  </a:cubicBezTo>
                  <a:cubicBezTo>
                    <a:pt x="15" y="86"/>
                    <a:pt x="23" y="94"/>
                    <a:pt x="32" y="93"/>
                  </a:cubicBezTo>
                  <a:cubicBezTo>
                    <a:pt x="37" y="93"/>
                    <a:pt x="42" y="90"/>
                    <a:pt x="47" y="87"/>
                  </a:cubicBezTo>
                  <a:cubicBezTo>
                    <a:pt x="51" y="85"/>
                    <a:pt x="55" y="83"/>
                    <a:pt x="59" y="80"/>
                  </a:cubicBezTo>
                  <a:cubicBezTo>
                    <a:pt x="58" y="82"/>
                    <a:pt x="58" y="82"/>
                    <a:pt x="58" y="82"/>
                  </a:cubicBezTo>
                  <a:cubicBezTo>
                    <a:pt x="63" y="78"/>
                    <a:pt x="66" y="74"/>
                    <a:pt x="69" y="6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4" name="Freeform 22">
              <a:extLst>
                <a:ext uri="{FF2B5EF4-FFF2-40B4-BE49-F238E27FC236}">
                  <a16:creationId xmlns:a16="http://schemas.microsoft.com/office/drawing/2014/main" id="{ED1BA5B4-A0F8-4812-B15A-2334D166351F}"/>
                </a:ext>
              </a:extLst>
            </p:cNvPr>
            <p:cNvSpPr>
              <a:spLocks/>
            </p:cNvSpPr>
            <p:nvPr/>
          </p:nvSpPr>
          <p:spPr bwMode="auto">
            <a:xfrm>
              <a:off x="8272159" y="3689787"/>
              <a:ext cx="96838" cy="98425"/>
            </a:xfrm>
            <a:custGeom>
              <a:avLst/>
              <a:gdLst>
                <a:gd name="T0" fmla="*/ 32 w 39"/>
                <a:gd name="T1" fmla="*/ 0 h 40"/>
                <a:gd name="T2" fmla="*/ 12 w 39"/>
                <a:gd name="T3" fmla="*/ 6 h 40"/>
                <a:gd name="T4" fmla="*/ 6 w 39"/>
                <a:gd name="T5" fmla="*/ 7 h 40"/>
                <a:gd name="T6" fmla="*/ 1 w 39"/>
                <a:gd name="T7" fmla="*/ 13 h 40"/>
                <a:gd name="T8" fmla="*/ 6 w 39"/>
                <a:gd name="T9" fmla="*/ 29 h 40"/>
                <a:gd name="T10" fmla="*/ 20 w 39"/>
                <a:gd name="T11" fmla="*/ 37 h 40"/>
                <a:gd name="T12" fmla="*/ 22 w 39"/>
                <a:gd name="T13" fmla="*/ 38 h 40"/>
                <a:gd name="T14" fmla="*/ 24 w 39"/>
                <a:gd name="T15" fmla="*/ 40 h 40"/>
                <a:gd name="T16" fmla="*/ 25 w 39"/>
                <a:gd name="T17" fmla="*/ 40 h 40"/>
                <a:gd name="T18" fmla="*/ 27 w 39"/>
                <a:gd name="T19" fmla="*/ 38 h 40"/>
                <a:gd name="T20" fmla="*/ 31 w 39"/>
                <a:gd name="T21" fmla="*/ 34 h 40"/>
                <a:gd name="T22" fmla="*/ 33 w 39"/>
                <a:gd name="T23" fmla="*/ 30 h 40"/>
                <a:gd name="T24" fmla="*/ 34 w 39"/>
                <a:gd name="T25" fmla="*/ 28 h 40"/>
                <a:gd name="T26" fmla="*/ 34 w 39"/>
                <a:gd name="T27" fmla="*/ 26 h 40"/>
                <a:gd name="T28" fmla="*/ 38 w 39"/>
                <a:gd name="T29" fmla="*/ 8 h 40"/>
                <a:gd name="T30" fmla="*/ 39 w 39"/>
                <a:gd name="T31" fmla="*/ 7 h 40"/>
                <a:gd name="T32" fmla="*/ 38 w 39"/>
                <a:gd name="T33" fmla="*/ 3 h 40"/>
                <a:gd name="T34" fmla="*/ 32 w 39"/>
                <a:gd name="T3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0">
                  <a:moveTo>
                    <a:pt x="32" y="0"/>
                  </a:moveTo>
                  <a:cubicBezTo>
                    <a:pt x="25" y="1"/>
                    <a:pt x="19" y="5"/>
                    <a:pt x="12" y="6"/>
                  </a:cubicBezTo>
                  <a:cubicBezTo>
                    <a:pt x="10" y="7"/>
                    <a:pt x="8" y="6"/>
                    <a:pt x="6" y="7"/>
                  </a:cubicBezTo>
                  <a:cubicBezTo>
                    <a:pt x="3" y="8"/>
                    <a:pt x="2" y="11"/>
                    <a:pt x="1" y="13"/>
                  </a:cubicBezTo>
                  <a:cubicBezTo>
                    <a:pt x="0" y="19"/>
                    <a:pt x="2" y="25"/>
                    <a:pt x="6" y="29"/>
                  </a:cubicBezTo>
                  <a:cubicBezTo>
                    <a:pt x="9" y="33"/>
                    <a:pt x="15" y="35"/>
                    <a:pt x="20" y="37"/>
                  </a:cubicBezTo>
                  <a:cubicBezTo>
                    <a:pt x="21" y="37"/>
                    <a:pt x="21" y="37"/>
                    <a:pt x="22" y="38"/>
                  </a:cubicBezTo>
                  <a:cubicBezTo>
                    <a:pt x="22" y="39"/>
                    <a:pt x="23" y="40"/>
                    <a:pt x="24" y="40"/>
                  </a:cubicBezTo>
                  <a:cubicBezTo>
                    <a:pt x="24" y="40"/>
                    <a:pt x="25" y="40"/>
                    <a:pt x="25" y="40"/>
                  </a:cubicBezTo>
                  <a:cubicBezTo>
                    <a:pt x="26" y="40"/>
                    <a:pt x="27" y="39"/>
                    <a:pt x="27" y="38"/>
                  </a:cubicBezTo>
                  <a:cubicBezTo>
                    <a:pt x="28" y="37"/>
                    <a:pt x="30" y="35"/>
                    <a:pt x="31" y="34"/>
                  </a:cubicBezTo>
                  <a:cubicBezTo>
                    <a:pt x="31" y="32"/>
                    <a:pt x="32" y="31"/>
                    <a:pt x="33" y="30"/>
                  </a:cubicBezTo>
                  <a:cubicBezTo>
                    <a:pt x="33" y="29"/>
                    <a:pt x="33" y="28"/>
                    <a:pt x="34" y="28"/>
                  </a:cubicBezTo>
                  <a:cubicBezTo>
                    <a:pt x="34" y="27"/>
                    <a:pt x="34" y="26"/>
                    <a:pt x="34" y="26"/>
                  </a:cubicBezTo>
                  <a:cubicBezTo>
                    <a:pt x="36" y="20"/>
                    <a:pt x="37" y="14"/>
                    <a:pt x="38" y="8"/>
                  </a:cubicBezTo>
                  <a:cubicBezTo>
                    <a:pt x="39" y="8"/>
                    <a:pt x="39" y="7"/>
                    <a:pt x="39" y="7"/>
                  </a:cubicBezTo>
                  <a:cubicBezTo>
                    <a:pt x="39" y="6"/>
                    <a:pt x="39" y="5"/>
                    <a:pt x="38" y="3"/>
                  </a:cubicBezTo>
                  <a:cubicBezTo>
                    <a:pt x="38" y="1"/>
                    <a:pt x="35" y="0"/>
                    <a:pt x="32"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45" name="Freeform 23">
              <a:extLst>
                <a:ext uri="{FF2B5EF4-FFF2-40B4-BE49-F238E27FC236}">
                  <a16:creationId xmlns:a16="http://schemas.microsoft.com/office/drawing/2014/main" id="{B57FA739-4B1C-4F73-AC6A-0FA3367B91E6}"/>
                </a:ext>
              </a:extLst>
            </p:cNvPr>
            <p:cNvSpPr>
              <a:spLocks/>
            </p:cNvSpPr>
            <p:nvPr/>
          </p:nvSpPr>
          <p:spPr bwMode="auto">
            <a:xfrm>
              <a:off x="8026096" y="2699187"/>
              <a:ext cx="150813" cy="201613"/>
            </a:xfrm>
            <a:custGeom>
              <a:avLst/>
              <a:gdLst>
                <a:gd name="T0" fmla="*/ 41 w 61"/>
                <a:gd name="T1" fmla="*/ 77 h 82"/>
                <a:gd name="T2" fmla="*/ 58 w 61"/>
                <a:gd name="T3" fmla="*/ 61 h 82"/>
                <a:gd name="T4" fmla="*/ 59 w 61"/>
                <a:gd name="T5" fmla="*/ 59 h 82"/>
                <a:gd name="T6" fmla="*/ 60 w 61"/>
                <a:gd name="T7" fmla="*/ 48 h 82"/>
                <a:gd name="T8" fmla="*/ 54 w 61"/>
                <a:gd name="T9" fmla="*/ 39 h 82"/>
                <a:gd name="T10" fmla="*/ 36 w 61"/>
                <a:gd name="T11" fmla="*/ 14 h 82"/>
                <a:gd name="T12" fmla="*/ 31 w 61"/>
                <a:gd name="T13" fmla="*/ 5 h 82"/>
                <a:gd name="T14" fmla="*/ 21 w 61"/>
                <a:gd name="T15" fmla="*/ 1 h 82"/>
                <a:gd name="T16" fmla="*/ 14 w 61"/>
                <a:gd name="T17" fmla="*/ 6 h 82"/>
                <a:gd name="T18" fmla="*/ 2 w 61"/>
                <a:gd name="T19" fmla="*/ 49 h 82"/>
                <a:gd name="T20" fmla="*/ 7 w 61"/>
                <a:gd name="T21" fmla="*/ 67 h 82"/>
                <a:gd name="T22" fmla="*/ 21 w 61"/>
                <a:gd name="T23" fmla="*/ 80 h 82"/>
                <a:gd name="T24" fmla="*/ 40 w 61"/>
                <a:gd name="T25" fmla="*/ 78 h 82"/>
                <a:gd name="T26" fmla="*/ 41 w 61"/>
                <a:gd name="T27" fmla="*/ 7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82">
                  <a:moveTo>
                    <a:pt x="41" y="77"/>
                  </a:moveTo>
                  <a:cubicBezTo>
                    <a:pt x="48" y="74"/>
                    <a:pt x="54" y="68"/>
                    <a:pt x="58" y="61"/>
                  </a:cubicBezTo>
                  <a:cubicBezTo>
                    <a:pt x="58" y="60"/>
                    <a:pt x="58" y="59"/>
                    <a:pt x="59" y="59"/>
                  </a:cubicBezTo>
                  <a:cubicBezTo>
                    <a:pt x="60" y="55"/>
                    <a:pt x="61" y="51"/>
                    <a:pt x="60" y="48"/>
                  </a:cubicBezTo>
                  <a:cubicBezTo>
                    <a:pt x="59" y="45"/>
                    <a:pt x="56" y="42"/>
                    <a:pt x="54" y="39"/>
                  </a:cubicBezTo>
                  <a:cubicBezTo>
                    <a:pt x="47" y="32"/>
                    <a:pt x="41" y="23"/>
                    <a:pt x="36" y="14"/>
                  </a:cubicBezTo>
                  <a:cubicBezTo>
                    <a:pt x="35" y="11"/>
                    <a:pt x="33" y="8"/>
                    <a:pt x="31" y="5"/>
                  </a:cubicBezTo>
                  <a:cubicBezTo>
                    <a:pt x="28" y="2"/>
                    <a:pt x="25" y="0"/>
                    <a:pt x="21" y="1"/>
                  </a:cubicBezTo>
                  <a:cubicBezTo>
                    <a:pt x="18" y="2"/>
                    <a:pt x="16" y="4"/>
                    <a:pt x="14" y="6"/>
                  </a:cubicBezTo>
                  <a:cubicBezTo>
                    <a:pt x="4" y="17"/>
                    <a:pt x="0" y="34"/>
                    <a:pt x="2" y="49"/>
                  </a:cubicBezTo>
                  <a:cubicBezTo>
                    <a:pt x="3" y="55"/>
                    <a:pt x="4" y="62"/>
                    <a:pt x="7" y="67"/>
                  </a:cubicBezTo>
                  <a:cubicBezTo>
                    <a:pt x="10" y="73"/>
                    <a:pt x="15" y="77"/>
                    <a:pt x="21" y="80"/>
                  </a:cubicBezTo>
                  <a:cubicBezTo>
                    <a:pt x="27" y="82"/>
                    <a:pt x="35" y="82"/>
                    <a:pt x="40" y="78"/>
                  </a:cubicBezTo>
                  <a:lnTo>
                    <a:pt x="41" y="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
        <p:nvSpPr>
          <p:cNvPr id="29" name="Rectangle 38">
            <a:extLst>
              <a:ext uri="{FF2B5EF4-FFF2-40B4-BE49-F238E27FC236}">
                <a16:creationId xmlns:a16="http://schemas.microsoft.com/office/drawing/2014/main" id="{7DF7F3EE-6FE6-4B2A-B201-E008950231FE}"/>
              </a:ext>
            </a:extLst>
          </p:cNvPr>
          <p:cNvSpPr>
            <a:spLocks noChangeArrowheads="1"/>
          </p:cNvSpPr>
          <p:nvPr/>
        </p:nvSpPr>
        <p:spPr bwMode="auto">
          <a:xfrm>
            <a:off x="8793747" y="2632734"/>
            <a:ext cx="123270"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1D1D1B"/>
                </a:solidFill>
                <a:effectLst/>
                <a:latin typeface="Franklin Gothic Book" panose="020B0503020102020204" pitchFamily="34" charset="0"/>
              </a:rPr>
              <a:t>13</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0" name="Rectangle 39">
            <a:extLst>
              <a:ext uri="{FF2B5EF4-FFF2-40B4-BE49-F238E27FC236}">
                <a16:creationId xmlns:a16="http://schemas.microsoft.com/office/drawing/2014/main" id="{D3666EBE-6954-408F-B4D1-3DDFBFFBF0F3}"/>
              </a:ext>
            </a:extLst>
          </p:cNvPr>
          <p:cNvSpPr>
            <a:spLocks noChangeArrowheads="1"/>
          </p:cNvSpPr>
          <p:nvPr/>
        </p:nvSpPr>
        <p:spPr bwMode="auto">
          <a:xfrm>
            <a:off x="10285960" y="2602864"/>
            <a:ext cx="123270"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10</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1" name="Rectangle 40">
            <a:extLst>
              <a:ext uri="{FF2B5EF4-FFF2-40B4-BE49-F238E27FC236}">
                <a16:creationId xmlns:a16="http://schemas.microsoft.com/office/drawing/2014/main" id="{67970E82-BD20-458A-A316-2CB7EB6E3D0A}"/>
              </a:ext>
            </a:extLst>
          </p:cNvPr>
          <p:cNvSpPr>
            <a:spLocks noChangeArrowheads="1"/>
          </p:cNvSpPr>
          <p:nvPr/>
        </p:nvSpPr>
        <p:spPr bwMode="auto">
          <a:xfrm>
            <a:off x="9674270" y="1823640"/>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6</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2" name="Rectangle 41">
            <a:extLst>
              <a:ext uri="{FF2B5EF4-FFF2-40B4-BE49-F238E27FC236}">
                <a16:creationId xmlns:a16="http://schemas.microsoft.com/office/drawing/2014/main" id="{C59B7D77-B756-435C-82B8-AFA780682B34}"/>
              </a:ext>
            </a:extLst>
          </p:cNvPr>
          <p:cNvSpPr>
            <a:spLocks noChangeArrowheads="1"/>
          </p:cNvSpPr>
          <p:nvPr/>
        </p:nvSpPr>
        <p:spPr bwMode="auto">
          <a:xfrm>
            <a:off x="9827517" y="2443123"/>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3</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3" name="Rectangle 42">
            <a:extLst>
              <a:ext uri="{FF2B5EF4-FFF2-40B4-BE49-F238E27FC236}">
                <a16:creationId xmlns:a16="http://schemas.microsoft.com/office/drawing/2014/main" id="{8B8337D5-6FF1-4A2F-BCC9-B1DF73B3DB94}"/>
              </a:ext>
            </a:extLst>
          </p:cNvPr>
          <p:cNvSpPr>
            <a:spLocks noChangeArrowheads="1"/>
          </p:cNvSpPr>
          <p:nvPr/>
        </p:nvSpPr>
        <p:spPr bwMode="auto">
          <a:xfrm>
            <a:off x="10128817" y="3219749"/>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9</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4" name="Rectangle 43">
            <a:extLst>
              <a:ext uri="{FF2B5EF4-FFF2-40B4-BE49-F238E27FC236}">
                <a16:creationId xmlns:a16="http://schemas.microsoft.com/office/drawing/2014/main" id="{81110BD9-ECD3-400A-9031-001C9D0E6D43}"/>
              </a:ext>
            </a:extLst>
          </p:cNvPr>
          <p:cNvSpPr>
            <a:spLocks noChangeArrowheads="1"/>
          </p:cNvSpPr>
          <p:nvPr/>
        </p:nvSpPr>
        <p:spPr bwMode="auto">
          <a:xfrm>
            <a:off x="9944400" y="3595075"/>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5</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5" name="Rectangle 44">
            <a:extLst>
              <a:ext uri="{FF2B5EF4-FFF2-40B4-BE49-F238E27FC236}">
                <a16:creationId xmlns:a16="http://schemas.microsoft.com/office/drawing/2014/main" id="{9796B8EC-9977-4F48-8A12-563C760B4CDA}"/>
              </a:ext>
            </a:extLst>
          </p:cNvPr>
          <p:cNvSpPr>
            <a:spLocks noChangeArrowheads="1"/>
          </p:cNvSpPr>
          <p:nvPr/>
        </p:nvSpPr>
        <p:spPr bwMode="auto">
          <a:xfrm>
            <a:off x="10439207" y="2917151"/>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4</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6" name="Rectangle 45">
            <a:extLst>
              <a:ext uri="{FF2B5EF4-FFF2-40B4-BE49-F238E27FC236}">
                <a16:creationId xmlns:a16="http://schemas.microsoft.com/office/drawing/2014/main" id="{4980B918-54DC-4618-BF19-66B7AA234A48}"/>
              </a:ext>
            </a:extLst>
          </p:cNvPr>
          <p:cNvSpPr>
            <a:spLocks noChangeArrowheads="1"/>
          </p:cNvSpPr>
          <p:nvPr/>
        </p:nvSpPr>
        <p:spPr bwMode="auto">
          <a:xfrm>
            <a:off x="10722325" y="2169096"/>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7</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7" name="Rectangle 46">
            <a:extLst>
              <a:ext uri="{FF2B5EF4-FFF2-40B4-BE49-F238E27FC236}">
                <a16:creationId xmlns:a16="http://schemas.microsoft.com/office/drawing/2014/main" id="{269C015C-F879-4545-8472-20A60FD3B8ED}"/>
              </a:ext>
            </a:extLst>
          </p:cNvPr>
          <p:cNvSpPr>
            <a:spLocks noChangeArrowheads="1"/>
          </p:cNvSpPr>
          <p:nvPr/>
        </p:nvSpPr>
        <p:spPr bwMode="auto">
          <a:xfrm>
            <a:off x="11205444" y="849610"/>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2</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8" name="Rectangle 47">
            <a:extLst>
              <a:ext uri="{FF2B5EF4-FFF2-40B4-BE49-F238E27FC236}">
                <a16:creationId xmlns:a16="http://schemas.microsoft.com/office/drawing/2014/main" id="{ED01B873-E939-4C0A-82CD-5CA07C464657}"/>
              </a:ext>
            </a:extLst>
          </p:cNvPr>
          <p:cNvSpPr>
            <a:spLocks noChangeArrowheads="1"/>
          </p:cNvSpPr>
          <p:nvPr/>
        </p:nvSpPr>
        <p:spPr bwMode="auto">
          <a:xfrm>
            <a:off x="10252193" y="787272"/>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8</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
        <p:nvSpPr>
          <p:cNvPr id="39" name="Rectangle 48">
            <a:extLst>
              <a:ext uri="{FF2B5EF4-FFF2-40B4-BE49-F238E27FC236}">
                <a16:creationId xmlns:a16="http://schemas.microsoft.com/office/drawing/2014/main" id="{4F02B359-36D9-4863-95EC-84E012259B71}"/>
              </a:ext>
            </a:extLst>
          </p:cNvPr>
          <p:cNvSpPr>
            <a:spLocks noChangeArrowheads="1"/>
          </p:cNvSpPr>
          <p:nvPr/>
        </p:nvSpPr>
        <p:spPr bwMode="auto">
          <a:xfrm>
            <a:off x="10472974" y="1627535"/>
            <a:ext cx="61636" cy="1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a:ln>
                  <a:noFill/>
                </a:ln>
                <a:solidFill>
                  <a:srgbClr val="FFFFFF"/>
                </a:solidFill>
                <a:effectLst/>
                <a:latin typeface="Franklin Gothic Book" panose="020B0503020102020204" pitchFamily="34" charset="0"/>
              </a:rPr>
              <a:t>1</a:t>
            </a:r>
            <a:endParaRPr kumimoji="0" lang="sv-SE" altLang="sv-SE" sz="1800" b="0" i="0" u="none" strike="noStrike" cap="none" normalizeH="0" baseline="0">
              <a:ln>
                <a:noFill/>
              </a:ln>
              <a:solidFill>
                <a:schemeClr val="tx1"/>
              </a:solidFill>
              <a:effectLst/>
              <a:latin typeface="Franklin Gothic Book" panose="020B0503020102020204" pitchFamily="34" charset="0"/>
            </a:endParaRPr>
          </a:p>
        </p:txBody>
      </p:sp>
    </p:spTree>
    <p:extLst>
      <p:ext uri="{BB962C8B-B14F-4D97-AF65-F5344CB8AC3E}">
        <p14:creationId xmlns:p14="http://schemas.microsoft.com/office/powerpoint/2010/main" val="93705484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3.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666A17E-BDCE-441B-832B-2A40CDBD0E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771" y="-57613"/>
            <a:ext cx="1765846" cy="1249934"/>
          </a:xfrm>
          <a:prstGeom prst="rect">
            <a:avLst/>
          </a:prstGeom>
        </p:spPr>
      </p:pic>
      <p:sp>
        <p:nvSpPr>
          <p:cNvPr id="8" name="Rubrik 1">
            <a:extLst>
              <a:ext uri="{FF2B5EF4-FFF2-40B4-BE49-F238E27FC236}">
                <a16:creationId xmlns:a16="http://schemas.microsoft.com/office/drawing/2014/main" id="{2E328634-912C-429B-89E8-5FFA5645246E}"/>
              </a:ext>
            </a:extLst>
          </p:cNvPr>
          <p:cNvSpPr>
            <a:spLocks noGrp="1"/>
          </p:cNvSpPr>
          <p:nvPr>
            <p:ph type="ctrTitle" hasCustomPrompt="1"/>
          </p:nvPr>
        </p:nvSpPr>
        <p:spPr>
          <a:xfrm>
            <a:off x="2264692" y="2159835"/>
            <a:ext cx="7917888" cy="1629217"/>
          </a:xfrm>
          <a:prstGeom prst="rect">
            <a:avLst/>
          </a:prstGeom>
        </p:spPr>
        <p:txBody>
          <a:bodyPr anchor="b" anchorCtr="0"/>
          <a:lstStyle>
            <a:lvl1pPr algn="l">
              <a:defRPr sz="5400">
                <a:solidFill>
                  <a:schemeClr val="tx1"/>
                </a:solidFill>
                <a:latin typeface="Franklin Gothic Medium" panose="020B0603020102020204" pitchFamily="34" charset="0"/>
              </a:defRPr>
            </a:lvl1pPr>
          </a:lstStyle>
          <a:p>
            <a:r>
              <a:rPr lang="sv-SE"/>
              <a:t>Titel på två eller max </a:t>
            </a:r>
            <a:br>
              <a:rPr lang="sv-SE"/>
            </a:br>
            <a:r>
              <a:rPr lang="sv-SE"/>
              <a:t>tre rader, 54 p</a:t>
            </a:r>
          </a:p>
        </p:txBody>
      </p:sp>
      <p:sp>
        <p:nvSpPr>
          <p:cNvPr id="11" name="Platshållare för text 13">
            <a:extLst>
              <a:ext uri="{FF2B5EF4-FFF2-40B4-BE49-F238E27FC236}">
                <a16:creationId xmlns:a16="http://schemas.microsoft.com/office/drawing/2014/main" id="{B00F6BAB-C01A-4F9E-8526-03E9ACEEA852}"/>
              </a:ext>
            </a:extLst>
          </p:cNvPr>
          <p:cNvSpPr>
            <a:spLocks noGrp="1"/>
          </p:cNvSpPr>
          <p:nvPr>
            <p:ph type="body" sz="quarter" idx="11" hasCustomPrompt="1"/>
          </p:nvPr>
        </p:nvSpPr>
        <p:spPr>
          <a:xfrm>
            <a:off x="2282268" y="3822103"/>
            <a:ext cx="7211688" cy="513924"/>
          </a:xfrm>
          <a:prstGeom prst="rect">
            <a:avLst/>
          </a:prstGeom>
        </p:spPr>
        <p:txBody>
          <a:bodyPr/>
          <a:lstStyle>
            <a:lvl1pPr marL="0" indent="0">
              <a:buNone/>
              <a:defRPr sz="2400">
                <a:solidFill>
                  <a:schemeClr val="tx1"/>
                </a:solidFill>
                <a:latin typeface="Franklin Gothic Medium" panose="020B06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Underrubrik på max en rad kan finnas här, 24p</a:t>
            </a:r>
          </a:p>
        </p:txBody>
      </p:sp>
      <p:sp>
        <p:nvSpPr>
          <p:cNvPr id="12" name="Platshållare för text 13">
            <a:extLst>
              <a:ext uri="{FF2B5EF4-FFF2-40B4-BE49-F238E27FC236}">
                <a16:creationId xmlns:a16="http://schemas.microsoft.com/office/drawing/2014/main" id="{D3423222-99A4-49C3-A8C0-A1F20ABA9E6E}"/>
              </a:ext>
            </a:extLst>
          </p:cNvPr>
          <p:cNvSpPr>
            <a:spLocks noGrp="1"/>
          </p:cNvSpPr>
          <p:nvPr>
            <p:ph type="body" sz="quarter" idx="12" hasCustomPrompt="1"/>
          </p:nvPr>
        </p:nvSpPr>
        <p:spPr>
          <a:xfrm>
            <a:off x="2282269" y="4665114"/>
            <a:ext cx="6602088" cy="306279"/>
          </a:xfrm>
          <a:prstGeom prst="rect">
            <a:avLst/>
          </a:prstGeom>
        </p:spPr>
        <p:txBody>
          <a:bodyPr/>
          <a:lstStyle>
            <a:lvl1pPr marL="0" indent="0">
              <a:spcBef>
                <a:spcPts val="600"/>
              </a:spcBef>
              <a:buNone/>
              <a:defRPr sz="1800">
                <a:solidFill>
                  <a:schemeClr val="tx1"/>
                </a:solidFill>
                <a:latin typeface="Franklin Gothic Book" panose="020B05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Sammanhang och datum då presentationen visas, 18 p</a:t>
            </a:r>
          </a:p>
        </p:txBody>
      </p:sp>
      <p:sp>
        <p:nvSpPr>
          <p:cNvPr id="13" name="Platshållare för text 13">
            <a:extLst>
              <a:ext uri="{FF2B5EF4-FFF2-40B4-BE49-F238E27FC236}">
                <a16:creationId xmlns:a16="http://schemas.microsoft.com/office/drawing/2014/main" id="{CCBA6A16-652C-4DB8-A432-953A15F1CD55}"/>
              </a:ext>
            </a:extLst>
          </p:cNvPr>
          <p:cNvSpPr>
            <a:spLocks noGrp="1"/>
          </p:cNvSpPr>
          <p:nvPr>
            <p:ph type="body" sz="quarter" idx="13" hasCustomPrompt="1"/>
          </p:nvPr>
        </p:nvSpPr>
        <p:spPr>
          <a:xfrm>
            <a:off x="2285712" y="5048746"/>
            <a:ext cx="5447179" cy="408332"/>
          </a:xfrm>
          <a:prstGeom prst="rect">
            <a:avLst/>
          </a:prstGeom>
        </p:spPr>
        <p:txBody>
          <a:bodyPr/>
          <a:lstStyle>
            <a:lvl1pPr marL="0" indent="0">
              <a:spcBef>
                <a:spcPts val="600"/>
              </a:spcBef>
              <a:buNone/>
              <a:defRPr sz="1800">
                <a:solidFill>
                  <a:schemeClr val="tx1"/>
                </a:solidFill>
                <a:latin typeface="Franklin Gothic Book" panose="020B05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Namn Efternamn, titel, 18 p</a:t>
            </a:r>
          </a:p>
        </p:txBody>
      </p:sp>
    </p:spTree>
    <p:extLst>
      <p:ext uri="{BB962C8B-B14F-4D97-AF65-F5344CB8AC3E}">
        <p14:creationId xmlns:p14="http://schemas.microsoft.com/office/powerpoint/2010/main" val="245458976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4. Kap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BBFAD7C2-CE8F-4628-9CC6-5FB0CF6B6FF9}"/>
              </a:ext>
            </a:extLst>
          </p:cNvPr>
          <p:cNvSpPr>
            <a:spLocks noGrp="1"/>
          </p:cNvSpPr>
          <p:nvPr>
            <p:ph type="ctrTitle" hasCustomPrompt="1"/>
          </p:nvPr>
        </p:nvSpPr>
        <p:spPr>
          <a:xfrm>
            <a:off x="3891121" y="2630905"/>
            <a:ext cx="7331061" cy="2273804"/>
          </a:xfrm>
          <a:prstGeom prst="rect">
            <a:avLst/>
          </a:prstGeom>
        </p:spPr>
        <p:txBody>
          <a:bodyPr anchor="b" anchorCtr="0"/>
          <a:lstStyle>
            <a:lvl1pPr algn="l">
              <a:defRPr sz="4800">
                <a:solidFill>
                  <a:schemeClr val="tx1"/>
                </a:solidFill>
                <a:latin typeface="Franklin Gothic Medium" panose="020B0603020102020204" pitchFamily="34" charset="0"/>
              </a:defRPr>
            </a:lvl1pPr>
          </a:lstStyle>
          <a:p>
            <a:r>
              <a:rPr lang="sv-SE" sz="4800"/>
              <a:t>Kapitelindelning på två eller max tre rader, 48 p</a:t>
            </a:r>
          </a:p>
        </p:txBody>
      </p:sp>
    </p:spTree>
    <p:extLst>
      <p:ext uri="{BB962C8B-B14F-4D97-AF65-F5344CB8AC3E}">
        <p14:creationId xmlns:p14="http://schemas.microsoft.com/office/powerpoint/2010/main" val="3473201948"/>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4. Kontak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latshållare för text 5">
            <a:extLst>
              <a:ext uri="{FF2B5EF4-FFF2-40B4-BE49-F238E27FC236}">
                <a16:creationId xmlns:a16="http://schemas.microsoft.com/office/drawing/2014/main" id="{E75B633F-EBE9-4605-B0E8-F204D63901AA}"/>
              </a:ext>
            </a:extLst>
          </p:cNvPr>
          <p:cNvSpPr>
            <a:spLocks noGrp="1"/>
          </p:cNvSpPr>
          <p:nvPr>
            <p:ph type="body" sz="quarter" idx="14" hasCustomPrompt="1"/>
          </p:nvPr>
        </p:nvSpPr>
        <p:spPr>
          <a:xfrm>
            <a:off x="3905869" y="2315495"/>
            <a:ext cx="7486029" cy="351505"/>
          </a:xfrm>
          <a:prstGeom prst="rect">
            <a:avLst/>
          </a:prstGeom>
        </p:spPr>
        <p:txBody>
          <a:bodyPr/>
          <a:lstStyle>
            <a:lvl1pPr marL="0" indent="0">
              <a:buNone/>
              <a:defRPr sz="2000">
                <a:latin typeface="Franklin Gothic Medium" panose="020B0603020102020204" pitchFamily="34" charset="0"/>
              </a:defRPr>
            </a:lvl1pPr>
            <a:lvl2pPr marL="457200" indent="0">
              <a:buNone/>
              <a:defRPr sz="2800">
                <a:latin typeface="Franklin Gothic Medium" panose="020B0603020102020204" pitchFamily="34" charset="0"/>
              </a:defRPr>
            </a:lvl2pPr>
            <a:lvl3pPr marL="914400" indent="0">
              <a:buNone/>
              <a:defRPr sz="2400">
                <a:latin typeface="Franklin Gothic Medium" panose="020B0603020102020204" pitchFamily="34" charset="0"/>
              </a:defRPr>
            </a:lvl3pPr>
            <a:lvl4pPr marL="1371600" indent="0">
              <a:buNone/>
              <a:defRPr sz="2000">
                <a:latin typeface="Franklin Gothic Medium" panose="020B0603020102020204" pitchFamily="34" charset="0"/>
              </a:defRPr>
            </a:lvl4pPr>
            <a:lvl5pPr marL="1828800" indent="0">
              <a:buNone/>
              <a:defRPr sz="2000">
                <a:latin typeface="Franklin Gothic Medium" panose="020B0603020102020204" pitchFamily="34" charset="0"/>
              </a:defRPr>
            </a:lvl5pPr>
          </a:lstStyle>
          <a:p>
            <a:pPr lvl="0"/>
            <a:r>
              <a:rPr lang="sv-SE"/>
              <a:t>Namn </a:t>
            </a:r>
            <a:r>
              <a:rPr lang="sv-SE" err="1"/>
              <a:t>Namnsson</a:t>
            </a:r>
            <a:r>
              <a:rPr lang="sv-SE"/>
              <a:t>, titel, 20p</a:t>
            </a:r>
          </a:p>
        </p:txBody>
      </p:sp>
      <p:sp>
        <p:nvSpPr>
          <p:cNvPr id="6" name="Platshållare för text 4">
            <a:extLst>
              <a:ext uri="{FF2B5EF4-FFF2-40B4-BE49-F238E27FC236}">
                <a16:creationId xmlns:a16="http://schemas.microsoft.com/office/drawing/2014/main" id="{1C5E45B0-F107-4D17-A26B-4E5A2290080F}"/>
              </a:ext>
            </a:extLst>
          </p:cNvPr>
          <p:cNvSpPr>
            <a:spLocks noGrp="1"/>
          </p:cNvSpPr>
          <p:nvPr>
            <p:ph type="body" sz="quarter" idx="13" hasCustomPrompt="1"/>
          </p:nvPr>
        </p:nvSpPr>
        <p:spPr>
          <a:xfrm>
            <a:off x="3891120" y="2816938"/>
            <a:ext cx="7500779" cy="2886949"/>
          </a:xfrm>
          <a:prstGeom prst="rect">
            <a:avLst/>
          </a:prstGeom>
        </p:spPr>
        <p:txBody>
          <a:bodyPr/>
          <a:lstStyle>
            <a:lvl1pPr marL="0" indent="0">
              <a:lnSpc>
                <a:spcPct val="120000"/>
              </a:lnSpc>
              <a:spcBef>
                <a:spcPts val="0"/>
              </a:spcBef>
              <a:buNone/>
              <a:defRPr sz="1800">
                <a:latin typeface="Franklin Gothic Book" panose="020B0503020102020204" pitchFamily="34" charset="0"/>
              </a:defRPr>
            </a:lvl1pPr>
            <a:lvl2pPr marL="457200" indent="0">
              <a:buNone/>
              <a:defRPr>
                <a:latin typeface="Franklin Gothic Medium" panose="020B0603020102020204" pitchFamily="34" charset="0"/>
              </a:defRPr>
            </a:lvl2pPr>
            <a:lvl3pPr marL="914400" indent="0">
              <a:buNone/>
              <a:defRPr>
                <a:latin typeface="Franklin Gothic Medium" panose="020B0603020102020204" pitchFamily="34" charset="0"/>
              </a:defRPr>
            </a:lvl3pPr>
            <a:lvl4pPr marL="1371600" indent="0">
              <a:buNone/>
              <a:defRPr>
                <a:latin typeface="Franklin Gothic Medium" panose="020B0603020102020204" pitchFamily="34" charset="0"/>
              </a:defRPr>
            </a:lvl4pPr>
            <a:lvl5pPr marL="1828800" indent="0">
              <a:buNone/>
              <a:defRPr>
                <a:latin typeface="Franklin Gothic Medium" panose="020B0603020102020204" pitchFamily="34" charset="0"/>
              </a:defRPr>
            </a:lvl5pPr>
          </a:lstStyle>
          <a:p>
            <a:pPr lvl="0"/>
            <a:r>
              <a:rPr lang="sv-SE"/>
              <a:t>Göteborgsregionen</a:t>
            </a:r>
            <a:br>
              <a:rPr lang="sv-SE"/>
            </a:br>
            <a:r>
              <a:rPr lang="sv-SE"/>
              <a:t>Ev. namn på verksamhet/projekt</a:t>
            </a:r>
            <a:br>
              <a:rPr lang="sv-SE"/>
            </a:br>
            <a:r>
              <a:rPr lang="sv-SE"/>
              <a:t>Avdelningens namn</a:t>
            </a:r>
            <a:br>
              <a:rPr lang="sv-SE"/>
            </a:br>
            <a:r>
              <a:rPr lang="sv-SE"/>
              <a:t>E-post: namn.namnsson@goteborgsregionen.se</a:t>
            </a:r>
            <a:br>
              <a:rPr lang="sv-SE"/>
            </a:br>
            <a:r>
              <a:rPr lang="sv-SE"/>
              <a:t>Telefon: 031–335 00 00</a:t>
            </a:r>
            <a:br>
              <a:rPr lang="sv-SE"/>
            </a:br>
            <a:r>
              <a:rPr lang="sv-SE"/>
              <a:t>www.goteborgsregionen.se</a:t>
            </a:r>
          </a:p>
        </p:txBody>
      </p:sp>
    </p:spTree>
    <p:extLst>
      <p:ext uri="{BB962C8B-B14F-4D97-AF65-F5344CB8AC3E}">
        <p14:creationId xmlns:p14="http://schemas.microsoft.com/office/powerpoint/2010/main" val="2612382792"/>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102FB4E-97C7-4F23-962F-81A34F2EFF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7448" y="-85261"/>
            <a:ext cx="1861781" cy="1317840"/>
          </a:xfrm>
          <a:prstGeom prst="rect">
            <a:avLst/>
          </a:prstGeom>
        </p:spPr>
      </p:pic>
      <p:sp>
        <p:nvSpPr>
          <p:cNvPr id="9" name="Rubrik 1">
            <a:extLst>
              <a:ext uri="{FF2B5EF4-FFF2-40B4-BE49-F238E27FC236}">
                <a16:creationId xmlns:a16="http://schemas.microsoft.com/office/drawing/2014/main" id="{9C3F90E8-CA22-46CF-8B9E-749C736D72F5}"/>
              </a:ext>
            </a:extLst>
          </p:cNvPr>
          <p:cNvSpPr>
            <a:spLocks noGrp="1"/>
          </p:cNvSpPr>
          <p:nvPr>
            <p:ph type="ctrTitle" hasCustomPrompt="1"/>
          </p:nvPr>
        </p:nvSpPr>
        <p:spPr>
          <a:xfrm>
            <a:off x="2038912" y="2066682"/>
            <a:ext cx="7917888" cy="1722370"/>
          </a:xfrm>
          <a:prstGeom prst="rect">
            <a:avLst/>
          </a:prstGeom>
        </p:spPr>
        <p:txBody>
          <a:bodyPr anchor="b" anchorCtr="0"/>
          <a:lstStyle>
            <a:lvl1pPr algn="l">
              <a:defRPr sz="5400">
                <a:solidFill>
                  <a:schemeClr val="bg1"/>
                </a:solidFill>
                <a:latin typeface="Franklin Gothic Medium" panose="020B0603020102020204" pitchFamily="34" charset="0"/>
              </a:defRPr>
            </a:lvl1pPr>
          </a:lstStyle>
          <a:p>
            <a:r>
              <a:rPr lang="sv-SE"/>
              <a:t>Titel på två eller max </a:t>
            </a:r>
            <a:br>
              <a:rPr lang="sv-SE"/>
            </a:br>
            <a:r>
              <a:rPr lang="sv-SE"/>
              <a:t>tre rader, 54 p</a:t>
            </a:r>
          </a:p>
        </p:txBody>
      </p:sp>
      <p:sp>
        <p:nvSpPr>
          <p:cNvPr id="10" name="Platshållare för text 13">
            <a:extLst>
              <a:ext uri="{FF2B5EF4-FFF2-40B4-BE49-F238E27FC236}">
                <a16:creationId xmlns:a16="http://schemas.microsoft.com/office/drawing/2014/main" id="{BA0FC090-0D87-4781-BFAD-5C1F07531D8B}"/>
              </a:ext>
            </a:extLst>
          </p:cNvPr>
          <p:cNvSpPr>
            <a:spLocks noGrp="1"/>
          </p:cNvSpPr>
          <p:nvPr>
            <p:ph type="body" sz="quarter" idx="11" hasCustomPrompt="1"/>
          </p:nvPr>
        </p:nvSpPr>
        <p:spPr>
          <a:xfrm>
            <a:off x="2056488" y="3822103"/>
            <a:ext cx="7900312" cy="513924"/>
          </a:xfrm>
          <a:prstGeom prst="rect">
            <a:avLst/>
          </a:prstGeom>
        </p:spPr>
        <p:txBody>
          <a:bodyPr/>
          <a:lstStyle>
            <a:lvl1pPr marL="0" indent="0">
              <a:buNone/>
              <a:defRPr sz="2400">
                <a:solidFill>
                  <a:schemeClr val="bg1"/>
                </a:solidFill>
                <a:latin typeface="Franklin Gothic Medium" panose="020B06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Underrubrik på max en rad kan finnas här, 24p</a:t>
            </a:r>
          </a:p>
        </p:txBody>
      </p:sp>
      <p:sp>
        <p:nvSpPr>
          <p:cNvPr id="12" name="Platshållare för text 13">
            <a:extLst>
              <a:ext uri="{FF2B5EF4-FFF2-40B4-BE49-F238E27FC236}">
                <a16:creationId xmlns:a16="http://schemas.microsoft.com/office/drawing/2014/main" id="{0513B901-66CF-444A-804B-0E93C034D501}"/>
              </a:ext>
            </a:extLst>
          </p:cNvPr>
          <p:cNvSpPr>
            <a:spLocks noGrp="1"/>
          </p:cNvSpPr>
          <p:nvPr>
            <p:ph type="body" sz="quarter" idx="12" hasCustomPrompt="1"/>
          </p:nvPr>
        </p:nvSpPr>
        <p:spPr>
          <a:xfrm>
            <a:off x="2056488" y="4665114"/>
            <a:ext cx="6974623" cy="306279"/>
          </a:xfrm>
          <a:prstGeom prst="rect">
            <a:avLst/>
          </a:prstGeom>
        </p:spPr>
        <p:txBody>
          <a:bodyPr/>
          <a:lstStyle>
            <a:lvl1pPr marL="0" indent="0">
              <a:spcBef>
                <a:spcPts val="600"/>
              </a:spcBef>
              <a:buNone/>
              <a:defRPr sz="1800">
                <a:solidFill>
                  <a:schemeClr val="bg1"/>
                </a:solidFill>
                <a:latin typeface="Franklin Gothic Book" panose="020B05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Sammanhang och datum då presentationen visas, 18 p</a:t>
            </a:r>
          </a:p>
        </p:txBody>
      </p:sp>
      <p:sp>
        <p:nvSpPr>
          <p:cNvPr id="13" name="Platshållare för text 13">
            <a:extLst>
              <a:ext uri="{FF2B5EF4-FFF2-40B4-BE49-F238E27FC236}">
                <a16:creationId xmlns:a16="http://schemas.microsoft.com/office/drawing/2014/main" id="{7A593C04-1288-4167-8FB2-7BE346F06688}"/>
              </a:ext>
            </a:extLst>
          </p:cNvPr>
          <p:cNvSpPr>
            <a:spLocks noGrp="1"/>
          </p:cNvSpPr>
          <p:nvPr>
            <p:ph type="body" sz="quarter" idx="13" hasCustomPrompt="1"/>
          </p:nvPr>
        </p:nvSpPr>
        <p:spPr>
          <a:xfrm>
            <a:off x="2059932" y="5048746"/>
            <a:ext cx="5447179" cy="408332"/>
          </a:xfrm>
          <a:prstGeom prst="rect">
            <a:avLst/>
          </a:prstGeom>
        </p:spPr>
        <p:txBody>
          <a:bodyPr/>
          <a:lstStyle>
            <a:lvl1pPr marL="0" indent="0">
              <a:spcBef>
                <a:spcPts val="600"/>
              </a:spcBef>
              <a:buNone/>
              <a:defRPr sz="1800">
                <a:solidFill>
                  <a:schemeClr val="bg1"/>
                </a:solidFill>
                <a:latin typeface="Franklin Gothic Book" panose="020B05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Namn Efternamn, titel, 18 p</a:t>
            </a:r>
          </a:p>
        </p:txBody>
      </p:sp>
    </p:spTree>
    <p:extLst>
      <p:ext uri="{BB962C8B-B14F-4D97-AF65-F5344CB8AC3E}">
        <p14:creationId xmlns:p14="http://schemas.microsoft.com/office/powerpoint/2010/main" val="865573308"/>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ctangle 5">
            <a:extLst>
              <a:ext uri="{FF2B5EF4-FFF2-40B4-BE49-F238E27FC236}">
                <a16:creationId xmlns:a16="http://schemas.microsoft.com/office/drawing/2014/main" id="{BE51A8E0-24D7-41F0-B6D7-B3BF61904414}"/>
              </a:ext>
            </a:extLst>
          </p:cNvPr>
          <p:cNvSpPr>
            <a:spLocks noGrp="1" noChangeArrowheads="1"/>
          </p:cNvSpPr>
          <p:nvPr>
            <p:ph type="ftr" sz="quarter" idx="10"/>
          </p:nvPr>
        </p:nvSpPr>
        <p:spPr>
          <a:xfrm>
            <a:off x="0" y="0"/>
            <a:ext cx="0" cy="0"/>
          </a:xfrm>
        </p:spPr>
        <p:txBody>
          <a:bodyPr/>
          <a:lstStyle>
            <a:lvl1pPr eaLnBrk="1" fontAlgn="auto" hangingPunct="1">
              <a:spcBef>
                <a:spcPts val="0"/>
              </a:spcBef>
              <a:spcAft>
                <a:spcPts val="0"/>
              </a:spcAft>
              <a:defRPr>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C2A2A"/>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C2A2A"/>
              </a:solidFill>
              <a:effectLst/>
              <a:uLnTx/>
              <a:uFillTx/>
              <a:latin typeface="Calibri" panose="020F0502020204030204"/>
              <a:ea typeface="+mn-ea"/>
              <a:cs typeface="+mn-cs"/>
            </a:endParaRPr>
          </a:p>
        </p:txBody>
      </p:sp>
      <p:sp>
        <p:nvSpPr>
          <p:cNvPr id="5" name="Rectangle 6">
            <a:extLst>
              <a:ext uri="{FF2B5EF4-FFF2-40B4-BE49-F238E27FC236}">
                <a16:creationId xmlns:a16="http://schemas.microsoft.com/office/drawing/2014/main" id="{B5688E3E-7522-4925-86E4-D80B9CC90454}"/>
              </a:ext>
            </a:extLst>
          </p:cNvPr>
          <p:cNvSpPr>
            <a:spLocks noGrp="1" noChangeArrowheads="1"/>
          </p:cNvSpPr>
          <p:nvPr>
            <p:ph type="sldNum" sz="quarter" idx="11"/>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225DA8A-DA1B-4088-A01B-6D033FBB16C2}" type="slidenum">
              <a:rPr kumimoji="0" lang="en-GB" sz="1200" b="0" i="0" u="none" strike="noStrike" kern="1200" cap="none" spc="0" normalizeH="0" baseline="0" noProof="0">
                <a:ln>
                  <a:noFill/>
                </a:ln>
                <a:solidFill>
                  <a:srgbClr val="2C2A2A">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2C2A2A">
                  <a:tint val="75000"/>
                </a:srgbClr>
              </a:solidFill>
              <a:effectLst/>
              <a:uLnTx/>
              <a:uFillTx/>
              <a:latin typeface="Calibri" panose="020F0502020204030204"/>
              <a:ea typeface="+mn-ea"/>
              <a:cs typeface="+mn-cs"/>
            </a:endParaRPr>
          </a:p>
        </p:txBody>
      </p:sp>
      <p:sp>
        <p:nvSpPr>
          <p:cNvPr id="6" name="Rectangle 4">
            <a:extLst>
              <a:ext uri="{FF2B5EF4-FFF2-40B4-BE49-F238E27FC236}">
                <a16:creationId xmlns:a16="http://schemas.microsoft.com/office/drawing/2014/main" id="{3E716E30-28C5-4627-A0F9-C05490E1D333}"/>
              </a:ext>
            </a:extLst>
          </p:cNvPr>
          <p:cNvSpPr>
            <a:spLocks noGrp="1" noChangeArrowheads="1"/>
          </p:cNvSpPr>
          <p:nvPr>
            <p:ph type="dt" sz="half" idx="12"/>
          </p:nvPr>
        </p:nvSpPr>
        <p:spPr/>
        <p:txBody>
          <a:bodyPr/>
          <a:lstStyle>
            <a:lvl1pPr>
              <a:defRPr sz="1400" b="0">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2C2A2A">
                  <a:tint val="75000"/>
                </a:srgbClr>
              </a:solidFill>
              <a:effectLst/>
              <a:uLnTx/>
              <a:uFillTx/>
              <a:latin typeface="Times New Roman"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2C2A2A">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7306451"/>
      </p:ext>
    </p:extLst>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4. Titelsi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B5F31445-BF6F-451F-8BE2-B5D15CD06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7448" y="-85261"/>
            <a:ext cx="1861781" cy="1317840"/>
          </a:xfrm>
          <a:prstGeom prst="rect">
            <a:avLst/>
          </a:prstGeom>
        </p:spPr>
      </p:pic>
      <p:sp>
        <p:nvSpPr>
          <p:cNvPr id="5" name="Rubrik 1">
            <a:extLst>
              <a:ext uri="{FF2B5EF4-FFF2-40B4-BE49-F238E27FC236}">
                <a16:creationId xmlns:a16="http://schemas.microsoft.com/office/drawing/2014/main" id="{360EEB5C-5B3C-4E87-A767-0A4552A20E1E}"/>
              </a:ext>
            </a:extLst>
          </p:cNvPr>
          <p:cNvSpPr>
            <a:spLocks noGrp="1"/>
          </p:cNvSpPr>
          <p:nvPr>
            <p:ph type="ctrTitle" hasCustomPrompt="1"/>
          </p:nvPr>
        </p:nvSpPr>
        <p:spPr>
          <a:xfrm>
            <a:off x="2607546" y="1342160"/>
            <a:ext cx="8074138" cy="1786771"/>
          </a:xfrm>
          <a:prstGeom prst="rect">
            <a:avLst/>
          </a:prstGeom>
        </p:spPr>
        <p:txBody>
          <a:bodyPr anchor="t"/>
          <a:lstStyle>
            <a:lvl1pPr algn="l">
              <a:defRPr sz="6000">
                <a:solidFill>
                  <a:schemeClr val="bg1"/>
                </a:solidFill>
                <a:latin typeface="Franklin Gothic Medium" panose="020B0603020102020204" pitchFamily="34" charset="0"/>
              </a:defRPr>
            </a:lvl1pPr>
          </a:lstStyle>
          <a:p>
            <a:r>
              <a:rPr lang="sv-SE"/>
              <a:t>Titel på presentationen på max två rader</a:t>
            </a:r>
          </a:p>
        </p:txBody>
      </p:sp>
      <p:sp>
        <p:nvSpPr>
          <p:cNvPr id="9" name="Platshållare för text 13">
            <a:extLst>
              <a:ext uri="{FF2B5EF4-FFF2-40B4-BE49-F238E27FC236}">
                <a16:creationId xmlns:a16="http://schemas.microsoft.com/office/drawing/2014/main" id="{DADBD2F1-357A-49B5-AABD-693430EC5F57}"/>
              </a:ext>
            </a:extLst>
          </p:cNvPr>
          <p:cNvSpPr>
            <a:spLocks noGrp="1"/>
          </p:cNvSpPr>
          <p:nvPr>
            <p:ph type="body" sz="quarter" idx="11" hasCustomPrompt="1"/>
          </p:nvPr>
        </p:nvSpPr>
        <p:spPr>
          <a:xfrm>
            <a:off x="2625122" y="3128931"/>
            <a:ext cx="8074138" cy="513924"/>
          </a:xfrm>
          <a:prstGeom prst="rect">
            <a:avLst/>
          </a:prstGeom>
        </p:spPr>
        <p:txBody>
          <a:bodyPr/>
          <a:lstStyle>
            <a:lvl1pPr marL="0" indent="0">
              <a:buNone/>
              <a:defRPr sz="2400">
                <a:solidFill>
                  <a:schemeClr val="bg1"/>
                </a:solidFill>
                <a:latin typeface="Franklin Gothic Medium" panose="020B0603020102020204" pitchFamily="34"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Underrubrik på max en rad kan finnas här</a:t>
            </a:r>
          </a:p>
        </p:txBody>
      </p:sp>
      <p:sp>
        <p:nvSpPr>
          <p:cNvPr id="10" name="Platshållare för text 13">
            <a:extLst>
              <a:ext uri="{FF2B5EF4-FFF2-40B4-BE49-F238E27FC236}">
                <a16:creationId xmlns:a16="http://schemas.microsoft.com/office/drawing/2014/main" id="{7C5B455F-EAC2-410C-BE06-49A43AD547B5}"/>
              </a:ext>
            </a:extLst>
          </p:cNvPr>
          <p:cNvSpPr>
            <a:spLocks noGrp="1"/>
          </p:cNvSpPr>
          <p:nvPr>
            <p:ph type="body" sz="quarter" idx="12" hasCustomPrompt="1"/>
          </p:nvPr>
        </p:nvSpPr>
        <p:spPr>
          <a:xfrm>
            <a:off x="2625122" y="3971942"/>
            <a:ext cx="8074138" cy="408332"/>
          </a:xfrm>
          <a:prstGeom prst="rect">
            <a:avLst/>
          </a:prstGeom>
        </p:spPr>
        <p:txBody>
          <a:bodyPr/>
          <a:lstStyle>
            <a:lvl1pPr marL="0" indent="0">
              <a:spcBef>
                <a:spcPts val="600"/>
              </a:spcBef>
              <a:buNone/>
              <a:defRPr sz="1800">
                <a:solidFill>
                  <a:schemeClr val="bg1"/>
                </a:solidFill>
                <a:latin typeface="Consolas" panose="020B0609020204030204" pitchFamily="49"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Sammanhang och datum då presentationen visas</a:t>
            </a:r>
          </a:p>
        </p:txBody>
      </p:sp>
      <p:sp>
        <p:nvSpPr>
          <p:cNvPr id="11" name="Platshållare för text 13">
            <a:extLst>
              <a:ext uri="{FF2B5EF4-FFF2-40B4-BE49-F238E27FC236}">
                <a16:creationId xmlns:a16="http://schemas.microsoft.com/office/drawing/2014/main" id="{94D8AFA5-D0B9-4438-BB1E-50E895128DE6}"/>
              </a:ext>
            </a:extLst>
          </p:cNvPr>
          <p:cNvSpPr>
            <a:spLocks noGrp="1"/>
          </p:cNvSpPr>
          <p:nvPr>
            <p:ph type="body" sz="quarter" idx="13" hasCustomPrompt="1"/>
          </p:nvPr>
        </p:nvSpPr>
        <p:spPr>
          <a:xfrm>
            <a:off x="2607546" y="4429144"/>
            <a:ext cx="8074138" cy="408332"/>
          </a:xfrm>
          <a:prstGeom prst="rect">
            <a:avLst/>
          </a:prstGeom>
        </p:spPr>
        <p:txBody>
          <a:bodyPr/>
          <a:lstStyle>
            <a:lvl1pPr marL="0" indent="0">
              <a:spcBef>
                <a:spcPts val="600"/>
              </a:spcBef>
              <a:buNone/>
              <a:defRPr sz="1800">
                <a:solidFill>
                  <a:schemeClr val="bg1"/>
                </a:solidFill>
                <a:latin typeface="Consolas" panose="020B0609020204030204" pitchFamily="49" charset="0"/>
              </a:defRPr>
            </a:lvl1pPr>
            <a:lvl2pPr marL="457200" indent="0">
              <a:buNone/>
              <a:defRPr sz="2400">
                <a:solidFill>
                  <a:schemeClr val="bg1"/>
                </a:solidFill>
                <a:latin typeface="Franklin Gothic Medium" panose="020B0603020102020204" pitchFamily="34" charset="0"/>
              </a:defRPr>
            </a:lvl2pPr>
            <a:lvl3pPr marL="914400" indent="0">
              <a:buNone/>
              <a:defRPr sz="2400">
                <a:solidFill>
                  <a:schemeClr val="bg1"/>
                </a:solidFill>
                <a:latin typeface="Franklin Gothic Medium" panose="020B0603020102020204" pitchFamily="34" charset="0"/>
              </a:defRPr>
            </a:lvl3pPr>
            <a:lvl4pPr marL="1371600" indent="0">
              <a:buNone/>
              <a:defRPr sz="2400">
                <a:solidFill>
                  <a:schemeClr val="bg1"/>
                </a:solidFill>
                <a:latin typeface="Franklin Gothic Medium" panose="020B0603020102020204" pitchFamily="34" charset="0"/>
              </a:defRPr>
            </a:lvl4pPr>
            <a:lvl5pPr marL="1828800" indent="0">
              <a:buNone/>
              <a:defRPr sz="2400">
                <a:solidFill>
                  <a:schemeClr val="bg1"/>
                </a:solidFill>
                <a:latin typeface="Franklin Gothic Medium" panose="020B0603020102020204" pitchFamily="34" charset="0"/>
              </a:defRPr>
            </a:lvl5pPr>
          </a:lstStyle>
          <a:p>
            <a:pPr lvl="0"/>
            <a:r>
              <a:rPr lang="sv-SE"/>
              <a:t>Namn Efternamn, titel</a:t>
            </a:r>
          </a:p>
        </p:txBody>
      </p:sp>
    </p:spTree>
    <p:extLst>
      <p:ext uri="{BB962C8B-B14F-4D97-AF65-F5344CB8AC3E}">
        <p14:creationId xmlns:p14="http://schemas.microsoft.com/office/powerpoint/2010/main" val="3376731014"/>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5. Höjdpunkter">
    <p:bg>
      <p:bgPr>
        <a:solidFill>
          <a:srgbClr val="A9CFE0"/>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8AF81BBE-E87C-4728-944E-E356721ED4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30DA6B90-A7A8-4EE5-8DD9-70571D7D3795}"/>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9" name="Rubrik 1">
            <a:extLst>
              <a:ext uri="{FF2B5EF4-FFF2-40B4-BE49-F238E27FC236}">
                <a16:creationId xmlns:a16="http://schemas.microsoft.com/office/drawing/2014/main" id="{1196869B-8C15-4F9D-8437-F540AC069039}"/>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0" name="Platshållare för text 2">
            <a:extLst>
              <a:ext uri="{FF2B5EF4-FFF2-40B4-BE49-F238E27FC236}">
                <a16:creationId xmlns:a16="http://schemas.microsoft.com/office/drawing/2014/main" id="{128DDA2E-D026-4950-9D23-DFDD391689DF}"/>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23448101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 Höjdpunkter">
    <p:bg>
      <p:bgPr>
        <a:solidFill>
          <a:srgbClr val="F6AD90"/>
        </a:solidFill>
        <a:effectLst/>
      </p:bgPr>
    </p:bg>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ADD88BE7-EF2D-43A8-9A77-8D097D1CC3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15" name="Rak koppling 14">
            <a:extLst>
              <a:ext uri="{FF2B5EF4-FFF2-40B4-BE49-F238E27FC236}">
                <a16:creationId xmlns:a16="http://schemas.microsoft.com/office/drawing/2014/main" id="{C87CF425-1615-4295-A328-F19ED34FD60C}"/>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7" name="Rubrik 1">
            <a:extLst>
              <a:ext uri="{FF2B5EF4-FFF2-40B4-BE49-F238E27FC236}">
                <a16:creationId xmlns:a16="http://schemas.microsoft.com/office/drawing/2014/main" id="{120AF09B-F968-4004-B99C-4264B0E28B53}"/>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8" name="Platshållare för text 2">
            <a:extLst>
              <a:ext uri="{FF2B5EF4-FFF2-40B4-BE49-F238E27FC236}">
                <a16:creationId xmlns:a16="http://schemas.microsoft.com/office/drawing/2014/main" id="{A7C11C69-663C-4726-87EF-B4FE75ED77F4}"/>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14014010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4. Höjdpunkter">
    <p:bg>
      <p:bgPr>
        <a:solidFill>
          <a:srgbClr val="EBD1D0"/>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48F4BAE1-A9D1-4845-ABAC-E2E14B9FAC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8341FC9C-6D6A-475F-BF89-B52C227ED954}"/>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9" name="Rubrik 1">
            <a:extLst>
              <a:ext uri="{FF2B5EF4-FFF2-40B4-BE49-F238E27FC236}">
                <a16:creationId xmlns:a16="http://schemas.microsoft.com/office/drawing/2014/main" id="{F7955402-0598-41FD-9CAA-E486A0BDC1EA}"/>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0" name="Platshållare för text 2">
            <a:extLst>
              <a:ext uri="{FF2B5EF4-FFF2-40B4-BE49-F238E27FC236}">
                <a16:creationId xmlns:a16="http://schemas.microsoft.com/office/drawing/2014/main" id="{D5E9AA3A-A55E-4B4B-B1DE-4E3CCFE7FCC8}"/>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6843560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 Höjdpunkter">
    <p:bg>
      <p:bgPr>
        <a:solidFill>
          <a:srgbClr val="EDD896"/>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31B4C27B-863C-45F4-80A5-7FD69833CB2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7" name="Rak koppling 6">
            <a:extLst>
              <a:ext uri="{FF2B5EF4-FFF2-40B4-BE49-F238E27FC236}">
                <a16:creationId xmlns:a16="http://schemas.microsoft.com/office/drawing/2014/main" id="{CC5F43A6-507F-4F70-8ED7-3020DE1B4CDA}"/>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
        <p:nvSpPr>
          <p:cNvPr id="8" name="Rubrik 1">
            <a:extLst>
              <a:ext uri="{FF2B5EF4-FFF2-40B4-BE49-F238E27FC236}">
                <a16:creationId xmlns:a16="http://schemas.microsoft.com/office/drawing/2014/main" id="{3BD34C93-1FE7-40DE-B59E-540BD1AFE72B}"/>
              </a:ext>
            </a:extLst>
          </p:cNvPr>
          <p:cNvSpPr>
            <a:spLocks noGrp="1"/>
          </p:cNvSpPr>
          <p:nvPr>
            <p:ph type="ctrTitle" hasCustomPrompt="1"/>
          </p:nvPr>
        </p:nvSpPr>
        <p:spPr>
          <a:xfrm>
            <a:off x="2341584" y="2007909"/>
            <a:ext cx="7331061" cy="1421091"/>
          </a:xfrm>
          <a:prstGeom prst="rect">
            <a:avLst/>
          </a:prstGeom>
        </p:spPr>
        <p:txBody>
          <a:bodyPr anchor="b" anchorCtr="0"/>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a:t>Höjdpunkter kan du lyfta fram på en färgad platta</a:t>
            </a:r>
          </a:p>
        </p:txBody>
      </p:sp>
      <p:sp>
        <p:nvSpPr>
          <p:cNvPr id="11" name="Platshållare för text 2">
            <a:extLst>
              <a:ext uri="{FF2B5EF4-FFF2-40B4-BE49-F238E27FC236}">
                <a16:creationId xmlns:a16="http://schemas.microsoft.com/office/drawing/2014/main" id="{B9A1D6E0-29CD-4165-B4CA-F6C3BC0CAD8F}"/>
              </a:ext>
            </a:extLst>
          </p:cNvPr>
          <p:cNvSpPr>
            <a:spLocks noGrp="1"/>
          </p:cNvSpPr>
          <p:nvPr>
            <p:ph type="body" sz="quarter" idx="13" hasCustomPrompt="1"/>
          </p:nvPr>
        </p:nvSpPr>
        <p:spPr>
          <a:xfrm>
            <a:off x="2341583" y="3443748"/>
            <a:ext cx="7881663" cy="523519"/>
          </a:xfrm>
          <a:prstGeom prst="rect">
            <a:avLst/>
          </a:prstGeom>
        </p:spPr>
        <p:txBody>
          <a:bodyPr/>
          <a:lstStyle>
            <a:lvl1pPr marL="0" indent="0">
              <a:buNone/>
              <a:defRPr sz="2200">
                <a:latin typeface="Franklin Gothic Book" panose="020B0503020102020204" pitchFamily="34" charset="0"/>
              </a:defRPr>
            </a:lvl1pPr>
          </a:lstStyle>
          <a:p>
            <a:r>
              <a:rPr lang="sv-SE"/>
              <a:t>Korta texter, t.ex. siffror eller frågor till publiken</a:t>
            </a:r>
          </a:p>
        </p:txBody>
      </p:sp>
    </p:spTree>
    <p:extLst>
      <p:ext uri="{BB962C8B-B14F-4D97-AF65-F5344CB8AC3E}">
        <p14:creationId xmlns:p14="http://schemas.microsoft.com/office/powerpoint/2010/main" val="33859059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4. Kapitelindela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141286E1-CC7C-4FA0-82AA-648B3C997B53}"/>
              </a:ext>
            </a:extLst>
          </p:cNvPr>
          <p:cNvSpPr>
            <a:spLocks noGrp="1"/>
          </p:cNvSpPr>
          <p:nvPr>
            <p:ph type="ctrTitle" hasCustomPrompt="1"/>
          </p:nvPr>
        </p:nvSpPr>
        <p:spPr>
          <a:xfrm>
            <a:off x="3891121" y="3302178"/>
            <a:ext cx="7331061" cy="1635582"/>
          </a:xfrm>
          <a:prstGeom prst="rect">
            <a:avLst/>
          </a:prstGeom>
        </p:spPr>
        <p:txBody>
          <a:bodyPr anchor="t"/>
          <a:lstStyle>
            <a:lvl1pPr algn="l">
              <a:defRPr sz="4800">
                <a:solidFill>
                  <a:schemeClr val="tx1"/>
                </a:solidFill>
                <a:latin typeface="Franklin Gothic Medium" panose="020B0603020102020204" pitchFamily="34" charset="0"/>
              </a:defRPr>
            </a:lvl1pPr>
          </a:lstStyle>
          <a:p>
            <a:r>
              <a:rPr lang="sv-SE" sz="4800"/>
              <a:t>Kapitelindelning på max två rader…</a:t>
            </a:r>
          </a:p>
        </p:txBody>
      </p:sp>
    </p:spTree>
    <p:extLst>
      <p:ext uri="{BB962C8B-B14F-4D97-AF65-F5344CB8AC3E}">
        <p14:creationId xmlns:p14="http://schemas.microsoft.com/office/powerpoint/2010/main" val="361772320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72.xml"/><Relationship Id="rId1" Type="http://schemas.openxmlformats.org/officeDocument/2006/relationships/slideLayout" Target="../slideLayouts/slideLayout71.xml"/><Relationship Id="rId4" Type="http://schemas.openxmlformats.org/officeDocument/2006/relationships/image" Target="../media/image16.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5" Type="http://schemas.openxmlformats.org/officeDocument/2006/relationships/slideLayout" Target="../slideLayouts/slideLayout77.xml"/><Relationship Id="rId10" Type="http://schemas.openxmlformats.org/officeDocument/2006/relationships/image" Target="../media/image19.png"/><Relationship Id="rId4" Type="http://schemas.openxmlformats.org/officeDocument/2006/relationships/slideLayout" Target="../slideLayouts/slideLayout76.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21" Type="http://schemas.openxmlformats.org/officeDocument/2006/relationships/theme" Target="../theme/theme12.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image" Target="../media/image21.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pn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4.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5" Type="http://schemas.openxmlformats.org/officeDocument/2006/relationships/slideLayout" Target="../slideLayouts/slideLayout129.xml"/><Relationship Id="rId10" Type="http://schemas.openxmlformats.org/officeDocument/2006/relationships/image" Target="../media/image10.png"/><Relationship Id="rId4" Type="http://schemas.openxmlformats.org/officeDocument/2006/relationships/slideLayout" Target="../slideLayouts/slideLayout128.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image" Target="../media/image1.png"/><Relationship Id="rId5" Type="http://schemas.openxmlformats.org/officeDocument/2006/relationships/slideLayout" Target="../slideLayouts/slideLayout137.xml"/><Relationship Id="rId10" Type="http://schemas.openxmlformats.org/officeDocument/2006/relationships/theme" Target="../theme/theme16.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44.xml"/><Relationship Id="rId7" Type="http://schemas.openxmlformats.org/officeDocument/2006/relationships/image" Target="../media/image3.emf"/><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theme" Target="../theme/theme17.xml"/><Relationship Id="rId5" Type="http://schemas.openxmlformats.org/officeDocument/2006/relationships/slideLayout" Target="../slideLayouts/slideLayout146.xml"/><Relationship Id="rId4" Type="http://schemas.openxmlformats.org/officeDocument/2006/relationships/slideLayout" Target="../slideLayouts/slideLayout145.xml"/></Relationships>
</file>

<file path=ppt/slideMasters/_rels/slideMaster18.xml.rels><?xml version="1.0" encoding="UTF-8" standalone="yes"?>
<Relationships xmlns="http://schemas.openxmlformats.org/package/2006/relationships"><Relationship Id="rId8" Type="http://schemas.openxmlformats.org/officeDocument/2006/relationships/theme" Target="../theme/theme18.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5" Type="http://schemas.openxmlformats.org/officeDocument/2006/relationships/slideLayout" Target="../slideLayouts/slideLayout151.xml"/><Relationship Id="rId4" Type="http://schemas.openxmlformats.org/officeDocument/2006/relationships/slideLayout" Target="../slideLayouts/slideLayout150.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5" Type="http://schemas.openxmlformats.org/officeDocument/2006/relationships/slideLayout" Target="../slideLayouts/slideLayout158.xml"/><Relationship Id="rId10" Type="http://schemas.openxmlformats.org/officeDocument/2006/relationships/image" Target="../media/image1.png"/><Relationship Id="rId4" Type="http://schemas.openxmlformats.org/officeDocument/2006/relationships/slideLayout" Target="../slideLayouts/slideLayout157.xml"/><Relationship Id="rId9"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5" Type="http://schemas.openxmlformats.org/officeDocument/2006/relationships/image" Target="../media/image1.png"/><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82.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image" Target="../media/image1.png"/><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theme" Target="../theme/theme21.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92.xml"/><Relationship Id="rId3" Type="http://schemas.openxmlformats.org/officeDocument/2006/relationships/slideLayout" Target="../slideLayouts/slideLayout187.xml"/><Relationship Id="rId7" Type="http://schemas.openxmlformats.org/officeDocument/2006/relationships/slideLayout" Target="../slideLayouts/slideLayout191.xml"/><Relationship Id="rId2" Type="http://schemas.openxmlformats.org/officeDocument/2006/relationships/slideLayout" Target="../slideLayouts/slideLayout186.xm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image" Target="../media/image10.png"/><Relationship Id="rId5" Type="http://schemas.openxmlformats.org/officeDocument/2006/relationships/slideLayout" Target="../slideLayouts/slideLayout189.xml"/><Relationship Id="rId10" Type="http://schemas.openxmlformats.org/officeDocument/2006/relationships/theme" Target="../theme/theme22.xml"/><Relationship Id="rId4" Type="http://schemas.openxmlformats.org/officeDocument/2006/relationships/slideLayout" Target="../slideLayouts/slideLayout188.xml"/><Relationship Id="rId9" Type="http://schemas.openxmlformats.org/officeDocument/2006/relationships/slideLayout" Target="../slideLayouts/slideLayout19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01.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12" Type="http://schemas.openxmlformats.org/officeDocument/2006/relationships/theme" Target="../theme/theme23.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11" Type="http://schemas.openxmlformats.org/officeDocument/2006/relationships/slideLayout" Target="../slideLayouts/slideLayout204.xml"/><Relationship Id="rId5" Type="http://schemas.openxmlformats.org/officeDocument/2006/relationships/slideLayout" Target="../slideLayouts/slideLayout198.xml"/><Relationship Id="rId10" Type="http://schemas.openxmlformats.org/officeDocument/2006/relationships/slideLayout" Target="../slideLayouts/slideLayout203.xml"/><Relationship Id="rId4" Type="http://schemas.openxmlformats.org/officeDocument/2006/relationships/slideLayout" Target="../slideLayouts/slideLayout197.xml"/><Relationship Id="rId9" Type="http://schemas.openxmlformats.org/officeDocument/2006/relationships/slideLayout" Target="../slideLayouts/slideLayout202.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12.xml"/><Relationship Id="rId3" Type="http://schemas.openxmlformats.org/officeDocument/2006/relationships/slideLayout" Target="../slideLayouts/slideLayout207.xml"/><Relationship Id="rId7" Type="http://schemas.openxmlformats.org/officeDocument/2006/relationships/slideLayout" Target="../slideLayouts/slideLayout211.xml"/><Relationship Id="rId2" Type="http://schemas.openxmlformats.org/officeDocument/2006/relationships/slideLayout" Target="../slideLayouts/slideLayout206.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11" Type="http://schemas.openxmlformats.org/officeDocument/2006/relationships/image" Target="../media/image10.png"/><Relationship Id="rId5" Type="http://schemas.openxmlformats.org/officeDocument/2006/relationships/slideLayout" Target="../slideLayouts/slideLayout209.xml"/><Relationship Id="rId10" Type="http://schemas.openxmlformats.org/officeDocument/2006/relationships/theme" Target="../theme/theme24.xml"/><Relationship Id="rId4" Type="http://schemas.openxmlformats.org/officeDocument/2006/relationships/slideLayout" Target="../slideLayouts/slideLayout208.xml"/><Relationship Id="rId9" Type="http://schemas.openxmlformats.org/officeDocument/2006/relationships/slideLayout" Target="../slideLayouts/slideLayout213.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image" Target="../media/image32.png"/><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theme" Target="../theme/theme25.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34.xml"/><Relationship Id="rId13" Type="http://schemas.openxmlformats.org/officeDocument/2006/relationships/slideLayout" Target="../slideLayouts/slideLayout239.xml"/><Relationship Id="rId3" Type="http://schemas.openxmlformats.org/officeDocument/2006/relationships/slideLayout" Target="../slideLayouts/slideLayout229.xml"/><Relationship Id="rId7" Type="http://schemas.openxmlformats.org/officeDocument/2006/relationships/slideLayout" Target="../slideLayouts/slideLayout233.xml"/><Relationship Id="rId12" Type="http://schemas.openxmlformats.org/officeDocument/2006/relationships/slideLayout" Target="../slideLayouts/slideLayout238.xml"/><Relationship Id="rId2" Type="http://schemas.openxmlformats.org/officeDocument/2006/relationships/slideLayout" Target="../slideLayouts/slideLayout228.xml"/><Relationship Id="rId1" Type="http://schemas.openxmlformats.org/officeDocument/2006/relationships/slideLayout" Target="../slideLayouts/slideLayout227.xml"/><Relationship Id="rId6" Type="http://schemas.openxmlformats.org/officeDocument/2006/relationships/slideLayout" Target="../slideLayouts/slideLayout232.xml"/><Relationship Id="rId11" Type="http://schemas.openxmlformats.org/officeDocument/2006/relationships/slideLayout" Target="../slideLayouts/slideLayout237.xml"/><Relationship Id="rId5" Type="http://schemas.openxmlformats.org/officeDocument/2006/relationships/slideLayout" Target="../slideLayouts/slideLayout231.xml"/><Relationship Id="rId15" Type="http://schemas.openxmlformats.org/officeDocument/2006/relationships/image" Target="../media/image33.png"/><Relationship Id="rId10" Type="http://schemas.openxmlformats.org/officeDocument/2006/relationships/slideLayout" Target="../slideLayouts/slideLayout236.xml"/><Relationship Id="rId4" Type="http://schemas.openxmlformats.org/officeDocument/2006/relationships/slideLayout" Target="../slideLayouts/slideLayout230.xml"/><Relationship Id="rId9" Type="http://schemas.openxmlformats.org/officeDocument/2006/relationships/slideLayout" Target="../slideLayouts/slideLayout235.xml"/><Relationship Id="rId14" Type="http://schemas.openxmlformats.org/officeDocument/2006/relationships/theme" Target="../theme/theme26.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47.xml"/><Relationship Id="rId13" Type="http://schemas.openxmlformats.org/officeDocument/2006/relationships/slideLayout" Target="../slideLayouts/slideLayout252.xml"/><Relationship Id="rId3" Type="http://schemas.openxmlformats.org/officeDocument/2006/relationships/slideLayout" Target="../slideLayouts/slideLayout242.xml"/><Relationship Id="rId7" Type="http://schemas.openxmlformats.org/officeDocument/2006/relationships/slideLayout" Target="../slideLayouts/slideLayout246.xml"/><Relationship Id="rId12" Type="http://schemas.openxmlformats.org/officeDocument/2006/relationships/slideLayout" Target="../slideLayouts/slideLayout251.xml"/><Relationship Id="rId2" Type="http://schemas.openxmlformats.org/officeDocument/2006/relationships/slideLayout" Target="../slideLayouts/slideLayout241.xml"/><Relationship Id="rId1" Type="http://schemas.openxmlformats.org/officeDocument/2006/relationships/slideLayout" Target="../slideLayouts/slideLayout240.xml"/><Relationship Id="rId6" Type="http://schemas.openxmlformats.org/officeDocument/2006/relationships/slideLayout" Target="../slideLayouts/slideLayout245.xml"/><Relationship Id="rId11" Type="http://schemas.openxmlformats.org/officeDocument/2006/relationships/slideLayout" Target="../slideLayouts/slideLayout250.xml"/><Relationship Id="rId5" Type="http://schemas.openxmlformats.org/officeDocument/2006/relationships/slideLayout" Target="../slideLayouts/slideLayout244.xml"/><Relationship Id="rId15" Type="http://schemas.openxmlformats.org/officeDocument/2006/relationships/image" Target="../media/image33.png"/><Relationship Id="rId10" Type="http://schemas.openxmlformats.org/officeDocument/2006/relationships/slideLayout" Target="../slideLayouts/slideLayout249.xml"/><Relationship Id="rId4" Type="http://schemas.openxmlformats.org/officeDocument/2006/relationships/slideLayout" Target="../slideLayouts/slideLayout243.xml"/><Relationship Id="rId9" Type="http://schemas.openxmlformats.org/officeDocument/2006/relationships/slideLayout" Target="../slideLayouts/slideLayout248.xml"/><Relationship Id="rId14"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60.xml"/><Relationship Id="rId3" Type="http://schemas.openxmlformats.org/officeDocument/2006/relationships/slideLayout" Target="../slideLayouts/slideLayout255.xml"/><Relationship Id="rId7" Type="http://schemas.openxmlformats.org/officeDocument/2006/relationships/slideLayout" Target="../slideLayouts/slideLayout259.xml"/><Relationship Id="rId2" Type="http://schemas.openxmlformats.org/officeDocument/2006/relationships/slideLayout" Target="../slideLayouts/slideLayout254.xml"/><Relationship Id="rId1" Type="http://schemas.openxmlformats.org/officeDocument/2006/relationships/slideLayout" Target="../slideLayouts/slideLayout253.xml"/><Relationship Id="rId6" Type="http://schemas.openxmlformats.org/officeDocument/2006/relationships/slideLayout" Target="../slideLayouts/slideLayout258.xml"/><Relationship Id="rId5" Type="http://schemas.openxmlformats.org/officeDocument/2006/relationships/slideLayout" Target="../slideLayouts/slideLayout257.xml"/><Relationship Id="rId4" Type="http://schemas.openxmlformats.org/officeDocument/2006/relationships/slideLayout" Target="../slideLayouts/slideLayout256.xml"/><Relationship Id="rId9" Type="http://schemas.openxmlformats.org/officeDocument/2006/relationships/theme" Target="../theme/theme28.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268.xml"/><Relationship Id="rId13" Type="http://schemas.openxmlformats.org/officeDocument/2006/relationships/theme" Target="../theme/theme29.xml"/><Relationship Id="rId3" Type="http://schemas.openxmlformats.org/officeDocument/2006/relationships/slideLayout" Target="../slideLayouts/slideLayout263.xml"/><Relationship Id="rId7" Type="http://schemas.openxmlformats.org/officeDocument/2006/relationships/slideLayout" Target="../slideLayouts/slideLayout267.xml"/><Relationship Id="rId12" Type="http://schemas.openxmlformats.org/officeDocument/2006/relationships/slideLayout" Target="../slideLayouts/slideLayout272.xml"/><Relationship Id="rId2" Type="http://schemas.openxmlformats.org/officeDocument/2006/relationships/slideLayout" Target="../slideLayouts/slideLayout262.xml"/><Relationship Id="rId1" Type="http://schemas.openxmlformats.org/officeDocument/2006/relationships/slideLayout" Target="../slideLayouts/slideLayout261.xml"/><Relationship Id="rId6" Type="http://schemas.openxmlformats.org/officeDocument/2006/relationships/slideLayout" Target="../slideLayouts/slideLayout266.xml"/><Relationship Id="rId11" Type="http://schemas.openxmlformats.org/officeDocument/2006/relationships/slideLayout" Target="../slideLayouts/slideLayout271.xml"/><Relationship Id="rId5" Type="http://schemas.openxmlformats.org/officeDocument/2006/relationships/slideLayout" Target="../slideLayouts/slideLayout265.xml"/><Relationship Id="rId10" Type="http://schemas.openxmlformats.org/officeDocument/2006/relationships/slideLayout" Target="../slideLayouts/slideLayout270.xml"/><Relationship Id="rId4" Type="http://schemas.openxmlformats.org/officeDocument/2006/relationships/slideLayout" Target="../slideLayouts/slideLayout264.xml"/><Relationship Id="rId9" Type="http://schemas.openxmlformats.org/officeDocument/2006/relationships/slideLayout" Target="../slideLayouts/slideLayout26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280.xml"/><Relationship Id="rId3" Type="http://schemas.openxmlformats.org/officeDocument/2006/relationships/slideLayout" Target="../slideLayouts/slideLayout275.xml"/><Relationship Id="rId7" Type="http://schemas.openxmlformats.org/officeDocument/2006/relationships/slideLayout" Target="../slideLayouts/slideLayout279.xml"/><Relationship Id="rId2" Type="http://schemas.openxmlformats.org/officeDocument/2006/relationships/slideLayout" Target="../slideLayouts/slideLayout274.xml"/><Relationship Id="rId1" Type="http://schemas.openxmlformats.org/officeDocument/2006/relationships/slideLayout" Target="../slideLayouts/slideLayout273.xml"/><Relationship Id="rId6" Type="http://schemas.openxmlformats.org/officeDocument/2006/relationships/slideLayout" Target="../slideLayouts/slideLayout278.xml"/><Relationship Id="rId11" Type="http://schemas.openxmlformats.org/officeDocument/2006/relationships/image" Target="../media/image10.png"/><Relationship Id="rId5" Type="http://schemas.openxmlformats.org/officeDocument/2006/relationships/slideLayout" Target="../slideLayouts/slideLayout277.xml"/><Relationship Id="rId10" Type="http://schemas.openxmlformats.org/officeDocument/2006/relationships/theme" Target="../theme/theme30.xml"/><Relationship Id="rId4" Type="http://schemas.openxmlformats.org/officeDocument/2006/relationships/slideLayout" Target="../slideLayouts/slideLayout276.xml"/><Relationship Id="rId9" Type="http://schemas.openxmlformats.org/officeDocument/2006/relationships/slideLayout" Target="../slideLayouts/slideLayout28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10.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11.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2.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10" Type="http://schemas.openxmlformats.org/officeDocument/2006/relationships/image" Target="../media/image13.jpeg"/><Relationship Id="rId4" Type="http://schemas.openxmlformats.org/officeDocument/2006/relationships/slideLayout" Target="../slideLayouts/slideLayout51.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58.xml"/><Relationship Id="rId7" Type="http://schemas.openxmlformats.org/officeDocument/2006/relationships/image" Target="../media/image3.emf"/><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theme" Target="../theme/theme8.xml"/><Relationship Id="rId5" Type="http://schemas.openxmlformats.org/officeDocument/2006/relationships/slideLayout" Target="../slideLayouts/slideLayout60.xml"/><Relationship Id="rId4" Type="http://schemas.openxmlformats.org/officeDocument/2006/relationships/slideLayout" Target="../slideLayouts/slideLayout5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image" Target="../media/image13.jpeg"/><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theme" Target="../theme/theme9.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7771861" y="6426891"/>
            <a:ext cx="1148366" cy="365125"/>
          </a:xfrm>
          <a:prstGeom prst="rect">
            <a:avLst/>
          </a:prstGeom>
        </p:spPr>
        <p:txBody>
          <a:bodyPr vert="horz" lIns="91440" tIns="45720" rIns="91440" bIns="45720" rtlCol="0" anchor="ctr"/>
          <a:lstStyle>
            <a:lvl1pPr algn="l">
              <a:defRPr sz="1100">
                <a:solidFill>
                  <a:schemeClr val="tx1">
                    <a:tint val="75000"/>
                  </a:schemeClr>
                </a:solidFill>
                <a:latin typeface="Cordia New" panose="020B0304020202020204" pitchFamily="34" charset="-34"/>
                <a:cs typeface="Cordia New" panose="020B0304020202020204" pitchFamily="34" charset="-34"/>
              </a:defRPr>
            </a:lvl1pPr>
          </a:lstStyle>
          <a:p>
            <a:fld id="{A9896216-3E38-4BA1-94F0-8EAAB9A80E01}" type="datetimeFigureOut">
              <a:rPr lang="sv-SE" smtClean="0"/>
              <a:pPr/>
              <a:t>2023-03-21</a:t>
            </a:fld>
            <a:endParaRPr lang="sv-SE"/>
          </a:p>
        </p:txBody>
      </p:sp>
      <p:sp>
        <p:nvSpPr>
          <p:cNvPr id="6" name="Platshållare för bildnummer 5"/>
          <p:cNvSpPr>
            <a:spLocks noGrp="1"/>
          </p:cNvSpPr>
          <p:nvPr>
            <p:ph type="sldNum" sz="quarter" idx="4"/>
          </p:nvPr>
        </p:nvSpPr>
        <p:spPr>
          <a:xfrm>
            <a:off x="9109069" y="6426890"/>
            <a:ext cx="567841" cy="365125"/>
          </a:xfrm>
          <a:prstGeom prst="rect">
            <a:avLst/>
          </a:prstGeom>
        </p:spPr>
        <p:txBody>
          <a:bodyPr vert="horz" lIns="91440" tIns="45720" rIns="91440" bIns="45720" rtlCol="0" anchor="ctr"/>
          <a:lstStyle>
            <a:lvl1pPr algn="r">
              <a:defRPr sz="1200">
                <a:solidFill>
                  <a:schemeClr val="tx1">
                    <a:tint val="75000"/>
                  </a:schemeClr>
                </a:solidFill>
                <a:latin typeface="Cordia New" panose="020B0304020202020204" pitchFamily="34" charset="-34"/>
                <a:cs typeface="Cordia New" panose="020B0304020202020204" pitchFamily="34" charset="-34"/>
              </a:defRPr>
            </a:lvl1pPr>
          </a:lstStyle>
          <a:p>
            <a:fld id="{9C0C57C0-E922-40A5-AE07-FEC75597E937}" type="slidenum">
              <a:rPr lang="sv-SE" smtClean="0"/>
              <a:pPr/>
              <a:t>‹#›</a:t>
            </a:fld>
            <a:endParaRPr lang="sv-SE"/>
          </a:p>
        </p:txBody>
      </p:sp>
    </p:spTree>
    <p:extLst>
      <p:ext uri="{BB962C8B-B14F-4D97-AF65-F5344CB8AC3E}">
        <p14:creationId xmlns:p14="http://schemas.microsoft.com/office/powerpoint/2010/main" val="3710469530"/>
      </p:ext>
    </p:extLst>
  </p:cSld>
  <p:clrMap bg1="lt1" tx1="dk1" bg2="lt2" tx2="dk2" accent1="accent1" accent2="accent2" accent3="accent3" accent4="accent4" accent5="accent5" accent6="accent6" hlink="hlink" folHlink="folHlink"/>
  <p:sldLayoutIdLst>
    <p:sldLayoutId id="2147483743" r:id="rId1"/>
    <p:sldLayoutId id="2147483744" r:id="rId2"/>
  </p:sldLayoutIdLst>
  <p:txStyles>
    <p:titleStyle>
      <a:lvl1pPr algn="l" defTabSz="914400" rtl="0" eaLnBrk="1" latinLnBrk="0" hangingPunct="1">
        <a:lnSpc>
          <a:spcPct val="90000"/>
        </a:lnSpc>
        <a:spcBef>
          <a:spcPct val="0"/>
        </a:spcBef>
        <a:buNone/>
        <a:defRPr sz="3500" kern="1200">
          <a:solidFill>
            <a:schemeClr val="tx1"/>
          </a:solidFill>
          <a:latin typeface="Bodoni MT Black" panose="02070A030806060202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dia New" panose="020B0304020202020204" pitchFamily="34" charset="-34"/>
          <a:ea typeface="+mn-ea"/>
          <a:cs typeface="Cordia New" panose="020B0304020202020204" pitchFamily="34" charset="-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dia New" panose="020B0304020202020204" pitchFamily="34" charset="-34"/>
          <a:ea typeface="+mn-ea"/>
          <a:cs typeface="Cordia New" panose="020B0304020202020204" pitchFamily="34"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dia New" panose="020B0304020202020204" pitchFamily="34" charset="-34"/>
          <a:ea typeface="+mn-ea"/>
          <a:cs typeface="Cordia New" panose="020B0304020202020204" pitchFamily="34"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dia New" panose="020B0304020202020204" pitchFamily="34" charset="-34"/>
          <a:ea typeface="+mn-ea"/>
          <a:cs typeface="Cordia New" panose="020B0304020202020204" pitchFamily="34"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dia New" panose="020B0304020202020204" pitchFamily="34" charset="-34"/>
          <a:ea typeface="+mn-ea"/>
          <a:cs typeface="Cordia New" panose="020B0304020202020204" pitchFamily="34"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descr="Göteborgsregionens logotyp">
            <a:extLst>
              <a:ext uri="{FF2B5EF4-FFF2-40B4-BE49-F238E27FC236}">
                <a16:creationId xmlns:a16="http://schemas.microsoft.com/office/drawing/2014/main" id="{04FF0BED-4B02-45E6-862A-CC266371C3FC}"/>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12" name="Rak koppling 11">
            <a:extLst>
              <a:ext uri="{FF2B5EF4-FFF2-40B4-BE49-F238E27FC236}">
                <a16:creationId xmlns:a16="http://schemas.microsoft.com/office/drawing/2014/main" id="{C9F49F43-4276-4391-9826-207125DD0160}"/>
              </a:ext>
              <a:ext uri="{C183D7F6-B498-43B3-948B-1728B52AA6E4}">
                <adec:decorative xmlns:adec="http://schemas.microsoft.com/office/drawing/2017/decorative" xmlns="" val="1"/>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8801807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Lst>
  <p:txStyles>
    <p:titleStyle>
      <a:lvl1pPr algn="l" defTabSz="914400" rtl="0" eaLnBrk="1" latinLnBrk="0" hangingPunct="1">
        <a:lnSpc>
          <a:spcPct val="90000"/>
        </a:lnSpc>
        <a:spcBef>
          <a:spcPct val="0"/>
        </a:spcBef>
        <a:buNone/>
        <a:defRPr sz="4000" kern="1200">
          <a:solidFill>
            <a:schemeClr val="tx1"/>
          </a:solidFill>
          <a:latin typeface="Franklin Gothic Medium" panose="020B0603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4FF0BED-4B02-45E6-862A-CC266371C3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9871437" y="5756159"/>
            <a:ext cx="1765846" cy="1249934"/>
          </a:xfrm>
          <a:prstGeom prst="rect">
            <a:avLst/>
          </a:prstGeom>
        </p:spPr>
      </p:pic>
      <p:cxnSp>
        <p:nvCxnSpPr>
          <p:cNvPr id="12" name="Rak koppling 11">
            <a:extLst>
              <a:ext uri="{FF2B5EF4-FFF2-40B4-BE49-F238E27FC236}">
                <a16:creationId xmlns:a16="http://schemas.microsoft.com/office/drawing/2014/main" id="{C9F49F43-4276-4391-9826-207125DD0160}"/>
              </a:ext>
            </a:extLst>
          </p:cNvPr>
          <p:cNvCxnSpPr>
            <a:cxnSpLocks/>
          </p:cNvCxnSpPr>
          <p:nvPr userDrawn="1"/>
        </p:nvCxnSpPr>
        <p:spPr>
          <a:xfrm>
            <a:off x="773723" y="5921300"/>
            <a:ext cx="1063517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86528691"/>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Lst>
  <p:txStyles>
    <p:titleStyle>
      <a:lvl1pPr algn="l" defTabSz="914400" rtl="0" eaLnBrk="1" latinLnBrk="0" hangingPunct="1">
        <a:lnSpc>
          <a:spcPct val="90000"/>
        </a:lnSpc>
        <a:spcBef>
          <a:spcPct val="0"/>
        </a:spcBef>
        <a:buNone/>
        <a:defRPr sz="4000" kern="1200">
          <a:solidFill>
            <a:schemeClr val="tx1"/>
          </a:solidFill>
          <a:latin typeface="Franklin Gothic Medium" panose="020B0603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8500414"/>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5" r:id="rId9"/>
    <p:sldLayoutId id="2147483786" r:id="rId10"/>
    <p:sldLayoutId id="2147483787" r:id="rId11"/>
    <p:sldLayoutId id="2147483788" r:id="rId12"/>
    <p:sldLayoutId id="214748378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3"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2023-03-15</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57246666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hf sldNum="0"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4214310074"/>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139050084"/>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82"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1334049810"/>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latshållare för rubrik 1">
            <a:extLst>
              <a:ext uri="{FF2B5EF4-FFF2-40B4-BE49-F238E27FC236}">
                <a16:creationId xmlns:a16="http://schemas.microsoft.com/office/drawing/2014/main" id="{18BF671C-FD53-304A-A420-AEADAE2826EF}"/>
              </a:ext>
            </a:extLst>
          </p:cNvPr>
          <p:cNvSpPr>
            <a:spLocks noGrp="1"/>
          </p:cNvSpPr>
          <p:nvPr>
            <p:ph type="title"/>
          </p:nvPr>
        </p:nvSpPr>
        <p:spPr>
          <a:xfrm>
            <a:off x="838200" y="365125"/>
            <a:ext cx="9409043" cy="1325563"/>
          </a:xfrm>
          <a:prstGeom prst="rect">
            <a:avLst/>
          </a:prstGeom>
        </p:spPr>
        <p:txBody>
          <a:bodyPr vert="horz" lIns="91440" tIns="45720" rIns="91440" bIns="45720" rtlCol="0" anchor="ctr">
            <a:normAutofit/>
          </a:bodyPr>
          <a:lstStyle/>
          <a:p>
            <a:endParaRPr lang="sv-SE"/>
          </a:p>
        </p:txBody>
      </p:sp>
      <p:sp>
        <p:nvSpPr>
          <p:cNvPr id="8" name="Platshållare för text 2">
            <a:extLst>
              <a:ext uri="{FF2B5EF4-FFF2-40B4-BE49-F238E27FC236}">
                <a16:creationId xmlns:a16="http://schemas.microsoft.com/office/drawing/2014/main" id="{08950591-8A82-364A-86CA-C189240A1015}"/>
              </a:ext>
            </a:extLst>
          </p:cNvPr>
          <p:cNvSpPr>
            <a:spLocks noGrp="1"/>
          </p:cNvSpPr>
          <p:nvPr>
            <p:ph type="body" idx="1"/>
          </p:nvPr>
        </p:nvSpPr>
        <p:spPr>
          <a:xfrm>
            <a:off x="838200" y="1825625"/>
            <a:ext cx="9404497" cy="4351338"/>
          </a:xfrm>
          <a:prstGeom prst="rect">
            <a:avLst/>
          </a:prstGeom>
        </p:spPr>
        <p:txBody>
          <a:bodyPr vert="horz" lIns="91440" tIns="45720" rIns="91440" bIns="45720" rtlCol="0">
            <a:normAutofit/>
          </a:bodyPr>
          <a:lstStyle/>
          <a:p>
            <a:pPr lvl="0"/>
            <a:endParaRPr lang="sv-SE"/>
          </a:p>
        </p:txBody>
      </p:sp>
      <p:sp>
        <p:nvSpPr>
          <p:cNvPr id="9" name="Rektangel 8">
            <a:extLst>
              <a:ext uri="{FF2B5EF4-FFF2-40B4-BE49-F238E27FC236}">
                <a16:creationId xmlns:a16="http://schemas.microsoft.com/office/drawing/2014/main" id="{78C0B532-3FF1-6D4C-B718-CA8EFF31A50B}"/>
              </a:ext>
            </a:extLst>
          </p:cNvPr>
          <p:cNvSpPr/>
          <p:nvPr/>
        </p:nvSpPr>
        <p:spPr>
          <a:xfrm>
            <a:off x="0" y="6649656"/>
            <a:ext cx="12192000" cy="2083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0" name="Grupp 9">
            <a:extLst>
              <a:ext uri="{FF2B5EF4-FFF2-40B4-BE49-F238E27FC236}">
                <a16:creationId xmlns:a16="http://schemas.microsoft.com/office/drawing/2014/main" id="{97303B95-650F-714F-8232-5984935A2441}"/>
              </a:ext>
            </a:extLst>
          </p:cNvPr>
          <p:cNvGrpSpPr/>
          <p:nvPr/>
        </p:nvGrpSpPr>
        <p:grpSpPr>
          <a:xfrm>
            <a:off x="10444402" y="5729019"/>
            <a:ext cx="2222205" cy="884879"/>
            <a:chOff x="9377915" y="4859079"/>
            <a:chExt cx="2222205" cy="884879"/>
          </a:xfrm>
        </p:grpSpPr>
        <p:sp>
          <p:nvSpPr>
            <p:cNvPr id="11" name="textruta 10">
              <a:extLst>
                <a:ext uri="{FF2B5EF4-FFF2-40B4-BE49-F238E27FC236}">
                  <a16:creationId xmlns:a16="http://schemas.microsoft.com/office/drawing/2014/main" id="{3A8B58AC-0FAC-EA4C-ADF5-FAADAB680E47}"/>
                </a:ext>
              </a:extLst>
            </p:cNvPr>
            <p:cNvSpPr txBox="1"/>
            <p:nvPr/>
          </p:nvSpPr>
          <p:spPr>
            <a:xfrm>
              <a:off x="9377915" y="4859079"/>
              <a:ext cx="2222205" cy="669414"/>
            </a:xfrm>
            <a:prstGeom prst="rect">
              <a:avLst/>
            </a:prstGeom>
            <a:noFill/>
          </p:spPr>
          <p:txBody>
            <a:bodyPr wrap="square" rtlCol="0">
              <a:spAutoFit/>
            </a:bodyPr>
            <a:lstStyle/>
            <a:p>
              <a:pPr>
                <a:lnSpc>
                  <a:spcPts val="1480"/>
                </a:lnSpc>
              </a:pPr>
              <a:r>
                <a:rPr lang="sv-SE" sz="1400" b="1" kern="1200">
                  <a:solidFill>
                    <a:schemeClr val="tx1"/>
                  </a:solidFill>
                  <a:effectLst/>
                  <a:latin typeface="+mn-lt"/>
                  <a:ea typeface="+mn-ea"/>
                  <a:cs typeface="+mn-cs"/>
                </a:rPr>
                <a:t>Nationellt system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för kunskapsstyrning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Hälso- och sjukvård</a:t>
              </a:r>
              <a:endParaRPr lang="sv-SE" sz="1800" kern="1200">
                <a:solidFill>
                  <a:schemeClr val="tx1"/>
                </a:solidFill>
                <a:effectLst/>
                <a:latin typeface="+mn-lt"/>
                <a:ea typeface="+mn-ea"/>
                <a:cs typeface="+mn-cs"/>
              </a:endParaRPr>
            </a:p>
          </p:txBody>
        </p:sp>
        <p:cxnSp>
          <p:nvCxnSpPr>
            <p:cNvPr id="12" name="Rak 11">
              <a:extLst>
                <a:ext uri="{FF2B5EF4-FFF2-40B4-BE49-F238E27FC236}">
                  <a16:creationId xmlns:a16="http://schemas.microsoft.com/office/drawing/2014/main" id="{FC4396FF-D82D-CB4F-AACC-5084E37108EB}"/>
                </a:ext>
              </a:extLst>
            </p:cNvPr>
            <p:cNvCxnSpPr>
              <a:cxnSpLocks/>
            </p:cNvCxnSpPr>
            <p:nvPr/>
          </p:nvCxnSpPr>
          <p:spPr>
            <a:xfrm>
              <a:off x="9474838" y="5528493"/>
              <a:ext cx="1529859"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C41A13BC-AA04-7047-96FB-A2FFD99C0BE6}"/>
                </a:ext>
              </a:extLst>
            </p:cNvPr>
            <p:cNvSpPr txBox="1"/>
            <p:nvPr/>
          </p:nvSpPr>
          <p:spPr>
            <a:xfrm>
              <a:off x="9387105" y="5523898"/>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tx1"/>
                  </a:solidFill>
                  <a:effectLst/>
                  <a:latin typeface="+mn-lt"/>
                  <a:ea typeface="+mn-ea"/>
                  <a:cs typeface="+mn-cs"/>
                </a:rPr>
                <a:t>SVERIGES REGIONER I SAMVERKAN</a:t>
              </a:r>
              <a:endParaRPr lang="sv-SE" sz="820" kern="1200">
                <a:solidFill>
                  <a:schemeClr val="tx1"/>
                </a:solidFill>
                <a:effectLst/>
                <a:latin typeface="+mn-lt"/>
                <a:ea typeface="+mn-ea"/>
                <a:cs typeface="+mn-cs"/>
              </a:endParaRPr>
            </a:p>
          </p:txBody>
        </p:sp>
      </p:grpSp>
      <p:grpSp>
        <p:nvGrpSpPr>
          <p:cNvPr id="15" name="Grupp 14">
            <a:extLst>
              <a:ext uri="{FF2B5EF4-FFF2-40B4-BE49-F238E27FC236}">
                <a16:creationId xmlns:a16="http://schemas.microsoft.com/office/drawing/2014/main" id="{17030F3F-79BD-B340-B21F-259B2B70D2DE}"/>
              </a:ext>
            </a:extLst>
          </p:cNvPr>
          <p:cNvGrpSpPr/>
          <p:nvPr userDrawn="1"/>
        </p:nvGrpSpPr>
        <p:grpSpPr>
          <a:xfrm>
            <a:off x="10444402" y="5729019"/>
            <a:ext cx="2222205" cy="884879"/>
            <a:chOff x="9377915" y="4859079"/>
            <a:chExt cx="2222205" cy="884879"/>
          </a:xfrm>
        </p:grpSpPr>
        <p:sp>
          <p:nvSpPr>
            <p:cNvPr id="16" name="textruta 15">
              <a:extLst>
                <a:ext uri="{FF2B5EF4-FFF2-40B4-BE49-F238E27FC236}">
                  <a16:creationId xmlns:a16="http://schemas.microsoft.com/office/drawing/2014/main" id="{6B0C84F2-76AA-414F-A6BF-AEE900B45DB0}"/>
                </a:ext>
              </a:extLst>
            </p:cNvPr>
            <p:cNvSpPr txBox="1"/>
            <p:nvPr userDrawn="1"/>
          </p:nvSpPr>
          <p:spPr>
            <a:xfrm>
              <a:off x="9377915" y="4859079"/>
              <a:ext cx="2222205" cy="669414"/>
            </a:xfrm>
            <a:prstGeom prst="rect">
              <a:avLst/>
            </a:prstGeom>
            <a:noFill/>
          </p:spPr>
          <p:txBody>
            <a:bodyPr wrap="square" rtlCol="0">
              <a:spAutoFit/>
            </a:bodyPr>
            <a:lstStyle/>
            <a:p>
              <a:pPr>
                <a:lnSpc>
                  <a:spcPts val="1480"/>
                </a:lnSpc>
              </a:pPr>
              <a:r>
                <a:rPr lang="sv-SE" sz="1400" b="1" kern="1200">
                  <a:solidFill>
                    <a:schemeClr val="tx1"/>
                  </a:solidFill>
                  <a:effectLst/>
                  <a:latin typeface="+mn-lt"/>
                  <a:ea typeface="+mn-ea"/>
                  <a:cs typeface="+mn-cs"/>
                </a:rPr>
                <a:t>Nationellt system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för kunskapsstyrning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Hälso- och sjukvård</a:t>
              </a:r>
              <a:endParaRPr lang="sv-SE" sz="1800" kern="1200">
                <a:solidFill>
                  <a:schemeClr val="tx1"/>
                </a:solidFill>
                <a:effectLst/>
                <a:latin typeface="+mn-lt"/>
                <a:ea typeface="+mn-ea"/>
                <a:cs typeface="+mn-cs"/>
              </a:endParaRPr>
            </a:p>
          </p:txBody>
        </p:sp>
        <p:cxnSp>
          <p:nvCxnSpPr>
            <p:cNvPr id="17" name="Rak 16">
              <a:extLst>
                <a:ext uri="{FF2B5EF4-FFF2-40B4-BE49-F238E27FC236}">
                  <a16:creationId xmlns:a16="http://schemas.microsoft.com/office/drawing/2014/main" id="{D3C49365-0748-D64B-A403-DEDBF3586D5B}"/>
                </a:ext>
              </a:extLst>
            </p:cNvPr>
            <p:cNvCxnSpPr>
              <a:cxnSpLocks/>
            </p:cNvCxnSpPr>
            <p:nvPr userDrawn="1"/>
          </p:nvCxnSpPr>
          <p:spPr>
            <a:xfrm>
              <a:off x="9474838" y="5528493"/>
              <a:ext cx="1529859"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8" name="textruta 17">
              <a:extLst>
                <a:ext uri="{FF2B5EF4-FFF2-40B4-BE49-F238E27FC236}">
                  <a16:creationId xmlns:a16="http://schemas.microsoft.com/office/drawing/2014/main" id="{A9BF9558-A2D8-F84F-9EF5-C73972FE2965}"/>
                </a:ext>
              </a:extLst>
            </p:cNvPr>
            <p:cNvSpPr txBox="1"/>
            <p:nvPr userDrawn="1"/>
          </p:nvSpPr>
          <p:spPr>
            <a:xfrm>
              <a:off x="9387105" y="5523898"/>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tx1"/>
                  </a:solidFill>
                  <a:effectLst/>
                  <a:latin typeface="+mn-lt"/>
                  <a:ea typeface="+mn-ea"/>
                  <a:cs typeface="+mn-cs"/>
                </a:rPr>
                <a:t>SVERIGES REGIONER I SAMVERKAN</a:t>
              </a:r>
              <a:endParaRPr lang="sv-SE" sz="820" kern="1200">
                <a:solidFill>
                  <a:schemeClr val="tx1"/>
                </a:solidFill>
                <a:effectLst/>
                <a:latin typeface="+mn-lt"/>
                <a:ea typeface="+mn-ea"/>
                <a:cs typeface="+mn-cs"/>
              </a:endParaRPr>
            </a:p>
          </p:txBody>
        </p:sp>
      </p:grpSp>
    </p:spTree>
    <p:extLst>
      <p:ext uri="{BB962C8B-B14F-4D97-AF65-F5344CB8AC3E}">
        <p14:creationId xmlns:p14="http://schemas.microsoft.com/office/powerpoint/2010/main" val="377449283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p:hf sldNum="0" hdr="0" ftr="0" dt="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363621342"/>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5"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2697105695"/>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3164703017"/>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1459970470"/>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A345144-6D3F-7A45-2336-3298C1D30D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15931F8-2B75-3EF7-AB4C-43422E360D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23B3F04-9B5B-C8AA-E065-27AF10E3D1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76EF40-2E32-4E1F-A25F-8D142ACC558B}" type="datetimeFigureOut">
              <a:rPr lang="sv-SE" smtClean="0"/>
              <a:t>2023-03-21</a:t>
            </a:fld>
            <a:endParaRPr lang="sv-SE"/>
          </a:p>
        </p:txBody>
      </p:sp>
      <p:sp>
        <p:nvSpPr>
          <p:cNvPr id="5" name="Platshållare för sidfot 4">
            <a:extLst>
              <a:ext uri="{FF2B5EF4-FFF2-40B4-BE49-F238E27FC236}">
                <a16:creationId xmlns:a16="http://schemas.microsoft.com/office/drawing/2014/main" id="{A9D3A28F-7EAC-D973-73D7-A57F79BB1E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564F9B41-36AD-9E21-748A-6C3C60A380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B04CA6-D359-4212-8238-A1AB1AA775BF}" type="slidenum">
              <a:rPr lang="sv-SE" smtClean="0"/>
              <a:t>‹#›</a:t>
            </a:fld>
            <a:endParaRPr lang="sv-SE"/>
          </a:p>
        </p:txBody>
      </p:sp>
    </p:spTree>
    <p:extLst>
      <p:ext uri="{BB962C8B-B14F-4D97-AF65-F5344CB8AC3E}">
        <p14:creationId xmlns:p14="http://schemas.microsoft.com/office/powerpoint/2010/main" val="1655185095"/>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20929363"/>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53B1060-B107-4308-AA07-69C789EF7F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C18A8CF-4DEB-4872-AA14-BB041A355E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16370AD-FB3F-413A-8E4D-D4BC4E7C1B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8E44E-BE26-4896-8B87-9C86D4A483E5}" type="datetimeFigureOut">
              <a:rPr lang="sv-SE" smtClean="0"/>
              <a:t>2023-03-21</a:t>
            </a:fld>
            <a:endParaRPr lang="sv-SE"/>
          </a:p>
        </p:txBody>
      </p:sp>
      <p:sp>
        <p:nvSpPr>
          <p:cNvPr id="5" name="Platshållare för sidfot 4">
            <a:extLst>
              <a:ext uri="{FF2B5EF4-FFF2-40B4-BE49-F238E27FC236}">
                <a16:creationId xmlns:a16="http://schemas.microsoft.com/office/drawing/2014/main" id="{3AE5B7AE-2D04-4B8C-A736-826A7BE2BD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D69B7E58-985C-4DEC-A095-156384BD83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A2123-7471-4058-A173-D9D01A453487}" type="slidenum">
              <a:rPr lang="sv-SE" smtClean="0"/>
              <a:t>‹#›</a:t>
            </a:fld>
            <a:endParaRPr lang="sv-SE"/>
          </a:p>
        </p:txBody>
      </p:sp>
    </p:spTree>
    <p:extLst>
      <p:ext uri="{BB962C8B-B14F-4D97-AF65-F5344CB8AC3E}">
        <p14:creationId xmlns:p14="http://schemas.microsoft.com/office/powerpoint/2010/main" val="3517060742"/>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27" r:id="rId12"/>
    <p:sldLayoutId id="214748392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555CCB3-AD63-49E9-ACC0-BD54FDB44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C930BE8-9FC9-4561-AA18-23019B3E40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71B6E65-9C1C-40E4-B671-0FE609444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48ACF-76F5-4163-BBCA-4A830815DA02}" type="datetimeFigureOut">
              <a:rPr lang="sv-SE" smtClean="0"/>
              <a:t>2023-03-21</a:t>
            </a:fld>
            <a:endParaRPr lang="sv-SE"/>
          </a:p>
        </p:txBody>
      </p:sp>
      <p:sp>
        <p:nvSpPr>
          <p:cNvPr id="5" name="Platshållare för sidfot 4">
            <a:extLst>
              <a:ext uri="{FF2B5EF4-FFF2-40B4-BE49-F238E27FC236}">
                <a16:creationId xmlns:a16="http://schemas.microsoft.com/office/drawing/2014/main" id="{03864AC4-3004-4E4E-A00E-A207584866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A13072CB-692B-492B-BCC0-A22FDC6970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85384-F5F3-4E90-BD9F-1820E79E3073}" type="slidenum">
              <a:rPr lang="sv-SE" smtClean="0"/>
              <a:t>‹#›</a:t>
            </a:fld>
            <a:endParaRPr lang="sv-SE"/>
          </a:p>
        </p:txBody>
      </p:sp>
    </p:spTree>
    <p:extLst>
      <p:ext uri="{BB962C8B-B14F-4D97-AF65-F5344CB8AC3E}">
        <p14:creationId xmlns:p14="http://schemas.microsoft.com/office/powerpoint/2010/main" val="1566478538"/>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555CCB3-AD63-49E9-ACC0-BD54FDB44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C930BE8-9FC9-4561-AA18-23019B3E40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71B6E65-9C1C-40E4-B671-0FE609444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822956-0ED8-4E6F-9B14-F01C644BECB5}" type="datetime1">
              <a:rPr lang="sv-SE" smtClean="0"/>
              <a:t>2023-03-21</a:t>
            </a:fld>
            <a:endParaRPr lang="sv-SE"/>
          </a:p>
        </p:txBody>
      </p:sp>
      <p:sp>
        <p:nvSpPr>
          <p:cNvPr id="5" name="Platshållare för sidfot 4">
            <a:extLst>
              <a:ext uri="{FF2B5EF4-FFF2-40B4-BE49-F238E27FC236}">
                <a16:creationId xmlns:a16="http://schemas.microsoft.com/office/drawing/2014/main" id="{03864AC4-3004-4E4E-A00E-A207584866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A13072CB-692B-492B-BCC0-A22FDC6970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85384-F5F3-4E90-BD9F-1820E79E3073}" type="slidenum">
              <a:rPr lang="sv-SE" smtClean="0"/>
              <a:t>‹#›</a:t>
            </a:fld>
            <a:endParaRPr lang="sv-SE"/>
          </a:p>
        </p:txBody>
      </p:sp>
    </p:spTree>
    <p:extLst>
      <p:ext uri="{BB962C8B-B14F-4D97-AF65-F5344CB8AC3E}">
        <p14:creationId xmlns:p14="http://schemas.microsoft.com/office/powerpoint/2010/main" val="2691828200"/>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 id="2147483956"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2743013"/>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5C06D90-5243-CE67-FB69-99AA95646D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6894B68-EF83-A45A-2BFA-CFF1F60E94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D1704BC-D35A-EFD5-2FD8-C21ADAD641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8B14FE-8B08-44C6-9AAA-4FD738CFDDB1}" type="datetimeFigureOut">
              <a:rPr lang="sv-SE" smtClean="0"/>
              <a:t>2023-03-21</a:t>
            </a:fld>
            <a:endParaRPr lang="sv-SE"/>
          </a:p>
        </p:txBody>
      </p:sp>
      <p:sp>
        <p:nvSpPr>
          <p:cNvPr id="5" name="Platshållare för sidfot 4">
            <a:extLst>
              <a:ext uri="{FF2B5EF4-FFF2-40B4-BE49-F238E27FC236}">
                <a16:creationId xmlns:a16="http://schemas.microsoft.com/office/drawing/2014/main" id="{917B5C37-35E5-FEE9-773D-782AB568E0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E296AFB-9A10-9AD0-3A55-E1397B4A4B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FA2AA4-EBFC-48FA-A811-C1A3F7352A26}" type="slidenum">
              <a:rPr lang="sv-SE" smtClean="0"/>
              <a:t>‹#›</a:t>
            </a:fld>
            <a:endParaRPr lang="sv-SE"/>
          </a:p>
        </p:txBody>
      </p:sp>
    </p:spTree>
    <p:extLst>
      <p:ext uri="{BB962C8B-B14F-4D97-AF65-F5344CB8AC3E}">
        <p14:creationId xmlns:p14="http://schemas.microsoft.com/office/powerpoint/2010/main" val="271144382"/>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44704047"/>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70349057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381606010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2"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2545270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839"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1.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4.xml"/><Relationship Id="rId1" Type="http://schemas.openxmlformats.org/officeDocument/2006/relationships/slideLayout" Target="../slideLayouts/slideLayout7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2.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75.xml"/><Relationship Id="rId1" Type="http://schemas.openxmlformats.org/officeDocument/2006/relationships/slideLayout" Target="../slideLayouts/slideLayout193.xml"/></Relationships>
</file>

<file path=ppt/slides/_rels/slide103.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18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6.xml"/></Relationships>
</file>

<file path=ppt/slides/_rels/slide105.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76.xml"/><Relationship Id="rId1" Type="http://schemas.openxmlformats.org/officeDocument/2006/relationships/slideLayout" Target="../slideLayouts/slideLayout5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4.xml"/></Relationships>
</file>

<file path=ppt/slides/_rels/slide107.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186.xml"/></Relationships>
</file>

<file path=ppt/slides/_rels/slide108.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5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3.svg"/><Relationship Id="rId18" Type="http://schemas.openxmlformats.org/officeDocument/2006/relationships/image" Target="../media/image51.png"/><Relationship Id="rId26" Type="http://schemas.openxmlformats.org/officeDocument/2006/relationships/image" Target="../media/image55.png"/><Relationship Id="rId3" Type="http://schemas.openxmlformats.org/officeDocument/2006/relationships/image" Target="../media/image43.png"/><Relationship Id="rId21" Type="http://schemas.openxmlformats.org/officeDocument/2006/relationships/image" Target="../media/image61.svg"/><Relationship Id="rId7" Type="http://schemas.openxmlformats.org/officeDocument/2006/relationships/image" Target="../media/image47.svg"/><Relationship Id="rId12" Type="http://schemas.openxmlformats.org/officeDocument/2006/relationships/image" Target="../media/image48.png"/><Relationship Id="rId17" Type="http://schemas.openxmlformats.org/officeDocument/2006/relationships/image" Target="../media/image57.svg"/><Relationship Id="rId25" Type="http://schemas.openxmlformats.org/officeDocument/2006/relationships/image" Target="../media/image65.svg"/><Relationship Id="rId2" Type="http://schemas.openxmlformats.org/officeDocument/2006/relationships/notesSlide" Target="../notesSlides/notesSlide9.xml"/><Relationship Id="rId16" Type="http://schemas.openxmlformats.org/officeDocument/2006/relationships/image" Target="../media/image50.png"/><Relationship Id="rId20" Type="http://schemas.openxmlformats.org/officeDocument/2006/relationships/image" Target="../media/image52.png"/><Relationship Id="rId29" Type="http://schemas.openxmlformats.org/officeDocument/2006/relationships/image" Target="../media/image69.svg"/><Relationship Id="rId1" Type="http://schemas.openxmlformats.org/officeDocument/2006/relationships/slideLayout" Target="../slideLayouts/slideLayout241.xml"/><Relationship Id="rId6" Type="http://schemas.openxmlformats.org/officeDocument/2006/relationships/image" Target="../media/image45.png"/><Relationship Id="rId11" Type="http://schemas.openxmlformats.org/officeDocument/2006/relationships/image" Target="../media/image51.svg"/><Relationship Id="rId24" Type="http://schemas.openxmlformats.org/officeDocument/2006/relationships/image" Target="../media/image54.png"/><Relationship Id="rId32" Type="http://schemas.openxmlformats.org/officeDocument/2006/relationships/image" Target="../media/image42.png"/><Relationship Id="rId5" Type="http://schemas.openxmlformats.org/officeDocument/2006/relationships/image" Target="../media/image44.png"/><Relationship Id="rId15" Type="http://schemas.openxmlformats.org/officeDocument/2006/relationships/image" Target="../media/image55.svg"/><Relationship Id="rId23" Type="http://schemas.openxmlformats.org/officeDocument/2006/relationships/image" Target="../media/image63.svg"/><Relationship Id="rId28" Type="http://schemas.openxmlformats.org/officeDocument/2006/relationships/image" Target="../media/image56.png"/><Relationship Id="rId10" Type="http://schemas.openxmlformats.org/officeDocument/2006/relationships/image" Target="../media/image47.png"/><Relationship Id="rId19" Type="http://schemas.openxmlformats.org/officeDocument/2006/relationships/image" Target="../media/image59.svg"/><Relationship Id="rId31" Type="http://schemas.openxmlformats.org/officeDocument/2006/relationships/image" Target="../media/image71.svg"/><Relationship Id="rId4" Type="http://schemas.openxmlformats.org/officeDocument/2006/relationships/image" Target="../media/image44.svg"/><Relationship Id="rId9" Type="http://schemas.openxmlformats.org/officeDocument/2006/relationships/image" Target="../media/image49.svg"/><Relationship Id="rId14" Type="http://schemas.openxmlformats.org/officeDocument/2006/relationships/image" Target="../media/image49.png"/><Relationship Id="rId22" Type="http://schemas.openxmlformats.org/officeDocument/2006/relationships/image" Target="../media/image53.png"/><Relationship Id="rId27" Type="http://schemas.openxmlformats.org/officeDocument/2006/relationships/image" Target="../media/image67.svg"/><Relationship Id="rId30" Type="http://schemas.openxmlformats.org/officeDocument/2006/relationships/image" Target="../media/image57.png"/></Relationships>
</file>

<file path=ppt/slides/_rels/slide110.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5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4.xml"/></Relationships>
</file>

<file path=ppt/slides/_rels/slide112.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5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14.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5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16.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49.xml"/></Relationships>
</file>

<file path=ppt/slides/_rels/slide117.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54.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4.xml"/></Relationships>
</file>

<file path=ppt/slides/_rels/slide119.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8.png"/><Relationship Id="rId7" Type="http://schemas.openxmlformats.org/officeDocument/2006/relationships/image" Target="../media/image60.png"/><Relationship Id="rId12" Type="http://schemas.openxmlformats.org/officeDocument/2006/relationships/image" Target="../media/image63.jpeg"/><Relationship Id="rId2" Type="http://schemas.openxmlformats.org/officeDocument/2006/relationships/notesSlide" Target="../notesSlides/notesSlide10.xml"/><Relationship Id="rId1" Type="http://schemas.openxmlformats.org/officeDocument/2006/relationships/slideLayout" Target="../slideLayouts/slideLayout215.xml"/><Relationship Id="rId6" Type="http://schemas.openxmlformats.org/officeDocument/2006/relationships/image" Target="../media/image75.svg"/><Relationship Id="rId11" Type="http://schemas.openxmlformats.org/officeDocument/2006/relationships/image" Target="../media/image80.svg"/><Relationship Id="rId5" Type="http://schemas.openxmlformats.org/officeDocument/2006/relationships/image" Target="../media/image59.png"/><Relationship Id="rId10" Type="http://schemas.openxmlformats.org/officeDocument/2006/relationships/image" Target="../media/image62.png"/><Relationship Id="rId4" Type="http://schemas.openxmlformats.org/officeDocument/2006/relationships/image" Target="../media/image73.svg"/><Relationship Id="rId9" Type="http://schemas.openxmlformats.org/officeDocument/2006/relationships/image" Target="../media/image78.sv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4.xml"/></Relationships>
</file>

<file path=ppt/slides/_rels/slide121.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5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9.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00.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11.xml"/></Relationships>
</file>

<file path=ppt/slides/_rels/slide127.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85.xml"/><Relationship Id="rId1" Type="http://schemas.openxmlformats.org/officeDocument/2006/relationships/slideLayout" Target="../slideLayouts/slideLayout21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hyperlink" Target="https://allagehub.se/allagehub-arkiv/" TargetMode="External"/><Relationship Id="rId2" Type="http://schemas.openxmlformats.org/officeDocument/2006/relationships/notesSlide" Target="../notesSlides/notesSlide11.xml"/><Relationship Id="rId1" Type="http://schemas.openxmlformats.org/officeDocument/2006/relationships/slideLayout" Target="../slideLayouts/slideLayout234.xml"/><Relationship Id="rId5" Type="http://schemas.openxmlformats.org/officeDocument/2006/relationships/image" Target="../media/image83.svg"/><Relationship Id="rId4" Type="http://schemas.openxmlformats.org/officeDocument/2006/relationships/image" Target="../media/image64.png"/></Relationships>
</file>

<file path=ppt/slides/_rels/slide130.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115.xml"/></Relationships>
</file>

<file path=ppt/slides/_rels/slide131.xml.rels><?xml version="1.0" encoding="UTF-8" standalone="yes"?>
<Relationships xmlns="http://schemas.openxmlformats.org/package/2006/relationships"><Relationship Id="rId2" Type="http://schemas.openxmlformats.org/officeDocument/2006/relationships/image" Target="../media/image191.JPG"/><Relationship Id="rId1" Type="http://schemas.openxmlformats.org/officeDocument/2006/relationships/slideLayout" Target="../slideLayouts/slideLayout118.xml"/></Relationships>
</file>

<file path=ppt/slides/_rels/slide132.xml.rels><?xml version="1.0" encoding="UTF-8" standalone="yes"?>
<Relationships xmlns="http://schemas.openxmlformats.org/package/2006/relationships"><Relationship Id="rId2" Type="http://schemas.openxmlformats.org/officeDocument/2006/relationships/image" Target="../media/image192.jpg"/><Relationship Id="rId1" Type="http://schemas.openxmlformats.org/officeDocument/2006/relationships/slideLayout" Target="../slideLayouts/slideLayout115.xml"/></Relationships>
</file>

<file path=ppt/slides/_rels/slide133.xml.rels><?xml version="1.0" encoding="UTF-8" standalone="yes"?>
<Relationships xmlns="http://schemas.openxmlformats.org/package/2006/relationships"><Relationship Id="rId3" Type="http://schemas.openxmlformats.org/officeDocument/2006/relationships/hyperlink" Target="mailto:zophia.mellgren@skr.se" TargetMode="External"/><Relationship Id="rId2" Type="http://schemas.openxmlformats.org/officeDocument/2006/relationships/notesSlide" Target="../notesSlides/notesSlide87.xml"/><Relationship Id="rId1" Type="http://schemas.openxmlformats.org/officeDocument/2006/relationships/slideLayout" Target="../slideLayouts/slideLayout115.xml"/><Relationship Id="rId5" Type="http://schemas.openxmlformats.org/officeDocument/2006/relationships/image" Target="../media/image193.png"/><Relationship Id="rId4" Type="http://schemas.openxmlformats.org/officeDocument/2006/relationships/hyperlink" Target="mailto:mikael.malm@skr.se" TargetMode="External"/></Relationships>
</file>

<file path=ppt/slides/_rels/slide1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81.xml"/></Relationships>
</file>

<file path=ppt/slides/_rels/slide135.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88.xml"/><Relationship Id="rId1" Type="http://schemas.openxmlformats.org/officeDocument/2006/relationships/slideLayout" Target="../slideLayouts/slideLayout274.xml"/></Relationships>
</file>

<file path=ppt/slides/_rels/slide136.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80.xml"/></Relationships>
</file>

<file path=ppt/slides/_rels/slide137.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89.xml"/><Relationship Id="rId1" Type="http://schemas.openxmlformats.org/officeDocument/2006/relationships/slideLayout" Target="../slideLayouts/slideLayout274.xml"/><Relationship Id="rId4" Type="http://schemas.openxmlformats.org/officeDocument/2006/relationships/image" Target="../media/image197.png"/></Relationships>
</file>

<file path=ppt/slides/_rels/slide138.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90.xml"/><Relationship Id="rId1" Type="http://schemas.openxmlformats.org/officeDocument/2006/relationships/slideLayout" Target="../slideLayouts/slideLayout27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234.xml"/><Relationship Id="rId4" Type="http://schemas.openxmlformats.org/officeDocument/2006/relationships/image" Target="../media/image85.svg"/></Relationships>
</file>

<file path=ppt/slides/_rels/slide1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2.xml"/></Relationships>
</file>

<file path=ppt/slides/_rels/slide141.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91.xml"/><Relationship Id="rId1" Type="http://schemas.openxmlformats.org/officeDocument/2006/relationships/slideLayout" Target="../slideLayouts/slideLayout158.xml"/><Relationship Id="rId4" Type="http://schemas.openxmlformats.org/officeDocument/2006/relationships/image" Target="../media/image231.svg"/></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5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5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6.xml.rels><?xml version="1.0" encoding="UTF-8" standalone="yes"?>
<Relationships xmlns="http://schemas.openxmlformats.org/package/2006/relationships"><Relationship Id="rId3" Type="http://schemas.openxmlformats.org/officeDocument/2006/relationships/image" Target="../media/image233.svg"/><Relationship Id="rId2" Type="http://schemas.openxmlformats.org/officeDocument/2006/relationships/image" Target="../media/image200.png"/><Relationship Id="rId1" Type="http://schemas.openxmlformats.org/officeDocument/2006/relationships/slideLayout" Target="../slideLayouts/slideLayout134.xml"/></Relationships>
</file>

<file path=ppt/slides/_rels/slide147.xml.rels><?xml version="1.0" encoding="UTF-8" standalone="yes"?>
<Relationships xmlns="http://schemas.openxmlformats.org/package/2006/relationships"><Relationship Id="rId3" Type="http://schemas.openxmlformats.org/officeDocument/2006/relationships/image" Target="../media/image235.svg"/><Relationship Id="rId2" Type="http://schemas.openxmlformats.org/officeDocument/2006/relationships/image" Target="../media/image201.png"/><Relationship Id="rId1" Type="http://schemas.openxmlformats.org/officeDocument/2006/relationships/slideLayout" Target="../slideLayouts/slideLayout134.xml"/></Relationships>
</file>

<file path=ppt/slides/_rels/slide1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5.xml"/><Relationship Id="rId1" Type="http://schemas.openxmlformats.org/officeDocument/2006/relationships/slideLayout" Target="../slideLayouts/slideLayout141.xml"/><Relationship Id="rId4" Type="http://schemas.openxmlformats.org/officeDocument/2006/relationships/image" Target="../media/image202.png"/></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34.xml"/></Relationships>
</file>

<file path=ppt/slides/_rels/slide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241.xml"/><Relationship Id="rId5" Type="http://schemas.openxmlformats.org/officeDocument/2006/relationships/image" Target="../media/image68.png"/><Relationship Id="rId4" Type="http://schemas.openxmlformats.org/officeDocument/2006/relationships/image" Target="../media/image67.png"/></Relationships>
</file>

<file path=ppt/slides/_rels/slide150.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199.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95.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47.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5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53.xml"/></Relationships>
</file>

<file path=ppt/slides/_rels/slide157.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01.xml"/><Relationship Id="rId1" Type="http://schemas.openxmlformats.org/officeDocument/2006/relationships/slideLayout" Target="../slideLayouts/slideLayout152.xml"/><Relationship Id="rId4" Type="http://schemas.openxmlformats.org/officeDocument/2006/relationships/image" Target="../media/image205.png"/></Relationships>
</file>

<file path=ppt/slides/_rels/slide158.xml.rels><?xml version="1.0" encoding="UTF-8" standalone="yes"?>
<Relationships xmlns="http://schemas.openxmlformats.org/package/2006/relationships"><Relationship Id="rId3" Type="http://schemas.openxmlformats.org/officeDocument/2006/relationships/image" Target="../media/image206.jpg"/><Relationship Id="rId2" Type="http://schemas.openxmlformats.org/officeDocument/2006/relationships/notesSlide" Target="../notesSlides/notesSlide102.xml"/><Relationship Id="rId1" Type="http://schemas.openxmlformats.org/officeDocument/2006/relationships/slideLayout" Target="../slideLayouts/slideLayout153.xml"/><Relationship Id="rId4" Type="http://schemas.openxmlformats.org/officeDocument/2006/relationships/hyperlink" Target="https://se.dreamstime.com/illustration/t%C3%A4nka.html" TargetMode="Externa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53.xml"/></Relationships>
</file>

<file path=ppt/slides/_rels/slide1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215.xml"/><Relationship Id="rId5" Type="http://schemas.openxmlformats.org/officeDocument/2006/relationships/image" Target="../media/image71.png"/><Relationship Id="rId4" Type="http://schemas.openxmlformats.org/officeDocument/2006/relationships/image" Target="../media/image70.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61.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04.xml"/><Relationship Id="rId1" Type="http://schemas.openxmlformats.org/officeDocument/2006/relationships/slideLayout" Target="../slideLayouts/slideLayout14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3.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05.xml"/><Relationship Id="rId1" Type="http://schemas.openxmlformats.org/officeDocument/2006/relationships/slideLayout" Target="../slideLayouts/slideLayout48.xml"/></Relationships>
</file>

<file path=ppt/slides/_rels/slide164.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106.xml"/><Relationship Id="rId1" Type="http://schemas.openxmlformats.org/officeDocument/2006/relationships/slideLayout" Target="../slideLayouts/slideLayout49.xml"/></Relationships>
</file>

<file path=ppt/slides/_rels/slide165.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107.xml"/><Relationship Id="rId1" Type="http://schemas.openxmlformats.org/officeDocument/2006/relationships/slideLayout" Target="../slideLayouts/slideLayout49.xml"/></Relationships>
</file>

<file path=ppt/slides/_rels/slide166.xml.rels><?xml version="1.0" encoding="UTF-8" standalone="yes"?>
<Relationships xmlns="http://schemas.openxmlformats.org/package/2006/relationships"><Relationship Id="rId3" Type="http://schemas.openxmlformats.org/officeDocument/2006/relationships/hyperlink" Target="https://skr.se/skr/omskr/styrelseochberedningar/handlingarochbeslutstyrelsen/handlingarfranskr/hemstallanomnationellkraftsamlingforsystemstarkandeatgardermothothatochotillatenpaverkanisyfteattskyddaochstarkavartdemokratiskasamhalle.68499.html" TargetMode="External"/><Relationship Id="rId2" Type="http://schemas.openxmlformats.org/officeDocument/2006/relationships/notesSlide" Target="../notesSlides/notesSlide108.xml"/><Relationship Id="rId1" Type="http://schemas.openxmlformats.org/officeDocument/2006/relationships/slideLayout" Target="../slideLayouts/slideLayout49.xml"/><Relationship Id="rId4" Type="http://schemas.openxmlformats.org/officeDocument/2006/relationships/image" Target="../media/image210.jpeg"/></Relationships>
</file>

<file path=ppt/slides/_rels/slide167.xml.rels><?xml version="1.0" encoding="UTF-8" standalone="yes"?>
<Relationships xmlns="http://schemas.openxmlformats.org/package/2006/relationships"><Relationship Id="rId3" Type="http://schemas.openxmlformats.org/officeDocument/2006/relationships/hyperlink" Target="https://www.regeringen.se/pressmeddelanden/2023/02/regeringen-tar-krafttag-mot-desinformation/" TargetMode="External"/><Relationship Id="rId2" Type="http://schemas.openxmlformats.org/officeDocument/2006/relationships/notesSlide" Target="../notesSlides/notesSlide109.xml"/><Relationship Id="rId1" Type="http://schemas.openxmlformats.org/officeDocument/2006/relationships/slideLayout" Target="../slideLayouts/slideLayout49.xml"/><Relationship Id="rId4" Type="http://schemas.openxmlformats.org/officeDocument/2006/relationships/image" Target="../media/image211.jpeg"/></Relationships>
</file>

<file path=ppt/slides/_rels/slide168.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110.xml"/><Relationship Id="rId1" Type="http://schemas.openxmlformats.org/officeDocument/2006/relationships/slideLayout" Target="../slideLayouts/slideLayout49.xml"/></Relationships>
</file>

<file path=ppt/slides/_rels/slide169.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111.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241.xml"/></Relationships>
</file>

<file path=ppt/slides/_rels/slide170.xml.rels><?xml version="1.0" encoding="UTF-8" standalone="yes"?>
<Relationships xmlns="http://schemas.openxmlformats.org/package/2006/relationships"><Relationship Id="rId3" Type="http://schemas.openxmlformats.org/officeDocument/2006/relationships/hyperlink" Target="https://www.skatteverket.se/privat/folkbokforing/skyddadepersonuppgifter.4.18e1b10334ebe8bc80001711.html" TargetMode="External"/><Relationship Id="rId2" Type="http://schemas.openxmlformats.org/officeDocument/2006/relationships/notesSlide" Target="../notesSlides/notesSlide112.xml"/><Relationship Id="rId1" Type="http://schemas.openxmlformats.org/officeDocument/2006/relationships/slideLayout" Target="../slideLayouts/slideLayout49.xml"/><Relationship Id="rId5" Type="http://schemas.openxmlformats.org/officeDocument/2006/relationships/image" Target="../media/image214.png"/><Relationship Id="rId4" Type="http://schemas.openxmlformats.org/officeDocument/2006/relationships/hyperlink" Target="https://skr.se/skr/ekonomijuridik/juridik/halsoochsjukvardskolasocialtjanst/socialrattlssochassistansersattning/socialratt/vadfarmandelaombrottslighetupptackspaetthemforvardochboendehvb.69389.html" TargetMode="External"/></Relationships>
</file>

<file path=ppt/slides/_rels/slide171.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13.xml"/><Relationship Id="rId1" Type="http://schemas.openxmlformats.org/officeDocument/2006/relationships/slideLayout" Target="../slideLayouts/slideLayout49.xml"/><Relationship Id="rId5" Type="http://schemas.openxmlformats.org/officeDocument/2006/relationships/hyperlink" Target="mailto:ove.ledin@skr.se" TargetMode="External"/><Relationship Id="rId4" Type="http://schemas.openxmlformats.org/officeDocument/2006/relationships/hyperlink" Target="mailto:karin.falck@skr.se" TargetMode="Externa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41.xml"/><Relationship Id="rId1" Type="http://schemas.openxmlformats.org/officeDocument/2006/relationships/video" Target="https://www.youtube.com/embed/AFwlBZgBnJA?feature=oembed" TargetMode="External"/><Relationship Id="rId4" Type="http://schemas.openxmlformats.org/officeDocument/2006/relationships/image" Target="../media/image73.jpeg"/></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7.xml"/><Relationship Id="rId1" Type="http://schemas.openxmlformats.org/officeDocument/2006/relationships/slideLayout" Target="../slideLayouts/slideLayout241.xml"/><Relationship Id="rId4" Type="http://schemas.openxmlformats.org/officeDocument/2006/relationships/image" Target="../media/image9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248.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9.xml"/><Relationship Id="rId1" Type="http://schemas.openxmlformats.org/officeDocument/2006/relationships/slideLayout" Target="../slideLayouts/slideLayout241.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95.svg"/><Relationship Id="rId13" Type="http://schemas.openxmlformats.org/officeDocument/2006/relationships/image" Target="../media/image85.png"/><Relationship Id="rId3" Type="http://schemas.openxmlformats.org/officeDocument/2006/relationships/image" Target="../media/image81.png"/><Relationship Id="rId7" Type="http://schemas.openxmlformats.org/officeDocument/2006/relationships/image" Target="../media/image74.png"/><Relationship Id="rId12" Type="http://schemas.openxmlformats.org/officeDocument/2006/relationships/image" Target="../media/image109.svg"/><Relationship Id="rId2" Type="http://schemas.openxmlformats.org/officeDocument/2006/relationships/notesSlide" Target="../notesSlides/notesSlide20.xml"/><Relationship Id="rId1" Type="http://schemas.openxmlformats.org/officeDocument/2006/relationships/slideLayout" Target="../slideLayouts/slideLayout243.xml"/><Relationship Id="rId6" Type="http://schemas.openxmlformats.org/officeDocument/2006/relationships/image" Target="../media/image105.svg"/><Relationship Id="rId11" Type="http://schemas.openxmlformats.org/officeDocument/2006/relationships/image" Target="../media/image84.png"/><Relationship Id="rId5" Type="http://schemas.openxmlformats.org/officeDocument/2006/relationships/image" Target="../media/image82.png"/><Relationship Id="rId10" Type="http://schemas.openxmlformats.org/officeDocument/2006/relationships/image" Target="../media/image107.svg"/><Relationship Id="rId4" Type="http://schemas.openxmlformats.org/officeDocument/2006/relationships/image" Target="../media/image103.svg"/><Relationship Id="rId9" Type="http://schemas.openxmlformats.org/officeDocument/2006/relationships/image" Target="../media/image83.png"/><Relationship Id="rId14" Type="http://schemas.openxmlformats.org/officeDocument/2006/relationships/image" Target="../media/image111.svg"/></Relationships>
</file>

<file path=ppt/slides/_rels/slide23.xml.rels><?xml version="1.0" encoding="UTF-8" standalone="yes"?>
<Relationships xmlns="http://schemas.openxmlformats.org/package/2006/relationships"><Relationship Id="rId3" Type="http://schemas.openxmlformats.org/officeDocument/2006/relationships/hyperlink" Target="https://allagehub.se/wp-content/uploads/2022/11/Att-utveckla-verksamheter-med-stod-av-valfardsteknik.pdf" TargetMode="External"/><Relationship Id="rId2" Type="http://schemas.openxmlformats.org/officeDocument/2006/relationships/notesSlide" Target="../notesSlides/notesSlide21.xml"/><Relationship Id="rId1" Type="http://schemas.openxmlformats.org/officeDocument/2006/relationships/slideLayout" Target="../slideLayouts/slideLayout24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9.xml"/></Relationships>
</file>

<file path=ppt/slides/_rels/slide2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hyperlink" Target="https://allagehub.se/allagehub-nyhetsbrev/" TargetMode="External"/><Relationship Id="rId7" Type="http://schemas.openxmlformats.org/officeDocument/2006/relationships/image" Target="../media/image89.png"/><Relationship Id="rId2" Type="http://schemas.openxmlformats.org/officeDocument/2006/relationships/notesSlide" Target="../notesSlides/notesSlide25.xml"/><Relationship Id="rId1" Type="http://schemas.openxmlformats.org/officeDocument/2006/relationships/slideLayout" Target="../slideLayouts/slideLayout219.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42.png"/></Relationships>
</file>

<file path=ppt/slides/_rels/slide28.xml.rels><?xml version="1.0" encoding="UTF-8" standalone="yes"?>
<Relationships xmlns="http://schemas.openxmlformats.org/package/2006/relationships"><Relationship Id="rId8" Type="http://schemas.openxmlformats.org/officeDocument/2006/relationships/hyperlink" Target="http://www.allagehub.se/" TargetMode="External"/><Relationship Id="rId3" Type="http://schemas.openxmlformats.org/officeDocument/2006/relationships/image" Target="../media/image91.jpeg"/><Relationship Id="rId7" Type="http://schemas.openxmlformats.org/officeDocument/2006/relationships/hyperlink" Target="mailto:Yvonne.witzoe@allagehub.se" TargetMode="External"/><Relationship Id="rId2" Type="http://schemas.openxmlformats.org/officeDocument/2006/relationships/notesSlide" Target="../notesSlides/notesSlide26.xml"/><Relationship Id="rId1" Type="http://schemas.openxmlformats.org/officeDocument/2006/relationships/slideLayout" Target="../slideLayouts/slideLayout243.xml"/><Relationship Id="rId6" Type="http://schemas.openxmlformats.org/officeDocument/2006/relationships/hyperlink" Target="mailto:Leif.sandsjo@allagehub.se" TargetMode="External"/><Relationship Id="rId5" Type="http://schemas.openxmlformats.org/officeDocument/2006/relationships/hyperlink" Target="mailto:Helena.molker-loven@allagehub.se" TargetMode="External"/><Relationship Id="rId4" Type="http://schemas.openxmlformats.org/officeDocument/2006/relationships/hyperlink" Target="mailto:Myriam.belbekri@allagehub.se" TargetMode="External"/><Relationship Id="rId9" Type="http://schemas.openxmlformats.org/officeDocument/2006/relationships/hyperlink" Target="https://gansub.com/s/ldi5QM4mwGfuqugGaHq6/"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72.xml"/></Relationships>
</file>

<file path=ppt/slides/_rels/slide3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7.xml"/><Relationship Id="rId1" Type="http://schemas.openxmlformats.org/officeDocument/2006/relationships/slideLayout" Target="../slideLayouts/slideLayout272.xml"/></Relationships>
</file>

<file path=ppt/slides/_rels/slide3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8.xml"/><Relationship Id="rId1" Type="http://schemas.openxmlformats.org/officeDocument/2006/relationships/slideLayout" Target="../slideLayouts/slideLayout272.xml"/></Relationships>
</file>

<file path=ppt/slides/_rels/slide3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9.xml"/><Relationship Id="rId1" Type="http://schemas.openxmlformats.org/officeDocument/2006/relationships/slideLayout" Target="../slideLayouts/slideLayout272.xml"/><Relationship Id="rId4" Type="http://schemas.openxmlformats.org/officeDocument/2006/relationships/image" Target="../media/image96.png"/></Relationships>
</file>

<file path=ppt/slides/_rels/slide3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0.xml"/><Relationship Id="rId1" Type="http://schemas.openxmlformats.org/officeDocument/2006/relationships/slideLayout" Target="../slideLayouts/slideLayout272.xml"/></Relationships>
</file>

<file path=ppt/slides/_rels/slide3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1.xml"/><Relationship Id="rId1" Type="http://schemas.openxmlformats.org/officeDocument/2006/relationships/slideLayout" Target="../slideLayouts/slideLayout272.xml"/></Relationships>
</file>

<file path=ppt/slides/_rels/slide3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2.xml"/><Relationship Id="rId1" Type="http://schemas.openxmlformats.org/officeDocument/2006/relationships/slideLayout" Target="../slideLayouts/slideLayout272.xml"/></Relationships>
</file>

<file path=ppt/slides/_rels/slide37.xml.rels><?xml version="1.0" encoding="UTF-8" standalone="yes"?>
<Relationships xmlns="http://schemas.openxmlformats.org/package/2006/relationships"><Relationship Id="rId3" Type="http://schemas.openxmlformats.org/officeDocument/2006/relationships/hyperlink" Target="https://api.screen9.com/preview/Pua6CEOSgOquKOHXDyPrA1BibfD1mkjiZ5hjogX5wNdjcGpxDbNCKAaZeV5Q2lEo" TargetMode="External"/><Relationship Id="rId2" Type="http://schemas.openxmlformats.org/officeDocument/2006/relationships/notesSlide" Target="../notesSlides/notesSlide33.xml"/><Relationship Id="rId1" Type="http://schemas.openxmlformats.org/officeDocument/2006/relationships/slideLayout" Target="../slideLayouts/slideLayout272.xml"/></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4.xml"/><Relationship Id="rId1" Type="http://schemas.openxmlformats.org/officeDocument/2006/relationships/slideLayout" Target="../slideLayouts/slideLayout272.xml"/></Relationships>
</file>

<file path=ppt/slides/_rels/slide39.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35.xml"/><Relationship Id="rId1" Type="http://schemas.openxmlformats.org/officeDocument/2006/relationships/slideLayout" Target="../slideLayouts/slideLayout27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72.xml"/></Relationships>
</file>

<file path=ppt/slides/_rels/slide4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6.xml"/><Relationship Id="rId1" Type="http://schemas.openxmlformats.org/officeDocument/2006/relationships/slideLayout" Target="../slideLayouts/slideLayout272.xml"/><Relationship Id="rId5" Type="http://schemas.openxmlformats.org/officeDocument/2006/relationships/hyperlink" Target="mailto:Pani.Hormatipour@skr.se" TargetMode="External"/><Relationship Id="rId4" Type="http://schemas.openxmlformats.org/officeDocument/2006/relationships/image" Target="../media/image129.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7.xml"/><Relationship Id="rId1" Type="http://schemas.openxmlformats.org/officeDocument/2006/relationships/slideLayout" Target="../slideLayouts/slideLayout167.xml"/></Relationships>
</file>

<file path=ppt/slides/_rels/slide4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8.xml"/><Relationship Id="rId1" Type="http://schemas.openxmlformats.org/officeDocument/2006/relationships/slideLayout" Target="../slideLayouts/slideLayout163.xml"/></Relationships>
</file>

<file path=ppt/slides/_rels/slide4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6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0.xml"/><Relationship Id="rId1" Type="http://schemas.openxmlformats.org/officeDocument/2006/relationships/slideLayout" Target="../slideLayouts/slideLayout182.xml"/></Relationships>
</file>

<file path=ppt/slides/_rels/slide49.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7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76.xml"/></Relationships>
</file>

<file path=ppt/slides/_rels/slide5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62.xml"/></Relationships>
</file>

<file path=ppt/slides/_rels/slide5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6.xml"/></Relationships>
</file>

<file path=ppt/slides/_rels/slide5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76.xml"/></Relationships>
</file>

<file path=ppt/slides/_rels/slide5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1.xml"/><Relationship Id="rId1" Type="http://schemas.openxmlformats.org/officeDocument/2006/relationships/slideLayout" Target="../slideLayouts/slideLayout182.xml"/><Relationship Id="rId6" Type="http://schemas.openxmlformats.org/officeDocument/2006/relationships/image" Target="../media/image140.svg"/><Relationship Id="rId5" Type="http://schemas.openxmlformats.org/officeDocument/2006/relationships/image" Target="../media/image112.png"/><Relationship Id="rId4" Type="http://schemas.openxmlformats.org/officeDocument/2006/relationships/image" Target="../media/image138.svg"/></Relationships>
</file>

<file path=ppt/slides/_rels/slide5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76.xml"/></Relationships>
</file>

<file path=ppt/slides/_rels/slide5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2.xml"/><Relationship Id="rId1" Type="http://schemas.openxmlformats.org/officeDocument/2006/relationships/slideLayout" Target="../slideLayouts/slideLayout176.xml"/><Relationship Id="rId4" Type="http://schemas.openxmlformats.org/officeDocument/2006/relationships/image" Target="../media/image11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84.xml"/></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25.xml"/></Relationships>
</file>

<file path=ppt/slides/_rels/slide60.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5.png"/><Relationship Id="rId7" Type="http://schemas.openxmlformats.org/officeDocument/2006/relationships/image" Target="../media/image118.png"/><Relationship Id="rId2" Type="http://schemas.openxmlformats.org/officeDocument/2006/relationships/notesSlide" Target="../notesSlides/notesSlide44.xml"/><Relationship Id="rId1" Type="http://schemas.openxmlformats.org/officeDocument/2006/relationships/slideLayout" Target="../slideLayouts/slideLayout163.xml"/><Relationship Id="rId6" Type="http://schemas.openxmlformats.org/officeDocument/2006/relationships/image" Target="../media/image117.png"/><Relationship Id="rId11" Type="http://schemas.openxmlformats.org/officeDocument/2006/relationships/image" Target="../media/image122.jpeg"/><Relationship Id="rId5" Type="http://schemas.openxmlformats.org/officeDocument/2006/relationships/image" Target="../media/image116.png"/><Relationship Id="rId10" Type="http://schemas.openxmlformats.org/officeDocument/2006/relationships/image" Target="../media/image121.png"/><Relationship Id="rId4" Type="http://schemas.microsoft.com/office/2007/relationships/hdphoto" Target="../media/hdphoto1.wdp"/><Relationship Id="rId9" Type="http://schemas.openxmlformats.org/officeDocument/2006/relationships/image" Target="../media/image120.png"/></Relationships>
</file>

<file path=ppt/slides/_rels/slide61.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18.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17.png"/><Relationship Id="rId17" Type="http://schemas.openxmlformats.org/officeDocument/2006/relationships/image" Target="../media/image131.jpeg"/><Relationship Id="rId2" Type="http://schemas.openxmlformats.org/officeDocument/2006/relationships/notesSlide" Target="../notesSlides/notesSlide45.xml"/><Relationship Id="rId16" Type="http://schemas.openxmlformats.org/officeDocument/2006/relationships/image" Target="../media/image121.png"/><Relationship Id="rId1" Type="http://schemas.openxmlformats.org/officeDocument/2006/relationships/slideLayout" Target="../slideLayouts/slideLayout163.xml"/><Relationship Id="rId6" Type="http://schemas.openxmlformats.org/officeDocument/2006/relationships/image" Target="../media/image126.png"/><Relationship Id="rId11" Type="http://schemas.openxmlformats.org/officeDocument/2006/relationships/image" Target="../media/image116.png"/><Relationship Id="rId5" Type="http://schemas.openxmlformats.org/officeDocument/2006/relationships/image" Target="../media/image125.png"/><Relationship Id="rId15" Type="http://schemas.openxmlformats.org/officeDocument/2006/relationships/image" Target="../media/image120.pn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png"/><Relationship Id="rId14" Type="http://schemas.openxmlformats.org/officeDocument/2006/relationships/image" Target="../media/image119.png"/></Relationships>
</file>

<file path=ppt/slides/_rels/slide62.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46.xml"/><Relationship Id="rId1" Type="http://schemas.openxmlformats.org/officeDocument/2006/relationships/slideLayout" Target="../slideLayouts/slideLayout16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34.png"/></Relationships>
</file>

<file path=ppt/slides/_rels/slide6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8.xml"/><Relationship Id="rId1" Type="http://schemas.openxmlformats.org/officeDocument/2006/relationships/slideLayout" Target="../slideLayouts/slideLayout163.xml"/></Relationships>
</file>

<file path=ppt/slides/_rels/slide6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49.xml"/><Relationship Id="rId1" Type="http://schemas.openxmlformats.org/officeDocument/2006/relationships/slideLayout" Target="../slideLayouts/slideLayout163.xml"/></Relationships>
</file>

<file path=ppt/slides/_rels/slide6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50.xml"/><Relationship Id="rId1" Type="http://schemas.openxmlformats.org/officeDocument/2006/relationships/slideLayout" Target="../slideLayouts/slideLayout163.xml"/></Relationships>
</file>

<file path=ppt/slides/_rels/slide6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51.xml"/><Relationship Id="rId1" Type="http://schemas.openxmlformats.org/officeDocument/2006/relationships/slideLayout" Target="../slideLayouts/slideLayout163.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26.xml"/><Relationship Id="rId4" Type="http://schemas.openxmlformats.org/officeDocument/2006/relationships/hyperlink" Target="https://goteborgsregionen.se/sakomraden"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52.xml"/><Relationship Id="rId1" Type="http://schemas.openxmlformats.org/officeDocument/2006/relationships/slideLayout" Target="../slideLayouts/slideLayout163.xml"/></Relationships>
</file>

<file path=ppt/slides/_rels/slide71.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6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3.xml"/></Relationships>
</file>

<file path=ppt/slides/_rels/slide73.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63.xml"/></Relationships>
</file>

<file path=ppt/slides/_rels/slide7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4.xml"/><Relationship Id="rId1" Type="http://schemas.openxmlformats.org/officeDocument/2006/relationships/slideLayout" Target="../slideLayouts/slideLayout163.xml"/></Relationships>
</file>

<file path=ppt/slides/_rels/slide7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5.xml"/><Relationship Id="rId1" Type="http://schemas.openxmlformats.org/officeDocument/2006/relationships/slideLayout" Target="../slideLayouts/slideLayout163.xml"/></Relationships>
</file>

<file path=ppt/slides/_rels/slide7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6.xml"/><Relationship Id="rId1" Type="http://schemas.openxmlformats.org/officeDocument/2006/relationships/slideLayout" Target="../slideLayouts/slideLayout163.xml"/></Relationships>
</file>

<file path=ppt/slides/_rels/slide77.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hyperlink" Target="https://www.linkedin.com/feed/hashtag/?keywords=kompetenscenterv%C3%A4lf%C3%A4rdsteknik&amp;highlightedUpdateUrns=urn:li:activity:6857199300032700416" TargetMode="External"/><Relationship Id="rId7" Type="http://schemas.openxmlformats.org/officeDocument/2006/relationships/image" Target="../media/image146.png"/><Relationship Id="rId2" Type="http://schemas.openxmlformats.org/officeDocument/2006/relationships/notesSlide" Target="../notesSlides/notesSlide57.xml"/><Relationship Id="rId1" Type="http://schemas.openxmlformats.org/officeDocument/2006/relationships/slideLayout" Target="../slideLayouts/slideLayout165.xml"/><Relationship Id="rId6" Type="http://schemas.openxmlformats.org/officeDocument/2006/relationships/image" Target="../media/image145.jpeg"/><Relationship Id="rId5" Type="http://schemas.openxmlformats.org/officeDocument/2006/relationships/image" Target="../media/image144.png"/><Relationship Id="rId10" Type="http://schemas.openxmlformats.org/officeDocument/2006/relationships/image" Target="../media/image177.svg"/><Relationship Id="rId4" Type="http://schemas.openxmlformats.org/officeDocument/2006/relationships/image" Target="../media/image143.png"/><Relationship Id="rId9" Type="http://schemas.openxmlformats.org/officeDocument/2006/relationships/image" Target="../media/image14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234.xml"/><Relationship Id="rId5" Type="http://schemas.openxmlformats.org/officeDocument/2006/relationships/image" Target="../media/image42.png"/><Relationship Id="rId4" Type="http://schemas.openxmlformats.org/officeDocument/2006/relationships/image" Target="../media/image4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58.xml"/><Relationship Id="rId1" Type="http://schemas.openxmlformats.org/officeDocument/2006/relationships/slideLayout" Target="../slideLayouts/slideLayout5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2.xml"/></Relationships>
</file>

<file path=ppt/slides/_rels/slide83.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png"/><Relationship Id="rId18" Type="http://schemas.openxmlformats.org/officeDocument/2006/relationships/image" Target="../media/image165.png"/><Relationship Id="rId3" Type="http://schemas.openxmlformats.org/officeDocument/2006/relationships/image" Target="../media/image150.png"/><Relationship Id="rId21" Type="http://schemas.openxmlformats.org/officeDocument/2006/relationships/image" Target="../media/image168.jpeg"/><Relationship Id="rId7" Type="http://schemas.openxmlformats.org/officeDocument/2006/relationships/image" Target="../media/image154.png"/><Relationship Id="rId12" Type="http://schemas.openxmlformats.org/officeDocument/2006/relationships/image" Target="../media/image159.jpeg"/><Relationship Id="rId17" Type="http://schemas.openxmlformats.org/officeDocument/2006/relationships/image" Target="../media/image164.png"/><Relationship Id="rId25" Type="http://schemas.openxmlformats.org/officeDocument/2006/relationships/image" Target="../media/image149.png"/><Relationship Id="rId2" Type="http://schemas.openxmlformats.org/officeDocument/2006/relationships/notesSlide" Target="../notesSlides/notesSlide60.xml"/><Relationship Id="rId16" Type="http://schemas.openxmlformats.org/officeDocument/2006/relationships/image" Target="../media/image163.png"/><Relationship Id="rId20" Type="http://schemas.openxmlformats.org/officeDocument/2006/relationships/image" Target="../media/image167.png"/><Relationship Id="rId1" Type="http://schemas.openxmlformats.org/officeDocument/2006/relationships/slideLayout" Target="../slideLayouts/slideLayout56.xml"/><Relationship Id="rId6" Type="http://schemas.openxmlformats.org/officeDocument/2006/relationships/image" Target="../media/image153.png"/><Relationship Id="rId11" Type="http://schemas.openxmlformats.org/officeDocument/2006/relationships/image" Target="../media/image158.jfif"/><Relationship Id="rId24" Type="http://schemas.openxmlformats.org/officeDocument/2006/relationships/image" Target="../media/image171.png"/><Relationship Id="rId5" Type="http://schemas.openxmlformats.org/officeDocument/2006/relationships/image" Target="../media/image152.png"/><Relationship Id="rId15" Type="http://schemas.openxmlformats.org/officeDocument/2006/relationships/image" Target="../media/image162.png"/><Relationship Id="rId23" Type="http://schemas.openxmlformats.org/officeDocument/2006/relationships/image" Target="../media/image170.png"/><Relationship Id="rId10" Type="http://schemas.openxmlformats.org/officeDocument/2006/relationships/image" Target="../media/image157.png"/><Relationship Id="rId19" Type="http://schemas.openxmlformats.org/officeDocument/2006/relationships/image" Target="../media/image166.png"/><Relationship Id="rId4" Type="http://schemas.openxmlformats.org/officeDocument/2006/relationships/image" Target="../media/image151.jpg"/><Relationship Id="rId9" Type="http://schemas.openxmlformats.org/officeDocument/2006/relationships/image" Target="../media/image156.png"/><Relationship Id="rId14" Type="http://schemas.openxmlformats.org/officeDocument/2006/relationships/image" Target="../media/image161.png"/><Relationship Id="rId22" Type="http://schemas.openxmlformats.org/officeDocument/2006/relationships/image" Target="../media/image169.jpeg"/></Relationships>
</file>

<file path=ppt/slides/_rels/slide8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61.xml"/><Relationship Id="rId1" Type="http://schemas.openxmlformats.org/officeDocument/2006/relationships/slideLayout" Target="../slideLayouts/slideLayout25.xml"/></Relationships>
</file>

<file path=ppt/slides/_rels/slide8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62.xml"/><Relationship Id="rId1" Type="http://schemas.openxmlformats.org/officeDocument/2006/relationships/slideLayout" Target="../slideLayouts/slideLayout49.xml"/></Relationships>
</file>

<file path=ppt/slides/_rels/slide8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63.xml"/><Relationship Id="rId1" Type="http://schemas.openxmlformats.org/officeDocument/2006/relationships/slideLayout" Target="../slideLayouts/slideLayout4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9.xml"/></Relationships>
</file>

<file path=ppt/slides/_rels/slide88.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65.xml"/><Relationship Id="rId1" Type="http://schemas.openxmlformats.org/officeDocument/2006/relationships/slideLayout" Target="../slideLayouts/slideLayout5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46.xml"/></Relationships>
</file>

<file path=ppt/slides/_rels/slide90.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67.xml"/><Relationship Id="rId1" Type="http://schemas.openxmlformats.org/officeDocument/2006/relationships/slideLayout" Target="../slideLayouts/slideLayout4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0.xml"/></Relationships>
</file>

<file path=ppt/slides/_rels/slide92.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69.xml"/><Relationship Id="rId1" Type="http://schemas.openxmlformats.org/officeDocument/2006/relationships/slideLayout" Target="../slideLayouts/slideLayout62.xml"/></Relationships>
</file>

<file path=ppt/slides/_rels/slide93.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70.xml"/><Relationship Id="rId1" Type="http://schemas.openxmlformats.org/officeDocument/2006/relationships/slideLayout" Target="../slideLayouts/slideLayout69.xml"/></Relationships>
</file>

<file path=ppt/slides/_rels/slide94.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71.xml"/><Relationship Id="rId1" Type="http://schemas.openxmlformats.org/officeDocument/2006/relationships/slideLayout" Target="../slideLayouts/slideLayout66.xml"/><Relationship Id="rId6" Type="http://schemas.openxmlformats.org/officeDocument/2006/relationships/image" Target="../media/image209.svg"/><Relationship Id="rId5" Type="http://schemas.openxmlformats.org/officeDocument/2006/relationships/image" Target="../media/image178.png"/><Relationship Id="rId4" Type="http://schemas.openxmlformats.org/officeDocument/2006/relationships/image" Target="../media/image207.svg"/></Relationships>
</file>

<file path=ppt/slides/_rels/slide95.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72.xml"/><Relationship Id="rId1" Type="http://schemas.openxmlformats.org/officeDocument/2006/relationships/slideLayout" Target="../slideLayouts/slideLayout6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9.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73.xml"/><Relationship Id="rId1" Type="http://schemas.openxmlformats.org/officeDocument/2006/relationships/slideLayout" Target="../slideLayouts/slideLayout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5647427" y="983135"/>
            <a:ext cx="5904801" cy="1966912"/>
          </a:xfrm>
        </p:spPr>
        <p:txBody>
          <a:bodyPr/>
          <a:lstStyle/>
          <a:p>
            <a:r>
              <a:rPr lang="sv-SE" dirty="0"/>
              <a:t>Välkomna till RSS nätverksmöte</a:t>
            </a:r>
            <a:br>
              <a:rPr lang="sv-SE" dirty="0"/>
            </a:br>
            <a:r>
              <a:rPr lang="sv-SE" dirty="0"/>
              <a:t/>
            </a:r>
            <a:br>
              <a:rPr lang="sv-SE" dirty="0"/>
            </a:br>
            <a:r>
              <a:rPr lang="sv-SE" sz="3200" dirty="0"/>
              <a:t>15 mars</a:t>
            </a:r>
            <a:endParaRPr lang="sv-SE" dirty="0"/>
          </a:p>
        </p:txBody>
      </p:sp>
      <p:pic>
        <p:nvPicPr>
          <p:cNvPr id="3" name="Bildobjekt 2" descr="En bild som visar träd, utomhus, sitter, gren&#10;&#10;Automatiskt genererad beskrivning">
            <a:extLst>
              <a:ext uri="{FF2B5EF4-FFF2-40B4-BE49-F238E27FC236}">
                <a16:creationId xmlns:a16="http://schemas.microsoft.com/office/drawing/2014/main" id="{C937977B-C928-BE34-F88C-7048CD26DE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25083"/>
            <a:ext cx="5627298" cy="8440947"/>
          </a:xfrm>
          <a:prstGeom prst="rect">
            <a:avLst/>
          </a:prstGeom>
        </p:spPr>
      </p:pic>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016BB1E-7046-4D28-B2CC-7EE4F38BF2AB}"/>
              </a:ext>
            </a:extLst>
          </p:cNvPr>
          <p:cNvSpPr>
            <a:spLocks noGrp="1"/>
          </p:cNvSpPr>
          <p:nvPr>
            <p:ph type="title"/>
          </p:nvPr>
        </p:nvSpPr>
        <p:spPr>
          <a:xfrm>
            <a:off x="838200" y="226220"/>
            <a:ext cx="10515600" cy="1325563"/>
          </a:xfrm>
        </p:spPr>
        <p:txBody>
          <a:bodyPr>
            <a:normAutofit/>
          </a:bodyPr>
          <a:lstStyle/>
          <a:p>
            <a:pPr fontAlgn="ctr"/>
            <a:r>
              <a:rPr lang="sv-SE">
                <a:latin typeface="Playfair Display" panose="00000500000000000000" pitchFamily="2" charset="0"/>
              </a:rPr>
              <a:t>Utmaningar vi adresserar </a:t>
            </a:r>
          </a:p>
        </p:txBody>
      </p:sp>
      <p:sp>
        <p:nvSpPr>
          <p:cNvPr id="2" name="Rektangel 1">
            <a:extLst>
              <a:ext uri="{FF2B5EF4-FFF2-40B4-BE49-F238E27FC236}">
                <a16:creationId xmlns:a16="http://schemas.microsoft.com/office/drawing/2014/main" id="{C8FA7D18-0863-40B3-8987-9BF63BF86C87}"/>
              </a:ext>
            </a:extLst>
          </p:cNvPr>
          <p:cNvSpPr/>
          <p:nvPr/>
        </p:nvSpPr>
        <p:spPr>
          <a:xfrm>
            <a:off x="838200" y="1690689"/>
            <a:ext cx="10515600" cy="1738312"/>
          </a:xfrm>
          <a:prstGeom prst="rect">
            <a:avLst/>
          </a:prstGeom>
          <a:solidFill>
            <a:srgbClr val="C0EA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Sveriges befolkning blir allt äldre.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Det innebär att allt färre personer i yrkesverksam ålder ska försörja allt fler personer.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Hur kan välfärden upprätthållas på en hög servicenivå inom tillgängliga eller minskande resurser?</a:t>
            </a:r>
          </a:p>
        </p:txBody>
      </p:sp>
      <p:sp>
        <p:nvSpPr>
          <p:cNvPr id="8" name="Platshållare för innehåll 7">
            <a:extLst>
              <a:ext uri="{FF2B5EF4-FFF2-40B4-BE49-F238E27FC236}">
                <a16:creationId xmlns:a16="http://schemas.microsoft.com/office/drawing/2014/main" id="{FACB5110-B442-428D-84A7-E7A162CFF097}"/>
              </a:ext>
            </a:extLst>
          </p:cNvPr>
          <p:cNvSpPr>
            <a:spLocks noGrp="1"/>
          </p:cNvSpPr>
          <p:nvPr>
            <p:ph idx="1"/>
          </p:nvPr>
        </p:nvSpPr>
        <p:spPr>
          <a:xfrm>
            <a:off x="838200" y="3706813"/>
            <a:ext cx="10515600" cy="2470149"/>
          </a:xfrm>
        </p:spPr>
        <p:txBody>
          <a:bodyPr vert="horz" lIns="91440" tIns="45720" rIns="91440" bIns="45720" rtlCol="0" anchor="t">
            <a:normAutofit fontScale="85000" lnSpcReduction="10000"/>
          </a:bodyPr>
          <a:lstStyle/>
          <a:p>
            <a:r>
              <a:rPr lang="sv-SE" sz="3600">
                <a:latin typeface="Cordia New" panose="020B0304020202020204" pitchFamily="34" charset="-34"/>
                <a:ea typeface="+mn-lt"/>
                <a:cs typeface="Cordia New" panose="020B0304020202020204" pitchFamily="34" charset="-34"/>
              </a:rPr>
              <a:t>Offentlig sektor varken kan eller har råd med att lösa utmaningen på traditionellt sätt med endast personella resurser, vilket innebär att nya lösningar behövs </a:t>
            </a:r>
          </a:p>
          <a:p>
            <a:r>
              <a:rPr lang="sv-SE" sz="3600">
                <a:latin typeface="Cordia New" panose="020B0304020202020204" pitchFamily="34" charset="-34"/>
                <a:cs typeface="Cordia New" panose="020B0304020202020204" pitchFamily="34" charset="-34"/>
              </a:rPr>
              <a:t>Ökat användande av välfärdsteknik utformad från reella behov är en av dessa lösningar</a:t>
            </a:r>
          </a:p>
          <a:p>
            <a:r>
              <a:rPr lang="sv-SE" sz="3600">
                <a:latin typeface="Cordia New" panose="020B0304020202020204" pitchFamily="34" charset="-34"/>
                <a:cs typeface="Cordia New" panose="020B0304020202020204" pitchFamily="34" charset="-34"/>
              </a:rPr>
              <a:t>Arena saknas för samverkan med företag/näringsliv</a:t>
            </a:r>
          </a:p>
          <a:p>
            <a:r>
              <a:rPr lang="sv-SE" sz="3600">
                <a:latin typeface="Cordia New" panose="020B0304020202020204" pitchFamily="34" charset="-34"/>
                <a:ea typeface="+mn-lt"/>
                <a:cs typeface="Cordia New" panose="020B0304020202020204" pitchFamily="34" charset="-34"/>
              </a:rPr>
              <a:t>Det krävs en systemförändring och nya arbetsformer inom den offentliga sektorn</a:t>
            </a:r>
            <a:endParaRPr lang="sv-SE" sz="3600">
              <a:latin typeface="Cordia New" panose="020B0304020202020204" pitchFamily="34" charset="-34"/>
              <a:cs typeface="Cordia New" panose="020B0304020202020204" pitchFamily="34" charset="-34"/>
            </a:endParaRPr>
          </a:p>
          <a:p>
            <a:pPr marL="0" indent="0">
              <a:buNone/>
            </a:pPr>
            <a:endParaRPr lang="sv-SE"/>
          </a:p>
        </p:txBody>
      </p:sp>
    </p:spTree>
    <p:extLst>
      <p:ext uri="{BB962C8B-B14F-4D97-AF65-F5344CB8AC3E}">
        <p14:creationId xmlns:p14="http://schemas.microsoft.com/office/powerpoint/2010/main" val="40932708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6" name="Platshållare för text 2">
            <a:extLst>
              <a:ext uri="{FF2B5EF4-FFF2-40B4-BE49-F238E27FC236}">
                <a16:creationId xmlns:a16="http://schemas.microsoft.com/office/drawing/2014/main" id="{90EB14B5-FDE2-2C4D-B207-AE44E3914F1E}"/>
              </a:ext>
            </a:extLst>
          </p:cNvPr>
          <p:cNvSpPr>
            <a:spLocks noGrp="1"/>
          </p:cNvSpPr>
          <p:nvPr>
            <p:ph type="body" sz="quarter" idx="13"/>
          </p:nvPr>
        </p:nvSpPr>
        <p:spPr>
          <a:xfrm>
            <a:off x="5287862" y="3631324"/>
            <a:ext cx="6288053" cy="2018373"/>
          </a:xfrm>
        </p:spPr>
        <p:txBody>
          <a:bodyPr/>
          <a:lstStyle/>
          <a:p>
            <a:r>
              <a:rPr lang="sv-SE"/>
              <a:t/>
            </a:r>
            <a:br>
              <a:rPr lang="sv-SE"/>
            </a:br>
            <a:endParaRPr lang="sv-SE"/>
          </a:p>
        </p:txBody>
      </p:sp>
      <p:sp>
        <p:nvSpPr>
          <p:cNvPr id="2" name="textruta 1">
            <a:extLst>
              <a:ext uri="{FF2B5EF4-FFF2-40B4-BE49-F238E27FC236}">
                <a16:creationId xmlns:a16="http://schemas.microsoft.com/office/drawing/2014/main" id="{A3D10F6A-D037-CB5E-7749-C371BB96AA0A}"/>
              </a:ext>
            </a:extLst>
          </p:cNvPr>
          <p:cNvSpPr txBox="1"/>
          <p:nvPr/>
        </p:nvSpPr>
        <p:spPr>
          <a:xfrm>
            <a:off x="830510" y="578840"/>
            <a:ext cx="1002484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a:ln>
                  <a:noFill/>
                </a:ln>
                <a:solidFill>
                  <a:srgbClr val="000000"/>
                </a:solidFill>
                <a:effectLst/>
                <a:uLnTx/>
                <a:uFillTx/>
                <a:latin typeface="Franklin Gothic Medium"/>
                <a:ea typeface="+mn-ea"/>
                <a:cs typeface="+mn-cs"/>
              </a:rPr>
              <a:t>Vi utvecklar </a:t>
            </a:r>
            <a:r>
              <a:rPr kumimoji="0" lang="sv-SE" sz="4000" b="1" i="0" u="none" strike="noStrike" kern="1200" cap="none" spc="0" normalizeH="0" baseline="0" noProof="0">
                <a:ln>
                  <a:noFill/>
                </a:ln>
                <a:solidFill>
                  <a:srgbClr val="000000"/>
                </a:solidFill>
                <a:effectLst/>
                <a:uLnTx/>
                <a:uFillTx/>
                <a:latin typeface="Franklin Gothic Medium"/>
                <a:ea typeface="+mn-ea"/>
                <a:cs typeface="+mn-cs"/>
              </a:rPr>
              <a:t>köpt vård och boende </a:t>
            </a:r>
            <a:r>
              <a:rPr kumimoji="0" lang="sv-SE" sz="3200" b="0" i="0" u="none" strike="noStrike" kern="1200" cap="none" spc="0" normalizeH="0" baseline="0" noProof="0">
                <a:ln>
                  <a:noFill/>
                </a:ln>
                <a:solidFill>
                  <a:srgbClr val="000000"/>
                </a:solidFill>
                <a:effectLst/>
                <a:uLnTx/>
                <a:uFillTx/>
                <a:latin typeface="Franklin Gothic Medium"/>
                <a:ea typeface="+mn-ea"/>
                <a:cs typeface="+mn-cs"/>
              </a:rPr>
              <a:t>inom individ- och familjeomsorg och funktionshinder tillsammans!</a:t>
            </a:r>
            <a:endParaRPr kumimoji="0" lang="sv-SE" sz="1400" b="0" i="0" u="none" strike="noStrike" kern="1200" cap="none" spc="0" normalizeH="0" baseline="0" noProof="0">
              <a:ln>
                <a:noFill/>
              </a:ln>
              <a:solidFill>
                <a:srgbClr val="000000"/>
              </a:solidFill>
              <a:effectLst/>
              <a:uLnTx/>
              <a:uFillTx/>
              <a:latin typeface="Franklin Gothic Medium"/>
              <a:ea typeface="+mn-ea"/>
              <a:cs typeface="+mn-cs"/>
            </a:endParaRPr>
          </a:p>
        </p:txBody>
      </p:sp>
      <p:sp>
        <p:nvSpPr>
          <p:cNvPr id="4" name="textruta 3">
            <a:extLst>
              <a:ext uri="{FF2B5EF4-FFF2-40B4-BE49-F238E27FC236}">
                <a16:creationId xmlns:a16="http://schemas.microsoft.com/office/drawing/2014/main" id="{70C8A794-65BC-87FD-1B5E-A31CFACC7DA7}"/>
              </a:ext>
            </a:extLst>
          </p:cNvPr>
          <p:cNvSpPr txBox="1"/>
          <p:nvPr/>
        </p:nvSpPr>
        <p:spPr>
          <a:xfrm>
            <a:off x="830510" y="2840246"/>
            <a:ext cx="5383987"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srgbClr val="000000"/>
                </a:solidFill>
                <a:effectLst/>
                <a:uLnTx/>
                <a:uFillTx/>
                <a:latin typeface="Franklin Gothic Medium"/>
                <a:ea typeface="+mn-ea"/>
                <a:cs typeface="+mn-cs"/>
              </a:rPr>
              <a:t>10 av Göteborgsregionens kommuner ingår i ett treårigt utvecklingsprojekt för att utveckla ett IT-stöd för ett gemensamt utförarregister</a:t>
            </a:r>
          </a:p>
        </p:txBody>
      </p:sp>
      <p:graphicFrame>
        <p:nvGraphicFramePr>
          <p:cNvPr id="8" name="Platshållare för text 3">
            <a:extLst>
              <a:ext uri="{FF2B5EF4-FFF2-40B4-BE49-F238E27FC236}">
                <a16:creationId xmlns:a16="http://schemas.microsoft.com/office/drawing/2014/main" id="{AD87933B-CF6D-63F5-5E94-1DCAC4D4A0D2}"/>
              </a:ext>
            </a:extLst>
          </p:cNvPr>
          <p:cNvGraphicFramePr/>
          <p:nvPr/>
        </p:nvGraphicFramePr>
        <p:xfrm>
          <a:off x="6519471" y="2190870"/>
          <a:ext cx="5361418" cy="35455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713654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B768E4-A96D-783E-A390-88B516F2D748}"/>
              </a:ext>
            </a:extLst>
          </p:cNvPr>
          <p:cNvSpPr>
            <a:spLocks noGrp="1"/>
          </p:cNvSpPr>
          <p:nvPr>
            <p:ph type="ctrTitle"/>
          </p:nvPr>
        </p:nvSpPr>
        <p:spPr/>
        <p:txBody>
          <a:bodyPr/>
          <a:lstStyle/>
          <a:p>
            <a:r>
              <a:rPr lang="sv-SE" dirty="0"/>
              <a:t>Yrkesresan</a:t>
            </a:r>
          </a:p>
        </p:txBody>
      </p:sp>
      <p:sp>
        <p:nvSpPr>
          <p:cNvPr id="3" name="Underrubrik 2">
            <a:extLst>
              <a:ext uri="{FF2B5EF4-FFF2-40B4-BE49-F238E27FC236}">
                <a16:creationId xmlns:a16="http://schemas.microsoft.com/office/drawing/2014/main" id="{C0797A8D-1A8E-B26A-F26B-C87CBE5E2BBB}"/>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405794577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B1B1818-6F56-463E-A41C-210777DDA389}"/>
              </a:ext>
            </a:extLst>
          </p:cNvPr>
          <p:cNvPicPr>
            <a:picLocks noChangeAspect="1"/>
          </p:cNvPicPr>
          <p:nvPr/>
        </p:nvPicPr>
        <p:blipFill>
          <a:blip r:embed="rId3"/>
          <a:stretch>
            <a:fillRect/>
          </a:stretch>
        </p:blipFill>
        <p:spPr>
          <a:xfrm>
            <a:off x="4017787" y="381361"/>
            <a:ext cx="4071389" cy="3824230"/>
          </a:xfrm>
          <a:prstGeom prst="rect">
            <a:avLst/>
          </a:prstGeom>
        </p:spPr>
      </p:pic>
      <p:sp>
        <p:nvSpPr>
          <p:cNvPr id="5" name="textruta 4">
            <a:extLst>
              <a:ext uri="{FF2B5EF4-FFF2-40B4-BE49-F238E27FC236}">
                <a16:creationId xmlns:a16="http://schemas.microsoft.com/office/drawing/2014/main" id="{89504756-24BB-4AFD-BA57-E2B4EC0F4CEB}"/>
              </a:ext>
            </a:extLst>
          </p:cNvPr>
          <p:cNvSpPr txBox="1"/>
          <p:nvPr/>
        </p:nvSpPr>
        <p:spPr>
          <a:xfrm>
            <a:off x="1337653" y="4370269"/>
            <a:ext cx="9516693"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n-ea"/>
                <a:cs typeface="+mn-cs"/>
              </a:rPr>
              <a:t>Tillsammans har vi kunskap,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n-ea"/>
                <a:cs typeface="+mn-cs"/>
              </a:rPr>
              <a:t> kraft och kompetens att utveckla socialtjänsten</a:t>
            </a:r>
          </a:p>
        </p:txBody>
      </p:sp>
      <p:sp>
        <p:nvSpPr>
          <p:cNvPr id="2" name="textruta 1">
            <a:extLst>
              <a:ext uri="{FF2B5EF4-FFF2-40B4-BE49-F238E27FC236}">
                <a16:creationId xmlns:a16="http://schemas.microsoft.com/office/drawing/2014/main" id="{D3138687-D28A-9670-CD45-EF08C4E81991}"/>
              </a:ext>
            </a:extLst>
          </p:cNvPr>
          <p:cNvSpPr txBox="1"/>
          <p:nvPr/>
        </p:nvSpPr>
        <p:spPr>
          <a:xfrm>
            <a:off x="4631495" y="5749871"/>
            <a:ext cx="29290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RSS-nätverket 2023-03-15</a:t>
            </a:r>
          </a:p>
        </p:txBody>
      </p:sp>
    </p:spTree>
    <p:extLst>
      <p:ext uri="{BB962C8B-B14F-4D97-AF65-F5344CB8AC3E}">
        <p14:creationId xmlns:p14="http://schemas.microsoft.com/office/powerpoint/2010/main" val="10271080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8A00D1-3BEA-37CB-D54A-80A32DE8FB9B}"/>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8E482898-A6F5-02ED-EAFF-8B21FB60DACA}"/>
              </a:ext>
            </a:extLst>
          </p:cNvPr>
          <p:cNvSpPr>
            <a:spLocks noGrp="1"/>
          </p:cNvSpPr>
          <p:nvPr>
            <p:ph idx="1"/>
          </p:nvPr>
        </p:nvSpPr>
        <p:spPr/>
        <p:txBody>
          <a:bodyPr/>
          <a:lstStyle/>
          <a:p>
            <a:r>
              <a:rPr lang="sv-SE" dirty="0"/>
              <a:t>Redovisning av enkäten</a:t>
            </a:r>
          </a:p>
          <a:p>
            <a:r>
              <a:rPr lang="sv-SE" dirty="0"/>
              <a:t>Instruktion för regionalt genomförande + mall plan för genomförande</a:t>
            </a:r>
          </a:p>
          <a:p>
            <a:endParaRPr lang="sv-SE" dirty="0"/>
          </a:p>
        </p:txBody>
      </p:sp>
      <p:pic>
        <p:nvPicPr>
          <p:cNvPr id="4" name="Bildobjekt 3">
            <a:extLst>
              <a:ext uri="{FF2B5EF4-FFF2-40B4-BE49-F238E27FC236}">
                <a16:creationId xmlns:a16="http://schemas.microsoft.com/office/drawing/2014/main" id="{AF52BEEB-D3FE-43EA-BAA2-AEDB5C51F3AD}"/>
              </a:ext>
            </a:extLst>
          </p:cNvPr>
          <p:cNvPicPr>
            <a:picLocks noChangeAspect="1"/>
          </p:cNvPicPr>
          <p:nvPr/>
        </p:nvPicPr>
        <p:blipFill>
          <a:blip r:embed="rId2"/>
          <a:stretch>
            <a:fillRect/>
          </a:stretch>
        </p:blipFill>
        <p:spPr>
          <a:xfrm>
            <a:off x="9661837" y="321167"/>
            <a:ext cx="2034352" cy="1910854"/>
          </a:xfrm>
          <a:prstGeom prst="rect">
            <a:avLst/>
          </a:prstGeom>
        </p:spPr>
      </p:pic>
    </p:spTree>
    <p:extLst>
      <p:ext uri="{BB962C8B-B14F-4D97-AF65-F5344CB8AC3E}">
        <p14:creationId xmlns:p14="http://schemas.microsoft.com/office/powerpoint/2010/main" val="47419513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3F409F-0D0C-9B26-A48E-74B2C6C77F4D}"/>
              </a:ext>
            </a:extLst>
          </p:cNvPr>
          <p:cNvSpPr>
            <a:spLocks noGrp="1"/>
          </p:cNvSpPr>
          <p:nvPr>
            <p:ph type="title"/>
          </p:nvPr>
        </p:nvSpPr>
        <p:spPr/>
        <p:txBody>
          <a:bodyPr/>
          <a:lstStyle/>
          <a:p>
            <a:r>
              <a:rPr lang="sv-SE" dirty="0"/>
              <a:t>Enkäten</a:t>
            </a:r>
          </a:p>
        </p:txBody>
      </p:sp>
      <p:sp>
        <p:nvSpPr>
          <p:cNvPr id="3" name="Platshållare för innehåll 2">
            <a:extLst>
              <a:ext uri="{FF2B5EF4-FFF2-40B4-BE49-F238E27FC236}">
                <a16:creationId xmlns:a16="http://schemas.microsoft.com/office/drawing/2014/main" id="{1698A79A-32C0-A8C9-4252-40B8A543E5F0}"/>
              </a:ext>
            </a:extLst>
          </p:cNvPr>
          <p:cNvSpPr>
            <a:spLocks noGrp="1"/>
          </p:cNvSpPr>
          <p:nvPr>
            <p:ph idx="1"/>
          </p:nvPr>
        </p:nvSpPr>
        <p:spPr>
          <a:xfrm>
            <a:off x="664232" y="2144216"/>
            <a:ext cx="5724693" cy="3738598"/>
          </a:xfrm>
        </p:spPr>
        <p:txBody>
          <a:bodyPr/>
          <a:lstStyle/>
          <a:p>
            <a:r>
              <a:rPr lang="sv-SE" dirty="0"/>
              <a:t>Svarstid: 15 december – 15 januari</a:t>
            </a:r>
          </a:p>
          <a:p>
            <a:r>
              <a:rPr lang="sv-SE" dirty="0"/>
              <a:t>Antal svar: 16</a:t>
            </a:r>
          </a:p>
          <a:p>
            <a:r>
              <a:rPr lang="sv-SE" dirty="0"/>
              <a:t>Resultatet underlag för förbättringsarbete </a:t>
            </a:r>
          </a:p>
          <a:p>
            <a:endParaRPr lang="sv-SE" dirty="0"/>
          </a:p>
        </p:txBody>
      </p:sp>
      <p:sp>
        <p:nvSpPr>
          <p:cNvPr id="4" name="Rektangel: rundade hörn 3">
            <a:extLst>
              <a:ext uri="{FF2B5EF4-FFF2-40B4-BE49-F238E27FC236}">
                <a16:creationId xmlns:a16="http://schemas.microsoft.com/office/drawing/2014/main" id="{502A1BAB-C7B3-11ED-42A8-A03D74647324}"/>
              </a:ext>
            </a:extLst>
          </p:cNvPr>
          <p:cNvSpPr/>
          <p:nvPr/>
        </p:nvSpPr>
        <p:spPr>
          <a:xfrm>
            <a:off x="6388925" y="1531388"/>
            <a:ext cx="4429496" cy="4168239"/>
          </a:xfrm>
          <a:prstGeom prst="roundRect">
            <a:avLst>
              <a:gd name="adj" fmla="val 112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Syfte: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white"/>
              </a:solidFill>
              <a:effectLst/>
              <a:uLnTx/>
              <a:uFillTx/>
              <a:latin typeface="Arial"/>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Följa upp hur RSS:erna uppfattar förutsättningarna att fullfölja uppdraget för det regionala genomförandet av Yrkesresan samt stödet från SKR</a:t>
            </a:r>
          </a:p>
        </p:txBody>
      </p:sp>
    </p:spTree>
    <p:extLst>
      <p:ext uri="{BB962C8B-B14F-4D97-AF65-F5344CB8AC3E}">
        <p14:creationId xmlns:p14="http://schemas.microsoft.com/office/powerpoint/2010/main" val="26938752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EAD3FC-D87A-BF93-1E06-5CAFFEFFDD94}"/>
              </a:ext>
            </a:extLst>
          </p:cNvPr>
          <p:cNvSpPr>
            <a:spLocks noGrp="1"/>
          </p:cNvSpPr>
          <p:nvPr>
            <p:ph type="title"/>
          </p:nvPr>
        </p:nvSpPr>
        <p:spPr/>
        <p:txBody>
          <a:bodyPr/>
          <a:lstStyle/>
          <a:p>
            <a:r>
              <a:rPr lang="sv-SE" dirty="0"/>
              <a:t>Förutsättningar för kommunikation</a:t>
            </a:r>
          </a:p>
        </p:txBody>
      </p:sp>
      <p:pic>
        <p:nvPicPr>
          <p:cNvPr id="4" name="Bildobjekt 3">
            <a:extLst>
              <a:ext uri="{FF2B5EF4-FFF2-40B4-BE49-F238E27FC236}">
                <a16:creationId xmlns:a16="http://schemas.microsoft.com/office/drawing/2014/main" id="{6060F238-8006-71DA-E39B-DA793A335CE2}"/>
              </a:ext>
            </a:extLst>
          </p:cNvPr>
          <p:cNvPicPr>
            <a:picLocks noChangeAspect="1"/>
          </p:cNvPicPr>
          <p:nvPr/>
        </p:nvPicPr>
        <p:blipFill>
          <a:blip r:embed="rId3"/>
          <a:stretch>
            <a:fillRect/>
          </a:stretch>
        </p:blipFill>
        <p:spPr>
          <a:xfrm>
            <a:off x="664233" y="2048204"/>
            <a:ext cx="10247669" cy="3420208"/>
          </a:xfrm>
          <a:prstGeom prst="rect">
            <a:avLst/>
          </a:prstGeom>
        </p:spPr>
      </p:pic>
    </p:spTree>
    <p:extLst>
      <p:ext uri="{BB962C8B-B14F-4D97-AF65-F5344CB8AC3E}">
        <p14:creationId xmlns:p14="http://schemas.microsoft.com/office/powerpoint/2010/main" val="14278652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79F9A21B-B6FD-EE05-523E-923B4089E00E}"/>
              </a:ext>
            </a:extLst>
          </p:cNvPr>
          <p:cNvSpPr/>
          <p:nvPr/>
        </p:nvSpPr>
        <p:spPr>
          <a:xfrm>
            <a:off x="369378" y="4135955"/>
            <a:ext cx="3186953" cy="1963270"/>
          </a:xfrm>
          <a:prstGeom prst="wedgeRoundRectCallout">
            <a:avLst>
              <a:gd name="adj1" fmla="val 44990"/>
              <a:gd name="adj2" fmla="val -74486"/>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har goda kanaler, nätverk och kontakter. Däremot har vi inte särskilt bra stöd från vår interna kommunikationsavdelning.</a:t>
            </a:r>
          </a:p>
        </p:txBody>
      </p:sp>
      <p:sp>
        <p:nvSpPr>
          <p:cNvPr id="4" name="Pratbubbla: rektangel med rundade hörn 3">
            <a:extLst>
              <a:ext uri="{FF2B5EF4-FFF2-40B4-BE49-F238E27FC236}">
                <a16:creationId xmlns:a16="http://schemas.microsoft.com/office/drawing/2014/main" id="{CFC0E2BB-3DA8-6817-DB2D-CF63F59ED124}"/>
              </a:ext>
            </a:extLst>
          </p:cNvPr>
          <p:cNvSpPr/>
          <p:nvPr/>
        </p:nvSpPr>
        <p:spPr>
          <a:xfrm>
            <a:off x="3684216" y="4135955"/>
            <a:ext cx="3186954" cy="1963269"/>
          </a:xfrm>
          <a:prstGeom prst="wedgeRoundRectCallout">
            <a:avLst>
              <a:gd name="adj1" fmla="val -42378"/>
              <a:gd name="adj2" fmla="val -70160"/>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har upparbetade forum/nätverk på strategisk nivå inom samtliga områden</a:t>
            </a:r>
          </a:p>
        </p:txBody>
      </p:sp>
      <p:sp>
        <p:nvSpPr>
          <p:cNvPr id="5" name="Pratbubbla: rektangel med rundade hörn 4">
            <a:extLst>
              <a:ext uri="{FF2B5EF4-FFF2-40B4-BE49-F238E27FC236}">
                <a16:creationId xmlns:a16="http://schemas.microsoft.com/office/drawing/2014/main" id="{8251CACE-2183-6AF4-4612-3F859E9C4FE7}"/>
              </a:ext>
            </a:extLst>
          </p:cNvPr>
          <p:cNvSpPr/>
          <p:nvPr/>
        </p:nvSpPr>
        <p:spPr>
          <a:xfrm>
            <a:off x="4619479" y="1654728"/>
            <a:ext cx="2379576" cy="1231392"/>
          </a:xfrm>
          <a:prstGeom prst="wedgeRoundRectCallout">
            <a:avLst>
              <a:gd name="adj1" fmla="val -48134"/>
              <a:gd name="adj2" fmla="val 93077"/>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Saknar en gemensam hemsida</a:t>
            </a:r>
          </a:p>
        </p:txBody>
      </p:sp>
      <p:sp>
        <p:nvSpPr>
          <p:cNvPr id="6" name="Pratbubbla: rektangel med rundade hörn 5">
            <a:extLst>
              <a:ext uri="{FF2B5EF4-FFF2-40B4-BE49-F238E27FC236}">
                <a16:creationId xmlns:a16="http://schemas.microsoft.com/office/drawing/2014/main" id="{2632124C-3939-1256-AD33-EF2EADC3F8EB}"/>
              </a:ext>
            </a:extLst>
          </p:cNvPr>
          <p:cNvSpPr/>
          <p:nvPr/>
        </p:nvSpPr>
        <p:spPr>
          <a:xfrm>
            <a:off x="7126940" y="255765"/>
            <a:ext cx="4360035" cy="5052054"/>
          </a:xfrm>
          <a:prstGeom prst="wedgeRoundRectCallout">
            <a:avLst>
              <a:gd name="adj1" fmla="val -32134"/>
              <a:gd name="adj2" fmla="val 63586"/>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ser en risk i att inte få dela bilder och utbildningsmaterial digitalt och friare. (...) Det skulle kunna bidra till att kommunen ser värdet av Yrkesresan tydligare och kan vara bärare av konceptet.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Segoe UI" panose="020B0502040204020203" pitchFamily="34" charset="0"/>
                <a:ea typeface="+mn-ea"/>
                <a:cs typeface="+mn-cs"/>
              </a:rPr>
              <a:t>Risken att konceptet ska användas felaktigt ser vi som minimal medan vinsten av att dela material mer frikostigt skulle kunna bidra i att kommunerna ser värdet av Yrkesresan tydligare och också kan vara bärare av konceptet.</a:t>
            </a: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ktangel: rundade hörn 8">
            <a:extLst>
              <a:ext uri="{FF2B5EF4-FFF2-40B4-BE49-F238E27FC236}">
                <a16:creationId xmlns:a16="http://schemas.microsoft.com/office/drawing/2014/main" id="{9B93D6BF-8441-248B-5AFC-F0B1634D2E99}"/>
              </a:ext>
            </a:extLst>
          </p:cNvPr>
          <p:cNvSpPr/>
          <p:nvPr/>
        </p:nvSpPr>
        <p:spPr>
          <a:xfrm>
            <a:off x="705024" y="904406"/>
            <a:ext cx="3530800" cy="19632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Hur bedömer du era förutsättningar att kommunicera med kommunerna inom ert område? </a:t>
            </a:r>
          </a:p>
        </p:txBody>
      </p:sp>
    </p:spTree>
    <p:extLst>
      <p:ext uri="{BB962C8B-B14F-4D97-AF65-F5344CB8AC3E}">
        <p14:creationId xmlns:p14="http://schemas.microsoft.com/office/powerpoint/2010/main" val="11179415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DB0B91-5871-A09B-4CAC-B0A088C5D87D}"/>
              </a:ext>
            </a:extLst>
          </p:cNvPr>
          <p:cNvSpPr>
            <a:spLocks noGrp="1"/>
          </p:cNvSpPr>
          <p:nvPr>
            <p:ph type="title"/>
          </p:nvPr>
        </p:nvSpPr>
        <p:spPr>
          <a:xfrm>
            <a:off x="664233" y="975186"/>
            <a:ext cx="10498572" cy="1112405"/>
          </a:xfrm>
        </p:spPr>
        <p:txBody>
          <a:bodyPr/>
          <a:lstStyle/>
          <a:p>
            <a:r>
              <a:rPr lang="sv-SE" dirty="0"/>
              <a:t>Sammanfattning </a:t>
            </a:r>
            <a:br>
              <a:rPr lang="sv-SE" dirty="0"/>
            </a:br>
            <a:r>
              <a:rPr lang="sv-SE" dirty="0"/>
              <a:t>RSS förutsättningar</a:t>
            </a:r>
          </a:p>
        </p:txBody>
      </p:sp>
      <p:sp>
        <p:nvSpPr>
          <p:cNvPr id="3" name="Platshållare för innehåll 2">
            <a:extLst>
              <a:ext uri="{FF2B5EF4-FFF2-40B4-BE49-F238E27FC236}">
                <a16:creationId xmlns:a16="http://schemas.microsoft.com/office/drawing/2014/main" id="{CF6F27B9-5FC0-345A-43DA-2CBCB071A9BD}"/>
              </a:ext>
            </a:extLst>
          </p:cNvPr>
          <p:cNvSpPr>
            <a:spLocks noGrp="1"/>
          </p:cNvSpPr>
          <p:nvPr>
            <p:ph idx="1"/>
          </p:nvPr>
        </p:nvSpPr>
        <p:spPr/>
        <p:txBody>
          <a:bodyPr/>
          <a:lstStyle/>
          <a:p>
            <a:r>
              <a:rPr lang="sv-SE" dirty="0"/>
              <a:t>Goda förutsättningar just nu för att genomföra kommunikation, kursdagar, administration och support</a:t>
            </a:r>
          </a:p>
          <a:p>
            <a:r>
              <a:rPr lang="sv-SE" dirty="0"/>
              <a:t>Vissa utmaningar finns vad gäller rekrytering av utbildare</a:t>
            </a:r>
          </a:p>
          <a:p>
            <a:r>
              <a:rPr lang="sv-SE" dirty="0"/>
              <a:t>Oro för hur det ska bli med fler resor och större målgrupp</a:t>
            </a:r>
          </a:p>
          <a:p>
            <a:endParaRPr lang="sv-SE" dirty="0"/>
          </a:p>
          <a:p>
            <a:pPr marL="30163" indent="0">
              <a:buNone/>
            </a:pPr>
            <a:endParaRPr lang="sv-SE" dirty="0"/>
          </a:p>
        </p:txBody>
      </p:sp>
      <p:pic>
        <p:nvPicPr>
          <p:cNvPr id="4" name="Bildobjekt 3">
            <a:extLst>
              <a:ext uri="{FF2B5EF4-FFF2-40B4-BE49-F238E27FC236}">
                <a16:creationId xmlns:a16="http://schemas.microsoft.com/office/drawing/2014/main" id="{1837063B-3EEF-E39E-FC74-3279CE77B777}"/>
              </a:ext>
            </a:extLst>
          </p:cNvPr>
          <p:cNvPicPr>
            <a:picLocks noChangeAspect="1"/>
          </p:cNvPicPr>
          <p:nvPr/>
        </p:nvPicPr>
        <p:blipFill>
          <a:blip r:embed="rId2"/>
          <a:stretch>
            <a:fillRect/>
          </a:stretch>
        </p:blipFill>
        <p:spPr>
          <a:xfrm>
            <a:off x="9661837" y="321167"/>
            <a:ext cx="2034352" cy="1910854"/>
          </a:xfrm>
          <a:prstGeom prst="rect">
            <a:avLst/>
          </a:prstGeom>
        </p:spPr>
      </p:pic>
    </p:spTree>
    <p:extLst>
      <p:ext uri="{BB962C8B-B14F-4D97-AF65-F5344CB8AC3E}">
        <p14:creationId xmlns:p14="http://schemas.microsoft.com/office/powerpoint/2010/main" val="42681467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80D33F-AA5C-F397-7E98-74DE4101FD13}"/>
              </a:ext>
            </a:extLst>
          </p:cNvPr>
          <p:cNvSpPr>
            <a:spLocks noGrp="1"/>
          </p:cNvSpPr>
          <p:nvPr>
            <p:ph type="title"/>
          </p:nvPr>
        </p:nvSpPr>
        <p:spPr/>
        <p:txBody>
          <a:bodyPr/>
          <a:lstStyle/>
          <a:p>
            <a:r>
              <a:rPr lang="sv-SE" dirty="0"/>
              <a:t>Kursdagar</a:t>
            </a:r>
          </a:p>
        </p:txBody>
      </p:sp>
      <p:pic>
        <p:nvPicPr>
          <p:cNvPr id="4" name="Bildobjekt 3">
            <a:extLst>
              <a:ext uri="{FF2B5EF4-FFF2-40B4-BE49-F238E27FC236}">
                <a16:creationId xmlns:a16="http://schemas.microsoft.com/office/drawing/2014/main" id="{63D556A7-0E0A-3908-C2F0-7524EEB1DF5A}"/>
              </a:ext>
            </a:extLst>
          </p:cNvPr>
          <p:cNvPicPr>
            <a:picLocks noChangeAspect="1"/>
          </p:cNvPicPr>
          <p:nvPr/>
        </p:nvPicPr>
        <p:blipFill>
          <a:blip r:embed="rId2"/>
          <a:stretch>
            <a:fillRect/>
          </a:stretch>
        </p:blipFill>
        <p:spPr>
          <a:xfrm>
            <a:off x="536988" y="1842354"/>
            <a:ext cx="10548648" cy="3450615"/>
          </a:xfrm>
          <a:prstGeom prst="rect">
            <a:avLst/>
          </a:prstGeom>
        </p:spPr>
      </p:pic>
    </p:spTree>
    <p:extLst>
      <p:ext uri="{BB962C8B-B14F-4D97-AF65-F5344CB8AC3E}">
        <p14:creationId xmlns:p14="http://schemas.microsoft.com/office/powerpoint/2010/main" val="11245397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Pratbubbla: rektangel med rundade hörn 4">
            <a:extLst>
              <a:ext uri="{FF2B5EF4-FFF2-40B4-BE49-F238E27FC236}">
                <a16:creationId xmlns:a16="http://schemas.microsoft.com/office/drawing/2014/main" id="{A57A5333-4AA3-3FF5-E7C5-57CBCEED1B75}"/>
              </a:ext>
            </a:extLst>
          </p:cNvPr>
          <p:cNvSpPr/>
          <p:nvPr/>
        </p:nvSpPr>
        <p:spPr>
          <a:xfrm>
            <a:off x="7402292" y="3340341"/>
            <a:ext cx="4250305" cy="2793886"/>
          </a:xfrm>
          <a:prstGeom prst="wedgeRoundRectCallout">
            <a:avLst>
              <a:gd name="adj1" fmla="val -39499"/>
              <a:gd name="adj2" fmla="val -66007"/>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har löst frågan gällande Yrkesresan BoU men det är svårt att i dagsläget avgöra hur långt nuvarande resurser kommer att räcka för kommande yrkesresor.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Kan bli en utmaning framåt att få loss mer resurser från kommunerna.</a:t>
            </a:r>
          </a:p>
        </p:txBody>
      </p:sp>
      <p:sp>
        <p:nvSpPr>
          <p:cNvPr id="6" name="Pratbubbla: rektangel med rundade hörn 5">
            <a:extLst>
              <a:ext uri="{FF2B5EF4-FFF2-40B4-BE49-F238E27FC236}">
                <a16:creationId xmlns:a16="http://schemas.microsoft.com/office/drawing/2014/main" id="{93A5B9ED-B9B7-5E43-9F39-389C71522550}"/>
              </a:ext>
            </a:extLst>
          </p:cNvPr>
          <p:cNvSpPr/>
          <p:nvPr/>
        </p:nvSpPr>
        <p:spPr>
          <a:xfrm>
            <a:off x="7402292" y="554409"/>
            <a:ext cx="1823473" cy="1479177"/>
          </a:xfrm>
          <a:prstGeom prst="wedgeRoundRectCallout">
            <a:avLst>
              <a:gd name="adj1" fmla="val -51067"/>
              <a:gd name="adj2" fmla="val 77955"/>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Vår regionala samordnare sköter detta och det går enligt plan.</a:t>
            </a:r>
          </a:p>
        </p:txBody>
      </p:sp>
      <p:sp>
        <p:nvSpPr>
          <p:cNvPr id="7" name="Pratbubbla: rektangel med rundade hörn 6">
            <a:extLst>
              <a:ext uri="{FF2B5EF4-FFF2-40B4-BE49-F238E27FC236}">
                <a16:creationId xmlns:a16="http://schemas.microsoft.com/office/drawing/2014/main" id="{621BABC8-ECF4-27E3-6701-B4CF40CF50DE}"/>
              </a:ext>
            </a:extLst>
          </p:cNvPr>
          <p:cNvSpPr/>
          <p:nvPr/>
        </p:nvSpPr>
        <p:spPr>
          <a:xfrm>
            <a:off x="452692" y="3521727"/>
            <a:ext cx="3739262" cy="1728933"/>
          </a:xfrm>
          <a:prstGeom prst="wedgeRoundRectCallout">
            <a:avLst>
              <a:gd name="adj1" fmla="val 35402"/>
              <a:gd name="adj2" fmla="val -73494"/>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De förutsättningar vi har nu är mycket goda, men vi står inför nya utmaningar när det blir dags för utförare.</a:t>
            </a:r>
          </a:p>
        </p:txBody>
      </p:sp>
      <p:sp>
        <p:nvSpPr>
          <p:cNvPr id="8" name="Pratbubbla: rektangel med rundade hörn 7">
            <a:extLst>
              <a:ext uri="{FF2B5EF4-FFF2-40B4-BE49-F238E27FC236}">
                <a16:creationId xmlns:a16="http://schemas.microsoft.com/office/drawing/2014/main" id="{8B601BF9-7FE8-E9E9-FFC8-0D5338F1E6BB}"/>
              </a:ext>
            </a:extLst>
          </p:cNvPr>
          <p:cNvSpPr/>
          <p:nvPr/>
        </p:nvSpPr>
        <p:spPr>
          <a:xfrm>
            <a:off x="9527961" y="1178169"/>
            <a:ext cx="2124636" cy="855417"/>
          </a:xfrm>
          <a:prstGeom prst="wedgeRoundRectCallout">
            <a:avLst>
              <a:gd name="adj1" fmla="val -42985"/>
              <a:gd name="adj2" fmla="val 95511"/>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Svårt att få tag i utbildare i kommunerna.</a:t>
            </a:r>
          </a:p>
        </p:txBody>
      </p:sp>
      <p:sp>
        <p:nvSpPr>
          <p:cNvPr id="9" name="Pratbubbla: rektangel med rundade hörn 8">
            <a:extLst>
              <a:ext uri="{FF2B5EF4-FFF2-40B4-BE49-F238E27FC236}">
                <a16:creationId xmlns:a16="http://schemas.microsoft.com/office/drawing/2014/main" id="{9B633CA1-D650-D905-5D22-A163CD635234}"/>
              </a:ext>
            </a:extLst>
          </p:cNvPr>
          <p:cNvSpPr/>
          <p:nvPr/>
        </p:nvSpPr>
        <p:spPr>
          <a:xfrm>
            <a:off x="4462088" y="3429000"/>
            <a:ext cx="2670070" cy="1792043"/>
          </a:xfrm>
          <a:prstGeom prst="wedgeRoundRectCallout">
            <a:avLst>
              <a:gd name="adj1" fmla="val -44075"/>
              <a:gd name="adj2" fmla="val -7071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ser utmaningar när det gäller lokalfrågan både utifrån geografi och ekonomi.</a:t>
            </a:r>
          </a:p>
        </p:txBody>
      </p:sp>
      <p:sp>
        <p:nvSpPr>
          <p:cNvPr id="10" name="Rektangel: rundade hörn 9">
            <a:extLst>
              <a:ext uri="{FF2B5EF4-FFF2-40B4-BE49-F238E27FC236}">
                <a16:creationId xmlns:a16="http://schemas.microsoft.com/office/drawing/2014/main" id="{63E93BF9-086C-8738-4AF9-85CCE0D943A6}"/>
              </a:ext>
            </a:extLst>
          </p:cNvPr>
          <p:cNvSpPr/>
          <p:nvPr/>
        </p:nvSpPr>
        <p:spPr>
          <a:xfrm>
            <a:off x="1090724" y="772491"/>
            <a:ext cx="3517802" cy="172893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Hur bedömer du era förutsättningar att planera och genomföra kursdagar?</a:t>
            </a:r>
          </a:p>
        </p:txBody>
      </p:sp>
    </p:spTree>
    <p:extLst>
      <p:ext uri="{BB962C8B-B14F-4D97-AF65-F5344CB8AC3E}">
        <p14:creationId xmlns:p14="http://schemas.microsoft.com/office/powerpoint/2010/main" val="15371488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 14" descr="Stad">
            <a:extLst>
              <a:ext uri="{FF2B5EF4-FFF2-40B4-BE49-F238E27FC236}">
                <a16:creationId xmlns:a16="http://schemas.microsoft.com/office/drawing/2014/main" id="{36E94381-9FE9-488D-957A-72A787D56B1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42350" y="780984"/>
            <a:ext cx="5461622" cy="5461622"/>
          </a:xfrm>
          <a:prstGeom prst="rect">
            <a:avLst/>
          </a:prstGeom>
        </p:spPr>
      </p:pic>
      <p:pic>
        <p:nvPicPr>
          <p:cNvPr id="2" name="Bildobjekt 1">
            <a:extLst>
              <a:ext uri="{FF2B5EF4-FFF2-40B4-BE49-F238E27FC236}">
                <a16:creationId xmlns:a16="http://schemas.microsoft.com/office/drawing/2014/main" id="{EC30125C-0DAD-441C-8209-24394D1CC399}"/>
              </a:ext>
            </a:extLst>
          </p:cNvPr>
          <p:cNvPicPr>
            <a:picLocks noChangeAspect="1"/>
          </p:cNvPicPr>
          <p:nvPr/>
        </p:nvPicPr>
        <p:blipFill>
          <a:blip r:embed="rId5"/>
          <a:stretch>
            <a:fillRect/>
          </a:stretch>
        </p:blipFill>
        <p:spPr>
          <a:xfrm>
            <a:off x="74726" y="1961234"/>
            <a:ext cx="3641939" cy="3641939"/>
          </a:xfrm>
          <a:prstGeom prst="rect">
            <a:avLst/>
          </a:prstGeom>
        </p:spPr>
      </p:pic>
      <p:sp>
        <p:nvSpPr>
          <p:cNvPr id="29" name="Pratbubbla: rektangel med rundade hörn 28">
            <a:extLst>
              <a:ext uri="{FF2B5EF4-FFF2-40B4-BE49-F238E27FC236}">
                <a16:creationId xmlns:a16="http://schemas.microsoft.com/office/drawing/2014/main" id="{65F9B46E-88B3-45F0-8CA5-C4F79D259774}"/>
              </a:ext>
            </a:extLst>
          </p:cNvPr>
          <p:cNvSpPr/>
          <p:nvPr/>
        </p:nvSpPr>
        <p:spPr>
          <a:xfrm>
            <a:off x="3423724" y="1423338"/>
            <a:ext cx="3616959" cy="1551178"/>
          </a:xfrm>
          <a:prstGeom prst="wedgeRoundRectCallout">
            <a:avLst>
              <a:gd name="adj1" fmla="val -36051"/>
              <a:gd name="adj2" fmla="val 70882"/>
              <a:gd name="adj3" fmla="val 16667"/>
            </a:avLst>
          </a:prstGeom>
          <a:solidFill>
            <a:schemeClr val="bg1"/>
          </a:solidFill>
          <a:ln>
            <a:solidFill>
              <a:srgbClr val="2DB9C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ysClr val="windowText" lastClr="000000"/>
                </a:solidFill>
                <a:effectLst/>
                <a:uLnTx/>
                <a:uFillTx/>
                <a:latin typeface="Calibri"/>
                <a:ea typeface="+mn-ea"/>
                <a:cs typeface="Calibri"/>
              </a:rPr>
              <a:t>Vi har identifierat flera behov vi vill hitta lösningar på.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ysClr val="windowText" lastClr="000000"/>
                </a:solidFill>
                <a:effectLst/>
                <a:uLnTx/>
                <a:uFillTx/>
                <a:latin typeface="Calibri"/>
                <a:ea typeface="+mn-ea"/>
                <a:cs typeface="Calibri"/>
              </a:rPr>
              <a:t>Vad finns det för produkter/tjänster vi kan testa?</a:t>
            </a:r>
          </a:p>
        </p:txBody>
      </p:sp>
      <p:sp>
        <p:nvSpPr>
          <p:cNvPr id="3" name="Rubrik 2">
            <a:extLst>
              <a:ext uri="{FF2B5EF4-FFF2-40B4-BE49-F238E27FC236}">
                <a16:creationId xmlns:a16="http://schemas.microsoft.com/office/drawing/2014/main" id="{0F86D795-936F-4B34-96F6-870B1D4D9BC1}"/>
              </a:ext>
            </a:extLst>
          </p:cNvPr>
          <p:cNvSpPr>
            <a:spLocks noGrp="1"/>
          </p:cNvSpPr>
          <p:nvPr>
            <p:ph type="title"/>
          </p:nvPr>
        </p:nvSpPr>
        <p:spPr>
          <a:xfrm>
            <a:off x="838200" y="365125"/>
            <a:ext cx="10515600" cy="867059"/>
          </a:xfrm>
        </p:spPr>
        <p:txBody>
          <a:bodyPr/>
          <a:lstStyle/>
          <a:p>
            <a:r>
              <a:rPr lang="sv-SE" dirty="0"/>
              <a:t>Vad är en användardriven testbädd?</a:t>
            </a:r>
          </a:p>
        </p:txBody>
      </p:sp>
      <p:sp>
        <p:nvSpPr>
          <p:cNvPr id="9" name="Rektangel 8">
            <a:extLst>
              <a:ext uri="{FF2B5EF4-FFF2-40B4-BE49-F238E27FC236}">
                <a16:creationId xmlns:a16="http://schemas.microsoft.com/office/drawing/2014/main" id="{5A87D2BD-48F0-4D1F-82D0-9C7F6D73768A}"/>
              </a:ext>
            </a:extLst>
          </p:cNvPr>
          <p:cNvSpPr/>
          <p:nvPr/>
        </p:nvSpPr>
        <p:spPr>
          <a:xfrm>
            <a:off x="2210948" y="3883357"/>
            <a:ext cx="1064367" cy="587094"/>
          </a:xfrm>
          <a:prstGeom prst="rect">
            <a:avLst/>
          </a:prstGeom>
          <a:solidFill>
            <a:schemeClr val="bg1"/>
          </a:solidFill>
          <a:ln>
            <a:solidFill>
              <a:srgbClr val="BBD4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Bild 4" descr="Stapeldiagram">
            <a:extLst>
              <a:ext uri="{FF2B5EF4-FFF2-40B4-BE49-F238E27FC236}">
                <a16:creationId xmlns:a16="http://schemas.microsoft.com/office/drawing/2014/main" id="{50455F6E-731C-4AD5-BBDA-5D1B9633E7A0}"/>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742871" y="3883357"/>
            <a:ext cx="402599" cy="552395"/>
          </a:xfrm>
          <a:prstGeom prst="rect">
            <a:avLst/>
          </a:prstGeom>
        </p:spPr>
      </p:pic>
      <p:pic>
        <p:nvPicPr>
          <p:cNvPr id="17" name="Bild 16" descr="Höger hjärnhalva">
            <a:extLst>
              <a:ext uri="{FF2B5EF4-FFF2-40B4-BE49-F238E27FC236}">
                <a16:creationId xmlns:a16="http://schemas.microsoft.com/office/drawing/2014/main" id="{ADB303B7-BBC9-49F4-B8D1-B08BD26EB486}"/>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2266537" y="3911247"/>
            <a:ext cx="496613" cy="496613"/>
          </a:xfrm>
          <a:prstGeom prst="rect">
            <a:avLst/>
          </a:prstGeom>
        </p:spPr>
      </p:pic>
      <p:pic>
        <p:nvPicPr>
          <p:cNvPr id="25" name="Bild 32">
            <a:extLst>
              <a:ext uri="{FF2B5EF4-FFF2-40B4-BE49-F238E27FC236}">
                <a16:creationId xmlns:a16="http://schemas.microsoft.com/office/drawing/2014/main" id="{9E142348-4AD2-4C93-9B34-DC6F0EB26765}"/>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rot="796955">
            <a:off x="9907282" y="1107367"/>
            <a:ext cx="442499" cy="508447"/>
          </a:xfrm>
          <a:prstGeom prst="rect">
            <a:avLst/>
          </a:prstGeom>
        </p:spPr>
      </p:pic>
      <p:pic>
        <p:nvPicPr>
          <p:cNvPr id="26" name="Bild 33">
            <a:extLst>
              <a:ext uri="{FF2B5EF4-FFF2-40B4-BE49-F238E27FC236}">
                <a16:creationId xmlns:a16="http://schemas.microsoft.com/office/drawing/2014/main" id="{78A050C1-E0E1-49DE-B34C-0478B86545BE}"/>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rot="21042121">
            <a:off x="10397883" y="1746693"/>
            <a:ext cx="306719" cy="530609"/>
          </a:xfrm>
          <a:prstGeom prst="rect">
            <a:avLst/>
          </a:prstGeom>
        </p:spPr>
      </p:pic>
      <p:pic>
        <p:nvPicPr>
          <p:cNvPr id="27" name="Bild 85" descr="Onlinenätverk">
            <a:extLst>
              <a:ext uri="{FF2B5EF4-FFF2-40B4-BE49-F238E27FC236}">
                <a16:creationId xmlns:a16="http://schemas.microsoft.com/office/drawing/2014/main" id="{C5FB12BD-C507-456F-8B73-517D3E8FEF7B}"/>
              </a:ext>
            </a:extLst>
          </p:cNvPr>
          <p:cNvPicPr>
            <a:picLocks noGrp="1" noChangeAspect="1"/>
          </p:cNvPicPr>
          <p:nvPr>
            <p:ph idx="1"/>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8969957" y="1389154"/>
            <a:ext cx="914400" cy="914400"/>
          </a:xfrm>
          <a:prstGeom prst="rect">
            <a:avLst/>
          </a:prstGeom>
        </p:spPr>
      </p:pic>
      <p:pic>
        <p:nvPicPr>
          <p:cNvPr id="28" name="Bild 20" descr="Gatlykta">
            <a:extLst>
              <a:ext uri="{FF2B5EF4-FFF2-40B4-BE49-F238E27FC236}">
                <a16:creationId xmlns:a16="http://schemas.microsoft.com/office/drawing/2014/main" id="{7EFB01DD-CD91-448E-9E4D-76F1D23098EA}"/>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10033498" y="2866138"/>
            <a:ext cx="756345" cy="756345"/>
          </a:xfrm>
          <a:prstGeom prst="rect">
            <a:avLst/>
          </a:prstGeom>
        </p:spPr>
      </p:pic>
      <p:pic>
        <p:nvPicPr>
          <p:cNvPr id="30" name="Bild 29" descr="Solpaneler">
            <a:extLst>
              <a:ext uri="{FF2B5EF4-FFF2-40B4-BE49-F238E27FC236}">
                <a16:creationId xmlns:a16="http://schemas.microsoft.com/office/drawing/2014/main" id="{DE8EDAD5-AEF4-408C-9B0F-487F8852C233}"/>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11202874" y="4516202"/>
            <a:ext cx="914400" cy="914400"/>
          </a:xfrm>
          <a:prstGeom prst="rect">
            <a:avLst/>
          </a:prstGeom>
        </p:spPr>
      </p:pic>
      <p:pic>
        <p:nvPicPr>
          <p:cNvPr id="43" name="Bild 42" descr="Molndata">
            <a:extLst>
              <a:ext uri="{FF2B5EF4-FFF2-40B4-BE49-F238E27FC236}">
                <a16:creationId xmlns:a16="http://schemas.microsoft.com/office/drawing/2014/main" id="{047BABA6-EFF4-440E-8127-101872E09157}"/>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9427157" y="5291006"/>
            <a:ext cx="914400" cy="914400"/>
          </a:xfrm>
          <a:prstGeom prst="rect">
            <a:avLst/>
          </a:prstGeom>
        </p:spPr>
      </p:pic>
      <p:pic>
        <p:nvPicPr>
          <p:cNvPr id="44" name="Bild 43" descr="Vlog">
            <a:extLst>
              <a:ext uri="{FF2B5EF4-FFF2-40B4-BE49-F238E27FC236}">
                <a16:creationId xmlns:a16="http://schemas.microsoft.com/office/drawing/2014/main" id="{CE301C1C-29A4-46FD-B935-8C5968F6A044}"/>
              </a:ext>
            </a:extLst>
          </p:cNvPr>
          <p:cNvPicPr>
            <a:picLocks noChangeAspect="1"/>
          </p:cNvPicPr>
          <p:nvPr/>
        </p:nvPicPr>
        <p:blipFill>
          <a:blip r:embed="rId22" cstate="hq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tretch>
            <a:fillRect/>
          </a:stretch>
        </p:blipFill>
        <p:spPr>
          <a:xfrm>
            <a:off x="7904410" y="1076033"/>
            <a:ext cx="914400" cy="914400"/>
          </a:xfrm>
          <a:prstGeom prst="rect">
            <a:avLst/>
          </a:prstGeom>
        </p:spPr>
      </p:pic>
      <p:pic>
        <p:nvPicPr>
          <p:cNvPr id="45" name="Bild 44" descr="Robot">
            <a:extLst>
              <a:ext uri="{FF2B5EF4-FFF2-40B4-BE49-F238E27FC236}">
                <a16:creationId xmlns:a16="http://schemas.microsoft.com/office/drawing/2014/main" id="{445BF1B6-F4A5-46A0-BD1E-4E03546B2146}"/>
              </a:ext>
            </a:extLst>
          </p:cNvPr>
          <p:cNvPicPr>
            <a:picLocks noChangeAspect="1"/>
          </p:cNvPicPr>
          <p:nvPr/>
        </p:nvPicPr>
        <p:blipFill>
          <a:blip r:embed="rId24" cstate="hq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tretch>
            <a:fillRect/>
          </a:stretch>
        </p:blipFill>
        <p:spPr>
          <a:xfrm>
            <a:off x="10204936" y="4512647"/>
            <a:ext cx="914400" cy="914400"/>
          </a:xfrm>
          <a:prstGeom prst="rect">
            <a:avLst/>
          </a:prstGeom>
        </p:spPr>
      </p:pic>
      <p:pic>
        <p:nvPicPr>
          <p:cNvPr id="46" name="Bild 45" descr="3D-glasögon">
            <a:extLst>
              <a:ext uri="{FF2B5EF4-FFF2-40B4-BE49-F238E27FC236}">
                <a16:creationId xmlns:a16="http://schemas.microsoft.com/office/drawing/2014/main" id="{6378273A-3A96-4E70-AB59-FB44EA87FD9C}"/>
              </a:ext>
            </a:extLst>
          </p:cNvPr>
          <p:cNvPicPr>
            <a:picLocks noChangeAspect="1"/>
          </p:cNvPicPr>
          <p:nvPr/>
        </p:nvPicPr>
        <p:blipFill>
          <a:blip r:embed="rId26" cstate="hq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tretch>
            <a:fillRect/>
          </a:stretch>
        </p:blipFill>
        <p:spPr>
          <a:xfrm>
            <a:off x="10734435" y="536199"/>
            <a:ext cx="914400" cy="914400"/>
          </a:xfrm>
          <a:prstGeom prst="rect">
            <a:avLst/>
          </a:prstGeom>
        </p:spPr>
      </p:pic>
      <p:pic>
        <p:nvPicPr>
          <p:cNvPr id="47" name="Bild 46" descr="Webbkamera">
            <a:extLst>
              <a:ext uri="{FF2B5EF4-FFF2-40B4-BE49-F238E27FC236}">
                <a16:creationId xmlns:a16="http://schemas.microsoft.com/office/drawing/2014/main" id="{E0C3A7C5-BC09-4183-B8B6-6156D93771F3}"/>
              </a:ext>
            </a:extLst>
          </p:cNvPr>
          <p:cNvPicPr>
            <a:picLocks noChangeAspect="1"/>
          </p:cNvPicPr>
          <p:nvPr/>
        </p:nvPicPr>
        <p:blipFill>
          <a:blip r:embed="rId28" cstate="hq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tretch>
            <a:fillRect/>
          </a:stretch>
        </p:blipFill>
        <p:spPr>
          <a:xfrm>
            <a:off x="10896600" y="1702664"/>
            <a:ext cx="914400" cy="914400"/>
          </a:xfrm>
          <a:prstGeom prst="rect">
            <a:avLst/>
          </a:prstGeom>
        </p:spPr>
      </p:pic>
      <p:pic>
        <p:nvPicPr>
          <p:cNvPr id="48" name="Bild 47" descr="Lampa">
            <a:extLst>
              <a:ext uri="{FF2B5EF4-FFF2-40B4-BE49-F238E27FC236}">
                <a16:creationId xmlns:a16="http://schemas.microsoft.com/office/drawing/2014/main" id="{19A10029-BBFC-4A51-AFCA-386FF0F744B9}"/>
              </a:ext>
            </a:extLst>
          </p:cNvPr>
          <p:cNvPicPr>
            <a:picLocks noChangeAspect="1"/>
          </p:cNvPicPr>
          <p:nvPr/>
        </p:nvPicPr>
        <p:blipFill>
          <a:blip r:embed="rId30" cstate="hq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tretch>
            <a:fillRect/>
          </a:stretch>
        </p:blipFill>
        <p:spPr>
          <a:xfrm>
            <a:off x="10745453" y="3415741"/>
            <a:ext cx="914400" cy="914400"/>
          </a:xfrm>
          <a:prstGeom prst="rect">
            <a:avLst/>
          </a:prstGeom>
        </p:spPr>
      </p:pic>
      <p:grpSp>
        <p:nvGrpSpPr>
          <p:cNvPr id="6" name="Grupp 5">
            <a:extLst>
              <a:ext uri="{FF2B5EF4-FFF2-40B4-BE49-F238E27FC236}">
                <a16:creationId xmlns:a16="http://schemas.microsoft.com/office/drawing/2014/main" id="{51F5CEFA-7B8C-433A-BEE5-724E798FB9FD}"/>
              </a:ext>
            </a:extLst>
          </p:cNvPr>
          <p:cNvGrpSpPr/>
          <p:nvPr/>
        </p:nvGrpSpPr>
        <p:grpSpPr>
          <a:xfrm>
            <a:off x="7315664" y="2433884"/>
            <a:ext cx="2847503" cy="2928724"/>
            <a:chOff x="7315664" y="2433884"/>
            <a:chExt cx="2847503" cy="2928724"/>
          </a:xfrm>
        </p:grpSpPr>
        <p:pic>
          <p:nvPicPr>
            <p:cNvPr id="50" name="Platshållare för innehåll 5" descr="En bild som visar tecken&#10;&#10;Automatiskt genererad beskrivning">
              <a:extLst>
                <a:ext uri="{FF2B5EF4-FFF2-40B4-BE49-F238E27FC236}">
                  <a16:creationId xmlns:a16="http://schemas.microsoft.com/office/drawing/2014/main" id="{D3B4E297-DD09-4E35-927E-D46998A9AE4D}"/>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7315664" y="2433884"/>
              <a:ext cx="2847503" cy="2928724"/>
            </a:xfrm>
            <a:prstGeom prst="rect">
              <a:avLst/>
            </a:prstGeom>
          </p:spPr>
        </p:pic>
        <p:sp>
          <p:nvSpPr>
            <p:cNvPr id="59" name="Rubrik 1">
              <a:extLst>
                <a:ext uri="{FF2B5EF4-FFF2-40B4-BE49-F238E27FC236}">
                  <a16:creationId xmlns:a16="http://schemas.microsoft.com/office/drawing/2014/main" id="{AD788BC9-D1C6-4227-82FC-E4EAC23A9335}"/>
                </a:ext>
              </a:extLst>
            </p:cNvPr>
            <p:cNvSpPr txBox="1">
              <a:spLocks/>
            </p:cNvSpPr>
            <p:nvPr/>
          </p:nvSpPr>
          <p:spPr>
            <a:xfrm>
              <a:off x="8095993" y="3031237"/>
              <a:ext cx="1286844" cy="1585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Playfair Display"/>
                  <a:ea typeface="+mj-ea"/>
                  <a:cs typeface="+mj-cs"/>
                </a:rPr>
                <a:t>Testbädden</a:t>
              </a:r>
            </a:p>
          </p:txBody>
        </p:sp>
      </p:grpSp>
    </p:spTree>
    <p:extLst>
      <p:ext uri="{BB962C8B-B14F-4D97-AF65-F5344CB8AC3E}">
        <p14:creationId xmlns:p14="http://schemas.microsoft.com/office/powerpoint/2010/main" val="293528605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617520-347E-D5BE-40D7-7BF5E4F7131F}"/>
              </a:ext>
            </a:extLst>
          </p:cNvPr>
          <p:cNvSpPr>
            <a:spLocks noGrp="1"/>
          </p:cNvSpPr>
          <p:nvPr>
            <p:ph type="title"/>
          </p:nvPr>
        </p:nvSpPr>
        <p:spPr/>
        <p:txBody>
          <a:bodyPr/>
          <a:lstStyle/>
          <a:p>
            <a:r>
              <a:rPr lang="sv-SE" dirty="0"/>
              <a:t>Administration</a:t>
            </a:r>
          </a:p>
        </p:txBody>
      </p:sp>
      <p:pic>
        <p:nvPicPr>
          <p:cNvPr id="4" name="Bildobjekt 3">
            <a:extLst>
              <a:ext uri="{FF2B5EF4-FFF2-40B4-BE49-F238E27FC236}">
                <a16:creationId xmlns:a16="http://schemas.microsoft.com/office/drawing/2014/main" id="{9444B221-B1DE-AC73-520B-6CB41CF21F70}"/>
              </a:ext>
            </a:extLst>
          </p:cNvPr>
          <p:cNvPicPr>
            <a:picLocks noChangeAspect="1"/>
          </p:cNvPicPr>
          <p:nvPr/>
        </p:nvPicPr>
        <p:blipFill>
          <a:blip r:embed="rId2"/>
          <a:stretch>
            <a:fillRect/>
          </a:stretch>
        </p:blipFill>
        <p:spPr>
          <a:xfrm>
            <a:off x="664233" y="1899138"/>
            <a:ext cx="10672363" cy="3413484"/>
          </a:xfrm>
          <a:prstGeom prst="rect">
            <a:avLst/>
          </a:prstGeom>
        </p:spPr>
      </p:pic>
    </p:spTree>
    <p:extLst>
      <p:ext uri="{BB962C8B-B14F-4D97-AF65-F5344CB8AC3E}">
        <p14:creationId xmlns:p14="http://schemas.microsoft.com/office/powerpoint/2010/main" val="26594940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BE1479E3-50C8-66F6-19A4-EE5A0352C582}"/>
              </a:ext>
            </a:extLst>
          </p:cNvPr>
          <p:cNvSpPr/>
          <p:nvPr/>
        </p:nvSpPr>
        <p:spPr>
          <a:xfrm>
            <a:off x="779928" y="3724835"/>
            <a:ext cx="2487706" cy="2043952"/>
          </a:xfrm>
          <a:prstGeom prst="wedgeRoundRectCallout">
            <a:avLst>
              <a:gd name="adj1" fmla="val 60789"/>
              <a:gd name="adj2" fmla="val -88158"/>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Särskild administrativ resurs är anställd åtminstone till september 2023 och det underlättar.</a:t>
            </a:r>
          </a:p>
        </p:txBody>
      </p:sp>
      <p:sp>
        <p:nvSpPr>
          <p:cNvPr id="4" name="Pratbubbla: rektangel med rundade hörn 3">
            <a:extLst>
              <a:ext uri="{FF2B5EF4-FFF2-40B4-BE49-F238E27FC236}">
                <a16:creationId xmlns:a16="http://schemas.microsoft.com/office/drawing/2014/main" id="{8C7A6505-676F-E42B-8A24-CD9E275504FA}"/>
              </a:ext>
            </a:extLst>
          </p:cNvPr>
          <p:cNvSpPr/>
          <p:nvPr/>
        </p:nvSpPr>
        <p:spPr>
          <a:xfrm>
            <a:off x="7503460" y="2312893"/>
            <a:ext cx="4316505" cy="2823883"/>
          </a:xfrm>
          <a:prstGeom prst="wedgeRoundRectCallout">
            <a:avLst>
              <a:gd name="adj1" fmla="val -85319"/>
              <a:gd name="adj2" fmla="val -5130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Mycket bra då vi ju har prioriterat att avsätta resurs för detta. Avseende BoU har vi dessutom haft en specifik projektledare under del av året, men för Funk ska allt som rör funkisområdet hanteras av befintlig utvecklingsledare. </a:t>
            </a:r>
          </a:p>
        </p:txBody>
      </p:sp>
      <p:sp>
        <p:nvSpPr>
          <p:cNvPr id="5" name="Pratbubbla: rektangel med rundade hörn 4">
            <a:extLst>
              <a:ext uri="{FF2B5EF4-FFF2-40B4-BE49-F238E27FC236}">
                <a16:creationId xmlns:a16="http://schemas.microsoft.com/office/drawing/2014/main" id="{6B1E9CB9-AE92-0DEA-1680-101027D62542}"/>
              </a:ext>
            </a:extLst>
          </p:cNvPr>
          <p:cNvSpPr/>
          <p:nvPr/>
        </p:nvSpPr>
        <p:spPr>
          <a:xfrm>
            <a:off x="3602160" y="3724835"/>
            <a:ext cx="3284384" cy="1344706"/>
          </a:xfrm>
          <a:prstGeom prst="wedgeRoundRectCallout">
            <a:avLst>
              <a:gd name="adj1" fmla="val -3228"/>
              <a:gd name="adj2" fmla="val -108500"/>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Jag har inte hört annat än att det är smidigt.</a:t>
            </a:r>
          </a:p>
        </p:txBody>
      </p:sp>
      <p:sp>
        <p:nvSpPr>
          <p:cNvPr id="8" name="Rektangel: rundade hörn 7">
            <a:extLst>
              <a:ext uri="{FF2B5EF4-FFF2-40B4-BE49-F238E27FC236}">
                <a16:creationId xmlns:a16="http://schemas.microsoft.com/office/drawing/2014/main" id="{F81066CE-E432-FDC9-349B-CDDEBE655CB0}"/>
              </a:ext>
            </a:extLst>
          </p:cNvPr>
          <p:cNvSpPr/>
          <p:nvPr/>
        </p:nvSpPr>
        <p:spPr>
          <a:xfrm>
            <a:off x="1044389" y="1089213"/>
            <a:ext cx="3644153" cy="158675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Hur bedömer du era förutsättningar för administration i lärplattformen?</a:t>
            </a:r>
          </a:p>
        </p:txBody>
      </p:sp>
    </p:spTree>
    <p:extLst>
      <p:ext uri="{BB962C8B-B14F-4D97-AF65-F5344CB8AC3E}">
        <p14:creationId xmlns:p14="http://schemas.microsoft.com/office/powerpoint/2010/main" val="2969035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3EF34A-8B57-8B7E-81C5-A56AB4F30B40}"/>
              </a:ext>
            </a:extLst>
          </p:cNvPr>
          <p:cNvSpPr>
            <a:spLocks noGrp="1"/>
          </p:cNvSpPr>
          <p:nvPr>
            <p:ph type="title"/>
          </p:nvPr>
        </p:nvSpPr>
        <p:spPr/>
        <p:txBody>
          <a:bodyPr/>
          <a:lstStyle/>
          <a:p>
            <a:r>
              <a:rPr lang="sv-SE" dirty="0"/>
              <a:t>Support</a:t>
            </a:r>
          </a:p>
        </p:txBody>
      </p:sp>
      <p:pic>
        <p:nvPicPr>
          <p:cNvPr id="4" name="Bildobjekt 3">
            <a:extLst>
              <a:ext uri="{FF2B5EF4-FFF2-40B4-BE49-F238E27FC236}">
                <a16:creationId xmlns:a16="http://schemas.microsoft.com/office/drawing/2014/main" id="{E65510B0-B86F-A0E2-6A31-B4AE1F01CB4F}"/>
              </a:ext>
            </a:extLst>
          </p:cNvPr>
          <p:cNvPicPr>
            <a:picLocks noChangeAspect="1"/>
          </p:cNvPicPr>
          <p:nvPr/>
        </p:nvPicPr>
        <p:blipFill>
          <a:blip r:embed="rId2"/>
          <a:stretch>
            <a:fillRect/>
          </a:stretch>
        </p:blipFill>
        <p:spPr>
          <a:xfrm>
            <a:off x="664233" y="1863947"/>
            <a:ext cx="9922271" cy="3397861"/>
          </a:xfrm>
          <a:prstGeom prst="rect">
            <a:avLst/>
          </a:prstGeom>
        </p:spPr>
      </p:pic>
    </p:spTree>
    <p:extLst>
      <p:ext uri="{BB962C8B-B14F-4D97-AF65-F5344CB8AC3E}">
        <p14:creationId xmlns:p14="http://schemas.microsoft.com/office/powerpoint/2010/main" val="31928532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603AF5DF-6F74-21C7-F6FD-92ECED8B4AC6}"/>
              </a:ext>
            </a:extLst>
          </p:cNvPr>
          <p:cNvSpPr/>
          <p:nvPr/>
        </p:nvSpPr>
        <p:spPr>
          <a:xfrm>
            <a:off x="4392705" y="3429000"/>
            <a:ext cx="3052482" cy="1901231"/>
          </a:xfrm>
          <a:prstGeom prst="wedgeRoundRectCallout">
            <a:avLst>
              <a:gd name="adj1" fmla="val -3652"/>
              <a:gd name="adj2" fmla="val -82492"/>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Efter lite erfarenhet och experimenterande ska det nog bli mycket bra.</a:t>
            </a:r>
          </a:p>
        </p:txBody>
      </p:sp>
      <p:sp>
        <p:nvSpPr>
          <p:cNvPr id="4" name="Pratbubbla: rektangel med rundade hörn 3">
            <a:extLst>
              <a:ext uri="{FF2B5EF4-FFF2-40B4-BE49-F238E27FC236}">
                <a16:creationId xmlns:a16="http://schemas.microsoft.com/office/drawing/2014/main" id="{6B4E9EB5-7EC8-045C-16D6-2C1DC35FC7B6}"/>
              </a:ext>
            </a:extLst>
          </p:cNvPr>
          <p:cNvSpPr/>
          <p:nvPr/>
        </p:nvSpPr>
        <p:spPr>
          <a:xfrm>
            <a:off x="898715" y="3429000"/>
            <a:ext cx="3276597" cy="2350637"/>
          </a:xfrm>
          <a:prstGeom prst="wedgeRoundRectCallout">
            <a:avLst>
              <a:gd name="adj1" fmla="val -314"/>
              <a:gd name="adj2" fmla="val -70218"/>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I dagsläget med en resa fungerar det ok men vi ser utmaningar i takt med att det kommer fler resor.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Stödet från ansvarig RSS/resa är avgörande här. </a:t>
            </a:r>
          </a:p>
        </p:txBody>
      </p:sp>
      <p:sp>
        <p:nvSpPr>
          <p:cNvPr id="5" name="Pratbubbla: rektangel med rundade hörn 4">
            <a:extLst>
              <a:ext uri="{FF2B5EF4-FFF2-40B4-BE49-F238E27FC236}">
                <a16:creationId xmlns:a16="http://schemas.microsoft.com/office/drawing/2014/main" id="{03B1628F-0C1C-94C4-6D64-3310947EC5EC}"/>
              </a:ext>
            </a:extLst>
          </p:cNvPr>
          <p:cNvSpPr/>
          <p:nvPr/>
        </p:nvSpPr>
        <p:spPr>
          <a:xfrm>
            <a:off x="7662580" y="747840"/>
            <a:ext cx="3980329" cy="2681160"/>
          </a:xfrm>
          <a:prstGeom prst="wedgeRoundRectCallout">
            <a:avLst>
              <a:gd name="adj1" fmla="val -78266"/>
              <a:gd name="adj2" fmla="val -4706"/>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Genom GR har vi mycket goda förutsättningar, i oss själva är vi mycket personberoende.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kommer behöva fundera två varv till innan funktionshinder kopplas på. </a:t>
            </a:r>
          </a:p>
        </p:txBody>
      </p:sp>
      <p:sp>
        <p:nvSpPr>
          <p:cNvPr id="8" name="Rektangel: rundade hörn 7">
            <a:extLst>
              <a:ext uri="{FF2B5EF4-FFF2-40B4-BE49-F238E27FC236}">
                <a16:creationId xmlns:a16="http://schemas.microsoft.com/office/drawing/2014/main" id="{752AD2E8-093B-912B-27BF-234A448CE80B}"/>
              </a:ext>
            </a:extLst>
          </p:cNvPr>
          <p:cNvSpPr/>
          <p:nvPr/>
        </p:nvSpPr>
        <p:spPr>
          <a:xfrm>
            <a:off x="1243854" y="1078363"/>
            <a:ext cx="3704664" cy="15785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Hur bedömer du era förutsättningar för hantering av supportfrågor?</a:t>
            </a:r>
          </a:p>
        </p:txBody>
      </p:sp>
    </p:spTree>
    <p:extLst>
      <p:ext uri="{BB962C8B-B14F-4D97-AF65-F5344CB8AC3E}">
        <p14:creationId xmlns:p14="http://schemas.microsoft.com/office/powerpoint/2010/main" val="25799766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AC7C6-0425-8C25-C287-B0BB72BA68A0}"/>
              </a:ext>
            </a:extLst>
          </p:cNvPr>
          <p:cNvSpPr>
            <a:spLocks noGrp="1"/>
          </p:cNvSpPr>
          <p:nvPr>
            <p:ph type="title"/>
          </p:nvPr>
        </p:nvSpPr>
        <p:spPr/>
        <p:txBody>
          <a:bodyPr/>
          <a:lstStyle/>
          <a:p>
            <a:r>
              <a:rPr lang="sv-SE" dirty="0"/>
              <a:t>Rekrytering av utbildare</a:t>
            </a:r>
          </a:p>
        </p:txBody>
      </p:sp>
      <p:pic>
        <p:nvPicPr>
          <p:cNvPr id="4" name="Bildobjekt 3">
            <a:extLst>
              <a:ext uri="{FF2B5EF4-FFF2-40B4-BE49-F238E27FC236}">
                <a16:creationId xmlns:a16="http://schemas.microsoft.com/office/drawing/2014/main" id="{B80C1A8F-E81D-4298-F38D-9B7B66FF4FCB}"/>
              </a:ext>
            </a:extLst>
          </p:cNvPr>
          <p:cNvPicPr>
            <a:picLocks noChangeAspect="1"/>
          </p:cNvPicPr>
          <p:nvPr/>
        </p:nvPicPr>
        <p:blipFill>
          <a:blip r:embed="rId2"/>
          <a:stretch>
            <a:fillRect/>
          </a:stretch>
        </p:blipFill>
        <p:spPr>
          <a:xfrm>
            <a:off x="664233" y="2105994"/>
            <a:ext cx="10273299" cy="3492378"/>
          </a:xfrm>
          <a:prstGeom prst="rect">
            <a:avLst/>
          </a:prstGeom>
        </p:spPr>
      </p:pic>
    </p:spTree>
    <p:extLst>
      <p:ext uri="{BB962C8B-B14F-4D97-AF65-F5344CB8AC3E}">
        <p14:creationId xmlns:p14="http://schemas.microsoft.com/office/powerpoint/2010/main" val="25945152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04DF4463-C5EE-2A37-2FB3-35A94EB8C6F7}"/>
              </a:ext>
            </a:extLst>
          </p:cNvPr>
          <p:cNvSpPr/>
          <p:nvPr/>
        </p:nvSpPr>
        <p:spPr>
          <a:xfrm>
            <a:off x="453838" y="3279549"/>
            <a:ext cx="2622177" cy="2554941"/>
          </a:xfrm>
          <a:prstGeom prst="wedgeRoundRectCallout">
            <a:avLst>
              <a:gd name="adj1" fmla="val -2884"/>
              <a:gd name="adj2" fmla="val -66974"/>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Inom BoU har de fungerat bra, de har övat genom BBIC. Spännande om det kommer att fungera inom andra områden.</a:t>
            </a:r>
          </a:p>
        </p:txBody>
      </p:sp>
      <p:sp>
        <p:nvSpPr>
          <p:cNvPr id="4" name="Pratbubbla: rektangel med rundade hörn 3">
            <a:extLst>
              <a:ext uri="{FF2B5EF4-FFF2-40B4-BE49-F238E27FC236}">
                <a16:creationId xmlns:a16="http://schemas.microsoft.com/office/drawing/2014/main" id="{C1045F97-6D99-9D13-2AF2-35900B4DE4BA}"/>
              </a:ext>
            </a:extLst>
          </p:cNvPr>
          <p:cNvSpPr/>
          <p:nvPr/>
        </p:nvSpPr>
        <p:spPr>
          <a:xfrm>
            <a:off x="5343176" y="551328"/>
            <a:ext cx="3074683" cy="2022253"/>
          </a:xfrm>
          <a:prstGeom prst="wedgeRoundRectCallout">
            <a:avLst>
              <a:gd name="adj1" fmla="val -24332"/>
              <a:gd name="adj2" fmla="val 72474"/>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En stor utmaning med många små kommuner som inte ännu ser utvecklingsvinsterna av att bidra med utbildare.</a:t>
            </a:r>
          </a:p>
        </p:txBody>
      </p:sp>
      <p:sp>
        <p:nvSpPr>
          <p:cNvPr id="5" name="Pratbubbla: rektangel med rundade hörn 4">
            <a:extLst>
              <a:ext uri="{FF2B5EF4-FFF2-40B4-BE49-F238E27FC236}">
                <a16:creationId xmlns:a16="http://schemas.microsoft.com/office/drawing/2014/main" id="{5EED6C13-B758-E1EA-E31E-82799CB83136}"/>
              </a:ext>
            </a:extLst>
          </p:cNvPr>
          <p:cNvSpPr/>
          <p:nvPr/>
        </p:nvSpPr>
        <p:spPr>
          <a:xfrm>
            <a:off x="8754036" y="551328"/>
            <a:ext cx="3267635" cy="4854389"/>
          </a:xfrm>
          <a:prstGeom prst="wedgeRoundRectCallout">
            <a:avLst>
              <a:gd name="adj1" fmla="val -59927"/>
              <a:gd name="adj2" fmla="val 68594"/>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Det har gått bra första kursen BoU men det kan troligtvis bli en utmaning på sikt. Både att få fler utbildare och att behålla dessa över tid. Risk att vi ständigt ”jagar” efter utbildare.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Jag tror på att få till stånd samarbete mellan RSS:er för att rekrytera och ha gemensamma utbildare på sikt. Det digitala formatet kommer att bli viktigare.</a:t>
            </a:r>
          </a:p>
        </p:txBody>
      </p:sp>
      <p:sp>
        <p:nvSpPr>
          <p:cNvPr id="6" name="Pratbubbla: rektangel med rundade hörn 5">
            <a:extLst>
              <a:ext uri="{FF2B5EF4-FFF2-40B4-BE49-F238E27FC236}">
                <a16:creationId xmlns:a16="http://schemas.microsoft.com/office/drawing/2014/main" id="{880F7A46-D743-EB82-F185-C7DDADFFC966}"/>
              </a:ext>
            </a:extLst>
          </p:cNvPr>
          <p:cNvSpPr/>
          <p:nvPr/>
        </p:nvSpPr>
        <p:spPr>
          <a:xfrm>
            <a:off x="2827244" y="2716305"/>
            <a:ext cx="2353235" cy="1425389"/>
          </a:xfrm>
          <a:prstGeom prst="wedgeRoundRectCallout">
            <a:avLst>
              <a:gd name="adj1" fmla="val 40881"/>
              <a:gd name="adj2" fmla="val -7051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Att rekrytera till den första kursen har gått bra och vi hoppas att det fortsätter så. </a:t>
            </a:r>
          </a:p>
        </p:txBody>
      </p:sp>
      <p:sp>
        <p:nvSpPr>
          <p:cNvPr id="7" name="Pratbubbla: rektangel med rundade hörn 6">
            <a:extLst>
              <a:ext uri="{FF2B5EF4-FFF2-40B4-BE49-F238E27FC236}">
                <a16:creationId xmlns:a16="http://schemas.microsoft.com/office/drawing/2014/main" id="{84A478DC-8534-EEF6-E923-3263E8AFD280}"/>
              </a:ext>
            </a:extLst>
          </p:cNvPr>
          <p:cNvSpPr/>
          <p:nvPr/>
        </p:nvSpPr>
        <p:spPr>
          <a:xfrm>
            <a:off x="4719918" y="3642619"/>
            <a:ext cx="3697941" cy="2191871"/>
          </a:xfrm>
          <a:prstGeom prst="wedgeRoundRectCallout">
            <a:avLst>
              <a:gd name="adj1" fmla="val -5560"/>
              <a:gd name="adj2" fmla="val -62653"/>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Det är svårt. Svaret är baserat på att vi just nu lyckats få till den första kursen och håller på att leta utbildare till kommande kurser och det är en utmaning.</a:t>
            </a:r>
          </a:p>
        </p:txBody>
      </p:sp>
      <p:sp>
        <p:nvSpPr>
          <p:cNvPr id="8" name="Rektangel: rundade hörn 7">
            <a:extLst>
              <a:ext uri="{FF2B5EF4-FFF2-40B4-BE49-F238E27FC236}">
                <a16:creationId xmlns:a16="http://schemas.microsoft.com/office/drawing/2014/main" id="{C1D18262-E120-10E1-DB6E-B07E9AA43B37}"/>
              </a:ext>
            </a:extLst>
          </p:cNvPr>
          <p:cNvSpPr/>
          <p:nvPr/>
        </p:nvSpPr>
        <p:spPr>
          <a:xfrm>
            <a:off x="753034" y="551328"/>
            <a:ext cx="3966884" cy="188259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Hur bedömer du era förutsättningar för att rekrytera utbildare?</a:t>
            </a:r>
          </a:p>
        </p:txBody>
      </p:sp>
    </p:spTree>
    <p:extLst>
      <p:ext uri="{BB962C8B-B14F-4D97-AF65-F5344CB8AC3E}">
        <p14:creationId xmlns:p14="http://schemas.microsoft.com/office/powerpoint/2010/main" val="30914352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2CF568E-B0B4-C705-13B0-6928516A9090}"/>
              </a:ext>
            </a:extLst>
          </p:cNvPr>
          <p:cNvSpPr>
            <a:spLocks noGrp="1"/>
          </p:cNvSpPr>
          <p:nvPr>
            <p:ph idx="1"/>
          </p:nvPr>
        </p:nvSpPr>
        <p:spPr>
          <a:xfrm>
            <a:off x="664232" y="2882708"/>
            <a:ext cx="9609825" cy="3738598"/>
          </a:xfrm>
        </p:spPr>
        <p:txBody>
          <a:bodyPr/>
          <a:lstStyle/>
          <a:p>
            <a:r>
              <a:rPr lang="sv-SE" dirty="0"/>
              <a:t>Information och stöd upplevs som bra hittills</a:t>
            </a:r>
          </a:p>
          <a:p>
            <a:r>
              <a:rPr lang="sv-SE" dirty="0"/>
              <a:t>Behov av att uppdrag förtydligas</a:t>
            </a:r>
          </a:p>
          <a:p>
            <a:r>
              <a:rPr lang="sv-SE" dirty="0"/>
              <a:t>Önskemål om att identifiera och diskutera utmaningar tillsammans</a:t>
            </a:r>
          </a:p>
          <a:p>
            <a:endParaRPr lang="sv-SE" dirty="0"/>
          </a:p>
        </p:txBody>
      </p:sp>
      <p:sp>
        <p:nvSpPr>
          <p:cNvPr id="3" name="Rubrik 2">
            <a:extLst>
              <a:ext uri="{FF2B5EF4-FFF2-40B4-BE49-F238E27FC236}">
                <a16:creationId xmlns:a16="http://schemas.microsoft.com/office/drawing/2014/main" id="{FCDB8749-35E7-366F-18C9-EC88D2351F8A}"/>
              </a:ext>
            </a:extLst>
          </p:cNvPr>
          <p:cNvSpPr>
            <a:spLocks noGrp="1"/>
          </p:cNvSpPr>
          <p:nvPr>
            <p:ph type="title"/>
          </p:nvPr>
        </p:nvSpPr>
        <p:spPr/>
        <p:txBody>
          <a:bodyPr/>
          <a:lstStyle/>
          <a:p>
            <a:r>
              <a:rPr lang="sv-SE" dirty="0"/>
              <a:t>Sammanfattning </a:t>
            </a:r>
            <a:br>
              <a:rPr lang="sv-SE" dirty="0"/>
            </a:br>
            <a:r>
              <a:rPr lang="sv-SE" dirty="0"/>
              <a:t>stöd från SKR</a:t>
            </a:r>
          </a:p>
        </p:txBody>
      </p:sp>
      <p:pic>
        <p:nvPicPr>
          <p:cNvPr id="4" name="Bildobjekt 3">
            <a:extLst>
              <a:ext uri="{FF2B5EF4-FFF2-40B4-BE49-F238E27FC236}">
                <a16:creationId xmlns:a16="http://schemas.microsoft.com/office/drawing/2014/main" id="{7B6E05A4-E506-588A-C4DC-6DD39DBB49D6}"/>
              </a:ext>
            </a:extLst>
          </p:cNvPr>
          <p:cNvPicPr>
            <a:picLocks noChangeAspect="1"/>
          </p:cNvPicPr>
          <p:nvPr/>
        </p:nvPicPr>
        <p:blipFill>
          <a:blip r:embed="rId2"/>
          <a:stretch>
            <a:fillRect/>
          </a:stretch>
        </p:blipFill>
        <p:spPr>
          <a:xfrm>
            <a:off x="9661837" y="321167"/>
            <a:ext cx="2034352" cy="1910854"/>
          </a:xfrm>
          <a:prstGeom prst="rect">
            <a:avLst/>
          </a:prstGeom>
        </p:spPr>
      </p:pic>
    </p:spTree>
    <p:extLst>
      <p:ext uri="{BB962C8B-B14F-4D97-AF65-F5344CB8AC3E}">
        <p14:creationId xmlns:p14="http://schemas.microsoft.com/office/powerpoint/2010/main" val="326925209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321843-E04B-F153-110D-75C3696D033F}"/>
              </a:ext>
            </a:extLst>
          </p:cNvPr>
          <p:cNvSpPr>
            <a:spLocks noGrp="1"/>
          </p:cNvSpPr>
          <p:nvPr>
            <p:ph type="title"/>
          </p:nvPr>
        </p:nvSpPr>
        <p:spPr/>
        <p:txBody>
          <a:bodyPr/>
          <a:lstStyle/>
          <a:p>
            <a:r>
              <a:rPr lang="sv-SE" dirty="0"/>
              <a:t>Information från SKR</a:t>
            </a:r>
          </a:p>
        </p:txBody>
      </p:sp>
      <p:pic>
        <p:nvPicPr>
          <p:cNvPr id="4" name="Bildobjekt 3">
            <a:extLst>
              <a:ext uri="{FF2B5EF4-FFF2-40B4-BE49-F238E27FC236}">
                <a16:creationId xmlns:a16="http://schemas.microsoft.com/office/drawing/2014/main" id="{FFE38A99-D736-0C90-25EB-47CECECD1A4C}"/>
              </a:ext>
            </a:extLst>
          </p:cNvPr>
          <p:cNvPicPr>
            <a:picLocks noChangeAspect="1"/>
          </p:cNvPicPr>
          <p:nvPr/>
        </p:nvPicPr>
        <p:blipFill>
          <a:blip r:embed="rId2"/>
          <a:stretch>
            <a:fillRect/>
          </a:stretch>
        </p:blipFill>
        <p:spPr>
          <a:xfrm>
            <a:off x="664232" y="1863970"/>
            <a:ext cx="10644623" cy="3534508"/>
          </a:xfrm>
          <a:prstGeom prst="rect">
            <a:avLst/>
          </a:prstGeom>
        </p:spPr>
      </p:pic>
    </p:spTree>
    <p:extLst>
      <p:ext uri="{BB962C8B-B14F-4D97-AF65-F5344CB8AC3E}">
        <p14:creationId xmlns:p14="http://schemas.microsoft.com/office/powerpoint/2010/main" val="4687996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1B01C217-E7C9-2C37-A2B7-853BF221B8B5}"/>
              </a:ext>
            </a:extLst>
          </p:cNvPr>
          <p:cNvSpPr/>
          <p:nvPr/>
        </p:nvSpPr>
        <p:spPr>
          <a:xfrm>
            <a:off x="1244218" y="3429000"/>
            <a:ext cx="2581835" cy="2030506"/>
          </a:xfrm>
          <a:prstGeom prst="wedgeRoundRectCallout">
            <a:avLst>
              <a:gd name="adj1" fmla="val 48959"/>
              <a:gd name="adj2" fmla="val -71937"/>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Det finns många sammanhang att nå ut med information. Vilket är bra.</a:t>
            </a:r>
          </a:p>
        </p:txBody>
      </p:sp>
      <p:sp>
        <p:nvSpPr>
          <p:cNvPr id="4" name="Pratbubbla: rektangel med rundade hörn 3">
            <a:extLst>
              <a:ext uri="{FF2B5EF4-FFF2-40B4-BE49-F238E27FC236}">
                <a16:creationId xmlns:a16="http://schemas.microsoft.com/office/drawing/2014/main" id="{B307383F-EFC8-7B75-7D4C-C214819E6570}"/>
              </a:ext>
            </a:extLst>
          </p:cNvPr>
          <p:cNvSpPr/>
          <p:nvPr/>
        </p:nvSpPr>
        <p:spPr>
          <a:xfrm>
            <a:off x="4555374" y="3429000"/>
            <a:ext cx="2342968" cy="1600200"/>
          </a:xfrm>
          <a:prstGeom prst="wedgeRoundRectCallout">
            <a:avLst>
              <a:gd name="adj1" fmla="val -13028"/>
              <a:gd name="adj2" fmla="val -69432"/>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Allt bra. Uppskattar klusterdialog.</a:t>
            </a:r>
          </a:p>
        </p:txBody>
      </p:sp>
      <p:sp>
        <p:nvSpPr>
          <p:cNvPr id="5" name="Pratbubbla: rektangel med rundade hörn 4">
            <a:extLst>
              <a:ext uri="{FF2B5EF4-FFF2-40B4-BE49-F238E27FC236}">
                <a16:creationId xmlns:a16="http://schemas.microsoft.com/office/drawing/2014/main" id="{9AB73784-EF30-0CFC-3864-37A653DAED57}"/>
              </a:ext>
            </a:extLst>
          </p:cNvPr>
          <p:cNvSpPr/>
          <p:nvPr/>
        </p:nvSpPr>
        <p:spPr>
          <a:xfrm>
            <a:off x="8041340" y="1016067"/>
            <a:ext cx="3824231" cy="4369751"/>
          </a:xfrm>
          <a:prstGeom prst="wedgeRoundRectCallout">
            <a:avLst>
              <a:gd name="adj1" fmla="val -58457"/>
              <a:gd name="adj2" fmla="val 64654"/>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Våra kommuner har uttryckt vikten av att tydligare kommunicera villkoren och ansvaret kring det regionala genomförandet.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De olika förutsättningarna i det regionala behöver synliggöras och lyftas för att möta utmaningarna kring genomförbarheten tillsammans. Det vill säga att det nationella och det regionala hjälps åt.</a:t>
            </a:r>
          </a:p>
        </p:txBody>
      </p:sp>
      <p:sp>
        <p:nvSpPr>
          <p:cNvPr id="6" name="Pratbubbla: rektangel med rundade hörn 5">
            <a:extLst>
              <a:ext uri="{FF2B5EF4-FFF2-40B4-BE49-F238E27FC236}">
                <a16:creationId xmlns:a16="http://schemas.microsoft.com/office/drawing/2014/main" id="{58D446E4-0080-75CA-5E81-93F305044FD0}"/>
              </a:ext>
            </a:extLst>
          </p:cNvPr>
          <p:cNvSpPr/>
          <p:nvPr/>
        </p:nvSpPr>
        <p:spPr>
          <a:xfrm>
            <a:off x="4707225" y="1048871"/>
            <a:ext cx="2979981" cy="1775010"/>
          </a:xfrm>
          <a:prstGeom prst="wedgeRoundRectCallout">
            <a:avLst>
              <a:gd name="adj1" fmla="val 9852"/>
              <a:gd name="adj2" fmla="val 76894"/>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vill gärna ha tydliga svar och god framförhållning. Det är svårt när mycket byggs längs med vägen.</a:t>
            </a:r>
          </a:p>
        </p:txBody>
      </p:sp>
      <p:sp>
        <p:nvSpPr>
          <p:cNvPr id="7" name="Rektangel: rundade hörn 6">
            <a:extLst>
              <a:ext uri="{FF2B5EF4-FFF2-40B4-BE49-F238E27FC236}">
                <a16:creationId xmlns:a16="http://schemas.microsoft.com/office/drawing/2014/main" id="{E42FBB8F-4A78-2F00-46F7-C8FCB0B8747B}"/>
              </a:ext>
            </a:extLst>
          </p:cNvPr>
          <p:cNvSpPr/>
          <p:nvPr/>
        </p:nvSpPr>
        <p:spPr>
          <a:xfrm>
            <a:off x="927848" y="1048871"/>
            <a:ext cx="3214576" cy="150607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Vad är din upplevelse av informationen från SKR?</a:t>
            </a:r>
          </a:p>
        </p:txBody>
      </p:sp>
    </p:spTree>
    <p:extLst>
      <p:ext uri="{BB962C8B-B14F-4D97-AF65-F5344CB8AC3E}">
        <p14:creationId xmlns:p14="http://schemas.microsoft.com/office/powerpoint/2010/main" val="26047066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FEA053-0F46-74B8-7783-33D2019E546C}"/>
              </a:ext>
            </a:extLst>
          </p:cNvPr>
          <p:cNvSpPr>
            <a:spLocks noGrp="1"/>
          </p:cNvSpPr>
          <p:nvPr>
            <p:ph type="title"/>
          </p:nvPr>
        </p:nvSpPr>
        <p:spPr/>
        <p:txBody>
          <a:bodyPr/>
          <a:lstStyle/>
          <a:p>
            <a:r>
              <a:rPr lang="sv-SE" dirty="0"/>
              <a:t>SKRs stöd till RSS:er</a:t>
            </a:r>
          </a:p>
        </p:txBody>
      </p:sp>
      <p:pic>
        <p:nvPicPr>
          <p:cNvPr id="4" name="Bildobjekt 3">
            <a:extLst>
              <a:ext uri="{FF2B5EF4-FFF2-40B4-BE49-F238E27FC236}">
                <a16:creationId xmlns:a16="http://schemas.microsoft.com/office/drawing/2014/main" id="{7E7442C1-069A-68D7-BC20-007F0639FA36}"/>
              </a:ext>
            </a:extLst>
          </p:cNvPr>
          <p:cNvPicPr>
            <a:picLocks noChangeAspect="1"/>
          </p:cNvPicPr>
          <p:nvPr/>
        </p:nvPicPr>
        <p:blipFill>
          <a:blip r:embed="rId2"/>
          <a:stretch>
            <a:fillRect/>
          </a:stretch>
        </p:blipFill>
        <p:spPr>
          <a:xfrm>
            <a:off x="457200" y="2105994"/>
            <a:ext cx="10265230" cy="3759098"/>
          </a:xfrm>
          <a:prstGeom prst="rect">
            <a:avLst/>
          </a:prstGeom>
        </p:spPr>
      </p:pic>
    </p:spTree>
    <p:extLst>
      <p:ext uri="{BB962C8B-B14F-4D97-AF65-F5344CB8AC3E}">
        <p14:creationId xmlns:p14="http://schemas.microsoft.com/office/powerpoint/2010/main" val="3777727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FD939B6-05A5-44B8-A0CD-EA032460172D}"/>
              </a:ext>
            </a:extLst>
          </p:cNvPr>
          <p:cNvSpPr>
            <a:spLocks noGrp="1"/>
          </p:cNvSpPr>
          <p:nvPr>
            <p:ph type="title"/>
          </p:nvPr>
        </p:nvSpPr>
        <p:spPr>
          <a:xfrm>
            <a:off x="532629" y="72683"/>
            <a:ext cx="10515600" cy="1325563"/>
          </a:xfrm>
        </p:spPr>
        <p:txBody>
          <a:bodyPr>
            <a:normAutofit/>
          </a:bodyPr>
          <a:lstStyle/>
          <a:p>
            <a:r>
              <a:rPr lang="sv-SE" sz="4000"/>
              <a:t>Vad gör testbädden AllAgehub?</a:t>
            </a:r>
          </a:p>
        </p:txBody>
      </p:sp>
      <p:sp>
        <p:nvSpPr>
          <p:cNvPr id="35" name="Platshållare för innehåll 2">
            <a:extLst>
              <a:ext uri="{FF2B5EF4-FFF2-40B4-BE49-F238E27FC236}">
                <a16:creationId xmlns:a16="http://schemas.microsoft.com/office/drawing/2014/main" id="{67D0A87B-B390-4BED-B636-9195126A6FE4}"/>
              </a:ext>
            </a:extLst>
          </p:cNvPr>
          <p:cNvSpPr>
            <a:spLocks noGrp="1"/>
          </p:cNvSpPr>
          <p:nvPr>
            <p:ph idx="1"/>
          </p:nvPr>
        </p:nvSpPr>
        <p:spPr>
          <a:xfrm>
            <a:off x="399292" y="1495425"/>
            <a:ext cx="8272540" cy="4757803"/>
          </a:xfrm>
        </p:spPr>
        <p:txBody>
          <a:bodyPr vert="horz" lIns="91440" tIns="45720" rIns="91440" bIns="45720" rtlCol="0" anchor="t">
            <a:normAutofit fontScale="25000" lnSpcReduction="20000"/>
          </a:bodyPr>
          <a:lstStyle/>
          <a:p>
            <a:pPr marL="0" indent="0">
              <a:buNone/>
            </a:pPr>
            <a:r>
              <a:rPr kumimoji="0" lang="sv-SE" sz="8000" b="0" i="1" u="none" strike="noStrike" kern="1200" cap="none" spc="0" normalizeH="0" baseline="0" noProof="0" dirty="0">
                <a:ln>
                  <a:noFill/>
                </a:ln>
                <a:solidFill>
                  <a:prstClr val="black"/>
                </a:solidFill>
                <a:effectLst/>
                <a:uLnTx/>
                <a:uFillTx/>
                <a:latin typeface="Calibri"/>
                <a:ea typeface="+mn-ea"/>
                <a:cs typeface="Calibri"/>
              </a:rPr>
              <a:t>”Vi möjliggör att tester av välfärdsteknik kan genomföras säkert och systematiskt genom att bland annat ta fram en testbäddsmodell”</a:t>
            </a:r>
            <a:endParaRPr kumimoji="0" lang="sv-SE" sz="8000" b="0" i="0" u="none" strike="noStrike" kern="1200" cap="none" spc="0" normalizeH="0" baseline="0" noProof="0" dirty="0">
              <a:ln>
                <a:noFill/>
              </a:ln>
              <a:solidFill>
                <a:prstClr val="black"/>
              </a:solidFill>
              <a:effectLst/>
              <a:uLnTx/>
              <a:uFillTx/>
              <a:ea typeface="+mn-ea"/>
              <a:cs typeface="Calibri"/>
            </a:endParaRPr>
          </a:p>
          <a:p>
            <a:pPr marL="0" indent="0">
              <a:buNone/>
            </a:pPr>
            <a:endParaRPr kumimoji="0" lang="sv-SE" sz="8000" b="0" i="0" u="none" strike="noStrike" kern="1200" cap="none" spc="0" normalizeH="0" baseline="0" noProof="0" dirty="0">
              <a:ln>
                <a:noFill/>
              </a:ln>
              <a:solidFill>
                <a:prstClr val="black"/>
              </a:solidFill>
              <a:effectLst/>
              <a:uLnTx/>
              <a:uFillTx/>
              <a:ea typeface="+mn-ea"/>
              <a:cs typeface="Calibri"/>
            </a:endParaRPr>
          </a:p>
          <a:p>
            <a:pPr lvl="1"/>
            <a:r>
              <a:rPr lang="sv-SE" sz="8000" dirty="0">
                <a:cs typeface="Calibri"/>
              </a:rPr>
              <a:t>Skapar en testbäddsmodell med process- och metodmaterial</a:t>
            </a:r>
          </a:p>
          <a:p>
            <a:pPr lvl="1"/>
            <a:endParaRPr lang="sv-SE" sz="8000" dirty="0"/>
          </a:p>
          <a:p>
            <a:pPr lvl="1"/>
            <a:r>
              <a:rPr lang="sv-SE" sz="8000" dirty="0"/>
              <a:t>Stödjer arbetet med </a:t>
            </a:r>
            <a:r>
              <a:rPr lang="sv-SE" sz="8000" i="1" dirty="0"/>
              <a:t>testmiljöer</a:t>
            </a:r>
            <a:r>
              <a:rPr lang="sv-SE" sz="8000" dirty="0"/>
              <a:t> i 13 GR kommuner och i civilsamhället</a:t>
            </a:r>
          </a:p>
          <a:p>
            <a:pPr lvl="1"/>
            <a:endParaRPr lang="sv-SE" sz="8000" dirty="0">
              <a:cs typeface="Calibri"/>
            </a:endParaRPr>
          </a:p>
          <a:p>
            <a:pPr lvl="1"/>
            <a:r>
              <a:rPr lang="sv-SE" sz="8000" dirty="0">
                <a:cs typeface="Calibri"/>
              </a:rPr>
              <a:t>Utbildar </a:t>
            </a:r>
            <a:r>
              <a:rPr lang="sv-SE" sz="8000" i="1" dirty="0">
                <a:cs typeface="Calibri"/>
              </a:rPr>
              <a:t>testledare</a:t>
            </a:r>
            <a:r>
              <a:rPr lang="sv-SE" sz="8000" dirty="0">
                <a:cs typeface="Calibri"/>
              </a:rPr>
              <a:t> i varje kommun och håller i detta nätverk</a:t>
            </a:r>
          </a:p>
          <a:p>
            <a:pPr lvl="1"/>
            <a:endParaRPr lang="sv-SE" sz="8000" dirty="0">
              <a:cs typeface="Calibri"/>
            </a:endParaRPr>
          </a:p>
          <a:p>
            <a:pPr marL="457200" lvl="1" indent="0">
              <a:buNone/>
            </a:pPr>
            <a:endParaRPr lang="sv-SE" sz="8000" dirty="0">
              <a:cs typeface="Calibri"/>
            </a:endParaRPr>
          </a:p>
          <a:p>
            <a:pPr lvl="1"/>
            <a:r>
              <a:rPr lang="sv-SE" sz="8000" dirty="0">
                <a:ea typeface="+mn-lt"/>
                <a:cs typeface="+mn-lt"/>
              </a:rPr>
              <a:t>Sprider kunskap t ex w</a:t>
            </a:r>
            <a:r>
              <a:rPr lang="sv-SE" sz="8000" dirty="0">
                <a:cs typeface="Calibri"/>
              </a:rPr>
              <a:t>orkshops, öppna seminarier</a:t>
            </a:r>
          </a:p>
          <a:p>
            <a:pPr marL="457200" lvl="1" indent="0">
              <a:buNone/>
            </a:pPr>
            <a:endParaRPr lang="sv-SE" sz="8000" dirty="0">
              <a:cs typeface="Calibri"/>
            </a:endParaRPr>
          </a:p>
          <a:p>
            <a:pPr lvl="1"/>
            <a:r>
              <a:rPr lang="sv-SE" sz="8000" dirty="0">
                <a:cs typeface="Calibri"/>
              </a:rPr>
              <a:t>Tar fram en modell för välfärdsbibliotek</a:t>
            </a:r>
            <a:br>
              <a:rPr lang="sv-SE" sz="8000" dirty="0">
                <a:cs typeface="Calibri"/>
              </a:rPr>
            </a:br>
            <a:endParaRPr lang="sv-SE" sz="8000" dirty="0">
              <a:cs typeface="Calibri"/>
            </a:endParaRPr>
          </a:p>
          <a:p>
            <a:pPr lvl="1"/>
            <a:r>
              <a:rPr lang="sv-SE" sz="8000" dirty="0">
                <a:cs typeface="Calibri"/>
              </a:rPr>
              <a:t>Agerar brygga mellan behovsägare och näringsliv</a:t>
            </a:r>
          </a:p>
          <a:p>
            <a:pPr marL="914400" lvl="2" indent="0">
              <a:buNone/>
            </a:pPr>
            <a:r>
              <a:rPr lang="sv-SE" sz="6400" dirty="0">
                <a:cs typeface="Calibri"/>
              </a:rPr>
              <a:t>Skapar former för matchning mellan kommunernas behov och näringslivets lösningar</a:t>
            </a:r>
          </a:p>
          <a:p>
            <a:pPr marL="457200" lvl="1" indent="0">
              <a:buNone/>
            </a:pPr>
            <a:endParaRPr lang="sv-SE" sz="8000" dirty="0">
              <a:cs typeface="Calibri"/>
            </a:endParaRPr>
          </a:p>
          <a:p>
            <a:pPr lvl="1"/>
            <a:endParaRPr lang="sv-SE" sz="8000" dirty="0">
              <a:cs typeface="Calibri"/>
            </a:endParaRPr>
          </a:p>
          <a:p>
            <a:pPr marL="457200" lvl="1" indent="0">
              <a:buNone/>
            </a:pPr>
            <a:endParaRPr lang="sv-SE" sz="7200" dirty="0">
              <a:cs typeface="Calibri"/>
            </a:endParaRPr>
          </a:p>
          <a:p>
            <a:pPr marL="0" indent="0">
              <a:buNone/>
            </a:pPr>
            <a:r>
              <a:rPr kumimoji="0" lang="sv-SE" sz="7200" b="0" i="0" u="none" strike="noStrike" kern="1200" cap="none" spc="0" normalizeH="0" baseline="0" noProof="0" dirty="0">
                <a:ln>
                  <a:noFill/>
                </a:ln>
                <a:solidFill>
                  <a:prstClr val="black"/>
                </a:solidFill>
                <a:effectLst/>
                <a:uLnTx/>
                <a:uFillTx/>
                <a:ea typeface="+mn-ea"/>
                <a:cs typeface="Calibri"/>
              </a:rPr>
              <a:t> </a:t>
            </a:r>
          </a:p>
          <a:p>
            <a:pPr marL="457200" lvl="1" indent="0">
              <a:buNone/>
            </a:pPr>
            <a:r>
              <a:rPr lang="sv-SE" sz="5500" dirty="0"/>
              <a:t/>
            </a:r>
            <a:br>
              <a:rPr lang="sv-SE" sz="5500" dirty="0"/>
            </a:br>
            <a:endParaRPr lang="sv-SE" sz="5500" dirty="0"/>
          </a:p>
          <a:p>
            <a:pPr lvl="1">
              <a:buFont typeface="Wingdings" panose="05000000000000000000" pitchFamily="2" charset="2"/>
              <a:buChar char="ü"/>
            </a:pPr>
            <a:endParaRPr lang="sv-SE" sz="2000" dirty="0">
              <a:latin typeface="Calibri"/>
              <a:cs typeface="Calibri"/>
            </a:endParaRPr>
          </a:p>
        </p:txBody>
      </p:sp>
      <p:grpSp>
        <p:nvGrpSpPr>
          <p:cNvPr id="10" name="Grupp 9">
            <a:extLst>
              <a:ext uri="{FF2B5EF4-FFF2-40B4-BE49-F238E27FC236}">
                <a16:creationId xmlns:a16="http://schemas.microsoft.com/office/drawing/2014/main" id="{8C01C356-98C2-4197-A412-CDF86BF94C37}"/>
              </a:ext>
            </a:extLst>
          </p:cNvPr>
          <p:cNvGrpSpPr/>
          <p:nvPr/>
        </p:nvGrpSpPr>
        <p:grpSpPr>
          <a:xfrm>
            <a:off x="8555622" y="2380748"/>
            <a:ext cx="2735072" cy="2941744"/>
            <a:chOff x="7642455" y="449225"/>
            <a:chExt cx="2735072" cy="2941744"/>
          </a:xfrm>
        </p:grpSpPr>
        <p:pic>
          <p:nvPicPr>
            <p:cNvPr id="54" name="Bild 53" descr="Berättelser">
              <a:extLst>
                <a:ext uri="{FF2B5EF4-FFF2-40B4-BE49-F238E27FC236}">
                  <a16:creationId xmlns:a16="http://schemas.microsoft.com/office/drawing/2014/main" id="{029ADFDC-A0A8-44CF-8CD5-8BCB702EFF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rot="691903">
              <a:off x="7642455" y="838970"/>
              <a:ext cx="2551999" cy="2551999"/>
            </a:xfrm>
            <a:prstGeom prst="rect">
              <a:avLst/>
            </a:prstGeom>
          </p:spPr>
        </p:pic>
        <p:sp>
          <p:nvSpPr>
            <p:cNvPr id="8" name="Rektangel 7">
              <a:extLst>
                <a:ext uri="{FF2B5EF4-FFF2-40B4-BE49-F238E27FC236}">
                  <a16:creationId xmlns:a16="http://schemas.microsoft.com/office/drawing/2014/main" id="{71D0131E-C174-4555-8C4F-071CFCE241BE}"/>
                </a:ext>
              </a:extLst>
            </p:cNvPr>
            <p:cNvSpPr/>
            <p:nvPr/>
          </p:nvSpPr>
          <p:spPr>
            <a:xfrm>
              <a:off x="8749996" y="1095416"/>
              <a:ext cx="518273" cy="7644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pic>
          <p:nvPicPr>
            <p:cNvPr id="36" name="Bild 35" descr="Slägga och hacka">
              <a:extLst>
                <a:ext uri="{FF2B5EF4-FFF2-40B4-BE49-F238E27FC236}">
                  <a16:creationId xmlns:a16="http://schemas.microsoft.com/office/drawing/2014/main" id="{F22386A4-4E2B-486F-99BA-24FF79A4D19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695785">
              <a:off x="8939535" y="484079"/>
              <a:ext cx="483457" cy="483457"/>
            </a:xfrm>
            <a:prstGeom prst="rect">
              <a:avLst/>
            </a:prstGeom>
          </p:spPr>
        </p:pic>
        <p:pic>
          <p:nvPicPr>
            <p:cNvPr id="2" name="Bildobjekt 1">
              <a:extLst>
                <a:ext uri="{FF2B5EF4-FFF2-40B4-BE49-F238E27FC236}">
                  <a16:creationId xmlns:a16="http://schemas.microsoft.com/office/drawing/2014/main" id="{00960C18-527A-4FD8-B0BA-473E1D057B7B}"/>
                </a:ext>
              </a:extLst>
            </p:cNvPr>
            <p:cNvPicPr>
              <a:picLocks noChangeAspect="1"/>
            </p:cNvPicPr>
            <p:nvPr/>
          </p:nvPicPr>
          <p:blipFill>
            <a:blip r:embed="rId7"/>
            <a:stretch>
              <a:fillRect/>
            </a:stretch>
          </p:blipFill>
          <p:spPr>
            <a:xfrm rot="21311491">
              <a:off x="8810310" y="1150771"/>
              <a:ext cx="432665" cy="621670"/>
            </a:xfrm>
            <a:prstGeom prst="rect">
              <a:avLst/>
            </a:prstGeom>
          </p:spPr>
        </p:pic>
        <p:sp>
          <p:nvSpPr>
            <p:cNvPr id="4" name="Rektangel 3">
              <a:extLst>
                <a:ext uri="{FF2B5EF4-FFF2-40B4-BE49-F238E27FC236}">
                  <a16:creationId xmlns:a16="http://schemas.microsoft.com/office/drawing/2014/main" id="{2B5A5161-F8B4-4D01-8B23-B4C283B43033}"/>
                </a:ext>
              </a:extLst>
            </p:cNvPr>
            <p:cNvSpPr/>
            <p:nvPr/>
          </p:nvSpPr>
          <p:spPr>
            <a:xfrm>
              <a:off x="8220269" y="705352"/>
              <a:ext cx="289249" cy="358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ktangel 4">
              <a:extLst>
                <a:ext uri="{FF2B5EF4-FFF2-40B4-BE49-F238E27FC236}">
                  <a16:creationId xmlns:a16="http://schemas.microsoft.com/office/drawing/2014/main" id="{4E488414-0056-4928-9BDC-151A68D2C3BB}"/>
                </a:ext>
              </a:extLst>
            </p:cNvPr>
            <p:cNvSpPr/>
            <p:nvPr/>
          </p:nvSpPr>
          <p:spPr>
            <a:xfrm>
              <a:off x="7865706" y="1308206"/>
              <a:ext cx="354563" cy="358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ktangel 5">
              <a:extLst>
                <a:ext uri="{FF2B5EF4-FFF2-40B4-BE49-F238E27FC236}">
                  <a16:creationId xmlns:a16="http://schemas.microsoft.com/office/drawing/2014/main" id="{E9FD58FE-D6D8-4399-AAB9-A0092EBD2E5A}"/>
                </a:ext>
              </a:extLst>
            </p:cNvPr>
            <p:cNvSpPr/>
            <p:nvPr/>
          </p:nvSpPr>
          <p:spPr>
            <a:xfrm>
              <a:off x="9579385" y="1057893"/>
              <a:ext cx="354563" cy="358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ktangel 6">
              <a:extLst>
                <a:ext uri="{FF2B5EF4-FFF2-40B4-BE49-F238E27FC236}">
                  <a16:creationId xmlns:a16="http://schemas.microsoft.com/office/drawing/2014/main" id="{4544D271-4EB4-44AA-BB57-D5D7506C8699}"/>
                </a:ext>
              </a:extLst>
            </p:cNvPr>
            <p:cNvSpPr/>
            <p:nvPr/>
          </p:nvSpPr>
          <p:spPr>
            <a:xfrm>
              <a:off x="9899692" y="1545053"/>
              <a:ext cx="354563" cy="358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pic>
          <p:nvPicPr>
            <p:cNvPr id="60" name="Bild 59" descr="Cirklar med pilar">
              <a:extLst>
                <a:ext uri="{FF2B5EF4-FFF2-40B4-BE49-F238E27FC236}">
                  <a16:creationId xmlns:a16="http://schemas.microsoft.com/office/drawing/2014/main" id="{E65FAE40-5049-4011-A061-978FAA51DA8A}"/>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rot="21093453">
              <a:off x="9731964" y="995618"/>
              <a:ext cx="645563" cy="645563"/>
            </a:xfrm>
            <a:prstGeom prst="rect">
              <a:avLst/>
            </a:prstGeom>
          </p:spPr>
        </p:pic>
        <p:pic>
          <p:nvPicPr>
            <p:cNvPr id="28" name="Bild 27" descr="Dokument">
              <a:extLst>
                <a:ext uri="{FF2B5EF4-FFF2-40B4-BE49-F238E27FC236}">
                  <a16:creationId xmlns:a16="http://schemas.microsoft.com/office/drawing/2014/main" id="{045C7E61-5359-4701-AD2B-E94A96738C12}"/>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rot="20576446">
              <a:off x="7795611" y="449225"/>
              <a:ext cx="672663" cy="662139"/>
            </a:xfrm>
            <a:prstGeom prst="rect">
              <a:avLst/>
            </a:prstGeom>
          </p:spPr>
        </p:pic>
        <p:sp>
          <p:nvSpPr>
            <p:cNvPr id="22" name="textruta 21">
              <a:extLst>
                <a:ext uri="{FF2B5EF4-FFF2-40B4-BE49-F238E27FC236}">
                  <a16:creationId xmlns:a16="http://schemas.microsoft.com/office/drawing/2014/main" id="{718EA975-C749-4981-A64E-C3C4DDA21C71}"/>
                </a:ext>
              </a:extLst>
            </p:cNvPr>
            <p:cNvSpPr txBox="1"/>
            <p:nvPr/>
          </p:nvSpPr>
          <p:spPr>
            <a:xfrm rot="1388864">
              <a:off x="8146310" y="2174995"/>
              <a:ext cx="72641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black">
                      <a:lumMod val="50000"/>
                      <a:lumOff val="50000"/>
                    </a:prstClr>
                  </a:solidFill>
                  <a:effectLst/>
                  <a:uLnTx/>
                  <a:uFillTx/>
                  <a:latin typeface="Calibri"/>
                  <a:ea typeface="+mn-ea"/>
                  <a:cs typeface="+mn-cs"/>
                </a:rPr>
                <a:t>Testbädden</a:t>
              </a:r>
              <a:endParaRPr kumimoji="0" lang="sv-SE" sz="8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pic>
          <p:nvPicPr>
            <p:cNvPr id="9" name="Platshållare för innehåll 11">
              <a:extLst>
                <a:ext uri="{FF2B5EF4-FFF2-40B4-BE49-F238E27FC236}">
                  <a16:creationId xmlns:a16="http://schemas.microsoft.com/office/drawing/2014/main" id="{C290F321-8D61-4DFE-8DC6-19F1F318C1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rot="211999">
              <a:off x="8945744" y="2201458"/>
              <a:ext cx="641448" cy="560695"/>
            </a:xfrm>
            <a:prstGeom prst="rect">
              <a:avLst/>
            </a:prstGeom>
          </p:spPr>
        </p:pic>
      </p:grpSp>
    </p:spTree>
    <p:extLst>
      <p:ext uri="{BB962C8B-B14F-4D97-AF65-F5344CB8AC3E}">
        <p14:creationId xmlns:p14="http://schemas.microsoft.com/office/powerpoint/2010/main" val="319834400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302871C6-622E-AA65-47B5-A08873C69295}"/>
              </a:ext>
            </a:extLst>
          </p:cNvPr>
          <p:cNvSpPr/>
          <p:nvPr/>
        </p:nvSpPr>
        <p:spPr>
          <a:xfrm>
            <a:off x="773035" y="3008007"/>
            <a:ext cx="3258671" cy="2825236"/>
          </a:xfrm>
          <a:prstGeom prst="wedgeRoundRectCallout">
            <a:avLst>
              <a:gd name="adj1" fmla="val 32886"/>
              <a:gd name="adj2" fmla="val -63154"/>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Känt mig trygg från start och förstått vad som "ska göras". Mycket och kontinuerlig information. Bra och snabb återkoppling vid egen kontakt </a:t>
            </a:r>
            <a:r>
              <a:rPr kumimoji="0" lang="sv-SE" sz="1800" b="0" i="0" u="none" strike="noStrike" kern="1200" cap="none" spc="0" normalizeH="0" baseline="0" noProof="0" dirty="0" err="1">
                <a:ln>
                  <a:noFill/>
                </a:ln>
                <a:solidFill>
                  <a:prstClr val="white"/>
                </a:solidFill>
                <a:effectLst/>
                <a:uLnTx/>
                <a:uFillTx/>
                <a:latin typeface="Arial"/>
                <a:ea typeface="+mn-ea"/>
                <a:cs typeface="+mn-cs"/>
              </a:rPr>
              <a:t>kontakt</a:t>
            </a:r>
            <a:r>
              <a:rPr kumimoji="0" lang="sv-SE" sz="1800" b="0" i="0" u="none" strike="noStrike" kern="1200" cap="none" spc="0" normalizeH="0" baseline="0" noProof="0" dirty="0">
                <a:ln>
                  <a:noFill/>
                </a:ln>
                <a:solidFill>
                  <a:prstClr val="white"/>
                </a:solidFill>
                <a:effectLst/>
                <a:uLnTx/>
                <a:uFillTx/>
                <a:latin typeface="Arial"/>
                <a:ea typeface="+mn-ea"/>
                <a:cs typeface="+mn-cs"/>
              </a:rPr>
              <a:t> också</a:t>
            </a:r>
          </a:p>
        </p:txBody>
      </p:sp>
      <p:sp>
        <p:nvSpPr>
          <p:cNvPr id="4" name="Pratbubbla: rektangel med rundade hörn 3">
            <a:extLst>
              <a:ext uri="{FF2B5EF4-FFF2-40B4-BE49-F238E27FC236}">
                <a16:creationId xmlns:a16="http://schemas.microsoft.com/office/drawing/2014/main" id="{28C91799-DCA5-9EE5-EFE0-5313890045CE}"/>
              </a:ext>
            </a:extLst>
          </p:cNvPr>
          <p:cNvSpPr/>
          <p:nvPr/>
        </p:nvSpPr>
        <p:spPr>
          <a:xfrm>
            <a:off x="8877691" y="4356848"/>
            <a:ext cx="2350604" cy="1411941"/>
          </a:xfrm>
          <a:prstGeom prst="wedgeRoundRectCallout">
            <a:avLst>
              <a:gd name="adj1" fmla="val -76460"/>
              <a:gd name="adj2" fmla="val 3452"/>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har haft en bra dialog när vi har haft behov av det. </a:t>
            </a:r>
          </a:p>
        </p:txBody>
      </p:sp>
      <p:sp>
        <p:nvSpPr>
          <p:cNvPr id="5" name="Pratbubbla: rektangel med rundade hörn 4">
            <a:extLst>
              <a:ext uri="{FF2B5EF4-FFF2-40B4-BE49-F238E27FC236}">
                <a16:creationId xmlns:a16="http://schemas.microsoft.com/office/drawing/2014/main" id="{1254103A-D6D0-AB2D-DC8C-880B397A1767}"/>
              </a:ext>
            </a:extLst>
          </p:cNvPr>
          <p:cNvSpPr/>
          <p:nvPr/>
        </p:nvSpPr>
        <p:spPr>
          <a:xfrm>
            <a:off x="4187174" y="2944230"/>
            <a:ext cx="3711068" cy="2825236"/>
          </a:xfrm>
          <a:prstGeom prst="wedgeRoundRectCallout">
            <a:avLst>
              <a:gd name="adj1" fmla="val 4532"/>
              <a:gd name="adj2" fmla="val -63630"/>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Uppdraget behöver tydliggöras ytterligare, framförallt vad gäller förväntningar. Hanteringen av Yrkesresan kräver resurser och planer för långsiktig hantering. Det är ett omfattande strategiskt arbete och kräver en "arkitektur".</a:t>
            </a:r>
          </a:p>
        </p:txBody>
      </p:sp>
      <p:sp>
        <p:nvSpPr>
          <p:cNvPr id="7" name="Pratbubbla: rektangel med rundade hörn 6">
            <a:extLst>
              <a:ext uri="{FF2B5EF4-FFF2-40B4-BE49-F238E27FC236}">
                <a16:creationId xmlns:a16="http://schemas.microsoft.com/office/drawing/2014/main" id="{EC39B99D-417C-1BA3-F6B5-526F6BA9375C}"/>
              </a:ext>
            </a:extLst>
          </p:cNvPr>
          <p:cNvSpPr/>
          <p:nvPr/>
        </p:nvSpPr>
        <p:spPr>
          <a:xfrm>
            <a:off x="8254523" y="1089211"/>
            <a:ext cx="2973772" cy="2511142"/>
          </a:xfrm>
          <a:prstGeom prst="wedgeRoundRectCallout">
            <a:avLst>
              <a:gd name="adj1" fmla="val -36456"/>
              <a:gd name="adj2" fmla="val 85511"/>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Att vi tillsammans identifierar vilket stödbehov RSS:er har gemensamt ser vi som ett viktigt nästa steg. </a:t>
            </a:r>
          </a:p>
        </p:txBody>
      </p:sp>
      <p:sp>
        <p:nvSpPr>
          <p:cNvPr id="9" name="Rektangel: rundade hörn 8">
            <a:extLst>
              <a:ext uri="{FF2B5EF4-FFF2-40B4-BE49-F238E27FC236}">
                <a16:creationId xmlns:a16="http://schemas.microsoft.com/office/drawing/2014/main" id="{45E363B2-A318-5DCB-38FF-8A78138D8958}"/>
              </a:ext>
            </a:extLst>
          </p:cNvPr>
          <p:cNvSpPr/>
          <p:nvPr/>
        </p:nvSpPr>
        <p:spPr>
          <a:xfrm>
            <a:off x="1290918" y="591671"/>
            <a:ext cx="3859306" cy="190948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Vad är din upplevelse av SKRs stöd till RSS för det regionala genomförandet?</a:t>
            </a:r>
          </a:p>
        </p:txBody>
      </p:sp>
    </p:spTree>
    <p:extLst>
      <p:ext uri="{BB962C8B-B14F-4D97-AF65-F5344CB8AC3E}">
        <p14:creationId xmlns:p14="http://schemas.microsoft.com/office/powerpoint/2010/main" val="19370399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418C51-103F-13A6-9E39-6554FA480254}"/>
              </a:ext>
            </a:extLst>
          </p:cNvPr>
          <p:cNvSpPr>
            <a:spLocks noGrp="1"/>
          </p:cNvSpPr>
          <p:nvPr>
            <p:ph type="title"/>
          </p:nvPr>
        </p:nvSpPr>
        <p:spPr/>
        <p:txBody>
          <a:bodyPr/>
          <a:lstStyle/>
          <a:p>
            <a:r>
              <a:rPr lang="sv-SE" dirty="0"/>
              <a:t>Erfarenhetsutbyte mellan RSS:er</a:t>
            </a:r>
          </a:p>
        </p:txBody>
      </p:sp>
      <p:pic>
        <p:nvPicPr>
          <p:cNvPr id="4" name="Bildobjekt 3">
            <a:extLst>
              <a:ext uri="{FF2B5EF4-FFF2-40B4-BE49-F238E27FC236}">
                <a16:creationId xmlns:a16="http://schemas.microsoft.com/office/drawing/2014/main" id="{8F087856-71F7-78BB-1484-31E5B7CE9E97}"/>
              </a:ext>
            </a:extLst>
          </p:cNvPr>
          <p:cNvPicPr>
            <a:picLocks noChangeAspect="1"/>
          </p:cNvPicPr>
          <p:nvPr/>
        </p:nvPicPr>
        <p:blipFill>
          <a:blip r:embed="rId2"/>
          <a:stretch>
            <a:fillRect/>
          </a:stretch>
        </p:blipFill>
        <p:spPr>
          <a:xfrm>
            <a:off x="1182860" y="2105994"/>
            <a:ext cx="8037149" cy="3503676"/>
          </a:xfrm>
          <a:prstGeom prst="rect">
            <a:avLst/>
          </a:prstGeom>
        </p:spPr>
      </p:pic>
    </p:spTree>
    <p:extLst>
      <p:ext uri="{BB962C8B-B14F-4D97-AF65-F5344CB8AC3E}">
        <p14:creationId xmlns:p14="http://schemas.microsoft.com/office/powerpoint/2010/main" val="9888672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EC16B94B-332E-54DF-7C82-5C8CA7D316DE}"/>
              </a:ext>
            </a:extLst>
          </p:cNvPr>
          <p:cNvSpPr/>
          <p:nvPr/>
        </p:nvSpPr>
        <p:spPr>
          <a:xfrm>
            <a:off x="714833" y="3734455"/>
            <a:ext cx="3244068" cy="1995602"/>
          </a:xfrm>
          <a:prstGeom prst="wedgeRoundRectCallout">
            <a:avLst>
              <a:gd name="adj1" fmla="val -1765"/>
              <a:gd name="adj2" fmla="val -7967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RSS:erna bli ännu bättre på att utbyta erfarenheter och ge tips om effektivisering och hantering av RSS-nivåns stöd</a:t>
            </a:r>
          </a:p>
        </p:txBody>
      </p:sp>
      <p:sp>
        <p:nvSpPr>
          <p:cNvPr id="5" name="Pratbubbla: rektangel med rundade hörn 4">
            <a:extLst>
              <a:ext uri="{FF2B5EF4-FFF2-40B4-BE49-F238E27FC236}">
                <a16:creationId xmlns:a16="http://schemas.microsoft.com/office/drawing/2014/main" id="{59A759A7-75AD-67B8-C859-6079B1777A54}"/>
              </a:ext>
            </a:extLst>
          </p:cNvPr>
          <p:cNvSpPr/>
          <p:nvPr/>
        </p:nvSpPr>
        <p:spPr>
          <a:xfrm>
            <a:off x="7537404" y="4346864"/>
            <a:ext cx="3244068" cy="1695836"/>
          </a:xfrm>
          <a:prstGeom prst="wedgeRoundRectCallout">
            <a:avLst>
              <a:gd name="adj1" fmla="val -42717"/>
              <a:gd name="adj2" fmla="val -72714"/>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 i RSS Mellansverige har också regelbundna möten där vi utbytt information </a:t>
            </a:r>
            <a:r>
              <a:rPr kumimoji="0" lang="sv-SE" sz="1800" b="0" i="0" u="none" strike="noStrike" kern="1200" cap="none" spc="0" normalizeH="0" baseline="0" noProof="0" dirty="0" err="1">
                <a:ln>
                  <a:noFill/>
                </a:ln>
                <a:solidFill>
                  <a:prstClr val="white"/>
                </a:solidFill>
                <a:effectLst/>
                <a:uLnTx/>
                <a:uFillTx/>
                <a:latin typeface="Arial"/>
                <a:ea typeface="+mn-ea"/>
                <a:cs typeface="+mn-cs"/>
              </a:rPr>
              <a:t>ang</a:t>
            </a:r>
            <a:r>
              <a:rPr kumimoji="0" lang="sv-SE" sz="1800" b="0" i="0" u="none" strike="noStrike" kern="1200" cap="none" spc="0" normalizeH="0" baseline="0" noProof="0" dirty="0">
                <a:ln>
                  <a:noFill/>
                </a:ln>
                <a:solidFill>
                  <a:prstClr val="white"/>
                </a:solidFill>
                <a:effectLst/>
                <a:uLnTx/>
                <a:uFillTx/>
                <a:latin typeface="Arial"/>
                <a:ea typeface="+mn-ea"/>
                <a:cs typeface="+mn-cs"/>
              </a:rPr>
              <a:t> YR i våra resp. län.</a:t>
            </a:r>
          </a:p>
        </p:txBody>
      </p:sp>
      <p:sp>
        <p:nvSpPr>
          <p:cNvPr id="7" name="Pratbubbla: rektangel med rundade hörn 6">
            <a:extLst>
              <a:ext uri="{FF2B5EF4-FFF2-40B4-BE49-F238E27FC236}">
                <a16:creationId xmlns:a16="http://schemas.microsoft.com/office/drawing/2014/main" id="{87442A1D-E161-BE53-D61D-BE3F03D665E6}"/>
              </a:ext>
            </a:extLst>
          </p:cNvPr>
          <p:cNvSpPr/>
          <p:nvPr/>
        </p:nvSpPr>
        <p:spPr>
          <a:xfrm>
            <a:off x="4277950" y="3103938"/>
            <a:ext cx="2940405" cy="2485851"/>
          </a:xfrm>
          <a:prstGeom prst="wedgeRoundRectCallout">
            <a:avLst>
              <a:gd name="adj1" fmla="val -50559"/>
              <a:gd name="adj2" fmla="val -70031"/>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Tror det kan vara värdefullt att i större grupp lyfta erfarenheter, möjligheter och farhågor nu när systemet blir större och mer omfattande.</a:t>
            </a:r>
          </a:p>
        </p:txBody>
      </p:sp>
      <p:sp>
        <p:nvSpPr>
          <p:cNvPr id="8" name="Pratbubbla: rektangel med rundade hörn 7">
            <a:extLst>
              <a:ext uri="{FF2B5EF4-FFF2-40B4-BE49-F238E27FC236}">
                <a16:creationId xmlns:a16="http://schemas.microsoft.com/office/drawing/2014/main" id="{0F72CE89-EDD3-5C43-5C95-9B70BF88086C}"/>
              </a:ext>
            </a:extLst>
          </p:cNvPr>
          <p:cNvSpPr/>
          <p:nvPr/>
        </p:nvSpPr>
        <p:spPr>
          <a:xfrm>
            <a:off x="7444809" y="300467"/>
            <a:ext cx="4483136" cy="3379395"/>
          </a:xfrm>
          <a:prstGeom prst="wedgeRoundRectCallou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Bra att nationella projektledningen finns på RSS agenda, bra initiativ att starta upp 'referensgrupp' det ser vi kan bidra i nödvändigt nästa steg. Det vill säga att nu när första resan startat kan man identifiera utmaningar i genomförbarheten i de olika RSS:erna och diskutera dessa</a:t>
            </a:r>
          </a:p>
        </p:txBody>
      </p:sp>
      <p:sp>
        <p:nvSpPr>
          <p:cNvPr id="9" name="Rektangel: rundade hörn 8">
            <a:extLst>
              <a:ext uri="{FF2B5EF4-FFF2-40B4-BE49-F238E27FC236}">
                <a16:creationId xmlns:a16="http://schemas.microsoft.com/office/drawing/2014/main" id="{481B9E6A-8393-6348-44D6-A9F9282FFEBC}"/>
              </a:ext>
            </a:extLst>
          </p:cNvPr>
          <p:cNvSpPr/>
          <p:nvPr/>
        </p:nvSpPr>
        <p:spPr>
          <a:xfrm>
            <a:off x="868615" y="847166"/>
            <a:ext cx="4020670" cy="145228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Vad är din upplevelse av SKRs stöd för erfarenhetsutbyte?</a:t>
            </a:r>
          </a:p>
        </p:txBody>
      </p:sp>
    </p:spTree>
    <p:extLst>
      <p:ext uri="{BB962C8B-B14F-4D97-AF65-F5344CB8AC3E}">
        <p14:creationId xmlns:p14="http://schemas.microsoft.com/office/powerpoint/2010/main" val="1383933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FDC66E1-F5B8-F8A4-5779-5BA0103D0270}"/>
              </a:ext>
            </a:extLst>
          </p:cNvPr>
          <p:cNvSpPr>
            <a:spLocks noGrp="1"/>
          </p:cNvSpPr>
          <p:nvPr>
            <p:ph idx="1"/>
          </p:nvPr>
        </p:nvSpPr>
        <p:spPr>
          <a:xfrm>
            <a:off x="664232" y="2432566"/>
            <a:ext cx="9609825" cy="3738598"/>
          </a:xfrm>
        </p:spPr>
        <p:txBody>
          <a:bodyPr/>
          <a:lstStyle/>
          <a:p>
            <a:r>
              <a:rPr lang="sv-SE" dirty="0"/>
              <a:t>Referensgrupp</a:t>
            </a:r>
          </a:p>
          <a:p>
            <a:r>
              <a:rPr lang="sv-SE" dirty="0"/>
              <a:t>Fokus på samtal om utmaningar och lösningar när vi möts</a:t>
            </a:r>
          </a:p>
          <a:p>
            <a:r>
              <a:rPr lang="sv-SE" dirty="0"/>
              <a:t>Information genom lägesrapport i Samarbetsrum en gång/månad</a:t>
            </a:r>
          </a:p>
          <a:p>
            <a:r>
              <a:rPr lang="sv-SE" dirty="0"/>
              <a:t>”Instruktion för regionalt genomförandet”</a:t>
            </a:r>
          </a:p>
          <a:p>
            <a:r>
              <a:rPr lang="sv-SE" dirty="0"/>
              <a:t>”Plan för genomförande”</a:t>
            </a:r>
          </a:p>
          <a:p>
            <a:endParaRPr lang="sv-SE" dirty="0"/>
          </a:p>
        </p:txBody>
      </p:sp>
      <p:sp>
        <p:nvSpPr>
          <p:cNvPr id="3" name="Rubrik 2">
            <a:extLst>
              <a:ext uri="{FF2B5EF4-FFF2-40B4-BE49-F238E27FC236}">
                <a16:creationId xmlns:a16="http://schemas.microsoft.com/office/drawing/2014/main" id="{840353D3-D9D9-F046-BB91-1938A8AA4F91}"/>
              </a:ext>
            </a:extLst>
          </p:cNvPr>
          <p:cNvSpPr>
            <a:spLocks noGrp="1"/>
          </p:cNvSpPr>
          <p:nvPr>
            <p:ph type="title"/>
          </p:nvPr>
        </p:nvSpPr>
        <p:spPr/>
        <p:txBody>
          <a:bodyPr/>
          <a:lstStyle/>
          <a:p>
            <a:r>
              <a:rPr lang="sv-SE" dirty="0"/>
              <a:t>Hur går vi vidare?</a:t>
            </a:r>
          </a:p>
        </p:txBody>
      </p:sp>
      <p:sp>
        <p:nvSpPr>
          <p:cNvPr id="4" name="Pratbubbla: rektangel med rundade hörn 3">
            <a:extLst>
              <a:ext uri="{FF2B5EF4-FFF2-40B4-BE49-F238E27FC236}">
                <a16:creationId xmlns:a16="http://schemas.microsoft.com/office/drawing/2014/main" id="{33B224C7-58A3-91E5-2D31-0B08A58D3E35}"/>
              </a:ext>
            </a:extLst>
          </p:cNvPr>
          <p:cNvSpPr/>
          <p:nvPr/>
        </p:nvSpPr>
        <p:spPr>
          <a:xfrm>
            <a:off x="8342972" y="563967"/>
            <a:ext cx="3262542" cy="1542027"/>
          </a:xfrm>
          <a:prstGeom prst="wedgeRoundRectCallout">
            <a:avLst>
              <a:gd name="adj1" fmla="val -32070"/>
              <a:gd name="adj2" fmla="val 82428"/>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Vill du få en inbjudan till Samarbetsrum? Kontakta yrkesresan@skr.se</a:t>
            </a:r>
          </a:p>
        </p:txBody>
      </p:sp>
    </p:spTree>
    <p:extLst>
      <p:ext uri="{BB962C8B-B14F-4D97-AF65-F5344CB8AC3E}">
        <p14:creationId xmlns:p14="http://schemas.microsoft.com/office/powerpoint/2010/main" val="156638650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328B07C-119C-797C-5629-78CF6EF61BA8}"/>
              </a:ext>
            </a:extLst>
          </p:cNvPr>
          <p:cNvSpPr>
            <a:spLocks noGrp="1"/>
          </p:cNvSpPr>
          <p:nvPr>
            <p:ph idx="1"/>
          </p:nvPr>
        </p:nvSpPr>
        <p:spPr>
          <a:xfrm>
            <a:off x="663575" y="2244689"/>
            <a:ext cx="9609825" cy="3738598"/>
          </a:xfrm>
        </p:spPr>
        <p:txBody>
          <a:bodyPr/>
          <a:lstStyle/>
          <a:p>
            <a:r>
              <a:rPr lang="sv-SE" dirty="0"/>
              <a:t>Stöd för RSS i planering</a:t>
            </a:r>
          </a:p>
          <a:p>
            <a:r>
              <a:rPr lang="sv-SE" dirty="0"/>
              <a:t>Förtydliga uppdraget</a:t>
            </a:r>
          </a:p>
          <a:p>
            <a:r>
              <a:rPr lang="sv-SE" dirty="0"/>
              <a:t>Utgångspunkt för ”Plan för genomförande”</a:t>
            </a:r>
          </a:p>
          <a:p>
            <a:r>
              <a:rPr lang="sv-SE" dirty="0"/>
              <a:t>Kan användas vid kommunikation med kommunerna</a:t>
            </a:r>
          </a:p>
          <a:p>
            <a:endParaRPr lang="sv-SE" dirty="0"/>
          </a:p>
        </p:txBody>
      </p:sp>
      <p:sp>
        <p:nvSpPr>
          <p:cNvPr id="4" name="Rubrik 1">
            <a:extLst>
              <a:ext uri="{FF2B5EF4-FFF2-40B4-BE49-F238E27FC236}">
                <a16:creationId xmlns:a16="http://schemas.microsoft.com/office/drawing/2014/main" id="{B97E5F21-06E7-EF91-D57D-9694FE75FB6F}"/>
              </a:ext>
            </a:extLst>
          </p:cNvPr>
          <p:cNvSpPr>
            <a:spLocks noGrp="1"/>
          </p:cNvSpPr>
          <p:nvPr>
            <p:ph type="title"/>
          </p:nvPr>
        </p:nvSpPr>
        <p:spPr>
          <a:xfrm>
            <a:off x="663575" y="874713"/>
            <a:ext cx="10938617" cy="1231900"/>
          </a:xfrm>
        </p:spPr>
        <p:txBody>
          <a:bodyPr/>
          <a:lstStyle/>
          <a:p>
            <a:r>
              <a:rPr lang="sv-SE" dirty="0"/>
              <a:t>Instruktion för regionalt genomförande</a:t>
            </a:r>
            <a:br>
              <a:rPr lang="sv-SE" dirty="0"/>
            </a:br>
            <a:endParaRPr lang="sv-SE" dirty="0"/>
          </a:p>
        </p:txBody>
      </p:sp>
    </p:spTree>
    <p:extLst>
      <p:ext uri="{BB962C8B-B14F-4D97-AF65-F5344CB8AC3E}">
        <p14:creationId xmlns:p14="http://schemas.microsoft.com/office/powerpoint/2010/main" val="36366379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EEEF4E2-E8F7-36D0-20E6-E2C97D11FBE3}"/>
              </a:ext>
            </a:extLst>
          </p:cNvPr>
          <p:cNvSpPr txBox="1"/>
          <p:nvPr/>
        </p:nvSpPr>
        <p:spPr>
          <a:xfrm>
            <a:off x="1001026" y="593943"/>
            <a:ext cx="104227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SKR</a:t>
            </a:r>
            <a:r>
              <a:rPr kumimoji="0" lang="sv-SE"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3" name="textruta 2">
            <a:extLst>
              <a:ext uri="{FF2B5EF4-FFF2-40B4-BE49-F238E27FC236}">
                <a16:creationId xmlns:a16="http://schemas.microsoft.com/office/drawing/2014/main" id="{FB2D03E8-671F-ABC3-E68B-2646E8CC4F42}"/>
              </a:ext>
            </a:extLst>
          </p:cNvPr>
          <p:cNvSpPr txBox="1"/>
          <p:nvPr/>
        </p:nvSpPr>
        <p:spPr>
          <a:xfrm>
            <a:off x="4087483" y="593943"/>
            <a:ext cx="263886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Nationell RSS </a:t>
            </a:r>
          </a:p>
        </p:txBody>
      </p:sp>
      <p:sp>
        <p:nvSpPr>
          <p:cNvPr id="4" name="textruta 3">
            <a:extLst>
              <a:ext uri="{FF2B5EF4-FFF2-40B4-BE49-F238E27FC236}">
                <a16:creationId xmlns:a16="http://schemas.microsoft.com/office/drawing/2014/main" id="{2E73E4B2-8795-FC62-D7C0-5DD1ED5B3AC6}"/>
              </a:ext>
            </a:extLst>
          </p:cNvPr>
          <p:cNvSpPr txBox="1"/>
          <p:nvPr/>
        </p:nvSpPr>
        <p:spPr>
          <a:xfrm>
            <a:off x="8592149" y="593943"/>
            <a:ext cx="263886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Regional RSS </a:t>
            </a:r>
          </a:p>
        </p:txBody>
      </p:sp>
      <p:sp>
        <p:nvSpPr>
          <p:cNvPr id="6" name="textruta 5">
            <a:extLst>
              <a:ext uri="{FF2B5EF4-FFF2-40B4-BE49-F238E27FC236}">
                <a16:creationId xmlns:a16="http://schemas.microsoft.com/office/drawing/2014/main" id="{836E072B-3791-CC43-BEBC-4AAB9E4C9933}"/>
              </a:ext>
            </a:extLst>
          </p:cNvPr>
          <p:cNvSpPr txBox="1"/>
          <p:nvPr/>
        </p:nvSpPr>
        <p:spPr>
          <a:xfrm>
            <a:off x="249257" y="1176238"/>
            <a:ext cx="286309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Övergripande projektplan</a:t>
            </a:r>
          </a:p>
        </p:txBody>
      </p:sp>
      <p:sp>
        <p:nvSpPr>
          <p:cNvPr id="7" name="textruta 6">
            <a:extLst>
              <a:ext uri="{FF2B5EF4-FFF2-40B4-BE49-F238E27FC236}">
                <a16:creationId xmlns:a16="http://schemas.microsoft.com/office/drawing/2014/main" id="{C22386A2-1B93-823D-7B90-A4ADDDEA1DDC}"/>
              </a:ext>
            </a:extLst>
          </p:cNvPr>
          <p:cNvSpPr txBox="1"/>
          <p:nvPr/>
        </p:nvSpPr>
        <p:spPr>
          <a:xfrm>
            <a:off x="4329376" y="1145785"/>
            <a:ext cx="176990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Projektdirektiv </a:t>
            </a:r>
          </a:p>
        </p:txBody>
      </p:sp>
      <p:sp>
        <p:nvSpPr>
          <p:cNvPr id="8" name="textruta 7">
            <a:extLst>
              <a:ext uri="{FF2B5EF4-FFF2-40B4-BE49-F238E27FC236}">
                <a16:creationId xmlns:a16="http://schemas.microsoft.com/office/drawing/2014/main" id="{FDCBB01C-1B05-0D39-A63A-BFDA8057E532}"/>
              </a:ext>
            </a:extLst>
          </p:cNvPr>
          <p:cNvSpPr txBox="1"/>
          <p:nvPr/>
        </p:nvSpPr>
        <p:spPr>
          <a:xfrm>
            <a:off x="4329376" y="1956469"/>
            <a:ext cx="250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Projektplan delprojekt</a:t>
            </a:r>
          </a:p>
        </p:txBody>
      </p:sp>
      <p:sp>
        <p:nvSpPr>
          <p:cNvPr id="11" name="textruta 10">
            <a:extLst>
              <a:ext uri="{FF2B5EF4-FFF2-40B4-BE49-F238E27FC236}">
                <a16:creationId xmlns:a16="http://schemas.microsoft.com/office/drawing/2014/main" id="{A6CA6EEE-A70D-6E7B-343C-720605E6F1E7}"/>
              </a:ext>
            </a:extLst>
          </p:cNvPr>
          <p:cNvSpPr txBox="1"/>
          <p:nvPr/>
        </p:nvSpPr>
        <p:spPr>
          <a:xfrm>
            <a:off x="8592149" y="1882326"/>
            <a:ext cx="260579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Innehåll/material för genomförande</a:t>
            </a:r>
          </a:p>
        </p:txBody>
      </p:sp>
      <p:cxnSp>
        <p:nvCxnSpPr>
          <p:cNvPr id="12" name="Rak pilkoppling 11">
            <a:extLst>
              <a:ext uri="{FF2B5EF4-FFF2-40B4-BE49-F238E27FC236}">
                <a16:creationId xmlns:a16="http://schemas.microsoft.com/office/drawing/2014/main" id="{9B0C1BA3-C515-D0CD-98CD-D247E7018A99}"/>
              </a:ext>
            </a:extLst>
          </p:cNvPr>
          <p:cNvCxnSpPr>
            <a:cxnSpLocks/>
          </p:cNvCxnSpPr>
          <p:nvPr/>
        </p:nvCxnSpPr>
        <p:spPr>
          <a:xfrm>
            <a:off x="7089568" y="2212158"/>
            <a:ext cx="9841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8E80D140-008F-4C78-F792-7E7996122C69}"/>
              </a:ext>
            </a:extLst>
          </p:cNvPr>
          <p:cNvSpPr txBox="1"/>
          <p:nvPr/>
        </p:nvSpPr>
        <p:spPr>
          <a:xfrm>
            <a:off x="290306" y="2993352"/>
            <a:ext cx="32691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Instruktion för genomförande</a:t>
            </a:r>
          </a:p>
        </p:txBody>
      </p:sp>
      <p:cxnSp>
        <p:nvCxnSpPr>
          <p:cNvPr id="14" name="Rak pilkoppling 13">
            <a:extLst>
              <a:ext uri="{FF2B5EF4-FFF2-40B4-BE49-F238E27FC236}">
                <a16:creationId xmlns:a16="http://schemas.microsoft.com/office/drawing/2014/main" id="{1D0029E2-F92C-2FCB-84F8-F74679A69E26}"/>
              </a:ext>
            </a:extLst>
          </p:cNvPr>
          <p:cNvCxnSpPr>
            <a:cxnSpLocks/>
          </p:cNvCxnSpPr>
          <p:nvPr/>
        </p:nvCxnSpPr>
        <p:spPr>
          <a:xfrm>
            <a:off x="3759057" y="3192116"/>
            <a:ext cx="44452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ruta 16">
            <a:extLst>
              <a:ext uri="{FF2B5EF4-FFF2-40B4-BE49-F238E27FC236}">
                <a16:creationId xmlns:a16="http://schemas.microsoft.com/office/drawing/2014/main" id="{861B4E15-5BD0-09C5-E25F-9F00338502FA}"/>
              </a:ext>
            </a:extLst>
          </p:cNvPr>
          <p:cNvSpPr txBox="1"/>
          <p:nvPr/>
        </p:nvSpPr>
        <p:spPr>
          <a:xfrm>
            <a:off x="8592149" y="2947615"/>
            <a:ext cx="260579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Plan för genomförande</a:t>
            </a:r>
          </a:p>
        </p:txBody>
      </p:sp>
      <p:sp>
        <p:nvSpPr>
          <p:cNvPr id="18" name="textruta 17">
            <a:extLst>
              <a:ext uri="{FF2B5EF4-FFF2-40B4-BE49-F238E27FC236}">
                <a16:creationId xmlns:a16="http://schemas.microsoft.com/office/drawing/2014/main" id="{EA6EADF8-FD10-73E9-B904-F2A7019A2085}"/>
              </a:ext>
            </a:extLst>
          </p:cNvPr>
          <p:cNvSpPr txBox="1"/>
          <p:nvPr/>
        </p:nvSpPr>
        <p:spPr>
          <a:xfrm>
            <a:off x="447473" y="3519950"/>
            <a:ext cx="2664875" cy="286232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Målgrupp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Förutsättningar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Roller och resurser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Konceptuell följsamhet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Uppdraget: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Kommunikation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Kurstillfällen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Administration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Rekrytera utbildare</a:t>
            </a:r>
          </a:p>
        </p:txBody>
      </p:sp>
      <p:sp>
        <p:nvSpPr>
          <p:cNvPr id="21" name="textruta 20">
            <a:extLst>
              <a:ext uri="{FF2B5EF4-FFF2-40B4-BE49-F238E27FC236}">
                <a16:creationId xmlns:a16="http://schemas.microsoft.com/office/drawing/2014/main" id="{4132E8DF-40FA-3858-5BC7-E9803D1685DC}"/>
              </a:ext>
            </a:extLst>
          </p:cNvPr>
          <p:cNvSpPr txBox="1"/>
          <p:nvPr/>
        </p:nvSpPr>
        <p:spPr>
          <a:xfrm>
            <a:off x="8592149" y="3429000"/>
            <a:ext cx="2342244" cy="1754326"/>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Organisering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Roller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Finansiering/budget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Riskanalys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Tids- och aktivitetsplan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Kommunikation</a:t>
            </a:r>
          </a:p>
        </p:txBody>
      </p:sp>
      <p:cxnSp>
        <p:nvCxnSpPr>
          <p:cNvPr id="16" name="Rak pilkoppling 15">
            <a:extLst>
              <a:ext uri="{FF2B5EF4-FFF2-40B4-BE49-F238E27FC236}">
                <a16:creationId xmlns:a16="http://schemas.microsoft.com/office/drawing/2014/main" id="{ABC23A9A-247E-97C5-5EAA-24B9E014AAC6}"/>
              </a:ext>
            </a:extLst>
          </p:cNvPr>
          <p:cNvCxnSpPr/>
          <p:nvPr/>
        </p:nvCxnSpPr>
        <p:spPr>
          <a:xfrm>
            <a:off x="5047012" y="1545895"/>
            <a:ext cx="0" cy="3912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Rak pilkoppling 21">
            <a:extLst>
              <a:ext uri="{FF2B5EF4-FFF2-40B4-BE49-F238E27FC236}">
                <a16:creationId xmlns:a16="http://schemas.microsoft.com/office/drawing/2014/main" id="{4446BC08-AA9E-C0E3-8656-BF1CB35EE2EB}"/>
              </a:ext>
            </a:extLst>
          </p:cNvPr>
          <p:cNvCxnSpPr/>
          <p:nvPr/>
        </p:nvCxnSpPr>
        <p:spPr>
          <a:xfrm>
            <a:off x="3360998" y="1376293"/>
            <a:ext cx="5624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Pratbubbla: rektangel med rundade hörn 23">
            <a:extLst>
              <a:ext uri="{FF2B5EF4-FFF2-40B4-BE49-F238E27FC236}">
                <a16:creationId xmlns:a16="http://schemas.microsoft.com/office/drawing/2014/main" id="{2BADAA30-A465-E751-CABA-759A130E4747}"/>
              </a:ext>
            </a:extLst>
          </p:cNvPr>
          <p:cNvSpPr/>
          <p:nvPr/>
        </p:nvSpPr>
        <p:spPr>
          <a:xfrm>
            <a:off x="9856891" y="5632107"/>
            <a:ext cx="1816964" cy="736270"/>
          </a:xfrm>
          <a:prstGeom prst="wedgeRoundRectCallout">
            <a:avLst>
              <a:gd name="adj1" fmla="val -47008"/>
              <a:gd name="adj2" fmla="val -98165"/>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SKR tar fram en mall</a:t>
            </a:r>
          </a:p>
        </p:txBody>
      </p:sp>
    </p:spTree>
    <p:extLst>
      <p:ext uri="{BB962C8B-B14F-4D97-AF65-F5344CB8AC3E}">
        <p14:creationId xmlns:p14="http://schemas.microsoft.com/office/powerpoint/2010/main" val="363643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18" grpId="0" animBg="1"/>
      <p:bldP spid="21" grpId="0" animBg="1"/>
      <p:bldP spid="24"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C21854-433D-1816-0ACB-934987ED5787}"/>
              </a:ext>
            </a:extLst>
          </p:cNvPr>
          <p:cNvSpPr>
            <a:spLocks noGrp="1"/>
          </p:cNvSpPr>
          <p:nvPr>
            <p:ph type="title"/>
          </p:nvPr>
        </p:nvSpPr>
        <p:spPr/>
        <p:txBody>
          <a:bodyPr/>
          <a:lstStyle/>
          <a:p>
            <a:r>
              <a:rPr lang="sv-SE" dirty="0"/>
              <a:t>Öppet forum</a:t>
            </a:r>
          </a:p>
        </p:txBody>
      </p:sp>
      <p:sp>
        <p:nvSpPr>
          <p:cNvPr id="6" name="Pratbubbla: rektangel med rundade hörn 5">
            <a:extLst>
              <a:ext uri="{FF2B5EF4-FFF2-40B4-BE49-F238E27FC236}">
                <a16:creationId xmlns:a16="http://schemas.microsoft.com/office/drawing/2014/main" id="{F7DBEF0F-96EC-E048-179E-ACEE3BABCA42}"/>
              </a:ext>
            </a:extLst>
          </p:cNvPr>
          <p:cNvSpPr/>
          <p:nvPr/>
        </p:nvSpPr>
        <p:spPr>
          <a:xfrm>
            <a:off x="2159177" y="2487826"/>
            <a:ext cx="3383278" cy="1584960"/>
          </a:xfrm>
          <a:prstGeom prst="wedgeRoundRectCallout">
            <a:avLst>
              <a:gd name="adj1" fmla="val 39323"/>
              <a:gd name="adj2" fmla="val 99451"/>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18 april </a:t>
            </a:r>
            <a:r>
              <a:rPr kumimoji="0" lang="sv-SE" sz="2400" b="1" i="0" u="none" strike="noStrike" kern="1200" cap="none" spc="0" normalizeH="0" baseline="0" noProof="0" dirty="0" err="1">
                <a:ln>
                  <a:noFill/>
                </a:ln>
                <a:solidFill>
                  <a:prstClr val="white"/>
                </a:solidFill>
                <a:effectLst/>
                <a:uLnTx/>
                <a:uFillTx/>
                <a:latin typeface="Arial"/>
                <a:ea typeface="+mn-ea"/>
                <a:cs typeface="+mn-cs"/>
              </a:rPr>
              <a:t>kl</a:t>
            </a:r>
            <a:r>
              <a:rPr kumimoji="0" lang="sv-SE" sz="2400" b="1" i="0" u="none" strike="noStrike" kern="1200" cap="none" spc="0" normalizeH="0" baseline="0" noProof="0" dirty="0">
                <a:ln>
                  <a:noFill/>
                </a:ln>
                <a:solidFill>
                  <a:prstClr val="white"/>
                </a:solidFill>
                <a:effectLst/>
                <a:uLnTx/>
                <a:uFillTx/>
                <a:latin typeface="Arial"/>
                <a:ea typeface="+mn-ea"/>
                <a:cs typeface="+mn-cs"/>
              </a:rPr>
              <a:t> 13-15</a:t>
            </a:r>
            <a:endParaRPr kumimoji="0" lang="sv-SE"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ratbubbla: rektangel med rundade hörn 4">
            <a:extLst>
              <a:ext uri="{FF2B5EF4-FFF2-40B4-BE49-F238E27FC236}">
                <a16:creationId xmlns:a16="http://schemas.microsoft.com/office/drawing/2014/main" id="{D35620CD-6096-DCB8-1B9E-DD79007A1B28}"/>
              </a:ext>
            </a:extLst>
          </p:cNvPr>
          <p:cNvSpPr/>
          <p:nvPr/>
        </p:nvSpPr>
        <p:spPr>
          <a:xfrm>
            <a:off x="6096000" y="2487826"/>
            <a:ext cx="3383278" cy="1584960"/>
          </a:xfrm>
          <a:prstGeom prst="wedgeRoundRectCallout">
            <a:avLst>
              <a:gd name="adj1" fmla="val -38248"/>
              <a:gd name="adj2" fmla="val 98702"/>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Anmälan via skr.se/evenemang</a:t>
            </a:r>
            <a:endParaRPr kumimoji="0" lang="sv-SE" sz="24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9205000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3">
            <a:extLst>
              <a:ext uri="{FF2B5EF4-FFF2-40B4-BE49-F238E27FC236}">
                <a16:creationId xmlns:a16="http://schemas.microsoft.com/office/drawing/2014/main" id="{0AEBE81E-9FF5-45B3-BE52-538D3BBC5B9B}"/>
              </a:ext>
            </a:extLst>
          </p:cNvPr>
          <p:cNvPicPr>
            <a:picLocks noChangeAspect="1"/>
          </p:cNvPicPr>
          <p:nvPr/>
        </p:nvPicPr>
        <p:blipFill>
          <a:blip r:embed="rId3"/>
          <a:stretch>
            <a:fillRect/>
          </a:stretch>
        </p:blipFill>
        <p:spPr>
          <a:xfrm>
            <a:off x="3199652" y="628650"/>
            <a:ext cx="5318325" cy="5095219"/>
          </a:xfrm>
          <a:prstGeom prst="rect">
            <a:avLst/>
          </a:prstGeom>
        </p:spPr>
      </p:pic>
    </p:spTree>
    <p:extLst>
      <p:ext uri="{BB962C8B-B14F-4D97-AF65-F5344CB8AC3E}">
        <p14:creationId xmlns:p14="http://schemas.microsoft.com/office/powerpoint/2010/main" val="143859121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CAA55D-D8BC-3780-790F-9B97D72482FE}"/>
              </a:ext>
            </a:extLst>
          </p:cNvPr>
          <p:cNvSpPr>
            <a:spLocks noGrp="1"/>
          </p:cNvSpPr>
          <p:nvPr>
            <p:ph type="ctrTitle"/>
          </p:nvPr>
        </p:nvSpPr>
        <p:spPr/>
        <p:txBody>
          <a:bodyPr/>
          <a:lstStyle/>
          <a:p>
            <a:r>
              <a:rPr lang="sv-SE" dirty="0"/>
              <a:t>Paus</a:t>
            </a:r>
          </a:p>
        </p:txBody>
      </p:sp>
      <p:sp>
        <p:nvSpPr>
          <p:cNvPr id="3" name="Underrubrik 2">
            <a:extLst>
              <a:ext uri="{FF2B5EF4-FFF2-40B4-BE49-F238E27FC236}">
                <a16:creationId xmlns:a16="http://schemas.microsoft.com/office/drawing/2014/main" id="{367A3AA5-CBEF-AF7C-82DC-CDC93CFCFDA4}"/>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51803087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4F4C94-B838-BDA8-C925-89A2FB9BC79E}"/>
              </a:ext>
            </a:extLst>
          </p:cNvPr>
          <p:cNvSpPr>
            <a:spLocks noGrp="1"/>
          </p:cNvSpPr>
          <p:nvPr>
            <p:ph type="ctrTitle"/>
          </p:nvPr>
        </p:nvSpPr>
        <p:spPr/>
        <p:txBody>
          <a:bodyPr/>
          <a:lstStyle/>
          <a:p>
            <a:r>
              <a:rPr lang="sv-SE" dirty="0"/>
              <a:t>RSS-nätverkens fokusområden 2023</a:t>
            </a:r>
          </a:p>
        </p:txBody>
      </p:sp>
      <p:sp>
        <p:nvSpPr>
          <p:cNvPr id="3" name="Underrubrik 2">
            <a:extLst>
              <a:ext uri="{FF2B5EF4-FFF2-40B4-BE49-F238E27FC236}">
                <a16:creationId xmlns:a16="http://schemas.microsoft.com/office/drawing/2014/main" id="{8B321EF3-8D42-B1E8-FABE-4DB153D2DEBC}"/>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316096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2BBFEF-48B7-4431-968F-4B2B274AF0BF}"/>
              </a:ext>
            </a:extLst>
          </p:cNvPr>
          <p:cNvSpPr>
            <a:spLocks noGrp="1"/>
          </p:cNvSpPr>
          <p:nvPr>
            <p:ph type="title" idx="4294967295"/>
          </p:nvPr>
        </p:nvSpPr>
        <p:spPr>
          <a:xfrm>
            <a:off x="380470" y="141191"/>
            <a:ext cx="10515600" cy="931863"/>
          </a:xfrm>
        </p:spPr>
        <p:txBody>
          <a:bodyPr>
            <a:normAutofit/>
          </a:bodyPr>
          <a:lstStyle/>
          <a:p>
            <a:r>
              <a:rPr lang="sv-SE">
                <a:latin typeface="Playfair Display" panose="00000500000000000000" pitchFamily="2" charset="0"/>
              </a:rPr>
              <a:t>Testmiljöer offentlig sektor</a:t>
            </a:r>
            <a:r>
              <a:rPr lang="sv-SE"/>
              <a:t> </a:t>
            </a:r>
          </a:p>
        </p:txBody>
      </p:sp>
      <p:sp>
        <p:nvSpPr>
          <p:cNvPr id="4" name="Rektangel 3">
            <a:extLst>
              <a:ext uri="{FF2B5EF4-FFF2-40B4-BE49-F238E27FC236}">
                <a16:creationId xmlns:a16="http://schemas.microsoft.com/office/drawing/2014/main" id="{E2A3E98C-CC15-45C8-9D48-7BACDC58AA9E}"/>
              </a:ext>
            </a:extLst>
          </p:cNvPr>
          <p:cNvSpPr/>
          <p:nvPr/>
        </p:nvSpPr>
        <p:spPr>
          <a:xfrm>
            <a:off x="568298" y="1306291"/>
            <a:ext cx="9534525" cy="132343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sv-SE" sz="20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sv-SE" sz="20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sv-SE" sz="2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7" name="textruta 6">
            <a:extLst>
              <a:ext uri="{FF2B5EF4-FFF2-40B4-BE49-F238E27FC236}">
                <a16:creationId xmlns:a16="http://schemas.microsoft.com/office/drawing/2014/main" id="{29CE55DC-7393-4046-8EE1-BCC01D232E19}"/>
              </a:ext>
            </a:extLst>
          </p:cNvPr>
          <p:cNvSpPr txBox="1"/>
          <p:nvPr/>
        </p:nvSpPr>
        <p:spPr>
          <a:xfrm>
            <a:off x="551446" y="1497383"/>
            <a:ext cx="10568728" cy="40934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Befintliga verksamheter inom vård- och omsorg utgör testmiljöer, totalt ca 30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Minst ett test av välfärdsteknik ska genomföras i varje kommun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Testerna leds av utsedd testledare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Resultatet av varje test dokumenteras i en slutrapport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Slutrapporter med resultat och erfarenheter av test sprids till andra kommuner och företag</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r>
            <a:b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endPar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Calibri"/>
                <a:ea typeface="+mn-ea"/>
                <a:cs typeface="+mn-cs"/>
              </a:rPr>
              <a:t/>
            </a:r>
            <a:br>
              <a:rPr kumimoji="0" lang="sv-SE" sz="2400" b="0" i="0" u="none" strike="noStrike" kern="1200" cap="none" spc="0" normalizeH="0" baseline="0" noProof="0" dirty="0">
                <a:ln>
                  <a:noFill/>
                </a:ln>
                <a:solidFill>
                  <a:prstClr val="black"/>
                </a:solidFill>
                <a:effectLst/>
                <a:uLnTx/>
                <a:uFillTx/>
                <a:latin typeface="Calibri"/>
                <a:ea typeface="+mn-ea"/>
                <a:cs typeface="+mn-cs"/>
              </a:rPr>
            </a:br>
            <a:r>
              <a:rPr kumimoji="0" lang="sv-SE" sz="1800" b="0" i="0" u="none" strike="noStrike" kern="1200" cap="none" spc="0" normalizeH="0" baseline="0" noProof="0" dirty="0">
                <a:ln>
                  <a:noFill/>
                </a:ln>
                <a:solidFill>
                  <a:prstClr val="black"/>
                </a:solidFill>
                <a:effectLst/>
                <a:uLnTx/>
                <a:uFillTx/>
                <a:latin typeface="Calibri"/>
                <a:ea typeface="+mn-ea"/>
                <a:cs typeface="+mn-cs"/>
              </a:rPr>
              <a:t/>
            </a:r>
            <a:br>
              <a:rPr kumimoji="0" lang="sv-SE" sz="1800" b="0" i="0" u="none" strike="noStrike" kern="1200" cap="none" spc="0" normalizeH="0" baseline="0" noProof="0" dirty="0">
                <a:ln>
                  <a:noFill/>
                </a:ln>
                <a:solidFill>
                  <a:prstClr val="black"/>
                </a:solidFill>
                <a:effectLst/>
                <a:uLnTx/>
                <a:uFillTx/>
                <a:latin typeface="Calibri"/>
                <a:ea typeface="+mn-ea"/>
                <a:cs typeface="+mn-cs"/>
              </a:rPr>
            </a:br>
            <a:r>
              <a:rPr kumimoji="0" lang="sv-SE" sz="1800" b="0" i="0" u="none" strike="noStrike" kern="1200" cap="none" spc="0" normalizeH="0" baseline="0" noProof="0" dirty="0">
                <a:ln>
                  <a:noFill/>
                </a:ln>
                <a:solidFill>
                  <a:prstClr val="black"/>
                </a:solidFill>
                <a:effectLst/>
                <a:uLnTx/>
                <a:uFillTx/>
                <a:latin typeface="Calibri"/>
                <a:ea typeface="+mn-ea"/>
                <a:cs typeface="+mn-cs"/>
              </a:rPr>
              <a:t> </a:t>
            </a:r>
          </a:p>
        </p:txBody>
      </p:sp>
      <p:graphicFrame>
        <p:nvGraphicFramePr>
          <p:cNvPr id="3" name="Tabell 2">
            <a:extLst>
              <a:ext uri="{FF2B5EF4-FFF2-40B4-BE49-F238E27FC236}">
                <a16:creationId xmlns:a16="http://schemas.microsoft.com/office/drawing/2014/main" id="{C765B1CF-64F1-43C2-96CD-F8FFB45308B9}"/>
              </a:ext>
            </a:extLst>
          </p:cNvPr>
          <p:cNvGraphicFramePr>
            <a:graphicFrameLocks noGrp="1"/>
          </p:cNvGraphicFramePr>
          <p:nvPr/>
        </p:nvGraphicFramePr>
        <p:xfrm>
          <a:off x="551446" y="1224496"/>
          <a:ext cx="10802171" cy="758540"/>
        </p:xfrm>
        <a:graphic>
          <a:graphicData uri="http://schemas.openxmlformats.org/drawingml/2006/table">
            <a:tbl>
              <a:tblPr firstRow="1" firstCol="1" bandRow="1"/>
              <a:tblGrid>
                <a:gridCol w="1145377">
                  <a:extLst>
                    <a:ext uri="{9D8B030D-6E8A-4147-A177-3AD203B41FA5}">
                      <a16:colId xmlns:a16="http://schemas.microsoft.com/office/drawing/2014/main" val="4113993659"/>
                    </a:ext>
                  </a:extLst>
                </a:gridCol>
                <a:gridCol w="1591580">
                  <a:extLst>
                    <a:ext uri="{9D8B030D-6E8A-4147-A177-3AD203B41FA5}">
                      <a16:colId xmlns:a16="http://schemas.microsoft.com/office/drawing/2014/main" val="3843341202"/>
                    </a:ext>
                  </a:extLst>
                </a:gridCol>
                <a:gridCol w="729465">
                  <a:extLst>
                    <a:ext uri="{9D8B030D-6E8A-4147-A177-3AD203B41FA5}">
                      <a16:colId xmlns:a16="http://schemas.microsoft.com/office/drawing/2014/main" val="281743829"/>
                    </a:ext>
                  </a:extLst>
                </a:gridCol>
                <a:gridCol w="1674688">
                  <a:extLst>
                    <a:ext uri="{9D8B030D-6E8A-4147-A177-3AD203B41FA5}">
                      <a16:colId xmlns:a16="http://schemas.microsoft.com/office/drawing/2014/main" val="3001346877"/>
                    </a:ext>
                  </a:extLst>
                </a:gridCol>
                <a:gridCol w="1137104">
                  <a:extLst>
                    <a:ext uri="{9D8B030D-6E8A-4147-A177-3AD203B41FA5}">
                      <a16:colId xmlns:a16="http://schemas.microsoft.com/office/drawing/2014/main" val="2406142986"/>
                    </a:ext>
                  </a:extLst>
                </a:gridCol>
                <a:gridCol w="969098">
                  <a:extLst>
                    <a:ext uri="{9D8B030D-6E8A-4147-A177-3AD203B41FA5}">
                      <a16:colId xmlns:a16="http://schemas.microsoft.com/office/drawing/2014/main" val="1392265676"/>
                    </a:ext>
                  </a:extLst>
                </a:gridCol>
                <a:gridCol w="1243173">
                  <a:extLst>
                    <a:ext uri="{9D8B030D-6E8A-4147-A177-3AD203B41FA5}">
                      <a16:colId xmlns:a16="http://schemas.microsoft.com/office/drawing/2014/main" val="692262381"/>
                    </a:ext>
                  </a:extLst>
                </a:gridCol>
                <a:gridCol w="1146627">
                  <a:extLst>
                    <a:ext uri="{9D8B030D-6E8A-4147-A177-3AD203B41FA5}">
                      <a16:colId xmlns:a16="http://schemas.microsoft.com/office/drawing/2014/main" val="3524262642"/>
                    </a:ext>
                  </a:extLst>
                </a:gridCol>
                <a:gridCol w="1165059">
                  <a:extLst>
                    <a:ext uri="{9D8B030D-6E8A-4147-A177-3AD203B41FA5}">
                      <a16:colId xmlns:a16="http://schemas.microsoft.com/office/drawing/2014/main" val="727448339"/>
                    </a:ext>
                  </a:extLst>
                </a:gridCol>
              </a:tblGrid>
              <a:tr h="758540">
                <a:tc>
                  <a:txBody>
                    <a:bodyPr/>
                    <a:lstStyle/>
                    <a:p>
                      <a:pPr>
                        <a:lnSpc>
                          <a:spcPct val="107000"/>
                        </a:lnSpc>
                        <a:spcAft>
                          <a:spcPts val="800"/>
                        </a:spcAft>
                      </a:pPr>
                      <a:r>
                        <a:rPr lang="sv-SE"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Daglig verksamhet </a:t>
                      </a:r>
                      <a:br>
                        <a:rPr lang="sv-SE"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br>
                      <a:endParaRPr lang="sv-SE"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4472C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a:txBody>
                    <a:bodyPr/>
                    <a:lstStyle/>
                    <a:p>
                      <a:pPr>
                        <a:lnSpc>
                          <a:spcPct val="107000"/>
                        </a:lnSpc>
                        <a:spcAft>
                          <a:spcPts val="800"/>
                        </a:spcAft>
                      </a:pPr>
                      <a:r>
                        <a:rPr lang="sv-SE"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Hemtjänst/nattpatrull</a:t>
                      </a:r>
                      <a:endParaRPr lang="sv-SE"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a:txBody>
                    <a:bodyPr/>
                    <a:lstStyle/>
                    <a:p>
                      <a:pPr>
                        <a:lnSpc>
                          <a:spcPct val="107000"/>
                        </a:lnSpc>
                        <a:spcAft>
                          <a:spcPts val="800"/>
                        </a:spcAft>
                      </a:pPr>
                      <a:r>
                        <a:rPr lang="sv-SE"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Rehab</a:t>
                      </a:r>
                      <a:endParaRPr lang="sv-SE"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a:txBody>
                    <a:bodyPr/>
                    <a:lstStyle/>
                    <a:p>
                      <a:pPr>
                        <a:lnSpc>
                          <a:spcPct val="107000"/>
                        </a:lnSpc>
                        <a:spcAft>
                          <a:spcPts val="800"/>
                        </a:spcAft>
                      </a:pPr>
                      <a:r>
                        <a:rPr lang="sv-SE"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Vård- och omsorgsboende</a:t>
                      </a:r>
                      <a:endParaRPr lang="sv-SE"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a:txBody>
                    <a:bodyPr/>
                    <a:lstStyle/>
                    <a:p>
                      <a:pPr>
                        <a:lnSpc>
                          <a:spcPct val="107000"/>
                        </a:lnSpc>
                        <a:spcAft>
                          <a:spcPts val="800"/>
                        </a:spcAft>
                      </a:pPr>
                      <a:r>
                        <a:rPr lang="sv-SE"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Bostad med särskild service</a:t>
                      </a:r>
                      <a:endParaRPr lang="sv-SE"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a:txBody>
                    <a:bodyPr/>
                    <a:lstStyle/>
                    <a:p>
                      <a:pPr>
                        <a:lnSpc>
                          <a:spcPct val="107000"/>
                        </a:lnSpc>
                        <a:spcAft>
                          <a:spcPts val="800"/>
                        </a:spcAft>
                      </a:pPr>
                      <a:r>
                        <a:rPr lang="sv-SE"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Boendestöd</a:t>
                      </a:r>
                      <a:endParaRPr lang="sv-SE"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a:txBody>
                    <a:bodyPr/>
                    <a:lstStyle/>
                    <a:p>
                      <a:pPr>
                        <a:lnSpc>
                          <a:spcPct val="107000"/>
                        </a:lnSpc>
                        <a:spcAft>
                          <a:spcPts val="800"/>
                        </a:spcAft>
                      </a:pPr>
                      <a:r>
                        <a:rPr lang="sv-SE"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Dagverksamhet</a:t>
                      </a:r>
                      <a:endParaRPr lang="sv-SE"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a:txBody>
                    <a:bodyPr/>
                    <a:lstStyle/>
                    <a:p>
                      <a:pPr>
                        <a:lnSpc>
                          <a:spcPct val="107000"/>
                        </a:lnSpc>
                        <a:spcAft>
                          <a:spcPts val="800"/>
                        </a:spcAft>
                      </a:pPr>
                      <a:r>
                        <a:rPr lang="sv-SE"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Korttidshem</a:t>
                      </a:r>
                      <a:endParaRPr lang="sv-SE"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a:txBody>
                    <a:bodyPr/>
                    <a:lstStyle/>
                    <a:p>
                      <a:pPr>
                        <a:lnSpc>
                          <a:spcPct val="107000"/>
                        </a:lnSpc>
                        <a:spcAft>
                          <a:spcPts val="800"/>
                        </a:spcAft>
                      </a:pPr>
                      <a:r>
                        <a:rPr lang="sv-SE"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Uppsökande- förebyggande enhet</a:t>
                      </a:r>
                      <a:endParaRPr lang="sv-SE"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3727546760"/>
                  </a:ext>
                </a:extLst>
              </a:tr>
            </a:tbl>
          </a:graphicData>
        </a:graphic>
      </p:graphicFrame>
      <p:sp>
        <p:nvSpPr>
          <p:cNvPr id="13" name="textruta 12">
            <a:extLst>
              <a:ext uri="{FF2B5EF4-FFF2-40B4-BE49-F238E27FC236}">
                <a16:creationId xmlns:a16="http://schemas.microsoft.com/office/drawing/2014/main" id="{AA0F0458-9751-4D96-855B-6861B78169D4}"/>
              </a:ext>
            </a:extLst>
          </p:cNvPr>
          <p:cNvSpPr txBox="1"/>
          <p:nvPr/>
        </p:nvSpPr>
        <p:spPr>
          <a:xfrm>
            <a:off x="1071826" y="5067592"/>
            <a:ext cx="5290873" cy="8925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a:ea typeface="+mn-ea"/>
                <a:cs typeface="Calibri"/>
              </a:rPr>
              <a:t>Slutrapporter – resultat av genomförda tester</a:t>
            </a:r>
            <a:r>
              <a:rPr kumimoji="0" lang="sv-SE" sz="2000" b="1" i="0" u="none" strike="noStrike" kern="1200" cap="none" spc="0" normalizeH="0" baseline="0" noProof="0">
                <a:ln>
                  <a:noFill/>
                </a:ln>
                <a:solidFill>
                  <a:prstClr val="black"/>
                </a:solidFill>
                <a:effectLst/>
                <a:uLnTx/>
                <a:uFillTx/>
                <a:latin typeface="Calibri"/>
                <a:ea typeface="+mn-ea"/>
                <a:cs typeface="Calibri"/>
              </a:rPr>
              <a:t/>
            </a:r>
            <a:br>
              <a:rPr kumimoji="0" lang="sv-SE" sz="2000" b="1" i="0" u="none" strike="noStrike" kern="1200" cap="none" spc="0" normalizeH="0" baseline="0" noProof="0">
                <a:ln>
                  <a:noFill/>
                </a:ln>
                <a:solidFill>
                  <a:prstClr val="black"/>
                </a:solidFill>
                <a:effectLst/>
                <a:uLnTx/>
                <a:uFillTx/>
                <a:latin typeface="Calibri"/>
                <a:ea typeface="+mn-ea"/>
                <a:cs typeface="Calibri"/>
              </a:rPr>
            </a:br>
            <a:r>
              <a:rPr kumimoji="0" lang="sv-SE" sz="1600" b="0" i="0" u="none" strike="noStrike" kern="1200" cap="none" spc="0" normalizeH="0" baseline="0" noProof="0">
                <a:ln>
                  <a:noFill/>
                </a:ln>
                <a:solidFill>
                  <a:prstClr val="black"/>
                </a:solidFill>
                <a:effectLst/>
                <a:uLnTx/>
                <a:uFillTx/>
                <a:latin typeface="Calibri"/>
                <a:ea typeface="+mn-ea"/>
                <a:cs typeface="Calibri"/>
              </a:rPr>
              <a:t>S</a:t>
            </a:r>
            <a:r>
              <a:rPr kumimoji="0" lang="sv-SE" sz="1600" b="1" i="0" u="none" strike="noStrike" kern="1200" cap="none" spc="0" normalizeH="0" baseline="0" noProof="0">
                <a:ln>
                  <a:noFill/>
                </a:ln>
                <a:solidFill>
                  <a:prstClr val="black"/>
                </a:solidFill>
                <a:effectLst/>
                <a:uLnTx/>
                <a:uFillTx/>
                <a:latin typeface="Calibri"/>
                <a:ea typeface="+mn-ea"/>
                <a:cs typeface="Calibri"/>
              </a:rPr>
              <a:t>l</a:t>
            </a:r>
            <a:r>
              <a:rPr kumimoji="0" lang="sv-SE" sz="1600" b="0" i="0" u="none" strike="noStrike" kern="1200" cap="none" spc="0" normalizeH="0" baseline="0" noProof="0">
                <a:ln>
                  <a:noFill/>
                </a:ln>
                <a:solidFill>
                  <a:prstClr val="black"/>
                </a:solidFill>
                <a:effectLst/>
                <a:uLnTx/>
                <a:uFillTx/>
                <a:latin typeface="Calibri"/>
                <a:ea typeface="+mn-ea"/>
                <a:cs typeface="Calibri"/>
              </a:rPr>
              <a:t>utrapporter publiceras på allagehub.se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3"/>
              </a:rPr>
              <a:t>https://allagehub.se/allagehub-arkiv/</a:t>
            </a:r>
            <a:r>
              <a:rPr kumimoji="0" lang="sv-SE" sz="1600" b="0" i="0" u="none" strike="noStrike" kern="1200" cap="none" spc="0" normalizeH="0" baseline="0" noProof="0">
                <a:ln>
                  <a:noFill/>
                </a:ln>
                <a:solidFill>
                  <a:prstClr val="black"/>
                </a:solidFill>
                <a:effectLst/>
                <a:uLnTx/>
                <a:uFillTx/>
                <a:latin typeface="Calibri"/>
                <a:ea typeface="+mn-ea"/>
                <a:cs typeface="Calibri"/>
              </a:rPr>
              <a:t> </a:t>
            </a:r>
            <a:endParaRPr kumimoji="0" lang="sv-SE"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2" name="Bild 21" descr="Smartphone kontur">
            <a:extLst>
              <a:ext uri="{FF2B5EF4-FFF2-40B4-BE49-F238E27FC236}">
                <a16:creationId xmlns:a16="http://schemas.microsoft.com/office/drawing/2014/main" id="{724B4EC4-4EB3-409A-A7A2-9976B3E0E5F5}"/>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18662" y="5039185"/>
            <a:ext cx="914400" cy="914400"/>
          </a:xfrm>
          <a:prstGeom prst="rect">
            <a:avLst/>
          </a:prstGeom>
        </p:spPr>
      </p:pic>
      <p:sp>
        <p:nvSpPr>
          <p:cNvPr id="23" name="Rektangel: rundade hörn 22">
            <a:extLst>
              <a:ext uri="{FF2B5EF4-FFF2-40B4-BE49-F238E27FC236}">
                <a16:creationId xmlns:a16="http://schemas.microsoft.com/office/drawing/2014/main" id="{BA7240E8-966B-4D37-9040-44D607CF6ECD}"/>
              </a:ext>
            </a:extLst>
          </p:cNvPr>
          <p:cNvSpPr/>
          <p:nvPr/>
        </p:nvSpPr>
        <p:spPr>
          <a:xfrm>
            <a:off x="318662" y="4855380"/>
            <a:ext cx="6044037" cy="1226754"/>
          </a:xfrm>
          <a:prstGeom prst="roundRect">
            <a:avLst/>
          </a:prstGeom>
          <a:noFill/>
          <a:ln w="19050">
            <a:solidFill>
              <a:srgbClr val="C0EA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63688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439FCB-3328-09CA-55BF-D2791E4B66A4}"/>
              </a:ext>
            </a:extLst>
          </p:cNvPr>
          <p:cNvSpPr>
            <a:spLocks noGrp="1"/>
          </p:cNvSpPr>
          <p:nvPr>
            <p:ph type="title"/>
          </p:nvPr>
        </p:nvSpPr>
        <p:spPr>
          <a:xfrm>
            <a:off x="664233" y="874602"/>
            <a:ext cx="10836887" cy="1231392"/>
          </a:xfrm>
        </p:spPr>
        <p:txBody>
          <a:bodyPr/>
          <a:lstStyle/>
          <a:p>
            <a:r>
              <a:rPr lang="sv-SE" sz="3600" b="1" dirty="0">
                <a:effectLst/>
                <a:ea typeface="Times New Roman" panose="02020603050405020304" pitchFamily="18" charset="0"/>
                <a:cs typeface="Times New Roman" panose="02020603050405020304" pitchFamily="18" charset="0"/>
              </a:rPr>
              <a:t>Beroende i Regioner och Kommuner (BIRK) Verksamhetsplan 2023 </a:t>
            </a:r>
            <a:r>
              <a:rPr lang="sv-SE" sz="1800" b="1" dirty="0">
                <a:effectLst/>
                <a:latin typeface="Arial" panose="020B0604020202020204" pitchFamily="34" charset="0"/>
                <a:ea typeface="Times New Roman" panose="02020603050405020304" pitchFamily="18" charset="0"/>
                <a:cs typeface="Times New Roman" panose="02020603050405020304" pitchFamily="18" charset="0"/>
              </a:rPr>
              <a:t/>
            </a:r>
            <a:br>
              <a:rPr lang="sv-SE" sz="1800" b="1" dirty="0">
                <a:effectLst/>
                <a:latin typeface="Arial" panose="020B0604020202020204" pitchFamily="34" charset="0"/>
                <a:ea typeface="Times New Roman" panose="02020603050405020304" pitchFamily="18"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4E33165B-7712-D1A6-D21D-5ECE03105B80}"/>
              </a:ext>
            </a:extLst>
          </p:cNvPr>
          <p:cNvSpPr>
            <a:spLocks noGrp="1"/>
          </p:cNvSpPr>
          <p:nvPr>
            <p:ph idx="1"/>
          </p:nvPr>
        </p:nvSpPr>
        <p:spPr>
          <a:xfrm>
            <a:off x="664232" y="2495203"/>
            <a:ext cx="7576385" cy="3738598"/>
          </a:xfrm>
        </p:spPr>
        <p:txBody>
          <a:bodyPr/>
          <a:lstStyle/>
          <a:p>
            <a:pPr marL="30163" indent="0">
              <a:buNone/>
            </a:pPr>
            <a:r>
              <a:rPr lang="sv-SE" sz="2000" i="1" dirty="0">
                <a:effectLst/>
                <a:ea typeface="Times New Roman" panose="02020603050405020304" pitchFamily="18" charset="0"/>
                <a:cs typeface="Times New Roman" panose="02020603050405020304" pitchFamily="18" charset="0"/>
              </a:rPr>
              <a:t>”SKR har gjort en uppföljning av de länsdialoger som genomfördes 2019-2021 och sammanfattningsvis har i stort sett alla län identifierat två utvecklingsområden; barn och unga och personer med samsjuklighet. Det är inte bara </a:t>
            </a:r>
            <a:r>
              <a:rPr lang="sv-SE" sz="2000" b="1" i="1" dirty="0">
                <a:effectLst/>
                <a:ea typeface="Times New Roman" panose="02020603050405020304" pitchFamily="18" charset="0"/>
                <a:cs typeface="Times New Roman" panose="02020603050405020304" pitchFamily="18" charset="0"/>
              </a:rPr>
              <a:t>Samsjuklighetsutredningens förslag som påverkar arbetet inom området </a:t>
            </a:r>
            <a:r>
              <a:rPr lang="sv-SE" sz="2000" i="1" dirty="0">
                <a:effectLst/>
                <a:ea typeface="Times New Roman" panose="02020603050405020304" pitchFamily="18" charset="0"/>
                <a:cs typeface="Times New Roman" panose="02020603050405020304" pitchFamily="18" charset="0"/>
              </a:rPr>
              <a:t>skadligt bruk eller beroende, en </a:t>
            </a:r>
            <a:r>
              <a:rPr lang="sv-SE" sz="2000" b="1" i="1" dirty="0">
                <a:effectLst/>
                <a:ea typeface="Times New Roman" panose="02020603050405020304" pitchFamily="18" charset="0"/>
                <a:cs typeface="Times New Roman" panose="02020603050405020304" pitchFamily="18" charset="0"/>
              </a:rPr>
              <a:t>kommande ny socialtjänstlag, </a:t>
            </a:r>
            <a:r>
              <a:rPr lang="sv-SE" sz="2000" i="1" dirty="0">
                <a:effectLst/>
                <a:ea typeface="Times New Roman" panose="02020603050405020304" pitchFamily="18" charset="0"/>
                <a:cs typeface="Times New Roman" panose="02020603050405020304" pitchFamily="18" charset="0"/>
              </a:rPr>
              <a:t>arbetet med </a:t>
            </a:r>
            <a:r>
              <a:rPr lang="sv-SE" sz="2000" b="1" i="1" dirty="0">
                <a:effectLst/>
                <a:ea typeface="Times New Roman" panose="02020603050405020304" pitchFamily="18" charset="0"/>
                <a:cs typeface="Times New Roman" panose="02020603050405020304" pitchFamily="18" charset="0"/>
              </a:rPr>
              <a:t>omställningen till nära vård </a:t>
            </a:r>
            <a:r>
              <a:rPr lang="sv-SE" sz="2000" i="1" dirty="0">
                <a:effectLst/>
                <a:ea typeface="Times New Roman" panose="02020603050405020304" pitchFamily="18" charset="0"/>
                <a:cs typeface="Times New Roman" panose="02020603050405020304" pitchFamily="18" charset="0"/>
              </a:rPr>
              <a:t>behöver också inkluderas. </a:t>
            </a:r>
            <a:r>
              <a:rPr lang="sv-SE" sz="2000" b="1" i="1" dirty="0">
                <a:effectLst/>
                <a:ea typeface="Times New Roman" panose="02020603050405020304" pitchFamily="18" charset="0"/>
                <a:cs typeface="Times New Roman" panose="02020603050405020304" pitchFamily="18" charset="0"/>
              </a:rPr>
              <a:t>Utifrån detta kommer BIRK-nätverket ha ett tydligare fokus på att förbereda och rusta kommuner och regioner inför framtiden</a:t>
            </a:r>
            <a:r>
              <a:rPr lang="sv-SE" sz="2000" i="1" dirty="0">
                <a:effectLst/>
                <a:ea typeface="Times New Roman" panose="02020603050405020304" pitchFamily="18" charset="0"/>
                <a:cs typeface="Times New Roman" panose="02020603050405020304" pitchFamily="18" charset="0"/>
              </a:rPr>
              <a:t>.” </a:t>
            </a:r>
          </a:p>
          <a:p>
            <a:endParaRPr lang="sv-SE" dirty="0"/>
          </a:p>
        </p:txBody>
      </p:sp>
      <p:sp>
        <p:nvSpPr>
          <p:cNvPr id="4" name="Platshållare för datum 3">
            <a:extLst>
              <a:ext uri="{FF2B5EF4-FFF2-40B4-BE49-F238E27FC236}">
                <a16:creationId xmlns:a16="http://schemas.microsoft.com/office/drawing/2014/main" id="{69189546-59BE-247C-EDA1-EA48A442F0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2023-03-15</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63A046FE-BE23-B979-EC04-EEB431A2F3E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9" name="Bildobjekt 8">
            <a:extLst>
              <a:ext uri="{FF2B5EF4-FFF2-40B4-BE49-F238E27FC236}">
                <a16:creationId xmlns:a16="http://schemas.microsoft.com/office/drawing/2014/main" id="{DBAB0FD2-05A3-DC74-9AAD-592C8A6239EA}"/>
              </a:ext>
            </a:extLst>
          </p:cNvPr>
          <p:cNvPicPr>
            <a:picLocks noChangeAspect="1"/>
          </p:cNvPicPr>
          <p:nvPr/>
        </p:nvPicPr>
        <p:blipFill>
          <a:blip r:embed="rId2"/>
          <a:stretch>
            <a:fillRect/>
          </a:stretch>
        </p:blipFill>
        <p:spPr>
          <a:xfrm>
            <a:off x="8804589" y="2105994"/>
            <a:ext cx="2493758" cy="35419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2161832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C42D50-832B-5B60-6BDD-148E1337801D}"/>
              </a:ext>
            </a:extLst>
          </p:cNvPr>
          <p:cNvSpPr>
            <a:spLocks noGrp="1"/>
          </p:cNvSpPr>
          <p:nvPr>
            <p:ph type="title"/>
          </p:nvPr>
        </p:nvSpPr>
        <p:spPr>
          <a:xfrm>
            <a:off x="664234" y="874602"/>
            <a:ext cx="5326992" cy="1228518"/>
          </a:xfrm>
        </p:spPr>
        <p:txBody>
          <a:bodyPr anchor="t">
            <a:normAutofit/>
          </a:bodyPr>
          <a:lstStyle/>
          <a:p>
            <a:r>
              <a:rPr lang="sv-SE" sz="3700"/>
              <a:t>BIRK-nätverket fokusområden 2023</a:t>
            </a:r>
          </a:p>
        </p:txBody>
      </p:sp>
      <p:sp>
        <p:nvSpPr>
          <p:cNvPr id="3" name="Platshållare för innehåll 2">
            <a:extLst>
              <a:ext uri="{FF2B5EF4-FFF2-40B4-BE49-F238E27FC236}">
                <a16:creationId xmlns:a16="http://schemas.microsoft.com/office/drawing/2014/main" id="{46A12853-4962-A686-430E-E2CFCFC26B7B}"/>
              </a:ext>
            </a:extLst>
          </p:cNvPr>
          <p:cNvSpPr>
            <a:spLocks noGrp="1"/>
          </p:cNvSpPr>
          <p:nvPr>
            <p:ph sz="half" idx="1"/>
          </p:nvPr>
        </p:nvSpPr>
        <p:spPr>
          <a:xfrm>
            <a:off x="666000" y="2494800"/>
            <a:ext cx="5325226" cy="3740400"/>
          </a:xfrm>
        </p:spPr>
        <p:txBody>
          <a:bodyPr>
            <a:normAutofit/>
          </a:bodyPr>
          <a:lstStyle/>
          <a:p>
            <a:pPr>
              <a:buFont typeface="Wingdings" panose="05000000000000000000" pitchFamily="2" charset="2"/>
              <a:buChar char="§"/>
            </a:pPr>
            <a:r>
              <a:rPr lang="sv-SE" dirty="0"/>
              <a:t>Samsjuklighet</a:t>
            </a:r>
          </a:p>
          <a:p>
            <a:pPr>
              <a:buFont typeface="Wingdings" panose="05000000000000000000" pitchFamily="2" charset="2"/>
              <a:buChar char="§"/>
            </a:pPr>
            <a:r>
              <a:rPr lang="sv-SE" dirty="0"/>
              <a:t>Nära vård </a:t>
            </a:r>
          </a:p>
          <a:p>
            <a:pPr>
              <a:buFont typeface="Wingdings" panose="05000000000000000000" pitchFamily="2" charset="2"/>
              <a:buChar char="§"/>
            </a:pPr>
            <a:r>
              <a:rPr lang="sv-SE" dirty="0"/>
              <a:t>Framtidens socialtjänst</a:t>
            </a:r>
          </a:p>
        </p:txBody>
      </p:sp>
      <p:pic>
        <p:nvPicPr>
          <p:cNvPr id="7" name="Bildobjekt 6" descr="En bild som visar text&#10;&#10;Automatiskt genererad beskrivning">
            <a:extLst>
              <a:ext uri="{FF2B5EF4-FFF2-40B4-BE49-F238E27FC236}">
                <a16:creationId xmlns:a16="http://schemas.microsoft.com/office/drawing/2014/main" id="{BEA58608-048C-6502-54A0-2C41C95349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9" y="2287557"/>
            <a:ext cx="4172325" cy="2534687"/>
          </a:xfrm>
          <a:prstGeom prst="rect">
            <a:avLst/>
          </a:prstGeom>
          <a:noFill/>
        </p:spPr>
      </p:pic>
      <p:sp>
        <p:nvSpPr>
          <p:cNvPr id="4" name="Platshållare för datum 3">
            <a:extLst>
              <a:ext uri="{FF2B5EF4-FFF2-40B4-BE49-F238E27FC236}">
                <a16:creationId xmlns:a16="http://schemas.microsoft.com/office/drawing/2014/main" id="{68CED39F-E1E0-009B-4355-762875ED56DB}"/>
              </a:ext>
            </a:extLst>
          </p:cNvPr>
          <p:cNvSpPr>
            <a:spLocks noGrp="1"/>
          </p:cNvSpPr>
          <p:nvPr>
            <p:ph type="dt" sz="half" idx="10"/>
          </p:nvPr>
        </p:nvSpPr>
        <p:spPr>
          <a:xfrm>
            <a:off x="664232" y="6356350"/>
            <a:ext cx="1269343"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2023-03-15</a:t>
            </a:r>
          </a:p>
        </p:txBody>
      </p:sp>
      <p:sp>
        <p:nvSpPr>
          <p:cNvPr id="5" name="Platshållare för sidfot 4">
            <a:extLst>
              <a:ext uri="{FF2B5EF4-FFF2-40B4-BE49-F238E27FC236}">
                <a16:creationId xmlns:a16="http://schemas.microsoft.com/office/drawing/2014/main" id="{9D388D91-7EE9-131A-D909-0A554AFBFDA5}"/>
              </a:ext>
            </a:extLst>
          </p:cNvPr>
          <p:cNvSpPr>
            <a:spLocks noGrp="1"/>
          </p:cNvSpPr>
          <p:nvPr>
            <p:ph type="ftr" sz="quarter" idx="11"/>
          </p:nvPr>
        </p:nvSpPr>
        <p:spPr>
          <a:xfrm>
            <a:off x="2457449" y="6356350"/>
            <a:ext cx="6029326"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Tree>
    <p:extLst>
      <p:ext uri="{BB962C8B-B14F-4D97-AF65-F5344CB8AC3E}">
        <p14:creationId xmlns:p14="http://schemas.microsoft.com/office/powerpoint/2010/main" val="25201185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En bild som visar text&#10;&#10;Automatiskt genererad beskrivning">
            <a:extLst>
              <a:ext uri="{FF2B5EF4-FFF2-40B4-BE49-F238E27FC236}">
                <a16:creationId xmlns:a16="http://schemas.microsoft.com/office/drawing/2014/main" id="{2B3C16C4-EC0E-45AF-8323-AF37A498F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058" y="278714"/>
            <a:ext cx="1770043" cy="1746547"/>
          </a:xfrm>
          <a:prstGeom prst="rect">
            <a:avLst/>
          </a:prstGeom>
        </p:spPr>
      </p:pic>
      <p:sp>
        <p:nvSpPr>
          <p:cNvPr id="2" name="Rubrik 1"/>
          <p:cNvSpPr>
            <a:spLocks noGrp="1"/>
          </p:cNvSpPr>
          <p:nvPr>
            <p:ph type="title"/>
          </p:nvPr>
        </p:nvSpPr>
        <p:spPr>
          <a:xfrm>
            <a:off x="664233" y="577273"/>
            <a:ext cx="9609825" cy="1528721"/>
          </a:xfrm>
        </p:spPr>
        <p:txBody>
          <a:bodyPr/>
          <a:lstStyle/>
          <a:p>
            <a:r>
              <a:rPr lang="sv-SE" dirty="0"/>
              <a:t>BIRK-nätverket VP 2023</a:t>
            </a:r>
          </a:p>
        </p:txBody>
      </p:sp>
      <p:sp>
        <p:nvSpPr>
          <p:cNvPr id="3" name="Platshållare för innehåll 2"/>
          <p:cNvSpPr>
            <a:spLocks noGrp="1"/>
          </p:cNvSpPr>
          <p:nvPr>
            <p:ph idx="1"/>
          </p:nvPr>
        </p:nvSpPr>
        <p:spPr>
          <a:xfrm>
            <a:off x="664234" y="1514007"/>
            <a:ext cx="9963792" cy="4766719"/>
          </a:xfrm>
        </p:spPr>
        <p:txBody>
          <a:bodyPr/>
          <a:lstStyle/>
          <a:p>
            <a:pPr marL="30163" indent="0">
              <a:buNone/>
            </a:pPr>
            <a:r>
              <a:rPr lang="sv-SE" dirty="0"/>
              <a:t>Under 2023 kommer BIRK-nätverket att tillsammans med nätverkets representanter</a:t>
            </a:r>
          </a:p>
          <a:p>
            <a:pPr>
              <a:buFont typeface="Wingdings" panose="05000000000000000000" pitchFamily="2" charset="2"/>
              <a:buChar char="§"/>
            </a:pPr>
            <a:r>
              <a:rPr lang="sv-SE" b="1" dirty="0"/>
              <a:t>identifiera behov av utvecklingsstöd </a:t>
            </a:r>
            <a:r>
              <a:rPr lang="sv-SE" dirty="0"/>
              <a:t>för att kunna genomföra Samsjuklighetsutredningens förslag.</a:t>
            </a:r>
          </a:p>
          <a:p>
            <a:pPr>
              <a:buFont typeface="Wingdings" panose="05000000000000000000" pitchFamily="2" charset="2"/>
              <a:buChar char="§"/>
            </a:pPr>
            <a:r>
              <a:rPr lang="sv-SE" b="1" dirty="0"/>
              <a:t>att öka kunskapen om nära vård, omsorg </a:t>
            </a:r>
            <a:r>
              <a:rPr lang="sv-SE" dirty="0"/>
              <a:t>med fokus på målgruppen personer med skadligt bruk eller beroende. Det kan gälla samspelet mellan sjukvårdens olika vårdnivåer och socialtjänstens olika verksamheter.</a:t>
            </a:r>
          </a:p>
          <a:p>
            <a:pPr>
              <a:buFont typeface="Wingdings" panose="05000000000000000000" pitchFamily="2" charset="2"/>
              <a:buChar char="§"/>
            </a:pPr>
            <a:r>
              <a:rPr lang="sv-SE" b="1" dirty="0"/>
              <a:t>genomföra aktiviteter på nätverksträffar som bidrar till att stärka förutsättningarna för utvecklingen </a:t>
            </a:r>
            <a:r>
              <a:rPr lang="sv-SE" dirty="0"/>
              <a:t>av en personcentrerad nära vård och omsorg. </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2023-03-15</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a:extLst>
              <a:ext uri="{FF2B5EF4-FFF2-40B4-BE49-F238E27FC236}">
                <a16:creationId xmlns:a16="http://schemas.microsoft.com/office/drawing/2014/main" id="{59E5AC2B-E878-9AD4-9A5A-F8388550F5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1766263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Kontakt</a:t>
            </a:r>
          </a:p>
        </p:txBody>
      </p:sp>
      <p:sp>
        <p:nvSpPr>
          <p:cNvPr id="3" name="Platshållare för innehåll 2"/>
          <p:cNvSpPr>
            <a:spLocks noGrp="1"/>
          </p:cNvSpPr>
          <p:nvPr>
            <p:ph idx="1"/>
          </p:nvPr>
        </p:nvSpPr>
        <p:spPr>
          <a:xfrm>
            <a:off x="664231" y="2248250"/>
            <a:ext cx="10845463" cy="3985551"/>
          </a:xfrm>
        </p:spPr>
        <p:txBody>
          <a:bodyPr/>
          <a:lstStyle/>
          <a:p>
            <a:pPr marL="30163" indent="0">
              <a:buNone/>
            </a:pPr>
            <a:r>
              <a:rPr lang="sv-SE" b="1" dirty="0"/>
              <a:t>Zophia Mellgren		</a:t>
            </a:r>
            <a:r>
              <a:rPr lang="sv-SE" dirty="0"/>
              <a:t>		</a:t>
            </a:r>
            <a:r>
              <a:rPr lang="sv-SE" sz="2400" b="1" dirty="0"/>
              <a:t>Mikael Malm</a:t>
            </a:r>
            <a:r>
              <a:rPr lang="sv-SE" sz="2400" dirty="0"/>
              <a:t>	</a:t>
            </a:r>
            <a:br>
              <a:rPr lang="sv-SE" sz="2400" dirty="0"/>
            </a:br>
            <a:r>
              <a:rPr lang="sv-SE" dirty="0"/>
              <a:t>08-452 79 53				</a:t>
            </a:r>
            <a:r>
              <a:rPr lang="sv-SE" sz="2400" dirty="0"/>
              <a:t>08-452 78 </a:t>
            </a:r>
            <a:r>
              <a:rPr lang="sv-SE" dirty="0"/>
              <a:t>31				</a:t>
            </a:r>
            <a:r>
              <a:rPr lang="sv-SE" sz="2400" dirty="0"/>
              <a:t/>
            </a:r>
            <a:br>
              <a:rPr lang="sv-SE" sz="2400" dirty="0"/>
            </a:br>
            <a:r>
              <a:rPr lang="sv-SE" dirty="0">
                <a:hlinkClick r:id="rId3"/>
              </a:rPr>
              <a:t>zophia.mellgren@skr.se</a:t>
            </a:r>
            <a:r>
              <a:rPr lang="sv-SE" dirty="0"/>
              <a:t> 			</a:t>
            </a:r>
            <a:r>
              <a:rPr lang="sv-SE" dirty="0">
                <a:hlinkClick r:id="rId4"/>
              </a:rPr>
              <a:t>mikael.malm@skr.se</a:t>
            </a:r>
            <a:r>
              <a:rPr lang="sv-SE" sz="2400" dirty="0"/>
              <a:t>			</a:t>
            </a:r>
            <a:endParaRPr lang="sv-SE" dirty="0"/>
          </a:p>
          <a:p>
            <a:pPr marL="30163" indent="0">
              <a:buNone/>
            </a:pPr>
            <a:endParaRPr lang="sv-SE" sz="2400" dirty="0"/>
          </a:p>
          <a:p>
            <a:pPr marL="30163" indent="0">
              <a:buNone/>
            </a:pPr>
            <a:endParaRPr lang="sv-SE" sz="2400" dirty="0"/>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Avdelningen för vård och omsorg</a:t>
            </a:r>
          </a:p>
        </p:txBody>
      </p:sp>
      <p:sp>
        <p:nvSpPr>
          <p:cNvPr id="8" name="Platshållare för bildnumm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Platshållare för datum 10">
            <a:extLst>
              <a:ext uri="{FF2B5EF4-FFF2-40B4-BE49-F238E27FC236}">
                <a16:creationId xmlns:a16="http://schemas.microsoft.com/office/drawing/2014/main" id="{E380F79E-222A-4C6E-BED6-745226B9CA2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2022-10-13</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a:extLst>
              <a:ext uri="{FF2B5EF4-FFF2-40B4-BE49-F238E27FC236}">
                <a16:creationId xmlns:a16="http://schemas.microsoft.com/office/drawing/2014/main" id="{86ACD007-E773-510C-A8C6-D45CA95599B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51200" y="3667421"/>
            <a:ext cx="4734560" cy="2454434"/>
          </a:xfrm>
          <a:prstGeom prst="rect">
            <a:avLst/>
          </a:prstGeom>
        </p:spPr>
      </p:pic>
    </p:spTree>
    <p:extLst>
      <p:ext uri="{BB962C8B-B14F-4D97-AF65-F5344CB8AC3E}">
        <p14:creationId xmlns:p14="http://schemas.microsoft.com/office/powerpoint/2010/main" val="227299449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p:txBody>
          <a:bodyPr/>
          <a:lstStyle/>
          <a:p>
            <a:r>
              <a:rPr lang="sv-SE"/>
              <a:t>Fokusområden 2023</a:t>
            </a:r>
            <a:br>
              <a:rPr lang="sv-SE"/>
            </a:br>
            <a:r>
              <a:rPr lang="sv-SE"/>
              <a:t>BoU-nätverket</a:t>
            </a:r>
          </a:p>
        </p:txBody>
      </p:sp>
      <p:pic>
        <p:nvPicPr>
          <p:cNvPr id="3" name="Bildobjekt 6" descr="Sveriges Kommuner och Regioner">
            <a:extLst>
              <a:ext uri="{FF2B5EF4-FFF2-40B4-BE49-F238E27FC236}">
                <a16:creationId xmlns:a16="http://schemas.microsoft.com/office/drawing/2014/main" id="{160AD630-C386-F9DD-B407-94937C69DAF2}"/>
              </a:ext>
              <a:ext uri="{C183D7F6-B498-43B3-948B-1728B52AA6E4}">
                <adec:decorative xmlns:adec="http://schemas.microsoft.com/office/drawing/2017/decorative" xmlns="" val="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9260324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1AB3501F-E9C7-3516-0CAE-147E4B1A4D7A}"/>
              </a:ext>
            </a:extLst>
          </p:cNvPr>
          <p:cNvSpPr>
            <a:spLocks noGrp="1"/>
          </p:cNvSpPr>
          <p:nvPr>
            <p:ph type="title"/>
          </p:nvPr>
        </p:nvSpPr>
        <p:spPr>
          <a:xfrm>
            <a:off x="664232" y="874602"/>
            <a:ext cx="9609825" cy="1231392"/>
          </a:xfrm>
        </p:spPr>
        <p:txBody>
          <a:bodyPr/>
          <a:lstStyle/>
          <a:p>
            <a:r>
              <a:rPr lang="sv-SE" sz="3200" dirty="0"/>
              <a:t>Övergripande utgångspunkter</a:t>
            </a:r>
          </a:p>
        </p:txBody>
      </p:sp>
      <p:pic>
        <p:nvPicPr>
          <p:cNvPr id="4" name="Bildobjekt 3">
            <a:extLst>
              <a:ext uri="{FF2B5EF4-FFF2-40B4-BE49-F238E27FC236}">
                <a16:creationId xmlns:a16="http://schemas.microsoft.com/office/drawing/2014/main" id="{BFA315E6-58D4-9E36-B6C6-8863952B4047}"/>
              </a:ext>
            </a:extLst>
          </p:cNvPr>
          <p:cNvPicPr>
            <a:picLocks noChangeAspect="1"/>
          </p:cNvPicPr>
          <p:nvPr/>
        </p:nvPicPr>
        <p:blipFill>
          <a:blip r:embed="rId3"/>
          <a:stretch>
            <a:fillRect/>
          </a:stretch>
        </p:blipFill>
        <p:spPr>
          <a:xfrm>
            <a:off x="664232" y="1826861"/>
            <a:ext cx="9685772" cy="2398630"/>
          </a:xfrm>
          <a:prstGeom prst="rect">
            <a:avLst/>
          </a:prstGeom>
        </p:spPr>
      </p:pic>
    </p:spTree>
    <p:extLst>
      <p:ext uri="{BB962C8B-B14F-4D97-AF65-F5344CB8AC3E}">
        <p14:creationId xmlns:p14="http://schemas.microsoft.com/office/powerpoint/2010/main" val="167646708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tshållare för innehåll 3">
            <a:extLst>
              <a:ext uri="{FF2B5EF4-FFF2-40B4-BE49-F238E27FC236}">
                <a16:creationId xmlns:a16="http://schemas.microsoft.com/office/drawing/2014/main" id="{65E82F03-6A27-CF91-D120-C8730975C5D1}"/>
              </a:ext>
            </a:extLst>
          </p:cNvPr>
          <p:cNvPicPr>
            <a:picLocks noChangeAspect="1"/>
          </p:cNvPicPr>
          <p:nvPr/>
        </p:nvPicPr>
        <p:blipFill>
          <a:blip r:embed="rId2"/>
          <a:stretch>
            <a:fillRect/>
          </a:stretch>
        </p:blipFill>
        <p:spPr>
          <a:xfrm>
            <a:off x="1343026" y="1295401"/>
            <a:ext cx="8172450" cy="4302920"/>
          </a:xfrm>
          <a:prstGeom prst="rect">
            <a:avLst/>
          </a:prstGeom>
        </p:spPr>
      </p:pic>
    </p:spTree>
    <p:extLst>
      <p:ext uri="{BB962C8B-B14F-4D97-AF65-F5344CB8AC3E}">
        <p14:creationId xmlns:p14="http://schemas.microsoft.com/office/powerpoint/2010/main" val="236045120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85C9A7A-511B-A024-F80D-0F7DF5253E09}"/>
              </a:ext>
            </a:extLst>
          </p:cNvPr>
          <p:cNvSpPr>
            <a:spLocks noGrp="1"/>
          </p:cNvSpPr>
          <p:nvPr>
            <p:ph idx="1"/>
          </p:nvPr>
        </p:nvSpPr>
        <p:spPr>
          <a:xfrm>
            <a:off x="455802" y="335083"/>
            <a:ext cx="10465627" cy="539820"/>
          </a:xfrm>
        </p:spPr>
        <p:txBody>
          <a:bodyPr/>
          <a:lstStyle/>
          <a:p>
            <a:pPr marL="30163" indent="0">
              <a:lnSpc>
                <a:spcPct val="107000"/>
              </a:lnSpc>
              <a:spcAft>
                <a:spcPts val="800"/>
              </a:spcAft>
              <a:buNone/>
            </a:pPr>
            <a:r>
              <a:rPr lang="sv-SE" sz="3200" b="1">
                <a:effectLst/>
                <a:latin typeface="+mj-lt"/>
                <a:ea typeface="Calibri" panose="020F0502020204030204" pitchFamily="34" charset="0"/>
                <a:cs typeface="Times New Roman" panose="02020603050405020304" pitchFamily="18" charset="0"/>
              </a:rPr>
              <a:t>Resultatet av post it-lapparna.</a:t>
            </a:r>
          </a:p>
        </p:txBody>
      </p:sp>
      <p:pic>
        <p:nvPicPr>
          <p:cNvPr id="4" name="Bildobjekt 3">
            <a:extLst>
              <a:ext uri="{FF2B5EF4-FFF2-40B4-BE49-F238E27FC236}">
                <a16:creationId xmlns:a16="http://schemas.microsoft.com/office/drawing/2014/main" id="{7C127F93-A612-ACC0-9E2D-B9FDCC16ADF1}"/>
              </a:ext>
            </a:extLst>
          </p:cNvPr>
          <p:cNvPicPr>
            <a:picLocks noChangeAspect="1"/>
          </p:cNvPicPr>
          <p:nvPr/>
        </p:nvPicPr>
        <p:blipFill>
          <a:blip r:embed="rId3"/>
          <a:stretch>
            <a:fillRect/>
          </a:stretch>
        </p:blipFill>
        <p:spPr>
          <a:xfrm>
            <a:off x="455802" y="1183431"/>
            <a:ext cx="4568771" cy="4977109"/>
          </a:xfrm>
          <a:prstGeom prst="rect">
            <a:avLst/>
          </a:prstGeom>
        </p:spPr>
      </p:pic>
      <p:pic>
        <p:nvPicPr>
          <p:cNvPr id="2" name="Bildobjekt 1">
            <a:extLst>
              <a:ext uri="{FF2B5EF4-FFF2-40B4-BE49-F238E27FC236}">
                <a16:creationId xmlns:a16="http://schemas.microsoft.com/office/drawing/2014/main" id="{EA7B7F44-2E96-EC67-3985-A74D594E5BD7}"/>
              </a:ext>
            </a:extLst>
          </p:cNvPr>
          <p:cNvPicPr>
            <a:picLocks noChangeAspect="1"/>
          </p:cNvPicPr>
          <p:nvPr/>
        </p:nvPicPr>
        <p:blipFill>
          <a:blip r:embed="rId4"/>
          <a:stretch>
            <a:fillRect/>
          </a:stretch>
        </p:blipFill>
        <p:spPr>
          <a:xfrm>
            <a:off x="5651691" y="1069682"/>
            <a:ext cx="6297424" cy="5183325"/>
          </a:xfrm>
          <a:prstGeom prst="rect">
            <a:avLst/>
          </a:prstGeom>
        </p:spPr>
      </p:pic>
    </p:spTree>
    <p:extLst>
      <p:ext uri="{BB962C8B-B14F-4D97-AF65-F5344CB8AC3E}">
        <p14:creationId xmlns:p14="http://schemas.microsoft.com/office/powerpoint/2010/main" val="71361016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D0574D-E022-1E2F-F70E-C7EEFABE65FF}"/>
              </a:ext>
            </a:extLst>
          </p:cNvPr>
          <p:cNvSpPr>
            <a:spLocks noGrp="1"/>
          </p:cNvSpPr>
          <p:nvPr>
            <p:ph type="title"/>
          </p:nvPr>
        </p:nvSpPr>
        <p:spPr>
          <a:xfrm>
            <a:off x="218163" y="422540"/>
            <a:ext cx="9609825" cy="1231392"/>
          </a:xfrm>
        </p:spPr>
        <p:txBody>
          <a:bodyPr/>
          <a:lstStyle/>
          <a:p>
            <a:r>
              <a:rPr lang="sv-SE" sz="3200"/>
              <a:t>Förslag till fokusområden 2023</a:t>
            </a:r>
          </a:p>
        </p:txBody>
      </p:sp>
      <p:pic>
        <p:nvPicPr>
          <p:cNvPr id="5" name="Bildobjekt 4">
            <a:extLst>
              <a:ext uri="{FF2B5EF4-FFF2-40B4-BE49-F238E27FC236}">
                <a16:creationId xmlns:a16="http://schemas.microsoft.com/office/drawing/2014/main" id="{DC2D9D2F-62EB-CCA9-232B-FA22B331AA02}"/>
              </a:ext>
            </a:extLst>
          </p:cNvPr>
          <p:cNvPicPr>
            <a:picLocks noChangeAspect="1"/>
          </p:cNvPicPr>
          <p:nvPr/>
        </p:nvPicPr>
        <p:blipFill>
          <a:blip r:embed="rId3"/>
          <a:stretch>
            <a:fillRect/>
          </a:stretch>
        </p:blipFill>
        <p:spPr>
          <a:xfrm>
            <a:off x="1410788" y="1038236"/>
            <a:ext cx="8974184" cy="4872531"/>
          </a:xfrm>
          <a:prstGeom prst="rect">
            <a:avLst/>
          </a:prstGeom>
        </p:spPr>
      </p:pic>
    </p:spTree>
    <p:extLst>
      <p:ext uri="{BB962C8B-B14F-4D97-AF65-F5344CB8AC3E}">
        <p14:creationId xmlns:p14="http://schemas.microsoft.com/office/powerpoint/2010/main" val="268732656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152004-18D2-7498-395F-A0E2FBB62BC0}"/>
              </a:ext>
            </a:extLst>
          </p:cNvPr>
          <p:cNvSpPr>
            <a:spLocks noGrp="1"/>
          </p:cNvSpPr>
          <p:nvPr>
            <p:ph type="title"/>
          </p:nvPr>
        </p:nvSpPr>
        <p:spPr/>
        <p:txBody>
          <a:bodyPr/>
          <a:lstStyle/>
          <a:p>
            <a:r>
              <a:rPr lang="sv-SE" dirty="0"/>
              <a:t>Nätverksträffar 2023</a:t>
            </a:r>
          </a:p>
        </p:txBody>
      </p:sp>
      <p:sp>
        <p:nvSpPr>
          <p:cNvPr id="3" name="Platshållare för innehåll 2">
            <a:extLst>
              <a:ext uri="{FF2B5EF4-FFF2-40B4-BE49-F238E27FC236}">
                <a16:creationId xmlns:a16="http://schemas.microsoft.com/office/drawing/2014/main" id="{48771DDB-B2D9-359E-106D-FD4028BE6E48}"/>
              </a:ext>
            </a:extLst>
          </p:cNvPr>
          <p:cNvSpPr>
            <a:spLocks noGrp="1"/>
          </p:cNvSpPr>
          <p:nvPr>
            <p:ph idx="1"/>
          </p:nvPr>
        </p:nvSpPr>
        <p:spPr/>
        <p:txBody>
          <a:bodyPr/>
          <a:lstStyle/>
          <a:p>
            <a:pPr marL="30163" indent="0">
              <a:buNone/>
            </a:pPr>
            <a:r>
              <a:rPr lang="sv-SE" b="1" dirty="0"/>
              <a:t>7 februari digitalt – tema metoder och insatser samt </a:t>
            </a:r>
            <a:r>
              <a:rPr lang="sv-SE" b="1" dirty="0" err="1"/>
              <a:t>komptetens</a:t>
            </a:r>
            <a:endParaRPr lang="sv-SE" b="1" dirty="0"/>
          </a:p>
          <a:p>
            <a:pPr>
              <a:buFont typeface="Wingdings" panose="05000000000000000000" pitchFamily="2" charset="2"/>
              <a:buChar char="Ø"/>
            </a:pPr>
            <a:endParaRPr lang="sv-SE" b="1" dirty="0"/>
          </a:p>
          <a:p>
            <a:pPr marL="30163" indent="0">
              <a:buNone/>
            </a:pPr>
            <a:r>
              <a:rPr lang="sv-SE" b="1" dirty="0"/>
              <a:t>8 - 9 maj – tema samverkan, förebyggande och tidiga insatser</a:t>
            </a:r>
          </a:p>
          <a:p>
            <a:pPr marL="30163" indent="0">
              <a:buNone/>
            </a:pPr>
            <a:endParaRPr lang="sv-SE" b="1" dirty="0"/>
          </a:p>
          <a:p>
            <a:pPr marL="30163" indent="0">
              <a:buNone/>
            </a:pPr>
            <a:r>
              <a:rPr lang="sv-SE" b="1" dirty="0"/>
              <a:t>13 september digitalt</a:t>
            </a:r>
          </a:p>
          <a:p>
            <a:pPr marL="30163" indent="0">
              <a:buNone/>
            </a:pPr>
            <a:endParaRPr lang="sv-SE" b="1" dirty="0"/>
          </a:p>
          <a:p>
            <a:pPr marL="30163" indent="0">
              <a:buNone/>
            </a:pPr>
            <a:r>
              <a:rPr lang="sv-SE" b="1" dirty="0"/>
              <a:t>7 - 8 november</a:t>
            </a:r>
          </a:p>
          <a:p>
            <a:pPr marL="30163" indent="0">
              <a:buNone/>
            </a:pPr>
            <a:endParaRPr lang="sv-SE" b="1" dirty="0"/>
          </a:p>
          <a:p>
            <a:pPr marL="30163" indent="0">
              <a:buNone/>
            </a:pPr>
            <a:r>
              <a:rPr lang="sv-SE" b="1" dirty="0"/>
              <a:t> </a:t>
            </a:r>
          </a:p>
          <a:p>
            <a:pPr marL="30163" indent="0">
              <a:buNone/>
            </a:pPr>
            <a:endParaRPr lang="sv-SE" b="1" dirty="0"/>
          </a:p>
          <a:p>
            <a:pPr marL="30163" indent="0">
              <a:buNone/>
            </a:pPr>
            <a:endParaRPr lang="sv-SE" b="1" dirty="0"/>
          </a:p>
          <a:p>
            <a:pPr marL="30163" indent="0">
              <a:buNone/>
            </a:pPr>
            <a:endParaRPr lang="sv-SE" dirty="0"/>
          </a:p>
        </p:txBody>
      </p:sp>
    </p:spTree>
    <p:extLst>
      <p:ext uri="{BB962C8B-B14F-4D97-AF65-F5344CB8AC3E}">
        <p14:creationId xmlns:p14="http://schemas.microsoft.com/office/powerpoint/2010/main" val="2755819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4294967295"/>
          </p:nvPr>
        </p:nvSpPr>
        <p:spPr>
          <a:xfrm>
            <a:off x="723331" y="1677971"/>
            <a:ext cx="10515600" cy="4481513"/>
          </a:xfrm>
        </p:spPr>
        <p:txBody>
          <a:bodyPr>
            <a:normAutofit/>
          </a:bodyPr>
          <a:lstStyle/>
          <a:p>
            <a:pPr marL="0" indent="0">
              <a:buNone/>
            </a:pPr>
            <a:r>
              <a:rPr lang="sv-SE" dirty="0">
                <a:cs typeface="Cordia New" panose="020B0304020202020204" pitchFamily="34" charset="-34"/>
              </a:rPr>
              <a:t>Tester sker i ledning av lokala testledare</a:t>
            </a:r>
            <a:br>
              <a:rPr lang="sv-SE" dirty="0">
                <a:cs typeface="Cordia New" panose="020B0304020202020204" pitchFamily="34" charset="-34"/>
              </a:rPr>
            </a:br>
            <a:endParaRPr lang="sv-SE" dirty="0">
              <a:cs typeface="Cordia New" panose="020B0304020202020204" pitchFamily="34" charset="-34"/>
            </a:endParaRPr>
          </a:p>
          <a:p>
            <a:r>
              <a:rPr lang="sv-SE" sz="2400" dirty="0">
                <a:cs typeface="Cordia New" panose="020B0304020202020204" pitchFamily="34" charset="-34"/>
              </a:rPr>
              <a:t>Kommunerna i Göteborgsregionen utser testledare inom vård- och omsorg </a:t>
            </a:r>
          </a:p>
          <a:p>
            <a:r>
              <a:rPr lang="sv-SE" sz="2400" dirty="0"/>
              <a:t>Minst en testledare i varje kommun (13 kommuner)</a:t>
            </a:r>
          </a:p>
          <a:p>
            <a:r>
              <a:rPr lang="sv-SE" sz="2400" dirty="0"/>
              <a:t>Avsätter ca 25% i projektet</a:t>
            </a:r>
          </a:p>
          <a:p>
            <a:r>
              <a:rPr lang="sv-SE" sz="2400" dirty="0"/>
              <a:t>Olika funktioner; operativ- och strategisk nivå </a:t>
            </a:r>
          </a:p>
          <a:p>
            <a:endParaRPr lang="sv-SE" sz="2400" dirty="0"/>
          </a:p>
          <a:p>
            <a:pPr marL="0" indent="0">
              <a:buNone/>
            </a:pPr>
            <a:r>
              <a:rPr lang="sv-SE" sz="2400" dirty="0"/>
              <a:t>Testledarna är ”spindeln i nätet” i sin kommun</a:t>
            </a:r>
          </a:p>
          <a:p>
            <a:endParaRPr lang="sv-SE" sz="4000" dirty="0">
              <a:latin typeface="Cordia New" panose="020B0304020202020204" pitchFamily="34" charset="-34"/>
              <a:cs typeface="Cordia New" panose="020B0304020202020204" pitchFamily="34" charset="-34"/>
            </a:endParaRPr>
          </a:p>
        </p:txBody>
      </p:sp>
      <p:pic>
        <p:nvPicPr>
          <p:cNvPr id="4" name="Bild 3">
            <a:extLst>
              <a:ext uri="{FF2B5EF4-FFF2-40B4-BE49-F238E27FC236}">
                <a16:creationId xmlns:a16="http://schemas.microsoft.com/office/drawing/2014/main" id="{679017CA-BB60-4D38-92B6-119759B3CFDC}"/>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291241" y="327429"/>
            <a:ext cx="2464737" cy="1350542"/>
          </a:xfrm>
          <a:prstGeom prst="rect">
            <a:avLst/>
          </a:prstGeom>
        </p:spPr>
      </p:pic>
      <p:sp>
        <p:nvSpPr>
          <p:cNvPr id="8" name="Rubrik 1">
            <a:extLst>
              <a:ext uri="{FF2B5EF4-FFF2-40B4-BE49-F238E27FC236}">
                <a16:creationId xmlns:a16="http://schemas.microsoft.com/office/drawing/2014/main" id="{A7847685-F028-4291-9961-B1DE9B5E1032}"/>
              </a:ext>
            </a:extLst>
          </p:cNvPr>
          <p:cNvSpPr txBox="1">
            <a:spLocks/>
          </p:cNvSpPr>
          <p:nvPr/>
        </p:nvSpPr>
        <p:spPr>
          <a:xfrm>
            <a:off x="611610" y="528847"/>
            <a:ext cx="8508005" cy="97001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500" kern="1200">
                <a:solidFill>
                  <a:schemeClr val="tx1"/>
                </a:solidFill>
                <a:latin typeface="Bodoni MT Black" panose="02070A03080606020203" pitchFamily="18"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800" b="0" i="0" u="none" strike="noStrike" kern="1200" cap="none" spc="0" normalizeH="0" baseline="0" noProof="0">
                <a:ln>
                  <a:noFill/>
                </a:ln>
                <a:solidFill>
                  <a:prstClr val="black"/>
                </a:solidFill>
                <a:effectLst/>
                <a:uLnTx/>
                <a:uFillTx/>
                <a:latin typeface="Playfair Display" panose="020B0604020202020204" charset="0"/>
                <a:ea typeface="+mj-ea"/>
                <a:cs typeface="Playfair Display" panose="020B0604020202020204" charset="0"/>
              </a:rPr>
              <a:t>Testledare</a:t>
            </a:r>
          </a:p>
        </p:txBody>
      </p:sp>
    </p:spTree>
    <p:extLst>
      <p:ext uri="{BB962C8B-B14F-4D97-AF65-F5344CB8AC3E}">
        <p14:creationId xmlns:p14="http://schemas.microsoft.com/office/powerpoint/2010/main" val="237024046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701397" y="689089"/>
            <a:ext cx="9608400" cy="1966912"/>
          </a:xfrm>
        </p:spPr>
        <p:txBody>
          <a:bodyPr/>
          <a:lstStyle/>
          <a:p>
            <a:r>
              <a:rPr lang="sv-SE" dirty="0"/>
              <a:t>RSS Nätverk Äldre och kommunal hälso- och sjukvård</a:t>
            </a:r>
            <a:br>
              <a:rPr lang="sv-SE" dirty="0"/>
            </a:br>
            <a:r>
              <a:rPr lang="sv-SE" dirty="0"/>
              <a:t/>
            </a:r>
            <a:br>
              <a:rPr lang="sv-SE" dirty="0"/>
            </a:br>
            <a:r>
              <a:rPr lang="sv-SE" sz="4400" dirty="0"/>
              <a:t>Fokusområden 2023</a:t>
            </a:r>
            <a:endParaRPr lang="sv-SE" dirty="0"/>
          </a:p>
        </p:txBody>
      </p:sp>
      <p:pic>
        <p:nvPicPr>
          <p:cNvPr id="3" name="Bildobjekt 6" descr="Sveriges Kommuner och Regioner">
            <a:extLst>
              <a:ext uri="{FF2B5EF4-FFF2-40B4-BE49-F238E27FC236}">
                <a16:creationId xmlns:a16="http://schemas.microsoft.com/office/drawing/2014/main" id="{160AD630-C386-F9DD-B407-94937C69DAF2}"/>
              </a:ext>
              <a:ext uri="{C183D7F6-B498-43B3-948B-1728B52AA6E4}">
                <adec:decorative xmlns:adec="http://schemas.microsoft.com/office/drawing/2017/decorative" xmlns="" val="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423166992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64234" y="874602"/>
            <a:ext cx="5326992" cy="1228518"/>
          </a:xfrm>
        </p:spPr>
        <p:txBody>
          <a:bodyPr anchor="t">
            <a:normAutofit/>
          </a:bodyPr>
          <a:lstStyle/>
          <a:p>
            <a:r>
              <a:rPr lang="sv-SE" sz="3700"/>
              <a:t>Kompetensförsörjning inom äldreomsorgen</a:t>
            </a: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sz="half" idx="1"/>
          </p:nvPr>
        </p:nvSpPr>
        <p:spPr>
          <a:xfrm>
            <a:off x="666000" y="2494800"/>
            <a:ext cx="5325226" cy="3740400"/>
          </a:xfrm>
        </p:spPr>
        <p:txBody>
          <a:bodyPr>
            <a:normAutofit/>
          </a:bodyPr>
          <a:lstStyle/>
          <a:p>
            <a:r>
              <a:rPr lang="sv-SE" dirty="0"/>
              <a:t>Förnya, behålla och utveckla kompetens</a:t>
            </a:r>
          </a:p>
          <a:p>
            <a:r>
              <a:rPr lang="sv-SE" dirty="0"/>
              <a:t>Stärk ledarskapet</a:t>
            </a:r>
          </a:p>
          <a:p>
            <a:r>
              <a:rPr lang="sv-SE" dirty="0"/>
              <a:t>Ta tillvara ny teknik</a:t>
            </a:r>
          </a:p>
          <a:p>
            <a:pPr marL="30163" indent="0">
              <a:buNone/>
            </a:pPr>
            <a:endParaRPr lang="sv-SE" dirty="0"/>
          </a:p>
          <a:p>
            <a:pPr marL="30163" indent="0">
              <a:buNone/>
            </a:pPr>
            <a:r>
              <a:rPr lang="sv-SE" dirty="0"/>
              <a:t>Arbetsgrupp planerad och startar upp inom kort. </a:t>
            </a:r>
          </a:p>
        </p:txBody>
      </p:sp>
      <p:pic>
        <p:nvPicPr>
          <p:cNvPr id="6" name="Bild 5" descr="En egen robot">
            <a:extLst>
              <a:ext uri="{FF2B5EF4-FFF2-40B4-BE49-F238E27FC236}">
                <a16:creationId xmlns:a16="http://schemas.microsoft.com/office/drawing/2014/main" id="{49FDCEB8-6260-31B7-49F3-D014CE55791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095999" y="1468738"/>
            <a:ext cx="4172325" cy="4172325"/>
          </a:xfrm>
          <a:prstGeom prst="rect">
            <a:avLst/>
          </a:prstGeom>
        </p:spPr>
      </p:pic>
    </p:spTree>
    <p:extLst>
      <p:ext uri="{BB962C8B-B14F-4D97-AF65-F5344CB8AC3E}">
        <p14:creationId xmlns:p14="http://schemas.microsoft.com/office/powerpoint/2010/main" val="360811473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dirty="0"/>
              <a:t>Stärka förmågan att erbjuda en kunskapsbaserad verksamhet</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p:txBody>
          <a:bodyPr/>
          <a:lstStyle/>
          <a:p>
            <a:r>
              <a:rPr lang="sv-SE" dirty="0"/>
              <a:t>Följa diskussionerna och utvecklingen av </a:t>
            </a:r>
            <a:r>
              <a:rPr lang="sv-SE" dirty="0" err="1"/>
              <a:t>ev</a:t>
            </a:r>
            <a:r>
              <a:rPr lang="sv-SE" dirty="0"/>
              <a:t> ny socialtjänstlag</a:t>
            </a:r>
          </a:p>
          <a:p>
            <a:r>
              <a:rPr lang="sv-SE" dirty="0"/>
              <a:t>Bidra till att hålla kommunerna informerade om vad som händer inom ramen för omställningen till en mer förebyggande och kunskapsbaserad socialtjänst.</a:t>
            </a:r>
          </a:p>
          <a:p>
            <a:r>
              <a:rPr lang="sv-SE" dirty="0"/>
              <a:t>Följa hur förslag gällande äldreomsorgslag och stärkt medicinsk kompetens i kommuner påverkar området.</a:t>
            </a:r>
          </a:p>
          <a:p>
            <a:r>
              <a:rPr lang="sv-SE" dirty="0"/>
              <a:t>Sprida, ge information och input till varandra gällande utvecklingsarbeten/forskningsuppdrag i länen. </a:t>
            </a:r>
          </a:p>
        </p:txBody>
      </p:sp>
    </p:spTree>
    <p:extLst>
      <p:ext uri="{BB962C8B-B14F-4D97-AF65-F5344CB8AC3E}">
        <p14:creationId xmlns:p14="http://schemas.microsoft.com/office/powerpoint/2010/main" val="308183574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821690-69F8-181C-08D4-7A9EDCDC16B9}"/>
              </a:ext>
            </a:extLst>
          </p:cNvPr>
          <p:cNvSpPr>
            <a:spLocks noGrp="1"/>
          </p:cNvSpPr>
          <p:nvPr>
            <p:ph type="title"/>
          </p:nvPr>
        </p:nvSpPr>
        <p:spPr/>
        <p:txBody>
          <a:bodyPr/>
          <a:lstStyle/>
          <a:p>
            <a:r>
              <a:rPr lang="sv-SE" dirty="0"/>
              <a:t>Stärkt kommunal vård och omsorg i omställningen till nära vård. </a:t>
            </a:r>
          </a:p>
        </p:txBody>
      </p:sp>
      <p:sp>
        <p:nvSpPr>
          <p:cNvPr id="3" name="Platshållare för innehåll 2">
            <a:extLst>
              <a:ext uri="{FF2B5EF4-FFF2-40B4-BE49-F238E27FC236}">
                <a16:creationId xmlns:a16="http://schemas.microsoft.com/office/drawing/2014/main" id="{321DEA13-D000-5A67-ADCC-8EF9B27F48A8}"/>
              </a:ext>
            </a:extLst>
          </p:cNvPr>
          <p:cNvSpPr>
            <a:spLocks noGrp="1"/>
          </p:cNvSpPr>
          <p:nvPr>
            <p:ph idx="1"/>
          </p:nvPr>
        </p:nvSpPr>
        <p:spPr/>
        <p:txBody>
          <a:bodyPr/>
          <a:lstStyle/>
          <a:p>
            <a:r>
              <a:rPr lang="sv-SE" dirty="0"/>
              <a:t>Stödja och stärka den kommunala hälso-sjukvården, internt i kommunerna (kommunala primärvården)</a:t>
            </a:r>
          </a:p>
          <a:p>
            <a:r>
              <a:rPr lang="sv-SE" dirty="0"/>
              <a:t>Stödja kommunerna i det hälsofrämjande och förebyggande arbetet</a:t>
            </a:r>
          </a:p>
          <a:p>
            <a:endParaRPr lang="sv-SE" dirty="0"/>
          </a:p>
          <a:p>
            <a:pPr marL="30163" indent="0">
              <a:buNone/>
            </a:pPr>
            <a:r>
              <a:rPr lang="sv-SE" dirty="0"/>
              <a:t>Arbetsgrupp tillsätts för att definiera vad som är specifikt för den kommunala primärvården och för att få en gemensam bild på lokal/regional och nationell nivå. Detta sker i samverkan </a:t>
            </a:r>
            <a:r>
              <a:rPr lang="sv-SE"/>
              <a:t>med kontaktpersoner MAS/MAR.</a:t>
            </a:r>
          </a:p>
        </p:txBody>
      </p:sp>
    </p:spTree>
    <p:extLst>
      <p:ext uri="{BB962C8B-B14F-4D97-AF65-F5344CB8AC3E}">
        <p14:creationId xmlns:p14="http://schemas.microsoft.com/office/powerpoint/2010/main" val="307670573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34FB88-8B14-4ACE-94A0-0D0C2AB87110}"/>
              </a:ext>
            </a:extLst>
          </p:cNvPr>
          <p:cNvSpPr>
            <a:spLocks noGrp="1"/>
          </p:cNvSpPr>
          <p:nvPr>
            <p:ph type="title"/>
          </p:nvPr>
        </p:nvSpPr>
        <p:spPr>
          <a:xfrm>
            <a:off x="703475" y="189197"/>
            <a:ext cx="9609825" cy="1231392"/>
          </a:xfrm>
        </p:spPr>
        <p:txBody>
          <a:bodyPr/>
          <a:lstStyle/>
          <a:p>
            <a:r>
              <a:rPr lang="sv-SE" dirty="0">
                <a:ea typeface="+mj-lt"/>
                <a:cs typeface="+mj-lt"/>
              </a:rPr>
              <a:t>Målområden RSS - kvinnofrid </a:t>
            </a:r>
            <a:endParaRPr lang="sv-SE" dirty="0"/>
          </a:p>
        </p:txBody>
      </p:sp>
      <p:sp>
        <p:nvSpPr>
          <p:cNvPr id="7" name="Ellips 6"/>
          <p:cNvSpPr/>
          <p:nvPr/>
        </p:nvSpPr>
        <p:spPr>
          <a:xfrm>
            <a:off x="32923" y="1351177"/>
            <a:ext cx="3368233" cy="2924099"/>
          </a:xfrm>
          <a:prstGeom prst="ellips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Stödja/Utveckla arbetet mot HRV</a:t>
            </a:r>
          </a:p>
        </p:txBody>
      </p:sp>
      <p:sp>
        <p:nvSpPr>
          <p:cNvPr id="8" name="Platshållare för innehåll 7"/>
          <p:cNvSpPr>
            <a:spLocks noGrp="1"/>
          </p:cNvSpPr>
          <p:nvPr>
            <p:ph idx="1"/>
          </p:nvPr>
        </p:nvSpPr>
        <p:spPr>
          <a:xfrm>
            <a:off x="2898343" y="1351177"/>
            <a:ext cx="3368233" cy="2993511"/>
          </a:xfrm>
          <a:prstGeom prst="ellips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163" indent="0" algn="ctr">
              <a:buNone/>
            </a:pPr>
            <a:r>
              <a:rPr lang="sv-SE" sz="2000" dirty="0">
                <a:solidFill>
                  <a:schemeClr val="tx1"/>
                </a:solidFill>
              </a:rPr>
              <a:t>Integrera kvinnofridsområdet inom ordinarie RSS -struktur</a:t>
            </a:r>
          </a:p>
        </p:txBody>
      </p:sp>
      <p:sp>
        <p:nvSpPr>
          <p:cNvPr id="10" name="Platshållare för innehåll 7"/>
          <p:cNvSpPr txBox="1">
            <a:spLocks/>
          </p:cNvSpPr>
          <p:nvPr/>
        </p:nvSpPr>
        <p:spPr>
          <a:xfrm>
            <a:off x="5934339" y="1165982"/>
            <a:ext cx="3368233" cy="3178706"/>
          </a:xfrm>
          <a:prstGeom prst="ellips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lt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lt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Stödja/utveckla arbetet med  kvinnofrid utifrån ett barnperspektiv</a:t>
            </a:r>
          </a:p>
        </p:txBody>
      </p:sp>
      <p:sp>
        <p:nvSpPr>
          <p:cNvPr id="11" name="Platshållare för innehåll 7"/>
          <p:cNvSpPr txBox="1">
            <a:spLocks/>
          </p:cNvSpPr>
          <p:nvPr/>
        </p:nvSpPr>
        <p:spPr>
          <a:xfrm>
            <a:off x="8799759" y="1165982"/>
            <a:ext cx="3368233" cy="3178706"/>
          </a:xfrm>
          <a:prstGeom prst="ellipse">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lt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lt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Stödja/utveckla arbetet med SU -kvinnofrid</a:t>
            </a:r>
          </a:p>
        </p:txBody>
      </p:sp>
      <p:sp>
        <p:nvSpPr>
          <p:cNvPr id="3" name="Rektangel 2">
            <a:extLst>
              <a:ext uri="{FF2B5EF4-FFF2-40B4-BE49-F238E27FC236}">
                <a16:creationId xmlns:a16="http://schemas.microsoft.com/office/drawing/2014/main" id="{5477F6E8-F1AB-2387-95EA-A2C87DCDEF0F}"/>
              </a:ext>
            </a:extLst>
          </p:cNvPr>
          <p:cNvSpPr/>
          <p:nvPr/>
        </p:nvSpPr>
        <p:spPr>
          <a:xfrm>
            <a:off x="1388962" y="4705325"/>
            <a:ext cx="7789762" cy="1018572"/>
          </a:xfrm>
          <a:prstGeom prst="rect">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prstClr val="black"/>
                </a:solidFill>
                <a:effectLst/>
                <a:uLnTx/>
                <a:uFillTx/>
                <a:latin typeface="Arial"/>
                <a:ea typeface="+mn-ea"/>
                <a:cs typeface="+mn-cs"/>
              </a:rPr>
              <a:t>Omställning till ny socialtjänst</a:t>
            </a:r>
          </a:p>
        </p:txBody>
      </p:sp>
    </p:spTree>
    <p:extLst>
      <p:ext uri="{BB962C8B-B14F-4D97-AF65-F5344CB8AC3E}">
        <p14:creationId xmlns:p14="http://schemas.microsoft.com/office/powerpoint/2010/main" val="79649145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p:txBody>
          <a:bodyPr/>
          <a:lstStyle/>
          <a:p>
            <a:r>
              <a:rPr lang="sv-SE" dirty="0"/>
              <a:t>Fokusområden Funk RSS</a:t>
            </a:r>
            <a:br>
              <a:rPr lang="sv-SE" dirty="0"/>
            </a:br>
            <a:r>
              <a:rPr lang="sv-SE" dirty="0"/>
              <a:t>2023</a:t>
            </a:r>
          </a:p>
        </p:txBody>
      </p:sp>
    </p:spTree>
    <p:extLst>
      <p:ext uri="{BB962C8B-B14F-4D97-AF65-F5344CB8AC3E}">
        <p14:creationId xmlns:p14="http://schemas.microsoft.com/office/powerpoint/2010/main" val="260820656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D4CD4BF-67DC-BD7B-1666-6DAE387DBB18}"/>
              </a:ext>
            </a:extLst>
          </p:cNvPr>
          <p:cNvSpPr>
            <a:spLocks noGrp="1"/>
          </p:cNvSpPr>
          <p:nvPr>
            <p:ph idx="1"/>
          </p:nvPr>
        </p:nvSpPr>
        <p:spPr>
          <a:xfrm>
            <a:off x="664232" y="2057052"/>
            <a:ext cx="9609825" cy="3926345"/>
          </a:xfrm>
        </p:spPr>
        <p:txBody>
          <a:bodyPr/>
          <a:lstStyle/>
          <a:p>
            <a:pPr algn="l">
              <a:buFont typeface="Arial" panose="020B0604020202020204" pitchFamily="34" charset="0"/>
              <a:buChar char="•"/>
            </a:pPr>
            <a:r>
              <a:rPr lang="sv-SE" b="0" i="0" dirty="0">
                <a:solidFill>
                  <a:srgbClr val="222222"/>
                </a:solidFill>
                <a:effectLst/>
                <a:latin typeface="open sans" panose="020B0606030504020204" pitchFamily="34" charset="0"/>
              </a:rPr>
              <a:t>Arbetsliv, ekonomisk trygghet (få fler personer ut i arbete)</a:t>
            </a:r>
          </a:p>
          <a:p>
            <a:pPr algn="l">
              <a:buFont typeface="Arial" panose="020B0604020202020204" pitchFamily="34" charset="0"/>
              <a:buChar char="•"/>
            </a:pPr>
            <a:r>
              <a:rPr lang="sv-SE" b="0" i="1" dirty="0">
                <a:solidFill>
                  <a:srgbClr val="222222"/>
                </a:solidFill>
                <a:effectLst/>
                <a:latin typeface="open sans" panose="020B0606030504020204" pitchFamily="34" charset="0"/>
              </a:rPr>
              <a:t>Brukarinflytande och delaktighet</a:t>
            </a:r>
          </a:p>
          <a:p>
            <a:pPr algn="l">
              <a:buFont typeface="Arial" panose="020B0604020202020204" pitchFamily="34" charset="0"/>
              <a:buChar char="•"/>
            </a:pPr>
            <a:r>
              <a:rPr lang="sv-SE" b="0" i="0" dirty="0">
                <a:solidFill>
                  <a:srgbClr val="222222"/>
                </a:solidFill>
                <a:effectLst/>
                <a:latin typeface="open sans" panose="020B0606030504020204" pitchFamily="34" charset="0"/>
              </a:rPr>
              <a:t>Digitalisering</a:t>
            </a:r>
          </a:p>
          <a:p>
            <a:pPr algn="l">
              <a:buFont typeface="Arial" panose="020B0604020202020204" pitchFamily="34" charset="0"/>
              <a:buChar char="•"/>
            </a:pPr>
            <a:r>
              <a:rPr lang="sv-SE" b="0" i="0" dirty="0">
                <a:solidFill>
                  <a:srgbClr val="222222"/>
                </a:solidFill>
                <a:effectLst/>
                <a:latin typeface="open sans" panose="020B0606030504020204" pitchFamily="34" charset="0"/>
              </a:rPr>
              <a:t>Jämlik vård och omsorg</a:t>
            </a:r>
          </a:p>
          <a:p>
            <a:pPr algn="l">
              <a:buFont typeface="Arial" panose="020B0604020202020204" pitchFamily="34" charset="0"/>
              <a:buChar char="•"/>
            </a:pPr>
            <a:r>
              <a:rPr lang="sv-SE" b="0" i="0" dirty="0">
                <a:solidFill>
                  <a:srgbClr val="222222"/>
                </a:solidFill>
                <a:effectLst/>
                <a:latin typeface="open sans" panose="020B0606030504020204" pitchFamily="34" charset="0"/>
              </a:rPr>
              <a:t>Kompetensförsörjning och rekrytering (hur klarar vi kompetensutmaningen?)</a:t>
            </a:r>
          </a:p>
          <a:p>
            <a:pPr algn="l">
              <a:buFont typeface="Arial" panose="020B0604020202020204" pitchFamily="34" charset="0"/>
              <a:buChar char="•"/>
            </a:pPr>
            <a:r>
              <a:rPr lang="sv-SE" b="0" i="0" dirty="0">
                <a:solidFill>
                  <a:srgbClr val="222222"/>
                </a:solidFill>
                <a:effectLst/>
                <a:latin typeface="open sans" panose="020B0606030504020204" pitchFamily="34" charset="0"/>
              </a:rPr>
              <a:t>Psykisk ohälsa och samsjuklighet</a:t>
            </a:r>
          </a:p>
          <a:p>
            <a:pPr algn="l">
              <a:buFont typeface="Arial" panose="020B0604020202020204" pitchFamily="34" charset="0"/>
              <a:buChar char="•"/>
            </a:pPr>
            <a:r>
              <a:rPr lang="sv-SE" b="0" i="0" dirty="0">
                <a:solidFill>
                  <a:srgbClr val="222222"/>
                </a:solidFill>
                <a:effectLst/>
                <a:latin typeface="open sans" panose="020B0606030504020204" pitchFamily="34" charset="0"/>
              </a:rPr>
              <a:t>Åldrande</a:t>
            </a:r>
          </a:p>
          <a:p>
            <a:endParaRPr lang="sv-SE" dirty="0"/>
          </a:p>
        </p:txBody>
      </p:sp>
      <p:sp>
        <p:nvSpPr>
          <p:cNvPr id="3" name="Rubrik 2">
            <a:extLst>
              <a:ext uri="{FF2B5EF4-FFF2-40B4-BE49-F238E27FC236}">
                <a16:creationId xmlns:a16="http://schemas.microsoft.com/office/drawing/2014/main" id="{5F6B9BCC-776B-B711-B712-2A5B5634E9CA}"/>
              </a:ext>
            </a:extLst>
          </p:cNvPr>
          <p:cNvSpPr>
            <a:spLocks noGrp="1"/>
          </p:cNvSpPr>
          <p:nvPr>
            <p:ph type="title"/>
          </p:nvPr>
        </p:nvSpPr>
        <p:spPr>
          <a:xfrm>
            <a:off x="664233" y="874602"/>
            <a:ext cx="9609825" cy="1020873"/>
          </a:xfrm>
        </p:spPr>
        <p:txBody>
          <a:bodyPr/>
          <a:lstStyle/>
          <a:p>
            <a:r>
              <a:rPr lang="sv-SE" dirty="0"/>
              <a:t>Prioriterade områden 2023</a:t>
            </a:r>
          </a:p>
        </p:txBody>
      </p:sp>
      <p:pic>
        <p:nvPicPr>
          <p:cNvPr id="5" name="Bild 4" descr="En pussel pjäs">
            <a:extLst>
              <a:ext uri="{FF2B5EF4-FFF2-40B4-BE49-F238E27FC236}">
                <a16:creationId xmlns:a16="http://schemas.microsoft.com/office/drawing/2014/main" id="{21419EF0-51D5-FDEA-2CF9-575212DC633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691120" y="1411397"/>
            <a:ext cx="4572000" cy="4572000"/>
          </a:xfrm>
          <a:prstGeom prst="rect">
            <a:avLst/>
          </a:prstGeom>
        </p:spPr>
      </p:pic>
    </p:spTree>
    <p:extLst>
      <p:ext uri="{BB962C8B-B14F-4D97-AF65-F5344CB8AC3E}">
        <p14:creationId xmlns:p14="http://schemas.microsoft.com/office/powerpoint/2010/main" val="58758481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01271F1-0FF6-5DC6-FE17-F55E779BCE4B}"/>
              </a:ext>
            </a:extLst>
          </p:cNvPr>
          <p:cNvSpPr>
            <a:spLocks noGrp="1"/>
          </p:cNvSpPr>
          <p:nvPr>
            <p:ph idx="1"/>
          </p:nvPr>
        </p:nvSpPr>
        <p:spPr>
          <a:xfrm>
            <a:off x="664233" y="2038003"/>
            <a:ext cx="9609825" cy="3738598"/>
          </a:xfrm>
        </p:spPr>
        <p:txBody>
          <a:bodyPr/>
          <a:lstStyle/>
          <a:p>
            <a:r>
              <a:rPr lang="sv-SE" dirty="0"/>
              <a:t>Ett tema per träff</a:t>
            </a:r>
          </a:p>
          <a:p>
            <a:r>
              <a:rPr lang="sv-SE" dirty="0"/>
              <a:t>En halvdag/månad (4-5 per termin)</a:t>
            </a:r>
          </a:p>
          <a:p>
            <a:r>
              <a:rPr lang="sv-SE" dirty="0"/>
              <a:t>1 fysisk träff /år</a:t>
            </a:r>
          </a:p>
          <a:p>
            <a:r>
              <a:rPr lang="sv-SE" dirty="0"/>
              <a:t>NKR, Yrkesresan, kompetenscenter </a:t>
            </a:r>
          </a:p>
          <a:p>
            <a:r>
              <a:rPr lang="sv-SE" dirty="0"/>
              <a:t>Kommunal hälso- och sjukvård</a:t>
            </a:r>
          </a:p>
        </p:txBody>
      </p:sp>
      <p:sp>
        <p:nvSpPr>
          <p:cNvPr id="3" name="Rubrik 2">
            <a:extLst>
              <a:ext uri="{FF2B5EF4-FFF2-40B4-BE49-F238E27FC236}">
                <a16:creationId xmlns:a16="http://schemas.microsoft.com/office/drawing/2014/main" id="{2422163A-3034-EBFA-7DEA-2E073A34823F}"/>
              </a:ext>
            </a:extLst>
          </p:cNvPr>
          <p:cNvSpPr>
            <a:spLocks noGrp="1"/>
          </p:cNvSpPr>
          <p:nvPr>
            <p:ph type="title"/>
          </p:nvPr>
        </p:nvSpPr>
        <p:spPr/>
        <p:txBody>
          <a:bodyPr/>
          <a:lstStyle/>
          <a:p>
            <a:r>
              <a:rPr lang="sv-SE" dirty="0"/>
              <a:t>Om nätverket	</a:t>
            </a:r>
          </a:p>
        </p:txBody>
      </p:sp>
      <p:pic>
        <p:nvPicPr>
          <p:cNvPr id="5" name="Bild 4" descr="Idé kontur">
            <a:extLst>
              <a:ext uri="{FF2B5EF4-FFF2-40B4-BE49-F238E27FC236}">
                <a16:creationId xmlns:a16="http://schemas.microsoft.com/office/drawing/2014/main" id="{3C810266-2560-809B-534A-607F963DA9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071359" y="1864457"/>
            <a:ext cx="2809875" cy="2809875"/>
          </a:xfrm>
          <a:prstGeom prst="rect">
            <a:avLst/>
          </a:prstGeom>
        </p:spPr>
      </p:pic>
    </p:spTree>
    <p:extLst>
      <p:ext uri="{BB962C8B-B14F-4D97-AF65-F5344CB8AC3E}">
        <p14:creationId xmlns:p14="http://schemas.microsoft.com/office/powerpoint/2010/main" val="25657129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1825390" y="677435"/>
            <a:ext cx="8384466" cy="1935138"/>
          </a:xfrm>
        </p:spPr>
        <p:txBody>
          <a:bodyPr/>
          <a:lstStyle/>
          <a:p>
            <a:r>
              <a:rPr lang="sv-SE" sz="3600" dirty="0"/>
              <a:t>Nätverket för regionalt stöd </a:t>
            </a:r>
            <a:br>
              <a:rPr lang="sv-SE" sz="3600" dirty="0"/>
            </a:br>
            <a:r>
              <a:rPr lang="sv-SE" sz="3600" dirty="0"/>
              <a:t>till uppföljning och analys </a:t>
            </a:r>
            <a:br>
              <a:rPr lang="sv-SE" sz="3600" dirty="0"/>
            </a:br>
            <a:r>
              <a:rPr lang="sv-SE" sz="3600" dirty="0"/>
              <a:t>- fokusområden 2023</a:t>
            </a:r>
          </a:p>
        </p:txBody>
      </p:sp>
      <p:pic>
        <p:nvPicPr>
          <p:cNvPr id="3" name="Bildobjekt 6" descr="Sveriges Kommuner och Regioner">
            <a:extLst>
              <a:ext uri="{FF2B5EF4-FFF2-40B4-BE49-F238E27FC236}">
                <a16:creationId xmlns:a16="http://schemas.microsoft.com/office/drawing/2014/main" id="{160AD630-C386-F9DD-B407-94937C69DAF2}"/>
              </a:ext>
              <a:ext uri="{C183D7F6-B498-43B3-948B-1728B52AA6E4}">
                <adec:decorative xmlns:adec="http://schemas.microsoft.com/office/drawing/2017/decorative" xmlns="" val="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pic>
        <p:nvPicPr>
          <p:cNvPr id="6" name="Bildobjekt 5" descr="En bild som visar text, rum, galleri&#10;&#10;Automatiskt genererad beskrivning">
            <a:extLst>
              <a:ext uri="{FF2B5EF4-FFF2-40B4-BE49-F238E27FC236}">
                <a16:creationId xmlns:a16="http://schemas.microsoft.com/office/drawing/2014/main" id="{2ACCE8D4-6985-DFF6-56E9-4D4593759444}"/>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4156265" y="2612573"/>
            <a:ext cx="3879469" cy="4119035"/>
          </a:xfrm>
          <a:prstGeom prst="rect">
            <a:avLst/>
          </a:prstGeom>
          <a:noFill/>
          <a:ln>
            <a:noFill/>
          </a:ln>
        </p:spPr>
      </p:pic>
    </p:spTree>
    <p:extLst>
      <p:ext uri="{BB962C8B-B14F-4D97-AF65-F5344CB8AC3E}">
        <p14:creationId xmlns:p14="http://schemas.microsoft.com/office/powerpoint/2010/main" val="165752890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3B210C57-CDA9-73AC-EA35-21A3FD8F6045}"/>
              </a:ext>
            </a:extLst>
          </p:cNvPr>
          <p:cNvSpPr>
            <a:spLocks noGrp="1"/>
          </p:cNvSpPr>
          <p:nvPr>
            <p:ph idx="1"/>
          </p:nvPr>
        </p:nvSpPr>
        <p:spPr>
          <a:xfrm>
            <a:off x="646978" y="1450865"/>
            <a:ext cx="10981668" cy="4506601"/>
          </a:xfrm>
        </p:spPr>
        <p:txBody>
          <a:bodyPr/>
          <a:lstStyle/>
          <a:p>
            <a:pPr>
              <a:spcAft>
                <a:spcPts val="1800"/>
              </a:spcAft>
            </a:pPr>
            <a:r>
              <a:rPr lang="sv-SE" sz="2300" dirty="0"/>
              <a:t>Fokus på individbaserad systematisk uppföljning och utvecklade möjligheter att följa upp resultat för brukarna av socialtjänstens insatser</a:t>
            </a:r>
          </a:p>
          <a:p>
            <a:pPr>
              <a:spcAft>
                <a:spcPts val="2400"/>
              </a:spcAft>
            </a:pPr>
            <a:r>
              <a:rPr lang="sv-SE" sz="2300" dirty="0"/>
              <a:t>Skapa samsyn och en gemensam bild av vad uppföljning innebär, med särskilt fokus på ISU</a:t>
            </a:r>
          </a:p>
          <a:p>
            <a:pPr>
              <a:spcAft>
                <a:spcPts val="2400"/>
              </a:spcAft>
            </a:pPr>
            <a:r>
              <a:rPr lang="sv-SE" sz="2300" dirty="0"/>
              <a:t>Medverka i utvecklingen av stöd till individbaserad systematisk uppföljning inom ramen för Partnerskapet</a:t>
            </a:r>
          </a:p>
          <a:p>
            <a:pPr>
              <a:spcAft>
                <a:spcPts val="1800"/>
              </a:spcAft>
            </a:pPr>
            <a:r>
              <a:rPr lang="sv-SE" sz="2300" dirty="0"/>
              <a:t>Stöd till analys av resultat, </a:t>
            </a:r>
            <a:r>
              <a:rPr lang="sv-SE" sz="2300" dirty="0">
                <a:solidFill>
                  <a:srgbClr val="222222"/>
                </a:solidFill>
                <a:effectLst/>
                <a:ea typeface="Times New Roman" panose="02020603050405020304" pitchFamily="18" charset="0"/>
                <a:cs typeface="Times New Roman" panose="02020603050405020304" pitchFamily="18" charset="0"/>
              </a:rPr>
              <a:t>så att resultaten kommer till användning och gör nytta för såväl verksamheter som brukare och patienter</a:t>
            </a:r>
          </a:p>
          <a:p>
            <a:pPr>
              <a:spcAft>
                <a:spcPts val="1800"/>
              </a:spcAft>
            </a:pPr>
            <a:r>
              <a:rPr lang="sv-SE" sz="2300" dirty="0">
                <a:solidFill>
                  <a:srgbClr val="222222"/>
                </a:solidFill>
                <a:effectLst/>
                <a:ea typeface="Times New Roman" panose="02020603050405020304" pitchFamily="18" charset="0"/>
                <a:cs typeface="Times New Roman" panose="02020603050405020304" pitchFamily="18" charset="0"/>
              </a:rPr>
              <a:t>Stöd till verksamhetsutveckling</a:t>
            </a:r>
            <a:r>
              <a:rPr lang="sv-SE" sz="2300" b="1" dirty="0">
                <a:solidFill>
                  <a:srgbClr val="222222"/>
                </a:solidFill>
                <a:ea typeface="Times New Roman" panose="02020603050405020304" pitchFamily="18" charset="0"/>
                <a:cs typeface="Times New Roman" panose="02020603050405020304" pitchFamily="18" charset="0"/>
              </a:rPr>
              <a:t> –</a:t>
            </a:r>
            <a:r>
              <a:rPr lang="sv-SE" sz="2300" b="1" dirty="0">
                <a:solidFill>
                  <a:srgbClr val="222222"/>
                </a:solidFill>
                <a:effectLst/>
                <a:ea typeface="Times New Roman" panose="02020603050405020304" pitchFamily="18" charset="0"/>
                <a:cs typeface="Times New Roman" panose="02020603050405020304" pitchFamily="18" charset="0"/>
              </a:rPr>
              <a:t> </a:t>
            </a:r>
            <a:r>
              <a:rPr lang="sv-SE" sz="2300" dirty="0">
                <a:solidFill>
                  <a:srgbClr val="222222"/>
                </a:solidFill>
                <a:effectLst/>
                <a:ea typeface="Times New Roman" panose="02020603050405020304" pitchFamily="18" charset="0"/>
                <a:cs typeface="Times New Roman" panose="02020603050405020304" pitchFamily="18" charset="0"/>
              </a:rPr>
              <a:t>att använda kunskap från uppföljning som underlag i förbättringsarbete</a:t>
            </a:r>
            <a:endParaRPr lang="sv-SE" sz="2300" dirty="0"/>
          </a:p>
          <a:p>
            <a:pPr>
              <a:spcAft>
                <a:spcPts val="1800"/>
              </a:spcAft>
            </a:pPr>
            <a:endParaRPr lang="sv-SE" sz="2300" dirty="0"/>
          </a:p>
        </p:txBody>
      </p:sp>
      <p:sp>
        <p:nvSpPr>
          <p:cNvPr id="4" name="Rubrik 3">
            <a:extLst>
              <a:ext uri="{FF2B5EF4-FFF2-40B4-BE49-F238E27FC236}">
                <a16:creationId xmlns:a16="http://schemas.microsoft.com/office/drawing/2014/main" id="{22956C94-F7EC-9FC6-E722-D5F47FDD8A2D}"/>
              </a:ext>
            </a:extLst>
          </p:cNvPr>
          <p:cNvSpPr>
            <a:spLocks noGrp="1"/>
          </p:cNvSpPr>
          <p:nvPr>
            <p:ph type="title"/>
          </p:nvPr>
        </p:nvSpPr>
        <p:spPr>
          <a:xfrm>
            <a:off x="664233" y="458370"/>
            <a:ext cx="10651467" cy="1231392"/>
          </a:xfrm>
        </p:spPr>
        <p:txBody>
          <a:bodyPr/>
          <a:lstStyle/>
          <a:p>
            <a:r>
              <a:rPr lang="sv-SE" sz="4000" dirty="0"/>
              <a:t>Fokusområden 2023</a:t>
            </a:r>
          </a:p>
        </p:txBody>
      </p:sp>
    </p:spTree>
    <p:extLst>
      <p:ext uri="{BB962C8B-B14F-4D97-AF65-F5344CB8AC3E}">
        <p14:creationId xmlns:p14="http://schemas.microsoft.com/office/powerpoint/2010/main" val="1846310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00D451-6550-4C49-A4E6-235032D819F8}"/>
              </a:ext>
            </a:extLst>
          </p:cNvPr>
          <p:cNvSpPr>
            <a:spLocks noGrp="1"/>
          </p:cNvSpPr>
          <p:nvPr>
            <p:ph type="title"/>
          </p:nvPr>
        </p:nvSpPr>
        <p:spPr>
          <a:xfrm>
            <a:off x="838200" y="365125"/>
            <a:ext cx="10515600" cy="1325563"/>
          </a:xfrm>
        </p:spPr>
        <p:txBody>
          <a:bodyPr anchor="ctr">
            <a:normAutofit/>
          </a:bodyPr>
          <a:lstStyle/>
          <a:p>
            <a:r>
              <a:rPr lang="sv-SE"/>
              <a:t>Övergripande testprocess 2.0</a:t>
            </a:r>
            <a:br>
              <a:rPr lang="sv-SE"/>
            </a:br>
            <a:endParaRPr lang="sv-SE"/>
          </a:p>
        </p:txBody>
      </p:sp>
      <p:pic>
        <p:nvPicPr>
          <p:cNvPr id="8" name="Bildobjekt 7">
            <a:extLst>
              <a:ext uri="{FF2B5EF4-FFF2-40B4-BE49-F238E27FC236}">
                <a16:creationId xmlns:a16="http://schemas.microsoft.com/office/drawing/2014/main" id="{CA2A90D5-8BFF-410B-9A72-90B51BED4747}"/>
              </a:ext>
            </a:extLst>
          </p:cNvPr>
          <p:cNvPicPr>
            <a:picLocks noChangeAspect="1"/>
          </p:cNvPicPr>
          <p:nvPr/>
        </p:nvPicPr>
        <p:blipFill>
          <a:blip r:embed="rId3"/>
          <a:stretch>
            <a:fillRect/>
          </a:stretch>
        </p:blipFill>
        <p:spPr>
          <a:xfrm>
            <a:off x="838200" y="2069053"/>
            <a:ext cx="10515600" cy="3864482"/>
          </a:xfrm>
          <a:prstGeom prst="rect">
            <a:avLst/>
          </a:prstGeom>
          <a:noFill/>
        </p:spPr>
      </p:pic>
      <p:grpSp>
        <p:nvGrpSpPr>
          <p:cNvPr id="18" name="Grupp 17">
            <a:extLst>
              <a:ext uri="{FF2B5EF4-FFF2-40B4-BE49-F238E27FC236}">
                <a16:creationId xmlns:a16="http://schemas.microsoft.com/office/drawing/2014/main" id="{79CFBB07-6239-446D-B3EC-A5EF27747CAA}"/>
              </a:ext>
            </a:extLst>
          </p:cNvPr>
          <p:cNvGrpSpPr/>
          <p:nvPr/>
        </p:nvGrpSpPr>
        <p:grpSpPr>
          <a:xfrm>
            <a:off x="2528706" y="3199453"/>
            <a:ext cx="1621284" cy="2244366"/>
            <a:chOff x="2718359" y="3748093"/>
            <a:chExt cx="1621284" cy="2244366"/>
          </a:xfrm>
        </p:grpSpPr>
        <p:pic>
          <p:nvPicPr>
            <p:cNvPr id="17" name="Bildobjekt 16">
              <a:extLst>
                <a:ext uri="{FF2B5EF4-FFF2-40B4-BE49-F238E27FC236}">
                  <a16:creationId xmlns:a16="http://schemas.microsoft.com/office/drawing/2014/main" id="{A5AAD3CB-E799-4315-A838-B346BE5CFFE7}"/>
                </a:ext>
              </a:extLst>
            </p:cNvPr>
            <p:cNvPicPr>
              <a:picLocks noChangeAspect="1"/>
            </p:cNvPicPr>
            <p:nvPr/>
          </p:nvPicPr>
          <p:blipFill>
            <a:blip r:embed="rId4"/>
            <a:stretch>
              <a:fillRect/>
            </a:stretch>
          </p:blipFill>
          <p:spPr>
            <a:xfrm>
              <a:off x="2718359" y="4670029"/>
              <a:ext cx="1621284" cy="1322430"/>
            </a:xfrm>
            <a:prstGeom prst="rect">
              <a:avLst/>
            </a:prstGeom>
          </p:spPr>
        </p:pic>
        <p:pic>
          <p:nvPicPr>
            <p:cNvPr id="4" name="Bildobjekt 3">
              <a:extLst>
                <a:ext uri="{FF2B5EF4-FFF2-40B4-BE49-F238E27FC236}">
                  <a16:creationId xmlns:a16="http://schemas.microsoft.com/office/drawing/2014/main" id="{950AADFF-AAF3-435F-BBAE-CC9EEFF46C0C}"/>
                </a:ext>
              </a:extLst>
            </p:cNvPr>
            <p:cNvPicPr>
              <a:picLocks noChangeAspect="1"/>
            </p:cNvPicPr>
            <p:nvPr/>
          </p:nvPicPr>
          <p:blipFill>
            <a:blip r:embed="rId5"/>
            <a:stretch>
              <a:fillRect/>
            </a:stretch>
          </p:blipFill>
          <p:spPr>
            <a:xfrm>
              <a:off x="2783675" y="3748093"/>
              <a:ext cx="1444578" cy="1961516"/>
            </a:xfrm>
            <a:prstGeom prst="rect">
              <a:avLst/>
            </a:prstGeom>
          </p:spPr>
        </p:pic>
      </p:grpSp>
    </p:spTree>
    <p:extLst>
      <p:ext uri="{BB962C8B-B14F-4D97-AF65-F5344CB8AC3E}">
        <p14:creationId xmlns:p14="http://schemas.microsoft.com/office/powerpoint/2010/main" val="1360547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10.inviewer.se/skiss/13/13AC7HJIZ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8626" y="2806267"/>
            <a:ext cx="4444366" cy="3333275"/>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p:cNvSpPr>
            <a:spLocks noGrp="1"/>
          </p:cNvSpPr>
          <p:nvPr>
            <p:ph type="title"/>
          </p:nvPr>
        </p:nvSpPr>
        <p:spPr>
          <a:xfrm>
            <a:off x="966584" y="2328116"/>
            <a:ext cx="9609825" cy="1231392"/>
          </a:xfrm>
        </p:spPr>
        <p:txBody>
          <a:bodyPr>
            <a:normAutofit fontScale="90000"/>
          </a:bodyPr>
          <a:lstStyle/>
          <a:p>
            <a:pPr algn="ctr"/>
            <a:r>
              <a:rPr lang="sv-SE" sz="2800" dirty="0"/>
              <a:t>Nätverket för digitalisering inom socialtjänsten med fokus på verksamhetsutveckling</a:t>
            </a:r>
            <a:br>
              <a:rPr lang="sv-SE" sz="2800" dirty="0"/>
            </a:br>
            <a:r>
              <a:rPr lang="sv-SE" sz="2800" dirty="0"/>
              <a:t/>
            </a:r>
            <a:br>
              <a:rPr lang="sv-SE" sz="2800" dirty="0"/>
            </a:br>
            <a:r>
              <a:rPr lang="sv-SE" sz="2800" b="0" dirty="0"/>
              <a:t>Fokusområden 2023</a:t>
            </a:r>
            <a:r>
              <a:rPr lang="sv-SE" sz="2800" dirty="0"/>
              <a:t/>
            </a:r>
            <a:br>
              <a:rPr lang="sv-SE" sz="2800" dirty="0"/>
            </a:br>
            <a:r>
              <a:rPr lang="sv-SE" sz="2800" dirty="0"/>
              <a:t/>
            </a:r>
            <a:br>
              <a:rPr lang="sv-SE" sz="2800" dirty="0"/>
            </a:br>
            <a:r>
              <a:rPr lang="sv-SE" sz="2800" dirty="0"/>
              <a:t/>
            </a:r>
            <a:br>
              <a:rPr lang="sv-SE" sz="2800" dirty="0"/>
            </a:br>
            <a:r>
              <a:rPr lang="sv-SE" sz="2800" dirty="0"/>
              <a:t/>
            </a:r>
            <a:br>
              <a:rPr lang="sv-SE" sz="2800" dirty="0"/>
            </a:br>
            <a:r>
              <a:rPr lang="sv-SE" sz="2800" dirty="0"/>
              <a:t/>
            </a:r>
            <a:br>
              <a:rPr lang="sv-SE" sz="2800" dirty="0"/>
            </a:br>
            <a:r>
              <a:rPr lang="sv-SE" sz="1800" b="0" dirty="0"/>
              <a:t>Pani Hormatipour</a:t>
            </a:r>
          </a:p>
        </p:txBody>
      </p:sp>
    </p:spTree>
    <p:extLst>
      <p:ext uri="{BB962C8B-B14F-4D97-AF65-F5344CB8AC3E}">
        <p14:creationId xmlns:p14="http://schemas.microsoft.com/office/powerpoint/2010/main" val="42775834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81650" y="552385"/>
            <a:ext cx="9609825" cy="1231392"/>
          </a:xfrm>
        </p:spPr>
        <p:txBody>
          <a:bodyPr/>
          <a:lstStyle/>
          <a:p>
            <a:r>
              <a:rPr lang="sv-SE" sz="2800" dirty="0"/>
              <a:t>Förslag på fokusområden 2023:</a:t>
            </a:r>
            <a:br>
              <a:rPr lang="sv-SE" sz="2800" dirty="0"/>
            </a:br>
            <a:endParaRPr lang="sv-SE" sz="2800" dirty="0"/>
          </a:p>
        </p:txBody>
      </p:sp>
      <p:sp>
        <p:nvSpPr>
          <p:cNvPr id="5" name="Platshållare för innehåll 4"/>
          <p:cNvSpPr>
            <a:spLocks noGrp="1"/>
          </p:cNvSpPr>
          <p:nvPr>
            <p:ph idx="1"/>
          </p:nvPr>
        </p:nvSpPr>
        <p:spPr>
          <a:xfrm>
            <a:off x="516186" y="1572095"/>
            <a:ext cx="9037389" cy="4152430"/>
          </a:xfrm>
        </p:spPr>
        <p:txBody>
          <a:bodyPr>
            <a:normAutofit fontScale="77500" lnSpcReduction="20000"/>
          </a:bodyPr>
          <a:lstStyle/>
          <a:p>
            <a:pPr>
              <a:spcAft>
                <a:spcPts val="1200"/>
              </a:spcAft>
            </a:pPr>
            <a:r>
              <a:rPr lang="sv-SE" dirty="0"/>
              <a:t>Stödja utvecklingen för God och nära vård (samverkan hälso- och sjukvård)</a:t>
            </a:r>
          </a:p>
          <a:p>
            <a:pPr>
              <a:spcAft>
                <a:spcPts val="1200"/>
              </a:spcAft>
            </a:pPr>
            <a:r>
              <a:rPr lang="sv-SE" dirty="0"/>
              <a:t>Omställning socialtjänstlag och första linjens digitala socialtjänst och förebyggande insatser</a:t>
            </a:r>
          </a:p>
          <a:p>
            <a:pPr>
              <a:spcAft>
                <a:spcPts val="1200"/>
              </a:spcAft>
            </a:pPr>
            <a:r>
              <a:rPr lang="sv-SE" dirty="0"/>
              <a:t>Styrning och organisation på länsnivå – inklusive behovsanalys, nyttoanalys</a:t>
            </a:r>
          </a:p>
          <a:p>
            <a:pPr>
              <a:spcAft>
                <a:spcPts val="1200"/>
              </a:spcAft>
            </a:pPr>
            <a:r>
              <a:rPr lang="sv-SE" dirty="0"/>
              <a:t>Verksamhetsförändring – inklusive att döda gamla arbetssätt och fokusera på det vi behöver göra för att klara av kompetensförsörjning. Samverka med andra nätverk för att stödja och implementera nya arbetssätt. </a:t>
            </a:r>
          </a:p>
          <a:p>
            <a:pPr>
              <a:spcAft>
                <a:spcPts val="1200"/>
              </a:spcAft>
            </a:pPr>
            <a:r>
              <a:rPr lang="sv-SE" dirty="0"/>
              <a:t>Utveckling av verksamhetssystem- Leverantörsstyrning och -drivning</a:t>
            </a:r>
          </a:p>
          <a:p>
            <a:pPr marL="30163" indent="0">
              <a:buNone/>
            </a:pPr>
            <a:endParaRPr lang="sv-SE" dirty="0"/>
          </a:p>
        </p:txBody>
      </p:sp>
    </p:spTree>
    <p:extLst>
      <p:ext uri="{BB962C8B-B14F-4D97-AF65-F5344CB8AC3E}">
        <p14:creationId xmlns:p14="http://schemas.microsoft.com/office/powerpoint/2010/main" val="301184856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BB1BAC-5134-66D9-8A16-8E2680181337}"/>
              </a:ext>
            </a:extLst>
          </p:cNvPr>
          <p:cNvSpPr>
            <a:spLocks noGrp="1"/>
          </p:cNvSpPr>
          <p:nvPr>
            <p:ph type="ctrTitle"/>
          </p:nvPr>
        </p:nvSpPr>
        <p:spPr/>
        <p:txBody>
          <a:bodyPr/>
          <a:lstStyle/>
          <a:p>
            <a:r>
              <a:rPr lang="sv-SE" dirty="0"/>
              <a:t>Paus</a:t>
            </a:r>
          </a:p>
        </p:txBody>
      </p:sp>
      <p:sp>
        <p:nvSpPr>
          <p:cNvPr id="3" name="Underrubrik 2">
            <a:extLst>
              <a:ext uri="{FF2B5EF4-FFF2-40B4-BE49-F238E27FC236}">
                <a16:creationId xmlns:a16="http://schemas.microsoft.com/office/drawing/2014/main" id="{AFF59C23-C2A4-9D93-EFE1-5B28C1927E21}"/>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82413126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BB1BAC-5134-66D9-8A16-8E2680181337}"/>
              </a:ext>
            </a:extLst>
          </p:cNvPr>
          <p:cNvSpPr>
            <a:spLocks noGrp="1"/>
          </p:cNvSpPr>
          <p:nvPr>
            <p:ph type="ctrTitle"/>
          </p:nvPr>
        </p:nvSpPr>
        <p:spPr/>
        <p:txBody>
          <a:bodyPr/>
          <a:lstStyle/>
          <a:p>
            <a:r>
              <a:rPr lang="sv-SE" dirty="0"/>
              <a:t>RSS roll i kunskapsstyrning hälso- och sjukvård</a:t>
            </a:r>
          </a:p>
        </p:txBody>
      </p:sp>
      <p:sp>
        <p:nvSpPr>
          <p:cNvPr id="3" name="Underrubrik 2">
            <a:extLst>
              <a:ext uri="{FF2B5EF4-FFF2-40B4-BE49-F238E27FC236}">
                <a16:creationId xmlns:a16="http://schemas.microsoft.com/office/drawing/2014/main" id="{AFF59C23-C2A4-9D93-EFE1-5B28C1927E21}"/>
              </a:ext>
            </a:extLst>
          </p:cNvPr>
          <p:cNvSpPr>
            <a:spLocks noGrp="1"/>
          </p:cNvSpPr>
          <p:nvPr>
            <p:ph type="subTitle" idx="1"/>
          </p:nvPr>
        </p:nvSpPr>
        <p:spPr/>
        <p:txBody>
          <a:bodyPr/>
          <a:lstStyle/>
          <a:p>
            <a:r>
              <a:rPr lang="sv-SE" dirty="0"/>
              <a:t>Charlotta Wilhelmsson och Helena Wiklund</a:t>
            </a:r>
          </a:p>
        </p:txBody>
      </p:sp>
    </p:spTree>
    <p:extLst>
      <p:ext uri="{BB962C8B-B14F-4D97-AF65-F5344CB8AC3E}">
        <p14:creationId xmlns:p14="http://schemas.microsoft.com/office/powerpoint/2010/main" val="156276908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8F2405-81E5-4640-99AD-B7EB0368326E}"/>
              </a:ext>
            </a:extLst>
          </p:cNvPr>
          <p:cNvSpPr>
            <a:spLocks noGrp="1"/>
          </p:cNvSpPr>
          <p:nvPr>
            <p:ph type="ctrTitle"/>
          </p:nvPr>
        </p:nvSpPr>
        <p:spPr>
          <a:xfrm>
            <a:off x="666000" y="1962186"/>
            <a:ext cx="9608400" cy="1965600"/>
          </a:xfrm>
        </p:spPr>
        <p:txBody>
          <a:bodyPr>
            <a:normAutofit/>
          </a:bodyPr>
          <a:lstStyle/>
          <a:p>
            <a:r>
              <a:rPr lang="sv-SE" sz="4000" dirty="0"/>
              <a:t>Samverkan inom Nationellt system för kunskapsstyrning hälso- och sjukvård</a:t>
            </a:r>
          </a:p>
        </p:txBody>
      </p:sp>
      <p:sp>
        <p:nvSpPr>
          <p:cNvPr id="3" name="Underrubrik 2">
            <a:extLst>
              <a:ext uri="{FF2B5EF4-FFF2-40B4-BE49-F238E27FC236}">
                <a16:creationId xmlns:a16="http://schemas.microsoft.com/office/drawing/2014/main" id="{E16CE09C-5956-481D-855B-23F5306D4E69}"/>
              </a:ext>
            </a:extLst>
          </p:cNvPr>
          <p:cNvSpPr>
            <a:spLocks noGrp="1"/>
          </p:cNvSpPr>
          <p:nvPr>
            <p:ph type="subTitle" idx="4294967295"/>
          </p:nvPr>
        </p:nvSpPr>
        <p:spPr>
          <a:xfrm>
            <a:off x="666000" y="5126538"/>
            <a:ext cx="9608400" cy="1108661"/>
          </a:xfrm>
        </p:spPr>
        <p:txBody>
          <a:bodyPr/>
          <a:lstStyle/>
          <a:p>
            <a:r>
              <a:rPr lang="sv-SE" sz="2800" dirty="0">
                <a:solidFill>
                  <a:schemeClr val="accent1"/>
                </a:solidFill>
                <a:latin typeface="+mj-lt"/>
                <a:ea typeface="+mj-ea"/>
                <a:cs typeface="+mj-cs"/>
              </a:rPr>
              <a:t>2023-03-15</a:t>
            </a:r>
          </a:p>
        </p:txBody>
      </p:sp>
    </p:spTree>
    <p:extLst>
      <p:ext uri="{BB962C8B-B14F-4D97-AF65-F5344CB8AC3E}">
        <p14:creationId xmlns:p14="http://schemas.microsoft.com/office/powerpoint/2010/main" val="192994172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528006DE-E34B-4E0A-A735-5B99C1DB3FFF}"/>
              </a:ext>
            </a:extLst>
          </p:cNvPr>
          <p:cNvSpPr>
            <a:spLocks noGrp="1"/>
          </p:cNvSpPr>
          <p:nvPr>
            <p:ph idx="1"/>
          </p:nvPr>
        </p:nvSpPr>
        <p:spPr>
          <a:xfrm>
            <a:off x="664232" y="1992282"/>
            <a:ext cx="10260442" cy="4149437"/>
          </a:xfrm>
        </p:spPr>
        <p:txBody>
          <a:bodyPr vert="horz" lIns="91440" tIns="45720" rIns="91440" bIns="45720" rtlCol="0" anchor="t">
            <a:normAutofit/>
          </a:bodyPr>
          <a:lstStyle/>
          <a:p>
            <a:pPr marL="342900" indent="-342900">
              <a:buFont typeface="Arial" panose="020B0604020202020204" pitchFamily="34" charset="0"/>
              <a:buChar char="•"/>
            </a:pPr>
            <a:r>
              <a:rPr lang="sv-SE" b="1" dirty="0"/>
              <a:t>RSS arbete/uppdrag kopplat till medverkan i Nationellt system för kunskapsstyrning hälso- och sjukvård </a:t>
            </a:r>
            <a:endParaRPr lang="sv-SE" b="1" dirty="0">
              <a:cs typeface="Calibri"/>
            </a:endParaRPr>
          </a:p>
          <a:p>
            <a:pPr marL="342900" indent="-342900">
              <a:buFont typeface="Arial" panose="020B0604020202020204" pitchFamily="34" charset="0"/>
              <a:buChar char="•"/>
            </a:pPr>
            <a:r>
              <a:rPr lang="sv-SE" dirty="0">
                <a:cs typeface="Calibri" panose="020F0502020204030204"/>
              </a:rPr>
              <a:t>Kort om remissamverkan </a:t>
            </a:r>
          </a:p>
          <a:p>
            <a:pPr marL="342900" indent="-342900"/>
            <a:endParaRPr lang="sv-SE" dirty="0">
              <a:cs typeface="Calibri" panose="020F0502020204030204"/>
            </a:endParaRPr>
          </a:p>
          <a:p>
            <a:pPr lvl="1"/>
            <a:endParaRPr lang="sv-SE" dirty="0">
              <a:cs typeface="Calibri" panose="020F0502020204030204"/>
            </a:endParaRPr>
          </a:p>
          <a:p>
            <a:pPr marL="29845"/>
            <a:endParaRPr lang="sv-SE" dirty="0">
              <a:cs typeface="Calibri" panose="020F0502020204030204"/>
            </a:endParaRPr>
          </a:p>
        </p:txBody>
      </p:sp>
      <p:sp>
        <p:nvSpPr>
          <p:cNvPr id="3" name="Rubrik 2">
            <a:extLst>
              <a:ext uri="{FF2B5EF4-FFF2-40B4-BE49-F238E27FC236}">
                <a16:creationId xmlns:a16="http://schemas.microsoft.com/office/drawing/2014/main" id="{4F43EAD9-09E0-488A-81E8-4046653F45C4}"/>
              </a:ext>
            </a:extLst>
          </p:cNvPr>
          <p:cNvSpPr>
            <a:spLocks noGrp="1"/>
          </p:cNvSpPr>
          <p:nvPr>
            <p:ph type="title"/>
          </p:nvPr>
        </p:nvSpPr>
        <p:spPr/>
        <p:txBody>
          <a:bodyPr>
            <a:normAutofit/>
          </a:bodyPr>
          <a:lstStyle/>
          <a:p>
            <a:r>
              <a:rPr lang="sv-SE" sz="4000" dirty="0"/>
              <a:t>Fokus för dialogen 15 mars  </a:t>
            </a:r>
          </a:p>
        </p:txBody>
      </p:sp>
    </p:spTree>
    <p:extLst>
      <p:ext uri="{BB962C8B-B14F-4D97-AF65-F5344CB8AC3E}">
        <p14:creationId xmlns:p14="http://schemas.microsoft.com/office/powerpoint/2010/main" val="126736179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1EC723-1497-4CD0-AC35-FC29A3E80EC0}"/>
              </a:ext>
            </a:extLst>
          </p:cNvPr>
          <p:cNvSpPr>
            <a:spLocks noGrp="1"/>
          </p:cNvSpPr>
          <p:nvPr>
            <p:ph type="title"/>
          </p:nvPr>
        </p:nvSpPr>
        <p:spPr>
          <a:xfrm>
            <a:off x="570302" y="605790"/>
            <a:ext cx="10699677" cy="715328"/>
          </a:xfrm>
        </p:spPr>
        <p:txBody>
          <a:bodyPr>
            <a:noAutofit/>
          </a:bodyPr>
          <a:lstStyle/>
          <a:p>
            <a:pPr algn="l"/>
            <a:r>
              <a:rPr lang="sv-SE" sz="2800" b="0" i="0" u="none" strike="noStrike" baseline="0" dirty="0">
                <a:solidFill>
                  <a:schemeClr val="accent1"/>
                </a:solidFill>
                <a:latin typeface="Arial" panose="020B0604020202020204" pitchFamily="34" charset="0"/>
              </a:rPr>
              <a:t/>
            </a:r>
            <a:br>
              <a:rPr lang="sv-SE" sz="2800" b="0" i="0" u="none" strike="noStrike" baseline="0" dirty="0">
                <a:solidFill>
                  <a:schemeClr val="accent1"/>
                </a:solidFill>
                <a:latin typeface="Arial" panose="020B0604020202020204" pitchFamily="34" charset="0"/>
              </a:rPr>
            </a:br>
            <a:r>
              <a:rPr lang="sv-SE" sz="2800" b="1" i="0" u="none" strike="noStrike" baseline="0" dirty="0">
                <a:solidFill>
                  <a:schemeClr val="accent1"/>
                </a:solidFill>
                <a:latin typeface="Arial" panose="020B0604020202020204" pitchFamily="34" charset="0"/>
              </a:rPr>
              <a:t>Rekommendation till regioner om inriktning för fortsatt utveckling av det nationella systemet för kunskapsstyrning inom hälso- och sjukvårdsområdet 2023-2027 </a:t>
            </a:r>
            <a:endParaRPr lang="sv-SE" sz="2800" dirty="0">
              <a:solidFill>
                <a:schemeClr val="accent1"/>
              </a:solidFill>
            </a:endParaRPr>
          </a:p>
        </p:txBody>
      </p:sp>
      <p:sp>
        <p:nvSpPr>
          <p:cNvPr id="3" name="Platshållare för innehåll 2">
            <a:extLst>
              <a:ext uri="{FF2B5EF4-FFF2-40B4-BE49-F238E27FC236}">
                <a16:creationId xmlns:a16="http://schemas.microsoft.com/office/drawing/2014/main" id="{B365198F-CD32-433A-9A43-76AD502285BA}"/>
              </a:ext>
            </a:extLst>
          </p:cNvPr>
          <p:cNvSpPr>
            <a:spLocks noGrp="1"/>
          </p:cNvSpPr>
          <p:nvPr>
            <p:ph idx="1"/>
          </p:nvPr>
        </p:nvSpPr>
        <p:spPr>
          <a:xfrm>
            <a:off x="1742304" y="2170772"/>
            <a:ext cx="7809469" cy="3559493"/>
          </a:xfrm>
        </p:spPr>
        <p:txBody>
          <a:bodyPr>
            <a:normAutofit/>
          </a:bodyPr>
          <a:lstStyle/>
          <a:p>
            <a:pPr marL="342900" indent="-342900">
              <a:buFont typeface="Arial" panose="020B0604020202020204" pitchFamily="34" charset="0"/>
              <a:buChar char="•"/>
            </a:pPr>
            <a:r>
              <a:rPr lang="sv-SE" sz="2800" dirty="0"/>
              <a:t>Att gå från uppbyggnadsfas till drifts- och utvecklingsfas inriktad på införande och tillämpning av bästa tillgängliga kunskap, samt uppföljning och resultat</a:t>
            </a:r>
          </a:p>
          <a:p>
            <a:pPr marL="342900" indent="-342900">
              <a:buFont typeface="Arial" panose="020B0604020202020204" pitchFamily="34" charset="0"/>
              <a:buChar char="•"/>
            </a:pPr>
            <a:endParaRPr lang="sv-SE" sz="2800" dirty="0"/>
          </a:p>
          <a:p>
            <a:pPr marL="342900" indent="-342900">
              <a:buFont typeface="Arial" panose="020B0604020202020204" pitchFamily="34" charset="0"/>
              <a:buChar char="•"/>
            </a:pPr>
            <a:r>
              <a:rPr lang="sv-SE" sz="2800" dirty="0"/>
              <a:t>Att kunskapsstyrningen ska bidra till förändrade arbetssätt för utveckling av personcentrerad och nära vård och omsorg.</a:t>
            </a:r>
          </a:p>
        </p:txBody>
      </p:sp>
    </p:spTree>
    <p:extLst>
      <p:ext uri="{BB962C8B-B14F-4D97-AF65-F5344CB8AC3E}">
        <p14:creationId xmlns:p14="http://schemas.microsoft.com/office/powerpoint/2010/main" val="118301396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875E1CC-E581-9EF0-DB77-5ECB576E5F4B}"/>
              </a:ext>
            </a:extLst>
          </p:cNvPr>
          <p:cNvSpPr>
            <a:spLocks noGrp="1"/>
          </p:cNvSpPr>
          <p:nvPr>
            <p:ph type="ctrTitle"/>
          </p:nvPr>
        </p:nvSpPr>
        <p:spPr>
          <a:xfrm>
            <a:off x="6096000" y="544539"/>
            <a:ext cx="4698589" cy="805559"/>
          </a:xfrm>
        </p:spPr>
        <p:txBody>
          <a:bodyPr/>
          <a:lstStyle/>
          <a:p>
            <a:r>
              <a:rPr lang="sv-SE" dirty="0"/>
              <a:t>Rollbeskrivning för RSS</a:t>
            </a:r>
            <a:endParaRPr lang="en-US" dirty="0"/>
          </a:p>
        </p:txBody>
      </p:sp>
      <p:sp>
        <p:nvSpPr>
          <p:cNvPr id="12" name="Text Placeholder 2">
            <a:extLst>
              <a:ext uri="{FF2B5EF4-FFF2-40B4-BE49-F238E27FC236}">
                <a16:creationId xmlns:a16="http://schemas.microsoft.com/office/drawing/2014/main" id="{8D8A5CBA-DA4A-4693-D21E-C199ED4C2459}"/>
              </a:ext>
            </a:extLst>
          </p:cNvPr>
          <p:cNvSpPr>
            <a:spLocks noGrp="1"/>
          </p:cNvSpPr>
          <p:nvPr>
            <p:ph type="body" sz="quarter" idx="10"/>
          </p:nvPr>
        </p:nvSpPr>
        <p:spPr>
          <a:xfrm>
            <a:off x="5829302" y="1491175"/>
            <a:ext cx="5999376" cy="4419506"/>
          </a:xfrm>
        </p:spPr>
        <p:txBody>
          <a:bodyPr>
            <a:normAutofit/>
          </a:bodyPr>
          <a:lstStyle/>
          <a:p>
            <a:pPr lvl="1"/>
            <a:r>
              <a:rPr lang="sv-SE" dirty="0"/>
              <a:t>Stöd till kommunala representanter </a:t>
            </a:r>
          </a:p>
          <a:p>
            <a:pPr lvl="1"/>
            <a:r>
              <a:rPr lang="sv-SE" dirty="0"/>
              <a:t>Kommunikation </a:t>
            </a:r>
          </a:p>
          <a:p>
            <a:pPr lvl="1"/>
            <a:r>
              <a:rPr lang="sv-SE" dirty="0"/>
              <a:t>Nominering </a:t>
            </a:r>
          </a:p>
          <a:p>
            <a:pPr lvl="1"/>
            <a:r>
              <a:rPr lang="sv-SE" dirty="0"/>
              <a:t>Stöd för tillämpning </a:t>
            </a:r>
          </a:p>
          <a:p>
            <a:pPr lvl="1"/>
            <a:endParaRPr lang="sv-SE" dirty="0"/>
          </a:p>
          <a:p>
            <a:pPr lvl="1"/>
            <a:r>
              <a:rPr lang="sv-SE" dirty="0"/>
              <a:t>Varför behövs det en gemensam beskrivning? </a:t>
            </a:r>
          </a:p>
          <a:p>
            <a:pPr lvl="2"/>
            <a:r>
              <a:rPr lang="sv-SE" dirty="0"/>
              <a:t>Gemensam bild av uppdraget </a:t>
            </a:r>
          </a:p>
          <a:p>
            <a:pPr lvl="2"/>
            <a:r>
              <a:rPr lang="sv-SE" dirty="0"/>
              <a:t>Synliggöra arbetsinsatsen </a:t>
            </a:r>
          </a:p>
          <a:p>
            <a:pPr lvl="2"/>
            <a:r>
              <a:rPr lang="sv-SE" dirty="0"/>
              <a:t>Stöd för nya medarbetare </a:t>
            </a:r>
          </a:p>
          <a:p>
            <a:pPr lvl="2"/>
            <a:r>
              <a:rPr lang="sv-SE" dirty="0"/>
              <a:t>…? </a:t>
            </a:r>
          </a:p>
          <a:p>
            <a:pPr lvl="1"/>
            <a:endParaRPr lang="sv-SE" dirty="0"/>
          </a:p>
          <a:p>
            <a:endParaRPr lang="en-US" dirty="0"/>
          </a:p>
        </p:txBody>
      </p:sp>
      <p:pic>
        <p:nvPicPr>
          <p:cNvPr id="5" name="Platshållare för innehåll 7">
            <a:extLst>
              <a:ext uri="{FF2B5EF4-FFF2-40B4-BE49-F238E27FC236}">
                <a16:creationId xmlns:a16="http://schemas.microsoft.com/office/drawing/2014/main" id="{CD313DCE-9071-5B86-DE66-7C8AF32B754B}"/>
              </a:ext>
            </a:extLst>
          </p:cNvPr>
          <p:cNvPicPr>
            <a:picLocks noChangeAspect="1"/>
          </p:cNvPicPr>
          <p:nvPr/>
        </p:nvPicPr>
        <p:blipFill>
          <a:blip r:embed="rId3"/>
          <a:stretch>
            <a:fillRect/>
          </a:stretch>
        </p:blipFill>
        <p:spPr>
          <a:xfrm rot="21110172">
            <a:off x="1163126" y="520398"/>
            <a:ext cx="3944119" cy="5594496"/>
          </a:xfrm>
          <a:prstGeom prst="rect">
            <a:avLst/>
          </a:prstGeom>
          <a:noFill/>
          <a:ln>
            <a:solidFill>
              <a:schemeClr val="tx1"/>
            </a:solidFill>
          </a:ln>
        </p:spPr>
      </p:pic>
      <p:pic>
        <p:nvPicPr>
          <p:cNvPr id="3" name="Bildobjekt 2">
            <a:extLst>
              <a:ext uri="{FF2B5EF4-FFF2-40B4-BE49-F238E27FC236}">
                <a16:creationId xmlns:a16="http://schemas.microsoft.com/office/drawing/2014/main" id="{3B2174BD-AAA1-0AB9-42D0-1B2E6AC38461}"/>
              </a:ext>
            </a:extLst>
          </p:cNvPr>
          <p:cNvPicPr>
            <a:picLocks noChangeAspect="1"/>
          </p:cNvPicPr>
          <p:nvPr/>
        </p:nvPicPr>
        <p:blipFill rotWithShape="1">
          <a:blip r:embed="rId4"/>
          <a:srcRect r="955" b="7900"/>
          <a:stretch/>
        </p:blipFill>
        <p:spPr>
          <a:xfrm rot="668363">
            <a:off x="1284423" y="517343"/>
            <a:ext cx="4075841" cy="5676560"/>
          </a:xfrm>
          <a:prstGeom prst="rect">
            <a:avLst/>
          </a:prstGeom>
          <a:ln>
            <a:solidFill>
              <a:schemeClr val="tx1">
                <a:lumMod val="65000"/>
                <a:lumOff val="35000"/>
              </a:schemeClr>
            </a:solidFill>
          </a:ln>
        </p:spPr>
      </p:pic>
    </p:spTree>
    <p:extLst>
      <p:ext uri="{BB962C8B-B14F-4D97-AF65-F5344CB8AC3E}">
        <p14:creationId xmlns:p14="http://schemas.microsoft.com/office/powerpoint/2010/main" val="362746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D240F7AD-31C9-2EB8-BB7C-1F160BC6AEC0}"/>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7434362" y="3741677"/>
            <a:ext cx="2194560" cy="2743200"/>
          </a:xfrm>
          <a:prstGeom prst="rect">
            <a:avLst/>
          </a:prstGeom>
        </p:spPr>
      </p:pic>
      <p:sp>
        <p:nvSpPr>
          <p:cNvPr id="3" name="Platshållare för innehåll 2">
            <a:extLst>
              <a:ext uri="{FF2B5EF4-FFF2-40B4-BE49-F238E27FC236}">
                <a16:creationId xmlns:a16="http://schemas.microsoft.com/office/drawing/2014/main" id="{AE585448-3666-0D95-6387-03A43F64073A}"/>
              </a:ext>
            </a:extLst>
          </p:cNvPr>
          <p:cNvSpPr>
            <a:spLocks noGrp="1"/>
          </p:cNvSpPr>
          <p:nvPr>
            <p:ph idx="1"/>
          </p:nvPr>
        </p:nvSpPr>
        <p:spPr>
          <a:xfrm>
            <a:off x="1260232" y="3495492"/>
            <a:ext cx="6019800" cy="1617785"/>
          </a:xfrm>
        </p:spPr>
        <p:txBody>
          <a:bodyPr vert="horz" lIns="91440" tIns="45720" rIns="91440" bIns="45720" rtlCol="0" anchor="t">
            <a:normAutofit/>
          </a:bodyPr>
          <a:lstStyle/>
          <a:p>
            <a:endParaRPr lang="sv-SE" dirty="0">
              <a:solidFill>
                <a:srgbClr val="000000"/>
              </a:solidFill>
              <a:latin typeface="WordVisi_MSFontService"/>
            </a:endParaRPr>
          </a:p>
          <a:p>
            <a:pPr marL="457200" indent="-457200">
              <a:buFont typeface="Arial" panose="020B0604020202020204" pitchFamily="34" charset="0"/>
              <a:buChar char="•"/>
            </a:pPr>
            <a:r>
              <a:rPr lang="sv-SE" sz="2800" dirty="0"/>
              <a:t>Samtala runt borden </a:t>
            </a:r>
            <a:endParaRPr lang="sv-SE" sz="2800" dirty="0">
              <a:cs typeface="Calibri"/>
            </a:endParaRPr>
          </a:p>
        </p:txBody>
      </p:sp>
      <p:sp>
        <p:nvSpPr>
          <p:cNvPr id="4" name="Pratbubbla: oval 3">
            <a:extLst>
              <a:ext uri="{FF2B5EF4-FFF2-40B4-BE49-F238E27FC236}">
                <a16:creationId xmlns:a16="http://schemas.microsoft.com/office/drawing/2014/main" id="{0AB97E12-5FD5-D559-6740-3EE6D2B29DF1}"/>
              </a:ext>
            </a:extLst>
          </p:cNvPr>
          <p:cNvSpPr/>
          <p:nvPr/>
        </p:nvSpPr>
        <p:spPr>
          <a:xfrm>
            <a:off x="2479431" y="536330"/>
            <a:ext cx="8452338" cy="2892670"/>
          </a:xfrm>
          <a:prstGeom prst="wedgeEllipseCallout">
            <a:avLst>
              <a:gd name="adj1" fmla="val 28162"/>
              <a:gd name="adj2" fmla="val 7465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srgbClr val="FFFFFF"/>
                </a:solidFill>
                <a:effectLst/>
                <a:uLnTx/>
                <a:uFillTx/>
                <a:latin typeface="WordVisi_MSFontService"/>
                <a:ea typeface="+mn-ea"/>
                <a:cs typeface="+mn-cs"/>
              </a:rPr>
              <a:t>Stämmer beskrivningen med er bild av vad RSS gör inom området?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930197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C50A7D-7234-6AC0-5672-678DB3D56862}"/>
              </a:ext>
            </a:extLst>
          </p:cNvPr>
          <p:cNvSpPr>
            <a:spLocks noGrp="1"/>
          </p:cNvSpPr>
          <p:nvPr>
            <p:ph type="title"/>
          </p:nvPr>
        </p:nvSpPr>
        <p:spPr/>
        <p:txBody>
          <a:bodyPr/>
          <a:lstStyle/>
          <a:p>
            <a:r>
              <a:rPr lang="sv-SE" dirty="0"/>
              <a:t>Fråga till er</a:t>
            </a:r>
          </a:p>
        </p:txBody>
      </p:sp>
      <p:sp>
        <p:nvSpPr>
          <p:cNvPr id="3" name="Platshållare för innehåll 2">
            <a:extLst>
              <a:ext uri="{FF2B5EF4-FFF2-40B4-BE49-F238E27FC236}">
                <a16:creationId xmlns:a16="http://schemas.microsoft.com/office/drawing/2014/main" id="{9D66E9F5-A8F0-D5D4-BBF5-FA8877056618}"/>
              </a:ext>
            </a:extLst>
          </p:cNvPr>
          <p:cNvSpPr>
            <a:spLocks noGrp="1"/>
          </p:cNvSpPr>
          <p:nvPr>
            <p:ph idx="1"/>
          </p:nvPr>
        </p:nvSpPr>
        <p:spPr/>
        <p:txBody>
          <a:bodyPr vert="horz" lIns="91440" tIns="45720" rIns="91440" bIns="45720" rtlCol="0" anchor="t">
            <a:normAutofit/>
          </a:bodyPr>
          <a:lstStyle/>
          <a:p>
            <a:r>
              <a:rPr lang="sv-SE" dirty="0"/>
              <a:t>Finns det möjlighet att bjuda in någon inom varje RSS som jobbar lite extra med dessa frågor till en särskild träff? </a:t>
            </a:r>
          </a:p>
          <a:p>
            <a:endParaRPr lang="sv-SE" dirty="0"/>
          </a:p>
          <a:p>
            <a:r>
              <a:rPr lang="sv-SE" dirty="0"/>
              <a:t>Det finns en del att prata om t ex: </a:t>
            </a:r>
            <a:endParaRPr lang="sv-SE" dirty="0">
              <a:cs typeface="Calibri"/>
            </a:endParaRPr>
          </a:p>
          <a:p>
            <a:pPr marL="342900" indent="-342900">
              <a:buFont typeface="Arial" panose="020B0604020202020204" pitchFamily="34" charset="0"/>
              <a:buChar char="•"/>
            </a:pPr>
            <a:r>
              <a:rPr lang="sv-SE" dirty="0"/>
              <a:t>Handlingsplan för att öka samspelet med kommunerna. </a:t>
            </a:r>
          </a:p>
          <a:p>
            <a:pPr marL="342900" indent="-342900">
              <a:buFont typeface="Arial" panose="020B0604020202020204" pitchFamily="34" charset="0"/>
              <a:buChar char="•"/>
            </a:pPr>
            <a:r>
              <a:rPr lang="sv-SE" dirty="0"/>
              <a:t>Erfarenhetsutbyte kring regionalt/lokalt införande och samverkan</a:t>
            </a:r>
          </a:p>
          <a:p>
            <a:pPr marL="342900" indent="-342900">
              <a:buFont typeface="Arial" panose="020B0604020202020204" pitchFamily="34" charset="0"/>
              <a:buChar char="•"/>
            </a:pPr>
            <a:r>
              <a:rPr lang="sv-SE" dirty="0"/>
              <a:t>Hur optimerar vi arbetet så vi gör rätt saker på rätt nivå mellan SKR och RSS</a:t>
            </a:r>
          </a:p>
          <a:p>
            <a:pPr marL="342900" indent="-342900">
              <a:buFont typeface="Arial" panose="020B0604020202020204" pitchFamily="34" charset="0"/>
              <a:buChar char="•"/>
            </a:pPr>
            <a:r>
              <a:rPr lang="sv-SE" dirty="0">
                <a:cs typeface="Calibri"/>
              </a:rPr>
              <a:t>Formulera nyttan för kommunerna</a:t>
            </a:r>
          </a:p>
          <a:p>
            <a:pPr marL="342900" indent="-342900">
              <a:buFont typeface="Arial" panose="020B0604020202020204" pitchFamily="34" charset="0"/>
              <a:buChar char="•"/>
            </a:pPr>
            <a:r>
              <a:rPr lang="sv-SE" dirty="0">
                <a:cs typeface="Calibri"/>
              </a:rPr>
              <a:t>Kommunernas medverkan på den sjukvårdsregionala nivån </a:t>
            </a:r>
          </a:p>
        </p:txBody>
      </p:sp>
    </p:spTree>
    <p:extLst>
      <p:ext uri="{BB962C8B-B14F-4D97-AF65-F5344CB8AC3E}">
        <p14:creationId xmlns:p14="http://schemas.microsoft.com/office/powerpoint/2010/main" val="34990444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2E21EE1B-462A-4663-BEF8-E33062F90E81}"/>
              </a:ext>
            </a:extLst>
          </p:cNvPr>
          <p:cNvPicPr>
            <a:picLocks noChangeAspect="1"/>
          </p:cNvPicPr>
          <p:nvPr/>
        </p:nvPicPr>
        <p:blipFill rotWithShape="1">
          <a:blip r:embed="rId3"/>
          <a:srcRect t="12530" r="-3" b="17643"/>
          <a:stretch/>
        </p:blipFill>
        <p:spPr>
          <a:xfrm>
            <a:off x="5926240" y="10"/>
            <a:ext cx="6265758" cy="2285990"/>
          </a:xfrm>
          <a:custGeom>
            <a:avLst/>
            <a:gdLst/>
            <a:ahLst/>
            <a:cxnLst/>
            <a:rect l="l" t="t" r="r" b="b"/>
            <a:pathLst>
              <a:path w="6265758" h="2286000">
                <a:moveTo>
                  <a:pt x="0" y="0"/>
                </a:moveTo>
                <a:lnTo>
                  <a:pt x="6265758" y="0"/>
                </a:lnTo>
                <a:lnTo>
                  <a:pt x="6265758" y="2286000"/>
                </a:lnTo>
                <a:lnTo>
                  <a:pt x="1062168" y="2286000"/>
                </a:lnTo>
                <a:lnTo>
                  <a:pt x="790683" y="1700078"/>
                </a:lnTo>
                <a:lnTo>
                  <a:pt x="787725" y="1700078"/>
                </a:lnTo>
                <a:close/>
              </a:path>
            </a:pathLst>
          </a:custGeom>
          <a:effectLst>
            <a:outerShdw blurRad="63500" sx="102000" sy="102000" algn="ctr" rotWithShape="0">
              <a:prstClr val="black">
                <a:alpha val="40000"/>
              </a:prstClr>
            </a:outerShdw>
          </a:effectLst>
        </p:spPr>
      </p:pic>
      <p:pic>
        <p:nvPicPr>
          <p:cNvPr id="22" name="Platshållare för innehåll 13">
            <a:extLst>
              <a:ext uri="{FF2B5EF4-FFF2-40B4-BE49-F238E27FC236}">
                <a16:creationId xmlns:a16="http://schemas.microsoft.com/office/drawing/2014/main" id="{071F3A61-EA2E-4A06-87E5-0C7A45A5D0BF}"/>
              </a:ext>
            </a:extLst>
          </p:cNvPr>
          <p:cNvPicPr>
            <a:picLocks noChangeAspect="1"/>
          </p:cNvPicPr>
          <p:nvPr/>
        </p:nvPicPr>
        <p:blipFill rotWithShape="1">
          <a:blip r:embed="rId4"/>
          <a:srcRect t="32454" r="2" b="28260"/>
          <a:stretch/>
        </p:blipFill>
        <p:spPr>
          <a:xfrm>
            <a:off x="6984273" y="2286000"/>
            <a:ext cx="5207727" cy="2286000"/>
          </a:xfrm>
          <a:custGeom>
            <a:avLst/>
            <a:gdLst/>
            <a:ahLst/>
            <a:cxnLst/>
            <a:rect l="l" t="t" r="r" b="b"/>
            <a:pathLst>
              <a:path w="5203590" h="2286000">
                <a:moveTo>
                  <a:pt x="0" y="0"/>
                </a:moveTo>
                <a:lnTo>
                  <a:pt x="5203590" y="0"/>
                </a:lnTo>
                <a:lnTo>
                  <a:pt x="5203590" y="2286000"/>
                </a:lnTo>
                <a:lnTo>
                  <a:pt x="1059212" y="2286000"/>
                </a:lnTo>
                <a:lnTo>
                  <a:pt x="925708" y="1997870"/>
                </a:lnTo>
                <a:lnTo>
                  <a:pt x="925707" y="1997870"/>
                </a:lnTo>
                <a:close/>
              </a:path>
            </a:pathLst>
          </a:custGeom>
          <a:effectLst>
            <a:outerShdw blurRad="63500" sx="102000" sy="102000" algn="ctr" rotWithShape="0">
              <a:prstClr val="black">
                <a:alpha val="40000"/>
              </a:prstClr>
            </a:outerShdw>
          </a:effectLst>
        </p:spPr>
      </p:pic>
      <p:pic>
        <p:nvPicPr>
          <p:cNvPr id="11" name="Bildobjekt 10">
            <a:extLst>
              <a:ext uri="{FF2B5EF4-FFF2-40B4-BE49-F238E27FC236}">
                <a16:creationId xmlns:a16="http://schemas.microsoft.com/office/drawing/2014/main" id="{E83372D4-5B00-4676-89B8-1D55FB03D1AA}"/>
              </a:ext>
            </a:extLst>
          </p:cNvPr>
          <p:cNvPicPr>
            <a:picLocks noChangeAspect="1"/>
          </p:cNvPicPr>
          <p:nvPr/>
        </p:nvPicPr>
        <p:blipFill rotWithShape="1">
          <a:blip r:embed="rId5"/>
          <a:srcRect b="2374"/>
          <a:stretch/>
        </p:blipFill>
        <p:spPr>
          <a:xfrm>
            <a:off x="8047600" y="4571990"/>
            <a:ext cx="4144400" cy="2286010"/>
          </a:xfrm>
          <a:custGeom>
            <a:avLst/>
            <a:gdLst/>
            <a:ahLst/>
            <a:cxnLst/>
            <a:rect l="l" t="t" r="r" b="b"/>
            <a:pathLst>
              <a:path w="4144382" h="2286000">
                <a:moveTo>
                  <a:pt x="0" y="0"/>
                </a:moveTo>
                <a:lnTo>
                  <a:pt x="4144382" y="0"/>
                </a:lnTo>
                <a:lnTo>
                  <a:pt x="4144382" y="2286000"/>
                </a:lnTo>
                <a:lnTo>
                  <a:pt x="1054581" y="2286000"/>
                </a:lnTo>
                <a:lnTo>
                  <a:pt x="1054581" y="2285999"/>
                </a:lnTo>
                <a:lnTo>
                  <a:pt x="1059211" y="2285999"/>
                </a:lnTo>
                <a:close/>
              </a:path>
            </a:pathLst>
          </a:custGeom>
          <a:effectLst>
            <a:outerShdw blurRad="63500" sx="102000" sy="102000" algn="ctr" rotWithShape="0">
              <a:prstClr val="black">
                <a:alpha val="40000"/>
              </a:prstClr>
            </a:outerShdw>
          </a:effectLst>
        </p:spPr>
      </p:pic>
      <p:sp>
        <p:nvSpPr>
          <p:cNvPr id="6" name="textruta 5">
            <a:extLst>
              <a:ext uri="{FF2B5EF4-FFF2-40B4-BE49-F238E27FC236}">
                <a16:creationId xmlns:a16="http://schemas.microsoft.com/office/drawing/2014/main" id="{92E03BB7-5C50-4189-A253-E40CC12E5335}"/>
              </a:ext>
            </a:extLst>
          </p:cNvPr>
          <p:cNvSpPr txBox="1"/>
          <p:nvPr/>
        </p:nvSpPr>
        <p:spPr>
          <a:xfrm>
            <a:off x="667598" y="2494133"/>
            <a:ext cx="6126480" cy="4155713"/>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a:ea typeface="+mn-ea"/>
                <a:cs typeface="+mn-cs"/>
              </a:rPr>
              <a:t>AllAgehub</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har</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fokus</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på</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att</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vara</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en</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brygga</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mellan</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behovsägare</a:t>
            </a:r>
            <a:r>
              <a:rPr kumimoji="0" lang="en-US" sz="2000" b="0" i="0" u="none" strike="noStrike" kern="1200" cap="none" spc="0" normalizeH="0" baseline="0" noProof="0" dirty="0">
                <a:ln>
                  <a:noFill/>
                </a:ln>
                <a:solidFill>
                  <a:prstClr val="black"/>
                </a:solidFill>
                <a:effectLst/>
                <a:uLnTx/>
                <a:uFillTx/>
                <a:latin typeface="Calibri"/>
                <a:ea typeface="+mn-ea"/>
                <a:cs typeface="+mn-cs"/>
              </a:rPr>
              <a:t> och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näringsliv</a:t>
            </a:r>
            <a:r>
              <a:rPr kumimoji="0" lang="en-US" sz="2000" b="0" i="0" u="none" strike="noStrike" kern="1200" cap="none" spc="0" normalizeH="0" baseline="0" noProof="0" dirty="0">
                <a:ln>
                  <a:noFill/>
                </a:ln>
                <a:solidFill>
                  <a:prstClr val="black"/>
                </a:solidFill>
                <a:effectLst/>
                <a:uLnTx/>
                <a:uFillTx/>
                <a:latin typeface="Calibri"/>
                <a:ea typeface="+mn-ea"/>
                <a:cs typeface="+mn-cs"/>
              </a:rPr>
              <a:t> och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utvecklar</a:t>
            </a:r>
            <a:r>
              <a:rPr kumimoji="0" lang="en-US" sz="2000" b="0" i="0" u="none" strike="noStrike" kern="1200" cap="none" spc="0" normalizeH="0" baseline="0" noProof="0" dirty="0">
                <a:ln>
                  <a:noFill/>
                </a:ln>
                <a:solidFill>
                  <a:prstClr val="black"/>
                </a:solidFill>
                <a:effectLst/>
                <a:uLnTx/>
                <a:uFillTx/>
                <a:latin typeface="Calibri"/>
                <a:ea typeface="+mn-ea"/>
                <a:cs typeface="+mn-cs"/>
              </a:rPr>
              <a:t> former för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att</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möjliggöra</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samverkan</a:t>
            </a:r>
            <a:r>
              <a:rPr kumimoji="0" lang="en-US" sz="20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ruta 11">
            <a:extLst>
              <a:ext uri="{FF2B5EF4-FFF2-40B4-BE49-F238E27FC236}">
                <a16:creationId xmlns:a16="http://schemas.microsoft.com/office/drawing/2014/main" id="{29BB77B2-90C3-4537-851D-461C2EE2DF1E}"/>
              </a:ext>
            </a:extLst>
          </p:cNvPr>
          <p:cNvSpPr txBox="1"/>
          <p:nvPr/>
        </p:nvSpPr>
        <p:spPr>
          <a:xfrm>
            <a:off x="11727180" y="783198"/>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Rektangel: rundade hörn 13">
            <a:extLst>
              <a:ext uri="{FF2B5EF4-FFF2-40B4-BE49-F238E27FC236}">
                <a16:creationId xmlns:a16="http://schemas.microsoft.com/office/drawing/2014/main" id="{08F1CDE8-1811-4FAA-9D49-0CCE0D46B6B3}"/>
              </a:ext>
            </a:extLst>
          </p:cNvPr>
          <p:cNvSpPr/>
          <p:nvPr/>
        </p:nvSpPr>
        <p:spPr>
          <a:xfrm>
            <a:off x="667597" y="3956031"/>
            <a:ext cx="3739149" cy="1585453"/>
          </a:xfrm>
          <a:prstGeom prst="roundRect">
            <a:avLst/>
          </a:prstGeom>
          <a:solidFill>
            <a:srgbClr val="EAC3D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2400" b="1" i="0" u="none" strike="noStrike" kern="1200" cap="none" spc="0" normalizeH="0" baseline="0" noProof="0" dirty="0" err="1">
                <a:ln>
                  <a:noFill/>
                </a:ln>
                <a:solidFill>
                  <a:prstClr val="black"/>
                </a:solidFill>
                <a:effectLst/>
                <a:uLnTx/>
                <a:uFillTx/>
                <a:latin typeface="Calibri"/>
                <a:ea typeface="+mn-ea"/>
                <a:cs typeface="+mn-cs"/>
              </a:rPr>
              <a:t>Matcharena</a:t>
            </a: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2400" b="1" i="0" u="none" strike="noStrike" kern="1200" cap="none" spc="0" normalizeH="0" baseline="0" noProof="0" dirty="0" err="1">
                <a:ln>
                  <a:noFill/>
                </a:ln>
                <a:solidFill>
                  <a:prstClr val="black"/>
                </a:solidFill>
                <a:effectLst/>
                <a:uLnTx/>
                <a:uFillTx/>
                <a:latin typeface="Calibri"/>
                <a:ea typeface="+mn-ea"/>
                <a:cs typeface="+mn-cs"/>
              </a:rPr>
              <a:t>WebbExpo</a:t>
            </a: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2400" b="1" i="0" u="none" strike="noStrike" kern="1200" cap="none" spc="0" normalizeH="0" baseline="0" noProof="0" dirty="0" err="1">
                <a:ln>
                  <a:noFill/>
                </a:ln>
                <a:solidFill>
                  <a:prstClr val="black"/>
                </a:solidFill>
                <a:effectLst/>
                <a:uLnTx/>
                <a:uFillTx/>
                <a:latin typeface="Calibri"/>
                <a:ea typeface="+mn-ea"/>
                <a:cs typeface="+mn-cs"/>
              </a:rPr>
              <a:t>MiniExpo</a:t>
            </a: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ruta 9">
            <a:extLst>
              <a:ext uri="{FF2B5EF4-FFF2-40B4-BE49-F238E27FC236}">
                <a16:creationId xmlns:a16="http://schemas.microsoft.com/office/drawing/2014/main" id="{20637C27-E3BD-4EBC-834D-61A40EC5A584}"/>
              </a:ext>
            </a:extLst>
          </p:cNvPr>
          <p:cNvSpPr txBox="1"/>
          <p:nvPr/>
        </p:nvSpPr>
        <p:spPr>
          <a:xfrm>
            <a:off x="202268" y="878250"/>
            <a:ext cx="6160850" cy="1255728"/>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a:ln>
                  <a:noFill/>
                </a:ln>
                <a:solidFill>
                  <a:prstClr val="black"/>
                </a:solidFill>
                <a:effectLst/>
                <a:uLnTx/>
                <a:uFillTx/>
                <a:latin typeface="Playfair Display" panose="00000500000000000000" pitchFamily="2" charset="0"/>
                <a:ea typeface="+mn-ea"/>
                <a:cs typeface="+mn-cs"/>
              </a:rPr>
              <a:t>“AllAgeHub </a:t>
            </a:r>
            <a:r>
              <a:rPr kumimoji="0" lang="en-US" sz="2800" b="1" i="0" u="none" strike="noStrike" kern="1200" cap="none" spc="0" normalizeH="0" baseline="0" noProof="0" err="1">
                <a:ln>
                  <a:noFill/>
                </a:ln>
                <a:solidFill>
                  <a:prstClr val="black"/>
                </a:solidFill>
                <a:effectLst/>
                <a:uLnTx/>
                <a:uFillTx/>
                <a:latin typeface="Playfair Display" panose="00000500000000000000" pitchFamily="2" charset="0"/>
                <a:ea typeface="+mn-ea"/>
                <a:cs typeface="+mn-cs"/>
              </a:rPr>
              <a:t>matchar</a:t>
            </a:r>
            <a:r>
              <a:rPr kumimoji="0" lang="en-US" sz="2800" b="1" i="0" u="none" strike="noStrike" kern="1200" cap="none" spc="0" normalizeH="0" baseline="0" noProof="0">
                <a:ln>
                  <a:noFill/>
                </a:ln>
                <a:solidFill>
                  <a:prstClr val="black"/>
                </a:solidFill>
                <a:effectLst/>
                <a:uLnTx/>
                <a:uFillTx/>
                <a:latin typeface="Playfair Display" panose="00000500000000000000" pitchFamily="2" charset="0"/>
                <a:ea typeface="+mn-ea"/>
                <a:cs typeface="+mn-cs"/>
              </a:rPr>
              <a:t> </a:t>
            </a:r>
            <a:r>
              <a:rPr kumimoji="0" lang="en-US" sz="2800" b="1" i="0" u="none" strike="noStrike" kern="1200" cap="none" spc="0" normalizeH="0" baseline="0" noProof="0" err="1">
                <a:ln>
                  <a:noFill/>
                </a:ln>
                <a:solidFill>
                  <a:prstClr val="black"/>
                </a:solidFill>
                <a:effectLst/>
                <a:uLnTx/>
                <a:uFillTx/>
                <a:latin typeface="Playfair Display" panose="00000500000000000000" pitchFamily="2" charset="0"/>
                <a:ea typeface="+mn-ea"/>
                <a:cs typeface="+mn-cs"/>
              </a:rPr>
              <a:t>behov</a:t>
            </a:r>
            <a:r>
              <a:rPr kumimoji="0" lang="en-US" sz="2800" b="1" i="0" u="none" strike="noStrike" kern="1200" cap="none" spc="0" normalizeH="0" baseline="0" noProof="0">
                <a:ln>
                  <a:noFill/>
                </a:ln>
                <a:solidFill>
                  <a:prstClr val="black"/>
                </a:solidFill>
                <a:effectLst/>
                <a:uLnTx/>
                <a:uFillTx/>
                <a:latin typeface="Playfair Display" panose="00000500000000000000" pitchFamily="2" charset="0"/>
                <a:ea typeface="+mn-ea"/>
                <a:cs typeface="+mn-cs"/>
              </a:rPr>
              <a:t> med </a:t>
            </a:r>
            <a:r>
              <a:rPr kumimoji="0" lang="en-US" sz="2800" b="1" i="0" u="none" strike="noStrike" kern="1200" cap="none" spc="0" normalizeH="0" baseline="0" noProof="0" err="1">
                <a:ln>
                  <a:noFill/>
                </a:ln>
                <a:solidFill>
                  <a:prstClr val="black"/>
                </a:solidFill>
                <a:effectLst/>
                <a:uLnTx/>
                <a:uFillTx/>
                <a:latin typeface="Playfair Display" panose="00000500000000000000" pitchFamily="2" charset="0"/>
                <a:ea typeface="+mn-ea"/>
                <a:cs typeface="+mn-cs"/>
              </a:rPr>
              <a:t>näringslivets</a:t>
            </a:r>
            <a:r>
              <a:rPr kumimoji="0" lang="en-US" sz="2800" b="1" i="0" u="none" strike="noStrike" kern="1200" cap="none" spc="0" normalizeH="0" baseline="0" noProof="0">
                <a:ln>
                  <a:noFill/>
                </a:ln>
                <a:solidFill>
                  <a:prstClr val="black"/>
                </a:solidFill>
                <a:effectLst/>
                <a:uLnTx/>
                <a:uFillTx/>
                <a:latin typeface="Playfair Display" panose="00000500000000000000" pitchFamily="2" charset="0"/>
                <a:ea typeface="+mn-ea"/>
                <a:cs typeface="+mn-cs"/>
              </a:rPr>
              <a:t> </a:t>
            </a:r>
            <a:r>
              <a:rPr kumimoji="0" lang="en-US" sz="2800" b="1" i="0" u="none" strike="noStrike" kern="1200" cap="none" spc="0" normalizeH="0" baseline="0" noProof="0" err="1">
                <a:ln>
                  <a:noFill/>
                </a:ln>
                <a:solidFill>
                  <a:prstClr val="black"/>
                </a:solidFill>
                <a:effectLst/>
                <a:uLnTx/>
                <a:uFillTx/>
                <a:latin typeface="Playfair Display" panose="00000500000000000000" pitchFamily="2" charset="0"/>
                <a:ea typeface="+mn-ea"/>
                <a:cs typeface="+mn-cs"/>
              </a:rPr>
              <a:t>produkter</a:t>
            </a:r>
            <a:r>
              <a:rPr kumimoji="0" lang="en-US" sz="2800" b="1" i="0" u="none" strike="noStrike" kern="1200" cap="none" spc="0" normalizeH="0" baseline="0" noProof="0">
                <a:ln>
                  <a:noFill/>
                </a:ln>
                <a:solidFill>
                  <a:prstClr val="black"/>
                </a:solidFill>
                <a:effectLst/>
                <a:uLnTx/>
                <a:uFillTx/>
                <a:latin typeface="Playfair Display" panose="00000500000000000000" pitchFamily="2" charset="0"/>
                <a:ea typeface="+mn-ea"/>
                <a:cs typeface="+mn-cs"/>
              </a:rPr>
              <a:t> och </a:t>
            </a:r>
            <a:r>
              <a:rPr kumimoji="0" lang="en-US" sz="2800" b="1" i="0" u="none" strike="noStrike" kern="1200" cap="none" spc="0" normalizeH="0" baseline="0" noProof="0" err="1">
                <a:ln>
                  <a:noFill/>
                </a:ln>
                <a:solidFill>
                  <a:prstClr val="black"/>
                </a:solidFill>
                <a:effectLst/>
                <a:uLnTx/>
                <a:uFillTx/>
                <a:latin typeface="Playfair Display" panose="00000500000000000000" pitchFamily="2" charset="0"/>
                <a:ea typeface="+mn-ea"/>
                <a:cs typeface="+mn-cs"/>
              </a:rPr>
              <a:t>tjänster</a:t>
            </a:r>
            <a:r>
              <a:rPr kumimoji="0" lang="en-US" sz="2800" b="1" i="0" u="none" strike="noStrike" kern="1200" cap="none" spc="0" normalizeH="0" baseline="0" noProof="0">
                <a:ln>
                  <a:noFill/>
                </a:ln>
                <a:solidFill>
                  <a:prstClr val="black"/>
                </a:solidFill>
                <a:effectLst/>
                <a:uLnTx/>
                <a:uFillTx/>
                <a:latin typeface="Playfair Display" panose="00000500000000000000" pitchFamily="2" charset="0"/>
                <a:ea typeface="+mn-ea"/>
                <a:cs typeface="+mn-cs"/>
              </a:rPr>
              <a:t>”</a:t>
            </a:r>
          </a:p>
        </p:txBody>
      </p:sp>
    </p:spTree>
    <p:extLst>
      <p:ext uri="{BB962C8B-B14F-4D97-AF65-F5344CB8AC3E}">
        <p14:creationId xmlns:p14="http://schemas.microsoft.com/office/powerpoint/2010/main" val="41609633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9D494D-D6E3-2246-7716-8CCC04D08169}"/>
              </a:ext>
            </a:extLst>
          </p:cNvPr>
          <p:cNvSpPr>
            <a:spLocks noGrp="1"/>
          </p:cNvSpPr>
          <p:nvPr>
            <p:ph type="title"/>
          </p:nvPr>
        </p:nvSpPr>
        <p:spPr/>
        <p:txBody>
          <a:bodyPr/>
          <a:lstStyle/>
          <a:p>
            <a:r>
              <a:rPr lang="sv-SE" dirty="0">
                <a:cs typeface="Calibri"/>
              </a:rPr>
              <a:t>Remissamverkan – fördelar och risker</a:t>
            </a:r>
            <a:endParaRPr lang="sv-SE" dirty="0"/>
          </a:p>
        </p:txBody>
      </p:sp>
      <p:sp>
        <p:nvSpPr>
          <p:cNvPr id="3" name="Platshållare för innehåll 2">
            <a:extLst>
              <a:ext uri="{FF2B5EF4-FFF2-40B4-BE49-F238E27FC236}">
                <a16:creationId xmlns:a16="http://schemas.microsoft.com/office/drawing/2014/main" id="{00F6DA7B-4A18-88C2-A800-6D3564071B59}"/>
              </a:ext>
            </a:extLst>
          </p:cNvPr>
          <p:cNvSpPr>
            <a:spLocks noGrp="1"/>
          </p:cNvSpPr>
          <p:nvPr>
            <p:ph idx="1"/>
          </p:nvPr>
        </p:nvSpPr>
        <p:spPr/>
        <p:txBody>
          <a:bodyPr vert="horz" lIns="91440" tIns="45720" rIns="91440" bIns="45720" rtlCol="0" anchor="t">
            <a:normAutofit/>
          </a:bodyPr>
          <a:lstStyle/>
          <a:p>
            <a:pPr marL="342900" indent="-342900">
              <a:buFont typeface="Arial"/>
              <a:buChar char="•"/>
            </a:pPr>
            <a:r>
              <a:rPr lang="sv-SE" dirty="0">
                <a:cs typeface="Calibri"/>
              </a:rPr>
              <a:t>Vi hinner inte prata om det så vi kommer skicka några frågor till er inför att ta upp det med S-</a:t>
            </a:r>
            <a:r>
              <a:rPr lang="sv-SE" dirty="0" err="1">
                <a:cs typeface="Calibri"/>
              </a:rPr>
              <a:t>KiS</a:t>
            </a:r>
            <a:r>
              <a:rPr lang="sv-SE" dirty="0">
                <a:cs typeface="Calibri"/>
              </a:rPr>
              <a:t> i april</a:t>
            </a:r>
          </a:p>
        </p:txBody>
      </p:sp>
    </p:spTree>
    <p:extLst>
      <p:ext uri="{BB962C8B-B14F-4D97-AF65-F5344CB8AC3E}">
        <p14:creationId xmlns:p14="http://schemas.microsoft.com/office/powerpoint/2010/main" val="266028174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karta&#10;&#10;Automatiskt genererad beskrivning">
            <a:extLst>
              <a:ext uri="{FF2B5EF4-FFF2-40B4-BE49-F238E27FC236}">
                <a16:creationId xmlns:a16="http://schemas.microsoft.com/office/drawing/2014/main" id="{849E863B-8065-8780-296C-3C5413A1A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2319" y="210305"/>
            <a:ext cx="8467361" cy="6437389"/>
          </a:xfrm>
          <a:prstGeom prst="rect">
            <a:avLst/>
          </a:prstGeom>
        </p:spPr>
      </p:pic>
    </p:spTree>
    <p:extLst>
      <p:ext uri="{BB962C8B-B14F-4D97-AF65-F5344CB8AC3E}">
        <p14:creationId xmlns:p14="http://schemas.microsoft.com/office/powerpoint/2010/main" val="195183238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BB1BAC-5134-66D9-8A16-8E2680181337}"/>
              </a:ext>
            </a:extLst>
          </p:cNvPr>
          <p:cNvSpPr>
            <a:spLocks noGrp="1"/>
          </p:cNvSpPr>
          <p:nvPr>
            <p:ph type="ctrTitle"/>
          </p:nvPr>
        </p:nvSpPr>
        <p:spPr/>
        <p:txBody>
          <a:bodyPr/>
          <a:lstStyle/>
          <a:p>
            <a:r>
              <a:rPr lang="sv-SE" dirty="0"/>
              <a:t>Information från SKR och AU</a:t>
            </a:r>
          </a:p>
        </p:txBody>
      </p:sp>
      <p:sp>
        <p:nvSpPr>
          <p:cNvPr id="3" name="Underrubrik 2">
            <a:extLst>
              <a:ext uri="{FF2B5EF4-FFF2-40B4-BE49-F238E27FC236}">
                <a16:creationId xmlns:a16="http://schemas.microsoft.com/office/drawing/2014/main" id="{AFF59C23-C2A4-9D93-EFE1-5B28C1927E21}"/>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69511354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derrubrik 7">
            <a:extLst>
              <a:ext uri="{FF2B5EF4-FFF2-40B4-BE49-F238E27FC236}">
                <a16:creationId xmlns:a16="http://schemas.microsoft.com/office/drawing/2014/main" id="{B2092357-E660-41D6-8712-B7C05C65B570}"/>
              </a:ext>
            </a:extLst>
          </p:cNvPr>
          <p:cNvSpPr>
            <a:spLocks noGrp="1"/>
          </p:cNvSpPr>
          <p:nvPr>
            <p:ph type="subTitle" idx="1"/>
          </p:nvPr>
        </p:nvSpPr>
        <p:spPr/>
        <p:txBody>
          <a:bodyPr/>
          <a:lstStyle/>
          <a:p>
            <a:endParaRPr lang="sv-SE" dirty="0"/>
          </a:p>
          <a:p>
            <a:endParaRPr lang="sv-SE" sz="2400" dirty="0"/>
          </a:p>
          <a:p>
            <a:r>
              <a:rPr lang="sv-SE" sz="2400" dirty="0"/>
              <a:t>SKR mars 2023</a:t>
            </a:r>
          </a:p>
        </p:txBody>
      </p:sp>
      <p:sp>
        <p:nvSpPr>
          <p:cNvPr id="7" name="Rubrik 6">
            <a:extLst>
              <a:ext uri="{FF2B5EF4-FFF2-40B4-BE49-F238E27FC236}">
                <a16:creationId xmlns:a16="http://schemas.microsoft.com/office/drawing/2014/main" id="{ED623A77-D993-44D9-A1DC-A5C4D4C4E643}"/>
              </a:ext>
            </a:extLst>
          </p:cNvPr>
          <p:cNvSpPr>
            <a:spLocks noGrp="1"/>
          </p:cNvSpPr>
          <p:nvPr>
            <p:ph type="ctrTitle"/>
          </p:nvPr>
        </p:nvSpPr>
        <p:spPr>
          <a:xfrm>
            <a:off x="666000" y="622801"/>
            <a:ext cx="9608400" cy="1425599"/>
          </a:xfrm>
        </p:spPr>
        <p:txBody>
          <a:bodyPr/>
          <a:lstStyle/>
          <a:p>
            <a:r>
              <a:rPr lang="sv-SE" sz="3200" dirty="0"/>
              <a:t>Kraftsamling mot desinformation, hot, hat, otillåten påverkan och våld i välfärden</a:t>
            </a:r>
            <a:endParaRPr lang="sv-SE" sz="2400" dirty="0"/>
          </a:p>
        </p:txBody>
      </p:sp>
      <p:pic>
        <p:nvPicPr>
          <p:cNvPr id="2" name="Bildobjekt 1">
            <a:extLst>
              <a:ext uri="{FF2B5EF4-FFF2-40B4-BE49-F238E27FC236}">
                <a16:creationId xmlns:a16="http://schemas.microsoft.com/office/drawing/2014/main" id="{1765015D-DE88-73AD-B96F-1BFD4F9CFBA3}"/>
              </a:ext>
            </a:extLst>
          </p:cNvPr>
          <p:cNvPicPr>
            <a:picLocks noChangeAspect="1"/>
          </p:cNvPicPr>
          <p:nvPr/>
        </p:nvPicPr>
        <p:blipFill>
          <a:blip r:embed="rId3"/>
          <a:stretch>
            <a:fillRect/>
          </a:stretch>
        </p:blipFill>
        <p:spPr>
          <a:xfrm>
            <a:off x="952200" y="2163908"/>
            <a:ext cx="9036000" cy="3521388"/>
          </a:xfrm>
          <a:prstGeom prst="rect">
            <a:avLst/>
          </a:prstGeom>
        </p:spPr>
      </p:pic>
    </p:spTree>
    <p:extLst>
      <p:ext uri="{BB962C8B-B14F-4D97-AF65-F5344CB8AC3E}">
        <p14:creationId xmlns:p14="http://schemas.microsoft.com/office/powerpoint/2010/main" val="166746004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p:txBody>
          <a:bodyPr/>
          <a:lstStyle/>
          <a:p>
            <a:r>
              <a:rPr lang="sv-SE" sz="4000" dirty="0"/>
              <a:t>Hot och otillåten påverkan mot personal får allvarliga konsekvenser</a:t>
            </a: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664232" y="2272465"/>
            <a:ext cx="9297349" cy="4034549"/>
          </a:xfrm>
        </p:spPr>
        <p:txBody>
          <a:bodyPr/>
          <a:lstStyle/>
          <a:p>
            <a:pPr>
              <a:buFont typeface="Arial" panose="020B0604020202020204" pitchFamily="34" charset="0"/>
              <a:buChar char="•"/>
            </a:pPr>
            <a:r>
              <a:rPr lang="sv-SE" sz="2100" dirty="0"/>
              <a:t>30 procent av medarbetare i kommuner och regioner uppger att de blivit utsatta för våld eller hot det senaste året. Övriga arbetsmarknaden 13 procent. (SCB)</a:t>
            </a:r>
          </a:p>
          <a:p>
            <a:pPr>
              <a:buFont typeface="Arial" panose="020B0604020202020204" pitchFamily="34" charset="0"/>
              <a:buChar char="•"/>
            </a:pPr>
            <a:r>
              <a:rPr lang="sv-SE" sz="2100" dirty="0"/>
              <a:t>45 procent inom socialtjänsten har blivit utsatta (Vision)</a:t>
            </a:r>
          </a:p>
          <a:p>
            <a:pPr>
              <a:buFont typeface="Arial" panose="020B0604020202020204" pitchFamily="34" charset="0"/>
              <a:buChar char="•"/>
            </a:pPr>
            <a:r>
              <a:rPr lang="sv-SE" sz="2100" dirty="0"/>
              <a:t>70 procent av socialsekreterare inom den sociala barn- och ungdomsvården i utsatta områden har blivit utsatta. (SSR)</a:t>
            </a:r>
          </a:p>
          <a:p>
            <a:pPr>
              <a:buFont typeface="Arial" panose="020B0604020202020204" pitchFamily="34" charset="0"/>
              <a:buChar char="•"/>
            </a:pPr>
            <a:r>
              <a:rPr lang="sv-SE" sz="2000" dirty="0">
                <a:effectLst/>
                <a:ea typeface="Calibri" panose="020F0502020204030204" pitchFamily="34" charset="0"/>
                <a:cs typeface="Calibri" panose="020F0502020204030204" pitchFamily="34" charset="0"/>
              </a:rPr>
              <a:t>I en medarbetarundersökning från en av storstad som SKR har fått ta del av uppger 46 procent inom individ- och familjeomsorgen (IFO) att de har utsatts för hot under de senaste 12 månaderna. 27 procent uppger att detta har påverkat hur det har utfört sitt arbete</a:t>
            </a:r>
            <a:endParaRPr lang="sv-SE" sz="2000" dirty="0"/>
          </a:p>
          <a:p>
            <a:pPr marL="30163" indent="0">
              <a:buNone/>
            </a:pPr>
            <a:endParaRPr lang="sv-SE" dirty="0"/>
          </a:p>
          <a:p>
            <a:pPr marL="30163" indent="0">
              <a:buNone/>
            </a:pPr>
            <a:endParaRPr lang="sv-SE" dirty="0"/>
          </a:p>
        </p:txBody>
      </p:sp>
      <p:pic>
        <p:nvPicPr>
          <p:cNvPr id="5" name="Bildobjekt 4" descr="En bild som visar clipart&#10;&#10;Automatiskt genererad beskrivning">
            <a:extLst>
              <a:ext uri="{FF2B5EF4-FFF2-40B4-BE49-F238E27FC236}">
                <a16:creationId xmlns:a16="http://schemas.microsoft.com/office/drawing/2014/main" id="{01A95477-B44F-24A0-2F54-C65037750A4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961581" y="2105994"/>
            <a:ext cx="2016000" cy="4046655"/>
          </a:xfrm>
          <a:prstGeom prst="rect">
            <a:avLst/>
          </a:prstGeom>
        </p:spPr>
      </p:pic>
    </p:spTree>
    <p:extLst>
      <p:ext uri="{BB962C8B-B14F-4D97-AF65-F5344CB8AC3E}">
        <p14:creationId xmlns:p14="http://schemas.microsoft.com/office/powerpoint/2010/main" val="88787899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p:txBody>
          <a:bodyPr/>
          <a:lstStyle/>
          <a:p>
            <a:r>
              <a:rPr lang="sv-SE" sz="4000" dirty="0"/>
              <a:t>Hot och otillåten påverkan mot personal får allvarliga konsekvenser</a:t>
            </a: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664232" y="2272465"/>
            <a:ext cx="9609825" cy="4034549"/>
          </a:xfrm>
        </p:spPr>
        <p:txBody>
          <a:bodyPr/>
          <a:lstStyle/>
          <a:p>
            <a:pPr>
              <a:buFont typeface="Arial" panose="020B0604020202020204" pitchFamily="34" charset="0"/>
              <a:buChar char="•"/>
            </a:pPr>
            <a:endParaRPr lang="sv-SE" dirty="0"/>
          </a:p>
          <a:p>
            <a:pPr>
              <a:buFont typeface="Arial" panose="020B0604020202020204" pitchFamily="34" charset="0"/>
              <a:buChar char="•"/>
            </a:pPr>
            <a:r>
              <a:rPr lang="sv-SE" dirty="0"/>
              <a:t>Många enskilda medarbetare och deras familjer drabbas</a:t>
            </a:r>
          </a:p>
          <a:p>
            <a:pPr>
              <a:buFont typeface="Arial" panose="020B0604020202020204" pitchFamily="34" charset="0"/>
              <a:buChar char="•"/>
            </a:pPr>
            <a:r>
              <a:rPr lang="sv-SE" dirty="0"/>
              <a:t>Tilliten till socialtjänsten riskerar att minska</a:t>
            </a:r>
          </a:p>
          <a:p>
            <a:pPr>
              <a:buFont typeface="Arial" panose="020B0604020202020204" pitchFamily="34" charset="0"/>
              <a:buChar char="•"/>
            </a:pPr>
            <a:r>
              <a:rPr lang="sv-SE" dirty="0"/>
              <a:t>Barn, unga och familjer får inte det stöd de behöver och har rätt till</a:t>
            </a:r>
          </a:p>
          <a:p>
            <a:pPr>
              <a:buFont typeface="Arial" panose="020B0604020202020204" pitchFamily="34" charset="0"/>
              <a:buChar char="•"/>
            </a:pPr>
            <a:r>
              <a:rPr lang="sv-SE" dirty="0"/>
              <a:t>Rättssäkerheten och grundläggande demokratiska värden hotas</a:t>
            </a:r>
          </a:p>
          <a:p>
            <a:pPr>
              <a:buFont typeface="Arial" panose="020B0604020202020204" pitchFamily="34" charset="0"/>
              <a:buChar char="•"/>
            </a:pPr>
            <a:r>
              <a:rPr lang="sv-SE" dirty="0"/>
              <a:t>Svårigheter att rekrytera och behålla personal</a:t>
            </a:r>
          </a:p>
          <a:p>
            <a:pPr marL="30163" indent="0">
              <a:buNone/>
            </a:pPr>
            <a:endParaRPr lang="sv-SE" dirty="0"/>
          </a:p>
          <a:p>
            <a:pPr marL="30163" indent="0">
              <a:buNone/>
            </a:pPr>
            <a:endParaRPr lang="sv-SE" dirty="0"/>
          </a:p>
        </p:txBody>
      </p:sp>
      <p:pic>
        <p:nvPicPr>
          <p:cNvPr id="5" name="Bildobjekt 4" descr="En bild som visar clipart&#10;&#10;Automatiskt genererad beskrivning">
            <a:extLst>
              <a:ext uri="{FF2B5EF4-FFF2-40B4-BE49-F238E27FC236}">
                <a16:creationId xmlns:a16="http://schemas.microsoft.com/office/drawing/2014/main" id="{01A95477-B44F-24A0-2F54-C65037750A4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993120" y="2105994"/>
            <a:ext cx="2016000" cy="4046655"/>
          </a:xfrm>
          <a:prstGeom prst="rect">
            <a:avLst/>
          </a:prstGeom>
        </p:spPr>
      </p:pic>
    </p:spTree>
    <p:extLst>
      <p:ext uri="{BB962C8B-B14F-4D97-AF65-F5344CB8AC3E}">
        <p14:creationId xmlns:p14="http://schemas.microsoft.com/office/powerpoint/2010/main" val="138262305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dirty="0"/>
              <a:t>SKR:s hemställan till regeringen</a:t>
            </a:r>
            <a:br>
              <a:rPr lang="sv-SE" dirty="0"/>
            </a:br>
            <a:r>
              <a:rPr lang="sv-SE" sz="3200" dirty="0"/>
              <a:t>23 december 2022</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p:txBody>
          <a:bodyPr/>
          <a:lstStyle/>
          <a:p>
            <a:pPr marL="30163" indent="0">
              <a:buNone/>
            </a:pPr>
            <a:r>
              <a:rPr lang="sv-SE" b="1" dirty="0"/>
              <a:t>14 förslag till åtgärder:</a:t>
            </a:r>
          </a:p>
          <a:p>
            <a:pPr>
              <a:buFont typeface="Arial" panose="020B0604020202020204" pitchFamily="34" charset="0"/>
              <a:buChar char="•"/>
            </a:pPr>
            <a:r>
              <a:rPr lang="sv-SE" dirty="0"/>
              <a:t>Befintliga förslag som kan beslutas om</a:t>
            </a:r>
          </a:p>
          <a:p>
            <a:pPr>
              <a:buFont typeface="Arial" panose="020B0604020202020204" pitchFamily="34" charset="0"/>
              <a:buChar char="•"/>
            </a:pPr>
            <a:r>
              <a:rPr lang="sv-SE" dirty="0"/>
              <a:t>Utredningar som behöver tillsättas</a:t>
            </a:r>
          </a:p>
          <a:p>
            <a:pPr>
              <a:buFont typeface="Arial" panose="020B0604020202020204" pitchFamily="34" charset="0"/>
              <a:buChar char="•"/>
            </a:pPr>
            <a:r>
              <a:rPr lang="sv-SE" dirty="0"/>
              <a:t>Förändringar i regeringens myndighetsstyrning</a:t>
            </a:r>
          </a:p>
          <a:p>
            <a:pPr>
              <a:buFont typeface="Arial" panose="020B0604020202020204" pitchFamily="34" charset="0"/>
              <a:buChar char="•"/>
            </a:pPr>
            <a:endParaRPr lang="sv-SE" dirty="0"/>
          </a:p>
          <a:p>
            <a:pPr>
              <a:buFont typeface="Arial" panose="020B0604020202020204" pitchFamily="34" charset="0"/>
              <a:buChar char="•"/>
            </a:pPr>
            <a:r>
              <a:rPr lang="sv-SE" dirty="0">
                <a:hlinkClick r:id="rId3"/>
              </a:rPr>
              <a:t>Hemställan om nationell kraftsamling för systemstärkande åtgärder mot hot, hat och otillåten påverkan i syfte att skydda och stärka vårt demokratiska samhälle</a:t>
            </a:r>
            <a:endParaRPr lang="sv-SE" dirty="0"/>
          </a:p>
        </p:txBody>
      </p:sp>
      <p:pic>
        <p:nvPicPr>
          <p:cNvPr id="5" name="Bildobjekt 4" descr="En bild som visar text, vattensport&#10;&#10;Automatiskt genererad beskrivning">
            <a:extLst>
              <a:ext uri="{FF2B5EF4-FFF2-40B4-BE49-F238E27FC236}">
                <a16:creationId xmlns:a16="http://schemas.microsoft.com/office/drawing/2014/main" id="{08BB185F-E35E-45FB-5B6C-DA08E0A2B91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82057" y="1871845"/>
            <a:ext cx="3384000" cy="3322665"/>
          </a:xfrm>
          <a:prstGeom prst="rect">
            <a:avLst/>
          </a:prstGeom>
        </p:spPr>
      </p:pic>
    </p:spTree>
    <p:extLst>
      <p:ext uri="{BB962C8B-B14F-4D97-AF65-F5344CB8AC3E}">
        <p14:creationId xmlns:p14="http://schemas.microsoft.com/office/powerpoint/2010/main" val="323934394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76D517F-D315-6A8D-E15D-3FF28B73CEBD}"/>
              </a:ext>
            </a:extLst>
          </p:cNvPr>
          <p:cNvSpPr>
            <a:spLocks noGrp="1"/>
          </p:cNvSpPr>
          <p:nvPr>
            <p:ph idx="1"/>
          </p:nvPr>
        </p:nvSpPr>
        <p:spPr>
          <a:xfrm>
            <a:off x="664232" y="2244799"/>
            <a:ext cx="9609825" cy="3899609"/>
          </a:xfrm>
        </p:spPr>
        <p:txBody>
          <a:bodyPr/>
          <a:lstStyle/>
          <a:p>
            <a:pPr>
              <a:buFont typeface="Arial" panose="020B0604020202020204" pitchFamily="34" charset="0"/>
              <a:buChar char="•"/>
            </a:pPr>
            <a:r>
              <a:rPr lang="sv-SE" sz="2100" dirty="0"/>
              <a:t>Uppdrag till Socialstyrelsen, Myndigheten för trossamfund, Svenska institutet och Myndigheten för psykologiskt försvar i arbetet mot desinformation</a:t>
            </a:r>
          </a:p>
          <a:p>
            <a:pPr>
              <a:buFont typeface="Arial" panose="020B0604020202020204" pitchFamily="34" charset="0"/>
              <a:buChar char="•"/>
            </a:pPr>
            <a:r>
              <a:rPr lang="sv-SE" sz="2100" dirty="0"/>
              <a:t>Se över om straffet för våld eller hot mot tjänstemän kan skärpas</a:t>
            </a:r>
          </a:p>
          <a:p>
            <a:pPr>
              <a:buFont typeface="Arial" panose="020B0604020202020204" pitchFamily="34" charset="0"/>
              <a:buChar char="•"/>
            </a:pPr>
            <a:r>
              <a:rPr lang="sv-SE" sz="2100" dirty="0"/>
              <a:t>Ett starkare skydd för uppgifter om offentliganställda och deras anhöriga</a:t>
            </a:r>
          </a:p>
          <a:p>
            <a:pPr>
              <a:buFont typeface="Arial" panose="020B0604020202020204" pitchFamily="34" charset="0"/>
              <a:buChar char="•"/>
            </a:pPr>
            <a:r>
              <a:rPr lang="sv-SE" sz="2100" dirty="0"/>
              <a:t>Minskad exponering av vissa särskilt utsatta offentliganställdas namn i beslut och andra handlingar som dokumenterar åtgärder</a:t>
            </a:r>
          </a:p>
          <a:p>
            <a:pPr>
              <a:buFont typeface="Arial" panose="020B0604020202020204" pitchFamily="34" charset="0"/>
              <a:buChar char="•"/>
            </a:pPr>
            <a:r>
              <a:rPr lang="sv-SE" sz="2100" dirty="0"/>
              <a:t>Ordningsvakter inom socialtjänstens lokaler</a:t>
            </a:r>
          </a:p>
          <a:p>
            <a:pPr>
              <a:buFont typeface="Arial" panose="020B0604020202020204" pitchFamily="34" charset="0"/>
              <a:buChar char="•"/>
            </a:pPr>
            <a:r>
              <a:rPr lang="sv-SE" sz="2100" dirty="0"/>
              <a:t>En ny socialtjänstlag			</a:t>
            </a:r>
          </a:p>
          <a:p>
            <a:pPr marL="3657600" lvl="8" indent="0">
              <a:buNone/>
            </a:pPr>
            <a:r>
              <a:rPr lang="sv-SE" sz="1500" dirty="0"/>
              <a:t>                     </a:t>
            </a:r>
            <a:r>
              <a:rPr lang="sv-SE" sz="2100" dirty="0">
                <a:hlinkClick r:id="rId3"/>
              </a:rPr>
              <a:t>SKR:s och regeringens presskonferens</a:t>
            </a:r>
            <a:endParaRPr lang="sv-SE" sz="2100" dirty="0"/>
          </a:p>
          <a:p>
            <a:endParaRPr lang="sv-SE" dirty="0"/>
          </a:p>
        </p:txBody>
      </p:sp>
      <p:sp>
        <p:nvSpPr>
          <p:cNvPr id="3" name="Rubrik 2">
            <a:extLst>
              <a:ext uri="{FF2B5EF4-FFF2-40B4-BE49-F238E27FC236}">
                <a16:creationId xmlns:a16="http://schemas.microsoft.com/office/drawing/2014/main" id="{6CF21567-9A69-59B9-2AFB-AD3638052DE8}"/>
              </a:ext>
            </a:extLst>
          </p:cNvPr>
          <p:cNvSpPr>
            <a:spLocks noGrp="1"/>
          </p:cNvSpPr>
          <p:nvPr>
            <p:ph type="title"/>
          </p:nvPr>
        </p:nvSpPr>
        <p:spPr/>
        <p:txBody>
          <a:bodyPr/>
          <a:lstStyle/>
          <a:p>
            <a:r>
              <a:rPr lang="sv-SE" dirty="0"/>
              <a:t>Viktiga besked från regeringen</a:t>
            </a:r>
            <a:br>
              <a:rPr lang="sv-SE" dirty="0"/>
            </a:br>
            <a:r>
              <a:rPr lang="sv-SE" sz="3200" dirty="0"/>
              <a:t>3 februari 2023</a:t>
            </a:r>
          </a:p>
        </p:txBody>
      </p:sp>
      <p:pic>
        <p:nvPicPr>
          <p:cNvPr id="5" name="Bildobjekt 4">
            <a:extLst>
              <a:ext uri="{FF2B5EF4-FFF2-40B4-BE49-F238E27FC236}">
                <a16:creationId xmlns:a16="http://schemas.microsoft.com/office/drawing/2014/main" id="{854327EF-5E8A-8F79-DD9F-1D0F2E0DAE5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8037" r="19462"/>
          <a:stretch/>
        </p:blipFill>
        <p:spPr>
          <a:xfrm>
            <a:off x="10403148" y="2083789"/>
            <a:ext cx="1462537" cy="3899609"/>
          </a:xfrm>
          <a:prstGeom prst="rect">
            <a:avLst/>
          </a:prstGeom>
        </p:spPr>
      </p:pic>
    </p:spTree>
    <p:extLst>
      <p:ext uri="{BB962C8B-B14F-4D97-AF65-F5344CB8AC3E}">
        <p14:creationId xmlns:p14="http://schemas.microsoft.com/office/powerpoint/2010/main" val="209525945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B5728BF-4806-3307-3B43-47A70BB91DEE}"/>
              </a:ext>
            </a:extLst>
          </p:cNvPr>
          <p:cNvSpPr>
            <a:spLocks noGrp="1"/>
          </p:cNvSpPr>
          <p:nvPr>
            <p:ph idx="1"/>
          </p:nvPr>
        </p:nvSpPr>
        <p:spPr/>
        <p:txBody>
          <a:bodyPr/>
          <a:lstStyle/>
          <a:p>
            <a:pPr>
              <a:buFont typeface="Arial" panose="020B0604020202020204" pitchFamily="34" charset="0"/>
              <a:buChar char="•"/>
            </a:pPr>
            <a:endParaRPr lang="sv-SE" dirty="0"/>
          </a:p>
          <a:p>
            <a:pPr>
              <a:buFont typeface="Arial" panose="020B0604020202020204" pitchFamily="34" charset="0"/>
              <a:buChar char="•"/>
            </a:pPr>
            <a:r>
              <a:rPr lang="sv-SE" dirty="0"/>
              <a:t>Inför ”Otillåten påverkan” som ett nytt brott</a:t>
            </a:r>
          </a:p>
          <a:p>
            <a:pPr>
              <a:buFont typeface="Arial" panose="020B0604020202020204" pitchFamily="34" charset="0"/>
              <a:buChar char="•"/>
            </a:pPr>
            <a:r>
              <a:rPr lang="sv-SE" dirty="0"/>
              <a:t>Skärp ansvaret för de sociala medieföretagen</a:t>
            </a:r>
          </a:p>
          <a:p>
            <a:pPr>
              <a:buFont typeface="Arial" panose="020B0604020202020204" pitchFamily="34" charset="0"/>
              <a:buChar char="•"/>
            </a:pPr>
            <a:r>
              <a:rPr lang="sv-SE" dirty="0"/>
              <a:t>Kommunen bör kunna vara målsägande vid polisanmälan</a:t>
            </a:r>
          </a:p>
          <a:p>
            <a:pPr>
              <a:buFont typeface="Arial" panose="020B0604020202020204" pitchFamily="34" charset="0"/>
              <a:buChar char="•"/>
            </a:pPr>
            <a:r>
              <a:rPr lang="sv-SE" dirty="0"/>
              <a:t>Förstärk polisens ansvar och resurser för att skydda förtroendevalda och tjänstepersoner</a:t>
            </a:r>
          </a:p>
          <a:p>
            <a:endParaRPr lang="sv-SE" dirty="0"/>
          </a:p>
        </p:txBody>
      </p:sp>
      <p:sp>
        <p:nvSpPr>
          <p:cNvPr id="3" name="Rubrik 2">
            <a:extLst>
              <a:ext uri="{FF2B5EF4-FFF2-40B4-BE49-F238E27FC236}">
                <a16:creationId xmlns:a16="http://schemas.microsoft.com/office/drawing/2014/main" id="{44124D72-776C-A9CC-ADED-E71148813AEB}"/>
              </a:ext>
            </a:extLst>
          </p:cNvPr>
          <p:cNvSpPr>
            <a:spLocks noGrp="1"/>
          </p:cNvSpPr>
          <p:nvPr>
            <p:ph type="title"/>
          </p:nvPr>
        </p:nvSpPr>
        <p:spPr/>
        <p:txBody>
          <a:bodyPr/>
          <a:lstStyle/>
          <a:p>
            <a:r>
              <a:rPr lang="sv-SE" dirty="0"/>
              <a:t>Behov av ytterligare statliga initiativ</a:t>
            </a:r>
          </a:p>
        </p:txBody>
      </p:sp>
      <p:pic>
        <p:nvPicPr>
          <p:cNvPr id="5" name="Bildobjekt 4">
            <a:extLst>
              <a:ext uri="{FF2B5EF4-FFF2-40B4-BE49-F238E27FC236}">
                <a16:creationId xmlns:a16="http://schemas.microsoft.com/office/drawing/2014/main" id="{1C5E3C28-ACFF-A732-D365-E2287C8595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74155" y="3831990"/>
            <a:ext cx="3204000" cy="2401811"/>
          </a:xfrm>
          <a:prstGeom prst="rect">
            <a:avLst/>
          </a:prstGeom>
        </p:spPr>
      </p:pic>
    </p:spTree>
    <p:extLst>
      <p:ext uri="{BB962C8B-B14F-4D97-AF65-F5344CB8AC3E}">
        <p14:creationId xmlns:p14="http://schemas.microsoft.com/office/powerpoint/2010/main" val="161116452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99A6180-045F-4554-0B7A-DFE419552F08}"/>
              </a:ext>
            </a:extLst>
          </p:cNvPr>
          <p:cNvSpPr>
            <a:spLocks noGrp="1"/>
          </p:cNvSpPr>
          <p:nvPr>
            <p:ph idx="1"/>
          </p:nvPr>
        </p:nvSpPr>
        <p:spPr>
          <a:xfrm>
            <a:off x="664232" y="1854926"/>
            <a:ext cx="9609825" cy="4128472"/>
          </a:xfrm>
        </p:spPr>
        <p:txBody>
          <a:bodyPr/>
          <a:lstStyle/>
          <a:p>
            <a:pPr>
              <a:buFont typeface="Arial" panose="020B0604020202020204" pitchFamily="34" charset="0"/>
              <a:buChar char="•"/>
            </a:pPr>
            <a:r>
              <a:rPr lang="sv-SE" dirty="0"/>
              <a:t>Nära samverkan med Socialstyrelsen och Myndigheten för trossamfund</a:t>
            </a:r>
          </a:p>
          <a:p>
            <a:pPr>
              <a:buFont typeface="Arial" panose="020B0604020202020204" pitchFamily="34" charset="0"/>
              <a:buChar char="•"/>
            </a:pPr>
            <a:r>
              <a:rPr lang="sv-SE" dirty="0"/>
              <a:t>Nära samverkan med facken – Säkerhetsdialogen/Sunt arbetsliv</a:t>
            </a:r>
          </a:p>
          <a:p>
            <a:pPr>
              <a:buFont typeface="Arial" panose="020B0604020202020204" pitchFamily="34" charset="0"/>
              <a:buChar char="•"/>
            </a:pPr>
            <a:r>
              <a:rPr lang="sv-SE" dirty="0"/>
              <a:t>Nätverk för enhetschefer i utlokaliserade socialkontor</a:t>
            </a:r>
          </a:p>
          <a:p>
            <a:pPr>
              <a:buFont typeface="Arial" panose="020B0604020202020204" pitchFamily="34" charset="0"/>
              <a:buChar char="•"/>
            </a:pPr>
            <a:r>
              <a:rPr lang="sv-SE" dirty="0"/>
              <a:t>Riktat krisstöd till utsatta kommuner – VO/AG/JU/KO</a:t>
            </a:r>
          </a:p>
          <a:p>
            <a:pPr>
              <a:buFont typeface="Arial" panose="020B0604020202020204" pitchFamily="34" charset="0"/>
              <a:buChar char="•"/>
            </a:pPr>
            <a:r>
              <a:rPr lang="sv-SE" dirty="0"/>
              <a:t>Särskild tjänst och nätverk med kommuner/myndigheter mot otillåten påverkan och välfärdsbrottslighet </a:t>
            </a:r>
          </a:p>
          <a:p>
            <a:pPr>
              <a:buFont typeface="Arial" panose="020B0604020202020204" pitchFamily="34" charset="0"/>
              <a:buChar char="•"/>
            </a:pPr>
            <a:r>
              <a:rPr lang="sv-SE" dirty="0"/>
              <a:t>Kommunnätverk mot segregation (</a:t>
            </a:r>
            <a:r>
              <a:rPr lang="sv-SE" dirty="0" err="1"/>
              <a:t>fd</a:t>
            </a:r>
            <a:r>
              <a:rPr lang="sv-SE" dirty="0"/>
              <a:t> </a:t>
            </a:r>
            <a:r>
              <a:rPr lang="sv-SE" dirty="0" err="1"/>
              <a:t>Delmos</a:t>
            </a:r>
            <a:r>
              <a:rPr lang="sv-SE" dirty="0"/>
              <a:t> nätverk)</a:t>
            </a:r>
          </a:p>
          <a:p>
            <a:pPr marL="30163" indent="0">
              <a:buNone/>
            </a:pPr>
            <a:endParaRPr lang="sv-SE" dirty="0"/>
          </a:p>
        </p:txBody>
      </p:sp>
      <p:sp>
        <p:nvSpPr>
          <p:cNvPr id="3" name="Rubrik 2">
            <a:extLst>
              <a:ext uri="{FF2B5EF4-FFF2-40B4-BE49-F238E27FC236}">
                <a16:creationId xmlns:a16="http://schemas.microsoft.com/office/drawing/2014/main" id="{9C546047-A9DD-3B2A-DB5C-4744FA24FA33}"/>
              </a:ext>
            </a:extLst>
          </p:cNvPr>
          <p:cNvSpPr>
            <a:spLocks noGrp="1"/>
          </p:cNvSpPr>
          <p:nvPr>
            <p:ph type="title"/>
          </p:nvPr>
        </p:nvSpPr>
        <p:spPr/>
        <p:txBody>
          <a:bodyPr/>
          <a:lstStyle/>
          <a:p>
            <a:r>
              <a:rPr lang="sv-SE" dirty="0"/>
              <a:t>SKR:s arbete (i urval) - I</a:t>
            </a:r>
          </a:p>
        </p:txBody>
      </p:sp>
      <p:pic>
        <p:nvPicPr>
          <p:cNvPr id="5" name="Bildobjekt 4" descr="En bild som visar karta&#10;&#10;Automatiskt genererad beskrivning">
            <a:extLst>
              <a:ext uri="{FF2B5EF4-FFF2-40B4-BE49-F238E27FC236}">
                <a16:creationId xmlns:a16="http://schemas.microsoft.com/office/drawing/2014/main" id="{F8CEF458-7228-CB08-72D5-62C03F59ECE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9374" r="19630" b="3940"/>
          <a:stretch/>
        </p:blipFill>
        <p:spPr>
          <a:xfrm>
            <a:off x="9708000" y="2647797"/>
            <a:ext cx="2484000" cy="2932604"/>
          </a:xfrm>
          <a:prstGeom prst="rect">
            <a:avLst/>
          </a:prstGeom>
        </p:spPr>
      </p:pic>
    </p:spTree>
    <p:extLst>
      <p:ext uri="{BB962C8B-B14F-4D97-AF65-F5344CB8AC3E}">
        <p14:creationId xmlns:p14="http://schemas.microsoft.com/office/powerpoint/2010/main" val="4192750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sidfot 3">
            <a:extLst>
              <a:ext uri="{FF2B5EF4-FFF2-40B4-BE49-F238E27FC236}">
                <a16:creationId xmlns:a16="http://schemas.microsoft.com/office/drawing/2014/main" id="{F32A67AF-7D32-48B9-A544-07049428FE1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0" name="Bildobjekt 9">
            <a:extLst>
              <a:ext uri="{FF2B5EF4-FFF2-40B4-BE49-F238E27FC236}">
                <a16:creationId xmlns:a16="http://schemas.microsoft.com/office/drawing/2014/main" id="{A7FE39A3-62E7-4443-89AF-3506D4461BFF}"/>
              </a:ext>
            </a:extLst>
          </p:cNvPr>
          <p:cNvPicPr>
            <a:picLocks noChangeAspect="1"/>
          </p:cNvPicPr>
          <p:nvPr/>
        </p:nvPicPr>
        <p:blipFill rotWithShape="1">
          <a:blip r:embed="rId3"/>
          <a:srcRect l="7825" t="428" r="7901" b="11153"/>
          <a:stretch/>
        </p:blipFill>
        <p:spPr>
          <a:xfrm>
            <a:off x="-10886" y="-29811"/>
            <a:ext cx="12202886" cy="6858000"/>
          </a:xfrm>
          <a:prstGeom prst="rect">
            <a:avLst/>
          </a:prstGeom>
          <a:effectLst>
            <a:outerShdw blurRad="63500" sx="102000" sy="102000" algn="ctr" rotWithShape="0">
              <a:prstClr val="black">
                <a:alpha val="40000"/>
              </a:prstClr>
            </a:outerShdw>
          </a:effectLst>
        </p:spPr>
      </p:pic>
      <p:sp>
        <p:nvSpPr>
          <p:cNvPr id="2" name="Rektangel: rundade hörn 1">
            <a:extLst>
              <a:ext uri="{FF2B5EF4-FFF2-40B4-BE49-F238E27FC236}">
                <a16:creationId xmlns:a16="http://schemas.microsoft.com/office/drawing/2014/main" id="{CFB4F82B-11DA-4B90-929E-CF8A3C131357}"/>
              </a:ext>
            </a:extLst>
          </p:cNvPr>
          <p:cNvSpPr/>
          <p:nvPr/>
        </p:nvSpPr>
        <p:spPr>
          <a:xfrm>
            <a:off x="5805996" y="2467992"/>
            <a:ext cx="4643021" cy="2343705"/>
          </a:xfrm>
          <a:prstGeom prst="roundRect">
            <a:avLst/>
          </a:prstGeom>
          <a:solidFill>
            <a:srgbClr val="2DB9C7"/>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1" u="none" strike="noStrike" kern="1200" cap="none" spc="0" normalizeH="0" baseline="0" noProof="0">
                <a:ln>
                  <a:noFill/>
                </a:ln>
                <a:solidFill>
                  <a:prstClr val="white"/>
                </a:solidFill>
                <a:effectLst/>
                <a:uLnTx/>
                <a:uFillTx/>
                <a:latin typeface="Calibri"/>
                <a:ea typeface="+mn-ea"/>
                <a:cs typeface="+mn-cs"/>
              </a:rPr>
              <a:t>”En matchningsarena för att hitta näringslivets lösningar på kommunernas behov.” </a:t>
            </a:r>
            <a:endParaRPr kumimoji="0" lang="sv-SE" sz="2800" b="0" i="1" u="none" strike="noStrike" kern="1200" cap="none" spc="0" normalizeH="0" baseline="0" noProof="0">
              <a:ln>
                <a:noFill/>
              </a:ln>
              <a:solidFill>
                <a:prstClr val="white"/>
              </a:solidFill>
              <a:effectLst/>
              <a:uLnTx/>
              <a:uFillTx/>
              <a:latin typeface="Calibri"/>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016735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1C12B57-DB92-FB35-03F0-6ED043ABD473}"/>
              </a:ext>
            </a:extLst>
          </p:cNvPr>
          <p:cNvSpPr>
            <a:spLocks noGrp="1"/>
          </p:cNvSpPr>
          <p:nvPr>
            <p:ph idx="1"/>
          </p:nvPr>
        </p:nvSpPr>
        <p:spPr>
          <a:xfrm>
            <a:off x="664232" y="2105994"/>
            <a:ext cx="9609825" cy="4127807"/>
          </a:xfrm>
        </p:spPr>
        <p:txBody>
          <a:bodyPr/>
          <a:lstStyle/>
          <a:p>
            <a:pPr>
              <a:buFont typeface="Arial" panose="020B0604020202020204" pitchFamily="34" charset="0"/>
              <a:buChar char="•"/>
            </a:pPr>
            <a:r>
              <a:rPr lang="sv-SE" dirty="0"/>
              <a:t>Workshop om socialtjänstrådgivning på nätet (chattfunktion) 19 april</a:t>
            </a:r>
          </a:p>
          <a:p>
            <a:pPr>
              <a:buFont typeface="Arial" panose="020B0604020202020204" pitchFamily="34" charset="0"/>
              <a:buChar char="•"/>
            </a:pPr>
            <a:r>
              <a:rPr lang="sv-SE" dirty="0"/>
              <a:t>Konferens 31 maj om ”</a:t>
            </a:r>
            <a:r>
              <a:rPr lang="sv-SE" dirty="0">
                <a:effectLst/>
                <a:ea typeface="Times New Roman" panose="02020603050405020304" pitchFamily="18" charset="0"/>
                <a:cs typeface="Times New Roman" panose="02020603050405020304" pitchFamily="18" charset="0"/>
              </a:rPr>
              <a:t>Hur kan socialtjänsten bygga tillit där misstron är stor?”</a:t>
            </a:r>
          </a:p>
          <a:p>
            <a:pPr>
              <a:buFont typeface="Arial" panose="020B0604020202020204" pitchFamily="34" charset="0"/>
              <a:buChar char="•"/>
            </a:pPr>
            <a:r>
              <a:rPr lang="sv-SE" dirty="0">
                <a:ea typeface="Times New Roman" panose="02020603050405020304" pitchFamily="18" charset="0"/>
                <a:cs typeface="Times New Roman" panose="02020603050405020304" pitchFamily="18" charset="0"/>
              </a:rPr>
              <a:t>Dialog med Skatteverket om förebyggande </a:t>
            </a:r>
            <a:r>
              <a:rPr lang="sv-SE" dirty="0">
                <a:ea typeface="Times New Roman" panose="02020603050405020304" pitchFamily="18" charset="0"/>
                <a:cs typeface="Times New Roman" panose="02020603050405020304" pitchFamily="18" charset="0"/>
                <a:hlinkClick r:id="rId3"/>
              </a:rPr>
              <a:t>sekretessmarkering</a:t>
            </a:r>
            <a:r>
              <a:rPr lang="sv-SE" dirty="0">
                <a:ea typeface="Times New Roman" panose="02020603050405020304" pitchFamily="18" charset="0"/>
                <a:cs typeface="Times New Roman" panose="02020603050405020304" pitchFamily="18" charset="0"/>
              </a:rPr>
              <a:t>.</a:t>
            </a:r>
          </a:p>
          <a:p>
            <a:pPr>
              <a:buFont typeface="Arial" panose="020B0604020202020204" pitchFamily="34" charset="0"/>
              <a:buChar char="•"/>
            </a:pPr>
            <a:r>
              <a:rPr lang="sv-SE" dirty="0">
                <a:ea typeface="Times New Roman" panose="02020603050405020304" pitchFamily="18" charset="0"/>
                <a:cs typeface="Times New Roman" panose="02020603050405020304" pitchFamily="18" charset="0"/>
                <a:hlinkClick r:id="rId4"/>
              </a:rPr>
              <a:t>Vad man får dela vid brottslighet i HVB </a:t>
            </a:r>
            <a:r>
              <a:rPr lang="sv-SE" dirty="0">
                <a:ea typeface="Times New Roman" panose="02020603050405020304" pitchFamily="18" charset="0"/>
                <a:cs typeface="Times New Roman" panose="02020603050405020304" pitchFamily="18" charset="0"/>
              </a:rPr>
              <a:t>– PM från SKR</a:t>
            </a:r>
          </a:p>
          <a:p>
            <a:pPr>
              <a:buFont typeface="Arial" panose="020B0604020202020204" pitchFamily="34" charset="0"/>
              <a:buChar char="•"/>
            </a:pPr>
            <a:r>
              <a:rPr lang="sv-SE" dirty="0"/>
              <a:t>Utbildningar och stödmaterial på skr.se</a:t>
            </a:r>
          </a:p>
          <a:p>
            <a:pPr marL="30163" indent="0">
              <a:buNone/>
            </a:pPr>
            <a:endParaRPr lang="sv-SE" dirty="0">
              <a:effectLst/>
              <a:ea typeface="Times New Roman" panose="02020603050405020304" pitchFamily="18" charset="0"/>
              <a:cs typeface="Times New Roman" panose="02020603050405020304" pitchFamily="18" charset="0"/>
            </a:endParaRPr>
          </a:p>
          <a:p>
            <a:endParaRPr lang="sv-SE" dirty="0">
              <a:effectLst/>
              <a:ea typeface="Times New Roman" panose="02020603050405020304" pitchFamily="18" charset="0"/>
              <a:cs typeface="Times New Roman" panose="02020603050405020304" pitchFamily="18" charset="0"/>
            </a:endParaRPr>
          </a:p>
          <a:p>
            <a:endParaRPr lang="sv-SE" dirty="0"/>
          </a:p>
        </p:txBody>
      </p:sp>
      <p:sp>
        <p:nvSpPr>
          <p:cNvPr id="3" name="Rubrik 2">
            <a:extLst>
              <a:ext uri="{FF2B5EF4-FFF2-40B4-BE49-F238E27FC236}">
                <a16:creationId xmlns:a16="http://schemas.microsoft.com/office/drawing/2014/main" id="{25DFF62E-FED7-E70E-8B62-57F1B7EF359F}"/>
              </a:ext>
            </a:extLst>
          </p:cNvPr>
          <p:cNvSpPr>
            <a:spLocks noGrp="1"/>
          </p:cNvSpPr>
          <p:nvPr>
            <p:ph type="title"/>
          </p:nvPr>
        </p:nvSpPr>
        <p:spPr/>
        <p:txBody>
          <a:bodyPr/>
          <a:lstStyle/>
          <a:p>
            <a:r>
              <a:rPr lang="sv-SE" dirty="0"/>
              <a:t>SKR:s arbete (i urval) - II</a:t>
            </a:r>
          </a:p>
        </p:txBody>
      </p:sp>
      <p:pic>
        <p:nvPicPr>
          <p:cNvPr id="4" name="Bildobjekt 3">
            <a:extLst>
              <a:ext uri="{FF2B5EF4-FFF2-40B4-BE49-F238E27FC236}">
                <a16:creationId xmlns:a16="http://schemas.microsoft.com/office/drawing/2014/main" id="{65BC596E-48F5-2853-6689-3251FC5CCF13}"/>
              </a:ext>
            </a:extLst>
          </p:cNvPr>
          <p:cNvPicPr>
            <a:picLocks noChangeAspect="1"/>
          </p:cNvPicPr>
          <p:nvPr/>
        </p:nvPicPr>
        <p:blipFill>
          <a:blip r:embed="rId5"/>
          <a:stretch>
            <a:fillRect/>
          </a:stretch>
        </p:blipFill>
        <p:spPr>
          <a:xfrm>
            <a:off x="9603137" y="3208294"/>
            <a:ext cx="2481287" cy="2932430"/>
          </a:xfrm>
          <a:prstGeom prst="rect">
            <a:avLst/>
          </a:prstGeom>
        </p:spPr>
      </p:pic>
    </p:spTree>
    <p:extLst>
      <p:ext uri="{BB962C8B-B14F-4D97-AF65-F5344CB8AC3E}">
        <p14:creationId xmlns:p14="http://schemas.microsoft.com/office/powerpoint/2010/main" val="212130927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983279" y="1522282"/>
            <a:ext cx="5543720" cy="2870216"/>
          </a:xfrm>
          <a:prstGeom prst="rect">
            <a:avLst/>
          </a:prstGeom>
        </p:spPr>
      </p:pic>
      <p:sp>
        <p:nvSpPr>
          <p:cNvPr id="2" name="Rubrik 1"/>
          <p:cNvSpPr>
            <a:spLocks noGrp="1"/>
          </p:cNvSpPr>
          <p:nvPr>
            <p:ph type="title"/>
          </p:nvPr>
        </p:nvSpPr>
        <p:spPr>
          <a:xfrm>
            <a:off x="3863173" y="906586"/>
            <a:ext cx="3783932" cy="1231392"/>
          </a:xfrm>
        </p:spPr>
        <p:txBody>
          <a:bodyPr/>
          <a:lstStyle/>
          <a:p>
            <a:r>
              <a:rPr lang="sv-SE" dirty="0"/>
              <a:t>Tack för oss!</a:t>
            </a:r>
          </a:p>
        </p:txBody>
      </p:sp>
      <p:sp>
        <p:nvSpPr>
          <p:cNvPr id="3" name="Platshållare för innehåll 2"/>
          <p:cNvSpPr>
            <a:spLocks noGrp="1"/>
          </p:cNvSpPr>
          <p:nvPr>
            <p:ph idx="1"/>
          </p:nvPr>
        </p:nvSpPr>
        <p:spPr>
          <a:xfrm>
            <a:off x="644434" y="4042612"/>
            <a:ext cx="10990217" cy="1756610"/>
          </a:xfrm>
        </p:spPr>
        <p:txBody>
          <a:bodyPr/>
          <a:lstStyle/>
          <a:p>
            <a:pPr marL="30163" indent="0">
              <a:buNone/>
            </a:pPr>
            <a:endParaRPr lang="sv-SE" sz="1800" dirty="0"/>
          </a:p>
          <a:p>
            <a:pPr marL="30163" indent="0" algn="ctr">
              <a:buNone/>
            </a:pPr>
            <a:r>
              <a:rPr lang="sv-SE" sz="1800" dirty="0"/>
              <a:t>Karin Falck, Avdelningen för vård och omsorg, </a:t>
            </a:r>
            <a:r>
              <a:rPr lang="sv-SE" sz="1800" dirty="0">
                <a:hlinkClick r:id="rId4"/>
              </a:rPr>
              <a:t>karin.falck@skr.se</a:t>
            </a:r>
            <a:endParaRPr lang="sv-SE" sz="1800" dirty="0"/>
          </a:p>
          <a:p>
            <a:pPr marL="30163" indent="0" algn="ctr">
              <a:buNone/>
            </a:pPr>
            <a:r>
              <a:rPr lang="sv-SE" sz="1800" dirty="0"/>
              <a:t>Ove Ledin, Avdelningen för vård och omsorg, 08-452 77 66, </a:t>
            </a:r>
            <a:r>
              <a:rPr lang="sv-SE" sz="1800" dirty="0">
                <a:hlinkClick r:id="rId5"/>
              </a:rPr>
              <a:t>ove.ledin@skr.se</a:t>
            </a:r>
            <a:endParaRPr lang="sv-SE" sz="1800" dirty="0"/>
          </a:p>
          <a:p>
            <a:pPr marL="30163" indent="0">
              <a:buNone/>
            </a:pPr>
            <a:endParaRPr lang="sv-SE" sz="1800" dirty="0"/>
          </a:p>
          <a:p>
            <a:pPr marL="30163" indent="0" algn="ctr">
              <a:buNone/>
            </a:pPr>
            <a:endParaRPr lang="sv-SE" sz="2000" dirty="0"/>
          </a:p>
        </p:txBody>
      </p:sp>
    </p:spTree>
    <p:extLst>
      <p:ext uri="{BB962C8B-B14F-4D97-AF65-F5344CB8AC3E}">
        <p14:creationId xmlns:p14="http://schemas.microsoft.com/office/powerpoint/2010/main" val="68075731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40E661-5C5C-2AAC-3153-8685183B845D}"/>
              </a:ext>
            </a:extLst>
          </p:cNvPr>
          <p:cNvSpPr>
            <a:spLocks noGrp="1"/>
          </p:cNvSpPr>
          <p:nvPr>
            <p:ph type="title"/>
          </p:nvPr>
        </p:nvSpPr>
        <p:spPr/>
        <p:txBody>
          <a:bodyPr/>
          <a:lstStyle/>
          <a:p>
            <a:r>
              <a:rPr lang="sv-SE" dirty="0"/>
              <a:t>Länsgemensamma medel i Nära vård?</a:t>
            </a:r>
          </a:p>
        </p:txBody>
      </p:sp>
      <p:sp>
        <p:nvSpPr>
          <p:cNvPr id="3" name="Platshållare för innehåll 2">
            <a:extLst>
              <a:ext uri="{FF2B5EF4-FFF2-40B4-BE49-F238E27FC236}">
                <a16:creationId xmlns:a16="http://schemas.microsoft.com/office/drawing/2014/main" id="{07DC961C-0E91-D37E-4FE9-5B495A9E8EFD}"/>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358236134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32E58D-59F9-4BE6-A8E5-2186520F39D9}"/>
              </a:ext>
            </a:extLst>
          </p:cNvPr>
          <p:cNvSpPr>
            <a:spLocks noGrp="1"/>
          </p:cNvSpPr>
          <p:nvPr>
            <p:ph type="title"/>
          </p:nvPr>
        </p:nvSpPr>
        <p:spPr>
          <a:xfrm>
            <a:off x="664234" y="975186"/>
            <a:ext cx="5326992" cy="1112405"/>
          </a:xfrm>
        </p:spPr>
        <p:txBody>
          <a:bodyPr anchor="t">
            <a:normAutofit/>
          </a:bodyPr>
          <a:lstStyle/>
          <a:p>
            <a:r>
              <a:rPr lang="sv-SE" sz="4100"/>
              <a:t>Avslutning och summering</a:t>
            </a:r>
          </a:p>
        </p:txBody>
      </p:sp>
      <p:sp>
        <p:nvSpPr>
          <p:cNvPr id="10" name="Content Placeholder 2">
            <a:extLst>
              <a:ext uri="{FF2B5EF4-FFF2-40B4-BE49-F238E27FC236}">
                <a16:creationId xmlns:a16="http://schemas.microsoft.com/office/drawing/2014/main" id="{E77B3F9B-2991-39D7-1ED6-A783A277ABAA}"/>
              </a:ext>
            </a:extLst>
          </p:cNvPr>
          <p:cNvSpPr>
            <a:spLocks noGrp="1"/>
          </p:cNvSpPr>
          <p:nvPr>
            <p:ph sz="half" idx="1"/>
          </p:nvPr>
        </p:nvSpPr>
        <p:spPr>
          <a:xfrm>
            <a:off x="666000" y="2494800"/>
            <a:ext cx="5325226" cy="3740400"/>
          </a:xfrm>
        </p:spPr>
        <p:txBody>
          <a:bodyPr/>
          <a:lstStyle/>
          <a:p>
            <a:endParaRPr lang="en-US"/>
          </a:p>
        </p:txBody>
      </p:sp>
    </p:spTree>
    <p:extLst>
      <p:ext uri="{BB962C8B-B14F-4D97-AF65-F5344CB8AC3E}">
        <p14:creationId xmlns:p14="http://schemas.microsoft.com/office/powerpoint/2010/main" val="282927557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Mötestider 2023</a:t>
            </a:r>
          </a:p>
        </p:txBody>
      </p:sp>
      <p:sp>
        <p:nvSpPr>
          <p:cNvPr id="4" name="Rektangel: rundade hörn 3">
            <a:extLst>
              <a:ext uri="{FF2B5EF4-FFF2-40B4-BE49-F238E27FC236}">
                <a16:creationId xmlns:a16="http://schemas.microsoft.com/office/drawing/2014/main" id="{104C8BBF-9EE1-4F8B-B799-52A61CB82F2F}"/>
              </a:ext>
            </a:extLst>
          </p:cNvPr>
          <p:cNvSpPr/>
          <p:nvPr/>
        </p:nvSpPr>
        <p:spPr>
          <a:xfrm>
            <a:off x="5948732" y="2081096"/>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4 oktober</a:t>
            </a:r>
            <a:r>
              <a:rPr lang="sv-SE" dirty="0">
                <a:solidFill>
                  <a:sysClr val="windowText" lastClr="000000"/>
                </a:solidFill>
                <a:latin typeface="Arial"/>
              </a:rPr>
              <a:t> 13-17 Fysiskt RSS</a:t>
            </a: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5" name="Rektangel: rundade hörn 4">
            <a:extLst>
              <a:ext uri="{FF2B5EF4-FFF2-40B4-BE49-F238E27FC236}">
                <a16:creationId xmlns:a16="http://schemas.microsoft.com/office/drawing/2014/main" id="{DE11A92A-244F-4FB4-A4DB-8157507B6CB3}"/>
              </a:ext>
            </a:extLst>
          </p:cNvPr>
          <p:cNvSpPr/>
          <p:nvPr/>
        </p:nvSpPr>
        <p:spPr>
          <a:xfrm>
            <a:off x="8578229" y="2144666"/>
            <a:ext cx="2494883"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12</a:t>
            </a:r>
            <a:r>
              <a:rPr kumimoji="0" lang="sv-SE" sz="1800" b="0" i="0" u="none" strike="noStrike" kern="1200" cap="none" spc="0" normalizeH="0" baseline="0" noProof="0" dirty="0">
                <a:ln>
                  <a:noFill/>
                </a:ln>
                <a:solidFill>
                  <a:prstClr val="white"/>
                </a:solidFill>
                <a:effectLst/>
                <a:uLnTx/>
                <a:uFillTx/>
                <a:latin typeface="Arial"/>
                <a:ea typeface="+mn-ea"/>
                <a:cs typeface="+mn-cs"/>
              </a:rPr>
              <a:t> december, 9-12 Digitalt RSS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5948732" y="3870960"/>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sysClr val="windowText" lastClr="000000"/>
                </a:solidFill>
                <a:latin typeface="Arial"/>
              </a:rPr>
              <a:t>5</a:t>
            </a: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 oktober,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3451562" y="3870960"/>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31 maj, digitalt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a:t>
            </a: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09" y="3864465"/>
            <a:ext cx="2494883"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12 december, 13-17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Digitalt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 </a:t>
            </a:r>
          </a:p>
        </p:txBody>
      </p:sp>
      <p:sp>
        <p:nvSpPr>
          <p:cNvPr id="9" name="Rektangel: rundade hörn 8">
            <a:extLst>
              <a:ext uri="{FF2B5EF4-FFF2-40B4-BE49-F238E27FC236}">
                <a16:creationId xmlns:a16="http://schemas.microsoft.com/office/drawing/2014/main" id="{911C8D1E-D862-9028-8C18-B3832D7F37A7}"/>
              </a:ext>
            </a:extLst>
          </p:cNvPr>
          <p:cNvSpPr/>
          <p:nvPr/>
        </p:nvSpPr>
        <p:spPr>
          <a:xfrm>
            <a:off x="903332" y="3864464"/>
            <a:ext cx="214526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16 mars,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10" name="Rektangel: rundade hörn 9">
            <a:extLst>
              <a:ext uri="{FF2B5EF4-FFF2-40B4-BE49-F238E27FC236}">
                <a16:creationId xmlns:a16="http://schemas.microsoft.com/office/drawing/2014/main" id="{F76DB888-7E0C-EDC2-9400-54142C74292F}"/>
              </a:ext>
            </a:extLst>
          </p:cNvPr>
          <p:cNvSpPr/>
          <p:nvPr/>
        </p:nvSpPr>
        <p:spPr>
          <a:xfrm>
            <a:off x="3451562" y="2087590"/>
            <a:ext cx="2180049"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16</a:t>
            </a:r>
            <a:r>
              <a:rPr kumimoji="0" lang="sv-SE" sz="1800" b="0" i="0" u="none" strike="noStrike" kern="1200" cap="none" spc="0" normalizeH="0" baseline="0" noProof="0" dirty="0">
                <a:ln>
                  <a:noFill/>
                </a:ln>
                <a:solidFill>
                  <a:prstClr val="white"/>
                </a:solidFill>
                <a:effectLst/>
                <a:uLnTx/>
                <a:uFillTx/>
                <a:latin typeface="Arial"/>
                <a:ea typeface="+mn-ea"/>
                <a:cs typeface="+mn-cs"/>
              </a:rPr>
              <a:t> maj, Digitalt RSS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15112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852A80-788D-4DBC-AA87-078CED2F2966}"/>
              </a:ext>
            </a:extLst>
          </p:cNvPr>
          <p:cNvSpPr>
            <a:spLocks noGrp="1"/>
          </p:cNvSpPr>
          <p:nvPr>
            <p:ph type="title"/>
          </p:nvPr>
        </p:nvSpPr>
        <p:spPr>
          <a:xfrm>
            <a:off x="362415" y="52891"/>
            <a:ext cx="10515600" cy="1325563"/>
          </a:xfrm>
        </p:spPr>
        <p:txBody>
          <a:bodyPr>
            <a:normAutofit/>
          </a:bodyPr>
          <a:lstStyle/>
          <a:p>
            <a:r>
              <a:rPr lang="sv-SE" sz="3200"/>
              <a:t>Matcharena behov – Ofrivilligt vändande av dygnet som leder till otrygghet</a:t>
            </a:r>
          </a:p>
        </p:txBody>
      </p:sp>
      <p:pic>
        <p:nvPicPr>
          <p:cNvPr id="5" name="Onlinemedia 4" title="Ofrivilligt vändande av dygnet som leder till otrygghet">
            <a:hlinkClick r:id="" action="ppaction://media"/>
            <a:extLst>
              <a:ext uri="{FF2B5EF4-FFF2-40B4-BE49-F238E27FC236}">
                <a16:creationId xmlns:a16="http://schemas.microsoft.com/office/drawing/2014/main" id="{6DC89734-F6E3-4843-BDF9-557CA694ACCC}"/>
              </a:ext>
            </a:extLst>
          </p:cNvPr>
          <p:cNvPicPr>
            <a:picLocks noGrp="1" noRot="1" noChangeAspect="1"/>
          </p:cNvPicPr>
          <p:nvPr>
            <p:ph idx="1"/>
            <a:videoFile r:link="rId1"/>
          </p:nvPr>
        </p:nvPicPr>
        <p:blipFill>
          <a:blip r:embed="rId4"/>
          <a:stretch>
            <a:fillRect/>
          </a:stretch>
        </p:blipFill>
        <p:spPr>
          <a:xfrm>
            <a:off x="745273" y="1212419"/>
            <a:ext cx="9749883" cy="5509056"/>
          </a:xfrm>
          <a:prstGeom prst="rect">
            <a:avLst/>
          </a:prstGeom>
        </p:spPr>
      </p:pic>
      <p:sp>
        <p:nvSpPr>
          <p:cNvPr id="4" name="Platshållare för sidfot 3">
            <a:extLst>
              <a:ext uri="{FF2B5EF4-FFF2-40B4-BE49-F238E27FC236}">
                <a16:creationId xmlns:a16="http://schemas.microsoft.com/office/drawing/2014/main" id="{64B3F6CC-9D8C-44BE-9656-28A378EB91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1849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FAE975-106B-4769-96EF-38B4F2D082FE}"/>
              </a:ext>
            </a:extLst>
          </p:cNvPr>
          <p:cNvSpPr>
            <a:spLocks noGrp="1"/>
          </p:cNvSpPr>
          <p:nvPr>
            <p:ph type="title"/>
          </p:nvPr>
        </p:nvSpPr>
        <p:spPr>
          <a:xfrm>
            <a:off x="598170" y="0"/>
            <a:ext cx="10515600" cy="1325563"/>
          </a:xfrm>
        </p:spPr>
        <p:txBody>
          <a:bodyPr>
            <a:normAutofit/>
          </a:bodyPr>
          <a:lstStyle/>
          <a:p>
            <a:r>
              <a:rPr lang="sv-SE" sz="4000"/>
              <a:t>Testmiljö daglig verksamhet</a:t>
            </a:r>
          </a:p>
        </p:txBody>
      </p:sp>
      <p:sp>
        <p:nvSpPr>
          <p:cNvPr id="3" name="Platshållare för innehåll 2">
            <a:extLst>
              <a:ext uri="{FF2B5EF4-FFF2-40B4-BE49-F238E27FC236}">
                <a16:creationId xmlns:a16="http://schemas.microsoft.com/office/drawing/2014/main" id="{EFEF58BF-F731-4B96-B256-A4DA47579588}"/>
              </a:ext>
            </a:extLst>
          </p:cNvPr>
          <p:cNvSpPr>
            <a:spLocks noGrp="1"/>
          </p:cNvSpPr>
          <p:nvPr>
            <p:ph idx="1"/>
          </p:nvPr>
        </p:nvSpPr>
        <p:spPr>
          <a:xfrm>
            <a:off x="701040" y="1133702"/>
            <a:ext cx="11071860" cy="5350192"/>
          </a:xfrm>
        </p:spPr>
        <p:txBody>
          <a:bodyPr vert="horz" lIns="91440" tIns="45720" rIns="91440" bIns="45720" rtlCol="0" anchor="t">
            <a:normAutofit/>
          </a:bodyPr>
          <a:lstStyle/>
          <a:p>
            <a:pPr marL="0" indent="0">
              <a:buNone/>
            </a:pPr>
            <a:endParaRPr lang="sv-SE" sz="2000"/>
          </a:p>
          <a:p>
            <a:pPr marL="0" indent="0">
              <a:buNone/>
            </a:pPr>
            <a:endParaRPr lang="sv-SE" sz="2400"/>
          </a:p>
          <a:p>
            <a:endParaRPr lang="sv-SE" sz="2000"/>
          </a:p>
          <a:p>
            <a:endParaRPr lang="sv-SE" sz="2400"/>
          </a:p>
          <a:p>
            <a:endParaRPr lang="sv-SE" sz="2000"/>
          </a:p>
          <a:p>
            <a:pPr marL="0" indent="0">
              <a:buNone/>
            </a:pPr>
            <a:endParaRPr lang="sv-SE"/>
          </a:p>
        </p:txBody>
      </p:sp>
      <p:sp>
        <p:nvSpPr>
          <p:cNvPr id="4" name="Pratbubbla: oval 3">
            <a:extLst>
              <a:ext uri="{FF2B5EF4-FFF2-40B4-BE49-F238E27FC236}">
                <a16:creationId xmlns:a16="http://schemas.microsoft.com/office/drawing/2014/main" id="{AF09E6D4-1FD1-4601-8A42-EC6F6178899C}"/>
              </a:ext>
            </a:extLst>
          </p:cNvPr>
          <p:cNvSpPr/>
          <p:nvPr/>
        </p:nvSpPr>
        <p:spPr>
          <a:xfrm>
            <a:off x="4901762" y="826776"/>
            <a:ext cx="7290238" cy="3886726"/>
          </a:xfrm>
          <a:prstGeom prst="wedgeEllipseCallout">
            <a:avLst>
              <a:gd name="adj1" fmla="val -50310"/>
              <a:gd name="adj2" fmla="val 38490"/>
            </a:avLst>
          </a:prstGeom>
          <a:solidFill>
            <a:srgbClr val="F9EA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Behov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Otryggheten kan bestå av en osäkerhet för deltagaren på grund av att inte uppleva kontroll över en ny miljö på grund av t. ex. nya ljud, rum och människor. Vi har upplevt att Deltagare tackar nej till att besöka filmfestivalen som daglig verksamheten anordnar för att det känns otryggt med nya miljöer.  Men även andra miljöer som daglig verksamhet, tandläkaren med mera.</a:t>
            </a:r>
            <a:endParaRPr kumimoji="0" lang="sv-SE" sz="20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Calibri"/>
              <a:ea typeface="+mn-ea"/>
              <a:cs typeface="+mn-cs"/>
            </a:endParaRPr>
          </a:p>
        </p:txBody>
      </p:sp>
      <p:sp>
        <p:nvSpPr>
          <p:cNvPr id="6" name="Pratbubbla: oval 5">
            <a:extLst>
              <a:ext uri="{FF2B5EF4-FFF2-40B4-BE49-F238E27FC236}">
                <a16:creationId xmlns:a16="http://schemas.microsoft.com/office/drawing/2014/main" id="{A001D1EC-54AB-4306-9C8D-9777BEC4F032}"/>
              </a:ext>
            </a:extLst>
          </p:cNvPr>
          <p:cNvSpPr/>
          <p:nvPr/>
        </p:nvSpPr>
        <p:spPr>
          <a:xfrm>
            <a:off x="6534121" y="4864196"/>
            <a:ext cx="4362275" cy="1720203"/>
          </a:xfrm>
          <a:prstGeom prst="wedgeEllipseCallout">
            <a:avLst>
              <a:gd name="adj1" fmla="val -66739"/>
              <a:gd name="adj2" fmla="val -27720"/>
            </a:avLst>
          </a:prstGeom>
          <a:solidFill>
            <a:srgbClr val="EAF4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a:ea typeface="+mn-ea"/>
                <a:cs typeface="+mn-cs"/>
              </a:rPr>
              <a:t>Effekt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Ökade förutsättningar till att delta i sociala aktiviteter</a:t>
            </a:r>
            <a:br>
              <a:rPr kumimoji="0" lang="sv-SE" sz="1800" b="0" i="0" u="none" strike="noStrike" kern="1200" cap="none" spc="0" normalizeH="0" baseline="0" noProof="0">
                <a:ln>
                  <a:noFill/>
                </a:ln>
                <a:solidFill>
                  <a:prstClr val="black"/>
                </a:solidFill>
                <a:effectLst/>
                <a:uLnTx/>
                <a:uFillTx/>
                <a:latin typeface="Calibri"/>
                <a:ea typeface="+mn-ea"/>
                <a:cs typeface="+mn-cs"/>
              </a:rPr>
            </a:br>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 name="Grupp 8">
            <a:extLst>
              <a:ext uri="{FF2B5EF4-FFF2-40B4-BE49-F238E27FC236}">
                <a16:creationId xmlns:a16="http://schemas.microsoft.com/office/drawing/2014/main" id="{EDF9EF9B-4D15-4504-AE2F-56D7CAB44AA9}"/>
              </a:ext>
            </a:extLst>
          </p:cNvPr>
          <p:cNvGrpSpPr/>
          <p:nvPr/>
        </p:nvGrpSpPr>
        <p:grpSpPr>
          <a:xfrm>
            <a:off x="458061" y="1819203"/>
            <a:ext cx="3324218" cy="3747634"/>
            <a:chOff x="458061" y="1819203"/>
            <a:chExt cx="3324218" cy="3747634"/>
          </a:xfrm>
        </p:grpSpPr>
        <p:sp>
          <p:nvSpPr>
            <p:cNvPr id="5" name="textruta 4">
              <a:extLst>
                <a:ext uri="{FF2B5EF4-FFF2-40B4-BE49-F238E27FC236}">
                  <a16:creationId xmlns:a16="http://schemas.microsoft.com/office/drawing/2014/main" id="{8C16408F-C681-44A0-9717-B4A838B410C3}"/>
                </a:ext>
              </a:extLst>
            </p:cNvPr>
            <p:cNvSpPr txBox="1"/>
            <p:nvPr/>
          </p:nvSpPr>
          <p:spPr>
            <a:xfrm>
              <a:off x="988290" y="1819203"/>
              <a:ext cx="2263761"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a:ln>
                    <a:noFill/>
                  </a:ln>
                  <a:solidFill>
                    <a:prstClr val="black"/>
                  </a:solidFill>
                  <a:effectLst/>
                  <a:uLnTx/>
                  <a:uFillTx/>
                  <a:latin typeface="Calibri"/>
                  <a:ea typeface="+mn-ea"/>
                  <a:cs typeface="+mn-cs"/>
                </a:rPr>
                <a:t/>
              </a:r>
              <a:br>
                <a:rPr kumimoji="0" lang="sv-SE" sz="3600" b="0" i="0" u="none" strike="noStrike" kern="1200" cap="none" spc="0" normalizeH="0" baseline="0" noProof="0">
                  <a:ln>
                    <a:noFill/>
                  </a:ln>
                  <a:solidFill>
                    <a:prstClr val="black"/>
                  </a:solidFill>
                  <a:effectLst/>
                  <a:uLnTx/>
                  <a:uFillTx/>
                  <a:latin typeface="Calibri"/>
                  <a:ea typeface="+mn-ea"/>
                  <a:cs typeface="+mn-cs"/>
                </a:rPr>
              </a:br>
              <a:r>
                <a:rPr kumimoji="0" lang="sv-SE" sz="3600" b="0" i="0" u="none" strike="noStrike" kern="1200" cap="none" spc="0" normalizeH="0" baseline="0" noProof="0">
                  <a:ln>
                    <a:noFill/>
                  </a:ln>
                  <a:solidFill>
                    <a:prstClr val="black"/>
                  </a:solidFill>
                  <a:effectLst/>
                  <a:uLnTx/>
                  <a:uFillTx/>
                  <a:latin typeface="Calibri"/>
                  <a:ea typeface="+mn-ea"/>
                  <a:cs typeface="+mn-cs"/>
                </a:rPr>
                <a:t>VR-Lösning</a:t>
              </a:r>
            </a:p>
          </p:txBody>
        </p:sp>
        <p:pic>
          <p:nvPicPr>
            <p:cNvPr id="8" name="Bild 7" descr="VR-headset med hel fyllning">
              <a:extLst>
                <a:ext uri="{FF2B5EF4-FFF2-40B4-BE49-F238E27FC236}">
                  <a16:creationId xmlns:a16="http://schemas.microsoft.com/office/drawing/2014/main" id="{04B1D32C-9B92-4832-89AE-DCB0F1A071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58061" y="2242619"/>
              <a:ext cx="3324218" cy="3324218"/>
            </a:xfrm>
            <a:prstGeom prst="rect">
              <a:avLst/>
            </a:prstGeom>
          </p:spPr>
        </p:pic>
      </p:grpSp>
    </p:spTree>
    <p:extLst>
      <p:ext uri="{BB962C8B-B14F-4D97-AF65-F5344CB8AC3E}">
        <p14:creationId xmlns:p14="http://schemas.microsoft.com/office/powerpoint/2010/main" val="327553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578BC7-7C12-4BCE-A29B-C0F3084D3901}"/>
              </a:ext>
            </a:extLst>
          </p:cNvPr>
          <p:cNvSpPr>
            <a:spLocks noGrp="1"/>
          </p:cNvSpPr>
          <p:nvPr>
            <p:ph type="title"/>
          </p:nvPr>
        </p:nvSpPr>
        <p:spPr/>
        <p:txBody>
          <a:bodyPr/>
          <a:lstStyle/>
          <a:p>
            <a:r>
              <a:rPr lang="sv-SE" dirty="0"/>
              <a:t>Nya ledamöter</a:t>
            </a:r>
          </a:p>
        </p:txBody>
      </p:sp>
      <p:sp>
        <p:nvSpPr>
          <p:cNvPr id="3" name="Platshållare för innehåll 2">
            <a:extLst>
              <a:ext uri="{FF2B5EF4-FFF2-40B4-BE49-F238E27FC236}">
                <a16:creationId xmlns:a16="http://schemas.microsoft.com/office/drawing/2014/main" id="{AE051BC0-5E51-46CC-AB45-B4225766F75F}"/>
              </a:ext>
            </a:extLst>
          </p:cNvPr>
          <p:cNvSpPr>
            <a:spLocks noGrp="1"/>
          </p:cNvSpPr>
          <p:nvPr>
            <p:ph idx="1"/>
          </p:nvPr>
        </p:nvSpPr>
        <p:spPr>
          <a:xfrm>
            <a:off x="664232" y="1911927"/>
            <a:ext cx="9609825" cy="4321874"/>
          </a:xfrm>
        </p:spPr>
        <p:txBody>
          <a:bodyPr/>
          <a:lstStyle/>
          <a:p>
            <a:pPr marL="30163" indent="0">
              <a:buNone/>
            </a:pPr>
            <a:endParaRPr lang="sv-SE" dirty="0"/>
          </a:p>
        </p:txBody>
      </p:sp>
    </p:spTree>
    <p:extLst>
      <p:ext uri="{BB962C8B-B14F-4D97-AF65-F5344CB8AC3E}">
        <p14:creationId xmlns:p14="http://schemas.microsoft.com/office/powerpoint/2010/main" val="1887876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id="{2490BCF0-FDB2-C15F-4855-3683DF289842}"/>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23" name="Bildobjekt 22">
            <a:extLst>
              <a:ext uri="{FF2B5EF4-FFF2-40B4-BE49-F238E27FC236}">
                <a16:creationId xmlns:a16="http://schemas.microsoft.com/office/drawing/2014/main" id="{3115C786-0E62-4C38-81BC-69FC726DAFC4}"/>
              </a:ext>
            </a:extLst>
          </p:cNvPr>
          <p:cNvPicPr>
            <a:picLocks noChangeAspect="1"/>
          </p:cNvPicPr>
          <p:nvPr/>
        </p:nvPicPr>
        <p:blipFill rotWithShape="1">
          <a:blip r:embed="rId3"/>
          <a:srcRect l="10017" r="8372" b="21264"/>
          <a:stretch/>
        </p:blipFill>
        <p:spPr>
          <a:xfrm>
            <a:off x="6580695" y="1368500"/>
            <a:ext cx="5096893" cy="3147478"/>
          </a:xfrm>
          <a:prstGeom prst="rect">
            <a:avLst/>
          </a:prstGeom>
          <a:effectLst>
            <a:outerShdw blurRad="63500" sx="102000" sy="102000" algn="ctr" rotWithShape="0">
              <a:prstClr val="black">
                <a:alpha val="40000"/>
              </a:prstClr>
            </a:outerShdw>
          </a:effectLst>
        </p:spPr>
      </p:pic>
      <p:sp>
        <p:nvSpPr>
          <p:cNvPr id="24" name="Rubrik 1">
            <a:extLst>
              <a:ext uri="{FF2B5EF4-FFF2-40B4-BE49-F238E27FC236}">
                <a16:creationId xmlns:a16="http://schemas.microsoft.com/office/drawing/2014/main" id="{05D81BAD-4341-42DA-808D-EBD50574F2A8}"/>
              </a:ext>
            </a:extLst>
          </p:cNvPr>
          <p:cNvSpPr>
            <a:spLocks noGrp="1"/>
          </p:cNvSpPr>
          <p:nvPr>
            <p:ph type="title"/>
          </p:nvPr>
        </p:nvSpPr>
        <p:spPr>
          <a:xfrm>
            <a:off x="489858" y="136525"/>
            <a:ext cx="10025743" cy="1156888"/>
          </a:xfrm>
        </p:spPr>
        <p:txBody>
          <a:bodyPr/>
          <a:lstStyle/>
          <a:p>
            <a:r>
              <a:rPr lang="sv-SE" sz="4000" err="1"/>
              <a:t>WebbExpo</a:t>
            </a:r>
            <a:r>
              <a:rPr lang="sv-SE" sz="4000"/>
              <a:t> </a:t>
            </a:r>
            <a:r>
              <a:rPr lang="sv-SE"/>
              <a:t/>
            </a:r>
            <a:br>
              <a:rPr lang="sv-SE"/>
            </a:br>
            <a:r>
              <a:rPr lang="sv-SE" sz="2000"/>
              <a:t>https://webbexpo.allagehub.se/</a:t>
            </a:r>
            <a:endParaRPr lang="sv-SE"/>
          </a:p>
        </p:txBody>
      </p:sp>
      <p:sp>
        <p:nvSpPr>
          <p:cNvPr id="5" name="textruta 4">
            <a:extLst>
              <a:ext uri="{FF2B5EF4-FFF2-40B4-BE49-F238E27FC236}">
                <a16:creationId xmlns:a16="http://schemas.microsoft.com/office/drawing/2014/main" id="{14476462-AC9E-43C8-922F-CC67AAD29904}"/>
              </a:ext>
            </a:extLst>
          </p:cNvPr>
          <p:cNvSpPr txBox="1"/>
          <p:nvPr/>
        </p:nvSpPr>
        <p:spPr>
          <a:xfrm>
            <a:off x="203521" y="1462809"/>
            <a:ext cx="5407785" cy="3693319"/>
          </a:xfrm>
          <a:prstGeom prst="rect">
            <a:avLst/>
          </a:prstGeom>
          <a:noFill/>
        </p:spPr>
        <p:txBody>
          <a:bodyPr wrap="square">
            <a:spAutoFit/>
          </a:body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a:ea typeface="+mn-ea"/>
                <a:cs typeface="+mn-cs"/>
              </a:rPr>
              <a:t>Omvärldsbevakning för invånare och verksamheter</a:t>
            </a:r>
            <a:br>
              <a:rPr kumimoji="0" lang="sv-SE" sz="2000" b="0" i="0" u="none" strike="noStrike" kern="1200" cap="none" spc="0" normalizeH="0" baseline="0" noProof="0" dirty="0">
                <a:ln>
                  <a:noFill/>
                </a:ln>
                <a:solidFill>
                  <a:prstClr val="black"/>
                </a:solidFill>
                <a:effectLst/>
                <a:uLnTx/>
                <a:uFillTx/>
                <a:latin typeface="Calibri"/>
                <a:ea typeface="+mn-ea"/>
                <a:cs typeface="+mn-cs"/>
              </a:rPr>
            </a:br>
            <a:endParaRPr kumimoji="0" lang="sv-SE" sz="20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a:ea typeface="+mn-ea"/>
                <a:cs typeface="+mn-cs"/>
              </a:rPr>
              <a:t>Öppen arena för företag att presentera välfärdsteknikprodukter och tjänster som finns på marknaden eller är under utveckling</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a:ea typeface="+mn-ea"/>
                <a:cs typeface="+mn-cs"/>
              </a:rPr>
              <a:t>Kategorier:</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
            </a:r>
            <a:br>
              <a:rPr kumimoji="0" lang="sv-SE" sz="1800" b="0" i="0" u="none" strike="noStrike" kern="1200" cap="none" spc="0" normalizeH="0" baseline="0" noProof="0" dirty="0">
                <a:ln>
                  <a:noFill/>
                </a:ln>
                <a:solidFill>
                  <a:prstClr val="black"/>
                </a:solidFill>
                <a:effectLst/>
                <a:uLnTx/>
                <a:uFillTx/>
                <a:latin typeface="Calibri"/>
                <a:ea typeface="+mn-ea"/>
                <a:cs typeface="+mn-cs"/>
              </a:rPr>
            </a:b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Bildobjekt 7">
            <a:extLst>
              <a:ext uri="{FF2B5EF4-FFF2-40B4-BE49-F238E27FC236}">
                <a16:creationId xmlns:a16="http://schemas.microsoft.com/office/drawing/2014/main" id="{299ACBA3-4935-43D3-B4EB-F89E8E6072C6}"/>
              </a:ext>
            </a:extLst>
          </p:cNvPr>
          <p:cNvPicPr>
            <a:picLocks noChangeAspect="1"/>
          </p:cNvPicPr>
          <p:nvPr/>
        </p:nvPicPr>
        <p:blipFill>
          <a:blip r:embed="rId4"/>
          <a:stretch>
            <a:fillRect/>
          </a:stretch>
        </p:blipFill>
        <p:spPr>
          <a:xfrm>
            <a:off x="203521" y="4245135"/>
            <a:ext cx="3811167" cy="709236"/>
          </a:xfrm>
          <a:prstGeom prst="rect">
            <a:avLst/>
          </a:prstGeom>
        </p:spPr>
      </p:pic>
      <p:pic>
        <p:nvPicPr>
          <p:cNvPr id="11" name="Bildobjekt 10">
            <a:extLst>
              <a:ext uri="{FF2B5EF4-FFF2-40B4-BE49-F238E27FC236}">
                <a16:creationId xmlns:a16="http://schemas.microsoft.com/office/drawing/2014/main" id="{DFCB427B-D13E-49B5-BBBF-EC70BA761D9F}"/>
              </a:ext>
            </a:extLst>
          </p:cNvPr>
          <p:cNvPicPr>
            <a:picLocks noChangeAspect="1"/>
          </p:cNvPicPr>
          <p:nvPr/>
        </p:nvPicPr>
        <p:blipFill>
          <a:blip r:embed="rId5"/>
          <a:stretch>
            <a:fillRect/>
          </a:stretch>
        </p:blipFill>
        <p:spPr>
          <a:xfrm>
            <a:off x="203521" y="4893062"/>
            <a:ext cx="3695627" cy="583519"/>
          </a:xfrm>
          <a:prstGeom prst="rect">
            <a:avLst/>
          </a:prstGeom>
        </p:spPr>
      </p:pic>
      <p:pic>
        <p:nvPicPr>
          <p:cNvPr id="13" name="Bildobjekt 12">
            <a:extLst>
              <a:ext uri="{FF2B5EF4-FFF2-40B4-BE49-F238E27FC236}">
                <a16:creationId xmlns:a16="http://schemas.microsoft.com/office/drawing/2014/main" id="{00D9C3D5-4FD4-4424-8715-0C98FDD809ED}"/>
              </a:ext>
            </a:extLst>
          </p:cNvPr>
          <p:cNvPicPr>
            <a:picLocks noChangeAspect="1"/>
          </p:cNvPicPr>
          <p:nvPr/>
        </p:nvPicPr>
        <p:blipFill>
          <a:blip r:embed="rId6"/>
          <a:stretch>
            <a:fillRect/>
          </a:stretch>
        </p:blipFill>
        <p:spPr>
          <a:xfrm>
            <a:off x="1266329" y="5511270"/>
            <a:ext cx="3040574" cy="675684"/>
          </a:xfrm>
          <a:prstGeom prst="rect">
            <a:avLst/>
          </a:prstGeom>
        </p:spPr>
      </p:pic>
      <p:pic>
        <p:nvPicPr>
          <p:cNvPr id="19" name="Bildobjekt 18">
            <a:extLst>
              <a:ext uri="{FF2B5EF4-FFF2-40B4-BE49-F238E27FC236}">
                <a16:creationId xmlns:a16="http://schemas.microsoft.com/office/drawing/2014/main" id="{57E850E1-4712-4AFF-B70D-C9F019DFA81A}"/>
              </a:ext>
            </a:extLst>
          </p:cNvPr>
          <p:cNvPicPr>
            <a:picLocks noChangeAspect="1"/>
          </p:cNvPicPr>
          <p:nvPr/>
        </p:nvPicPr>
        <p:blipFill>
          <a:blip r:embed="rId7"/>
          <a:stretch>
            <a:fillRect/>
          </a:stretch>
        </p:blipFill>
        <p:spPr>
          <a:xfrm>
            <a:off x="203521" y="5511270"/>
            <a:ext cx="1062808" cy="527739"/>
          </a:xfrm>
          <a:prstGeom prst="rect">
            <a:avLst/>
          </a:prstGeom>
        </p:spPr>
      </p:pic>
    </p:spTree>
    <p:extLst>
      <p:ext uri="{BB962C8B-B14F-4D97-AF65-F5344CB8AC3E}">
        <p14:creationId xmlns:p14="http://schemas.microsoft.com/office/powerpoint/2010/main" val="880059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62B98A97-1D38-4B9C-8F68-5B706811BE70}"/>
              </a:ext>
            </a:extLst>
          </p:cNvPr>
          <p:cNvPicPr>
            <a:picLocks noChangeAspect="1"/>
          </p:cNvPicPr>
          <p:nvPr/>
        </p:nvPicPr>
        <p:blipFill rotWithShape="1">
          <a:blip r:embed="rId3">
            <a:extLst>
              <a:ext uri="{28A0092B-C50C-407E-A947-70E740481C1C}">
                <a14:useLocalDpi xmlns:a14="http://schemas.microsoft.com/office/drawing/2010/main" val="0"/>
              </a:ext>
            </a:extLst>
          </a:blip>
          <a:srcRect l="26061" t="4440" b="4652"/>
          <a:stretch/>
        </p:blipFill>
        <p:spPr>
          <a:xfrm>
            <a:off x="20" y="0"/>
            <a:ext cx="12191980" cy="6857990"/>
          </a:xfrm>
          <a:prstGeom prst="rect">
            <a:avLst/>
          </a:prstGeom>
        </p:spPr>
      </p:pic>
      <p:sp>
        <p:nvSpPr>
          <p:cNvPr id="20" name="Content Placeholder 8">
            <a:extLst>
              <a:ext uri="{FF2B5EF4-FFF2-40B4-BE49-F238E27FC236}">
                <a16:creationId xmlns:a16="http://schemas.microsoft.com/office/drawing/2014/main" id="{B847C2A4-4FF2-EEE8-5F3D-BD1EE6414C20}"/>
              </a:ext>
            </a:extLst>
          </p:cNvPr>
          <p:cNvSpPr>
            <a:spLocks noGrp="1"/>
          </p:cNvSpPr>
          <p:nvPr>
            <p:ph idx="1"/>
          </p:nvPr>
        </p:nvSpPr>
        <p:spPr>
          <a:xfrm>
            <a:off x="6677027" y="1234286"/>
            <a:ext cx="5217430" cy="4880763"/>
          </a:xfrm>
          <a:solidFill>
            <a:schemeClr val="bg1">
              <a:alpha val="87000"/>
            </a:schemeClr>
          </a:solidFill>
          <a:ln>
            <a:solidFill>
              <a:schemeClr val="bg1">
                <a:lumMod val="85000"/>
              </a:schemeClr>
            </a:solidFill>
          </a:ln>
        </p:spPr>
        <p:txBody>
          <a:bodyPr>
            <a:normAutofit lnSpcReduction="10000"/>
          </a:bodyPr>
          <a:lstStyle/>
          <a:p>
            <a:endParaRPr lang="sv-SE" sz="1400" dirty="0"/>
          </a:p>
          <a:p>
            <a:endParaRPr lang="sv-SE" sz="1400" dirty="0"/>
          </a:p>
          <a:p>
            <a:endParaRPr lang="sv-SE" sz="1400" dirty="0"/>
          </a:p>
          <a:p>
            <a:endParaRPr lang="sv-SE" sz="1400" dirty="0"/>
          </a:p>
          <a:p>
            <a:pPr marL="0" indent="0">
              <a:buNone/>
            </a:pPr>
            <a:r>
              <a:rPr lang="sv-SE" sz="1600" b="1" dirty="0"/>
              <a:t>Syfte: Öka kunskap om välfärdsteknik</a:t>
            </a:r>
            <a:r>
              <a:rPr lang="sv-SE" sz="1400" b="1" dirty="0">
                <a:highlight>
                  <a:srgbClr val="FFFF00"/>
                </a:highlight>
              </a:rPr>
              <a:t/>
            </a:r>
            <a:br>
              <a:rPr lang="sv-SE" sz="1400" b="1" dirty="0">
                <a:highlight>
                  <a:srgbClr val="FFFF00"/>
                </a:highlight>
              </a:rPr>
            </a:br>
            <a:endParaRPr lang="sv-SE" sz="1400" b="1" dirty="0">
              <a:highlight>
                <a:srgbClr val="FFFF00"/>
              </a:highlight>
            </a:endParaRPr>
          </a:p>
          <a:p>
            <a:r>
              <a:rPr lang="sv-SE" sz="1400" dirty="0"/>
              <a:t>Mindre mässor riktade mot civilsamhället</a:t>
            </a:r>
          </a:p>
          <a:p>
            <a:r>
              <a:rPr lang="sv-SE" sz="1400" dirty="0"/>
              <a:t>Samverkan med civilsamhällets organisationer och kommuner</a:t>
            </a:r>
          </a:p>
          <a:p>
            <a:r>
              <a:rPr lang="sv-SE" sz="1400" dirty="0"/>
              <a:t>Behov formuleras av civilsamhället och utifrån behov bjuds företag in </a:t>
            </a:r>
          </a:p>
          <a:p>
            <a:pPr marL="0" indent="0">
              <a:buNone/>
            </a:pPr>
            <a:r>
              <a:rPr lang="sv-SE" sz="1400" b="1" dirty="0"/>
              <a:t/>
            </a:r>
            <a:br>
              <a:rPr lang="sv-SE" sz="1400" b="1" dirty="0"/>
            </a:br>
            <a:r>
              <a:rPr lang="sv-SE" sz="1400" b="1" dirty="0"/>
              <a:t>Genomförda </a:t>
            </a:r>
            <a:r>
              <a:rPr lang="sv-SE" sz="1400" b="1" dirty="0" err="1"/>
              <a:t>MiniExpos</a:t>
            </a:r>
            <a:endParaRPr lang="sv-SE" sz="1400" b="1" dirty="0"/>
          </a:p>
          <a:p>
            <a:pPr>
              <a:buFont typeface="Wingdings" panose="05000000000000000000" pitchFamily="2" charset="2"/>
              <a:buChar char="Ø"/>
            </a:pPr>
            <a:r>
              <a:rPr lang="sv-SE" sz="1400" dirty="0"/>
              <a:t>Dalheimers hus, Göteborg</a:t>
            </a:r>
          </a:p>
          <a:p>
            <a:pPr>
              <a:buFont typeface="Wingdings" panose="05000000000000000000" pitchFamily="2" charset="2"/>
              <a:buChar char="Ø"/>
            </a:pPr>
            <a:r>
              <a:rPr lang="sv-SE" sz="1400" dirty="0"/>
              <a:t>Kungälv</a:t>
            </a:r>
            <a:br>
              <a:rPr lang="sv-SE" sz="1400" dirty="0"/>
            </a:br>
            <a:endParaRPr lang="sv-SE" sz="1400" dirty="0"/>
          </a:p>
          <a:p>
            <a:pPr marL="0" indent="0">
              <a:buNone/>
            </a:pPr>
            <a:r>
              <a:rPr lang="sv-SE" sz="1400" b="1" dirty="0"/>
              <a:t>Kommande </a:t>
            </a:r>
            <a:r>
              <a:rPr lang="sv-SE" sz="1400" b="1" dirty="0" err="1"/>
              <a:t>MiniExpos</a:t>
            </a:r>
            <a:r>
              <a:rPr lang="sv-SE" sz="1400" b="1" dirty="0"/>
              <a:t>:</a:t>
            </a:r>
          </a:p>
          <a:p>
            <a:pPr>
              <a:buFont typeface="Wingdings" panose="05000000000000000000" pitchFamily="2" charset="2"/>
              <a:buChar char="Ø"/>
            </a:pPr>
            <a:r>
              <a:rPr lang="sv-SE" sz="1400" dirty="0"/>
              <a:t>Lerum</a:t>
            </a:r>
          </a:p>
        </p:txBody>
      </p:sp>
      <p:pic>
        <p:nvPicPr>
          <p:cNvPr id="6" name="Platshållare för innehåll 5" descr="En bild som visar tecken&#10;&#10;Automatiskt genererad beskrivning">
            <a:extLst>
              <a:ext uri="{FF2B5EF4-FFF2-40B4-BE49-F238E27FC236}">
                <a16:creationId xmlns:a16="http://schemas.microsoft.com/office/drawing/2014/main" id="{EB322124-8E05-4BAD-93BD-EA7FBF91FC1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031090" y="1462887"/>
            <a:ext cx="1341426" cy="1341426"/>
          </a:xfrm>
          <a:prstGeom prst="rect">
            <a:avLst/>
          </a:prstGeom>
          <a:noFill/>
        </p:spPr>
      </p:pic>
      <p:sp>
        <p:nvSpPr>
          <p:cNvPr id="19" name="Rubrik 1">
            <a:extLst>
              <a:ext uri="{FF2B5EF4-FFF2-40B4-BE49-F238E27FC236}">
                <a16:creationId xmlns:a16="http://schemas.microsoft.com/office/drawing/2014/main" id="{00433400-534D-4EF4-9507-58927B7AAA5E}"/>
              </a:ext>
            </a:extLst>
          </p:cNvPr>
          <p:cNvSpPr>
            <a:spLocks noGrp="1"/>
          </p:cNvSpPr>
          <p:nvPr>
            <p:ph type="title"/>
          </p:nvPr>
        </p:nvSpPr>
        <p:spPr>
          <a:xfrm>
            <a:off x="6936397" y="1434727"/>
            <a:ext cx="2798153" cy="698873"/>
          </a:xfrm>
        </p:spPr>
        <p:txBody>
          <a:bodyPr>
            <a:normAutofit/>
          </a:bodyPr>
          <a:lstStyle/>
          <a:p>
            <a:r>
              <a:rPr lang="sv-SE" sz="4000">
                <a:latin typeface="Playfair Display" panose="00000500000000000000" pitchFamily="2" charset="0"/>
              </a:rPr>
              <a:t>MiniExpo</a:t>
            </a:r>
          </a:p>
        </p:txBody>
      </p:sp>
    </p:spTree>
    <p:extLst>
      <p:ext uri="{BB962C8B-B14F-4D97-AF65-F5344CB8AC3E}">
        <p14:creationId xmlns:p14="http://schemas.microsoft.com/office/powerpoint/2010/main" val="3210476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E290C-AB98-4618-B881-59D6E61D24CC}"/>
              </a:ext>
            </a:extLst>
          </p:cNvPr>
          <p:cNvSpPr>
            <a:spLocks noGrp="1"/>
          </p:cNvSpPr>
          <p:nvPr>
            <p:ph type="title"/>
          </p:nvPr>
        </p:nvSpPr>
        <p:spPr>
          <a:xfrm>
            <a:off x="474590" y="410368"/>
            <a:ext cx="10515600" cy="1325563"/>
          </a:xfrm>
        </p:spPr>
        <p:txBody>
          <a:bodyPr anchor="ctr">
            <a:normAutofit/>
          </a:bodyPr>
          <a:lstStyle/>
          <a:p>
            <a:r>
              <a:rPr lang="sv-SE"/>
              <a:t>Välfärdsbibliotek</a:t>
            </a:r>
          </a:p>
        </p:txBody>
      </p:sp>
      <p:sp>
        <p:nvSpPr>
          <p:cNvPr id="1028" name="Content Placeholder 2">
            <a:extLst>
              <a:ext uri="{FF2B5EF4-FFF2-40B4-BE49-F238E27FC236}">
                <a16:creationId xmlns:a16="http://schemas.microsoft.com/office/drawing/2014/main" id="{59273FEF-8CE6-1E7A-FD4E-5E2AC02AEA35}"/>
              </a:ext>
            </a:extLst>
          </p:cNvPr>
          <p:cNvSpPr>
            <a:spLocks noGrp="1"/>
          </p:cNvSpPr>
          <p:nvPr>
            <p:ph sz="half" idx="1"/>
          </p:nvPr>
        </p:nvSpPr>
        <p:spPr>
          <a:xfrm>
            <a:off x="585696" y="1735931"/>
            <a:ext cx="6161287" cy="4351338"/>
          </a:xfrm>
        </p:spPr>
        <p:txBody>
          <a:bodyPr vert="horz" lIns="91440" tIns="45720" rIns="91440" bIns="45720" rtlCol="0" anchor="t">
            <a:normAutofit/>
          </a:bodyPr>
          <a:lstStyle/>
          <a:p>
            <a:pPr marL="0" indent="0">
              <a:buNone/>
            </a:pPr>
            <a:r>
              <a:rPr lang="en-US" b="1" err="1"/>
              <a:t>Mål</a:t>
            </a:r>
            <a:r>
              <a:rPr lang="en-US" b="1"/>
              <a:t>: </a:t>
            </a:r>
            <a:r>
              <a:rPr lang="en-US"/>
              <a:t>B</a:t>
            </a:r>
            <a:r>
              <a:rPr lang="sv-SE" err="1"/>
              <a:t>iblioteksfunktion</a:t>
            </a:r>
            <a:r>
              <a:rPr lang="sv-SE" sz="2800"/>
              <a:t> tas fram och testas</a:t>
            </a:r>
            <a:br>
              <a:rPr lang="sv-SE" sz="2800"/>
            </a:br>
            <a:endParaRPr lang="sv-SE" sz="2800"/>
          </a:p>
          <a:p>
            <a:r>
              <a:rPr lang="sv-SE" sz="2800"/>
              <a:t>Modell tas fram av Högskolan i Borås</a:t>
            </a:r>
          </a:p>
          <a:p>
            <a:r>
              <a:rPr lang="sv-SE" sz="2800"/>
              <a:t>Välfärdsbibliotek Borås stad och Tjörns kommun</a:t>
            </a:r>
          </a:p>
          <a:p>
            <a:r>
              <a:rPr lang="sv-SE" sz="2800"/>
              <a:t>Växande koncept</a:t>
            </a:r>
          </a:p>
          <a:p>
            <a:endParaRPr lang="en-US"/>
          </a:p>
        </p:txBody>
      </p:sp>
      <p:sp>
        <p:nvSpPr>
          <p:cNvPr id="1029" name="Footer Placeholder 4">
            <a:extLst>
              <a:ext uri="{FF2B5EF4-FFF2-40B4-BE49-F238E27FC236}">
                <a16:creationId xmlns:a16="http://schemas.microsoft.com/office/drawing/2014/main" id="{C5FB9399-DD56-0856-CC5E-A51B71B3BC93}"/>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6" name="Bild 5" descr="Influencer kontur">
            <a:extLst>
              <a:ext uri="{FF2B5EF4-FFF2-40B4-BE49-F238E27FC236}">
                <a16:creationId xmlns:a16="http://schemas.microsoft.com/office/drawing/2014/main" id="{42B9848D-A947-4CE6-8A48-5A715A4439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223586" y="2331555"/>
            <a:ext cx="1542505" cy="1542505"/>
          </a:xfrm>
          <a:prstGeom prst="rect">
            <a:avLst/>
          </a:prstGeom>
        </p:spPr>
      </p:pic>
      <p:pic>
        <p:nvPicPr>
          <p:cNvPr id="10" name="Bild 9" descr="Selfie kontur">
            <a:extLst>
              <a:ext uri="{FF2B5EF4-FFF2-40B4-BE49-F238E27FC236}">
                <a16:creationId xmlns:a16="http://schemas.microsoft.com/office/drawing/2014/main" id="{A4901B8D-822B-4BFB-900F-EDFF5406916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20164113">
            <a:off x="9494147" y="3612475"/>
            <a:ext cx="914400" cy="914400"/>
          </a:xfrm>
          <a:prstGeom prst="rect">
            <a:avLst/>
          </a:prstGeom>
        </p:spPr>
      </p:pic>
      <p:pic>
        <p:nvPicPr>
          <p:cNvPr id="12" name="Bild 11" descr="VR-headset med hel fyllning">
            <a:extLst>
              <a:ext uri="{FF2B5EF4-FFF2-40B4-BE49-F238E27FC236}">
                <a16:creationId xmlns:a16="http://schemas.microsoft.com/office/drawing/2014/main" id="{9388CC95-EA4D-44F2-AF74-DCC693337436}"/>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932295" y="3758630"/>
            <a:ext cx="914400" cy="914400"/>
          </a:xfrm>
          <a:prstGeom prst="rect">
            <a:avLst/>
          </a:prstGeom>
        </p:spPr>
      </p:pic>
      <p:pic>
        <p:nvPicPr>
          <p:cNvPr id="14" name="Bild 13" descr="Hörlurar med hel fyllning">
            <a:extLst>
              <a:ext uri="{FF2B5EF4-FFF2-40B4-BE49-F238E27FC236}">
                <a16:creationId xmlns:a16="http://schemas.microsoft.com/office/drawing/2014/main" id="{14E7E0B2-4064-463F-9F14-A611ED1EF5CF}"/>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0075790" y="1995944"/>
            <a:ext cx="914400" cy="914400"/>
          </a:xfrm>
          <a:prstGeom prst="rect">
            <a:avLst/>
          </a:prstGeom>
        </p:spPr>
      </p:pic>
      <p:pic>
        <p:nvPicPr>
          <p:cNvPr id="16" name="Bild 15" descr="Telefonvibration kontur">
            <a:extLst>
              <a:ext uri="{FF2B5EF4-FFF2-40B4-BE49-F238E27FC236}">
                <a16:creationId xmlns:a16="http://schemas.microsoft.com/office/drawing/2014/main" id="{CEFC78BE-B1AC-41AC-8611-CC86DB600CED}"/>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7309186" y="2121303"/>
            <a:ext cx="914400" cy="914400"/>
          </a:xfrm>
          <a:prstGeom prst="rect">
            <a:avLst/>
          </a:prstGeom>
        </p:spPr>
      </p:pic>
      <p:pic>
        <p:nvPicPr>
          <p:cNvPr id="18" name="Bild 17" descr="Fjärrstyrning kontur">
            <a:extLst>
              <a:ext uri="{FF2B5EF4-FFF2-40B4-BE49-F238E27FC236}">
                <a16:creationId xmlns:a16="http://schemas.microsoft.com/office/drawing/2014/main" id="{48F89690-D889-4FEF-9EC6-F617449709F2}"/>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rot="671122">
            <a:off x="8577057" y="4612374"/>
            <a:ext cx="914400" cy="914400"/>
          </a:xfrm>
          <a:prstGeom prst="rect">
            <a:avLst/>
          </a:prstGeom>
        </p:spPr>
      </p:pic>
    </p:spTree>
    <p:extLst>
      <p:ext uri="{BB962C8B-B14F-4D97-AF65-F5344CB8AC3E}">
        <p14:creationId xmlns:p14="http://schemas.microsoft.com/office/powerpoint/2010/main" val="1258828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FD939B6-05A5-44B8-A0CD-EA032460172D}"/>
              </a:ext>
            </a:extLst>
          </p:cNvPr>
          <p:cNvSpPr>
            <a:spLocks noGrp="1"/>
          </p:cNvSpPr>
          <p:nvPr>
            <p:ph type="title"/>
          </p:nvPr>
        </p:nvSpPr>
        <p:spPr>
          <a:xfrm>
            <a:off x="400692" y="202739"/>
            <a:ext cx="10515600" cy="1325563"/>
          </a:xfrm>
        </p:spPr>
        <p:txBody>
          <a:bodyPr>
            <a:normAutofit/>
          </a:bodyPr>
          <a:lstStyle/>
          <a:p>
            <a:r>
              <a:rPr lang="sv-SE"/>
              <a:t>Utredning - medskick</a:t>
            </a:r>
          </a:p>
        </p:txBody>
      </p:sp>
      <p:sp>
        <p:nvSpPr>
          <p:cNvPr id="35" name="Platshållare för innehåll 2">
            <a:extLst>
              <a:ext uri="{FF2B5EF4-FFF2-40B4-BE49-F238E27FC236}">
                <a16:creationId xmlns:a16="http://schemas.microsoft.com/office/drawing/2014/main" id="{67D0A87B-B390-4BED-B636-9195126A6FE4}"/>
              </a:ext>
            </a:extLst>
          </p:cNvPr>
          <p:cNvSpPr>
            <a:spLocks noGrp="1"/>
          </p:cNvSpPr>
          <p:nvPr>
            <p:ph idx="1"/>
          </p:nvPr>
        </p:nvSpPr>
        <p:spPr>
          <a:xfrm>
            <a:off x="400692" y="1400579"/>
            <a:ext cx="9703428" cy="4255942"/>
          </a:xfrm>
        </p:spPr>
        <p:txBody>
          <a:bodyPr vert="horz" lIns="91440" tIns="45720" rIns="91440" bIns="45720" rtlCol="0" anchor="t">
            <a:normAutofit fontScale="25000" lnSpcReduction="20000"/>
          </a:bodyPr>
          <a:lstStyle/>
          <a:p>
            <a:pPr marL="0" indent="0">
              <a:lnSpc>
                <a:spcPct val="107000"/>
              </a:lnSpc>
              <a:spcAft>
                <a:spcPts val="800"/>
              </a:spcAft>
              <a:buNone/>
              <a:defRPr/>
            </a:pPr>
            <a:r>
              <a:rPr lang="sv-SE" sz="8000" b="1" dirty="0">
                <a:solidFill>
                  <a:srgbClr val="000000"/>
                </a:solidFill>
                <a:ea typeface="Calibri" panose="020F0502020204030204" pitchFamily="34" charset="0"/>
                <a:cs typeface="Times New Roman"/>
              </a:rPr>
              <a:t>Identifierade behov i kommunerna</a:t>
            </a:r>
            <a:endParaRPr lang="sv-SE" sz="8000" b="1" i="0" u="none" strike="noStrike" kern="1200" cap="none" spc="0" normalizeH="0" baseline="0" noProof="0" dirty="0">
              <a:ln>
                <a:noFill/>
              </a:ln>
              <a:solidFill>
                <a:srgbClr val="000000"/>
              </a:solidFill>
              <a:effectLst/>
              <a:uLnTx/>
              <a:uFillTx/>
              <a:ea typeface="Calibri" panose="020F0502020204030204" pitchFamily="34" charset="0"/>
              <a:cs typeface="Times New Roman"/>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q"/>
              <a:tabLst/>
              <a:defRPr/>
            </a:pPr>
            <a:r>
              <a:rPr kumimoji="0"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rPr>
              <a:t>Stöd för uppföljning, utvärdering och lokalt utvecklingsarbete</a:t>
            </a:r>
            <a:endParaRPr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endParaRPr>
          </a:p>
          <a:p>
            <a:pPr>
              <a:lnSpc>
                <a:spcPct val="107000"/>
              </a:lnSpc>
              <a:spcAft>
                <a:spcPts val="800"/>
              </a:spcAft>
              <a:buFont typeface="Wingdings" panose="05000000000000000000" pitchFamily="2" charset="2"/>
              <a:buChar char="q"/>
              <a:defRPr/>
            </a:pPr>
            <a:r>
              <a:rPr lang="sv-SE" sz="7200" dirty="0">
                <a:solidFill>
                  <a:srgbClr val="000000"/>
                </a:solidFill>
                <a:ea typeface="Calibri" panose="020F0502020204030204" pitchFamily="34" charset="0"/>
                <a:cs typeface="Times New Roman"/>
              </a:rPr>
              <a:t> </a:t>
            </a:r>
            <a:r>
              <a:rPr kumimoji="0"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rPr>
              <a:t>Stöd i </a:t>
            </a:r>
            <a:r>
              <a:rPr lang="sv-SE" sz="7200" dirty="0">
                <a:solidFill>
                  <a:srgbClr val="000000"/>
                </a:solidFill>
                <a:ea typeface="Calibri" panose="020F0502020204030204" pitchFamily="34" charset="0"/>
                <a:cs typeface="Times New Roman"/>
              </a:rPr>
              <a:t>vissa juridiska</a:t>
            </a:r>
            <a:r>
              <a:rPr kumimoji="0"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rPr>
              <a:t> frågor</a:t>
            </a:r>
            <a:endParaRPr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endParaRPr>
          </a:p>
          <a:p>
            <a:pPr>
              <a:lnSpc>
                <a:spcPct val="107000"/>
              </a:lnSpc>
              <a:spcAft>
                <a:spcPts val="800"/>
              </a:spcAft>
              <a:buFont typeface="Wingdings" panose="05000000000000000000" pitchFamily="2" charset="2"/>
              <a:buChar char="q"/>
              <a:defRPr/>
            </a:pPr>
            <a:r>
              <a:rPr lang="sv-SE" sz="7200" dirty="0"/>
              <a:t> </a:t>
            </a:r>
            <a:r>
              <a:rPr kumimoji="0" lang="sv-SE" sz="7200" b="0" i="0" u="none" strike="noStrike" kern="1200" cap="none" spc="0" normalizeH="0" baseline="0" noProof="0" dirty="0">
                <a:ln>
                  <a:noFill/>
                </a:ln>
                <a:effectLst/>
                <a:uLnTx/>
                <a:uFillTx/>
                <a:ea typeface="+mn-ea"/>
                <a:cs typeface="+mn-cs"/>
              </a:rPr>
              <a:t>S</a:t>
            </a:r>
            <a:r>
              <a:rPr kumimoji="0"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rPr>
              <a:t>töd vid </a:t>
            </a:r>
            <a:r>
              <a:rPr lang="sv-SE" sz="7200" dirty="0">
                <a:solidFill>
                  <a:srgbClr val="000000"/>
                </a:solidFill>
                <a:ea typeface="Calibri" panose="020F0502020204030204" pitchFamily="34" charset="0"/>
                <a:cs typeface="Times New Roman"/>
              </a:rPr>
              <a:t>upphandling och</a:t>
            </a:r>
            <a:r>
              <a:rPr kumimoji="0"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rPr>
              <a:t> vid utveckling av nya upphandlingsformer</a:t>
            </a:r>
            <a:r>
              <a:rPr lang="sv-SE" sz="7200" dirty="0">
                <a:solidFill>
                  <a:srgbClr val="000000"/>
                </a:solidFill>
                <a:ea typeface="Calibri" panose="020F0502020204030204" pitchFamily="34" charset="0"/>
                <a:cs typeface="Times New Roman"/>
              </a:rPr>
              <a:t>. Ti</a:t>
            </a:r>
            <a:r>
              <a:rPr lang="sv-SE" sz="7200" dirty="0">
                <a:ea typeface="+mn-lt"/>
                <a:cs typeface="+mn-lt"/>
              </a:rPr>
              <a:t>digt ges möjlighet att påverka produkt/tjänsteutformning</a:t>
            </a:r>
            <a:endParaRPr lang="sv-SE" sz="7200" b="0" i="0" u="none" strike="noStrike" kern="1200" cap="none" spc="0" normalizeH="0" baseline="0" noProof="0" dirty="0">
              <a:ln>
                <a:noFill/>
              </a:ln>
              <a:effectLst/>
              <a:uLnTx/>
              <a:uFillTx/>
              <a:ea typeface="+mn-lt"/>
              <a:cs typeface="+mn-lt"/>
            </a:endParaRPr>
          </a:p>
          <a:p>
            <a:pPr marL="0" indent="0">
              <a:lnSpc>
                <a:spcPct val="107000"/>
              </a:lnSpc>
              <a:spcAft>
                <a:spcPts val="800"/>
              </a:spcAft>
              <a:buNone/>
              <a:defRPr/>
            </a:pPr>
            <a:endParaRPr lang="sv-SE" sz="7200" b="1" dirty="0">
              <a:solidFill>
                <a:srgbClr val="000000"/>
              </a:solidFill>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q"/>
            </a:pPr>
            <a:r>
              <a:rPr lang="sv-SE" sz="7200" dirty="0">
                <a:solidFill>
                  <a:srgbClr val="000000"/>
                </a:solidFill>
                <a:ea typeface="Calibri" panose="020F0502020204030204" pitchFamily="34" charset="0"/>
                <a:cs typeface="Times New Roman"/>
              </a:rPr>
              <a:t> Arena för samarbete med externa aktörer,  t ex näringslivet (Sahlgrenska science park, Göteborg business region, RISE, Västra Götalandsregionen) civilsamhälle, akademi</a:t>
            </a:r>
            <a:endParaRPr lang="sv-SE" sz="7200" dirty="0">
              <a:ea typeface="+mn-lt"/>
              <a:cs typeface="Times New Roman" panose="02020603050405020304" pitchFamily="18" charset="0"/>
            </a:endParaRPr>
          </a:p>
          <a:p>
            <a:pPr>
              <a:lnSpc>
                <a:spcPct val="107000"/>
              </a:lnSpc>
              <a:spcAft>
                <a:spcPts val="800"/>
              </a:spcAft>
              <a:buFont typeface="Wingdings" panose="05000000000000000000" pitchFamily="2" charset="2"/>
              <a:buChar char="q"/>
            </a:pPr>
            <a:r>
              <a:rPr lang="sv-SE" sz="7200" dirty="0">
                <a:ea typeface="+mn-lt"/>
                <a:cs typeface="+mn-lt"/>
              </a:rPr>
              <a:t> Arena där kommunernas behov matchas med företagens lösningar</a:t>
            </a:r>
            <a:endParaRPr lang="sv-SE" sz="7200" dirty="0">
              <a:solidFill>
                <a:srgbClr val="000000"/>
              </a:solidFill>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q"/>
            </a:pPr>
            <a:r>
              <a:rPr lang="sv-SE" sz="7200" dirty="0">
                <a:solidFill>
                  <a:srgbClr val="000000"/>
                </a:solidFill>
                <a:ea typeface="Calibri" panose="020F0502020204030204" pitchFamily="34" charset="0"/>
                <a:cs typeface="Times New Roman"/>
              </a:rPr>
              <a:t> </a:t>
            </a:r>
            <a:r>
              <a:rPr kumimoji="0"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rPr>
              <a:t>Arena för mellankommunalt samarbete och erfarenhetsutbyte</a:t>
            </a:r>
            <a:endParaRPr lang="sv-SE" sz="7200" b="0" i="0" u="none" strike="noStrike" kern="1200" cap="none" spc="0" normalizeH="0" baseline="0" noProof="0" dirty="0">
              <a:ln>
                <a:noFill/>
              </a:ln>
              <a:solidFill>
                <a:srgbClr val="000000"/>
              </a:solidFill>
              <a:effectLst/>
              <a:uLnTx/>
              <a:uFillTx/>
              <a:ea typeface="Calibri" panose="020F0502020204030204" pitchFamily="34" charset="0"/>
              <a:cs typeface="Times New Roman"/>
            </a:endParaRPr>
          </a:p>
          <a:p>
            <a:pPr marL="0" indent="0" algn="ctr">
              <a:lnSpc>
                <a:spcPct val="107000"/>
              </a:lnSpc>
              <a:spcAft>
                <a:spcPts val="800"/>
              </a:spcAft>
              <a:buNone/>
            </a:pPr>
            <a:r>
              <a:rPr lang="sv-SE" sz="7200" dirty="0">
                <a:solidFill>
                  <a:srgbClr val="000000"/>
                </a:solidFill>
                <a:cs typeface="Times New Roman"/>
                <a:hlinkClick r:id="rId3"/>
              </a:rPr>
              <a:t/>
            </a:r>
            <a:br>
              <a:rPr lang="sv-SE" sz="7200" dirty="0">
                <a:solidFill>
                  <a:srgbClr val="000000"/>
                </a:solidFill>
                <a:cs typeface="Times New Roman"/>
                <a:hlinkClick r:id="rId3"/>
              </a:rPr>
            </a:br>
            <a:r>
              <a:rPr lang="sv-SE" sz="7200" dirty="0">
                <a:solidFill>
                  <a:srgbClr val="000000"/>
                </a:solidFill>
                <a:cs typeface="Times New Roman"/>
                <a:hlinkClick r:id="rId3"/>
              </a:rPr>
              <a:t>Länk till utredning</a:t>
            </a:r>
            <a:r>
              <a:rPr lang="sv-SE" sz="5500" dirty="0"/>
              <a:t/>
            </a:r>
            <a:br>
              <a:rPr lang="sv-SE" sz="5500" dirty="0"/>
            </a:br>
            <a:endParaRPr lang="sv-SE" sz="5500" dirty="0">
              <a:cs typeface="Calibri"/>
            </a:endParaRPr>
          </a:p>
          <a:p>
            <a:pPr lvl="1">
              <a:buFont typeface="Wingdings" panose="05000000000000000000" pitchFamily="2" charset="2"/>
              <a:buChar char="ü"/>
            </a:pPr>
            <a:endParaRPr lang="sv-SE" sz="2000" dirty="0">
              <a:latin typeface="Calibri"/>
              <a:cs typeface="Calibri"/>
            </a:endParaRPr>
          </a:p>
        </p:txBody>
      </p:sp>
    </p:spTree>
    <p:extLst>
      <p:ext uri="{BB962C8B-B14F-4D97-AF65-F5344CB8AC3E}">
        <p14:creationId xmlns:p14="http://schemas.microsoft.com/office/powerpoint/2010/main" val="2264854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A86396-0096-A0E0-529E-639875A86674}"/>
              </a:ext>
            </a:extLst>
          </p:cNvPr>
          <p:cNvSpPr>
            <a:spLocks noGrp="1"/>
          </p:cNvSpPr>
          <p:nvPr>
            <p:ph sz="half" idx="15"/>
          </p:nvPr>
        </p:nvSpPr>
        <p:spPr>
          <a:xfrm>
            <a:off x="350874" y="255182"/>
            <a:ext cx="11526052" cy="6858000"/>
          </a:xfrm>
        </p:spPr>
        <p:txBody>
          <a:bodyPr lIns="91440" tIns="45720" rIns="91440" bIns="45720" anchor="t"/>
          <a:lstStyle/>
          <a:p>
            <a:endParaRPr lang="sv-SE" b="1" dirty="0">
              <a:latin typeface="Franklin Gothic Book"/>
            </a:endParaRPr>
          </a:p>
          <a:p>
            <a:r>
              <a:rPr lang="sv-SE" sz="4400" dirty="0" err="1">
                <a:latin typeface="Playfair Display"/>
              </a:rPr>
              <a:t>AllAgeHub</a:t>
            </a:r>
            <a:r>
              <a:rPr lang="sv-SE" sz="4400" dirty="0">
                <a:latin typeface="Playfair Display"/>
              </a:rPr>
              <a:t> 2024 – 2026</a:t>
            </a:r>
            <a:r>
              <a:rPr lang="sv-SE" b="1" dirty="0">
                <a:latin typeface="Franklin Gothic Book"/>
              </a:rPr>
              <a:t/>
            </a:r>
            <a:br>
              <a:rPr lang="sv-SE" b="1" dirty="0">
                <a:latin typeface="Franklin Gothic Book"/>
              </a:rPr>
            </a:br>
            <a:r>
              <a:rPr lang="sv-SE" b="1" dirty="0">
                <a:latin typeface="Franklin Gothic Book"/>
              </a:rPr>
              <a:t/>
            </a:r>
            <a:br>
              <a:rPr lang="sv-SE" b="1" dirty="0">
                <a:latin typeface="Franklin Gothic Book"/>
              </a:rPr>
            </a:br>
            <a:r>
              <a:rPr lang="sv-SE" dirty="0">
                <a:latin typeface="Calibri"/>
                <a:cs typeface="Calibri"/>
              </a:rPr>
              <a:t>Göteborgsregionens 13 medlemskommuner finansierar ett samlat stöd avseende utvecklingsarbete och implementering av välfärdsteknik</a:t>
            </a:r>
            <a:r>
              <a:rPr lang="sv-SE" dirty="0">
                <a:latin typeface="Calibri"/>
              </a:rPr>
              <a:t/>
            </a:r>
            <a:br>
              <a:rPr lang="sv-SE" dirty="0">
                <a:latin typeface="Calibri"/>
              </a:rPr>
            </a:br>
            <a:r>
              <a:rPr lang="sv-SE" dirty="0">
                <a:latin typeface="Calibri"/>
              </a:rPr>
              <a:t/>
            </a:r>
            <a:br>
              <a:rPr lang="sv-SE" dirty="0">
                <a:latin typeface="Calibri"/>
              </a:rPr>
            </a:br>
            <a:r>
              <a:rPr lang="sv-SE" dirty="0">
                <a:latin typeface="Calibri"/>
                <a:cs typeface="Calibri"/>
              </a:rPr>
              <a:t>Stödet består av ett resursteam &amp; FoU-stöd</a:t>
            </a:r>
            <a:r>
              <a:rPr lang="sv-SE" dirty="0">
                <a:latin typeface="Calibri"/>
              </a:rPr>
              <a:t/>
            </a:r>
            <a:br>
              <a:rPr lang="sv-SE" dirty="0">
                <a:latin typeface="Calibri"/>
              </a:rPr>
            </a:br>
            <a:r>
              <a:rPr lang="sv-SE" dirty="0">
                <a:latin typeface="Calibri"/>
              </a:rPr>
              <a:t/>
            </a:r>
            <a:br>
              <a:rPr lang="sv-SE" dirty="0">
                <a:latin typeface="Calibri"/>
              </a:rPr>
            </a:br>
            <a:r>
              <a:rPr lang="sv-SE" dirty="0">
                <a:latin typeface="Calibri"/>
                <a:cs typeface="Calibri"/>
              </a:rPr>
              <a:t>Syftet är att bistå och öka kommunernas förmåga att tillvarata välfärdsteknikens potential att förbättra och effektivisera vården, omsorgen och de sociala insatserna.</a:t>
            </a:r>
          </a:p>
          <a:p>
            <a:endParaRPr lang="sv-SE" dirty="0">
              <a:latin typeface="Calibri"/>
              <a:cs typeface="Calibri"/>
            </a:endParaRPr>
          </a:p>
          <a:p>
            <a:r>
              <a:rPr lang="sv-SE" dirty="0">
                <a:latin typeface="Calibri"/>
                <a:cs typeface="Calibri"/>
              </a:rPr>
              <a:t>Inte längre "bara" fokus på test av välfärdsteknik</a:t>
            </a:r>
          </a:p>
        </p:txBody>
      </p:sp>
    </p:spTree>
    <p:extLst>
      <p:ext uri="{BB962C8B-B14F-4D97-AF65-F5344CB8AC3E}">
        <p14:creationId xmlns:p14="http://schemas.microsoft.com/office/powerpoint/2010/main" val="2013523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00B48F-F42E-DA2A-516B-6B71F9888769}"/>
              </a:ext>
            </a:extLst>
          </p:cNvPr>
          <p:cNvSpPr>
            <a:spLocks noGrp="1"/>
          </p:cNvSpPr>
          <p:nvPr>
            <p:ph type="ctrTitle"/>
          </p:nvPr>
        </p:nvSpPr>
        <p:spPr>
          <a:xfrm>
            <a:off x="2151056" y="1288221"/>
            <a:ext cx="7331061" cy="1421091"/>
          </a:xfrm>
        </p:spPr>
        <p:txBody>
          <a:bodyPr/>
          <a:lstStyle/>
          <a:p>
            <a:r>
              <a:rPr lang="sv-SE" sz="4400"/>
              <a:t>Uppdraget</a:t>
            </a:r>
          </a:p>
        </p:txBody>
      </p:sp>
      <p:sp>
        <p:nvSpPr>
          <p:cNvPr id="3" name="Platshållare för text 2">
            <a:extLst>
              <a:ext uri="{FF2B5EF4-FFF2-40B4-BE49-F238E27FC236}">
                <a16:creationId xmlns:a16="http://schemas.microsoft.com/office/drawing/2014/main" id="{C6827180-2764-640D-E754-1FD7ECFB83FD}"/>
              </a:ext>
            </a:extLst>
          </p:cNvPr>
          <p:cNvSpPr>
            <a:spLocks noGrp="1"/>
          </p:cNvSpPr>
          <p:nvPr>
            <p:ph type="body" sz="quarter" idx="13"/>
          </p:nvPr>
        </p:nvSpPr>
        <p:spPr>
          <a:xfrm>
            <a:off x="2151056" y="2825393"/>
            <a:ext cx="7881663" cy="2208944"/>
          </a:xfrm>
        </p:spPr>
        <p:txBody>
          <a:bodyPr/>
          <a:lstStyle/>
          <a:p>
            <a:r>
              <a:rPr lang="sv-SE" sz="2400"/>
              <a:t>Resursteamets uppdrag är att stödja verksamhetsutveckling med välfärdsteknik inom äldreomsorgs-, hälso- och sjukvårds-, funktionsstöds- samt individ- och familjeomsorgsverksamheterna i Göteborgsregionen.</a:t>
            </a:r>
            <a:endParaRPr lang="sv-SE"/>
          </a:p>
          <a:p>
            <a:endParaRPr lang="sv-SE"/>
          </a:p>
          <a:p>
            <a:endParaRPr lang="sv-SE"/>
          </a:p>
          <a:p>
            <a:r>
              <a:rPr lang="sv-SE"/>
              <a:t/>
            </a:r>
            <a:br>
              <a:rPr lang="sv-SE"/>
            </a:br>
            <a:endParaRPr lang="sv-SE"/>
          </a:p>
        </p:txBody>
      </p:sp>
    </p:spTree>
    <p:extLst>
      <p:ext uri="{BB962C8B-B14F-4D97-AF65-F5344CB8AC3E}">
        <p14:creationId xmlns:p14="http://schemas.microsoft.com/office/powerpoint/2010/main" val="1968037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40952-184D-4348-F384-E62D571798D5}"/>
              </a:ext>
            </a:extLst>
          </p:cNvPr>
          <p:cNvSpPr>
            <a:spLocks noGrp="1"/>
          </p:cNvSpPr>
          <p:nvPr>
            <p:ph type="title"/>
          </p:nvPr>
        </p:nvSpPr>
        <p:spPr>
          <a:xfrm>
            <a:off x="686923" y="162754"/>
            <a:ext cx="10515600" cy="1325563"/>
          </a:xfrm>
        </p:spPr>
        <p:txBody>
          <a:bodyPr>
            <a:normAutofit/>
          </a:bodyPr>
          <a:lstStyle/>
          <a:p>
            <a:r>
              <a:rPr lang="sv-SE" sz="4000">
                <a:latin typeface="Franklin Gothic Medium"/>
              </a:rPr>
              <a:t>Behov av nationell – regional samverkan</a:t>
            </a:r>
            <a:endParaRPr lang="sv-SE" sz="4000" dirty="0">
              <a:latin typeface="Franklin Gothic Medium" panose="020B0603020102020204" pitchFamily="34" charset="0"/>
            </a:endParaRPr>
          </a:p>
        </p:txBody>
      </p:sp>
      <p:sp>
        <p:nvSpPr>
          <p:cNvPr id="3" name="textruta 2">
            <a:extLst>
              <a:ext uri="{FF2B5EF4-FFF2-40B4-BE49-F238E27FC236}">
                <a16:creationId xmlns:a16="http://schemas.microsoft.com/office/drawing/2014/main" id="{6FCF5F6D-B3C6-FA90-833D-21E0A348340B}"/>
              </a:ext>
            </a:extLst>
          </p:cNvPr>
          <p:cNvSpPr txBox="1"/>
          <p:nvPr/>
        </p:nvSpPr>
        <p:spPr>
          <a:xfrm>
            <a:off x="436403" y="1214699"/>
            <a:ext cx="10105291" cy="5170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Ett</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verktyg</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för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stöd</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avseende</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behovsidentifiering</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test,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upphandling</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införande</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och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utvärdering</a:t>
            </a: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2400" b="0" i="0" u="none" strike="noStrike" kern="1200" cap="none" spc="0" normalizeH="0" baseline="0" noProof="0" dirty="0">
              <a:ln>
                <a:noFill/>
              </a:ln>
              <a:solidFill>
                <a:prstClr val="black"/>
              </a:solidFill>
              <a:effectLst/>
              <a:uLnTx/>
              <a:uFillTx/>
              <a:latin typeface="Franklin Gothic Medium"/>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En</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gemensam</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plattform</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för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samtliga</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kommuner</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innehållande</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en</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kunskapsbank</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med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resultat</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och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erfarenheter</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av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genomförda</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tester och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införande</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av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välfärdsteknik</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2400" b="0" i="0" u="none" strike="noStrike" kern="1200" cap="none" spc="0" normalizeH="0" baseline="0" noProof="0" dirty="0">
              <a:ln>
                <a:noFill/>
              </a:ln>
              <a:solidFill>
                <a:prstClr val="black"/>
              </a:solidFill>
              <a:effectLst/>
              <a:uLnTx/>
              <a:uFillTx/>
              <a:latin typeface="Franklin Gothic Mediu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Franklin Gothic Medium"/>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Arbetsformer</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i</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samarbete</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med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näringslivet</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skulle</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kunna</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utvecklas</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och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förvaltas</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på</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regional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alternativ</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nationell</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nivå</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Matcharenor</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 </a:t>
            </a:r>
            <a:r>
              <a:rPr kumimoji="0" lang="en-US" sz="2400" b="0" i="0" u="none" strike="noStrike" kern="1200" cap="none" spc="0" normalizeH="0" baseline="0" noProof="0" dirty="0" err="1">
                <a:ln>
                  <a:noFill/>
                </a:ln>
                <a:solidFill>
                  <a:prstClr val="black"/>
                </a:solidFill>
                <a:effectLst/>
                <a:uLnTx/>
                <a:uFillTx/>
                <a:latin typeface="Franklin Gothic Medium"/>
                <a:ea typeface="+mn-ea"/>
                <a:cs typeface="+mn-cs"/>
              </a:rPr>
              <a:t>WebbExpo</a:t>
            </a: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Franklin Gothic Mediu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Franklin Gothic Medium"/>
              <a:ea typeface="+mn-ea"/>
              <a:cs typeface="+mn-cs"/>
            </a:endParaRPr>
          </a:p>
        </p:txBody>
      </p:sp>
    </p:spTree>
    <p:extLst>
      <p:ext uri="{BB962C8B-B14F-4D97-AF65-F5344CB8AC3E}">
        <p14:creationId xmlns:p14="http://schemas.microsoft.com/office/powerpoint/2010/main" val="16570587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54E3A91A-B9DD-4BD7-A7A2-32D29F50ECEB}"/>
              </a:ext>
            </a:extLst>
          </p:cNvPr>
          <p:cNvSpPr/>
          <p:nvPr/>
        </p:nvSpPr>
        <p:spPr>
          <a:xfrm>
            <a:off x="4816549" y="0"/>
            <a:ext cx="737545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ubrik 2">
            <a:extLst>
              <a:ext uri="{FF2B5EF4-FFF2-40B4-BE49-F238E27FC236}">
                <a16:creationId xmlns:a16="http://schemas.microsoft.com/office/drawing/2014/main" id="{502E1A4B-9EA0-449F-A1FC-8E6E26B2E5C6}"/>
              </a:ext>
            </a:extLst>
          </p:cNvPr>
          <p:cNvSpPr>
            <a:spLocks noGrp="1"/>
          </p:cNvSpPr>
          <p:nvPr>
            <p:ph type="title"/>
          </p:nvPr>
        </p:nvSpPr>
        <p:spPr>
          <a:xfrm>
            <a:off x="1270278" y="705427"/>
            <a:ext cx="3543659" cy="1222068"/>
          </a:xfrm>
          <a:ln>
            <a:noFill/>
          </a:ln>
        </p:spPr>
        <p:txBody>
          <a:bodyPr>
            <a:normAutofit/>
          </a:bodyPr>
          <a:lstStyle/>
          <a:p>
            <a:r>
              <a:rPr lang="en-GB" sz="3600" err="1"/>
              <a:t>Följ</a:t>
            </a:r>
            <a:r>
              <a:rPr lang="en-GB" sz="3600"/>
              <a:t> </a:t>
            </a:r>
            <a:r>
              <a:rPr lang="en-GB" sz="3600" err="1"/>
              <a:t>oss</a:t>
            </a:r>
            <a:r>
              <a:rPr lang="en-GB" sz="3600"/>
              <a:t>!</a:t>
            </a:r>
          </a:p>
        </p:txBody>
      </p:sp>
      <p:grpSp>
        <p:nvGrpSpPr>
          <p:cNvPr id="25" name="Grupp 24">
            <a:extLst>
              <a:ext uri="{FF2B5EF4-FFF2-40B4-BE49-F238E27FC236}">
                <a16:creationId xmlns:a16="http://schemas.microsoft.com/office/drawing/2014/main" id="{2D24F6E9-9913-4929-9F4B-39D817FE8555}"/>
              </a:ext>
            </a:extLst>
          </p:cNvPr>
          <p:cNvGrpSpPr/>
          <p:nvPr/>
        </p:nvGrpSpPr>
        <p:grpSpPr>
          <a:xfrm>
            <a:off x="5072981" y="2835654"/>
            <a:ext cx="2268008" cy="3149602"/>
            <a:chOff x="733784" y="1974748"/>
            <a:chExt cx="2702446" cy="3717733"/>
          </a:xfrm>
        </p:grpSpPr>
        <p:pic>
          <p:nvPicPr>
            <p:cNvPr id="8" name="Bildobjekt 7">
              <a:hlinkClick r:id="rId3"/>
              <a:extLst>
                <a:ext uri="{FF2B5EF4-FFF2-40B4-BE49-F238E27FC236}">
                  <a16:creationId xmlns:a16="http://schemas.microsoft.com/office/drawing/2014/main" id="{97EFA926-BAA2-430C-AD5E-A8272B427515}"/>
                </a:ext>
              </a:extLst>
            </p:cNvPr>
            <p:cNvPicPr>
              <a:picLocks noChangeAspect="1"/>
            </p:cNvPicPr>
            <p:nvPr/>
          </p:nvPicPr>
          <p:blipFill rotWithShape="1">
            <a:blip r:embed="rId4"/>
            <a:srcRect b="8299"/>
            <a:stretch/>
          </p:blipFill>
          <p:spPr>
            <a:xfrm>
              <a:off x="733784" y="2538425"/>
              <a:ext cx="2702446" cy="3154056"/>
            </a:xfrm>
            <a:prstGeom prst="rect">
              <a:avLst/>
            </a:prstGeom>
            <a:ln>
              <a:solidFill>
                <a:srgbClr val="D17598"/>
              </a:solidFill>
            </a:ln>
            <a:effectLst>
              <a:outerShdw blurRad="63500" sx="102000" sy="102000" algn="ctr" rotWithShape="0">
                <a:prstClr val="black">
                  <a:alpha val="40000"/>
                </a:prstClr>
              </a:outerShdw>
            </a:effectLst>
          </p:spPr>
        </p:pic>
        <p:sp>
          <p:nvSpPr>
            <p:cNvPr id="10" name="textruta 9">
              <a:extLst>
                <a:ext uri="{FF2B5EF4-FFF2-40B4-BE49-F238E27FC236}">
                  <a16:creationId xmlns:a16="http://schemas.microsoft.com/office/drawing/2014/main" id="{83CF4577-7C1F-4BFD-8BB3-7598F6AFC609}"/>
                </a:ext>
              </a:extLst>
            </p:cNvPr>
            <p:cNvSpPr txBox="1"/>
            <p:nvPr/>
          </p:nvSpPr>
          <p:spPr>
            <a:xfrm>
              <a:off x="1126575" y="1974748"/>
              <a:ext cx="165237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sng" strike="noStrike" kern="1200" cap="none" spc="0" normalizeH="0" baseline="0" noProof="0" err="1">
                  <a:ln>
                    <a:noFill/>
                  </a:ln>
                  <a:solidFill>
                    <a:prstClr val="black"/>
                  </a:solidFill>
                  <a:effectLst/>
                  <a:uLnTx/>
                  <a:uFillTx/>
                  <a:latin typeface="Calibri"/>
                  <a:ea typeface="+mn-ea"/>
                  <a:cs typeface="+mn-cs"/>
                </a:rPr>
                <a:t>Nyhetsbrev</a:t>
              </a:r>
              <a:endParaRPr kumimoji="0" lang="en-GB" sz="2400" b="1" i="0" u="sng" strike="noStrike" kern="1200" cap="none" spc="0" normalizeH="0" baseline="0" noProof="0">
                <a:ln>
                  <a:noFill/>
                </a:ln>
                <a:solidFill>
                  <a:prstClr val="black"/>
                </a:solidFill>
                <a:effectLst/>
                <a:uLnTx/>
                <a:uFillTx/>
                <a:latin typeface="Calibri"/>
                <a:ea typeface="+mn-ea"/>
                <a:cs typeface="+mn-cs"/>
              </a:endParaRPr>
            </a:p>
          </p:txBody>
        </p:sp>
      </p:grpSp>
      <p:grpSp>
        <p:nvGrpSpPr>
          <p:cNvPr id="19" name="Grupp 18">
            <a:extLst>
              <a:ext uri="{FF2B5EF4-FFF2-40B4-BE49-F238E27FC236}">
                <a16:creationId xmlns:a16="http://schemas.microsoft.com/office/drawing/2014/main" id="{2C3F6AE0-364A-4172-A4EE-D73B0CE28A7D}"/>
              </a:ext>
            </a:extLst>
          </p:cNvPr>
          <p:cNvGrpSpPr/>
          <p:nvPr/>
        </p:nvGrpSpPr>
        <p:grpSpPr>
          <a:xfrm>
            <a:off x="7644598" y="2896566"/>
            <a:ext cx="3934377" cy="2487092"/>
            <a:chOff x="3765548" y="1940699"/>
            <a:chExt cx="4309126" cy="2613260"/>
          </a:xfrm>
        </p:grpSpPr>
        <p:pic>
          <p:nvPicPr>
            <p:cNvPr id="6" name="Bildobjekt 5">
              <a:extLst>
                <a:ext uri="{FF2B5EF4-FFF2-40B4-BE49-F238E27FC236}">
                  <a16:creationId xmlns:a16="http://schemas.microsoft.com/office/drawing/2014/main" id="{65881C6C-3E5C-44CF-A150-D15EA94E94D7}"/>
                </a:ext>
              </a:extLst>
            </p:cNvPr>
            <p:cNvPicPr>
              <a:picLocks noChangeAspect="1"/>
            </p:cNvPicPr>
            <p:nvPr/>
          </p:nvPicPr>
          <p:blipFill>
            <a:blip r:embed="rId5"/>
            <a:stretch>
              <a:fillRect/>
            </a:stretch>
          </p:blipFill>
          <p:spPr>
            <a:xfrm>
              <a:off x="3765548" y="2529453"/>
              <a:ext cx="4309126" cy="2024506"/>
            </a:xfrm>
            <a:prstGeom prst="rect">
              <a:avLst/>
            </a:prstGeom>
            <a:effectLst>
              <a:outerShdw blurRad="63500" sx="102000" sy="102000" algn="ctr" rotWithShape="0">
                <a:prstClr val="black">
                  <a:alpha val="40000"/>
                </a:prstClr>
              </a:outerShdw>
            </a:effectLst>
          </p:spPr>
        </p:pic>
        <p:sp>
          <p:nvSpPr>
            <p:cNvPr id="11" name="textruta 10">
              <a:extLst>
                <a:ext uri="{FF2B5EF4-FFF2-40B4-BE49-F238E27FC236}">
                  <a16:creationId xmlns:a16="http://schemas.microsoft.com/office/drawing/2014/main" id="{4CD950F1-E42F-41C8-AC32-77CE0808A58D}"/>
                </a:ext>
              </a:extLst>
            </p:cNvPr>
            <p:cNvSpPr txBox="1"/>
            <p:nvPr/>
          </p:nvSpPr>
          <p:spPr>
            <a:xfrm>
              <a:off x="4668679" y="1940699"/>
              <a:ext cx="250286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sng" strike="noStrike" kern="1200" cap="none" spc="0" normalizeH="0" baseline="0" noProof="0">
                  <a:ln>
                    <a:noFill/>
                  </a:ln>
                  <a:solidFill>
                    <a:prstClr val="black"/>
                  </a:solidFill>
                  <a:effectLst/>
                  <a:uLnTx/>
                  <a:uFillTx/>
                  <a:latin typeface="Calibri"/>
                  <a:ea typeface="+mn-ea"/>
                  <a:cs typeface="+mn-cs"/>
                </a:rPr>
                <a:t>www.</a:t>
              </a:r>
              <a:r>
                <a:rPr kumimoji="0" lang="en-GB" sz="2400" b="1" i="0" u="sng" strike="noStrike" kern="1200" cap="none" spc="0" normalizeH="0" baseline="0" noProof="0">
                  <a:ln>
                    <a:noFill/>
                  </a:ln>
                  <a:solidFill>
                    <a:prstClr val="black"/>
                  </a:solidFill>
                  <a:effectLst/>
                  <a:uLnTx/>
                  <a:uFillTx/>
                  <a:latin typeface="Calibri"/>
                  <a:ea typeface="+mn-ea"/>
                  <a:cs typeface="+mn-cs"/>
                </a:rPr>
                <a:t>allagehub</a:t>
              </a:r>
              <a:r>
                <a:rPr kumimoji="0" lang="en-GB" sz="2400" b="0" i="0" u="sng" strike="noStrike" kern="1200" cap="none" spc="0" normalizeH="0" baseline="0" noProof="0">
                  <a:ln>
                    <a:noFill/>
                  </a:ln>
                  <a:solidFill>
                    <a:prstClr val="black"/>
                  </a:solidFill>
                  <a:effectLst/>
                  <a:uLnTx/>
                  <a:uFillTx/>
                  <a:latin typeface="Calibri"/>
                  <a:ea typeface="+mn-ea"/>
                  <a:cs typeface="+mn-cs"/>
                </a:rPr>
                <a:t>.se</a:t>
              </a:r>
            </a:p>
          </p:txBody>
        </p:sp>
      </p:grpSp>
      <p:grpSp>
        <p:nvGrpSpPr>
          <p:cNvPr id="7" name="Grupp 6">
            <a:extLst>
              <a:ext uri="{FF2B5EF4-FFF2-40B4-BE49-F238E27FC236}">
                <a16:creationId xmlns:a16="http://schemas.microsoft.com/office/drawing/2014/main" id="{D362607C-9D63-4275-A54C-62854CEBB645}"/>
              </a:ext>
            </a:extLst>
          </p:cNvPr>
          <p:cNvGrpSpPr/>
          <p:nvPr/>
        </p:nvGrpSpPr>
        <p:grpSpPr>
          <a:xfrm>
            <a:off x="6038800" y="197440"/>
            <a:ext cx="4626082" cy="2275920"/>
            <a:chOff x="6172807" y="70657"/>
            <a:chExt cx="4626082" cy="2275920"/>
          </a:xfrm>
        </p:grpSpPr>
        <p:sp>
          <p:nvSpPr>
            <p:cNvPr id="24" name="Rektangel: rundade hörn 23">
              <a:extLst>
                <a:ext uri="{FF2B5EF4-FFF2-40B4-BE49-F238E27FC236}">
                  <a16:creationId xmlns:a16="http://schemas.microsoft.com/office/drawing/2014/main" id="{6C5DE5B0-732B-4960-B195-7CBB3F733D5B}"/>
                </a:ext>
              </a:extLst>
            </p:cNvPr>
            <p:cNvSpPr/>
            <p:nvPr/>
          </p:nvSpPr>
          <p:spPr>
            <a:xfrm>
              <a:off x="6172807" y="70657"/>
              <a:ext cx="4626082" cy="2275920"/>
            </a:xfrm>
            <a:prstGeom prst="roundRect">
              <a:avLst/>
            </a:prstGeom>
            <a:solidFill>
              <a:srgbClr val="CCF0F4"/>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sng" strike="noStrike" kern="1200" cap="none" spc="0" normalizeH="0" baseline="0" noProof="0" err="1">
                  <a:ln>
                    <a:noFill/>
                  </a:ln>
                  <a:solidFill>
                    <a:prstClr val="black"/>
                  </a:solidFill>
                  <a:effectLst/>
                  <a:uLnTx/>
                  <a:uFillTx/>
                  <a:latin typeface="Calibri"/>
                  <a:ea typeface="+mn-ea"/>
                  <a:cs typeface="+mn-cs"/>
                </a:rPr>
                <a:t>Sociala</a:t>
              </a:r>
              <a:r>
                <a:rPr kumimoji="0" lang="en-GB" sz="2400" b="1" i="0" u="sng" strike="noStrike" kern="1200" cap="none" spc="0" normalizeH="0" baseline="0" noProof="0">
                  <a:ln>
                    <a:noFill/>
                  </a:ln>
                  <a:solidFill>
                    <a:prstClr val="black"/>
                  </a:solidFill>
                  <a:effectLst/>
                  <a:uLnTx/>
                  <a:uFillTx/>
                  <a:latin typeface="Calibri"/>
                  <a:ea typeface="+mn-ea"/>
                  <a:cs typeface="+mn-cs"/>
                </a:rPr>
                <a:t> </a:t>
              </a:r>
              <a:r>
                <a:rPr kumimoji="0" lang="en-GB" sz="2400" b="1" i="0" u="sng" strike="noStrike" kern="1200" cap="none" spc="0" normalizeH="0" baseline="0" noProof="0" err="1">
                  <a:ln>
                    <a:noFill/>
                  </a:ln>
                  <a:solidFill>
                    <a:prstClr val="black"/>
                  </a:solidFill>
                  <a:effectLst/>
                  <a:uLnTx/>
                  <a:uFillTx/>
                  <a:latin typeface="Calibri"/>
                  <a:ea typeface="+mn-ea"/>
                  <a:cs typeface="+mn-cs"/>
                </a:rPr>
                <a:t>medier</a:t>
              </a:r>
              <a:endParaRPr kumimoji="0" lang="en-GB" sz="2400" b="1" i="0" u="sng" strike="noStrike" kern="1200" cap="none" spc="0" normalizeH="0" baseline="0" noProof="0">
                <a:ln>
                  <a:noFill/>
                </a:ln>
                <a:solidFill>
                  <a:prstClr val="black"/>
                </a:solidFill>
                <a:effectLst/>
                <a:uLnTx/>
                <a:uFillTx/>
                <a:latin typeface="Calibri"/>
                <a:ea typeface="+mn-ea"/>
                <a:cs typeface="+mn-cs"/>
              </a:endParaRPr>
            </a:p>
          </p:txBody>
        </p:sp>
        <p:pic>
          <p:nvPicPr>
            <p:cNvPr id="16" name="Bildobjekt 15">
              <a:extLst>
                <a:ext uri="{FF2B5EF4-FFF2-40B4-BE49-F238E27FC236}">
                  <a16:creationId xmlns:a16="http://schemas.microsoft.com/office/drawing/2014/main" id="{0BD77E44-0B76-4241-8CE6-510F7171957B}"/>
                </a:ext>
              </a:extLst>
            </p:cNvPr>
            <p:cNvPicPr>
              <a:picLocks noChangeAspect="1"/>
            </p:cNvPicPr>
            <p:nvPr/>
          </p:nvPicPr>
          <p:blipFill>
            <a:blip r:embed="rId6"/>
            <a:stretch>
              <a:fillRect/>
            </a:stretch>
          </p:blipFill>
          <p:spPr>
            <a:xfrm>
              <a:off x="9595670" y="1208617"/>
              <a:ext cx="933594" cy="718931"/>
            </a:xfrm>
            <a:prstGeom prst="rect">
              <a:avLst/>
            </a:prstGeom>
            <a:effectLst>
              <a:outerShdw blurRad="63500" sx="102000" sy="102000" algn="ctr" rotWithShape="0">
                <a:prstClr val="black">
                  <a:alpha val="40000"/>
                </a:prstClr>
              </a:outerShdw>
            </a:effectLst>
          </p:spPr>
        </p:pic>
        <p:pic>
          <p:nvPicPr>
            <p:cNvPr id="18" name="Bildobjekt 17">
              <a:extLst>
                <a:ext uri="{FF2B5EF4-FFF2-40B4-BE49-F238E27FC236}">
                  <a16:creationId xmlns:a16="http://schemas.microsoft.com/office/drawing/2014/main" id="{ECEFDD34-FD00-4447-AE6E-D138F13B6737}"/>
                </a:ext>
              </a:extLst>
            </p:cNvPr>
            <p:cNvPicPr>
              <a:picLocks noChangeAspect="1"/>
            </p:cNvPicPr>
            <p:nvPr/>
          </p:nvPicPr>
          <p:blipFill>
            <a:blip r:embed="rId7"/>
            <a:stretch>
              <a:fillRect/>
            </a:stretch>
          </p:blipFill>
          <p:spPr>
            <a:xfrm>
              <a:off x="8279177" y="1209013"/>
              <a:ext cx="709588" cy="861394"/>
            </a:xfrm>
            <a:prstGeom prst="rect">
              <a:avLst/>
            </a:prstGeom>
            <a:effectLst>
              <a:outerShdw blurRad="63500" sx="102000" sy="102000" algn="ctr" rotWithShape="0">
                <a:prstClr val="black">
                  <a:alpha val="40000"/>
                </a:prstClr>
              </a:outerShdw>
            </a:effectLst>
          </p:spPr>
        </p:pic>
        <p:pic>
          <p:nvPicPr>
            <p:cNvPr id="20" name="Bildobjekt 19">
              <a:extLst>
                <a:ext uri="{FF2B5EF4-FFF2-40B4-BE49-F238E27FC236}">
                  <a16:creationId xmlns:a16="http://schemas.microsoft.com/office/drawing/2014/main" id="{88C7AE0F-F7B7-459F-AE20-C0FAF58A5982}"/>
                </a:ext>
              </a:extLst>
            </p:cNvPr>
            <p:cNvPicPr>
              <a:picLocks noChangeAspect="1"/>
            </p:cNvPicPr>
            <p:nvPr/>
          </p:nvPicPr>
          <p:blipFill>
            <a:blip r:embed="rId8"/>
            <a:stretch>
              <a:fillRect/>
            </a:stretch>
          </p:blipFill>
          <p:spPr>
            <a:xfrm>
              <a:off x="6671206" y="1189678"/>
              <a:ext cx="926748" cy="861395"/>
            </a:xfrm>
            <a:prstGeom prst="rect">
              <a:avLst/>
            </a:prstGeom>
            <a:effectLst>
              <a:outerShdw blurRad="63500" sx="102000" sy="102000" algn="ctr" rotWithShape="0">
                <a:prstClr val="black">
                  <a:alpha val="40000"/>
                </a:prstClr>
              </a:outerShdw>
            </a:effectLst>
          </p:spPr>
        </p:pic>
        <p:sp>
          <p:nvSpPr>
            <p:cNvPr id="21" name="textruta 20">
              <a:extLst>
                <a:ext uri="{FF2B5EF4-FFF2-40B4-BE49-F238E27FC236}">
                  <a16:creationId xmlns:a16="http://schemas.microsoft.com/office/drawing/2014/main" id="{6999B6BA-9E96-4625-A5E6-826503B8CB1D}"/>
                </a:ext>
              </a:extLst>
            </p:cNvPr>
            <p:cNvSpPr txBox="1"/>
            <p:nvPr/>
          </p:nvSpPr>
          <p:spPr>
            <a:xfrm>
              <a:off x="6661787" y="731232"/>
              <a:ext cx="10164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err="1">
                  <a:ln>
                    <a:noFill/>
                  </a:ln>
                  <a:solidFill>
                    <a:prstClr val="black"/>
                  </a:solidFill>
                  <a:effectLst/>
                  <a:uLnTx/>
                  <a:uFillTx/>
                  <a:latin typeface="Calibri"/>
                  <a:ea typeface="+mn-ea"/>
                  <a:cs typeface="+mn-cs"/>
                </a:rPr>
                <a:t>Linkedin</a:t>
              </a:r>
              <a:endParaRPr kumimoji="0" lang="en-GB" sz="1800" b="1" i="0" u="none" strike="noStrike" kern="1200" cap="none" spc="0" normalizeH="0" baseline="0" noProof="0">
                <a:ln>
                  <a:noFill/>
                </a:ln>
                <a:solidFill>
                  <a:prstClr val="black"/>
                </a:solidFill>
                <a:effectLst/>
                <a:uLnTx/>
                <a:uFillTx/>
                <a:latin typeface="Calibri"/>
                <a:ea typeface="+mn-ea"/>
                <a:cs typeface="+mn-cs"/>
              </a:endParaRPr>
            </a:p>
          </p:txBody>
        </p:sp>
        <p:sp>
          <p:nvSpPr>
            <p:cNvPr id="22" name="textruta 21">
              <a:extLst>
                <a:ext uri="{FF2B5EF4-FFF2-40B4-BE49-F238E27FC236}">
                  <a16:creationId xmlns:a16="http://schemas.microsoft.com/office/drawing/2014/main" id="{E0095B17-3E68-410F-989E-8C4578D07A0D}"/>
                </a:ext>
              </a:extLst>
            </p:cNvPr>
            <p:cNvSpPr txBox="1"/>
            <p:nvPr/>
          </p:nvSpPr>
          <p:spPr>
            <a:xfrm>
              <a:off x="9438773" y="712196"/>
              <a:ext cx="109049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a:ea typeface="+mn-ea"/>
                  <a:cs typeface="+mn-cs"/>
                </a:rPr>
                <a:t>Facebook</a:t>
              </a:r>
            </a:p>
          </p:txBody>
        </p:sp>
        <p:sp>
          <p:nvSpPr>
            <p:cNvPr id="23" name="textruta 22">
              <a:extLst>
                <a:ext uri="{FF2B5EF4-FFF2-40B4-BE49-F238E27FC236}">
                  <a16:creationId xmlns:a16="http://schemas.microsoft.com/office/drawing/2014/main" id="{E9F70C00-3CED-4801-ABA2-5F53C0F0BA40}"/>
                </a:ext>
              </a:extLst>
            </p:cNvPr>
            <p:cNvSpPr txBox="1"/>
            <p:nvPr/>
          </p:nvSpPr>
          <p:spPr>
            <a:xfrm>
              <a:off x="8142446" y="690929"/>
              <a:ext cx="9559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a:ea typeface="+mn-ea"/>
                  <a:cs typeface="+mn-cs"/>
                </a:rPr>
                <a:t>Twitter</a:t>
              </a:r>
            </a:p>
          </p:txBody>
        </p:sp>
      </p:grpSp>
      <p:pic>
        <p:nvPicPr>
          <p:cNvPr id="26" name="Platshållare för innehåll 5" descr="En bild som visar tecken&#10;&#10;Automatiskt genererad beskrivning">
            <a:extLst>
              <a:ext uri="{FF2B5EF4-FFF2-40B4-BE49-F238E27FC236}">
                <a16:creationId xmlns:a16="http://schemas.microsoft.com/office/drawing/2014/main" id="{73ED884D-7B0F-41A4-9E93-85977783BB5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5227" y="624478"/>
            <a:ext cx="1118571" cy="1118571"/>
          </a:xfrm>
          <a:prstGeom prst="rect">
            <a:avLst/>
          </a:prstGeom>
          <a:noFill/>
        </p:spPr>
      </p:pic>
      <p:sp>
        <p:nvSpPr>
          <p:cNvPr id="9" name="textruta 8">
            <a:extLst>
              <a:ext uri="{FF2B5EF4-FFF2-40B4-BE49-F238E27FC236}">
                <a16:creationId xmlns:a16="http://schemas.microsoft.com/office/drawing/2014/main" id="{2755392F-9525-419F-8E6A-A4D7628D2ED5}"/>
              </a:ext>
            </a:extLst>
          </p:cNvPr>
          <p:cNvSpPr txBox="1"/>
          <p:nvPr/>
        </p:nvSpPr>
        <p:spPr>
          <a:xfrm>
            <a:off x="566577" y="2054331"/>
            <a:ext cx="3996143"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prstClr val="black"/>
                </a:solidFill>
                <a:effectLst/>
                <a:uLnTx/>
                <a:uFillTx/>
                <a:latin typeface="Calibri"/>
                <a:ea typeface="+mn-ea"/>
                <a:cs typeface="+mn-cs"/>
              </a:rPr>
              <a:t>Ni har väl inte missat att ni kan följa AllAgeHub?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I våra kanaler publicerar vi bland annat:</a:t>
            </a:r>
            <a:br>
              <a:rPr kumimoji="0" lang="sv-SE" sz="1800" b="0" i="0" u="none" strike="noStrike" kern="1200" cap="none" spc="0" normalizeH="0" baseline="0" noProof="0">
                <a:ln>
                  <a:noFill/>
                </a:ln>
                <a:solidFill>
                  <a:prstClr val="black"/>
                </a:solidFill>
                <a:effectLst/>
                <a:uLnTx/>
                <a:uFillTx/>
                <a:latin typeface="Calibri"/>
                <a:ea typeface="+mn-ea"/>
                <a:cs typeface="+mn-cs"/>
              </a:rPr>
            </a:br>
            <a:endParaRPr kumimoji="0" lang="sv-SE" sz="1800" b="0" i="0" u="none" strike="noStrike" kern="1200" cap="none" spc="0" normalizeH="0" baseline="0" noProof="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Projektnytt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När kommuner och civilsamhälle söker företagens lösningar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Information om pågående testmiljöer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Omvärldsbevakning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
            </a:r>
            <a:br>
              <a:rPr kumimoji="0" lang="sv-SE" sz="1800" b="0" i="0" u="none" strike="noStrike" kern="1200" cap="none" spc="0" normalizeH="0" baseline="0" noProof="0">
                <a:ln>
                  <a:noFill/>
                </a:ln>
                <a:solidFill>
                  <a:prstClr val="black"/>
                </a:solidFill>
                <a:effectLst/>
                <a:uLnTx/>
                <a:uFillTx/>
                <a:latin typeface="Calibri"/>
                <a:ea typeface="+mn-ea"/>
                <a:cs typeface="+mn-cs"/>
              </a:rPr>
            </a:br>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8672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tshållare för innehåll 11">
            <a:extLst>
              <a:ext uri="{FF2B5EF4-FFF2-40B4-BE49-F238E27FC236}">
                <a16:creationId xmlns:a16="http://schemas.microsoft.com/office/drawing/2014/main" id="{5C9A495F-937E-486A-B097-E3656F1A35BE}"/>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00584" y="832104"/>
            <a:ext cx="5193792" cy="5193792"/>
          </a:xfrm>
        </p:spPr>
      </p:pic>
      <p:cxnSp>
        <p:nvCxnSpPr>
          <p:cNvPr id="14" name="Rak koppling 13">
            <a:extLst>
              <a:ext uri="{FF2B5EF4-FFF2-40B4-BE49-F238E27FC236}">
                <a16:creationId xmlns:a16="http://schemas.microsoft.com/office/drawing/2014/main" id="{D3576E3A-ABA6-4DAE-B488-32B5454295B4}"/>
              </a:ext>
            </a:extLst>
          </p:cNvPr>
          <p:cNvCxnSpPr>
            <a:cxnSpLocks/>
          </p:cNvCxnSpPr>
          <p:nvPr/>
        </p:nvCxnSpPr>
        <p:spPr>
          <a:xfrm>
            <a:off x="5294376" y="877824"/>
            <a:ext cx="0" cy="4764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Platshållare för innehåll 6">
            <a:extLst>
              <a:ext uri="{FF2B5EF4-FFF2-40B4-BE49-F238E27FC236}">
                <a16:creationId xmlns:a16="http://schemas.microsoft.com/office/drawing/2014/main" id="{3215D320-BCA4-4FBE-B768-620A390C8D75}"/>
              </a:ext>
            </a:extLst>
          </p:cNvPr>
          <p:cNvSpPr>
            <a:spLocks noGrp="1"/>
          </p:cNvSpPr>
          <p:nvPr>
            <p:ph sz="half" idx="2"/>
          </p:nvPr>
        </p:nvSpPr>
        <p:spPr>
          <a:xfrm>
            <a:off x="5954486" y="1084167"/>
            <a:ext cx="5181600" cy="4351338"/>
          </a:xfrm>
        </p:spPr>
        <p:txBody>
          <a:bodyPr>
            <a:normAutofit fontScale="55000" lnSpcReduction="20000"/>
          </a:bodyPr>
          <a:lstStyle/>
          <a:p>
            <a:pPr marL="0" indent="0">
              <a:buNone/>
            </a:pPr>
            <a:r>
              <a:rPr lang="sv-SE" sz="3900"/>
              <a:t>Kontakta oss gärna!</a:t>
            </a:r>
          </a:p>
          <a:p>
            <a:pPr marL="0" indent="0">
              <a:buNone/>
            </a:pPr>
            <a:endParaRPr lang="sv-SE"/>
          </a:p>
          <a:p>
            <a:pPr marL="0" indent="0">
              <a:buNone/>
            </a:pPr>
            <a:r>
              <a:rPr lang="sv-SE"/>
              <a:t>Myriam Belbekri</a:t>
            </a:r>
          </a:p>
          <a:p>
            <a:pPr marL="0" indent="0">
              <a:buNone/>
            </a:pPr>
            <a:r>
              <a:rPr lang="sv-SE" sz="2400">
                <a:hlinkClick r:id="rId4"/>
              </a:rPr>
              <a:t>Myriam.belbekri@allagehub.se</a:t>
            </a:r>
            <a:endParaRPr lang="sv-SE" sz="2400"/>
          </a:p>
          <a:p>
            <a:pPr marL="0" indent="0">
              <a:buNone/>
            </a:pPr>
            <a:r>
              <a:rPr lang="sv-SE"/>
              <a:t>Helena Molker-Lovén</a:t>
            </a:r>
          </a:p>
          <a:p>
            <a:pPr marL="0" indent="0">
              <a:buNone/>
            </a:pPr>
            <a:r>
              <a:rPr lang="sv-SE" sz="2400">
                <a:hlinkClick r:id="rId5"/>
              </a:rPr>
              <a:t>Helena.molkerloven@allagehub.se</a:t>
            </a:r>
            <a:r>
              <a:rPr lang="sv-SE" sz="2400"/>
              <a:t> </a:t>
            </a:r>
          </a:p>
          <a:p>
            <a:pPr marL="0" indent="0">
              <a:buNone/>
            </a:pPr>
            <a:r>
              <a:rPr lang="sv-SE"/>
              <a:t>Johanna Lundgren</a:t>
            </a:r>
          </a:p>
          <a:p>
            <a:pPr marL="0" indent="0">
              <a:buNone/>
            </a:pPr>
            <a:r>
              <a:rPr lang="sv-SE" sz="2600">
                <a:hlinkClick r:id="rId6"/>
              </a:rPr>
              <a:t>Johanna.lundgren@allagehub.se</a:t>
            </a:r>
            <a:r>
              <a:rPr lang="sv-SE" sz="2600"/>
              <a:t> </a:t>
            </a:r>
          </a:p>
          <a:p>
            <a:pPr marL="0" indent="0">
              <a:buNone/>
            </a:pPr>
            <a:r>
              <a:rPr lang="sv-SE"/>
              <a:t>Yvonne Witzöe</a:t>
            </a:r>
          </a:p>
          <a:p>
            <a:pPr marL="0" indent="0">
              <a:buNone/>
            </a:pPr>
            <a:r>
              <a:rPr lang="sv-SE" sz="2800">
                <a:hlinkClick r:id="rId7"/>
              </a:rPr>
              <a:t>Yvonne.witzoe@goteborgsregionen.se</a:t>
            </a:r>
            <a:r>
              <a:rPr lang="sv-SE" sz="2800"/>
              <a:t> </a:t>
            </a:r>
          </a:p>
          <a:p>
            <a:pPr marL="0" lvl="0" indent="0">
              <a:lnSpc>
                <a:spcPct val="150000"/>
              </a:lnSpc>
              <a:buNone/>
              <a:defRPr/>
            </a:pPr>
            <a:endParaRPr kumimoji="0" lang="sv-SE" sz="2800" b="0" i="0" u="none" strike="noStrike" kern="1200" cap="none" spc="0" normalizeH="0" baseline="0" noProof="0">
              <a:ln>
                <a:noFill/>
              </a:ln>
              <a:solidFill>
                <a:sysClr val="windowText" lastClr="000000"/>
              </a:solidFill>
              <a:effectLst/>
              <a:uLnTx/>
              <a:uFillTx/>
              <a:latin typeface="Open Sans" panose="020B0604020202020204" charset="0"/>
              <a:ea typeface="+mn-ea"/>
              <a:cs typeface="Open Sans" panose="020B0604020202020204" charset="0"/>
            </a:endParaRPr>
          </a:p>
          <a:p>
            <a:pPr marL="0" lvl="0" indent="0">
              <a:lnSpc>
                <a:spcPct val="150000"/>
              </a:lnSpc>
              <a:buNone/>
              <a:defRPr/>
            </a:pPr>
            <a:r>
              <a:rPr kumimoji="0" lang="sv-SE" sz="2800" b="0" i="0" u="none" strike="noStrike" kern="1200" cap="none" spc="0" normalizeH="0" baseline="0" noProof="0">
                <a:ln>
                  <a:noFill/>
                </a:ln>
                <a:solidFill>
                  <a:sysClr val="windowText" lastClr="000000"/>
                </a:solidFill>
                <a:effectLst/>
                <a:uLnTx/>
                <a:uFillTx/>
                <a:latin typeface="Open Sans" panose="020B0604020202020204" charset="0"/>
                <a:ea typeface="+mn-ea"/>
                <a:cs typeface="Open Sans" panose="020B0604020202020204" charset="0"/>
              </a:rPr>
              <a:t>Hemsida: </a:t>
            </a:r>
            <a:r>
              <a:rPr kumimoji="0" lang="sv-SE" sz="2800" b="0" i="0" u="none" strike="noStrike" kern="1200" cap="none" spc="0" normalizeH="0" baseline="0" noProof="0">
                <a:ln>
                  <a:noFill/>
                </a:ln>
                <a:solidFill>
                  <a:sysClr val="windowText" lastClr="000000"/>
                </a:solidFill>
                <a:effectLst/>
                <a:uLnTx/>
                <a:uFillTx/>
                <a:latin typeface="Open Sans" panose="020B0604020202020204" charset="0"/>
                <a:ea typeface="+mn-ea"/>
                <a:cs typeface="Open Sans" panose="020B0604020202020204" charset="0"/>
                <a:hlinkClick r:id="rId8"/>
              </a:rPr>
              <a:t>www.allagehub.se</a:t>
            </a:r>
            <a:r>
              <a:rPr kumimoji="0" lang="sv-SE" sz="2800" b="0" i="0" u="none" strike="noStrike" kern="1200" cap="none" spc="0" normalizeH="0" baseline="0" noProof="0">
                <a:ln>
                  <a:noFill/>
                </a:ln>
                <a:solidFill>
                  <a:sysClr val="windowText" lastClr="000000"/>
                </a:solidFill>
                <a:effectLst/>
                <a:uLnTx/>
                <a:uFillTx/>
                <a:latin typeface="Open Sans" panose="020B0604020202020204" charset="0"/>
                <a:ea typeface="+mn-ea"/>
                <a:cs typeface="Open Sans" panose="020B0604020202020204" charset="0"/>
              </a:rPr>
              <a:t> </a:t>
            </a: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sv-SE" sz="2800" b="0" i="0" u="sng" strike="noStrike" kern="1200" cap="none" spc="0" normalizeH="0" baseline="0" noProof="0">
                <a:ln>
                  <a:noFill/>
                </a:ln>
                <a:solidFill>
                  <a:sysClr val="windowText" lastClr="000000"/>
                </a:solidFill>
                <a:effectLst/>
                <a:uLnTx/>
                <a:uFillTx/>
                <a:latin typeface="Open Sans" panose="020B0604020202020204" charset="0"/>
                <a:ea typeface="+mn-ea"/>
                <a:cs typeface="Open Sans" panose="020B0604020202020204" charset="0"/>
                <a:hlinkClick r:id="rId9"/>
              </a:rPr>
              <a:t>Prenumerera på vårt nyhetsbrev</a:t>
            </a:r>
            <a:endParaRPr kumimoji="0" lang="sv-SE" sz="2800" b="0" i="0" u="none" strike="noStrike" kern="1200" cap="none" spc="0" normalizeH="0" baseline="0" noProof="0">
              <a:ln>
                <a:noFill/>
              </a:ln>
              <a:solidFill>
                <a:sysClr val="windowText" lastClr="000000"/>
              </a:solidFill>
              <a:effectLst/>
              <a:uLnTx/>
              <a:uFillTx/>
              <a:latin typeface="Open Sans" panose="020B0604020202020204" charset="0"/>
              <a:ea typeface="+mn-ea"/>
              <a:cs typeface="Open Sans" panose="020B0604020202020204" charset="0"/>
            </a:endParaRPr>
          </a:p>
          <a:p>
            <a:pPr marL="0" indent="0">
              <a:buNone/>
            </a:pPr>
            <a:endParaRPr lang="sv-SE" sz="2600"/>
          </a:p>
        </p:txBody>
      </p:sp>
    </p:spTree>
    <p:extLst>
      <p:ext uri="{BB962C8B-B14F-4D97-AF65-F5344CB8AC3E}">
        <p14:creationId xmlns:p14="http://schemas.microsoft.com/office/powerpoint/2010/main" val="3772224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F1ED5A-3F32-4700-2CC3-E228FBD81C6A}"/>
              </a:ext>
            </a:extLst>
          </p:cNvPr>
          <p:cNvSpPr>
            <a:spLocks noGrp="1"/>
          </p:cNvSpPr>
          <p:nvPr>
            <p:ph type="ctrTitle"/>
          </p:nvPr>
        </p:nvSpPr>
        <p:spPr/>
        <p:txBody>
          <a:bodyPr/>
          <a:lstStyle/>
          <a:p>
            <a:r>
              <a:rPr lang="sv-SE" dirty="0"/>
              <a:t>Aktuella utredningar och på gång inom området digitalisering</a:t>
            </a:r>
          </a:p>
        </p:txBody>
      </p:sp>
      <p:sp>
        <p:nvSpPr>
          <p:cNvPr id="3" name="Underrubrik 2">
            <a:extLst>
              <a:ext uri="{FF2B5EF4-FFF2-40B4-BE49-F238E27FC236}">
                <a16:creationId xmlns:a16="http://schemas.microsoft.com/office/drawing/2014/main" id="{394E22F7-2458-0D97-6D98-B11DA6357B2B}"/>
              </a:ext>
            </a:extLst>
          </p:cNvPr>
          <p:cNvSpPr>
            <a:spLocks noGrp="1"/>
          </p:cNvSpPr>
          <p:nvPr>
            <p:ph type="subTitle" idx="1"/>
          </p:nvPr>
        </p:nvSpPr>
        <p:spPr/>
        <p:txBody>
          <a:bodyPr/>
          <a:lstStyle/>
          <a:p>
            <a:r>
              <a:rPr lang="sv-SE" dirty="0"/>
              <a:t>Pani</a:t>
            </a:r>
          </a:p>
        </p:txBody>
      </p:sp>
    </p:spTree>
    <p:extLst>
      <p:ext uri="{BB962C8B-B14F-4D97-AF65-F5344CB8AC3E}">
        <p14:creationId xmlns:p14="http://schemas.microsoft.com/office/powerpoint/2010/main" val="2913020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578BC7-7C12-4BCE-A29B-C0F3084D3901}"/>
              </a:ext>
            </a:extLst>
          </p:cNvPr>
          <p:cNvSpPr>
            <a:spLocks noGrp="1"/>
          </p:cNvSpPr>
          <p:nvPr>
            <p:ph type="title"/>
          </p:nvPr>
        </p:nvSpPr>
        <p:spPr/>
        <p:txBody>
          <a:bodyPr/>
          <a:lstStyle/>
          <a:p>
            <a:r>
              <a:rPr lang="sv-SE" dirty="0"/>
              <a:t>Dagordning</a:t>
            </a:r>
          </a:p>
        </p:txBody>
      </p:sp>
      <p:sp>
        <p:nvSpPr>
          <p:cNvPr id="3" name="Platshållare för innehåll 2">
            <a:extLst>
              <a:ext uri="{FF2B5EF4-FFF2-40B4-BE49-F238E27FC236}">
                <a16:creationId xmlns:a16="http://schemas.microsoft.com/office/drawing/2014/main" id="{AE051BC0-5E51-46CC-AB45-B4225766F75F}"/>
              </a:ext>
            </a:extLst>
          </p:cNvPr>
          <p:cNvSpPr>
            <a:spLocks noGrp="1"/>
          </p:cNvSpPr>
          <p:nvPr>
            <p:ph idx="1"/>
          </p:nvPr>
        </p:nvSpPr>
        <p:spPr>
          <a:xfrm>
            <a:off x="664232" y="1915064"/>
            <a:ext cx="9609825" cy="4318737"/>
          </a:xfrm>
        </p:spPr>
        <p:txBody>
          <a:bodyPr/>
          <a:lstStyle/>
          <a:p>
            <a:pPr marL="30163" indent="0">
              <a:buNone/>
            </a:pPr>
            <a:r>
              <a:rPr lang="sv-SE" sz="2000" dirty="0"/>
              <a:t>10.00	Välkomna </a:t>
            </a:r>
            <a:br>
              <a:rPr lang="sv-SE" sz="2000" dirty="0"/>
            </a:br>
            <a:r>
              <a:rPr lang="sv-SE" sz="2000" dirty="0"/>
              <a:t>10.05	Tema Välfärdsteknik</a:t>
            </a:r>
            <a:br>
              <a:rPr lang="sv-SE" sz="2000" dirty="0"/>
            </a:br>
            <a:r>
              <a:rPr lang="sv-SE" sz="2000" dirty="0"/>
              <a:t>12.00	Lunch</a:t>
            </a:r>
            <a:br>
              <a:rPr lang="sv-SE" sz="2000" dirty="0"/>
            </a:br>
            <a:r>
              <a:rPr lang="sv-SE" sz="2000" dirty="0"/>
              <a:t>13.00	Besök av statssekreterare Minna Ljunggren</a:t>
            </a:r>
            <a:br>
              <a:rPr lang="sv-SE" sz="2000" dirty="0"/>
            </a:br>
            <a:r>
              <a:rPr lang="sv-SE" sz="2000" dirty="0"/>
              <a:t>14.00	Yrkesresan</a:t>
            </a:r>
            <a:br>
              <a:rPr lang="sv-SE" sz="2000" dirty="0"/>
            </a:br>
            <a:r>
              <a:rPr lang="sv-SE" sz="2000" dirty="0"/>
              <a:t>14.30	Paus</a:t>
            </a:r>
            <a:br>
              <a:rPr lang="sv-SE" sz="2000" dirty="0"/>
            </a:br>
            <a:r>
              <a:rPr lang="sv-SE" sz="2000" dirty="0"/>
              <a:t>15.00	RSS-nätverkens fokusområden</a:t>
            </a:r>
            <a:br>
              <a:rPr lang="sv-SE" sz="2000" dirty="0"/>
            </a:br>
            <a:r>
              <a:rPr lang="sv-SE" sz="2000" dirty="0"/>
              <a:t>15.55	Paus</a:t>
            </a:r>
            <a:br>
              <a:rPr lang="sv-SE" sz="2000" dirty="0"/>
            </a:br>
            <a:r>
              <a:rPr lang="sv-SE" sz="2000" dirty="0"/>
              <a:t>16.00	RSS roll i kunskapsstyrning hälso- och sjukvård</a:t>
            </a:r>
            <a:br>
              <a:rPr lang="sv-SE" sz="2000" dirty="0"/>
            </a:br>
            <a:r>
              <a:rPr lang="sv-SE" sz="2000" dirty="0"/>
              <a:t>16.30	Information från SKR och AU</a:t>
            </a:r>
            <a:br>
              <a:rPr lang="sv-SE" sz="2000" dirty="0"/>
            </a:br>
            <a:r>
              <a:rPr lang="sv-SE" sz="2000" dirty="0"/>
              <a:t>16.55	Avslutning</a:t>
            </a:r>
            <a:br>
              <a:rPr lang="sv-SE" sz="2000" dirty="0"/>
            </a:br>
            <a:r>
              <a:rPr lang="sv-SE" sz="2000" dirty="0"/>
              <a:t>17:00	AW för den som vill</a:t>
            </a:r>
          </a:p>
        </p:txBody>
      </p:sp>
    </p:spTree>
    <p:extLst>
      <p:ext uri="{BB962C8B-B14F-4D97-AF65-F5344CB8AC3E}">
        <p14:creationId xmlns:p14="http://schemas.microsoft.com/office/powerpoint/2010/main" val="1693347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286B857-E8A4-47C2-BAC4-2283289FF4B8}"/>
              </a:ext>
            </a:extLst>
          </p:cNvPr>
          <p:cNvSpPr>
            <a:spLocks noGrp="1"/>
          </p:cNvSpPr>
          <p:nvPr>
            <p:ph type="title"/>
          </p:nvPr>
        </p:nvSpPr>
        <p:spPr>
          <a:xfrm>
            <a:off x="7409614" y="1164921"/>
            <a:ext cx="4039175" cy="2993720"/>
          </a:xfrm>
          <a:noFill/>
        </p:spPr>
        <p:txBody>
          <a:bodyPr vert="horz" lIns="91440" tIns="45720" rIns="91440" bIns="45720" rtlCol="0" anchor="b">
            <a:normAutofit/>
          </a:bodyPr>
          <a:lstStyle/>
          <a:p>
            <a:pPr algn="l"/>
            <a:r>
              <a:rPr lang="sv-SE" sz="4500" dirty="0">
                <a:solidFill>
                  <a:schemeClr val="tx1"/>
                </a:solidFill>
              </a:rPr>
              <a:t>Aktuellt inom digitalisering</a:t>
            </a:r>
          </a:p>
        </p:txBody>
      </p:sp>
      <p:pic>
        <p:nvPicPr>
          <p:cNvPr id="4" name="Bildobjekt 20">
            <a:extLst>
              <a:ext uri="{FF2B5EF4-FFF2-40B4-BE49-F238E27FC236}">
                <a16:creationId xmlns:a16="http://schemas.microsoft.com/office/drawing/2014/main" id="{8955899D-3424-56A3-4DC3-A3AD06E91C36}"/>
              </a:ext>
            </a:extLst>
          </p:cNvPr>
          <p:cNvPicPr>
            <a:picLocks noChangeAspect="1"/>
          </p:cNvPicPr>
          <p:nvPr/>
        </p:nvPicPr>
        <p:blipFill rotWithShape="1">
          <a:blip r:embed="rId2"/>
          <a:srcRect r="-1" b="10142"/>
          <a:stretch/>
        </p:blipFill>
        <p:spPr>
          <a:xfrm>
            <a:off x="20" y="10"/>
            <a:ext cx="6105635" cy="6857990"/>
          </a:xfrm>
          <a:prstGeom prst="rect">
            <a:avLst/>
          </a:prstGeom>
        </p:spPr>
      </p:pic>
    </p:spTree>
    <p:extLst>
      <p:ext uri="{BB962C8B-B14F-4D97-AF65-F5344CB8AC3E}">
        <p14:creationId xmlns:p14="http://schemas.microsoft.com/office/powerpoint/2010/main" val="2731229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ubrik 4">
            <a:extLst>
              <a:ext uri="{FF2B5EF4-FFF2-40B4-BE49-F238E27FC236}">
                <a16:creationId xmlns:a16="http://schemas.microsoft.com/office/drawing/2014/main" id="{0E7ECC2B-9C05-8363-C759-A20CB55C096C}"/>
              </a:ext>
            </a:extLst>
          </p:cNvPr>
          <p:cNvSpPr>
            <a:spLocks noGrp="1"/>
          </p:cNvSpPr>
          <p:nvPr>
            <p:ph type="title"/>
          </p:nvPr>
        </p:nvSpPr>
        <p:spPr>
          <a:xfrm>
            <a:off x="1286932" y="1204109"/>
            <a:ext cx="10023398" cy="857894"/>
          </a:xfrm>
        </p:spPr>
        <p:txBody>
          <a:bodyPr vert="horz" lIns="91440" tIns="45720" rIns="91440" bIns="45720" rtlCol="0" anchor="ctr">
            <a:normAutofit/>
          </a:bodyPr>
          <a:lstStyle/>
          <a:p>
            <a:pPr algn="l"/>
            <a:r>
              <a:rPr lang="en-US" sz="2500" kern="1200">
                <a:solidFill>
                  <a:srgbClr val="FFFFFF"/>
                </a:solidFill>
                <a:latin typeface="+mj-lt"/>
                <a:ea typeface="+mj-ea"/>
                <a:cs typeface="+mj-cs"/>
              </a:rPr>
              <a:t>Digitalisering – avgörande för att vi ska klara av leverera välfärdsuppdraget</a:t>
            </a:r>
          </a:p>
        </p:txBody>
      </p:sp>
      <p:sp>
        <p:nvSpPr>
          <p:cNvPr id="10" name="Platshållare för innehåll 1">
            <a:extLst>
              <a:ext uri="{FF2B5EF4-FFF2-40B4-BE49-F238E27FC236}">
                <a16:creationId xmlns:a16="http://schemas.microsoft.com/office/drawing/2014/main" id="{3386E947-93B9-5B24-0AB2-8CACB11B1A41}"/>
              </a:ext>
            </a:extLst>
          </p:cNvPr>
          <p:cNvSpPr txBox="1">
            <a:spLocks/>
          </p:cNvSpPr>
          <p:nvPr/>
        </p:nvSpPr>
        <p:spPr>
          <a:xfrm>
            <a:off x="965200" y="2830882"/>
            <a:ext cx="4833750" cy="33820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8445"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Digital teknik och välfärdsteknik kan bidra till ökad självständighet, delaktighet, trygghet och aktivering. Mer tillgänglig socialtjänst</a:t>
            </a:r>
          </a:p>
          <a:p>
            <a:pPr marL="258445"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Ta tillvara på medarbetarnas tid, t.ex. för att kunna kommunicera säkert och digitalt.</a:t>
            </a:r>
          </a:p>
          <a:p>
            <a:pPr marL="258445"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Ekonomiskt - potentialen i AI kan uppgå till 30 mdkr inom vård och omsorg. (DIGG/McKinsey). Automatiserade processer för att underlätta handläggning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Bildobjekt 4" descr="En bild som visar leksak, vektorgrafik&#10;&#10;Automatiskt genererad beskrivning">
            <a:extLst>
              <a:ext uri="{FF2B5EF4-FFF2-40B4-BE49-F238E27FC236}">
                <a16:creationId xmlns:a16="http://schemas.microsoft.com/office/drawing/2014/main" id="{9F88DAAE-2ECA-9F52-1ACF-ED39E6A031B8}"/>
              </a:ext>
            </a:extLst>
          </p:cNvPr>
          <p:cNvPicPr>
            <a:picLocks noChangeAspect="1"/>
          </p:cNvPicPr>
          <p:nvPr/>
        </p:nvPicPr>
        <p:blipFill>
          <a:blip r:embed="rId3"/>
          <a:stretch>
            <a:fillRect/>
          </a:stretch>
        </p:blipFill>
        <p:spPr>
          <a:xfrm>
            <a:off x="6298631" y="2962451"/>
            <a:ext cx="4512020" cy="2820012"/>
          </a:xfrm>
          <a:prstGeom prst="rect">
            <a:avLst/>
          </a:prstGeom>
          <a:noFill/>
        </p:spPr>
      </p:pic>
    </p:spTree>
    <p:extLst>
      <p:ext uri="{BB962C8B-B14F-4D97-AF65-F5344CB8AC3E}">
        <p14:creationId xmlns:p14="http://schemas.microsoft.com/office/powerpoint/2010/main" val="4089239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2E8038-8BDD-1B87-85D3-9E10694AF096}"/>
              </a:ext>
            </a:extLst>
          </p:cNvPr>
          <p:cNvSpPr>
            <a:spLocks noGrp="1"/>
          </p:cNvSpPr>
          <p:nvPr>
            <p:ph type="title"/>
          </p:nvPr>
        </p:nvSpPr>
        <p:spPr>
          <a:xfrm>
            <a:off x="642996" y="4959523"/>
            <a:ext cx="10906008" cy="1115415"/>
          </a:xfrm>
        </p:spPr>
        <p:txBody>
          <a:bodyPr vert="horz" lIns="91440" tIns="45720" rIns="91440" bIns="45720" rtlCol="0" anchor="b">
            <a:normAutofit/>
          </a:bodyPr>
          <a:lstStyle/>
          <a:p>
            <a:r>
              <a:rPr lang="sv-SE" sz="2000" dirty="0">
                <a:solidFill>
                  <a:schemeClr val="tx1"/>
                </a:solidFill>
              </a:rPr>
              <a:t>Målbild: Digital teknik ska alltid övervägas som första alternativ när det kan användas för att bibehålla eller öka trygghet, aktivitet, delaktighet eller självständighet för den enskilde. </a:t>
            </a:r>
            <a:br>
              <a:rPr lang="sv-SE" sz="2000" dirty="0">
                <a:solidFill>
                  <a:schemeClr val="tx1"/>
                </a:solidFill>
              </a:rPr>
            </a:br>
            <a:endParaRPr lang="sv-SE" sz="2000" dirty="0">
              <a:solidFill>
                <a:schemeClr val="tx1"/>
              </a:solidFill>
            </a:endParaRPr>
          </a:p>
        </p:txBody>
      </p:sp>
      <p:pic>
        <p:nvPicPr>
          <p:cNvPr id="10" name="Bildobjekt 9">
            <a:extLst>
              <a:ext uri="{FF2B5EF4-FFF2-40B4-BE49-F238E27FC236}">
                <a16:creationId xmlns:a16="http://schemas.microsoft.com/office/drawing/2014/main" id="{557B7598-57AD-B8D0-7554-F8741EC7D9A4}"/>
              </a:ext>
            </a:extLst>
          </p:cNvPr>
          <p:cNvPicPr>
            <a:picLocks noChangeAspect="1"/>
          </p:cNvPicPr>
          <p:nvPr/>
        </p:nvPicPr>
        <p:blipFill rotWithShape="1">
          <a:blip r:embed="rId3"/>
          <a:srcRect l="6061" t="43860" r="40103" b="1410"/>
          <a:stretch/>
        </p:blipFill>
        <p:spPr>
          <a:xfrm>
            <a:off x="1906190" y="376303"/>
            <a:ext cx="8379620" cy="4462146"/>
          </a:xfrm>
          <a:prstGeom prst="rect">
            <a:avLst/>
          </a:prstGeom>
        </p:spPr>
      </p:pic>
      <p:cxnSp>
        <p:nvCxnSpPr>
          <p:cNvPr id="15" name="Straight Connector 14">
            <a:extLst>
              <a:ext uri="{FF2B5EF4-FFF2-40B4-BE49-F238E27FC236}">
                <a16:creationId xmlns:a16="http://schemas.microsoft.com/office/drawing/2014/main" id="{8F880EF2-DF79-4D9D-8F11-E91D48C7974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F8B04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0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2E8038-8BDD-1B87-85D3-9E10694AF096}"/>
              </a:ext>
            </a:extLst>
          </p:cNvPr>
          <p:cNvSpPr>
            <a:spLocks noGrp="1"/>
          </p:cNvSpPr>
          <p:nvPr>
            <p:ph type="title"/>
          </p:nvPr>
        </p:nvSpPr>
        <p:spPr>
          <a:xfrm>
            <a:off x="559529" y="2167003"/>
            <a:ext cx="3047967" cy="839805"/>
          </a:xfrm>
        </p:spPr>
        <p:txBody>
          <a:bodyPr/>
          <a:lstStyle/>
          <a:p>
            <a:pPr algn="l"/>
            <a:r>
              <a:rPr lang="sv-SE" sz="3200" dirty="0">
                <a:latin typeface="+mn-lt"/>
              </a:rPr>
              <a:t>Digitala lösningar</a:t>
            </a:r>
          </a:p>
        </p:txBody>
      </p:sp>
      <p:sp>
        <p:nvSpPr>
          <p:cNvPr id="4" name="textruta 3">
            <a:extLst>
              <a:ext uri="{FF2B5EF4-FFF2-40B4-BE49-F238E27FC236}">
                <a16:creationId xmlns:a16="http://schemas.microsoft.com/office/drawing/2014/main" id="{523105E5-D618-9D39-BAEC-AE0A5220A7C1}"/>
              </a:ext>
            </a:extLst>
          </p:cNvPr>
          <p:cNvSpPr txBox="1"/>
          <p:nvPr/>
        </p:nvSpPr>
        <p:spPr>
          <a:xfrm>
            <a:off x="5582494" y="1586631"/>
            <a:ext cx="4995766"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Säkra kommunikationslösningar</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 Digitala videomöten</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 Säker Digital Kommunikation</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2000" b="0" i="0" u="none" strike="noStrike" kern="1200" cap="none" spc="0" normalizeH="0" baseline="0" noProof="0" dirty="0" err="1">
                <a:ln>
                  <a:noFill/>
                </a:ln>
                <a:solidFill>
                  <a:prstClr val="black"/>
                </a:solidFill>
                <a:effectLst/>
                <a:uLnTx/>
                <a:uFillTx/>
                <a:latin typeface="Calibri" panose="020F0502020204030204"/>
                <a:ea typeface="+mn-ea"/>
                <a:cs typeface="+mn-cs"/>
              </a:rPr>
              <a:t>Appar</a:t>
            </a: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 för kontakt med brukare</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 Digitalt faderskapsbekräftelse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19D3DFC6-9063-22AA-4040-A252C38848B9}"/>
              </a:ext>
            </a:extLst>
          </p:cNvPr>
          <p:cNvSpPr txBox="1"/>
          <p:nvPr/>
        </p:nvSpPr>
        <p:spPr>
          <a:xfrm>
            <a:off x="3229705" y="5983073"/>
            <a:ext cx="748325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rPr>
              <a:t>Förutsättning: Säker inloggning, digital signering, stödja mobila arbetssätt</a:t>
            </a:r>
          </a:p>
        </p:txBody>
      </p:sp>
      <p:sp>
        <p:nvSpPr>
          <p:cNvPr id="12" name="textruta 11">
            <a:extLst>
              <a:ext uri="{FF2B5EF4-FFF2-40B4-BE49-F238E27FC236}">
                <a16:creationId xmlns:a16="http://schemas.microsoft.com/office/drawing/2014/main" id="{026E4D77-486C-F1CC-65E7-F37DB58D7336}"/>
              </a:ext>
            </a:extLst>
          </p:cNvPr>
          <p:cNvSpPr txBox="1"/>
          <p:nvPr/>
        </p:nvSpPr>
        <p:spPr>
          <a:xfrm>
            <a:off x="4206689" y="3441545"/>
            <a:ext cx="609391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prstClr val="black"/>
                </a:solidFill>
                <a:effectLst/>
                <a:uLnTx/>
                <a:uFillTx/>
                <a:latin typeface="Calibri" panose="020F0502020204030204"/>
                <a:ea typeface="+mn-ea"/>
                <a:cs typeface="+mn-cs"/>
              </a:rPr>
              <a:t>Välfärdstekniska lösningar</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a:ln>
                  <a:noFill/>
                </a:ln>
                <a:solidFill>
                  <a:prstClr val="black"/>
                </a:solidFill>
                <a:effectLst/>
                <a:uLnTx/>
                <a:uFillTx/>
                <a:latin typeface="Calibri" panose="020F0502020204030204"/>
                <a:ea typeface="+mn-ea"/>
                <a:cs typeface="+mn-cs"/>
              </a:rPr>
              <a:t>Mobila trygghetslarm</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a:ln>
                  <a:noFill/>
                </a:ln>
                <a:solidFill>
                  <a:prstClr val="black"/>
                </a:solidFill>
                <a:effectLst/>
                <a:uLnTx/>
                <a:uFillTx/>
                <a:latin typeface="Calibri" panose="020F0502020204030204"/>
                <a:ea typeface="+mn-ea"/>
                <a:cs typeface="+mn-cs"/>
              </a:rPr>
              <a:t>Digital tillsyn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a:ln>
                  <a:noFill/>
                </a:ln>
                <a:solidFill>
                  <a:prstClr val="black"/>
                </a:solidFill>
                <a:effectLst/>
                <a:uLnTx/>
                <a:uFillTx/>
                <a:latin typeface="Calibri" panose="020F0502020204030204"/>
                <a:ea typeface="+mn-ea"/>
                <a:cs typeface="+mn-cs"/>
              </a:rPr>
              <a:t>Läkemedelsautomater</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a:ln>
                  <a:noFill/>
                </a:ln>
                <a:solidFill>
                  <a:prstClr val="black"/>
                </a:solidFill>
                <a:effectLst/>
                <a:uLnTx/>
                <a:uFillTx/>
                <a:latin typeface="Calibri" panose="020F0502020204030204"/>
                <a:ea typeface="+mn-ea"/>
                <a:cs typeface="+mn-cs"/>
              </a:rPr>
              <a:t>Digitala lås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000" b="0" i="0" u="none" strike="noStrike" kern="1200" cap="none" spc="0" normalizeH="0" baseline="0" noProof="0">
                <a:ln>
                  <a:noFill/>
                </a:ln>
                <a:solidFill>
                  <a:prstClr val="black"/>
                </a:solidFill>
                <a:effectLst/>
                <a:uLnTx/>
                <a:uFillTx/>
                <a:latin typeface="Calibri" panose="020F0502020204030204"/>
                <a:ea typeface="+mn-ea"/>
                <a:cs typeface="+mn-cs"/>
              </a:rPr>
              <a:t>Inköp online</a:t>
            </a:r>
            <a:endPar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Bildobjekt 20">
            <a:extLst>
              <a:ext uri="{FF2B5EF4-FFF2-40B4-BE49-F238E27FC236}">
                <a16:creationId xmlns:a16="http://schemas.microsoft.com/office/drawing/2014/main" id="{5DCBF259-0F76-BA81-5236-4A1138433D44}"/>
              </a:ext>
            </a:extLst>
          </p:cNvPr>
          <p:cNvPicPr>
            <a:picLocks noChangeAspect="1"/>
          </p:cNvPicPr>
          <p:nvPr/>
        </p:nvPicPr>
        <p:blipFill rotWithShape="1">
          <a:blip r:embed="rId3"/>
          <a:srcRect l="35753" t="16012" r="36609" b="61556"/>
          <a:stretch/>
        </p:blipFill>
        <p:spPr>
          <a:xfrm>
            <a:off x="470816" y="3497330"/>
            <a:ext cx="3369501" cy="1453019"/>
          </a:xfrm>
          <a:prstGeom prst="ellipse">
            <a:avLst/>
          </a:prstGeom>
          <a:ln>
            <a:noFill/>
          </a:ln>
          <a:effectLst>
            <a:softEdge rad="112500"/>
          </a:effectLst>
        </p:spPr>
      </p:pic>
      <p:pic>
        <p:nvPicPr>
          <p:cNvPr id="22" name="Bildobjekt 21">
            <a:extLst>
              <a:ext uri="{FF2B5EF4-FFF2-40B4-BE49-F238E27FC236}">
                <a16:creationId xmlns:a16="http://schemas.microsoft.com/office/drawing/2014/main" id="{87BBBDFE-0BDA-5374-8E88-CF6A9611F82D}"/>
              </a:ext>
            </a:extLst>
          </p:cNvPr>
          <p:cNvPicPr>
            <a:picLocks noChangeAspect="1"/>
          </p:cNvPicPr>
          <p:nvPr/>
        </p:nvPicPr>
        <p:blipFill rotWithShape="1">
          <a:blip r:embed="rId4"/>
          <a:srcRect t="11830" r="81712" b="75905"/>
          <a:stretch/>
        </p:blipFill>
        <p:spPr>
          <a:xfrm>
            <a:off x="8437340" y="3479991"/>
            <a:ext cx="2229633" cy="794388"/>
          </a:xfrm>
          <a:prstGeom prst="rect">
            <a:avLst/>
          </a:prstGeom>
        </p:spPr>
      </p:pic>
    </p:spTree>
    <p:extLst>
      <p:ext uri="{BB962C8B-B14F-4D97-AF65-F5344CB8AC3E}">
        <p14:creationId xmlns:p14="http://schemas.microsoft.com/office/powerpoint/2010/main" val="1045907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2E6338-C939-089A-DDC7-18539321F21B}"/>
              </a:ext>
            </a:extLst>
          </p:cNvPr>
          <p:cNvSpPr>
            <a:spLocks noGrp="1"/>
          </p:cNvSpPr>
          <p:nvPr>
            <p:ph type="title"/>
          </p:nvPr>
        </p:nvSpPr>
        <p:spPr>
          <a:xfrm>
            <a:off x="960100" y="978102"/>
            <a:ext cx="10588434" cy="1062644"/>
          </a:xfrm>
        </p:spPr>
        <p:txBody>
          <a:bodyPr vert="horz" lIns="91440" tIns="45720" rIns="91440" bIns="45720" rtlCol="0" anchor="b">
            <a:normAutofit/>
          </a:bodyPr>
          <a:lstStyle/>
          <a:p>
            <a:pPr algn="l"/>
            <a:r>
              <a:rPr lang="en-US" sz="4400" kern="1200" dirty="0" err="1">
                <a:solidFill>
                  <a:schemeClr val="tx1"/>
                </a:solidFill>
                <a:latin typeface="+mj-lt"/>
                <a:ea typeface="+mj-ea"/>
                <a:cs typeface="+mj-cs"/>
              </a:rPr>
              <a:t>Säker</a:t>
            </a:r>
            <a:r>
              <a:rPr lang="en-US" sz="4400" kern="1200" dirty="0">
                <a:solidFill>
                  <a:schemeClr val="tx1"/>
                </a:solidFill>
                <a:latin typeface="+mj-lt"/>
                <a:ea typeface="+mj-ea"/>
                <a:cs typeface="+mj-cs"/>
              </a:rPr>
              <a:t> digital </a:t>
            </a:r>
            <a:r>
              <a:rPr lang="en-US" sz="4400" kern="1200" dirty="0" err="1">
                <a:solidFill>
                  <a:schemeClr val="tx1"/>
                </a:solidFill>
                <a:latin typeface="+mj-lt"/>
                <a:ea typeface="+mj-ea"/>
                <a:cs typeface="+mj-cs"/>
              </a:rPr>
              <a:t>kommunikation</a:t>
            </a:r>
            <a:r>
              <a:rPr lang="en-US" sz="4400" kern="1200" dirty="0">
                <a:solidFill>
                  <a:schemeClr val="tx1"/>
                </a:solidFill>
                <a:latin typeface="+mj-lt"/>
                <a:ea typeface="+mj-ea"/>
                <a:cs typeface="+mj-cs"/>
              </a:rPr>
              <a:t> – </a:t>
            </a:r>
            <a:r>
              <a:rPr lang="en-US" sz="4400" kern="1200" dirty="0" err="1">
                <a:solidFill>
                  <a:schemeClr val="tx1"/>
                </a:solidFill>
                <a:latin typeface="+mj-lt"/>
                <a:ea typeface="+mj-ea"/>
                <a:cs typeface="+mj-cs"/>
              </a:rPr>
              <a:t>Skrota</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faxen</a:t>
            </a:r>
            <a:r>
              <a:rPr lang="en-US" sz="4400" kern="1200" dirty="0">
                <a:solidFill>
                  <a:schemeClr val="tx1"/>
                </a:solidFill>
                <a:latin typeface="+mj-lt"/>
                <a:ea typeface="+mj-ea"/>
                <a:cs typeface="+mj-cs"/>
              </a:rPr>
              <a:t>!</a:t>
            </a:r>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3" name="Bildobjekt 4">
            <a:extLst>
              <a:ext uri="{FF2B5EF4-FFF2-40B4-BE49-F238E27FC236}">
                <a16:creationId xmlns:a16="http://schemas.microsoft.com/office/drawing/2014/main" id="{B8DEDD22-953F-01CA-B186-1F01D6C86B5D}"/>
              </a:ext>
            </a:extLst>
          </p:cNvPr>
          <p:cNvPicPr>
            <a:picLocks noChangeAspect="1"/>
          </p:cNvPicPr>
          <p:nvPr/>
        </p:nvPicPr>
        <p:blipFill>
          <a:blip r:embed="rId3"/>
          <a:stretch>
            <a:fillRect/>
          </a:stretch>
        </p:blipFill>
        <p:spPr>
          <a:xfrm>
            <a:off x="192986" y="2906046"/>
            <a:ext cx="5644646" cy="2300192"/>
          </a:xfrm>
          <a:prstGeom prst="rect">
            <a:avLst/>
          </a:prstGeom>
        </p:spPr>
      </p:pic>
      <p:sp>
        <p:nvSpPr>
          <p:cNvPr id="6" name="Platshållare för text 3">
            <a:extLst>
              <a:ext uri="{FF2B5EF4-FFF2-40B4-BE49-F238E27FC236}">
                <a16:creationId xmlns:a16="http://schemas.microsoft.com/office/drawing/2014/main" id="{F718705B-86B7-8C9A-EF28-0937FADB1F28}"/>
              </a:ext>
            </a:extLst>
          </p:cNvPr>
          <p:cNvSpPr txBox="1">
            <a:spLocks/>
          </p:cNvSpPr>
          <p:nvPr/>
        </p:nvSpPr>
        <p:spPr>
          <a:xfrm>
            <a:off x="5604111" y="3031306"/>
            <a:ext cx="6282169" cy="3215749"/>
          </a:xfrm>
        </p:spPr>
        <p:txBody>
          <a:bodyPr vert="horz" lIns="91440" tIns="45720" rIns="91440" bIns="45720" rtlCol="0">
            <a:normAutofit/>
          </a:bodyPr>
          <a:lstStyle>
            <a:defPPr>
              <a:defRPr lang="sv-S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28600" algn="l" defTabSz="914400" rtl="0" eaLnBrk="1" fontAlgn="auto" latinLnBrk="0" hangingPunct="1">
              <a:lnSpc>
                <a:spcPct val="90000"/>
              </a:lnSpc>
              <a:spcBef>
                <a:spcPts val="300"/>
              </a:spcBef>
              <a:spcAft>
                <a:spcPts val="60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Känslig information mellan kommuner, regioner och statliga myndigheter. </a:t>
            </a:r>
          </a:p>
          <a:p>
            <a:pPr marL="285750" marR="0" lvl="0" indent="-228600" algn="l" defTabSz="914400" rtl="0" eaLnBrk="1" fontAlgn="auto" latinLnBrk="0" hangingPunct="1">
              <a:lnSpc>
                <a:spcPct val="90000"/>
              </a:lnSpc>
              <a:spcBef>
                <a:spcPts val="300"/>
              </a:spcBef>
              <a:spcAft>
                <a:spcPts val="60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Exempel på processer: Orosanmälningar  skolan, hälso- och sjukvården, polisen, konsultationsdokument mellan socialtjänst och förskola/skola, läkarbedömningar mellan t.ex. socialtjänst, elevhälsa och barn- och ungdomspsykiatri, uppdrag till socialjour, beslutsunderlag till Arbetsförmedlingen, domstolen etc.</a:t>
            </a:r>
          </a:p>
          <a:p>
            <a:pPr marL="285750" marR="0" lvl="0" indent="-228600" algn="l" defTabSz="914400" rtl="0" eaLnBrk="1" fontAlgn="auto" latinLnBrk="0" hangingPunct="1">
              <a:lnSpc>
                <a:spcPct val="90000"/>
              </a:lnSpc>
              <a:spcBef>
                <a:spcPts val="300"/>
              </a:spcBef>
              <a:spcAft>
                <a:spcPts val="60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 kommun som infört, 2 på gång, 118 påbörjat införandet. 169 ingen uppgift</a:t>
            </a:r>
            <a:endPar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300"/>
              </a:spcBef>
              <a:spcAft>
                <a:spcPts val="600"/>
              </a:spcAft>
              <a:buClrTx/>
              <a:buSzTx/>
              <a:buFont typeface="Arial" panose="020B0604020202020204" pitchFamily="34" charset="0"/>
              <a:buChar char="•"/>
              <a:tabLst/>
              <a:defRPr/>
            </a:pPr>
            <a:endPar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92444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BB861675-9868-C376-0261-69AE1FCC398E}"/>
              </a:ext>
            </a:extLst>
          </p:cNvPr>
          <p:cNvSpPr txBox="1">
            <a:spLocks/>
          </p:cNvSpPr>
          <p:nvPr/>
        </p:nvSpPr>
        <p:spPr>
          <a:xfrm>
            <a:off x="850550" y="878782"/>
            <a:ext cx="6304696" cy="3142073"/>
          </a:xfrm>
          <a:prstGeom prst="rect">
            <a:avLst/>
          </a:prstGeom>
        </p:spPr>
        <p:txBody>
          <a:bodyPr vert="horz" lIns="91440" tIns="45720" rIns="91440" bIns="45720" rtlCol="0" anchor="t">
            <a:noAutofit/>
          </a:bodyPr>
          <a:lst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3000" b="1" i="0" u="none" strike="noStrike" kern="1200" cap="none" spc="0" normalizeH="0" baseline="0" noProof="0" dirty="0">
                <a:ln>
                  <a:noFill/>
                </a:ln>
                <a:solidFill>
                  <a:prstClr val="black"/>
                </a:solidFill>
                <a:effectLst/>
                <a:uLnTx/>
                <a:uFillTx/>
                <a:latin typeface="Calibri" panose="020F0502020204030204"/>
                <a:ea typeface="+mj-ea"/>
                <a:cs typeface="+mj-cs"/>
              </a:rPr>
              <a:t>Utveckling av verksamhetssystemen för socialtjänsten</a:t>
            </a:r>
          </a:p>
          <a:p>
            <a:pPr marL="0" marR="0" lvl="0" indent="0" algn="l" defTabSz="914400" rtl="0" eaLnBrk="1" fontAlgn="auto" latinLnBrk="0" hangingPunct="1">
              <a:lnSpc>
                <a:spcPct val="80000"/>
              </a:lnSpc>
              <a:spcBef>
                <a:spcPct val="0"/>
              </a:spcBef>
              <a:spcAft>
                <a:spcPts val="0"/>
              </a:spcAft>
              <a:buClrTx/>
              <a:buSzTx/>
              <a:buFontTx/>
              <a:buNone/>
              <a:tabLst/>
              <a:defRPr/>
            </a:pPr>
            <a:endParaRPr kumimoji="0" lang="sv-SE" sz="3000" b="1" i="0" u="none" strike="noStrike" kern="1200" cap="none" spc="0" normalizeH="0" baseline="0" noProof="0" dirty="0">
              <a:ln>
                <a:noFill/>
              </a:ln>
              <a:solidFill>
                <a:prstClr val="black"/>
              </a:solidFill>
              <a:effectLst/>
              <a:uLnTx/>
              <a:uFillTx/>
              <a:latin typeface="Calibri" panose="020F0502020204030204"/>
              <a:ea typeface="+mj-ea"/>
              <a:cs typeface="+mj-cs"/>
            </a:endParaRPr>
          </a:p>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2800" b="0" i="0" u="none" strike="noStrike" kern="1200" cap="none" spc="0" normalizeH="0" baseline="0" noProof="0" dirty="0">
                <a:ln>
                  <a:noFill/>
                </a:ln>
                <a:solidFill>
                  <a:prstClr val="black"/>
                </a:solidFill>
                <a:effectLst/>
                <a:uLnTx/>
                <a:uFillTx/>
                <a:latin typeface="Calibri" panose="020F0502020204030204"/>
                <a:ea typeface="+mj-ea"/>
                <a:cs typeface="+mj-cs"/>
              </a:rPr>
              <a:t>142 kommuner</a:t>
            </a:r>
            <a:br>
              <a:rPr kumimoji="0" lang="sv-SE" sz="28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sv-SE" sz="2800" b="0" i="0" u="none" strike="noStrike" kern="1200" cap="none" spc="0" normalizeH="0" baseline="0" noProof="0" dirty="0">
                <a:ln>
                  <a:noFill/>
                </a:ln>
                <a:solidFill>
                  <a:prstClr val="black"/>
                </a:solidFill>
                <a:effectLst/>
                <a:uLnTx/>
                <a:uFillTx/>
                <a:latin typeface="Calibri" panose="020F0502020204030204"/>
                <a:ea typeface="+mj-ea"/>
                <a:cs typeface="+mj-cs"/>
              </a:rPr>
              <a:t>5 leverantörer</a:t>
            </a:r>
            <a:br>
              <a:rPr kumimoji="0" lang="sv-SE" sz="28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sv-SE" sz="2800" b="0" i="0" u="none" strike="noStrike" kern="1200" cap="none" spc="0" normalizeH="0" baseline="0" noProof="0" dirty="0">
                <a:ln>
                  <a:noFill/>
                </a:ln>
                <a:solidFill>
                  <a:prstClr val="black"/>
                </a:solidFill>
                <a:effectLst/>
                <a:uLnTx/>
                <a:uFillTx/>
                <a:latin typeface="Calibri" panose="020F0502020204030204"/>
                <a:ea typeface="+mj-ea"/>
                <a:cs typeface="+mj-cs"/>
              </a:rPr>
              <a:t>2 branschorganisationer</a:t>
            </a:r>
            <a:br>
              <a:rPr kumimoji="0" lang="sv-SE" sz="28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sv-SE" sz="2800" b="0" i="0" u="none" strike="noStrike" kern="1200" cap="none" spc="0" normalizeH="0" baseline="0" noProof="0" dirty="0">
                <a:ln>
                  <a:noFill/>
                </a:ln>
                <a:solidFill>
                  <a:prstClr val="black"/>
                </a:solidFill>
                <a:effectLst/>
                <a:uLnTx/>
                <a:uFillTx/>
                <a:latin typeface="Calibri" panose="020F0502020204030204"/>
                <a:ea typeface="+mj-ea"/>
                <a:cs typeface="+mj-cs"/>
              </a:rPr>
              <a:t>SKR – Inera – Adda</a:t>
            </a:r>
            <a:r>
              <a:rPr kumimoji="0" lang="sv-SE" sz="2400" b="1" i="0" u="none" strike="noStrike" kern="1200" cap="none" spc="0" normalizeH="0" baseline="0" noProof="0" dirty="0">
                <a:ln>
                  <a:noFill/>
                </a:ln>
                <a:solidFill>
                  <a:prstClr val="black"/>
                </a:solidFill>
                <a:effectLst/>
                <a:uLnTx/>
                <a:uFillTx/>
                <a:latin typeface="Arial"/>
                <a:ea typeface="+mj-ea"/>
                <a:cs typeface="+mj-cs"/>
              </a:rPr>
              <a:t/>
            </a:r>
            <a:br>
              <a:rPr kumimoji="0" lang="sv-SE" sz="2400" b="1" i="0" u="none" strike="noStrike" kern="1200" cap="none" spc="0" normalizeH="0" baseline="0" noProof="0" dirty="0">
                <a:ln>
                  <a:noFill/>
                </a:ln>
                <a:solidFill>
                  <a:prstClr val="black"/>
                </a:solidFill>
                <a:effectLst/>
                <a:uLnTx/>
                <a:uFillTx/>
                <a:latin typeface="Arial"/>
                <a:ea typeface="+mj-ea"/>
                <a:cs typeface="+mj-cs"/>
              </a:rPr>
            </a:br>
            <a:r>
              <a:rPr kumimoji="0" lang="sv-SE" sz="1400" b="0" i="0" u="none" strike="noStrike" kern="1200" cap="none" spc="0" normalizeH="0" baseline="0" noProof="0" dirty="0">
                <a:ln>
                  <a:noFill/>
                </a:ln>
                <a:solidFill>
                  <a:prstClr val="black"/>
                </a:solidFill>
                <a:effectLst/>
                <a:uLnTx/>
                <a:uFillTx/>
                <a:latin typeface="Arial"/>
                <a:ea typeface="+mj-ea"/>
                <a:cs typeface="+mj-cs"/>
              </a:rPr>
              <a:t/>
            </a:r>
            <a:br>
              <a:rPr kumimoji="0" lang="sv-SE" sz="1400" b="0" i="0" u="none" strike="noStrike" kern="1200" cap="none" spc="0" normalizeH="0" baseline="0" noProof="0" dirty="0">
                <a:ln>
                  <a:noFill/>
                </a:ln>
                <a:solidFill>
                  <a:prstClr val="black"/>
                </a:solidFill>
                <a:effectLst/>
                <a:uLnTx/>
                <a:uFillTx/>
                <a:latin typeface="Arial"/>
                <a:ea typeface="+mj-ea"/>
                <a:cs typeface="+mj-cs"/>
              </a:rPr>
            </a:br>
            <a:endParaRPr kumimoji="0" lang="sv-SE" sz="2400" b="0" i="0" u="none" strike="noStrike" kern="1200" cap="none" spc="0" normalizeH="0" baseline="0" noProof="0" dirty="0">
              <a:ln>
                <a:noFill/>
              </a:ln>
              <a:solidFill>
                <a:prstClr val="black"/>
              </a:solidFill>
              <a:effectLst/>
              <a:uLnTx/>
              <a:uFillTx/>
              <a:latin typeface="Arial"/>
              <a:ea typeface="+mj-ea"/>
              <a:cs typeface="+mj-cs"/>
            </a:endParaRPr>
          </a:p>
        </p:txBody>
      </p:sp>
      <p:pic>
        <p:nvPicPr>
          <p:cNvPr id="8" name="Bildobjekt 7" descr="En bild som visar karta&#10;&#10;Automatiskt genererad beskrivning">
            <a:extLst>
              <a:ext uri="{FF2B5EF4-FFF2-40B4-BE49-F238E27FC236}">
                <a16:creationId xmlns:a16="http://schemas.microsoft.com/office/drawing/2014/main" id="{3793662E-3190-32A9-9786-84689D5A6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7108" y="106711"/>
            <a:ext cx="2868611" cy="6469211"/>
          </a:xfrm>
          <a:prstGeom prst="rect">
            <a:avLst/>
          </a:prstGeom>
        </p:spPr>
      </p:pic>
      <p:sp>
        <p:nvSpPr>
          <p:cNvPr id="10" name="Platshållare för innehåll 5">
            <a:extLst>
              <a:ext uri="{FF2B5EF4-FFF2-40B4-BE49-F238E27FC236}">
                <a16:creationId xmlns:a16="http://schemas.microsoft.com/office/drawing/2014/main" id="{E883B211-9148-1C98-19DC-30892BD3487D}"/>
              </a:ext>
            </a:extLst>
          </p:cNvPr>
          <p:cNvSpPr txBox="1">
            <a:spLocks/>
          </p:cNvSpPr>
          <p:nvPr/>
        </p:nvSpPr>
        <p:spPr>
          <a:xfrm>
            <a:off x="727019" y="4020855"/>
            <a:ext cx="6814158" cy="17051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Delmål:</a:t>
            </a:r>
          </a:p>
          <a:p>
            <a:pPr marL="373063"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Ta fram krav för upphandling och leverantörsdialog</a:t>
            </a:r>
          </a:p>
          <a:p>
            <a:pPr marL="373063"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Samordna leverantörerna för att skapa tekniska standarder</a:t>
            </a:r>
          </a:p>
          <a:p>
            <a:pPr marL="487363" marR="0" lvl="0" indent="-457200" algn="l" defTabSz="914400" rtl="0" eaLnBrk="1" fontAlgn="auto" latinLnBrk="0" hangingPunct="1">
              <a:lnSpc>
                <a:spcPct val="90000"/>
              </a:lnSpc>
              <a:spcBef>
                <a:spcPts val="1000"/>
              </a:spcBef>
              <a:spcAft>
                <a:spcPts val="0"/>
              </a:spcAft>
              <a:buClrTx/>
              <a:buSzTx/>
              <a:buFont typeface="Symbol" panose="05050102010706020507" pitchFamily="18" charset="2"/>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Rekommendationer för ökad standardisering mellan kommuner</a:t>
            </a:r>
          </a:p>
          <a:p>
            <a:pPr marL="301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3879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3DF84B-1B71-04C0-FEA9-9A30E5E93BB2}"/>
              </a:ext>
            </a:extLst>
          </p:cNvPr>
          <p:cNvSpPr>
            <a:spLocks noGrp="1"/>
          </p:cNvSpPr>
          <p:nvPr>
            <p:ph type="title"/>
          </p:nvPr>
        </p:nvSpPr>
        <p:spPr>
          <a:xfrm>
            <a:off x="5149114" y="2532376"/>
            <a:ext cx="6586491" cy="1286160"/>
          </a:xfrm>
        </p:spPr>
        <p:txBody>
          <a:bodyPr vert="horz" lIns="91440" tIns="45720" rIns="91440" bIns="45720" rtlCol="0" anchor="b">
            <a:normAutofit/>
          </a:bodyPr>
          <a:lstStyle/>
          <a:p>
            <a:pPr algn="l"/>
            <a:r>
              <a:rPr lang="sv-SE" sz="2800" b="1" dirty="0">
                <a:solidFill>
                  <a:schemeClr val="tx1"/>
                </a:solidFill>
                <a:latin typeface="+mn-lt"/>
                <a:cs typeface="Arial" panose="020B0604020202020204" pitchFamily="34" charset="0"/>
              </a:rPr>
              <a:t>Juridiken öppnar upp för vissa efterlängtade möjligheter</a:t>
            </a:r>
            <a:r>
              <a:rPr lang="sv-SE" sz="2600" dirty="0"/>
              <a:t/>
            </a:r>
            <a:br>
              <a:rPr lang="sv-SE" sz="2600" dirty="0"/>
            </a:br>
            <a:endParaRPr lang="sv-SE" sz="2600" dirty="0">
              <a:solidFill>
                <a:schemeClr val="tx1"/>
              </a:solidFill>
              <a:cs typeface="Calibri Light"/>
            </a:endParaRPr>
          </a:p>
        </p:txBody>
      </p:sp>
      <p:pic>
        <p:nvPicPr>
          <p:cNvPr id="3" name="Bildobjekt 3">
            <a:extLst>
              <a:ext uri="{FF2B5EF4-FFF2-40B4-BE49-F238E27FC236}">
                <a16:creationId xmlns:a16="http://schemas.microsoft.com/office/drawing/2014/main" id="{58631A5C-AA13-D8D3-0373-56F172373148}"/>
              </a:ext>
            </a:extLst>
          </p:cNvPr>
          <p:cNvPicPr>
            <a:picLocks noChangeAspect="1"/>
          </p:cNvPicPr>
          <p:nvPr/>
        </p:nvPicPr>
        <p:blipFill rotWithShape="1">
          <a:blip r:embed="rId3"/>
          <a:srcRect r="816" b="-1"/>
          <a:stretch/>
        </p:blipFill>
        <p:spPr>
          <a:xfrm>
            <a:off x="0" y="10"/>
            <a:ext cx="4635571" cy="6857990"/>
          </a:xfrm>
          <a:prstGeom prst="rect">
            <a:avLst/>
          </a:prstGeom>
          <a:effectLst/>
        </p:spPr>
      </p:pic>
    </p:spTree>
    <p:extLst>
      <p:ext uri="{BB962C8B-B14F-4D97-AF65-F5344CB8AC3E}">
        <p14:creationId xmlns:p14="http://schemas.microsoft.com/office/powerpoint/2010/main" val="4164675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530FD354-9D04-4BA7-B477-1061B52E17B5}"/>
              </a:ext>
            </a:extLst>
          </p:cNvPr>
          <p:cNvSpPr txBox="1">
            <a:spLocks/>
          </p:cNvSpPr>
          <p:nvPr/>
        </p:nvSpPr>
        <p:spPr>
          <a:xfrm>
            <a:off x="654240" y="576716"/>
            <a:ext cx="960982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3000" b="1" i="0" u="none" strike="noStrike" kern="1200" cap="none" spc="0" normalizeH="0" baseline="0" noProof="0" dirty="0">
                <a:ln>
                  <a:noFill/>
                </a:ln>
                <a:solidFill>
                  <a:prstClr val="black"/>
                </a:solidFill>
                <a:effectLst/>
                <a:uLnTx/>
                <a:uFillTx/>
                <a:latin typeface="Calibri Light" panose="020F0302020204030204"/>
                <a:ea typeface="+mj-ea"/>
                <a:cs typeface="+mj-cs"/>
              </a:rPr>
              <a:t>Lagen om sammanhållen vård- och omsorgsdokumentation (SVOD)</a:t>
            </a:r>
          </a:p>
        </p:txBody>
      </p:sp>
      <p:sp>
        <p:nvSpPr>
          <p:cNvPr id="7" name="textruta 6">
            <a:extLst>
              <a:ext uri="{FF2B5EF4-FFF2-40B4-BE49-F238E27FC236}">
                <a16:creationId xmlns:a16="http://schemas.microsoft.com/office/drawing/2014/main" id="{C918C0E8-02D9-8CAB-4607-C7AFDC17787C}"/>
              </a:ext>
            </a:extLst>
          </p:cNvPr>
          <p:cNvSpPr txBox="1"/>
          <p:nvPr/>
        </p:nvSpPr>
        <p:spPr>
          <a:xfrm>
            <a:off x="8196197" y="5958118"/>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rPr>
              <a:t>Trädde ikraft den 1 januari 2023</a:t>
            </a:r>
            <a:r>
              <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Arial"/>
              </a:rPr>
              <a:t>​</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Platshållare för innehåll 2">
            <a:extLst>
              <a:ext uri="{FF2B5EF4-FFF2-40B4-BE49-F238E27FC236}">
                <a16:creationId xmlns:a16="http://schemas.microsoft.com/office/drawing/2014/main" id="{4B07079D-4979-53B2-F89A-BB2D2CDF74B4}"/>
              </a:ext>
            </a:extLst>
          </p:cNvPr>
          <p:cNvSpPr txBox="1">
            <a:spLocks/>
          </p:cNvSpPr>
          <p:nvPr/>
        </p:nvSpPr>
        <p:spPr>
          <a:xfrm>
            <a:off x="838200" y="1612683"/>
            <a:ext cx="9733767" cy="417715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a:ln>
                  <a:noFill/>
                </a:ln>
                <a:solidFill>
                  <a:prstClr val="black"/>
                </a:solidFill>
                <a:effectLst/>
                <a:uLnTx/>
                <a:uFillTx/>
                <a:latin typeface="Calibri" panose="020F0502020204030204"/>
                <a:ea typeface="+mn-lt"/>
                <a:cs typeface="Arial" panose="020B0604020202020204" pitchFamily="34" charset="0"/>
              </a:rPr>
              <a:t>Öppnar upp möjligheten för vårdgivare och omsorgsgivare att få tillgång till information hos varandra om en enskild person, genom direktåtkomst eller annat elektroniskt utlämnande.</a:t>
            </a:r>
          </a:p>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a:ln>
                  <a:noFill/>
                </a:ln>
                <a:solidFill>
                  <a:prstClr val="black"/>
                </a:solidFill>
                <a:effectLst/>
                <a:uLnTx/>
                <a:uFillTx/>
                <a:latin typeface="Calibri" panose="020F0502020204030204"/>
                <a:ea typeface="+mn-lt"/>
                <a:cs typeface="Arial" panose="020B0604020202020204" pitchFamily="34" charset="0"/>
              </a:rPr>
              <a:t>Inom hälso- och sjukvården omfattar lagen alla patienter. För socialtjänsten g</a:t>
            </a: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äller dokumentation </a:t>
            </a:r>
            <a:r>
              <a:rPr kumimoji="0" lang="sv-SE" sz="2000" b="1" i="0" u="none" strike="noStrike" kern="1200" cap="none" spc="0" normalizeH="0" baseline="0" noProof="0">
                <a:ln>
                  <a:noFill/>
                </a:ln>
                <a:solidFill>
                  <a:srgbClr val="000000"/>
                </a:solidFill>
                <a:effectLst/>
                <a:uLnTx/>
                <a:uFillTx/>
                <a:latin typeface="Calibri" panose="020F0502020204030204"/>
                <a:ea typeface="+mn-ea"/>
                <a:cs typeface="+mn-cs"/>
              </a:rPr>
              <a:t>endast för insatse</a:t>
            </a: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r enligt 11 kap. 5 § SoL för </a:t>
            </a:r>
            <a:r>
              <a:rPr kumimoji="0" lang="sv-SE" sz="2000" b="1" i="0" u="none" strike="noStrike" kern="1200" cap="none" spc="0" normalizeH="0" baseline="0" noProof="0">
                <a:ln>
                  <a:noFill/>
                </a:ln>
                <a:solidFill>
                  <a:srgbClr val="000000"/>
                </a:solidFill>
                <a:effectLst/>
                <a:uLnTx/>
                <a:uFillTx/>
                <a:latin typeface="Calibri" panose="020F0502020204030204"/>
                <a:ea typeface="+mn-ea"/>
                <a:cs typeface="+mn-cs"/>
              </a:rPr>
              <a:t>äldre</a:t>
            </a: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 och för </a:t>
            </a:r>
            <a:r>
              <a:rPr kumimoji="0" lang="sv-SE" sz="2000" b="1" i="0" u="none" strike="noStrike" kern="1200" cap="none" spc="0" normalizeH="0" baseline="0" noProof="0">
                <a:ln>
                  <a:noFill/>
                </a:ln>
                <a:solidFill>
                  <a:srgbClr val="000000"/>
                </a:solidFill>
                <a:effectLst/>
                <a:uLnTx/>
                <a:uFillTx/>
                <a:latin typeface="Calibri" panose="020F0502020204030204"/>
                <a:ea typeface="+mn-ea"/>
                <a:cs typeface="+mn-cs"/>
              </a:rPr>
              <a:t>funktionsnedsatta </a:t>
            </a: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enligt 21 a § LSS. </a:t>
            </a: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För omsorgen krävs ett aktivt samtycke, vilket förutsätter kognitiv förmåga hos individen att fatta ett sånt beslut. </a:t>
            </a: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Lagen är </a:t>
            </a:r>
            <a:r>
              <a:rPr kumimoji="0" lang="sv-SE" sz="2000" b="1" i="0" u="none" strike="noStrike" kern="1200" cap="none" spc="0" normalizeH="0" baseline="0" noProof="0">
                <a:ln>
                  <a:noFill/>
                </a:ln>
                <a:solidFill>
                  <a:srgbClr val="000000"/>
                </a:solidFill>
                <a:effectLst/>
                <a:uLnTx/>
                <a:uFillTx/>
                <a:latin typeface="Calibri" panose="020F0502020204030204"/>
                <a:ea typeface="+mn-ea"/>
                <a:cs typeface="+mn-cs"/>
              </a:rPr>
              <a:t>frivillig</a:t>
            </a: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 för </a:t>
            </a:r>
            <a:r>
              <a:rPr kumimoji="0" lang="sv-SE" sz="2000" b="1" i="0" u="none" strike="noStrike" kern="1200" cap="none" spc="0" normalizeH="0" baseline="0" noProof="0">
                <a:ln>
                  <a:noFill/>
                </a:ln>
                <a:solidFill>
                  <a:srgbClr val="000000"/>
                </a:solidFill>
                <a:effectLst/>
                <a:uLnTx/>
                <a:uFillTx/>
                <a:latin typeface="Calibri" panose="020F0502020204030204"/>
                <a:ea typeface="+mn-ea"/>
                <a:cs typeface="+mn-cs"/>
              </a:rPr>
              <a:t>vård- och omsorgsgivare </a:t>
            </a: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att använda sig av. De som väljer att ansluta sig måste följa alla bestämmelserna i lagen.​ Utmaning, olika takt, ojämlik vård</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Inspelning från seminarium: ​</a:t>
            </a:r>
            <a:b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br>
            <a:r>
              <a:rPr kumimoji="0" lang="sv-SE" sz="2000" b="0" i="0" u="sng" strike="noStrike" kern="1200" cap="none" spc="0" normalizeH="0" baseline="0" noProof="0">
                <a:ln>
                  <a:noFill/>
                </a:ln>
                <a:solidFill>
                  <a:srgbClr val="0563C1"/>
                </a:solidFill>
                <a:effectLst/>
                <a:uLnTx/>
                <a:uFillTx/>
                <a:latin typeface="Calibri" panose="020F0502020204030204"/>
                <a:ea typeface="+mn-ea"/>
                <a:cs typeface="+mn-cs"/>
                <a:hlinkClick r:id="rId3"/>
              </a:rPr>
              <a:t>https://api.screen9.com/preview/Pua6CEOSgOquKOHXDyPrA1BibfD1mkjiZ5hjogX5wNdjcGpxDbNCKAaZeV5Q2lEo</a:t>
            </a:r>
            <a:endParaRPr kumimoji="0" lang="sv-SE" sz="2000" b="0" i="0" u="sng" strike="noStrike" kern="1200" cap="none" spc="0" normalizeH="0" baseline="0" noProof="0">
              <a:ln>
                <a:noFill/>
              </a:ln>
              <a:solidFill>
                <a:srgbClr val="0563C1"/>
              </a:solidFill>
              <a:effectLst/>
              <a:uLnTx/>
              <a:uFillTx/>
              <a:latin typeface="Calibri" panose="020F0502020204030204"/>
              <a:ea typeface="+mn-ea"/>
              <a:cs typeface="+mn-cs"/>
            </a:endParaRPr>
          </a:p>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34901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F7CBE5-72BA-8780-07E6-7E6EAE456295}"/>
              </a:ext>
            </a:extLst>
          </p:cNvPr>
          <p:cNvSpPr txBox="1">
            <a:spLocks/>
          </p:cNvSpPr>
          <p:nvPr/>
        </p:nvSpPr>
        <p:spPr>
          <a:xfrm>
            <a:off x="654240" y="851990"/>
            <a:ext cx="960982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3000" b="1" i="0" u="none" strike="noStrike" kern="1200" cap="none" spc="0" normalizeH="0" baseline="0" noProof="0" dirty="0">
                <a:ln>
                  <a:noFill/>
                </a:ln>
                <a:solidFill>
                  <a:prstClr val="black"/>
                </a:solidFill>
                <a:effectLst/>
                <a:uLnTx/>
                <a:uFillTx/>
                <a:latin typeface="Calibri Light" panose="020F0302020204030204"/>
                <a:ea typeface="+mj-ea"/>
                <a:cs typeface="+mj-cs"/>
              </a:rPr>
              <a:t>Möjligheter?</a:t>
            </a:r>
          </a:p>
        </p:txBody>
      </p:sp>
      <p:sp>
        <p:nvSpPr>
          <p:cNvPr id="3" name="Platshållare för innehåll 1">
            <a:extLst>
              <a:ext uri="{FF2B5EF4-FFF2-40B4-BE49-F238E27FC236}">
                <a16:creationId xmlns:a16="http://schemas.microsoft.com/office/drawing/2014/main" id="{126E04C6-8452-F4A3-1043-6E1256B966E7}"/>
              </a:ext>
            </a:extLst>
          </p:cNvPr>
          <p:cNvSpPr txBox="1">
            <a:spLocks/>
          </p:cNvSpPr>
          <p:nvPr/>
        </p:nvSpPr>
        <p:spPr>
          <a:xfrm>
            <a:off x="664233" y="1467686"/>
            <a:ext cx="9609825" cy="373859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Att använda resurserna på ett effektivt sätt </a:t>
            </a:r>
            <a:r>
              <a:rPr kumimoji="0" lang="sv-SE" sz="1800" b="1"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
            </a:r>
            <a:br>
              <a:rPr kumimoji="0" lang="sv-SE" sz="1800" b="1"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b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Andelen äldre personer ökar i befolkningen, och fler personer har behov av insatser från både vård och omsorg. </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Omställningen till Nära vård är resurseffektiv men behöver stödjas genom informationsdelning</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Arial"/>
            </a:endParaRPr>
          </a:p>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Fler olika aktörer inom våra verksamheter där allt fler personer får insatser från olika aktörer, det ställer krav på samverkan och ett effektivt informationsutbyte.</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Arial"/>
            </a:endParaRPr>
          </a:p>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Behöver hjälpas åt mer, kraftsamlas för att klara våra uppdrag utifrån den kompetensutmaning vi står inför</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Arial"/>
            </a:endParaRPr>
          </a:p>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Bättre kvalitet för individen</a:t>
            </a:r>
            <a:br>
              <a:rPr kumimoji="0" lang="sv-SE" sz="1800" b="1"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b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Helhetsbild kring individen</a:t>
            </a:r>
            <a:b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b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Skriftlig och spårbar informationsöverföring</a:t>
            </a:r>
            <a:b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b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Individbaserad uppföljning över laggränserna</a:t>
            </a:r>
          </a:p>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Katalysator för</a:t>
            </a: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
            </a:r>
            <a:b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b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Ett gemensamt språk </a:t>
            </a:r>
            <a:b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b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Ökat samarbete och kraftsamling</a:t>
            </a:r>
            <a:b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b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Nära vård</a:t>
            </a:r>
          </a:p>
          <a:p>
            <a:pPr marL="258445"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a:ln>
                <a:noFill/>
              </a:ln>
              <a:solidFill>
                <a:prstClr val="black"/>
              </a:solidFill>
              <a:effectLst/>
              <a:uLnTx/>
              <a:uFillTx/>
              <a:latin typeface="Calibri" panose="020F0502020204030204"/>
              <a:ea typeface="+mn-ea"/>
              <a:cs typeface="Arial"/>
            </a:endParaRPr>
          </a:p>
          <a:p>
            <a:pPr marL="2984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Arial"/>
            </a:endParaRPr>
          </a:p>
        </p:txBody>
      </p:sp>
      <p:pic>
        <p:nvPicPr>
          <p:cNvPr id="4" name="Bildobjekt 4" descr="En bild som visar pil&#10;&#10;Automatiskt genererad beskrivning">
            <a:extLst>
              <a:ext uri="{FF2B5EF4-FFF2-40B4-BE49-F238E27FC236}">
                <a16:creationId xmlns:a16="http://schemas.microsoft.com/office/drawing/2014/main" id="{927972A9-ADE3-B595-F1B1-15945113F6FC}"/>
              </a:ext>
            </a:extLst>
          </p:cNvPr>
          <p:cNvPicPr>
            <a:picLocks noChangeAspect="1"/>
          </p:cNvPicPr>
          <p:nvPr/>
        </p:nvPicPr>
        <p:blipFill>
          <a:blip r:embed="rId3"/>
          <a:stretch>
            <a:fillRect/>
          </a:stretch>
        </p:blipFill>
        <p:spPr>
          <a:xfrm>
            <a:off x="7659666" y="3834684"/>
            <a:ext cx="2743200" cy="2743200"/>
          </a:xfrm>
          <a:prstGeom prst="rect">
            <a:avLst/>
          </a:prstGeom>
        </p:spPr>
      </p:pic>
    </p:spTree>
    <p:extLst>
      <p:ext uri="{BB962C8B-B14F-4D97-AF65-F5344CB8AC3E}">
        <p14:creationId xmlns:p14="http://schemas.microsoft.com/office/powerpoint/2010/main" val="3569876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157CF1A4-9759-F9BF-6878-B667D69B9512}"/>
              </a:ext>
            </a:extLst>
          </p:cNvPr>
          <p:cNvSpPr txBox="1"/>
          <p:nvPr/>
        </p:nvSpPr>
        <p:spPr>
          <a:xfrm>
            <a:off x="4965428" y="190857"/>
            <a:ext cx="6586491" cy="128616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Light" panose="020F0302020204030204"/>
                <a:ea typeface="+mn-ea"/>
                <a:cs typeface="+mn-cs"/>
              </a:rPr>
              <a:t>Automatisering</a:t>
            </a:r>
            <a:r>
              <a:rPr kumimoji="0" lang="en-US" sz="4400" b="0" i="0" u="none" strike="noStrike" kern="1200" cap="none" spc="0" normalizeH="0" baseline="0" noProof="0" dirty="0">
                <a:ln>
                  <a:noFill/>
                </a:ln>
                <a:solidFill>
                  <a:prstClr val="black"/>
                </a:solidFill>
                <a:effectLst/>
                <a:uLnTx/>
                <a:uFillTx/>
                <a:latin typeface="Calibri Light" panose="020F0302020204030204"/>
                <a:ea typeface="+mn-ea"/>
                <a:cs typeface="+mn-cs"/>
              </a:rPr>
              <a:t> och AI</a:t>
            </a:r>
          </a:p>
        </p:txBody>
      </p:sp>
      <p:sp>
        <p:nvSpPr>
          <p:cNvPr id="10" name="textruta 9">
            <a:extLst>
              <a:ext uri="{FF2B5EF4-FFF2-40B4-BE49-F238E27FC236}">
                <a16:creationId xmlns:a16="http://schemas.microsoft.com/office/drawing/2014/main" id="{4E07156D-9F04-8E62-13B9-26B3E27EF306}"/>
              </a:ext>
            </a:extLst>
          </p:cNvPr>
          <p:cNvSpPr txBox="1"/>
          <p:nvPr/>
        </p:nvSpPr>
        <p:spPr>
          <a:xfrm>
            <a:off x="4874824" y="1653436"/>
            <a:ext cx="6677095" cy="5013707"/>
          </a:xfrm>
          <a:prstGeom prst="rect">
            <a:avLst/>
          </a:prstGeom>
        </p:spPr>
        <p:txBody>
          <a:bodyPr vert="horz" lIns="91440" tIns="45720" rIns="91440" bIns="45720" rtlCol="0">
            <a:normAutofit fontScale="92500" lnSpcReduction="20000"/>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sv-SE" sz="23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Från 1 juli 2022 har kommuner möjlighet att delegera beslut till en automatiserad beslutsfunktion med vissa undantag. </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rPr>
              <a:t>Ekonomiskt bistånd</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rPr>
              <a:t>Ekonomiprocesser  (ex. fakturabetalning)</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rPr>
              <a:t>Planering och behörighetstilldelning</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rPr>
              <a:t>Trygghetslarm</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rPr>
              <a:t>Serviceinsatser</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mn-cs"/>
              </a:rPr>
              <a:t>Hitta mönster, analysera och förutse → för att rikta rätt insatser och förebygga</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Calibri"/>
              </a:rPr>
              <a:t>AI-råd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sv-SE" sz="2300" b="0" i="0" u="none" strike="noStrike" kern="1200" cap="none" spc="0" normalizeH="0" baseline="0" noProof="0" dirty="0">
                <a:ln>
                  <a:noFill/>
                </a:ln>
                <a:solidFill>
                  <a:prstClr val="black"/>
                </a:solidFill>
                <a:effectLst/>
                <a:uLnTx/>
                <a:uFillTx/>
                <a:latin typeface="Calibri" panose="020F0502020204030204"/>
                <a:ea typeface="+mn-ea"/>
                <a:cs typeface="Calibri"/>
              </a:rPr>
              <a:t>AI-nätverk för socialtjänsten </a:t>
            </a:r>
            <a:endPar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Bildobjekt 10" descr="En bild som visar karta&#10;&#10;Automatiskt genererad beskrivning">
            <a:extLst>
              <a:ext uri="{FF2B5EF4-FFF2-40B4-BE49-F238E27FC236}">
                <a16:creationId xmlns:a16="http://schemas.microsoft.com/office/drawing/2014/main" id="{BB66E7F8-8A5B-B2EC-3465-9C3A79FC483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0705" r="11701"/>
          <a:stretch/>
        </p:blipFill>
        <p:spPr>
          <a:xfrm>
            <a:off x="20" y="10"/>
            <a:ext cx="4635571" cy="6857990"/>
          </a:xfrm>
          <a:prstGeom prst="rect">
            <a:avLst/>
          </a:prstGeom>
          <a:effectLst/>
        </p:spPr>
      </p:pic>
    </p:spTree>
    <p:extLst>
      <p:ext uri="{BB962C8B-B14F-4D97-AF65-F5344CB8AC3E}">
        <p14:creationId xmlns:p14="http://schemas.microsoft.com/office/powerpoint/2010/main" val="278083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5F304A-49EE-F460-FAC6-AC7AA532E172}"/>
              </a:ext>
            </a:extLst>
          </p:cNvPr>
          <p:cNvSpPr>
            <a:spLocks noGrp="1"/>
          </p:cNvSpPr>
          <p:nvPr>
            <p:ph type="ctrTitle"/>
          </p:nvPr>
        </p:nvSpPr>
        <p:spPr/>
        <p:txBody>
          <a:bodyPr/>
          <a:lstStyle/>
          <a:p>
            <a:r>
              <a:rPr lang="sv-SE" dirty="0"/>
              <a:t>Tema välfärdsteknik</a:t>
            </a:r>
          </a:p>
        </p:txBody>
      </p:sp>
      <p:sp>
        <p:nvSpPr>
          <p:cNvPr id="3" name="Underrubrik 2">
            <a:extLst>
              <a:ext uri="{FF2B5EF4-FFF2-40B4-BE49-F238E27FC236}">
                <a16:creationId xmlns:a16="http://schemas.microsoft.com/office/drawing/2014/main" id="{4D552B56-8DBE-5660-5DDA-5F8D1C67414B}"/>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894242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Bildresultat för investigation png">
            <a:extLst>
              <a:ext uri="{FF2B5EF4-FFF2-40B4-BE49-F238E27FC236}">
                <a16:creationId xmlns:a16="http://schemas.microsoft.com/office/drawing/2014/main" id="{562C3599-C112-D3B3-79DC-ABD83248E8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043" y="3059556"/>
            <a:ext cx="3058308" cy="3058308"/>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3A3BB994-D683-9FCE-8360-A3E763C6356A}"/>
              </a:ext>
            </a:extLst>
          </p:cNvPr>
          <p:cNvSpPr>
            <a:spLocks noGrp="1"/>
          </p:cNvSpPr>
          <p:nvPr>
            <p:ph type="title"/>
          </p:nvPr>
        </p:nvSpPr>
        <p:spPr>
          <a:xfrm>
            <a:off x="653475" y="768852"/>
            <a:ext cx="9905966" cy="1047423"/>
          </a:xfrm>
        </p:spPr>
        <p:txBody>
          <a:bodyPr/>
          <a:lstStyle/>
          <a:p>
            <a:pPr algn="l"/>
            <a:r>
              <a:rPr lang="sv-SE" dirty="0"/>
              <a:t>Aktuella utredningar</a:t>
            </a:r>
          </a:p>
        </p:txBody>
      </p:sp>
      <p:sp>
        <p:nvSpPr>
          <p:cNvPr id="4" name="textruta 3">
            <a:extLst>
              <a:ext uri="{FF2B5EF4-FFF2-40B4-BE49-F238E27FC236}">
                <a16:creationId xmlns:a16="http://schemas.microsoft.com/office/drawing/2014/main" id="{638F74CC-0F25-9986-65E7-A3C75464BDD6}"/>
              </a:ext>
            </a:extLst>
          </p:cNvPr>
          <p:cNvSpPr txBox="1"/>
          <p:nvPr/>
        </p:nvSpPr>
        <p:spPr>
          <a:xfrm>
            <a:off x="653474" y="2167004"/>
            <a:ext cx="8352739" cy="1785104"/>
          </a:xfrm>
          <a:prstGeom prst="rect">
            <a:avLst/>
          </a:prstGeom>
          <a:noFill/>
        </p:spPr>
        <p:txBody>
          <a:bodyPr wrap="square">
            <a:spAutoFit/>
          </a:bodyPr>
          <a:lstStyle/>
          <a:p>
            <a:pPr marL="0" marR="0" lvl="0" indent="0" algn="l" defTabSz="914400" rtl="0" eaLnBrk="1" fontAlgn="base" latinLnBrk="0" hangingPunct="1">
              <a:lnSpc>
                <a:spcPct val="100000"/>
              </a:lnSpc>
              <a:spcBef>
                <a:spcPts val="600"/>
              </a:spcBef>
              <a:spcAft>
                <a:spcPts val="120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t>Utredning initierad om statlig e-leg</a:t>
            </a:r>
          </a:p>
          <a:p>
            <a:pPr marL="0" marR="0" lvl="0" indent="0" algn="l" defTabSz="914400" rtl="0" eaLnBrk="1" fontAlgn="base" latinLnBrk="0" hangingPunct="1">
              <a:lnSpc>
                <a:spcPct val="100000"/>
              </a:lnSpc>
              <a:spcBef>
                <a:spcPts val="600"/>
              </a:spcBef>
              <a:spcAft>
                <a:spcPts val="120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t>Utredningsdirektiv till posthanteringsutredning om det ska bli obligatoriskt med digital post</a:t>
            </a:r>
          </a:p>
          <a:p>
            <a:pPr marL="0" marR="0" lvl="0" indent="0" algn="l" defTabSz="914400" rtl="0" eaLnBrk="1" fontAlgn="base" latinLnBrk="0" hangingPunct="1">
              <a:lnSpc>
                <a:spcPct val="100000"/>
              </a:lnSpc>
              <a:spcBef>
                <a:spcPts val="600"/>
              </a:spcBef>
              <a:spcAft>
                <a:spcPts val="120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t>Interoperabilitetsutredningen</a:t>
            </a:r>
            <a:endParaRPr kumimoji="0" lang="sv-SE"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572578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157CF1A4-9759-F9BF-6878-B667D69B9512}"/>
              </a:ext>
            </a:extLst>
          </p:cNvPr>
          <p:cNvSpPr txBox="1"/>
          <p:nvPr/>
        </p:nvSpPr>
        <p:spPr>
          <a:xfrm>
            <a:off x="960100" y="978102"/>
            <a:ext cx="10588434" cy="106264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a:ea typeface="+mn-ea"/>
                <a:cs typeface="+mn-cs"/>
              </a:rPr>
              <a:t>Tack!</a:t>
            </a:r>
          </a:p>
        </p:txBody>
      </p:sp>
      <p:pic>
        <p:nvPicPr>
          <p:cNvPr id="35" name="Graphic 34" descr="E-post">
            <a:extLst>
              <a:ext uri="{FF2B5EF4-FFF2-40B4-BE49-F238E27FC236}">
                <a16:creationId xmlns:a16="http://schemas.microsoft.com/office/drawing/2014/main" id="{DADADB8E-AFE4-2137-309C-70A5F77EF0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333206" y="2811104"/>
            <a:ext cx="2928114" cy="2928114"/>
          </a:xfrm>
          <a:prstGeom prst="rect">
            <a:avLst/>
          </a:prstGeom>
        </p:spPr>
      </p:pic>
      <p:sp>
        <p:nvSpPr>
          <p:cNvPr id="10" name="textruta 9">
            <a:extLst>
              <a:ext uri="{FF2B5EF4-FFF2-40B4-BE49-F238E27FC236}">
                <a16:creationId xmlns:a16="http://schemas.microsoft.com/office/drawing/2014/main" id="{4E07156D-9F04-8E62-13B9-26B3E27EF306}"/>
              </a:ext>
            </a:extLst>
          </p:cNvPr>
          <p:cNvSpPr txBox="1"/>
          <p:nvPr/>
        </p:nvSpPr>
        <p:spPr>
          <a:xfrm>
            <a:off x="5266365" y="4275161"/>
            <a:ext cx="6282169" cy="3215749"/>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Pani.Hormatipour@skr.se</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1798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09DA14-BF2F-D5CC-206D-B7BE6A842859}"/>
              </a:ext>
            </a:extLst>
          </p:cNvPr>
          <p:cNvSpPr>
            <a:spLocks noGrp="1"/>
          </p:cNvSpPr>
          <p:nvPr>
            <p:ph type="ctrTitle"/>
          </p:nvPr>
        </p:nvSpPr>
        <p:spPr/>
        <p:txBody>
          <a:bodyPr/>
          <a:lstStyle/>
          <a:p>
            <a:r>
              <a:rPr lang="sv-SE" dirty="0"/>
              <a:t>Kompetenscentrum Välfärdsteknik</a:t>
            </a:r>
          </a:p>
        </p:txBody>
      </p:sp>
      <p:sp>
        <p:nvSpPr>
          <p:cNvPr id="3" name="Underrubrik 2">
            <a:extLst>
              <a:ext uri="{FF2B5EF4-FFF2-40B4-BE49-F238E27FC236}">
                <a16:creationId xmlns:a16="http://schemas.microsoft.com/office/drawing/2014/main" id="{F1150AD7-DD8A-E4CF-4AC1-624993DDC0CA}"/>
              </a:ext>
            </a:extLst>
          </p:cNvPr>
          <p:cNvSpPr>
            <a:spLocks noGrp="1"/>
          </p:cNvSpPr>
          <p:nvPr>
            <p:ph type="subTitle" idx="1"/>
          </p:nvPr>
        </p:nvSpPr>
        <p:spPr/>
        <p:txBody>
          <a:bodyPr/>
          <a:lstStyle/>
          <a:p>
            <a:r>
              <a:rPr lang="sv-SE" dirty="0"/>
              <a:t>Eva Sahlén</a:t>
            </a:r>
          </a:p>
        </p:txBody>
      </p:sp>
    </p:spTree>
    <p:extLst>
      <p:ext uri="{BB962C8B-B14F-4D97-AF65-F5344CB8AC3E}">
        <p14:creationId xmlns:p14="http://schemas.microsoft.com/office/powerpoint/2010/main" val="33117494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34256B1-27A4-2743-9A85-6E0F95A27E6B}"/>
              </a:ext>
            </a:extLst>
          </p:cNvPr>
          <p:cNvSpPr>
            <a:spLocks noGrp="1"/>
          </p:cNvSpPr>
          <p:nvPr>
            <p:ph type="title"/>
          </p:nvPr>
        </p:nvSpPr>
        <p:spPr>
          <a:xfrm>
            <a:off x="591827" y="1419756"/>
            <a:ext cx="5616171" cy="2320037"/>
          </a:xfrm>
        </p:spPr>
        <p:txBody>
          <a:bodyPr vert="horz" lIns="91440" tIns="45720" rIns="91440" bIns="45720" rtlCol="0" anchor="t">
            <a:noAutofit/>
          </a:bodyPr>
          <a:lstStyle/>
          <a:p>
            <a:r>
              <a:rPr lang="sv-SE" sz="4000" dirty="0"/>
              <a:t>Lyckas</a:t>
            </a:r>
            <a:r>
              <a:rPr lang="sv-SE" sz="4000" b="1" kern="1200" dirty="0">
                <a:latin typeface="+mj-lt"/>
                <a:ea typeface="+mj-ea"/>
                <a:cs typeface="+mj-cs"/>
              </a:rPr>
              <a:t> med välfärdsteknik</a:t>
            </a:r>
            <a:r>
              <a:rPr lang="sv-SE" sz="4000" b="1" kern="1200" dirty="0"/>
              <a:t/>
            </a:r>
            <a:br>
              <a:rPr lang="sv-SE" sz="4000" b="1" kern="1200" dirty="0"/>
            </a:br>
            <a:r>
              <a:rPr lang="sv-SE" sz="4000" b="1" kern="1200" dirty="0"/>
              <a:t/>
            </a:r>
            <a:br>
              <a:rPr lang="sv-SE" sz="4000" b="1" kern="1200" dirty="0"/>
            </a:br>
            <a:endParaRPr lang="sv-SE" sz="4000" b="1" kern="1200" dirty="0">
              <a:latin typeface="+mj-lt"/>
              <a:ea typeface="+mj-ea"/>
              <a:cs typeface="+mj-cs"/>
            </a:endParaRPr>
          </a:p>
        </p:txBody>
      </p:sp>
      <p:sp>
        <p:nvSpPr>
          <p:cNvPr id="5" name="Rubrik 3">
            <a:extLst>
              <a:ext uri="{FF2B5EF4-FFF2-40B4-BE49-F238E27FC236}">
                <a16:creationId xmlns:a16="http://schemas.microsoft.com/office/drawing/2014/main" id="{2B594491-05FA-6944-9957-549F6D3541E1}"/>
              </a:ext>
            </a:extLst>
          </p:cNvPr>
          <p:cNvSpPr txBox="1">
            <a:spLocks/>
          </p:cNvSpPr>
          <p:nvPr/>
        </p:nvSpPr>
        <p:spPr>
          <a:xfrm>
            <a:off x="591827" y="1558800"/>
            <a:ext cx="5616171" cy="3740400"/>
          </a:xfrm>
          <a:prstGeom prst="rect">
            <a:avLst/>
          </a:prstGeom>
        </p:spPr>
        <p:txBody>
          <a:bodyPr vert="horz" lIns="91440" tIns="45720" rIns="91440" bIns="45720" rtlCol="0" anchor="t">
            <a:norm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endParaRPr kumimoji="0" lang="sv-SE" sz="3200" b="0" i="0" u="none" strike="noStrike" kern="1200" cap="none" spc="0" normalizeH="0" baseline="0" noProof="0" dirty="0">
              <a:ln>
                <a:noFill/>
              </a:ln>
              <a:solidFill>
                <a:prstClr val="black"/>
              </a:solidFill>
              <a:effectLst/>
              <a:uLnTx/>
              <a:uFillTx/>
              <a:latin typeface="Arial"/>
              <a:ea typeface="+mj-ea"/>
              <a:cs typeface="+mj-cs"/>
            </a:endParaRPr>
          </a:p>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3200" b="0" i="0" u="none" strike="noStrike" kern="1200" cap="none" spc="0" normalizeH="0" baseline="0" noProof="0" dirty="0">
                <a:ln>
                  <a:noFill/>
                </a:ln>
                <a:solidFill>
                  <a:prstClr val="black"/>
                </a:solidFill>
                <a:effectLst/>
                <a:uLnTx/>
                <a:uFillTx/>
                <a:latin typeface="Arial"/>
                <a:ea typeface="+mj-ea"/>
                <a:cs typeface="+mj-cs"/>
              </a:rPr>
              <a:t> </a:t>
            </a:r>
          </a:p>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3200" b="0" i="0" u="none" strike="noStrike" kern="1200" cap="none" spc="0" normalizeH="0" baseline="0" noProof="0" dirty="0">
                <a:ln>
                  <a:noFill/>
                </a:ln>
                <a:solidFill>
                  <a:prstClr val="black"/>
                </a:solidFill>
                <a:effectLst/>
                <a:uLnTx/>
                <a:uFillTx/>
                <a:latin typeface="Arial"/>
                <a:ea typeface="+mj-ea"/>
                <a:cs typeface="+mj-cs"/>
              </a:rPr>
              <a:t>15 mars 2023</a:t>
            </a:r>
          </a:p>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endParaRPr kumimoji="0" lang="sv-SE" sz="3200" b="0" i="0" u="none" strike="noStrike" kern="1200" cap="none" spc="0" normalizeH="0" baseline="0" noProof="0" dirty="0">
              <a:ln>
                <a:noFill/>
              </a:ln>
              <a:solidFill>
                <a:prstClr val="black"/>
              </a:solidFill>
              <a:effectLst/>
              <a:uLnTx/>
              <a:uFillTx/>
              <a:latin typeface="Arial"/>
              <a:ea typeface="+mj-ea"/>
              <a:cs typeface="+mj-cs"/>
            </a:endParaRPr>
          </a:p>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2400" b="1" i="0" u="none" strike="noStrike" kern="1200" cap="none" spc="0" normalizeH="0" baseline="0" noProof="0" dirty="0">
                <a:ln>
                  <a:noFill/>
                </a:ln>
                <a:solidFill>
                  <a:prstClr val="black"/>
                </a:solidFill>
                <a:effectLst/>
                <a:uLnTx/>
                <a:uFillTx/>
                <a:latin typeface="Arial"/>
                <a:ea typeface="+mj-ea"/>
                <a:cs typeface="+mj-cs"/>
              </a:rPr>
              <a:t>Eva Sahlén &amp; Lena Dahlberg</a:t>
            </a:r>
          </a:p>
          <a:p>
            <a:pPr marL="0" marR="0" lvl="0" indent="-22860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r>
              <a:rPr kumimoji="0" lang="sv-SE" sz="2400" b="1" i="0" u="none" strike="noStrike" kern="1200" cap="none" spc="0" normalizeH="0" baseline="0" noProof="0" dirty="0">
                <a:ln>
                  <a:noFill/>
                </a:ln>
                <a:solidFill>
                  <a:prstClr val="black"/>
                </a:solidFill>
                <a:effectLst/>
                <a:uLnTx/>
                <a:uFillTx/>
                <a:latin typeface="Arial"/>
                <a:ea typeface="+mj-ea"/>
                <a:cs typeface="+mj-cs"/>
              </a:rPr>
              <a:t>SKR Kompetenscenter </a:t>
            </a:r>
            <a:r>
              <a:rPr kumimoji="0" lang="sv-SE" sz="2400" b="1" i="0" u="none" strike="noStrike" kern="1200" cap="none" spc="0" normalizeH="0" baseline="0" noProof="0" dirty="0" err="1">
                <a:ln>
                  <a:noFill/>
                </a:ln>
                <a:solidFill>
                  <a:prstClr val="black"/>
                </a:solidFill>
                <a:effectLst/>
                <a:uLnTx/>
                <a:uFillTx/>
                <a:latin typeface="Arial"/>
                <a:ea typeface="+mj-ea"/>
                <a:cs typeface="+mj-cs"/>
              </a:rPr>
              <a:t>välfärdsteknik</a:t>
            </a:r>
            <a:endParaRPr kumimoji="0" lang="sv-SE" sz="2400" b="1" i="0" u="none" strike="noStrike" kern="1200" cap="none" spc="0" normalizeH="0" baseline="0" noProof="0" dirty="0">
              <a:ln>
                <a:noFill/>
              </a:ln>
              <a:solidFill>
                <a:prstClr val="black"/>
              </a:solidFill>
              <a:effectLst/>
              <a:uLnTx/>
              <a:uFillTx/>
              <a:latin typeface="Arial"/>
              <a:ea typeface="+mj-ea"/>
              <a:cs typeface="Arial"/>
            </a:endParaRPr>
          </a:p>
        </p:txBody>
      </p:sp>
      <p:pic>
        <p:nvPicPr>
          <p:cNvPr id="8" name="Bildobjekt 7" descr="En bild som visar person&#10;&#10;Automatiskt genererad beskrivning">
            <a:extLst>
              <a:ext uri="{FF2B5EF4-FFF2-40B4-BE49-F238E27FC236}">
                <a16:creationId xmlns:a16="http://schemas.microsoft.com/office/drawing/2014/main" id="{93500A37-01BB-F247-89E2-92A4DD9882C7}"/>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6424771" y="638296"/>
            <a:ext cx="4172325" cy="5360598"/>
          </a:xfrm>
          <a:prstGeom prst="rect">
            <a:avLst/>
          </a:prstGeom>
          <a:noFill/>
        </p:spPr>
      </p:pic>
    </p:spTree>
    <p:extLst>
      <p:ext uri="{BB962C8B-B14F-4D97-AF65-F5344CB8AC3E}">
        <p14:creationId xmlns:p14="http://schemas.microsoft.com/office/powerpoint/2010/main" val="4828525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F69435-17B4-06EF-A668-48BD2ABBEF54}"/>
              </a:ext>
            </a:extLst>
          </p:cNvPr>
          <p:cNvSpPr>
            <a:spLocks noGrp="1"/>
          </p:cNvSpPr>
          <p:nvPr>
            <p:ph type="title"/>
          </p:nvPr>
        </p:nvSpPr>
        <p:spPr>
          <a:xfrm>
            <a:off x="664233" y="434348"/>
            <a:ext cx="10215261" cy="1231392"/>
          </a:xfrm>
        </p:spPr>
        <p:txBody>
          <a:bodyPr/>
          <a:lstStyle/>
          <a:p>
            <a:r>
              <a:rPr lang="sv-SE"/>
              <a:t>Separat webb  - skr.se/</a:t>
            </a:r>
            <a:r>
              <a:rPr lang="sv-SE" err="1"/>
              <a:t>valfardsteknik</a:t>
            </a:r>
            <a:endParaRPr lang="sv-SE"/>
          </a:p>
        </p:txBody>
      </p:sp>
      <p:pic>
        <p:nvPicPr>
          <p:cNvPr id="5" name="Platshållare för innehåll 4" descr="En bild som visar text&#10;&#10;Automatiskt genererad beskrivning">
            <a:extLst>
              <a:ext uri="{FF2B5EF4-FFF2-40B4-BE49-F238E27FC236}">
                <a16:creationId xmlns:a16="http://schemas.microsoft.com/office/drawing/2014/main" id="{F44360EF-40BE-0399-0D75-05FC27715C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2734" y="1364541"/>
            <a:ext cx="6932646" cy="4686557"/>
          </a:xfrm>
        </p:spPr>
      </p:pic>
    </p:spTree>
    <p:extLst>
      <p:ext uri="{BB962C8B-B14F-4D97-AF65-F5344CB8AC3E}">
        <p14:creationId xmlns:p14="http://schemas.microsoft.com/office/powerpoint/2010/main" val="16743310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C238DA-E60B-75BC-965D-50D0EC626CB6}"/>
              </a:ext>
            </a:extLst>
          </p:cNvPr>
          <p:cNvSpPr>
            <a:spLocks noGrp="1"/>
          </p:cNvSpPr>
          <p:nvPr>
            <p:ph type="title"/>
          </p:nvPr>
        </p:nvSpPr>
        <p:spPr>
          <a:xfrm>
            <a:off x="664233" y="874602"/>
            <a:ext cx="10585969" cy="1231392"/>
          </a:xfrm>
        </p:spPr>
        <p:txBody>
          <a:bodyPr/>
          <a:lstStyle/>
          <a:p>
            <a:r>
              <a:rPr lang="sv-SE" dirty="0"/>
              <a:t>Vad händer 2023?</a:t>
            </a:r>
          </a:p>
        </p:txBody>
      </p:sp>
      <p:sp>
        <p:nvSpPr>
          <p:cNvPr id="3" name="Platshållare för innehåll 2">
            <a:extLst>
              <a:ext uri="{FF2B5EF4-FFF2-40B4-BE49-F238E27FC236}">
                <a16:creationId xmlns:a16="http://schemas.microsoft.com/office/drawing/2014/main" id="{362A7FC5-F150-23B6-A0A1-435686AED4C0}"/>
              </a:ext>
            </a:extLst>
          </p:cNvPr>
          <p:cNvSpPr>
            <a:spLocks noGrp="1"/>
          </p:cNvSpPr>
          <p:nvPr>
            <p:ph sz="half" idx="1"/>
          </p:nvPr>
        </p:nvSpPr>
        <p:spPr/>
        <p:txBody>
          <a:bodyPr vert="horz" lIns="91440" tIns="45720" rIns="91440" bIns="45720" rtlCol="0" anchor="t">
            <a:noAutofit/>
          </a:bodyPr>
          <a:lstStyle/>
          <a:p>
            <a:pPr marL="258445"/>
            <a:r>
              <a:rPr lang="sv-SE" dirty="0"/>
              <a:t>Treårig överenskommelse avslutades december 2022</a:t>
            </a:r>
          </a:p>
          <a:p>
            <a:pPr marL="258445"/>
            <a:r>
              <a:rPr lang="sv-SE" dirty="0"/>
              <a:t>Socialdepartementet avser ge SKR i uppdrag att under 2023 behålla Kompetenscentret</a:t>
            </a:r>
          </a:p>
          <a:p>
            <a:pPr marL="258445"/>
            <a:r>
              <a:rPr lang="sv-SE" dirty="0"/>
              <a:t>SKR har lyft behovet av resurser till kommuner till 2024</a:t>
            </a:r>
          </a:p>
        </p:txBody>
      </p:sp>
      <p:sp>
        <p:nvSpPr>
          <p:cNvPr id="4" name="Platshållare för innehåll 3">
            <a:extLst>
              <a:ext uri="{FF2B5EF4-FFF2-40B4-BE49-F238E27FC236}">
                <a16:creationId xmlns:a16="http://schemas.microsoft.com/office/drawing/2014/main" id="{6C15D1DC-E12B-5A30-C5FC-682E10DDC2F7}"/>
              </a:ext>
            </a:extLst>
          </p:cNvPr>
          <p:cNvSpPr>
            <a:spLocks noGrp="1"/>
          </p:cNvSpPr>
          <p:nvPr>
            <p:ph sz="half" idx="2"/>
          </p:nvPr>
        </p:nvSpPr>
        <p:spPr/>
        <p:txBody>
          <a:bodyPr vert="horz" lIns="91440" tIns="45720" rIns="91440" bIns="45720" rtlCol="0" anchor="t">
            <a:noAutofit/>
          </a:bodyPr>
          <a:lstStyle/>
          <a:p>
            <a:pPr marL="258445"/>
            <a:r>
              <a:rPr lang="sv-SE" dirty="0">
                <a:cs typeface="Arial"/>
              </a:rPr>
              <a:t>Pågår bemanning av ”nya” kompetenscentret</a:t>
            </a:r>
          </a:p>
          <a:p>
            <a:pPr marL="258445"/>
            <a:r>
              <a:rPr lang="sv-SE" dirty="0">
                <a:cs typeface="Arial"/>
              </a:rPr>
              <a:t>Erbjuda stöd ”på plats”</a:t>
            </a:r>
          </a:p>
        </p:txBody>
      </p:sp>
      <p:pic>
        <p:nvPicPr>
          <p:cNvPr id="5" name="Bildobjekt 4">
            <a:extLst>
              <a:ext uri="{FF2B5EF4-FFF2-40B4-BE49-F238E27FC236}">
                <a16:creationId xmlns:a16="http://schemas.microsoft.com/office/drawing/2014/main" id="{FF9076C5-5F00-60CE-26C0-EC20414AEA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1459" y="4137630"/>
            <a:ext cx="5411269" cy="1845768"/>
          </a:xfrm>
          <a:prstGeom prst="rect">
            <a:avLst/>
          </a:prstGeom>
        </p:spPr>
      </p:pic>
      <p:sp>
        <p:nvSpPr>
          <p:cNvPr id="6" name="Rektangel 5">
            <a:extLst>
              <a:ext uri="{FF2B5EF4-FFF2-40B4-BE49-F238E27FC236}">
                <a16:creationId xmlns:a16="http://schemas.microsoft.com/office/drawing/2014/main" id="{2ACB18EE-E158-108D-3AD6-821CCF2EB020}"/>
              </a:ext>
            </a:extLst>
          </p:cNvPr>
          <p:cNvSpPr/>
          <p:nvPr/>
        </p:nvSpPr>
        <p:spPr>
          <a:xfrm>
            <a:off x="0" y="0"/>
            <a:ext cx="4514492"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KOMPETENSCENTER VÄLFÄRDSTEKNIK</a:t>
            </a:r>
          </a:p>
        </p:txBody>
      </p:sp>
    </p:spTree>
    <p:extLst>
      <p:ext uri="{BB962C8B-B14F-4D97-AF65-F5344CB8AC3E}">
        <p14:creationId xmlns:p14="http://schemas.microsoft.com/office/powerpoint/2010/main" val="9202162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58AB21-D067-D029-0423-84D9137F30DC}"/>
              </a:ext>
            </a:extLst>
          </p:cNvPr>
          <p:cNvSpPr>
            <a:spLocks noGrp="1"/>
          </p:cNvSpPr>
          <p:nvPr>
            <p:ph type="title"/>
          </p:nvPr>
        </p:nvSpPr>
        <p:spPr/>
        <p:txBody>
          <a:bodyPr/>
          <a:lstStyle/>
          <a:p>
            <a:r>
              <a:rPr lang="sv-SE" dirty="0"/>
              <a:t>Erbjudande under 2023</a:t>
            </a:r>
          </a:p>
        </p:txBody>
      </p:sp>
      <p:sp>
        <p:nvSpPr>
          <p:cNvPr id="3" name="Platshållare för innehåll 2">
            <a:extLst>
              <a:ext uri="{FF2B5EF4-FFF2-40B4-BE49-F238E27FC236}">
                <a16:creationId xmlns:a16="http://schemas.microsoft.com/office/drawing/2014/main" id="{C21B957E-4B18-EA12-58A0-EDA3A926AA5C}"/>
              </a:ext>
            </a:extLst>
          </p:cNvPr>
          <p:cNvSpPr>
            <a:spLocks noGrp="1"/>
          </p:cNvSpPr>
          <p:nvPr>
            <p:ph sz="half" idx="1"/>
          </p:nvPr>
        </p:nvSpPr>
        <p:spPr/>
        <p:txBody>
          <a:bodyPr/>
          <a:lstStyle/>
          <a:p>
            <a:pPr>
              <a:buFont typeface="Arial" panose="020B0604020202020204" pitchFamily="34" charset="0"/>
              <a:buChar char="•"/>
            </a:pPr>
            <a:r>
              <a:rPr lang="sv-SE" dirty="0"/>
              <a:t>Stöd från planering och inköp till förändringsarbete, nyttoberäkning, uppföljning och införande av </a:t>
            </a:r>
            <a:r>
              <a:rPr lang="sv-SE" dirty="0" err="1"/>
              <a:t>välfärdsteknik</a:t>
            </a:r>
            <a:r>
              <a:rPr lang="sv-SE" dirty="0"/>
              <a:t>.</a:t>
            </a:r>
          </a:p>
          <a:p>
            <a:pPr>
              <a:buFont typeface="Arial" panose="020B0604020202020204" pitchFamily="34" charset="0"/>
              <a:buChar char="•"/>
            </a:pPr>
            <a:r>
              <a:rPr lang="sv-SE" dirty="0"/>
              <a:t>SKR svarar för sina kostnader, kommunen för sina. </a:t>
            </a:r>
          </a:p>
          <a:p>
            <a:pPr>
              <a:buFont typeface="Arial" panose="020B0604020202020204" pitchFamily="34" charset="0"/>
              <a:buChar char="•"/>
            </a:pPr>
            <a:r>
              <a:rPr lang="sv-SE" dirty="0"/>
              <a:t>Förankrat med förvaltningsledningen</a:t>
            </a:r>
          </a:p>
        </p:txBody>
      </p:sp>
      <p:sp>
        <p:nvSpPr>
          <p:cNvPr id="4" name="Platshållare för innehåll 3">
            <a:extLst>
              <a:ext uri="{FF2B5EF4-FFF2-40B4-BE49-F238E27FC236}">
                <a16:creationId xmlns:a16="http://schemas.microsoft.com/office/drawing/2014/main" id="{317346BB-5E5D-E980-7831-C3E2F21D2ECA}"/>
              </a:ext>
            </a:extLst>
          </p:cNvPr>
          <p:cNvSpPr>
            <a:spLocks noGrp="1"/>
          </p:cNvSpPr>
          <p:nvPr>
            <p:ph sz="half" idx="2"/>
          </p:nvPr>
        </p:nvSpPr>
        <p:spPr/>
        <p:txBody>
          <a:bodyPr/>
          <a:lstStyle/>
          <a:p>
            <a:pPr marL="30163" indent="0">
              <a:buNone/>
            </a:pPr>
            <a:r>
              <a:rPr lang="sv-SE" sz="2000" b="1" dirty="0"/>
              <a:t>Utgår från:                               </a:t>
            </a:r>
            <a:r>
              <a:rPr lang="sv-SE" sz="2000" dirty="0"/>
              <a:t>Kommunens behov </a:t>
            </a:r>
          </a:p>
          <a:p>
            <a:pPr marL="30163" indent="0">
              <a:buNone/>
            </a:pPr>
            <a:r>
              <a:rPr lang="sv-SE" sz="2000" b="1" dirty="0"/>
              <a:t>Målgrupp: </a:t>
            </a:r>
            <a:r>
              <a:rPr lang="sv-SE" sz="2000" dirty="0"/>
              <a:t>Projektledare/projektgrupp, utvecklare, inköpare, styrgrupp, förvaltningsledning </a:t>
            </a:r>
          </a:p>
          <a:p>
            <a:pPr marL="29845" indent="0">
              <a:buNone/>
            </a:pPr>
            <a:r>
              <a:rPr lang="sv-SE" sz="2000" b="1" dirty="0">
                <a:ea typeface="Times New Roman" panose="02020603050405020304" pitchFamily="18" charset="0"/>
                <a:cs typeface="Times New Roman" panose="02020603050405020304" pitchFamily="18" charset="0"/>
              </a:rPr>
              <a:t>Med vad:                               </a:t>
            </a:r>
            <a:r>
              <a:rPr lang="sv-SE" sz="2000" dirty="0">
                <a:ea typeface="Times New Roman" panose="02020603050405020304" pitchFamily="18" charset="0"/>
                <a:cs typeface="Times New Roman" panose="02020603050405020304" pitchFamily="18" charset="0"/>
              </a:rPr>
              <a:t>Strategiskt stöd, både vid enstaka aktiviteter eller kontinuerligt under en period. Stöd inför beslut till praktiskt stöd vid införande och frågor däremellan.</a:t>
            </a:r>
          </a:p>
          <a:p>
            <a:pPr marL="29845" indent="0">
              <a:buNone/>
            </a:pPr>
            <a:r>
              <a:rPr lang="sv-SE" sz="2000" dirty="0">
                <a:ea typeface="Times New Roman" panose="02020603050405020304" pitchFamily="18" charset="0"/>
                <a:cs typeface="Times New Roman" panose="02020603050405020304" pitchFamily="18" charset="0"/>
              </a:rPr>
              <a:t>Coachning som syftar till att stötta en specifik roll i omställningsarbetet. </a:t>
            </a:r>
          </a:p>
          <a:p>
            <a:endParaRPr lang="sv-SE" dirty="0"/>
          </a:p>
        </p:txBody>
      </p:sp>
    </p:spTree>
    <p:extLst>
      <p:ext uri="{BB962C8B-B14F-4D97-AF65-F5344CB8AC3E}">
        <p14:creationId xmlns:p14="http://schemas.microsoft.com/office/powerpoint/2010/main" val="3998751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AE36CA-01DA-4CA6-9CC4-E55C39244911}"/>
              </a:ext>
            </a:extLst>
          </p:cNvPr>
          <p:cNvSpPr>
            <a:spLocks noGrp="1"/>
          </p:cNvSpPr>
          <p:nvPr>
            <p:ph type="title"/>
          </p:nvPr>
        </p:nvSpPr>
        <p:spPr/>
        <p:txBody>
          <a:bodyPr/>
          <a:lstStyle/>
          <a:p>
            <a:r>
              <a:rPr lang="sv-SE" sz="4400"/>
              <a:t>Utmaningar och hinder</a:t>
            </a:r>
            <a:r>
              <a:rPr lang="sv-SE" sz="4000"/>
              <a:t/>
            </a:r>
            <a:br>
              <a:rPr lang="sv-SE" sz="4000"/>
            </a:br>
            <a:r>
              <a:rPr lang="sv-SE" sz="4000"/>
              <a:t/>
            </a:r>
            <a:br>
              <a:rPr lang="sv-SE" sz="4000"/>
            </a:br>
            <a:endParaRPr lang="sv-SE" sz="3600" i="1"/>
          </a:p>
        </p:txBody>
      </p:sp>
    </p:spTree>
    <p:extLst>
      <p:ext uri="{BB962C8B-B14F-4D97-AF65-F5344CB8AC3E}">
        <p14:creationId xmlns:p14="http://schemas.microsoft.com/office/powerpoint/2010/main" val="33035928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906"/>
            <a:ext cx="12354561" cy="6845754"/>
          </a:xfrm>
          <a:prstGeom prst="rect">
            <a:avLst/>
          </a:prstGeom>
        </p:spPr>
      </p:pic>
    </p:spTree>
    <p:extLst>
      <p:ext uri="{BB962C8B-B14F-4D97-AF65-F5344CB8AC3E}">
        <p14:creationId xmlns:p14="http://schemas.microsoft.com/office/powerpoint/2010/main" val="31041028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p:txBody>
          <a:bodyPr/>
          <a:lstStyle/>
          <a:p>
            <a:endParaRPr lang="sv-SE"/>
          </a:p>
        </p:txBody>
      </p:sp>
      <p:pic>
        <p:nvPicPr>
          <p:cNvPr id="6" name="Platshållare för innehåll 5">
            <a:extLst>
              <a:ext uri="{FF2B5EF4-FFF2-40B4-BE49-F238E27FC236}">
                <a16:creationId xmlns:a16="http://schemas.microsoft.com/office/drawing/2014/main" id="{B76BD2DB-CFA8-40BD-BA9D-C7A03592C049}"/>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33925" y="0"/>
            <a:ext cx="12265720" cy="6868361"/>
          </a:xfrm>
        </p:spPr>
      </p:pic>
    </p:spTree>
    <p:extLst>
      <p:ext uri="{BB962C8B-B14F-4D97-AF65-F5344CB8AC3E}">
        <p14:creationId xmlns:p14="http://schemas.microsoft.com/office/powerpoint/2010/main" val="2788602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A1F9BD-0C56-579B-FA6D-469ED8345C2C}"/>
              </a:ext>
            </a:extLst>
          </p:cNvPr>
          <p:cNvSpPr>
            <a:spLocks noGrp="1"/>
          </p:cNvSpPr>
          <p:nvPr>
            <p:ph type="ctrTitle"/>
          </p:nvPr>
        </p:nvSpPr>
        <p:spPr/>
        <p:txBody>
          <a:bodyPr/>
          <a:lstStyle/>
          <a:p>
            <a:r>
              <a:rPr lang="sv-SE" dirty="0"/>
              <a:t>All age </a:t>
            </a:r>
            <a:r>
              <a:rPr lang="sv-SE" dirty="0" err="1"/>
              <a:t>hub</a:t>
            </a:r>
            <a:endParaRPr lang="sv-SE" dirty="0"/>
          </a:p>
        </p:txBody>
      </p:sp>
      <p:sp>
        <p:nvSpPr>
          <p:cNvPr id="3" name="Underrubrik 2">
            <a:extLst>
              <a:ext uri="{FF2B5EF4-FFF2-40B4-BE49-F238E27FC236}">
                <a16:creationId xmlns:a16="http://schemas.microsoft.com/office/drawing/2014/main" id="{9AE1BEC6-BC3D-5D5C-3A35-462DE21EFCA6}"/>
              </a:ext>
            </a:extLst>
          </p:cNvPr>
          <p:cNvSpPr>
            <a:spLocks noGrp="1"/>
          </p:cNvSpPr>
          <p:nvPr>
            <p:ph type="subTitle" idx="1"/>
          </p:nvPr>
        </p:nvSpPr>
        <p:spPr/>
        <p:txBody>
          <a:bodyPr/>
          <a:lstStyle/>
          <a:p>
            <a:r>
              <a:rPr lang="sv-SE" dirty="0"/>
              <a:t>Yvonne Witzöe och Myriam </a:t>
            </a:r>
            <a:r>
              <a:rPr lang="sv-SE" dirty="0" err="1"/>
              <a:t>Belbekri</a:t>
            </a:r>
            <a:r>
              <a:rPr lang="sv-SE" dirty="0"/>
              <a:t>, GR </a:t>
            </a:r>
          </a:p>
        </p:txBody>
      </p:sp>
    </p:spTree>
    <p:extLst>
      <p:ext uri="{BB962C8B-B14F-4D97-AF65-F5344CB8AC3E}">
        <p14:creationId xmlns:p14="http://schemas.microsoft.com/office/powerpoint/2010/main" val="12238548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8BFC32-FB2D-4024-B4F5-D928B2765EB6}"/>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ED27E14-76EC-4524-9F01-0BD58E0CAD1C}"/>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5380" y="0"/>
            <a:ext cx="12190572" cy="6853177"/>
          </a:xfrm>
        </p:spPr>
      </p:pic>
    </p:spTree>
    <p:extLst>
      <p:ext uri="{BB962C8B-B14F-4D97-AF65-F5344CB8AC3E}">
        <p14:creationId xmlns:p14="http://schemas.microsoft.com/office/powerpoint/2010/main" val="38969762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E64C-22B3-69AA-947B-0B2DEF362F97}"/>
              </a:ext>
            </a:extLst>
          </p:cNvPr>
          <p:cNvSpPr>
            <a:spLocks noGrp="1"/>
          </p:cNvSpPr>
          <p:nvPr>
            <p:ph type="ctrTitle"/>
          </p:nvPr>
        </p:nvSpPr>
        <p:spPr>
          <a:xfrm>
            <a:off x="666000" y="1797061"/>
            <a:ext cx="9608400" cy="2915339"/>
          </a:xfrm>
        </p:spPr>
        <p:txBody>
          <a:bodyPr/>
          <a:lstStyle/>
          <a:p>
            <a:r>
              <a:rPr lang="sv-SE">
                <a:ea typeface="+mj-lt"/>
                <a:cs typeface="+mj-lt"/>
              </a:rPr>
              <a:t>E-hälsa och välfärdsteknik i </a:t>
            </a:r>
            <a:br>
              <a:rPr lang="sv-SE">
                <a:ea typeface="+mj-lt"/>
                <a:cs typeface="+mj-lt"/>
              </a:rPr>
            </a:br>
            <a:r>
              <a:rPr lang="sv-SE">
                <a:ea typeface="+mj-lt"/>
                <a:cs typeface="+mj-lt"/>
              </a:rPr>
              <a:t>kommunerna 2022</a:t>
            </a:r>
            <a:br>
              <a:rPr lang="sv-SE">
                <a:ea typeface="+mj-lt"/>
                <a:cs typeface="+mj-lt"/>
              </a:rPr>
            </a:br>
            <a:r>
              <a:rPr lang="sv-SE">
                <a:ea typeface="+mj-lt"/>
                <a:cs typeface="+mj-lt"/>
              </a:rPr>
              <a:t/>
            </a:r>
            <a:br>
              <a:rPr lang="sv-SE">
                <a:ea typeface="+mj-lt"/>
                <a:cs typeface="+mj-lt"/>
              </a:rPr>
            </a:br>
            <a:r>
              <a:rPr lang="sv-SE" sz="2000">
                <a:ea typeface="+mj-lt"/>
                <a:cs typeface="+mj-lt"/>
              </a:rPr>
              <a:t>Socialstyrelsens enkätuppföljning av den digitala utvecklingen i socialtjänsten och den kommunala hälso- och sjukvården</a:t>
            </a:r>
            <a:r>
              <a:rPr lang="sv-SE" sz="1800">
                <a:ea typeface="+mj-lt"/>
                <a:cs typeface="+mj-lt"/>
              </a:rPr>
              <a:t> </a:t>
            </a:r>
            <a:br>
              <a:rPr lang="sv-SE" sz="1800">
                <a:ea typeface="+mj-lt"/>
                <a:cs typeface="+mj-lt"/>
              </a:rPr>
            </a:br>
            <a:endParaRPr lang="en-US"/>
          </a:p>
        </p:txBody>
      </p:sp>
      <p:sp>
        <p:nvSpPr>
          <p:cNvPr id="3" name="Subtitle 2">
            <a:extLst>
              <a:ext uri="{FF2B5EF4-FFF2-40B4-BE49-F238E27FC236}">
                <a16:creationId xmlns:a16="http://schemas.microsoft.com/office/drawing/2014/main" id="{E63F41A2-3EA0-23A1-687E-15D137EA45F1}"/>
              </a:ext>
            </a:extLst>
          </p:cNvPr>
          <p:cNvSpPr>
            <a:spLocks noGrp="1"/>
          </p:cNvSpPr>
          <p:nvPr>
            <p:ph type="subTitle" idx="1"/>
          </p:nvPr>
        </p:nvSpPr>
        <p:spPr/>
        <p:txBody>
          <a:bodyPr vert="horz" lIns="91440" tIns="45720" rIns="91440" bIns="45720" rtlCol="0" anchor="t">
            <a:noAutofit/>
          </a:bodyPr>
          <a:lstStyle/>
          <a:p>
            <a:endParaRPr lang="sv-SE" b="1">
              <a:ea typeface="+mn-lt"/>
              <a:cs typeface="+mn-lt"/>
            </a:endParaRPr>
          </a:p>
          <a:p>
            <a:r>
              <a:rPr lang="sv-SE" sz="2000" b="1">
                <a:ea typeface="+mn-lt"/>
                <a:cs typeface="+mn-lt"/>
              </a:rPr>
              <a:t>www.socialstyrelsen.se</a:t>
            </a:r>
            <a:endParaRPr lang="en-US" sz="2000">
              <a:cs typeface="Arial"/>
            </a:endParaRPr>
          </a:p>
        </p:txBody>
      </p:sp>
      <p:pic>
        <p:nvPicPr>
          <p:cNvPr id="5" name="Bildobjekt 2">
            <a:extLst>
              <a:ext uri="{FF2B5EF4-FFF2-40B4-BE49-F238E27FC236}">
                <a16:creationId xmlns:a16="http://schemas.microsoft.com/office/drawing/2014/main" id="{63CF7957-C45B-30CB-5316-78A21A259BA2}"/>
              </a:ext>
            </a:extLst>
          </p:cNvPr>
          <p:cNvPicPr>
            <a:picLocks noChangeAspect="1"/>
          </p:cNvPicPr>
          <p:nvPr/>
        </p:nvPicPr>
        <p:blipFill>
          <a:blip r:embed="rId2"/>
          <a:stretch>
            <a:fillRect/>
          </a:stretch>
        </p:blipFill>
        <p:spPr>
          <a:xfrm>
            <a:off x="9580711" y="453925"/>
            <a:ext cx="2202383" cy="3264425"/>
          </a:xfrm>
          <a:prstGeom prst="rect">
            <a:avLst/>
          </a:prstGeom>
          <a:ln w="19050">
            <a:solidFill>
              <a:schemeClr val="tx1"/>
            </a:solidFill>
          </a:ln>
        </p:spPr>
      </p:pic>
    </p:spTree>
    <p:extLst>
      <p:ext uri="{BB962C8B-B14F-4D97-AF65-F5344CB8AC3E}">
        <p14:creationId xmlns:p14="http://schemas.microsoft.com/office/powerpoint/2010/main" val="9433172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a:extLst>
              <a:ext uri="{FF2B5EF4-FFF2-40B4-BE49-F238E27FC236}">
                <a16:creationId xmlns:a16="http://schemas.microsoft.com/office/drawing/2014/main" id="{1023E19B-BF64-462A-B2A9-CB42D63C96CD}"/>
              </a:ext>
            </a:extLst>
          </p:cNvPr>
          <p:cNvGraphicFramePr>
            <a:graphicFrameLocks noGrp="1"/>
          </p:cNvGraphicFramePr>
          <p:nvPr>
            <p:ph idx="1"/>
          </p:nvPr>
        </p:nvGraphicFramePr>
        <p:xfrm>
          <a:off x="663575" y="1419226"/>
          <a:ext cx="9610725" cy="4814888"/>
        </p:xfrm>
        <a:graphic>
          <a:graphicData uri="http://schemas.openxmlformats.org/drawingml/2006/chart">
            <c:chart xmlns:c="http://schemas.openxmlformats.org/drawingml/2006/chart" xmlns:r="http://schemas.openxmlformats.org/officeDocument/2006/relationships" r:id="rId2"/>
          </a:graphicData>
        </a:graphic>
      </p:graphicFrame>
      <p:sp>
        <p:nvSpPr>
          <p:cNvPr id="7" name="Rubrik 1">
            <a:extLst>
              <a:ext uri="{FF2B5EF4-FFF2-40B4-BE49-F238E27FC236}">
                <a16:creationId xmlns:a16="http://schemas.microsoft.com/office/drawing/2014/main" id="{B3C0F57D-FE4E-4E4F-B526-E237BE8276BB}"/>
              </a:ext>
            </a:extLst>
          </p:cNvPr>
          <p:cNvSpPr>
            <a:spLocks noGrp="1"/>
          </p:cNvSpPr>
          <p:nvPr>
            <p:ph type="title"/>
          </p:nvPr>
        </p:nvSpPr>
        <p:spPr>
          <a:xfrm>
            <a:off x="260592" y="603527"/>
            <a:ext cx="11326870" cy="576696"/>
          </a:xfrm>
        </p:spPr>
        <p:txBody>
          <a:bodyPr>
            <a:normAutofit/>
          </a:bodyPr>
          <a:lstStyle/>
          <a:p>
            <a:r>
              <a:rPr lang="sv-SE" sz="2400"/>
              <a:t>Hur kommunerna beskriver tillgången till tre välfärdstekniker</a:t>
            </a:r>
          </a:p>
        </p:txBody>
      </p:sp>
    </p:spTree>
    <p:extLst>
      <p:ext uri="{BB962C8B-B14F-4D97-AF65-F5344CB8AC3E}">
        <p14:creationId xmlns:p14="http://schemas.microsoft.com/office/powerpoint/2010/main" val="35557116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B24915-E7A3-43D2-817B-943C625D2EF7}"/>
              </a:ext>
            </a:extLst>
          </p:cNvPr>
          <p:cNvSpPr>
            <a:spLocks noGrp="1"/>
          </p:cNvSpPr>
          <p:nvPr>
            <p:ph type="title"/>
          </p:nvPr>
        </p:nvSpPr>
        <p:spPr>
          <a:xfrm>
            <a:off x="260592" y="617814"/>
            <a:ext cx="11326870" cy="576696"/>
          </a:xfrm>
        </p:spPr>
        <p:txBody>
          <a:bodyPr>
            <a:normAutofit/>
          </a:bodyPr>
          <a:lstStyle/>
          <a:p>
            <a:r>
              <a:rPr lang="sv-SE" sz="2400" dirty="0"/>
              <a:t>Antalet enskilda personer i ordinärt boende som har …</a:t>
            </a:r>
          </a:p>
        </p:txBody>
      </p:sp>
      <p:graphicFrame>
        <p:nvGraphicFramePr>
          <p:cNvPr id="8" name="Diagram 7">
            <a:extLst>
              <a:ext uri="{FF2B5EF4-FFF2-40B4-BE49-F238E27FC236}">
                <a16:creationId xmlns:a16="http://schemas.microsoft.com/office/drawing/2014/main" id="{6B42A1F7-3226-4F5B-A395-F7E03FE44315}"/>
              </a:ext>
            </a:extLst>
          </p:cNvPr>
          <p:cNvGraphicFramePr/>
          <p:nvPr/>
        </p:nvGraphicFramePr>
        <p:xfrm>
          <a:off x="418690" y="1221924"/>
          <a:ext cx="8128000" cy="50825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14988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9C30A70A-94DA-455A-A67B-243D2E95873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78905" y="757326"/>
            <a:ext cx="2234867" cy="5040000"/>
          </a:xfrm>
          <a:prstGeom prst="rect">
            <a:avLst/>
          </a:prstGeom>
        </p:spPr>
      </p:pic>
      <p:sp>
        <p:nvSpPr>
          <p:cNvPr id="11" name="Rubrik 1">
            <a:extLst>
              <a:ext uri="{FF2B5EF4-FFF2-40B4-BE49-F238E27FC236}">
                <a16:creationId xmlns:a16="http://schemas.microsoft.com/office/drawing/2014/main" id="{A7D04900-5415-4F3B-98E8-AE568BBEE6B5}"/>
              </a:ext>
            </a:extLst>
          </p:cNvPr>
          <p:cNvSpPr txBox="1">
            <a:spLocks/>
          </p:cNvSpPr>
          <p:nvPr/>
        </p:nvSpPr>
        <p:spPr>
          <a:xfrm>
            <a:off x="260592" y="315810"/>
            <a:ext cx="11326870" cy="576696"/>
          </a:xfrm>
          <a:prstGeom prst="rect">
            <a:avLst/>
          </a:prstGeom>
        </p:spPr>
        <p:txBody>
          <a:bodyPr>
            <a:norm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j-ea"/>
                <a:cs typeface="+mj-cs"/>
              </a:rPr>
              <a:t>Nattillsyn - uppger tillgång jämfört med faktisk användning</a:t>
            </a:r>
          </a:p>
        </p:txBody>
      </p:sp>
      <p:sp>
        <p:nvSpPr>
          <p:cNvPr id="5" name="textruta 4">
            <a:extLst>
              <a:ext uri="{FF2B5EF4-FFF2-40B4-BE49-F238E27FC236}">
                <a16:creationId xmlns:a16="http://schemas.microsoft.com/office/drawing/2014/main" id="{95A9F329-B675-44A0-8B8F-4AF72E70A0D0}"/>
              </a:ext>
            </a:extLst>
          </p:cNvPr>
          <p:cNvSpPr txBox="1"/>
          <p:nvPr/>
        </p:nvSpPr>
        <p:spPr>
          <a:xfrm>
            <a:off x="0" y="5797326"/>
            <a:ext cx="173637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Uppger tillgång</a:t>
            </a:r>
          </a:p>
        </p:txBody>
      </p:sp>
      <p:sp>
        <p:nvSpPr>
          <p:cNvPr id="12" name="textruta 11">
            <a:extLst>
              <a:ext uri="{FF2B5EF4-FFF2-40B4-BE49-F238E27FC236}">
                <a16:creationId xmlns:a16="http://schemas.microsoft.com/office/drawing/2014/main" id="{9C75E066-E224-4935-8AA4-2717DAD17426}"/>
              </a:ext>
            </a:extLst>
          </p:cNvPr>
          <p:cNvSpPr txBox="1"/>
          <p:nvPr/>
        </p:nvSpPr>
        <p:spPr>
          <a:xfrm>
            <a:off x="3862365" y="5797326"/>
            <a:ext cx="2172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Faktisk användning</a:t>
            </a:r>
          </a:p>
        </p:txBody>
      </p:sp>
      <p:pic>
        <p:nvPicPr>
          <p:cNvPr id="7" name="Bild 6">
            <a:extLst>
              <a:ext uri="{FF2B5EF4-FFF2-40B4-BE49-F238E27FC236}">
                <a16:creationId xmlns:a16="http://schemas.microsoft.com/office/drawing/2014/main" id="{38AF0FB7-83AB-4DE5-ABDD-0AF8848DE5A5}"/>
              </a:ext>
            </a:extLst>
          </p:cNvPr>
          <p:cNvPicPr>
            <a:picLocks noChangeAspect="1"/>
          </p:cNvPicPr>
          <p:nvPr/>
        </p:nvPicPr>
        <p:blipFill rotWithShape="1">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r="61663"/>
          <a:stretch/>
        </p:blipFill>
        <p:spPr>
          <a:xfrm>
            <a:off x="4083608" y="757326"/>
            <a:ext cx="2245376" cy="5040000"/>
          </a:xfrm>
          <a:prstGeom prst="rect">
            <a:avLst/>
          </a:prstGeom>
        </p:spPr>
      </p:pic>
      <p:graphicFrame>
        <p:nvGraphicFramePr>
          <p:cNvPr id="14" name="Tabell 8">
            <a:extLst>
              <a:ext uri="{FF2B5EF4-FFF2-40B4-BE49-F238E27FC236}">
                <a16:creationId xmlns:a16="http://schemas.microsoft.com/office/drawing/2014/main" id="{EB3D7FB4-F54F-4B54-91FE-AAB8AE337DB6}"/>
              </a:ext>
            </a:extLst>
          </p:cNvPr>
          <p:cNvGraphicFramePr>
            <a:graphicFrameLocks noGrp="1"/>
          </p:cNvGraphicFramePr>
          <p:nvPr/>
        </p:nvGraphicFramePr>
        <p:xfrm>
          <a:off x="7135729" y="1323856"/>
          <a:ext cx="3905367" cy="2306320"/>
        </p:xfrm>
        <a:graphic>
          <a:graphicData uri="http://schemas.openxmlformats.org/drawingml/2006/table">
            <a:tbl>
              <a:tblPr firstRow="1" bandRow="1">
                <a:tableStyleId>{F5AB1C69-6EDB-4FF4-983F-18BD219EF322}</a:tableStyleId>
              </a:tblPr>
              <a:tblGrid>
                <a:gridCol w="763101">
                  <a:extLst>
                    <a:ext uri="{9D8B030D-6E8A-4147-A177-3AD203B41FA5}">
                      <a16:colId xmlns:a16="http://schemas.microsoft.com/office/drawing/2014/main" val="618717008"/>
                    </a:ext>
                  </a:extLst>
                </a:gridCol>
                <a:gridCol w="2170266">
                  <a:extLst>
                    <a:ext uri="{9D8B030D-6E8A-4147-A177-3AD203B41FA5}">
                      <a16:colId xmlns:a16="http://schemas.microsoft.com/office/drawing/2014/main" val="3816529248"/>
                    </a:ext>
                  </a:extLst>
                </a:gridCol>
                <a:gridCol w="972000">
                  <a:extLst>
                    <a:ext uri="{9D8B030D-6E8A-4147-A177-3AD203B41FA5}">
                      <a16:colId xmlns:a16="http://schemas.microsoft.com/office/drawing/2014/main" val="1411834735"/>
                    </a:ext>
                  </a:extLst>
                </a:gridCol>
              </a:tblGrid>
              <a:tr h="370840">
                <a:tc rowSpan="2" gridSpan="2">
                  <a:txBody>
                    <a:bodyPr/>
                    <a:lstStyle/>
                    <a:p>
                      <a:r>
                        <a:rPr lang="sv-SE" sz="1300"/>
                        <a:t>Användare digital </a:t>
                      </a:r>
                      <a:r>
                        <a:rPr lang="sv-SE" sz="1300" err="1"/>
                        <a:t>nattillsyn</a:t>
                      </a:r>
                      <a:r>
                        <a:rPr lang="sv-SE" sz="1300"/>
                        <a:t/>
                      </a:r>
                      <a:br>
                        <a:rPr lang="sv-SE" sz="1300"/>
                      </a:br>
                      <a:r>
                        <a:rPr lang="sv-SE" sz="1300"/>
                        <a:t>Procent av invånare över 80 år</a:t>
                      </a:r>
                    </a:p>
                  </a:txBody>
                  <a:tcP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rowSpan="2" hMerge="1">
                  <a:txBody>
                    <a:bodyPr/>
                    <a:lstStyle/>
                    <a:p>
                      <a:endParaRPr lang="sv-SE"/>
                    </a:p>
                  </a:txBody>
                  <a:tcPr/>
                </a:tc>
                <a:tc>
                  <a:txBody>
                    <a:bodyPr/>
                    <a:lstStyle/>
                    <a:p>
                      <a:endParaRPr lang="sv-SE"/>
                    </a:p>
                  </a:txBody>
                  <a:tcPr>
                    <a:lnL w="12700" cap="flat" cmpd="sng" algn="ctr">
                      <a:solidFill>
                        <a:schemeClr val="bg1"/>
                      </a:solidFill>
                      <a:prstDash val="solid"/>
                      <a:round/>
                      <a:headEnd type="none" w="med" len="med"/>
                      <a:tailEnd type="none" w="med" len="med"/>
                    </a:lnL>
                    <a:solidFill>
                      <a:schemeClr val="tx1"/>
                    </a:solidFill>
                  </a:tcPr>
                </a:tc>
                <a:extLst>
                  <a:ext uri="{0D108BD9-81ED-4DB2-BD59-A6C34878D82A}">
                    <a16:rowId xmlns:a16="http://schemas.microsoft.com/office/drawing/2014/main" val="523599516"/>
                  </a:ext>
                </a:extLst>
              </a:tr>
              <a:tr h="0">
                <a:tc gridSpan="2" vMerge="1">
                  <a:txBody>
                    <a:bodyPr/>
                    <a:lstStyle/>
                    <a:p>
                      <a:endParaRPr lang="sv-SE"/>
                    </a:p>
                  </a:txBody>
                  <a:tcPr>
                    <a:solidFill>
                      <a:schemeClr val="tx1"/>
                    </a:solidFill>
                  </a:tcPr>
                </a:tc>
                <a:tc hMerge="1" vMerge="1">
                  <a:txBody>
                    <a:bodyPr/>
                    <a:lstStyle/>
                    <a:p>
                      <a:endParaRPr lang="sv-SE"/>
                    </a:p>
                  </a:txBody>
                  <a:tcPr/>
                </a:tc>
                <a:tc>
                  <a:txBody>
                    <a:bodyPr/>
                    <a:lstStyle/>
                    <a:p>
                      <a:r>
                        <a:rPr lang="sv-SE" sz="1300" dirty="0">
                          <a:solidFill>
                            <a:schemeClr val="bg1"/>
                          </a:solidFill>
                        </a:rPr>
                        <a:t>2022</a:t>
                      </a:r>
                    </a:p>
                  </a:txBody>
                  <a:tcP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828321354"/>
                  </a:ext>
                </a:extLst>
              </a:tr>
              <a:tr h="288000">
                <a:tc>
                  <a:txBody>
                    <a:bodyPr/>
                    <a:lstStyle/>
                    <a:p>
                      <a:pPr algn="ctr"/>
                      <a:r>
                        <a:rPr lang="sv-SE" sz="1300">
                          <a:solidFill>
                            <a:schemeClr val="bg1"/>
                          </a:solidFill>
                        </a:rPr>
                        <a:t>1,5-</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l" defTabSz="914400" rtl="0" eaLnBrk="1" latinLnBrk="0" hangingPunct="1"/>
                      <a:r>
                        <a:rPr lang="sv-SE" sz="1300" kern="1200">
                          <a:solidFill>
                            <a:schemeClr val="bg1"/>
                          </a:solidFill>
                          <a:latin typeface="+mn-lt"/>
                          <a:ea typeface="+mn-ea"/>
                          <a:cs typeface="+mn-cs"/>
                        </a:rPr>
                        <a:t>Fullskalig användning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ctr" defTabSz="914400" rtl="0" eaLnBrk="1" latinLnBrk="0" hangingPunct="1"/>
                      <a:r>
                        <a:rPr lang="sv-SE" sz="1300" kern="1200">
                          <a:solidFill>
                            <a:schemeClr val="bg1"/>
                          </a:solidFill>
                          <a:latin typeface="+mn-lt"/>
                          <a:ea typeface="+mn-ea"/>
                          <a:cs typeface="+mn-cs"/>
                        </a:rPr>
                        <a:t>16</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extLst>
                  <a:ext uri="{0D108BD9-81ED-4DB2-BD59-A6C34878D82A}">
                    <a16:rowId xmlns:a16="http://schemas.microsoft.com/office/drawing/2014/main" val="1270561225"/>
                  </a:ext>
                </a:extLst>
              </a:tr>
              <a:tr h="370840">
                <a:tc>
                  <a:txBody>
                    <a:bodyPr/>
                    <a:lstStyle/>
                    <a:p>
                      <a:pPr algn="ctr"/>
                      <a:r>
                        <a:rPr lang="sv-SE" sz="1300"/>
                        <a:t>1,0-1,5</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tc>
                  <a:txBody>
                    <a:bodyPr/>
                    <a:lstStyle/>
                    <a:p>
                      <a:pPr marL="0" algn="l" defTabSz="914400" rtl="0" eaLnBrk="1" latinLnBrk="0" hangingPunct="1"/>
                      <a:r>
                        <a:rPr lang="sv-SE" sz="1300" kern="1200">
                          <a:solidFill>
                            <a:schemeClr val="dk1"/>
                          </a:solidFill>
                        </a:rPr>
                        <a:t>På väg mot fullskalig användning</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tc>
                  <a:txBody>
                    <a:bodyPr/>
                    <a:lstStyle/>
                    <a:p>
                      <a:pPr marL="0" algn="ctr" defTabSz="914400" rtl="0" eaLnBrk="1" latinLnBrk="0" hangingPunct="1"/>
                      <a:r>
                        <a:rPr lang="sv-SE" sz="1300" kern="1200">
                          <a:solidFill>
                            <a:schemeClr val="dk1"/>
                          </a:solidFill>
                          <a:latin typeface="+mn-lt"/>
                          <a:ea typeface="+mn-ea"/>
                          <a:cs typeface="+mn-cs"/>
                        </a:rPr>
                        <a:t>29</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extLst>
                  <a:ext uri="{0D108BD9-81ED-4DB2-BD59-A6C34878D82A}">
                    <a16:rowId xmlns:a16="http://schemas.microsoft.com/office/drawing/2014/main" val="1845632449"/>
                  </a:ext>
                </a:extLst>
              </a:tr>
              <a:tr h="288000">
                <a:tc>
                  <a:txBody>
                    <a:bodyPr/>
                    <a:lstStyle/>
                    <a:p>
                      <a:pPr algn="ctr"/>
                      <a:r>
                        <a:rPr lang="sv-SE" sz="1300"/>
                        <a:t>0,1-1,0</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l" defTabSz="914400" rtl="0" eaLnBrk="1" latinLnBrk="0" hangingPunct="1"/>
                      <a:r>
                        <a:rPr lang="sv-SE" sz="1300" kern="1200">
                          <a:solidFill>
                            <a:schemeClr val="dk1"/>
                          </a:solidFill>
                        </a:rPr>
                        <a:t>Få användare</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ctr" defTabSz="914400" rtl="0" eaLnBrk="1" latinLnBrk="0" hangingPunct="1"/>
                      <a:r>
                        <a:rPr lang="sv-SE" sz="1300" kern="1200">
                          <a:solidFill>
                            <a:schemeClr val="dk1"/>
                          </a:solidFill>
                          <a:latin typeface="+mn-lt"/>
                          <a:ea typeface="+mn-ea"/>
                          <a:cs typeface="+mn-cs"/>
                        </a:rPr>
                        <a:t>157</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extLst>
                  <a:ext uri="{0D108BD9-81ED-4DB2-BD59-A6C34878D82A}">
                    <a16:rowId xmlns:a16="http://schemas.microsoft.com/office/drawing/2014/main" val="1289830253"/>
                  </a:ext>
                </a:extLst>
              </a:tr>
              <a:tr h="288000">
                <a:tc>
                  <a:txBody>
                    <a:bodyPr/>
                    <a:lstStyle/>
                    <a:p>
                      <a:pPr algn="ctr"/>
                      <a:r>
                        <a:rPr lang="sv-SE" sz="1300"/>
                        <a:t>0</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tc>
                  <a:txBody>
                    <a:bodyPr/>
                    <a:lstStyle/>
                    <a:p>
                      <a:pPr marL="0" algn="l" defTabSz="914400" rtl="0" eaLnBrk="1" latinLnBrk="0" hangingPunct="1"/>
                      <a:r>
                        <a:rPr lang="sv-SE" sz="1300" kern="1200">
                          <a:solidFill>
                            <a:schemeClr val="dk1"/>
                          </a:solidFill>
                        </a:rPr>
                        <a:t>Erbjuder men 0 användare</a:t>
                      </a:r>
                      <a:endParaRPr lang="sv-SE" sz="13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tc>
                  <a:txBody>
                    <a:bodyPr/>
                    <a:lstStyle/>
                    <a:p>
                      <a:pPr marL="0" algn="ctr" defTabSz="914400" rtl="0" eaLnBrk="1" latinLnBrk="0" hangingPunct="1"/>
                      <a:r>
                        <a:rPr lang="sv-SE" sz="1300" kern="1200">
                          <a:solidFill>
                            <a:schemeClr val="dk1"/>
                          </a:solidFill>
                          <a:latin typeface="+mn-lt"/>
                          <a:ea typeface="+mn-ea"/>
                          <a:cs typeface="+mn-cs"/>
                        </a:rPr>
                        <a:t>23</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extLst>
                  <a:ext uri="{0D108BD9-81ED-4DB2-BD59-A6C34878D82A}">
                    <a16:rowId xmlns:a16="http://schemas.microsoft.com/office/drawing/2014/main" val="4173222665"/>
                  </a:ext>
                </a:extLst>
              </a:tr>
              <a:tr h="288000">
                <a:tc>
                  <a:txBody>
                    <a:bodyPr/>
                    <a:lstStyle/>
                    <a:p>
                      <a:r>
                        <a:rPr lang="sv-SE" sz="1300"/>
                        <a:t>    – </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l" defTabSz="914400" rtl="0" eaLnBrk="1" latinLnBrk="0" hangingPunct="1"/>
                      <a:r>
                        <a:rPr lang="sv-SE" sz="1300" kern="1200">
                          <a:solidFill>
                            <a:schemeClr val="dk1"/>
                          </a:solidFill>
                          <a:latin typeface="+mn-lt"/>
                          <a:ea typeface="+mn-ea"/>
                          <a:cs typeface="+mn-cs"/>
                        </a:rPr>
                        <a:t>Förekommer inte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ctr" defTabSz="914400" rtl="0" eaLnBrk="1" latinLnBrk="0" hangingPunct="1"/>
                      <a:r>
                        <a:rPr lang="sv-SE" sz="1300" kern="1200" dirty="0">
                          <a:solidFill>
                            <a:schemeClr val="dk1"/>
                          </a:solidFill>
                          <a:latin typeface="+mn-lt"/>
                          <a:ea typeface="+mn-ea"/>
                          <a:cs typeface="+mn-cs"/>
                        </a:rPr>
                        <a:t>65</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CACACA"/>
                    </a:solidFill>
                  </a:tcPr>
                </a:tc>
                <a:extLst>
                  <a:ext uri="{0D108BD9-81ED-4DB2-BD59-A6C34878D82A}">
                    <a16:rowId xmlns:a16="http://schemas.microsoft.com/office/drawing/2014/main" val="1000292685"/>
                  </a:ext>
                </a:extLst>
              </a:tr>
            </a:tbl>
          </a:graphicData>
        </a:graphic>
      </p:graphicFrame>
      <p:graphicFrame>
        <p:nvGraphicFramePr>
          <p:cNvPr id="8" name="Tabell 7">
            <a:extLst>
              <a:ext uri="{FF2B5EF4-FFF2-40B4-BE49-F238E27FC236}">
                <a16:creationId xmlns:a16="http://schemas.microsoft.com/office/drawing/2014/main" id="{CA762FA6-D996-4EDE-B8B7-381154AAA2D0}"/>
              </a:ext>
            </a:extLst>
          </p:cNvPr>
          <p:cNvGraphicFramePr>
            <a:graphicFrameLocks noGrp="1"/>
          </p:cNvGraphicFramePr>
          <p:nvPr/>
        </p:nvGraphicFramePr>
        <p:xfrm>
          <a:off x="5924027" y="4401391"/>
          <a:ext cx="2933367" cy="1260000"/>
        </p:xfrm>
        <a:graphic>
          <a:graphicData uri="http://schemas.openxmlformats.org/drawingml/2006/table">
            <a:tbl>
              <a:tblPr firstRow="1" bandRow="1">
                <a:tableStyleId>{F5AB1C69-6EDB-4FF4-983F-18BD219EF322}</a:tableStyleId>
              </a:tblPr>
              <a:tblGrid>
                <a:gridCol w="293217">
                  <a:extLst>
                    <a:ext uri="{9D8B030D-6E8A-4147-A177-3AD203B41FA5}">
                      <a16:colId xmlns:a16="http://schemas.microsoft.com/office/drawing/2014/main" val="1164680463"/>
                    </a:ext>
                  </a:extLst>
                </a:gridCol>
                <a:gridCol w="2640150">
                  <a:extLst>
                    <a:ext uri="{9D8B030D-6E8A-4147-A177-3AD203B41FA5}">
                      <a16:colId xmlns:a16="http://schemas.microsoft.com/office/drawing/2014/main" val="2482924876"/>
                    </a:ext>
                  </a:extLst>
                </a:gridCol>
              </a:tblGrid>
              <a:tr h="252000">
                <a:tc>
                  <a:txBody>
                    <a:bodyPr/>
                    <a:lstStyle/>
                    <a:p>
                      <a:pPr algn="ctr"/>
                      <a:endParaRPr lang="sv-SE" sz="1050" b="0">
                        <a:solidFill>
                          <a:schemeClr val="bg1"/>
                        </a:solidFill>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l" defTabSz="914400" rtl="0" eaLnBrk="1" latinLnBrk="0" hangingPunct="1"/>
                      <a:r>
                        <a:rPr lang="sv-SE" sz="1050" b="0" kern="1200">
                          <a:solidFill>
                            <a:schemeClr val="tx1"/>
                          </a:solidFill>
                          <a:latin typeface="+mn-lt"/>
                          <a:ea typeface="+mn-ea"/>
                          <a:cs typeface="+mn-cs"/>
                        </a:rPr>
                        <a:t>Fullskalig användning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00348930"/>
                  </a:ext>
                </a:extLst>
              </a:tr>
              <a:tr h="252000">
                <a:tc>
                  <a:txBody>
                    <a:bodyPr/>
                    <a:lstStyle/>
                    <a:p>
                      <a:pPr algn="ctr"/>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6FF86"/>
                    </a:solidFill>
                  </a:tcPr>
                </a:tc>
                <a:tc>
                  <a:txBody>
                    <a:bodyPr/>
                    <a:lstStyle/>
                    <a:p>
                      <a:pPr marL="0" algn="l" defTabSz="914400" rtl="0" eaLnBrk="1" latinLnBrk="0" hangingPunct="1"/>
                      <a:r>
                        <a:rPr lang="sv-SE" sz="1050" b="0" kern="1200">
                          <a:solidFill>
                            <a:schemeClr val="tx1"/>
                          </a:solidFill>
                        </a:rPr>
                        <a:t>På väg mot fullskalig användning</a:t>
                      </a:r>
                      <a:endParaRPr lang="sv-SE" sz="1050" b="0" kern="120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536330089"/>
                  </a:ext>
                </a:extLst>
              </a:tr>
              <a:tr h="252000">
                <a:tc>
                  <a:txBody>
                    <a:bodyPr/>
                    <a:lstStyle/>
                    <a:p>
                      <a:pPr algn="ctr"/>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l" defTabSz="914400" rtl="0" eaLnBrk="1" latinLnBrk="0" hangingPunct="1"/>
                      <a:r>
                        <a:rPr lang="sv-SE" sz="1050" b="0" kern="1200">
                          <a:solidFill>
                            <a:schemeClr val="tx1"/>
                          </a:solidFill>
                        </a:rPr>
                        <a:t>Få användare</a:t>
                      </a:r>
                      <a:endParaRPr lang="sv-SE" sz="1050" b="0" kern="120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05511776"/>
                  </a:ext>
                </a:extLst>
              </a:tr>
              <a:tr h="252000">
                <a:tc>
                  <a:txBody>
                    <a:bodyPr/>
                    <a:lstStyle/>
                    <a:p>
                      <a:pPr algn="ctr"/>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AAAAA"/>
                    </a:solidFill>
                  </a:tcPr>
                </a:tc>
                <a:tc>
                  <a:txBody>
                    <a:bodyPr/>
                    <a:lstStyle/>
                    <a:p>
                      <a:pPr marL="0" algn="l" defTabSz="914400" rtl="0" eaLnBrk="1" latinLnBrk="0" hangingPunct="1"/>
                      <a:r>
                        <a:rPr lang="sv-SE" sz="1050" b="0" kern="1200">
                          <a:solidFill>
                            <a:schemeClr val="tx1"/>
                          </a:solidFill>
                        </a:rPr>
                        <a:t>Erbjuder men 0 användare</a:t>
                      </a:r>
                      <a:endParaRPr lang="sv-SE" sz="1050" b="0" kern="120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49370751"/>
                  </a:ext>
                </a:extLst>
              </a:tr>
              <a:tr h="252000">
                <a:tc>
                  <a:txBody>
                    <a:bodyPr/>
                    <a:lstStyle/>
                    <a:p>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l" defTabSz="914400" rtl="0" eaLnBrk="1" latinLnBrk="0" hangingPunct="1"/>
                      <a:r>
                        <a:rPr lang="sv-SE" sz="1050" b="0" kern="1200" dirty="0">
                          <a:solidFill>
                            <a:schemeClr val="tx1"/>
                          </a:solidFill>
                          <a:latin typeface="+mn-lt"/>
                          <a:ea typeface="+mn-ea"/>
                          <a:cs typeface="+mn-cs"/>
                        </a:rPr>
                        <a:t>Förekommer inte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98489854"/>
                  </a:ext>
                </a:extLst>
              </a:tr>
            </a:tbl>
          </a:graphicData>
        </a:graphic>
      </p:graphicFrame>
      <p:graphicFrame>
        <p:nvGraphicFramePr>
          <p:cNvPr id="16" name="Tabell 15">
            <a:extLst>
              <a:ext uri="{FF2B5EF4-FFF2-40B4-BE49-F238E27FC236}">
                <a16:creationId xmlns:a16="http://schemas.microsoft.com/office/drawing/2014/main" id="{370BC7B9-AA97-4C5D-9647-10DE4E53F1D3}"/>
              </a:ext>
            </a:extLst>
          </p:cNvPr>
          <p:cNvGraphicFramePr>
            <a:graphicFrameLocks noGrp="1"/>
          </p:cNvGraphicFramePr>
          <p:nvPr/>
        </p:nvGraphicFramePr>
        <p:xfrm>
          <a:off x="1928934" y="4401391"/>
          <a:ext cx="2055477" cy="756000"/>
        </p:xfrm>
        <a:graphic>
          <a:graphicData uri="http://schemas.openxmlformats.org/drawingml/2006/table">
            <a:tbl>
              <a:tblPr firstRow="1" bandRow="1">
                <a:tableStyleId>{F5AB1C69-6EDB-4FF4-983F-18BD219EF322}</a:tableStyleId>
              </a:tblPr>
              <a:tblGrid>
                <a:gridCol w="208280">
                  <a:extLst>
                    <a:ext uri="{9D8B030D-6E8A-4147-A177-3AD203B41FA5}">
                      <a16:colId xmlns:a16="http://schemas.microsoft.com/office/drawing/2014/main" val="1164680463"/>
                    </a:ext>
                  </a:extLst>
                </a:gridCol>
                <a:gridCol w="1847197">
                  <a:extLst>
                    <a:ext uri="{9D8B030D-6E8A-4147-A177-3AD203B41FA5}">
                      <a16:colId xmlns:a16="http://schemas.microsoft.com/office/drawing/2014/main" val="2482924876"/>
                    </a:ext>
                  </a:extLst>
                </a:gridCol>
              </a:tblGrid>
              <a:tr h="252000">
                <a:tc>
                  <a:txBody>
                    <a:bodyPr/>
                    <a:lstStyle/>
                    <a:p>
                      <a:pPr algn="ctr"/>
                      <a:endParaRPr lang="sv-SE" sz="1050" b="0">
                        <a:solidFill>
                          <a:schemeClr val="bg1"/>
                        </a:solidFill>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500"/>
                    </a:solidFill>
                  </a:tcPr>
                </a:tc>
                <a:tc>
                  <a:txBody>
                    <a:bodyPr/>
                    <a:lstStyle/>
                    <a:p>
                      <a:pPr marL="0" algn="l" defTabSz="914400" rtl="0" eaLnBrk="1" latinLnBrk="0" hangingPunct="1"/>
                      <a:r>
                        <a:rPr lang="sv-SE" sz="1050" b="0" kern="1200" err="1">
                          <a:solidFill>
                            <a:schemeClr val="tx1"/>
                          </a:solidFill>
                          <a:latin typeface="+mn-lt"/>
                          <a:ea typeface="+mn-ea"/>
                          <a:cs typeface="+mn-cs"/>
                        </a:rPr>
                        <a:t>Breddinfört</a:t>
                      </a:r>
                      <a:r>
                        <a:rPr lang="sv-SE" sz="1050" b="0" kern="1200">
                          <a:solidFill>
                            <a:schemeClr val="tx1"/>
                          </a:solidFill>
                          <a:latin typeface="+mn-lt"/>
                          <a:ea typeface="+mn-ea"/>
                          <a:cs typeface="+mn-cs"/>
                        </a:rPr>
                        <a: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00348930"/>
                  </a:ext>
                </a:extLst>
              </a:tr>
              <a:tr h="252000">
                <a:tc>
                  <a:txBody>
                    <a:bodyPr/>
                    <a:lstStyle/>
                    <a:p>
                      <a:pPr algn="ctr"/>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69"/>
                    </a:solidFill>
                  </a:tcPr>
                </a:tc>
                <a:tc>
                  <a:txBody>
                    <a:bodyPr/>
                    <a:lstStyle/>
                    <a:p>
                      <a:pPr marL="0" algn="l" defTabSz="914400" rtl="0" eaLnBrk="1" latinLnBrk="0" hangingPunct="1"/>
                      <a:r>
                        <a:rPr lang="sv-SE" sz="1050" b="0" kern="1200">
                          <a:solidFill>
                            <a:schemeClr val="tx1"/>
                          </a:solidFill>
                          <a:latin typeface="+mn-lt"/>
                          <a:ea typeface="+mn-ea"/>
                          <a:cs typeface="+mn-cs"/>
                        </a:rPr>
                        <a:t>Pilot- eller testverksamhet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05511776"/>
                  </a:ext>
                </a:extLst>
              </a:tr>
              <a:tr h="252000">
                <a:tc>
                  <a:txBody>
                    <a:bodyPr/>
                    <a:lstStyle/>
                    <a:p>
                      <a:endParaRPr lang="sv-SE" sz="1050" b="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ACACA"/>
                    </a:solidFill>
                  </a:tcPr>
                </a:tc>
                <a:tc>
                  <a:txBody>
                    <a:bodyPr/>
                    <a:lstStyle/>
                    <a:p>
                      <a:pPr marL="0" algn="l" defTabSz="914400" rtl="0" eaLnBrk="1" latinLnBrk="0" hangingPunct="1"/>
                      <a:r>
                        <a:rPr lang="sv-SE" sz="1050" b="0" kern="1200">
                          <a:solidFill>
                            <a:schemeClr val="tx1"/>
                          </a:solidFill>
                          <a:latin typeface="+mn-lt"/>
                          <a:ea typeface="+mn-ea"/>
                          <a:cs typeface="+mn-cs"/>
                        </a:rPr>
                        <a:t>Förekommer inte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98489854"/>
                  </a:ext>
                </a:extLst>
              </a:tr>
            </a:tbl>
          </a:graphicData>
        </a:graphic>
      </p:graphicFrame>
    </p:spTree>
    <p:extLst>
      <p:ext uri="{BB962C8B-B14F-4D97-AF65-F5344CB8AC3E}">
        <p14:creationId xmlns:p14="http://schemas.microsoft.com/office/powerpoint/2010/main" val="104363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a:extLst>
              <a:ext uri="{FF2B5EF4-FFF2-40B4-BE49-F238E27FC236}">
                <a16:creationId xmlns:a16="http://schemas.microsoft.com/office/drawing/2014/main" id="{79D134B4-83E8-4EB6-850F-BB005B21401D}"/>
              </a:ext>
            </a:extLst>
          </p:cNvPr>
          <p:cNvGraphicFramePr>
            <a:graphicFrameLocks noGrp="1"/>
          </p:cNvGraphicFramePr>
          <p:nvPr>
            <p:ph idx="1"/>
          </p:nvPr>
        </p:nvGraphicFramePr>
        <p:xfrm>
          <a:off x="7584012" y="461914"/>
          <a:ext cx="4378602" cy="2525580"/>
        </p:xfrm>
        <a:graphic>
          <a:graphicData uri="http://schemas.openxmlformats.org/drawingml/2006/table">
            <a:tbl>
              <a:tblPr/>
              <a:tblGrid>
                <a:gridCol w="1625976">
                  <a:extLst>
                    <a:ext uri="{9D8B030D-6E8A-4147-A177-3AD203B41FA5}">
                      <a16:colId xmlns:a16="http://schemas.microsoft.com/office/drawing/2014/main" val="4105843437"/>
                    </a:ext>
                  </a:extLst>
                </a:gridCol>
                <a:gridCol w="885558">
                  <a:extLst>
                    <a:ext uri="{9D8B030D-6E8A-4147-A177-3AD203B41FA5}">
                      <a16:colId xmlns:a16="http://schemas.microsoft.com/office/drawing/2014/main" val="4213667200"/>
                    </a:ext>
                  </a:extLst>
                </a:gridCol>
                <a:gridCol w="885558">
                  <a:extLst>
                    <a:ext uri="{9D8B030D-6E8A-4147-A177-3AD203B41FA5}">
                      <a16:colId xmlns:a16="http://schemas.microsoft.com/office/drawing/2014/main" val="3375734544"/>
                    </a:ext>
                  </a:extLst>
                </a:gridCol>
                <a:gridCol w="981510">
                  <a:extLst>
                    <a:ext uri="{9D8B030D-6E8A-4147-A177-3AD203B41FA5}">
                      <a16:colId xmlns:a16="http://schemas.microsoft.com/office/drawing/2014/main" val="1590212917"/>
                    </a:ext>
                  </a:extLst>
                </a:gridCol>
              </a:tblGrid>
              <a:tr h="428400">
                <a:tc>
                  <a:txBody>
                    <a:bodyPr/>
                    <a:lstStyle/>
                    <a:p>
                      <a:pPr algn="l" fontAlgn="b"/>
                      <a:r>
                        <a:rPr lang="sv-SE" sz="1300" b="0" i="0" u="none" strike="noStrike">
                          <a:solidFill>
                            <a:srgbClr val="000000"/>
                          </a:solidFill>
                          <a:effectLst/>
                          <a:latin typeface="+mn-lt"/>
                        </a:rPr>
                        <a:t>Införandegrad</a:t>
                      </a:r>
                    </a:p>
                  </a:txBody>
                  <a:tcPr marL="9525" marR="9525" marT="9525" marB="0" anchor="ctr">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r>
                        <a:rPr lang="sv-SE" sz="1300" b="0" i="0" u="none" strike="noStrike">
                          <a:solidFill>
                            <a:srgbClr val="000000"/>
                          </a:solidFill>
                          <a:effectLst/>
                          <a:latin typeface="+mn-lt"/>
                        </a:rPr>
                        <a:t>Nattillsyn</a:t>
                      </a:r>
                    </a:p>
                  </a:txBody>
                  <a:tcPr marL="9525" marR="9525" marT="9525" marB="0" anchor="ctr">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r>
                        <a:rPr lang="sv-SE" sz="1300" b="0" i="0" u="none" strike="noStrike">
                          <a:solidFill>
                            <a:srgbClr val="000000"/>
                          </a:solidFill>
                          <a:effectLst/>
                          <a:latin typeface="+mn-lt"/>
                        </a:rPr>
                        <a:t>GPS</a:t>
                      </a:r>
                    </a:p>
                  </a:txBody>
                  <a:tcPr marL="9525" marR="9525" marT="9525" marB="0" anchor="ctr">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r>
                        <a:rPr lang="sv-SE" sz="1300" b="0" i="0" u="none" strike="noStrike">
                          <a:solidFill>
                            <a:srgbClr val="000000"/>
                          </a:solidFill>
                          <a:effectLst/>
                          <a:latin typeface="+mn-lt"/>
                        </a:rPr>
                        <a:t>Medicin-</a:t>
                      </a:r>
                      <a:br>
                        <a:rPr lang="sv-SE" sz="1300" b="0" i="0" u="none" strike="noStrike">
                          <a:solidFill>
                            <a:srgbClr val="000000"/>
                          </a:solidFill>
                          <a:effectLst/>
                          <a:latin typeface="+mn-lt"/>
                        </a:rPr>
                      </a:br>
                      <a:r>
                        <a:rPr lang="sv-SE" sz="1300" b="0" i="0" u="none" strike="noStrike">
                          <a:solidFill>
                            <a:srgbClr val="000000"/>
                          </a:solidFill>
                          <a:effectLst/>
                          <a:latin typeface="+mn-lt"/>
                        </a:rPr>
                        <a:t>givare</a:t>
                      </a:r>
                    </a:p>
                  </a:txBody>
                  <a:tcPr marL="9525" marR="9525" marT="9525" marB="0" anchor="ctr">
                    <a:lnL>
                      <a:noFill/>
                    </a:lnL>
                    <a:lnR>
                      <a:noFill/>
                    </a:lnR>
                    <a:lnT>
                      <a:noFill/>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656735820"/>
                  </a:ext>
                </a:extLst>
              </a:tr>
              <a:tr h="219075">
                <a:tc>
                  <a:txBody>
                    <a:bodyPr/>
                    <a:lstStyle/>
                    <a:p>
                      <a:pPr algn="l" rtl="0" fontAlgn="ctr"/>
                      <a:r>
                        <a:rPr lang="sv-SE" sz="1300" b="1" i="0" u="none" strike="noStrike">
                          <a:solidFill>
                            <a:srgbClr val="FFFFFF"/>
                          </a:solidFill>
                          <a:effectLst/>
                          <a:latin typeface="Arial" panose="020B0604020202020204" pitchFamily="34" charset="0"/>
                        </a:rPr>
                        <a:t>Fullskalig användning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9500"/>
                    </a:solidFill>
                  </a:tcPr>
                </a:tc>
                <a:tc>
                  <a:txBody>
                    <a:bodyPr/>
                    <a:lstStyle/>
                    <a:p>
                      <a:pPr algn="ctr" rtl="0" fontAlgn="ctr"/>
                      <a:r>
                        <a:rPr lang="sv-SE" sz="1300" b="1" i="0" u="none" strike="noStrike">
                          <a:solidFill>
                            <a:srgbClr val="FFFFFF"/>
                          </a:solidFill>
                          <a:effectLst/>
                          <a:latin typeface="Arial" panose="020B0604020202020204" pitchFamily="34" charset="0"/>
                        </a:rPr>
                        <a:t>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9500"/>
                    </a:solidFill>
                  </a:tcPr>
                </a:tc>
                <a:tc>
                  <a:txBody>
                    <a:bodyPr/>
                    <a:lstStyle/>
                    <a:p>
                      <a:pPr algn="ctr" rtl="0" fontAlgn="ctr"/>
                      <a:r>
                        <a:rPr lang="sv-SE" sz="1300" b="1" i="0" u="none" strike="noStrike">
                          <a:solidFill>
                            <a:srgbClr val="FFFFFF"/>
                          </a:solidFill>
                          <a:effectLst/>
                          <a:latin typeface="Arial" panose="020B0604020202020204" pitchFamily="34" charset="0"/>
                        </a:rPr>
                        <a:t>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9500"/>
                    </a:solidFill>
                  </a:tcPr>
                </a:tc>
                <a:tc>
                  <a:txBody>
                    <a:bodyPr/>
                    <a:lstStyle/>
                    <a:p>
                      <a:pPr algn="ctr" rtl="0" fontAlgn="ctr"/>
                      <a:r>
                        <a:rPr lang="sv-SE" sz="1300" b="1" i="0" u="none" strike="noStrike">
                          <a:solidFill>
                            <a:srgbClr val="FFFFFF"/>
                          </a:solidFill>
                          <a:effectLst/>
                          <a:latin typeface="Arial" panose="020B060402020202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9500"/>
                    </a:solidFill>
                  </a:tcPr>
                </a:tc>
                <a:extLst>
                  <a:ext uri="{0D108BD9-81ED-4DB2-BD59-A6C34878D82A}">
                    <a16:rowId xmlns:a16="http://schemas.microsoft.com/office/drawing/2014/main" val="3817799588"/>
                  </a:ext>
                </a:extLst>
              </a:tr>
              <a:tr h="428625">
                <a:tc>
                  <a:txBody>
                    <a:bodyPr/>
                    <a:lstStyle/>
                    <a:p>
                      <a:pPr algn="l" rtl="0" fontAlgn="ctr"/>
                      <a:r>
                        <a:rPr lang="sv-SE" sz="1300" b="0" i="0" u="none" strike="noStrike">
                          <a:solidFill>
                            <a:srgbClr val="000000"/>
                          </a:solidFill>
                          <a:effectLst/>
                          <a:latin typeface="Arial" panose="020B0604020202020204" pitchFamily="34" charset="0"/>
                        </a:rPr>
                        <a:t>På väg mot fullskalig användning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6FF86"/>
                    </a:solidFill>
                  </a:tcPr>
                </a:tc>
                <a:tc>
                  <a:txBody>
                    <a:bodyPr/>
                    <a:lstStyle/>
                    <a:p>
                      <a:pPr algn="ctr" rtl="0" fontAlgn="ctr"/>
                      <a:r>
                        <a:rPr lang="sv-SE" sz="1300" b="0" i="0" u="none" strike="noStrike">
                          <a:solidFill>
                            <a:srgbClr val="000000"/>
                          </a:solidFill>
                          <a:effectLst/>
                          <a:latin typeface="Arial" panose="020B0604020202020204" pitchFamily="34" charset="0"/>
                        </a:rPr>
                        <a:t>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6FF86"/>
                    </a:solidFill>
                  </a:tcPr>
                </a:tc>
                <a:tc>
                  <a:txBody>
                    <a:bodyPr/>
                    <a:lstStyle/>
                    <a:p>
                      <a:pPr algn="ctr" rtl="0" fontAlgn="ctr"/>
                      <a:r>
                        <a:rPr lang="sv-SE" sz="1300" b="0" i="0" u="none" strike="noStrike">
                          <a:solidFill>
                            <a:srgbClr val="000000"/>
                          </a:solidFill>
                          <a:effectLst/>
                          <a:latin typeface="Arial" panose="020B0604020202020204" pitchFamily="34" charset="0"/>
                        </a:rPr>
                        <a:t>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6FF86"/>
                    </a:solidFill>
                  </a:tcPr>
                </a:tc>
                <a:tc>
                  <a:txBody>
                    <a:bodyPr/>
                    <a:lstStyle/>
                    <a:p>
                      <a:pPr algn="ctr" rtl="0" fontAlgn="ctr"/>
                      <a:r>
                        <a:rPr lang="sv-SE" sz="1300" b="0" i="0" u="none" strike="noStrike">
                          <a:solidFill>
                            <a:srgbClr val="000000"/>
                          </a:solidFill>
                          <a:effectLst/>
                          <a:latin typeface="Arial" panose="020B0604020202020204" pitchFamily="34" charset="0"/>
                        </a:rPr>
                        <a:t>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6FF86"/>
                    </a:solidFill>
                  </a:tcPr>
                </a:tc>
                <a:extLst>
                  <a:ext uri="{0D108BD9-81ED-4DB2-BD59-A6C34878D82A}">
                    <a16:rowId xmlns:a16="http://schemas.microsoft.com/office/drawing/2014/main" val="2009992723"/>
                  </a:ext>
                </a:extLst>
              </a:tr>
              <a:tr h="428400">
                <a:tc>
                  <a:txBody>
                    <a:bodyPr/>
                    <a:lstStyle/>
                    <a:p>
                      <a:pPr algn="l" rtl="0" fontAlgn="ctr"/>
                      <a:r>
                        <a:rPr lang="sv-SE" sz="1300" b="0" i="0" u="none" strike="noStrike">
                          <a:solidFill>
                            <a:srgbClr val="000000"/>
                          </a:solidFill>
                          <a:effectLst/>
                          <a:latin typeface="Arial" panose="020B0604020202020204" pitchFamily="34" charset="0"/>
                        </a:rPr>
                        <a:t>Få användare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9"/>
                    </a:solidFill>
                  </a:tcPr>
                </a:tc>
                <a:tc>
                  <a:txBody>
                    <a:bodyPr/>
                    <a:lstStyle/>
                    <a:p>
                      <a:pPr algn="ctr" rtl="0" fontAlgn="ctr"/>
                      <a:r>
                        <a:rPr lang="sv-SE" sz="1300" b="0" i="0" u="none" strike="noStrike">
                          <a:solidFill>
                            <a:srgbClr val="000000"/>
                          </a:solidFill>
                          <a:effectLst/>
                          <a:latin typeface="Arial" panose="020B0604020202020204" pitchFamily="34" charset="0"/>
                        </a:rPr>
                        <a:t>157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9"/>
                    </a:solidFill>
                  </a:tcPr>
                </a:tc>
                <a:tc>
                  <a:txBody>
                    <a:bodyPr/>
                    <a:lstStyle/>
                    <a:p>
                      <a:pPr algn="ctr" rtl="0" fontAlgn="ctr"/>
                      <a:r>
                        <a:rPr lang="sv-SE" sz="1300" b="0" i="0" u="none" strike="noStrike">
                          <a:solidFill>
                            <a:srgbClr val="000000"/>
                          </a:solidFill>
                          <a:effectLst/>
                          <a:latin typeface="Arial" panose="020B0604020202020204" pitchFamily="34" charset="0"/>
                        </a:rPr>
                        <a:t>104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9"/>
                    </a:solidFill>
                  </a:tcPr>
                </a:tc>
                <a:tc>
                  <a:txBody>
                    <a:bodyPr/>
                    <a:lstStyle/>
                    <a:p>
                      <a:pPr algn="ctr" rtl="0" fontAlgn="ctr"/>
                      <a:r>
                        <a:rPr lang="sv-SE" sz="1300" b="0" i="0" u="none" strike="noStrike">
                          <a:solidFill>
                            <a:srgbClr val="000000"/>
                          </a:solidFill>
                          <a:effectLst/>
                          <a:latin typeface="Arial" panose="020B0604020202020204" pitchFamily="34" charset="0"/>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9"/>
                    </a:solidFill>
                  </a:tcPr>
                </a:tc>
                <a:extLst>
                  <a:ext uri="{0D108BD9-81ED-4DB2-BD59-A6C34878D82A}">
                    <a16:rowId xmlns:a16="http://schemas.microsoft.com/office/drawing/2014/main" val="464583097"/>
                  </a:ext>
                </a:extLst>
              </a:tr>
              <a:tr h="428625">
                <a:tc>
                  <a:txBody>
                    <a:bodyPr/>
                    <a:lstStyle/>
                    <a:p>
                      <a:pPr algn="l" rtl="0" fontAlgn="ctr"/>
                      <a:r>
                        <a:rPr lang="sv-SE" sz="1300" b="0" i="0" u="none" strike="noStrike">
                          <a:solidFill>
                            <a:srgbClr val="000000"/>
                          </a:solidFill>
                          <a:effectLst/>
                          <a:latin typeface="Arial" panose="020B0604020202020204" pitchFamily="34" charset="0"/>
                        </a:rPr>
                        <a:t>Erbjuder men 0 användare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AAAA"/>
                    </a:solidFill>
                  </a:tcPr>
                </a:tc>
                <a:tc>
                  <a:txBody>
                    <a:bodyPr/>
                    <a:lstStyle/>
                    <a:p>
                      <a:pPr algn="ctr" rtl="0" fontAlgn="ctr"/>
                      <a:r>
                        <a:rPr lang="sv-SE" sz="1300" b="0" i="0" u="none" strike="noStrike">
                          <a:solidFill>
                            <a:srgbClr val="000000"/>
                          </a:solidFill>
                          <a:effectLst/>
                          <a:latin typeface="Arial" panose="020B0604020202020204" pitchFamily="34" charset="0"/>
                        </a:rPr>
                        <a:t>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AAAA"/>
                    </a:solidFill>
                  </a:tcPr>
                </a:tc>
                <a:tc>
                  <a:txBody>
                    <a:bodyPr/>
                    <a:lstStyle/>
                    <a:p>
                      <a:pPr algn="ctr" rtl="0" fontAlgn="ctr"/>
                      <a:r>
                        <a:rPr lang="sv-SE" sz="1300" b="0" i="0" u="none" strike="noStrike">
                          <a:solidFill>
                            <a:srgbClr val="000000"/>
                          </a:solidFill>
                          <a:effectLst/>
                          <a:latin typeface="Arial" panose="020B0604020202020204" pitchFamily="34" charset="0"/>
                        </a:rPr>
                        <a:t>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AAAA"/>
                    </a:solidFill>
                  </a:tcPr>
                </a:tc>
                <a:tc>
                  <a:txBody>
                    <a:bodyPr/>
                    <a:lstStyle/>
                    <a:p>
                      <a:pPr algn="ctr" rtl="0" fontAlgn="ctr"/>
                      <a:r>
                        <a:rPr lang="sv-SE" sz="1300" b="0" i="0" u="none" strike="noStrike">
                          <a:solidFill>
                            <a:srgbClr val="000000"/>
                          </a:solidFill>
                          <a:effectLst/>
                          <a:latin typeface="Arial" panose="020B0604020202020204" pitchFamily="34" charset="0"/>
                        </a:rPr>
                        <a:t>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AAAA"/>
                    </a:solidFill>
                  </a:tcPr>
                </a:tc>
                <a:extLst>
                  <a:ext uri="{0D108BD9-81ED-4DB2-BD59-A6C34878D82A}">
                    <a16:rowId xmlns:a16="http://schemas.microsoft.com/office/drawing/2014/main" val="1054934163"/>
                  </a:ext>
                </a:extLst>
              </a:tr>
              <a:tr h="219075">
                <a:tc>
                  <a:txBody>
                    <a:bodyPr/>
                    <a:lstStyle/>
                    <a:p>
                      <a:pPr algn="l" rtl="0" fontAlgn="ctr"/>
                      <a:r>
                        <a:rPr lang="sv-SE" sz="1300" b="0" i="0" u="none" strike="noStrike">
                          <a:solidFill>
                            <a:srgbClr val="000000"/>
                          </a:solidFill>
                          <a:effectLst/>
                          <a:latin typeface="Arial" panose="020B0604020202020204" pitchFamily="34" charset="0"/>
                        </a:rPr>
                        <a:t>Förekommer inte</a:t>
                      </a:r>
                    </a:p>
                    <a:p>
                      <a:pPr algn="l" rtl="0" fontAlgn="ctr"/>
                      <a:endParaRPr lang="sv-SE" sz="1300" b="0" i="0" u="none" strike="noStrike">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CACA"/>
                    </a:solidFill>
                  </a:tcPr>
                </a:tc>
                <a:tc>
                  <a:txBody>
                    <a:bodyPr/>
                    <a:lstStyle/>
                    <a:p>
                      <a:pPr algn="ctr" rtl="0" fontAlgn="ctr"/>
                      <a:r>
                        <a:rPr lang="sv-SE" sz="1300" b="0" i="0" u="none" strike="noStrike">
                          <a:solidFill>
                            <a:srgbClr val="000000"/>
                          </a:solidFill>
                          <a:effectLst/>
                          <a:latin typeface="Arial" panose="020B0604020202020204" pitchFamily="34" charset="0"/>
                        </a:rPr>
                        <a:t>65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CACA"/>
                    </a:solidFill>
                  </a:tcPr>
                </a:tc>
                <a:tc>
                  <a:txBody>
                    <a:bodyPr/>
                    <a:lstStyle/>
                    <a:p>
                      <a:pPr algn="ctr" rtl="0" fontAlgn="ctr"/>
                      <a:r>
                        <a:rPr lang="sv-SE" sz="1300" b="0" i="0" u="none" strike="noStrike">
                          <a:solidFill>
                            <a:srgbClr val="000000"/>
                          </a:solidFill>
                          <a:effectLst/>
                          <a:latin typeface="Arial" panose="020B0604020202020204" pitchFamily="34" charset="0"/>
                        </a:rPr>
                        <a:t>110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CACA"/>
                    </a:solidFill>
                  </a:tcPr>
                </a:tc>
                <a:tc>
                  <a:txBody>
                    <a:bodyPr/>
                    <a:lstStyle/>
                    <a:p>
                      <a:pPr algn="ctr" rtl="0" fontAlgn="ctr"/>
                      <a:r>
                        <a:rPr lang="sv-SE" sz="1300" b="0" i="0" u="none" strike="noStrike">
                          <a:solidFill>
                            <a:srgbClr val="000000"/>
                          </a:solidFill>
                          <a:effectLst/>
                          <a:latin typeface="Arial" panose="020B0604020202020204" pitchFamily="34" charset="0"/>
                        </a:rPr>
                        <a:t>180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CACA"/>
                    </a:solidFill>
                  </a:tcPr>
                </a:tc>
                <a:extLst>
                  <a:ext uri="{0D108BD9-81ED-4DB2-BD59-A6C34878D82A}">
                    <a16:rowId xmlns:a16="http://schemas.microsoft.com/office/drawing/2014/main" val="948648451"/>
                  </a:ext>
                </a:extLst>
              </a:tr>
            </a:tbl>
          </a:graphicData>
        </a:graphic>
      </p:graphicFrame>
      <p:graphicFrame>
        <p:nvGraphicFramePr>
          <p:cNvPr id="4" name="Diagram 3">
            <a:extLst>
              <a:ext uri="{FF2B5EF4-FFF2-40B4-BE49-F238E27FC236}">
                <a16:creationId xmlns:a16="http://schemas.microsoft.com/office/drawing/2014/main" id="{61AEFDB9-AE24-43EC-9102-9E669367DFA2}"/>
              </a:ext>
            </a:extLst>
          </p:cNvPr>
          <p:cNvGraphicFramePr>
            <a:graphicFrameLocks/>
          </p:cNvGraphicFramePr>
          <p:nvPr/>
        </p:nvGraphicFramePr>
        <p:xfrm>
          <a:off x="140026" y="197963"/>
          <a:ext cx="10257739" cy="60425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701485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4" descr="En bild som visar bord&#10;&#10;Automatiskt genererad beskrivning">
            <a:extLst>
              <a:ext uri="{FF2B5EF4-FFF2-40B4-BE49-F238E27FC236}">
                <a16:creationId xmlns:a16="http://schemas.microsoft.com/office/drawing/2014/main" id="{2A1F1091-3AE1-C2C0-5939-33E7BBE1AFE1}"/>
              </a:ext>
            </a:extLst>
          </p:cNvPr>
          <p:cNvPicPr>
            <a:picLocks noChangeAspect="1"/>
          </p:cNvPicPr>
          <p:nvPr/>
        </p:nvPicPr>
        <p:blipFill>
          <a:blip r:embed="rId3"/>
          <a:stretch>
            <a:fillRect/>
          </a:stretch>
        </p:blipFill>
        <p:spPr>
          <a:xfrm rot="-840000">
            <a:off x="852586" y="454689"/>
            <a:ext cx="4507961" cy="5948265"/>
          </a:xfrm>
          <a:prstGeom prst="rect">
            <a:avLst/>
          </a:prstGeom>
        </p:spPr>
      </p:pic>
      <p:sp>
        <p:nvSpPr>
          <p:cNvPr id="7" name="Rektangel 6">
            <a:extLst>
              <a:ext uri="{FF2B5EF4-FFF2-40B4-BE49-F238E27FC236}">
                <a16:creationId xmlns:a16="http://schemas.microsoft.com/office/drawing/2014/main" id="{8E4E6B4B-4BE5-1E5A-5314-F9CA4F08C277}"/>
              </a:ext>
            </a:extLst>
          </p:cNvPr>
          <p:cNvSpPr/>
          <p:nvPr/>
        </p:nvSpPr>
        <p:spPr>
          <a:xfrm rot="-840000">
            <a:off x="854356" y="433985"/>
            <a:ext cx="4502727" cy="5967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extruta 8">
            <a:extLst>
              <a:ext uri="{FF2B5EF4-FFF2-40B4-BE49-F238E27FC236}">
                <a16:creationId xmlns:a16="http://schemas.microsoft.com/office/drawing/2014/main" id="{3B3F6574-24E5-5B3F-32DB-0C98AC1CBDB3}"/>
              </a:ext>
            </a:extLst>
          </p:cNvPr>
          <p:cNvSpPr txBox="1"/>
          <p:nvPr/>
        </p:nvSpPr>
        <p:spPr>
          <a:xfrm>
            <a:off x="5108223" y="310444"/>
            <a:ext cx="6378220"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a:ln>
                  <a:noFill/>
                </a:ln>
                <a:solidFill>
                  <a:prstClr val="black"/>
                </a:solidFill>
                <a:effectLst/>
                <a:uLnTx/>
                <a:uFillTx/>
                <a:latin typeface="Arial"/>
                <a:ea typeface="+mn-ea"/>
                <a:cs typeface="Arial"/>
              </a:rPr>
              <a:t>Nyttor och potential - läkemedelsautomater</a:t>
            </a:r>
            <a:endParaRPr kumimoji="0" lang="sv-SE" sz="4400" b="1" i="0" u="none" strike="noStrike" kern="1200" cap="none" spc="0" normalizeH="0" baseline="0" noProof="0">
              <a:ln>
                <a:noFill/>
              </a:ln>
              <a:solidFill>
                <a:prstClr val="black"/>
              </a:solidFill>
              <a:effectLst/>
              <a:uLnTx/>
              <a:uFillTx/>
              <a:latin typeface="Arial"/>
              <a:ea typeface="+mn-ea"/>
              <a:cs typeface="+mn-cs"/>
            </a:endParaRPr>
          </a:p>
        </p:txBody>
      </p:sp>
      <p:pic>
        <p:nvPicPr>
          <p:cNvPr id="10" name="Bildobjekt 10">
            <a:extLst>
              <a:ext uri="{FF2B5EF4-FFF2-40B4-BE49-F238E27FC236}">
                <a16:creationId xmlns:a16="http://schemas.microsoft.com/office/drawing/2014/main" id="{C3C5A8C7-DECC-7B95-5742-6162EBF16C20}"/>
              </a:ext>
            </a:extLst>
          </p:cNvPr>
          <p:cNvPicPr>
            <a:picLocks noChangeAspect="1"/>
          </p:cNvPicPr>
          <p:nvPr/>
        </p:nvPicPr>
        <p:blipFill>
          <a:blip r:embed="rId4"/>
          <a:stretch>
            <a:fillRect/>
          </a:stretch>
        </p:blipFill>
        <p:spPr>
          <a:xfrm>
            <a:off x="4329290" y="3936220"/>
            <a:ext cx="2743200" cy="2259335"/>
          </a:xfrm>
          <a:prstGeom prst="rect">
            <a:avLst/>
          </a:prstGeom>
        </p:spPr>
      </p:pic>
      <p:sp>
        <p:nvSpPr>
          <p:cNvPr id="11" name="textruta 10">
            <a:extLst>
              <a:ext uri="{FF2B5EF4-FFF2-40B4-BE49-F238E27FC236}">
                <a16:creationId xmlns:a16="http://schemas.microsoft.com/office/drawing/2014/main" id="{78769172-33B1-2E9F-56D3-691E81B918CA}"/>
              </a:ext>
            </a:extLst>
          </p:cNvPr>
          <p:cNvSpPr txBox="1"/>
          <p:nvPr/>
        </p:nvSpPr>
        <p:spPr>
          <a:xfrm>
            <a:off x="6180665" y="1919111"/>
            <a:ext cx="555977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Pilotområdet, ett av sex hemtjänstområden</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Nationell jämförelse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Målbild</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Den enskildes självständighet</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Trygghet</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Ökad kvalitet &amp; patientsäkerhet</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Reducerad miljöpåverkan</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Effektivisera verksamheten genom att minska behov av fysiska besök (tid för besök &amp; minskad körtid)</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endParaRPr kumimoji="0" lang="sv-SE" sz="1800" b="1"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endParaRPr kumimoji="0" lang="sv-SE" sz="18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2882616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 5">
            <a:extLst>
              <a:ext uri="{FF2B5EF4-FFF2-40B4-BE49-F238E27FC236}">
                <a16:creationId xmlns:a16="http://schemas.microsoft.com/office/drawing/2014/main" id="{ED3DA7F3-7AE6-1D45-86C4-FAC037AEDCFD}"/>
              </a:ext>
            </a:extLst>
          </p:cNvPr>
          <p:cNvGraphicFramePr>
            <a:graphicFrameLocks noGrp="1"/>
          </p:cNvGraphicFramePr>
          <p:nvPr>
            <p:ph sz="half" idx="1"/>
          </p:nvPr>
        </p:nvGraphicFramePr>
        <p:xfrm>
          <a:off x="626724" y="160925"/>
          <a:ext cx="4456950" cy="5867613"/>
        </p:xfrm>
        <a:graphic>
          <a:graphicData uri="http://schemas.openxmlformats.org/drawingml/2006/table">
            <a:tbl>
              <a:tblPr firstRow="1" bandRow="1">
                <a:tableStyleId>{5C22544A-7EE6-4342-B048-85BDC9FD1C3A}</a:tableStyleId>
              </a:tblPr>
              <a:tblGrid>
                <a:gridCol w="3154166">
                  <a:extLst>
                    <a:ext uri="{9D8B030D-6E8A-4147-A177-3AD203B41FA5}">
                      <a16:colId xmlns:a16="http://schemas.microsoft.com/office/drawing/2014/main" val="868485646"/>
                    </a:ext>
                  </a:extLst>
                </a:gridCol>
                <a:gridCol w="1302784">
                  <a:extLst>
                    <a:ext uri="{9D8B030D-6E8A-4147-A177-3AD203B41FA5}">
                      <a16:colId xmlns:a16="http://schemas.microsoft.com/office/drawing/2014/main" val="2797377454"/>
                    </a:ext>
                  </a:extLst>
                </a:gridCol>
              </a:tblGrid>
              <a:tr h="443124">
                <a:tc>
                  <a:txBody>
                    <a:bodyPr/>
                    <a:lstStyle/>
                    <a:p>
                      <a:r>
                        <a:rPr lang="sv-SE" dirty="0"/>
                        <a:t>KRAMFORS Fakta</a:t>
                      </a:r>
                    </a:p>
                  </a:txBody>
                  <a:tcPr/>
                </a:tc>
                <a:tc>
                  <a:txBody>
                    <a:bodyPr/>
                    <a:lstStyle/>
                    <a:p>
                      <a:endParaRPr lang="sv-SE"/>
                    </a:p>
                  </a:txBody>
                  <a:tcPr/>
                </a:tc>
                <a:extLst>
                  <a:ext uri="{0D108BD9-81ED-4DB2-BD59-A6C34878D82A}">
                    <a16:rowId xmlns:a16="http://schemas.microsoft.com/office/drawing/2014/main" val="33497139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chemeClr val="tx1"/>
                          </a:solidFill>
                          <a:effectLst/>
                        </a:rPr>
                        <a:t>Antal invånare i hela kommunen</a:t>
                      </a:r>
                      <a:endParaRPr lang="sv-S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chemeClr val="tx1"/>
                          </a:solidFill>
                          <a:effectLst/>
                        </a:rPr>
                        <a:t>17995</a:t>
                      </a:r>
                    </a:p>
                    <a:p>
                      <a:endParaRPr lang="sv-SE" dirty="0"/>
                    </a:p>
                  </a:txBody>
                  <a:tcPr/>
                </a:tc>
                <a:extLst>
                  <a:ext uri="{0D108BD9-81ED-4DB2-BD59-A6C34878D82A}">
                    <a16:rowId xmlns:a16="http://schemas.microsoft.com/office/drawing/2014/main" val="19974515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chemeClr val="tx1"/>
                          </a:solidFill>
                          <a:effectLst/>
                        </a:rPr>
                        <a:t>Andel personer över 65</a:t>
                      </a:r>
                      <a:endParaRPr lang="sv-S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chemeClr val="tx1"/>
                          </a:solidFill>
                          <a:effectLst/>
                        </a:rPr>
                        <a:t>29.4 %</a:t>
                      </a:r>
                    </a:p>
                    <a:p>
                      <a:endParaRPr lang="sv-SE" dirty="0"/>
                    </a:p>
                  </a:txBody>
                  <a:tcPr/>
                </a:tc>
                <a:extLst>
                  <a:ext uri="{0D108BD9-81ED-4DB2-BD59-A6C34878D82A}">
                    <a16:rowId xmlns:a16="http://schemas.microsoft.com/office/drawing/2014/main" val="20361716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chemeClr val="tx1"/>
                          </a:solidFill>
                          <a:effectLst/>
                        </a:rPr>
                        <a:t>Andel personer över 80</a:t>
                      </a:r>
                      <a:endParaRPr lang="sv-S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chemeClr val="tx1"/>
                          </a:solidFill>
                          <a:effectLst/>
                        </a:rPr>
                        <a:t>7.4 %</a:t>
                      </a:r>
                    </a:p>
                    <a:p>
                      <a:endParaRPr lang="sv-SE" dirty="0"/>
                    </a:p>
                  </a:txBody>
                  <a:tcPr/>
                </a:tc>
                <a:extLst>
                  <a:ext uri="{0D108BD9-81ED-4DB2-BD59-A6C34878D82A}">
                    <a16:rowId xmlns:a16="http://schemas.microsoft.com/office/drawing/2014/main" val="7231245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chemeClr val="tx1"/>
                          </a:solidFill>
                          <a:effectLst/>
                        </a:rPr>
                        <a:t>Antal med hemtjänstinsatser i kommunen</a:t>
                      </a:r>
                      <a:endParaRPr lang="sv-S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chemeClr val="tx1"/>
                          </a:solidFill>
                          <a:effectLst/>
                        </a:rPr>
                        <a:t>377</a:t>
                      </a:r>
                    </a:p>
                    <a:p>
                      <a:endParaRPr lang="sv-SE" dirty="0"/>
                    </a:p>
                  </a:txBody>
                  <a:tcPr/>
                </a:tc>
                <a:extLst>
                  <a:ext uri="{0D108BD9-81ED-4DB2-BD59-A6C34878D82A}">
                    <a16:rowId xmlns:a16="http://schemas.microsoft.com/office/drawing/2014/main" val="3302515704"/>
                  </a:ext>
                </a:extLst>
              </a:tr>
              <a:tr h="370840">
                <a:tc>
                  <a:txBody>
                    <a:bodyPr/>
                    <a:lstStyle/>
                    <a:p>
                      <a:pPr>
                        <a:lnSpc>
                          <a:spcPct val="107000"/>
                        </a:lnSpc>
                        <a:spcAft>
                          <a:spcPts val="800"/>
                        </a:spcAft>
                      </a:pPr>
                      <a:r>
                        <a:rPr lang="sv-SE" sz="2000" b="0" dirty="0">
                          <a:solidFill>
                            <a:schemeClr val="tx1"/>
                          </a:solidFill>
                          <a:effectLst/>
                        </a:rPr>
                        <a:t>Antal med hemtjänstinsatser i pilotområdet</a:t>
                      </a:r>
                    </a:p>
                  </a:txBody>
                  <a:tcPr marL="68580" marR="68580" marT="0" marB="0"/>
                </a:tc>
                <a:tc>
                  <a:txBody>
                    <a:bodyPr/>
                    <a:lstStyle/>
                    <a:p>
                      <a:pPr>
                        <a:lnSpc>
                          <a:spcPct val="107000"/>
                        </a:lnSpc>
                        <a:spcAft>
                          <a:spcPts val="800"/>
                        </a:spcAft>
                      </a:pPr>
                      <a:r>
                        <a:rPr lang="sv-SE" sz="2000" b="0" dirty="0">
                          <a:solidFill>
                            <a:schemeClr val="tx1"/>
                          </a:solidFill>
                          <a:effectLst/>
                        </a:rPr>
                        <a:t>47</a:t>
                      </a:r>
                    </a:p>
                  </a:txBody>
                  <a:tcPr marL="68580" marR="68580" marT="0" marB="0"/>
                </a:tc>
                <a:extLst>
                  <a:ext uri="{0D108BD9-81ED-4DB2-BD59-A6C34878D82A}">
                    <a16:rowId xmlns:a16="http://schemas.microsoft.com/office/drawing/2014/main" val="1728997995"/>
                  </a:ext>
                </a:extLst>
              </a:tr>
              <a:tr h="490543">
                <a:tc>
                  <a:txBody>
                    <a:bodyPr/>
                    <a:lstStyle/>
                    <a:p>
                      <a:pPr>
                        <a:lnSpc>
                          <a:spcPct val="107000"/>
                        </a:lnSpc>
                        <a:spcAft>
                          <a:spcPts val="800"/>
                        </a:spcAft>
                      </a:pPr>
                      <a:r>
                        <a:rPr lang="sv-SE" sz="2000" b="0" dirty="0">
                          <a:solidFill>
                            <a:schemeClr val="tx1"/>
                          </a:solidFill>
                          <a:effectLst/>
                        </a:rPr>
                        <a:t>Antal personer med behov av stöd av läkemedelstillförsel i pilotområdet (exkl. insulin)</a:t>
                      </a:r>
                    </a:p>
                  </a:txBody>
                  <a:tcPr marL="68580" marR="68580" marT="0" marB="0"/>
                </a:tc>
                <a:tc>
                  <a:txBody>
                    <a:bodyPr/>
                    <a:lstStyle/>
                    <a:p>
                      <a:pPr>
                        <a:lnSpc>
                          <a:spcPct val="107000"/>
                        </a:lnSpc>
                        <a:spcAft>
                          <a:spcPts val="800"/>
                        </a:spcAft>
                      </a:pPr>
                      <a:r>
                        <a:rPr lang="sv-SE" sz="2000" b="0" dirty="0">
                          <a:solidFill>
                            <a:schemeClr val="tx1"/>
                          </a:solidFill>
                          <a:effectLst/>
                        </a:rPr>
                        <a:t>25</a:t>
                      </a:r>
                    </a:p>
                  </a:txBody>
                  <a:tcPr marL="68580" marR="68580" marT="0" marB="0"/>
                </a:tc>
                <a:extLst>
                  <a:ext uri="{0D108BD9-81ED-4DB2-BD59-A6C34878D82A}">
                    <a16:rowId xmlns:a16="http://schemas.microsoft.com/office/drawing/2014/main" val="3763714052"/>
                  </a:ext>
                </a:extLst>
              </a:tr>
              <a:tr h="370840">
                <a:tc>
                  <a:txBody>
                    <a:bodyPr/>
                    <a:lstStyle/>
                    <a:p>
                      <a:pPr>
                        <a:lnSpc>
                          <a:spcPct val="107000"/>
                        </a:lnSpc>
                        <a:spcAft>
                          <a:spcPts val="800"/>
                        </a:spcAft>
                      </a:pPr>
                      <a:r>
                        <a:rPr lang="sv-SE" sz="2000" b="0" dirty="0">
                          <a:solidFill>
                            <a:schemeClr val="tx1"/>
                          </a:solidFill>
                          <a:effectLst/>
                        </a:rPr>
                        <a:t>Antal personer med läkemedelsautomat</a:t>
                      </a:r>
                    </a:p>
                  </a:txBody>
                  <a:tcPr marL="68580" marR="68580" marT="0" marB="0"/>
                </a:tc>
                <a:tc>
                  <a:txBody>
                    <a:bodyPr/>
                    <a:lstStyle/>
                    <a:p>
                      <a:pPr>
                        <a:lnSpc>
                          <a:spcPct val="107000"/>
                        </a:lnSpc>
                        <a:spcAft>
                          <a:spcPts val="800"/>
                        </a:spcAft>
                      </a:pPr>
                      <a:r>
                        <a:rPr lang="sv-SE" sz="2000" b="0" dirty="0">
                          <a:solidFill>
                            <a:schemeClr val="tx1"/>
                          </a:solidFill>
                          <a:effectLst/>
                        </a:rPr>
                        <a:t>18 (70%)</a:t>
                      </a:r>
                    </a:p>
                  </a:txBody>
                  <a:tcPr marL="68580" marR="68580" marT="0" marB="0"/>
                </a:tc>
                <a:extLst>
                  <a:ext uri="{0D108BD9-81ED-4DB2-BD59-A6C34878D82A}">
                    <a16:rowId xmlns:a16="http://schemas.microsoft.com/office/drawing/2014/main" val="3793498584"/>
                  </a:ext>
                </a:extLst>
              </a:tr>
            </a:tbl>
          </a:graphicData>
        </a:graphic>
      </p:graphicFrame>
      <p:graphicFrame>
        <p:nvGraphicFramePr>
          <p:cNvPr id="6" name="Tabell 6">
            <a:extLst>
              <a:ext uri="{FF2B5EF4-FFF2-40B4-BE49-F238E27FC236}">
                <a16:creationId xmlns:a16="http://schemas.microsoft.com/office/drawing/2014/main" id="{3495369E-9108-CC9C-0B1C-9DDC7FA54EDD}"/>
              </a:ext>
            </a:extLst>
          </p:cNvPr>
          <p:cNvGraphicFramePr>
            <a:graphicFrameLocks noGrp="1"/>
          </p:cNvGraphicFramePr>
          <p:nvPr>
            <p:ph sz="half" idx="2"/>
          </p:nvPr>
        </p:nvGraphicFramePr>
        <p:xfrm>
          <a:off x="5871574" y="160925"/>
          <a:ext cx="4714874" cy="5521055"/>
        </p:xfrm>
        <a:graphic>
          <a:graphicData uri="http://schemas.openxmlformats.org/drawingml/2006/table">
            <a:tbl>
              <a:tblPr firstRow="1" bandRow="1">
                <a:tableStyleId>{5C22544A-7EE6-4342-B048-85BDC9FD1C3A}</a:tableStyleId>
              </a:tblPr>
              <a:tblGrid>
                <a:gridCol w="3755311">
                  <a:extLst>
                    <a:ext uri="{9D8B030D-6E8A-4147-A177-3AD203B41FA5}">
                      <a16:colId xmlns:a16="http://schemas.microsoft.com/office/drawing/2014/main" val="1465025813"/>
                    </a:ext>
                  </a:extLst>
                </a:gridCol>
                <a:gridCol w="959563">
                  <a:extLst>
                    <a:ext uri="{9D8B030D-6E8A-4147-A177-3AD203B41FA5}">
                      <a16:colId xmlns:a16="http://schemas.microsoft.com/office/drawing/2014/main" val="2852709056"/>
                    </a:ext>
                  </a:extLst>
                </a:gridCol>
              </a:tblGrid>
              <a:tr h="566536">
                <a:tc>
                  <a:txBody>
                    <a:bodyPr/>
                    <a:lstStyle/>
                    <a:p>
                      <a:r>
                        <a:rPr lang="sv-SE" dirty="0"/>
                        <a:t>Beräknat resultat efter införande av läkemedelsautomater i pilotområdet</a:t>
                      </a:r>
                    </a:p>
                  </a:txBody>
                  <a:tcPr/>
                </a:tc>
                <a:tc>
                  <a:txBody>
                    <a:bodyPr/>
                    <a:lstStyle/>
                    <a:p>
                      <a:endParaRPr lang="sv-SE"/>
                    </a:p>
                  </a:txBody>
                  <a:tcPr/>
                </a:tc>
                <a:extLst>
                  <a:ext uri="{0D108BD9-81ED-4DB2-BD59-A6C34878D82A}">
                    <a16:rowId xmlns:a16="http://schemas.microsoft.com/office/drawing/2014/main" val="587146588"/>
                  </a:ext>
                </a:extLst>
              </a:tr>
              <a:tr h="945955">
                <a:tc>
                  <a:txBody>
                    <a:bodyPr/>
                    <a:lstStyle/>
                    <a:p>
                      <a:pPr>
                        <a:lnSpc>
                          <a:spcPct val="107000"/>
                        </a:lnSpc>
                        <a:spcAft>
                          <a:spcPts val="800"/>
                        </a:spcAft>
                      </a:pPr>
                      <a:r>
                        <a:rPr lang="sv-SE" sz="2000" b="0" dirty="0">
                          <a:solidFill>
                            <a:schemeClr val="tx1"/>
                          </a:solidFill>
                          <a:effectLst/>
                        </a:rPr>
                        <a:t>Andel besök som ersätts i förhållande till totala andelen besök</a:t>
                      </a:r>
                    </a:p>
                  </a:txBody>
                  <a:tcPr marL="68580" marR="68580" marT="0" marB="0"/>
                </a:tc>
                <a:tc>
                  <a:txBody>
                    <a:bodyPr/>
                    <a:lstStyle/>
                    <a:p>
                      <a:pPr>
                        <a:lnSpc>
                          <a:spcPct val="107000"/>
                        </a:lnSpc>
                        <a:spcAft>
                          <a:spcPts val="800"/>
                        </a:spcAft>
                      </a:pPr>
                      <a:r>
                        <a:rPr lang="sv-SE" sz="2000" b="0" dirty="0">
                          <a:solidFill>
                            <a:schemeClr val="tx1"/>
                          </a:solidFill>
                          <a:effectLst/>
                        </a:rPr>
                        <a:t>15 %</a:t>
                      </a:r>
                    </a:p>
                  </a:txBody>
                  <a:tcPr marL="68580" marR="68580" marT="0" marB="0"/>
                </a:tc>
                <a:extLst>
                  <a:ext uri="{0D108BD9-81ED-4DB2-BD59-A6C34878D82A}">
                    <a16:rowId xmlns:a16="http://schemas.microsoft.com/office/drawing/2014/main" val="565337243"/>
                  </a:ext>
                </a:extLst>
              </a:tr>
              <a:tr h="1090214">
                <a:tc>
                  <a:txBody>
                    <a:bodyPr/>
                    <a:lstStyle/>
                    <a:p>
                      <a:pPr>
                        <a:lnSpc>
                          <a:spcPct val="107000"/>
                        </a:lnSpc>
                        <a:spcAft>
                          <a:spcPts val="800"/>
                        </a:spcAft>
                      </a:pPr>
                      <a:r>
                        <a:rPr lang="sv-SE" sz="2000" b="0" dirty="0">
                          <a:solidFill>
                            <a:schemeClr val="tx1"/>
                          </a:solidFill>
                          <a:effectLst/>
                        </a:rPr>
                        <a:t>Antal körda km i snitt för varje läkemedelstillförsel (totalt - tur/retur)</a:t>
                      </a:r>
                    </a:p>
                  </a:txBody>
                  <a:tcPr marL="68580" marR="68580" marT="0" marB="0"/>
                </a:tc>
                <a:tc>
                  <a:txBody>
                    <a:bodyPr/>
                    <a:lstStyle/>
                    <a:p>
                      <a:pPr>
                        <a:lnSpc>
                          <a:spcPct val="107000"/>
                        </a:lnSpc>
                        <a:spcAft>
                          <a:spcPts val="800"/>
                        </a:spcAft>
                      </a:pPr>
                      <a:r>
                        <a:rPr lang="sv-SE" sz="2000" b="0" dirty="0">
                          <a:solidFill>
                            <a:schemeClr val="tx1"/>
                          </a:solidFill>
                          <a:effectLst/>
                        </a:rPr>
                        <a:t>14 km</a:t>
                      </a:r>
                    </a:p>
                  </a:txBody>
                  <a:tcPr marL="68580" marR="68580" marT="0" marB="0"/>
                </a:tc>
                <a:extLst>
                  <a:ext uri="{0D108BD9-81ED-4DB2-BD59-A6C34878D82A}">
                    <a16:rowId xmlns:a16="http://schemas.microsoft.com/office/drawing/2014/main" val="364841494"/>
                  </a:ext>
                </a:extLst>
              </a:tr>
              <a:tr h="619486">
                <a:tc>
                  <a:txBody>
                    <a:bodyPr/>
                    <a:lstStyle/>
                    <a:p>
                      <a:pPr>
                        <a:lnSpc>
                          <a:spcPct val="107000"/>
                        </a:lnSpc>
                        <a:spcAft>
                          <a:spcPts val="800"/>
                        </a:spcAft>
                      </a:pPr>
                      <a:r>
                        <a:rPr lang="sv-SE" sz="2000" b="0" dirty="0">
                          <a:solidFill>
                            <a:schemeClr val="tx1"/>
                          </a:solidFill>
                          <a:effectLst/>
                        </a:rPr>
                        <a:t>Antal min som frigörs för varje automat och besök gäller endast körtid och tid för fysiskt besök (20 min körtid +  5 min besök)</a:t>
                      </a:r>
                    </a:p>
                  </a:txBody>
                  <a:tcPr marL="68580" marR="68580" marT="0" marB="0"/>
                </a:tc>
                <a:tc>
                  <a:txBody>
                    <a:bodyPr/>
                    <a:lstStyle/>
                    <a:p>
                      <a:pPr>
                        <a:lnSpc>
                          <a:spcPct val="107000"/>
                        </a:lnSpc>
                        <a:spcAft>
                          <a:spcPts val="800"/>
                        </a:spcAft>
                      </a:pPr>
                      <a:r>
                        <a:rPr lang="sv-SE" sz="2000" b="0" dirty="0">
                          <a:solidFill>
                            <a:schemeClr val="tx1"/>
                          </a:solidFill>
                          <a:effectLst/>
                        </a:rPr>
                        <a:t>25 min</a:t>
                      </a:r>
                    </a:p>
                  </a:txBody>
                  <a:tcPr marL="68580" marR="68580" marT="0" marB="0"/>
                </a:tc>
                <a:extLst>
                  <a:ext uri="{0D108BD9-81ED-4DB2-BD59-A6C34878D82A}">
                    <a16:rowId xmlns:a16="http://schemas.microsoft.com/office/drawing/2014/main" val="1569625464"/>
                  </a:ext>
                </a:extLst>
              </a:tr>
              <a:tr h="619486">
                <a:tc>
                  <a:txBody>
                    <a:bodyPr/>
                    <a:lstStyle/>
                    <a:p>
                      <a:pPr>
                        <a:lnSpc>
                          <a:spcPct val="107000"/>
                        </a:lnSpc>
                        <a:spcAft>
                          <a:spcPts val="800"/>
                        </a:spcAft>
                      </a:pPr>
                      <a:r>
                        <a:rPr lang="sv-SE" sz="2000" b="0" dirty="0">
                          <a:solidFill>
                            <a:schemeClr val="tx1"/>
                          </a:solidFill>
                          <a:effectLst/>
                        </a:rPr>
                        <a:t>Antal besök som kan ersättas i snitt för varje läkemedelsautomat</a:t>
                      </a:r>
                    </a:p>
                  </a:txBody>
                  <a:tcPr marL="68580" marR="68580" marT="0" marB="0"/>
                </a:tc>
                <a:tc>
                  <a:txBody>
                    <a:bodyPr/>
                    <a:lstStyle/>
                    <a:p>
                      <a:pPr>
                        <a:lnSpc>
                          <a:spcPct val="107000"/>
                        </a:lnSpc>
                        <a:spcAft>
                          <a:spcPts val="800"/>
                        </a:spcAft>
                      </a:pPr>
                      <a:r>
                        <a:rPr lang="sv-SE" sz="2000" b="0" dirty="0">
                          <a:solidFill>
                            <a:schemeClr val="tx1"/>
                          </a:solidFill>
                          <a:effectLst/>
                        </a:rPr>
                        <a:t>1.55</a:t>
                      </a:r>
                    </a:p>
                  </a:txBody>
                  <a:tcPr marL="68580" marR="68580" marT="0" marB="0"/>
                </a:tc>
                <a:extLst>
                  <a:ext uri="{0D108BD9-81ED-4DB2-BD59-A6C34878D82A}">
                    <a16:rowId xmlns:a16="http://schemas.microsoft.com/office/drawing/2014/main" val="2263768053"/>
                  </a:ext>
                </a:extLst>
              </a:tr>
            </a:tbl>
          </a:graphicData>
        </a:graphic>
      </p:graphicFrame>
    </p:spTree>
    <p:extLst>
      <p:ext uri="{BB962C8B-B14F-4D97-AF65-F5344CB8AC3E}">
        <p14:creationId xmlns:p14="http://schemas.microsoft.com/office/powerpoint/2010/main" val="7223462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a:extLst>
              <a:ext uri="{FF2B5EF4-FFF2-40B4-BE49-F238E27FC236}">
                <a16:creationId xmlns:a16="http://schemas.microsoft.com/office/drawing/2014/main" id="{2B3778C6-2C97-F95E-B956-9C42C731B1C9}"/>
              </a:ext>
            </a:extLst>
          </p:cNvPr>
          <p:cNvGraphicFramePr>
            <a:graphicFrameLocks noGrp="1"/>
          </p:cNvGraphicFramePr>
          <p:nvPr/>
        </p:nvGraphicFramePr>
        <p:xfrm>
          <a:off x="1119883" y="421240"/>
          <a:ext cx="10233061" cy="5609689"/>
        </p:xfrm>
        <a:graphic>
          <a:graphicData uri="http://schemas.openxmlformats.org/drawingml/2006/table">
            <a:tbl>
              <a:tblPr firstRow="1" firstCol="1" bandRow="1">
                <a:tableStyleId>{5C22544A-7EE6-4342-B048-85BDC9FD1C3A}</a:tableStyleId>
              </a:tblPr>
              <a:tblGrid>
                <a:gridCol w="8572328">
                  <a:extLst>
                    <a:ext uri="{9D8B030D-6E8A-4147-A177-3AD203B41FA5}">
                      <a16:colId xmlns:a16="http://schemas.microsoft.com/office/drawing/2014/main" val="134910204"/>
                    </a:ext>
                  </a:extLst>
                </a:gridCol>
                <a:gridCol w="1660733">
                  <a:extLst>
                    <a:ext uri="{9D8B030D-6E8A-4147-A177-3AD203B41FA5}">
                      <a16:colId xmlns:a16="http://schemas.microsoft.com/office/drawing/2014/main" val="1924879324"/>
                    </a:ext>
                  </a:extLst>
                </a:gridCol>
              </a:tblGrid>
              <a:tr h="609476">
                <a:tc>
                  <a:txBody>
                    <a:bodyPr/>
                    <a:lstStyle/>
                    <a:p>
                      <a:pPr algn="ctr">
                        <a:lnSpc>
                          <a:spcPct val="107000"/>
                        </a:lnSpc>
                        <a:spcAft>
                          <a:spcPts val="800"/>
                        </a:spcAft>
                      </a:pPr>
                      <a:r>
                        <a:rPr lang="sv-SE" sz="3200">
                          <a:solidFill>
                            <a:schemeClr val="tx1"/>
                          </a:solidFill>
                          <a:effectLst/>
                        </a:rPr>
                        <a:t>Nyttoeffekter</a:t>
                      </a:r>
                    </a:p>
                  </a:txBody>
                  <a:tcPr marL="68580" marR="68580" marT="0" marB="0">
                    <a:solidFill>
                      <a:schemeClr val="accent2"/>
                    </a:solidFill>
                  </a:tcPr>
                </a:tc>
                <a:tc>
                  <a:txBody>
                    <a:bodyPr/>
                    <a:lstStyle/>
                    <a:p>
                      <a:pPr algn="ctr">
                        <a:lnSpc>
                          <a:spcPct val="107000"/>
                        </a:lnSpc>
                        <a:spcAft>
                          <a:spcPts val="800"/>
                        </a:spcAft>
                      </a:pPr>
                      <a:endParaRPr lang="sv-SE" sz="2400">
                        <a:effectLst/>
                      </a:endParaRPr>
                    </a:p>
                  </a:txBody>
                  <a:tcPr marL="68580" marR="68580" marT="0" marB="0">
                    <a:solidFill>
                      <a:schemeClr val="accent2"/>
                    </a:solidFill>
                  </a:tcPr>
                </a:tc>
                <a:extLst>
                  <a:ext uri="{0D108BD9-81ED-4DB2-BD59-A6C34878D82A}">
                    <a16:rowId xmlns:a16="http://schemas.microsoft.com/office/drawing/2014/main" val="2500545717"/>
                  </a:ext>
                </a:extLst>
              </a:tr>
              <a:tr h="555698">
                <a:tc>
                  <a:txBody>
                    <a:bodyPr/>
                    <a:lstStyle/>
                    <a:p>
                      <a:pPr algn="l">
                        <a:lnSpc>
                          <a:spcPct val="107000"/>
                        </a:lnSpc>
                        <a:spcAft>
                          <a:spcPts val="800"/>
                        </a:spcAft>
                      </a:pPr>
                      <a:r>
                        <a:rPr lang="sv-SE" sz="2400">
                          <a:solidFill>
                            <a:schemeClr val="tx1"/>
                          </a:solidFill>
                          <a:effectLst/>
                        </a:rPr>
                        <a:t>Minskat antal besök/år</a:t>
                      </a:r>
                    </a:p>
                  </a:txBody>
                  <a:tcPr marL="68580" marR="68580" marT="0" marB="0">
                    <a:solidFill>
                      <a:schemeClr val="accent2"/>
                    </a:solidFill>
                  </a:tcPr>
                </a:tc>
                <a:tc>
                  <a:txBody>
                    <a:bodyPr/>
                    <a:lstStyle/>
                    <a:p>
                      <a:pPr algn="ctr">
                        <a:lnSpc>
                          <a:spcPct val="107000"/>
                        </a:lnSpc>
                        <a:spcAft>
                          <a:spcPts val="800"/>
                        </a:spcAft>
                      </a:pPr>
                      <a:r>
                        <a:rPr lang="sv-SE" sz="2400">
                          <a:effectLst/>
                        </a:rPr>
                        <a:t>10 183</a:t>
                      </a:r>
                    </a:p>
                  </a:txBody>
                  <a:tcPr marL="68580" marR="68580" marT="0" marB="0">
                    <a:solidFill>
                      <a:schemeClr val="accent2"/>
                    </a:solidFill>
                  </a:tcPr>
                </a:tc>
                <a:extLst>
                  <a:ext uri="{0D108BD9-81ED-4DB2-BD59-A6C34878D82A}">
                    <a16:rowId xmlns:a16="http://schemas.microsoft.com/office/drawing/2014/main" val="2724432616"/>
                  </a:ext>
                </a:extLst>
              </a:tr>
              <a:tr h="555698">
                <a:tc>
                  <a:txBody>
                    <a:bodyPr/>
                    <a:lstStyle/>
                    <a:p>
                      <a:pPr algn="l">
                        <a:lnSpc>
                          <a:spcPct val="107000"/>
                        </a:lnSpc>
                        <a:spcAft>
                          <a:spcPts val="800"/>
                        </a:spcAft>
                      </a:pPr>
                      <a:r>
                        <a:rPr lang="sv-SE" sz="2400">
                          <a:solidFill>
                            <a:schemeClr val="tx1"/>
                          </a:solidFill>
                          <a:effectLst/>
                        </a:rPr>
                        <a:t>Minskat antal körda mil/år</a:t>
                      </a:r>
                    </a:p>
                  </a:txBody>
                  <a:tcPr marL="68580" marR="68580" marT="0" marB="0">
                    <a:solidFill>
                      <a:schemeClr val="accent2"/>
                    </a:solidFill>
                  </a:tcPr>
                </a:tc>
                <a:tc>
                  <a:txBody>
                    <a:bodyPr/>
                    <a:lstStyle/>
                    <a:p>
                      <a:pPr algn="ctr">
                        <a:lnSpc>
                          <a:spcPct val="107000"/>
                        </a:lnSpc>
                        <a:spcAft>
                          <a:spcPts val="800"/>
                        </a:spcAft>
                      </a:pPr>
                      <a:r>
                        <a:rPr lang="sv-SE" sz="2400">
                          <a:effectLst/>
                        </a:rPr>
                        <a:t>14 308</a:t>
                      </a:r>
                    </a:p>
                  </a:txBody>
                  <a:tcPr marL="68580" marR="68580" marT="0" marB="0">
                    <a:solidFill>
                      <a:schemeClr val="accent2"/>
                    </a:solidFill>
                  </a:tcPr>
                </a:tc>
                <a:extLst>
                  <a:ext uri="{0D108BD9-81ED-4DB2-BD59-A6C34878D82A}">
                    <a16:rowId xmlns:a16="http://schemas.microsoft.com/office/drawing/2014/main" val="2916031614"/>
                  </a:ext>
                </a:extLst>
              </a:tr>
              <a:tr h="537773">
                <a:tc>
                  <a:txBody>
                    <a:bodyPr/>
                    <a:lstStyle/>
                    <a:p>
                      <a:pPr algn="l">
                        <a:lnSpc>
                          <a:spcPct val="107000"/>
                        </a:lnSpc>
                        <a:spcAft>
                          <a:spcPts val="800"/>
                        </a:spcAft>
                      </a:pPr>
                      <a:r>
                        <a:rPr lang="sv-SE" sz="2400">
                          <a:solidFill>
                            <a:schemeClr val="tx1"/>
                          </a:solidFill>
                          <a:effectLst/>
                        </a:rPr>
                        <a:t>Reducerad drivmedelsförbrukning i liter/år</a:t>
                      </a:r>
                    </a:p>
                  </a:txBody>
                  <a:tcPr marL="68580" marR="68580" marT="0" marB="0">
                    <a:solidFill>
                      <a:schemeClr val="accent2"/>
                    </a:solidFill>
                  </a:tcPr>
                </a:tc>
                <a:tc>
                  <a:txBody>
                    <a:bodyPr/>
                    <a:lstStyle/>
                    <a:p>
                      <a:pPr algn="ctr">
                        <a:lnSpc>
                          <a:spcPct val="107000"/>
                        </a:lnSpc>
                        <a:spcAft>
                          <a:spcPts val="800"/>
                        </a:spcAft>
                      </a:pPr>
                      <a:r>
                        <a:rPr lang="sv-SE" sz="2400">
                          <a:effectLst/>
                        </a:rPr>
                        <a:t>8584</a:t>
                      </a:r>
                    </a:p>
                  </a:txBody>
                  <a:tcPr marL="68580" marR="68580" marT="0" marB="0">
                    <a:solidFill>
                      <a:schemeClr val="accent2"/>
                    </a:solidFill>
                  </a:tcPr>
                </a:tc>
                <a:extLst>
                  <a:ext uri="{0D108BD9-81ED-4DB2-BD59-A6C34878D82A}">
                    <a16:rowId xmlns:a16="http://schemas.microsoft.com/office/drawing/2014/main" val="3369692985"/>
                  </a:ext>
                </a:extLst>
              </a:tr>
              <a:tr h="646562">
                <a:tc>
                  <a:txBody>
                    <a:bodyPr/>
                    <a:lstStyle/>
                    <a:p>
                      <a:pPr algn="l">
                        <a:lnSpc>
                          <a:spcPct val="107000"/>
                        </a:lnSpc>
                        <a:spcAft>
                          <a:spcPts val="800"/>
                        </a:spcAft>
                      </a:pPr>
                      <a:r>
                        <a:rPr lang="sv-SE" sz="2400">
                          <a:solidFill>
                            <a:schemeClr val="tx1"/>
                          </a:solidFill>
                          <a:effectLst/>
                        </a:rPr>
                        <a:t>Frigjord tid för USK (minskad körtid + ersatta besök) (i h)</a:t>
                      </a:r>
                    </a:p>
                  </a:txBody>
                  <a:tcPr marL="68580" marR="68580" marT="0" marB="0">
                    <a:solidFill>
                      <a:schemeClr val="accent2"/>
                    </a:solidFill>
                  </a:tcPr>
                </a:tc>
                <a:tc>
                  <a:txBody>
                    <a:bodyPr/>
                    <a:lstStyle/>
                    <a:p>
                      <a:pPr algn="ctr">
                        <a:lnSpc>
                          <a:spcPct val="107000"/>
                        </a:lnSpc>
                        <a:spcAft>
                          <a:spcPts val="800"/>
                        </a:spcAft>
                      </a:pPr>
                      <a:r>
                        <a:rPr lang="sv-SE" sz="2400">
                          <a:effectLst/>
                        </a:rPr>
                        <a:t>4242 </a:t>
                      </a:r>
                    </a:p>
                  </a:txBody>
                  <a:tcPr marL="68580" marR="68580" marT="0" marB="0">
                    <a:solidFill>
                      <a:schemeClr val="accent2"/>
                    </a:solidFill>
                  </a:tcPr>
                </a:tc>
                <a:extLst>
                  <a:ext uri="{0D108BD9-81ED-4DB2-BD59-A6C34878D82A}">
                    <a16:rowId xmlns:a16="http://schemas.microsoft.com/office/drawing/2014/main" val="1368302584"/>
                  </a:ext>
                </a:extLst>
              </a:tr>
              <a:tr h="573624">
                <a:tc>
                  <a:txBody>
                    <a:bodyPr/>
                    <a:lstStyle/>
                    <a:p>
                      <a:pPr algn="l">
                        <a:lnSpc>
                          <a:spcPct val="107000"/>
                        </a:lnSpc>
                        <a:spcAft>
                          <a:spcPts val="800"/>
                        </a:spcAft>
                      </a:pPr>
                      <a:r>
                        <a:rPr lang="sv-SE" sz="2400">
                          <a:solidFill>
                            <a:schemeClr val="tx1"/>
                          </a:solidFill>
                          <a:effectLst/>
                        </a:rPr>
                        <a:t>Frigjord tid kring läkemedelssignering USK (i h)</a:t>
                      </a:r>
                    </a:p>
                  </a:txBody>
                  <a:tcPr marL="68580" marR="68580" marT="0" marB="0">
                    <a:solidFill>
                      <a:schemeClr val="accent2"/>
                    </a:solidFill>
                  </a:tcPr>
                </a:tc>
                <a:tc>
                  <a:txBody>
                    <a:bodyPr/>
                    <a:lstStyle/>
                    <a:p>
                      <a:pPr algn="ctr">
                        <a:lnSpc>
                          <a:spcPct val="107000"/>
                        </a:lnSpc>
                        <a:spcAft>
                          <a:spcPts val="800"/>
                        </a:spcAft>
                      </a:pPr>
                      <a:r>
                        <a:rPr lang="sv-SE" sz="2400">
                          <a:effectLst/>
                        </a:rPr>
                        <a:t>600</a:t>
                      </a:r>
                    </a:p>
                  </a:txBody>
                  <a:tcPr marL="68580" marR="68580" marT="0" marB="0">
                    <a:solidFill>
                      <a:schemeClr val="accent2"/>
                    </a:solidFill>
                  </a:tcPr>
                </a:tc>
                <a:extLst>
                  <a:ext uri="{0D108BD9-81ED-4DB2-BD59-A6C34878D82A}">
                    <a16:rowId xmlns:a16="http://schemas.microsoft.com/office/drawing/2014/main" val="3845182663"/>
                  </a:ext>
                </a:extLst>
              </a:tr>
              <a:tr h="574259">
                <a:tc>
                  <a:txBody>
                    <a:bodyPr/>
                    <a:lstStyle/>
                    <a:p>
                      <a:pPr algn="l">
                        <a:lnSpc>
                          <a:spcPct val="107000"/>
                        </a:lnSpc>
                        <a:spcAft>
                          <a:spcPts val="800"/>
                        </a:spcAft>
                      </a:pPr>
                      <a:r>
                        <a:rPr lang="sv-SE" sz="2400" dirty="0">
                          <a:solidFill>
                            <a:schemeClr val="tx1"/>
                          </a:solidFill>
                          <a:effectLst/>
                        </a:rPr>
                        <a:t>Minskat behov kring läkemedelssignering SSK i h</a:t>
                      </a:r>
                    </a:p>
                  </a:txBody>
                  <a:tcPr marL="68580" marR="68580" marT="0" marB="0">
                    <a:solidFill>
                      <a:schemeClr val="accent2"/>
                    </a:solidFill>
                  </a:tcPr>
                </a:tc>
                <a:tc>
                  <a:txBody>
                    <a:bodyPr/>
                    <a:lstStyle/>
                    <a:p>
                      <a:pPr algn="ctr">
                        <a:lnSpc>
                          <a:spcPct val="107000"/>
                        </a:lnSpc>
                        <a:spcAft>
                          <a:spcPts val="800"/>
                        </a:spcAft>
                      </a:pPr>
                      <a:r>
                        <a:rPr lang="sv-SE" sz="2400" dirty="0">
                          <a:effectLst/>
                        </a:rPr>
                        <a:t>36 </a:t>
                      </a:r>
                    </a:p>
                  </a:txBody>
                  <a:tcPr marL="68580" marR="68580" marT="0" marB="0">
                    <a:solidFill>
                      <a:schemeClr val="accent2"/>
                    </a:solidFill>
                  </a:tcPr>
                </a:tc>
                <a:extLst>
                  <a:ext uri="{0D108BD9-81ED-4DB2-BD59-A6C34878D82A}">
                    <a16:rowId xmlns:a16="http://schemas.microsoft.com/office/drawing/2014/main" val="2517364867"/>
                  </a:ext>
                </a:extLst>
              </a:tr>
              <a:tr h="552756">
                <a:tc>
                  <a:txBody>
                    <a:bodyPr/>
                    <a:lstStyle/>
                    <a:p>
                      <a:pPr algn="l">
                        <a:lnSpc>
                          <a:spcPct val="107000"/>
                        </a:lnSpc>
                        <a:spcAft>
                          <a:spcPts val="800"/>
                        </a:spcAft>
                      </a:pPr>
                      <a:r>
                        <a:rPr lang="sv-SE" sz="2400" dirty="0">
                          <a:solidFill>
                            <a:schemeClr val="tx1"/>
                          </a:solidFill>
                          <a:effectLst/>
                        </a:rPr>
                        <a:t> Nettoeffekt/år årsarbetare</a:t>
                      </a:r>
                    </a:p>
                  </a:txBody>
                  <a:tcPr marL="68580" marR="68580" marT="0" marB="0">
                    <a:solidFill>
                      <a:schemeClr val="accent2"/>
                    </a:solidFill>
                  </a:tcPr>
                </a:tc>
                <a:tc>
                  <a:txBody>
                    <a:bodyPr/>
                    <a:lstStyle/>
                    <a:p>
                      <a:pPr algn="ctr">
                        <a:lnSpc>
                          <a:spcPct val="107000"/>
                        </a:lnSpc>
                        <a:spcAft>
                          <a:spcPts val="800"/>
                        </a:spcAft>
                      </a:pPr>
                      <a:r>
                        <a:rPr lang="sv-SE" sz="2400" dirty="0">
                          <a:effectLst/>
                        </a:rPr>
                        <a:t>1,8</a:t>
                      </a:r>
                    </a:p>
                  </a:txBody>
                  <a:tcPr marL="68580" marR="68580" marT="0" marB="0">
                    <a:solidFill>
                      <a:schemeClr val="accent2"/>
                    </a:solidFill>
                  </a:tcPr>
                </a:tc>
                <a:extLst>
                  <a:ext uri="{0D108BD9-81ED-4DB2-BD59-A6C34878D82A}">
                    <a16:rowId xmlns:a16="http://schemas.microsoft.com/office/drawing/2014/main" val="1537724598"/>
                  </a:ext>
                </a:extLst>
              </a:tr>
              <a:tr h="1003843">
                <a:tc>
                  <a:txBody>
                    <a:bodyPr/>
                    <a:lstStyle/>
                    <a:p>
                      <a:pPr algn="l">
                        <a:lnSpc>
                          <a:spcPct val="107000"/>
                        </a:lnSpc>
                        <a:spcAft>
                          <a:spcPts val="800"/>
                        </a:spcAft>
                      </a:pPr>
                      <a:r>
                        <a:rPr lang="sv-SE" sz="2400" dirty="0">
                          <a:solidFill>
                            <a:schemeClr val="tx1"/>
                          </a:solidFill>
                          <a:effectLst/>
                        </a:rPr>
                        <a:t>Ekonomisk effekt/år</a:t>
                      </a:r>
                    </a:p>
                  </a:txBody>
                  <a:tcPr marL="68580" marR="68580" marT="0" marB="0">
                    <a:solidFill>
                      <a:schemeClr val="accent2"/>
                    </a:solidFill>
                  </a:tcPr>
                </a:tc>
                <a:tc>
                  <a:txBody>
                    <a:bodyPr/>
                    <a:lstStyle/>
                    <a:p>
                      <a:pPr algn="ctr">
                        <a:lnSpc>
                          <a:spcPct val="107000"/>
                        </a:lnSpc>
                        <a:spcAft>
                          <a:spcPts val="800"/>
                        </a:spcAft>
                      </a:pPr>
                      <a:r>
                        <a:rPr lang="sv-SE" sz="2400" dirty="0">
                          <a:effectLst/>
                        </a:rPr>
                        <a:t>0,92 Mkr</a:t>
                      </a:r>
                    </a:p>
                  </a:txBody>
                  <a:tcPr marL="68580" marR="68580" marT="0" marB="0">
                    <a:solidFill>
                      <a:schemeClr val="accent2"/>
                    </a:solidFill>
                  </a:tcPr>
                </a:tc>
                <a:extLst>
                  <a:ext uri="{0D108BD9-81ED-4DB2-BD59-A6C34878D82A}">
                    <a16:rowId xmlns:a16="http://schemas.microsoft.com/office/drawing/2014/main" val="4278392285"/>
                  </a:ext>
                </a:extLst>
              </a:tr>
            </a:tbl>
          </a:graphicData>
        </a:graphic>
      </p:graphicFrame>
    </p:spTree>
    <p:extLst>
      <p:ext uri="{BB962C8B-B14F-4D97-AF65-F5344CB8AC3E}">
        <p14:creationId xmlns:p14="http://schemas.microsoft.com/office/powerpoint/2010/main" val="9347169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AE36CA-01DA-4CA6-9CC4-E55C39244911}"/>
              </a:ext>
            </a:extLst>
          </p:cNvPr>
          <p:cNvSpPr>
            <a:spLocks noGrp="1"/>
          </p:cNvSpPr>
          <p:nvPr>
            <p:ph type="title"/>
          </p:nvPr>
        </p:nvSpPr>
        <p:spPr/>
        <p:txBody>
          <a:bodyPr/>
          <a:lstStyle/>
          <a:p>
            <a:r>
              <a:rPr lang="sv-SE" sz="4400" dirty="0"/>
              <a:t>Framgångsfaktorer</a:t>
            </a:r>
            <a:r>
              <a:rPr lang="sv-SE" sz="4000" dirty="0"/>
              <a:t/>
            </a:r>
            <a:br>
              <a:rPr lang="sv-SE" sz="4000" dirty="0"/>
            </a:br>
            <a:r>
              <a:rPr lang="sv-SE" sz="4000" dirty="0"/>
              <a:t/>
            </a:r>
            <a:br>
              <a:rPr lang="sv-SE" sz="4000" dirty="0"/>
            </a:br>
            <a:endParaRPr lang="sv-SE" sz="3600" i="1" dirty="0"/>
          </a:p>
        </p:txBody>
      </p:sp>
    </p:spTree>
    <p:extLst>
      <p:ext uri="{BB962C8B-B14F-4D97-AF65-F5344CB8AC3E}">
        <p14:creationId xmlns:p14="http://schemas.microsoft.com/office/powerpoint/2010/main" val="2257333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46583E-FC2B-498D-B6D9-AE932F934A01}"/>
              </a:ext>
            </a:extLst>
          </p:cNvPr>
          <p:cNvSpPr>
            <a:spLocks noGrp="1"/>
          </p:cNvSpPr>
          <p:nvPr>
            <p:ph type="ctrTitle"/>
          </p:nvPr>
        </p:nvSpPr>
        <p:spPr>
          <a:xfrm>
            <a:off x="736993" y="2567826"/>
            <a:ext cx="5364076" cy="2900975"/>
          </a:xfrm>
        </p:spPr>
        <p:txBody>
          <a:bodyPr/>
          <a:lstStyle/>
          <a:p>
            <a:r>
              <a:rPr lang="sv-SE" dirty="0">
                <a:latin typeface="Franklin Gothic Medium"/>
              </a:rPr>
              <a:t>Göteborgsregionen -  mötesplats </a:t>
            </a:r>
            <a:r>
              <a:rPr lang="sv-SE" dirty="0"/>
              <a:t/>
            </a:r>
            <a:br>
              <a:rPr lang="sv-SE" dirty="0"/>
            </a:br>
            <a:r>
              <a:rPr lang="sv-SE" dirty="0">
                <a:latin typeface="Franklin Gothic Medium"/>
              </a:rPr>
              <a:t>för gemensamma satsningar</a:t>
            </a:r>
          </a:p>
        </p:txBody>
      </p:sp>
      <p:pic>
        <p:nvPicPr>
          <p:cNvPr id="37" name="Bildobjekt 36" descr="En bild som visar karta över Göteborgsregionen.">
            <a:extLst>
              <a:ext uri="{FF2B5EF4-FFF2-40B4-BE49-F238E27FC236}">
                <a16:creationId xmlns:a16="http://schemas.microsoft.com/office/drawing/2014/main" id="{95332BD2-EA5C-4CF9-8201-C072890B7A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3794" y="326571"/>
            <a:ext cx="3684606" cy="5310479"/>
          </a:xfrm>
          <a:prstGeom prst="rect">
            <a:avLst/>
          </a:prstGeom>
        </p:spPr>
      </p:pic>
    </p:spTree>
    <p:extLst>
      <p:ext uri="{BB962C8B-B14F-4D97-AF65-F5344CB8AC3E}">
        <p14:creationId xmlns:p14="http://schemas.microsoft.com/office/powerpoint/2010/main" val="29163003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ildobjekt 26" descr="En bild som visar text, whiteboardtavla&#10;&#10;Automatiskt genererad beskrivning">
            <a:extLst>
              <a:ext uri="{FF2B5EF4-FFF2-40B4-BE49-F238E27FC236}">
                <a16:creationId xmlns:a16="http://schemas.microsoft.com/office/drawing/2014/main" id="{B3FE874D-E9D8-479A-853D-6CAF4498352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456" b="94341" l="15055" r="86043">
                        <a14:foregroundMark x1="15055" y1="79224" x2="15055" y2="79224"/>
                        <a14:foregroundMark x1="83377" y1="94099" x2="83377" y2="94099"/>
                        <a14:foregroundMark x1="86043" y1="94341" x2="86043" y2="94341"/>
                        <a14:foregroundMark x1="52692" y1="94220" x2="52692" y2="94220"/>
                      </a14:backgroundRemoval>
                    </a14:imgEffect>
                  </a14:imgLayer>
                </a14:imgProps>
              </a:ext>
              <a:ext uri="{28A0092B-C50C-407E-A947-70E740481C1C}">
                <a14:useLocalDpi xmlns:a14="http://schemas.microsoft.com/office/drawing/2010/main" val="0"/>
              </a:ext>
            </a:extLst>
          </a:blip>
          <a:srcRect l="11069" t="76610" r="10551" b="4302"/>
          <a:stretch/>
        </p:blipFill>
        <p:spPr>
          <a:xfrm>
            <a:off x="449882" y="4966782"/>
            <a:ext cx="10555705" cy="1309088"/>
          </a:xfrm>
          <a:prstGeom prst="rect">
            <a:avLst/>
          </a:prstGeom>
        </p:spPr>
      </p:pic>
      <p:sp>
        <p:nvSpPr>
          <p:cNvPr id="36" name="Rektangel 35">
            <a:extLst>
              <a:ext uri="{FF2B5EF4-FFF2-40B4-BE49-F238E27FC236}">
                <a16:creationId xmlns:a16="http://schemas.microsoft.com/office/drawing/2014/main" id="{D874C276-C8D5-4A74-866B-CEC9D96BA66C}"/>
              </a:ext>
            </a:extLst>
          </p:cNvPr>
          <p:cNvSpPr/>
          <p:nvPr/>
        </p:nvSpPr>
        <p:spPr>
          <a:xfrm>
            <a:off x="0" y="0"/>
            <a:ext cx="3752491"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Arial"/>
                <a:ea typeface="+mn-lt"/>
                <a:cs typeface="Arial"/>
              </a:rPr>
              <a:t>LYCKAS MED VÄLFÄRDSTEKNIK </a:t>
            </a:r>
          </a:p>
        </p:txBody>
      </p:sp>
      <p:grpSp>
        <p:nvGrpSpPr>
          <p:cNvPr id="19" name="Grupp 18">
            <a:extLst>
              <a:ext uri="{FF2B5EF4-FFF2-40B4-BE49-F238E27FC236}">
                <a16:creationId xmlns:a16="http://schemas.microsoft.com/office/drawing/2014/main" id="{D7C76BEE-11EF-43E5-9BCF-5573163C8CE4}"/>
              </a:ext>
            </a:extLst>
          </p:cNvPr>
          <p:cNvGrpSpPr>
            <a:grpSpLocks noChangeAspect="1"/>
          </p:cNvGrpSpPr>
          <p:nvPr/>
        </p:nvGrpSpPr>
        <p:grpSpPr>
          <a:xfrm>
            <a:off x="6648265" y="1244530"/>
            <a:ext cx="4540815" cy="4716000"/>
            <a:chOff x="6433104" y="535497"/>
            <a:chExt cx="4873275" cy="5061284"/>
          </a:xfrm>
        </p:grpSpPr>
        <p:sp>
          <p:nvSpPr>
            <p:cNvPr id="20" name="Rektangel: rundade hörn 19">
              <a:extLst>
                <a:ext uri="{FF2B5EF4-FFF2-40B4-BE49-F238E27FC236}">
                  <a16:creationId xmlns:a16="http://schemas.microsoft.com/office/drawing/2014/main" id="{BBCFD763-736C-4ECC-BD20-A9CF69C5C1EE}"/>
                </a:ext>
              </a:extLst>
            </p:cNvPr>
            <p:cNvSpPr/>
            <p:nvPr/>
          </p:nvSpPr>
          <p:spPr>
            <a:xfrm>
              <a:off x="6433104" y="535497"/>
              <a:ext cx="4873275" cy="5061284"/>
            </a:xfrm>
            <a:prstGeom prst="roundRect">
              <a:avLst/>
            </a:prstGeom>
            <a:solidFill>
              <a:srgbClr val="FFBE0A">
                <a:alpha val="2117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22" name="Bildobjekt 21">
              <a:extLst>
                <a:ext uri="{FF2B5EF4-FFF2-40B4-BE49-F238E27FC236}">
                  <a16:creationId xmlns:a16="http://schemas.microsoft.com/office/drawing/2014/main" id="{4161D749-3C50-4AF6-8469-BD29137784C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104753" y="1197559"/>
              <a:ext cx="754792" cy="1260000"/>
            </a:xfrm>
            <a:prstGeom prst="roundRect">
              <a:avLst>
                <a:gd name="adj" fmla="val 16667"/>
              </a:avLst>
            </a:prstGeom>
            <a:ln>
              <a:noFill/>
            </a:ln>
            <a:effectLst>
              <a:outerShdw blurRad="76200" dist="38100" dir="7800000" algn="tl" rotWithShape="0">
                <a:srgbClr val="000000">
                  <a:alpha val="40000"/>
                </a:srgbClr>
              </a:outerShdw>
            </a:effectLst>
          </p:spPr>
        </p:pic>
        <p:pic>
          <p:nvPicPr>
            <p:cNvPr id="23" name="Bildobjekt 22">
              <a:extLst>
                <a:ext uri="{FF2B5EF4-FFF2-40B4-BE49-F238E27FC236}">
                  <a16:creationId xmlns:a16="http://schemas.microsoft.com/office/drawing/2014/main" id="{F3D4A424-ED3B-4C78-8411-F4531BC36F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278956" y="3922468"/>
              <a:ext cx="1329116" cy="1260000"/>
            </a:xfrm>
            <a:prstGeom prst="rect">
              <a:avLst/>
            </a:prstGeom>
          </p:spPr>
        </p:pic>
        <p:pic>
          <p:nvPicPr>
            <p:cNvPr id="24" name="Bildobjekt 23" descr="En bild som visar text, elektronik&#10;&#10;Automatiskt genererad beskrivning">
              <a:extLst>
                <a:ext uri="{FF2B5EF4-FFF2-40B4-BE49-F238E27FC236}">
                  <a16:creationId xmlns:a16="http://schemas.microsoft.com/office/drawing/2014/main" id="{D50C56AA-E3BC-4132-9AE9-64378006F82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030351" y="3221509"/>
              <a:ext cx="1002627" cy="1260000"/>
            </a:xfrm>
            <a:prstGeom prst="rect">
              <a:avLst/>
            </a:prstGeom>
          </p:spPr>
        </p:pic>
        <p:pic>
          <p:nvPicPr>
            <p:cNvPr id="25" name="Bildobjekt 24" descr="En bild som visar elektronik, spel, styrenhet&#10;&#10;Automatiskt genererad beskrivning">
              <a:extLst>
                <a:ext uri="{FF2B5EF4-FFF2-40B4-BE49-F238E27FC236}">
                  <a16:creationId xmlns:a16="http://schemas.microsoft.com/office/drawing/2014/main" id="{0635497B-CDF1-4BDD-B51B-ECF94319C54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253350" y="631219"/>
              <a:ext cx="1040880" cy="1260000"/>
            </a:xfrm>
            <a:prstGeom prst="rect">
              <a:avLst/>
            </a:prstGeom>
          </p:spPr>
        </p:pic>
        <p:pic>
          <p:nvPicPr>
            <p:cNvPr id="26" name="Bildobjekt 25">
              <a:extLst>
                <a:ext uri="{FF2B5EF4-FFF2-40B4-BE49-F238E27FC236}">
                  <a16:creationId xmlns:a16="http://schemas.microsoft.com/office/drawing/2014/main" id="{D3EBB845-EDCE-4D2F-A76C-3F01315DE62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698283" y="3218533"/>
              <a:ext cx="1124848" cy="1260000"/>
            </a:xfrm>
            <a:prstGeom prst="rect">
              <a:avLst/>
            </a:prstGeom>
          </p:spPr>
        </p:pic>
        <p:pic>
          <p:nvPicPr>
            <p:cNvPr id="37" name="Bildobjekt 36">
              <a:extLst>
                <a:ext uri="{FF2B5EF4-FFF2-40B4-BE49-F238E27FC236}">
                  <a16:creationId xmlns:a16="http://schemas.microsoft.com/office/drawing/2014/main" id="{FE2436B4-B0F8-461E-9FE9-7F8FB2F7C512}"/>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493557" y="2134265"/>
              <a:ext cx="1164362" cy="1260000"/>
            </a:xfrm>
            <a:prstGeom prst="rect">
              <a:avLst/>
            </a:prstGeom>
          </p:spPr>
        </p:pic>
        <p:sp>
          <p:nvSpPr>
            <p:cNvPr id="39" name="textruta 38">
              <a:extLst>
                <a:ext uri="{FF2B5EF4-FFF2-40B4-BE49-F238E27FC236}">
                  <a16:creationId xmlns:a16="http://schemas.microsoft.com/office/drawing/2014/main" id="{D7811C51-E433-4570-B94E-8CBE2CADC08A}"/>
                </a:ext>
              </a:extLst>
            </p:cNvPr>
            <p:cNvSpPr txBox="1"/>
            <p:nvPr/>
          </p:nvSpPr>
          <p:spPr>
            <a:xfrm>
              <a:off x="6438847" y="2293928"/>
              <a:ext cx="1651898" cy="33031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Social a</a:t>
              </a:r>
              <a:r>
                <a:rPr kumimoji="0" lang="sv-SE" sz="1400" b="0" i="0" u="none" strike="noStrike" kern="1200" cap="none" spc="0" normalizeH="0" baseline="0" noProof="0" err="1">
                  <a:ln>
                    <a:noFill/>
                  </a:ln>
                  <a:solidFill>
                    <a:srgbClr val="E6460A"/>
                  </a:solidFill>
                  <a:effectLst/>
                  <a:uLnTx/>
                  <a:uFillTx/>
                  <a:latin typeface="Arial"/>
                  <a:ea typeface="+mn-ea"/>
                  <a:cs typeface="+mn-cs"/>
                </a:rPr>
                <a:t>ktivering</a:t>
              </a:r>
              <a:r>
                <a:rPr kumimoji="0" lang="sv-SE" sz="1400" b="0" i="0" u="none" strike="noStrike" kern="1200" cap="none" spc="0" normalizeH="0" baseline="0" noProof="0">
                  <a:ln>
                    <a:noFill/>
                  </a:ln>
                  <a:solidFill>
                    <a:srgbClr val="E6460A"/>
                  </a:solidFill>
                  <a:effectLst/>
                  <a:uLnTx/>
                  <a:uFillTx/>
                  <a:latin typeface="Arial"/>
                  <a:ea typeface="+mn-ea"/>
                  <a:cs typeface="+mn-cs"/>
                </a:rPr>
                <a:t> </a:t>
              </a:r>
            </a:p>
          </p:txBody>
        </p:sp>
        <p:sp>
          <p:nvSpPr>
            <p:cNvPr id="40" name="textruta 39">
              <a:extLst>
                <a:ext uri="{FF2B5EF4-FFF2-40B4-BE49-F238E27FC236}">
                  <a16:creationId xmlns:a16="http://schemas.microsoft.com/office/drawing/2014/main" id="{6DCD2E38-1596-4047-AD9E-6225FA424EDF}"/>
                </a:ext>
              </a:extLst>
            </p:cNvPr>
            <p:cNvSpPr txBox="1"/>
            <p:nvPr/>
          </p:nvSpPr>
          <p:spPr>
            <a:xfrm>
              <a:off x="8278876" y="1827559"/>
              <a:ext cx="1181734"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 tillsyn</a:t>
              </a:r>
            </a:p>
          </p:txBody>
        </p:sp>
        <p:sp>
          <p:nvSpPr>
            <p:cNvPr id="41" name="textruta 40">
              <a:extLst>
                <a:ext uri="{FF2B5EF4-FFF2-40B4-BE49-F238E27FC236}">
                  <a16:creationId xmlns:a16="http://schemas.microsoft.com/office/drawing/2014/main" id="{E2A5EDD9-D4AD-4D2E-90BD-59DAFC97818D}"/>
                </a:ext>
              </a:extLst>
            </p:cNvPr>
            <p:cNvSpPr txBox="1"/>
            <p:nvPr/>
          </p:nvSpPr>
          <p:spPr>
            <a:xfrm>
              <a:off x="9955323" y="2523317"/>
              <a:ext cx="1061509"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Digitala lås</a:t>
              </a:r>
            </a:p>
          </p:txBody>
        </p:sp>
        <p:sp>
          <p:nvSpPr>
            <p:cNvPr id="42" name="textruta 41">
              <a:extLst>
                <a:ext uri="{FF2B5EF4-FFF2-40B4-BE49-F238E27FC236}">
                  <a16:creationId xmlns:a16="http://schemas.microsoft.com/office/drawing/2014/main" id="{C73630E3-9145-4FFE-AC16-5C9EF0BCB01C}"/>
                </a:ext>
              </a:extLst>
            </p:cNvPr>
            <p:cNvSpPr txBox="1"/>
            <p:nvPr/>
          </p:nvSpPr>
          <p:spPr>
            <a:xfrm>
              <a:off x="8309366" y="3228377"/>
              <a:ext cx="126829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Mobila</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trygghetslarm</a:t>
              </a:r>
            </a:p>
          </p:txBody>
        </p:sp>
        <p:sp>
          <p:nvSpPr>
            <p:cNvPr id="43" name="textruta 42">
              <a:extLst>
                <a:ext uri="{FF2B5EF4-FFF2-40B4-BE49-F238E27FC236}">
                  <a16:creationId xmlns:a16="http://schemas.microsoft.com/office/drawing/2014/main" id="{678EDC48-5774-45F7-95C5-D9D9C4BA0EC4}"/>
                </a:ext>
              </a:extLst>
            </p:cNvPr>
            <p:cNvSpPr txBox="1"/>
            <p:nvPr/>
          </p:nvSpPr>
          <p:spPr>
            <a:xfrm>
              <a:off x="10132483" y="4284567"/>
              <a:ext cx="91082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signering</a:t>
              </a:r>
            </a:p>
          </p:txBody>
        </p:sp>
        <p:sp>
          <p:nvSpPr>
            <p:cNvPr id="44" name="textruta 43">
              <a:extLst>
                <a:ext uri="{FF2B5EF4-FFF2-40B4-BE49-F238E27FC236}">
                  <a16:creationId xmlns:a16="http://schemas.microsoft.com/office/drawing/2014/main" id="{3EC3B03D-1363-4100-8D8D-8AE216351486}"/>
                </a:ext>
              </a:extLst>
            </p:cNvPr>
            <p:cNvSpPr txBox="1"/>
            <p:nvPr/>
          </p:nvSpPr>
          <p:spPr>
            <a:xfrm>
              <a:off x="7907051" y="5075317"/>
              <a:ext cx="2273379"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Automatiserade processer</a:t>
              </a:r>
            </a:p>
          </p:txBody>
        </p:sp>
        <p:sp>
          <p:nvSpPr>
            <p:cNvPr id="45" name="textruta 44">
              <a:extLst>
                <a:ext uri="{FF2B5EF4-FFF2-40B4-BE49-F238E27FC236}">
                  <a16:creationId xmlns:a16="http://schemas.microsoft.com/office/drawing/2014/main" id="{151F05D2-526E-4EA6-852D-70F6AFC5181B}"/>
                </a:ext>
              </a:extLst>
            </p:cNvPr>
            <p:cNvSpPr txBox="1"/>
            <p:nvPr/>
          </p:nvSpPr>
          <p:spPr>
            <a:xfrm>
              <a:off x="6672020" y="4405013"/>
              <a:ext cx="1297502" cy="5615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Läkemedels-</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automat</a:t>
              </a:r>
            </a:p>
          </p:txBody>
        </p:sp>
      </p:grpSp>
      <p:pic>
        <p:nvPicPr>
          <p:cNvPr id="3" name="Bildobjekt 2">
            <a:extLst>
              <a:ext uri="{FF2B5EF4-FFF2-40B4-BE49-F238E27FC236}">
                <a16:creationId xmlns:a16="http://schemas.microsoft.com/office/drawing/2014/main" id="{9AB2D1E2-7024-2BFF-9E50-950F710E884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6895353" y="1861426"/>
            <a:ext cx="1309205" cy="872803"/>
          </a:xfrm>
          <a:prstGeom prst="rect">
            <a:avLst/>
          </a:prstGeom>
        </p:spPr>
      </p:pic>
    </p:spTree>
    <p:extLst>
      <p:ext uri="{BB962C8B-B14F-4D97-AF65-F5344CB8AC3E}">
        <p14:creationId xmlns:p14="http://schemas.microsoft.com/office/powerpoint/2010/main" val="24558173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15807024-3AD6-413F-87F4-4EEB9E136D9B}"/>
              </a:ext>
            </a:extLst>
          </p:cNvPr>
          <p:cNvSpPr/>
          <p:nvPr/>
        </p:nvSpPr>
        <p:spPr>
          <a:xfrm>
            <a:off x="0" y="0"/>
            <a:ext cx="3752491"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Arial"/>
                <a:ea typeface="+mn-lt"/>
                <a:cs typeface="Arial"/>
              </a:rPr>
              <a:t>LYCKAS MED VÄLFÄRDSTEKNIK </a:t>
            </a:r>
          </a:p>
        </p:txBody>
      </p:sp>
      <p:pic>
        <p:nvPicPr>
          <p:cNvPr id="27" name="Bildobjekt 26" descr="En bild som visar text, whiteboardtavla&#10;&#10;Automatiskt genererad beskrivning">
            <a:extLst>
              <a:ext uri="{FF2B5EF4-FFF2-40B4-BE49-F238E27FC236}">
                <a16:creationId xmlns:a16="http://schemas.microsoft.com/office/drawing/2014/main" id="{B3FE874D-E9D8-479A-853D-6CAF4498352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49882" y="5434468"/>
            <a:ext cx="10555705" cy="841402"/>
          </a:xfrm>
          <a:prstGeom prst="rect">
            <a:avLst/>
          </a:prstGeom>
        </p:spPr>
      </p:pic>
      <p:sp>
        <p:nvSpPr>
          <p:cNvPr id="23" name="Rektangel: rundade hörn 22">
            <a:extLst>
              <a:ext uri="{FF2B5EF4-FFF2-40B4-BE49-F238E27FC236}">
                <a16:creationId xmlns:a16="http://schemas.microsoft.com/office/drawing/2014/main" id="{CEC834F2-6FDC-4DCC-96FE-97C2CC9E9815}"/>
              </a:ext>
            </a:extLst>
          </p:cNvPr>
          <p:cNvSpPr/>
          <p:nvPr/>
        </p:nvSpPr>
        <p:spPr>
          <a:xfrm>
            <a:off x="235397" y="819113"/>
            <a:ext cx="4540821" cy="4716000"/>
          </a:xfrm>
          <a:prstGeom prst="roundRect">
            <a:avLst/>
          </a:prstGeom>
          <a:solidFill>
            <a:srgbClr val="FFBE0A">
              <a:alpha val="2117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14" name="Bildobjekt 13">
            <a:extLst>
              <a:ext uri="{FF2B5EF4-FFF2-40B4-BE49-F238E27FC236}">
                <a16:creationId xmlns:a16="http://schemas.microsoft.com/office/drawing/2014/main" id="{A360DBCA-6FC8-4926-BC5E-661112D3A1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7520" y="2154851"/>
            <a:ext cx="1695024" cy="1643659"/>
          </a:xfrm>
          <a:prstGeom prst="rect">
            <a:avLst/>
          </a:prstGeom>
        </p:spPr>
      </p:pic>
      <p:pic>
        <p:nvPicPr>
          <p:cNvPr id="16" name="Bildobjekt 15">
            <a:extLst>
              <a:ext uri="{FF2B5EF4-FFF2-40B4-BE49-F238E27FC236}">
                <a16:creationId xmlns:a16="http://schemas.microsoft.com/office/drawing/2014/main" id="{5F5125E3-0ACC-45D7-A98C-A0D5ABE2D4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7783" y="3798510"/>
            <a:ext cx="1695024" cy="1643659"/>
          </a:xfrm>
          <a:prstGeom prst="rect">
            <a:avLst/>
          </a:prstGeom>
        </p:spPr>
      </p:pic>
      <p:pic>
        <p:nvPicPr>
          <p:cNvPr id="18" name="Bildobjekt 17">
            <a:extLst>
              <a:ext uri="{FF2B5EF4-FFF2-40B4-BE49-F238E27FC236}">
                <a16:creationId xmlns:a16="http://schemas.microsoft.com/office/drawing/2014/main" id="{7B6D2813-39E8-4E2D-B347-2036A820AE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386503">
            <a:off x="158533" y="2822720"/>
            <a:ext cx="1695024" cy="1643659"/>
          </a:xfrm>
          <a:prstGeom prst="rect">
            <a:avLst/>
          </a:prstGeom>
        </p:spPr>
      </p:pic>
      <p:pic>
        <p:nvPicPr>
          <p:cNvPr id="20" name="Bildobjekt 19">
            <a:extLst>
              <a:ext uri="{FF2B5EF4-FFF2-40B4-BE49-F238E27FC236}">
                <a16:creationId xmlns:a16="http://schemas.microsoft.com/office/drawing/2014/main" id="{2E07DEA2-B0D5-4FEC-B148-A679952C42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8768" y="3458201"/>
            <a:ext cx="1792584" cy="1738262"/>
          </a:xfrm>
          <a:prstGeom prst="rect">
            <a:avLst/>
          </a:prstGeom>
        </p:spPr>
      </p:pic>
      <p:pic>
        <p:nvPicPr>
          <p:cNvPr id="22" name="Bildobjekt 21">
            <a:extLst>
              <a:ext uri="{FF2B5EF4-FFF2-40B4-BE49-F238E27FC236}">
                <a16:creationId xmlns:a16="http://schemas.microsoft.com/office/drawing/2014/main" id="{55078FB6-7DCE-4B22-B5DF-06B0615637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18086" y="819113"/>
            <a:ext cx="1695024" cy="1643659"/>
          </a:xfrm>
          <a:prstGeom prst="rect">
            <a:avLst/>
          </a:prstGeom>
        </p:spPr>
      </p:pic>
      <p:pic>
        <p:nvPicPr>
          <p:cNvPr id="24" name="Bildobjekt 23" descr="En bild som visar text, hjul, redskap&#10;&#10;Automatiskt genererad beskrivning">
            <a:extLst>
              <a:ext uri="{FF2B5EF4-FFF2-40B4-BE49-F238E27FC236}">
                <a16:creationId xmlns:a16="http://schemas.microsoft.com/office/drawing/2014/main" id="{E00B0C16-E94F-46C3-AD24-05AF7C3ADB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81194" y="2457583"/>
            <a:ext cx="1695024" cy="1643659"/>
          </a:xfrm>
          <a:prstGeom prst="rect">
            <a:avLst/>
          </a:prstGeom>
        </p:spPr>
      </p:pic>
      <p:pic>
        <p:nvPicPr>
          <p:cNvPr id="26" name="Bildobjekt 25">
            <a:extLst>
              <a:ext uri="{FF2B5EF4-FFF2-40B4-BE49-F238E27FC236}">
                <a16:creationId xmlns:a16="http://schemas.microsoft.com/office/drawing/2014/main" id="{10A05DB9-6E5C-4186-BE67-BA88B2E49CC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9098" y="1486983"/>
            <a:ext cx="1695024" cy="1643659"/>
          </a:xfrm>
          <a:prstGeom prst="rect">
            <a:avLst/>
          </a:prstGeom>
        </p:spPr>
      </p:pic>
      <p:sp>
        <p:nvSpPr>
          <p:cNvPr id="28" name="Rektangel: rundade hörn 27">
            <a:extLst>
              <a:ext uri="{FF2B5EF4-FFF2-40B4-BE49-F238E27FC236}">
                <a16:creationId xmlns:a16="http://schemas.microsoft.com/office/drawing/2014/main" id="{645F626D-7A76-4762-A908-3CFFCE01A25F}"/>
              </a:ext>
            </a:extLst>
          </p:cNvPr>
          <p:cNvSpPr/>
          <p:nvPr/>
        </p:nvSpPr>
        <p:spPr>
          <a:xfrm>
            <a:off x="6648265" y="838671"/>
            <a:ext cx="4540815" cy="4716000"/>
          </a:xfrm>
          <a:prstGeom prst="roundRect">
            <a:avLst/>
          </a:prstGeom>
          <a:solidFill>
            <a:srgbClr val="FFBE0A">
              <a:alpha val="2117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5" name="Bildobjekt 4">
            <a:extLst>
              <a:ext uri="{FF2B5EF4-FFF2-40B4-BE49-F238E27FC236}">
                <a16:creationId xmlns:a16="http://schemas.microsoft.com/office/drawing/2014/main" id="{FAC9B62B-B4E0-4DD9-B805-8D8B37E90340}"/>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069430" y="1455567"/>
            <a:ext cx="703299" cy="1174042"/>
          </a:xfrm>
          <a:prstGeom prst="roundRect">
            <a:avLst>
              <a:gd name="adj" fmla="val 16667"/>
            </a:avLst>
          </a:prstGeom>
          <a:ln>
            <a:noFill/>
          </a:ln>
          <a:effectLst>
            <a:outerShdw blurRad="76200" dist="38100" dir="7800000" algn="tl" rotWithShape="0">
              <a:srgbClr val="000000">
                <a:alpha val="40000"/>
              </a:srgbClr>
            </a:outerShdw>
          </a:effectLst>
        </p:spPr>
      </p:pic>
      <p:pic>
        <p:nvPicPr>
          <p:cNvPr id="7" name="Bildobjekt 6">
            <a:extLst>
              <a:ext uri="{FF2B5EF4-FFF2-40B4-BE49-F238E27FC236}">
                <a16:creationId xmlns:a16="http://schemas.microsoft.com/office/drawing/2014/main" id="{79EE8ADA-A95B-4F6C-A34D-DFAD31052ACF}"/>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368191" y="3994581"/>
            <a:ext cx="1238442" cy="1174042"/>
          </a:xfrm>
          <a:prstGeom prst="rect">
            <a:avLst/>
          </a:prstGeom>
        </p:spPr>
      </p:pic>
      <p:pic>
        <p:nvPicPr>
          <p:cNvPr id="9" name="Bildobjekt 8" descr="En bild som visar text, elektronik&#10;&#10;Automatiskt genererad beskrivning">
            <a:extLst>
              <a:ext uri="{FF2B5EF4-FFF2-40B4-BE49-F238E27FC236}">
                <a16:creationId xmlns:a16="http://schemas.microsoft.com/office/drawing/2014/main" id="{5CA39B26-97C4-493D-BCE7-52424B92C753}"/>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000104" y="3341442"/>
            <a:ext cx="934227" cy="1174042"/>
          </a:xfrm>
          <a:prstGeom prst="rect">
            <a:avLst/>
          </a:prstGeom>
        </p:spPr>
      </p:pic>
      <p:pic>
        <p:nvPicPr>
          <p:cNvPr id="11" name="Bildobjekt 10" descr="En bild som visar elektronik, spel, styrenhet&#10;&#10;Automatiskt genererad beskrivning">
            <a:extLst>
              <a:ext uri="{FF2B5EF4-FFF2-40B4-BE49-F238E27FC236}">
                <a16:creationId xmlns:a16="http://schemas.microsoft.com/office/drawing/2014/main" id="{F1D69C84-07BA-4F8F-8114-6B21A6145782}"/>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8344332" y="927863"/>
            <a:ext cx="969870" cy="1174042"/>
          </a:xfrm>
          <a:prstGeom prst="rect">
            <a:avLst/>
          </a:prstGeom>
        </p:spPr>
      </p:pic>
      <p:pic>
        <p:nvPicPr>
          <p:cNvPr id="13" name="Bildobjekt 12">
            <a:extLst>
              <a:ext uri="{FF2B5EF4-FFF2-40B4-BE49-F238E27FC236}">
                <a16:creationId xmlns:a16="http://schemas.microsoft.com/office/drawing/2014/main" id="{DBBCCA2B-8ACB-41D4-808C-2D3487EA4F0B}"/>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895353" y="3338669"/>
            <a:ext cx="1048110" cy="1174042"/>
          </a:xfrm>
          <a:prstGeom prst="rect">
            <a:avLst/>
          </a:prstGeom>
        </p:spPr>
      </p:pic>
      <p:pic>
        <p:nvPicPr>
          <p:cNvPr id="17" name="Bildobjekt 16">
            <a:extLst>
              <a:ext uri="{FF2B5EF4-FFF2-40B4-BE49-F238E27FC236}">
                <a16:creationId xmlns:a16="http://schemas.microsoft.com/office/drawing/2014/main" id="{E516725E-14DF-4A53-84C1-8119A9962EE4}"/>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8568152" y="2328370"/>
            <a:ext cx="1084928" cy="1174042"/>
          </a:xfrm>
          <a:prstGeom prst="rect">
            <a:avLst/>
          </a:prstGeom>
        </p:spPr>
      </p:pic>
      <p:sp>
        <p:nvSpPr>
          <p:cNvPr id="29" name="textruta 28">
            <a:extLst>
              <a:ext uri="{FF2B5EF4-FFF2-40B4-BE49-F238E27FC236}">
                <a16:creationId xmlns:a16="http://schemas.microsoft.com/office/drawing/2014/main" id="{89D50437-BC03-4996-AAC7-39A93390C979}"/>
              </a:ext>
            </a:extLst>
          </p:cNvPr>
          <p:cNvSpPr txBox="1"/>
          <p:nvPr/>
        </p:nvSpPr>
        <p:spPr>
          <a:xfrm>
            <a:off x="6780944" y="2371647"/>
            <a:ext cx="151009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Social aktivering</a:t>
            </a:r>
          </a:p>
        </p:txBody>
      </p:sp>
      <p:sp>
        <p:nvSpPr>
          <p:cNvPr id="30" name="textruta 29">
            <a:extLst>
              <a:ext uri="{FF2B5EF4-FFF2-40B4-BE49-F238E27FC236}">
                <a16:creationId xmlns:a16="http://schemas.microsoft.com/office/drawing/2014/main" id="{E7153440-BC6B-4A8F-830A-509CE268B9F3}"/>
              </a:ext>
            </a:extLst>
          </p:cNvPr>
          <p:cNvSpPr txBox="1"/>
          <p:nvPr/>
        </p:nvSpPr>
        <p:spPr>
          <a:xfrm>
            <a:off x="8368116" y="2042588"/>
            <a:ext cx="1101115" cy="286780"/>
          </a:xfrm>
          <a:prstGeom prst="rect">
            <a:avLst/>
          </a:prstGeom>
          <a:noFill/>
          <a:ln w="28575">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 tillsyn</a:t>
            </a:r>
          </a:p>
        </p:txBody>
      </p:sp>
      <p:sp>
        <p:nvSpPr>
          <p:cNvPr id="31" name="textruta 30">
            <a:extLst>
              <a:ext uri="{FF2B5EF4-FFF2-40B4-BE49-F238E27FC236}">
                <a16:creationId xmlns:a16="http://schemas.microsoft.com/office/drawing/2014/main" id="{0E426E77-303E-4418-9BF9-F5FA8DACEE4E}"/>
              </a:ext>
            </a:extLst>
          </p:cNvPr>
          <p:cNvSpPr txBox="1"/>
          <p:nvPr/>
        </p:nvSpPr>
        <p:spPr>
          <a:xfrm>
            <a:off x="9930194" y="2690881"/>
            <a:ext cx="989092" cy="286780"/>
          </a:xfrm>
          <a:prstGeom prst="rect">
            <a:avLst/>
          </a:prstGeom>
          <a:noFill/>
          <a:ln w="28575">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Digitala lås</a:t>
            </a:r>
          </a:p>
        </p:txBody>
      </p:sp>
      <p:sp>
        <p:nvSpPr>
          <p:cNvPr id="32" name="textruta 31">
            <a:extLst>
              <a:ext uri="{FF2B5EF4-FFF2-40B4-BE49-F238E27FC236}">
                <a16:creationId xmlns:a16="http://schemas.microsoft.com/office/drawing/2014/main" id="{A31EE003-C2EB-4338-869A-6186C31F25D9}"/>
              </a:ext>
            </a:extLst>
          </p:cNvPr>
          <p:cNvSpPr txBox="1"/>
          <p:nvPr/>
        </p:nvSpPr>
        <p:spPr>
          <a:xfrm>
            <a:off x="8396526" y="3347841"/>
            <a:ext cx="1181771" cy="487526"/>
          </a:xfrm>
          <a:prstGeom prst="rect">
            <a:avLst/>
          </a:prstGeom>
          <a:noFill/>
          <a:ln w="28575">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Mobila</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trygghetslarm</a:t>
            </a:r>
          </a:p>
        </p:txBody>
      </p:sp>
      <p:sp>
        <p:nvSpPr>
          <p:cNvPr id="33" name="textruta 32">
            <a:extLst>
              <a:ext uri="{FF2B5EF4-FFF2-40B4-BE49-F238E27FC236}">
                <a16:creationId xmlns:a16="http://schemas.microsoft.com/office/drawing/2014/main" id="{02762E1B-18FB-460C-8273-BD9BC2F40F9B}"/>
              </a:ext>
            </a:extLst>
          </p:cNvPr>
          <p:cNvSpPr txBox="1"/>
          <p:nvPr/>
        </p:nvSpPr>
        <p:spPr>
          <a:xfrm>
            <a:off x="10095268" y="4331977"/>
            <a:ext cx="848688" cy="487526"/>
          </a:xfrm>
          <a:prstGeom prst="rect">
            <a:avLst/>
          </a:prstGeom>
          <a:noFill/>
          <a:ln w="28575">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Digital</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signering</a:t>
            </a:r>
          </a:p>
        </p:txBody>
      </p:sp>
      <p:sp>
        <p:nvSpPr>
          <p:cNvPr id="34" name="textruta 33">
            <a:extLst>
              <a:ext uri="{FF2B5EF4-FFF2-40B4-BE49-F238E27FC236}">
                <a16:creationId xmlns:a16="http://schemas.microsoft.com/office/drawing/2014/main" id="{AA34A531-D734-4B94-8381-092FA2A3D37C}"/>
              </a:ext>
            </a:extLst>
          </p:cNvPr>
          <p:cNvSpPr txBox="1"/>
          <p:nvPr/>
        </p:nvSpPr>
        <p:spPr>
          <a:xfrm>
            <a:off x="8021658" y="5068782"/>
            <a:ext cx="2118287" cy="2867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Automatiserade processer</a:t>
            </a:r>
          </a:p>
        </p:txBody>
      </p:sp>
      <p:sp>
        <p:nvSpPr>
          <p:cNvPr id="35" name="textruta 34">
            <a:extLst>
              <a:ext uri="{FF2B5EF4-FFF2-40B4-BE49-F238E27FC236}">
                <a16:creationId xmlns:a16="http://schemas.microsoft.com/office/drawing/2014/main" id="{11CE86E9-F780-4102-A03E-F952E82C68D2}"/>
              </a:ext>
            </a:extLst>
          </p:cNvPr>
          <p:cNvSpPr txBox="1"/>
          <p:nvPr/>
        </p:nvSpPr>
        <p:spPr>
          <a:xfrm>
            <a:off x="6870882" y="4444206"/>
            <a:ext cx="1208985" cy="523220"/>
          </a:xfrm>
          <a:prstGeom prst="rect">
            <a:avLst/>
          </a:prstGeom>
          <a:noFill/>
          <a:ln w="28575">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E6460A"/>
                </a:solidFill>
                <a:effectLst/>
                <a:uLnTx/>
                <a:uFillTx/>
                <a:latin typeface="Arial"/>
                <a:ea typeface="+mn-ea"/>
                <a:cs typeface="+mn-cs"/>
              </a:rPr>
              <a:t>Läkemedels-</a:t>
            </a:r>
            <a:br>
              <a:rPr kumimoji="0" lang="sv-SE" sz="1400" b="0" i="0" u="none" strike="noStrike" kern="1200" cap="none" spc="0" normalizeH="0" baseline="0" noProof="0">
                <a:ln>
                  <a:noFill/>
                </a:ln>
                <a:solidFill>
                  <a:srgbClr val="E6460A"/>
                </a:solidFill>
                <a:effectLst/>
                <a:uLnTx/>
                <a:uFillTx/>
                <a:latin typeface="Arial"/>
                <a:ea typeface="+mn-ea"/>
                <a:cs typeface="+mn-cs"/>
              </a:rPr>
            </a:br>
            <a:r>
              <a:rPr kumimoji="0" lang="sv-SE" sz="1400" b="0" i="0" u="none" strike="noStrike" kern="1200" cap="none" spc="0" normalizeH="0" baseline="0" noProof="0">
                <a:ln>
                  <a:noFill/>
                </a:ln>
                <a:solidFill>
                  <a:srgbClr val="E6460A"/>
                </a:solidFill>
                <a:effectLst/>
                <a:uLnTx/>
                <a:uFillTx/>
                <a:latin typeface="Arial"/>
                <a:ea typeface="+mn-ea"/>
                <a:cs typeface="+mn-cs"/>
              </a:rPr>
              <a:t>automat</a:t>
            </a:r>
          </a:p>
        </p:txBody>
      </p:sp>
      <p:pic>
        <p:nvPicPr>
          <p:cNvPr id="2" name="Bildobjekt 1">
            <a:extLst>
              <a:ext uri="{FF2B5EF4-FFF2-40B4-BE49-F238E27FC236}">
                <a16:creationId xmlns:a16="http://schemas.microsoft.com/office/drawing/2014/main" id="{967B6F5D-BB2D-E840-B652-6E3D9A0015FA}"/>
              </a:ext>
            </a:extLst>
          </p:cNvPr>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6951467" y="1455567"/>
            <a:ext cx="1222085" cy="814723"/>
          </a:xfrm>
          <a:prstGeom prst="rect">
            <a:avLst/>
          </a:prstGeom>
        </p:spPr>
      </p:pic>
    </p:spTree>
    <p:extLst>
      <p:ext uri="{BB962C8B-B14F-4D97-AF65-F5344CB8AC3E}">
        <p14:creationId xmlns:p14="http://schemas.microsoft.com/office/powerpoint/2010/main" val="3414412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675BCB-E1E6-CDB8-2A40-D1C1B12C6757}"/>
              </a:ext>
            </a:extLst>
          </p:cNvPr>
          <p:cNvSpPr>
            <a:spLocks noGrp="1"/>
          </p:cNvSpPr>
          <p:nvPr>
            <p:ph type="title"/>
          </p:nvPr>
        </p:nvSpPr>
        <p:spPr>
          <a:xfrm>
            <a:off x="664233" y="874602"/>
            <a:ext cx="9609825" cy="1231392"/>
          </a:xfrm>
        </p:spPr>
        <p:txBody>
          <a:bodyPr anchor="t">
            <a:normAutofit/>
          </a:bodyPr>
          <a:lstStyle/>
          <a:p>
            <a:r>
              <a:rPr lang="sv-SE"/>
              <a:t>Framgångsfaktorer för kommuner </a:t>
            </a:r>
          </a:p>
        </p:txBody>
      </p:sp>
      <p:sp>
        <p:nvSpPr>
          <p:cNvPr id="3" name="Platshållare för innehåll 2">
            <a:extLst>
              <a:ext uri="{FF2B5EF4-FFF2-40B4-BE49-F238E27FC236}">
                <a16:creationId xmlns:a16="http://schemas.microsoft.com/office/drawing/2014/main" id="{0F67DBAF-D97F-27FF-E703-9D51D355E7B7}"/>
              </a:ext>
            </a:extLst>
          </p:cNvPr>
          <p:cNvSpPr>
            <a:spLocks noGrp="1"/>
          </p:cNvSpPr>
          <p:nvPr>
            <p:ph sz="half" idx="1"/>
          </p:nvPr>
        </p:nvSpPr>
        <p:spPr>
          <a:xfrm>
            <a:off x="666000" y="1941816"/>
            <a:ext cx="4716000" cy="4293384"/>
          </a:xfrm>
        </p:spPr>
        <p:txBody>
          <a:bodyPr vert="horz" lIns="91440" tIns="45720" rIns="91440" bIns="45720" rtlCol="0" anchor="t">
            <a:normAutofit/>
          </a:bodyPr>
          <a:lstStyle/>
          <a:p>
            <a:pPr marL="258445">
              <a:lnSpc>
                <a:spcPct val="90000"/>
              </a:lnSpc>
            </a:pPr>
            <a:r>
              <a:rPr lang="sv-SE" sz="2000"/>
              <a:t>Verksamhetsutveckling med stöd av digitala lösningar – inte digitalisering eller produkter</a:t>
            </a:r>
            <a:endParaRPr lang="en-US"/>
          </a:p>
          <a:p>
            <a:pPr marL="258445">
              <a:lnSpc>
                <a:spcPct val="90000"/>
              </a:lnSpc>
            </a:pPr>
            <a:r>
              <a:rPr lang="sv-SE" sz="2000"/>
              <a:t>Målbild - varför behov av omställning</a:t>
            </a:r>
            <a:endParaRPr lang="sv-SE">
              <a:cs typeface="Arial"/>
            </a:endParaRPr>
          </a:p>
          <a:p>
            <a:pPr marL="258445">
              <a:lnSpc>
                <a:spcPct val="90000"/>
              </a:lnSpc>
            </a:pPr>
            <a:r>
              <a:rPr lang="sv-SE" sz="2000"/>
              <a:t>Förankra – ambassadörer</a:t>
            </a:r>
            <a:endParaRPr lang="sv-SE" sz="2000">
              <a:cs typeface="Arial"/>
            </a:endParaRPr>
          </a:p>
          <a:p>
            <a:pPr marL="258445">
              <a:lnSpc>
                <a:spcPct val="90000"/>
              </a:lnSpc>
            </a:pPr>
            <a:r>
              <a:rPr lang="sv-SE" sz="2000"/>
              <a:t>Helheten – processer, kompetenser, organisation, plan, inga piloter, struktur, systematik etc. </a:t>
            </a:r>
            <a:endParaRPr lang="sv-SE" sz="2000">
              <a:cs typeface="Arial"/>
            </a:endParaRPr>
          </a:p>
          <a:p>
            <a:pPr marL="258445">
              <a:lnSpc>
                <a:spcPct val="90000"/>
              </a:lnSpc>
            </a:pPr>
            <a:r>
              <a:rPr lang="sv-SE" sz="2000"/>
              <a:t>Leda/styra och följa upp</a:t>
            </a:r>
            <a:endParaRPr lang="sv-SE" sz="2000">
              <a:cs typeface="Arial"/>
            </a:endParaRPr>
          </a:p>
          <a:p>
            <a:pPr marL="258445">
              <a:lnSpc>
                <a:spcPct val="90000"/>
              </a:lnSpc>
            </a:pPr>
            <a:r>
              <a:rPr lang="sv-SE" sz="2000"/>
              <a:t>Hålla i/hålla ut</a:t>
            </a:r>
            <a:endParaRPr lang="sv-SE" sz="2000">
              <a:cs typeface="Arial"/>
            </a:endParaRPr>
          </a:p>
          <a:p>
            <a:pPr marL="258445">
              <a:lnSpc>
                <a:spcPct val="90000"/>
              </a:lnSpc>
            </a:pPr>
            <a:r>
              <a:rPr lang="sv-SE" sz="2000"/>
              <a:t>Samarbeta över kommungränser</a:t>
            </a:r>
            <a:endParaRPr lang="sv-SE" sz="2000">
              <a:cs typeface="Arial"/>
            </a:endParaRPr>
          </a:p>
          <a:p>
            <a:pPr marL="29845" indent="0">
              <a:lnSpc>
                <a:spcPct val="90000"/>
              </a:lnSpc>
              <a:buNone/>
            </a:pPr>
            <a:endParaRPr lang="sv-SE" sz="2000">
              <a:cs typeface="Arial"/>
            </a:endParaRPr>
          </a:p>
          <a:p>
            <a:pPr marL="258445">
              <a:lnSpc>
                <a:spcPct val="90000"/>
              </a:lnSpc>
            </a:pPr>
            <a:endParaRPr lang="sv-SE" sz="2000">
              <a:cs typeface="Arial"/>
            </a:endParaRPr>
          </a:p>
        </p:txBody>
      </p:sp>
      <p:pic>
        <p:nvPicPr>
          <p:cNvPr id="5" name="Platshållare för innehåll 4">
            <a:extLst>
              <a:ext uri="{FF2B5EF4-FFF2-40B4-BE49-F238E27FC236}">
                <a16:creationId xmlns:a16="http://schemas.microsoft.com/office/drawing/2014/main" id="{B04EC8CA-81DF-B5C5-6D94-FC3DF64CD263}"/>
              </a:ext>
            </a:extLst>
          </p:cNvPr>
          <p:cNvPicPr>
            <a:picLocks noGrp="1" noChangeAspect="1"/>
          </p:cNvPicPr>
          <p:nvPr>
            <p:ph sz="half" idx="2"/>
          </p:nvPr>
        </p:nvPicPr>
        <p:blipFill>
          <a:blip r:embed="rId3" cstate="screen">
            <a:extLst>
              <a:ext uri="{28A0092B-C50C-407E-A947-70E740481C1C}">
                <a14:useLocalDpi xmlns:a14="http://schemas.microsoft.com/office/drawing/2010/main" val="0"/>
              </a:ext>
            </a:extLst>
          </a:blip>
          <a:stretch>
            <a:fillRect/>
          </a:stretch>
        </p:blipFill>
        <p:spPr>
          <a:xfrm>
            <a:off x="6717535" y="1558800"/>
            <a:ext cx="3206057" cy="3740400"/>
          </a:xfrm>
          <a:prstGeom prst="rect">
            <a:avLst/>
          </a:prstGeom>
          <a:noFill/>
        </p:spPr>
      </p:pic>
      <p:sp>
        <p:nvSpPr>
          <p:cNvPr id="6" name="Rektangel 5">
            <a:extLst>
              <a:ext uri="{FF2B5EF4-FFF2-40B4-BE49-F238E27FC236}">
                <a16:creationId xmlns:a16="http://schemas.microsoft.com/office/drawing/2014/main" id="{186076E0-6704-07D8-A3AF-41755BCFFFE7}"/>
              </a:ext>
            </a:extLst>
          </p:cNvPr>
          <p:cNvSpPr/>
          <p:nvPr/>
        </p:nvSpPr>
        <p:spPr>
          <a:xfrm>
            <a:off x="0" y="0"/>
            <a:ext cx="4514492"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KOMPETENSCENTER VÄLFÄRDSTEKNIK</a:t>
            </a:r>
          </a:p>
        </p:txBody>
      </p:sp>
    </p:spTree>
    <p:extLst>
      <p:ext uri="{BB962C8B-B14F-4D97-AF65-F5344CB8AC3E}">
        <p14:creationId xmlns:p14="http://schemas.microsoft.com/office/powerpoint/2010/main" val="16254227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67FE9C1-DFEF-40DD-A16F-9776E4613317}"/>
              </a:ext>
            </a:extLst>
          </p:cNvPr>
          <p:cNvSpPr>
            <a:spLocks noGrp="1"/>
          </p:cNvSpPr>
          <p:nvPr>
            <p:ph type="title"/>
          </p:nvPr>
        </p:nvSpPr>
        <p:spPr/>
        <p:txBody>
          <a:bodyPr/>
          <a:lstStyle/>
          <a:p>
            <a:r>
              <a:rPr lang="sv-SE"/>
              <a:t>Förändringsledning</a:t>
            </a:r>
          </a:p>
        </p:txBody>
      </p:sp>
    </p:spTree>
    <p:extLst>
      <p:ext uri="{BB962C8B-B14F-4D97-AF65-F5344CB8AC3E}">
        <p14:creationId xmlns:p14="http://schemas.microsoft.com/office/powerpoint/2010/main" val="2283966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24F2E2-7005-47EF-B548-F510C30D9F63}"/>
              </a:ext>
            </a:extLst>
          </p:cNvPr>
          <p:cNvSpPr>
            <a:spLocks noGrp="1"/>
          </p:cNvSpPr>
          <p:nvPr>
            <p:ph type="title"/>
          </p:nvPr>
        </p:nvSpPr>
        <p:spPr/>
        <p:txBody>
          <a:bodyPr/>
          <a:lstStyle/>
          <a:p>
            <a:r>
              <a:rPr lang="sv-SE"/>
              <a:t>Förändringsledningsutbildning</a:t>
            </a:r>
          </a:p>
        </p:txBody>
      </p:sp>
      <p:sp>
        <p:nvSpPr>
          <p:cNvPr id="3" name="Platshållare för innehåll 2">
            <a:extLst>
              <a:ext uri="{FF2B5EF4-FFF2-40B4-BE49-F238E27FC236}">
                <a16:creationId xmlns:a16="http://schemas.microsoft.com/office/drawing/2014/main" id="{64FD24A1-B854-4410-B5B7-7A90AD496468}"/>
              </a:ext>
            </a:extLst>
          </p:cNvPr>
          <p:cNvSpPr>
            <a:spLocks noGrp="1"/>
          </p:cNvSpPr>
          <p:nvPr>
            <p:ph idx="1"/>
          </p:nvPr>
        </p:nvSpPr>
        <p:spPr/>
        <p:txBody>
          <a:bodyPr/>
          <a:lstStyle/>
          <a:p>
            <a:r>
              <a:rPr lang="sv-SE" dirty="0"/>
              <a:t>Online</a:t>
            </a:r>
          </a:p>
          <a:p>
            <a:r>
              <a:rPr lang="sv-SE" dirty="0"/>
              <a:t>Öppen för alla</a:t>
            </a:r>
          </a:p>
          <a:p>
            <a:r>
              <a:rPr lang="sv-SE" dirty="0"/>
              <a:t>Avgiftsfri</a:t>
            </a:r>
          </a:p>
        </p:txBody>
      </p:sp>
      <p:grpSp>
        <p:nvGrpSpPr>
          <p:cNvPr id="8" name="Grupp 7">
            <a:extLst>
              <a:ext uri="{FF2B5EF4-FFF2-40B4-BE49-F238E27FC236}">
                <a16:creationId xmlns:a16="http://schemas.microsoft.com/office/drawing/2014/main" id="{32D8226C-8819-4FD8-94B4-C6DDAF63D5DA}"/>
              </a:ext>
            </a:extLst>
          </p:cNvPr>
          <p:cNvGrpSpPr/>
          <p:nvPr/>
        </p:nvGrpSpPr>
        <p:grpSpPr>
          <a:xfrm>
            <a:off x="4367077" y="1762124"/>
            <a:ext cx="5677177" cy="4367059"/>
            <a:chOff x="4367077" y="1762124"/>
            <a:chExt cx="5677177" cy="4367059"/>
          </a:xfrm>
        </p:grpSpPr>
        <p:sp>
          <p:nvSpPr>
            <p:cNvPr id="10" name="Frihandsfigur: Form 9">
              <a:extLst>
                <a:ext uri="{FF2B5EF4-FFF2-40B4-BE49-F238E27FC236}">
                  <a16:creationId xmlns:a16="http://schemas.microsoft.com/office/drawing/2014/main" id="{9C0D3F3C-C827-4552-B716-B8A3F758AAF4}"/>
                </a:ext>
              </a:extLst>
            </p:cNvPr>
            <p:cNvSpPr/>
            <p:nvPr/>
          </p:nvSpPr>
          <p:spPr>
            <a:xfrm>
              <a:off x="7886927" y="4731724"/>
              <a:ext cx="2157327" cy="1397459"/>
            </a:xfrm>
            <a:custGeom>
              <a:avLst/>
              <a:gdLst>
                <a:gd name="connsiteX0" fmla="*/ 0 w 2157327"/>
                <a:gd name="connsiteY0" fmla="*/ 139746 h 1397459"/>
                <a:gd name="connsiteX1" fmla="*/ 139746 w 2157327"/>
                <a:gd name="connsiteY1" fmla="*/ 0 h 1397459"/>
                <a:gd name="connsiteX2" fmla="*/ 2017581 w 2157327"/>
                <a:gd name="connsiteY2" fmla="*/ 0 h 1397459"/>
                <a:gd name="connsiteX3" fmla="*/ 2157327 w 2157327"/>
                <a:gd name="connsiteY3" fmla="*/ 139746 h 1397459"/>
                <a:gd name="connsiteX4" fmla="*/ 2157327 w 2157327"/>
                <a:gd name="connsiteY4" fmla="*/ 1257713 h 1397459"/>
                <a:gd name="connsiteX5" fmla="*/ 2017581 w 2157327"/>
                <a:gd name="connsiteY5" fmla="*/ 1397459 h 1397459"/>
                <a:gd name="connsiteX6" fmla="*/ 139746 w 2157327"/>
                <a:gd name="connsiteY6" fmla="*/ 1397459 h 1397459"/>
                <a:gd name="connsiteX7" fmla="*/ 0 w 2157327"/>
                <a:gd name="connsiteY7" fmla="*/ 1257713 h 1397459"/>
                <a:gd name="connsiteX8" fmla="*/ 0 w 2157327"/>
                <a:gd name="connsiteY8" fmla="*/ 139746 h 13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327" h="1397459">
                  <a:moveTo>
                    <a:pt x="0" y="139746"/>
                  </a:moveTo>
                  <a:cubicBezTo>
                    <a:pt x="0" y="62566"/>
                    <a:pt x="62566" y="0"/>
                    <a:pt x="139746" y="0"/>
                  </a:cubicBezTo>
                  <a:lnTo>
                    <a:pt x="2017581" y="0"/>
                  </a:lnTo>
                  <a:cubicBezTo>
                    <a:pt x="2094761" y="0"/>
                    <a:pt x="2157327" y="62566"/>
                    <a:pt x="2157327" y="139746"/>
                  </a:cubicBezTo>
                  <a:lnTo>
                    <a:pt x="2157327" y="1257713"/>
                  </a:lnTo>
                  <a:cubicBezTo>
                    <a:pt x="2157327" y="1334893"/>
                    <a:pt x="2094761" y="1397459"/>
                    <a:pt x="2017581" y="1397459"/>
                  </a:cubicBezTo>
                  <a:lnTo>
                    <a:pt x="139746" y="1397459"/>
                  </a:lnTo>
                  <a:cubicBezTo>
                    <a:pt x="62566" y="1397459"/>
                    <a:pt x="0" y="1334893"/>
                    <a:pt x="0" y="1257713"/>
                  </a:cubicBezTo>
                  <a:lnTo>
                    <a:pt x="0" y="139746"/>
                  </a:lnTo>
                  <a:close/>
                </a:path>
              </a:pathLst>
            </a:custGeom>
          </p:spPr>
          <p:style>
            <a:lnRef idx="2">
              <a:schemeClr val="accent2">
                <a:hueOff val="-481676"/>
                <a:satOff val="-6957"/>
                <a:lumOff val="195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8857" tIns="380063" rIns="30697" bIns="91658" numCol="1" spcCol="1270" anchor="b" anchorCtr="0">
              <a:noAutofit/>
            </a:bodyPr>
            <a:lstStyle/>
            <a:p>
              <a:pPr marL="0" marR="0" lvl="1" indent="-171450" algn="r"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Utveckla och införa nya arbetssätt</a:t>
              </a:r>
            </a:p>
          </p:txBody>
        </p:sp>
        <p:sp>
          <p:nvSpPr>
            <p:cNvPr id="11" name="Frihandsfigur: Form 10">
              <a:extLst>
                <a:ext uri="{FF2B5EF4-FFF2-40B4-BE49-F238E27FC236}">
                  <a16:creationId xmlns:a16="http://schemas.microsoft.com/office/drawing/2014/main" id="{F05F0E53-6CEE-44E7-B7C7-97E6F769615F}"/>
                </a:ext>
              </a:extLst>
            </p:cNvPr>
            <p:cNvSpPr/>
            <p:nvPr/>
          </p:nvSpPr>
          <p:spPr>
            <a:xfrm>
              <a:off x="4367077" y="4731724"/>
              <a:ext cx="2157327" cy="1397459"/>
            </a:xfrm>
            <a:custGeom>
              <a:avLst/>
              <a:gdLst>
                <a:gd name="connsiteX0" fmla="*/ 0 w 2157327"/>
                <a:gd name="connsiteY0" fmla="*/ 139746 h 1397459"/>
                <a:gd name="connsiteX1" fmla="*/ 139746 w 2157327"/>
                <a:gd name="connsiteY1" fmla="*/ 0 h 1397459"/>
                <a:gd name="connsiteX2" fmla="*/ 2017581 w 2157327"/>
                <a:gd name="connsiteY2" fmla="*/ 0 h 1397459"/>
                <a:gd name="connsiteX3" fmla="*/ 2157327 w 2157327"/>
                <a:gd name="connsiteY3" fmla="*/ 139746 h 1397459"/>
                <a:gd name="connsiteX4" fmla="*/ 2157327 w 2157327"/>
                <a:gd name="connsiteY4" fmla="*/ 1257713 h 1397459"/>
                <a:gd name="connsiteX5" fmla="*/ 2017581 w 2157327"/>
                <a:gd name="connsiteY5" fmla="*/ 1397459 h 1397459"/>
                <a:gd name="connsiteX6" fmla="*/ 139746 w 2157327"/>
                <a:gd name="connsiteY6" fmla="*/ 1397459 h 1397459"/>
                <a:gd name="connsiteX7" fmla="*/ 0 w 2157327"/>
                <a:gd name="connsiteY7" fmla="*/ 1257713 h 1397459"/>
                <a:gd name="connsiteX8" fmla="*/ 0 w 2157327"/>
                <a:gd name="connsiteY8" fmla="*/ 139746 h 13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327" h="1397459">
                  <a:moveTo>
                    <a:pt x="0" y="139746"/>
                  </a:moveTo>
                  <a:cubicBezTo>
                    <a:pt x="0" y="62566"/>
                    <a:pt x="62566" y="0"/>
                    <a:pt x="139746" y="0"/>
                  </a:cubicBezTo>
                  <a:lnTo>
                    <a:pt x="2017581" y="0"/>
                  </a:lnTo>
                  <a:cubicBezTo>
                    <a:pt x="2094761" y="0"/>
                    <a:pt x="2157327" y="62566"/>
                    <a:pt x="2157327" y="139746"/>
                  </a:cubicBezTo>
                  <a:lnTo>
                    <a:pt x="2157327" y="1257713"/>
                  </a:lnTo>
                  <a:cubicBezTo>
                    <a:pt x="2157327" y="1334893"/>
                    <a:pt x="2094761" y="1397459"/>
                    <a:pt x="2017581" y="1397459"/>
                  </a:cubicBezTo>
                  <a:lnTo>
                    <a:pt x="139746" y="1397459"/>
                  </a:lnTo>
                  <a:cubicBezTo>
                    <a:pt x="62566" y="1397459"/>
                    <a:pt x="0" y="1334893"/>
                    <a:pt x="0" y="1257713"/>
                  </a:cubicBezTo>
                  <a:lnTo>
                    <a:pt x="0" y="139746"/>
                  </a:lnTo>
                  <a:close/>
                </a:path>
              </a:pathLst>
            </a:custGeom>
          </p:spPr>
          <p:style>
            <a:lnRef idx="2">
              <a:schemeClr val="accent2">
                <a:hueOff val="-722514"/>
                <a:satOff val="-10435"/>
                <a:lumOff val="293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658" tIns="380063" rIns="677896" bIns="91658" numCol="1" spcCol="1270" anchor="b" anchorCtr="0">
              <a:noAutofit/>
            </a:bodyPr>
            <a:lstStyle/>
            <a:p>
              <a:pPr marL="171450" marR="0" lvl="1" indent="-171450" algn="l"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Verktyg</a:t>
              </a:r>
            </a:p>
            <a:p>
              <a:pPr marL="171450" marR="0" lvl="1" indent="-171450" algn="l"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Mallar</a:t>
              </a:r>
            </a:p>
          </p:txBody>
        </p:sp>
        <p:sp>
          <p:nvSpPr>
            <p:cNvPr id="12" name="Frihandsfigur: Form 11">
              <a:extLst>
                <a:ext uri="{FF2B5EF4-FFF2-40B4-BE49-F238E27FC236}">
                  <a16:creationId xmlns:a16="http://schemas.microsoft.com/office/drawing/2014/main" id="{F6B88C82-5381-4B45-92C3-FB2F958CB566}"/>
                </a:ext>
              </a:extLst>
            </p:cNvPr>
            <p:cNvSpPr/>
            <p:nvPr/>
          </p:nvSpPr>
          <p:spPr>
            <a:xfrm>
              <a:off x="7886927" y="1762124"/>
              <a:ext cx="2157327" cy="1397459"/>
            </a:xfrm>
            <a:custGeom>
              <a:avLst/>
              <a:gdLst>
                <a:gd name="connsiteX0" fmla="*/ 0 w 2157327"/>
                <a:gd name="connsiteY0" fmla="*/ 139746 h 1397459"/>
                <a:gd name="connsiteX1" fmla="*/ 139746 w 2157327"/>
                <a:gd name="connsiteY1" fmla="*/ 0 h 1397459"/>
                <a:gd name="connsiteX2" fmla="*/ 2017581 w 2157327"/>
                <a:gd name="connsiteY2" fmla="*/ 0 h 1397459"/>
                <a:gd name="connsiteX3" fmla="*/ 2157327 w 2157327"/>
                <a:gd name="connsiteY3" fmla="*/ 139746 h 1397459"/>
                <a:gd name="connsiteX4" fmla="*/ 2157327 w 2157327"/>
                <a:gd name="connsiteY4" fmla="*/ 1257713 h 1397459"/>
                <a:gd name="connsiteX5" fmla="*/ 2017581 w 2157327"/>
                <a:gd name="connsiteY5" fmla="*/ 1397459 h 1397459"/>
                <a:gd name="connsiteX6" fmla="*/ 139746 w 2157327"/>
                <a:gd name="connsiteY6" fmla="*/ 1397459 h 1397459"/>
                <a:gd name="connsiteX7" fmla="*/ 0 w 2157327"/>
                <a:gd name="connsiteY7" fmla="*/ 1257713 h 1397459"/>
                <a:gd name="connsiteX8" fmla="*/ 0 w 2157327"/>
                <a:gd name="connsiteY8" fmla="*/ 139746 h 13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327" h="1397459">
                  <a:moveTo>
                    <a:pt x="0" y="139746"/>
                  </a:moveTo>
                  <a:cubicBezTo>
                    <a:pt x="0" y="62566"/>
                    <a:pt x="62566" y="0"/>
                    <a:pt x="139746" y="0"/>
                  </a:cubicBezTo>
                  <a:lnTo>
                    <a:pt x="2017581" y="0"/>
                  </a:lnTo>
                  <a:cubicBezTo>
                    <a:pt x="2094761" y="0"/>
                    <a:pt x="2157327" y="62566"/>
                    <a:pt x="2157327" y="139746"/>
                  </a:cubicBezTo>
                  <a:lnTo>
                    <a:pt x="2157327" y="1257713"/>
                  </a:lnTo>
                  <a:cubicBezTo>
                    <a:pt x="2157327" y="1334893"/>
                    <a:pt x="2094761" y="1397459"/>
                    <a:pt x="2017581" y="1397459"/>
                  </a:cubicBezTo>
                  <a:lnTo>
                    <a:pt x="139746" y="1397459"/>
                  </a:lnTo>
                  <a:cubicBezTo>
                    <a:pt x="62566" y="1397459"/>
                    <a:pt x="0" y="1334893"/>
                    <a:pt x="0" y="1257713"/>
                  </a:cubicBezTo>
                  <a:lnTo>
                    <a:pt x="0" y="139746"/>
                  </a:lnTo>
                  <a:close/>
                </a:path>
              </a:pathLst>
            </a:custGeom>
          </p:spPr>
          <p:style>
            <a:lnRef idx="2">
              <a:schemeClr val="accent2">
                <a:hueOff val="-240838"/>
                <a:satOff val="-3478"/>
                <a:lumOff val="97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8857" tIns="30698" rIns="30697" bIns="441023" numCol="1" spcCol="1270" anchor="t" anchorCtr="0">
              <a:noAutofit/>
            </a:bodyPr>
            <a:lstStyle/>
            <a:p>
              <a:pPr marL="171450" marR="0" lvl="1" indent="-171450" algn="r"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Evidens-baserad</a:t>
              </a:r>
            </a:p>
          </p:txBody>
        </p:sp>
        <p:sp>
          <p:nvSpPr>
            <p:cNvPr id="13" name="Frihandsfigur: Form 12">
              <a:extLst>
                <a:ext uri="{FF2B5EF4-FFF2-40B4-BE49-F238E27FC236}">
                  <a16:creationId xmlns:a16="http://schemas.microsoft.com/office/drawing/2014/main" id="{EA61FC7E-5328-456F-9705-8799AB1A8BA3}"/>
                </a:ext>
              </a:extLst>
            </p:cNvPr>
            <p:cNvSpPr/>
            <p:nvPr/>
          </p:nvSpPr>
          <p:spPr>
            <a:xfrm>
              <a:off x="4367077" y="1762124"/>
              <a:ext cx="2157327" cy="1397459"/>
            </a:xfrm>
            <a:custGeom>
              <a:avLst/>
              <a:gdLst>
                <a:gd name="connsiteX0" fmla="*/ 0 w 2157327"/>
                <a:gd name="connsiteY0" fmla="*/ 139746 h 1397459"/>
                <a:gd name="connsiteX1" fmla="*/ 139746 w 2157327"/>
                <a:gd name="connsiteY1" fmla="*/ 0 h 1397459"/>
                <a:gd name="connsiteX2" fmla="*/ 2017581 w 2157327"/>
                <a:gd name="connsiteY2" fmla="*/ 0 h 1397459"/>
                <a:gd name="connsiteX3" fmla="*/ 2157327 w 2157327"/>
                <a:gd name="connsiteY3" fmla="*/ 139746 h 1397459"/>
                <a:gd name="connsiteX4" fmla="*/ 2157327 w 2157327"/>
                <a:gd name="connsiteY4" fmla="*/ 1257713 h 1397459"/>
                <a:gd name="connsiteX5" fmla="*/ 2017581 w 2157327"/>
                <a:gd name="connsiteY5" fmla="*/ 1397459 h 1397459"/>
                <a:gd name="connsiteX6" fmla="*/ 139746 w 2157327"/>
                <a:gd name="connsiteY6" fmla="*/ 1397459 h 1397459"/>
                <a:gd name="connsiteX7" fmla="*/ 0 w 2157327"/>
                <a:gd name="connsiteY7" fmla="*/ 1257713 h 1397459"/>
                <a:gd name="connsiteX8" fmla="*/ 0 w 2157327"/>
                <a:gd name="connsiteY8" fmla="*/ 139746 h 13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327" h="1397459">
                  <a:moveTo>
                    <a:pt x="0" y="139746"/>
                  </a:moveTo>
                  <a:cubicBezTo>
                    <a:pt x="0" y="62566"/>
                    <a:pt x="62566" y="0"/>
                    <a:pt x="139746" y="0"/>
                  </a:cubicBezTo>
                  <a:lnTo>
                    <a:pt x="2017581" y="0"/>
                  </a:lnTo>
                  <a:cubicBezTo>
                    <a:pt x="2094761" y="0"/>
                    <a:pt x="2157327" y="62566"/>
                    <a:pt x="2157327" y="139746"/>
                  </a:cubicBezTo>
                  <a:lnTo>
                    <a:pt x="2157327" y="1257713"/>
                  </a:lnTo>
                  <a:cubicBezTo>
                    <a:pt x="2157327" y="1334893"/>
                    <a:pt x="2094761" y="1397459"/>
                    <a:pt x="2017581" y="1397459"/>
                  </a:cubicBezTo>
                  <a:lnTo>
                    <a:pt x="139746" y="1397459"/>
                  </a:lnTo>
                  <a:cubicBezTo>
                    <a:pt x="62566" y="1397459"/>
                    <a:pt x="0" y="1334893"/>
                    <a:pt x="0" y="1257713"/>
                  </a:cubicBezTo>
                  <a:lnTo>
                    <a:pt x="0" y="139746"/>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658" tIns="30698" rIns="677896" bIns="441023" numCol="1" spcCol="1270" anchor="t" anchorCtr="0">
              <a:noAutofit/>
            </a:bodyPr>
            <a:lstStyle/>
            <a:p>
              <a:pPr marL="0" marR="0" lvl="1" indent="-171450" algn="l" defTabSz="711200" rtl="0" eaLnBrk="1" fontAlgn="auto" latinLnBrk="0" hangingPunct="1">
                <a:lnSpc>
                  <a:spcPct val="90000"/>
                </a:lnSpc>
                <a:spcBef>
                  <a:spcPct val="0"/>
                </a:spcBef>
                <a:spcAft>
                  <a:spcPct val="15000"/>
                </a:spcAft>
                <a:buClrTx/>
                <a:buSzTx/>
                <a:buFontTx/>
                <a:buNone/>
                <a:tabLst/>
                <a:defRPr/>
              </a:pPr>
              <a:r>
                <a:rPr kumimoji="0" lang="sv-SE" sz="16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rPr>
                <a:t>Digitalisering av vård och omsorg</a:t>
              </a:r>
            </a:p>
          </p:txBody>
        </p:sp>
        <p:sp>
          <p:nvSpPr>
            <p:cNvPr id="14" name="Frihandsfigur: Form 13">
              <a:extLst>
                <a:ext uri="{FF2B5EF4-FFF2-40B4-BE49-F238E27FC236}">
                  <a16:creationId xmlns:a16="http://schemas.microsoft.com/office/drawing/2014/main" id="{B6DE5337-B878-4171-AF7E-4078BA21EB35}"/>
                </a:ext>
              </a:extLst>
            </p:cNvPr>
            <p:cNvSpPr/>
            <p:nvPr/>
          </p:nvSpPr>
          <p:spPr>
            <a:xfrm>
              <a:off x="5271058" y="2011046"/>
              <a:ext cx="1890936" cy="1890936"/>
            </a:xfrm>
            <a:custGeom>
              <a:avLst/>
              <a:gdLst>
                <a:gd name="connsiteX0" fmla="*/ 0 w 1890936"/>
                <a:gd name="connsiteY0" fmla="*/ 1890936 h 1890936"/>
                <a:gd name="connsiteX1" fmla="*/ 1890936 w 1890936"/>
                <a:gd name="connsiteY1" fmla="*/ 0 h 1890936"/>
                <a:gd name="connsiteX2" fmla="*/ 1890936 w 1890936"/>
                <a:gd name="connsiteY2" fmla="*/ 1890936 h 1890936"/>
                <a:gd name="connsiteX3" fmla="*/ 0 w 1890936"/>
                <a:gd name="connsiteY3" fmla="*/ 1890936 h 1890936"/>
              </a:gdLst>
              <a:ahLst/>
              <a:cxnLst>
                <a:cxn ang="0">
                  <a:pos x="connsiteX0" y="connsiteY0"/>
                </a:cxn>
                <a:cxn ang="0">
                  <a:pos x="connsiteX1" y="connsiteY1"/>
                </a:cxn>
                <a:cxn ang="0">
                  <a:pos x="connsiteX2" y="connsiteY2"/>
                </a:cxn>
                <a:cxn ang="0">
                  <a:pos x="connsiteX3" y="connsiteY3"/>
                </a:cxn>
              </a:cxnLst>
              <a:rect l="l" t="t" r="r" b="b"/>
              <a:pathLst>
                <a:path w="1890936" h="1890936">
                  <a:moveTo>
                    <a:pt x="0" y="1890936"/>
                  </a:moveTo>
                  <a:cubicBezTo>
                    <a:pt x="0" y="846601"/>
                    <a:pt x="846601" y="0"/>
                    <a:pt x="1890936" y="0"/>
                  </a:cubicBezTo>
                  <a:lnTo>
                    <a:pt x="1890936" y="1890936"/>
                  </a:lnTo>
                  <a:lnTo>
                    <a:pt x="0" y="1890936"/>
                  </a:lnTo>
                  <a:close/>
                </a:path>
              </a:pathLst>
            </a:custGeom>
            <a:solidFill>
              <a:srgbClr val="FFBE0A"/>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696082" tIns="696082" rIns="142240" bIns="14224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Välfärds-teknik</a:t>
              </a:r>
            </a:p>
          </p:txBody>
        </p:sp>
        <p:sp>
          <p:nvSpPr>
            <p:cNvPr id="15" name="Frihandsfigur: Form 14">
              <a:extLst>
                <a:ext uri="{FF2B5EF4-FFF2-40B4-BE49-F238E27FC236}">
                  <a16:creationId xmlns:a16="http://schemas.microsoft.com/office/drawing/2014/main" id="{C018D548-CA20-40FD-B1EB-52C304EADBF1}"/>
                </a:ext>
              </a:extLst>
            </p:cNvPr>
            <p:cNvSpPr/>
            <p:nvPr/>
          </p:nvSpPr>
          <p:spPr>
            <a:xfrm>
              <a:off x="7249337" y="2011046"/>
              <a:ext cx="1890936" cy="1890936"/>
            </a:xfrm>
            <a:custGeom>
              <a:avLst/>
              <a:gdLst>
                <a:gd name="connsiteX0" fmla="*/ 0 w 1890936"/>
                <a:gd name="connsiteY0" fmla="*/ 1890936 h 1890936"/>
                <a:gd name="connsiteX1" fmla="*/ 1890936 w 1890936"/>
                <a:gd name="connsiteY1" fmla="*/ 0 h 1890936"/>
                <a:gd name="connsiteX2" fmla="*/ 1890936 w 1890936"/>
                <a:gd name="connsiteY2" fmla="*/ 1890936 h 1890936"/>
                <a:gd name="connsiteX3" fmla="*/ 0 w 1890936"/>
                <a:gd name="connsiteY3" fmla="*/ 1890936 h 1890936"/>
              </a:gdLst>
              <a:ahLst/>
              <a:cxnLst>
                <a:cxn ang="0">
                  <a:pos x="connsiteX0" y="connsiteY0"/>
                </a:cxn>
                <a:cxn ang="0">
                  <a:pos x="connsiteX1" y="connsiteY1"/>
                </a:cxn>
                <a:cxn ang="0">
                  <a:pos x="connsiteX2" y="connsiteY2"/>
                </a:cxn>
                <a:cxn ang="0">
                  <a:pos x="connsiteX3" y="connsiteY3"/>
                </a:cxn>
              </a:cxnLst>
              <a:rect l="l" t="t" r="r" b="b"/>
              <a:pathLst>
                <a:path w="1890936" h="1890936">
                  <a:moveTo>
                    <a:pt x="0" y="0"/>
                  </a:moveTo>
                  <a:cubicBezTo>
                    <a:pt x="1044335" y="0"/>
                    <a:pt x="1890936" y="846601"/>
                    <a:pt x="1890936" y="1890936"/>
                  </a:cubicBezTo>
                  <a:lnTo>
                    <a:pt x="0" y="1890936"/>
                  </a:lnTo>
                  <a:lnTo>
                    <a:pt x="0" y="0"/>
                  </a:lnTo>
                  <a:close/>
                </a:path>
              </a:pathLst>
            </a:custGeom>
            <a:solidFill>
              <a:srgbClr val="F39325"/>
            </a:solidFill>
          </p:spPr>
          <p:style>
            <a:lnRef idx="2">
              <a:schemeClr val="lt1">
                <a:hueOff val="0"/>
                <a:satOff val="0"/>
                <a:lumOff val="0"/>
                <a:alphaOff val="0"/>
              </a:schemeClr>
            </a:lnRef>
            <a:fillRef idx="1">
              <a:scrgbClr r="0" g="0" b="0"/>
            </a:fillRef>
            <a:effectRef idx="0">
              <a:schemeClr val="accent2">
                <a:hueOff val="-240838"/>
                <a:satOff val="-3478"/>
                <a:lumOff val="979"/>
                <a:alphaOff val="0"/>
              </a:schemeClr>
            </a:effectRef>
            <a:fontRef idx="minor">
              <a:schemeClr val="lt1"/>
            </a:fontRef>
          </p:style>
          <p:txBody>
            <a:bodyPr spcFirstLastPara="0" vert="horz" wrap="square" lIns="142240" tIns="696082" rIns="696082" bIns="14224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Teori</a:t>
              </a:r>
            </a:p>
          </p:txBody>
        </p:sp>
        <p:sp>
          <p:nvSpPr>
            <p:cNvPr id="16" name="Frihandsfigur: Form 15">
              <a:extLst>
                <a:ext uri="{FF2B5EF4-FFF2-40B4-BE49-F238E27FC236}">
                  <a16:creationId xmlns:a16="http://schemas.microsoft.com/office/drawing/2014/main" id="{247B52F8-0FCD-4BDC-9952-7ECFEA2091DC}"/>
                </a:ext>
              </a:extLst>
            </p:cNvPr>
            <p:cNvSpPr/>
            <p:nvPr/>
          </p:nvSpPr>
          <p:spPr>
            <a:xfrm rot="21600000">
              <a:off x="7249337" y="3989323"/>
              <a:ext cx="1890936" cy="1890937"/>
            </a:xfrm>
            <a:custGeom>
              <a:avLst/>
              <a:gdLst>
                <a:gd name="connsiteX0" fmla="*/ 0 w 1890936"/>
                <a:gd name="connsiteY0" fmla="*/ 1890936 h 1890936"/>
                <a:gd name="connsiteX1" fmla="*/ 1890936 w 1890936"/>
                <a:gd name="connsiteY1" fmla="*/ 0 h 1890936"/>
                <a:gd name="connsiteX2" fmla="*/ 1890936 w 1890936"/>
                <a:gd name="connsiteY2" fmla="*/ 1890936 h 1890936"/>
                <a:gd name="connsiteX3" fmla="*/ 0 w 1890936"/>
                <a:gd name="connsiteY3" fmla="*/ 1890936 h 1890936"/>
              </a:gdLst>
              <a:ahLst/>
              <a:cxnLst>
                <a:cxn ang="0">
                  <a:pos x="connsiteX0" y="connsiteY0"/>
                </a:cxn>
                <a:cxn ang="0">
                  <a:pos x="connsiteX1" y="connsiteY1"/>
                </a:cxn>
                <a:cxn ang="0">
                  <a:pos x="connsiteX2" y="connsiteY2"/>
                </a:cxn>
                <a:cxn ang="0">
                  <a:pos x="connsiteX3" y="connsiteY3"/>
                </a:cxn>
              </a:cxnLst>
              <a:rect l="l" t="t" r="r" b="b"/>
              <a:pathLst>
                <a:path w="1890936" h="1890936">
                  <a:moveTo>
                    <a:pt x="1890936" y="0"/>
                  </a:moveTo>
                  <a:cubicBezTo>
                    <a:pt x="1890936" y="1044335"/>
                    <a:pt x="1044335" y="1890936"/>
                    <a:pt x="0" y="1890936"/>
                  </a:cubicBezTo>
                  <a:lnTo>
                    <a:pt x="0" y="0"/>
                  </a:lnTo>
                  <a:lnTo>
                    <a:pt x="1890936" y="0"/>
                  </a:lnTo>
                  <a:close/>
                </a:path>
              </a:pathLst>
            </a:custGeom>
            <a:solidFill>
              <a:srgbClr val="FFBE0A"/>
            </a:solidFill>
          </p:spPr>
          <p:style>
            <a:lnRef idx="2">
              <a:schemeClr val="lt1">
                <a:hueOff val="0"/>
                <a:satOff val="0"/>
                <a:lumOff val="0"/>
                <a:alphaOff val="0"/>
              </a:schemeClr>
            </a:lnRef>
            <a:fillRef idx="1">
              <a:scrgbClr r="0" g="0" b="0"/>
            </a:fillRef>
            <a:effectRef idx="0">
              <a:schemeClr val="accent2">
                <a:hueOff val="-481676"/>
                <a:satOff val="-6957"/>
                <a:lumOff val="1959"/>
                <a:alphaOff val="0"/>
              </a:schemeClr>
            </a:effectRef>
            <a:fontRef idx="minor">
              <a:schemeClr val="lt1"/>
            </a:fontRef>
          </p:style>
          <p:txBody>
            <a:bodyPr spcFirstLastPara="0" vert="horz" wrap="square" lIns="142240" tIns="142241" rIns="696082" bIns="696082"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err="1">
                  <a:ln>
                    <a:noFill/>
                  </a:ln>
                  <a:solidFill>
                    <a:prstClr val="white"/>
                  </a:solidFill>
                  <a:effectLst/>
                  <a:uLnTx/>
                  <a:uFillTx/>
                  <a:latin typeface="Arial"/>
                  <a:ea typeface="+mn-ea"/>
                  <a:cs typeface="+mn-cs"/>
                </a:rPr>
                <a:t>Föränd</a:t>
              </a:r>
              <a:r>
                <a:rPr kumimoji="0" lang="sv-SE" sz="2000" b="0" i="0" u="none" strike="noStrike" kern="1200" cap="none" spc="0" normalizeH="0" baseline="0" noProof="0">
                  <a:ln>
                    <a:noFill/>
                  </a:ln>
                  <a:solidFill>
                    <a:prstClr val="white"/>
                  </a:solidFill>
                  <a:effectLst/>
                  <a:uLnTx/>
                  <a:uFillTx/>
                  <a:latin typeface="Arial"/>
                  <a:ea typeface="+mn-ea"/>
                  <a:cs typeface="+mn-cs"/>
                </a:rPr>
                <a:t>-rings-ledning</a:t>
              </a:r>
            </a:p>
          </p:txBody>
        </p:sp>
        <p:sp>
          <p:nvSpPr>
            <p:cNvPr id="17" name="Frihandsfigur: Form 16">
              <a:extLst>
                <a:ext uri="{FF2B5EF4-FFF2-40B4-BE49-F238E27FC236}">
                  <a16:creationId xmlns:a16="http://schemas.microsoft.com/office/drawing/2014/main" id="{13DA6303-BA7B-438A-A96E-E3E4D80130EC}"/>
                </a:ext>
              </a:extLst>
            </p:cNvPr>
            <p:cNvSpPr/>
            <p:nvPr/>
          </p:nvSpPr>
          <p:spPr>
            <a:xfrm rot="21600000">
              <a:off x="5271058" y="4010900"/>
              <a:ext cx="1890936" cy="1890936"/>
            </a:xfrm>
            <a:custGeom>
              <a:avLst/>
              <a:gdLst>
                <a:gd name="connsiteX0" fmla="*/ 0 w 1890936"/>
                <a:gd name="connsiteY0" fmla="*/ 1890936 h 1890936"/>
                <a:gd name="connsiteX1" fmla="*/ 1890936 w 1890936"/>
                <a:gd name="connsiteY1" fmla="*/ 0 h 1890936"/>
                <a:gd name="connsiteX2" fmla="*/ 1890936 w 1890936"/>
                <a:gd name="connsiteY2" fmla="*/ 1890936 h 1890936"/>
                <a:gd name="connsiteX3" fmla="*/ 0 w 1890936"/>
                <a:gd name="connsiteY3" fmla="*/ 1890936 h 1890936"/>
              </a:gdLst>
              <a:ahLst/>
              <a:cxnLst>
                <a:cxn ang="0">
                  <a:pos x="connsiteX0" y="connsiteY0"/>
                </a:cxn>
                <a:cxn ang="0">
                  <a:pos x="connsiteX1" y="connsiteY1"/>
                </a:cxn>
                <a:cxn ang="0">
                  <a:pos x="connsiteX2" y="connsiteY2"/>
                </a:cxn>
                <a:cxn ang="0">
                  <a:pos x="connsiteX3" y="connsiteY3"/>
                </a:cxn>
              </a:cxnLst>
              <a:rect l="l" t="t" r="r" b="b"/>
              <a:pathLst>
                <a:path w="1890936" h="1890936">
                  <a:moveTo>
                    <a:pt x="1890936" y="1890936"/>
                  </a:moveTo>
                  <a:cubicBezTo>
                    <a:pt x="846601" y="1890936"/>
                    <a:pt x="0" y="1044335"/>
                    <a:pt x="0" y="0"/>
                  </a:cubicBezTo>
                  <a:lnTo>
                    <a:pt x="1890936" y="0"/>
                  </a:lnTo>
                  <a:lnTo>
                    <a:pt x="1890936" y="1890936"/>
                  </a:lnTo>
                  <a:close/>
                </a:path>
              </a:pathLst>
            </a:custGeom>
            <a:solidFill>
              <a:srgbClr val="F39325"/>
            </a:solidFill>
          </p:spPr>
          <p:style>
            <a:lnRef idx="2">
              <a:schemeClr val="lt1">
                <a:hueOff val="0"/>
                <a:satOff val="0"/>
                <a:lumOff val="0"/>
                <a:alphaOff val="0"/>
              </a:schemeClr>
            </a:lnRef>
            <a:fillRef idx="1">
              <a:scrgbClr r="0" g="0" b="0"/>
            </a:fillRef>
            <a:effectRef idx="0">
              <a:schemeClr val="accent2">
                <a:hueOff val="-722514"/>
                <a:satOff val="-10435"/>
                <a:lumOff val="2938"/>
                <a:alphaOff val="0"/>
              </a:schemeClr>
            </a:effectRef>
            <a:fontRef idx="minor">
              <a:schemeClr val="lt1"/>
            </a:fontRef>
          </p:style>
          <p:txBody>
            <a:bodyPr spcFirstLastPara="0" vert="horz" wrap="square" lIns="696082" tIns="142240" rIns="142240" bIns="696082"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Praktik</a:t>
              </a:r>
            </a:p>
          </p:txBody>
        </p:sp>
      </p:grpSp>
      <p:sp>
        <p:nvSpPr>
          <p:cNvPr id="24" name="Rektangel 23">
            <a:extLst>
              <a:ext uri="{FF2B5EF4-FFF2-40B4-BE49-F238E27FC236}">
                <a16:creationId xmlns:a16="http://schemas.microsoft.com/office/drawing/2014/main" id="{1A7B83E2-7656-4CDB-9F47-315188297CAC}"/>
              </a:ext>
            </a:extLst>
          </p:cNvPr>
          <p:cNvSpPr/>
          <p:nvPr/>
        </p:nvSpPr>
        <p:spPr>
          <a:xfrm>
            <a:off x="0" y="0"/>
            <a:ext cx="2938463"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mn-ea"/>
                <a:cs typeface="Arial"/>
              </a:rPr>
              <a:t>FÖRÄNDRINGSLEDNING</a:t>
            </a:r>
          </a:p>
        </p:txBody>
      </p:sp>
    </p:spTree>
    <p:extLst>
      <p:ext uri="{BB962C8B-B14F-4D97-AF65-F5344CB8AC3E}">
        <p14:creationId xmlns:p14="http://schemas.microsoft.com/office/powerpoint/2010/main" val="9198998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E1CE030-FBC4-4211-BFA3-CA2FCE666D4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85012" y="1868557"/>
            <a:ext cx="11594850" cy="4381516"/>
          </a:xfrm>
          <a:prstGeom prst="rect">
            <a:avLst/>
          </a:prstGeom>
        </p:spPr>
      </p:pic>
      <p:sp>
        <p:nvSpPr>
          <p:cNvPr id="2" name="Rubrik 1">
            <a:extLst>
              <a:ext uri="{FF2B5EF4-FFF2-40B4-BE49-F238E27FC236}">
                <a16:creationId xmlns:a16="http://schemas.microsoft.com/office/drawing/2014/main" id="{0524F2E2-7005-47EF-B548-F510C30D9F63}"/>
              </a:ext>
            </a:extLst>
          </p:cNvPr>
          <p:cNvSpPr>
            <a:spLocks noGrp="1"/>
          </p:cNvSpPr>
          <p:nvPr>
            <p:ph type="title"/>
          </p:nvPr>
        </p:nvSpPr>
        <p:spPr/>
        <p:txBody>
          <a:bodyPr/>
          <a:lstStyle/>
          <a:p>
            <a:r>
              <a:rPr lang="sv-SE"/>
              <a:t>Förändringsledningsutbildning</a:t>
            </a:r>
          </a:p>
        </p:txBody>
      </p:sp>
      <p:pic>
        <p:nvPicPr>
          <p:cNvPr id="8" name="Picture 2">
            <a:extLst>
              <a:ext uri="{FF2B5EF4-FFF2-40B4-BE49-F238E27FC236}">
                <a16:creationId xmlns:a16="http://schemas.microsoft.com/office/drawing/2014/main" id="{26F77D32-29BE-4ED0-A975-C104435BC6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048" t="7136" r="5935" b="6490"/>
          <a:stretch/>
        </p:blipFill>
        <p:spPr bwMode="auto">
          <a:xfrm>
            <a:off x="8604265" y="1631674"/>
            <a:ext cx="2475371" cy="2457117"/>
          </a:xfrm>
          <a:prstGeom prst="rect">
            <a:avLst/>
          </a:prstGeom>
          <a:noFill/>
          <a:extLst>
            <a:ext uri="{909E8E84-426E-40DD-AFC4-6F175D3DCCD1}">
              <a14:hiddenFill xmlns:a14="http://schemas.microsoft.com/office/drawing/2010/main">
                <a:solidFill>
                  <a:srgbClr val="FFFFFF"/>
                </a:solidFill>
              </a14:hiddenFill>
            </a:ext>
          </a:extLst>
        </p:spPr>
      </p:pic>
      <p:sp>
        <p:nvSpPr>
          <p:cNvPr id="11" name="Rektangel 10">
            <a:extLst>
              <a:ext uri="{FF2B5EF4-FFF2-40B4-BE49-F238E27FC236}">
                <a16:creationId xmlns:a16="http://schemas.microsoft.com/office/drawing/2014/main" id="{99AE9B85-326C-4798-B0E8-7AC2F5DED59C}"/>
              </a:ext>
            </a:extLst>
          </p:cNvPr>
          <p:cNvSpPr/>
          <p:nvPr/>
        </p:nvSpPr>
        <p:spPr>
          <a:xfrm>
            <a:off x="-47624" y="0"/>
            <a:ext cx="2986088"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mn-ea"/>
                <a:cs typeface="Arial"/>
              </a:rPr>
              <a:t>FÖRÄNDRINGSLEDNING</a:t>
            </a:r>
          </a:p>
        </p:txBody>
      </p:sp>
    </p:spTree>
    <p:extLst>
      <p:ext uri="{BB962C8B-B14F-4D97-AF65-F5344CB8AC3E}">
        <p14:creationId xmlns:p14="http://schemas.microsoft.com/office/powerpoint/2010/main" val="12854127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FFB9CE-AD91-2EFB-657C-C77367AA7100}"/>
              </a:ext>
            </a:extLst>
          </p:cNvPr>
          <p:cNvSpPr>
            <a:spLocks noGrp="1"/>
          </p:cNvSpPr>
          <p:nvPr>
            <p:ph type="title"/>
          </p:nvPr>
        </p:nvSpPr>
        <p:spPr/>
        <p:txBody>
          <a:bodyPr/>
          <a:lstStyle/>
          <a:p>
            <a:r>
              <a:rPr lang="sv-SE"/>
              <a:t>Vision</a:t>
            </a:r>
          </a:p>
        </p:txBody>
      </p:sp>
      <p:pic>
        <p:nvPicPr>
          <p:cNvPr id="7" name="Bildobjekt 6">
            <a:extLst>
              <a:ext uri="{FF2B5EF4-FFF2-40B4-BE49-F238E27FC236}">
                <a16:creationId xmlns:a16="http://schemas.microsoft.com/office/drawing/2014/main" id="{6BBA44DC-57F9-184C-2BDD-8D119CACDFAD}"/>
              </a:ext>
            </a:extLst>
          </p:cNvPr>
          <p:cNvPicPr>
            <a:picLocks noChangeAspect="1"/>
          </p:cNvPicPr>
          <p:nvPr/>
        </p:nvPicPr>
        <p:blipFill>
          <a:blip r:embed="rId3"/>
          <a:stretch>
            <a:fillRect/>
          </a:stretch>
        </p:blipFill>
        <p:spPr>
          <a:xfrm>
            <a:off x="540000" y="1800000"/>
            <a:ext cx="11160000" cy="3439960"/>
          </a:xfrm>
          <a:prstGeom prst="rect">
            <a:avLst/>
          </a:prstGeom>
        </p:spPr>
      </p:pic>
      <p:sp>
        <p:nvSpPr>
          <p:cNvPr id="8" name="Rektangel 7">
            <a:extLst>
              <a:ext uri="{FF2B5EF4-FFF2-40B4-BE49-F238E27FC236}">
                <a16:creationId xmlns:a16="http://schemas.microsoft.com/office/drawing/2014/main" id="{3F1C6FB8-6122-41F2-BCD8-CA6663C398F3}"/>
              </a:ext>
            </a:extLst>
          </p:cNvPr>
          <p:cNvSpPr/>
          <p:nvPr/>
        </p:nvSpPr>
        <p:spPr>
          <a:xfrm>
            <a:off x="0" y="0"/>
            <a:ext cx="5220586"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FEM KOMPONENTER I FÖRÄNDRINGSLEDNING</a:t>
            </a:r>
          </a:p>
        </p:txBody>
      </p:sp>
    </p:spTree>
    <p:extLst>
      <p:ext uri="{BB962C8B-B14F-4D97-AF65-F5344CB8AC3E}">
        <p14:creationId xmlns:p14="http://schemas.microsoft.com/office/powerpoint/2010/main" val="39129921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1E4474-942E-86CD-1EBB-75E6F71DF3D5}"/>
              </a:ext>
            </a:extLst>
          </p:cNvPr>
          <p:cNvSpPr>
            <a:spLocks noGrp="1"/>
          </p:cNvSpPr>
          <p:nvPr>
            <p:ph type="title"/>
          </p:nvPr>
        </p:nvSpPr>
        <p:spPr/>
        <p:txBody>
          <a:bodyPr/>
          <a:lstStyle/>
          <a:p>
            <a:r>
              <a:rPr lang="sv-SE"/>
              <a:t>Motivation</a:t>
            </a:r>
          </a:p>
        </p:txBody>
      </p:sp>
      <p:sp>
        <p:nvSpPr>
          <p:cNvPr id="3" name="Platshållare för innehåll 2">
            <a:extLst>
              <a:ext uri="{FF2B5EF4-FFF2-40B4-BE49-F238E27FC236}">
                <a16:creationId xmlns:a16="http://schemas.microsoft.com/office/drawing/2014/main" id="{7FF2EFF1-3320-1DFA-9730-616B87E0B883}"/>
              </a:ext>
            </a:extLst>
          </p:cNvPr>
          <p:cNvSpPr>
            <a:spLocks noGrp="1"/>
          </p:cNvSpPr>
          <p:nvPr>
            <p:ph idx="1"/>
          </p:nvPr>
        </p:nvSpPr>
        <p:spPr/>
        <p:txBody>
          <a:bodyPr/>
          <a:lstStyle/>
          <a:p>
            <a:endParaRPr lang="sv-SE"/>
          </a:p>
        </p:txBody>
      </p:sp>
      <p:pic>
        <p:nvPicPr>
          <p:cNvPr id="5" name="Bildobjekt 4">
            <a:extLst>
              <a:ext uri="{FF2B5EF4-FFF2-40B4-BE49-F238E27FC236}">
                <a16:creationId xmlns:a16="http://schemas.microsoft.com/office/drawing/2014/main" id="{6296FAC8-340D-7760-9483-6A8EB45FB658}"/>
              </a:ext>
            </a:extLst>
          </p:cNvPr>
          <p:cNvPicPr>
            <a:picLocks noChangeAspect="1"/>
          </p:cNvPicPr>
          <p:nvPr/>
        </p:nvPicPr>
        <p:blipFill rotWithShape="1">
          <a:blip r:embed="rId3"/>
          <a:srcRect t="9989"/>
          <a:stretch/>
        </p:blipFill>
        <p:spPr>
          <a:xfrm>
            <a:off x="540000" y="1800000"/>
            <a:ext cx="11160000" cy="3738598"/>
          </a:xfrm>
          <a:prstGeom prst="rect">
            <a:avLst/>
          </a:prstGeom>
        </p:spPr>
      </p:pic>
      <p:sp>
        <p:nvSpPr>
          <p:cNvPr id="7" name="Rektangel 6">
            <a:extLst>
              <a:ext uri="{FF2B5EF4-FFF2-40B4-BE49-F238E27FC236}">
                <a16:creationId xmlns:a16="http://schemas.microsoft.com/office/drawing/2014/main" id="{D9BA252F-6BF8-4407-0248-D767A71F2E8B}"/>
              </a:ext>
            </a:extLst>
          </p:cNvPr>
          <p:cNvSpPr/>
          <p:nvPr/>
        </p:nvSpPr>
        <p:spPr>
          <a:xfrm>
            <a:off x="0" y="0"/>
            <a:ext cx="5220586"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FEM KOMPONENTER I FÖRÄNDRINGSLEDNING</a:t>
            </a:r>
          </a:p>
        </p:txBody>
      </p:sp>
    </p:spTree>
    <p:extLst>
      <p:ext uri="{BB962C8B-B14F-4D97-AF65-F5344CB8AC3E}">
        <p14:creationId xmlns:p14="http://schemas.microsoft.com/office/powerpoint/2010/main" val="41120441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234379-A559-DDA8-E9F9-9762687388E7}"/>
              </a:ext>
            </a:extLst>
          </p:cNvPr>
          <p:cNvSpPr>
            <a:spLocks noGrp="1"/>
          </p:cNvSpPr>
          <p:nvPr>
            <p:ph type="title"/>
          </p:nvPr>
        </p:nvSpPr>
        <p:spPr/>
        <p:txBody>
          <a:bodyPr/>
          <a:lstStyle/>
          <a:p>
            <a:r>
              <a:rPr lang="sv-SE"/>
              <a:t>Kompetens</a:t>
            </a:r>
          </a:p>
        </p:txBody>
      </p:sp>
      <p:sp>
        <p:nvSpPr>
          <p:cNvPr id="3" name="Platshållare för innehåll 2">
            <a:extLst>
              <a:ext uri="{FF2B5EF4-FFF2-40B4-BE49-F238E27FC236}">
                <a16:creationId xmlns:a16="http://schemas.microsoft.com/office/drawing/2014/main" id="{A104B5DA-5CA8-CC29-3A43-BC0A5B4A60A0}"/>
              </a:ext>
            </a:extLst>
          </p:cNvPr>
          <p:cNvSpPr>
            <a:spLocks noGrp="1"/>
          </p:cNvSpPr>
          <p:nvPr>
            <p:ph idx="1"/>
          </p:nvPr>
        </p:nvSpPr>
        <p:spPr/>
        <p:txBody>
          <a:bodyPr/>
          <a:lstStyle/>
          <a:p>
            <a:endParaRPr lang="sv-SE"/>
          </a:p>
        </p:txBody>
      </p:sp>
      <p:pic>
        <p:nvPicPr>
          <p:cNvPr id="5" name="Bildobjekt 4">
            <a:extLst>
              <a:ext uri="{FF2B5EF4-FFF2-40B4-BE49-F238E27FC236}">
                <a16:creationId xmlns:a16="http://schemas.microsoft.com/office/drawing/2014/main" id="{E45B1551-FFF6-815B-A567-1564B8F52922}"/>
              </a:ext>
            </a:extLst>
          </p:cNvPr>
          <p:cNvPicPr>
            <a:picLocks noChangeAspect="1"/>
          </p:cNvPicPr>
          <p:nvPr/>
        </p:nvPicPr>
        <p:blipFill>
          <a:blip r:embed="rId3"/>
          <a:stretch>
            <a:fillRect/>
          </a:stretch>
        </p:blipFill>
        <p:spPr>
          <a:xfrm>
            <a:off x="540000" y="1800000"/>
            <a:ext cx="11160000" cy="3530852"/>
          </a:xfrm>
          <a:prstGeom prst="rect">
            <a:avLst/>
          </a:prstGeom>
        </p:spPr>
      </p:pic>
      <p:sp>
        <p:nvSpPr>
          <p:cNvPr id="7" name="Rektangel 6">
            <a:extLst>
              <a:ext uri="{FF2B5EF4-FFF2-40B4-BE49-F238E27FC236}">
                <a16:creationId xmlns:a16="http://schemas.microsoft.com/office/drawing/2014/main" id="{37329578-28A2-A796-1328-18DF784E9D0F}"/>
              </a:ext>
            </a:extLst>
          </p:cNvPr>
          <p:cNvSpPr/>
          <p:nvPr/>
        </p:nvSpPr>
        <p:spPr>
          <a:xfrm>
            <a:off x="0" y="0"/>
            <a:ext cx="5220586"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FEM KOMPONENTER I FÖRÄNDRINGSLEDNING</a:t>
            </a:r>
          </a:p>
        </p:txBody>
      </p:sp>
    </p:spTree>
    <p:extLst>
      <p:ext uri="{BB962C8B-B14F-4D97-AF65-F5344CB8AC3E}">
        <p14:creationId xmlns:p14="http://schemas.microsoft.com/office/powerpoint/2010/main" val="16067188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B0C9A6-9D48-6FEC-3452-EDF4655986E4}"/>
              </a:ext>
            </a:extLst>
          </p:cNvPr>
          <p:cNvSpPr>
            <a:spLocks noGrp="1"/>
          </p:cNvSpPr>
          <p:nvPr>
            <p:ph type="title"/>
          </p:nvPr>
        </p:nvSpPr>
        <p:spPr/>
        <p:txBody>
          <a:bodyPr/>
          <a:lstStyle/>
          <a:p>
            <a:r>
              <a:rPr lang="sv-SE"/>
              <a:t>Resurser</a:t>
            </a:r>
          </a:p>
        </p:txBody>
      </p:sp>
      <p:sp>
        <p:nvSpPr>
          <p:cNvPr id="3" name="Platshållare för innehåll 2">
            <a:extLst>
              <a:ext uri="{FF2B5EF4-FFF2-40B4-BE49-F238E27FC236}">
                <a16:creationId xmlns:a16="http://schemas.microsoft.com/office/drawing/2014/main" id="{28DDF294-C3F5-A3D8-463D-C9F8C62EF34F}"/>
              </a:ext>
            </a:extLst>
          </p:cNvPr>
          <p:cNvSpPr>
            <a:spLocks noGrp="1"/>
          </p:cNvSpPr>
          <p:nvPr>
            <p:ph idx="1"/>
          </p:nvPr>
        </p:nvSpPr>
        <p:spPr/>
        <p:txBody>
          <a:bodyPr/>
          <a:lstStyle/>
          <a:p>
            <a:endParaRPr lang="sv-SE"/>
          </a:p>
        </p:txBody>
      </p:sp>
      <p:pic>
        <p:nvPicPr>
          <p:cNvPr id="5" name="Bildobjekt 4">
            <a:extLst>
              <a:ext uri="{FF2B5EF4-FFF2-40B4-BE49-F238E27FC236}">
                <a16:creationId xmlns:a16="http://schemas.microsoft.com/office/drawing/2014/main" id="{632CCDED-CBDA-441C-E568-7622C0CFC04C}"/>
              </a:ext>
            </a:extLst>
          </p:cNvPr>
          <p:cNvPicPr>
            <a:picLocks noChangeAspect="1"/>
          </p:cNvPicPr>
          <p:nvPr/>
        </p:nvPicPr>
        <p:blipFill>
          <a:blip r:embed="rId3"/>
          <a:stretch>
            <a:fillRect/>
          </a:stretch>
        </p:blipFill>
        <p:spPr>
          <a:xfrm>
            <a:off x="540000" y="1800000"/>
            <a:ext cx="11160000" cy="3416954"/>
          </a:xfrm>
          <a:prstGeom prst="rect">
            <a:avLst/>
          </a:prstGeom>
        </p:spPr>
      </p:pic>
      <p:sp>
        <p:nvSpPr>
          <p:cNvPr id="7" name="Rektangel 6">
            <a:extLst>
              <a:ext uri="{FF2B5EF4-FFF2-40B4-BE49-F238E27FC236}">
                <a16:creationId xmlns:a16="http://schemas.microsoft.com/office/drawing/2014/main" id="{8F620ABA-C41A-5FB4-9E22-BA5E2844947F}"/>
              </a:ext>
            </a:extLst>
          </p:cNvPr>
          <p:cNvSpPr/>
          <p:nvPr/>
        </p:nvSpPr>
        <p:spPr>
          <a:xfrm>
            <a:off x="0" y="0"/>
            <a:ext cx="5220586"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FEM KOMPONENTER I FÖRÄNDRINGSLEDNING</a:t>
            </a:r>
          </a:p>
        </p:txBody>
      </p:sp>
    </p:spTree>
    <p:extLst>
      <p:ext uri="{BB962C8B-B14F-4D97-AF65-F5344CB8AC3E}">
        <p14:creationId xmlns:p14="http://schemas.microsoft.com/office/powerpoint/2010/main" val="2652482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541398-D26C-4A1D-8C66-F13AC952A3B1}"/>
              </a:ext>
            </a:extLst>
          </p:cNvPr>
          <p:cNvSpPr>
            <a:spLocks noGrp="1"/>
          </p:cNvSpPr>
          <p:nvPr>
            <p:ph type="title"/>
          </p:nvPr>
        </p:nvSpPr>
        <p:spPr/>
        <p:txBody>
          <a:bodyPr>
            <a:normAutofit fontScale="90000"/>
          </a:bodyPr>
          <a:lstStyle/>
          <a:p>
            <a:r>
              <a:rPr lang="sv-SE"/>
              <a:t>GR arbetar inom följande sakområden</a:t>
            </a:r>
          </a:p>
        </p:txBody>
      </p:sp>
      <p:sp>
        <p:nvSpPr>
          <p:cNvPr id="4" name="Ellips 3">
            <a:extLst>
              <a:ext uri="{FF2B5EF4-FFF2-40B4-BE49-F238E27FC236}">
                <a16:creationId xmlns:a16="http://schemas.microsoft.com/office/drawing/2014/main" id="{CC0EC461-0C20-456A-83DB-19E514F075D5}"/>
              </a:ext>
              <a:ext uri="{C183D7F6-B498-43B3-948B-1728B52AA6E4}">
                <adec:decorative xmlns:adec="http://schemas.microsoft.com/office/drawing/2017/decorative" xmlns="" val="1"/>
              </a:ext>
            </a:extLst>
          </p:cNvPr>
          <p:cNvSpPr/>
          <p:nvPr/>
        </p:nvSpPr>
        <p:spPr>
          <a:xfrm>
            <a:off x="841248" y="1367591"/>
            <a:ext cx="2077004" cy="2077004"/>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endParaRPr>
          </a:p>
        </p:txBody>
      </p:sp>
      <p:sp>
        <p:nvSpPr>
          <p:cNvPr id="5" name="Ellips 4">
            <a:extLst>
              <a:ext uri="{FF2B5EF4-FFF2-40B4-BE49-F238E27FC236}">
                <a16:creationId xmlns:a16="http://schemas.microsoft.com/office/drawing/2014/main" id="{943C57BD-1525-4493-8327-372A0B8E0BAB}"/>
              </a:ext>
              <a:ext uri="{C183D7F6-B498-43B3-948B-1728B52AA6E4}">
                <adec:decorative xmlns:adec="http://schemas.microsoft.com/office/drawing/2017/decorative" xmlns="" val="1"/>
              </a:ext>
            </a:extLst>
          </p:cNvPr>
          <p:cNvSpPr/>
          <p:nvPr/>
        </p:nvSpPr>
        <p:spPr>
          <a:xfrm>
            <a:off x="5764209" y="1367591"/>
            <a:ext cx="2044191" cy="204419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endParaRPr>
          </a:p>
        </p:txBody>
      </p:sp>
      <p:sp>
        <p:nvSpPr>
          <p:cNvPr id="6" name="Ellips 5">
            <a:extLst>
              <a:ext uri="{FF2B5EF4-FFF2-40B4-BE49-F238E27FC236}">
                <a16:creationId xmlns:a16="http://schemas.microsoft.com/office/drawing/2014/main" id="{F223857E-13D1-4ED6-B9C5-265D094147DD}"/>
              </a:ext>
              <a:ext uri="{C183D7F6-B498-43B3-948B-1728B52AA6E4}">
                <adec:decorative xmlns:adec="http://schemas.microsoft.com/office/drawing/2017/decorative" xmlns="" val="1"/>
              </a:ext>
            </a:extLst>
          </p:cNvPr>
          <p:cNvSpPr/>
          <p:nvPr/>
        </p:nvSpPr>
        <p:spPr>
          <a:xfrm>
            <a:off x="3319135" y="1367591"/>
            <a:ext cx="2044191" cy="204419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endParaRPr>
          </a:p>
        </p:txBody>
      </p:sp>
      <p:sp>
        <p:nvSpPr>
          <p:cNvPr id="8" name="Ellips 7">
            <a:extLst>
              <a:ext uri="{FF2B5EF4-FFF2-40B4-BE49-F238E27FC236}">
                <a16:creationId xmlns:a16="http://schemas.microsoft.com/office/drawing/2014/main" id="{71F0D27E-6595-448F-A77E-F2858CB7CCDF}"/>
              </a:ext>
              <a:ext uri="{C183D7F6-B498-43B3-948B-1728B52AA6E4}">
                <adec:decorative xmlns:adec="http://schemas.microsoft.com/office/drawing/2017/decorative" xmlns="" val="1"/>
              </a:ext>
            </a:extLst>
          </p:cNvPr>
          <p:cNvSpPr/>
          <p:nvPr/>
        </p:nvSpPr>
        <p:spPr>
          <a:xfrm>
            <a:off x="841248" y="3639066"/>
            <a:ext cx="2077004" cy="2077004"/>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endParaRPr>
          </a:p>
        </p:txBody>
      </p:sp>
      <p:sp>
        <p:nvSpPr>
          <p:cNvPr id="9" name="Ellips 8">
            <a:extLst>
              <a:ext uri="{FF2B5EF4-FFF2-40B4-BE49-F238E27FC236}">
                <a16:creationId xmlns:a16="http://schemas.microsoft.com/office/drawing/2014/main" id="{BEDE7909-F93E-4963-9C80-5436452F0BBA}"/>
              </a:ext>
              <a:ext uri="{C183D7F6-B498-43B3-948B-1728B52AA6E4}">
                <adec:decorative xmlns:adec="http://schemas.microsoft.com/office/drawing/2017/decorative" xmlns="" val="1"/>
              </a:ext>
            </a:extLst>
          </p:cNvPr>
          <p:cNvSpPr/>
          <p:nvPr/>
        </p:nvSpPr>
        <p:spPr>
          <a:xfrm>
            <a:off x="5764209" y="3639066"/>
            <a:ext cx="2044191" cy="204419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endParaRPr>
          </a:p>
        </p:txBody>
      </p:sp>
      <p:sp>
        <p:nvSpPr>
          <p:cNvPr id="10" name="Ellips 9">
            <a:extLst>
              <a:ext uri="{FF2B5EF4-FFF2-40B4-BE49-F238E27FC236}">
                <a16:creationId xmlns:a16="http://schemas.microsoft.com/office/drawing/2014/main" id="{96EB37F3-B575-417E-8E88-983AEB14D36B}"/>
              </a:ext>
              <a:ext uri="{C183D7F6-B498-43B3-948B-1728B52AA6E4}">
                <adec:decorative xmlns:adec="http://schemas.microsoft.com/office/drawing/2017/decorative" xmlns="" val="1"/>
              </a:ext>
            </a:extLst>
          </p:cNvPr>
          <p:cNvSpPr/>
          <p:nvPr/>
        </p:nvSpPr>
        <p:spPr>
          <a:xfrm>
            <a:off x="3302728" y="3639066"/>
            <a:ext cx="2077004" cy="2077004"/>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endParaRPr>
          </a:p>
        </p:txBody>
      </p:sp>
      <p:pic>
        <p:nvPicPr>
          <p:cNvPr id="11" name="Bildobjekt 10">
            <a:extLst>
              <a:ext uri="{FF2B5EF4-FFF2-40B4-BE49-F238E27FC236}">
                <a16:creationId xmlns:a16="http://schemas.microsoft.com/office/drawing/2014/main" id="{C63D81EA-EFD4-417D-BE1D-DFB519FABE31}"/>
              </a:ex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5968" y="1625551"/>
            <a:ext cx="2478706" cy="3572462"/>
          </a:xfrm>
          <a:prstGeom prst="rect">
            <a:avLst/>
          </a:prstGeom>
        </p:spPr>
      </p:pic>
      <p:sp>
        <p:nvSpPr>
          <p:cNvPr id="3" name="Rektangel 2">
            <a:extLst>
              <a:ext uri="{FF2B5EF4-FFF2-40B4-BE49-F238E27FC236}">
                <a16:creationId xmlns:a16="http://schemas.microsoft.com/office/drawing/2014/main" id="{DA203486-94D2-449A-8083-D37EF9B343E4}"/>
              </a:ext>
            </a:extLst>
          </p:cNvPr>
          <p:cNvSpPr/>
          <p:nvPr/>
        </p:nvSpPr>
        <p:spPr>
          <a:xfrm>
            <a:off x="841248" y="2038779"/>
            <a:ext cx="2036290"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Arbets-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marknad</a:t>
            </a:r>
          </a:p>
        </p:txBody>
      </p:sp>
      <p:sp>
        <p:nvSpPr>
          <p:cNvPr id="14" name="Rektangel 13">
            <a:extLst>
              <a:ext uri="{FF2B5EF4-FFF2-40B4-BE49-F238E27FC236}">
                <a16:creationId xmlns:a16="http://schemas.microsoft.com/office/drawing/2014/main" id="{D9BE6F47-4F98-4908-B6DF-DCAD2D0E94D3}"/>
              </a:ext>
            </a:extLst>
          </p:cNvPr>
          <p:cNvSpPr/>
          <p:nvPr/>
        </p:nvSpPr>
        <p:spPr>
          <a:xfrm>
            <a:off x="3319135" y="2038779"/>
            <a:ext cx="2044191"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Klimat </a:t>
            </a:r>
            <a:b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b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och miljö</a:t>
            </a:r>
          </a:p>
        </p:txBody>
      </p:sp>
      <p:sp>
        <p:nvSpPr>
          <p:cNvPr id="15" name="Rektangel 14">
            <a:extLst>
              <a:ext uri="{FF2B5EF4-FFF2-40B4-BE49-F238E27FC236}">
                <a16:creationId xmlns:a16="http://schemas.microsoft.com/office/drawing/2014/main" id="{F5ED23BF-5740-4991-AA98-FFF2F8EE77BE}"/>
              </a:ext>
            </a:extLst>
          </p:cNvPr>
          <p:cNvSpPr/>
          <p:nvPr/>
        </p:nvSpPr>
        <p:spPr>
          <a:xfrm>
            <a:off x="841248" y="4316978"/>
            <a:ext cx="2036290"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Samhälls-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byggnad</a:t>
            </a:r>
          </a:p>
        </p:txBody>
      </p:sp>
      <p:sp>
        <p:nvSpPr>
          <p:cNvPr id="16" name="Rektangel 15">
            <a:extLst>
              <a:ext uri="{FF2B5EF4-FFF2-40B4-BE49-F238E27FC236}">
                <a16:creationId xmlns:a16="http://schemas.microsoft.com/office/drawing/2014/main" id="{99FE3864-B755-4033-8A44-5CA4931AAC58}"/>
              </a:ext>
            </a:extLst>
          </p:cNvPr>
          <p:cNvSpPr/>
          <p:nvPr/>
        </p:nvSpPr>
        <p:spPr>
          <a:xfrm>
            <a:off x="5764208" y="4316978"/>
            <a:ext cx="2044190"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Social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välfärd</a:t>
            </a:r>
          </a:p>
        </p:txBody>
      </p:sp>
      <p:sp>
        <p:nvSpPr>
          <p:cNvPr id="17" name="Rektangel 16">
            <a:extLst>
              <a:ext uri="{FF2B5EF4-FFF2-40B4-BE49-F238E27FC236}">
                <a16:creationId xmlns:a16="http://schemas.microsoft.com/office/drawing/2014/main" id="{B2C0FA5A-C0AC-4207-95B9-778F3839A7F0}"/>
              </a:ext>
            </a:extLst>
          </p:cNvPr>
          <p:cNvSpPr/>
          <p:nvPr/>
        </p:nvSpPr>
        <p:spPr>
          <a:xfrm>
            <a:off x="3319135" y="4316978"/>
            <a:ext cx="2044191"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Skola och utbildning</a:t>
            </a:r>
          </a:p>
        </p:txBody>
      </p:sp>
      <p:sp>
        <p:nvSpPr>
          <p:cNvPr id="18" name="Rektangel 17">
            <a:extLst>
              <a:ext uri="{FF2B5EF4-FFF2-40B4-BE49-F238E27FC236}">
                <a16:creationId xmlns:a16="http://schemas.microsoft.com/office/drawing/2014/main" id="{C87B9D71-58C3-4AAC-956E-1B3952F1F30D}"/>
              </a:ext>
            </a:extLst>
          </p:cNvPr>
          <p:cNvSpPr/>
          <p:nvPr/>
        </p:nvSpPr>
        <p:spPr>
          <a:xfrm>
            <a:off x="5764210" y="2038779"/>
            <a:ext cx="2044190"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Franklin Gothic Medium" panose="020B0603020102020204" pitchFamily="34" charset="0"/>
                <a:ea typeface="+mn-ea"/>
                <a:cs typeface="+mn-cs"/>
              </a:rPr>
              <a:t>Kompetens-försörjning</a:t>
            </a:r>
          </a:p>
        </p:txBody>
      </p:sp>
      <p:sp>
        <p:nvSpPr>
          <p:cNvPr id="19" name="textruta 18">
            <a:extLst>
              <a:ext uri="{FF2B5EF4-FFF2-40B4-BE49-F238E27FC236}">
                <a16:creationId xmlns:a16="http://schemas.microsoft.com/office/drawing/2014/main" id="{783420F3-922A-49FC-A1D9-89CE26C1D9E0}"/>
              </a:ext>
            </a:extLst>
          </p:cNvPr>
          <p:cNvSpPr txBox="1"/>
          <p:nvPr/>
        </p:nvSpPr>
        <p:spPr>
          <a:xfrm>
            <a:off x="9622446" y="5497647"/>
            <a:ext cx="18443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Calibri"/>
                <a:ea typeface="+mn-ea"/>
                <a:cs typeface="+mn-cs"/>
              </a:rPr>
              <a:t>Läs mer: </a:t>
            </a:r>
            <a:r>
              <a:rPr kumimoji="0" lang="sv-SE" sz="1400" b="0" i="0" u="none" strike="noStrike" kern="1200" cap="none" spc="0" normalizeH="0" baseline="0" noProof="0">
                <a:ln>
                  <a:noFill/>
                </a:ln>
                <a:solidFill>
                  <a:prstClr val="black"/>
                </a:solidFill>
                <a:effectLst/>
                <a:uLnTx/>
                <a:uFillTx/>
                <a:latin typeface="Calibri"/>
                <a:ea typeface="+mn-ea"/>
                <a:cs typeface="+mn-cs"/>
                <a:hlinkClick r:id="rId4"/>
              </a:rPr>
              <a:t>Sakområden</a:t>
            </a:r>
            <a:endParaRPr kumimoji="0" lang="sv-SE"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81588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19A7CD-5888-AD4A-39F2-5B4AB2DC1627}"/>
              </a:ext>
            </a:extLst>
          </p:cNvPr>
          <p:cNvSpPr>
            <a:spLocks noGrp="1"/>
          </p:cNvSpPr>
          <p:nvPr>
            <p:ph type="title"/>
          </p:nvPr>
        </p:nvSpPr>
        <p:spPr/>
        <p:txBody>
          <a:bodyPr/>
          <a:lstStyle/>
          <a:p>
            <a:r>
              <a:rPr lang="sv-SE"/>
              <a:t>Plan</a:t>
            </a:r>
          </a:p>
        </p:txBody>
      </p:sp>
      <p:sp>
        <p:nvSpPr>
          <p:cNvPr id="3" name="Platshållare för innehåll 2">
            <a:extLst>
              <a:ext uri="{FF2B5EF4-FFF2-40B4-BE49-F238E27FC236}">
                <a16:creationId xmlns:a16="http://schemas.microsoft.com/office/drawing/2014/main" id="{F3F73342-933A-B4FF-BD5D-3CC927D83ACF}"/>
              </a:ext>
            </a:extLst>
          </p:cNvPr>
          <p:cNvSpPr>
            <a:spLocks noGrp="1"/>
          </p:cNvSpPr>
          <p:nvPr>
            <p:ph idx="1"/>
          </p:nvPr>
        </p:nvSpPr>
        <p:spPr/>
        <p:txBody>
          <a:bodyPr/>
          <a:lstStyle/>
          <a:p>
            <a:endParaRPr lang="sv-SE"/>
          </a:p>
        </p:txBody>
      </p:sp>
      <p:pic>
        <p:nvPicPr>
          <p:cNvPr id="5" name="Bildobjekt 4">
            <a:extLst>
              <a:ext uri="{FF2B5EF4-FFF2-40B4-BE49-F238E27FC236}">
                <a16:creationId xmlns:a16="http://schemas.microsoft.com/office/drawing/2014/main" id="{BCE8AC1B-3AAE-90DC-DFFC-A96777E110BA}"/>
              </a:ext>
            </a:extLst>
          </p:cNvPr>
          <p:cNvPicPr>
            <a:picLocks noChangeAspect="1"/>
          </p:cNvPicPr>
          <p:nvPr/>
        </p:nvPicPr>
        <p:blipFill>
          <a:blip r:embed="rId3"/>
          <a:stretch>
            <a:fillRect/>
          </a:stretch>
        </p:blipFill>
        <p:spPr>
          <a:xfrm>
            <a:off x="540000" y="1800000"/>
            <a:ext cx="11160000" cy="3088355"/>
          </a:xfrm>
          <a:prstGeom prst="rect">
            <a:avLst/>
          </a:prstGeom>
        </p:spPr>
      </p:pic>
      <p:sp>
        <p:nvSpPr>
          <p:cNvPr id="7" name="Rektangel 6">
            <a:extLst>
              <a:ext uri="{FF2B5EF4-FFF2-40B4-BE49-F238E27FC236}">
                <a16:creationId xmlns:a16="http://schemas.microsoft.com/office/drawing/2014/main" id="{C52B6214-67FD-A4B4-BFB4-2614CDD99410}"/>
              </a:ext>
            </a:extLst>
          </p:cNvPr>
          <p:cNvSpPr/>
          <p:nvPr/>
        </p:nvSpPr>
        <p:spPr>
          <a:xfrm>
            <a:off x="0" y="0"/>
            <a:ext cx="5220586"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FEM KOMPONENTER I FÖRÄNDRINGSLEDNING</a:t>
            </a:r>
          </a:p>
        </p:txBody>
      </p:sp>
    </p:spTree>
    <p:extLst>
      <p:ext uri="{BB962C8B-B14F-4D97-AF65-F5344CB8AC3E}">
        <p14:creationId xmlns:p14="http://schemas.microsoft.com/office/powerpoint/2010/main" val="27247886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C45428A-E744-34B5-78EC-246E7BCF2407}"/>
              </a:ext>
            </a:extLst>
          </p:cNvPr>
          <p:cNvPicPr>
            <a:picLocks noChangeAspect="1"/>
          </p:cNvPicPr>
          <p:nvPr/>
        </p:nvPicPr>
        <p:blipFill rotWithShape="1">
          <a:blip r:embed="rId2"/>
          <a:srcRect l="1749" t="15514" b="5777"/>
          <a:stretch/>
        </p:blipFill>
        <p:spPr>
          <a:xfrm>
            <a:off x="103607" y="724478"/>
            <a:ext cx="9560573" cy="5551194"/>
          </a:xfrm>
          <a:prstGeom prst="rect">
            <a:avLst/>
          </a:prstGeom>
          <a:ln>
            <a:noFill/>
          </a:ln>
          <a:effectLst/>
        </p:spPr>
      </p:pic>
      <p:sp>
        <p:nvSpPr>
          <p:cNvPr id="6" name="Rektangel 5">
            <a:extLst>
              <a:ext uri="{FF2B5EF4-FFF2-40B4-BE49-F238E27FC236}">
                <a16:creationId xmlns:a16="http://schemas.microsoft.com/office/drawing/2014/main" id="{5D8E4435-3BA1-0903-3384-923441413AB1}"/>
              </a:ext>
            </a:extLst>
          </p:cNvPr>
          <p:cNvSpPr/>
          <p:nvPr/>
        </p:nvSpPr>
        <p:spPr>
          <a:xfrm>
            <a:off x="0" y="0"/>
            <a:ext cx="5220586"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FEM KOMPONENTER I FÖRÄNDRINGSLEDNING</a:t>
            </a:r>
          </a:p>
        </p:txBody>
      </p:sp>
    </p:spTree>
    <p:extLst>
      <p:ext uri="{BB962C8B-B14F-4D97-AF65-F5344CB8AC3E}">
        <p14:creationId xmlns:p14="http://schemas.microsoft.com/office/powerpoint/2010/main" val="21989016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p:cNvSpPr>
            <a:spLocks noGrp="1"/>
          </p:cNvSpPr>
          <p:nvPr>
            <p:ph idx="1"/>
          </p:nvPr>
        </p:nvSpPr>
        <p:spPr>
          <a:xfrm>
            <a:off x="664232" y="1111048"/>
            <a:ext cx="11045987" cy="5152100"/>
          </a:xfrm>
        </p:spPr>
        <p:txBody>
          <a:bodyPr vert="horz" lIns="91440" tIns="45720" rIns="91440" bIns="45720" rtlCol="0" anchor="t">
            <a:noAutofit/>
          </a:bodyPr>
          <a:lstStyle/>
          <a:p>
            <a:pPr marL="29845" indent="0">
              <a:buNone/>
            </a:pPr>
            <a:endParaRPr lang="sv-SE" sz="2200"/>
          </a:p>
          <a:p>
            <a:pPr marL="29845" indent="0">
              <a:buNone/>
            </a:pPr>
            <a:endParaRPr lang="sv-SE" sz="2200">
              <a:cs typeface="Arial"/>
            </a:endParaRPr>
          </a:p>
        </p:txBody>
      </p:sp>
      <p:sp>
        <p:nvSpPr>
          <p:cNvPr id="19" name="Pil: böjd 18">
            <a:extLst>
              <a:ext uri="{FF2B5EF4-FFF2-40B4-BE49-F238E27FC236}">
                <a16:creationId xmlns:a16="http://schemas.microsoft.com/office/drawing/2014/main" id="{7BE18988-6016-498B-88BC-A305B87F9844}"/>
              </a:ext>
            </a:extLst>
          </p:cNvPr>
          <p:cNvSpPr/>
          <p:nvPr/>
        </p:nvSpPr>
        <p:spPr>
          <a:xfrm>
            <a:off x="3079015" y="1285228"/>
            <a:ext cx="3375525" cy="1042735"/>
          </a:xfrm>
          <a:prstGeom prst="ben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Rektangel 19">
            <a:extLst>
              <a:ext uri="{FF2B5EF4-FFF2-40B4-BE49-F238E27FC236}">
                <a16:creationId xmlns:a16="http://schemas.microsoft.com/office/drawing/2014/main" id="{DDF5A1FC-07F0-4E4C-840C-FC963D58CD82}"/>
              </a:ext>
            </a:extLst>
          </p:cNvPr>
          <p:cNvSpPr/>
          <p:nvPr/>
        </p:nvSpPr>
        <p:spPr>
          <a:xfrm>
            <a:off x="3078020" y="2306317"/>
            <a:ext cx="258527" cy="27672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9" name="Rektangel 28">
            <a:extLst>
              <a:ext uri="{FF2B5EF4-FFF2-40B4-BE49-F238E27FC236}">
                <a16:creationId xmlns:a16="http://schemas.microsoft.com/office/drawing/2014/main" id="{98FA78CC-5231-44BF-BC60-A8E02E11D3EE}"/>
              </a:ext>
            </a:extLst>
          </p:cNvPr>
          <p:cNvSpPr/>
          <p:nvPr/>
        </p:nvSpPr>
        <p:spPr>
          <a:xfrm rot="19080000">
            <a:off x="3986169" y="1025662"/>
            <a:ext cx="65549" cy="9340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0" name="Rektangel 29">
            <a:extLst>
              <a:ext uri="{FF2B5EF4-FFF2-40B4-BE49-F238E27FC236}">
                <a16:creationId xmlns:a16="http://schemas.microsoft.com/office/drawing/2014/main" id="{D289A91E-3930-4CE0-83D0-218317E3C93E}"/>
              </a:ext>
            </a:extLst>
          </p:cNvPr>
          <p:cNvSpPr/>
          <p:nvPr/>
        </p:nvSpPr>
        <p:spPr>
          <a:xfrm rot="2400000">
            <a:off x="3986168" y="1017469"/>
            <a:ext cx="65549" cy="9340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1" name="textruta 30">
            <a:extLst>
              <a:ext uri="{FF2B5EF4-FFF2-40B4-BE49-F238E27FC236}">
                <a16:creationId xmlns:a16="http://schemas.microsoft.com/office/drawing/2014/main" id="{8CCA11D0-EEEB-404B-B782-DC844F8A0AF0}"/>
              </a:ext>
            </a:extLst>
          </p:cNvPr>
          <p:cNvSpPr txBox="1"/>
          <p:nvPr/>
        </p:nvSpPr>
        <p:spPr>
          <a:xfrm>
            <a:off x="4454013" y="5642077"/>
            <a:ext cx="3283973"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Mänskligt perspektiv</a:t>
            </a: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1" u="none" strike="noStrike" kern="1200" cap="none" spc="0" normalizeH="0" baseline="0" noProof="0">
                <a:ln>
                  <a:noFill/>
                </a:ln>
                <a:solidFill>
                  <a:prstClr val="black"/>
                </a:solidFill>
                <a:effectLst/>
                <a:uLnTx/>
                <a:uFillTx/>
                <a:latin typeface="Arial"/>
                <a:ea typeface="+mn-ea"/>
                <a:cs typeface="Arial"/>
              </a:rPr>
              <a:t>- kultur, värdering, beteenden</a:t>
            </a:r>
          </a:p>
        </p:txBody>
      </p:sp>
      <p:sp>
        <p:nvSpPr>
          <p:cNvPr id="32" name="textruta 31">
            <a:extLst>
              <a:ext uri="{FF2B5EF4-FFF2-40B4-BE49-F238E27FC236}">
                <a16:creationId xmlns:a16="http://schemas.microsoft.com/office/drawing/2014/main" id="{E98D0295-9F83-4A9B-9E4F-2A8B57BD6815}"/>
              </a:ext>
            </a:extLst>
          </p:cNvPr>
          <p:cNvSpPr txBox="1"/>
          <p:nvPr/>
        </p:nvSpPr>
        <p:spPr>
          <a:xfrm>
            <a:off x="-126181" y="3118464"/>
            <a:ext cx="3283973"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Strukturellt perspektiv</a:t>
            </a: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1" u="none" strike="noStrike" kern="1200" cap="none" spc="0" normalizeH="0" baseline="0" noProof="0">
                <a:ln>
                  <a:noFill/>
                </a:ln>
                <a:solidFill>
                  <a:prstClr val="black"/>
                </a:solidFill>
                <a:effectLst/>
                <a:uLnTx/>
                <a:uFillTx/>
                <a:latin typeface="Arial"/>
                <a:ea typeface="+mn-ea"/>
                <a:cs typeface="Arial"/>
              </a:rPr>
              <a:t>- processer, regler, verktyg,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Arial"/>
            </a:endParaRPr>
          </a:p>
        </p:txBody>
      </p:sp>
      <p:sp>
        <p:nvSpPr>
          <p:cNvPr id="33" name="textruta 32">
            <a:extLst>
              <a:ext uri="{FF2B5EF4-FFF2-40B4-BE49-F238E27FC236}">
                <a16:creationId xmlns:a16="http://schemas.microsoft.com/office/drawing/2014/main" id="{0D7D9350-7EEF-4232-A46C-F2A785351E8A}"/>
              </a:ext>
            </a:extLst>
          </p:cNvPr>
          <p:cNvSpPr txBox="1"/>
          <p:nvPr/>
        </p:nvSpPr>
        <p:spPr>
          <a:xfrm>
            <a:off x="8796593" y="3331496"/>
            <a:ext cx="228436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1" u="none" strike="noStrike" kern="1200" cap="none" spc="0" normalizeH="0" baseline="0" noProof="0">
                <a:ln>
                  <a:noFill/>
                </a:ln>
                <a:solidFill>
                  <a:prstClr val="black"/>
                </a:solidFill>
                <a:effectLst/>
                <a:uLnTx/>
                <a:uFillTx/>
                <a:latin typeface="Arial"/>
                <a:ea typeface="+mn-ea"/>
                <a:cs typeface="Arial"/>
              </a:rPr>
              <a:t>Börja helst med det mänskliga perspektivet</a:t>
            </a:r>
          </a:p>
        </p:txBody>
      </p:sp>
      <p:sp>
        <p:nvSpPr>
          <p:cNvPr id="34" name="textruta 33">
            <a:extLst>
              <a:ext uri="{FF2B5EF4-FFF2-40B4-BE49-F238E27FC236}">
                <a16:creationId xmlns:a16="http://schemas.microsoft.com/office/drawing/2014/main" id="{30BF2AED-2EEC-4490-AC88-7CCD3F43DE2B}"/>
              </a:ext>
            </a:extLst>
          </p:cNvPr>
          <p:cNvSpPr txBox="1"/>
          <p:nvPr/>
        </p:nvSpPr>
        <p:spPr>
          <a:xfrm>
            <a:off x="3495367" y="2086076"/>
            <a:ext cx="228436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1" u="none" strike="noStrike" kern="1200" cap="none" spc="0" normalizeH="0" baseline="0" noProof="0">
                <a:ln>
                  <a:noFill/>
                </a:ln>
                <a:solidFill>
                  <a:prstClr val="black"/>
                </a:solidFill>
                <a:effectLst/>
                <a:uLnTx/>
                <a:uFillTx/>
                <a:latin typeface="Arial"/>
                <a:ea typeface="+mn-ea"/>
                <a:cs typeface="Arial"/>
              </a:rPr>
              <a:t>Undvik att börja med det strukturella perspektivet</a:t>
            </a:r>
          </a:p>
        </p:txBody>
      </p:sp>
      <p:cxnSp>
        <p:nvCxnSpPr>
          <p:cNvPr id="35" name="Rak pilkoppling 34">
            <a:extLst>
              <a:ext uri="{FF2B5EF4-FFF2-40B4-BE49-F238E27FC236}">
                <a16:creationId xmlns:a16="http://schemas.microsoft.com/office/drawing/2014/main" id="{C4178CDA-3C5B-43CF-BB85-04557CDFD06A}"/>
              </a:ext>
            </a:extLst>
          </p:cNvPr>
          <p:cNvCxnSpPr/>
          <p:nvPr/>
        </p:nvCxnSpPr>
        <p:spPr>
          <a:xfrm flipV="1">
            <a:off x="2967702" y="1264263"/>
            <a:ext cx="4917" cy="425572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36" name="Rak pilkoppling 35">
            <a:extLst>
              <a:ext uri="{FF2B5EF4-FFF2-40B4-BE49-F238E27FC236}">
                <a16:creationId xmlns:a16="http://schemas.microsoft.com/office/drawing/2014/main" id="{87A714BE-3BF2-4365-B241-5F20599B2965}"/>
              </a:ext>
            </a:extLst>
          </p:cNvPr>
          <p:cNvCxnSpPr>
            <a:cxnSpLocks/>
          </p:cNvCxnSpPr>
          <p:nvPr/>
        </p:nvCxnSpPr>
        <p:spPr>
          <a:xfrm>
            <a:off x="2975894" y="5511799"/>
            <a:ext cx="6018982" cy="4916"/>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7" name="textruta 36">
            <a:extLst>
              <a:ext uri="{FF2B5EF4-FFF2-40B4-BE49-F238E27FC236}">
                <a16:creationId xmlns:a16="http://schemas.microsoft.com/office/drawing/2014/main" id="{730DB91B-E428-430F-9089-735F9F4352D0}"/>
              </a:ext>
            </a:extLst>
          </p:cNvPr>
          <p:cNvSpPr txBox="1"/>
          <p:nvPr/>
        </p:nvSpPr>
        <p:spPr>
          <a:xfrm>
            <a:off x="2397432" y="1356851"/>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Arial"/>
              </a:rPr>
              <a:t>Tid</a:t>
            </a:r>
          </a:p>
        </p:txBody>
      </p:sp>
      <p:sp>
        <p:nvSpPr>
          <p:cNvPr id="38" name="textruta 37">
            <a:extLst>
              <a:ext uri="{FF2B5EF4-FFF2-40B4-BE49-F238E27FC236}">
                <a16:creationId xmlns:a16="http://schemas.microsoft.com/office/drawing/2014/main" id="{3FDB8375-65B1-4D12-A513-D67DD5F87099}"/>
              </a:ext>
            </a:extLst>
          </p:cNvPr>
          <p:cNvSpPr txBox="1"/>
          <p:nvPr/>
        </p:nvSpPr>
        <p:spPr>
          <a:xfrm>
            <a:off x="8477045" y="5592915"/>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Arial"/>
              </a:rPr>
              <a:t>Tid</a:t>
            </a:r>
          </a:p>
        </p:txBody>
      </p:sp>
      <p:sp>
        <p:nvSpPr>
          <p:cNvPr id="3" name="textruta 2">
            <a:extLst>
              <a:ext uri="{FF2B5EF4-FFF2-40B4-BE49-F238E27FC236}">
                <a16:creationId xmlns:a16="http://schemas.microsoft.com/office/drawing/2014/main" id="{4224A983-388F-9FA1-18F9-01D90204519C}"/>
              </a:ext>
            </a:extLst>
          </p:cNvPr>
          <p:cNvSpPr txBox="1"/>
          <p:nvPr/>
        </p:nvSpPr>
        <p:spPr>
          <a:xfrm>
            <a:off x="9452340" y="6015041"/>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black"/>
                </a:solidFill>
                <a:effectLst/>
                <a:uLnTx/>
                <a:uFillTx/>
                <a:latin typeface="Arial"/>
                <a:ea typeface="+mn-ea"/>
                <a:cs typeface="+mn-cs"/>
              </a:rPr>
              <a:t>Källa: Kelly Odell - Förändringshandboken</a:t>
            </a:r>
          </a:p>
        </p:txBody>
      </p:sp>
      <p:sp>
        <p:nvSpPr>
          <p:cNvPr id="4" name="Pil: böjd 3">
            <a:extLst>
              <a:ext uri="{FF2B5EF4-FFF2-40B4-BE49-F238E27FC236}">
                <a16:creationId xmlns:a16="http://schemas.microsoft.com/office/drawing/2014/main" id="{A5B14D61-9B46-C812-66FC-60CB67BA3307}"/>
              </a:ext>
            </a:extLst>
          </p:cNvPr>
          <p:cNvSpPr/>
          <p:nvPr/>
        </p:nvSpPr>
        <p:spPr>
          <a:xfrm rot="16200000" flipV="1">
            <a:off x="6956462" y="3407749"/>
            <a:ext cx="2826558" cy="1046619"/>
          </a:xfrm>
          <a:prstGeom prst="ben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 name="Grupp 1">
            <a:extLst>
              <a:ext uri="{FF2B5EF4-FFF2-40B4-BE49-F238E27FC236}">
                <a16:creationId xmlns:a16="http://schemas.microsoft.com/office/drawing/2014/main" id="{B4CC8844-A124-F42F-1711-40F1087DE071}"/>
              </a:ext>
            </a:extLst>
          </p:cNvPr>
          <p:cNvGrpSpPr/>
          <p:nvPr/>
        </p:nvGrpSpPr>
        <p:grpSpPr>
          <a:xfrm>
            <a:off x="3824709" y="2837837"/>
            <a:ext cx="4408128" cy="827548"/>
            <a:chOff x="3824709" y="2837837"/>
            <a:chExt cx="4408128" cy="827548"/>
          </a:xfrm>
        </p:grpSpPr>
        <p:sp>
          <p:nvSpPr>
            <p:cNvPr id="27" name="Pil: uppåt 26">
              <a:extLst>
                <a:ext uri="{FF2B5EF4-FFF2-40B4-BE49-F238E27FC236}">
                  <a16:creationId xmlns:a16="http://schemas.microsoft.com/office/drawing/2014/main" id="{60B6595E-E59E-45B0-B0A6-ED90C4044F3A}"/>
                </a:ext>
              </a:extLst>
            </p:cNvPr>
            <p:cNvSpPr/>
            <p:nvPr/>
          </p:nvSpPr>
          <p:spPr>
            <a:xfrm rot="3240000">
              <a:off x="5614999" y="1047547"/>
              <a:ext cx="827548" cy="4408128"/>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9" name="textruta 38">
              <a:extLst>
                <a:ext uri="{FF2B5EF4-FFF2-40B4-BE49-F238E27FC236}">
                  <a16:creationId xmlns:a16="http://schemas.microsoft.com/office/drawing/2014/main" id="{11386B32-8D4C-4B36-938C-1A7871B9F469}"/>
                </a:ext>
              </a:extLst>
            </p:cNvPr>
            <p:cNvSpPr txBox="1"/>
            <p:nvPr/>
          </p:nvSpPr>
          <p:spPr>
            <a:xfrm rot="19440000">
              <a:off x="4118077" y="3274141"/>
              <a:ext cx="3283973"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white"/>
                  </a:solidFill>
                  <a:effectLst/>
                  <a:uLnTx/>
                  <a:uFillTx/>
                  <a:latin typeface="Arial"/>
                  <a:ea typeface="+mn-ea"/>
                  <a:cs typeface="Arial"/>
                </a:rPr>
                <a:t>Förändring</a:t>
              </a:r>
            </a:p>
          </p:txBody>
        </p:sp>
        <p:sp>
          <p:nvSpPr>
            <p:cNvPr id="6" name="textruta 5">
              <a:extLst>
                <a:ext uri="{FF2B5EF4-FFF2-40B4-BE49-F238E27FC236}">
                  <a16:creationId xmlns:a16="http://schemas.microsoft.com/office/drawing/2014/main" id="{57A828C7-1FCE-8C3B-690C-5E2C49DA004D}"/>
                </a:ext>
              </a:extLst>
            </p:cNvPr>
            <p:cNvSpPr txBox="1"/>
            <p:nvPr/>
          </p:nvSpPr>
          <p:spPr>
            <a:xfrm rot="19440000">
              <a:off x="4118078" y="3274142"/>
              <a:ext cx="3283973"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white"/>
                  </a:solidFill>
                  <a:effectLst/>
                  <a:uLnTx/>
                  <a:uFillTx/>
                  <a:latin typeface="Arial"/>
                  <a:ea typeface="+mn-ea"/>
                  <a:cs typeface="Arial"/>
                </a:rPr>
                <a:t>Förändring</a:t>
              </a:r>
            </a:p>
          </p:txBody>
        </p:sp>
      </p:grpSp>
      <p:sp>
        <p:nvSpPr>
          <p:cNvPr id="7" name="Rektangel 6">
            <a:extLst>
              <a:ext uri="{FF2B5EF4-FFF2-40B4-BE49-F238E27FC236}">
                <a16:creationId xmlns:a16="http://schemas.microsoft.com/office/drawing/2014/main" id="{E1EE205B-75BF-31C4-67B0-5846812F9D9D}"/>
              </a:ext>
            </a:extLst>
          </p:cNvPr>
          <p:cNvSpPr/>
          <p:nvPr/>
        </p:nvSpPr>
        <p:spPr>
          <a:xfrm rot="5400000">
            <a:off x="5336097" y="2819541"/>
            <a:ext cx="266720" cy="47828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1764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3" grpId="0"/>
      <p:bldP spid="34" grpId="0"/>
      <p:bldP spid="4" grpId="0" animBg="1"/>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4">
            <a:extLst>
              <a:ext uri="{FF2B5EF4-FFF2-40B4-BE49-F238E27FC236}">
                <a16:creationId xmlns:a16="http://schemas.microsoft.com/office/drawing/2014/main" id="{3B7AC2C3-EF49-43DC-8EA5-FDDD56BC3CE6}"/>
              </a:ext>
            </a:extLst>
          </p:cNvPr>
          <p:cNvPicPr>
            <a:picLocks noChangeAspect="1"/>
          </p:cNvPicPr>
          <p:nvPr/>
        </p:nvPicPr>
        <p:blipFill>
          <a:blip r:embed="rId2"/>
          <a:stretch>
            <a:fillRect/>
          </a:stretch>
        </p:blipFill>
        <p:spPr>
          <a:xfrm>
            <a:off x="3091543" y="778564"/>
            <a:ext cx="5806659" cy="4925550"/>
          </a:xfrm>
          <a:prstGeom prst="rect">
            <a:avLst/>
          </a:prstGeom>
        </p:spPr>
      </p:pic>
    </p:spTree>
    <p:extLst>
      <p:ext uri="{BB962C8B-B14F-4D97-AF65-F5344CB8AC3E}">
        <p14:creationId xmlns:p14="http://schemas.microsoft.com/office/powerpoint/2010/main" val="12155883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silhuett&#10;&#10;Automatiskt genererad beskrivning">
            <a:extLst>
              <a:ext uri="{FF2B5EF4-FFF2-40B4-BE49-F238E27FC236}">
                <a16:creationId xmlns:a16="http://schemas.microsoft.com/office/drawing/2014/main" id="{B65C53E0-91F2-1E73-2CBA-C6FAF7390584}"/>
              </a:ext>
            </a:extLst>
          </p:cNvPr>
          <p:cNvPicPr>
            <a:picLocks noChangeAspect="1"/>
          </p:cNvPicPr>
          <p:nvPr/>
        </p:nvPicPr>
        <p:blipFill>
          <a:blip r:embed="rId3"/>
          <a:stretch>
            <a:fillRect/>
          </a:stretch>
        </p:blipFill>
        <p:spPr>
          <a:xfrm>
            <a:off x="1101933" y="1618807"/>
            <a:ext cx="9668782" cy="3160032"/>
          </a:xfrm>
          <a:prstGeom prst="rect">
            <a:avLst/>
          </a:prstGeom>
        </p:spPr>
      </p:pic>
    </p:spTree>
    <p:extLst>
      <p:ext uri="{BB962C8B-B14F-4D97-AF65-F5344CB8AC3E}">
        <p14:creationId xmlns:p14="http://schemas.microsoft.com/office/powerpoint/2010/main" val="19836426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silhuett&#10;&#10;Automatiskt genererad beskrivning">
            <a:extLst>
              <a:ext uri="{FF2B5EF4-FFF2-40B4-BE49-F238E27FC236}">
                <a16:creationId xmlns:a16="http://schemas.microsoft.com/office/drawing/2014/main" id="{B65C53E0-91F2-1E73-2CBA-C6FAF7390584}"/>
              </a:ext>
            </a:extLst>
          </p:cNvPr>
          <p:cNvPicPr>
            <a:picLocks noChangeAspect="1"/>
          </p:cNvPicPr>
          <p:nvPr/>
        </p:nvPicPr>
        <p:blipFill>
          <a:blip r:embed="rId3"/>
          <a:stretch>
            <a:fillRect/>
          </a:stretch>
        </p:blipFill>
        <p:spPr>
          <a:xfrm>
            <a:off x="1101933" y="1618807"/>
            <a:ext cx="9668782" cy="3160032"/>
          </a:xfrm>
          <a:prstGeom prst="rect">
            <a:avLst/>
          </a:prstGeom>
        </p:spPr>
      </p:pic>
      <p:sp>
        <p:nvSpPr>
          <p:cNvPr id="2" name="textruta 1">
            <a:extLst>
              <a:ext uri="{FF2B5EF4-FFF2-40B4-BE49-F238E27FC236}">
                <a16:creationId xmlns:a16="http://schemas.microsoft.com/office/drawing/2014/main" id="{EF285A9E-C54E-6FB9-C42A-57505F8910B8}"/>
              </a:ext>
            </a:extLst>
          </p:cNvPr>
          <p:cNvSpPr txBox="1"/>
          <p:nvPr/>
        </p:nvSpPr>
        <p:spPr>
          <a:xfrm>
            <a:off x="4454885" y="1789331"/>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Arial"/>
              </a:rPr>
              <a:t>Förändringsexpert</a:t>
            </a:r>
          </a:p>
        </p:txBody>
      </p:sp>
      <p:grpSp>
        <p:nvGrpSpPr>
          <p:cNvPr id="3" name="Grupp 2">
            <a:extLst>
              <a:ext uri="{FF2B5EF4-FFF2-40B4-BE49-F238E27FC236}">
                <a16:creationId xmlns:a16="http://schemas.microsoft.com/office/drawing/2014/main" id="{23F08B7D-F237-3AFF-3499-7ACC65CF968B}"/>
              </a:ext>
            </a:extLst>
          </p:cNvPr>
          <p:cNvGrpSpPr/>
          <p:nvPr/>
        </p:nvGrpSpPr>
        <p:grpSpPr>
          <a:xfrm>
            <a:off x="5743044" y="1475318"/>
            <a:ext cx="104042" cy="1028009"/>
            <a:chOff x="5743044" y="1475318"/>
            <a:chExt cx="104042" cy="1028009"/>
          </a:xfrm>
        </p:grpSpPr>
        <p:sp>
          <p:nvSpPr>
            <p:cNvPr id="6" name="Rektangel 5">
              <a:extLst>
                <a:ext uri="{FF2B5EF4-FFF2-40B4-BE49-F238E27FC236}">
                  <a16:creationId xmlns:a16="http://schemas.microsoft.com/office/drawing/2014/main" id="{03D023B7-8DC4-C23C-8246-6ABD6E452F95}"/>
                </a:ext>
              </a:extLst>
            </p:cNvPr>
            <p:cNvSpPr/>
            <p:nvPr/>
          </p:nvSpPr>
          <p:spPr>
            <a:xfrm rot="19080000">
              <a:off x="5781537" y="1475318"/>
              <a:ext cx="65549" cy="1028009"/>
            </a:xfrm>
            <a:prstGeom prst="rect">
              <a:avLst/>
            </a:prstGeom>
            <a:solidFill>
              <a:srgbClr val="FF000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800" b="0" i="0" u="none" strike="noStrike" kern="1200" cap="none" spc="0" normalizeH="0" baseline="0" noProof="0">
                <a:ln>
                  <a:noFill/>
                </a:ln>
                <a:solidFill>
                  <a:prstClr val="white"/>
                </a:solidFill>
                <a:effectLst/>
                <a:uLnTx/>
                <a:uFillTx/>
                <a:latin typeface="Arial"/>
                <a:ea typeface="+mn-ea"/>
                <a:cs typeface="+mn-cs"/>
              </a:endParaRPr>
            </a:p>
          </p:txBody>
        </p:sp>
        <p:sp>
          <p:nvSpPr>
            <p:cNvPr id="7" name="Rektangel 6">
              <a:extLst>
                <a:ext uri="{FF2B5EF4-FFF2-40B4-BE49-F238E27FC236}">
                  <a16:creationId xmlns:a16="http://schemas.microsoft.com/office/drawing/2014/main" id="{C1DE2119-57D9-7BC7-80C9-7015FD9703E8}"/>
                </a:ext>
              </a:extLst>
            </p:cNvPr>
            <p:cNvSpPr/>
            <p:nvPr/>
          </p:nvSpPr>
          <p:spPr>
            <a:xfrm rot="2400000">
              <a:off x="5743044" y="1500352"/>
              <a:ext cx="65549" cy="934064"/>
            </a:xfrm>
            <a:prstGeom prst="rect">
              <a:avLst/>
            </a:prstGeom>
            <a:solidFill>
              <a:srgbClr val="FF000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84946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silhuett&#10;&#10;Automatiskt genererad beskrivning">
            <a:extLst>
              <a:ext uri="{FF2B5EF4-FFF2-40B4-BE49-F238E27FC236}">
                <a16:creationId xmlns:a16="http://schemas.microsoft.com/office/drawing/2014/main" id="{B65C53E0-91F2-1E73-2CBA-C6FAF7390584}"/>
              </a:ext>
            </a:extLst>
          </p:cNvPr>
          <p:cNvPicPr>
            <a:picLocks noChangeAspect="1"/>
          </p:cNvPicPr>
          <p:nvPr/>
        </p:nvPicPr>
        <p:blipFill>
          <a:blip r:embed="rId3"/>
          <a:stretch>
            <a:fillRect/>
          </a:stretch>
        </p:blipFill>
        <p:spPr>
          <a:xfrm>
            <a:off x="1101933" y="1618807"/>
            <a:ext cx="9668782" cy="3160032"/>
          </a:xfrm>
          <a:prstGeom prst="rect">
            <a:avLst/>
          </a:prstGeom>
        </p:spPr>
      </p:pic>
      <p:sp>
        <p:nvSpPr>
          <p:cNvPr id="3" name="textruta 2">
            <a:extLst>
              <a:ext uri="{FF2B5EF4-FFF2-40B4-BE49-F238E27FC236}">
                <a16:creationId xmlns:a16="http://schemas.microsoft.com/office/drawing/2014/main" id="{EEADB5F7-2C94-DB87-961A-CD65BF8F7BE4}"/>
              </a:ext>
            </a:extLst>
          </p:cNvPr>
          <p:cNvSpPr txBox="1"/>
          <p:nvPr/>
        </p:nvSpPr>
        <p:spPr>
          <a:xfrm>
            <a:off x="4570186" y="1912255"/>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Arial"/>
              </a:rPr>
              <a:t>Förändringsägare</a:t>
            </a:r>
          </a:p>
        </p:txBody>
      </p:sp>
      <p:sp>
        <p:nvSpPr>
          <p:cNvPr id="4" name="textruta 3">
            <a:extLst>
              <a:ext uri="{FF2B5EF4-FFF2-40B4-BE49-F238E27FC236}">
                <a16:creationId xmlns:a16="http://schemas.microsoft.com/office/drawing/2014/main" id="{108CABB5-E150-5210-82B6-14D2A39D1E0B}"/>
              </a:ext>
            </a:extLst>
          </p:cNvPr>
          <p:cNvSpPr txBox="1"/>
          <p:nvPr/>
        </p:nvSpPr>
        <p:spPr>
          <a:xfrm>
            <a:off x="7681685" y="1476826"/>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Arial"/>
              </a:rPr>
              <a:t>Förändringsledare</a:t>
            </a:r>
          </a:p>
        </p:txBody>
      </p:sp>
      <p:sp>
        <p:nvSpPr>
          <p:cNvPr id="6" name="textruta 5">
            <a:extLst>
              <a:ext uri="{FF2B5EF4-FFF2-40B4-BE49-F238E27FC236}">
                <a16:creationId xmlns:a16="http://schemas.microsoft.com/office/drawing/2014/main" id="{94712A6A-C62D-3490-2BD6-1D0E7F59F8BB}"/>
              </a:ext>
            </a:extLst>
          </p:cNvPr>
          <p:cNvSpPr txBox="1"/>
          <p:nvPr/>
        </p:nvSpPr>
        <p:spPr>
          <a:xfrm>
            <a:off x="4428672" y="437859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Arial"/>
                <a:ea typeface="+mn-ea"/>
                <a:cs typeface="Arial"/>
              </a:rPr>
              <a:t>Medarbetare</a:t>
            </a:r>
          </a:p>
        </p:txBody>
      </p:sp>
      <p:sp>
        <p:nvSpPr>
          <p:cNvPr id="7" name="textruta 6">
            <a:extLst>
              <a:ext uri="{FF2B5EF4-FFF2-40B4-BE49-F238E27FC236}">
                <a16:creationId xmlns:a16="http://schemas.microsoft.com/office/drawing/2014/main" id="{87FC80BD-2D84-00BC-E3F0-3D1693AA7BFA}"/>
              </a:ext>
            </a:extLst>
          </p:cNvPr>
          <p:cNvSpPr txBox="1"/>
          <p:nvPr/>
        </p:nvSpPr>
        <p:spPr>
          <a:xfrm>
            <a:off x="2030183" y="2220682"/>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Arial"/>
              </a:rPr>
              <a:t>Förändringsexpert</a:t>
            </a:r>
          </a:p>
        </p:txBody>
      </p:sp>
    </p:spTree>
    <p:extLst>
      <p:ext uri="{BB962C8B-B14F-4D97-AF65-F5344CB8AC3E}">
        <p14:creationId xmlns:p14="http://schemas.microsoft.com/office/powerpoint/2010/main" val="160480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C7214D78-2A53-7B4E-8C26-A563D0A38E20}"/>
              </a:ext>
            </a:extLst>
          </p:cNvPr>
          <p:cNvSpPr/>
          <p:nvPr/>
        </p:nvSpPr>
        <p:spPr>
          <a:xfrm>
            <a:off x="0" y="0"/>
            <a:ext cx="1578162" cy="590400"/>
          </a:xfrm>
          <a:prstGeom prst="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251999"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ysClr val="windowText" lastClr="000000"/>
                </a:solidFill>
                <a:effectLst/>
                <a:uLnTx/>
                <a:uFillTx/>
                <a:latin typeface="Arial"/>
                <a:ea typeface="+mn-ea"/>
                <a:cs typeface="+mn-cs"/>
              </a:rPr>
              <a:t>KANALER</a:t>
            </a:r>
          </a:p>
        </p:txBody>
      </p:sp>
      <p:sp>
        <p:nvSpPr>
          <p:cNvPr id="16" name="Rektangel 15">
            <a:extLst>
              <a:ext uri="{FF2B5EF4-FFF2-40B4-BE49-F238E27FC236}">
                <a16:creationId xmlns:a16="http://schemas.microsoft.com/office/drawing/2014/main" id="{5EBE5A12-1F9A-A543-9519-90A11A2BB072}"/>
              </a:ext>
            </a:extLst>
          </p:cNvPr>
          <p:cNvSpPr/>
          <p:nvPr/>
        </p:nvSpPr>
        <p:spPr>
          <a:xfrm>
            <a:off x="2835895" y="1483440"/>
            <a:ext cx="2164054" cy="982833"/>
          </a:xfrm>
          <a:prstGeom prst="rect">
            <a:avLst/>
          </a:prstGeom>
        </p:spPr>
        <p:txBody>
          <a:bodyPr wrap="none" lIns="91440" tIns="45720" rIns="91440" bIns="45720" anchor="t">
            <a:spAutoFit/>
          </a:bodyPr>
          <a:lstStyle/>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Nyhetsbrev</a:t>
            </a: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Kompetenscenter</a:t>
            </a: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välfärdsteknik</a:t>
            </a:r>
          </a:p>
        </p:txBody>
      </p:sp>
      <p:sp>
        <p:nvSpPr>
          <p:cNvPr id="18" name="Rektangel 17">
            <a:extLst>
              <a:ext uri="{FF2B5EF4-FFF2-40B4-BE49-F238E27FC236}">
                <a16:creationId xmlns:a16="http://schemas.microsoft.com/office/drawing/2014/main" id="{47FFE5A0-3258-5447-A149-5BAD895DD2CE}"/>
              </a:ext>
            </a:extLst>
          </p:cNvPr>
          <p:cNvSpPr/>
          <p:nvPr/>
        </p:nvSpPr>
        <p:spPr>
          <a:xfrm>
            <a:off x="2749139" y="4584990"/>
            <a:ext cx="3713306" cy="1287532"/>
          </a:xfrm>
          <a:prstGeom prst="rect">
            <a:avLst/>
          </a:prstGeom>
        </p:spPr>
        <p:txBody>
          <a:bodyPr wrap="square" lIns="91440" tIns="45720" rIns="91440" bIns="45720" anchor="t">
            <a:spAutoFit/>
          </a:bodyPr>
          <a:lstStyle/>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Sök: </a:t>
            </a: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lt"/>
                <a:cs typeface="Arial"/>
                <a:hlinkClick r:id="rId3"/>
              </a:rPr>
              <a:t>#kompetenscentervälfärdsteknik</a:t>
            </a:r>
            <a:endParaRPr kumimoji="0" lang="sv-SE" sz="1800" b="0" i="0" u="none" strike="noStrike" kern="1200" cap="none" spc="0" normalizeH="0" baseline="0" noProof="0">
              <a:ln>
                <a:noFill/>
              </a:ln>
              <a:solidFill>
                <a:prstClr val="black"/>
              </a:solidFill>
              <a:effectLst/>
              <a:uLnTx/>
              <a:uFillTx/>
              <a:latin typeface="Arial"/>
              <a:ea typeface="+mn-lt"/>
              <a:cs typeface="Arial"/>
            </a:endParaRP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och följ våra inlägg!</a:t>
            </a:r>
            <a:br>
              <a:rPr kumimoji="0" lang="sv-SE" sz="1800" b="1" i="0" u="none" strike="noStrike" kern="1200" cap="none" spc="0" normalizeH="0" baseline="0" noProof="0">
                <a:ln>
                  <a:noFill/>
                </a:ln>
                <a:solidFill>
                  <a:prstClr val="black"/>
                </a:solidFill>
                <a:effectLst/>
                <a:uLnTx/>
                <a:uFillTx/>
                <a:latin typeface="Arial"/>
                <a:ea typeface="+mn-ea"/>
                <a:cs typeface="+mn-cs"/>
              </a:rPr>
            </a:br>
            <a:endParaRPr kumimoji="0" lang="sv-SE" sz="1800" b="1" i="0" u="none" strike="noStrike" kern="1200" cap="none" spc="0" normalizeH="0" baseline="0" noProof="0">
              <a:ln>
                <a:noFill/>
              </a:ln>
              <a:solidFill>
                <a:prstClr val="black"/>
              </a:solidFill>
              <a:effectLst/>
              <a:uLnTx/>
              <a:uFillTx/>
              <a:latin typeface="Arial"/>
              <a:ea typeface="+mn-ea"/>
              <a:cs typeface="Arial"/>
            </a:endParaRPr>
          </a:p>
        </p:txBody>
      </p:sp>
      <p:sp>
        <p:nvSpPr>
          <p:cNvPr id="24" name="Rektangel 23">
            <a:extLst>
              <a:ext uri="{FF2B5EF4-FFF2-40B4-BE49-F238E27FC236}">
                <a16:creationId xmlns:a16="http://schemas.microsoft.com/office/drawing/2014/main" id="{6BF66BE9-80CE-1941-821D-93AAD529E95B}"/>
              </a:ext>
            </a:extLst>
          </p:cNvPr>
          <p:cNvSpPr/>
          <p:nvPr/>
        </p:nvSpPr>
        <p:spPr>
          <a:xfrm>
            <a:off x="8437607" y="1414197"/>
            <a:ext cx="1517147" cy="678071"/>
          </a:xfrm>
          <a:prstGeom prst="rect">
            <a:avLst/>
          </a:prstGeom>
        </p:spPr>
        <p:txBody>
          <a:bodyPr wrap="none">
            <a:spAutoFit/>
          </a:bodyPr>
          <a:lstStyle/>
          <a:p>
            <a:pPr marL="30163"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Helpdesk</a:t>
            </a:r>
          </a:p>
          <a:p>
            <a:pPr marL="30163"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info@skr.se</a:t>
            </a:r>
          </a:p>
        </p:txBody>
      </p:sp>
      <p:pic>
        <p:nvPicPr>
          <p:cNvPr id="5" name="Bildobjekt 4">
            <a:extLst>
              <a:ext uri="{FF2B5EF4-FFF2-40B4-BE49-F238E27FC236}">
                <a16:creationId xmlns:a16="http://schemas.microsoft.com/office/drawing/2014/main" id="{D86BAE1A-1001-2340-8EB2-F08E876C5F8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59588" y="1201533"/>
            <a:ext cx="939547" cy="1008127"/>
          </a:xfrm>
          <a:prstGeom prst="rect">
            <a:avLst/>
          </a:prstGeom>
        </p:spPr>
      </p:pic>
      <p:pic>
        <p:nvPicPr>
          <p:cNvPr id="27" name="Bildobjekt 26">
            <a:extLst>
              <a:ext uri="{FF2B5EF4-FFF2-40B4-BE49-F238E27FC236}">
                <a16:creationId xmlns:a16="http://schemas.microsoft.com/office/drawing/2014/main" id="{11A550D6-AEC3-EE4D-8733-1903B5A7876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545966" y="1166512"/>
            <a:ext cx="925756" cy="925756"/>
          </a:xfrm>
          <a:prstGeom prst="rect">
            <a:avLst/>
          </a:prstGeom>
        </p:spPr>
      </p:pic>
      <p:pic>
        <p:nvPicPr>
          <p:cNvPr id="4" name="Bildobjekt 3">
            <a:extLst>
              <a:ext uri="{FF2B5EF4-FFF2-40B4-BE49-F238E27FC236}">
                <a16:creationId xmlns:a16="http://schemas.microsoft.com/office/drawing/2014/main" id="{E0F061FC-1D8F-414F-815B-7A48C80F8F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6941" y="2592611"/>
            <a:ext cx="1338766" cy="1313665"/>
          </a:xfrm>
          <a:prstGeom prst="rect">
            <a:avLst/>
          </a:prstGeom>
        </p:spPr>
      </p:pic>
      <p:sp>
        <p:nvSpPr>
          <p:cNvPr id="14" name="Rektangel 13">
            <a:extLst>
              <a:ext uri="{FF2B5EF4-FFF2-40B4-BE49-F238E27FC236}">
                <a16:creationId xmlns:a16="http://schemas.microsoft.com/office/drawing/2014/main" id="{9926BEA9-AB34-4273-A6A8-2D7798FBB0E6}"/>
              </a:ext>
            </a:extLst>
          </p:cNvPr>
          <p:cNvSpPr/>
          <p:nvPr/>
        </p:nvSpPr>
        <p:spPr>
          <a:xfrm>
            <a:off x="2835895" y="3219460"/>
            <a:ext cx="1767150" cy="678134"/>
          </a:xfrm>
          <a:prstGeom prst="rect">
            <a:avLst/>
          </a:prstGeom>
        </p:spPr>
        <p:txBody>
          <a:bodyPr wrap="none" lIns="91440" tIns="45720" rIns="91440" bIns="45720" anchor="t">
            <a:spAutoFit/>
          </a:bodyPr>
          <a:lstStyle/>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Podden om </a:t>
            </a:r>
            <a:endParaRPr kumimoji="0" lang="sv-SE" sz="1800" b="0" i="0" u="none" strike="noStrike" kern="1200" cap="none" spc="0" normalizeH="0" baseline="0" noProof="0">
              <a:ln>
                <a:noFill/>
              </a:ln>
              <a:solidFill>
                <a:prstClr val="black"/>
              </a:solidFill>
              <a:effectLst/>
              <a:uLnTx/>
              <a:uFillTx/>
              <a:latin typeface="Arial"/>
              <a:ea typeface="+mn-ea"/>
              <a:cs typeface="+mn-cs"/>
            </a:endParaRPr>
          </a:p>
          <a:p>
            <a:pPr marL="29845"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välfärdsteknik</a:t>
            </a:r>
            <a:endParaRPr kumimoji="0" lang="sv-SE" sz="1800" b="1" i="0" u="none" strike="noStrike" kern="1200" cap="none" spc="0" normalizeH="0" baseline="0" noProof="0">
              <a:ln>
                <a:noFill/>
              </a:ln>
              <a:solidFill>
                <a:prstClr val="black"/>
              </a:solidFill>
              <a:effectLst/>
              <a:uLnTx/>
              <a:uFillTx/>
              <a:latin typeface="Arial"/>
              <a:ea typeface="+mn-ea"/>
              <a:cs typeface="Arial"/>
            </a:endParaRPr>
          </a:p>
        </p:txBody>
      </p:sp>
      <p:pic>
        <p:nvPicPr>
          <p:cNvPr id="2" name="Bildobjekt 5">
            <a:extLst>
              <a:ext uri="{FF2B5EF4-FFF2-40B4-BE49-F238E27FC236}">
                <a16:creationId xmlns:a16="http://schemas.microsoft.com/office/drawing/2014/main" id="{B363BD69-47EC-6F1D-E7A0-4F019FB42042}"/>
              </a:ext>
            </a:extLst>
          </p:cNvPr>
          <p:cNvPicPr>
            <a:picLocks noChangeAspect="1"/>
          </p:cNvPicPr>
          <p:nvPr/>
        </p:nvPicPr>
        <p:blipFill>
          <a:blip r:embed="rId7"/>
          <a:stretch>
            <a:fillRect/>
          </a:stretch>
        </p:blipFill>
        <p:spPr>
          <a:xfrm>
            <a:off x="6545966" y="4437120"/>
            <a:ext cx="1758594" cy="569828"/>
          </a:xfrm>
          <a:prstGeom prst="rect">
            <a:avLst/>
          </a:prstGeom>
        </p:spPr>
      </p:pic>
      <p:pic>
        <p:nvPicPr>
          <p:cNvPr id="6" name="Bildobjekt 6">
            <a:extLst>
              <a:ext uri="{FF2B5EF4-FFF2-40B4-BE49-F238E27FC236}">
                <a16:creationId xmlns:a16="http://schemas.microsoft.com/office/drawing/2014/main" id="{F872F96C-D975-8DEE-5951-FCA320783690}"/>
              </a:ext>
            </a:extLst>
          </p:cNvPr>
          <p:cNvPicPr>
            <a:picLocks noChangeAspect="1"/>
          </p:cNvPicPr>
          <p:nvPr/>
        </p:nvPicPr>
        <p:blipFill>
          <a:blip r:embed="rId8"/>
          <a:stretch>
            <a:fillRect/>
          </a:stretch>
        </p:blipFill>
        <p:spPr>
          <a:xfrm>
            <a:off x="1626295" y="4437120"/>
            <a:ext cx="872840" cy="925210"/>
          </a:xfrm>
          <a:prstGeom prst="rect">
            <a:avLst/>
          </a:prstGeom>
        </p:spPr>
      </p:pic>
      <p:sp>
        <p:nvSpPr>
          <p:cNvPr id="15" name="Rektangel 14">
            <a:extLst>
              <a:ext uri="{FF2B5EF4-FFF2-40B4-BE49-F238E27FC236}">
                <a16:creationId xmlns:a16="http://schemas.microsoft.com/office/drawing/2014/main" id="{B36F5320-AB54-39F7-8CDC-22C15E210F70}"/>
              </a:ext>
            </a:extLst>
          </p:cNvPr>
          <p:cNvSpPr/>
          <p:nvPr/>
        </p:nvSpPr>
        <p:spPr>
          <a:xfrm>
            <a:off x="8534973" y="3148986"/>
            <a:ext cx="2511008" cy="373436"/>
          </a:xfrm>
          <a:prstGeom prst="rect">
            <a:avLst/>
          </a:prstGeom>
          <a:ln w="28575">
            <a:solidFill>
              <a:srgbClr val="FF0000"/>
            </a:solidFill>
          </a:ln>
        </p:spPr>
        <p:txBody>
          <a:bodyPr wrap="none">
            <a:spAutoFit/>
          </a:bodyPr>
          <a:lstStyle/>
          <a:p>
            <a:pPr marL="30163" marR="0" lvl="0" indent="0" algn="l" defTabSz="914400" rtl="0" eaLnBrk="1" fontAlgn="auto" latinLnBrk="0" hangingPunct="1">
              <a:lnSpc>
                <a:spcPct val="11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Skr.se/valfardsteknik</a:t>
            </a:r>
          </a:p>
        </p:txBody>
      </p:sp>
      <p:pic>
        <p:nvPicPr>
          <p:cNvPr id="17" name="Bild 16" descr="Programmerare, kvinna med hel fyllning">
            <a:extLst>
              <a:ext uri="{FF2B5EF4-FFF2-40B4-BE49-F238E27FC236}">
                <a16:creationId xmlns:a16="http://schemas.microsoft.com/office/drawing/2014/main" id="{64A0DEB5-5D05-7D1A-BC80-A2EB436AF00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6415316" y="2596260"/>
            <a:ext cx="1187055" cy="1187055"/>
          </a:xfrm>
          <a:prstGeom prst="rect">
            <a:avLst/>
          </a:prstGeom>
        </p:spPr>
      </p:pic>
    </p:spTree>
    <p:extLst>
      <p:ext uri="{BB962C8B-B14F-4D97-AF65-F5344CB8AC3E}">
        <p14:creationId xmlns:p14="http://schemas.microsoft.com/office/powerpoint/2010/main" val="28206276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1E19FC-B588-B236-C8E2-BA06A10439B9}"/>
              </a:ext>
            </a:extLst>
          </p:cNvPr>
          <p:cNvSpPr>
            <a:spLocks noGrp="1"/>
          </p:cNvSpPr>
          <p:nvPr>
            <p:ph type="title"/>
          </p:nvPr>
        </p:nvSpPr>
        <p:spPr/>
        <p:txBody>
          <a:bodyPr/>
          <a:lstStyle/>
          <a:p>
            <a:r>
              <a:rPr lang="sv-SE" dirty="0"/>
              <a:t>Dialog</a:t>
            </a:r>
          </a:p>
        </p:txBody>
      </p:sp>
      <p:sp>
        <p:nvSpPr>
          <p:cNvPr id="3" name="Platshållare för innehåll 2">
            <a:extLst>
              <a:ext uri="{FF2B5EF4-FFF2-40B4-BE49-F238E27FC236}">
                <a16:creationId xmlns:a16="http://schemas.microsoft.com/office/drawing/2014/main" id="{202EE93B-43C4-C0E4-0DE8-7D95AD554E17}"/>
              </a:ext>
            </a:extLst>
          </p:cNvPr>
          <p:cNvSpPr>
            <a:spLocks noGrp="1"/>
          </p:cNvSpPr>
          <p:nvPr>
            <p:ph idx="1"/>
          </p:nvPr>
        </p:nvSpPr>
        <p:spPr/>
        <p:txBody>
          <a:bodyPr/>
          <a:lstStyle/>
          <a:p>
            <a:pPr>
              <a:spcAft>
                <a:spcPts val="600"/>
              </a:spcAft>
            </a:pPr>
            <a:r>
              <a:rPr lang="sv-SE" sz="3200" dirty="0">
                <a:effectLst/>
                <a:latin typeface="Arial" panose="020B0604020202020204" pitchFamily="34" charset="0"/>
                <a:ea typeface="Times New Roman" panose="02020603050405020304" pitchFamily="18" charset="0"/>
                <a:cs typeface="Times New Roman" panose="02020603050405020304" pitchFamily="18" charset="0"/>
              </a:rPr>
              <a:t>Hur kan ni i RSS vara ett stöd för kommunerna?</a:t>
            </a:r>
          </a:p>
          <a:p>
            <a:pPr>
              <a:spcAft>
                <a:spcPts val="600"/>
              </a:spcAft>
            </a:pPr>
            <a:r>
              <a:rPr lang="sv-SE" sz="3200" dirty="0">
                <a:effectLst/>
                <a:latin typeface="Arial" panose="020B0604020202020204" pitchFamily="34" charset="0"/>
                <a:ea typeface="Times New Roman" panose="02020603050405020304" pitchFamily="18" charset="0"/>
                <a:cs typeface="Times New Roman" panose="02020603050405020304" pitchFamily="18" charset="0"/>
              </a:rPr>
              <a:t>Vad behöver ni i RSS för stöd och kunskap?</a:t>
            </a:r>
          </a:p>
          <a:p>
            <a:pPr>
              <a:spcAft>
                <a:spcPts val="600"/>
              </a:spcAft>
            </a:pPr>
            <a:r>
              <a:rPr lang="sv-SE" sz="3200" dirty="0">
                <a:effectLst/>
                <a:latin typeface="Arial" panose="020B0604020202020204" pitchFamily="34" charset="0"/>
                <a:ea typeface="Times New Roman" panose="02020603050405020304" pitchFamily="18" charset="0"/>
                <a:cs typeface="Times New Roman" panose="02020603050405020304" pitchFamily="18" charset="0"/>
              </a:rPr>
              <a:t>På vilket sätt kan RSS tillvarata digitaliseringens möjligheter som en del i stödet till verksamhetsutveckling?</a:t>
            </a:r>
          </a:p>
        </p:txBody>
      </p:sp>
    </p:spTree>
    <p:extLst>
      <p:ext uri="{BB962C8B-B14F-4D97-AF65-F5344CB8AC3E}">
        <p14:creationId xmlns:p14="http://schemas.microsoft.com/office/powerpoint/2010/main" val="21038409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DF13BF-5B46-47E8-BAE1-A00039D4BE53}"/>
              </a:ext>
            </a:extLst>
          </p:cNvPr>
          <p:cNvSpPr>
            <a:spLocks noGrp="1"/>
          </p:cNvSpPr>
          <p:nvPr>
            <p:ph type="ctrTitle"/>
          </p:nvPr>
        </p:nvSpPr>
        <p:spPr>
          <a:xfrm>
            <a:off x="666000" y="2746800"/>
            <a:ext cx="9608400" cy="1965600"/>
          </a:xfrm>
        </p:spPr>
        <p:txBody>
          <a:bodyPr anchor="t">
            <a:normAutofit/>
          </a:bodyPr>
          <a:lstStyle/>
          <a:p>
            <a:r>
              <a:rPr lang="sv-SE" dirty="0"/>
              <a:t>Lunch</a:t>
            </a:r>
          </a:p>
        </p:txBody>
      </p:sp>
      <p:sp>
        <p:nvSpPr>
          <p:cNvPr id="8" name="Subtitle 2">
            <a:extLst>
              <a:ext uri="{FF2B5EF4-FFF2-40B4-BE49-F238E27FC236}">
                <a16:creationId xmlns:a16="http://schemas.microsoft.com/office/drawing/2014/main" id="{FFD7D6C7-4E48-D9D2-1425-4A9AB0B9495B}"/>
              </a:ext>
            </a:extLst>
          </p:cNvPr>
          <p:cNvSpPr>
            <a:spLocks noGrp="1"/>
          </p:cNvSpPr>
          <p:nvPr>
            <p:ph type="subTitle" idx="1"/>
          </p:nvPr>
        </p:nvSpPr>
        <p:spPr>
          <a:xfrm>
            <a:off x="666000" y="4809600"/>
            <a:ext cx="9608400" cy="1425600"/>
          </a:xfrm>
        </p:spPr>
        <p:txBody>
          <a:bodyPr/>
          <a:lstStyle/>
          <a:p>
            <a:endParaRPr lang="en-US"/>
          </a:p>
        </p:txBody>
      </p:sp>
    </p:spTree>
    <p:extLst>
      <p:ext uri="{BB962C8B-B14F-4D97-AF65-F5344CB8AC3E}">
        <p14:creationId xmlns:p14="http://schemas.microsoft.com/office/powerpoint/2010/main" val="1400803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D6D77B-64B9-4D9C-8EE9-0E902D88AADA}"/>
              </a:ext>
            </a:extLst>
          </p:cNvPr>
          <p:cNvSpPr>
            <a:spLocks noGrp="1"/>
          </p:cNvSpPr>
          <p:nvPr>
            <p:ph type="title" idx="4294967295"/>
          </p:nvPr>
        </p:nvSpPr>
        <p:spPr>
          <a:xfrm>
            <a:off x="414851" y="3002750"/>
            <a:ext cx="5440363" cy="930275"/>
          </a:xfrm>
        </p:spPr>
        <p:txBody>
          <a:bodyPr>
            <a:normAutofit/>
          </a:bodyPr>
          <a:lstStyle/>
          <a:p>
            <a:r>
              <a:rPr lang="sv-SE" sz="3600">
                <a:latin typeface="Playfair Display" panose="00000500000000000000" pitchFamily="2" charset="0"/>
              </a:rPr>
              <a:t>Testbädden </a:t>
            </a:r>
            <a:r>
              <a:rPr lang="sv-SE" sz="4000">
                <a:latin typeface="Playfair Display" panose="00000500000000000000" pitchFamily="2" charset="0"/>
              </a:rPr>
              <a:t>AllAgeHub</a:t>
            </a:r>
          </a:p>
        </p:txBody>
      </p:sp>
      <p:sp>
        <p:nvSpPr>
          <p:cNvPr id="29" name="Platshållare för innehåll 3">
            <a:extLst>
              <a:ext uri="{FF2B5EF4-FFF2-40B4-BE49-F238E27FC236}">
                <a16:creationId xmlns:a16="http://schemas.microsoft.com/office/drawing/2014/main" id="{CCCD0D25-9716-4BD3-9D00-7B93E7F3E0D9}"/>
              </a:ext>
            </a:extLst>
          </p:cNvPr>
          <p:cNvSpPr txBox="1">
            <a:spLocks/>
          </p:cNvSpPr>
          <p:nvPr/>
        </p:nvSpPr>
        <p:spPr>
          <a:xfrm>
            <a:off x="414851" y="3855250"/>
            <a:ext cx="7329879" cy="27613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1800" b="0" i="0" u="none" strike="noStrike" kern="1200" cap="none" spc="0" normalizeH="0" baseline="0" noProof="0">
                <a:ln>
                  <a:noFill/>
                </a:ln>
                <a:solidFill>
                  <a:prstClr val="black"/>
                </a:solidFill>
                <a:effectLst/>
                <a:uLnTx/>
                <a:uFillTx/>
                <a:latin typeface="Open Sans"/>
                <a:ea typeface="Open Sans"/>
                <a:cs typeface="Open Sans"/>
              </a:rPr>
              <a:t>I samverkan med aktörer från akademi, civilsamhälle, näringsliv och offentlig sektor utvecklar </a:t>
            </a:r>
            <a:r>
              <a:rPr kumimoji="0" lang="sv-SE" sz="1800" b="0" i="0" u="none" strike="noStrike" kern="1200" cap="none" spc="0" normalizeH="0" baseline="0" noProof="0" err="1">
                <a:ln>
                  <a:noFill/>
                </a:ln>
                <a:solidFill>
                  <a:prstClr val="black"/>
                </a:solidFill>
                <a:effectLst/>
                <a:uLnTx/>
                <a:uFillTx/>
                <a:latin typeface="Open Sans"/>
                <a:ea typeface="Open Sans"/>
                <a:cs typeface="Open Sans"/>
              </a:rPr>
              <a:t>AllAgeHub</a:t>
            </a:r>
            <a:r>
              <a:rPr kumimoji="0" lang="sv-SE" sz="1800" b="0" i="0" u="none" strike="noStrike" kern="1200" cap="none" spc="0" normalizeH="0" baseline="0" noProof="0">
                <a:ln>
                  <a:noFill/>
                </a:ln>
                <a:solidFill>
                  <a:prstClr val="black"/>
                </a:solidFill>
                <a:effectLst/>
                <a:uLnTx/>
                <a:uFillTx/>
                <a:latin typeface="Open Sans"/>
                <a:ea typeface="Open Sans"/>
                <a:cs typeface="Open Sans"/>
              </a:rPr>
              <a:t> en användardriven testbädd</a:t>
            </a:r>
            <a:r>
              <a:rPr kumimoji="0" lang="sv-SE" sz="1800" b="1" i="0" u="none" strike="noStrike" kern="1200" cap="none" spc="0" normalizeH="0" baseline="0" noProof="0">
                <a:ln>
                  <a:noFill/>
                </a:ln>
                <a:solidFill>
                  <a:prstClr val="black"/>
                </a:solidFill>
                <a:effectLst/>
                <a:uLnTx/>
                <a:uFillTx/>
                <a:latin typeface="Open Sans"/>
                <a:ea typeface="Open Sans"/>
                <a:cs typeface="Open Sans"/>
              </a:rPr>
              <a:t> </a:t>
            </a:r>
            <a:r>
              <a:rPr kumimoji="0" lang="sv-SE" sz="1800" b="0" i="0" u="none" strike="noStrike" kern="1200" cap="none" spc="0" normalizeH="0" baseline="0" noProof="0">
                <a:ln>
                  <a:noFill/>
                </a:ln>
                <a:solidFill>
                  <a:prstClr val="black"/>
                </a:solidFill>
                <a:effectLst/>
                <a:uLnTx/>
                <a:uFillTx/>
                <a:latin typeface="Open Sans"/>
                <a:ea typeface="Open Sans"/>
                <a:cs typeface="Open Sans"/>
              </a:rPr>
              <a:t>för att stimulera användning av välfärdsteknik.</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sv-SE" sz="1400" b="0" i="0" u="none" strike="noStrike" kern="1200" cap="none" spc="0" normalizeH="0" baseline="0" noProof="0">
              <a:ln>
                <a:noFill/>
              </a:ln>
              <a:solidFill>
                <a:prstClr val="black"/>
              </a:solidFill>
              <a:effectLst/>
              <a:uLnTx/>
              <a:uFillTx/>
              <a:latin typeface="Open Sans"/>
              <a:ea typeface="Open Sans"/>
              <a:cs typeface="Open San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Open Sans"/>
                <a:ea typeface="Open Sans"/>
                <a:cs typeface="Open Sans"/>
              </a:rPr>
              <a:t>Målgrupp: Äldre, personer med funktionsnedsättning, anhöriga och personal.</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Open Sans"/>
                <a:ea typeface="Open Sans"/>
                <a:cs typeface="Open Sans"/>
              </a:rPr>
              <a:t>Pågår 2020 maj – 2023 juni</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Open Sans"/>
                <a:ea typeface="Open Sans"/>
                <a:cs typeface="Open Sans"/>
              </a:rPr>
              <a:t>Finansieras av: </a:t>
            </a:r>
            <a:r>
              <a:rPr kumimoji="0" lang="sv-SE" sz="1400" b="0" i="0" u="none" strike="noStrike" kern="1200" cap="none" spc="0" normalizeH="0" baseline="0" noProof="0" err="1">
                <a:ln>
                  <a:noFill/>
                </a:ln>
                <a:solidFill>
                  <a:prstClr val="black"/>
                </a:solidFill>
                <a:effectLst/>
                <a:uLnTx/>
                <a:uFillTx/>
                <a:latin typeface="Open Sans"/>
                <a:ea typeface="Open Sans"/>
                <a:cs typeface="Open Sans"/>
              </a:rPr>
              <a:t>Vinnova</a:t>
            </a:r>
            <a:r>
              <a:rPr kumimoji="0" lang="sv-SE" sz="1400" b="0" i="0" u="none" strike="noStrike" kern="1200" cap="none" spc="0" normalizeH="0" baseline="0" noProof="0">
                <a:ln>
                  <a:noFill/>
                </a:ln>
                <a:solidFill>
                  <a:prstClr val="black"/>
                </a:solidFill>
                <a:effectLst/>
                <a:uLnTx/>
                <a:uFillTx/>
                <a:latin typeface="Open Sans"/>
                <a:ea typeface="Open Sans"/>
                <a:cs typeface="Open Sans"/>
              </a:rPr>
              <a:t>, Västra Götalandsregionen, 13 kommuner</a:t>
            </a:r>
          </a:p>
        </p:txBody>
      </p:sp>
      <p:pic>
        <p:nvPicPr>
          <p:cNvPr id="8" name="Bildobjekt 7" descr="En bild som visar inomhus, svart, accessoarer, låda&#10;&#10;Automatiskt genererad beskrivning">
            <a:extLst>
              <a:ext uri="{FF2B5EF4-FFF2-40B4-BE49-F238E27FC236}">
                <a16:creationId xmlns:a16="http://schemas.microsoft.com/office/drawing/2014/main" id="{4AF60FCF-D060-41E2-8CAF-B18E8CDF16D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8698" b="17753"/>
          <a:stretch/>
        </p:blipFill>
        <p:spPr>
          <a:xfrm>
            <a:off x="6469380" y="99060"/>
            <a:ext cx="5631180" cy="2761371"/>
          </a:xfrm>
          <a:prstGeom prst="rect">
            <a:avLst/>
          </a:prstGeom>
        </p:spPr>
      </p:pic>
      <p:pic>
        <p:nvPicPr>
          <p:cNvPr id="10" name="Bildobjekt 9" descr="En bild som visar soffa, inomhus, bor, rum&#10;&#10;Automatiskt genererad beskrivning">
            <a:extLst>
              <a:ext uri="{FF2B5EF4-FFF2-40B4-BE49-F238E27FC236}">
                <a16:creationId xmlns:a16="http://schemas.microsoft.com/office/drawing/2014/main" id="{07C65426-379D-4E26-97A5-DF5DE8047048}"/>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15169" b="18477"/>
          <a:stretch/>
        </p:blipFill>
        <p:spPr>
          <a:xfrm>
            <a:off x="91440" y="99060"/>
            <a:ext cx="6242303" cy="2761371"/>
          </a:xfrm>
          <a:prstGeom prst="rect">
            <a:avLst/>
          </a:prstGeom>
        </p:spPr>
      </p:pic>
      <p:pic>
        <p:nvPicPr>
          <p:cNvPr id="7" name="Platshållare för innehåll 5" descr="En bild som visar tecken&#10;&#10;Automatiskt genererad beskrivning">
            <a:extLst>
              <a:ext uri="{FF2B5EF4-FFF2-40B4-BE49-F238E27FC236}">
                <a16:creationId xmlns:a16="http://schemas.microsoft.com/office/drawing/2014/main" id="{C7256464-340A-4D8E-9056-1104ED6C1D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3783" y="3067794"/>
            <a:ext cx="3323481" cy="3323481"/>
          </a:xfrm>
          <a:prstGeom prst="rect">
            <a:avLst/>
          </a:prstGeom>
          <a:noFill/>
        </p:spPr>
      </p:pic>
    </p:spTree>
    <p:extLst>
      <p:ext uri="{BB962C8B-B14F-4D97-AF65-F5344CB8AC3E}">
        <p14:creationId xmlns:p14="http://schemas.microsoft.com/office/powerpoint/2010/main" val="2044146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A81C78-A5F4-08BA-E7A7-D7E2B5D9A2A9}"/>
              </a:ext>
            </a:extLst>
          </p:cNvPr>
          <p:cNvSpPr>
            <a:spLocks noGrp="1"/>
          </p:cNvSpPr>
          <p:nvPr>
            <p:ph type="ctrTitle"/>
          </p:nvPr>
        </p:nvSpPr>
        <p:spPr/>
        <p:txBody>
          <a:bodyPr/>
          <a:lstStyle/>
          <a:p>
            <a:r>
              <a:rPr lang="sv-SE" dirty="0"/>
              <a:t>Besök av statssekreterare Minna Ljunggren</a:t>
            </a:r>
          </a:p>
        </p:txBody>
      </p:sp>
      <p:sp>
        <p:nvSpPr>
          <p:cNvPr id="3" name="Underrubrik 2">
            <a:extLst>
              <a:ext uri="{FF2B5EF4-FFF2-40B4-BE49-F238E27FC236}">
                <a16:creationId xmlns:a16="http://schemas.microsoft.com/office/drawing/2014/main" id="{C49AE919-E230-A545-4849-F492B4991F43}"/>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40403991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AB152BA-C10A-41DF-8C1F-61C6E8ECF0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8093" y="2074669"/>
            <a:ext cx="7050038" cy="2505461"/>
          </a:xfrm>
          <a:prstGeom prst="rect">
            <a:avLst/>
          </a:prstGeom>
        </p:spPr>
      </p:pic>
    </p:spTree>
    <p:extLst>
      <p:ext uri="{BB962C8B-B14F-4D97-AF65-F5344CB8AC3E}">
        <p14:creationId xmlns:p14="http://schemas.microsoft.com/office/powerpoint/2010/main" val="14252487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01894E-F8E7-4A88-8248-90D1862F84AC}"/>
              </a:ext>
            </a:extLst>
          </p:cNvPr>
          <p:cNvSpPr>
            <a:spLocks noGrp="1"/>
          </p:cNvSpPr>
          <p:nvPr>
            <p:ph type="title"/>
          </p:nvPr>
        </p:nvSpPr>
        <p:spPr/>
        <p:txBody>
          <a:bodyPr/>
          <a:lstStyle/>
          <a:p>
            <a:r>
              <a:rPr lang="sv-SE" dirty="0"/>
              <a:t>Upplägg </a:t>
            </a:r>
          </a:p>
        </p:txBody>
      </p:sp>
      <p:sp>
        <p:nvSpPr>
          <p:cNvPr id="3" name="Platshållare för innehåll 2">
            <a:extLst>
              <a:ext uri="{FF2B5EF4-FFF2-40B4-BE49-F238E27FC236}">
                <a16:creationId xmlns:a16="http://schemas.microsoft.com/office/drawing/2014/main" id="{5ACF0B3C-1E5B-4A38-86B7-A08F3EF6D4CD}"/>
              </a:ext>
            </a:extLst>
          </p:cNvPr>
          <p:cNvSpPr>
            <a:spLocks noGrp="1"/>
          </p:cNvSpPr>
          <p:nvPr>
            <p:ph idx="1"/>
          </p:nvPr>
        </p:nvSpPr>
        <p:spPr/>
        <p:txBody>
          <a:bodyPr/>
          <a:lstStyle/>
          <a:p>
            <a:pPr>
              <a:spcAft>
                <a:spcPts val="600"/>
              </a:spcAft>
            </a:pPr>
            <a:r>
              <a:rPr lang="sv-SE" dirty="0">
                <a:latin typeface="Arial" panose="020B0604020202020204" pitchFamily="34" charset="0"/>
                <a:ea typeface="Times New Roman" panose="02020603050405020304" pitchFamily="18" charset="0"/>
                <a:cs typeface="Times New Roman" panose="02020603050405020304" pitchFamily="18" charset="0"/>
              </a:rPr>
              <a:t>Snabb</a:t>
            </a:r>
            <a:r>
              <a:rPr lang="sv-SE" dirty="0">
                <a:effectLst/>
                <a:latin typeface="Arial" panose="020B0604020202020204" pitchFamily="34" charset="0"/>
                <a:ea typeface="Times New Roman" panose="02020603050405020304" pitchFamily="18" charset="0"/>
                <a:cs typeface="Times New Roman" panose="02020603050405020304" pitchFamily="18" charset="0"/>
              </a:rPr>
              <a:t> presentationsrunda </a:t>
            </a:r>
          </a:p>
          <a:p>
            <a:pPr>
              <a:spcAft>
                <a:spcPts val="600"/>
              </a:spcAft>
            </a:pPr>
            <a:r>
              <a:rPr lang="sv-SE" dirty="0">
                <a:latin typeface="Arial" panose="020B0604020202020204" pitchFamily="34" charset="0"/>
                <a:ea typeface="Times New Roman" panose="02020603050405020304" pitchFamily="18" charset="0"/>
                <a:cs typeface="Times New Roman" panose="02020603050405020304" pitchFamily="18" charset="0"/>
              </a:rPr>
              <a:t>Beskrivning av Regionala samverkans- och stödstrukturer och några exempel på arbeten som bedrivs i Göteborgsregionen och i Gävleborg</a:t>
            </a:r>
          </a:p>
          <a:p>
            <a:pPr>
              <a:spcAft>
                <a:spcPts val="600"/>
              </a:spcAft>
            </a:pPr>
            <a:r>
              <a:rPr lang="sv-SE" dirty="0">
                <a:latin typeface="Arial" panose="020B0604020202020204" pitchFamily="34" charset="0"/>
                <a:ea typeface="Times New Roman" panose="02020603050405020304" pitchFamily="18" charset="0"/>
                <a:cs typeface="Times New Roman" panose="02020603050405020304" pitchFamily="18" charset="0"/>
              </a:rPr>
              <a:t>Statssekreterare Minna Ljunggren </a:t>
            </a:r>
            <a:r>
              <a:rPr lang="sv-SE" dirty="0">
                <a:effectLst/>
                <a:latin typeface="Arial" panose="020B0604020202020204" pitchFamily="34" charset="0"/>
                <a:ea typeface="Times New Roman" panose="02020603050405020304" pitchFamily="18" charset="0"/>
                <a:cs typeface="Times New Roman" panose="02020603050405020304" pitchFamily="18" charset="0"/>
              </a:rPr>
              <a:t>berättar kort om regeringens prioriteringar </a:t>
            </a:r>
          </a:p>
          <a:p>
            <a:r>
              <a:rPr lang="sv-SE" dirty="0">
                <a:effectLst/>
                <a:latin typeface="Arial" panose="020B0604020202020204" pitchFamily="34" charset="0"/>
                <a:ea typeface="Times New Roman" panose="02020603050405020304" pitchFamily="18" charset="0"/>
                <a:cs typeface="Times New Roman" panose="02020603050405020304" pitchFamily="18" charset="0"/>
              </a:rPr>
              <a:t>Utrymme för frågor/dialog</a:t>
            </a:r>
            <a:endParaRPr lang="sv-SE" dirty="0"/>
          </a:p>
        </p:txBody>
      </p:sp>
    </p:spTree>
    <p:extLst>
      <p:ext uri="{BB962C8B-B14F-4D97-AF65-F5344CB8AC3E}">
        <p14:creationId xmlns:p14="http://schemas.microsoft.com/office/powerpoint/2010/main" val="27402371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text, utomhus, tecken&#10;&#10;Automatiskt genererad beskrivning">
            <a:extLst>
              <a:ext uri="{FF2B5EF4-FFF2-40B4-BE49-F238E27FC236}">
                <a16:creationId xmlns:a16="http://schemas.microsoft.com/office/drawing/2014/main" id="{67BD211A-78C5-E17D-D84E-A0857F2259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715" y="222395"/>
            <a:ext cx="2447417" cy="705672"/>
          </a:xfrm>
          <a:prstGeom prst="rect">
            <a:avLst/>
          </a:prstGeom>
        </p:spPr>
      </p:pic>
      <p:pic>
        <p:nvPicPr>
          <p:cNvPr id="3" name="Bildobjekt 2" descr="En bild som visar text, clipart&#10;&#10;Automatiskt genererad beskrivning">
            <a:extLst>
              <a:ext uri="{FF2B5EF4-FFF2-40B4-BE49-F238E27FC236}">
                <a16:creationId xmlns:a16="http://schemas.microsoft.com/office/drawing/2014/main" id="{C935BA7D-4D53-3322-4732-E275176E85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5064" y="5018345"/>
            <a:ext cx="2804560" cy="596868"/>
          </a:xfrm>
          <a:prstGeom prst="rect">
            <a:avLst/>
          </a:prstGeom>
        </p:spPr>
      </p:pic>
      <p:pic>
        <p:nvPicPr>
          <p:cNvPr id="4" name="Bildobjekt 3">
            <a:extLst>
              <a:ext uri="{FF2B5EF4-FFF2-40B4-BE49-F238E27FC236}">
                <a16:creationId xmlns:a16="http://schemas.microsoft.com/office/drawing/2014/main" id="{4A4187E4-3557-4292-5CC8-DE620839CB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5506" y="2590211"/>
            <a:ext cx="1694835" cy="475529"/>
          </a:xfrm>
          <a:prstGeom prst="rect">
            <a:avLst/>
          </a:prstGeom>
        </p:spPr>
      </p:pic>
      <p:pic>
        <p:nvPicPr>
          <p:cNvPr id="5" name="Bildobjekt 4">
            <a:extLst>
              <a:ext uri="{FF2B5EF4-FFF2-40B4-BE49-F238E27FC236}">
                <a16:creationId xmlns:a16="http://schemas.microsoft.com/office/drawing/2014/main" id="{5B53BBB2-74FD-38A1-3223-4BFF0D3267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4937" y="5114510"/>
            <a:ext cx="1278859" cy="1328046"/>
          </a:xfrm>
          <a:prstGeom prst="rect">
            <a:avLst/>
          </a:prstGeom>
        </p:spPr>
      </p:pic>
      <p:pic>
        <p:nvPicPr>
          <p:cNvPr id="6" name="Bildobjekt 5" descr="En bild som visar text, porslin, kärl, tallrik&#10;&#10;Automatiskt genererad beskrivning">
            <a:extLst>
              <a:ext uri="{FF2B5EF4-FFF2-40B4-BE49-F238E27FC236}">
                <a16:creationId xmlns:a16="http://schemas.microsoft.com/office/drawing/2014/main" id="{B717091C-CF0A-DFCF-A2F7-4908E01138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381" y="5703192"/>
            <a:ext cx="2764182" cy="596868"/>
          </a:xfrm>
          <a:prstGeom prst="rect">
            <a:avLst/>
          </a:prstGeom>
        </p:spPr>
      </p:pic>
      <p:pic>
        <p:nvPicPr>
          <p:cNvPr id="7" name="Bildobjekt 6">
            <a:extLst>
              <a:ext uri="{FF2B5EF4-FFF2-40B4-BE49-F238E27FC236}">
                <a16:creationId xmlns:a16="http://schemas.microsoft.com/office/drawing/2014/main" id="{8EA7B5FE-890C-214F-74E6-E5420E4461A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630228" y="5729756"/>
            <a:ext cx="1984760" cy="522425"/>
          </a:xfrm>
          <a:prstGeom prst="rect">
            <a:avLst/>
          </a:prstGeom>
        </p:spPr>
      </p:pic>
      <p:pic>
        <p:nvPicPr>
          <p:cNvPr id="9" name="Picture 2" descr="FoU Nordost">
            <a:extLst>
              <a:ext uri="{FF2B5EF4-FFF2-40B4-BE49-F238E27FC236}">
                <a16:creationId xmlns:a16="http://schemas.microsoft.com/office/drawing/2014/main" id="{4B6A1AB4-D2CC-C749-9780-0B2725117C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8845" y="3689657"/>
            <a:ext cx="2857500" cy="9239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otyp för nedladdning - Region Sörmland">
            <a:extLst>
              <a:ext uri="{FF2B5EF4-FFF2-40B4-BE49-F238E27FC236}">
                <a16:creationId xmlns:a16="http://schemas.microsoft.com/office/drawing/2014/main" id="{79F8A8C4-2C01-30E9-A5D8-11E69EC6E6D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96176" y="264453"/>
            <a:ext cx="2044792" cy="927218"/>
          </a:xfrm>
          <a:prstGeom prst="rect">
            <a:avLst/>
          </a:prstGeom>
          <a:noFill/>
          <a:extLst>
            <a:ext uri="{909E8E84-426E-40DD-AFC4-6F175D3DCCD1}">
              <a14:hiddenFill xmlns:a14="http://schemas.microsoft.com/office/drawing/2010/main">
                <a:solidFill>
                  <a:srgbClr val="FFFFFF"/>
                </a:solidFill>
              </a14:hiddenFill>
            </a:ext>
          </a:extLst>
        </p:spPr>
      </p:pic>
      <p:pic>
        <p:nvPicPr>
          <p:cNvPr id="11" name="Bildobjekt 10">
            <a:extLst>
              <a:ext uri="{FF2B5EF4-FFF2-40B4-BE49-F238E27FC236}">
                <a16:creationId xmlns:a16="http://schemas.microsoft.com/office/drawing/2014/main" id="{0CF81882-531C-C526-4EDD-A076B613EC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2409" y="1233487"/>
            <a:ext cx="1475833" cy="1475833"/>
          </a:xfrm>
          <a:prstGeom prst="rect">
            <a:avLst/>
          </a:prstGeom>
        </p:spPr>
      </p:pic>
      <p:pic>
        <p:nvPicPr>
          <p:cNvPr id="12" name="Picture 6" descr="Region Östergötland - Överenskommelsen i Östergötland">
            <a:extLst>
              <a:ext uri="{FF2B5EF4-FFF2-40B4-BE49-F238E27FC236}">
                <a16:creationId xmlns:a16="http://schemas.microsoft.com/office/drawing/2014/main" id="{FABA479E-5F87-6512-C9E4-830C63652F3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24245" y="264453"/>
            <a:ext cx="931666" cy="818535"/>
          </a:xfrm>
          <a:prstGeom prst="rect">
            <a:avLst/>
          </a:prstGeom>
          <a:noFill/>
          <a:extLst>
            <a:ext uri="{909E8E84-426E-40DD-AFC4-6F175D3DCCD1}">
              <a14:hiddenFill xmlns:a14="http://schemas.microsoft.com/office/drawing/2010/main">
                <a:solidFill>
                  <a:srgbClr val="FFFFFF"/>
                </a:solidFill>
              </a14:hiddenFill>
            </a:ext>
          </a:extLst>
        </p:spPr>
      </p:pic>
      <p:pic>
        <p:nvPicPr>
          <p:cNvPr id="13" name="Bildobjekt 12" descr="En bild som visar text&#10;&#10;Automatiskt genererad beskrivning">
            <a:extLst>
              <a:ext uri="{FF2B5EF4-FFF2-40B4-BE49-F238E27FC236}">
                <a16:creationId xmlns:a16="http://schemas.microsoft.com/office/drawing/2014/main" id="{3C9CBA73-388D-3C69-FDA2-BE8C2E106C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76078" y="757320"/>
            <a:ext cx="2381582" cy="1190791"/>
          </a:xfrm>
          <a:prstGeom prst="rect">
            <a:avLst/>
          </a:prstGeom>
        </p:spPr>
      </p:pic>
      <p:pic>
        <p:nvPicPr>
          <p:cNvPr id="14" name="Bildobjekt 13">
            <a:extLst>
              <a:ext uri="{FF2B5EF4-FFF2-40B4-BE49-F238E27FC236}">
                <a16:creationId xmlns:a16="http://schemas.microsoft.com/office/drawing/2014/main" id="{ED1BD303-10F6-DD86-060F-73A1B34A64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11291" y="1394818"/>
            <a:ext cx="856490" cy="1008890"/>
          </a:xfrm>
          <a:prstGeom prst="rect">
            <a:avLst/>
          </a:prstGeom>
        </p:spPr>
      </p:pic>
      <p:pic>
        <p:nvPicPr>
          <p:cNvPr id="15" name="Bildobjekt 14">
            <a:extLst>
              <a:ext uri="{FF2B5EF4-FFF2-40B4-BE49-F238E27FC236}">
                <a16:creationId xmlns:a16="http://schemas.microsoft.com/office/drawing/2014/main" id="{33825CF8-D027-6CC7-A064-750BA1A2AD45}"/>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9559770" y="198219"/>
            <a:ext cx="2216460" cy="554115"/>
          </a:xfrm>
          <a:prstGeom prst="rect">
            <a:avLst/>
          </a:prstGeom>
        </p:spPr>
      </p:pic>
      <p:pic>
        <p:nvPicPr>
          <p:cNvPr id="16" name="Bildobjekt 15">
            <a:extLst>
              <a:ext uri="{FF2B5EF4-FFF2-40B4-BE49-F238E27FC236}">
                <a16:creationId xmlns:a16="http://schemas.microsoft.com/office/drawing/2014/main" id="{9762E0B8-3FAA-BC6C-1EFE-74C5C0998886}"/>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6777343" y="1581203"/>
            <a:ext cx="2247594" cy="651221"/>
          </a:xfrm>
          <a:prstGeom prst="rect">
            <a:avLst/>
          </a:prstGeom>
        </p:spPr>
      </p:pic>
      <p:pic>
        <p:nvPicPr>
          <p:cNvPr id="17" name="Bildobjekt 16">
            <a:extLst>
              <a:ext uri="{FF2B5EF4-FFF2-40B4-BE49-F238E27FC236}">
                <a16:creationId xmlns:a16="http://schemas.microsoft.com/office/drawing/2014/main" id="{6F85EC28-5636-57FF-696C-7C01733A5343}"/>
              </a:ext>
            </a:extLst>
          </p:cNvPr>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527902" y="4367873"/>
            <a:ext cx="2120909" cy="421576"/>
          </a:xfrm>
          <a:prstGeom prst="rect">
            <a:avLst/>
          </a:prstGeom>
        </p:spPr>
      </p:pic>
      <p:pic>
        <p:nvPicPr>
          <p:cNvPr id="18" name="Bildobjekt 17">
            <a:extLst>
              <a:ext uri="{FF2B5EF4-FFF2-40B4-BE49-F238E27FC236}">
                <a16:creationId xmlns:a16="http://schemas.microsoft.com/office/drawing/2014/main" id="{E976F1FB-FF41-2389-330E-2E1A7E80557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611560" y="4096509"/>
            <a:ext cx="2139758" cy="829156"/>
          </a:xfrm>
          <a:prstGeom prst="rect">
            <a:avLst/>
          </a:prstGeom>
        </p:spPr>
      </p:pic>
      <p:pic>
        <p:nvPicPr>
          <p:cNvPr id="19" name="Bildobjekt 18">
            <a:extLst>
              <a:ext uri="{FF2B5EF4-FFF2-40B4-BE49-F238E27FC236}">
                <a16:creationId xmlns:a16="http://schemas.microsoft.com/office/drawing/2014/main" id="{AB205D26-382A-8280-DAE7-862F8F93183A}"/>
              </a:ext>
            </a:extLst>
          </p:cNvPr>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3630228" y="319105"/>
            <a:ext cx="1525869" cy="545460"/>
          </a:xfrm>
          <a:prstGeom prst="rect">
            <a:avLst/>
          </a:prstGeom>
        </p:spPr>
      </p:pic>
      <p:pic>
        <p:nvPicPr>
          <p:cNvPr id="20" name="Picture 8" descr="VästKom - VästKom">
            <a:extLst>
              <a:ext uri="{FF2B5EF4-FFF2-40B4-BE49-F238E27FC236}">
                <a16:creationId xmlns:a16="http://schemas.microsoft.com/office/drawing/2014/main" id="{6BE1C5D8-21A0-F6DE-5291-3F8CD54FA1D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784224" y="4925665"/>
            <a:ext cx="962025" cy="104775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Hälsoundersökning - vägval">
            <a:extLst>
              <a:ext uri="{FF2B5EF4-FFF2-40B4-BE49-F238E27FC236}">
                <a16:creationId xmlns:a16="http://schemas.microsoft.com/office/drawing/2014/main" id="{64E1AE70-5FC6-55A9-9C1A-81EB7C2BB7E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220506" y="4384690"/>
            <a:ext cx="2513401" cy="511894"/>
          </a:xfrm>
          <a:prstGeom prst="rect">
            <a:avLst/>
          </a:prstGeom>
          <a:noFill/>
          <a:extLst>
            <a:ext uri="{909E8E84-426E-40DD-AFC4-6F175D3DCCD1}">
              <a14:hiddenFill xmlns:a14="http://schemas.microsoft.com/office/drawing/2010/main">
                <a:solidFill>
                  <a:srgbClr val="FFFFFF"/>
                </a:solidFill>
              </a14:hiddenFill>
            </a:ext>
          </a:extLst>
        </p:spPr>
      </p:pic>
      <p:pic>
        <p:nvPicPr>
          <p:cNvPr id="22" name="Bildobjekt 21" descr="En bild som visar text, clipart&#10;&#10;Automatiskt genererad beskrivning">
            <a:extLst>
              <a:ext uri="{FF2B5EF4-FFF2-40B4-BE49-F238E27FC236}">
                <a16:creationId xmlns:a16="http://schemas.microsoft.com/office/drawing/2014/main" id="{40856C1D-FEB5-B10B-9917-36DC7E9EBC03}"/>
              </a:ext>
            </a:extLst>
          </p:cNvPr>
          <p:cNvPicPr>
            <a:picLocks noChangeAspect="1"/>
          </p:cNvPicPr>
          <p:nvPr/>
        </p:nvPicPr>
        <p:blipFill>
          <a:blip r:embed="rId22" cstate="hqprint">
            <a:extLst>
              <a:ext uri="{28A0092B-C50C-407E-A947-70E740481C1C}">
                <a14:useLocalDpi xmlns:a14="http://schemas.microsoft.com/office/drawing/2010/main" val="0"/>
              </a:ext>
            </a:extLst>
          </a:blip>
          <a:stretch>
            <a:fillRect/>
          </a:stretch>
        </p:blipFill>
        <p:spPr>
          <a:xfrm>
            <a:off x="6330758" y="5502109"/>
            <a:ext cx="2330835" cy="455294"/>
          </a:xfrm>
          <a:prstGeom prst="rect">
            <a:avLst/>
          </a:prstGeom>
        </p:spPr>
      </p:pic>
      <p:pic>
        <p:nvPicPr>
          <p:cNvPr id="23" name="Bildobjekt 22">
            <a:extLst>
              <a:ext uri="{FF2B5EF4-FFF2-40B4-BE49-F238E27FC236}">
                <a16:creationId xmlns:a16="http://schemas.microsoft.com/office/drawing/2014/main" id="{2595A8A1-FED7-924F-F8E9-39922FEE895F}"/>
              </a:ext>
            </a:extLst>
          </p:cNvPr>
          <p:cNvPicPr>
            <a:picLocks noChangeAspect="1"/>
          </p:cNvPicPr>
          <p:nvPr/>
        </p:nvPicPr>
        <p:blipFill>
          <a:blip r:embed="rId23" cstate="hqprint">
            <a:extLst>
              <a:ext uri="{28A0092B-C50C-407E-A947-70E740481C1C}">
                <a14:useLocalDpi xmlns:a14="http://schemas.microsoft.com/office/drawing/2010/main" val="0"/>
              </a:ext>
            </a:extLst>
          </a:blip>
          <a:stretch>
            <a:fillRect/>
          </a:stretch>
        </p:blipFill>
        <p:spPr>
          <a:xfrm>
            <a:off x="285655" y="3426439"/>
            <a:ext cx="1639769" cy="526436"/>
          </a:xfrm>
          <a:prstGeom prst="rect">
            <a:avLst/>
          </a:prstGeom>
        </p:spPr>
      </p:pic>
      <p:pic>
        <p:nvPicPr>
          <p:cNvPr id="24" name="Bildobjekt 23">
            <a:extLst>
              <a:ext uri="{FF2B5EF4-FFF2-40B4-BE49-F238E27FC236}">
                <a16:creationId xmlns:a16="http://schemas.microsoft.com/office/drawing/2014/main" id="{2439BD5E-F6F8-93D0-EC5D-B5F51381F6A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9522658" y="1332323"/>
            <a:ext cx="2480126" cy="892845"/>
          </a:xfrm>
          <a:prstGeom prst="rect">
            <a:avLst/>
          </a:prstGeom>
        </p:spPr>
      </p:pic>
      <p:pic>
        <p:nvPicPr>
          <p:cNvPr id="8" name="Bildobjekt 7">
            <a:extLst>
              <a:ext uri="{FF2B5EF4-FFF2-40B4-BE49-F238E27FC236}">
                <a16:creationId xmlns:a16="http://schemas.microsoft.com/office/drawing/2014/main" id="{CAB152BA-C10A-41DF-8C1F-61C6E8ECF06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442040" y="2064720"/>
            <a:ext cx="7050038" cy="2505461"/>
          </a:xfrm>
          <a:prstGeom prst="rect">
            <a:avLst/>
          </a:prstGeom>
        </p:spPr>
      </p:pic>
    </p:spTree>
    <p:extLst>
      <p:ext uri="{BB962C8B-B14F-4D97-AF65-F5344CB8AC3E}">
        <p14:creationId xmlns:p14="http://schemas.microsoft.com/office/powerpoint/2010/main" val="242412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250"/>
                                        <p:tgtEl>
                                          <p:spTgt spid="22"/>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50"/>
                                        <p:tgtEl>
                                          <p:spTgt spid="24"/>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250"/>
                                        <p:tgtEl>
                                          <p:spTgt spid="23"/>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250"/>
                                        <p:tgtEl>
                                          <p:spTgt spid="21"/>
                                        </p:tgtEl>
                                      </p:cBhvr>
                                    </p:animEffect>
                                  </p:childTnLst>
                                </p:cTn>
                              </p:par>
                            </p:childTnLst>
                          </p:cTn>
                        </p:par>
                        <p:par>
                          <p:cTn id="24" fill="hold">
                            <p:stCondLst>
                              <p:cond delay="1250"/>
                            </p:stCondLst>
                            <p:childTnLst>
                              <p:par>
                                <p:cTn id="25" presetID="10"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250"/>
                                        <p:tgtEl>
                                          <p:spTgt spid="20"/>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250"/>
                                        <p:tgtEl>
                                          <p:spTgt spid="19"/>
                                        </p:tgtEl>
                                      </p:cBhvr>
                                    </p:animEffect>
                                  </p:childTnLst>
                                </p:cTn>
                              </p:par>
                            </p:childTnLst>
                          </p:cTn>
                        </p:par>
                        <p:par>
                          <p:cTn id="32" fill="hold">
                            <p:stCondLst>
                              <p:cond delay="1750"/>
                            </p:stCondLst>
                            <p:childTnLst>
                              <p:par>
                                <p:cTn id="33" presetID="10" presetClass="entr" presetSubtype="0"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250"/>
                                        <p:tgtEl>
                                          <p:spTgt spid="18"/>
                                        </p:tgtEl>
                                      </p:cBhvr>
                                    </p:animEffect>
                                  </p:childTnLst>
                                </p:cTn>
                              </p:par>
                            </p:childTnLst>
                          </p:cTn>
                        </p:par>
                        <p:par>
                          <p:cTn id="36" fill="hold">
                            <p:stCondLst>
                              <p:cond delay="2000"/>
                            </p:stCondLst>
                            <p:childTnLst>
                              <p:par>
                                <p:cTn id="37" presetID="10" presetClass="entr" presetSubtype="0"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250"/>
                                        <p:tgtEl>
                                          <p:spTgt spid="17"/>
                                        </p:tgtEl>
                                      </p:cBhvr>
                                    </p:animEffect>
                                  </p:childTnLst>
                                </p:cTn>
                              </p:par>
                            </p:childTnLst>
                          </p:cTn>
                        </p:par>
                        <p:par>
                          <p:cTn id="40" fill="hold">
                            <p:stCondLst>
                              <p:cond delay="2250"/>
                            </p:stCondLst>
                            <p:childTnLst>
                              <p:par>
                                <p:cTn id="41" presetID="10" presetClass="entr" presetSubtype="0"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250"/>
                                        <p:tgtEl>
                                          <p:spTgt spid="16"/>
                                        </p:tgtEl>
                                      </p:cBhvr>
                                    </p:animEffect>
                                  </p:childTnLst>
                                </p:cTn>
                              </p:par>
                            </p:childTnLst>
                          </p:cTn>
                        </p:par>
                        <p:par>
                          <p:cTn id="44" fill="hold">
                            <p:stCondLst>
                              <p:cond delay="2500"/>
                            </p:stCondLst>
                            <p:childTnLst>
                              <p:par>
                                <p:cTn id="45" presetID="10" presetClass="entr" presetSubtype="0"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250"/>
                                        <p:tgtEl>
                                          <p:spTgt spid="15"/>
                                        </p:tgtEl>
                                      </p:cBhvr>
                                    </p:animEffect>
                                  </p:childTnLst>
                                </p:cTn>
                              </p:par>
                            </p:childTnLst>
                          </p:cTn>
                        </p:par>
                        <p:par>
                          <p:cTn id="48" fill="hold">
                            <p:stCondLst>
                              <p:cond delay="2750"/>
                            </p:stCondLst>
                            <p:childTnLst>
                              <p:par>
                                <p:cTn id="49" presetID="10"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250"/>
                                        <p:tgtEl>
                                          <p:spTgt spid="13"/>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250"/>
                                        <p:tgtEl>
                                          <p:spTgt spid="14"/>
                                        </p:tgtEl>
                                      </p:cBhvr>
                                    </p:animEffect>
                                  </p:childTnLst>
                                </p:cTn>
                              </p:par>
                            </p:childTnLst>
                          </p:cTn>
                        </p:par>
                        <p:par>
                          <p:cTn id="56" fill="hold">
                            <p:stCondLst>
                              <p:cond delay="3250"/>
                            </p:stCondLst>
                            <p:childTnLst>
                              <p:par>
                                <p:cTn id="57" presetID="10" presetClass="entr" presetSubtype="0" fill="hold" nodeType="after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250"/>
                                        <p:tgtEl>
                                          <p:spTgt spid="12"/>
                                        </p:tgtEl>
                                      </p:cBhvr>
                                    </p:animEffect>
                                  </p:childTnLst>
                                </p:cTn>
                              </p:par>
                            </p:childTnLst>
                          </p:cTn>
                        </p:par>
                        <p:par>
                          <p:cTn id="60" fill="hold">
                            <p:stCondLst>
                              <p:cond delay="3500"/>
                            </p:stCondLst>
                            <p:childTnLst>
                              <p:par>
                                <p:cTn id="61" presetID="10" presetClass="entr" presetSubtype="0" fill="hold" nodeType="after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250"/>
                                        <p:tgtEl>
                                          <p:spTgt spid="11"/>
                                        </p:tgtEl>
                                      </p:cBhvr>
                                    </p:animEffect>
                                  </p:childTnLst>
                                </p:cTn>
                              </p:par>
                            </p:childTnLst>
                          </p:cTn>
                        </p:par>
                        <p:par>
                          <p:cTn id="64" fill="hold">
                            <p:stCondLst>
                              <p:cond delay="3750"/>
                            </p:stCondLst>
                            <p:childTnLst>
                              <p:par>
                                <p:cTn id="65" presetID="10" presetClass="entr" presetSubtype="0" fill="hold" nodeType="after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fade">
                                      <p:cBhvr>
                                        <p:cTn id="67" dur="250"/>
                                        <p:tgtEl>
                                          <p:spTgt spid="10"/>
                                        </p:tgtEl>
                                      </p:cBhvr>
                                    </p:animEffect>
                                  </p:childTnLst>
                                </p:cTn>
                              </p:par>
                            </p:childTnLst>
                          </p:cTn>
                        </p:par>
                        <p:par>
                          <p:cTn id="68" fill="hold">
                            <p:stCondLst>
                              <p:cond delay="4000"/>
                            </p:stCondLst>
                            <p:childTnLst>
                              <p:par>
                                <p:cTn id="69" presetID="10" presetClass="entr" presetSubtype="0" fill="hold" nodeType="after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250"/>
                                        <p:tgtEl>
                                          <p:spTgt spid="9"/>
                                        </p:tgtEl>
                                      </p:cBhvr>
                                    </p:animEffect>
                                  </p:childTnLst>
                                </p:cTn>
                              </p:par>
                            </p:childTnLst>
                          </p:cTn>
                        </p:par>
                        <p:par>
                          <p:cTn id="72" fill="hold">
                            <p:stCondLst>
                              <p:cond delay="4250"/>
                            </p:stCondLst>
                            <p:childTnLst>
                              <p:par>
                                <p:cTn id="73" presetID="10" presetClass="entr" presetSubtype="0" fill="hold" nodeType="after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fade">
                                      <p:cBhvr>
                                        <p:cTn id="75" dur="250"/>
                                        <p:tgtEl>
                                          <p:spTgt spid="7"/>
                                        </p:tgtEl>
                                      </p:cBhvr>
                                    </p:animEffect>
                                  </p:child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fade">
                                      <p:cBhvr>
                                        <p:cTn id="79" dur="250"/>
                                        <p:tgtEl>
                                          <p:spTgt spid="6"/>
                                        </p:tgtEl>
                                      </p:cBhvr>
                                    </p:animEffect>
                                  </p:childTnLst>
                                </p:cTn>
                              </p:par>
                            </p:childTnLst>
                          </p:cTn>
                        </p:par>
                        <p:par>
                          <p:cTn id="80" fill="hold">
                            <p:stCondLst>
                              <p:cond delay="4750"/>
                            </p:stCondLst>
                            <p:childTnLst>
                              <p:par>
                                <p:cTn id="81" presetID="10" presetClass="entr" presetSubtype="0" fill="hold" nodeType="after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250"/>
                                        <p:tgtEl>
                                          <p:spTgt spid="5"/>
                                        </p:tgtEl>
                                      </p:cBhvr>
                                    </p:animEffect>
                                  </p:childTnLst>
                                </p:cTn>
                              </p:par>
                            </p:childTnLst>
                          </p:cTn>
                        </p:par>
                        <p:par>
                          <p:cTn id="84" fill="hold">
                            <p:stCondLst>
                              <p:cond delay="5000"/>
                            </p:stCondLst>
                            <p:childTnLst>
                              <p:par>
                                <p:cTn id="85" presetID="10" presetClass="entr" presetSubtype="0" fill="hold" nodeType="afterEffect">
                                  <p:stCondLst>
                                    <p:cond delay="0"/>
                                  </p:stCondLst>
                                  <p:childTnLst>
                                    <p:set>
                                      <p:cBhvr>
                                        <p:cTn id="86" dur="1" fill="hold">
                                          <p:stCondLst>
                                            <p:cond delay="0"/>
                                          </p:stCondLst>
                                        </p:cTn>
                                        <p:tgtEl>
                                          <p:spTgt spid="4"/>
                                        </p:tgtEl>
                                        <p:attrNameLst>
                                          <p:attrName>style.visibility</p:attrName>
                                        </p:attrNameLst>
                                      </p:cBhvr>
                                      <p:to>
                                        <p:strVal val="visible"/>
                                      </p:to>
                                    </p:set>
                                    <p:animEffect transition="in" filter="fade">
                                      <p:cBhvr>
                                        <p:cTn id="87" dur="250"/>
                                        <p:tgtEl>
                                          <p:spTgt spid="4"/>
                                        </p:tgtEl>
                                      </p:cBhvr>
                                    </p:animEffect>
                                  </p:childTnLst>
                                </p:cTn>
                              </p:par>
                            </p:childTnLst>
                          </p:cTn>
                        </p:par>
                        <p:par>
                          <p:cTn id="88" fill="hold">
                            <p:stCondLst>
                              <p:cond delay="5250"/>
                            </p:stCondLst>
                            <p:childTnLst>
                              <p:par>
                                <p:cTn id="89" presetID="10" presetClass="entr" presetSubtype="0" fill="hold" nodeType="afterEffect">
                                  <p:stCondLst>
                                    <p:cond delay="0"/>
                                  </p:stCondLst>
                                  <p:childTnLst>
                                    <p:set>
                                      <p:cBhvr>
                                        <p:cTn id="90" dur="1" fill="hold">
                                          <p:stCondLst>
                                            <p:cond delay="0"/>
                                          </p:stCondLst>
                                        </p:cTn>
                                        <p:tgtEl>
                                          <p:spTgt spid="3"/>
                                        </p:tgtEl>
                                        <p:attrNameLst>
                                          <p:attrName>style.visibility</p:attrName>
                                        </p:attrNameLst>
                                      </p:cBhvr>
                                      <p:to>
                                        <p:strVal val="visible"/>
                                      </p:to>
                                    </p:set>
                                    <p:animEffect transition="in" filter="fade">
                                      <p:cBhvr>
                                        <p:cTn id="91" dur="250"/>
                                        <p:tgtEl>
                                          <p:spTgt spid="3"/>
                                        </p:tgtEl>
                                      </p:cBhvr>
                                    </p:animEffect>
                                  </p:childTnLst>
                                </p:cTn>
                              </p:par>
                            </p:childTnLst>
                          </p:cTn>
                        </p:par>
                        <p:par>
                          <p:cTn id="92" fill="hold">
                            <p:stCondLst>
                              <p:cond delay="5500"/>
                            </p:stCondLst>
                            <p:childTnLst>
                              <p:par>
                                <p:cTn id="93" presetID="10" presetClass="entr" presetSubtype="0" fill="hold" nodeType="afterEffect">
                                  <p:stCondLst>
                                    <p:cond delay="0"/>
                                  </p:stCondLst>
                                  <p:childTnLst>
                                    <p:set>
                                      <p:cBhvr>
                                        <p:cTn id="94" dur="1" fill="hold">
                                          <p:stCondLst>
                                            <p:cond delay="0"/>
                                          </p:stCondLst>
                                        </p:cTn>
                                        <p:tgtEl>
                                          <p:spTgt spid="8"/>
                                        </p:tgtEl>
                                        <p:attrNameLst>
                                          <p:attrName>style.visibility</p:attrName>
                                        </p:attrNameLst>
                                      </p:cBhvr>
                                      <p:to>
                                        <p:strVal val="visible"/>
                                      </p:to>
                                    </p:set>
                                    <p:animEffect transition="in" filter="fade">
                                      <p:cBhvr>
                                        <p:cTn id="95" dur="250"/>
                                        <p:tgtEl>
                                          <p:spTgt spid="8"/>
                                        </p:tgtEl>
                                      </p:cBhvr>
                                    </p:animEffect>
                                  </p:childTnLst>
                                </p:cTn>
                              </p:par>
                            </p:childTnLst>
                          </p:cTn>
                        </p:par>
                        <p:par>
                          <p:cTn id="96" fill="hold">
                            <p:stCondLst>
                              <p:cond delay="5750"/>
                            </p:stCondLst>
                            <p:childTnLst>
                              <p:par>
                                <p:cTn id="97" presetID="10" presetClass="exit" presetSubtype="0" fill="hold" nodeType="afterEffect">
                                  <p:stCondLst>
                                    <p:cond delay="250"/>
                                  </p:stCondLst>
                                  <p:childTnLst>
                                    <p:animEffect transition="out" filter="fade">
                                      <p:cBhvr>
                                        <p:cTn id="98" dur="500"/>
                                        <p:tgtEl>
                                          <p:spTgt spid="2"/>
                                        </p:tgtEl>
                                      </p:cBhvr>
                                    </p:animEffect>
                                    <p:set>
                                      <p:cBhvr>
                                        <p:cTn id="99" dur="1" fill="hold">
                                          <p:stCondLst>
                                            <p:cond delay="499"/>
                                          </p:stCondLst>
                                        </p:cTn>
                                        <p:tgtEl>
                                          <p:spTgt spid="2"/>
                                        </p:tgtEl>
                                        <p:attrNameLst>
                                          <p:attrName>style.visibility</p:attrName>
                                        </p:attrNameLst>
                                      </p:cBhvr>
                                      <p:to>
                                        <p:strVal val="hidden"/>
                                      </p:to>
                                    </p:set>
                                  </p:childTnLst>
                                </p:cTn>
                              </p:par>
                              <p:par>
                                <p:cTn id="100" presetID="10" presetClass="exit" presetSubtype="0" fill="hold" nodeType="withEffect">
                                  <p:stCondLst>
                                    <p:cond delay="250"/>
                                  </p:stCondLst>
                                  <p:childTnLst>
                                    <p:animEffect transition="out" filter="fade">
                                      <p:cBhvr>
                                        <p:cTn id="101" dur="500"/>
                                        <p:tgtEl>
                                          <p:spTgt spid="22"/>
                                        </p:tgtEl>
                                      </p:cBhvr>
                                    </p:animEffect>
                                    <p:set>
                                      <p:cBhvr>
                                        <p:cTn id="102" dur="1" fill="hold">
                                          <p:stCondLst>
                                            <p:cond delay="499"/>
                                          </p:stCondLst>
                                        </p:cTn>
                                        <p:tgtEl>
                                          <p:spTgt spid="22"/>
                                        </p:tgtEl>
                                        <p:attrNameLst>
                                          <p:attrName>style.visibility</p:attrName>
                                        </p:attrNameLst>
                                      </p:cBhvr>
                                      <p:to>
                                        <p:strVal val="hidden"/>
                                      </p:to>
                                    </p:set>
                                  </p:childTnLst>
                                </p:cTn>
                              </p:par>
                              <p:par>
                                <p:cTn id="103" presetID="10" presetClass="exit" presetSubtype="0" fill="hold" nodeType="withEffect">
                                  <p:stCondLst>
                                    <p:cond delay="250"/>
                                  </p:stCondLst>
                                  <p:childTnLst>
                                    <p:animEffect transition="out" filter="fade">
                                      <p:cBhvr>
                                        <p:cTn id="104" dur="500"/>
                                        <p:tgtEl>
                                          <p:spTgt spid="24"/>
                                        </p:tgtEl>
                                      </p:cBhvr>
                                    </p:animEffect>
                                    <p:set>
                                      <p:cBhvr>
                                        <p:cTn id="105" dur="1" fill="hold">
                                          <p:stCondLst>
                                            <p:cond delay="499"/>
                                          </p:stCondLst>
                                        </p:cTn>
                                        <p:tgtEl>
                                          <p:spTgt spid="24"/>
                                        </p:tgtEl>
                                        <p:attrNameLst>
                                          <p:attrName>style.visibility</p:attrName>
                                        </p:attrNameLst>
                                      </p:cBhvr>
                                      <p:to>
                                        <p:strVal val="hidden"/>
                                      </p:to>
                                    </p:set>
                                  </p:childTnLst>
                                </p:cTn>
                              </p:par>
                              <p:par>
                                <p:cTn id="106" presetID="10" presetClass="exit" presetSubtype="0" fill="hold" nodeType="withEffect">
                                  <p:stCondLst>
                                    <p:cond delay="250"/>
                                  </p:stCondLst>
                                  <p:childTnLst>
                                    <p:animEffect transition="out" filter="fade">
                                      <p:cBhvr>
                                        <p:cTn id="107" dur="500"/>
                                        <p:tgtEl>
                                          <p:spTgt spid="23"/>
                                        </p:tgtEl>
                                      </p:cBhvr>
                                    </p:animEffect>
                                    <p:set>
                                      <p:cBhvr>
                                        <p:cTn id="108" dur="1" fill="hold">
                                          <p:stCondLst>
                                            <p:cond delay="499"/>
                                          </p:stCondLst>
                                        </p:cTn>
                                        <p:tgtEl>
                                          <p:spTgt spid="23"/>
                                        </p:tgtEl>
                                        <p:attrNameLst>
                                          <p:attrName>style.visibility</p:attrName>
                                        </p:attrNameLst>
                                      </p:cBhvr>
                                      <p:to>
                                        <p:strVal val="hidden"/>
                                      </p:to>
                                    </p:set>
                                  </p:childTnLst>
                                </p:cTn>
                              </p:par>
                              <p:par>
                                <p:cTn id="109" presetID="10" presetClass="exit" presetSubtype="0" fill="hold" nodeType="withEffect">
                                  <p:stCondLst>
                                    <p:cond delay="250"/>
                                  </p:stCondLst>
                                  <p:childTnLst>
                                    <p:animEffect transition="out" filter="fade">
                                      <p:cBhvr>
                                        <p:cTn id="110" dur="500"/>
                                        <p:tgtEl>
                                          <p:spTgt spid="21"/>
                                        </p:tgtEl>
                                      </p:cBhvr>
                                    </p:animEffect>
                                    <p:set>
                                      <p:cBhvr>
                                        <p:cTn id="111" dur="1" fill="hold">
                                          <p:stCondLst>
                                            <p:cond delay="499"/>
                                          </p:stCondLst>
                                        </p:cTn>
                                        <p:tgtEl>
                                          <p:spTgt spid="21"/>
                                        </p:tgtEl>
                                        <p:attrNameLst>
                                          <p:attrName>style.visibility</p:attrName>
                                        </p:attrNameLst>
                                      </p:cBhvr>
                                      <p:to>
                                        <p:strVal val="hidden"/>
                                      </p:to>
                                    </p:set>
                                  </p:childTnLst>
                                </p:cTn>
                              </p:par>
                              <p:par>
                                <p:cTn id="112" presetID="10" presetClass="exit" presetSubtype="0" fill="hold" nodeType="withEffect">
                                  <p:stCondLst>
                                    <p:cond delay="250"/>
                                  </p:stCondLst>
                                  <p:childTnLst>
                                    <p:animEffect transition="out" filter="fade">
                                      <p:cBhvr>
                                        <p:cTn id="113" dur="500"/>
                                        <p:tgtEl>
                                          <p:spTgt spid="20"/>
                                        </p:tgtEl>
                                      </p:cBhvr>
                                    </p:animEffect>
                                    <p:set>
                                      <p:cBhvr>
                                        <p:cTn id="114" dur="1" fill="hold">
                                          <p:stCondLst>
                                            <p:cond delay="499"/>
                                          </p:stCondLst>
                                        </p:cTn>
                                        <p:tgtEl>
                                          <p:spTgt spid="20"/>
                                        </p:tgtEl>
                                        <p:attrNameLst>
                                          <p:attrName>style.visibility</p:attrName>
                                        </p:attrNameLst>
                                      </p:cBhvr>
                                      <p:to>
                                        <p:strVal val="hidden"/>
                                      </p:to>
                                    </p:set>
                                  </p:childTnLst>
                                </p:cTn>
                              </p:par>
                              <p:par>
                                <p:cTn id="115" presetID="10" presetClass="exit" presetSubtype="0" fill="hold" nodeType="withEffect">
                                  <p:stCondLst>
                                    <p:cond delay="250"/>
                                  </p:stCondLst>
                                  <p:childTnLst>
                                    <p:animEffect transition="out" filter="fade">
                                      <p:cBhvr>
                                        <p:cTn id="116" dur="500"/>
                                        <p:tgtEl>
                                          <p:spTgt spid="19"/>
                                        </p:tgtEl>
                                      </p:cBhvr>
                                    </p:animEffect>
                                    <p:set>
                                      <p:cBhvr>
                                        <p:cTn id="117" dur="1" fill="hold">
                                          <p:stCondLst>
                                            <p:cond delay="499"/>
                                          </p:stCondLst>
                                        </p:cTn>
                                        <p:tgtEl>
                                          <p:spTgt spid="19"/>
                                        </p:tgtEl>
                                        <p:attrNameLst>
                                          <p:attrName>style.visibility</p:attrName>
                                        </p:attrNameLst>
                                      </p:cBhvr>
                                      <p:to>
                                        <p:strVal val="hidden"/>
                                      </p:to>
                                    </p:set>
                                  </p:childTnLst>
                                </p:cTn>
                              </p:par>
                              <p:par>
                                <p:cTn id="118" presetID="10" presetClass="exit" presetSubtype="0" fill="hold" nodeType="withEffect">
                                  <p:stCondLst>
                                    <p:cond delay="250"/>
                                  </p:stCondLst>
                                  <p:childTnLst>
                                    <p:animEffect transition="out" filter="fade">
                                      <p:cBhvr>
                                        <p:cTn id="119" dur="500"/>
                                        <p:tgtEl>
                                          <p:spTgt spid="18"/>
                                        </p:tgtEl>
                                      </p:cBhvr>
                                    </p:animEffect>
                                    <p:set>
                                      <p:cBhvr>
                                        <p:cTn id="120" dur="1" fill="hold">
                                          <p:stCondLst>
                                            <p:cond delay="499"/>
                                          </p:stCondLst>
                                        </p:cTn>
                                        <p:tgtEl>
                                          <p:spTgt spid="18"/>
                                        </p:tgtEl>
                                        <p:attrNameLst>
                                          <p:attrName>style.visibility</p:attrName>
                                        </p:attrNameLst>
                                      </p:cBhvr>
                                      <p:to>
                                        <p:strVal val="hidden"/>
                                      </p:to>
                                    </p:set>
                                  </p:childTnLst>
                                </p:cTn>
                              </p:par>
                              <p:par>
                                <p:cTn id="121" presetID="10" presetClass="exit" presetSubtype="0" fill="hold" nodeType="withEffect">
                                  <p:stCondLst>
                                    <p:cond delay="250"/>
                                  </p:stCondLst>
                                  <p:childTnLst>
                                    <p:animEffect transition="out" filter="fade">
                                      <p:cBhvr>
                                        <p:cTn id="122" dur="500"/>
                                        <p:tgtEl>
                                          <p:spTgt spid="17"/>
                                        </p:tgtEl>
                                      </p:cBhvr>
                                    </p:animEffect>
                                    <p:set>
                                      <p:cBhvr>
                                        <p:cTn id="123" dur="1" fill="hold">
                                          <p:stCondLst>
                                            <p:cond delay="499"/>
                                          </p:stCondLst>
                                        </p:cTn>
                                        <p:tgtEl>
                                          <p:spTgt spid="17"/>
                                        </p:tgtEl>
                                        <p:attrNameLst>
                                          <p:attrName>style.visibility</p:attrName>
                                        </p:attrNameLst>
                                      </p:cBhvr>
                                      <p:to>
                                        <p:strVal val="hidden"/>
                                      </p:to>
                                    </p:set>
                                  </p:childTnLst>
                                </p:cTn>
                              </p:par>
                              <p:par>
                                <p:cTn id="124" presetID="10" presetClass="exit" presetSubtype="0" fill="hold" nodeType="withEffect">
                                  <p:stCondLst>
                                    <p:cond delay="250"/>
                                  </p:stCondLst>
                                  <p:childTnLst>
                                    <p:animEffect transition="out" filter="fade">
                                      <p:cBhvr>
                                        <p:cTn id="125" dur="500"/>
                                        <p:tgtEl>
                                          <p:spTgt spid="16"/>
                                        </p:tgtEl>
                                      </p:cBhvr>
                                    </p:animEffect>
                                    <p:set>
                                      <p:cBhvr>
                                        <p:cTn id="126" dur="1" fill="hold">
                                          <p:stCondLst>
                                            <p:cond delay="499"/>
                                          </p:stCondLst>
                                        </p:cTn>
                                        <p:tgtEl>
                                          <p:spTgt spid="16"/>
                                        </p:tgtEl>
                                        <p:attrNameLst>
                                          <p:attrName>style.visibility</p:attrName>
                                        </p:attrNameLst>
                                      </p:cBhvr>
                                      <p:to>
                                        <p:strVal val="hidden"/>
                                      </p:to>
                                    </p:set>
                                  </p:childTnLst>
                                </p:cTn>
                              </p:par>
                              <p:par>
                                <p:cTn id="127" presetID="10" presetClass="exit" presetSubtype="0" fill="hold" nodeType="withEffect">
                                  <p:stCondLst>
                                    <p:cond delay="250"/>
                                  </p:stCondLst>
                                  <p:childTnLst>
                                    <p:animEffect transition="out" filter="fade">
                                      <p:cBhvr>
                                        <p:cTn id="128" dur="500"/>
                                        <p:tgtEl>
                                          <p:spTgt spid="15"/>
                                        </p:tgtEl>
                                      </p:cBhvr>
                                    </p:animEffect>
                                    <p:set>
                                      <p:cBhvr>
                                        <p:cTn id="129" dur="1" fill="hold">
                                          <p:stCondLst>
                                            <p:cond delay="499"/>
                                          </p:stCondLst>
                                        </p:cTn>
                                        <p:tgtEl>
                                          <p:spTgt spid="15"/>
                                        </p:tgtEl>
                                        <p:attrNameLst>
                                          <p:attrName>style.visibility</p:attrName>
                                        </p:attrNameLst>
                                      </p:cBhvr>
                                      <p:to>
                                        <p:strVal val="hidden"/>
                                      </p:to>
                                    </p:set>
                                  </p:childTnLst>
                                </p:cTn>
                              </p:par>
                              <p:par>
                                <p:cTn id="130" presetID="10" presetClass="exit" presetSubtype="0" fill="hold" nodeType="withEffect">
                                  <p:stCondLst>
                                    <p:cond delay="250"/>
                                  </p:stCondLst>
                                  <p:childTnLst>
                                    <p:animEffect transition="out" filter="fade">
                                      <p:cBhvr>
                                        <p:cTn id="131" dur="500"/>
                                        <p:tgtEl>
                                          <p:spTgt spid="13"/>
                                        </p:tgtEl>
                                      </p:cBhvr>
                                    </p:animEffect>
                                    <p:set>
                                      <p:cBhvr>
                                        <p:cTn id="132" dur="1" fill="hold">
                                          <p:stCondLst>
                                            <p:cond delay="499"/>
                                          </p:stCondLst>
                                        </p:cTn>
                                        <p:tgtEl>
                                          <p:spTgt spid="13"/>
                                        </p:tgtEl>
                                        <p:attrNameLst>
                                          <p:attrName>style.visibility</p:attrName>
                                        </p:attrNameLst>
                                      </p:cBhvr>
                                      <p:to>
                                        <p:strVal val="hidden"/>
                                      </p:to>
                                    </p:set>
                                  </p:childTnLst>
                                </p:cTn>
                              </p:par>
                              <p:par>
                                <p:cTn id="133" presetID="10" presetClass="exit" presetSubtype="0" fill="hold" nodeType="withEffect">
                                  <p:stCondLst>
                                    <p:cond delay="250"/>
                                  </p:stCondLst>
                                  <p:childTnLst>
                                    <p:animEffect transition="out" filter="fade">
                                      <p:cBhvr>
                                        <p:cTn id="134" dur="500"/>
                                        <p:tgtEl>
                                          <p:spTgt spid="14"/>
                                        </p:tgtEl>
                                      </p:cBhvr>
                                    </p:animEffect>
                                    <p:set>
                                      <p:cBhvr>
                                        <p:cTn id="135" dur="1" fill="hold">
                                          <p:stCondLst>
                                            <p:cond delay="499"/>
                                          </p:stCondLst>
                                        </p:cTn>
                                        <p:tgtEl>
                                          <p:spTgt spid="14"/>
                                        </p:tgtEl>
                                        <p:attrNameLst>
                                          <p:attrName>style.visibility</p:attrName>
                                        </p:attrNameLst>
                                      </p:cBhvr>
                                      <p:to>
                                        <p:strVal val="hidden"/>
                                      </p:to>
                                    </p:set>
                                  </p:childTnLst>
                                </p:cTn>
                              </p:par>
                              <p:par>
                                <p:cTn id="136" presetID="10" presetClass="exit" presetSubtype="0" fill="hold" nodeType="withEffect">
                                  <p:stCondLst>
                                    <p:cond delay="250"/>
                                  </p:stCondLst>
                                  <p:childTnLst>
                                    <p:animEffect transition="out" filter="fade">
                                      <p:cBhvr>
                                        <p:cTn id="137" dur="500"/>
                                        <p:tgtEl>
                                          <p:spTgt spid="12"/>
                                        </p:tgtEl>
                                      </p:cBhvr>
                                    </p:animEffect>
                                    <p:set>
                                      <p:cBhvr>
                                        <p:cTn id="138" dur="1" fill="hold">
                                          <p:stCondLst>
                                            <p:cond delay="499"/>
                                          </p:stCondLst>
                                        </p:cTn>
                                        <p:tgtEl>
                                          <p:spTgt spid="12"/>
                                        </p:tgtEl>
                                        <p:attrNameLst>
                                          <p:attrName>style.visibility</p:attrName>
                                        </p:attrNameLst>
                                      </p:cBhvr>
                                      <p:to>
                                        <p:strVal val="hidden"/>
                                      </p:to>
                                    </p:set>
                                  </p:childTnLst>
                                </p:cTn>
                              </p:par>
                              <p:par>
                                <p:cTn id="139" presetID="10" presetClass="exit" presetSubtype="0" fill="hold" nodeType="withEffect">
                                  <p:stCondLst>
                                    <p:cond delay="250"/>
                                  </p:stCondLst>
                                  <p:childTnLst>
                                    <p:animEffect transition="out" filter="fade">
                                      <p:cBhvr>
                                        <p:cTn id="140" dur="500"/>
                                        <p:tgtEl>
                                          <p:spTgt spid="10"/>
                                        </p:tgtEl>
                                      </p:cBhvr>
                                    </p:animEffect>
                                    <p:set>
                                      <p:cBhvr>
                                        <p:cTn id="141" dur="1" fill="hold">
                                          <p:stCondLst>
                                            <p:cond delay="499"/>
                                          </p:stCondLst>
                                        </p:cTn>
                                        <p:tgtEl>
                                          <p:spTgt spid="10"/>
                                        </p:tgtEl>
                                        <p:attrNameLst>
                                          <p:attrName>style.visibility</p:attrName>
                                        </p:attrNameLst>
                                      </p:cBhvr>
                                      <p:to>
                                        <p:strVal val="hidden"/>
                                      </p:to>
                                    </p:set>
                                  </p:childTnLst>
                                </p:cTn>
                              </p:par>
                              <p:par>
                                <p:cTn id="142" presetID="10" presetClass="exit" presetSubtype="0" fill="hold" nodeType="withEffect">
                                  <p:stCondLst>
                                    <p:cond delay="250"/>
                                  </p:stCondLst>
                                  <p:childTnLst>
                                    <p:animEffect transition="out" filter="fade">
                                      <p:cBhvr>
                                        <p:cTn id="143" dur="500"/>
                                        <p:tgtEl>
                                          <p:spTgt spid="9"/>
                                        </p:tgtEl>
                                      </p:cBhvr>
                                    </p:animEffect>
                                    <p:set>
                                      <p:cBhvr>
                                        <p:cTn id="144" dur="1" fill="hold">
                                          <p:stCondLst>
                                            <p:cond delay="499"/>
                                          </p:stCondLst>
                                        </p:cTn>
                                        <p:tgtEl>
                                          <p:spTgt spid="9"/>
                                        </p:tgtEl>
                                        <p:attrNameLst>
                                          <p:attrName>style.visibility</p:attrName>
                                        </p:attrNameLst>
                                      </p:cBhvr>
                                      <p:to>
                                        <p:strVal val="hidden"/>
                                      </p:to>
                                    </p:set>
                                  </p:childTnLst>
                                </p:cTn>
                              </p:par>
                              <p:par>
                                <p:cTn id="145" presetID="10" presetClass="exit" presetSubtype="0" fill="hold" nodeType="withEffect">
                                  <p:stCondLst>
                                    <p:cond delay="250"/>
                                  </p:stCondLst>
                                  <p:childTnLst>
                                    <p:animEffect transition="out" filter="fade">
                                      <p:cBhvr>
                                        <p:cTn id="146" dur="500"/>
                                        <p:tgtEl>
                                          <p:spTgt spid="7"/>
                                        </p:tgtEl>
                                      </p:cBhvr>
                                    </p:animEffect>
                                    <p:set>
                                      <p:cBhvr>
                                        <p:cTn id="147" dur="1" fill="hold">
                                          <p:stCondLst>
                                            <p:cond delay="499"/>
                                          </p:stCondLst>
                                        </p:cTn>
                                        <p:tgtEl>
                                          <p:spTgt spid="7"/>
                                        </p:tgtEl>
                                        <p:attrNameLst>
                                          <p:attrName>style.visibility</p:attrName>
                                        </p:attrNameLst>
                                      </p:cBhvr>
                                      <p:to>
                                        <p:strVal val="hidden"/>
                                      </p:to>
                                    </p:set>
                                  </p:childTnLst>
                                </p:cTn>
                              </p:par>
                              <p:par>
                                <p:cTn id="148" presetID="10" presetClass="exit" presetSubtype="0" fill="hold" nodeType="withEffect">
                                  <p:stCondLst>
                                    <p:cond delay="250"/>
                                  </p:stCondLst>
                                  <p:childTnLst>
                                    <p:animEffect transition="out" filter="fade">
                                      <p:cBhvr>
                                        <p:cTn id="149" dur="500"/>
                                        <p:tgtEl>
                                          <p:spTgt spid="6"/>
                                        </p:tgtEl>
                                      </p:cBhvr>
                                    </p:animEffect>
                                    <p:set>
                                      <p:cBhvr>
                                        <p:cTn id="150" dur="1" fill="hold">
                                          <p:stCondLst>
                                            <p:cond delay="499"/>
                                          </p:stCondLst>
                                        </p:cTn>
                                        <p:tgtEl>
                                          <p:spTgt spid="6"/>
                                        </p:tgtEl>
                                        <p:attrNameLst>
                                          <p:attrName>style.visibility</p:attrName>
                                        </p:attrNameLst>
                                      </p:cBhvr>
                                      <p:to>
                                        <p:strVal val="hidden"/>
                                      </p:to>
                                    </p:set>
                                  </p:childTnLst>
                                </p:cTn>
                              </p:par>
                              <p:par>
                                <p:cTn id="151" presetID="10" presetClass="exit" presetSubtype="0" fill="hold" nodeType="withEffect">
                                  <p:stCondLst>
                                    <p:cond delay="250"/>
                                  </p:stCondLst>
                                  <p:childTnLst>
                                    <p:animEffect transition="out" filter="fade">
                                      <p:cBhvr>
                                        <p:cTn id="152" dur="500"/>
                                        <p:tgtEl>
                                          <p:spTgt spid="5"/>
                                        </p:tgtEl>
                                      </p:cBhvr>
                                    </p:animEffect>
                                    <p:set>
                                      <p:cBhvr>
                                        <p:cTn id="153" dur="1" fill="hold">
                                          <p:stCondLst>
                                            <p:cond delay="499"/>
                                          </p:stCondLst>
                                        </p:cTn>
                                        <p:tgtEl>
                                          <p:spTgt spid="5"/>
                                        </p:tgtEl>
                                        <p:attrNameLst>
                                          <p:attrName>style.visibility</p:attrName>
                                        </p:attrNameLst>
                                      </p:cBhvr>
                                      <p:to>
                                        <p:strVal val="hidden"/>
                                      </p:to>
                                    </p:set>
                                  </p:childTnLst>
                                </p:cTn>
                              </p:par>
                              <p:par>
                                <p:cTn id="154" presetID="10" presetClass="exit" presetSubtype="0" fill="hold" nodeType="withEffect">
                                  <p:stCondLst>
                                    <p:cond delay="250"/>
                                  </p:stCondLst>
                                  <p:childTnLst>
                                    <p:animEffect transition="out" filter="fade">
                                      <p:cBhvr>
                                        <p:cTn id="155" dur="500"/>
                                        <p:tgtEl>
                                          <p:spTgt spid="4"/>
                                        </p:tgtEl>
                                      </p:cBhvr>
                                    </p:animEffect>
                                    <p:set>
                                      <p:cBhvr>
                                        <p:cTn id="156" dur="1" fill="hold">
                                          <p:stCondLst>
                                            <p:cond delay="499"/>
                                          </p:stCondLst>
                                        </p:cTn>
                                        <p:tgtEl>
                                          <p:spTgt spid="4"/>
                                        </p:tgtEl>
                                        <p:attrNameLst>
                                          <p:attrName>style.visibility</p:attrName>
                                        </p:attrNameLst>
                                      </p:cBhvr>
                                      <p:to>
                                        <p:strVal val="hidden"/>
                                      </p:to>
                                    </p:set>
                                  </p:childTnLst>
                                </p:cTn>
                              </p:par>
                              <p:par>
                                <p:cTn id="157" presetID="10" presetClass="exit" presetSubtype="0" fill="hold" nodeType="withEffect">
                                  <p:stCondLst>
                                    <p:cond delay="250"/>
                                  </p:stCondLst>
                                  <p:childTnLst>
                                    <p:animEffect transition="out" filter="fade">
                                      <p:cBhvr>
                                        <p:cTn id="158" dur="500"/>
                                        <p:tgtEl>
                                          <p:spTgt spid="3"/>
                                        </p:tgtEl>
                                      </p:cBhvr>
                                    </p:animEffect>
                                    <p:set>
                                      <p:cBhvr>
                                        <p:cTn id="159" dur="1" fill="hold">
                                          <p:stCondLst>
                                            <p:cond delay="499"/>
                                          </p:stCondLst>
                                        </p:cTn>
                                        <p:tgtEl>
                                          <p:spTgt spid="3"/>
                                        </p:tgtEl>
                                        <p:attrNameLst>
                                          <p:attrName>style.visibility</p:attrName>
                                        </p:attrNameLst>
                                      </p:cBhvr>
                                      <p:to>
                                        <p:strVal val="hidden"/>
                                      </p:to>
                                    </p:set>
                                  </p:childTnLst>
                                </p:cTn>
                              </p:par>
                              <p:par>
                                <p:cTn id="160" presetID="10" presetClass="exit" presetSubtype="0" fill="hold" nodeType="withEffect">
                                  <p:stCondLst>
                                    <p:cond delay="250"/>
                                  </p:stCondLst>
                                  <p:childTnLst>
                                    <p:animEffect transition="out" filter="fade">
                                      <p:cBhvr>
                                        <p:cTn id="161" dur="500"/>
                                        <p:tgtEl>
                                          <p:spTgt spid="11"/>
                                        </p:tgtEl>
                                      </p:cBhvr>
                                    </p:animEffect>
                                    <p:set>
                                      <p:cBhvr>
                                        <p:cTn id="16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143529C-7542-4027-898E-F741DCFE2DCF}"/>
              </a:ext>
            </a:extLst>
          </p:cNvPr>
          <p:cNvSpPr>
            <a:spLocks noGrp="1"/>
          </p:cNvSpPr>
          <p:nvPr>
            <p:ph type="title"/>
          </p:nvPr>
        </p:nvSpPr>
        <p:spPr/>
        <p:txBody>
          <a:bodyPr/>
          <a:lstStyle/>
          <a:p>
            <a:r>
              <a:rPr lang="sv-SE" dirty="0"/>
              <a:t>Kort historia</a:t>
            </a:r>
          </a:p>
        </p:txBody>
      </p:sp>
      <p:sp>
        <p:nvSpPr>
          <p:cNvPr id="2" name="Platshållare för innehåll 1">
            <a:extLst>
              <a:ext uri="{FF2B5EF4-FFF2-40B4-BE49-F238E27FC236}">
                <a16:creationId xmlns:a16="http://schemas.microsoft.com/office/drawing/2014/main" id="{E0CC85F4-F880-421E-A90C-54870F190570}"/>
              </a:ext>
            </a:extLst>
          </p:cNvPr>
          <p:cNvSpPr>
            <a:spLocks noGrp="1"/>
          </p:cNvSpPr>
          <p:nvPr>
            <p:ph idx="1"/>
          </p:nvPr>
        </p:nvSpPr>
        <p:spPr>
          <a:xfrm>
            <a:off x="664232" y="1993900"/>
            <a:ext cx="9609825" cy="4239901"/>
          </a:xfrm>
        </p:spPr>
        <p:txBody>
          <a:bodyPr/>
          <a:lstStyle/>
          <a:p>
            <a:r>
              <a:rPr lang="sv-SE" dirty="0"/>
              <a:t>2008: Utredning om evidensbaserad praktik i socialtjänsten pekar på behov av samverkan för kunskapsutveckling i socialtjänsten</a:t>
            </a:r>
          </a:p>
          <a:p>
            <a:r>
              <a:rPr lang="sv-SE" dirty="0"/>
              <a:t>2009: SKR turnerade i alla län = starkt stöd för behovet av samverkan på länsnivå</a:t>
            </a:r>
          </a:p>
          <a:p>
            <a:r>
              <a:rPr lang="sv-SE" dirty="0"/>
              <a:t>2009-2016: Ök med finansiering till uppbyggnad av RSS och utpekade sakområden</a:t>
            </a:r>
          </a:p>
          <a:p>
            <a:r>
              <a:rPr lang="sv-SE" dirty="0"/>
              <a:t>2016: Modell för samverkan mellan lokal och nationell nivå genom RSS: Partnerskapet till stör för kunskapsstyrning i socialtjänsten</a:t>
            </a:r>
          </a:p>
        </p:txBody>
      </p:sp>
      <p:pic>
        <p:nvPicPr>
          <p:cNvPr id="4" name="Bildobjekt 3">
            <a:extLst>
              <a:ext uri="{FF2B5EF4-FFF2-40B4-BE49-F238E27FC236}">
                <a16:creationId xmlns:a16="http://schemas.microsoft.com/office/drawing/2014/main" id="{B4C658BB-E1D7-B047-85E4-B3C62F965720}"/>
              </a:ext>
            </a:extLst>
          </p:cNvPr>
          <p:cNvPicPr>
            <a:picLocks noChangeAspect="1"/>
          </p:cNvPicPr>
          <p:nvPr/>
        </p:nvPicPr>
        <p:blipFill>
          <a:blip r:embed="rId3"/>
          <a:stretch>
            <a:fillRect/>
          </a:stretch>
        </p:blipFill>
        <p:spPr>
          <a:xfrm>
            <a:off x="9506288" y="269720"/>
            <a:ext cx="2380351" cy="809882"/>
          </a:xfrm>
          <a:prstGeom prst="rect">
            <a:avLst/>
          </a:prstGeom>
        </p:spPr>
      </p:pic>
    </p:spTree>
    <p:extLst>
      <p:ext uri="{BB962C8B-B14F-4D97-AF65-F5344CB8AC3E}">
        <p14:creationId xmlns:p14="http://schemas.microsoft.com/office/powerpoint/2010/main" val="2814369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6C5B9BC-1013-4BAB-8F7A-EBD0ABF92D4E}"/>
              </a:ext>
            </a:extLst>
          </p:cNvPr>
          <p:cNvSpPr>
            <a:spLocks noGrp="1"/>
          </p:cNvSpPr>
          <p:nvPr>
            <p:ph idx="1"/>
          </p:nvPr>
        </p:nvSpPr>
        <p:spPr/>
        <p:txBody>
          <a:bodyPr/>
          <a:lstStyle/>
          <a:p>
            <a:r>
              <a:rPr lang="sv-SE" sz="2800" dirty="0"/>
              <a:t>Finns i alla län</a:t>
            </a:r>
          </a:p>
          <a:p>
            <a:r>
              <a:rPr lang="sv-SE" sz="2800" dirty="0"/>
              <a:t>Arbetar på uppdrag av kommunerna och/eller regionerna</a:t>
            </a:r>
          </a:p>
          <a:p>
            <a:r>
              <a:rPr lang="sv-SE" sz="2800" dirty="0"/>
              <a:t>Kan till exempel organiseras i ett kommun/kommunalförbund eller i regionen, i den största kommunen i länet eller på en FoU-enhet</a:t>
            </a:r>
          </a:p>
          <a:p>
            <a:pPr marL="30163" indent="0">
              <a:buNone/>
            </a:pPr>
            <a:endParaRPr lang="sv-SE" dirty="0"/>
          </a:p>
        </p:txBody>
      </p:sp>
      <p:sp>
        <p:nvSpPr>
          <p:cNvPr id="3" name="Rubrik 2">
            <a:extLst>
              <a:ext uri="{FF2B5EF4-FFF2-40B4-BE49-F238E27FC236}">
                <a16:creationId xmlns:a16="http://schemas.microsoft.com/office/drawing/2014/main" id="{4C54FAE3-C8AC-4830-917C-6A6EF6804D4E}"/>
              </a:ext>
            </a:extLst>
          </p:cNvPr>
          <p:cNvSpPr>
            <a:spLocks noGrp="1"/>
          </p:cNvSpPr>
          <p:nvPr>
            <p:ph type="title"/>
          </p:nvPr>
        </p:nvSpPr>
        <p:spPr/>
        <p:txBody>
          <a:bodyPr/>
          <a:lstStyle/>
          <a:p>
            <a:r>
              <a:rPr lang="sv-SE" dirty="0"/>
              <a:t>Regionala samverkans- och stödstrukturer (RSS)</a:t>
            </a:r>
          </a:p>
        </p:txBody>
      </p:sp>
      <p:pic>
        <p:nvPicPr>
          <p:cNvPr id="4" name="Bildobjekt 3">
            <a:extLst>
              <a:ext uri="{FF2B5EF4-FFF2-40B4-BE49-F238E27FC236}">
                <a16:creationId xmlns:a16="http://schemas.microsoft.com/office/drawing/2014/main" id="{49361B72-D490-00D4-472E-C518E7311D4D}"/>
              </a:ext>
            </a:extLst>
          </p:cNvPr>
          <p:cNvPicPr>
            <a:picLocks noChangeAspect="1"/>
          </p:cNvPicPr>
          <p:nvPr/>
        </p:nvPicPr>
        <p:blipFill>
          <a:blip r:embed="rId3"/>
          <a:stretch>
            <a:fillRect/>
          </a:stretch>
        </p:blipFill>
        <p:spPr>
          <a:xfrm>
            <a:off x="9586703" y="193386"/>
            <a:ext cx="2380351" cy="809882"/>
          </a:xfrm>
          <a:prstGeom prst="rect">
            <a:avLst/>
          </a:prstGeom>
        </p:spPr>
      </p:pic>
    </p:spTree>
    <p:extLst>
      <p:ext uri="{BB962C8B-B14F-4D97-AF65-F5344CB8AC3E}">
        <p14:creationId xmlns:p14="http://schemas.microsoft.com/office/powerpoint/2010/main" val="23613669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1A3EC10-F96B-411B-B5D7-1FBB7CD45DEE}"/>
              </a:ext>
            </a:extLst>
          </p:cNvPr>
          <p:cNvSpPr>
            <a:spLocks noGrp="1"/>
          </p:cNvSpPr>
          <p:nvPr>
            <p:ph idx="1"/>
          </p:nvPr>
        </p:nvSpPr>
        <p:spPr/>
        <p:txBody>
          <a:bodyPr/>
          <a:lstStyle/>
          <a:p>
            <a:pPr lvl="0"/>
            <a:r>
              <a:rPr lang="sv-SE" b="1" dirty="0"/>
              <a:t>Samverkan</a:t>
            </a:r>
            <a:r>
              <a:rPr lang="sv-SE" dirty="0"/>
              <a:t> i frågor som rör socialtjänst och hälso- och sjukvård mellan kommuner och mellan kommuner och regioner,</a:t>
            </a:r>
          </a:p>
          <a:p>
            <a:r>
              <a:rPr lang="sv-SE" b="1" dirty="0"/>
              <a:t>Utvecklingen </a:t>
            </a:r>
            <a:r>
              <a:rPr lang="sv-SE" dirty="0"/>
              <a:t>av kunskapsbaserad socialtjänst och kommunal hälso- och sjukvård på regional och lokal nivå anpassat till regionala och lokala prioriteringar,</a:t>
            </a:r>
          </a:p>
          <a:p>
            <a:pPr lvl="0"/>
            <a:r>
              <a:rPr lang="sv-SE" dirty="0"/>
              <a:t>Att stödja huvudmännen i </a:t>
            </a:r>
            <a:r>
              <a:rPr lang="sv-SE" b="1" dirty="0"/>
              <a:t>dialogen</a:t>
            </a:r>
            <a:r>
              <a:rPr lang="sv-SE" dirty="0"/>
              <a:t> om kunskapsutveckling och kunskapsstyrning, </a:t>
            </a:r>
          </a:p>
        </p:txBody>
      </p:sp>
      <p:sp>
        <p:nvSpPr>
          <p:cNvPr id="3" name="Rubrik 2">
            <a:extLst>
              <a:ext uri="{FF2B5EF4-FFF2-40B4-BE49-F238E27FC236}">
                <a16:creationId xmlns:a16="http://schemas.microsoft.com/office/drawing/2014/main" id="{6E41EDF3-E188-425A-81B0-81A9BBE164E8}"/>
              </a:ext>
            </a:extLst>
          </p:cNvPr>
          <p:cNvSpPr>
            <a:spLocks noGrp="1"/>
          </p:cNvSpPr>
          <p:nvPr>
            <p:ph type="title"/>
          </p:nvPr>
        </p:nvSpPr>
        <p:spPr/>
        <p:txBody>
          <a:bodyPr/>
          <a:lstStyle/>
          <a:p>
            <a:r>
              <a:rPr lang="sv-SE"/>
              <a:t>Uppdraget att vara RSS innebär:</a:t>
            </a:r>
            <a:endParaRPr lang="sv-SE" dirty="0"/>
          </a:p>
        </p:txBody>
      </p:sp>
      <p:pic>
        <p:nvPicPr>
          <p:cNvPr id="4" name="Bildobjekt 3">
            <a:extLst>
              <a:ext uri="{FF2B5EF4-FFF2-40B4-BE49-F238E27FC236}">
                <a16:creationId xmlns:a16="http://schemas.microsoft.com/office/drawing/2014/main" id="{6F10683E-A381-21DF-1348-677CD803469B}"/>
              </a:ext>
            </a:extLst>
          </p:cNvPr>
          <p:cNvPicPr>
            <a:picLocks noChangeAspect="1"/>
          </p:cNvPicPr>
          <p:nvPr/>
        </p:nvPicPr>
        <p:blipFill>
          <a:blip r:embed="rId3"/>
          <a:stretch>
            <a:fillRect/>
          </a:stretch>
        </p:blipFill>
        <p:spPr>
          <a:xfrm>
            <a:off x="9643448" y="80452"/>
            <a:ext cx="2380351" cy="809882"/>
          </a:xfrm>
          <a:prstGeom prst="rect">
            <a:avLst/>
          </a:prstGeom>
        </p:spPr>
      </p:pic>
    </p:spTree>
    <p:extLst>
      <p:ext uri="{BB962C8B-B14F-4D97-AF65-F5344CB8AC3E}">
        <p14:creationId xmlns:p14="http://schemas.microsoft.com/office/powerpoint/2010/main" val="40530977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64232" y="1314103"/>
            <a:ext cx="9609825" cy="3738598"/>
          </a:xfrm>
        </p:spPr>
        <p:txBody>
          <a:bodyPr/>
          <a:lstStyle/>
          <a:p>
            <a:pPr marL="0" indent="0">
              <a:buNone/>
            </a:pPr>
            <a:r>
              <a:rPr lang="sv-SE" b="1" dirty="0"/>
              <a:t>Länets forum för strategiska diskussioner och gemensamma utvecklingsarbeten – bas i de lokala behoven</a:t>
            </a:r>
          </a:p>
          <a:p>
            <a:pPr marL="285750" indent="-285750"/>
            <a:r>
              <a:rPr lang="sv-SE" sz="2000" dirty="0"/>
              <a:t>Möjlighet att anpassa stöd givet kunskap om lokala förhållanden</a:t>
            </a:r>
          </a:p>
          <a:p>
            <a:pPr marL="285750" indent="-285750"/>
            <a:r>
              <a:rPr lang="sv-SE" sz="2000" dirty="0"/>
              <a:t>Kontakt med andra relevanta samverkansarenor</a:t>
            </a:r>
          </a:p>
          <a:p>
            <a:pPr marL="285750" indent="-285750"/>
            <a:r>
              <a:rPr lang="sv-SE" sz="2000" dirty="0"/>
              <a:t>Effektivt att göra vissa saker gemensamt</a:t>
            </a:r>
            <a:endParaRPr lang="sv-SE" sz="2000" b="1" dirty="0"/>
          </a:p>
          <a:p>
            <a:pPr marL="0" indent="0">
              <a:buNone/>
            </a:pPr>
            <a:endParaRPr lang="sv-SE" b="1" dirty="0"/>
          </a:p>
          <a:p>
            <a:pPr marL="0" indent="0">
              <a:buNone/>
            </a:pPr>
            <a:r>
              <a:rPr lang="sv-SE" b="1" dirty="0"/>
              <a:t>Länets röst i strategiska dialoger med SKR och myndigheter</a:t>
            </a:r>
          </a:p>
          <a:p>
            <a:pPr marL="285750" indent="-285750"/>
            <a:r>
              <a:rPr lang="sv-SE" sz="2000" dirty="0"/>
              <a:t>Ökat lokalt inflytande över nationellt utvecklingsstöd</a:t>
            </a:r>
          </a:p>
          <a:p>
            <a:pPr marL="285750" indent="-285750"/>
            <a:r>
              <a:rPr lang="sv-SE" sz="2000" dirty="0"/>
              <a:t>Samverkan där alla parter bidrar utifrån sitt ansvar – arbetsfördelning</a:t>
            </a:r>
          </a:p>
          <a:p>
            <a:pPr marL="30163" indent="0">
              <a:buNone/>
            </a:pPr>
            <a:endParaRPr lang="sv-SE" dirty="0"/>
          </a:p>
        </p:txBody>
      </p:sp>
      <p:sp>
        <p:nvSpPr>
          <p:cNvPr id="2" name="Rubrik 1"/>
          <p:cNvSpPr>
            <a:spLocks noGrp="1"/>
          </p:cNvSpPr>
          <p:nvPr>
            <p:ph type="title"/>
          </p:nvPr>
        </p:nvSpPr>
        <p:spPr>
          <a:xfrm>
            <a:off x="664232" y="398352"/>
            <a:ext cx="11280118" cy="1231392"/>
          </a:xfrm>
        </p:spPr>
        <p:txBody>
          <a:bodyPr/>
          <a:lstStyle/>
          <a:p>
            <a:pPr algn="ctr"/>
            <a:r>
              <a:rPr lang="sv-SE" sz="3600" dirty="0"/>
              <a:t>RSS betydelse för verksamhetsrelevant utveckling</a:t>
            </a:r>
          </a:p>
        </p:txBody>
      </p:sp>
    </p:spTree>
    <p:extLst>
      <p:ext uri="{BB962C8B-B14F-4D97-AF65-F5344CB8AC3E}">
        <p14:creationId xmlns:p14="http://schemas.microsoft.com/office/powerpoint/2010/main" val="39126009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FD6C3E93-CA09-4D63-B7F3-78FBDFCDFDC0}"/>
              </a:ext>
            </a:extLst>
          </p:cNvPr>
          <p:cNvSpPr>
            <a:spLocks noGrp="1"/>
          </p:cNvSpPr>
          <p:nvPr>
            <p:ph sz="half" idx="2"/>
          </p:nvPr>
        </p:nvSpPr>
        <p:spPr>
          <a:xfrm>
            <a:off x="5552325" y="2771774"/>
            <a:ext cx="4716000" cy="3463425"/>
          </a:xfrm>
        </p:spPr>
        <p:txBody>
          <a:bodyPr/>
          <a:lstStyle/>
          <a:p>
            <a:r>
              <a:rPr lang="sv-SE" sz="1400" dirty="0"/>
              <a:t>Nationella nätverket för barn och unga</a:t>
            </a:r>
          </a:p>
          <a:p>
            <a:r>
              <a:rPr lang="sv-SE" sz="1400" dirty="0"/>
              <a:t>Nationella nätverket för digitalisering inom socialtjänst</a:t>
            </a:r>
          </a:p>
          <a:p>
            <a:r>
              <a:rPr lang="sv-SE" sz="1400" dirty="0"/>
              <a:t>Nationella nätverket för funktionshinder</a:t>
            </a:r>
          </a:p>
          <a:p>
            <a:r>
              <a:rPr lang="sv-SE" sz="1400" dirty="0"/>
              <a:t>Nationella nätverket för missbruk och beroende (BIRK)</a:t>
            </a:r>
          </a:p>
          <a:p>
            <a:r>
              <a:rPr lang="sv-SE" sz="1400" dirty="0"/>
              <a:t>Nationella nätverket för regionalt stöd för uppföljning och analys</a:t>
            </a:r>
          </a:p>
          <a:p>
            <a:r>
              <a:rPr lang="sv-SE" sz="1400" dirty="0"/>
              <a:t>Nationella nätverket för äldreomsorg och kommunal hälso- och sjukvård</a:t>
            </a:r>
          </a:p>
          <a:p>
            <a:r>
              <a:rPr lang="sv-SE" sz="1400" dirty="0"/>
              <a:t>Nationella nätverket för kvinnofrid</a:t>
            </a:r>
          </a:p>
          <a:p>
            <a:endParaRPr lang="sv-SE" dirty="0"/>
          </a:p>
        </p:txBody>
      </p:sp>
      <p:sp>
        <p:nvSpPr>
          <p:cNvPr id="5" name="Platshållare för innehåll 4">
            <a:extLst>
              <a:ext uri="{FF2B5EF4-FFF2-40B4-BE49-F238E27FC236}">
                <a16:creationId xmlns:a16="http://schemas.microsoft.com/office/drawing/2014/main" id="{BB68D275-D7CC-4429-81DF-10BE7F9C001F}"/>
              </a:ext>
            </a:extLst>
          </p:cNvPr>
          <p:cNvSpPr>
            <a:spLocks noGrp="1"/>
          </p:cNvSpPr>
          <p:nvPr>
            <p:ph sz="half" idx="1"/>
          </p:nvPr>
        </p:nvSpPr>
        <p:spPr>
          <a:xfrm>
            <a:off x="866775" y="2454901"/>
            <a:ext cx="4716000" cy="3740400"/>
          </a:xfrm>
        </p:spPr>
        <p:txBody>
          <a:bodyPr/>
          <a:lstStyle/>
          <a:p>
            <a:pPr>
              <a:buFontTx/>
              <a:buChar char="-"/>
            </a:pPr>
            <a:r>
              <a:rPr lang="sv-SE" sz="1600" dirty="0"/>
              <a:t>RSS-nätverket</a:t>
            </a:r>
          </a:p>
          <a:p>
            <a:pPr>
              <a:buFontTx/>
              <a:buChar char="-"/>
            </a:pPr>
            <a:r>
              <a:rPr lang="sv-SE" sz="1600" dirty="0"/>
              <a:t>Partnerskapet</a:t>
            </a:r>
          </a:p>
          <a:p>
            <a:pPr marL="30163" indent="0">
              <a:buNone/>
            </a:pPr>
            <a:endParaRPr lang="sv-SE" dirty="0"/>
          </a:p>
          <a:p>
            <a:endParaRPr lang="sv-SE" dirty="0"/>
          </a:p>
        </p:txBody>
      </p:sp>
      <p:sp>
        <p:nvSpPr>
          <p:cNvPr id="4" name="Rubrik 3">
            <a:extLst>
              <a:ext uri="{FF2B5EF4-FFF2-40B4-BE49-F238E27FC236}">
                <a16:creationId xmlns:a16="http://schemas.microsoft.com/office/drawing/2014/main" id="{533AA291-A016-473B-B9A8-2F891BCED1FA}"/>
              </a:ext>
            </a:extLst>
          </p:cNvPr>
          <p:cNvSpPr>
            <a:spLocks noGrp="1"/>
          </p:cNvSpPr>
          <p:nvPr>
            <p:ph type="title"/>
          </p:nvPr>
        </p:nvSpPr>
        <p:spPr>
          <a:xfrm>
            <a:off x="666000" y="373450"/>
            <a:ext cx="10640175" cy="1231392"/>
          </a:xfrm>
        </p:spPr>
        <p:txBody>
          <a:bodyPr/>
          <a:lstStyle/>
          <a:p>
            <a:r>
              <a:rPr lang="sv-SE" sz="3200" dirty="0" err="1"/>
              <a:t>RSS:erna</a:t>
            </a:r>
            <a:r>
              <a:rPr lang="sv-SE" sz="3200" dirty="0"/>
              <a:t> samverkar på nationell nivå i en mängd olika sammanhang och för olika frågor genom:</a:t>
            </a:r>
          </a:p>
        </p:txBody>
      </p:sp>
      <p:sp>
        <p:nvSpPr>
          <p:cNvPr id="6" name="Platshållare för text 5">
            <a:extLst>
              <a:ext uri="{FF2B5EF4-FFF2-40B4-BE49-F238E27FC236}">
                <a16:creationId xmlns:a16="http://schemas.microsoft.com/office/drawing/2014/main" id="{61AEE1B4-8C72-452E-866E-24F9B7009EBD}"/>
              </a:ext>
            </a:extLst>
          </p:cNvPr>
          <p:cNvSpPr>
            <a:spLocks noGrp="1"/>
          </p:cNvSpPr>
          <p:nvPr>
            <p:ph type="body" idx="4294967295"/>
          </p:nvPr>
        </p:nvSpPr>
        <p:spPr>
          <a:xfrm>
            <a:off x="866775" y="1923300"/>
            <a:ext cx="3924300" cy="609600"/>
          </a:xfrm>
        </p:spPr>
        <p:txBody>
          <a:bodyPr/>
          <a:lstStyle/>
          <a:p>
            <a:pPr marL="30163" indent="0">
              <a:buNone/>
            </a:pPr>
            <a:r>
              <a:rPr lang="sv-SE" dirty="0"/>
              <a:t>Övergripande nätverk</a:t>
            </a:r>
          </a:p>
        </p:txBody>
      </p:sp>
      <p:sp>
        <p:nvSpPr>
          <p:cNvPr id="7" name="Platshållare för text 6">
            <a:extLst>
              <a:ext uri="{FF2B5EF4-FFF2-40B4-BE49-F238E27FC236}">
                <a16:creationId xmlns:a16="http://schemas.microsoft.com/office/drawing/2014/main" id="{4D9A041E-5808-4ABE-B8A6-337B8B9E5E45}"/>
              </a:ext>
            </a:extLst>
          </p:cNvPr>
          <p:cNvSpPr>
            <a:spLocks noGrp="1"/>
          </p:cNvSpPr>
          <p:nvPr>
            <p:ph type="body" sz="quarter" idx="4294967295"/>
          </p:nvPr>
        </p:nvSpPr>
        <p:spPr>
          <a:xfrm>
            <a:off x="5553013" y="1841500"/>
            <a:ext cx="4722812" cy="609600"/>
          </a:xfrm>
        </p:spPr>
        <p:txBody>
          <a:bodyPr/>
          <a:lstStyle/>
          <a:p>
            <a:pPr marL="30163" indent="0">
              <a:buNone/>
            </a:pPr>
            <a:r>
              <a:rPr lang="sv-SE" dirty="0"/>
              <a:t>Nationella sakområdesnätverk med ledamöter från RSS</a:t>
            </a:r>
          </a:p>
        </p:txBody>
      </p:sp>
      <p:sp>
        <p:nvSpPr>
          <p:cNvPr id="2" name="AutoShape 2">
            <a:extLst>
              <a:ext uri="{FF2B5EF4-FFF2-40B4-BE49-F238E27FC236}">
                <a16:creationId xmlns:a16="http://schemas.microsoft.com/office/drawing/2014/main" id="{A2552749-BBBC-ABE9-F103-3CA9A99AD42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pic>
        <p:nvPicPr>
          <p:cNvPr id="11" name="Bildobjekt 10">
            <a:extLst>
              <a:ext uri="{FF2B5EF4-FFF2-40B4-BE49-F238E27FC236}">
                <a16:creationId xmlns:a16="http://schemas.microsoft.com/office/drawing/2014/main" id="{E00AB150-E0C8-8B98-4699-A0D1FD1D37C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66985" y="3429000"/>
            <a:ext cx="3624090" cy="2530657"/>
          </a:xfrm>
          <a:prstGeom prst="rect">
            <a:avLst/>
          </a:prstGeom>
        </p:spPr>
      </p:pic>
    </p:spTree>
    <p:extLst>
      <p:ext uri="{BB962C8B-B14F-4D97-AF65-F5344CB8AC3E}">
        <p14:creationId xmlns:p14="http://schemas.microsoft.com/office/powerpoint/2010/main" val="37663591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1C6CBF2-FCDC-79E9-3400-B84CF17DA81F}"/>
              </a:ext>
            </a:extLst>
          </p:cNvPr>
          <p:cNvSpPr>
            <a:spLocks noGrp="1"/>
          </p:cNvSpPr>
          <p:nvPr>
            <p:ph idx="1"/>
          </p:nvPr>
        </p:nvSpPr>
        <p:spPr/>
        <p:txBody>
          <a:bodyPr/>
          <a:lstStyle/>
          <a:p>
            <a:r>
              <a:rPr lang="sv-SE" sz="2800" dirty="0"/>
              <a:t>Nära vård</a:t>
            </a:r>
          </a:p>
          <a:p>
            <a:r>
              <a:rPr lang="sv-SE" sz="2800" dirty="0"/>
              <a:t>Kompetensutveckling och kompetensförsörjning</a:t>
            </a:r>
          </a:p>
          <a:p>
            <a:r>
              <a:rPr lang="sv-SE" sz="2800" dirty="0"/>
              <a:t>Folkhälsa</a:t>
            </a:r>
          </a:p>
          <a:p>
            <a:r>
              <a:rPr lang="sv-SE" sz="2800" dirty="0"/>
              <a:t>Samverkan mellan socialtjänst, skola och hälso- och sjukvård</a:t>
            </a:r>
          </a:p>
          <a:p>
            <a:r>
              <a:rPr lang="sv-SE" sz="2800" dirty="0"/>
              <a:t>Arbetsmarknadsfrågor och ekonomiskt bistånd</a:t>
            </a:r>
          </a:p>
          <a:p>
            <a:r>
              <a:rPr lang="sv-SE" sz="2800" dirty="0"/>
              <a:t>VFU</a:t>
            </a:r>
          </a:p>
        </p:txBody>
      </p:sp>
      <p:sp>
        <p:nvSpPr>
          <p:cNvPr id="3" name="Rubrik 2">
            <a:extLst>
              <a:ext uri="{FF2B5EF4-FFF2-40B4-BE49-F238E27FC236}">
                <a16:creationId xmlns:a16="http://schemas.microsoft.com/office/drawing/2014/main" id="{15DABE7A-074A-A778-AC9A-0E71F73BA22D}"/>
              </a:ext>
            </a:extLst>
          </p:cNvPr>
          <p:cNvSpPr>
            <a:spLocks noGrp="1"/>
          </p:cNvSpPr>
          <p:nvPr>
            <p:ph type="title"/>
          </p:nvPr>
        </p:nvSpPr>
        <p:spPr/>
        <p:txBody>
          <a:bodyPr/>
          <a:lstStyle/>
          <a:p>
            <a:r>
              <a:rPr lang="sv-SE" dirty="0"/>
              <a:t>Regionalt driver RSS samverkan för ännu fler frågor…</a:t>
            </a:r>
          </a:p>
        </p:txBody>
      </p:sp>
    </p:spTree>
    <p:extLst>
      <p:ext uri="{BB962C8B-B14F-4D97-AF65-F5344CB8AC3E}">
        <p14:creationId xmlns:p14="http://schemas.microsoft.com/office/powerpoint/2010/main" val="3041902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8E7A5CE6-BCB8-4B6F-88E6-70964AED2FAD}"/>
              </a:ext>
            </a:extLst>
          </p:cNvPr>
          <p:cNvSpPr txBox="1">
            <a:spLocks/>
          </p:cNvSpPr>
          <p:nvPr/>
        </p:nvSpPr>
        <p:spPr>
          <a:xfrm>
            <a:off x="611610" y="446959"/>
            <a:ext cx="8508005" cy="644981"/>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90000"/>
              </a:lnSpc>
              <a:spcBef>
                <a:spcPct val="0"/>
              </a:spcBef>
              <a:buNone/>
              <a:defRPr sz="3500" kern="1200">
                <a:solidFill>
                  <a:schemeClr val="tx1"/>
                </a:solidFill>
                <a:latin typeface="Bodoni MT Black" panose="02070A03080606020203" pitchFamily="18"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400" b="0" i="0" u="none" strike="noStrike" kern="1200" cap="none" spc="0" normalizeH="0" baseline="0" noProof="0">
                <a:ln>
                  <a:noFill/>
                </a:ln>
                <a:solidFill>
                  <a:prstClr val="black"/>
                </a:solidFill>
                <a:effectLst/>
                <a:uLnTx/>
                <a:uFillTx/>
                <a:latin typeface="Playfair Display"/>
                <a:ea typeface="+mj-ea"/>
                <a:cs typeface="+mj-cs"/>
              </a:rPr>
              <a:t>Samverkansparter:</a:t>
            </a:r>
          </a:p>
        </p:txBody>
      </p:sp>
      <p:sp>
        <p:nvSpPr>
          <p:cNvPr id="11" name="Platshållare för innehåll 2">
            <a:extLst>
              <a:ext uri="{FF2B5EF4-FFF2-40B4-BE49-F238E27FC236}">
                <a16:creationId xmlns:a16="http://schemas.microsoft.com/office/drawing/2014/main" id="{1B7CA82D-EAA4-4C8A-A88D-DDE88F4A42A1}"/>
              </a:ext>
            </a:extLst>
          </p:cNvPr>
          <p:cNvSpPr txBox="1">
            <a:spLocks/>
          </p:cNvSpPr>
          <p:nvPr/>
        </p:nvSpPr>
        <p:spPr>
          <a:xfrm>
            <a:off x="968918" y="1088594"/>
            <a:ext cx="6075010" cy="2090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dia New" panose="020B0304020202020204" pitchFamily="34" charset="-34"/>
                <a:ea typeface="+mn-ea"/>
                <a:cs typeface="Cordia New" panose="020B0304020202020204" pitchFamily="34" charset="-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dia New" panose="020B0304020202020204" pitchFamily="34" charset="-34"/>
                <a:ea typeface="+mn-ea"/>
                <a:cs typeface="Cordia New" panose="020B0304020202020204" pitchFamily="34"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dia New" panose="020B0304020202020204" pitchFamily="34" charset="-34"/>
                <a:ea typeface="+mn-ea"/>
                <a:cs typeface="Cordia New" panose="020B0304020202020204" pitchFamily="34"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dia New" panose="020B0304020202020204" pitchFamily="34" charset="-34"/>
                <a:ea typeface="+mn-ea"/>
                <a:cs typeface="Cordia New" panose="020B0304020202020204" pitchFamily="34"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dia New" panose="020B0304020202020204" pitchFamily="34" charset="-34"/>
                <a:ea typeface="+mn-ea"/>
                <a:cs typeface="Cordia New" panose="020B0304020202020204" pitchFamily="34"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
                <a:srgbClr val="2DB9C7"/>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Göteborgsregionens (GR) </a:t>
            </a:r>
            <a:r>
              <a:rPr kumimoji="0" lang="sv-SE" sz="1600" b="1" i="1"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(Projektägare och koordinator)</a:t>
            </a:r>
          </a:p>
          <a:p>
            <a:pPr marL="228600" marR="0" lvl="0" indent="-228600" algn="l" defTabSz="914400" rtl="0" eaLnBrk="1" fontAlgn="auto" latinLnBrk="0" hangingPunct="1">
              <a:lnSpc>
                <a:spcPct val="100000"/>
              </a:lnSpc>
              <a:spcBef>
                <a:spcPts val="0"/>
              </a:spcBef>
              <a:spcAft>
                <a:spcPts val="0"/>
              </a:spcAft>
              <a:buClr>
                <a:srgbClr val="2DB9C7"/>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13 kommuner i Göteborgsregionen: </a:t>
            </a:r>
            <a:r>
              <a:rPr kumimoji="0" lang="sv-SE" sz="1600" b="0"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Ale, Alingsås, Göteborg, Härryda,</a:t>
            </a:r>
          </a:p>
          <a:p>
            <a:pPr marL="0" marR="0" lvl="0" indent="0" algn="l" defTabSz="914400" rtl="0" eaLnBrk="1" fontAlgn="auto" latinLnBrk="0" hangingPunct="1">
              <a:lnSpc>
                <a:spcPct val="100000"/>
              </a:lnSpc>
              <a:spcBef>
                <a:spcPts val="0"/>
              </a:spcBef>
              <a:spcAft>
                <a:spcPts val="0"/>
              </a:spcAft>
              <a:buClr>
                <a:srgbClr val="2DB9C7"/>
              </a:buClr>
              <a:buSzTx/>
              <a:buFont typeface="Arial" panose="020B0604020202020204" pitchFamily="34" charset="0"/>
              <a:buNone/>
              <a:tabLst/>
              <a:defRPr/>
            </a:pPr>
            <a:r>
              <a:rPr kumimoji="0" lang="sv-SE" sz="1600" b="0"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       Kungsbacka, Kungälv, Lerum, Lilla Edet, Mölndal, Partille, Stenungsund, Tjörn och Öckerö</a:t>
            </a:r>
          </a:p>
          <a:p>
            <a:pPr marL="228600" marR="0" lvl="0" indent="-228600" algn="l" defTabSz="914400" rtl="0" eaLnBrk="1" fontAlgn="auto" latinLnBrk="0" hangingPunct="1">
              <a:lnSpc>
                <a:spcPct val="100000"/>
              </a:lnSpc>
              <a:spcBef>
                <a:spcPts val="0"/>
              </a:spcBef>
              <a:spcAft>
                <a:spcPts val="0"/>
              </a:spcAft>
              <a:buClr>
                <a:srgbClr val="2DB9C7"/>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 Västra Götalandsregionen</a:t>
            </a:r>
          </a:p>
          <a:p>
            <a:pPr marL="0" marR="0" lvl="0" indent="0" algn="l" defTabSz="914400" rtl="0" eaLnBrk="1" fontAlgn="auto" latinLnBrk="0" hangingPunct="1">
              <a:lnSpc>
                <a:spcPct val="100000"/>
              </a:lnSpc>
              <a:spcBef>
                <a:spcPts val="0"/>
              </a:spcBef>
              <a:spcAft>
                <a:spcPts val="0"/>
              </a:spcAft>
              <a:buClr>
                <a:srgbClr val="2DB9C7"/>
              </a:buClr>
              <a:buSzTx/>
              <a:buFont typeface="Arial" panose="020B0604020202020204" pitchFamily="34" charset="0"/>
              <a:buNone/>
              <a:tabLst/>
              <a:defRPr/>
            </a:pPr>
            <a:endParaRPr kumimoji="0" lang="sv-SE" sz="1600" b="0" i="1"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endParaRPr>
          </a:p>
        </p:txBody>
      </p:sp>
      <p:sp>
        <p:nvSpPr>
          <p:cNvPr id="12" name="Rektangel 11">
            <a:extLst>
              <a:ext uri="{FF2B5EF4-FFF2-40B4-BE49-F238E27FC236}">
                <a16:creationId xmlns:a16="http://schemas.microsoft.com/office/drawing/2014/main" id="{69E08248-6BBF-4643-9BA5-C8EBB64524E2}"/>
              </a:ext>
            </a:extLst>
          </p:cNvPr>
          <p:cNvSpPr/>
          <p:nvPr/>
        </p:nvSpPr>
        <p:spPr>
          <a:xfrm>
            <a:off x="988220" y="5125453"/>
            <a:ext cx="4707158" cy="1077218"/>
          </a:xfrm>
          <a:prstGeom prst="rect">
            <a:avLst/>
          </a:prstGeom>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
                <a:srgbClr val="C1E1D0"/>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a:ea typeface="+mn-ea"/>
                <a:cs typeface="Cordia New"/>
              </a:rPr>
              <a:t>Chalmers</a:t>
            </a:r>
          </a:p>
          <a:p>
            <a:pPr marL="285750" marR="0" lvl="0" indent="-285750" algn="l" defTabSz="914400" rtl="0" eaLnBrk="1" fontAlgn="auto" latinLnBrk="0" hangingPunct="1">
              <a:lnSpc>
                <a:spcPct val="100000"/>
              </a:lnSpc>
              <a:spcBef>
                <a:spcPts val="0"/>
              </a:spcBef>
              <a:spcAft>
                <a:spcPts val="0"/>
              </a:spcAft>
              <a:buClr>
                <a:srgbClr val="C1E1D0"/>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a:ea typeface="+mn-ea"/>
                <a:cs typeface="Cordia New"/>
              </a:rPr>
              <a:t>RISE</a:t>
            </a:r>
          </a:p>
          <a:p>
            <a:pPr marL="285750" marR="0" lvl="0" indent="-285750" algn="l" defTabSz="914400" rtl="0" eaLnBrk="1" fontAlgn="auto" latinLnBrk="0" hangingPunct="1">
              <a:lnSpc>
                <a:spcPct val="100000"/>
              </a:lnSpc>
              <a:spcBef>
                <a:spcPts val="0"/>
              </a:spcBef>
              <a:spcAft>
                <a:spcPts val="0"/>
              </a:spcAft>
              <a:buClr>
                <a:srgbClr val="C1E1D0"/>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a:ea typeface="+mn-ea"/>
                <a:cs typeface="Cordia New"/>
              </a:rPr>
              <a:t>Göteborgs universitet</a:t>
            </a:r>
          </a:p>
          <a:p>
            <a:pPr marL="285750" marR="0" lvl="0" indent="-285750" algn="l" defTabSz="914400" rtl="0" eaLnBrk="1" fontAlgn="auto" latinLnBrk="0" hangingPunct="1">
              <a:lnSpc>
                <a:spcPct val="100000"/>
              </a:lnSpc>
              <a:spcBef>
                <a:spcPts val="0"/>
              </a:spcBef>
              <a:spcAft>
                <a:spcPts val="0"/>
              </a:spcAft>
              <a:buClr>
                <a:srgbClr val="C1E1D0"/>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a:ea typeface="+mn-ea"/>
                <a:cs typeface="Cordia New"/>
              </a:rPr>
              <a:t>Högskolan i Borås</a:t>
            </a:r>
          </a:p>
        </p:txBody>
      </p:sp>
      <p:sp>
        <p:nvSpPr>
          <p:cNvPr id="15" name="Rektangel 14">
            <a:extLst>
              <a:ext uri="{FF2B5EF4-FFF2-40B4-BE49-F238E27FC236}">
                <a16:creationId xmlns:a16="http://schemas.microsoft.com/office/drawing/2014/main" id="{4BC132F5-BF52-4A12-B1DE-ECE41EF3D4AA}"/>
              </a:ext>
            </a:extLst>
          </p:cNvPr>
          <p:cNvSpPr/>
          <p:nvPr/>
        </p:nvSpPr>
        <p:spPr>
          <a:xfrm>
            <a:off x="988220" y="3846102"/>
            <a:ext cx="4834249" cy="1323439"/>
          </a:xfrm>
          <a:prstGeom prst="rect">
            <a:avLst/>
          </a:prstGeom>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
                <a:srgbClr val="D687A7"/>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a:ea typeface="+mn-ea"/>
                <a:cs typeface="Cordia New"/>
              </a:rPr>
              <a:t>AI Sweden - </a:t>
            </a:r>
            <a:r>
              <a:rPr kumimoji="0" lang="sv-SE" sz="1600" b="1" i="0" u="none" strike="noStrike" kern="1200" cap="none" spc="0" normalizeH="0" baseline="0" noProof="0" err="1">
                <a:ln>
                  <a:noFill/>
                </a:ln>
                <a:solidFill>
                  <a:prstClr val="black"/>
                </a:solidFill>
                <a:effectLst/>
                <a:uLnTx/>
                <a:uFillTx/>
                <a:latin typeface="Cordia New"/>
                <a:ea typeface="+mn-ea"/>
                <a:cs typeface="Cordia New"/>
              </a:rPr>
              <a:t>Lindholmen</a:t>
            </a:r>
            <a:r>
              <a:rPr kumimoji="0" lang="sv-SE" sz="1600" b="1" i="0" u="none" strike="noStrike" kern="1200" cap="none" spc="0" normalizeH="0" baseline="0" noProof="0">
                <a:ln>
                  <a:noFill/>
                </a:ln>
                <a:solidFill>
                  <a:prstClr val="black"/>
                </a:solidFill>
                <a:effectLst/>
                <a:uLnTx/>
                <a:uFillTx/>
                <a:latin typeface="Cordia New"/>
                <a:ea typeface="+mn-ea"/>
                <a:cs typeface="Cordia New"/>
              </a:rPr>
              <a:t> Science Park och Västra Götalandsregionen</a:t>
            </a:r>
          </a:p>
          <a:p>
            <a:pPr marL="285750" marR="0" lvl="0" indent="-285750" algn="l" defTabSz="914400" rtl="0" eaLnBrk="1" fontAlgn="auto" latinLnBrk="0" hangingPunct="1">
              <a:lnSpc>
                <a:spcPct val="100000"/>
              </a:lnSpc>
              <a:spcBef>
                <a:spcPts val="0"/>
              </a:spcBef>
              <a:spcAft>
                <a:spcPts val="0"/>
              </a:spcAft>
              <a:buClr>
                <a:srgbClr val="D687A7"/>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Business Region Göteborg</a:t>
            </a:r>
          </a:p>
          <a:p>
            <a:pPr marL="285750" marR="0" lvl="0" indent="-285750" algn="l" defTabSz="914400" rtl="0" eaLnBrk="1" fontAlgn="auto" latinLnBrk="0" hangingPunct="1">
              <a:lnSpc>
                <a:spcPct val="100000"/>
              </a:lnSpc>
              <a:spcBef>
                <a:spcPts val="0"/>
              </a:spcBef>
              <a:spcAft>
                <a:spcPts val="0"/>
              </a:spcAft>
              <a:buClr>
                <a:srgbClr val="D687A7"/>
              </a:buClr>
              <a:buSzTx/>
              <a:buFont typeface="Arial" panose="020B0604020202020204" pitchFamily="34" charset="0"/>
              <a:buChar char="•"/>
              <a:tabLst/>
              <a:defRPr/>
            </a:pPr>
            <a:r>
              <a:rPr kumimoji="0" lang="sv-SE" sz="1600" b="1" i="0" u="none" strike="noStrike" kern="1200" cap="none" spc="0" normalizeH="0" baseline="0" noProof="0" err="1">
                <a:ln>
                  <a:noFill/>
                </a:ln>
                <a:solidFill>
                  <a:prstClr val="black"/>
                </a:solidFill>
                <a:effectLst/>
                <a:uLnTx/>
                <a:uFillTx/>
                <a:latin typeface="Cordia New"/>
                <a:ea typeface="+mn-ea"/>
                <a:cs typeface="Cordia New"/>
              </a:rPr>
              <a:t>MedTech</a:t>
            </a:r>
            <a:r>
              <a:rPr kumimoji="0" lang="sv-SE" sz="1600" b="1" i="0" u="none" strike="noStrike" kern="1200" cap="none" spc="0" normalizeH="0" baseline="0" noProof="0">
                <a:ln>
                  <a:noFill/>
                </a:ln>
                <a:solidFill>
                  <a:prstClr val="black"/>
                </a:solidFill>
                <a:effectLst/>
                <a:uLnTx/>
                <a:uFillTx/>
                <a:latin typeface="Cordia New"/>
                <a:ea typeface="+mn-ea"/>
                <a:cs typeface="Cordia New"/>
              </a:rPr>
              <a:t> West</a:t>
            </a:r>
          </a:p>
          <a:p>
            <a:pPr marL="285750" marR="0" lvl="0" indent="-285750" algn="l" defTabSz="914400" rtl="0" eaLnBrk="1" fontAlgn="auto" latinLnBrk="0" hangingPunct="1">
              <a:lnSpc>
                <a:spcPct val="100000"/>
              </a:lnSpc>
              <a:spcBef>
                <a:spcPts val="0"/>
              </a:spcBef>
              <a:spcAft>
                <a:spcPts val="0"/>
              </a:spcAft>
              <a:buClr>
                <a:srgbClr val="D687A7"/>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a:ea typeface="+mn-ea"/>
                <a:cs typeface="Cordia New"/>
              </a:rPr>
              <a:t>TechSverige </a:t>
            </a:r>
          </a:p>
          <a:p>
            <a:pPr marL="285750" marR="0" lvl="0" indent="-285750" algn="l" defTabSz="914400" rtl="0" eaLnBrk="1" fontAlgn="auto" latinLnBrk="0" hangingPunct="1">
              <a:lnSpc>
                <a:spcPct val="100000"/>
              </a:lnSpc>
              <a:spcBef>
                <a:spcPts val="0"/>
              </a:spcBef>
              <a:spcAft>
                <a:spcPts val="0"/>
              </a:spcAft>
              <a:buClr>
                <a:srgbClr val="D687A7"/>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Sahlgrenska Science park</a:t>
            </a:r>
          </a:p>
        </p:txBody>
      </p:sp>
      <p:sp>
        <p:nvSpPr>
          <p:cNvPr id="16" name="Rektangel 15">
            <a:extLst>
              <a:ext uri="{FF2B5EF4-FFF2-40B4-BE49-F238E27FC236}">
                <a16:creationId xmlns:a16="http://schemas.microsoft.com/office/drawing/2014/main" id="{5AA5A85B-8C6C-48E7-B07C-EAC70A398635}"/>
              </a:ext>
            </a:extLst>
          </p:cNvPr>
          <p:cNvSpPr/>
          <p:nvPr/>
        </p:nvSpPr>
        <p:spPr>
          <a:xfrm>
            <a:off x="972795" y="2102891"/>
            <a:ext cx="3284102" cy="1815882"/>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EBBA33"/>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Funktionsrätt Västra Götaland </a:t>
            </a:r>
          </a:p>
          <a:p>
            <a:pPr marL="285750" marR="0" lvl="0" indent="-285750" algn="l" defTabSz="914400" rtl="0" eaLnBrk="1" fontAlgn="auto" latinLnBrk="0" hangingPunct="1">
              <a:lnSpc>
                <a:spcPct val="100000"/>
              </a:lnSpc>
              <a:spcBef>
                <a:spcPts val="0"/>
              </a:spcBef>
              <a:spcAft>
                <a:spcPts val="0"/>
              </a:spcAft>
              <a:buClr>
                <a:srgbClr val="EBBA33"/>
              </a:buClr>
              <a:buSzTx/>
              <a:buFont typeface="Arial" panose="020B0604020202020204" pitchFamily="34" charset="0"/>
              <a:buChar char="•"/>
              <a:tabLst/>
              <a:defRPr/>
            </a:pPr>
            <a:r>
              <a:rPr kumimoji="0" lang="sv-SE" sz="1600" b="1" i="0" u="none" strike="noStrike" kern="1200" cap="none" spc="0" normalizeH="0" baseline="0" noProof="0" err="1">
                <a:ln>
                  <a:noFill/>
                </a:ln>
                <a:solidFill>
                  <a:prstClr val="black"/>
                </a:solidFill>
                <a:effectLst/>
                <a:uLnTx/>
                <a:uFillTx/>
                <a:latin typeface="Cordia New" panose="020B0304020202020204" pitchFamily="34" charset="-34"/>
                <a:ea typeface="+mn-ea"/>
                <a:cs typeface="Cordia New" panose="020B0304020202020204" pitchFamily="34" charset="-34"/>
              </a:rPr>
              <a:t>LaSSe</a:t>
            </a: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 Brukarstödcenter </a:t>
            </a:r>
          </a:p>
          <a:p>
            <a:pPr marL="285750" marR="0" lvl="0" indent="-285750" algn="l" defTabSz="914400" rtl="0" eaLnBrk="1" fontAlgn="auto" latinLnBrk="0" hangingPunct="1">
              <a:lnSpc>
                <a:spcPct val="100000"/>
              </a:lnSpc>
              <a:spcBef>
                <a:spcPts val="0"/>
              </a:spcBef>
              <a:spcAft>
                <a:spcPts val="0"/>
              </a:spcAft>
              <a:buClr>
                <a:srgbClr val="EBBA33"/>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Nationellt kompetenscentrum anhöriga (NKA) </a:t>
            </a:r>
          </a:p>
          <a:p>
            <a:pPr marL="285750" marR="0" lvl="0" indent="-285750" algn="l" defTabSz="914400" rtl="0" eaLnBrk="1" fontAlgn="auto" latinLnBrk="0" hangingPunct="1">
              <a:lnSpc>
                <a:spcPct val="100000"/>
              </a:lnSpc>
              <a:spcBef>
                <a:spcPts val="0"/>
              </a:spcBef>
              <a:spcAft>
                <a:spcPts val="0"/>
              </a:spcAft>
              <a:buClr>
                <a:srgbClr val="EBBA33"/>
              </a:buClr>
              <a:buSzTx/>
              <a:buFont typeface="Arial" panose="020B0604020202020204" pitchFamily="34" charset="0"/>
              <a:buChar char="•"/>
              <a:tabLst/>
              <a:defRPr/>
            </a:pPr>
            <a:r>
              <a:rPr kumimoji="0" lang="sv-SE" sz="1600" b="1" i="0" u="none" strike="noStrike" kern="1200" cap="none" spc="0" normalizeH="0" baseline="0" noProof="0" err="1">
                <a:ln>
                  <a:noFill/>
                </a:ln>
                <a:solidFill>
                  <a:prstClr val="black"/>
                </a:solidFill>
                <a:effectLst/>
                <a:uLnTx/>
                <a:uFillTx/>
                <a:latin typeface="Cordia New" panose="020B0304020202020204" pitchFamily="34" charset="-34"/>
                <a:ea typeface="+mn-ea"/>
                <a:cs typeface="Cordia New" panose="020B0304020202020204" pitchFamily="34" charset="-34"/>
              </a:rPr>
              <a:t>Our</a:t>
            </a: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 Normal</a:t>
            </a:r>
          </a:p>
          <a:p>
            <a:pPr marL="285750" marR="0" lvl="0" indent="-285750" algn="l" defTabSz="914400" rtl="0" eaLnBrk="1" fontAlgn="auto" latinLnBrk="0" hangingPunct="1">
              <a:lnSpc>
                <a:spcPct val="100000"/>
              </a:lnSpc>
              <a:spcBef>
                <a:spcPts val="0"/>
              </a:spcBef>
              <a:spcAft>
                <a:spcPts val="0"/>
              </a:spcAft>
              <a:buClr>
                <a:srgbClr val="EBBA33"/>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Pensionärernas riksorganisation, PRO</a:t>
            </a:r>
          </a:p>
          <a:p>
            <a:pPr marL="285750" marR="0" lvl="0" indent="-285750" algn="l" defTabSz="914400" rtl="0" eaLnBrk="1" fontAlgn="auto" latinLnBrk="0" hangingPunct="1">
              <a:lnSpc>
                <a:spcPct val="100000"/>
              </a:lnSpc>
              <a:spcBef>
                <a:spcPts val="0"/>
              </a:spcBef>
              <a:spcAft>
                <a:spcPts val="0"/>
              </a:spcAft>
              <a:buClr>
                <a:srgbClr val="EBBA33"/>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Sveriges Pensionärsförbund, SPF Seniorerna</a:t>
            </a:r>
          </a:p>
          <a:p>
            <a:pPr marL="285750" marR="0" lvl="0" indent="-285750" algn="l" defTabSz="914400" rtl="0" eaLnBrk="1" fontAlgn="auto" latinLnBrk="0" hangingPunct="1">
              <a:lnSpc>
                <a:spcPct val="100000"/>
              </a:lnSpc>
              <a:spcBef>
                <a:spcPts val="0"/>
              </a:spcBef>
              <a:spcAft>
                <a:spcPts val="0"/>
              </a:spcAft>
              <a:buClr>
                <a:srgbClr val="EBBA33"/>
              </a:buClr>
              <a:buSzTx/>
              <a:buFont typeface="Arial" panose="020B0604020202020204" pitchFamily="34" charset="0"/>
              <a:buChar char="•"/>
              <a:tabLst/>
              <a:defRPr/>
            </a:pPr>
            <a:r>
              <a:rPr kumimoji="0" lang="sv-SE" sz="1600" b="1" i="0" u="none" strike="noStrike" kern="1200" cap="none" spc="0" normalizeH="0" baseline="0" noProof="0">
                <a:ln>
                  <a:noFill/>
                </a:ln>
                <a:solidFill>
                  <a:prstClr val="black"/>
                </a:solidFill>
                <a:effectLst/>
                <a:uLnTx/>
                <a:uFillTx/>
                <a:latin typeface="Cordia New" panose="020B0304020202020204" pitchFamily="34" charset="-34"/>
                <a:ea typeface="+mn-ea"/>
                <a:cs typeface="Cordia New" panose="020B0304020202020204" pitchFamily="34" charset="-34"/>
              </a:rPr>
              <a:t>Studieförbund</a:t>
            </a:r>
          </a:p>
        </p:txBody>
      </p:sp>
      <p:sp>
        <p:nvSpPr>
          <p:cNvPr id="17" name="Rektangel 16">
            <a:extLst>
              <a:ext uri="{FF2B5EF4-FFF2-40B4-BE49-F238E27FC236}">
                <a16:creationId xmlns:a16="http://schemas.microsoft.com/office/drawing/2014/main" id="{ABE55002-FC5C-44E5-BF1B-D3F4BC35216E}"/>
              </a:ext>
            </a:extLst>
          </p:cNvPr>
          <p:cNvSpPr/>
          <p:nvPr/>
        </p:nvSpPr>
        <p:spPr>
          <a:xfrm>
            <a:off x="705290" y="1088594"/>
            <a:ext cx="213015" cy="1076830"/>
          </a:xfrm>
          <a:prstGeom prst="rect">
            <a:avLst/>
          </a:prstGeom>
          <a:solidFill>
            <a:srgbClr val="99DB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ktangel 17">
            <a:extLst>
              <a:ext uri="{FF2B5EF4-FFF2-40B4-BE49-F238E27FC236}">
                <a16:creationId xmlns:a16="http://schemas.microsoft.com/office/drawing/2014/main" id="{922738C2-1501-41A8-94C9-396F3071F435}"/>
              </a:ext>
            </a:extLst>
          </p:cNvPr>
          <p:cNvSpPr/>
          <p:nvPr/>
        </p:nvSpPr>
        <p:spPr>
          <a:xfrm>
            <a:off x="705290" y="2165424"/>
            <a:ext cx="213015" cy="1753349"/>
          </a:xfrm>
          <a:prstGeom prst="rect">
            <a:avLst/>
          </a:prstGeom>
          <a:solidFill>
            <a:srgbClr val="F5D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ktangel 18">
            <a:extLst>
              <a:ext uri="{FF2B5EF4-FFF2-40B4-BE49-F238E27FC236}">
                <a16:creationId xmlns:a16="http://schemas.microsoft.com/office/drawing/2014/main" id="{077A5620-21FD-4904-8B2D-E714CDE1B3DC}"/>
              </a:ext>
            </a:extLst>
          </p:cNvPr>
          <p:cNvSpPr/>
          <p:nvPr/>
        </p:nvSpPr>
        <p:spPr>
          <a:xfrm>
            <a:off x="705290" y="3915953"/>
            <a:ext cx="213015" cy="1209500"/>
          </a:xfrm>
          <a:prstGeom prst="rect">
            <a:avLst/>
          </a:prstGeom>
          <a:solidFill>
            <a:srgbClr val="EAC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ktangel 19">
            <a:extLst>
              <a:ext uri="{FF2B5EF4-FFF2-40B4-BE49-F238E27FC236}">
                <a16:creationId xmlns:a16="http://schemas.microsoft.com/office/drawing/2014/main" id="{8C231642-F071-4A26-AA5E-6BD8464EE8B8}"/>
              </a:ext>
            </a:extLst>
          </p:cNvPr>
          <p:cNvSpPr/>
          <p:nvPr/>
        </p:nvSpPr>
        <p:spPr>
          <a:xfrm>
            <a:off x="705292" y="5125453"/>
            <a:ext cx="213013" cy="1097208"/>
          </a:xfrm>
          <a:prstGeom prst="rect">
            <a:avLst/>
          </a:prstGeom>
          <a:solidFill>
            <a:srgbClr val="DCE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pic>
        <p:nvPicPr>
          <p:cNvPr id="21" name="Platshållare för innehåll 5" descr="En bild som visar tecken&#10;&#10;Automatiskt genererad beskrivning">
            <a:extLst>
              <a:ext uri="{FF2B5EF4-FFF2-40B4-BE49-F238E27FC236}">
                <a16:creationId xmlns:a16="http://schemas.microsoft.com/office/drawing/2014/main" id="{2A76F6B0-2118-4BF3-BEF1-33EF9245AE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3928" y="938657"/>
            <a:ext cx="4351338" cy="4351338"/>
          </a:xfrm>
          <a:prstGeom prst="rect">
            <a:avLst/>
          </a:prstGeom>
        </p:spPr>
      </p:pic>
    </p:spTree>
    <p:extLst>
      <p:ext uri="{BB962C8B-B14F-4D97-AF65-F5344CB8AC3E}">
        <p14:creationId xmlns:p14="http://schemas.microsoft.com/office/powerpoint/2010/main" val="5347745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1F84AEE-D5C9-1D86-68C9-F5192FB4BF07}"/>
              </a:ext>
            </a:extLst>
          </p:cNvPr>
          <p:cNvSpPr>
            <a:spLocks noGrp="1"/>
          </p:cNvSpPr>
          <p:nvPr>
            <p:ph idx="1"/>
          </p:nvPr>
        </p:nvSpPr>
        <p:spPr/>
        <p:txBody>
          <a:bodyPr/>
          <a:lstStyle/>
          <a:p>
            <a:r>
              <a:rPr lang="sv-SE" dirty="0"/>
              <a:t>Stöd till individbaserad systematisk uppföljning</a:t>
            </a:r>
          </a:p>
          <a:p>
            <a:r>
              <a:rPr lang="sv-SE" dirty="0"/>
              <a:t>Stöd till implementering av rekommenderade insatser till barn och unga för att förhindra normbrytande beteende och återfall i brott</a:t>
            </a:r>
          </a:p>
          <a:p>
            <a:r>
              <a:rPr lang="sv-SE" dirty="0"/>
              <a:t>Kommunal hälso- och sjukvård</a:t>
            </a:r>
          </a:p>
          <a:p>
            <a:r>
              <a:rPr lang="sv-SE" dirty="0"/>
              <a:t>Yrkesresan</a:t>
            </a:r>
          </a:p>
          <a:p>
            <a:endParaRPr lang="sv-SE" dirty="0"/>
          </a:p>
          <a:p>
            <a:endParaRPr lang="sv-SE" dirty="0"/>
          </a:p>
        </p:txBody>
      </p:sp>
      <p:sp>
        <p:nvSpPr>
          <p:cNvPr id="3" name="Rubrik 2">
            <a:extLst>
              <a:ext uri="{FF2B5EF4-FFF2-40B4-BE49-F238E27FC236}">
                <a16:creationId xmlns:a16="http://schemas.microsoft.com/office/drawing/2014/main" id="{F61BF5B8-0969-3A3B-EE75-13DD6183D885}"/>
              </a:ext>
            </a:extLst>
          </p:cNvPr>
          <p:cNvSpPr>
            <a:spLocks noGrp="1"/>
          </p:cNvSpPr>
          <p:nvPr>
            <p:ph type="title"/>
          </p:nvPr>
        </p:nvSpPr>
        <p:spPr/>
        <p:txBody>
          <a:bodyPr/>
          <a:lstStyle/>
          <a:p>
            <a:r>
              <a:rPr lang="sv-SE" dirty="0"/>
              <a:t>Några exempel på samarbeten med myndigheter i Partnerskapet</a:t>
            </a:r>
          </a:p>
        </p:txBody>
      </p:sp>
      <p:pic>
        <p:nvPicPr>
          <p:cNvPr id="5" name="Bildobjekt 4">
            <a:extLst>
              <a:ext uri="{FF2B5EF4-FFF2-40B4-BE49-F238E27FC236}">
                <a16:creationId xmlns:a16="http://schemas.microsoft.com/office/drawing/2014/main" id="{61E9F49A-2513-48AD-7AD9-9ED8934DDE89}"/>
              </a:ext>
            </a:extLst>
          </p:cNvPr>
          <p:cNvPicPr>
            <a:picLocks noChangeAspect="1"/>
          </p:cNvPicPr>
          <p:nvPr/>
        </p:nvPicPr>
        <p:blipFill>
          <a:blip r:embed="rId3"/>
          <a:stretch>
            <a:fillRect/>
          </a:stretch>
        </p:blipFill>
        <p:spPr>
          <a:xfrm>
            <a:off x="2276272" y="5022637"/>
            <a:ext cx="9915728" cy="1835363"/>
          </a:xfrm>
          <a:prstGeom prst="rect">
            <a:avLst/>
          </a:prstGeom>
        </p:spPr>
      </p:pic>
    </p:spTree>
    <p:extLst>
      <p:ext uri="{BB962C8B-B14F-4D97-AF65-F5344CB8AC3E}">
        <p14:creationId xmlns:p14="http://schemas.microsoft.com/office/powerpoint/2010/main" val="13731024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8B5029D-3E7D-9338-B8E7-DAE44F9F52EB}"/>
              </a:ext>
            </a:extLst>
          </p:cNvPr>
          <p:cNvSpPr>
            <a:spLocks noGrp="1"/>
          </p:cNvSpPr>
          <p:nvPr>
            <p:ph type="body" idx="1"/>
          </p:nvPr>
        </p:nvSpPr>
        <p:spPr/>
        <p:txBody>
          <a:bodyPr/>
          <a:lstStyle/>
          <a:p>
            <a:endParaRPr lang="sv-SE"/>
          </a:p>
        </p:txBody>
      </p:sp>
      <p:sp>
        <p:nvSpPr>
          <p:cNvPr id="3" name="Rubrik 2">
            <a:extLst>
              <a:ext uri="{FF2B5EF4-FFF2-40B4-BE49-F238E27FC236}">
                <a16:creationId xmlns:a16="http://schemas.microsoft.com/office/drawing/2014/main" id="{1AF4594D-8AFC-5289-8D4C-3E977C06880F}"/>
              </a:ext>
            </a:extLst>
          </p:cNvPr>
          <p:cNvSpPr>
            <a:spLocks noGrp="1"/>
          </p:cNvSpPr>
          <p:nvPr>
            <p:ph type="title"/>
          </p:nvPr>
        </p:nvSpPr>
        <p:spPr/>
        <p:txBody>
          <a:bodyPr/>
          <a:lstStyle/>
          <a:p>
            <a:r>
              <a:rPr lang="sv-SE" dirty="0"/>
              <a:t>Exempel…</a:t>
            </a:r>
          </a:p>
        </p:txBody>
      </p:sp>
    </p:spTree>
    <p:extLst>
      <p:ext uri="{BB962C8B-B14F-4D97-AF65-F5344CB8AC3E}">
        <p14:creationId xmlns:p14="http://schemas.microsoft.com/office/powerpoint/2010/main" val="16699472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2C794E91-86DE-9E1E-5E64-8282070E35E7}"/>
              </a:ext>
            </a:extLst>
          </p:cNvPr>
          <p:cNvPicPr>
            <a:picLocks noChangeAspect="1"/>
          </p:cNvPicPr>
          <p:nvPr/>
        </p:nvPicPr>
        <p:blipFill>
          <a:blip r:embed="rId3"/>
          <a:stretch>
            <a:fillRect/>
          </a:stretch>
        </p:blipFill>
        <p:spPr>
          <a:xfrm>
            <a:off x="863127" y="1238729"/>
            <a:ext cx="5037377" cy="4735135"/>
          </a:xfrm>
          <a:prstGeom prst="rect">
            <a:avLst/>
          </a:prstGeom>
          <a:noFill/>
        </p:spPr>
      </p:pic>
      <p:sp>
        <p:nvSpPr>
          <p:cNvPr id="3" name="Pratbubbla: rektangel med rundade hörn 2">
            <a:extLst>
              <a:ext uri="{FF2B5EF4-FFF2-40B4-BE49-F238E27FC236}">
                <a16:creationId xmlns:a16="http://schemas.microsoft.com/office/drawing/2014/main" id="{1E97D019-3740-CBEB-A82A-41C8E30AE75B}"/>
              </a:ext>
            </a:extLst>
          </p:cNvPr>
          <p:cNvSpPr/>
          <p:nvPr/>
        </p:nvSpPr>
        <p:spPr>
          <a:xfrm>
            <a:off x="6758424" y="2538321"/>
            <a:ext cx="3805814" cy="2247688"/>
          </a:xfrm>
          <a:prstGeom prst="wedgeRoundRectCallout">
            <a:avLst>
              <a:gd name="adj1" fmla="val 1795"/>
              <a:gd name="adj2" fmla="val -121472"/>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En nationell satsning med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ett regionalt genomförande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för lokal kompetens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6094584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B23140-1B6D-C926-0D65-5468AAF503D0}"/>
              </a:ext>
            </a:extLst>
          </p:cNvPr>
          <p:cNvSpPr>
            <a:spLocks noGrp="1"/>
          </p:cNvSpPr>
          <p:nvPr>
            <p:ph type="title"/>
          </p:nvPr>
        </p:nvSpPr>
        <p:spPr>
          <a:xfrm>
            <a:off x="697063" y="805013"/>
            <a:ext cx="7527600" cy="1011600"/>
          </a:xfrm>
        </p:spPr>
        <p:txBody>
          <a:bodyPr/>
          <a:lstStyle/>
          <a:p>
            <a:r>
              <a:rPr lang="sv-SE" dirty="0">
                <a:latin typeface="Source Sans Pro"/>
              </a:rPr>
              <a:t>Fem snabba om Yrkesresan</a:t>
            </a:r>
            <a:endParaRPr lang="sv-SE" dirty="0"/>
          </a:p>
        </p:txBody>
      </p:sp>
      <p:sp>
        <p:nvSpPr>
          <p:cNvPr id="3" name="Platshållare för innehåll 2">
            <a:extLst>
              <a:ext uri="{FF2B5EF4-FFF2-40B4-BE49-F238E27FC236}">
                <a16:creationId xmlns:a16="http://schemas.microsoft.com/office/drawing/2014/main" id="{F9596044-3086-DAD7-3ADA-311576998B95}"/>
              </a:ext>
            </a:extLst>
          </p:cNvPr>
          <p:cNvSpPr>
            <a:spLocks noGrp="1"/>
          </p:cNvSpPr>
          <p:nvPr>
            <p:ph idx="1"/>
          </p:nvPr>
        </p:nvSpPr>
        <p:spPr>
          <a:xfrm>
            <a:off x="1140795" y="2031646"/>
            <a:ext cx="9157117" cy="4669600"/>
          </a:xfrm>
        </p:spPr>
        <p:txBody>
          <a:bodyPr/>
          <a:lstStyle/>
          <a:p>
            <a:pPr marL="0" indent="0" fontAlgn="base">
              <a:buNone/>
            </a:pPr>
            <a:r>
              <a:rPr lang="sv-SE" dirty="0"/>
              <a:t>	Introduktion till yrket</a:t>
            </a:r>
            <a:r>
              <a:rPr lang="en-US" dirty="0"/>
              <a:t>​</a:t>
            </a:r>
          </a:p>
          <a:p>
            <a:pPr marL="0" indent="0" fontAlgn="base">
              <a:buNone/>
            </a:pPr>
            <a:endParaRPr lang="en-US" sz="800" dirty="0"/>
          </a:p>
          <a:p>
            <a:pPr marL="0" indent="0" fontAlgn="base">
              <a:buNone/>
            </a:pPr>
            <a:r>
              <a:rPr lang="sv-SE" dirty="0"/>
              <a:t>	Kontinuerlig kompetensutveckling</a:t>
            </a:r>
            <a:r>
              <a:rPr lang="en-US" dirty="0"/>
              <a:t>​</a:t>
            </a:r>
          </a:p>
          <a:p>
            <a:pPr marL="0" indent="0" fontAlgn="base">
              <a:buNone/>
            </a:pPr>
            <a:endParaRPr lang="en-US" sz="800" dirty="0"/>
          </a:p>
          <a:p>
            <a:pPr marL="0" indent="0" fontAlgn="base">
              <a:buNone/>
            </a:pPr>
            <a:r>
              <a:rPr lang="sv-SE" dirty="0"/>
              <a:t>	Komplement till grundutbildning</a:t>
            </a:r>
            <a:r>
              <a:rPr lang="en-US" dirty="0"/>
              <a:t>​</a:t>
            </a:r>
          </a:p>
          <a:p>
            <a:pPr marL="0" indent="0" fontAlgn="base">
              <a:buNone/>
            </a:pPr>
            <a:endParaRPr lang="en-US" sz="800" dirty="0"/>
          </a:p>
          <a:p>
            <a:pPr marL="0" indent="0" fontAlgn="base">
              <a:buNone/>
            </a:pPr>
            <a:r>
              <a:rPr lang="sv-SE" dirty="0"/>
              <a:t>	Stöd i yrkesrollen som medarbetare och chef</a:t>
            </a:r>
          </a:p>
          <a:p>
            <a:pPr marL="0" indent="0" fontAlgn="base">
              <a:buNone/>
            </a:pPr>
            <a:endParaRPr lang="en-US" sz="800" dirty="0"/>
          </a:p>
          <a:p>
            <a:pPr marL="0" indent="0" fontAlgn="base">
              <a:buNone/>
            </a:pPr>
            <a:r>
              <a:rPr lang="sv-SE" dirty="0"/>
              <a:t>	På ett samlat sätt tillgång till bästa tillgängliga kunskap</a:t>
            </a:r>
          </a:p>
        </p:txBody>
      </p:sp>
      <p:sp>
        <p:nvSpPr>
          <p:cNvPr id="4" name="Ellips 3">
            <a:extLst>
              <a:ext uri="{FF2B5EF4-FFF2-40B4-BE49-F238E27FC236}">
                <a16:creationId xmlns:a16="http://schemas.microsoft.com/office/drawing/2014/main" id="{01C2A46A-C6D2-F3D7-0DF8-A2B15C4A19D4}"/>
              </a:ext>
            </a:extLst>
          </p:cNvPr>
          <p:cNvSpPr/>
          <p:nvPr/>
        </p:nvSpPr>
        <p:spPr>
          <a:xfrm>
            <a:off x="1432342" y="2068246"/>
            <a:ext cx="492360" cy="4877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Calibri"/>
                <a:ea typeface="+mn-ea"/>
                <a:cs typeface="+mn-cs"/>
              </a:rPr>
              <a:t>1</a:t>
            </a:r>
          </a:p>
        </p:txBody>
      </p:sp>
      <p:sp>
        <p:nvSpPr>
          <p:cNvPr id="9" name="Ellips 8">
            <a:extLst>
              <a:ext uri="{FF2B5EF4-FFF2-40B4-BE49-F238E27FC236}">
                <a16:creationId xmlns:a16="http://schemas.microsoft.com/office/drawing/2014/main" id="{158F5741-CA71-28BB-AE31-7E68E83082C8}"/>
              </a:ext>
            </a:extLst>
          </p:cNvPr>
          <p:cNvSpPr/>
          <p:nvPr/>
        </p:nvSpPr>
        <p:spPr>
          <a:xfrm>
            <a:off x="1432342" y="2834548"/>
            <a:ext cx="492360" cy="4877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Calibri"/>
                <a:ea typeface="+mn-ea"/>
                <a:cs typeface="+mn-cs"/>
              </a:rPr>
              <a:t>2</a:t>
            </a:r>
          </a:p>
        </p:txBody>
      </p:sp>
      <p:sp>
        <p:nvSpPr>
          <p:cNvPr id="10" name="Ellips 9">
            <a:extLst>
              <a:ext uri="{FF2B5EF4-FFF2-40B4-BE49-F238E27FC236}">
                <a16:creationId xmlns:a16="http://schemas.microsoft.com/office/drawing/2014/main" id="{F373CA25-A176-6CE6-CF5E-AED2FE5A99C2}"/>
              </a:ext>
            </a:extLst>
          </p:cNvPr>
          <p:cNvSpPr/>
          <p:nvPr/>
        </p:nvSpPr>
        <p:spPr>
          <a:xfrm>
            <a:off x="1432342" y="3600850"/>
            <a:ext cx="492360" cy="4877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Calibri"/>
                <a:ea typeface="+mn-ea"/>
                <a:cs typeface="+mn-cs"/>
              </a:rPr>
              <a:t>3</a:t>
            </a:r>
          </a:p>
        </p:txBody>
      </p:sp>
      <p:sp>
        <p:nvSpPr>
          <p:cNvPr id="11" name="Ellips 10">
            <a:extLst>
              <a:ext uri="{FF2B5EF4-FFF2-40B4-BE49-F238E27FC236}">
                <a16:creationId xmlns:a16="http://schemas.microsoft.com/office/drawing/2014/main" id="{025372D5-56EB-992B-5DEF-FE513E4FF9D2}"/>
              </a:ext>
            </a:extLst>
          </p:cNvPr>
          <p:cNvSpPr/>
          <p:nvPr/>
        </p:nvSpPr>
        <p:spPr>
          <a:xfrm>
            <a:off x="1432342" y="4366446"/>
            <a:ext cx="492360" cy="4877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Calibri"/>
                <a:ea typeface="+mn-ea"/>
                <a:cs typeface="+mn-cs"/>
              </a:rPr>
              <a:t>4</a:t>
            </a:r>
          </a:p>
        </p:txBody>
      </p:sp>
      <p:sp>
        <p:nvSpPr>
          <p:cNvPr id="12" name="Ellips 11">
            <a:extLst>
              <a:ext uri="{FF2B5EF4-FFF2-40B4-BE49-F238E27FC236}">
                <a16:creationId xmlns:a16="http://schemas.microsoft.com/office/drawing/2014/main" id="{10CF9964-A724-6F33-4F03-7140FC41F4B8}"/>
              </a:ext>
            </a:extLst>
          </p:cNvPr>
          <p:cNvSpPr/>
          <p:nvPr/>
        </p:nvSpPr>
        <p:spPr>
          <a:xfrm>
            <a:off x="1432342" y="5132042"/>
            <a:ext cx="492360" cy="4877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Calibri"/>
                <a:ea typeface="+mn-ea"/>
                <a:cs typeface="+mn-cs"/>
              </a:rPr>
              <a:t>5</a:t>
            </a:r>
          </a:p>
        </p:txBody>
      </p:sp>
      <p:pic>
        <p:nvPicPr>
          <p:cNvPr id="5" name="Bildobjekt 4" descr="En bild som visar karta&#10;&#10;Automatiskt genererad beskrivning">
            <a:extLst>
              <a:ext uri="{FF2B5EF4-FFF2-40B4-BE49-F238E27FC236}">
                <a16:creationId xmlns:a16="http://schemas.microsoft.com/office/drawing/2014/main" id="{71FC7D83-72A6-E960-7589-9F51BA231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7099" y="378824"/>
            <a:ext cx="1768212" cy="3987622"/>
          </a:xfrm>
          <a:prstGeom prst="rect">
            <a:avLst/>
          </a:prstGeom>
        </p:spPr>
      </p:pic>
      <p:sp>
        <p:nvSpPr>
          <p:cNvPr id="8" name="textruta 7">
            <a:extLst>
              <a:ext uri="{FF2B5EF4-FFF2-40B4-BE49-F238E27FC236}">
                <a16:creationId xmlns:a16="http://schemas.microsoft.com/office/drawing/2014/main" id="{979000C1-FE83-3CAE-130F-200FA9810D3F}"/>
              </a:ext>
            </a:extLst>
          </p:cNvPr>
          <p:cNvSpPr txBox="1"/>
          <p:nvPr/>
        </p:nvSpPr>
        <p:spPr>
          <a:xfrm>
            <a:off x="9391699" y="156754"/>
            <a:ext cx="224344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1D1D1D"/>
                </a:solidFill>
                <a:effectLst/>
                <a:uLnTx/>
                <a:uFillTx/>
                <a:latin typeface="Calibri"/>
                <a:ea typeface="+mn-ea"/>
                <a:cs typeface="+mn-cs"/>
              </a:rPr>
              <a:t>270 </a:t>
            </a:r>
            <a:r>
              <a:rPr kumimoji="0" lang="sv-SE" sz="2000" b="1" i="0" u="none" strike="noStrike" kern="1200" cap="none" spc="0" normalizeH="0" baseline="0" noProof="0" dirty="0">
                <a:ln>
                  <a:noFill/>
                </a:ln>
                <a:solidFill>
                  <a:srgbClr val="1D1D1D"/>
                </a:solidFill>
                <a:effectLst/>
                <a:uLnTx/>
                <a:uFillTx/>
                <a:latin typeface="Arial"/>
                <a:ea typeface="+mn-ea"/>
                <a:cs typeface="+mn-cs"/>
              </a:rPr>
              <a:t>anslutna kommuner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1D1D1D"/>
                </a:solidFill>
                <a:effectLst/>
                <a:uLnTx/>
                <a:uFillTx/>
                <a:latin typeface="Arial"/>
                <a:ea typeface="+mn-ea"/>
                <a:cs typeface="+mn-cs"/>
              </a:rPr>
              <a:t>= 93%</a:t>
            </a:r>
          </a:p>
        </p:txBody>
      </p:sp>
    </p:spTree>
    <p:extLst>
      <p:ext uri="{BB962C8B-B14F-4D97-AF65-F5344CB8AC3E}">
        <p14:creationId xmlns:p14="http://schemas.microsoft.com/office/powerpoint/2010/main" val="259841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animEffect transition="in" filter="fade">
                                      <p:cBhvr>
                                        <p:cTn id="14" dur="1000"/>
                                        <p:tgtEl>
                                          <p:spTgt spid="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fltVal val="0"/>
                                          </p:val>
                                        </p:tav>
                                        <p:tav tm="100000">
                                          <p:val>
                                            <p:strVal val="#ppt_w"/>
                                          </p:val>
                                        </p:tav>
                                      </p:tavLst>
                                    </p:anim>
                                    <p:anim calcmode="lin" valueType="num">
                                      <p:cBhvr>
                                        <p:cTn id="18" dur="1000" fill="hold"/>
                                        <p:tgtEl>
                                          <p:spTgt spid="10"/>
                                        </p:tgtEl>
                                        <p:attrNameLst>
                                          <p:attrName>ppt_h</p:attrName>
                                        </p:attrNameLst>
                                      </p:cBhvr>
                                      <p:tavLst>
                                        <p:tav tm="0">
                                          <p:val>
                                            <p:fltVal val="0"/>
                                          </p:val>
                                        </p:tav>
                                        <p:tav tm="100000">
                                          <p:val>
                                            <p:strVal val="#ppt_h"/>
                                          </p:val>
                                        </p:tav>
                                      </p:tavLst>
                                    </p:anim>
                                    <p:animEffect transition="in" filter="fade">
                                      <p:cBhvr>
                                        <p:cTn id="19" dur="1000"/>
                                        <p:tgtEl>
                                          <p:spTgt spid="1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fltVal val="0"/>
                                          </p:val>
                                        </p:tav>
                                        <p:tav tm="100000">
                                          <p:val>
                                            <p:strVal val="#ppt_w"/>
                                          </p:val>
                                        </p:tav>
                                      </p:tavLst>
                                    </p:anim>
                                    <p:anim calcmode="lin" valueType="num">
                                      <p:cBhvr>
                                        <p:cTn id="23" dur="1000" fill="hold"/>
                                        <p:tgtEl>
                                          <p:spTgt spid="11"/>
                                        </p:tgtEl>
                                        <p:attrNameLst>
                                          <p:attrName>ppt_h</p:attrName>
                                        </p:attrNameLst>
                                      </p:cBhvr>
                                      <p:tavLst>
                                        <p:tav tm="0">
                                          <p:val>
                                            <p:fltVal val="0"/>
                                          </p:val>
                                        </p:tav>
                                        <p:tav tm="100000">
                                          <p:val>
                                            <p:strVal val="#ppt_h"/>
                                          </p:val>
                                        </p:tav>
                                      </p:tavLst>
                                    </p:anim>
                                    <p:animEffect transition="in" filter="fade">
                                      <p:cBhvr>
                                        <p:cTn id="24" dur="1000"/>
                                        <p:tgtEl>
                                          <p:spTgt spid="1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ppt_w</p:attrName>
                                        </p:attrNameLst>
                                      </p:cBhvr>
                                      <p:tavLst>
                                        <p:tav tm="0">
                                          <p:val>
                                            <p:fltVal val="0"/>
                                          </p:val>
                                        </p:tav>
                                        <p:tav tm="100000">
                                          <p:val>
                                            <p:strVal val="#ppt_w"/>
                                          </p:val>
                                        </p:tav>
                                      </p:tavLst>
                                    </p:anim>
                                    <p:anim calcmode="lin" valueType="num">
                                      <p:cBhvr>
                                        <p:cTn id="28" dur="1000" fill="hold"/>
                                        <p:tgtEl>
                                          <p:spTgt spid="12"/>
                                        </p:tgtEl>
                                        <p:attrNameLst>
                                          <p:attrName>ppt_h</p:attrName>
                                        </p:attrNameLst>
                                      </p:cBhvr>
                                      <p:tavLst>
                                        <p:tav tm="0">
                                          <p:val>
                                            <p:fltVal val="0"/>
                                          </p:val>
                                        </p:tav>
                                        <p:tav tm="100000">
                                          <p:val>
                                            <p:strVal val="#ppt_h"/>
                                          </p:val>
                                        </p:tav>
                                      </p:tavLst>
                                    </p:anim>
                                    <p:animEffect transition="in" filter="fade">
                                      <p:cBhvr>
                                        <p:cTn id="29" dur="1000"/>
                                        <p:tgtEl>
                                          <p:spTgt spid="12"/>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8"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8" descr="Ett kugghjul med hel fyllning">
            <a:extLst>
              <a:ext uri="{FF2B5EF4-FFF2-40B4-BE49-F238E27FC236}">
                <a16:creationId xmlns:a16="http://schemas.microsoft.com/office/drawing/2014/main" id="{4373F1A4-1021-5D71-4CEF-D9FE9058F4A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199065" y="1823396"/>
            <a:ext cx="2992935" cy="2992935"/>
          </a:xfrm>
          <a:prstGeom prst="rect">
            <a:avLst/>
          </a:prstGeom>
        </p:spPr>
      </p:pic>
      <p:sp>
        <p:nvSpPr>
          <p:cNvPr id="2" name="Rubrik 1">
            <a:extLst>
              <a:ext uri="{FF2B5EF4-FFF2-40B4-BE49-F238E27FC236}">
                <a16:creationId xmlns:a16="http://schemas.microsoft.com/office/drawing/2014/main" id="{F7E1C76E-5C51-EE1A-B757-9A500FEC1E62}"/>
              </a:ext>
            </a:extLst>
          </p:cNvPr>
          <p:cNvSpPr>
            <a:spLocks noGrp="1"/>
          </p:cNvSpPr>
          <p:nvPr>
            <p:ph type="title"/>
          </p:nvPr>
        </p:nvSpPr>
        <p:spPr>
          <a:xfrm>
            <a:off x="666000" y="472021"/>
            <a:ext cx="9608400" cy="1071649"/>
          </a:xfrm>
        </p:spPr>
        <p:txBody>
          <a:bodyPr/>
          <a:lstStyle/>
          <a:p>
            <a:r>
              <a:rPr lang="sv-SE" dirty="0"/>
              <a:t>RSS är avgörande för satsningen</a:t>
            </a:r>
          </a:p>
        </p:txBody>
      </p:sp>
      <p:sp>
        <p:nvSpPr>
          <p:cNvPr id="3" name="Platshållare för text 2">
            <a:extLst>
              <a:ext uri="{FF2B5EF4-FFF2-40B4-BE49-F238E27FC236}">
                <a16:creationId xmlns:a16="http://schemas.microsoft.com/office/drawing/2014/main" id="{19E7991F-56DC-BEFA-4679-3ADB9B0E823F}"/>
              </a:ext>
            </a:extLst>
          </p:cNvPr>
          <p:cNvSpPr>
            <a:spLocks noGrp="1"/>
          </p:cNvSpPr>
          <p:nvPr>
            <p:ph type="body" idx="1"/>
          </p:nvPr>
        </p:nvSpPr>
        <p:spPr>
          <a:xfrm>
            <a:off x="666001" y="1322962"/>
            <a:ext cx="4716000" cy="780159"/>
          </a:xfrm>
        </p:spPr>
        <p:txBody>
          <a:bodyPr/>
          <a:lstStyle/>
          <a:p>
            <a:r>
              <a:rPr lang="sv-SE" sz="2400" dirty="0"/>
              <a:t>Nationellt uppdrag</a:t>
            </a:r>
          </a:p>
        </p:txBody>
      </p:sp>
      <p:sp>
        <p:nvSpPr>
          <p:cNvPr id="4" name="Platshållare för innehåll 3">
            <a:extLst>
              <a:ext uri="{FF2B5EF4-FFF2-40B4-BE49-F238E27FC236}">
                <a16:creationId xmlns:a16="http://schemas.microsoft.com/office/drawing/2014/main" id="{EBD5C480-8186-1616-A364-20EBA04BC616}"/>
              </a:ext>
            </a:extLst>
          </p:cNvPr>
          <p:cNvSpPr>
            <a:spLocks noGrp="1"/>
          </p:cNvSpPr>
          <p:nvPr>
            <p:ph sz="half" idx="2"/>
          </p:nvPr>
        </p:nvSpPr>
        <p:spPr>
          <a:xfrm>
            <a:off x="666000" y="1964988"/>
            <a:ext cx="4716000" cy="4272300"/>
          </a:xfrm>
        </p:spPr>
        <p:txBody>
          <a:bodyPr/>
          <a:lstStyle/>
          <a:p>
            <a:r>
              <a:rPr lang="sv-SE" sz="2000" dirty="0"/>
              <a:t>Vara projektägare för enskild </a:t>
            </a:r>
            <a:r>
              <a:rPr lang="sv-SE" sz="2000" dirty="0" err="1"/>
              <a:t>yrkesresa</a:t>
            </a:r>
            <a:endParaRPr lang="sv-SE" sz="2000" dirty="0"/>
          </a:p>
          <a:p>
            <a:r>
              <a:rPr lang="sv-SE" sz="2000" dirty="0"/>
              <a:t>Ta fram kursmål </a:t>
            </a:r>
          </a:p>
          <a:p>
            <a:r>
              <a:rPr lang="sv-SE" sz="2000" dirty="0"/>
              <a:t>Inventera och göra urval av kunskapsunderlag</a:t>
            </a:r>
          </a:p>
          <a:p>
            <a:r>
              <a:rPr lang="sv-SE" sz="2000" dirty="0"/>
              <a:t>Producera innehåll för medarbetare, chefer och utbildare</a:t>
            </a:r>
          </a:p>
          <a:p>
            <a:r>
              <a:rPr lang="sv-SE" sz="2000" dirty="0"/>
              <a:t>Utveckla och förvalta den enskilda </a:t>
            </a:r>
            <a:r>
              <a:rPr lang="sv-SE" sz="2000" dirty="0" err="1"/>
              <a:t>yrkesresan</a:t>
            </a:r>
            <a:endParaRPr lang="sv-SE" sz="2000" dirty="0"/>
          </a:p>
          <a:p>
            <a:endParaRPr lang="sv-SE" dirty="0"/>
          </a:p>
        </p:txBody>
      </p:sp>
      <p:sp>
        <p:nvSpPr>
          <p:cNvPr id="5" name="Platshållare för text 4">
            <a:extLst>
              <a:ext uri="{FF2B5EF4-FFF2-40B4-BE49-F238E27FC236}">
                <a16:creationId xmlns:a16="http://schemas.microsoft.com/office/drawing/2014/main" id="{66A29118-B3E5-A838-BAAD-5B707C0573F8}"/>
              </a:ext>
            </a:extLst>
          </p:cNvPr>
          <p:cNvSpPr>
            <a:spLocks noGrp="1"/>
          </p:cNvSpPr>
          <p:nvPr>
            <p:ph type="body" sz="quarter" idx="3"/>
          </p:nvPr>
        </p:nvSpPr>
        <p:spPr>
          <a:xfrm>
            <a:off x="5551200" y="1322962"/>
            <a:ext cx="4723200" cy="780159"/>
          </a:xfrm>
        </p:spPr>
        <p:txBody>
          <a:bodyPr/>
          <a:lstStyle/>
          <a:p>
            <a:r>
              <a:rPr lang="sv-SE" sz="2400" dirty="0"/>
              <a:t>Regionalt uppdrag</a:t>
            </a:r>
          </a:p>
        </p:txBody>
      </p:sp>
      <p:sp>
        <p:nvSpPr>
          <p:cNvPr id="6" name="Platshållare för innehåll 5">
            <a:extLst>
              <a:ext uri="{FF2B5EF4-FFF2-40B4-BE49-F238E27FC236}">
                <a16:creationId xmlns:a16="http://schemas.microsoft.com/office/drawing/2014/main" id="{57E4AD13-7E5B-3C67-2CF7-9450AC07D5AE}"/>
              </a:ext>
            </a:extLst>
          </p:cNvPr>
          <p:cNvSpPr>
            <a:spLocks noGrp="1"/>
          </p:cNvSpPr>
          <p:nvPr>
            <p:ph sz="quarter" idx="4"/>
          </p:nvPr>
        </p:nvSpPr>
        <p:spPr>
          <a:xfrm>
            <a:off x="5551200" y="2103120"/>
            <a:ext cx="4716000" cy="4135680"/>
          </a:xfrm>
        </p:spPr>
        <p:txBody>
          <a:bodyPr/>
          <a:lstStyle/>
          <a:p>
            <a:r>
              <a:rPr lang="sv-SE" sz="2000" dirty="0"/>
              <a:t>Kommunikation</a:t>
            </a:r>
          </a:p>
          <a:p>
            <a:r>
              <a:rPr lang="sv-SE" sz="2000" dirty="0"/>
              <a:t>Planera kurstillfällen </a:t>
            </a:r>
          </a:p>
          <a:p>
            <a:r>
              <a:rPr lang="sv-SE" sz="2000" dirty="0"/>
              <a:t>Rekrytera och samordna utbildare från kommunerna</a:t>
            </a:r>
          </a:p>
          <a:p>
            <a:r>
              <a:rPr lang="sv-SE" sz="2000" dirty="0"/>
              <a:t>Kursadministration (tex kontohantering, fakturaunderlag, rapporter) </a:t>
            </a:r>
          </a:p>
          <a:p>
            <a:r>
              <a:rPr lang="sv-SE" sz="2000" dirty="0"/>
              <a:t>Första linjens stöd/support för </a:t>
            </a:r>
            <a:r>
              <a:rPr lang="sv-SE" sz="2000" dirty="0" err="1"/>
              <a:t>lärplattformen</a:t>
            </a:r>
            <a:endParaRPr lang="sv-SE" sz="2000" dirty="0"/>
          </a:p>
          <a:p>
            <a:endParaRPr lang="sv-SE" dirty="0"/>
          </a:p>
        </p:txBody>
      </p:sp>
      <p:pic>
        <p:nvPicPr>
          <p:cNvPr id="7" name="Platshållare för innehåll 8" descr="Ett kugghjul med hel fyllning">
            <a:extLst>
              <a:ext uri="{FF2B5EF4-FFF2-40B4-BE49-F238E27FC236}">
                <a16:creationId xmlns:a16="http://schemas.microsoft.com/office/drawing/2014/main" id="{0C7FAF96-7F97-9D9F-39F3-09DA11DFD9AA}"/>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81487">
            <a:off x="10159256" y="670107"/>
            <a:ext cx="1981837" cy="1981837"/>
          </a:xfrm>
          <a:prstGeom prst="rect">
            <a:avLst/>
          </a:prstGeom>
        </p:spPr>
      </p:pic>
      <p:pic>
        <p:nvPicPr>
          <p:cNvPr id="9" name="Platshållare för innehåll 8" descr="Ett kugghjul med hel fyllning">
            <a:extLst>
              <a:ext uri="{FF2B5EF4-FFF2-40B4-BE49-F238E27FC236}">
                <a16:creationId xmlns:a16="http://schemas.microsoft.com/office/drawing/2014/main" id="{35F4C52C-600C-7260-02B4-7C3C486C217D}"/>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81487">
            <a:off x="10535080" y="3825412"/>
            <a:ext cx="1981837" cy="1981837"/>
          </a:xfrm>
          <a:prstGeom prst="rect">
            <a:avLst/>
          </a:prstGeom>
        </p:spPr>
      </p:pic>
    </p:spTree>
    <p:extLst>
      <p:ext uri="{BB962C8B-B14F-4D97-AF65-F5344CB8AC3E}">
        <p14:creationId xmlns:p14="http://schemas.microsoft.com/office/powerpoint/2010/main" val="166224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a:t>RSS Gävleborg</a:t>
            </a:r>
            <a:br>
              <a:rPr lang="sv-SE" dirty="0"/>
            </a:br>
            <a:r>
              <a:rPr lang="sv-SE" dirty="0"/>
              <a:t>SIP- samordnad individuell plan</a:t>
            </a:r>
          </a:p>
        </p:txBody>
      </p:sp>
      <p:sp>
        <p:nvSpPr>
          <p:cNvPr id="3" name="Underrubrik 2"/>
          <p:cNvSpPr>
            <a:spLocks noGrp="1"/>
          </p:cNvSpPr>
          <p:nvPr>
            <p:ph type="subTitle" idx="1"/>
          </p:nvPr>
        </p:nvSpPr>
        <p:spPr/>
        <p:txBody>
          <a:bodyPr/>
          <a:lstStyle/>
          <a:p>
            <a:r>
              <a:rPr lang="sv-SE" dirty="0"/>
              <a:t>2019-2023</a:t>
            </a:r>
          </a:p>
          <a:p>
            <a:endParaRPr lang="sv-SE" dirty="0"/>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0279" y="4304387"/>
            <a:ext cx="1271441" cy="1531231"/>
          </a:xfrm>
          <a:prstGeom prst="rect">
            <a:avLst/>
          </a:prstGeom>
        </p:spPr>
      </p:pic>
    </p:spTree>
    <p:extLst>
      <p:ext uri="{BB962C8B-B14F-4D97-AF65-F5344CB8AC3E}">
        <p14:creationId xmlns:p14="http://schemas.microsoft.com/office/powerpoint/2010/main" val="32200739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t>Exempel på process som omhändertas av RSS-Gävleborg</a:t>
            </a:r>
          </a:p>
        </p:txBody>
      </p:sp>
      <p:sp>
        <p:nvSpPr>
          <p:cNvPr id="3" name="Platshållare för innehåll 2"/>
          <p:cNvSpPr>
            <a:spLocks noGrp="1"/>
          </p:cNvSpPr>
          <p:nvPr>
            <p:ph idx="1"/>
          </p:nvPr>
        </p:nvSpPr>
        <p:spPr>
          <a:xfrm>
            <a:off x="838200" y="1778466"/>
            <a:ext cx="10515600" cy="4840448"/>
          </a:xfrm>
        </p:spPr>
        <p:txBody>
          <a:bodyPr>
            <a:normAutofit/>
          </a:bodyPr>
          <a:lstStyle/>
          <a:p>
            <a:pPr marL="0" indent="0">
              <a:buNone/>
            </a:pPr>
            <a:endParaRPr lang="sv-SE" b="1" dirty="0"/>
          </a:p>
          <a:p>
            <a:pPr marL="0" indent="0">
              <a:buNone/>
            </a:pPr>
            <a:r>
              <a:rPr lang="sv-SE" b="1" dirty="0"/>
              <a:t>Förutsättning för att starta ett länsövergripande samverkansarbete </a:t>
            </a:r>
          </a:p>
          <a:p>
            <a:r>
              <a:rPr lang="sv-SE" dirty="0"/>
              <a:t>Gävleborgs samverkansplattform Länsledning avsatt 1 miljon för särskild satsning på att utöka antalet SIP-utbildare nov 2019. </a:t>
            </a:r>
          </a:p>
          <a:p>
            <a:pPr marL="0" indent="0">
              <a:buNone/>
            </a:pPr>
            <a:endParaRPr lang="sv-SE" dirty="0"/>
          </a:p>
        </p:txBody>
      </p:sp>
    </p:spTree>
    <p:extLst>
      <p:ext uri="{BB962C8B-B14F-4D97-AF65-F5344CB8AC3E}">
        <p14:creationId xmlns:p14="http://schemas.microsoft.com/office/powerpoint/2010/main" val="49750837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p:cNvSpPr>
            <a:spLocks noGrp="1"/>
          </p:cNvSpPr>
          <p:nvPr>
            <p:ph type="subTitle" idx="1"/>
          </p:nvPr>
        </p:nvSpPr>
        <p:spPr>
          <a:xfrm>
            <a:off x="720002" y="2564904"/>
            <a:ext cx="10801351" cy="3240112"/>
          </a:xfrm>
        </p:spPr>
        <p:txBody>
          <a:bodyPr/>
          <a:lstStyle/>
          <a:p>
            <a:r>
              <a:rPr lang="sv-SE" dirty="0"/>
              <a:t>Skola				Primärvård			</a:t>
            </a:r>
          </a:p>
          <a:p>
            <a:r>
              <a:rPr lang="sv-SE" dirty="0"/>
              <a:t>Socialtjänst/IFO		Psykiatrin</a:t>
            </a:r>
          </a:p>
          <a:p>
            <a:r>
              <a:rPr lang="sv-SE" dirty="0"/>
              <a:t>Omvårdnad			BUP/Familjehälsa</a:t>
            </a:r>
          </a:p>
          <a:p>
            <a:r>
              <a:rPr lang="sv-SE" dirty="0"/>
              <a:t>				Slutenvård</a:t>
            </a:r>
          </a:p>
          <a:p>
            <a:endParaRPr lang="sv-SE" dirty="0"/>
          </a:p>
        </p:txBody>
      </p:sp>
      <p:sp>
        <p:nvSpPr>
          <p:cNvPr id="3" name="Rubrik 2"/>
          <p:cNvSpPr>
            <a:spLocks noGrp="1"/>
          </p:cNvSpPr>
          <p:nvPr>
            <p:ph type="ctrTitle"/>
          </p:nvPr>
        </p:nvSpPr>
        <p:spPr>
          <a:xfrm>
            <a:off x="623392" y="1052736"/>
            <a:ext cx="10801351" cy="1512168"/>
          </a:xfrm>
        </p:spPr>
        <p:txBody>
          <a:bodyPr>
            <a:normAutofit fontScale="90000"/>
          </a:bodyPr>
          <a:lstStyle/>
          <a:p>
            <a:r>
              <a:rPr lang="sv-SE" dirty="0"/>
              <a:t/>
            </a:r>
            <a:br>
              <a:rPr lang="sv-SE" dirty="0"/>
            </a:br>
            <a:r>
              <a:rPr lang="sv-SE" dirty="0"/>
              <a:t>		</a:t>
            </a:r>
            <a:r>
              <a:rPr lang="sv-SE" sz="4900" b="1" dirty="0"/>
              <a:t>Mottagare av SIP-utbildningarna</a:t>
            </a:r>
            <a:r>
              <a:rPr lang="sv-SE" dirty="0"/>
              <a:t/>
            </a:r>
            <a:br>
              <a:rPr lang="sv-SE" dirty="0"/>
            </a:br>
            <a:r>
              <a:rPr lang="sv-SE" dirty="0"/>
              <a:t/>
            </a:r>
            <a:br>
              <a:rPr lang="sv-SE" dirty="0"/>
            </a:br>
            <a:r>
              <a:rPr lang="sv-SE" dirty="0"/>
              <a:t>Kommunen		Regionen 		</a:t>
            </a:r>
          </a:p>
        </p:txBody>
      </p:sp>
    </p:spTree>
    <p:extLst>
      <p:ext uri="{BB962C8B-B14F-4D97-AF65-F5344CB8AC3E}">
        <p14:creationId xmlns:p14="http://schemas.microsoft.com/office/powerpoint/2010/main" val="9435303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t>Genomförande av RSS- Gävleborg</a:t>
            </a:r>
            <a:br>
              <a:rPr lang="sv-SE" b="1" dirty="0"/>
            </a:br>
            <a:endParaRPr lang="sv-SE" b="1" dirty="0"/>
          </a:p>
        </p:txBody>
      </p:sp>
      <p:sp>
        <p:nvSpPr>
          <p:cNvPr id="3" name="Platshållare för innehåll 2"/>
          <p:cNvSpPr>
            <a:spLocks noGrp="1"/>
          </p:cNvSpPr>
          <p:nvPr>
            <p:ph idx="1"/>
          </p:nvPr>
        </p:nvSpPr>
        <p:spPr/>
        <p:txBody>
          <a:bodyPr>
            <a:normAutofit fontScale="70000" lnSpcReduction="20000"/>
          </a:bodyPr>
          <a:lstStyle/>
          <a:p>
            <a:r>
              <a:rPr lang="sv-SE" dirty="0"/>
              <a:t>40-tal utbildningar sedan 2018</a:t>
            </a:r>
          </a:p>
          <a:p>
            <a:r>
              <a:rPr lang="sv-SE" dirty="0"/>
              <a:t>Totalt ca 1500 medarbetare</a:t>
            </a:r>
          </a:p>
          <a:p>
            <a:r>
              <a:rPr lang="sv-SE" dirty="0"/>
              <a:t>I nuläget finns 20 SIP-utbildare lokalt geografiskt placerade och dessutom inom olika områden:</a:t>
            </a:r>
          </a:p>
          <a:p>
            <a:pPr marL="0" indent="0">
              <a:buNone/>
            </a:pPr>
            <a:r>
              <a:rPr lang="sv-SE" dirty="0"/>
              <a:t>	-Barn och unga</a:t>
            </a:r>
          </a:p>
          <a:p>
            <a:pPr marL="0" indent="0">
              <a:buNone/>
            </a:pPr>
            <a:r>
              <a:rPr lang="sv-SE" dirty="0"/>
              <a:t>	-Vuxna med psykisk ohälsa</a:t>
            </a:r>
          </a:p>
          <a:p>
            <a:pPr marL="0" indent="0">
              <a:buNone/>
            </a:pPr>
            <a:r>
              <a:rPr lang="sv-SE" dirty="0"/>
              <a:t>	-Äldre/vuxna med utskrivningsprocessen</a:t>
            </a:r>
          </a:p>
          <a:p>
            <a:endParaRPr lang="sv-SE" dirty="0"/>
          </a:p>
          <a:p>
            <a:r>
              <a:rPr lang="sv-SE" dirty="0"/>
              <a:t>Återkommande handledningar/avstämningar erbjuds 1 </a:t>
            </a:r>
            <a:r>
              <a:rPr lang="sv-SE" dirty="0" err="1"/>
              <a:t>gn</a:t>
            </a:r>
            <a:r>
              <a:rPr lang="sv-SE" dirty="0"/>
              <a:t>/mån-</a:t>
            </a:r>
            <a:r>
              <a:rPr lang="sv-SE" dirty="0" err="1"/>
              <a:t>drop</a:t>
            </a:r>
            <a:r>
              <a:rPr lang="sv-SE" dirty="0"/>
              <a:t>-in.</a:t>
            </a:r>
          </a:p>
          <a:p>
            <a:r>
              <a:rPr lang="sv-SE" dirty="0"/>
              <a:t>Utvärderingarna av de digitala och fysiska SIP-utbildningarna.</a:t>
            </a:r>
          </a:p>
          <a:p>
            <a:r>
              <a:rPr lang="sv-SE" dirty="0"/>
              <a:t>Uppföljning och stöd till utbildarna i kommunerna </a:t>
            </a:r>
            <a:r>
              <a:rPr lang="sv-SE"/>
              <a:t>och regionen.</a:t>
            </a:r>
            <a:endParaRPr lang="sv-SE" dirty="0"/>
          </a:p>
          <a:p>
            <a:endParaRPr lang="sv-SE" dirty="0"/>
          </a:p>
        </p:txBody>
      </p:sp>
    </p:spTree>
    <p:extLst>
      <p:ext uri="{BB962C8B-B14F-4D97-AF65-F5344CB8AC3E}">
        <p14:creationId xmlns:p14="http://schemas.microsoft.com/office/powerpoint/2010/main" val="26387072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036B1AA-495F-BC17-A947-B630828763A3}"/>
              </a:ext>
            </a:extLst>
          </p:cNvPr>
          <p:cNvPicPr>
            <a:picLocks noChangeAspect="1"/>
          </p:cNvPicPr>
          <p:nvPr/>
        </p:nvPicPr>
        <p:blipFill>
          <a:blip r:embed="rId3"/>
          <a:stretch>
            <a:fillRect/>
          </a:stretch>
        </p:blipFill>
        <p:spPr>
          <a:xfrm>
            <a:off x="6670453" y="1403640"/>
            <a:ext cx="5147995" cy="2805657"/>
          </a:xfrm>
          <a:prstGeom prst="rect">
            <a:avLst/>
          </a:prstGeom>
          <a:noFill/>
        </p:spPr>
      </p:pic>
      <p:sp>
        <p:nvSpPr>
          <p:cNvPr id="3" name="Platshållare för text 2">
            <a:extLst>
              <a:ext uri="{FF2B5EF4-FFF2-40B4-BE49-F238E27FC236}">
                <a16:creationId xmlns:a16="http://schemas.microsoft.com/office/drawing/2014/main" id="{15132325-9565-4CC8-BC59-299D61631758}"/>
              </a:ext>
            </a:extLst>
          </p:cNvPr>
          <p:cNvSpPr>
            <a:spLocks noGrp="1"/>
          </p:cNvSpPr>
          <p:nvPr>
            <p:ph type="body" sz="quarter" idx="13"/>
          </p:nvPr>
        </p:nvSpPr>
        <p:spPr>
          <a:xfrm>
            <a:off x="737395" y="1408280"/>
            <a:ext cx="5934520" cy="4190662"/>
          </a:xfrm>
        </p:spPr>
        <p:txBody>
          <a:bodyPr lIns="91440" tIns="45720" rIns="91440" bIns="45720" anchor="t">
            <a:normAutofit/>
          </a:bodyPr>
          <a:lstStyle/>
          <a:p>
            <a:pPr>
              <a:spcAft>
                <a:spcPts val="600"/>
              </a:spcAft>
            </a:pPr>
            <a:r>
              <a:rPr lang="sv-SE" sz="3600">
                <a:latin typeface="Franklin Gothic Medium"/>
              </a:rPr>
              <a:t>Stödcentrum heder</a:t>
            </a:r>
            <a:r>
              <a:rPr lang="sv-SE">
                <a:latin typeface="Franklin Gothic Medium"/>
              </a:rPr>
              <a:t> är en samverkan mellan 11 kommuner inom i Göteborgsregionen, Polismyndigheten och Västra Götalandsregionen</a:t>
            </a:r>
            <a:endParaRPr lang="sv-SE" sz="3200">
              <a:latin typeface="Franklin Gothic Medium"/>
            </a:endParaRPr>
          </a:p>
          <a:p>
            <a:pPr>
              <a:spcAft>
                <a:spcPts val="600"/>
              </a:spcAft>
            </a:pPr>
            <a:endParaRPr lang="sv-SE" sz="2400"/>
          </a:p>
          <a:p>
            <a:pPr>
              <a:spcAft>
                <a:spcPts val="600"/>
              </a:spcAft>
            </a:pPr>
            <a:r>
              <a:rPr lang="sv-SE">
                <a:latin typeface="Franklin Gothic Medium"/>
              </a:rPr>
              <a:t>Ger stöd till: </a:t>
            </a:r>
            <a:endParaRPr lang="sv-SE"/>
          </a:p>
          <a:p>
            <a:pPr marL="342900" indent="-342900">
              <a:spcAft>
                <a:spcPts val="600"/>
              </a:spcAft>
              <a:buFont typeface="Arial"/>
              <a:buChar char="•"/>
            </a:pPr>
            <a:r>
              <a:rPr lang="sv-SE">
                <a:latin typeface="Franklin Gothic Medium"/>
              </a:rPr>
              <a:t>Personer som är utsatta för hedersrelaterat våld och förtryck</a:t>
            </a:r>
            <a:endParaRPr lang="sv-SE"/>
          </a:p>
          <a:p>
            <a:pPr marL="342900" indent="-342900">
              <a:spcAft>
                <a:spcPts val="600"/>
              </a:spcAft>
              <a:buFont typeface="Arial"/>
              <a:buChar char="•"/>
            </a:pPr>
            <a:r>
              <a:rPr lang="sv-SE">
                <a:latin typeface="Franklin Gothic Medium"/>
              </a:rPr>
              <a:t>Yrkesverksamma som möter utsatta</a:t>
            </a:r>
            <a:endParaRPr lang="sv-SE"/>
          </a:p>
          <a:p>
            <a:pPr marL="342900" indent="-342900">
              <a:spcAft>
                <a:spcPts val="600"/>
              </a:spcAft>
              <a:buFont typeface="Arial" panose="020B0604020202020204" pitchFamily="34" charset="0"/>
              <a:buChar char="•"/>
            </a:pPr>
            <a:endParaRPr lang="sv-SE"/>
          </a:p>
        </p:txBody>
      </p:sp>
      <p:sp>
        <p:nvSpPr>
          <p:cNvPr id="5" name="Rektangel: rundade hörn 4">
            <a:extLst>
              <a:ext uri="{FF2B5EF4-FFF2-40B4-BE49-F238E27FC236}">
                <a16:creationId xmlns:a16="http://schemas.microsoft.com/office/drawing/2014/main" id="{BA60CE6E-D876-EFAA-D34C-C2F690D73EFF}"/>
              </a:ext>
            </a:extLst>
          </p:cNvPr>
          <p:cNvSpPr/>
          <p:nvPr/>
        </p:nvSpPr>
        <p:spPr>
          <a:xfrm>
            <a:off x="6670453" y="4359060"/>
            <a:ext cx="5147995" cy="831273"/>
          </a:xfrm>
          <a:prstGeom prst="roundRect">
            <a:avLst/>
          </a:prstGeom>
          <a:solidFill>
            <a:srgbClr val="00A39B"/>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Bättre och billigare tillsammans!</a:t>
            </a:r>
          </a:p>
        </p:txBody>
      </p:sp>
    </p:spTree>
    <p:extLst>
      <p:ext uri="{BB962C8B-B14F-4D97-AF65-F5344CB8AC3E}">
        <p14:creationId xmlns:p14="http://schemas.microsoft.com/office/powerpoint/2010/main" val="3724298508"/>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3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AH_PP_mall" id="{16564E01-777E-4548-80C0-21340D980DE6}" vid="{99CF8ED5-6720-48BE-8369-FA6E2050C421}"/>
    </a:ext>
  </a:extLst>
</a:theme>
</file>

<file path=ppt/theme/theme11.xml><?xml version="1.0" encoding="utf-8"?>
<a:theme xmlns:a="http://schemas.openxmlformats.org/drawingml/2006/main" name="Innehåll">
  <a:themeElements>
    <a:clrScheme name="Anpassat 7">
      <a:dk1>
        <a:srgbClr val="000000"/>
      </a:dk1>
      <a:lt1>
        <a:sysClr val="window" lastClr="FFFFFF"/>
      </a:lt1>
      <a:dk2>
        <a:srgbClr val="8E0826"/>
      </a:dk2>
      <a:lt2>
        <a:srgbClr val="00A39B"/>
      </a:lt2>
      <a:accent1>
        <a:srgbClr val="1A7267"/>
      </a:accent1>
      <a:accent2>
        <a:srgbClr val="F6AD90"/>
      </a:accent2>
      <a:accent3>
        <a:srgbClr val="EDD896"/>
      </a:accent3>
      <a:accent4>
        <a:srgbClr val="FFED00"/>
      </a:accent4>
      <a:accent5>
        <a:srgbClr val="EBD1D0"/>
      </a:accent5>
      <a:accent6>
        <a:srgbClr val="A9CFE0"/>
      </a:accent6>
      <a:hlink>
        <a:srgbClr val="1A7267"/>
      </a:hlink>
      <a:folHlink>
        <a:srgbClr val="00A39B"/>
      </a:folHlink>
    </a:clrScheme>
    <a:fontScheme name="GR:s teckensnitt">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err="1" smtClean="0">
            <a:solidFill>
              <a:schemeClr val="tx1"/>
            </a:solidFill>
            <a:latin typeface="Franklin Gothic Book" panose="020B0503020102020204" pitchFamily="34" charset="0"/>
          </a:defRPr>
        </a:defPPr>
      </a:lstStyle>
      <a:style>
        <a:lnRef idx="0">
          <a:scrgbClr r="0" g="0" b="0"/>
        </a:lnRef>
        <a:fillRef idx="0">
          <a:scrgbClr r="0" g="0" b="0"/>
        </a:fillRef>
        <a:effectRef idx="0">
          <a:scrgbClr r="0" g="0" b="0"/>
        </a:effectRef>
        <a:fontRef idx="minor">
          <a:schemeClr val="lt1"/>
        </a:fontRef>
      </a:style>
    </a:spDef>
    <a:lnDef>
      <a:spPr/>
      <a:bodyPr/>
      <a:lstStyle/>
      <a:style>
        <a:lnRef idx="1">
          <a:schemeClr val="dk1"/>
        </a:lnRef>
        <a:fillRef idx="0">
          <a:schemeClr val="dk1"/>
        </a:fillRef>
        <a:effectRef idx="0">
          <a:schemeClr val="dk1"/>
        </a:effectRef>
        <a:fontRef idx="minor">
          <a:schemeClr val="tx1"/>
        </a:fontRef>
      </a:style>
    </a:lnDef>
    <a:txDef>
      <a:spPr>
        <a:noFill/>
      </a:spPr>
      <a:bodyPr wrap="square" rtlCol="0">
        <a:spAutoFit/>
      </a:bodyPr>
      <a:lstStyle>
        <a:defPPr algn="l">
          <a:defRPr sz="2400" dirty="0" err="1" smtClean="0"/>
        </a:defPPr>
      </a:lstStyle>
    </a:txDef>
  </a:objectDefaults>
  <a:extraClrSchemeLst/>
  <a:extLst>
    <a:ext uri="{05A4C25C-085E-4340-85A3-A5531E510DB2}">
      <thm15:themeFamily xmlns:thm15="http://schemas.microsoft.com/office/thememl/2012/main" name="Powerpoint_mall" id="{2005E35B-F943-4F01-AC48-9CF1C47376DE}" vid="{196E7B05-AA3B-49A6-B8CD-F97D681359A1}"/>
    </a:ext>
  </a:extLst>
</a:theme>
</file>

<file path=ppt/theme/theme12.xml><?xml version="1.0" encoding="utf-8"?>
<a:theme xmlns:a="http://schemas.openxmlformats.org/drawingml/2006/main" name="2_Innehåll">
  <a:themeElements>
    <a:clrScheme name="Anpassat 9">
      <a:dk1>
        <a:sysClr val="windowText" lastClr="000000"/>
      </a:dk1>
      <a:lt1>
        <a:sysClr val="window" lastClr="FFFFFF"/>
      </a:lt1>
      <a:dk2>
        <a:srgbClr val="F6AD90"/>
      </a:dk2>
      <a:lt2>
        <a:srgbClr val="EDD896"/>
      </a:lt2>
      <a:accent1>
        <a:srgbClr val="8E0826"/>
      </a:accent1>
      <a:accent2>
        <a:srgbClr val="EBD1D0"/>
      </a:accent2>
      <a:accent3>
        <a:srgbClr val="A9CFE0"/>
      </a:accent3>
      <a:accent4>
        <a:srgbClr val="00A39B"/>
      </a:accent4>
      <a:accent5>
        <a:srgbClr val="1A7267"/>
      </a:accent5>
      <a:accent6>
        <a:srgbClr val="FFED00"/>
      </a:accent6>
      <a:hlink>
        <a:srgbClr val="000000"/>
      </a:hlink>
      <a:folHlink>
        <a:srgbClr val="8E0826"/>
      </a:folHlink>
    </a:clrScheme>
    <a:fontScheme name="Franklin Gothic Medium (GR)">
      <a:majorFont>
        <a:latin typeface="Franklin Gothic Medium"/>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err="1" smtClean="0">
            <a:solidFill>
              <a:schemeClr val="tx1"/>
            </a:solidFill>
            <a:latin typeface="Franklin Gothic Book" panose="020B0503020102020204" pitchFamily="34" charset="0"/>
          </a:defRPr>
        </a:defPPr>
      </a:lstStyle>
      <a:style>
        <a:lnRef idx="0">
          <a:scrgbClr r="0" g="0" b="0"/>
        </a:lnRef>
        <a:fillRef idx="0">
          <a:scrgbClr r="0" g="0" b="0"/>
        </a:fillRef>
        <a:effectRef idx="0">
          <a:scrgbClr r="0" g="0" b="0"/>
        </a:effectRef>
        <a:fontRef idx="minor">
          <a:schemeClr val="lt1"/>
        </a:fontRef>
      </a:style>
    </a:spDef>
    <a:lnDef>
      <a:spPr/>
      <a:bodyPr/>
      <a:lstStyle/>
      <a:style>
        <a:lnRef idx="1">
          <a:schemeClr val="dk1"/>
        </a:lnRef>
        <a:fillRef idx="0">
          <a:schemeClr val="dk1"/>
        </a:fillRef>
        <a:effectRef idx="0">
          <a:schemeClr val="dk1"/>
        </a:effectRef>
        <a:fontRef idx="minor">
          <a:schemeClr val="tx1"/>
        </a:fontRef>
      </a:style>
    </a:lnDef>
    <a:txDef>
      <a:spPr>
        <a:noFill/>
      </a:spPr>
      <a:bodyPr wrap="square" rtlCol="0">
        <a:spAutoFit/>
      </a:bodyPr>
      <a:lstStyle>
        <a:defPPr algn="l">
          <a:defRPr sz="2400" dirty="0" err="1" smtClean="0"/>
        </a:defPPr>
      </a:lstStyle>
    </a:txDef>
  </a:objectDefaults>
  <a:extraClrSchemeLst/>
  <a:extLst>
    <a:ext uri="{05A4C25C-085E-4340-85A3-A5531E510DB2}">
      <thm15:themeFamily xmlns:thm15="http://schemas.microsoft.com/office/thememl/2012/main" name="Powerpoint_mall_ny" id="{7B2E229D-B8EA-433A-82BC-262E5C2376CC}" vid="{4BD3E69E-4EFF-443D-BA7B-7CA37A7C545D}"/>
    </a:ext>
  </a:extLst>
</a:theme>
</file>

<file path=ppt/theme/theme13.xml><?xml version="1.0" encoding="utf-8"?>
<a:theme xmlns:a="http://schemas.openxmlformats.org/drawingml/2006/main" name="Höjdpunk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0" marR="0" indent="0" algn="ctr"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noProof="0" dirty="0">
            <a:ln>
              <a:noFill/>
            </a:ln>
            <a:solidFill>
              <a:prstClr val="white"/>
            </a:solidFill>
            <a:effectLst/>
            <a:uLnTx/>
            <a:uFillTx/>
            <a:latin typeface="Franklin Gothic Medium" panose="020B0603020102020204" pitchFamily="34" charset="0"/>
            <a:ea typeface="+mn-ea"/>
            <a:cs typeface="+mn-cs"/>
          </a:defRPr>
        </a:defPPr>
      </a:lstStyle>
    </a:txDef>
  </a:objectDefaults>
  <a:extraClrSchemeLst/>
  <a:extLst>
    <a:ext uri="{05A4C25C-085E-4340-85A3-A5531E510DB2}">
      <thm15:themeFamily xmlns:thm15="http://schemas.microsoft.com/office/thememl/2012/main" name="Presentation om GR_kort_2022" id="{09BBFA74-9CCE-4157-8144-269C74FCEE27}" vid="{9C6F1E58-052B-4794-8280-663F88533B84}"/>
    </a:ext>
  </a:extLst>
</a:theme>
</file>

<file path=ppt/theme/theme14.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5.xml><?xml version="1.0" encoding="utf-8"?>
<a:theme xmlns:a="http://schemas.openxmlformats.org/drawingml/2006/main" name="1_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EDDBDDDF-3891-42A2-AB83-82AAAD6634BA}"/>
    </a:ext>
  </a:extLst>
</a:theme>
</file>

<file path=ppt/theme/theme16.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17.xml><?xml version="1.0" encoding="utf-8"?>
<a:theme xmlns:a="http://schemas.openxmlformats.org/drawingml/2006/main" name="2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A02260FF-F8BB-40F7-ADC8-3E0340951A3A}"/>
    </a:ext>
  </a:extLst>
</a:theme>
</file>

<file path=ppt/theme/theme18.xml><?xml version="1.0" encoding="utf-8"?>
<a:theme xmlns:a="http://schemas.openxmlformats.org/drawingml/2006/main" name="Tema_sveriges_regioner_i_samverkan">
  <a:themeElements>
    <a:clrScheme name="Sveriges regioner i samverkan">
      <a:dk1>
        <a:srgbClr val="000000"/>
      </a:dk1>
      <a:lt1>
        <a:srgbClr val="FFFFFF"/>
      </a:lt1>
      <a:dk2>
        <a:srgbClr val="44546A"/>
      </a:dk2>
      <a:lt2>
        <a:srgbClr val="E7E6E6"/>
      </a:lt2>
      <a:accent1>
        <a:srgbClr val="377D7A"/>
      </a:accent1>
      <a:accent2>
        <a:srgbClr val="CC91A9"/>
      </a:accent2>
      <a:accent3>
        <a:srgbClr val="203670"/>
      </a:accent3>
      <a:accent4>
        <a:srgbClr val="EBAE51"/>
      </a:accent4>
      <a:accent5>
        <a:srgbClr val="6C3F80"/>
      </a:accent5>
      <a:accent6>
        <a:srgbClr val="D34B50"/>
      </a:accent6>
      <a:hlink>
        <a:srgbClr val="18A7B8"/>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om-mall-PPT-Kunskapsstyrning [Skrivskyddad]" id="{C5F8990C-9B79-4182-9DEC-BD65D03AE4C9}" vid="{62A4A2B5-6DF8-4CE3-A784-23665AED2B2A}"/>
    </a:ext>
  </a:extLst>
</a:theme>
</file>

<file path=ppt/theme/theme19.xml><?xml version="1.0" encoding="utf-8"?>
<a:theme xmlns:a="http://schemas.openxmlformats.org/drawingml/2006/main" name="3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01F93999-08CE-41FA-883E-1669D7EB9E7B}"/>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20.xml><?xml version="1.0" encoding="utf-8"?>
<a:theme xmlns:a="http://schemas.openxmlformats.org/drawingml/2006/main" name="4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941B39C-C2DC-4607-8949-97167294E425}" vid="{BCCB62E4-5040-4DCD-8533-CC21CABF81C6}"/>
    </a:ext>
  </a:extLst>
</a:theme>
</file>

<file path=ppt/theme/theme21.xml><?xml version="1.0" encoding="utf-8"?>
<a:theme xmlns:a="http://schemas.openxmlformats.org/drawingml/2006/main" name="9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22.xml><?xml version="1.0" encoding="utf-8"?>
<a:theme xmlns:a="http://schemas.openxmlformats.org/drawingml/2006/main" name="2_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2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3_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25.xml><?xml version="1.0" encoding="utf-8"?>
<a:theme xmlns:a="http://schemas.openxmlformats.org/drawingml/2006/main" name="Utan 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passat 1">
      <a:majorFont>
        <a:latin typeface="Playfair Display"/>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lAgeHub_mall_presentation_2019" id="{3CB52A0E-4CC3-4D8F-81BA-B4222D1F87DF}" vid="{126A9563-C43F-48E6-9091-FFDF29FCF9F7}"/>
    </a:ext>
  </a:extLst>
</a:theme>
</file>

<file path=ppt/theme/theme26.xml><?xml version="1.0" encoding="utf-8"?>
<a:theme xmlns:a="http://schemas.openxmlformats.org/drawingml/2006/main" name="A till hög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passat 1">
      <a:majorFont>
        <a:latin typeface="Playfair Display"/>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lAgeHub_mall_presentation_2019" id="{3CB52A0E-4CC3-4D8F-81BA-B4222D1F87DF}" vid="{3273CC15-AF7B-4AED-986E-56BCDCF6DB7F}"/>
    </a:ext>
  </a:extLst>
</a:theme>
</file>

<file path=ppt/theme/theme27.xml><?xml version="1.0" encoding="utf-8"?>
<a:theme xmlns:a="http://schemas.openxmlformats.org/drawingml/2006/main" name="1_A till hög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passat 1">
      <a:majorFont>
        <a:latin typeface="Playfair Display"/>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lAgeHub_mall_presentation_2019" id="{3CB52A0E-4CC3-4D8F-81BA-B4222D1F87DF}" vid="{3273CC15-AF7B-4AED-986E-56BCDCF6DB7F}"/>
    </a:ext>
  </a:extLst>
</a:theme>
</file>

<file path=ppt/theme/theme28.xml><?xml version="1.0" encoding="utf-8"?>
<a:theme xmlns:a="http://schemas.openxmlformats.org/drawingml/2006/main" name="1_Höjdpunk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mall" id="{2005E35B-F943-4F01-AC48-9CF1C47376DE}" vid="{28BFAD5F-48A5-4E95-BE00-888C53089E14}"/>
    </a:ext>
  </a:extLst>
</a:theme>
</file>

<file path=ppt/theme/theme29.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30.xml><?xml version="1.0" encoding="utf-8"?>
<a:theme xmlns:a="http://schemas.openxmlformats.org/drawingml/2006/main" name="4_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EDDBDDDF-3891-42A2-AB83-82AAAD6634BA}"/>
    </a:ext>
  </a:extLst>
</a:theme>
</file>

<file path=ppt/theme/theme3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1_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ppt/theme/theme8.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9.xml><?xml version="1.0" encoding="utf-8"?>
<a:theme xmlns:a="http://schemas.openxmlformats.org/drawingml/2006/main" name="2_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6ABA7A87-D65F-407C-944F-2403548ED770}"/>
    </a:ext>
  </a:extLst>
</a:theme>
</file>

<file path=docProps/app.xml><?xml version="1.0" encoding="utf-8"?>
<Properties xmlns="http://schemas.openxmlformats.org/officeDocument/2006/extended-properties" xmlns:vt="http://schemas.openxmlformats.org/officeDocument/2006/docPropsVTypes">
  <Template>SKR</Template>
  <TotalTime>1936</TotalTime>
  <Words>10565</Words>
  <Application>Microsoft Office PowerPoint</Application>
  <PresentationFormat>Bredbild</PresentationFormat>
  <Paragraphs>1296</Paragraphs>
  <Slides>174</Slides>
  <Notes>114</Notes>
  <HiddenSlides>16</HiddenSlides>
  <MMClips>1</MMClips>
  <ScaleCrop>false</ScaleCrop>
  <HeadingPairs>
    <vt:vector size="6" baseType="variant">
      <vt:variant>
        <vt:lpstr>Använt teckensnitt</vt:lpstr>
      </vt:variant>
      <vt:variant>
        <vt:i4>20</vt:i4>
      </vt:variant>
      <vt:variant>
        <vt:lpstr>Tema</vt:lpstr>
      </vt:variant>
      <vt:variant>
        <vt:i4>30</vt:i4>
      </vt:variant>
      <vt:variant>
        <vt:lpstr>Bildrubriker</vt:lpstr>
      </vt:variant>
      <vt:variant>
        <vt:i4>174</vt:i4>
      </vt:variant>
    </vt:vector>
  </HeadingPairs>
  <TitlesOfParts>
    <vt:vector size="224" baseType="lpstr">
      <vt:lpstr>Arial</vt:lpstr>
      <vt:lpstr>Bodoni MT Black</vt:lpstr>
      <vt:lpstr>calibri</vt:lpstr>
      <vt:lpstr>calibri</vt:lpstr>
      <vt:lpstr>Calibri Light</vt:lpstr>
      <vt:lpstr>Consolas</vt:lpstr>
      <vt:lpstr>Cordia New</vt:lpstr>
      <vt:lpstr>Courier New</vt:lpstr>
      <vt:lpstr>Franklin Gothic Book</vt:lpstr>
      <vt:lpstr>Franklin Gothic Medium</vt:lpstr>
      <vt:lpstr>Georgia</vt:lpstr>
      <vt:lpstr>open sans</vt:lpstr>
      <vt:lpstr>open sans</vt:lpstr>
      <vt:lpstr>Playfair Display</vt:lpstr>
      <vt:lpstr>Segoe UI</vt:lpstr>
      <vt:lpstr>Source Sans Pro</vt:lpstr>
      <vt:lpstr>Symbol</vt:lpstr>
      <vt:lpstr>Times New Roman</vt:lpstr>
      <vt:lpstr>Wingdings</vt:lpstr>
      <vt:lpstr>WordVisi_MSFontService</vt:lpstr>
      <vt:lpstr>SKL PPT Gul</vt:lpstr>
      <vt:lpstr>SKL PPT Röd</vt:lpstr>
      <vt:lpstr>Inledningsbilder</vt:lpstr>
      <vt:lpstr>SKL PPT Mörk</vt:lpstr>
      <vt:lpstr>SKL PPT Svart</vt:lpstr>
      <vt:lpstr>SKL PPT Vit</vt:lpstr>
      <vt:lpstr>1_SKL PPT Vit</vt:lpstr>
      <vt:lpstr>1_Inledningsbilder</vt:lpstr>
      <vt:lpstr>2_SKL PPT Vit</vt:lpstr>
      <vt:lpstr>3_Office-tema</vt:lpstr>
      <vt:lpstr>Innehåll</vt:lpstr>
      <vt:lpstr>2_Innehåll</vt:lpstr>
      <vt:lpstr>Höjdpunkter</vt:lpstr>
      <vt:lpstr>1_SKL PPT Gul</vt:lpstr>
      <vt:lpstr>1_SKL PPT Mörk</vt:lpstr>
      <vt:lpstr>2_SKL PPT Gul</vt:lpstr>
      <vt:lpstr>2_Inledningsbilder</vt:lpstr>
      <vt:lpstr>Tema_sveriges_regioner_i_samverkan</vt:lpstr>
      <vt:lpstr>3_SKL PPT Gul</vt:lpstr>
      <vt:lpstr>4_SKL PPT Gul</vt:lpstr>
      <vt:lpstr>9_SKL PPT Gul</vt:lpstr>
      <vt:lpstr>2_SKL PPT Mörk</vt:lpstr>
      <vt:lpstr>Office-tema</vt:lpstr>
      <vt:lpstr>3_SKL PPT Mörk</vt:lpstr>
      <vt:lpstr>Utan A</vt:lpstr>
      <vt:lpstr>A till höger</vt:lpstr>
      <vt:lpstr>1_A till höger</vt:lpstr>
      <vt:lpstr>1_Höjdpunkter</vt:lpstr>
      <vt:lpstr>1_Office-tema</vt:lpstr>
      <vt:lpstr>4_SKL PPT Mörk</vt:lpstr>
      <vt:lpstr>Välkomna till RSS nätverksmöte  15 mars</vt:lpstr>
      <vt:lpstr>Nya ledamöter</vt:lpstr>
      <vt:lpstr>Dagordning</vt:lpstr>
      <vt:lpstr>Tema välfärdsteknik</vt:lpstr>
      <vt:lpstr>All age hub</vt:lpstr>
      <vt:lpstr>Göteborgsregionen -  mötesplats  för gemensamma satsningar</vt:lpstr>
      <vt:lpstr>GR arbetar inom följande sakområden</vt:lpstr>
      <vt:lpstr>Testbädden AllAgeHub</vt:lpstr>
      <vt:lpstr>PowerPoint-presentation</vt:lpstr>
      <vt:lpstr>Utmaningar vi adresserar </vt:lpstr>
      <vt:lpstr>Vad är en användardriven testbädd?</vt:lpstr>
      <vt:lpstr>Vad gör testbädden AllAgehub?</vt:lpstr>
      <vt:lpstr>Testmiljöer offentlig sektor </vt:lpstr>
      <vt:lpstr>PowerPoint-presentation</vt:lpstr>
      <vt:lpstr>Övergripande testprocess 2.0 </vt:lpstr>
      <vt:lpstr>PowerPoint-presentation</vt:lpstr>
      <vt:lpstr>PowerPoint-presentation</vt:lpstr>
      <vt:lpstr>Matcharena behov – Ofrivilligt vändande av dygnet som leder till otrygghet</vt:lpstr>
      <vt:lpstr>Testmiljö daglig verksamhet</vt:lpstr>
      <vt:lpstr>WebbExpo  https://webbexpo.allagehub.se/</vt:lpstr>
      <vt:lpstr>MiniExpo</vt:lpstr>
      <vt:lpstr>Välfärdsbibliotek</vt:lpstr>
      <vt:lpstr>Utredning - medskick</vt:lpstr>
      <vt:lpstr>PowerPoint-presentation</vt:lpstr>
      <vt:lpstr>Uppdraget</vt:lpstr>
      <vt:lpstr>Behov av nationell – regional samverkan</vt:lpstr>
      <vt:lpstr>Följ oss!</vt:lpstr>
      <vt:lpstr>PowerPoint-presentation</vt:lpstr>
      <vt:lpstr>Aktuella utredningar och på gång inom området digitalisering</vt:lpstr>
      <vt:lpstr>Aktuellt inom digitalisering</vt:lpstr>
      <vt:lpstr>Digitalisering – avgörande för att vi ska klara av leverera välfärdsuppdraget</vt:lpstr>
      <vt:lpstr>Målbild: Digital teknik ska alltid övervägas som första alternativ när det kan användas för att bibehålla eller öka trygghet, aktivitet, delaktighet eller självständighet för den enskilde.  </vt:lpstr>
      <vt:lpstr>Digitala lösningar</vt:lpstr>
      <vt:lpstr>Säker digital kommunikation – Skrota faxen!</vt:lpstr>
      <vt:lpstr>PowerPoint-presentation</vt:lpstr>
      <vt:lpstr>Juridiken öppnar upp för vissa efterlängtade möjligheter </vt:lpstr>
      <vt:lpstr>PowerPoint-presentation</vt:lpstr>
      <vt:lpstr>PowerPoint-presentation</vt:lpstr>
      <vt:lpstr>PowerPoint-presentation</vt:lpstr>
      <vt:lpstr>Aktuella utredningar</vt:lpstr>
      <vt:lpstr>PowerPoint-presentation</vt:lpstr>
      <vt:lpstr>Kompetenscentrum Välfärdsteknik</vt:lpstr>
      <vt:lpstr>Lyckas med välfärdsteknik  </vt:lpstr>
      <vt:lpstr>Separat webb  - skr.se/valfardsteknik</vt:lpstr>
      <vt:lpstr>Vad händer 2023?</vt:lpstr>
      <vt:lpstr>Erbjudande under 2023</vt:lpstr>
      <vt:lpstr>Utmaningar och hinder  </vt:lpstr>
      <vt:lpstr>PowerPoint-presentation</vt:lpstr>
      <vt:lpstr>PowerPoint-presentation</vt:lpstr>
      <vt:lpstr>PowerPoint-presentation</vt:lpstr>
      <vt:lpstr>E-hälsa och välfärdsteknik i  kommunerna 2022  Socialstyrelsens enkätuppföljning av den digitala utvecklingen i socialtjänsten och den kommunala hälso- och sjukvården  </vt:lpstr>
      <vt:lpstr>Hur kommunerna beskriver tillgången till tre välfärdstekniker</vt:lpstr>
      <vt:lpstr>Antalet enskilda personer i ordinärt boende som har …</vt:lpstr>
      <vt:lpstr>PowerPoint-presentation</vt:lpstr>
      <vt:lpstr>PowerPoint-presentation</vt:lpstr>
      <vt:lpstr>PowerPoint-presentation</vt:lpstr>
      <vt:lpstr>PowerPoint-presentation</vt:lpstr>
      <vt:lpstr>PowerPoint-presentation</vt:lpstr>
      <vt:lpstr>Framgångsfaktorer  </vt:lpstr>
      <vt:lpstr>PowerPoint-presentation</vt:lpstr>
      <vt:lpstr>PowerPoint-presentation</vt:lpstr>
      <vt:lpstr>Framgångsfaktorer för kommuner </vt:lpstr>
      <vt:lpstr>Förändringsledning</vt:lpstr>
      <vt:lpstr>Förändringsledningsutbildning</vt:lpstr>
      <vt:lpstr>Förändringsledningsutbildning</vt:lpstr>
      <vt:lpstr>Vision</vt:lpstr>
      <vt:lpstr>Motivation</vt:lpstr>
      <vt:lpstr>Kompetens</vt:lpstr>
      <vt:lpstr>Resurser</vt:lpstr>
      <vt:lpstr>Plan</vt:lpstr>
      <vt:lpstr>PowerPoint-presentation</vt:lpstr>
      <vt:lpstr>PowerPoint-presentation</vt:lpstr>
      <vt:lpstr>PowerPoint-presentation</vt:lpstr>
      <vt:lpstr>PowerPoint-presentation</vt:lpstr>
      <vt:lpstr>PowerPoint-presentation</vt:lpstr>
      <vt:lpstr>PowerPoint-presentation</vt:lpstr>
      <vt:lpstr>PowerPoint-presentation</vt:lpstr>
      <vt:lpstr>Dialog</vt:lpstr>
      <vt:lpstr>Lunch</vt:lpstr>
      <vt:lpstr>Besök av statssekreterare Minna Ljunggren</vt:lpstr>
      <vt:lpstr>PowerPoint-presentation</vt:lpstr>
      <vt:lpstr>Upplägg </vt:lpstr>
      <vt:lpstr>PowerPoint-presentation</vt:lpstr>
      <vt:lpstr>Kort historia</vt:lpstr>
      <vt:lpstr>Regionala samverkans- och stödstrukturer (RSS)</vt:lpstr>
      <vt:lpstr>Uppdraget att vara RSS innebär:</vt:lpstr>
      <vt:lpstr>RSS betydelse för verksamhetsrelevant utveckling</vt:lpstr>
      <vt:lpstr>RSS:erna samverkar på nationell nivå i en mängd olika sammanhang och för olika frågor genom:</vt:lpstr>
      <vt:lpstr>Regionalt driver RSS samverkan för ännu fler frågor…</vt:lpstr>
      <vt:lpstr>Några exempel på samarbeten med myndigheter i Partnerskapet</vt:lpstr>
      <vt:lpstr>Exempel…</vt:lpstr>
      <vt:lpstr>PowerPoint-presentation</vt:lpstr>
      <vt:lpstr>Fem snabba om Yrkesresan</vt:lpstr>
      <vt:lpstr>RSS är avgörande för satsningen</vt:lpstr>
      <vt:lpstr>RSS Gävleborg SIP- samordnad individuell plan</vt:lpstr>
      <vt:lpstr>Exempel på process som omhändertas av RSS-Gävleborg</vt:lpstr>
      <vt:lpstr>   Mottagare av SIP-utbildningarna  Kommunen  Regionen   </vt:lpstr>
      <vt:lpstr>Genomförande av RSS- Gävleborg </vt:lpstr>
      <vt:lpstr>PowerPoint-presentation</vt:lpstr>
      <vt:lpstr>PowerPoint-presentation</vt:lpstr>
      <vt:lpstr>Yrkesresan</vt:lpstr>
      <vt:lpstr>PowerPoint-presentation</vt:lpstr>
      <vt:lpstr>Agenda</vt:lpstr>
      <vt:lpstr>Enkäten</vt:lpstr>
      <vt:lpstr>Förutsättningar för kommunikation</vt:lpstr>
      <vt:lpstr>PowerPoint-presentation</vt:lpstr>
      <vt:lpstr>Sammanfattning  RSS förutsättningar</vt:lpstr>
      <vt:lpstr>Kursdagar</vt:lpstr>
      <vt:lpstr>PowerPoint-presentation</vt:lpstr>
      <vt:lpstr>Administration</vt:lpstr>
      <vt:lpstr>PowerPoint-presentation</vt:lpstr>
      <vt:lpstr>Support</vt:lpstr>
      <vt:lpstr>PowerPoint-presentation</vt:lpstr>
      <vt:lpstr>Rekrytering av utbildare</vt:lpstr>
      <vt:lpstr>PowerPoint-presentation</vt:lpstr>
      <vt:lpstr>Sammanfattning  stöd från SKR</vt:lpstr>
      <vt:lpstr>Information från SKR</vt:lpstr>
      <vt:lpstr>PowerPoint-presentation</vt:lpstr>
      <vt:lpstr>SKRs stöd till RSS:er</vt:lpstr>
      <vt:lpstr>PowerPoint-presentation</vt:lpstr>
      <vt:lpstr>Erfarenhetsutbyte mellan RSS:er</vt:lpstr>
      <vt:lpstr>PowerPoint-presentation</vt:lpstr>
      <vt:lpstr>Hur går vi vidare?</vt:lpstr>
      <vt:lpstr>Instruktion för regionalt genomförande </vt:lpstr>
      <vt:lpstr>PowerPoint-presentation</vt:lpstr>
      <vt:lpstr>Öppet forum</vt:lpstr>
      <vt:lpstr>PowerPoint-presentation</vt:lpstr>
      <vt:lpstr>Paus</vt:lpstr>
      <vt:lpstr>RSS-nätverkens fokusområden 2023</vt:lpstr>
      <vt:lpstr>Beroende i Regioner och Kommuner (BIRK) Verksamhetsplan 2023  </vt:lpstr>
      <vt:lpstr>BIRK-nätverket fokusområden 2023</vt:lpstr>
      <vt:lpstr>BIRK-nätverket VP 2023</vt:lpstr>
      <vt:lpstr>Kontakt</vt:lpstr>
      <vt:lpstr>Fokusområden 2023 BoU-nätverket</vt:lpstr>
      <vt:lpstr>Övergripande utgångspunkter</vt:lpstr>
      <vt:lpstr>PowerPoint-presentation</vt:lpstr>
      <vt:lpstr>PowerPoint-presentation</vt:lpstr>
      <vt:lpstr>Förslag till fokusområden 2023</vt:lpstr>
      <vt:lpstr>Nätverksträffar 2023</vt:lpstr>
      <vt:lpstr>RSS Nätverk Äldre och kommunal hälso- och sjukvård  Fokusområden 2023</vt:lpstr>
      <vt:lpstr>Kompetensförsörjning inom äldreomsorgen</vt:lpstr>
      <vt:lpstr>Stärka förmågan att erbjuda en kunskapsbaserad verksamhet</vt:lpstr>
      <vt:lpstr>Stärkt kommunal vård och omsorg i omställningen till nära vård. </vt:lpstr>
      <vt:lpstr>Målområden RSS - kvinnofrid </vt:lpstr>
      <vt:lpstr>Fokusområden Funk RSS 2023</vt:lpstr>
      <vt:lpstr>Prioriterade områden 2023</vt:lpstr>
      <vt:lpstr>Om nätverket </vt:lpstr>
      <vt:lpstr>Nätverket för regionalt stöd  till uppföljning och analys  - fokusområden 2023</vt:lpstr>
      <vt:lpstr>Fokusområden 2023</vt:lpstr>
      <vt:lpstr>Nätverket för digitalisering inom socialtjänsten med fokus på verksamhetsutveckling  Fokusområden 2023     Pani Hormatipour</vt:lpstr>
      <vt:lpstr>Förslag på fokusområden 2023: </vt:lpstr>
      <vt:lpstr>Paus</vt:lpstr>
      <vt:lpstr>RSS roll i kunskapsstyrning hälso- och sjukvård</vt:lpstr>
      <vt:lpstr>Samverkan inom Nationellt system för kunskapsstyrning hälso- och sjukvård</vt:lpstr>
      <vt:lpstr>Fokus för dialogen 15 mars  </vt:lpstr>
      <vt:lpstr> Rekommendation till regioner om inriktning för fortsatt utveckling av det nationella systemet för kunskapsstyrning inom hälso- och sjukvårdsområdet 2023-2027 </vt:lpstr>
      <vt:lpstr>Rollbeskrivning för RSS</vt:lpstr>
      <vt:lpstr>PowerPoint-presentation</vt:lpstr>
      <vt:lpstr>Fråga till er</vt:lpstr>
      <vt:lpstr>Remissamverkan – fördelar och risker</vt:lpstr>
      <vt:lpstr>PowerPoint-presentation</vt:lpstr>
      <vt:lpstr>Information från SKR och AU</vt:lpstr>
      <vt:lpstr>Kraftsamling mot desinformation, hot, hat, otillåten påverkan och våld i välfärden</vt:lpstr>
      <vt:lpstr>Hot och otillåten påverkan mot personal får allvarliga konsekvenser</vt:lpstr>
      <vt:lpstr>Hot och otillåten påverkan mot personal får allvarliga konsekvenser</vt:lpstr>
      <vt:lpstr>SKR:s hemställan till regeringen 23 december 2022</vt:lpstr>
      <vt:lpstr>Viktiga besked från regeringen 3 februari 2023</vt:lpstr>
      <vt:lpstr>Behov av ytterligare statliga initiativ</vt:lpstr>
      <vt:lpstr>SKR:s arbete (i urval) - I</vt:lpstr>
      <vt:lpstr>SKR:s arbete (i urval) - II</vt:lpstr>
      <vt:lpstr>Tack för oss!</vt:lpstr>
      <vt:lpstr>Länsgemensamma medel i Nära vård?</vt:lpstr>
      <vt:lpstr>Avslutning och summering</vt:lpstr>
      <vt:lpstr>Mötestider 2023</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33</cp:revision>
  <dcterms:created xsi:type="dcterms:W3CDTF">2021-06-07T09:14:21Z</dcterms:created>
  <dcterms:modified xsi:type="dcterms:W3CDTF">2023-03-21T13:29:36Z</dcterms:modified>
</cp:coreProperties>
</file>