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handoutMasterIdLst>
    <p:handoutMasterId r:id="rId23"/>
  </p:handoutMasterIdLst>
  <p:sldIdLst>
    <p:sldId id="587" r:id="rId2"/>
    <p:sldId id="652" r:id="rId3"/>
    <p:sldId id="656" r:id="rId4"/>
    <p:sldId id="658" r:id="rId5"/>
    <p:sldId id="657" r:id="rId6"/>
    <p:sldId id="655" r:id="rId7"/>
    <p:sldId id="646" r:id="rId8"/>
    <p:sldId id="588" r:id="rId9"/>
    <p:sldId id="647" r:id="rId10"/>
    <p:sldId id="651" r:id="rId11"/>
    <p:sldId id="589" r:id="rId12"/>
    <p:sldId id="572" r:id="rId13"/>
    <p:sldId id="593" r:id="rId14"/>
    <p:sldId id="636" r:id="rId15"/>
    <p:sldId id="579" r:id="rId16"/>
    <p:sldId id="661" r:id="rId17"/>
    <p:sldId id="662" r:id="rId18"/>
    <p:sldId id="663" r:id="rId19"/>
    <p:sldId id="544" r:id="rId20"/>
    <p:sldId id="659" r:id="rId2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413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xmeli" initials="a" lastIdx="2" clrIdx="1">
    <p:extLst>
      <p:ext uri="{19B8F6BF-5375-455C-9EA6-DF929625EA0E}">
        <p15:presenceInfo xmlns:p15="http://schemas.microsoft.com/office/powerpoint/2012/main" userId="axmeli" providerId="None"/>
      </p:ext>
    </p:extLst>
  </p:cmAuthor>
  <p:cmAuthor id="2" name="Johansson Elin a /Ledningsstöd och strategi Hälso- och sjukvård Dalarna /Falun" initials="JEa/osHosD/" lastIdx="1" clrIdx="2">
    <p:extLst>
      <p:ext uri="{19B8F6BF-5375-455C-9EA6-DF929625EA0E}">
        <p15:presenceInfo xmlns:p15="http://schemas.microsoft.com/office/powerpoint/2012/main" userId="S-1-5-21-910452376-877226765-825688854-1830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DF6"/>
    <a:srgbClr val="93CEC1"/>
    <a:srgbClr val="54B798"/>
    <a:srgbClr val="F15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46" autoAdjust="0"/>
    <p:restoredTop sz="71549" autoAdjust="0"/>
  </p:normalViewPr>
  <p:slideViewPr>
    <p:cSldViewPr snapToGrid="0">
      <p:cViewPr varScale="1">
        <p:scale>
          <a:sx n="46" d="100"/>
          <a:sy n="46" d="100"/>
        </p:scale>
        <p:origin x="1520" y="36"/>
      </p:cViewPr>
      <p:guideLst>
        <p:guide orient="horz"/>
        <p:guide pos="413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59" d="100"/>
          <a:sy n="159" d="100"/>
        </p:scale>
        <p:origin x="5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60ACE8-8950-47F6-A8AE-A1269D2FD999}" type="doc">
      <dgm:prSet loTypeId="urn:microsoft.com/office/officeart/2005/8/layout/venn1" loCatId="relationship" qsTypeId="urn:microsoft.com/office/officeart/2005/8/quickstyle/3d2" qsCatId="3D" csTypeId="urn:microsoft.com/office/officeart/2005/8/colors/accent1_2" csCatId="accent1" phldr="1"/>
      <dgm:spPr/>
    </dgm:pt>
    <dgm:pt modelId="{9235DEE5-821A-4809-99CE-3C208421EE45}">
      <dgm:prSet phldrT="[Text]"/>
      <dgm:spPr/>
      <dgm:t>
        <a:bodyPr/>
        <a:lstStyle/>
        <a:p>
          <a:r>
            <a:rPr lang="sv-SE" dirty="0" smtClean="0"/>
            <a:t>Förebyggande och lätt tillgänglig</a:t>
          </a:r>
          <a:endParaRPr lang="sv-SE" dirty="0"/>
        </a:p>
      </dgm:t>
    </dgm:pt>
    <dgm:pt modelId="{C8A48225-7421-4A35-8444-4F03212A55C0}" type="parTrans" cxnId="{583DEB1C-00DC-4195-9B53-8B50EAA4F095}">
      <dgm:prSet/>
      <dgm:spPr/>
      <dgm:t>
        <a:bodyPr/>
        <a:lstStyle/>
        <a:p>
          <a:endParaRPr lang="sv-SE"/>
        </a:p>
      </dgm:t>
    </dgm:pt>
    <dgm:pt modelId="{A4EB632F-7D29-4309-A6CF-4562A5A80217}" type="sibTrans" cxnId="{583DEB1C-00DC-4195-9B53-8B50EAA4F095}">
      <dgm:prSet/>
      <dgm:spPr/>
      <dgm:t>
        <a:bodyPr/>
        <a:lstStyle/>
        <a:p>
          <a:endParaRPr lang="sv-SE"/>
        </a:p>
      </dgm:t>
    </dgm:pt>
    <dgm:pt modelId="{10A67CDB-D355-4C74-9DC2-7897C1DE5FEC}">
      <dgm:prSet phldrT="[Text]"/>
      <dgm:spPr/>
      <dgm:t>
        <a:bodyPr/>
        <a:lstStyle/>
        <a:p>
          <a:r>
            <a:rPr lang="sv-SE" dirty="0" smtClean="0"/>
            <a:t>Kunskapsbaserad</a:t>
          </a:r>
          <a:endParaRPr lang="sv-SE" dirty="0"/>
        </a:p>
      </dgm:t>
    </dgm:pt>
    <dgm:pt modelId="{1A880AB4-C81D-4165-B567-55B71909DE70}" type="parTrans" cxnId="{90DF2CE3-F0D0-45FC-A39A-20B2EEA22C79}">
      <dgm:prSet/>
      <dgm:spPr/>
      <dgm:t>
        <a:bodyPr/>
        <a:lstStyle/>
        <a:p>
          <a:endParaRPr lang="sv-SE"/>
        </a:p>
      </dgm:t>
    </dgm:pt>
    <dgm:pt modelId="{2239E62E-2F50-42DB-A109-4AAFD0CBF6DF}" type="sibTrans" cxnId="{90DF2CE3-F0D0-45FC-A39A-20B2EEA22C79}">
      <dgm:prSet/>
      <dgm:spPr/>
      <dgm:t>
        <a:bodyPr/>
        <a:lstStyle/>
        <a:p>
          <a:endParaRPr lang="sv-SE"/>
        </a:p>
      </dgm:t>
    </dgm:pt>
    <dgm:pt modelId="{EF44D09E-89F9-4D6F-B704-B09B2FA9CB60}">
      <dgm:prSet phldrT="[Text]"/>
      <dgm:spPr/>
      <dgm:t>
        <a:bodyPr/>
        <a:lstStyle/>
        <a:p>
          <a:r>
            <a:rPr lang="sv-SE" dirty="0" smtClean="0"/>
            <a:t>Jämlik och jämställd </a:t>
          </a:r>
          <a:endParaRPr lang="sv-SE" dirty="0"/>
        </a:p>
      </dgm:t>
    </dgm:pt>
    <dgm:pt modelId="{37290CB3-7796-4DE2-9F97-B8645BEE7708}" type="parTrans" cxnId="{A29465A0-2009-4D57-85C8-BCF3CFAF1A1E}">
      <dgm:prSet/>
      <dgm:spPr/>
      <dgm:t>
        <a:bodyPr/>
        <a:lstStyle/>
        <a:p>
          <a:endParaRPr lang="sv-SE"/>
        </a:p>
      </dgm:t>
    </dgm:pt>
    <dgm:pt modelId="{1620E72A-47EC-45F9-B5C0-7BAE80E59CCE}" type="sibTrans" cxnId="{A29465A0-2009-4D57-85C8-BCF3CFAF1A1E}">
      <dgm:prSet/>
      <dgm:spPr/>
      <dgm:t>
        <a:bodyPr/>
        <a:lstStyle/>
        <a:p>
          <a:endParaRPr lang="sv-SE"/>
        </a:p>
      </dgm:t>
    </dgm:pt>
    <dgm:pt modelId="{EEB7B28C-CC69-4432-8402-476022502C62}" type="pres">
      <dgm:prSet presAssocID="{6A60ACE8-8950-47F6-A8AE-A1269D2FD999}" presName="compositeShape" presStyleCnt="0">
        <dgm:presLayoutVars>
          <dgm:chMax val="7"/>
          <dgm:dir/>
          <dgm:resizeHandles val="exact"/>
        </dgm:presLayoutVars>
      </dgm:prSet>
      <dgm:spPr/>
    </dgm:pt>
    <dgm:pt modelId="{CAA4B666-AEF6-4491-B152-59ED37C71F36}" type="pres">
      <dgm:prSet presAssocID="{9235DEE5-821A-4809-99CE-3C208421EE45}" presName="circ1" presStyleLbl="vennNode1" presStyleIdx="0" presStyleCnt="3" custLinFactNeighborX="1639" custLinFactNeighborY="1886"/>
      <dgm:spPr/>
      <dgm:t>
        <a:bodyPr/>
        <a:lstStyle/>
        <a:p>
          <a:endParaRPr lang="sv-SE"/>
        </a:p>
      </dgm:t>
    </dgm:pt>
    <dgm:pt modelId="{F4E1934A-AA22-46AE-BF6C-C92201093524}" type="pres">
      <dgm:prSet presAssocID="{9235DEE5-821A-4809-99CE-3C208421EE45}" presName="circ1Tx" presStyleLbl="revTx" presStyleIdx="0" presStyleCnt="0">
        <dgm:presLayoutVars>
          <dgm:chMax val="0"/>
          <dgm:chPref val="0"/>
          <dgm:bulletEnabled val="1"/>
        </dgm:presLayoutVars>
      </dgm:prSet>
      <dgm:spPr/>
      <dgm:t>
        <a:bodyPr/>
        <a:lstStyle/>
        <a:p>
          <a:endParaRPr lang="sv-SE"/>
        </a:p>
      </dgm:t>
    </dgm:pt>
    <dgm:pt modelId="{AA43F568-3236-4F12-9887-91A41FBB83E0}" type="pres">
      <dgm:prSet presAssocID="{10A67CDB-D355-4C74-9DC2-7897C1DE5FEC}" presName="circ2" presStyleLbl="vennNode1" presStyleIdx="1" presStyleCnt="3"/>
      <dgm:spPr/>
      <dgm:t>
        <a:bodyPr/>
        <a:lstStyle/>
        <a:p>
          <a:endParaRPr lang="sv-SE"/>
        </a:p>
      </dgm:t>
    </dgm:pt>
    <dgm:pt modelId="{709EC6F0-A5BE-4C03-A1B8-0CA7B634163E}" type="pres">
      <dgm:prSet presAssocID="{10A67CDB-D355-4C74-9DC2-7897C1DE5FEC}" presName="circ2Tx" presStyleLbl="revTx" presStyleIdx="0" presStyleCnt="0">
        <dgm:presLayoutVars>
          <dgm:chMax val="0"/>
          <dgm:chPref val="0"/>
          <dgm:bulletEnabled val="1"/>
        </dgm:presLayoutVars>
      </dgm:prSet>
      <dgm:spPr/>
      <dgm:t>
        <a:bodyPr/>
        <a:lstStyle/>
        <a:p>
          <a:endParaRPr lang="sv-SE"/>
        </a:p>
      </dgm:t>
    </dgm:pt>
    <dgm:pt modelId="{0F81B2CC-3359-49FE-94A0-5C20B544C6CB}" type="pres">
      <dgm:prSet presAssocID="{EF44D09E-89F9-4D6F-B704-B09B2FA9CB60}" presName="circ3" presStyleLbl="vennNode1" presStyleIdx="2" presStyleCnt="3"/>
      <dgm:spPr/>
      <dgm:t>
        <a:bodyPr/>
        <a:lstStyle/>
        <a:p>
          <a:endParaRPr lang="sv-SE"/>
        </a:p>
      </dgm:t>
    </dgm:pt>
    <dgm:pt modelId="{9128D611-189E-4838-BF1A-B704A185CA00}" type="pres">
      <dgm:prSet presAssocID="{EF44D09E-89F9-4D6F-B704-B09B2FA9CB60}" presName="circ3Tx" presStyleLbl="revTx" presStyleIdx="0" presStyleCnt="0">
        <dgm:presLayoutVars>
          <dgm:chMax val="0"/>
          <dgm:chPref val="0"/>
          <dgm:bulletEnabled val="1"/>
        </dgm:presLayoutVars>
      </dgm:prSet>
      <dgm:spPr/>
      <dgm:t>
        <a:bodyPr/>
        <a:lstStyle/>
        <a:p>
          <a:endParaRPr lang="sv-SE"/>
        </a:p>
      </dgm:t>
    </dgm:pt>
  </dgm:ptLst>
  <dgm:cxnLst>
    <dgm:cxn modelId="{D41AECCE-7D90-4B10-968D-50B66C889CC9}" type="presOf" srcId="{6A60ACE8-8950-47F6-A8AE-A1269D2FD999}" destId="{EEB7B28C-CC69-4432-8402-476022502C62}" srcOrd="0" destOrd="0" presId="urn:microsoft.com/office/officeart/2005/8/layout/venn1"/>
    <dgm:cxn modelId="{E638E7CB-87C7-4A6C-8213-DF99D1422C71}" type="presOf" srcId="{EF44D09E-89F9-4D6F-B704-B09B2FA9CB60}" destId="{0F81B2CC-3359-49FE-94A0-5C20B544C6CB}" srcOrd="0" destOrd="0" presId="urn:microsoft.com/office/officeart/2005/8/layout/venn1"/>
    <dgm:cxn modelId="{10F11E0E-2140-4F87-BA34-19659305494F}" type="presOf" srcId="{9235DEE5-821A-4809-99CE-3C208421EE45}" destId="{F4E1934A-AA22-46AE-BF6C-C92201093524}" srcOrd="1" destOrd="0" presId="urn:microsoft.com/office/officeart/2005/8/layout/venn1"/>
    <dgm:cxn modelId="{23AE9E07-FB69-4668-B0FE-B1EC5AD44BBC}" type="presOf" srcId="{9235DEE5-821A-4809-99CE-3C208421EE45}" destId="{CAA4B666-AEF6-4491-B152-59ED37C71F36}" srcOrd="0" destOrd="0" presId="urn:microsoft.com/office/officeart/2005/8/layout/venn1"/>
    <dgm:cxn modelId="{8DEAF83B-A60C-454A-ADE2-2F176C2F5A59}" type="presOf" srcId="{10A67CDB-D355-4C74-9DC2-7897C1DE5FEC}" destId="{709EC6F0-A5BE-4C03-A1B8-0CA7B634163E}" srcOrd="1" destOrd="0" presId="urn:microsoft.com/office/officeart/2005/8/layout/venn1"/>
    <dgm:cxn modelId="{9024C281-B144-4A67-A5B6-696E85832DB6}" type="presOf" srcId="{10A67CDB-D355-4C74-9DC2-7897C1DE5FEC}" destId="{AA43F568-3236-4F12-9887-91A41FBB83E0}" srcOrd="0" destOrd="0" presId="urn:microsoft.com/office/officeart/2005/8/layout/venn1"/>
    <dgm:cxn modelId="{A29465A0-2009-4D57-85C8-BCF3CFAF1A1E}" srcId="{6A60ACE8-8950-47F6-A8AE-A1269D2FD999}" destId="{EF44D09E-89F9-4D6F-B704-B09B2FA9CB60}" srcOrd="2" destOrd="0" parTransId="{37290CB3-7796-4DE2-9F97-B8645BEE7708}" sibTransId="{1620E72A-47EC-45F9-B5C0-7BAE80E59CCE}"/>
    <dgm:cxn modelId="{583DEB1C-00DC-4195-9B53-8B50EAA4F095}" srcId="{6A60ACE8-8950-47F6-A8AE-A1269D2FD999}" destId="{9235DEE5-821A-4809-99CE-3C208421EE45}" srcOrd="0" destOrd="0" parTransId="{C8A48225-7421-4A35-8444-4F03212A55C0}" sibTransId="{A4EB632F-7D29-4309-A6CF-4562A5A80217}"/>
    <dgm:cxn modelId="{90DF2CE3-F0D0-45FC-A39A-20B2EEA22C79}" srcId="{6A60ACE8-8950-47F6-A8AE-A1269D2FD999}" destId="{10A67CDB-D355-4C74-9DC2-7897C1DE5FEC}" srcOrd="1" destOrd="0" parTransId="{1A880AB4-C81D-4165-B567-55B71909DE70}" sibTransId="{2239E62E-2F50-42DB-A109-4AAFD0CBF6DF}"/>
    <dgm:cxn modelId="{4A728A47-92EB-420E-9675-20B751AC8473}" type="presOf" srcId="{EF44D09E-89F9-4D6F-B704-B09B2FA9CB60}" destId="{9128D611-189E-4838-BF1A-B704A185CA00}" srcOrd="1" destOrd="0" presId="urn:microsoft.com/office/officeart/2005/8/layout/venn1"/>
    <dgm:cxn modelId="{0668D69A-6D21-475A-A82D-45263BC9CD6B}" type="presParOf" srcId="{EEB7B28C-CC69-4432-8402-476022502C62}" destId="{CAA4B666-AEF6-4491-B152-59ED37C71F36}" srcOrd="0" destOrd="0" presId="urn:microsoft.com/office/officeart/2005/8/layout/venn1"/>
    <dgm:cxn modelId="{B10A4F00-9574-4AEE-94BD-4A4A72115934}" type="presParOf" srcId="{EEB7B28C-CC69-4432-8402-476022502C62}" destId="{F4E1934A-AA22-46AE-BF6C-C92201093524}" srcOrd="1" destOrd="0" presId="urn:microsoft.com/office/officeart/2005/8/layout/venn1"/>
    <dgm:cxn modelId="{CDB0CD83-F10A-400B-B6ED-28AAC6606AC7}" type="presParOf" srcId="{EEB7B28C-CC69-4432-8402-476022502C62}" destId="{AA43F568-3236-4F12-9887-91A41FBB83E0}" srcOrd="2" destOrd="0" presId="urn:microsoft.com/office/officeart/2005/8/layout/venn1"/>
    <dgm:cxn modelId="{249BF10B-8418-4369-AF92-249DFC9EF8C8}" type="presParOf" srcId="{EEB7B28C-CC69-4432-8402-476022502C62}" destId="{709EC6F0-A5BE-4C03-A1B8-0CA7B634163E}" srcOrd="3" destOrd="0" presId="urn:microsoft.com/office/officeart/2005/8/layout/venn1"/>
    <dgm:cxn modelId="{580BED07-3B27-45BE-9AF3-2B2EA4B09D40}" type="presParOf" srcId="{EEB7B28C-CC69-4432-8402-476022502C62}" destId="{0F81B2CC-3359-49FE-94A0-5C20B544C6CB}" srcOrd="4" destOrd="0" presId="urn:microsoft.com/office/officeart/2005/8/layout/venn1"/>
    <dgm:cxn modelId="{B1FDD81C-DCF5-42F5-8971-7E43450DA510}" type="presParOf" srcId="{EEB7B28C-CC69-4432-8402-476022502C62}" destId="{9128D611-189E-4838-BF1A-B704A185CA00}"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887DA6-6093-4391-906A-77794479D41C}" type="doc">
      <dgm:prSet loTypeId="urn:microsoft.com/office/officeart/2005/8/layout/chevron1" loCatId="process" qsTypeId="urn:microsoft.com/office/officeart/2005/8/quickstyle/simple1" qsCatId="simple" csTypeId="urn:microsoft.com/office/officeart/2005/8/colors/accent1_2" csCatId="accent1" phldr="1"/>
      <dgm:spPr/>
    </dgm:pt>
    <dgm:pt modelId="{E1E41730-168E-4B8E-B573-44B03B17353C}">
      <dgm:prSet phldrT="[Text]" custT="1"/>
      <dgm:spPr/>
      <dgm:t>
        <a:bodyPr/>
        <a:lstStyle/>
        <a:p>
          <a:r>
            <a:rPr lang="sv-SE" sz="1600" b="1" dirty="0" smtClean="0"/>
            <a:t>Kunskapsbaserad</a:t>
          </a:r>
          <a:endParaRPr lang="sv-SE" sz="1600" b="1" dirty="0"/>
        </a:p>
      </dgm:t>
    </dgm:pt>
    <dgm:pt modelId="{3A714B98-A3AB-43D6-A149-9B24DB01F85D}" type="parTrans" cxnId="{F4AE0FEF-C8EA-4BC9-A491-19F273CC4E1E}">
      <dgm:prSet/>
      <dgm:spPr/>
      <dgm:t>
        <a:bodyPr/>
        <a:lstStyle/>
        <a:p>
          <a:endParaRPr lang="sv-SE"/>
        </a:p>
      </dgm:t>
    </dgm:pt>
    <dgm:pt modelId="{1972F6BB-8D37-4365-87DB-CA21A7A37AEC}" type="sibTrans" cxnId="{F4AE0FEF-C8EA-4BC9-A491-19F273CC4E1E}">
      <dgm:prSet/>
      <dgm:spPr/>
      <dgm:t>
        <a:bodyPr/>
        <a:lstStyle/>
        <a:p>
          <a:endParaRPr lang="sv-SE"/>
        </a:p>
      </dgm:t>
    </dgm:pt>
    <dgm:pt modelId="{66822511-1506-437F-ABEB-82CF7EAC648C}">
      <dgm:prSet phldrT="[Text]" custT="1"/>
      <dgm:spPr>
        <a:solidFill>
          <a:srgbClr val="54B798"/>
        </a:solidFill>
      </dgm:spPr>
      <dgm:t>
        <a:bodyPr/>
        <a:lstStyle/>
        <a:p>
          <a:r>
            <a:rPr lang="sv-SE" sz="1600" b="1" dirty="0" smtClean="0"/>
            <a:t>Jämställd och jämlik</a:t>
          </a:r>
          <a:endParaRPr lang="sv-SE" sz="1600" b="1" dirty="0"/>
        </a:p>
      </dgm:t>
    </dgm:pt>
    <dgm:pt modelId="{90C4E450-52EE-418F-9C23-7FCA01873CAE}" type="parTrans" cxnId="{E1DBD640-4061-46E0-9C6C-EED82DB63D21}">
      <dgm:prSet/>
      <dgm:spPr/>
      <dgm:t>
        <a:bodyPr/>
        <a:lstStyle/>
        <a:p>
          <a:endParaRPr lang="sv-SE"/>
        </a:p>
      </dgm:t>
    </dgm:pt>
    <dgm:pt modelId="{D6F0EF11-E1D7-4F8C-AC20-928924884FA6}" type="sibTrans" cxnId="{E1DBD640-4061-46E0-9C6C-EED82DB63D21}">
      <dgm:prSet/>
      <dgm:spPr/>
      <dgm:t>
        <a:bodyPr/>
        <a:lstStyle/>
        <a:p>
          <a:endParaRPr lang="sv-SE"/>
        </a:p>
      </dgm:t>
    </dgm:pt>
    <dgm:pt modelId="{B9C27575-C333-43D4-93FB-4D6B06818025}">
      <dgm:prSet custT="1"/>
      <dgm:spPr>
        <a:solidFill>
          <a:srgbClr val="93CEC1"/>
        </a:solidFill>
      </dgm:spPr>
      <dgm:t>
        <a:bodyPr/>
        <a:lstStyle/>
        <a:p>
          <a:r>
            <a:rPr lang="sv-SE" sz="1600" b="1" dirty="0" smtClean="0"/>
            <a:t>Främjande och förebyggande</a:t>
          </a:r>
          <a:endParaRPr lang="sv-SE" sz="1600" b="1" dirty="0"/>
        </a:p>
      </dgm:t>
    </dgm:pt>
    <dgm:pt modelId="{59077862-4087-4B31-89E7-007222495958}" type="parTrans" cxnId="{0DD65EC2-04AC-4259-9D56-9D0F7AAD25DF}">
      <dgm:prSet/>
      <dgm:spPr/>
      <dgm:t>
        <a:bodyPr/>
        <a:lstStyle/>
        <a:p>
          <a:endParaRPr lang="sv-SE"/>
        </a:p>
      </dgm:t>
    </dgm:pt>
    <dgm:pt modelId="{BDA1CBEC-BF4D-4A4A-81F5-345ADE487DC6}" type="sibTrans" cxnId="{0DD65EC2-04AC-4259-9D56-9D0F7AAD25DF}">
      <dgm:prSet/>
      <dgm:spPr/>
      <dgm:t>
        <a:bodyPr/>
        <a:lstStyle/>
        <a:p>
          <a:endParaRPr lang="sv-SE"/>
        </a:p>
      </dgm:t>
    </dgm:pt>
    <dgm:pt modelId="{6658AE14-D0AD-4E0E-BA05-54F3202FDF8D}" type="pres">
      <dgm:prSet presAssocID="{85887DA6-6093-4391-906A-77794479D41C}" presName="Name0" presStyleCnt="0">
        <dgm:presLayoutVars>
          <dgm:dir/>
          <dgm:animLvl val="lvl"/>
          <dgm:resizeHandles val="exact"/>
        </dgm:presLayoutVars>
      </dgm:prSet>
      <dgm:spPr/>
    </dgm:pt>
    <dgm:pt modelId="{9AE4D1AE-304A-4FFF-9302-C694E9F66D2B}" type="pres">
      <dgm:prSet presAssocID="{E1E41730-168E-4B8E-B573-44B03B17353C}" presName="parTxOnly" presStyleLbl="node1" presStyleIdx="0" presStyleCnt="3" custLinFactNeighborX="-65586" custLinFactNeighborY="1">
        <dgm:presLayoutVars>
          <dgm:chMax val="0"/>
          <dgm:chPref val="0"/>
          <dgm:bulletEnabled val="1"/>
        </dgm:presLayoutVars>
      </dgm:prSet>
      <dgm:spPr/>
      <dgm:t>
        <a:bodyPr/>
        <a:lstStyle/>
        <a:p>
          <a:endParaRPr lang="sv-SE"/>
        </a:p>
      </dgm:t>
    </dgm:pt>
    <dgm:pt modelId="{FF2B02CA-85B8-4E2B-B029-2710D7D747A9}" type="pres">
      <dgm:prSet presAssocID="{1972F6BB-8D37-4365-87DB-CA21A7A37AEC}" presName="parTxOnlySpace" presStyleCnt="0"/>
      <dgm:spPr/>
    </dgm:pt>
    <dgm:pt modelId="{B41A1391-EA60-4F4E-B635-628C22B2AD7E}" type="pres">
      <dgm:prSet presAssocID="{66822511-1506-437F-ABEB-82CF7EAC648C}" presName="parTxOnly" presStyleLbl="node1" presStyleIdx="1" presStyleCnt="3" custLinFactNeighborX="-1373" custLinFactNeighborY="-2751">
        <dgm:presLayoutVars>
          <dgm:chMax val="0"/>
          <dgm:chPref val="0"/>
          <dgm:bulletEnabled val="1"/>
        </dgm:presLayoutVars>
      </dgm:prSet>
      <dgm:spPr/>
      <dgm:t>
        <a:bodyPr/>
        <a:lstStyle/>
        <a:p>
          <a:endParaRPr lang="sv-SE"/>
        </a:p>
      </dgm:t>
    </dgm:pt>
    <dgm:pt modelId="{E952F8E6-D8FC-4D8F-A1EF-3174A89C66B4}" type="pres">
      <dgm:prSet presAssocID="{D6F0EF11-E1D7-4F8C-AC20-928924884FA6}" presName="parTxOnlySpace" presStyleCnt="0"/>
      <dgm:spPr/>
    </dgm:pt>
    <dgm:pt modelId="{9FDF9D74-8CBB-4A07-B53B-D2FE20BC918E}" type="pres">
      <dgm:prSet presAssocID="{B9C27575-C333-43D4-93FB-4D6B06818025}" presName="parTxOnly" presStyleLbl="node1" presStyleIdx="2" presStyleCnt="3">
        <dgm:presLayoutVars>
          <dgm:chMax val="0"/>
          <dgm:chPref val="0"/>
          <dgm:bulletEnabled val="1"/>
        </dgm:presLayoutVars>
      </dgm:prSet>
      <dgm:spPr/>
      <dgm:t>
        <a:bodyPr/>
        <a:lstStyle/>
        <a:p>
          <a:endParaRPr lang="sv-SE"/>
        </a:p>
      </dgm:t>
    </dgm:pt>
  </dgm:ptLst>
  <dgm:cxnLst>
    <dgm:cxn modelId="{53CFAC90-E530-420E-8F25-D6A7CA8CE64A}" type="presOf" srcId="{66822511-1506-437F-ABEB-82CF7EAC648C}" destId="{B41A1391-EA60-4F4E-B635-628C22B2AD7E}" srcOrd="0" destOrd="0" presId="urn:microsoft.com/office/officeart/2005/8/layout/chevron1"/>
    <dgm:cxn modelId="{E1DBD640-4061-46E0-9C6C-EED82DB63D21}" srcId="{85887DA6-6093-4391-906A-77794479D41C}" destId="{66822511-1506-437F-ABEB-82CF7EAC648C}" srcOrd="1" destOrd="0" parTransId="{90C4E450-52EE-418F-9C23-7FCA01873CAE}" sibTransId="{D6F0EF11-E1D7-4F8C-AC20-928924884FA6}"/>
    <dgm:cxn modelId="{01715C3B-DD09-41F2-9176-15118D9563FC}" type="presOf" srcId="{E1E41730-168E-4B8E-B573-44B03B17353C}" destId="{9AE4D1AE-304A-4FFF-9302-C694E9F66D2B}" srcOrd="0" destOrd="0" presId="urn:microsoft.com/office/officeart/2005/8/layout/chevron1"/>
    <dgm:cxn modelId="{F056CD22-5FB6-46F5-9652-BDF2C17F2007}" type="presOf" srcId="{B9C27575-C333-43D4-93FB-4D6B06818025}" destId="{9FDF9D74-8CBB-4A07-B53B-D2FE20BC918E}" srcOrd="0" destOrd="0" presId="urn:microsoft.com/office/officeart/2005/8/layout/chevron1"/>
    <dgm:cxn modelId="{A19ECBD5-2446-4ABB-83C2-63F3BF889276}" type="presOf" srcId="{85887DA6-6093-4391-906A-77794479D41C}" destId="{6658AE14-D0AD-4E0E-BA05-54F3202FDF8D}" srcOrd="0" destOrd="0" presId="urn:microsoft.com/office/officeart/2005/8/layout/chevron1"/>
    <dgm:cxn modelId="{F4AE0FEF-C8EA-4BC9-A491-19F273CC4E1E}" srcId="{85887DA6-6093-4391-906A-77794479D41C}" destId="{E1E41730-168E-4B8E-B573-44B03B17353C}" srcOrd="0" destOrd="0" parTransId="{3A714B98-A3AB-43D6-A149-9B24DB01F85D}" sibTransId="{1972F6BB-8D37-4365-87DB-CA21A7A37AEC}"/>
    <dgm:cxn modelId="{0DD65EC2-04AC-4259-9D56-9D0F7AAD25DF}" srcId="{85887DA6-6093-4391-906A-77794479D41C}" destId="{B9C27575-C333-43D4-93FB-4D6B06818025}" srcOrd="2" destOrd="0" parTransId="{59077862-4087-4B31-89E7-007222495958}" sibTransId="{BDA1CBEC-BF4D-4A4A-81F5-345ADE487DC6}"/>
    <dgm:cxn modelId="{727663AE-53A4-47F0-9FB2-A8FDEA6B473D}" type="presParOf" srcId="{6658AE14-D0AD-4E0E-BA05-54F3202FDF8D}" destId="{9AE4D1AE-304A-4FFF-9302-C694E9F66D2B}" srcOrd="0" destOrd="0" presId="urn:microsoft.com/office/officeart/2005/8/layout/chevron1"/>
    <dgm:cxn modelId="{23803A77-474D-46EB-9ECF-468FCF846E5D}" type="presParOf" srcId="{6658AE14-D0AD-4E0E-BA05-54F3202FDF8D}" destId="{FF2B02CA-85B8-4E2B-B029-2710D7D747A9}" srcOrd="1" destOrd="0" presId="urn:microsoft.com/office/officeart/2005/8/layout/chevron1"/>
    <dgm:cxn modelId="{33742C39-389C-43A0-9010-921B4B235E25}" type="presParOf" srcId="{6658AE14-D0AD-4E0E-BA05-54F3202FDF8D}" destId="{B41A1391-EA60-4F4E-B635-628C22B2AD7E}" srcOrd="2" destOrd="0" presId="urn:microsoft.com/office/officeart/2005/8/layout/chevron1"/>
    <dgm:cxn modelId="{5FE9DE28-3280-44BA-8EBA-6786BF67E5E0}" type="presParOf" srcId="{6658AE14-D0AD-4E0E-BA05-54F3202FDF8D}" destId="{E952F8E6-D8FC-4D8F-A1EF-3174A89C66B4}" srcOrd="3" destOrd="0" presId="urn:microsoft.com/office/officeart/2005/8/layout/chevron1"/>
    <dgm:cxn modelId="{34903E82-66F4-4276-A6EF-D3C57650E25A}" type="presParOf" srcId="{6658AE14-D0AD-4E0E-BA05-54F3202FDF8D}" destId="{9FDF9D74-8CBB-4A07-B53B-D2FE20BC918E}"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DE9D7F-0C75-48A8-B191-B02CEC6AE6BA}" type="doc">
      <dgm:prSet loTypeId="urn:microsoft.com/office/officeart/2005/8/layout/hProcess3" loCatId="process" qsTypeId="urn:microsoft.com/office/officeart/2005/8/quickstyle/simple1" qsCatId="simple" csTypeId="urn:microsoft.com/office/officeart/2005/8/colors/accent1_2" csCatId="accent1" phldr="1"/>
      <dgm:spPr/>
      <dgm:t>
        <a:bodyPr/>
        <a:lstStyle/>
        <a:p>
          <a:endParaRPr lang="sv-SE"/>
        </a:p>
      </dgm:t>
    </dgm:pt>
    <dgm:pt modelId="{DA4580E9-AFD6-482B-9E57-F57CE35399BB}">
      <dgm:prSet phldrT="[Text]" custT="1"/>
      <dgm:spPr/>
      <dgm:t>
        <a:bodyPr/>
        <a:lstStyle/>
        <a:p>
          <a:r>
            <a:rPr lang="sv-SE" sz="1000" dirty="0" smtClean="0"/>
            <a:t>Uppföljning av omställningsarbetet-mönster och utvecklingsområden </a:t>
          </a:r>
          <a:endParaRPr lang="sv-SE" sz="1000" dirty="0"/>
        </a:p>
      </dgm:t>
    </dgm:pt>
    <dgm:pt modelId="{1120CCF6-BCBC-4CFE-A217-4519EC74028F}" type="parTrans" cxnId="{86372C48-EB8F-4732-9DB2-FF36B36576F2}">
      <dgm:prSet/>
      <dgm:spPr/>
      <dgm:t>
        <a:bodyPr/>
        <a:lstStyle/>
        <a:p>
          <a:endParaRPr lang="sv-SE"/>
        </a:p>
      </dgm:t>
    </dgm:pt>
    <dgm:pt modelId="{D47D1C47-926A-4C7E-AE39-2DDDABA4CCAE}" type="sibTrans" cxnId="{86372C48-EB8F-4732-9DB2-FF36B36576F2}">
      <dgm:prSet/>
      <dgm:spPr/>
      <dgm:t>
        <a:bodyPr/>
        <a:lstStyle/>
        <a:p>
          <a:endParaRPr lang="sv-SE"/>
        </a:p>
      </dgm:t>
    </dgm:pt>
    <dgm:pt modelId="{F2058E99-ACA3-4F51-83FA-83D4FEDFD30A}">
      <dgm:prSet phldrT="[Text]" custT="1"/>
      <dgm:spPr/>
      <dgm:t>
        <a:bodyPr/>
        <a:lstStyle/>
        <a:p>
          <a:r>
            <a:rPr lang="sv-SE" sz="1000" dirty="0" smtClean="0"/>
            <a:t>-Rapport?</a:t>
          </a:r>
          <a:endParaRPr lang="sv-SE" sz="1000" dirty="0"/>
        </a:p>
      </dgm:t>
    </dgm:pt>
    <dgm:pt modelId="{FA991B3C-AE44-42ED-896E-53868BE75B91}" type="parTrans" cxnId="{985D485F-A021-4AE9-BE9C-E1555F7C86B3}">
      <dgm:prSet/>
      <dgm:spPr/>
      <dgm:t>
        <a:bodyPr/>
        <a:lstStyle/>
        <a:p>
          <a:endParaRPr lang="sv-SE"/>
        </a:p>
      </dgm:t>
    </dgm:pt>
    <dgm:pt modelId="{8871D9AD-984B-4A96-AFB6-22FB2C291EDE}" type="sibTrans" cxnId="{985D485F-A021-4AE9-BE9C-E1555F7C86B3}">
      <dgm:prSet/>
      <dgm:spPr/>
      <dgm:t>
        <a:bodyPr/>
        <a:lstStyle/>
        <a:p>
          <a:endParaRPr lang="sv-SE"/>
        </a:p>
      </dgm:t>
    </dgm:pt>
    <dgm:pt modelId="{53FE2CBB-C5FB-4AB5-BEDA-9509F310AB94}">
      <dgm:prSet phldrT="[Text]" custT="1"/>
      <dgm:spPr/>
      <dgm:t>
        <a:bodyPr/>
        <a:lstStyle/>
        <a:p>
          <a:r>
            <a:rPr lang="sv-SE" sz="1000" dirty="0" smtClean="0"/>
            <a:t>-Indikatorer/nyckeltal?</a:t>
          </a:r>
          <a:endParaRPr lang="sv-SE" sz="500" dirty="0"/>
        </a:p>
      </dgm:t>
    </dgm:pt>
    <dgm:pt modelId="{0DFC8CFD-9742-4B0A-95B7-32E064E9ABBB}" type="parTrans" cxnId="{5EC2D75F-F0A5-42D9-BE2F-1F108B0F9AF0}">
      <dgm:prSet/>
      <dgm:spPr/>
      <dgm:t>
        <a:bodyPr/>
        <a:lstStyle/>
        <a:p>
          <a:endParaRPr lang="sv-SE"/>
        </a:p>
      </dgm:t>
    </dgm:pt>
    <dgm:pt modelId="{F38341AC-FBB8-41E4-8247-8C365801E961}" type="sibTrans" cxnId="{5EC2D75F-F0A5-42D9-BE2F-1F108B0F9AF0}">
      <dgm:prSet/>
      <dgm:spPr/>
      <dgm:t>
        <a:bodyPr/>
        <a:lstStyle/>
        <a:p>
          <a:endParaRPr lang="sv-SE"/>
        </a:p>
      </dgm:t>
    </dgm:pt>
    <dgm:pt modelId="{D1A96670-1DD8-4C66-85C1-1E699DB5B8FD}">
      <dgm:prSet custT="1"/>
      <dgm:spPr/>
      <dgm:t>
        <a:bodyPr/>
        <a:lstStyle/>
        <a:p>
          <a:r>
            <a:rPr lang="sv-SE" sz="1000" dirty="0" smtClean="0"/>
            <a:t>-Förflyttningar i systemet, samverkan?</a:t>
          </a:r>
          <a:endParaRPr lang="sv-SE" sz="1000" dirty="0"/>
        </a:p>
      </dgm:t>
    </dgm:pt>
    <dgm:pt modelId="{2BCC862A-357D-4D3C-A279-806CACE1AEF3}" type="parTrans" cxnId="{96CE48C4-BD86-4CEF-B438-CC9D9E8623DB}">
      <dgm:prSet/>
      <dgm:spPr/>
      <dgm:t>
        <a:bodyPr/>
        <a:lstStyle/>
        <a:p>
          <a:endParaRPr lang="sv-SE"/>
        </a:p>
      </dgm:t>
    </dgm:pt>
    <dgm:pt modelId="{60562689-F6E7-4D49-99F4-F2D1A941EED0}" type="sibTrans" cxnId="{96CE48C4-BD86-4CEF-B438-CC9D9E8623DB}">
      <dgm:prSet/>
      <dgm:spPr/>
      <dgm:t>
        <a:bodyPr/>
        <a:lstStyle/>
        <a:p>
          <a:endParaRPr lang="sv-SE"/>
        </a:p>
      </dgm:t>
    </dgm:pt>
    <dgm:pt modelId="{92B17928-484E-4726-96E0-A69242A30E7B}" type="pres">
      <dgm:prSet presAssocID="{4BDE9D7F-0C75-48A8-B191-B02CEC6AE6BA}" presName="Name0" presStyleCnt="0">
        <dgm:presLayoutVars>
          <dgm:dir/>
          <dgm:animLvl val="lvl"/>
          <dgm:resizeHandles val="exact"/>
        </dgm:presLayoutVars>
      </dgm:prSet>
      <dgm:spPr/>
      <dgm:t>
        <a:bodyPr/>
        <a:lstStyle/>
        <a:p>
          <a:endParaRPr lang="sv-SE"/>
        </a:p>
      </dgm:t>
    </dgm:pt>
    <dgm:pt modelId="{D7CA6BF7-E3F8-4379-B8B1-CC695CEDCB5B}" type="pres">
      <dgm:prSet presAssocID="{4BDE9D7F-0C75-48A8-B191-B02CEC6AE6BA}" presName="dummy" presStyleCnt="0"/>
      <dgm:spPr/>
    </dgm:pt>
    <dgm:pt modelId="{5AF6FDC7-5A6A-40C9-8EB6-6D588CFD6C89}" type="pres">
      <dgm:prSet presAssocID="{4BDE9D7F-0C75-48A8-B191-B02CEC6AE6BA}" presName="linH" presStyleCnt="0"/>
      <dgm:spPr/>
    </dgm:pt>
    <dgm:pt modelId="{31437D15-C0A6-4A2A-9DA3-518583AAAFD8}" type="pres">
      <dgm:prSet presAssocID="{4BDE9D7F-0C75-48A8-B191-B02CEC6AE6BA}" presName="padding1" presStyleCnt="0"/>
      <dgm:spPr/>
    </dgm:pt>
    <dgm:pt modelId="{62D7AAA2-CD4C-4E5E-8A2B-C7D4C233748D}" type="pres">
      <dgm:prSet presAssocID="{DA4580E9-AFD6-482B-9E57-F57CE35399BB}" presName="linV" presStyleCnt="0"/>
      <dgm:spPr/>
    </dgm:pt>
    <dgm:pt modelId="{4CAA1FFE-BF92-4FBA-913E-CFD98E122C92}" type="pres">
      <dgm:prSet presAssocID="{DA4580E9-AFD6-482B-9E57-F57CE35399BB}" presName="spVertical1" presStyleCnt="0"/>
      <dgm:spPr/>
    </dgm:pt>
    <dgm:pt modelId="{2CDF9E23-91DA-41E7-91FE-F87737D259E1}" type="pres">
      <dgm:prSet presAssocID="{DA4580E9-AFD6-482B-9E57-F57CE35399BB}" presName="parTx" presStyleLbl="revTx" presStyleIdx="0" presStyleCnt="4" custLinFactNeighborX="-29665" custLinFactNeighborY="10892">
        <dgm:presLayoutVars>
          <dgm:chMax val="0"/>
          <dgm:chPref val="0"/>
          <dgm:bulletEnabled val="1"/>
        </dgm:presLayoutVars>
      </dgm:prSet>
      <dgm:spPr/>
      <dgm:t>
        <a:bodyPr/>
        <a:lstStyle/>
        <a:p>
          <a:endParaRPr lang="sv-SE"/>
        </a:p>
      </dgm:t>
    </dgm:pt>
    <dgm:pt modelId="{13923FC8-D58A-4CFF-AA88-7A186E57AC5C}" type="pres">
      <dgm:prSet presAssocID="{DA4580E9-AFD6-482B-9E57-F57CE35399BB}" presName="spVertical2" presStyleCnt="0"/>
      <dgm:spPr/>
    </dgm:pt>
    <dgm:pt modelId="{683D9E08-82E9-4F2B-82F1-FC720468C0A1}" type="pres">
      <dgm:prSet presAssocID="{DA4580E9-AFD6-482B-9E57-F57CE35399BB}" presName="spVertical3" presStyleCnt="0"/>
      <dgm:spPr/>
    </dgm:pt>
    <dgm:pt modelId="{82F839A6-0A42-463C-8CBB-D9EEA3305A0C}" type="pres">
      <dgm:prSet presAssocID="{D47D1C47-926A-4C7E-AE39-2DDDABA4CCAE}" presName="space" presStyleCnt="0"/>
      <dgm:spPr/>
    </dgm:pt>
    <dgm:pt modelId="{094B8AF1-5125-4163-8557-E735B44856B5}" type="pres">
      <dgm:prSet presAssocID="{F2058E99-ACA3-4F51-83FA-83D4FEDFD30A}" presName="linV" presStyleCnt="0"/>
      <dgm:spPr/>
    </dgm:pt>
    <dgm:pt modelId="{90CD9A4E-4A61-4736-B28A-D055337BE701}" type="pres">
      <dgm:prSet presAssocID="{F2058E99-ACA3-4F51-83FA-83D4FEDFD30A}" presName="spVertical1" presStyleCnt="0"/>
      <dgm:spPr/>
    </dgm:pt>
    <dgm:pt modelId="{EF015B5F-FB4F-46D2-A5ED-DF1C2DBDB95A}" type="pres">
      <dgm:prSet presAssocID="{F2058E99-ACA3-4F51-83FA-83D4FEDFD30A}" presName="parTx" presStyleLbl="revTx" presStyleIdx="1" presStyleCnt="4" custLinFactNeighborX="-22297" custLinFactNeighborY="1300">
        <dgm:presLayoutVars>
          <dgm:chMax val="0"/>
          <dgm:chPref val="0"/>
          <dgm:bulletEnabled val="1"/>
        </dgm:presLayoutVars>
      </dgm:prSet>
      <dgm:spPr/>
      <dgm:t>
        <a:bodyPr/>
        <a:lstStyle/>
        <a:p>
          <a:endParaRPr lang="sv-SE"/>
        </a:p>
      </dgm:t>
    </dgm:pt>
    <dgm:pt modelId="{63DD403C-E193-4FC9-8408-320DA62D5E4C}" type="pres">
      <dgm:prSet presAssocID="{F2058E99-ACA3-4F51-83FA-83D4FEDFD30A}" presName="spVertical2" presStyleCnt="0"/>
      <dgm:spPr/>
    </dgm:pt>
    <dgm:pt modelId="{FC2596C4-2D58-44C5-A647-E115FFA86F5D}" type="pres">
      <dgm:prSet presAssocID="{F2058E99-ACA3-4F51-83FA-83D4FEDFD30A}" presName="spVertical3" presStyleCnt="0"/>
      <dgm:spPr/>
    </dgm:pt>
    <dgm:pt modelId="{02164A78-B380-4E2C-B117-AD9DBC432050}" type="pres">
      <dgm:prSet presAssocID="{8871D9AD-984B-4A96-AFB6-22FB2C291EDE}" presName="space" presStyleCnt="0"/>
      <dgm:spPr/>
    </dgm:pt>
    <dgm:pt modelId="{CCCCEEF7-0CD7-4A4D-BBA5-BE65E38F1355}" type="pres">
      <dgm:prSet presAssocID="{53FE2CBB-C5FB-4AB5-BEDA-9509F310AB94}" presName="linV" presStyleCnt="0"/>
      <dgm:spPr/>
    </dgm:pt>
    <dgm:pt modelId="{C10A34A6-4D30-4D0F-801D-67582EBEB074}" type="pres">
      <dgm:prSet presAssocID="{53FE2CBB-C5FB-4AB5-BEDA-9509F310AB94}" presName="spVertical1" presStyleCnt="0"/>
      <dgm:spPr/>
    </dgm:pt>
    <dgm:pt modelId="{CAF4C088-3907-4A95-BB86-77F78E4A47C6}" type="pres">
      <dgm:prSet presAssocID="{53FE2CBB-C5FB-4AB5-BEDA-9509F310AB94}" presName="parTx" presStyleLbl="revTx" presStyleIdx="2" presStyleCnt="4" custScaleX="110620" custLinFactNeighborX="-22527" custLinFactNeighborY="-1727">
        <dgm:presLayoutVars>
          <dgm:chMax val="0"/>
          <dgm:chPref val="0"/>
          <dgm:bulletEnabled val="1"/>
        </dgm:presLayoutVars>
      </dgm:prSet>
      <dgm:spPr/>
      <dgm:t>
        <a:bodyPr/>
        <a:lstStyle/>
        <a:p>
          <a:endParaRPr lang="sv-SE"/>
        </a:p>
      </dgm:t>
    </dgm:pt>
    <dgm:pt modelId="{C2618CB6-3715-40B3-A8B6-D21516EE5C77}" type="pres">
      <dgm:prSet presAssocID="{53FE2CBB-C5FB-4AB5-BEDA-9509F310AB94}" presName="spVertical2" presStyleCnt="0"/>
      <dgm:spPr/>
    </dgm:pt>
    <dgm:pt modelId="{2659CC16-D7B6-40F2-A2C9-3C92C20DFD96}" type="pres">
      <dgm:prSet presAssocID="{53FE2CBB-C5FB-4AB5-BEDA-9509F310AB94}" presName="spVertical3" presStyleCnt="0"/>
      <dgm:spPr/>
    </dgm:pt>
    <dgm:pt modelId="{F1EF317F-59B2-4541-9CAB-08A31EC525CB}" type="pres">
      <dgm:prSet presAssocID="{F38341AC-FBB8-41E4-8247-8C365801E961}" presName="space" presStyleCnt="0"/>
      <dgm:spPr/>
    </dgm:pt>
    <dgm:pt modelId="{D64CF603-311C-4529-8698-3CB17A514836}" type="pres">
      <dgm:prSet presAssocID="{D1A96670-1DD8-4C66-85C1-1E699DB5B8FD}" presName="linV" presStyleCnt="0"/>
      <dgm:spPr/>
    </dgm:pt>
    <dgm:pt modelId="{34CC91EA-45D5-4A18-9782-06DD4D60BCB2}" type="pres">
      <dgm:prSet presAssocID="{D1A96670-1DD8-4C66-85C1-1E699DB5B8FD}" presName="spVertical1" presStyleCnt="0"/>
      <dgm:spPr/>
    </dgm:pt>
    <dgm:pt modelId="{6444DE16-17AF-4C63-A220-CCF34A0AE303}" type="pres">
      <dgm:prSet presAssocID="{D1A96670-1DD8-4C66-85C1-1E699DB5B8FD}" presName="parTx" presStyleLbl="revTx" presStyleIdx="3" presStyleCnt="4" custLinFactNeighborX="-15571" custLinFactNeighborY="4846">
        <dgm:presLayoutVars>
          <dgm:chMax val="0"/>
          <dgm:chPref val="0"/>
          <dgm:bulletEnabled val="1"/>
        </dgm:presLayoutVars>
      </dgm:prSet>
      <dgm:spPr/>
      <dgm:t>
        <a:bodyPr/>
        <a:lstStyle/>
        <a:p>
          <a:endParaRPr lang="sv-SE"/>
        </a:p>
      </dgm:t>
    </dgm:pt>
    <dgm:pt modelId="{F5CC6B10-4095-4EBD-B4E3-19B6A124B428}" type="pres">
      <dgm:prSet presAssocID="{D1A96670-1DD8-4C66-85C1-1E699DB5B8FD}" presName="spVertical2" presStyleCnt="0"/>
      <dgm:spPr/>
    </dgm:pt>
    <dgm:pt modelId="{71D3529D-1938-488B-A748-411F5DC37C2E}" type="pres">
      <dgm:prSet presAssocID="{D1A96670-1DD8-4C66-85C1-1E699DB5B8FD}" presName="spVertical3" presStyleCnt="0"/>
      <dgm:spPr/>
    </dgm:pt>
    <dgm:pt modelId="{1A14A4CE-52E1-4294-908F-05983A3E71AA}" type="pres">
      <dgm:prSet presAssocID="{4BDE9D7F-0C75-48A8-B191-B02CEC6AE6BA}" presName="padding2" presStyleCnt="0"/>
      <dgm:spPr/>
    </dgm:pt>
    <dgm:pt modelId="{E0CC4D4E-C5A7-44EA-AB2C-19C8946A2603}" type="pres">
      <dgm:prSet presAssocID="{4BDE9D7F-0C75-48A8-B191-B02CEC6AE6BA}" presName="negArrow" presStyleCnt="0"/>
      <dgm:spPr/>
    </dgm:pt>
    <dgm:pt modelId="{83B1106A-C470-44D2-BF47-A3982EC7AF82}" type="pres">
      <dgm:prSet presAssocID="{4BDE9D7F-0C75-48A8-B191-B02CEC6AE6BA}" presName="backgroundArrow" presStyleLbl="node1" presStyleIdx="0" presStyleCnt="1" custScaleY="232511" custLinFactNeighborX="0" custLinFactNeighborY="29789"/>
      <dgm:spPr>
        <a:solidFill>
          <a:schemeClr val="accent2">
            <a:lumMod val="75000"/>
          </a:schemeClr>
        </a:solidFill>
      </dgm:spPr>
    </dgm:pt>
  </dgm:ptLst>
  <dgm:cxnLst>
    <dgm:cxn modelId="{2DB27812-5D5D-4EB3-B149-F87F98D0DF87}" type="presOf" srcId="{DA4580E9-AFD6-482B-9E57-F57CE35399BB}" destId="{2CDF9E23-91DA-41E7-91FE-F87737D259E1}" srcOrd="0" destOrd="0" presId="urn:microsoft.com/office/officeart/2005/8/layout/hProcess3"/>
    <dgm:cxn modelId="{27CCA602-808F-41EC-90A6-5DEA5913C23A}" type="presOf" srcId="{D1A96670-1DD8-4C66-85C1-1E699DB5B8FD}" destId="{6444DE16-17AF-4C63-A220-CCF34A0AE303}" srcOrd="0" destOrd="0" presId="urn:microsoft.com/office/officeart/2005/8/layout/hProcess3"/>
    <dgm:cxn modelId="{985D485F-A021-4AE9-BE9C-E1555F7C86B3}" srcId="{4BDE9D7F-0C75-48A8-B191-B02CEC6AE6BA}" destId="{F2058E99-ACA3-4F51-83FA-83D4FEDFD30A}" srcOrd="1" destOrd="0" parTransId="{FA991B3C-AE44-42ED-896E-53868BE75B91}" sibTransId="{8871D9AD-984B-4A96-AFB6-22FB2C291EDE}"/>
    <dgm:cxn modelId="{4EA06520-0978-4A2F-B00E-8C571E91447A}" type="presOf" srcId="{53FE2CBB-C5FB-4AB5-BEDA-9509F310AB94}" destId="{CAF4C088-3907-4A95-BB86-77F78E4A47C6}" srcOrd="0" destOrd="0" presId="urn:microsoft.com/office/officeart/2005/8/layout/hProcess3"/>
    <dgm:cxn modelId="{96CE48C4-BD86-4CEF-B438-CC9D9E8623DB}" srcId="{4BDE9D7F-0C75-48A8-B191-B02CEC6AE6BA}" destId="{D1A96670-1DD8-4C66-85C1-1E699DB5B8FD}" srcOrd="3" destOrd="0" parTransId="{2BCC862A-357D-4D3C-A279-806CACE1AEF3}" sibTransId="{60562689-F6E7-4D49-99F4-F2D1A941EED0}"/>
    <dgm:cxn modelId="{5EC2D75F-F0A5-42D9-BE2F-1F108B0F9AF0}" srcId="{4BDE9D7F-0C75-48A8-B191-B02CEC6AE6BA}" destId="{53FE2CBB-C5FB-4AB5-BEDA-9509F310AB94}" srcOrd="2" destOrd="0" parTransId="{0DFC8CFD-9742-4B0A-95B7-32E064E9ABBB}" sibTransId="{F38341AC-FBB8-41E4-8247-8C365801E961}"/>
    <dgm:cxn modelId="{86372C48-EB8F-4732-9DB2-FF36B36576F2}" srcId="{4BDE9D7F-0C75-48A8-B191-B02CEC6AE6BA}" destId="{DA4580E9-AFD6-482B-9E57-F57CE35399BB}" srcOrd="0" destOrd="0" parTransId="{1120CCF6-BCBC-4CFE-A217-4519EC74028F}" sibTransId="{D47D1C47-926A-4C7E-AE39-2DDDABA4CCAE}"/>
    <dgm:cxn modelId="{6E3D3029-7369-4440-AA22-50924A38F928}" type="presOf" srcId="{4BDE9D7F-0C75-48A8-B191-B02CEC6AE6BA}" destId="{92B17928-484E-4726-96E0-A69242A30E7B}" srcOrd="0" destOrd="0" presId="urn:microsoft.com/office/officeart/2005/8/layout/hProcess3"/>
    <dgm:cxn modelId="{8CC1F971-09F3-4AB3-ABD9-F67D00C99A24}" type="presOf" srcId="{F2058E99-ACA3-4F51-83FA-83D4FEDFD30A}" destId="{EF015B5F-FB4F-46D2-A5ED-DF1C2DBDB95A}" srcOrd="0" destOrd="0" presId="urn:microsoft.com/office/officeart/2005/8/layout/hProcess3"/>
    <dgm:cxn modelId="{A3C619ED-F059-42B8-B023-295E268B066A}" type="presParOf" srcId="{92B17928-484E-4726-96E0-A69242A30E7B}" destId="{D7CA6BF7-E3F8-4379-B8B1-CC695CEDCB5B}" srcOrd="0" destOrd="0" presId="urn:microsoft.com/office/officeart/2005/8/layout/hProcess3"/>
    <dgm:cxn modelId="{ED85F8A6-0481-4E00-98F1-78FDC08BA5BC}" type="presParOf" srcId="{92B17928-484E-4726-96E0-A69242A30E7B}" destId="{5AF6FDC7-5A6A-40C9-8EB6-6D588CFD6C89}" srcOrd="1" destOrd="0" presId="urn:microsoft.com/office/officeart/2005/8/layout/hProcess3"/>
    <dgm:cxn modelId="{BB3ED935-BD42-4AFB-8530-12542F684196}" type="presParOf" srcId="{5AF6FDC7-5A6A-40C9-8EB6-6D588CFD6C89}" destId="{31437D15-C0A6-4A2A-9DA3-518583AAAFD8}" srcOrd="0" destOrd="0" presId="urn:microsoft.com/office/officeart/2005/8/layout/hProcess3"/>
    <dgm:cxn modelId="{6157D3D5-AA86-4D2A-80AD-158CCCDA42CA}" type="presParOf" srcId="{5AF6FDC7-5A6A-40C9-8EB6-6D588CFD6C89}" destId="{62D7AAA2-CD4C-4E5E-8A2B-C7D4C233748D}" srcOrd="1" destOrd="0" presId="urn:microsoft.com/office/officeart/2005/8/layout/hProcess3"/>
    <dgm:cxn modelId="{36ABF65A-AF9B-4D89-97CC-42C54B0B0479}" type="presParOf" srcId="{62D7AAA2-CD4C-4E5E-8A2B-C7D4C233748D}" destId="{4CAA1FFE-BF92-4FBA-913E-CFD98E122C92}" srcOrd="0" destOrd="0" presId="urn:microsoft.com/office/officeart/2005/8/layout/hProcess3"/>
    <dgm:cxn modelId="{467457EC-A9F2-430A-8E79-1A6FD30A694D}" type="presParOf" srcId="{62D7AAA2-CD4C-4E5E-8A2B-C7D4C233748D}" destId="{2CDF9E23-91DA-41E7-91FE-F87737D259E1}" srcOrd="1" destOrd="0" presId="urn:microsoft.com/office/officeart/2005/8/layout/hProcess3"/>
    <dgm:cxn modelId="{29B6CCC4-E8DB-421A-BEB0-4E9E02985E1F}" type="presParOf" srcId="{62D7AAA2-CD4C-4E5E-8A2B-C7D4C233748D}" destId="{13923FC8-D58A-4CFF-AA88-7A186E57AC5C}" srcOrd="2" destOrd="0" presId="urn:microsoft.com/office/officeart/2005/8/layout/hProcess3"/>
    <dgm:cxn modelId="{14590019-9614-46F8-9705-60FC8B9DE982}" type="presParOf" srcId="{62D7AAA2-CD4C-4E5E-8A2B-C7D4C233748D}" destId="{683D9E08-82E9-4F2B-82F1-FC720468C0A1}" srcOrd="3" destOrd="0" presId="urn:microsoft.com/office/officeart/2005/8/layout/hProcess3"/>
    <dgm:cxn modelId="{25AAD375-FC47-4801-A4CA-51961ABC78AB}" type="presParOf" srcId="{5AF6FDC7-5A6A-40C9-8EB6-6D588CFD6C89}" destId="{82F839A6-0A42-463C-8CBB-D9EEA3305A0C}" srcOrd="2" destOrd="0" presId="urn:microsoft.com/office/officeart/2005/8/layout/hProcess3"/>
    <dgm:cxn modelId="{D075F6A1-E920-4142-A5B8-E368E9BC0708}" type="presParOf" srcId="{5AF6FDC7-5A6A-40C9-8EB6-6D588CFD6C89}" destId="{094B8AF1-5125-4163-8557-E735B44856B5}" srcOrd="3" destOrd="0" presId="urn:microsoft.com/office/officeart/2005/8/layout/hProcess3"/>
    <dgm:cxn modelId="{6C30F249-1697-4683-A6C8-EA315DDB8D31}" type="presParOf" srcId="{094B8AF1-5125-4163-8557-E735B44856B5}" destId="{90CD9A4E-4A61-4736-B28A-D055337BE701}" srcOrd="0" destOrd="0" presId="urn:microsoft.com/office/officeart/2005/8/layout/hProcess3"/>
    <dgm:cxn modelId="{5E0CAE6D-2A78-4796-BBA0-61F34CC4ABDB}" type="presParOf" srcId="{094B8AF1-5125-4163-8557-E735B44856B5}" destId="{EF015B5F-FB4F-46D2-A5ED-DF1C2DBDB95A}" srcOrd="1" destOrd="0" presId="urn:microsoft.com/office/officeart/2005/8/layout/hProcess3"/>
    <dgm:cxn modelId="{06CEA739-ABF4-43D4-A159-54F0B64523A9}" type="presParOf" srcId="{094B8AF1-5125-4163-8557-E735B44856B5}" destId="{63DD403C-E193-4FC9-8408-320DA62D5E4C}" srcOrd="2" destOrd="0" presId="urn:microsoft.com/office/officeart/2005/8/layout/hProcess3"/>
    <dgm:cxn modelId="{9AF2707A-7195-4A93-8535-6A18824306F7}" type="presParOf" srcId="{094B8AF1-5125-4163-8557-E735B44856B5}" destId="{FC2596C4-2D58-44C5-A647-E115FFA86F5D}" srcOrd="3" destOrd="0" presId="urn:microsoft.com/office/officeart/2005/8/layout/hProcess3"/>
    <dgm:cxn modelId="{4CA03AB3-6FA1-4764-A701-F3B986937C6B}" type="presParOf" srcId="{5AF6FDC7-5A6A-40C9-8EB6-6D588CFD6C89}" destId="{02164A78-B380-4E2C-B117-AD9DBC432050}" srcOrd="4" destOrd="0" presId="urn:microsoft.com/office/officeart/2005/8/layout/hProcess3"/>
    <dgm:cxn modelId="{AB70B915-25B4-49DE-AA13-893EF3433B3C}" type="presParOf" srcId="{5AF6FDC7-5A6A-40C9-8EB6-6D588CFD6C89}" destId="{CCCCEEF7-0CD7-4A4D-BBA5-BE65E38F1355}" srcOrd="5" destOrd="0" presId="urn:microsoft.com/office/officeart/2005/8/layout/hProcess3"/>
    <dgm:cxn modelId="{750920B2-F750-4EB6-8DC8-656A23FD99C9}" type="presParOf" srcId="{CCCCEEF7-0CD7-4A4D-BBA5-BE65E38F1355}" destId="{C10A34A6-4D30-4D0F-801D-67582EBEB074}" srcOrd="0" destOrd="0" presId="urn:microsoft.com/office/officeart/2005/8/layout/hProcess3"/>
    <dgm:cxn modelId="{60CB4DFA-2ACC-4E3B-ADD0-8E3739C98B01}" type="presParOf" srcId="{CCCCEEF7-0CD7-4A4D-BBA5-BE65E38F1355}" destId="{CAF4C088-3907-4A95-BB86-77F78E4A47C6}" srcOrd="1" destOrd="0" presId="urn:microsoft.com/office/officeart/2005/8/layout/hProcess3"/>
    <dgm:cxn modelId="{685D900A-93D4-475B-8D7F-88CB260F32F7}" type="presParOf" srcId="{CCCCEEF7-0CD7-4A4D-BBA5-BE65E38F1355}" destId="{C2618CB6-3715-40B3-A8B6-D21516EE5C77}" srcOrd="2" destOrd="0" presId="urn:microsoft.com/office/officeart/2005/8/layout/hProcess3"/>
    <dgm:cxn modelId="{0088341E-3C4A-4D74-8679-B38106622631}" type="presParOf" srcId="{CCCCEEF7-0CD7-4A4D-BBA5-BE65E38F1355}" destId="{2659CC16-D7B6-40F2-A2C9-3C92C20DFD96}" srcOrd="3" destOrd="0" presId="urn:microsoft.com/office/officeart/2005/8/layout/hProcess3"/>
    <dgm:cxn modelId="{6109E41E-E7CE-47D6-BA0E-11D7971E6684}" type="presParOf" srcId="{5AF6FDC7-5A6A-40C9-8EB6-6D588CFD6C89}" destId="{F1EF317F-59B2-4541-9CAB-08A31EC525CB}" srcOrd="6" destOrd="0" presId="urn:microsoft.com/office/officeart/2005/8/layout/hProcess3"/>
    <dgm:cxn modelId="{65FB0340-6EAE-47D6-8188-6C3A2898BE08}" type="presParOf" srcId="{5AF6FDC7-5A6A-40C9-8EB6-6D588CFD6C89}" destId="{D64CF603-311C-4529-8698-3CB17A514836}" srcOrd="7" destOrd="0" presId="urn:microsoft.com/office/officeart/2005/8/layout/hProcess3"/>
    <dgm:cxn modelId="{2C89CAAB-50B8-40DA-944D-5FBFC204EEA1}" type="presParOf" srcId="{D64CF603-311C-4529-8698-3CB17A514836}" destId="{34CC91EA-45D5-4A18-9782-06DD4D60BCB2}" srcOrd="0" destOrd="0" presId="urn:microsoft.com/office/officeart/2005/8/layout/hProcess3"/>
    <dgm:cxn modelId="{D2607EC0-52AF-4432-A8AA-BB48B75B9DE6}" type="presParOf" srcId="{D64CF603-311C-4529-8698-3CB17A514836}" destId="{6444DE16-17AF-4C63-A220-CCF34A0AE303}" srcOrd="1" destOrd="0" presId="urn:microsoft.com/office/officeart/2005/8/layout/hProcess3"/>
    <dgm:cxn modelId="{FB1B45BF-760C-47D6-A6CE-DCCCA8EC12BD}" type="presParOf" srcId="{D64CF603-311C-4529-8698-3CB17A514836}" destId="{F5CC6B10-4095-4EBD-B4E3-19B6A124B428}" srcOrd="2" destOrd="0" presId="urn:microsoft.com/office/officeart/2005/8/layout/hProcess3"/>
    <dgm:cxn modelId="{A391B437-3361-481A-AA8A-EC09A0B1D591}" type="presParOf" srcId="{D64CF603-311C-4529-8698-3CB17A514836}" destId="{71D3529D-1938-488B-A748-411F5DC37C2E}" srcOrd="3" destOrd="0" presId="urn:microsoft.com/office/officeart/2005/8/layout/hProcess3"/>
    <dgm:cxn modelId="{593C5502-E614-48AD-8B46-33C7F3E08D68}" type="presParOf" srcId="{5AF6FDC7-5A6A-40C9-8EB6-6D588CFD6C89}" destId="{1A14A4CE-52E1-4294-908F-05983A3E71AA}" srcOrd="8" destOrd="0" presId="urn:microsoft.com/office/officeart/2005/8/layout/hProcess3"/>
    <dgm:cxn modelId="{56676540-DE50-4552-8C49-7020ECCE8E4A}" type="presParOf" srcId="{5AF6FDC7-5A6A-40C9-8EB6-6D588CFD6C89}" destId="{E0CC4D4E-C5A7-44EA-AB2C-19C8946A2603}" srcOrd="9" destOrd="0" presId="urn:microsoft.com/office/officeart/2005/8/layout/hProcess3"/>
    <dgm:cxn modelId="{D92F1BEE-F7B3-4A58-9A67-B6CCBBF84FA2}" type="presParOf" srcId="{5AF6FDC7-5A6A-40C9-8EB6-6D588CFD6C89}" destId="{83B1106A-C470-44D2-BF47-A3982EC7AF82}" srcOrd="10"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5887DA6-6093-4391-906A-77794479D41C}" type="doc">
      <dgm:prSet loTypeId="urn:microsoft.com/office/officeart/2005/8/layout/chevron1" loCatId="process" qsTypeId="urn:microsoft.com/office/officeart/2005/8/quickstyle/simple1" qsCatId="simple" csTypeId="urn:microsoft.com/office/officeart/2005/8/colors/accent1_2" csCatId="accent1" phldr="1"/>
      <dgm:spPr/>
    </dgm:pt>
    <dgm:pt modelId="{E1E41730-168E-4B8E-B573-44B03B17353C}">
      <dgm:prSet phldrT="[Text]" custT="1"/>
      <dgm:spPr/>
      <dgm:t>
        <a:bodyPr/>
        <a:lstStyle/>
        <a:p>
          <a:r>
            <a:rPr lang="sv-SE" sz="1400" b="1" dirty="0" smtClean="0"/>
            <a:t>Kunskapsbaserad</a:t>
          </a:r>
          <a:endParaRPr lang="sv-SE" sz="1400" b="1" dirty="0"/>
        </a:p>
      </dgm:t>
    </dgm:pt>
    <dgm:pt modelId="{3A714B98-A3AB-43D6-A149-9B24DB01F85D}" type="parTrans" cxnId="{F4AE0FEF-C8EA-4BC9-A491-19F273CC4E1E}">
      <dgm:prSet/>
      <dgm:spPr/>
      <dgm:t>
        <a:bodyPr/>
        <a:lstStyle/>
        <a:p>
          <a:endParaRPr lang="sv-SE"/>
        </a:p>
      </dgm:t>
    </dgm:pt>
    <dgm:pt modelId="{1972F6BB-8D37-4365-87DB-CA21A7A37AEC}" type="sibTrans" cxnId="{F4AE0FEF-C8EA-4BC9-A491-19F273CC4E1E}">
      <dgm:prSet/>
      <dgm:spPr/>
      <dgm:t>
        <a:bodyPr/>
        <a:lstStyle/>
        <a:p>
          <a:endParaRPr lang="sv-SE"/>
        </a:p>
      </dgm:t>
    </dgm:pt>
    <dgm:pt modelId="{66822511-1506-437F-ABEB-82CF7EAC648C}">
      <dgm:prSet phldrT="[Text]" custT="1"/>
      <dgm:spPr>
        <a:solidFill>
          <a:srgbClr val="54B798"/>
        </a:solidFill>
      </dgm:spPr>
      <dgm:t>
        <a:bodyPr/>
        <a:lstStyle/>
        <a:p>
          <a:r>
            <a:rPr lang="sv-SE" sz="1400" b="1" dirty="0" smtClean="0"/>
            <a:t>Jämställd och jämlik</a:t>
          </a:r>
          <a:endParaRPr lang="sv-SE" sz="1400" b="1" dirty="0"/>
        </a:p>
      </dgm:t>
    </dgm:pt>
    <dgm:pt modelId="{90C4E450-52EE-418F-9C23-7FCA01873CAE}" type="parTrans" cxnId="{E1DBD640-4061-46E0-9C6C-EED82DB63D21}">
      <dgm:prSet/>
      <dgm:spPr/>
      <dgm:t>
        <a:bodyPr/>
        <a:lstStyle/>
        <a:p>
          <a:endParaRPr lang="sv-SE"/>
        </a:p>
      </dgm:t>
    </dgm:pt>
    <dgm:pt modelId="{D6F0EF11-E1D7-4F8C-AC20-928924884FA6}" type="sibTrans" cxnId="{E1DBD640-4061-46E0-9C6C-EED82DB63D21}">
      <dgm:prSet/>
      <dgm:spPr/>
      <dgm:t>
        <a:bodyPr/>
        <a:lstStyle/>
        <a:p>
          <a:endParaRPr lang="sv-SE"/>
        </a:p>
      </dgm:t>
    </dgm:pt>
    <dgm:pt modelId="{B9C27575-C333-43D4-93FB-4D6B06818025}">
      <dgm:prSet custT="1"/>
      <dgm:spPr>
        <a:solidFill>
          <a:srgbClr val="93CEC1"/>
        </a:solidFill>
      </dgm:spPr>
      <dgm:t>
        <a:bodyPr/>
        <a:lstStyle/>
        <a:p>
          <a:r>
            <a:rPr lang="sv-SE" sz="1400" b="1" dirty="0" smtClean="0"/>
            <a:t>Främjande och förebyggande</a:t>
          </a:r>
          <a:endParaRPr lang="sv-SE" sz="1400" b="1" dirty="0"/>
        </a:p>
      </dgm:t>
    </dgm:pt>
    <dgm:pt modelId="{59077862-4087-4B31-89E7-007222495958}" type="parTrans" cxnId="{0DD65EC2-04AC-4259-9D56-9D0F7AAD25DF}">
      <dgm:prSet/>
      <dgm:spPr/>
      <dgm:t>
        <a:bodyPr/>
        <a:lstStyle/>
        <a:p>
          <a:endParaRPr lang="sv-SE"/>
        </a:p>
      </dgm:t>
    </dgm:pt>
    <dgm:pt modelId="{BDA1CBEC-BF4D-4A4A-81F5-345ADE487DC6}" type="sibTrans" cxnId="{0DD65EC2-04AC-4259-9D56-9D0F7AAD25DF}">
      <dgm:prSet/>
      <dgm:spPr/>
      <dgm:t>
        <a:bodyPr/>
        <a:lstStyle/>
        <a:p>
          <a:endParaRPr lang="sv-SE"/>
        </a:p>
      </dgm:t>
    </dgm:pt>
    <dgm:pt modelId="{6658AE14-D0AD-4E0E-BA05-54F3202FDF8D}" type="pres">
      <dgm:prSet presAssocID="{85887DA6-6093-4391-906A-77794479D41C}" presName="Name0" presStyleCnt="0">
        <dgm:presLayoutVars>
          <dgm:dir/>
          <dgm:animLvl val="lvl"/>
          <dgm:resizeHandles val="exact"/>
        </dgm:presLayoutVars>
      </dgm:prSet>
      <dgm:spPr/>
    </dgm:pt>
    <dgm:pt modelId="{9AE4D1AE-304A-4FFF-9302-C694E9F66D2B}" type="pres">
      <dgm:prSet presAssocID="{E1E41730-168E-4B8E-B573-44B03B17353C}" presName="parTxOnly" presStyleLbl="node1" presStyleIdx="0" presStyleCnt="3" custLinFactNeighborX="-37610" custLinFactNeighborY="-1">
        <dgm:presLayoutVars>
          <dgm:chMax val="0"/>
          <dgm:chPref val="0"/>
          <dgm:bulletEnabled val="1"/>
        </dgm:presLayoutVars>
      </dgm:prSet>
      <dgm:spPr/>
      <dgm:t>
        <a:bodyPr/>
        <a:lstStyle/>
        <a:p>
          <a:endParaRPr lang="sv-SE"/>
        </a:p>
      </dgm:t>
    </dgm:pt>
    <dgm:pt modelId="{FF2B02CA-85B8-4E2B-B029-2710D7D747A9}" type="pres">
      <dgm:prSet presAssocID="{1972F6BB-8D37-4365-87DB-CA21A7A37AEC}" presName="parTxOnlySpace" presStyleCnt="0"/>
      <dgm:spPr/>
    </dgm:pt>
    <dgm:pt modelId="{B41A1391-EA60-4F4E-B635-628C22B2AD7E}" type="pres">
      <dgm:prSet presAssocID="{66822511-1506-437F-ABEB-82CF7EAC648C}" presName="parTxOnly" presStyleLbl="node1" presStyleIdx="1" presStyleCnt="3" custLinFactNeighborX="-1373" custLinFactNeighborY="-2751">
        <dgm:presLayoutVars>
          <dgm:chMax val="0"/>
          <dgm:chPref val="0"/>
          <dgm:bulletEnabled val="1"/>
        </dgm:presLayoutVars>
      </dgm:prSet>
      <dgm:spPr/>
      <dgm:t>
        <a:bodyPr/>
        <a:lstStyle/>
        <a:p>
          <a:endParaRPr lang="sv-SE"/>
        </a:p>
      </dgm:t>
    </dgm:pt>
    <dgm:pt modelId="{E952F8E6-D8FC-4D8F-A1EF-3174A89C66B4}" type="pres">
      <dgm:prSet presAssocID="{D6F0EF11-E1D7-4F8C-AC20-928924884FA6}" presName="parTxOnlySpace" presStyleCnt="0"/>
      <dgm:spPr/>
    </dgm:pt>
    <dgm:pt modelId="{9FDF9D74-8CBB-4A07-B53B-D2FE20BC918E}" type="pres">
      <dgm:prSet presAssocID="{B9C27575-C333-43D4-93FB-4D6B06818025}" presName="parTxOnly" presStyleLbl="node1" presStyleIdx="2" presStyleCnt="3">
        <dgm:presLayoutVars>
          <dgm:chMax val="0"/>
          <dgm:chPref val="0"/>
          <dgm:bulletEnabled val="1"/>
        </dgm:presLayoutVars>
      </dgm:prSet>
      <dgm:spPr/>
      <dgm:t>
        <a:bodyPr/>
        <a:lstStyle/>
        <a:p>
          <a:endParaRPr lang="sv-SE"/>
        </a:p>
      </dgm:t>
    </dgm:pt>
  </dgm:ptLst>
  <dgm:cxnLst>
    <dgm:cxn modelId="{53CFAC90-E530-420E-8F25-D6A7CA8CE64A}" type="presOf" srcId="{66822511-1506-437F-ABEB-82CF7EAC648C}" destId="{B41A1391-EA60-4F4E-B635-628C22B2AD7E}" srcOrd="0" destOrd="0" presId="urn:microsoft.com/office/officeart/2005/8/layout/chevron1"/>
    <dgm:cxn modelId="{E1DBD640-4061-46E0-9C6C-EED82DB63D21}" srcId="{85887DA6-6093-4391-906A-77794479D41C}" destId="{66822511-1506-437F-ABEB-82CF7EAC648C}" srcOrd="1" destOrd="0" parTransId="{90C4E450-52EE-418F-9C23-7FCA01873CAE}" sibTransId="{D6F0EF11-E1D7-4F8C-AC20-928924884FA6}"/>
    <dgm:cxn modelId="{01715C3B-DD09-41F2-9176-15118D9563FC}" type="presOf" srcId="{E1E41730-168E-4B8E-B573-44B03B17353C}" destId="{9AE4D1AE-304A-4FFF-9302-C694E9F66D2B}" srcOrd="0" destOrd="0" presId="urn:microsoft.com/office/officeart/2005/8/layout/chevron1"/>
    <dgm:cxn modelId="{F056CD22-5FB6-46F5-9652-BDF2C17F2007}" type="presOf" srcId="{B9C27575-C333-43D4-93FB-4D6B06818025}" destId="{9FDF9D74-8CBB-4A07-B53B-D2FE20BC918E}" srcOrd="0" destOrd="0" presId="urn:microsoft.com/office/officeart/2005/8/layout/chevron1"/>
    <dgm:cxn modelId="{A19ECBD5-2446-4ABB-83C2-63F3BF889276}" type="presOf" srcId="{85887DA6-6093-4391-906A-77794479D41C}" destId="{6658AE14-D0AD-4E0E-BA05-54F3202FDF8D}" srcOrd="0" destOrd="0" presId="urn:microsoft.com/office/officeart/2005/8/layout/chevron1"/>
    <dgm:cxn modelId="{F4AE0FEF-C8EA-4BC9-A491-19F273CC4E1E}" srcId="{85887DA6-6093-4391-906A-77794479D41C}" destId="{E1E41730-168E-4B8E-B573-44B03B17353C}" srcOrd="0" destOrd="0" parTransId="{3A714B98-A3AB-43D6-A149-9B24DB01F85D}" sibTransId="{1972F6BB-8D37-4365-87DB-CA21A7A37AEC}"/>
    <dgm:cxn modelId="{0DD65EC2-04AC-4259-9D56-9D0F7AAD25DF}" srcId="{85887DA6-6093-4391-906A-77794479D41C}" destId="{B9C27575-C333-43D4-93FB-4D6B06818025}" srcOrd="2" destOrd="0" parTransId="{59077862-4087-4B31-89E7-007222495958}" sibTransId="{BDA1CBEC-BF4D-4A4A-81F5-345ADE487DC6}"/>
    <dgm:cxn modelId="{727663AE-53A4-47F0-9FB2-A8FDEA6B473D}" type="presParOf" srcId="{6658AE14-D0AD-4E0E-BA05-54F3202FDF8D}" destId="{9AE4D1AE-304A-4FFF-9302-C694E9F66D2B}" srcOrd="0" destOrd="0" presId="urn:microsoft.com/office/officeart/2005/8/layout/chevron1"/>
    <dgm:cxn modelId="{23803A77-474D-46EB-9ECF-468FCF846E5D}" type="presParOf" srcId="{6658AE14-D0AD-4E0E-BA05-54F3202FDF8D}" destId="{FF2B02CA-85B8-4E2B-B029-2710D7D747A9}" srcOrd="1" destOrd="0" presId="urn:microsoft.com/office/officeart/2005/8/layout/chevron1"/>
    <dgm:cxn modelId="{33742C39-389C-43A0-9010-921B4B235E25}" type="presParOf" srcId="{6658AE14-D0AD-4E0E-BA05-54F3202FDF8D}" destId="{B41A1391-EA60-4F4E-B635-628C22B2AD7E}" srcOrd="2" destOrd="0" presId="urn:microsoft.com/office/officeart/2005/8/layout/chevron1"/>
    <dgm:cxn modelId="{5FE9DE28-3280-44BA-8EBA-6786BF67E5E0}" type="presParOf" srcId="{6658AE14-D0AD-4E0E-BA05-54F3202FDF8D}" destId="{E952F8E6-D8FC-4D8F-A1EF-3174A89C66B4}" srcOrd="3" destOrd="0" presId="urn:microsoft.com/office/officeart/2005/8/layout/chevron1"/>
    <dgm:cxn modelId="{34903E82-66F4-4276-A6EF-D3C57650E25A}" type="presParOf" srcId="{6658AE14-D0AD-4E0E-BA05-54F3202FDF8D}" destId="{9FDF9D74-8CBB-4A07-B53B-D2FE20BC918E}"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887DA6-6093-4391-906A-77794479D41C}" type="doc">
      <dgm:prSet loTypeId="urn:microsoft.com/office/officeart/2005/8/layout/chevron1" loCatId="process" qsTypeId="urn:microsoft.com/office/officeart/2005/8/quickstyle/simple1" qsCatId="simple" csTypeId="urn:microsoft.com/office/officeart/2005/8/colors/accent1_2" csCatId="accent1" phldr="1"/>
      <dgm:spPr/>
    </dgm:pt>
    <dgm:pt modelId="{E1E41730-168E-4B8E-B573-44B03B17353C}">
      <dgm:prSet phldrT="[Text]" custT="1"/>
      <dgm:spPr/>
      <dgm:t>
        <a:bodyPr/>
        <a:lstStyle/>
        <a:p>
          <a:r>
            <a:rPr lang="sv-SE" sz="1400" b="1" dirty="0" smtClean="0"/>
            <a:t>Kunskapsbaserad</a:t>
          </a:r>
          <a:endParaRPr lang="sv-SE" sz="1400" b="1" dirty="0"/>
        </a:p>
      </dgm:t>
    </dgm:pt>
    <dgm:pt modelId="{3A714B98-A3AB-43D6-A149-9B24DB01F85D}" type="parTrans" cxnId="{F4AE0FEF-C8EA-4BC9-A491-19F273CC4E1E}">
      <dgm:prSet/>
      <dgm:spPr/>
      <dgm:t>
        <a:bodyPr/>
        <a:lstStyle/>
        <a:p>
          <a:endParaRPr lang="sv-SE"/>
        </a:p>
      </dgm:t>
    </dgm:pt>
    <dgm:pt modelId="{1972F6BB-8D37-4365-87DB-CA21A7A37AEC}" type="sibTrans" cxnId="{F4AE0FEF-C8EA-4BC9-A491-19F273CC4E1E}">
      <dgm:prSet/>
      <dgm:spPr/>
      <dgm:t>
        <a:bodyPr/>
        <a:lstStyle/>
        <a:p>
          <a:endParaRPr lang="sv-SE"/>
        </a:p>
      </dgm:t>
    </dgm:pt>
    <dgm:pt modelId="{66822511-1506-437F-ABEB-82CF7EAC648C}">
      <dgm:prSet phldrT="[Text]" custT="1"/>
      <dgm:spPr>
        <a:solidFill>
          <a:srgbClr val="54B798"/>
        </a:solidFill>
      </dgm:spPr>
      <dgm:t>
        <a:bodyPr/>
        <a:lstStyle/>
        <a:p>
          <a:r>
            <a:rPr lang="sv-SE" sz="1400" b="1" dirty="0" smtClean="0">
              <a:solidFill>
                <a:schemeClr val="tx1"/>
              </a:solidFill>
            </a:rPr>
            <a:t>Jämställd och jämlik</a:t>
          </a:r>
          <a:endParaRPr lang="sv-SE" sz="1400" b="1" dirty="0">
            <a:solidFill>
              <a:schemeClr val="tx1"/>
            </a:solidFill>
          </a:endParaRPr>
        </a:p>
      </dgm:t>
    </dgm:pt>
    <dgm:pt modelId="{90C4E450-52EE-418F-9C23-7FCA01873CAE}" type="parTrans" cxnId="{E1DBD640-4061-46E0-9C6C-EED82DB63D21}">
      <dgm:prSet/>
      <dgm:spPr/>
      <dgm:t>
        <a:bodyPr/>
        <a:lstStyle/>
        <a:p>
          <a:endParaRPr lang="sv-SE"/>
        </a:p>
      </dgm:t>
    </dgm:pt>
    <dgm:pt modelId="{D6F0EF11-E1D7-4F8C-AC20-928924884FA6}" type="sibTrans" cxnId="{E1DBD640-4061-46E0-9C6C-EED82DB63D21}">
      <dgm:prSet/>
      <dgm:spPr/>
      <dgm:t>
        <a:bodyPr/>
        <a:lstStyle/>
        <a:p>
          <a:endParaRPr lang="sv-SE"/>
        </a:p>
      </dgm:t>
    </dgm:pt>
    <dgm:pt modelId="{B9C27575-C333-43D4-93FB-4D6B06818025}">
      <dgm:prSet custT="1"/>
      <dgm:spPr>
        <a:solidFill>
          <a:srgbClr val="93CEC1"/>
        </a:solidFill>
      </dgm:spPr>
      <dgm:t>
        <a:bodyPr/>
        <a:lstStyle/>
        <a:p>
          <a:r>
            <a:rPr lang="sv-SE" sz="1400" b="1" dirty="0" smtClean="0">
              <a:solidFill>
                <a:schemeClr val="tx1"/>
              </a:solidFill>
            </a:rPr>
            <a:t>Främjande och förebyggande</a:t>
          </a:r>
          <a:endParaRPr lang="sv-SE" sz="1400" b="1" dirty="0">
            <a:solidFill>
              <a:schemeClr val="tx1"/>
            </a:solidFill>
          </a:endParaRPr>
        </a:p>
      </dgm:t>
    </dgm:pt>
    <dgm:pt modelId="{59077862-4087-4B31-89E7-007222495958}" type="parTrans" cxnId="{0DD65EC2-04AC-4259-9D56-9D0F7AAD25DF}">
      <dgm:prSet/>
      <dgm:spPr/>
      <dgm:t>
        <a:bodyPr/>
        <a:lstStyle/>
        <a:p>
          <a:endParaRPr lang="sv-SE"/>
        </a:p>
      </dgm:t>
    </dgm:pt>
    <dgm:pt modelId="{BDA1CBEC-BF4D-4A4A-81F5-345ADE487DC6}" type="sibTrans" cxnId="{0DD65EC2-04AC-4259-9D56-9D0F7AAD25DF}">
      <dgm:prSet/>
      <dgm:spPr/>
      <dgm:t>
        <a:bodyPr/>
        <a:lstStyle/>
        <a:p>
          <a:endParaRPr lang="sv-SE"/>
        </a:p>
      </dgm:t>
    </dgm:pt>
    <dgm:pt modelId="{6658AE14-D0AD-4E0E-BA05-54F3202FDF8D}" type="pres">
      <dgm:prSet presAssocID="{85887DA6-6093-4391-906A-77794479D41C}" presName="Name0" presStyleCnt="0">
        <dgm:presLayoutVars>
          <dgm:dir/>
          <dgm:animLvl val="lvl"/>
          <dgm:resizeHandles val="exact"/>
        </dgm:presLayoutVars>
      </dgm:prSet>
      <dgm:spPr/>
    </dgm:pt>
    <dgm:pt modelId="{9AE4D1AE-304A-4FFF-9302-C694E9F66D2B}" type="pres">
      <dgm:prSet presAssocID="{E1E41730-168E-4B8E-B573-44B03B17353C}" presName="parTxOnly" presStyleLbl="node1" presStyleIdx="0" presStyleCnt="3" custLinFactY="-42781" custLinFactNeighborX="-16756" custLinFactNeighborY="-100000">
        <dgm:presLayoutVars>
          <dgm:chMax val="0"/>
          <dgm:chPref val="0"/>
          <dgm:bulletEnabled val="1"/>
        </dgm:presLayoutVars>
      </dgm:prSet>
      <dgm:spPr/>
      <dgm:t>
        <a:bodyPr/>
        <a:lstStyle/>
        <a:p>
          <a:endParaRPr lang="sv-SE"/>
        </a:p>
      </dgm:t>
    </dgm:pt>
    <dgm:pt modelId="{FF2B02CA-85B8-4E2B-B029-2710D7D747A9}" type="pres">
      <dgm:prSet presAssocID="{1972F6BB-8D37-4365-87DB-CA21A7A37AEC}" presName="parTxOnlySpace" presStyleCnt="0"/>
      <dgm:spPr/>
    </dgm:pt>
    <dgm:pt modelId="{B41A1391-EA60-4F4E-B635-628C22B2AD7E}" type="pres">
      <dgm:prSet presAssocID="{66822511-1506-437F-ABEB-82CF7EAC648C}" presName="parTxOnly" presStyleLbl="node1" presStyleIdx="1" presStyleCnt="3" custLinFactNeighborX="-4714" custLinFactNeighborY="1858">
        <dgm:presLayoutVars>
          <dgm:chMax val="0"/>
          <dgm:chPref val="0"/>
          <dgm:bulletEnabled val="1"/>
        </dgm:presLayoutVars>
      </dgm:prSet>
      <dgm:spPr/>
      <dgm:t>
        <a:bodyPr/>
        <a:lstStyle/>
        <a:p>
          <a:endParaRPr lang="sv-SE"/>
        </a:p>
      </dgm:t>
    </dgm:pt>
    <dgm:pt modelId="{E952F8E6-D8FC-4D8F-A1EF-3174A89C66B4}" type="pres">
      <dgm:prSet presAssocID="{D6F0EF11-E1D7-4F8C-AC20-928924884FA6}" presName="parTxOnlySpace" presStyleCnt="0"/>
      <dgm:spPr/>
    </dgm:pt>
    <dgm:pt modelId="{9FDF9D74-8CBB-4A07-B53B-D2FE20BC918E}" type="pres">
      <dgm:prSet presAssocID="{B9C27575-C333-43D4-93FB-4D6B06818025}" presName="parTxOnly" presStyleLbl="node1" presStyleIdx="2" presStyleCnt="3">
        <dgm:presLayoutVars>
          <dgm:chMax val="0"/>
          <dgm:chPref val="0"/>
          <dgm:bulletEnabled val="1"/>
        </dgm:presLayoutVars>
      </dgm:prSet>
      <dgm:spPr/>
      <dgm:t>
        <a:bodyPr/>
        <a:lstStyle/>
        <a:p>
          <a:endParaRPr lang="sv-SE"/>
        </a:p>
      </dgm:t>
    </dgm:pt>
  </dgm:ptLst>
  <dgm:cxnLst>
    <dgm:cxn modelId="{53CFAC90-E530-420E-8F25-D6A7CA8CE64A}" type="presOf" srcId="{66822511-1506-437F-ABEB-82CF7EAC648C}" destId="{B41A1391-EA60-4F4E-B635-628C22B2AD7E}" srcOrd="0" destOrd="0" presId="urn:microsoft.com/office/officeart/2005/8/layout/chevron1"/>
    <dgm:cxn modelId="{E1DBD640-4061-46E0-9C6C-EED82DB63D21}" srcId="{85887DA6-6093-4391-906A-77794479D41C}" destId="{66822511-1506-437F-ABEB-82CF7EAC648C}" srcOrd="1" destOrd="0" parTransId="{90C4E450-52EE-418F-9C23-7FCA01873CAE}" sibTransId="{D6F0EF11-E1D7-4F8C-AC20-928924884FA6}"/>
    <dgm:cxn modelId="{01715C3B-DD09-41F2-9176-15118D9563FC}" type="presOf" srcId="{E1E41730-168E-4B8E-B573-44B03B17353C}" destId="{9AE4D1AE-304A-4FFF-9302-C694E9F66D2B}" srcOrd="0" destOrd="0" presId="urn:microsoft.com/office/officeart/2005/8/layout/chevron1"/>
    <dgm:cxn modelId="{F056CD22-5FB6-46F5-9652-BDF2C17F2007}" type="presOf" srcId="{B9C27575-C333-43D4-93FB-4D6B06818025}" destId="{9FDF9D74-8CBB-4A07-B53B-D2FE20BC918E}" srcOrd="0" destOrd="0" presId="urn:microsoft.com/office/officeart/2005/8/layout/chevron1"/>
    <dgm:cxn modelId="{A19ECBD5-2446-4ABB-83C2-63F3BF889276}" type="presOf" srcId="{85887DA6-6093-4391-906A-77794479D41C}" destId="{6658AE14-D0AD-4E0E-BA05-54F3202FDF8D}" srcOrd="0" destOrd="0" presId="urn:microsoft.com/office/officeart/2005/8/layout/chevron1"/>
    <dgm:cxn modelId="{F4AE0FEF-C8EA-4BC9-A491-19F273CC4E1E}" srcId="{85887DA6-6093-4391-906A-77794479D41C}" destId="{E1E41730-168E-4B8E-B573-44B03B17353C}" srcOrd="0" destOrd="0" parTransId="{3A714B98-A3AB-43D6-A149-9B24DB01F85D}" sibTransId="{1972F6BB-8D37-4365-87DB-CA21A7A37AEC}"/>
    <dgm:cxn modelId="{0DD65EC2-04AC-4259-9D56-9D0F7AAD25DF}" srcId="{85887DA6-6093-4391-906A-77794479D41C}" destId="{B9C27575-C333-43D4-93FB-4D6B06818025}" srcOrd="2" destOrd="0" parTransId="{59077862-4087-4B31-89E7-007222495958}" sibTransId="{BDA1CBEC-BF4D-4A4A-81F5-345ADE487DC6}"/>
    <dgm:cxn modelId="{727663AE-53A4-47F0-9FB2-A8FDEA6B473D}" type="presParOf" srcId="{6658AE14-D0AD-4E0E-BA05-54F3202FDF8D}" destId="{9AE4D1AE-304A-4FFF-9302-C694E9F66D2B}" srcOrd="0" destOrd="0" presId="urn:microsoft.com/office/officeart/2005/8/layout/chevron1"/>
    <dgm:cxn modelId="{23803A77-474D-46EB-9ECF-468FCF846E5D}" type="presParOf" srcId="{6658AE14-D0AD-4E0E-BA05-54F3202FDF8D}" destId="{FF2B02CA-85B8-4E2B-B029-2710D7D747A9}" srcOrd="1" destOrd="0" presId="urn:microsoft.com/office/officeart/2005/8/layout/chevron1"/>
    <dgm:cxn modelId="{33742C39-389C-43A0-9010-921B4B235E25}" type="presParOf" srcId="{6658AE14-D0AD-4E0E-BA05-54F3202FDF8D}" destId="{B41A1391-EA60-4F4E-B635-628C22B2AD7E}" srcOrd="2" destOrd="0" presId="urn:microsoft.com/office/officeart/2005/8/layout/chevron1"/>
    <dgm:cxn modelId="{5FE9DE28-3280-44BA-8EBA-6786BF67E5E0}" type="presParOf" srcId="{6658AE14-D0AD-4E0E-BA05-54F3202FDF8D}" destId="{E952F8E6-D8FC-4D8F-A1EF-3174A89C66B4}" srcOrd="3" destOrd="0" presId="urn:microsoft.com/office/officeart/2005/8/layout/chevron1"/>
    <dgm:cxn modelId="{34903E82-66F4-4276-A6EF-D3C57650E25A}" type="presParOf" srcId="{6658AE14-D0AD-4E0E-BA05-54F3202FDF8D}" destId="{9FDF9D74-8CBB-4A07-B53B-D2FE20BC918E}"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887DA6-6093-4391-906A-77794479D41C}" type="doc">
      <dgm:prSet loTypeId="urn:microsoft.com/office/officeart/2005/8/layout/chevron1" loCatId="process" qsTypeId="urn:microsoft.com/office/officeart/2005/8/quickstyle/simple1" qsCatId="simple" csTypeId="urn:microsoft.com/office/officeart/2005/8/colors/accent1_2" csCatId="accent1" phldr="1"/>
      <dgm:spPr/>
    </dgm:pt>
    <dgm:pt modelId="{E1E41730-168E-4B8E-B573-44B03B17353C}">
      <dgm:prSet phldrT="[Text]" custT="1"/>
      <dgm:spPr/>
      <dgm:t>
        <a:bodyPr/>
        <a:lstStyle/>
        <a:p>
          <a:r>
            <a:rPr lang="sv-SE" sz="1400" b="1" dirty="0" smtClean="0"/>
            <a:t>Kunskapsbaserad</a:t>
          </a:r>
          <a:endParaRPr lang="sv-SE" sz="1400" b="1" dirty="0"/>
        </a:p>
      </dgm:t>
    </dgm:pt>
    <dgm:pt modelId="{3A714B98-A3AB-43D6-A149-9B24DB01F85D}" type="parTrans" cxnId="{F4AE0FEF-C8EA-4BC9-A491-19F273CC4E1E}">
      <dgm:prSet/>
      <dgm:spPr/>
      <dgm:t>
        <a:bodyPr/>
        <a:lstStyle/>
        <a:p>
          <a:endParaRPr lang="sv-SE"/>
        </a:p>
      </dgm:t>
    </dgm:pt>
    <dgm:pt modelId="{1972F6BB-8D37-4365-87DB-CA21A7A37AEC}" type="sibTrans" cxnId="{F4AE0FEF-C8EA-4BC9-A491-19F273CC4E1E}">
      <dgm:prSet/>
      <dgm:spPr/>
      <dgm:t>
        <a:bodyPr/>
        <a:lstStyle/>
        <a:p>
          <a:endParaRPr lang="sv-SE"/>
        </a:p>
      </dgm:t>
    </dgm:pt>
    <dgm:pt modelId="{66822511-1506-437F-ABEB-82CF7EAC648C}">
      <dgm:prSet phldrT="[Text]" custT="1"/>
      <dgm:spPr>
        <a:solidFill>
          <a:srgbClr val="54B798"/>
        </a:solidFill>
      </dgm:spPr>
      <dgm:t>
        <a:bodyPr/>
        <a:lstStyle/>
        <a:p>
          <a:r>
            <a:rPr lang="sv-SE" sz="1400" b="1" dirty="0" smtClean="0">
              <a:solidFill>
                <a:schemeClr val="tx1"/>
              </a:solidFill>
            </a:rPr>
            <a:t>Jämställd och jämlik</a:t>
          </a:r>
          <a:endParaRPr lang="sv-SE" sz="1400" b="1" dirty="0">
            <a:solidFill>
              <a:schemeClr val="tx1"/>
            </a:solidFill>
          </a:endParaRPr>
        </a:p>
      </dgm:t>
    </dgm:pt>
    <dgm:pt modelId="{90C4E450-52EE-418F-9C23-7FCA01873CAE}" type="parTrans" cxnId="{E1DBD640-4061-46E0-9C6C-EED82DB63D21}">
      <dgm:prSet/>
      <dgm:spPr/>
      <dgm:t>
        <a:bodyPr/>
        <a:lstStyle/>
        <a:p>
          <a:endParaRPr lang="sv-SE"/>
        </a:p>
      </dgm:t>
    </dgm:pt>
    <dgm:pt modelId="{D6F0EF11-E1D7-4F8C-AC20-928924884FA6}" type="sibTrans" cxnId="{E1DBD640-4061-46E0-9C6C-EED82DB63D21}">
      <dgm:prSet/>
      <dgm:spPr/>
      <dgm:t>
        <a:bodyPr/>
        <a:lstStyle/>
        <a:p>
          <a:endParaRPr lang="sv-SE"/>
        </a:p>
      </dgm:t>
    </dgm:pt>
    <dgm:pt modelId="{B9C27575-C333-43D4-93FB-4D6B06818025}">
      <dgm:prSet custT="1"/>
      <dgm:spPr>
        <a:solidFill>
          <a:srgbClr val="93CEC1"/>
        </a:solidFill>
      </dgm:spPr>
      <dgm:t>
        <a:bodyPr/>
        <a:lstStyle/>
        <a:p>
          <a:r>
            <a:rPr lang="sv-SE" sz="1400" b="1" dirty="0" smtClean="0">
              <a:solidFill>
                <a:schemeClr val="tx1"/>
              </a:solidFill>
            </a:rPr>
            <a:t>Främjande och förebyggande</a:t>
          </a:r>
          <a:endParaRPr lang="sv-SE" sz="1400" b="1" dirty="0">
            <a:solidFill>
              <a:schemeClr val="tx1"/>
            </a:solidFill>
          </a:endParaRPr>
        </a:p>
      </dgm:t>
    </dgm:pt>
    <dgm:pt modelId="{59077862-4087-4B31-89E7-007222495958}" type="parTrans" cxnId="{0DD65EC2-04AC-4259-9D56-9D0F7AAD25DF}">
      <dgm:prSet/>
      <dgm:spPr/>
      <dgm:t>
        <a:bodyPr/>
        <a:lstStyle/>
        <a:p>
          <a:endParaRPr lang="sv-SE"/>
        </a:p>
      </dgm:t>
    </dgm:pt>
    <dgm:pt modelId="{BDA1CBEC-BF4D-4A4A-81F5-345ADE487DC6}" type="sibTrans" cxnId="{0DD65EC2-04AC-4259-9D56-9D0F7AAD25DF}">
      <dgm:prSet/>
      <dgm:spPr/>
      <dgm:t>
        <a:bodyPr/>
        <a:lstStyle/>
        <a:p>
          <a:endParaRPr lang="sv-SE"/>
        </a:p>
      </dgm:t>
    </dgm:pt>
    <dgm:pt modelId="{6658AE14-D0AD-4E0E-BA05-54F3202FDF8D}" type="pres">
      <dgm:prSet presAssocID="{85887DA6-6093-4391-906A-77794479D41C}" presName="Name0" presStyleCnt="0">
        <dgm:presLayoutVars>
          <dgm:dir/>
          <dgm:animLvl val="lvl"/>
          <dgm:resizeHandles val="exact"/>
        </dgm:presLayoutVars>
      </dgm:prSet>
      <dgm:spPr/>
    </dgm:pt>
    <dgm:pt modelId="{9AE4D1AE-304A-4FFF-9302-C694E9F66D2B}" type="pres">
      <dgm:prSet presAssocID="{E1E41730-168E-4B8E-B573-44B03B17353C}" presName="parTxOnly" presStyleLbl="node1" presStyleIdx="0" presStyleCnt="3" custLinFactNeighborX="-37610" custLinFactNeighborY="-1">
        <dgm:presLayoutVars>
          <dgm:chMax val="0"/>
          <dgm:chPref val="0"/>
          <dgm:bulletEnabled val="1"/>
        </dgm:presLayoutVars>
      </dgm:prSet>
      <dgm:spPr/>
      <dgm:t>
        <a:bodyPr/>
        <a:lstStyle/>
        <a:p>
          <a:endParaRPr lang="sv-SE"/>
        </a:p>
      </dgm:t>
    </dgm:pt>
    <dgm:pt modelId="{FF2B02CA-85B8-4E2B-B029-2710D7D747A9}" type="pres">
      <dgm:prSet presAssocID="{1972F6BB-8D37-4365-87DB-CA21A7A37AEC}" presName="parTxOnlySpace" presStyleCnt="0"/>
      <dgm:spPr/>
    </dgm:pt>
    <dgm:pt modelId="{B41A1391-EA60-4F4E-B635-628C22B2AD7E}" type="pres">
      <dgm:prSet presAssocID="{66822511-1506-437F-ABEB-82CF7EAC648C}" presName="parTxOnly" presStyleLbl="node1" presStyleIdx="1" presStyleCnt="3" custLinFactNeighborX="-1373" custLinFactNeighborY="-2751">
        <dgm:presLayoutVars>
          <dgm:chMax val="0"/>
          <dgm:chPref val="0"/>
          <dgm:bulletEnabled val="1"/>
        </dgm:presLayoutVars>
      </dgm:prSet>
      <dgm:spPr/>
      <dgm:t>
        <a:bodyPr/>
        <a:lstStyle/>
        <a:p>
          <a:endParaRPr lang="sv-SE"/>
        </a:p>
      </dgm:t>
    </dgm:pt>
    <dgm:pt modelId="{E952F8E6-D8FC-4D8F-A1EF-3174A89C66B4}" type="pres">
      <dgm:prSet presAssocID="{D6F0EF11-E1D7-4F8C-AC20-928924884FA6}" presName="parTxOnlySpace" presStyleCnt="0"/>
      <dgm:spPr/>
    </dgm:pt>
    <dgm:pt modelId="{9FDF9D74-8CBB-4A07-B53B-D2FE20BC918E}" type="pres">
      <dgm:prSet presAssocID="{B9C27575-C333-43D4-93FB-4D6B06818025}" presName="parTxOnly" presStyleLbl="node1" presStyleIdx="2" presStyleCnt="3">
        <dgm:presLayoutVars>
          <dgm:chMax val="0"/>
          <dgm:chPref val="0"/>
          <dgm:bulletEnabled val="1"/>
        </dgm:presLayoutVars>
      </dgm:prSet>
      <dgm:spPr/>
      <dgm:t>
        <a:bodyPr/>
        <a:lstStyle/>
        <a:p>
          <a:endParaRPr lang="sv-SE"/>
        </a:p>
      </dgm:t>
    </dgm:pt>
  </dgm:ptLst>
  <dgm:cxnLst>
    <dgm:cxn modelId="{53CFAC90-E530-420E-8F25-D6A7CA8CE64A}" type="presOf" srcId="{66822511-1506-437F-ABEB-82CF7EAC648C}" destId="{B41A1391-EA60-4F4E-B635-628C22B2AD7E}" srcOrd="0" destOrd="0" presId="urn:microsoft.com/office/officeart/2005/8/layout/chevron1"/>
    <dgm:cxn modelId="{E1DBD640-4061-46E0-9C6C-EED82DB63D21}" srcId="{85887DA6-6093-4391-906A-77794479D41C}" destId="{66822511-1506-437F-ABEB-82CF7EAC648C}" srcOrd="1" destOrd="0" parTransId="{90C4E450-52EE-418F-9C23-7FCA01873CAE}" sibTransId="{D6F0EF11-E1D7-4F8C-AC20-928924884FA6}"/>
    <dgm:cxn modelId="{01715C3B-DD09-41F2-9176-15118D9563FC}" type="presOf" srcId="{E1E41730-168E-4B8E-B573-44B03B17353C}" destId="{9AE4D1AE-304A-4FFF-9302-C694E9F66D2B}" srcOrd="0" destOrd="0" presId="urn:microsoft.com/office/officeart/2005/8/layout/chevron1"/>
    <dgm:cxn modelId="{F056CD22-5FB6-46F5-9652-BDF2C17F2007}" type="presOf" srcId="{B9C27575-C333-43D4-93FB-4D6B06818025}" destId="{9FDF9D74-8CBB-4A07-B53B-D2FE20BC918E}" srcOrd="0" destOrd="0" presId="urn:microsoft.com/office/officeart/2005/8/layout/chevron1"/>
    <dgm:cxn modelId="{A19ECBD5-2446-4ABB-83C2-63F3BF889276}" type="presOf" srcId="{85887DA6-6093-4391-906A-77794479D41C}" destId="{6658AE14-D0AD-4E0E-BA05-54F3202FDF8D}" srcOrd="0" destOrd="0" presId="urn:microsoft.com/office/officeart/2005/8/layout/chevron1"/>
    <dgm:cxn modelId="{F4AE0FEF-C8EA-4BC9-A491-19F273CC4E1E}" srcId="{85887DA6-6093-4391-906A-77794479D41C}" destId="{E1E41730-168E-4B8E-B573-44B03B17353C}" srcOrd="0" destOrd="0" parTransId="{3A714B98-A3AB-43D6-A149-9B24DB01F85D}" sibTransId="{1972F6BB-8D37-4365-87DB-CA21A7A37AEC}"/>
    <dgm:cxn modelId="{0DD65EC2-04AC-4259-9D56-9D0F7AAD25DF}" srcId="{85887DA6-6093-4391-906A-77794479D41C}" destId="{B9C27575-C333-43D4-93FB-4D6B06818025}" srcOrd="2" destOrd="0" parTransId="{59077862-4087-4B31-89E7-007222495958}" sibTransId="{BDA1CBEC-BF4D-4A4A-81F5-345ADE487DC6}"/>
    <dgm:cxn modelId="{727663AE-53A4-47F0-9FB2-A8FDEA6B473D}" type="presParOf" srcId="{6658AE14-D0AD-4E0E-BA05-54F3202FDF8D}" destId="{9AE4D1AE-304A-4FFF-9302-C694E9F66D2B}" srcOrd="0" destOrd="0" presId="urn:microsoft.com/office/officeart/2005/8/layout/chevron1"/>
    <dgm:cxn modelId="{23803A77-474D-46EB-9ECF-468FCF846E5D}" type="presParOf" srcId="{6658AE14-D0AD-4E0E-BA05-54F3202FDF8D}" destId="{FF2B02CA-85B8-4E2B-B029-2710D7D747A9}" srcOrd="1" destOrd="0" presId="urn:microsoft.com/office/officeart/2005/8/layout/chevron1"/>
    <dgm:cxn modelId="{33742C39-389C-43A0-9010-921B4B235E25}" type="presParOf" srcId="{6658AE14-D0AD-4E0E-BA05-54F3202FDF8D}" destId="{B41A1391-EA60-4F4E-B635-628C22B2AD7E}" srcOrd="2" destOrd="0" presId="urn:microsoft.com/office/officeart/2005/8/layout/chevron1"/>
    <dgm:cxn modelId="{5FE9DE28-3280-44BA-8EBA-6786BF67E5E0}" type="presParOf" srcId="{6658AE14-D0AD-4E0E-BA05-54F3202FDF8D}" destId="{E952F8E6-D8FC-4D8F-A1EF-3174A89C66B4}" srcOrd="3" destOrd="0" presId="urn:microsoft.com/office/officeart/2005/8/layout/chevron1"/>
    <dgm:cxn modelId="{34903E82-66F4-4276-A6EF-D3C57650E25A}" type="presParOf" srcId="{6658AE14-D0AD-4E0E-BA05-54F3202FDF8D}" destId="{9FDF9D74-8CBB-4A07-B53B-D2FE20BC918E}"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5887DA6-6093-4391-906A-77794479D41C}" type="doc">
      <dgm:prSet loTypeId="urn:microsoft.com/office/officeart/2005/8/layout/chevron1" loCatId="process" qsTypeId="urn:microsoft.com/office/officeart/2005/8/quickstyle/simple1" qsCatId="simple" csTypeId="urn:microsoft.com/office/officeart/2005/8/colors/accent1_2" csCatId="accent1" phldr="1"/>
      <dgm:spPr/>
    </dgm:pt>
    <dgm:pt modelId="{E1E41730-168E-4B8E-B573-44B03B17353C}">
      <dgm:prSet phldrT="[Text]" custT="1"/>
      <dgm:spPr>
        <a:solidFill>
          <a:schemeClr val="bg2">
            <a:lumMod val="50000"/>
          </a:schemeClr>
        </a:solidFill>
      </dgm:spPr>
      <dgm:t>
        <a:bodyPr/>
        <a:lstStyle/>
        <a:p>
          <a:r>
            <a:rPr lang="sv-SE" sz="1600" b="1" dirty="0" smtClean="0"/>
            <a:t>Kunskapsbaserad</a:t>
          </a:r>
          <a:endParaRPr lang="sv-SE" sz="1600" b="1" dirty="0"/>
        </a:p>
      </dgm:t>
    </dgm:pt>
    <dgm:pt modelId="{3A714B98-A3AB-43D6-A149-9B24DB01F85D}" type="parTrans" cxnId="{F4AE0FEF-C8EA-4BC9-A491-19F273CC4E1E}">
      <dgm:prSet/>
      <dgm:spPr/>
      <dgm:t>
        <a:bodyPr/>
        <a:lstStyle/>
        <a:p>
          <a:endParaRPr lang="sv-SE"/>
        </a:p>
      </dgm:t>
    </dgm:pt>
    <dgm:pt modelId="{1972F6BB-8D37-4365-87DB-CA21A7A37AEC}" type="sibTrans" cxnId="{F4AE0FEF-C8EA-4BC9-A491-19F273CC4E1E}">
      <dgm:prSet/>
      <dgm:spPr/>
      <dgm:t>
        <a:bodyPr/>
        <a:lstStyle/>
        <a:p>
          <a:endParaRPr lang="sv-SE"/>
        </a:p>
      </dgm:t>
    </dgm:pt>
    <dgm:pt modelId="{66822511-1506-437F-ABEB-82CF7EAC648C}">
      <dgm:prSet phldrT="[Text]" custT="1"/>
      <dgm:spPr>
        <a:solidFill>
          <a:schemeClr val="accent1">
            <a:lumMod val="60000"/>
            <a:lumOff val="40000"/>
          </a:schemeClr>
        </a:solidFill>
      </dgm:spPr>
      <dgm:t>
        <a:bodyPr/>
        <a:lstStyle/>
        <a:p>
          <a:r>
            <a:rPr lang="sv-SE" sz="1600" b="1" dirty="0" smtClean="0"/>
            <a:t>Jämställd och jämlik</a:t>
          </a:r>
          <a:endParaRPr lang="sv-SE" sz="1600" b="1" dirty="0"/>
        </a:p>
      </dgm:t>
    </dgm:pt>
    <dgm:pt modelId="{90C4E450-52EE-418F-9C23-7FCA01873CAE}" type="parTrans" cxnId="{E1DBD640-4061-46E0-9C6C-EED82DB63D21}">
      <dgm:prSet/>
      <dgm:spPr/>
      <dgm:t>
        <a:bodyPr/>
        <a:lstStyle/>
        <a:p>
          <a:endParaRPr lang="sv-SE"/>
        </a:p>
      </dgm:t>
    </dgm:pt>
    <dgm:pt modelId="{D6F0EF11-E1D7-4F8C-AC20-928924884FA6}" type="sibTrans" cxnId="{E1DBD640-4061-46E0-9C6C-EED82DB63D21}">
      <dgm:prSet/>
      <dgm:spPr/>
      <dgm:t>
        <a:bodyPr/>
        <a:lstStyle/>
        <a:p>
          <a:endParaRPr lang="sv-SE"/>
        </a:p>
      </dgm:t>
    </dgm:pt>
    <dgm:pt modelId="{B9C27575-C333-43D4-93FB-4D6B06818025}">
      <dgm:prSet custT="1"/>
      <dgm:spPr>
        <a:solidFill>
          <a:schemeClr val="bg2">
            <a:lumMod val="90000"/>
          </a:schemeClr>
        </a:solidFill>
      </dgm:spPr>
      <dgm:t>
        <a:bodyPr/>
        <a:lstStyle/>
        <a:p>
          <a:r>
            <a:rPr lang="sv-SE" sz="1600" b="1" dirty="0" smtClean="0"/>
            <a:t>Främjande och förebyggande</a:t>
          </a:r>
          <a:endParaRPr lang="sv-SE" sz="1600" b="1" dirty="0"/>
        </a:p>
      </dgm:t>
    </dgm:pt>
    <dgm:pt modelId="{59077862-4087-4B31-89E7-007222495958}" type="parTrans" cxnId="{0DD65EC2-04AC-4259-9D56-9D0F7AAD25DF}">
      <dgm:prSet/>
      <dgm:spPr/>
      <dgm:t>
        <a:bodyPr/>
        <a:lstStyle/>
        <a:p>
          <a:endParaRPr lang="sv-SE"/>
        </a:p>
      </dgm:t>
    </dgm:pt>
    <dgm:pt modelId="{BDA1CBEC-BF4D-4A4A-81F5-345ADE487DC6}" type="sibTrans" cxnId="{0DD65EC2-04AC-4259-9D56-9D0F7AAD25DF}">
      <dgm:prSet/>
      <dgm:spPr/>
      <dgm:t>
        <a:bodyPr/>
        <a:lstStyle/>
        <a:p>
          <a:endParaRPr lang="sv-SE"/>
        </a:p>
      </dgm:t>
    </dgm:pt>
    <dgm:pt modelId="{6658AE14-D0AD-4E0E-BA05-54F3202FDF8D}" type="pres">
      <dgm:prSet presAssocID="{85887DA6-6093-4391-906A-77794479D41C}" presName="Name0" presStyleCnt="0">
        <dgm:presLayoutVars>
          <dgm:dir/>
          <dgm:animLvl val="lvl"/>
          <dgm:resizeHandles val="exact"/>
        </dgm:presLayoutVars>
      </dgm:prSet>
      <dgm:spPr/>
    </dgm:pt>
    <dgm:pt modelId="{9AE4D1AE-304A-4FFF-9302-C694E9F66D2B}" type="pres">
      <dgm:prSet presAssocID="{E1E41730-168E-4B8E-B573-44B03B17353C}" presName="parTxOnly" presStyleLbl="node1" presStyleIdx="0" presStyleCnt="3">
        <dgm:presLayoutVars>
          <dgm:chMax val="0"/>
          <dgm:chPref val="0"/>
          <dgm:bulletEnabled val="1"/>
        </dgm:presLayoutVars>
      </dgm:prSet>
      <dgm:spPr/>
      <dgm:t>
        <a:bodyPr/>
        <a:lstStyle/>
        <a:p>
          <a:endParaRPr lang="sv-SE"/>
        </a:p>
      </dgm:t>
    </dgm:pt>
    <dgm:pt modelId="{FF2B02CA-85B8-4E2B-B029-2710D7D747A9}" type="pres">
      <dgm:prSet presAssocID="{1972F6BB-8D37-4365-87DB-CA21A7A37AEC}" presName="parTxOnlySpace" presStyleCnt="0"/>
      <dgm:spPr/>
    </dgm:pt>
    <dgm:pt modelId="{B41A1391-EA60-4F4E-B635-628C22B2AD7E}" type="pres">
      <dgm:prSet presAssocID="{66822511-1506-437F-ABEB-82CF7EAC648C}" presName="parTxOnly" presStyleLbl="node1" presStyleIdx="1" presStyleCnt="3" custLinFactNeighborX="-41301" custLinFactNeighborY="-3884">
        <dgm:presLayoutVars>
          <dgm:chMax val="0"/>
          <dgm:chPref val="0"/>
          <dgm:bulletEnabled val="1"/>
        </dgm:presLayoutVars>
      </dgm:prSet>
      <dgm:spPr/>
      <dgm:t>
        <a:bodyPr/>
        <a:lstStyle/>
        <a:p>
          <a:endParaRPr lang="sv-SE"/>
        </a:p>
      </dgm:t>
    </dgm:pt>
    <dgm:pt modelId="{E952F8E6-D8FC-4D8F-A1EF-3174A89C66B4}" type="pres">
      <dgm:prSet presAssocID="{D6F0EF11-E1D7-4F8C-AC20-928924884FA6}" presName="parTxOnlySpace" presStyleCnt="0"/>
      <dgm:spPr/>
    </dgm:pt>
    <dgm:pt modelId="{9FDF9D74-8CBB-4A07-B53B-D2FE20BC918E}" type="pres">
      <dgm:prSet presAssocID="{B9C27575-C333-43D4-93FB-4D6B06818025}" presName="parTxOnly" presStyleLbl="node1" presStyleIdx="2" presStyleCnt="3" custLinFactNeighborX="13389" custLinFactNeighborY="-7544">
        <dgm:presLayoutVars>
          <dgm:chMax val="0"/>
          <dgm:chPref val="0"/>
          <dgm:bulletEnabled val="1"/>
        </dgm:presLayoutVars>
      </dgm:prSet>
      <dgm:spPr/>
      <dgm:t>
        <a:bodyPr/>
        <a:lstStyle/>
        <a:p>
          <a:endParaRPr lang="sv-SE"/>
        </a:p>
      </dgm:t>
    </dgm:pt>
  </dgm:ptLst>
  <dgm:cxnLst>
    <dgm:cxn modelId="{53CFAC90-E530-420E-8F25-D6A7CA8CE64A}" type="presOf" srcId="{66822511-1506-437F-ABEB-82CF7EAC648C}" destId="{B41A1391-EA60-4F4E-B635-628C22B2AD7E}" srcOrd="0" destOrd="0" presId="urn:microsoft.com/office/officeart/2005/8/layout/chevron1"/>
    <dgm:cxn modelId="{E1DBD640-4061-46E0-9C6C-EED82DB63D21}" srcId="{85887DA6-6093-4391-906A-77794479D41C}" destId="{66822511-1506-437F-ABEB-82CF7EAC648C}" srcOrd="1" destOrd="0" parTransId="{90C4E450-52EE-418F-9C23-7FCA01873CAE}" sibTransId="{D6F0EF11-E1D7-4F8C-AC20-928924884FA6}"/>
    <dgm:cxn modelId="{01715C3B-DD09-41F2-9176-15118D9563FC}" type="presOf" srcId="{E1E41730-168E-4B8E-B573-44B03B17353C}" destId="{9AE4D1AE-304A-4FFF-9302-C694E9F66D2B}" srcOrd="0" destOrd="0" presId="urn:microsoft.com/office/officeart/2005/8/layout/chevron1"/>
    <dgm:cxn modelId="{F056CD22-5FB6-46F5-9652-BDF2C17F2007}" type="presOf" srcId="{B9C27575-C333-43D4-93FB-4D6B06818025}" destId="{9FDF9D74-8CBB-4A07-B53B-D2FE20BC918E}" srcOrd="0" destOrd="0" presId="urn:microsoft.com/office/officeart/2005/8/layout/chevron1"/>
    <dgm:cxn modelId="{A19ECBD5-2446-4ABB-83C2-63F3BF889276}" type="presOf" srcId="{85887DA6-6093-4391-906A-77794479D41C}" destId="{6658AE14-D0AD-4E0E-BA05-54F3202FDF8D}" srcOrd="0" destOrd="0" presId="urn:microsoft.com/office/officeart/2005/8/layout/chevron1"/>
    <dgm:cxn modelId="{F4AE0FEF-C8EA-4BC9-A491-19F273CC4E1E}" srcId="{85887DA6-6093-4391-906A-77794479D41C}" destId="{E1E41730-168E-4B8E-B573-44B03B17353C}" srcOrd="0" destOrd="0" parTransId="{3A714B98-A3AB-43D6-A149-9B24DB01F85D}" sibTransId="{1972F6BB-8D37-4365-87DB-CA21A7A37AEC}"/>
    <dgm:cxn modelId="{0DD65EC2-04AC-4259-9D56-9D0F7AAD25DF}" srcId="{85887DA6-6093-4391-906A-77794479D41C}" destId="{B9C27575-C333-43D4-93FB-4D6B06818025}" srcOrd="2" destOrd="0" parTransId="{59077862-4087-4B31-89E7-007222495958}" sibTransId="{BDA1CBEC-BF4D-4A4A-81F5-345ADE487DC6}"/>
    <dgm:cxn modelId="{727663AE-53A4-47F0-9FB2-A8FDEA6B473D}" type="presParOf" srcId="{6658AE14-D0AD-4E0E-BA05-54F3202FDF8D}" destId="{9AE4D1AE-304A-4FFF-9302-C694E9F66D2B}" srcOrd="0" destOrd="0" presId="urn:microsoft.com/office/officeart/2005/8/layout/chevron1"/>
    <dgm:cxn modelId="{23803A77-474D-46EB-9ECF-468FCF846E5D}" type="presParOf" srcId="{6658AE14-D0AD-4E0E-BA05-54F3202FDF8D}" destId="{FF2B02CA-85B8-4E2B-B029-2710D7D747A9}" srcOrd="1" destOrd="0" presId="urn:microsoft.com/office/officeart/2005/8/layout/chevron1"/>
    <dgm:cxn modelId="{33742C39-389C-43A0-9010-921B4B235E25}" type="presParOf" srcId="{6658AE14-D0AD-4E0E-BA05-54F3202FDF8D}" destId="{B41A1391-EA60-4F4E-B635-628C22B2AD7E}" srcOrd="2" destOrd="0" presId="urn:microsoft.com/office/officeart/2005/8/layout/chevron1"/>
    <dgm:cxn modelId="{5FE9DE28-3280-44BA-8EBA-6786BF67E5E0}" type="presParOf" srcId="{6658AE14-D0AD-4E0E-BA05-54F3202FDF8D}" destId="{E952F8E6-D8FC-4D8F-A1EF-3174A89C66B4}" srcOrd="3" destOrd="0" presId="urn:microsoft.com/office/officeart/2005/8/layout/chevron1"/>
    <dgm:cxn modelId="{34903E82-66F4-4276-A6EF-D3C57650E25A}" type="presParOf" srcId="{6658AE14-D0AD-4E0E-BA05-54F3202FDF8D}" destId="{9FDF9D74-8CBB-4A07-B53B-D2FE20BC918E}"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A4B666-AEF6-4491-B152-59ED37C71F36}">
      <dsp:nvSpPr>
        <dsp:cNvPr id="0" name=""/>
        <dsp:cNvSpPr/>
      </dsp:nvSpPr>
      <dsp:spPr>
        <a:xfrm>
          <a:off x="1381116" y="119548"/>
          <a:ext cx="3011805" cy="3011805"/>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sv-SE" sz="1700" kern="1200" dirty="0" smtClean="0"/>
            <a:t>Förebyggande och lätt tillgänglig</a:t>
          </a:r>
          <a:endParaRPr lang="sv-SE" sz="1700" kern="1200" dirty="0"/>
        </a:p>
      </dsp:txBody>
      <dsp:txXfrm>
        <a:off x="1782690" y="646614"/>
        <a:ext cx="2208657" cy="1355312"/>
      </dsp:txXfrm>
    </dsp:sp>
    <dsp:sp modelId="{AA43F568-3236-4F12-9887-91A41FBB83E0}">
      <dsp:nvSpPr>
        <dsp:cNvPr id="0" name=""/>
        <dsp:cNvSpPr/>
      </dsp:nvSpPr>
      <dsp:spPr>
        <a:xfrm>
          <a:off x="2418513" y="1945124"/>
          <a:ext cx="3011805" cy="3011805"/>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sv-SE" sz="1700" kern="1200" dirty="0" smtClean="0"/>
            <a:t>Kunskapsbaserad</a:t>
          </a:r>
          <a:endParaRPr lang="sv-SE" sz="1700" kern="1200" dirty="0"/>
        </a:p>
      </dsp:txBody>
      <dsp:txXfrm>
        <a:off x="3339623" y="2723173"/>
        <a:ext cx="1807083" cy="1656492"/>
      </dsp:txXfrm>
    </dsp:sp>
    <dsp:sp modelId="{0F81B2CC-3359-49FE-94A0-5C20B544C6CB}">
      <dsp:nvSpPr>
        <dsp:cNvPr id="0" name=""/>
        <dsp:cNvSpPr/>
      </dsp:nvSpPr>
      <dsp:spPr>
        <a:xfrm>
          <a:off x="244993" y="1945124"/>
          <a:ext cx="3011805" cy="3011805"/>
        </a:xfrm>
        <a:prstGeom prst="ellipse">
          <a:avLst/>
        </a:prstGeom>
        <a:gradFill rotWithShape="0">
          <a:gsLst>
            <a:gs pos="0">
              <a:schemeClr val="accent1">
                <a:alpha val="50000"/>
                <a:hueOff val="0"/>
                <a:satOff val="0"/>
                <a:lumOff val="0"/>
                <a:alphaOff val="0"/>
                <a:satMod val="103000"/>
                <a:lumMod val="102000"/>
                <a:tint val="94000"/>
              </a:schemeClr>
            </a:gs>
            <a:gs pos="50000">
              <a:schemeClr val="accent1">
                <a:alpha val="50000"/>
                <a:hueOff val="0"/>
                <a:satOff val="0"/>
                <a:lumOff val="0"/>
                <a:alphaOff val="0"/>
                <a:satMod val="110000"/>
                <a:lumMod val="100000"/>
                <a:shade val="100000"/>
              </a:schemeClr>
            </a:gs>
            <a:gs pos="100000">
              <a:schemeClr val="accent1">
                <a:alpha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sv-SE" sz="1700" kern="1200" dirty="0" smtClean="0"/>
            <a:t>Jämlik och jämställd </a:t>
          </a:r>
          <a:endParaRPr lang="sv-SE" sz="1700" kern="1200" dirty="0"/>
        </a:p>
      </dsp:txBody>
      <dsp:txXfrm>
        <a:off x="528605" y="2723173"/>
        <a:ext cx="1807083" cy="16564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4D1AE-304A-4FFF-9302-C694E9F66D2B}">
      <dsp:nvSpPr>
        <dsp:cNvPr id="0" name=""/>
        <dsp:cNvSpPr/>
      </dsp:nvSpPr>
      <dsp:spPr>
        <a:xfrm>
          <a:off x="0" y="0"/>
          <a:ext cx="3841352" cy="3468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Kunskapsbaserad</a:t>
          </a:r>
          <a:endParaRPr lang="sv-SE" sz="1600" b="1" kern="1200" dirty="0"/>
        </a:p>
      </dsp:txBody>
      <dsp:txXfrm>
        <a:off x="173431" y="0"/>
        <a:ext cx="3494491" cy="346861"/>
      </dsp:txXfrm>
    </dsp:sp>
    <dsp:sp modelId="{B41A1391-EA60-4F4E-B635-628C22B2AD7E}">
      <dsp:nvSpPr>
        <dsp:cNvPr id="0" name=""/>
        <dsp:cNvSpPr/>
      </dsp:nvSpPr>
      <dsp:spPr>
        <a:xfrm>
          <a:off x="3455096" y="0"/>
          <a:ext cx="3841352" cy="346861"/>
        </a:xfrm>
        <a:prstGeom prst="chevron">
          <a:avLst/>
        </a:prstGeom>
        <a:solidFill>
          <a:srgbClr val="54B79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Jämställd och jämlik</a:t>
          </a:r>
          <a:endParaRPr lang="sv-SE" sz="1600" b="1" kern="1200" dirty="0"/>
        </a:p>
      </dsp:txBody>
      <dsp:txXfrm>
        <a:off x="3628527" y="0"/>
        <a:ext cx="3494491" cy="346861"/>
      </dsp:txXfrm>
    </dsp:sp>
    <dsp:sp modelId="{9FDF9D74-8CBB-4A07-B53B-D2FE20BC918E}">
      <dsp:nvSpPr>
        <dsp:cNvPr id="0" name=""/>
        <dsp:cNvSpPr/>
      </dsp:nvSpPr>
      <dsp:spPr>
        <a:xfrm>
          <a:off x="6917588" y="0"/>
          <a:ext cx="3841352" cy="346861"/>
        </a:xfrm>
        <a:prstGeom prst="chevron">
          <a:avLst/>
        </a:prstGeom>
        <a:solidFill>
          <a:srgbClr val="93CEC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Främjande och förebyggande</a:t>
          </a:r>
          <a:endParaRPr lang="sv-SE" sz="1600" b="1" kern="1200" dirty="0"/>
        </a:p>
      </dsp:txBody>
      <dsp:txXfrm>
        <a:off x="7091019" y="0"/>
        <a:ext cx="3494491" cy="3468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B1106A-C470-44D2-BF47-A3982EC7AF82}">
      <dsp:nvSpPr>
        <dsp:cNvPr id="0" name=""/>
        <dsp:cNvSpPr/>
      </dsp:nvSpPr>
      <dsp:spPr>
        <a:xfrm>
          <a:off x="26156" y="0"/>
          <a:ext cx="10682361" cy="923772"/>
        </a:xfrm>
        <a:prstGeom prst="rightArrow">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44DE16-17AF-4C63-A220-CCF34A0AE303}">
      <dsp:nvSpPr>
        <dsp:cNvPr id="0" name=""/>
        <dsp:cNvSpPr/>
      </dsp:nvSpPr>
      <dsp:spPr>
        <a:xfrm>
          <a:off x="8124696" y="241965"/>
          <a:ext cx="2036846" cy="461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sv-SE" sz="1000" kern="1200" dirty="0" smtClean="0"/>
            <a:t>-Förflyttningar i systemet, samverkan?</a:t>
          </a:r>
          <a:endParaRPr lang="sv-SE" sz="1000" kern="1200" dirty="0"/>
        </a:p>
      </dsp:txBody>
      <dsp:txXfrm>
        <a:off x="8124696" y="241965"/>
        <a:ext cx="2036846" cy="461564"/>
      </dsp:txXfrm>
    </dsp:sp>
    <dsp:sp modelId="{CAF4C088-3907-4A95-BB86-77F78E4A47C6}">
      <dsp:nvSpPr>
        <dsp:cNvPr id="0" name=""/>
        <dsp:cNvSpPr/>
      </dsp:nvSpPr>
      <dsp:spPr>
        <a:xfrm>
          <a:off x="5322484" y="226796"/>
          <a:ext cx="2253159" cy="461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sv-SE" sz="1000" kern="1200" dirty="0" smtClean="0"/>
            <a:t>-Indikatorer/nyckeltal?</a:t>
          </a:r>
          <a:endParaRPr lang="sv-SE" sz="500" kern="1200" dirty="0"/>
        </a:p>
      </dsp:txBody>
      <dsp:txXfrm>
        <a:off x="5322484" y="226796"/>
        <a:ext cx="2253159" cy="461564"/>
      </dsp:txXfrm>
    </dsp:sp>
    <dsp:sp modelId="{EF015B5F-FB4F-46D2-A5ED-DF1C2DBDB95A}">
      <dsp:nvSpPr>
        <dsp:cNvPr id="0" name=""/>
        <dsp:cNvSpPr/>
      </dsp:nvSpPr>
      <dsp:spPr>
        <a:xfrm>
          <a:off x="2882952" y="233782"/>
          <a:ext cx="2036846" cy="461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sv-SE" sz="1000" kern="1200" dirty="0" smtClean="0"/>
            <a:t>-Rapport?</a:t>
          </a:r>
          <a:endParaRPr lang="sv-SE" sz="1000" kern="1200" dirty="0"/>
        </a:p>
      </dsp:txBody>
      <dsp:txXfrm>
        <a:off x="2882952" y="233782"/>
        <a:ext cx="2036846" cy="461564"/>
      </dsp:txXfrm>
    </dsp:sp>
    <dsp:sp modelId="{2CDF9E23-91DA-41E7-91FE-F87737D259E1}">
      <dsp:nvSpPr>
        <dsp:cNvPr id="0" name=""/>
        <dsp:cNvSpPr/>
      </dsp:nvSpPr>
      <dsp:spPr>
        <a:xfrm>
          <a:off x="288661" y="255918"/>
          <a:ext cx="2036846" cy="461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01600" rIns="0" bIns="101600" numCol="1" spcCol="1270" anchor="ctr" anchorCtr="0">
          <a:noAutofit/>
        </a:bodyPr>
        <a:lstStyle/>
        <a:p>
          <a:pPr lvl="0" algn="ctr" defTabSz="444500">
            <a:lnSpc>
              <a:spcPct val="90000"/>
            </a:lnSpc>
            <a:spcBef>
              <a:spcPct val="0"/>
            </a:spcBef>
            <a:spcAft>
              <a:spcPct val="35000"/>
            </a:spcAft>
          </a:pPr>
          <a:r>
            <a:rPr lang="sv-SE" sz="1000" kern="1200" dirty="0" smtClean="0"/>
            <a:t>Uppföljning av omställningsarbetet-mönster och utvecklingsområden </a:t>
          </a:r>
          <a:endParaRPr lang="sv-SE" sz="1000" kern="1200" dirty="0"/>
        </a:p>
      </dsp:txBody>
      <dsp:txXfrm>
        <a:off x="288661" y="255918"/>
        <a:ext cx="2036846" cy="4615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4D1AE-304A-4FFF-9302-C694E9F66D2B}">
      <dsp:nvSpPr>
        <dsp:cNvPr id="0" name=""/>
        <dsp:cNvSpPr/>
      </dsp:nvSpPr>
      <dsp:spPr>
        <a:xfrm>
          <a:off x="0" y="0"/>
          <a:ext cx="3841352" cy="29818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t>Kunskapsbaserad</a:t>
          </a:r>
          <a:endParaRPr lang="sv-SE" sz="1400" b="1" kern="1200" dirty="0"/>
        </a:p>
      </dsp:txBody>
      <dsp:txXfrm>
        <a:off x="149090" y="0"/>
        <a:ext cx="3543172" cy="298180"/>
      </dsp:txXfrm>
    </dsp:sp>
    <dsp:sp modelId="{B41A1391-EA60-4F4E-B635-628C22B2AD7E}">
      <dsp:nvSpPr>
        <dsp:cNvPr id="0" name=""/>
        <dsp:cNvSpPr/>
      </dsp:nvSpPr>
      <dsp:spPr>
        <a:xfrm>
          <a:off x="3455096" y="0"/>
          <a:ext cx="3841352" cy="298180"/>
        </a:xfrm>
        <a:prstGeom prst="chevron">
          <a:avLst/>
        </a:prstGeom>
        <a:solidFill>
          <a:srgbClr val="54B79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t>Jämställd och jämlik</a:t>
          </a:r>
          <a:endParaRPr lang="sv-SE" sz="1400" b="1" kern="1200" dirty="0"/>
        </a:p>
      </dsp:txBody>
      <dsp:txXfrm>
        <a:off x="3604186" y="0"/>
        <a:ext cx="3543172" cy="298180"/>
      </dsp:txXfrm>
    </dsp:sp>
    <dsp:sp modelId="{9FDF9D74-8CBB-4A07-B53B-D2FE20BC918E}">
      <dsp:nvSpPr>
        <dsp:cNvPr id="0" name=""/>
        <dsp:cNvSpPr/>
      </dsp:nvSpPr>
      <dsp:spPr>
        <a:xfrm>
          <a:off x="6917588" y="0"/>
          <a:ext cx="3841352" cy="298180"/>
        </a:xfrm>
        <a:prstGeom prst="chevron">
          <a:avLst/>
        </a:prstGeom>
        <a:solidFill>
          <a:srgbClr val="93CEC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t>Främjande och förebyggande</a:t>
          </a:r>
          <a:endParaRPr lang="sv-SE" sz="1400" b="1" kern="1200" dirty="0"/>
        </a:p>
      </dsp:txBody>
      <dsp:txXfrm>
        <a:off x="7066678" y="0"/>
        <a:ext cx="3543172" cy="2981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4D1AE-304A-4FFF-9302-C694E9F66D2B}">
      <dsp:nvSpPr>
        <dsp:cNvPr id="0" name=""/>
        <dsp:cNvSpPr/>
      </dsp:nvSpPr>
      <dsp:spPr>
        <a:xfrm>
          <a:off x="0" y="0"/>
          <a:ext cx="3801534" cy="32300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t>Kunskapsbaserad</a:t>
          </a:r>
          <a:endParaRPr lang="sv-SE" sz="1400" b="1" kern="1200" dirty="0"/>
        </a:p>
      </dsp:txBody>
      <dsp:txXfrm>
        <a:off x="161501" y="0"/>
        <a:ext cx="3478532" cy="323002"/>
      </dsp:txXfrm>
    </dsp:sp>
    <dsp:sp modelId="{B41A1391-EA60-4F4E-B635-628C22B2AD7E}">
      <dsp:nvSpPr>
        <dsp:cNvPr id="0" name=""/>
        <dsp:cNvSpPr/>
      </dsp:nvSpPr>
      <dsp:spPr>
        <a:xfrm>
          <a:off x="3406580" y="0"/>
          <a:ext cx="3801534" cy="323002"/>
        </a:xfrm>
        <a:prstGeom prst="chevron">
          <a:avLst/>
        </a:prstGeom>
        <a:solidFill>
          <a:srgbClr val="54B79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solidFill>
                <a:schemeClr val="tx1"/>
              </a:solidFill>
            </a:rPr>
            <a:t>Jämställd och jämlik</a:t>
          </a:r>
          <a:endParaRPr lang="sv-SE" sz="1400" b="1" kern="1200" dirty="0">
            <a:solidFill>
              <a:schemeClr val="tx1"/>
            </a:solidFill>
          </a:endParaRPr>
        </a:p>
      </dsp:txBody>
      <dsp:txXfrm>
        <a:off x="3568081" y="0"/>
        <a:ext cx="3478532" cy="323002"/>
      </dsp:txXfrm>
    </dsp:sp>
    <dsp:sp modelId="{9FDF9D74-8CBB-4A07-B53B-D2FE20BC918E}">
      <dsp:nvSpPr>
        <dsp:cNvPr id="0" name=""/>
        <dsp:cNvSpPr/>
      </dsp:nvSpPr>
      <dsp:spPr>
        <a:xfrm>
          <a:off x="6845882" y="0"/>
          <a:ext cx="3801534" cy="323002"/>
        </a:xfrm>
        <a:prstGeom prst="chevron">
          <a:avLst/>
        </a:prstGeom>
        <a:solidFill>
          <a:srgbClr val="93CEC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solidFill>
                <a:schemeClr val="tx1"/>
              </a:solidFill>
            </a:rPr>
            <a:t>Främjande och förebyggande</a:t>
          </a:r>
          <a:endParaRPr lang="sv-SE" sz="1400" b="1" kern="1200" dirty="0">
            <a:solidFill>
              <a:schemeClr val="tx1"/>
            </a:solidFill>
          </a:endParaRPr>
        </a:p>
      </dsp:txBody>
      <dsp:txXfrm>
        <a:off x="7007383" y="0"/>
        <a:ext cx="3478532" cy="3230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4D1AE-304A-4FFF-9302-C694E9F66D2B}">
      <dsp:nvSpPr>
        <dsp:cNvPr id="0" name=""/>
        <dsp:cNvSpPr/>
      </dsp:nvSpPr>
      <dsp:spPr>
        <a:xfrm>
          <a:off x="0" y="0"/>
          <a:ext cx="3801534" cy="323002"/>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t>Kunskapsbaserad</a:t>
          </a:r>
          <a:endParaRPr lang="sv-SE" sz="1400" b="1" kern="1200" dirty="0"/>
        </a:p>
      </dsp:txBody>
      <dsp:txXfrm>
        <a:off x="161501" y="0"/>
        <a:ext cx="3478532" cy="323002"/>
      </dsp:txXfrm>
    </dsp:sp>
    <dsp:sp modelId="{B41A1391-EA60-4F4E-B635-628C22B2AD7E}">
      <dsp:nvSpPr>
        <dsp:cNvPr id="0" name=""/>
        <dsp:cNvSpPr/>
      </dsp:nvSpPr>
      <dsp:spPr>
        <a:xfrm>
          <a:off x="3419281" y="0"/>
          <a:ext cx="3801534" cy="323002"/>
        </a:xfrm>
        <a:prstGeom prst="chevron">
          <a:avLst/>
        </a:prstGeom>
        <a:solidFill>
          <a:srgbClr val="54B79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solidFill>
                <a:schemeClr val="tx1"/>
              </a:solidFill>
            </a:rPr>
            <a:t>Jämställd och jämlik</a:t>
          </a:r>
          <a:endParaRPr lang="sv-SE" sz="1400" b="1" kern="1200" dirty="0">
            <a:solidFill>
              <a:schemeClr val="tx1"/>
            </a:solidFill>
          </a:endParaRPr>
        </a:p>
      </dsp:txBody>
      <dsp:txXfrm>
        <a:off x="3580782" y="0"/>
        <a:ext cx="3478532" cy="323002"/>
      </dsp:txXfrm>
    </dsp:sp>
    <dsp:sp modelId="{9FDF9D74-8CBB-4A07-B53B-D2FE20BC918E}">
      <dsp:nvSpPr>
        <dsp:cNvPr id="0" name=""/>
        <dsp:cNvSpPr/>
      </dsp:nvSpPr>
      <dsp:spPr>
        <a:xfrm>
          <a:off x="6845882" y="0"/>
          <a:ext cx="3801534" cy="323002"/>
        </a:xfrm>
        <a:prstGeom prst="chevron">
          <a:avLst/>
        </a:prstGeom>
        <a:solidFill>
          <a:srgbClr val="93CEC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sv-SE" sz="1400" b="1" kern="1200" dirty="0" smtClean="0">
              <a:solidFill>
                <a:schemeClr val="tx1"/>
              </a:solidFill>
            </a:rPr>
            <a:t>Främjande och förebyggande</a:t>
          </a:r>
          <a:endParaRPr lang="sv-SE" sz="1400" b="1" kern="1200" dirty="0">
            <a:solidFill>
              <a:schemeClr val="tx1"/>
            </a:solidFill>
          </a:endParaRPr>
        </a:p>
      </dsp:txBody>
      <dsp:txXfrm>
        <a:off x="7007383" y="0"/>
        <a:ext cx="3478532" cy="3230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4D1AE-304A-4FFF-9302-C694E9F66D2B}">
      <dsp:nvSpPr>
        <dsp:cNvPr id="0" name=""/>
        <dsp:cNvSpPr/>
      </dsp:nvSpPr>
      <dsp:spPr>
        <a:xfrm>
          <a:off x="3152" y="0"/>
          <a:ext cx="3841352" cy="480886"/>
        </a:xfrm>
        <a:prstGeom prst="chevron">
          <a:avLst/>
        </a:prstGeom>
        <a:solidFill>
          <a:schemeClr val="bg2">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Kunskapsbaserad</a:t>
          </a:r>
          <a:endParaRPr lang="sv-SE" sz="1600" b="1" kern="1200" dirty="0"/>
        </a:p>
      </dsp:txBody>
      <dsp:txXfrm>
        <a:off x="243595" y="0"/>
        <a:ext cx="3360466" cy="480886"/>
      </dsp:txXfrm>
    </dsp:sp>
    <dsp:sp modelId="{B41A1391-EA60-4F4E-B635-628C22B2AD7E}">
      <dsp:nvSpPr>
        <dsp:cNvPr id="0" name=""/>
        <dsp:cNvSpPr/>
      </dsp:nvSpPr>
      <dsp:spPr>
        <a:xfrm>
          <a:off x="3301718" y="0"/>
          <a:ext cx="3841352" cy="480886"/>
        </a:xfrm>
        <a:prstGeom prst="chevron">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Jämställd och jämlik</a:t>
          </a:r>
          <a:endParaRPr lang="sv-SE" sz="1600" b="1" kern="1200" dirty="0"/>
        </a:p>
      </dsp:txBody>
      <dsp:txXfrm>
        <a:off x="3542161" y="0"/>
        <a:ext cx="3360466" cy="480886"/>
      </dsp:txXfrm>
    </dsp:sp>
    <dsp:sp modelId="{9FDF9D74-8CBB-4A07-B53B-D2FE20BC918E}">
      <dsp:nvSpPr>
        <dsp:cNvPr id="0" name=""/>
        <dsp:cNvSpPr/>
      </dsp:nvSpPr>
      <dsp:spPr>
        <a:xfrm>
          <a:off x="6920741" y="0"/>
          <a:ext cx="3841352" cy="480886"/>
        </a:xfrm>
        <a:prstGeom prst="chevron">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sv-SE" sz="1600" b="1" kern="1200" dirty="0" smtClean="0"/>
            <a:t>Främjande och förebyggande</a:t>
          </a:r>
          <a:endParaRPr lang="sv-SE" sz="1600" b="1" kern="1200" dirty="0"/>
        </a:p>
      </dsp:txBody>
      <dsp:txXfrm>
        <a:off x="7161184" y="0"/>
        <a:ext cx="3360466" cy="48088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C4A198C-3BD6-C55F-78E7-A2363256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a:extLst>
              <a:ext uri="{FF2B5EF4-FFF2-40B4-BE49-F238E27FC236}">
                <a16:creationId xmlns:a16="http://schemas.microsoft.com/office/drawing/2014/main" id="{03BBDE5E-A88B-1889-7D7C-44CE71E0AD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A416DD-46BF-814C-818B-BDC2E20BCEA3}" type="datetimeFigureOut">
              <a:rPr lang="sv-SE" smtClean="0"/>
              <a:t>2025-01-09</a:t>
            </a:fld>
            <a:endParaRPr lang="sv-SE" dirty="0"/>
          </a:p>
        </p:txBody>
      </p:sp>
      <p:sp>
        <p:nvSpPr>
          <p:cNvPr id="4" name="Platshållare för sidfot 3">
            <a:extLst>
              <a:ext uri="{FF2B5EF4-FFF2-40B4-BE49-F238E27FC236}">
                <a16:creationId xmlns:a16="http://schemas.microsoft.com/office/drawing/2014/main" id="{D013DA2E-9201-1FC3-AC56-862A6CEFE9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p>
        </p:txBody>
      </p:sp>
      <p:sp>
        <p:nvSpPr>
          <p:cNvPr id="5" name="Platshållare för bildnummer 4">
            <a:extLst>
              <a:ext uri="{FF2B5EF4-FFF2-40B4-BE49-F238E27FC236}">
                <a16:creationId xmlns:a16="http://schemas.microsoft.com/office/drawing/2014/main" id="{BA47630C-53A2-8DEB-DFDE-4AD77D838CF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9431CB-72D4-3249-B2C6-C6A7D361B8FF}" type="slidenum">
              <a:rPr lang="sv-SE" smtClean="0"/>
              <a:t>‹#›</a:t>
            </a:fld>
            <a:endParaRPr lang="sv-SE" dirty="0"/>
          </a:p>
        </p:txBody>
      </p:sp>
    </p:spTree>
    <p:extLst>
      <p:ext uri="{BB962C8B-B14F-4D97-AF65-F5344CB8AC3E}">
        <p14:creationId xmlns:p14="http://schemas.microsoft.com/office/powerpoint/2010/main" val="38692573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DF86F9-A652-4D28-B456-8A8277C9861D}" type="datetimeFigureOut">
              <a:rPr lang="sv-SE" smtClean="0"/>
              <a:t>2025-01-09</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44CBA-47F8-48BC-A462-062A0D60CEF0}" type="slidenum">
              <a:rPr lang="sv-SE" smtClean="0"/>
              <a:t>‹#›</a:t>
            </a:fld>
            <a:endParaRPr lang="sv-SE" dirty="0"/>
          </a:p>
        </p:txBody>
      </p:sp>
    </p:spTree>
    <p:extLst>
      <p:ext uri="{BB962C8B-B14F-4D97-AF65-F5344CB8AC3E}">
        <p14:creationId xmlns:p14="http://schemas.microsoft.com/office/powerpoint/2010/main" val="221959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De samlade regionala behov av stöd i omställningsarbetet som framkommit genom vårens dialoger i arbetet med kartläggningen av socialtjänstens</a:t>
            </a:r>
            <a:r>
              <a:rPr lang="sv-SE" baseline="0" dirty="0" smtClean="0"/>
              <a:t> insatser, ws i SCHNV, VFR samt även Länsdialogen. </a:t>
            </a:r>
            <a:endParaRPr lang="sv-SE" dirty="0" smtClean="0"/>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a:t>
            </a:fld>
            <a:endParaRPr lang="sv-SE" dirty="0"/>
          </a:p>
        </p:txBody>
      </p:sp>
    </p:spTree>
    <p:extLst>
      <p:ext uri="{BB962C8B-B14F-4D97-AF65-F5344CB8AC3E}">
        <p14:creationId xmlns:p14="http://schemas.microsoft.com/office/powerpoint/2010/main" val="1229690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smtClean="0">
                <a:solidFill>
                  <a:schemeClr val="tx1"/>
                </a:solidFill>
                <a:latin typeface="+mn-lt"/>
              </a:rPr>
              <a:t>Utgår från omställningens </a:t>
            </a:r>
            <a:r>
              <a:rPr lang="sv-SE" sz="1200" b="1" dirty="0" smtClean="0">
                <a:solidFill>
                  <a:schemeClr val="tx1"/>
                </a:solidFill>
                <a:latin typeface="+mn-lt"/>
              </a:rPr>
              <a:t>tre bärande delar</a:t>
            </a:r>
            <a:r>
              <a:rPr lang="sv-SE" sz="1200" dirty="0" smtClean="0">
                <a:solidFill>
                  <a:schemeClr val="tx1"/>
                </a:solidFill>
                <a:latin typeface="+mn-lt"/>
              </a:rPr>
              <a:t>: </a:t>
            </a:r>
          </a:p>
          <a:p>
            <a:pPr algn="l" rtl="0" fontAlgn="base">
              <a:buFont typeface="Arial" panose="020B0604020202020204" pitchFamily="34" charset="0"/>
              <a:buNone/>
            </a:pPr>
            <a:endParaRPr lang="sv-SE" sz="1200" b="0" i="0" u="none" strike="noStrike" dirty="0" smtClean="0">
              <a:solidFill>
                <a:schemeClr val="tx1"/>
              </a:solidFill>
              <a:effectLst/>
              <a:latin typeface="+mn-lt"/>
            </a:endParaRPr>
          </a:p>
          <a:p>
            <a:r>
              <a:rPr lang="sv-SE" sz="1200" b="1" dirty="0" smtClean="0">
                <a:solidFill>
                  <a:schemeClr val="tx1"/>
                </a:solidFill>
                <a:latin typeface="+mn-lt"/>
              </a:rPr>
              <a:t>Det viktigaste är helheten, det är en rad förslag och man måste se dem som inbördes beroende av varandra och förstärker varandra. </a:t>
            </a:r>
            <a:r>
              <a:rPr lang="sv-SE" sz="1200" dirty="0" smtClean="0">
                <a:solidFill>
                  <a:schemeClr val="tx1"/>
                </a:solidFill>
                <a:latin typeface="+mn-lt"/>
              </a:rPr>
              <a:t>Ska man jobba med den här omställningen så måste man jobba i alla delar för att nå den intentionen av en förflyttning mot tidigt förebyggande socialtjänst(lag). </a:t>
            </a:r>
            <a:endParaRPr lang="en-US" sz="1200" b="0" i="0" dirty="0" smtClean="0">
              <a:solidFill>
                <a:schemeClr val="tx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i="1" dirty="0" smtClean="0"/>
              <a:t>Omställningsarbetet kräver att vi arbetar i alla delar för att en förflyttning mot en tidigt förebyggande och hållbar socialtjänst(lag) kan bli verklighet.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i="1" dirty="0" smtClean="0"/>
              <a:t>Dessa 3 bärande delar har vi</a:t>
            </a:r>
            <a:r>
              <a:rPr lang="sv-SE" i="1" baseline="0" dirty="0" smtClean="0"/>
              <a:t> också tagit med som en riktning för det regionala stödet vi presenterar här idag.</a:t>
            </a:r>
            <a:endParaRPr lang="en-US" i="1" dirty="0" smtClean="0"/>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13</a:t>
            </a:fld>
            <a:endParaRPr lang="sv-SE" dirty="0"/>
          </a:p>
        </p:txBody>
      </p:sp>
    </p:spTree>
    <p:extLst>
      <p:ext uri="{BB962C8B-B14F-4D97-AF65-F5344CB8AC3E}">
        <p14:creationId xmlns:p14="http://schemas.microsoft.com/office/powerpoint/2010/main" val="1914376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fontAlgn="base"/>
            <a:r>
              <a:rPr lang="sv-SE" sz="1200" b="0" i="0" strike="noStrike" kern="1200" dirty="0" smtClean="0">
                <a:solidFill>
                  <a:schemeClr val="tx1"/>
                </a:solidFill>
                <a:effectLst/>
                <a:latin typeface="+mn-lt"/>
                <a:ea typeface="+mn-ea"/>
                <a:cs typeface="+mn-cs"/>
              </a:rPr>
              <a:t>Regionala samverkans och stödstrukturen, RSS i  Dalarna erbjuder ett regionalt stöd till Dalarnas kommuner och i samverkan kommuner emellan</a:t>
            </a:r>
            <a:r>
              <a:rPr lang="sv-SE" sz="1200" b="0" i="0" strike="noStrike" kern="1200" baseline="0" dirty="0" smtClean="0">
                <a:solidFill>
                  <a:schemeClr val="tx1"/>
                </a:solidFill>
                <a:effectLst/>
                <a:latin typeface="+mn-lt"/>
                <a:ea typeface="+mn-ea"/>
                <a:cs typeface="+mn-cs"/>
              </a:rPr>
              <a:t> samt kommuner och region emellan</a:t>
            </a:r>
            <a:r>
              <a:rPr lang="sv-SE" sz="1200" b="0" i="0" strike="noStrike" kern="1200" dirty="0" smtClean="0">
                <a:solidFill>
                  <a:schemeClr val="tx1"/>
                </a:solidFill>
                <a:effectLst/>
                <a:latin typeface="+mn-lt"/>
                <a:ea typeface="+mn-ea"/>
                <a:cs typeface="+mn-cs"/>
              </a:rPr>
              <a:t>.</a:t>
            </a:r>
            <a:r>
              <a:rPr lang="sv-SE" sz="1200" b="0" i="0" strike="noStrike" kern="1200" baseline="0" dirty="0" smtClean="0">
                <a:solidFill>
                  <a:schemeClr val="tx1"/>
                </a:solidFill>
                <a:effectLst/>
                <a:latin typeface="+mn-lt"/>
                <a:ea typeface="+mn-ea"/>
                <a:cs typeface="+mn-cs"/>
              </a:rPr>
              <a:t> </a:t>
            </a:r>
            <a:r>
              <a:rPr lang="sv-SE" sz="1200" b="0" i="0" strike="noStrike" kern="1200" dirty="0" smtClean="0">
                <a:solidFill>
                  <a:schemeClr val="tx1"/>
                </a:solidFill>
                <a:effectLst/>
                <a:latin typeface="+mn-lt"/>
                <a:ea typeface="+mn-ea"/>
                <a:cs typeface="+mn-cs"/>
              </a:rPr>
              <a:t> </a:t>
            </a:r>
          </a:p>
          <a:p>
            <a:pPr rtl="0" fontAlgn="base"/>
            <a:r>
              <a:rPr lang="sv-SE" sz="1200" b="0" i="0" kern="1200" dirty="0" smtClean="0">
                <a:solidFill>
                  <a:schemeClr val="tx1"/>
                </a:solidFill>
                <a:effectLst/>
                <a:latin typeface="+mn-lt"/>
                <a:ea typeface="+mn-ea"/>
                <a:cs typeface="+mn-cs"/>
              </a:rPr>
              <a:t>Det regionala stödet ska baseras på de behov</a:t>
            </a:r>
            <a:r>
              <a:rPr lang="sv-SE" sz="1200" b="0" i="0" kern="1200" baseline="0" dirty="0" smtClean="0">
                <a:solidFill>
                  <a:schemeClr val="tx1"/>
                </a:solidFill>
                <a:effectLst/>
                <a:latin typeface="+mn-lt"/>
                <a:ea typeface="+mn-ea"/>
                <a:cs typeface="+mn-cs"/>
              </a:rPr>
              <a:t> som finns på lokala nivån. </a:t>
            </a:r>
            <a:endParaRPr lang="sv-SE" sz="1200" b="0" i="0" kern="1200" dirty="0" smtClean="0">
              <a:solidFill>
                <a:schemeClr val="tx1"/>
              </a:solidFill>
              <a:effectLst/>
              <a:latin typeface="+mn-lt"/>
              <a:ea typeface="+mn-ea"/>
              <a:cs typeface="+mn-cs"/>
            </a:endParaRPr>
          </a:p>
          <a:p>
            <a:pPr rtl="0" fontAlgn="base"/>
            <a:r>
              <a:rPr lang="sv-SE" sz="1200" b="0" i="0" kern="1200" dirty="0" smtClean="0">
                <a:solidFill>
                  <a:schemeClr val="tx1"/>
                </a:solidFill>
                <a:effectLst/>
                <a:latin typeface="+mn-lt"/>
                <a:ea typeface="+mn-ea"/>
                <a:cs typeface="+mn-cs"/>
              </a:rPr>
              <a:t>Stöd</a:t>
            </a:r>
            <a:r>
              <a:rPr lang="sv-SE" sz="1200" b="0" i="0" kern="1200" baseline="0" dirty="0" smtClean="0">
                <a:solidFill>
                  <a:schemeClr val="tx1"/>
                </a:solidFill>
                <a:effectLst/>
                <a:latin typeface="+mn-lt"/>
                <a:ea typeface="+mn-ea"/>
                <a:cs typeface="+mn-cs"/>
              </a:rPr>
              <a:t> till kommunerna i deras egna arbete, ex. ISU-satsningen som görs just nu. Kommunernas enskilda arbete med omställningen.</a:t>
            </a:r>
          </a:p>
          <a:p>
            <a:pPr rtl="0" fontAlgn="base"/>
            <a:r>
              <a:rPr lang="sv-SE" sz="1200" b="0" i="0" kern="1200" baseline="0" dirty="0" smtClean="0">
                <a:solidFill>
                  <a:schemeClr val="tx1"/>
                </a:solidFill>
                <a:effectLst/>
                <a:latin typeface="+mn-lt"/>
                <a:ea typeface="+mn-ea"/>
                <a:cs typeface="+mn-cs"/>
              </a:rPr>
              <a:t>Regionalt stöd i samverkan, utveckingsarbeten kommuner emellan , avtalssamverkan exempelvis. </a:t>
            </a:r>
          </a:p>
          <a:p>
            <a:pPr rtl="0" fontAlgn="base"/>
            <a:endParaRPr lang="sv-SE" sz="1200" b="0" i="0" kern="1200" baseline="0" dirty="0" smtClean="0">
              <a:solidFill>
                <a:schemeClr val="tx1"/>
              </a:solidFill>
              <a:effectLst/>
              <a:latin typeface="+mn-lt"/>
              <a:ea typeface="+mn-ea"/>
              <a:cs typeface="+mn-cs"/>
            </a:endParaRPr>
          </a:p>
          <a:p>
            <a:pPr rtl="0" fontAlgn="base"/>
            <a:r>
              <a:rPr lang="sv-SE" sz="1200" b="0" i="0" kern="1200" baseline="0" dirty="0" smtClean="0">
                <a:solidFill>
                  <a:schemeClr val="tx1"/>
                </a:solidFill>
                <a:effectLst/>
                <a:latin typeface="+mn-lt"/>
                <a:ea typeface="+mn-ea"/>
                <a:cs typeface="+mn-cs"/>
              </a:rPr>
              <a:t>De här två cirklarna belyser hur stor del varje fokusområde som vi kommer att presentera här som handlar om stöd till kommunerna samt som stöd i samverkan mellan kommunerna.</a:t>
            </a:r>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433C20-6F53-4D75-AFDD-12058597AAA6}"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v-SE" sz="12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2770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1" baseline="0" dirty="0" smtClean="0"/>
              <a:t>1. Stödja kunskapsutveckling</a:t>
            </a:r>
          </a:p>
          <a:p>
            <a:pPr lvl="0">
              <a:tabLst>
                <a:tab pos="457200" algn="l"/>
              </a:tabLst>
            </a:pPr>
            <a:r>
              <a:rPr lang="sv-SE" sz="1200" b="1" dirty="0" smtClean="0"/>
              <a:t>Omvärldsbevakning</a:t>
            </a:r>
            <a:r>
              <a:rPr lang="sv-SE" sz="1200" dirty="0" smtClean="0"/>
              <a:t>: </a:t>
            </a:r>
            <a:br>
              <a:rPr lang="sv-SE" sz="1200" dirty="0" smtClean="0"/>
            </a:br>
            <a:r>
              <a:rPr lang="sv-SE" sz="1200" dirty="0" smtClean="0"/>
              <a:t>		- Vara länken mellan nationell och lokal nivå, spridning av relevant information och kunskapsstöd</a:t>
            </a:r>
          </a:p>
          <a:p>
            <a:pPr marL="914400" lvl="2" indent="0">
              <a:buNone/>
              <a:tabLst>
                <a:tab pos="457200" algn="l"/>
              </a:tabLst>
            </a:pPr>
            <a:r>
              <a:rPr lang="sv-SE" sz="1200" dirty="0" smtClean="0"/>
              <a:t>- Medverka i olika nationella forum och sprida vidare, samla in och sortera informationen, vara ett stöd i prioriteringar av riktade stöd och information i omställningen</a:t>
            </a:r>
          </a:p>
          <a:p>
            <a:pPr lvl="0">
              <a:tabLst>
                <a:tab pos="457200" algn="l"/>
              </a:tabLst>
            </a:pPr>
            <a:r>
              <a:rPr lang="sv-SE" sz="1200" b="1" dirty="0" smtClean="0"/>
              <a:t>Erbjuda arenor för lärande och erfarenhetsutbyte efter behov och prioriterade områden</a:t>
            </a:r>
          </a:p>
          <a:p>
            <a:pPr lvl="2">
              <a:buFontTx/>
              <a:buChar char="-"/>
              <a:tabLst>
                <a:tab pos="457200" algn="l"/>
              </a:tabLst>
            </a:pPr>
            <a:r>
              <a:rPr lang="sv-SE" sz="1200" dirty="0" smtClean="0"/>
              <a:t>Regionalt stöd Yrkesresan- olika verksamhetsområden</a:t>
            </a:r>
          </a:p>
          <a:p>
            <a:pPr lvl="2">
              <a:buFontTx/>
              <a:buChar char="-"/>
              <a:tabLst>
                <a:tab pos="457200" algn="l"/>
              </a:tabLst>
            </a:pPr>
            <a:r>
              <a:rPr lang="sv-SE" sz="1200" dirty="0" smtClean="0"/>
              <a:t>Dialoger riktade till olika nivåer och gemensamma</a:t>
            </a:r>
          </a:p>
          <a:p>
            <a:pPr lvl="2">
              <a:buFontTx/>
              <a:buChar char="-"/>
              <a:tabLst>
                <a:tab pos="457200" algn="l"/>
              </a:tabLst>
            </a:pPr>
            <a:r>
              <a:rPr lang="sv-SE" sz="1200" dirty="0" smtClean="0"/>
              <a:t>WS riktade efter behov till olika verksamhetsområden- Regionala nätverk</a:t>
            </a:r>
          </a:p>
          <a:p>
            <a:pPr lvl="2">
              <a:buFontTx/>
              <a:buChar char="-"/>
              <a:tabLst>
                <a:tab pos="457200" algn="l"/>
              </a:tabLst>
            </a:pPr>
            <a:r>
              <a:rPr lang="sv-SE" sz="1200" dirty="0" smtClean="0"/>
              <a:t>Utbildnings- och handledningsinslag –processledning: riktade och prioriterade kunskapsstöd</a:t>
            </a:r>
          </a:p>
          <a:p>
            <a:pPr>
              <a:tabLst>
                <a:tab pos="457200" algn="l"/>
              </a:tabLst>
            </a:pPr>
            <a:r>
              <a:rPr lang="sv-SE" sz="1200" b="1" dirty="0" smtClean="0"/>
              <a:t>Informations flöden och kommunikationsvägar:</a:t>
            </a:r>
            <a:br>
              <a:rPr lang="sv-SE" sz="1200" b="1" dirty="0" smtClean="0"/>
            </a:br>
            <a:r>
              <a:rPr lang="sv-SE" sz="1200" b="1" dirty="0" smtClean="0"/>
              <a:t>		-  </a:t>
            </a:r>
            <a:r>
              <a:rPr lang="sv-SE" sz="1200" dirty="0" smtClean="0"/>
              <a:t>Nyhetsbrev, samlad och riktad information och prioritering av ny kunskap utifrån olika verksamhetsområden </a:t>
            </a:r>
          </a:p>
          <a:p>
            <a:pPr lvl="0">
              <a:tabLst>
                <a:tab pos="457200" algn="l"/>
              </a:tabLst>
            </a:pPr>
            <a:r>
              <a:rPr lang="sv-SE" sz="1200" b="1" dirty="0" smtClean="0"/>
              <a:t>Utveckling av samverkanswebb:</a:t>
            </a:r>
            <a:br>
              <a:rPr lang="sv-SE" sz="1200" b="1" dirty="0" smtClean="0"/>
            </a:br>
            <a:r>
              <a:rPr lang="sv-SE" sz="1200" b="1" dirty="0" smtClean="0"/>
              <a:t>		- </a:t>
            </a:r>
            <a:r>
              <a:rPr lang="sv-SE" sz="1200" dirty="0" smtClean="0"/>
              <a:t>Sammanhållen information om omställningen i vårt län, samla olika stödmaterial, erbjudande om aktiviteter, länka till nationell nivå, prioriterade kunskapsstöd</a:t>
            </a:r>
          </a:p>
          <a:p>
            <a:pPr lvl="0">
              <a:tabLst>
                <a:tab pos="457200" algn="l"/>
              </a:tabLst>
            </a:pPr>
            <a:endParaRPr lang="sv-SE" sz="1200" i="1" dirty="0" smtClean="0"/>
          </a:p>
          <a:p>
            <a:pPr lvl="0">
              <a:tabLst>
                <a:tab pos="457200" algn="l"/>
              </a:tabLst>
            </a:pPr>
            <a:r>
              <a:rPr lang="sv-SE" sz="1200" i="1" dirty="0" smtClean="0"/>
              <a:t>2. Stödja verksamhetsutveckling</a:t>
            </a:r>
          </a:p>
          <a:p>
            <a:pPr marL="0" lvl="0" indent="0">
              <a:buNone/>
            </a:pPr>
            <a:r>
              <a:rPr lang="sv-SE" sz="3300" b="1" dirty="0" smtClean="0"/>
              <a:t>Processtöd till verksamhetsutveckling genom att:</a:t>
            </a:r>
          </a:p>
          <a:p>
            <a:r>
              <a:rPr lang="sv-SE" sz="2500" b="1" dirty="0" smtClean="0"/>
              <a:t>Erbjuda stöd, vägledning och lärandetillfällen för nyckelpersoner som arbetar med omställningen</a:t>
            </a:r>
            <a:endParaRPr lang="sv-SE" sz="2500" dirty="0" smtClean="0"/>
          </a:p>
          <a:p>
            <a:pPr marL="457200" lvl="1" indent="0">
              <a:buNone/>
            </a:pPr>
            <a:r>
              <a:rPr lang="sv-SE" sz="2500" b="1" dirty="0" smtClean="0"/>
              <a:t>	-</a:t>
            </a:r>
            <a:r>
              <a:rPr lang="sv-SE" sz="2500" dirty="0" smtClean="0"/>
              <a:t>Regionalt nätverk för verksamhetsutvecklare SUD/RSS</a:t>
            </a:r>
          </a:p>
          <a:p>
            <a:pPr marL="914400" lvl="2" indent="0">
              <a:buNone/>
            </a:pPr>
            <a:r>
              <a:rPr lang="sv-SE" sz="2500" dirty="0" smtClean="0"/>
              <a:t>-Erbjuda regelbundna </a:t>
            </a:r>
            <a:r>
              <a:rPr lang="sv-SE" sz="2500" dirty="0" err="1" smtClean="0"/>
              <a:t>dialogforum</a:t>
            </a:r>
            <a:r>
              <a:rPr lang="sv-SE" sz="2500" dirty="0" smtClean="0"/>
              <a:t> 1 gång/månad för stöd och erfarenhetsutbyte i omställningen- </a:t>
            </a:r>
            <a:r>
              <a:rPr lang="sv-SE" sz="2500" b="1" dirty="0" smtClean="0"/>
              <a:t>behovsstyrt</a:t>
            </a:r>
          </a:p>
          <a:p>
            <a:r>
              <a:rPr lang="sv-SE" sz="2500" b="1" dirty="0" smtClean="0"/>
              <a:t>Systematiskt uppföljning:</a:t>
            </a:r>
            <a:br>
              <a:rPr lang="sv-SE" sz="2500" b="1" dirty="0" smtClean="0"/>
            </a:br>
            <a:r>
              <a:rPr lang="sv-SE" sz="2500" b="1" dirty="0" smtClean="0"/>
              <a:t>	-  </a:t>
            </a:r>
            <a:r>
              <a:rPr lang="sv-SE" sz="2500" dirty="0" smtClean="0"/>
              <a:t>Stöd i systematisk uppföljning (SU) och individbaserad systematisk verksamhetsuppföljning (ISU). Grund och riktade fördjupningsdelar till olika verksamhetsområden stärka en kunskapsbaserad socialtjänst, exempelvis stöd i att utveckla/avveckla utbud av insatser, främjande förebyggande insatser, digitala insatser, uppföljning av insatser</a:t>
            </a:r>
            <a:endParaRPr lang="sv-SE" sz="2500" dirty="0" smtClean="0">
              <a:solidFill>
                <a:srgbClr val="FF0000"/>
              </a:solidFill>
            </a:endParaRPr>
          </a:p>
          <a:p>
            <a:pPr lvl="0"/>
            <a:r>
              <a:rPr lang="sv-SE" sz="2500" b="1" dirty="0" smtClean="0">
                <a:solidFill>
                  <a:prstClr val="black"/>
                </a:solidFill>
              </a:rPr>
              <a:t>Implementering: </a:t>
            </a:r>
            <a:br>
              <a:rPr lang="sv-SE" sz="2500" b="1" dirty="0" smtClean="0">
                <a:solidFill>
                  <a:prstClr val="black"/>
                </a:solidFill>
              </a:rPr>
            </a:br>
            <a:r>
              <a:rPr lang="sv-SE" sz="2500" b="1" dirty="0" smtClean="0">
                <a:solidFill>
                  <a:prstClr val="black"/>
                </a:solidFill>
              </a:rPr>
              <a:t>	</a:t>
            </a:r>
            <a:r>
              <a:rPr lang="sv-SE" sz="2500" dirty="0" smtClean="0"/>
              <a:t>Stödja i implementering av olika metodstöd från nationell nivå till lokal nivå, ex normbrytande beteende, jämställdhetsintegrerad handläggning, </a:t>
            </a:r>
            <a:r>
              <a:rPr lang="sv-SE" sz="2500" dirty="0" err="1" smtClean="0"/>
              <a:t>lärstödet</a:t>
            </a:r>
            <a:r>
              <a:rPr lang="sv-SE" sz="2500" dirty="0" smtClean="0"/>
              <a:t> evidensbaserad praktik m.m.</a:t>
            </a:r>
            <a:br>
              <a:rPr lang="sv-SE" sz="2500" dirty="0" smtClean="0"/>
            </a:br>
            <a:r>
              <a:rPr lang="sv-SE" sz="2500" dirty="0" smtClean="0"/>
              <a:t>	- Identifiera, kartlägga behov av implementering av andra metodstöd </a:t>
            </a:r>
          </a:p>
          <a:p>
            <a:pPr marL="0" lvl="0" indent="0">
              <a:buNone/>
            </a:pPr>
            <a:r>
              <a:rPr lang="sv-SE" sz="2500" dirty="0" smtClean="0"/>
              <a:t>	-Stödja kompetens- och verksamhetsutveckling inom implementering</a:t>
            </a:r>
          </a:p>
          <a:p>
            <a:pPr lvl="0"/>
            <a:r>
              <a:rPr lang="sv-SE" sz="2500" b="1" dirty="0" smtClean="0">
                <a:solidFill>
                  <a:prstClr val="black"/>
                </a:solidFill>
              </a:rPr>
              <a:t>Regionalt kartläggnings- och analysstöd:</a:t>
            </a:r>
            <a:br>
              <a:rPr lang="sv-SE" sz="2500" b="1" dirty="0" smtClean="0">
                <a:solidFill>
                  <a:prstClr val="black"/>
                </a:solidFill>
              </a:rPr>
            </a:br>
            <a:r>
              <a:rPr lang="sv-SE" sz="2500" b="1" dirty="0" smtClean="0">
                <a:solidFill>
                  <a:prstClr val="black"/>
                </a:solidFill>
              </a:rPr>
              <a:t>	- </a:t>
            </a:r>
            <a:r>
              <a:rPr lang="sv-SE" sz="2500" dirty="0" smtClean="0"/>
              <a:t>Stöd i lokala processer i omställningsarbetet, kartläggning, inventering, behovsanalyser  </a:t>
            </a:r>
            <a:br>
              <a:rPr lang="sv-SE" sz="2500" dirty="0" smtClean="0"/>
            </a:br>
            <a:endParaRPr lang="sv-SE" sz="2500" dirty="0" smtClean="0"/>
          </a:p>
          <a:p>
            <a:pPr lvl="0"/>
            <a:r>
              <a:rPr lang="sv-SE" sz="2500" b="1" dirty="0" smtClean="0"/>
              <a:t>Utveckling i samverkan</a:t>
            </a:r>
          </a:p>
          <a:p>
            <a:pPr marL="914400" lvl="2" indent="0">
              <a:buNone/>
            </a:pPr>
            <a:r>
              <a:rPr lang="sv-SE" sz="2500" dirty="0" smtClean="0"/>
              <a:t>-Processtöd i  avtalssamverkan metodstöd, regionalt stöd i att prioritera områden för avtalssamverkan och utveckling av mer avtalssamverkan</a:t>
            </a:r>
          </a:p>
          <a:p>
            <a:pPr marL="914400" lvl="2" indent="0">
              <a:buNone/>
            </a:pPr>
            <a:r>
              <a:rPr lang="sv-SE" sz="2500" dirty="0" smtClean="0"/>
              <a:t>- Stöd i omställningsarbete, bygga långsiktig kapacitet strategisk och taktisk nivå. </a:t>
            </a:r>
          </a:p>
          <a:p>
            <a:pPr marL="0" lvl="0" indent="0">
              <a:lnSpc>
                <a:spcPct val="100000"/>
              </a:lnSpc>
              <a:spcBef>
                <a:spcPts val="600"/>
              </a:spcBef>
              <a:buNone/>
              <a:defRPr/>
            </a:pPr>
            <a:endParaRPr lang="sv-SE" sz="1400" b="1" i="1" dirty="0" smtClean="0">
              <a:solidFill>
                <a:prstClr val="black"/>
              </a:solidFill>
            </a:endParaRPr>
          </a:p>
          <a:p>
            <a:pPr marL="0" lvl="0" indent="0">
              <a:lnSpc>
                <a:spcPct val="100000"/>
              </a:lnSpc>
              <a:spcBef>
                <a:spcPts val="600"/>
              </a:spcBef>
              <a:buNone/>
              <a:defRPr/>
            </a:pPr>
            <a:r>
              <a:rPr lang="sv-SE" sz="2900" b="1" i="1" dirty="0" smtClean="0">
                <a:solidFill>
                  <a:prstClr val="black"/>
                </a:solidFill>
              </a:rPr>
              <a:t>Erbjuda mer av ett samlat processtöd med ett sammanhållet utbildningsinslag- handledning- uppföljning av utvecklingsarbeten.</a:t>
            </a:r>
          </a:p>
          <a:p>
            <a:pPr marL="0" marR="0" lvl="0" indent="0" algn="l" defTabSz="914400" rtl="0" eaLnBrk="1" fontAlgn="auto" latinLnBrk="0" hangingPunct="1">
              <a:lnSpc>
                <a:spcPct val="100000"/>
              </a:lnSpc>
              <a:spcBef>
                <a:spcPts val="0"/>
              </a:spcBef>
              <a:spcAft>
                <a:spcPts val="0"/>
              </a:spcAft>
              <a:buClrTx/>
              <a:buSzTx/>
              <a:buFontTx/>
              <a:buNone/>
              <a:tabLst>
                <a:tab pos="457200" algn="l"/>
              </a:tabLst>
              <a:defRPr/>
            </a:pPr>
            <a:endParaRPr lang="sv-SE" sz="1200" i="1" smtClean="0"/>
          </a:p>
          <a:p>
            <a:pPr marL="0" marR="0" lvl="0" indent="0" algn="l" defTabSz="914400" rtl="0" eaLnBrk="1" fontAlgn="auto" latinLnBrk="0" hangingPunct="1">
              <a:lnSpc>
                <a:spcPct val="100000"/>
              </a:lnSpc>
              <a:spcBef>
                <a:spcPts val="0"/>
              </a:spcBef>
              <a:spcAft>
                <a:spcPts val="0"/>
              </a:spcAft>
              <a:buClrTx/>
              <a:buSzTx/>
              <a:buFontTx/>
              <a:buNone/>
              <a:tabLst>
                <a:tab pos="457200" algn="l"/>
              </a:tabLst>
              <a:defRPr/>
            </a:pPr>
            <a:r>
              <a:rPr lang="sv-SE" sz="1200" i="1" smtClean="0"/>
              <a:t>3.Främja och stödja samverkan</a:t>
            </a:r>
          </a:p>
          <a:p>
            <a:pPr lvl="0">
              <a:tabLst>
                <a:tab pos="457200" algn="l"/>
              </a:tabLst>
            </a:pPr>
            <a:endParaRPr lang="sv-SE" sz="1200" dirty="0" smtClean="0"/>
          </a:p>
          <a:p>
            <a:pPr marL="171450" lvl="0" indent="-171450">
              <a:lnSpc>
                <a:spcPct val="100000"/>
              </a:lnSpc>
              <a:spcBef>
                <a:spcPts val="0"/>
              </a:spcBef>
              <a:defRPr/>
            </a:pPr>
            <a:r>
              <a:rPr lang="sv-SE" sz="1200" b="1" dirty="0" smtClean="0">
                <a:solidFill>
                  <a:prstClr val="black"/>
                </a:solidFill>
              </a:rPr>
              <a:t>Stöd till ledning och beslutsstruktur (strategisk och taktisk nivå)</a:t>
            </a:r>
          </a:p>
          <a:p>
            <a:pPr>
              <a:lnSpc>
                <a:spcPct val="100000"/>
              </a:lnSpc>
              <a:spcBef>
                <a:spcPts val="0"/>
              </a:spcBef>
              <a:buFontTx/>
              <a:buChar char="-"/>
              <a:defRPr/>
            </a:pPr>
            <a:r>
              <a:rPr lang="sv-SE" sz="1200" dirty="0" smtClean="0"/>
              <a:t>Stödja förändringsledning och arbetet med gemensamma mål i samverkan i omställningarna. </a:t>
            </a:r>
            <a:r>
              <a:rPr lang="sv-SE" sz="1200" dirty="0" smtClean="0">
                <a:solidFill>
                  <a:prstClr val="black"/>
                </a:solidFill>
              </a:rPr>
              <a:t>Stödja arbetet med prioriteringar i omställningen och att bygga kapacitet för långsiktigt omställningsarbete i den gemensamma regionala beslutsstrukturen (SCHNV) samt till de regionala nätverken.</a:t>
            </a:r>
            <a:r>
              <a:rPr lang="sv-SE" sz="1200" b="1" i="1" dirty="0" smtClean="0">
                <a:solidFill>
                  <a:prstClr val="black"/>
                </a:solidFill>
              </a:rPr>
              <a:t> </a:t>
            </a:r>
          </a:p>
          <a:p>
            <a:pPr marL="0" indent="0">
              <a:lnSpc>
                <a:spcPct val="100000"/>
              </a:lnSpc>
              <a:spcBef>
                <a:spcPts val="0"/>
              </a:spcBef>
              <a:buNone/>
              <a:defRPr/>
            </a:pPr>
            <a:endParaRPr lang="sv-SE" sz="1200" b="1" i="1" dirty="0" smtClean="0">
              <a:solidFill>
                <a:prstClr val="black"/>
              </a:solidFill>
            </a:endParaRPr>
          </a:p>
          <a:p>
            <a:pPr marL="0" indent="0">
              <a:lnSpc>
                <a:spcPct val="100000"/>
              </a:lnSpc>
              <a:spcBef>
                <a:spcPts val="0"/>
              </a:spcBef>
              <a:buNone/>
              <a:defRPr/>
            </a:pPr>
            <a:r>
              <a:rPr lang="sv-SE" sz="1200" i="1" dirty="0" smtClean="0">
                <a:solidFill>
                  <a:prstClr val="black"/>
                </a:solidFill>
              </a:rPr>
              <a:t>-     </a:t>
            </a:r>
            <a:r>
              <a:rPr lang="sv-SE" sz="1200" dirty="0" smtClean="0">
                <a:solidFill>
                  <a:prstClr val="black"/>
                </a:solidFill>
              </a:rPr>
              <a:t>Stöd i utveckling av avtalssamverkan t.ex. Processtöd i metodstöd om avtalssamverkan. </a:t>
            </a:r>
          </a:p>
          <a:p>
            <a:pPr marL="0" indent="0">
              <a:lnSpc>
                <a:spcPct val="100000"/>
              </a:lnSpc>
              <a:spcBef>
                <a:spcPts val="0"/>
              </a:spcBef>
              <a:buNone/>
              <a:defRPr/>
            </a:pPr>
            <a:endParaRPr lang="sv-SE" sz="1200" dirty="0" smtClean="0">
              <a:solidFill>
                <a:prstClr val="black"/>
              </a:solidFill>
            </a:endParaRPr>
          </a:p>
          <a:p>
            <a:pPr marL="0" indent="0">
              <a:lnSpc>
                <a:spcPct val="100000"/>
              </a:lnSpc>
              <a:spcBef>
                <a:spcPts val="0"/>
              </a:spcBef>
              <a:buNone/>
              <a:defRPr/>
            </a:pPr>
            <a:r>
              <a:rPr lang="sv-SE" sz="1200" dirty="0" smtClean="0">
                <a:solidFill>
                  <a:prstClr val="black"/>
                </a:solidFill>
              </a:rPr>
              <a:t>-     Bygga kapacitet för omställningsarbetet- i lednings och chefstrukturer, genom erfarenhetsutbyte</a:t>
            </a:r>
            <a:r>
              <a:rPr lang="sv-SE" sz="1200" dirty="0" smtClean="0"/>
              <a:t>, lärande, kunskapsutveckling och där samverkan blir ett medel för ett gemensamt och effektivt resursutnyttjande av resurser. </a:t>
            </a:r>
          </a:p>
          <a:p>
            <a:pPr marL="0" lvl="0" indent="0">
              <a:lnSpc>
                <a:spcPct val="100000"/>
              </a:lnSpc>
              <a:spcBef>
                <a:spcPts val="0"/>
              </a:spcBef>
              <a:buNone/>
              <a:defRPr/>
            </a:pPr>
            <a:endParaRPr lang="sv-SE" sz="1200" dirty="0" smtClean="0">
              <a:solidFill>
                <a:prstClr val="black"/>
              </a:solidFill>
            </a:endParaRPr>
          </a:p>
          <a:p>
            <a:pPr marL="457200" lvl="1" indent="0">
              <a:lnSpc>
                <a:spcPct val="100000"/>
              </a:lnSpc>
              <a:spcBef>
                <a:spcPts val="0"/>
              </a:spcBef>
              <a:buNone/>
              <a:defRPr/>
            </a:pPr>
            <a:endParaRPr lang="sv-SE" sz="1200" b="1" dirty="0" smtClean="0">
              <a:solidFill>
                <a:prstClr val="black"/>
              </a:solidFill>
            </a:endParaRPr>
          </a:p>
          <a:p>
            <a:pPr marL="171450" lvl="0" indent="-171450">
              <a:lnSpc>
                <a:spcPct val="100000"/>
              </a:lnSpc>
              <a:spcBef>
                <a:spcPts val="0"/>
              </a:spcBef>
              <a:defRPr/>
            </a:pPr>
            <a:r>
              <a:rPr lang="sv-SE" sz="1200" b="1" dirty="0" smtClean="0">
                <a:solidFill>
                  <a:prstClr val="black"/>
                </a:solidFill>
              </a:rPr>
              <a:t>Utveckla och skapa kommunikationsvägar mellan strategisk, taktisk och operativ nivå</a:t>
            </a:r>
          </a:p>
          <a:p>
            <a:pPr marL="0" indent="0">
              <a:lnSpc>
                <a:spcPct val="100000"/>
              </a:lnSpc>
              <a:spcBef>
                <a:spcPts val="0"/>
              </a:spcBef>
              <a:buNone/>
              <a:defRPr/>
            </a:pPr>
            <a:r>
              <a:rPr lang="sv-SE" sz="1200" b="1" dirty="0" smtClean="0">
                <a:solidFill>
                  <a:prstClr val="black"/>
                </a:solidFill>
              </a:rPr>
              <a:t>    </a:t>
            </a:r>
            <a:r>
              <a:rPr lang="sv-SE" sz="1200" dirty="0" smtClean="0">
                <a:solidFill>
                  <a:prstClr val="black"/>
                </a:solidFill>
              </a:rPr>
              <a:t>-Gemensam framtagen kommunikationsplan i omställningsarbetet</a:t>
            </a:r>
          </a:p>
          <a:p>
            <a:pPr marL="0" lvl="0" indent="0">
              <a:lnSpc>
                <a:spcPct val="100000"/>
              </a:lnSpc>
              <a:spcBef>
                <a:spcPts val="0"/>
              </a:spcBef>
              <a:buNone/>
              <a:defRPr/>
            </a:pPr>
            <a:r>
              <a:rPr lang="sv-SE" sz="1200" dirty="0" smtClean="0">
                <a:solidFill>
                  <a:prstClr val="black"/>
                </a:solidFill>
              </a:rPr>
              <a:t>Sortering och prioritering, av information som sprids</a:t>
            </a:r>
          </a:p>
          <a:p>
            <a:pPr marL="0" lvl="0" indent="0">
              <a:lnSpc>
                <a:spcPct val="100000"/>
              </a:lnSpc>
              <a:spcBef>
                <a:spcPts val="0"/>
              </a:spcBef>
              <a:buNone/>
              <a:defRPr/>
            </a:pPr>
            <a:endParaRPr lang="sv-SE" sz="1200" dirty="0" smtClean="0">
              <a:solidFill>
                <a:prstClr val="black"/>
              </a:solidFill>
            </a:endParaRPr>
          </a:p>
          <a:p>
            <a:pPr marL="0" lvl="0" indent="0">
              <a:lnSpc>
                <a:spcPct val="100000"/>
              </a:lnSpc>
              <a:spcBef>
                <a:spcPts val="0"/>
              </a:spcBef>
              <a:buNone/>
              <a:defRPr/>
            </a:pPr>
            <a:r>
              <a:rPr lang="sv-SE" sz="1200" dirty="0" smtClean="0">
                <a:solidFill>
                  <a:prstClr val="black"/>
                </a:solidFill>
              </a:rPr>
              <a:t>      -Gemensamt kommunikationsmaterial i omställningen</a:t>
            </a:r>
          </a:p>
          <a:p>
            <a:pPr marL="0" lvl="0" indent="0">
              <a:lnSpc>
                <a:spcPct val="100000"/>
              </a:lnSpc>
              <a:spcBef>
                <a:spcPts val="0"/>
              </a:spcBef>
              <a:buNone/>
              <a:defRPr/>
            </a:pPr>
            <a:endParaRPr lang="en-US" sz="1200" dirty="0" smtClean="0">
              <a:solidFill>
                <a:prstClr val="black"/>
              </a:solidFill>
            </a:endParaRPr>
          </a:p>
          <a:p>
            <a:pPr marL="171450" indent="-171450">
              <a:lnSpc>
                <a:spcPct val="100000"/>
              </a:lnSpc>
              <a:spcBef>
                <a:spcPts val="0"/>
              </a:spcBef>
              <a:defRPr/>
            </a:pPr>
            <a:r>
              <a:rPr lang="sv-SE" sz="1200" b="1" dirty="0" smtClean="0">
                <a:solidFill>
                  <a:prstClr val="black"/>
                </a:solidFill>
              </a:rPr>
              <a:t>Genom att erbjuda olika läns</a:t>
            </a:r>
            <a:r>
              <a:rPr lang="sv-SE" sz="1200" b="1" dirty="0" smtClean="0"/>
              <a:t>dialoger/workshops</a:t>
            </a:r>
            <a:r>
              <a:rPr lang="sv-SE" sz="1200" b="1" dirty="0" smtClean="0">
                <a:solidFill>
                  <a:prstClr val="black"/>
                </a:solidFill>
              </a:rPr>
              <a:t> för erfarenhetsutbyte och stöd i samverkan kommuner och verksamhetsområden mellan i omställningsarbetet</a:t>
            </a:r>
            <a:r>
              <a:rPr lang="sv-SE" sz="1200" b="1" dirty="0" smtClean="0"/>
              <a:t/>
            </a:r>
            <a:br>
              <a:rPr lang="sv-SE" sz="1200" b="1" dirty="0" smtClean="0"/>
            </a:br>
            <a:r>
              <a:rPr lang="sv-SE" sz="1200" dirty="0" smtClean="0"/>
              <a:t>-Processleda</a:t>
            </a:r>
            <a:r>
              <a:rPr lang="sv-SE" sz="1200" b="1" dirty="0" smtClean="0"/>
              <a:t> </a:t>
            </a:r>
            <a:r>
              <a:rPr lang="sv-SE" sz="1200" dirty="0" smtClean="0"/>
              <a:t>och vara ett stöd i olika utvecklingsarbeten i samverkan på kort och lång sikt. (Behovsstyrda)</a:t>
            </a:r>
          </a:p>
          <a:p>
            <a:pPr marL="0" indent="0">
              <a:lnSpc>
                <a:spcPct val="100000"/>
              </a:lnSpc>
              <a:spcBef>
                <a:spcPts val="0"/>
              </a:spcBef>
              <a:buNone/>
              <a:defRPr/>
            </a:pPr>
            <a:r>
              <a:rPr lang="sv-SE" sz="1200" dirty="0" smtClean="0"/>
              <a:t/>
            </a:r>
            <a:br>
              <a:rPr lang="sv-SE" sz="1200" dirty="0" smtClean="0"/>
            </a:br>
            <a:r>
              <a:rPr lang="sv-SE" sz="1200" dirty="0" smtClean="0"/>
              <a:t>    -Processleda framåt inom de bärande områdena i omställningsarbetet </a:t>
            </a:r>
            <a:r>
              <a:rPr lang="sv-SE" sz="1200" dirty="0" err="1" smtClean="0"/>
              <a:t>t.ex</a:t>
            </a:r>
            <a:r>
              <a:rPr lang="sv-SE" sz="1200" dirty="0" smtClean="0"/>
              <a:t> genom olika dialoger och  workshops riktat till de olika delarna</a:t>
            </a:r>
            <a:r>
              <a:rPr lang="sv-SE" sz="1200" dirty="0" smtClean="0">
                <a:solidFill>
                  <a:prstClr val="black"/>
                </a:solidFill>
              </a:rPr>
              <a:t> riktade till regionala nätverken, verksamhetsområdes specifika grupper etc.</a:t>
            </a:r>
          </a:p>
          <a:p>
            <a:endParaRPr lang="sv-SE" dirty="0" smtClean="0"/>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15</a:t>
            </a:fld>
            <a:endParaRPr lang="sv-SE" dirty="0"/>
          </a:p>
        </p:txBody>
      </p:sp>
    </p:spTree>
    <p:extLst>
      <p:ext uri="{BB962C8B-B14F-4D97-AF65-F5344CB8AC3E}">
        <p14:creationId xmlns:p14="http://schemas.microsoft.com/office/powerpoint/2010/main" val="24739655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16</a:t>
            </a:fld>
            <a:endParaRPr lang="sv-SE" dirty="0"/>
          </a:p>
        </p:txBody>
      </p:sp>
    </p:spTree>
    <p:extLst>
      <p:ext uri="{BB962C8B-B14F-4D97-AF65-F5344CB8AC3E}">
        <p14:creationId xmlns:p14="http://schemas.microsoft.com/office/powerpoint/2010/main" val="1393816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aseline="0" dirty="0" smtClean="0"/>
              <a:t>Mer processtöd </a:t>
            </a:r>
            <a:r>
              <a:rPr lang="sv-SE" baseline="0" dirty="0" smtClean="0"/>
              <a:t>har varit en röd tråd i de behov som lyfts och beskrivits </a:t>
            </a:r>
            <a:r>
              <a:rPr lang="sv-SE" baseline="0" dirty="0" smtClean="0"/>
              <a:t>som ett behov av mer </a:t>
            </a:r>
            <a:r>
              <a:rPr lang="sv-SE" baseline="0" dirty="0" smtClean="0"/>
              <a:t>stöd i ”</a:t>
            </a:r>
            <a:r>
              <a:rPr lang="sv-SE" baseline="0" dirty="0" err="1" smtClean="0"/>
              <a:t>huret</a:t>
            </a:r>
            <a:r>
              <a:rPr lang="sv-SE" baseline="0" dirty="0" smtClean="0"/>
              <a:t>”, processtöd av </a:t>
            </a:r>
            <a:r>
              <a:rPr lang="sv-SE" baseline="0" dirty="0" smtClean="0"/>
              <a:t>RSS i olika delar i omställningsarbetet. </a:t>
            </a:r>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17</a:t>
            </a:fld>
            <a:endParaRPr lang="sv-SE" dirty="0"/>
          </a:p>
        </p:txBody>
      </p:sp>
    </p:spTree>
    <p:extLst>
      <p:ext uri="{BB962C8B-B14F-4D97-AF65-F5344CB8AC3E}">
        <p14:creationId xmlns:p14="http://schemas.microsoft.com/office/powerpoint/2010/main" val="17909660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0F33D500-1297-4EDE-B9F8-A261B42E5E11}" type="slidenum">
              <a:rPr lang="sv-SE" smtClean="0"/>
              <a:pPr/>
              <a:t>18</a:t>
            </a:fld>
            <a:endParaRPr lang="sv-SE" dirty="0"/>
          </a:p>
        </p:txBody>
      </p:sp>
    </p:spTree>
    <p:extLst>
      <p:ext uri="{BB962C8B-B14F-4D97-AF65-F5344CB8AC3E}">
        <p14:creationId xmlns:p14="http://schemas.microsoft.com/office/powerpoint/2010/main" val="31765496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Sammanfattningsvis</a:t>
            </a:r>
            <a:r>
              <a:rPr lang="sv-SE" baseline="0" dirty="0" smtClean="0"/>
              <a:t> har vi här nu beskrivit långsiktig hållbar struktur för regionalt stöd i omställningen som baseras på de lokala behov av regionalt stöd som framkommit kopplat till RSS grunduppdrag.</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19</a:t>
            </a:fld>
            <a:endParaRPr lang="sv-SE" dirty="0"/>
          </a:p>
        </p:txBody>
      </p:sp>
    </p:spTree>
    <p:extLst>
      <p:ext uri="{BB962C8B-B14F-4D97-AF65-F5344CB8AC3E}">
        <p14:creationId xmlns:p14="http://schemas.microsoft.com/office/powerpoint/2010/main" val="606188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Innan dess har ök för 2025-2026 kommit med medelstilldelning.</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20</a:t>
            </a:fld>
            <a:endParaRPr lang="sv-SE" dirty="0"/>
          </a:p>
        </p:txBody>
      </p:sp>
    </p:spTree>
    <p:extLst>
      <p:ext uri="{BB962C8B-B14F-4D97-AF65-F5344CB8AC3E}">
        <p14:creationId xmlns:p14="http://schemas.microsoft.com/office/powerpoint/2010/main" val="3069191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Vägval</a:t>
            </a:r>
            <a:r>
              <a:rPr lang="sv-SE" baseline="0" dirty="0" smtClean="0"/>
              <a:t> nu mellan ett resursförstärkt regionalt stöd baserat på lokala behov som det ges ett uttryckt behov av samt det stöd RSS kan ge inom befintlig verksamhet idag utan resursförstärkning.</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3</a:t>
            </a:fld>
            <a:endParaRPr lang="sv-SE" dirty="0"/>
          </a:p>
        </p:txBody>
      </p:sp>
    </p:spTree>
    <p:extLst>
      <p:ext uri="{BB962C8B-B14F-4D97-AF65-F5344CB8AC3E}">
        <p14:creationId xmlns:p14="http://schemas.microsoft.com/office/powerpoint/2010/main" val="3901926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Väg val framåt nu, för att kunna erbjuda detta regionala stöd utifrån</a:t>
            </a:r>
            <a:r>
              <a:rPr lang="sv-SE" baseline="0" dirty="0" smtClean="0"/>
              <a:t> den omställningen vi står inför som vi RSS, inte tidigare gjort i denna omfattning krävs en resurstillsättning av RSS för att möjliggöra det. Vi behöver få ett besked av er för att kunna jobba vidare, fortsätta planera arbetet framåt. Att kunna stödja verksamhetsutveckling utifrån de behov vi fått till oss kräver mer resurserför att kunna genomföras fullt ut.</a:t>
            </a:r>
          </a:p>
          <a:p>
            <a:r>
              <a:rPr lang="sv-SE" sz="1200" dirty="0" smtClean="0"/>
              <a:t>För att kunna bygga en långsiktig hållbar struktur över tid för ett regionalt stöd anpassat efter länets kommuners behov i omställningen behöver vi</a:t>
            </a:r>
          </a:p>
          <a:p>
            <a:r>
              <a:rPr lang="sv-SE" sz="1200" dirty="0" smtClean="0"/>
              <a:t>skapa förutsättningar för RSS att utveckla och bedriva detta arbete genom långsiktig resurstillsättning av RSS.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smtClean="0"/>
          </a:p>
          <a:p>
            <a:endParaRPr lang="sv-SE" dirty="0" smtClean="0"/>
          </a:p>
          <a:p>
            <a:r>
              <a:rPr lang="sv-SE" dirty="0" smtClean="0"/>
              <a:t>Om RSS</a:t>
            </a:r>
            <a:r>
              <a:rPr lang="sv-SE" baseline="0" dirty="0" smtClean="0"/>
              <a:t> tilldelas medel för att stötta kommunerna i omställningsarbetet genom resursförstärkning finansierar RSS en resurs.</a:t>
            </a:r>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5</a:t>
            </a:fld>
            <a:endParaRPr lang="sv-SE" dirty="0"/>
          </a:p>
        </p:txBody>
      </p:sp>
    </p:spTree>
    <p:extLst>
      <p:ext uri="{BB962C8B-B14F-4D97-AF65-F5344CB8AC3E}">
        <p14:creationId xmlns:p14="http://schemas.microsoft.com/office/powerpoint/2010/main" val="3435993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Beräkning utifrån befolkningsmängd, av kommungemensam resursförstärkning</a:t>
            </a:r>
            <a:r>
              <a:rPr lang="sv-SE" baseline="0" dirty="0" smtClean="0"/>
              <a:t> av RSS</a:t>
            </a:r>
            <a:r>
              <a:rPr lang="sv-SE" dirty="0" smtClean="0"/>
              <a:t>. </a:t>
            </a:r>
            <a:r>
              <a:rPr lang="sv-SE" sz="1200" kern="1200" dirty="0" smtClean="0">
                <a:solidFill>
                  <a:schemeClr val="tx1"/>
                </a:solidFill>
                <a:effectLst/>
                <a:latin typeface="+mn-lt"/>
                <a:ea typeface="+mn-ea"/>
                <a:cs typeface="+mn-cs"/>
              </a:rPr>
              <a:t>Baserat på befolkningsunderlaget 240930 (Q3). 1 utvecklingsledare och</a:t>
            </a:r>
            <a:r>
              <a:rPr lang="sv-SE" sz="1200" kern="1200" baseline="0" dirty="0" smtClean="0">
                <a:solidFill>
                  <a:schemeClr val="tx1"/>
                </a:solidFill>
                <a:effectLst/>
                <a:latin typeface="+mn-lt"/>
                <a:ea typeface="+mn-ea"/>
                <a:cs typeface="+mn-cs"/>
              </a:rPr>
              <a:t> tillkommande omkostnader.</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6</a:t>
            </a:fld>
            <a:endParaRPr lang="sv-SE" dirty="0"/>
          </a:p>
        </p:txBody>
      </p:sp>
    </p:spTree>
    <p:extLst>
      <p:ext uri="{BB962C8B-B14F-4D97-AF65-F5344CB8AC3E}">
        <p14:creationId xmlns:p14="http://schemas.microsoft.com/office/powerpoint/2010/main" val="3741400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Nationell,</a:t>
            </a:r>
            <a:r>
              <a:rPr lang="sv-SE" baseline="0" dirty="0" smtClean="0"/>
              <a:t> regional och lokal nivå.</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7</a:t>
            </a:fld>
            <a:endParaRPr lang="sv-SE" dirty="0"/>
          </a:p>
        </p:txBody>
      </p:sp>
    </p:spTree>
    <p:extLst>
      <p:ext uri="{BB962C8B-B14F-4D97-AF65-F5344CB8AC3E}">
        <p14:creationId xmlns:p14="http://schemas.microsoft.com/office/powerpoint/2010/main" val="1174022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Transparenta</a:t>
            </a:r>
            <a:r>
              <a:rPr lang="sv-SE" baseline="0" dirty="0" smtClean="0"/>
              <a:t> kring de olika nivåer. Vinster med att arbeta i en regional samverkan är just det att anpassningar efter lokala behov kan göras särskilt. Nationell nivå erbjuder generella stödmaterial, kunskapsstöd osv som inte anpassats till lokala nivån och dess behov-regional nivån möjlighet att göra just det. </a:t>
            </a:r>
            <a:r>
              <a:rPr lang="sv-SE" baseline="0" dirty="0" err="1" smtClean="0"/>
              <a:t>RSSerna</a:t>
            </a:r>
            <a:r>
              <a:rPr lang="sv-SE" baseline="0" dirty="0" smtClean="0"/>
              <a:t> kan fånga upp och se lokala behov, mönster och trender som SKR aldrig har möjlighet att göra i sin roll. Anpassa från nationell till lokal kontext, RSS är bryggan emellan. Regionalt stöd i samverkan för kommunerna och i samverkan med regionen. </a:t>
            </a:r>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8</a:t>
            </a:fld>
            <a:endParaRPr lang="sv-SE" dirty="0"/>
          </a:p>
        </p:txBody>
      </p:sp>
    </p:spTree>
    <p:extLst>
      <p:ext uri="{BB962C8B-B14F-4D97-AF65-F5344CB8AC3E}">
        <p14:creationId xmlns:p14="http://schemas.microsoft.com/office/powerpoint/2010/main" val="1537038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smtClean="0"/>
              <a:t>Taktisknivå:</a:t>
            </a:r>
            <a:r>
              <a:rPr lang="sv-SE" sz="1200" baseline="0" dirty="0" smtClean="0"/>
              <a:t> </a:t>
            </a:r>
            <a:r>
              <a:rPr lang="sv-SE" sz="1200" dirty="0" smtClean="0">
                <a:solidFill>
                  <a:prstClr val="black"/>
                </a:solidFill>
              </a:rPr>
              <a:t>Brygga mellan de bredare, långsiktiga strategierna och den mer direkta, operativa verksamheten</a:t>
            </a:r>
            <a:endParaRPr lang="sv-SE" sz="1200" dirty="0" smtClean="0">
              <a:solidFill>
                <a:prstClr val="black"/>
              </a:solidFill>
              <a:latin typeface="Arial"/>
            </a:endParaRPr>
          </a:p>
          <a:p>
            <a:r>
              <a:rPr lang="sv-SE" sz="1200" dirty="0" smtClean="0">
                <a:solidFill>
                  <a:prstClr val="black"/>
                </a:solidFill>
                <a:latin typeface="Arial"/>
              </a:rPr>
              <a:t>Fokuserar på hur man konkret genomför omställningen, men utan att dyka ner i den dagliga operativa verksamheten. Här planeras och fördelas resurser, och beslut tas som omsätter strategiska mål till mer detaljerade planer som sedan kan genomföras operativt. </a:t>
            </a:r>
          </a:p>
          <a:p>
            <a:endParaRPr lang="sv-SE" sz="1200" dirty="0" smtClean="0">
              <a:solidFill>
                <a:prstClr val="black"/>
              </a:solidFill>
              <a:latin typeface="Arial"/>
            </a:endParaRPr>
          </a:p>
          <a:p>
            <a:r>
              <a:rPr lang="sv-SE" sz="1200" dirty="0" smtClean="0">
                <a:solidFill>
                  <a:prstClr val="black"/>
                </a:solidFill>
                <a:latin typeface="Arial"/>
              </a:rPr>
              <a:t>RSS</a:t>
            </a:r>
            <a:r>
              <a:rPr lang="sv-SE" sz="1200" baseline="0" dirty="0" smtClean="0">
                <a:solidFill>
                  <a:prstClr val="black"/>
                </a:solidFill>
                <a:latin typeface="Arial"/>
              </a:rPr>
              <a:t> </a:t>
            </a:r>
            <a:r>
              <a:rPr lang="sv-SE" sz="1200" baseline="0" dirty="0" smtClean="0">
                <a:solidFill>
                  <a:prstClr val="black"/>
                </a:solidFill>
                <a:latin typeface="Arial"/>
              </a:rPr>
              <a:t>har till stor del  </a:t>
            </a:r>
            <a:r>
              <a:rPr lang="sv-SE" sz="1200" baseline="0" dirty="0" smtClean="0">
                <a:solidFill>
                  <a:prstClr val="black"/>
                </a:solidFill>
                <a:latin typeface="Arial"/>
              </a:rPr>
              <a:t>verkat på den strategiska nivån sedan omdaningen av RSS sedan 2019, </a:t>
            </a:r>
            <a:r>
              <a:rPr lang="sv-SE" sz="1200" baseline="0" dirty="0" smtClean="0">
                <a:solidFill>
                  <a:prstClr val="black"/>
                </a:solidFill>
                <a:latin typeface="Arial"/>
              </a:rPr>
              <a:t>det har varit </a:t>
            </a:r>
            <a:r>
              <a:rPr lang="sv-SE" sz="1200" baseline="0" dirty="0" smtClean="0">
                <a:solidFill>
                  <a:prstClr val="black"/>
                </a:solidFill>
                <a:latin typeface="Arial"/>
              </a:rPr>
              <a:t>en styrning mot det. Tappat ingången lite mot den taktiska och lokala nivån. Vi ser nu ett behov av vidareutveckla även arbetet på den taktiska nivån vilket vi ser är nödvändigt om vi ska vara det regionala stödet som efterfrågas i omställningsarbetet.</a:t>
            </a:r>
          </a:p>
          <a:p>
            <a:endParaRPr lang="sv-SE" sz="1200" baseline="0" dirty="0" smtClean="0">
              <a:solidFill>
                <a:prstClr val="black"/>
              </a:solidFill>
              <a:latin typeface="Arial"/>
            </a:endParaRPr>
          </a:p>
          <a:p>
            <a:r>
              <a:rPr lang="sv-SE" sz="1200" baseline="0" dirty="0" smtClean="0">
                <a:solidFill>
                  <a:prstClr val="black"/>
                </a:solidFill>
                <a:latin typeface="Arial"/>
              </a:rPr>
              <a:t>Fokusera särskilt på RSS uppdrag att stödja den lokala nivån utifrån de lokala behoven skillnaden från den nationella </a:t>
            </a:r>
            <a:r>
              <a:rPr lang="sv-SE" sz="1200" baseline="0" dirty="0" smtClean="0">
                <a:solidFill>
                  <a:prstClr val="black"/>
                </a:solidFill>
                <a:latin typeface="Arial"/>
              </a:rPr>
              <a:t>nivån där stödet är generellt och </a:t>
            </a:r>
            <a:r>
              <a:rPr lang="sv-SE" sz="1200" baseline="0" dirty="0" smtClean="0">
                <a:solidFill>
                  <a:prstClr val="black"/>
                </a:solidFill>
                <a:latin typeface="Arial"/>
              </a:rPr>
              <a:t>inte baseras på lokala behov.</a:t>
            </a:r>
            <a:endParaRPr lang="sv-SE" sz="1200" dirty="0" smtClean="0">
              <a:solidFill>
                <a:prstClr val="black"/>
              </a:solidFill>
              <a:latin typeface="Arial"/>
            </a:endParaRPr>
          </a:p>
        </p:txBody>
      </p:sp>
      <p:sp>
        <p:nvSpPr>
          <p:cNvPr id="4" name="Platshållare för bildnummer 3"/>
          <p:cNvSpPr>
            <a:spLocks noGrp="1"/>
          </p:cNvSpPr>
          <p:nvPr>
            <p:ph type="sldNum" sz="quarter" idx="10"/>
          </p:nvPr>
        </p:nvSpPr>
        <p:spPr/>
        <p:txBody>
          <a:bodyPr/>
          <a:lstStyle/>
          <a:p>
            <a:fld id="{66E44CBA-47F8-48BC-A462-062A0D60CEF0}" type="slidenum">
              <a:rPr lang="sv-SE" smtClean="0"/>
              <a:t>10</a:t>
            </a:fld>
            <a:endParaRPr lang="sv-SE" dirty="0"/>
          </a:p>
        </p:txBody>
      </p:sp>
    </p:spTree>
    <p:extLst>
      <p:ext uri="{BB962C8B-B14F-4D97-AF65-F5344CB8AC3E}">
        <p14:creationId xmlns:p14="http://schemas.microsoft.com/office/powerpoint/2010/main" val="2554895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Kopplat </a:t>
            </a:r>
            <a:r>
              <a:rPr lang="sv-SE" dirty="0" smtClean="0"/>
              <a:t>till RSS grunduppdrag men</a:t>
            </a:r>
            <a:r>
              <a:rPr lang="sv-SE" baseline="0" dirty="0" smtClean="0"/>
              <a:t> också utifrån VP mål. Mest arbetat inom stödja samverkan och kunskapsutveckling, mer behov av processtöd. Tre delar i RSS grunduppdrag som vi ser har bäring på omställningsarbetet särskilt men också de lokala behov som framkommit. </a:t>
            </a:r>
          </a:p>
          <a:p>
            <a:endParaRPr lang="sv-SE" baseline="0" dirty="0" smtClean="0"/>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De nationella riktlinjerna från SKR och Socialstyrelsen är brett utformade för att passa alla kommuner i Sverige vilket gör de svåra att direkt anpassa till våra specifika behov i regionen. Kommunerna tenderar ofta att tolka och tillämpa dessa riktlinjer utifrån sina egna individuella förutsättningar och utmaningar. Som resultat riskerar vi att tappa den gemensamma, regionala helheten som är så viktig för ett samlat utvecklingsarbete.</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Vårt mål på RSS är därför att stödja kommunerna att inte bara fokusera på sina egna behov utan att också se den bredare bilden, hur vi tillsammans kan arbeta mot en enhetlig strategi för länet. Här blir våra egna filmer ett bra verktyg. Genom att omsätta de nationella riktlinjerna till en regional kontext och koppla dem till vår länsgemensamma plan kan vi göra stödet mer tillgängligt och relevant för alla kommuner.</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Vår vision är att vi på RSS ibland ska stötta kommunerna med ett regionalt helhetsperspektiv där enhetlighet är avgörande, medan vi i andra frågor behöver arbeta mer flexibelt genom att använda ett delregionalt angreppssätt som möjliggör anpassning till de specifika behoven i olika delar av länet.</a:t>
            </a:r>
          </a:p>
          <a:p>
            <a:r>
              <a:rPr lang="sv-SE" sz="1200" kern="1200" dirty="0" smtClean="0">
                <a:solidFill>
                  <a:schemeClr val="tx1"/>
                </a:solidFill>
                <a:effectLst/>
                <a:latin typeface="+mn-lt"/>
                <a:ea typeface="+mn-ea"/>
                <a:cs typeface="+mn-cs"/>
              </a:rPr>
              <a:t> </a:t>
            </a:r>
            <a:endParaRPr lang="sv-SE" dirty="0"/>
          </a:p>
        </p:txBody>
      </p:sp>
      <p:sp>
        <p:nvSpPr>
          <p:cNvPr id="4" name="Platshållare för bildnummer 3"/>
          <p:cNvSpPr>
            <a:spLocks noGrp="1"/>
          </p:cNvSpPr>
          <p:nvPr>
            <p:ph type="sldNum" sz="quarter" idx="10"/>
          </p:nvPr>
        </p:nvSpPr>
        <p:spPr/>
        <p:txBody>
          <a:bodyPr/>
          <a:lstStyle/>
          <a:p>
            <a:fld id="{EEF47FD3-4746-4237-BCB2-50EBFC6357B8}" type="slidenum">
              <a:rPr lang="sv-SE" smtClean="0"/>
              <a:t>11</a:t>
            </a:fld>
            <a:endParaRPr lang="sv-SE" dirty="0"/>
          </a:p>
        </p:txBody>
      </p:sp>
    </p:spTree>
    <p:extLst>
      <p:ext uri="{BB962C8B-B14F-4D97-AF65-F5344CB8AC3E}">
        <p14:creationId xmlns:p14="http://schemas.microsoft.com/office/powerpoint/2010/main" val="535835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De samlade regionala behov av stöd i omställningsarbetet som framkommit genom vårens dialoger i arbetet med kartläggningen av socialtjänstens</a:t>
            </a:r>
            <a:r>
              <a:rPr lang="sv-SE" baseline="0" dirty="0" smtClean="0"/>
              <a:t> insatser, WS i SCHNV, VFR samt även Länsdialogen. </a:t>
            </a:r>
            <a:endParaRPr lang="sv-SE" dirty="0"/>
          </a:p>
        </p:txBody>
      </p:sp>
      <p:sp>
        <p:nvSpPr>
          <p:cNvPr id="4" name="Platshållare för bildnummer 3"/>
          <p:cNvSpPr>
            <a:spLocks noGrp="1"/>
          </p:cNvSpPr>
          <p:nvPr>
            <p:ph type="sldNum" sz="quarter" idx="10"/>
          </p:nvPr>
        </p:nvSpPr>
        <p:spPr/>
        <p:txBody>
          <a:bodyPr/>
          <a:lstStyle/>
          <a:p>
            <a:fld id="{EEF47FD3-4746-4237-BCB2-50EBFC6357B8}" type="slidenum">
              <a:rPr lang="sv-SE" smtClean="0"/>
              <a:t>12</a:t>
            </a:fld>
            <a:endParaRPr lang="sv-SE" dirty="0"/>
          </a:p>
        </p:txBody>
      </p:sp>
    </p:spTree>
    <p:extLst>
      <p:ext uri="{BB962C8B-B14F-4D97-AF65-F5344CB8AC3E}">
        <p14:creationId xmlns:p14="http://schemas.microsoft.com/office/powerpoint/2010/main" val="34812997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663429"/>
            <a:ext cx="9144000" cy="1989149"/>
          </a:xfrm>
        </p:spPr>
        <p:txBody>
          <a:bodyPr anchor="b"/>
          <a:lstStyle>
            <a:lvl1pPr algn="ctr">
              <a:defRPr sz="6000" b="1">
                <a:solidFill>
                  <a:schemeClr val="tx1"/>
                </a:solidFill>
              </a:defRPr>
            </a:lvl1pPr>
          </a:lstStyle>
          <a:p>
            <a:r>
              <a:rPr lang="sv-SE" dirty="0"/>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pic>
        <p:nvPicPr>
          <p:cNvPr id="6" name="Bildobjekt 5" descr="En bild som visar text, Teckensnitt, skärmbild, Grafik&#10;&#10;Automatiskt genererad beskrivning">
            <a:extLst>
              <a:ext uri="{FF2B5EF4-FFF2-40B4-BE49-F238E27FC236}">
                <a16:creationId xmlns:a16="http://schemas.microsoft.com/office/drawing/2014/main" id="{712405E6-58EC-9029-E824-C915FD47AA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547" y="641257"/>
            <a:ext cx="2945454" cy="718537"/>
          </a:xfrm>
          <a:prstGeom prst="rect">
            <a:avLst/>
          </a:prstGeom>
        </p:spPr>
      </p:pic>
      <p:sp>
        <p:nvSpPr>
          <p:cNvPr id="4" name="Platshållare för datum 3">
            <a:extLst>
              <a:ext uri="{FF2B5EF4-FFF2-40B4-BE49-F238E27FC236}">
                <a16:creationId xmlns:a16="http://schemas.microsoft.com/office/drawing/2014/main" id="{53D721F1-8739-B3BD-E5BA-5B1020D2AF2B}"/>
              </a:ext>
            </a:extLst>
          </p:cNvPr>
          <p:cNvSpPr>
            <a:spLocks noGrp="1"/>
          </p:cNvSpPr>
          <p:nvPr>
            <p:ph type="dt" sz="half" idx="10"/>
          </p:nvPr>
        </p:nvSpPr>
        <p:spPr/>
        <p:txBody>
          <a:bodyPr/>
          <a:lstStyle>
            <a:lvl1pPr>
              <a:defRPr>
                <a:solidFill>
                  <a:schemeClr val="tx1"/>
                </a:solidFill>
              </a:defRPr>
            </a:lvl1pPr>
          </a:lstStyle>
          <a:p>
            <a:fld id="{5B587F8E-97A3-4737-A1D6-1A55F93FA836}" type="datetime1">
              <a:rPr lang="sv-SE" smtClean="0"/>
              <a:t>2025-01-09</a:t>
            </a:fld>
            <a:endParaRPr lang="sv-SE" dirty="0"/>
          </a:p>
        </p:txBody>
      </p:sp>
      <p:sp>
        <p:nvSpPr>
          <p:cNvPr id="5" name="Platshållare för sidfot 4">
            <a:extLst>
              <a:ext uri="{FF2B5EF4-FFF2-40B4-BE49-F238E27FC236}">
                <a16:creationId xmlns:a16="http://schemas.microsoft.com/office/drawing/2014/main" id="{2D9FB05E-FFCC-F5A1-9827-9DEF1CAB22EA}"/>
              </a:ext>
            </a:extLst>
          </p:cNvPr>
          <p:cNvSpPr>
            <a:spLocks noGrp="1"/>
          </p:cNvSpPr>
          <p:nvPr>
            <p:ph type="ftr" sz="quarter" idx="11"/>
          </p:nvPr>
        </p:nvSpPr>
        <p:spPr/>
        <p:txBody>
          <a:bodyPr/>
          <a:lstStyle>
            <a:lvl1pPr>
              <a:defRPr>
                <a:solidFill>
                  <a:schemeClr val="tx1"/>
                </a:solidFill>
              </a:defRPr>
            </a:lvl1pPr>
          </a:lstStyle>
          <a:p>
            <a:r>
              <a:rPr lang="sv-SE" dirty="0"/>
              <a:t>Sidfot</a:t>
            </a:r>
          </a:p>
        </p:txBody>
      </p:sp>
      <p:sp>
        <p:nvSpPr>
          <p:cNvPr id="7" name="Platshållare för bildnummer 6">
            <a:extLst>
              <a:ext uri="{FF2B5EF4-FFF2-40B4-BE49-F238E27FC236}">
                <a16:creationId xmlns:a16="http://schemas.microsoft.com/office/drawing/2014/main" id="{33041D94-FF30-935C-6AA5-92E116DA61E9}"/>
              </a:ext>
            </a:extLst>
          </p:cNvPr>
          <p:cNvSpPr>
            <a:spLocks noGrp="1"/>
          </p:cNvSpPr>
          <p:nvPr>
            <p:ph type="sldNum" sz="quarter" idx="12"/>
          </p:nvPr>
        </p:nvSpPr>
        <p:spPr/>
        <p:txBody>
          <a:bodyPr/>
          <a:lstStyle>
            <a:lvl1pPr>
              <a:defRPr>
                <a:solidFill>
                  <a:schemeClr val="tx1"/>
                </a:solidFill>
              </a:defRPr>
            </a:lvl1p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8340791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1_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A643F51-3A6A-4196-8E4B-581A8DC543E9}" type="datetimeFigureOut">
              <a:rPr lang="sv-SE" smtClean="0"/>
              <a:t>2025-01-09</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88E01E1A-941A-4631-90CF-60703A485342}" type="slidenum">
              <a:rPr lang="sv-SE" smtClean="0"/>
              <a:t>‹#›</a:t>
            </a:fld>
            <a:endParaRPr lang="sv-SE" dirty="0"/>
          </a:p>
        </p:txBody>
      </p:sp>
    </p:spTree>
    <p:extLst>
      <p:ext uri="{BB962C8B-B14F-4D97-AF65-F5344CB8AC3E}">
        <p14:creationId xmlns:p14="http://schemas.microsoft.com/office/powerpoint/2010/main" val="388573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Platshållare för innehåll 2"/>
          <p:cNvSpPr>
            <a:spLocks noGrp="1"/>
          </p:cNvSpPr>
          <p:nvPr>
            <p:ph idx="1"/>
          </p:nvPr>
        </p:nvSpPr>
        <p:spPr>
          <a:xfrm>
            <a:off x="410547" y="2439529"/>
            <a:ext cx="11370906" cy="3574439"/>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6">
            <a:extLst>
              <a:ext uri="{FF2B5EF4-FFF2-40B4-BE49-F238E27FC236}">
                <a16:creationId xmlns:a16="http://schemas.microsoft.com/office/drawing/2014/main" id="{15B6D1AA-23E4-78A9-3D4F-EAA63E52F436}"/>
              </a:ext>
            </a:extLst>
          </p:cNvPr>
          <p:cNvSpPr>
            <a:spLocks noGrp="1"/>
          </p:cNvSpPr>
          <p:nvPr>
            <p:ph type="dt" sz="half" idx="10"/>
          </p:nvPr>
        </p:nvSpPr>
        <p:spPr/>
        <p:txBody>
          <a:bodyPr/>
          <a:lstStyle/>
          <a:p>
            <a:fld id="{9C5C3358-106F-4A3A-8507-6544091CE7EB}" type="datetime1">
              <a:rPr lang="sv-SE" smtClean="0"/>
              <a:t>2025-01-09</a:t>
            </a:fld>
            <a:endParaRPr lang="sv-SE" dirty="0"/>
          </a:p>
        </p:txBody>
      </p:sp>
      <p:sp>
        <p:nvSpPr>
          <p:cNvPr id="10" name="Platshållare för sidfot 9">
            <a:extLst>
              <a:ext uri="{FF2B5EF4-FFF2-40B4-BE49-F238E27FC236}">
                <a16:creationId xmlns:a16="http://schemas.microsoft.com/office/drawing/2014/main" id="{0F70FD8E-AF24-D383-E932-A62BCD6CC861}"/>
              </a:ext>
            </a:extLst>
          </p:cNvPr>
          <p:cNvSpPr>
            <a:spLocks noGrp="1"/>
          </p:cNvSpPr>
          <p:nvPr>
            <p:ph type="ftr" sz="quarter" idx="11"/>
          </p:nvPr>
        </p:nvSpPr>
        <p:spPr/>
        <p:txBody>
          <a:bodyPr/>
          <a:lstStyle/>
          <a:p>
            <a:r>
              <a:rPr lang="sv-SE" dirty="0"/>
              <a:t>Sidfot</a:t>
            </a:r>
          </a:p>
        </p:txBody>
      </p:sp>
      <p:sp>
        <p:nvSpPr>
          <p:cNvPr id="11" name="Platshållare för bildnummer 10">
            <a:extLst>
              <a:ext uri="{FF2B5EF4-FFF2-40B4-BE49-F238E27FC236}">
                <a16:creationId xmlns:a16="http://schemas.microsoft.com/office/drawing/2014/main" id="{D3089D46-ACE7-DD03-5C3D-19DA2BF32DD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2" name="Rubrik 11">
            <a:extLst>
              <a:ext uri="{FF2B5EF4-FFF2-40B4-BE49-F238E27FC236}">
                <a16:creationId xmlns:a16="http://schemas.microsoft.com/office/drawing/2014/main" id="{F419F65B-B0D5-F0B7-4073-F138499AA0A2}"/>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4030273105"/>
      </p:ext>
    </p:extLst>
  </p:cSld>
  <p:clrMapOvr>
    <a:masterClrMapping/>
  </p:clrMapOvr>
  <p:extLst>
    <p:ext uri="{DCECCB84-F9BA-43D5-87BE-67443E8EF086}">
      <p15:sldGuideLst xmlns:p15="http://schemas.microsoft.com/office/powerpoint/2012/main">
        <p15:guide id="3" pos="25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normAutofit/>
          </a:bodyPr>
          <a:lstStyle>
            <a:lvl1pPr>
              <a:defRPr sz="4400" b="1">
                <a:solidFill>
                  <a:schemeClr val="tx2"/>
                </a:solidFill>
              </a:defRPr>
            </a:lvl1pPr>
          </a:lstStyle>
          <a:p>
            <a:r>
              <a:rPr lang="sv-SE" dirty="0"/>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8" name="Platshållare för datum 7">
            <a:extLst>
              <a:ext uri="{FF2B5EF4-FFF2-40B4-BE49-F238E27FC236}">
                <a16:creationId xmlns:a16="http://schemas.microsoft.com/office/drawing/2014/main" id="{BE6CDBAA-E30D-94B2-B737-9DD6AB549DC0}"/>
              </a:ext>
            </a:extLst>
          </p:cNvPr>
          <p:cNvSpPr>
            <a:spLocks noGrp="1"/>
          </p:cNvSpPr>
          <p:nvPr>
            <p:ph type="dt" sz="half" idx="10"/>
          </p:nvPr>
        </p:nvSpPr>
        <p:spPr/>
        <p:txBody>
          <a:bodyPr/>
          <a:lstStyle/>
          <a:p>
            <a:fld id="{B8A55B58-765D-4E56-A561-1FFBE190F123}" type="datetime1">
              <a:rPr lang="sv-SE" smtClean="0"/>
              <a:t>2025-01-09</a:t>
            </a:fld>
            <a:endParaRPr lang="sv-SE" dirty="0"/>
          </a:p>
        </p:txBody>
      </p:sp>
      <p:sp>
        <p:nvSpPr>
          <p:cNvPr id="9" name="Platshållare för sidfot 8">
            <a:extLst>
              <a:ext uri="{FF2B5EF4-FFF2-40B4-BE49-F238E27FC236}">
                <a16:creationId xmlns:a16="http://schemas.microsoft.com/office/drawing/2014/main" id="{56FFFA48-3C29-D025-07E7-D2E33D4321FE}"/>
              </a:ext>
            </a:extLst>
          </p:cNvPr>
          <p:cNvSpPr>
            <a:spLocks noGrp="1"/>
          </p:cNvSpPr>
          <p:nvPr>
            <p:ph type="ftr" sz="quarter" idx="11"/>
          </p:nvPr>
        </p:nvSpPr>
        <p:spPr/>
        <p:txBody>
          <a:bodyPr/>
          <a:lstStyle/>
          <a:p>
            <a:r>
              <a:rPr lang="sv-SE" dirty="0"/>
              <a:t>Sidfot</a:t>
            </a:r>
          </a:p>
        </p:txBody>
      </p:sp>
      <p:sp>
        <p:nvSpPr>
          <p:cNvPr id="15" name="Platshållare för bildnummer 14">
            <a:extLst>
              <a:ext uri="{FF2B5EF4-FFF2-40B4-BE49-F238E27FC236}">
                <a16:creationId xmlns:a16="http://schemas.microsoft.com/office/drawing/2014/main" id="{090EB81C-0FAD-6E7A-7970-F630A8E375D1}"/>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351101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10547"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6172199"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CD385D3-0334-4DCD-B861-C542A40B60E9}" type="datetime1">
              <a:rPr lang="sv-SE" smtClean="0"/>
              <a:t>2025-01-09</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dirty="0"/>
              <a:t>Sidfot</a:t>
            </a:r>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6" name="Rubrik 5">
            <a:extLst>
              <a:ext uri="{FF2B5EF4-FFF2-40B4-BE49-F238E27FC236}">
                <a16:creationId xmlns:a16="http://schemas.microsoft.com/office/drawing/2014/main" id="{E092A276-343F-BEA9-5AD9-1D2069A7DFE1}"/>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43542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10548" y="2477256"/>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10548" y="3291644"/>
            <a:ext cx="5587028"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6172200" y="2477256"/>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6172199" y="3291644"/>
            <a:ext cx="5609253"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7">
            <a:extLst>
              <a:ext uri="{FF2B5EF4-FFF2-40B4-BE49-F238E27FC236}">
                <a16:creationId xmlns:a16="http://schemas.microsoft.com/office/drawing/2014/main" id="{C42C84FB-F8CC-993B-156B-0021EFF120F3}"/>
              </a:ext>
            </a:extLst>
          </p:cNvPr>
          <p:cNvSpPr>
            <a:spLocks noGrp="1"/>
          </p:cNvSpPr>
          <p:nvPr>
            <p:ph type="dt" sz="half" idx="10"/>
          </p:nvPr>
        </p:nvSpPr>
        <p:spPr/>
        <p:txBody>
          <a:bodyPr/>
          <a:lstStyle/>
          <a:p>
            <a:fld id="{94A5B0F6-8285-49E2-AB66-79E77ABABA64}" type="datetime1">
              <a:rPr lang="sv-SE" smtClean="0"/>
              <a:t>2025-01-09</a:t>
            </a:fld>
            <a:endParaRPr lang="sv-SE" dirty="0"/>
          </a:p>
        </p:txBody>
      </p:sp>
      <p:sp>
        <p:nvSpPr>
          <p:cNvPr id="9" name="Platshållare för sidfot 8">
            <a:extLst>
              <a:ext uri="{FF2B5EF4-FFF2-40B4-BE49-F238E27FC236}">
                <a16:creationId xmlns:a16="http://schemas.microsoft.com/office/drawing/2014/main" id="{F79A1A1A-005D-819F-2C76-7A2B06725B1B}"/>
              </a:ext>
            </a:extLst>
          </p:cNvPr>
          <p:cNvSpPr>
            <a:spLocks noGrp="1"/>
          </p:cNvSpPr>
          <p:nvPr>
            <p:ph type="ftr" sz="quarter" idx="11"/>
          </p:nvPr>
        </p:nvSpPr>
        <p:spPr/>
        <p:txBody>
          <a:bodyPr/>
          <a:lstStyle/>
          <a:p>
            <a:r>
              <a:rPr lang="sv-SE" dirty="0"/>
              <a:t>Sidfot</a:t>
            </a:r>
          </a:p>
        </p:txBody>
      </p:sp>
      <p:sp>
        <p:nvSpPr>
          <p:cNvPr id="10" name="Platshållare för bildnummer 9">
            <a:extLst>
              <a:ext uri="{FF2B5EF4-FFF2-40B4-BE49-F238E27FC236}">
                <a16:creationId xmlns:a16="http://schemas.microsoft.com/office/drawing/2014/main" id="{4ED45F3E-F9E2-CCD8-C000-907046194F6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1" name="Rubrik 10">
            <a:extLst>
              <a:ext uri="{FF2B5EF4-FFF2-40B4-BE49-F238E27FC236}">
                <a16:creationId xmlns:a16="http://schemas.microsoft.com/office/drawing/2014/main" id="{A26AEE01-D8E5-1805-06DC-4A44D9A8329D}"/>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26286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162A7CE-C08E-413D-9F72-C87D9E61DF64}" type="datetime1">
              <a:rPr lang="sv-SE" smtClean="0"/>
              <a:t>2025-01-09</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dirty="0"/>
              <a:t>Sidfot</a:t>
            </a:r>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4" name="Rubrik 3">
            <a:extLst>
              <a:ext uri="{FF2B5EF4-FFF2-40B4-BE49-F238E27FC236}">
                <a16:creationId xmlns:a16="http://schemas.microsoft.com/office/drawing/2014/main" id="{6B904F37-D812-20CD-15EB-C11C43BA0E59}"/>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9906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327900"/>
            <a:ext cx="4361478" cy="971549"/>
          </a:xfrm>
        </p:spPr>
        <p:txBody>
          <a:bodyPr anchor="b"/>
          <a:lstStyle>
            <a:lvl1pPr>
              <a:defRPr sz="3200" b="1">
                <a:solidFill>
                  <a:schemeClr val="tx2"/>
                </a:solidFill>
              </a:defRPr>
            </a:lvl1pPr>
          </a:lstStyle>
          <a:p>
            <a:r>
              <a:rPr lang="sv-SE" dirty="0"/>
              <a:t>Klicka här för att ändra format</a:t>
            </a:r>
          </a:p>
        </p:txBody>
      </p:sp>
      <p:sp>
        <p:nvSpPr>
          <p:cNvPr id="3" name="Platshållare för innehåll 2"/>
          <p:cNvSpPr>
            <a:spLocks noGrp="1"/>
          </p:cNvSpPr>
          <p:nvPr>
            <p:ph idx="1"/>
          </p:nvPr>
        </p:nvSpPr>
        <p:spPr>
          <a:xfrm>
            <a:off x="5183188" y="1327901"/>
            <a:ext cx="5675312" cy="5019674"/>
          </a:xfrm>
        </p:spPr>
        <p:txBody>
          <a:bodyPr/>
          <a:lstStyle>
            <a:lvl1pPr>
              <a:defRPr sz="3200" b="1"/>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10548" y="229945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A43788EE-ED9F-ACBC-3781-F3FE49EB5E46}"/>
              </a:ext>
            </a:extLst>
          </p:cNvPr>
          <p:cNvSpPr>
            <a:spLocks noGrp="1"/>
          </p:cNvSpPr>
          <p:nvPr>
            <p:ph type="dt" sz="half" idx="10"/>
          </p:nvPr>
        </p:nvSpPr>
        <p:spPr/>
        <p:txBody>
          <a:bodyPr/>
          <a:lstStyle/>
          <a:p>
            <a:fld id="{B22D0480-2FDB-4026-AAF1-2CD28218587A}" type="datetime1">
              <a:rPr lang="sv-SE" smtClean="0"/>
              <a:t>2025-01-09</a:t>
            </a:fld>
            <a:endParaRPr lang="sv-SE" dirty="0"/>
          </a:p>
        </p:txBody>
      </p:sp>
      <p:sp>
        <p:nvSpPr>
          <p:cNvPr id="7" name="Platshållare för sidfot 6">
            <a:extLst>
              <a:ext uri="{FF2B5EF4-FFF2-40B4-BE49-F238E27FC236}">
                <a16:creationId xmlns:a16="http://schemas.microsoft.com/office/drawing/2014/main" id="{A25724C1-5CDC-151B-FA3D-053880A2481D}"/>
              </a:ext>
            </a:extLst>
          </p:cNvPr>
          <p:cNvSpPr>
            <a:spLocks noGrp="1"/>
          </p:cNvSpPr>
          <p:nvPr>
            <p:ph type="ftr" sz="quarter" idx="11"/>
          </p:nvPr>
        </p:nvSpPr>
        <p:spPr/>
        <p:txBody>
          <a:bodyPr/>
          <a:lstStyle/>
          <a:p>
            <a:r>
              <a:rPr lang="sv-SE" dirty="0"/>
              <a:t>Sidfot</a:t>
            </a:r>
          </a:p>
        </p:txBody>
      </p:sp>
      <p:sp>
        <p:nvSpPr>
          <p:cNvPr id="8" name="Platshållare för bildnummer 7">
            <a:extLst>
              <a:ext uri="{FF2B5EF4-FFF2-40B4-BE49-F238E27FC236}">
                <a16:creationId xmlns:a16="http://schemas.microsoft.com/office/drawing/2014/main" id="{ABE26CC1-1A85-BEDA-AEC6-67AA043B2FAD}"/>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270220822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268987"/>
            <a:ext cx="4361478" cy="971550"/>
          </a:xfrm>
        </p:spPr>
        <p:txBody>
          <a:bodyPr anchor="b"/>
          <a:lstStyle>
            <a:lvl1pPr>
              <a:defRPr sz="3200" b="1">
                <a:solidFill>
                  <a:schemeClr val="tx2"/>
                </a:solidFill>
              </a:defRPr>
            </a:lvl1pPr>
          </a:lstStyle>
          <a:p>
            <a:r>
              <a:rPr lang="sv-SE" dirty="0"/>
              <a:t>Klicka här för att ändra format</a:t>
            </a:r>
          </a:p>
        </p:txBody>
      </p:sp>
      <p:sp>
        <p:nvSpPr>
          <p:cNvPr id="3" name="Platshållare för bild 2"/>
          <p:cNvSpPr>
            <a:spLocks noGrp="1"/>
          </p:cNvSpPr>
          <p:nvPr>
            <p:ph type="pic" idx="1"/>
          </p:nvPr>
        </p:nvSpPr>
        <p:spPr>
          <a:xfrm>
            <a:off x="5183188" y="1268987"/>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Klicka på ikonen för att lägga till en bild</a:t>
            </a:r>
          </a:p>
        </p:txBody>
      </p:sp>
      <p:sp>
        <p:nvSpPr>
          <p:cNvPr id="4" name="Platshållare för text 3"/>
          <p:cNvSpPr>
            <a:spLocks noGrp="1"/>
          </p:cNvSpPr>
          <p:nvPr>
            <p:ph type="body" sz="half" idx="2"/>
          </p:nvPr>
        </p:nvSpPr>
        <p:spPr>
          <a:xfrm>
            <a:off x="410548" y="2240537"/>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ED9EDD38-6D32-5CCE-D2CF-097C9365949D}"/>
              </a:ext>
            </a:extLst>
          </p:cNvPr>
          <p:cNvSpPr>
            <a:spLocks noGrp="1"/>
          </p:cNvSpPr>
          <p:nvPr>
            <p:ph type="dt" sz="half" idx="10"/>
          </p:nvPr>
        </p:nvSpPr>
        <p:spPr/>
        <p:txBody>
          <a:bodyPr/>
          <a:lstStyle/>
          <a:p>
            <a:fld id="{A2B67DE4-1FEB-4A51-B747-FA0AC6522CAB}" type="datetime1">
              <a:rPr lang="sv-SE" smtClean="0"/>
              <a:t>2025-01-09</a:t>
            </a:fld>
            <a:endParaRPr lang="sv-SE" dirty="0"/>
          </a:p>
        </p:txBody>
      </p:sp>
      <p:sp>
        <p:nvSpPr>
          <p:cNvPr id="7" name="Platshållare för sidfot 6">
            <a:extLst>
              <a:ext uri="{FF2B5EF4-FFF2-40B4-BE49-F238E27FC236}">
                <a16:creationId xmlns:a16="http://schemas.microsoft.com/office/drawing/2014/main" id="{2A23DF9D-F5C5-18C9-8E67-8B894BA01C7A}"/>
              </a:ext>
            </a:extLst>
          </p:cNvPr>
          <p:cNvSpPr>
            <a:spLocks noGrp="1"/>
          </p:cNvSpPr>
          <p:nvPr>
            <p:ph type="ftr" sz="quarter" idx="11"/>
          </p:nvPr>
        </p:nvSpPr>
        <p:spPr/>
        <p:txBody>
          <a:bodyPr/>
          <a:lstStyle/>
          <a:p>
            <a:r>
              <a:rPr lang="sv-SE" dirty="0"/>
              <a:t>Sidfot</a:t>
            </a:r>
          </a:p>
        </p:txBody>
      </p:sp>
      <p:sp>
        <p:nvSpPr>
          <p:cNvPr id="8" name="Platshållare för bildnummer 7">
            <a:extLst>
              <a:ext uri="{FF2B5EF4-FFF2-40B4-BE49-F238E27FC236}">
                <a16:creationId xmlns:a16="http://schemas.microsoft.com/office/drawing/2014/main" id="{15FBE14F-8336-7A94-DEB1-AC8C10AE7430}"/>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91263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864D4-9B3A-353B-4DB0-3B6384DF1E55}"/>
              </a:ext>
            </a:extLst>
          </p:cNvPr>
          <p:cNvSpPr>
            <a:spLocks noGrp="1"/>
          </p:cNvSpPr>
          <p:nvPr>
            <p:ph type="title"/>
          </p:nvPr>
        </p:nvSpPr>
        <p:spPr/>
        <p:txBody>
          <a:bodyPr/>
          <a:lstStyle/>
          <a:p>
            <a:r>
              <a:rPr lang="sv-SE"/>
              <a:t>Klicka här för att ändra mall för rubrikformat</a:t>
            </a:r>
          </a:p>
        </p:txBody>
      </p:sp>
      <p:sp>
        <p:nvSpPr>
          <p:cNvPr id="6" name="Platshållare för datum 5">
            <a:extLst>
              <a:ext uri="{FF2B5EF4-FFF2-40B4-BE49-F238E27FC236}">
                <a16:creationId xmlns:a16="http://schemas.microsoft.com/office/drawing/2014/main" id="{02473A28-85CB-0648-EF10-B3EF6701D38A}"/>
              </a:ext>
            </a:extLst>
          </p:cNvPr>
          <p:cNvSpPr>
            <a:spLocks noGrp="1"/>
          </p:cNvSpPr>
          <p:nvPr>
            <p:ph type="dt" sz="half" idx="10"/>
          </p:nvPr>
        </p:nvSpPr>
        <p:spPr/>
        <p:txBody>
          <a:bodyPr/>
          <a:lstStyle/>
          <a:p>
            <a:fld id="{C4C25BCF-09E0-469F-89EC-64EF756F18B2}" type="datetime1">
              <a:rPr lang="sv-SE" smtClean="0"/>
              <a:t>2025-01-09</a:t>
            </a:fld>
            <a:endParaRPr lang="sv-SE" dirty="0"/>
          </a:p>
        </p:txBody>
      </p:sp>
      <p:sp>
        <p:nvSpPr>
          <p:cNvPr id="7" name="Platshållare för sidfot 6">
            <a:extLst>
              <a:ext uri="{FF2B5EF4-FFF2-40B4-BE49-F238E27FC236}">
                <a16:creationId xmlns:a16="http://schemas.microsoft.com/office/drawing/2014/main" id="{851741FE-02D4-6E59-F70C-FD77128C90B0}"/>
              </a:ext>
            </a:extLst>
          </p:cNvPr>
          <p:cNvSpPr>
            <a:spLocks noGrp="1"/>
          </p:cNvSpPr>
          <p:nvPr>
            <p:ph type="ftr" sz="quarter" idx="11"/>
          </p:nvPr>
        </p:nvSpPr>
        <p:spPr/>
        <p:txBody>
          <a:bodyPr/>
          <a:lstStyle/>
          <a:p>
            <a:r>
              <a:rPr lang="sv-SE" dirty="0"/>
              <a:t>Sidfot</a:t>
            </a:r>
          </a:p>
        </p:txBody>
      </p:sp>
      <p:sp>
        <p:nvSpPr>
          <p:cNvPr id="8" name="Platshållare för bildnummer 7">
            <a:extLst>
              <a:ext uri="{FF2B5EF4-FFF2-40B4-BE49-F238E27FC236}">
                <a16:creationId xmlns:a16="http://schemas.microsoft.com/office/drawing/2014/main" id="{AD4D4BFF-ECC0-25F7-7F06-4E0B63CC6222}"/>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79012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C9A3A02-4421-0DC2-B7FB-C23B335A7A52}"/>
              </a:ext>
              <a:ext uri="{C183D7F6-B498-43B3-948B-1728B52AA6E4}">
                <adec:decorative xmlns:adec="http://schemas.microsoft.com/office/drawing/2017/decorative" xmlns="" val="1"/>
              </a:ext>
            </a:extLst>
          </p:cNvPr>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Platshållare för rubrik 1"/>
          <p:cNvSpPr>
            <a:spLocks noGrp="1"/>
          </p:cNvSpPr>
          <p:nvPr>
            <p:ph type="title"/>
          </p:nvPr>
        </p:nvSpPr>
        <p:spPr>
          <a:xfrm>
            <a:off x="410546" y="1204962"/>
            <a:ext cx="10416781" cy="12096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10545" y="2447397"/>
            <a:ext cx="11373467" cy="369839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407988" y="6356350"/>
            <a:ext cx="3173412" cy="501650"/>
          </a:xfrm>
          <a:prstGeom prst="rect">
            <a:avLst/>
          </a:prstGeom>
        </p:spPr>
        <p:txBody>
          <a:bodyPr vert="horz" lIns="91440" tIns="45720" rIns="91440" bIns="45720" rtlCol="0" anchor="ctr"/>
          <a:lstStyle>
            <a:lvl1pPr algn="l">
              <a:defRPr sz="1050">
                <a:solidFill>
                  <a:schemeClr val="bg1"/>
                </a:solidFill>
              </a:defRPr>
            </a:lvl1pPr>
          </a:lstStyle>
          <a:p>
            <a:fld id="{EDBCDBAB-6168-440D-8A70-228BA567EAD3}" type="datetime1">
              <a:rPr lang="sv-SE" smtClean="0"/>
              <a:t>2025-01-09</a:t>
            </a:fld>
            <a:endParaRPr lang="sv-SE" dirty="0"/>
          </a:p>
        </p:txBody>
      </p:sp>
      <p:sp>
        <p:nvSpPr>
          <p:cNvPr id="5" name="Platshållare för sidfot 4"/>
          <p:cNvSpPr>
            <a:spLocks noGrp="1"/>
          </p:cNvSpPr>
          <p:nvPr>
            <p:ph type="ftr" sz="quarter" idx="3"/>
          </p:nvPr>
        </p:nvSpPr>
        <p:spPr>
          <a:xfrm>
            <a:off x="4038600" y="6356350"/>
            <a:ext cx="4114800" cy="501649"/>
          </a:xfrm>
          <a:prstGeom prst="rect">
            <a:avLst/>
          </a:prstGeom>
        </p:spPr>
        <p:txBody>
          <a:bodyPr vert="horz" lIns="91440" tIns="45720" rIns="91440" bIns="45720" rtlCol="0" anchor="ctr"/>
          <a:lstStyle>
            <a:lvl1pPr algn="ctr">
              <a:defRPr sz="1050">
                <a:solidFill>
                  <a:schemeClr val="bg1"/>
                </a:solidFill>
              </a:defRPr>
            </a:lvl1pPr>
          </a:lstStyle>
          <a:p>
            <a:r>
              <a:rPr lang="sv-SE" dirty="0"/>
              <a:t>Sidfot</a:t>
            </a:r>
          </a:p>
        </p:txBody>
      </p:sp>
      <p:sp>
        <p:nvSpPr>
          <p:cNvPr id="6" name="Platshållare för bildnummer 5"/>
          <p:cNvSpPr>
            <a:spLocks noGrp="1"/>
          </p:cNvSpPr>
          <p:nvPr>
            <p:ph type="sldNum" sz="quarter" idx="4"/>
          </p:nvPr>
        </p:nvSpPr>
        <p:spPr>
          <a:xfrm>
            <a:off x="8610599" y="6356350"/>
            <a:ext cx="3173413" cy="501650"/>
          </a:xfrm>
          <a:prstGeom prst="rect">
            <a:avLst/>
          </a:prstGeom>
        </p:spPr>
        <p:txBody>
          <a:bodyPr vert="horz" lIns="91440" tIns="45720" rIns="91440" bIns="45720" rtlCol="0" anchor="ctr"/>
          <a:lstStyle>
            <a:lvl1pPr algn="r">
              <a:defRPr sz="1050">
                <a:solidFill>
                  <a:schemeClr val="bg1"/>
                </a:solidFill>
              </a:defRPr>
            </a:lvl1pPr>
          </a:lstStyle>
          <a:p>
            <a:fld id="{130DDE8C-17E0-4539-9C15-C1E9D231907F}" type="slidenum">
              <a:rPr lang="sv-SE" smtClean="0"/>
              <a:pPr/>
              <a:t>‹#›</a:t>
            </a:fld>
            <a:endParaRPr lang="sv-SE" dirty="0"/>
          </a:p>
        </p:txBody>
      </p:sp>
      <p:pic>
        <p:nvPicPr>
          <p:cNvPr id="8" name="Bildobjekt 7" descr="RSS Dalarnas ordbild.">
            <a:extLst>
              <a:ext uri="{FF2B5EF4-FFF2-40B4-BE49-F238E27FC236}">
                <a16:creationId xmlns:a16="http://schemas.microsoft.com/office/drawing/2014/main" id="{33652528-37B7-5B59-0F59-98FDB447301D}"/>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10546" y="365125"/>
            <a:ext cx="2101541" cy="512667"/>
          </a:xfrm>
          <a:prstGeom prst="rect">
            <a:avLst/>
          </a:prstGeom>
        </p:spPr>
      </p:pic>
      <p:sp>
        <p:nvSpPr>
          <p:cNvPr id="9" name="Rektangel 8">
            <a:extLst>
              <a:ext uri="{FF2B5EF4-FFF2-40B4-BE49-F238E27FC236}">
                <a16:creationId xmlns:a16="http://schemas.microsoft.com/office/drawing/2014/main" id="{393AFC56-AD4E-DB75-FE14-8FCC9C938EBD}"/>
              </a:ext>
            </a:extLst>
          </p:cNvPr>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dirty="0"/>
          </a:p>
        </p:txBody>
      </p:sp>
      <p:pic>
        <p:nvPicPr>
          <p:cNvPr id="10" name="Bildobjekt 9" descr="Region Dalarnas logotyp.">
            <a:extLst>
              <a:ext uri="{FF2B5EF4-FFF2-40B4-BE49-F238E27FC236}">
                <a16:creationId xmlns:a16="http://schemas.microsoft.com/office/drawing/2014/main" id="{3AE19856-4B4E-B9A6-57B8-9CEE10E784A8}"/>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63715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 id="2147483671" r:id="rId10"/>
  </p:sldLayoutIdLs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57" userDrawn="1">
          <p15:clr>
            <a:srgbClr val="F26B43"/>
          </p15:clr>
        </p15:guide>
        <p15:guide id="4" pos="742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ctrTitle"/>
          </p:nvPr>
        </p:nvSpPr>
        <p:spPr>
          <a:xfrm>
            <a:off x="1524000" y="3261611"/>
            <a:ext cx="9144000" cy="1153927"/>
          </a:xfrm>
        </p:spPr>
        <p:txBody>
          <a:bodyPr>
            <a:normAutofit fontScale="90000"/>
          </a:bodyPr>
          <a:lstStyle/>
          <a:p>
            <a:r>
              <a:rPr lang="sv-SE" dirty="0" smtClean="0"/>
              <a:t/>
            </a:r>
            <a:br>
              <a:rPr lang="sv-SE" dirty="0" smtClean="0"/>
            </a:br>
            <a:r>
              <a:rPr lang="sv-SE" dirty="0"/>
              <a:t/>
            </a:r>
            <a:br>
              <a:rPr lang="sv-SE" dirty="0"/>
            </a:br>
            <a:r>
              <a:rPr lang="sv-SE" dirty="0" smtClean="0"/>
              <a:t>Regionalt stöd i omställningen Nya SoL</a:t>
            </a:r>
            <a:r>
              <a:rPr lang="sv-SE" dirty="0"/>
              <a:t/>
            </a:r>
            <a:br>
              <a:rPr lang="sv-SE" dirty="0"/>
            </a:br>
            <a:endParaRPr lang="sv-SE" dirty="0"/>
          </a:p>
        </p:txBody>
      </p:sp>
      <p:sp>
        <p:nvSpPr>
          <p:cNvPr id="6" name="Underrubrik 5"/>
          <p:cNvSpPr>
            <a:spLocks noGrp="1"/>
          </p:cNvSpPr>
          <p:nvPr>
            <p:ph type="subTitle" idx="1"/>
          </p:nvPr>
        </p:nvSpPr>
        <p:spPr/>
        <p:txBody>
          <a:bodyPr/>
          <a:lstStyle/>
          <a:p>
            <a:r>
              <a:rPr lang="sv-SE" sz="3200" i="1" dirty="0" smtClean="0"/>
              <a:t>RSS Dalarna</a:t>
            </a:r>
            <a:endParaRPr lang="sv-SE" sz="3200" i="1" dirty="0"/>
          </a:p>
          <a:p>
            <a:r>
              <a:rPr lang="sv-SE" sz="2000" dirty="0" smtClean="0"/>
              <a:t>SCHNV 241219</a:t>
            </a:r>
            <a:endParaRPr lang="sv-SE" sz="2000" dirty="0"/>
          </a:p>
        </p:txBody>
      </p:sp>
      <p:sp>
        <p:nvSpPr>
          <p:cNvPr id="2" name="Platshållare för datum 1"/>
          <p:cNvSpPr>
            <a:spLocks noGrp="1"/>
          </p:cNvSpPr>
          <p:nvPr>
            <p:ph type="dt" sz="half" idx="10"/>
          </p:nvPr>
        </p:nvSpPr>
        <p:spPr/>
        <p:txBody>
          <a:bodyPr/>
          <a:lstStyle/>
          <a:p>
            <a:fld id="{A91D11FC-FA3C-446D-8096-A1A5F85FDC9E}" type="datetime1">
              <a:rPr lang="sv-SE" smtClean="0"/>
              <a:t>2025-01-09</a:t>
            </a:fld>
            <a:endParaRPr lang="sv-SE" dirty="0"/>
          </a:p>
        </p:txBody>
      </p:sp>
      <p:sp>
        <p:nvSpPr>
          <p:cNvPr id="3" name="Platshållare för sidfot 2"/>
          <p:cNvSpPr>
            <a:spLocks noGrp="1"/>
          </p:cNvSpPr>
          <p:nvPr>
            <p:ph type="ftr" sz="quarter" idx="11"/>
          </p:nvPr>
        </p:nvSpPr>
        <p:spPr/>
        <p:txBody>
          <a:bodyPr/>
          <a:lstStyle/>
          <a:p>
            <a:endParaRPr lang="sv-SE" dirty="0"/>
          </a:p>
        </p:txBody>
      </p:sp>
      <p:sp>
        <p:nvSpPr>
          <p:cNvPr id="4" name="Platshållare för bildnummer 3"/>
          <p:cNvSpPr>
            <a:spLocks noGrp="1"/>
          </p:cNvSpPr>
          <p:nvPr>
            <p:ph type="sldNum" sz="quarter" idx="12"/>
          </p:nvPr>
        </p:nvSpPr>
        <p:spPr/>
        <p:txBody>
          <a:bodyPr/>
          <a:lstStyle/>
          <a:p>
            <a:fld id="{88E01E1A-941A-4631-90CF-60703A485342}" type="slidenum">
              <a:rPr lang="sv-SE" smtClean="0"/>
              <a:t>1</a:t>
            </a:fld>
            <a:endParaRPr lang="sv-SE" dirty="0"/>
          </a:p>
        </p:txBody>
      </p:sp>
    </p:spTree>
    <p:extLst>
      <p:ext uri="{BB962C8B-B14F-4D97-AF65-F5344CB8AC3E}">
        <p14:creationId xmlns:p14="http://schemas.microsoft.com/office/powerpoint/2010/main" val="3250298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Rak koppling 28"/>
          <p:cNvCxnSpPr/>
          <p:nvPr/>
        </p:nvCxnSpPr>
        <p:spPr>
          <a:xfrm>
            <a:off x="410548" y="3044151"/>
            <a:ext cx="1133695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a:xfrm>
            <a:off x="6824958" y="467319"/>
            <a:ext cx="4691912" cy="728399"/>
          </a:xfrm>
        </p:spPr>
        <p:txBody>
          <a:bodyPr>
            <a:normAutofit fontScale="90000"/>
          </a:bodyPr>
          <a:lstStyle/>
          <a:p>
            <a:r>
              <a:rPr lang="sv-SE" dirty="0" smtClean="0"/>
              <a:t/>
            </a:r>
            <a:br>
              <a:rPr lang="sv-SE" dirty="0" smtClean="0"/>
            </a:br>
            <a:r>
              <a:rPr lang="sv-SE" dirty="0" smtClean="0"/>
              <a:t/>
            </a:r>
            <a:br>
              <a:rPr lang="sv-SE" dirty="0" smtClean="0"/>
            </a:br>
            <a:endParaRPr lang="sv-SE" dirty="0"/>
          </a:p>
        </p:txBody>
      </p:sp>
      <p:cxnSp>
        <p:nvCxnSpPr>
          <p:cNvPr id="30" name="Rak koppling 29"/>
          <p:cNvCxnSpPr/>
          <p:nvPr/>
        </p:nvCxnSpPr>
        <p:spPr>
          <a:xfrm>
            <a:off x="410548" y="4382500"/>
            <a:ext cx="11336952"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Rektangel 34"/>
          <p:cNvSpPr/>
          <p:nvPr/>
        </p:nvSpPr>
        <p:spPr>
          <a:xfrm>
            <a:off x="410548" y="1917777"/>
            <a:ext cx="1155469" cy="914400"/>
          </a:xfrm>
          <a:prstGeom prst="rect">
            <a:avLst/>
          </a:prstGeom>
          <a:solidFill>
            <a:schemeClr val="accent1"/>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smtClean="0">
                <a:ln>
                  <a:noFill/>
                </a:ln>
                <a:solidFill>
                  <a:schemeClr val="bg1"/>
                </a:solidFill>
                <a:effectLst/>
                <a:uLnTx/>
                <a:uFillTx/>
                <a:latin typeface="Arial"/>
                <a:ea typeface="+mn-ea"/>
                <a:cs typeface="+mn-cs"/>
              </a:rPr>
              <a:t>Strategisknivå</a:t>
            </a:r>
            <a:endParaRPr kumimoji="0" lang="en-US" sz="1200" b="0" i="0" u="none" strike="noStrike" kern="1200" cap="none" spc="0" normalizeH="0" baseline="0" noProof="0" dirty="0">
              <a:ln>
                <a:noFill/>
              </a:ln>
              <a:solidFill>
                <a:schemeClr val="bg1"/>
              </a:solidFill>
              <a:effectLst/>
              <a:uLnTx/>
              <a:uFillTx/>
              <a:latin typeface="Arial"/>
              <a:ea typeface="+mn-ea"/>
              <a:cs typeface="+mn-cs"/>
            </a:endParaRPr>
          </a:p>
        </p:txBody>
      </p:sp>
      <p:sp>
        <p:nvSpPr>
          <p:cNvPr id="36" name="Rektangel 35"/>
          <p:cNvSpPr/>
          <p:nvPr/>
        </p:nvSpPr>
        <p:spPr>
          <a:xfrm>
            <a:off x="410548" y="3256126"/>
            <a:ext cx="1155469" cy="914400"/>
          </a:xfrm>
          <a:prstGeom prst="rect">
            <a:avLst/>
          </a:prstGeom>
          <a:solidFill>
            <a:schemeClr val="accent2">
              <a:lumMod val="7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smtClean="0">
                <a:ln>
                  <a:noFill/>
                </a:ln>
                <a:solidFill>
                  <a:prstClr val="black"/>
                </a:solidFill>
                <a:effectLst/>
                <a:uLnTx/>
                <a:uFillTx/>
                <a:latin typeface="Arial"/>
                <a:ea typeface="+mn-ea"/>
                <a:cs typeface="+mn-cs"/>
              </a:rPr>
              <a:t>Taktisknivå</a:t>
            </a:r>
            <a:endParaRPr kumimoji="0" lang="en-US" sz="1200" b="0" i="0" u="none" strike="noStrike" kern="1200" cap="none" spc="0" normalizeH="0" baseline="0" noProof="0" dirty="0">
              <a:ln>
                <a:noFill/>
              </a:ln>
              <a:solidFill>
                <a:prstClr val="black"/>
              </a:solidFill>
              <a:effectLst/>
              <a:uLnTx/>
              <a:uFillTx/>
              <a:latin typeface="Arial"/>
              <a:ea typeface="+mn-ea"/>
              <a:cs typeface="+mn-cs"/>
            </a:endParaRPr>
          </a:p>
        </p:txBody>
      </p:sp>
      <p:sp>
        <p:nvSpPr>
          <p:cNvPr id="37" name="Rektangel 36"/>
          <p:cNvSpPr/>
          <p:nvPr/>
        </p:nvSpPr>
        <p:spPr>
          <a:xfrm>
            <a:off x="410548" y="4594475"/>
            <a:ext cx="1155469" cy="914400"/>
          </a:xfrm>
          <a:prstGeom prst="rect">
            <a:avLst/>
          </a:prstGeom>
          <a:solidFill>
            <a:schemeClr val="tx2">
              <a:lumMod val="20000"/>
              <a:lumOff val="80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smtClean="0">
                <a:ln>
                  <a:noFill/>
                </a:ln>
                <a:solidFill>
                  <a:prstClr val="black"/>
                </a:solidFill>
                <a:effectLst/>
                <a:uLnTx/>
                <a:uFillTx/>
                <a:latin typeface="Arial"/>
                <a:ea typeface="+mn-ea"/>
                <a:cs typeface="+mn-cs"/>
              </a:rPr>
              <a:t>Operativnivå</a:t>
            </a:r>
            <a:endParaRPr kumimoji="0" lang="en-US" sz="1200" b="0" i="0" u="none" strike="noStrike" kern="1200" cap="none" spc="0" normalizeH="0" baseline="0" noProof="0" dirty="0">
              <a:ln>
                <a:noFill/>
              </a:ln>
              <a:solidFill>
                <a:prstClr val="black"/>
              </a:solidFill>
              <a:effectLst/>
              <a:uLnTx/>
              <a:uFillTx/>
              <a:latin typeface="Arial"/>
              <a:ea typeface="+mn-ea"/>
              <a:cs typeface="+mn-cs"/>
            </a:endParaRPr>
          </a:p>
        </p:txBody>
      </p:sp>
      <p:sp>
        <p:nvSpPr>
          <p:cNvPr id="10" name="textruta 9"/>
          <p:cNvSpPr txBox="1"/>
          <p:nvPr/>
        </p:nvSpPr>
        <p:spPr>
          <a:xfrm>
            <a:off x="1779843" y="2116641"/>
            <a:ext cx="3274943" cy="400110"/>
          </a:xfrm>
          <a:prstGeom prst="rect">
            <a:avLst/>
          </a:prstGeom>
          <a:noFill/>
        </p:spPr>
        <p:txBody>
          <a:bodyPr wrap="square" rtlCol="0">
            <a:spAutoFit/>
          </a:bodyPr>
          <a:lstStyle/>
          <a:p>
            <a:pPr lvl="0">
              <a:spcBef>
                <a:spcPts val="600"/>
              </a:spcBef>
              <a:defRPr/>
            </a:pPr>
            <a:r>
              <a:rPr lang="sv-SE" sz="1000" dirty="0" smtClean="0"/>
              <a:t>Fokuserar </a:t>
            </a:r>
            <a:r>
              <a:rPr lang="sv-SE" sz="1000" dirty="0"/>
              <a:t>på långsiktiga mål och organisationens övergripande riktning</a:t>
            </a:r>
            <a:endParaRPr kumimoji="0" lang="en-US" sz="1000" b="0" i="0" u="none" strike="noStrike" kern="1200" cap="none" spc="0" normalizeH="0" baseline="0" noProof="0" dirty="0">
              <a:ln>
                <a:noFill/>
              </a:ln>
              <a:solidFill>
                <a:prstClr val="black"/>
              </a:solidFill>
              <a:effectLst/>
              <a:uLnTx/>
              <a:uFillTx/>
              <a:latin typeface="Arial"/>
              <a:ea typeface="+mn-ea"/>
              <a:cs typeface="+mn-cs"/>
            </a:endParaRPr>
          </a:p>
        </p:txBody>
      </p:sp>
      <p:sp>
        <p:nvSpPr>
          <p:cNvPr id="15" name="textruta 14"/>
          <p:cNvSpPr txBox="1"/>
          <p:nvPr/>
        </p:nvSpPr>
        <p:spPr>
          <a:xfrm>
            <a:off x="1677924" y="4647101"/>
            <a:ext cx="3274942" cy="861774"/>
          </a:xfrm>
          <a:prstGeom prst="rect">
            <a:avLst/>
          </a:prstGeom>
          <a:noFill/>
        </p:spPr>
        <p:txBody>
          <a:bodyPr wrap="square" rtlCol="0">
            <a:spAutoFit/>
          </a:bodyPr>
          <a:lstStyle/>
          <a:p>
            <a:pPr lvl="0">
              <a:spcBef>
                <a:spcPts val="600"/>
              </a:spcBef>
              <a:defRPr/>
            </a:pPr>
            <a:r>
              <a:rPr lang="sv-SE" sz="1000" dirty="0" smtClean="0"/>
              <a:t>Fokuserar </a:t>
            </a:r>
            <a:r>
              <a:rPr lang="sv-SE" sz="1000" dirty="0"/>
              <a:t>på det dagliga arbetet och genomförandet av konkreta uppgifter. Här handlar det om att utföra aktiviteter och följa de planer som tagits fram på den taktiska nivån, vilket innebär att man arbetar direkt med praktiska åtgärder för att uppnå kortsiktiga mål.</a:t>
            </a:r>
            <a:endParaRPr kumimoji="0" lang="en-US" sz="1000" b="0" i="0" u="none" strike="noStrike" kern="1200" cap="none" spc="0" normalizeH="0" baseline="0" noProof="0" dirty="0">
              <a:ln>
                <a:noFill/>
              </a:ln>
              <a:solidFill>
                <a:prstClr val="black"/>
              </a:solidFill>
              <a:effectLst/>
              <a:uLnTx/>
              <a:uFillTx/>
              <a:latin typeface="Arial"/>
              <a:ea typeface="+mn-ea"/>
              <a:cs typeface="+mn-cs"/>
            </a:endParaRPr>
          </a:p>
        </p:txBody>
      </p:sp>
      <p:sp>
        <p:nvSpPr>
          <p:cNvPr id="5" name="Rektangel 4"/>
          <p:cNvSpPr/>
          <p:nvPr/>
        </p:nvSpPr>
        <p:spPr>
          <a:xfrm>
            <a:off x="1779843" y="3359383"/>
            <a:ext cx="3246584" cy="707886"/>
          </a:xfrm>
          <a:prstGeom prst="rect">
            <a:avLst/>
          </a:prstGeom>
        </p:spPr>
        <p:txBody>
          <a:bodyPr wrap="square">
            <a:spAutoFit/>
          </a:bodyPr>
          <a:lstStyle/>
          <a:p>
            <a:r>
              <a:rPr lang="sv-SE" sz="1000" dirty="0" smtClean="0"/>
              <a:t>Översätter strategiska </a:t>
            </a:r>
            <a:r>
              <a:rPr lang="sv-SE" sz="1000" dirty="0"/>
              <a:t>mål till mer konkreta planer </a:t>
            </a:r>
            <a:r>
              <a:rPr lang="sv-SE" sz="1000" dirty="0" smtClean="0"/>
              <a:t>och beslut</a:t>
            </a:r>
            <a:r>
              <a:rPr lang="sv-SE" sz="1000" dirty="0"/>
              <a:t>. </a:t>
            </a:r>
            <a:r>
              <a:rPr lang="sv-SE" sz="1000" dirty="0" smtClean="0"/>
              <a:t>Implementerar strategier </a:t>
            </a:r>
            <a:r>
              <a:rPr lang="sv-SE" sz="1000" dirty="0"/>
              <a:t>genom att planera och fördela resurser på medellång sikt, utan att gå ner i den operativa detaljstyrningen.</a:t>
            </a:r>
            <a:endParaRPr lang="sv-SE" sz="1000" dirty="0">
              <a:solidFill>
                <a:prstClr val="black"/>
              </a:solidFill>
              <a:latin typeface="Arial"/>
            </a:endParaRPr>
          </a:p>
        </p:txBody>
      </p:sp>
      <p:grpSp>
        <p:nvGrpSpPr>
          <p:cNvPr id="9" name="Grupp 8"/>
          <p:cNvGrpSpPr/>
          <p:nvPr/>
        </p:nvGrpSpPr>
        <p:grpSpPr>
          <a:xfrm>
            <a:off x="6153890" y="857001"/>
            <a:ext cx="2788968" cy="2015782"/>
            <a:chOff x="5440658" y="857001"/>
            <a:chExt cx="2788968" cy="2015782"/>
          </a:xfrm>
        </p:grpSpPr>
        <p:sp>
          <p:nvSpPr>
            <p:cNvPr id="31" name="Rektangel 30"/>
            <p:cNvSpPr/>
            <p:nvPr/>
          </p:nvSpPr>
          <p:spPr>
            <a:xfrm>
              <a:off x="5440658" y="2242149"/>
              <a:ext cx="2768600" cy="6306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smtClean="0">
                  <a:solidFill>
                    <a:prstClr val="white"/>
                  </a:solidFill>
                  <a:latin typeface="Arial"/>
                </a:rPr>
                <a:t>Socialchefsnätverk </a:t>
              </a:r>
              <a:endParaRPr kumimoji="0" lang="en-US" sz="1200" b="0" i="0" u="none" strike="noStrike" kern="1200" cap="none" spc="0" normalizeH="0" baseline="0" noProof="0" dirty="0">
                <a:ln>
                  <a:noFill/>
                </a:ln>
                <a:solidFill>
                  <a:prstClr val="white"/>
                </a:solidFill>
                <a:effectLst/>
                <a:uLnTx/>
                <a:uFillTx/>
                <a:latin typeface="Arial"/>
                <a:ea typeface="+mn-ea"/>
                <a:cs typeface="+mn-cs"/>
              </a:endParaRPr>
            </a:p>
          </p:txBody>
        </p:sp>
        <p:sp>
          <p:nvSpPr>
            <p:cNvPr id="32" name="Rektangel 31"/>
            <p:cNvSpPr/>
            <p:nvPr/>
          </p:nvSpPr>
          <p:spPr>
            <a:xfrm>
              <a:off x="5461026" y="1541581"/>
              <a:ext cx="2768600" cy="6306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smtClean="0">
                  <a:solidFill>
                    <a:prstClr val="white"/>
                  </a:solidFill>
                  <a:latin typeface="Arial"/>
                </a:rPr>
                <a:t>Länschefsnätverk </a:t>
              </a:r>
              <a:endParaRPr kumimoji="0" lang="en-US" sz="1200" b="0" i="0" u="none" strike="noStrike" kern="1200" cap="none" spc="0" normalizeH="0" baseline="0" noProof="0" dirty="0">
                <a:ln>
                  <a:noFill/>
                </a:ln>
                <a:solidFill>
                  <a:prstClr val="white"/>
                </a:solidFill>
                <a:effectLst/>
                <a:uLnTx/>
                <a:uFillTx/>
                <a:latin typeface="Arial"/>
                <a:ea typeface="+mn-ea"/>
                <a:cs typeface="+mn-cs"/>
              </a:endParaRPr>
            </a:p>
          </p:txBody>
        </p:sp>
        <p:sp>
          <p:nvSpPr>
            <p:cNvPr id="33" name="Rektangel 32"/>
            <p:cNvSpPr/>
            <p:nvPr/>
          </p:nvSpPr>
          <p:spPr>
            <a:xfrm>
              <a:off x="5440658" y="857001"/>
              <a:ext cx="2768600" cy="6306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smtClean="0">
                  <a:solidFill>
                    <a:prstClr val="white"/>
                  </a:solidFill>
                  <a:latin typeface="Arial"/>
                </a:rPr>
                <a:t>Välfärdsrådet</a:t>
              </a:r>
              <a:endParaRPr kumimoji="0" lang="en-US" sz="1200" b="0" i="0" u="none" strike="noStrike" kern="1200" cap="none" spc="0" normalizeH="0" baseline="0" noProof="0" dirty="0">
                <a:ln>
                  <a:noFill/>
                </a:ln>
                <a:solidFill>
                  <a:prstClr val="white"/>
                </a:solidFill>
                <a:effectLst/>
                <a:uLnTx/>
                <a:uFillTx/>
                <a:latin typeface="Arial"/>
                <a:ea typeface="+mn-ea"/>
                <a:cs typeface="+mn-cs"/>
              </a:endParaRPr>
            </a:p>
          </p:txBody>
        </p:sp>
      </p:grpSp>
      <p:sp>
        <p:nvSpPr>
          <p:cNvPr id="38" name="Rektangel 37"/>
          <p:cNvSpPr/>
          <p:nvPr/>
        </p:nvSpPr>
        <p:spPr>
          <a:xfrm>
            <a:off x="6079024" y="4703762"/>
            <a:ext cx="2926513" cy="86364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smtClean="0">
                <a:ln>
                  <a:noFill/>
                </a:ln>
                <a:solidFill>
                  <a:schemeClr val="tx1"/>
                </a:solidFill>
                <a:effectLst/>
                <a:uLnTx/>
                <a:uFillTx/>
                <a:latin typeface="Arial"/>
                <a:ea typeface="+mn-ea"/>
                <a:cs typeface="+mn-cs"/>
              </a:rPr>
              <a:t>Verksamhetsnivå, kommunnivå</a:t>
            </a:r>
            <a:endParaRPr kumimoji="0" lang="sv-SE" sz="1200" b="0" i="0" u="none" strike="noStrike" kern="1200" cap="none" spc="0" normalizeH="0" baseline="0" noProof="0" dirty="0">
              <a:ln>
                <a:noFill/>
              </a:ln>
              <a:solidFill>
                <a:schemeClr val="tx1"/>
              </a:solidFill>
              <a:effectLst/>
              <a:uLnTx/>
              <a:uFillTx/>
              <a:latin typeface="Arial"/>
              <a:ea typeface="+mn-ea"/>
              <a:cs typeface="+mn-cs"/>
            </a:endParaRPr>
          </a:p>
        </p:txBody>
      </p:sp>
      <p:sp>
        <p:nvSpPr>
          <p:cNvPr id="11" name="Ellips 10"/>
          <p:cNvSpPr/>
          <p:nvPr/>
        </p:nvSpPr>
        <p:spPr>
          <a:xfrm>
            <a:off x="5644088" y="2954462"/>
            <a:ext cx="1298470" cy="70414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IFO chefsnätverk </a:t>
            </a:r>
            <a:endParaRPr lang="sv-SE" sz="1000" dirty="0">
              <a:solidFill>
                <a:schemeClr val="tx1"/>
              </a:solidFill>
            </a:endParaRPr>
          </a:p>
        </p:txBody>
      </p:sp>
      <p:sp>
        <p:nvSpPr>
          <p:cNvPr id="40" name="Ellips 39"/>
          <p:cNvSpPr/>
          <p:nvPr/>
        </p:nvSpPr>
        <p:spPr>
          <a:xfrm>
            <a:off x="8483648" y="2966907"/>
            <a:ext cx="1298470" cy="704140"/>
          </a:xfrm>
          <a:prstGeom prst="ellipse">
            <a:avLst/>
          </a:prstGeom>
          <a:pattFill prst="pct5">
            <a:fgClr>
              <a:schemeClr val="accent1"/>
            </a:fgClr>
            <a:bgClr>
              <a:schemeClr val="bg1"/>
            </a:bgClr>
          </a:patt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HSL chefs</a:t>
            </a:r>
            <a:endParaRPr lang="sv-SE" sz="1000" dirty="0">
              <a:solidFill>
                <a:schemeClr val="tx1"/>
              </a:solidFill>
            </a:endParaRPr>
          </a:p>
          <a:p>
            <a:pPr algn="ctr"/>
            <a:r>
              <a:rPr lang="sv-SE" sz="1000" dirty="0">
                <a:solidFill>
                  <a:schemeClr val="tx1"/>
                </a:solidFill>
              </a:rPr>
              <a:t>nätverk</a:t>
            </a:r>
          </a:p>
        </p:txBody>
      </p:sp>
      <p:sp>
        <p:nvSpPr>
          <p:cNvPr id="41" name="Ellips 40"/>
          <p:cNvSpPr/>
          <p:nvPr/>
        </p:nvSpPr>
        <p:spPr>
          <a:xfrm>
            <a:off x="7063868" y="2985870"/>
            <a:ext cx="1298470" cy="704140"/>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LSS/SoL </a:t>
            </a:r>
            <a:br>
              <a:rPr lang="sv-SE" sz="1000" dirty="0" smtClean="0">
                <a:solidFill>
                  <a:schemeClr val="tx1"/>
                </a:solidFill>
              </a:rPr>
            </a:br>
            <a:r>
              <a:rPr lang="sv-SE" sz="1000" dirty="0" smtClean="0">
                <a:solidFill>
                  <a:schemeClr val="tx1"/>
                </a:solidFill>
              </a:rPr>
              <a:t>Nätverk </a:t>
            </a:r>
            <a:endParaRPr lang="sv-SE" sz="1000" dirty="0">
              <a:solidFill>
                <a:schemeClr val="tx1"/>
              </a:solidFill>
            </a:endParaRPr>
          </a:p>
        </p:txBody>
      </p:sp>
      <p:sp>
        <p:nvSpPr>
          <p:cNvPr id="42" name="Ellips 41"/>
          <p:cNvSpPr/>
          <p:nvPr/>
        </p:nvSpPr>
        <p:spPr>
          <a:xfrm>
            <a:off x="5531214" y="3751560"/>
            <a:ext cx="1524218" cy="756313"/>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SUD/RSS verksamhets-utvecklar nätverk</a:t>
            </a:r>
            <a:endParaRPr lang="sv-SE" sz="1000" dirty="0">
              <a:solidFill>
                <a:schemeClr val="tx1"/>
              </a:solidFill>
            </a:endParaRPr>
          </a:p>
        </p:txBody>
      </p:sp>
      <p:sp>
        <p:nvSpPr>
          <p:cNvPr id="43" name="Ellips 42"/>
          <p:cNvSpPr/>
          <p:nvPr/>
        </p:nvSpPr>
        <p:spPr>
          <a:xfrm>
            <a:off x="7185178" y="3779699"/>
            <a:ext cx="1298470" cy="704140"/>
          </a:xfrm>
          <a:prstGeom prst="ellipse">
            <a:avLst/>
          </a:prstGeom>
          <a:solidFill>
            <a:schemeClr val="accent2">
              <a:lumMod val="75000"/>
            </a:schemeClr>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Dialogforum Nya SoL </a:t>
            </a:r>
            <a:endParaRPr lang="sv-SE" sz="1000" dirty="0">
              <a:solidFill>
                <a:schemeClr val="tx1"/>
              </a:solidFill>
            </a:endParaRPr>
          </a:p>
        </p:txBody>
      </p:sp>
      <p:sp>
        <p:nvSpPr>
          <p:cNvPr id="44" name="Ellips 43"/>
          <p:cNvSpPr/>
          <p:nvPr/>
        </p:nvSpPr>
        <p:spPr>
          <a:xfrm>
            <a:off x="10108626" y="3846968"/>
            <a:ext cx="1638172" cy="636871"/>
          </a:xfrm>
          <a:prstGeom prst="ellipse">
            <a:avLst/>
          </a:prstGeom>
          <a:pattFill prst="pct5">
            <a:fgClr>
              <a:schemeClr val="accent1"/>
            </a:fgClr>
            <a:bgClr>
              <a:schemeClr val="bg1"/>
            </a:bgClr>
          </a:patt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LPO</a:t>
            </a:r>
            <a:br>
              <a:rPr lang="sv-SE" sz="1000" dirty="0" smtClean="0">
                <a:solidFill>
                  <a:schemeClr val="tx1"/>
                </a:solidFill>
              </a:rPr>
            </a:br>
            <a:endParaRPr lang="sv-SE" sz="1000" dirty="0">
              <a:solidFill>
                <a:schemeClr val="tx1"/>
              </a:solidFill>
            </a:endParaRPr>
          </a:p>
        </p:txBody>
      </p:sp>
      <p:sp>
        <p:nvSpPr>
          <p:cNvPr id="45" name="Ellips 44"/>
          <p:cNvSpPr/>
          <p:nvPr/>
        </p:nvSpPr>
        <p:spPr>
          <a:xfrm>
            <a:off x="8705718" y="3730753"/>
            <a:ext cx="1298470" cy="704140"/>
          </a:xfrm>
          <a:prstGeom prst="ellipse">
            <a:avLst/>
          </a:prstGeom>
          <a:pattFill prst="pct5">
            <a:fgClr>
              <a:schemeClr val="accent1"/>
            </a:fgClr>
            <a:bgClr>
              <a:schemeClr val="bg1"/>
            </a:bgClr>
          </a:patt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MAS/MAR </a:t>
            </a:r>
            <a:endParaRPr lang="sv-SE" sz="1000" dirty="0">
              <a:solidFill>
                <a:schemeClr val="tx1"/>
              </a:solidFill>
            </a:endParaRPr>
          </a:p>
        </p:txBody>
      </p:sp>
      <p:sp>
        <p:nvSpPr>
          <p:cNvPr id="25" name="Ellips 24"/>
          <p:cNvSpPr/>
          <p:nvPr/>
        </p:nvSpPr>
        <p:spPr>
          <a:xfrm>
            <a:off x="10024738" y="3024890"/>
            <a:ext cx="1298470" cy="704140"/>
          </a:xfrm>
          <a:prstGeom prst="ellipse">
            <a:avLst/>
          </a:prstGeom>
          <a:pattFill prst="pct5">
            <a:fgClr>
              <a:schemeClr val="accent1"/>
            </a:fgClr>
            <a:bgClr>
              <a:schemeClr val="bg1"/>
            </a:bgClr>
          </a:patt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000" dirty="0" smtClean="0">
                <a:solidFill>
                  <a:schemeClr val="tx1"/>
                </a:solidFill>
              </a:rPr>
              <a:t>Skolchefer </a:t>
            </a:r>
            <a:endParaRPr lang="sv-SE" sz="1000" dirty="0">
              <a:solidFill>
                <a:schemeClr val="tx1"/>
              </a:solidFill>
            </a:endParaRPr>
          </a:p>
        </p:txBody>
      </p:sp>
      <p:sp>
        <p:nvSpPr>
          <p:cNvPr id="3" name="Rektangel 2"/>
          <p:cNvSpPr/>
          <p:nvPr/>
        </p:nvSpPr>
        <p:spPr>
          <a:xfrm>
            <a:off x="4409184" y="295078"/>
            <a:ext cx="2941831" cy="369332"/>
          </a:xfrm>
          <a:prstGeom prst="rect">
            <a:avLst/>
          </a:prstGeom>
        </p:spPr>
        <p:txBody>
          <a:bodyPr wrap="none">
            <a:spAutoFit/>
          </a:bodyPr>
          <a:lstStyle/>
          <a:p>
            <a:r>
              <a:rPr lang="sv-SE" b="1" dirty="0">
                <a:solidFill>
                  <a:schemeClr val="accent1"/>
                </a:solidFill>
              </a:rPr>
              <a:t>Nivåer RSS ska verka på </a:t>
            </a:r>
          </a:p>
        </p:txBody>
      </p:sp>
    </p:spTree>
    <p:extLst>
      <p:ext uri="{BB962C8B-B14F-4D97-AF65-F5344CB8AC3E}">
        <p14:creationId xmlns:p14="http://schemas.microsoft.com/office/powerpoint/2010/main" val="987104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 1"/>
          <p:cNvSpPr/>
          <p:nvPr/>
        </p:nvSpPr>
        <p:spPr>
          <a:xfrm>
            <a:off x="4382879" y="1158107"/>
            <a:ext cx="3518263" cy="22903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t>RSS grunduppdrag</a:t>
            </a:r>
            <a:endParaRPr lang="sv-SE" dirty="0"/>
          </a:p>
        </p:txBody>
      </p:sp>
      <p:sp>
        <p:nvSpPr>
          <p:cNvPr id="3" name="Rektangel 2"/>
          <p:cNvSpPr/>
          <p:nvPr/>
        </p:nvSpPr>
        <p:spPr>
          <a:xfrm>
            <a:off x="1478749" y="3573418"/>
            <a:ext cx="3916020" cy="124600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sv-SE" dirty="0" smtClean="0">
                <a:solidFill>
                  <a:schemeClr val="tx1"/>
                </a:solidFill>
              </a:rPr>
              <a:t>Stödja </a:t>
            </a:r>
            <a:r>
              <a:rPr lang="sv-SE" b="1" dirty="0" smtClean="0">
                <a:solidFill>
                  <a:schemeClr val="tx1"/>
                </a:solidFill>
              </a:rPr>
              <a:t>samverkan</a:t>
            </a:r>
            <a:r>
              <a:rPr lang="sv-SE" dirty="0" smtClean="0">
                <a:solidFill>
                  <a:schemeClr val="tx1"/>
                </a:solidFill>
              </a:rPr>
              <a:t> mellan länets kommuner och mellan länets kommuner och den näraliggande hälso- och sjukvården</a:t>
            </a:r>
            <a:endParaRPr lang="sv-SE" dirty="0">
              <a:solidFill>
                <a:schemeClr val="tx1"/>
              </a:solidFill>
            </a:endParaRPr>
          </a:p>
        </p:txBody>
      </p:sp>
      <p:sp>
        <p:nvSpPr>
          <p:cNvPr id="4" name="Rektangel 3"/>
          <p:cNvSpPr/>
          <p:nvPr/>
        </p:nvSpPr>
        <p:spPr>
          <a:xfrm>
            <a:off x="6400801" y="3749040"/>
            <a:ext cx="2428140" cy="92310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solidFill>
                  <a:schemeClr val="tx1"/>
                </a:solidFill>
              </a:rPr>
              <a:t>Stödja Socialtjänstens </a:t>
            </a:r>
            <a:r>
              <a:rPr lang="sv-SE" b="1" dirty="0" smtClean="0">
                <a:solidFill>
                  <a:schemeClr val="tx1"/>
                </a:solidFill>
              </a:rPr>
              <a:t>kunskapsutveckling</a:t>
            </a:r>
            <a:endParaRPr lang="sv-SE" b="1" dirty="0">
              <a:solidFill>
                <a:schemeClr val="tx1"/>
              </a:solidFill>
            </a:endParaRPr>
          </a:p>
        </p:txBody>
      </p:sp>
      <p:cxnSp>
        <p:nvCxnSpPr>
          <p:cNvPr id="6" name="Rak koppling 5"/>
          <p:cNvCxnSpPr>
            <a:stCxn id="2" idx="3"/>
            <a:endCxn id="3" idx="0"/>
          </p:cNvCxnSpPr>
          <p:nvPr/>
        </p:nvCxnSpPr>
        <p:spPr>
          <a:xfrm flipH="1">
            <a:off x="3436759" y="3113046"/>
            <a:ext cx="1461358" cy="46037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Rak koppling 7"/>
          <p:cNvCxnSpPr>
            <a:stCxn id="2" idx="5"/>
            <a:endCxn id="4" idx="0"/>
          </p:cNvCxnSpPr>
          <p:nvPr/>
        </p:nvCxnSpPr>
        <p:spPr>
          <a:xfrm>
            <a:off x="7385904" y="3113046"/>
            <a:ext cx="228967" cy="635994"/>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ktangel med rundade hörn 9"/>
          <p:cNvSpPr/>
          <p:nvPr/>
        </p:nvSpPr>
        <p:spPr>
          <a:xfrm>
            <a:off x="1245775" y="5039359"/>
            <a:ext cx="4366258" cy="129453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sv-SE" sz="1600" dirty="0" smtClean="0">
                <a:solidFill>
                  <a:schemeClr val="tx1"/>
                </a:solidFill>
              </a:rPr>
              <a:t>Stödja och utveckla strukturen och systematik för samverkan från regional till lokal nivå, främja samverkan i gemensamma utvecklingsområden</a:t>
            </a:r>
            <a:endParaRPr lang="sv-SE" sz="1600" dirty="0">
              <a:solidFill>
                <a:schemeClr val="tx1"/>
              </a:solidFill>
            </a:endParaRPr>
          </a:p>
        </p:txBody>
      </p:sp>
      <p:cxnSp>
        <p:nvCxnSpPr>
          <p:cNvPr id="12" name="Rak koppling 11"/>
          <p:cNvCxnSpPr/>
          <p:nvPr/>
        </p:nvCxnSpPr>
        <p:spPr>
          <a:xfrm>
            <a:off x="3091696" y="4817085"/>
            <a:ext cx="0" cy="222274"/>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ktangel med rundade hörn 12"/>
          <p:cNvSpPr/>
          <p:nvPr/>
        </p:nvSpPr>
        <p:spPr>
          <a:xfrm>
            <a:off x="6682901" y="4911633"/>
            <a:ext cx="4994749" cy="142226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sv-SE" sz="1600" dirty="0" smtClean="0">
                <a:solidFill>
                  <a:schemeClr val="tx1"/>
                </a:solidFill>
              </a:rPr>
              <a:t>Erbjuda stöd i olika processer så som implementering, systematiskt uppföljning och analys, metodstöd etc.</a:t>
            </a:r>
            <a:endParaRPr lang="sv-SE" sz="1600" dirty="0">
              <a:solidFill>
                <a:schemeClr val="tx1"/>
              </a:solidFill>
            </a:endParaRPr>
          </a:p>
        </p:txBody>
      </p:sp>
      <p:cxnSp>
        <p:nvCxnSpPr>
          <p:cNvPr id="15" name="Rak koppling 14"/>
          <p:cNvCxnSpPr/>
          <p:nvPr/>
        </p:nvCxnSpPr>
        <p:spPr>
          <a:xfrm flipH="1">
            <a:off x="7901142" y="4713380"/>
            <a:ext cx="4608" cy="20741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ruta 16"/>
          <p:cNvSpPr txBox="1"/>
          <p:nvPr/>
        </p:nvSpPr>
        <p:spPr>
          <a:xfrm rot="19876035">
            <a:off x="1175811" y="1139969"/>
            <a:ext cx="3831771" cy="923330"/>
          </a:xfrm>
          <a:prstGeom prst="rect">
            <a:avLst/>
          </a:prstGeom>
          <a:noFill/>
          <a:ln w="19050">
            <a:solidFill>
              <a:schemeClr val="tx1"/>
            </a:solidFill>
            <a:prstDash val="dash"/>
          </a:ln>
        </p:spPr>
        <p:txBody>
          <a:bodyPr wrap="square" rtlCol="0">
            <a:spAutoFit/>
          </a:bodyPr>
          <a:lstStyle/>
          <a:p>
            <a:pPr algn="ctr"/>
            <a:r>
              <a:rPr lang="sv-SE" dirty="0" smtClean="0"/>
              <a:t>Hur hänger RSS grunduppdrag ihop med det behov av regionalt stöd som framkommit?</a:t>
            </a:r>
            <a:endParaRPr lang="sv-SE" dirty="0"/>
          </a:p>
        </p:txBody>
      </p:sp>
      <p:sp>
        <p:nvSpPr>
          <p:cNvPr id="5" name="Rektangel 4"/>
          <p:cNvSpPr/>
          <p:nvPr/>
        </p:nvSpPr>
        <p:spPr>
          <a:xfrm>
            <a:off x="9093391" y="3749040"/>
            <a:ext cx="2723456" cy="923330"/>
          </a:xfrm>
          <a:prstGeom prst="rect">
            <a:avLst/>
          </a:prstGeom>
          <a:solidFill>
            <a:schemeClr val="tx2">
              <a:lumMod val="20000"/>
              <a:lumOff val="80000"/>
            </a:schemeClr>
          </a:solidFill>
          <a:ln>
            <a:solidFill>
              <a:schemeClr val="tx1"/>
            </a:solidFill>
          </a:ln>
        </p:spPr>
        <p:txBody>
          <a:bodyPr wrap="square">
            <a:spAutoFit/>
          </a:bodyPr>
          <a:lstStyle/>
          <a:p>
            <a:pPr algn="ctr"/>
            <a:r>
              <a:rPr lang="sv-SE" dirty="0" smtClean="0"/>
              <a:t>Stödja </a:t>
            </a:r>
          </a:p>
          <a:p>
            <a:pPr algn="ctr"/>
            <a:r>
              <a:rPr lang="sv-SE" dirty="0" smtClean="0"/>
              <a:t>Socialtjänstens </a:t>
            </a:r>
            <a:r>
              <a:rPr lang="sv-SE" b="1" dirty="0" smtClean="0"/>
              <a:t>verksamhetsutveckling</a:t>
            </a:r>
            <a:endParaRPr lang="sv-SE" b="1" dirty="0"/>
          </a:p>
        </p:txBody>
      </p:sp>
      <p:cxnSp>
        <p:nvCxnSpPr>
          <p:cNvPr id="14" name="Rak koppling 13"/>
          <p:cNvCxnSpPr/>
          <p:nvPr/>
        </p:nvCxnSpPr>
        <p:spPr>
          <a:xfrm>
            <a:off x="7761943" y="2792028"/>
            <a:ext cx="2836663" cy="9570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Rak koppling 15"/>
          <p:cNvCxnSpPr/>
          <p:nvPr/>
        </p:nvCxnSpPr>
        <p:spPr>
          <a:xfrm>
            <a:off x="10523432" y="4706052"/>
            <a:ext cx="1693" cy="20558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7194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3200" dirty="0" smtClean="0"/>
              <a:t>Lokala behov av regionalt stöd i omställningsarbetet </a:t>
            </a:r>
            <a:endParaRPr lang="sv-SE" sz="3200" dirty="0"/>
          </a:p>
        </p:txBody>
      </p:sp>
      <p:sp>
        <p:nvSpPr>
          <p:cNvPr id="3" name="Underrubrik 2"/>
          <p:cNvSpPr>
            <a:spLocks noGrp="1"/>
          </p:cNvSpPr>
          <p:nvPr>
            <p:ph type="body" idx="1"/>
          </p:nvPr>
        </p:nvSpPr>
        <p:spPr/>
        <p:txBody>
          <a:bodyPr>
            <a:normAutofit/>
          </a:bodyPr>
          <a:lstStyle/>
          <a:p>
            <a:r>
              <a:rPr lang="sv-SE" sz="2000" i="1" dirty="0" smtClean="0"/>
              <a:t>-RSS förslag på ett långsiktigt regionalt stöd i omställningsarbetet</a:t>
            </a:r>
            <a:endParaRPr lang="sv-SE" sz="2000" i="1" dirty="0"/>
          </a:p>
        </p:txBody>
      </p:sp>
    </p:spTree>
    <p:extLst>
      <p:ext uri="{BB962C8B-B14F-4D97-AF65-F5344CB8AC3E}">
        <p14:creationId xmlns:p14="http://schemas.microsoft.com/office/powerpoint/2010/main" val="1838527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6129" y="1981043"/>
            <a:ext cx="4361478" cy="971549"/>
          </a:xfrm>
        </p:spPr>
        <p:txBody>
          <a:bodyPr/>
          <a:lstStyle/>
          <a:p>
            <a:r>
              <a:rPr lang="sv-SE" dirty="0" smtClean="0"/>
              <a:t>Hållbar socialtjänst- Ny socialtjänstlag</a:t>
            </a:r>
            <a:endParaRPr lang="sv-SE" dirty="0"/>
          </a:p>
        </p:txBody>
      </p:sp>
      <p:graphicFrame>
        <p:nvGraphicFramePr>
          <p:cNvPr id="7" name="Platshållare för innehåll 6"/>
          <p:cNvGraphicFramePr>
            <a:graphicFrameLocks noGrp="1"/>
          </p:cNvGraphicFramePr>
          <p:nvPr>
            <p:ph idx="1"/>
            <p:extLst>
              <p:ext uri="{D42A27DB-BD31-4B8C-83A1-F6EECF244321}">
                <p14:modId xmlns:p14="http://schemas.microsoft.com/office/powerpoint/2010/main" val="3553268067"/>
              </p:ext>
            </p:extLst>
          </p:nvPr>
        </p:nvGraphicFramePr>
        <p:xfrm>
          <a:off x="5178402" y="647882"/>
          <a:ext cx="5675312" cy="501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Platshållare för text 7"/>
          <p:cNvSpPr>
            <a:spLocks noGrp="1"/>
          </p:cNvSpPr>
          <p:nvPr>
            <p:ph type="body" sz="half" idx="2"/>
          </p:nvPr>
        </p:nvSpPr>
        <p:spPr/>
        <p:txBody>
          <a:bodyPr/>
          <a:lstStyle/>
          <a:p>
            <a:pPr algn="ctr"/>
            <a:endParaRPr lang="sv-SE" i="1" dirty="0" smtClean="0"/>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dirty="0"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13</a:t>
            </a:fld>
            <a:endParaRPr lang="sv-SE" dirty="0"/>
          </a:p>
        </p:txBody>
      </p:sp>
    </p:spTree>
    <p:extLst>
      <p:ext uri="{BB962C8B-B14F-4D97-AF65-F5344CB8AC3E}">
        <p14:creationId xmlns:p14="http://schemas.microsoft.com/office/powerpoint/2010/main" val="3588857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A88F825-39A1-4518-AF09-00C93A6E7E21}" type="datetime1">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2025-01-09</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3" name="Platshållare för sidfot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4" name="Platshållare för bildnumm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E01E1A-941A-4631-90CF-60703A485342}" type="slidenum">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5" name="Ellips 4"/>
          <p:cNvSpPr/>
          <p:nvPr/>
        </p:nvSpPr>
        <p:spPr>
          <a:xfrm>
            <a:off x="3581401" y="1424282"/>
            <a:ext cx="2978160" cy="2748621"/>
          </a:xfrm>
          <a:prstGeom prst="ellipse">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smtClean="0">
                <a:ln>
                  <a:noFill/>
                </a:ln>
                <a:solidFill>
                  <a:srgbClr val="FFFFFF"/>
                </a:solidFill>
                <a:effectLst/>
                <a:uLnTx/>
                <a:uFillTx/>
                <a:latin typeface="Arial"/>
                <a:ea typeface="+mn-ea"/>
                <a:cs typeface="+mn-cs"/>
              </a:rPr>
              <a:t>Kommunernas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smtClean="0">
                <a:ln>
                  <a:noFill/>
                </a:ln>
                <a:solidFill>
                  <a:srgbClr val="FFFFFF"/>
                </a:solidFill>
                <a:effectLst/>
                <a:uLnTx/>
                <a:uFillTx/>
                <a:latin typeface="Arial"/>
                <a:ea typeface="+mn-ea"/>
                <a:cs typeface="+mn-cs"/>
              </a:rPr>
              <a:t>Egna utvecklingsarbete och insatser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smtClean="0">
              <a:ln>
                <a:noFill/>
              </a:ln>
              <a:solidFill>
                <a:srgbClr val="FFFFFF"/>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400" dirty="0" smtClean="0">
                <a:solidFill>
                  <a:srgbClr val="FFFFFF"/>
                </a:solidFill>
                <a:latin typeface="Arial"/>
              </a:rPr>
              <a:t>(</a:t>
            </a:r>
            <a:r>
              <a:rPr lang="sv-SE" b="1" dirty="0" smtClean="0">
                <a:solidFill>
                  <a:srgbClr val="FFFFFF"/>
                </a:solidFill>
                <a:latin typeface="Arial"/>
              </a:rPr>
              <a:t>Nya SoL</a:t>
            </a:r>
            <a:r>
              <a:rPr lang="sv-SE" sz="1400" dirty="0">
                <a:solidFill>
                  <a:srgbClr val="FFFFFF"/>
                </a:solidFill>
                <a:latin typeface="Arial"/>
              </a:rPr>
              <a:t>)</a:t>
            </a:r>
            <a:endParaRPr kumimoji="0" lang="sv-SE" sz="1400" b="0" i="0" u="none" strike="noStrike" kern="1200" cap="none" spc="0" normalizeH="0" baseline="0" noProof="0" dirty="0">
              <a:ln>
                <a:noFill/>
              </a:ln>
              <a:solidFill>
                <a:srgbClr val="FFFFFF"/>
              </a:solidFill>
              <a:effectLst/>
              <a:uLnTx/>
              <a:uFillTx/>
              <a:latin typeface="Arial"/>
            </a:endParaRPr>
          </a:p>
        </p:txBody>
      </p:sp>
      <p:sp>
        <p:nvSpPr>
          <p:cNvPr id="8" name="textruta 7"/>
          <p:cNvSpPr txBox="1"/>
          <p:nvPr/>
        </p:nvSpPr>
        <p:spPr>
          <a:xfrm>
            <a:off x="4429415" y="5503561"/>
            <a:ext cx="3723985" cy="369332"/>
          </a:xfrm>
          <a:prstGeom prst="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smtClean="0">
                <a:ln>
                  <a:noFill/>
                </a:ln>
                <a:solidFill>
                  <a:srgbClr val="FFFFFF"/>
                </a:solidFill>
                <a:effectLst/>
                <a:uLnTx/>
                <a:uFillTx/>
                <a:latin typeface="Arial"/>
                <a:ea typeface="+mn-ea"/>
                <a:cs typeface="+mn-cs"/>
              </a:rPr>
              <a:t>Regionalt stöd från RSS Dalarna</a:t>
            </a: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9" name="textruta 8"/>
          <p:cNvSpPr txBox="1"/>
          <p:nvPr/>
        </p:nvSpPr>
        <p:spPr>
          <a:xfrm>
            <a:off x="3041939" y="723353"/>
            <a:ext cx="6597361" cy="400110"/>
          </a:xfrm>
          <a:prstGeom prst="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noProof="0" dirty="0" smtClean="0">
                <a:ln>
                  <a:noFill/>
                </a:ln>
                <a:solidFill>
                  <a:srgbClr val="FFFFFF"/>
                </a:solidFill>
                <a:effectLst/>
                <a:uLnTx/>
                <a:uFillTx/>
                <a:latin typeface="Arial"/>
                <a:ea typeface="+mn-ea"/>
                <a:cs typeface="+mn-cs"/>
              </a:rPr>
              <a:t>RSS som navet i omställningsarbetet Nya SoL</a:t>
            </a:r>
            <a:endParaRPr kumimoji="0" lang="sv-SE" sz="2000" b="1" i="0" u="none" strike="noStrike" kern="1200" cap="none" spc="0" normalizeH="0" baseline="0" noProof="0" dirty="0">
              <a:ln>
                <a:noFill/>
              </a:ln>
              <a:solidFill>
                <a:srgbClr val="FFFFFF"/>
              </a:solidFill>
              <a:effectLst/>
              <a:uLnTx/>
              <a:uFillTx/>
              <a:latin typeface="Arial"/>
              <a:ea typeface="+mn-ea"/>
              <a:cs typeface="+mn-cs"/>
            </a:endParaRPr>
          </a:p>
        </p:txBody>
      </p:sp>
      <p:cxnSp>
        <p:nvCxnSpPr>
          <p:cNvPr id="18" name="Rak pilkoppling 17"/>
          <p:cNvCxnSpPr/>
          <p:nvPr/>
        </p:nvCxnSpPr>
        <p:spPr>
          <a:xfrm flipH="1" flipV="1">
            <a:off x="5296953" y="4286992"/>
            <a:ext cx="147395" cy="92389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Rak pilkoppling 15"/>
          <p:cNvCxnSpPr/>
          <p:nvPr/>
        </p:nvCxnSpPr>
        <p:spPr>
          <a:xfrm flipV="1">
            <a:off x="7116908" y="4286992"/>
            <a:ext cx="268752" cy="92389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Ellips 6"/>
          <p:cNvSpPr/>
          <p:nvPr/>
        </p:nvSpPr>
        <p:spPr>
          <a:xfrm>
            <a:off x="6025896" y="1424282"/>
            <a:ext cx="2985043" cy="2748621"/>
          </a:xfrm>
          <a:prstGeom prst="ellipse">
            <a:avLst/>
          </a:prstGeom>
          <a:solidFill>
            <a:schemeClr val="accent4">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1" i="0" u="none" strike="noStrike" kern="1200" cap="none" spc="0" normalizeH="0" baseline="0" noProof="0" dirty="0" smtClean="0">
                <a:ln>
                  <a:noFill/>
                </a:ln>
                <a:solidFill>
                  <a:schemeClr val="tx1"/>
                </a:solidFill>
                <a:effectLst/>
                <a:uLnTx/>
                <a:uFillTx/>
                <a:latin typeface="Arial"/>
                <a:ea typeface="+mn-ea"/>
                <a:cs typeface="+mn-cs"/>
              </a:rPr>
              <a:t>Gemensamt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smtClean="0">
                <a:ln>
                  <a:noFill/>
                </a:ln>
                <a:solidFill>
                  <a:schemeClr val="tx1"/>
                </a:solidFill>
                <a:effectLst/>
                <a:uLnTx/>
                <a:uFillTx/>
                <a:latin typeface="Arial"/>
                <a:ea typeface="+mn-ea"/>
                <a:cs typeface="+mn-cs"/>
              </a:rPr>
              <a:t>Utvecklings-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smtClean="0">
                <a:ln>
                  <a:noFill/>
                </a:ln>
                <a:solidFill>
                  <a:schemeClr val="tx1"/>
                </a:solidFill>
                <a:effectLst/>
                <a:uLnTx/>
                <a:uFillTx/>
                <a:latin typeface="Arial"/>
                <a:ea typeface="+mn-ea"/>
                <a:cs typeface="+mn-cs"/>
              </a:rPr>
              <a:t>arbete och insatser i samverkan mellan</a:t>
            </a:r>
            <a:r>
              <a:rPr kumimoji="0" lang="sv-SE" sz="1800" b="0" i="0" u="none" strike="noStrike" kern="1200" cap="none" spc="0" normalizeH="0" noProof="0" dirty="0" smtClean="0">
                <a:ln>
                  <a:noFill/>
                </a:ln>
                <a:solidFill>
                  <a:schemeClr val="tx1"/>
                </a:solidFill>
                <a:effectLst/>
                <a:uLnTx/>
                <a:uFillTx/>
                <a:latin typeface="Arial"/>
                <a:ea typeface="+mn-ea"/>
                <a:cs typeface="+mn-cs"/>
              </a:rPr>
              <a:t> kommunerna</a:t>
            </a:r>
            <a:endParaRPr kumimoji="0" lang="sv-SE" sz="1800" b="0" i="0" u="none" strike="noStrike" kern="1200" cap="none" spc="0" normalizeH="0" baseline="0" noProof="0" dirty="0" smtClean="0">
              <a:ln>
                <a:noFill/>
              </a:ln>
              <a:solidFill>
                <a:schemeClr val="tx1"/>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smtClean="0">
                <a:solidFill>
                  <a:schemeClr val="tx1"/>
                </a:solidFill>
                <a:latin typeface="Arial"/>
              </a:rPr>
              <a:t>(</a:t>
            </a:r>
            <a:r>
              <a:rPr lang="sv-SE" b="1" dirty="0" smtClean="0">
                <a:solidFill>
                  <a:schemeClr val="tx1"/>
                </a:solidFill>
                <a:latin typeface="Arial"/>
              </a:rPr>
              <a:t>Nya SoL</a:t>
            </a:r>
            <a:r>
              <a:rPr lang="sv-SE" dirty="0" smtClean="0">
                <a:solidFill>
                  <a:schemeClr val="tx1"/>
                </a:solidFill>
                <a:latin typeface="Arial"/>
              </a:rPr>
              <a:t>)</a:t>
            </a:r>
            <a:endParaRPr kumimoji="0" lang="sv-SE" sz="1800" b="0" i="0" u="none" strike="noStrike" kern="1200" cap="none" spc="0" normalizeH="0" baseline="0" noProof="0" dirty="0">
              <a:ln>
                <a:noFill/>
              </a:ln>
              <a:solidFill>
                <a:schemeClr val="tx1"/>
              </a:solidFill>
              <a:effectLst/>
              <a:uLnTx/>
              <a:uFillTx/>
              <a:latin typeface="Arial"/>
            </a:endParaRPr>
          </a:p>
        </p:txBody>
      </p:sp>
    </p:spTree>
    <p:extLst>
      <p:ext uri="{BB962C8B-B14F-4D97-AF65-F5344CB8AC3E}">
        <p14:creationId xmlns:p14="http://schemas.microsoft.com/office/powerpoint/2010/main" val="35865191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Ellips 20"/>
          <p:cNvSpPr/>
          <p:nvPr/>
        </p:nvSpPr>
        <p:spPr>
          <a:xfrm>
            <a:off x="5510603" y="1016814"/>
            <a:ext cx="5746648" cy="5368923"/>
          </a:xfrm>
          <a:prstGeom prst="ellipse">
            <a:avLst/>
          </a:prstGeom>
          <a:solidFill>
            <a:schemeClr val="accent4">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4" name="Ellips 13"/>
          <p:cNvSpPr/>
          <p:nvPr/>
        </p:nvSpPr>
        <p:spPr>
          <a:xfrm>
            <a:off x="1420306" y="877208"/>
            <a:ext cx="5930899" cy="5429250"/>
          </a:xfrm>
          <a:prstGeom prst="ellipse">
            <a:avLst/>
          </a:prstGeom>
          <a:solidFill>
            <a:schemeClr val="accent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 name="Rubrik 1"/>
          <p:cNvSpPr>
            <a:spLocks noGrp="1"/>
          </p:cNvSpPr>
          <p:nvPr>
            <p:ph type="title"/>
          </p:nvPr>
        </p:nvSpPr>
        <p:spPr>
          <a:xfrm>
            <a:off x="269397" y="595410"/>
            <a:ext cx="10416781" cy="1209600"/>
          </a:xfrm>
        </p:spPr>
        <p:txBody>
          <a:bodyPr>
            <a:noAutofit/>
          </a:bodyPr>
          <a:lstStyle/>
          <a:p>
            <a:r>
              <a:rPr lang="sv-SE" sz="2000" dirty="0" smtClean="0"/>
              <a:t/>
            </a:r>
            <a:br>
              <a:rPr lang="sv-SE" sz="2000" dirty="0" smtClean="0"/>
            </a:br>
            <a:r>
              <a:rPr lang="sv-SE" sz="2000" dirty="0" smtClean="0"/>
              <a:t/>
            </a:r>
            <a:br>
              <a:rPr lang="sv-SE" sz="2000" dirty="0" smtClean="0"/>
            </a:br>
            <a:r>
              <a:rPr lang="sv-SE" sz="2000" dirty="0" smtClean="0"/>
              <a:t>Regionalt stöd Nya SoL till länets kommuner - 3 </a:t>
            </a:r>
            <a:r>
              <a:rPr lang="sv-SE" sz="2000" dirty="0"/>
              <a:t>fokusområden</a:t>
            </a:r>
            <a:endParaRPr lang="sv-SE" sz="1600" dirty="0"/>
          </a:p>
        </p:txBody>
      </p:sp>
      <p:sp>
        <p:nvSpPr>
          <p:cNvPr id="17" name="Platshållare för innehåll 2"/>
          <p:cNvSpPr>
            <a:spLocks noGrp="1"/>
          </p:cNvSpPr>
          <p:nvPr>
            <p:ph idx="1"/>
          </p:nvPr>
        </p:nvSpPr>
        <p:spPr>
          <a:xfrm>
            <a:off x="1564210" y="1443932"/>
            <a:ext cx="10000206" cy="1564686"/>
          </a:xfrm>
        </p:spPr>
        <p:txBody>
          <a:bodyPr>
            <a:normAutofit fontScale="25000" lnSpcReduction="20000"/>
          </a:bodyPr>
          <a:lstStyle/>
          <a:p>
            <a:pPr>
              <a:tabLst>
                <a:tab pos="457200" algn="l"/>
              </a:tabLst>
            </a:pPr>
            <a:endParaRPr lang="sv-SE" sz="3600" dirty="0" smtClean="0"/>
          </a:p>
          <a:p>
            <a:pPr>
              <a:tabLst>
                <a:tab pos="457200" algn="l"/>
              </a:tabLst>
            </a:pPr>
            <a:r>
              <a:rPr lang="sv-SE" sz="3600" dirty="0" smtClean="0"/>
              <a:t>Erbjuda </a:t>
            </a:r>
            <a:r>
              <a:rPr lang="sv-SE" sz="3600" dirty="0"/>
              <a:t>arenor för </a:t>
            </a:r>
            <a:r>
              <a:rPr lang="sv-SE" sz="3600" dirty="0" smtClean="0"/>
              <a:t>lärande och erfarenhetsutbyte </a:t>
            </a:r>
            <a:r>
              <a:rPr lang="sv-SE" sz="3600" dirty="0"/>
              <a:t>efter behov och prioriterade områden</a:t>
            </a:r>
          </a:p>
          <a:p>
            <a:pPr lvl="0">
              <a:tabLst>
                <a:tab pos="457200" algn="l"/>
              </a:tabLst>
            </a:pPr>
            <a:r>
              <a:rPr lang="sv-SE" sz="3600" dirty="0" smtClean="0"/>
              <a:t>Omvärldsbevakning prioritering </a:t>
            </a:r>
            <a:r>
              <a:rPr lang="sv-SE" sz="3600" dirty="0"/>
              <a:t>	</a:t>
            </a:r>
            <a:r>
              <a:rPr lang="sv-SE" sz="3600" dirty="0" smtClean="0"/>
              <a:t>	</a:t>
            </a:r>
          </a:p>
          <a:p>
            <a:pPr>
              <a:tabLst>
                <a:tab pos="457200" algn="l"/>
              </a:tabLst>
            </a:pPr>
            <a:r>
              <a:rPr lang="sv-SE" sz="3600" dirty="0" smtClean="0"/>
              <a:t>Informations flöden och kommunikationsvägar</a:t>
            </a:r>
            <a:endParaRPr lang="sv-SE" sz="3600" dirty="0"/>
          </a:p>
          <a:p>
            <a:pPr>
              <a:tabLst>
                <a:tab pos="457200" algn="l"/>
              </a:tabLst>
            </a:pPr>
            <a:r>
              <a:rPr lang="sv-SE" sz="3600" dirty="0" smtClean="0"/>
              <a:t>Utveckling av samverkanswebb</a:t>
            </a:r>
          </a:p>
          <a:p>
            <a:pPr>
              <a:tabLst>
                <a:tab pos="457200" algn="l"/>
              </a:tabLst>
            </a:pPr>
            <a:r>
              <a:rPr lang="sv-SE" sz="3600" dirty="0" smtClean="0"/>
              <a:t>Stödja och utveckla samverkan och samarbete med Högskolan Dalarna/SUD och forskning av socialtjänstens arbete för att bidra till fortsatt kunskapsutveckling inom socialtjänsten- gemensamma insatser arbeten i omställningen mot en mer kunskapsbaserad socialtjänst</a:t>
            </a:r>
            <a:r>
              <a:rPr lang="sv-SE" sz="1000" b="1" dirty="0" smtClean="0"/>
              <a:t/>
            </a:r>
            <a:br>
              <a:rPr lang="sv-SE" sz="1000" b="1" dirty="0" smtClean="0"/>
            </a:br>
            <a:r>
              <a:rPr lang="sv-SE" sz="1000" b="1" dirty="0" smtClean="0"/>
              <a:t>		</a:t>
            </a:r>
            <a:endParaRPr lang="sv-SE" sz="2800" dirty="0"/>
          </a:p>
          <a:p>
            <a:endParaRPr lang="sv-SE" sz="900" dirty="0"/>
          </a:p>
        </p:txBody>
      </p:sp>
      <p:sp>
        <p:nvSpPr>
          <p:cNvPr id="6" name="Rektangel 5"/>
          <p:cNvSpPr/>
          <p:nvPr/>
        </p:nvSpPr>
        <p:spPr>
          <a:xfrm>
            <a:off x="198554" y="1732641"/>
            <a:ext cx="1351915" cy="12909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smtClean="0">
                <a:solidFill>
                  <a:prstClr val="white"/>
                </a:solidFill>
                <a:latin typeface="Arial"/>
              </a:rPr>
              <a:t>Stödja kunskaps-utveckling</a:t>
            </a:r>
            <a:endParaRPr kumimoji="0" lang="en-US" sz="1200" b="0" i="0" u="none" strike="noStrike" kern="1200" cap="none" spc="0" normalizeH="0" baseline="0" noProof="0" dirty="0">
              <a:ln>
                <a:noFill/>
              </a:ln>
              <a:solidFill>
                <a:prstClr val="white"/>
              </a:solidFill>
              <a:effectLst/>
              <a:uLnTx/>
              <a:uFillTx/>
              <a:latin typeface="Arial"/>
            </a:endParaRPr>
          </a:p>
        </p:txBody>
      </p:sp>
      <p:cxnSp>
        <p:nvCxnSpPr>
          <p:cNvPr id="20" name="Rak koppling 19"/>
          <p:cNvCxnSpPr/>
          <p:nvPr/>
        </p:nvCxnSpPr>
        <p:spPr>
          <a:xfrm>
            <a:off x="257554" y="3105929"/>
            <a:ext cx="1136581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Rektangel 14"/>
          <p:cNvSpPr/>
          <p:nvPr/>
        </p:nvSpPr>
        <p:spPr>
          <a:xfrm>
            <a:off x="203023" y="3360333"/>
            <a:ext cx="1361187" cy="130319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sv-SE" sz="1200" dirty="0" smtClean="0">
                <a:solidFill>
                  <a:prstClr val="white"/>
                </a:solidFill>
              </a:rPr>
              <a:t>Stödja verksamhets-utveckling </a:t>
            </a:r>
            <a:endParaRPr lang="en-US" sz="1200" dirty="0">
              <a:solidFill>
                <a:prstClr val="white"/>
              </a:solidFill>
            </a:endParaRPr>
          </a:p>
        </p:txBody>
      </p:sp>
      <p:sp>
        <p:nvSpPr>
          <p:cNvPr id="16" name="Rektangel 15"/>
          <p:cNvSpPr/>
          <p:nvPr/>
        </p:nvSpPr>
        <p:spPr>
          <a:xfrm>
            <a:off x="171679" y="5008199"/>
            <a:ext cx="1348734" cy="131440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white"/>
                </a:solidFill>
                <a:effectLst/>
                <a:uLnTx/>
                <a:uFillTx/>
                <a:latin typeface="Arial"/>
                <a:ea typeface="+mn-ea"/>
                <a:cs typeface="+mn-cs"/>
              </a:rPr>
              <a:t>Främja</a:t>
            </a:r>
            <a:r>
              <a:rPr kumimoji="0" lang="en-US" sz="1200" b="0" i="0" u="none" strike="noStrike" kern="1200" cap="none" spc="0" normalizeH="0" noProof="0" dirty="0" smtClean="0">
                <a:ln>
                  <a:noFill/>
                </a:ln>
                <a:solidFill>
                  <a:prstClr val="white"/>
                </a:solidFill>
                <a:effectLst/>
                <a:uLnTx/>
                <a:uFillTx/>
                <a:latin typeface="Arial"/>
                <a:ea typeface="+mn-ea"/>
                <a:cs typeface="+mn-cs"/>
              </a:rPr>
              <a:t> och stödja samverkan</a:t>
            </a:r>
            <a:endParaRPr kumimoji="0" lang="en-US" sz="1200" b="0" i="0" u="none" strike="noStrike" kern="1200" cap="none" spc="0" normalizeH="0" baseline="0" noProof="0" dirty="0">
              <a:ln>
                <a:noFill/>
              </a:ln>
              <a:solidFill>
                <a:prstClr val="white"/>
              </a:solidFill>
              <a:effectLst/>
              <a:uLnTx/>
              <a:uFillTx/>
              <a:latin typeface="Arial"/>
              <a:ea typeface="+mn-ea"/>
              <a:cs typeface="+mn-cs"/>
            </a:endParaRPr>
          </a:p>
        </p:txBody>
      </p:sp>
      <p:sp>
        <p:nvSpPr>
          <p:cNvPr id="19" name="Platshållare för innehåll 2"/>
          <p:cNvSpPr txBox="1">
            <a:spLocks/>
          </p:cNvSpPr>
          <p:nvPr/>
        </p:nvSpPr>
        <p:spPr>
          <a:xfrm>
            <a:off x="1538757" y="4625490"/>
            <a:ext cx="10000206" cy="17632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sv-SE" sz="900" b="1" dirty="0" smtClean="0"/>
              <a:t>	</a:t>
            </a:r>
            <a:endParaRPr lang="sv-SE" sz="900" dirty="0" smtClean="0"/>
          </a:p>
          <a:p>
            <a:pPr marL="0" indent="0">
              <a:buNone/>
            </a:pPr>
            <a:endParaRPr lang="sv-SE" sz="900" dirty="0" smtClean="0"/>
          </a:p>
          <a:p>
            <a:pPr marL="0" indent="0">
              <a:buNone/>
            </a:pPr>
            <a:endParaRPr lang="sv-SE" sz="900" dirty="0"/>
          </a:p>
          <a:p>
            <a:pPr marL="0" indent="0">
              <a:buNone/>
            </a:pPr>
            <a:r>
              <a:rPr lang="sv-SE" sz="900" dirty="0" smtClean="0"/>
              <a:t/>
            </a:r>
            <a:br>
              <a:rPr lang="sv-SE" sz="900" dirty="0" smtClean="0"/>
            </a:br>
            <a:endParaRPr lang="sv-SE" sz="900" dirty="0"/>
          </a:p>
          <a:p>
            <a:pPr lvl="0"/>
            <a:endParaRPr lang="sv-SE" sz="900" b="1"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sv-SE" sz="900" b="1" dirty="0" smtClean="0">
              <a:solidFill>
                <a:prstClr val="black"/>
              </a:solidFill>
              <a:latin typeface="Arial"/>
            </a:endParaRPr>
          </a:p>
        </p:txBody>
      </p:sp>
      <p:cxnSp>
        <p:nvCxnSpPr>
          <p:cNvPr id="22" name="Rak koppling 21"/>
          <p:cNvCxnSpPr/>
          <p:nvPr/>
        </p:nvCxnSpPr>
        <p:spPr>
          <a:xfrm>
            <a:off x="171679" y="4951783"/>
            <a:ext cx="11365811"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3" name="Rak koppling 22"/>
          <p:cNvCxnSpPr/>
          <p:nvPr/>
        </p:nvCxnSpPr>
        <p:spPr>
          <a:xfrm>
            <a:off x="252458" y="1608699"/>
            <a:ext cx="11370907"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Platshållare för innehåll 2"/>
          <p:cNvSpPr txBox="1">
            <a:spLocks/>
          </p:cNvSpPr>
          <p:nvPr/>
        </p:nvSpPr>
        <p:spPr>
          <a:xfrm>
            <a:off x="1681188" y="2878629"/>
            <a:ext cx="10000206" cy="24349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endParaRPr lang="sv-SE" b="1" dirty="0" smtClean="0"/>
          </a:p>
          <a:p>
            <a:pPr marL="0" lvl="0" indent="0">
              <a:buNone/>
            </a:pPr>
            <a:r>
              <a:rPr lang="sv-SE" b="1" dirty="0" smtClean="0"/>
              <a:t>Genom processledning stödja verksamhetsutveckling</a:t>
            </a:r>
          </a:p>
          <a:p>
            <a:r>
              <a:rPr lang="sv-SE" sz="900" dirty="0"/>
              <a:t>Erbjuda en arena för stöd och lärande för nyckelpersoner som arbetar med </a:t>
            </a:r>
            <a:r>
              <a:rPr lang="sv-SE" sz="900" dirty="0" smtClean="0"/>
              <a:t>omställningen, genom dialogforum, nätverksträffar etc.</a:t>
            </a:r>
            <a:endParaRPr lang="sv-SE" sz="900" dirty="0"/>
          </a:p>
          <a:p>
            <a:r>
              <a:rPr lang="sv-SE" sz="900" dirty="0" smtClean="0"/>
              <a:t>Systematiskt uppföljning</a:t>
            </a:r>
            <a:endParaRPr lang="sv-SE" sz="900" dirty="0"/>
          </a:p>
          <a:p>
            <a:r>
              <a:rPr kumimoji="0" lang="sv-SE" sz="900" i="0" u="none" strike="noStrike" kern="1200" cap="none" spc="0" normalizeH="0" baseline="0" noProof="0" dirty="0" smtClean="0">
                <a:ln>
                  <a:noFill/>
                </a:ln>
                <a:solidFill>
                  <a:prstClr val="black"/>
                </a:solidFill>
                <a:effectLst/>
                <a:uLnTx/>
                <a:uFillTx/>
                <a:latin typeface="Arial"/>
              </a:rPr>
              <a:t>Implementering</a:t>
            </a:r>
            <a:endParaRPr lang="sv-SE" sz="900" dirty="0">
              <a:solidFill>
                <a:prstClr val="black"/>
              </a:solidFill>
              <a:latin typeface="Arial"/>
            </a:endParaRPr>
          </a:p>
          <a:p>
            <a:r>
              <a:rPr lang="sv-SE" sz="900" dirty="0" smtClean="0">
                <a:solidFill>
                  <a:prstClr val="black"/>
                </a:solidFill>
              </a:rPr>
              <a:t>Regionalt analysstöd</a:t>
            </a:r>
          </a:p>
          <a:p>
            <a:r>
              <a:rPr lang="sv-SE" sz="900" dirty="0" smtClean="0"/>
              <a:t>Utveckling i samverkan</a:t>
            </a:r>
          </a:p>
          <a:p>
            <a:r>
              <a:rPr lang="sv-SE" sz="900" dirty="0" smtClean="0"/>
              <a:t>Uppföljning </a:t>
            </a:r>
            <a:r>
              <a:rPr lang="sv-SE" sz="900" dirty="0"/>
              <a:t>av </a:t>
            </a:r>
            <a:r>
              <a:rPr lang="sv-SE" sz="900" dirty="0" smtClean="0"/>
              <a:t>omställningsarbetet                                                                                                   </a:t>
            </a:r>
            <a:endParaRPr lang="sv-SE" sz="900" dirty="0" smtClean="0">
              <a:solidFill>
                <a:prstClr val="black"/>
              </a:solidFill>
            </a:endParaRPr>
          </a:p>
          <a:p>
            <a:pPr marL="0" indent="0">
              <a:buNone/>
            </a:pPr>
            <a:endParaRPr lang="sv-SE" sz="900" b="1" dirty="0" smtClean="0">
              <a:solidFill>
                <a:prstClr val="black"/>
              </a:solidFill>
            </a:endParaRPr>
          </a:p>
          <a:p>
            <a:r>
              <a:rPr lang="sv-SE" sz="900" dirty="0" smtClean="0">
                <a:solidFill>
                  <a:prstClr val="black"/>
                </a:solidFill>
              </a:rPr>
              <a:t>Stöd </a:t>
            </a:r>
            <a:r>
              <a:rPr lang="sv-SE" sz="900" dirty="0">
                <a:solidFill>
                  <a:prstClr val="black"/>
                </a:solidFill>
              </a:rPr>
              <a:t>till ledning och beslutsstruktur (strategisk och taktisk nivå)</a:t>
            </a:r>
          </a:p>
          <a:p>
            <a:r>
              <a:rPr lang="sv-SE" sz="900" dirty="0" smtClean="0">
                <a:solidFill>
                  <a:prstClr val="black"/>
                </a:solidFill>
              </a:rPr>
              <a:t>Utveckla och skapa kommunikationsvägar mellan strategisk, taktisk och operativ nivå</a:t>
            </a:r>
          </a:p>
          <a:p>
            <a:r>
              <a:rPr lang="sv-SE" sz="900" dirty="0" smtClean="0">
                <a:solidFill>
                  <a:prstClr val="black"/>
                </a:solidFill>
              </a:rPr>
              <a:t>Erbjuda </a:t>
            </a:r>
            <a:r>
              <a:rPr lang="sv-SE" sz="900" dirty="0">
                <a:solidFill>
                  <a:prstClr val="black"/>
                </a:solidFill>
              </a:rPr>
              <a:t>olika </a:t>
            </a:r>
            <a:r>
              <a:rPr lang="sv-SE" sz="900" dirty="0"/>
              <a:t>dialoger/workshops</a:t>
            </a:r>
            <a:r>
              <a:rPr lang="sv-SE" sz="900" dirty="0">
                <a:solidFill>
                  <a:prstClr val="black"/>
                </a:solidFill>
              </a:rPr>
              <a:t> för </a:t>
            </a:r>
            <a:r>
              <a:rPr lang="sv-SE" sz="900" dirty="0" smtClean="0">
                <a:solidFill>
                  <a:prstClr val="black"/>
                </a:solidFill>
              </a:rPr>
              <a:t>lärande </a:t>
            </a:r>
            <a:r>
              <a:rPr lang="sv-SE" sz="900" dirty="0">
                <a:solidFill>
                  <a:prstClr val="black"/>
                </a:solidFill>
              </a:rPr>
              <a:t>och stöd i samverkan kommuner och verksamhetsområden mellan</a:t>
            </a:r>
          </a:p>
          <a:p>
            <a:endParaRPr lang="sv-SE" sz="900" b="1" dirty="0">
              <a:solidFill>
                <a:prstClr val="black"/>
              </a:solidFill>
            </a:endParaRPr>
          </a:p>
          <a:p>
            <a:pPr marL="0" indent="0">
              <a:buNone/>
            </a:pPr>
            <a:endParaRPr lang="sv-SE" sz="900" dirty="0"/>
          </a:p>
        </p:txBody>
      </p:sp>
      <p:graphicFrame>
        <p:nvGraphicFramePr>
          <p:cNvPr id="24" name="Diagram 23"/>
          <p:cNvGraphicFramePr/>
          <p:nvPr>
            <p:extLst>
              <p:ext uri="{D42A27DB-BD31-4B8C-83A1-F6EECF244321}">
                <p14:modId xmlns:p14="http://schemas.microsoft.com/office/powerpoint/2010/main" val="4139222457"/>
              </p:ext>
            </p:extLst>
          </p:nvPr>
        </p:nvGraphicFramePr>
        <p:xfrm>
          <a:off x="237743" y="956487"/>
          <a:ext cx="10762094" cy="3468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extLst>
              <p:ext uri="{D42A27DB-BD31-4B8C-83A1-F6EECF244321}">
                <p14:modId xmlns:p14="http://schemas.microsoft.com/office/powerpoint/2010/main" val="28526132"/>
              </p:ext>
            </p:extLst>
          </p:nvPr>
        </p:nvGraphicFramePr>
        <p:xfrm>
          <a:off x="584964" y="6005824"/>
          <a:ext cx="10734675" cy="9237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063604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8">
                                            <p:txEl>
                                              <p:pRg st="1" end="1"/>
                                            </p:txEl>
                                          </p:spTgt>
                                        </p:tgtEl>
                                        <p:attrNameLst>
                                          <p:attrName>style.visibility</p:attrName>
                                        </p:attrNameLst>
                                      </p:cBhvr>
                                      <p:to>
                                        <p:strVal val="visible"/>
                                      </p:to>
                                    </p:set>
                                    <p:anim calcmode="lin" valueType="num">
                                      <p:cBhvr additive="base">
                                        <p:cTn id="21" dur="500" fill="hold"/>
                                        <p:tgtEl>
                                          <p:spTgt spid="18">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8">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8">
                                            <p:txEl>
                                              <p:pRg st="2" end="2"/>
                                            </p:txEl>
                                          </p:spTgt>
                                        </p:tgtEl>
                                        <p:attrNameLst>
                                          <p:attrName>style.visibility</p:attrName>
                                        </p:attrNameLst>
                                      </p:cBhvr>
                                      <p:to>
                                        <p:strVal val="visible"/>
                                      </p:to>
                                    </p:set>
                                    <p:anim calcmode="lin" valueType="num">
                                      <p:cBhvr additive="base">
                                        <p:cTn id="25" dur="500" fill="hold"/>
                                        <p:tgtEl>
                                          <p:spTgt spid="1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8">
                                            <p:txEl>
                                              <p:pRg st="3" end="3"/>
                                            </p:txEl>
                                          </p:spTgt>
                                        </p:tgtEl>
                                        <p:attrNameLst>
                                          <p:attrName>style.visibility</p:attrName>
                                        </p:attrNameLst>
                                      </p:cBhvr>
                                      <p:to>
                                        <p:strVal val="visible"/>
                                      </p:to>
                                    </p:set>
                                    <p:anim calcmode="lin" valueType="num">
                                      <p:cBhvr additive="base">
                                        <p:cTn id="29" dur="500" fill="hold"/>
                                        <p:tgtEl>
                                          <p:spTgt spid="1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8">
                                            <p:txEl>
                                              <p:pRg st="4" end="4"/>
                                            </p:txEl>
                                          </p:spTgt>
                                        </p:tgtEl>
                                        <p:attrNameLst>
                                          <p:attrName>style.visibility</p:attrName>
                                        </p:attrNameLst>
                                      </p:cBhvr>
                                      <p:to>
                                        <p:strVal val="visible"/>
                                      </p:to>
                                    </p:set>
                                    <p:anim calcmode="lin" valueType="num">
                                      <p:cBhvr additive="base">
                                        <p:cTn id="33" dur="500" fill="hold"/>
                                        <p:tgtEl>
                                          <p:spTgt spid="18">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8">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8">
                                            <p:txEl>
                                              <p:pRg st="5" end="5"/>
                                            </p:txEl>
                                          </p:spTgt>
                                        </p:tgtEl>
                                        <p:attrNameLst>
                                          <p:attrName>style.visibility</p:attrName>
                                        </p:attrNameLst>
                                      </p:cBhvr>
                                      <p:to>
                                        <p:strVal val="visible"/>
                                      </p:to>
                                    </p:set>
                                    <p:anim calcmode="lin" valueType="num">
                                      <p:cBhvr additive="base">
                                        <p:cTn id="37" dur="500" fill="hold"/>
                                        <p:tgtEl>
                                          <p:spTgt spid="1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8">
                                            <p:txEl>
                                              <p:pRg st="6" end="6"/>
                                            </p:txEl>
                                          </p:spTgt>
                                        </p:tgtEl>
                                        <p:attrNameLst>
                                          <p:attrName>style.visibility</p:attrName>
                                        </p:attrNameLst>
                                      </p:cBhvr>
                                      <p:to>
                                        <p:strVal val="visible"/>
                                      </p:to>
                                    </p:set>
                                    <p:anim calcmode="lin" valueType="num">
                                      <p:cBhvr additive="base">
                                        <p:cTn id="41" dur="500" fill="hold"/>
                                        <p:tgtEl>
                                          <p:spTgt spid="18">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8">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8">
                                            <p:txEl>
                                              <p:pRg st="7" end="7"/>
                                            </p:txEl>
                                          </p:spTgt>
                                        </p:tgtEl>
                                        <p:attrNameLst>
                                          <p:attrName>style.visibility</p:attrName>
                                        </p:attrNameLst>
                                      </p:cBhvr>
                                      <p:to>
                                        <p:strVal val="visible"/>
                                      </p:to>
                                    </p:set>
                                    <p:anim calcmode="lin" valueType="num">
                                      <p:cBhvr additive="base">
                                        <p:cTn id="45" dur="500" fill="hold"/>
                                        <p:tgtEl>
                                          <p:spTgt spid="18">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8">
                                            <p:txEl>
                                              <p:pRg st="9" end="9"/>
                                            </p:txEl>
                                          </p:spTgt>
                                        </p:tgtEl>
                                        <p:attrNameLst>
                                          <p:attrName>style.visibility</p:attrName>
                                        </p:attrNameLst>
                                      </p:cBhvr>
                                      <p:to>
                                        <p:strVal val="visible"/>
                                      </p:to>
                                    </p:set>
                                    <p:anim calcmode="lin" valueType="num">
                                      <p:cBhvr additive="base">
                                        <p:cTn id="51" dur="500" fill="hold"/>
                                        <p:tgtEl>
                                          <p:spTgt spid="18">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8">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8">
                                            <p:txEl>
                                              <p:pRg st="10" end="10"/>
                                            </p:txEl>
                                          </p:spTgt>
                                        </p:tgtEl>
                                        <p:attrNameLst>
                                          <p:attrName>style.visibility</p:attrName>
                                        </p:attrNameLst>
                                      </p:cBhvr>
                                      <p:to>
                                        <p:strVal val="visible"/>
                                      </p:to>
                                    </p:set>
                                    <p:anim calcmode="lin" valueType="num">
                                      <p:cBhvr additive="base">
                                        <p:cTn id="55" dur="500" fill="hold"/>
                                        <p:tgtEl>
                                          <p:spTgt spid="18">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8">
                                            <p:txEl>
                                              <p:pRg st="10" end="1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8">
                                            <p:txEl>
                                              <p:pRg st="11" end="11"/>
                                            </p:txEl>
                                          </p:spTgt>
                                        </p:tgtEl>
                                        <p:attrNameLst>
                                          <p:attrName>style.visibility</p:attrName>
                                        </p:attrNameLst>
                                      </p:cBhvr>
                                      <p:to>
                                        <p:strVal val="visible"/>
                                      </p:to>
                                    </p:set>
                                    <p:anim calcmode="lin" valueType="num">
                                      <p:cBhvr additive="base">
                                        <p:cTn id="59" dur="500" fill="hold"/>
                                        <p:tgtEl>
                                          <p:spTgt spid="18">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
                                        </p:tgtEl>
                                        <p:attrNameLst>
                                          <p:attrName>style.visibility</p:attrName>
                                        </p:attrNameLst>
                                      </p:cBhvr>
                                      <p:to>
                                        <p:strVal val="visible"/>
                                      </p:to>
                                    </p:set>
                                    <p:anim calcmode="lin" valueType="num">
                                      <p:cBhvr additive="base">
                                        <p:cTn id="65" dur="500" fill="hold"/>
                                        <p:tgtEl>
                                          <p:spTgt spid="3"/>
                                        </p:tgtEl>
                                        <p:attrNameLst>
                                          <p:attrName>ppt_x</p:attrName>
                                        </p:attrNameLst>
                                      </p:cBhvr>
                                      <p:tavLst>
                                        <p:tav tm="0">
                                          <p:val>
                                            <p:strVal val="#ppt_x"/>
                                          </p:val>
                                        </p:tav>
                                        <p:tav tm="100000">
                                          <p:val>
                                            <p:strVal val="#ppt_x"/>
                                          </p:val>
                                        </p:tav>
                                      </p:tavLst>
                                    </p:anim>
                                    <p:anim calcmode="lin" valueType="num">
                                      <p:cBhvr additive="base">
                                        <p:cTn id="6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18" grpId="0"/>
      <p:bldGraphic spid="24" grpId="0">
        <p:bldAsOne/>
      </p:bldGraphic>
      <p:bldGraphic spid="3" grpId="0">
        <p:bldAsOne/>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llips 13"/>
          <p:cNvSpPr/>
          <p:nvPr/>
        </p:nvSpPr>
        <p:spPr>
          <a:xfrm>
            <a:off x="1213772" y="975242"/>
            <a:ext cx="5451824" cy="5110507"/>
          </a:xfrm>
          <a:prstGeom prst="ellipse">
            <a:avLst/>
          </a:prstGeom>
          <a:solidFill>
            <a:schemeClr val="accent1">
              <a:lumMod val="60000"/>
              <a:lumOff val="4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Ellips 7"/>
          <p:cNvSpPr/>
          <p:nvPr/>
        </p:nvSpPr>
        <p:spPr>
          <a:xfrm>
            <a:off x="5707471" y="1563211"/>
            <a:ext cx="3882892" cy="3934566"/>
          </a:xfrm>
          <a:prstGeom prst="ellipse">
            <a:avLst/>
          </a:prstGeom>
          <a:solidFill>
            <a:schemeClr val="accent4">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Platshållare för innehåll 2"/>
          <p:cNvSpPr>
            <a:spLocks noGrp="1"/>
          </p:cNvSpPr>
          <p:nvPr>
            <p:ph idx="1"/>
          </p:nvPr>
        </p:nvSpPr>
        <p:spPr>
          <a:xfrm>
            <a:off x="1939901" y="1890615"/>
            <a:ext cx="9844112" cy="3717485"/>
          </a:xfrm>
        </p:spPr>
        <p:txBody>
          <a:bodyPr>
            <a:normAutofit lnSpcReduction="10000"/>
          </a:bodyPr>
          <a:lstStyle/>
          <a:p>
            <a:pPr lvl="0">
              <a:tabLst>
                <a:tab pos="457200" algn="l"/>
              </a:tabLst>
            </a:pPr>
            <a:r>
              <a:rPr lang="sv-SE" sz="1200" b="1" dirty="0" smtClean="0"/>
              <a:t>Omvärldsbevakning</a:t>
            </a:r>
            <a:r>
              <a:rPr lang="sv-SE" sz="1200" dirty="0" smtClean="0"/>
              <a:t>: </a:t>
            </a:r>
            <a:r>
              <a:rPr lang="sv-SE" sz="1200" dirty="0"/>
              <a:t/>
            </a:r>
            <a:br>
              <a:rPr lang="sv-SE" sz="1200" dirty="0"/>
            </a:br>
            <a:r>
              <a:rPr lang="sv-SE" sz="1200" dirty="0"/>
              <a:t>		- Vara länken mellan nationell och lokal </a:t>
            </a:r>
            <a:r>
              <a:rPr lang="sv-SE" sz="1200" dirty="0" smtClean="0"/>
              <a:t>nivå, spridning av relevant information och kunskapsstöd</a:t>
            </a:r>
          </a:p>
          <a:p>
            <a:pPr marL="914400" lvl="2" indent="0">
              <a:buNone/>
              <a:tabLst>
                <a:tab pos="457200" algn="l"/>
              </a:tabLst>
            </a:pPr>
            <a:r>
              <a:rPr lang="sv-SE" sz="1200" dirty="0" smtClean="0"/>
              <a:t>- Medverka </a:t>
            </a:r>
            <a:r>
              <a:rPr lang="sv-SE" sz="1200" dirty="0"/>
              <a:t>i olika nationella forum och </a:t>
            </a:r>
            <a:r>
              <a:rPr lang="sv-SE" sz="1200" dirty="0" smtClean="0"/>
              <a:t>sprida </a:t>
            </a:r>
            <a:r>
              <a:rPr lang="sv-SE" sz="1200" dirty="0"/>
              <a:t>vidare, samla in och sortera informationen, vara ett stöd i </a:t>
            </a:r>
            <a:r>
              <a:rPr lang="sv-SE" sz="1200" dirty="0" smtClean="0"/>
              <a:t>prioriteringar av riktade stöd och information i omställningen</a:t>
            </a:r>
          </a:p>
          <a:p>
            <a:pPr lvl="0">
              <a:tabLst>
                <a:tab pos="457200" algn="l"/>
              </a:tabLst>
            </a:pPr>
            <a:r>
              <a:rPr lang="sv-SE" sz="1200" b="1" dirty="0" smtClean="0"/>
              <a:t>Erbjuda arenor för lärande och erfarenhetsutbyte efter behov och prioriterade områden</a:t>
            </a:r>
          </a:p>
          <a:p>
            <a:pPr lvl="2">
              <a:buFontTx/>
              <a:buChar char="-"/>
              <a:tabLst>
                <a:tab pos="457200" algn="l"/>
              </a:tabLst>
            </a:pPr>
            <a:r>
              <a:rPr lang="sv-SE" sz="1200" dirty="0" smtClean="0"/>
              <a:t>Regionalt stöd Yrkesresan- olika verksamhetsområden</a:t>
            </a:r>
          </a:p>
          <a:p>
            <a:pPr lvl="2">
              <a:buFontTx/>
              <a:buChar char="-"/>
              <a:tabLst>
                <a:tab pos="457200" algn="l"/>
              </a:tabLst>
            </a:pPr>
            <a:r>
              <a:rPr lang="sv-SE" sz="1200" dirty="0" smtClean="0"/>
              <a:t>Dialoger riktade till olika nivåer och gemensamma</a:t>
            </a:r>
          </a:p>
          <a:p>
            <a:pPr lvl="2">
              <a:buFontTx/>
              <a:buChar char="-"/>
              <a:tabLst>
                <a:tab pos="457200" algn="l"/>
              </a:tabLst>
            </a:pPr>
            <a:r>
              <a:rPr lang="sv-SE" sz="1200" dirty="0" smtClean="0"/>
              <a:t>WS riktade efter behov till olika verksamhetsområden- Regionala nätverk</a:t>
            </a:r>
            <a:endParaRPr lang="sv-SE" sz="1200" dirty="0"/>
          </a:p>
          <a:p>
            <a:pPr lvl="2">
              <a:buFontTx/>
              <a:buChar char="-"/>
              <a:tabLst>
                <a:tab pos="457200" algn="l"/>
              </a:tabLst>
            </a:pPr>
            <a:r>
              <a:rPr lang="sv-SE" sz="1200" dirty="0" smtClean="0"/>
              <a:t>Utbildnings- och handledningsinslag –processledning: riktade och prioriterade kunskapsstöd</a:t>
            </a:r>
          </a:p>
          <a:p>
            <a:pPr>
              <a:tabLst>
                <a:tab pos="457200" algn="l"/>
              </a:tabLst>
            </a:pPr>
            <a:r>
              <a:rPr lang="sv-SE" sz="1200" b="1" dirty="0" smtClean="0"/>
              <a:t>Informations </a:t>
            </a:r>
            <a:r>
              <a:rPr lang="sv-SE" sz="1200" b="1" dirty="0"/>
              <a:t>flöden och kommunikationsvägar:</a:t>
            </a:r>
            <a:br>
              <a:rPr lang="sv-SE" sz="1200" b="1" dirty="0"/>
            </a:br>
            <a:r>
              <a:rPr lang="sv-SE" sz="1200" b="1" dirty="0"/>
              <a:t>		-  </a:t>
            </a:r>
            <a:r>
              <a:rPr lang="sv-SE" sz="1200" dirty="0"/>
              <a:t>Nyhetsbrev, </a:t>
            </a:r>
            <a:r>
              <a:rPr lang="sv-SE" sz="1200" dirty="0" smtClean="0"/>
              <a:t>samlad och riktad information och prioritering av ny kunskap </a:t>
            </a:r>
            <a:r>
              <a:rPr lang="sv-SE" sz="1200" dirty="0"/>
              <a:t>utifrån olika verksamhetsområden </a:t>
            </a:r>
          </a:p>
          <a:p>
            <a:pPr lvl="0">
              <a:tabLst>
                <a:tab pos="457200" algn="l"/>
              </a:tabLst>
            </a:pPr>
            <a:r>
              <a:rPr lang="sv-SE" sz="1200" b="1" dirty="0"/>
              <a:t>Utveckling av samverkanswebb:</a:t>
            </a:r>
            <a:br>
              <a:rPr lang="sv-SE" sz="1200" b="1" dirty="0"/>
            </a:br>
            <a:r>
              <a:rPr lang="sv-SE" sz="1200" b="1" dirty="0"/>
              <a:t>		- </a:t>
            </a:r>
            <a:r>
              <a:rPr lang="sv-SE" sz="1200" dirty="0"/>
              <a:t>Sammanhållen information om </a:t>
            </a:r>
            <a:r>
              <a:rPr lang="sv-SE" sz="1200" dirty="0" smtClean="0"/>
              <a:t>omställningen i vårt län, </a:t>
            </a:r>
            <a:r>
              <a:rPr lang="sv-SE" sz="1200" dirty="0"/>
              <a:t>samla olika stödmaterial, erbjudande om </a:t>
            </a:r>
            <a:r>
              <a:rPr lang="sv-SE" sz="1200" dirty="0" smtClean="0"/>
              <a:t>aktiviteter, länka till nationell nivå, prioriterade kunskapsstöd</a:t>
            </a:r>
            <a:endParaRPr lang="sv-SE" sz="1200" dirty="0"/>
          </a:p>
          <a:p>
            <a:pPr marL="628650" lvl="1" indent="-171450">
              <a:tabLst>
                <a:tab pos="457200" algn="l"/>
              </a:tabLst>
            </a:pPr>
            <a:endParaRPr lang="sv-SE" sz="1200" b="1" dirty="0">
              <a:solidFill>
                <a:prstClr val="black"/>
              </a:solidFill>
            </a:endParaRPr>
          </a:p>
          <a:p>
            <a:pPr lvl="0">
              <a:tabLst>
                <a:tab pos="457200" algn="l"/>
              </a:tabLst>
            </a:pPr>
            <a:endParaRPr lang="sv-SE" sz="900" b="1" dirty="0" smtClean="0"/>
          </a:p>
          <a:p>
            <a:pPr lvl="0">
              <a:tabLst>
                <a:tab pos="457200" algn="l"/>
              </a:tabLst>
            </a:pPr>
            <a:endParaRPr lang="sv-SE" sz="900" b="1" dirty="0"/>
          </a:p>
          <a:p>
            <a:pPr marL="0" lvl="0" indent="0">
              <a:buNone/>
              <a:tabLst>
                <a:tab pos="457200" algn="l"/>
              </a:tabLst>
            </a:pPr>
            <a:endParaRPr lang="sv-SE" sz="900" b="1" dirty="0" smtClean="0"/>
          </a:p>
        </p:txBody>
      </p:sp>
      <p:sp>
        <p:nvSpPr>
          <p:cNvPr id="2" name="Rubrik 1"/>
          <p:cNvSpPr>
            <a:spLocks noGrp="1"/>
          </p:cNvSpPr>
          <p:nvPr>
            <p:ph type="title"/>
          </p:nvPr>
        </p:nvSpPr>
        <p:spPr>
          <a:xfrm>
            <a:off x="269397" y="545306"/>
            <a:ext cx="10416781" cy="1209600"/>
          </a:xfrm>
        </p:spPr>
        <p:txBody>
          <a:bodyPr>
            <a:noAutofit/>
          </a:bodyPr>
          <a:lstStyle/>
          <a:p>
            <a:r>
              <a:rPr lang="sv-SE" sz="2000" dirty="0" smtClean="0"/>
              <a:t/>
            </a:r>
            <a:br>
              <a:rPr lang="sv-SE" sz="2000" dirty="0" smtClean="0"/>
            </a:br>
            <a:r>
              <a:rPr lang="sv-SE" sz="2000" dirty="0"/>
              <a:t/>
            </a:r>
            <a:br>
              <a:rPr lang="sv-SE" sz="2000" dirty="0"/>
            </a:br>
            <a:r>
              <a:rPr lang="sv-SE" sz="2000" dirty="0" smtClean="0"/>
              <a:t>Regionalt </a:t>
            </a:r>
            <a:r>
              <a:rPr lang="sv-SE" sz="2000" dirty="0"/>
              <a:t>stöd </a:t>
            </a:r>
            <a:r>
              <a:rPr lang="sv-SE" sz="2000" dirty="0" smtClean="0"/>
              <a:t>Nya SoL- Fokusområde 1</a:t>
            </a:r>
            <a:endParaRPr lang="sv-SE" sz="1600" dirty="0"/>
          </a:p>
        </p:txBody>
      </p:sp>
      <p:sp>
        <p:nvSpPr>
          <p:cNvPr id="6" name="Rektangel 5"/>
          <p:cNvSpPr/>
          <p:nvPr/>
        </p:nvSpPr>
        <p:spPr>
          <a:xfrm>
            <a:off x="168441" y="2775472"/>
            <a:ext cx="1628085" cy="13831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dirty="0" smtClean="0">
                <a:solidFill>
                  <a:prstClr val="white"/>
                </a:solidFill>
                <a:latin typeface="Arial"/>
              </a:rPr>
              <a:t>Stödja kunskapsutveckling</a:t>
            </a:r>
            <a:endParaRPr kumimoji="0" lang="en-US" sz="1100" b="0" i="0" u="none" strike="noStrike" kern="1200" cap="none" spc="0" normalizeH="0" baseline="0" noProof="0" dirty="0">
              <a:ln>
                <a:noFill/>
              </a:ln>
              <a:solidFill>
                <a:prstClr val="white"/>
              </a:solidFill>
              <a:effectLst/>
              <a:uLnTx/>
              <a:uFillTx/>
              <a:latin typeface="Arial"/>
            </a:endParaRPr>
          </a:p>
        </p:txBody>
      </p:sp>
      <p:cxnSp>
        <p:nvCxnSpPr>
          <p:cNvPr id="23" name="Rak koppling 22"/>
          <p:cNvCxnSpPr/>
          <p:nvPr/>
        </p:nvCxnSpPr>
        <p:spPr>
          <a:xfrm>
            <a:off x="269397" y="1673534"/>
            <a:ext cx="11269951" cy="2968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9" name="Diagram 8"/>
          <p:cNvGraphicFramePr/>
          <p:nvPr>
            <p:extLst/>
          </p:nvPr>
        </p:nvGraphicFramePr>
        <p:xfrm>
          <a:off x="269397" y="975242"/>
          <a:ext cx="10762094" cy="298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9924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anim calcmode="lin" valueType="num">
                                      <p:cBhvr additive="base">
                                        <p:cTn id="11" dur="500" fill="hold"/>
                                        <p:tgtEl>
                                          <p:spTgt spid="1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7">
                                            <p:txEl>
                                              <p:pRg st="2" end="2"/>
                                            </p:txEl>
                                          </p:spTgt>
                                        </p:tgtEl>
                                        <p:attrNameLst>
                                          <p:attrName>style.visibility</p:attrName>
                                        </p:attrNameLst>
                                      </p:cBhvr>
                                      <p:to>
                                        <p:strVal val="visible"/>
                                      </p:to>
                                    </p:set>
                                    <p:anim calcmode="lin" valueType="num">
                                      <p:cBhvr additive="base">
                                        <p:cTn id="17" dur="500" fill="hold"/>
                                        <p:tgtEl>
                                          <p:spTgt spid="1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7">
                                            <p:txEl>
                                              <p:pRg st="3" end="3"/>
                                            </p:txEl>
                                          </p:spTgt>
                                        </p:tgtEl>
                                        <p:attrNameLst>
                                          <p:attrName>style.visibility</p:attrName>
                                        </p:attrNameLst>
                                      </p:cBhvr>
                                      <p:to>
                                        <p:strVal val="visible"/>
                                      </p:to>
                                    </p:set>
                                    <p:anim calcmode="lin" valueType="num">
                                      <p:cBhvr additive="base">
                                        <p:cTn id="21" dur="500" fill="hold"/>
                                        <p:tgtEl>
                                          <p:spTgt spid="1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7">
                                            <p:txEl>
                                              <p:pRg st="4" end="4"/>
                                            </p:txEl>
                                          </p:spTgt>
                                        </p:tgtEl>
                                        <p:attrNameLst>
                                          <p:attrName>style.visibility</p:attrName>
                                        </p:attrNameLst>
                                      </p:cBhvr>
                                      <p:to>
                                        <p:strVal val="visible"/>
                                      </p:to>
                                    </p:set>
                                    <p:anim calcmode="lin" valueType="num">
                                      <p:cBhvr additive="base">
                                        <p:cTn id="25" dur="500" fill="hold"/>
                                        <p:tgtEl>
                                          <p:spTgt spid="1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7">
                                            <p:txEl>
                                              <p:pRg st="5" end="5"/>
                                            </p:txEl>
                                          </p:spTgt>
                                        </p:tgtEl>
                                        <p:attrNameLst>
                                          <p:attrName>style.visibility</p:attrName>
                                        </p:attrNameLst>
                                      </p:cBhvr>
                                      <p:to>
                                        <p:strVal val="visible"/>
                                      </p:to>
                                    </p:set>
                                    <p:anim calcmode="lin" valueType="num">
                                      <p:cBhvr additive="base">
                                        <p:cTn id="29" dur="500" fill="hold"/>
                                        <p:tgtEl>
                                          <p:spTgt spid="1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7">
                                            <p:txEl>
                                              <p:pRg st="6" end="6"/>
                                            </p:txEl>
                                          </p:spTgt>
                                        </p:tgtEl>
                                        <p:attrNameLst>
                                          <p:attrName>style.visibility</p:attrName>
                                        </p:attrNameLst>
                                      </p:cBhvr>
                                      <p:to>
                                        <p:strVal val="visible"/>
                                      </p:to>
                                    </p:set>
                                    <p:anim calcmode="lin" valueType="num">
                                      <p:cBhvr additive="base">
                                        <p:cTn id="33" dur="500" fill="hold"/>
                                        <p:tgtEl>
                                          <p:spTgt spid="1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17">
                                            <p:txEl>
                                              <p:pRg st="7" end="7"/>
                                            </p:txEl>
                                          </p:spTgt>
                                        </p:tgtEl>
                                        <p:attrNameLst>
                                          <p:attrName>style.visibility</p:attrName>
                                        </p:attrNameLst>
                                      </p:cBhvr>
                                      <p:to>
                                        <p:strVal val="visible"/>
                                      </p:to>
                                    </p:set>
                                    <p:anim calcmode="lin" valueType="num">
                                      <p:cBhvr additive="base">
                                        <p:cTn id="39" dur="500" fill="hold"/>
                                        <p:tgtEl>
                                          <p:spTgt spid="17">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7">
                                            <p:txEl>
                                              <p:pRg st="8" end="8"/>
                                            </p:txEl>
                                          </p:spTgt>
                                        </p:tgtEl>
                                        <p:attrNameLst>
                                          <p:attrName>style.visibility</p:attrName>
                                        </p:attrNameLst>
                                      </p:cBhvr>
                                      <p:to>
                                        <p:strVal val="visible"/>
                                      </p:to>
                                    </p:set>
                                    <p:anim calcmode="lin" valueType="num">
                                      <p:cBhvr additive="base">
                                        <p:cTn id="45" dur="500" fill="hold"/>
                                        <p:tgtEl>
                                          <p:spTgt spid="17">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llips 13"/>
          <p:cNvSpPr/>
          <p:nvPr/>
        </p:nvSpPr>
        <p:spPr>
          <a:xfrm>
            <a:off x="1203895" y="1272332"/>
            <a:ext cx="5364214" cy="4827757"/>
          </a:xfrm>
          <a:prstGeom prst="ellipse">
            <a:avLst/>
          </a:prstGeom>
          <a:solidFill>
            <a:schemeClr val="accent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Ellips 7"/>
          <p:cNvSpPr/>
          <p:nvPr/>
        </p:nvSpPr>
        <p:spPr>
          <a:xfrm>
            <a:off x="5667640" y="1580993"/>
            <a:ext cx="4568087" cy="4267524"/>
          </a:xfrm>
          <a:prstGeom prst="ellipse">
            <a:avLst/>
          </a:prstGeom>
          <a:solidFill>
            <a:schemeClr val="accent4">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7" name="Platshållare för innehåll 2"/>
          <p:cNvSpPr>
            <a:spLocks noGrp="1"/>
          </p:cNvSpPr>
          <p:nvPr>
            <p:ph idx="1"/>
          </p:nvPr>
        </p:nvSpPr>
        <p:spPr>
          <a:xfrm>
            <a:off x="1807285" y="1920987"/>
            <a:ext cx="9898246" cy="4455978"/>
          </a:xfrm>
        </p:spPr>
        <p:txBody>
          <a:bodyPr>
            <a:normAutofit fontScale="40000" lnSpcReduction="20000"/>
          </a:bodyPr>
          <a:lstStyle/>
          <a:p>
            <a:pPr marL="0" lvl="0" indent="0">
              <a:buNone/>
            </a:pPr>
            <a:r>
              <a:rPr lang="sv-SE" sz="3300" b="1" dirty="0" smtClean="0"/>
              <a:t>Processtöd till verksamhetsutveckling genom att:</a:t>
            </a:r>
            <a:endParaRPr lang="sv-SE" sz="3300" b="1" dirty="0"/>
          </a:p>
          <a:p>
            <a:r>
              <a:rPr lang="sv-SE" sz="2500" b="1" dirty="0" smtClean="0"/>
              <a:t>Erbjuda stöd, vägledning och lärandetillfällen för nyckelpersoner som arbetar med omställningen</a:t>
            </a:r>
            <a:endParaRPr lang="sv-SE" sz="2500" dirty="0"/>
          </a:p>
          <a:p>
            <a:pPr marL="457200" lvl="1" indent="0">
              <a:buNone/>
            </a:pPr>
            <a:r>
              <a:rPr lang="sv-SE" sz="2500" b="1" dirty="0" smtClean="0"/>
              <a:t>	-</a:t>
            </a:r>
            <a:r>
              <a:rPr lang="sv-SE" sz="2500" dirty="0" smtClean="0"/>
              <a:t>Regionalt nätverk för verksamhetsutvecklare SUD/RSS</a:t>
            </a:r>
          </a:p>
          <a:p>
            <a:pPr marL="914400" lvl="2" indent="0">
              <a:buNone/>
            </a:pPr>
            <a:r>
              <a:rPr lang="sv-SE" sz="2500" dirty="0" smtClean="0"/>
              <a:t>-Erbjuda regelbundna dialogforum 1 gång/månad för stöd och erfarenhetsutbyte i omställningen- </a:t>
            </a:r>
            <a:r>
              <a:rPr lang="sv-SE" sz="2500" b="1" dirty="0" smtClean="0"/>
              <a:t>behovsstyrt</a:t>
            </a:r>
            <a:endParaRPr lang="sv-SE" sz="2500" b="1" dirty="0"/>
          </a:p>
          <a:p>
            <a:r>
              <a:rPr lang="sv-SE" sz="2500" b="1" dirty="0" smtClean="0"/>
              <a:t>Systematiskt </a:t>
            </a:r>
            <a:r>
              <a:rPr lang="sv-SE" sz="2500" b="1" dirty="0"/>
              <a:t>uppföljning:</a:t>
            </a:r>
            <a:br>
              <a:rPr lang="sv-SE" sz="2500" b="1" dirty="0"/>
            </a:br>
            <a:r>
              <a:rPr lang="sv-SE" sz="2500" b="1" dirty="0"/>
              <a:t>	-  </a:t>
            </a:r>
            <a:r>
              <a:rPr lang="sv-SE" sz="2500" dirty="0"/>
              <a:t>Stöd i systematisk uppföljning (SU) och individbaserad systematisk </a:t>
            </a:r>
            <a:r>
              <a:rPr lang="sv-SE" sz="2500" dirty="0" smtClean="0"/>
              <a:t>verksamhetsuppföljning </a:t>
            </a:r>
            <a:r>
              <a:rPr lang="sv-SE" sz="2500" dirty="0"/>
              <a:t>(ISU</a:t>
            </a:r>
            <a:r>
              <a:rPr lang="sv-SE" sz="2500" dirty="0" smtClean="0"/>
              <a:t>). Grund </a:t>
            </a:r>
            <a:r>
              <a:rPr lang="sv-SE" sz="2500" dirty="0"/>
              <a:t>och riktade fördjupningsdelar till olika </a:t>
            </a:r>
            <a:r>
              <a:rPr lang="sv-SE" sz="2500" dirty="0" smtClean="0"/>
              <a:t>verksamhetsområden stärka en kunskapsbaserad socialtjänst, exempelvis stöd i att utveckla/avveckla utbud av insatser, främjande förebyggande insatser, digitala insatser, uppföljning av insatser</a:t>
            </a:r>
            <a:endParaRPr lang="sv-SE" sz="2500" dirty="0">
              <a:solidFill>
                <a:srgbClr val="FF0000"/>
              </a:solidFill>
            </a:endParaRPr>
          </a:p>
          <a:p>
            <a:pPr lvl="0"/>
            <a:r>
              <a:rPr lang="sv-SE" sz="2500" b="1" dirty="0">
                <a:solidFill>
                  <a:prstClr val="black"/>
                </a:solidFill>
              </a:rPr>
              <a:t>Implementering: </a:t>
            </a:r>
            <a:br>
              <a:rPr lang="sv-SE" sz="2500" b="1" dirty="0">
                <a:solidFill>
                  <a:prstClr val="black"/>
                </a:solidFill>
              </a:rPr>
            </a:br>
            <a:r>
              <a:rPr lang="sv-SE" sz="2500" b="1" dirty="0">
                <a:solidFill>
                  <a:prstClr val="black"/>
                </a:solidFill>
              </a:rPr>
              <a:t>	</a:t>
            </a:r>
            <a:r>
              <a:rPr lang="sv-SE" sz="2500" dirty="0"/>
              <a:t>Stödja i implementering av olika metodstöd från nationell nivå till lokal nivå, ex normbrytande beteende, jämställdhetsintegrerad </a:t>
            </a:r>
            <a:r>
              <a:rPr lang="sv-SE" sz="2500" dirty="0" smtClean="0"/>
              <a:t>handläggning, lärstödet evidensbaserad praktik m.m.</a:t>
            </a:r>
            <a:r>
              <a:rPr lang="sv-SE" sz="2500" dirty="0"/>
              <a:t/>
            </a:r>
            <a:br>
              <a:rPr lang="sv-SE" sz="2500" dirty="0"/>
            </a:br>
            <a:r>
              <a:rPr lang="sv-SE" sz="2500" dirty="0"/>
              <a:t>	- </a:t>
            </a:r>
            <a:r>
              <a:rPr lang="sv-SE" sz="2500" dirty="0" smtClean="0"/>
              <a:t>Identifiera, kartlägga </a:t>
            </a:r>
            <a:r>
              <a:rPr lang="sv-SE" sz="2500" dirty="0"/>
              <a:t>behov av </a:t>
            </a:r>
            <a:r>
              <a:rPr lang="sv-SE" sz="2500" dirty="0" smtClean="0"/>
              <a:t>implementering av andra metodstöd </a:t>
            </a:r>
            <a:endParaRPr lang="sv-SE" sz="2500" dirty="0"/>
          </a:p>
          <a:p>
            <a:pPr marL="0" lvl="0" indent="0">
              <a:buNone/>
            </a:pPr>
            <a:r>
              <a:rPr lang="sv-SE" sz="2500" dirty="0"/>
              <a:t>	</a:t>
            </a:r>
            <a:r>
              <a:rPr lang="sv-SE" sz="2500" dirty="0" smtClean="0"/>
              <a:t>-Stödja kompetens- och verksamhetsutveckling inom implementering</a:t>
            </a:r>
            <a:endParaRPr lang="sv-SE" sz="2500" dirty="0"/>
          </a:p>
          <a:p>
            <a:pPr lvl="0"/>
            <a:r>
              <a:rPr lang="sv-SE" sz="2500" b="1" dirty="0">
                <a:solidFill>
                  <a:prstClr val="black"/>
                </a:solidFill>
              </a:rPr>
              <a:t>Regionalt kartläggnings- och analysstöd</a:t>
            </a:r>
            <a:r>
              <a:rPr lang="sv-SE" sz="2500" b="1" dirty="0" smtClean="0">
                <a:solidFill>
                  <a:prstClr val="black"/>
                </a:solidFill>
              </a:rPr>
              <a:t>:</a:t>
            </a:r>
            <a:r>
              <a:rPr lang="sv-SE" sz="2500" b="1" dirty="0">
                <a:solidFill>
                  <a:prstClr val="black"/>
                </a:solidFill>
              </a:rPr>
              <a:t/>
            </a:r>
            <a:br>
              <a:rPr lang="sv-SE" sz="2500" b="1" dirty="0">
                <a:solidFill>
                  <a:prstClr val="black"/>
                </a:solidFill>
              </a:rPr>
            </a:br>
            <a:r>
              <a:rPr lang="sv-SE" sz="2500" b="1" dirty="0">
                <a:solidFill>
                  <a:prstClr val="black"/>
                </a:solidFill>
              </a:rPr>
              <a:t>	- </a:t>
            </a:r>
            <a:r>
              <a:rPr lang="sv-SE" sz="2500" dirty="0"/>
              <a:t>Stöd i lokala </a:t>
            </a:r>
            <a:r>
              <a:rPr lang="sv-SE" sz="2500" dirty="0" smtClean="0"/>
              <a:t>processer i omställningsarbetet, kartläggning</a:t>
            </a:r>
            <a:r>
              <a:rPr lang="sv-SE" sz="2500" dirty="0"/>
              <a:t>, inventering</a:t>
            </a:r>
            <a:r>
              <a:rPr lang="sv-SE" sz="2500" dirty="0" smtClean="0"/>
              <a:t>, behovsanalyser  </a:t>
            </a:r>
            <a:r>
              <a:rPr lang="sv-SE" sz="2500" dirty="0"/>
              <a:t/>
            </a:r>
            <a:br>
              <a:rPr lang="sv-SE" sz="2500" dirty="0"/>
            </a:br>
            <a:endParaRPr lang="sv-SE" sz="2500" dirty="0"/>
          </a:p>
          <a:p>
            <a:pPr lvl="0"/>
            <a:r>
              <a:rPr lang="sv-SE" sz="2500" b="1" dirty="0" smtClean="0"/>
              <a:t>Utveckling i samverkan</a:t>
            </a:r>
          </a:p>
          <a:p>
            <a:pPr marL="914400" lvl="2" indent="0">
              <a:buNone/>
            </a:pPr>
            <a:r>
              <a:rPr lang="sv-SE" sz="2500" dirty="0"/>
              <a:t>-Processtöd i  </a:t>
            </a:r>
            <a:r>
              <a:rPr lang="sv-SE" sz="2500" dirty="0" smtClean="0"/>
              <a:t>avtalssamverkan metodstöd, regionalt stöd i att prioritera områden för avtalssamverkan och utveckling av mer avtalssamverkan</a:t>
            </a:r>
          </a:p>
          <a:p>
            <a:pPr marL="914400" lvl="2" indent="0">
              <a:buNone/>
            </a:pPr>
            <a:r>
              <a:rPr lang="sv-SE" sz="2500" dirty="0" smtClean="0"/>
              <a:t>- Stöd i omställningsarbete, bygga långsiktig kapacitet strategisk och taktisk nivå. </a:t>
            </a:r>
          </a:p>
          <a:p>
            <a:pPr marL="0" lvl="0" indent="0">
              <a:lnSpc>
                <a:spcPct val="100000"/>
              </a:lnSpc>
              <a:spcBef>
                <a:spcPts val="600"/>
              </a:spcBef>
              <a:buNone/>
              <a:defRPr/>
            </a:pPr>
            <a:endParaRPr lang="sv-SE" sz="1400" b="1" i="1" dirty="0" smtClean="0">
              <a:solidFill>
                <a:prstClr val="black"/>
              </a:solidFill>
            </a:endParaRPr>
          </a:p>
          <a:p>
            <a:pPr marL="0" lvl="0" indent="0">
              <a:lnSpc>
                <a:spcPct val="100000"/>
              </a:lnSpc>
              <a:spcBef>
                <a:spcPts val="600"/>
              </a:spcBef>
              <a:buNone/>
              <a:defRPr/>
            </a:pPr>
            <a:r>
              <a:rPr lang="sv-SE" sz="2900" b="1" i="1" dirty="0" smtClean="0">
                <a:solidFill>
                  <a:prstClr val="black"/>
                </a:solidFill>
              </a:rPr>
              <a:t>Erbjuda mer av ett samlat processtöd med ett sammanhållet utbildningsinslag- handledning- uppföljning av utvecklingsarbeten.</a:t>
            </a:r>
            <a:endParaRPr lang="sv-SE" sz="2900" b="1" i="1" dirty="0">
              <a:solidFill>
                <a:prstClr val="black"/>
              </a:solidFill>
            </a:endParaRPr>
          </a:p>
          <a:p>
            <a:pPr lvl="0">
              <a:tabLst>
                <a:tab pos="457200" algn="l"/>
              </a:tabLst>
            </a:pPr>
            <a:endParaRPr lang="sv-SE" sz="900" b="1" dirty="0" smtClean="0"/>
          </a:p>
          <a:p>
            <a:pPr lvl="0">
              <a:tabLst>
                <a:tab pos="457200" algn="l"/>
              </a:tabLst>
            </a:pPr>
            <a:endParaRPr lang="sv-SE" sz="900" b="1" dirty="0"/>
          </a:p>
          <a:p>
            <a:pPr marL="0" lvl="0" indent="0">
              <a:buNone/>
              <a:tabLst>
                <a:tab pos="457200" algn="l"/>
              </a:tabLst>
            </a:pPr>
            <a:endParaRPr lang="sv-SE" sz="900" b="1" dirty="0" smtClean="0"/>
          </a:p>
        </p:txBody>
      </p:sp>
      <p:sp>
        <p:nvSpPr>
          <p:cNvPr id="2" name="Rubrik 1"/>
          <p:cNvSpPr>
            <a:spLocks noGrp="1"/>
          </p:cNvSpPr>
          <p:nvPr>
            <p:ph type="title"/>
          </p:nvPr>
        </p:nvSpPr>
        <p:spPr>
          <a:xfrm>
            <a:off x="269397" y="1318120"/>
            <a:ext cx="10416781" cy="486889"/>
          </a:xfrm>
        </p:spPr>
        <p:txBody>
          <a:bodyPr>
            <a:noAutofit/>
          </a:bodyPr>
          <a:lstStyle/>
          <a:p>
            <a:r>
              <a:rPr lang="sv-SE" sz="2000" dirty="0" smtClean="0"/>
              <a:t>Regionalt stöd Nya SoL-Fokusområde 2</a:t>
            </a:r>
            <a:endParaRPr lang="sv-SE" sz="1600" dirty="0"/>
          </a:p>
        </p:txBody>
      </p:sp>
      <p:sp>
        <p:nvSpPr>
          <p:cNvPr id="6" name="Rektangel 5"/>
          <p:cNvSpPr/>
          <p:nvPr/>
        </p:nvSpPr>
        <p:spPr>
          <a:xfrm>
            <a:off x="112135" y="2931023"/>
            <a:ext cx="1695150" cy="151037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dirty="0">
                <a:solidFill>
                  <a:prstClr val="white"/>
                </a:solidFill>
                <a:latin typeface="Arial"/>
              </a:rPr>
              <a:t>S</a:t>
            </a:r>
            <a:r>
              <a:rPr lang="sv-SE" sz="1100" dirty="0" smtClean="0">
                <a:solidFill>
                  <a:prstClr val="white"/>
                </a:solidFill>
                <a:latin typeface="Arial"/>
              </a:rPr>
              <a:t>tödja verksamhets</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dirty="0" smtClean="0">
                <a:solidFill>
                  <a:prstClr val="white"/>
                </a:solidFill>
                <a:latin typeface="Arial"/>
              </a:rPr>
              <a:t>utveckling</a:t>
            </a:r>
            <a:endParaRPr kumimoji="0" lang="en-US" sz="1100" b="0" i="0" u="none" strike="noStrike" kern="1200" cap="none" spc="0" normalizeH="0" baseline="0" noProof="0" dirty="0">
              <a:ln>
                <a:noFill/>
              </a:ln>
              <a:solidFill>
                <a:prstClr val="white"/>
              </a:solidFill>
              <a:effectLst/>
              <a:uLnTx/>
              <a:uFillTx/>
              <a:latin typeface="Arial"/>
            </a:endParaRPr>
          </a:p>
        </p:txBody>
      </p:sp>
      <p:cxnSp>
        <p:nvCxnSpPr>
          <p:cNvPr id="23" name="Rak koppling 22"/>
          <p:cNvCxnSpPr/>
          <p:nvPr/>
        </p:nvCxnSpPr>
        <p:spPr>
          <a:xfrm>
            <a:off x="286722" y="1805009"/>
            <a:ext cx="11370907"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0" name="Diagram 9"/>
          <p:cNvGraphicFramePr/>
          <p:nvPr>
            <p:extLst/>
          </p:nvPr>
        </p:nvGraphicFramePr>
        <p:xfrm>
          <a:off x="269397" y="980090"/>
          <a:ext cx="10650537" cy="323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8516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anim calcmode="lin" valueType="num">
                                      <p:cBhvr additive="base">
                                        <p:cTn id="11" dur="500" fill="hold"/>
                                        <p:tgtEl>
                                          <p:spTgt spid="1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
                                            <p:txEl>
                                              <p:pRg st="2" end="2"/>
                                            </p:txEl>
                                          </p:spTgt>
                                        </p:tgtEl>
                                        <p:attrNameLst>
                                          <p:attrName>style.visibility</p:attrName>
                                        </p:attrNameLst>
                                      </p:cBhvr>
                                      <p:to>
                                        <p:strVal val="visible"/>
                                      </p:to>
                                    </p:set>
                                    <p:anim calcmode="lin" valueType="num">
                                      <p:cBhvr additive="base">
                                        <p:cTn id="15" dur="500" fill="hold"/>
                                        <p:tgtEl>
                                          <p:spTgt spid="1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
                                            <p:txEl>
                                              <p:pRg st="3" end="3"/>
                                            </p:txEl>
                                          </p:spTgt>
                                        </p:tgtEl>
                                        <p:attrNameLst>
                                          <p:attrName>style.visibility</p:attrName>
                                        </p:attrNameLst>
                                      </p:cBhvr>
                                      <p:to>
                                        <p:strVal val="visible"/>
                                      </p:to>
                                    </p:set>
                                    <p:anim calcmode="lin" valueType="num">
                                      <p:cBhvr additive="base">
                                        <p:cTn id="19" dur="500" fill="hold"/>
                                        <p:tgtEl>
                                          <p:spTgt spid="1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
                                            <p:txEl>
                                              <p:pRg st="4" end="4"/>
                                            </p:txEl>
                                          </p:spTgt>
                                        </p:tgtEl>
                                        <p:attrNameLst>
                                          <p:attrName>style.visibility</p:attrName>
                                        </p:attrNameLst>
                                      </p:cBhvr>
                                      <p:to>
                                        <p:strVal val="visible"/>
                                      </p:to>
                                    </p:set>
                                    <p:anim calcmode="lin" valueType="num">
                                      <p:cBhvr additive="base">
                                        <p:cTn id="25" dur="500" fill="hold"/>
                                        <p:tgtEl>
                                          <p:spTgt spid="1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
                                            <p:txEl>
                                              <p:pRg st="5" end="5"/>
                                            </p:txEl>
                                          </p:spTgt>
                                        </p:tgtEl>
                                        <p:attrNameLst>
                                          <p:attrName>style.visibility</p:attrName>
                                        </p:attrNameLst>
                                      </p:cBhvr>
                                      <p:to>
                                        <p:strVal val="visible"/>
                                      </p:to>
                                    </p:set>
                                    <p:anim calcmode="lin" valueType="num">
                                      <p:cBhvr additive="base">
                                        <p:cTn id="31" dur="500" fill="hold"/>
                                        <p:tgtEl>
                                          <p:spTgt spid="1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7">
                                            <p:txEl>
                                              <p:pRg st="6" end="6"/>
                                            </p:txEl>
                                          </p:spTgt>
                                        </p:tgtEl>
                                        <p:attrNameLst>
                                          <p:attrName>style.visibility</p:attrName>
                                        </p:attrNameLst>
                                      </p:cBhvr>
                                      <p:to>
                                        <p:strVal val="visible"/>
                                      </p:to>
                                    </p:set>
                                    <p:anim calcmode="lin" valueType="num">
                                      <p:cBhvr additive="base">
                                        <p:cTn id="35" dur="500" fill="hold"/>
                                        <p:tgtEl>
                                          <p:spTgt spid="1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7">
                                            <p:txEl>
                                              <p:pRg st="7" end="7"/>
                                            </p:txEl>
                                          </p:spTgt>
                                        </p:tgtEl>
                                        <p:attrNameLst>
                                          <p:attrName>style.visibility</p:attrName>
                                        </p:attrNameLst>
                                      </p:cBhvr>
                                      <p:to>
                                        <p:strVal val="visible"/>
                                      </p:to>
                                    </p:set>
                                    <p:anim calcmode="lin" valueType="num">
                                      <p:cBhvr additive="base">
                                        <p:cTn id="41" dur="500" fill="hold"/>
                                        <p:tgtEl>
                                          <p:spTgt spid="17">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7">
                                            <p:txEl>
                                              <p:pRg st="8" end="8"/>
                                            </p:txEl>
                                          </p:spTgt>
                                        </p:tgtEl>
                                        <p:attrNameLst>
                                          <p:attrName>style.visibility</p:attrName>
                                        </p:attrNameLst>
                                      </p:cBhvr>
                                      <p:to>
                                        <p:strVal val="visible"/>
                                      </p:to>
                                    </p:set>
                                    <p:anim calcmode="lin" valueType="num">
                                      <p:cBhvr additive="base">
                                        <p:cTn id="47" dur="500" fill="hold"/>
                                        <p:tgtEl>
                                          <p:spTgt spid="17">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7">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7">
                                            <p:txEl>
                                              <p:pRg st="9" end="9"/>
                                            </p:txEl>
                                          </p:spTgt>
                                        </p:tgtEl>
                                        <p:attrNameLst>
                                          <p:attrName>style.visibility</p:attrName>
                                        </p:attrNameLst>
                                      </p:cBhvr>
                                      <p:to>
                                        <p:strVal val="visible"/>
                                      </p:to>
                                    </p:set>
                                    <p:anim calcmode="lin" valueType="num">
                                      <p:cBhvr additive="base">
                                        <p:cTn id="51" dur="500" fill="hold"/>
                                        <p:tgtEl>
                                          <p:spTgt spid="17">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7">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7">
                                            <p:txEl>
                                              <p:pRg st="10" end="10"/>
                                            </p:txEl>
                                          </p:spTgt>
                                        </p:tgtEl>
                                        <p:attrNameLst>
                                          <p:attrName>style.visibility</p:attrName>
                                        </p:attrNameLst>
                                      </p:cBhvr>
                                      <p:to>
                                        <p:strVal val="visible"/>
                                      </p:to>
                                    </p:set>
                                    <p:anim calcmode="lin" valueType="num">
                                      <p:cBhvr additive="base">
                                        <p:cTn id="55" dur="500" fill="hold"/>
                                        <p:tgtEl>
                                          <p:spTgt spid="17">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7">
                                            <p:txEl>
                                              <p:pRg st="12" end="12"/>
                                            </p:txEl>
                                          </p:spTgt>
                                        </p:tgtEl>
                                        <p:attrNameLst>
                                          <p:attrName>style.visibility</p:attrName>
                                        </p:attrNameLst>
                                      </p:cBhvr>
                                      <p:to>
                                        <p:strVal val="visible"/>
                                      </p:to>
                                    </p:set>
                                    <p:anim calcmode="lin" valueType="num">
                                      <p:cBhvr additive="base">
                                        <p:cTn id="61" dur="500" fill="hold"/>
                                        <p:tgtEl>
                                          <p:spTgt spid="17">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7">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 7"/>
          <p:cNvSpPr/>
          <p:nvPr/>
        </p:nvSpPr>
        <p:spPr>
          <a:xfrm>
            <a:off x="4416468" y="1130916"/>
            <a:ext cx="5461055" cy="5092878"/>
          </a:xfrm>
          <a:prstGeom prst="ellipse">
            <a:avLst/>
          </a:prstGeom>
          <a:solidFill>
            <a:schemeClr val="accent4">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14" name="Ellips 13"/>
          <p:cNvSpPr/>
          <p:nvPr/>
        </p:nvSpPr>
        <p:spPr>
          <a:xfrm>
            <a:off x="1263261" y="1571397"/>
            <a:ext cx="4023939" cy="4266859"/>
          </a:xfrm>
          <a:prstGeom prst="ellipse">
            <a:avLst/>
          </a:prstGeom>
          <a:solidFill>
            <a:schemeClr val="accent2">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2" name="Rubrik 1"/>
          <p:cNvSpPr>
            <a:spLocks noGrp="1"/>
          </p:cNvSpPr>
          <p:nvPr>
            <p:ph type="title"/>
          </p:nvPr>
        </p:nvSpPr>
        <p:spPr>
          <a:xfrm>
            <a:off x="269397" y="1337785"/>
            <a:ext cx="10416781" cy="467224"/>
          </a:xfrm>
        </p:spPr>
        <p:txBody>
          <a:bodyPr>
            <a:noAutofit/>
          </a:bodyPr>
          <a:lstStyle/>
          <a:p>
            <a:r>
              <a:rPr lang="sv-SE" sz="2000" dirty="0" smtClean="0"/>
              <a:t>Regionalt stöd Nya SoL – Fokusområde 3</a:t>
            </a:r>
            <a:endParaRPr lang="sv-SE" sz="1600" dirty="0"/>
          </a:p>
        </p:txBody>
      </p:sp>
      <p:sp>
        <p:nvSpPr>
          <p:cNvPr id="17" name="Platshållare för innehåll 2"/>
          <p:cNvSpPr>
            <a:spLocks noGrp="1"/>
          </p:cNvSpPr>
          <p:nvPr>
            <p:ph idx="1"/>
          </p:nvPr>
        </p:nvSpPr>
        <p:spPr>
          <a:xfrm>
            <a:off x="1877961" y="2038621"/>
            <a:ext cx="9844112" cy="3923380"/>
          </a:xfrm>
        </p:spPr>
        <p:txBody>
          <a:bodyPr>
            <a:normAutofit lnSpcReduction="10000"/>
          </a:bodyPr>
          <a:lstStyle/>
          <a:p>
            <a:pPr marL="171450" lvl="0" indent="-171450">
              <a:lnSpc>
                <a:spcPct val="100000"/>
              </a:lnSpc>
              <a:spcBef>
                <a:spcPts val="0"/>
              </a:spcBef>
              <a:defRPr/>
            </a:pPr>
            <a:r>
              <a:rPr lang="sv-SE" sz="1200" b="1" dirty="0">
                <a:solidFill>
                  <a:prstClr val="black"/>
                </a:solidFill>
              </a:rPr>
              <a:t>Stöd till ledning </a:t>
            </a:r>
            <a:r>
              <a:rPr lang="sv-SE" sz="1200" b="1" dirty="0" smtClean="0">
                <a:solidFill>
                  <a:prstClr val="black"/>
                </a:solidFill>
              </a:rPr>
              <a:t>och beslutsstruktur (strategisk och taktisk nivå)</a:t>
            </a:r>
            <a:endParaRPr lang="sv-SE" sz="1200" b="1" dirty="0">
              <a:solidFill>
                <a:prstClr val="black"/>
              </a:solidFill>
            </a:endParaRPr>
          </a:p>
          <a:p>
            <a:pPr>
              <a:lnSpc>
                <a:spcPct val="100000"/>
              </a:lnSpc>
              <a:spcBef>
                <a:spcPts val="0"/>
              </a:spcBef>
              <a:buFontTx/>
              <a:buChar char="-"/>
              <a:defRPr/>
            </a:pPr>
            <a:r>
              <a:rPr lang="sv-SE" sz="1200" dirty="0" smtClean="0"/>
              <a:t>Stödja förändringsledning </a:t>
            </a:r>
            <a:r>
              <a:rPr lang="sv-SE" sz="1200" dirty="0"/>
              <a:t>och </a:t>
            </a:r>
            <a:r>
              <a:rPr lang="sv-SE" sz="1200" dirty="0" smtClean="0"/>
              <a:t>arbetet med </a:t>
            </a:r>
            <a:r>
              <a:rPr lang="sv-SE" sz="1200" dirty="0"/>
              <a:t>gemensamma mål </a:t>
            </a:r>
            <a:r>
              <a:rPr lang="sv-SE" sz="1200" dirty="0" smtClean="0"/>
              <a:t>i samverkan i omställningarna. </a:t>
            </a:r>
            <a:r>
              <a:rPr lang="sv-SE" sz="1200" dirty="0" smtClean="0">
                <a:solidFill>
                  <a:prstClr val="black"/>
                </a:solidFill>
              </a:rPr>
              <a:t>Stödja arbetet med prioriteringar i omställningen och att bygga kapacitet för långsiktigt omställningsarbete i den gemensamma regionala beslutsstrukturen (SCHNV) samt till de regionala nätverken.</a:t>
            </a:r>
            <a:r>
              <a:rPr lang="sv-SE" sz="1200" b="1" i="1" dirty="0" smtClean="0">
                <a:solidFill>
                  <a:prstClr val="black"/>
                </a:solidFill>
              </a:rPr>
              <a:t> </a:t>
            </a:r>
          </a:p>
          <a:p>
            <a:pPr marL="0" indent="0">
              <a:lnSpc>
                <a:spcPct val="100000"/>
              </a:lnSpc>
              <a:spcBef>
                <a:spcPts val="0"/>
              </a:spcBef>
              <a:buNone/>
              <a:defRPr/>
            </a:pPr>
            <a:endParaRPr lang="sv-SE" sz="1200" b="1" i="1" dirty="0" smtClean="0">
              <a:solidFill>
                <a:prstClr val="black"/>
              </a:solidFill>
            </a:endParaRPr>
          </a:p>
          <a:p>
            <a:pPr marL="0" indent="0">
              <a:lnSpc>
                <a:spcPct val="100000"/>
              </a:lnSpc>
              <a:spcBef>
                <a:spcPts val="0"/>
              </a:spcBef>
              <a:buNone/>
              <a:defRPr/>
            </a:pPr>
            <a:r>
              <a:rPr lang="sv-SE" sz="1200" i="1" dirty="0" smtClean="0">
                <a:solidFill>
                  <a:prstClr val="black"/>
                </a:solidFill>
              </a:rPr>
              <a:t>-     </a:t>
            </a:r>
            <a:r>
              <a:rPr lang="sv-SE" sz="1200" dirty="0" smtClean="0">
                <a:solidFill>
                  <a:prstClr val="black"/>
                </a:solidFill>
              </a:rPr>
              <a:t>Stöd </a:t>
            </a:r>
            <a:r>
              <a:rPr lang="sv-SE" sz="1200" dirty="0">
                <a:solidFill>
                  <a:prstClr val="black"/>
                </a:solidFill>
              </a:rPr>
              <a:t>i utveckling av </a:t>
            </a:r>
            <a:r>
              <a:rPr lang="sv-SE" sz="1200" dirty="0" smtClean="0">
                <a:solidFill>
                  <a:prstClr val="black"/>
                </a:solidFill>
              </a:rPr>
              <a:t>avtalssamverkan t.ex. Processtöd i metodstöd om avtalssamverkan. </a:t>
            </a:r>
          </a:p>
          <a:p>
            <a:pPr marL="0" indent="0">
              <a:lnSpc>
                <a:spcPct val="100000"/>
              </a:lnSpc>
              <a:spcBef>
                <a:spcPts val="0"/>
              </a:spcBef>
              <a:buNone/>
              <a:defRPr/>
            </a:pPr>
            <a:endParaRPr lang="sv-SE" sz="1200" dirty="0" smtClean="0">
              <a:solidFill>
                <a:prstClr val="black"/>
              </a:solidFill>
            </a:endParaRPr>
          </a:p>
          <a:p>
            <a:pPr marL="0" indent="0">
              <a:lnSpc>
                <a:spcPct val="100000"/>
              </a:lnSpc>
              <a:spcBef>
                <a:spcPts val="0"/>
              </a:spcBef>
              <a:buNone/>
              <a:defRPr/>
            </a:pPr>
            <a:r>
              <a:rPr lang="sv-SE" sz="1200" dirty="0" smtClean="0">
                <a:solidFill>
                  <a:prstClr val="black"/>
                </a:solidFill>
              </a:rPr>
              <a:t>-     Bygga </a:t>
            </a:r>
            <a:r>
              <a:rPr lang="sv-SE" sz="1200" dirty="0">
                <a:solidFill>
                  <a:prstClr val="black"/>
                </a:solidFill>
              </a:rPr>
              <a:t>kapacitet </a:t>
            </a:r>
            <a:r>
              <a:rPr lang="sv-SE" sz="1200" dirty="0" smtClean="0">
                <a:solidFill>
                  <a:prstClr val="black"/>
                </a:solidFill>
              </a:rPr>
              <a:t>för omställningsarbetet- </a:t>
            </a:r>
            <a:r>
              <a:rPr lang="sv-SE" sz="1200" dirty="0">
                <a:solidFill>
                  <a:prstClr val="black"/>
                </a:solidFill>
              </a:rPr>
              <a:t>i lednings och chefstrukturer, genom erfarenhetsutbyte</a:t>
            </a:r>
            <a:r>
              <a:rPr lang="sv-SE" sz="1200" dirty="0"/>
              <a:t>, lärande, kunskapsutveckling och där samverkan blir ett medel för ett gemensamt och effektivt resursutnyttjande </a:t>
            </a:r>
            <a:r>
              <a:rPr lang="sv-SE" sz="1200" dirty="0" smtClean="0"/>
              <a:t>av resurser. </a:t>
            </a:r>
            <a:endParaRPr lang="sv-SE" sz="1200" dirty="0"/>
          </a:p>
          <a:p>
            <a:pPr marL="0" lvl="0" indent="0">
              <a:lnSpc>
                <a:spcPct val="100000"/>
              </a:lnSpc>
              <a:spcBef>
                <a:spcPts val="0"/>
              </a:spcBef>
              <a:buNone/>
              <a:defRPr/>
            </a:pPr>
            <a:endParaRPr lang="sv-SE" sz="1200" dirty="0" smtClean="0">
              <a:solidFill>
                <a:prstClr val="black"/>
              </a:solidFill>
            </a:endParaRPr>
          </a:p>
          <a:p>
            <a:pPr marL="457200" lvl="1" indent="0">
              <a:lnSpc>
                <a:spcPct val="100000"/>
              </a:lnSpc>
              <a:spcBef>
                <a:spcPts val="0"/>
              </a:spcBef>
              <a:buNone/>
              <a:defRPr/>
            </a:pPr>
            <a:endParaRPr lang="sv-SE" sz="1200" b="1" dirty="0">
              <a:solidFill>
                <a:prstClr val="black"/>
              </a:solidFill>
            </a:endParaRPr>
          </a:p>
          <a:p>
            <a:pPr marL="171450" lvl="0" indent="-171450">
              <a:lnSpc>
                <a:spcPct val="100000"/>
              </a:lnSpc>
              <a:spcBef>
                <a:spcPts val="0"/>
              </a:spcBef>
              <a:defRPr/>
            </a:pPr>
            <a:r>
              <a:rPr lang="sv-SE" sz="1200" b="1" dirty="0">
                <a:solidFill>
                  <a:prstClr val="black"/>
                </a:solidFill>
              </a:rPr>
              <a:t>Utveckla och skapa kommunikationsvägar mellan strategisk, taktisk och operativ </a:t>
            </a:r>
            <a:r>
              <a:rPr lang="sv-SE" sz="1200" b="1" dirty="0" smtClean="0">
                <a:solidFill>
                  <a:prstClr val="black"/>
                </a:solidFill>
              </a:rPr>
              <a:t>nivå</a:t>
            </a:r>
          </a:p>
          <a:p>
            <a:pPr marL="0" indent="0">
              <a:lnSpc>
                <a:spcPct val="100000"/>
              </a:lnSpc>
              <a:spcBef>
                <a:spcPts val="0"/>
              </a:spcBef>
              <a:buNone/>
              <a:defRPr/>
            </a:pPr>
            <a:r>
              <a:rPr lang="sv-SE" sz="1200" b="1" dirty="0" smtClean="0">
                <a:solidFill>
                  <a:prstClr val="black"/>
                </a:solidFill>
              </a:rPr>
              <a:t>    </a:t>
            </a:r>
            <a:r>
              <a:rPr lang="sv-SE" sz="1200" dirty="0" smtClean="0">
                <a:solidFill>
                  <a:prstClr val="black"/>
                </a:solidFill>
              </a:rPr>
              <a:t>-Gemensam framtagen kommunikationsplan </a:t>
            </a:r>
            <a:r>
              <a:rPr lang="sv-SE" sz="1200" dirty="0">
                <a:solidFill>
                  <a:prstClr val="black"/>
                </a:solidFill>
              </a:rPr>
              <a:t>i omställningsarbetet</a:t>
            </a:r>
          </a:p>
          <a:p>
            <a:pPr marL="0" lvl="0" indent="0">
              <a:lnSpc>
                <a:spcPct val="100000"/>
              </a:lnSpc>
              <a:spcBef>
                <a:spcPts val="0"/>
              </a:spcBef>
              <a:buNone/>
              <a:defRPr/>
            </a:pPr>
            <a:r>
              <a:rPr lang="sv-SE" sz="1200" dirty="0" smtClean="0">
                <a:solidFill>
                  <a:prstClr val="black"/>
                </a:solidFill>
              </a:rPr>
              <a:t>Sortering </a:t>
            </a:r>
            <a:r>
              <a:rPr lang="sv-SE" sz="1200" dirty="0">
                <a:solidFill>
                  <a:prstClr val="black"/>
                </a:solidFill>
              </a:rPr>
              <a:t>och </a:t>
            </a:r>
            <a:r>
              <a:rPr lang="sv-SE" sz="1200" dirty="0" smtClean="0">
                <a:solidFill>
                  <a:prstClr val="black"/>
                </a:solidFill>
              </a:rPr>
              <a:t>prioritering, av information </a:t>
            </a:r>
            <a:r>
              <a:rPr lang="sv-SE" sz="1200" dirty="0">
                <a:solidFill>
                  <a:prstClr val="black"/>
                </a:solidFill>
              </a:rPr>
              <a:t>som </a:t>
            </a:r>
            <a:r>
              <a:rPr lang="sv-SE" sz="1200" dirty="0" smtClean="0">
                <a:solidFill>
                  <a:prstClr val="black"/>
                </a:solidFill>
              </a:rPr>
              <a:t>sprids</a:t>
            </a:r>
          </a:p>
          <a:p>
            <a:pPr marL="0" lvl="0" indent="0">
              <a:lnSpc>
                <a:spcPct val="100000"/>
              </a:lnSpc>
              <a:spcBef>
                <a:spcPts val="0"/>
              </a:spcBef>
              <a:buNone/>
              <a:defRPr/>
            </a:pPr>
            <a:endParaRPr lang="sv-SE" sz="1200" dirty="0" smtClean="0">
              <a:solidFill>
                <a:prstClr val="black"/>
              </a:solidFill>
            </a:endParaRPr>
          </a:p>
          <a:p>
            <a:pPr marL="0" lvl="0" indent="0">
              <a:lnSpc>
                <a:spcPct val="100000"/>
              </a:lnSpc>
              <a:spcBef>
                <a:spcPts val="0"/>
              </a:spcBef>
              <a:buNone/>
              <a:defRPr/>
            </a:pPr>
            <a:r>
              <a:rPr lang="sv-SE" sz="1200" dirty="0">
                <a:solidFill>
                  <a:prstClr val="black"/>
                </a:solidFill>
              </a:rPr>
              <a:t> </a:t>
            </a:r>
            <a:r>
              <a:rPr lang="sv-SE" sz="1200" dirty="0" smtClean="0">
                <a:solidFill>
                  <a:prstClr val="black"/>
                </a:solidFill>
              </a:rPr>
              <a:t>     -Gemensamt kommunikationsmaterial i omställningen</a:t>
            </a:r>
          </a:p>
          <a:p>
            <a:pPr marL="0" lvl="0" indent="0">
              <a:lnSpc>
                <a:spcPct val="100000"/>
              </a:lnSpc>
              <a:spcBef>
                <a:spcPts val="0"/>
              </a:spcBef>
              <a:buNone/>
              <a:defRPr/>
            </a:pPr>
            <a:endParaRPr lang="en-US" sz="1200" dirty="0">
              <a:solidFill>
                <a:prstClr val="black"/>
              </a:solidFill>
            </a:endParaRPr>
          </a:p>
          <a:p>
            <a:pPr marL="171450" indent="-171450">
              <a:lnSpc>
                <a:spcPct val="100000"/>
              </a:lnSpc>
              <a:spcBef>
                <a:spcPts val="0"/>
              </a:spcBef>
              <a:defRPr/>
            </a:pPr>
            <a:r>
              <a:rPr lang="sv-SE" sz="1200" b="1" dirty="0" smtClean="0">
                <a:solidFill>
                  <a:prstClr val="black"/>
                </a:solidFill>
              </a:rPr>
              <a:t>Genom att erbjuda olika läns</a:t>
            </a:r>
            <a:r>
              <a:rPr lang="sv-SE" sz="1200" b="1" dirty="0" smtClean="0"/>
              <a:t>dialoger/workshops</a:t>
            </a:r>
            <a:r>
              <a:rPr lang="sv-SE" sz="1200" b="1" dirty="0" smtClean="0">
                <a:solidFill>
                  <a:prstClr val="black"/>
                </a:solidFill>
              </a:rPr>
              <a:t> för erfarenhetsutbyte och stöd i samverkan kommuner och verksamhetsområden mellan i omställningsarbetet</a:t>
            </a:r>
            <a:r>
              <a:rPr lang="sv-SE" sz="1200" b="1" dirty="0"/>
              <a:t/>
            </a:r>
            <a:br>
              <a:rPr lang="sv-SE" sz="1200" b="1" dirty="0"/>
            </a:br>
            <a:r>
              <a:rPr lang="sv-SE" sz="1200" dirty="0" smtClean="0"/>
              <a:t>-Processleda</a:t>
            </a:r>
            <a:r>
              <a:rPr lang="sv-SE" sz="1200" b="1" dirty="0" smtClean="0"/>
              <a:t> </a:t>
            </a:r>
            <a:r>
              <a:rPr lang="sv-SE" sz="1200" dirty="0"/>
              <a:t>och vara ett stöd i olika utvecklingsarbeten </a:t>
            </a:r>
            <a:r>
              <a:rPr lang="sv-SE" sz="1200" dirty="0" smtClean="0"/>
              <a:t>i samverkan på </a:t>
            </a:r>
            <a:r>
              <a:rPr lang="sv-SE" sz="1200" dirty="0"/>
              <a:t>kort och lång sikt. </a:t>
            </a:r>
            <a:r>
              <a:rPr lang="sv-SE" sz="1200" dirty="0" smtClean="0"/>
              <a:t>(Behovsstyrda)</a:t>
            </a:r>
          </a:p>
          <a:p>
            <a:pPr marL="0" indent="0">
              <a:lnSpc>
                <a:spcPct val="100000"/>
              </a:lnSpc>
              <a:spcBef>
                <a:spcPts val="0"/>
              </a:spcBef>
              <a:buNone/>
              <a:defRPr/>
            </a:pPr>
            <a:r>
              <a:rPr lang="sv-SE" sz="1200" dirty="0"/>
              <a:t/>
            </a:r>
            <a:br>
              <a:rPr lang="sv-SE" sz="1200" dirty="0"/>
            </a:br>
            <a:r>
              <a:rPr lang="sv-SE" sz="1200" dirty="0"/>
              <a:t> </a:t>
            </a:r>
            <a:r>
              <a:rPr lang="sv-SE" sz="1200" dirty="0" smtClean="0"/>
              <a:t>   -Processleda framåt </a:t>
            </a:r>
            <a:r>
              <a:rPr lang="sv-SE" sz="1200" dirty="0"/>
              <a:t>inom de </a:t>
            </a:r>
            <a:r>
              <a:rPr lang="sv-SE" sz="1200" dirty="0" smtClean="0"/>
              <a:t>bärande områdena </a:t>
            </a:r>
            <a:r>
              <a:rPr lang="sv-SE" sz="1200" dirty="0"/>
              <a:t>i </a:t>
            </a:r>
            <a:r>
              <a:rPr lang="sv-SE" sz="1200" dirty="0" smtClean="0"/>
              <a:t>omställningsarbetet </a:t>
            </a:r>
            <a:r>
              <a:rPr lang="sv-SE" sz="1200" dirty="0" err="1" smtClean="0"/>
              <a:t>t.ex</a:t>
            </a:r>
            <a:r>
              <a:rPr lang="sv-SE" sz="1200" dirty="0" smtClean="0"/>
              <a:t> </a:t>
            </a:r>
            <a:r>
              <a:rPr lang="sv-SE" sz="1200" dirty="0"/>
              <a:t>genom olika dialoger och  workshops </a:t>
            </a:r>
            <a:r>
              <a:rPr lang="sv-SE" sz="1200" dirty="0" smtClean="0"/>
              <a:t>riktat </a:t>
            </a:r>
            <a:r>
              <a:rPr lang="sv-SE" sz="1200" dirty="0"/>
              <a:t>till </a:t>
            </a:r>
            <a:r>
              <a:rPr lang="sv-SE" sz="1200" dirty="0" smtClean="0"/>
              <a:t>de olika delarna</a:t>
            </a:r>
            <a:r>
              <a:rPr lang="sv-SE" sz="1200" dirty="0">
                <a:solidFill>
                  <a:prstClr val="black"/>
                </a:solidFill>
              </a:rPr>
              <a:t> </a:t>
            </a:r>
            <a:r>
              <a:rPr lang="sv-SE" sz="1200" dirty="0" smtClean="0">
                <a:solidFill>
                  <a:prstClr val="black"/>
                </a:solidFill>
              </a:rPr>
              <a:t>riktade till regionala nätverken, verksamhetsområdes specifika grupper etc.</a:t>
            </a:r>
          </a:p>
          <a:p>
            <a:pPr marL="457200" lvl="1" indent="0">
              <a:lnSpc>
                <a:spcPct val="100000"/>
              </a:lnSpc>
              <a:spcBef>
                <a:spcPts val="0"/>
              </a:spcBef>
              <a:buNone/>
              <a:defRPr/>
            </a:pPr>
            <a:endParaRPr lang="sv-SE" sz="1200" dirty="0" smtClean="0">
              <a:solidFill>
                <a:prstClr val="black"/>
              </a:solidFill>
            </a:endParaRPr>
          </a:p>
          <a:p>
            <a:pPr lvl="0">
              <a:tabLst>
                <a:tab pos="457200" algn="l"/>
              </a:tabLst>
            </a:pPr>
            <a:endParaRPr lang="sv-SE" sz="900" b="1" dirty="0" smtClean="0"/>
          </a:p>
          <a:p>
            <a:pPr lvl="0">
              <a:tabLst>
                <a:tab pos="457200" algn="l"/>
              </a:tabLst>
            </a:pPr>
            <a:endParaRPr lang="sv-SE" sz="900" b="1" dirty="0"/>
          </a:p>
          <a:p>
            <a:pPr marL="0" lvl="0" indent="0">
              <a:buNone/>
              <a:tabLst>
                <a:tab pos="457200" algn="l"/>
              </a:tabLst>
            </a:pPr>
            <a:endParaRPr lang="sv-SE" sz="900" b="1" dirty="0" smtClean="0"/>
          </a:p>
        </p:txBody>
      </p:sp>
      <p:sp>
        <p:nvSpPr>
          <p:cNvPr id="6" name="Rektangel 5"/>
          <p:cNvSpPr/>
          <p:nvPr/>
        </p:nvSpPr>
        <p:spPr>
          <a:xfrm>
            <a:off x="214289" y="2702146"/>
            <a:ext cx="1473342" cy="1427446"/>
          </a:xfrm>
          <a:prstGeom prst="rect">
            <a:avLst/>
          </a:prstGeom>
          <a:solidFill>
            <a:schemeClr val="accent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dirty="0" smtClean="0">
                <a:solidFill>
                  <a:prstClr val="white"/>
                </a:solidFill>
                <a:latin typeface="Arial"/>
              </a:rPr>
              <a:t>Främja och stödja samverkan</a:t>
            </a:r>
            <a:endParaRPr kumimoji="0" lang="en-US" sz="1100" b="0" i="0" u="none" strike="noStrike" kern="1200" cap="none" spc="0" normalizeH="0" baseline="0" noProof="0" dirty="0">
              <a:ln>
                <a:noFill/>
              </a:ln>
              <a:solidFill>
                <a:prstClr val="white"/>
              </a:solidFill>
              <a:effectLst/>
              <a:uLnTx/>
              <a:uFillTx/>
              <a:latin typeface="Arial"/>
            </a:endParaRPr>
          </a:p>
        </p:txBody>
      </p:sp>
      <p:cxnSp>
        <p:nvCxnSpPr>
          <p:cNvPr id="23" name="Rak koppling 22"/>
          <p:cNvCxnSpPr/>
          <p:nvPr/>
        </p:nvCxnSpPr>
        <p:spPr>
          <a:xfrm>
            <a:off x="351166" y="1781218"/>
            <a:ext cx="11370907"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9" name="Diagram 8"/>
          <p:cNvGraphicFramePr/>
          <p:nvPr>
            <p:extLst/>
          </p:nvPr>
        </p:nvGraphicFramePr>
        <p:xfrm>
          <a:off x="407988" y="952498"/>
          <a:ext cx="10650537" cy="3230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2145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additive="base">
                                        <p:cTn id="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anim calcmode="lin" valueType="num">
                                      <p:cBhvr additive="base">
                                        <p:cTn id="11" dur="500" fill="hold"/>
                                        <p:tgtEl>
                                          <p:spTgt spid="1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
                                            <p:txEl>
                                              <p:pRg st="3" end="3"/>
                                            </p:txEl>
                                          </p:spTgt>
                                        </p:tgtEl>
                                        <p:attrNameLst>
                                          <p:attrName>style.visibility</p:attrName>
                                        </p:attrNameLst>
                                      </p:cBhvr>
                                      <p:to>
                                        <p:strVal val="visible"/>
                                      </p:to>
                                    </p:set>
                                    <p:anim calcmode="lin" valueType="num">
                                      <p:cBhvr additive="base">
                                        <p:cTn id="15" dur="500" fill="hold"/>
                                        <p:tgtEl>
                                          <p:spTgt spid="17">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
                                            <p:txEl>
                                              <p:pRg st="5" end="5"/>
                                            </p:txEl>
                                          </p:spTgt>
                                        </p:tgtEl>
                                        <p:attrNameLst>
                                          <p:attrName>style.visibility</p:attrName>
                                        </p:attrNameLst>
                                      </p:cBhvr>
                                      <p:to>
                                        <p:strVal val="visible"/>
                                      </p:to>
                                    </p:set>
                                    <p:anim calcmode="lin" valueType="num">
                                      <p:cBhvr additive="base">
                                        <p:cTn id="19" dur="500" fill="hold"/>
                                        <p:tgtEl>
                                          <p:spTgt spid="1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
                                            <p:txEl>
                                              <p:pRg st="8" end="8"/>
                                            </p:txEl>
                                          </p:spTgt>
                                        </p:tgtEl>
                                        <p:attrNameLst>
                                          <p:attrName>style.visibility</p:attrName>
                                        </p:attrNameLst>
                                      </p:cBhvr>
                                      <p:to>
                                        <p:strVal val="visible"/>
                                      </p:to>
                                    </p:set>
                                    <p:anim calcmode="lin" valueType="num">
                                      <p:cBhvr additive="base">
                                        <p:cTn id="25" dur="500" fill="hold"/>
                                        <p:tgtEl>
                                          <p:spTgt spid="17">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
                                            <p:txEl>
                                              <p:pRg st="8" end="8"/>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7">
                                            <p:txEl>
                                              <p:pRg st="9" end="9"/>
                                            </p:txEl>
                                          </p:spTgt>
                                        </p:tgtEl>
                                        <p:attrNameLst>
                                          <p:attrName>style.visibility</p:attrName>
                                        </p:attrNameLst>
                                      </p:cBhvr>
                                      <p:to>
                                        <p:strVal val="visible"/>
                                      </p:to>
                                    </p:set>
                                    <p:anim calcmode="lin" valueType="num">
                                      <p:cBhvr additive="base">
                                        <p:cTn id="29" dur="500" fill="hold"/>
                                        <p:tgtEl>
                                          <p:spTgt spid="17">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
                                            <p:txEl>
                                              <p:pRg st="9" end="9"/>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7">
                                            <p:txEl>
                                              <p:pRg st="10" end="10"/>
                                            </p:txEl>
                                          </p:spTgt>
                                        </p:tgtEl>
                                        <p:attrNameLst>
                                          <p:attrName>style.visibility</p:attrName>
                                        </p:attrNameLst>
                                      </p:cBhvr>
                                      <p:to>
                                        <p:strVal val="visible"/>
                                      </p:to>
                                    </p:set>
                                    <p:anim calcmode="lin" valueType="num">
                                      <p:cBhvr additive="base">
                                        <p:cTn id="33" dur="500" fill="hold"/>
                                        <p:tgtEl>
                                          <p:spTgt spid="17">
                                            <p:txEl>
                                              <p:pRg st="10" end="1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7">
                                            <p:txEl>
                                              <p:pRg st="10" end="10"/>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7">
                                            <p:txEl>
                                              <p:pRg st="12" end="12"/>
                                            </p:txEl>
                                          </p:spTgt>
                                        </p:tgtEl>
                                        <p:attrNameLst>
                                          <p:attrName>style.visibility</p:attrName>
                                        </p:attrNameLst>
                                      </p:cBhvr>
                                      <p:to>
                                        <p:strVal val="visible"/>
                                      </p:to>
                                    </p:set>
                                    <p:anim calcmode="lin" valueType="num">
                                      <p:cBhvr additive="base">
                                        <p:cTn id="37" dur="500" fill="hold"/>
                                        <p:tgtEl>
                                          <p:spTgt spid="17">
                                            <p:txEl>
                                              <p:pRg st="12" end="1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7">
                                            <p:txEl>
                                              <p:pRg st="14" end="14"/>
                                            </p:txEl>
                                          </p:spTgt>
                                        </p:tgtEl>
                                        <p:attrNameLst>
                                          <p:attrName>style.visibility</p:attrName>
                                        </p:attrNameLst>
                                      </p:cBhvr>
                                      <p:to>
                                        <p:strVal val="visible"/>
                                      </p:to>
                                    </p:set>
                                    <p:anim calcmode="lin" valueType="num">
                                      <p:cBhvr additive="base">
                                        <p:cTn id="43" dur="500" fill="hold"/>
                                        <p:tgtEl>
                                          <p:spTgt spid="17">
                                            <p:txEl>
                                              <p:pRg st="14" end="1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7">
                                            <p:txEl>
                                              <p:pRg st="14" end="14"/>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7">
                                            <p:txEl>
                                              <p:pRg st="15" end="15"/>
                                            </p:txEl>
                                          </p:spTgt>
                                        </p:tgtEl>
                                        <p:attrNameLst>
                                          <p:attrName>style.visibility</p:attrName>
                                        </p:attrNameLst>
                                      </p:cBhvr>
                                      <p:to>
                                        <p:strVal val="visible"/>
                                      </p:to>
                                    </p:set>
                                    <p:anim calcmode="lin" valueType="num">
                                      <p:cBhvr additive="base">
                                        <p:cTn id="47" dur="500" fill="hold"/>
                                        <p:tgtEl>
                                          <p:spTgt spid="17">
                                            <p:txEl>
                                              <p:pRg st="15" end="15"/>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7">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upp 27"/>
          <p:cNvGrpSpPr/>
          <p:nvPr/>
        </p:nvGrpSpPr>
        <p:grpSpPr>
          <a:xfrm>
            <a:off x="431564" y="2420957"/>
            <a:ext cx="5001591" cy="3129542"/>
            <a:chOff x="1989994" y="2041609"/>
            <a:chExt cx="5983109" cy="2614937"/>
          </a:xfrm>
        </p:grpSpPr>
        <p:sp>
          <p:nvSpPr>
            <p:cNvPr id="4" name="Rektangel 3"/>
            <p:cNvSpPr/>
            <p:nvPr/>
          </p:nvSpPr>
          <p:spPr>
            <a:xfrm>
              <a:off x="1989994" y="2804921"/>
              <a:ext cx="2568604" cy="108896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sv-SE" sz="1200" dirty="0" smtClean="0">
                  <a:solidFill>
                    <a:prstClr val="black"/>
                  </a:solidFill>
                  <a:latin typeface="Arial"/>
                </a:rPr>
                <a:t>Stödja kommunernas omställningsarbete -Nya SoL</a:t>
              </a:r>
              <a:endParaRPr lang="en-US" sz="1200" dirty="0">
                <a:solidFill>
                  <a:prstClr val="black"/>
                </a:solidFill>
                <a:latin typeface="Arial"/>
              </a:endParaRPr>
            </a:p>
          </p:txBody>
        </p:sp>
        <p:sp>
          <p:nvSpPr>
            <p:cNvPr id="5" name="Rektangel 4"/>
            <p:cNvSpPr/>
            <p:nvPr/>
          </p:nvSpPr>
          <p:spPr>
            <a:xfrm>
              <a:off x="5911442" y="2041609"/>
              <a:ext cx="1978429" cy="670255"/>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baseline="0" noProof="0" dirty="0" smtClean="0">
                  <a:ln>
                    <a:noFill/>
                  </a:ln>
                  <a:solidFill>
                    <a:prstClr val="black"/>
                  </a:solidFill>
                  <a:effectLst/>
                  <a:uLnTx/>
                  <a:uFillTx/>
                  <a:latin typeface="Arial"/>
                  <a:ea typeface="+mn-ea"/>
                  <a:cs typeface="+mn-cs"/>
                </a:rPr>
                <a:t>Stödja</a:t>
              </a:r>
              <a:r>
                <a:rPr kumimoji="0" lang="sv-SE" sz="1200" b="0" i="0" u="none" strike="noStrike" kern="1200" cap="none" spc="0" normalizeH="0" noProof="0" dirty="0" smtClean="0">
                  <a:ln>
                    <a:noFill/>
                  </a:ln>
                  <a:solidFill>
                    <a:prstClr val="black"/>
                  </a:solidFill>
                  <a:effectLst/>
                  <a:uLnTx/>
                  <a:uFillTx/>
                  <a:latin typeface="Arial"/>
                  <a:ea typeface="+mn-ea"/>
                  <a:cs typeface="+mn-cs"/>
                </a:rPr>
                <a:t> kunskapsutveckling</a:t>
              </a:r>
              <a:endParaRPr kumimoji="0" lang="en-US" sz="1200" b="0" i="0" u="none" strike="noStrike" kern="1200" cap="none" spc="0" normalizeH="0" baseline="0" noProof="0" dirty="0" smtClean="0">
                <a:ln>
                  <a:noFill/>
                </a:ln>
                <a:solidFill>
                  <a:prstClr val="black"/>
                </a:solidFill>
                <a:effectLst/>
                <a:uLnTx/>
                <a:uFillTx/>
                <a:latin typeface="Arial"/>
                <a:ea typeface="+mn-ea"/>
                <a:cs typeface="+mn-cs"/>
              </a:endParaRPr>
            </a:p>
          </p:txBody>
        </p:sp>
        <p:sp>
          <p:nvSpPr>
            <p:cNvPr id="15" name="Rektangel 14"/>
            <p:cNvSpPr/>
            <p:nvPr/>
          </p:nvSpPr>
          <p:spPr>
            <a:xfrm>
              <a:off x="5911442" y="3014605"/>
              <a:ext cx="2061661" cy="66960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200" b="0" i="0" u="none" strike="noStrike" kern="1200" cap="none" spc="0" normalizeH="0" noProof="0" dirty="0" smtClean="0">
                  <a:ln>
                    <a:noFill/>
                  </a:ln>
                  <a:solidFill>
                    <a:prstClr val="black"/>
                  </a:solidFill>
                  <a:effectLst/>
                  <a:uLnTx/>
                  <a:uFillTx/>
                  <a:latin typeface="Arial"/>
                  <a:ea typeface="+mn-ea"/>
                  <a:cs typeface="+mn-cs"/>
                </a:rPr>
                <a:t> Stödja verksamhetsutveckling</a:t>
              </a:r>
              <a:endParaRPr kumimoji="0" lang="en-US" sz="1200" b="0" i="0" u="none" strike="noStrike" kern="1200" cap="none" spc="0" normalizeH="0" baseline="0" noProof="0" dirty="0" smtClean="0">
                <a:ln>
                  <a:noFill/>
                </a:ln>
                <a:solidFill>
                  <a:prstClr val="black"/>
                </a:solidFill>
                <a:effectLst/>
                <a:uLnTx/>
                <a:uFillTx/>
                <a:latin typeface="Arial"/>
                <a:ea typeface="+mn-ea"/>
                <a:cs typeface="+mn-cs"/>
              </a:endParaRPr>
            </a:p>
          </p:txBody>
        </p:sp>
        <p:cxnSp>
          <p:nvCxnSpPr>
            <p:cNvPr id="14" name="Vinklad koppling 13"/>
            <p:cNvCxnSpPr>
              <a:stCxn id="4" idx="3"/>
              <a:endCxn id="5" idx="1"/>
            </p:cNvCxnSpPr>
            <p:nvPr/>
          </p:nvCxnSpPr>
          <p:spPr>
            <a:xfrm flipV="1">
              <a:off x="4558599" y="2376737"/>
              <a:ext cx="1352843" cy="972668"/>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Rektangel 56"/>
            <p:cNvSpPr/>
            <p:nvPr/>
          </p:nvSpPr>
          <p:spPr>
            <a:xfrm>
              <a:off x="5911442" y="3986946"/>
              <a:ext cx="1978429" cy="66960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sv-SE" sz="1200" dirty="0" smtClean="0">
                <a:solidFill>
                  <a:prstClr val="black"/>
                </a:solidFill>
              </a:endParaRPr>
            </a:p>
            <a:p>
              <a:pPr algn="ctr">
                <a:defRPr/>
              </a:pPr>
              <a:r>
                <a:rPr lang="sv-SE" sz="1200" dirty="0" smtClean="0">
                  <a:solidFill>
                    <a:prstClr val="black"/>
                  </a:solidFill>
                </a:rPr>
                <a:t>Stödja </a:t>
              </a:r>
              <a:r>
                <a:rPr lang="sv-SE" sz="1200" dirty="0">
                  <a:solidFill>
                    <a:prstClr val="black"/>
                  </a:solidFill>
                </a:rPr>
                <a:t>och främja samverkan </a:t>
              </a:r>
              <a:endParaRPr lang="en-US" sz="1200" dirty="0">
                <a:solidFill>
                  <a:prstClr val="black"/>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srgbClr val="FF0000"/>
                </a:solidFill>
                <a:effectLst/>
                <a:uLnTx/>
                <a:uFillTx/>
                <a:latin typeface="Arial"/>
                <a:ea typeface="+mn-ea"/>
                <a:cs typeface="+mn-cs"/>
              </a:endParaRPr>
            </a:p>
          </p:txBody>
        </p:sp>
        <p:cxnSp>
          <p:nvCxnSpPr>
            <p:cNvPr id="59" name="Vinklad koppling 58"/>
            <p:cNvCxnSpPr>
              <a:stCxn id="4" idx="3"/>
              <a:endCxn id="57" idx="1"/>
            </p:cNvCxnSpPr>
            <p:nvPr/>
          </p:nvCxnSpPr>
          <p:spPr>
            <a:xfrm>
              <a:off x="4558599" y="3349405"/>
              <a:ext cx="1352843" cy="972341"/>
            </a:xfrm>
            <a:prstGeom prst="bentConnector3">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5" name="Rak koppling 54"/>
          <p:cNvCxnSpPr/>
          <p:nvPr/>
        </p:nvCxnSpPr>
        <p:spPr>
          <a:xfrm>
            <a:off x="332298" y="2017289"/>
            <a:ext cx="2379572"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61" name="textruta 60"/>
          <p:cNvSpPr txBox="1"/>
          <p:nvPr/>
        </p:nvSpPr>
        <p:spPr>
          <a:xfrm>
            <a:off x="208584" y="1721411"/>
            <a:ext cx="272377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smtClean="0">
                <a:solidFill>
                  <a:prstClr val="black"/>
                </a:solidFill>
                <a:latin typeface="Arial"/>
              </a:rPr>
              <a:t>RSS arbete med omställningen</a:t>
            </a:r>
            <a:endParaRPr kumimoji="0" lang="sv-SE" sz="1200" b="1" i="0" u="none" strike="noStrike" kern="1200" cap="none" spc="0" normalizeH="0" baseline="0" noProof="0" dirty="0">
              <a:ln>
                <a:noFill/>
              </a:ln>
              <a:solidFill>
                <a:prstClr val="black"/>
              </a:solidFill>
              <a:effectLst/>
              <a:uLnTx/>
              <a:uFillTx/>
              <a:latin typeface="Arial"/>
              <a:ea typeface="+mn-ea"/>
              <a:cs typeface="+mn-cs"/>
            </a:endParaRPr>
          </a:p>
        </p:txBody>
      </p:sp>
      <p:cxnSp>
        <p:nvCxnSpPr>
          <p:cNvPr id="67" name="Rak koppling 66"/>
          <p:cNvCxnSpPr/>
          <p:nvPr/>
        </p:nvCxnSpPr>
        <p:spPr>
          <a:xfrm>
            <a:off x="2876216" y="2027063"/>
            <a:ext cx="3134219" cy="30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ruta 67"/>
          <p:cNvSpPr txBox="1"/>
          <p:nvPr/>
        </p:nvSpPr>
        <p:spPr>
          <a:xfrm>
            <a:off x="2906269" y="1726720"/>
            <a:ext cx="304411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smtClean="0">
                <a:ln>
                  <a:noFill/>
                </a:ln>
                <a:solidFill>
                  <a:prstClr val="black"/>
                </a:solidFill>
                <a:effectLst/>
                <a:uLnTx/>
                <a:uFillTx/>
                <a:latin typeface="Arial"/>
                <a:ea typeface="+mn-ea"/>
                <a:cs typeface="+mn-cs"/>
              </a:rPr>
              <a:t>Regionalt stöd inom 3 Fokusområden</a:t>
            </a:r>
            <a:endParaRPr kumimoji="0" lang="sv-SE" sz="1200" b="1" i="0" u="none" strike="noStrike" kern="1200" cap="none" spc="0" normalizeH="0" baseline="0" noProof="0" dirty="0">
              <a:ln>
                <a:noFill/>
              </a:ln>
              <a:solidFill>
                <a:prstClr val="black"/>
              </a:solidFill>
              <a:effectLst/>
              <a:uLnTx/>
              <a:uFillTx/>
              <a:latin typeface="Arial"/>
              <a:ea typeface="+mn-ea"/>
              <a:cs typeface="+mn-cs"/>
            </a:endParaRPr>
          </a:p>
        </p:txBody>
      </p:sp>
      <p:sp>
        <p:nvSpPr>
          <p:cNvPr id="3" name="Rektangel 2"/>
          <p:cNvSpPr/>
          <p:nvPr/>
        </p:nvSpPr>
        <p:spPr>
          <a:xfrm>
            <a:off x="6564313" y="4436388"/>
            <a:ext cx="3207838" cy="1415772"/>
          </a:xfrm>
          <a:prstGeom prst="rect">
            <a:avLst/>
          </a:prstGeom>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endParaRPr kumimoji="0" lang="sv-SE" sz="1000" b="1" i="0" u="none" strike="noStrike" kern="1200" cap="none" spc="0" normalizeH="0" baseline="0" noProof="0" dirty="0" smtClean="0">
              <a:ln>
                <a:noFill/>
              </a:ln>
              <a:solidFill>
                <a:prstClr val="black"/>
              </a:solidFill>
              <a:effectLst/>
              <a:uLnTx/>
              <a:uFillTx/>
              <a:latin typeface="Arial"/>
            </a:endParaRPr>
          </a:p>
          <a:p>
            <a:pPr marR="0" lvl="0" algn="l" defTabSz="914400" rtl="0" eaLnBrk="1" fontAlgn="auto" latinLnBrk="0" hangingPunct="1">
              <a:lnSpc>
                <a:spcPct val="100000"/>
              </a:lnSpc>
              <a:spcBef>
                <a:spcPts val="0"/>
              </a:spcBef>
              <a:spcAft>
                <a:spcPts val="0"/>
              </a:spcAft>
              <a:buClrTx/>
              <a:buSzTx/>
              <a:tabLst/>
              <a:defRPr/>
            </a:pPr>
            <a:endParaRPr kumimoji="0" lang="sv-SE" sz="1000" b="1" i="0" u="none" strike="noStrike" kern="1200" cap="none" spc="0" normalizeH="0" baseline="0" noProof="0" dirty="0" smtClean="0">
              <a:ln>
                <a:noFill/>
              </a:ln>
              <a:solidFill>
                <a:prstClr val="black"/>
              </a:solidFill>
              <a:effectLst/>
              <a:uLnTx/>
              <a:uFillTx/>
              <a:latin typeface="Aria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sv-SE" sz="900" b="1" i="0" u="none" strike="noStrike" kern="1200" cap="none" spc="0" normalizeH="0" baseline="0" noProof="0" dirty="0" smtClean="0">
                <a:ln>
                  <a:noFill/>
                </a:ln>
                <a:solidFill>
                  <a:prstClr val="black"/>
                </a:solidFill>
                <a:effectLst/>
                <a:uLnTx/>
                <a:uFillTx/>
                <a:latin typeface="Arial"/>
              </a:rPr>
              <a:t>Stöd</a:t>
            </a:r>
            <a:r>
              <a:rPr kumimoji="0" lang="sv-SE" sz="900" b="1" i="0" u="none" strike="noStrike" kern="1200" cap="none" spc="0" normalizeH="0" noProof="0" dirty="0" smtClean="0">
                <a:ln>
                  <a:noFill/>
                </a:ln>
                <a:solidFill>
                  <a:prstClr val="black"/>
                </a:solidFill>
                <a:effectLst/>
                <a:uLnTx/>
                <a:uFillTx/>
                <a:latin typeface="Arial"/>
              </a:rPr>
              <a:t> till strategisk och taktiskt nivå (chefsnätverk och regionala nätverk)</a:t>
            </a:r>
          </a:p>
          <a:p>
            <a:pPr lvl="0">
              <a:defRPr/>
            </a:pPr>
            <a:r>
              <a:rPr lang="sv-SE" sz="900" b="1" dirty="0">
                <a:solidFill>
                  <a:prstClr val="black"/>
                </a:solidFill>
                <a:latin typeface="Arial"/>
              </a:rPr>
              <a:t> </a:t>
            </a:r>
            <a:r>
              <a:rPr lang="sv-SE" sz="900" b="1" dirty="0" smtClean="0">
                <a:solidFill>
                  <a:prstClr val="black"/>
                </a:solidFill>
                <a:latin typeface="Arial"/>
              </a:rPr>
              <a:t>     </a:t>
            </a:r>
            <a:r>
              <a:rPr lang="sv-SE" sz="900" dirty="0" smtClean="0">
                <a:solidFill>
                  <a:prstClr val="black"/>
                </a:solidFill>
              </a:rPr>
              <a:t>Bygga kapacitet för omställningsarbete långsiktigt.</a:t>
            </a:r>
            <a:endParaRPr kumimoji="0" lang="sv-SE" sz="900" b="1" i="0" u="none" strike="noStrike" kern="1200" cap="none" spc="0" normalizeH="0" noProof="0" dirty="0" smtClean="0">
              <a:ln>
                <a:noFill/>
              </a:ln>
              <a:solidFill>
                <a:prstClr val="black"/>
              </a:solidFill>
              <a:effectLst/>
              <a:uLnTx/>
              <a:uFillTx/>
              <a:latin typeface="Arial"/>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900" b="1" noProof="0" dirty="0" smtClean="0">
                <a:solidFill>
                  <a:prstClr val="black"/>
                </a:solidFill>
                <a:latin typeface="Arial"/>
              </a:rPr>
              <a:t>Utveckla och skapa kommunikationsvägar </a:t>
            </a:r>
            <a:r>
              <a:rPr lang="sv-SE" sz="900" noProof="0" dirty="0" smtClean="0">
                <a:solidFill>
                  <a:prstClr val="black"/>
                </a:solidFill>
                <a:latin typeface="Arial"/>
              </a:rPr>
              <a:t>mellan strategisk, taktisk och operativ nivå. Gemensam Kommunikationsplan</a:t>
            </a:r>
            <a:r>
              <a:rPr lang="sv-SE" sz="900" dirty="0">
                <a:solidFill>
                  <a:prstClr val="black"/>
                </a:solidFill>
                <a:latin typeface="Arial"/>
              </a:rPr>
              <a:t>.</a:t>
            </a:r>
            <a:endParaRPr kumimoji="0" lang="en-US" sz="900" b="0" i="0" u="none" strike="noStrike" kern="1200" cap="none" spc="0" normalizeH="0" baseline="0" noProof="0" dirty="0" smtClean="0">
              <a:ln>
                <a:noFill/>
              </a:ln>
              <a:solidFill>
                <a:prstClr val="black"/>
              </a:solidFill>
              <a:effectLst/>
              <a:uLnTx/>
              <a:uFillTx/>
              <a:latin typeface="Arial"/>
            </a:endParaRPr>
          </a:p>
          <a:p>
            <a:pPr marR="0" lvl="0" algn="l" defTabSz="914400" rtl="0" eaLnBrk="1" fontAlgn="auto" latinLnBrk="0" hangingPunct="1">
              <a:lnSpc>
                <a:spcPct val="100000"/>
              </a:lnSpc>
              <a:spcBef>
                <a:spcPts val="0"/>
              </a:spcBef>
              <a:spcAft>
                <a:spcPts val="0"/>
              </a:spcAft>
              <a:buClrTx/>
              <a:buSzTx/>
              <a:tabLst/>
              <a:defRPr/>
            </a:pPr>
            <a:endParaRPr kumimoji="0" lang="sv-SE" sz="1200" b="0" i="0" u="none" strike="noStrike" kern="1200" cap="none" spc="0" normalizeH="0" baseline="0" noProof="0" dirty="0" smtClean="0">
              <a:ln>
                <a:noFill/>
              </a:ln>
              <a:solidFill>
                <a:prstClr val="black"/>
              </a:solidFill>
              <a:effectLst/>
              <a:uLnTx/>
              <a:uFillTx/>
              <a:latin typeface="Arial"/>
              <a:ea typeface="+mn-ea"/>
              <a:cs typeface="+mn-cs"/>
            </a:endParaRPr>
          </a:p>
        </p:txBody>
      </p:sp>
      <p:cxnSp>
        <p:nvCxnSpPr>
          <p:cNvPr id="18" name="Rak koppling 17"/>
          <p:cNvCxnSpPr/>
          <p:nvPr/>
        </p:nvCxnSpPr>
        <p:spPr>
          <a:xfrm>
            <a:off x="6618935" y="1998410"/>
            <a:ext cx="2678750" cy="3016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textruta 18"/>
          <p:cNvSpPr txBox="1"/>
          <p:nvPr/>
        </p:nvSpPr>
        <p:spPr>
          <a:xfrm>
            <a:off x="6527012" y="1744722"/>
            <a:ext cx="2960663"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smtClean="0">
                <a:solidFill>
                  <a:prstClr val="black"/>
                </a:solidFill>
                <a:latin typeface="Arial"/>
              </a:rPr>
              <a:t>Regionalt stöd genom olika insatser </a:t>
            </a:r>
            <a:endParaRPr kumimoji="0" lang="sv-SE" sz="1200" b="1" i="0" u="none" strike="noStrike" kern="1200" cap="none" spc="0" normalizeH="0" baseline="0" noProof="0" dirty="0">
              <a:ln>
                <a:noFill/>
              </a:ln>
              <a:solidFill>
                <a:prstClr val="black"/>
              </a:solidFill>
              <a:effectLst/>
              <a:uLnTx/>
              <a:uFillTx/>
              <a:latin typeface="Arial"/>
              <a:ea typeface="+mn-ea"/>
              <a:cs typeface="+mn-cs"/>
            </a:endParaRPr>
          </a:p>
        </p:txBody>
      </p:sp>
      <p:sp>
        <p:nvSpPr>
          <p:cNvPr id="21" name="Rektangel 20"/>
          <p:cNvSpPr/>
          <p:nvPr/>
        </p:nvSpPr>
        <p:spPr>
          <a:xfrm>
            <a:off x="6564313" y="3320220"/>
            <a:ext cx="3624797" cy="1092607"/>
          </a:xfrm>
          <a:prstGeom prst="rect">
            <a:avLst/>
          </a:prstGeom>
        </p:spPr>
        <p:txBody>
          <a:bodyPr wrap="square">
            <a:spAutoFit/>
          </a:bodyPr>
          <a:lstStyle/>
          <a:p>
            <a:pPr marR="0" lvl="0" algn="l" defTabSz="914400" rtl="0" eaLnBrk="1" fontAlgn="auto" latinLnBrk="0" hangingPunct="1">
              <a:lnSpc>
                <a:spcPct val="100000"/>
              </a:lnSpc>
              <a:spcBef>
                <a:spcPts val="600"/>
              </a:spcBef>
              <a:spcAft>
                <a:spcPts val="0"/>
              </a:spcAft>
              <a:buClrTx/>
              <a:buSzTx/>
              <a:tabLst/>
              <a:defRPr/>
            </a:pPr>
            <a:endParaRPr lang="sv-SE" sz="1000" b="1" noProof="0" dirty="0" smtClean="0">
              <a:solidFill>
                <a:prstClr val="black"/>
              </a:solidFill>
              <a:latin typeface="Arial"/>
            </a:endParaRPr>
          </a:p>
          <a:p>
            <a:pPr lvl="0"/>
            <a:r>
              <a:rPr lang="sv-SE" sz="1000" b="1" dirty="0"/>
              <a:t>Genom processledning </a:t>
            </a:r>
            <a:r>
              <a:rPr lang="sv-SE" sz="1000" b="1" dirty="0" smtClean="0"/>
              <a:t>stödja verksamhetsutveckling</a:t>
            </a:r>
            <a:endParaRPr lang="sv-SE" sz="1000" b="1" dirty="0"/>
          </a:p>
          <a:p>
            <a:pPr marL="171450" indent="-171450">
              <a:buFont typeface="Arial" panose="020B0604020202020204" pitchFamily="34" charset="0"/>
              <a:buChar char="•"/>
            </a:pPr>
            <a:r>
              <a:rPr lang="sv-SE" sz="900" dirty="0" smtClean="0"/>
              <a:t>Systematiskt </a:t>
            </a:r>
            <a:r>
              <a:rPr lang="sv-SE" sz="900" dirty="0"/>
              <a:t>uppföljning</a:t>
            </a:r>
          </a:p>
          <a:p>
            <a:pPr marL="171450" indent="-171450">
              <a:buFont typeface="Arial" panose="020B0604020202020204" pitchFamily="34" charset="0"/>
              <a:buChar char="•"/>
            </a:pPr>
            <a:r>
              <a:rPr lang="sv-SE" sz="900" dirty="0" smtClean="0">
                <a:solidFill>
                  <a:prstClr val="black"/>
                </a:solidFill>
              </a:rPr>
              <a:t>Implementering av metodstöd, arbetssätt</a:t>
            </a:r>
            <a:endParaRPr lang="sv-SE" sz="900" dirty="0">
              <a:solidFill>
                <a:prstClr val="black"/>
              </a:solidFill>
            </a:endParaRPr>
          </a:p>
          <a:p>
            <a:pPr marL="171450" indent="-171450">
              <a:buFont typeface="Arial" panose="020B0604020202020204" pitchFamily="34" charset="0"/>
              <a:buChar char="•"/>
            </a:pPr>
            <a:r>
              <a:rPr lang="sv-SE" sz="900" dirty="0">
                <a:solidFill>
                  <a:prstClr val="black"/>
                </a:solidFill>
              </a:rPr>
              <a:t>Regionalt </a:t>
            </a:r>
            <a:r>
              <a:rPr lang="sv-SE" sz="900" dirty="0" smtClean="0">
                <a:solidFill>
                  <a:prstClr val="black"/>
                </a:solidFill>
              </a:rPr>
              <a:t>analysstöd, regionala kartläggningar </a:t>
            </a:r>
            <a:endParaRPr lang="sv-SE" sz="900" dirty="0">
              <a:solidFill>
                <a:prstClr val="black"/>
              </a:solidFill>
            </a:endParaRPr>
          </a:p>
          <a:p>
            <a:pPr marL="171450" indent="-171450">
              <a:buFont typeface="Arial" panose="020B0604020202020204" pitchFamily="34" charset="0"/>
              <a:buChar char="•"/>
            </a:pPr>
            <a:r>
              <a:rPr lang="sv-SE" sz="900" dirty="0"/>
              <a:t>Utveckling i </a:t>
            </a:r>
            <a:r>
              <a:rPr lang="sv-SE" sz="900" dirty="0" smtClean="0"/>
              <a:t>samverkan, prioriterade områden</a:t>
            </a:r>
            <a:endParaRPr lang="sv-SE" sz="900" dirty="0"/>
          </a:p>
          <a:p>
            <a:pPr marL="171450" indent="-171450">
              <a:buFont typeface="Arial" panose="020B0604020202020204" pitchFamily="34" charset="0"/>
              <a:buChar char="•"/>
            </a:pPr>
            <a:r>
              <a:rPr lang="sv-SE" sz="900" dirty="0"/>
              <a:t>Uppföljning av omställningsarbetet                                                                                                   </a:t>
            </a:r>
            <a:endParaRPr lang="sv-SE" sz="900" dirty="0">
              <a:solidFill>
                <a:prstClr val="black"/>
              </a:solidFill>
            </a:endParaRPr>
          </a:p>
        </p:txBody>
      </p:sp>
      <p:sp>
        <p:nvSpPr>
          <p:cNvPr id="8" name="Rektangel 7"/>
          <p:cNvSpPr/>
          <p:nvPr/>
        </p:nvSpPr>
        <p:spPr>
          <a:xfrm>
            <a:off x="6553571" y="1756758"/>
            <a:ext cx="3091390" cy="1523494"/>
          </a:xfrm>
          <a:prstGeom prst="rect">
            <a:avLst/>
          </a:prstGeom>
        </p:spPr>
        <p:txBody>
          <a:bodyPr wrap="square">
            <a:spAutoFit/>
          </a:bodyPr>
          <a:lstStyle/>
          <a:p>
            <a:pPr lvl="0">
              <a:tabLst>
                <a:tab pos="457200" algn="l"/>
              </a:tabLst>
            </a:pPr>
            <a:r>
              <a:rPr lang="sv-SE" sz="1000" b="1" dirty="0" smtClean="0">
                <a:solidFill>
                  <a:prstClr val="black"/>
                </a:solidFill>
                <a:latin typeface="Arial"/>
              </a:rPr>
              <a:t> </a:t>
            </a:r>
          </a:p>
          <a:p>
            <a:pPr lvl="0">
              <a:tabLst>
                <a:tab pos="457200" algn="l"/>
              </a:tabLst>
            </a:pPr>
            <a:endParaRPr lang="sv-SE" sz="1000" b="1" dirty="0" smtClean="0">
              <a:solidFill>
                <a:prstClr val="black"/>
              </a:solidFill>
              <a:latin typeface="Arial"/>
            </a:endParaRPr>
          </a:p>
          <a:p>
            <a:pPr lvl="0">
              <a:tabLst>
                <a:tab pos="457200" algn="l"/>
              </a:tabLst>
            </a:pPr>
            <a:endParaRPr lang="sv-SE" sz="1000" b="1" dirty="0">
              <a:solidFill>
                <a:prstClr val="black"/>
              </a:solidFill>
              <a:latin typeface="Arial"/>
            </a:endParaRPr>
          </a:p>
          <a:p>
            <a:pPr marL="171450" indent="-171450">
              <a:buFont typeface="Arial" panose="020B0604020202020204" pitchFamily="34" charset="0"/>
              <a:buChar char="•"/>
              <a:tabLst>
                <a:tab pos="457200" algn="l"/>
              </a:tabLst>
            </a:pPr>
            <a:r>
              <a:rPr lang="sv-SE" sz="900" b="1" dirty="0"/>
              <a:t>Erbjuda arenor </a:t>
            </a:r>
            <a:r>
              <a:rPr lang="sv-SE" sz="900" dirty="0"/>
              <a:t>för lärande och erfarenhetsutbyte efter behov och prioriterade områden</a:t>
            </a:r>
          </a:p>
          <a:p>
            <a:pPr marL="171450" lvl="0" indent="-171450">
              <a:buFont typeface="Arial" panose="020B0604020202020204" pitchFamily="34" charset="0"/>
              <a:buChar char="•"/>
              <a:tabLst>
                <a:tab pos="457200" algn="l"/>
              </a:tabLst>
            </a:pPr>
            <a:r>
              <a:rPr lang="sv-SE" sz="900" b="1" dirty="0"/>
              <a:t>Omvärldsbevakning</a:t>
            </a:r>
            <a:r>
              <a:rPr lang="sv-SE" sz="900" dirty="0"/>
              <a:t> </a:t>
            </a:r>
            <a:r>
              <a:rPr lang="sv-SE" sz="900" dirty="0" smtClean="0"/>
              <a:t>prioritering, sortering</a:t>
            </a:r>
            <a:r>
              <a:rPr lang="sv-SE" sz="900" dirty="0"/>
              <a:t>	</a:t>
            </a:r>
          </a:p>
          <a:p>
            <a:pPr marL="171450" indent="-171450">
              <a:buFont typeface="Arial" panose="020B0604020202020204" pitchFamily="34" charset="0"/>
              <a:buChar char="•"/>
              <a:tabLst>
                <a:tab pos="457200" algn="l"/>
              </a:tabLst>
            </a:pPr>
            <a:r>
              <a:rPr lang="sv-SE" sz="900" b="1" dirty="0" smtClean="0"/>
              <a:t>Informations flöden och kommunikationsvägar</a:t>
            </a:r>
          </a:p>
          <a:p>
            <a:pPr marL="171450" indent="-171450">
              <a:buFont typeface="Arial" panose="020B0604020202020204" pitchFamily="34" charset="0"/>
              <a:buChar char="•"/>
              <a:tabLst>
                <a:tab pos="457200" algn="l"/>
              </a:tabLst>
            </a:pPr>
            <a:r>
              <a:rPr lang="sv-SE" sz="900" dirty="0" smtClean="0"/>
              <a:t>Utveckling av </a:t>
            </a:r>
            <a:r>
              <a:rPr lang="sv-SE" sz="900" b="1" dirty="0" smtClean="0"/>
              <a:t>samverkanswebb</a:t>
            </a:r>
          </a:p>
          <a:p>
            <a:pPr marL="171450" indent="-171450">
              <a:buFont typeface="Arial" panose="020B0604020202020204" pitchFamily="34" charset="0"/>
              <a:buChar char="•"/>
              <a:tabLst>
                <a:tab pos="457200" algn="l"/>
              </a:tabLst>
            </a:pPr>
            <a:r>
              <a:rPr lang="sv-SE" sz="900" dirty="0" smtClean="0"/>
              <a:t>Stödja </a:t>
            </a:r>
            <a:r>
              <a:rPr lang="sv-SE" sz="900" dirty="0"/>
              <a:t>och utveckla samverkan och samarbete med Högskolan </a:t>
            </a:r>
            <a:r>
              <a:rPr lang="sv-SE" sz="900" dirty="0" smtClean="0"/>
              <a:t>Dalarna/SUD</a:t>
            </a:r>
            <a:endParaRPr lang="sv-SE" sz="900" dirty="0">
              <a:solidFill>
                <a:prstClr val="black"/>
              </a:solidFill>
              <a:latin typeface="Arial"/>
            </a:endParaRPr>
          </a:p>
        </p:txBody>
      </p:sp>
      <p:cxnSp>
        <p:nvCxnSpPr>
          <p:cNvPr id="24" name="Rak koppling 23"/>
          <p:cNvCxnSpPr/>
          <p:nvPr/>
        </p:nvCxnSpPr>
        <p:spPr>
          <a:xfrm flipV="1">
            <a:off x="10110308" y="2021721"/>
            <a:ext cx="1481938" cy="685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5" name="textruta 24"/>
          <p:cNvSpPr txBox="1"/>
          <p:nvPr/>
        </p:nvSpPr>
        <p:spPr>
          <a:xfrm>
            <a:off x="10188097" y="1751572"/>
            <a:ext cx="159591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200" b="1" i="0" u="none" strike="noStrike" kern="1200" cap="none" spc="0" normalizeH="0" baseline="0" noProof="0" dirty="0" smtClean="0">
                <a:ln>
                  <a:noFill/>
                </a:ln>
                <a:solidFill>
                  <a:prstClr val="black"/>
                </a:solidFill>
                <a:effectLst/>
                <a:uLnTx/>
                <a:uFillTx/>
                <a:latin typeface="Arial"/>
                <a:ea typeface="+mn-ea"/>
                <a:cs typeface="+mn-cs"/>
              </a:rPr>
              <a:t>Nivå</a:t>
            </a:r>
            <a:endParaRPr kumimoji="0" lang="sv-SE" sz="1200" b="1" i="0" u="none" strike="noStrike" kern="1200" cap="none" spc="0" normalizeH="0" baseline="0" noProof="0" dirty="0">
              <a:ln>
                <a:noFill/>
              </a:ln>
              <a:solidFill>
                <a:prstClr val="black"/>
              </a:solidFill>
              <a:effectLst/>
              <a:uLnTx/>
              <a:uFillTx/>
              <a:latin typeface="Arial"/>
              <a:ea typeface="+mn-ea"/>
              <a:cs typeface="+mn-cs"/>
            </a:endParaRPr>
          </a:p>
        </p:txBody>
      </p:sp>
      <p:sp>
        <p:nvSpPr>
          <p:cNvPr id="26" name="Rektangel 25"/>
          <p:cNvSpPr/>
          <p:nvPr/>
        </p:nvSpPr>
        <p:spPr>
          <a:xfrm>
            <a:off x="10110308" y="2097792"/>
            <a:ext cx="1471538" cy="646331"/>
          </a:xfrm>
          <a:prstGeom prst="rect">
            <a:avLst/>
          </a:prstGeom>
        </p:spPr>
        <p:txBody>
          <a:bodyPr wrap="square">
            <a:spAutoFit/>
          </a:bodyPr>
          <a:lstStyle/>
          <a:p>
            <a:pPr lvl="0">
              <a:tabLst>
                <a:tab pos="457200" algn="l"/>
              </a:tabLst>
            </a:pPr>
            <a:endParaRPr lang="sv-SE" sz="1200" b="1" dirty="0" smtClean="0">
              <a:solidFill>
                <a:prstClr val="black"/>
              </a:solidFill>
              <a:latin typeface="Arial"/>
            </a:endParaRPr>
          </a:p>
          <a:p>
            <a:pPr lvl="0">
              <a:tabLst>
                <a:tab pos="457200" algn="l"/>
              </a:tabLst>
            </a:pPr>
            <a:r>
              <a:rPr lang="sv-SE" sz="1200" b="1" dirty="0" smtClean="0">
                <a:solidFill>
                  <a:prstClr val="black"/>
                </a:solidFill>
                <a:latin typeface="Arial"/>
              </a:rPr>
              <a:t>Från strategisk till operativ nivå </a:t>
            </a:r>
            <a:endParaRPr lang="sv-SE" sz="1200" dirty="0">
              <a:solidFill>
                <a:prstClr val="black"/>
              </a:solidFill>
              <a:latin typeface="Arial"/>
            </a:endParaRPr>
          </a:p>
        </p:txBody>
      </p:sp>
      <p:sp>
        <p:nvSpPr>
          <p:cNvPr id="27" name="Rektangel 26"/>
          <p:cNvSpPr/>
          <p:nvPr/>
        </p:nvSpPr>
        <p:spPr>
          <a:xfrm>
            <a:off x="10059274" y="3296659"/>
            <a:ext cx="1532972" cy="830997"/>
          </a:xfrm>
          <a:prstGeom prst="rect">
            <a:avLst/>
          </a:prstGeom>
        </p:spPr>
        <p:txBody>
          <a:bodyPr wrap="square">
            <a:spAutoFit/>
          </a:bodyPr>
          <a:lstStyle/>
          <a:p>
            <a:pPr lvl="0">
              <a:tabLst>
                <a:tab pos="457200" algn="l"/>
              </a:tabLst>
            </a:pPr>
            <a:endParaRPr lang="sv-SE" sz="1200" b="1" dirty="0" smtClean="0">
              <a:solidFill>
                <a:prstClr val="black"/>
              </a:solidFill>
            </a:endParaRPr>
          </a:p>
          <a:p>
            <a:pPr lvl="0">
              <a:tabLst>
                <a:tab pos="457200" algn="l"/>
              </a:tabLst>
            </a:pPr>
            <a:r>
              <a:rPr lang="sv-SE" sz="1200" b="1" dirty="0" smtClean="0">
                <a:solidFill>
                  <a:prstClr val="black"/>
                </a:solidFill>
              </a:rPr>
              <a:t>Från </a:t>
            </a:r>
            <a:r>
              <a:rPr lang="sv-SE" sz="1200" b="1" dirty="0">
                <a:solidFill>
                  <a:prstClr val="black"/>
                </a:solidFill>
              </a:rPr>
              <a:t>strategisk till operativ nivå </a:t>
            </a:r>
            <a:endParaRPr lang="sv-SE" sz="1200" dirty="0">
              <a:solidFill>
                <a:prstClr val="black"/>
              </a:solidFill>
            </a:endParaRPr>
          </a:p>
          <a:p>
            <a:pPr lvl="0">
              <a:tabLst>
                <a:tab pos="457200" algn="l"/>
              </a:tabLst>
            </a:pPr>
            <a:endParaRPr lang="sv-SE" sz="1200" dirty="0">
              <a:solidFill>
                <a:prstClr val="black"/>
              </a:solidFill>
              <a:latin typeface="Arial"/>
            </a:endParaRPr>
          </a:p>
        </p:txBody>
      </p:sp>
      <p:sp>
        <p:nvSpPr>
          <p:cNvPr id="29" name="Rektangel 28"/>
          <p:cNvSpPr/>
          <p:nvPr/>
        </p:nvSpPr>
        <p:spPr>
          <a:xfrm>
            <a:off x="10110308" y="5022926"/>
            <a:ext cx="1875872" cy="646331"/>
          </a:xfrm>
          <a:prstGeom prst="rect">
            <a:avLst/>
          </a:prstGeom>
        </p:spPr>
        <p:txBody>
          <a:bodyPr wrap="square">
            <a:spAutoFit/>
          </a:bodyPr>
          <a:lstStyle/>
          <a:p>
            <a:pPr lvl="0">
              <a:tabLst>
                <a:tab pos="457200" algn="l"/>
              </a:tabLst>
            </a:pPr>
            <a:r>
              <a:rPr lang="sv-SE" sz="1200" b="1" dirty="0" smtClean="0">
                <a:solidFill>
                  <a:prstClr val="black"/>
                </a:solidFill>
                <a:latin typeface="Arial"/>
              </a:rPr>
              <a:t>Strategisk och taktisknivå </a:t>
            </a:r>
          </a:p>
          <a:p>
            <a:pPr lvl="0">
              <a:tabLst>
                <a:tab pos="457200" algn="l"/>
              </a:tabLst>
            </a:pPr>
            <a:endParaRPr lang="sv-SE" sz="1200" dirty="0">
              <a:solidFill>
                <a:prstClr val="black"/>
              </a:solidFill>
              <a:latin typeface="Arial"/>
            </a:endParaRPr>
          </a:p>
        </p:txBody>
      </p:sp>
      <p:graphicFrame>
        <p:nvGraphicFramePr>
          <p:cNvPr id="22" name="Diagram 21"/>
          <p:cNvGraphicFramePr/>
          <p:nvPr>
            <p:extLst>
              <p:ext uri="{D42A27DB-BD31-4B8C-83A1-F6EECF244321}">
                <p14:modId xmlns:p14="http://schemas.microsoft.com/office/powerpoint/2010/main" val="744276145"/>
              </p:ext>
            </p:extLst>
          </p:nvPr>
        </p:nvGraphicFramePr>
        <p:xfrm>
          <a:off x="407988" y="1168875"/>
          <a:ext cx="10762094" cy="4808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871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1"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r>
              <a:rPr lang="sv-SE" dirty="0" smtClean="0"/>
              <a:t>Processen ”kartläggning av socialtjänstens insatser”-  våren 2024 </a:t>
            </a:r>
          </a:p>
          <a:p>
            <a:pPr marL="457200" lvl="1" indent="0">
              <a:buNone/>
            </a:pPr>
            <a:r>
              <a:rPr lang="sv-SE" dirty="0" smtClean="0"/>
              <a:t>- Fem workshops i det regionala nätverken samt ytterligare en fördjupande heldags workshop tillsammans</a:t>
            </a:r>
          </a:p>
          <a:p>
            <a:r>
              <a:rPr lang="sv-SE" dirty="0" smtClean="0"/>
              <a:t>Dialog och workshop i SCHNV och VFR- våren 2024</a:t>
            </a:r>
          </a:p>
          <a:p>
            <a:r>
              <a:rPr lang="sv-SE" dirty="0" smtClean="0"/>
              <a:t>Länsdialog Nya SoL- hösten 2024</a:t>
            </a:r>
          </a:p>
          <a:p>
            <a:pPr marL="0" indent="0">
              <a:buNone/>
            </a:pP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dirty="0"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a:t>
            </a:fld>
            <a:endParaRPr lang="sv-SE" dirty="0"/>
          </a:p>
        </p:txBody>
      </p:sp>
      <p:sp>
        <p:nvSpPr>
          <p:cNvPr id="6" name="Rubrik 5"/>
          <p:cNvSpPr>
            <a:spLocks noGrp="1"/>
          </p:cNvSpPr>
          <p:nvPr>
            <p:ph type="title"/>
          </p:nvPr>
        </p:nvSpPr>
        <p:spPr>
          <a:xfrm>
            <a:off x="410546" y="1204962"/>
            <a:ext cx="11370907" cy="1209600"/>
          </a:xfrm>
        </p:spPr>
        <p:txBody>
          <a:bodyPr>
            <a:normAutofit/>
          </a:bodyPr>
          <a:lstStyle/>
          <a:p>
            <a:r>
              <a:rPr lang="sv-SE" sz="3200" dirty="0" smtClean="0"/>
              <a:t>RSS kartläggning av lokala behov av regionalt stöd i omställningsarbetet</a:t>
            </a:r>
            <a:endParaRPr lang="sv-SE" sz="3200" dirty="0"/>
          </a:p>
        </p:txBody>
      </p:sp>
    </p:spTree>
    <p:extLst>
      <p:ext uri="{BB962C8B-B14F-4D97-AF65-F5344CB8AC3E}">
        <p14:creationId xmlns:p14="http://schemas.microsoft.com/office/powerpoint/2010/main" val="637727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r>
              <a:rPr lang="sv-SE" dirty="0" smtClean="0"/>
              <a:t>Beslutspunkt </a:t>
            </a:r>
            <a:r>
              <a:rPr lang="sv-SE" smtClean="0"/>
              <a:t>av vägvalen om regionalt stöd </a:t>
            </a:r>
            <a:r>
              <a:rPr lang="sv-SE" dirty="0" smtClean="0"/>
              <a:t>på SCHNV fredag 24/1-2025</a:t>
            </a: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20</a:t>
            </a:fld>
            <a:endParaRPr lang="sv-SE" dirty="0"/>
          </a:p>
        </p:txBody>
      </p:sp>
      <p:sp>
        <p:nvSpPr>
          <p:cNvPr id="6" name="Rubrik 5"/>
          <p:cNvSpPr>
            <a:spLocks noGrp="1"/>
          </p:cNvSpPr>
          <p:nvPr>
            <p:ph type="title"/>
          </p:nvPr>
        </p:nvSpPr>
        <p:spPr/>
        <p:txBody>
          <a:bodyPr/>
          <a:lstStyle/>
          <a:p>
            <a:r>
              <a:rPr lang="sv-SE" dirty="0" smtClean="0"/>
              <a:t>Nästa steg</a:t>
            </a:r>
            <a:endParaRPr lang="sv-SE" dirty="0"/>
          </a:p>
        </p:txBody>
      </p:sp>
    </p:spTree>
    <p:extLst>
      <p:ext uri="{BB962C8B-B14F-4D97-AF65-F5344CB8AC3E}">
        <p14:creationId xmlns:p14="http://schemas.microsoft.com/office/powerpoint/2010/main" val="1800165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sz="half" idx="1"/>
          </p:nvPr>
        </p:nvSpPr>
        <p:spPr>
          <a:xfrm>
            <a:off x="209069" y="2461328"/>
            <a:ext cx="5609253" cy="3652423"/>
          </a:xfrm>
          <a:ln>
            <a:solidFill>
              <a:schemeClr val="accent2">
                <a:lumMod val="50000"/>
              </a:schemeClr>
            </a:solidFill>
          </a:ln>
        </p:spPr>
        <p:txBody>
          <a:bodyPr>
            <a:normAutofit/>
          </a:bodyPr>
          <a:lstStyle/>
          <a:p>
            <a:pPr marL="0" indent="0">
              <a:buNone/>
            </a:pPr>
            <a:r>
              <a:rPr lang="sv-SE" sz="2200" b="1" dirty="0">
                <a:solidFill>
                  <a:schemeClr val="tx2"/>
                </a:solidFill>
                <a:latin typeface="+mj-lt"/>
                <a:ea typeface="+mj-ea"/>
                <a:cs typeface="+mj-cs"/>
              </a:rPr>
              <a:t>Vägval 1</a:t>
            </a:r>
          </a:p>
          <a:p>
            <a:pPr marL="0" indent="0">
              <a:buNone/>
            </a:pPr>
            <a:r>
              <a:rPr lang="sv-SE" dirty="0" smtClean="0"/>
              <a:t>Inom </a:t>
            </a:r>
            <a:r>
              <a:rPr lang="sv-SE" dirty="0"/>
              <a:t>ramen för befintliga resurser RSS</a:t>
            </a:r>
          </a:p>
          <a:p>
            <a:pPr marL="0" indent="0">
              <a:buNone/>
            </a:pPr>
            <a:r>
              <a:rPr lang="sv-SE" dirty="0"/>
              <a:t>-Bevakning av omställningsarbetet nationell nivå</a:t>
            </a:r>
          </a:p>
          <a:p>
            <a:pPr marL="0" indent="0">
              <a:buNone/>
            </a:pPr>
            <a:r>
              <a:rPr lang="sv-SE" dirty="0"/>
              <a:t>-Digitalt </a:t>
            </a:r>
            <a:r>
              <a:rPr lang="sv-SE" dirty="0" smtClean="0"/>
              <a:t>dialog forum </a:t>
            </a:r>
            <a:r>
              <a:rPr lang="sv-SE" dirty="0"/>
              <a:t>1 gång/månad riktat till </a:t>
            </a:r>
            <a:r>
              <a:rPr lang="sv-SE" dirty="0" smtClean="0"/>
              <a:t>nyckelpersoner</a:t>
            </a:r>
            <a:endParaRPr lang="sv-SE" dirty="0"/>
          </a:p>
        </p:txBody>
      </p:sp>
      <p:sp>
        <p:nvSpPr>
          <p:cNvPr id="8" name="Platshållare för innehåll 7"/>
          <p:cNvSpPr>
            <a:spLocks noGrp="1"/>
          </p:cNvSpPr>
          <p:nvPr>
            <p:ph sz="half" idx="2"/>
          </p:nvPr>
        </p:nvSpPr>
        <p:spPr>
          <a:ln>
            <a:solidFill>
              <a:schemeClr val="accent2">
                <a:lumMod val="50000"/>
              </a:schemeClr>
            </a:solidFill>
          </a:ln>
        </p:spPr>
        <p:txBody>
          <a:bodyPr>
            <a:normAutofit fontScale="85000" lnSpcReduction="20000"/>
          </a:bodyPr>
          <a:lstStyle/>
          <a:p>
            <a:pPr marL="0" indent="0">
              <a:buNone/>
            </a:pPr>
            <a:r>
              <a:rPr lang="sv-SE" b="1" dirty="0">
                <a:solidFill>
                  <a:schemeClr val="tx2"/>
                </a:solidFill>
              </a:rPr>
              <a:t>Vägval </a:t>
            </a:r>
            <a:r>
              <a:rPr lang="sv-SE" b="1" dirty="0" smtClean="0">
                <a:solidFill>
                  <a:schemeClr val="tx2"/>
                </a:solidFill>
              </a:rPr>
              <a:t>2</a:t>
            </a:r>
            <a:endParaRPr lang="sv-SE" b="1" dirty="0">
              <a:solidFill>
                <a:schemeClr val="tx2"/>
              </a:solidFill>
            </a:endParaRPr>
          </a:p>
          <a:p>
            <a:pPr marL="0" indent="0">
              <a:buNone/>
            </a:pPr>
            <a:r>
              <a:rPr lang="sv-SE" dirty="0" smtClean="0"/>
              <a:t>RSS </a:t>
            </a:r>
            <a:r>
              <a:rPr lang="sv-SE" dirty="0"/>
              <a:t>regionala stöd Nya </a:t>
            </a:r>
            <a:r>
              <a:rPr lang="sv-SE" dirty="0" err="1"/>
              <a:t>SoL</a:t>
            </a:r>
            <a:r>
              <a:rPr lang="sv-SE" dirty="0"/>
              <a:t>-med </a:t>
            </a:r>
            <a:r>
              <a:rPr lang="sv-SE" dirty="0" smtClean="0"/>
              <a:t>resursförstärkning</a:t>
            </a:r>
            <a:endParaRPr lang="sv-SE" dirty="0"/>
          </a:p>
          <a:p>
            <a:pPr marL="0" indent="0">
              <a:buNone/>
            </a:pPr>
            <a:r>
              <a:rPr lang="sv-SE" dirty="0" smtClean="0"/>
              <a:t>-Samordnande roll och navet </a:t>
            </a:r>
            <a:r>
              <a:rPr lang="sv-SE" dirty="0"/>
              <a:t>i </a:t>
            </a:r>
            <a:r>
              <a:rPr lang="sv-SE" dirty="0" smtClean="0"/>
              <a:t>omställningen på </a:t>
            </a:r>
            <a:r>
              <a:rPr lang="sv-SE" dirty="0"/>
              <a:t>regional nivå</a:t>
            </a:r>
          </a:p>
          <a:p>
            <a:pPr marL="0" indent="0">
              <a:buNone/>
            </a:pPr>
            <a:r>
              <a:rPr lang="sv-SE" dirty="0"/>
              <a:t>-Utvecklat processtöd inom flera områden i omställningen</a:t>
            </a:r>
          </a:p>
          <a:p>
            <a:pPr marL="0" indent="0">
              <a:buNone/>
            </a:pPr>
            <a:r>
              <a:rPr lang="sv-SE" dirty="0"/>
              <a:t>-Stödja samverkan</a:t>
            </a:r>
          </a:p>
          <a:p>
            <a:pPr marL="0" indent="0">
              <a:buNone/>
            </a:pPr>
            <a:r>
              <a:rPr lang="sv-SE" dirty="0"/>
              <a:t>-Uppföljande länsdialoger/workshops </a:t>
            </a:r>
          </a:p>
          <a:p>
            <a:pPr marL="0" indent="0">
              <a:buNone/>
            </a:pP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a:t>
            </a:fld>
            <a:endParaRPr lang="sv-SE" dirty="0"/>
          </a:p>
        </p:txBody>
      </p:sp>
      <p:sp>
        <p:nvSpPr>
          <p:cNvPr id="6" name="Rubrik 5"/>
          <p:cNvSpPr>
            <a:spLocks noGrp="1"/>
          </p:cNvSpPr>
          <p:nvPr>
            <p:ph type="title"/>
          </p:nvPr>
        </p:nvSpPr>
        <p:spPr/>
        <p:txBody>
          <a:bodyPr/>
          <a:lstStyle/>
          <a:p>
            <a:r>
              <a:rPr lang="sv-SE" dirty="0" smtClean="0"/>
              <a:t>Vägval om regionalt stöd Nya </a:t>
            </a:r>
            <a:r>
              <a:rPr lang="sv-SE" dirty="0" err="1" smtClean="0"/>
              <a:t>SoL</a:t>
            </a:r>
            <a:r>
              <a:rPr lang="sv-SE" dirty="0" smtClean="0"/>
              <a:t>- RSS</a:t>
            </a:r>
            <a:endParaRPr lang="sv-SE" dirty="0"/>
          </a:p>
        </p:txBody>
      </p:sp>
    </p:spTree>
    <p:extLst>
      <p:ext uri="{BB962C8B-B14F-4D97-AF65-F5344CB8AC3E}">
        <p14:creationId xmlns:p14="http://schemas.microsoft.com/office/powerpoint/2010/main" val="304680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bg/>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animBg="1"/>
      <p:bldP spid="8"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sz="half" idx="1"/>
          </p:nvPr>
        </p:nvSpPr>
        <p:spPr/>
        <p:txBody>
          <a:bodyPr/>
          <a:lstStyle/>
          <a:p>
            <a:pPr marL="0" indent="0">
              <a:buNone/>
            </a:pPr>
            <a:r>
              <a:rPr lang="sv-SE" b="1" dirty="0">
                <a:solidFill>
                  <a:schemeClr val="tx2"/>
                </a:solidFill>
              </a:rPr>
              <a:t>Regionalt stöd</a:t>
            </a:r>
          </a:p>
          <a:p>
            <a:pPr marL="0" indent="0">
              <a:buNone/>
            </a:pPr>
            <a:r>
              <a:rPr lang="sv-SE" dirty="0" smtClean="0"/>
              <a:t>-Bevakning </a:t>
            </a:r>
            <a:r>
              <a:rPr lang="sv-SE" dirty="0"/>
              <a:t>av omställningsarbetet nationell nivå</a:t>
            </a:r>
          </a:p>
          <a:p>
            <a:pPr marL="0" indent="0">
              <a:buNone/>
            </a:pPr>
            <a:r>
              <a:rPr lang="sv-SE" dirty="0"/>
              <a:t>-Digitalt </a:t>
            </a:r>
            <a:r>
              <a:rPr lang="sv-SE" dirty="0" smtClean="0"/>
              <a:t>dialog forum </a:t>
            </a:r>
            <a:r>
              <a:rPr lang="sv-SE" dirty="0"/>
              <a:t>1 gång/månad riktat till nyckelpersoner</a:t>
            </a:r>
          </a:p>
          <a:p>
            <a:pPr marL="0" indent="0">
              <a:buNone/>
            </a:pPr>
            <a:endParaRPr lang="sv-SE" dirty="0"/>
          </a:p>
        </p:txBody>
      </p:sp>
      <p:sp>
        <p:nvSpPr>
          <p:cNvPr id="8" name="Platshållare för innehåll 7"/>
          <p:cNvSpPr>
            <a:spLocks noGrp="1"/>
          </p:cNvSpPr>
          <p:nvPr>
            <p:ph sz="half" idx="2"/>
          </p:nvPr>
        </p:nvSpPr>
        <p:spPr/>
        <p:txBody>
          <a:bodyPr/>
          <a:lstStyle/>
          <a:p>
            <a:pPr marL="0" indent="0">
              <a:buNone/>
            </a:pPr>
            <a:r>
              <a:rPr lang="sv-SE" b="1" dirty="0">
                <a:solidFill>
                  <a:schemeClr val="tx2"/>
                </a:solidFill>
              </a:rPr>
              <a:t>Finansiering:</a:t>
            </a:r>
          </a:p>
          <a:p>
            <a:pPr marL="0" indent="0">
              <a:buNone/>
            </a:pPr>
            <a:r>
              <a:rPr lang="sv-SE" dirty="0" smtClean="0"/>
              <a:t>Inom ramen för befintliga resurser RSS</a:t>
            </a: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sp>
        <p:nvSpPr>
          <p:cNvPr id="6" name="Rubrik 5"/>
          <p:cNvSpPr>
            <a:spLocks noGrp="1"/>
          </p:cNvSpPr>
          <p:nvPr>
            <p:ph type="title"/>
          </p:nvPr>
        </p:nvSpPr>
        <p:spPr/>
        <p:txBody>
          <a:bodyPr/>
          <a:lstStyle/>
          <a:p>
            <a:r>
              <a:rPr lang="sv-SE" dirty="0" smtClean="0"/>
              <a:t>Vägval 1</a:t>
            </a:r>
            <a:endParaRPr lang="sv-SE" dirty="0"/>
          </a:p>
        </p:txBody>
      </p:sp>
    </p:spTree>
    <p:extLst>
      <p:ext uri="{BB962C8B-B14F-4D97-AF65-F5344CB8AC3E}">
        <p14:creationId xmlns:p14="http://schemas.microsoft.com/office/powerpoint/2010/main" val="3021485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innehåll 6"/>
          <p:cNvSpPr>
            <a:spLocks noGrp="1"/>
          </p:cNvSpPr>
          <p:nvPr>
            <p:ph sz="half" idx="1"/>
          </p:nvPr>
        </p:nvSpPr>
        <p:spPr/>
        <p:txBody>
          <a:bodyPr>
            <a:normAutofit fontScale="92500" lnSpcReduction="10000"/>
          </a:bodyPr>
          <a:lstStyle/>
          <a:p>
            <a:pPr marL="0" indent="0">
              <a:buNone/>
            </a:pPr>
            <a:r>
              <a:rPr lang="sv-SE" b="1" dirty="0" smtClean="0">
                <a:solidFill>
                  <a:schemeClr val="tx2"/>
                </a:solidFill>
              </a:rPr>
              <a:t>Regionalt stöd</a:t>
            </a:r>
          </a:p>
          <a:p>
            <a:pPr marL="0" indent="0">
              <a:buNone/>
            </a:pPr>
            <a:r>
              <a:rPr lang="sv-SE" dirty="0" smtClean="0"/>
              <a:t>-Samordnande roll och navet i omställningen på regional nivå</a:t>
            </a:r>
          </a:p>
          <a:p>
            <a:pPr marL="0" indent="0">
              <a:buNone/>
            </a:pPr>
            <a:r>
              <a:rPr lang="sv-SE" dirty="0" smtClean="0"/>
              <a:t>-Utvecklat processtöd inom flera områden i omställningen</a:t>
            </a:r>
          </a:p>
          <a:p>
            <a:pPr marL="0" indent="0">
              <a:buNone/>
            </a:pPr>
            <a:r>
              <a:rPr lang="sv-SE" dirty="0" smtClean="0"/>
              <a:t>-Stödja utveckling i samverkan mellan kommuner i omställningsarbetet</a:t>
            </a:r>
          </a:p>
          <a:p>
            <a:pPr marL="0" indent="0">
              <a:buNone/>
            </a:pPr>
            <a:r>
              <a:rPr lang="sv-SE" dirty="0" smtClean="0"/>
              <a:t>-Uppföljande länsdialoger/workshop</a:t>
            </a:r>
            <a:endParaRPr lang="sv-SE" dirty="0"/>
          </a:p>
        </p:txBody>
      </p:sp>
      <p:sp>
        <p:nvSpPr>
          <p:cNvPr id="8" name="Platshållare för innehåll 7"/>
          <p:cNvSpPr>
            <a:spLocks noGrp="1"/>
          </p:cNvSpPr>
          <p:nvPr>
            <p:ph sz="half" idx="2"/>
          </p:nvPr>
        </p:nvSpPr>
        <p:spPr/>
        <p:txBody>
          <a:bodyPr>
            <a:normAutofit/>
          </a:bodyPr>
          <a:lstStyle/>
          <a:p>
            <a:pPr marL="0" indent="0">
              <a:buNone/>
            </a:pPr>
            <a:r>
              <a:rPr lang="sv-SE" b="1" dirty="0">
                <a:solidFill>
                  <a:schemeClr val="tx2"/>
                </a:solidFill>
              </a:rPr>
              <a:t>Finansiering:</a:t>
            </a:r>
          </a:p>
          <a:p>
            <a:r>
              <a:rPr lang="sv-SE" dirty="0" smtClean="0"/>
              <a:t>I </a:t>
            </a:r>
            <a:r>
              <a:rPr lang="sv-SE" dirty="0"/>
              <a:t>första hand: </a:t>
            </a:r>
            <a:endParaRPr lang="sv-SE" dirty="0" smtClean="0"/>
          </a:p>
          <a:p>
            <a:pPr marL="457200" lvl="1" indent="0">
              <a:buNone/>
            </a:pPr>
            <a:r>
              <a:rPr lang="sv-SE" dirty="0"/>
              <a:t>-</a:t>
            </a:r>
            <a:r>
              <a:rPr lang="sv-SE" dirty="0" smtClean="0"/>
              <a:t>om </a:t>
            </a:r>
            <a:r>
              <a:rPr lang="sv-SE" dirty="0"/>
              <a:t>RSS tilldelas riktade statliga medel för omställningsarbetet i kommande överenskommelse Nya </a:t>
            </a:r>
            <a:r>
              <a:rPr lang="sv-SE" dirty="0" err="1"/>
              <a:t>SoL</a:t>
            </a:r>
            <a:r>
              <a:rPr lang="sv-SE" dirty="0"/>
              <a:t> </a:t>
            </a:r>
          </a:p>
          <a:p>
            <a:r>
              <a:rPr lang="sv-SE" dirty="0"/>
              <a:t>I andra hand: Kommungemensam finansiering utifrån befolkningsmängd.</a:t>
            </a:r>
          </a:p>
          <a:p>
            <a:pPr marL="0" indent="0">
              <a:buNone/>
            </a:pPr>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sp>
        <p:nvSpPr>
          <p:cNvPr id="6" name="Rubrik 5"/>
          <p:cNvSpPr>
            <a:spLocks noGrp="1"/>
          </p:cNvSpPr>
          <p:nvPr>
            <p:ph type="title"/>
          </p:nvPr>
        </p:nvSpPr>
        <p:spPr/>
        <p:txBody>
          <a:bodyPr/>
          <a:lstStyle/>
          <a:p>
            <a:r>
              <a:rPr lang="sv-SE" dirty="0" smtClean="0"/>
              <a:t>Vägval 2</a:t>
            </a:r>
            <a:endParaRPr lang="sv-SE" dirty="0"/>
          </a:p>
        </p:txBody>
      </p:sp>
    </p:spTree>
    <p:extLst>
      <p:ext uri="{BB962C8B-B14F-4D97-AF65-F5344CB8AC3E}">
        <p14:creationId xmlns:p14="http://schemas.microsoft.com/office/powerpoint/2010/main" val="1558698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6</a:t>
            </a:fld>
            <a:endParaRPr lang="sv-SE" dirty="0"/>
          </a:p>
        </p:txBody>
      </p:sp>
      <p:sp>
        <p:nvSpPr>
          <p:cNvPr id="6" name="Rubrik 5"/>
          <p:cNvSpPr>
            <a:spLocks noGrp="1"/>
          </p:cNvSpPr>
          <p:nvPr>
            <p:ph type="title"/>
          </p:nvPr>
        </p:nvSpPr>
        <p:spPr>
          <a:xfrm>
            <a:off x="410546" y="1204961"/>
            <a:ext cx="5517287" cy="1664363"/>
          </a:xfrm>
        </p:spPr>
        <p:txBody>
          <a:bodyPr>
            <a:normAutofit/>
          </a:bodyPr>
          <a:lstStyle/>
          <a:p>
            <a:r>
              <a:rPr lang="sv-SE" dirty="0" smtClean="0"/>
              <a:t>Fördelningsnyckel-</a:t>
            </a:r>
            <a:r>
              <a:rPr lang="sv-SE" sz="1800" dirty="0" smtClean="0"/>
              <a:t>kommungemensam finansiering av resurs RSS</a:t>
            </a:r>
            <a:endParaRPr lang="sv-SE" sz="1800" dirty="0"/>
          </a:p>
        </p:txBody>
      </p:sp>
      <p:pic>
        <p:nvPicPr>
          <p:cNvPr id="7" name="Bildobjekt 6"/>
          <p:cNvPicPr>
            <a:picLocks noChangeAspect="1"/>
          </p:cNvPicPr>
          <p:nvPr/>
        </p:nvPicPr>
        <p:blipFill>
          <a:blip r:embed="rId3"/>
          <a:stretch>
            <a:fillRect/>
          </a:stretch>
        </p:blipFill>
        <p:spPr>
          <a:xfrm>
            <a:off x="6580447" y="642964"/>
            <a:ext cx="2878863" cy="5501084"/>
          </a:xfrm>
          <a:prstGeom prst="rect">
            <a:avLst/>
          </a:prstGeom>
          <a:ln>
            <a:solidFill>
              <a:schemeClr val="tx1"/>
            </a:solidFill>
          </a:ln>
        </p:spPr>
      </p:pic>
    </p:spTree>
    <p:extLst>
      <p:ext uri="{BB962C8B-B14F-4D97-AF65-F5344CB8AC3E}">
        <p14:creationId xmlns:p14="http://schemas.microsoft.com/office/powerpoint/2010/main" val="180341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dirty="0"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7</a:t>
            </a:fld>
            <a:endParaRPr lang="sv-SE" dirty="0"/>
          </a:p>
        </p:txBody>
      </p:sp>
      <p:sp>
        <p:nvSpPr>
          <p:cNvPr id="2" name="Rubrik 1"/>
          <p:cNvSpPr>
            <a:spLocks noGrp="1"/>
          </p:cNvSpPr>
          <p:nvPr>
            <p:ph type="title"/>
          </p:nvPr>
        </p:nvSpPr>
        <p:spPr>
          <a:xfrm>
            <a:off x="232427" y="2815505"/>
            <a:ext cx="5863573" cy="971549"/>
          </a:xfrm>
        </p:spPr>
        <p:txBody>
          <a:bodyPr>
            <a:normAutofit fontScale="90000"/>
          </a:bodyPr>
          <a:lstStyle/>
          <a:p>
            <a:pPr algn="ctr"/>
            <a:r>
              <a:rPr lang="sv-SE" sz="4000" dirty="0" smtClean="0"/>
              <a:t>Omställningsarbete </a:t>
            </a:r>
            <a:br>
              <a:rPr lang="sv-SE" sz="4000" dirty="0" smtClean="0"/>
            </a:br>
            <a:r>
              <a:rPr lang="sv-SE" sz="4000" dirty="0" smtClean="0"/>
              <a:t>på </a:t>
            </a:r>
            <a:br>
              <a:rPr lang="sv-SE" sz="4000" dirty="0" smtClean="0"/>
            </a:br>
            <a:r>
              <a:rPr lang="sv-SE" sz="4000" dirty="0" smtClean="0"/>
              <a:t>olika nivåer</a:t>
            </a:r>
            <a:endParaRPr lang="sv-SE" dirty="0"/>
          </a:p>
        </p:txBody>
      </p:sp>
      <p:pic>
        <p:nvPicPr>
          <p:cNvPr id="8" name="Platshållare för innehåll 6" descr="En bild som visar text, logotyp, Grafik, Teckensnitt&#10;&#10;Automatiskt genererad beskrivning">
            <a:extLst>
              <a:ext uri="{FF2B5EF4-FFF2-40B4-BE49-F238E27FC236}">
                <a16:creationId xmlns:a16="http://schemas.microsoft.com/office/drawing/2014/main" id="{2D2BD0D8-EDC9-BA9F-074E-B9D56FA2E2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7302" y="1145961"/>
            <a:ext cx="6886594" cy="4894932"/>
          </a:xfrm>
          <a:prstGeom prst="rect">
            <a:avLst/>
          </a:prstGeom>
        </p:spPr>
      </p:pic>
    </p:spTree>
    <p:extLst>
      <p:ext uri="{BB962C8B-B14F-4D97-AF65-F5344CB8AC3E}">
        <p14:creationId xmlns:p14="http://schemas.microsoft.com/office/powerpoint/2010/main" val="42371550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dirty="0"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sp>
        <p:nvSpPr>
          <p:cNvPr id="8" name="Rubrik 1"/>
          <p:cNvSpPr txBox="1">
            <a:spLocks/>
          </p:cNvSpPr>
          <p:nvPr/>
        </p:nvSpPr>
        <p:spPr>
          <a:xfrm>
            <a:off x="269397" y="556222"/>
            <a:ext cx="10416781" cy="12096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sz="2000" dirty="0" smtClean="0"/>
              <a:t>Omställningsarbete på olika nivåer</a:t>
            </a:r>
            <a:endParaRPr lang="sv-SE" sz="1600" dirty="0"/>
          </a:p>
        </p:txBody>
      </p:sp>
      <p:sp>
        <p:nvSpPr>
          <p:cNvPr id="10" name="Platshållare för innehåll 2"/>
          <p:cNvSpPr txBox="1">
            <a:spLocks/>
          </p:cNvSpPr>
          <p:nvPr/>
        </p:nvSpPr>
        <p:spPr>
          <a:xfrm>
            <a:off x="1538757" y="1480672"/>
            <a:ext cx="10000206" cy="1198974"/>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tabLst>
                <a:tab pos="457200" algn="l"/>
              </a:tabLst>
            </a:pPr>
            <a:r>
              <a:rPr lang="sv-SE" sz="1000" b="1" dirty="0" smtClean="0"/>
              <a:t>Generella Övergripande </a:t>
            </a:r>
            <a:r>
              <a:rPr lang="sv-SE" sz="1000" b="1" dirty="0"/>
              <a:t>riktlinjer och mål </a:t>
            </a:r>
            <a:r>
              <a:rPr lang="sv-SE" sz="1000" dirty="0"/>
              <a:t>för omställningsarbetet </a:t>
            </a:r>
            <a:endParaRPr lang="sv-SE" sz="1000" dirty="0" smtClean="0"/>
          </a:p>
          <a:p>
            <a:pPr>
              <a:tabLst>
                <a:tab pos="457200" algn="l"/>
              </a:tabLst>
            </a:pPr>
            <a:r>
              <a:rPr lang="sv-SE" sz="1000" b="1" dirty="0" smtClean="0"/>
              <a:t>Lagstiftning </a:t>
            </a:r>
            <a:r>
              <a:rPr lang="sv-SE" sz="1000" b="1" dirty="0"/>
              <a:t>och riktlinjer </a:t>
            </a:r>
            <a:r>
              <a:rPr lang="sv-SE" sz="1000" dirty="0" smtClean="0"/>
              <a:t>som </a:t>
            </a:r>
            <a:r>
              <a:rPr lang="sv-SE" sz="1000" dirty="0"/>
              <a:t>ger en ram för socialtjänstens arbete på alla nivåer</a:t>
            </a:r>
            <a:r>
              <a:rPr lang="sv-SE" sz="1000" dirty="0" smtClean="0"/>
              <a:t>​​​</a:t>
            </a:r>
            <a:endParaRPr lang="sv-SE" sz="1000" dirty="0"/>
          </a:p>
          <a:p>
            <a:pPr>
              <a:tabLst>
                <a:tab pos="457200" algn="l"/>
              </a:tabLst>
            </a:pPr>
            <a:r>
              <a:rPr lang="sv-SE" sz="1000" b="1" dirty="0" smtClean="0"/>
              <a:t>Vägledning och utveckling av kunskapsstöd </a:t>
            </a:r>
            <a:r>
              <a:rPr lang="sv-SE" sz="1000" dirty="0" smtClean="0"/>
              <a:t>till kommunerna </a:t>
            </a:r>
            <a:r>
              <a:rPr lang="sv-SE" sz="1000" dirty="0"/>
              <a:t>för att säkerställa att insatserna är kunskapsbaserade och likvärdiga i hela </a:t>
            </a:r>
            <a:r>
              <a:rPr lang="sv-SE" sz="1000" dirty="0" smtClean="0"/>
              <a:t>landet.</a:t>
            </a:r>
            <a:endParaRPr lang="sv-SE" sz="1000" b="1" dirty="0"/>
          </a:p>
          <a:p>
            <a:pPr>
              <a:tabLst>
                <a:tab pos="457200" algn="l"/>
              </a:tabLst>
            </a:pPr>
            <a:r>
              <a:rPr lang="sv-SE" sz="1000" b="1" dirty="0" smtClean="0"/>
              <a:t>Arenor för erfarenhetsutbyte </a:t>
            </a:r>
            <a:r>
              <a:rPr lang="sv-SE" sz="1000" dirty="0" smtClean="0"/>
              <a:t>och informationsspridning, samverkanswebb, nätverk, dialogforum</a:t>
            </a:r>
          </a:p>
        </p:txBody>
      </p:sp>
      <p:sp>
        <p:nvSpPr>
          <p:cNvPr id="13" name="Platshållare för innehåll 2"/>
          <p:cNvSpPr txBox="1">
            <a:spLocks/>
          </p:cNvSpPr>
          <p:nvPr/>
        </p:nvSpPr>
        <p:spPr>
          <a:xfrm>
            <a:off x="1538757" y="2976574"/>
            <a:ext cx="10000206" cy="19052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1000" b="1" dirty="0"/>
              <a:t>Stödja implementeringen</a:t>
            </a:r>
            <a:r>
              <a:rPr lang="sv-SE" sz="1000" dirty="0"/>
              <a:t> av nationella riktlinjer, ny kunskap och metoder, samt främja dialogen med nationella aktörer.</a:t>
            </a:r>
          </a:p>
          <a:p>
            <a:r>
              <a:rPr lang="sv-SE" sz="1000" b="1" dirty="0" smtClean="0"/>
              <a:t>Främja </a:t>
            </a:r>
            <a:r>
              <a:rPr lang="sv-SE" sz="1000" b="1" dirty="0"/>
              <a:t>samverkan</a:t>
            </a:r>
            <a:r>
              <a:rPr lang="sv-SE" sz="1000" dirty="0"/>
              <a:t> mellan kommuner </a:t>
            </a:r>
            <a:r>
              <a:rPr lang="sv-SE" sz="1000" dirty="0" smtClean="0"/>
              <a:t>för </a:t>
            </a:r>
            <a:r>
              <a:rPr lang="sv-SE" sz="1000" dirty="0"/>
              <a:t>att säkerställa en jämlik socialtjänst där kunskapsutveckling sker kontinuerligt.</a:t>
            </a:r>
          </a:p>
          <a:p>
            <a:r>
              <a:rPr lang="sv-SE" sz="1000" b="1" dirty="0" smtClean="0"/>
              <a:t>Stödja socialtjänstens kunskapsutveckling </a:t>
            </a:r>
            <a:r>
              <a:rPr lang="sv-SE" sz="1000" dirty="0" smtClean="0"/>
              <a:t> YR, andra kunskapshöjande insatser och samverkan med SUD/Högskolan Dalarna </a:t>
            </a:r>
          </a:p>
          <a:p>
            <a:r>
              <a:rPr lang="sv-SE" sz="1000" b="1" dirty="0" smtClean="0"/>
              <a:t>Stödja verksamhetsutveckling  </a:t>
            </a:r>
            <a:r>
              <a:rPr lang="sv-SE" sz="1000" dirty="0" smtClean="0"/>
              <a:t>lokalt, regionalt processtöd och analysstöd.</a:t>
            </a:r>
          </a:p>
          <a:p>
            <a:r>
              <a:rPr lang="sv-SE" sz="1000" b="1" dirty="0" smtClean="0"/>
              <a:t>Främja </a:t>
            </a:r>
            <a:r>
              <a:rPr lang="sv-SE" sz="1000" b="1" dirty="0"/>
              <a:t>lokal anpassning</a:t>
            </a:r>
            <a:r>
              <a:rPr lang="sv-SE" sz="1000" dirty="0"/>
              <a:t> av nationella </a:t>
            </a:r>
            <a:r>
              <a:rPr lang="sv-SE" sz="1000" dirty="0" smtClean="0"/>
              <a:t>mål, </a:t>
            </a:r>
            <a:r>
              <a:rPr lang="sv-SE" sz="1000" dirty="0"/>
              <a:t>där varje </a:t>
            </a:r>
            <a:r>
              <a:rPr lang="sv-SE" sz="1000" dirty="0" smtClean="0"/>
              <a:t>län </a:t>
            </a:r>
            <a:r>
              <a:rPr lang="sv-SE" sz="1000" dirty="0"/>
              <a:t>tar hänsyn till sina specifika behov och resurser </a:t>
            </a:r>
            <a:r>
              <a:rPr lang="sv-SE" sz="1000" dirty="0" smtClean="0"/>
              <a:t>.</a:t>
            </a:r>
          </a:p>
          <a:p>
            <a:r>
              <a:rPr lang="sv-SE" sz="1000" b="1" dirty="0" smtClean="0"/>
              <a:t>Regionala behov av trender och mönster- </a:t>
            </a:r>
            <a:r>
              <a:rPr lang="sv-SE" sz="1000" dirty="0" smtClean="0"/>
              <a:t>regionala prioriteringar av lokala behov med riktat stöd, bygger ett anpassat regionalt stöd utifrån det.</a:t>
            </a:r>
            <a:endParaRPr lang="sv-SE" sz="1000" dirty="0"/>
          </a:p>
          <a:p>
            <a:pPr marL="0" indent="0">
              <a:buNone/>
            </a:pPr>
            <a:r>
              <a:rPr lang="sv-SE" sz="1000" dirty="0"/>
              <a:t>Sammanfattningsvis fungerar </a:t>
            </a:r>
            <a:r>
              <a:rPr lang="sv-SE" sz="1000" dirty="0" smtClean="0"/>
              <a:t>den regionala nivån </a:t>
            </a:r>
            <a:r>
              <a:rPr lang="sv-SE" sz="1000" dirty="0"/>
              <a:t>som en bro mellan nationella direktiv och lokal </a:t>
            </a:r>
            <a:r>
              <a:rPr lang="sv-SE" sz="1000" dirty="0" smtClean="0"/>
              <a:t>nivå, </a:t>
            </a:r>
            <a:r>
              <a:rPr lang="sv-SE" sz="1000" dirty="0"/>
              <a:t>där de stödjer kommunerna i att integrera nya </a:t>
            </a:r>
            <a:endParaRPr lang="sv-SE" sz="1000" dirty="0" smtClean="0"/>
          </a:p>
          <a:p>
            <a:pPr marL="0" indent="0">
              <a:buNone/>
            </a:pPr>
            <a:r>
              <a:rPr lang="sv-SE" sz="1000" dirty="0" smtClean="0"/>
              <a:t>kunskaper </a:t>
            </a:r>
            <a:r>
              <a:rPr lang="sv-SE" sz="1000" dirty="0"/>
              <a:t>och metoder i det dagliga </a:t>
            </a:r>
            <a:r>
              <a:rPr lang="sv-SE" sz="900" dirty="0"/>
              <a:t>socialtjänstarbetet</a:t>
            </a:r>
          </a:p>
        </p:txBody>
      </p:sp>
      <p:sp>
        <p:nvSpPr>
          <p:cNvPr id="15" name="Platshållare för innehåll 2"/>
          <p:cNvSpPr txBox="1">
            <a:spLocks/>
          </p:cNvSpPr>
          <p:nvPr/>
        </p:nvSpPr>
        <p:spPr>
          <a:xfrm>
            <a:off x="1538757" y="4881815"/>
            <a:ext cx="10000206" cy="147453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endParaRPr lang="sv-SE" sz="900" dirty="0" smtClean="0">
              <a:latin typeface="Arial"/>
            </a:endParaRPr>
          </a:p>
          <a:p>
            <a:r>
              <a:rPr lang="sv-SE" sz="900" b="1" dirty="0"/>
              <a:t>Omställningsarbete på alla nivåer </a:t>
            </a:r>
            <a:r>
              <a:rPr lang="sv-SE" sz="900" dirty="0"/>
              <a:t>i den egna </a:t>
            </a:r>
            <a:r>
              <a:rPr lang="sv-SE" sz="900" dirty="0" smtClean="0"/>
              <a:t>kommunen och i dess verksamheter </a:t>
            </a:r>
            <a:endParaRPr lang="sv-SE" sz="900" dirty="0"/>
          </a:p>
          <a:p>
            <a:pPr lvl="0"/>
            <a:r>
              <a:rPr lang="sv-SE" sz="900" b="1" dirty="0" smtClean="0">
                <a:latin typeface="Arial"/>
              </a:rPr>
              <a:t>Genomföra omställningsarbetet </a:t>
            </a:r>
            <a:r>
              <a:rPr lang="sv-SE" sz="900" dirty="0" smtClean="0">
                <a:latin typeface="Arial"/>
              </a:rPr>
              <a:t>i den egna organisationen och i dess verksamheter</a:t>
            </a:r>
          </a:p>
          <a:p>
            <a:pPr lvl="0"/>
            <a:r>
              <a:rPr lang="sv-SE" sz="900" b="1" dirty="0" smtClean="0">
                <a:latin typeface="Arial"/>
              </a:rPr>
              <a:t>Göra lokala behovsanalyser och prioriteringar </a:t>
            </a:r>
            <a:r>
              <a:rPr lang="sv-SE" sz="900" dirty="0" smtClean="0">
                <a:latin typeface="Arial"/>
              </a:rPr>
              <a:t>i genomförandet</a:t>
            </a:r>
          </a:p>
          <a:p>
            <a:pPr lvl="0"/>
            <a:r>
              <a:rPr lang="sv-SE" sz="900" b="1" dirty="0" smtClean="0">
                <a:latin typeface="Arial"/>
              </a:rPr>
              <a:t>Implementering</a:t>
            </a:r>
            <a:r>
              <a:rPr lang="sv-SE" sz="900" dirty="0" smtClean="0">
                <a:latin typeface="Arial"/>
              </a:rPr>
              <a:t> av nya andra arbetssätt och metodstöd</a:t>
            </a:r>
          </a:p>
          <a:p>
            <a:pPr lvl="0"/>
            <a:r>
              <a:rPr lang="sv-SE" sz="900" b="1" dirty="0" smtClean="0">
                <a:latin typeface="Arial"/>
              </a:rPr>
              <a:t>Systematiskt utvärdera och följa upp</a:t>
            </a:r>
          </a:p>
          <a:p>
            <a:pPr lvl="0"/>
            <a:endParaRPr lang="sv-SE" sz="900" dirty="0"/>
          </a:p>
          <a:p>
            <a:pPr marL="0" indent="0">
              <a:buNone/>
            </a:pPr>
            <a:r>
              <a:rPr lang="sv-SE" sz="900" dirty="0" smtClean="0"/>
              <a:t/>
            </a:r>
            <a:br>
              <a:rPr lang="sv-SE" sz="900" dirty="0" smtClean="0"/>
            </a:br>
            <a:endParaRPr lang="sv-SE" sz="900" dirty="0"/>
          </a:p>
          <a:p>
            <a:pPr lvl="0"/>
            <a:endParaRPr lang="sv-SE" sz="900" b="1"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lang="sv-SE" sz="900" b="1" dirty="0" smtClean="0">
              <a:solidFill>
                <a:prstClr val="black"/>
              </a:solidFill>
              <a:latin typeface="Arial"/>
            </a:endParaRPr>
          </a:p>
        </p:txBody>
      </p:sp>
      <p:cxnSp>
        <p:nvCxnSpPr>
          <p:cNvPr id="16" name="Rak koppling 15"/>
          <p:cNvCxnSpPr/>
          <p:nvPr/>
        </p:nvCxnSpPr>
        <p:spPr>
          <a:xfrm>
            <a:off x="296945" y="2836652"/>
            <a:ext cx="11365811" cy="0"/>
          </a:xfrm>
          <a:prstGeom prst="line">
            <a:avLst/>
          </a:prstGeom>
          <a:ln w="381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Rak koppling 16"/>
          <p:cNvCxnSpPr/>
          <p:nvPr/>
        </p:nvCxnSpPr>
        <p:spPr>
          <a:xfrm>
            <a:off x="162446" y="5075691"/>
            <a:ext cx="11500310" cy="48560"/>
          </a:xfrm>
          <a:prstGeom prst="line">
            <a:avLst/>
          </a:prstGeom>
          <a:ln w="381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Rak koppling 17"/>
          <p:cNvCxnSpPr/>
          <p:nvPr/>
        </p:nvCxnSpPr>
        <p:spPr>
          <a:xfrm>
            <a:off x="291849" y="1337785"/>
            <a:ext cx="11370907"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Upp-ned 18"/>
          <p:cNvSpPr/>
          <p:nvPr/>
        </p:nvSpPr>
        <p:spPr>
          <a:xfrm>
            <a:off x="10127104" y="2637557"/>
            <a:ext cx="1914982" cy="2658756"/>
          </a:xfrm>
          <a:prstGeom prst="upDownArrow">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1600" b="1" dirty="0" smtClean="0"/>
              <a:t>RSS Dalarna</a:t>
            </a:r>
            <a:endParaRPr lang="sv-SE" sz="1600" b="1" dirty="0"/>
          </a:p>
        </p:txBody>
      </p:sp>
      <p:pic>
        <p:nvPicPr>
          <p:cNvPr id="20" name="Platshållare för innehåll 6" descr="En bild som visar text, logotyp, Grafik, Teckensnitt&#10;&#10;Automatiskt genererad beskrivning">
            <a:extLst>
              <a:ext uri="{FF2B5EF4-FFF2-40B4-BE49-F238E27FC236}">
                <a16:creationId xmlns:a16="http://schemas.microsoft.com/office/drawing/2014/main" id="{2D2BD0D8-EDC9-BA9F-074E-B9D56FA2E25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932" t="11010" r="53650" b="50057"/>
          <a:stretch/>
        </p:blipFill>
        <p:spPr>
          <a:xfrm>
            <a:off x="213622" y="1453919"/>
            <a:ext cx="1325135" cy="1290415"/>
          </a:xfrm>
          <a:prstGeom prst="ellipse">
            <a:avLst/>
          </a:prstGeom>
        </p:spPr>
      </p:pic>
      <p:pic>
        <p:nvPicPr>
          <p:cNvPr id="21" name="Platshållare för innehåll 6" descr="En bild som visar text, logotyp, Grafik, Teckensnitt&#10;&#10;Automatiskt genererad beskrivning">
            <a:extLst>
              <a:ext uri="{FF2B5EF4-FFF2-40B4-BE49-F238E27FC236}">
                <a16:creationId xmlns:a16="http://schemas.microsoft.com/office/drawing/2014/main" id="{2D2BD0D8-EDC9-BA9F-074E-B9D56FA2E25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52432" t="2105" r="14312" b="47962"/>
          <a:stretch/>
        </p:blipFill>
        <p:spPr>
          <a:xfrm>
            <a:off x="114760" y="2992625"/>
            <a:ext cx="1661465" cy="1773057"/>
          </a:xfrm>
          <a:prstGeom prst="ellipse">
            <a:avLst/>
          </a:prstGeom>
        </p:spPr>
      </p:pic>
      <p:pic>
        <p:nvPicPr>
          <p:cNvPr id="22" name="Platshållare för innehåll 6" descr="En bild som visar text, logotyp, Grafik, Teckensnitt&#10;&#10;Automatiskt genererad beskrivning">
            <a:extLst>
              <a:ext uri="{FF2B5EF4-FFF2-40B4-BE49-F238E27FC236}">
                <a16:creationId xmlns:a16="http://schemas.microsoft.com/office/drawing/2014/main" id="{2D2BD0D8-EDC9-BA9F-074E-B9D56FA2E25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34560" t="54135" r="35906" b="7980"/>
          <a:stretch/>
        </p:blipFill>
        <p:spPr>
          <a:xfrm>
            <a:off x="114760" y="5149998"/>
            <a:ext cx="1341498" cy="1223130"/>
          </a:xfrm>
          <a:prstGeom prst="ellipse">
            <a:avLst/>
          </a:prstGeom>
        </p:spPr>
      </p:pic>
    </p:spTree>
    <p:extLst>
      <p:ext uri="{BB962C8B-B14F-4D97-AF65-F5344CB8AC3E}">
        <p14:creationId xmlns:p14="http://schemas.microsoft.com/office/powerpoint/2010/main" val="107814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5" grpId="0"/>
      <p:bldP spid="19" grpId="0" animBg="1"/>
      <p:bldP spid="19"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p:cNvSpPr>
            <a:spLocks noGrp="1"/>
          </p:cNvSpPr>
          <p:nvPr>
            <p:ph type="title"/>
          </p:nvPr>
        </p:nvSpPr>
        <p:spPr/>
        <p:txBody>
          <a:bodyPr/>
          <a:lstStyle/>
          <a:p>
            <a:r>
              <a:rPr lang="sv-SE" dirty="0" smtClean="0"/>
              <a:t>RSS grunduppdrag</a:t>
            </a:r>
            <a:endParaRPr lang="sv-SE" dirty="0"/>
          </a:p>
        </p:txBody>
      </p:sp>
      <p:sp>
        <p:nvSpPr>
          <p:cNvPr id="8" name="Platshållare för text 7"/>
          <p:cNvSpPr>
            <a:spLocks noGrp="1"/>
          </p:cNvSpPr>
          <p:nvPr>
            <p:ph type="body" idx="1"/>
          </p:nvPr>
        </p:nvSpPr>
        <p:spPr>
          <a:xfrm>
            <a:off x="410546" y="4589463"/>
            <a:ext cx="11705253" cy="1500187"/>
          </a:xfrm>
        </p:spPr>
        <p:txBody>
          <a:bodyPr>
            <a:normAutofit/>
          </a:bodyPr>
          <a:lstStyle/>
          <a:p>
            <a:r>
              <a:rPr lang="sv-SE" sz="2000" b="1" i="1" dirty="0" smtClean="0">
                <a:solidFill>
                  <a:schemeClr val="tx2"/>
                </a:solidFill>
              </a:rPr>
              <a:t>-Hur </a:t>
            </a:r>
            <a:r>
              <a:rPr lang="sv-SE" sz="2000" b="1" i="1" dirty="0">
                <a:solidFill>
                  <a:schemeClr val="tx2"/>
                </a:solidFill>
              </a:rPr>
              <a:t>hänger RSS grunduppdrag ihop med </a:t>
            </a:r>
            <a:r>
              <a:rPr lang="sv-SE" sz="2000" b="1" i="1" dirty="0" smtClean="0">
                <a:solidFill>
                  <a:schemeClr val="tx2"/>
                </a:solidFill>
              </a:rPr>
              <a:t>de lokala </a:t>
            </a:r>
            <a:r>
              <a:rPr lang="sv-SE" sz="2000" b="1" i="1" dirty="0">
                <a:solidFill>
                  <a:schemeClr val="tx2"/>
                </a:solidFill>
              </a:rPr>
              <a:t>behov av regionalt stöd som framkommit?</a:t>
            </a:r>
          </a:p>
        </p:txBody>
      </p:sp>
      <p:sp>
        <p:nvSpPr>
          <p:cNvPr id="3" name="Platshållare för datum 2"/>
          <p:cNvSpPr>
            <a:spLocks noGrp="1"/>
          </p:cNvSpPr>
          <p:nvPr>
            <p:ph type="dt" sz="half" idx="10"/>
          </p:nvPr>
        </p:nvSpPr>
        <p:spPr/>
        <p:txBody>
          <a:bodyPr/>
          <a:lstStyle/>
          <a:p>
            <a:fld id="{9C5C3358-106F-4A3A-8507-6544091CE7EB}" type="datetime1">
              <a:rPr lang="sv-SE" smtClean="0"/>
              <a:t>2025-01-09</a:t>
            </a:fld>
            <a:endParaRPr lang="sv-SE" dirty="0"/>
          </a:p>
        </p:txBody>
      </p:sp>
      <p:sp>
        <p:nvSpPr>
          <p:cNvPr id="4" name="Platshållare för sidfot 3"/>
          <p:cNvSpPr>
            <a:spLocks noGrp="1"/>
          </p:cNvSpPr>
          <p:nvPr>
            <p:ph type="ftr" sz="quarter" idx="11"/>
          </p:nvPr>
        </p:nvSpPr>
        <p:spPr/>
        <p:txBody>
          <a:bodyPr/>
          <a:lstStyle/>
          <a:p>
            <a:r>
              <a:rPr lang="sv-SE" dirty="0" smtClean="0"/>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9</a:t>
            </a:fld>
            <a:endParaRPr lang="sv-SE" dirty="0"/>
          </a:p>
        </p:txBody>
      </p:sp>
    </p:spTree>
    <p:extLst>
      <p:ext uri="{BB962C8B-B14F-4D97-AF65-F5344CB8AC3E}">
        <p14:creationId xmlns:p14="http://schemas.microsoft.com/office/powerpoint/2010/main" val="1457418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VCdag">
  <a:themeElements>
    <a:clrScheme name="RSS Dalarna">
      <a:dk1>
        <a:srgbClr val="000000"/>
      </a:dk1>
      <a:lt1>
        <a:srgbClr val="FFFFFF"/>
      </a:lt1>
      <a:dk2>
        <a:srgbClr val="45907A"/>
      </a:dk2>
      <a:lt2>
        <a:srgbClr val="D5EAE6"/>
      </a:lt2>
      <a:accent1>
        <a:srgbClr val="45907A"/>
      </a:accent1>
      <a:accent2>
        <a:srgbClr val="D5EAE6"/>
      </a:accent2>
      <a:accent3>
        <a:srgbClr val="0074A2"/>
      </a:accent3>
      <a:accent4>
        <a:srgbClr val="DEF0F4"/>
      </a:accent4>
      <a:accent5>
        <a:srgbClr val="EDBC2E"/>
      </a:accent5>
      <a:accent6>
        <a:srgbClr val="FFEC9F"/>
      </a:accent6>
      <a:hlink>
        <a:srgbClr val="0074A2"/>
      </a:hlink>
      <a:folHlink>
        <a:srgbClr val="45907A"/>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24092</TotalTime>
  <Words>3287</Words>
  <Application>Microsoft Office PowerPoint</Application>
  <PresentationFormat>Bredbild</PresentationFormat>
  <Paragraphs>374</Paragraphs>
  <Slides>20</Slides>
  <Notes>17</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20</vt:i4>
      </vt:variant>
    </vt:vector>
  </HeadingPairs>
  <TitlesOfParts>
    <vt:vector size="23" baseType="lpstr">
      <vt:lpstr>Arial</vt:lpstr>
      <vt:lpstr>Calibri</vt:lpstr>
      <vt:lpstr>VCdag</vt:lpstr>
      <vt:lpstr>  Regionalt stöd i omställningen Nya SoL </vt:lpstr>
      <vt:lpstr>RSS kartläggning av lokala behov av regionalt stöd i omställningsarbetet</vt:lpstr>
      <vt:lpstr>Vägval om regionalt stöd Nya SoL- RSS</vt:lpstr>
      <vt:lpstr>Vägval 1</vt:lpstr>
      <vt:lpstr>Vägval 2</vt:lpstr>
      <vt:lpstr>Fördelningsnyckel-kommungemensam finansiering av resurs RSS</vt:lpstr>
      <vt:lpstr>Omställningsarbete  på  olika nivåer</vt:lpstr>
      <vt:lpstr>PowerPoint-presentation</vt:lpstr>
      <vt:lpstr>RSS grunduppdrag</vt:lpstr>
      <vt:lpstr>  </vt:lpstr>
      <vt:lpstr>PowerPoint-presentation</vt:lpstr>
      <vt:lpstr>Lokala behov av regionalt stöd i omställningsarbetet </vt:lpstr>
      <vt:lpstr>Hållbar socialtjänst- Ny socialtjänstlag</vt:lpstr>
      <vt:lpstr>PowerPoint-presentation</vt:lpstr>
      <vt:lpstr>  Regionalt stöd Nya SoL till länets kommuner - 3 fokusområden</vt:lpstr>
      <vt:lpstr>  Regionalt stöd Nya SoL- Fokusområde 1</vt:lpstr>
      <vt:lpstr>Regionalt stöd Nya SoL-Fokusområde 2</vt:lpstr>
      <vt:lpstr>Regionalt stöd Nya SoL – Fokusområde 3</vt:lpstr>
      <vt:lpstr>PowerPoint-presentation</vt:lpstr>
      <vt:lpstr>Nästa steg</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Hälsa och välfärd= RSS- regional samverkans- och stödstruktur</dc:title>
  <dc:creator>RSS Dalarna</dc:creator>
  <cp:lastModifiedBy>Mörk Caroline /Ledningsstöd och strategi Hälso- och sjukvård Dalarna /Falun</cp:lastModifiedBy>
  <cp:revision>541</cp:revision>
  <dcterms:created xsi:type="dcterms:W3CDTF">2023-03-20T05:57:20Z</dcterms:created>
  <dcterms:modified xsi:type="dcterms:W3CDTF">2025-01-09T08:13:10Z</dcterms:modified>
</cp:coreProperties>
</file>