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4.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7.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2" r:id="rId3"/>
    <p:sldMasterId id="2147483686" r:id="rId4"/>
    <p:sldMasterId id="2147483695" r:id="rId5"/>
    <p:sldMasterId id="2147483705" r:id="rId6"/>
    <p:sldMasterId id="2147483717" r:id="rId7"/>
    <p:sldMasterId id="2147483729" r:id="rId8"/>
    <p:sldMasterId id="2147483735" r:id="rId9"/>
    <p:sldMasterId id="2147483744" r:id="rId10"/>
    <p:sldMasterId id="2147483754" r:id="rId11"/>
    <p:sldMasterId id="2147483763" r:id="rId12"/>
    <p:sldMasterId id="2147483781" r:id="rId13"/>
    <p:sldMasterId id="2147483791" r:id="rId14"/>
    <p:sldMasterId id="2147483801" r:id="rId15"/>
    <p:sldMasterId id="2147483811" r:id="rId16"/>
    <p:sldMasterId id="2147483821" r:id="rId17"/>
  </p:sldMasterIdLst>
  <p:notesMasterIdLst>
    <p:notesMasterId r:id="rId134"/>
  </p:notesMasterIdLst>
  <p:sldIdLst>
    <p:sldId id="10032" r:id="rId18"/>
    <p:sldId id="10033" r:id="rId19"/>
    <p:sldId id="335" r:id="rId20"/>
    <p:sldId id="265" r:id="rId21"/>
    <p:sldId id="2541" r:id="rId22"/>
    <p:sldId id="330" r:id="rId23"/>
    <p:sldId id="331" r:id="rId24"/>
    <p:sldId id="332" r:id="rId25"/>
    <p:sldId id="2542" r:id="rId26"/>
    <p:sldId id="266" r:id="rId27"/>
    <p:sldId id="261" r:id="rId28"/>
    <p:sldId id="262" r:id="rId29"/>
    <p:sldId id="270" r:id="rId30"/>
    <p:sldId id="271" r:id="rId31"/>
    <p:sldId id="5098" r:id="rId32"/>
    <p:sldId id="5110" r:id="rId33"/>
    <p:sldId id="5113" r:id="rId34"/>
    <p:sldId id="5109" r:id="rId35"/>
    <p:sldId id="5112" r:id="rId36"/>
    <p:sldId id="611" r:id="rId37"/>
    <p:sldId id="5091" r:id="rId38"/>
    <p:sldId id="5104" r:id="rId39"/>
    <p:sldId id="267" r:id="rId40"/>
    <p:sldId id="268" r:id="rId41"/>
    <p:sldId id="269" r:id="rId42"/>
    <p:sldId id="5114" r:id="rId43"/>
    <p:sldId id="274" r:id="rId44"/>
    <p:sldId id="5115" r:id="rId45"/>
    <p:sldId id="498" r:id="rId46"/>
    <p:sldId id="499" r:id="rId47"/>
    <p:sldId id="500" r:id="rId48"/>
    <p:sldId id="501" r:id="rId49"/>
    <p:sldId id="502" r:id="rId50"/>
    <p:sldId id="5155" r:id="rId51"/>
    <p:sldId id="259" r:id="rId52"/>
    <p:sldId id="263" r:id="rId53"/>
    <p:sldId id="329" r:id="rId54"/>
    <p:sldId id="279" r:id="rId55"/>
    <p:sldId id="288" r:id="rId56"/>
    <p:sldId id="310" r:id="rId57"/>
    <p:sldId id="308" r:id="rId58"/>
    <p:sldId id="309" r:id="rId59"/>
    <p:sldId id="283" r:id="rId60"/>
    <p:sldId id="285" r:id="rId61"/>
    <p:sldId id="319" r:id="rId62"/>
    <p:sldId id="286" r:id="rId63"/>
    <p:sldId id="291" r:id="rId64"/>
    <p:sldId id="732" r:id="rId65"/>
    <p:sldId id="4738" r:id="rId66"/>
    <p:sldId id="4742" r:id="rId67"/>
    <p:sldId id="5116" r:id="rId68"/>
    <p:sldId id="4741" r:id="rId69"/>
    <p:sldId id="5141" r:id="rId70"/>
    <p:sldId id="5124" r:id="rId71"/>
    <p:sldId id="5123" r:id="rId72"/>
    <p:sldId id="2156" r:id="rId73"/>
    <p:sldId id="2073" r:id="rId74"/>
    <p:sldId id="2066" r:id="rId75"/>
    <p:sldId id="5102" r:id="rId76"/>
    <p:sldId id="5148" r:id="rId77"/>
    <p:sldId id="5151" r:id="rId78"/>
    <p:sldId id="5134" r:id="rId79"/>
    <p:sldId id="5135" r:id="rId80"/>
    <p:sldId id="5136" r:id="rId81"/>
    <p:sldId id="5152" r:id="rId82"/>
    <p:sldId id="5153" r:id="rId83"/>
    <p:sldId id="5154" r:id="rId84"/>
    <p:sldId id="5147" r:id="rId85"/>
    <p:sldId id="2155" r:id="rId86"/>
    <p:sldId id="2256" r:id="rId87"/>
    <p:sldId id="2259" r:id="rId88"/>
    <p:sldId id="9396" r:id="rId89"/>
    <p:sldId id="4240" r:id="rId90"/>
    <p:sldId id="5156" r:id="rId91"/>
    <p:sldId id="4263" r:id="rId92"/>
    <p:sldId id="4253" r:id="rId93"/>
    <p:sldId id="278" r:id="rId94"/>
    <p:sldId id="4249" r:id="rId95"/>
    <p:sldId id="4242" r:id="rId96"/>
    <p:sldId id="4243" r:id="rId97"/>
    <p:sldId id="4245" r:id="rId98"/>
    <p:sldId id="287" r:id="rId99"/>
    <p:sldId id="10030" r:id="rId100"/>
    <p:sldId id="4254" r:id="rId101"/>
    <p:sldId id="10031" r:id="rId102"/>
    <p:sldId id="767" r:id="rId103"/>
    <p:sldId id="2827" r:id="rId104"/>
    <p:sldId id="768" r:id="rId105"/>
    <p:sldId id="2785" r:id="rId106"/>
    <p:sldId id="324" r:id="rId107"/>
    <p:sldId id="770" r:id="rId108"/>
    <p:sldId id="316" r:id="rId109"/>
    <p:sldId id="2831" r:id="rId110"/>
    <p:sldId id="2803" r:id="rId111"/>
    <p:sldId id="2826" r:id="rId112"/>
    <p:sldId id="2824" r:id="rId113"/>
    <p:sldId id="777" r:id="rId114"/>
    <p:sldId id="778" r:id="rId115"/>
    <p:sldId id="2823" r:id="rId116"/>
    <p:sldId id="2835" r:id="rId117"/>
    <p:sldId id="2832" r:id="rId118"/>
    <p:sldId id="2804" r:id="rId119"/>
    <p:sldId id="299" r:id="rId120"/>
    <p:sldId id="622" r:id="rId121"/>
    <p:sldId id="476" r:id="rId122"/>
    <p:sldId id="10034" r:id="rId123"/>
    <p:sldId id="766" r:id="rId124"/>
    <p:sldId id="321" r:id="rId125"/>
    <p:sldId id="2805" r:id="rId126"/>
    <p:sldId id="2822" r:id="rId127"/>
    <p:sldId id="2828" r:id="rId128"/>
    <p:sldId id="302" r:id="rId129"/>
    <p:sldId id="2834" r:id="rId130"/>
    <p:sldId id="2829" r:id="rId131"/>
    <p:sldId id="2830" r:id="rId132"/>
    <p:sldId id="2833" r:id="rId133"/>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017A19FD-D1D2-47AD-B5AD-C5BF30CCE73B}">
          <p14:sldIdLst>
            <p14:sldId id="10032"/>
            <p14:sldId id="10033"/>
            <p14:sldId id="335"/>
            <p14:sldId id="265"/>
            <p14:sldId id="2541"/>
            <p14:sldId id="330"/>
            <p14:sldId id="331"/>
            <p14:sldId id="332"/>
            <p14:sldId id="2542"/>
            <p14:sldId id="266"/>
            <p14:sldId id="261"/>
            <p14:sldId id="262"/>
            <p14:sldId id="270"/>
            <p14:sldId id="271"/>
            <p14:sldId id="5098"/>
            <p14:sldId id="5110"/>
            <p14:sldId id="5113"/>
            <p14:sldId id="5109"/>
            <p14:sldId id="5112"/>
            <p14:sldId id="611"/>
            <p14:sldId id="5091"/>
            <p14:sldId id="5104"/>
            <p14:sldId id="267"/>
            <p14:sldId id="268"/>
            <p14:sldId id="269"/>
            <p14:sldId id="5114"/>
            <p14:sldId id="274"/>
            <p14:sldId id="5115"/>
            <p14:sldId id="498"/>
            <p14:sldId id="499"/>
            <p14:sldId id="500"/>
            <p14:sldId id="501"/>
            <p14:sldId id="502"/>
            <p14:sldId id="5155"/>
            <p14:sldId id="259"/>
            <p14:sldId id="263"/>
            <p14:sldId id="329"/>
            <p14:sldId id="279"/>
            <p14:sldId id="288"/>
            <p14:sldId id="310"/>
            <p14:sldId id="308"/>
            <p14:sldId id="309"/>
            <p14:sldId id="283"/>
            <p14:sldId id="285"/>
            <p14:sldId id="319"/>
            <p14:sldId id="286"/>
            <p14:sldId id="291"/>
            <p14:sldId id="732"/>
            <p14:sldId id="4738"/>
            <p14:sldId id="4742"/>
            <p14:sldId id="5116"/>
            <p14:sldId id="4741"/>
            <p14:sldId id="5141"/>
            <p14:sldId id="5124"/>
            <p14:sldId id="5123"/>
            <p14:sldId id="2156"/>
            <p14:sldId id="2073"/>
            <p14:sldId id="2066"/>
            <p14:sldId id="5102"/>
            <p14:sldId id="5148"/>
            <p14:sldId id="5151"/>
            <p14:sldId id="5134"/>
            <p14:sldId id="5135"/>
            <p14:sldId id="5136"/>
            <p14:sldId id="5152"/>
            <p14:sldId id="5153"/>
            <p14:sldId id="5154"/>
            <p14:sldId id="5147"/>
            <p14:sldId id="2155"/>
            <p14:sldId id="2256"/>
            <p14:sldId id="2259"/>
            <p14:sldId id="9396"/>
            <p14:sldId id="4240"/>
            <p14:sldId id="5156"/>
            <p14:sldId id="4263"/>
            <p14:sldId id="4253"/>
            <p14:sldId id="278"/>
            <p14:sldId id="4249"/>
            <p14:sldId id="4242"/>
            <p14:sldId id="4243"/>
            <p14:sldId id="4245"/>
            <p14:sldId id="287"/>
            <p14:sldId id="10030"/>
            <p14:sldId id="4254"/>
            <p14:sldId id="10031"/>
          </p14:sldIdLst>
        </p14:section>
        <p14:section name="Inledning 10:00" id="{C02FE865-520E-4B69-BE62-FD4AC2CB5717}">
          <p14:sldIdLst>
            <p14:sldId id="767"/>
            <p14:sldId id="2827"/>
            <p14:sldId id="768"/>
            <p14:sldId id="2785"/>
            <p14:sldId id="324"/>
            <p14:sldId id="770"/>
            <p14:sldId id="316"/>
            <p14:sldId id="2831"/>
            <p14:sldId id="2803"/>
            <p14:sldId id="2826"/>
            <p14:sldId id="2824"/>
            <p14:sldId id="777"/>
            <p14:sldId id="778"/>
            <p14:sldId id="2823"/>
            <p14:sldId id="2835"/>
            <p14:sldId id="2832"/>
            <p14:sldId id="2804"/>
            <p14:sldId id="299"/>
            <p14:sldId id="622"/>
            <p14:sldId id="476"/>
            <p14:sldId id="10034"/>
            <p14:sldId id="766"/>
            <p14:sldId id="321"/>
            <p14:sldId id="2805"/>
            <p14:sldId id="2822"/>
            <p14:sldId id="2828"/>
            <p14:sldId id="302"/>
            <p14:sldId id="2834"/>
            <p14:sldId id="2829"/>
            <p14:sldId id="2830"/>
            <p14:sldId id="283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222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3979" autoAdjust="0"/>
  </p:normalViewPr>
  <p:slideViewPr>
    <p:cSldViewPr snapToGrid="0">
      <p:cViewPr>
        <p:scale>
          <a:sx n="50" d="100"/>
          <a:sy n="50" d="100"/>
        </p:scale>
        <p:origin x="1212" y="3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28" Type="http://schemas.openxmlformats.org/officeDocument/2006/relationships/slide" Target="slides/slide111.xml"/><Relationship Id="rId5" Type="http://schemas.openxmlformats.org/officeDocument/2006/relationships/slideMaster" Target="slideMasters/slideMaster5.xml"/><Relationship Id="rId90" Type="http://schemas.openxmlformats.org/officeDocument/2006/relationships/slide" Target="slides/slide73.xml"/><Relationship Id="rId95" Type="http://schemas.openxmlformats.org/officeDocument/2006/relationships/slide" Target="slides/slide78.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13" Type="http://schemas.openxmlformats.org/officeDocument/2006/relationships/slide" Target="slides/slide96.xml"/><Relationship Id="rId118" Type="http://schemas.openxmlformats.org/officeDocument/2006/relationships/slide" Target="slides/slide101.xml"/><Relationship Id="rId126" Type="http://schemas.openxmlformats.org/officeDocument/2006/relationships/slide" Target="slides/slide109.xml"/><Relationship Id="rId13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slide" Target="slides/slide91.xml"/><Relationship Id="rId116" Type="http://schemas.openxmlformats.org/officeDocument/2006/relationships/slide" Target="slides/slide99.xml"/><Relationship Id="rId124" Type="http://schemas.openxmlformats.org/officeDocument/2006/relationships/slide" Target="slides/slide107.xml"/><Relationship Id="rId129" Type="http://schemas.openxmlformats.org/officeDocument/2006/relationships/slide" Target="slides/slide112.xml"/><Relationship Id="rId137"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slide" Target="slides/slide94.xml"/><Relationship Id="rId132" Type="http://schemas.openxmlformats.org/officeDocument/2006/relationships/slide" Target="slides/slide1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slide" Target="slides/slide102.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30" Type="http://schemas.openxmlformats.org/officeDocument/2006/relationships/slide" Target="slides/slide113.xml"/><Relationship Id="rId13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viewProps" Target="viewProps.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kalkylblad.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kalkylblad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kalkylblad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kalkylblad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ecbf952d4a8f567e/Dokument/_SKR/Eh&#228;lsaenk&#228;ten/Bearbetning%20juni%2022/Bearbetning%20f&#246;r%20Lofs-seminarium.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555271223559343E-2"/>
          <c:y val="2.4330023496660882E-2"/>
          <c:w val="0.94332522582683276"/>
          <c:h val="0.94052689678542978"/>
        </c:manualLayout>
      </c:layout>
      <c:barChart>
        <c:barDir val="col"/>
        <c:grouping val="clustered"/>
        <c:varyColors val="0"/>
        <c:ser>
          <c:idx val="0"/>
          <c:order val="0"/>
          <c:spPr>
            <a:solidFill>
              <a:schemeClr val="accent1"/>
            </a:solidFill>
            <a:ln>
              <a:noFill/>
            </a:ln>
            <a:effectLst/>
          </c:spPr>
          <c:invertIfNegative val="0"/>
          <c:cat>
            <c:strRef>
              <c:f>Blad1!$A$9:$A$30</c:f>
              <c:strCache>
                <c:ptCount val="22"/>
                <c:pt idx="0">
                  <c:v>Västernorrland</c:v>
                </c:pt>
                <c:pt idx="1">
                  <c:v>Norrbotten</c:v>
                </c:pt>
                <c:pt idx="2">
                  <c:v>Blekinge</c:v>
                </c:pt>
                <c:pt idx="3">
                  <c:v>Gävleborg</c:v>
                </c:pt>
                <c:pt idx="4">
                  <c:v>Jämtland</c:v>
                </c:pt>
                <c:pt idx="5">
                  <c:v>Värmland</c:v>
                </c:pt>
                <c:pt idx="6">
                  <c:v>Kalmar</c:v>
                </c:pt>
                <c:pt idx="7">
                  <c:v>Dalarna</c:v>
                </c:pt>
                <c:pt idx="8">
                  <c:v>Västerbotten</c:v>
                </c:pt>
                <c:pt idx="9">
                  <c:v>Kronoberg</c:v>
                </c:pt>
                <c:pt idx="10">
                  <c:v>Gotland</c:v>
                </c:pt>
                <c:pt idx="11">
                  <c:v>Örebro</c:v>
                </c:pt>
                <c:pt idx="12">
                  <c:v>Jönköping</c:v>
                </c:pt>
                <c:pt idx="13">
                  <c:v>Södermanland</c:v>
                </c:pt>
                <c:pt idx="14">
                  <c:v>Västmanland</c:v>
                </c:pt>
                <c:pt idx="15">
                  <c:v>Östergötland</c:v>
                </c:pt>
                <c:pt idx="16">
                  <c:v>Sverige</c:v>
                </c:pt>
                <c:pt idx="17">
                  <c:v>Västra Götaland</c:v>
                </c:pt>
                <c:pt idx="18">
                  <c:v>Skåne</c:v>
                </c:pt>
                <c:pt idx="19">
                  <c:v>Halland</c:v>
                </c:pt>
                <c:pt idx="20">
                  <c:v>Uppsala</c:v>
                </c:pt>
                <c:pt idx="21">
                  <c:v>Stockholm</c:v>
                </c:pt>
              </c:strCache>
            </c:strRef>
          </c:cat>
          <c:val>
            <c:numRef>
              <c:f>Blad1!$B$9:$B$30</c:f>
            </c:numRef>
          </c:val>
          <c:extLst>
            <c:ext xmlns:c16="http://schemas.microsoft.com/office/drawing/2014/chart" uri="{C3380CC4-5D6E-409C-BE32-E72D297353CC}">
              <c16:uniqueId val="{00000000-81FA-4931-B910-BD862AB9A8D7}"/>
            </c:ext>
          </c:extLst>
        </c:ser>
        <c:ser>
          <c:idx val="1"/>
          <c:order val="1"/>
          <c:spPr>
            <a:solidFill>
              <a:schemeClr val="accent2"/>
            </a:solidFill>
            <a:ln>
              <a:noFill/>
            </a:ln>
            <a:effectLst/>
          </c:spPr>
          <c:invertIfNegative val="0"/>
          <c:cat>
            <c:strRef>
              <c:f>Blad1!$A$9:$A$30</c:f>
              <c:strCache>
                <c:ptCount val="22"/>
                <c:pt idx="0">
                  <c:v>Västernorrland</c:v>
                </c:pt>
                <c:pt idx="1">
                  <c:v>Norrbotten</c:v>
                </c:pt>
                <c:pt idx="2">
                  <c:v>Blekinge</c:v>
                </c:pt>
                <c:pt idx="3">
                  <c:v>Gävleborg</c:v>
                </c:pt>
                <c:pt idx="4">
                  <c:v>Jämtland</c:v>
                </c:pt>
                <c:pt idx="5">
                  <c:v>Värmland</c:v>
                </c:pt>
                <c:pt idx="6">
                  <c:v>Kalmar</c:v>
                </c:pt>
                <c:pt idx="7">
                  <c:v>Dalarna</c:v>
                </c:pt>
                <c:pt idx="8">
                  <c:v>Västerbotten</c:v>
                </c:pt>
                <c:pt idx="9">
                  <c:v>Kronoberg</c:v>
                </c:pt>
                <c:pt idx="10">
                  <c:v>Gotland</c:v>
                </c:pt>
                <c:pt idx="11">
                  <c:v>Örebro</c:v>
                </c:pt>
                <c:pt idx="12">
                  <c:v>Jönköping</c:v>
                </c:pt>
                <c:pt idx="13">
                  <c:v>Södermanland</c:v>
                </c:pt>
                <c:pt idx="14">
                  <c:v>Västmanland</c:v>
                </c:pt>
                <c:pt idx="15">
                  <c:v>Östergötland</c:v>
                </c:pt>
                <c:pt idx="16">
                  <c:v>Sverige</c:v>
                </c:pt>
                <c:pt idx="17">
                  <c:v>Västra Götaland</c:v>
                </c:pt>
                <c:pt idx="18">
                  <c:v>Skåne</c:v>
                </c:pt>
                <c:pt idx="19">
                  <c:v>Halland</c:v>
                </c:pt>
                <c:pt idx="20">
                  <c:v>Uppsala</c:v>
                </c:pt>
                <c:pt idx="21">
                  <c:v>Stockholm</c:v>
                </c:pt>
              </c:strCache>
            </c:strRef>
          </c:cat>
          <c:val>
            <c:numRef>
              <c:f>Blad1!$C$9:$C$30</c:f>
            </c:numRef>
          </c:val>
          <c:extLst>
            <c:ext xmlns:c16="http://schemas.microsoft.com/office/drawing/2014/chart" uri="{C3380CC4-5D6E-409C-BE32-E72D297353CC}">
              <c16:uniqueId val="{00000001-81FA-4931-B910-BD862AB9A8D7}"/>
            </c:ext>
          </c:extLst>
        </c:ser>
        <c:ser>
          <c:idx val="2"/>
          <c:order val="2"/>
          <c:spPr>
            <a:solidFill>
              <a:schemeClr val="accent3"/>
            </a:solidFill>
            <a:ln>
              <a:noFill/>
            </a:ln>
            <a:effectLst/>
          </c:spPr>
          <c:invertIfNegative val="0"/>
          <c:cat>
            <c:strRef>
              <c:f>Blad1!$A$9:$A$30</c:f>
              <c:strCache>
                <c:ptCount val="22"/>
                <c:pt idx="0">
                  <c:v>Västernorrland</c:v>
                </c:pt>
                <c:pt idx="1">
                  <c:v>Norrbotten</c:v>
                </c:pt>
                <c:pt idx="2">
                  <c:v>Blekinge</c:v>
                </c:pt>
                <c:pt idx="3">
                  <c:v>Gävleborg</c:v>
                </c:pt>
                <c:pt idx="4">
                  <c:v>Jämtland</c:v>
                </c:pt>
                <c:pt idx="5">
                  <c:v>Värmland</c:v>
                </c:pt>
                <c:pt idx="6">
                  <c:v>Kalmar</c:v>
                </c:pt>
                <c:pt idx="7">
                  <c:v>Dalarna</c:v>
                </c:pt>
                <c:pt idx="8">
                  <c:v>Västerbotten</c:v>
                </c:pt>
                <c:pt idx="9">
                  <c:v>Kronoberg</c:v>
                </c:pt>
                <c:pt idx="10">
                  <c:v>Gotland</c:v>
                </c:pt>
                <c:pt idx="11">
                  <c:v>Örebro</c:v>
                </c:pt>
                <c:pt idx="12">
                  <c:v>Jönköping</c:v>
                </c:pt>
                <c:pt idx="13">
                  <c:v>Södermanland</c:v>
                </c:pt>
                <c:pt idx="14">
                  <c:v>Västmanland</c:v>
                </c:pt>
                <c:pt idx="15">
                  <c:v>Östergötland</c:v>
                </c:pt>
                <c:pt idx="16">
                  <c:v>Sverige</c:v>
                </c:pt>
                <c:pt idx="17">
                  <c:v>Västra Götaland</c:v>
                </c:pt>
                <c:pt idx="18">
                  <c:v>Skåne</c:v>
                </c:pt>
                <c:pt idx="19">
                  <c:v>Halland</c:v>
                </c:pt>
                <c:pt idx="20">
                  <c:v>Uppsala</c:v>
                </c:pt>
                <c:pt idx="21">
                  <c:v>Stockholm</c:v>
                </c:pt>
              </c:strCache>
            </c:strRef>
          </c:cat>
          <c:val>
            <c:numRef>
              <c:f>Blad1!$D$9:$D$30</c:f>
            </c:numRef>
          </c:val>
          <c:extLst>
            <c:ext xmlns:c16="http://schemas.microsoft.com/office/drawing/2014/chart" uri="{C3380CC4-5D6E-409C-BE32-E72D297353CC}">
              <c16:uniqueId val="{00000002-81FA-4931-B910-BD862AB9A8D7}"/>
            </c:ext>
          </c:extLst>
        </c:ser>
        <c:ser>
          <c:idx val="3"/>
          <c:order val="3"/>
          <c:spPr>
            <a:solidFill>
              <a:schemeClr val="accent2">
                <a:lumMod val="75000"/>
              </a:schemeClr>
            </a:solidFill>
            <a:ln>
              <a:noFill/>
            </a:ln>
            <a:effectLst/>
          </c:spPr>
          <c:invertIfNegative val="0"/>
          <c:dPt>
            <c:idx val="16"/>
            <c:invertIfNegative val="0"/>
            <c:bubble3D val="0"/>
            <c:spPr>
              <a:solidFill>
                <a:srgbClr val="00B0F0"/>
              </a:solidFill>
              <a:ln>
                <a:noFill/>
              </a:ln>
              <a:effectLst/>
            </c:spPr>
            <c:extLst>
              <c:ext xmlns:c16="http://schemas.microsoft.com/office/drawing/2014/chart" uri="{C3380CC4-5D6E-409C-BE32-E72D297353CC}">
                <c16:uniqueId val="{00000004-81FA-4931-B910-BD862AB9A8D7}"/>
              </c:ext>
            </c:extLst>
          </c:dPt>
          <c:cat>
            <c:strRef>
              <c:f>Blad1!$A$9:$A$30</c:f>
              <c:strCache>
                <c:ptCount val="22"/>
                <c:pt idx="0">
                  <c:v>Västernorrland</c:v>
                </c:pt>
                <c:pt idx="1">
                  <c:v>Norrbotten</c:v>
                </c:pt>
                <c:pt idx="2">
                  <c:v>Blekinge</c:v>
                </c:pt>
                <c:pt idx="3">
                  <c:v>Gävleborg</c:v>
                </c:pt>
                <c:pt idx="4">
                  <c:v>Jämtland</c:v>
                </c:pt>
                <c:pt idx="5">
                  <c:v>Värmland</c:v>
                </c:pt>
                <c:pt idx="6">
                  <c:v>Kalmar</c:v>
                </c:pt>
                <c:pt idx="7">
                  <c:v>Dalarna</c:v>
                </c:pt>
                <c:pt idx="8">
                  <c:v>Västerbotten</c:v>
                </c:pt>
                <c:pt idx="9">
                  <c:v>Kronoberg</c:v>
                </c:pt>
                <c:pt idx="10">
                  <c:v>Gotland</c:v>
                </c:pt>
                <c:pt idx="11">
                  <c:v>Örebro</c:v>
                </c:pt>
                <c:pt idx="12">
                  <c:v>Jönköping</c:v>
                </c:pt>
                <c:pt idx="13">
                  <c:v>Södermanland</c:v>
                </c:pt>
                <c:pt idx="14">
                  <c:v>Västmanland</c:v>
                </c:pt>
                <c:pt idx="15">
                  <c:v>Östergötland</c:v>
                </c:pt>
                <c:pt idx="16">
                  <c:v>Sverige</c:v>
                </c:pt>
                <c:pt idx="17">
                  <c:v>Västra Götaland</c:v>
                </c:pt>
                <c:pt idx="18">
                  <c:v>Skåne</c:v>
                </c:pt>
                <c:pt idx="19">
                  <c:v>Halland</c:v>
                </c:pt>
                <c:pt idx="20">
                  <c:v>Uppsala</c:v>
                </c:pt>
                <c:pt idx="21">
                  <c:v>Stockholm</c:v>
                </c:pt>
              </c:strCache>
            </c:strRef>
          </c:cat>
          <c:val>
            <c:numRef>
              <c:f>Blad1!$E$9:$E$30</c:f>
              <c:numCache>
                <c:formatCode>General</c:formatCode>
                <c:ptCount val="22"/>
                <c:pt idx="0">
                  <c:v>-5.3</c:v>
                </c:pt>
                <c:pt idx="1">
                  <c:v>-5.2</c:v>
                </c:pt>
                <c:pt idx="2">
                  <c:v>-2.1</c:v>
                </c:pt>
                <c:pt idx="3">
                  <c:v>-1.5</c:v>
                </c:pt>
                <c:pt idx="4">
                  <c:v>-1.2</c:v>
                </c:pt>
                <c:pt idx="5">
                  <c:v>-1.2</c:v>
                </c:pt>
                <c:pt idx="6">
                  <c:v>-0.7</c:v>
                </c:pt>
                <c:pt idx="7">
                  <c:v>-0.1</c:v>
                </c:pt>
                <c:pt idx="8">
                  <c:v>3.4</c:v>
                </c:pt>
                <c:pt idx="9">
                  <c:v>4.9000000000000004</c:v>
                </c:pt>
                <c:pt idx="10">
                  <c:v>5.3</c:v>
                </c:pt>
                <c:pt idx="11">
                  <c:v>6.1</c:v>
                </c:pt>
                <c:pt idx="12">
                  <c:v>6.4</c:v>
                </c:pt>
                <c:pt idx="13">
                  <c:v>7.4</c:v>
                </c:pt>
                <c:pt idx="14">
                  <c:v>8</c:v>
                </c:pt>
                <c:pt idx="15">
                  <c:v>8.4</c:v>
                </c:pt>
                <c:pt idx="16">
                  <c:v>8.9</c:v>
                </c:pt>
                <c:pt idx="17">
                  <c:v>9.4</c:v>
                </c:pt>
                <c:pt idx="18">
                  <c:v>11.3</c:v>
                </c:pt>
                <c:pt idx="19">
                  <c:v>12</c:v>
                </c:pt>
                <c:pt idx="20">
                  <c:v>15.8</c:v>
                </c:pt>
                <c:pt idx="21">
                  <c:v>16.5</c:v>
                </c:pt>
              </c:numCache>
            </c:numRef>
          </c:val>
          <c:extLst>
            <c:ext xmlns:c16="http://schemas.microsoft.com/office/drawing/2014/chart" uri="{C3380CC4-5D6E-409C-BE32-E72D297353CC}">
              <c16:uniqueId val="{00000003-81FA-4931-B910-BD862AB9A8D7}"/>
            </c:ext>
          </c:extLst>
        </c:ser>
        <c:dLbls>
          <c:showLegendKey val="0"/>
          <c:showVal val="0"/>
          <c:showCatName val="0"/>
          <c:showSerName val="0"/>
          <c:showPercent val="0"/>
          <c:showBubbleSize val="0"/>
        </c:dLbls>
        <c:gapWidth val="219"/>
        <c:overlap val="-27"/>
        <c:axId val="556329288"/>
        <c:axId val="556327648"/>
      </c:barChart>
      <c:catAx>
        <c:axId val="556329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556327648"/>
        <c:crosses val="autoZero"/>
        <c:auto val="1"/>
        <c:lblAlgn val="ctr"/>
        <c:lblOffset val="100"/>
        <c:noMultiLvlLbl val="0"/>
      </c:catAx>
      <c:valAx>
        <c:axId val="556327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56329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Blad1!$A$2</c:f>
              <c:strCache>
                <c:ptCount val="1"/>
                <c:pt idx="0">
                  <c:v>Breddinfört</c:v>
                </c:pt>
              </c:strCache>
            </c:strRef>
          </c:tx>
          <c:spPr>
            <a:solidFill>
              <a:schemeClr val="accent1"/>
            </a:solidFill>
            <a:ln>
              <a:noFill/>
            </a:ln>
            <a:effectLst/>
          </c:spPr>
          <c:invertIfNegative val="0"/>
          <c:cat>
            <c:strRef>
              <c:f>Blad1!$B$1:$D$1</c:f>
              <c:strCache>
                <c:ptCount val="3"/>
                <c:pt idx="0">
                  <c:v>Nattillsyn</c:v>
                </c:pt>
                <c:pt idx="1">
                  <c:v>GPS-larm</c:v>
                </c:pt>
                <c:pt idx="2">
                  <c:v>Medicingivare</c:v>
                </c:pt>
              </c:strCache>
            </c:strRef>
          </c:cat>
          <c:val>
            <c:numRef>
              <c:f>Blad1!$B$2:$D$2</c:f>
              <c:numCache>
                <c:formatCode>0</c:formatCode>
                <c:ptCount val="3"/>
                <c:pt idx="0">
                  <c:v>62.413793103448278</c:v>
                </c:pt>
                <c:pt idx="1">
                  <c:v>41.379310344827587</c:v>
                </c:pt>
                <c:pt idx="2">
                  <c:v>20.689655172413794</c:v>
                </c:pt>
              </c:numCache>
            </c:numRef>
          </c:val>
          <c:extLst>
            <c:ext xmlns:c16="http://schemas.microsoft.com/office/drawing/2014/chart" uri="{C3380CC4-5D6E-409C-BE32-E72D297353CC}">
              <c16:uniqueId val="{00000000-D6F4-4C9B-9531-3B4504110B90}"/>
            </c:ext>
          </c:extLst>
        </c:ser>
        <c:ser>
          <c:idx val="1"/>
          <c:order val="1"/>
          <c:tx>
            <c:strRef>
              <c:f>Blad1!$A$3</c:f>
              <c:strCache>
                <c:ptCount val="1"/>
                <c:pt idx="0">
                  <c:v>Pilot- eller testverksamhet</c:v>
                </c:pt>
              </c:strCache>
            </c:strRef>
          </c:tx>
          <c:spPr>
            <a:solidFill>
              <a:schemeClr val="accent2"/>
            </a:solidFill>
            <a:ln>
              <a:noFill/>
            </a:ln>
            <a:effectLst/>
          </c:spPr>
          <c:invertIfNegative val="0"/>
          <c:cat>
            <c:strRef>
              <c:f>Blad1!$B$1:$D$1</c:f>
              <c:strCache>
                <c:ptCount val="3"/>
                <c:pt idx="0">
                  <c:v>Nattillsyn</c:v>
                </c:pt>
                <c:pt idx="1">
                  <c:v>GPS-larm</c:v>
                </c:pt>
                <c:pt idx="2">
                  <c:v>Medicingivare</c:v>
                </c:pt>
              </c:strCache>
            </c:strRef>
          </c:cat>
          <c:val>
            <c:numRef>
              <c:f>Blad1!$B$3:$D$3</c:f>
              <c:numCache>
                <c:formatCode>0</c:formatCode>
                <c:ptCount val="3"/>
                <c:pt idx="0">
                  <c:v>15.172413793103448</c:v>
                </c:pt>
                <c:pt idx="1">
                  <c:v>19.655172413793103</c:v>
                </c:pt>
                <c:pt idx="2">
                  <c:v>17.241379310344829</c:v>
                </c:pt>
              </c:numCache>
            </c:numRef>
          </c:val>
          <c:extLst>
            <c:ext xmlns:c16="http://schemas.microsoft.com/office/drawing/2014/chart" uri="{C3380CC4-5D6E-409C-BE32-E72D297353CC}">
              <c16:uniqueId val="{00000001-D6F4-4C9B-9531-3B4504110B90}"/>
            </c:ext>
          </c:extLst>
        </c:ser>
        <c:dLbls>
          <c:showLegendKey val="0"/>
          <c:showVal val="0"/>
          <c:showCatName val="0"/>
          <c:showSerName val="0"/>
          <c:showPercent val="0"/>
          <c:showBubbleSize val="0"/>
        </c:dLbls>
        <c:gapWidth val="219"/>
        <c:overlap val="100"/>
        <c:axId val="2121154832"/>
        <c:axId val="2121168144"/>
      </c:barChart>
      <c:catAx>
        <c:axId val="21211548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2121168144"/>
        <c:crosses val="autoZero"/>
        <c:auto val="1"/>
        <c:lblAlgn val="ctr"/>
        <c:lblOffset val="100"/>
        <c:noMultiLvlLbl val="0"/>
      </c:catAx>
      <c:valAx>
        <c:axId val="21211681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sv-SE" sz="1600"/>
                  <a:t>Andel av alla kommuner i</a:t>
                </a:r>
                <a:r>
                  <a:rPr lang="sv-SE" sz="1600" baseline="0"/>
                  <a:t> procent</a:t>
                </a:r>
                <a:endParaRPr lang="sv-SE" sz="1600"/>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21211548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Blad1!$B$1</c:f>
              <c:strCache>
                <c:ptCount val="1"/>
                <c:pt idx="0">
                  <c:v>Nattillsyn</c:v>
                </c:pt>
              </c:strCache>
            </c:strRef>
          </c:tx>
          <c:spPr>
            <a:ln w="57150" cap="rnd">
              <a:solidFill>
                <a:schemeClr val="accent2"/>
              </a:solidFill>
              <a:round/>
            </a:ln>
            <a:effectLst/>
          </c:spPr>
          <c:marker>
            <c:symbol val="none"/>
          </c:marker>
          <c:cat>
            <c:numRef>
              <c:f>Blad1!$A$2:$A$7</c:f>
              <c:numCache>
                <c:formatCode>General</c:formatCode>
                <c:ptCount val="6"/>
                <c:pt idx="0">
                  <c:v>2017</c:v>
                </c:pt>
                <c:pt idx="1">
                  <c:v>2018</c:v>
                </c:pt>
                <c:pt idx="2">
                  <c:v>2019</c:v>
                </c:pt>
                <c:pt idx="3">
                  <c:v>2020</c:v>
                </c:pt>
                <c:pt idx="4">
                  <c:v>2021</c:v>
                </c:pt>
                <c:pt idx="5">
                  <c:v>2022</c:v>
                </c:pt>
              </c:numCache>
            </c:numRef>
          </c:cat>
          <c:val>
            <c:numRef>
              <c:f>Blad1!$B$2:$B$7</c:f>
              <c:numCache>
                <c:formatCode>General</c:formatCode>
                <c:ptCount val="6"/>
                <c:pt idx="1">
                  <c:v>863</c:v>
                </c:pt>
                <c:pt idx="2">
                  <c:v>1308</c:v>
                </c:pt>
                <c:pt idx="3">
                  <c:v>2153</c:v>
                </c:pt>
                <c:pt idx="4">
                  <c:v>3146</c:v>
                </c:pt>
                <c:pt idx="5">
                  <c:v>3360</c:v>
                </c:pt>
              </c:numCache>
            </c:numRef>
          </c:val>
          <c:smooth val="0"/>
          <c:extLst>
            <c:ext xmlns:c16="http://schemas.microsoft.com/office/drawing/2014/chart" uri="{C3380CC4-5D6E-409C-BE32-E72D297353CC}">
              <c16:uniqueId val="{00000001-20F2-40BC-8CFE-F7BB9919C7A2}"/>
            </c:ext>
          </c:extLst>
        </c:ser>
        <c:ser>
          <c:idx val="2"/>
          <c:order val="1"/>
          <c:tx>
            <c:strRef>
              <c:f>Blad1!$C$1</c:f>
              <c:strCache>
                <c:ptCount val="1"/>
                <c:pt idx="0">
                  <c:v>GPS-larm</c:v>
                </c:pt>
              </c:strCache>
            </c:strRef>
          </c:tx>
          <c:spPr>
            <a:ln w="57150" cap="rnd">
              <a:solidFill>
                <a:schemeClr val="accent3"/>
              </a:solidFill>
              <a:round/>
            </a:ln>
            <a:effectLst/>
          </c:spPr>
          <c:marker>
            <c:symbol val="none"/>
          </c:marker>
          <c:cat>
            <c:numRef>
              <c:f>Blad1!$A$2:$A$7</c:f>
              <c:numCache>
                <c:formatCode>General</c:formatCode>
                <c:ptCount val="6"/>
                <c:pt idx="0">
                  <c:v>2017</c:v>
                </c:pt>
                <c:pt idx="1">
                  <c:v>2018</c:v>
                </c:pt>
                <c:pt idx="2">
                  <c:v>2019</c:v>
                </c:pt>
                <c:pt idx="3">
                  <c:v>2020</c:v>
                </c:pt>
                <c:pt idx="4">
                  <c:v>2021</c:v>
                </c:pt>
                <c:pt idx="5">
                  <c:v>2022</c:v>
                </c:pt>
              </c:numCache>
            </c:numRef>
          </c:cat>
          <c:val>
            <c:numRef>
              <c:f>Blad1!$C$2:$C$7</c:f>
              <c:numCache>
                <c:formatCode>General</c:formatCode>
                <c:ptCount val="6"/>
                <c:pt idx="0">
                  <c:v>325</c:v>
                </c:pt>
                <c:pt idx="1">
                  <c:v>674</c:v>
                </c:pt>
                <c:pt idx="2">
                  <c:v>1028</c:v>
                </c:pt>
                <c:pt idx="3">
                  <c:v>1304</c:v>
                </c:pt>
                <c:pt idx="4">
                  <c:v>1819</c:v>
                </c:pt>
                <c:pt idx="5">
                  <c:v>2092</c:v>
                </c:pt>
              </c:numCache>
            </c:numRef>
          </c:val>
          <c:smooth val="0"/>
          <c:extLst>
            <c:ext xmlns:c16="http://schemas.microsoft.com/office/drawing/2014/chart" uri="{C3380CC4-5D6E-409C-BE32-E72D297353CC}">
              <c16:uniqueId val="{00000002-20F2-40BC-8CFE-F7BB9919C7A2}"/>
            </c:ext>
          </c:extLst>
        </c:ser>
        <c:ser>
          <c:idx val="3"/>
          <c:order val="2"/>
          <c:tx>
            <c:strRef>
              <c:f>Blad1!$D$1</c:f>
              <c:strCache>
                <c:ptCount val="1"/>
                <c:pt idx="0">
                  <c:v>Medicingivare</c:v>
                </c:pt>
              </c:strCache>
            </c:strRef>
          </c:tx>
          <c:spPr>
            <a:ln w="57150" cap="flat" cmpd="sng" algn="ctr">
              <a:solidFill>
                <a:schemeClr val="accent1"/>
              </a:solidFill>
              <a:prstDash val="solid"/>
              <a:miter lim="800000"/>
            </a:ln>
            <a:effectLst/>
          </c:spPr>
          <c:marker>
            <c:symbol val="none"/>
          </c:marker>
          <c:cat>
            <c:numRef>
              <c:f>Blad1!$A$2:$A$7</c:f>
              <c:numCache>
                <c:formatCode>General</c:formatCode>
                <c:ptCount val="6"/>
                <c:pt idx="0">
                  <c:v>2017</c:v>
                </c:pt>
                <c:pt idx="1">
                  <c:v>2018</c:v>
                </c:pt>
                <c:pt idx="2">
                  <c:v>2019</c:v>
                </c:pt>
                <c:pt idx="3">
                  <c:v>2020</c:v>
                </c:pt>
                <c:pt idx="4">
                  <c:v>2021</c:v>
                </c:pt>
                <c:pt idx="5">
                  <c:v>2022</c:v>
                </c:pt>
              </c:numCache>
            </c:numRef>
          </c:cat>
          <c:val>
            <c:numRef>
              <c:f>Blad1!$D$2:$D$7</c:f>
              <c:numCache>
                <c:formatCode>General</c:formatCode>
                <c:ptCount val="6"/>
                <c:pt idx="3">
                  <c:v>578</c:v>
                </c:pt>
                <c:pt idx="4">
                  <c:v>768</c:v>
                </c:pt>
                <c:pt idx="5">
                  <c:v>1033</c:v>
                </c:pt>
              </c:numCache>
            </c:numRef>
          </c:val>
          <c:smooth val="0"/>
          <c:extLst>
            <c:ext xmlns:c16="http://schemas.microsoft.com/office/drawing/2014/chart" uri="{C3380CC4-5D6E-409C-BE32-E72D297353CC}">
              <c16:uniqueId val="{00000003-20F2-40BC-8CFE-F7BB9919C7A2}"/>
            </c:ext>
          </c:extLst>
        </c:ser>
        <c:dLbls>
          <c:showLegendKey val="0"/>
          <c:showVal val="0"/>
          <c:showCatName val="0"/>
          <c:showSerName val="0"/>
          <c:showPercent val="0"/>
          <c:showBubbleSize val="0"/>
        </c:dLbls>
        <c:smooth val="0"/>
        <c:axId val="1088147872"/>
        <c:axId val="1088142048"/>
      </c:lineChart>
      <c:catAx>
        <c:axId val="108814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1088142048"/>
        <c:crosses val="autoZero"/>
        <c:auto val="1"/>
        <c:lblAlgn val="ctr"/>
        <c:lblOffset val="100"/>
        <c:noMultiLvlLbl val="0"/>
      </c:catAx>
      <c:valAx>
        <c:axId val="1088142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crossAx val="10881478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a:solidFill>
                  <a:schemeClr val="tx1"/>
                </a:solidFill>
              </a:rPr>
              <a:t>Digital </a:t>
            </a:r>
            <a:r>
              <a:rPr lang="en-US" sz="2400" err="1">
                <a:solidFill>
                  <a:schemeClr val="tx1"/>
                </a:solidFill>
              </a:rPr>
              <a:t>nattillsyn</a:t>
            </a:r>
            <a:r>
              <a:rPr lang="en-US" sz="2400">
                <a:solidFill>
                  <a:schemeClr val="tx1"/>
                </a:solidFill>
              </a:rPr>
              <a:t> – </a:t>
            </a:r>
            <a:r>
              <a:rPr lang="en-US" sz="2400" err="1">
                <a:solidFill>
                  <a:schemeClr val="tx1"/>
                </a:solidFill>
              </a:rPr>
              <a:t>antal</a:t>
            </a:r>
            <a:r>
              <a:rPr lang="en-US" sz="2400">
                <a:solidFill>
                  <a:schemeClr val="tx1"/>
                </a:solidFill>
              </a:rPr>
              <a:t> </a:t>
            </a:r>
            <a:r>
              <a:rPr lang="en-US" sz="2400" err="1">
                <a:solidFill>
                  <a:schemeClr val="tx1"/>
                </a:solidFill>
              </a:rPr>
              <a:t>användare</a:t>
            </a:r>
            <a:r>
              <a:rPr lang="en-US" sz="2400">
                <a:solidFill>
                  <a:schemeClr val="tx1"/>
                </a:solidFill>
              </a:rPr>
              <a:t> per </a:t>
            </a:r>
            <a:r>
              <a:rPr lang="en-US" sz="2400" err="1">
                <a:solidFill>
                  <a:schemeClr val="tx1"/>
                </a:solidFill>
              </a:rPr>
              <a:t>invånare</a:t>
            </a:r>
            <a:r>
              <a:rPr lang="en-US" sz="2400">
                <a:solidFill>
                  <a:schemeClr val="tx1"/>
                </a:solidFill>
              </a:rPr>
              <a:t> </a:t>
            </a:r>
            <a:r>
              <a:rPr lang="en-US" sz="2400" err="1">
                <a:solidFill>
                  <a:schemeClr val="tx1"/>
                </a:solidFill>
              </a:rPr>
              <a:t>över</a:t>
            </a:r>
            <a:r>
              <a:rPr lang="en-US" sz="2400">
                <a:solidFill>
                  <a:schemeClr val="tx1"/>
                </a:solidFill>
              </a:rPr>
              <a:t> 80 </a:t>
            </a:r>
            <a:r>
              <a:rPr lang="en-US" sz="2400" err="1">
                <a:solidFill>
                  <a:schemeClr val="tx1"/>
                </a:solidFill>
              </a:rPr>
              <a:t>år</a:t>
            </a:r>
            <a:endParaRPr lang="en-US" sz="2400">
              <a:solidFill>
                <a:schemeClr val="tx1"/>
              </a:solidFill>
            </a:endParaRPr>
          </a:p>
        </c:rich>
      </c:tx>
      <c:layout>
        <c:manualLayout>
          <c:xMode val="edge"/>
          <c:yMode val="edge"/>
          <c:x val="6.3072348860257671E-2"/>
          <c:y val="8.4717935137080452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sv-SE"/>
        </a:p>
      </c:txPr>
    </c:title>
    <c:autoTitleDeleted val="0"/>
    <c:plotArea>
      <c:layout/>
      <c:barChart>
        <c:barDir val="col"/>
        <c:grouping val="clustered"/>
        <c:varyColors val="0"/>
        <c:ser>
          <c:idx val="0"/>
          <c:order val="0"/>
          <c:tx>
            <c:strRef>
              <c:f>Blad1!$B$1</c:f>
              <c:strCache>
                <c:ptCount val="1"/>
                <c:pt idx="0">
                  <c:v>Kommuner där digital nattillsyn finns tillgänglig</c:v>
                </c:pt>
              </c:strCache>
            </c:strRef>
          </c:tx>
          <c:spPr>
            <a:solidFill>
              <a:schemeClr val="accent3"/>
            </a:solidFill>
            <a:ln>
              <a:noFill/>
            </a:ln>
            <a:effectLst/>
          </c:spPr>
          <c:invertIfNegative val="0"/>
          <c:cat>
            <c:numRef>
              <c:f>Blad1!$A$2:$A$226</c:f>
              <c:numCache>
                <c:formatCode>General</c:formatCode>
                <c:ptCount val="225"/>
              </c:numCache>
            </c:numRef>
          </c:cat>
          <c:val>
            <c:numRef>
              <c:f>Blad1!$B$2:$B$226</c:f>
              <c:numCache>
                <c:formatCode>General</c:formatCode>
                <c:ptCount val="225"/>
                <c:pt idx="0">
                  <c:v>3.5555555555555554</c:v>
                </c:pt>
                <c:pt idx="1">
                  <c:v>3.1088082901554404</c:v>
                </c:pt>
                <c:pt idx="2">
                  <c:v>3.012048192771084</c:v>
                </c:pt>
                <c:pt idx="3">
                  <c:v>2.8538812785388128</c:v>
                </c:pt>
                <c:pt idx="4">
                  <c:v>2.3715415019762847</c:v>
                </c:pt>
                <c:pt idx="5">
                  <c:v>2.315160567587752</c:v>
                </c:pt>
                <c:pt idx="6">
                  <c:v>2.2203245089666948</c:v>
                </c:pt>
                <c:pt idx="7">
                  <c:v>2.1001050052502626</c:v>
                </c:pt>
                <c:pt idx="8">
                  <c:v>2.0604395604395602</c:v>
                </c:pt>
                <c:pt idx="9">
                  <c:v>1.876172607879925</c:v>
                </c:pt>
                <c:pt idx="10">
                  <c:v>1.8495684340320593</c:v>
                </c:pt>
                <c:pt idx="11">
                  <c:v>1.6324626865671641</c:v>
                </c:pt>
                <c:pt idx="12">
                  <c:v>1.5873015873015874</c:v>
                </c:pt>
                <c:pt idx="13">
                  <c:v>1.557632398753894</c:v>
                </c:pt>
                <c:pt idx="14">
                  <c:v>1.5035081857667891</c:v>
                </c:pt>
                <c:pt idx="15">
                  <c:v>1.5015505141178389</c:v>
                </c:pt>
                <c:pt idx="16">
                  <c:v>1.4981273408239701</c:v>
                </c:pt>
                <c:pt idx="17">
                  <c:v>1.4790468364831553</c:v>
                </c:pt>
                <c:pt idx="18">
                  <c:v>1.4619883040935673</c:v>
                </c:pt>
                <c:pt idx="19">
                  <c:v>1.4598540145985401</c:v>
                </c:pt>
                <c:pt idx="20">
                  <c:v>1.4440433212996391</c:v>
                </c:pt>
                <c:pt idx="21">
                  <c:v>1.4186633039092056</c:v>
                </c:pt>
                <c:pt idx="22">
                  <c:v>1.4139827179890023</c:v>
                </c:pt>
                <c:pt idx="23">
                  <c:v>1.3505908835115363</c:v>
                </c:pt>
                <c:pt idx="24">
                  <c:v>1.3375796178343951</c:v>
                </c:pt>
                <c:pt idx="25">
                  <c:v>1.3192612137203166</c:v>
                </c:pt>
                <c:pt idx="26">
                  <c:v>1.3157894736842106</c:v>
                </c:pt>
                <c:pt idx="27">
                  <c:v>1.2842465753424659</c:v>
                </c:pt>
                <c:pt idx="28">
                  <c:v>1.2605042016806722</c:v>
                </c:pt>
                <c:pt idx="29">
                  <c:v>1.25</c:v>
                </c:pt>
                <c:pt idx="30">
                  <c:v>1.2488849241748439</c:v>
                </c:pt>
                <c:pt idx="31">
                  <c:v>1.1616161616161615</c:v>
                </c:pt>
                <c:pt idx="32">
                  <c:v>1.1590003621876133</c:v>
                </c:pt>
                <c:pt idx="33">
                  <c:v>1.1355220933102939</c:v>
                </c:pt>
                <c:pt idx="34">
                  <c:v>1.129305477131564</c:v>
                </c:pt>
                <c:pt idx="35">
                  <c:v>1.1278195488721805</c:v>
                </c:pt>
                <c:pt idx="36">
                  <c:v>1.1185682326621924</c:v>
                </c:pt>
                <c:pt idx="37">
                  <c:v>1.0758196721311475</c:v>
                </c:pt>
                <c:pt idx="38">
                  <c:v>1.0395010395010396</c:v>
                </c:pt>
                <c:pt idx="39">
                  <c:v>1.0325655281969817</c:v>
                </c:pt>
                <c:pt idx="40">
                  <c:v>1.0279001468428781</c:v>
                </c:pt>
                <c:pt idx="41">
                  <c:v>1.0233918128654971</c:v>
                </c:pt>
                <c:pt idx="42">
                  <c:v>1.0204081632653061</c:v>
                </c:pt>
                <c:pt idx="43">
                  <c:v>1.0053222945002958</c:v>
                </c:pt>
                <c:pt idx="44">
                  <c:v>1.002004008016032</c:v>
                </c:pt>
                <c:pt idx="45">
                  <c:v>0.98058442831927828</c:v>
                </c:pt>
                <c:pt idx="46">
                  <c:v>0.97597597597597596</c:v>
                </c:pt>
                <c:pt idx="47">
                  <c:v>0.95359186268277174</c:v>
                </c:pt>
                <c:pt idx="48">
                  <c:v>0.95073465859982709</c:v>
                </c:pt>
                <c:pt idx="49">
                  <c:v>0.95011876484560576</c:v>
                </c:pt>
                <c:pt idx="50">
                  <c:v>0.94517958412098302</c:v>
                </c:pt>
                <c:pt idx="51">
                  <c:v>0.94115213569138489</c:v>
                </c:pt>
                <c:pt idx="52">
                  <c:v>0.92470277410832225</c:v>
                </c:pt>
                <c:pt idx="53">
                  <c:v>0.92378752886836024</c:v>
                </c:pt>
                <c:pt idx="54">
                  <c:v>0.92165898617511521</c:v>
                </c:pt>
                <c:pt idx="55">
                  <c:v>0.91331269349845212</c:v>
                </c:pt>
                <c:pt idx="56">
                  <c:v>0.91170825335892514</c:v>
                </c:pt>
                <c:pt idx="57">
                  <c:v>0.90909090909090917</c:v>
                </c:pt>
                <c:pt idx="58">
                  <c:v>0.8924377642085487</c:v>
                </c:pt>
                <c:pt idx="59">
                  <c:v>0.88792896568274537</c:v>
                </c:pt>
                <c:pt idx="60">
                  <c:v>0.88697415103902688</c:v>
                </c:pt>
                <c:pt idx="61">
                  <c:v>0.85416990215872024</c:v>
                </c:pt>
                <c:pt idx="62">
                  <c:v>0.85284540238796724</c:v>
                </c:pt>
                <c:pt idx="63">
                  <c:v>0.8326394671107411</c:v>
                </c:pt>
                <c:pt idx="64">
                  <c:v>0.82256169212690944</c:v>
                </c:pt>
                <c:pt idx="65">
                  <c:v>0.80699394754539344</c:v>
                </c:pt>
                <c:pt idx="66">
                  <c:v>0.8044554455445545</c:v>
                </c:pt>
                <c:pt idx="67">
                  <c:v>0.78534031413612571</c:v>
                </c:pt>
                <c:pt idx="68">
                  <c:v>0.77928031171212464</c:v>
                </c:pt>
                <c:pt idx="69">
                  <c:v>0.77459333849728895</c:v>
                </c:pt>
                <c:pt idx="70">
                  <c:v>0.76335877862595414</c:v>
                </c:pt>
                <c:pt idx="71">
                  <c:v>0.76255030713831817</c:v>
                </c:pt>
                <c:pt idx="72">
                  <c:v>0.76236447917863859</c:v>
                </c:pt>
                <c:pt idx="73">
                  <c:v>0.75614366729678639</c:v>
                </c:pt>
                <c:pt idx="74">
                  <c:v>0.75</c:v>
                </c:pt>
                <c:pt idx="75">
                  <c:v>0.74738415545590431</c:v>
                </c:pt>
                <c:pt idx="76">
                  <c:v>0.74580484773151023</c:v>
                </c:pt>
                <c:pt idx="77">
                  <c:v>0.73933248838191801</c:v>
                </c:pt>
                <c:pt idx="78">
                  <c:v>0.7208073041806824</c:v>
                </c:pt>
                <c:pt idx="79">
                  <c:v>0.71186440677966101</c:v>
                </c:pt>
                <c:pt idx="80">
                  <c:v>0.70796460176991149</c:v>
                </c:pt>
                <c:pt idx="81">
                  <c:v>0.70621468926553677</c:v>
                </c:pt>
                <c:pt idx="82">
                  <c:v>0.70351758793969854</c:v>
                </c:pt>
                <c:pt idx="83">
                  <c:v>0.70264193367060146</c:v>
                </c:pt>
                <c:pt idx="84">
                  <c:v>0.69767441860465118</c:v>
                </c:pt>
                <c:pt idx="85">
                  <c:v>0.69348127600554788</c:v>
                </c:pt>
                <c:pt idx="86">
                  <c:v>0.69132388524023503</c:v>
                </c:pt>
                <c:pt idx="87">
                  <c:v>0.68493150684931503</c:v>
                </c:pt>
                <c:pt idx="88">
                  <c:v>0.66889632107023411</c:v>
                </c:pt>
                <c:pt idx="89">
                  <c:v>0.66694456023343063</c:v>
                </c:pt>
                <c:pt idx="90">
                  <c:v>0.66518847006651893</c:v>
                </c:pt>
                <c:pt idx="91">
                  <c:v>0.66079295154185025</c:v>
                </c:pt>
                <c:pt idx="92">
                  <c:v>0.66072018500165186</c:v>
                </c:pt>
                <c:pt idx="93">
                  <c:v>0.65359477124183007</c:v>
                </c:pt>
                <c:pt idx="94">
                  <c:v>0.65075921908893708</c:v>
                </c:pt>
                <c:pt idx="95">
                  <c:v>0.63897763578274758</c:v>
                </c:pt>
                <c:pt idx="96">
                  <c:v>0.6367978166931999</c:v>
                </c:pt>
                <c:pt idx="97">
                  <c:v>0.6211180124223602</c:v>
                </c:pt>
                <c:pt idx="98">
                  <c:v>0.62015503875968991</c:v>
                </c:pt>
                <c:pt idx="99">
                  <c:v>0.60449050086355782</c:v>
                </c:pt>
                <c:pt idx="100">
                  <c:v>0.60344827586206895</c:v>
                </c:pt>
                <c:pt idx="101">
                  <c:v>0.5977011494252874</c:v>
                </c:pt>
                <c:pt idx="102">
                  <c:v>0.59665871121718372</c:v>
                </c:pt>
                <c:pt idx="103">
                  <c:v>0.59594755661501786</c:v>
                </c:pt>
                <c:pt idx="104">
                  <c:v>0.59311981020166071</c:v>
                </c:pt>
                <c:pt idx="105">
                  <c:v>0.59005338578252309</c:v>
                </c:pt>
                <c:pt idx="106">
                  <c:v>0.58934464875058934</c:v>
                </c:pt>
                <c:pt idx="107">
                  <c:v>0.58122638767800061</c:v>
                </c:pt>
                <c:pt idx="108">
                  <c:v>0.57273768613974796</c:v>
                </c:pt>
                <c:pt idx="109">
                  <c:v>0.57102069950035694</c:v>
                </c:pt>
                <c:pt idx="110">
                  <c:v>0.54734537493158186</c:v>
                </c:pt>
                <c:pt idx="111">
                  <c:v>0.54644808743169393</c:v>
                </c:pt>
                <c:pt idx="112">
                  <c:v>0.5357142857142857</c:v>
                </c:pt>
                <c:pt idx="113">
                  <c:v>0.53516819571865448</c:v>
                </c:pt>
                <c:pt idx="114">
                  <c:v>0.52083333333333337</c:v>
                </c:pt>
                <c:pt idx="115">
                  <c:v>0.50991501416430596</c:v>
                </c:pt>
                <c:pt idx="116">
                  <c:v>0.50150451354062187</c:v>
                </c:pt>
                <c:pt idx="117">
                  <c:v>0.48634493078937524</c:v>
                </c:pt>
                <c:pt idx="118">
                  <c:v>0.48275862068965519</c:v>
                </c:pt>
                <c:pt idx="119">
                  <c:v>0.47961630695443647</c:v>
                </c:pt>
                <c:pt idx="120">
                  <c:v>0.47348484848484845</c:v>
                </c:pt>
                <c:pt idx="121">
                  <c:v>0.46860356138706655</c:v>
                </c:pt>
                <c:pt idx="122">
                  <c:v>0.46620046620046618</c:v>
                </c:pt>
                <c:pt idx="123">
                  <c:v>0.46312789454934095</c:v>
                </c:pt>
                <c:pt idx="124">
                  <c:v>0.45924225028702637</c:v>
                </c:pt>
                <c:pt idx="125">
                  <c:v>0.44702726866338843</c:v>
                </c:pt>
                <c:pt idx="126">
                  <c:v>0.44404973357015987</c:v>
                </c:pt>
                <c:pt idx="127">
                  <c:v>0.42918454935622319</c:v>
                </c:pt>
                <c:pt idx="128">
                  <c:v>0.42265426880811496</c:v>
                </c:pt>
                <c:pt idx="129">
                  <c:v>0.42194092827004215</c:v>
                </c:pt>
                <c:pt idx="130">
                  <c:v>0.42052144659377627</c:v>
                </c:pt>
                <c:pt idx="131">
                  <c:v>0.40771948899157379</c:v>
                </c:pt>
                <c:pt idx="132">
                  <c:v>0.39682539682539686</c:v>
                </c:pt>
                <c:pt idx="133">
                  <c:v>0.39370078740157477</c:v>
                </c:pt>
                <c:pt idx="134">
                  <c:v>0.38314176245210724</c:v>
                </c:pt>
                <c:pt idx="135">
                  <c:v>0.37488284910965325</c:v>
                </c:pt>
                <c:pt idx="136">
                  <c:v>0.36496350364963503</c:v>
                </c:pt>
                <c:pt idx="137">
                  <c:v>0.3623188405797102</c:v>
                </c:pt>
                <c:pt idx="138">
                  <c:v>0.36144578313253006</c:v>
                </c:pt>
                <c:pt idx="139">
                  <c:v>0.36114120621162871</c:v>
                </c:pt>
                <c:pt idx="140">
                  <c:v>0.36052275799909866</c:v>
                </c:pt>
                <c:pt idx="141">
                  <c:v>0.35971223021582738</c:v>
                </c:pt>
                <c:pt idx="142">
                  <c:v>0.35805626598465473</c:v>
                </c:pt>
                <c:pt idx="143">
                  <c:v>0.35608308605341243</c:v>
                </c:pt>
                <c:pt idx="144">
                  <c:v>0.3550295857988166</c:v>
                </c:pt>
                <c:pt idx="145">
                  <c:v>0.35180299032541779</c:v>
                </c:pt>
                <c:pt idx="146">
                  <c:v>0.35067212156633548</c:v>
                </c:pt>
                <c:pt idx="147">
                  <c:v>0.34476153993487835</c:v>
                </c:pt>
                <c:pt idx="148">
                  <c:v>0.32694121345488836</c:v>
                </c:pt>
                <c:pt idx="149">
                  <c:v>0.31897926634768742</c:v>
                </c:pt>
                <c:pt idx="150">
                  <c:v>0.30769230769230771</c:v>
                </c:pt>
                <c:pt idx="151">
                  <c:v>0.29922202274087373</c:v>
                </c:pt>
                <c:pt idx="152">
                  <c:v>0.299017513882956</c:v>
                </c:pt>
                <c:pt idx="153">
                  <c:v>0.29126213592233008</c:v>
                </c:pt>
                <c:pt idx="154">
                  <c:v>0.29002320185614849</c:v>
                </c:pt>
                <c:pt idx="155">
                  <c:v>0.2808988764044944</c:v>
                </c:pt>
                <c:pt idx="156">
                  <c:v>0.27906976744186046</c:v>
                </c:pt>
                <c:pt idx="157">
                  <c:v>0.27593818984547458</c:v>
                </c:pt>
                <c:pt idx="158">
                  <c:v>0.2697033263410249</c:v>
                </c:pt>
                <c:pt idx="159">
                  <c:v>0.26666666666666666</c:v>
                </c:pt>
                <c:pt idx="160">
                  <c:v>0.26539278131634819</c:v>
                </c:pt>
                <c:pt idx="161">
                  <c:v>0.26539278131634819</c:v>
                </c:pt>
                <c:pt idx="162">
                  <c:v>0.2576112412177986</c:v>
                </c:pt>
                <c:pt idx="163">
                  <c:v>0.2533783783783784</c:v>
                </c:pt>
                <c:pt idx="164">
                  <c:v>0.25260498894853173</c:v>
                </c:pt>
                <c:pt idx="165">
                  <c:v>0.24752475247524755</c:v>
                </c:pt>
                <c:pt idx="166">
                  <c:v>0.24400162667751119</c:v>
                </c:pt>
                <c:pt idx="167">
                  <c:v>0.24248302618816681</c:v>
                </c:pt>
                <c:pt idx="168">
                  <c:v>0.23474178403755869</c:v>
                </c:pt>
                <c:pt idx="169">
                  <c:v>0.22901637467078897</c:v>
                </c:pt>
                <c:pt idx="170">
                  <c:v>0.2237136465324385</c:v>
                </c:pt>
                <c:pt idx="171">
                  <c:v>0.22189349112426035</c:v>
                </c:pt>
                <c:pt idx="172">
                  <c:v>0.22172949002217296</c:v>
                </c:pt>
                <c:pt idx="173">
                  <c:v>0.22002200220022003</c:v>
                </c:pt>
                <c:pt idx="174">
                  <c:v>0.2174858634188778</c:v>
                </c:pt>
                <c:pt idx="175">
                  <c:v>0.21413276231263384</c:v>
                </c:pt>
                <c:pt idx="176">
                  <c:v>0.21231422505307856</c:v>
                </c:pt>
                <c:pt idx="177">
                  <c:v>0.2061855670103093</c:v>
                </c:pt>
                <c:pt idx="178">
                  <c:v>0.20483408439164277</c:v>
                </c:pt>
                <c:pt idx="179">
                  <c:v>0.20242914979757085</c:v>
                </c:pt>
                <c:pt idx="180">
                  <c:v>0.19175455417066156</c:v>
                </c:pt>
                <c:pt idx="181">
                  <c:v>0.18355359765051396</c:v>
                </c:pt>
                <c:pt idx="182">
                  <c:v>0.17271157167530224</c:v>
                </c:pt>
                <c:pt idx="183">
                  <c:v>0.16611295681063123</c:v>
                </c:pt>
                <c:pt idx="184">
                  <c:v>0.16077170418006431</c:v>
                </c:pt>
                <c:pt idx="185">
                  <c:v>0.15503875968992248</c:v>
                </c:pt>
                <c:pt idx="186">
                  <c:v>0.14627011214041929</c:v>
                </c:pt>
                <c:pt idx="187">
                  <c:v>0.14598540145985403</c:v>
                </c:pt>
                <c:pt idx="188">
                  <c:v>0.1358695652173913</c:v>
                </c:pt>
                <c:pt idx="189">
                  <c:v>0.13089005235602094</c:v>
                </c:pt>
                <c:pt idx="190">
                  <c:v>0.12594458438287154</c:v>
                </c:pt>
                <c:pt idx="191">
                  <c:v>0.12077294685990339</c:v>
                </c:pt>
                <c:pt idx="192">
                  <c:v>0.12054001928640309</c:v>
                </c:pt>
                <c:pt idx="193">
                  <c:v>0.11918951132300357</c:v>
                </c:pt>
                <c:pt idx="194">
                  <c:v>0.10775862068965518</c:v>
                </c:pt>
                <c:pt idx="195">
                  <c:v>9.7087378640776698E-2</c:v>
                </c:pt>
                <c:pt idx="196">
                  <c:v>9.5057034220532327E-2</c:v>
                </c:pt>
                <c:pt idx="197">
                  <c:v>9.2081031307550645E-2</c:v>
                </c:pt>
                <c:pt idx="198">
                  <c:v>7.9904115061925685E-2</c:v>
                </c:pt>
                <c:pt idx="199">
                  <c:v>7.4060359192742092E-2</c:v>
                </c:pt>
                <c:pt idx="200">
                  <c:v>7.3975440153868907E-2</c:v>
                </c:pt>
                <c:pt idx="201">
                  <c:v>6.1635995421326056E-2</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numCache>
            </c:numRef>
          </c:val>
          <c:extLst>
            <c:ext xmlns:c16="http://schemas.microsoft.com/office/drawing/2014/chart" uri="{C3380CC4-5D6E-409C-BE32-E72D297353CC}">
              <c16:uniqueId val="{00000000-A0DA-49F0-902C-1654441037F8}"/>
            </c:ext>
          </c:extLst>
        </c:ser>
        <c:dLbls>
          <c:showLegendKey val="0"/>
          <c:showVal val="0"/>
          <c:showCatName val="0"/>
          <c:showSerName val="0"/>
          <c:showPercent val="0"/>
          <c:showBubbleSize val="0"/>
        </c:dLbls>
        <c:gapWidth val="128"/>
        <c:overlap val="-27"/>
        <c:axId val="843380400"/>
        <c:axId val="843375824"/>
      </c:barChart>
      <c:catAx>
        <c:axId val="84338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43375824"/>
        <c:crosses val="autoZero"/>
        <c:auto val="1"/>
        <c:lblAlgn val="ctr"/>
        <c:lblOffset val="100"/>
        <c:noMultiLvlLbl val="0"/>
      </c:catAx>
      <c:valAx>
        <c:axId val="843375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843380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sv-SE" sz="2400"/>
              <a:t>Införandegrad</a:t>
            </a:r>
            <a:r>
              <a:rPr lang="sv-SE" sz="2400" baseline="0"/>
              <a:t> för tre välfärdstekniker</a:t>
            </a:r>
            <a:endParaRPr lang="sv-SE" sz="2400"/>
          </a:p>
        </c:rich>
      </c:tx>
      <c:layout>
        <c:manualLayout>
          <c:xMode val="edge"/>
          <c:yMode val="edge"/>
          <c:x val="0.12264262134179861"/>
          <c:y val="1.2610505345315189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stacked"/>
        <c:varyColors val="0"/>
        <c:ser>
          <c:idx val="0"/>
          <c:order val="0"/>
          <c:tx>
            <c:strRef>
              <c:f>'Grad av användning per teknik'!$A$2</c:f>
              <c:strCache>
                <c:ptCount val="1"/>
                <c:pt idx="0">
                  <c:v>Fullskalig användning</c:v>
                </c:pt>
              </c:strCache>
            </c:strRef>
          </c:tx>
          <c:spPr>
            <a:solidFill>
              <a:srgbClr val="009500"/>
            </a:solidFill>
            <a:ln>
              <a:noFill/>
            </a:ln>
            <a:effectLst/>
          </c:spPr>
          <c:invertIfNegative val="0"/>
          <c:cat>
            <c:strRef>
              <c:f>'Grad av användning per teknik'!$B$1:$D$1</c:f>
              <c:strCache>
                <c:ptCount val="3"/>
                <c:pt idx="0">
                  <c:v>Nattillsyn</c:v>
                </c:pt>
                <c:pt idx="1">
                  <c:v>GPS</c:v>
                </c:pt>
                <c:pt idx="2">
                  <c:v>Läkemedelsautomat</c:v>
                </c:pt>
              </c:strCache>
            </c:strRef>
          </c:cat>
          <c:val>
            <c:numRef>
              <c:f>'Grad av användning per teknik'!$B$2:$D$2</c:f>
              <c:numCache>
                <c:formatCode>General</c:formatCode>
                <c:ptCount val="3"/>
                <c:pt idx="0">
                  <c:v>16</c:v>
                </c:pt>
                <c:pt idx="1">
                  <c:v>7</c:v>
                </c:pt>
                <c:pt idx="2">
                  <c:v>5</c:v>
                </c:pt>
              </c:numCache>
            </c:numRef>
          </c:val>
          <c:extLst>
            <c:ext xmlns:c16="http://schemas.microsoft.com/office/drawing/2014/chart" uri="{C3380CC4-5D6E-409C-BE32-E72D297353CC}">
              <c16:uniqueId val="{00000000-D0BE-4525-A50A-EA993129E350}"/>
            </c:ext>
          </c:extLst>
        </c:ser>
        <c:ser>
          <c:idx val="1"/>
          <c:order val="1"/>
          <c:tx>
            <c:strRef>
              <c:f>'Grad av användning per teknik'!$A$3</c:f>
              <c:strCache>
                <c:ptCount val="1"/>
                <c:pt idx="0">
                  <c:v>På väg mot fullskalig användning</c:v>
                </c:pt>
              </c:strCache>
            </c:strRef>
          </c:tx>
          <c:spPr>
            <a:solidFill>
              <a:srgbClr val="86FF86"/>
            </a:solidFill>
            <a:ln>
              <a:noFill/>
            </a:ln>
            <a:effectLst/>
          </c:spPr>
          <c:invertIfNegative val="0"/>
          <c:cat>
            <c:strRef>
              <c:f>'Grad av användning per teknik'!$B$1:$D$1</c:f>
              <c:strCache>
                <c:ptCount val="3"/>
                <c:pt idx="0">
                  <c:v>Nattillsyn</c:v>
                </c:pt>
                <c:pt idx="1">
                  <c:v>GPS</c:v>
                </c:pt>
                <c:pt idx="2">
                  <c:v>Läkemedelsautomat</c:v>
                </c:pt>
              </c:strCache>
            </c:strRef>
          </c:cat>
          <c:val>
            <c:numRef>
              <c:f>'Grad av användning per teknik'!$B$3:$D$3</c:f>
              <c:numCache>
                <c:formatCode>General</c:formatCode>
                <c:ptCount val="3"/>
                <c:pt idx="0">
                  <c:v>29</c:v>
                </c:pt>
                <c:pt idx="1">
                  <c:v>14</c:v>
                </c:pt>
                <c:pt idx="2">
                  <c:v>18</c:v>
                </c:pt>
              </c:numCache>
            </c:numRef>
          </c:val>
          <c:extLst>
            <c:ext xmlns:c16="http://schemas.microsoft.com/office/drawing/2014/chart" uri="{C3380CC4-5D6E-409C-BE32-E72D297353CC}">
              <c16:uniqueId val="{00000001-D0BE-4525-A50A-EA993129E350}"/>
            </c:ext>
          </c:extLst>
        </c:ser>
        <c:ser>
          <c:idx val="2"/>
          <c:order val="2"/>
          <c:tx>
            <c:strRef>
              <c:f>'Grad av användning per teknik'!$A$4</c:f>
              <c:strCache>
                <c:ptCount val="1"/>
                <c:pt idx="0">
                  <c:v>Få användare</c:v>
                </c:pt>
              </c:strCache>
            </c:strRef>
          </c:tx>
          <c:spPr>
            <a:solidFill>
              <a:srgbClr val="FFFF69"/>
            </a:solidFill>
            <a:ln>
              <a:noFill/>
            </a:ln>
            <a:effectLst/>
          </c:spPr>
          <c:invertIfNegative val="0"/>
          <c:cat>
            <c:strRef>
              <c:f>'Grad av användning per teknik'!$B$1:$D$1</c:f>
              <c:strCache>
                <c:ptCount val="3"/>
                <c:pt idx="0">
                  <c:v>Nattillsyn</c:v>
                </c:pt>
                <c:pt idx="1">
                  <c:v>GPS</c:v>
                </c:pt>
                <c:pt idx="2">
                  <c:v>Läkemedelsautomat</c:v>
                </c:pt>
              </c:strCache>
            </c:strRef>
          </c:cat>
          <c:val>
            <c:numRef>
              <c:f>'Grad av användning per teknik'!$B$4:$D$4</c:f>
              <c:numCache>
                <c:formatCode>General</c:formatCode>
                <c:ptCount val="3"/>
                <c:pt idx="0">
                  <c:v>157</c:v>
                </c:pt>
                <c:pt idx="1">
                  <c:v>104</c:v>
                </c:pt>
                <c:pt idx="2">
                  <c:v>63</c:v>
                </c:pt>
              </c:numCache>
            </c:numRef>
          </c:val>
          <c:extLst>
            <c:ext xmlns:c16="http://schemas.microsoft.com/office/drawing/2014/chart" uri="{C3380CC4-5D6E-409C-BE32-E72D297353CC}">
              <c16:uniqueId val="{00000002-D0BE-4525-A50A-EA993129E350}"/>
            </c:ext>
          </c:extLst>
        </c:ser>
        <c:ser>
          <c:idx val="3"/>
          <c:order val="3"/>
          <c:tx>
            <c:strRef>
              <c:f>'Grad av användning per teknik'!$A$5</c:f>
              <c:strCache>
                <c:ptCount val="1"/>
                <c:pt idx="0">
                  <c:v>Erbjuder men 0 användare</c:v>
                </c:pt>
              </c:strCache>
            </c:strRef>
          </c:tx>
          <c:spPr>
            <a:solidFill>
              <a:srgbClr val="FAAAAA"/>
            </a:solidFill>
            <a:ln>
              <a:noFill/>
            </a:ln>
            <a:effectLst/>
          </c:spPr>
          <c:invertIfNegative val="0"/>
          <c:cat>
            <c:strRef>
              <c:f>'Grad av användning per teknik'!$B$1:$D$1</c:f>
              <c:strCache>
                <c:ptCount val="3"/>
                <c:pt idx="0">
                  <c:v>Nattillsyn</c:v>
                </c:pt>
                <c:pt idx="1">
                  <c:v>GPS</c:v>
                </c:pt>
                <c:pt idx="2">
                  <c:v>Läkemedelsautomat</c:v>
                </c:pt>
              </c:strCache>
            </c:strRef>
          </c:cat>
          <c:val>
            <c:numRef>
              <c:f>'Grad av användning per teknik'!$B$5:$D$5</c:f>
              <c:numCache>
                <c:formatCode>General</c:formatCode>
                <c:ptCount val="3"/>
                <c:pt idx="0">
                  <c:v>23</c:v>
                </c:pt>
                <c:pt idx="1">
                  <c:v>52</c:v>
                </c:pt>
                <c:pt idx="2">
                  <c:v>24</c:v>
                </c:pt>
              </c:numCache>
            </c:numRef>
          </c:val>
          <c:extLst>
            <c:ext xmlns:c16="http://schemas.microsoft.com/office/drawing/2014/chart" uri="{C3380CC4-5D6E-409C-BE32-E72D297353CC}">
              <c16:uniqueId val="{00000003-D0BE-4525-A50A-EA993129E350}"/>
            </c:ext>
          </c:extLst>
        </c:ser>
        <c:dLbls>
          <c:showLegendKey val="0"/>
          <c:showVal val="0"/>
          <c:showCatName val="0"/>
          <c:showSerName val="0"/>
          <c:showPercent val="0"/>
          <c:showBubbleSize val="0"/>
        </c:dLbls>
        <c:gapWidth val="219"/>
        <c:overlap val="100"/>
        <c:axId val="658708400"/>
        <c:axId val="658704240"/>
      </c:barChart>
      <c:catAx>
        <c:axId val="65870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crossAx val="658704240"/>
        <c:crosses val="autoZero"/>
        <c:auto val="1"/>
        <c:lblAlgn val="ctr"/>
        <c:lblOffset val="100"/>
        <c:noMultiLvlLbl val="0"/>
      </c:catAx>
      <c:valAx>
        <c:axId val="658704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sv-SE" sz="1600" dirty="0"/>
                  <a:t>Antal kommuner 2022</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58708400"/>
        <c:crosses val="autoZero"/>
        <c:crossBetween val="between"/>
      </c:valAx>
      <c:spPr>
        <a:noFill/>
        <a:ln>
          <a:noFill/>
        </a:ln>
        <a:effectLst/>
      </c:spPr>
    </c:plotArea>
    <c:legend>
      <c:legendPos val="r"/>
      <c:layout>
        <c:manualLayout>
          <c:xMode val="edge"/>
          <c:yMode val="edge"/>
          <c:x val="0.71248449585235096"/>
          <c:y val="0.71045220577101076"/>
          <c:w val="0.27825030447742921"/>
          <c:h val="0.2257661088862524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hyperlink" Target="https://www.regeringen.se/pressmeddelanden/2022/07/inforande-av-ungdomskriminalitetsnamnder-i-sverige-ska-utreda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www.regeringen.se/pressmeddelanden/2022/07/inforande-av-ungdomskriminalitetsnamnder-i-sverige-ska-utreda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175FFE-7F2E-4CD3-8938-08390E3E3E6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7D7927B-D988-488A-AAAA-EE44A1DBB391}">
      <dgm:prSet/>
      <dgm:spPr/>
      <dgm:t>
        <a:bodyPr/>
        <a:lstStyle/>
        <a:p>
          <a:pPr rtl="0"/>
          <a:r>
            <a:rPr lang="en-US" dirty="0">
              <a:hlinkClick xmlns:r="http://schemas.openxmlformats.org/officeDocument/2006/relationships" r:id="rId1"/>
            </a:rPr>
            <a:t>Utredning om ungdomskriminalitetsnämnder</a:t>
          </a:r>
          <a:r>
            <a:rPr lang="en-US" dirty="0">
              <a:latin typeface="Arial"/>
              <a:hlinkClick xmlns:r="http://schemas.openxmlformats.org/officeDocument/2006/relationships" r:id="rId1"/>
            </a:rPr>
            <a:t> </a:t>
          </a:r>
          <a:r>
            <a:rPr lang="en-US" dirty="0"/>
            <a:t> 30 </a:t>
          </a:r>
          <a:r>
            <a:rPr lang="en-US" dirty="0" err="1"/>
            <a:t>aug</a:t>
          </a:r>
          <a:r>
            <a:rPr lang="en-US" dirty="0"/>
            <a:t> 2024</a:t>
          </a:r>
        </a:p>
      </dgm:t>
    </dgm:pt>
    <dgm:pt modelId="{A155DF8E-9E06-406F-AF4B-1E01028EBFB7}" type="parTrans" cxnId="{4A28ADDC-A3B3-4599-8C3D-EE8E8145F928}">
      <dgm:prSet/>
      <dgm:spPr/>
      <dgm:t>
        <a:bodyPr/>
        <a:lstStyle/>
        <a:p>
          <a:endParaRPr lang="en-US"/>
        </a:p>
      </dgm:t>
    </dgm:pt>
    <dgm:pt modelId="{3B03B3C4-8617-4DA5-AA6D-A77986B3D1D7}" type="sibTrans" cxnId="{4A28ADDC-A3B3-4599-8C3D-EE8E8145F928}">
      <dgm:prSet/>
      <dgm:spPr/>
      <dgm:t>
        <a:bodyPr/>
        <a:lstStyle/>
        <a:p>
          <a:endParaRPr lang="en-US"/>
        </a:p>
      </dgm:t>
    </dgm:pt>
    <dgm:pt modelId="{742D1763-DFEF-47A6-83B4-CA65E655CBA4}">
      <dgm:prSet/>
      <dgm:spPr/>
      <dgm:t>
        <a:bodyPr/>
        <a:lstStyle/>
        <a:p>
          <a:pPr rtl="0"/>
          <a:r>
            <a:rPr lang="en-US" b="0" i="0" dirty="0"/>
            <a:t>I Danmark </a:t>
          </a:r>
          <a:r>
            <a:rPr lang="en-US" b="0" i="0" dirty="0" err="1"/>
            <a:t>infördes</a:t>
          </a:r>
          <a:r>
            <a:rPr lang="en-US" b="0" i="0" dirty="0"/>
            <a:t> 2019 </a:t>
          </a:r>
          <a:r>
            <a:rPr lang="en-US" b="0" i="0" dirty="0" err="1"/>
            <a:t>en</a:t>
          </a:r>
          <a:r>
            <a:rPr lang="en-US" b="0" i="0" dirty="0"/>
            <a:t> </a:t>
          </a:r>
          <a:r>
            <a:rPr lang="en-US" b="0" i="0" dirty="0" err="1"/>
            <a:t>ny</a:t>
          </a:r>
          <a:r>
            <a:rPr lang="en-US" b="0" i="0" dirty="0"/>
            <a:t> </a:t>
          </a:r>
          <a:r>
            <a:rPr lang="en-US" b="0" i="0" dirty="0" err="1"/>
            <a:t>ordning</a:t>
          </a:r>
          <a:r>
            <a:rPr lang="en-US" b="0" i="0" dirty="0"/>
            <a:t> med </a:t>
          </a:r>
          <a:r>
            <a:rPr lang="en-US" b="0" i="0" dirty="0" err="1"/>
            <a:t>ansvar</a:t>
          </a:r>
          <a:r>
            <a:rPr lang="en-US" b="0" i="0" dirty="0"/>
            <a:t> </a:t>
          </a:r>
          <a:r>
            <a:rPr lang="en-US" b="0" i="0" dirty="0" err="1"/>
            <a:t>att</a:t>
          </a:r>
          <a:r>
            <a:rPr lang="en-US" b="0" i="0" dirty="0"/>
            <a:t> </a:t>
          </a:r>
          <a:r>
            <a:rPr lang="en-US" b="0" i="0" dirty="0" err="1"/>
            <a:t>besluta</a:t>
          </a:r>
          <a:r>
            <a:rPr lang="en-US" b="0" i="0" dirty="0"/>
            <a:t> om </a:t>
          </a:r>
          <a:r>
            <a:rPr lang="en-US" b="1" i="0" dirty="0" err="1"/>
            <a:t>riktade</a:t>
          </a:r>
          <a:r>
            <a:rPr lang="en-US" b="1" i="0" dirty="0"/>
            <a:t> </a:t>
          </a:r>
          <a:r>
            <a:rPr lang="en-US" b="1" i="0" dirty="0" err="1"/>
            <a:t>insatser</a:t>
          </a:r>
          <a:r>
            <a:rPr lang="en-US" b="1" i="0" dirty="0"/>
            <a:t> </a:t>
          </a:r>
          <a:r>
            <a:rPr lang="en-US" b="0" i="0" dirty="0"/>
            <a:t>för barn och </a:t>
          </a:r>
          <a:r>
            <a:rPr lang="en-US" b="0" i="0" dirty="0" err="1"/>
            <a:t>unga</a:t>
          </a:r>
          <a:r>
            <a:rPr lang="en-US" b="0" i="0" dirty="0"/>
            <a:t> </a:t>
          </a:r>
          <a:r>
            <a:rPr lang="en-US" b="0" i="0" dirty="0" err="1"/>
            <a:t>som</a:t>
          </a:r>
          <a:r>
            <a:rPr lang="en-US" b="0" i="0" dirty="0"/>
            <a:t> </a:t>
          </a:r>
          <a:r>
            <a:rPr lang="en-US" b="0" i="0" dirty="0" err="1"/>
            <a:t>begår</a:t>
          </a:r>
          <a:r>
            <a:rPr lang="en-US" b="0" i="0" dirty="0"/>
            <a:t> </a:t>
          </a:r>
          <a:r>
            <a:rPr lang="en-US" b="0" i="0" dirty="0" err="1"/>
            <a:t>brott</a:t>
          </a:r>
          <a:r>
            <a:rPr lang="en-US" b="0" i="0" dirty="0"/>
            <a:t> – </a:t>
          </a:r>
          <a:r>
            <a:rPr lang="en-US" b="0" i="0" dirty="0" err="1"/>
            <a:t>ungdomskriminalitetsnämnder</a:t>
          </a:r>
          <a:r>
            <a:rPr lang="en-US" b="0" i="0" dirty="0"/>
            <a:t>. </a:t>
          </a:r>
          <a:r>
            <a:rPr lang="en-US" dirty="0" err="1"/>
            <a:t>Nämnden</a:t>
          </a:r>
          <a:r>
            <a:rPr lang="en-US" dirty="0">
              <a:latin typeface="Arial"/>
            </a:rPr>
            <a:t> </a:t>
          </a:r>
          <a:r>
            <a:rPr lang="en-US" dirty="0"/>
            <a:t> </a:t>
          </a:r>
          <a:r>
            <a:rPr lang="en-US" b="0" i="0" dirty="0" err="1"/>
            <a:t>består</a:t>
          </a:r>
          <a:r>
            <a:rPr lang="en-US" b="0" i="0" dirty="0"/>
            <a:t> av </a:t>
          </a:r>
          <a:r>
            <a:rPr lang="en-US" b="0" i="0" dirty="0" err="1"/>
            <a:t>en</a:t>
          </a:r>
          <a:r>
            <a:rPr lang="en-US" b="0" i="0" dirty="0"/>
            <a:t> </a:t>
          </a:r>
          <a:r>
            <a:rPr lang="en-US" b="0" i="0" dirty="0" err="1"/>
            <a:t>domare</a:t>
          </a:r>
          <a:r>
            <a:rPr lang="en-US" b="0" i="0" dirty="0"/>
            <a:t> </a:t>
          </a:r>
          <a:r>
            <a:rPr lang="en-US" b="0" i="0" dirty="0" err="1"/>
            <a:t>samt</a:t>
          </a:r>
          <a:r>
            <a:rPr lang="en-US" b="0" i="0" dirty="0"/>
            <a:t> </a:t>
          </a:r>
          <a:r>
            <a:rPr lang="en-US" b="0" i="0" dirty="0" err="1"/>
            <a:t>en</a:t>
          </a:r>
          <a:r>
            <a:rPr lang="en-US" b="0" i="0" dirty="0"/>
            <a:t> representant från </a:t>
          </a:r>
          <a:r>
            <a:rPr lang="en-US" b="0" i="0" dirty="0" err="1"/>
            <a:t>polisen</a:t>
          </a:r>
          <a:r>
            <a:rPr lang="en-US" b="0" i="0" dirty="0"/>
            <a:t> och </a:t>
          </a:r>
          <a:r>
            <a:rPr lang="en-US" b="0" i="0" dirty="0" err="1"/>
            <a:t>en</a:t>
          </a:r>
          <a:r>
            <a:rPr lang="en-US" b="0" i="0" dirty="0"/>
            <a:t> från </a:t>
          </a:r>
          <a:r>
            <a:rPr lang="en-US" b="0" i="0" dirty="0" err="1"/>
            <a:t>kommunen</a:t>
          </a:r>
          <a:r>
            <a:rPr lang="en-US" b="0" i="0" dirty="0"/>
            <a:t>. </a:t>
          </a:r>
          <a:r>
            <a:rPr lang="en-US" b="0" i="0" dirty="0" err="1"/>
            <a:t>Nämnderna</a:t>
          </a:r>
          <a:r>
            <a:rPr lang="en-US" b="0" i="0" dirty="0"/>
            <a:t> </a:t>
          </a:r>
          <a:r>
            <a:rPr lang="en-US" b="0" i="0" dirty="0" err="1"/>
            <a:t>är</a:t>
          </a:r>
          <a:r>
            <a:rPr lang="en-US" b="0" i="0" dirty="0"/>
            <a:t> </a:t>
          </a:r>
          <a:r>
            <a:rPr lang="en-US" b="0" i="0" dirty="0" err="1"/>
            <a:t>inrättade</a:t>
          </a:r>
          <a:r>
            <a:rPr lang="en-US" b="0" i="0" dirty="0"/>
            <a:t> </a:t>
          </a:r>
          <a:r>
            <a:rPr lang="en-US" b="0" i="0" dirty="0" err="1"/>
            <a:t>i</a:t>
          </a:r>
          <a:r>
            <a:rPr lang="en-US" b="0" i="0" dirty="0"/>
            <a:t> </a:t>
          </a:r>
          <a:r>
            <a:rPr lang="en-US" b="0" i="0" dirty="0" err="1"/>
            <a:t>varje</a:t>
          </a:r>
          <a:r>
            <a:rPr lang="en-US" b="0" i="0" dirty="0"/>
            <a:t> </a:t>
          </a:r>
          <a:r>
            <a:rPr lang="en-US" b="0" i="0" dirty="0" err="1"/>
            <a:t>polisdistrikt</a:t>
          </a:r>
          <a:r>
            <a:rPr lang="en-US" b="0" i="0" dirty="0"/>
            <a:t> </a:t>
          </a:r>
          <a:r>
            <a:rPr lang="en-US" b="0" i="0" dirty="0" err="1"/>
            <a:t>i</a:t>
          </a:r>
          <a:r>
            <a:rPr lang="en-US" b="0" i="0" dirty="0"/>
            <a:t> </a:t>
          </a:r>
          <a:r>
            <a:rPr lang="en-US" b="0" i="0" dirty="0" err="1"/>
            <a:t>tingsrättens</a:t>
          </a:r>
          <a:r>
            <a:rPr lang="en-US" b="0" i="0" dirty="0"/>
            <a:t> </a:t>
          </a:r>
          <a:r>
            <a:rPr lang="en-US" b="0" i="0" dirty="0" err="1"/>
            <a:t>lokaler</a:t>
          </a:r>
          <a:r>
            <a:rPr lang="en-US" b="0" i="0" dirty="0"/>
            <a:t>.</a:t>
          </a:r>
          <a:r>
            <a:rPr lang="en-US" b="0" i="0" dirty="0">
              <a:latin typeface="Arial"/>
            </a:rPr>
            <a:t> </a:t>
          </a:r>
          <a:endParaRPr lang="en-US" dirty="0"/>
        </a:p>
      </dgm:t>
    </dgm:pt>
    <dgm:pt modelId="{BD55462C-502E-4160-A4C9-14734EFF23E6}" type="parTrans" cxnId="{4C2F6795-179D-4E4D-8434-BA454BB1CC52}">
      <dgm:prSet/>
      <dgm:spPr/>
      <dgm:t>
        <a:bodyPr/>
        <a:lstStyle/>
        <a:p>
          <a:endParaRPr lang="en-US"/>
        </a:p>
      </dgm:t>
    </dgm:pt>
    <dgm:pt modelId="{13EBC539-308B-4B79-9A46-E023861F1364}" type="sibTrans" cxnId="{4C2F6795-179D-4E4D-8434-BA454BB1CC52}">
      <dgm:prSet/>
      <dgm:spPr/>
      <dgm:t>
        <a:bodyPr/>
        <a:lstStyle/>
        <a:p>
          <a:endParaRPr lang="en-US"/>
        </a:p>
      </dgm:t>
    </dgm:pt>
    <dgm:pt modelId="{C068A1BD-77D6-4818-B329-BF9CEF418B00}">
      <dgm:prSet/>
      <dgm:spPr/>
      <dgm:t>
        <a:bodyPr/>
        <a:lstStyle/>
        <a:p>
          <a:pPr rtl="0"/>
          <a:r>
            <a:rPr lang="en-US" b="1" i="0" dirty="0"/>
            <a:t>Syftet</a:t>
          </a:r>
          <a:r>
            <a:rPr lang="en-US" b="0" i="0" dirty="0"/>
            <a:t> med </a:t>
          </a:r>
          <a:r>
            <a:rPr lang="en-US" b="0" i="0" dirty="0" err="1"/>
            <a:t>reformen</a:t>
          </a:r>
          <a:r>
            <a:rPr lang="en-US" b="0" i="0" dirty="0"/>
            <a:t> var </a:t>
          </a:r>
          <a:r>
            <a:rPr lang="en-US" b="0" i="0" dirty="0" err="1"/>
            <a:t>att</a:t>
          </a:r>
          <a:r>
            <a:rPr lang="en-US" b="0" i="0" dirty="0"/>
            <a:t> </a:t>
          </a:r>
          <a:r>
            <a:rPr lang="en-US" b="0" i="0" dirty="0" err="1"/>
            <a:t>vidta</a:t>
          </a:r>
          <a:r>
            <a:rPr lang="en-US" b="0" i="0" dirty="0"/>
            <a:t> </a:t>
          </a:r>
          <a:r>
            <a:rPr lang="en-US" b="0" i="0" dirty="0" err="1"/>
            <a:t>tidigare</a:t>
          </a:r>
          <a:r>
            <a:rPr lang="en-US" b="0" i="0" dirty="0"/>
            <a:t> </a:t>
          </a:r>
          <a:r>
            <a:rPr lang="en-US" b="0" i="0" dirty="0" err="1"/>
            <a:t>och</a:t>
          </a:r>
          <a:r>
            <a:rPr lang="en-US" b="0" i="0" dirty="0"/>
            <a:t> </a:t>
          </a:r>
          <a:r>
            <a:rPr lang="en-US" b="0" i="0" dirty="0" err="1"/>
            <a:t>mer</a:t>
          </a:r>
          <a:r>
            <a:rPr lang="en-US" b="0" i="0" dirty="0"/>
            <a:t> </a:t>
          </a:r>
          <a:r>
            <a:rPr lang="en-US" b="0" i="0" dirty="0" err="1"/>
            <a:t>konsekventa</a:t>
          </a:r>
          <a:r>
            <a:rPr lang="en-US" b="0" i="0" dirty="0"/>
            <a:t> </a:t>
          </a:r>
          <a:r>
            <a:rPr lang="en-US" b="0" i="0" dirty="0" err="1"/>
            <a:t>och</a:t>
          </a:r>
          <a:r>
            <a:rPr lang="en-US" b="0" i="0" dirty="0"/>
            <a:t> </a:t>
          </a:r>
          <a:r>
            <a:rPr lang="en-US" b="0" i="0" dirty="0" err="1"/>
            <a:t>kraftfulla</a:t>
          </a:r>
          <a:r>
            <a:rPr lang="en-US" b="0" i="0" dirty="0"/>
            <a:t> </a:t>
          </a:r>
          <a:r>
            <a:rPr lang="en-US" b="0" i="0" dirty="0" err="1"/>
            <a:t>åtgärder</a:t>
          </a:r>
          <a:r>
            <a:rPr lang="en-US" b="0" i="0" dirty="0"/>
            <a:t> mot </a:t>
          </a:r>
          <a:r>
            <a:rPr lang="en-US" b="0" i="0" dirty="0" err="1"/>
            <a:t>bakgrund</a:t>
          </a:r>
          <a:r>
            <a:rPr lang="en-US" b="0" i="0" dirty="0"/>
            <a:t> av </a:t>
          </a:r>
          <a:r>
            <a:rPr lang="en-US" b="0" i="0" dirty="0" err="1"/>
            <a:t>utvecklingen</a:t>
          </a:r>
          <a:r>
            <a:rPr lang="en-US" b="0" i="0" dirty="0"/>
            <a:t> av </a:t>
          </a:r>
          <a:r>
            <a:rPr lang="en-US" b="0" i="0" dirty="0" err="1"/>
            <a:t>gängmiljöerna</a:t>
          </a:r>
          <a:r>
            <a:rPr lang="en-US" b="0" i="0" dirty="0"/>
            <a:t>, </a:t>
          </a:r>
          <a:r>
            <a:rPr lang="en-US" b="0" i="0" dirty="0" err="1"/>
            <a:t>där</a:t>
          </a:r>
          <a:r>
            <a:rPr lang="en-US" b="0" i="0" dirty="0"/>
            <a:t> </a:t>
          </a:r>
          <a:r>
            <a:rPr lang="en-US" b="0" i="0" dirty="0" err="1"/>
            <a:t>kriminella</a:t>
          </a:r>
          <a:r>
            <a:rPr lang="en-US" b="0" i="0" dirty="0"/>
            <a:t> </a:t>
          </a:r>
          <a:r>
            <a:rPr lang="en-US" b="0" i="0" dirty="0" err="1"/>
            <a:t>inriktar</a:t>
          </a:r>
          <a:r>
            <a:rPr lang="en-US" b="0" i="0" dirty="0"/>
            <a:t> sig </a:t>
          </a:r>
          <a:r>
            <a:rPr lang="en-US" b="0" i="0" dirty="0" err="1"/>
            <a:t>på</a:t>
          </a:r>
          <a:r>
            <a:rPr lang="en-US" b="0" i="0" dirty="0"/>
            <a:t> </a:t>
          </a:r>
          <a:r>
            <a:rPr lang="en-US" b="0" i="0" dirty="0" err="1"/>
            <a:t>utsatta</a:t>
          </a:r>
          <a:r>
            <a:rPr lang="en-US" b="0" i="0" dirty="0"/>
            <a:t> </a:t>
          </a:r>
          <a:r>
            <a:rPr lang="en-US" b="0" i="0" dirty="0" err="1"/>
            <a:t>och</a:t>
          </a:r>
          <a:r>
            <a:rPr lang="en-US" b="0" i="0" dirty="0"/>
            <a:t> </a:t>
          </a:r>
          <a:r>
            <a:rPr lang="en-US" b="0" i="0" dirty="0" err="1"/>
            <a:t>lättpåverkade</a:t>
          </a:r>
          <a:r>
            <a:rPr lang="en-US" b="0" i="0" dirty="0"/>
            <a:t> barn </a:t>
          </a:r>
          <a:r>
            <a:rPr lang="en-US" b="0" i="0" dirty="0" err="1"/>
            <a:t>och</a:t>
          </a:r>
          <a:r>
            <a:rPr lang="en-US" b="0" i="0" dirty="0"/>
            <a:t> </a:t>
          </a:r>
          <a:r>
            <a:rPr lang="en-US" b="0" i="0" dirty="0" err="1"/>
            <a:t>unga</a:t>
          </a:r>
          <a:r>
            <a:rPr lang="en-US" b="0" i="0" dirty="0"/>
            <a:t>.</a:t>
          </a:r>
          <a:r>
            <a:rPr lang="en-US" b="0" i="0" dirty="0">
              <a:latin typeface="Arial"/>
            </a:rPr>
            <a:t> </a:t>
          </a:r>
          <a:endParaRPr lang="en-US" dirty="0"/>
        </a:p>
      </dgm:t>
    </dgm:pt>
    <dgm:pt modelId="{417BFC69-5DAF-4147-AD20-A7E85BECCCDA}" type="parTrans" cxnId="{B458C9B7-E955-4A42-93AC-43F0FC92684C}">
      <dgm:prSet/>
      <dgm:spPr/>
      <dgm:t>
        <a:bodyPr/>
        <a:lstStyle/>
        <a:p>
          <a:endParaRPr lang="en-US"/>
        </a:p>
      </dgm:t>
    </dgm:pt>
    <dgm:pt modelId="{7664D095-440B-48B9-B5B8-6A10A85E1587}" type="sibTrans" cxnId="{B458C9B7-E955-4A42-93AC-43F0FC92684C}">
      <dgm:prSet/>
      <dgm:spPr/>
      <dgm:t>
        <a:bodyPr/>
        <a:lstStyle/>
        <a:p>
          <a:endParaRPr lang="en-US"/>
        </a:p>
      </dgm:t>
    </dgm:pt>
    <dgm:pt modelId="{B080D844-B685-4466-B8A1-E0C12D12A2D1}">
      <dgm:prSet/>
      <dgm:spPr/>
      <dgm:t>
        <a:bodyPr/>
        <a:lstStyle/>
        <a:p>
          <a:r>
            <a:rPr lang="en-US" b="1" i="0" dirty="0" err="1"/>
            <a:t>Målgruppen</a:t>
          </a:r>
          <a:r>
            <a:rPr lang="en-US" b="0" i="0" dirty="0"/>
            <a:t> för </a:t>
          </a:r>
          <a:r>
            <a:rPr lang="en-US" b="0" i="0" dirty="0" err="1"/>
            <a:t>ungdomskriminalitetsnämnderna</a:t>
          </a:r>
          <a:r>
            <a:rPr lang="en-US" b="0" i="0" dirty="0"/>
            <a:t> </a:t>
          </a:r>
          <a:r>
            <a:rPr lang="en-US" b="0" i="0" dirty="0" err="1"/>
            <a:t>är</a:t>
          </a:r>
          <a:r>
            <a:rPr lang="en-US" b="0" i="0" dirty="0"/>
            <a:t> barn </a:t>
          </a:r>
          <a:r>
            <a:rPr lang="en-US" b="0" i="0" dirty="0" err="1"/>
            <a:t>i</a:t>
          </a:r>
          <a:r>
            <a:rPr lang="en-US" b="0" i="0" dirty="0"/>
            <a:t> </a:t>
          </a:r>
          <a:r>
            <a:rPr lang="en-US" b="0" i="0" dirty="0" err="1"/>
            <a:t>åldrarna</a:t>
          </a:r>
          <a:r>
            <a:rPr lang="en-US" b="0" i="0" dirty="0"/>
            <a:t> 10–14 </a:t>
          </a:r>
          <a:r>
            <a:rPr lang="en-US" b="0" i="0" dirty="0" err="1"/>
            <a:t>år</a:t>
          </a:r>
          <a:r>
            <a:rPr lang="en-US" b="0" i="0" dirty="0"/>
            <a:t> </a:t>
          </a:r>
          <a:r>
            <a:rPr lang="en-US" b="0" i="0" dirty="0" err="1"/>
            <a:t>som</a:t>
          </a:r>
          <a:r>
            <a:rPr lang="en-US" b="0" i="0" dirty="0"/>
            <a:t> </a:t>
          </a:r>
          <a:r>
            <a:rPr lang="en-US" b="0" i="0" dirty="0" err="1"/>
            <a:t>misstänkts</a:t>
          </a:r>
          <a:r>
            <a:rPr lang="en-US" b="0" i="0" dirty="0"/>
            <a:t> för </a:t>
          </a:r>
          <a:r>
            <a:rPr lang="en-US" b="0" i="0" dirty="0" err="1"/>
            <a:t>att</a:t>
          </a:r>
          <a:r>
            <a:rPr lang="en-US" b="0" i="0" dirty="0"/>
            <a:t> ha </a:t>
          </a:r>
          <a:r>
            <a:rPr lang="en-US" b="0" i="0" dirty="0" err="1"/>
            <a:t>begått</a:t>
          </a:r>
          <a:r>
            <a:rPr lang="en-US" b="0" i="0" dirty="0"/>
            <a:t> </a:t>
          </a:r>
          <a:r>
            <a:rPr lang="en-US" b="0" i="0" dirty="0" err="1"/>
            <a:t>ett</a:t>
          </a:r>
          <a:r>
            <a:rPr lang="en-US" b="0" i="0" dirty="0"/>
            <a:t> </a:t>
          </a:r>
          <a:r>
            <a:rPr lang="en-US" b="0" i="0" dirty="0" err="1"/>
            <a:t>allvarligt</a:t>
          </a:r>
          <a:r>
            <a:rPr lang="en-US" b="0" i="0" dirty="0"/>
            <a:t> </a:t>
          </a:r>
          <a:r>
            <a:rPr lang="en-US" b="0" i="0" dirty="0" err="1"/>
            <a:t>eller</a:t>
          </a:r>
          <a:r>
            <a:rPr lang="en-US" b="0" i="0" dirty="0"/>
            <a:t> </a:t>
          </a:r>
          <a:r>
            <a:rPr lang="en-US" b="0" i="0" dirty="0" err="1"/>
            <a:t>grovt</a:t>
          </a:r>
          <a:r>
            <a:rPr lang="en-US" b="0" i="0" dirty="0"/>
            <a:t> </a:t>
          </a:r>
          <a:r>
            <a:rPr lang="en-US" b="0" i="0" dirty="0" err="1"/>
            <a:t>brott</a:t>
          </a:r>
          <a:r>
            <a:rPr lang="en-US" b="0" i="0" dirty="0"/>
            <a:t>, </a:t>
          </a:r>
          <a:r>
            <a:rPr lang="en-US" b="0" i="0" dirty="0" err="1"/>
            <a:t>samt</a:t>
          </a:r>
          <a:r>
            <a:rPr lang="en-US" b="0" i="0" dirty="0"/>
            <a:t> </a:t>
          </a:r>
          <a:r>
            <a:rPr lang="en-US" b="0" i="0" dirty="0" err="1"/>
            <a:t>unga</a:t>
          </a:r>
          <a:r>
            <a:rPr lang="en-US" b="0" i="0" dirty="0"/>
            <a:t> </a:t>
          </a:r>
          <a:r>
            <a:rPr lang="en-US" b="0" i="0" dirty="0" err="1"/>
            <a:t>i</a:t>
          </a:r>
          <a:r>
            <a:rPr lang="en-US" b="0" i="0" dirty="0"/>
            <a:t> </a:t>
          </a:r>
          <a:r>
            <a:rPr lang="en-US" b="0" i="0" dirty="0" err="1"/>
            <a:t>åldrarna</a:t>
          </a:r>
          <a:r>
            <a:rPr lang="en-US" b="0" i="0" dirty="0"/>
            <a:t> 15–17 </a:t>
          </a:r>
          <a:r>
            <a:rPr lang="en-US" b="0" i="0" dirty="0" err="1"/>
            <a:t>år</a:t>
          </a:r>
          <a:r>
            <a:rPr lang="en-US" b="0" i="0" dirty="0"/>
            <a:t> </a:t>
          </a:r>
          <a:r>
            <a:rPr lang="en-US" b="0" i="0" dirty="0" err="1"/>
            <a:t>som</a:t>
          </a:r>
          <a:r>
            <a:rPr lang="en-US" b="0" i="0" dirty="0"/>
            <a:t> </a:t>
          </a:r>
          <a:r>
            <a:rPr lang="en-US" b="0" i="0" dirty="0" err="1"/>
            <a:t>har</a:t>
          </a:r>
          <a:r>
            <a:rPr lang="en-US" b="0" i="0" dirty="0"/>
            <a:t> </a:t>
          </a:r>
          <a:r>
            <a:rPr lang="en-US" b="0" i="0" dirty="0" err="1"/>
            <a:t>dömts</a:t>
          </a:r>
          <a:r>
            <a:rPr lang="en-US" b="0" i="0" dirty="0"/>
            <a:t> för </a:t>
          </a:r>
          <a:r>
            <a:rPr lang="en-US" b="0" i="0" dirty="0" err="1"/>
            <a:t>ett</a:t>
          </a:r>
          <a:r>
            <a:rPr lang="en-US" b="0" i="0" dirty="0"/>
            <a:t> </a:t>
          </a:r>
          <a:r>
            <a:rPr lang="en-US" b="0" i="0" dirty="0" err="1"/>
            <a:t>allvarligt</a:t>
          </a:r>
          <a:r>
            <a:rPr lang="en-US" b="0" i="0" dirty="0"/>
            <a:t> </a:t>
          </a:r>
          <a:r>
            <a:rPr lang="en-US" b="0" i="0" dirty="0" err="1"/>
            <a:t>eller</a:t>
          </a:r>
          <a:r>
            <a:rPr lang="en-US" b="0" i="0" dirty="0"/>
            <a:t> </a:t>
          </a:r>
          <a:r>
            <a:rPr lang="en-US" b="0" i="0" dirty="0" err="1"/>
            <a:t>grovt</a:t>
          </a:r>
          <a:r>
            <a:rPr lang="en-US" b="0" i="0" dirty="0"/>
            <a:t> </a:t>
          </a:r>
          <a:r>
            <a:rPr lang="en-US" b="0" i="0" dirty="0" err="1"/>
            <a:t>brott</a:t>
          </a:r>
          <a:r>
            <a:rPr lang="en-US" b="0" i="0" dirty="0"/>
            <a:t>.</a:t>
          </a:r>
          <a:endParaRPr lang="en-US" dirty="0"/>
        </a:p>
      </dgm:t>
    </dgm:pt>
    <dgm:pt modelId="{4531B69C-1935-460E-ABB2-6BF7A0C0FDEE}" type="parTrans" cxnId="{269505F1-8F89-4D51-AD25-70D94852D6B6}">
      <dgm:prSet/>
      <dgm:spPr/>
      <dgm:t>
        <a:bodyPr/>
        <a:lstStyle/>
        <a:p>
          <a:endParaRPr lang="en-US"/>
        </a:p>
      </dgm:t>
    </dgm:pt>
    <dgm:pt modelId="{487BD72A-BAFC-448F-AF37-738907EE3F1B}" type="sibTrans" cxnId="{269505F1-8F89-4D51-AD25-70D94852D6B6}">
      <dgm:prSet/>
      <dgm:spPr/>
      <dgm:t>
        <a:bodyPr/>
        <a:lstStyle/>
        <a:p>
          <a:endParaRPr lang="en-US"/>
        </a:p>
      </dgm:t>
    </dgm:pt>
    <dgm:pt modelId="{44BD7E5F-779F-4B8B-8F56-3E24770DE231}" type="pres">
      <dgm:prSet presAssocID="{6D175FFE-7F2E-4CD3-8938-08390E3E3E62}" presName="linear" presStyleCnt="0">
        <dgm:presLayoutVars>
          <dgm:animLvl val="lvl"/>
          <dgm:resizeHandles val="exact"/>
        </dgm:presLayoutVars>
      </dgm:prSet>
      <dgm:spPr/>
      <dgm:t>
        <a:bodyPr/>
        <a:lstStyle/>
        <a:p>
          <a:endParaRPr lang="sv-SE"/>
        </a:p>
      </dgm:t>
    </dgm:pt>
    <dgm:pt modelId="{D3FEFD4C-B1BF-4A7D-B863-033ECCFC690C}" type="pres">
      <dgm:prSet presAssocID="{07D7927B-D988-488A-AAAA-EE44A1DBB391}" presName="parentText" presStyleLbl="node1" presStyleIdx="0" presStyleCnt="4">
        <dgm:presLayoutVars>
          <dgm:chMax val="0"/>
          <dgm:bulletEnabled val="1"/>
        </dgm:presLayoutVars>
      </dgm:prSet>
      <dgm:spPr/>
      <dgm:t>
        <a:bodyPr/>
        <a:lstStyle/>
        <a:p>
          <a:endParaRPr lang="sv-SE"/>
        </a:p>
      </dgm:t>
    </dgm:pt>
    <dgm:pt modelId="{82114D21-E33C-4512-840B-96171F0DF538}" type="pres">
      <dgm:prSet presAssocID="{3B03B3C4-8617-4DA5-AA6D-A77986B3D1D7}" presName="spacer" presStyleCnt="0"/>
      <dgm:spPr/>
    </dgm:pt>
    <dgm:pt modelId="{A0BCFEB1-F51D-4C37-8D6C-1C54C5A0EB56}" type="pres">
      <dgm:prSet presAssocID="{742D1763-DFEF-47A6-83B4-CA65E655CBA4}" presName="parentText" presStyleLbl="node1" presStyleIdx="1" presStyleCnt="4">
        <dgm:presLayoutVars>
          <dgm:chMax val="0"/>
          <dgm:bulletEnabled val="1"/>
        </dgm:presLayoutVars>
      </dgm:prSet>
      <dgm:spPr/>
      <dgm:t>
        <a:bodyPr/>
        <a:lstStyle/>
        <a:p>
          <a:endParaRPr lang="sv-SE"/>
        </a:p>
      </dgm:t>
    </dgm:pt>
    <dgm:pt modelId="{0DAD89A3-0898-470B-A5FC-8BEFF7A8673D}" type="pres">
      <dgm:prSet presAssocID="{13EBC539-308B-4B79-9A46-E023861F1364}" presName="spacer" presStyleCnt="0"/>
      <dgm:spPr/>
    </dgm:pt>
    <dgm:pt modelId="{C6FD7550-46DC-4D4F-9631-6A70F1CE9247}" type="pres">
      <dgm:prSet presAssocID="{C068A1BD-77D6-4818-B329-BF9CEF418B00}" presName="parentText" presStyleLbl="node1" presStyleIdx="2" presStyleCnt="4">
        <dgm:presLayoutVars>
          <dgm:chMax val="0"/>
          <dgm:bulletEnabled val="1"/>
        </dgm:presLayoutVars>
      </dgm:prSet>
      <dgm:spPr/>
      <dgm:t>
        <a:bodyPr/>
        <a:lstStyle/>
        <a:p>
          <a:endParaRPr lang="sv-SE"/>
        </a:p>
      </dgm:t>
    </dgm:pt>
    <dgm:pt modelId="{AA8C23BD-6AE3-4C71-8F8B-1DF36CE8E626}" type="pres">
      <dgm:prSet presAssocID="{7664D095-440B-48B9-B5B8-6A10A85E1587}" presName="spacer" presStyleCnt="0"/>
      <dgm:spPr/>
    </dgm:pt>
    <dgm:pt modelId="{7EEC7491-B6E2-46F4-B7DB-49BC6740F258}" type="pres">
      <dgm:prSet presAssocID="{B080D844-B685-4466-B8A1-E0C12D12A2D1}" presName="parentText" presStyleLbl="node1" presStyleIdx="3" presStyleCnt="4">
        <dgm:presLayoutVars>
          <dgm:chMax val="0"/>
          <dgm:bulletEnabled val="1"/>
        </dgm:presLayoutVars>
      </dgm:prSet>
      <dgm:spPr/>
      <dgm:t>
        <a:bodyPr/>
        <a:lstStyle/>
        <a:p>
          <a:endParaRPr lang="sv-SE"/>
        </a:p>
      </dgm:t>
    </dgm:pt>
  </dgm:ptLst>
  <dgm:cxnLst>
    <dgm:cxn modelId="{269505F1-8F89-4D51-AD25-70D94852D6B6}" srcId="{6D175FFE-7F2E-4CD3-8938-08390E3E3E62}" destId="{B080D844-B685-4466-B8A1-E0C12D12A2D1}" srcOrd="3" destOrd="0" parTransId="{4531B69C-1935-460E-ABB2-6BF7A0C0FDEE}" sibTransId="{487BD72A-BAFC-448F-AF37-738907EE3F1B}"/>
    <dgm:cxn modelId="{0AA7FA0B-EAFD-4C1B-A967-AE0F9DA7417B}" type="presOf" srcId="{6D175FFE-7F2E-4CD3-8938-08390E3E3E62}" destId="{44BD7E5F-779F-4B8B-8F56-3E24770DE231}" srcOrd="0" destOrd="0" presId="urn:microsoft.com/office/officeart/2005/8/layout/vList2"/>
    <dgm:cxn modelId="{ADAB136C-7260-4484-A261-626BF861AFD4}" type="presOf" srcId="{742D1763-DFEF-47A6-83B4-CA65E655CBA4}" destId="{A0BCFEB1-F51D-4C37-8D6C-1C54C5A0EB56}" srcOrd="0" destOrd="0" presId="urn:microsoft.com/office/officeart/2005/8/layout/vList2"/>
    <dgm:cxn modelId="{4A28ADDC-A3B3-4599-8C3D-EE8E8145F928}" srcId="{6D175FFE-7F2E-4CD3-8938-08390E3E3E62}" destId="{07D7927B-D988-488A-AAAA-EE44A1DBB391}" srcOrd="0" destOrd="0" parTransId="{A155DF8E-9E06-406F-AF4B-1E01028EBFB7}" sibTransId="{3B03B3C4-8617-4DA5-AA6D-A77986B3D1D7}"/>
    <dgm:cxn modelId="{4C2F6795-179D-4E4D-8434-BA454BB1CC52}" srcId="{6D175FFE-7F2E-4CD3-8938-08390E3E3E62}" destId="{742D1763-DFEF-47A6-83B4-CA65E655CBA4}" srcOrd="1" destOrd="0" parTransId="{BD55462C-502E-4160-A4C9-14734EFF23E6}" sibTransId="{13EBC539-308B-4B79-9A46-E023861F1364}"/>
    <dgm:cxn modelId="{B66B039A-F1C0-437F-902F-B20D515877A1}" type="presOf" srcId="{07D7927B-D988-488A-AAAA-EE44A1DBB391}" destId="{D3FEFD4C-B1BF-4A7D-B863-033ECCFC690C}" srcOrd="0" destOrd="0" presId="urn:microsoft.com/office/officeart/2005/8/layout/vList2"/>
    <dgm:cxn modelId="{B458C9B7-E955-4A42-93AC-43F0FC92684C}" srcId="{6D175FFE-7F2E-4CD3-8938-08390E3E3E62}" destId="{C068A1BD-77D6-4818-B329-BF9CEF418B00}" srcOrd="2" destOrd="0" parTransId="{417BFC69-5DAF-4147-AD20-A7E85BECCCDA}" sibTransId="{7664D095-440B-48B9-B5B8-6A10A85E1587}"/>
    <dgm:cxn modelId="{8545FB19-53A4-4AAF-A891-6B922CD7FAC2}" type="presOf" srcId="{B080D844-B685-4466-B8A1-E0C12D12A2D1}" destId="{7EEC7491-B6E2-46F4-B7DB-49BC6740F258}" srcOrd="0" destOrd="0" presId="urn:microsoft.com/office/officeart/2005/8/layout/vList2"/>
    <dgm:cxn modelId="{7F40D381-B2B1-4859-8412-1A6EC3DA39C5}" type="presOf" srcId="{C068A1BD-77D6-4818-B329-BF9CEF418B00}" destId="{C6FD7550-46DC-4D4F-9631-6A70F1CE9247}" srcOrd="0" destOrd="0" presId="urn:microsoft.com/office/officeart/2005/8/layout/vList2"/>
    <dgm:cxn modelId="{42D28C6C-AE00-474C-92D7-5730396C7D34}" type="presParOf" srcId="{44BD7E5F-779F-4B8B-8F56-3E24770DE231}" destId="{D3FEFD4C-B1BF-4A7D-B863-033ECCFC690C}" srcOrd="0" destOrd="0" presId="urn:microsoft.com/office/officeart/2005/8/layout/vList2"/>
    <dgm:cxn modelId="{76535C83-8AE3-4CC1-A13B-EB9913F0DD86}" type="presParOf" srcId="{44BD7E5F-779F-4B8B-8F56-3E24770DE231}" destId="{82114D21-E33C-4512-840B-96171F0DF538}" srcOrd="1" destOrd="0" presId="urn:microsoft.com/office/officeart/2005/8/layout/vList2"/>
    <dgm:cxn modelId="{E2706612-4FD6-4C2F-82D8-28FED209055D}" type="presParOf" srcId="{44BD7E5F-779F-4B8B-8F56-3E24770DE231}" destId="{A0BCFEB1-F51D-4C37-8D6C-1C54C5A0EB56}" srcOrd="2" destOrd="0" presId="urn:microsoft.com/office/officeart/2005/8/layout/vList2"/>
    <dgm:cxn modelId="{5A029BFD-4A30-445F-8B29-CFC0F7B0CC78}" type="presParOf" srcId="{44BD7E5F-779F-4B8B-8F56-3E24770DE231}" destId="{0DAD89A3-0898-470B-A5FC-8BEFF7A8673D}" srcOrd="3" destOrd="0" presId="urn:microsoft.com/office/officeart/2005/8/layout/vList2"/>
    <dgm:cxn modelId="{9D933880-8233-4CC6-BD30-53C85A5B6136}" type="presParOf" srcId="{44BD7E5F-779F-4B8B-8F56-3E24770DE231}" destId="{C6FD7550-46DC-4D4F-9631-6A70F1CE9247}" srcOrd="4" destOrd="0" presId="urn:microsoft.com/office/officeart/2005/8/layout/vList2"/>
    <dgm:cxn modelId="{8B721FC8-6F17-4A68-B449-AC175B6B38F6}" type="presParOf" srcId="{44BD7E5F-779F-4B8B-8F56-3E24770DE231}" destId="{AA8C23BD-6AE3-4C71-8F8B-1DF36CE8E626}" srcOrd="5" destOrd="0" presId="urn:microsoft.com/office/officeart/2005/8/layout/vList2"/>
    <dgm:cxn modelId="{984DB41B-DF61-41CA-A2CD-08461A6AC0D9}" type="presParOf" srcId="{44BD7E5F-779F-4B8B-8F56-3E24770DE231}" destId="{7EEC7491-B6E2-46F4-B7DB-49BC6740F25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40C5ED-FC45-4D49-ABD0-9052C5FD00C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sv-SE"/>
        </a:p>
      </dgm:t>
    </dgm:pt>
    <dgm:pt modelId="{0223D819-1191-484A-B5E3-2FA2A158FD8D}">
      <dgm:prSet phldrT="[Text]"/>
      <dgm:spPr/>
      <dgm:t>
        <a:bodyPr/>
        <a:lstStyle/>
        <a:p>
          <a:r>
            <a:rPr lang="sv-SE" dirty="0"/>
            <a:t>Planering</a:t>
          </a:r>
        </a:p>
      </dgm:t>
    </dgm:pt>
    <dgm:pt modelId="{28C71460-3B87-4D5D-BB37-34856CE33245}" type="parTrans" cxnId="{C641B274-EF25-49E5-8F7F-C0CCDEA754A7}">
      <dgm:prSet/>
      <dgm:spPr/>
      <dgm:t>
        <a:bodyPr/>
        <a:lstStyle/>
        <a:p>
          <a:endParaRPr lang="sv-SE"/>
        </a:p>
      </dgm:t>
    </dgm:pt>
    <dgm:pt modelId="{00EC753B-66E9-42A5-89AC-1E3E569291BE}" type="sibTrans" cxnId="{C641B274-EF25-49E5-8F7F-C0CCDEA754A7}">
      <dgm:prSet/>
      <dgm:spPr/>
      <dgm:t>
        <a:bodyPr/>
        <a:lstStyle/>
        <a:p>
          <a:endParaRPr lang="sv-SE"/>
        </a:p>
      </dgm:t>
    </dgm:pt>
    <dgm:pt modelId="{E416BA32-44DE-4ED9-B231-AF860703AB80}">
      <dgm:prSet phldrT="[Text]"/>
      <dgm:spPr/>
      <dgm:t>
        <a:bodyPr/>
        <a:lstStyle/>
        <a:p>
          <a:r>
            <a:rPr lang="sv-SE" dirty="0"/>
            <a:t>Datainsamling &amp; analys</a:t>
          </a:r>
        </a:p>
      </dgm:t>
    </dgm:pt>
    <dgm:pt modelId="{6A508983-7BD1-489A-8943-179A6F491528}" type="parTrans" cxnId="{51CB83B5-192A-42BD-8876-A032723D8814}">
      <dgm:prSet/>
      <dgm:spPr/>
      <dgm:t>
        <a:bodyPr/>
        <a:lstStyle/>
        <a:p>
          <a:endParaRPr lang="sv-SE"/>
        </a:p>
      </dgm:t>
    </dgm:pt>
    <dgm:pt modelId="{575EB117-989B-4496-AAEF-7A4870FD7482}" type="sibTrans" cxnId="{51CB83B5-192A-42BD-8876-A032723D8814}">
      <dgm:prSet/>
      <dgm:spPr/>
      <dgm:t>
        <a:bodyPr/>
        <a:lstStyle/>
        <a:p>
          <a:endParaRPr lang="sv-SE"/>
        </a:p>
      </dgm:t>
    </dgm:pt>
    <dgm:pt modelId="{BEA564A5-D7DA-4C07-B7B4-A2C757F469B4}">
      <dgm:prSet phldrT="[Text]"/>
      <dgm:spPr/>
      <dgm:t>
        <a:bodyPr/>
        <a:lstStyle/>
        <a:p>
          <a:r>
            <a:rPr lang="sv-SE" dirty="0"/>
            <a:t>Sammanställning &amp; analys</a:t>
          </a:r>
        </a:p>
      </dgm:t>
    </dgm:pt>
    <dgm:pt modelId="{BEFE00A3-3C52-43C5-A764-AD2BD3B01ECC}" type="parTrans" cxnId="{827C2241-5E97-4942-A49B-F1CA3E4A7042}">
      <dgm:prSet/>
      <dgm:spPr/>
      <dgm:t>
        <a:bodyPr/>
        <a:lstStyle/>
        <a:p>
          <a:endParaRPr lang="sv-SE"/>
        </a:p>
      </dgm:t>
    </dgm:pt>
    <dgm:pt modelId="{DCEC8328-3287-437A-8A62-FAA36C2E9ECD}" type="sibTrans" cxnId="{827C2241-5E97-4942-A49B-F1CA3E4A7042}">
      <dgm:prSet/>
      <dgm:spPr/>
      <dgm:t>
        <a:bodyPr/>
        <a:lstStyle/>
        <a:p>
          <a:endParaRPr lang="sv-SE"/>
        </a:p>
      </dgm:t>
    </dgm:pt>
    <dgm:pt modelId="{AC0021D4-4782-4CAB-A268-A9DBC4AE4498}">
      <dgm:prSet phldrT="[Text]"/>
      <dgm:spPr/>
      <dgm:t>
        <a:bodyPr/>
        <a:lstStyle/>
        <a:p>
          <a:r>
            <a:rPr lang="sv-SE" dirty="0"/>
            <a:t>Referensgrupper</a:t>
          </a:r>
        </a:p>
      </dgm:t>
    </dgm:pt>
    <dgm:pt modelId="{20C7D63A-D144-4447-B033-01CA81B14079}" type="parTrans" cxnId="{86812D49-3FAC-4995-B5CC-C600CFFAD781}">
      <dgm:prSet/>
      <dgm:spPr/>
      <dgm:t>
        <a:bodyPr/>
        <a:lstStyle/>
        <a:p>
          <a:endParaRPr lang="sv-SE"/>
        </a:p>
      </dgm:t>
    </dgm:pt>
    <dgm:pt modelId="{20BF9FDA-CBA3-486F-BA75-6A7F6609D434}" type="sibTrans" cxnId="{86812D49-3FAC-4995-B5CC-C600CFFAD781}">
      <dgm:prSet/>
      <dgm:spPr/>
      <dgm:t>
        <a:bodyPr/>
        <a:lstStyle/>
        <a:p>
          <a:endParaRPr lang="sv-SE"/>
        </a:p>
      </dgm:t>
    </dgm:pt>
    <dgm:pt modelId="{141C722C-FD79-4101-BAD4-611F35F458F7}">
      <dgm:prSet phldrT="[Text]"/>
      <dgm:spPr/>
      <dgm:t>
        <a:bodyPr/>
        <a:lstStyle/>
        <a:p>
          <a:r>
            <a:rPr lang="sv-SE" dirty="0"/>
            <a:t>Underlag till datainsamling</a:t>
          </a:r>
        </a:p>
      </dgm:t>
    </dgm:pt>
    <dgm:pt modelId="{A36B3C5B-7B7F-4717-9B80-7CD453BAC603}" type="parTrans" cxnId="{46763CCE-2B14-4873-80B2-B0348A3D37F5}">
      <dgm:prSet/>
      <dgm:spPr/>
      <dgm:t>
        <a:bodyPr/>
        <a:lstStyle/>
        <a:p>
          <a:endParaRPr lang="sv-SE"/>
        </a:p>
      </dgm:t>
    </dgm:pt>
    <dgm:pt modelId="{4BD331FB-CD2B-4C08-B290-48DE56A00DE1}" type="sibTrans" cxnId="{46763CCE-2B14-4873-80B2-B0348A3D37F5}">
      <dgm:prSet/>
      <dgm:spPr/>
      <dgm:t>
        <a:bodyPr/>
        <a:lstStyle/>
        <a:p>
          <a:endParaRPr lang="sv-SE"/>
        </a:p>
      </dgm:t>
    </dgm:pt>
    <dgm:pt modelId="{F4A378F9-A303-4D46-8825-FDBC56D07D71}">
      <dgm:prSet phldrT="[Text]"/>
      <dgm:spPr/>
      <dgm:t>
        <a:bodyPr/>
        <a:lstStyle/>
        <a:p>
          <a:r>
            <a:rPr lang="sv-SE" dirty="0"/>
            <a:t>Huvudenkät ut v.22</a:t>
          </a:r>
        </a:p>
      </dgm:t>
    </dgm:pt>
    <dgm:pt modelId="{B3939783-A7FE-4504-BFB4-00E97155A06D}" type="parTrans" cxnId="{8FC6461D-0A4F-4847-8685-FB9631D1218D}">
      <dgm:prSet/>
      <dgm:spPr/>
      <dgm:t>
        <a:bodyPr/>
        <a:lstStyle/>
        <a:p>
          <a:endParaRPr lang="sv-SE"/>
        </a:p>
      </dgm:t>
    </dgm:pt>
    <dgm:pt modelId="{470EE8C9-49ED-439B-80E4-03AE941D0978}" type="sibTrans" cxnId="{8FC6461D-0A4F-4847-8685-FB9631D1218D}">
      <dgm:prSet/>
      <dgm:spPr/>
      <dgm:t>
        <a:bodyPr/>
        <a:lstStyle/>
        <a:p>
          <a:endParaRPr lang="sv-SE"/>
        </a:p>
      </dgm:t>
    </dgm:pt>
    <dgm:pt modelId="{028BCEA7-D2B5-4D14-8919-863A94169F66}">
      <dgm:prSet phldrT="[Text]"/>
      <dgm:spPr/>
      <dgm:t>
        <a:bodyPr/>
        <a:lstStyle/>
        <a:p>
          <a:r>
            <a:rPr lang="sv-SE" dirty="0"/>
            <a:t>Påminnelse v. 32-33</a:t>
          </a:r>
        </a:p>
      </dgm:t>
    </dgm:pt>
    <dgm:pt modelId="{23CE3831-8D5B-4F2A-9648-E7613F39AAA1}" type="parTrans" cxnId="{BB4A9BCB-B02C-4DE0-B7E6-817B80B3920F}">
      <dgm:prSet/>
      <dgm:spPr/>
      <dgm:t>
        <a:bodyPr/>
        <a:lstStyle/>
        <a:p>
          <a:endParaRPr lang="sv-SE"/>
        </a:p>
      </dgm:t>
    </dgm:pt>
    <dgm:pt modelId="{F2CEBA08-B8E5-406D-A5BC-D7E7FD8CFA2A}" type="sibTrans" cxnId="{BB4A9BCB-B02C-4DE0-B7E6-817B80B3920F}">
      <dgm:prSet/>
      <dgm:spPr/>
      <dgm:t>
        <a:bodyPr/>
        <a:lstStyle/>
        <a:p>
          <a:endParaRPr lang="sv-SE"/>
        </a:p>
      </dgm:t>
    </dgm:pt>
    <dgm:pt modelId="{C06361CE-0228-4333-B75B-5FF7176490FC}">
      <dgm:prSet phldrT="[Text]"/>
      <dgm:spPr/>
      <dgm:t>
        <a:bodyPr/>
        <a:lstStyle/>
        <a:p>
          <a:r>
            <a:rPr lang="sv-SE" dirty="0"/>
            <a:t>v.33-48</a:t>
          </a:r>
        </a:p>
      </dgm:t>
    </dgm:pt>
    <dgm:pt modelId="{4514F3A7-D6C6-46EA-96FF-02E804056D95}" type="parTrans" cxnId="{66484BB6-BE5A-40BE-A766-CF31FCD0B091}">
      <dgm:prSet/>
      <dgm:spPr/>
      <dgm:t>
        <a:bodyPr/>
        <a:lstStyle/>
        <a:p>
          <a:endParaRPr lang="sv-SE"/>
        </a:p>
      </dgm:t>
    </dgm:pt>
    <dgm:pt modelId="{754B297E-08BF-4007-9B55-B9187DB7D0B3}" type="sibTrans" cxnId="{66484BB6-BE5A-40BE-A766-CF31FCD0B091}">
      <dgm:prSet/>
      <dgm:spPr/>
      <dgm:t>
        <a:bodyPr/>
        <a:lstStyle/>
        <a:p>
          <a:endParaRPr lang="sv-SE"/>
        </a:p>
      </dgm:t>
    </dgm:pt>
    <dgm:pt modelId="{BCE4DA6A-4FB4-41CE-A3A0-D15176A33B0E}">
      <dgm:prSet phldrT="[Text]"/>
      <dgm:spPr/>
      <dgm:t>
        <a:bodyPr/>
        <a:lstStyle/>
        <a:p>
          <a:r>
            <a:rPr lang="sv-SE" dirty="0"/>
            <a:t>Screeningfrågor</a:t>
          </a:r>
        </a:p>
      </dgm:t>
    </dgm:pt>
    <dgm:pt modelId="{B471DE0A-534B-4335-841E-498537FCADCB}" type="parTrans" cxnId="{0715459B-D11C-457E-AAEF-791D9D507E9C}">
      <dgm:prSet/>
      <dgm:spPr/>
      <dgm:t>
        <a:bodyPr/>
        <a:lstStyle/>
        <a:p>
          <a:endParaRPr lang="sv-SE"/>
        </a:p>
      </dgm:t>
    </dgm:pt>
    <dgm:pt modelId="{AA06454F-BB42-4EAC-B3FE-6C35DA0171D2}" type="sibTrans" cxnId="{0715459B-D11C-457E-AAEF-791D9D507E9C}">
      <dgm:prSet/>
      <dgm:spPr/>
      <dgm:t>
        <a:bodyPr/>
        <a:lstStyle/>
        <a:p>
          <a:endParaRPr lang="sv-SE"/>
        </a:p>
      </dgm:t>
    </dgm:pt>
    <dgm:pt modelId="{B3960677-C655-4FB8-8B7D-4E7EFFD44E0A}">
      <dgm:prSet phldrT="[Text]"/>
      <dgm:spPr/>
      <dgm:t>
        <a:bodyPr/>
        <a:lstStyle/>
        <a:p>
          <a:r>
            <a:rPr lang="sv-SE" dirty="0"/>
            <a:t>Sammanställning litteratur och bakgrundsmaterial</a:t>
          </a:r>
        </a:p>
      </dgm:t>
    </dgm:pt>
    <dgm:pt modelId="{A4C2B1F2-F45C-4A97-B390-C7E70CA9F4B0}" type="parTrans" cxnId="{22547745-5D67-431F-B35C-9F7BC0E2AC14}">
      <dgm:prSet/>
      <dgm:spPr/>
      <dgm:t>
        <a:bodyPr/>
        <a:lstStyle/>
        <a:p>
          <a:endParaRPr lang="sv-SE"/>
        </a:p>
      </dgm:t>
    </dgm:pt>
    <dgm:pt modelId="{26AD183D-734E-4527-B6F9-D8AADF2E4385}" type="sibTrans" cxnId="{22547745-5D67-431F-B35C-9F7BC0E2AC14}">
      <dgm:prSet/>
      <dgm:spPr/>
      <dgm:t>
        <a:bodyPr/>
        <a:lstStyle/>
        <a:p>
          <a:endParaRPr lang="sv-SE"/>
        </a:p>
      </dgm:t>
    </dgm:pt>
    <dgm:pt modelId="{CAE864CE-5D23-4109-A0AC-71150A5CF103}">
      <dgm:prSet phldrT="[Text]"/>
      <dgm:spPr/>
      <dgm:t>
        <a:bodyPr/>
        <a:lstStyle/>
        <a:p>
          <a:r>
            <a:rPr lang="sv-SE" dirty="0"/>
            <a:t>v.50 strategisk styrgrupp</a:t>
          </a:r>
        </a:p>
      </dgm:t>
    </dgm:pt>
    <dgm:pt modelId="{49F16CAE-8891-47BA-AB77-350285502FE4}" type="parTrans" cxnId="{9BF6E604-6312-4A98-B436-348BE0DCD4C7}">
      <dgm:prSet/>
      <dgm:spPr/>
      <dgm:t>
        <a:bodyPr/>
        <a:lstStyle/>
        <a:p>
          <a:endParaRPr lang="sv-SE"/>
        </a:p>
      </dgm:t>
    </dgm:pt>
    <dgm:pt modelId="{FE15548C-CC60-4652-89BF-6D18902CDD74}" type="sibTrans" cxnId="{9BF6E604-6312-4A98-B436-348BE0DCD4C7}">
      <dgm:prSet/>
      <dgm:spPr/>
      <dgm:t>
        <a:bodyPr/>
        <a:lstStyle/>
        <a:p>
          <a:endParaRPr lang="sv-SE"/>
        </a:p>
      </dgm:t>
    </dgm:pt>
    <dgm:pt modelId="{F23B334A-8BD4-4E69-8A67-C05B86AD3AC1}">
      <dgm:prSet phldrT="[Text]"/>
      <dgm:spPr/>
      <dgm:t>
        <a:bodyPr/>
        <a:lstStyle/>
        <a:p>
          <a:r>
            <a:rPr lang="sv-SE" dirty="0"/>
            <a:t>Presentation &amp; nästa steg</a:t>
          </a:r>
        </a:p>
      </dgm:t>
    </dgm:pt>
    <dgm:pt modelId="{DBAF7D39-4F91-4C22-A31C-3FFFC1363C80}" type="parTrans" cxnId="{212BAF6C-9222-4866-8EEB-F922EA965BF1}">
      <dgm:prSet/>
      <dgm:spPr/>
      <dgm:t>
        <a:bodyPr/>
        <a:lstStyle/>
        <a:p>
          <a:endParaRPr lang="sv-SE"/>
        </a:p>
      </dgm:t>
    </dgm:pt>
    <dgm:pt modelId="{C892518C-EEE8-4E6A-B3DD-8DBDBFD8CDC1}" type="sibTrans" cxnId="{212BAF6C-9222-4866-8EEB-F922EA965BF1}">
      <dgm:prSet/>
      <dgm:spPr/>
      <dgm:t>
        <a:bodyPr/>
        <a:lstStyle/>
        <a:p>
          <a:endParaRPr lang="sv-SE"/>
        </a:p>
      </dgm:t>
    </dgm:pt>
    <dgm:pt modelId="{432253FF-B6A1-4A7A-B501-F6A37BCB150A}">
      <dgm:prSet/>
      <dgm:spPr/>
      <dgm:t>
        <a:bodyPr/>
        <a:lstStyle/>
        <a:p>
          <a:r>
            <a:rPr lang="sv-SE" dirty="0"/>
            <a:t>Presentation nationella styrgruppen</a:t>
          </a:r>
        </a:p>
      </dgm:t>
    </dgm:pt>
    <dgm:pt modelId="{B2866E56-D302-4319-8E70-7C149BAACD7A}" type="parTrans" cxnId="{06FF4283-F16C-4457-932E-A0107592A4C0}">
      <dgm:prSet/>
      <dgm:spPr/>
      <dgm:t>
        <a:bodyPr/>
        <a:lstStyle/>
        <a:p>
          <a:endParaRPr lang="sv-SE"/>
        </a:p>
      </dgm:t>
    </dgm:pt>
    <dgm:pt modelId="{31320A55-7243-4651-AA61-79EC6EED39FA}" type="sibTrans" cxnId="{06FF4283-F16C-4457-932E-A0107592A4C0}">
      <dgm:prSet/>
      <dgm:spPr/>
      <dgm:t>
        <a:bodyPr/>
        <a:lstStyle/>
        <a:p>
          <a:endParaRPr lang="sv-SE"/>
        </a:p>
      </dgm:t>
    </dgm:pt>
    <dgm:pt modelId="{1821B448-B34B-4375-B337-7DEC6AE898AA}">
      <dgm:prSet phldrT="[Text]"/>
      <dgm:spPr/>
      <dgm:t>
        <a:bodyPr/>
        <a:lstStyle/>
        <a:p>
          <a:r>
            <a:rPr lang="sv-SE" dirty="0"/>
            <a:t>Förstudie klar 31/12-2021</a:t>
          </a:r>
        </a:p>
      </dgm:t>
    </dgm:pt>
    <dgm:pt modelId="{07ACEE33-FD65-4CA7-94EA-775ECD7D792F}" type="parTrans" cxnId="{356F0988-0F1E-474C-A339-D2629FD20BDC}">
      <dgm:prSet/>
      <dgm:spPr/>
      <dgm:t>
        <a:bodyPr/>
        <a:lstStyle/>
        <a:p>
          <a:endParaRPr lang="sv-SE"/>
        </a:p>
      </dgm:t>
    </dgm:pt>
    <dgm:pt modelId="{419737C8-7F8E-4D0D-8EF6-803F6F9E7D15}" type="sibTrans" cxnId="{356F0988-0F1E-474C-A339-D2629FD20BDC}">
      <dgm:prSet/>
      <dgm:spPr/>
      <dgm:t>
        <a:bodyPr/>
        <a:lstStyle/>
        <a:p>
          <a:endParaRPr lang="sv-SE"/>
        </a:p>
      </dgm:t>
    </dgm:pt>
    <dgm:pt modelId="{8141391A-D567-44F7-8A85-DC8268DB4197}" type="pres">
      <dgm:prSet presAssocID="{A140C5ED-FC45-4D49-ABD0-9052C5FD00C5}" presName="linearFlow" presStyleCnt="0">
        <dgm:presLayoutVars>
          <dgm:dir/>
          <dgm:animLvl val="lvl"/>
          <dgm:resizeHandles val="exact"/>
        </dgm:presLayoutVars>
      </dgm:prSet>
      <dgm:spPr/>
      <dgm:t>
        <a:bodyPr/>
        <a:lstStyle/>
        <a:p>
          <a:endParaRPr lang="sv-SE"/>
        </a:p>
      </dgm:t>
    </dgm:pt>
    <dgm:pt modelId="{0A66234A-E3BB-4DAB-95E3-91A43EB03439}" type="pres">
      <dgm:prSet presAssocID="{0223D819-1191-484A-B5E3-2FA2A158FD8D}" presName="composite" presStyleCnt="0"/>
      <dgm:spPr/>
    </dgm:pt>
    <dgm:pt modelId="{DBADA2D2-C8B1-46B8-A2E8-5D8094A38868}" type="pres">
      <dgm:prSet presAssocID="{0223D819-1191-484A-B5E3-2FA2A158FD8D}" presName="parTx" presStyleLbl="node1" presStyleIdx="0" presStyleCnt="4">
        <dgm:presLayoutVars>
          <dgm:chMax val="0"/>
          <dgm:chPref val="0"/>
          <dgm:bulletEnabled val="1"/>
        </dgm:presLayoutVars>
      </dgm:prSet>
      <dgm:spPr/>
      <dgm:t>
        <a:bodyPr/>
        <a:lstStyle/>
        <a:p>
          <a:endParaRPr lang="sv-SE"/>
        </a:p>
      </dgm:t>
    </dgm:pt>
    <dgm:pt modelId="{F0BCF626-A752-4824-920F-4595288D9649}" type="pres">
      <dgm:prSet presAssocID="{0223D819-1191-484A-B5E3-2FA2A158FD8D}" presName="parSh" presStyleLbl="node1" presStyleIdx="0" presStyleCnt="4"/>
      <dgm:spPr/>
      <dgm:t>
        <a:bodyPr/>
        <a:lstStyle/>
        <a:p>
          <a:endParaRPr lang="sv-SE"/>
        </a:p>
      </dgm:t>
    </dgm:pt>
    <dgm:pt modelId="{06B36EDC-2FC6-4481-AFB9-CD0A5CCB3243}" type="pres">
      <dgm:prSet presAssocID="{0223D819-1191-484A-B5E3-2FA2A158FD8D}" presName="desTx" presStyleLbl="fgAcc1" presStyleIdx="0" presStyleCnt="4">
        <dgm:presLayoutVars>
          <dgm:bulletEnabled val="1"/>
        </dgm:presLayoutVars>
      </dgm:prSet>
      <dgm:spPr/>
      <dgm:t>
        <a:bodyPr/>
        <a:lstStyle/>
        <a:p>
          <a:endParaRPr lang="sv-SE"/>
        </a:p>
      </dgm:t>
    </dgm:pt>
    <dgm:pt modelId="{BD3EBD38-8722-4D3C-B956-5121704B54A2}" type="pres">
      <dgm:prSet presAssocID="{00EC753B-66E9-42A5-89AC-1E3E569291BE}" presName="sibTrans" presStyleLbl="sibTrans2D1" presStyleIdx="0" presStyleCnt="3"/>
      <dgm:spPr/>
      <dgm:t>
        <a:bodyPr/>
        <a:lstStyle/>
        <a:p>
          <a:endParaRPr lang="sv-SE"/>
        </a:p>
      </dgm:t>
    </dgm:pt>
    <dgm:pt modelId="{629F4713-3AFE-4634-B00A-80F10FD9AE8B}" type="pres">
      <dgm:prSet presAssocID="{00EC753B-66E9-42A5-89AC-1E3E569291BE}" presName="connTx" presStyleLbl="sibTrans2D1" presStyleIdx="0" presStyleCnt="3"/>
      <dgm:spPr/>
      <dgm:t>
        <a:bodyPr/>
        <a:lstStyle/>
        <a:p>
          <a:endParaRPr lang="sv-SE"/>
        </a:p>
      </dgm:t>
    </dgm:pt>
    <dgm:pt modelId="{E161CEFD-7040-4679-8D84-747A20BB32DD}" type="pres">
      <dgm:prSet presAssocID="{E416BA32-44DE-4ED9-B231-AF860703AB80}" presName="composite" presStyleCnt="0"/>
      <dgm:spPr/>
    </dgm:pt>
    <dgm:pt modelId="{7A879127-DBD6-4245-8248-C9863EDAF462}" type="pres">
      <dgm:prSet presAssocID="{E416BA32-44DE-4ED9-B231-AF860703AB80}" presName="parTx" presStyleLbl="node1" presStyleIdx="0" presStyleCnt="4">
        <dgm:presLayoutVars>
          <dgm:chMax val="0"/>
          <dgm:chPref val="0"/>
          <dgm:bulletEnabled val="1"/>
        </dgm:presLayoutVars>
      </dgm:prSet>
      <dgm:spPr/>
      <dgm:t>
        <a:bodyPr/>
        <a:lstStyle/>
        <a:p>
          <a:endParaRPr lang="sv-SE"/>
        </a:p>
      </dgm:t>
    </dgm:pt>
    <dgm:pt modelId="{6BA60998-59EE-4706-95E6-2A0AD79DD157}" type="pres">
      <dgm:prSet presAssocID="{E416BA32-44DE-4ED9-B231-AF860703AB80}" presName="parSh" presStyleLbl="node1" presStyleIdx="1" presStyleCnt="4"/>
      <dgm:spPr/>
      <dgm:t>
        <a:bodyPr/>
        <a:lstStyle/>
        <a:p>
          <a:endParaRPr lang="sv-SE"/>
        </a:p>
      </dgm:t>
    </dgm:pt>
    <dgm:pt modelId="{4B98FC0F-AB0C-4DFC-8C71-9960DB9787F0}" type="pres">
      <dgm:prSet presAssocID="{E416BA32-44DE-4ED9-B231-AF860703AB80}" presName="desTx" presStyleLbl="fgAcc1" presStyleIdx="1" presStyleCnt="4">
        <dgm:presLayoutVars>
          <dgm:bulletEnabled val="1"/>
        </dgm:presLayoutVars>
      </dgm:prSet>
      <dgm:spPr/>
      <dgm:t>
        <a:bodyPr/>
        <a:lstStyle/>
        <a:p>
          <a:endParaRPr lang="sv-SE"/>
        </a:p>
      </dgm:t>
    </dgm:pt>
    <dgm:pt modelId="{ECCCE43E-6D28-4E53-BB2D-B4D5761203E0}" type="pres">
      <dgm:prSet presAssocID="{575EB117-989B-4496-AAEF-7A4870FD7482}" presName="sibTrans" presStyleLbl="sibTrans2D1" presStyleIdx="1" presStyleCnt="3"/>
      <dgm:spPr/>
      <dgm:t>
        <a:bodyPr/>
        <a:lstStyle/>
        <a:p>
          <a:endParaRPr lang="sv-SE"/>
        </a:p>
      </dgm:t>
    </dgm:pt>
    <dgm:pt modelId="{1C013309-44DE-4584-9DD9-634425FB1A75}" type="pres">
      <dgm:prSet presAssocID="{575EB117-989B-4496-AAEF-7A4870FD7482}" presName="connTx" presStyleLbl="sibTrans2D1" presStyleIdx="1" presStyleCnt="3"/>
      <dgm:spPr/>
      <dgm:t>
        <a:bodyPr/>
        <a:lstStyle/>
        <a:p>
          <a:endParaRPr lang="sv-SE"/>
        </a:p>
      </dgm:t>
    </dgm:pt>
    <dgm:pt modelId="{8AF6A0A0-E8FD-4315-BAB7-5D060A3C0C56}" type="pres">
      <dgm:prSet presAssocID="{BEA564A5-D7DA-4C07-B7B4-A2C757F469B4}" presName="composite" presStyleCnt="0"/>
      <dgm:spPr/>
    </dgm:pt>
    <dgm:pt modelId="{3FBA70BB-CA0B-4E34-AC54-8FB4CF59B38D}" type="pres">
      <dgm:prSet presAssocID="{BEA564A5-D7DA-4C07-B7B4-A2C757F469B4}" presName="parTx" presStyleLbl="node1" presStyleIdx="1" presStyleCnt="4">
        <dgm:presLayoutVars>
          <dgm:chMax val="0"/>
          <dgm:chPref val="0"/>
          <dgm:bulletEnabled val="1"/>
        </dgm:presLayoutVars>
      </dgm:prSet>
      <dgm:spPr/>
      <dgm:t>
        <a:bodyPr/>
        <a:lstStyle/>
        <a:p>
          <a:endParaRPr lang="sv-SE"/>
        </a:p>
      </dgm:t>
    </dgm:pt>
    <dgm:pt modelId="{D4349E94-DEB3-41D3-B3F5-16CF9EA168E1}" type="pres">
      <dgm:prSet presAssocID="{BEA564A5-D7DA-4C07-B7B4-A2C757F469B4}" presName="parSh" presStyleLbl="node1" presStyleIdx="2" presStyleCnt="4"/>
      <dgm:spPr/>
      <dgm:t>
        <a:bodyPr/>
        <a:lstStyle/>
        <a:p>
          <a:endParaRPr lang="sv-SE"/>
        </a:p>
      </dgm:t>
    </dgm:pt>
    <dgm:pt modelId="{4AA19189-4397-40FA-8336-FDEF05B3D6BC}" type="pres">
      <dgm:prSet presAssocID="{BEA564A5-D7DA-4C07-B7B4-A2C757F469B4}" presName="desTx" presStyleLbl="fgAcc1" presStyleIdx="2" presStyleCnt="4">
        <dgm:presLayoutVars>
          <dgm:bulletEnabled val="1"/>
        </dgm:presLayoutVars>
      </dgm:prSet>
      <dgm:spPr/>
      <dgm:t>
        <a:bodyPr/>
        <a:lstStyle/>
        <a:p>
          <a:endParaRPr lang="sv-SE"/>
        </a:p>
      </dgm:t>
    </dgm:pt>
    <dgm:pt modelId="{F75985E0-6743-4315-8674-12994A30EEBF}" type="pres">
      <dgm:prSet presAssocID="{DCEC8328-3287-437A-8A62-FAA36C2E9ECD}" presName="sibTrans" presStyleLbl="sibTrans2D1" presStyleIdx="2" presStyleCnt="3"/>
      <dgm:spPr/>
      <dgm:t>
        <a:bodyPr/>
        <a:lstStyle/>
        <a:p>
          <a:endParaRPr lang="sv-SE"/>
        </a:p>
      </dgm:t>
    </dgm:pt>
    <dgm:pt modelId="{930D1E57-EF83-4A68-8655-9C1F4AF0984F}" type="pres">
      <dgm:prSet presAssocID="{DCEC8328-3287-437A-8A62-FAA36C2E9ECD}" presName="connTx" presStyleLbl="sibTrans2D1" presStyleIdx="2" presStyleCnt="3"/>
      <dgm:spPr/>
      <dgm:t>
        <a:bodyPr/>
        <a:lstStyle/>
        <a:p>
          <a:endParaRPr lang="sv-SE"/>
        </a:p>
      </dgm:t>
    </dgm:pt>
    <dgm:pt modelId="{FAD1F6F9-D93F-45AD-9B32-71F3D737B772}" type="pres">
      <dgm:prSet presAssocID="{F23B334A-8BD4-4E69-8A67-C05B86AD3AC1}" presName="composite" presStyleCnt="0"/>
      <dgm:spPr/>
    </dgm:pt>
    <dgm:pt modelId="{BD988E22-B268-4530-B406-C4099629D033}" type="pres">
      <dgm:prSet presAssocID="{F23B334A-8BD4-4E69-8A67-C05B86AD3AC1}" presName="parTx" presStyleLbl="node1" presStyleIdx="2" presStyleCnt="4">
        <dgm:presLayoutVars>
          <dgm:chMax val="0"/>
          <dgm:chPref val="0"/>
          <dgm:bulletEnabled val="1"/>
        </dgm:presLayoutVars>
      </dgm:prSet>
      <dgm:spPr/>
      <dgm:t>
        <a:bodyPr/>
        <a:lstStyle/>
        <a:p>
          <a:endParaRPr lang="sv-SE"/>
        </a:p>
      </dgm:t>
    </dgm:pt>
    <dgm:pt modelId="{CB6896F6-AD23-4A4B-BA88-4E445B6244B4}" type="pres">
      <dgm:prSet presAssocID="{F23B334A-8BD4-4E69-8A67-C05B86AD3AC1}" presName="parSh" presStyleLbl="node1" presStyleIdx="3" presStyleCnt="4"/>
      <dgm:spPr/>
      <dgm:t>
        <a:bodyPr/>
        <a:lstStyle/>
        <a:p>
          <a:endParaRPr lang="sv-SE"/>
        </a:p>
      </dgm:t>
    </dgm:pt>
    <dgm:pt modelId="{31696747-0310-4C23-96A1-EA103CA54C77}" type="pres">
      <dgm:prSet presAssocID="{F23B334A-8BD4-4E69-8A67-C05B86AD3AC1}" presName="desTx" presStyleLbl="fgAcc1" presStyleIdx="3" presStyleCnt="4">
        <dgm:presLayoutVars>
          <dgm:bulletEnabled val="1"/>
        </dgm:presLayoutVars>
      </dgm:prSet>
      <dgm:spPr/>
      <dgm:t>
        <a:bodyPr/>
        <a:lstStyle/>
        <a:p>
          <a:endParaRPr lang="sv-SE"/>
        </a:p>
      </dgm:t>
    </dgm:pt>
  </dgm:ptLst>
  <dgm:cxnLst>
    <dgm:cxn modelId="{ADDF59A7-CE57-4024-8CB4-9796088914A5}" type="presOf" srcId="{141C722C-FD79-4101-BAD4-611F35F458F7}" destId="{06B36EDC-2FC6-4481-AFB9-CD0A5CCB3243}" srcOrd="0" destOrd="2" presId="urn:microsoft.com/office/officeart/2005/8/layout/process3"/>
    <dgm:cxn modelId="{4E68A30D-7DA9-41ED-9EB2-7EC285F3F1EB}" type="presOf" srcId="{DCEC8328-3287-437A-8A62-FAA36C2E9ECD}" destId="{F75985E0-6743-4315-8674-12994A30EEBF}" srcOrd="0" destOrd="0" presId="urn:microsoft.com/office/officeart/2005/8/layout/process3"/>
    <dgm:cxn modelId="{63A8E2E4-3004-4C6A-8C46-5F50574930B0}" type="presOf" srcId="{0223D819-1191-484A-B5E3-2FA2A158FD8D}" destId="{DBADA2D2-C8B1-46B8-A2E8-5D8094A38868}" srcOrd="0" destOrd="0" presId="urn:microsoft.com/office/officeart/2005/8/layout/process3"/>
    <dgm:cxn modelId="{4E9D4CC1-C333-40F1-A79F-A79D6ABAC423}" type="presOf" srcId="{B3960677-C655-4FB8-8B7D-4E7EFFD44E0A}" destId="{06B36EDC-2FC6-4481-AFB9-CD0A5CCB3243}" srcOrd="0" destOrd="3" presId="urn:microsoft.com/office/officeart/2005/8/layout/process3"/>
    <dgm:cxn modelId="{608A9E9B-3426-4AF5-A95C-40A5B52328A7}" type="presOf" srcId="{432253FF-B6A1-4A7A-B501-F6A37BCB150A}" destId="{31696747-0310-4C23-96A1-EA103CA54C77}" srcOrd="0" destOrd="0" presId="urn:microsoft.com/office/officeart/2005/8/layout/process3"/>
    <dgm:cxn modelId="{FD867D07-1A99-4CE6-ACDD-022F1C519015}" type="presOf" srcId="{1821B448-B34B-4375-B337-7DEC6AE898AA}" destId="{4AA19189-4397-40FA-8336-FDEF05B3D6BC}" srcOrd="0" destOrd="2" presId="urn:microsoft.com/office/officeart/2005/8/layout/process3"/>
    <dgm:cxn modelId="{86812D49-3FAC-4995-B5CC-C600CFFAD781}" srcId="{0223D819-1191-484A-B5E3-2FA2A158FD8D}" destId="{AC0021D4-4782-4CAB-A268-A9DBC4AE4498}" srcOrd="0" destOrd="0" parTransId="{20C7D63A-D144-4447-B033-01CA81B14079}" sibTransId="{20BF9FDA-CBA3-486F-BA75-6A7F6609D434}"/>
    <dgm:cxn modelId="{AE994277-4153-4ECB-8A08-DDA5DEDC42E1}" type="presOf" srcId="{F23B334A-8BD4-4E69-8A67-C05B86AD3AC1}" destId="{BD988E22-B268-4530-B406-C4099629D033}" srcOrd="0" destOrd="0" presId="urn:microsoft.com/office/officeart/2005/8/layout/process3"/>
    <dgm:cxn modelId="{7D7E4782-FA3B-456B-8FB1-9657983778BE}" type="presOf" srcId="{DCEC8328-3287-437A-8A62-FAA36C2E9ECD}" destId="{930D1E57-EF83-4A68-8655-9C1F4AF0984F}" srcOrd="1" destOrd="0" presId="urn:microsoft.com/office/officeart/2005/8/layout/process3"/>
    <dgm:cxn modelId="{212BAF6C-9222-4866-8EEB-F922EA965BF1}" srcId="{A140C5ED-FC45-4D49-ABD0-9052C5FD00C5}" destId="{F23B334A-8BD4-4E69-8A67-C05B86AD3AC1}" srcOrd="3" destOrd="0" parTransId="{DBAF7D39-4F91-4C22-A31C-3FFFC1363C80}" sibTransId="{C892518C-EEE8-4E6A-B3DD-8DBDBFD8CDC1}"/>
    <dgm:cxn modelId="{0217434E-8FD1-4946-B1B2-4E33C838857A}" type="presOf" srcId="{A140C5ED-FC45-4D49-ABD0-9052C5FD00C5}" destId="{8141391A-D567-44F7-8A85-DC8268DB4197}" srcOrd="0" destOrd="0" presId="urn:microsoft.com/office/officeart/2005/8/layout/process3"/>
    <dgm:cxn modelId="{BA1EACD1-E3A7-4996-84C5-622AE5EEF6F4}" type="presOf" srcId="{F23B334A-8BD4-4E69-8A67-C05B86AD3AC1}" destId="{CB6896F6-AD23-4A4B-BA88-4E445B6244B4}" srcOrd="1" destOrd="0" presId="urn:microsoft.com/office/officeart/2005/8/layout/process3"/>
    <dgm:cxn modelId="{4E2F7F79-0BA8-4869-B8EC-78BC4832B7EF}" type="presOf" srcId="{F4A378F9-A303-4D46-8825-FDBC56D07D71}" destId="{4B98FC0F-AB0C-4DFC-8C71-9960DB9787F0}" srcOrd="0" destOrd="0" presId="urn:microsoft.com/office/officeart/2005/8/layout/process3"/>
    <dgm:cxn modelId="{356F0988-0F1E-474C-A339-D2629FD20BDC}" srcId="{BEA564A5-D7DA-4C07-B7B4-A2C757F469B4}" destId="{1821B448-B34B-4375-B337-7DEC6AE898AA}" srcOrd="2" destOrd="0" parTransId="{07ACEE33-FD65-4CA7-94EA-775ECD7D792F}" sibTransId="{419737C8-7F8E-4D0D-8EF6-803F6F9E7D15}"/>
    <dgm:cxn modelId="{66484BB6-BE5A-40BE-A766-CF31FCD0B091}" srcId="{BEA564A5-D7DA-4C07-B7B4-A2C757F469B4}" destId="{C06361CE-0228-4333-B75B-5FF7176490FC}" srcOrd="0" destOrd="0" parTransId="{4514F3A7-D6C6-46EA-96FF-02E804056D95}" sibTransId="{754B297E-08BF-4007-9B55-B9187DB7D0B3}"/>
    <dgm:cxn modelId="{9BF6E604-6312-4A98-B436-348BE0DCD4C7}" srcId="{BEA564A5-D7DA-4C07-B7B4-A2C757F469B4}" destId="{CAE864CE-5D23-4109-A0AC-71150A5CF103}" srcOrd="1" destOrd="0" parTransId="{49F16CAE-8891-47BA-AB77-350285502FE4}" sibTransId="{FE15548C-CC60-4652-89BF-6D18902CDD74}"/>
    <dgm:cxn modelId="{22547745-5D67-431F-B35C-9F7BC0E2AC14}" srcId="{0223D819-1191-484A-B5E3-2FA2A158FD8D}" destId="{B3960677-C655-4FB8-8B7D-4E7EFFD44E0A}" srcOrd="3" destOrd="0" parTransId="{A4C2B1F2-F45C-4A97-B390-C7E70CA9F4B0}" sibTransId="{26AD183D-734E-4527-B6F9-D8AADF2E4385}"/>
    <dgm:cxn modelId="{ECF1FBF2-1C96-4B7C-A542-E01F6A19A1C8}" type="presOf" srcId="{00EC753B-66E9-42A5-89AC-1E3E569291BE}" destId="{629F4713-3AFE-4634-B00A-80F10FD9AE8B}" srcOrd="1" destOrd="0" presId="urn:microsoft.com/office/officeart/2005/8/layout/process3"/>
    <dgm:cxn modelId="{46763CCE-2B14-4873-80B2-B0348A3D37F5}" srcId="{0223D819-1191-484A-B5E3-2FA2A158FD8D}" destId="{141C722C-FD79-4101-BAD4-611F35F458F7}" srcOrd="2" destOrd="0" parTransId="{A36B3C5B-7B7F-4717-9B80-7CD453BAC603}" sibTransId="{4BD331FB-CD2B-4C08-B290-48DE56A00DE1}"/>
    <dgm:cxn modelId="{B6CB25C4-CA90-4C19-B65C-88F07B28B278}" type="presOf" srcId="{BCE4DA6A-4FB4-41CE-A3A0-D15176A33B0E}" destId="{06B36EDC-2FC6-4481-AFB9-CD0A5CCB3243}" srcOrd="0" destOrd="1" presId="urn:microsoft.com/office/officeart/2005/8/layout/process3"/>
    <dgm:cxn modelId="{C81E6386-DFCC-42BE-A1B5-44769E56C5DF}" type="presOf" srcId="{BEA564A5-D7DA-4C07-B7B4-A2C757F469B4}" destId="{D4349E94-DEB3-41D3-B3F5-16CF9EA168E1}" srcOrd="1" destOrd="0" presId="urn:microsoft.com/office/officeart/2005/8/layout/process3"/>
    <dgm:cxn modelId="{06FF4283-F16C-4457-932E-A0107592A4C0}" srcId="{F23B334A-8BD4-4E69-8A67-C05B86AD3AC1}" destId="{432253FF-B6A1-4A7A-B501-F6A37BCB150A}" srcOrd="0" destOrd="0" parTransId="{B2866E56-D302-4319-8E70-7C149BAACD7A}" sibTransId="{31320A55-7243-4651-AA61-79EC6EED39FA}"/>
    <dgm:cxn modelId="{1063D1C1-62E8-404D-B075-D565D4DF8F45}" type="presOf" srcId="{E416BA32-44DE-4ED9-B231-AF860703AB80}" destId="{7A879127-DBD6-4245-8248-C9863EDAF462}" srcOrd="0" destOrd="0" presId="urn:microsoft.com/office/officeart/2005/8/layout/process3"/>
    <dgm:cxn modelId="{0715459B-D11C-457E-AAEF-791D9D507E9C}" srcId="{0223D819-1191-484A-B5E3-2FA2A158FD8D}" destId="{BCE4DA6A-4FB4-41CE-A3A0-D15176A33B0E}" srcOrd="1" destOrd="0" parTransId="{B471DE0A-534B-4335-841E-498537FCADCB}" sibTransId="{AA06454F-BB42-4EAC-B3FE-6C35DA0171D2}"/>
    <dgm:cxn modelId="{AC954282-1B39-459B-89B5-18687E5205AA}" type="presOf" srcId="{CAE864CE-5D23-4109-A0AC-71150A5CF103}" destId="{4AA19189-4397-40FA-8336-FDEF05B3D6BC}" srcOrd="0" destOrd="1" presId="urn:microsoft.com/office/officeart/2005/8/layout/process3"/>
    <dgm:cxn modelId="{BB4A9BCB-B02C-4DE0-B7E6-817B80B3920F}" srcId="{E416BA32-44DE-4ED9-B231-AF860703AB80}" destId="{028BCEA7-D2B5-4D14-8919-863A94169F66}" srcOrd="1" destOrd="0" parTransId="{23CE3831-8D5B-4F2A-9648-E7613F39AAA1}" sibTransId="{F2CEBA08-B8E5-406D-A5BC-D7E7FD8CFA2A}"/>
    <dgm:cxn modelId="{51CB83B5-192A-42BD-8876-A032723D8814}" srcId="{A140C5ED-FC45-4D49-ABD0-9052C5FD00C5}" destId="{E416BA32-44DE-4ED9-B231-AF860703AB80}" srcOrd="1" destOrd="0" parTransId="{6A508983-7BD1-489A-8943-179A6F491528}" sibTransId="{575EB117-989B-4496-AAEF-7A4870FD7482}"/>
    <dgm:cxn modelId="{10513F4A-031B-4FE1-B5B9-5141EF44F623}" type="presOf" srcId="{E416BA32-44DE-4ED9-B231-AF860703AB80}" destId="{6BA60998-59EE-4706-95E6-2A0AD79DD157}" srcOrd="1" destOrd="0" presId="urn:microsoft.com/office/officeart/2005/8/layout/process3"/>
    <dgm:cxn modelId="{BFAD2544-43A3-4056-926A-C1B6A9A9EA78}" type="presOf" srcId="{C06361CE-0228-4333-B75B-5FF7176490FC}" destId="{4AA19189-4397-40FA-8336-FDEF05B3D6BC}" srcOrd="0" destOrd="0" presId="urn:microsoft.com/office/officeart/2005/8/layout/process3"/>
    <dgm:cxn modelId="{5E162602-D922-407C-9F1E-72AE138FDABE}" type="presOf" srcId="{00EC753B-66E9-42A5-89AC-1E3E569291BE}" destId="{BD3EBD38-8722-4D3C-B956-5121704B54A2}" srcOrd="0" destOrd="0" presId="urn:microsoft.com/office/officeart/2005/8/layout/process3"/>
    <dgm:cxn modelId="{B8456A63-B984-4B84-84F2-6FB71449297D}" type="presOf" srcId="{BEA564A5-D7DA-4C07-B7B4-A2C757F469B4}" destId="{3FBA70BB-CA0B-4E34-AC54-8FB4CF59B38D}" srcOrd="0" destOrd="0" presId="urn:microsoft.com/office/officeart/2005/8/layout/process3"/>
    <dgm:cxn modelId="{D837C7FC-FC47-4F4F-9DDC-0F213DB0CE36}" type="presOf" srcId="{575EB117-989B-4496-AAEF-7A4870FD7482}" destId="{1C013309-44DE-4584-9DD9-634425FB1A75}" srcOrd="1" destOrd="0" presId="urn:microsoft.com/office/officeart/2005/8/layout/process3"/>
    <dgm:cxn modelId="{CB2F9AC6-4CE6-4486-98C1-AE584BEF8D48}" type="presOf" srcId="{575EB117-989B-4496-AAEF-7A4870FD7482}" destId="{ECCCE43E-6D28-4E53-BB2D-B4D5761203E0}" srcOrd="0" destOrd="0" presId="urn:microsoft.com/office/officeart/2005/8/layout/process3"/>
    <dgm:cxn modelId="{A111BB64-2A23-487F-84DC-2842B0BCBC88}" type="presOf" srcId="{AC0021D4-4782-4CAB-A268-A9DBC4AE4498}" destId="{06B36EDC-2FC6-4481-AFB9-CD0A5CCB3243}" srcOrd="0" destOrd="0" presId="urn:microsoft.com/office/officeart/2005/8/layout/process3"/>
    <dgm:cxn modelId="{38BCC9B0-D492-41D8-A4C5-617A507E8CDE}" type="presOf" srcId="{028BCEA7-D2B5-4D14-8919-863A94169F66}" destId="{4B98FC0F-AB0C-4DFC-8C71-9960DB9787F0}" srcOrd="0" destOrd="1" presId="urn:microsoft.com/office/officeart/2005/8/layout/process3"/>
    <dgm:cxn modelId="{C641B274-EF25-49E5-8F7F-C0CCDEA754A7}" srcId="{A140C5ED-FC45-4D49-ABD0-9052C5FD00C5}" destId="{0223D819-1191-484A-B5E3-2FA2A158FD8D}" srcOrd="0" destOrd="0" parTransId="{28C71460-3B87-4D5D-BB37-34856CE33245}" sibTransId="{00EC753B-66E9-42A5-89AC-1E3E569291BE}"/>
    <dgm:cxn modelId="{827C2241-5E97-4942-A49B-F1CA3E4A7042}" srcId="{A140C5ED-FC45-4D49-ABD0-9052C5FD00C5}" destId="{BEA564A5-D7DA-4C07-B7B4-A2C757F469B4}" srcOrd="2" destOrd="0" parTransId="{BEFE00A3-3C52-43C5-A764-AD2BD3B01ECC}" sibTransId="{DCEC8328-3287-437A-8A62-FAA36C2E9ECD}"/>
    <dgm:cxn modelId="{D3A3E23C-747F-4217-986F-71D3454098D4}" type="presOf" srcId="{0223D819-1191-484A-B5E3-2FA2A158FD8D}" destId="{F0BCF626-A752-4824-920F-4595288D9649}" srcOrd="1" destOrd="0" presId="urn:microsoft.com/office/officeart/2005/8/layout/process3"/>
    <dgm:cxn modelId="{8FC6461D-0A4F-4847-8685-FB9631D1218D}" srcId="{E416BA32-44DE-4ED9-B231-AF860703AB80}" destId="{F4A378F9-A303-4D46-8825-FDBC56D07D71}" srcOrd="0" destOrd="0" parTransId="{B3939783-A7FE-4504-BFB4-00E97155A06D}" sibTransId="{470EE8C9-49ED-439B-80E4-03AE941D0978}"/>
    <dgm:cxn modelId="{1EB9AD56-5DC1-4430-9577-87C027132C44}" type="presParOf" srcId="{8141391A-D567-44F7-8A85-DC8268DB4197}" destId="{0A66234A-E3BB-4DAB-95E3-91A43EB03439}" srcOrd="0" destOrd="0" presId="urn:microsoft.com/office/officeart/2005/8/layout/process3"/>
    <dgm:cxn modelId="{36654209-6212-487A-A018-BC332EAA6609}" type="presParOf" srcId="{0A66234A-E3BB-4DAB-95E3-91A43EB03439}" destId="{DBADA2D2-C8B1-46B8-A2E8-5D8094A38868}" srcOrd="0" destOrd="0" presId="urn:microsoft.com/office/officeart/2005/8/layout/process3"/>
    <dgm:cxn modelId="{07AD72A9-5696-45D7-94C8-ED040B9C3465}" type="presParOf" srcId="{0A66234A-E3BB-4DAB-95E3-91A43EB03439}" destId="{F0BCF626-A752-4824-920F-4595288D9649}" srcOrd="1" destOrd="0" presId="urn:microsoft.com/office/officeart/2005/8/layout/process3"/>
    <dgm:cxn modelId="{2C7B9A2D-4598-431E-9809-54690D4445E1}" type="presParOf" srcId="{0A66234A-E3BB-4DAB-95E3-91A43EB03439}" destId="{06B36EDC-2FC6-4481-AFB9-CD0A5CCB3243}" srcOrd="2" destOrd="0" presId="urn:microsoft.com/office/officeart/2005/8/layout/process3"/>
    <dgm:cxn modelId="{FEAC1FB5-30FD-43BB-9840-19AFEED017CA}" type="presParOf" srcId="{8141391A-D567-44F7-8A85-DC8268DB4197}" destId="{BD3EBD38-8722-4D3C-B956-5121704B54A2}" srcOrd="1" destOrd="0" presId="urn:microsoft.com/office/officeart/2005/8/layout/process3"/>
    <dgm:cxn modelId="{AA5BC16C-91DD-416E-91D1-84D9DCA34B35}" type="presParOf" srcId="{BD3EBD38-8722-4D3C-B956-5121704B54A2}" destId="{629F4713-3AFE-4634-B00A-80F10FD9AE8B}" srcOrd="0" destOrd="0" presId="urn:microsoft.com/office/officeart/2005/8/layout/process3"/>
    <dgm:cxn modelId="{01A0E86D-DE0B-46AF-A666-24409CAD5410}" type="presParOf" srcId="{8141391A-D567-44F7-8A85-DC8268DB4197}" destId="{E161CEFD-7040-4679-8D84-747A20BB32DD}" srcOrd="2" destOrd="0" presId="urn:microsoft.com/office/officeart/2005/8/layout/process3"/>
    <dgm:cxn modelId="{BDE35284-8E8A-4506-A39B-E11BA62CD727}" type="presParOf" srcId="{E161CEFD-7040-4679-8D84-747A20BB32DD}" destId="{7A879127-DBD6-4245-8248-C9863EDAF462}" srcOrd="0" destOrd="0" presId="urn:microsoft.com/office/officeart/2005/8/layout/process3"/>
    <dgm:cxn modelId="{3CC9F05E-E4CF-4EA3-9D5D-199CD3521176}" type="presParOf" srcId="{E161CEFD-7040-4679-8D84-747A20BB32DD}" destId="{6BA60998-59EE-4706-95E6-2A0AD79DD157}" srcOrd="1" destOrd="0" presId="urn:microsoft.com/office/officeart/2005/8/layout/process3"/>
    <dgm:cxn modelId="{84A71293-2D23-4721-8088-7CDC46D21D58}" type="presParOf" srcId="{E161CEFD-7040-4679-8D84-747A20BB32DD}" destId="{4B98FC0F-AB0C-4DFC-8C71-9960DB9787F0}" srcOrd="2" destOrd="0" presId="urn:microsoft.com/office/officeart/2005/8/layout/process3"/>
    <dgm:cxn modelId="{E0DDC297-A676-46BF-8BC1-F579FC6F4A9C}" type="presParOf" srcId="{8141391A-D567-44F7-8A85-DC8268DB4197}" destId="{ECCCE43E-6D28-4E53-BB2D-B4D5761203E0}" srcOrd="3" destOrd="0" presId="urn:microsoft.com/office/officeart/2005/8/layout/process3"/>
    <dgm:cxn modelId="{3BF74586-8602-400D-8B9B-2562F7CF173C}" type="presParOf" srcId="{ECCCE43E-6D28-4E53-BB2D-B4D5761203E0}" destId="{1C013309-44DE-4584-9DD9-634425FB1A75}" srcOrd="0" destOrd="0" presId="urn:microsoft.com/office/officeart/2005/8/layout/process3"/>
    <dgm:cxn modelId="{2ED0196D-A340-4DC1-9CBA-5E3D93E2E30B}" type="presParOf" srcId="{8141391A-D567-44F7-8A85-DC8268DB4197}" destId="{8AF6A0A0-E8FD-4315-BAB7-5D060A3C0C56}" srcOrd="4" destOrd="0" presId="urn:microsoft.com/office/officeart/2005/8/layout/process3"/>
    <dgm:cxn modelId="{4539D8F0-B823-470B-8F09-058D179E4F52}" type="presParOf" srcId="{8AF6A0A0-E8FD-4315-BAB7-5D060A3C0C56}" destId="{3FBA70BB-CA0B-4E34-AC54-8FB4CF59B38D}" srcOrd="0" destOrd="0" presId="urn:microsoft.com/office/officeart/2005/8/layout/process3"/>
    <dgm:cxn modelId="{E3068362-3025-4F2C-A3C4-7EDEEA599E43}" type="presParOf" srcId="{8AF6A0A0-E8FD-4315-BAB7-5D060A3C0C56}" destId="{D4349E94-DEB3-41D3-B3F5-16CF9EA168E1}" srcOrd="1" destOrd="0" presId="urn:microsoft.com/office/officeart/2005/8/layout/process3"/>
    <dgm:cxn modelId="{832BD745-DCD7-4893-B15B-7F0DA1452D62}" type="presParOf" srcId="{8AF6A0A0-E8FD-4315-BAB7-5D060A3C0C56}" destId="{4AA19189-4397-40FA-8336-FDEF05B3D6BC}" srcOrd="2" destOrd="0" presId="urn:microsoft.com/office/officeart/2005/8/layout/process3"/>
    <dgm:cxn modelId="{029A6EF4-03EB-4D5E-8867-4014018FA093}" type="presParOf" srcId="{8141391A-D567-44F7-8A85-DC8268DB4197}" destId="{F75985E0-6743-4315-8674-12994A30EEBF}" srcOrd="5" destOrd="0" presId="urn:microsoft.com/office/officeart/2005/8/layout/process3"/>
    <dgm:cxn modelId="{1745502F-8AAD-41AE-ACB7-05DBA701ADEC}" type="presParOf" srcId="{F75985E0-6743-4315-8674-12994A30EEBF}" destId="{930D1E57-EF83-4A68-8655-9C1F4AF0984F}" srcOrd="0" destOrd="0" presId="urn:microsoft.com/office/officeart/2005/8/layout/process3"/>
    <dgm:cxn modelId="{B96F6128-12DF-4BF2-B12E-5F3C9E85FB9C}" type="presParOf" srcId="{8141391A-D567-44F7-8A85-DC8268DB4197}" destId="{FAD1F6F9-D93F-45AD-9B32-71F3D737B772}" srcOrd="6" destOrd="0" presId="urn:microsoft.com/office/officeart/2005/8/layout/process3"/>
    <dgm:cxn modelId="{E7D7124B-6FBE-426F-B397-24281C1F3D1B}" type="presParOf" srcId="{FAD1F6F9-D93F-45AD-9B32-71F3D737B772}" destId="{BD988E22-B268-4530-B406-C4099629D033}" srcOrd="0" destOrd="0" presId="urn:microsoft.com/office/officeart/2005/8/layout/process3"/>
    <dgm:cxn modelId="{8A109654-54CD-4218-8781-66557A5D388B}" type="presParOf" srcId="{FAD1F6F9-D93F-45AD-9B32-71F3D737B772}" destId="{CB6896F6-AD23-4A4B-BA88-4E445B6244B4}" srcOrd="1" destOrd="0" presId="urn:microsoft.com/office/officeart/2005/8/layout/process3"/>
    <dgm:cxn modelId="{8F48EF57-4D11-42CB-B287-A63EF990520A}" type="presParOf" srcId="{FAD1F6F9-D93F-45AD-9B32-71F3D737B772}" destId="{31696747-0310-4C23-96A1-EA103CA54C7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FEFD4C-B1BF-4A7D-B863-033ECCFC690C}">
      <dsp:nvSpPr>
        <dsp:cNvPr id="0" name=""/>
        <dsp:cNvSpPr/>
      </dsp:nvSpPr>
      <dsp:spPr>
        <a:xfrm>
          <a:off x="0" y="115378"/>
          <a:ext cx="9609825"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a:hlinkClick xmlns:r="http://schemas.openxmlformats.org/officeDocument/2006/relationships" r:id="rId1"/>
            </a:rPr>
            <a:t>Utredning om ungdomskriminalitetsnämnder</a:t>
          </a:r>
          <a:r>
            <a:rPr lang="en-US" sz="1600" kern="1200" dirty="0">
              <a:latin typeface="Arial"/>
              <a:hlinkClick xmlns:r="http://schemas.openxmlformats.org/officeDocument/2006/relationships" r:id="rId1"/>
            </a:rPr>
            <a:t> </a:t>
          </a:r>
          <a:r>
            <a:rPr lang="en-US" sz="1600" kern="1200" dirty="0"/>
            <a:t> 30 </a:t>
          </a:r>
          <a:r>
            <a:rPr lang="en-US" sz="1600" kern="1200" dirty="0" err="1"/>
            <a:t>aug</a:t>
          </a:r>
          <a:r>
            <a:rPr lang="en-US" sz="1600" kern="1200" dirty="0"/>
            <a:t> 2024</a:t>
          </a:r>
        </a:p>
      </dsp:txBody>
      <dsp:txXfrm>
        <a:off x="41123" y="156501"/>
        <a:ext cx="9527579" cy="760154"/>
      </dsp:txXfrm>
    </dsp:sp>
    <dsp:sp modelId="{A0BCFEB1-F51D-4C37-8D6C-1C54C5A0EB56}">
      <dsp:nvSpPr>
        <dsp:cNvPr id="0" name=""/>
        <dsp:cNvSpPr/>
      </dsp:nvSpPr>
      <dsp:spPr>
        <a:xfrm>
          <a:off x="0" y="1003859"/>
          <a:ext cx="9609825"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b="0" i="0" kern="1200" dirty="0"/>
            <a:t>I Danmark </a:t>
          </a:r>
          <a:r>
            <a:rPr lang="en-US" sz="1600" b="0" i="0" kern="1200" dirty="0" err="1"/>
            <a:t>infördes</a:t>
          </a:r>
          <a:r>
            <a:rPr lang="en-US" sz="1600" b="0" i="0" kern="1200" dirty="0"/>
            <a:t> 2019 </a:t>
          </a:r>
          <a:r>
            <a:rPr lang="en-US" sz="1600" b="0" i="0" kern="1200" dirty="0" err="1"/>
            <a:t>en</a:t>
          </a:r>
          <a:r>
            <a:rPr lang="en-US" sz="1600" b="0" i="0" kern="1200" dirty="0"/>
            <a:t> </a:t>
          </a:r>
          <a:r>
            <a:rPr lang="en-US" sz="1600" b="0" i="0" kern="1200" dirty="0" err="1"/>
            <a:t>ny</a:t>
          </a:r>
          <a:r>
            <a:rPr lang="en-US" sz="1600" b="0" i="0" kern="1200" dirty="0"/>
            <a:t> </a:t>
          </a:r>
          <a:r>
            <a:rPr lang="en-US" sz="1600" b="0" i="0" kern="1200" dirty="0" err="1"/>
            <a:t>ordning</a:t>
          </a:r>
          <a:r>
            <a:rPr lang="en-US" sz="1600" b="0" i="0" kern="1200" dirty="0"/>
            <a:t> med </a:t>
          </a:r>
          <a:r>
            <a:rPr lang="en-US" sz="1600" b="0" i="0" kern="1200" dirty="0" err="1"/>
            <a:t>ansvar</a:t>
          </a:r>
          <a:r>
            <a:rPr lang="en-US" sz="1600" b="0" i="0" kern="1200" dirty="0"/>
            <a:t> </a:t>
          </a:r>
          <a:r>
            <a:rPr lang="en-US" sz="1600" b="0" i="0" kern="1200" dirty="0" err="1"/>
            <a:t>att</a:t>
          </a:r>
          <a:r>
            <a:rPr lang="en-US" sz="1600" b="0" i="0" kern="1200" dirty="0"/>
            <a:t> </a:t>
          </a:r>
          <a:r>
            <a:rPr lang="en-US" sz="1600" b="0" i="0" kern="1200" dirty="0" err="1"/>
            <a:t>besluta</a:t>
          </a:r>
          <a:r>
            <a:rPr lang="en-US" sz="1600" b="0" i="0" kern="1200" dirty="0"/>
            <a:t> om </a:t>
          </a:r>
          <a:r>
            <a:rPr lang="en-US" sz="1600" b="1" i="0" kern="1200" dirty="0" err="1"/>
            <a:t>riktade</a:t>
          </a:r>
          <a:r>
            <a:rPr lang="en-US" sz="1600" b="1" i="0" kern="1200" dirty="0"/>
            <a:t> </a:t>
          </a:r>
          <a:r>
            <a:rPr lang="en-US" sz="1600" b="1" i="0" kern="1200" dirty="0" err="1"/>
            <a:t>insatser</a:t>
          </a:r>
          <a:r>
            <a:rPr lang="en-US" sz="1600" b="1" i="0" kern="1200" dirty="0"/>
            <a:t> </a:t>
          </a:r>
          <a:r>
            <a:rPr lang="en-US" sz="1600" b="0" i="0" kern="1200" dirty="0"/>
            <a:t>för barn och </a:t>
          </a:r>
          <a:r>
            <a:rPr lang="en-US" sz="1600" b="0" i="0" kern="1200" dirty="0" err="1"/>
            <a:t>unga</a:t>
          </a:r>
          <a:r>
            <a:rPr lang="en-US" sz="1600" b="0" i="0" kern="1200" dirty="0"/>
            <a:t> </a:t>
          </a:r>
          <a:r>
            <a:rPr lang="en-US" sz="1600" b="0" i="0" kern="1200" dirty="0" err="1"/>
            <a:t>som</a:t>
          </a:r>
          <a:r>
            <a:rPr lang="en-US" sz="1600" b="0" i="0" kern="1200" dirty="0"/>
            <a:t> </a:t>
          </a:r>
          <a:r>
            <a:rPr lang="en-US" sz="1600" b="0" i="0" kern="1200" dirty="0" err="1"/>
            <a:t>begår</a:t>
          </a:r>
          <a:r>
            <a:rPr lang="en-US" sz="1600" b="0" i="0" kern="1200" dirty="0"/>
            <a:t> </a:t>
          </a:r>
          <a:r>
            <a:rPr lang="en-US" sz="1600" b="0" i="0" kern="1200" dirty="0" err="1"/>
            <a:t>brott</a:t>
          </a:r>
          <a:r>
            <a:rPr lang="en-US" sz="1600" b="0" i="0" kern="1200" dirty="0"/>
            <a:t> – </a:t>
          </a:r>
          <a:r>
            <a:rPr lang="en-US" sz="1600" b="0" i="0" kern="1200" dirty="0" err="1"/>
            <a:t>ungdomskriminalitetsnämnder</a:t>
          </a:r>
          <a:r>
            <a:rPr lang="en-US" sz="1600" b="0" i="0" kern="1200" dirty="0"/>
            <a:t>. </a:t>
          </a:r>
          <a:r>
            <a:rPr lang="en-US" sz="1600" kern="1200" dirty="0" err="1"/>
            <a:t>Nämnden</a:t>
          </a:r>
          <a:r>
            <a:rPr lang="en-US" sz="1600" kern="1200" dirty="0">
              <a:latin typeface="Arial"/>
            </a:rPr>
            <a:t> </a:t>
          </a:r>
          <a:r>
            <a:rPr lang="en-US" sz="1600" kern="1200" dirty="0"/>
            <a:t> </a:t>
          </a:r>
          <a:r>
            <a:rPr lang="en-US" sz="1600" b="0" i="0" kern="1200" dirty="0" err="1"/>
            <a:t>består</a:t>
          </a:r>
          <a:r>
            <a:rPr lang="en-US" sz="1600" b="0" i="0" kern="1200" dirty="0"/>
            <a:t> av </a:t>
          </a:r>
          <a:r>
            <a:rPr lang="en-US" sz="1600" b="0" i="0" kern="1200" dirty="0" err="1"/>
            <a:t>en</a:t>
          </a:r>
          <a:r>
            <a:rPr lang="en-US" sz="1600" b="0" i="0" kern="1200" dirty="0"/>
            <a:t> </a:t>
          </a:r>
          <a:r>
            <a:rPr lang="en-US" sz="1600" b="0" i="0" kern="1200" dirty="0" err="1"/>
            <a:t>domare</a:t>
          </a:r>
          <a:r>
            <a:rPr lang="en-US" sz="1600" b="0" i="0" kern="1200" dirty="0"/>
            <a:t> </a:t>
          </a:r>
          <a:r>
            <a:rPr lang="en-US" sz="1600" b="0" i="0" kern="1200" dirty="0" err="1"/>
            <a:t>samt</a:t>
          </a:r>
          <a:r>
            <a:rPr lang="en-US" sz="1600" b="0" i="0" kern="1200" dirty="0"/>
            <a:t> </a:t>
          </a:r>
          <a:r>
            <a:rPr lang="en-US" sz="1600" b="0" i="0" kern="1200" dirty="0" err="1"/>
            <a:t>en</a:t>
          </a:r>
          <a:r>
            <a:rPr lang="en-US" sz="1600" b="0" i="0" kern="1200" dirty="0"/>
            <a:t> representant från </a:t>
          </a:r>
          <a:r>
            <a:rPr lang="en-US" sz="1600" b="0" i="0" kern="1200" dirty="0" err="1"/>
            <a:t>polisen</a:t>
          </a:r>
          <a:r>
            <a:rPr lang="en-US" sz="1600" b="0" i="0" kern="1200" dirty="0"/>
            <a:t> och </a:t>
          </a:r>
          <a:r>
            <a:rPr lang="en-US" sz="1600" b="0" i="0" kern="1200" dirty="0" err="1"/>
            <a:t>en</a:t>
          </a:r>
          <a:r>
            <a:rPr lang="en-US" sz="1600" b="0" i="0" kern="1200" dirty="0"/>
            <a:t> från </a:t>
          </a:r>
          <a:r>
            <a:rPr lang="en-US" sz="1600" b="0" i="0" kern="1200" dirty="0" err="1"/>
            <a:t>kommunen</a:t>
          </a:r>
          <a:r>
            <a:rPr lang="en-US" sz="1600" b="0" i="0" kern="1200" dirty="0"/>
            <a:t>. </a:t>
          </a:r>
          <a:r>
            <a:rPr lang="en-US" sz="1600" b="0" i="0" kern="1200" dirty="0" err="1"/>
            <a:t>Nämnderna</a:t>
          </a:r>
          <a:r>
            <a:rPr lang="en-US" sz="1600" b="0" i="0" kern="1200" dirty="0"/>
            <a:t> </a:t>
          </a:r>
          <a:r>
            <a:rPr lang="en-US" sz="1600" b="0" i="0" kern="1200" dirty="0" err="1"/>
            <a:t>är</a:t>
          </a:r>
          <a:r>
            <a:rPr lang="en-US" sz="1600" b="0" i="0" kern="1200" dirty="0"/>
            <a:t> </a:t>
          </a:r>
          <a:r>
            <a:rPr lang="en-US" sz="1600" b="0" i="0" kern="1200" dirty="0" err="1"/>
            <a:t>inrättade</a:t>
          </a:r>
          <a:r>
            <a:rPr lang="en-US" sz="1600" b="0" i="0" kern="1200" dirty="0"/>
            <a:t> </a:t>
          </a:r>
          <a:r>
            <a:rPr lang="en-US" sz="1600" b="0" i="0" kern="1200" dirty="0" err="1"/>
            <a:t>i</a:t>
          </a:r>
          <a:r>
            <a:rPr lang="en-US" sz="1600" b="0" i="0" kern="1200" dirty="0"/>
            <a:t> </a:t>
          </a:r>
          <a:r>
            <a:rPr lang="en-US" sz="1600" b="0" i="0" kern="1200" dirty="0" err="1"/>
            <a:t>varje</a:t>
          </a:r>
          <a:r>
            <a:rPr lang="en-US" sz="1600" b="0" i="0" kern="1200" dirty="0"/>
            <a:t> </a:t>
          </a:r>
          <a:r>
            <a:rPr lang="en-US" sz="1600" b="0" i="0" kern="1200" dirty="0" err="1"/>
            <a:t>polisdistrikt</a:t>
          </a:r>
          <a:r>
            <a:rPr lang="en-US" sz="1600" b="0" i="0" kern="1200" dirty="0"/>
            <a:t> </a:t>
          </a:r>
          <a:r>
            <a:rPr lang="en-US" sz="1600" b="0" i="0" kern="1200" dirty="0" err="1"/>
            <a:t>i</a:t>
          </a:r>
          <a:r>
            <a:rPr lang="en-US" sz="1600" b="0" i="0" kern="1200" dirty="0"/>
            <a:t> </a:t>
          </a:r>
          <a:r>
            <a:rPr lang="en-US" sz="1600" b="0" i="0" kern="1200" dirty="0" err="1"/>
            <a:t>tingsrättens</a:t>
          </a:r>
          <a:r>
            <a:rPr lang="en-US" sz="1600" b="0" i="0" kern="1200" dirty="0"/>
            <a:t> </a:t>
          </a:r>
          <a:r>
            <a:rPr lang="en-US" sz="1600" b="0" i="0" kern="1200" dirty="0" err="1"/>
            <a:t>lokaler</a:t>
          </a:r>
          <a:r>
            <a:rPr lang="en-US" sz="1600" b="0" i="0" kern="1200" dirty="0"/>
            <a:t>.</a:t>
          </a:r>
          <a:r>
            <a:rPr lang="en-US" sz="1600" b="0" i="0" kern="1200" dirty="0">
              <a:latin typeface="Arial"/>
            </a:rPr>
            <a:t> </a:t>
          </a:r>
          <a:endParaRPr lang="en-US" sz="1600" kern="1200" dirty="0"/>
        </a:p>
      </dsp:txBody>
      <dsp:txXfrm>
        <a:off x="41123" y="1044982"/>
        <a:ext cx="9527579" cy="760154"/>
      </dsp:txXfrm>
    </dsp:sp>
    <dsp:sp modelId="{C6FD7550-46DC-4D4F-9631-6A70F1CE9247}">
      <dsp:nvSpPr>
        <dsp:cNvPr id="0" name=""/>
        <dsp:cNvSpPr/>
      </dsp:nvSpPr>
      <dsp:spPr>
        <a:xfrm>
          <a:off x="0" y="1892339"/>
          <a:ext cx="9609825"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b="1" i="0" kern="1200" dirty="0"/>
            <a:t>Syftet</a:t>
          </a:r>
          <a:r>
            <a:rPr lang="en-US" sz="1600" b="0" i="0" kern="1200" dirty="0"/>
            <a:t> med </a:t>
          </a:r>
          <a:r>
            <a:rPr lang="en-US" sz="1600" b="0" i="0" kern="1200" dirty="0" err="1"/>
            <a:t>reformen</a:t>
          </a:r>
          <a:r>
            <a:rPr lang="en-US" sz="1600" b="0" i="0" kern="1200" dirty="0"/>
            <a:t> var </a:t>
          </a:r>
          <a:r>
            <a:rPr lang="en-US" sz="1600" b="0" i="0" kern="1200" dirty="0" err="1"/>
            <a:t>att</a:t>
          </a:r>
          <a:r>
            <a:rPr lang="en-US" sz="1600" b="0" i="0" kern="1200" dirty="0"/>
            <a:t> </a:t>
          </a:r>
          <a:r>
            <a:rPr lang="en-US" sz="1600" b="0" i="0" kern="1200" dirty="0" err="1"/>
            <a:t>vidta</a:t>
          </a:r>
          <a:r>
            <a:rPr lang="en-US" sz="1600" b="0" i="0" kern="1200" dirty="0"/>
            <a:t> </a:t>
          </a:r>
          <a:r>
            <a:rPr lang="en-US" sz="1600" b="0" i="0" kern="1200" dirty="0" err="1"/>
            <a:t>tidigare</a:t>
          </a:r>
          <a:r>
            <a:rPr lang="en-US" sz="1600" b="0" i="0" kern="1200" dirty="0"/>
            <a:t> </a:t>
          </a:r>
          <a:r>
            <a:rPr lang="en-US" sz="1600" b="0" i="0" kern="1200" dirty="0" err="1"/>
            <a:t>och</a:t>
          </a:r>
          <a:r>
            <a:rPr lang="en-US" sz="1600" b="0" i="0" kern="1200" dirty="0"/>
            <a:t> </a:t>
          </a:r>
          <a:r>
            <a:rPr lang="en-US" sz="1600" b="0" i="0" kern="1200" dirty="0" err="1"/>
            <a:t>mer</a:t>
          </a:r>
          <a:r>
            <a:rPr lang="en-US" sz="1600" b="0" i="0" kern="1200" dirty="0"/>
            <a:t> </a:t>
          </a:r>
          <a:r>
            <a:rPr lang="en-US" sz="1600" b="0" i="0" kern="1200" dirty="0" err="1"/>
            <a:t>konsekventa</a:t>
          </a:r>
          <a:r>
            <a:rPr lang="en-US" sz="1600" b="0" i="0" kern="1200" dirty="0"/>
            <a:t> </a:t>
          </a:r>
          <a:r>
            <a:rPr lang="en-US" sz="1600" b="0" i="0" kern="1200" dirty="0" err="1"/>
            <a:t>och</a:t>
          </a:r>
          <a:r>
            <a:rPr lang="en-US" sz="1600" b="0" i="0" kern="1200" dirty="0"/>
            <a:t> </a:t>
          </a:r>
          <a:r>
            <a:rPr lang="en-US" sz="1600" b="0" i="0" kern="1200" dirty="0" err="1"/>
            <a:t>kraftfulla</a:t>
          </a:r>
          <a:r>
            <a:rPr lang="en-US" sz="1600" b="0" i="0" kern="1200" dirty="0"/>
            <a:t> </a:t>
          </a:r>
          <a:r>
            <a:rPr lang="en-US" sz="1600" b="0" i="0" kern="1200" dirty="0" err="1"/>
            <a:t>åtgärder</a:t>
          </a:r>
          <a:r>
            <a:rPr lang="en-US" sz="1600" b="0" i="0" kern="1200" dirty="0"/>
            <a:t> mot </a:t>
          </a:r>
          <a:r>
            <a:rPr lang="en-US" sz="1600" b="0" i="0" kern="1200" dirty="0" err="1"/>
            <a:t>bakgrund</a:t>
          </a:r>
          <a:r>
            <a:rPr lang="en-US" sz="1600" b="0" i="0" kern="1200" dirty="0"/>
            <a:t> av </a:t>
          </a:r>
          <a:r>
            <a:rPr lang="en-US" sz="1600" b="0" i="0" kern="1200" dirty="0" err="1"/>
            <a:t>utvecklingen</a:t>
          </a:r>
          <a:r>
            <a:rPr lang="en-US" sz="1600" b="0" i="0" kern="1200" dirty="0"/>
            <a:t> av </a:t>
          </a:r>
          <a:r>
            <a:rPr lang="en-US" sz="1600" b="0" i="0" kern="1200" dirty="0" err="1"/>
            <a:t>gängmiljöerna</a:t>
          </a:r>
          <a:r>
            <a:rPr lang="en-US" sz="1600" b="0" i="0" kern="1200" dirty="0"/>
            <a:t>, </a:t>
          </a:r>
          <a:r>
            <a:rPr lang="en-US" sz="1600" b="0" i="0" kern="1200" dirty="0" err="1"/>
            <a:t>där</a:t>
          </a:r>
          <a:r>
            <a:rPr lang="en-US" sz="1600" b="0" i="0" kern="1200" dirty="0"/>
            <a:t> </a:t>
          </a:r>
          <a:r>
            <a:rPr lang="en-US" sz="1600" b="0" i="0" kern="1200" dirty="0" err="1"/>
            <a:t>kriminella</a:t>
          </a:r>
          <a:r>
            <a:rPr lang="en-US" sz="1600" b="0" i="0" kern="1200" dirty="0"/>
            <a:t> </a:t>
          </a:r>
          <a:r>
            <a:rPr lang="en-US" sz="1600" b="0" i="0" kern="1200" dirty="0" err="1"/>
            <a:t>inriktar</a:t>
          </a:r>
          <a:r>
            <a:rPr lang="en-US" sz="1600" b="0" i="0" kern="1200" dirty="0"/>
            <a:t> sig </a:t>
          </a:r>
          <a:r>
            <a:rPr lang="en-US" sz="1600" b="0" i="0" kern="1200" dirty="0" err="1"/>
            <a:t>på</a:t>
          </a:r>
          <a:r>
            <a:rPr lang="en-US" sz="1600" b="0" i="0" kern="1200" dirty="0"/>
            <a:t> </a:t>
          </a:r>
          <a:r>
            <a:rPr lang="en-US" sz="1600" b="0" i="0" kern="1200" dirty="0" err="1"/>
            <a:t>utsatta</a:t>
          </a:r>
          <a:r>
            <a:rPr lang="en-US" sz="1600" b="0" i="0" kern="1200" dirty="0"/>
            <a:t> </a:t>
          </a:r>
          <a:r>
            <a:rPr lang="en-US" sz="1600" b="0" i="0" kern="1200" dirty="0" err="1"/>
            <a:t>och</a:t>
          </a:r>
          <a:r>
            <a:rPr lang="en-US" sz="1600" b="0" i="0" kern="1200" dirty="0"/>
            <a:t> </a:t>
          </a:r>
          <a:r>
            <a:rPr lang="en-US" sz="1600" b="0" i="0" kern="1200" dirty="0" err="1"/>
            <a:t>lättpåverkade</a:t>
          </a:r>
          <a:r>
            <a:rPr lang="en-US" sz="1600" b="0" i="0" kern="1200" dirty="0"/>
            <a:t> barn </a:t>
          </a:r>
          <a:r>
            <a:rPr lang="en-US" sz="1600" b="0" i="0" kern="1200" dirty="0" err="1"/>
            <a:t>och</a:t>
          </a:r>
          <a:r>
            <a:rPr lang="en-US" sz="1600" b="0" i="0" kern="1200" dirty="0"/>
            <a:t> </a:t>
          </a:r>
          <a:r>
            <a:rPr lang="en-US" sz="1600" b="0" i="0" kern="1200" dirty="0" err="1"/>
            <a:t>unga</a:t>
          </a:r>
          <a:r>
            <a:rPr lang="en-US" sz="1600" b="0" i="0" kern="1200" dirty="0"/>
            <a:t>.</a:t>
          </a:r>
          <a:r>
            <a:rPr lang="en-US" sz="1600" b="0" i="0" kern="1200" dirty="0">
              <a:latin typeface="Arial"/>
            </a:rPr>
            <a:t> </a:t>
          </a:r>
          <a:endParaRPr lang="en-US" sz="1600" kern="1200" dirty="0"/>
        </a:p>
      </dsp:txBody>
      <dsp:txXfrm>
        <a:off x="41123" y="1933462"/>
        <a:ext cx="9527579" cy="760154"/>
      </dsp:txXfrm>
    </dsp:sp>
    <dsp:sp modelId="{7EEC7491-B6E2-46F4-B7DB-49BC6740F258}">
      <dsp:nvSpPr>
        <dsp:cNvPr id="0" name=""/>
        <dsp:cNvSpPr/>
      </dsp:nvSpPr>
      <dsp:spPr>
        <a:xfrm>
          <a:off x="0" y="2780819"/>
          <a:ext cx="9609825" cy="842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1" i="0" kern="1200" dirty="0" err="1"/>
            <a:t>Målgruppen</a:t>
          </a:r>
          <a:r>
            <a:rPr lang="en-US" sz="1600" b="0" i="0" kern="1200" dirty="0"/>
            <a:t> för </a:t>
          </a:r>
          <a:r>
            <a:rPr lang="en-US" sz="1600" b="0" i="0" kern="1200" dirty="0" err="1"/>
            <a:t>ungdomskriminalitetsnämnderna</a:t>
          </a:r>
          <a:r>
            <a:rPr lang="en-US" sz="1600" b="0" i="0" kern="1200" dirty="0"/>
            <a:t> </a:t>
          </a:r>
          <a:r>
            <a:rPr lang="en-US" sz="1600" b="0" i="0" kern="1200" dirty="0" err="1"/>
            <a:t>är</a:t>
          </a:r>
          <a:r>
            <a:rPr lang="en-US" sz="1600" b="0" i="0" kern="1200" dirty="0"/>
            <a:t> barn </a:t>
          </a:r>
          <a:r>
            <a:rPr lang="en-US" sz="1600" b="0" i="0" kern="1200" dirty="0" err="1"/>
            <a:t>i</a:t>
          </a:r>
          <a:r>
            <a:rPr lang="en-US" sz="1600" b="0" i="0" kern="1200" dirty="0"/>
            <a:t> </a:t>
          </a:r>
          <a:r>
            <a:rPr lang="en-US" sz="1600" b="0" i="0" kern="1200" dirty="0" err="1"/>
            <a:t>åldrarna</a:t>
          </a:r>
          <a:r>
            <a:rPr lang="en-US" sz="1600" b="0" i="0" kern="1200" dirty="0"/>
            <a:t> 10–14 </a:t>
          </a:r>
          <a:r>
            <a:rPr lang="en-US" sz="1600" b="0" i="0" kern="1200" dirty="0" err="1"/>
            <a:t>år</a:t>
          </a:r>
          <a:r>
            <a:rPr lang="en-US" sz="1600" b="0" i="0" kern="1200" dirty="0"/>
            <a:t> </a:t>
          </a:r>
          <a:r>
            <a:rPr lang="en-US" sz="1600" b="0" i="0" kern="1200" dirty="0" err="1"/>
            <a:t>som</a:t>
          </a:r>
          <a:r>
            <a:rPr lang="en-US" sz="1600" b="0" i="0" kern="1200" dirty="0"/>
            <a:t> </a:t>
          </a:r>
          <a:r>
            <a:rPr lang="en-US" sz="1600" b="0" i="0" kern="1200" dirty="0" err="1"/>
            <a:t>misstänkts</a:t>
          </a:r>
          <a:r>
            <a:rPr lang="en-US" sz="1600" b="0" i="0" kern="1200" dirty="0"/>
            <a:t> för </a:t>
          </a:r>
          <a:r>
            <a:rPr lang="en-US" sz="1600" b="0" i="0" kern="1200" dirty="0" err="1"/>
            <a:t>att</a:t>
          </a:r>
          <a:r>
            <a:rPr lang="en-US" sz="1600" b="0" i="0" kern="1200" dirty="0"/>
            <a:t> ha </a:t>
          </a:r>
          <a:r>
            <a:rPr lang="en-US" sz="1600" b="0" i="0" kern="1200" dirty="0" err="1"/>
            <a:t>begått</a:t>
          </a:r>
          <a:r>
            <a:rPr lang="en-US" sz="1600" b="0" i="0" kern="1200" dirty="0"/>
            <a:t> </a:t>
          </a:r>
          <a:r>
            <a:rPr lang="en-US" sz="1600" b="0" i="0" kern="1200" dirty="0" err="1"/>
            <a:t>ett</a:t>
          </a:r>
          <a:r>
            <a:rPr lang="en-US" sz="1600" b="0" i="0" kern="1200" dirty="0"/>
            <a:t> </a:t>
          </a:r>
          <a:r>
            <a:rPr lang="en-US" sz="1600" b="0" i="0" kern="1200" dirty="0" err="1"/>
            <a:t>allvarligt</a:t>
          </a:r>
          <a:r>
            <a:rPr lang="en-US" sz="1600" b="0" i="0" kern="1200" dirty="0"/>
            <a:t> </a:t>
          </a:r>
          <a:r>
            <a:rPr lang="en-US" sz="1600" b="0" i="0" kern="1200" dirty="0" err="1"/>
            <a:t>eller</a:t>
          </a:r>
          <a:r>
            <a:rPr lang="en-US" sz="1600" b="0" i="0" kern="1200" dirty="0"/>
            <a:t> </a:t>
          </a:r>
          <a:r>
            <a:rPr lang="en-US" sz="1600" b="0" i="0" kern="1200" dirty="0" err="1"/>
            <a:t>grovt</a:t>
          </a:r>
          <a:r>
            <a:rPr lang="en-US" sz="1600" b="0" i="0" kern="1200" dirty="0"/>
            <a:t> </a:t>
          </a:r>
          <a:r>
            <a:rPr lang="en-US" sz="1600" b="0" i="0" kern="1200" dirty="0" err="1"/>
            <a:t>brott</a:t>
          </a:r>
          <a:r>
            <a:rPr lang="en-US" sz="1600" b="0" i="0" kern="1200" dirty="0"/>
            <a:t>, </a:t>
          </a:r>
          <a:r>
            <a:rPr lang="en-US" sz="1600" b="0" i="0" kern="1200" dirty="0" err="1"/>
            <a:t>samt</a:t>
          </a:r>
          <a:r>
            <a:rPr lang="en-US" sz="1600" b="0" i="0" kern="1200" dirty="0"/>
            <a:t> </a:t>
          </a:r>
          <a:r>
            <a:rPr lang="en-US" sz="1600" b="0" i="0" kern="1200" dirty="0" err="1"/>
            <a:t>unga</a:t>
          </a:r>
          <a:r>
            <a:rPr lang="en-US" sz="1600" b="0" i="0" kern="1200" dirty="0"/>
            <a:t> </a:t>
          </a:r>
          <a:r>
            <a:rPr lang="en-US" sz="1600" b="0" i="0" kern="1200" dirty="0" err="1"/>
            <a:t>i</a:t>
          </a:r>
          <a:r>
            <a:rPr lang="en-US" sz="1600" b="0" i="0" kern="1200" dirty="0"/>
            <a:t> </a:t>
          </a:r>
          <a:r>
            <a:rPr lang="en-US" sz="1600" b="0" i="0" kern="1200" dirty="0" err="1"/>
            <a:t>åldrarna</a:t>
          </a:r>
          <a:r>
            <a:rPr lang="en-US" sz="1600" b="0" i="0" kern="1200" dirty="0"/>
            <a:t> 15–17 </a:t>
          </a:r>
          <a:r>
            <a:rPr lang="en-US" sz="1600" b="0" i="0" kern="1200" dirty="0" err="1"/>
            <a:t>år</a:t>
          </a:r>
          <a:r>
            <a:rPr lang="en-US" sz="1600" b="0" i="0" kern="1200" dirty="0"/>
            <a:t> </a:t>
          </a:r>
          <a:r>
            <a:rPr lang="en-US" sz="1600" b="0" i="0" kern="1200" dirty="0" err="1"/>
            <a:t>som</a:t>
          </a:r>
          <a:r>
            <a:rPr lang="en-US" sz="1600" b="0" i="0" kern="1200" dirty="0"/>
            <a:t> </a:t>
          </a:r>
          <a:r>
            <a:rPr lang="en-US" sz="1600" b="0" i="0" kern="1200" dirty="0" err="1"/>
            <a:t>har</a:t>
          </a:r>
          <a:r>
            <a:rPr lang="en-US" sz="1600" b="0" i="0" kern="1200" dirty="0"/>
            <a:t> </a:t>
          </a:r>
          <a:r>
            <a:rPr lang="en-US" sz="1600" b="0" i="0" kern="1200" dirty="0" err="1"/>
            <a:t>dömts</a:t>
          </a:r>
          <a:r>
            <a:rPr lang="en-US" sz="1600" b="0" i="0" kern="1200" dirty="0"/>
            <a:t> för </a:t>
          </a:r>
          <a:r>
            <a:rPr lang="en-US" sz="1600" b="0" i="0" kern="1200" dirty="0" err="1"/>
            <a:t>ett</a:t>
          </a:r>
          <a:r>
            <a:rPr lang="en-US" sz="1600" b="0" i="0" kern="1200" dirty="0"/>
            <a:t> </a:t>
          </a:r>
          <a:r>
            <a:rPr lang="en-US" sz="1600" b="0" i="0" kern="1200" dirty="0" err="1"/>
            <a:t>allvarligt</a:t>
          </a:r>
          <a:r>
            <a:rPr lang="en-US" sz="1600" b="0" i="0" kern="1200" dirty="0"/>
            <a:t> </a:t>
          </a:r>
          <a:r>
            <a:rPr lang="en-US" sz="1600" b="0" i="0" kern="1200" dirty="0" err="1"/>
            <a:t>eller</a:t>
          </a:r>
          <a:r>
            <a:rPr lang="en-US" sz="1600" b="0" i="0" kern="1200" dirty="0"/>
            <a:t> </a:t>
          </a:r>
          <a:r>
            <a:rPr lang="en-US" sz="1600" b="0" i="0" kern="1200" dirty="0" err="1"/>
            <a:t>grovt</a:t>
          </a:r>
          <a:r>
            <a:rPr lang="en-US" sz="1600" b="0" i="0" kern="1200" dirty="0"/>
            <a:t> </a:t>
          </a:r>
          <a:r>
            <a:rPr lang="en-US" sz="1600" b="0" i="0" kern="1200" dirty="0" err="1"/>
            <a:t>brott</a:t>
          </a:r>
          <a:r>
            <a:rPr lang="en-US" sz="1600" b="0" i="0" kern="1200" dirty="0"/>
            <a:t>.</a:t>
          </a:r>
          <a:endParaRPr lang="en-US" sz="1600" kern="1200" dirty="0"/>
        </a:p>
      </dsp:txBody>
      <dsp:txXfrm>
        <a:off x="41123" y="2821942"/>
        <a:ext cx="9527579" cy="7601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CF626-A752-4824-920F-4595288D9649}">
      <dsp:nvSpPr>
        <dsp:cNvPr id="0" name=""/>
        <dsp:cNvSpPr/>
      </dsp:nvSpPr>
      <dsp:spPr>
        <a:xfrm>
          <a:off x="1269" y="662665"/>
          <a:ext cx="1594841" cy="62573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lvl="0" algn="l" defTabSz="488950">
            <a:lnSpc>
              <a:spcPct val="90000"/>
            </a:lnSpc>
            <a:spcBef>
              <a:spcPct val="0"/>
            </a:spcBef>
            <a:spcAft>
              <a:spcPct val="35000"/>
            </a:spcAft>
          </a:pPr>
          <a:r>
            <a:rPr lang="sv-SE" sz="1100" kern="1200" dirty="0"/>
            <a:t>Planering</a:t>
          </a:r>
        </a:p>
      </dsp:txBody>
      <dsp:txXfrm>
        <a:off x="1269" y="662665"/>
        <a:ext cx="1594841" cy="417155"/>
      </dsp:txXfrm>
    </dsp:sp>
    <dsp:sp modelId="{06B36EDC-2FC6-4481-AFB9-CD0A5CCB3243}">
      <dsp:nvSpPr>
        <dsp:cNvPr id="0" name=""/>
        <dsp:cNvSpPr/>
      </dsp:nvSpPr>
      <dsp:spPr>
        <a:xfrm>
          <a:off x="327923" y="1079821"/>
          <a:ext cx="1594841" cy="13464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sv-SE" sz="1100" kern="1200" dirty="0"/>
            <a:t>Referensgrupper</a:t>
          </a:r>
        </a:p>
        <a:p>
          <a:pPr marL="57150" lvl="1" indent="-57150" algn="l" defTabSz="488950">
            <a:lnSpc>
              <a:spcPct val="90000"/>
            </a:lnSpc>
            <a:spcBef>
              <a:spcPct val="0"/>
            </a:spcBef>
            <a:spcAft>
              <a:spcPct val="15000"/>
            </a:spcAft>
            <a:buChar char="••"/>
          </a:pPr>
          <a:r>
            <a:rPr lang="sv-SE" sz="1100" kern="1200" dirty="0"/>
            <a:t>Screeningfrågor</a:t>
          </a:r>
        </a:p>
        <a:p>
          <a:pPr marL="57150" lvl="1" indent="-57150" algn="l" defTabSz="488950">
            <a:lnSpc>
              <a:spcPct val="90000"/>
            </a:lnSpc>
            <a:spcBef>
              <a:spcPct val="0"/>
            </a:spcBef>
            <a:spcAft>
              <a:spcPct val="15000"/>
            </a:spcAft>
            <a:buChar char="••"/>
          </a:pPr>
          <a:r>
            <a:rPr lang="sv-SE" sz="1100" kern="1200" dirty="0"/>
            <a:t>Underlag till datainsamling</a:t>
          </a:r>
        </a:p>
        <a:p>
          <a:pPr marL="57150" lvl="1" indent="-57150" algn="l" defTabSz="488950">
            <a:lnSpc>
              <a:spcPct val="90000"/>
            </a:lnSpc>
            <a:spcBef>
              <a:spcPct val="0"/>
            </a:spcBef>
            <a:spcAft>
              <a:spcPct val="15000"/>
            </a:spcAft>
            <a:buChar char="••"/>
          </a:pPr>
          <a:r>
            <a:rPr lang="sv-SE" sz="1100" kern="1200" dirty="0"/>
            <a:t>Sammanställning litteratur och bakgrundsmaterial</a:t>
          </a:r>
        </a:p>
      </dsp:txBody>
      <dsp:txXfrm>
        <a:off x="367358" y="1119256"/>
        <a:ext cx="1515971" cy="1267530"/>
      </dsp:txXfrm>
    </dsp:sp>
    <dsp:sp modelId="{BD3EBD38-8722-4D3C-B956-5121704B54A2}">
      <dsp:nvSpPr>
        <dsp:cNvPr id="0" name=""/>
        <dsp:cNvSpPr/>
      </dsp:nvSpPr>
      <dsp:spPr>
        <a:xfrm>
          <a:off x="1837882" y="672708"/>
          <a:ext cx="512557" cy="397069"/>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sv-SE" sz="900" kern="1200"/>
        </a:p>
      </dsp:txBody>
      <dsp:txXfrm>
        <a:off x="1837882" y="752122"/>
        <a:ext cx="393436" cy="238241"/>
      </dsp:txXfrm>
    </dsp:sp>
    <dsp:sp modelId="{6BA60998-59EE-4706-95E6-2A0AD79DD157}">
      <dsp:nvSpPr>
        <dsp:cNvPr id="0" name=""/>
        <dsp:cNvSpPr/>
      </dsp:nvSpPr>
      <dsp:spPr>
        <a:xfrm>
          <a:off x="2563199" y="662665"/>
          <a:ext cx="1594841" cy="62573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lvl="0" algn="l" defTabSz="488950">
            <a:lnSpc>
              <a:spcPct val="90000"/>
            </a:lnSpc>
            <a:spcBef>
              <a:spcPct val="0"/>
            </a:spcBef>
            <a:spcAft>
              <a:spcPct val="35000"/>
            </a:spcAft>
          </a:pPr>
          <a:r>
            <a:rPr lang="sv-SE" sz="1100" kern="1200" dirty="0"/>
            <a:t>Datainsamling &amp; analys</a:t>
          </a:r>
        </a:p>
      </dsp:txBody>
      <dsp:txXfrm>
        <a:off x="2563199" y="662665"/>
        <a:ext cx="1594841" cy="417155"/>
      </dsp:txXfrm>
    </dsp:sp>
    <dsp:sp modelId="{4B98FC0F-AB0C-4DFC-8C71-9960DB9787F0}">
      <dsp:nvSpPr>
        <dsp:cNvPr id="0" name=""/>
        <dsp:cNvSpPr/>
      </dsp:nvSpPr>
      <dsp:spPr>
        <a:xfrm>
          <a:off x="2889853" y="1079821"/>
          <a:ext cx="1594841" cy="13464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sv-SE" sz="1100" kern="1200" dirty="0"/>
            <a:t>Huvudenkät ut v.22</a:t>
          </a:r>
        </a:p>
        <a:p>
          <a:pPr marL="57150" lvl="1" indent="-57150" algn="l" defTabSz="488950">
            <a:lnSpc>
              <a:spcPct val="90000"/>
            </a:lnSpc>
            <a:spcBef>
              <a:spcPct val="0"/>
            </a:spcBef>
            <a:spcAft>
              <a:spcPct val="15000"/>
            </a:spcAft>
            <a:buChar char="••"/>
          </a:pPr>
          <a:r>
            <a:rPr lang="sv-SE" sz="1100" kern="1200" dirty="0"/>
            <a:t>Påminnelse v. 32-33</a:t>
          </a:r>
        </a:p>
      </dsp:txBody>
      <dsp:txXfrm>
        <a:off x="2929288" y="1119256"/>
        <a:ext cx="1515971" cy="1267530"/>
      </dsp:txXfrm>
    </dsp:sp>
    <dsp:sp modelId="{ECCCE43E-6D28-4E53-BB2D-B4D5761203E0}">
      <dsp:nvSpPr>
        <dsp:cNvPr id="0" name=""/>
        <dsp:cNvSpPr/>
      </dsp:nvSpPr>
      <dsp:spPr>
        <a:xfrm>
          <a:off x="4399813" y="672708"/>
          <a:ext cx="512557" cy="39706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sv-SE" sz="900" kern="1200"/>
        </a:p>
      </dsp:txBody>
      <dsp:txXfrm>
        <a:off x="4399813" y="752122"/>
        <a:ext cx="393436" cy="238241"/>
      </dsp:txXfrm>
    </dsp:sp>
    <dsp:sp modelId="{D4349E94-DEB3-41D3-B3F5-16CF9EA168E1}">
      <dsp:nvSpPr>
        <dsp:cNvPr id="0" name=""/>
        <dsp:cNvSpPr/>
      </dsp:nvSpPr>
      <dsp:spPr>
        <a:xfrm>
          <a:off x="5125129" y="662665"/>
          <a:ext cx="1594841" cy="62573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lvl="0" algn="l" defTabSz="488950">
            <a:lnSpc>
              <a:spcPct val="90000"/>
            </a:lnSpc>
            <a:spcBef>
              <a:spcPct val="0"/>
            </a:spcBef>
            <a:spcAft>
              <a:spcPct val="35000"/>
            </a:spcAft>
          </a:pPr>
          <a:r>
            <a:rPr lang="sv-SE" sz="1100" kern="1200" dirty="0"/>
            <a:t>Sammanställning &amp; analys</a:t>
          </a:r>
        </a:p>
      </dsp:txBody>
      <dsp:txXfrm>
        <a:off x="5125129" y="662665"/>
        <a:ext cx="1594841" cy="417155"/>
      </dsp:txXfrm>
    </dsp:sp>
    <dsp:sp modelId="{4AA19189-4397-40FA-8336-FDEF05B3D6BC}">
      <dsp:nvSpPr>
        <dsp:cNvPr id="0" name=""/>
        <dsp:cNvSpPr/>
      </dsp:nvSpPr>
      <dsp:spPr>
        <a:xfrm>
          <a:off x="5451784" y="1079821"/>
          <a:ext cx="1594841" cy="134640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sv-SE" sz="1100" kern="1200" dirty="0"/>
            <a:t>v.33-48</a:t>
          </a:r>
        </a:p>
        <a:p>
          <a:pPr marL="57150" lvl="1" indent="-57150" algn="l" defTabSz="488950">
            <a:lnSpc>
              <a:spcPct val="90000"/>
            </a:lnSpc>
            <a:spcBef>
              <a:spcPct val="0"/>
            </a:spcBef>
            <a:spcAft>
              <a:spcPct val="15000"/>
            </a:spcAft>
            <a:buChar char="••"/>
          </a:pPr>
          <a:r>
            <a:rPr lang="sv-SE" sz="1100" kern="1200" dirty="0"/>
            <a:t>v.50 strategisk styrgrupp</a:t>
          </a:r>
        </a:p>
        <a:p>
          <a:pPr marL="57150" lvl="1" indent="-57150" algn="l" defTabSz="488950">
            <a:lnSpc>
              <a:spcPct val="90000"/>
            </a:lnSpc>
            <a:spcBef>
              <a:spcPct val="0"/>
            </a:spcBef>
            <a:spcAft>
              <a:spcPct val="15000"/>
            </a:spcAft>
            <a:buChar char="••"/>
          </a:pPr>
          <a:r>
            <a:rPr lang="sv-SE" sz="1100" kern="1200" dirty="0"/>
            <a:t>Förstudie klar 31/12-2021</a:t>
          </a:r>
        </a:p>
      </dsp:txBody>
      <dsp:txXfrm>
        <a:off x="5491219" y="1119256"/>
        <a:ext cx="1515971" cy="1267530"/>
      </dsp:txXfrm>
    </dsp:sp>
    <dsp:sp modelId="{F75985E0-6743-4315-8674-12994A30EEBF}">
      <dsp:nvSpPr>
        <dsp:cNvPr id="0" name=""/>
        <dsp:cNvSpPr/>
      </dsp:nvSpPr>
      <dsp:spPr>
        <a:xfrm>
          <a:off x="6961743" y="672708"/>
          <a:ext cx="512557" cy="39706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sv-SE" sz="900" kern="1200"/>
        </a:p>
      </dsp:txBody>
      <dsp:txXfrm>
        <a:off x="6961743" y="752122"/>
        <a:ext cx="393436" cy="238241"/>
      </dsp:txXfrm>
    </dsp:sp>
    <dsp:sp modelId="{CB6896F6-AD23-4A4B-BA88-4E445B6244B4}">
      <dsp:nvSpPr>
        <dsp:cNvPr id="0" name=""/>
        <dsp:cNvSpPr/>
      </dsp:nvSpPr>
      <dsp:spPr>
        <a:xfrm>
          <a:off x="7687060" y="662665"/>
          <a:ext cx="1594841" cy="62573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lvl="0" algn="l" defTabSz="488950">
            <a:lnSpc>
              <a:spcPct val="90000"/>
            </a:lnSpc>
            <a:spcBef>
              <a:spcPct val="0"/>
            </a:spcBef>
            <a:spcAft>
              <a:spcPct val="35000"/>
            </a:spcAft>
          </a:pPr>
          <a:r>
            <a:rPr lang="sv-SE" sz="1100" kern="1200" dirty="0"/>
            <a:t>Presentation &amp; nästa steg</a:t>
          </a:r>
        </a:p>
      </dsp:txBody>
      <dsp:txXfrm>
        <a:off x="7687060" y="662665"/>
        <a:ext cx="1594841" cy="417155"/>
      </dsp:txXfrm>
    </dsp:sp>
    <dsp:sp modelId="{31696747-0310-4C23-96A1-EA103CA54C77}">
      <dsp:nvSpPr>
        <dsp:cNvPr id="0" name=""/>
        <dsp:cNvSpPr/>
      </dsp:nvSpPr>
      <dsp:spPr>
        <a:xfrm>
          <a:off x="8013714" y="1079821"/>
          <a:ext cx="1594841" cy="1346400"/>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sv-SE" sz="1100" kern="1200" dirty="0"/>
            <a:t>Presentation nationella styrgruppen</a:t>
          </a:r>
        </a:p>
      </dsp:txBody>
      <dsp:txXfrm>
        <a:off x="8053149" y="1119256"/>
        <a:ext cx="1515971" cy="12675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emf"/></Relationships>
</file>

<file path=ppt/drawings/drawing1.xml><?xml version="1.0" encoding="utf-8"?>
<c:userShapes xmlns:c="http://schemas.openxmlformats.org/drawingml/2006/chart">
  <cdr:relSizeAnchor xmlns:cdr="http://schemas.openxmlformats.org/drawingml/2006/chartDrawing">
    <cdr:from>
      <cdr:x>0.09772</cdr:x>
      <cdr:y>0.80536</cdr:y>
    </cdr:from>
    <cdr:to>
      <cdr:x>0.1871</cdr:x>
      <cdr:y>1</cdr:y>
    </cdr:to>
    <cdr:sp macro="" textlink="">
      <cdr:nvSpPr>
        <cdr:cNvPr id="2" name="textruta 1"/>
        <cdr:cNvSpPr txBox="1"/>
      </cdr:nvSpPr>
      <cdr:spPr>
        <a:xfrm xmlns:a="http://schemas.openxmlformats.org/drawingml/2006/main">
          <a:off x="999762" y="440305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sv-SE" sz="1100" dirty="0"/>
        </a:p>
      </cdr:txBody>
    </cdr:sp>
  </cdr:relSizeAnchor>
  <cdr:relSizeAnchor xmlns:cdr="http://schemas.openxmlformats.org/drawingml/2006/chartDrawing">
    <cdr:from>
      <cdr:x>0.0841</cdr:x>
      <cdr:y>0.80536</cdr:y>
    </cdr:from>
    <cdr:to>
      <cdr:x>0.17348</cdr:x>
      <cdr:y>1</cdr:y>
    </cdr:to>
    <cdr:sp macro="" textlink="">
      <cdr:nvSpPr>
        <cdr:cNvPr id="3" name="textruta 2"/>
        <cdr:cNvSpPr txBox="1"/>
      </cdr:nvSpPr>
      <cdr:spPr>
        <a:xfrm xmlns:a="http://schemas.openxmlformats.org/drawingml/2006/main">
          <a:off x="860425" y="456851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sv-SE" sz="1100" dirty="0"/>
        </a:p>
      </cdr:txBody>
    </cdr:sp>
  </cdr:relSizeAnchor>
  <cdr:relSizeAnchor xmlns:cdr="http://schemas.openxmlformats.org/drawingml/2006/chartDrawing">
    <cdr:from>
      <cdr:x>0.65112</cdr:x>
      <cdr:y>0.95743</cdr:y>
    </cdr:from>
    <cdr:to>
      <cdr:x>0.94342</cdr:x>
      <cdr:y>1</cdr:y>
    </cdr:to>
    <cdr:pic>
      <cdr:nvPicPr>
        <cdr:cNvPr id="4" name="chart">
          <a:extLst xmlns:a="http://schemas.openxmlformats.org/drawingml/2006/main">
            <a:ext uri="{FF2B5EF4-FFF2-40B4-BE49-F238E27FC236}">
              <a16:creationId xmlns:a16="http://schemas.microsoft.com/office/drawing/2014/main" id="{0BD0EF9E-4D75-454F-B48A-A0B3851EC45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661560" y="4497922"/>
          <a:ext cx="2990476" cy="200000"/>
        </a:xfrm>
        <a:prstGeom xmlns:a="http://schemas.openxmlformats.org/drawingml/2006/main" prst="rect">
          <a:avLst/>
        </a:prstGeom>
      </cdr:spPr>
    </cdr:pic>
  </cdr:relSizeAnchor>
  <cdr:relSizeAnchor xmlns:cdr="http://schemas.openxmlformats.org/drawingml/2006/chartDrawing">
    <cdr:from>
      <cdr:x>0.7594</cdr:x>
      <cdr:y>0.83273</cdr:y>
    </cdr:from>
    <cdr:to>
      <cdr:x>0.7597</cdr:x>
      <cdr:y>0.95335</cdr:y>
    </cdr:to>
    <cdr:cxnSp macro="">
      <cdr:nvCxnSpPr>
        <cdr:cNvPr id="6" name="Rak pilkoppling 5">
          <a:extLst xmlns:a="http://schemas.openxmlformats.org/drawingml/2006/main">
            <a:ext uri="{FF2B5EF4-FFF2-40B4-BE49-F238E27FC236}">
              <a16:creationId xmlns:a16="http://schemas.microsoft.com/office/drawing/2014/main" id="{A771E514-BA7D-42F2-A351-842946CD81D5}"/>
            </a:ext>
          </a:extLst>
        </cdr:cNvPr>
        <cdr:cNvCxnSpPr/>
      </cdr:nvCxnSpPr>
      <cdr:spPr>
        <a:xfrm xmlns:a="http://schemas.openxmlformats.org/drawingml/2006/main" flipH="1" flipV="1">
          <a:off x="4344907" y="3835789"/>
          <a:ext cx="1740" cy="555623"/>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DC79277-2EB4-4316-8555-5F367CDA1CAA}" type="datetimeFigureOut">
              <a:rPr lang="sv-SE" smtClean="0"/>
              <a:t>2022-09-30</a:t>
            </a:fld>
            <a:endParaRPr lang="sv-SE"/>
          </a:p>
        </p:txBody>
      </p:sp>
      <p:sp>
        <p:nvSpPr>
          <p:cNvPr id="4" name="Platshållare för bildobjekt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5A2A9D6-3E17-4DE7-86FE-7F9EB5803821}" type="slidenum">
              <a:rPr lang="sv-SE" smtClean="0"/>
              <a:t>‹#›</a:t>
            </a:fld>
            <a:endParaRPr lang="sv-SE"/>
          </a:p>
        </p:txBody>
      </p:sp>
    </p:spTree>
    <p:extLst>
      <p:ext uri="{BB962C8B-B14F-4D97-AF65-F5344CB8AC3E}">
        <p14:creationId xmlns:p14="http://schemas.microsoft.com/office/powerpoint/2010/main" val="2414907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5A2A9D6-3E17-4DE7-86FE-7F9EB5803821}" type="slidenum">
              <a:rPr lang="sv-SE" smtClean="0"/>
              <a:t>2</a:t>
            </a:fld>
            <a:endParaRPr lang="sv-SE"/>
          </a:p>
        </p:txBody>
      </p:sp>
    </p:spTree>
    <p:extLst>
      <p:ext uri="{BB962C8B-B14F-4D97-AF65-F5344CB8AC3E}">
        <p14:creationId xmlns:p14="http://schemas.microsoft.com/office/powerpoint/2010/main" val="3813661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AC537-08EC-4D47-A1CD-80A1F488B0F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800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AC537-08EC-4D47-A1CD-80A1F488B0F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401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000" b="1" dirty="0"/>
              <a:t>Driftsättning av tjänsten</a:t>
            </a:r>
          </a:p>
          <a:p>
            <a:r>
              <a:rPr lang="sv-SE" sz="1000" dirty="0"/>
              <a:t>IVO har tillgängliggjort den information som är möjlig med nuvarande rättsliga förutsättningar. Den information som har tillgängliggjorts är hänförlig både till verksamhetsutförare och till verksamheter. Detta innefattar organisationsnummer och namn på juridiska personer samt uppgifter om verksamheter, såsom målgrupp, placering i län och kommun, antal platser och typ av verksamhet. Vidare har metadata om IVO: s beslut kopplat till verksamheterna tillgängliggjorts. Detta inkluderar datum för beslut, vilka områden IVO har granskat, utfallet av beslutet samt det diarienummer som beslutet är kopplat till. Genom detta får kommunerna en överskådlig och samlad bild av den information som IVO har om verksamheten. Genom att presentera diarienummer underlättar IVO för kommunerna att begära ut beslut och läsa dem i sin helhet.</a:t>
            </a:r>
          </a:p>
          <a:p>
            <a:endParaRPr lang="sv-SE" sz="1000" dirty="0"/>
          </a:p>
          <a:p>
            <a:r>
              <a:rPr lang="sv-SE" sz="1000" dirty="0"/>
              <a:t>Till varje verksamhet finns en sammanfattande text. För att underlätta läsningen och för att få en snabb överblick finns visualiseringar i form av färgmarkeringar och symboler. Till exempel markeras en tillsyn utan brister med grön färg. I tjänsten finns flera olika filtreringsmöjligheter, till exempel typ av boende, målgrupp, län, kommun, aktiva verksamheter, nedlagda verksamheter samt verksamheter där IVO återkallat tillståndet.</a:t>
            </a:r>
          </a:p>
          <a:p>
            <a:endParaRPr lang="sv-SE" sz="1000" dirty="0"/>
          </a:p>
          <a:p>
            <a:r>
              <a:rPr lang="sv-SE" sz="1000" dirty="0"/>
              <a:t>IVO levererar på uppdraget utifrån de förutsättningar som finns. Det som kvarstår är att tillgängliggöra är personuppgifter, såsom namn på enskilda näringsidkare och namn på och kontaktuppgifter till föreståndare, samt att automatisera tillgången till IVO: s beslut i sin helhet. IVO: s beslut kan innehålla uppgifter som omfattas av sekretess. När en socialnämnd manuellt begär ut dessa beslut lämnas de normalt sett ut, efter att IVO har gjort en sekretessprövning i varje enskilt fall.</a:t>
            </a:r>
          </a:p>
          <a:p>
            <a:endParaRPr lang="sv-SE" sz="1000" dirty="0"/>
          </a:p>
          <a:p>
            <a:r>
              <a:rPr lang="sv-SE" sz="1000" dirty="0"/>
              <a:t>För att även personuppgifter och sekretesskyddade uppgifter ska kunna tillgängliggöras har IVO bedömt att det krävs att nya bestämmelser införs i form av en sekretessbrytande bestämmelse samt en förändring av regleringen gällande IVO: s omsorgsregister. IVO bedömer att dessa kan införas av regeringen genom meddelande av nya bestämmelser i socialtjänstförordningen.</a:t>
            </a:r>
          </a:p>
          <a:p>
            <a:endParaRPr lang="sv-SE" sz="1000" dirty="0"/>
          </a:p>
          <a:p>
            <a:r>
              <a:rPr lang="sv-SE" sz="1000" dirty="0"/>
              <a:t>Handläggare i kommunernas socialtjänst får tillgång till den digitala tjänsten genom ett frilistningsförfarande. Det är en metod för att kontrollera behörig trafik på nätverk eller epost.</a:t>
            </a:r>
          </a:p>
          <a:p>
            <a:endParaRPr lang="sv-SE" sz="1000" dirty="0"/>
          </a:p>
          <a:p>
            <a:r>
              <a:rPr lang="sv-SE" sz="1000" dirty="0"/>
              <a:t>IVO skapar en tabell över godkända och av kommunen bekräftade adresser som får tillgång till tjänsten.</a:t>
            </a:r>
          </a:p>
          <a:p>
            <a:endParaRPr lang="sv-SE" sz="1000" dirty="0"/>
          </a:p>
          <a:p>
            <a:r>
              <a:rPr lang="sv-SE" sz="1000" dirty="0"/>
              <a:t>Om tjänsten kan utökas med mer information och ett automatiserat utlämnande möjliggörs kommer åtkomstmöjligheten att behöva justeras och en säkrare autentisering kommer att behövas. En möjlig lösning kommer då att vara federerad inloggning. Det innebär att behörig personal använder samma inloggningsuppgifter som hon eller han använder i kommunens eget IT-system, en </a:t>
            </a:r>
            <a:r>
              <a:rPr lang="sv-SE" sz="1000" dirty="0" err="1"/>
              <a:t>Single</a:t>
            </a:r>
            <a:r>
              <a:rPr lang="sv-SE" sz="1000" dirty="0"/>
              <a:t> Sign On lösning.</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AC537-08EC-4D47-A1CD-80A1F488B0F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645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22BA35-2AD2-40CD-A103-56B9A500E1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796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Ingen avgränsning till våld i nära relation</a:t>
            </a:r>
          </a:p>
          <a:p>
            <a:r>
              <a:rPr lang="sv-SE" dirty="0"/>
              <a:t>Avhoppare</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419B-9D19-47E7-A185-DEF0C470C0A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211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F34D3-BF2C-48BA-A4CA-DE572DDF207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33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endParaRPr lang="sv-SE"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F34D3-BF2C-48BA-A4CA-DE572DDF207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898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4419B-9D19-47E7-A185-DEF0C470C0A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058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D4B67-9932-46FC-A47E-0B76E5184B7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157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D4B67-9932-46FC-A47E-0B76E5184B7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966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fld id="{65A2A9D6-3E17-4DE7-86FE-7F9EB5803821}" type="slidenum">
              <a:rPr lang="sv-SE" smtClean="0"/>
              <a:t>3</a:t>
            </a:fld>
            <a:endParaRPr lang="sv-SE"/>
          </a:p>
        </p:txBody>
      </p:sp>
    </p:spTree>
    <p:extLst>
      <p:ext uri="{BB962C8B-B14F-4D97-AF65-F5344CB8AC3E}">
        <p14:creationId xmlns:p14="http://schemas.microsoft.com/office/powerpoint/2010/main" val="2066845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D4B67-9932-46FC-A47E-0B76E5184B7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226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D4B67-9932-46FC-A47E-0B76E5184B7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648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6D4B67-9932-46FC-A47E-0B76E5184B7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486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E0FAD-7AF1-4FF3-B106-3C1C59BF24C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867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4E0FAD-7AF1-4FF3-B106-3C1C59BF24C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84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0EBC9B-0DB4-404C-9AE2-6C9C4CC4CD2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893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8E4D3-F270-4F61-9CD6-6F97B1BD34D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254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dirty="0">
                <a:solidFill>
                  <a:srgbClr val="222222"/>
                </a:solidFill>
                <a:latin typeface="Arial" panose="020B0604020202020204" pitchFamily="34" charset="0"/>
              </a:rPr>
              <a:t>Beräknas avslutas 3 aug 2023</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8E4D3-F270-4F61-9CD6-6F97B1BD34D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246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ffectLst/>
                <a:latin typeface="OrigGarmnd BT"/>
                <a:ea typeface="Times New Roman" panose="02020603050405020304" pitchFamily="18" charset="0"/>
                <a:cs typeface="Times New Roman" panose="02020603050405020304" pitchFamily="18" charset="0"/>
              </a:rPr>
              <a:t>SiS har ungdomshem för verkställighet av sluten ungdomsvård på fem platser i landet </a:t>
            </a:r>
            <a:r>
              <a:rPr lang="sv-SE" sz="1200" dirty="0">
                <a:effectLst/>
                <a:latin typeface="OrigGarmnd BT"/>
                <a:ea typeface="Times New Roman" panose="02020603050405020304" pitchFamily="18" charset="0"/>
                <a:cs typeface="Times New Roman" panose="02020603050405020304" pitchFamily="18" charset="0"/>
              </a:rPr>
              <a:t>geografiskt placerade från Kalix i norr till Lund i söder. Ungdomshemmens storlek varierar, men det finns totalt </a:t>
            </a:r>
            <a:r>
              <a:rPr lang="sv-SE" sz="1200" b="1" dirty="0">
                <a:effectLst/>
                <a:latin typeface="OrigGarmnd BT"/>
                <a:ea typeface="Times New Roman" panose="02020603050405020304" pitchFamily="18" charset="0"/>
                <a:cs typeface="Times New Roman" panose="02020603050405020304" pitchFamily="18" charset="0"/>
              </a:rPr>
              <a:t>83 platser i landet, varav 76 är låsbara. En avdelning består av cirka sju platser.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ffectLst/>
                <a:latin typeface="OrigGarmnd BT"/>
                <a:ea typeface="Times New Roman" panose="02020603050405020304" pitchFamily="18" charset="0"/>
                <a:cs typeface="Times New Roman" panose="02020603050405020304" pitchFamily="18" charset="0"/>
              </a:rPr>
              <a:t>Kriminalvården har 45 anstalter spridda över hela landet</a:t>
            </a:r>
            <a:r>
              <a:rPr lang="sv-SE" sz="1200" dirty="0">
                <a:effectLst/>
                <a:latin typeface="OrigGarmnd BT"/>
                <a:ea typeface="Times New Roman" panose="02020603050405020304" pitchFamily="18" charset="0"/>
                <a:cs typeface="Times New Roman" panose="02020603050405020304" pitchFamily="18" charset="0"/>
              </a:rPr>
              <a:t>. Anstalterna varierar i storlek från omkring </a:t>
            </a:r>
            <a:r>
              <a:rPr lang="sv-SE" sz="1200" b="1" dirty="0">
                <a:effectLst/>
                <a:latin typeface="OrigGarmnd BT"/>
                <a:ea typeface="Times New Roman" panose="02020603050405020304" pitchFamily="18" charset="0"/>
                <a:cs typeface="Times New Roman" panose="02020603050405020304" pitchFamily="18" charset="0"/>
              </a:rPr>
              <a:t>20 till över 500 klienter </a:t>
            </a:r>
            <a:r>
              <a:rPr lang="sv-SE" sz="1200" dirty="0">
                <a:effectLst/>
                <a:latin typeface="OrigGarmnd BT"/>
                <a:ea typeface="Times New Roman" panose="02020603050405020304" pitchFamily="18" charset="0"/>
                <a:cs typeface="Times New Roman" panose="02020603050405020304" pitchFamily="18" charset="0"/>
              </a:rPr>
              <a:t>på den största anstalten</a:t>
            </a:r>
            <a:r>
              <a:rPr lang="sv-SE" sz="1200" b="1" dirty="0">
                <a:effectLst/>
                <a:latin typeface="OrigGarmnd BT"/>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dirty="0">
              <a:effectLst/>
              <a:latin typeface="OrigGarmnd BT"/>
              <a:ea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8E4D3-F270-4F61-9CD6-6F97B1BD34D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672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Statistisk från SiS mars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OrigGarmnd B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OrigGarmnd BT"/>
                <a:ea typeface="Times New Roman" panose="02020603050405020304" pitchFamily="18" charset="0"/>
                <a:cs typeface="Times New Roman" panose="02020603050405020304" pitchFamily="18" charset="0"/>
              </a:rPr>
              <a:t>Mycket allvarlig brottslighet med höga straffvärden. </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8E4D3-F270-4F61-9CD6-6F97B1BD34D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248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Befolkningsökningen drygt en halv miljon drygt hälften av det är personer över 80 år. 0-19 färre</a:t>
            </a:r>
          </a:p>
          <a:p>
            <a:r>
              <a:rPr lang="sv-SE" dirty="0"/>
              <a:t>Tar bort invandring negativa tal ingen ökning i arbetsför ålder….. </a:t>
            </a:r>
          </a:p>
          <a:p>
            <a:r>
              <a:rPr lang="sv-SE" dirty="0"/>
              <a:t>Språkkrav</a:t>
            </a:r>
          </a:p>
        </p:txBody>
      </p:sp>
      <p:sp>
        <p:nvSpPr>
          <p:cNvPr id="4" name="Platshållare för bildnummer 3"/>
          <p:cNvSpPr>
            <a:spLocks noGrp="1"/>
          </p:cNvSpPr>
          <p:nvPr>
            <p:ph type="sldNum" sz="quarter" idx="5"/>
          </p:nvPr>
        </p:nvSpPr>
        <p:spPr/>
        <p:txBody>
          <a:bodyPr/>
          <a:lstStyle/>
          <a:p>
            <a:fld id="{65A2A9D6-3E17-4DE7-86FE-7F9EB5803821}" type="slidenum">
              <a:rPr lang="sv-SE" smtClean="0"/>
              <a:t>4</a:t>
            </a:fld>
            <a:endParaRPr lang="sv-SE"/>
          </a:p>
        </p:txBody>
      </p:sp>
    </p:spTree>
    <p:extLst>
      <p:ext uri="{BB962C8B-B14F-4D97-AF65-F5344CB8AC3E}">
        <p14:creationId xmlns:p14="http://schemas.microsoft.com/office/powerpoint/2010/main" val="2658310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Statistik SiS mars 2022. </a:t>
            </a:r>
          </a:p>
          <a:p>
            <a:pPr indent="0" algn="just" hangingPunct="0">
              <a:buNone/>
            </a:pPr>
            <a:endParaRPr lang="sv-SE" sz="1200" dirty="0">
              <a:effectLst/>
              <a:latin typeface="OrigGarmnd BT"/>
              <a:ea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8E4D3-F270-4F61-9CD6-6F97B1BD34D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6211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OrigGarmnd BT"/>
                <a:ea typeface="Times New Roman" panose="02020603050405020304" pitchFamily="18" charset="0"/>
                <a:cs typeface="Times New Roman" panose="02020603050405020304" pitchFamily="18" charset="0"/>
              </a:rPr>
              <a:t>Under senare år verkar den genomsnittliga strafftiden för sluten ungdomsvård ha ökat något, från att tidigare legat runt nio–tio månader till att på senare tid uppgått till omkring ett år.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OrigGarmnd BT"/>
              <a:ea typeface="Times New Roman" panose="02020603050405020304" pitchFamily="18" charset="0"/>
              <a:cs typeface="Times New Roman" panose="02020603050405020304" pitchFamily="18" charset="0"/>
            </a:endParaRPr>
          </a:p>
          <a:p>
            <a:pPr indent="0" algn="just" hangingPunct="0">
              <a:buNone/>
            </a:pPr>
            <a:r>
              <a:rPr lang="sv-SE" dirty="0">
                <a:latin typeface="OrigGarmnd BT"/>
                <a:ea typeface="Times New Roman" panose="02020603050405020304" pitchFamily="18" charset="0"/>
                <a:cs typeface="Times New Roman" panose="02020603050405020304" pitchFamily="18" charset="0"/>
              </a:rPr>
              <a:t>Det finns inte i lag reglerat att </a:t>
            </a:r>
            <a:r>
              <a:rPr lang="sv-SE" sz="1200" dirty="0">
                <a:effectLst/>
                <a:latin typeface="OrigGarmnd BT"/>
                <a:ea typeface="Times New Roman" panose="02020603050405020304" pitchFamily="18" charset="0"/>
                <a:cs typeface="Times New Roman" panose="02020603050405020304" pitchFamily="18" charset="0"/>
              </a:rPr>
              <a:t>unga som avtjänar sluten ungdomsvård ska hållas separerade från de barn och unga som har omhändertagits enligt LVU. På senare tid har SiS beslutat att </a:t>
            </a:r>
            <a:r>
              <a:rPr lang="sv-SE" sz="1200" b="1" dirty="0">
                <a:effectLst/>
                <a:latin typeface="OrigGarmnd BT"/>
                <a:ea typeface="Times New Roman" panose="02020603050405020304" pitchFamily="18" charset="0"/>
                <a:cs typeface="Times New Roman" panose="02020603050405020304" pitchFamily="18" charset="0"/>
              </a:rPr>
              <a:t>inte </a:t>
            </a:r>
            <a:r>
              <a:rPr lang="sv-SE" sz="1200" dirty="0">
                <a:effectLst/>
                <a:latin typeface="OrigGarmnd BT"/>
                <a:ea typeface="Times New Roman" panose="02020603050405020304" pitchFamily="18" charset="0"/>
                <a:cs typeface="Times New Roman" panose="02020603050405020304" pitchFamily="18" charset="0"/>
              </a:rPr>
              <a:t>blanda ungdomarna. Flickor omfattas inte av beslutet då så få flickor avtjänar sluten ungdomsvård, de avtjänar sluten ungdomsvård tillsammans med barn och unga som har omhändertagits på administrativ grund.</a:t>
            </a:r>
          </a:p>
          <a:p>
            <a:pPr indent="0" algn="just" hangingPunct="0">
              <a:buNone/>
            </a:pPr>
            <a:r>
              <a:rPr lang="sv-SE" sz="1200" dirty="0">
                <a:effectLst/>
                <a:latin typeface="OrigGarmnd BT"/>
                <a:ea typeface="Times New Roman" panose="02020603050405020304" pitchFamily="18" charset="0"/>
                <a:cs typeface="Times New Roman" panose="02020603050405020304" pitchFamily="18" charset="0"/>
              </a:rPr>
              <a:t>Många har minst en psykiatrisk- eller neuropsykiatrisk diagnos. </a:t>
            </a:r>
          </a:p>
          <a:p>
            <a:pPr indent="0" algn="just" hangingPunct="0">
              <a:buNone/>
            </a:pPr>
            <a:r>
              <a:rPr lang="sv-SE" sz="1200" dirty="0">
                <a:effectLst/>
                <a:latin typeface="OrigGarmnd BT"/>
                <a:ea typeface="Times New Roman" panose="02020603050405020304" pitchFamily="18" charset="0"/>
                <a:cs typeface="Times New Roman" panose="02020603050405020304" pitchFamily="18" charset="0"/>
              </a:rPr>
              <a:t>Vanliga diagnoser är ADHD, ADD eller autismspektrumtillstånd, men även andra diagnoser </a:t>
            </a:r>
            <a:r>
              <a:rPr lang="sv-SE" sz="1200" dirty="0" err="1">
                <a:effectLst/>
                <a:latin typeface="OrigGarmnd BT"/>
                <a:ea typeface="Times New Roman" panose="02020603050405020304" pitchFamily="18" charset="0"/>
                <a:cs typeface="Times New Roman" panose="02020603050405020304" pitchFamily="18" charset="0"/>
              </a:rPr>
              <a:t>exv</a:t>
            </a:r>
            <a:r>
              <a:rPr lang="sv-SE" sz="1200" dirty="0">
                <a:effectLst/>
                <a:latin typeface="OrigGarmnd BT"/>
                <a:ea typeface="Times New Roman" panose="02020603050405020304" pitchFamily="18" charset="0"/>
                <a:cs typeface="Times New Roman" panose="02020603050405020304" pitchFamily="18" charset="0"/>
              </a:rPr>
              <a:t> intellektuell funktionsnedsättning, PTSD och svår uppförandestörning. </a:t>
            </a:r>
            <a:r>
              <a:rPr lang="sv-SE" dirty="0">
                <a:latin typeface="OrigGarmnd BT"/>
                <a:ea typeface="Times New Roman" panose="02020603050405020304" pitchFamily="18" charset="0"/>
                <a:cs typeface="Times New Roman" panose="02020603050405020304" pitchFamily="18" charset="0"/>
              </a:rPr>
              <a:t>P</a:t>
            </a:r>
            <a:r>
              <a:rPr lang="sv-SE" sz="1200" dirty="0">
                <a:effectLst/>
                <a:latin typeface="OrigGarmnd BT"/>
                <a:ea typeface="Times New Roman" panose="02020603050405020304" pitchFamily="18" charset="0"/>
                <a:cs typeface="Times New Roman" panose="02020603050405020304" pitchFamily="18" charset="0"/>
              </a:rPr>
              <a:t>sykisk ohälsa och svåra uppväxtförhållanden förekommer också bland de barn och unga som skrivs in vid SiS särskilda ungdomshem. </a:t>
            </a:r>
          </a:p>
          <a:p>
            <a:pPr indent="0" algn="just" hangingPunct="0">
              <a:buNone/>
            </a:pPr>
            <a:r>
              <a:rPr lang="sv-SE" dirty="0">
                <a:latin typeface="OrigGarmnd BT"/>
                <a:ea typeface="Times New Roman" panose="02020603050405020304" pitchFamily="18" charset="0"/>
                <a:cs typeface="Times New Roman" panose="02020603050405020304" pitchFamily="18" charset="0"/>
              </a:rPr>
              <a:t>M</a:t>
            </a:r>
            <a:r>
              <a:rPr lang="sv-SE" sz="1200" dirty="0">
                <a:effectLst/>
                <a:latin typeface="OrigGarmnd BT"/>
                <a:ea typeface="Times New Roman" panose="02020603050405020304" pitchFamily="18" charset="0"/>
                <a:cs typeface="Times New Roman" panose="02020603050405020304" pitchFamily="18" charset="0"/>
              </a:rPr>
              <a:t>ånga ungdomar har en  missbruksproblematik. Droger som oftast är cannabis och </a:t>
            </a:r>
            <a:r>
              <a:rPr lang="sv-SE" sz="1200" dirty="0" err="1">
                <a:effectLst/>
                <a:latin typeface="OrigGarmnd BT"/>
                <a:ea typeface="Times New Roman" panose="02020603050405020304" pitchFamily="18" charset="0"/>
                <a:cs typeface="Times New Roman" panose="02020603050405020304" pitchFamily="18" charset="0"/>
              </a:rPr>
              <a:t>tramadol</a:t>
            </a:r>
            <a:r>
              <a:rPr lang="sv-SE" sz="1200" dirty="0">
                <a:effectLst/>
                <a:latin typeface="OrigGarmnd BT"/>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ffectLst/>
              <a:latin typeface="OrigGarmnd BT"/>
              <a:ea typeface="Times New Roman" panose="02020603050405020304" pitchFamily="18" charset="0"/>
              <a:cs typeface="Times New Roman" panose="02020603050405020304" pitchFamily="18" charset="0"/>
            </a:endParaRPr>
          </a:p>
          <a:p>
            <a:endParaRPr lang="sv-SE" sz="1200" dirty="0">
              <a:effectLst/>
              <a:latin typeface="OrigGarmnd BT"/>
              <a:ea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8E4D3-F270-4F61-9CD6-6F97B1BD34D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4266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8E4D3-F270-4F61-9CD6-6F97B1BD34D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8162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just" hangingPunct="0"/>
            <a:r>
              <a:rPr lang="sv-SE" sz="1100" dirty="0">
                <a:effectLst/>
                <a:latin typeface="OrigGarmnd BT"/>
                <a:ea typeface="Times New Roman" panose="02020603050405020304" pitchFamily="18" charset="0"/>
                <a:cs typeface="Times New Roman" panose="02020603050405020304" pitchFamily="18" charset="0"/>
              </a:rPr>
              <a:t>Det ligger i både individens och samhällets intresse att den som begått brott inte fortsätter att utföra nya brott. Detta gäller i allra högsta grad barn och unga. Av den anledningen utgör det övergripande målet under verkställigheten av en frihetsberövande påföljd att minska skadeverkningarna av inlåsningen och att motivera den dömde att välja en annan väg i livet än att begå brott. Såväl inom SiS som Kriminalvårdens verksamhet sker sådan påverkan genom t.ex. behandlingsprogram, utbildning och praktik. </a:t>
            </a:r>
          </a:p>
          <a:p>
            <a:pPr indent="180340" algn="just" hangingPunct="0"/>
            <a:r>
              <a:rPr lang="sv-SE" sz="1100" b="1" dirty="0">
                <a:effectLst/>
                <a:latin typeface="OrigGarmnd BT"/>
                <a:ea typeface="Times New Roman" panose="02020603050405020304" pitchFamily="18" charset="0"/>
                <a:cs typeface="Times New Roman" panose="02020603050405020304" pitchFamily="18" charset="0"/>
              </a:rPr>
              <a:t>Om fler unga ska kunna förmås att bryta en kriminell livsstil är det vår bedömning att det är av avgörande betydelse att övergången från ungdomshem eller anstalt till frihet sker med stöd och kontroll från samhällets sida och att övergången sker succesivt.</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I följande avsnitt kommer vi att redogöra för de åtgärder som enligt gällande rätt kan genomföras för att underlätta vid övergången mellan inlåsning och frihet. Vi kommer även peka på de behov som finns av anpassningar i SiS respektive Kriminalvårdens verksamheter för att dessa ska kunna möta behovet av en succesiv utslussning och frigivning på bästa möjliga sätt.</a:t>
            </a:r>
          </a:p>
          <a:p>
            <a:pPr indent="180340" algn="just" hangingPunct="0"/>
            <a:r>
              <a:rPr lang="sv-SE" sz="1100" b="1" dirty="0">
                <a:effectLst/>
                <a:latin typeface="TradeGothic"/>
                <a:ea typeface="Times New Roman" panose="02020603050405020304" pitchFamily="18" charset="0"/>
                <a:cs typeface="Times New Roman" panose="02020603050405020304" pitchFamily="18" charset="0"/>
              </a:rPr>
              <a:t>Vistelser utanför ungdomshem eller anstalt under pågående verkställighet</a:t>
            </a:r>
          </a:p>
          <a:p>
            <a:pPr algn="just" hangingPunct="0"/>
            <a:r>
              <a:rPr lang="sv-SE" sz="1100" dirty="0">
                <a:effectLst/>
                <a:latin typeface="OrigGarmnd BT"/>
                <a:ea typeface="Times New Roman" panose="02020603050405020304" pitchFamily="18" charset="0"/>
                <a:cs typeface="Times New Roman" panose="02020603050405020304" pitchFamily="18" charset="0"/>
              </a:rPr>
              <a:t>Av den reglering som gäller för sluten ungdomsvård följer att den dömde enligt 18 § LSU ska tillåtas att vistas utanför det särskilda ungdomshemmet i den utsträckning som kravet på samhällsskydd medger, om det bedöms lämpligt för att främja hans eller hennes anpassning i samhället eller det finns andra särskilda skäl. Ett tillstånd att vistas utanför ungdomshemmet ska förenas med de villkor som behövs. Vid vistelse utanför ungdomshemmet får elektroniska hjälpmedel (s.k. fotboja) användas för att kontrollera villkor som ställts upp om var den dömde ska befinna sig. Om den intagne inte följer villkoren kan utevistelsen avbrytas och den unge återföras till hemmet. </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Det finns inte någon i lag angiven tidsgräns som reglerar när under verkställighetstiden en vistelse utanför ungdomshemmet kan beviljas. Utgångspunkten för alla utevistelser är dock att friheten successivt bör utökas under verkställighetens gång om den dömde följer sin verkställighetsplanering. Vistelserna bör först beviljas restriktivt för att sedan utökas till både antal och längd mot slutet av verkställigheten. </a:t>
            </a:r>
            <a:r>
              <a:rPr lang="sv-SE" sz="1100" b="1" dirty="0">
                <a:effectLst/>
                <a:latin typeface="OrigGarmnd BT"/>
                <a:ea typeface="Times New Roman" panose="02020603050405020304" pitchFamily="18" charset="0"/>
                <a:cs typeface="Times New Roman" panose="02020603050405020304" pitchFamily="18" charset="0"/>
              </a:rPr>
              <a:t>Innan SiS beslutar att en ungdom ska få tillåtelse att vistas utanför det särskilda ungdomshemmet ska SiS samråda med socialtjänsten i den unges hemkommun</a:t>
            </a:r>
            <a:r>
              <a:rPr lang="sv-SE" sz="1100" dirty="0">
                <a:effectLst/>
                <a:latin typeface="OrigGarmnd BT"/>
                <a:ea typeface="Times New Roman" panose="02020603050405020304" pitchFamily="18" charset="0"/>
                <a:cs typeface="Times New Roman" panose="02020603050405020304" pitchFamily="18" charset="0"/>
              </a:rPr>
              <a:t>. </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För den som verkställer fängelsestraff gäller enligt 10 kap. 1 § fängelselagen att en intagen får beviljas tillstånd att vistas utanför anstalt för viss kort tid (permission) för att underlätta hans eller hennes anpassning i samhället, om minst en fjärdedel av strafftiden, dock minst två månader, har avtjänats, och det inte finns en påtaglig risk för att den intagne kommer att begå brott, undandra sig straffets fullgörande eller på annat sätt missköta sig.</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Barn och unga drabbas hårdare än vuxna av ett frihetsberövande, vilket bl.a. beror på att de separeras från familj, vänner och det sammanhang de i övrigt är vana vid. De har dessutom en annorlunda tidsuppfattning än vuxna personer och det kan i sig leda till att de snabbare drabbas av men av institutionalisering. Det är därmed viktigt att det finns ett klart och förutsägbart system som medger att barn och unga redan tidigt under verkställigheten får möjlighet till regelbundna permissioner. </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Det finns behov av att anpassa den reglering som omgärdar barns och ungas vistelser utanför ungdomshemmen om SiS ska fortsätta att ansvara för verkställigheten av sluten ungdomsvård. Det bör t.ex. följa av lag att det i samband med verkställighetsplaneringen ska bestämmas när vistelser utanför ungdomshemmet är tänkta att inledas och med vilket intervall de ska genomföras. Det skulle innebära att det blir tydligt och förutsebart för den som avtjänar straffet när möjlighet till vistelse utanför ungdomshemmet kommer att ges. Kravet på samhällsskydd och andra säkerhetsaspekter vid vistelser utanför ungdomshemmet får tillgodoses genom t.ex. att personal deltar vid utevistelserna eller den intagne bevakas med hjälp av elektronisk övervakning. Det kan tilläggas att det redan i dag är så att utevistelser finns i den verkställighetsplan som upprättas i inledningsfasen av verkställigheten. Vi tror dock att rätten till utevistelser kan utgöra en kompensatorisk åtgärd som kan minska skadeverkningarna av frihetsberövandet. Rätten till utevistelse bör därför vara tydlig och följa av lag i stället för myndighetens riktlinjer eller ungdomshemmens praxis.</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Även den reglering som följer av fängelselagen behöver anpassas om Kriminalvården ska ansvara för verkställigheten av frihetsberövande påföljder för barn och unga. Den kvalifikationstid för permissioner som anges i fängelselagen för när permissioner tidigast kan beviljas bör t.ex. inte gälla för barn och unga. Även Kriminalvården bör planera in utevistelser i den verkställighetsplan som upprättas i inledningsfasen av verkställigheten.</a:t>
            </a:r>
          </a:p>
          <a:p>
            <a:pPr indent="180340" algn="just" hangingPunct="0"/>
            <a:r>
              <a:rPr lang="sv-SE" sz="1100" b="1" dirty="0">
                <a:effectLst/>
                <a:latin typeface="TradeGothic"/>
                <a:ea typeface="Times New Roman" panose="02020603050405020304" pitchFamily="18" charset="0"/>
                <a:cs typeface="Times New Roman" panose="02020603050405020304" pitchFamily="18" charset="0"/>
              </a:rPr>
              <a:t>Utslussning</a:t>
            </a:r>
          </a:p>
          <a:p>
            <a:pPr algn="just" hangingPunct="0"/>
            <a:r>
              <a:rPr lang="sv-SE" sz="1100" dirty="0">
                <a:effectLst/>
                <a:latin typeface="OrigGarmnd BT"/>
                <a:ea typeface="Times New Roman" panose="02020603050405020304" pitchFamily="18" charset="0"/>
                <a:cs typeface="Times New Roman" panose="02020603050405020304" pitchFamily="18" charset="0"/>
              </a:rPr>
              <a:t>Enligt 18 a § LSU ska den dömde under den senare delen av verkställigheten genom konkreta åtgärder förberedas för ett liv i frihet. Vilka åtgärder som behövs eller hur utslussningen närmare ska genomföras beslutas från fall till fall utifrån den enskildes behov. Behoven kan variera bl.a. utifrån strafftid och den enskildes personliga och sociala förhållanden. I normalfallet bör utslussningen innebära någon form av kontinuerlig och strukturerad vistelse utanför det särskilda ungdomshemmet.  </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De utslussningsaktiviteter som erbjuds inom SiS kategoriseras som återfallsförebyggande aktiviteter, särskilda utslussnings­aktiviteter (t.ex. behandling, praktik eller utbildning utanför ungdomshemmet), boende på öppen avdelning och boende utanför ungdomshemmet. Det sist nämnda alternativet förutsätter medverkan från socialtjänsten.</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Det betraktas som en viktig del av vårdkedjan att de ungdomar som verkställer sluten ungdomsvård kan vistas i allt mer öppna former, särskilt mot slutet av verkställigheten. De närmare formerna för utslussningen är dock inte fastslagna utan en bedömning ska ske från fall till fall. Dessutom finns det få tillgängliga platser vid mer öppna avdelningar på de särskilda ungdomshemmen, vilket innebär att barn och unga ofta skrivs ut direkt från låsta avdelningar. Eftervård av den unge kan ske t.ex. genom fortsatt placering vid SiS ungdomshem efter beslut om LVU. I sådana fall krävs dock att socialtjänsten i den unges hemkommun anser att vårdbehov finns och accepterar att stå för kostnaden för den unges vård. </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Vid verkställighet inom Kriminalvården gäller att en intagen enligt 11 kap. 1 § fängelselagen får beviljas tillstånd till vistelse utanför anstalt genom utslussningsåtgärder för att minska risken för att han eller hon återfaller i brott eller för att på annat sätt underlätta hans eller hennes anpassning i samhället. De utslussningsåtgärder som kan beslutas om är frigång, vårdvistelse, vistelse i halvvägshus och utökad frigång. </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Kriminalvården har ansvaret för de kostnader som uppstår för utslussningen fram till den dag då den intagne blir villkorligt frigiven. I och med att Kriminalvården har kostnadsansvaret för den intagne kan myndigheten också planera utslussningen i god tid och tillsammans med den intagne. Om en vårdplacering ska pågå efter villkorlig frigivning krävs att socialtjänsten i den dömdes hemkommun accepterar att stå för kostnaden.</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I nuläget finns det alltså ett i lag reglerat system för utslussning inom Kriminalvården. De utslussningsåtgärder som kan komma i fråga i SiS verksamhet är inte lagreglerade och SiS står i det här avseendet inför vissa utmaningar särskilt som det verkar råda viss brist på öppna platser där ungdomar kan placeras för utslussning. Dessutom innebär det faktum att ansvaret för den unge faller på olika samhällsorgan under verkställigheten, en statlig myndighet och på kommunernas socialtjänster vid eftervården, att det finns en risk för att inte alla unga behandlas lika i det befintliga systemet. Det är vår bedömning att det är en stor utmaning för socialtjänsten att möta dessa ungas behov.</a:t>
            </a:r>
          </a:p>
          <a:p>
            <a:pPr indent="180340" algn="just" hangingPunct="0"/>
            <a:r>
              <a:rPr lang="sv-SE" sz="1100" b="1" dirty="0">
                <a:effectLst/>
                <a:latin typeface="TradeGothic"/>
                <a:ea typeface="Times New Roman" panose="02020603050405020304" pitchFamily="18" charset="0"/>
                <a:cs typeface="Times New Roman" panose="02020603050405020304" pitchFamily="18" charset="0"/>
              </a:rPr>
              <a:t>Övergången till frihet (motsvarande villkorlig frigivning eller eftervård)</a:t>
            </a:r>
          </a:p>
          <a:p>
            <a:pPr algn="just" hangingPunct="0"/>
            <a:r>
              <a:rPr lang="sv-SE" sz="1100" dirty="0">
                <a:effectLst/>
                <a:latin typeface="OrigGarmnd BT"/>
                <a:ea typeface="Times New Roman" panose="02020603050405020304" pitchFamily="18" charset="0"/>
                <a:cs typeface="Times New Roman" panose="02020603050405020304" pitchFamily="18" charset="0"/>
              </a:rPr>
              <a:t>Det förekommer inte någon villkorlig frigivning från sluten ungdomsvård. Av 14 § LSU följer dock att den dömde så snart förhållandena medger det ska ges möjlighet till vistelse under öppnare former. Den dömde ska dessutom, vilket nämnts i föregående avsnitt, under senare delen av verkställigheten förberedas för ett liv i frihet genom utslussningsåtgärder. </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För den som dömts till fängelse gäller i stället enligt 26 kap. 6 § brottsbalken att den dömde ska friges villkorligt när två tredjedelar, dock minst trettio dagar, av straffet har avtjänats. Av 26 kap. 6 a § brottsbalken följer att den villkorliga frigivningen får skjutas upp om det finns särskilda skäl mot villkorlig frigivning. När en intagen beviljas villkorlig frigivning får det beslutas att han eller hon ska stå under övervakning. Den villkorliga frigivningen får även förenas med särskilda föreskrifter om det behövs för att minska risken för att den som står under övervakning begår nya brott eller för att på annat sätt underlätta för den frigivne att anpassa sig i samhället. Det är Kriminalvården som fattar beslut om särskilda föreskrifter som ska följas av den övervakade.</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Behovet av stöd och kontroll för barn och unga vid övergången mellan vistelsen på anstalt eller institution och livet i frihet är stort. Så länge de dömda är intagna förhindras de från att begå brott och de befinner sig ofta långt ifrån den miljö där de av olika anledningar har begått brott. Många unga skrivs ut till föräldrahemmet och de hamnar alltså i samma miljö och troligen i samma kamratkrets som innan verkställigheten inleddes. Om syftet med verkställigheten ska uppfyllas, nämligen att den dömdes anpassning i samhället främjas och de skadliga följderna av frihetsberövandet motverkas krävs det omfattande stöd- och kontrollåtgärder vid övergången mellan ett liv på anstalt eller institution och livet i frihet. </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Många unga är inställda på att bryta med sin kriminella livsstil efter att den frihetsberövande påföljden är verkställd. Samtidigt visar statistiken att majoriteten av de som avtjänat sluten ungdomsvård återfaller i brott inom en femårsperiod och att återfallsfrekvensen ökar beroende på hur hög grad av inlåsning som den intagne skrivs ut ifrån. En högre grad av inlåsning ger en högre återfallsrisk. Detta tyder på att barnens och de ungas behov av stöd efter frigivningen inte uppfylls i det gällande systemet. </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Inom Kriminalvården finns det ett förutsägbart regelverk för villkorlig frigivning som innebär att intagna som huvudregeln friges när två tredjedelar av straffet har avtjänats i anstalt. Kriminalvården har dessutom frivårdskontor i hela landet, vilket innebär att myndigheten har förutsättningar att erbjuda stöd och utöva kontroll oavsett var i landet den frigivne bor. </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Kriminalvården har på senare tid byggt upp en organisation för att verkställa påföljden ungdomsövervakning. Den påföljden har i praktiken likheter med både skyddstillsyn och villkorlig frigivning. Genom att ansvaret för att verkställa ungdomsövervakning tilldelats Kriminalvården har den myndigheten också erhållit erfarenhet av att bemöta barn och unga samt ge stöd och utöva kontroll över den gruppen. Vidare har Kriminalvården inlett samarbeten med socialtjänstkontor i olika delar av landet. Vi tror alltså att Kriminalvården har en högre beredskap att verkställa den del av en frihetsberövande påföljd för barn och unga som liknar villkorlig frigivning och ungdomsövervakning än vad SiS har. Det innebär inte att SiS saknar möjlighet att bygga upp en organisation som kan verkställa en del av en frihetsberövande påföljd i frihet. Det skulle dock innebära påtagligt högre kostnader för staten om SiS skulle utöka sin verksamhet till att även omfatta någon form av frivård över hela landet.</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Ytterligare en aspekt som måste beaktas om det införs någon form av villkorlig frigivning är att det då också kommer finnas behov av åtgärder från samhällets sida om den villkorliga frigivningen missköts. Annars kommer systemet inte att bli trovärdigt. Om en fängelsedömd t.ex. missköter de särskilda föreskrifter som meddelats honom eller henne eller återfaller i brott inom viss tid efter frigivningen kan den villkorligt medgivna friheten förverkas helt eller delvis. Det innebär att den frigivne då kan återföras till anstalt. </a:t>
            </a:r>
          </a:p>
          <a:p>
            <a:pPr indent="180340" algn="just" hangingPunct="0"/>
            <a:r>
              <a:rPr lang="sv-SE" sz="1100" dirty="0">
                <a:effectLst/>
                <a:latin typeface="OrigGarmnd BT"/>
                <a:ea typeface="Times New Roman" panose="02020603050405020304" pitchFamily="18" charset="0"/>
                <a:cs typeface="Times New Roman" panose="02020603050405020304" pitchFamily="18" charset="0"/>
              </a:rPr>
              <a:t>Enligt vår bedömning är det inte möjligt att införa ett system som fullt ut motsvarar villkorlig frigivning vid sluten ungdomsvård. Det är exempelvis inte möjligt att införa ett system med förverkande av villkorligt medgiven sluten ungdomsvård.</a:t>
            </a:r>
          </a:p>
          <a:p>
            <a:pPr algn="just" hangingPunct="0">
              <a:lnSpc>
                <a:spcPts val="900"/>
              </a:lnSpc>
            </a:pPr>
            <a:r>
              <a:rPr lang="sv-SE" sz="800" dirty="0">
                <a:effectLst/>
                <a:latin typeface="OrigGarmnd BT"/>
                <a:ea typeface="Times New Roman" panose="02020603050405020304" pitchFamily="18" charset="0"/>
                <a:cs typeface="Times New Roman" panose="02020603050405020304" pitchFamily="18" charset="0"/>
              </a:rPr>
              <a:t>Se Pettersson, Tove, Betydelse av öppenhet under institutionstiden för ungdomar dömda till sluten ungdomsvård. Hur påverkas vardagen vid institutionen och återfall i brott? Institutionsvård i fokus nr 8 2017, s. 31 ff.</a:t>
            </a:r>
          </a:p>
          <a:p>
            <a:pPr algn="l" hangingPunct="0">
              <a:lnSpc>
                <a:spcPts val="900"/>
              </a:lnSpc>
            </a:pPr>
            <a:r>
              <a:rPr lang="sv-SE" sz="800" dirty="0">
                <a:effectLst/>
                <a:latin typeface="OrigGarmnd BT"/>
                <a:ea typeface="Times New Roman" panose="02020603050405020304" pitchFamily="18" charset="0"/>
                <a:cs typeface="Times New Roman" panose="02020603050405020304" pitchFamily="18" charset="0"/>
              </a:rPr>
              <a:t>Se t.ex. SiS 2010, Kartläggning av </a:t>
            </a:r>
            <a:r>
              <a:rPr lang="sv-SE" sz="800" u="sng" dirty="0">
                <a:effectLst/>
                <a:latin typeface="OrigGarmnd BT"/>
                <a:ea typeface="Times New Roman" panose="02020603050405020304" pitchFamily="18" charset="0"/>
                <a:cs typeface="Times New Roman" panose="02020603050405020304" pitchFamily="18" charset="0"/>
              </a:rPr>
              <a:t>LSU-</a:t>
            </a:r>
            <a:r>
              <a:rPr lang="sv-SE" sz="800" dirty="0">
                <a:effectLst/>
                <a:latin typeface="OrigGarmnd BT"/>
                <a:ea typeface="Times New Roman" panose="02020603050405020304" pitchFamily="18" charset="0"/>
                <a:cs typeface="Times New Roman" panose="02020603050405020304" pitchFamily="18" charset="0"/>
              </a:rPr>
              <a:t>utslussning under 2009 samt Justitiedepartementet, Förbättrad </a:t>
            </a:r>
            <a:r>
              <a:rPr lang="sv-SE" sz="800" dirty="0" err="1">
                <a:effectLst/>
                <a:latin typeface="OrigGarmnd BT"/>
                <a:ea typeface="Times New Roman" panose="02020603050405020304" pitchFamily="18" charset="0"/>
                <a:cs typeface="Times New Roman" panose="02020603050405020304" pitchFamily="18" charset="0"/>
              </a:rPr>
              <a:t>utsluss</a:t>
            </a:r>
            <a:r>
              <a:rPr lang="sv-SE" sz="800" dirty="0">
                <a:effectLst/>
                <a:latin typeface="OrigGarmnd BT"/>
                <a:ea typeface="Times New Roman" panose="02020603050405020304" pitchFamily="18" charset="0"/>
                <a:cs typeface="Times New Roman" panose="02020603050405020304" pitchFamily="18" charset="0"/>
              </a:rPr>
              <a:t> från sluten ungdomsvård. </a:t>
            </a:r>
          </a:p>
          <a:p>
            <a:pPr algn="just" hangingPunct="0">
              <a:lnSpc>
                <a:spcPts val="900"/>
              </a:lnSpc>
            </a:pPr>
            <a:r>
              <a:rPr lang="sv-SE" sz="800" dirty="0">
                <a:effectLst/>
                <a:latin typeface="OrigGarmnd BT"/>
                <a:ea typeface="Times New Roman" panose="02020603050405020304" pitchFamily="18" charset="0"/>
                <a:cs typeface="Times New Roman" panose="02020603050405020304" pitchFamily="18" charset="0"/>
              </a:rPr>
              <a:t>Se Pettersson, Tove, Betydelse av öppenhet under institutionstiden för ungdomar dömda till sluten ungdomsvård. Hur påverkas vardagen vid institutionen och återfall i brott? Institutionsvård i fokus nr 8 2017, s. 81.</a:t>
            </a:r>
          </a:p>
          <a:p>
            <a:pPr algn="just" hangingPunct="0">
              <a:lnSpc>
                <a:spcPts val="900"/>
              </a:lnSpc>
            </a:pPr>
            <a:r>
              <a:rPr lang="sv-SE" sz="800" dirty="0">
                <a:effectLst/>
                <a:latin typeface="OrigGarmnd BT"/>
                <a:ea typeface="Times New Roman" panose="02020603050405020304" pitchFamily="18" charset="0"/>
                <a:cs typeface="Times New Roman" panose="02020603050405020304" pitchFamily="18" charset="0"/>
              </a:rPr>
              <a:t>Se Pettersson, Tove, Betydelse av öppenhet under institutionstiden för ungdomar dömda till sluten ungdomsvård. Hur påverkas vardagen vid institutionen och återfall i brott? Institutionsvård i fokus nr 8 2017, s. 55 </a:t>
            </a:r>
            <a:r>
              <a:rPr lang="sv-SE" sz="800" dirty="0" err="1">
                <a:effectLst/>
                <a:latin typeface="OrigGarmnd BT"/>
                <a:ea typeface="Times New Roman" panose="02020603050405020304" pitchFamily="18" charset="0"/>
                <a:cs typeface="Times New Roman" panose="02020603050405020304" pitchFamily="18" charset="0"/>
              </a:rPr>
              <a:t>ff</a:t>
            </a:r>
            <a:r>
              <a:rPr lang="sv-SE" sz="800" dirty="0">
                <a:effectLst/>
                <a:latin typeface="OrigGarmnd BT"/>
                <a:ea typeface="Times New Roman" panose="02020603050405020304" pitchFamily="18" charset="0"/>
                <a:cs typeface="Times New Roman" panose="02020603050405020304" pitchFamily="18" charset="0"/>
              </a:rPr>
              <a:t> och 85.</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8E4D3-F270-4F61-9CD6-6F97B1BD34D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0134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solidFill>
                  <a:schemeClr val="tx1"/>
                </a:solidFill>
                <a:effectLst/>
                <a:latin typeface="OrigGarmnd BT"/>
                <a:ea typeface="Times New Roman" panose="02020603050405020304" pitchFamily="18" charset="0"/>
                <a:cs typeface="Times New Roman" panose="02020603050405020304" pitchFamily="18" charset="0"/>
              </a:rPr>
              <a:t>Enligt vår bedömning </a:t>
            </a:r>
            <a:r>
              <a:rPr lang="sv-SE" sz="1200" dirty="0">
                <a:solidFill>
                  <a:schemeClr val="tx1"/>
                </a:solidFill>
                <a:effectLst/>
                <a:latin typeface="OrigGarmnd BT"/>
                <a:ea typeface="Times New Roman" panose="02020603050405020304" pitchFamily="18" charset="0"/>
                <a:cs typeface="Times New Roman" panose="02020603050405020304" pitchFamily="18" charset="0"/>
              </a:rPr>
              <a:t>är det inte möjligt att införa ett system som fullt ut motsvarar villkorlig frigivning vid sluten ungdomsvård. </a:t>
            </a:r>
            <a:r>
              <a:rPr lang="sv-SE" sz="1200" dirty="0">
                <a:effectLst/>
                <a:latin typeface="OrigGarmnd BT"/>
                <a:ea typeface="Times New Roman" panose="02020603050405020304" pitchFamily="18" charset="0"/>
                <a:cs typeface="Times New Roman" panose="02020603050405020304" pitchFamily="18" charset="0"/>
              </a:rPr>
              <a:t>. </a:t>
            </a:r>
            <a:endParaRPr lang="sv-SE" sz="1200" dirty="0">
              <a:solidFill>
                <a:schemeClr val="tx1"/>
              </a:solidFill>
              <a:effectLst/>
              <a:latin typeface="OrigGarmnd BT"/>
              <a:ea typeface="Times New Roman" panose="02020603050405020304" pitchFamily="18" charset="0"/>
              <a:cs typeface="Times New Roman" panose="02020603050405020304" pitchFamily="18" charset="0"/>
            </a:endParaRPr>
          </a:p>
          <a:p>
            <a:r>
              <a:rPr lang="sv-SE" sz="1200" dirty="0">
                <a:solidFill>
                  <a:schemeClr val="tx1"/>
                </a:solidFill>
                <a:effectLst/>
                <a:latin typeface="OrigGarmnd BT"/>
                <a:ea typeface="Times New Roman" panose="02020603050405020304" pitchFamily="18" charset="0"/>
                <a:cs typeface="Times New Roman" panose="02020603050405020304" pitchFamily="18" charset="0"/>
              </a:rPr>
              <a:t>Det är </a:t>
            </a:r>
            <a:r>
              <a:rPr lang="sv-SE" sz="1200" dirty="0" err="1">
                <a:solidFill>
                  <a:schemeClr val="tx1"/>
                </a:solidFill>
                <a:effectLst/>
                <a:latin typeface="OrigGarmnd BT"/>
                <a:ea typeface="Times New Roman" panose="02020603050405020304" pitchFamily="18" charset="0"/>
                <a:cs typeface="Times New Roman" panose="02020603050405020304" pitchFamily="18" charset="0"/>
              </a:rPr>
              <a:t>exv</a:t>
            </a:r>
            <a:r>
              <a:rPr lang="sv-SE" sz="1200" dirty="0">
                <a:solidFill>
                  <a:schemeClr val="tx1"/>
                </a:solidFill>
                <a:effectLst/>
                <a:latin typeface="OrigGarmnd BT"/>
                <a:ea typeface="Times New Roman" panose="02020603050405020304" pitchFamily="18" charset="0"/>
                <a:cs typeface="Times New Roman" panose="02020603050405020304" pitchFamily="18" charset="0"/>
              </a:rPr>
              <a:t> inte möjligt att införa ett system med förverkande av villkorligt medgiven sluten ungdomsvård.</a:t>
            </a:r>
          </a:p>
          <a:p>
            <a:endParaRPr lang="sv-SE" sz="1200" dirty="0">
              <a:solidFill>
                <a:schemeClr val="tx1"/>
              </a:solidFill>
              <a:effectLst/>
              <a:latin typeface="OrigGarmnd BT"/>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ffectLst/>
                <a:latin typeface="Calibri" panose="020F0502020204030204" pitchFamily="34" charset="0"/>
                <a:ea typeface="Calibri" panose="020F0502020204030204" pitchFamily="34" charset="0"/>
                <a:cs typeface="Times New Roman" panose="02020603050405020304" pitchFamily="18" charset="0"/>
              </a:rPr>
              <a:t>Karins kommentar: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ffectLst/>
                <a:latin typeface="Calibri" panose="020F0502020204030204" pitchFamily="34" charset="0"/>
                <a:ea typeface="Calibri" panose="020F0502020204030204" pitchFamily="34" charset="0"/>
                <a:cs typeface="Times New Roman" panose="02020603050405020304" pitchFamily="18" charset="0"/>
              </a:rPr>
              <a:t>Här bör regleras att </a:t>
            </a:r>
            <a:r>
              <a:rPr lang="sv-SE" sz="1200" b="1" dirty="0" err="1">
                <a:effectLst/>
                <a:latin typeface="Calibri" panose="020F0502020204030204" pitchFamily="34" charset="0"/>
                <a:ea typeface="Calibri" panose="020F0502020204030204" pitchFamily="34" charset="0"/>
                <a:cs typeface="Times New Roman" panose="02020603050405020304" pitchFamily="18" charset="0"/>
              </a:rPr>
              <a:t>utsluss</a:t>
            </a:r>
            <a:r>
              <a:rPr lang="sv-SE" sz="1200" b="1" dirty="0">
                <a:effectLst/>
                <a:latin typeface="Calibri" panose="020F0502020204030204" pitchFamily="34" charset="0"/>
                <a:ea typeface="Calibri" panose="020F0502020204030204" pitchFamily="34" charset="0"/>
                <a:cs typeface="Times New Roman" panose="02020603050405020304" pitchFamily="18" charset="0"/>
              </a:rPr>
              <a:t> av dem som döms till fängelse innan de fyllt 18 år och har en strafftid över 4 (eller lämplig tid) år ALLTID ska slussas ut genom sociala insatsgrupper/förstärkt samverkan/trefas</a:t>
            </a:r>
            <a:r>
              <a:rPr lang="sv-SE" sz="1200" dirty="0">
                <a:effectLst/>
                <a:latin typeface="Calibri" panose="020F0502020204030204" pitchFamily="34" charset="0"/>
                <a:ea typeface="Calibri" panose="020F0502020204030204" pitchFamily="34" charset="0"/>
                <a:cs typeface="Times New Roman" panose="02020603050405020304" pitchFamily="18" charset="0"/>
              </a:rPr>
              <a:t>. Om individen missköter sin </a:t>
            </a:r>
            <a:r>
              <a:rPr lang="sv-SE" sz="1200" dirty="0" err="1">
                <a:effectLst/>
                <a:latin typeface="Calibri" panose="020F0502020204030204" pitchFamily="34" charset="0"/>
                <a:ea typeface="Calibri" panose="020F0502020204030204" pitchFamily="34" charset="0"/>
                <a:cs typeface="Times New Roman" panose="02020603050405020304" pitchFamily="18" charset="0"/>
              </a:rPr>
              <a:t>utsluss</a:t>
            </a:r>
            <a:r>
              <a:rPr lang="sv-SE" sz="1200" dirty="0">
                <a:effectLst/>
                <a:latin typeface="Calibri" panose="020F0502020204030204" pitchFamily="34" charset="0"/>
                <a:ea typeface="Calibri" panose="020F0502020204030204" pitchFamily="34" charset="0"/>
                <a:cs typeface="Times New Roman" panose="02020603050405020304" pitchFamily="18" charset="0"/>
              </a:rPr>
              <a:t> ska </a:t>
            </a:r>
            <a:r>
              <a:rPr lang="sv-SE" sz="1200" dirty="0" err="1">
                <a:effectLst/>
                <a:latin typeface="Calibri" panose="020F0502020204030204" pitchFamily="34" charset="0"/>
                <a:ea typeface="Calibri" panose="020F0502020204030204" pitchFamily="34" charset="0"/>
                <a:cs typeface="Times New Roman" panose="02020603050405020304" pitchFamily="18" charset="0"/>
              </a:rPr>
              <a:t>vf</a:t>
            </a:r>
            <a:r>
              <a:rPr lang="sv-SE" sz="1200" dirty="0">
                <a:effectLst/>
                <a:latin typeface="Calibri" panose="020F0502020204030204" pitchFamily="34" charset="0"/>
                <a:ea typeface="Calibri" panose="020F0502020204030204" pitchFamily="34" charset="0"/>
                <a:cs typeface="Times New Roman" panose="02020603050405020304" pitchFamily="18" charset="0"/>
              </a:rPr>
              <a:t> skjutas på. Detta är i linje med hur Danmark arbetar med exit-program för unga gängbrottslingar. Man kan också finna ledning i KVs projekt kring ”</a:t>
            </a:r>
            <a:r>
              <a:rPr lang="sv-SE" sz="1200" dirty="0" err="1">
                <a:effectLst/>
                <a:latin typeface="Calibri" panose="020F0502020204030204" pitchFamily="34" charset="0"/>
                <a:ea typeface="Calibri" panose="020F0502020204030204" pitchFamily="34" charset="0"/>
                <a:cs typeface="Times New Roman" panose="02020603050405020304" pitchFamily="18" charset="0"/>
              </a:rPr>
              <a:t>Insluss</a:t>
            </a:r>
            <a:r>
              <a:rPr lang="sv-SE" sz="1200" dirty="0">
                <a:effectLst/>
                <a:latin typeface="Calibri" panose="020F0502020204030204" pitchFamily="34" charset="0"/>
                <a:ea typeface="Calibri" panose="020F0502020204030204" pitchFamily="34" charset="0"/>
                <a:cs typeface="Times New Roman" panose="02020603050405020304" pitchFamily="18" charset="0"/>
              </a:rPr>
              <a:t>”. Det handlar om strukturerad samverkan mellan KV-socialtjänsten och polisen som kan påbörjas i god tid inne i anstalt och fortsätta under </a:t>
            </a:r>
            <a:r>
              <a:rPr lang="sv-SE" sz="1200" dirty="0" err="1">
                <a:effectLst/>
                <a:latin typeface="Calibri" panose="020F0502020204030204" pitchFamily="34" charset="0"/>
                <a:ea typeface="Calibri" panose="020F0502020204030204" pitchFamily="34" charset="0"/>
                <a:cs typeface="Times New Roman" panose="02020603050405020304" pitchFamily="18" charset="0"/>
              </a:rPr>
              <a:t>vf</a:t>
            </a:r>
            <a:r>
              <a:rPr lang="sv-SE" sz="1200" dirty="0">
                <a:effectLst/>
                <a:latin typeface="Calibri" panose="020F0502020204030204" pitchFamily="34" charset="0"/>
                <a:ea typeface="Calibri" panose="020F0502020204030204" pitchFamily="34" charset="0"/>
                <a:cs typeface="Times New Roman" panose="02020603050405020304" pitchFamily="18" charset="0"/>
              </a:rPr>
              <a:t> och efter att man kommit ut. </a:t>
            </a:r>
            <a:endParaRPr lang="sv-SE" sz="1000" dirty="0">
              <a:effectLst/>
              <a:latin typeface="OrigGarmnd BT"/>
              <a:ea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8E4D3-F270-4F61-9CD6-6F97B1BD34D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842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8E4D3-F270-4F61-9CD6-6F97B1BD34D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167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just" hangingPunct="0"/>
            <a:r>
              <a:rPr lang="sv-SE" sz="1200" b="1" dirty="0">
                <a:effectLst/>
                <a:latin typeface="OrigGarmnd BT"/>
                <a:ea typeface="Times New Roman" panose="02020603050405020304" pitchFamily="18" charset="0"/>
                <a:cs typeface="Times New Roman" panose="02020603050405020304" pitchFamily="18" charset="0"/>
              </a:rPr>
              <a:t>Karins kommentar: vara skör ?? Stryk detta uttryck!!!</a:t>
            </a:r>
          </a:p>
          <a:p>
            <a:pPr algn="just" hangingPunct="0"/>
            <a:endParaRPr lang="sv-SE" sz="1200" b="1" dirty="0">
              <a:effectLst/>
              <a:latin typeface="OrigGarmnd BT"/>
              <a:ea typeface="Times New Roman" panose="02020603050405020304" pitchFamily="18" charset="0"/>
              <a:cs typeface="Times New Roman" panose="02020603050405020304" pitchFamily="18" charset="0"/>
            </a:endParaRPr>
          </a:p>
          <a:p>
            <a:pPr algn="just" hangingPunct="0"/>
            <a:endParaRPr lang="sv-SE" sz="1200" b="1" dirty="0">
              <a:effectLst/>
              <a:latin typeface="OrigGarmnd BT"/>
              <a:ea typeface="Times New Roman" panose="02020603050405020304" pitchFamily="18" charset="0"/>
              <a:cs typeface="Times New Roman" panose="02020603050405020304" pitchFamily="18" charset="0"/>
            </a:endParaRPr>
          </a:p>
          <a:p>
            <a:pPr algn="just" hangingPunct="0"/>
            <a:r>
              <a:rPr lang="sv-SE" sz="1200" b="1" dirty="0">
                <a:effectLst/>
                <a:latin typeface="OrigGarmnd BT"/>
                <a:ea typeface="Times New Roman" panose="02020603050405020304" pitchFamily="18" charset="0"/>
                <a:cs typeface="Times New Roman" panose="02020603050405020304" pitchFamily="18" charset="0"/>
              </a:rPr>
              <a:t>Från principiella utgångspunkter, principer om förutsebarhet, tydlighet och likabehandling, bör samtliga unga dömas till en fängelsepåföljd.</a:t>
            </a:r>
          </a:p>
          <a:p>
            <a:pPr indent="180340" algn="just" hangingPunct="0"/>
            <a:r>
              <a:rPr lang="sv-SE" sz="1200" dirty="0">
                <a:effectLst/>
                <a:latin typeface="OrigGarmnd BT"/>
                <a:ea typeface="Times New Roman" panose="02020603050405020304" pitchFamily="18" charset="0"/>
                <a:cs typeface="Times New Roman" panose="02020603050405020304" pitchFamily="18" charset="0"/>
              </a:rPr>
              <a:t>Samtidigt måste påföljdssystemet, särskilt för unga, bygga på en avvägning mellan olika intressen. Unga lagöverträdares särskilda behov måste ställas mot straffsystemets krav på tydliga och förutsebara påföljder.</a:t>
            </a:r>
          </a:p>
          <a:p>
            <a:pPr indent="180340" algn="just" hangingPunct="0"/>
            <a:r>
              <a:rPr lang="sv-SE" sz="1200" dirty="0">
                <a:effectLst/>
                <a:latin typeface="OrigGarmnd BT"/>
                <a:ea typeface="Times New Roman" panose="02020603050405020304" pitchFamily="18" charset="0"/>
                <a:cs typeface="Times New Roman" panose="02020603050405020304" pitchFamily="18" charset="0"/>
              </a:rPr>
              <a:t>Enligt vår bedömning kommer det att finnas fall där mycket unga personer begår allvarliga brott som motiverar ett frihetsberövande, men där Kriminalvården har svårt att möta den unges behov och där omständigheterna talar för att verkställigheten i stället sker på ett särskilt ungdomshem i SiS regi. Det kan exempelvis vara fråga om en person som är mycket ung och som kan ha en funktionsvariation eller </a:t>
            </a:r>
            <a:r>
              <a:rPr lang="sv-SE" sz="1200" b="1" dirty="0">
                <a:solidFill>
                  <a:srgbClr val="FF0000"/>
                </a:solidFill>
                <a:effectLst/>
                <a:latin typeface="OrigGarmnd BT"/>
                <a:ea typeface="Times New Roman" panose="02020603050405020304" pitchFamily="18" charset="0"/>
                <a:cs typeface="Times New Roman" panose="02020603050405020304" pitchFamily="18" charset="0"/>
              </a:rPr>
              <a:t>vara skör </a:t>
            </a:r>
            <a:r>
              <a:rPr lang="sv-SE" sz="1200" dirty="0">
                <a:effectLst/>
                <a:latin typeface="OrigGarmnd BT"/>
                <a:ea typeface="Times New Roman" panose="02020603050405020304" pitchFamily="18" charset="0"/>
                <a:cs typeface="Times New Roman" panose="02020603050405020304" pitchFamily="18" charset="0"/>
              </a:rPr>
              <a:t>på ett sådant sätt att den unge inte passar inom en enhet för andra dömda. Det kan också vara fråga om en person som av andra skäl riskerar att isoleras i Kriminalvården, exempelvis en mycket ung flicka som är svår att placera där.</a:t>
            </a:r>
          </a:p>
          <a:p>
            <a:pPr indent="180340" algn="just" hangingPunct="0"/>
            <a:r>
              <a:rPr lang="sv-SE" sz="1200" b="1" dirty="0">
                <a:effectLst/>
                <a:latin typeface="OrigGarmnd BT"/>
                <a:ea typeface="Times New Roman" panose="02020603050405020304" pitchFamily="18" charset="0"/>
                <a:cs typeface="Times New Roman" panose="02020603050405020304" pitchFamily="18" charset="0"/>
              </a:rPr>
              <a:t>För att undvika sådana situationer bör domstolen ges möjlighet att besluta om att den dömde ska verkställa tiden fram till villkorlig frigivning på ett särskilt ungdomshem i SiS regi. Vid den villkorliga frigivningen övergår ansvaret till Kriminalvården</a:t>
            </a:r>
            <a:r>
              <a:rPr lang="sv-SE" sz="1200" dirty="0">
                <a:effectLst/>
                <a:latin typeface="OrigGarmnd BT"/>
                <a:ea typeface="Times New Roman" panose="02020603050405020304" pitchFamily="18" charset="0"/>
                <a:cs typeface="Times New Roman" panose="02020603050405020304" pitchFamily="18" charset="0"/>
              </a:rPr>
              <a:t>, se avsnitt xx [avsnittet är inte skrivet än].</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68E4D3-F270-4F61-9CD6-6F97B1BD34DD}"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447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a:solidFill>
                  <a:srgbClr val="202124"/>
                </a:solidFill>
                <a:effectLst/>
                <a:latin typeface="arial" panose="020B0604020202020204" pitchFamily="34" charset="0"/>
              </a:rPr>
              <a:t>Sju livsområden ASI: fysisk hälsa, arbete och försörjning, alkoholanvändning, narkotikaanvändning, rättsliga problem, familj och umgänge samt psykisk hälsa</a:t>
            </a:r>
          </a:p>
          <a:p>
            <a:endParaRPr lang="sv-SE" b="0" i="0">
              <a:solidFill>
                <a:srgbClr val="202124"/>
              </a:solidFill>
              <a:effectLst/>
              <a:latin typeface="arial" panose="020B0604020202020204" pitchFamily="34" charset="0"/>
            </a:endParaRPr>
          </a:p>
          <a:p>
            <a:r>
              <a:rPr lang="sv-SE" b="0" i="0">
                <a:solidFill>
                  <a:srgbClr val="202124"/>
                </a:solidFill>
                <a:effectLst/>
                <a:latin typeface="arial" panose="020B0604020202020204" pitchFamily="34" charset="0"/>
              </a:rPr>
              <a:t>Dessutom boendesituation (bakgrund) och spel</a:t>
            </a:r>
          </a:p>
          <a:p>
            <a:endParaRPr lang="sv-SE" b="0" i="0">
              <a:solidFill>
                <a:srgbClr val="202124"/>
              </a:solidFill>
              <a:effectLst/>
              <a:latin typeface="arial" panose="020B0604020202020204" pitchFamily="34" charset="0"/>
            </a:endParaRPr>
          </a:p>
          <a:p>
            <a:r>
              <a:rPr lang="sv-SE" b="0" i="0">
                <a:effectLst/>
                <a:latin typeface="Times New Roman" panose="02020603050405020304" pitchFamily="18" charset="0"/>
              </a:rPr>
              <a:t>Tre centrala mått: Antalet dagar med problem de senaste 30 dagarna, klientens skattningar av oro och besvär respektive av hjälpbehov.</a:t>
            </a:r>
            <a:br>
              <a:rPr lang="sv-SE" b="0" i="0">
                <a:effectLst/>
                <a:latin typeface="Times New Roman" panose="02020603050405020304" pitchFamily="18" charset="0"/>
              </a:rPr>
            </a:br>
            <a:r>
              <a:rPr lang="sv-SE" b="0" i="0">
                <a:effectLst/>
                <a:latin typeface="Times New Roman" panose="02020603050405020304" pitchFamily="18" charset="0"/>
              </a:rPr>
              <a:t/>
            </a:r>
            <a:br>
              <a:rPr lang="sv-SE" b="0" i="0">
                <a:effectLst/>
                <a:latin typeface="Times New Roman" panose="02020603050405020304" pitchFamily="18" charset="0"/>
              </a:rPr>
            </a:br>
            <a:r>
              <a:rPr lang="sv-SE" b="0" i="0">
                <a:effectLst/>
                <a:latin typeface="Times New Roman" panose="02020603050405020304" pitchFamily="18" charset="0"/>
              </a:rPr>
              <a:t>Intervjuarskattningen är ytterligare ett mått. </a:t>
            </a:r>
          </a:p>
          <a:p>
            <a:endParaRPr lang="sv-SE" b="0" i="0">
              <a:effectLst/>
              <a:latin typeface="Times New Roman" panose="02020603050405020304" pitchFamily="18" charset="0"/>
            </a:endParaRPr>
          </a:p>
          <a:p>
            <a:r>
              <a:rPr lang="sv-SE" b="0" i="0">
                <a:effectLst/>
                <a:latin typeface="Times New Roman" panose="02020603050405020304" pitchFamily="18" charset="0"/>
              </a:rPr>
              <a:t>Möjligt basera indikatorerna endast på 30-dagarsfrågam, en fråga, eller krävs en kombination/flera frågor?</a:t>
            </a:r>
            <a:br>
              <a:rPr lang="sv-SE" b="0" i="0">
                <a:effectLst/>
                <a:latin typeface="Times New Roman" panose="02020603050405020304" pitchFamily="18" charset="0"/>
              </a:rPr>
            </a:br>
            <a:endParaRPr lang="sv-SE" b="0" i="0">
              <a:effectLst/>
              <a:latin typeface="Times New Roman" panose="02020603050405020304" pitchFamily="18" charset="0"/>
            </a:endParaRPr>
          </a:p>
          <a:p>
            <a:r>
              <a:rPr lang="sv-SE" b="0" i="0">
                <a:effectLst/>
                <a:latin typeface="Times New Roman" panose="02020603050405020304" pitchFamily="18" charset="0"/>
              </a:rPr>
              <a:t>Dessutom finns ett sammanvägt mått på problemens svårighetsgrad som beräknas matematiskt, Composite Score (CS). </a:t>
            </a:r>
            <a:endParaRPr lang="sv-SE" b="0" i="0">
              <a:solidFill>
                <a:srgbClr val="202124"/>
              </a:solidFill>
              <a:effectLst/>
              <a:latin typeface="arial" panose="020B0604020202020204" pitchFamily="34" charset="0"/>
            </a:endParaRPr>
          </a:p>
          <a:p>
            <a:endParaRPr lang="sv-SE" b="0" i="0">
              <a:solidFill>
                <a:srgbClr val="202124"/>
              </a:solidFill>
              <a:effectLst/>
              <a:latin typeface="arial" panose="020B0604020202020204" pitchFamily="34" charset="0"/>
            </a:endParaRPr>
          </a:p>
          <a:p>
            <a:endParaRPr lang="sv-SE" b="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1C19B-5BC2-4B75-957C-CA09AE7DD60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4099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A4C8A-E23D-4898-9CE6-096DAA15A10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398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49E4FC-1394-4313-B3DD-C981603AB12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845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Pensionsavgångar som ersätts behovsökningar. </a:t>
            </a:r>
          </a:p>
          <a:p>
            <a:r>
              <a:rPr lang="sv-SE" dirty="0"/>
              <a:t> 63 tusen och 85 tusen i regionen resten kommunal verksamhet 37 tkr 180 av 250 mer än 70 % måste jobba i kommuner och region.</a:t>
            </a:r>
          </a:p>
          <a:p>
            <a:r>
              <a:rPr lang="sv-SE" dirty="0"/>
              <a:t>100 tusen i kommun som helhet</a:t>
            </a:r>
          </a:p>
          <a:p>
            <a:r>
              <a:rPr lang="sv-SE" dirty="0"/>
              <a:t>IFO 6000 på en tioårsperiod stor konkurrens om arbetskraft.</a:t>
            </a:r>
          </a:p>
          <a:p>
            <a:r>
              <a:rPr lang="sv-SE" dirty="0"/>
              <a:t>Behovs ökning inom sjukvården </a:t>
            </a:r>
            <a:r>
              <a:rPr lang="sv-SE" dirty="0" err="1"/>
              <a:t>störe</a:t>
            </a:r>
            <a:r>
              <a:rPr lang="sv-SE" dirty="0"/>
              <a:t> än för äldreomsorgen 37% </a:t>
            </a:r>
          </a:p>
        </p:txBody>
      </p:sp>
      <p:sp>
        <p:nvSpPr>
          <p:cNvPr id="4" name="Platshållare för bildnummer 3"/>
          <p:cNvSpPr>
            <a:spLocks noGrp="1"/>
          </p:cNvSpPr>
          <p:nvPr>
            <p:ph type="sldNum" sz="quarter" idx="5"/>
          </p:nvPr>
        </p:nvSpPr>
        <p:spPr/>
        <p:txBody>
          <a:bodyPr/>
          <a:lstStyle/>
          <a:p>
            <a:fld id="{65A2A9D6-3E17-4DE7-86FE-7F9EB5803821}" type="slidenum">
              <a:rPr lang="sv-SE" smtClean="0"/>
              <a:t>5</a:t>
            </a:fld>
            <a:endParaRPr lang="sv-SE"/>
          </a:p>
        </p:txBody>
      </p:sp>
    </p:spTree>
    <p:extLst>
      <p:ext uri="{BB962C8B-B14F-4D97-AF65-F5344CB8AC3E}">
        <p14:creationId xmlns:p14="http://schemas.microsoft.com/office/powerpoint/2010/main" val="36449070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444401-568A-494C-BAC8-7EC91C2B6052}"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3798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6020E-4FCA-3946-835C-88BE0F7DFA9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0429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A3B08-D912-45AC-AC4C-EDDFDD9D75A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3964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77CC0C-402C-4314-9CE8-A3B5E5DBAC1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9754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6020E-4FCA-3946-835C-88BE0F7DFA9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7600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6020E-4FCA-3946-835C-88BE0F7DFA9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614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56D134-EF43-4942-BB12-BBC6F24B1676}"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4834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A3B08-D912-45AC-AC4C-EDDFDD9D75A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9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6020E-4FCA-3946-835C-88BE0F7DFA9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527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A3B08-D912-45AC-AC4C-EDDFDD9D75A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119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Befolkningstäta gynnsamt tuffare i de glest befolkade. Det ena stängde en skola i Kiruna </a:t>
            </a:r>
            <a:r>
              <a:rPr lang="sv-SE" dirty="0" err="1"/>
              <a:t>pga</a:t>
            </a:r>
            <a:r>
              <a:rPr lang="sv-SE" dirty="0"/>
              <a:t> av personalbrist för få lärare kan inte rekrytera personal. Här och nu. Skolchefen vi behöver rekrytera fler hur realistiskt är det.</a:t>
            </a:r>
          </a:p>
          <a:p>
            <a:r>
              <a:rPr lang="sv-SE" dirty="0"/>
              <a:t>Skellefteå en undersköterska börjar jobba in industrin betydligt mer i lön samt arbeta dagtid.</a:t>
            </a:r>
          </a:p>
        </p:txBody>
      </p:sp>
      <p:sp>
        <p:nvSpPr>
          <p:cNvPr id="4" name="Platshållare för bildnummer 3"/>
          <p:cNvSpPr>
            <a:spLocks noGrp="1"/>
          </p:cNvSpPr>
          <p:nvPr>
            <p:ph type="sldNum" sz="quarter" idx="5"/>
          </p:nvPr>
        </p:nvSpPr>
        <p:spPr/>
        <p:txBody>
          <a:bodyPr/>
          <a:lstStyle/>
          <a:p>
            <a:fld id="{65A2A9D6-3E17-4DE7-86FE-7F9EB5803821}" type="slidenum">
              <a:rPr lang="sv-SE" smtClean="0"/>
              <a:t>6</a:t>
            </a:fld>
            <a:endParaRPr lang="sv-SE"/>
          </a:p>
        </p:txBody>
      </p:sp>
    </p:spTree>
    <p:extLst>
      <p:ext uri="{BB962C8B-B14F-4D97-AF65-F5344CB8AC3E}">
        <p14:creationId xmlns:p14="http://schemas.microsoft.com/office/powerpoint/2010/main" val="2324230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6020E-4FCA-3946-835C-88BE0F7DFA9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8883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6020E-4FCA-3946-835C-88BE0F7DFA9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467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EA3B08-D912-45AC-AC4C-EDDFDD9D75AB}"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82297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6020E-4FCA-3946-835C-88BE0F7DFA9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9567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cs typeface="Calibri"/>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6020E-4FCA-3946-835C-88BE0F7DFA9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042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Sjukvården: 37 %</a:t>
            </a:r>
          </a:p>
          <a:p>
            <a:r>
              <a:rPr lang="sv-SE" dirty="0"/>
              <a:t>IFO 6000 tkr </a:t>
            </a:r>
          </a:p>
          <a:p>
            <a:r>
              <a:rPr lang="sv-SE" dirty="0"/>
              <a:t>Samma personaltäthet</a:t>
            </a:r>
          </a:p>
        </p:txBody>
      </p:sp>
      <p:sp>
        <p:nvSpPr>
          <p:cNvPr id="4" name="Platshållare för bildnummer 3"/>
          <p:cNvSpPr>
            <a:spLocks noGrp="1"/>
          </p:cNvSpPr>
          <p:nvPr>
            <p:ph type="sldNum" sz="quarter" idx="10"/>
          </p:nvPr>
        </p:nvSpPr>
        <p:spPr/>
        <p:txBody>
          <a:bodyPr/>
          <a:lstStyle/>
          <a:p>
            <a:fld id="{65A2A9D6-3E17-4DE7-86FE-7F9EB5803821}" type="slidenum">
              <a:rPr lang="sv-SE" smtClean="0"/>
              <a:t>7</a:t>
            </a:fld>
            <a:endParaRPr lang="sv-SE"/>
          </a:p>
        </p:txBody>
      </p:sp>
    </p:spTree>
    <p:extLst>
      <p:ext uri="{BB962C8B-B14F-4D97-AF65-F5344CB8AC3E}">
        <p14:creationId xmlns:p14="http://schemas.microsoft.com/office/powerpoint/2010/main" val="941698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5A2A9D6-3E17-4DE7-86FE-7F9EB5803821}" type="slidenum">
              <a:rPr lang="sv-SE" smtClean="0"/>
              <a:t>8</a:t>
            </a:fld>
            <a:endParaRPr lang="sv-SE"/>
          </a:p>
        </p:txBody>
      </p:sp>
    </p:spTree>
    <p:extLst>
      <p:ext uri="{BB962C8B-B14F-4D97-AF65-F5344CB8AC3E}">
        <p14:creationId xmlns:p14="http://schemas.microsoft.com/office/powerpoint/2010/main" val="2279980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Bättre digitalt verksamhetssystem delade journaler</a:t>
            </a:r>
          </a:p>
          <a:p>
            <a:r>
              <a:rPr lang="sv-SE"/>
              <a:t>Bedriver olika hur många som….</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920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4AC537-08EC-4D47-A1CD-80A1F488B0FF}"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71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Master" Target="../slideMasters/slideMaster12.xml"/><Relationship Id="rId1" Type="http://schemas.openxmlformats.org/officeDocument/2006/relationships/tags" Target="../tags/tag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Master" Target="../slideMasters/slideMaster12.xml"/><Relationship Id="rId1" Type="http://schemas.openxmlformats.org/officeDocument/2006/relationships/tags" Target="../tags/tag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Master" Target="../slideMasters/slideMaster12.xml"/><Relationship Id="rId1" Type="http://schemas.openxmlformats.org/officeDocument/2006/relationships/tags" Target="../tags/tag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Master" Target="../slideMasters/slideMaster12.xml"/><Relationship Id="rId1" Type="http://schemas.openxmlformats.org/officeDocument/2006/relationships/tags" Target="../tags/tag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Master" Target="../slideMasters/slideMaster12.xml"/><Relationship Id="rId1" Type="http://schemas.openxmlformats.org/officeDocument/2006/relationships/tags" Target="../tags/tag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9.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1.xml"/></Relationships>
</file>

<file path=ppt/slideLayouts/_rels/slideLayout12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1.bin"/><Relationship Id="rId4"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Master" Target="../slideMasters/slideMaster12.xml"/><Relationship Id="rId1" Type="http://schemas.openxmlformats.org/officeDocument/2006/relationships/tags" Target="../tags/tag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slideMaster" Target="../slideMasters/slideMaster12.xml"/><Relationship Id="rId1" Type="http://schemas.openxmlformats.org/officeDocument/2006/relationships/tags" Target="../tags/tag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2022-09-30</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72557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4B42D259-ACB8-4FD1-AC0F-9CAC8F5E07E0}" type="datetimeFigureOut">
              <a:rPr lang="sv-SE" smtClean="0"/>
              <a:t>2022-09-30</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754840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ild med bildtext">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sv-SE"/>
              <a:t>Klicka här för att ändra mall för rubrikformat</a:t>
            </a:r>
          </a:p>
        </p:txBody>
      </p:sp>
      <p:sp>
        <p:nvSpPr>
          <p:cNvPr id="4" name="Platshållare för text 3"/>
          <p:cNvSpPr>
            <a:spLocks noGrp="1"/>
          </p:cNvSpPr>
          <p:nvPr>
            <p:ph type="body" sz="half" idx="2"/>
          </p:nvPr>
        </p:nvSpPr>
        <p:spPr>
          <a:xfrm>
            <a:off x="622799" y="1908063"/>
            <a:ext cx="5306401" cy="4129200"/>
          </a:xfrm>
        </p:spPr>
        <p:txBody>
          <a:bodyPr>
            <a:noAutofit/>
          </a:bodyPr>
          <a:lstStyle>
            <a:lvl1pPr marL="0" indent="0">
              <a:spcAft>
                <a:spcPts val="1000"/>
              </a:spcAft>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3" name="Platshållare för bild 2"/>
          <p:cNvSpPr>
            <a:spLocks noGrp="1"/>
          </p:cNvSpPr>
          <p:nvPr>
            <p:ph type="pic" idx="1"/>
          </p:nvPr>
        </p:nvSpPr>
        <p:spPr>
          <a:xfrm>
            <a:off x="6226887" y="1908063"/>
            <a:ext cx="5337668" cy="4129200"/>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2" name="Platshållare för datum 1"/>
          <p:cNvSpPr>
            <a:spLocks noGrp="1"/>
          </p:cNvSpPr>
          <p:nvPr>
            <p:ph type="dt" sz="half" idx="10"/>
          </p:nvPr>
        </p:nvSpPr>
        <p:spPr/>
        <p:txBody>
          <a:bodyPr/>
          <a:lstStyle/>
          <a:p>
            <a:fld id="{3B4DA5FC-2B4E-4F40-B466-24D3BD765199}" type="datetime1">
              <a:rPr lang="sv-SE" smtClean="0"/>
              <a:t>2022-09-30</a:t>
            </a:fld>
            <a:endParaRPr lang="sv-SE" dirty="0"/>
          </a:p>
        </p:txBody>
      </p:sp>
      <p:sp>
        <p:nvSpPr>
          <p:cNvPr id="9" name="Platshållare för sidfot 8"/>
          <p:cNvSpPr>
            <a:spLocks noGrp="1"/>
          </p:cNvSpPr>
          <p:nvPr>
            <p:ph type="ftr" sz="quarter" idx="11"/>
          </p:nvPr>
        </p:nvSpPr>
        <p:spPr/>
        <p:txBody>
          <a:bodyPr/>
          <a:lstStyle/>
          <a:p>
            <a:r>
              <a:rPr lang="sv-SE"/>
              <a:t>Socialdepartementet</a:t>
            </a:r>
            <a:endParaRPr lang="sv-SE" dirty="0"/>
          </a:p>
        </p:txBody>
      </p:sp>
      <p:sp>
        <p:nvSpPr>
          <p:cNvPr id="10" name="Platshållare för bildnummer 9"/>
          <p:cNvSpPr>
            <a:spLocks noGrp="1"/>
          </p:cNvSpPr>
          <p:nvPr>
            <p:ph type="sldNum" sz="quarter" idx="12"/>
          </p:nvPr>
        </p:nvSpPr>
        <p:spPr/>
        <p:txBody>
          <a:bodyPr/>
          <a:lstStyle/>
          <a:p>
            <a:fld id="{9C3D4D15-3887-47F3-AC8F-B99C7C44B5C5}" type="slidenum">
              <a:rPr lang="sv-SE" smtClean="0"/>
              <a:pPr/>
              <a:t>‹#›</a:t>
            </a:fld>
            <a:endParaRPr lang="sv-SE" dirty="0"/>
          </a:p>
        </p:txBody>
      </p:sp>
      <p:sp>
        <p:nvSpPr>
          <p:cNvPr id="5" name="Rektangel 4" descr="TagShape">
            <a:extLst>
              <a:ext uri="{FF2B5EF4-FFF2-40B4-BE49-F238E27FC236}">
                <a16:creationId xmlns:a16="http://schemas.microsoft.com/office/drawing/2014/main" id="{70027F66-27E9-4827-A242-F6CE72C531EE}"/>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576168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Rubrikbild blå">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004154" y="729566"/>
            <a:ext cx="8893350" cy="2151531"/>
          </a:xfrm>
        </p:spPr>
        <p:txBody>
          <a:bodyPr lIns="0" rIns="0" anchor="t">
            <a:noAutofit/>
          </a:bodyPr>
          <a:lstStyle>
            <a:lvl1pPr algn="l">
              <a:defRPr sz="6400" baseline="0">
                <a:solidFill>
                  <a:schemeClr val="tx1"/>
                </a:solidFill>
              </a:defRPr>
            </a:lvl1pPr>
          </a:lstStyle>
          <a:p>
            <a:r>
              <a:rPr lang="sv-SE" dirty="0"/>
              <a:t>Klicka för att lägga till rubrik</a:t>
            </a:r>
          </a:p>
        </p:txBody>
      </p:sp>
      <p:sp>
        <p:nvSpPr>
          <p:cNvPr id="3" name="Underrubrik 2"/>
          <p:cNvSpPr>
            <a:spLocks noGrp="1"/>
          </p:cNvSpPr>
          <p:nvPr>
            <p:ph type="subTitle" idx="1"/>
          </p:nvPr>
        </p:nvSpPr>
        <p:spPr>
          <a:xfrm>
            <a:off x="999460" y="2900578"/>
            <a:ext cx="8898044" cy="1655762"/>
          </a:xfrm>
        </p:spPr>
        <p:txBody>
          <a:bodyPr lIns="0" rIns="0"/>
          <a:lstStyle>
            <a:lvl1pPr marL="0" indent="0" algn="l">
              <a:buNone/>
              <a:defRPr sz="28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0" name="Rektangel 9"/>
          <p:cNvSpPr/>
          <p:nvPr/>
        </p:nvSpPr>
        <p:spPr>
          <a:xfrm>
            <a:off x="622800" y="548807"/>
            <a:ext cx="10943791" cy="54738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sv-SE" dirty="0"/>
          </a:p>
        </p:txBody>
      </p:sp>
      <p:sp>
        <p:nvSpPr>
          <p:cNvPr id="4" name="Platshållare för datum 3"/>
          <p:cNvSpPr>
            <a:spLocks noGrp="1"/>
          </p:cNvSpPr>
          <p:nvPr>
            <p:ph type="dt" sz="half" idx="10"/>
          </p:nvPr>
        </p:nvSpPr>
        <p:spPr/>
        <p:txBody>
          <a:bodyPr/>
          <a:lstStyle/>
          <a:p>
            <a:fld id="{D24E429F-ADA7-446B-8B9C-BBD5CDD6AD30}" type="datetime1">
              <a:rPr lang="sv-SE" smtClean="0"/>
              <a:t>2022-09-30</a:t>
            </a:fld>
            <a:endParaRPr lang="sv-SE" dirty="0"/>
          </a:p>
        </p:txBody>
      </p:sp>
      <p:sp>
        <p:nvSpPr>
          <p:cNvPr id="5" name="Platshållare för sidfot 4"/>
          <p:cNvSpPr>
            <a:spLocks noGrp="1"/>
          </p:cNvSpPr>
          <p:nvPr>
            <p:ph type="ftr" sz="quarter" idx="11"/>
          </p:nvPr>
        </p:nvSpPr>
        <p:spPr/>
        <p:txBody>
          <a:bodyPr/>
          <a:lstStyle/>
          <a:p>
            <a:r>
              <a:rPr lang="sv-SE"/>
              <a:t>Socialdepartementet</a:t>
            </a:r>
            <a:endParaRPr lang="sv-SE" dirty="0"/>
          </a:p>
        </p:txBody>
      </p:sp>
      <p:sp>
        <p:nvSpPr>
          <p:cNvPr id="6" name="Platshållare för bildnummer 5"/>
          <p:cNvSpPr>
            <a:spLocks noGrp="1"/>
          </p:cNvSpPr>
          <p:nvPr>
            <p:ph type="sldNum" sz="quarter" idx="12"/>
          </p:nvPr>
        </p:nvSpPr>
        <p:spPr/>
        <p:txBody>
          <a:bodyPr/>
          <a:lstStyle/>
          <a:p>
            <a:fld id="{9C3D4D15-3887-47F3-AC8F-B99C7C44B5C5}" type="slidenum">
              <a:rPr lang="sv-SE" smtClean="0"/>
              <a:pPr/>
              <a:t>‹#›</a:t>
            </a:fld>
            <a:endParaRPr lang="sv-SE" dirty="0"/>
          </a:p>
        </p:txBody>
      </p:sp>
      <p:sp>
        <p:nvSpPr>
          <p:cNvPr id="7" name="Rektangel 6" descr="TagShape">
            <a:extLst>
              <a:ext uri="{FF2B5EF4-FFF2-40B4-BE49-F238E27FC236}">
                <a16:creationId xmlns:a16="http://schemas.microsoft.com/office/drawing/2014/main" id="{F5C3EE77-A607-4F74-A56F-03E93E6ABBA8}"/>
              </a:ext>
            </a:extLst>
          </p:cNvPr>
          <p:cNvSpPr/>
          <p:nvPr userDrawn="1">
            <p:custDataLst>
              <p:tags r:id="rId1"/>
            </p:custDataLst>
          </p:nvPr>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RK Logga VIT">
            <a:extLst>
              <a:ext uri="{FF2B5EF4-FFF2-40B4-BE49-F238E27FC236}">
                <a16:creationId xmlns:a16="http://schemas.microsoft.com/office/drawing/2014/main" id="{44433A31-AF92-4F0F-8C56-1ED08DCCB137}"/>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a:xfrm>
            <a:off x="626501" y="6159719"/>
            <a:ext cx="1746767" cy="503641"/>
          </a:xfrm>
          <a:prstGeom prst="rect">
            <a:avLst/>
          </a:prstGeom>
        </p:spPr>
      </p:pic>
    </p:spTree>
    <p:extLst>
      <p:ext uri="{BB962C8B-B14F-4D97-AF65-F5344CB8AC3E}">
        <p14:creationId xmlns:p14="http://schemas.microsoft.com/office/powerpoint/2010/main" val="150056856"/>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Avsnittsrubrik blå">
    <p:bg>
      <p:bgPr>
        <a:solidFill>
          <a:schemeClr val="accent1"/>
        </a:solidFill>
        <a:effectLst/>
      </p:bgPr>
    </p:bg>
    <p:spTree>
      <p:nvGrpSpPr>
        <p:cNvPr id="1" name=""/>
        <p:cNvGrpSpPr/>
        <p:nvPr/>
      </p:nvGrpSpPr>
      <p:grpSpPr>
        <a:xfrm>
          <a:off x="0" y="0"/>
          <a:ext cx="0" cy="0"/>
          <a:chOff x="0" y="0"/>
          <a:chExt cx="0" cy="0"/>
        </a:xfrm>
      </p:grpSpPr>
      <p:sp>
        <p:nvSpPr>
          <p:cNvPr id="13" name="Rubrik 1"/>
          <p:cNvSpPr>
            <a:spLocks noGrp="1"/>
          </p:cNvSpPr>
          <p:nvPr>
            <p:ph type="title"/>
          </p:nvPr>
        </p:nvSpPr>
        <p:spPr>
          <a:xfrm>
            <a:off x="622800" y="359999"/>
            <a:ext cx="10952115" cy="1620001"/>
          </a:xfrm>
        </p:spPr>
        <p:txBody>
          <a:bodyPr anchor="t">
            <a:noAutofit/>
          </a:bodyPr>
          <a:lstStyle>
            <a:lvl1pPr>
              <a:defRPr sz="4800" baseline="0">
                <a:solidFill>
                  <a:schemeClr val="tx1"/>
                </a:solidFill>
              </a:defRPr>
            </a:lvl1pPr>
          </a:lstStyle>
          <a:p>
            <a:r>
              <a:rPr lang="sv-SE"/>
              <a:t>Klicka här för att ändra mall för rubrikformat</a:t>
            </a:r>
            <a:endParaRPr lang="sv-SE" dirty="0"/>
          </a:p>
        </p:txBody>
      </p:sp>
      <p:sp>
        <p:nvSpPr>
          <p:cNvPr id="14" name="Platshållare för text 2"/>
          <p:cNvSpPr>
            <a:spLocks noGrp="1"/>
          </p:cNvSpPr>
          <p:nvPr>
            <p:ph type="body" idx="1"/>
          </p:nvPr>
        </p:nvSpPr>
        <p:spPr>
          <a:xfrm>
            <a:off x="622800" y="1980000"/>
            <a:ext cx="10952115" cy="1304925"/>
          </a:xfrm>
        </p:spPr>
        <p:txBody>
          <a:bodyPr/>
          <a:lstStyle>
            <a:lvl1pPr marL="0" indent="0">
              <a:buNone/>
              <a:defRPr sz="28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7" name="Platshållare för datum 6"/>
          <p:cNvSpPr>
            <a:spLocks noGrp="1"/>
          </p:cNvSpPr>
          <p:nvPr>
            <p:ph type="dt" sz="half" idx="10"/>
          </p:nvPr>
        </p:nvSpPr>
        <p:spPr/>
        <p:txBody>
          <a:bodyPr/>
          <a:lstStyle/>
          <a:p>
            <a:fld id="{376F0C50-572B-47DC-A58B-CDFE5A030283}" type="datetime1">
              <a:rPr lang="sv-SE" smtClean="0"/>
              <a:t>2022-09-30</a:t>
            </a:fld>
            <a:endParaRPr lang="sv-SE" dirty="0"/>
          </a:p>
        </p:txBody>
      </p:sp>
      <p:sp>
        <p:nvSpPr>
          <p:cNvPr id="8" name="Platshållare för sidfot 7"/>
          <p:cNvSpPr>
            <a:spLocks noGrp="1"/>
          </p:cNvSpPr>
          <p:nvPr>
            <p:ph type="ftr" sz="quarter" idx="11"/>
          </p:nvPr>
        </p:nvSpPr>
        <p:spPr/>
        <p:txBody>
          <a:bodyPr/>
          <a:lstStyle/>
          <a:p>
            <a:r>
              <a:rPr lang="sv-SE"/>
              <a:t>Socialdepartementet</a:t>
            </a:r>
            <a:endParaRPr lang="sv-SE" dirty="0"/>
          </a:p>
        </p:txBody>
      </p:sp>
      <p:sp>
        <p:nvSpPr>
          <p:cNvPr id="10" name="Platshållare för bildnummer 9"/>
          <p:cNvSpPr>
            <a:spLocks noGrp="1"/>
          </p:cNvSpPr>
          <p:nvPr>
            <p:ph type="sldNum" sz="quarter" idx="12"/>
          </p:nvPr>
        </p:nvSpPr>
        <p:spPr/>
        <p:txBody>
          <a:bodyPr/>
          <a:lstStyle/>
          <a:p>
            <a:fld id="{9C3D4D15-3887-47F3-AC8F-B99C7C44B5C5}" type="slidenum">
              <a:rPr lang="sv-SE" smtClean="0"/>
              <a:pPr/>
              <a:t>‹#›</a:t>
            </a:fld>
            <a:endParaRPr lang="sv-SE" dirty="0"/>
          </a:p>
        </p:txBody>
      </p:sp>
      <p:sp>
        <p:nvSpPr>
          <p:cNvPr id="2" name="Rektangel 1" descr="TagShape">
            <a:extLst>
              <a:ext uri="{FF2B5EF4-FFF2-40B4-BE49-F238E27FC236}">
                <a16:creationId xmlns:a16="http://schemas.microsoft.com/office/drawing/2014/main" id="{D1D7D186-3A31-4510-BF72-A254E6F15166}"/>
              </a:ext>
            </a:extLst>
          </p:cNvPr>
          <p:cNvSpPr/>
          <p:nvPr userDrawn="1">
            <p:custDataLst>
              <p:tags r:id="rId1"/>
            </p:custDataLst>
          </p:nvPr>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descr="RK Logga VIT">
            <a:extLst>
              <a:ext uri="{FF2B5EF4-FFF2-40B4-BE49-F238E27FC236}">
                <a16:creationId xmlns:a16="http://schemas.microsoft.com/office/drawing/2014/main" id="{37E360B5-AAB0-4ACB-B8D7-2A0962AF919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a:xfrm>
            <a:off x="622800" y="6160946"/>
            <a:ext cx="1746767" cy="503641"/>
          </a:xfrm>
          <a:prstGeom prst="rect">
            <a:avLst/>
          </a:prstGeom>
        </p:spPr>
      </p:pic>
    </p:spTree>
    <p:extLst>
      <p:ext uri="{BB962C8B-B14F-4D97-AF65-F5344CB8AC3E}">
        <p14:creationId xmlns:p14="http://schemas.microsoft.com/office/powerpoint/2010/main" val="3071222282"/>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Omslag blå">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23311" y="548807"/>
            <a:ext cx="10943791" cy="5473875"/>
          </a:xfrm>
        </p:spPr>
        <p:txBody>
          <a:bodyPr lIns="367200" tIns="223200" rIns="180000" anchor="t">
            <a:noAutofit/>
          </a:bodyPr>
          <a:lstStyle>
            <a:lvl1pPr algn="l">
              <a:defRPr sz="6400" baseline="0">
                <a:solidFill>
                  <a:schemeClr val="tx1"/>
                </a:solidFill>
              </a:defRPr>
            </a:lvl1pPr>
          </a:lstStyle>
          <a:p>
            <a:r>
              <a:rPr lang="sv-SE" dirty="0"/>
              <a:t>Klicka för att infoga text</a:t>
            </a:r>
          </a:p>
        </p:txBody>
      </p:sp>
      <p:sp>
        <p:nvSpPr>
          <p:cNvPr id="10" name="Rektangel 9"/>
          <p:cNvSpPr/>
          <p:nvPr/>
        </p:nvSpPr>
        <p:spPr>
          <a:xfrm>
            <a:off x="623311" y="548807"/>
            <a:ext cx="10943791" cy="54738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7200" tIns="223200" rIns="121917" bIns="60958" rtlCol="0" anchor="ctr">
            <a:noAutofit/>
          </a:bodyPr>
          <a:lstStyle/>
          <a:p>
            <a:pPr algn="ctr"/>
            <a:endParaRPr lang="sv-SE" dirty="0"/>
          </a:p>
        </p:txBody>
      </p:sp>
      <p:sp>
        <p:nvSpPr>
          <p:cNvPr id="3" name="Platshållare för datum 2"/>
          <p:cNvSpPr>
            <a:spLocks noGrp="1"/>
          </p:cNvSpPr>
          <p:nvPr>
            <p:ph type="dt" sz="half" idx="10"/>
          </p:nvPr>
        </p:nvSpPr>
        <p:spPr/>
        <p:txBody>
          <a:bodyPr/>
          <a:lstStyle/>
          <a:p>
            <a:fld id="{10E4BA93-5507-47D4-BA73-9510C4CFB7E1}" type="datetime1">
              <a:rPr lang="sv-SE" smtClean="0"/>
              <a:t>2022-09-30</a:t>
            </a:fld>
            <a:endParaRPr lang="sv-SE" dirty="0"/>
          </a:p>
        </p:txBody>
      </p:sp>
      <p:sp>
        <p:nvSpPr>
          <p:cNvPr id="4" name="Platshållare för sidfot 3"/>
          <p:cNvSpPr>
            <a:spLocks noGrp="1"/>
          </p:cNvSpPr>
          <p:nvPr>
            <p:ph type="ftr" sz="quarter" idx="11"/>
          </p:nvPr>
        </p:nvSpPr>
        <p:spPr/>
        <p:txBody>
          <a:bodyPr/>
          <a:lstStyle/>
          <a:p>
            <a:r>
              <a:rPr lang="sv-SE"/>
              <a:t>Socialdepartementet</a:t>
            </a:r>
            <a:endParaRPr lang="sv-SE" dirty="0"/>
          </a:p>
        </p:txBody>
      </p:sp>
      <p:sp>
        <p:nvSpPr>
          <p:cNvPr id="5" name="Platshållare för bildnummer 4"/>
          <p:cNvSpPr>
            <a:spLocks noGrp="1"/>
          </p:cNvSpPr>
          <p:nvPr>
            <p:ph type="sldNum" sz="quarter" idx="12"/>
          </p:nvPr>
        </p:nvSpPr>
        <p:spPr/>
        <p:txBody>
          <a:bodyPr/>
          <a:lstStyle/>
          <a:p>
            <a:fld id="{9C3D4D15-3887-47F3-AC8F-B99C7C44B5C5}" type="slidenum">
              <a:rPr lang="sv-SE" smtClean="0"/>
              <a:pPr/>
              <a:t>‹#›</a:t>
            </a:fld>
            <a:endParaRPr lang="sv-SE" dirty="0"/>
          </a:p>
        </p:txBody>
      </p:sp>
      <p:sp>
        <p:nvSpPr>
          <p:cNvPr id="6" name="Rektangel 5" descr="TagShape">
            <a:extLst>
              <a:ext uri="{FF2B5EF4-FFF2-40B4-BE49-F238E27FC236}">
                <a16:creationId xmlns:a16="http://schemas.microsoft.com/office/drawing/2014/main" id="{A288FCF8-40E5-4DAB-A868-093D94921579}"/>
              </a:ext>
            </a:extLst>
          </p:cNvPr>
          <p:cNvSpPr/>
          <p:nvPr userDrawn="1">
            <p:custDataLst>
              <p:tags r:id="rId1"/>
            </p:custDataLst>
          </p:nvPr>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RK Logga VIT">
            <a:extLst>
              <a:ext uri="{FF2B5EF4-FFF2-40B4-BE49-F238E27FC236}">
                <a16:creationId xmlns:a16="http://schemas.microsoft.com/office/drawing/2014/main" id="{3D207CC6-42D2-4D15-8592-B5CC4148005B}"/>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a:xfrm>
            <a:off x="626501" y="6159719"/>
            <a:ext cx="1746767" cy="503641"/>
          </a:xfrm>
          <a:prstGeom prst="rect">
            <a:avLst/>
          </a:prstGeom>
        </p:spPr>
      </p:pic>
    </p:spTree>
    <p:extLst>
      <p:ext uri="{BB962C8B-B14F-4D97-AF65-F5344CB8AC3E}">
        <p14:creationId xmlns:p14="http://schemas.microsoft.com/office/powerpoint/2010/main" val="1792768244"/>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Omslag grå">
    <p:bg>
      <p:bgRef idx="1001">
        <a:schemeClr val="bg2"/>
      </p:bgRef>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623311" y="548807"/>
            <a:ext cx="10943791" cy="5473875"/>
          </a:xfrm>
        </p:spPr>
        <p:txBody>
          <a:bodyPr lIns="367200" tIns="223200" rIns="180000" anchor="t">
            <a:noAutofit/>
          </a:bodyPr>
          <a:lstStyle>
            <a:lvl1pPr algn="l">
              <a:defRPr sz="6400" baseline="0">
                <a:solidFill>
                  <a:schemeClr val="tx1"/>
                </a:solidFill>
              </a:defRPr>
            </a:lvl1pPr>
          </a:lstStyle>
          <a:p>
            <a:r>
              <a:rPr lang="sv-SE" dirty="0"/>
              <a:t>Klicka för att infoga text</a:t>
            </a:r>
          </a:p>
        </p:txBody>
      </p:sp>
      <p:sp>
        <p:nvSpPr>
          <p:cNvPr id="10" name="Rektangel 9"/>
          <p:cNvSpPr/>
          <p:nvPr/>
        </p:nvSpPr>
        <p:spPr>
          <a:xfrm>
            <a:off x="623311" y="548807"/>
            <a:ext cx="10943791" cy="54738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sv-SE" dirty="0"/>
          </a:p>
        </p:txBody>
      </p:sp>
      <p:sp>
        <p:nvSpPr>
          <p:cNvPr id="3" name="Platshållare för datum 2"/>
          <p:cNvSpPr>
            <a:spLocks noGrp="1"/>
          </p:cNvSpPr>
          <p:nvPr>
            <p:ph type="dt" sz="half" idx="10"/>
          </p:nvPr>
        </p:nvSpPr>
        <p:spPr/>
        <p:txBody>
          <a:bodyPr/>
          <a:lstStyle/>
          <a:p>
            <a:fld id="{9EF5BD43-795F-4C50-AF45-3CB157E8B4A8}" type="datetime1">
              <a:rPr lang="sv-SE" smtClean="0"/>
              <a:t>2022-09-30</a:t>
            </a:fld>
            <a:endParaRPr lang="sv-SE" dirty="0"/>
          </a:p>
        </p:txBody>
      </p:sp>
      <p:sp>
        <p:nvSpPr>
          <p:cNvPr id="4" name="Platshållare för sidfot 3"/>
          <p:cNvSpPr>
            <a:spLocks noGrp="1"/>
          </p:cNvSpPr>
          <p:nvPr>
            <p:ph type="ftr" sz="quarter" idx="11"/>
          </p:nvPr>
        </p:nvSpPr>
        <p:spPr/>
        <p:txBody>
          <a:bodyPr/>
          <a:lstStyle/>
          <a:p>
            <a:r>
              <a:rPr lang="sv-SE"/>
              <a:t>Socialdepartementet</a:t>
            </a:r>
            <a:endParaRPr lang="sv-SE" dirty="0"/>
          </a:p>
        </p:txBody>
      </p:sp>
      <p:sp>
        <p:nvSpPr>
          <p:cNvPr id="5" name="Platshållare för bildnummer 4"/>
          <p:cNvSpPr>
            <a:spLocks noGrp="1"/>
          </p:cNvSpPr>
          <p:nvPr>
            <p:ph type="sldNum" sz="quarter" idx="12"/>
          </p:nvPr>
        </p:nvSpPr>
        <p:spPr/>
        <p:txBody>
          <a:bodyPr/>
          <a:lstStyle/>
          <a:p>
            <a:fld id="{9C3D4D15-3887-47F3-AC8F-B99C7C44B5C5}" type="slidenum">
              <a:rPr lang="sv-SE" smtClean="0"/>
              <a:pPr/>
              <a:t>‹#›</a:t>
            </a:fld>
            <a:endParaRPr lang="sv-SE" dirty="0"/>
          </a:p>
        </p:txBody>
      </p:sp>
      <p:sp>
        <p:nvSpPr>
          <p:cNvPr id="6" name="Rektangel 5" descr="TagShape">
            <a:extLst>
              <a:ext uri="{FF2B5EF4-FFF2-40B4-BE49-F238E27FC236}">
                <a16:creationId xmlns:a16="http://schemas.microsoft.com/office/drawing/2014/main" id="{AA3E2817-90AF-46EF-A4D5-EC5BBFC928BD}"/>
              </a:ext>
            </a:extLst>
          </p:cNvPr>
          <p:cNvSpPr/>
          <p:nvPr userDrawn="1">
            <p:custDataLst>
              <p:tags r:id="rId1"/>
            </p:custDataLst>
          </p:nvPr>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RK Logga VIT">
            <a:extLst>
              <a:ext uri="{FF2B5EF4-FFF2-40B4-BE49-F238E27FC236}">
                <a16:creationId xmlns:a16="http://schemas.microsoft.com/office/drawing/2014/main" id="{CEF07223-75A5-4447-BE43-C472EAA6779F}"/>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a:xfrm>
            <a:off x="626501" y="6159719"/>
            <a:ext cx="1746767" cy="503641"/>
          </a:xfrm>
          <a:prstGeom prst="rect">
            <a:avLst/>
          </a:prstGeom>
        </p:spPr>
      </p:pic>
    </p:spTree>
    <p:extLst>
      <p:ext uri="{BB962C8B-B14F-4D97-AF65-F5344CB8AC3E}">
        <p14:creationId xmlns:p14="http://schemas.microsoft.com/office/powerpoint/2010/main" val="222577084"/>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Omslag med utfallande bild">
    <p:bg>
      <p:bgPr>
        <a:solidFill>
          <a:schemeClr val="accent1"/>
        </a:solidFill>
        <a:effectLst/>
      </p:bgPr>
    </p:bg>
    <p:spTree>
      <p:nvGrpSpPr>
        <p:cNvPr id="1" name=""/>
        <p:cNvGrpSpPr/>
        <p:nvPr/>
      </p:nvGrpSpPr>
      <p:grpSpPr>
        <a:xfrm>
          <a:off x="0" y="0"/>
          <a:ext cx="0" cy="0"/>
          <a:chOff x="0" y="0"/>
          <a:chExt cx="0" cy="0"/>
        </a:xfrm>
      </p:grpSpPr>
      <p:sp>
        <p:nvSpPr>
          <p:cNvPr id="6" name="Platshållare för bild 5"/>
          <p:cNvSpPr>
            <a:spLocks noGrp="1"/>
          </p:cNvSpPr>
          <p:nvPr>
            <p:ph type="pic" sz="quarter" idx="14" hasCustomPrompt="1"/>
          </p:nvPr>
        </p:nvSpPr>
        <p:spPr>
          <a:xfrm>
            <a:off x="1" y="0"/>
            <a:ext cx="12192000" cy="6858000"/>
          </a:xfrm>
        </p:spPr>
        <p:txBody>
          <a:bodyPr/>
          <a:lstStyle>
            <a:lvl1pPr marL="0" indent="0">
              <a:buNone/>
              <a:defRPr/>
            </a:lvl1pPr>
          </a:lstStyle>
          <a:p>
            <a:r>
              <a:rPr lang="sv-SE" dirty="0"/>
              <a:t> </a:t>
            </a:r>
          </a:p>
        </p:txBody>
      </p:sp>
      <p:sp>
        <p:nvSpPr>
          <p:cNvPr id="2" name="Rubrik 1">
            <a:extLst>
              <a:ext uri="{C183D7F6-B498-43B3-948B-1728B52AA6E4}">
                <adec:decorative xmlns="" xmlns:adec="http://schemas.microsoft.com/office/drawing/2017/decorative" val="1"/>
              </a:ext>
            </a:extLst>
          </p:cNvPr>
          <p:cNvSpPr>
            <a:spLocks noGrp="1"/>
          </p:cNvSpPr>
          <p:nvPr>
            <p:ph type="ctrTitle" hasCustomPrompt="1"/>
          </p:nvPr>
        </p:nvSpPr>
        <p:spPr>
          <a:xfrm>
            <a:off x="623311" y="548807"/>
            <a:ext cx="10943791" cy="5473875"/>
          </a:xfrm>
          <a:ln w="19050">
            <a:solidFill>
              <a:schemeClr val="bg1"/>
            </a:solidFill>
          </a:ln>
        </p:spPr>
        <p:txBody>
          <a:bodyPr lIns="374400" tIns="223200" rIns="180000" anchor="t">
            <a:noAutofit/>
          </a:bodyPr>
          <a:lstStyle>
            <a:lvl1pPr algn="l">
              <a:defRPr sz="6400" baseline="0">
                <a:solidFill>
                  <a:schemeClr val="bg1"/>
                </a:solidFill>
              </a:defRPr>
            </a:lvl1pPr>
          </a:lstStyle>
          <a:p>
            <a:r>
              <a:rPr lang="sv-SE" dirty="0"/>
              <a:t>Klicka för att infoga text</a:t>
            </a:r>
          </a:p>
        </p:txBody>
      </p:sp>
      <p:sp>
        <p:nvSpPr>
          <p:cNvPr id="3" name="Platshållare för datum 2"/>
          <p:cNvSpPr>
            <a:spLocks noGrp="1"/>
          </p:cNvSpPr>
          <p:nvPr>
            <p:ph type="dt" sz="half" idx="15"/>
          </p:nvPr>
        </p:nvSpPr>
        <p:spPr/>
        <p:txBody>
          <a:bodyPr/>
          <a:lstStyle>
            <a:lvl1pPr>
              <a:defRPr>
                <a:solidFill>
                  <a:schemeClr val="bg1"/>
                </a:solidFill>
              </a:defRPr>
            </a:lvl1pPr>
          </a:lstStyle>
          <a:p>
            <a:fld id="{6C37EBDB-E3D6-441D-8D74-0BD88E948927}" type="datetime1">
              <a:rPr lang="sv-SE" smtClean="0"/>
              <a:t>2022-09-30</a:t>
            </a:fld>
            <a:endParaRPr lang="sv-SE" dirty="0"/>
          </a:p>
        </p:txBody>
      </p:sp>
      <p:sp>
        <p:nvSpPr>
          <p:cNvPr id="5" name="Platshållare för sidfot 4"/>
          <p:cNvSpPr>
            <a:spLocks noGrp="1"/>
          </p:cNvSpPr>
          <p:nvPr>
            <p:ph type="ftr" sz="quarter" idx="16"/>
          </p:nvPr>
        </p:nvSpPr>
        <p:spPr/>
        <p:txBody>
          <a:bodyPr/>
          <a:lstStyle>
            <a:lvl1pPr>
              <a:defRPr>
                <a:solidFill>
                  <a:schemeClr val="bg1"/>
                </a:solidFill>
              </a:defRPr>
            </a:lvl1pPr>
          </a:lstStyle>
          <a:p>
            <a:r>
              <a:rPr lang="sv-SE"/>
              <a:t>Socialdepartementet</a:t>
            </a:r>
            <a:endParaRPr lang="sv-SE" dirty="0"/>
          </a:p>
        </p:txBody>
      </p:sp>
      <p:sp>
        <p:nvSpPr>
          <p:cNvPr id="9" name="Platshållare för bildnummer 8"/>
          <p:cNvSpPr>
            <a:spLocks noGrp="1"/>
          </p:cNvSpPr>
          <p:nvPr>
            <p:ph type="sldNum" sz="quarter" idx="17"/>
          </p:nvPr>
        </p:nvSpPr>
        <p:spPr/>
        <p:txBody>
          <a:bodyPr/>
          <a:lstStyle>
            <a:lvl1pPr>
              <a:defRPr>
                <a:solidFill>
                  <a:schemeClr val="bg1"/>
                </a:solidFill>
              </a:defRPr>
            </a:lvl1pPr>
          </a:lstStyle>
          <a:p>
            <a:fld id="{9C3D4D15-3887-47F3-AC8F-B99C7C44B5C5}" type="slidenum">
              <a:rPr lang="sv-SE" smtClean="0"/>
              <a:pPr/>
              <a:t>‹#›</a:t>
            </a:fld>
            <a:endParaRPr lang="sv-SE" dirty="0"/>
          </a:p>
        </p:txBody>
      </p:sp>
      <p:sp>
        <p:nvSpPr>
          <p:cNvPr id="4" name="Rektangel 3" descr="TagShape">
            <a:extLst>
              <a:ext uri="{FF2B5EF4-FFF2-40B4-BE49-F238E27FC236}">
                <a16:creationId xmlns:a16="http://schemas.microsoft.com/office/drawing/2014/main" id="{9726E08A-7EC3-4F65-8400-78E0CA34B58F}"/>
              </a:ext>
            </a:extLst>
          </p:cNvPr>
          <p:cNvSpPr/>
          <p:nvPr userDrawn="1">
            <p:custDataLst>
              <p:tags r:id="rId1"/>
            </p:custDataLst>
          </p:nvPr>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RK Logga VIT">
            <a:extLst>
              <a:ext uri="{FF2B5EF4-FFF2-40B4-BE49-F238E27FC236}">
                <a16:creationId xmlns:a16="http://schemas.microsoft.com/office/drawing/2014/main" id="{7265C5BB-B8E2-4157-A1B3-A46E3F6108F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a:xfrm>
            <a:off x="626501" y="6159719"/>
            <a:ext cx="1746767" cy="503641"/>
          </a:xfrm>
          <a:prstGeom prst="rect">
            <a:avLst/>
          </a:prstGeom>
        </p:spPr>
      </p:pic>
    </p:spTree>
    <p:extLst>
      <p:ext uri="{BB962C8B-B14F-4D97-AF65-F5344CB8AC3E}">
        <p14:creationId xmlns:p14="http://schemas.microsoft.com/office/powerpoint/2010/main" val="2135869742"/>
      </p:ext>
    </p:extLst>
  </p:cSld>
  <p:clrMapOvr>
    <a:overrideClrMapping bg1="lt1" tx1="dk1" bg2="lt2" tx2="dk2" accent1="accent1" accent2="accent2" accent3="accent3" accent4="accent4" accent5="accent5" accent6="accent6" hlink="hlink" folHlink="folHlink"/>
  </p:clrMapOvr>
  <p:hf hd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4" name="Platshållare för datum 3"/>
          <p:cNvSpPr>
            <a:spLocks noGrp="1"/>
          </p:cNvSpPr>
          <p:nvPr>
            <p:ph type="dt" sz="half" idx="10"/>
          </p:nvPr>
        </p:nvSpPr>
        <p:spPr/>
        <p:txBody>
          <a:bodyPr/>
          <a:lstStyle/>
          <a:p>
            <a:r>
              <a:rPr lang="sv-SE"/>
              <a:t>2022-09-16</a:t>
            </a:r>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0138679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r>
              <a:rPr lang="sv-SE"/>
              <a:t>Avdelningen för vård och omsorg</a:t>
            </a:r>
            <a:endParaRPr lang="sv-SE" dirty="0"/>
          </a:p>
        </p:txBody>
      </p:sp>
      <p:sp>
        <p:nvSpPr>
          <p:cNvPr id="4" name="Platshållare för datum 3"/>
          <p:cNvSpPr>
            <a:spLocks noGrp="1"/>
          </p:cNvSpPr>
          <p:nvPr>
            <p:ph type="dt" sz="half" idx="10"/>
          </p:nvPr>
        </p:nvSpPr>
        <p:spPr/>
        <p:txBody>
          <a:bodyPr/>
          <a:lstStyle/>
          <a:p>
            <a:r>
              <a:rPr lang="sv-SE"/>
              <a:t>2022-09-16</a:t>
            </a:r>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832890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Avdelningen för vård och omsorg</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2022-09-16</a:t>
            </a:r>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2718070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5" name="Platshållare för datum 4"/>
          <p:cNvSpPr>
            <a:spLocks noGrp="1"/>
          </p:cNvSpPr>
          <p:nvPr>
            <p:ph type="dt" sz="half" idx="10"/>
          </p:nvPr>
        </p:nvSpPr>
        <p:spPr/>
        <p:txBody>
          <a:bodyPr/>
          <a:lstStyle/>
          <a:p>
            <a:r>
              <a:rPr lang="sv-SE"/>
              <a:t>2022-09-16</a:t>
            </a:r>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514030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B42D259-ACB8-4FD1-AC0F-9CAC8F5E07E0}" type="datetimeFigureOut">
              <a:rPr lang="sv-SE" smtClean="0"/>
              <a:t>2022-09-30</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5189611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r>
              <a:rPr lang="sv-SE"/>
              <a:t>Avdelningen för vård och omsorg</a:t>
            </a:r>
            <a:endParaRPr lang="sv-SE" dirty="0"/>
          </a:p>
        </p:txBody>
      </p:sp>
      <p:sp>
        <p:nvSpPr>
          <p:cNvPr id="5" name="Platshållare för datum 4"/>
          <p:cNvSpPr>
            <a:spLocks noGrp="1"/>
          </p:cNvSpPr>
          <p:nvPr>
            <p:ph type="dt" sz="half" idx="10"/>
          </p:nvPr>
        </p:nvSpPr>
        <p:spPr/>
        <p:txBody>
          <a:bodyPr/>
          <a:lstStyle/>
          <a:p>
            <a:r>
              <a:rPr lang="sv-SE"/>
              <a:t>2022-09-16</a:t>
            </a:r>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473553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endParaRPr lang="sv-SE" dirty="0"/>
          </a:p>
        </p:txBody>
      </p:sp>
      <p:sp>
        <p:nvSpPr>
          <p:cNvPr id="8" name="Platshållare för sidfot 7"/>
          <p:cNvSpPr>
            <a:spLocks noGrp="1"/>
          </p:cNvSpPr>
          <p:nvPr>
            <p:ph type="ftr" sz="quarter" idx="11"/>
          </p:nvPr>
        </p:nvSpPr>
        <p:spPr/>
        <p:txBody>
          <a:bodyPr/>
          <a:lstStyle/>
          <a:p>
            <a:r>
              <a:rPr lang="sv-SE"/>
              <a:t>Avdelningen för vård och omsorg</a:t>
            </a:r>
            <a:endParaRPr lang="sv-SE" dirty="0"/>
          </a:p>
        </p:txBody>
      </p:sp>
      <p:sp>
        <p:nvSpPr>
          <p:cNvPr id="7" name="Platshållare för datum 6"/>
          <p:cNvSpPr>
            <a:spLocks noGrp="1"/>
          </p:cNvSpPr>
          <p:nvPr>
            <p:ph type="dt" sz="half" idx="10"/>
          </p:nvPr>
        </p:nvSpPr>
        <p:spPr/>
        <p:txBody>
          <a:bodyPr/>
          <a:lstStyle/>
          <a:p>
            <a:r>
              <a:rPr lang="sv-SE"/>
              <a:t>2022-09-16</a:t>
            </a:r>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2387510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4" name="Platshållare för sidfot 3"/>
          <p:cNvSpPr>
            <a:spLocks noGrp="1"/>
          </p:cNvSpPr>
          <p:nvPr>
            <p:ph type="ftr" sz="quarter" idx="11"/>
          </p:nvPr>
        </p:nvSpPr>
        <p:spPr/>
        <p:txBody>
          <a:bodyPr/>
          <a:lstStyle/>
          <a:p>
            <a:r>
              <a:rPr lang="sv-SE"/>
              <a:t>Avdelningen för vård och omsorg</a:t>
            </a:r>
            <a:endParaRPr lang="sv-SE" dirty="0"/>
          </a:p>
        </p:txBody>
      </p:sp>
      <p:sp>
        <p:nvSpPr>
          <p:cNvPr id="3" name="Platshållare för datum 2"/>
          <p:cNvSpPr>
            <a:spLocks noGrp="1"/>
          </p:cNvSpPr>
          <p:nvPr>
            <p:ph type="dt" sz="half" idx="10"/>
          </p:nvPr>
        </p:nvSpPr>
        <p:spPr/>
        <p:txBody>
          <a:bodyPr/>
          <a:lstStyle/>
          <a:p>
            <a:r>
              <a:rPr lang="sv-SE"/>
              <a:t>2022-09-16</a:t>
            </a:r>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679303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r>
              <a:rPr lang="sv-SE"/>
              <a:t>Avdelningen för vård och omsorg</a:t>
            </a:r>
            <a:endParaRPr lang="sv-SE" dirty="0"/>
          </a:p>
        </p:txBody>
      </p:sp>
      <p:sp>
        <p:nvSpPr>
          <p:cNvPr id="2" name="Platshållare för datum 1"/>
          <p:cNvSpPr>
            <a:spLocks noGrp="1"/>
          </p:cNvSpPr>
          <p:nvPr>
            <p:ph type="dt" sz="half" idx="10"/>
          </p:nvPr>
        </p:nvSpPr>
        <p:spPr/>
        <p:txBody>
          <a:bodyPr/>
          <a:lstStyle/>
          <a:p>
            <a:r>
              <a:rPr lang="sv-SE"/>
              <a:t>2022-09-16</a:t>
            </a:r>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6690474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F97776BC-9198-4B58-90BB-4964DF0EC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r>
              <a:rPr lang="sv-SE"/>
              <a:t>2022-09-16</a:t>
            </a:r>
          </a:p>
        </p:txBody>
      </p:sp>
      <p:sp>
        <p:nvSpPr>
          <p:cNvPr id="5" name="Platshållare för sidfot 4"/>
          <p:cNvSpPr>
            <a:spLocks noGrp="1"/>
          </p:cNvSpPr>
          <p:nvPr>
            <p:ph type="ftr" sz="quarter" idx="11"/>
          </p:nvPr>
        </p:nvSpPr>
        <p:spPr/>
        <p:txBody>
          <a:bodyPr/>
          <a:lstStyle>
            <a:lvl1pPr>
              <a:defRPr>
                <a:solidFill>
                  <a:srgbClr val="222221"/>
                </a:solidFill>
              </a:defRPr>
            </a:lvl1pPr>
          </a:lstStyle>
          <a:p>
            <a:r>
              <a:rPr lang="sv-SE"/>
              <a:t>Avdelningen för vård och omsorg</a:t>
            </a:r>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30346514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7" name="Do not remove" hidden="1">
            <a:extLst>
              <a:ext uri="{FF2B5EF4-FFF2-40B4-BE49-F238E27FC236}">
                <a16:creationId xmlns:a16="http://schemas.microsoft.com/office/drawing/2014/main" id="{3B93211B-CB54-46DE-A2EC-25DD7E4F2EC6}"/>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r>
              <a:rPr lang="sv-SE"/>
              <a:t>2022-09-16</a:t>
            </a:r>
          </a:p>
        </p:txBody>
      </p:sp>
      <p:sp>
        <p:nvSpPr>
          <p:cNvPr id="5" name="Platshållare för sidfot 4"/>
          <p:cNvSpPr>
            <a:spLocks noGrp="1"/>
          </p:cNvSpPr>
          <p:nvPr>
            <p:ph type="ftr" sz="quarter" idx="11"/>
          </p:nvPr>
        </p:nvSpPr>
        <p:spPr/>
        <p:txBody>
          <a:bodyPr/>
          <a:lstStyle/>
          <a:p>
            <a:r>
              <a:rPr lang="sv-SE"/>
              <a:t>Avdelningen för vård och omsorg</a:t>
            </a:r>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6136983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8" name="Do not remove" hidden="1">
            <a:extLst>
              <a:ext uri="{FF2B5EF4-FFF2-40B4-BE49-F238E27FC236}">
                <a16:creationId xmlns:a16="http://schemas.microsoft.com/office/drawing/2014/main" id="{B80C0BE9-1397-466E-91B5-F2CE52AE38CE}"/>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r>
              <a:rPr lang="sv-SE"/>
              <a:t>2022-09-16</a:t>
            </a:r>
          </a:p>
        </p:txBody>
      </p:sp>
      <p:sp>
        <p:nvSpPr>
          <p:cNvPr id="5" name="Platshållare för sidfot 4"/>
          <p:cNvSpPr>
            <a:spLocks noGrp="1"/>
          </p:cNvSpPr>
          <p:nvPr>
            <p:ph type="ftr" sz="quarter" idx="11"/>
          </p:nvPr>
        </p:nvSpPr>
        <p:spPr/>
        <p:txBody>
          <a:bodyPr/>
          <a:lstStyle/>
          <a:p>
            <a:r>
              <a:rPr lang="sv-SE"/>
              <a:t>Avdelningen för vård och omsorg</a:t>
            </a:r>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9998788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r>
              <a:rPr lang="sv-SE"/>
              <a:t>2022-09-16</a:t>
            </a:r>
          </a:p>
        </p:txBody>
      </p:sp>
      <p:sp>
        <p:nvSpPr>
          <p:cNvPr id="5" name="Platshållare för sidfot 4"/>
          <p:cNvSpPr>
            <a:spLocks noGrp="1"/>
          </p:cNvSpPr>
          <p:nvPr>
            <p:ph type="ftr" sz="quarter" idx="11"/>
          </p:nvPr>
        </p:nvSpPr>
        <p:spPr/>
        <p:txBody>
          <a:bodyPr/>
          <a:lstStyle>
            <a:lvl1pPr>
              <a:defRPr>
                <a:solidFill>
                  <a:schemeClr val="tx1"/>
                </a:solidFill>
              </a:defRPr>
            </a:lvl1pPr>
          </a:lstStyle>
          <a:p>
            <a:r>
              <a:rPr lang="sv-SE"/>
              <a:t>Avdelningen för vård och omsorg</a:t>
            </a: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17916662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r>
              <a:rPr lang="sv-SE"/>
              <a:t>2022-09-16</a:t>
            </a:r>
          </a:p>
        </p:txBody>
      </p:sp>
      <p:sp>
        <p:nvSpPr>
          <p:cNvPr id="6" name="Platshållare för sidfot 5"/>
          <p:cNvSpPr>
            <a:spLocks noGrp="1"/>
          </p:cNvSpPr>
          <p:nvPr>
            <p:ph type="ftr" sz="quarter" idx="11"/>
          </p:nvPr>
        </p:nvSpPr>
        <p:spPr/>
        <p:txBody>
          <a:bodyPr/>
          <a:lstStyle/>
          <a:p>
            <a:r>
              <a:rPr lang="sv-SE"/>
              <a:t>Avdelningen för vård och omsorg</a:t>
            </a:r>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9538622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r>
              <a:rPr lang="sv-SE"/>
              <a:t>2022-09-16</a:t>
            </a:r>
          </a:p>
        </p:txBody>
      </p:sp>
      <p:sp>
        <p:nvSpPr>
          <p:cNvPr id="6" name="Platshållare för sidfot 5"/>
          <p:cNvSpPr>
            <a:spLocks noGrp="1"/>
          </p:cNvSpPr>
          <p:nvPr>
            <p:ph type="ftr" sz="quarter" idx="11"/>
          </p:nvPr>
        </p:nvSpPr>
        <p:spPr/>
        <p:txBody>
          <a:bodyPr/>
          <a:lstStyle/>
          <a:p>
            <a:r>
              <a:rPr lang="sv-SE"/>
              <a:t>Avdelningen för vård och omsorg</a:t>
            </a:r>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435949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4B42D259-ACB8-4FD1-AC0F-9CAC8F5E07E0}" type="datetimeFigureOut">
              <a:rPr lang="sv-SE" smtClean="0"/>
              <a:pPr/>
              <a:t>2022-09-30</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0881808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r>
              <a:rPr lang="sv-SE"/>
              <a:t>2022-09-16</a:t>
            </a:r>
          </a:p>
        </p:txBody>
      </p:sp>
      <p:sp>
        <p:nvSpPr>
          <p:cNvPr id="8" name="Platshållare för sidfot 7"/>
          <p:cNvSpPr>
            <a:spLocks noGrp="1"/>
          </p:cNvSpPr>
          <p:nvPr>
            <p:ph type="ftr" sz="quarter" idx="11"/>
          </p:nvPr>
        </p:nvSpPr>
        <p:spPr/>
        <p:txBody>
          <a:bodyPr/>
          <a:lstStyle/>
          <a:p>
            <a:r>
              <a:rPr lang="sv-SE"/>
              <a:t>Avdelningen för vård och omsorg</a:t>
            </a:r>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3583614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Do not remove" hidden="1">
            <a:extLst>
              <a:ext uri="{FF2B5EF4-FFF2-40B4-BE49-F238E27FC236}">
                <a16:creationId xmlns:a16="http://schemas.microsoft.com/office/drawing/2014/main" id="{117398B0-9F8A-4170-B935-39D13E9F939D}"/>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r>
              <a:rPr lang="sv-SE"/>
              <a:t>2022-09-16</a:t>
            </a:r>
          </a:p>
        </p:txBody>
      </p:sp>
      <p:sp>
        <p:nvSpPr>
          <p:cNvPr id="4" name="Platshållare för sidfot 3"/>
          <p:cNvSpPr>
            <a:spLocks noGrp="1"/>
          </p:cNvSpPr>
          <p:nvPr>
            <p:ph type="ftr" sz="quarter" idx="11"/>
          </p:nvPr>
        </p:nvSpPr>
        <p:spPr/>
        <p:txBody>
          <a:bodyPr/>
          <a:lstStyle/>
          <a:p>
            <a:r>
              <a:rPr lang="sv-SE"/>
              <a:t>Avdelningen för vård och omsorg</a:t>
            </a:r>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4778120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14" name="Do not remove" hidden="1">
            <a:extLst>
              <a:ext uri="{FF2B5EF4-FFF2-40B4-BE49-F238E27FC236}">
                <a16:creationId xmlns:a16="http://schemas.microsoft.com/office/drawing/2014/main" id="{A24F2B45-42F4-40FF-9CE4-6EF28160CE2A}"/>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datum 1"/>
          <p:cNvSpPr>
            <a:spLocks noGrp="1"/>
          </p:cNvSpPr>
          <p:nvPr>
            <p:ph type="dt" sz="half" idx="10"/>
          </p:nvPr>
        </p:nvSpPr>
        <p:spPr/>
        <p:txBody>
          <a:bodyPr/>
          <a:lstStyle/>
          <a:p>
            <a:r>
              <a:rPr lang="sv-SE"/>
              <a:t>2022-09-16</a:t>
            </a:r>
          </a:p>
        </p:txBody>
      </p:sp>
      <p:sp>
        <p:nvSpPr>
          <p:cNvPr id="3" name="Platshållare för sidfot 2"/>
          <p:cNvSpPr>
            <a:spLocks noGrp="1"/>
          </p:cNvSpPr>
          <p:nvPr>
            <p:ph type="ftr" sz="quarter" idx="11"/>
          </p:nvPr>
        </p:nvSpPr>
        <p:spPr/>
        <p:txBody>
          <a:bodyPr/>
          <a:lstStyle/>
          <a:p>
            <a:r>
              <a:rPr lang="sv-SE"/>
              <a:t>Avdelningen för vård och omsorg</a:t>
            </a:r>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7972473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2022-09-16</a:t>
            </a:r>
          </a:p>
        </p:txBody>
      </p:sp>
      <p:sp>
        <p:nvSpPr>
          <p:cNvPr id="3" name="Platshållare för sidfot 2"/>
          <p:cNvSpPr>
            <a:spLocks noGrp="1"/>
          </p:cNvSpPr>
          <p:nvPr>
            <p:ph type="ftr" sz="quarter" idx="11"/>
          </p:nvPr>
        </p:nvSpPr>
        <p:spPr/>
        <p:txBody>
          <a:bodyPr/>
          <a:lstStyle/>
          <a:p>
            <a:r>
              <a:rPr lang="sv-SE"/>
              <a:t>Avdelningen för vård och omsorg</a:t>
            </a:r>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8054850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765C18DA-410A-4124-BB0F-DE8CA676B1E5}" type="datetimeFigureOut">
              <a:rPr lang="sv-SE" smtClean="0"/>
              <a:t>2022-09-30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88607729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2022-09-30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8584291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mall för rubrikformat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2022-09-30</a:t>
            </a:fld>
            <a:endParaRPr lang="sv-SE"/>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14017132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2022-09-30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7729339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2022-09-30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40637641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765C18DA-410A-4124-BB0F-DE8CA676B1E5}" type="datetimeFigureOut">
              <a:rPr lang="sv-SE" smtClean="0"/>
              <a:t>2022-09-30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319168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2022-09-30</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0324163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765C18DA-410A-4124-BB0F-DE8CA676B1E5}" type="datetimeFigureOut">
              <a:rPr lang="sv-SE" smtClean="0"/>
              <a:t>2022-09-30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52991611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2022-09-30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0345145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2022-09-30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781648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765C18DA-410A-4124-BB0F-DE8CA676B1E5}" type="datetimeFigureOut">
              <a:rPr lang="sv-SE" smtClean="0"/>
              <a:t>2022-09-30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8011699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2022-09-30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2054766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2022-09-30</a:t>
            </a:fld>
            <a:endParaRPr lang="sv-SE"/>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68839873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2022-09-30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4232192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2022-09-30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1654995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765C18DA-410A-4124-BB0F-DE8CA676B1E5}" type="datetimeFigureOut">
              <a:rPr lang="sv-SE" smtClean="0"/>
              <a:t>2022-09-30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7894739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765C18DA-410A-4124-BB0F-DE8CA676B1E5}" type="datetimeFigureOut">
              <a:rPr lang="sv-SE" smtClean="0"/>
              <a:t>2022-09-30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355838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4B42D259-ACB8-4FD1-AC0F-9CAC8F5E07E0}" type="datetimeFigureOut">
              <a:rPr lang="sv-SE" smtClean="0"/>
              <a:t>2022-09-30</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6528585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2022-09-30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7733501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2022-09-30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6745929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765C18DA-410A-4124-BB0F-DE8CA676B1E5}" type="datetimeFigureOut">
              <a:rPr lang="sv-SE" smtClean="0"/>
              <a:t>2022-09-30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6526222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2022-09-30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0675792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mall för rubrikformat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2022-09-30</a:t>
            </a:fld>
            <a:endParaRPr lang="sv-SE"/>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218404395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2022-09-30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5225909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765C18DA-410A-4124-BB0F-DE8CA676B1E5}" type="datetimeFigureOut">
              <a:rPr lang="sv-SE" smtClean="0"/>
              <a:t>2022-09-30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8057849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765C18DA-410A-4124-BB0F-DE8CA676B1E5}" type="datetimeFigureOut">
              <a:rPr lang="sv-SE" smtClean="0"/>
              <a:t>2022-09-30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5552366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765C18DA-410A-4124-BB0F-DE8CA676B1E5}" type="datetimeFigureOut">
              <a:rPr lang="sv-SE" smtClean="0"/>
              <a:t>2022-09-30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8491236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2022-09-30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344842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4B42D259-ACB8-4FD1-AC0F-9CAC8F5E07E0}" type="datetimeFigureOut">
              <a:rPr lang="sv-SE" smtClean="0"/>
              <a:t>2022-09-30</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35319283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2022-09-30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24002730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3473A85-14B2-4126-B42D-CD580D4F4368}"/>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8" name="think-cell Slide" r:id="rId5" imgW="353" imgH="353" progId="TCLayout.ActiveDocument.1">
                  <p:embed/>
                </p:oleObj>
              </mc:Choice>
              <mc:Fallback>
                <p:oleObj name="think-cell Slide" r:id="rId5" imgW="353" imgH="353" progId="TCLayout.ActiveDocument.1">
                  <p:embed/>
                  <p:pic>
                    <p:nvPicPr>
                      <p:cNvPr id="8" name="Object 7" hidden="1">
                        <a:extLst>
                          <a:ext uri="{FF2B5EF4-FFF2-40B4-BE49-F238E27FC236}">
                            <a16:creationId xmlns:a16="http://schemas.microsoft.com/office/drawing/2014/main" id="{83473A85-14B2-4126-B42D-CD580D4F436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9A42132-9EC2-4365-AAF8-B5E9BD7FA380}"/>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3200" b="1"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sp>
        <p:nvSpPr>
          <p:cNvPr id="2" name="Rubrik 1"/>
          <p:cNvSpPr>
            <a:spLocks noGrp="1"/>
          </p:cNvSpPr>
          <p:nvPr>
            <p:ph type="title"/>
          </p:nvPr>
        </p:nvSpPr>
        <p:spPr/>
        <p:txBody>
          <a:bodyPr/>
          <a:lstStyle>
            <a:lvl1pPr>
              <a:defRPr sz="3200"/>
            </a:lvl1pPr>
          </a:lstStyle>
          <a:p>
            <a:r>
              <a:rPr lang="sv-SE"/>
              <a:t>Klicka här för att ändra format</a:t>
            </a:r>
          </a:p>
        </p:txBody>
      </p:sp>
      <p:sp>
        <p:nvSpPr>
          <p:cNvPr id="3" name="Platshållare för innehåll 2"/>
          <p:cNvSpPr>
            <a:spLocks noGrp="1"/>
          </p:cNvSpPr>
          <p:nvPr>
            <p:ph idx="1"/>
          </p:nvPr>
        </p:nvSpPr>
        <p:spPr>
          <a:xfrm>
            <a:off x="664232" y="2000201"/>
            <a:ext cx="9609825" cy="42336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Textplatzhalter 6">
            <a:extLst>
              <a:ext uri="{FF2B5EF4-FFF2-40B4-BE49-F238E27FC236}">
                <a16:creationId xmlns:a16="http://schemas.microsoft.com/office/drawing/2014/main" id="{1C7ABC46-F819-49C2-8A06-FFEB7F519395}"/>
              </a:ext>
            </a:extLst>
          </p:cNvPr>
          <p:cNvSpPr>
            <a:spLocks noGrp="1"/>
          </p:cNvSpPr>
          <p:nvPr>
            <p:ph type="body" sz="quarter" idx="13" hasCustomPrompt="1"/>
          </p:nvPr>
        </p:nvSpPr>
        <p:spPr>
          <a:xfrm>
            <a:off x="664232" y="6356350"/>
            <a:ext cx="9609825" cy="154800"/>
          </a:xfrm>
        </p:spPr>
        <p:txBody>
          <a:bodyPr lIns="0" tIns="0" rIns="0" bIns="0" anchor="t" anchorCtr="0"/>
          <a:lstStyle>
            <a:lvl1pPr marL="30163" indent="0">
              <a:spcBef>
                <a:spcPts val="0"/>
              </a:spcBef>
              <a:spcAft>
                <a:spcPts val="0"/>
              </a:spcAft>
              <a:buFontTx/>
              <a:buNone/>
              <a:defRPr sz="800"/>
            </a:lvl1pPr>
          </a:lstStyle>
          <a:p>
            <a:pPr lvl="0"/>
            <a:r>
              <a:rPr lang="en-US" noProof="0"/>
              <a:t>Source: Complete if required</a:t>
            </a:r>
          </a:p>
        </p:txBody>
      </p:sp>
    </p:spTree>
    <p:extLst>
      <p:ext uri="{BB962C8B-B14F-4D97-AF65-F5344CB8AC3E}">
        <p14:creationId xmlns:p14="http://schemas.microsoft.com/office/powerpoint/2010/main" val="12998844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2022-09-30</a:t>
            </a:fld>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pic>
        <p:nvPicPr>
          <p:cNvPr id="7" name="Bildobjekt 6">
            <a:extLst>
              <a:ext uri="{FF2B5EF4-FFF2-40B4-BE49-F238E27FC236}">
                <a16:creationId xmlns:a16="http://schemas.microsoft.com/office/drawing/2014/main" id="{DC4C474C-256C-4F69-82DB-E30D2C1C0985}"/>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2789629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4B42D259-ACB8-4FD1-AC0F-9CAC8F5E07E0}" type="datetimeFigureOut">
              <a:rPr lang="sv-SE" smtClean="0"/>
              <a:t>2022-09-30</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1327387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2022-09-30</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601000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t">
    <p:bg>
      <p:bgPr>
        <a:solidFill>
          <a:schemeClr val="bg1"/>
        </a:solidFill>
        <a:effectLst/>
      </p:bgPr>
    </p:b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B42D259-ACB8-4FD1-AC0F-9CAC8F5E07E0}" type="datetimeFigureOut">
              <a:rPr lang="sv-SE" smtClean="0"/>
              <a:t>2022-09-30</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4210887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2022-09-30</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3050478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765C18DA-410A-4124-BB0F-DE8CA676B1E5}" type="datetimeFigureOut">
              <a:rPr lang="sv-SE" smtClean="0"/>
              <a:t>2022-09-30</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06837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1ADA1F9B-CCF0-4D82-A120-69E88C498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2022-09-30</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0899451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descr="En bild som visar enhet&#10;&#10;Automatiskt genererad beskrivning">
            <a:extLst>
              <a:ext uri="{FF2B5EF4-FFF2-40B4-BE49-F238E27FC236}">
                <a16:creationId xmlns:a16="http://schemas.microsoft.com/office/drawing/2014/main" id="{F462BC7F-2338-4B3A-95AD-A880358D70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2022-09-30</a:t>
            </a:fld>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8949965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F97776BC-9198-4B58-90BB-4964DF0EC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2022-09-30</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711906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ritning&#10;&#10;Automatiskt genererad beskrivning">
            <a:extLst>
              <a:ext uri="{FF2B5EF4-FFF2-40B4-BE49-F238E27FC236}">
                <a16:creationId xmlns:a16="http://schemas.microsoft.com/office/drawing/2014/main" id="{1E92A6A6-8B0A-4DE1-8142-4259EB45C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2022-09-30</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682952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727315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74939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2022-09-30</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424059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210736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9049166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601644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2022-09-30</a:t>
            </a:fld>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836915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7487544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802427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19432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8410937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2022-09-30</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8498865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511355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85275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983048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961404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2145389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2022-09-30</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35239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222087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0319464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2022-09-30</a:t>
            </a:fld>
            <a:endParaRPr lang="sv-SE" dirty="0"/>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2786663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3026611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11745914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68622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4451889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2022-09-30</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dirty="0"/>
          </a:p>
        </p:txBody>
      </p:sp>
    </p:spTree>
    <p:extLst>
      <p:ext uri="{BB962C8B-B14F-4D97-AF65-F5344CB8AC3E}">
        <p14:creationId xmlns:p14="http://schemas.microsoft.com/office/powerpoint/2010/main" val="7496459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2022-09-30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61578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2022-09-30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87631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2022-09-30</a:t>
            </a:fld>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3849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2022-09-30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399144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2022-09-30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38263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2022-09-30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544872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2022-09-30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sidfot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00194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2022-09-30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869542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2022-09-30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899354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2022-09-30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667511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cSld name="Rubrik med bild">
    <p:bg>
      <p:bgRef idx="1001">
        <a:schemeClr val="bg1"/>
      </p:bgRef>
    </p:bg>
    <p:spTree>
      <p:nvGrpSpPr>
        <p:cNvPr id="1" name=""/>
        <p:cNvGrpSpPr/>
        <p:nvPr/>
      </p:nvGrpSpPr>
      <p:grpSpPr>
        <a:xfrm>
          <a:off x="0" y="0"/>
          <a:ext cx="0" cy="0"/>
          <a:chOff x="0" y="0"/>
          <a:chExt cx="0" cy="0"/>
        </a:xfrm>
      </p:grpSpPr>
      <p:sp>
        <p:nvSpPr>
          <p:cNvPr id="8" name="Platshållare för bild 7"/>
          <p:cNvSpPr>
            <a:spLocks noGrp="1"/>
          </p:cNvSpPr>
          <p:nvPr>
            <p:ph type="pic" sz="quarter" idx="13" hasCustomPrompt="1"/>
          </p:nvPr>
        </p:nvSpPr>
        <p:spPr>
          <a:xfrm>
            <a:off x="-1" y="-1499"/>
            <a:ext cx="12192599" cy="6859498"/>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 name="connsiteX4" fmla="*/ 0 w 12191999"/>
              <a:gd name="connsiteY4" fmla="*/ 0 h 6858000"/>
              <a:gd name="connsiteX0" fmla="*/ 0 w 12201525"/>
              <a:gd name="connsiteY0" fmla="*/ 0 h 6858000"/>
              <a:gd name="connsiteX1" fmla="*/ 12191999 w 12201525"/>
              <a:gd name="connsiteY1" fmla="*/ 0 h 6858000"/>
              <a:gd name="connsiteX2" fmla="*/ 12201525 w 12201525"/>
              <a:gd name="connsiteY2" fmla="*/ 3552825 h 6858000"/>
              <a:gd name="connsiteX3" fmla="*/ 12191999 w 12201525"/>
              <a:gd name="connsiteY3" fmla="*/ 6858000 h 6858000"/>
              <a:gd name="connsiteX4" fmla="*/ 0 w 12201525"/>
              <a:gd name="connsiteY4" fmla="*/ 6858000 h 6858000"/>
              <a:gd name="connsiteX5" fmla="*/ 0 w 12201525"/>
              <a:gd name="connsiteY5" fmla="*/ 0 h 6858000"/>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9525 h 6867525"/>
              <a:gd name="connsiteX1" fmla="*/ 9134474 w 12201525"/>
              <a:gd name="connsiteY1" fmla="*/ 0 h 6867525"/>
              <a:gd name="connsiteX2" fmla="*/ 12201525 w 12201525"/>
              <a:gd name="connsiteY2" fmla="*/ 3562350 h 6867525"/>
              <a:gd name="connsiteX3" fmla="*/ 12191999 w 12201525"/>
              <a:gd name="connsiteY3" fmla="*/ 6867525 h 6867525"/>
              <a:gd name="connsiteX4" fmla="*/ 0 w 12201525"/>
              <a:gd name="connsiteY4" fmla="*/ 6867525 h 6867525"/>
              <a:gd name="connsiteX5" fmla="*/ 0 w 12201525"/>
              <a:gd name="connsiteY5" fmla="*/ 9525 h 6867525"/>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15502 h 6873502"/>
              <a:gd name="connsiteX1" fmla="*/ 9098615 w 12201525"/>
              <a:gd name="connsiteY1" fmla="*/ 0 h 6873502"/>
              <a:gd name="connsiteX2" fmla="*/ 12201525 w 12201525"/>
              <a:gd name="connsiteY2" fmla="*/ 3568327 h 6873502"/>
              <a:gd name="connsiteX3" fmla="*/ 12191999 w 12201525"/>
              <a:gd name="connsiteY3" fmla="*/ 6873502 h 6873502"/>
              <a:gd name="connsiteX4" fmla="*/ 0 w 12201525"/>
              <a:gd name="connsiteY4" fmla="*/ 6873502 h 6873502"/>
              <a:gd name="connsiteX5" fmla="*/ 0 w 12201525"/>
              <a:gd name="connsiteY5" fmla="*/ 15502 h 6873502"/>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098615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27742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6876 h 6864876"/>
              <a:gd name="connsiteX1" fmla="*/ 9133121 w 12201525"/>
              <a:gd name="connsiteY1" fmla="*/ 0 h 6864876"/>
              <a:gd name="connsiteX2" fmla="*/ 12201525 w 12201525"/>
              <a:gd name="connsiteY2" fmla="*/ 3559701 h 6864876"/>
              <a:gd name="connsiteX3" fmla="*/ 12191999 w 12201525"/>
              <a:gd name="connsiteY3" fmla="*/ 6864876 h 6864876"/>
              <a:gd name="connsiteX4" fmla="*/ 0 w 12201525"/>
              <a:gd name="connsiteY4" fmla="*/ 6864876 h 6864876"/>
              <a:gd name="connsiteX5" fmla="*/ 0 w 12201525"/>
              <a:gd name="connsiteY5" fmla="*/ 6876 h 6864876"/>
              <a:gd name="connsiteX0" fmla="*/ 0 w 12201525"/>
              <a:gd name="connsiteY0" fmla="*/ 1498 h 6859498"/>
              <a:gd name="connsiteX1" fmla="*/ 9133121 w 12201525"/>
              <a:gd name="connsiteY1" fmla="*/ 0 h 6859498"/>
              <a:gd name="connsiteX2" fmla="*/ 12201525 w 12201525"/>
              <a:gd name="connsiteY2" fmla="*/ 3554323 h 6859498"/>
              <a:gd name="connsiteX3" fmla="*/ 12191999 w 12201525"/>
              <a:gd name="connsiteY3" fmla="*/ 6859498 h 6859498"/>
              <a:gd name="connsiteX4" fmla="*/ 0 w 12201525"/>
              <a:gd name="connsiteY4" fmla="*/ 6859498 h 6859498"/>
              <a:gd name="connsiteX5" fmla="*/ 0 w 12201525"/>
              <a:gd name="connsiteY5" fmla="*/ 1498 h 6859498"/>
              <a:gd name="connsiteX0" fmla="*/ 0 w 12196930"/>
              <a:gd name="connsiteY0" fmla="*/ 1498 h 6859498"/>
              <a:gd name="connsiteX1" fmla="*/ 9133121 w 12196930"/>
              <a:gd name="connsiteY1" fmla="*/ 0 h 6859498"/>
              <a:gd name="connsiteX2" fmla="*/ 12196930 w 12196930"/>
              <a:gd name="connsiteY2" fmla="*/ 3549728 h 6859498"/>
              <a:gd name="connsiteX3" fmla="*/ 12191999 w 12196930"/>
              <a:gd name="connsiteY3" fmla="*/ 6859498 h 6859498"/>
              <a:gd name="connsiteX4" fmla="*/ 0 w 12196930"/>
              <a:gd name="connsiteY4" fmla="*/ 6859498 h 6859498"/>
              <a:gd name="connsiteX5" fmla="*/ 0 w 12196930"/>
              <a:gd name="connsiteY5" fmla="*/ 1498 h 6859498"/>
              <a:gd name="connsiteX0" fmla="*/ 0 w 12192599"/>
              <a:gd name="connsiteY0" fmla="*/ 1498 h 6859498"/>
              <a:gd name="connsiteX1" fmla="*/ 9133121 w 12192599"/>
              <a:gd name="connsiteY1" fmla="*/ 0 h 6859498"/>
              <a:gd name="connsiteX2" fmla="*/ 12187740 w 12192599"/>
              <a:gd name="connsiteY2" fmla="*/ 3549728 h 6859498"/>
              <a:gd name="connsiteX3" fmla="*/ 12191999 w 12192599"/>
              <a:gd name="connsiteY3" fmla="*/ 6859498 h 6859498"/>
              <a:gd name="connsiteX4" fmla="*/ 0 w 12192599"/>
              <a:gd name="connsiteY4" fmla="*/ 6859498 h 6859498"/>
              <a:gd name="connsiteX5" fmla="*/ 0 w 12192599"/>
              <a:gd name="connsiteY5" fmla="*/ 1498 h 685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599" h="6859498">
                <a:moveTo>
                  <a:pt x="0" y="1498"/>
                </a:moveTo>
                <a:lnTo>
                  <a:pt x="9133121" y="0"/>
                </a:lnTo>
                <a:cubicBezTo>
                  <a:pt x="10941201" y="1093691"/>
                  <a:pt x="11816297" y="2559984"/>
                  <a:pt x="12187740" y="3549728"/>
                </a:cubicBezTo>
                <a:cubicBezTo>
                  <a:pt x="12184565" y="4651453"/>
                  <a:pt x="12195174" y="5757773"/>
                  <a:pt x="12191999" y="6859498"/>
                </a:cubicBezTo>
                <a:lnTo>
                  <a:pt x="0" y="6859498"/>
                </a:lnTo>
                <a:lnTo>
                  <a:pt x="0" y="1498"/>
                </a:lnTo>
                <a:close/>
              </a:path>
            </a:pathLst>
          </a:custGeom>
        </p:spPr>
        <p:txBody>
          <a:bodyPr/>
          <a:lstStyle>
            <a:lvl1pPr marL="30163" indent="0">
              <a:buNone/>
              <a:defRPr/>
            </a:lvl1pPr>
          </a:lstStyle>
          <a:p>
            <a:r>
              <a:rPr lang="sv-SE" dirty="0"/>
              <a:t> </a:t>
            </a:r>
          </a:p>
        </p:txBody>
      </p:sp>
      <p:sp>
        <p:nvSpPr>
          <p:cNvPr id="2" name="Rubrik 1"/>
          <p:cNvSpPr>
            <a:spLocks noGrp="1"/>
          </p:cNvSpPr>
          <p:nvPr>
            <p:ph type="ctrTitle"/>
          </p:nvPr>
        </p:nvSpPr>
        <p:spPr>
          <a:xfrm>
            <a:off x="666000" y="1889550"/>
            <a:ext cx="9608400" cy="131085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B42D259-ACB8-4FD1-AC0F-9CAC8F5E07E0}"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2022-09-30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lvl1pPr>
              <a:defRPr>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C9B0E5-37D7-412E-A162-6A236BADC197}"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Bildobjekt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111778" y="-9524"/>
            <a:ext cx="3096000" cy="3599059"/>
          </a:xfrm>
          <a:prstGeom prst="rect">
            <a:avLst/>
          </a:prstGeom>
        </p:spPr>
      </p:pic>
      <p:pic>
        <p:nvPicPr>
          <p:cNvPr id="9" name="Bildobjekt 8" descr="En bild som visar ritning&#10;&#10;Automatiskt genererad beskrivning">
            <a:extLst>
              <a:ext uri="{FF2B5EF4-FFF2-40B4-BE49-F238E27FC236}">
                <a16:creationId xmlns:a16="http://schemas.microsoft.com/office/drawing/2014/main" id="{C07B919C-66BA-4EE9-B4B5-5D94DE20BC2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664171" y="388536"/>
            <a:ext cx="1175965" cy="486066"/>
          </a:xfrm>
          <a:prstGeom prst="rect">
            <a:avLst/>
          </a:prstGeom>
        </p:spPr>
      </p:pic>
    </p:spTree>
    <p:extLst>
      <p:ext uri="{BB962C8B-B14F-4D97-AF65-F5344CB8AC3E}">
        <p14:creationId xmlns:p14="http://schemas.microsoft.com/office/powerpoint/2010/main" val="2862092232"/>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636A8711-9685-4EDB-B8E7-3A860987087E}" type="datetime1">
              <a:rPr lang="sv-SE" smtClean="0"/>
              <a:t>2022-09-30</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29239372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2022-09-30</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a:extLst>
              <a:ext uri="{FF2B5EF4-FFF2-40B4-BE49-F238E27FC236}">
                <a16:creationId xmlns:a16="http://schemas.microsoft.com/office/drawing/2014/main" id="{DC4C474C-256C-4F69-82DB-E30D2C1C0985}"/>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2679454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2022-09-30</a:t>
            </a:fld>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2596531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Rö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1ADA1F9B-CCF0-4D82-A120-69E88C498975}"/>
              </a:ext>
              <a:ext uri="{C183D7F6-B498-43B3-948B-1728B52AA6E4}">
                <adec:decorative xmlns=""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2022-09-30</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27665104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Grått avsnitt">
    <p:bg>
      <p:bgPr>
        <a:solidFill>
          <a:schemeClr val="bg1"/>
        </a:solidFill>
        <a:effectLst/>
      </p:bgPr>
    </p:bg>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F462BC7F-2338-4B3A-95AD-A880358D70D9}"/>
              </a:ext>
              <a:ext uri="{C183D7F6-B498-43B3-948B-1728B52AA6E4}">
                <adec:decorative xmlns=""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FFFFFF"/>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rgbClr val="FFFFFF"/>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FFFFFF"/>
                </a:solidFill>
              </a:defRPr>
            </a:lvl1pPr>
          </a:lstStyle>
          <a:p>
            <a:fld id="{4B42D259-ACB8-4FD1-AC0F-9CAC8F5E07E0}" type="datetimeFigureOut">
              <a:rPr lang="sv-SE" smtClean="0"/>
              <a:pPr/>
              <a:t>2022-09-30</a:t>
            </a:fld>
            <a:endParaRPr lang="sv-SE" dirty="0"/>
          </a:p>
        </p:txBody>
      </p:sp>
      <p:sp>
        <p:nvSpPr>
          <p:cNvPr id="6" name="Platshållare för bildnummer 5"/>
          <p:cNvSpPr>
            <a:spLocks noGrp="1"/>
          </p:cNvSpPr>
          <p:nvPr>
            <p:ph type="sldNum" sz="quarter" idx="12"/>
          </p:nvPr>
        </p:nvSpPr>
        <p:spPr/>
        <p:txBody>
          <a:bodyPr/>
          <a:lstStyle>
            <a:lvl1pPr>
              <a:defRPr>
                <a:solidFill>
                  <a:srgbClr val="FFFFFF"/>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3621894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F97776BC-9198-4B58-90BB-4964DF0EC148}"/>
              </a:ext>
              <a:ext uri="{C183D7F6-B498-43B3-948B-1728B52AA6E4}">
                <adec:decorative xmlns=""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2022-09-30</a:t>
            </a:fld>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996671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vart avsnitt">
    <p:bg>
      <p:bgPr>
        <a:solidFill>
          <a:schemeClr val="bg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1E92A6A6-8B0A-4DE1-8142-4259EB45C908}"/>
              </a:ext>
              <a:ext uri="{C183D7F6-B498-43B3-948B-1728B52AA6E4}">
                <adec:decorative xmlns=""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chemeClr val="bg1"/>
                </a:solidFill>
              </a:defRPr>
            </a:lvl1pPr>
          </a:lstStyle>
          <a:p>
            <a:r>
              <a:rPr lang="sv-SE" dirty="0"/>
              <a:t>Klicka här för att ändra format</a:t>
            </a:r>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bg1"/>
                </a:solidFill>
              </a:defRPr>
            </a:lvl1pPr>
          </a:lstStyle>
          <a:p>
            <a:fld id="{4B42D259-ACB8-4FD1-AC0F-9CAC8F5E07E0}" type="datetimeFigureOut">
              <a:rPr lang="sv-SE" smtClean="0"/>
              <a:pPr/>
              <a:t>2022-09-30</a:t>
            </a:fld>
            <a:endParaRPr lang="sv-SE" dirty="0"/>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34C9B0E5-37D7-412E-A162-6A236BADC197}" type="slidenum">
              <a:rPr lang="sv-SE" smtClean="0"/>
              <a:pPr/>
              <a:t>‹#›</a:t>
            </a:fld>
            <a:endParaRPr lang="sv-SE" dirty="0"/>
          </a:p>
        </p:txBody>
      </p:sp>
    </p:spTree>
    <p:extLst>
      <p:ext uri="{BB962C8B-B14F-4D97-AF65-F5344CB8AC3E}">
        <p14:creationId xmlns:p14="http://schemas.microsoft.com/office/powerpoint/2010/main" val="17053094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2022-09-30</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784763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2022-09-30</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6020859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mall för rubrikformat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2022-09-30</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20893949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2022-09-30</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2282426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mall för rubrikformat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2022-09-30</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0714485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mall för rubrikformat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2022-09-30</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92930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2022-09-30</a:t>
            </a:fld>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578970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2022-09-30</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3054461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2022-09-30</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6958510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4" name="Platshållare för datum 3"/>
          <p:cNvSpPr>
            <a:spLocks noGrp="1"/>
          </p:cNvSpPr>
          <p:nvPr>
            <p:ph type="dt" sz="half" idx="10"/>
          </p:nvPr>
        </p:nvSpPr>
        <p:spPr/>
        <p:txBody>
          <a:bodyPr/>
          <a:lstStyle/>
          <a:p>
            <a:fld id="{D230B7FC-8DD1-423E-8EF4-94D7897E47A9}" type="datetimeFigureOut">
              <a:rPr lang="sv-SE" smtClean="0"/>
              <a:t>2022-09-30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8201833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2022-09-30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28682850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bg1"/>
                </a:solidFill>
              </a:defRPr>
            </a:lvl1pPr>
          </a:lstStyle>
          <a:p>
            <a:r>
              <a:rPr lang="sv-SE"/>
              <a:t>Klicka här för att ändra format</a:t>
            </a:r>
          </a:p>
        </p:txBody>
      </p:sp>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4" name="Platshållare för datum 3"/>
          <p:cNvSpPr>
            <a:spLocks noGrp="1"/>
          </p:cNvSpPr>
          <p:nvPr>
            <p:ph type="dt" sz="half" idx="10"/>
          </p:nvPr>
        </p:nvSpPr>
        <p:spPr/>
        <p:txBody>
          <a:bodyPr/>
          <a:lstStyle>
            <a:lvl1pPr>
              <a:defRPr>
                <a:solidFill>
                  <a:schemeClr val="bg1"/>
                </a:solidFill>
              </a:defRPr>
            </a:lvl1pPr>
          </a:lstStyle>
          <a:p>
            <a:fld id="{D230B7FC-8DD1-423E-8EF4-94D7897E47A9}" type="datetimeFigureOut">
              <a:rPr lang="sv-SE" smtClean="0"/>
              <a:pPr/>
              <a:t>2022-09-30</a:t>
            </a:fld>
            <a:endParaRPr lang="sv-SE"/>
          </a:p>
        </p:txBody>
      </p:sp>
      <p:sp>
        <p:nvSpPr>
          <p:cNvPr id="5" name="Platshållare för sidfot 4"/>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chemeClr val="bg1"/>
                </a:solidFill>
              </a:defRPr>
            </a:lvl1pPr>
          </a:lstStyle>
          <a:p>
            <a:fld id="{2A89D212-3966-4D00-A59B-EFC19ACC4594}" type="slidenum">
              <a:rPr lang="sv-SE" smtClean="0"/>
              <a:pPr/>
              <a:t>‹#›</a:t>
            </a:fld>
            <a:endParaRPr lang="sv-SE"/>
          </a:p>
        </p:txBody>
      </p:sp>
    </p:spTree>
    <p:extLst>
      <p:ext uri="{BB962C8B-B14F-4D97-AF65-F5344CB8AC3E}">
        <p14:creationId xmlns:p14="http://schemas.microsoft.com/office/powerpoint/2010/main" val="26358939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230B7FC-8DD1-423E-8EF4-94D7897E47A9}" type="datetimeFigureOut">
              <a:rPr lang="sv-SE" smtClean="0"/>
              <a:t>2022-09-30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40869753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Större höger mörk">
    <p:spTree>
      <p:nvGrpSpPr>
        <p:cNvPr id="1" name=""/>
        <p:cNvGrpSpPr/>
        <p:nvPr/>
      </p:nvGrpSpPr>
      <p:grpSpPr>
        <a:xfrm>
          <a:off x="0" y="0"/>
          <a:ext cx="0" cy="0"/>
          <a:chOff x="0" y="0"/>
          <a:chExt cx="0" cy="0"/>
        </a:xfrm>
      </p:grpSpPr>
      <p:sp>
        <p:nvSpPr>
          <p:cNvPr id="2" name="Rubrik 1"/>
          <p:cNvSpPr>
            <a:spLocks noGrp="1"/>
          </p:cNvSpPr>
          <p:nvPr>
            <p:ph type="title"/>
          </p:nvPr>
        </p:nvSpPr>
        <p:spPr>
          <a:xfrm>
            <a:off x="664234" y="975186"/>
            <a:ext cx="5326992" cy="1112405"/>
          </a:xfrm>
        </p:spPr>
        <p:txBody>
          <a:bodyPr/>
          <a:lstStyle/>
          <a:p>
            <a:r>
              <a:rPr lang="sv-SE"/>
              <a:t>Klicka här för att ändra format</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095999" y="975186"/>
            <a:ext cx="4172325" cy="5260014"/>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D230B7FC-8DD1-423E-8EF4-94D7897E47A9}" type="datetimeFigureOut">
              <a:rPr lang="sv-SE" smtClean="0"/>
              <a:t>2022-09-30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27255692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66000" y="975600"/>
            <a:ext cx="9608400" cy="1112400"/>
          </a:xfrm>
        </p:spPr>
        <p:txBody>
          <a:bodyPr>
            <a:noAutofit/>
          </a:bodyPr>
          <a:lstStyle/>
          <a:p>
            <a:r>
              <a:rPr lang="sv-SE"/>
              <a:t>Klicka här för att ändra format</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D230B7FC-8DD1-423E-8EF4-94D7897E47A9}" type="datetimeFigureOut">
              <a:rPr lang="sv-SE" smtClean="0"/>
              <a:t>2022-09-30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28032479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D230B7FC-8DD1-423E-8EF4-94D7897E47A9}" type="datetimeFigureOut">
              <a:rPr lang="sv-SE" smtClean="0"/>
              <a:t>2022-09-30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7115749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230B7FC-8DD1-423E-8EF4-94D7897E47A9}" type="datetimeFigureOut">
              <a:rPr lang="sv-SE" smtClean="0"/>
              <a:t>2022-09-30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849998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2022-09-30</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115947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cSld name="Gult avsnitt">
    <p:bg>
      <p:bgPr>
        <a:solidFill>
          <a:schemeClr val="bg1"/>
        </a:solidFill>
        <a:effectLst/>
      </p:bgPr>
    </p:bg>
    <p:spTree>
      <p:nvGrpSpPr>
        <p:cNvPr id="1" name=""/>
        <p:cNvGrpSpPr/>
        <p:nvPr/>
      </p:nvGrpSpPr>
      <p:grpSpPr>
        <a:xfrm>
          <a:off x="0" y="0"/>
          <a:ext cx="0" cy="0"/>
          <a:chOff x="0" y="0"/>
          <a:chExt cx="0" cy="0"/>
        </a:xfrm>
      </p:grpSpPr>
      <p:pic>
        <p:nvPicPr>
          <p:cNvPr id="7" name="Bildobjekt 6" descr="En bild som visar ritning&#10;&#10;Automatiskt genererad beskrivning">
            <a:extLst>
              <a:ext uri="{FF2B5EF4-FFF2-40B4-BE49-F238E27FC236}">
                <a16:creationId xmlns:a16="http://schemas.microsoft.com/office/drawing/2014/main" id="{F97776BC-9198-4B58-90BB-4964DF0EC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12189291" cy="6858000"/>
          </a:xfrm>
          <a:prstGeom prst="rect">
            <a:avLst/>
          </a:prstGeom>
        </p:spPr>
      </p:pic>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2022-09-30</a:t>
            </a:fld>
            <a:endParaRPr lang="sv-SE"/>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a:p>
        </p:txBody>
      </p:sp>
    </p:spTree>
    <p:extLst>
      <p:ext uri="{BB962C8B-B14F-4D97-AF65-F5344CB8AC3E}">
        <p14:creationId xmlns:p14="http://schemas.microsoft.com/office/powerpoint/2010/main" val="37262764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2022-09-30</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1050685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p>
        </p:txBody>
      </p:sp>
      <p:sp>
        <p:nvSpPr>
          <p:cNvPr id="5" name="Platshållare för sidfot 4"/>
          <p:cNvSpPr>
            <a:spLocks noGrp="1"/>
          </p:cNvSpPr>
          <p:nvPr>
            <p:ph type="ftr" sz="quarter" idx="11"/>
          </p:nvPr>
        </p:nvSpPr>
        <p:spPr/>
        <p:txBody>
          <a:bodyPr/>
          <a:lstStyle/>
          <a:p>
            <a:endParaRPr lang="sv-SE"/>
          </a:p>
        </p:txBody>
      </p:sp>
      <p:sp>
        <p:nvSpPr>
          <p:cNvPr id="4" name="Platshållare för datum 3"/>
          <p:cNvSpPr>
            <a:spLocks noGrp="1"/>
          </p:cNvSpPr>
          <p:nvPr>
            <p:ph type="dt" sz="half" idx="10"/>
          </p:nvPr>
        </p:nvSpPr>
        <p:spPr/>
        <p:txBody>
          <a:bodyPr/>
          <a:lstStyle/>
          <a:p>
            <a:fld id="{765C18DA-410A-4124-BB0F-DE8CA676B1E5}" type="datetimeFigureOut">
              <a:rPr lang="sv-SE" smtClean="0"/>
              <a:t>2022-09-30</a:t>
            </a:fld>
            <a:endParaRPr lang="sv-SE"/>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530997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2022-09-30</a:t>
            </a:fld>
            <a:endParaRPr lang="sv-SE"/>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14600934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765C18DA-410A-4124-BB0F-DE8CA676B1E5}" type="datetimeFigureOut">
              <a:rPr lang="sv-SE" smtClean="0"/>
              <a:t>2022-09-30</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17947858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a:xfrm>
            <a:off x="664234" y="874602"/>
            <a:ext cx="5326992" cy="1228518"/>
          </a:xfrm>
        </p:spPr>
        <p:txBody>
          <a:bodyPr/>
          <a:lstStyle/>
          <a:p>
            <a:r>
              <a:rPr lang="sv-SE"/>
              <a:t>Klicka här för att ändra format</a:t>
            </a:r>
          </a:p>
        </p:txBody>
      </p:sp>
      <p:sp>
        <p:nvSpPr>
          <p:cNvPr id="6" name="Platshållare för sidfot 5"/>
          <p:cNvSpPr>
            <a:spLocks noGrp="1"/>
          </p:cNvSpPr>
          <p:nvPr>
            <p:ph type="ftr" sz="quarter" idx="11"/>
          </p:nvPr>
        </p:nvSpPr>
        <p:spPr/>
        <p:txBody>
          <a:bodyPr/>
          <a:lstStyle/>
          <a:p>
            <a:endParaRPr lang="sv-SE"/>
          </a:p>
        </p:txBody>
      </p:sp>
      <p:sp>
        <p:nvSpPr>
          <p:cNvPr id="5" name="Platshållare för datum 4"/>
          <p:cNvSpPr>
            <a:spLocks noGrp="1"/>
          </p:cNvSpPr>
          <p:nvPr>
            <p:ph type="dt" sz="half" idx="10"/>
          </p:nvPr>
        </p:nvSpPr>
        <p:spPr/>
        <p:txBody>
          <a:bodyPr/>
          <a:lstStyle/>
          <a:p>
            <a:fld id="{765C18DA-410A-4124-BB0F-DE8CA676B1E5}" type="datetimeFigureOut">
              <a:rPr lang="sv-SE" smtClean="0"/>
              <a:t>2022-09-30</a:t>
            </a:fld>
            <a:endParaRPr lang="sv-SE"/>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93485482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p>
        </p:txBody>
      </p:sp>
      <p:sp>
        <p:nvSpPr>
          <p:cNvPr id="8" name="Platshållare för sidfot 7"/>
          <p:cNvSpPr>
            <a:spLocks noGrp="1"/>
          </p:cNvSpPr>
          <p:nvPr>
            <p:ph type="ftr" sz="quarter" idx="11"/>
          </p:nvPr>
        </p:nvSpPr>
        <p:spPr/>
        <p:txBody>
          <a:bodyPr/>
          <a:lstStyle/>
          <a:p>
            <a:endParaRPr lang="sv-SE"/>
          </a:p>
        </p:txBody>
      </p:sp>
      <p:sp>
        <p:nvSpPr>
          <p:cNvPr id="7" name="Platshållare för datum 6"/>
          <p:cNvSpPr>
            <a:spLocks noGrp="1"/>
          </p:cNvSpPr>
          <p:nvPr>
            <p:ph type="dt" sz="half" idx="10"/>
          </p:nvPr>
        </p:nvSpPr>
        <p:spPr/>
        <p:txBody>
          <a:bodyPr/>
          <a:lstStyle/>
          <a:p>
            <a:fld id="{765C18DA-410A-4124-BB0F-DE8CA676B1E5}" type="datetimeFigureOut">
              <a:rPr lang="sv-SE" smtClean="0"/>
              <a:t>2022-09-30</a:t>
            </a:fld>
            <a:endParaRPr lang="sv-SE"/>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30444303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4" name="Platshållare för sidfot 3"/>
          <p:cNvSpPr>
            <a:spLocks noGrp="1"/>
          </p:cNvSpPr>
          <p:nvPr>
            <p:ph type="ftr" sz="quarter" idx="11"/>
          </p:nvPr>
        </p:nvSpPr>
        <p:spPr/>
        <p:txBody>
          <a:bodyPr/>
          <a:lstStyle/>
          <a:p>
            <a:endParaRPr lang="sv-SE"/>
          </a:p>
        </p:txBody>
      </p:sp>
      <p:sp>
        <p:nvSpPr>
          <p:cNvPr id="3" name="Platshållare för datum 2"/>
          <p:cNvSpPr>
            <a:spLocks noGrp="1"/>
          </p:cNvSpPr>
          <p:nvPr>
            <p:ph type="dt" sz="half" idx="10"/>
          </p:nvPr>
        </p:nvSpPr>
        <p:spPr/>
        <p:txBody>
          <a:bodyPr/>
          <a:lstStyle/>
          <a:p>
            <a:fld id="{765C18DA-410A-4124-BB0F-DE8CA676B1E5}" type="datetimeFigureOut">
              <a:rPr lang="sv-SE" smtClean="0"/>
              <a:t>2022-09-30</a:t>
            </a:fld>
            <a:endParaRPr lang="sv-SE"/>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4315142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a:p>
        </p:txBody>
      </p:sp>
      <p:sp>
        <p:nvSpPr>
          <p:cNvPr id="2" name="Platshållare för datum 1"/>
          <p:cNvSpPr>
            <a:spLocks noGrp="1"/>
          </p:cNvSpPr>
          <p:nvPr>
            <p:ph type="dt" sz="half" idx="10"/>
          </p:nvPr>
        </p:nvSpPr>
        <p:spPr/>
        <p:txBody>
          <a:bodyPr/>
          <a:lstStyle/>
          <a:p>
            <a:fld id="{765C18DA-410A-4124-BB0F-DE8CA676B1E5}" type="datetimeFigureOut">
              <a:rPr lang="sv-SE" smtClean="0"/>
              <a:t>2022-09-30</a:t>
            </a:fld>
            <a:endParaRPr lang="sv-SE"/>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a:p>
        </p:txBody>
      </p:sp>
    </p:spTree>
    <p:extLst>
      <p:ext uri="{BB962C8B-B14F-4D97-AF65-F5344CB8AC3E}">
        <p14:creationId xmlns:p14="http://schemas.microsoft.com/office/powerpoint/2010/main" val="26776673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Rubrikbild">
    <p:bg>
      <p:bgRef idx="1001">
        <a:schemeClr val="bg2"/>
      </p:bgRef>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993268" y="729566"/>
            <a:ext cx="8893350" cy="2151531"/>
          </a:xfrm>
        </p:spPr>
        <p:txBody>
          <a:bodyPr lIns="0" rIns="0" anchor="t">
            <a:noAutofit/>
          </a:bodyPr>
          <a:lstStyle>
            <a:lvl1pPr algn="l">
              <a:defRPr sz="6400" baseline="0">
                <a:solidFill>
                  <a:schemeClr val="tx1"/>
                </a:solidFill>
              </a:defRPr>
            </a:lvl1pPr>
          </a:lstStyle>
          <a:p>
            <a:r>
              <a:rPr lang="sv-SE" dirty="0"/>
              <a:t>Klicka för att lägga till rubrik</a:t>
            </a:r>
          </a:p>
        </p:txBody>
      </p:sp>
      <p:sp>
        <p:nvSpPr>
          <p:cNvPr id="3" name="Underrubrik 2"/>
          <p:cNvSpPr>
            <a:spLocks noGrp="1"/>
          </p:cNvSpPr>
          <p:nvPr>
            <p:ph type="subTitle" idx="1"/>
          </p:nvPr>
        </p:nvSpPr>
        <p:spPr>
          <a:xfrm>
            <a:off x="988574" y="2900578"/>
            <a:ext cx="8898044" cy="1655762"/>
          </a:xfrm>
        </p:spPr>
        <p:txBody>
          <a:bodyPr lIns="0" rIns="0"/>
          <a:lstStyle>
            <a:lvl1pPr marL="0" indent="0" algn="l">
              <a:buNone/>
              <a:defRPr sz="28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
        <p:nvSpPr>
          <p:cNvPr id="10" name="Rektangel 9"/>
          <p:cNvSpPr/>
          <p:nvPr/>
        </p:nvSpPr>
        <p:spPr>
          <a:xfrm>
            <a:off x="622800" y="548807"/>
            <a:ext cx="10943791" cy="547387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sv-SE" dirty="0"/>
          </a:p>
        </p:txBody>
      </p:sp>
      <p:sp>
        <p:nvSpPr>
          <p:cNvPr id="4" name="Platshållare för datum 3"/>
          <p:cNvSpPr>
            <a:spLocks noGrp="1"/>
          </p:cNvSpPr>
          <p:nvPr>
            <p:ph type="dt" sz="half" idx="10"/>
          </p:nvPr>
        </p:nvSpPr>
        <p:spPr/>
        <p:txBody>
          <a:bodyPr/>
          <a:lstStyle/>
          <a:p>
            <a:fld id="{D24E429F-ADA7-446B-8B9C-BBD5CDD6AD30}" type="datetime1">
              <a:rPr lang="sv-SE" smtClean="0"/>
              <a:t>2022-09-30</a:t>
            </a:fld>
            <a:endParaRPr lang="sv-SE" dirty="0"/>
          </a:p>
        </p:txBody>
      </p:sp>
      <p:sp>
        <p:nvSpPr>
          <p:cNvPr id="5" name="Platshållare för sidfot 4"/>
          <p:cNvSpPr>
            <a:spLocks noGrp="1"/>
          </p:cNvSpPr>
          <p:nvPr>
            <p:ph type="ftr" sz="quarter" idx="11"/>
          </p:nvPr>
        </p:nvSpPr>
        <p:spPr/>
        <p:txBody>
          <a:bodyPr/>
          <a:lstStyle/>
          <a:p>
            <a:r>
              <a:rPr lang="sv-SE"/>
              <a:t>Socialdepartementet</a:t>
            </a:r>
            <a:endParaRPr lang="sv-SE" dirty="0"/>
          </a:p>
        </p:txBody>
      </p:sp>
      <p:sp>
        <p:nvSpPr>
          <p:cNvPr id="6" name="Platshållare för bildnummer 5"/>
          <p:cNvSpPr>
            <a:spLocks noGrp="1"/>
          </p:cNvSpPr>
          <p:nvPr>
            <p:ph type="sldNum" sz="quarter" idx="12"/>
          </p:nvPr>
        </p:nvSpPr>
        <p:spPr/>
        <p:txBody>
          <a:bodyPr/>
          <a:lstStyle/>
          <a:p>
            <a:fld id="{9C3D4D15-3887-47F3-AC8F-B99C7C44B5C5}" type="slidenum">
              <a:rPr lang="sv-SE" smtClean="0"/>
              <a:pPr/>
              <a:t>‹#›</a:t>
            </a:fld>
            <a:endParaRPr lang="sv-SE" dirty="0"/>
          </a:p>
        </p:txBody>
      </p:sp>
      <p:sp>
        <p:nvSpPr>
          <p:cNvPr id="7" name="Rektangel 6" descr="TagShape">
            <a:extLst>
              <a:ext uri="{FF2B5EF4-FFF2-40B4-BE49-F238E27FC236}">
                <a16:creationId xmlns:a16="http://schemas.microsoft.com/office/drawing/2014/main" id="{74E01D01-929A-4C0A-AAA3-FD104F38CD50}"/>
              </a:ext>
            </a:extLst>
          </p:cNvPr>
          <p:cNvSpPr/>
          <p:nvPr userDrawn="1">
            <p:custDataLst>
              <p:tags r:id="rId1"/>
            </p:custDataLst>
          </p:nvPr>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descr="RK Logga VIT">
            <a:extLst>
              <a:ext uri="{FF2B5EF4-FFF2-40B4-BE49-F238E27FC236}">
                <a16:creationId xmlns:a16="http://schemas.microsoft.com/office/drawing/2014/main" id="{AB3BD747-F185-4ABA-AB4F-C0BE3EEF6069}"/>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a:xfrm>
            <a:off x="626501" y="6159719"/>
            <a:ext cx="1746767" cy="503641"/>
          </a:xfrm>
          <a:prstGeom prst="rect">
            <a:avLst/>
          </a:prstGeom>
        </p:spPr>
      </p:pic>
    </p:spTree>
    <p:extLst>
      <p:ext uri="{BB962C8B-B14F-4D97-AF65-F5344CB8AC3E}">
        <p14:creationId xmlns:p14="http://schemas.microsoft.com/office/powerpoint/2010/main" val="367908793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765C18DA-410A-4124-BB0F-DE8CA676B1E5}" type="datetimeFigureOut">
              <a:rPr lang="sv-SE" smtClean="0"/>
              <a:t>2022-09-30</a:t>
            </a:fld>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8311653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rIns="288000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datum 3"/>
          <p:cNvSpPr>
            <a:spLocks noGrp="1"/>
          </p:cNvSpPr>
          <p:nvPr>
            <p:ph type="dt" sz="half" idx="10"/>
          </p:nvPr>
        </p:nvSpPr>
        <p:spPr/>
        <p:txBody>
          <a:bodyPr/>
          <a:lstStyle/>
          <a:p>
            <a:fld id="{0772AB80-E3F7-43B6-99B8-2CCF2C5AB7C1}" type="datetime1">
              <a:rPr lang="sv-SE" smtClean="0"/>
              <a:t>2022-09-30</a:t>
            </a:fld>
            <a:endParaRPr lang="sv-SE" dirty="0"/>
          </a:p>
        </p:txBody>
      </p:sp>
      <p:sp>
        <p:nvSpPr>
          <p:cNvPr id="5" name="Platshållare för sidfot 4"/>
          <p:cNvSpPr>
            <a:spLocks noGrp="1"/>
          </p:cNvSpPr>
          <p:nvPr>
            <p:ph type="ftr" sz="quarter" idx="11"/>
          </p:nvPr>
        </p:nvSpPr>
        <p:spPr/>
        <p:txBody>
          <a:bodyPr/>
          <a:lstStyle/>
          <a:p>
            <a:r>
              <a:rPr lang="sv-SE"/>
              <a:t>Socialdepartementet</a:t>
            </a:r>
            <a:endParaRPr lang="sv-SE" dirty="0"/>
          </a:p>
        </p:txBody>
      </p:sp>
      <p:sp>
        <p:nvSpPr>
          <p:cNvPr id="6" name="Platshållare för bildnummer 5"/>
          <p:cNvSpPr>
            <a:spLocks noGrp="1"/>
          </p:cNvSpPr>
          <p:nvPr>
            <p:ph type="sldNum" sz="quarter" idx="12"/>
          </p:nvPr>
        </p:nvSpPr>
        <p:spPr/>
        <p:txBody>
          <a:bodyPr/>
          <a:lstStyle/>
          <a:p>
            <a:fld id="{9C3D4D15-3887-47F3-AC8F-B99C7C44B5C5}" type="slidenum">
              <a:rPr lang="sv-SE" smtClean="0"/>
              <a:pPr/>
              <a:t>‹#›</a:t>
            </a:fld>
            <a:endParaRPr lang="sv-SE" dirty="0"/>
          </a:p>
        </p:txBody>
      </p:sp>
      <p:sp>
        <p:nvSpPr>
          <p:cNvPr id="2" name="Rektangel 1" descr="TagShape">
            <a:extLst>
              <a:ext uri="{FF2B5EF4-FFF2-40B4-BE49-F238E27FC236}">
                <a16:creationId xmlns:a16="http://schemas.microsoft.com/office/drawing/2014/main" id="{C1EF8A92-90B3-4A8B-9251-CF3C14DBFB54}"/>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851664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Rubrik och lis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rIns="2880000"/>
          <a:lstStyle>
            <a:lvl1pPr marL="468000" indent="-468000">
              <a:buFont typeface="+mj-lt"/>
              <a:buAutoNum type="arabicPeriod"/>
              <a:defRPr/>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Platshållare för datum 6"/>
          <p:cNvSpPr>
            <a:spLocks noGrp="1"/>
          </p:cNvSpPr>
          <p:nvPr>
            <p:ph type="dt" sz="half" idx="10"/>
          </p:nvPr>
        </p:nvSpPr>
        <p:spPr/>
        <p:txBody>
          <a:bodyPr/>
          <a:lstStyle/>
          <a:p>
            <a:fld id="{DC7AE482-D5BE-411A-B1B9-E63121B0B9A5}" type="datetime1">
              <a:rPr lang="sv-SE" smtClean="0"/>
              <a:t>2022-09-30</a:t>
            </a:fld>
            <a:endParaRPr lang="sv-SE" dirty="0"/>
          </a:p>
        </p:txBody>
      </p:sp>
      <p:sp>
        <p:nvSpPr>
          <p:cNvPr id="8" name="Platshållare för sidfot 7"/>
          <p:cNvSpPr>
            <a:spLocks noGrp="1"/>
          </p:cNvSpPr>
          <p:nvPr>
            <p:ph type="ftr" sz="quarter" idx="11"/>
          </p:nvPr>
        </p:nvSpPr>
        <p:spPr/>
        <p:txBody>
          <a:bodyPr/>
          <a:lstStyle/>
          <a:p>
            <a:r>
              <a:rPr lang="sv-SE"/>
              <a:t>Socialdepartementet</a:t>
            </a:r>
            <a:endParaRPr lang="sv-SE" dirty="0"/>
          </a:p>
        </p:txBody>
      </p:sp>
      <p:sp>
        <p:nvSpPr>
          <p:cNvPr id="9" name="Platshållare för bildnummer 8"/>
          <p:cNvSpPr>
            <a:spLocks noGrp="1"/>
          </p:cNvSpPr>
          <p:nvPr>
            <p:ph type="sldNum" sz="quarter" idx="12"/>
          </p:nvPr>
        </p:nvSpPr>
        <p:spPr/>
        <p:txBody>
          <a:bodyPr/>
          <a:lstStyle/>
          <a:p>
            <a:fld id="{9C3D4D15-3887-47F3-AC8F-B99C7C44B5C5}" type="slidenum">
              <a:rPr lang="sv-SE" smtClean="0"/>
              <a:pPr/>
              <a:t>‹#›</a:t>
            </a:fld>
            <a:endParaRPr lang="sv-SE" dirty="0"/>
          </a:p>
        </p:txBody>
      </p:sp>
      <p:sp>
        <p:nvSpPr>
          <p:cNvPr id="4" name="Rektangel 3" descr="TagShape">
            <a:extLst>
              <a:ext uri="{FF2B5EF4-FFF2-40B4-BE49-F238E27FC236}">
                <a16:creationId xmlns:a16="http://schemas.microsoft.com/office/drawing/2014/main" id="{62287CBB-96B6-4C85-B804-2BB335D766E2}"/>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6903412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8" name="Platshållare för text 7"/>
          <p:cNvSpPr>
            <a:spLocks noGrp="1"/>
          </p:cNvSpPr>
          <p:nvPr>
            <p:ph type="body" sz="quarter" idx="13"/>
          </p:nvPr>
        </p:nvSpPr>
        <p:spPr>
          <a:xfrm>
            <a:off x="622800" y="1890000"/>
            <a:ext cx="8074800" cy="4129200"/>
          </a:xfrm>
        </p:spPr>
        <p:txBody>
          <a:bodyPr rIns="0"/>
          <a:lstStyle>
            <a:lvl1pPr marL="0" indent="0">
              <a:buNone/>
              <a:defRPr/>
            </a:lvl1pPr>
          </a:lstStyle>
          <a:p>
            <a:pPr lvl="0"/>
            <a:r>
              <a:rPr lang="sv-SE"/>
              <a:t>Klicka här för att ändra format på bakgrundstexten</a:t>
            </a:r>
          </a:p>
        </p:txBody>
      </p:sp>
      <p:sp>
        <p:nvSpPr>
          <p:cNvPr id="3" name="Platshållare för datum 2"/>
          <p:cNvSpPr>
            <a:spLocks noGrp="1"/>
          </p:cNvSpPr>
          <p:nvPr>
            <p:ph type="dt" sz="half" idx="14"/>
          </p:nvPr>
        </p:nvSpPr>
        <p:spPr/>
        <p:txBody>
          <a:bodyPr/>
          <a:lstStyle/>
          <a:p>
            <a:fld id="{E1235719-514E-4809-A146-B18FB1267448}" type="datetime1">
              <a:rPr lang="sv-SE" smtClean="0"/>
              <a:t>2022-09-30</a:t>
            </a:fld>
            <a:endParaRPr lang="sv-SE" dirty="0"/>
          </a:p>
        </p:txBody>
      </p:sp>
      <p:sp>
        <p:nvSpPr>
          <p:cNvPr id="7" name="Platshållare för sidfot 6"/>
          <p:cNvSpPr>
            <a:spLocks noGrp="1"/>
          </p:cNvSpPr>
          <p:nvPr>
            <p:ph type="ftr" sz="quarter" idx="15"/>
          </p:nvPr>
        </p:nvSpPr>
        <p:spPr/>
        <p:txBody>
          <a:bodyPr/>
          <a:lstStyle/>
          <a:p>
            <a:r>
              <a:rPr lang="sv-SE"/>
              <a:t>Socialdepartementet</a:t>
            </a:r>
            <a:endParaRPr lang="sv-SE" dirty="0"/>
          </a:p>
        </p:txBody>
      </p:sp>
      <p:sp>
        <p:nvSpPr>
          <p:cNvPr id="9" name="Platshållare för bildnummer 8"/>
          <p:cNvSpPr>
            <a:spLocks noGrp="1"/>
          </p:cNvSpPr>
          <p:nvPr>
            <p:ph type="sldNum" sz="quarter" idx="16"/>
          </p:nvPr>
        </p:nvSpPr>
        <p:spPr/>
        <p:txBody>
          <a:bodyPr/>
          <a:lstStyle/>
          <a:p>
            <a:fld id="{9C3D4D15-3887-47F3-AC8F-B99C7C44B5C5}" type="slidenum">
              <a:rPr lang="sv-SE" smtClean="0"/>
              <a:pPr/>
              <a:t>‹#›</a:t>
            </a:fld>
            <a:endParaRPr lang="sv-SE" dirty="0"/>
          </a:p>
        </p:txBody>
      </p:sp>
      <p:sp>
        <p:nvSpPr>
          <p:cNvPr id="4" name="Rektangel 3" descr="TagShape">
            <a:extLst>
              <a:ext uri="{FF2B5EF4-FFF2-40B4-BE49-F238E27FC236}">
                <a16:creationId xmlns:a16="http://schemas.microsoft.com/office/drawing/2014/main" id="{9CFAD5C8-EA4A-4C21-83AA-A2602FA41BBF}"/>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468968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Avsnittsrubrik">
    <p:bg>
      <p:bgRef idx="1001">
        <a:schemeClr val="bg2"/>
      </p:bgRef>
    </p:bg>
    <p:spTree>
      <p:nvGrpSpPr>
        <p:cNvPr id="1" name=""/>
        <p:cNvGrpSpPr/>
        <p:nvPr/>
      </p:nvGrpSpPr>
      <p:grpSpPr>
        <a:xfrm>
          <a:off x="0" y="0"/>
          <a:ext cx="0" cy="0"/>
          <a:chOff x="0" y="0"/>
          <a:chExt cx="0" cy="0"/>
        </a:xfrm>
      </p:grpSpPr>
      <p:sp>
        <p:nvSpPr>
          <p:cNvPr id="2" name="Rubrik 1"/>
          <p:cNvSpPr>
            <a:spLocks noGrp="1"/>
          </p:cNvSpPr>
          <p:nvPr>
            <p:ph type="title"/>
          </p:nvPr>
        </p:nvSpPr>
        <p:spPr>
          <a:xfrm>
            <a:off x="622800" y="359999"/>
            <a:ext cx="10952115" cy="1620001"/>
          </a:xfrm>
        </p:spPr>
        <p:txBody>
          <a:bodyPr anchor="t">
            <a:noAutofit/>
          </a:bodyPr>
          <a:lstStyle>
            <a:lvl1pPr>
              <a:defRPr sz="4800" baseline="0">
                <a:solidFill>
                  <a:schemeClr val="tx1"/>
                </a:solidFill>
              </a:defRPr>
            </a:lvl1pPr>
          </a:lstStyle>
          <a:p>
            <a:r>
              <a:rPr lang="sv-SE"/>
              <a:t>Klicka här för att ändra mall för rubrikformat</a:t>
            </a:r>
            <a:endParaRPr lang="sv-SE" dirty="0"/>
          </a:p>
        </p:txBody>
      </p:sp>
      <p:sp>
        <p:nvSpPr>
          <p:cNvPr id="3" name="Platshållare för text 2"/>
          <p:cNvSpPr>
            <a:spLocks noGrp="1"/>
          </p:cNvSpPr>
          <p:nvPr>
            <p:ph type="body" idx="1"/>
          </p:nvPr>
        </p:nvSpPr>
        <p:spPr>
          <a:xfrm>
            <a:off x="622800" y="1980000"/>
            <a:ext cx="10952115" cy="1304925"/>
          </a:xfrm>
        </p:spPr>
        <p:txBody>
          <a:bodyPr/>
          <a:lstStyle>
            <a:lvl1pPr marL="0" indent="0">
              <a:buNone/>
              <a:defRPr sz="280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7" name="Platshållare för datum 6"/>
          <p:cNvSpPr>
            <a:spLocks noGrp="1"/>
          </p:cNvSpPr>
          <p:nvPr>
            <p:ph type="dt" sz="half" idx="10"/>
          </p:nvPr>
        </p:nvSpPr>
        <p:spPr/>
        <p:txBody>
          <a:bodyPr/>
          <a:lstStyle/>
          <a:p>
            <a:fld id="{B2F5AEC9-DCD9-42C2-AC7B-9AE0978E715F}" type="datetime1">
              <a:rPr lang="sv-SE" smtClean="0"/>
              <a:t>2022-09-30</a:t>
            </a:fld>
            <a:endParaRPr lang="sv-SE" dirty="0"/>
          </a:p>
        </p:txBody>
      </p:sp>
      <p:sp>
        <p:nvSpPr>
          <p:cNvPr id="8" name="Platshållare för sidfot 7"/>
          <p:cNvSpPr>
            <a:spLocks noGrp="1"/>
          </p:cNvSpPr>
          <p:nvPr>
            <p:ph type="ftr" sz="quarter" idx="11"/>
          </p:nvPr>
        </p:nvSpPr>
        <p:spPr/>
        <p:txBody>
          <a:bodyPr/>
          <a:lstStyle/>
          <a:p>
            <a:r>
              <a:rPr lang="sv-SE"/>
              <a:t>Socialdepartementet</a:t>
            </a:r>
            <a:endParaRPr lang="sv-SE" dirty="0"/>
          </a:p>
        </p:txBody>
      </p:sp>
      <p:sp>
        <p:nvSpPr>
          <p:cNvPr id="10" name="Platshållare för bildnummer 9"/>
          <p:cNvSpPr>
            <a:spLocks noGrp="1"/>
          </p:cNvSpPr>
          <p:nvPr>
            <p:ph type="sldNum" sz="quarter" idx="12"/>
          </p:nvPr>
        </p:nvSpPr>
        <p:spPr/>
        <p:txBody>
          <a:bodyPr/>
          <a:lstStyle/>
          <a:p>
            <a:fld id="{9C3D4D15-3887-47F3-AC8F-B99C7C44B5C5}" type="slidenum">
              <a:rPr lang="sv-SE" smtClean="0"/>
              <a:pPr/>
              <a:t>‹#›</a:t>
            </a:fld>
            <a:endParaRPr lang="sv-SE" dirty="0"/>
          </a:p>
        </p:txBody>
      </p:sp>
      <p:sp>
        <p:nvSpPr>
          <p:cNvPr id="4" name="Rektangel 3" descr="TagShape">
            <a:extLst>
              <a:ext uri="{FF2B5EF4-FFF2-40B4-BE49-F238E27FC236}">
                <a16:creationId xmlns:a16="http://schemas.microsoft.com/office/drawing/2014/main" id="{B5AA7150-A8FF-452E-ADC8-2EEE4FA12D26}"/>
              </a:ext>
            </a:extLst>
          </p:cNvPr>
          <p:cNvSpPr/>
          <p:nvPr userDrawn="1">
            <p:custDataLst>
              <p:tags r:id="rId1"/>
            </p:custDataLst>
          </p:nvPr>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descr="RK Logga VIT">
            <a:extLst>
              <a:ext uri="{FF2B5EF4-FFF2-40B4-BE49-F238E27FC236}">
                <a16:creationId xmlns:a16="http://schemas.microsoft.com/office/drawing/2014/main" id="{9CF48DD4-965F-431C-86E5-81AA177BFB5E}"/>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a:stretch>
            <a:fillRect/>
          </a:stretch>
        </p:blipFill>
        <p:spPr>
          <a:xfrm>
            <a:off x="626501" y="6159719"/>
            <a:ext cx="1746767" cy="503641"/>
          </a:xfrm>
          <a:prstGeom prst="rect">
            <a:avLst/>
          </a:prstGeom>
        </p:spPr>
      </p:pic>
    </p:spTree>
    <p:extLst>
      <p:ext uri="{BB962C8B-B14F-4D97-AF65-F5344CB8AC3E}">
        <p14:creationId xmlns:p14="http://schemas.microsoft.com/office/powerpoint/2010/main" val="444783087"/>
      </p:ext>
    </p:extLst>
  </p:cSld>
  <p:clrMapOvr>
    <a:overrideClrMapping bg1="dk1" tx1="lt1" bg2="dk2" tx2="lt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22799" y="1893600"/>
            <a:ext cx="5306401" cy="4129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226887" y="1908063"/>
            <a:ext cx="5351628" cy="4129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datum 7"/>
          <p:cNvSpPr>
            <a:spLocks noGrp="1"/>
          </p:cNvSpPr>
          <p:nvPr>
            <p:ph type="dt" sz="half" idx="10"/>
          </p:nvPr>
        </p:nvSpPr>
        <p:spPr/>
        <p:txBody>
          <a:bodyPr/>
          <a:lstStyle/>
          <a:p>
            <a:fld id="{6A0EC056-EBF6-44F4-AA05-D318978CEEB2}" type="datetime1">
              <a:rPr lang="sv-SE" smtClean="0"/>
              <a:t>2022-09-30</a:t>
            </a:fld>
            <a:endParaRPr lang="sv-SE" dirty="0"/>
          </a:p>
        </p:txBody>
      </p:sp>
      <p:sp>
        <p:nvSpPr>
          <p:cNvPr id="9" name="Platshållare för sidfot 8"/>
          <p:cNvSpPr>
            <a:spLocks noGrp="1"/>
          </p:cNvSpPr>
          <p:nvPr>
            <p:ph type="ftr" sz="quarter" idx="11"/>
          </p:nvPr>
        </p:nvSpPr>
        <p:spPr/>
        <p:txBody>
          <a:bodyPr/>
          <a:lstStyle/>
          <a:p>
            <a:r>
              <a:rPr lang="sv-SE"/>
              <a:t>Socialdepartementet</a:t>
            </a:r>
            <a:endParaRPr lang="sv-SE" dirty="0"/>
          </a:p>
        </p:txBody>
      </p:sp>
      <p:sp>
        <p:nvSpPr>
          <p:cNvPr id="10" name="Platshållare för bildnummer 9"/>
          <p:cNvSpPr>
            <a:spLocks noGrp="1"/>
          </p:cNvSpPr>
          <p:nvPr>
            <p:ph type="sldNum" sz="quarter" idx="12"/>
          </p:nvPr>
        </p:nvSpPr>
        <p:spPr/>
        <p:txBody>
          <a:bodyPr/>
          <a:lstStyle/>
          <a:p>
            <a:fld id="{9C3D4D15-3887-47F3-AC8F-B99C7C44B5C5}" type="slidenum">
              <a:rPr lang="sv-SE" smtClean="0"/>
              <a:pPr/>
              <a:t>‹#›</a:t>
            </a:fld>
            <a:endParaRPr lang="sv-SE" dirty="0"/>
          </a:p>
        </p:txBody>
      </p:sp>
      <p:sp>
        <p:nvSpPr>
          <p:cNvPr id="5" name="Rektangel 4" descr="TagShape">
            <a:extLst>
              <a:ext uri="{FF2B5EF4-FFF2-40B4-BE49-F238E27FC236}">
                <a16:creationId xmlns:a16="http://schemas.microsoft.com/office/drawing/2014/main" id="{98908133-480E-48FE-B6F1-0B3F388DCE98}"/>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182324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sp>
        <p:nvSpPr>
          <p:cNvPr id="10" name="Rubrik 9"/>
          <p:cNvSpPr>
            <a:spLocks noGrp="1"/>
          </p:cNvSpPr>
          <p:nvPr>
            <p:ph type="title"/>
          </p:nvPr>
        </p:nvSpPr>
        <p:spPr/>
        <p:txBody>
          <a:bodyPr/>
          <a:lstStyle/>
          <a:p>
            <a:r>
              <a:rPr lang="sv-SE"/>
              <a:t>Klicka här för att ändra mall för rubrikformat</a:t>
            </a:r>
            <a:endParaRPr lang="sv-SE" dirty="0"/>
          </a:p>
        </p:txBody>
      </p:sp>
      <p:sp>
        <p:nvSpPr>
          <p:cNvPr id="3" name="Platshållare för text 2"/>
          <p:cNvSpPr>
            <a:spLocks noGrp="1"/>
          </p:cNvSpPr>
          <p:nvPr>
            <p:ph type="body" idx="1"/>
          </p:nvPr>
        </p:nvSpPr>
        <p:spPr>
          <a:xfrm>
            <a:off x="622799" y="1499927"/>
            <a:ext cx="5306401" cy="823912"/>
          </a:xfrm>
        </p:spPr>
        <p:txBody>
          <a:bodyPr anchor="ct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22799" y="2426463"/>
            <a:ext cx="5306401" cy="3610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226887" y="1496145"/>
            <a:ext cx="5351628" cy="823912"/>
          </a:xfrm>
        </p:spPr>
        <p:txBody>
          <a:bodyPr anchor="ct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226887" y="2426006"/>
            <a:ext cx="5351628" cy="361125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2" name="Platshållare för datum 1"/>
          <p:cNvSpPr>
            <a:spLocks noGrp="1"/>
          </p:cNvSpPr>
          <p:nvPr>
            <p:ph type="dt" sz="half" idx="10"/>
          </p:nvPr>
        </p:nvSpPr>
        <p:spPr/>
        <p:txBody>
          <a:bodyPr/>
          <a:lstStyle/>
          <a:p>
            <a:fld id="{205AD6F9-8485-4043-A67C-56589D32B672}" type="datetime1">
              <a:rPr lang="sv-SE" smtClean="0"/>
              <a:t>2022-09-30</a:t>
            </a:fld>
            <a:endParaRPr lang="sv-SE" dirty="0"/>
          </a:p>
        </p:txBody>
      </p:sp>
      <p:sp>
        <p:nvSpPr>
          <p:cNvPr id="11" name="Platshållare för sidfot 10"/>
          <p:cNvSpPr>
            <a:spLocks noGrp="1"/>
          </p:cNvSpPr>
          <p:nvPr>
            <p:ph type="ftr" sz="quarter" idx="11"/>
          </p:nvPr>
        </p:nvSpPr>
        <p:spPr/>
        <p:txBody>
          <a:bodyPr/>
          <a:lstStyle/>
          <a:p>
            <a:r>
              <a:rPr lang="sv-SE"/>
              <a:t>Socialdepartementet</a:t>
            </a:r>
            <a:endParaRPr lang="sv-SE" dirty="0"/>
          </a:p>
        </p:txBody>
      </p:sp>
      <p:sp>
        <p:nvSpPr>
          <p:cNvPr id="12" name="Platshållare för bildnummer 11"/>
          <p:cNvSpPr>
            <a:spLocks noGrp="1"/>
          </p:cNvSpPr>
          <p:nvPr>
            <p:ph type="sldNum" sz="quarter" idx="12"/>
          </p:nvPr>
        </p:nvSpPr>
        <p:spPr/>
        <p:txBody>
          <a:bodyPr/>
          <a:lstStyle/>
          <a:p>
            <a:fld id="{9C3D4D15-3887-47F3-AC8F-B99C7C44B5C5}" type="slidenum">
              <a:rPr lang="sv-SE" smtClean="0"/>
              <a:pPr/>
              <a:t>‹#›</a:t>
            </a:fld>
            <a:endParaRPr lang="sv-SE" dirty="0"/>
          </a:p>
        </p:txBody>
      </p:sp>
      <p:sp>
        <p:nvSpPr>
          <p:cNvPr id="7" name="Rektangel 6" descr="TagShape">
            <a:extLst>
              <a:ext uri="{FF2B5EF4-FFF2-40B4-BE49-F238E27FC236}">
                <a16:creationId xmlns:a16="http://schemas.microsoft.com/office/drawing/2014/main" id="{5FDA60A2-FC0A-4855-BBF1-3057CFE1E2E2}"/>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427887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6" name="Platshållare för datum 5"/>
          <p:cNvSpPr>
            <a:spLocks noGrp="1"/>
          </p:cNvSpPr>
          <p:nvPr>
            <p:ph type="dt" sz="half" idx="10"/>
          </p:nvPr>
        </p:nvSpPr>
        <p:spPr/>
        <p:txBody>
          <a:bodyPr/>
          <a:lstStyle/>
          <a:p>
            <a:fld id="{AAE70CFB-13F3-48C0-BA62-2701E0DEAD43}" type="datetime1">
              <a:rPr lang="sv-SE" smtClean="0"/>
              <a:t>2022-09-30</a:t>
            </a:fld>
            <a:endParaRPr lang="sv-SE" dirty="0"/>
          </a:p>
        </p:txBody>
      </p:sp>
      <p:sp>
        <p:nvSpPr>
          <p:cNvPr id="7" name="Platshållare för sidfot 6"/>
          <p:cNvSpPr>
            <a:spLocks noGrp="1"/>
          </p:cNvSpPr>
          <p:nvPr>
            <p:ph type="ftr" sz="quarter" idx="11"/>
          </p:nvPr>
        </p:nvSpPr>
        <p:spPr/>
        <p:txBody>
          <a:bodyPr/>
          <a:lstStyle/>
          <a:p>
            <a:r>
              <a:rPr lang="sv-SE"/>
              <a:t>Socialdepartementet</a:t>
            </a:r>
            <a:endParaRPr lang="sv-SE" dirty="0"/>
          </a:p>
        </p:txBody>
      </p:sp>
      <p:sp>
        <p:nvSpPr>
          <p:cNvPr id="8" name="Platshållare för bildnummer 7"/>
          <p:cNvSpPr>
            <a:spLocks noGrp="1"/>
          </p:cNvSpPr>
          <p:nvPr>
            <p:ph type="sldNum" sz="quarter" idx="12"/>
          </p:nvPr>
        </p:nvSpPr>
        <p:spPr/>
        <p:txBody>
          <a:bodyPr/>
          <a:lstStyle/>
          <a:p>
            <a:fld id="{9C3D4D15-3887-47F3-AC8F-B99C7C44B5C5}" type="slidenum">
              <a:rPr lang="sv-SE" smtClean="0"/>
              <a:pPr/>
              <a:t>‹#›</a:t>
            </a:fld>
            <a:endParaRPr lang="sv-SE" dirty="0"/>
          </a:p>
        </p:txBody>
      </p:sp>
      <p:sp>
        <p:nvSpPr>
          <p:cNvPr id="3" name="Rektangel 2" descr="TagShape">
            <a:extLst>
              <a:ext uri="{FF2B5EF4-FFF2-40B4-BE49-F238E27FC236}">
                <a16:creationId xmlns:a16="http://schemas.microsoft.com/office/drawing/2014/main" id="{B711F08F-6320-4F58-97BD-80C36499107F}"/>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2991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tshållare för datum 4"/>
          <p:cNvSpPr>
            <a:spLocks noGrp="1"/>
          </p:cNvSpPr>
          <p:nvPr>
            <p:ph type="dt" sz="half" idx="10"/>
          </p:nvPr>
        </p:nvSpPr>
        <p:spPr/>
        <p:txBody>
          <a:bodyPr/>
          <a:lstStyle/>
          <a:p>
            <a:fld id="{8F628A3D-0DB0-43F7-B56E-F59C207974A1}" type="datetime1">
              <a:rPr lang="sv-SE" smtClean="0"/>
              <a:t>2022-09-30</a:t>
            </a:fld>
            <a:endParaRPr lang="sv-SE" dirty="0"/>
          </a:p>
        </p:txBody>
      </p:sp>
      <p:sp>
        <p:nvSpPr>
          <p:cNvPr id="6" name="Platshållare för sidfot 5"/>
          <p:cNvSpPr>
            <a:spLocks noGrp="1"/>
          </p:cNvSpPr>
          <p:nvPr>
            <p:ph type="ftr" sz="quarter" idx="11"/>
          </p:nvPr>
        </p:nvSpPr>
        <p:spPr/>
        <p:txBody>
          <a:bodyPr/>
          <a:lstStyle/>
          <a:p>
            <a:r>
              <a:rPr lang="sv-SE"/>
              <a:t>Socialdepartementet</a:t>
            </a:r>
            <a:endParaRPr lang="sv-SE" dirty="0"/>
          </a:p>
        </p:txBody>
      </p:sp>
      <p:sp>
        <p:nvSpPr>
          <p:cNvPr id="7" name="Platshållare för bildnummer 6"/>
          <p:cNvSpPr>
            <a:spLocks noGrp="1"/>
          </p:cNvSpPr>
          <p:nvPr>
            <p:ph type="sldNum" sz="quarter" idx="12"/>
          </p:nvPr>
        </p:nvSpPr>
        <p:spPr/>
        <p:txBody>
          <a:bodyPr/>
          <a:lstStyle/>
          <a:p>
            <a:fld id="{9C3D4D15-3887-47F3-AC8F-B99C7C44B5C5}" type="slidenum">
              <a:rPr lang="sv-SE" smtClean="0"/>
              <a:pPr/>
              <a:t>‹#›</a:t>
            </a:fld>
            <a:endParaRPr lang="sv-SE" dirty="0"/>
          </a:p>
        </p:txBody>
      </p:sp>
      <p:sp>
        <p:nvSpPr>
          <p:cNvPr id="2" name="Rektangel 1" descr="TagShape">
            <a:extLst>
              <a:ext uri="{FF2B5EF4-FFF2-40B4-BE49-F238E27FC236}">
                <a16:creationId xmlns:a16="http://schemas.microsoft.com/office/drawing/2014/main" id="{2EE050D0-6F5F-4E86-9900-CE2282185E51}"/>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8542961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re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622799" y="1893600"/>
            <a:ext cx="3405601" cy="4129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4351843" y="1893600"/>
            <a:ext cx="3452400" cy="4129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innehåll 3"/>
          <p:cNvSpPr>
            <a:spLocks noGrp="1"/>
          </p:cNvSpPr>
          <p:nvPr>
            <p:ph sz="half" idx="13"/>
          </p:nvPr>
        </p:nvSpPr>
        <p:spPr>
          <a:xfrm>
            <a:off x="8127687" y="1893600"/>
            <a:ext cx="3450828" cy="4129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datum 8"/>
          <p:cNvSpPr>
            <a:spLocks noGrp="1"/>
          </p:cNvSpPr>
          <p:nvPr>
            <p:ph type="dt" sz="half" idx="14"/>
          </p:nvPr>
        </p:nvSpPr>
        <p:spPr/>
        <p:txBody>
          <a:bodyPr/>
          <a:lstStyle/>
          <a:p>
            <a:fld id="{612F3F3F-D4CD-4C78-B476-8DD550FFE88E}" type="datetime1">
              <a:rPr lang="sv-SE" smtClean="0"/>
              <a:t>2022-09-30</a:t>
            </a:fld>
            <a:endParaRPr lang="sv-SE" dirty="0"/>
          </a:p>
        </p:txBody>
      </p:sp>
      <p:sp>
        <p:nvSpPr>
          <p:cNvPr id="10" name="Platshållare för sidfot 9"/>
          <p:cNvSpPr>
            <a:spLocks noGrp="1"/>
          </p:cNvSpPr>
          <p:nvPr>
            <p:ph type="ftr" sz="quarter" idx="15"/>
          </p:nvPr>
        </p:nvSpPr>
        <p:spPr/>
        <p:txBody>
          <a:bodyPr/>
          <a:lstStyle/>
          <a:p>
            <a:r>
              <a:rPr lang="sv-SE"/>
              <a:t>Socialdepartementet</a:t>
            </a:r>
            <a:endParaRPr lang="sv-SE" dirty="0"/>
          </a:p>
        </p:txBody>
      </p:sp>
      <p:sp>
        <p:nvSpPr>
          <p:cNvPr id="11" name="Platshållare för bildnummer 10"/>
          <p:cNvSpPr>
            <a:spLocks noGrp="1"/>
          </p:cNvSpPr>
          <p:nvPr>
            <p:ph type="sldNum" sz="quarter" idx="16"/>
          </p:nvPr>
        </p:nvSpPr>
        <p:spPr/>
        <p:txBody>
          <a:bodyPr/>
          <a:lstStyle/>
          <a:p>
            <a:fld id="{9C3D4D15-3887-47F3-AC8F-B99C7C44B5C5}" type="slidenum">
              <a:rPr lang="sv-SE" smtClean="0"/>
              <a:pPr/>
              <a:t>‹#›</a:t>
            </a:fld>
            <a:endParaRPr lang="sv-SE" dirty="0"/>
          </a:p>
        </p:txBody>
      </p:sp>
      <p:sp>
        <p:nvSpPr>
          <p:cNvPr id="5" name="Rektangel 4" descr="TagShape">
            <a:extLst>
              <a:ext uri="{FF2B5EF4-FFF2-40B4-BE49-F238E27FC236}">
                <a16:creationId xmlns:a16="http://schemas.microsoft.com/office/drawing/2014/main" id="{4D8EE34F-B9F6-4D14-B305-AA5280AC5BE9}"/>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690596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ild med två bildtext/källa">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sv-SE"/>
              <a:t>Klicka här för att ändra mall för rubrikformat</a:t>
            </a:r>
          </a:p>
        </p:txBody>
      </p:sp>
      <p:sp>
        <p:nvSpPr>
          <p:cNvPr id="4" name="Platshållare för text 3"/>
          <p:cNvSpPr>
            <a:spLocks noGrp="1"/>
          </p:cNvSpPr>
          <p:nvPr>
            <p:ph type="body" sz="half" idx="2"/>
          </p:nvPr>
        </p:nvSpPr>
        <p:spPr>
          <a:xfrm>
            <a:off x="622799" y="1908063"/>
            <a:ext cx="5306401" cy="3421021"/>
          </a:xfrm>
        </p:spPr>
        <p:txBody>
          <a:bodyPr>
            <a:noAutofit/>
          </a:bodyPr>
          <a:lstStyle>
            <a:lvl1pPr marL="0" indent="0">
              <a:spcAft>
                <a:spcPts val="1000"/>
              </a:spcAft>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9" name="Platshållare för text 8"/>
          <p:cNvSpPr>
            <a:spLocks noGrp="1"/>
          </p:cNvSpPr>
          <p:nvPr>
            <p:ph type="body" sz="quarter" idx="13" hasCustomPrompt="1"/>
          </p:nvPr>
        </p:nvSpPr>
        <p:spPr>
          <a:xfrm>
            <a:off x="617565" y="5486400"/>
            <a:ext cx="5311635" cy="550863"/>
          </a:xfrm>
        </p:spPr>
        <p:txBody>
          <a:bodyPr anchor="b"/>
          <a:lstStyle>
            <a:lvl1pPr marL="0" indent="0" algn="r">
              <a:buNone/>
              <a:defRPr sz="900"/>
            </a:lvl1pPr>
            <a:lvl2pPr marL="457200" indent="0">
              <a:buNone/>
              <a:defRPr/>
            </a:lvl2pPr>
            <a:lvl3pPr marL="914400" indent="0">
              <a:buNone/>
              <a:defRPr/>
            </a:lvl3pPr>
            <a:lvl4pPr marL="1371600" indent="0">
              <a:buNone/>
              <a:defRPr/>
            </a:lvl4pPr>
            <a:lvl5pPr marL="1828800" indent="0">
              <a:buNone/>
              <a:defRPr/>
            </a:lvl5pPr>
          </a:lstStyle>
          <a:p>
            <a:pPr lvl="0"/>
            <a:r>
              <a:rPr lang="sv-SE" dirty="0"/>
              <a:t>Bildtext/källa</a:t>
            </a:r>
          </a:p>
        </p:txBody>
      </p:sp>
      <p:sp>
        <p:nvSpPr>
          <p:cNvPr id="3" name="Platshållare för bild 2"/>
          <p:cNvSpPr>
            <a:spLocks noGrp="1"/>
          </p:cNvSpPr>
          <p:nvPr>
            <p:ph type="pic" idx="1"/>
          </p:nvPr>
        </p:nvSpPr>
        <p:spPr>
          <a:xfrm>
            <a:off x="6226887" y="1908063"/>
            <a:ext cx="5337668" cy="4129200"/>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2" name="Platshållare för datum 1"/>
          <p:cNvSpPr>
            <a:spLocks noGrp="1"/>
          </p:cNvSpPr>
          <p:nvPr>
            <p:ph type="dt" sz="half" idx="14"/>
          </p:nvPr>
        </p:nvSpPr>
        <p:spPr/>
        <p:txBody>
          <a:bodyPr/>
          <a:lstStyle/>
          <a:p>
            <a:fld id="{977A0106-448D-4074-8D09-F6351A6A1C03}" type="datetime1">
              <a:rPr lang="sv-SE" smtClean="0"/>
              <a:t>2022-09-30</a:t>
            </a:fld>
            <a:endParaRPr lang="sv-SE" dirty="0"/>
          </a:p>
        </p:txBody>
      </p:sp>
      <p:sp>
        <p:nvSpPr>
          <p:cNvPr id="10" name="Platshållare för sidfot 9"/>
          <p:cNvSpPr>
            <a:spLocks noGrp="1"/>
          </p:cNvSpPr>
          <p:nvPr>
            <p:ph type="ftr" sz="quarter" idx="15"/>
          </p:nvPr>
        </p:nvSpPr>
        <p:spPr/>
        <p:txBody>
          <a:bodyPr/>
          <a:lstStyle/>
          <a:p>
            <a:r>
              <a:rPr lang="sv-SE"/>
              <a:t>Socialdepartementet</a:t>
            </a:r>
            <a:endParaRPr lang="sv-SE" dirty="0"/>
          </a:p>
        </p:txBody>
      </p:sp>
      <p:sp>
        <p:nvSpPr>
          <p:cNvPr id="11" name="Platshållare för bildnummer 10"/>
          <p:cNvSpPr>
            <a:spLocks noGrp="1"/>
          </p:cNvSpPr>
          <p:nvPr>
            <p:ph type="sldNum" sz="quarter" idx="16"/>
          </p:nvPr>
        </p:nvSpPr>
        <p:spPr/>
        <p:txBody>
          <a:bodyPr/>
          <a:lstStyle/>
          <a:p>
            <a:fld id="{9C3D4D15-3887-47F3-AC8F-B99C7C44B5C5}" type="slidenum">
              <a:rPr lang="sv-SE" smtClean="0"/>
              <a:pPr/>
              <a:t>‹#›</a:t>
            </a:fld>
            <a:endParaRPr lang="sv-SE" dirty="0"/>
          </a:p>
        </p:txBody>
      </p:sp>
      <p:sp>
        <p:nvSpPr>
          <p:cNvPr id="5" name="Rektangel 4" descr="TagShape">
            <a:extLst>
              <a:ext uri="{FF2B5EF4-FFF2-40B4-BE49-F238E27FC236}">
                <a16:creationId xmlns:a16="http://schemas.microsoft.com/office/drawing/2014/main" id="{EA6F2393-D249-4E57-9178-4251F165EE26}"/>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951938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12.jpeg"/><Relationship Id="rId5" Type="http://schemas.openxmlformats.org/officeDocument/2006/relationships/slideLayout" Target="../slideLayouts/slideLayout76.xml"/><Relationship Id="rId10" Type="http://schemas.openxmlformats.org/officeDocument/2006/relationships/theme" Target="../theme/theme10.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5" Type="http://schemas.openxmlformats.org/officeDocument/2006/relationships/slideLayout" Target="../slideLayouts/slideLayout85.xml"/><Relationship Id="rId10" Type="http://schemas.openxmlformats.org/officeDocument/2006/relationships/image" Target="../media/image14.jpeg"/><Relationship Id="rId4" Type="http://schemas.openxmlformats.org/officeDocument/2006/relationships/slideLayout" Target="../slideLayouts/slideLayout84.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12.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image" Target="../media/image15.emf"/><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tags" Target="../tags/tag1.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image" Target="../media/image1.png"/><Relationship Id="rId5" Type="http://schemas.openxmlformats.org/officeDocument/2006/relationships/slideLayout" Target="../slideLayouts/slideLayout110.xml"/><Relationship Id="rId10" Type="http://schemas.openxmlformats.org/officeDocument/2006/relationships/theme" Target="../theme/theme13.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image" Target="../media/image1.png"/><Relationship Id="rId5" Type="http://schemas.openxmlformats.org/officeDocument/2006/relationships/slideLayout" Target="../slideLayouts/slideLayout119.xml"/><Relationship Id="rId10" Type="http://schemas.openxmlformats.org/officeDocument/2006/relationships/theme" Target="../theme/theme1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image" Target="../media/image1.png"/><Relationship Id="rId5" Type="http://schemas.openxmlformats.org/officeDocument/2006/relationships/slideLayout" Target="../slideLayouts/slideLayout128.xml"/><Relationship Id="rId10" Type="http://schemas.openxmlformats.org/officeDocument/2006/relationships/theme" Target="../theme/theme15.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image" Target="../media/image1.png"/><Relationship Id="rId5" Type="http://schemas.openxmlformats.org/officeDocument/2006/relationships/slideLayout" Target="../slideLayouts/slideLayout137.xml"/><Relationship Id="rId10" Type="http://schemas.openxmlformats.org/officeDocument/2006/relationships/theme" Target="../theme/theme16.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1.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7.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1.xml"/><Relationship Id="rId7" Type="http://schemas.openxmlformats.org/officeDocument/2006/relationships/image" Target="../media/image3.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10.png"/><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image" Target="../media/image11.png"/><Relationship Id="rId4" Type="http://schemas.openxmlformats.org/officeDocument/2006/relationships/slideLayout" Target="../slideLayouts/slideLayout3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image" Target="../media/image12.jpeg"/><Relationship Id="rId4" Type="http://schemas.openxmlformats.org/officeDocument/2006/relationships/slideLayout" Target="../slideLayouts/slideLayout4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61.xml"/><Relationship Id="rId7" Type="http://schemas.openxmlformats.org/officeDocument/2006/relationships/image" Target="../media/image3.emf"/><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theme" Target="../theme/theme8.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image" Target="../media/image1.png"/><Relationship Id="rId4" Type="http://schemas.openxmlformats.org/officeDocument/2006/relationships/slideLayout" Target="../slideLayouts/slideLayout67.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2022-09-30</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99714899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2022-09-30</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323126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420EEB1-80E0-4243-AAA6-40D671C3359A}"/>
              </a:ext>
              <a:ext uri="{C183D7F6-B498-43B3-948B-1728B52AA6E4}">
                <adec:decorative xmlns="" xmlns:adec="http://schemas.microsoft.com/office/drawing/2017/decorative"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cxnSp>
        <p:nvCxnSpPr>
          <p:cNvPr id="10" name="Rak koppling 9">
            <a:extLst>
              <a:ext uri="{FF2B5EF4-FFF2-40B4-BE49-F238E27FC236}">
                <a16:creationId xmlns:a16="http://schemas.microsoft.com/office/drawing/2014/main" id="{A7BC3E9A-336E-4FA4-891B-A73729A1A1B4}"/>
              </a:ext>
              <a:ext uri="{C183D7F6-B498-43B3-948B-1728B52AA6E4}">
                <adec:decorative xmlns="" xmlns:adec="http://schemas.microsoft.com/office/drawing/2017/decorative" val="1"/>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2022-09-30</a:t>
            </a:fld>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14273907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22800" y="360000"/>
            <a:ext cx="10944804" cy="1029740"/>
          </a:xfrm>
          <a:prstGeom prst="rect">
            <a:avLst/>
          </a:prstGeom>
        </p:spPr>
        <p:txBody>
          <a:bodyPr vert="horz" lIns="0" tIns="45720" rIns="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22799" y="1890713"/>
            <a:ext cx="10955715" cy="4129082"/>
          </a:xfrm>
          <a:prstGeom prst="rect">
            <a:avLst/>
          </a:prstGeom>
        </p:spPr>
        <p:txBody>
          <a:bodyPr vert="horz" lIns="0" tIns="45720" rIns="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10576240" y="297899"/>
            <a:ext cx="977891" cy="216000"/>
          </a:xfrm>
          <a:prstGeom prst="rect">
            <a:avLst/>
          </a:prstGeom>
        </p:spPr>
        <p:txBody>
          <a:bodyPr vert="horz" lIns="0" tIns="0" rIns="0" bIns="0" rtlCol="0" anchor="ctr"/>
          <a:lstStyle>
            <a:lvl1pPr algn="r">
              <a:defRPr sz="900" baseline="0">
                <a:solidFill>
                  <a:schemeClr val="tx1"/>
                </a:solidFill>
              </a:defRPr>
            </a:lvl1pPr>
          </a:lstStyle>
          <a:p>
            <a:fld id="{6C37EBDB-E3D6-441D-8D74-0BD88E948927}" type="datetime1">
              <a:rPr lang="sv-SE" smtClean="0"/>
              <a:t>2022-09-30</a:t>
            </a:fld>
            <a:endParaRPr lang="sv-SE" dirty="0"/>
          </a:p>
        </p:txBody>
      </p:sp>
      <p:sp>
        <p:nvSpPr>
          <p:cNvPr id="5" name="Platshållare för sidfot 4"/>
          <p:cNvSpPr>
            <a:spLocks noGrp="1"/>
          </p:cNvSpPr>
          <p:nvPr>
            <p:ph type="ftr" sz="quarter" idx="3"/>
          </p:nvPr>
        </p:nvSpPr>
        <p:spPr>
          <a:xfrm>
            <a:off x="7640115" y="6304768"/>
            <a:ext cx="3456000" cy="216000"/>
          </a:xfrm>
          <a:prstGeom prst="rect">
            <a:avLst/>
          </a:prstGeom>
        </p:spPr>
        <p:txBody>
          <a:bodyPr vert="horz" lIns="0" tIns="0" rIns="0" bIns="0" rtlCol="0" anchor="b"/>
          <a:lstStyle>
            <a:lvl1pPr algn="r">
              <a:defRPr sz="1200" b="1" baseline="0">
                <a:solidFill>
                  <a:schemeClr val="tx1"/>
                </a:solidFill>
              </a:defRPr>
            </a:lvl1pPr>
          </a:lstStyle>
          <a:p>
            <a:r>
              <a:rPr lang="sv-SE"/>
              <a:t>Socialdepartementet</a:t>
            </a:r>
            <a:endParaRPr lang="sv-SE" dirty="0"/>
          </a:p>
        </p:txBody>
      </p:sp>
      <p:sp>
        <p:nvSpPr>
          <p:cNvPr id="6" name="Platshållare för bildnummer 5"/>
          <p:cNvSpPr>
            <a:spLocks noGrp="1"/>
          </p:cNvSpPr>
          <p:nvPr>
            <p:ph type="sldNum" sz="quarter" idx="4"/>
          </p:nvPr>
        </p:nvSpPr>
        <p:spPr>
          <a:xfrm>
            <a:off x="11082155" y="6304768"/>
            <a:ext cx="482400" cy="216000"/>
          </a:xfrm>
          <a:prstGeom prst="rect">
            <a:avLst/>
          </a:prstGeom>
        </p:spPr>
        <p:txBody>
          <a:bodyPr vert="horz" lIns="0" tIns="0" rIns="0" bIns="0" rtlCol="0" anchor="b"/>
          <a:lstStyle>
            <a:lvl1pPr algn="r">
              <a:defRPr sz="900" b="0" baseline="0">
                <a:solidFill>
                  <a:schemeClr val="tx1"/>
                </a:solidFill>
              </a:defRPr>
            </a:lvl1pPr>
          </a:lstStyle>
          <a:p>
            <a:fld id="{9C3D4D15-3887-47F3-AC8F-B99C7C44B5C5}" type="slidenum">
              <a:rPr lang="sv-SE" smtClean="0"/>
              <a:pPr/>
              <a:t>‹#›</a:t>
            </a:fld>
            <a:endParaRPr lang="sv-SE" dirty="0"/>
          </a:p>
        </p:txBody>
      </p:sp>
      <p:sp>
        <p:nvSpPr>
          <p:cNvPr id="7" name="Rektangel 6" descr="TagShape">
            <a:extLst>
              <a:ext uri="{FF2B5EF4-FFF2-40B4-BE49-F238E27FC236}">
                <a16:creationId xmlns:a16="http://schemas.microsoft.com/office/drawing/2014/main" id="{37B63BE1-091F-43F5-90F4-B54BC211FD3E}"/>
              </a:ext>
            </a:extLst>
          </p:cNvPr>
          <p:cNvSpPr/>
          <p:nvPr userDrawn="1">
            <p:custDataLst>
              <p:tags r:id="rId19"/>
            </p:custDataLst>
          </p:nvPr>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descr="RK Logga">
            <a:extLst>
              <a:ext uri="{FF2B5EF4-FFF2-40B4-BE49-F238E27FC236}">
                <a16:creationId xmlns:a16="http://schemas.microsoft.com/office/drawing/2014/main" id="{86589303-6FC2-4678-AEC7-E0C59A386B46}"/>
              </a:ext>
            </a:extLst>
          </p:cNvPr>
          <p:cNvPicPr>
            <a:picLocks noChangeAspect="1"/>
          </p:cNvPicPr>
          <p:nvPr userDrawn="1"/>
        </p:nvPicPr>
        <p:blipFill>
          <a:blip r:embed="rId20" cstate="hqprint">
            <a:extLst>
              <a:ext uri="{28A0092B-C50C-407E-A947-70E740481C1C}">
                <a14:useLocalDpi xmlns:a14="http://schemas.microsoft.com/office/drawing/2010/main" val="0"/>
              </a:ext>
            </a:extLst>
          </a:blip>
          <a:srcRect/>
          <a:stretch>
            <a:fillRect/>
          </a:stretch>
        </p:blipFill>
        <p:spPr>
          <a:xfrm>
            <a:off x="623392" y="6159720"/>
            <a:ext cx="1743722" cy="505162"/>
          </a:xfrm>
          <a:prstGeom prst="rect">
            <a:avLst/>
          </a:prstGeom>
        </p:spPr>
      </p:pic>
    </p:spTree>
    <p:extLst>
      <p:ext uri="{BB962C8B-B14F-4D97-AF65-F5344CB8AC3E}">
        <p14:creationId xmlns:p14="http://schemas.microsoft.com/office/powerpoint/2010/main" val="196211853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Lst>
  <p:hf hdr="0" dt="0"/>
  <p:txStyles>
    <p:titleStyle>
      <a:lvl1pPr algn="l" defTabSz="914400" rtl="0" eaLnBrk="1" latinLnBrk="0" hangingPunct="1">
        <a:lnSpc>
          <a:spcPct val="100000"/>
        </a:lnSpc>
        <a:spcBef>
          <a:spcPct val="0"/>
        </a:spcBef>
        <a:buNone/>
        <a:defRPr sz="4800" kern="1200" baseline="0">
          <a:solidFill>
            <a:schemeClr val="tx2"/>
          </a:solidFill>
          <a:latin typeface="+mj-lt"/>
          <a:ea typeface="+mj-ea"/>
          <a:cs typeface="+mj-cs"/>
        </a:defRPr>
      </a:lvl1pPr>
    </p:titleStyle>
    <p:bodyStyle>
      <a:lvl1pPr marL="284400" indent="-284400" algn="l" defTabSz="914400" rtl="0" eaLnBrk="1" latinLnBrk="0" hangingPunct="1">
        <a:lnSpc>
          <a:spcPct val="100000"/>
        </a:lnSpc>
        <a:spcBef>
          <a:spcPts val="0"/>
        </a:spcBef>
        <a:spcAft>
          <a:spcPts val="0"/>
        </a:spcAft>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buFont typeface="Arial" panose="020B0604020202020204" pitchFamily="34" charset="0"/>
        <a:buChar char="•"/>
        <a:defRPr sz="2400" b="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17">
          <p15:clr>
            <a:srgbClr val="F26B43"/>
          </p15:clr>
        </p15:guide>
        <p15:guide id="2" orient="horz" pos="2160">
          <p15:clr>
            <a:srgbClr val="F26B43"/>
          </p15:clr>
        </p15:guide>
        <p15:guide id="3" orient="horz" pos="3803">
          <p15:clr>
            <a:srgbClr val="F26B43"/>
          </p15:clr>
        </p15:guide>
        <p15:guide id="4" orient="horz" pos="1191">
          <p15:clr>
            <a:srgbClr val="F26B43"/>
          </p15:clr>
        </p15:guide>
        <p15:guide id="5" pos="330">
          <p15:clr>
            <a:srgbClr val="F26B43"/>
          </p15:clr>
        </p15:guide>
        <p15:guide id="6" pos="7333">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 uri="{C183D7F6-B498-43B3-948B-1728B52AA6E4}">
                <adec:decorative xmlns="" xmlns:adec="http://schemas.microsoft.com/office/drawing/2017/decorative" val="1"/>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r>
              <a:rPr lang="sv-SE"/>
              <a:t>Avdelningen för vård och omsorg</a:t>
            </a:r>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r>
              <a:rPr lang="sv-SE"/>
              <a:t>2022-09-16</a:t>
            </a:r>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270784365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Lst>
  <p:hf hdr="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r>
              <a:rPr lang="sv-SE"/>
              <a:t>2022-09-16</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r>
              <a:rPr lang="sv-SE"/>
              <a:t>Avdelningen för vård och omsorg</a:t>
            </a: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103102309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Lst>
  <p:hf hdr="0"/>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2022-09-30</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309995819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2022-09-30</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243789261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2022-09-30</a:t>
            </a:fld>
            <a:endParaRPr lang="sv-SE"/>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a:p>
        </p:txBody>
      </p:sp>
    </p:spTree>
    <p:extLst>
      <p:ext uri="{BB962C8B-B14F-4D97-AF65-F5344CB8AC3E}">
        <p14:creationId xmlns:p14="http://schemas.microsoft.com/office/powerpoint/2010/main" val="30230524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88DC57B8-96C9-401F-BEB2-987CD6ADD88C}"/>
              </a:ext>
            </a:extLst>
          </p:cNvPr>
          <p:cNvPicPr>
            <a:picLocks noChangeAspect="1"/>
          </p:cNvPicPr>
          <p:nvPr userDrawn="1"/>
        </p:nvPicPr>
        <p:blipFill>
          <a:blip r:embed="rId11"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4B42D259-ACB8-4FD1-AC0F-9CAC8F5E07E0}" type="datetimeFigureOut">
              <a:rPr lang="sv-SE" smtClean="0"/>
              <a:t>2022-09-30</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34C9B0E5-37D7-412E-A162-6A236BADC197}" type="slidenum">
              <a:rPr lang="sv-SE" smtClean="0"/>
              <a:t>‹#›</a:t>
            </a:fld>
            <a:endParaRPr lang="sv-SE" dirty="0"/>
          </a:p>
        </p:txBody>
      </p:sp>
    </p:spTree>
    <p:extLst>
      <p:ext uri="{BB962C8B-B14F-4D97-AF65-F5344CB8AC3E}">
        <p14:creationId xmlns:p14="http://schemas.microsoft.com/office/powerpoint/2010/main" val="144807772"/>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2022-09-30</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2326646358"/>
      </p:ext>
    </p:extLst>
  </p:cSld>
  <p:clrMap bg1="lt1" tx1="dk1" bg2="lt2" tx2="dk2" accent1="accent1" accent2="accent2" accent3="accent3" accent4="accent4" accent5="accent5" accent6="accent6" hlink="hlink" folHlink="folHlink"/>
  <p:sldLayoutIdLst>
    <p:sldLayoutId id="2147483716" r:id="rId1"/>
    <p:sldLayoutId id="2147483684" r:id="rId2"/>
    <p:sldLayoutId id="2147483685" r:id="rId3"/>
    <p:sldLayoutId id="2147483714" r:id="rId4"/>
    <p:sldLayoutId id="2147483715"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01E141CC-09B0-40DE-8689-3F3B027583FA}"/>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2022-09-30</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spTree>
    <p:extLst>
      <p:ext uri="{BB962C8B-B14F-4D97-AF65-F5344CB8AC3E}">
        <p14:creationId xmlns:p14="http://schemas.microsoft.com/office/powerpoint/2010/main" val="35410142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2222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bg1"/>
                </a:solidFill>
              </a:defRPr>
            </a:lvl1pPr>
          </a:lstStyle>
          <a:p>
            <a:fld id="{D230B7FC-8DD1-423E-8EF4-94D7897E47A9}" type="datetimeFigureOut">
              <a:rPr lang="sv-SE" smtClean="0"/>
              <a:pPr/>
              <a:t>2022-09-30</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bg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bg1"/>
                </a:solidFill>
              </a:defRPr>
            </a:lvl1pPr>
          </a:lstStyle>
          <a:p>
            <a:fld id="{2A89D212-3966-4D00-A59B-EFC19ACC4594}" type="slidenum">
              <a:rPr lang="sv-SE" smtClean="0"/>
              <a:pPr/>
              <a:t>‹#›</a:t>
            </a:fld>
            <a:endParaRPr lang="sv-SE" dirty="0"/>
          </a:p>
        </p:txBody>
      </p:sp>
      <p:pic>
        <p:nvPicPr>
          <p:cNvPr id="10" name="Bildobjekt 9" descr="En bild som visar ritning&#10;&#10;Automatiskt genererad beskrivning">
            <a:extLst>
              <a:ext uri="{FF2B5EF4-FFF2-40B4-BE49-F238E27FC236}">
                <a16:creationId xmlns:a16="http://schemas.microsoft.com/office/drawing/2014/main" id="{3E467AC3-6FEB-43D1-B07B-53D7F2F674EB}"/>
              </a:ext>
            </a:extLst>
          </p:cNvPr>
          <p:cNvPicPr>
            <a:picLocks noChangeAspect="1"/>
          </p:cNvPicPr>
          <p:nvPr userDrawn="1"/>
        </p:nvPicPr>
        <p:blipFill>
          <a:blip r:embed="rId10" cstate="hqprint">
            <a:alphaModFix amt="85000"/>
            <a:extLst>
              <a:ext uri="{28A0092B-C50C-407E-A947-70E740481C1C}">
                <a14:useLocalDpi xmlns:a14="http://schemas.microsoft.com/office/drawing/2010/main" val="0"/>
              </a:ext>
            </a:extLst>
          </a:blip>
          <a:stretch>
            <a:fillRect/>
          </a:stretch>
        </p:blipFill>
        <p:spPr>
          <a:xfrm>
            <a:off x="10892244" y="6356350"/>
            <a:ext cx="975640" cy="403961"/>
          </a:xfrm>
          <a:prstGeom prst="rect">
            <a:avLst/>
          </a:prstGeom>
        </p:spPr>
      </p:pic>
    </p:spTree>
    <p:extLst>
      <p:ext uri="{BB962C8B-B14F-4D97-AF65-F5344CB8AC3E}">
        <p14:creationId xmlns:p14="http://schemas.microsoft.com/office/powerpoint/2010/main" val="17897069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txStyles>
    <p:titleStyle>
      <a:lvl1pPr algn="l" defTabSz="914400" rtl="0" eaLnBrk="1" latinLnBrk="0" hangingPunct="1">
        <a:lnSpc>
          <a:spcPct val="80000"/>
        </a:lnSpc>
        <a:spcBef>
          <a:spcPct val="0"/>
        </a:spcBef>
        <a:buNone/>
        <a:defRPr sz="4400" b="1" kern="1200">
          <a:solidFill>
            <a:schemeClr val="bg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Bildobjekt 9" descr="En bild som visar ritning&#10;&#10;Automatiskt genererad beskrivning">
            <a:extLst>
              <a:ext uri="{FF2B5EF4-FFF2-40B4-BE49-F238E27FC236}">
                <a16:creationId xmlns:a16="http://schemas.microsoft.com/office/drawing/2014/main" id="{3AE7FF09-5CCC-4FAB-8408-8005BA4AAF1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sp>
        <p:nvSpPr>
          <p:cNvPr id="2" name="Platshållare för rubrik 1"/>
          <p:cNvSpPr>
            <a:spLocks noGrp="1"/>
          </p:cNvSpPr>
          <p:nvPr>
            <p:ph type="title"/>
          </p:nvPr>
        </p:nvSpPr>
        <p:spPr>
          <a:xfrm>
            <a:off x="664233" y="975186"/>
            <a:ext cx="9609825" cy="1112405"/>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D230B7FC-8DD1-423E-8EF4-94D7897E47A9}" type="datetimeFigureOut">
              <a:rPr lang="sv-SE" smtClean="0"/>
              <a:pPr/>
              <a:t>2022-09-30</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A89D212-3966-4D00-A59B-EFC19ACC4594}" type="slidenum">
              <a:rPr lang="sv-SE" smtClean="0"/>
              <a:pPr/>
              <a:t>‹#›</a:t>
            </a:fld>
            <a:endParaRPr lang="sv-SE" dirty="0"/>
          </a:p>
        </p:txBody>
      </p:sp>
      <p:cxnSp>
        <p:nvCxnSpPr>
          <p:cNvPr id="9" name="Rak koppling 8">
            <a:extLst>
              <a:ext uri="{FF2B5EF4-FFF2-40B4-BE49-F238E27FC236}">
                <a16:creationId xmlns:a16="http://schemas.microsoft.com/office/drawing/2014/main" id="{A52E8933-DCFE-49DC-8860-51A0F5BEB337}"/>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2665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Lst>
  <p:txStyles>
    <p:titleStyle>
      <a:lvl1pPr algn="l" defTabSz="914400" rtl="0" eaLnBrk="1" latinLnBrk="0" hangingPunct="1">
        <a:lnSpc>
          <a:spcPct val="80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Lst>
          </p:cNvPr>
          <p:cNvPicPr>
            <a:picLocks noChangeAspect="1"/>
          </p:cNvPicPr>
          <p:nvPr userDrawn="1"/>
        </p:nvPicPr>
        <p:blipFill>
          <a:blip r:embed="rId13"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65C18DA-410A-4124-BB0F-DE8CA676B1E5}"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2022-09-30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332230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rgbClr val="FFFFFF"/>
                </a:solidFill>
              </a:defRPr>
            </a:lvl1pPr>
          </a:lstStyle>
          <a:p>
            <a:fld id="{4B42D259-ACB8-4FD1-AC0F-9CAC8F5E07E0}" type="datetimeFigureOut">
              <a:rPr lang="sv-SE" smtClean="0"/>
              <a:pPr/>
              <a:t>2022-09-30</a:t>
            </a:fld>
            <a:endParaRPr lang="sv-SE" dirty="0"/>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rgbClr val="FFFFFF"/>
                </a:solidFill>
              </a:defRPr>
            </a:lvl1pPr>
          </a:lstStyle>
          <a:p>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rgbClr val="FFFFFF"/>
                </a:solidFill>
              </a:defRPr>
            </a:lvl1pPr>
          </a:lstStyle>
          <a:p>
            <a:fld id="{34C9B0E5-37D7-412E-A162-6A236BADC197}" type="slidenum">
              <a:rPr lang="sv-SE" smtClean="0"/>
              <a:pPr/>
              <a:t>‹#›</a:t>
            </a:fld>
            <a:endParaRPr lang="sv-SE" dirty="0"/>
          </a:p>
        </p:txBody>
      </p:sp>
      <p:grpSp>
        <p:nvGrpSpPr>
          <p:cNvPr id="10" name="Grupp 9">
            <a:extLst>
              <a:ext uri="{FF2B5EF4-FFF2-40B4-BE49-F238E27FC236}">
                <a16:creationId xmlns:a16="http://schemas.microsoft.com/office/drawing/2014/main" id="{BCD0A87E-FE0C-48EC-96E1-F6EBC1D60EB4}"/>
              </a:ext>
            </a:extLst>
          </p:cNvPr>
          <p:cNvGrpSpPr/>
          <p:nvPr userDrawn="1"/>
        </p:nvGrpSpPr>
        <p:grpSpPr>
          <a:xfrm>
            <a:off x="9575321" y="4632388"/>
            <a:ext cx="2624600" cy="2234238"/>
            <a:chOff x="9575321" y="4632388"/>
            <a:chExt cx="2624600" cy="2234238"/>
          </a:xfrm>
        </p:grpSpPr>
        <p:grpSp>
          <p:nvGrpSpPr>
            <p:cNvPr id="11" name="Grupp 10">
              <a:extLst>
                <a:ext uri="{FF2B5EF4-FFF2-40B4-BE49-F238E27FC236}">
                  <a16:creationId xmlns:a16="http://schemas.microsoft.com/office/drawing/2014/main" id="{ACA10481-D63E-4AC3-9AE2-AFE237E53EE2}"/>
                </a:ext>
              </a:extLst>
            </p:cNvPr>
            <p:cNvGrpSpPr/>
            <p:nvPr userDrawn="1"/>
          </p:nvGrpSpPr>
          <p:grpSpPr>
            <a:xfrm>
              <a:off x="9575321" y="4632388"/>
              <a:ext cx="2624600" cy="2234238"/>
              <a:chOff x="9575321" y="4632388"/>
              <a:chExt cx="2624600" cy="2234238"/>
            </a:xfrm>
          </p:grpSpPr>
          <p:pic>
            <p:nvPicPr>
              <p:cNvPr id="9" name="Bildobjekt 8">
                <a:extLst>
                  <a:ext uri="{FF2B5EF4-FFF2-40B4-BE49-F238E27FC236}">
                    <a16:creationId xmlns:a16="http://schemas.microsoft.com/office/drawing/2014/main" id="{202610F5-2FAD-47F3-9DA3-0B09A2D86B1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rot="5400000">
                <a:off x="9770502" y="4437207"/>
                <a:ext cx="2234238" cy="2624600"/>
              </a:xfrm>
              <a:prstGeom prst="rect">
                <a:avLst/>
              </a:prstGeom>
            </p:spPr>
          </p:pic>
          <p:sp>
            <p:nvSpPr>
              <p:cNvPr id="7" name="Rektangel 6">
                <a:extLst>
                  <a:ext uri="{FF2B5EF4-FFF2-40B4-BE49-F238E27FC236}">
                    <a16:creationId xmlns:a16="http://schemas.microsoft.com/office/drawing/2014/main" id="{62880465-B287-44D9-987F-54B252C2CEC4}"/>
                  </a:ext>
                </a:extLst>
              </p:cNvPr>
              <p:cNvSpPr/>
              <p:nvPr userDrawn="1"/>
            </p:nvSpPr>
            <p:spPr>
              <a:xfrm>
                <a:off x="11527768" y="5607170"/>
                <a:ext cx="428443" cy="983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8" name="Bildobjekt 7" descr="En bild som visar ritning&#10;&#10;Automatiskt genererad beskrivning">
              <a:extLst>
                <a:ext uri="{FF2B5EF4-FFF2-40B4-BE49-F238E27FC236}">
                  <a16:creationId xmlns:a16="http://schemas.microsoft.com/office/drawing/2014/main" id="{05E2CB7E-A3C4-4B87-A60A-A968FF73A4B3}"/>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0990052" y="6211021"/>
              <a:ext cx="966160" cy="399346"/>
            </a:xfrm>
            <a:prstGeom prst="rect">
              <a:avLst/>
            </a:prstGeom>
          </p:spPr>
        </p:pic>
      </p:grpSp>
    </p:spTree>
    <p:extLst>
      <p:ext uri="{BB962C8B-B14F-4D97-AF65-F5344CB8AC3E}">
        <p14:creationId xmlns:p14="http://schemas.microsoft.com/office/powerpoint/2010/main" val="147907574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Lst>
  <p:txStyles>
    <p:titleStyle>
      <a:lvl1pPr algn="l" defTabSz="914400" rtl="0" eaLnBrk="1" latinLnBrk="0" hangingPunct="1">
        <a:lnSpc>
          <a:spcPct val="95000"/>
        </a:lnSpc>
        <a:spcBef>
          <a:spcPct val="0"/>
        </a:spcBef>
        <a:buNone/>
        <a:defRPr sz="4400" b="1" kern="1200">
          <a:solidFill>
            <a:srgbClr val="FFFFFF"/>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C376CDD0-9A3E-4D42-A72D-71F6AEC57F58}"/>
              </a:ext>
              <a:ext uri="{C183D7F6-B498-43B3-948B-1728B52AA6E4}">
                <adec:decorative xmlns="" xmlns:adec="http://schemas.microsoft.com/office/drawing/2017/decorative" val="1"/>
              </a:ext>
            </a:extLst>
          </p:cNvPr>
          <p:cNvPicPr>
            <a:picLocks noChangeAspect="1"/>
          </p:cNvPicPr>
          <p:nvPr userDrawn="1"/>
        </p:nvPicPr>
        <p:blipFill>
          <a:blip r:embed="rId10"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2022-09-30</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34967245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125.xml"/></Relationships>
</file>

<file path=ppt/slides/_rels/slide10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49.xml"/><Relationship Id="rId1" Type="http://schemas.openxmlformats.org/officeDocument/2006/relationships/slideLayout" Target="../slideLayouts/slideLayout125.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microsoft.com/office/2007/relationships/hdphoto" Target="../media/hdphoto1.wdp"/><Relationship Id="rId9" Type="http://schemas.openxmlformats.org/officeDocument/2006/relationships/image" Target="../media/image89.png"/></Relationships>
</file>

<file path=ppt/slides/_rels/slide105.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87.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86.png"/><Relationship Id="rId17" Type="http://schemas.openxmlformats.org/officeDocument/2006/relationships/image" Target="../media/image91.png"/><Relationship Id="rId2" Type="http://schemas.openxmlformats.org/officeDocument/2006/relationships/notesSlide" Target="../notesSlides/notesSlide50.xml"/><Relationship Id="rId16" Type="http://schemas.openxmlformats.org/officeDocument/2006/relationships/image" Target="../media/image90.png"/><Relationship Id="rId1" Type="http://schemas.openxmlformats.org/officeDocument/2006/relationships/slideLayout" Target="../slideLayouts/slideLayout125.xml"/><Relationship Id="rId6" Type="http://schemas.openxmlformats.org/officeDocument/2006/relationships/image" Target="../media/image95.png"/><Relationship Id="rId11" Type="http://schemas.openxmlformats.org/officeDocument/2006/relationships/image" Target="../media/image85.png"/><Relationship Id="rId5" Type="http://schemas.openxmlformats.org/officeDocument/2006/relationships/image" Target="../media/image94.png"/><Relationship Id="rId15" Type="http://schemas.openxmlformats.org/officeDocument/2006/relationships/image" Target="../media/image89.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88.png"/></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127.xml"/><Relationship Id="rId4" Type="http://schemas.openxmlformats.org/officeDocument/2006/relationships/image" Target="../media/image101.png"/></Relationships>
</file>

<file path=ppt/slides/_rels/slide10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3.xml"/><Relationship Id="rId1" Type="http://schemas.openxmlformats.org/officeDocument/2006/relationships/slideLayout" Target="../slideLayouts/slideLayout124.xml"/><Relationship Id="rId5" Type="http://schemas.openxmlformats.org/officeDocument/2006/relationships/image" Target="../media/image108.png"/><Relationship Id="rId4" Type="http://schemas.openxmlformats.org/officeDocument/2006/relationships/image" Target="../media/image107.png"/></Relationships>
</file>

<file path=ppt/slides/_rels/slide11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127.xml"/></Relationships>
</file>

<file path=ppt/slides/_rels/slide11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s://www.linkedin.com/feed/hashtag/?keywords=kompetenscenterv%C3%A4lf%C3%A4rdsteknik&amp;highlightedUpdateUrns=urn%3Ali%3Aactivity%3A6857199300032700416" TargetMode="External"/><Relationship Id="rId7" Type="http://schemas.openxmlformats.org/officeDocument/2006/relationships/image" Target="../media/image114.jpeg"/><Relationship Id="rId2" Type="http://schemas.openxmlformats.org/officeDocument/2006/relationships/notesSlide" Target="../notesSlides/notesSlide54.xml"/><Relationship Id="rId1" Type="http://schemas.openxmlformats.org/officeDocument/2006/relationships/slideLayout" Target="../slideLayouts/slideLayout127.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image" Target="../media/image11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4.xml.rels><?xml version="1.0" encoding="UTF-8" standalone="yes"?>
<Relationships xmlns="http://schemas.openxmlformats.org/package/2006/relationships"><Relationship Id="rId8" Type="http://schemas.openxmlformats.org/officeDocument/2006/relationships/hyperlink" Target="mailto:carolina.sanderberg@rjl.se" TargetMode="External"/><Relationship Id="rId3" Type="http://schemas.openxmlformats.org/officeDocument/2006/relationships/hyperlink" Target="mailto:Marie.johansson@karlstad.se" TargetMode="External"/><Relationship Id="rId7" Type="http://schemas.openxmlformats.org/officeDocument/2006/relationships/hyperlink" Target="mailto:carina.andersson@rattvik.se" TargetMode="External"/><Relationship Id="rId2" Type="http://schemas.openxmlformats.org/officeDocument/2006/relationships/hyperlink" Target="mailto:Sandra.Goll-RasmussenNielsen@goteborgsregionen.se" TargetMode="External"/><Relationship Id="rId1" Type="http://schemas.openxmlformats.org/officeDocument/2006/relationships/slideLayout" Target="../slideLayouts/slideLayout131.xml"/><Relationship Id="rId6" Type="http://schemas.openxmlformats.org/officeDocument/2006/relationships/hyperlink" Target="mailto:lena.vilander-hamnert@kfkl.se" TargetMode="External"/><Relationship Id="rId5" Type="http://schemas.openxmlformats.org/officeDocument/2006/relationships/hyperlink" Target="mailto:lena.carling@stockholm.se" TargetMode="External"/><Relationship Id="rId4" Type="http://schemas.openxmlformats.org/officeDocument/2006/relationships/hyperlink" Target="mailto:Katarina.volgy@storsthlm.se" TargetMode="External"/><Relationship Id="rId9" Type="http://schemas.openxmlformats.org/officeDocument/2006/relationships/hyperlink" Target="mailto:ann.wennerkull@pitea.se"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3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api.screen9.com/preview/bU6k3vRxD-fZkmw6MLKGsC5FDDzRR0Y8A8GkzHYEkCHTrXFCFzPkayuC1VpDbbnJ" TargetMode="External"/><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hyperlink" Target="https://skr.se/skr/tjanster/evenemang/hittaevenemang/kalenderhandelser/franskyddatboendetillegethembattrestodforvaldsutsatta.64537.html" TargetMode="External"/><Relationship Id="rId2" Type="http://schemas.openxmlformats.org/officeDocument/2006/relationships/notesSlide" Target="../notesSlides/notesSlide17.xml"/><Relationship Id="rId1" Type="http://schemas.openxmlformats.org/officeDocument/2006/relationships/slideLayout" Target="../slideLayouts/slideLayout73.xml"/><Relationship Id="rId5" Type="http://schemas.openxmlformats.org/officeDocument/2006/relationships/hyperlink" Target="https://skr.se/skr/tjanster/evenemang/hittaevenemang/kalenderhandelser/skyddabarnetvaldibarnavardsutredningar.66626.html" TargetMode="External"/><Relationship Id="rId4" Type="http://schemas.openxmlformats.org/officeDocument/2006/relationships/hyperlink" Target="https://skr.se/skr/tjanster/evenemang/hittaevenemang/kalenderhandelser/gloochsnohalsaochvardforkvinnorsomblivitkonsstympade.66142.html"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5.xml"/><Relationship Id="rId1" Type="http://schemas.openxmlformats.org/officeDocument/2006/relationships/vmlDrawing" Target="../drawings/vmlDrawing2.vml"/><Relationship Id="rId5" Type="http://schemas.openxmlformats.org/officeDocument/2006/relationships/image" Target="../media/image24.emf"/><Relationship Id="rId4" Type="http://schemas.openxmlformats.org/officeDocument/2006/relationships/package" Target="../embeddings/Microsoft_Word-dokument.docx"/></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6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8.xml"/><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65.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2.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16.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6.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6.xml"/></Relationships>
</file>

<file path=ppt/slides/_rels/slide57.xml.rels><?xml version="1.0" encoding="UTF-8" standalone="yes"?>
<Relationships xmlns="http://schemas.openxmlformats.org/package/2006/relationships"><Relationship Id="rId3" Type="http://schemas.openxmlformats.org/officeDocument/2006/relationships/hyperlink" Target="https://www.regeringen.se/4aab0e/contentassets/54121979287046e99aec293489054c1e/tillaggsdirektiv-till-samsjuklighetsutredningen-dir.-202196.pdf" TargetMode="External"/><Relationship Id="rId2" Type="http://schemas.openxmlformats.org/officeDocument/2006/relationships/hyperlink" Target="https://www.regeringen.se/rattsliga-dokument/kommittedirektiv/2020/06/dir.-202068/" TargetMode="External"/><Relationship Id="rId1" Type="http://schemas.openxmlformats.org/officeDocument/2006/relationships/slideLayout" Target="../slideLayouts/slideLayout107.xml"/><Relationship Id="rId5" Type="http://schemas.openxmlformats.org/officeDocument/2006/relationships/hyperlink" Target="https://www.regeringen.se/4ad4d1/contentassets/28394e4d03594dd5880aac2214a3efa7/sou-2021_93-webb.pdf" TargetMode="External"/><Relationship Id="rId4" Type="http://schemas.openxmlformats.org/officeDocument/2006/relationships/image" Target="../media/image46.emf"/></Relationships>
</file>

<file path=ppt/slides/_rels/slide5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09.xml"/></Relationships>
</file>

<file path=ppt/slides/_rels/slide59.xml.rels><?xml version="1.0" encoding="UTF-8" standalone="yes"?>
<Relationships xmlns="http://schemas.openxmlformats.org/package/2006/relationships"><Relationship Id="rId3" Type="http://schemas.openxmlformats.org/officeDocument/2006/relationships/hyperlink" Target="https://skr.se/download/18.24f89a54180193cef708f310/1650868728831/05_WEBB-22-00075-9_SKRs_yttrande-Fran_delar_till_helhet_TA.pdf" TargetMode="External"/><Relationship Id="rId2" Type="http://schemas.openxmlformats.org/officeDocument/2006/relationships/image" Target="../media/image48.png"/><Relationship Id="rId1" Type="http://schemas.openxmlformats.org/officeDocument/2006/relationships/slideLayout" Target="../slideLayouts/slideLayout108.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regeringen.se/remisser/2021/12/remiss-av-sou-202193/" TargetMode="External"/><Relationship Id="rId2" Type="http://schemas.openxmlformats.org/officeDocument/2006/relationships/image" Target="../media/image50.png"/><Relationship Id="rId1" Type="http://schemas.openxmlformats.org/officeDocument/2006/relationships/slideLayout" Target="../slideLayouts/slideLayout10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2.xml.rels><?xml version="1.0" encoding="UTF-8" standalone="yes"?>
<Relationships xmlns="http://schemas.openxmlformats.org/package/2006/relationships"><Relationship Id="rId3" Type="http://schemas.openxmlformats.org/officeDocument/2006/relationships/hyperlink" Target="http://www.sou.gov.se/s-202008-samsjuklighetsutredningen/" TargetMode="External"/><Relationship Id="rId2" Type="http://schemas.openxmlformats.org/officeDocument/2006/relationships/image" Target="../media/image51.png"/><Relationship Id="rId1" Type="http://schemas.openxmlformats.org/officeDocument/2006/relationships/slideLayout" Target="../slideLayouts/slideLayout107.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7.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07.xml"/></Relationships>
</file>

<file path=ppt/slides/_rels/slide65.xml.rels><?xml version="1.0" encoding="UTF-8" standalone="yes"?>
<Relationships xmlns="http://schemas.openxmlformats.org/package/2006/relationships"><Relationship Id="rId3" Type="http://schemas.openxmlformats.org/officeDocument/2006/relationships/hyperlink" Target="https://www.regeringen.se/495c2d/contentassets/6949d19dada744f0a459429f143d303c/utredning-om-en-svensk-narkotikapolitik-anpassad-till-nutidens-och-framtidens-utmaningar-dir.-202224" TargetMode="External"/><Relationship Id="rId2" Type="http://schemas.openxmlformats.org/officeDocument/2006/relationships/image" Target="../media/image54.png"/><Relationship Id="rId1" Type="http://schemas.openxmlformats.org/officeDocument/2006/relationships/slideLayout" Target="../slideLayouts/slideLayout1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69.xml.rels><?xml version="1.0" encoding="UTF-8" standalone="yes"?>
<Relationships xmlns="http://schemas.openxmlformats.org/package/2006/relationships"><Relationship Id="rId3" Type="http://schemas.openxmlformats.org/officeDocument/2006/relationships/hyperlink" Target="mailto:asa.furen-thulin@skr.se" TargetMode="External"/><Relationship Id="rId2" Type="http://schemas.openxmlformats.org/officeDocument/2006/relationships/notesSlide" Target="../notesSlides/notesSlide38.xml"/><Relationship Id="rId1" Type="http://schemas.openxmlformats.org/officeDocument/2006/relationships/slideLayout" Target="../slideLayouts/slideLayout107.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2.xml"/><Relationship Id="rId4" Type="http://schemas.openxmlformats.org/officeDocument/2006/relationships/image" Target="../media/image6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88.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png"/></Relationships>
</file>

<file path=ppt/slides/_rels/slide83.xml.rels><?xml version="1.0" encoding="UTF-8" standalone="yes"?>
<Relationships xmlns="http://schemas.openxmlformats.org/package/2006/relationships"><Relationship Id="rId3" Type="http://schemas.openxmlformats.org/officeDocument/2006/relationships/hyperlink" Target="https://skr.se/skr/tjanster/evenemang/hittaevenemang/kalenderhandelser/naravardsframtidsdag.65949.html" TargetMode="External"/><Relationship Id="rId2" Type="http://schemas.openxmlformats.org/officeDocument/2006/relationships/image" Target="../media/image67.png"/><Relationship Id="rId1" Type="http://schemas.openxmlformats.org/officeDocument/2006/relationships/slideLayout" Target="../slideLayouts/slideLayout84.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2.xml"/></Relationships>
</file>

<file path=ppt/slides/_rels/slide85.xml.rels><?xml version="1.0" encoding="UTF-8" standalone="yes"?>
<Relationships xmlns="http://schemas.openxmlformats.org/package/2006/relationships"><Relationship Id="rId2" Type="http://schemas.openxmlformats.org/officeDocument/2006/relationships/hyperlink" Target="https://www.socialstyrelsen.se/globalassets/sharepoint-dokument/artikelkatalog/ovrigt/2022-8-8004.pdf" TargetMode="External"/><Relationship Id="rId1" Type="http://schemas.openxmlformats.org/officeDocument/2006/relationships/slideLayout" Target="../slideLayouts/slideLayout82.xml"/></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12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0.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90.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tags" Target="../tags/tag16.xml"/><Relationship Id="rId7" Type="http://schemas.openxmlformats.org/officeDocument/2006/relationships/oleObject" Target="../embeddings/oleObject2.bin"/><Relationship Id="rId2" Type="http://schemas.openxmlformats.org/officeDocument/2006/relationships/tags" Target="../tags/tag15.xml"/><Relationship Id="rId1" Type="http://schemas.openxmlformats.org/officeDocument/2006/relationships/vmlDrawing" Target="../drawings/vmlDrawing3.vml"/><Relationship Id="rId6" Type="http://schemas.openxmlformats.org/officeDocument/2006/relationships/notesSlide" Target="../notesSlides/notesSlide43.xml"/><Relationship Id="rId5" Type="http://schemas.openxmlformats.org/officeDocument/2006/relationships/slideLayout" Target="../slideLayouts/slideLayout151.xml"/><Relationship Id="rId4" Type="http://schemas.openxmlformats.org/officeDocument/2006/relationships/tags" Target="../tags/tag17.xml"/><Relationship Id="rId9" Type="http://schemas.openxmlformats.org/officeDocument/2006/relationships/image" Target="../media/image74.png"/></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143.xml"/><Relationship Id="rId5" Type="http://schemas.openxmlformats.org/officeDocument/2006/relationships/image" Target="../media/image77.png"/><Relationship Id="rId4" Type="http://schemas.openxmlformats.org/officeDocument/2006/relationships/image" Target="../media/image76.png"/></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143.xml"/><Relationship Id="rId4" Type="http://schemas.openxmlformats.org/officeDocument/2006/relationships/image" Target="../media/image7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2.xml"/></Relationships>
</file>

<file path=ppt/slides/_rels/slide9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8.xml"/><Relationship Id="rId6" Type="http://schemas.openxmlformats.org/officeDocument/2006/relationships/image" Target="../media/image85.svg"/><Relationship Id="rId5" Type="http://schemas.openxmlformats.org/officeDocument/2006/relationships/image" Target="../media/image82.png"/><Relationship Id="rId4" Type="http://schemas.openxmlformats.org/officeDocument/2006/relationships/image" Target="../media/image83.svg"/></Relationships>
</file>

<file path=ppt/slides/_rels/slide9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6A3B75D-1018-B3DF-3C60-6BB73269963E}"/>
              </a:ext>
            </a:extLst>
          </p:cNvPr>
          <p:cNvSpPr>
            <a:spLocks noGrp="1"/>
          </p:cNvSpPr>
          <p:nvPr>
            <p:ph type="ctrTitle"/>
          </p:nvPr>
        </p:nvSpPr>
        <p:spPr/>
        <p:txBody>
          <a:bodyPr/>
          <a:lstStyle/>
          <a:p>
            <a:r>
              <a:rPr lang="sv-SE" dirty="0"/>
              <a:t>SKR informerar RSS</a:t>
            </a:r>
          </a:p>
        </p:txBody>
      </p:sp>
      <p:sp>
        <p:nvSpPr>
          <p:cNvPr id="3" name="Underrubrik 2">
            <a:extLst>
              <a:ext uri="{FF2B5EF4-FFF2-40B4-BE49-F238E27FC236}">
                <a16:creationId xmlns:a16="http://schemas.microsoft.com/office/drawing/2014/main" id="{BCD7F750-08E8-5749-F2D4-DC9715F72740}"/>
              </a:ext>
            </a:extLst>
          </p:cNvPr>
          <p:cNvSpPr>
            <a:spLocks noGrp="1"/>
          </p:cNvSpPr>
          <p:nvPr>
            <p:ph type="subTitle" idx="1"/>
          </p:nvPr>
        </p:nvSpPr>
        <p:spPr>
          <a:xfrm>
            <a:off x="666000" y="4490945"/>
            <a:ext cx="9608400" cy="1425600"/>
          </a:xfrm>
        </p:spPr>
        <p:txBody>
          <a:bodyPr/>
          <a:lstStyle/>
          <a:p>
            <a:r>
              <a:rPr lang="sv-SE" dirty="0"/>
              <a:t>26 september 2022</a:t>
            </a:r>
          </a:p>
          <a:p>
            <a:r>
              <a:rPr lang="sv-SE" dirty="0"/>
              <a:t>Inspelning</a:t>
            </a:r>
            <a:r>
              <a:rPr lang="sv-SE" dirty="0" smtClean="0"/>
              <a:t>:</a:t>
            </a:r>
            <a:endParaRPr lang="sv-SE" dirty="0"/>
          </a:p>
        </p:txBody>
      </p:sp>
    </p:spTree>
    <p:extLst>
      <p:ext uri="{BB962C8B-B14F-4D97-AF65-F5344CB8AC3E}">
        <p14:creationId xmlns:p14="http://schemas.microsoft.com/office/powerpoint/2010/main" val="827661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E1CE0D-1BB1-47FC-A45E-C23385E1FFBC}"/>
              </a:ext>
            </a:extLst>
          </p:cNvPr>
          <p:cNvSpPr>
            <a:spLocks noGrp="1"/>
          </p:cNvSpPr>
          <p:nvPr>
            <p:ph type="title"/>
          </p:nvPr>
        </p:nvSpPr>
        <p:spPr/>
        <p:txBody>
          <a:bodyPr/>
          <a:lstStyle/>
          <a:p>
            <a:r>
              <a:rPr lang="sv-SE" sz="4000" dirty="0"/>
              <a:t>Nationellt register över HVB och</a:t>
            </a:r>
            <a:br>
              <a:rPr lang="sv-SE" sz="4000" dirty="0"/>
            </a:br>
            <a:r>
              <a:rPr lang="sv-SE" sz="4000" dirty="0"/>
              <a:t>stödboenden för barn och unga samt</a:t>
            </a:r>
            <a:br>
              <a:rPr lang="sv-SE" sz="4000" dirty="0"/>
            </a:br>
            <a:r>
              <a:rPr lang="sv-SE" sz="4000" dirty="0"/>
              <a:t>särskilda ungdomshem</a:t>
            </a:r>
          </a:p>
        </p:txBody>
      </p:sp>
    </p:spTree>
    <p:extLst>
      <p:ext uri="{BB962C8B-B14F-4D97-AF65-F5344CB8AC3E}">
        <p14:creationId xmlns:p14="http://schemas.microsoft.com/office/powerpoint/2010/main" val="22075078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AE36CA-01DA-4CA6-9CC4-E55C39244911}"/>
              </a:ext>
            </a:extLst>
          </p:cNvPr>
          <p:cNvSpPr>
            <a:spLocks noGrp="1"/>
          </p:cNvSpPr>
          <p:nvPr>
            <p:ph type="title"/>
          </p:nvPr>
        </p:nvSpPr>
        <p:spPr>
          <a:xfrm>
            <a:off x="665999" y="2747964"/>
            <a:ext cx="10615025" cy="1966912"/>
          </a:xfrm>
        </p:spPr>
        <p:txBody>
          <a:bodyPr/>
          <a:lstStyle/>
          <a:p>
            <a:r>
              <a:rPr lang="sv-SE" sz="4400" dirty="0"/>
              <a:t>Särskild kartläggning om behov av stöd </a:t>
            </a:r>
            <a:r>
              <a:rPr lang="sv-SE" sz="4000" dirty="0"/>
              <a:t/>
            </a:r>
            <a:br>
              <a:rPr lang="sv-SE" sz="4000" dirty="0"/>
            </a:br>
            <a:endParaRPr lang="sv-SE" sz="3600" i="1" dirty="0"/>
          </a:p>
        </p:txBody>
      </p:sp>
    </p:spTree>
    <p:extLst>
      <p:ext uri="{BB962C8B-B14F-4D97-AF65-F5344CB8AC3E}">
        <p14:creationId xmlns:p14="http://schemas.microsoft.com/office/powerpoint/2010/main" val="33726840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195988-EA0B-2DDD-80C2-16C9F411DC5A}"/>
              </a:ext>
            </a:extLst>
          </p:cNvPr>
          <p:cNvSpPr>
            <a:spLocks noGrp="1"/>
          </p:cNvSpPr>
          <p:nvPr>
            <p:ph type="title"/>
          </p:nvPr>
        </p:nvSpPr>
        <p:spPr>
          <a:xfrm>
            <a:off x="237067" y="874602"/>
            <a:ext cx="5858932" cy="1228518"/>
          </a:xfrm>
        </p:spPr>
        <p:txBody>
          <a:bodyPr/>
          <a:lstStyle/>
          <a:p>
            <a:r>
              <a:rPr lang="sv-SE" sz="3200" dirty="0"/>
              <a:t>Rapport: Behov av stöd vid införande av </a:t>
            </a:r>
            <a:r>
              <a:rPr lang="sv-SE" sz="3200" dirty="0" err="1"/>
              <a:t>välfärdsteknik</a:t>
            </a:r>
            <a:r>
              <a:rPr lang="sv-SE" sz="3200" dirty="0"/>
              <a:t> </a:t>
            </a:r>
          </a:p>
        </p:txBody>
      </p:sp>
      <p:sp>
        <p:nvSpPr>
          <p:cNvPr id="3" name="Platshållare för innehåll 2">
            <a:extLst>
              <a:ext uri="{FF2B5EF4-FFF2-40B4-BE49-F238E27FC236}">
                <a16:creationId xmlns:a16="http://schemas.microsoft.com/office/drawing/2014/main" id="{C00AF901-BE8B-1056-1279-E512B353DD03}"/>
              </a:ext>
            </a:extLst>
          </p:cNvPr>
          <p:cNvSpPr>
            <a:spLocks noGrp="1"/>
          </p:cNvSpPr>
          <p:nvPr>
            <p:ph sz="half" idx="1"/>
          </p:nvPr>
        </p:nvSpPr>
        <p:spPr/>
        <p:txBody>
          <a:bodyPr/>
          <a:lstStyle/>
          <a:p>
            <a:pPr marL="30163" indent="0">
              <a:buNone/>
            </a:pPr>
            <a:r>
              <a:rPr lang="sv-SE" u="sng" dirty="0"/>
              <a:t>Framgångsfaktorer o styrkor</a:t>
            </a:r>
          </a:p>
          <a:p>
            <a:pPr>
              <a:buFont typeface="Arial" panose="020B0604020202020204" pitchFamily="34" charset="0"/>
              <a:buChar char="•"/>
            </a:pPr>
            <a:r>
              <a:rPr lang="sv-SE" dirty="0"/>
              <a:t>Digital kompetens </a:t>
            </a:r>
          </a:p>
          <a:p>
            <a:pPr marL="30163" indent="0">
              <a:buNone/>
            </a:pPr>
            <a:r>
              <a:rPr lang="sv-SE" dirty="0"/>
              <a:t>• Styrdokument </a:t>
            </a:r>
          </a:p>
          <a:p>
            <a:pPr marL="30163" indent="0">
              <a:buNone/>
            </a:pPr>
            <a:r>
              <a:rPr lang="sv-SE" dirty="0"/>
              <a:t>• Organisation &amp; arbetssätt </a:t>
            </a:r>
          </a:p>
          <a:p>
            <a:pPr marL="30163" indent="0">
              <a:buNone/>
            </a:pPr>
            <a:r>
              <a:rPr lang="sv-SE" dirty="0"/>
              <a:t>• Samverkan internt </a:t>
            </a:r>
          </a:p>
          <a:p>
            <a:pPr marL="30163" indent="0">
              <a:buNone/>
            </a:pPr>
            <a:r>
              <a:rPr lang="sv-SE" dirty="0"/>
              <a:t>• Samverkan externt </a:t>
            </a:r>
          </a:p>
          <a:p>
            <a:pPr marL="30163" indent="0">
              <a:buNone/>
            </a:pPr>
            <a:r>
              <a:rPr lang="sv-SE" dirty="0"/>
              <a:t>• Användning av externt stöd</a:t>
            </a:r>
          </a:p>
        </p:txBody>
      </p:sp>
      <p:sp>
        <p:nvSpPr>
          <p:cNvPr id="4" name="Platshållare för innehåll 3">
            <a:extLst>
              <a:ext uri="{FF2B5EF4-FFF2-40B4-BE49-F238E27FC236}">
                <a16:creationId xmlns:a16="http://schemas.microsoft.com/office/drawing/2014/main" id="{248B3640-AE1A-18A5-28B3-9FA34251F9A2}"/>
              </a:ext>
            </a:extLst>
          </p:cNvPr>
          <p:cNvSpPr>
            <a:spLocks noGrp="1"/>
          </p:cNvSpPr>
          <p:nvPr>
            <p:ph sz="half" idx="2"/>
          </p:nvPr>
        </p:nvSpPr>
        <p:spPr/>
        <p:txBody>
          <a:bodyPr/>
          <a:lstStyle/>
          <a:p>
            <a:pPr marL="30163" indent="0">
              <a:buNone/>
            </a:pPr>
            <a:r>
              <a:rPr lang="sv-SE" sz="1600" u="sng" dirty="0"/>
              <a:t>Utmaningar och behov</a:t>
            </a:r>
          </a:p>
          <a:p>
            <a:pPr>
              <a:buFont typeface="Arial" panose="020B0604020202020204" pitchFamily="34" charset="0"/>
              <a:buChar char="•"/>
            </a:pPr>
            <a:r>
              <a:rPr lang="sv-SE" sz="1600" dirty="0"/>
              <a:t>Resurser </a:t>
            </a:r>
          </a:p>
          <a:p>
            <a:pPr marL="30163" indent="0">
              <a:buNone/>
            </a:pPr>
            <a:r>
              <a:rPr lang="sv-SE" sz="1600" dirty="0"/>
              <a:t>• Ekonomi</a:t>
            </a:r>
          </a:p>
          <a:p>
            <a:pPr marL="30163" indent="0">
              <a:buNone/>
            </a:pPr>
            <a:r>
              <a:rPr lang="sv-SE" sz="1600" dirty="0"/>
              <a:t>• Bemanning &amp; rekrytering </a:t>
            </a:r>
          </a:p>
          <a:p>
            <a:pPr marL="30163" indent="0">
              <a:buNone/>
            </a:pPr>
            <a:r>
              <a:rPr lang="sv-SE" sz="1600" dirty="0"/>
              <a:t>• Infrastruktur </a:t>
            </a:r>
          </a:p>
          <a:p>
            <a:pPr marL="30163" indent="0">
              <a:buNone/>
            </a:pPr>
            <a:r>
              <a:rPr lang="sv-SE" sz="1600" dirty="0"/>
              <a:t>• Samverkan internt och externt </a:t>
            </a:r>
          </a:p>
          <a:p>
            <a:pPr marL="30163" indent="0">
              <a:buNone/>
            </a:pPr>
            <a:r>
              <a:rPr lang="sv-SE" sz="1600" dirty="0"/>
              <a:t>• Digital kompetens </a:t>
            </a:r>
          </a:p>
          <a:p>
            <a:pPr marL="30163" indent="0">
              <a:buNone/>
            </a:pPr>
            <a:r>
              <a:rPr lang="sv-SE" sz="1600" dirty="0"/>
              <a:t>• Digital mognad politiken </a:t>
            </a:r>
          </a:p>
          <a:p>
            <a:pPr marL="30163" indent="0">
              <a:buNone/>
            </a:pPr>
            <a:r>
              <a:rPr lang="sv-SE" sz="1600" dirty="0"/>
              <a:t>• Omvärldsbevakning </a:t>
            </a:r>
          </a:p>
          <a:p>
            <a:pPr marL="30163" indent="0">
              <a:buNone/>
            </a:pPr>
            <a:r>
              <a:rPr lang="sv-SE" sz="1600" dirty="0"/>
              <a:t>• Upphandling &amp; juridik </a:t>
            </a:r>
          </a:p>
          <a:p>
            <a:pPr marL="30163" indent="0">
              <a:buNone/>
            </a:pPr>
            <a:r>
              <a:rPr lang="sv-SE" sz="1600" dirty="0"/>
              <a:t>• System &amp; teknik </a:t>
            </a:r>
          </a:p>
          <a:p>
            <a:pPr marL="30163" indent="0">
              <a:buNone/>
            </a:pPr>
            <a:r>
              <a:rPr lang="sv-SE" sz="1600" dirty="0"/>
              <a:t>• Organisation &amp; arbetssätt  brukarinflytande </a:t>
            </a:r>
          </a:p>
          <a:p>
            <a:pPr marL="30163" indent="0">
              <a:buNone/>
            </a:pPr>
            <a:r>
              <a:rPr lang="sv-SE" sz="1600" dirty="0"/>
              <a:t>• Framtid</a:t>
            </a:r>
          </a:p>
        </p:txBody>
      </p:sp>
      <p:sp>
        <p:nvSpPr>
          <p:cNvPr id="5" name="textruta 4">
            <a:extLst>
              <a:ext uri="{FF2B5EF4-FFF2-40B4-BE49-F238E27FC236}">
                <a16:creationId xmlns:a16="http://schemas.microsoft.com/office/drawing/2014/main" id="{31404C55-6FE3-08C4-CA33-5EF872E848E4}"/>
              </a:ext>
            </a:extLst>
          </p:cNvPr>
          <p:cNvSpPr txBox="1"/>
          <p:nvPr/>
        </p:nvSpPr>
        <p:spPr>
          <a:xfrm>
            <a:off x="10049522" y="1882066"/>
            <a:ext cx="1800636" cy="1477328"/>
          </a:xfrm>
          <a:prstGeom prst="rect">
            <a:avLst/>
          </a:prstGeom>
          <a:solidFill>
            <a:schemeClr val="accent2">
              <a:lumMod val="40000"/>
              <a:lumOff val="60000"/>
            </a:schemeClr>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Intervjuer med 8 kommuner med låg användning av </a:t>
            </a:r>
            <a:r>
              <a:rPr kumimoji="0" lang="sv-SE" sz="1800" b="0" i="0" u="none" strike="noStrike" kern="1200" cap="none" spc="0" normalizeH="0" baseline="0" noProof="0" dirty="0" err="1">
                <a:ln>
                  <a:noFill/>
                </a:ln>
                <a:solidFill>
                  <a:prstClr val="black"/>
                </a:solidFill>
                <a:effectLst/>
                <a:uLnTx/>
                <a:uFillTx/>
                <a:latin typeface="Arial"/>
                <a:ea typeface="+mn-ea"/>
                <a:cs typeface="+mn-cs"/>
              </a:rPr>
              <a:t>välfärdsteknik</a:t>
            </a:r>
            <a:r>
              <a:rPr kumimoji="0" lang="sv-SE" sz="18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11898479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AE36CA-01DA-4CA6-9CC4-E55C39244911}"/>
              </a:ext>
            </a:extLst>
          </p:cNvPr>
          <p:cNvSpPr>
            <a:spLocks noGrp="1"/>
          </p:cNvSpPr>
          <p:nvPr>
            <p:ph type="title"/>
          </p:nvPr>
        </p:nvSpPr>
        <p:spPr>
          <a:xfrm>
            <a:off x="665999" y="2747964"/>
            <a:ext cx="10615025" cy="1966912"/>
          </a:xfrm>
        </p:spPr>
        <p:txBody>
          <a:bodyPr/>
          <a:lstStyle/>
          <a:p>
            <a:r>
              <a:rPr lang="sv-SE" sz="4400"/>
              <a:t>SKR Kompetenscenter </a:t>
            </a:r>
            <a:r>
              <a:rPr lang="sv-SE" sz="4400" err="1"/>
              <a:t>välfärdstekniks</a:t>
            </a:r>
            <a:r>
              <a:rPr lang="sv-SE" sz="4400"/>
              <a:t> </a:t>
            </a:r>
            <a:br>
              <a:rPr lang="sv-SE" sz="4400"/>
            </a:br>
            <a:r>
              <a:rPr lang="sv-SE" sz="4400"/>
              <a:t>erbjudanden om stöd</a:t>
            </a:r>
            <a:r>
              <a:rPr lang="sv-SE" sz="4000"/>
              <a:t/>
            </a:r>
            <a:br>
              <a:rPr lang="sv-SE" sz="4000"/>
            </a:br>
            <a:r>
              <a:rPr lang="sv-SE" sz="4000"/>
              <a:t/>
            </a:r>
            <a:br>
              <a:rPr lang="sv-SE" sz="4000"/>
            </a:br>
            <a:endParaRPr lang="sv-SE" sz="3600" i="1"/>
          </a:p>
        </p:txBody>
      </p:sp>
    </p:spTree>
    <p:extLst>
      <p:ext uri="{BB962C8B-B14F-4D97-AF65-F5344CB8AC3E}">
        <p14:creationId xmlns:p14="http://schemas.microsoft.com/office/powerpoint/2010/main" val="7892373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A8904105-D743-4622-9834-C6DB81A08006}"/>
              </a:ext>
            </a:extLst>
          </p:cNvPr>
          <p:cNvSpPr/>
          <p:nvPr/>
        </p:nvSpPr>
        <p:spPr>
          <a:xfrm>
            <a:off x="0" y="0"/>
            <a:ext cx="2714625"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ysClr val="windowText" lastClr="000000"/>
                </a:solidFill>
                <a:effectLst/>
                <a:uLnTx/>
                <a:uFillTx/>
                <a:latin typeface="Arial"/>
                <a:ea typeface="+mn-ea"/>
                <a:cs typeface="+mn-cs"/>
              </a:rPr>
              <a:t>KOMMUNERS BEHOV</a:t>
            </a:r>
          </a:p>
        </p:txBody>
      </p:sp>
      <p:sp>
        <p:nvSpPr>
          <p:cNvPr id="2" name="Rubrik 1"/>
          <p:cNvSpPr>
            <a:spLocks noGrp="1"/>
          </p:cNvSpPr>
          <p:nvPr>
            <p:ph type="title"/>
          </p:nvPr>
        </p:nvSpPr>
        <p:spPr/>
        <p:txBody>
          <a:bodyPr/>
          <a:lstStyle/>
          <a:p>
            <a:r>
              <a:rPr lang="sv-SE"/>
              <a:t>Kommuners behov</a:t>
            </a:r>
          </a:p>
        </p:txBody>
      </p:sp>
      <p:sp>
        <p:nvSpPr>
          <p:cNvPr id="3" name="Platshållare för innehåll 2"/>
          <p:cNvSpPr>
            <a:spLocks noGrp="1"/>
          </p:cNvSpPr>
          <p:nvPr>
            <p:ph idx="1"/>
          </p:nvPr>
        </p:nvSpPr>
        <p:spPr>
          <a:xfrm>
            <a:off x="664233" y="1999903"/>
            <a:ext cx="10151814" cy="3738598"/>
          </a:xfrm>
        </p:spPr>
        <p:txBody>
          <a:bodyPr/>
          <a:lstStyle/>
          <a:p>
            <a:pPr marL="30163" indent="0">
              <a:buNone/>
            </a:pPr>
            <a:r>
              <a:rPr lang="sv-SE"/>
              <a:t>Identifierat en rad behovsområden för att </a:t>
            </a:r>
            <a:r>
              <a:rPr lang="sv-SE" b="1"/>
              <a:t>samla, skapa och sprida </a:t>
            </a:r>
            <a:r>
              <a:rPr lang="sv-SE"/>
              <a:t>bl.a. </a:t>
            </a:r>
          </a:p>
          <a:p>
            <a:pPr lvl="1"/>
            <a:r>
              <a:rPr lang="sv-SE"/>
              <a:t>Inspiration/information</a:t>
            </a:r>
          </a:p>
          <a:p>
            <a:pPr lvl="1"/>
            <a:r>
              <a:rPr lang="sv-SE"/>
              <a:t>Digital inkludering</a:t>
            </a:r>
          </a:p>
          <a:p>
            <a:pPr lvl="1"/>
            <a:r>
              <a:rPr lang="sv-SE"/>
              <a:t>Förändringsledning</a:t>
            </a:r>
          </a:p>
          <a:p>
            <a:pPr lvl="1"/>
            <a:r>
              <a:rPr lang="sv-SE"/>
              <a:t>Nytta </a:t>
            </a:r>
          </a:p>
          <a:p>
            <a:pPr lvl="1"/>
            <a:r>
              <a:rPr lang="sv-SE"/>
              <a:t>Upphandlingsstöd</a:t>
            </a:r>
          </a:p>
          <a:p>
            <a:pPr lvl="1"/>
            <a:r>
              <a:rPr lang="sv-SE"/>
              <a:t>Informationssäkerhet mm</a:t>
            </a:r>
          </a:p>
          <a:p>
            <a:pPr lvl="1"/>
            <a:r>
              <a:rPr lang="sv-SE"/>
              <a:t>Processtöd för automatisering</a:t>
            </a:r>
          </a:p>
          <a:p>
            <a:pPr lvl="1"/>
            <a:r>
              <a:rPr lang="sv-SE"/>
              <a:t>Juridiska frågor</a:t>
            </a:r>
          </a:p>
          <a:p>
            <a:endParaRPr lang="sv-SE"/>
          </a:p>
        </p:txBody>
      </p:sp>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04858" y="2460171"/>
            <a:ext cx="3125982" cy="3125982"/>
          </a:xfrm>
          <a:prstGeom prst="rect">
            <a:avLst/>
          </a:prstGeom>
        </p:spPr>
      </p:pic>
    </p:spTree>
    <p:extLst>
      <p:ext uri="{BB962C8B-B14F-4D97-AF65-F5344CB8AC3E}">
        <p14:creationId xmlns:p14="http://schemas.microsoft.com/office/powerpoint/2010/main" val="25436278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Bildobjekt 26" descr="En bild som visar text, whiteboardtavla&#10;&#10;Automatiskt genererad beskrivning">
            <a:extLst>
              <a:ext uri="{FF2B5EF4-FFF2-40B4-BE49-F238E27FC236}">
                <a16:creationId xmlns:a16="http://schemas.microsoft.com/office/drawing/2014/main" id="{B3FE874D-E9D8-479A-853D-6CAF4498352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456" b="94341" l="15055" r="86043">
                        <a14:foregroundMark x1="15055" y1="79224" x2="15055" y2="79224"/>
                        <a14:foregroundMark x1="83377" y1="94099" x2="83377" y2="94099"/>
                        <a14:foregroundMark x1="86043" y1="94341" x2="86043" y2="94341"/>
                        <a14:foregroundMark x1="52692" y1="94220" x2="52692" y2="94220"/>
                      </a14:backgroundRemoval>
                    </a14:imgEffect>
                  </a14:imgLayer>
                </a14:imgProps>
              </a:ext>
              <a:ext uri="{28A0092B-C50C-407E-A947-70E740481C1C}">
                <a14:useLocalDpi xmlns:a14="http://schemas.microsoft.com/office/drawing/2010/main" val="0"/>
              </a:ext>
            </a:extLst>
          </a:blip>
          <a:srcRect l="11069" t="76610" r="10551" b="4302"/>
          <a:stretch/>
        </p:blipFill>
        <p:spPr>
          <a:xfrm>
            <a:off x="449882" y="4966782"/>
            <a:ext cx="10555705" cy="1309088"/>
          </a:xfrm>
          <a:prstGeom prst="rect">
            <a:avLst/>
          </a:prstGeom>
        </p:spPr>
      </p:pic>
      <p:sp>
        <p:nvSpPr>
          <p:cNvPr id="36" name="Rektangel 35">
            <a:extLst>
              <a:ext uri="{FF2B5EF4-FFF2-40B4-BE49-F238E27FC236}">
                <a16:creationId xmlns:a16="http://schemas.microsoft.com/office/drawing/2014/main" id="{D874C276-C8D5-4A74-866B-CEC9D96BA66C}"/>
              </a:ext>
            </a:extLst>
          </p:cNvPr>
          <p:cNvSpPr/>
          <p:nvPr/>
        </p:nvSpPr>
        <p:spPr>
          <a:xfrm>
            <a:off x="0" y="0"/>
            <a:ext cx="3752491"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black"/>
                </a:solidFill>
                <a:effectLst/>
                <a:uLnTx/>
                <a:uFillTx/>
                <a:latin typeface="Arial"/>
                <a:ea typeface="+mn-lt"/>
                <a:cs typeface="Arial"/>
              </a:rPr>
              <a:t>LYCKAS MED VÄLFÄRDSTEKNIK </a:t>
            </a:r>
          </a:p>
        </p:txBody>
      </p:sp>
      <p:grpSp>
        <p:nvGrpSpPr>
          <p:cNvPr id="19" name="Grupp 18">
            <a:extLst>
              <a:ext uri="{FF2B5EF4-FFF2-40B4-BE49-F238E27FC236}">
                <a16:creationId xmlns:a16="http://schemas.microsoft.com/office/drawing/2014/main" id="{D7C76BEE-11EF-43E5-9BCF-5573163C8CE4}"/>
              </a:ext>
            </a:extLst>
          </p:cNvPr>
          <p:cNvGrpSpPr>
            <a:grpSpLocks noChangeAspect="1"/>
          </p:cNvGrpSpPr>
          <p:nvPr/>
        </p:nvGrpSpPr>
        <p:grpSpPr>
          <a:xfrm>
            <a:off x="6648265" y="1244530"/>
            <a:ext cx="4540815" cy="4716000"/>
            <a:chOff x="6433104" y="535497"/>
            <a:chExt cx="4873275" cy="5061284"/>
          </a:xfrm>
        </p:grpSpPr>
        <p:sp>
          <p:nvSpPr>
            <p:cNvPr id="20" name="Rektangel: rundade hörn 19">
              <a:extLst>
                <a:ext uri="{FF2B5EF4-FFF2-40B4-BE49-F238E27FC236}">
                  <a16:creationId xmlns:a16="http://schemas.microsoft.com/office/drawing/2014/main" id="{BBCFD763-736C-4ECC-BD20-A9CF69C5C1EE}"/>
                </a:ext>
              </a:extLst>
            </p:cNvPr>
            <p:cNvSpPr/>
            <p:nvPr/>
          </p:nvSpPr>
          <p:spPr>
            <a:xfrm>
              <a:off x="6433104" y="535497"/>
              <a:ext cx="4873275" cy="5061284"/>
            </a:xfrm>
            <a:prstGeom prst="roundRect">
              <a:avLst/>
            </a:prstGeom>
            <a:solidFill>
              <a:srgbClr val="FFBE0A">
                <a:alpha val="21176"/>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22" name="Bildobjekt 21">
              <a:extLst>
                <a:ext uri="{FF2B5EF4-FFF2-40B4-BE49-F238E27FC236}">
                  <a16:creationId xmlns:a16="http://schemas.microsoft.com/office/drawing/2014/main" id="{4161D749-3C50-4AF6-8469-BD29137784C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04753" y="1197559"/>
              <a:ext cx="754792" cy="1260000"/>
            </a:xfrm>
            <a:prstGeom prst="roundRect">
              <a:avLst>
                <a:gd name="adj" fmla="val 16667"/>
              </a:avLst>
            </a:prstGeom>
            <a:ln>
              <a:noFill/>
            </a:ln>
            <a:effectLst>
              <a:outerShdw blurRad="76200" dist="38100" dir="7800000" algn="tl" rotWithShape="0">
                <a:srgbClr val="000000">
                  <a:alpha val="40000"/>
                </a:srgbClr>
              </a:outerShdw>
            </a:effectLst>
          </p:spPr>
        </p:pic>
        <p:pic>
          <p:nvPicPr>
            <p:cNvPr id="23" name="Bildobjekt 22">
              <a:extLst>
                <a:ext uri="{FF2B5EF4-FFF2-40B4-BE49-F238E27FC236}">
                  <a16:creationId xmlns:a16="http://schemas.microsoft.com/office/drawing/2014/main" id="{F3D4A424-ED3B-4C78-8411-F4531BC36F5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78956" y="3922468"/>
              <a:ext cx="1329116" cy="1260000"/>
            </a:xfrm>
            <a:prstGeom prst="rect">
              <a:avLst/>
            </a:prstGeom>
          </p:spPr>
        </p:pic>
        <p:pic>
          <p:nvPicPr>
            <p:cNvPr id="24" name="Bildobjekt 23" descr="En bild som visar text, elektronik&#10;&#10;Automatiskt genererad beskrivning">
              <a:extLst>
                <a:ext uri="{FF2B5EF4-FFF2-40B4-BE49-F238E27FC236}">
                  <a16:creationId xmlns:a16="http://schemas.microsoft.com/office/drawing/2014/main" id="{D50C56AA-E3BC-4132-9AE9-64378006F82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030351" y="3221509"/>
              <a:ext cx="1002627" cy="1260000"/>
            </a:xfrm>
            <a:prstGeom prst="rect">
              <a:avLst/>
            </a:prstGeom>
          </p:spPr>
        </p:pic>
        <p:pic>
          <p:nvPicPr>
            <p:cNvPr id="25" name="Bildobjekt 24" descr="En bild som visar elektronik, spel, styrenhet&#10;&#10;Automatiskt genererad beskrivning">
              <a:extLst>
                <a:ext uri="{FF2B5EF4-FFF2-40B4-BE49-F238E27FC236}">
                  <a16:creationId xmlns:a16="http://schemas.microsoft.com/office/drawing/2014/main" id="{0635497B-CDF1-4BDD-B51B-ECF94319C54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53350" y="631219"/>
              <a:ext cx="1040880" cy="1260000"/>
            </a:xfrm>
            <a:prstGeom prst="rect">
              <a:avLst/>
            </a:prstGeom>
          </p:spPr>
        </p:pic>
        <p:pic>
          <p:nvPicPr>
            <p:cNvPr id="26" name="Bildobjekt 25">
              <a:extLst>
                <a:ext uri="{FF2B5EF4-FFF2-40B4-BE49-F238E27FC236}">
                  <a16:creationId xmlns:a16="http://schemas.microsoft.com/office/drawing/2014/main" id="{D3EBB845-EDCE-4D2F-A76C-3F01315DE62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98283" y="3218533"/>
              <a:ext cx="1124848" cy="1260000"/>
            </a:xfrm>
            <a:prstGeom prst="rect">
              <a:avLst/>
            </a:prstGeom>
          </p:spPr>
        </p:pic>
        <p:pic>
          <p:nvPicPr>
            <p:cNvPr id="37" name="Bildobjekt 36">
              <a:extLst>
                <a:ext uri="{FF2B5EF4-FFF2-40B4-BE49-F238E27FC236}">
                  <a16:creationId xmlns:a16="http://schemas.microsoft.com/office/drawing/2014/main" id="{FE2436B4-B0F8-461E-9FE9-7F8FB2F7C512}"/>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8493557" y="2134265"/>
              <a:ext cx="1164362" cy="1260000"/>
            </a:xfrm>
            <a:prstGeom prst="rect">
              <a:avLst/>
            </a:prstGeom>
          </p:spPr>
        </p:pic>
        <p:pic>
          <p:nvPicPr>
            <p:cNvPr id="38" name="Bildobjekt 37" descr="En bild som visar inomhus, kopp, elektronik, spel&#10;&#10;Automatiskt genererad beskrivning">
              <a:extLst>
                <a:ext uri="{FF2B5EF4-FFF2-40B4-BE49-F238E27FC236}">
                  <a16:creationId xmlns:a16="http://schemas.microsoft.com/office/drawing/2014/main" id="{F6AD4849-6943-455B-8800-C1CD31A720D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554503" y="1094983"/>
              <a:ext cx="1412407" cy="1260000"/>
            </a:xfrm>
            <a:prstGeom prst="rect">
              <a:avLst/>
            </a:prstGeom>
          </p:spPr>
        </p:pic>
        <p:sp>
          <p:nvSpPr>
            <p:cNvPr id="39" name="textruta 38">
              <a:extLst>
                <a:ext uri="{FF2B5EF4-FFF2-40B4-BE49-F238E27FC236}">
                  <a16:creationId xmlns:a16="http://schemas.microsoft.com/office/drawing/2014/main" id="{D7811C51-E433-4570-B94E-8CBE2CADC08A}"/>
                </a:ext>
              </a:extLst>
            </p:cNvPr>
            <p:cNvSpPr txBox="1"/>
            <p:nvPr/>
          </p:nvSpPr>
          <p:spPr>
            <a:xfrm>
              <a:off x="6604325" y="2293928"/>
              <a:ext cx="132093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Trygghetslarm</a:t>
              </a:r>
            </a:p>
          </p:txBody>
        </p:sp>
        <p:sp>
          <p:nvSpPr>
            <p:cNvPr id="40" name="textruta 39">
              <a:extLst>
                <a:ext uri="{FF2B5EF4-FFF2-40B4-BE49-F238E27FC236}">
                  <a16:creationId xmlns:a16="http://schemas.microsoft.com/office/drawing/2014/main" id="{6DCD2E38-1596-4047-AD9E-6225FA424EDF}"/>
                </a:ext>
              </a:extLst>
            </p:cNvPr>
            <p:cNvSpPr txBox="1"/>
            <p:nvPr/>
          </p:nvSpPr>
          <p:spPr>
            <a:xfrm>
              <a:off x="8278876" y="1827559"/>
              <a:ext cx="11817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Digital tillsyn</a:t>
              </a:r>
            </a:p>
          </p:txBody>
        </p:sp>
        <p:sp>
          <p:nvSpPr>
            <p:cNvPr id="41" name="textruta 40">
              <a:extLst>
                <a:ext uri="{FF2B5EF4-FFF2-40B4-BE49-F238E27FC236}">
                  <a16:creationId xmlns:a16="http://schemas.microsoft.com/office/drawing/2014/main" id="{E2A5EDD9-D4AD-4D2E-90BD-59DAFC97818D}"/>
                </a:ext>
              </a:extLst>
            </p:cNvPr>
            <p:cNvSpPr txBox="1"/>
            <p:nvPr/>
          </p:nvSpPr>
          <p:spPr>
            <a:xfrm>
              <a:off x="9955323" y="2523317"/>
              <a:ext cx="106150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Digitala lås</a:t>
              </a:r>
            </a:p>
          </p:txBody>
        </p:sp>
        <p:sp>
          <p:nvSpPr>
            <p:cNvPr id="42" name="textruta 41">
              <a:extLst>
                <a:ext uri="{FF2B5EF4-FFF2-40B4-BE49-F238E27FC236}">
                  <a16:creationId xmlns:a16="http://schemas.microsoft.com/office/drawing/2014/main" id="{C73630E3-9145-4FFE-AC16-5C9EF0BCB01C}"/>
                </a:ext>
              </a:extLst>
            </p:cNvPr>
            <p:cNvSpPr txBox="1"/>
            <p:nvPr/>
          </p:nvSpPr>
          <p:spPr>
            <a:xfrm>
              <a:off x="8309366" y="3228377"/>
              <a:ext cx="126829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Mobila</a:t>
              </a:r>
              <a:br>
                <a:rPr kumimoji="0" lang="sv-SE" sz="1400" b="0" i="0" u="none" strike="noStrike" kern="1200" cap="none" spc="0" normalizeH="0" baseline="0" noProof="0">
                  <a:ln>
                    <a:noFill/>
                  </a:ln>
                  <a:solidFill>
                    <a:srgbClr val="E6460A"/>
                  </a:solidFill>
                  <a:effectLst/>
                  <a:uLnTx/>
                  <a:uFillTx/>
                  <a:latin typeface="Arial"/>
                  <a:ea typeface="+mn-ea"/>
                  <a:cs typeface="+mn-cs"/>
                </a:rPr>
              </a:br>
              <a:r>
                <a:rPr kumimoji="0" lang="sv-SE" sz="1400" b="0" i="0" u="none" strike="noStrike" kern="1200" cap="none" spc="0" normalizeH="0" baseline="0" noProof="0">
                  <a:ln>
                    <a:noFill/>
                  </a:ln>
                  <a:solidFill>
                    <a:srgbClr val="E6460A"/>
                  </a:solidFill>
                  <a:effectLst/>
                  <a:uLnTx/>
                  <a:uFillTx/>
                  <a:latin typeface="Arial"/>
                  <a:ea typeface="+mn-ea"/>
                  <a:cs typeface="+mn-cs"/>
                </a:rPr>
                <a:t>trygghetslarm</a:t>
              </a:r>
            </a:p>
          </p:txBody>
        </p:sp>
        <p:sp>
          <p:nvSpPr>
            <p:cNvPr id="43" name="textruta 42">
              <a:extLst>
                <a:ext uri="{FF2B5EF4-FFF2-40B4-BE49-F238E27FC236}">
                  <a16:creationId xmlns:a16="http://schemas.microsoft.com/office/drawing/2014/main" id="{678EDC48-5774-45F7-95C5-D9D9C4BA0EC4}"/>
                </a:ext>
              </a:extLst>
            </p:cNvPr>
            <p:cNvSpPr txBox="1"/>
            <p:nvPr/>
          </p:nvSpPr>
          <p:spPr>
            <a:xfrm>
              <a:off x="10132483" y="4284567"/>
              <a:ext cx="91082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Digital</a:t>
              </a:r>
              <a:br>
                <a:rPr kumimoji="0" lang="sv-SE" sz="1400" b="0" i="0" u="none" strike="noStrike" kern="1200" cap="none" spc="0" normalizeH="0" baseline="0" noProof="0">
                  <a:ln>
                    <a:noFill/>
                  </a:ln>
                  <a:solidFill>
                    <a:srgbClr val="E6460A"/>
                  </a:solidFill>
                  <a:effectLst/>
                  <a:uLnTx/>
                  <a:uFillTx/>
                  <a:latin typeface="Arial"/>
                  <a:ea typeface="+mn-ea"/>
                  <a:cs typeface="+mn-cs"/>
                </a:rPr>
              </a:br>
              <a:r>
                <a:rPr kumimoji="0" lang="sv-SE" sz="1400" b="0" i="0" u="none" strike="noStrike" kern="1200" cap="none" spc="0" normalizeH="0" baseline="0" noProof="0">
                  <a:ln>
                    <a:noFill/>
                  </a:ln>
                  <a:solidFill>
                    <a:srgbClr val="E6460A"/>
                  </a:solidFill>
                  <a:effectLst/>
                  <a:uLnTx/>
                  <a:uFillTx/>
                  <a:latin typeface="Arial"/>
                  <a:ea typeface="+mn-ea"/>
                  <a:cs typeface="+mn-cs"/>
                </a:rPr>
                <a:t>signering</a:t>
              </a:r>
            </a:p>
          </p:txBody>
        </p:sp>
        <p:sp>
          <p:nvSpPr>
            <p:cNvPr id="44" name="textruta 43">
              <a:extLst>
                <a:ext uri="{FF2B5EF4-FFF2-40B4-BE49-F238E27FC236}">
                  <a16:creationId xmlns:a16="http://schemas.microsoft.com/office/drawing/2014/main" id="{3EC3B03D-1363-4100-8D8D-8AE216351486}"/>
                </a:ext>
              </a:extLst>
            </p:cNvPr>
            <p:cNvSpPr txBox="1"/>
            <p:nvPr/>
          </p:nvSpPr>
          <p:spPr>
            <a:xfrm>
              <a:off x="7907051" y="5075317"/>
              <a:ext cx="2273379"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Automatiserade processer</a:t>
              </a:r>
            </a:p>
          </p:txBody>
        </p:sp>
        <p:sp>
          <p:nvSpPr>
            <p:cNvPr id="45" name="textruta 44">
              <a:extLst>
                <a:ext uri="{FF2B5EF4-FFF2-40B4-BE49-F238E27FC236}">
                  <a16:creationId xmlns:a16="http://schemas.microsoft.com/office/drawing/2014/main" id="{151F05D2-526E-4EA6-852D-70F6AFC5181B}"/>
                </a:ext>
              </a:extLst>
            </p:cNvPr>
            <p:cNvSpPr txBox="1"/>
            <p:nvPr/>
          </p:nvSpPr>
          <p:spPr>
            <a:xfrm>
              <a:off x="6672020" y="4405013"/>
              <a:ext cx="1297502" cy="56152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Läkemedels-</a:t>
              </a:r>
              <a:br>
                <a:rPr kumimoji="0" lang="sv-SE" sz="1400" b="0" i="0" u="none" strike="noStrike" kern="1200" cap="none" spc="0" normalizeH="0" baseline="0" noProof="0">
                  <a:ln>
                    <a:noFill/>
                  </a:ln>
                  <a:solidFill>
                    <a:srgbClr val="E6460A"/>
                  </a:solidFill>
                  <a:effectLst/>
                  <a:uLnTx/>
                  <a:uFillTx/>
                  <a:latin typeface="Arial"/>
                  <a:ea typeface="+mn-ea"/>
                  <a:cs typeface="+mn-cs"/>
                </a:rPr>
              </a:br>
              <a:r>
                <a:rPr kumimoji="0" lang="sv-SE" sz="1400" b="0" i="0" u="none" strike="noStrike" kern="1200" cap="none" spc="0" normalizeH="0" baseline="0" noProof="0">
                  <a:ln>
                    <a:noFill/>
                  </a:ln>
                  <a:solidFill>
                    <a:srgbClr val="E6460A"/>
                  </a:solidFill>
                  <a:effectLst/>
                  <a:uLnTx/>
                  <a:uFillTx/>
                  <a:latin typeface="Arial"/>
                  <a:ea typeface="+mn-ea"/>
                  <a:cs typeface="+mn-cs"/>
                </a:rPr>
                <a:t>automat</a:t>
              </a:r>
            </a:p>
          </p:txBody>
        </p:sp>
      </p:grpSp>
    </p:spTree>
    <p:extLst>
      <p:ext uri="{BB962C8B-B14F-4D97-AF65-F5344CB8AC3E}">
        <p14:creationId xmlns:p14="http://schemas.microsoft.com/office/powerpoint/2010/main" val="42101267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ktangel 35">
            <a:extLst>
              <a:ext uri="{FF2B5EF4-FFF2-40B4-BE49-F238E27FC236}">
                <a16:creationId xmlns:a16="http://schemas.microsoft.com/office/drawing/2014/main" id="{15807024-3AD6-413F-87F4-4EEB9E136D9B}"/>
              </a:ext>
            </a:extLst>
          </p:cNvPr>
          <p:cNvSpPr/>
          <p:nvPr/>
        </p:nvSpPr>
        <p:spPr>
          <a:xfrm>
            <a:off x="0" y="0"/>
            <a:ext cx="3752491"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prstClr val="black"/>
                </a:solidFill>
                <a:effectLst/>
                <a:uLnTx/>
                <a:uFillTx/>
                <a:latin typeface="Arial"/>
                <a:ea typeface="+mn-lt"/>
                <a:cs typeface="Arial"/>
              </a:rPr>
              <a:t>LYCKAS MED VÄLFÄRDSTEKNIK </a:t>
            </a:r>
          </a:p>
        </p:txBody>
      </p:sp>
      <p:pic>
        <p:nvPicPr>
          <p:cNvPr id="27" name="Bildobjekt 26" descr="En bild som visar text, whiteboardtavla&#10;&#10;Automatiskt genererad beskrivning">
            <a:extLst>
              <a:ext uri="{FF2B5EF4-FFF2-40B4-BE49-F238E27FC236}">
                <a16:creationId xmlns:a16="http://schemas.microsoft.com/office/drawing/2014/main" id="{B3FE874D-E9D8-479A-853D-6CAF4498352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9882" y="5434468"/>
            <a:ext cx="10555705" cy="841402"/>
          </a:xfrm>
          <a:prstGeom prst="rect">
            <a:avLst/>
          </a:prstGeom>
        </p:spPr>
      </p:pic>
      <p:sp>
        <p:nvSpPr>
          <p:cNvPr id="23" name="Rektangel: rundade hörn 22">
            <a:extLst>
              <a:ext uri="{FF2B5EF4-FFF2-40B4-BE49-F238E27FC236}">
                <a16:creationId xmlns:a16="http://schemas.microsoft.com/office/drawing/2014/main" id="{CEC834F2-6FDC-4DCC-96FE-97C2CC9E9815}"/>
              </a:ext>
            </a:extLst>
          </p:cNvPr>
          <p:cNvSpPr/>
          <p:nvPr/>
        </p:nvSpPr>
        <p:spPr>
          <a:xfrm>
            <a:off x="235397" y="819113"/>
            <a:ext cx="4540821" cy="4716000"/>
          </a:xfrm>
          <a:prstGeom prst="roundRect">
            <a:avLst/>
          </a:prstGeom>
          <a:solidFill>
            <a:srgbClr val="FFBE0A">
              <a:alpha val="21176"/>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Bildobjekt 13">
            <a:extLst>
              <a:ext uri="{FF2B5EF4-FFF2-40B4-BE49-F238E27FC236}">
                <a16:creationId xmlns:a16="http://schemas.microsoft.com/office/drawing/2014/main" id="{A360DBCA-6FC8-4926-BC5E-661112D3A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7520" y="2154851"/>
            <a:ext cx="1695024" cy="1643659"/>
          </a:xfrm>
          <a:prstGeom prst="rect">
            <a:avLst/>
          </a:prstGeom>
        </p:spPr>
      </p:pic>
      <p:pic>
        <p:nvPicPr>
          <p:cNvPr id="16" name="Bildobjekt 15">
            <a:extLst>
              <a:ext uri="{FF2B5EF4-FFF2-40B4-BE49-F238E27FC236}">
                <a16:creationId xmlns:a16="http://schemas.microsoft.com/office/drawing/2014/main" id="{5F5125E3-0ACC-45D7-A98C-A0D5ABE2D4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7783" y="3798510"/>
            <a:ext cx="1695024" cy="1643659"/>
          </a:xfrm>
          <a:prstGeom prst="rect">
            <a:avLst/>
          </a:prstGeom>
        </p:spPr>
      </p:pic>
      <p:pic>
        <p:nvPicPr>
          <p:cNvPr id="18" name="Bildobjekt 17">
            <a:extLst>
              <a:ext uri="{FF2B5EF4-FFF2-40B4-BE49-F238E27FC236}">
                <a16:creationId xmlns:a16="http://schemas.microsoft.com/office/drawing/2014/main" id="{7B6D2813-39E8-4E2D-B347-2036A820A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86503">
            <a:off x="158533" y="2822720"/>
            <a:ext cx="1695024" cy="1643659"/>
          </a:xfrm>
          <a:prstGeom prst="rect">
            <a:avLst/>
          </a:prstGeom>
        </p:spPr>
      </p:pic>
      <p:pic>
        <p:nvPicPr>
          <p:cNvPr id="20" name="Bildobjekt 19">
            <a:extLst>
              <a:ext uri="{FF2B5EF4-FFF2-40B4-BE49-F238E27FC236}">
                <a16:creationId xmlns:a16="http://schemas.microsoft.com/office/drawing/2014/main" id="{2E07DEA2-B0D5-4FEC-B148-A679952C42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8768" y="3458201"/>
            <a:ext cx="1792584" cy="1738262"/>
          </a:xfrm>
          <a:prstGeom prst="rect">
            <a:avLst/>
          </a:prstGeom>
        </p:spPr>
      </p:pic>
      <p:pic>
        <p:nvPicPr>
          <p:cNvPr id="22" name="Bildobjekt 21">
            <a:extLst>
              <a:ext uri="{FF2B5EF4-FFF2-40B4-BE49-F238E27FC236}">
                <a16:creationId xmlns:a16="http://schemas.microsoft.com/office/drawing/2014/main" id="{55078FB6-7DCE-4B22-B5DF-06B0615637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8086" y="819113"/>
            <a:ext cx="1695024" cy="1643659"/>
          </a:xfrm>
          <a:prstGeom prst="rect">
            <a:avLst/>
          </a:prstGeom>
        </p:spPr>
      </p:pic>
      <p:pic>
        <p:nvPicPr>
          <p:cNvPr id="24" name="Bildobjekt 23" descr="En bild som visar text, hjul, redskap&#10;&#10;Automatiskt genererad beskrivning">
            <a:extLst>
              <a:ext uri="{FF2B5EF4-FFF2-40B4-BE49-F238E27FC236}">
                <a16:creationId xmlns:a16="http://schemas.microsoft.com/office/drawing/2014/main" id="{E00B0C16-E94F-46C3-AD24-05AF7C3ADB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81194" y="2457583"/>
            <a:ext cx="1695024" cy="1643659"/>
          </a:xfrm>
          <a:prstGeom prst="rect">
            <a:avLst/>
          </a:prstGeom>
        </p:spPr>
      </p:pic>
      <p:pic>
        <p:nvPicPr>
          <p:cNvPr id="26" name="Bildobjekt 25">
            <a:extLst>
              <a:ext uri="{FF2B5EF4-FFF2-40B4-BE49-F238E27FC236}">
                <a16:creationId xmlns:a16="http://schemas.microsoft.com/office/drawing/2014/main" id="{10A05DB9-6E5C-4186-BE67-BA88B2E49CC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9098" y="1486983"/>
            <a:ext cx="1695024" cy="1643659"/>
          </a:xfrm>
          <a:prstGeom prst="rect">
            <a:avLst/>
          </a:prstGeom>
        </p:spPr>
      </p:pic>
      <p:sp>
        <p:nvSpPr>
          <p:cNvPr id="28" name="Rektangel: rundade hörn 27">
            <a:extLst>
              <a:ext uri="{FF2B5EF4-FFF2-40B4-BE49-F238E27FC236}">
                <a16:creationId xmlns:a16="http://schemas.microsoft.com/office/drawing/2014/main" id="{645F626D-7A76-4762-A908-3CFFCE01A25F}"/>
              </a:ext>
            </a:extLst>
          </p:cNvPr>
          <p:cNvSpPr/>
          <p:nvPr/>
        </p:nvSpPr>
        <p:spPr>
          <a:xfrm>
            <a:off x="6648265" y="838671"/>
            <a:ext cx="4540815" cy="4716000"/>
          </a:xfrm>
          <a:prstGeom prst="roundRect">
            <a:avLst/>
          </a:prstGeom>
          <a:solidFill>
            <a:srgbClr val="FFBE0A">
              <a:alpha val="21176"/>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Bildobjekt 4">
            <a:extLst>
              <a:ext uri="{FF2B5EF4-FFF2-40B4-BE49-F238E27FC236}">
                <a16:creationId xmlns:a16="http://schemas.microsoft.com/office/drawing/2014/main" id="{FAC9B62B-B4E0-4DD9-B805-8D8B37E9034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069430" y="1455567"/>
            <a:ext cx="703299" cy="1174042"/>
          </a:xfrm>
          <a:prstGeom prst="roundRect">
            <a:avLst>
              <a:gd name="adj" fmla="val 16667"/>
            </a:avLst>
          </a:prstGeom>
          <a:ln>
            <a:noFill/>
          </a:ln>
          <a:effectLst>
            <a:outerShdw blurRad="76200" dist="38100" dir="7800000" algn="tl" rotWithShape="0">
              <a:srgbClr val="000000">
                <a:alpha val="40000"/>
              </a:srgbClr>
            </a:outerShdw>
          </a:effectLst>
        </p:spPr>
      </p:pic>
      <p:pic>
        <p:nvPicPr>
          <p:cNvPr id="7" name="Bildobjekt 6">
            <a:extLst>
              <a:ext uri="{FF2B5EF4-FFF2-40B4-BE49-F238E27FC236}">
                <a16:creationId xmlns:a16="http://schemas.microsoft.com/office/drawing/2014/main" id="{79EE8ADA-A95B-4F6C-A34D-DFAD31052ACF}"/>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8191" y="3994581"/>
            <a:ext cx="1238442" cy="1174042"/>
          </a:xfrm>
          <a:prstGeom prst="rect">
            <a:avLst/>
          </a:prstGeom>
        </p:spPr>
      </p:pic>
      <p:pic>
        <p:nvPicPr>
          <p:cNvPr id="9" name="Bildobjekt 8" descr="En bild som visar text, elektronik&#10;&#10;Automatiskt genererad beskrivning">
            <a:extLst>
              <a:ext uri="{FF2B5EF4-FFF2-40B4-BE49-F238E27FC236}">
                <a16:creationId xmlns:a16="http://schemas.microsoft.com/office/drawing/2014/main" id="{5CA39B26-97C4-493D-BCE7-52424B92C75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000104" y="3341442"/>
            <a:ext cx="934227" cy="1174042"/>
          </a:xfrm>
          <a:prstGeom prst="rect">
            <a:avLst/>
          </a:prstGeom>
        </p:spPr>
      </p:pic>
      <p:pic>
        <p:nvPicPr>
          <p:cNvPr id="11" name="Bildobjekt 10" descr="En bild som visar elektronik, spel, styrenhet&#10;&#10;Automatiskt genererad beskrivning">
            <a:extLst>
              <a:ext uri="{FF2B5EF4-FFF2-40B4-BE49-F238E27FC236}">
                <a16:creationId xmlns:a16="http://schemas.microsoft.com/office/drawing/2014/main" id="{F1D69C84-07BA-4F8F-8114-6B21A614578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8344332" y="927863"/>
            <a:ext cx="969870" cy="1174042"/>
          </a:xfrm>
          <a:prstGeom prst="rect">
            <a:avLst/>
          </a:prstGeom>
        </p:spPr>
      </p:pic>
      <p:pic>
        <p:nvPicPr>
          <p:cNvPr id="13" name="Bildobjekt 12">
            <a:extLst>
              <a:ext uri="{FF2B5EF4-FFF2-40B4-BE49-F238E27FC236}">
                <a16:creationId xmlns:a16="http://schemas.microsoft.com/office/drawing/2014/main" id="{DBBCCA2B-8ACB-41D4-808C-2D3487EA4F0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895353" y="3338669"/>
            <a:ext cx="1048110" cy="1174042"/>
          </a:xfrm>
          <a:prstGeom prst="rect">
            <a:avLst/>
          </a:prstGeom>
        </p:spPr>
      </p:pic>
      <p:pic>
        <p:nvPicPr>
          <p:cNvPr id="17" name="Bildobjekt 16">
            <a:extLst>
              <a:ext uri="{FF2B5EF4-FFF2-40B4-BE49-F238E27FC236}">
                <a16:creationId xmlns:a16="http://schemas.microsoft.com/office/drawing/2014/main" id="{E516725E-14DF-4A53-84C1-8119A9962EE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568152" y="2328370"/>
            <a:ext cx="1084928" cy="1174042"/>
          </a:xfrm>
          <a:prstGeom prst="rect">
            <a:avLst/>
          </a:prstGeom>
        </p:spPr>
      </p:pic>
      <p:pic>
        <p:nvPicPr>
          <p:cNvPr id="21" name="Bildobjekt 20" descr="En bild som visar inomhus, kopp, elektronik, spel&#10;&#10;Automatiskt genererad beskrivning">
            <a:extLst>
              <a:ext uri="{FF2B5EF4-FFF2-40B4-BE49-F238E27FC236}">
                <a16:creationId xmlns:a16="http://schemas.microsoft.com/office/drawing/2014/main" id="{A053C182-2142-4806-B696-B43BC9613851}"/>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6761382" y="1359989"/>
            <a:ext cx="1316051" cy="1174042"/>
          </a:xfrm>
          <a:prstGeom prst="rect">
            <a:avLst/>
          </a:prstGeom>
        </p:spPr>
      </p:pic>
      <p:sp>
        <p:nvSpPr>
          <p:cNvPr id="29" name="textruta 28">
            <a:extLst>
              <a:ext uri="{FF2B5EF4-FFF2-40B4-BE49-F238E27FC236}">
                <a16:creationId xmlns:a16="http://schemas.microsoft.com/office/drawing/2014/main" id="{89D50437-BC03-4996-AAC7-39A93390C979}"/>
              </a:ext>
            </a:extLst>
          </p:cNvPr>
          <p:cNvSpPr txBox="1"/>
          <p:nvPr/>
        </p:nvSpPr>
        <p:spPr>
          <a:xfrm>
            <a:off x="6807805" y="2477141"/>
            <a:ext cx="1230822" cy="2867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Trygghetslarm</a:t>
            </a:r>
          </a:p>
        </p:txBody>
      </p:sp>
      <p:sp>
        <p:nvSpPr>
          <p:cNvPr id="30" name="textruta 29">
            <a:extLst>
              <a:ext uri="{FF2B5EF4-FFF2-40B4-BE49-F238E27FC236}">
                <a16:creationId xmlns:a16="http://schemas.microsoft.com/office/drawing/2014/main" id="{E7153440-BC6B-4A8F-830A-509CE268B9F3}"/>
              </a:ext>
            </a:extLst>
          </p:cNvPr>
          <p:cNvSpPr txBox="1"/>
          <p:nvPr/>
        </p:nvSpPr>
        <p:spPr>
          <a:xfrm>
            <a:off x="8368116" y="2042588"/>
            <a:ext cx="1101115" cy="2867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Digital tillsyn</a:t>
            </a:r>
          </a:p>
        </p:txBody>
      </p:sp>
      <p:sp>
        <p:nvSpPr>
          <p:cNvPr id="31" name="textruta 30">
            <a:extLst>
              <a:ext uri="{FF2B5EF4-FFF2-40B4-BE49-F238E27FC236}">
                <a16:creationId xmlns:a16="http://schemas.microsoft.com/office/drawing/2014/main" id="{0E426E77-303E-4418-9BF9-F5FA8DACEE4E}"/>
              </a:ext>
            </a:extLst>
          </p:cNvPr>
          <p:cNvSpPr txBox="1"/>
          <p:nvPr/>
        </p:nvSpPr>
        <p:spPr>
          <a:xfrm>
            <a:off x="9930194" y="2690881"/>
            <a:ext cx="989092" cy="2867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Digitala lås</a:t>
            </a:r>
          </a:p>
        </p:txBody>
      </p:sp>
      <p:sp>
        <p:nvSpPr>
          <p:cNvPr id="32" name="textruta 31">
            <a:extLst>
              <a:ext uri="{FF2B5EF4-FFF2-40B4-BE49-F238E27FC236}">
                <a16:creationId xmlns:a16="http://schemas.microsoft.com/office/drawing/2014/main" id="{A31EE003-C2EB-4338-869A-6186C31F25D9}"/>
              </a:ext>
            </a:extLst>
          </p:cNvPr>
          <p:cNvSpPr txBox="1"/>
          <p:nvPr/>
        </p:nvSpPr>
        <p:spPr>
          <a:xfrm>
            <a:off x="8396526" y="3347841"/>
            <a:ext cx="1181771" cy="487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Mobila</a:t>
            </a:r>
            <a:br>
              <a:rPr kumimoji="0" lang="sv-SE" sz="1400" b="0" i="0" u="none" strike="noStrike" kern="1200" cap="none" spc="0" normalizeH="0" baseline="0" noProof="0">
                <a:ln>
                  <a:noFill/>
                </a:ln>
                <a:solidFill>
                  <a:srgbClr val="E6460A"/>
                </a:solidFill>
                <a:effectLst/>
                <a:uLnTx/>
                <a:uFillTx/>
                <a:latin typeface="Arial"/>
                <a:ea typeface="+mn-ea"/>
                <a:cs typeface="+mn-cs"/>
              </a:rPr>
            </a:br>
            <a:r>
              <a:rPr kumimoji="0" lang="sv-SE" sz="1400" b="0" i="0" u="none" strike="noStrike" kern="1200" cap="none" spc="0" normalizeH="0" baseline="0" noProof="0">
                <a:ln>
                  <a:noFill/>
                </a:ln>
                <a:solidFill>
                  <a:srgbClr val="E6460A"/>
                </a:solidFill>
                <a:effectLst/>
                <a:uLnTx/>
                <a:uFillTx/>
                <a:latin typeface="Arial"/>
                <a:ea typeface="+mn-ea"/>
                <a:cs typeface="+mn-cs"/>
              </a:rPr>
              <a:t>trygghetslarm</a:t>
            </a:r>
          </a:p>
        </p:txBody>
      </p:sp>
      <p:sp>
        <p:nvSpPr>
          <p:cNvPr id="33" name="textruta 32">
            <a:extLst>
              <a:ext uri="{FF2B5EF4-FFF2-40B4-BE49-F238E27FC236}">
                <a16:creationId xmlns:a16="http://schemas.microsoft.com/office/drawing/2014/main" id="{02762E1B-18FB-460C-8273-BD9BC2F40F9B}"/>
              </a:ext>
            </a:extLst>
          </p:cNvPr>
          <p:cNvSpPr txBox="1"/>
          <p:nvPr/>
        </p:nvSpPr>
        <p:spPr>
          <a:xfrm>
            <a:off x="10095268" y="4331977"/>
            <a:ext cx="848688" cy="4875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Digital</a:t>
            </a:r>
            <a:br>
              <a:rPr kumimoji="0" lang="sv-SE" sz="1400" b="0" i="0" u="none" strike="noStrike" kern="1200" cap="none" spc="0" normalizeH="0" baseline="0" noProof="0">
                <a:ln>
                  <a:noFill/>
                </a:ln>
                <a:solidFill>
                  <a:srgbClr val="E6460A"/>
                </a:solidFill>
                <a:effectLst/>
                <a:uLnTx/>
                <a:uFillTx/>
                <a:latin typeface="Arial"/>
                <a:ea typeface="+mn-ea"/>
                <a:cs typeface="+mn-cs"/>
              </a:rPr>
            </a:br>
            <a:r>
              <a:rPr kumimoji="0" lang="sv-SE" sz="1400" b="0" i="0" u="none" strike="noStrike" kern="1200" cap="none" spc="0" normalizeH="0" baseline="0" noProof="0">
                <a:ln>
                  <a:noFill/>
                </a:ln>
                <a:solidFill>
                  <a:srgbClr val="E6460A"/>
                </a:solidFill>
                <a:effectLst/>
                <a:uLnTx/>
                <a:uFillTx/>
                <a:latin typeface="Arial"/>
                <a:ea typeface="+mn-ea"/>
                <a:cs typeface="+mn-cs"/>
              </a:rPr>
              <a:t>signering</a:t>
            </a:r>
          </a:p>
        </p:txBody>
      </p:sp>
      <p:sp>
        <p:nvSpPr>
          <p:cNvPr id="34" name="textruta 33">
            <a:extLst>
              <a:ext uri="{FF2B5EF4-FFF2-40B4-BE49-F238E27FC236}">
                <a16:creationId xmlns:a16="http://schemas.microsoft.com/office/drawing/2014/main" id="{AA34A531-D734-4B94-8381-092FA2A3D37C}"/>
              </a:ext>
            </a:extLst>
          </p:cNvPr>
          <p:cNvSpPr txBox="1"/>
          <p:nvPr/>
        </p:nvSpPr>
        <p:spPr>
          <a:xfrm>
            <a:off x="8021658" y="5068782"/>
            <a:ext cx="2118287" cy="28678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Automatiserade processer</a:t>
            </a:r>
          </a:p>
        </p:txBody>
      </p:sp>
      <p:sp>
        <p:nvSpPr>
          <p:cNvPr id="35" name="textruta 34">
            <a:extLst>
              <a:ext uri="{FF2B5EF4-FFF2-40B4-BE49-F238E27FC236}">
                <a16:creationId xmlns:a16="http://schemas.microsoft.com/office/drawing/2014/main" id="{11CE86E9-F780-4102-A03E-F952E82C68D2}"/>
              </a:ext>
            </a:extLst>
          </p:cNvPr>
          <p:cNvSpPr txBox="1"/>
          <p:nvPr/>
        </p:nvSpPr>
        <p:spPr>
          <a:xfrm>
            <a:off x="6870882" y="4444206"/>
            <a:ext cx="120898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Läkemedels-</a:t>
            </a:r>
            <a:br>
              <a:rPr kumimoji="0" lang="sv-SE" sz="1400" b="0" i="0" u="none" strike="noStrike" kern="1200" cap="none" spc="0" normalizeH="0" baseline="0" noProof="0">
                <a:ln>
                  <a:noFill/>
                </a:ln>
                <a:solidFill>
                  <a:srgbClr val="E6460A"/>
                </a:solidFill>
                <a:effectLst/>
                <a:uLnTx/>
                <a:uFillTx/>
                <a:latin typeface="Arial"/>
                <a:ea typeface="+mn-ea"/>
                <a:cs typeface="+mn-cs"/>
              </a:rPr>
            </a:br>
            <a:r>
              <a:rPr kumimoji="0" lang="sv-SE" sz="1400" b="0" i="0" u="none" strike="noStrike" kern="1200" cap="none" spc="0" normalizeH="0" baseline="0" noProof="0">
                <a:ln>
                  <a:noFill/>
                </a:ln>
                <a:solidFill>
                  <a:srgbClr val="E6460A"/>
                </a:solidFill>
                <a:effectLst/>
                <a:uLnTx/>
                <a:uFillTx/>
                <a:latin typeface="Arial"/>
                <a:ea typeface="+mn-ea"/>
                <a:cs typeface="+mn-cs"/>
              </a:rPr>
              <a:t>automat</a:t>
            </a:r>
          </a:p>
        </p:txBody>
      </p:sp>
    </p:spTree>
    <p:extLst>
      <p:ext uri="{BB962C8B-B14F-4D97-AF65-F5344CB8AC3E}">
        <p14:creationId xmlns:p14="http://schemas.microsoft.com/office/powerpoint/2010/main" val="38151048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0EC6697-2CF2-2043-9C9D-BB72C29F9B3A}"/>
              </a:ext>
            </a:extLst>
          </p:cNvPr>
          <p:cNvSpPr/>
          <p:nvPr/>
        </p:nvSpPr>
        <p:spPr>
          <a:xfrm>
            <a:off x="1" y="0"/>
            <a:ext cx="2718000"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mn-ea"/>
                <a:cs typeface="Arial"/>
              </a:rPr>
              <a:t>VÄGLEDNINGAR</a:t>
            </a:r>
          </a:p>
        </p:txBody>
      </p:sp>
      <p:sp>
        <p:nvSpPr>
          <p:cNvPr id="4" name="Platshållare för innehåll 2">
            <a:extLst>
              <a:ext uri="{FF2B5EF4-FFF2-40B4-BE49-F238E27FC236}">
                <a16:creationId xmlns:a16="http://schemas.microsoft.com/office/drawing/2014/main" id="{A8E66BF4-93D6-4C48-A306-D2BFD42BD131}"/>
              </a:ext>
            </a:extLst>
          </p:cNvPr>
          <p:cNvSpPr txBox="1">
            <a:spLocks/>
          </p:cNvSpPr>
          <p:nvPr/>
        </p:nvSpPr>
        <p:spPr>
          <a:xfrm>
            <a:off x="665998" y="1596154"/>
            <a:ext cx="5430001" cy="3828936"/>
          </a:xfrm>
          <a:prstGeom prst="rect">
            <a:avLst/>
          </a:prstGeom>
        </p:spPr>
        <p:txBody>
          <a:bodyPr vert="horz" lIns="91440" tIns="45720" rIns="91440" bIns="45720" rtlCol="0" anchor="t">
            <a:no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sv-SE" sz="2400" b="1" i="0" u="none" strike="noStrike" kern="1200" cap="none" spc="0" normalizeH="0" baseline="0" noProof="0">
                <a:ln>
                  <a:noFill/>
                </a:ln>
                <a:solidFill>
                  <a:prstClr val="black"/>
                </a:solidFill>
                <a:effectLst/>
                <a:uLnTx/>
                <a:uFillTx/>
                <a:latin typeface="Arial"/>
                <a:ea typeface="+mn-lt"/>
                <a:cs typeface="Arial"/>
              </a:rPr>
              <a:t>Kommuner behov </a:t>
            </a:r>
          </a:p>
          <a:p>
            <a:pPr marL="258445" marR="0" lvl="0" indent="-285750" algn="l" defTabSz="914400" rtl="0" eaLnBrk="1" fontAlgn="auto" latinLnBrk="0" hangingPunct="1">
              <a:lnSpc>
                <a:spcPct val="100000"/>
              </a:lnSpc>
              <a:spcBef>
                <a:spcPts val="0"/>
              </a:spcBef>
              <a:spcAft>
                <a:spcPts val="1200"/>
              </a:spcAft>
              <a:buClrTx/>
              <a:buSzTx/>
              <a:buFont typeface="Symbol"/>
              <a:buChar char=""/>
              <a:tabLst/>
              <a:defRPr/>
            </a:pPr>
            <a:r>
              <a:rPr kumimoji="0" lang="sv-SE" sz="2400" b="0" i="0" u="none" strike="noStrike" kern="1200" cap="none" spc="0" normalizeH="0" baseline="0" noProof="0">
                <a:ln>
                  <a:noFill/>
                </a:ln>
                <a:solidFill>
                  <a:prstClr val="black"/>
                </a:solidFill>
                <a:effectLst/>
                <a:uLnTx/>
                <a:uFillTx/>
                <a:latin typeface="Arial"/>
                <a:ea typeface="+mn-lt"/>
                <a:cs typeface="Arial"/>
              </a:rPr>
              <a:t>Konkret och enkelt</a:t>
            </a:r>
            <a:endParaRPr kumimoji="0" lang="en-US" sz="2400" b="0" i="0" u="none" strike="noStrike" kern="1200" cap="none" spc="0" normalizeH="0" baseline="0" noProof="0">
              <a:ln>
                <a:noFill/>
              </a:ln>
              <a:solidFill>
                <a:prstClr val="black"/>
              </a:solidFill>
              <a:effectLst/>
              <a:uLnTx/>
              <a:uFillTx/>
              <a:latin typeface="Arial"/>
              <a:ea typeface="+mn-lt"/>
              <a:cs typeface="Arial"/>
            </a:endParaRPr>
          </a:p>
          <a:p>
            <a:pPr marL="258445" marR="0" lvl="0" indent="-285750" algn="l" defTabSz="914400" rtl="0" eaLnBrk="1" fontAlgn="auto" latinLnBrk="0" hangingPunct="1">
              <a:lnSpc>
                <a:spcPct val="100000"/>
              </a:lnSpc>
              <a:spcBef>
                <a:spcPts val="0"/>
              </a:spcBef>
              <a:spcAft>
                <a:spcPts val="1200"/>
              </a:spcAft>
              <a:buClrTx/>
              <a:buSzTx/>
              <a:buFont typeface="Symbol"/>
              <a:buChar char=""/>
              <a:tabLst/>
              <a:defRPr/>
            </a:pPr>
            <a:r>
              <a:rPr kumimoji="0" lang="sv" sz="2400" b="0" i="0" u="none" strike="noStrike" kern="1200" cap="none" spc="0" normalizeH="0" baseline="0" noProof="0">
                <a:ln>
                  <a:noFill/>
                </a:ln>
                <a:solidFill>
                  <a:prstClr val="black"/>
                </a:solidFill>
                <a:effectLst/>
                <a:uLnTx/>
                <a:uFillTx/>
                <a:latin typeface="Arial"/>
                <a:ea typeface="+mn-ea"/>
                <a:cs typeface="+mn-cs"/>
              </a:rPr>
              <a:t>Hur göra? Kronologisk ordning. </a:t>
            </a:r>
            <a:endParaRPr kumimoji="0" lang="sv-SE" sz="2400" b="0" i="0" u="none" strike="noStrike" kern="1200" cap="none" spc="0" normalizeH="0" baseline="0" noProof="0">
              <a:ln>
                <a:noFill/>
              </a:ln>
              <a:solidFill>
                <a:prstClr val="black"/>
              </a:solidFill>
              <a:effectLst/>
              <a:uLnTx/>
              <a:uFillTx/>
              <a:latin typeface="Arial"/>
              <a:ea typeface="+mn-lt"/>
              <a:cs typeface="Arial"/>
            </a:endParaRPr>
          </a:p>
          <a:p>
            <a:pPr marL="258445" marR="0" lvl="0" indent="-285750" algn="l" defTabSz="914400" rtl="0" eaLnBrk="1" fontAlgn="auto" latinLnBrk="0" hangingPunct="1">
              <a:lnSpc>
                <a:spcPct val="100000"/>
              </a:lnSpc>
              <a:spcBef>
                <a:spcPts val="0"/>
              </a:spcBef>
              <a:spcAft>
                <a:spcPts val="1200"/>
              </a:spcAft>
              <a:buClrTx/>
              <a:buSzTx/>
              <a:buFont typeface="Symbol"/>
              <a:buChar char=""/>
              <a:tabLst/>
              <a:defRPr/>
            </a:pPr>
            <a:r>
              <a:rPr kumimoji="0" lang="sv" sz="2400" b="0" i="0" u="none" strike="noStrike" kern="1200" cap="none" spc="0" normalizeH="0" baseline="0" noProof="0">
                <a:ln>
                  <a:noFill/>
                </a:ln>
                <a:solidFill>
                  <a:prstClr val="black"/>
                </a:solidFill>
                <a:effectLst/>
                <a:uLnTx/>
                <a:uFillTx/>
                <a:latin typeface="Arial"/>
                <a:ea typeface="+mn-ea"/>
                <a:cs typeface="+mn-cs"/>
              </a:rPr>
              <a:t>Checklistor som stöd.</a:t>
            </a:r>
            <a:endParaRPr kumimoji="0" lang="en-US" sz="2400" b="0" i="0" u="none" strike="noStrike" kern="1200" cap="none" spc="0" normalizeH="0" baseline="0" noProof="0">
              <a:ln>
                <a:noFill/>
              </a:ln>
              <a:solidFill>
                <a:prstClr val="black"/>
              </a:solidFill>
              <a:effectLst/>
              <a:uLnTx/>
              <a:uFillTx/>
              <a:latin typeface="Arial"/>
              <a:ea typeface="+mn-lt"/>
              <a:cs typeface="Arial"/>
            </a:endParaRPr>
          </a:p>
          <a:p>
            <a:pPr marL="258445" marR="0" lvl="0" indent="-285750" algn="l" defTabSz="914400" rtl="0" eaLnBrk="1" fontAlgn="auto" latinLnBrk="0" hangingPunct="1">
              <a:lnSpc>
                <a:spcPct val="100000"/>
              </a:lnSpc>
              <a:spcBef>
                <a:spcPts val="0"/>
              </a:spcBef>
              <a:spcAft>
                <a:spcPts val="1200"/>
              </a:spcAft>
              <a:buClrTx/>
              <a:buSzTx/>
              <a:buFont typeface="Symbol"/>
              <a:buChar char=""/>
              <a:tabLst/>
              <a:defRPr/>
            </a:pPr>
            <a:r>
              <a:rPr kumimoji="0" lang="sv" sz="2400" b="0" i="0" u="none" strike="noStrike" kern="1200" cap="none" spc="0" normalizeH="0" baseline="0" noProof="0">
                <a:ln>
                  <a:noFill/>
                </a:ln>
                <a:solidFill>
                  <a:prstClr val="black"/>
                </a:solidFill>
                <a:effectLst/>
                <a:uLnTx/>
                <a:uFillTx/>
                <a:latin typeface="Arial"/>
                <a:ea typeface="+mn-lt"/>
                <a:cs typeface="Arial"/>
              </a:rPr>
              <a:t>Exempel </a:t>
            </a:r>
            <a:endParaRPr kumimoji="0" lang="en-US" sz="2400" b="0" i="0" u="none" strike="noStrike" kern="1200" cap="none" spc="0" normalizeH="0" baseline="0" noProof="0">
              <a:ln>
                <a:noFill/>
              </a:ln>
              <a:solidFill>
                <a:prstClr val="black"/>
              </a:solidFill>
              <a:effectLst/>
              <a:uLnTx/>
              <a:uFillTx/>
              <a:latin typeface="Arial"/>
              <a:ea typeface="+mn-lt"/>
              <a:cs typeface="Arial"/>
            </a:endParaRPr>
          </a:p>
          <a:p>
            <a:pPr marL="258445" marR="0" lvl="0" indent="-285750" algn="l" defTabSz="914400" rtl="0" eaLnBrk="1" fontAlgn="auto" latinLnBrk="0" hangingPunct="1">
              <a:lnSpc>
                <a:spcPct val="100000"/>
              </a:lnSpc>
              <a:spcBef>
                <a:spcPts val="0"/>
              </a:spcBef>
              <a:spcAft>
                <a:spcPts val="1200"/>
              </a:spcAft>
              <a:buClrTx/>
              <a:buSzTx/>
              <a:buFont typeface="Symbol"/>
              <a:buChar char=""/>
              <a:tabLst/>
              <a:defRPr/>
            </a:pPr>
            <a:r>
              <a:rPr kumimoji="0" lang="sv" sz="2400" b="0" i="0" u="none" strike="noStrike" kern="1200" cap="none" spc="0" normalizeH="0" baseline="0" noProof="0">
                <a:ln>
                  <a:noFill/>
                </a:ln>
                <a:solidFill>
                  <a:prstClr val="black"/>
                </a:solidFill>
                <a:effectLst/>
                <a:uLnTx/>
                <a:uFillTx/>
                <a:latin typeface="Arial"/>
                <a:ea typeface="+mn-lt"/>
                <a:cs typeface="Arial"/>
              </a:rPr>
              <a:t>Material som kan återanvändas</a:t>
            </a:r>
            <a:endParaRPr kumimoji="0" lang="sv-SE" sz="2400" b="0" i="0" u="none" strike="noStrike" kern="1200" cap="none" spc="0" normalizeH="0" baseline="0" noProof="0">
              <a:ln>
                <a:noFill/>
              </a:ln>
              <a:solidFill>
                <a:prstClr val="black"/>
              </a:solidFill>
              <a:effectLst/>
              <a:uLnTx/>
              <a:uFillTx/>
              <a:latin typeface="Arial"/>
              <a:ea typeface="+mn-ea"/>
              <a:cs typeface="+mn-cs"/>
            </a:endParaRPr>
          </a:p>
        </p:txBody>
      </p:sp>
      <p:pic>
        <p:nvPicPr>
          <p:cNvPr id="7" name="Picture 7">
            <a:extLst>
              <a:ext uri="{FF2B5EF4-FFF2-40B4-BE49-F238E27FC236}">
                <a16:creationId xmlns:a16="http://schemas.microsoft.com/office/drawing/2014/main" id="{4D954FA5-8C7A-47A9-9876-4EFE19E38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3656" y="555171"/>
            <a:ext cx="2661030" cy="4114800"/>
          </a:xfrm>
          <a:prstGeom prst="rect">
            <a:avLst/>
          </a:prstGeom>
        </p:spPr>
      </p:pic>
      <p:pic>
        <p:nvPicPr>
          <p:cNvPr id="5" name="Picture 5">
            <a:extLst>
              <a:ext uri="{FF2B5EF4-FFF2-40B4-BE49-F238E27FC236}">
                <a16:creationId xmlns:a16="http://schemas.microsoft.com/office/drawing/2014/main" id="{5638DB04-19ED-4B7F-B2D2-D4DFEC95D2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7343" y="965426"/>
            <a:ext cx="3254829" cy="5025118"/>
          </a:xfrm>
          <a:prstGeom prst="rect">
            <a:avLst/>
          </a:prstGeom>
        </p:spPr>
      </p:pic>
    </p:spTree>
    <p:extLst>
      <p:ext uri="{BB962C8B-B14F-4D97-AF65-F5344CB8AC3E}">
        <p14:creationId xmlns:p14="http://schemas.microsoft.com/office/powerpoint/2010/main" val="30391968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24F2E2-7005-47EF-B548-F510C30D9F63}"/>
              </a:ext>
            </a:extLst>
          </p:cNvPr>
          <p:cNvSpPr>
            <a:spLocks noGrp="1"/>
          </p:cNvSpPr>
          <p:nvPr>
            <p:ph type="title"/>
          </p:nvPr>
        </p:nvSpPr>
        <p:spPr/>
        <p:txBody>
          <a:bodyPr/>
          <a:lstStyle/>
          <a:p>
            <a:r>
              <a:rPr lang="sv-SE"/>
              <a:t>Förändringsledningsutbildning</a:t>
            </a:r>
          </a:p>
        </p:txBody>
      </p:sp>
      <p:sp>
        <p:nvSpPr>
          <p:cNvPr id="3" name="Platshållare för innehåll 2">
            <a:extLst>
              <a:ext uri="{FF2B5EF4-FFF2-40B4-BE49-F238E27FC236}">
                <a16:creationId xmlns:a16="http://schemas.microsoft.com/office/drawing/2014/main" id="{64FD24A1-B854-4410-B5B7-7A90AD496468}"/>
              </a:ext>
            </a:extLst>
          </p:cNvPr>
          <p:cNvSpPr>
            <a:spLocks noGrp="1"/>
          </p:cNvSpPr>
          <p:nvPr>
            <p:ph idx="1"/>
          </p:nvPr>
        </p:nvSpPr>
        <p:spPr/>
        <p:txBody>
          <a:bodyPr/>
          <a:lstStyle/>
          <a:p>
            <a:r>
              <a:rPr lang="sv-SE"/>
              <a:t>Online</a:t>
            </a:r>
          </a:p>
          <a:p>
            <a:r>
              <a:rPr lang="sv-SE"/>
              <a:t>Öppen för alla</a:t>
            </a:r>
          </a:p>
          <a:p>
            <a:r>
              <a:rPr lang="sv-SE"/>
              <a:t>Avgiftsfri</a:t>
            </a:r>
          </a:p>
          <a:p>
            <a:r>
              <a:rPr lang="sv-SE"/>
              <a:t>Lanserad okt 2021</a:t>
            </a:r>
          </a:p>
        </p:txBody>
      </p:sp>
      <p:grpSp>
        <p:nvGrpSpPr>
          <p:cNvPr id="8" name="Grupp 7">
            <a:extLst>
              <a:ext uri="{FF2B5EF4-FFF2-40B4-BE49-F238E27FC236}">
                <a16:creationId xmlns:a16="http://schemas.microsoft.com/office/drawing/2014/main" id="{32D8226C-8819-4FD8-94B4-C6DDAF63D5DA}"/>
              </a:ext>
            </a:extLst>
          </p:cNvPr>
          <p:cNvGrpSpPr/>
          <p:nvPr/>
        </p:nvGrpSpPr>
        <p:grpSpPr>
          <a:xfrm>
            <a:off x="4367077" y="1762124"/>
            <a:ext cx="5677177" cy="4367059"/>
            <a:chOff x="4367077" y="1762124"/>
            <a:chExt cx="5677177" cy="4367059"/>
          </a:xfrm>
        </p:grpSpPr>
        <p:sp>
          <p:nvSpPr>
            <p:cNvPr id="10" name="Frihandsfigur: Form 9">
              <a:extLst>
                <a:ext uri="{FF2B5EF4-FFF2-40B4-BE49-F238E27FC236}">
                  <a16:creationId xmlns:a16="http://schemas.microsoft.com/office/drawing/2014/main" id="{9C0D3F3C-C827-4552-B716-B8A3F758AAF4}"/>
                </a:ext>
              </a:extLst>
            </p:cNvPr>
            <p:cNvSpPr/>
            <p:nvPr/>
          </p:nvSpPr>
          <p:spPr>
            <a:xfrm>
              <a:off x="7886927" y="4731724"/>
              <a:ext cx="2157327" cy="1397459"/>
            </a:xfrm>
            <a:custGeom>
              <a:avLst/>
              <a:gdLst>
                <a:gd name="connsiteX0" fmla="*/ 0 w 2157327"/>
                <a:gd name="connsiteY0" fmla="*/ 139746 h 1397459"/>
                <a:gd name="connsiteX1" fmla="*/ 139746 w 2157327"/>
                <a:gd name="connsiteY1" fmla="*/ 0 h 1397459"/>
                <a:gd name="connsiteX2" fmla="*/ 2017581 w 2157327"/>
                <a:gd name="connsiteY2" fmla="*/ 0 h 1397459"/>
                <a:gd name="connsiteX3" fmla="*/ 2157327 w 2157327"/>
                <a:gd name="connsiteY3" fmla="*/ 139746 h 1397459"/>
                <a:gd name="connsiteX4" fmla="*/ 2157327 w 2157327"/>
                <a:gd name="connsiteY4" fmla="*/ 1257713 h 1397459"/>
                <a:gd name="connsiteX5" fmla="*/ 2017581 w 2157327"/>
                <a:gd name="connsiteY5" fmla="*/ 1397459 h 1397459"/>
                <a:gd name="connsiteX6" fmla="*/ 139746 w 2157327"/>
                <a:gd name="connsiteY6" fmla="*/ 1397459 h 1397459"/>
                <a:gd name="connsiteX7" fmla="*/ 0 w 2157327"/>
                <a:gd name="connsiteY7" fmla="*/ 1257713 h 1397459"/>
                <a:gd name="connsiteX8" fmla="*/ 0 w 2157327"/>
                <a:gd name="connsiteY8" fmla="*/ 139746 h 13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327" h="1397459">
                  <a:moveTo>
                    <a:pt x="0" y="139746"/>
                  </a:moveTo>
                  <a:cubicBezTo>
                    <a:pt x="0" y="62566"/>
                    <a:pt x="62566" y="0"/>
                    <a:pt x="139746" y="0"/>
                  </a:cubicBezTo>
                  <a:lnTo>
                    <a:pt x="2017581" y="0"/>
                  </a:lnTo>
                  <a:cubicBezTo>
                    <a:pt x="2094761" y="0"/>
                    <a:pt x="2157327" y="62566"/>
                    <a:pt x="2157327" y="139746"/>
                  </a:cubicBezTo>
                  <a:lnTo>
                    <a:pt x="2157327" y="1257713"/>
                  </a:lnTo>
                  <a:cubicBezTo>
                    <a:pt x="2157327" y="1334893"/>
                    <a:pt x="2094761" y="1397459"/>
                    <a:pt x="2017581" y="1397459"/>
                  </a:cubicBezTo>
                  <a:lnTo>
                    <a:pt x="139746" y="1397459"/>
                  </a:lnTo>
                  <a:cubicBezTo>
                    <a:pt x="62566" y="1397459"/>
                    <a:pt x="0" y="1334893"/>
                    <a:pt x="0" y="1257713"/>
                  </a:cubicBezTo>
                  <a:lnTo>
                    <a:pt x="0" y="139746"/>
                  </a:lnTo>
                  <a:close/>
                </a:path>
              </a:pathLst>
            </a:custGeom>
          </p:spPr>
          <p:style>
            <a:lnRef idx="2">
              <a:schemeClr val="accent2">
                <a:hueOff val="-481676"/>
                <a:satOff val="-6957"/>
                <a:lumOff val="195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8857" tIns="380063" rIns="30697" bIns="91658" numCol="1" spcCol="1270" anchor="b" anchorCtr="0">
              <a:noAutofit/>
            </a:bodyPr>
            <a:lstStyle/>
            <a:p>
              <a:pPr marL="0" marR="0" lvl="1" indent="-171450" algn="r" defTabSz="711200" rtl="0" eaLnBrk="1" fontAlgn="auto" latinLnBrk="0" hangingPunct="1">
                <a:lnSpc>
                  <a:spcPct val="90000"/>
                </a:lnSpc>
                <a:spcBef>
                  <a:spcPct val="0"/>
                </a:spcBef>
                <a:spcAft>
                  <a:spcPct val="15000"/>
                </a:spcAft>
                <a:buClrTx/>
                <a:buSzTx/>
                <a:buFontTx/>
                <a:buNone/>
                <a:tabLst/>
                <a:defRPr/>
              </a:pPr>
              <a:r>
                <a:rPr kumimoji="0" lang="sv-SE"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Utveckla och införa nya arbetssätt</a:t>
              </a:r>
            </a:p>
          </p:txBody>
        </p:sp>
        <p:sp>
          <p:nvSpPr>
            <p:cNvPr id="11" name="Frihandsfigur: Form 10">
              <a:extLst>
                <a:ext uri="{FF2B5EF4-FFF2-40B4-BE49-F238E27FC236}">
                  <a16:creationId xmlns:a16="http://schemas.microsoft.com/office/drawing/2014/main" id="{F05F0E53-6CEE-44E7-B7C7-97E6F769615F}"/>
                </a:ext>
              </a:extLst>
            </p:cNvPr>
            <p:cNvSpPr/>
            <p:nvPr/>
          </p:nvSpPr>
          <p:spPr>
            <a:xfrm>
              <a:off x="4367077" y="4731724"/>
              <a:ext cx="2157327" cy="1397459"/>
            </a:xfrm>
            <a:custGeom>
              <a:avLst/>
              <a:gdLst>
                <a:gd name="connsiteX0" fmla="*/ 0 w 2157327"/>
                <a:gd name="connsiteY0" fmla="*/ 139746 h 1397459"/>
                <a:gd name="connsiteX1" fmla="*/ 139746 w 2157327"/>
                <a:gd name="connsiteY1" fmla="*/ 0 h 1397459"/>
                <a:gd name="connsiteX2" fmla="*/ 2017581 w 2157327"/>
                <a:gd name="connsiteY2" fmla="*/ 0 h 1397459"/>
                <a:gd name="connsiteX3" fmla="*/ 2157327 w 2157327"/>
                <a:gd name="connsiteY3" fmla="*/ 139746 h 1397459"/>
                <a:gd name="connsiteX4" fmla="*/ 2157327 w 2157327"/>
                <a:gd name="connsiteY4" fmla="*/ 1257713 h 1397459"/>
                <a:gd name="connsiteX5" fmla="*/ 2017581 w 2157327"/>
                <a:gd name="connsiteY5" fmla="*/ 1397459 h 1397459"/>
                <a:gd name="connsiteX6" fmla="*/ 139746 w 2157327"/>
                <a:gd name="connsiteY6" fmla="*/ 1397459 h 1397459"/>
                <a:gd name="connsiteX7" fmla="*/ 0 w 2157327"/>
                <a:gd name="connsiteY7" fmla="*/ 1257713 h 1397459"/>
                <a:gd name="connsiteX8" fmla="*/ 0 w 2157327"/>
                <a:gd name="connsiteY8" fmla="*/ 139746 h 13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327" h="1397459">
                  <a:moveTo>
                    <a:pt x="0" y="139746"/>
                  </a:moveTo>
                  <a:cubicBezTo>
                    <a:pt x="0" y="62566"/>
                    <a:pt x="62566" y="0"/>
                    <a:pt x="139746" y="0"/>
                  </a:cubicBezTo>
                  <a:lnTo>
                    <a:pt x="2017581" y="0"/>
                  </a:lnTo>
                  <a:cubicBezTo>
                    <a:pt x="2094761" y="0"/>
                    <a:pt x="2157327" y="62566"/>
                    <a:pt x="2157327" y="139746"/>
                  </a:cubicBezTo>
                  <a:lnTo>
                    <a:pt x="2157327" y="1257713"/>
                  </a:lnTo>
                  <a:cubicBezTo>
                    <a:pt x="2157327" y="1334893"/>
                    <a:pt x="2094761" y="1397459"/>
                    <a:pt x="2017581" y="1397459"/>
                  </a:cubicBezTo>
                  <a:lnTo>
                    <a:pt x="139746" y="1397459"/>
                  </a:lnTo>
                  <a:cubicBezTo>
                    <a:pt x="62566" y="1397459"/>
                    <a:pt x="0" y="1334893"/>
                    <a:pt x="0" y="1257713"/>
                  </a:cubicBezTo>
                  <a:lnTo>
                    <a:pt x="0" y="139746"/>
                  </a:lnTo>
                  <a:close/>
                </a:path>
              </a:pathLst>
            </a:custGeom>
          </p:spPr>
          <p:style>
            <a:lnRef idx="2">
              <a:schemeClr val="accent2">
                <a:hueOff val="-722514"/>
                <a:satOff val="-10435"/>
                <a:lumOff val="293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658" tIns="380063" rIns="677896" bIns="91658" numCol="1" spcCol="1270" anchor="b" anchorCtr="0">
              <a:noAutofit/>
            </a:bodyPr>
            <a:lstStyle/>
            <a:p>
              <a:pPr marL="171450" marR="0" lvl="1" indent="-171450" algn="l" defTabSz="711200" rtl="0" eaLnBrk="1" fontAlgn="auto" latinLnBrk="0" hangingPunct="1">
                <a:lnSpc>
                  <a:spcPct val="90000"/>
                </a:lnSpc>
                <a:spcBef>
                  <a:spcPct val="0"/>
                </a:spcBef>
                <a:spcAft>
                  <a:spcPct val="15000"/>
                </a:spcAft>
                <a:buClrTx/>
                <a:buSzTx/>
                <a:buFontTx/>
                <a:buNone/>
                <a:tabLst/>
                <a:defRPr/>
              </a:pPr>
              <a:r>
                <a:rPr kumimoji="0" lang="sv-SE"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Verktyg</a:t>
              </a:r>
            </a:p>
            <a:p>
              <a:pPr marL="171450" marR="0" lvl="1" indent="-171450" algn="l" defTabSz="711200" rtl="0" eaLnBrk="1" fontAlgn="auto" latinLnBrk="0" hangingPunct="1">
                <a:lnSpc>
                  <a:spcPct val="90000"/>
                </a:lnSpc>
                <a:spcBef>
                  <a:spcPct val="0"/>
                </a:spcBef>
                <a:spcAft>
                  <a:spcPct val="15000"/>
                </a:spcAft>
                <a:buClrTx/>
                <a:buSzTx/>
                <a:buFontTx/>
                <a:buNone/>
                <a:tabLst/>
                <a:defRPr/>
              </a:pPr>
              <a:r>
                <a:rPr kumimoji="0" lang="sv-SE"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Mallar</a:t>
              </a:r>
            </a:p>
          </p:txBody>
        </p:sp>
        <p:sp>
          <p:nvSpPr>
            <p:cNvPr id="12" name="Frihandsfigur: Form 11">
              <a:extLst>
                <a:ext uri="{FF2B5EF4-FFF2-40B4-BE49-F238E27FC236}">
                  <a16:creationId xmlns:a16="http://schemas.microsoft.com/office/drawing/2014/main" id="{F6B88C82-5381-4B45-92C3-FB2F958CB566}"/>
                </a:ext>
              </a:extLst>
            </p:cNvPr>
            <p:cNvSpPr/>
            <p:nvPr/>
          </p:nvSpPr>
          <p:spPr>
            <a:xfrm>
              <a:off x="7886927" y="1762124"/>
              <a:ext cx="2157327" cy="1397459"/>
            </a:xfrm>
            <a:custGeom>
              <a:avLst/>
              <a:gdLst>
                <a:gd name="connsiteX0" fmla="*/ 0 w 2157327"/>
                <a:gd name="connsiteY0" fmla="*/ 139746 h 1397459"/>
                <a:gd name="connsiteX1" fmla="*/ 139746 w 2157327"/>
                <a:gd name="connsiteY1" fmla="*/ 0 h 1397459"/>
                <a:gd name="connsiteX2" fmla="*/ 2017581 w 2157327"/>
                <a:gd name="connsiteY2" fmla="*/ 0 h 1397459"/>
                <a:gd name="connsiteX3" fmla="*/ 2157327 w 2157327"/>
                <a:gd name="connsiteY3" fmla="*/ 139746 h 1397459"/>
                <a:gd name="connsiteX4" fmla="*/ 2157327 w 2157327"/>
                <a:gd name="connsiteY4" fmla="*/ 1257713 h 1397459"/>
                <a:gd name="connsiteX5" fmla="*/ 2017581 w 2157327"/>
                <a:gd name="connsiteY5" fmla="*/ 1397459 h 1397459"/>
                <a:gd name="connsiteX6" fmla="*/ 139746 w 2157327"/>
                <a:gd name="connsiteY6" fmla="*/ 1397459 h 1397459"/>
                <a:gd name="connsiteX7" fmla="*/ 0 w 2157327"/>
                <a:gd name="connsiteY7" fmla="*/ 1257713 h 1397459"/>
                <a:gd name="connsiteX8" fmla="*/ 0 w 2157327"/>
                <a:gd name="connsiteY8" fmla="*/ 139746 h 13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327" h="1397459">
                  <a:moveTo>
                    <a:pt x="0" y="139746"/>
                  </a:moveTo>
                  <a:cubicBezTo>
                    <a:pt x="0" y="62566"/>
                    <a:pt x="62566" y="0"/>
                    <a:pt x="139746" y="0"/>
                  </a:cubicBezTo>
                  <a:lnTo>
                    <a:pt x="2017581" y="0"/>
                  </a:lnTo>
                  <a:cubicBezTo>
                    <a:pt x="2094761" y="0"/>
                    <a:pt x="2157327" y="62566"/>
                    <a:pt x="2157327" y="139746"/>
                  </a:cubicBezTo>
                  <a:lnTo>
                    <a:pt x="2157327" y="1257713"/>
                  </a:lnTo>
                  <a:cubicBezTo>
                    <a:pt x="2157327" y="1334893"/>
                    <a:pt x="2094761" y="1397459"/>
                    <a:pt x="2017581" y="1397459"/>
                  </a:cubicBezTo>
                  <a:lnTo>
                    <a:pt x="139746" y="1397459"/>
                  </a:lnTo>
                  <a:cubicBezTo>
                    <a:pt x="62566" y="1397459"/>
                    <a:pt x="0" y="1334893"/>
                    <a:pt x="0" y="1257713"/>
                  </a:cubicBezTo>
                  <a:lnTo>
                    <a:pt x="0" y="139746"/>
                  </a:lnTo>
                  <a:close/>
                </a:path>
              </a:pathLst>
            </a:custGeom>
          </p:spPr>
          <p:style>
            <a:lnRef idx="2">
              <a:schemeClr val="accent2">
                <a:hueOff val="-240838"/>
                <a:satOff val="-3478"/>
                <a:lumOff val="97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8857" tIns="30698" rIns="30697" bIns="441023" numCol="1" spcCol="1270" anchor="t" anchorCtr="0">
              <a:noAutofit/>
            </a:bodyPr>
            <a:lstStyle/>
            <a:p>
              <a:pPr marL="171450" marR="0" lvl="1" indent="-171450" algn="r" defTabSz="711200" rtl="0" eaLnBrk="1" fontAlgn="auto" latinLnBrk="0" hangingPunct="1">
                <a:lnSpc>
                  <a:spcPct val="90000"/>
                </a:lnSpc>
                <a:spcBef>
                  <a:spcPct val="0"/>
                </a:spcBef>
                <a:spcAft>
                  <a:spcPct val="15000"/>
                </a:spcAft>
                <a:buClrTx/>
                <a:buSzTx/>
                <a:buFontTx/>
                <a:buNone/>
                <a:tabLst/>
                <a:defRPr/>
              </a:pPr>
              <a:r>
                <a:rPr kumimoji="0" lang="sv-SE"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Evidens-baserad</a:t>
              </a:r>
            </a:p>
          </p:txBody>
        </p:sp>
        <p:sp>
          <p:nvSpPr>
            <p:cNvPr id="13" name="Frihandsfigur: Form 12">
              <a:extLst>
                <a:ext uri="{FF2B5EF4-FFF2-40B4-BE49-F238E27FC236}">
                  <a16:creationId xmlns:a16="http://schemas.microsoft.com/office/drawing/2014/main" id="{EA61FC7E-5328-456F-9705-8799AB1A8BA3}"/>
                </a:ext>
              </a:extLst>
            </p:cNvPr>
            <p:cNvSpPr/>
            <p:nvPr/>
          </p:nvSpPr>
          <p:spPr>
            <a:xfrm>
              <a:off x="4367077" y="1762124"/>
              <a:ext cx="2157327" cy="1397459"/>
            </a:xfrm>
            <a:custGeom>
              <a:avLst/>
              <a:gdLst>
                <a:gd name="connsiteX0" fmla="*/ 0 w 2157327"/>
                <a:gd name="connsiteY0" fmla="*/ 139746 h 1397459"/>
                <a:gd name="connsiteX1" fmla="*/ 139746 w 2157327"/>
                <a:gd name="connsiteY1" fmla="*/ 0 h 1397459"/>
                <a:gd name="connsiteX2" fmla="*/ 2017581 w 2157327"/>
                <a:gd name="connsiteY2" fmla="*/ 0 h 1397459"/>
                <a:gd name="connsiteX3" fmla="*/ 2157327 w 2157327"/>
                <a:gd name="connsiteY3" fmla="*/ 139746 h 1397459"/>
                <a:gd name="connsiteX4" fmla="*/ 2157327 w 2157327"/>
                <a:gd name="connsiteY4" fmla="*/ 1257713 h 1397459"/>
                <a:gd name="connsiteX5" fmla="*/ 2017581 w 2157327"/>
                <a:gd name="connsiteY5" fmla="*/ 1397459 h 1397459"/>
                <a:gd name="connsiteX6" fmla="*/ 139746 w 2157327"/>
                <a:gd name="connsiteY6" fmla="*/ 1397459 h 1397459"/>
                <a:gd name="connsiteX7" fmla="*/ 0 w 2157327"/>
                <a:gd name="connsiteY7" fmla="*/ 1257713 h 1397459"/>
                <a:gd name="connsiteX8" fmla="*/ 0 w 2157327"/>
                <a:gd name="connsiteY8" fmla="*/ 139746 h 139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327" h="1397459">
                  <a:moveTo>
                    <a:pt x="0" y="139746"/>
                  </a:moveTo>
                  <a:cubicBezTo>
                    <a:pt x="0" y="62566"/>
                    <a:pt x="62566" y="0"/>
                    <a:pt x="139746" y="0"/>
                  </a:cubicBezTo>
                  <a:lnTo>
                    <a:pt x="2017581" y="0"/>
                  </a:lnTo>
                  <a:cubicBezTo>
                    <a:pt x="2094761" y="0"/>
                    <a:pt x="2157327" y="62566"/>
                    <a:pt x="2157327" y="139746"/>
                  </a:cubicBezTo>
                  <a:lnTo>
                    <a:pt x="2157327" y="1257713"/>
                  </a:lnTo>
                  <a:cubicBezTo>
                    <a:pt x="2157327" y="1334893"/>
                    <a:pt x="2094761" y="1397459"/>
                    <a:pt x="2017581" y="1397459"/>
                  </a:cubicBezTo>
                  <a:lnTo>
                    <a:pt x="139746" y="1397459"/>
                  </a:lnTo>
                  <a:cubicBezTo>
                    <a:pt x="62566" y="1397459"/>
                    <a:pt x="0" y="1334893"/>
                    <a:pt x="0" y="1257713"/>
                  </a:cubicBezTo>
                  <a:lnTo>
                    <a:pt x="0" y="139746"/>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658" tIns="30698" rIns="677896" bIns="441023" numCol="1" spcCol="1270" anchor="t" anchorCtr="0">
              <a:noAutofit/>
            </a:bodyPr>
            <a:lstStyle/>
            <a:p>
              <a:pPr marL="0" marR="0" lvl="1" indent="-171450" algn="l" defTabSz="711200" rtl="0" eaLnBrk="1" fontAlgn="auto" latinLnBrk="0" hangingPunct="1">
                <a:lnSpc>
                  <a:spcPct val="90000"/>
                </a:lnSpc>
                <a:spcBef>
                  <a:spcPct val="0"/>
                </a:spcBef>
                <a:spcAft>
                  <a:spcPct val="15000"/>
                </a:spcAft>
                <a:buClrTx/>
                <a:buSzTx/>
                <a:buFontTx/>
                <a:buNone/>
                <a:tabLst/>
                <a:defRPr/>
              </a:pPr>
              <a:r>
                <a:rPr kumimoji="0" lang="sv-SE" sz="16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Digitalisering av vård och omsorg</a:t>
              </a:r>
            </a:p>
          </p:txBody>
        </p:sp>
        <p:sp>
          <p:nvSpPr>
            <p:cNvPr id="14" name="Frihandsfigur: Form 13">
              <a:extLst>
                <a:ext uri="{FF2B5EF4-FFF2-40B4-BE49-F238E27FC236}">
                  <a16:creationId xmlns:a16="http://schemas.microsoft.com/office/drawing/2014/main" id="{B6DE5337-B878-4171-AF7E-4078BA21EB35}"/>
                </a:ext>
              </a:extLst>
            </p:cNvPr>
            <p:cNvSpPr/>
            <p:nvPr/>
          </p:nvSpPr>
          <p:spPr>
            <a:xfrm>
              <a:off x="5271058" y="2011046"/>
              <a:ext cx="1890936" cy="1890936"/>
            </a:xfrm>
            <a:custGeom>
              <a:avLst/>
              <a:gdLst>
                <a:gd name="connsiteX0" fmla="*/ 0 w 1890936"/>
                <a:gd name="connsiteY0" fmla="*/ 1890936 h 1890936"/>
                <a:gd name="connsiteX1" fmla="*/ 1890936 w 1890936"/>
                <a:gd name="connsiteY1" fmla="*/ 0 h 1890936"/>
                <a:gd name="connsiteX2" fmla="*/ 1890936 w 1890936"/>
                <a:gd name="connsiteY2" fmla="*/ 1890936 h 1890936"/>
                <a:gd name="connsiteX3" fmla="*/ 0 w 1890936"/>
                <a:gd name="connsiteY3" fmla="*/ 1890936 h 1890936"/>
              </a:gdLst>
              <a:ahLst/>
              <a:cxnLst>
                <a:cxn ang="0">
                  <a:pos x="connsiteX0" y="connsiteY0"/>
                </a:cxn>
                <a:cxn ang="0">
                  <a:pos x="connsiteX1" y="connsiteY1"/>
                </a:cxn>
                <a:cxn ang="0">
                  <a:pos x="connsiteX2" y="connsiteY2"/>
                </a:cxn>
                <a:cxn ang="0">
                  <a:pos x="connsiteX3" y="connsiteY3"/>
                </a:cxn>
              </a:cxnLst>
              <a:rect l="l" t="t" r="r" b="b"/>
              <a:pathLst>
                <a:path w="1890936" h="1890936">
                  <a:moveTo>
                    <a:pt x="0" y="1890936"/>
                  </a:moveTo>
                  <a:cubicBezTo>
                    <a:pt x="0" y="846601"/>
                    <a:pt x="846601" y="0"/>
                    <a:pt x="1890936" y="0"/>
                  </a:cubicBezTo>
                  <a:lnTo>
                    <a:pt x="1890936" y="1890936"/>
                  </a:lnTo>
                  <a:lnTo>
                    <a:pt x="0" y="1890936"/>
                  </a:lnTo>
                  <a:close/>
                </a:path>
              </a:pathLst>
            </a:custGeom>
            <a:solidFill>
              <a:srgbClr val="FFBE0A"/>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696082" tIns="696082" rIns="142240" bIns="14224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white"/>
                  </a:solidFill>
                  <a:effectLst/>
                  <a:uLnTx/>
                  <a:uFillTx/>
                  <a:latin typeface="Arial"/>
                  <a:ea typeface="+mn-ea"/>
                  <a:cs typeface="+mn-cs"/>
                </a:rPr>
                <a:t>Välfärds-teknik</a:t>
              </a:r>
            </a:p>
          </p:txBody>
        </p:sp>
        <p:sp>
          <p:nvSpPr>
            <p:cNvPr id="15" name="Frihandsfigur: Form 14">
              <a:extLst>
                <a:ext uri="{FF2B5EF4-FFF2-40B4-BE49-F238E27FC236}">
                  <a16:creationId xmlns:a16="http://schemas.microsoft.com/office/drawing/2014/main" id="{C018D548-CA20-40FD-B1EB-52C304EADBF1}"/>
                </a:ext>
              </a:extLst>
            </p:cNvPr>
            <p:cNvSpPr/>
            <p:nvPr/>
          </p:nvSpPr>
          <p:spPr>
            <a:xfrm>
              <a:off x="7249337" y="2011046"/>
              <a:ext cx="1890936" cy="1890936"/>
            </a:xfrm>
            <a:custGeom>
              <a:avLst/>
              <a:gdLst>
                <a:gd name="connsiteX0" fmla="*/ 0 w 1890936"/>
                <a:gd name="connsiteY0" fmla="*/ 1890936 h 1890936"/>
                <a:gd name="connsiteX1" fmla="*/ 1890936 w 1890936"/>
                <a:gd name="connsiteY1" fmla="*/ 0 h 1890936"/>
                <a:gd name="connsiteX2" fmla="*/ 1890936 w 1890936"/>
                <a:gd name="connsiteY2" fmla="*/ 1890936 h 1890936"/>
                <a:gd name="connsiteX3" fmla="*/ 0 w 1890936"/>
                <a:gd name="connsiteY3" fmla="*/ 1890936 h 1890936"/>
              </a:gdLst>
              <a:ahLst/>
              <a:cxnLst>
                <a:cxn ang="0">
                  <a:pos x="connsiteX0" y="connsiteY0"/>
                </a:cxn>
                <a:cxn ang="0">
                  <a:pos x="connsiteX1" y="connsiteY1"/>
                </a:cxn>
                <a:cxn ang="0">
                  <a:pos x="connsiteX2" y="connsiteY2"/>
                </a:cxn>
                <a:cxn ang="0">
                  <a:pos x="connsiteX3" y="connsiteY3"/>
                </a:cxn>
              </a:cxnLst>
              <a:rect l="l" t="t" r="r" b="b"/>
              <a:pathLst>
                <a:path w="1890936" h="1890936">
                  <a:moveTo>
                    <a:pt x="0" y="0"/>
                  </a:moveTo>
                  <a:cubicBezTo>
                    <a:pt x="1044335" y="0"/>
                    <a:pt x="1890936" y="846601"/>
                    <a:pt x="1890936" y="1890936"/>
                  </a:cubicBezTo>
                  <a:lnTo>
                    <a:pt x="0" y="1890936"/>
                  </a:lnTo>
                  <a:lnTo>
                    <a:pt x="0" y="0"/>
                  </a:lnTo>
                  <a:close/>
                </a:path>
              </a:pathLst>
            </a:custGeom>
            <a:solidFill>
              <a:srgbClr val="F39325"/>
            </a:solidFill>
          </p:spPr>
          <p:style>
            <a:lnRef idx="2">
              <a:schemeClr val="lt1">
                <a:hueOff val="0"/>
                <a:satOff val="0"/>
                <a:lumOff val="0"/>
                <a:alphaOff val="0"/>
              </a:schemeClr>
            </a:lnRef>
            <a:fillRef idx="1">
              <a:scrgbClr r="0" g="0" b="0"/>
            </a:fillRef>
            <a:effectRef idx="0">
              <a:schemeClr val="accent2">
                <a:hueOff val="-240838"/>
                <a:satOff val="-3478"/>
                <a:lumOff val="979"/>
                <a:alphaOff val="0"/>
              </a:schemeClr>
            </a:effectRef>
            <a:fontRef idx="minor">
              <a:schemeClr val="lt1"/>
            </a:fontRef>
          </p:style>
          <p:txBody>
            <a:bodyPr spcFirstLastPara="0" vert="horz" wrap="square" lIns="142240" tIns="696082" rIns="696082" bIns="14224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white"/>
                  </a:solidFill>
                  <a:effectLst/>
                  <a:uLnTx/>
                  <a:uFillTx/>
                  <a:latin typeface="Arial"/>
                  <a:ea typeface="+mn-ea"/>
                  <a:cs typeface="+mn-cs"/>
                </a:rPr>
                <a:t>Teori</a:t>
              </a:r>
            </a:p>
          </p:txBody>
        </p:sp>
        <p:sp>
          <p:nvSpPr>
            <p:cNvPr id="16" name="Frihandsfigur: Form 15">
              <a:extLst>
                <a:ext uri="{FF2B5EF4-FFF2-40B4-BE49-F238E27FC236}">
                  <a16:creationId xmlns:a16="http://schemas.microsoft.com/office/drawing/2014/main" id="{247B52F8-0FCD-4BDC-9952-7ECFEA2091DC}"/>
                </a:ext>
              </a:extLst>
            </p:cNvPr>
            <p:cNvSpPr/>
            <p:nvPr/>
          </p:nvSpPr>
          <p:spPr>
            <a:xfrm rot="21600000">
              <a:off x="7249337" y="3989323"/>
              <a:ext cx="1890936" cy="1890937"/>
            </a:xfrm>
            <a:custGeom>
              <a:avLst/>
              <a:gdLst>
                <a:gd name="connsiteX0" fmla="*/ 0 w 1890936"/>
                <a:gd name="connsiteY0" fmla="*/ 1890936 h 1890936"/>
                <a:gd name="connsiteX1" fmla="*/ 1890936 w 1890936"/>
                <a:gd name="connsiteY1" fmla="*/ 0 h 1890936"/>
                <a:gd name="connsiteX2" fmla="*/ 1890936 w 1890936"/>
                <a:gd name="connsiteY2" fmla="*/ 1890936 h 1890936"/>
                <a:gd name="connsiteX3" fmla="*/ 0 w 1890936"/>
                <a:gd name="connsiteY3" fmla="*/ 1890936 h 1890936"/>
              </a:gdLst>
              <a:ahLst/>
              <a:cxnLst>
                <a:cxn ang="0">
                  <a:pos x="connsiteX0" y="connsiteY0"/>
                </a:cxn>
                <a:cxn ang="0">
                  <a:pos x="connsiteX1" y="connsiteY1"/>
                </a:cxn>
                <a:cxn ang="0">
                  <a:pos x="connsiteX2" y="connsiteY2"/>
                </a:cxn>
                <a:cxn ang="0">
                  <a:pos x="connsiteX3" y="connsiteY3"/>
                </a:cxn>
              </a:cxnLst>
              <a:rect l="l" t="t" r="r" b="b"/>
              <a:pathLst>
                <a:path w="1890936" h="1890936">
                  <a:moveTo>
                    <a:pt x="1890936" y="0"/>
                  </a:moveTo>
                  <a:cubicBezTo>
                    <a:pt x="1890936" y="1044335"/>
                    <a:pt x="1044335" y="1890936"/>
                    <a:pt x="0" y="1890936"/>
                  </a:cubicBezTo>
                  <a:lnTo>
                    <a:pt x="0" y="0"/>
                  </a:lnTo>
                  <a:lnTo>
                    <a:pt x="1890936" y="0"/>
                  </a:lnTo>
                  <a:close/>
                </a:path>
              </a:pathLst>
            </a:custGeom>
            <a:solidFill>
              <a:srgbClr val="FFBE0A"/>
            </a:solidFill>
          </p:spPr>
          <p:style>
            <a:lnRef idx="2">
              <a:schemeClr val="lt1">
                <a:hueOff val="0"/>
                <a:satOff val="0"/>
                <a:lumOff val="0"/>
                <a:alphaOff val="0"/>
              </a:schemeClr>
            </a:lnRef>
            <a:fillRef idx="1">
              <a:scrgbClr r="0" g="0" b="0"/>
            </a:fillRef>
            <a:effectRef idx="0">
              <a:schemeClr val="accent2">
                <a:hueOff val="-481676"/>
                <a:satOff val="-6957"/>
                <a:lumOff val="1959"/>
                <a:alphaOff val="0"/>
              </a:schemeClr>
            </a:effectRef>
            <a:fontRef idx="minor">
              <a:schemeClr val="lt1"/>
            </a:fontRef>
          </p:style>
          <p:txBody>
            <a:bodyPr spcFirstLastPara="0" vert="horz" wrap="square" lIns="142240" tIns="142241" rIns="696082" bIns="696082"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err="1">
                  <a:ln>
                    <a:noFill/>
                  </a:ln>
                  <a:solidFill>
                    <a:prstClr val="white"/>
                  </a:solidFill>
                  <a:effectLst/>
                  <a:uLnTx/>
                  <a:uFillTx/>
                  <a:latin typeface="Arial"/>
                  <a:ea typeface="+mn-ea"/>
                  <a:cs typeface="+mn-cs"/>
                </a:rPr>
                <a:t>Föränd</a:t>
              </a:r>
              <a:r>
                <a:rPr kumimoji="0" lang="sv-SE" sz="2000" b="0" i="0" u="none" strike="noStrike" kern="1200" cap="none" spc="0" normalizeH="0" baseline="0" noProof="0">
                  <a:ln>
                    <a:noFill/>
                  </a:ln>
                  <a:solidFill>
                    <a:prstClr val="white"/>
                  </a:solidFill>
                  <a:effectLst/>
                  <a:uLnTx/>
                  <a:uFillTx/>
                  <a:latin typeface="Arial"/>
                  <a:ea typeface="+mn-ea"/>
                  <a:cs typeface="+mn-cs"/>
                </a:rPr>
                <a:t>-rings-ledning</a:t>
              </a:r>
            </a:p>
          </p:txBody>
        </p:sp>
        <p:sp>
          <p:nvSpPr>
            <p:cNvPr id="17" name="Frihandsfigur: Form 16">
              <a:extLst>
                <a:ext uri="{FF2B5EF4-FFF2-40B4-BE49-F238E27FC236}">
                  <a16:creationId xmlns:a16="http://schemas.microsoft.com/office/drawing/2014/main" id="{13DA6303-BA7B-438A-A96E-E3E4D80130EC}"/>
                </a:ext>
              </a:extLst>
            </p:cNvPr>
            <p:cNvSpPr/>
            <p:nvPr/>
          </p:nvSpPr>
          <p:spPr>
            <a:xfrm rot="21600000">
              <a:off x="5271058" y="4010900"/>
              <a:ext cx="1890936" cy="1890936"/>
            </a:xfrm>
            <a:custGeom>
              <a:avLst/>
              <a:gdLst>
                <a:gd name="connsiteX0" fmla="*/ 0 w 1890936"/>
                <a:gd name="connsiteY0" fmla="*/ 1890936 h 1890936"/>
                <a:gd name="connsiteX1" fmla="*/ 1890936 w 1890936"/>
                <a:gd name="connsiteY1" fmla="*/ 0 h 1890936"/>
                <a:gd name="connsiteX2" fmla="*/ 1890936 w 1890936"/>
                <a:gd name="connsiteY2" fmla="*/ 1890936 h 1890936"/>
                <a:gd name="connsiteX3" fmla="*/ 0 w 1890936"/>
                <a:gd name="connsiteY3" fmla="*/ 1890936 h 1890936"/>
              </a:gdLst>
              <a:ahLst/>
              <a:cxnLst>
                <a:cxn ang="0">
                  <a:pos x="connsiteX0" y="connsiteY0"/>
                </a:cxn>
                <a:cxn ang="0">
                  <a:pos x="connsiteX1" y="connsiteY1"/>
                </a:cxn>
                <a:cxn ang="0">
                  <a:pos x="connsiteX2" y="connsiteY2"/>
                </a:cxn>
                <a:cxn ang="0">
                  <a:pos x="connsiteX3" y="connsiteY3"/>
                </a:cxn>
              </a:cxnLst>
              <a:rect l="l" t="t" r="r" b="b"/>
              <a:pathLst>
                <a:path w="1890936" h="1890936">
                  <a:moveTo>
                    <a:pt x="1890936" y="1890936"/>
                  </a:moveTo>
                  <a:cubicBezTo>
                    <a:pt x="846601" y="1890936"/>
                    <a:pt x="0" y="1044335"/>
                    <a:pt x="0" y="0"/>
                  </a:cubicBezTo>
                  <a:lnTo>
                    <a:pt x="1890936" y="0"/>
                  </a:lnTo>
                  <a:lnTo>
                    <a:pt x="1890936" y="1890936"/>
                  </a:lnTo>
                  <a:close/>
                </a:path>
              </a:pathLst>
            </a:custGeom>
            <a:solidFill>
              <a:srgbClr val="F39325"/>
            </a:solidFill>
          </p:spPr>
          <p:style>
            <a:lnRef idx="2">
              <a:schemeClr val="lt1">
                <a:hueOff val="0"/>
                <a:satOff val="0"/>
                <a:lumOff val="0"/>
                <a:alphaOff val="0"/>
              </a:schemeClr>
            </a:lnRef>
            <a:fillRef idx="1">
              <a:scrgbClr r="0" g="0" b="0"/>
            </a:fillRef>
            <a:effectRef idx="0">
              <a:schemeClr val="accent2">
                <a:hueOff val="-722514"/>
                <a:satOff val="-10435"/>
                <a:lumOff val="2938"/>
                <a:alphaOff val="0"/>
              </a:schemeClr>
            </a:effectRef>
            <a:fontRef idx="minor">
              <a:schemeClr val="lt1"/>
            </a:fontRef>
          </p:style>
          <p:txBody>
            <a:bodyPr spcFirstLastPara="0" vert="horz" wrap="square" lIns="696082" tIns="142240" rIns="142240" bIns="696082"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sv-SE" sz="2000" b="0" i="0" u="none" strike="noStrike" kern="1200" cap="none" spc="0" normalizeH="0" baseline="0" noProof="0">
                  <a:ln>
                    <a:noFill/>
                  </a:ln>
                  <a:solidFill>
                    <a:prstClr val="white"/>
                  </a:solidFill>
                  <a:effectLst/>
                  <a:uLnTx/>
                  <a:uFillTx/>
                  <a:latin typeface="Arial"/>
                  <a:ea typeface="+mn-ea"/>
                  <a:cs typeface="+mn-cs"/>
                </a:rPr>
                <a:t>Praktik</a:t>
              </a:r>
            </a:p>
          </p:txBody>
        </p:sp>
      </p:grpSp>
      <mc:AlternateContent xmlns:mc="http://schemas.openxmlformats.org/markup-compatibility/2006">
        <mc:Choice xmlns="" xmlns:pslz="http://schemas.microsoft.com/office/powerpoint/2016/slidezoom" Requires="pslz">
          <p:graphicFrame>
            <p:nvGraphicFramePr>
              <p:cNvPr id="21" name="Bildzoom 20">
                <a:extLst>
                  <a:ext uri="{FF2B5EF4-FFF2-40B4-BE49-F238E27FC236}">
                    <a16:creationId xmlns:a16="http://schemas.microsoft.com/office/drawing/2014/main" id="{E3659305-50D7-4A3C-9914-9B7E9281E891}"/>
                  </a:ext>
                </a:extLst>
              </p:cNvPr>
              <p:cNvGraphicFramePr>
                <a:graphicFrameLocks noChangeAspect="1"/>
              </p:cNvGraphicFramePr>
              <p:nvPr/>
            </p:nvGraphicFramePr>
            <p:xfrm>
              <a:off x="6860333" y="3740399"/>
              <a:ext cx="868553" cy="488561"/>
            </p:xfrm>
            <a:graphic>
              <a:graphicData uri="http://schemas.microsoft.com/office/powerpoint/2016/slidezoom">
                <pslz:sldZm>
                  <pslz:sldZmObj sldId="321" cId="1285412790">
                    <pslz:zmPr id="{EACF4156-B05F-44EB-A7DE-C51EDEA8A1E5}" returnToParent="0" transitionDur="1000">
                      <p166:blipFill xmlns:p166="http://schemas.microsoft.com/office/powerpoint/2016/6/main">
                        <a:blip r:embed="rId2"/>
                        <a:stretch>
                          <a:fillRect/>
                        </a:stretch>
                      </p166:blipFill>
                      <p166:spPr xmlns:p166="http://schemas.microsoft.com/office/powerpoint/2016/6/main">
                        <a:xfrm>
                          <a:off x="0" y="0"/>
                          <a:ext cx="868553" cy="488561"/>
                        </a:xfrm>
                        <a:prstGeom prst="rect">
                          <a:avLst/>
                        </a:prstGeom>
                        <a:ln w="3175">
                          <a:solidFill>
                            <a:prstClr val="ltGray"/>
                          </a:solidFill>
                        </a:ln>
                      </p166:spPr>
                    </pslz:zmPr>
                  </pslz:sldZmObj>
                </pslz:sldZm>
              </a:graphicData>
            </a:graphic>
          </p:graphicFrame>
        </mc:Choice>
        <mc:Fallback>
          <p:pic>
            <p:nvPicPr>
              <p:cNvPr id="21" name="Bildzoom 20">
                <a:extLst>
                  <a:ext uri="{FF2B5EF4-FFF2-40B4-BE49-F238E27FC236}">
                    <a16:creationId xmlns:a16="http://schemas.microsoft.com/office/drawing/2014/main" id="{E3659305-50D7-4A3C-9914-9B7E9281E891}"/>
                  </a:ext>
                </a:extLst>
              </p:cNvPr>
              <p:cNvPicPr>
                <a:picLocks noGrp="1" noRot="1" noChangeAspect="1" noMove="1" noResize="1" noEditPoints="1" noAdjustHandles="1" noChangeArrowheads="1" noChangeShapeType="1"/>
              </p:cNvPicPr>
              <p:nvPr/>
            </p:nvPicPr>
            <p:blipFill>
              <a:blip r:embed="rId3"/>
              <a:stretch>
                <a:fillRect/>
              </a:stretch>
            </p:blipFill>
            <p:spPr>
              <a:xfrm>
                <a:off x="6860333" y="3740399"/>
                <a:ext cx="868553" cy="488561"/>
              </a:xfrm>
              <a:prstGeom prst="rect">
                <a:avLst/>
              </a:prstGeom>
              <a:ln w="3175">
                <a:solidFill>
                  <a:prstClr val="ltGray"/>
                </a:solidFill>
              </a:ln>
            </p:spPr>
          </p:pic>
        </mc:Fallback>
      </mc:AlternateContent>
      <p:sp>
        <p:nvSpPr>
          <p:cNvPr id="24" name="Rektangel 23">
            <a:extLst>
              <a:ext uri="{FF2B5EF4-FFF2-40B4-BE49-F238E27FC236}">
                <a16:creationId xmlns:a16="http://schemas.microsoft.com/office/drawing/2014/main" id="{1A7B83E2-7656-4CDB-9F47-315188297CAC}"/>
              </a:ext>
            </a:extLst>
          </p:cNvPr>
          <p:cNvSpPr/>
          <p:nvPr/>
        </p:nvSpPr>
        <p:spPr>
          <a:xfrm>
            <a:off x="0" y="0"/>
            <a:ext cx="2938463"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mn-ea"/>
                <a:cs typeface="Arial"/>
              </a:rPr>
              <a:t>FÖRÄNDRINGSLEDNING</a:t>
            </a:r>
          </a:p>
        </p:txBody>
      </p:sp>
    </p:spTree>
    <p:extLst>
      <p:ext uri="{BB962C8B-B14F-4D97-AF65-F5344CB8AC3E}">
        <p14:creationId xmlns:p14="http://schemas.microsoft.com/office/powerpoint/2010/main" val="91989984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E1CE030-FBC4-4211-BFA3-CA2FCE666D4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85012" y="1868557"/>
            <a:ext cx="11594850" cy="4381516"/>
          </a:xfrm>
          <a:prstGeom prst="rect">
            <a:avLst/>
          </a:prstGeom>
        </p:spPr>
      </p:pic>
      <p:sp>
        <p:nvSpPr>
          <p:cNvPr id="2" name="Rubrik 1">
            <a:extLst>
              <a:ext uri="{FF2B5EF4-FFF2-40B4-BE49-F238E27FC236}">
                <a16:creationId xmlns:a16="http://schemas.microsoft.com/office/drawing/2014/main" id="{0524F2E2-7005-47EF-B548-F510C30D9F63}"/>
              </a:ext>
            </a:extLst>
          </p:cNvPr>
          <p:cNvSpPr>
            <a:spLocks noGrp="1"/>
          </p:cNvSpPr>
          <p:nvPr>
            <p:ph type="title"/>
          </p:nvPr>
        </p:nvSpPr>
        <p:spPr/>
        <p:txBody>
          <a:bodyPr/>
          <a:lstStyle/>
          <a:p>
            <a:r>
              <a:rPr lang="sv-SE"/>
              <a:t>Förändringsledningsutbildning</a:t>
            </a:r>
          </a:p>
        </p:txBody>
      </p:sp>
      <p:pic>
        <p:nvPicPr>
          <p:cNvPr id="8" name="Picture 2">
            <a:extLst>
              <a:ext uri="{FF2B5EF4-FFF2-40B4-BE49-F238E27FC236}">
                <a16:creationId xmlns:a16="http://schemas.microsoft.com/office/drawing/2014/main" id="{26F77D32-29BE-4ED0-A975-C104435BC6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48" t="7136" r="5935" b="6490"/>
          <a:stretch/>
        </p:blipFill>
        <p:spPr bwMode="auto">
          <a:xfrm>
            <a:off x="8604265" y="1631674"/>
            <a:ext cx="2475371" cy="2457117"/>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a:extLst>
              <a:ext uri="{FF2B5EF4-FFF2-40B4-BE49-F238E27FC236}">
                <a16:creationId xmlns:a16="http://schemas.microsoft.com/office/drawing/2014/main" id="{99AE9B85-326C-4798-B0E8-7AC2F5DED59C}"/>
              </a:ext>
            </a:extLst>
          </p:cNvPr>
          <p:cNvSpPr/>
          <p:nvPr/>
        </p:nvSpPr>
        <p:spPr>
          <a:xfrm>
            <a:off x="-47624" y="0"/>
            <a:ext cx="2986088"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mn-ea"/>
                <a:cs typeface="Arial"/>
              </a:rPr>
              <a:t>FÖRÄNDRINGSLEDNING</a:t>
            </a:r>
          </a:p>
        </p:txBody>
      </p:sp>
    </p:spTree>
    <p:extLst>
      <p:ext uri="{BB962C8B-B14F-4D97-AF65-F5344CB8AC3E}">
        <p14:creationId xmlns:p14="http://schemas.microsoft.com/office/powerpoint/2010/main" val="128541279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67FE9C1-DFEF-40DD-A16F-9776E4613317}"/>
              </a:ext>
            </a:extLst>
          </p:cNvPr>
          <p:cNvSpPr>
            <a:spLocks noGrp="1"/>
          </p:cNvSpPr>
          <p:nvPr>
            <p:ph type="title"/>
          </p:nvPr>
        </p:nvSpPr>
        <p:spPr/>
        <p:txBody>
          <a:bodyPr/>
          <a:lstStyle/>
          <a:p>
            <a:r>
              <a:rPr lang="sv-SE"/>
              <a:t>Hur har vi nått ut?</a:t>
            </a:r>
          </a:p>
        </p:txBody>
      </p:sp>
    </p:spTree>
    <p:extLst>
      <p:ext uri="{BB962C8B-B14F-4D97-AF65-F5344CB8AC3E}">
        <p14:creationId xmlns:p14="http://schemas.microsoft.com/office/powerpoint/2010/main" val="164765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75DB7-1514-4C4D-B931-224B803191BA}"/>
              </a:ext>
            </a:extLst>
          </p:cNvPr>
          <p:cNvSpPr>
            <a:spLocks noGrp="1"/>
          </p:cNvSpPr>
          <p:nvPr>
            <p:ph type="title"/>
          </p:nvPr>
        </p:nvSpPr>
        <p:spPr/>
        <p:txBody>
          <a:bodyPr/>
          <a:lstStyle/>
          <a:p>
            <a:r>
              <a:rPr lang="sv-SE" dirty="0"/>
              <a:t>Bakgrund och problembild</a:t>
            </a:r>
          </a:p>
        </p:txBody>
      </p:sp>
      <p:sp>
        <p:nvSpPr>
          <p:cNvPr id="3" name="Platshållare för innehåll 2">
            <a:extLst>
              <a:ext uri="{FF2B5EF4-FFF2-40B4-BE49-F238E27FC236}">
                <a16:creationId xmlns:a16="http://schemas.microsoft.com/office/drawing/2014/main" id="{7E51F1C3-7629-48F6-86E2-69DB5574D778}"/>
              </a:ext>
            </a:extLst>
          </p:cNvPr>
          <p:cNvSpPr>
            <a:spLocks noGrp="1"/>
          </p:cNvSpPr>
          <p:nvPr>
            <p:ph idx="1"/>
          </p:nvPr>
        </p:nvSpPr>
        <p:spPr/>
        <p:txBody>
          <a:bodyPr/>
          <a:lstStyle/>
          <a:p>
            <a:pPr marL="30163" indent="0">
              <a:buNone/>
            </a:pPr>
            <a:r>
              <a:rPr lang="sv-SE" b="1" dirty="0"/>
              <a:t>Regeringen och IVO:</a:t>
            </a:r>
          </a:p>
          <a:p>
            <a:r>
              <a:rPr lang="sv-SE" dirty="0"/>
              <a:t>Tryggheten för placerade barn och unga är en prioriterad fråga. Det är mot bakgrund av de brister som uppmärksammats inom den sociala barn- och ungdomsvården som IVO fått uppdraget att upprätta ett nationellt register.</a:t>
            </a:r>
          </a:p>
          <a:p>
            <a:pPr marL="30163" indent="0">
              <a:buNone/>
            </a:pPr>
            <a:r>
              <a:rPr lang="sv-SE" b="1" dirty="0"/>
              <a:t>Ur ett kommunalt perspektiv:</a:t>
            </a:r>
          </a:p>
          <a:p>
            <a:r>
              <a:rPr lang="sv-SE" dirty="0" err="1"/>
              <a:t>IVO:s</a:t>
            </a:r>
            <a:r>
              <a:rPr lang="sv-SE" dirty="0"/>
              <a:t> tillsynsdata har varit svåra att komma åt, i synnerhet när man behöver dem.</a:t>
            </a:r>
          </a:p>
          <a:p>
            <a:endParaRPr lang="sv-SE" dirty="0"/>
          </a:p>
          <a:p>
            <a:endParaRPr lang="sv-SE" dirty="0"/>
          </a:p>
        </p:txBody>
      </p:sp>
    </p:spTree>
    <p:extLst>
      <p:ext uri="{BB962C8B-B14F-4D97-AF65-F5344CB8AC3E}">
        <p14:creationId xmlns:p14="http://schemas.microsoft.com/office/powerpoint/2010/main" val="8878789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896AFC4F-1A4D-4B30-BD5A-0AF9E2F4D320}"/>
              </a:ext>
            </a:extLst>
          </p:cNvPr>
          <p:cNvSpPr txBox="1"/>
          <p:nvPr/>
        </p:nvSpPr>
        <p:spPr>
          <a:xfrm>
            <a:off x="3511108" y="7142840"/>
            <a:ext cx="2734401"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0" i="0" u="none" strike="noStrike" kern="1200" cap="none" spc="0" normalizeH="0" baseline="0" noProof="0">
              <a:ln>
                <a:noFill/>
              </a:ln>
              <a:solidFill>
                <a:prstClr val="black"/>
              </a:solidFill>
              <a:effectLst/>
              <a:uLnTx/>
              <a:uFillTx/>
              <a:latin typeface="Calibri Light"/>
              <a:ea typeface="+mn-ea"/>
              <a:cs typeface="Calibri Light"/>
            </a:endParaRPr>
          </a:p>
        </p:txBody>
      </p:sp>
      <p:pic>
        <p:nvPicPr>
          <p:cNvPr id="10" name="Picture 10">
            <a:extLst>
              <a:ext uri="{FF2B5EF4-FFF2-40B4-BE49-F238E27FC236}">
                <a16:creationId xmlns:a16="http://schemas.microsoft.com/office/drawing/2014/main" id="{6DDA62A9-A314-42E7-89B7-2E4401A19EA9}"/>
              </a:ext>
            </a:extLst>
          </p:cNvPr>
          <p:cNvPicPr>
            <a:picLocks noChangeAspect="1"/>
          </p:cNvPicPr>
          <p:nvPr/>
        </p:nvPicPr>
        <p:blipFill>
          <a:blip r:embed="rId3"/>
          <a:stretch>
            <a:fillRect/>
          </a:stretch>
        </p:blipFill>
        <p:spPr>
          <a:xfrm>
            <a:off x="5934075" y="3286125"/>
            <a:ext cx="323850" cy="285750"/>
          </a:xfrm>
          <a:prstGeom prst="rect">
            <a:avLst/>
          </a:prstGeom>
        </p:spPr>
      </p:pic>
      <p:pic>
        <p:nvPicPr>
          <p:cNvPr id="11" name="Picture 11">
            <a:extLst>
              <a:ext uri="{FF2B5EF4-FFF2-40B4-BE49-F238E27FC236}">
                <a16:creationId xmlns:a16="http://schemas.microsoft.com/office/drawing/2014/main" id="{593AAE74-D1E9-491E-839C-B2AADF2DE705}"/>
              </a:ext>
            </a:extLst>
          </p:cNvPr>
          <p:cNvPicPr>
            <a:picLocks noChangeAspect="1"/>
          </p:cNvPicPr>
          <p:nvPr/>
        </p:nvPicPr>
        <p:blipFill>
          <a:blip r:embed="rId3"/>
          <a:stretch>
            <a:fillRect/>
          </a:stretch>
        </p:blipFill>
        <p:spPr>
          <a:xfrm>
            <a:off x="9974984" y="1023216"/>
            <a:ext cx="323850" cy="285750"/>
          </a:xfrm>
          <a:prstGeom prst="rect">
            <a:avLst/>
          </a:prstGeom>
        </p:spPr>
      </p:pic>
      <p:pic>
        <p:nvPicPr>
          <p:cNvPr id="8" name="Bildobjekt 7">
            <a:extLst>
              <a:ext uri="{FF2B5EF4-FFF2-40B4-BE49-F238E27FC236}">
                <a16:creationId xmlns:a16="http://schemas.microsoft.com/office/drawing/2014/main" id="{ABF4A3AB-56E4-4071-80D0-937C419EE312}"/>
              </a:ext>
            </a:extLst>
          </p:cNvPr>
          <p:cNvPicPr>
            <a:picLocks noChangeAspect="1"/>
          </p:cNvPicPr>
          <p:nvPr/>
        </p:nvPicPr>
        <p:blipFill>
          <a:blip r:embed="rId4"/>
          <a:stretch>
            <a:fillRect/>
          </a:stretch>
        </p:blipFill>
        <p:spPr>
          <a:xfrm>
            <a:off x="1003777" y="174021"/>
            <a:ext cx="4201111" cy="6083909"/>
          </a:xfrm>
          <a:prstGeom prst="rect">
            <a:avLst/>
          </a:prstGeom>
        </p:spPr>
      </p:pic>
      <p:sp>
        <p:nvSpPr>
          <p:cNvPr id="3" name="TextBox 2">
            <a:extLst>
              <a:ext uri="{FF2B5EF4-FFF2-40B4-BE49-F238E27FC236}">
                <a16:creationId xmlns:a16="http://schemas.microsoft.com/office/drawing/2014/main" id="{2DF267C1-7817-47A5-BE57-351D79024BF4}"/>
              </a:ext>
            </a:extLst>
          </p:cNvPr>
          <p:cNvSpPr txBox="1"/>
          <p:nvPr/>
        </p:nvSpPr>
        <p:spPr>
          <a:xfrm>
            <a:off x="4061900" y="2518782"/>
            <a:ext cx="272045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Light"/>
                <a:ea typeface="+mn-ea"/>
                <a:cs typeface="Calibri Light"/>
              </a:rPr>
              <a:t>276 </a:t>
            </a:r>
            <a:r>
              <a:rPr kumimoji="0" lang="sv-SE" sz="1800" b="0" i="0" u="none" strike="noStrike" kern="1200" cap="none" spc="0" normalizeH="0" baseline="0" noProof="0" err="1">
                <a:ln>
                  <a:noFill/>
                </a:ln>
                <a:solidFill>
                  <a:prstClr val="black"/>
                </a:solidFill>
                <a:effectLst/>
                <a:uLnTx/>
                <a:uFillTx/>
                <a:latin typeface="Calibri Light"/>
                <a:ea typeface="+mn-ea"/>
                <a:cs typeface="Calibri Light"/>
              </a:rPr>
              <a:t>st</a:t>
            </a:r>
            <a:r>
              <a:rPr kumimoji="0" lang="sv-SE" sz="1800" b="0" i="0" u="none" strike="noStrike" kern="1200" cap="none" spc="0" normalizeH="0" baseline="0" noProof="0">
                <a:ln>
                  <a:noFill/>
                </a:ln>
                <a:solidFill>
                  <a:prstClr val="black"/>
                </a:solidFill>
                <a:effectLst/>
                <a:uLnTx/>
                <a:uFillTx/>
                <a:latin typeface="Calibri Light"/>
                <a:ea typeface="+mn-ea"/>
                <a:cs typeface="Calibri Light"/>
              </a:rPr>
              <a:t> av Sveriges alla kommuner har deltagit på minst ett evenemang </a:t>
            </a:r>
            <a:endParaRPr kumimoji="0" lang="en-US" sz="18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Light"/>
                <a:ea typeface="+mn-ea"/>
                <a:cs typeface="Calibri Light"/>
              </a:rPr>
              <a:t>arrangerat av Kompetens-center Välfärdsteknik</a:t>
            </a: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pic>
        <p:nvPicPr>
          <p:cNvPr id="12" name="Bildobjekt 11">
            <a:extLst>
              <a:ext uri="{FF2B5EF4-FFF2-40B4-BE49-F238E27FC236}">
                <a16:creationId xmlns:a16="http://schemas.microsoft.com/office/drawing/2014/main" id="{FD4B13E4-A543-4FE6-96EB-39094D07B0B5}"/>
              </a:ext>
            </a:extLst>
          </p:cNvPr>
          <p:cNvPicPr>
            <a:picLocks noChangeAspect="1"/>
          </p:cNvPicPr>
          <p:nvPr/>
        </p:nvPicPr>
        <p:blipFill>
          <a:blip r:embed="rId5"/>
          <a:stretch>
            <a:fillRect/>
          </a:stretch>
        </p:blipFill>
        <p:spPr>
          <a:xfrm>
            <a:off x="6707430" y="174021"/>
            <a:ext cx="3429479" cy="6112488"/>
          </a:xfrm>
          <a:prstGeom prst="rect">
            <a:avLst/>
          </a:prstGeom>
        </p:spPr>
      </p:pic>
      <p:sp>
        <p:nvSpPr>
          <p:cNvPr id="7" name="TextBox 6">
            <a:extLst>
              <a:ext uri="{FF2B5EF4-FFF2-40B4-BE49-F238E27FC236}">
                <a16:creationId xmlns:a16="http://schemas.microsoft.com/office/drawing/2014/main" id="{B62DF125-7AF6-46C0-B98C-8AC0DD275ECB}"/>
              </a:ext>
            </a:extLst>
          </p:cNvPr>
          <p:cNvSpPr txBox="1"/>
          <p:nvPr/>
        </p:nvSpPr>
        <p:spPr>
          <a:xfrm>
            <a:off x="9283700" y="2768600"/>
            <a:ext cx="29083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Calibri Light"/>
                <a:ea typeface="+mn-ea"/>
                <a:cs typeface="Calibri Light"/>
              </a:rPr>
              <a:t>281 </a:t>
            </a:r>
            <a:r>
              <a:rPr kumimoji="0" lang="sv-SE" sz="1800" b="0" i="0" u="none" strike="noStrike" kern="1200" cap="none" spc="0" normalizeH="0" baseline="0" noProof="0" err="1">
                <a:ln>
                  <a:noFill/>
                </a:ln>
                <a:solidFill>
                  <a:prstClr val="black"/>
                </a:solidFill>
                <a:effectLst/>
                <a:uLnTx/>
                <a:uFillTx/>
                <a:latin typeface="Calibri Light"/>
                <a:ea typeface="+mn-ea"/>
                <a:cs typeface="Calibri Light"/>
              </a:rPr>
              <a:t>st</a:t>
            </a:r>
            <a:r>
              <a:rPr kumimoji="0" lang="sv-SE" sz="1800" b="0" i="0" u="none" strike="noStrike" kern="1200" cap="none" spc="0" normalizeH="0" baseline="0" noProof="0">
                <a:ln>
                  <a:noFill/>
                </a:ln>
                <a:solidFill>
                  <a:prstClr val="black"/>
                </a:solidFill>
                <a:effectLst/>
                <a:uLnTx/>
                <a:uFillTx/>
                <a:latin typeface="Calibri Light"/>
                <a:ea typeface="+mn-ea"/>
                <a:cs typeface="Calibri Light"/>
              </a:rPr>
              <a:t> av Sveriges alla kommuner prenumererar på nyhetsbrevet</a:t>
            </a: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Rektangel 12">
            <a:extLst>
              <a:ext uri="{FF2B5EF4-FFF2-40B4-BE49-F238E27FC236}">
                <a16:creationId xmlns:a16="http://schemas.microsoft.com/office/drawing/2014/main" id="{69F175CC-481F-4E30-9DB0-62EA696DF5B3}"/>
              </a:ext>
            </a:extLst>
          </p:cNvPr>
          <p:cNvSpPr/>
          <p:nvPr/>
        </p:nvSpPr>
        <p:spPr>
          <a:xfrm>
            <a:off x="-47624" y="0"/>
            <a:ext cx="2986088" cy="1126274"/>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rgbClr val="000000"/>
                </a:solidFill>
                <a:effectLst/>
                <a:uLnTx/>
                <a:uFillTx/>
                <a:latin typeface="Arial"/>
                <a:ea typeface="+mn-ea"/>
                <a:cs typeface="Arial"/>
              </a:rPr>
              <a:t>DELTAGIT I EVENENANG OCH PRENUMERERAR PÅ NYHETSBREVET – juni 2022</a:t>
            </a:r>
          </a:p>
        </p:txBody>
      </p:sp>
    </p:spTree>
    <p:extLst>
      <p:ext uri="{BB962C8B-B14F-4D97-AF65-F5344CB8AC3E}">
        <p14:creationId xmlns:p14="http://schemas.microsoft.com/office/powerpoint/2010/main" val="39200376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6EAB02-B0EF-EBA2-619F-E7665ECF0D6E}"/>
              </a:ext>
            </a:extLst>
          </p:cNvPr>
          <p:cNvSpPr>
            <a:spLocks noGrp="1"/>
          </p:cNvSpPr>
          <p:nvPr>
            <p:ph type="title"/>
          </p:nvPr>
        </p:nvSpPr>
        <p:spPr>
          <a:xfrm>
            <a:off x="664233" y="874602"/>
            <a:ext cx="9774418" cy="1231392"/>
          </a:xfrm>
        </p:spPr>
        <p:txBody>
          <a:bodyPr/>
          <a:lstStyle/>
          <a:p>
            <a:r>
              <a:rPr lang="sv-SE" dirty="0"/>
              <a:t>Några seminarier/utbildningar </a:t>
            </a:r>
            <a:br>
              <a:rPr lang="sv-SE" dirty="0"/>
            </a:br>
            <a:r>
              <a:rPr lang="sv-SE" dirty="0"/>
              <a:t>hösten 2022</a:t>
            </a:r>
          </a:p>
        </p:txBody>
      </p:sp>
      <p:sp>
        <p:nvSpPr>
          <p:cNvPr id="3" name="Platshållare för innehåll 2">
            <a:extLst>
              <a:ext uri="{FF2B5EF4-FFF2-40B4-BE49-F238E27FC236}">
                <a16:creationId xmlns:a16="http://schemas.microsoft.com/office/drawing/2014/main" id="{E99C153C-5D9A-E774-CDBC-DADBF2A9CC96}"/>
              </a:ext>
            </a:extLst>
          </p:cNvPr>
          <p:cNvSpPr>
            <a:spLocks noGrp="1"/>
          </p:cNvSpPr>
          <p:nvPr>
            <p:ph sz="half" idx="1"/>
          </p:nvPr>
        </p:nvSpPr>
        <p:spPr/>
        <p:txBody>
          <a:bodyPr/>
          <a:lstStyle/>
          <a:p>
            <a:pPr marL="372745" indent="-342900">
              <a:spcAft>
                <a:spcPts val="600"/>
              </a:spcAft>
              <a:buFontTx/>
              <a:buChar char="-"/>
            </a:pPr>
            <a:r>
              <a:rPr lang="sv-SE" sz="1600" b="1" dirty="0">
                <a:solidFill>
                  <a:srgbClr val="000000"/>
                </a:solidFill>
              </a:rPr>
              <a:t>29 september </a:t>
            </a:r>
            <a:r>
              <a:rPr lang="sv-SE" sz="1600" dirty="0">
                <a:solidFill>
                  <a:srgbClr val="000000"/>
                </a:solidFill>
              </a:rPr>
              <a:t>Erfarenhetsutbyte om </a:t>
            </a:r>
            <a:r>
              <a:rPr lang="sv-SE" sz="1600" dirty="0" err="1">
                <a:solidFill>
                  <a:srgbClr val="000000"/>
                </a:solidFill>
              </a:rPr>
              <a:t>välfärdsteknik</a:t>
            </a:r>
            <a:r>
              <a:rPr lang="sv-SE" sz="1600" dirty="0">
                <a:solidFill>
                  <a:srgbClr val="000000"/>
                </a:solidFill>
              </a:rPr>
              <a:t> – Tema samverkan</a:t>
            </a:r>
            <a:endParaRPr lang="sv-SE" sz="1600" dirty="0"/>
          </a:p>
          <a:p>
            <a:pPr marL="372745" indent="-342900">
              <a:spcAft>
                <a:spcPts val="600"/>
              </a:spcAft>
              <a:buFontTx/>
              <a:buChar char="-"/>
            </a:pPr>
            <a:r>
              <a:rPr lang="sv-SE" sz="1600" b="1" dirty="0">
                <a:solidFill>
                  <a:srgbClr val="000000"/>
                </a:solidFill>
                <a:cs typeface="Arial"/>
              </a:rPr>
              <a:t>6 oktober</a:t>
            </a:r>
            <a:r>
              <a:rPr lang="sv-SE" sz="1600" dirty="0">
                <a:solidFill>
                  <a:srgbClr val="000000"/>
                </a:solidFill>
                <a:cs typeface="Arial"/>
              </a:rPr>
              <a:t> Seminarium Förändringsledning - Motivation</a:t>
            </a:r>
            <a:endParaRPr lang="sv-SE" sz="1600" dirty="0">
              <a:solidFill>
                <a:srgbClr val="000000"/>
              </a:solidFill>
            </a:endParaRPr>
          </a:p>
          <a:p>
            <a:pPr marL="372745" indent="-342900">
              <a:spcAft>
                <a:spcPts val="600"/>
              </a:spcAft>
              <a:buFontTx/>
              <a:buChar char="-"/>
            </a:pPr>
            <a:r>
              <a:rPr lang="sv-SE" sz="1600" b="1" dirty="0">
                <a:solidFill>
                  <a:srgbClr val="000000"/>
                </a:solidFill>
              </a:rPr>
              <a:t>11 oktober </a:t>
            </a:r>
            <a:r>
              <a:rPr lang="sv-SE" sz="1600" dirty="0">
                <a:solidFill>
                  <a:srgbClr val="000000"/>
                </a:solidFill>
              </a:rPr>
              <a:t>Erfarenhetsutbyte om digital inkludering</a:t>
            </a:r>
          </a:p>
          <a:p>
            <a:pPr marL="372745" indent="-342900">
              <a:spcAft>
                <a:spcPts val="600"/>
              </a:spcAft>
              <a:buFontTx/>
              <a:buChar char="-"/>
            </a:pPr>
            <a:r>
              <a:rPr lang="sv-SE" sz="1600" b="1" dirty="0">
                <a:solidFill>
                  <a:srgbClr val="000000"/>
                </a:solidFill>
              </a:rPr>
              <a:t>27 oktober </a:t>
            </a:r>
            <a:r>
              <a:rPr lang="sv-SE" sz="1600" dirty="0">
                <a:solidFill>
                  <a:srgbClr val="000000"/>
                </a:solidFill>
              </a:rPr>
              <a:t>Digitalt studiebesök i Luleå</a:t>
            </a:r>
          </a:p>
          <a:p>
            <a:pPr marL="372745" indent="-342900">
              <a:spcAft>
                <a:spcPts val="600"/>
              </a:spcAft>
              <a:buFontTx/>
              <a:buChar char="-"/>
            </a:pPr>
            <a:r>
              <a:rPr lang="sv-SE" sz="1600" b="1" dirty="0">
                <a:solidFill>
                  <a:srgbClr val="000000"/>
                </a:solidFill>
              </a:rPr>
              <a:t>8 november </a:t>
            </a:r>
            <a:r>
              <a:rPr lang="sv-SE" sz="1600" dirty="0">
                <a:solidFill>
                  <a:srgbClr val="000000"/>
                </a:solidFill>
              </a:rPr>
              <a:t>Digitalt studiebesök i Kristianstad</a:t>
            </a:r>
          </a:p>
          <a:p>
            <a:pPr marL="372745" indent="-342900">
              <a:spcAft>
                <a:spcPts val="600"/>
              </a:spcAft>
              <a:buFontTx/>
              <a:buChar char="-"/>
            </a:pPr>
            <a:r>
              <a:rPr lang="sv-SE" sz="1600" b="1" i="0" dirty="0">
                <a:solidFill>
                  <a:srgbClr val="000000"/>
                </a:solidFill>
                <a:effectLst/>
              </a:rPr>
              <a:t>16 november </a:t>
            </a:r>
            <a:r>
              <a:rPr lang="sv-SE" sz="1600" i="0" dirty="0">
                <a:solidFill>
                  <a:srgbClr val="000000"/>
                </a:solidFill>
                <a:effectLst/>
              </a:rPr>
              <a:t>Digitalt studiebesök i Södertälje</a:t>
            </a:r>
          </a:p>
          <a:p>
            <a:pPr marL="372745" marR="0" lvl="0" indent="-342900" algn="l" defTabSz="914400" rtl="0" eaLnBrk="1" fontAlgn="auto" latinLnBrk="0" hangingPunct="1">
              <a:lnSpc>
                <a:spcPct val="100000"/>
              </a:lnSpc>
              <a:spcBef>
                <a:spcPts val="0"/>
              </a:spcBef>
              <a:spcAft>
                <a:spcPts val="600"/>
              </a:spcAft>
              <a:buClrTx/>
              <a:buSzTx/>
              <a:buFontTx/>
              <a:buChar char="-"/>
              <a:tabLst/>
              <a:defRPr/>
            </a:pPr>
            <a:r>
              <a:rPr kumimoji="0" lang="sv-SE" sz="1600" b="1" i="0" u="none" strike="noStrike" kern="1200" cap="none" spc="0" normalizeH="0" baseline="0" noProof="0" dirty="0">
                <a:ln>
                  <a:noFill/>
                </a:ln>
                <a:solidFill>
                  <a:srgbClr val="000000"/>
                </a:solidFill>
                <a:effectLst/>
                <a:uLnTx/>
                <a:uFillTx/>
                <a:latin typeface="Arial"/>
                <a:ea typeface="+mn-ea"/>
                <a:cs typeface="+mn-cs"/>
              </a:rPr>
              <a:t>24 november </a:t>
            </a:r>
            <a:r>
              <a:rPr kumimoji="0" lang="sv-SE" sz="1600" b="0" i="0" u="none" strike="noStrike" kern="1200" cap="none" spc="0" normalizeH="0" baseline="0" noProof="0" dirty="0">
                <a:ln>
                  <a:noFill/>
                </a:ln>
                <a:solidFill>
                  <a:srgbClr val="000000"/>
                </a:solidFill>
                <a:effectLst/>
                <a:uLnTx/>
                <a:uFillTx/>
                <a:latin typeface="Arial"/>
                <a:ea typeface="+mn-ea"/>
                <a:cs typeface="+mn-cs"/>
              </a:rPr>
              <a:t>Digitalt studiebesök i Region Gotland</a:t>
            </a:r>
          </a:p>
          <a:p>
            <a:pPr marL="372745" indent="-342900">
              <a:spcAft>
                <a:spcPts val="600"/>
              </a:spcAft>
              <a:buFontTx/>
              <a:buChar char="-"/>
            </a:pPr>
            <a:endParaRPr lang="sv-SE" sz="1600" i="0" dirty="0">
              <a:solidFill>
                <a:srgbClr val="000000"/>
              </a:solidFill>
              <a:effectLst/>
            </a:endParaRPr>
          </a:p>
          <a:p>
            <a:endParaRPr lang="sv-SE" dirty="0"/>
          </a:p>
        </p:txBody>
      </p:sp>
      <p:sp>
        <p:nvSpPr>
          <p:cNvPr id="4" name="Platshållare för innehåll 3">
            <a:extLst>
              <a:ext uri="{FF2B5EF4-FFF2-40B4-BE49-F238E27FC236}">
                <a16:creationId xmlns:a16="http://schemas.microsoft.com/office/drawing/2014/main" id="{09D0B4C7-6827-C9F2-D574-60313E0E5514}"/>
              </a:ext>
            </a:extLst>
          </p:cNvPr>
          <p:cNvSpPr>
            <a:spLocks noGrp="1"/>
          </p:cNvSpPr>
          <p:nvPr>
            <p:ph sz="half" idx="2"/>
          </p:nvPr>
        </p:nvSpPr>
        <p:spPr/>
        <p:txBody>
          <a:bodyPr/>
          <a:lstStyle/>
          <a:p>
            <a:pPr marL="372745" indent="-342900">
              <a:spcAft>
                <a:spcPts val="600"/>
              </a:spcAft>
              <a:buFontTx/>
              <a:buChar char="-"/>
            </a:pPr>
            <a:r>
              <a:rPr lang="sv-SE" sz="1600" b="1" i="0" dirty="0">
                <a:solidFill>
                  <a:srgbClr val="FF0000"/>
                </a:solidFill>
                <a:effectLst/>
              </a:rPr>
              <a:t>1 december </a:t>
            </a:r>
            <a:r>
              <a:rPr lang="sv-SE" sz="1600" b="1" i="1" dirty="0">
                <a:solidFill>
                  <a:srgbClr val="000000"/>
                </a:solidFill>
                <a:effectLst/>
              </a:rPr>
              <a:t>Välfärdsteknikdagen 2022 - utmaningar och vägen framåt mot en digital äldreomsorg</a:t>
            </a:r>
          </a:p>
          <a:p>
            <a:pPr marL="372745" indent="-342900">
              <a:spcAft>
                <a:spcPts val="600"/>
              </a:spcAft>
              <a:buFontTx/>
              <a:buChar char="-"/>
            </a:pPr>
            <a:r>
              <a:rPr lang="sv-SE" sz="1600" b="1" dirty="0">
                <a:solidFill>
                  <a:srgbClr val="000000"/>
                </a:solidFill>
                <a:cs typeface="Arial"/>
              </a:rPr>
              <a:t>8 december </a:t>
            </a:r>
            <a:r>
              <a:rPr lang="sv-SE" sz="1600" dirty="0">
                <a:solidFill>
                  <a:srgbClr val="000000"/>
                </a:solidFill>
                <a:cs typeface="Arial"/>
              </a:rPr>
              <a:t>Digitalt studiebesök i Östersund</a:t>
            </a:r>
          </a:p>
          <a:p>
            <a:pPr marL="372745" indent="-342900">
              <a:spcAft>
                <a:spcPts val="600"/>
              </a:spcAft>
              <a:buFontTx/>
              <a:buChar char="-"/>
            </a:pPr>
            <a:r>
              <a:rPr lang="sv-SE" sz="1600" dirty="0">
                <a:solidFill>
                  <a:srgbClr val="000000"/>
                </a:solidFill>
                <a:cs typeface="Arial"/>
              </a:rPr>
              <a:t>8-10 </a:t>
            </a:r>
            <a:r>
              <a:rPr lang="sv-SE" sz="1600" b="1" dirty="0">
                <a:solidFill>
                  <a:srgbClr val="000000"/>
                </a:solidFill>
                <a:cs typeface="Arial"/>
              </a:rPr>
              <a:t>utbildningar/seminarier ”på plats” </a:t>
            </a:r>
            <a:r>
              <a:rPr lang="sv-SE" sz="1600" dirty="0">
                <a:solidFill>
                  <a:srgbClr val="000000"/>
                </a:solidFill>
                <a:cs typeface="Arial"/>
              </a:rPr>
              <a:t>hos</a:t>
            </a:r>
            <a:r>
              <a:rPr lang="sv-SE" sz="1600" b="1" dirty="0">
                <a:solidFill>
                  <a:srgbClr val="000000"/>
                </a:solidFill>
                <a:cs typeface="Arial"/>
              </a:rPr>
              <a:t> </a:t>
            </a:r>
            <a:r>
              <a:rPr lang="sv-SE" sz="1600" dirty="0">
                <a:solidFill>
                  <a:srgbClr val="000000"/>
                </a:solidFill>
                <a:cs typeface="Arial"/>
              </a:rPr>
              <a:t>kommuner – upphandling resp. förändringsledning</a:t>
            </a:r>
          </a:p>
          <a:p>
            <a:pPr marL="372745" indent="-342900">
              <a:spcAft>
                <a:spcPts val="600"/>
              </a:spcAft>
              <a:buFontTx/>
              <a:buChar char="-"/>
            </a:pPr>
            <a:r>
              <a:rPr lang="sv-SE" sz="1600" b="1" dirty="0">
                <a:solidFill>
                  <a:srgbClr val="000000"/>
                </a:solidFill>
                <a:cs typeface="Arial"/>
              </a:rPr>
              <a:t>Ytterligare seminarier tillkommer </a:t>
            </a:r>
            <a:r>
              <a:rPr lang="sv-SE" sz="1600" dirty="0">
                <a:solidFill>
                  <a:srgbClr val="000000"/>
                </a:solidFill>
                <a:cs typeface="Arial"/>
              </a:rPr>
              <a:t>under hösten</a:t>
            </a:r>
          </a:p>
          <a:p>
            <a:endParaRPr lang="sv-SE" dirty="0"/>
          </a:p>
        </p:txBody>
      </p:sp>
      <p:pic>
        <p:nvPicPr>
          <p:cNvPr id="5" name="Bildobjekt 4">
            <a:extLst>
              <a:ext uri="{FF2B5EF4-FFF2-40B4-BE49-F238E27FC236}">
                <a16:creationId xmlns:a16="http://schemas.microsoft.com/office/drawing/2014/main" id="{04521D15-69A5-A488-A3A8-1439B4B994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3479" y="4972141"/>
            <a:ext cx="3478662" cy="1183160"/>
          </a:xfrm>
          <a:prstGeom prst="rect">
            <a:avLst/>
          </a:prstGeom>
        </p:spPr>
      </p:pic>
      <p:pic>
        <p:nvPicPr>
          <p:cNvPr id="6" name="Bildobjekt 5">
            <a:extLst>
              <a:ext uri="{FF2B5EF4-FFF2-40B4-BE49-F238E27FC236}">
                <a16:creationId xmlns:a16="http://schemas.microsoft.com/office/drawing/2014/main" id="{82D17206-15A7-BE54-6EA7-A170E5EEB4EE}"/>
              </a:ext>
            </a:extLst>
          </p:cNvPr>
          <p:cNvPicPr>
            <a:picLocks noChangeAspect="1"/>
          </p:cNvPicPr>
          <p:nvPr/>
        </p:nvPicPr>
        <p:blipFill>
          <a:blip r:embed="rId3"/>
          <a:stretch>
            <a:fillRect/>
          </a:stretch>
        </p:blipFill>
        <p:spPr>
          <a:xfrm>
            <a:off x="0" y="0"/>
            <a:ext cx="1950889" cy="591363"/>
          </a:xfrm>
          <a:prstGeom prst="rect">
            <a:avLst/>
          </a:prstGeom>
        </p:spPr>
      </p:pic>
    </p:spTree>
    <p:extLst>
      <p:ext uri="{BB962C8B-B14F-4D97-AF65-F5344CB8AC3E}">
        <p14:creationId xmlns:p14="http://schemas.microsoft.com/office/powerpoint/2010/main" val="32666597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C7214D78-2A53-7B4E-8C26-A563D0A38E20}"/>
              </a:ext>
            </a:extLst>
          </p:cNvPr>
          <p:cNvSpPr/>
          <p:nvPr/>
        </p:nvSpPr>
        <p:spPr>
          <a:xfrm>
            <a:off x="0" y="0"/>
            <a:ext cx="4514492"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ysClr val="windowText" lastClr="000000"/>
                </a:solidFill>
                <a:effectLst/>
                <a:uLnTx/>
                <a:uFillTx/>
                <a:latin typeface="Arial"/>
                <a:ea typeface="+mn-ea"/>
                <a:cs typeface="+mn-cs"/>
              </a:rPr>
              <a:t>KOMPETENSCENTER VÄLFÄRDSTEKNIK</a:t>
            </a:r>
          </a:p>
        </p:txBody>
      </p:sp>
      <p:sp>
        <p:nvSpPr>
          <p:cNvPr id="22" name="Rektangel 21">
            <a:extLst>
              <a:ext uri="{FF2B5EF4-FFF2-40B4-BE49-F238E27FC236}">
                <a16:creationId xmlns:a16="http://schemas.microsoft.com/office/drawing/2014/main" id="{DB79C780-9907-6B41-BE25-856CCD41791F}"/>
              </a:ext>
            </a:extLst>
          </p:cNvPr>
          <p:cNvSpPr/>
          <p:nvPr/>
        </p:nvSpPr>
        <p:spPr>
          <a:xfrm>
            <a:off x="1578162" y="1001937"/>
            <a:ext cx="8127225" cy="467051"/>
          </a:xfrm>
          <a:prstGeom prst="rect">
            <a:avLst/>
          </a:prstGeom>
        </p:spPr>
        <p:txBody>
          <a:bodyPr wrap="none" lIns="91440" tIns="45720" rIns="91440" bIns="45720" anchor="t">
            <a:spAutoFit/>
          </a:bodyPr>
          <a:lstStyle/>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2400" b="1" i="0" u="none" strike="noStrike" kern="1200" cap="none" spc="0" normalizeH="0" baseline="0" noProof="0">
                <a:ln>
                  <a:noFill/>
                </a:ln>
                <a:solidFill>
                  <a:prstClr val="black"/>
                </a:solidFill>
                <a:effectLst/>
                <a:uLnTx/>
                <a:uFillTx/>
                <a:latin typeface="Arial"/>
                <a:ea typeface="+mn-ea"/>
                <a:cs typeface="Arial"/>
              </a:rPr>
              <a:t>Håll dig uppdaterad genom att följa oss i våra kanaler!</a:t>
            </a:r>
            <a:endParaRPr kumimoji="0" lang="sv-SE"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6" name="Rektangel 15">
            <a:extLst>
              <a:ext uri="{FF2B5EF4-FFF2-40B4-BE49-F238E27FC236}">
                <a16:creationId xmlns:a16="http://schemas.microsoft.com/office/drawing/2014/main" id="{5EBE5A12-1F9A-A543-9519-90A11A2BB072}"/>
              </a:ext>
            </a:extLst>
          </p:cNvPr>
          <p:cNvSpPr/>
          <p:nvPr/>
        </p:nvSpPr>
        <p:spPr>
          <a:xfrm>
            <a:off x="333184" y="4154366"/>
            <a:ext cx="2164054" cy="982833"/>
          </a:xfrm>
          <a:prstGeom prst="rect">
            <a:avLst/>
          </a:prstGeom>
        </p:spPr>
        <p:txBody>
          <a:bodyPr wrap="none" lIns="91440" tIns="45720" rIns="91440" bIns="45720" anchor="t">
            <a:spAutoFit/>
          </a:bodyPr>
          <a:lstStyle/>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Nyhetsbrev</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Arial"/>
              </a:rPr>
              <a:t>Kompetenscenter</a:t>
            </a:r>
          </a:p>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Arial"/>
              </a:rPr>
              <a:t>välfärdsteknik</a:t>
            </a:r>
          </a:p>
        </p:txBody>
      </p:sp>
      <p:sp>
        <p:nvSpPr>
          <p:cNvPr id="18" name="Rektangel 17">
            <a:extLst>
              <a:ext uri="{FF2B5EF4-FFF2-40B4-BE49-F238E27FC236}">
                <a16:creationId xmlns:a16="http://schemas.microsoft.com/office/drawing/2014/main" id="{47FFE5A0-3258-5447-A149-5BAD895DD2CE}"/>
              </a:ext>
            </a:extLst>
          </p:cNvPr>
          <p:cNvSpPr/>
          <p:nvPr/>
        </p:nvSpPr>
        <p:spPr>
          <a:xfrm>
            <a:off x="5112660" y="4191704"/>
            <a:ext cx="4104070" cy="982833"/>
          </a:xfrm>
          <a:prstGeom prst="rect">
            <a:avLst/>
          </a:prstGeom>
        </p:spPr>
        <p:txBody>
          <a:bodyPr wrap="square" lIns="91440" tIns="45720" rIns="91440" bIns="45720" anchor="t">
            <a:spAutoFit/>
          </a:bodyPr>
          <a:lstStyle/>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Sök: </a:t>
            </a:r>
            <a:r>
              <a:rPr kumimoji="0" lang="sv-SE" sz="1800" b="0" i="0" u="none" strike="noStrike" kern="1200" cap="none" spc="0" normalizeH="0" baseline="0" noProof="0" dirty="0">
                <a:ln>
                  <a:noFill/>
                </a:ln>
                <a:solidFill>
                  <a:prstClr val="black"/>
                </a:solidFill>
                <a:effectLst/>
                <a:uLnTx/>
                <a:uFillTx/>
                <a:latin typeface="Arial"/>
                <a:ea typeface="+mn-lt"/>
                <a:cs typeface="Arial"/>
                <a:hlinkClick r:id="rId3"/>
              </a:rPr>
              <a:t>#kompetenscentervälfärdsteknik</a:t>
            </a:r>
            <a:endParaRPr kumimoji="0" lang="sv-SE" sz="1800" b="0" i="0" u="none" strike="noStrike" kern="1200" cap="none" spc="0" normalizeH="0" baseline="0" noProof="0" dirty="0">
              <a:ln>
                <a:noFill/>
              </a:ln>
              <a:solidFill>
                <a:prstClr val="black"/>
              </a:solidFill>
              <a:effectLst/>
              <a:uLnTx/>
              <a:uFillTx/>
              <a:latin typeface="Arial"/>
              <a:ea typeface="+mn-lt"/>
              <a:cs typeface="Arial"/>
            </a:endParaRPr>
          </a:p>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och följ våra inlägg!</a:t>
            </a:r>
            <a:br>
              <a:rPr kumimoji="0" lang="sv-SE" sz="1800" b="1" i="0" u="none" strike="noStrike" kern="1200" cap="none" spc="0" normalizeH="0" baseline="0" noProof="0" dirty="0">
                <a:ln>
                  <a:noFill/>
                </a:ln>
                <a:solidFill>
                  <a:prstClr val="black"/>
                </a:solidFill>
                <a:effectLst/>
                <a:uLnTx/>
                <a:uFillTx/>
                <a:latin typeface="Arial"/>
                <a:ea typeface="+mn-ea"/>
                <a:cs typeface="+mn-cs"/>
              </a:rPr>
            </a:br>
            <a:endParaRPr kumimoji="0" lang="sv-SE" sz="1800" b="1" i="0" u="none" strike="noStrike" kern="1200" cap="none" spc="0" normalizeH="0" baseline="0" noProof="0" dirty="0">
              <a:ln>
                <a:noFill/>
              </a:ln>
              <a:solidFill>
                <a:prstClr val="black"/>
              </a:solidFill>
              <a:effectLst/>
              <a:uLnTx/>
              <a:uFillTx/>
              <a:latin typeface="Arial"/>
              <a:ea typeface="+mn-ea"/>
              <a:cs typeface="Arial"/>
            </a:endParaRPr>
          </a:p>
        </p:txBody>
      </p:sp>
      <p:sp>
        <p:nvSpPr>
          <p:cNvPr id="24" name="Rektangel 23">
            <a:extLst>
              <a:ext uri="{FF2B5EF4-FFF2-40B4-BE49-F238E27FC236}">
                <a16:creationId xmlns:a16="http://schemas.microsoft.com/office/drawing/2014/main" id="{6BF66BE9-80CE-1941-821D-93AAD529E95B}"/>
              </a:ext>
            </a:extLst>
          </p:cNvPr>
          <p:cNvSpPr/>
          <p:nvPr/>
        </p:nvSpPr>
        <p:spPr>
          <a:xfrm>
            <a:off x="9907955" y="4263874"/>
            <a:ext cx="1517147" cy="678071"/>
          </a:xfrm>
          <a:prstGeom prst="rect">
            <a:avLst/>
          </a:prstGeom>
        </p:spPr>
        <p:txBody>
          <a:bodyPr wrap="none">
            <a:spAutoFit/>
          </a:bodyPr>
          <a:lstStyle/>
          <a:p>
            <a:pPr marL="30163"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Helpdesk</a:t>
            </a:r>
          </a:p>
          <a:p>
            <a:pPr marL="30163"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info@skr.se</a:t>
            </a:r>
          </a:p>
        </p:txBody>
      </p:sp>
      <p:pic>
        <p:nvPicPr>
          <p:cNvPr id="5" name="Bildobjekt 4">
            <a:extLst>
              <a:ext uri="{FF2B5EF4-FFF2-40B4-BE49-F238E27FC236}">
                <a16:creationId xmlns:a16="http://schemas.microsoft.com/office/drawing/2014/main" id="{D86BAE1A-1001-2340-8EB2-F08E876C5F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61069" y="2657257"/>
            <a:ext cx="1018837" cy="1093205"/>
          </a:xfrm>
          <a:prstGeom prst="rect">
            <a:avLst/>
          </a:prstGeom>
        </p:spPr>
      </p:pic>
      <p:pic>
        <p:nvPicPr>
          <p:cNvPr id="27" name="Bildobjekt 26">
            <a:extLst>
              <a:ext uri="{FF2B5EF4-FFF2-40B4-BE49-F238E27FC236}">
                <a16:creationId xmlns:a16="http://schemas.microsoft.com/office/drawing/2014/main" id="{11A550D6-AEC3-EE4D-8733-1903B5A7876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939633" y="2887452"/>
            <a:ext cx="1094433" cy="1094433"/>
          </a:xfrm>
          <a:prstGeom prst="rect">
            <a:avLst/>
          </a:prstGeom>
        </p:spPr>
      </p:pic>
      <p:pic>
        <p:nvPicPr>
          <p:cNvPr id="4" name="Bildobjekt 3">
            <a:extLst>
              <a:ext uri="{FF2B5EF4-FFF2-40B4-BE49-F238E27FC236}">
                <a16:creationId xmlns:a16="http://schemas.microsoft.com/office/drawing/2014/main" id="{E0F061FC-1D8F-414F-815B-7A48C80F8F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5895" y="2565564"/>
            <a:ext cx="1472199" cy="1444596"/>
          </a:xfrm>
          <a:prstGeom prst="rect">
            <a:avLst/>
          </a:prstGeom>
        </p:spPr>
      </p:pic>
      <p:sp>
        <p:nvSpPr>
          <p:cNvPr id="14" name="Rektangel 13">
            <a:extLst>
              <a:ext uri="{FF2B5EF4-FFF2-40B4-BE49-F238E27FC236}">
                <a16:creationId xmlns:a16="http://schemas.microsoft.com/office/drawing/2014/main" id="{9926BEA9-AB34-4273-A6A8-2D7798FBB0E6}"/>
              </a:ext>
            </a:extLst>
          </p:cNvPr>
          <p:cNvSpPr/>
          <p:nvPr/>
        </p:nvSpPr>
        <p:spPr>
          <a:xfrm>
            <a:off x="2749139" y="4208742"/>
            <a:ext cx="1767150" cy="678134"/>
          </a:xfrm>
          <a:prstGeom prst="rect">
            <a:avLst/>
          </a:prstGeom>
        </p:spPr>
        <p:txBody>
          <a:bodyPr wrap="none" lIns="91440" tIns="45720" rIns="91440" bIns="45720" anchor="t">
            <a:spAutoFit/>
          </a:bodyPr>
          <a:lstStyle/>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Podden om </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29845"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välfärdsteknik</a:t>
            </a:r>
            <a:endParaRPr kumimoji="0" lang="sv-SE" sz="1800" b="1" i="0" u="none" strike="noStrike" kern="1200" cap="none" spc="0" normalizeH="0" baseline="0" noProof="0" dirty="0">
              <a:ln>
                <a:noFill/>
              </a:ln>
              <a:solidFill>
                <a:prstClr val="black"/>
              </a:solidFill>
              <a:effectLst/>
              <a:uLnTx/>
              <a:uFillTx/>
              <a:latin typeface="Arial"/>
              <a:ea typeface="+mn-ea"/>
              <a:cs typeface="Arial"/>
            </a:endParaRPr>
          </a:p>
        </p:txBody>
      </p:sp>
      <p:pic>
        <p:nvPicPr>
          <p:cNvPr id="12" name="Bildobjekt 11">
            <a:extLst>
              <a:ext uri="{FF2B5EF4-FFF2-40B4-BE49-F238E27FC236}">
                <a16:creationId xmlns:a16="http://schemas.microsoft.com/office/drawing/2014/main" id="{52CF97EC-8B7C-4F40-A345-0A606BDDDCA0}"/>
              </a:ext>
            </a:extLst>
          </p:cNvPr>
          <p:cNvPicPr>
            <a:picLocks noChangeAspect="1"/>
          </p:cNvPicPr>
          <p:nvPr/>
        </p:nvPicPr>
        <p:blipFill>
          <a:blip r:embed="rId7"/>
          <a:stretch>
            <a:fillRect/>
          </a:stretch>
        </p:blipFill>
        <p:spPr>
          <a:xfrm>
            <a:off x="9784421" y="652999"/>
            <a:ext cx="1159268" cy="1159800"/>
          </a:xfrm>
          <a:prstGeom prst="rect">
            <a:avLst/>
          </a:prstGeom>
        </p:spPr>
      </p:pic>
      <p:pic>
        <p:nvPicPr>
          <p:cNvPr id="2" name="Bildobjekt 5">
            <a:extLst>
              <a:ext uri="{FF2B5EF4-FFF2-40B4-BE49-F238E27FC236}">
                <a16:creationId xmlns:a16="http://schemas.microsoft.com/office/drawing/2014/main" id="{B363BD69-47EC-6F1D-E7A0-4F019FB42042}"/>
              </a:ext>
            </a:extLst>
          </p:cNvPr>
          <p:cNvPicPr>
            <a:picLocks noChangeAspect="1"/>
          </p:cNvPicPr>
          <p:nvPr/>
        </p:nvPicPr>
        <p:blipFill>
          <a:blip r:embed="rId8"/>
          <a:stretch>
            <a:fillRect/>
          </a:stretch>
        </p:blipFill>
        <p:spPr>
          <a:xfrm>
            <a:off x="6664873" y="3105439"/>
            <a:ext cx="1758594" cy="569828"/>
          </a:xfrm>
          <a:prstGeom prst="rect">
            <a:avLst/>
          </a:prstGeom>
        </p:spPr>
      </p:pic>
      <p:pic>
        <p:nvPicPr>
          <p:cNvPr id="6" name="Bildobjekt 6">
            <a:extLst>
              <a:ext uri="{FF2B5EF4-FFF2-40B4-BE49-F238E27FC236}">
                <a16:creationId xmlns:a16="http://schemas.microsoft.com/office/drawing/2014/main" id="{F872F96C-D975-8DEE-5951-FCA320783690}"/>
              </a:ext>
            </a:extLst>
          </p:cNvPr>
          <p:cNvPicPr>
            <a:picLocks noChangeAspect="1"/>
          </p:cNvPicPr>
          <p:nvPr/>
        </p:nvPicPr>
        <p:blipFill>
          <a:blip r:embed="rId9"/>
          <a:stretch>
            <a:fillRect/>
          </a:stretch>
        </p:blipFill>
        <p:spPr>
          <a:xfrm>
            <a:off x="5616695" y="2847000"/>
            <a:ext cx="952500" cy="1009650"/>
          </a:xfrm>
          <a:prstGeom prst="rect">
            <a:avLst/>
          </a:prstGeom>
        </p:spPr>
      </p:pic>
      <p:sp>
        <p:nvSpPr>
          <p:cNvPr id="15" name="Rektangel 14">
            <a:extLst>
              <a:ext uri="{FF2B5EF4-FFF2-40B4-BE49-F238E27FC236}">
                <a16:creationId xmlns:a16="http://schemas.microsoft.com/office/drawing/2014/main" id="{B36F5320-AB54-39F7-8CDC-22C15E210F70}"/>
              </a:ext>
            </a:extLst>
          </p:cNvPr>
          <p:cNvSpPr/>
          <p:nvPr/>
        </p:nvSpPr>
        <p:spPr>
          <a:xfrm>
            <a:off x="4216730" y="5690974"/>
            <a:ext cx="2511008" cy="373436"/>
          </a:xfrm>
          <a:prstGeom prst="rect">
            <a:avLst/>
          </a:prstGeom>
        </p:spPr>
        <p:txBody>
          <a:bodyPr wrap="none">
            <a:spAutoFit/>
          </a:bodyPr>
          <a:lstStyle/>
          <a:p>
            <a:pPr marL="30163" marR="0" lvl="0" indent="0" algn="l" defTabSz="914400" rtl="0" eaLnBrk="1" fontAlgn="auto" latinLnBrk="0" hangingPunct="1">
              <a:lnSpc>
                <a:spcPct val="11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Skr.se/valfardsteknik</a:t>
            </a:r>
          </a:p>
        </p:txBody>
      </p:sp>
    </p:spTree>
    <p:extLst>
      <p:ext uri="{BB962C8B-B14F-4D97-AF65-F5344CB8AC3E}">
        <p14:creationId xmlns:p14="http://schemas.microsoft.com/office/powerpoint/2010/main" val="42335411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67FE9C1-DFEF-40DD-A16F-9776E4613317}"/>
              </a:ext>
            </a:extLst>
          </p:cNvPr>
          <p:cNvSpPr>
            <a:spLocks noGrp="1"/>
          </p:cNvSpPr>
          <p:nvPr>
            <p:ph type="title"/>
          </p:nvPr>
        </p:nvSpPr>
        <p:spPr/>
        <p:txBody>
          <a:bodyPr/>
          <a:lstStyle/>
          <a:p>
            <a:r>
              <a:rPr lang="sv-SE" dirty="0"/>
              <a:t>RSS nätverket</a:t>
            </a:r>
          </a:p>
        </p:txBody>
      </p:sp>
    </p:spTree>
    <p:extLst>
      <p:ext uri="{BB962C8B-B14F-4D97-AF65-F5344CB8AC3E}">
        <p14:creationId xmlns:p14="http://schemas.microsoft.com/office/powerpoint/2010/main" val="18717527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tshållare för innehåll 3">
            <a:extLst>
              <a:ext uri="{FF2B5EF4-FFF2-40B4-BE49-F238E27FC236}">
                <a16:creationId xmlns:a16="http://schemas.microsoft.com/office/drawing/2014/main" id="{E8B84D84-9482-F47F-46EA-75F47CC4EE5C}"/>
              </a:ext>
            </a:extLst>
          </p:cNvPr>
          <p:cNvGraphicFramePr>
            <a:graphicFrameLocks noGrp="1"/>
          </p:cNvGraphicFramePr>
          <p:nvPr>
            <p:ph idx="4294967295"/>
          </p:nvPr>
        </p:nvGraphicFramePr>
        <p:xfrm>
          <a:off x="692459" y="514905"/>
          <a:ext cx="7263831" cy="5472965"/>
        </p:xfrm>
        <a:graphic>
          <a:graphicData uri="http://schemas.openxmlformats.org/drawingml/2006/table">
            <a:tbl>
              <a:tblPr firstRow="1" firstCol="1" bandRow="1">
                <a:tableStyleId>{5C22544A-7EE6-4342-B048-85BDC9FD1C3A}</a:tableStyleId>
              </a:tblPr>
              <a:tblGrid>
                <a:gridCol w="1192685">
                  <a:extLst>
                    <a:ext uri="{9D8B030D-6E8A-4147-A177-3AD203B41FA5}">
                      <a16:colId xmlns:a16="http://schemas.microsoft.com/office/drawing/2014/main" val="1278590284"/>
                    </a:ext>
                  </a:extLst>
                </a:gridCol>
                <a:gridCol w="2115426">
                  <a:extLst>
                    <a:ext uri="{9D8B030D-6E8A-4147-A177-3AD203B41FA5}">
                      <a16:colId xmlns:a16="http://schemas.microsoft.com/office/drawing/2014/main" val="1704838505"/>
                    </a:ext>
                  </a:extLst>
                </a:gridCol>
                <a:gridCol w="1931788">
                  <a:extLst>
                    <a:ext uri="{9D8B030D-6E8A-4147-A177-3AD203B41FA5}">
                      <a16:colId xmlns:a16="http://schemas.microsoft.com/office/drawing/2014/main" val="3383866435"/>
                    </a:ext>
                  </a:extLst>
                </a:gridCol>
                <a:gridCol w="2023932">
                  <a:extLst>
                    <a:ext uri="{9D8B030D-6E8A-4147-A177-3AD203B41FA5}">
                      <a16:colId xmlns:a16="http://schemas.microsoft.com/office/drawing/2014/main" val="3973300119"/>
                    </a:ext>
                  </a:extLst>
                </a:gridCol>
              </a:tblGrid>
              <a:tr h="236844">
                <a:tc>
                  <a:txBody>
                    <a:bodyPr/>
                    <a:lstStyle/>
                    <a:p>
                      <a:pPr>
                        <a:lnSpc>
                          <a:spcPct val="107000"/>
                        </a:lnSpc>
                        <a:spcAft>
                          <a:spcPts val="800"/>
                        </a:spcAft>
                      </a:pPr>
                      <a:r>
                        <a:rPr lang="sv-SE" sz="700">
                          <a:effectLst/>
                        </a:rPr>
                        <a:t>Län</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dirty="0">
                          <a:effectLst/>
                        </a:rPr>
                        <a:t>Namn ordinarie</a:t>
                      </a:r>
                      <a:endParaRPr lang="sv-S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Kommun/region</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E-post</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extLst>
                  <a:ext uri="{0D108BD9-81ED-4DB2-BD59-A6C34878D82A}">
                    <a16:rowId xmlns:a16="http://schemas.microsoft.com/office/drawing/2014/main" val="1379111637"/>
                  </a:ext>
                </a:extLst>
              </a:tr>
              <a:tr h="1153772">
                <a:tc>
                  <a:txBody>
                    <a:bodyPr/>
                    <a:lstStyle/>
                    <a:p>
                      <a:pPr>
                        <a:lnSpc>
                          <a:spcPct val="107000"/>
                        </a:lnSpc>
                        <a:spcAft>
                          <a:spcPts val="800"/>
                        </a:spcAft>
                      </a:pPr>
                      <a:r>
                        <a:rPr lang="sv-SE" sz="700">
                          <a:effectLst/>
                        </a:rPr>
                        <a:t> </a:t>
                      </a:r>
                    </a:p>
                    <a:p>
                      <a:pPr>
                        <a:lnSpc>
                          <a:spcPct val="107000"/>
                        </a:lnSpc>
                        <a:spcAft>
                          <a:spcPts val="800"/>
                        </a:spcAft>
                      </a:pPr>
                      <a:r>
                        <a:rPr lang="sv-SE" sz="700">
                          <a:effectLst/>
                        </a:rPr>
                        <a:t> </a:t>
                      </a:r>
                    </a:p>
                    <a:p>
                      <a:pPr>
                        <a:lnSpc>
                          <a:spcPct val="107000"/>
                        </a:lnSpc>
                        <a:spcAft>
                          <a:spcPts val="800"/>
                        </a:spcAft>
                      </a:pPr>
                      <a:r>
                        <a:rPr lang="sv-SE" sz="700">
                          <a:effectLst/>
                        </a:rPr>
                        <a:t> </a:t>
                      </a:r>
                    </a:p>
                    <a:p>
                      <a:pPr>
                        <a:lnSpc>
                          <a:spcPct val="107000"/>
                        </a:lnSpc>
                        <a:spcAft>
                          <a:spcPts val="800"/>
                        </a:spcAft>
                      </a:pPr>
                      <a:r>
                        <a:rPr lang="sv-SE" sz="700">
                          <a:effectLst/>
                        </a:rPr>
                        <a:t>Västra Götaland</a:t>
                      </a:r>
                    </a:p>
                    <a:p>
                      <a:pPr>
                        <a:lnSpc>
                          <a:spcPct val="107000"/>
                        </a:lnSpc>
                        <a:spcAft>
                          <a:spcPts val="800"/>
                        </a:spcAft>
                      </a:pPr>
                      <a:r>
                        <a:rPr lang="sv-SE" sz="700">
                          <a:effectLst/>
                        </a:rPr>
                        <a:t>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dirty="0">
                          <a:effectLst/>
                        </a:rPr>
                        <a:t> </a:t>
                      </a:r>
                    </a:p>
                    <a:p>
                      <a:pPr>
                        <a:lnSpc>
                          <a:spcPct val="107000"/>
                        </a:lnSpc>
                        <a:spcAft>
                          <a:spcPts val="800"/>
                        </a:spcAft>
                      </a:pPr>
                      <a:r>
                        <a:rPr lang="sv-SE" sz="700" dirty="0">
                          <a:effectLst/>
                        </a:rPr>
                        <a:t> </a:t>
                      </a:r>
                    </a:p>
                    <a:p>
                      <a:pPr>
                        <a:lnSpc>
                          <a:spcPct val="107000"/>
                        </a:lnSpc>
                        <a:spcAft>
                          <a:spcPts val="800"/>
                        </a:spcAft>
                      </a:pPr>
                      <a:r>
                        <a:rPr lang="sv-SE" sz="700" dirty="0">
                          <a:effectLst/>
                        </a:rPr>
                        <a:t> </a:t>
                      </a:r>
                    </a:p>
                    <a:p>
                      <a:pPr>
                        <a:lnSpc>
                          <a:spcPct val="107000"/>
                        </a:lnSpc>
                        <a:spcAft>
                          <a:spcPts val="800"/>
                        </a:spcAft>
                      </a:pPr>
                      <a:r>
                        <a:rPr lang="sv-SE" sz="700" dirty="0">
                          <a:effectLst/>
                        </a:rPr>
                        <a:t>Sandra </a:t>
                      </a:r>
                      <a:r>
                        <a:rPr lang="sv-SE" sz="700" dirty="0" err="1">
                          <a:effectLst/>
                        </a:rPr>
                        <a:t>Goll</a:t>
                      </a:r>
                      <a:r>
                        <a:rPr lang="sv-SE" sz="700" dirty="0">
                          <a:effectLst/>
                        </a:rPr>
                        <a:t>-Rasmussen Nielsen</a:t>
                      </a:r>
                    </a:p>
                    <a:p>
                      <a:pPr>
                        <a:lnSpc>
                          <a:spcPct val="107000"/>
                        </a:lnSpc>
                        <a:spcAft>
                          <a:spcPts val="800"/>
                        </a:spcAft>
                      </a:pPr>
                      <a:r>
                        <a:rPr lang="sv-SE" sz="700" dirty="0">
                          <a:effectLst/>
                        </a:rPr>
                        <a:t>	</a:t>
                      </a:r>
                      <a:endParaRPr lang="sv-S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dirty="0">
                          <a:effectLst/>
                        </a:rPr>
                        <a:t> </a:t>
                      </a:r>
                    </a:p>
                    <a:p>
                      <a:pPr>
                        <a:lnSpc>
                          <a:spcPct val="107000"/>
                        </a:lnSpc>
                        <a:spcAft>
                          <a:spcPts val="800"/>
                        </a:spcAft>
                      </a:pPr>
                      <a:r>
                        <a:rPr lang="sv-SE" sz="700" dirty="0">
                          <a:effectLst/>
                        </a:rPr>
                        <a:t> </a:t>
                      </a:r>
                    </a:p>
                    <a:p>
                      <a:pPr>
                        <a:lnSpc>
                          <a:spcPct val="107000"/>
                        </a:lnSpc>
                        <a:spcAft>
                          <a:spcPts val="800"/>
                        </a:spcAft>
                      </a:pPr>
                      <a:r>
                        <a:rPr lang="sv-SE" sz="700" dirty="0">
                          <a:effectLst/>
                        </a:rPr>
                        <a:t> </a:t>
                      </a:r>
                    </a:p>
                    <a:p>
                      <a:pPr>
                        <a:lnSpc>
                          <a:spcPct val="107000"/>
                        </a:lnSpc>
                        <a:spcAft>
                          <a:spcPts val="800"/>
                        </a:spcAft>
                      </a:pPr>
                      <a:r>
                        <a:rPr lang="sv-SE" sz="700" dirty="0">
                          <a:effectLst/>
                        </a:rPr>
                        <a:t>Göteborg GR</a:t>
                      </a:r>
                      <a:endParaRPr lang="sv-S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dirty="0">
                          <a:effectLst/>
                        </a:rPr>
                        <a:t> </a:t>
                      </a:r>
                    </a:p>
                    <a:p>
                      <a:pPr>
                        <a:lnSpc>
                          <a:spcPct val="107000"/>
                        </a:lnSpc>
                        <a:spcAft>
                          <a:spcPts val="800"/>
                        </a:spcAft>
                      </a:pPr>
                      <a:r>
                        <a:rPr lang="sv-SE" sz="700" u="sng" dirty="0">
                          <a:effectLst/>
                          <a:hlinkClick r:id="rId2"/>
                        </a:rPr>
                        <a:t>Sandra.Goll-RasmussenNielsen@goteborgsregionen.se</a:t>
                      </a:r>
                      <a:endParaRPr lang="sv-SE" sz="700" dirty="0">
                        <a:effectLst/>
                      </a:endParaRPr>
                    </a:p>
                    <a:p>
                      <a:pPr>
                        <a:lnSpc>
                          <a:spcPct val="107000"/>
                        </a:lnSpc>
                        <a:spcAft>
                          <a:spcPts val="800"/>
                        </a:spcAft>
                      </a:pPr>
                      <a:r>
                        <a:rPr lang="sv-SE" sz="700" dirty="0">
                          <a:effectLst/>
                        </a:rPr>
                        <a:t> </a:t>
                      </a:r>
                    </a:p>
                    <a:p>
                      <a:pPr>
                        <a:lnSpc>
                          <a:spcPct val="107000"/>
                        </a:lnSpc>
                        <a:spcAft>
                          <a:spcPts val="800"/>
                        </a:spcAft>
                      </a:pPr>
                      <a:r>
                        <a:rPr lang="sv-SE" sz="700" dirty="0">
                          <a:effectLst/>
                        </a:rPr>
                        <a:t> </a:t>
                      </a:r>
                      <a:endParaRPr lang="sv-S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extLst>
                  <a:ext uri="{0D108BD9-81ED-4DB2-BD59-A6C34878D82A}">
                    <a16:rowId xmlns:a16="http://schemas.microsoft.com/office/drawing/2014/main" val="1137210205"/>
                  </a:ext>
                </a:extLst>
              </a:tr>
              <a:tr h="394865">
                <a:tc>
                  <a:txBody>
                    <a:bodyPr/>
                    <a:lstStyle/>
                    <a:p>
                      <a:pPr>
                        <a:lnSpc>
                          <a:spcPct val="107000"/>
                        </a:lnSpc>
                        <a:spcAft>
                          <a:spcPts val="800"/>
                        </a:spcAft>
                      </a:pPr>
                      <a:r>
                        <a:rPr lang="sv-SE" sz="700">
                          <a:effectLst/>
                        </a:rPr>
                        <a:t>Värmland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Marie Johansson</a:t>
                      </a:r>
                    </a:p>
                    <a:p>
                      <a:pPr>
                        <a:lnSpc>
                          <a:spcPct val="107000"/>
                        </a:lnSpc>
                        <a:spcAft>
                          <a:spcPts val="800"/>
                        </a:spcAft>
                      </a:pPr>
                      <a:r>
                        <a:rPr lang="sv-SE" sz="700">
                          <a:effectLst/>
                          <a:highlight>
                            <a:srgbClr val="FFFF00"/>
                          </a:highlight>
                        </a:rPr>
                        <a:t>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Karlstad</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u="sng">
                          <a:effectLst/>
                          <a:hlinkClick r:id="rId3"/>
                        </a:rPr>
                        <a:t>Marie.johansson@karlstad.se</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extLst>
                  <a:ext uri="{0D108BD9-81ED-4DB2-BD59-A6C34878D82A}">
                    <a16:rowId xmlns:a16="http://schemas.microsoft.com/office/drawing/2014/main" val="1626902707"/>
                  </a:ext>
                </a:extLst>
              </a:tr>
              <a:tr h="1139031">
                <a:tc>
                  <a:txBody>
                    <a:bodyPr/>
                    <a:lstStyle/>
                    <a:p>
                      <a:pPr>
                        <a:lnSpc>
                          <a:spcPct val="107000"/>
                        </a:lnSpc>
                        <a:spcAft>
                          <a:spcPts val="800"/>
                        </a:spcAft>
                      </a:pPr>
                      <a:r>
                        <a:rPr lang="sv-SE" sz="700">
                          <a:effectLst/>
                        </a:rPr>
                        <a:t> </a:t>
                      </a:r>
                    </a:p>
                    <a:p>
                      <a:pPr>
                        <a:lnSpc>
                          <a:spcPct val="107000"/>
                        </a:lnSpc>
                        <a:spcAft>
                          <a:spcPts val="800"/>
                        </a:spcAft>
                      </a:pPr>
                      <a:r>
                        <a:rPr lang="sv-SE" sz="700">
                          <a:effectLst/>
                        </a:rPr>
                        <a:t> </a:t>
                      </a:r>
                    </a:p>
                    <a:p>
                      <a:pPr>
                        <a:lnSpc>
                          <a:spcPct val="107000"/>
                        </a:lnSpc>
                        <a:spcAft>
                          <a:spcPts val="800"/>
                        </a:spcAft>
                      </a:pPr>
                      <a:r>
                        <a:rPr lang="sv-SE" sz="700">
                          <a:effectLst/>
                        </a:rPr>
                        <a:t>Stockholm</a:t>
                      </a:r>
                    </a:p>
                    <a:p>
                      <a:pPr>
                        <a:lnSpc>
                          <a:spcPct val="107000"/>
                        </a:lnSpc>
                        <a:spcAft>
                          <a:spcPts val="800"/>
                        </a:spcAft>
                      </a:pPr>
                      <a:r>
                        <a:rPr lang="sv-SE" sz="700">
                          <a:effectLst/>
                        </a:rPr>
                        <a:t>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 </a:t>
                      </a:r>
                    </a:p>
                    <a:p>
                      <a:pPr>
                        <a:lnSpc>
                          <a:spcPct val="107000"/>
                        </a:lnSpc>
                        <a:spcAft>
                          <a:spcPts val="800"/>
                        </a:spcAft>
                      </a:pPr>
                      <a:r>
                        <a:rPr lang="sv-SE" sz="700">
                          <a:effectLst/>
                        </a:rPr>
                        <a:t>Katarina Volgy</a:t>
                      </a:r>
                    </a:p>
                    <a:p>
                      <a:pPr>
                        <a:lnSpc>
                          <a:spcPct val="107000"/>
                        </a:lnSpc>
                        <a:spcAft>
                          <a:spcPts val="800"/>
                        </a:spcAft>
                      </a:pPr>
                      <a:r>
                        <a:rPr lang="sv-SE" sz="700">
                          <a:effectLst/>
                        </a:rPr>
                        <a:t>Charlotta Ryd</a:t>
                      </a:r>
                    </a:p>
                    <a:p>
                      <a:pPr>
                        <a:lnSpc>
                          <a:spcPct val="107000"/>
                        </a:lnSpc>
                        <a:spcAft>
                          <a:spcPts val="800"/>
                        </a:spcAft>
                      </a:pPr>
                      <a:r>
                        <a:rPr lang="sv-SE" sz="700">
                          <a:effectLst/>
                        </a:rPr>
                        <a:t>Lena Carling</a:t>
                      </a:r>
                    </a:p>
                    <a:p>
                      <a:pPr>
                        <a:lnSpc>
                          <a:spcPct val="107000"/>
                        </a:lnSpc>
                        <a:spcAft>
                          <a:spcPts val="800"/>
                        </a:spcAft>
                      </a:pPr>
                      <a:r>
                        <a:rPr lang="sv-SE" sz="700">
                          <a:effectLst/>
                        </a:rPr>
                        <a:t>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 </a:t>
                      </a:r>
                    </a:p>
                    <a:p>
                      <a:pPr>
                        <a:lnSpc>
                          <a:spcPct val="107000"/>
                        </a:lnSpc>
                        <a:spcAft>
                          <a:spcPts val="800"/>
                        </a:spcAft>
                      </a:pPr>
                      <a:r>
                        <a:rPr lang="sv-SE" sz="700">
                          <a:effectLst/>
                        </a:rPr>
                        <a:t>Storsthlm</a:t>
                      </a:r>
                    </a:p>
                    <a:p>
                      <a:pPr>
                        <a:lnSpc>
                          <a:spcPct val="107000"/>
                        </a:lnSpc>
                        <a:spcAft>
                          <a:spcPts val="800"/>
                        </a:spcAft>
                      </a:pPr>
                      <a:r>
                        <a:rPr lang="sv-SE" sz="700">
                          <a:effectLst/>
                        </a:rPr>
                        <a:t>FoU Nordväst</a:t>
                      </a:r>
                    </a:p>
                    <a:p>
                      <a:pPr>
                        <a:lnSpc>
                          <a:spcPct val="107000"/>
                        </a:lnSpc>
                        <a:spcAft>
                          <a:spcPts val="800"/>
                        </a:spcAft>
                      </a:pPr>
                      <a:r>
                        <a:rPr lang="sv-SE" sz="700">
                          <a:effectLst/>
                        </a:rPr>
                        <a:t>Stockholm</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 </a:t>
                      </a:r>
                    </a:p>
                    <a:p>
                      <a:pPr>
                        <a:lnSpc>
                          <a:spcPct val="107000"/>
                        </a:lnSpc>
                        <a:spcAft>
                          <a:spcPts val="800"/>
                        </a:spcAft>
                      </a:pPr>
                      <a:r>
                        <a:rPr lang="sv-SE" sz="700" u="none" strike="noStrike">
                          <a:effectLst/>
                          <a:hlinkClick r:id="rId4"/>
                        </a:rPr>
                        <a:t>Katarina.volgy@storsthlm.se</a:t>
                      </a:r>
                      <a:r>
                        <a:rPr lang="sv-SE" sz="700">
                          <a:effectLst/>
                        </a:rPr>
                        <a:t> </a:t>
                      </a:r>
                    </a:p>
                    <a:p>
                      <a:pPr>
                        <a:lnSpc>
                          <a:spcPct val="107000"/>
                        </a:lnSpc>
                        <a:spcAft>
                          <a:spcPts val="800"/>
                        </a:spcAft>
                      </a:pPr>
                      <a:r>
                        <a:rPr lang="sv-SE" sz="700">
                          <a:effectLst/>
                        </a:rPr>
                        <a:t>charlotta.ryd@ki.se</a:t>
                      </a:r>
                    </a:p>
                    <a:p>
                      <a:pPr>
                        <a:lnSpc>
                          <a:spcPct val="107000"/>
                        </a:lnSpc>
                        <a:spcAft>
                          <a:spcPts val="800"/>
                        </a:spcAft>
                      </a:pPr>
                      <a:r>
                        <a:rPr lang="sv-SE" sz="700" u="sng">
                          <a:effectLst/>
                          <a:hlinkClick r:id="rId5"/>
                        </a:rPr>
                        <a:t>lena.carling@stockholm.se</a:t>
                      </a:r>
                      <a:endParaRPr lang="sv-SE" sz="700">
                        <a:effectLst/>
                      </a:endParaRPr>
                    </a:p>
                    <a:p>
                      <a:pPr>
                        <a:lnSpc>
                          <a:spcPct val="107000"/>
                        </a:lnSpc>
                        <a:spcAft>
                          <a:spcPts val="800"/>
                        </a:spcAft>
                      </a:pPr>
                      <a:r>
                        <a:rPr lang="sv-SE" sz="700">
                          <a:effectLst/>
                        </a:rPr>
                        <a:t>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extLst>
                  <a:ext uri="{0D108BD9-81ED-4DB2-BD59-A6C34878D82A}">
                    <a16:rowId xmlns:a16="http://schemas.microsoft.com/office/drawing/2014/main" val="2706812575"/>
                  </a:ext>
                </a:extLst>
              </a:tr>
              <a:tr h="380124">
                <a:tc>
                  <a:txBody>
                    <a:bodyPr/>
                    <a:lstStyle/>
                    <a:p>
                      <a:pPr>
                        <a:lnSpc>
                          <a:spcPct val="107000"/>
                        </a:lnSpc>
                        <a:spcAft>
                          <a:spcPts val="800"/>
                        </a:spcAft>
                      </a:pPr>
                      <a:r>
                        <a:rPr lang="sv-SE" sz="700">
                          <a:effectLst/>
                        </a:rPr>
                        <a:t>Kalmar</a:t>
                      </a:r>
                    </a:p>
                    <a:p>
                      <a:pPr>
                        <a:lnSpc>
                          <a:spcPct val="107000"/>
                        </a:lnSpc>
                        <a:spcAft>
                          <a:spcPts val="800"/>
                        </a:spcAft>
                      </a:pPr>
                      <a:r>
                        <a:rPr lang="sv-SE" sz="700">
                          <a:effectLst/>
                        </a:rPr>
                        <a:t>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5000"/>
                        </a:lnSpc>
                        <a:spcAft>
                          <a:spcPts val="800"/>
                        </a:spcAft>
                      </a:pPr>
                      <a:r>
                        <a:rPr lang="sv-SE" sz="700">
                          <a:effectLst/>
                        </a:rPr>
                        <a:t>Lena Vilander Hamnert</a:t>
                      </a:r>
                    </a:p>
                    <a:p>
                      <a:pPr>
                        <a:lnSpc>
                          <a:spcPct val="107000"/>
                        </a:lnSpc>
                        <a:spcAft>
                          <a:spcPts val="800"/>
                        </a:spcAft>
                        <a:tabLst>
                          <a:tab pos="1402080" algn="l"/>
                        </a:tabLst>
                      </a:pPr>
                      <a:r>
                        <a:rPr lang="sv-SE" sz="700">
                          <a:effectLst/>
                        </a:rPr>
                        <a:t>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Kommunförbundet Kalmar län</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600" u="sng">
                          <a:effectLst/>
                          <a:hlinkClick r:id="rId6"/>
                        </a:rPr>
                        <a:t>lena.vilander-hamnert@kfkl.se</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extLst>
                  <a:ext uri="{0D108BD9-81ED-4DB2-BD59-A6C34878D82A}">
                    <a16:rowId xmlns:a16="http://schemas.microsoft.com/office/drawing/2014/main" val="2566346391"/>
                  </a:ext>
                </a:extLst>
              </a:tr>
              <a:tr h="394865">
                <a:tc>
                  <a:txBody>
                    <a:bodyPr/>
                    <a:lstStyle/>
                    <a:p>
                      <a:pPr>
                        <a:lnSpc>
                          <a:spcPct val="107000"/>
                        </a:lnSpc>
                        <a:spcAft>
                          <a:spcPts val="800"/>
                        </a:spcAft>
                      </a:pPr>
                      <a:r>
                        <a:rPr lang="sv-SE" sz="700">
                          <a:effectLst/>
                        </a:rPr>
                        <a:t>Dalarna</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Carina Andersson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Rättvik</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u="sng">
                          <a:effectLst/>
                          <a:hlinkClick r:id="rId7"/>
                        </a:rPr>
                        <a:t>carina.andersson@rattvik.se</a:t>
                      </a:r>
                      <a:endParaRPr lang="sv-SE" sz="700">
                        <a:effectLst/>
                      </a:endParaRPr>
                    </a:p>
                    <a:p>
                      <a:pPr>
                        <a:lnSpc>
                          <a:spcPct val="107000"/>
                        </a:lnSpc>
                        <a:spcAft>
                          <a:spcPts val="800"/>
                        </a:spcAft>
                      </a:pPr>
                      <a:r>
                        <a:rPr lang="sv-SE" sz="700">
                          <a:effectLst/>
                        </a:rPr>
                        <a:t>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extLst>
                  <a:ext uri="{0D108BD9-81ED-4DB2-BD59-A6C34878D82A}">
                    <a16:rowId xmlns:a16="http://schemas.microsoft.com/office/drawing/2014/main" val="1300620554"/>
                  </a:ext>
                </a:extLst>
              </a:tr>
              <a:tr h="380124">
                <a:tc>
                  <a:txBody>
                    <a:bodyPr/>
                    <a:lstStyle/>
                    <a:p>
                      <a:pPr>
                        <a:lnSpc>
                          <a:spcPct val="107000"/>
                        </a:lnSpc>
                        <a:spcAft>
                          <a:spcPts val="800"/>
                        </a:spcAft>
                      </a:pPr>
                      <a:r>
                        <a:rPr lang="sv-SE" sz="700">
                          <a:effectLst/>
                        </a:rPr>
                        <a:t>Jönköping</a:t>
                      </a:r>
                    </a:p>
                    <a:p>
                      <a:pPr>
                        <a:lnSpc>
                          <a:spcPct val="107000"/>
                        </a:lnSpc>
                        <a:spcAft>
                          <a:spcPts val="800"/>
                        </a:spcAft>
                      </a:pPr>
                      <a:r>
                        <a:rPr lang="sv-SE" sz="700">
                          <a:effectLst/>
                        </a:rPr>
                        <a:t>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Carolina Sanderberg</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Region Jönköping</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u="sng">
                          <a:effectLst/>
                          <a:hlinkClick r:id="rId8"/>
                        </a:rPr>
                        <a:t>carolina.sanderberg@rjl.se</a:t>
                      </a:r>
                      <a:endParaRPr lang="sv-SE" sz="700">
                        <a:effectLst/>
                      </a:endParaRPr>
                    </a:p>
                    <a:p>
                      <a:pPr>
                        <a:lnSpc>
                          <a:spcPct val="107000"/>
                        </a:lnSpc>
                        <a:spcAft>
                          <a:spcPts val="800"/>
                        </a:spcAft>
                      </a:pPr>
                      <a:r>
                        <a:rPr lang="sv-SE" sz="700">
                          <a:effectLst/>
                        </a:rPr>
                        <a:t>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extLst>
                  <a:ext uri="{0D108BD9-81ED-4DB2-BD59-A6C34878D82A}">
                    <a16:rowId xmlns:a16="http://schemas.microsoft.com/office/drawing/2014/main" val="3305994813"/>
                  </a:ext>
                </a:extLst>
              </a:tr>
              <a:tr h="886062">
                <a:tc>
                  <a:txBody>
                    <a:bodyPr/>
                    <a:lstStyle/>
                    <a:p>
                      <a:pPr>
                        <a:lnSpc>
                          <a:spcPct val="107000"/>
                        </a:lnSpc>
                        <a:spcAft>
                          <a:spcPts val="800"/>
                        </a:spcAft>
                      </a:pPr>
                      <a:r>
                        <a:rPr lang="sv-SE" sz="700">
                          <a:effectLst/>
                        </a:rPr>
                        <a:t>Kronoberg</a:t>
                      </a:r>
                    </a:p>
                    <a:p>
                      <a:pPr>
                        <a:lnSpc>
                          <a:spcPct val="107000"/>
                        </a:lnSpc>
                        <a:spcAft>
                          <a:spcPts val="800"/>
                        </a:spcAft>
                      </a:pPr>
                      <a:r>
                        <a:rPr lang="sv-SE" sz="700">
                          <a:effectLst/>
                        </a:rPr>
                        <a:t> </a:t>
                      </a:r>
                    </a:p>
                    <a:p>
                      <a:pPr>
                        <a:lnSpc>
                          <a:spcPct val="107000"/>
                        </a:lnSpc>
                        <a:spcAft>
                          <a:spcPts val="800"/>
                        </a:spcAft>
                      </a:pPr>
                      <a:r>
                        <a:rPr lang="sv-SE" sz="700">
                          <a:effectLst/>
                        </a:rPr>
                        <a:t> </a:t>
                      </a:r>
                    </a:p>
                    <a:p>
                      <a:pPr>
                        <a:lnSpc>
                          <a:spcPct val="107000"/>
                        </a:lnSpc>
                        <a:spcAft>
                          <a:spcPts val="800"/>
                        </a:spcAft>
                      </a:pPr>
                      <a:r>
                        <a:rPr lang="sv-SE" sz="700">
                          <a:effectLst/>
                        </a:rPr>
                        <a:t>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Saknas</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extLst>
                  <a:ext uri="{0D108BD9-81ED-4DB2-BD59-A6C34878D82A}">
                    <a16:rowId xmlns:a16="http://schemas.microsoft.com/office/drawing/2014/main" val="2032634981"/>
                  </a:ext>
                </a:extLst>
              </a:tr>
              <a:tr h="127154">
                <a:tc>
                  <a:txBody>
                    <a:bodyPr/>
                    <a:lstStyle/>
                    <a:p>
                      <a:pPr>
                        <a:lnSpc>
                          <a:spcPct val="107000"/>
                        </a:lnSpc>
                        <a:spcAft>
                          <a:spcPts val="800"/>
                        </a:spcAft>
                      </a:pPr>
                      <a:r>
                        <a:rPr lang="sv-SE" sz="700">
                          <a:effectLst/>
                        </a:rPr>
                        <a:t>Län</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Namn ordinarie</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Kommun/region</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E-post</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extLst>
                  <a:ext uri="{0D108BD9-81ED-4DB2-BD59-A6C34878D82A}">
                    <a16:rowId xmlns:a16="http://schemas.microsoft.com/office/drawing/2014/main" val="2565810989"/>
                  </a:ext>
                </a:extLst>
              </a:tr>
              <a:tr h="380124">
                <a:tc>
                  <a:txBody>
                    <a:bodyPr/>
                    <a:lstStyle/>
                    <a:p>
                      <a:pPr>
                        <a:lnSpc>
                          <a:spcPct val="107000"/>
                        </a:lnSpc>
                        <a:spcAft>
                          <a:spcPts val="800"/>
                        </a:spcAft>
                      </a:pPr>
                      <a:r>
                        <a:rPr lang="sv-SE" sz="700">
                          <a:effectLst/>
                        </a:rPr>
                        <a:t>Norrbotten</a:t>
                      </a:r>
                    </a:p>
                    <a:p>
                      <a:pPr>
                        <a:lnSpc>
                          <a:spcPct val="107000"/>
                        </a:lnSpc>
                        <a:spcAft>
                          <a:spcPts val="800"/>
                        </a:spcAft>
                      </a:pPr>
                      <a:r>
                        <a:rPr lang="sv-SE" sz="700">
                          <a:effectLst/>
                        </a:rPr>
                        <a:t>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Ann Wennerkull</a:t>
                      </a:r>
                    </a:p>
                    <a:p>
                      <a:pPr>
                        <a:lnSpc>
                          <a:spcPct val="107000"/>
                        </a:lnSpc>
                        <a:spcAft>
                          <a:spcPts val="800"/>
                        </a:spcAft>
                      </a:pPr>
                      <a:r>
                        <a:rPr lang="sv-SE" sz="700">
                          <a:effectLst/>
                        </a:rPr>
                        <a:t>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a:effectLst/>
                        </a:rPr>
                        <a:t>Piteå</a:t>
                      </a:r>
                    </a:p>
                    <a:p>
                      <a:pPr>
                        <a:lnSpc>
                          <a:spcPct val="107000"/>
                        </a:lnSpc>
                        <a:spcAft>
                          <a:spcPts val="800"/>
                        </a:spcAft>
                      </a:pPr>
                      <a:r>
                        <a:rPr lang="sv-SE" sz="700">
                          <a:effectLst/>
                        </a:rPr>
                        <a:t> </a:t>
                      </a:r>
                      <a:endParaRPr lang="sv-SE" sz="70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tc>
                  <a:txBody>
                    <a:bodyPr/>
                    <a:lstStyle/>
                    <a:p>
                      <a:pPr>
                        <a:lnSpc>
                          <a:spcPct val="107000"/>
                        </a:lnSpc>
                        <a:spcAft>
                          <a:spcPts val="800"/>
                        </a:spcAft>
                      </a:pPr>
                      <a:r>
                        <a:rPr lang="sv-SE" sz="700" u="sng" dirty="0">
                          <a:effectLst/>
                          <a:hlinkClick r:id="rId9"/>
                        </a:rPr>
                        <a:t>ann.wennerkull@pitea.se</a:t>
                      </a:r>
                      <a:endParaRPr lang="sv-SE" sz="700" dirty="0">
                        <a:effectLst/>
                      </a:endParaRPr>
                    </a:p>
                    <a:p>
                      <a:pPr>
                        <a:lnSpc>
                          <a:spcPct val="107000"/>
                        </a:lnSpc>
                        <a:spcAft>
                          <a:spcPts val="800"/>
                        </a:spcAft>
                      </a:pPr>
                      <a:r>
                        <a:rPr lang="sv-SE" sz="700" dirty="0">
                          <a:effectLst/>
                        </a:rPr>
                        <a:t> </a:t>
                      </a:r>
                      <a:endParaRPr lang="sv-SE"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0774" marR="40774" marT="0" marB="0"/>
                </a:tc>
                <a:extLst>
                  <a:ext uri="{0D108BD9-81ED-4DB2-BD59-A6C34878D82A}">
                    <a16:rowId xmlns:a16="http://schemas.microsoft.com/office/drawing/2014/main" val="2683658858"/>
                  </a:ext>
                </a:extLst>
              </a:tr>
            </a:tbl>
          </a:graphicData>
        </a:graphic>
      </p:graphicFrame>
      <p:sp>
        <p:nvSpPr>
          <p:cNvPr id="3" name="textruta 2">
            <a:extLst>
              <a:ext uri="{FF2B5EF4-FFF2-40B4-BE49-F238E27FC236}">
                <a16:creationId xmlns:a16="http://schemas.microsoft.com/office/drawing/2014/main" id="{8F945128-3C13-ACCD-842F-746A299A73D2}"/>
              </a:ext>
            </a:extLst>
          </p:cNvPr>
          <p:cNvSpPr txBox="1"/>
          <p:nvPr/>
        </p:nvSpPr>
        <p:spPr>
          <a:xfrm>
            <a:off x="8220722" y="1562470"/>
            <a:ext cx="3576620" cy="2554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Arial"/>
                <a:ea typeface="+mn-ea"/>
                <a:cs typeface="+mn-cs"/>
              </a:rPr>
              <a:t>Kontaktpersoner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Arial"/>
                <a:ea typeface="+mn-ea"/>
                <a:cs typeface="+mn-cs"/>
              </a:rPr>
              <a:t>RSS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Arial"/>
                <a:ea typeface="+mn-ea"/>
                <a:cs typeface="+mn-cs"/>
              </a:rPr>
              <a:t>Socialtjänstens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Arial"/>
                <a:ea typeface="+mn-ea"/>
                <a:cs typeface="+mn-cs"/>
              </a:rPr>
              <a:t>digitaliserings-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a:noFill/>
                </a:ln>
                <a:solidFill>
                  <a:prstClr val="black"/>
                </a:solidFill>
                <a:effectLst/>
                <a:uLnTx/>
                <a:uFillTx/>
                <a:latin typeface="Arial"/>
                <a:ea typeface="+mn-ea"/>
                <a:cs typeface="+mn-cs"/>
              </a:rPr>
              <a:t>nätverk</a:t>
            </a:r>
          </a:p>
        </p:txBody>
      </p:sp>
    </p:spTree>
    <p:extLst>
      <p:ext uri="{BB962C8B-B14F-4D97-AF65-F5344CB8AC3E}">
        <p14:creationId xmlns:p14="http://schemas.microsoft.com/office/powerpoint/2010/main" val="6770398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405C00F6-B105-E83B-CE02-2C73265E90A9}"/>
              </a:ext>
            </a:extLst>
          </p:cNvPr>
          <p:cNvPicPr>
            <a:picLocks noGrp="1" noChangeAspect="1"/>
          </p:cNvPicPr>
          <p:nvPr>
            <p:ph idx="4294967295"/>
          </p:nvPr>
        </p:nvPicPr>
        <p:blipFill>
          <a:blip r:embed="rId2"/>
          <a:stretch>
            <a:fillRect/>
          </a:stretch>
        </p:blipFill>
        <p:spPr>
          <a:xfrm>
            <a:off x="2248677" y="345007"/>
            <a:ext cx="6862763" cy="5813425"/>
          </a:xfrm>
          <a:prstGeom prst="rect">
            <a:avLst/>
          </a:prstGeom>
        </p:spPr>
      </p:pic>
    </p:spTree>
    <p:extLst>
      <p:ext uri="{BB962C8B-B14F-4D97-AF65-F5344CB8AC3E}">
        <p14:creationId xmlns:p14="http://schemas.microsoft.com/office/powerpoint/2010/main" val="4919365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CDB7DC-916E-8C2D-556C-C98C440588A8}"/>
              </a:ext>
            </a:extLst>
          </p:cNvPr>
          <p:cNvSpPr>
            <a:spLocks noGrp="1"/>
          </p:cNvSpPr>
          <p:nvPr>
            <p:ph type="title"/>
          </p:nvPr>
        </p:nvSpPr>
        <p:spPr/>
        <p:txBody>
          <a:bodyPr/>
          <a:lstStyle/>
          <a:p>
            <a:r>
              <a:rPr lang="sv-SE" sz="3200" dirty="0"/>
              <a:t/>
            </a:r>
            <a:br>
              <a:rPr lang="sv-SE" sz="3200" dirty="0"/>
            </a:br>
            <a:r>
              <a:rPr lang="sv-SE" sz="3200" dirty="0"/>
              <a:t>Frågeställningar?</a:t>
            </a:r>
            <a:r>
              <a:rPr lang="sv-SE" dirty="0"/>
              <a:t/>
            </a:r>
            <a:br>
              <a:rPr lang="sv-SE" dirty="0"/>
            </a:br>
            <a:endParaRPr lang="sv-SE" dirty="0"/>
          </a:p>
        </p:txBody>
      </p:sp>
      <p:sp>
        <p:nvSpPr>
          <p:cNvPr id="3" name="Platshållare för innehåll 2">
            <a:extLst>
              <a:ext uri="{FF2B5EF4-FFF2-40B4-BE49-F238E27FC236}">
                <a16:creationId xmlns:a16="http://schemas.microsoft.com/office/drawing/2014/main" id="{D7CE731C-3975-9EE3-F2EC-25965EC78BDE}"/>
              </a:ext>
            </a:extLst>
          </p:cNvPr>
          <p:cNvSpPr>
            <a:spLocks noGrp="1"/>
          </p:cNvSpPr>
          <p:nvPr>
            <p:ph idx="1"/>
          </p:nvPr>
        </p:nvSpPr>
        <p:spPr/>
        <p:txBody>
          <a:bodyPr/>
          <a:lstStyle/>
          <a:p>
            <a:r>
              <a:rPr lang="sv-SE" dirty="0"/>
              <a:t>Hur arbetar och samverkar de olika RSS-nätverken/verksamhetsområdena med nätverket som arbetar med verksamhetsutveckling som innehåller digitala lösningar?</a:t>
            </a:r>
          </a:p>
          <a:p>
            <a:r>
              <a:rPr lang="sv-SE" dirty="0"/>
              <a:t>Hur kan RSS nätverken fortsätta stödja kommunerna i dessa verksamhetsfrågor? </a:t>
            </a:r>
          </a:p>
        </p:txBody>
      </p:sp>
    </p:spTree>
    <p:extLst>
      <p:ext uri="{BB962C8B-B14F-4D97-AF65-F5344CB8AC3E}">
        <p14:creationId xmlns:p14="http://schemas.microsoft.com/office/powerpoint/2010/main" val="114352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638C4B-C191-42A1-BBA1-0B796F511D13}"/>
              </a:ext>
            </a:extLst>
          </p:cNvPr>
          <p:cNvSpPr>
            <a:spLocks noGrp="1"/>
          </p:cNvSpPr>
          <p:nvPr>
            <p:ph type="title"/>
          </p:nvPr>
        </p:nvSpPr>
        <p:spPr/>
        <p:txBody>
          <a:bodyPr/>
          <a:lstStyle/>
          <a:p>
            <a:r>
              <a:rPr lang="sv-SE" dirty="0"/>
              <a:t>Lösningsförslag</a:t>
            </a:r>
          </a:p>
        </p:txBody>
      </p:sp>
      <p:sp>
        <p:nvSpPr>
          <p:cNvPr id="3" name="Platshållare för innehåll 2">
            <a:extLst>
              <a:ext uri="{FF2B5EF4-FFF2-40B4-BE49-F238E27FC236}">
                <a16:creationId xmlns:a16="http://schemas.microsoft.com/office/drawing/2014/main" id="{5D84FB9E-DC96-453B-BC7D-26B05BFE7F1F}"/>
              </a:ext>
            </a:extLst>
          </p:cNvPr>
          <p:cNvSpPr>
            <a:spLocks noGrp="1"/>
          </p:cNvSpPr>
          <p:nvPr>
            <p:ph idx="1"/>
          </p:nvPr>
        </p:nvSpPr>
        <p:spPr/>
        <p:txBody>
          <a:bodyPr/>
          <a:lstStyle/>
          <a:p>
            <a:r>
              <a:rPr lang="sv-SE" dirty="0"/>
              <a:t>Ett digitalt omsorgsregister.</a:t>
            </a:r>
          </a:p>
          <a:p>
            <a:r>
              <a:rPr lang="sv-SE" dirty="0"/>
              <a:t>Strukturerad information om de relevanta verksamheterna.</a:t>
            </a:r>
          </a:p>
          <a:p>
            <a:r>
              <a:rPr lang="sv-SE" dirty="0"/>
              <a:t>Möjligt för tjänstemän vid socialnämnderna att direkt, i digital form, ta del av </a:t>
            </a:r>
            <a:r>
              <a:rPr lang="sv-SE" dirty="0" err="1"/>
              <a:t>IVO:s</a:t>
            </a:r>
            <a:r>
              <a:rPr lang="sv-SE" dirty="0"/>
              <a:t> beslut.</a:t>
            </a:r>
          </a:p>
          <a:p>
            <a:r>
              <a:rPr lang="sv-SE" dirty="0"/>
              <a:t>Tillgängligt dygnet runt.</a:t>
            </a:r>
          </a:p>
          <a:p>
            <a:r>
              <a:rPr lang="sv-SE" dirty="0"/>
              <a:t>Ingen manuell hantering, såsom hantering av utlämnanden av handlingar från IVO, krävs.</a:t>
            </a:r>
          </a:p>
        </p:txBody>
      </p:sp>
    </p:spTree>
    <p:extLst>
      <p:ext uri="{BB962C8B-B14F-4D97-AF65-F5344CB8AC3E}">
        <p14:creationId xmlns:p14="http://schemas.microsoft.com/office/powerpoint/2010/main" val="3239343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9FFBD373-463D-E559-A9BB-333AECA6AE8B}"/>
              </a:ext>
            </a:extLst>
          </p:cNvPr>
          <p:cNvSpPr>
            <a:spLocks noGrp="1"/>
          </p:cNvSpPr>
          <p:nvPr>
            <p:ph idx="1"/>
          </p:nvPr>
        </p:nvSpPr>
        <p:spPr/>
        <p:txBody>
          <a:bodyPr/>
          <a:lstStyle/>
          <a:p>
            <a:pPr marL="30163" indent="0">
              <a:buNone/>
            </a:pPr>
            <a:r>
              <a:rPr lang="sv-SE" b="1" dirty="0"/>
              <a:t>Tidigare:</a:t>
            </a:r>
          </a:p>
          <a:p>
            <a:r>
              <a:rPr lang="sv-SE" dirty="0"/>
              <a:t>Helt manuell hantering. ”Var god dröj”.</a:t>
            </a:r>
          </a:p>
          <a:p>
            <a:pPr marL="30163" indent="0">
              <a:buNone/>
            </a:pPr>
            <a:endParaRPr lang="sv-SE" dirty="0"/>
          </a:p>
          <a:p>
            <a:endParaRPr lang="sv-SE" dirty="0"/>
          </a:p>
        </p:txBody>
      </p:sp>
      <p:sp>
        <p:nvSpPr>
          <p:cNvPr id="3" name="Rubrik 2">
            <a:extLst>
              <a:ext uri="{FF2B5EF4-FFF2-40B4-BE49-F238E27FC236}">
                <a16:creationId xmlns:a16="http://schemas.microsoft.com/office/drawing/2014/main" id="{84BF6933-56CD-0E82-5625-1B4783F30FE6}"/>
              </a:ext>
            </a:extLst>
          </p:cNvPr>
          <p:cNvSpPr>
            <a:spLocks noGrp="1"/>
          </p:cNvSpPr>
          <p:nvPr>
            <p:ph type="title"/>
          </p:nvPr>
        </p:nvSpPr>
        <p:spPr/>
        <p:txBody>
          <a:bodyPr/>
          <a:lstStyle/>
          <a:p>
            <a:r>
              <a:rPr lang="sv-SE" dirty="0"/>
              <a:t>Registrets utveckling</a:t>
            </a:r>
          </a:p>
        </p:txBody>
      </p:sp>
    </p:spTree>
    <p:extLst>
      <p:ext uri="{BB962C8B-B14F-4D97-AF65-F5344CB8AC3E}">
        <p14:creationId xmlns:p14="http://schemas.microsoft.com/office/powerpoint/2010/main" val="620770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5C218D4-A833-414A-49CC-86A0F449A0B0}"/>
              </a:ext>
            </a:extLst>
          </p:cNvPr>
          <p:cNvSpPr>
            <a:spLocks noGrp="1"/>
          </p:cNvSpPr>
          <p:nvPr>
            <p:ph idx="1"/>
          </p:nvPr>
        </p:nvSpPr>
        <p:spPr>
          <a:xfrm>
            <a:off x="664232" y="1554480"/>
            <a:ext cx="9609825" cy="4679321"/>
          </a:xfrm>
        </p:spPr>
        <p:txBody>
          <a:bodyPr/>
          <a:lstStyle/>
          <a:p>
            <a:pPr marL="30163" indent="0">
              <a:buNone/>
            </a:pPr>
            <a:r>
              <a:rPr lang="sv-SE" sz="1600" b="1" dirty="0"/>
              <a:t>Sedan 2 maj 2022 finns en e-tjänst. Ska bidra till kommunernas arbete med placeringar av BoU.</a:t>
            </a:r>
          </a:p>
          <a:p>
            <a:pPr marL="30163" indent="0">
              <a:buNone/>
            </a:pPr>
            <a:r>
              <a:rPr lang="sv-SE" sz="1600" b="1" dirty="0"/>
              <a:t>Med e-tjänsten kan kommunerna se:</a:t>
            </a:r>
          </a:p>
          <a:p>
            <a:r>
              <a:rPr lang="sv-SE" sz="1600" dirty="0"/>
              <a:t>vilka HVB och stödboende för barn och unga som finns i Sverige.</a:t>
            </a:r>
          </a:p>
          <a:p>
            <a:r>
              <a:rPr lang="sv-SE" sz="1600" dirty="0"/>
              <a:t>vem som ansvarar för respektive hem.</a:t>
            </a:r>
          </a:p>
          <a:p>
            <a:r>
              <a:rPr lang="sv-SE" sz="1600" dirty="0"/>
              <a:t>vilka målgrupper respektive boende tar emot.</a:t>
            </a:r>
          </a:p>
          <a:p>
            <a:r>
              <a:rPr lang="sv-SE" sz="1600" dirty="0"/>
              <a:t>placering i län/kommun, antal platser och typ av verksamhet.</a:t>
            </a:r>
          </a:p>
          <a:p>
            <a:r>
              <a:rPr lang="sv-SE" sz="1600" dirty="0">
                <a:solidFill>
                  <a:srgbClr val="FF0000"/>
                </a:solidFill>
              </a:rPr>
              <a:t>Övergripande information (</a:t>
            </a:r>
            <a:r>
              <a:rPr lang="sv-SE" sz="1600" dirty="0" err="1">
                <a:solidFill>
                  <a:srgbClr val="FF0000"/>
                </a:solidFill>
              </a:rPr>
              <a:t>sk</a:t>
            </a:r>
            <a:r>
              <a:rPr lang="sv-SE" sz="1600" dirty="0">
                <a:solidFill>
                  <a:srgbClr val="FF0000"/>
                </a:solidFill>
              </a:rPr>
              <a:t> metadata) om </a:t>
            </a:r>
            <a:r>
              <a:rPr lang="sv-SE" sz="1600" dirty="0" err="1">
                <a:solidFill>
                  <a:srgbClr val="FF0000"/>
                </a:solidFill>
              </a:rPr>
              <a:t>IVO:s</a:t>
            </a:r>
            <a:r>
              <a:rPr lang="sv-SE" sz="1600" dirty="0">
                <a:solidFill>
                  <a:srgbClr val="FF0000"/>
                </a:solidFill>
              </a:rPr>
              <a:t> tillsyn av verksamheterna de senaste tre åren, det vill säga om IVO har upptäckt brister och i så fall vilka brister.</a:t>
            </a:r>
          </a:p>
          <a:p>
            <a:r>
              <a:rPr lang="sv-SE" sz="1600" dirty="0">
                <a:solidFill>
                  <a:srgbClr val="FF0000"/>
                </a:solidFill>
              </a:rPr>
              <a:t>diarienummer för att underlätta för kommuner att begära ut relevanta beslut.</a:t>
            </a:r>
          </a:p>
          <a:p>
            <a:r>
              <a:rPr lang="sv-SE" sz="1600" dirty="0">
                <a:solidFill>
                  <a:srgbClr val="FF0000"/>
                </a:solidFill>
              </a:rPr>
              <a:t>information om vilka verksamheter IVO har återkallat tillståndet för. </a:t>
            </a:r>
          </a:p>
          <a:p>
            <a:r>
              <a:rPr lang="sv-SE" sz="1600" dirty="0">
                <a:solidFill>
                  <a:srgbClr val="FF0000"/>
                </a:solidFill>
              </a:rPr>
              <a:t>om IVO tillfälligt har förbjudit verksamheten att bedrivas.</a:t>
            </a:r>
          </a:p>
          <a:p>
            <a:pPr marL="30163" indent="0">
              <a:buNone/>
            </a:pPr>
            <a:r>
              <a:rPr lang="sv-SE" sz="1600" dirty="0"/>
              <a:t>I tjänsten finns flera olika filtreringsmöjligheter, till exempel typ av boende, målgrupp, län, kommun, aktiva verksamheter, nedlagda verksamheter samt verksamheter där IVO återkallat tillståndet</a:t>
            </a:r>
          </a:p>
          <a:p>
            <a:endParaRPr lang="sv-SE" sz="1600" dirty="0"/>
          </a:p>
        </p:txBody>
      </p:sp>
      <p:sp>
        <p:nvSpPr>
          <p:cNvPr id="3" name="Rubrik 2">
            <a:extLst>
              <a:ext uri="{FF2B5EF4-FFF2-40B4-BE49-F238E27FC236}">
                <a16:creationId xmlns:a16="http://schemas.microsoft.com/office/drawing/2014/main" id="{94CA37CA-8B7D-FD0F-380F-4E26808FCC21}"/>
              </a:ext>
            </a:extLst>
          </p:cNvPr>
          <p:cNvSpPr>
            <a:spLocks noGrp="1"/>
          </p:cNvSpPr>
          <p:nvPr>
            <p:ph type="title"/>
          </p:nvPr>
        </p:nvSpPr>
        <p:spPr>
          <a:xfrm>
            <a:off x="664233" y="364062"/>
            <a:ext cx="9609825" cy="1231392"/>
          </a:xfrm>
        </p:spPr>
        <p:txBody>
          <a:bodyPr/>
          <a:lstStyle/>
          <a:p>
            <a:r>
              <a:rPr lang="sv-SE" dirty="0"/>
              <a:t>Registret idag</a:t>
            </a:r>
          </a:p>
        </p:txBody>
      </p:sp>
    </p:spTree>
    <p:extLst>
      <p:ext uri="{BB962C8B-B14F-4D97-AF65-F5344CB8AC3E}">
        <p14:creationId xmlns:p14="http://schemas.microsoft.com/office/powerpoint/2010/main" val="3580814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A09F75D-901A-4BDF-B59A-D1C22F7C1EE1}"/>
              </a:ext>
            </a:extLst>
          </p:cNvPr>
          <p:cNvSpPr>
            <a:spLocks noGrp="1"/>
          </p:cNvSpPr>
          <p:nvPr>
            <p:ph type="title"/>
          </p:nvPr>
        </p:nvSpPr>
        <p:spPr>
          <a:xfrm>
            <a:off x="666000" y="2077404"/>
            <a:ext cx="9608400" cy="1966912"/>
          </a:xfrm>
        </p:spPr>
        <p:txBody>
          <a:bodyPr/>
          <a:lstStyle/>
          <a:p>
            <a:pPr>
              <a:lnSpc>
                <a:spcPct val="100000"/>
              </a:lnSpc>
            </a:pPr>
            <a:r>
              <a:rPr lang="sv-SE" dirty="0"/>
              <a:t>Kvinnofrid </a:t>
            </a:r>
            <a:br>
              <a:rPr lang="sv-SE" dirty="0"/>
            </a:br>
            <a:endParaRPr lang="sv-SE" dirty="0">
              <a:cs typeface="Arial"/>
            </a:endParaRPr>
          </a:p>
        </p:txBody>
      </p:sp>
    </p:spTree>
    <p:extLst>
      <p:ext uri="{BB962C8B-B14F-4D97-AF65-F5344CB8AC3E}">
        <p14:creationId xmlns:p14="http://schemas.microsoft.com/office/powerpoint/2010/main" val="3595391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F7715CB1-4A98-FA59-5DA8-DF0F51FE2503}"/>
              </a:ext>
            </a:extLst>
          </p:cNvPr>
          <p:cNvSpPr>
            <a:spLocks noGrp="1"/>
          </p:cNvSpPr>
          <p:nvPr>
            <p:ph idx="1"/>
          </p:nvPr>
        </p:nvSpPr>
        <p:spPr>
          <a:xfrm>
            <a:off x="664232" y="2495203"/>
            <a:ext cx="7069777" cy="3738598"/>
          </a:xfrm>
        </p:spPr>
        <p:txBody>
          <a:bodyPr/>
          <a:lstStyle/>
          <a:p>
            <a:r>
              <a:rPr lang="sv-SE" sz="2400" dirty="0"/>
              <a:t>Ikraftträdande 1 nov 2022 (HSF-FS 2022:39)</a:t>
            </a:r>
            <a:endParaRPr lang="sv-SE" dirty="0"/>
          </a:p>
          <a:p>
            <a:r>
              <a:rPr lang="sv-SE" sz="2400" dirty="0"/>
              <a:t>SKR anordnade ett webbinarium tillsammans med Socialstyrelsen den 14 sep, över 1250 deltog </a:t>
            </a:r>
          </a:p>
          <a:p>
            <a:r>
              <a:rPr lang="sv-SE" dirty="0"/>
              <a:t>Webbinarium går att se fram till 15/11 via denna </a:t>
            </a:r>
            <a:r>
              <a:rPr lang="sv-SE" dirty="0">
                <a:hlinkClick r:id="rId2"/>
              </a:rPr>
              <a:t>länk</a:t>
            </a:r>
            <a:endParaRPr lang="sv-SE" sz="2400" dirty="0"/>
          </a:p>
          <a:p>
            <a:endParaRPr lang="sv-SE" dirty="0"/>
          </a:p>
          <a:p>
            <a:endParaRPr lang="sv-SE" dirty="0"/>
          </a:p>
        </p:txBody>
      </p:sp>
      <p:sp>
        <p:nvSpPr>
          <p:cNvPr id="3" name="Rubrik 2">
            <a:extLst>
              <a:ext uri="{FF2B5EF4-FFF2-40B4-BE49-F238E27FC236}">
                <a16:creationId xmlns:a16="http://schemas.microsoft.com/office/drawing/2014/main" id="{2C5259CE-48DE-F962-C0FD-F1A9874523EE}"/>
              </a:ext>
            </a:extLst>
          </p:cNvPr>
          <p:cNvSpPr>
            <a:spLocks noGrp="1"/>
          </p:cNvSpPr>
          <p:nvPr>
            <p:ph type="title"/>
          </p:nvPr>
        </p:nvSpPr>
        <p:spPr/>
        <p:txBody>
          <a:bodyPr/>
          <a:lstStyle/>
          <a:p>
            <a:r>
              <a:rPr lang="sv-SE" dirty="0"/>
              <a:t>Nya föreskrifter om våld i nära relation</a:t>
            </a:r>
          </a:p>
        </p:txBody>
      </p:sp>
      <p:pic>
        <p:nvPicPr>
          <p:cNvPr id="1026" name="E8B9ADD8-3968-4BCC-BA12-CFD0088BBEE5">
            <a:extLst>
              <a:ext uri="{FF2B5EF4-FFF2-40B4-BE49-F238E27FC236}">
                <a16:creationId xmlns:a16="http://schemas.microsoft.com/office/drawing/2014/main" id="{A5B87706-487F-CEF0-661E-625587F9F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0417" y="2244800"/>
            <a:ext cx="3738598" cy="373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403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05FE5EC7-C99E-98CB-B6DC-7731D86ACE98}"/>
              </a:ext>
            </a:extLst>
          </p:cNvPr>
          <p:cNvSpPr>
            <a:spLocks noGrp="1"/>
          </p:cNvSpPr>
          <p:nvPr>
            <p:ph idx="1"/>
          </p:nvPr>
        </p:nvSpPr>
        <p:spPr>
          <a:xfrm>
            <a:off x="664232" y="2244800"/>
            <a:ext cx="9609825" cy="3738598"/>
          </a:xfrm>
        </p:spPr>
        <p:txBody>
          <a:bodyPr/>
          <a:lstStyle/>
          <a:p>
            <a:r>
              <a:rPr lang="sv-SE" dirty="0"/>
              <a:t>Det införs krav på att erbjuda insatser till våldsutövare</a:t>
            </a:r>
          </a:p>
          <a:p>
            <a:r>
              <a:rPr lang="sv-SE" dirty="0"/>
              <a:t>Krav på att fastställa rutiner för att fråga om våld införs (våldsutsatthet, bevittnande samt våldsutövande)</a:t>
            </a:r>
          </a:p>
          <a:p>
            <a:r>
              <a:rPr lang="sv-SE" dirty="0"/>
              <a:t>Vid behov ska nya riskbedömningar göras</a:t>
            </a:r>
          </a:p>
          <a:p>
            <a:r>
              <a:rPr lang="sv-SE" dirty="0"/>
              <a:t>Hälso- och sjukvården ska hjälpa den våldsutsatta att få kontakt med socialtjänst</a:t>
            </a:r>
          </a:p>
          <a:p>
            <a:r>
              <a:rPr lang="sv-SE" dirty="0"/>
              <a:t>Förtydligandet av krav på utredning av barns situation vid misstanke om våld tas bort</a:t>
            </a:r>
          </a:p>
          <a:p>
            <a:endParaRPr lang="sv-SE" dirty="0"/>
          </a:p>
          <a:p>
            <a:endParaRPr lang="sv-SE" dirty="0"/>
          </a:p>
          <a:p>
            <a:endParaRPr lang="sv-SE" dirty="0"/>
          </a:p>
        </p:txBody>
      </p:sp>
      <p:sp>
        <p:nvSpPr>
          <p:cNvPr id="3" name="Rubrik 2">
            <a:extLst>
              <a:ext uri="{FF2B5EF4-FFF2-40B4-BE49-F238E27FC236}">
                <a16:creationId xmlns:a16="http://schemas.microsoft.com/office/drawing/2014/main" id="{B6E6CCAA-A569-76B2-D6B9-458746E701F6}"/>
              </a:ext>
            </a:extLst>
          </p:cNvPr>
          <p:cNvSpPr>
            <a:spLocks noGrp="1"/>
          </p:cNvSpPr>
          <p:nvPr>
            <p:ph type="title"/>
          </p:nvPr>
        </p:nvSpPr>
        <p:spPr/>
        <p:txBody>
          <a:bodyPr/>
          <a:lstStyle/>
          <a:p>
            <a:r>
              <a:rPr lang="sv-SE" sz="4400" dirty="0"/>
              <a:t>Nya föreskrifter, förändringar…</a:t>
            </a:r>
            <a:endParaRPr lang="sv-SE" dirty="0"/>
          </a:p>
        </p:txBody>
      </p:sp>
    </p:spTree>
    <p:extLst>
      <p:ext uri="{BB962C8B-B14F-4D97-AF65-F5344CB8AC3E}">
        <p14:creationId xmlns:p14="http://schemas.microsoft.com/office/powerpoint/2010/main" val="2145380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96F78E55-1AAC-52D2-E18B-532778C78046}"/>
              </a:ext>
            </a:extLst>
          </p:cNvPr>
          <p:cNvSpPr>
            <a:spLocks noGrp="1"/>
          </p:cNvSpPr>
          <p:nvPr>
            <p:ph idx="1"/>
          </p:nvPr>
        </p:nvSpPr>
        <p:spPr>
          <a:xfrm>
            <a:off x="664231" y="1559701"/>
            <a:ext cx="9609825" cy="3738598"/>
          </a:xfrm>
        </p:spPr>
        <p:txBody>
          <a:bodyPr/>
          <a:lstStyle/>
          <a:p>
            <a:pPr marL="30163" indent="0">
              <a:buNone/>
            </a:pPr>
            <a:r>
              <a:rPr lang="sv-SE" sz="2000" dirty="0"/>
              <a:t>I utkastet till lagrådsremiss föreslås att:</a:t>
            </a:r>
          </a:p>
          <a:p>
            <a:r>
              <a:rPr lang="sv-SE" sz="2000" dirty="0"/>
              <a:t>skyddat boende regleras i socialtjänstlagen som boendeinsats till den som behöver stöd och skydd till följd av hot, våld eller andra övergrepp (inte enbart närstående)</a:t>
            </a:r>
          </a:p>
          <a:p>
            <a:r>
              <a:rPr lang="sv-SE" sz="2000" dirty="0"/>
              <a:t>barn ska få egna placeringar, antingen genom socialtjänstlagen eller med stöd av en ny lag</a:t>
            </a:r>
          </a:p>
          <a:p>
            <a:r>
              <a:rPr lang="sv-SE" sz="2000" dirty="0"/>
              <a:t>reformen finansieras med miljoner till kommuner och 10 miljoner kr till regioner, vilket inte ligger i linje med SKR:s tidigare beräkningar. </a:t>
            </a:r>
          </a:p>
          <a:p>
            <a:pPr marL="30163" indent="0">
              <a:buNone/>
            </a:pPr>
            <a:r>
              <a:rPr lang="sv-SE" sz="2000" dirty="0"/>
              <a:t>Remissen kom 31 augusti och remissvar ska lämnas till regeringskansliet senast den 1 december.</a:t>
            </a:r>
          </a:p>
          <a:p>
            <a:pPr marL="30163" indent="0">
              <a:buNone/>
            </a:pPr>
            <a:r>
              <a:rPr lang="sv-SE" sz="2000" dirty="0"/>
              <a:t>Tidsplanen är enligt RK: Proposition första kvartal 2023, planerat ikraftträdande juli 2023</a:t>
            </a:r>
            <a:endParaRPr lang="sv-SE" sz="2000" dirty="0">
              <a:cs typeface="Arial"/>
            </a:endParaRPr>
          </a:p>
          <a:p>
            <a:pPr marL="30163" indent="0">
              <a:buNone/>
            </a:pPr>
            <a:endParaRPr lang="sv-SE" sz="2000" dirty="0"/>
          </a:p>
          <a:p>
            <a:endParaRPr lang="sv-SE" sz="2000" dirty="0"/>
          </a:p>
          <a:p>
            <a:endParaRPr lang="sv-SE" sz="2000" dirty="0"/>
          </a:p>
        </p:txBody>
      </p:sp>
      <p:sp>
        <p:nvSpPr>
          <p:cNvPr id="3" name="Rubrik 2">
            <a:extLst>
              <a:ext uri="{FF2B5EF4-FFF2-40B4-BE49-F238E27FC236}">
                <a16:creationId xmlns:a16="http://schemas.microsoft.com/office/drawing/2014/main" id="{BE640F80-F84C-C57F-1FC8-B4E44BA48FDE}"/>
              </a:ext>
            </a:extLst>
          </p:cNvPr>
          <p:cNvSpPr>
            <a:spLocks noGrp="1"/>
          </p:cNvSpPr>
          <p:nvPr>
            <p:ph type="title"/>
          </p:nvPr>
        </p:nvSpPr>
        <p:spPr>
          <a:xfrm>
            <a:off x="664231" y="447882"/>
            <a:ext cx="9609825" cy="1231392"/>
          </a:xfrm>
        </p:spPr>
        <p:txBody>
          <a:bodyPr/>
          <a:lstStyle/>
          <a:p>
            <a:r>
              <a:rPr lang="sv-SE" dirty="0"/>
              <a:t>Reform för skyddat boende</a:t>
            </a:r>
          </a:p>
        </p:txBody>
      </p:sp>
    </p:spTree>
    <p:extLst>
      <p:ext uri="{BB962C8B-B14F-4D97-AF65-F5344CB8AC3E}">
        <p14:creationId xmlns:p14="http://schemas.microsoft.com/office/powerpoint/2010/main" val="34960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304D00B5-1497-69DA-D73C-7CF8CBB55353}"/>
              </a:ext>
            </a:extLst>
          </p:cNvPr>
          <p:cNvSpPr>
            <a:spLocks noGrp="1"/>
          </p:cNvSpPr>
          <p:nvPr>
            <p:ph idx="1"/>
          </p:nvPr>
        </p:nvSpPr>
        <p:spPr/>
        <p:txBody>
          <a:bodyPr/>
          <a:lstStyle/>
          <a:p>
            <a:r>
              <a:rPr lang="sv-SE" dirty="0"/>
              <a:t>Alla kommuner är inbjudna…….</a:t>
            </a:r>
          </a:p>
        </p:txBody>
      </p:sp>
      <p:sp>
        <p:nvSpPr>
          <p:cNvPr id="3" name="Rubrik 2">
            <a:extLst>
              <a:ext uri="{FF2B5EF4-FFF2-40B4-BE49-F238E27FC236}">
                <a16:creationId xmlns:a16="http://schemas.microsoft.com/office/drawing/2014/main" id="{29A2434A-ECBD-5CC8-E057-20E94E568A48}"/>
              </a:ext>
            </a:extLst>
          </p:cNvPr>
          <p:cNvSpPr>
            <a:spLocks noGrp="1"/>
          </p:cNvSpPr>
          <p:nvPr>
            <p:ph type="title"/>
          </p:nvPr>
        </p:nvSpPr>
        <p:spPr/>
        <p:txBody>
          <a:bodyPr/>
          <a:lstStyle/>
          <a:p>
            <a:r>
              <a:rPr lang="sv-SE" dirty="0"/>
              <a:t>7/10 Remisskonferens </a:t>
            </a:r>
            <a:br>
              <a:rPr lang="sv-SE" dirty="0"/>
            </a:br>
            <a:endParaRPr lang="sv-SE" dirty="0"/>
          </a:p>
        </p:txBody>
      </p:sp>
    </p:spTree>
    <p:extLst>
      <p:ext uri="{BB962C8B-B14F-4D97-AF65-F5344CB8AC3E}">
        <p14:creationId xmlns:p14="http://schemas.microsoft.com/office/powerpoint/2010/main" val="1202283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74393F-D333-1895-4B12-5A8F38B5EA3C}"/>
              </a:ext>
            </a:extLst>
          </p:cNvPr>
          <p:cNvSpPr>
            <a:spLocks noGrp="1"/>
          </p:cNvSpPr>
          <p:nvPr>
            <p:ph type="title"/>
          </p:nvPr>
        </p:nvSpPr>
        <p:spPr/>
        <p:txBody>
          <a:bodyPr/>
          <a:lstStyle/>
          <a:p>
            <a:r>
              <a:rPr lang="sv-SE" dirty="0"/>
              <a:t>Agenda</a:t>
            </a:r>
          </a:p>
        </p:txBody>
      </p:sp>
      <p:sp>
        <p:nvSpPr>
          <p:cNvPr id="3" name="Platshållare för innehåll 2">
            <a:extLst>
              <a:ext uri="{FF2B5EF4-FFF2-40B4-BE49-F238E27FC236}">
                <a16:creationId xmlns:a16="http://schemas.microsoft.com/office/drawing/2014/main" id="{5FE96DA2-C56C-734E-B158-00C683B2A8C9}"/>
              </a:ext>
            </a:extLst>
          </p:cNvPr>
          <p:cNvSpPr>
            <a:spLocks noGrp="1"/>
          </p:cNvSpPr>
          <p:nvPr>
            <p:ph idx="1"/>
          </p:nvPr>
        </p:nvSpPr>
        <p:spPr>
          <a:xfrm>
            <a:off x="664232" y="1815738"/>
            <a:ext cx="9609825" cy="4418064"/>
          </a:xfrm>
        </p:spPr>
        <p:txBody>
          <a:bodyPr/>
          <a:lstStyle/>
          <a:p>
            <a:pPr marL="30163" indent="0">
              <a:buNone/>
            </a:pPr>
            <a:r>
              <a:rPr lang="sv-SE" sz="2800" dirty="0">
                <a:effectLst/>
                <a:latin typeface="+mj-lt"/>
                <a:ea typeface="Calibri" panose="020F0502020204030204" pitchFamily="34" charset="0"/>
              </a:rPr>
              <a:t>14.30-15.15 Åsa Furén</a:t>
            </a:r>
            <a:r>
              <a:rPr lang="sv-SE" sz="2800" dirty="0">
                <a:latin typeface="+mj-lt"/>
                <a:ea typeface="Calibri" panose="020F0502020204030204" pitchFamily="34" charset="0"/>
              </a:rPr>
              <a:t>-</a:t>
            </a:r>
            <a:r>
              <a:rPr lang="sv-SE" sz="2800" dirty="0">
                <a:effectLst/>
                <a:latin typeface="+mj-lt"/>
                <a:ea typeface="Calibri" panose="020F0502020204030204" pitchFamily="34" charset="0"/>
              </a:rPr>
              <a:t>Thulin – Aktuellt i socialtjänsten</a:t>
            </a:r>
          </a:p>
          <a:p>
            <a:pPr marL="30163" indent="0">
              <a:buNone/>
            </a:pPr>
            <a:r>
              <a:rPr lang="sv-SE" sz="2800" dirty="0">
                <a:effectLst/>
                <a:latin typeface="+mj-lt"/>
                <a:ea typeface="Calibri" panose="020F0502020204030204" pitchFamily="34" charset="0"/>
              </a:rPr>
              <a:t>15:15-15:25 Klas Nilsson - </a:t>
            </a:r>
            <a:r>
              <a:rPr lang="sv-SE" sz="2800" dirty="0">
                <a:latin typeface="+mj-lt"/>
                <a:ea typeface="Calibri" panose="020F0502020204030204" pitchFamily="34" charset="0"/>
              </a:rPr>
              <a:t>V</a:t>
            </a:r>
            <a:r>
              <a:rPr lang="sv-SE" sz="2800" dirty="0">
                <a:effectLst/>
                <a:latin typeface="+mj-lt"/>
                <a:ea typeface="Calibri" panose="020F0502020204030204" pitchFamily="34" charset="0"/>
              </a:rPr>
              <a:t>erksamhetssystem</a:t>
            </a:r>
          </a:p>
          <a:p>
            <a:pPr marL="30163" indent="0">
              <a:buNone/>
            </a:pPr>
            <a:r>
              <a:rPr lang="sv-SE" sz="2800" dirty="0">
                <a:effectLst/>
                <a:latin typeface="+mj-lt"/>
                <a:ea typeface="Calibri" panose="020F0502020204030204" pitchFamily="34" charset="0"/>
              </a:rPr>
              <a:t>15:25-15:30 Paus</a:t>
            </a:r>
          </a:p>
          <a:p>
            <a:pPr marL="30163" indent="0">
              <a:buNone/>
            </a:pPr>
            <a:r>
              <a:rPr lang="sv-SE" sz="2800" dirty="0">
                <a:effectLst/>
                <a:latin typeface="+mj-lt"/>
                <a:ea typeface="Calibri" panose="020F0502020204030204" pitchFamily="34" charset="0"/>
              </a:rPr>
              <a:t>15:30-16:00 Lisbeth Löpare – N</a:t>
            </a:r>
            <a:r>
              <a:rPr lang="sv-SE" sz="2800" dirty="0">
                <a:latin typeface="+mj-lt"/>
                <a:ea typeface="Calibri" panose="020F0502020204030204" pitchFamily="34" charset="0"/>
              </a:rPr>
              <a:t>ära vård</a:t>
            </a:r>
            <a:endParaRPr lang="sv-SE" sz="2800" dirty="0">
              <a:effectLst/>
              <a:latin typeface="+mj-lt"/>
              <a:ea typeface="Calibri" panose="020F0502020204030204" pitchFamily="34" charset="0"/>
            </a:endParaRPr>
          </a:p>
          <a:p>
            <a:pPr marL="30163" indent="0">
              <a:buNone/>
            </a:pPr>
            <a:r>
              <a:rPr lang="sv-SE" sz="2800" dirty="0">
                <a:effectLst/>
                <a:latin typeface="+mj-lt"/>
                <a:ea typeface="Calibri" panose="020F0502020204030204" pitchFamily="34" charset="0"/>
              </a:rPr>
              <a:t>16:00-16:30 Eva Sahlén - Välfärdsteknik</a:t>
            </a:r>
          </a:p>
          <a:p>
            <a:pPr marL="30163" indent="0">
              <a:buNone/>
            </a:pPr>
            <a:r>
              <a:rPr lang="sv-SE" sz="2800" dirty="0">
                <a:latin typeface="+mj-lt"/>
                <a:ea typeface="Calibri" panose="020F0502020204030204" pitchFamily="34" charset="0"/>
              </a:rPr>
              <a:t>Obs! Inspelning om nya utredningar inom ekonomiskt bistånd och arbetsmarknad finns i </a:t>
            </a:r>
            <a:r>
              <a:rPr lang="sv-SE" sz="2800" dirty="0" err="1">
                <a:latin typeface="+mj-lt"/>
                <a:ea typeface="Calibri" panose="020F0502020204030204" pitchFamily="34" charset="0"/>
              </a:rPr>
              <a:t>projectplace</a:t>
            </a:r>
            <a:endParaRPr lang="sv-SE" sz="2800" dirty="0">
              <a:latin typeface="+mj-lt"/>
              <a:ea typeface="Calibri" panose="020F0502020204030204" pitchFamily="34" charset="0"/>
            </a:endParaRPr>
          </a:p>
          <a:p>
            <a:endParaRPr lang="sv-SE" dirty="0"/>
          </a:p>
        </p:txBody>
      </p:sp>
    </p:spTree>
    <p:extLst>
      <p:ext uri="{BB962C8B-B14F-4D97-AF65-F5344CB8AC3E}">
        <p14:creationId xmlns:p14="http://schemas.microsoft.com/office/powerpoint/2010/main" val="2887627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664229" y="534979"/>
            <a:ext cx="9609825" cy="1112405"/>
          </a:xfrm>
        </p:spPr>
        <p:txBody>
          <a:bodyPr/>
          <a:lstStyle/>
          <a:p>
            <a:r>
              <a:rPr lang="sv-SE" dirty="0" err="1"/>
              <a:t>Kvinnofridssatsningen</a:t>
            </a:r>
            <a:r>
              <a:rPr lang="sv-SE" dirty="0"/>
              <a:t> </a:t>
            </a:r>
            <a:br>
              <a:rPr lang="sv-SE" dirty="0"/>
            </a:br>
            <a:r>
              <a:rPr lang="sv-SE" sz="2800" dirty="0"/>
              <a:t>– Ansökan för 2023, preliminär tidsplan</a:t>
            </a:r>
          </a:p>
        </p:txBody>
      </p:sp>
      <p:sp>
        <p:nvSpPr>
          <p:cNvPr id="4" name="Platshållare för innehåll 3"/>
          <p:cNvSpPr>
            <a:spLocks noGrp="1"/>
          </p:cNvSpPr>
          <p:nvPr>
            <p:ph idx="1"/>
          </p:nvPr>
        </p:nvSpPr>
        <p:spPr>
          <a:xfrm>
            <a:off x="664229" y="1880334"/>
            <a:ext cx="10186651" cy="3738598"/>
          </a:xfrm>
        </p:spPr>
        <p:txBody>
          <a:bodyPr/>
          <a:lstStyle/>
          <a:p>
            <a:pPr marL="30163" indent="0">
              <a:buNone/>
            </a:pPr>
            <a:r>
              <a:rPr lang="sv-SE" b="1" dirty="0"/>
              <a:t>14/10: </a:t>
            </a:r>
            <a:r>
              <a:rPr lang="sv-SE" dirty="0"/>
              <a:t>SKR skickar in ansökan för 2023 avseende:</a:t>
            </a:r>
          </a:p>
          <a:p>
            <a:pPr lvl="1"/>
            <a:r>
              <a:rPr lang="sv-SE" dirty="0"/>
              <a:t>Grundfinansiering till </a:t>
            </a:r>
            <a:r>
              <a:rPr lang="sv-SE" dirty="0" err="1"/>
              <a:t>kvinnofridssatsningen</a:t>
            </a:r>
            <a:r>
              <a:rPr lang="sv-SE" dirty="0"/>
              <a:t> (totalt 15 000 000 kr, inkl. 9 000 000 kr till RSS + 10 mkr till jämställdhetssatsningarna)</a:t>
            </a:r>
          </a:p>
          <a:p>
            <a:pPr lvl="1"/>
            <a:r>
              <a:rPr lang="sv-SE" dirty="0"/>
              <a:t>Tre tillägg på kvinnofridsområdet (totalt 8 760 000kr)</a:t>
            </a:r>
          </a:p>
          <a:p>
            <a:pPr marL="30163" indent="0">
              <a:buNone/>
            </a:pPr>
            <a:r>
              <a:rPr lang="sv-SE" b="1" dirty="0"/>
              <a:t>Oktober-november</a:t>
            </a:r>
            <a:r>
              <a:rPr lang="sv-SE" dirty="0"/>
              <a:t>: Ansökan bereds inom regeringskansliet med avsikt att beslut ska fattas i regleringsbrevet för det särskilda jämställdhetsanslaget</a:t>
            </a:r>
          </a:p>
          <a:p>
            <a:pPr marL="30163" indent="0">
              <a:buNone/>
            </a:pPr>
            <a:r>
              <a:rPr lang="sv-SE" b="1" dirty="0"/>
              <a:t>22/12: </a:t>
            </a:r>
            <a:r>
              <a:rPr lang="sv-SE" dirty="0"/>
              <a:t>Regeringen beslutar om ansökan i regleringsbrevet och därmed får SKR besked om 2023</a:t>
            </a:r>
          </a:p>
        </p:txBody>
      </p:sp>
    </p:spTree>
    <p:extLst>
      <p:ext uri="{BB962C8B-B14F-4D97-AF65-F5344CB8AC3E}">
        <p14:creationId xmlns:p14="http://schemas.microsoft.com/office/powerpoint/2010/main" val="904506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664229" y="534979"/>
            <a:ext cx="9609825" cy="1112405"/>
          </a:xfrm>
        </p:spPr>
        <p:txBody>
          <a:bodyPr/>
          <a:lstStyle/>
          <a:p>
            <a:r>
              <a:rPr lang="sv-SE"/>
              <a:t>Ansökan för 2023, tre tillägg</a:t>
            </a:r>
          </a:p>
        </p:txBody>
      </p:sp>
      <p:sp>
        <p:nvSpPr>
          <p:cNvPr id="4" name="Platshållare för innehåll 3"/>
          <p:cNvSpPr>
            <a:spLocks noGrp="1"/>
          </p:cNvSpPr>
          <p:nvPr>
            <p:ph idx="1"/>
          </p:nvPr>
        </p:nvSpPr>
        <p:spPr>
          <a:xfrm>
            <a:off x="664229" y="1539372"/>
            <a:ext cx="10132464" cy="4783650"/>
          </a:xfrm>
        </p:spPr>
        <p:txBody>
          <a:bodyPr/>
          <a:lstStyle/>
          <a:p>
            <a:r>
              <a:rPr lang="sv-SE" sz="2000" dirty="0"/>
              <a:t>Tillägg 1: Reformen för skyddat boende </a:t>
            </a:r>
            <a:br>
              <a:rPr lang="sv-SE" sz="2000" dirty="0"/>
            </a:br>
            <a:r>
              <a:rPr lang="sv-SE" sz="2000" dirty="0"/>
              <a:t>(4 080 000 kr)</a:t>
            </a:r>
          </a:p>
          <a:p>
            <a:r>
              <a:rPr lang="sv-SE" sz="2000" dirty="0"/>
              <a:t>Tillägg 2: Skyddade personuppgifter (2 590 000 kr)</a:t>
            </a:r>
          </a:p>
          <a:p>
            <a:r>
              <a:rPr lang="sv-SE" sz="2000" dirty="0"/>
              <a:t>Tillägg 3: Nätverk för snabbare kunskapsutveckling och implementering avseende:</a:t>
            </a:r>
          </a:p>
          <a:p>
            <a:pPr lvl="1"/>
            <a:r>
              <a:rPr lang="sv-SE" dirty="0"/>
              <a:t>Tidigt våldsförebyggande arbete </a:t>
            </a:r>
          </a:p>
          <a:p>
            <a:pPr lvl="1"/>
            <a:r>
              <a:rPr lang="sv-SE" dirty="0"/>
              <a:t>Hedersrelaterat våld och förtryck </a:t>
            </a:r>
          </a:p>
          <a:p>
            <a:pPr lvl="1"/>
            <a:r>
              <a:rPr lang="sv-SE" dirty="0"/>
              <a:t>Arbete med våldsutövare </a:t>
            </a:r>
          </a:p>
          <a:p>
            <a:pPr lvl="1"/>
            <a:r>
              <a:rPr lang="sv-SE" dirty="0"/>
              <a:t>Arbetsgivares stöd för utsatta medarbetare </a:t>
            </a:r>
          </a:p>
          <a:p>
            <a:pPr marL="30163" indent="0">
              <a:buNone/>
            </a:pPr>
            <a:r>
              <a:rPr lang="sv-SE" sz="2000" dirty="0"/>
              <a:t>    (2 090 000 kr)</a:t>
            </a:r>
          </a:p>
          <a:p>
            <a:pPr marL="30163" indent="0">
              <a:buNone/>
            </a:pPr>
            <a:r>
              <a:rPr lang="sv-SE" sz="2000" dirty="0"/>
              <a:t>	</a:t>
            </a:r>
            <a:br>
              <a:rPr lang="sv-SE" sz="2000" dirty="0"/>
            </a:br>
            <a:r>
              <a:rPr lang="sv-SE" sz="2000" dirty="0"/>
              <a:t>Totalt 8 760 000 kr</a:t>
            </a:r>
          </a:p>
          <a:p>
            <a:pPr marL="30163" indent="0">
              <a:buNone/>
            </a:pPr>
            <a:endParaRPr lang="sv-SE" sz="2000" dirty="0"/>
          </a:p>
        </p:txBody>
      </p:sp>
    </p:spTree>
    <p:extLst>
      <p:ext uri="{BB962C8B-B14F-4D97-AF65-F5344CB8AC3E}">
        <p14:creationId xmlns:p14="http://schemas.microsoft.com/office/powerpoint/2010/main" val="1978976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D61E7008-A2F4-5B97-DCB3-7BB58016C480}"/>
              </a:ext>
            </a:extLst>
          </p:cNvPr>
          <p:cNvSpPr>
            <a:spLocks noGrp="1"/>
          </p:cNvSpPr>
          <p:nvPr>
            <p:ph idx="1"/>
          </p:nvPr>
        </p:nvSpPr>
        <p:spPr>
          <a:xfrm>
            <a:off x="664232" y="2080533"/>
            <a:ext cx="11527768" cy="3738598"/>
          </a:xfrm>
        </p:spPr>
        <p:txBody>
          <a:bodyPr vert="horz" lIns="91440" tIns="45720" rIns="91440" bIns="45720" rtlCol="0" anchor="t">
            <a:noAutofit/>
          </a:bodyPr>
          <a:lstStyle/>
          <a:p>
            <a:pPr marL="29845" indent="0">
              <a:buNone/>
            </a:pPr>
            <a:r>
              <a:rPr lang="sv-SE" sz="2000" dirty="0"/>
              <a:t>17 okt  </a:t>
            </a:r>
            <a:r>
              <a:rPr lang="sv-SE" sz="2000" dirty="0">
                <a:hlinkClick r:id="rId3"/>
              </a:rPr>
              <a:t>Från skyddat boende till eget hem – bättre stöd för våldsutsatta</a:t>
            </a:r>
            <a:endParaRPr lang="sv-SE" sz="2000" dirty="0">
              <a:cs typeface="Arial"/>
            </a:endParaRPr>
          </a:p>
          <a:p>
            <a:pPr marL="29845" indent="0">
              <a:buNone/>
            </a:pPr>
            <a:r>
              <a:rPr lang="sv-SE" sz="2000" dirty="0"/>
              <a:t>19 okt  </a:t>
            </a:r>
            <a:r>
              <a:rPr lang="sv-SE" sz="2000" dirty="0">
                <a:hlinkClick r:id="rId4"/>
              </a:rPr>
              <a:t>Hälsa och vård för kvinnor som blivit könsstympade</a:t>
            </a:r>
            <a:r>
              <a:rPr lang="sv-SE" sz="2000" dirty="0"/>
              <a:t> (Glo och sno, Kvinnors hälsa)   </a:t>
            </a:r>
            <a:endParaRPr lang="sv-SE" sz="2000" dirty="0">
              <a:cs typeface="Arial"/>
            </a:endParaRPr>
          </a:p>
          <a:p>
            <a:pPr marL="29845" indent="0">
              <a:buNone/>
            </a:pPr>
            <a:r>
              <a:rPr lang="sv-SE" sz="2000" dirty="0"/>
              <a:t>25 okt Träff kvinnofridsnätverket (fokus våldsförebyggande arbete, ny läroplan) </a:t>
            </a:r>
            <a:endParaRPr lang="sv-SE" sz="2000" dirty="0">
              <a:cs typeface="Arial"/>
            </a:endParaRPr>
          </a:p>
          <a:p>
            <a:pPr marL="29845" indent="0">
              <a:buNone/>
            </a:pPr>
            <a:r>
              <a:rPr lang="sv-SE" sz="2000" dirty="0"/>
              <a:t>10/11 Träff för regionrepresentanterna i kvinnofridsnätverket (fokus digital patientsäkerhet, skyddade personuppgifter)</a:t>
            </a:r>
            <a:endParaRPr lang="sv-SE" sz="2000" dirty="0">
              <a:cs typeface="Arial"/>
            </a:endParaRPr>
          </a:p>
          <a:p>
            <a:pPr marL="29845" indent="0">
              <a:buNone/>
            </a:pPr>
            <a:r>
              <a:rPr lang="sv-SE" sz="2000" dirty="0"/>
              <a:t>30 nov </a:t>
            </a:r>
            <a:r>
              <a:rPr lang="sv-SE" sz="2000" dirty="0">
                <a:hlinkClick r:id="rId5"/>
              </a:rPr>
              <a:t>Skydda barnet – våld i barnavårdsutredningar </a:t>
            </a:r>
            <a:endParaRPr lang="sv-SE" sz="2000" dirty="0">
              <a:cs typeface="Arial"/>
            </a:endParaRPr>
          </a:p>
          <a:p>
            <a:pPr marL="29845" indent="0">
              <a:buNone/>
            </a:pPr>
            <a:endParaRPr lang="sv-SE" sz="2000" dirty="0">
              <a:cs typeface="Arial"/>
            </a:endParaRPr>
          </a:p>
        </p:txBody>
      </p:sp>
      <p:sp>
        <p:nvSpPr>
          <p:cNvPr id="3" name="Rubrik 2">
            <a:extLst>
              <a:ext uri="{FF2B5EF4-FFF2-40B4-BE49-F238E27FC236}">
                <a16:creationId xmlns:a16="http://schemas.microsoft.com/office/drawing/2014/main" id="{C4A74FEB-634B-5E64-E866-C40CC0BD32B3}"/>
              </a:ext>
            </a:extLst>
          </p:cNvPr>
          <p:cNvSpPr>
            <a:spLocks noGrp="1"/>
          </p:cNvSpPr>
          <p:nvPr>
            <p:ph type="title"/>
          </p:nvPr>
        </p:nvSpPr>
        <p:spPr>
          <a:xfrm>
            <a:off x="664232" y="702314"/>
            <a:ext cx="9609825" cy="1112405"/>
          </a:xfrm>
        </p:spPr>
        <p:txBody>
          <a:bodyPr/>
          <a:lstStyle/>
          <a:p>
            <a:r>
              <a:rPr lang="sv-SE"/>
              <a:t>Kommande arrangemang</a:t>
            </a:r>
          </a:p>
        </p:txBody>
      </p:sp>
    </p:spTree>
    <p:extLst>
      <p:ext uri="{BB962C8B-B14F-4D97-AF65-F5344CB8AC3E}">
        <p14:creationId xmlns:p14="http://schemas.microsoft.com/office/powerpoint/2010/main" val="429844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D8E76327-674B-20DE-7BDE-820F7826FB47}"/>
              </a:ext>
            </a:extLst>
          </p:cNvPr>
          <p:cNvSpPr>
            <a:spLocks noGrp="1"/>
          </p:cNvSpPr>
          <p:nvPr>
            <p:ph idx="1"/>
          </p:nvPr>
        </p:nvSpPr>
        <p:spPr/>
        <p:txBody>
          <a:bodyPr/>
          <a:lstStyle/>
          <a:p>
            <a:pPr marL="30163" indent="0">
              <a:buNone/>
            </a:pPr>
            <a:r>
              <a:rPr lang="sv-SE" dirty="0"/>
              <a:t> </a:t>
            </a:r>
          </a:p>
        </p:txBody>
      </p:sp>
      <p:sp>
        <p:nvSpPr>
          <p:cNvPr id="3" name="Rubrik 2">
            <a:extLst>
              <a:ext uri="{FF2B5EF4-FFF2-40B4-BE49-F238E27FC236}">
                <a16:creationId xmlns:a16="http://schemas.microsoft.com/office/drawing/2014/main" id="{8CEC5A2F-3EFD-A47D-FD7C-6D2B2367A90E}"/>
              </a:ext>
            </a:extLst>
          </p:cNvPr>
          <p:cNvSpPr>
            <a:spLocks noGrp="1"/>
          </p:cNvSpPr>
          <p:nvPr>
            <p:ph type="title"/>
          </p:nvPr>
        </p:nvSpPr>
        <p:spPr>
          <a:xfrm>
            <a:off x="664233" y="874602"/>
            <a:ext cx="9609825" cy="2002162"/>
          </a:xfrm>
        </p:spPr>
        <p:txBody>
          <a:bodyPr/>
          <a:lstStyle/>
          <a:p>
            <a:r>
              <a:rPr lang="sv-SE" dirty="0"/>
              <a:t>Arvodet: En höjning med 2 990 kronor, i jämförelse med 2020 års belopp</a:t>
            </a:r>
          </a:p>
        </p:txBody>
      </p:sp>
      <p:graphicFrame>
        <p:nvGraphicFramePr>
          <p:cNvPr id="7" name="Objekt 6">
            <a:extLst>
              <a:ext uri="{FF2B5EF4-FFF2-40B4-BE49-F238E27FC236}">
                <a16:creationId xmlns:a16="http://schemas.microsoft.com/office/drawing/2014/main" id="{0D977C0D-C956-EDE7-DA5F-0C1C2EFDB73A}"/>
              </a:ext>
            </a:extLst>
          </p:cNvPr>
          <p:cNvGraphicFramePr>
            <a:graphicFrameLocks noChangeAspect="1"/>
          </p:cNvGraphicFramePr>
          <p:nvPr/>
        </p:nvGraphicFramePr>
        <p:xfrm>
          <a:off x="664232" y="3051208"/>
          <a:ext cx="10250816" cy="2685449"/>
        </p:xfrm>
        <a:graphic>
          <a:graphicData uri="http://schemas.openxmlformats.org/presentationml/2006/ole">
            <mc:AlternateContent xmlns:mc="http://schemas.openxmlformats.org/markup-compatibility/2006">
              <mc:Choice xmlns:v="urn:schemas-microsoft-com:vml" Requires="v">
                <p:oleObj spid="_x0000_s2052" name="Document" r:id="rId4" imgW="5306062" imgH="1354677" progId="Word.Document.12">
                  <p:embed/>
                </p:oleObj>
              </mc:Choice>
              <mc:Fallback>
                <p:oleObj name="Document" r:id="rId4" imgW="5306062" imgH="1354677" progId="Word.Document.12">
                  <p:embed/>
                  <p:pic>
                    <p:nvPicPr>
                      <p:cNvPr id="7" name="Objekt 6">
                        <a:extLst>
                          <a:ext uri="{FF2B5EF4-FFF2-40B4-BE49-F238E27FC236}">
                            <a16:creationId xmlns:a16="http://schemas.microsoft.com/office/drawing/2014/main" id="{0D977C0D-C956-EDE7-DA5F-0C1C2EFDB73A}"/>
                          </a:ext>
                        </a:extLst>
                      </p:cNvPr>
                      <p:cNvPicPr/>
                      <p:nvPr/>
                    </p:nvPicPr>
                    <p:blipFill>
                      <a:blip r:embed="rId5"/>
                      <a:stretch>
                        <a:fillRect/>
                      </a:stretch>
                    </p:blipFill>
                    <p:spPr>
                      <a:xfrm>
                        <a:off x="664232" y="3051208"/>
                        <a:ext cx="10250816" cy="2685449"/>
                      </a:xfrm>
                      <a:prstGeom prst="rect">
                        <a:avLst/>
                      </a:prstGeom>
                    </p:spPr>
                  </p:pic>
                </p:oleObj>
              </mc:Fallback>
            </mc:AlternateContent>
          </a:graphicData>
        </a:graphic>
      </p:graphicFrame>
    </p:spTree>
    <p:extLst>
      <p:ext uri="{BB962C8B-B14F-4D97-AF65-F5344CB8AC3E}">
        <p14:creationId xmlns:p14="http://schemas.microsoft.com/office/powerpoint/2010/main" val="197401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8566330D-7C6A-F5E6-20EF-583DA95C0152}"/>
              </a:ext>
            </a:extLst>
          </p:cNvPr>
          <p:cNvSpPr>
            <a:spLocks noGrp="1"/>
          </p:cNvSpPr>
          <p:nvPr>
            <p:ph idx="1"/>
          </p:nvPr>
        </p:nvSpPr>
        <p:spPr/>
        <p:txBody>
          <a:bodyPr/>
          <a:lstStyle/>
          <a:p>
            <a:pPr>
              <a:buFont typeface="Arial" panose="020B0604020202020204" pitchFamily="34" charset="0"/>
              <a:buChar char="•"/>
            </a:pPr>
            <a:r>
              <a:rPr lang="sv-SE" sz="1800" dirty="0">
                <a:effectLst/>
                <a:ea typeface="Times New Roman" panose="02020603050405020304" pitchFamily="18" charset="0"/>
              </a:rPr>
              <a:t>Arvodet är detsamma för hela åldersklassen 0-19 år, och inte som i tidigare cirkulär, uppdelat på två åldersklasser 0-12 år och 13-19 år, och där arvodet för de äldre barnen var högre. </a:t>
            </a:r>
          </a:p>
          <a:p>
            <a:pPr>
              <a:buFont typeface="Arial" panose="020B0604020202020204" pitchFamily="34" charset="0"/>
              <a:buChar char="•"/>
            </a:pPr>
            <a:r>
              <a:rPr lang="sv-SE" sz="1800" dirty="0">
                <a:solidFill>
                  <a:schemeClr val="accent1"/>
                </a:solidFill>
                <a:effectLst/>
                <a:ea typeface="Times New Roman" panose="02020603050405020304" pitchFamily="18" charset="0"/>
              </a:rPr>
              <a:t>Det är vilken tidsåtgång och arbetsinsats som krävs inom uppdraget som är vägledande för vilket arvode som utbetalas. </a:t>
            </a:r>
          </a:p>
          <a:p>
            <a:pPr>
              <a:buFont typeface="Arial" panose="020B0604020202020204" pitchFamily="34" charset="0"/>
              <a:buChar char="•"/>
            </a:pPr>
            <a:r>
              <a:rPr lang="sv-SE" sz="1800" dirty="0">
                <a:effectLst/>
                <a:ea typeface="Times New Roman" panose="02020603050405020304" pitchFamily="18" charset="0"/>
              </a:rPr>
              <a:t>Det innebär (precis som tidigare) att ett arvode kan komma att såväl höjas som sänkas under ett uppdrag utifrån tidsåtgång och arbetsinsats. </a:t>
            </a:r>
            <a:endParaRPr lang="sv-SE" dirty="0"/>
          </a:p>
        </p:txBody>
      </p:sp>
      <p:sp>
        <p:nvSpPr>
          <p:cNvPr id="3" name="Rubrik 2">
            <a:extLst>
              <a:ext uri="{FF2B5EF4-FFF2-40B4-BE49-F238E27FC236}">
                <a16:creationId xmlns:a16="http://schemas.microsoft.com/office/drawing/2014/main" id="{5216663E-5564-F7F3-35B3-5F9749BD321A}"/>
              </a:ext>
            </a:extLst>
          </p:cNvPr>
          <p:cNvSpPr>
            <a:spLocks noGrp="1"/>
          </p:cNvSpPr>
          <p:nvPr>
            <p:ph type="title"/>
          </p:nvPr>
        </p:nvSpPr>
        <p:spPr/>
        <p:txBody>
          <a:bodyPr/>
          <a:lstStyle/>
          <a:p>
            <a:r>
              <a:rPr lang="sv-SE" dirty="0"/>
              <a:t>Arvodet gäller hela åldersklassen 0-19 år</a:t>
            </a:r>
          </a:p>
        </p:txBody>
      </p:sp>
    </p:spTree>
    <p:extLst>
      <p:ext uri="{BB962C8B-B14F-4D97-AF65-F5344CB8AC3E}">
        <p14:creationId xmlns:p14="http://schemas.microsoft.com/office/powerpoint/2010/main" val="1082161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931718C-94F9-6854-55AC-6A26DC1D2363}"/>
              </a:ext>
            </a:extLst>
          </p:cNvPr>
          <p:cNvSpPr>
            <a:spLocks noGrp="1"/>
          </p:cNvSpPr>
          <p:nvPr>
            <p:ph idx="1"/>
          </p:nvPr>
        </p:nvSpPr>
        <p:spPr/>
        <p:txBody>
          <a:bodyPr/>
          <a:lstStyle/>
          <a:p>
            <a:pPr>
              <a:buFont typeface="Arial" panose="020B0604020202020204" pitchFamily="34" charset="0"/>
              <a:buChar char="•"/>
            </a:pPr>
            <a:r>
              <a:rPr lang="sv-SE" sz="1800" dirty="0">
                <a:effectLst/>
                <a:ea typeface="Times New Roman" panose="02020603050405020304" pitchFamily="18" charset="0"/>
              </a:rPr>
              <a:t>Vid placering av syskon i samma familjehem.</a:t>
            </a:r>
          </a:p>
          <a:p>
            <a:pPr>
              <a:buFont typeface="Arial" panose="020B0604020202020204" pitchFamily="34" charset="0"/>
              <a:buChar char="•"/>
            </a:pPr>
            <a:r>
              <a:rPr lang="sv-SE" sz="1800" dirty="0">
                <a:ea typeface="Times New Roman" panose="02020603050405020304" pitchFamily="18" charset="0"/>
              </a:rPr>
              <a:t>I</a:t>
            </a:r>
            <a:r>
              <a:rPr lang="sv-SE" sz="1800" dirty="0">
                <a:effectLst/>
                <a:ea typeface="Times New Roman" panose="02020603050405020304" pitchFamily="18" charset="0"/>
              </a:rPr>
              <a:t> de fall placering sker i ett familjehem som efter utredning inte bedöms ha förutsättningar att tillgodose det tilltänkta barnets hela vårdbehov, men den sammantagna bedömningen är att det är barnets bästa att få bo i det tilltänkta familjehemmet med kompenserande insatser. </a:t>
            </a:r>
          </a:p>
          <a:p>
            <a:pPr>
              <a:buFont typeface="Arial" panose="020B0604020202020204" pitchFamily="34" charset="0"/>
              <a:buChar char="•"/>
            </a:pPr>
            <a:r>
              <a:rPr lang="sv-SE" sz="1800" dirty="0">
                <a:effectLst/>
                <a:ea typeface="Times New Roman" panose="02020603050405020304" pitchFamily="18" charset="0"/>
              </a:rPr>
              <a:t>I cirkuläret kommer det att finnas ytterligare rekommendationer som vägledning till kommunerna om reducering av grundarvodet.</a:t>
            </a:r>
            <a:endParaRPr lang="sv-SE" dirty="0"/>
          </a:p>
        </p:txBody>
      </p:sp>
      <p:sp>
        <p:nvSpPr>
          <p:cNvPr id="3" name="Rubrik 2">
            <a:extLst>
              <a:ext uri="{FF2B5EF4-FFF2-40B4-BE49-F238E27FC236}">
                <a16:creationId xmlns:a16="http://schemas.microsoft.com/office/drawing/2014/main" id="{8EEE1CED-45B4-D826-EFA2-FB7882A699E1}"/>
              </a:ext>
            </a:extLst>
          </p:cNvPr>
          <p:cNvSpPr>
            <a:spLocks noGrp="1"/>
          </p:cNvSpPr>
          <p:nvPr>
            <p:ph type="title"/>
          </p:nvPr>
        </p:nvSpPr>
        <p:spPr/>
        <p:txBody>
          <a:bodyPr/>
          <a:lstStyle/>
          <a:p>
            <a:r>
              <a:rPr lang="sv-SE" dirty="0"/>
              <a:t>Reducering av grundarvodet</a:t>
            </a:r>
            <a:br>
              <a:rPr lang="sv-SE" dirty="0"/>
            </a:br>
            <a:r>
              <a:rPr lang="sv-SE" dirty="0"/>
              <a:t>- nytt</a:t>
            </a:r>
          </a:p>
        </p:txBody>
      </p:sp>
    </p:spTree>
    <p:extLst>
      <p:ext uri="{BB962C8B-B14F-4D97-AF65-F5344CB8AC3E}">
        <p14:creationId xmlns:p14="http://schemas.microsoft.com/office/powerpoint/2010/main" val="135937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D7F75D12-3458-FB10-723F-03D30A1D2C5A}"/>
              </a:ext>
            </a:extLst>
          </p:cNvPr>
          <p:cNvSpPr>
            <a:spLocks noGrp="1"/>
          </p:cNvSpPr>
          <p:nvPr>
            <p:ph idx="1"/>
          </p:nvPr>
        </p:nvSpPr>
        <p:spPr/>
        <p:txBody>
          <a:bodyPr/>
          <a:lstStyle/>
          <a:p>
            <a:pPr>
              <a:buFont typeface="Arial" panose="020B0604020202020204" pitchFamily="34" charset="0"/>
              <a:buChar char="•"/>
            </a:pPr>
            <a:r>
              <a:rPr lang="sv-SE" dirty="0"/>
              <a:t>Uppdaterat och tydliggjort vad som gäller vid familjehemsplacering enligt </a:t>
            </a:r>
            <a:r>
              <a:rPr lang="sv-SE" dirty="0" err="1"/>
              <a:t>SoL</a:t>
            </a:r>
            <a:r>
              <a:rPr lang="sv-SE" dirty="0"/>
              <a:t> och LVU, insatsen enligt LSS och vid vårdnadsöverflyttningar.</a:t>
            </a:r>
          </a:p>
          <a:p>
            <a:pPr>
              <a:buFont typeface="Arial" panose="020B0604020202020204" pitchFamily="34" charset="0"/>
              <a:buChar char="•"/>
            </a:pPr>
            <a:r>
              <a:rPr lang="sv-SE" dirty="0"/>
              <a:t>Länkar till rätt sida hos FK om den aktuella förmånen.</a:t>
            </a:r>
            <a:br>
              <a:rPr lang="sv-SE" dirty="0"/>
            </a:br>
            <a:endParaRPr lang="sv-SE" dirty="0"/>
          </a:p>
        </p:txBody>
      </p:sp>
      <p:sp>
        <p:nvSpPr>
          <p:cNvPr id="3" name="Rubrik 2">
            <a:extLst>
              <a:ext uri="{FF2B5EF4-FFF2-40B4-BE49-F238E27FC236}">
                <a16:creationId xmlns:a16="http://schemas.microsoft.com/office/drawing/2014/main" id="{C026DFAA-7E4E-4283-46B2-C21C3926705E}"/>
              </a:ext>
            </a:extLst>
          </p:cNvPr>
          <p:cNvSpPr>
            <a:spLocks noGrp="1"/>
          </p:cNvSpPr>
          <p:nvPr>
            <p:ph type="title"/>
          </p:nvPr>
        </p:nvSpPr>
        <p:spPr/>
        <p:txBody>
          <a:bodyPr/>
          <a:lstStyle/>
          <a:p>
            <a:r>
              <a:rPr lang="sv-SE" dirty="0"/>
              <a:t>Socialförsäkringsförmånerna</a:t>
            </a:r>
          </a:p>
        </p:txBody>
      </p:sp>
    </p:spTree>
    <p:extLst>
      <p:ext uri="{BB962C8B-B14F-4D97-AF65-F5344CB8AC3E}">
        <p14:creationId xmlns:p14="http://schemas.microsoft.com/office/powerpoint/2010/main" val="77126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B3F895E6-C74E-5745-10B5-30BAE3402037}"/>
              </a:ext>
            </a:extLst>
          </p:cNvPr>
          <p:cNvSpPr>
            <a:spLocks noGrp="1"/>
          </p:cNvSpPr>
          <p:nvPr>
            <p:ph idx="1"/>
          </p:nvPr>
        </p:nvSpPr>
        <p:spPr/>
        <p:txBody>
          <a:bodyPr/>
          <a:lstStyle/>
          <a:p>
            <a:pPr marL="342900" lvl="0" indent="-342900">
              <a:lnSpc>
                <a:spcPct val="106000"/>
              </a:lnSpc>
              <a:spcAft>
                <a:spcPts val="800"/>
              </a:spcAft>
              <a:buFont typeface="Symbol" panose="05050102010706020507" pitchFamily="18" charset="2"/>
              <a:buChar char=""/>
            </a:pPr>
            <a:r>
              <a:rPr lang="sv-SE" sz="1800" dirty="0">
                <a:effectLst/>
                <a:ea typeface="Times New Roman" panose="02020603050405020304" pitchFamily="18" charset="0"/>
                <a:cs typeface="Times New Roman" panose="02020603050405020304" pitchFamily="18" charset="0"/>
              </a:rPr>
              <a:t>barnpension och efterlevandestöd</a:t>
            </a:r>
          </a:p>
          <a:p>
            <a:pPr marL="342900" lvl="0" indent="-342900">
              <a:lnSpc>
                <a:spcPct val="106000"/>
              </a:lnSpc>
              <a:spcAft>
                <a:spcPts val="800"/>
              </a:spcAft>
              <a:buFont typeface="Symbol" panose="05050102010706020507" pitchFamily="18" charset="2"/>
              <a:buChar char=""/>
            </a:pPr>
            <a:r>
              <a:rPr lang="sv-SE" sz="1800" dirty="0">
                <a:effectLst/>
                <a:ea typeface="Times New Roman" panose="02020603050405020304" pitchFamily="18" charset="0"/>
                <a:cs typeface="Times New Roman" panose="02020603050405020304" pitchFamily="18" charset="0"/>
              </a:rPr>
              <a:t>barnbidrag och flerbarnstillägg </a:t>
            </a:r>
          </a:p>
          <a:p>
            <a:pPr marL="342900" lvl="0" indent="-342900">
              <a:lnSpc>
                <a:spcPct val="106000"/>
              </a:lnSpc>
              <a:spcAft>
                <a:spcPts val="800"/>
              </a:spcAft>
              <a:buFont typeface="Symbol" panose="05050102010706020507" pitchFamily="18" charset="2"/>
              <a:buChar char=""/>
            </a:pPr>
            <a:r>
              <a:rPr lang="sv-SE" sz="1800" dirty="0">
                <a:effectLst/>
                <a:ea typeface="Times New Roman" panose="02020603050405020304" pitchFamily="18" charset="0"/>
                <a:cs typeface="Times New Roman" panose="02020603050405020304" pitchFamily="18" charset="0"/>
              </a:rPr>
              <a:t>underhållsstöd</a:t>
            </a:r>
          </a:p>
          <a:p>
            <a:pPr marL="342900" lvl="0" indent="-342900">
              <a:lnSpc>
                <a:spcPct val="106000"/>
              </a:lnSpc>
              <a:spcAft>
                <a:spcPts val="800"/>
              </a:spcAft>
              <a:buFont typeface="Symbol" panose="05050102010706020507" pitchFamily="18" charset="2"/>
              <a:buChar char=""/>
            </a:pPr>
            <a:r>
              <a:rPr lang="sv-SE" sz="1800" dirty="0">
                <a:effectLst/>
                <a:ea typeface="Times New Roman" panose="02020603050405020304" pitchFamily="18" charset="0"/>
                <a:cs typeface="Times New Roman" panose="02020603050405020304" pitchFamily="18" charset="0"/>
              </a:rPr>
              <a:t>bostadsbidrag</a:t>
            </a:r>
          </a:p>
          <a:p>
            <a:pPr marL="342900" lvl="0" indent="-342900">
              <a:lnSpc>
                <a:spcPct val="106000"/>
              </a:lnSpc>
              <a:spcAft>
                <a:spcPts val="800"/>
              </a:spcAft>
              <a:buFont typeface="Symbol" panose="05050102010706020507" pitchFamily="18" charset="2"/>
              <a:buChar char=""/>
            </a:pPr>
            <a:r>
              <a:rPr lang="sv-SE" sz="1800" dirty="0">
                <a:effectLst/>
                <a:ea typeface="Times New Roman" panose="02020603050405020304" pitchFamily="18" charset="0"/>
                <a:cs typeface="Times New Roman" panose="02020603050405020304" pitchFamily="18" charset="0"/>
              </a:rPr>
              <a:t>tillfällig föräldrapenning</a:t>
            </a:r>
          </a:p>
          <a:p>
            <a:pPr marL="342900" lvl="0" indent="-342900">
              <a:lnSpc>
                <a:spcPct val="106000"/>
              </a:lnSpc>
              <a:spcAft>
                <a:spcPts val="800"/>
              </a:spcAft>
              <a:buFont typeface="Symbol" panose="05050102010706020507" pitchFamily="18" charset="2"/>
              <a:buChar char=""/>
            </a:pPr>
            <a:r>
              <a:rPr lang="sv-SE" sz="1800" dirty="0">
                <a:effectLst/>
                <a:ea typeface="Times New Roman" panose="02020603050405020304" pitchFamily="18" charset="0"/>
                <a:cs typeface="Times New Roman" panose="02020603050405020304" pitchFamily="18" charset="0"/>
              </a:rPr>
              <a:t>föräldrapenning</a:t>
            </a:r>
          </a:p>
          <a:p>
            <a:pPr marL="342900" lvl="0" indent="-342900">
              <a:lnSpc>
                <a:spcPct val="106000"/>
              </a:lnSpc>
              <a:spcAft>
                <a:spcPts val="800"/>
              </a:spcAft>
              <a:buFont typeface="Symbol" panose="05050102010706020507" pitchFamily="18" charset="2"/>
              <a:buChar char=""/>
            </a:pPr>
            <a:r>
              <a:rPr lang="sv-SE" sz="1800" dirty="0">
                <a:effectLst/>
                <a:ea typeface="Times New Roman" panose="02020603050405020304" pitchFamily="18" charset="0"/>
                <a:cs typeface="Times New Roman" panose="02020603050405020304" pitchFamily="18" charset="0"/>
              </a:rPr>
              <a:t>assistansersättning</a:t>
            </a:r>
          </a:p>
          <a:p>
            <a:pPr marL="342900" lvl="0" indent="-342900">
              <a:lnSpc>
                <a:spcPct val="106000"/>
              </a:lnSpc>
              <a:spcAft>
                <a:spcPts val="800"/>
              </a:spcAft>
              <a:buFont typeface="Symbol" panose="05050102010706020507" pitchFamily="18" charset="2"/>
              <a:buChar char=""/>
            </a:pPr>
            <a:r>
              <a:rPr lang="sv-SE" sz="1800" dirty="0">
                <a:effectLst/>
                <a:ea typeface="Times New Roman" panose="02020603050405020304" pitchFamily="18" charset="0"/>
                <a:cs typeface="Times New Roman" panose="02020603050405020304" pitchFamily="18" charset="0"/>
              </a:rPr>
              <a:t>merkostnadsersättning och omvårdnadsbidrag</a:t>
            </a:r>
          </a:p>
          <a:p>
            <a:pPr marL="342900" lvl="0" indent="-342900">
              <a:lnSpc>
                <a:spcPct val="106000"/>
              </a:lnSpc>
              <a:spcAft>
                <a:spcPts val="800"/>
              </a:spcAft>
              <a:buFont typeface="Symbol" panose="05050102010706020507" pitchFamily="18" charset="2"/>
              <a:buChar char=""/>
            </a:pPr>
            <a:r>
              <a:rPr lang="sv-SE" sz="1800" dirty="0">
                <a:effectLst/>
                <a:ea typeface="Times New Roman" panose="02020603050405020304" pitchFamily="18" charset="0"/>
                <a:cs typeface="Times New Roman" panose="02020603050405020304" pitchFamily="18" charset="0"/>
              </a:rPr>
              <a:t>aktivitetsersättning vid förlängd skolgång</a:t>
            </a:r>
          </a:p>
          <a:p>
            <a:pPr>
              <a:buFont typeface="Arial" panose="020B0604020202020204" pitchFamily="34" charset="0"/>
              <a:buChar char="•"/>
            </a:pPr>
            <a:endParaRPr lang="sv-SE" dirty="0"/>
          </a:p>
        </p:txBody>
      </p:sp>
      <p:sp>
        <p:nvSpPr>
          <p:cNvPr id="3" name="Rubrik 2">
            <a:extLst>
              <a:ext uri="{FF2B5EF4-FFF2-40B4-BE49-F238E27FC236}">
                <a16:creationId xmlns:a16="http://schemas.microsoft.com/office/drawing/2014/main" id="{8DD118D4-CAEB-2BC2-7C52-DC586E0EA4C5}"/>
              </a:ext>
            </a:extLst>
          </p:cNvPr>
          <p:cNvSpPr>
            <a:spLocks noGrp="1"/>
          </p:cNvSpPr>
          <p:nvPr>
            <p:ph type="title"/>
          </p:nvPr>
        </p:nvSpPr>
        <p:spPr>
          <a:xfrm>
            <a:off x="664233" y="481263"/>
            <a:ext cx="9609825" cy="1453415"/>
          </a:xfrm>
        </p:spPr>
        <p:txBody>
          <a:bodyPr/>
          <a:lstStyle/>
          <a:p>
            <a:r>
              <a:rPr lang="sv-SE" dirty="0"/>
              <a:t>De vanligaste socialförsäkringsförmånerna vid placeringar, VÖ</a:t>
            </a:r>
          </a:p>
        </p:txBody>
      </p:sp>
    </p:spTree>
    <p:extLst>
      <p:ext uri="{BB962C8B-B14F-4D97-AF65-F5344CB8AC3E}">
        <p14:creationId xmlns:p14="http://schemas.microsoft.com/office/powerpoint/2010/main" val="174067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638C4B-C191-42A1-BBA1-0B796F511D13}"/>
              </a:ext>
            </a:extLst>
          </p:cNvPr>
          <p:cNvSpPr>
            <a:spLocks noGrp="1"/>
          </p:cNvSpPr>
          <p:nvPr>
            <p:ph type="title"/>
          </p:nvPr>
        </p:nvSpPr>
        <p:spPr/>
        <p:txBody>
          <a:bodyPr/>
          <a:lstStyle/>
          <a:p>
            <a:r>
              <a:rPr lang="sv-SE" dirty="0"/>
              <a:t>Hur går vi vidare?</a:t>
            </a:r>
          </a:p>
        </p:txBody>
      </p:sp>
      <p:sp>
        <p:nvSpPr>
          <p:cNvPr id="3" name="Platshållare för innehåll 2">
            <a:extLst>
              <a:ext uri="{FF2B5EF4-FFF2-40B4-BE49-F238E27FC236}">
                <a16:creationId xmlns:a16="http://schemas.microsoft.com/office/drawing/2014/main" id="{5D84FB9E-DC96-453B-BC7D-26B05BFE7F1F}"/>
              </a:ext>
            </a:extLst>
          </p:cNvPr>
          <p:cNvSpPr>
            <a:spLocks noGrp="1"/>
          </p:cNvSpPr>
          <p:nvPr>
            <p:ph idx="1"/>
          </p:nvPr>
        </p:nvSpPr>
        <p:spPr>
          <a:xfrm>
            <a:off x="664232" y="1781175"/>
            <a:ext cx="9609825" cy="4452626"/>
          </a:xfrm>
        </p:spPr>
        <p:txBody>
          <a:bodyPr/>
          <a:lstStyle/>
          <a:p>
            <a:pPr marL="342900" lvl="0" indent="-342900">
              <a:lnSpc>
                <a:spcPct val="115000"/>
              </a:lnSpc>
              <a:spcAft>
                <a:spcPts val="1000"/>
              </a:spcAft>
              <a:buFont typeface="Symbol" panose="05050102010706020507" pitchFamily="18" charset="2"/>
              <a:buChar char=""/>
            </a:pPr>
            <a:r>
              <a:rPr lang="sv-SE" sz="1800" dirty="0">
                <a:effectLst/>
                <a:ea typeface="Times New Roman" panose="02020603050405020304" pitchFamily="18" charset="0"/>
                <a:cs typeface="Times New Roman" panose="02020603050405020304" pitchFamily="18" charset="0"/>
              </a:rPr>
              <a:t>Utveckla former för stöd och handledning till familjehemmen. </a:t>
            </a:r>
          </a:p>
          <a:p>
            <a:pPr marL="342900" lvl="0" indent="-342900">
              <a:lnSpc>
                <a:spcPct val="115000"/>
              </a:lnSpc>
              <a:spcAft>
                <a:spcPts val="1000"/>
              </a:spcAft>
              <a:buFont typeface="Symbol" panose="05050102010706020507" pitchFamily="18" charset="2"/>
              <a:buChar char=""/>
            </a:pPr>
            <a:r>
              <a:rPr lang="sv-SE" sz="1800" dirty="0">
                <a:effectLst/>
                <a:ea typeface="Times New Roman" panose="02020603050405020304" pitchFamily="18" charset="0"/>
                <a:cs typeface="Times New Roman" panose="02020603050405020304" pitchFamily="18" charset="0"/>
              </a:rPr>
              <a:t>Utveckla former för placering i familjehem med utökade resurser för barn och unga med mycket komplexa vårdbehov.</a:t>
            </a:r>
          </a:p>
          <a:p>
            <a:pPr marL="342900" lvl="0" indent="-342900">
              <a:lnSpc>
                <a:spcPct val="115000"/>
              </a:lnSpc>
              <a:spcAft>
                <a:spcPts val="1000"/>
              </a:spcAft>
              <a:buFont typeface="Symbol" panose="05050102010706020507" pitchFamily="18" charset="2"/>
              <a:buChar char=""/>
            </a:pPr>
            <a:r>
              <a:rPr lang="sv-SE" sz="1800" dirty="0">
                <a:effectLst/>
                <a:ea typeface="Times New Roman" panose="02020603050405020304" pitchFamily="18" charset="0"/>
                <a:cs typeface="Times New Roman" panose="02020603050405020304" pitchFamily="18" charset="0"/>
              </a:rPr>
              <a:t>Nationellt framtagna för mallar för olika avtal med uppdragstagare och för nämndens avtal efter en vårdnadsöverflyttning till familjehemmet.</a:t>
            </a:r>
          </a:p>
          <a:p>
            <a:pPr marL="342900" lvl="0" indent="-342900">
              <a:lnSpc>
                <a:spcPct val="115000"/>
              </a:lnSpc>
              <a:spcAft>
                <a:spcPts val="1000"/>
              </a:spcAft>
              <a:buFont typeface="Symbol" panose="05050102010706020507" pitchFamily="18" charset="2"/>
              <a:buChar char=""/>
            </a:pPr>
            <a:r>
              <a:rPr lang="sv-SE" sz="1800" dirty="0">
                <a:ea typeface="Times New Roman" panose="02020603050405020304" pitchFamily="18" charset="0"/>
                <a:cs typeface="Times New Roman" panose="02020603050405020304" pitchFamily="18" charset="0"/>
              </a:rPr>
              <a:t>Undersöker förutsättningar för samverkan kring upphandling av familjehemsvård.</a:t>
            </a:r>
            <a:endParaRPr lang="sv-SE" sz="1800" dirty="0">
              <a:effectLst/>
              <a:ea typeface="Times New Roman" panose="02020603050405020304" pitchFamily="18"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sv-SE" sz="1800" dirty="0">
                <a:ea typeface="Times New Roman" panose="02020603050405020304" pitchFamily="18" charset="0"/>
                <a:cs typeface="Times New Roman" panose="02020603050405020304" pitchFamily="18" charset="0"/>
              </a:rPr>
              <a:t>Fortsatt påverkans</a:t>
            </a:r>
            <a:r>
              <a:rPr lang="sv-SE" sz="1800" dirty="0">
                <a:effectLst/>
                <a:ea typeface="Times New Roman" panose="02020603050405020304" pitchFamily="18" charset="0"/>
                <a:cs typeface="Times New Roman" panose="02020603050405020304" pitchFamily="18" charset="0"/>
              </a:rPr>
              <a:t>arbete kring frågor som rör familjehemmens ekonomiska trygghet (sjukpenninggrundande inkomst, föräldraförsäkringen, pensionsfrågor).</a:t>
            </a:r>
          </a:p>
          <a:p>
            <a:pPr marL="342900" lvl="0" indent="-342900">
              <a:lnSpc>
                <a:spcPct val="115000"/>
              </a:lnSpc>
              <a:spcAft>
                <a:spcPts val="1000"/>
              </a:spcAft>
              <a:buFont typeface="Symbol" panose="05050102010706020507" pitchFamily="18" charset="2"/>
              <a:buChar char=""/>
            </a:pPr>
            <a:r>
              <a:rPr lang="sv-SE" sz="1800" dirty="0">
                <a:effectLst/>
                <a:ea typeface="Times New Roman" panose="02020603050405020304" pitchFamily="18" charset="0"/>
                <a:cs typeface="Times New Roman" panose="02020603050405020304" pitchFamily="18" charset="0"/>
              </a:rPr>
              <a:t>Uppmärksamma staten på kostnader som läggs över på kommunerna i samband med att barn och unga placeras i dygnsvård utanför det egna hemmet. </a:t>
            </a:r>
          </a:p>
          <a:p>
            <a:pPr marL="342900" lvl="0" indent="-342900">
              <a:lnSpc>
                <a:spcPct val="115000"/>
              </a:lnSpc>
              <a:spcAft>
                <a:spcPts val="1000"/>
              </a:spcAft>
              <a:buFont typeface="Symbol" panose="05050102010706020507" pitchFamily="18" charset="2"/>
              <a:buChar char=""/>
            </a:pPr>
            <a:endParaRPr lang="sv-SE"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sv-SE" dirty="0"/>
          </a:p>
        </p:txBody>
      </p:sp>
    </p:spTree>
    <p:extLst>
      <p:ext uri="{BB962C8B-B14F-4D97-AF65-F5344CB8AC3E}">
        <p14:creationId xmlns:p14="http://schemas.microsoft.com/office/powerpoint/2010/main" val="3177804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1C38A25F-B318-4A6A-B6DD-938BB45CD2F0}"/>
              </a:ext>
            </a:extLst>
          </p:cNvPr>
          <p:cNvSpPr>
            <a:spLocks noGrp="1"/>
          </p:cNvSpPr>
          <p:nvPr>
            <p:ph idx="1"/>
          </p:nvPr>
        </p:nvSpPr>
        <p:spPr>
          <a:xfrm>
            <a:off x="664232" y="2704011"/>
            <a:ext cx="8980511" cy="3383279"/>
          </a:xfrm>
        </p:spPr>
        <p:txBody>
          <a:bodyPr/>
          <a:lstStyle/>
          <a:p>
            <a:r>
              <a:rPr lang="sv-SE" sz="2800" dirty="0"/>
              <a:t>Betänkande 28 juni 2022</a:t>
            </a:r>
          </a:p>
          <a:p>
            <a:r>
              <a:rPr lang="sv-SE" sz="2800" dirty="0"/>
              <a:t>Förslag rörande social och medicinska åtgärder för äldre</a:t>
            </a:r>
          </a:p>
          <a:p>
            <a:r>
              <a:rPr lang="sv-SE" sz="2800" dirty="0"/>
              <a:t>Remiss</a:t>
            </a:r>
          </a:p>
          <a:p>
            <a:r>
              <a:rPr lang="sv-SE" sz="2800" dirty="0"/>
              <a:t>Svar senast 15 november 2022</a:t>
            </a:r>
          </a:p>
          <a:p>
            <a:endParaRPr lang="sv-SE" sz="2800" dirty="0"/>
          </a:p>
        </p:txBody>
      </p:sp>
      <p:sp>
        <p:nvSpPr>
          <p:cNvPr id="3" name="Rubrik 2">
            <a:extLst>
              <a:ext uri="{FF2B5EF4-FFF2-40B4-BE49-F238E27FC236}">
                <a16:creationId xmlns:a16="http://schemas.microsoft.com/office/drawing/2014/main" id="{DD7B4669-AC0A-4F82-A831-B43C5381CAB3}"/>
              </a:ext>
            </a:extLst>
          </p:cNvPr>
          <p:cNvSpPr>
            <a:spLocks noGrp="1"/>
          </p:cNvSpPr>
          <p:nvPr>
            <p:ph type="title"/>
          </p:nvPr>
        </p:nvSpPr>
        <p:spPr>
          <a:xfrm>
            <a:off x="664233" y="328309"/>
            <a:ext cx="9511790" cy="1931564"/>
          </a:xfrm>
        </p:spPr>
        <p:txBody>
          <a:bodyPr/>
          <a:lstStyle/>
          <a:p>
            <a:r>
              <a:rPr lang="sv-SE" dirty="0"/>
              <a:t>	Nästa steg – ökad kvalité och jämlikhet i vård och omsorg för äldre personer- SOU 2022:41</a:t>
            </a:r>
            <a:endParaRPr lang="sv-SE" sz="3200" dirty="0"/>
          </a:p>
        </p:txBody>
      </p:sp>
      <p:pic>
        <p:nvPicPr>
          <p:cNvPr id="6" name="Bildobjekt 5">
            <a:extLst>
              <a:ext uri="{FF2B5EF4-FFF2-40B4-BE49-F238E27FC236}">
                <a16:creationId xmlns:a16="http://schemas.microsoft.com/office/drawing/2014/main" id="{B8A490CE-B868-4516-8DED-74B189D01DF8}"/>
              </a:ext>
            </a:extLst>
          </p:cNvPr>
          <p:cNvPicPr>
            <a:picLocks noChangeAspect="1"/>
          </p:cNvPicPr>
          <p:nvPr/>
        </p:nvPicPr>
        <p:blipFill>
          <a:blip r:embed="rId3"/>
          <a:stretch>
            <a:fillRect/>
          </a:stretch>
        </p:blipFill>
        <p:spPr>
          <a:xfrm>
            <a:off x="10176022" y="2495203"/>
            <a:ext cx="1804572" cy="2645893"/>
          </a:xfrm>
          <a:prstGeom prst="rect">
            <a:avLst/>
          </a:prstGeom>
        </p:spPr>
      </p:pic>
    </p:spTree>
    <p:extLst>
      <p:ext uri="{BB962C8B-B14F-4D97-AF65-F5344CB8AC3E}">
        <p14:creationId xmlns:p14="http://schemas.microsoft.com/office/powerpoint/2010/main" val="1091604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en-GB" sz="2800" dirty="0" err="1"/>
              <a:t>Aktuellt</a:t>
            </a:r>
            <a:r>
              <a:rPr lang="en-GB" sz="2800" dirty="0"/>
              <a:t> </a:t>
            </a:r>
            <a:r>
              <a:rPr lang="en-GB" sz="2800" dirty="0" err="1"/>
              <a:t>inom</a:t>
            </a:r>
            <a:r>
              <a:rPr lang="en-GB" sz="2800" dirty="0"/>
              <a:t> </a:t>
            </a:r>
            <a:r>
              <a:rPr lang="en-GB" sz="2800" dirty="0" err="1"/>
              <a:t>socialpolitik</a:t>
            </a:r>
            <a:r>
              <a:rPr lang="en-GB" sz="2800" dirty="0"/>
              <a:t/>
            </a:r>
            <a:br>
              <a:rPr lang="en-GB" sz="2800" dirty="0"/>
            </a:br>
            <a:r>
              <a:rPr lang="en-GB" sz="2800" dirty="0"/>
              <a:t/>
            </a:r>
            <a:br>
              <a:rPr lang="en-GB" sz="2800" dirty="0"/>
            </a:br>
            <a:r>
              <a:rPr lang="en-GB" sz="2800" dirty="0"/>
              <a:t/>
            </a:r>
            <a:br>
              <a:rPr lang="en-GB" sz="2800" dirty="0"/>
            </a:br>
            <a:r>
              <a:rPr lang="en-GB" sz="2800" dirty="0"/>
              <a:t>2022-09-26</a:t>
            </a:r>
            <a:br>
              <a:rPr lang="en-GB" sz="2800" dirty="0"/>
            </a:br>
            <a:r>
              <a:rPr lang="en-GB" sz="2800" dirty="0"/>
              <a:t/>
            </a:r>
            <a:br>
              <a:rPr lang="en-GB" sz="2800" dirty="0"/>
            </a:br>
            <a:endParaRPr lang="en-GB" sz="2800" dirty="0"/>
          </a:p>
        </p:txBody>
      </p:sp>
      <p:sp>
        <p:nvSpPr>
          <p:cNvPr id="3" name="Underrubrik 2"/>
          <p:cNvSpPr>
            <a:spLocks noGrp="1"/>
          </p:cNvSpPr>
          <p:nvPr>
            <p:ph type="subTitle" idx="1"/>
          </p:nvPr>
        </p:nvSpPr>
        <p:spPr/>
        <p:txBody>
          <a:bodyPr/>
          <a:lstStyle/>
          <a:p>
            <a:r>
              <a:rPr lang="en-GB" dirty="0"/>
              <a:t>Åsa Furén-Thulin</a:t>
            </a:r>
          </a:p>
          <a:p>
            <a:endParaRPr lang="en-GB" dirty="0"/>
          </a:p>
        </p:txBody>
      </p:sp>
    </p:spTree>
    <p:extLst>
      <p:ext uri="{BB962C8B-B14F-4D97-AF65-F5344CB8AC3E}">
        <p14:creationId xmlns:p14="http://schemas.microsoft.com/office/powerpoint/2010/main" val="598053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309C90-4421-306D-D8D6-94A2708D3F4B}"/>
              </a:ext>
            </a:extLst>
          </p:cNvPr>
          <p:cNvSpPr>
            <a:spLocks noGrp="1"/>
          </p:cNvSpPr>
          <p:nvPr>
            <p:ph type="title"/>
          </p:nvPr>
        </p:nvSpPr>
        <p:spPr/>
        <p:txBody>
          <a:bodyPr/>
          <a:lstStyle/>
          <a:p>
            <a:pPr algn="ctr"/>
            <a:r>
              <a:rPr lang="sv-SE" dirty="0"/>
              <a:t>Övergripande</a:t>
            </a:r>
          </a:p>
        </p:txBody>
      </p:sp>
      <p:sp>
        <p:nvSpPr>
          <p:cNvPr id="5" name="Platshållare för innehåll 4">
            <a:extLst>
              <a:ext uri="{FF2B5EF4-FFF2-40B4-BE49-F238E27FC236}">
                <a16:creationId xmlns:a16="http://schemas.microsoft.com/office/drawing/2014/main" id="{DE4A5D3D-EFE4-6727-9E22-F79CA39D23FD}"/>
              </a:ext>
            </a:extLst>
          </p:cNvPr>
          <p:cNvSpPr>
            <a:spLocks noGrp="1"/>
          </p:cNvSpPr>
          <p:nvPr>
            <p:ph sz="half" idx="1"/>
          </p:nvPr>
        </p:nvSpPr>
        <p:spPr>
          <a:xfrm>
            <a:off x="666000" y="1867989"/>
            <a:ext cx="5430000" cy="4367211"/>
          </a:xfrm>
        </p:spPr>
        <p:txBody>
          <a:bodyPr/>
          <a:lstStyle/>
          <a:p>
            <a:r>
              <a:rPr lang="sv-SE" dirty="0"/>
              <a:t>Utredningens analys att det finns brister är rimlig – ifrågasätter vägvalen</a:t>
            </a:r>
          </a:p>
          <a:p>
            <a:r>
              <a:rPr lang="sv-SE" dirty="0"/>
              <a:t>Många förslag som kräver utökad bemanning utan analys av möjlighet att realisera förslagen</a:t>
            </a:r>
          </a:p>
          <a:p>
            <a:r>
              <a:rPr lang="sv-SE" dirty="0"/>
              <a:t>Flera förslag som ger ökad detaljstyrning. Ramlagstiftning mer ändamålsenligt</a:t>
            </a:r>
          </a:p>
          <a:p>
            <a:endParaRPr lang="sv-SE" dirty="0"/>
          </a:p>
        </p:txBody>
      </p:sp>
      <p:sp>
        <p:nvSpPr>
          <p:cNvPr id="4" name="Platshållare för sidfot 3">
            <a:extLst>
              <a:ext uri="{FF2B5EF4-FFF2-40B4-BE49-F238E27FC236}">
                <a16:creationId xmlns:a16="http://schemas.microsoft.com/office/drawing/2014/main" id="{A2DF8A2E-F536-202C-373A-242D01EC2B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7" name="Platshållare för innehåll 6">
            <a:extLst>
              <a:ext uri="{FF2B5EF4-FFF2-40B4-BE49-F238E27FC236}">
                <a16:creationId xmlns:a16="http://schemas.microsoft.com/office/drawing/2014/main" id="{814C4A8A-A322-8634-9120-72672CFC35C3}"/>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8255726" y="2105994"/>
            <a:ext cx="2436977" cy="3793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537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664233" y="483079"/>
            <a:ext cx="9609825" cy="672861"/>
          </a:xfrm>
        </p:spPr>
        <p:txBody>
          <a:bodyPr/>
          <a:lstStyle/>
          <a:p>
            <a:pPr algn="ctr"/>
            <a:r>
              <a:rPr lang="en-GB" dirty="0" err="1"/>
              <a:t>Äldreomsorgslag</a:t>
            </a:r>
            <a:endParaRPr lang="en-GB" dirty="0"/>
          </a:p>
        </p:txBody>
      </p:sp>
      <p:sp>
        <p:nvSpPr>
          <p:cNvPr id="5" name="Platshållare för innehåll 4"/>
          <p:cNvSpPr>
            <a:spLocks noGrp="1"/>
          </p:cNvSpPr>
          <p:nvPr>
            <p:ph sz="half" idx="1"/>
          </p:nvPr>
        </p:nvSpPr>
        <p:spPr>
          <a:xfrm>
            <a:off x="666000" y="1449238"/>
            <a:ext cx="6183374" cy="4785962"/>
          </a:xfrm>
        </p:spPr>
        <p:txBody>
          <a:bodyPr/>
          <a:lstStyle/>
          <a:p>
            <a:r>
              <a:rPr lang="en-GB" sz="2800" dirty="0" err="1"/>
              <a:t>Särskild</a:t>
            </a:r>
            <a:r>
              <a:rPr lang="en-GB" sz="2800" dirty="0"/>
              <a:t> </a:t>
            </a:r>
            <a:r>
              <a:rPr lang="en-GB" sz="2800" dirty="0" err="1"/>
              <a:t>äldreomsorgslag</a:t>
            </a:r>
            <a:r>
              <a:rPr lang="en-GB" sz="2800" dirty="0"/>
              <a:t> ger </a:t>
            </a:r>
            <a:r>
              <a:rPr lang="en-GB" sz="2800" dirty="0" err="1"/>
              <a:t>gränsdragningsproblem</a:t>
            </a:r>
            <a:r>
              <a:rPr lang="en-GB" sz="2800" dirty="0"/>
              <a:t> och </a:t>
            </a:r>
            <a:r>
              <a:rPr lang="en-GB" sz="2800" dirty="0" err="1"/>
              <a:t>dubbelreglering</a:t>
            </a:r>
            <a:r>
              <a:rPr lang="en-GB" sz="2800" dirty="0"/>
              <a:t> </a:t>
            </a:r>
          </a:p>
          <a:p>
            <a:r>
              <a:rPr lang="en-GB" sz="2800" dirty="0" err="1"/>
              <a:t>Förordning</a:t>
            </a:r>
            <a:r>
              <a:rPr lang="en-GB" sz="2800" dirty="0"/>
              <a:t> om </a:t>
            </a:r>
            <a:r>
              <a:rPr lang="en-GB" sz="2800" dirty="0" err="1"/>
              <a:t>kvalitetsutveckling</a:t>
            </a:r>
            <a:r>
              <a:rPr lang="en-GB" sz="2800" dirty="0"/>
              <a:t> </a:t>
            </a:r>
            <a:r>
              <a:rPr lang="en-GB" sz="2800" dirty="0" err="1"/>
              <a:t>medför</a:t>
            </a:r>
            <a:r>
              <a:rPr lang="en-GB" sz="2800" dirty="0"/>
              <a:t> </a:t>
            </a:r>
            <a:r>
              <a:rPr lang="en-GB" sz="2800" dirty="0" err="1"/>
              <a:t>onödig</a:t>
            </a:r>
            <a:r>
              <a:rPr lang="en-GB" sz="2800" dirty="0"/>
              <a:t> </a:t>
            </a:r>
            <a:r>
              <a:rPr lang="en-GB" sz="2800" dirty="0" err="1"/>
              <a:t>detaljstyrning</a:t>
            </a:r>
            <a:endParaRPr lang="en-GB" sz="2800" dirty="0"/>
          </a:p>
          <a:p>
            <a:r>
              <a:rPr lang="en-GB" sz="2800" dirty="0"/>
              <a:t>Ny </a:t>
            </a:r>
            <a:r>
              <a:rPr lang="en-GB" sz="2800" dirty="0" err="1"/>
              <a:t>målsättning</a:t>
            </a:r>
            <a:r>
              <a:rPr lang="en-GB" sz="2800" dirty="0"/>
              <a:t> om </a:t>
            </a:r>
            <a:r>
              <a:rPr lang="en-GB" sz="2800" dirty="0" err="1"/>
              <a:t>förebyggande</a:t>
            </a:r>
            <a:r>
              <a:rPr lang="en-GB" sz="2800" dirty="0"/>
              <a:t> </a:t>
            </a:r>
            <a:r>
              <a:rPr lang="en-GB" sz="2800" dirty="0" err="1"/>
              <a:t>perspektiv</a:t>
            </a:r>
            <a:r>
              <a:rPr lang="en-GB" sz="2800" dirty="0"/>
              <a:t> och </a:t>
            </a:r>
            <a:r>
              <a:rPr lang="en-GB" sz="2800" dirty="0" err="1"/>
              <a:t>inriktning</a:t>
            </a:r>
            <a:r>
              <a:rPr lang="en-GB" sz="2800" dirty="0"/>
              <a:t> </a:t>
            </a:r>
            <a:r>
              <a:rPr lang="en-GB" sz="2800" dirty="0" err="1"/>
              <a:t>på</a:t>
            </a:r>
            <a:r>
              <a:rPr lang="en-GB" sz="2800" dirty="0"/>
              <a:t> </a:t>
            </a:r>
            <a:r>
              <a:rPr lang="en-GB" sz="2800" dirty="0" err="1"/>
              <a:t>hälsofrämjande</a:t>
            </a:r>
            <a:r>
              <a:rPr lang="en-GB" sz="2800" dirty="0"/>
              <a:t> – Bra!</a:t>
            </a:r>
          </a:p>
          <a:p>
            <a:endParaRPr lang="en-GB" sz="2800" dirty="0"/>
          </a:p>
          <a:p>
            <a:endParaRPr lang="en-GB" sz="2800" dirty="0"/>
          </a:p>
          <a:p>
            <a:endParaRPr lang="en-GB" sz="2800" dirty="0"/>
          </a:p>
          <a:p>
            <a:endParaRPr lang="en-GB" dirty="0"/>
          </a:p>
          <a:p>
            <a:endParaRPr lang="en-GB" dirty="0"/>
          </a:p>
        </p:txBody>
      </p:sp>
      <p:pic>
        <p:nvPicPr>
          <p:cNvPr id="9" name="Platshållare för innehåll 8">
            <a:extLst>
              <a:ext uri="{FF2B5EF4-FFF2-40B4-BE49-F238E27FC236}">
                <a16:creationId xmlns:a16="http://schemas.microsoft.com/office/drawing/2014/main" id="{BBDC35AE-9B75-4890-FE8C-16381D34F59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57553" y="2220687"/>
            <a:ext cx="4968447" cy="3443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89599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68175DD-1596-0BAE-D8F1-0FBC2D20C915}"/>
              </a:ext>
            </a:extLst>
          </p:cNvPr>
          <p:cNvSpPr>
            <a:spLocks noGrp="1"/>
          </p:cNvSpPr>
          <p:nvPr>
            <p:ph type="title"/>
          </p:nvPr>
        </p:nvSpPr>
        <p:spPr>
          <a:xfrm>
            <a:off x="664233" y="874602"/>
            <a:ext cx="9609825" cy="1231392"/>
          </a:xfrm>
        </p:spPr>
        <p:txBody>
          <a:bodyPr anchor="t">
            <a:normAutofit/>
          </a:bodyPr>
          <a:lstStyle/>
          <a:p>
            <a:pPr algn="ctr"/>
            <a:r>
              <a:rPr lang="sv-SE" dirty="0"/>
              <a:t>Hälso-och sjukvård</a:t>
            </a:r>
          </a:p>
        </p:txBody>
      </p:sp>
      <p:sp>
        <p:nvSpPr>
          <p:cNvPr id="14" name="Content Placeholder 2">
            <a:extLst>
              <a:ext uri="{FF2B5EF4-FFF2-40B4-BE49-F238E27FC236}">
                <a16:creationId xmlns:a16="http://schemas.microsoft.com/office/drawing/2014/main" id="{7C7971D5-5C6C-FE87-7B1D-6A268D3900A1}"/>
              </a:ext>
            </a:extLst>
          </p:cNvPr>
          <p:cNvSpPr>
            <a:spLocks noGrp="1"/>
          </p:cNvSpPr>
          <p:nvPr>
            <p:ph sz="half" idx="1"/>
          </p:nvPr>
        </p:nvSpPr>
        <p:spPr>
          <a:xfrm>
            <a:off x="666000" y="1867989"/>
            <a:ext cx="5708674" cy="4367211"/>
          </a:xfrm>
        </p:spPr>
        <p:txBody>
          <a:bodyPr/>
          <a:lstStyle/>
          <a:p>
            <a:r>
              <a:rPr lang="en-US" dirty="0" err="1"/>
              <a:t>Stödjer</a:t>
            </a:r>
            <a:r>
              <a:rPr lang="en-US" dirty="0"/>
              <a:t> </a:t>
            </a:r>
            <a:r>
              <a:rPr lang="en-US" dirty="0" err="1"/>
              <a:t>förslaget</a:t>
            </a:r>
            <a:r>
              <a:rPr lang="en-US" dirty="0"/>
              <a:t> om </a:t>
            </a:r>
            <a:r>
              <a:rPr lang="en-US" dirty="0" err="1"/>
              <a:t>ny</a:t>
            </a:r>
            <a:r>
              <a:rPr lang="en-US" dirty="0"/>
              <a:t> </a:t>
            </a:r>
            <a:r>
              <a:rPr lang="en-US" dirty="0" err="1"/>
              <a:t>ledningsstruktur</a:t>
            </a:r>
            <a:r>
              <a:rPr lang="en-US" dirty="0"/>
              <a:t> – men </a:t>
            </a:r>
            <a:r>
              <a:rPr lang="en-US" dirty="0" err="1"/>
              <a:t>huvudmännen</a:t>
            </a:r>
            <a:r>
              <a:rPr lang="en-US" dirty="0"/>
              <a:t> ska </a:t>
            </a:r>
            <a:r>
              <a:rPr lang="en-US" dirty="0" err="1"/>
              <a:t>besluta</a:t>
            </a:r>
            <a:r>
              <a:rPr lang="en-US" dirty="0"/>
              <a:t> om </a:t>
            </a:r>
            <a:r>
              <a:rPr lang="en-US" dirty="0" err="1"/>
              <a:t>kompetenskrav</a:t>
            </a:r>
            <a:endParaRPr lang="en-US" dirty="0"/>
          </a:p>
          <a:p>
            <a:r>
              <a:rPr lang="en-US" dirty="0"/>
              <a:t>Bra med MAR</a:t>
            </a:r>
          </a:p>
          <a:p>
            <a:r>
              <a:rPr lang="en-US" dirty="0" err="1"/>
              <a:t>Regionen</a:t>
            </a:r>
            <a:r>
              <a:rPr lang="en-US" dirty="0"/>
              <a:t> ska </a:t>
            </a:r>
            <a:r>
              <a:rPr lang="en-US" dirty="0" err="1"/>
              <a:t>vara</a:t>
            </a:r>
            <a:r>
              <a:rPr lang="en-US" dirty="0"/>
              <a:t> </a:t>
            </a:r>
            <a:r>
              <a:rPr lang="en-US" dirty="0" err="1"/>
              <a:t>huvudman</a:t>
            </a:r>
            <a:r>
              <a:rPr lang="en-US" dirty="0"/>
              <a:t> för </a:t>
            </a:r>
            <a:r>
              <a:rPr lang="en-US" dirty="0" err="1"/>
              <a:t>läkare</a:t>
            </a:r>
            <a:r>
              <a:rPr lang="en-US" dirty="0"/>
              <a:t> – men </a:t>
            </a:r>
            <a:r>
              <a:rPr lang="en-US" dirty="0" err="1"/>
              <a:t>möjliget</a:t>
            </a:r>
            <a:r>
              <a:rPr lang="en-US" dirty="0"/>
              <a:t> till </a:t>
            </a:r>
            <a:r>
              <a:rPr lang="en-US" dirty="0" err="1"/>
              <a:t>att</a:t>
            </a:r>
            <a:r>
              <a:rPr lang="en-US" dirty="0"/>
              <a:t> </a:t>
            </a:r>
            <a:r>
              <a:rPr lang="en-US" dirty="0" err="1"/>
              <a:t>avtala</a:t>
            </a:r>
            <a:r>
              <a:rPr lang="en-US" dirty="0"/>
              <a:t> om </a:t>
            </a:r>
            <a:r>
              <a:rPr lang="en-US" dirty="0" err="1"/>
              <a:t>att</a:t>
            </a:r>
            <a:r>
              <a:rPr lang="en-US" dirty="0"/>
              <a:t> </a:t>
            </a:r>
            <a:r>
              <a:rPr lang="en-US" dirty="0" err="1"/>
              <a:t>kommun</a:t>
            </a:r>
            <a:r>
              <a:rPr lang="en-US" dirty="0"/>
              <a:t> </a:t>
            </a:r>
            <a:r>
              <a:rPr lang="en-US" dirty="0" err="1"/>
              <a:t>kan</a:t>
            </a:r>
            <a:r>
              <a:rPr lang="en-US" dirty="0"/>
              <a:t> </a:t>
            </a:r>
            <a:r>
              <a:rPr lang="en-US" dirty="0" err="1"/>
              <a:t>anställa</a:t>
            </a:r>
            <a:endParaRPr lang="en-US" dirty="0"/>
          </a:p>
          <a:p>
            <a:r>
              <a:rPr lang="en-US" dirty="0" err="1"/>
              <a:t>Förslag</a:t>
            </a:r>
            <a:r>
              <a:rPr lang="en-US" dirty="0"/>
              <a:t> om </a:t>
            </a:r>
            <a:r>
              <a:rPr lang="en-US" dirty="0" err="1"/>
              <a:t>ny</a:t>
            </a:r>
            <a:r>
              <a:rPr lang="en-US" dirty="0"/>
              <a:t> </a:t>
            </a:r>
            <a:r>
              <a:rPr lang="en-US" dirty="0" err="1"/>
              <a:t>utredning</a:t>
            </a:r>
            <a:r>
              <a:rPr lang="en-US" dirty="0"/>
              <a:t> </a:t>
            </a:r>
            <a:r>
              <a:rPr lang="en-US" dirty="0" err="1"/>
              <a:t>rörande</a:t>
            </a:r>
            <a:r>
              <a:rPr lang="en-US" dirty="0"/>
              <a:t> </a:t>
            </a:r>
            <a:r>
              <a:rPr lang="en-US" dirty="0" err="1"/>
              <a:t>kommuners</a:t>
            </a:r>
            <a:r>
              <a:rPr lang="en-US" dirty="0"/>
              <a:t> </a:t>
            </a:r>
            <a:r>
              <a:rPr lang="en-US" dirty="0" err="1"/>
              <a:t>medverkan</a:t>
            </a:r>
            <a:r>
              <a:rPr lang="en-US" dirty="0"/>
              <a:t> I </a:t>
            </a:r>
            <a:r>
              <a:rPr lang="en-US" dirty="0" err="1"/>
              <a:t>specialiserad</a:t>
            </a:r>
            <a:r>
              <a:rPr lang="en-US" dirty="0"/>
              <a:t> </a:t>
            </a:r>
            <a:r>
              <a:rPr lang="en-US" dirty="0" err="1"/>
              <a:t>vård</a:t>
            </a:r>
            <a:r>
              <a:rPr lang="en-US" dirty="0"/>
              <a:t> </a:t>
            </a:r>
            <a:r>
              <a:rPr lang="en-US" dirty="0" err="1"/>
              <a:t>bör</a:t>
            </a:r>
            <a:r>
              <a:rPr lang="en-US" dirty="0"/>
              <a:t> </a:t>
            </a:r>
            <a:r>
              <a:rPr lang="en-US" dirty="0" err="1"/>
              <a:t>tillsättas</a:t>
            </a:r>
            <a:r>
              <a:rPr lang="en-US" dirty="0"/>
              <a:t> </a:t>
            </a:r>
            <a:r>
              <a:rPr lang="en-US" dirty="0" err="1"/>
              <a:t>omgående</a:t>
            </a:r>
            <a:endParaRPr lang="en-US" dirty="0"/>
          </a:p>
          <a:p>
            <a:endParaRPr lang="en-US" dirty="0"/>
          </a:p>
        </p:txBody>
      </p:sp>
      <p:pic>
        <p:nvPicPr>
          <p:cNvPr id="9" name="Platshållare för innehåll 8" descr="En bild som visar text, inomhus, person, vägg&#10;&#10;Automatiskt genererad beskrivning">
            <a:extLst>
              <a:ext uri="{FF2B5EF4-FFF2-40B4-BE49-F238E27FC236}">
                <a16:creationId xmlns:a16="http://schemas.microsoft.com/office/drawing/2014/main" id="{0E0DC869-53FC-0FF2-419F-D1EEDB31AB30}"/>
              </a:ext>
            </a:extLst>
          </p:cNvPr>
          <p:cNvPicPr>
            <a:picLocks noGrp="1" noChangeAspect="1"/>
          </p:cNvPicPr>
          <p:nvPr>
            <p:ph sz="half" idx="2"/>
          </p:nvPr>
        </p:nvPicPr>
        <p:blipFill rotWithShape="1">
          <a:blip r:embed="rId2" cstate="hqprint">
            <a:extLst>
              <a:ext uri="{28A0092B-C50C-407E-A947-70E740481C1C}">
                <a14:useLocalDpi xmlns:a14="http://schemas.microsoft.com/office/drawing/2010/main" val="0"/>
              </a:ext>
            </a:extLst>
          </a:blip>
          <a:srcRect l="15840"/>
          <a:stretch/>
        </p:blipFill>
        <p:spPr>
          <a:xfrm>
            <a:off x="6596433" y="1867989"/>
            <a:ext cx="4716000" cy="4367211"/>
          </a:xfrm>
          <a:noFill/>
        </p:spPr>
      </p:pic>
      <p:sp>
        <p:nvSpPr>
          <p:cNvPr id="16" name="Footer Placeholder 4">
            <a:extLst>
              <a:ext uri="{FF2B5EF4-FFF2-40B4-BE49-F238E27FC236}">
                <a16:creationId xmlns:a16="http://schemas.microsoft.com/office/drawing/2014/main" id="{8C9EC01C-E9C3-4AFC-B7EC-4E11C2C87113}"/>
              </a:ext>
            </a:extLst>
          </p:cNvPr>
          <p:cNvSpPr>
            <a:spLocks noGrp="1"/>
          </p:cNvSpPr>
          <p:nvPr>
            <p:ph type="ftr" sz="quarter" idx="11"/>
          </p:nvPr>
        </p:nvSpPr>
        <p:spPr>
          <a:xfrm>
            <a:off x="2457449" y="6356350"/>
            <a:ext cx="6029326"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59773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671275"/>
            <a:ext cx="9609825" cy="865367"/>
          </a:xfrm>
        </p:spPr>
        <p:txBody>
          <a:bodyPr/>
          <a:lstStyle/>
          <a:p>
            <a:pPr algn="ctr"/>
            <a:r>
              <a:rPr lang="sv-SE" sz="3200" dirty="0"/>
              <a:t>Konsekvensbeskrivning</a:t>
            </a:r>
          </a:p>
        </p:txBody>
      </p:sp>
      <p:sp>
        <p:nvSpPr>
          <p:cNvPr id="3" name="Platshållare för innehåll 2"/>
          <p:cNvSpPr>
            <a:spLocks noGrp="1"/>
          </p:cNvSpPr>
          <p:nvPr>
            <p:ph sz="half" idx="1"/>
          </p:nvPr>
        </p:nvSpPr>
        <p:spPr/>
        <p:txBody>
          <a:bodyPr/>
          <a:lstStyle/>
          <a:p>
            <a:pPr marL="30163" lvl="0" indent="0">
              <a:buNone/>
            </a:pPr>
            <a:endParaRPr lang="sv-SE" sz="2800" dirty="0"/>
          </a:p>
          <a:p>
            <a:pPr lvl="0"/>
            <a:endParaRPr lang="sv-SE" sz="2800" dirty="0"/>
          </a:p>
          <a:p>
            <a:pPr lvl="0"/>
            <a:endParaRPr lang="sv-SE" sz="2800" dirty="0"/>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Rektangel 3"/>
          <p:cNvSpPr/>
          <p:nvPr/>
        </p:nvSpPr>
        <p:spPr>
          <a:xfrm>
            <a:off x="1284515" y="1536642"/>
            <a:ext cx="7428411" cy="397031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GB" sz="2800" b="0" i="0" u="none" strike="noStrike" kern="1200" cap="none" spc="0" normalizeH="0" baseline="0" noProof="0" dirty="0" err="1">
                <a:ln>
                  <a:noFill/>
                </a:ln>
                <a:solidFill>
                  <a:prstClr val="black"/>
                </a:solidFill>
                <a:effectLst/>
                <a:uLnTx/>
                <a:uFillTx/>
                <a:latin typeface="Arial"/>
                <a:ea typeface="+mn-ea"/>
                <a:cs typeface="+mn-cs"/>
              </a:rPr>
              <a:t>Ökade</a:t>
            </a:r>
            <a:r>
              <a:rPr kumimoji="0" lang="en-GB" sz="2800" b="0" i="0" u="none" strike="noStrike" kern="1200" cap="none" spc="0" normalizeH="0" baseline="0" noProof="0" dirty="0">
                <a:ln>
                  <a:noFill/>
                </a:ln>
                <a:solidFill>
                  <a:prstClr val="black"/>
                </a:solidFill>
                <a:effectLst/>
                <a:uLnTx/>
                <a:uFillTx/>
                <a:latin typeface="Arial"/>
                <a:ea typeface="+mn-ea"/>
                <a:cs typeface="+mn-cs"/>
              </a:rPr>
              <a:t> </a:t>
            </a:r>
            <a:r>
              <a:rPr kumimoji="0" lang="en-GB" sz="2800" b="0" i="0" u="none" strike="noStrike" kern="1200" cap="none" spc="0" normalizeH="0" baseline="0" noProof="0" dirty="0" err="1">
                <a:ln>
                  <a:noFill/>
                </a:ln>
                <a:solidFill>
                  <a:prstClr val="black"/>
                </a:solidFill>
                <a:effectLst/>
                <a:uLnTx/>
                <a:uFillTx/>
                <a:latin typeface="Arial"/>
                <a:ea typeface="+mn-ea"/>
                <a:cs typeface="+mn-cs"/>
              </a:rPr>
              <a:t>krav</a:t>
            </a:r>
            <a:r>
              <a:rPr kumimoji="0" lang="en-GB" sz="2800" b="0" i="0" u="none" strike="noStrike" kern="1200" cap="none" spc="0" normalizeH="0" baseline="0" noProof="0" dirty="0">
                <a:ln>
                  <a:noFill/>
                </a:ln>
                <a:solidFill>
                  <a:prstClr val="black"/>
                </a:solidFill>
                <a:effectLst/>
                <a:uLnTx/>
                <a:uFillTx/>
                <a:latin typeface="Arial"/>
                <a:ea typeface="+mn-ea"/>
                <a:cs typeface="+mn-cs"/>
              </a:rPr>
              <a:t> </a:t>
            </a:r>
            <a:r>
              <a:rPr kumimoji="0" lang="en-GB" sz="2800" b="0" i="0" u="none" strike="noStrike" kern="1200" cap="none" spc="0" normalizeH="0" baseline="0" noProof="0" dirty="0" err="1">
                <a:ln>
                  <a:noFill/>
                </a:ln>
                <a:solidFill>
                  <a:prstClr val="black"/>
                </a:solidFill>
                <a:effectLst/>
                <a:uLnTx/>
                <a:uFillTx/>
                <a:latin typeface="Arial"/>
                <a:ea typeface="+mn-ea"/>
                <a:cs typeface="+mn-cs"/>
              </a:rPr>
              <a:t>på</a:t>
            </a:r>
            <a:r>
              <a:rPr kumimoji="0" lang="en-GB" sz="2800" b="0" i="0" u="none" strike="noStrike" kern="1200" cap="none" spc="0" normalizeH="0" baseline="0" noProof="0" dirty="0">
                <a:ln>
                  <a:noFill/>
                </a:ln>
                <a:solidFill>
                  <a:prstClr val="black"/>
                </a:solidFill>
                <a:effectLst/>
                <a:uLnTx/>
                <a:uFillTx/>
                <a:latin typeface="Arial"/>
                <a:ea typeface="+mn-ea"/>
                <a:cs typeface="+mn-cs"/>
              </a:rPr>
              <a:t> </a:t>
            </a:r>
            <a:r>
              <a:rPr kumimoji="0" lang="en-GB" sz="2800" b="0" i="0" u="none" strike="noStrike" kern="1200" cap="none" spc="0" normalizeH="0" baseline="0" noProof="0" dirty="0" err="1">
                <a:ln>
                  <a:noFill/>
                </a:ln>
                <a:solidFill>
                  <a:prstClr val="black"/>
                </a:solidFill>
                <a:effectLst/>
                <a:uLnTx/>
                <a:uFillTx/>
                <a:latin typeface="Arial"/>
                <a:ea typeface="+mn-ea"/>
                <a:cs typeface="+mn-cs"/>
              </a:rPr>
              <a:t>läkar</a:t>
            </a:r>
            <a:r>
              <a:rPr kumimoji="0" lang="en-GB" sz="2800" b="0" i="0" u="none" strike="noStrike" kern="1200" cap="none" spc="0" normalizeH="0" baseline="0" noProof="0" dirty="0">
                <a:ln>
                  <a:noFill/>
                </a:ln>
                <a:solidFill>
                  <a:prstClr val="black"/>
                </a:solidFill>
                <a:effectLst/>
                <a:uLnTx/>
                <a:uFillTx/>
                <a:latin typeface="Arial"/>
                <a:ea typeface="+mn-ea"/>
                <a:cs typeface="+mn-cs"/>
              </a:rPr>
              <a:t> och </a:t>
            </a:r>
            <a:r>
              <a:rPr kumimoji="0" lang="en-GB" sz="2800" b="0" i="0" u="none" strike="noStrike" kern="1200" cap="none" spc="0" normalizeH="0" baseline="0" noProof="0" dirty="0" err="1">
                <a:ln>
                  <a:noFill/>
                </a:ln>
                <a:solidFill>
                  <a:prstClr val="black"/>
                </a:solidFill>
                <a:effectLst/>
                <a:uLnTx/>
                <a:uFillTx/>
                <a:latin typeface="Arial"/>
                <a:ea typeface="+mn-ea"/>
                <a:cs typeface="+mn-cs"/>
              </a:rPr>
              <a:t>sjuksköterskeinsatser</a:t>
            </a:r>
            <a:r>
              <a:rPr kumimoji="0" lang="en-GB" sz="2800" b="0" i="0" u="none" strike="noStrike" kern="1200" cap="none" spc="0" normalizeH="0" baseline="0" noProof="0" dirty="0">
                <a:ln>
                  <a:noFill/>
                </a:ln>
                <a:solidFill>
                  <a:prstClr val="black"/>
                </a:solidFill>
                <a:effectLst/>
                <a:uLnTx/>
                <a:uFillTx/>
                <a:latin typeface="Arial"/>
                <a:ea typeface="+mn-ea"/>
                <a:cs typeface="+mn-cs"/>
              </a:rPr>
              <a:t> ska </a:t>
            </a:r>
            <a:r>
              <a:rPr kumimoji="0" lang="en-GB" sz="2800" b="0" i="0" u="none" strike="noStrike" kern="1200" cap="none" spc="0" normalizeH="0" baseline="0" noProof="0" dirty="0" err="1">
                <a:ln>
                  <a:noFill/>
                </a:ln>
                <a:solidFill>
                  <a:prstClr val="black"/>
                </a:solidFill>
                <a:effectLst/>
                <a:uLnTx/>
                <a:uFillTx/>
                <a:latin typeface="Arial"/>
                <a:ea typeface="+mn-ea"/>
                <a:cs typeface="+mn-cs"/>
              </a:rPr>
              <a:t>volym</a:t>
            </a:r>
            <a:r>
              <a:rPr kumimoji="0" lang="en-GB" sz="2800" b="0" i="0" u="none" strike="noStrike" kern="1200" cap="none" spc="0" normalizeH="0" baseline="0" noProof="0" dirty="0">
                <a:ln>
                  <a:noFill/>
                </a:ln>
                <a:solidFill>
                  <a:prstClr val="black"/>
                </a:solidFill>
                <a:effectLst/>
                <a:uLnTx/>
                <a:uFillTx/>
                <a:latin typeface="Arial"/>
                <a:ea typeface="+mn-ea"/>
                <a:cs typeface="+mn-cs"/>
              </a:rPr>
              <a:t> och </a:t>
            </a:r>
            <a:r>
              <a:rPr kumimoji="0" lang="en-GB" sz="2800" b="0" i="0" u="none" strike="noStrike" kern="1200" cap="none" spc="0" normalizeH="0" baseline="0" noProof="0" dirty="0" err="1">
                <a:ln>
                  <a:noFill/>
                </a:ln>
                <a:solidFill>
                  <a:prstClr val="black"/>
                </a:solidFill>
                <a:effectLst/>
                <a:uLnTx/>
                <a:uFillTx/>
                <a:latin typeface="Arial"/>
                <a:ea typeface="+mn-ea"/>
                <a:cs typeface="+mn-cs"/>
              </a:rPr>
              <a:t>kostnadsberäknas</a:t>
            </a: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GB" sz="2800" b="0" i="0" u="none" strike="noStrike" kern="1200" cap="none" spc="0" normalizeH="0" baseline="0" noProof="0" dirty="0" err="1">
                <a:ln>
                  <a:noFill/>
                </a:ln>
                <a:solidFill>
                  <a:prstClr val="black"/>
                </a:solidFill>
                <a:effectLst/>
                <a:uLnTx/>
                <a:uFillTx/>
                <a:latin typeface="Arial"/>
                <a:ea typeface="+mn-ea"/>
                <a:cs typeface="+mn-cs"/>
              </a:rPr>
              <a:t>Finansiering</a:t>
            </a:r>
            <a:r>
              <a:rPr kumimoji="0" lang="en-GB" sz="2800" b="0" i="0" u="none" strike="noStrike" kern="1200" cap="none" spc="0" normalizeH="0" baseline="0" noProof="0" dirty="0">
                <a:ln>
                  <a:noFill/>
                </a:ln>
                <a:solidFill>
                  <a:prstClr val="black"/>
                </a:solidFill>
                <a:effectLst/>
                <a:uLnTx/>
                <a:uFillTx/>
                <a:latin typeface="Arial"/>
                <a:ea typeface="+mn-ea"/>
                <a:cs typeface="+mn-cs"/>
              </a:rPr>
              <a:t> </a:t>
            </a:r>
            <a:r>
              <a:rPr kumimoji="0" lang="en-GB" sz="2800" b="0" i="0" u="none" strike="noStrike" kern="1200" cap="none" spc="0" normalizeH="0" baseline="0" noProof="0" dirty="0" err="1">
                <a:ln>
                  <a:noFill/>
                </a:ln>
                <a:solidFill>
                  <a:prstClr val="black"/>
                </a:solidFill>
                <a:effectLst/>
                <a:uLnTx/>
                <a:uFillTx/>
                <a:latin typeface="Arial"/>
                <a:ea typeface="+mn-ea"/>
                <a:cs typeface="+mn-cs"/>
              </a:rPr>
              <a:t>av</a:t>
            </a:r>
            <a:r>
              <a:rPr kumimoji="0" lang="en-GB" sz="2800" b="0" i="0" u="none" strike="noStrike" kern="1200" cap="none" spc="0" normalizeH="0" baseline="0" noProof="0" dirty="0">
                <a:ln>
                  <a:noFill/>
                </a:ln>
                <a:solidFill>
                  <a:prstClr val="black"/>
                </a:solidFill>
                <a:effectLst/>
                <a:uLnTx/>
                <a:uFillTx/>
                <a:latin typeface="Arial"/>
                <a:ea typeface="+mn-ea"/>
                <a:cs typeface="+mn-cs"/>
              </a:rPr>
              <a:t> </a:t>
            </a:r>
            <a:r>
              <a:rPr kumimoji="0" lang="en-GB" sz="2800" b="0" i="0" u="none" strike="noStrike" kern="1200" cap="none" spc="0" normalizeH="0" baseline="0" noProof="0" dirty="0" err="1">
                <a:ln>
                  <a:noFill/>
                </a:ln>
                <a:solidFill>
                  <a:prstClr val="black"/>
                </a:solidFill>
                <a:effectLst/>
                <a:uLnTx/>
                <a:uFillTx/>
                <a:latin typeface="Arial"/>
                <a:ea typeface="+mn-ea"/>
                <a:cs typeface="+mn-cs"/>
              </a:rPr>
              <a:t>ökade</a:t>
            </a:r>
            <a:r>
              <a:rPr kumimoji="0" lang="en-GB" sz="2800" b="0" i="0" u="none" strike="noStrike" kern="1200" cap="none" spc="0" normalizeH="0" baseline="0" noProof="0" dirty="0">
                <a:ln>
                  <a:noFill/>
                </a:ln>
                <a:solidFill>
                  <a:prstClr val="black"/>
                </a:solidFill>
                <a:effectLst/>
                <a:uLnTx/>
                <a:uFillTx/>
                <a:latin typeface="Arial"/>
                <a:ea typeface="+mn-ea"/>
                <a:cs typeface="+mn-cs"/>
              </a:rPr>
              <a:t> </a:t>
            </a:r>
            <a:r>
              <a:rPr kumimoji="0" lang="en-GB" sz="2800" b="0" i="0" u="none" strike="noStrike" kern="1200" cap="none" spc="0" normalizeH="0" baseline="0" noProof="0" dirty="0" err="1">
                <a:ln>
                  <a:noFill/>
                </a:ln>
                <a:solidFill>
                  <a:prstClr val="black"/>
                </a:solidFill>
                <a:effectLst/>
                <a:uLnTx/>
                <a:uFillTx/>
                <a:latin typeface="Arial"/>
                <a:ea typeface="+mn-ea"/>
                <a:cs typeface="+mn-cs"/>
              </a:rPr>
              <a:t>kostnader</a:t>
            </a:r>
            <a:r>
              <a:rPr kumimoji="0" lang="en-GB" sz="2800" b="0" i="0" u="none" strike="noStrike" kern="1200" cap="none" spc="0" normalizeH="0" baseline="0" noProof="0" dirty="0">
                <a:ln>
                  <a:noFill/>
                </a:ln>
                <a:solidFill>
                  <a:prstClr val="black"/>
                </a:solidFill>
                <a:effectLst/>
                <a:uLnTx/>
                <a:uFillTx/>
                <a:latin typeface="Arial"/>
                <a:ea typeface="+mn-ea"/>
                <a:cs typeface="+mn-cs"/>
              </a:rPr>
              <a:t> </a:t>
            </a:r>
            <a:r>
              <a:rPr kumimoji="0" lang="en-GB" sz="2800" b="0" i="0" u="none" strike="noStrike" kern="1200" cap="none" spc="0" normalizeH="0" baseline="0" noProof="0" dirty="0" err="1">
                <a:ln>
                  <a:noFill/>
                </a:ln>
                <a:solidFill>
                  <a:prstClr val="black"/>
                </a:solidFill>
                <a:effectLst/>
                <a:uLnTx/>
                <a:uFillTx/>
                <a:latin typeface="Arial"/>
                <a:ea typeface="+mn-ea"/>
                <a:cs typeface="+mn-cs"/>
              </a:rPr>
              <a:t>bör</a:t>
            </a:r>
            <a:r>
              <a:rPr kumimoji="0" lang="en-GB" sz="2800" b="0" i="0" u="none" strike="noStrike" kern="1200" cap="none" spc="0" normalizeH="0" baseline="0" noProof="0" dirty="0">
                <a:ln>
                  <a:noFill/>
                </a:ln>
                <a:solidFill>
                  <a:prstClr val="black"/>
                </a:solidFill>
                <a:effectLst/>
                <a:uLnTx/>
                <a:uFillTx/>
                <a:latin typeface="Arial"/>
                <a:ea typeface="+mn-ea"/>
                <a:cs typeface="+mn-cs"/>
              </a:rPr>
              <a:t> </a:t>
            </a:r>
            <a:r>
              <a:rPr kumimoji="0" lang="en-GB" sz="2800" b="0" i="0" u="none" strike="noStrike" kern="1200" cap="none" spc="0" normalizeH="0" baseline="0" noProof="0" dirty="0" err="1">
                <a:ln>
                  <a:noFill/>
                </a:ln>
                <a:solidFill>
                  <a:prstClr val="black"/>
                </a:solidFill>
                <a:effectLst/>
                <a:uLnTx/>
                <a:uFillTx/>
                <a:latin typeface="Arial"/>
                <a:ea typeface="+mn-ea"/>
                <a:cs typeface="+mn-cs"/>
              </a:rPr>
              <a:t>ej</a:t>
            </a:r>
            <a:r>
              <a:rPr kumimoji="0" lang="en-GB" sz="2800" b="0" i="0" u="none" strike="noStrike" kern="1200" cap="none" spc="0" normalizeH="0" baseline="0" noProof="0" dirty="0">
                <a:ln>
                  <a:noFill/>
                </a:ln>
                <a:solidFill>
                  <a:prstClr val="black"/>
                </a:solidFill>
                <a:effectLst/>
                <a:uLnTx/>
                <a:uFillTx/>
                <a:latin typeface="Arial"/>
                <a:ea typeface="+mn-ea"/>
                <a:cs typeface="+mn-cs"/>
              </a:rPr>
              <a:t> </a:t>
            </a:r>
            <a:r>
              <a:rPr kumimoji="0" lang="en-GB" sz="2800" b="0" i="0" u="none" strike="noStrike" kern="1200" cap="none" spc="0" normalizeH="0" baseline="0" noProof="0" dirty="0" err="1">
                <a:ln>
                  <a:noFill/>
                </a:ln>
                <a:solidFill>
                  <a:prstClr val="black"/>
                </a:solidFill>
                <a:effectLst/>
                <a:uLnTx/>
                <a:uFillTx/>
                <a:latin typeface="Arial"/>
                <a:ea typeface="+mn-ea"/>
                <a:cs typeface="+mn-cs"/>
              </a:rPr>
              <a:t>tas</a:t>
            </a:r>
            <a:r>
              <a:rPr kumimoji="0" lang="en-GB" sz="2800" b="0" i="0" u="none" strike="noStrike" kern="1200" cap="none" spc="0" normalizeH="0" baseline="0" noProof="0" dirty="0">
                <a:ln>
                  <a:noFill/>
                </a:ln>
                <a:solidFill>
                  <a:prstClr val="black"/>
                </a:solidFill>
                <a:effectLst/>
                <a:uLnTx/>
                <a:uFillTx/>
                <a:latin typeface="Arial"/>
                <a:ea typeface="+mn-ea"/>
                <a:cs typeface="+mn-cs"/>
              </a:rPr>
              <a:t> </a:t>
            </a:r>
            <a:r>
              <a:rPr kumimoji="0" lang="en-GB" sz="2800" b="0" i="0" u="none" strike="noStrike" kern="1200" cap="none" spc="0" normalizeH="0" baseline="0" noProof="0" dirty="0" err="1">
                <a:ln>
                  <a:noFill/>
                </a:ln>
                <a:solidFill>
                  <a:prstClr val="black"/>
                </a:solidFill>
                <a:effectLst/>
                <a:uLnTx/>
                <a:uFillTx/>
                <a:latin typeface="Arial"/>
                <a:ea typeface="+mn-ea"/>
                <a:cs typeface="+mn-cs"/>
              </a:rPr>
              <a:t>av</a:t>
            </a:r>
            <a:r>
              <a:rPr kumimoji="0" lang="en-GB" sz="2800" b="0" i="0" u="none" strike="noStrike" kern="1200" cap="none" spc="0" normalizeH="0" baseline="0" noProof="0" dirty="0">
                <a:ln>
                  <a:noFill/>
                </a:ln>
                <a:solidFill>
                  <a:prstClr val="black"/>
                </a:solidFill>
                <a:effectLst/>
                <a:uLnTx/>
                <a:uFillTx/>
                <a:latin typeface="Arial"/>
                <a:ea typeface="+mn-ea"/>
                <a:cs typeface="+mn-cs"/>
              </a:rPr>
              <a:t> redan </a:t>
            </a:r>
            <a:r>
              <a:rPr kumimoji="0" lang="en-GB" sz="2800" b="0" i="0" u="none" strike="noStrike" kern="1200" cap="none" spc="0" normalizeH="0" baseline="0" noProof="0" dirty="0" err="1">
                <a:ln>
                  <a:noFill/>
                </a:ln>
                <a:solidFill>
                  <a:prstClr val="black"/>
                </a:solidFill>
                <a:effectLst/>
                <a:uLnTx/>
                <a:uFillTx/>
                <a:latin typeface="Arial"/>
                <a:ea typeface="+mn-ea"/>
                <a:cs typeface="+mn-cs"/>
              </a:rPr>
              <a:t>utlovade</a:t>
            </a:r>
            <a:r>
              <a:rPr kumimoji="0" lang="en-GB" sz="2800" b="0" i="0" u="none" strike="noStrike" kern="1200" cap="none" spc="0" normalizeH="0" baseline="0" noProof="0" dirty="0">
                <a:ln>
                  <a:noFill/>
                </a:ln>
                <a:solidFill>
                  <a:prstClr val="black"/>
                </a:solidFill>
                <a:effectLst/>
                <a:uLnTx/>
                <a:uFillTx/>
                <a:latin typeface="Arial"/>
                <a:ea typeface="+mn-ea"/>
                <a:cs typeface="+mn-cs"/>
              </a:rPr>
              <a:t> </a:t>
            </a:r>
            <a:r>
              <a:rPr kumimoji="0" lang="en-GB" sz="2800" b="0" i="0" u="none" strike="noStrike" kern="1200" cap="none" spc="0" normalizeH="0" baseline="0" noProof="0" dirty="0" err="1">
                <a:ln>
                  <a:noFill/>
                </a:ln>
                <a:solidFill>
                  <a:prstClr val="black"/>
                </a:solidFill>
                <a:effectLst/>
                <a:uLnTx/>
                <a:uFillTx/>
                <a:latin typeface="Arial"/>
                <a:ea typeface="+mn-ea"/>
                <a:cs typeface="+mn-cs"/>
              </a:rPr>
              <a:t>medel</a:t>
            </a:r>
            <a:r>
              <a:rPr kumimoji="0" lang="en-GB" sz="2800" b="0" i="0" u="none" strike="noStrike" kern="1200" cap="none" spc="0" normalizeH="0" baseline="0" noProof="0" dirty="0">
                <a:ln>
                  <a:noFill/>
                </a:ln>
                <a:solidFill>
                  <a:prstClr val="black"/>
                </a:solidFill>
                <a:effectLst/>
                <a:uLnTx/>
                <a:uFillTx/>
                <a:latin typeface="Arial"/>
                <a:ea typeface="+mn-ea"/>
                <a:cs typeface="+mn-cs"/>
              </a:rPr>
              <a:t> till </a:t>
            </a:r>
            <a:r>
              <a:rPr kumimoji="0" lang="en-GB" sz="2800" b="0" i="0" u="none" strike="noStrike" kern="1200" cap="none" spc="0" normalizeH="0" baseline="0" noProof="0" dirty="0" err="1">
                <a:ln>
                  <a:noFill/>
                </a:ln>
                <a:solidFill>
                  <a:prstClr val="black"/>
                </a:solidFill>
                <a:effectLst/>
                <a:uLnTx/>
                <a:uFillTx/>
                <a:latin typeface="Arial"/>
                <a:ea typeface="+mn-ea"/>
                <a:cs typeface="+mn-cs"/>
              </a:rPr>
              <a:t>kommunerna</a:t>
            </a:r>
            <a:r>
              <a:rPr kumimoji="0" lang="en-GB" sz="2800" b="0" i="0" u="none" strike="noStrike" kern="1200" cap="none" spc="0" normalizeH="0" baseline="0" noProof="0" dirty="0">
                <a:ln>
                  <a:noFill/>
                </a:ln>
                <a:solidFill>
                  <a:prstClr val="black"/>
                </a:solidFill>
                <a:effectLst/>
                <a:uLnTx/>
                <a:uFillTx/>
                <a:latin typeface="Arial"/>
                <a:ea typeface="+mn-ea"/>
                <a:cs typeface="+mn-cs"/>
              </a:rPr>
              <a:t>, 3,9 </a:t>
            </a:r>
            <a:r>
              <a:rPr kumimoji="0" lang="en-GB" sz="2800" b="0" i="0" u="none" strike="noStrike" kern="1200" cap="none" spc="0" normalizeH="0" baseline="0" noProof="0" dirty="0" err="1">
                <a:ln>
                  <a:noFill/>
                </a:ln>
                <a:solidFill>
                  <a:prstClr val="black"/>
                </a:solidFill>
                <a:effectLst/>
                <a:uLnTx/>
                <a:uFillTx/>
                <a:latin typeface="Arial"/>
                <a:ea typeface="+mn-ea"/>
                <a:cs typeface="+mn-cs"/>
              </a:rPr>
              <a:t>miljarder</a:t>
            </a: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a:ea typeface="+mn-ea"/>
              <a:cs typeface="+mn-cs"/>
            </a:endParaRPr>
          </a:p>
        </p:txBody>
      </p:sp>
      <p:pic>
        <p:nvPicPr>
          <p:cNvPr id="9" name="Platshållare för innehåll 11">
            <a:extLst>
              <a:ext uri="{FF2B5EF4-FFF2-40B4-BE49-F238E27FC236}">
                <a16:creationId xmlns:a16="http://schemas.microsoft.com/office/drawing/2014/main" id="{406B0E1C-0387-11EF-D033-066EF9C9E913}"/>
              </a:ext>
            </a:extLst>
          </p:cNvPr>
          <p:cNvPicPr>
            <a:picLocks noGrp="1" noChangeAspect="1"/>
          </p:cNvPicPr>
          <p:nvPr>
            <p:ph sz="half" idx="2"/>
          </p:nvPr>
        </p:nvPicPr>
        <p:blipFill>
          <a:blip r:embed="rId3"/>
          <a:stretch>
            <a:fillRect/>
          </a:stretch>
        </p:blipFill>
        <p:spPr>
          <a:xfrm>
            <a:off x="8486775" y="1834900"/>
            <a:ext cx="3269796" cy="3740400"/>
          </a:xfrm>
          <a:prstGeom prst="rect">
            <a:avLst/>
          </a:prstGeom>
        </p:spPr>
      </p:pic>
    </p:spTree>
    <p:extLst>
      <p:ext uri="{BB962C8B-B14F-4D97-AF65-F5344CB8AC3E}">
        <p14:creationId xmlns:p14="http://schemas.microsoft.com/office/powerpoint/2010/main" val="2049422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DE300C43-F289-0233-EE38-A64DC57050C3}"/>
              </a:ext>
            </a:extLst>
          </p:cNvPr>
          <p:cNvSpPr>
            <a:spLocks noGrp="1"/>
          </p:cNvSpPr>
          <p:nvPr>
            <p:ph type="title"/>
          </p:nvPr>
        </p:nvSpPr>
        <p:spPr/>
        <p:txBody>
          <a:bodyPr/>
          <a:lstStyle/>
          <a:p>
            <a:r>
              <a:rPr lang="sv-SE" sz="2800" dirty="0"/>
              <a:t>Hur ska vi lyckas motverka ungdomskriminalitet?</a:t>
            </a:r>
          </a:p>
        </p:txBody>
      </p:sp>
      <p:pic>
        <p:nvPicPr>
          <p:cNvPr id="1026" name="Picture 2" descr="Ungdomsbrottslighet i tidningsmedier">
            <a:extLst>
              <a:ext uri="{FF2B5EF4-FFF2-40B4-BE49-F238E27FC236}">
                <a16:creationId xmlns:a16="http://schemas.microsoft.com/office/drawing/2014/main" id="{60588467-94DF-3BE5-3927-C82E1D173B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5999" y="2429691"/>
            <a:ext cx="5930537" cy="274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970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26BC6F-29A1-4693-9E93-C2946793BF58}"/>
              </a:ext>
            </a:extLst>
          </p:cNvPr>
          <p:cNvSpPr>
            <a:spLocks noGrp="1"/>
          </p:cNvSpPr>
          <p:nvPr>
            <p:ph type="ctrTitle"/>
          </p:nvPr>
        </p:nvSpPr>
        <p:spPr/>
        <p:txBody>
          <a:bodyPr/>
          <a:lstStyle/>
          <a:p>
            <a:pPr algn="just"/>
            <a:r>
              <a:rPr lang="sv-SE" dirty="0"/>
              <a:t>Ett utökat skydd för barn som far illa</a:t>
            </a:r>
          </a:p>
        </p:txBody>
      </p:sp>
      <p:sp>
        <p:nvSpPr>
          <p:cNvPr id="3" name="Underrubrik 2">
            <a:extLst>
              <a:ext uri="{FF2B5EF4-FFF2-40B4-BE49-F238E27FC236}">
                <a16:creationId xmlns:a16="http://schemas.microsoft.com/office/drawing/2014/main" id="{703C6C5F-3AB0-4855-B272-A1EB791A2FA7}"/>
              </a:ext>
            </a:extLst>
          </p:cNvPr>
          <p:cNvSpPr>
            <a:spLocks noGrp="1"/>
          </p:cNvSpPr>
          <p:nvPr>
            <p:ph type="subTitle" idx="1"/>
          </p:nvPr>
        </p:nvSpPr>
        <p:spPr>
          <a:xfrm>
            <a:off x="999460" y="2900577"/>
            <a:ext cx="8898044" cy="2862047"/>
          </a:xfrm>
        </p:spPr>
        <p:txBody>
          <a:bodyPr/>
          <a:lstStyle/>
          <a:p>
            <a:pPr algn="just"/>
            <a:r>
              <a:rPr lang="sv-SE" dirty="0"/>
              <a:t>Utredningen om utbyte och inhämtning av uppgifter i socialtjänsten för att förebygga brott och öka skyddet för barn (S 2022:A)</a:t>
            </a:r>
          </a:p>
          <a:p>
            <a:endParaRPr lang="sv-SE" dirty="0"/>
          </a:p>
          <a:p>
            <a:endParaRPr lang="sv-SE" sz="1200" dirty="0"/>
          </a:p>
          <a:p>
            <a:endParaRPr lang="sv-SE" sz="1200" dirty="0"/>
          </a:p>
          <a:p>
            <a:endParaRPr lang="sv-SE" sz="1200" dirty="0"/>
          </a:p>
          <a:p>
            <a:endParaRPr lang="sv-SE" sz="1200" dirty="0"/>
          </a:p>
          <a:p>
            <a:endParaRPr lang="sv-SE" sz="1200" dirty="0"/>
          </a:p>
          <a:p>
            <a:r>
              <a:rPr lang="sv-SE" sz="1200" dirty="0"/>
              <a:t>									</a:t>
            </a:r>
            <a:endParaRPr lang="sv-SE" dirty="0"/>
          </a:p>
        </p:txBody>
      </p:sp>
      <p:sp>
        <p:nvSpPr>
          <p:cNvPr id="4" name="Platshållare för sidfot 3">
            <a:extLst>
              <a:ext uri="{FF2B5EF4-FFF2-40B4-BE49-F238E27FC236}">
                <a16:creationId xmlns:a16="http://schemas.microsoft.com/office/drawing/2014/main" id="{4E830ACE-D066-4620-992E-DB8EC0A0276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prstClr val="white"/>
                </a:solidFill>
                <a:effectLst/>
                <a:uLnTx/>
                <a:uFillTx/>
                <a:latin typeface="Arial"/>
                <a:ea typeface="+mn-ea"/>
                <a:cs typeface="+mn-cs"/>
              </a:rPr>
              <a:t>Socialdepartementet</a:t>
            </a:r>
            <a:endParaRPr kumimoji="0" lang="sv-SE" sz="1200" b="1" i="0" u="none" strike="noStrike" kern="1200" cap="none" spc="0" normalizeH="0" baseline="0" noProof="0" dirty="0">
              <a:ln>
                <a:noFill/>
              </a:ln>
              <a:solidFill>
                <a:prstClr val="white"/>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1B6F59D3-8699-468E-85C9-C510FF108A3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D4D15-3887-47F3-AC8F-B99C7C44B5C5}" type="slidenum">
              <a:rPr kumimoji="0" lang="sv-SE"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9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315822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33D9544-D0CC-4443-809A-E5E2E8220382}"/>
              </a:ext>
            </a:extLst>
          </p:cNvPr>
          <p:cNvSpPr>
            <a:spLocks noGrp="1"/>
          </p:cNvSpPr>
          <p:nvPr>
            <p:ph type="title"/>
          </p:nvPr>
        </p:nvSpPr>
        <p:spPr/>
        <p:txBody>
          <a:bodyPr/>
          <a:lstStyle/>
          <a:p>
            <a:r>
              <a:rPr lang="sv-SE" dirty="0"/>
              <a:t>S 2022:A – vad ska vi göra? </a:t>
            </a:r>
          </a:p>
        </p:txBody>
      </p:sp>
      <p:sp>
        <p:nvSpPr>
          <p:cNvPr id="3" name="Platshållare för text 2">
            <a:extLst>
              <a:ext uri="{FF2B5EF4-FFF2-40B4-BE49-F238E27FC236}">
                <a16:creationId xmlns:a16="http://schemas.microsoft.com/office/drawing/2014/main" id="{278BBB3F-5AE5-4B29-82D6-6029F8828BC9}"/>
              </a:ext>
            </a:extLst>
          </p:cNvPr>
          <p:cNvSpPr>
            <a:spLocks noGrp="1"/>
          </p:cNvSpPr>
          <p:nvPr>
            <p:ph type="body" idx="1"/>
          </p:nvPr>
        </p:nvSpPr>
        <p:spPr>
          <a:xfrm>
            <a:off x="622800" y="1980000"/>
            <a:ext cx="10952115" cy="4142894"/>
          </a:xfrm>
        </p:spPr>
        <p:txBody>
          <a:bodyPr/>
          <a:lstStyle/>
          <a:p>
            <a:r>
              <a:rPr lang="sv-SE" sz="1800" dirty="0"/>
              <a:t>Utredningen ska överväga och lämna förslag på följande frågor.</a:t>
            </a:r>
          </a:p>
          <a:p>
            <a:endParaRPr lang="sv-SE" dirty="0"/>
          </a:p>
          <a:p>
            <a:pPr marL="285750" indent="-285750">
              <a:buFontTx/>
              <a:buChar char="-"/>
            </a:pPr>
            <a:r>
              <a:rPr lang="sv-SE" sz="1800" dirty="0"/>
              <a:t>Hur socialnämnders möjligheter att ta del av uppgifter ur misstanke och belastningsregistret inom ramen för en barnavårdsutredning kan utvidgas.</a:t>
            </a:r>
          </a:p>
          <a:p>
            <a:pPr marL="285750" indent="-285750">
              <a:buFontTx/>
              <a:buChar char="-"/>
            </a:pPr>
            <a:r>
              <a:rPr lang="sv-SE" sz="1800" dirty="0"/>
              <a:t>Om det ska vara obligatoriskt för socialnämnder att återkoppla till den som enligt 14 kap. 1 § socialtjänstlagen (2001:453), SoL, omfattas av skyldighet att göra en orosanmälan. </a:t>
            </a:r>
          </a:p>
          <a:p>
            <a:pPr marL="285750" indent="-285750">
              <a:buFontTx/>
              <a:buChar char="-"/>
            </a:pPr>
            <a:r>
              <a:rPr lang="sv-SE" sz="1800" dirty="0"/>
              <a:t>Om anmälningsskyldigheten enligt 14 kap. 1 § SoL ska utökas till att omfatta fler yrkesgrupper än i dag.</a:t>
            </a:r>
          </a:p>
          <a:p>
            <a:pPr marL="285750" indent="-285750">
              <a:buFontTx/>
              <a:buChar char="-"/>
            </a:pPr>
            <a:endParaRPr lang="sv-SE" sz="1800" dirty="0"/>
          </a:p>
          <a:p>
            <a:pPr marL="285750" indent="-285750">
              <a:buFontTx/>
              <a:buChar char="-"/>
            </a:pPr>
            <a:endParaRPr lang="sv-SE" sz="1800" dirty="0"/>
          </a:p>
          <a:p>
            <a:pPr marL="285750" indent="-285750">
              <a:buFontTx/>
              <a:buChar char="-"/>
            </a:pPr>
            <a:r>
              <a:rPr lang="sv-SE" sz="1800" dirty="0"/>
              <a:t>Om gallringsbestämmelserna i fråga om barnakter bör ändras.</a:t>
            </a:r>
          </a:p>
          <a:p>
            <a:pPr marL="285750" indent="-285750">
              <a:buFontTx/>
              <a:buChar char="-"/>
            </a:pPr>
            <a:r>
              <a:rPr lang="sv-SE" sz="1800" dirty="0"/>
              <a:t>Behovet av att förbättra möjligheterna för socialnämnder att samla in information i frågor om vårdnad, boende eller umgänge.</a:t>
            </a:r>
          </a:p>
          <a:p>
            <a:endParaRPr lang="sv-SE" dirty="0"/>
          </a:p>
        </p:txBody>
      </p:sp>
      <p:sp>
        <p:nvSpPr>
          <p:cNvPr id="4" name="Platshållare för sidfot 3">
            <a:extLst>
              <a:ext uri="{FF2B5EF4-FFF2-40B4-BE49-F238E27FC236}">
                <a16:creationId xmlns:a16="http://schemas.microsoft.com/office/drawing/2014/main" id="{DC1ABC6C-4173-4DEE-B473-C710F91AA2B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prstClr val="white"/>
                </a:solidFill>
                <a:effectLst/>
                <a:uLnTx/>
                <a:uFillTx/>
                <a:latin typeface="Arial"/>
                <a:ea typeface="+mn-ea"/>
                <a:cs typeface="+mn-cs"/>
              </a:rPr>
              <a:t>Socialdepartementet</a:t>
            </a:r>
            <a:endParaRPr kumimoji="0" lang="sv-SE" sz="1200" b="1" i="0" u="none" strike="noStrike" kern="1200" cap="none" spc="0" normalizeH="0" baseline="0" noProof="0" dirty="0">
              <a:ln>
                <a:noFill/>
              </a:ln>
              <a:solidFill>
                <a:prstClr val="white"/>
              </a:solidFill>
              <a:effectLst/>
              <a:uLnTx/>
              <a:uFillTx/>
              <a:latin typeface="Arial"/>
              <a:ea typeface="+mn-ea"/>
              <a:cs typeface="+mn-cs"/>
            </a:endParaRPr>
          </a:p>
        </p:txBody>
      </p:sp>
      <p:sp>
        <p:nvSpPr>
          <p:cNvPr id="5" name="Platshållare för bildnummer 4">
            <a:extLst>
              <a:ext uri="{FF2B5EF4-FFF2-40B4-BE49-F238E27FC236}">
                <a16:creationId xmlns:a16="http://schemas.microsoft.com/office/drawing/2014/main" id="{09CFA20C-4050-42E6-8D30-C92EE83F5D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D4D15-3887-47F3-AC8F-B99C7C44B5C5}" type="slidenum">
              <a:rPr kumimoji="0" lang="sv-SE"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Rektangel 6">
            <a:extLst>
              <a:ext uri="{FF2B5EF4-FFF2-40B4-BE49-F238E27FC236}">
                <a16:creationId xmlns:a16="http://schemas.microsoft.com/office/drawing/2014/main" id="{8649BEA9-97CA-4CF0-A82B-39878A5DE862}"/>
              </a:ext>
            </a:extLst>
          </p:cNvPr>
          <p:cNvSpPr/>
          <p:nvPr/>
        </p:nvSpPr>
        <p:spPr>
          <a:xfrm>
            <a:off x="797859" y="4114800"/>
            <a:ext cx="10408023" cy="475129"/>
          </a:xfrm>
          <a:prstGeom prst="rect">
            <a:avLst/>
          </a:prstGeom>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white"/>
                </a:solidFill>
                <a:effectLst/>
                <a:uLnTx/>
                <a:uFillTx/>
                <a:latin typeface="Arial"/>
                <a:ea typeface="+mn-ea"/>
                <a:cs typeface="+mn-cs"/>
              </a:rPr>
              <a:t>- Om möjligheterna till informationsutbyte mellan socialnämnder i olika kommuner behöver utvidgas.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294342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16CE9DC-3A07-F675-93C4-0B0C845994C8}"/>
              </a:ext>
            </a:extLst>
          </p:cNvPr>
          <p:cNvSpPr>
            <a:spLocks noGrp="1"/>
          </p:cNvSpPr>
          <p:nvPr>
            <p:ph type="title"/>
          </p:nvPr>
        </p:nvSpPr>
        <p:spPr>
          <a:xfrm>
            <a:off x="664233" y="874602"/>
            <a:ext cx="9609825" cy="1231392"/>
          </a:xfrm>
        </p:spPr>
        <p:txBody>
          <a:bodyPr anchor="t">
            <a:normAutofit/>
          </a:bodyPr>
          <a:lstStyle/>
          <a:p>
            <a:r>
              <a:rPr lang="sv-SE" sz="3700" dirty="0"/>
              <a:t> SOU Ungdomskriminalitetsnämnder </a:t>
            </a:r>
          </a:p>
        </p:txBody>
      </p:sp>
      <p:graphicFrame>
        <p:nvGraphicFramePr>
          <p:cNvPr id="7" name="Platshållare för innehåll 1">
            <a:extLst>
              <a:ext uri="{FF2B5EF4-FFF2-40B4-BE49-F238E27FC236}">
                <a16:creationId xmlns:a16="http://schemas.microsoft.com/office/drawing/2014/main" id="{F8997109-AEC9-3A28-F9F9-5920A94CA8DA}"/>
              </a:ext>
            </a:extLst>
          </p:cNvPr>
          <p:cNvGraphicFramePr>
            <a:graphicFrameLocks noGrp="1"/>
          </p:cNvGraphicFramePr>
          <p:nvPr>
            <p:ph idx="1"/>
          </p:nvPr>
        </p:nvGraphicFramePr>
        <p:xfrm>
          <a:off x="664233" y="2495203"/>
          <a:ext cx="9609825" cy="3738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8481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E1CE0D-1BB1-47FC-A45E-C23385E1FFBC}"/>
              </a:ext>
            </a:extLst>
          </p:cNvPr>
          <p:cNvSpPr>
            <a:spLocks noGrp="1"/>
          </p:cNvSpPr>
          <p:nvPr>
            <p:ph type="ctrTitle"/>
          </p:nvPr>
        </p:nvSpPr>
        <p:spPr>
          <a:xfrm>
            <a:off x="322729" y="555813"/>
            <a:ext cx="11528612" cy="1947544"/>
          </a:xfrm>
        </p:spPr>
        <p:txBody>
          <a:bodyPr/>
          <a:lstStyle/>
          <a:p>
            <a:r>
              <a:rPr lang="sv-SE" sz="4000" dirty="0">
                <a:solidFill>
                  <a:srgbClr val="333333"/>
                </a:solidFill>
                <a:latin typeface="Arial" panose="020B0604020202020204" pitchFamily="34" charset="0"/>
              </a:rPr>
              <a:t>Översyn av regleringen om </a:t>
            </a:r>
            <a:br>
              <a:rPr lang="sv-SE" sz="4000" dirty="0">
                <a:solidFill>
                  <a:srgbClr val="333333"/>
                </a:solidFill>
                <a:latin typeface="Arial" panose="020B0604020202020204" pitchFamily="34" charset="0"/>
              </a:rPr>
            </a:br>
            <a:r>
              <a:rPr lang="sv-SE" sz="4000" dirty="0">
                <a:solidFill>
                  <a:srgbClr val="333333"/>
                </a:solidFill>
                <a:latin typeface="Arial" panose="020B0604020202020204" pitchFamily="34" charset="0"/>
              </a:rPr>
              <a:t>frihetsberövande påföljder för unga</a:t>
            </a:r>
            <a:br>
              <a:rPr lang="sv-SE" sz="4000" dirty="0">
                <a:solidFill>
                  <a:srgbClr val="333333"/>
                </a:solidFill>
                <a:latin typeface="Arial" panose="020B0604020202020204" pitchFamily="34" charset="0"/>
              </a:rPr>
            </a:br>
            <a:r>
              <a:rPr lang="sv-SE" sz="3200" dirty="0">
                <a:solidFill>
                  <a:srgbClr val="222222"/>
                </a:solidFill>
                <a:latin typeface="Arial" panose="020B0604020202020204" pitchFamily="34" charset="0"/>
              </a:rPr>
              <a:t/>
            </a:r>
            <a:br>
              <a:rPr lang="sv-SE" sz="3200" dirty="0">
                <a:solidFill>
                  <a:srgbClr val="222222"/>
                </a:solidFill>
                <a:latin typeface="Arial" panose="020B0604020202020204" pitchFamily="34" charset="0"/>
              </a:rPr>
            </a:br>
            <a:r>
              <a:rPr lang="sv-SE" sz="3200" dirty="0">
                <a:solidFill>
                  <a:srgbClr val="222222"/>
                </a:solidFill>
                <a:latin typeface="Arial" panose="020B0604020202020204" pitchFamily="34" charset="0"/>
              </a:rPr>
              <a:t/>
            </a:r>
            <a:br>
              <a:rPr lang="sv-SE" sz="3200" dirty="0">
                <a:solidFill>
                  <a:srgbClr val="222222"/>
                </a:solidFill>
                <a:latin typeface="Arial" panose="020B0604020202020204" pitchFamily="34" charset="0"/>
              </a:rPr>
            </a:br>
            <a:r>
              <a:rPr lang="sv-SE" sz="3200" dirty="0">
                <a:solidFill>
                  <a:srgbClr val="222222"/>
                </a:solidFill>
                <a:latin typeface="Arial" panose="020B0604020202020204" pitchFamily="34" charset="0"/>
              </a:rPr>
              <a:t/>
            </a:r>
            <a:br>
              <a:rPr lang="sv-SE" sz="3200" dirty="0">
                <a:solidFill>
                  <a:srgbClr val="222222"/>
                </a:solidFill>
                <a:latin typeface="Arial" panose="020B0604020202020204" pitchFamily="34" charset="0"/>
              </a:rPr>
            </a:br>
            <a:r>
              <a:rPr lang="sv-SE" sz="3200" dirty="0">
                <a:solidFill>
                  <a:srgbClr val="222222"/>
                </a:solidFill>
                <a:latin typeface="Arial" panose="020B0604020202020204" pitchFamily="34" charset="0"/>
              </a:rPr>
              <a:t/>
            </a:r>
            <a:br>
              <a:rPr lang="sv-SE" sz="3200" dirty="0">
                <a:solidFill>
                  <a:srgbClr val="222222"/>
                </a:solidFill>
                <a:latin typeface="Arial" panose="020B0604020202020204" pitchFamily="34" charset="0"/>
              </a:rPr>
            </a:br>
            <a:r>
              <a:rPr lang="sv-SE" sz="3200" dirty="0">
                <a:solidFill>
                  <a:srgbClr val="222222"/>
                </a:solidFill>
                <a:latin typeface="Arial" panose="020B0604020202020204" pitchFamily="34" charset="0"/>
              </a:rPr>
              <a:t/>
            </a:r>
            <a:br>
              <a:rPr lang="sv-SE" sz="3200" dirty="0">
                <a:solidFill>
                  <a:srgbClr val="222222"/>
                </a:solidFill>
                <a:latin typeface="Arial" panose="020B0604020202020204" pitchFamily="34" charset="0"/>
              </a:rPr>
            </a:br>
            <a:r>
              <a:rPr lang="sv-SE" sz="3200" dirty="0">
                <a:solidFill>
                  <a:srgbClr val="222222"/>
                </a:solidFill>
                <a:latin typeface="Arial" panose="020B0604020202020204" pitchFamily="34" charset="0"/>
              </a:rPr>
              <a:t/>
            </a:r>
            <a:br>
              <a:rPr lang="sv-SE" sz="3200" dirty="0">
                <a:solidFill>
                  <a:srgbClr val="222222"/>
                </a:solidFill>
                <a:latin typeface="Arial" panose="020B0604020202020204" pitchFamily="34" charset="0"/>
              </a:rPr>
            </a:br>
            <a:r>
              <a:rPr lang="sv-SE" sz="3200" dirty="0">
                <a:solidFill>
                  <a:srgbClr val="222222"/>
                </a:solidFill>
                <a:latin typeface="Arial" panose="020B0604020202020204" pitchFamily="34" charset="0"/>
              </a:rPr>
              <a:t/>
            </a:r>
            <a:br>
              <a:rPr lang="sv-SE" sz="3200" dirty="0">
                <a:solidFill>
                  <a:srgbClr val="222222"/>
                </a:solidFill>
                <a:latin typeface="Arial" panose="020B0604020202020204" pitchFamily="34" charset="0"/>
              </a:rPr>
            </a:br>
            <a:r>
              <a:rPr lang="sv-SE" sz="3200" dirty="0">
                <a:solidFill>
                  <a:srgbClr val="222222"/>
                </a:solidFill>
                <a:latin typeface="Arial" panose="020B0604020202020204" pitchFamily="34" charset="0"/>
              </a:rPr>
              <a:t/>
            </a:r>
            <a:br>
              <a:rPr lang="sv-SE" sz="3200" dirty="0">
                <a:solidFill>
                  <a:srgbClr val="222222"/>
                </a:solidFill>
                <a:latin typeface="Arial" panose="020B0604020202020204" pitchFamily="34" charset="0"/>
              </a:rPr>
            </a:br>
            <a:r>
              <a:rPr lang="sv-SE" sz="3200" dirty="0">
                <a:solidFill>
                  <a:srgbClr val="222222"/>
                </a:solidFill>
                <a:latin typeface="Arial" panose="020B0604020202020204" pitchFamily="34" charset="0"/>
              </a:rPr>
              <a:t/>
            </a:r>
            <a:br>
              <a:rPr lang="sv-SE" sz="3200" dirty="0">
                <a:solidFill>
                  <a:srgbClr val="222222"/>
                </a:solidFill>
                <a:latin typeface="Arial" panose="020B0604020202020204" pitchFamily="34" charset="0"/>
              </a:rPr>
            </a:br>
            <a:r>
              <a:rPr lang="sv-SE" sz="3200" dirty="0">
                <a:solidFill>
                  <a:srgbClr val="222222"/>
                </a:solidFill>
                <a:latin typeface="Arial" panose="020B0604020202020204" pitchFamily="34" charset="0"/>
              </a:rPr>
              <a:t/>
            </a:r>
            <a:br>
              <a:rPr lang="sv-SE" sz="3200" dirty="0">
                <a:solidFill>
                  <a:srgbClr val="222222"/>
                </a:solidFill>
                <a:latin typeface="Arial" panose="020B0604020202020204" pitchFamily="34" charset="0"/>
              </a:rPr>
            </a:br>
            <a:r>
              <a:rPr lang="sv-SE" sz="3200" dirty="0">
                <a:solidFill>
                  <a:srgbClr val="222222"/>
                </a:solidFill>
                <a:latin typeface="Arial" panose="020B0604020202020204" pitchFamily="34" charset="0"/>
              </a:rPr>
              <a:t/>
            </a:r>
            <a:br>
              <a:rPr lang="sv-SE" sz="3200" dirty="0">
                <a:solidFill>
                  <a:srgbClr val="222222"/>
                </a:solidFill>
                <a:latin typeface="Arial" panose="020B0604020202020204" pitchFamily="34" charset="0"/>
              </a:rPr>
            </a:br>
            <a:r>
              <a:rPr lang="sv-SE" sz="2800" dirty="0">
                <a:effectLst/>
                <a:latin typeface="Arial" panose="020B0604020202020204" pitchFamily="34" charset="0"/>
                <a:ea typeface="Calibri" panose="020F0502020204030204" pitchFamily="34" charset="0"/>
              </a:rPr>
              <a:t/>
            </a:r>
            <a:br>
              <a:rPr lang="sv-SE" sz="2800" dirty="0">
                <a:effectLst/>
                <a:latin typeface="Arial" panose="020B0604020202020204" pitchFamily="34" charset="0"/>
                <a:ea typeface="Calibri" panose="020F0502020204030204" pitchFamily="34" charset="0"/>
              </a:rPr>
            </a:br>
            <a:r>
              <a:rPr lang="sv-SE" sz="900" dirty="0"/>
              <a:t/>
            </a:r>
            <a:br>
              <a:rPr lang="sv-SE" sz="900" dirty="0"/>
            </a:br>
            <a:r>
              <a:rPr lang="sv-SE" sz="2800" b="0" i="0" dirty="0">
                <a:solidFill>
                  <a:srgbClr val="222222"/>
                </a:solidFill>
                <a:effectLst/>
                <a:latin typeface="Arial" panose="020B0604020202020204" pitchFamily="34" charset="0"/>
              </a:rPr>
              <a:t/>
            </a:r>
            <a:br>
              <a:rPr lang="sv-SE" sz="2800" b="0" i="0" dirty="0">
                <a:solidFill>
                  <a:srgbClr val="222222"/>
                </a:solidFill>
                <a:effectLst/>
                <a:latin typeface="Arial" panose="020B0604020202020204" pitchFamily="34" charset="0"/>
              </a:rPr>
            </a:br>
            <a:r>
              <a:rPr lang="sv-SE" sz="2800" b="0" i="0" dirty="0">
                <a:solidFill>
                  <a:srgbClr val="222222"/>
                </a:solidFill>
                <a:effectLst/>
                <a:latin typeface="Arial" panose="020B0604020202020204" pitchFamily="34" charset="0"/>
              </a:rPr>
              <a:t/>
            </a:r>
            <a:br>
              <a:rPr lang="sv-SE" sz="2800" b="0" i="0" dirty="0">
                <a:solidFill>
                  <a:srgbClr val="222222"/>
                </a:solidFill>
                <a:effectLst/>
                <a:latin typeface="Arial" panose="020B0604020202020204" pitchFamily="34" charset="0"/>
              </a:rPr>
            </a:br>
            <a:r>
              <a:rPr lang="sv-SE" sz="2800" b="0" i="0" dirty="0">
                <a:solidFill>
                  <a:srgbClr val="222222"/>
                </a:solidFill>
                <a:effectLst/>
                <a:latin typeface="Arial" panose="020B0604020202020204" pitchFamily="34" charset="0"/>
              </a:rPr>
              <a:t> </a:t>
            </a:r>
            <a:br>
              <a:rPr lang="sv-SE" sz="2800" b="0" i="0" dirty="0">
                <a:solidFill>
                  <a:srgbClr val="222222"/>
                </a:solidFill>
                <a:effectLst/>
                <a:latin typeface="Arial" panose="020B0604020202020204" pitchFamily="34" charset="0"/>
              </a:rPr>
            </a:br>
            <a:r>
              <a:rPr lang="sv-SE" sz="2800" b="1" i="0" dirty="0">
                <a:solidFill>
                  <a:srgbClr val="222222"/>
                </a:solidFill>
                <a:effectLst/>
                <a:latin typeface="Arial" panose="020B0604020202020204" pitchFamily="34" charset="0"/>
              </a:rPr>
              <a:t/>
            </a:r>
            <a:br>
              <a:rPr lang="sv-SE" sz="2800" b="1" i="0" dirty="0">
                <a:solidFill>
                  <a:srgbClr val="222222"/>
                </a:solidFill>
                <a:effectLst/>
                <a:latin typeface="Arial" panose="020B0604020202020204" pitchFamily="34" charset="0"/>
              </a:rPr>
            </a:br>
            <a:r>
              <a:rPr lang="sv-SE" sz="2800" b="1" i="0" dirty="0">
                <a:solidFill>
                  <a:srgbClr val="222222"/>
                </a:solidFill>
                <a:effectLst/>
                <a:latin typeface="Arial" panose="020B0604020202020204" pitchFamily="34" charset="0"/>
              </a:rPr>
              <a:t/>
            </a:r>
            <a:br>
              <a:rPr lang="sv-SE" sz="2800" b="1" i="0" dirty="0">
                <a:solidFill>
                  <a:srgbClr val="222222"/>
                </a:solidFill>
                <a:effectLst/>
                <a:latin typeface="Arial" panose="020B0604020202020204" pitchFamily="34" charset="0"/>
              </a:rPr>
            </a:br>
            <a:r>
              <a:rPr lang="sv-SE" sz="2800" b="1" i="0" dirty="0">
                <a:solidFill>
                  <a:srgbClr val="222222"/>
                </a:solidFill>
                <a:effectLst/>
                <a:latin typeface="Arial" panose="020B0604020202020204" pitchFamily="34" charset="0"/>
              </a:rPr>
              <a:t/>
            </a:r>
            <a:br>
              <a:rPr lang="sv-SE" sz="2800" b="1" i="0" dirty="0">
                <a:solidFill>
                  <a:srgbClr val="222222"/>
                </a:solidFill>
                <a:effectLst/>
                <a:latin typeface="Arial" panose="020B0604020202020204" pitchFamily="34" charset="0"/>
              </a:rPr>
            </a:br>
            <a:r>
              <a:rPr lang="sv-SE" b="1" dirty="0"/>
              <a:t/>
            </a:r>
            <a:br>
              <a:rPr lang="sv-SE" b="1" dirty="0"/>
            </a:br>
            <a:r>
              <a:rPr lang="sv-SE" sz="5400" b="1" i="0" dirty="0">
                <a:solidFill>
                  <a:srgbClr val="333333"/>
                </a:solidFill>
                <a:effectLst/>
                <a:latin typeface="Arial" panose="020B0604020202020204" pitchFamily="34" charset="0"/>
              </a:rPr>
              <a:t/>
            </a:r>
            <a:br>
              <a:rPr lang="sv-SE" sz="5400" b="1" i="0" dirty="0">
                <a:solidFill>
                  <a:srgbClr val="333333"/>
                </a:solidFill>
                <a:effectLst/>
                <a:latin typeface="Arial" panose="020B0604020202020204" pitchFamily="34" charset="0"/>
              </a:rPr>
            </a:br>
            <a:endParaRPr lang="sv-SE" sz="2800" dirty="0"/>
          </a:p>
        </p:txBody>
      </p:sp>
      <p:sp>
        <p:nvSpPr>
          <p:cNvPr id="3" name="Platshållare för sidfot 2">
            <a:extLst>
              <a:ext uri="{FF2B5EF4-FFF2-40B4-BE49-F238E27FC236}">
                <a16:creationId xmlns:a16="http://schemas.microsoft.com/office/drawing/2014/main" id="{7B30BAA3-3A25-43CE-A59E-37B6FC4173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karin.lindstrom@skr.se</a:t>
            </a:r>
          </a:p>
        </p:txBody>
      </p:sp>
      <p:pic>
        <p:nvPicPr>
          <p:cNvPr id="5" name="Bildobjekt 4">
            <a:extLst>
              <a:ext uri="{FF2B5EF4-FFF2-40B4-BE49-F238E27FC236}">
                <a16:creationId xmlns:a16="http://schemas.microsoft.com/office/drawing/2014/main" id="{60201EB6-B238-A3DA-BE34-65D5EB50F63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31440" y="1876895"/>
            <a:ext cx="4615544" cy="3844695"/>
          </a:xfrm>
          <a:prstGeom prst="rect">
            <a:avLst/>
          </a:prstGeom>
        </p:spPr>
      </p:pic>
    </p:spTree>
    <p:extLst>
      <p:ext uri="{BB962C8B-B14F-4D97-AF65-F5344CB8AC3E}">
        <p14:creationId xmlns:p14="http://schemas.microsoft.com/office/powerpoint/2010/main" val="9077001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derrubrik 4">
            <a:extLst>
              <a:ext uri="{FF2B5EF4-FFF2-40B4-BE49-F238E27FC236}">
                <a16:creationId xmlns:a16="http://schemas.microsoft.com/office/drawing/2014/main" id="{1AE9C19C-8CB7-82E6-0C3E-DD60E334C6F7}"/>
              </a:ext>
            </a:extLst>
          </p:cNvPr>
          <p:cNvSpPr>
            <a:spLocks noGrp="1"/>
          </p:cNvSpPr>
          <p:nvPr>
            <p:ph type="subTitle" idx="1"/>
          </p:nvPr>
        </p:nvSpPr>
        <p:spPr>
          <a:xfrm>
            <a:off x="666000" y="4712400"/>
            <a:ext cx="9608400" cy="1425600"/>
          </a:xfrm>
        </p:spPr>
        <p:txBody>
          <a:bodyPr/>
          <a:lstStyle/>
          <a:p>
            <a:endParaRPr lang="sv-SE" sz="2800" dirty="0"/>
          </a:p>
        </p:txBody>
      </p:sp>
      <p:sp>
        <p:nvSpPr>
          <p:cNvPr id="4" name="Rubrik 3">
            <a:extLst>
              <a:ext uri="{FF2B5EF4-FFF2-40B4-BE49-F238E27FC236}">
                <a16:creationId xmlns:a16="http://schemas.microsoft.com/office/drawing/2014/main" id="{B476E0B4-4149-BE97-E555-05804FCC9BEF}"/>
              </a:ext>
            </a:extLst>
          </p:cNvPr>
          <p:cNvSpPr>
            <a:spLocks noGrp="1"/>
          </p:cNvSpPr>
          <p:nvPr>
            <p:ph type="ctrTitle"/>
          </p:nvPr>
        </p:nvSpPr>
        <p:spPr>
          <a:xfrm>
            <a:off x="666000" y="1559859"/>
            <a:ext cx="9608400" cy="3152541"/>
          </a:xfrm>
        </p:spPr>
        <p:txBody>
          <a:bodyPr/>
          <a:lstStyle/>
          <a:p>
            <a:r>
              <a:rPr lang="sv-SE" b="1" kern="1400" dirty="0">
                <a:effectLst/>
                <a:latin typeface="+mn-lt"/>
                <a:ea typeface="Times New Roman" panose="02020603050405020304" pitchFamily="18" charset="0"/>
                <a:cs typeface="Times New Roman" panose="02020603050405020304" pitchFamily="18" charset="0"/>
              </a:rPr>
              <a:t>Överväganden om ansvarig myndighet för verkställighet av frihetsberövande påföljder för barn och unga </a:t>
            </a:r>
            <a:br>
              <a:rPr lang="sv-SE" b="1" kern="1400" dirty="0">
                <a:effectLst/>
                <a:latin typeface="+mn-lt"/>
                <a:ea typeface="Times New Roman" panose="02020603050405020304" pitchFamily="18" charset="0"/>
                <a:cs typeface="Times New Roman" panose="02020603050405020304" pitchFamily="18" charset="0"/>
              </a:rPr>
            </a:br>
            <a:endParaRPr lang="sv-SE" dirty="0">
              <a:latin typeface="+mn-lt"/>
            </a:endParaRPr>
          </a:p>
        </p:txBody>
      </p:sp>
    </p:spTree>
    <p:extLst>
      <p:ext uri="{BB962C8B-B14F-4D97-AF65-F5344CB8AC3E}">
        <p14:creationId xmlns:p14="http://schemas.microsoft.com/office/powerpoint/2010/main" val="4286780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44587054-55F9-48E9-8E20-4FCC12A8DEA1}"/>
              </a:ext>
            </a:extLst>
          </p:cNvPr>
          <p:cNvSpPr>
            <a:spLocks noGrp="1"/>
          </p:cNvSpPr>
          <p:nvPr>
            <p:ph type="subTitle" idx="1"/>
          </p:nvPr>
        </p:nvSpPr>
        <p:spPr/>
        <p:txBody>
          <a:bodyPr/>
          <a:lstStyle/>
          <a:p>
            <a:endParaRPr lang="sv-SE"/>
          </a:p>
        </p:txBody>
      </p:sp>
      <p:sp>
        <p:nvSpPr>
          <p:cNvPr id="3" name="Rubrik 2">
            <a:extLst>
              <a:ext uri="{FF2B5EF4-FFF2-40B4-BE49-F238E27FC236}">
                <a16:creationId xmlns:a16="http://schemas.microsoft.com/office/drawing/2014/main" id="{966C89A7-5533-4B28-9FD2-DAB8F2DC3CFC}"/>
              </a:ext>
            </a:extLst>
          </p:cNvPr>
          <p:cNvSpPr>
            <a:spLocks noGrp="1"/>
          </p:cNvSpPr>
          <p:nvPr>
            <p:ph type="ctrTitle"/>
          </p:nvPr>
        </p:nvSpPr>
        <p:spPr/>
        <p:txBody>
          <a:bodyPr/>
          <a:lstStyle/>
          <a:p>
            <a:endParaRPr lang="sv-SE"/>
          </a:p>
        </p:txBody>
      </p:sp>
      <p:pic>
        <p:nvPicPr>
          <p:cNvPr id="5" name="Bildobjekt 4">
            <a:extLst>
              <a:ext uri="{FF2B5EF4-FFF2-40B4-BE49-F238E27FC236}">
                <a16:creationId xmlns:a16="http://schemas.microsoft.com/office/drawing/2014/main" id="{6E63BCDB-DF2B-4644-A6CB-80D648074502}"/>
              </a:ext>
            </a:extLst>
          </p:cNvPr>
          <p:cNvPicPr>
            <a:picLocks noChangeAspect="1"/>
          </p:cNvPicPr>
          <p:nvPr/>
        </p:nvPicPr>
        <p:blipFill rotWithShape="1">
          <a:blip r:embed="rId3"/>
          <a:srcRect l="11574" t="7807" r="24229" b="5928"/>
          <a:stretch/>
        </p:blipFill>
        <p:spPr>
          <a:xfrm>
            <a:off x="0" y="0"/>
            <a:ext cx="12192000" cy="6858000"/>
          </a:xfrm>
          <a:prstGeom prst="rect">
            <a:avLst/>
          </a:prstGeom>
        </p:spPr>
      </p:pic>
    </p:spTree>
    <p:extLst>
      <p:ext uri="{BB962C8B-B14F-4D97-AF65-F5344CB8AC3E}">
        <p14:creationId xmlns:p14="http://schemas.microsoft.com/office/powerpoint/2010/main" val="4206467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9A0BEE68-AE3D-13C7-8097-F432CFBBD599}"/>
              </a:ext>
            </a:extLst>
          </p:cNvPr>
          <p:cNvSpPr>
            <a:spLocks noGrp="1"/>
          </p:cNvSpPr>
          <p:nvPr>
            <p:ph idx="1"/>
          </p:nvPr>
        </p:nvSpPr>
        <p:spPr>
          <a:xfrm>
            <a:off x="330200" y="317500"/>
            <a:ext cx="11417300" cy="5916301"/>
          </a:xfrm>
        </p:spPr>
        <p:txBody>
          <a:bodyPr/>
          <a:lstStyle/>
          <a:p>
            <a:pPr indent="0" algn="just" hangingPunct="0">
              <a:buNone/>
            </a:pPr>
            <a:r>
              <a:rPr lang="sv-SE" b="1" dirty="0">
                <a:latin typeface="OrigGarmnd BT"/>
                <a:ea typeface="Times New Roman" panose="02020603050405020304" pitchFamily="18" charset="0"/>
                <a:cs typeface="Times New Roman" panose="02020603050405020304" pitchFamily="18" charset="0"/>
              </a:rPr>
              <a:t>V</a:t>
            </a:r>
            <a:r>
              <a:rPr lang="sv-SE" sz="2400" b="1" dirty="0">
                <a:effectLst/>
                <a:latin typeface="OrigGarmnd BT"/>
                <a:ea typeface="Times New Roman" panose="02020603050405020304" pitchFamily="18" charset="0"/>
                <a:cs typeface="Times New Roman" panose="02020603050405020304" pitchFamily="18" charset="0"/>
              </a:rPr>
              <a:t>anligaste brott bland de som döms till sluten ungdomsvård</a:t>
            </a:r>
            <a:r>
              <a:rPr lang="sv-SE" sz="2400" dirty="0">
                <a:effectLst/>
                <a:latin typeface="OrigGarmnd BT"/>
                <a:ea typeface="Times New Roman" panose="02020603050405020304" pitchFamily="18" charset="0"/>
                <a:cs typeface="Times New Roman" panose="02020603050405020304" pitchFamily="18" charset="0"/>
              </a:rPr>
              <a:t>: </a:t>
            </a:r>
          </a:p>
          <a:p>
            <a:pPr marL="601663" indent="-342900" algn="just" hangingPunct="0">
              <a:buFont typeface="Arial" panose="020B0604020202020204" pitchFamily="34" charset="0"/>
              <a:buChar char="•"/>
            </a:pPr>
            <a:r>
              <a:rPr lang="sv-SE" sz="2400" dirty="0">
                <a:effectLst/>
                <a:latin typeface="OrigGarmnd BT"/>
                <a:ea typeface="Times New Roman" panose="02020603050405020304" pitchFamily="18" charset="0"/>
                <a:cs typeface="Times New Roman" panose="02020603050405020304" pitchFamily="18" charset="0"/>
              </a:rPr>
              <a:t>narkotikabrott, </a:t>
            </a:r>
          </a:p>
          <a:p>
            <a:pPr marL="601663" indent="-342900" algn="just" hangingPunct="0">
              <a:buFont typeface="Arial" panose="020B0604020202020204" pitchFamily="34" charset="0"/>
              <a:buChar char="•"/>
            </a:pPr>
            <a:r>
              <a:rPr lang="sv-SE" sz="2400" dirty="0">
                <a:effectLst/>
                <a:latin typeface="OrigGarmnd BT"/>
                <a:ea typeface="Times New Roman" panose="02020603050405020304" pitchFamily="18" charset="0"/>
                <a:cs typeface="Times New Roman" panose="02020603050405020304" pitchFamily="18" charset="0"/>
              </a:rPr>
              <a:t>olika grader av misshandel och rån, </a:t>
            </a:r>
          </a:p>
          <a:p>
            <a:pPr marL="601663" indent="-342900" algn="just" hangingPunct="0">
              <a:buFont typeface="Arial" panose="020B0604020202020204" pitchFamily="34" charset="0"/>
              <a:buChar char="•"/>
            </a:pPr>
            <a:r>
              <a:rPr lang="sv-SE" sz="2400" dirty="0">
                <a:effectLst/>
                <a:latin typeface="OrigGarmnd BT"/>
                <a:ea typeface="Times New Roman" panose="02020603050405020304" pitchFamily="18" charset="0"/>
                <a:cs typeface="Times New Roman" panose="02020603050405020304" pitchFamily="18" charset="0"/>
              </a:rPr>
              <a:t>mord, försök till mord, </a:t>
            </a:r>
          </a:p>
          <a:p>
            <a:pPr marL="601663" indent="-342900" algn="just" hangingPunct="0">
              <a:buFont typeface="Arial" panose="020B0604020202020204" pitchFamily="34" charset="0"/>
              <a:buChar char="•"/>
            </a:pPr>
            <a:r>
              <a:rPr lang="sv-SE" sz="2400" dirty="0">
                <a:effectLst/>
                <a:latin typeface="OrigGarmnd BT"/>
                <a:ea typeface="Times New Roman" panose="02020603050405020304" pitchFamily="18" charset="0"/>
                <a:cs typeface="Times New Roman" panose="02020603050405020304" pitchFamily="18" charset="0"/>
              </a:rPr>
              <a:t>våldtäkt, våldtäkt mot barn, </a:t>
            </a:r>
          </a:p>
          <a:p>
            <a:pPr marL="601663" indent="-342900" algn="just" hangingPunct="0">
              <a:buFont typeface="Arial" panose="020B0604020202020204" pitchFamily="34" charset="0"/>
              <a:buChar char="•"/>
            </a:pPr>
            <a:r>
              <a:rPr lang="sv-SE" sz="2400" dirty="0">
                <a:effectLst/>
                <a:latin typeface="OrigGarmnd BT"/>
                <a:ea typeface="Times New Roman" panose="02020603050405020304" pitchFamily="18" charset="0"/>
                <a:cs typeface="Times New Roman" panose="02020603050405020304" pitchFamily="18" charset="0"/>
              </a:rPr>
              <a:t>människorov, </a:t>
            </a:r>
          </a:p>
          <a:p>
            <a:pPr marL="601663" indent="-342900" algn="just" hangingPunct="0">
              <a:buFont typeface="Arial" panose="020B0604020202020204" pitchFamily="34" charset="0"/>
              <a:buChar char="•"/>
            </a:pPr>
            <a:r>
              <a:rPr lang="sv-SE" sz="2400" dirty="0">
                <a:effectLst/>
                <a:latin typeface="OrigGarmnd BT"/>
                <a:ea typeface="Times New Roman" panose="02020603050405020304" pitchFamily="18" charset="0"/>
                <a:cs typeface="Times New Roman" panose="02020603050405020304" pitchFamily="18" charset="0"/>
              </a:rPr>
              <a:t>olaga hot och </a:t>
            </a:r>
          </a:p>
          <a:p>
            <a:pPr marL="601663" indent="-342900" algn="just" hangingPunct="0">
              <a:buFont typeface="Arial" panose="020B0604020202020204" pitchFamily="34" charset="0"/>
              <a:buChar char="•"/>
            </a:pPr>
            <a:r>
              <a:rPr lang="sv-SE" sz="2400" dirty="0">
                <a:effectLst/>
                <a:latin typeface="OrigGarmnd BT"/>
                <a:ea typeface="Times New Roman" panose="02020603050405020304" pitchFamily="18" charset="0"/>
                <a:cs typeface="Times New Roman" panose="02020603050405020304" pitchFamily="18" charset="0"/>
              </a:rPr>
              <a:t>vapenbrott. </a:t>
            </a:r>
          </a:p>
          <a:p>
            <a:pPr indent="0" hangingPunct="0">
              <a:buNone/>
            </a:pPr>
            <a:r>
              <a:rPr lang="sv-SE" b="1" dirty="0">
                <a:latin typeface="OrigGarmnd BT"/>
                <a:ea typeface="Times New Roman" panose="02020603050405020304" pitchFamily="18" charset="0"/>
                <a:cs typeface="Times New Roman" panose="02020603050405020304" pitchFamily="18" charset="0"/>
              </a:rPr>
              <a:t>Ca 70 individer årligen </a:t>
            </a:r>
            <a:r>
              <a:rPr lang="sv-SE" dirty="0">
                <a:latin typeface="OrigGarmnd BT"/>
                <a:ea typeface="Times New Roman" panose="02020603050405020304" pitchFamily="18" charset="0"/>
                <a:cs typeface="Times New Roman" panose="02020603050405020304" pitchFamily="18" charset="0"/>
              </a:rPr>
              <a:t>döms till sluten ungdomsvård. </a:t>
            </a:r>
          </a:p>
          <a:p>
            <a:pPr indent="0" hangingPunct="0">
              <a:buNone/>
            </a:pPr>
            <a:r>
              <a:rPr lang="sv-SE" dirty="0">
                <a:latin typeface="OrigGarmnd BT"/>
                <a:ea typeface="Times New Roman" panose="02020603050405020304" pitchFamily="18" charset="0"/>
                <a:cs typeface="Times New Roman" panose="02020603050405020304" pitchFamily="18" charset="0"/>
              </a:rPr>
              <a:t>Pojkar är i </a:t>
            </a:r>
            <a:r>
              <a:rPr lang="sv-SE" sz="2400" dirty="0">
                <a:effectLst/>
                <a:latin typeface="OrigGarmnd BT"/>
                <a:ea typeface="Times New Roman" panose="02020603050405020304" pitchFamily="18" charset="0"/>
                <a:cs typeface="Times New Roman" panose="02020603050405020304" pitchFamily="18" charset="0"/>
              </a:rPr>
              <a:t>majoritet. Vissa år har det inte tagits in några flickor medan det andra år har tagits in upp till som mest fyra flickor. </a:t>
            </a:r>
          </a:p>
          <a:p>
            <a:endParaRPr lang="sv-SE" dirty="0"/>
          </a:p>
        </p:txBody>
      </p:sp>
    </p:spTree>
    <p:extLst>
      <p:ext uri="{BB962C8B-B14F-4D97-AF65-F5344CB8AC3E}">
        <p14:creationId xmlns:p14="http://schemas.microsoft.com/office/powerpoint/2010/main" val="2710173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a:extLst>
              <a:ext uri="{FF2B5EF4-FFF2-40B4-BE49-F238E27FC236}">
                <a16:creationId xmlns:a16="http://schemas.microsoft.com/office/drawing/2014/main" id="{6F852091-0494-D21A-B4ED-DE390A3BC125}"/>
              </a:ext>
            </a:extLst>
          </p:cNvPr>
          <p:cNvPicPr>
            <a:picLocks noGrp="1" noChangeAspect="1"/>
          </p:cNvPicPr>
          <p:nvPr>
            <p:ph sz="half" idx="2"/>
          </p:nvPr>
        </p:nvPicPr>
        <p:blipFill>
          <a:blip r:embed="rId3"/>
          <a:stretch>
            <a:fillRect/>
          </a:stretch>
        </p:blipFill>
        <p:spPr>
          <a:xfrm>
            <a:off x="369714" y="2947775"/>
            <a:ext cx="5430013" cy="3297244"/>
          </a:xfrm>
        </p:spPr>
      </p:pic>
      <p:pic>
        <p:nvPicPr>
          <p:cNvPr id="5" name="Platshållare för innehåll 4">
            <a:extLst>
              <a:ext uri="{FF2B5EF4-FFF2-40B4-BE49-F238E27FC236}">
                <a16:creationId xmlns:a16="http://schemas.microsoft.com/office/drawing/2014/main" id="{491BC198-9549-7054-CFC8-DBA8D8EDA699}"/>
              </a:ext>
            </a:extLst>
          </p:cNvPr>
          <p:cNvPicPr>
            <a:picLocks noGrp="1" noChangeAspect="1"/>
          </p:cNvPicPr>
          <p:nvPr>
            <p:ph sz="half" idx="1"/>
          </p:nvPr>
        </p:nvPicPr>
        <p:blipFill>
          <a:blip r:embed="rId4"/>
          <a:stretch>
            <a:fillRect/>
          </a:stretch>
        </p:blipFill>
        <p:spPr>
          <a:xfrm>
            <a:off x="81112" y="-87847"/>
            <a:ext cx="5894412" cy="3035622"/>
          </a:xfrm>
          <a:noFill/>
        </p:spPr>
      </p:pic>
      <p:pic>
        <p:nvPicPr>
          <p:cNvPr id="9" name="Bildobjekt 8">
            <a:extLst>
              <a:ext uri="{FF2B5EF4-FFF2-40B4-BE49-F238E27FC236}">
                <a16:creationId xmlns:a16="http://schemas.microsoft.com/office/drawing/2014/main" id="{9F4B1B6F-2A8B-8088-8040-649430921C92}"/>
              </a:ext>
            </a:extLst>
          </p:cNvPr>
          <p:cNvPicPr>
            <a:picLocks noChangeAspect="1"/>
          </p:cNvPicPr>
          <p:nvPr/>
        </p:nvPicPr>
        <p:blipFill>
          <a:blip r:embed="rId5"/>
          <a:stretch>
            <a:fillRect/>
          </a:stretch>
        </p:blipFill>
        <p:spPr>
          <a:xfrm>
            <a:off x="5799727" y="3078586"/>
            <a:ext cx="5509092" cy="3035622"/>
          </a:xfrm>
          <a:prstGeom prst="rect">
            <a:avLst/>
          </a:prstGeom>
        </p:spPr>
      </p:pic>
      <p:sp>
        <p:nvSpPr>
          <p:cNvPr id="14" name="Rektangel 13">
            <a:extLst>
              <a:ext uri="{FF2B5EF4-FFF2-40B4-BE49-F238E27FC236}">
                <a16:creationId xmlns:a16="http://schemas.microsoft.com/office/drawing/2014/main" id="{F26C5CE8-EC36-1C1D-CF6B-070E5F75B981}"/>
              </a:ext>
            </a:extLst>
          </p:cNvPr>
          <p:cNvSpPr/>
          <p:nvPr/>
        </p:nvSpPr>
        <p:spPr>
          <a:xfrm>
            <a:off x="6215886" y="743792"/>
            <a:ext cx="5430013" cy="2334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Åldern vid tiden för brottet avgör vilken påföljd, fängelse eller sluten ungdomsvård, som ska väljas.</a:t>
            </a:r>
            <a:r>
              <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Hälften av de som verkställde sluten ungdomsvård under våren 2022 hade fyllt 17 år när de begick det brott de dömdes för ( mellan 15- 22 år).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Medelåldern är drygt 17 år och har varit det ända sedan påföljande infördes 1998 </a:t>
            </a:r>
            <a:r>
              <a:rPr kumimoji="0" lang="sv-SE" sz="1800" b="0" i="0" u="none" strike="noStrike" kern="1200" cap="none" spc="0" normalizeH="0" baseline="0" noProof="0" dirty="0">
                <a:ln>
                  <a:noFill/>
                </a:ln>
                <a:solidFill>
                  <a:prstClr val="white"/>
                </a:solidFill>
                <a:effectLst/>
                <a:uLnTx/>
                <a:uFillTx/>
                <a:latin typeface="OrigGarmnd BT"/>
                <a:ea typeface="Times New Roman" panose="02020603050405020304" pitchFamily="18" charset="0"/>
                <a:cs typeface="Times New Roman" panose="02020603050405020304" pitchFamily="18" charset="0"/>
              </a:rPr>
              <a:t>Då många domar överklagas </a:t>
            </a:r>
            <a:r>
              <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Många domar överklagas varför en del hunnit fylla 18 år när domen blir verkställbar. </a:t>
            </a:r>
          </a:p>
          <a:p>
            <a:pPr marL="0" marR="0" lvl="0" indent="0" algn="just" defTabSz="914400" rtl="0" eaLnBrk="1" fontAlgn="auto" latinLnBrk="0" hangingPunct="0">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143826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599792C6-C4D3-310A-BFB0-7042274559C8}"/>
              </a:ext>
            </a:extLst>
          </p:cNvPr>
          <p:cNvPicPr>
            <a:picLocks noGrp="1" noChangeAspect="1"/>
          </p:cNvPicPr>
          <p:nvPr>
            <p:ph idx="1"/>
          </p:nvPr>
        </p:nvPicPr>
        <p:blipFill>
          <a:blip r:embed="rId3"/>
          <a:stretch>
            <a:fillRect/>
          </a:stretch>
        </p:blipFill>
        <p:spPr>
          <a:xfrm>
            <a:off x="140183" y="1007895"/>
            <a:ext cx="8220958" cy="4630905"/>
          </a:xfrm>
          <a:prstGeom prst="rect">
            <a:avLst/>
          </a:prstGeom>
        </p:spPr>
      </p:pic>
      <p:sp>
        <p:nvSpPr>
          <p:cNvPr id="5" name="Rektangel 4">
            <a:extLst>
              <a:ext uri="{FF2B5EF4-FFF2-40B4-BE49-F238E27FC236}">
                <a16:creationId xmlns:a16="http://schemas.microsoft.com/office/drawing/2014/main" id="{F64B7197-88D8-C2D3-B689-27E0F2EBA981}"/>
              </a:ext>
            </a:extLst>
          </p:cNvPr>
          <p:cNvSpPr/>
          <p:nvPr/>
        </p:nvSpPr>
        <p:spPr>
          <a:xfrm>
            <a:off x="8361141" y="482600"/>
            <a:ext cx="3690675" cy="5676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Många ungdomar vid SiS särskilda ungdomshemmen har minst en psykiatrisk- eller neuropsykiatrisk diagnos.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Vanliga diagnoser är ADHD, ADD eller autismspektrumtillstånd, även </a:t>
            </a:r>
            <a:r>
              <a:rPr kumimoji="0" lang="sv-SE" sz="1800" b="0" i="0" u="none" strike="noStrike" kern="1200" cap="none" spc="0" normalizeH="0" baseline="0" noProof="0" dirty="0" err="1">
                <a:ln>
                  <a:noFill/>
                </a:ln>
                <a:solidFill>
                  <a:prstClr val="black"/>
                </a:solidFill>
                <a:effectLst/>
                <a:uLnTx/>
                <a:uFillTx/>
                <a:latin typeface="OrigGarmnd BT"/>
                <a:ea typeface="Times New Roman" panose="02020603050405020304" pitchFamily="18" charset="0"/>
                <a:cs typeface="Times New Roman" panose="02020603050405020304" pitchFamily="18" charset="0"/>
              </a:rPr>
              <a:t>exv</a:t>
            </a:r>
            <a:r>
              <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 intellektuell funktionsnedsättning, PTSD och svår uppförandestörning. </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endParaRP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Psykisk ohälsa och svåra uppväxtförhållanden förekommer också.  Många ungdomar har en  missbruksproblematik, ofta  </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cannabis och </a:t>
            </a:r>
            <a:r>
              <a:rPr kumimoji="0" lang="sv-SE" sz="1800" b="0" i="0" u="none" strike="noStrike" kern="1200" cap="none" spc="0" normalizeH="0" baseline="0" noProof="0" dirty="0" err="1">
                <a:ln>
                  <a:noFill/>
                </a:ln>
                <a:solidFill>
                  <a:prstClr val="black"/>
                </a:solidFill>
                <a:effectLst/>
                <a:uLnTx/>
                <a:uFillTx/>
                <a:latin typeface="OrigGarmnd BT"/>
                <a:ea typeface="Times New Roman" panose="02020603050405020304" pitchFamily="18" charset="0"/>
                <a:cs typeface="Times New Roman" panose="02020603050405020304" pitchFamily="18" charset="0"/>
              </a:rPr>
              <a:t>tramadol</a:t>
            </a:r>
            <a:r>
              <a:rPr kumimoji="0" lang="sv-SE" sz="18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17858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B4FB99FA-E39B-2E15-EAE8-6B8AB4FDEF5C}"/>
              </a:ext>
            </a:extLst>
          </p:cNvPr>
          <p:cNvPicPr>
            <a:picLocks noGrp="1" noChangeAspect="1"/>
          </p:cNvPicPr>
          <p:nvPr>
            <p:ph idx="1"/>
          </p:nvPr>
        </p:nvPicPr>
        <p:blipFill>
          <a:blip r:embed="rId3"/>
          <a:stretch>
            <a:fillRect/>
          </a:stretch>
        </p:blipFill>
        <p:spPr>
          <a:xfrm>
            <a:off x="1497090" y="2438400"/>
            <a:ext cx="8637419" cy="3083859"/>
          </a:xfrm>
        </p:spPr>
      </p:pic>
      <p:sp>
        <p:nvSpPr>
          <p:cNvPr id="3" name="Rubrik 2">
            <a:extLst>
              <a:ext uri="{FF2B5EF4-FFF2-40B4-BE49-F238E27FC236}">
                <a16:creationId xmlns:a16="http://schemas.microsoft.com/office/drawing/2014/main" id="{CC889E54-9BAF-4C82-2838-61496F8A7508}"/>
              </a:ext>
            </a:extLst>
          </p:cNvPr>
          <p:cNvSpPr>
            <a:spLocks noGrp="1"/>
          </p:cNvSpPr>
          <p:nvPr>
            <p:ph type="title"/>
          </p:nvPr>
        </p:nvSpPr>
        <p:spPr>
          <a:xfrm>
            <a:off x="664233" y="125506"/>
            <a:ext cx="10971955" cy="1980488"/>
          </a:xfrm>
        </p:spPr>
        <p:txBody>
          <a:bodyPr/>
          <a:lstStyle/>
          <a:p>
            <a:r>
              <a:rPr lang="sv-SE" dirty="0"/>
              <a:t>Ungdomsövervakningen påverkar tillämpningsområdet för sluten ungdomsvård  </a:t>
            </a:r>
          </a:p>
        </p:txBody>
      </p:sp>
    </p:spTree>
    <p:extLst>
      <p:ext uri="{BB962C8B-B14F-4D97-AF65-F5344CB8AC3E}">
        <p14:creationId xmlns:p14="http://schemas.microsoft.com/office/powerpoint/2010/main" val="1463605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3EC1606-15F3-0C4D-A883-F0B2E1497E08}"/>
              </a:ext>
            </a:extLst>
          </p:cNvPr>
          <p:cNvSpPr>
            <a:spLocks noGrp="1"/>
          </p:cNvSpPr>
          <p:nvPr>
            <p:ph type="title"/>
          </p:nvPr>
        </p:nvSpPr>
        <p:spPr>
          <a:xfrm>
            <a:off x="664233" y="412376"/>
            <a:ext cx="10936096" cy="1693618"/>
          </a:xfrm>
        </p:spPr>
        <p:txBody>
          <a:bodyPr/>
          <a:lstStyle/>
          <a:p>
            <a:r>
              <a:rPr lang="sv-SE" b="1" dirty="0">
                <a:effectLst/>
                <a:ea typeface="Times New Roman" panose="02020603050405020304" pitchFamily="18" charset="0"/>
                <a:cs typeface="Times New Roman" panose="02020603050405020304" pitchFamily="18" charset="0"/>
              </a:rPr>
              <a:t>Övergången mellan verkställighet i anstalt och i frihet</a:t>
            </a:r>
            <a:r>
              <a:rPr lang="sv-SE" sz="1800" b="1" dirty="0">
                <a:effectLst/>
                <a:latin typeface="TradeGothic"/>
                <a:ea typeface="Times New Roman" panose="02020603050405020304" pitchFamily="18" charset="0"/>
                <a:cs typeface="Times New Roman" panose="02020603050405020304" pitchFamily="18" charset="0"/>
              </a:rPr>
              <a:t/>
            </a:r>
            <a:br>
              <a:rPr lang="sv-SE" sz="1800" b="1" dirty="0">
                <a:effectLst/>
                <a:latin typeface="TradeGothic"/>
                <a:ea typeface="Times New Roman" panose="02020603050405020304" pitchFamily="18" charset="0"/>
                <a:cs typeface="Times New Roman" panose="02020603050405020304" pitchFamily="18" charset="0"/>
              </a:rPr>
            </a:br>
            <a:endParaRPr lang="sv-SE" dirty="0"/>
          </a:p>
        </p:txBody>
      </p:sp>
      <p:pic>
        <p:nvPicPr>
          <p:cNvPr id="7" name="Bildobjekt 6">
            <a:extLst>
              <a:ext uri="{FF2B5EF4-FFF2-40B4-BE49-F238E27FC236}">
                <a16:creationId xmlns:a16="http://schemas.microsoft.com/office/drawing/2014/main" id="{A294C1D1-C547-D9B5-8C5B-8F7B07FDD58A}"/>
              </a:ext>
            </a:extLst>
          </p:cNvPr>
          <p:cNvPicPr>
            <a:picLocks noChangeAspect="1"/>
          </p:cNvPicPr>
          <p:nvPr/>
        </p:nvPicPr>
        <p:blipFill>
          <a:blip r:embed="rId3"/>
          <a:stretch>
            <a:fillRect/>
          </a:stretch>
        </p:blipFill>
        <p:spPr>
          <a:xfrm>
            <a:off x="1051938" y="2269750"/>
            <a:ext cx="9514381" cy="2947707"/>
          </a:xfrm>
          <a:prstGeom prst="rect">
            <a:avLst/>
          </a:prstGeom>
        </p:spPr>
      </p:pic>
    </p:spTree>
    <p:extLst>
      <p:ext uri="{BB962C8B-B14F-4D97-AF65-F5344CB8AC3E}">
        <p14:creationId xmlns:p14="http://schemas.microsoft.com/office/powerpoint/2010/main" val="4034996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7">
            <a:extLst>
              <a:ext uri="{FF2B5EF4-FFF2-40B4-BE49-F238E27FC236}">
                <a16:creationId xmlns:a16="http://schemas.microsoft.com/office/drawing/2014/main" id="{F8763AC1-B955-3FF8-6DC0-25D3D107D8CC}"/>
              </a:ext>
            </a:extLst>
          </p:cNvPr>
          <p:cNvSpPr>
            <a:spLocks noGrp="1"/>
          </p:cNvSpPr>
          <p:nvPr>
            <p:ph sz="quarter" idx="4"/>
          </p:nvPr>
        </p:nvSpPr>
        <p:spPr>
          <a:xfrm>
            <a:off x="5223104" y="1956435"/>
            <a:ext cx="6702566" cy="2707005"/>
          </a:xfrm>
          <a:solidFill>
            <a:schemeClr val="bg1"/>
          </a:solidFill>
          <a:ln w="9525">
            <a:solidFill>
              <a:schemeClr val="tx1"/>
            </a:solidFill>
          </a:ln>
        </p:spPr>
        <p:txBody>
          <a:bodyPr/>
          <a:lstStyle/>
          <a:p>
            <a:pPr marL="30163" indent="0">
              <a:buNone/>
            </a:pPr>
            <a:r>
              <a:rPr lang="sv-SE" sz="1800" b="1" dirty="0">
                <a:effectLst/>
                <a:latin typeface="OrigGarmnd BT"/>
                <a:ea typeface="Times New Roman" panose="02020603050405020304" pitchFamily="18" charset="0"/>
                <a:cs typeface="Times New Roman" panose="02020603050405020304" pitchFamily="18" charset="0"/>
              </a:rPr>
              <a:t>Regelverk för villkorlig frigivning </a:t>
            </a:r>
            <a:r>
              <a:rPr lang="sv-SE" sz="1800" dirty="0">
                <a:effectLst/>
                <a:latin typeface="OrigGarmnd BT"/>
                <a:ea typeface="Times New Roman" panose="02020603050405020304" pitchFamily="18" charset="0"/>
                <a:cs typeface="Times New Roman" panose="02020603050405020304" pitchFamily="18" charset="0"/>
              </a:rPr>
              <a:t>där intagna som huvudregeln friges när två tredjedelar av straffet har avtjänats i anstalt.  </a:t>
            </a:r>
          </a:p>
          <a:p>
            <a:pPr marL="30163" indent="0">
              <a:buNone/>
            </a:pPr>
            <a:r>
              <a:rPr lang="sv-SE" sz="1800" b="1" dirty="0">
                <a:latin typeface="OrigGarmnd BT"/>
                <a:ea typeface="Times New Roman" panose="02020603050405020304" pitchFamily="18" charset="0"/>
                <a:cs typeface="Times New Roman" panose="02020603050405020304" pitchFamily="18" charset="0"/>
              </a:rPr>
              <a:t>F</a:t>
            </a:r>
            <a:r>
              <a:rPr lang="sv-SE" sz="1800" b="1" dirty="0">
                <a:effectLst/>
                <a:latin typeface="OrigGarmnd BT"/>
                <a:ea typeface="Times New Roman" panose="02020603050405020304" pitchFamily="18" charset="0"/>
                <a:cs typeface="Times New Roman" panose="02020603050405020304" pitchFamily="18" charset="0"/>
              </a:rPr>
              <a:t>rivårdskontor i hela landet</a:t>
            </a:r>
            <a:r>
              <a:rPr lang="sv-SE" sz="1800" dirty="0">
                <a:effectLst/>
                <a:latin typeface="OrigGarmnd BT"/>
                <a:ea typeface="Times New Roman" panose="02020603050405020304" pitchFamily="18" charset="0"/>
                <a:cs typeface="Times New Roman" panose="02020603050405020304" pitchFamily="18" charset="0"/>
              </a:rPr>
              <a:t>, erbjuda stöd och utöva kontroll oavsett var i landet den frigivne bor. Organisation för att verkställa påföljden </a:t>
            </a:r>
            <a:r>
              <a:rPr lang="sv-SE" sz="1800" b="1" dirty="0">
                <a:effectLst/>
                <a:latin typeface="OrigGarmnd BT"/>
                <a:ea typeface="Times New Roman" panose="02020603050405020304" pitchFamily="18" charset="0"/>
                <a:cs typeface="Times New Roman" panose="02020603050405020304" pitchFamily="18" charset="0"/>
              </a:rPr>
              <a:t>ungdomsövervakning. </a:t>
            </a:r>
            <a:r>
              <a:rPr lang="sv-SE" sz="1800" dirty="0">
                <a:latin typeface="OrigGarmnd BT"/>
                <a:ea typeface="Times New Roman" panose="02020603050405020304" pitchFamily="18" charset="0"/>
                <a:cs typeface="Times New Roman" panose="02020603050405020304" pitchFamily="18" charset="0"/>
              </a:rPr>
              <a:t>E</a:t>
            </a:r>
            <a:r>
              <a:rPr lang="sv-SE" sz="1800" dirty="0">
                <a:effectLst/>
                <a:latin typeface="OrigGarmnd BT"/>
                <a:ea typeface="Times New Roman" panose="02020603050405020304" pitchFamily="18" charset="0"/>
                <a:cs typeface="Times New Roman" panose="02020603050405020304" pitchFamily="18" charset="0"/>
              </a:rPr>
              <a:t>rfarenhet av att bemöta barn och unga samt ge stöd och utöva kontroll över den gruppen. Inlett samarbeten med socialtjänstkontor i olika delar av landet. </a:t>
            </a:r>
          </a:p>
          <a:p>
            <a:pPr marL="30163" indent="0">
              <a:buNone/>
            </a:pPr>
            <a:r>
              <a:rPr lang="sv-SE" sz="1800" b="1" dirty="0">
                <a:latin typeface="OrigGarmnd BT"/>
                <a:ea typeface="Times New Roman" panose="02020603050405020304" pitchFamily="18" charset="0"/>
                <a:cs typeface="Times New Roman" panose="02020603050405020304" pitchFamily="18" charset="0"/>
              </a:rPr>
              <a:t>O</a:t>
            </a:r>
            <a:r>
              <a:rPr lang="sv-SE" sz="1800" b="1" dirty="0">
                <a:effectLst/>
                <a:latin typeface="OrigGarmnd BT"/>
                <a:ea typeface="Times New Roman" panose="02020603050405020304" pitchFamily="18" charset="0"/>
                <a:cs typeface="Times New Roman" panose="02020603050405020304" pitchFamily="18" charset="0"/>
              </a:rPr>
              <a:t>m den villkorliga frigivningen kan hen </a:t>
            </a:r>
            <a:r>
              <a:rPr lang="sv-SE" sz="1800" dirty="0">
                <a:effectLst/>
                <a:latin typeface="OrigGarmnd BT"/>
                <a:ea typeface="Times New Roman" panose="02020603050405020304" pitchFamily="18" charset="0"/>
                <a:cs typeface="Times New Roman" panose="02020603050405020304" pitchFamily="18" charset="0"/>
              </a:rPr>
              <a:t>återföras till anstalt. </a:t>
            </a:r>
          </a:p>
          <a:p>
            <a:pPr marL="30163" indent="0">
              <a:buNone/>
            </a:pPr>
            <a:endParaRPr lang="sv-SE" sz="2400" dirty="0">
              <a:effectLst/>
              <a:latin typeface="OrigGarmnd BT"/>
              <a:ea typeface="Times New Roman" panose="02020603050405020304" pitchFamily="18" charset="0"/>
              <a:cs typeface="Times New Roman" panose="02020603050405020304" pitchFamily="18" charset="0"/>
            </a:endParaRPr>
          </a:p>
          <a:p>
            <a:pPr marL="30163" indent="0">
              <a:buNone/>
            </a:pPr>
            <a:endParaRPr lang="sv-SE" dirty="0"/>
          </a:p>
        </p:txBody>
      </p:sp>
      <p:sp>
        <p:nvSpPr>
          <p:cNvPr id="7" name="Platshållare för text 6">
            <a:extLst>
              <a:ext uri="{FF2B5EF4-FFF2-40B4-BE49-F238E27FC236}">
                <a16:creationId xmlns:a16="http://schemas.microsoft.com/office/drawing/2014/main" id="{F70081BD-EB04-602D-CE5F-6369CAB0249E}"/>
              </a:ext>
            </a:extLst>
          </p:cNvPr>
          <p:cNvSpPr>
            <a:spLocks noGrp="1"/>
          </p:cNvSpPr>
          <p:nvPr>
            <p:ph type="body" sz="quarter" idx="3"/>
          </p:nvPr>
        </p:nvSpPr>
        <p:spPr>
          <a:xfrm>
            <a:off x="5517498" y="1251330"/>
            <a:ext cx="4723200" cy="609600"/>
          </a:xfrm>
          <a:ln>
            <a:solidFill>
              <a:schemeClr val="bg1"/>
            </a:solidFill>
          </a:ln>
        </p:spPr>
        <p:txBody>
          <a:bodyPr/>
          <a:lstStyle/>
          <a:p>
            <a:r>
              <a:rPr lang="sv-SE" dirty="0"/>
              <a:t>Kv</a:t>
            </a:r>
          </a:p>
        </p:txBody>
      </p:sp>
      <p:sp>
        <p:nvSpPr>
          <p:cNvPr id="6" name="Platshållare för innehåll 5">
            <a:extLst>
              <a:ext uri="{FF2B5EF4-FFF2-40B4-BE49-F238E27FC236}">
                <a16:creationId xmlns:a16="http://schemas.microsoft.com/office/drawing/2014/main" id="{BD0993CF-5D04-06DE-DC83-FE1C5EA9BF9F}"/>
              </a:ext>
            </a:extLst>
          </p:cNvPr>
          <p:cNvSpPr>
            <a:spLocks noGrp="1"/>
          </p:cNvSpPr>
          <p:nvPr>
            <p:ph sz="half" idx="2"/>
          </p:nvPr>
        </p:nvSpPr>
        <p:spPr>
          <a:xfrm>
            <a:off x="239486" y="1956435"/>
            <a:ext cx="4863231" cy="2707005"/>
          </a:xfrm>
          <a:ln>
            <a:solidFill>
              <a:schemeClr val="tx1"/>
            </a:solidFill>
          </a:ln>
        </p:spPr>
        <p:txBody>
          <a:bodyPr/>
          <a:lstStyle/>
          <a:p>
            <a:pPr marL="30163" indent="0">
              <a:buNone/>
            </a:pPr>
            <a:r>
              <a:rPr lang="sv-SE" sz="1800" b="1" dirty="0">
                <a:latin typeface="OrigGarmnd BT"/>
                <a:ea typeface="Times New Roman" panose="02020603050405020304" pitchFamily="18" charset="0"/>
                <a:cs typeface="Times New Roman" panose="02020603050405020304" pitchFamily="18" charset="0"/>
              </a:rPr>
              <a:t>I</a:t>
            </a:r>
            <a:r>
              <a:rPr lang="sv-SE" sz="1800" b="1" dirty="0">
                <a:effectLst/>
                <a:latin typeface="OrigGarmnd BT"/>
                <a:ea typeface="Times New Roman" panose="02020603050405020304" pitchFamily="18" charset="0"/>
                <a:cs typeface="Times New Roman" panose="02020603050405020304" pitchFamily="18" charset="0"/>
              </a:rPr>
              <a:t>nte villkorlig frigivning från sluten ungdomsvård</a:t>
            </a:r>
            <a:r>
              <a:rPr lang="sv-SE" sz="1800" dirty="0">
                <a:effectLst/>
                <a:latin typeface="OrigGarmnd BT"/>
                <a:ea typeface="Times New Roman" panose="02020603050405020304" pitchFamily="18" charset="0"/>
                <a:cs typeface="Times New Roman" panose="02020603050405020304" pitchFamily="18" charset="0"/>
              </a:rPr>
              <a:t>. </a:t>
            </a:r>
          </a:p>
          <a:p>
            <a:pPr marL="30163" indent="0">
              <a:buNone/>
            </a:pPr>
            <a:r>
              <a:rPr lang="sv-SE" sz="1800" dirty="0">
                <a:effectLst/>
                <a:latin typeface="OrigGarmnd BT"/>
                <a:ea typeface="Times New Roman" panose="02020603050405020304" pitchFamily="18" charset="0"/>
                <a:cs typeface="Times New Roman" panose="02020603050405020304" pitchFamily="18" charset="0"/>
              </a:rPr>
              <a:t>Av 14 § LSU följer att den dömde så snart förhållandena medger det ska ges möjlighet till vistelse under öppnare former. </a:t>
            </a:r>
          </a:p>
          <a:p>
            <a:pPr marL="30163" indent="0">
              <a:buNone/>
            </a:pPr>
            <a:r>
              <a:rPr lang="sv-SE" sz="1800" dirty="0">
                <a:effectLst/>
                <a:latin typeface="OrigGarmnd BT"/>
                <a:ea typeface="Times New Roman" panose="02020603050405020304" pitchFamily="18" charset="0"/>
                <a:cs typeface="Times New Roman" panose="02020603050405020304" pitchFamily="18" charset="0"/>
              </a:rPr>
              <a:t>Den dömde ska under senare delen av verkställigheten förberedas för ett liv i frihet genom utslussningsåtgärder</a:t>
            </a:r>
            <a:r>
              <a:rPr lang="sv-SE" sz="2400" dirty="0">
                <a:effectLst/>
                <a:latin typeface="OrigGarmnd BT"/>
                <a:ea typeface="Times New Roman" panose="02020603050405020304" pitchFamily="18" charset="0"/>
                <a:cs typeface="Times New Roman" panose="02020603050405020304" pitchFamily="18" charset="0"/>
              </a:rPr>
              <a:t>. </a:t>
            </a:r>
          </a:p>
          <a:p>
            <a:pPr marL="30163" indent="0">
              <a:buNone/>
            </a:pPr>
            <a:endParaRPr lang="sv-SE" dirty="0"/>
          </a:p>
        </p:txBody>
      </p:sp>
      <p:sp>
        <p:nvSpPr>
          <p:cNvPr id="5" name="Platshållare för text 4">
            <a:extLst>
              <a:ext uri="{FF2B5EF4-FFF2-40B4-BE49-F238E27FC236}">
                <a16:creationId xmlns:a16="http://schemas.microsoft.com/office/drawing/2014/main" id="{082FC770-2369-8DE8-EBF3-C2787C2901F7}"/>
              </a:ext>
            </a:extLst>
          </p:cNvPr>
          <p:cNvSpPr>
            <a:spLocks noGrp="1"/>
          </p:cNvSpPr>
          <p:nvPr>
            <p:ph type="body" idx="1"/>
          </p:nvPr>
        </p:nvSpPr>
        <p:spPr>
          <a:xfrm>
            <a:off x="386717" y="1346835"/>
            <a:ext cx="4716000" cy="609600"/>
          </a:xfrm>
        </p:spPr>
        <p:txBody>
          <a:bodyPr/>
          <a:lstStyle/>
          <a:p>
            <a:r>
              <a:rPr lang="sv-SE" dirty="0"/>
              <a:t>SiS </a:t>
            </a:r>
          </a:p>
        </p:txBody>
      </p:sp>
      <p:sp>
        <p:nvSpPr>
          <p:cNvPr id="4" name="Rubrik 3">
            <a:extLst>
              <a:ext uri="{FF2B5EF4-FFF2-40B4-BE49-F238E27FC236}">
                <a16:creationId xmlns:a16="http://schemas.microsoft.com/office/drawing/2014/main" id="{9D01AF84-0B50-8FB9-EA58-DD4088B36DA9}"/>
              </a:ext>
            </a:extLst>
          </p:cNvPr>
          <p:cNvSpPr>
            <a:spLocks noGrp="1"/>
          </p:cNvSpPr>
          <p:nvPr>
            <p:ph type="title"/>
          </p:nvPr>
        </p:nvSpPr>
        <p:spPr>
          <a:xfrm>
            <a:off x="104503" y="179690"/>
            <a:ext cx="12087497" cy="609600"/>
          </a:xfrm>
        </p:spPr>
        <p:txBody>
          <a:bodyPr/>
          <a:lstStyle/>
          <a:p>
            <a:r>
              <a:rPr lang="sv-SE" sz="2800" b="1" dirty="0">
                <a:effectLst/>
                <a:latin typeface="TradeGothic"/>
                <a:ea typeface="Times New Roman" panose="02020603050405020304" pitchFamily="18" charset="0"/>
                <a:cs typeface="Times New Roman" panose="02020603050405020304" pitchFamily="18" charset="0"/>
              </a:rPr>
              <a:t>Övergången till frihet (motsvarande villkorlig frigivning eller eftervård) </a:t>
            </a:r>
            <a:br>
              <a:rPr lang="sv-SE" sz="2800" b="1" dirty="0">
                <a:effectLst/>
                <a:latin typeface="TradeGothic"/>
                <a:ea typeface="Times New Roman" panose="02020603050405020304" pitchFamily="18" charset="0"/>
                <a:cs typeface="Times New Roman" panose="02020603050405020304" pitchFamily="18" charset="0"/>
              </a:rPr>
            </a:br>
            <a:r>
              <a:rPr lang="sv-SE" sz="1800" b="0" dirty="0">
                <a:effectLst/>
                <a:latin typeface="OrigGarmnd BT"/>
                <a:ea typeface="Times New Roman" panose="02020603050405020304" pitchFamily="18" charset="0"/>
                <a:cs typeface="Times New Roman" panose="02020603050405020304" pitchFamily="18" charset="0"/>
              </a:rPr>
              <a:t>”Om syftet med verkställigheten ska uppfyllas, nämligen att den dömdes anpassning i samhället främjas och de skadliga följderna av frihetsberövandet motverkas krävs det omfattande stöd- och kontrollåtgärder vid övergången mellan ett liv på anstalt eller institution och livet i frihet.” </a:t>
            </a:r>
            <a:endParaRPr lang="sv-SE" sz="3200" dirty="0"/>
          </a:p>
        </p:txBody>
      </p:sp>
      <p:sp>
        <p:nvSpPr>
          <p:cNvPr id="9" name="Rektangel 8">
            <a:extLst>
              <a:ext uri="{FF2B5EF4-FFF2-40B4-BE49-F238E27FC236}">
                <a16:creationId xmlns:a16="http://schemas.microsoft.com/office/drawing/2014/main" id="{BFE365B6-F214-5EA6-37D3-49A5FD73C08B}"/>
              </a:ext>
            </a:extLst>
          </p:cNvPr>
          <p:cNvSpPr/>
          <p:nvPr/>
        </p:nvSpPr>
        <p:spPr>
          <a:xfrm>
            <a:off x="239486" y="4901566"/>
            <a:ext cx="11713028" cy="137657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1"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1"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Utredningens bedömning: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Inte möjligt att införa ett system som fullt ut motsvarar villkorlig frigivning vid sluten ungdomsvård</a:t>
            </a:r>
            <a:r>
              <a:rPr kumimoji="0" lang="sv-SE" sz="16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 Tror att Kv har en högre beredskap att verkställa den del av en frihetsberövande påföljd för barn/unga som liknar villkorlig frigivning och ungdomsövervakning än vad SiS har.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rPr>
              <a:t>SiS saknar möjlighet att bygga upp en organisation som kan verkställa en del av en frihetsberövande påföljd i frihet. Påtagligt högre kostnader för staten om SiS skulle utöka sin verksamhet till att även omfatta någon form av frivård över hela landet.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dirty="0">
              <a:ln>
                <a:noFill/>
              </a:ln>
              <a:solidFill>
                <a:prstClr val="black"/>
              </a:solidFill>
              <a:effectLst/>
              <a:uLnTx/>
              <a:uFillTx/>
              <a:latin typeface="OrigGarmnd BT"/>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52381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D7D8FC02-A968-3F80-1794-47D473399910}"/>
              </a:ext>
            </a:extLst>
          </p:cNvPr>
          <p:cNvSpPr>
            <a:spLocks noGrp="1"/>
          </p:cNvSpPr>
          <p:nvPr>
            <p:ph type="title"/>
          </p:nvPr>
        </p:nvSpPr>
        <p:spPr>
          <a:xfrm>
            <a:off x="268941" y="280952"/>
            <a:ext cx="11654118" cy="1825042"/>
          </a:xfrm>
        </p:spPr>
        <p:txBody>
          <a:bodyPr/>
          <a:lstStyle/>
          <a:p>
            <a:r>
              <a:rPr lang="sv-SE" sz="3200" b="1" dirty="0">
                <a:effectLst/>
                <a:ea typeface="Times New Roman" panose="02020603050405020304" pitchFamily="18" charset="0"/>
                <a:cs typeface="Times New Roman" panose="02020603050405020304" pitchFamily="18" charset="0"/>
              </a:rPr>
              <a:t>Slutsats och förslag i fråga om huvudmannaskapet: </a:t>
            </a:r>
            <a:r>
              <a:rPr lang="sv-SE" b="1" dirty="0">
                <a:effectLst/>
                <a:latin typeface="TradeGothic"/>
                <a:ea typeface="Times New Roman" panose="02020603050405020304" pitchFamily="18" charset="0"/>
                <a:cs typeface="Times New Roman" panose="02020603050405020304" pitchFamily="18" charset="0"/>
              </a:rPr>
              <a:t>Kriminalvården ska som huvudregel ansvara för verkställigheten av frihetsberövande påföljder för barn och unga</a:t>
            </a:r>
            <a:br>
              <a:rPr lang="sv-SE" b="1" dirty="0">
                <a:effectLst/>
                <a:latin typeface="TradeGothic"/>
                <a:ea typeface="Times New Roman" panose="02020603050405020304" pitchFamily="18" charset="0"/>
                <a:cs typeface="Times New Roman" panose="02020603050405020304" pitchFamily="18" charset="0"/>
              </a:rPr>
            </a:br>
            <a:r>
              <a:rPr lang="sv-SE" sz="1800" b="1" dirty="0">
                <a:effectLst/>
                <a:latin typeface="TradeGothic"/>
                <a:ea typeface="Times New Roman" panose="02020603050405020304" pitchFamily="18" charset="0"/>
                <a:cs typeface="Times New Roman" panose="02020603050405020304" pitchFamily="18" charset="0"/>
              </a:rPr>
              <a:t/>
            </a:r>
            <a:br>
              <a:rPr lang="sv-SE" sz="1800" b="1" dirty="0">
                <a:effectLst/>
                <a:latin typeface="TradeGothic"/>
                <a:ea typeface="Times New Roman" panose="02020603050405020304" pitchFamily="18" charset="0"/>
                <a:cs typeface="Times New Roman" panose="02020603050405020304" pitchFamily="18" charset="0"/>
              </a:rPr>
            </a:br>
            <a:endParaRPr lang="sv-SE" dirty="0"/>
          </a:p>
        </p:txBody>
      </p:sp>
      <p:pic>
        <p:nvPicPr>
          <p:cNvPr id="7" name="Bildobjekt 6">
            <a:extLst>
              <a:ext uri="{FF2B5EF4-FFF2-40B4-BE49-F238E27FC236}">
                <a16:creationId xmlns:a16="http://schemas.microsoft.com/office/drawing/2014/main" id="{23CEA034-85C5-8F74-6086-FB7966B0025D}"/>
              </a:ext>
            </a:extLst>
          </p:cNvPr>
          <p:cNvPicPr>
            <a:picLocks noChangeAspect="1"/>
          </p:cNvPicPr>
          <p:nvPr/>
        </p:nvPicPr>
        <p:blipFill>
          <a:blip r:embed="rId3"/>
          <a:stretch>
            <a:fillRect/>
          </a:stretch>
        </p:blipFill>
        <p:spPr>
          <a:xfrm>
            <a:off x="553112" y="3429000"/>
            <a:ext cx="11369947" cy="2145926"/>
          </a:xfrm>
          <a:prstGeom prst="rect">
            <a:avLst/>
          </a:prstGeom>
        </p:spPr>
      </p:pic>
    </p:spTree>
    <p:extLst>
      <p:ext uri="{BB962C8B-B14F-4D97-AF65-F5344CB8AC3E}">
        <p14:creationId xmlns:p14="http://schemas.microsoft.com/office/powerpoint/2010/main" val="3106546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500E8474-70F1-FC48-9D33-1024E7159711}"/>
              </a:ext>
            </a:extLst>
          </p:cNvPr>
          <p:cNvPicPr>
            <a:picLocks noGrp="1" noChangeAspect="1"/>
          </p:cNvPicPr>
          <p:nvPr>
            <p:ph idx="1"/>
          </p:nvPr>
        </p:nvPicPr>
        <p:blipFill>
          <a:blip r:embed="rId3"/>
          <a:stretch>
            <a:fillRect/>
          </a:stretch>
        </p:blipFill>
        <p:spPr>
          <a:xfrm>
            <a:off x="2368550" y="3299012"/>
            <a:ext cx="8356813" cy="1694469"/>
          </a:xfrm>
        </p:spPr>
      </p:pic>
      <p:sp>
        <p:nvSpPr>
          <p:cNvPr id="3" name="Rubrik 2">
            <a:extLst>
              <a:ext uri="{FF2B5EF4-FFF2-40B4-BE49-F238E27FC236}">
                <a16:creationId xmlns:a16="http://schemas.microsoft.com/office/drawing/2014/main" id="{0227C23C-1322-3106-5D20-D673DF8A78AC}"/>
              </a:ext>
            </a:extLst>
          </p:cNvPr>
          <p:cNvSpPr>
            <a:spLocks noGrp="1"/>
          </p:cNvSpPr>
          <p:nvPr>
            <p:ph type="title"/>
          </p:nvPr>
        </p:nvSpPr>
        <p:spPr>
          <a:xfrm>
            <a:off x="498765" y="411525"/>
            <a:ext cx="11262930" cy="1694469"/>
          </a:xfrm>
        </p:spPr>
        <p:txBody>
          <a:bodyPr/>
          <a:lstStyle/>
          <a:p>
            <a:r>
              <a:rPr lang="sv-SE" b="1" dirty="0">
                <a:effectLst/>
                <a:ea typeface="Times New Roman" panose="02020603050405020304" pitchFamily="18" charset="0"/>
                <a:cs typeface="Times New Roman" panose="02020603050405020304" pitchFamily="18" charset="0"/>
              </a:rPr>
              <a:t>Det ska finnas en möjlighet till verkställighet av fängelsestraff på SiS institutioner</a:t>
            </a:r>
            <a:r>
              <a:rPr lang="sv-SE" sz="1800" b="1" dirty="0">
                <a:effectLst/>
                <a:latin typeface="TradeGothic"/>
                <a:ea typeface="Times New Roman" panose="02020603050405020304" pitchFamily="18" charset="0"/>
                <a:cs typeface="Times New Roman" panose="02020603050405020304" pitchFamily="18" charset="0"/>
              </a:rPr>
              <a:t/>
            </a:r>
            <a:br>
              <a:rPr lang="sv-SE" sz="1800" b="1" dirty="0">
                <a:effectLst/>
                <a:latin typeface="TradeGothic"/>
                <a:ea typeface="Times New Roman" panose="02020603050405020304" pitchFamily="18" charset="0"/>
                <a:cs typeface="Times New Roman" panose="02020603050405020304" pitchFamily="18" charset="0"/>
              </a:rPr>
            </a:br>
            <a:endParaRPr lang="sv-SE" dirty="0"/>
          </a:p>
        </p:txBody>
      </p:sp>
      <p:pic>
        <p:nvPicPr>
          <p:cNvPr id="7" name="Bildobjekt 6">
            <a:extLst>
              <a:ext uri="{FF2B5EF4-FFF2-40B4-BE49-F238E27FC236}">
                <a16:creationId xmlns:a16="http://schemas.microsoft.com/office/drawing/2014/main" id="{9B5AEE31-E133-E9DF-5F34-BD16653DF2CD}"/>
              </a:ext>
            </a:extLst>
          </p:cNvPr>
          <p:cNvPicPr>
            <a:picLocks noChangeAspect="1"/>
          </p:cNvPicPr>
          <p:nvPr/>
        </p:nvPicPr>
        <p:blipFill>
          <a:blip r:embed="rId4"/>
          <a:stretch>
            <a:fillRect/>
          </a:stretch>
        </p:blipFill>
        <p:spPr>
          <a:xfrm>
            <a:off x="2378075" y="4870075"/>
            <a:ext cx="8347288" cy="873255"/>
          </a:xfrm>
          <a:prstGeom prst="rect">
            <a:avLst/>
          </a:prstGeom>
        </p:spPr>
      </p:pic>
    </p:spTree>
    <p:extLst>
      <p:ext uri="{BB962C8B-B14F-4D97-AF65-F5344CB8AC3E}">
        <p14:creationId xmlns:p14="http://schemas.microsoft.com/office/powerpoint/2010/main" val="1167128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5D245F23-69F7-EF2E-1853-EB94E5BBC2F3}"/>
              </a:ext>
            </a:extLst>
          </p:cNvPr>
          <p:cNvSpPr>
            <a:spLocks noGrp="1"/>
          </p:cNvSpPr>
          <p:nvPr>
            <p:ph type="subTitle" idx="1"/>
          </p:nvPr>
        </p:nvSpPr>
        <p:spPr/>
        <p:txBody>
          <a:bodyPr/>
          <a:lstStyle/>
          <a:p>
            <a:endParaRPr lang="sv-SE" dirty="0"/>
          </a:p>
        </p:txBody>
      </p:sp>
      <p:sp>
        <p:nvSpPr>
          <p:cNvPr id="3" name="Rubrik 2">
            <a:extLst>
              <a:ext uri="{FF2B5EF4-FFF2-40B4-BE49-F238E27FC236}">
                <a16:creationId xmlns:a16="http://schemas.microsoft.com/office/drawing/2014/main" id="{5BFF180B-C994-4C8D-89C4-DE6EDBF5424D}"/>
              </a:ext>
            </a:extLst>
          </p:cNvPr>
          <p:cNvSpPr>
            <a:spLocks noGrp="1"/>
          </p:cNvSpPr>
          <p:nvPr>
            <p:ph type="ctrTitle"/>
          </p:nvPr>
        </p:nvSpPr>
        <p:spPr/>
        <p:txBody>
          <a:bodyPr/>
          <a:lstStyle/>
          <a:p>
            <a:r>
              <a:rPr lang="sv-SE" dirty="0"/>
              <a:t>Indikatorer för uppföljning av missbruks- och beroendevård </a:t>
            </a:r>
            <a:br>
              <a:rPr lang="sv-SE" dirty="0"/>
            </a:br>
            <a:r>
              <a:rPr kumimoji="0" lang="sv-SE" sz="2000" b="0" i="0" u="none" strike="noStrike" kern="1200" cap="none" spc="0" normalizeH="0" baseline="0" noProof="0" dirty="0">
                <a:ln>
                  <a:noFill/>
                </a:ln>
                <a:effectLst/>
                <a:uLnTx/>
                <a:uFillTx/>
                <a:latin typeface="Arial"/>
                <a:ea typeface="+mj-ea"/>
                <a:cs typeface="+mj-cs"/>
              </a:rPr>
              <a:t/>
            </a:r>
            <a:br>
              <a:rPr kumimoji="0" lang="sv-SE" sz="2000" b="0" i="0" u="none" strike="noStrike" kern="1200" cap="none" spc="0" normalizeH="0" baseline="0" noProof="0" dirty="0">
                <a:ln>
                  <a:noFill/>
                </a:ln>
                <a:effectLst/>
                <a:uLnTx/>
                <a:uFillTx/>
                <a:latin typeface="Arial"/>
                <a:ea typeface="+mj-ea"/>
                <a:cs typeface="+mj-cs"/>
              </a:rPr>
            </a:br>
            <a:endParaRPr lang="sv-SE" dirty="0"/>
          </a:p>
        </p:txBody>
      </p:sp>
      <p:sp>
        <p:nvSpPr>
          <p:cNvPr id="4" name="Platshållare för sidfot 2">
            <a:extLst>
              <a:ext uri="{FF2B5EF4-FFF2-40B4-BE49-F238E27FC236}">
                <a16:creationId xmlns:a16="http://schemas.microsoft.com/office/drawing/2014/main" id="{DC083BBF-2A75-4991-8E53-7FBA35E26A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pic>
        <p:nvPicPr>
          <p:cNvPr id="5" name="Bildobjekt 4" descr="En bild som visar text&#10;&#10;Automatiskt genererad beskrivning">
            <a:extLst>
              <a:ext uri="{FF2B5EF4-FFF2-40B4-BE49-F238E27FC236}">
                <a16:creationId xmlns:a16="http://schemas.microsoft.com/office/drawing/2014/main" id="{ADC326F5-124C-BFB5-B826-BD45A87DC76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5049" r="26578" b="2"/>
          <a:stretch/>
        </p:blipFill>
        <p:spPr>
          <a:xfrm>
            <a:off x="9085518" y="517763"/>
            <a:ext cx="2174489" cy="2540669"/>
          </a:xfrm>
          <a:prstGeom prst="rect">
            <a:avLst/>
          </a:prstGeom>
          <a:noFill/>
        </p:spPr>
      </p:pic>
      <p:sp>
        <p:nvSpPr>
          <p:cNvPr id="6" name="Platshållare för datum 5">
            <a:extLst>
              <a:ext uri="{FF2B5EF4-FFF2-40B4-BE49-F238E27FC236}">
                <a16:creationId xmlns:a16="http://schemas.microsoft.com/office/drawing/2014/main" id="{0B065581-89E6-CC60-B206-65238C183DF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a:extLst>
              <a:ext uri="{FF2B5EF4-FFF2-40B4-BE49-F238E27FC236}">
                <a16:creationId xmlns:a16="http://schemas.microsoft.com/office/drawing/2014/main" id="{DBD1C845-AD5E-704F-F352-F9A08D06C1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52853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B448-1EF3-4013-A145-AF77D71A4B0C}"/>
              </a:ext>
            </a:extLst>
          </p:cNvPr>
          <p:cNvSpPr>
            <a:spLocks noGrp="1"/>
          </p:cNvSpPr>
          <p:nvPr>
            <p:ph type="title"/>
          </p:nvPr>
        </p:nvSpPr>
        <p:spPr/>
        <p:txBody>
          <a:bodyPr/>
          <a:lstStyle/>
          <a:p>
            <a:r>
              <a:rPr lang="sv-SE" sz="3600"/>
              <a:t>Bakgrund och syfte med arbetet</a:t>
            </a:r>
          </a:p>
        </p:txBody>
      </p:sp>
      <p:sp>
        <p:nvSpPr>
          <p:cNvPr id="4" name="Footer Placeholder 3">
            <a:extLst>
              <a:ext uri="{FF2B5EF4-FFF2-40B4-BE49-F238E27FC236}">
                <a16:creationId xmlns:a16="http://schemas.microsoft.com/office/drawing/2014/main" id="{084B43CA-B85B-4C0E-8833-84DC2BB457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sp>
        <p:nvSpPr>
          <p:cNvPr id="5" name="Slide Number Placeholder 4">
            <a:extLst>
              <a:ext uri="{FF2B5EF4-FFF2-40B4-BE49-F238E27FC236}">
                <a16:creationId xmlns:a16="http://schemas.microsoft.com/office/drawing/2014/main" id="{17052FF9-89BD-4DB8-A266-FA7D0BC11B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grpSp>
        <p:nvGrpSpPr>
          <p:cNvPr id="54" name="Group 86">
            <a:extLst>
              <a:ext uri="{FF2B5EF4-FFF2-40B4-BE49-F238E27FC236}">
                <a16:creationId xmlns:a16="http://schemas.microsoft.com/office/drawing/2014/main" id="{0E6DC2A4-BBF2-2D17-7587-85304443CC33}"/>
              </a:ext>
            </a:extLst>
          </p:cNvPr>
          <p:cNvGrpSpPr/>
          <p:nvPr/>
        </p:nvGrpSpPr>
        <p:grpSpPr>
          <a:xfrm>
            <a:off x="10279833" y="221716"/>
            <a:ext cx="1917942" cy="365125"/>
            <a:chOff x="10274058" y="215963"/>
            <a:chExt cx="1917942" cy="365125"/>
          </a:xfrm>
        </p:grpSpPr>
        <p:sp>
          <p:nvSpPr>
            <p:cNvPr id="62" name="Platshållare för sidfot 2">
              <a:extLst>
                <a:ext uri="{FF2B5EF4-FFF2-40B4-BE49-F238E27FC236}">
                  <a16:creationId xmlns:a16="http://schemas.microsoft.com/office/drawing/2014/main" id="{13870AB3-7D87-A2A7-B19B-93AF0CBE6855}"/>
                </a:ext>
              </a:extLst>
            </p:cNvPr>
            <p:cNvSpPr txBox="1">
              <a:spLocks/>
            </p:cNvSpPr>
            <p:nvPr/>
          </p:nvSpPr>
          <p:spPr>
            <a:xfrm>
              <a:off x="10274058" y="215963"/>
              <a:ext cx="191794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Arial"/>
                  <a:ea typeface="+mn-ea"/>
                  <a:cs typeface="+mn-cs"/>
                </a:rPr>
                <a:t>PRELIMINÄR</a:t>
              </a:r>
            </a:p>
          </p:txBody>
        </p:sp>
        <p:grpSp>
          <p:nvGrpSpPr>
            <p:cNvPr id="70" name="Group 88">
              <a:extLst>
                <a:ext uri="{FF2B5EF4-FFF2-40B4-BE49-F238E27FC236}">
                  <a16:creationId xmlns:a16="http://schemas.microsoft.com/office/drawing/2014/main" id="{670FD8C8-05A1-1E32-8613-A894F04D2D80}"/>
                </a:ext>
              </a:extLst>
            </p:cNvPr>
            <p:cNvGrpSpPr/>
            <p:nvPr/>
          </p:nvGrpSpPr>
          <p:grpSpPr>
            <a:xfrm>
              <a:off x="10737850" y="285750"/>
              <a:ext cx="996950" cy="209550"/>
              <a:chOff x="10737850" y="285750"/>
              <a:chExt cx="996950" cy="209550"/>
            </a:xfrm>
          </p:grpSpPr>
          <p:cxnSp>
            <p:nvCxnSpPr>
              <p:cNvPr id="71" name="Straight Connector 89">
                <a:extLst>
                  <a:ext uri="{FF2B5EF4-FFF2-40B4-BE49-F238E27FC236}">
                    <a16:creationId xmlns:a16="http://schemas.microsoft.com/office/drawing/2014/main" id="{D5C2E683-5281-2540-2370-5A6AEBF83019}"/>
                  </a:ext>
                </a:extLst>
              </p:cNvPr>
              <p:cNvCxnSpPr/>
              <p:nvPr/>
            </p:nvCxnSpPr>
            <p:spPr>
              <a:xfrm>
                <a:off x="10737850" y="285750"/>
                <a:ext cx="996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90">
                <a:extLst>
                  <a:ext uri="{FF2B5EF4-FFF2-40B4-BE49-F238E27FC236}">
                    <a16:creationId xmlns:a16="http://schemas.microsoft.com/office/drawing/2014/main" id="{03EB42EB-76C7-039B-C576-D53A274EA1A4}"/>
                  </a:ext>
                </a:extLst>
              </p:cNvPr>
              <p:cNvCxnSpPr/>
              <p:nvPr/>
            </p:nvCxnSpPr>
            <p:spPr>
              <a:xfrm>
                <a:off x="10737850" y="495300"/>
                <a:ext cx="996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6" name="Bild 5">
            <a:extLst>
              <a:ext uri="{FF2B5EF4-FFF2-40B4-BE49-F238E27FC236}">
                <a16:creationId xmlns:a16="http://schemas.microsoft.com/office/drawing/2014/main" id="{EFAB4518-2F4D-C044-B74C-29A9828C12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162802" y="1490298"/>
            <a:ext cx="4169663" cy="4169663"/>
          </a:xfrm>
          <a:prstGeom prst="rect">
            <a:avLst/>
          </a:prstGeom>
        </p:spPr>
      </p:pic>
      <p:sp>
        <p:nvSpPr>
          <p:cNvPr id="8" name="textruta 7">
            <a:extLst>
              <a:ext uri="{FF2B5EF4-FFF2-40B4-BE49-F238E27FC236}">
                <a16:creationId xmlns:a16="http://schemas.microsoft.com/office/drawing/2014/main" id="{AD0DC5BE-73D2-D2B0-CB51-26809074C8DC}"/>
              </a:ext>
            </a:extLst>
          </p:cNvPr>
          <p:cNvSpPr txBox="1"/>
          <p:nvPr/>
        </p:nvSpPr>
        <p:spPr>
          <a:xfrm>
            <a:off x="859535" y="2002536"/>
            <a:ext cx="5989499" cy="175432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dirty="0">
                <a:ln>
                  <a:noFill/>
                </a:ln>
                <a:solidFill>
                  <a:prstClr val="black"/>
                </a:solidFill>
                <a:effectLst/>
                <a:uLnTx/>
                <a:uFillTx/>
                <a:latin typeface="Arial"/>
                <a:ea typeface="+mn-ea"/>
                <a:cs typeface="+mn-cs"/>
              </a:rPr>
              <a:t>Utvecklingen av indikatorer för uppföljning av kvalitet och resultat inom missbruks- och beroendevården görs dels som ett steg i implementeringen av SKR:s Handlingsplan mot missbruk och beroende 13-29 år, dels som en del i Vård- och insatsprogrammet Missbruk och beroende, inom ramen för nationell kunskapsstyrning av området.</a:t>
            </a:r>
            <a:endParaRPr kumimoji="0" lang="sv-SE" sz="1800" b="0" i="1" u="none" strike="noStrike" kern="1200" cap="none" spc="0" normalizeH="0" baseline="0" noProof="0" dirty="0">
              <a:ln>
                <a:noFill/>
              </a:ln>
              <a:solidFill>
                <a:prstClr val="black"/>
              </a:solidFill>
              <a:effectLst/>
              <a:highlight>
                <a:srgbClr val="FFFF00"/>
              </a:highlight>
              <a:uLnTx/>
              <a:uFillTx/>
              <a:latin typeface="Arial"/>
              <a:ea typeface="+mn-ea"/>
              <a:cs typeface="Arial"/>
            </a:endParaRPr>
          </a:p>
        </p:txBody>
      </p:sp>
      <p:sp>
        <p:nvSpPr>
          <p:cNvPr id="76" name="textruta 75">
            <a:extLst>
              <a:ext uri="{FF2B5EF4-FFF2-40B4-BE49-F238E27FC236}">
                <a16:creationId xmlns:a16="http://schemas.microsoft.com/office/drawing/2014/main" id="{B85F5819-17ED-D1D2-2961-5C0909AED7F5}"/>
              </a:ext>
            </a:extLst>
          </p:cNvPr>
          <p:cNvSpPr txBox="1"/>
          <p:nvPr/>
        </p:nvSpPr>
        <p:spPr>
          <a:xfrm>
            <a:off x="859535" y="4116438"/>
            <a:ext cx="6186723" cy="92333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1" u="none" strike="noStrike" kern="1200" cap="none" spc="0" normalizeH="0" baseline="0" noProof="0">
                <a:ln>
                  <a:noFill/>
                </a:ln>
                <a:solidFill>
                  <a:prstClr val="black"/>
                </a:solidFill>
                <a:effectLst/>
                <a:uLnTx/>
                <a:uFillTx/>
                <a:latin typeface="Arial"/>
                <a:ea typeface="+mn-ea"/>
                <a:cs typeface="+mn-cs"/>
              </a:rPr>
              <a:t>Indikatorerna syftar till att </a:t>
            </a:r>
            <a:r>
              <a:rPr kumimoji="0" lang="sv-SE" sz="1800" b="0" i="1" u="none" strike="noStrike" kern="1200" cap="none" spc="0" normalizeH="0" baseline="0" noProof="0">
                <a:ln>
                  <a:noFill/>
                </a:ln>
                <a:solidFill>
                  <a:prstClr val="black"/>
                </a:solidFill>
                <a:effectLst/>
                <a:uLnTx/>
                <a:uFillTx/>
                <a:latin typeface="Arial"/>
                <a:ea typeface="+mn-lt"/>
                <a:cs typeface="Arial"/>
              </a:rPr>
              <a:t>löpande kunna följa utvecklingen inom området och ge kunskapsunderlag för förbättrings-arbete.</a:t>
            </a:r>
            <a:endParaRPr kumimoji="0" lang="sv-SE" sz="1800" b="0" i="0" u="none" strike="noStrike" kern="1200" cap="none" spc="0" normalizeH="0" baseline="0" noProof="0">
              <a:ln>
                <a:noFill/>
              </a:ln>
              <a:solidFill>
                <a:prstClr val="black"/>
              </a:solidFill>
              <a:effectLst/>
              <a:uLnTx/>
              <a:uFillTx/>
              <a:latin typeface="Arial"/>
              <a:ea typeface="+mn-ea"/>
              <a:cs typeface="Arial"/>
            </a:endParaRPr>
          </a:p>
        </p:txBody>
      </p:sp>
      <p:sp>
        <p:nvSpPr>
          <p:cNvPr id="3" name="Platshållare för datum 2">
            <a:extLst>
              <a:ext uri="{FF2B5EF4-FFF2-40B4-BE49-F238E27FC236}">
                <a16:creationId xmlns:a16="http://schemas.microsoft.com/office/drawing/2014/main" id="{10C01642-01F1-B003-6C64-67B1E4DC674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01498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734D60-E633-4B8E-A530-3D1C6AA7B819}"/>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DC7DC3E9-DEEA-4E1A-AFD5-9C76B0B40631}"/>
              </a:ext>
            </a:extLst>
          </p:cNvPr>
          <p:cNvSpPr>
            <a:spLocks noGrp="1"/>
          </p:cNvSpPr>
          <p:nvPr>
            <p:ph idx="1"/>
          </p:nvPr>
        </p:nvSpPr>
        <p:spPr/>
        <p:txBody>
          <a:bodyPr/>
          <a:lstStyle/>
          <a:p>
            <a:endParaRPr lang="sv-SE"/>
          </a:p>
        </p:txBody>
      </p:sp>
      <p:pic>
        <p:nvPicPr>
          <p:cNvPr id="4" name="Platshållare för innehåll 4">
            <a:extLst>
              <a:ext uri="{FF2B5EF4-FFF2-40B4-BE49-F238E27FC236}">
                <a16:creationId xmlns:a16="http://schemas.microsoft.com/office/drawing/2014/main" id="{EE789FA4-DF59-4097-98B9-6EE1CF292B78}"/>
              </a:ext>
            </a:extLst>
          </p:cNvPr>
          <p:cNvPicPr>
            <a:picLocks noChangeAspect="1"/>
          </p:cNvPicPr>
          <p:nvPr/>
        </p:nvPicPr>
        <p:blipFill rotWithShape="1">
          <a:blip r:embed="rId3"/>
          <a:srcRect l="14566" t="15951" r="55797" b="14642"/>
          <a:stretch/>
        </p:blipFill>
        <p:spPr>
          <a:xfrm>
            <a:off x="0" y="-26126"/>
            <a:ext cx="11980506" cy="6858000"/>
          </a:xfrm>
          <a:prstGeom prst="rect">
            <a:avLst/>
          </a:prstGeom>
        </p:spPr>
      </p:pic>
    </p:spTree>
    <p:extLst>
      <p:ext uri="{BB962C8B-B14F-4D97-AF65-F5344CB8AC3E}">
        <p14:creationId xmlns:p14="http://schemas.microsoft.com/office/powerpoint/2010/main" val="9098208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B448-1EF3-4013-A145-AF77D71A4B0C}"/>
              </a:ext>
            </a:extLst>
          </p:cNvPr>
          <p:cNvSpPr>
            <a:spLocks noGrp="1"/>
          </p:cNvSpPr>
          <p:nvPr>
            <p:ph type="title"/>
          </p:nvPr>
        </p:nvSpPr>
        <p:spPr>
          <a:xfrm>
            <a:off x="664233" y="501053"/>
            <a:ext cx="10394292" cy="1604941"/>
          </a:xfrm>
        </p:spPr>
        <p:txBody>
          <a:bodyPr/>
          <a:lstStyle/>
          <a:p>
            <a:r>
              <a:rPr lang="sv-SE" sz="2800" dirty="0"/>
              <a:t>I början av 2023 är målet att kunna publicera data för relevanta indikatorer inom missbruk- och beroendeområdet</a:t>
            </a:r>
          </a:p>
        </p:txBody>
      </p:sp>
      <p:sp>
        <p:nvSpPr>
          <p:cNvPr id="4" name="Footer Placeholder 3">
            <a:extLst>
              <a:ext uri="{FF2B5EF4-FFF2-40B4-BE49-F238E27FC236}">
                <a16:creationId xmlns:a16="http://schemas.microsoft.com/office/drawing/2014/main" id="{084B43CA-B85B-4C0E-8833-84DC2BB457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sp>
        <p:nvSpPr>
          <p:cNvPr id="5" name="Slide Number Placeholder 4">
            <a:extLst>
              <a:ext uri="{FF2B5EF4-FFF2-40B4-BE49-F238E27FC236}">
                <a16:creationId xmlns:a16="http://schemas.microsoft.com/office/drawing/2014/main" id="{17052FF9-89BD-4DB8-A266-FA7D0BC11B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grpSp>
        <p:nvGrpSpPr>
          <p:cNvPr id="87" name="Group 86">
            <a:extLst>
              <a:ext uri="{FF2B5EF4-FFF2-40B4-BE49-F238E27FC236}">
                <a16:creationId xmlns:a16="http://schemas.microsoft.com/office/drawing/2014/main" id="{170C1F38-0680-402C-BAA8-5EBF9A32C23D}"/>
              </a:ext>
            </a:extLst>
          </p:cNvPr>
          <p:cNvGrpSpPr/>
          <p:nvPr/>
        </p:nvGrpSpPr>
        <p:grpSpPr>
          <a:xfrm>
            <a:off x="10279833" y="221716"/>
            <a:ext cx="1917942" cy="365125"/>
            <a:chOff x="10274058" y="215963"/>
            <a:chExt cx="1917942" cy="365125"/>
          </a:xfrm>
        </p:grpSpPr>
        <p:sp>
          <p:nvSpPr>
            <p:cNvPr id="88" name="Platshållare för sidfot 2">
              <a:extLst>
                <a:ext uri="{FF2B5EF4-FFF2-40B4-BE49-F238E27FC236}">
                  <a16:creationId xmlns:a16="http://schemas.microsoft.com/office/drawing/2014/main" id="{DF896F04-9724-4E0A-802C-83833EAD1700}"/>
                </a:ext>
              </a:extLst>
            </p:cNvPr>
            <p:cNvSpPr txBox="1">
              <a:spLocks/>
            </p:cNvSpPr>
            <p:nvPr/>
          </p:nvSpPr>
          <p:spPr>
            <a:xfrm>
              <a:off x="10274058" y="215963"/>
              <a:ext cx="191794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Arial"/>
                  <a:ea typeface="+mn-ea"/>
                  <a:cs typeface="+mn-cs"/>
                </a:rPr>
                <a:t>PRELIMINÄR</a:t>
              </a:r>
            </a:p>
          </p:txBody>
        </p:sp>
        <p:grpSp>
          <p:nvGrpSpPr>
            <p:cNvPr id="89" name="Group 88">
              <a:extLst>
                <a:ext uri="{FF2B5EF4-FFF2-40B4-BE49-F238E27FC236}">
                  <a16:creationId xmlns:a16="http://schemas.microsoft.com/office/drawing/2014/main" id="{65F6447A-8656-41EE-9128-3FF047591422}"/>
                </a:ext>
              </a:extLst>
            </p:cNvPr>
            <p:cNvGrpSpPr/>
            <p:nvPr/>
          </p:nvGrpSpPr>
          <p:grpSpPr>
            <a:xfrm>
              <a:off x="10737850" y="285750"/>
              <a:ext cx="996950" cy="209550"/>
              <a:chOff x="10737850" y="285750"/>
              <a:chExt cx="996950" cy="209550"/>
            </a:xfrm>
          </p:grpSpPr>
          <p:cxnSp>
            <p:nvCxnSpPr>
              <p:cNvPr id="90" name="Straight Connector 89">
                <a:extLst>
                  <a:ext uri="{FF2B5EF4-FFF2-40B4-BE49-F238E27FC236}">
                    <a16:creationId xmlns:a16="http://schemas.microsoft.com/office/drawing/2014/main" id="{2F770E22-E2A1-43C2-81DD-F437DD1B4FBC}"/>
                  </a:ext>
                </a:extLst>
              </p:cNvPr>
              <p:cNvCxnSpPr/>
              <p:nvPr/>
            </p:nvCxnSpPr>
            <p:spPr>
              <a:xfrm>
                <a:off x="10737850" y="285750"/>
                <a:ext cx="996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EA03327-67A6-4E6C-83B1-EC5CC140FB6B}"/>
                  </a:ext>
                </a:extLst>
              </p:cNvPr>
              <p:cNvCxnSpPr/>
              <p:nvPr/>
            </p:nvCxnSpPr>
            <p:spPr>
              <a:xfrm>
                <a:off x="10737850" y="495300"/>
                <a:ext cx="996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 name="Grupp 9">
            <a:extLst>
              <a:ext uri="{FF2B5EF4-FFF2-40B4-BE49-F238E27FC236}">
                <a16:creationId xmlns:a16="http://schemas.microsoft.com/office/drawing/2014/main" id="{DF1412B7-61E6-8732-A160-25FE9F838F2C}"/>
              </a:ext>
            </a:extLst>
          </p:cNvPr>
          <p:cNvGrpSpPr/>
          <p:nvPr/>
        </p:nvGrpSpPr>
        <p:grpSpPr>
          <a:xfrm>
            <a:off x="5363687" y="2105994"/>
            <a:ext cx="6376888" cy="3131592"/>
            <a:chOff x="5472112" y="2183358"/>
            <a:chExt cx="6376888" cy="3131592"/>
          </a:xfrm>
        </p:grpSpPr>
        <p:pic>
          <p:nvPicPr>
            <p:cNvPr id="7" name="Bildobjekt 6">
              <a:extLst>
                <a:ext uri="{FF2B5EF4-FFF2-40B4-BE49-F238E27FC236}">
                  <a16:creationId xmlns:a16="http://schemas.microsoft.com/office/drawing/2014/main" id="{2B44B020-F444-6703-E781-6BD44C86CA23}"/>
                </a:ext>
              </a:extLst>
            </p:cNvPr>
            <p:cNvPicPr>
              <a:picLocks noChangeAspect="1"/>
            </p:cNvPicPr>
            <p:nvPr/>
          </p:nvPicPr>
          <p:blipFill>
            <a:blip r:embed="rId2"/>
            <a:stretch>
              <a:fillRect/>
            </a:stretch>
          </p:blipFill>
          <p:spPr>
            <a:xfrm>
              <a:off x="5472112" y="2183358"/>
              <a:ext cx="6376888" cy="3131592"/>
            </a:xfrm>
            <a:prstGeom prst="rect">
              <a:avLst/>
            </a:prstGeom>
            <a:ln>
              <a:noFill/>
            </a:ln>
            <a:effectLst>
              <a:outerShdw blurRad="50800" dist="38100" dir="5400000" algn="t" rotWithShape="0">
                <a:prstClr val="black">
                  <a:alpha val="40000"/>
                </a:prstClr>
              </a:outerShdw>
            </a:effectLst>
          </p:spPr>
        </p:pic>
        <p:sp>
          <p:nvSpPr>
            <p:cNvPr id="8" name="textruta 7">
              <a:extLst>
                <a:ext uri="{FF2B5EF4-FFF2-40B4-BE49-F238E27FC236}">
                  <a16:creationId xmlns:a16="http://schemas.microsoft.com/office/drawing/2014/main" id="{993F90FF-4076-0A7F-61AC-3B0241D6138C}"/>
                </a:ext>
              </a:extLst>
            </p:cNvPr>
            <p:cNvSpPr txBox="1"/>
            <p:nvPr/>
          </p:nvSpPr>
          <p:spPr>
            <a:xfrm>
              <a:off x="8403504" y="2635920"/>
              <a:ext cx="1105134" cy="923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1" u="none" strike="noStrike" kern="1200" cap="none" spc="0" normalizeH="0" baseline="0" noProof="0">
                  <a:ln>
                    <a:noFill/>
                  </a:ln>
                  <a:solidFill>
                    <a:prstClr val="black"/>
                  </a:solidFill>
                  <a:effectLst/>
                  <a:uLnTx/>
                  <a:uFillTx/>
                  <a:latin typeface="Arial"/>
                  <a:ea typeface="+mn-ea"/>
                  <a:cs typeface="+mn-cs"/>
                </a:rPr>
                <a:t>Indikator 1</a:t>
              </a:r>
            </a:p>
          </p:txBody>
        </p:sp>
        <p:sp>
          <p:nvSpPr>
            <p:cNvPr id="15" name="textruta 14">
              <a:extLst>
                <a:ext uri="{FF2B5EF4-FFF2-40B4-BE49-F238E27FC236}">
                  <a16:creationId xmlns:a16="http://schemas.microsoft.com/office/drawing/2014/main" id="{E16E5B87-D05C-A92F-9F0B-018A410FB95D}"/>
                </a:ext>
              </a:extLst>
            </p:cNvPr>
            <p:cNvSpPr txBox="1"/>
            <p:nvPr/>
          </p:nvSpPr>
          <p:spPr>
            <a:xfrm>
              <a:off x="5669448" y="4229885"/>
              <a:ext cx="1105134" cy="923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1" u="none" strike="noStrike" kern="1200" cap="none" spc="0" normalizeH="0" baseline="0" noProof="0">
                  <a:ln>
                    <a:noFill/>
                  </a:ln>
                  <a:solidFill>
                    <a:prstClr val="black"/>
                  </a:solidFill>
                  <a:effectLst/>
                  <a:uLnTx/>
                  <a:uFillTx/>
                  <a:latin typeface="Arial"/>
                  <a:ea typeface="+mn-ea"/>
                  <a:cs typeface="+mn-cs"/>
                </a:rPr>
                <a:t>Indikator 1</a:t>
              </a:r>
            </a:p>
          </p:txBody>
        </p:sp>
        <p:sp>
          <p:nvSpPr>
            <p:cNvPr id="16" name="textruta 15">
              <a:extLst>
                <a:ext uri="{FF2B5EF4-FFF2-40B4-BE49-F238E27FC236}">
                  <a16:creationId xmlns:a16="http://schemas.microsoft.com/office/drawing/2014/main" id="{B10FE52D-1E81-7625-B9A6-4BCDE4DD1D4F}"/>
                </a:ext>
              </a:extLst>
            </p:cNvPr>
            <p:cNvSpPr txBox="1"/>
            <p:nvPr/>
          </p:nvSpPr>
          <p:spPr>
            <a:xfrm>
              <a:off x="8532465" y="4229885"/>
              <a:ext cx="779326" cy="923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Arial"/>
                  <a:ea typeface="+mn-ea"/>
                  <a:cs typeface="+mn-cs"/>
                </a:rPr>
                <a:t>Kommun 1</a:t>
              </a:r>
            </a:p>
          </p:txBody>
        </p:sp>
        <p:sp>
          <p:nvSpPr>
            <p:cNvPr id="17" name="textruta 16">
              <a:extLst>
                <a:ext uri="{FF2B5EF4-FFF2-40B4-BE49-F238E27FC236}">
                  <a16:creationId xmlns:a16="http://schemas.microsoft.com/office/drawing/2014/main" id="{C0546F77-3F73-9203-9A01-BEFDB9398422}"/>
                </a:ext>
              </a:extLst>
            </p:cNvPr>
            <p:cNvSpPr txBox="1"/>
            <p:nvPr/>
          </p:nvSpPr>
          <p:spPr>
            <a:xfrm>
              <a:off x="8532465" y="4404510"/>
              <a:ext cx="779326" cy="923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Arial"/>
                  <a:ea typeface="+mn-ea"/>
                  <a:cs typeface="+mn-cs"/>
                </a:rPr>
                <a:t>Kommun 2</a:t>
              </a:r>
            </a:p>
          </p:txBody>
        </p:sp>
        <p:sp>
          <p:nvSpPr>
            <p:cNvPr id="18" name="textruta 17">
              <a:extLst>
                <a:ext uri="{FF2B5EF4-FFF2-40B4-BE49-F238E27FC236}">
                  <a16:creationId xmlns:a16="http://schemas.microsoft.com/office/drawing/2014/main" id="{B1C68190-F60F-DB9A-315E-6CED54F70763}"/>
                </a:ext>
              </a:extLst>
            </p:cNvPr>
            <p:cNvSpPr txBox="1"/>
            <p:nvPr/>
          </p:nvSpPr>
          <p:spPr>
            <a:xfrm>
              <a:off x="8532465" y="4572785"/>
              <a:ext cx="779326" cy="923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Arial"/>
                  <a:ea typeface="+mn-ea"/>
                  <a:cs typeface="+mn-cs"/>
                </a:rPr>
                <a:t>Kommun 3</a:t>
              </a:r>
            </a:p>
          </p:txBody>
        </p:sp>
        <p:sp>
          <p:nvSpPr>
            <p:cNvPr id="19" name="textruta 18">
              <a:extLst>
                <a:ext uri="{FF2B5EF4-FFF2-40B4-BE49-F238E27FC236}">
                  <a16:creationId xmlns:a16="http://schemas.microsoft.com/office/drawing/2014/main" id="{4B2FC63A-4A0C-3E48-E3C2-C5617AAB1D36}"/>
                </a:ext>
              </a:extLst>
            </p:cNvPr>
            <p:cNvSpPr txBox="1"/>
            <p:nvPr/>
          </p:nvSpPr>
          <p:spPr>
            <a:xfrm>
              <a:off x="8532465" y="4744234"/>
              <a:ext cx="779326" cy="923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Arial"/>
                  <a:ea typeface="+mn-ea"/>
                  <a:cs typeface="+mn-cs"/>
                </a:rPr>
                <a:t>Kommun 4</a:t>
              </a:r>
            </a:p>
          </p:txBody>
        </p:sp>
        <p:sp>
          <p:nvSpPr>
            <p:cNvPr id="20" name="textruta 19">
              <a:extLst>
                <a:ext uri="{FF2B5EF4-FFF2-40B4-BE49-F238E27FC236}">
                  <a16:creationId xmlns:a16="http://schemas.microsoft.com/office/drawing/2014/main" id="{FC736A85-4F33-F26B-0471-2D63FD75C1C2}"/>
                </a:ext>
              </a:extLst>
            </p:cNvPr>
            <p:cNvSpPr txBox="1"/>
            <p:nvPr/>
          </p:nvSpPr>
          <p:spPr>
            <a:xfrm>
              <a:off x="8532465" y="4912508"/>
              <a:ext cx="779326" cy="923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Arial"/>
                  <a:ea typeface="+mn-ea"/>
                  <a:cs typeface="+mn-cs"/>
                </a:rPr>
                <a:t>Kommun 5</a:t>
              </a:r>
            </a:p>
          </p:txBody>
        </p:sp>
        <p:sp>
          <p:nvSpPr>
            <p:cNvPr id="21" name="textruta 20">
              <a:extLst>
                <a:ext uri="{FF2B5EF4-FFF2-40B4-BE49-F238E27FC236}">
                  <a16:creationId xmlns:a16="http://schemas.microsoft.com/office/drawing/2014/main" id="{CA677849-C804-383B-0447-2484D8D6CE32}"/>
                </a:ext>
              </a:extLst>
            </p:cNvPr>
            <p:cNvSpPr txBox="1"/>
            <p:nvPr/>
          </p:nvSpPr>
          <p:spPr>
            <a:xfrm>
              <a:off x="8532465" y="5080782"/>
              <a:ext cx="779326" cy="9233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 b="0" i="0" u="none" strike="noStrike" kern="1200" cap="none" spc="0" normalizeH="0" baseline="0" noProof="0">
                  <a:ln>
                    <a:noFill/>
                  </a:ln>
                  <a:solidFill>
                    <a:prstClr val="black"/>
                  </a:solidFill>
                  <a:effectLst/>
                  <a:uLnTx/>
                  <a:uFillTx/>
                  <a:latin typeface="Arial"/>
                  <a:ea typeface="+mn-ea"/>
                  <a:cs typeface="+mn-cs"/>
                </a:rPr>
                <a:t>Kommun 6</a:t>
              </a:r>
            </a:p>
          </p:txBody>
        </p:sp>
      </p:grpSp>
      <p:sp>
        <p:nvSpPr>
          <p:cNvPr id="9" name="Rektangel 8">
            <a:extLst>
              <a:ext uri="{FF2B5EF4-FFF2-40B4-BE49-F238E27FC236}">
                <a16:creationId xmlns:a16="http://schemas.microsoft.com/office/drawing/2014/main" id="{4AEF5E11-DF0C-2604-C58F-F79B265DDE6C}"/>
              </a:ext>
            </a:extLst>
          </p:cNvPr>
          <p:cNvSpPr/>
          <p:nvPr/>
        </p:nvSpPr>
        <p:spPr>
          <a:xfrm>
            <a:off x="664233" y="1866900"/>
            <a:ext cx="4526280" cy="3394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sv-SE" sz="2200" b="0" i="1" u="none" strike="noStrike" kern="1200" cap="none" spc="0" normalizeH="0" baseline="0" noProof="0" dirty="0">
                <a:ln>
                  <a:noFill/>
                </a:ln>
                <a:solidFill>
                  <a:prstClr val="black"/>
                </a:solidFill>
                <a:effectLst/>
                <a:uLnTx/>
                <a:uFillTx/>
                <a:latin typeface="Arial"/>
                <a:ea typeface="+mn-ea"/>
                <a:cs typeface="+mn-cs"/>
              </a:rPr>
              <a:t>Arbetets mål är att definiera relevanta indikatorer för uppföljning av missbruks- och beroendevård inom socialtjänsten och i början av 2023 kunna publicera data för dessa per kommun i </a:t>
            </a:r>
            <a:r>
              <a:rPr kumimoji="0" lang="sv-SE" sz="2200" b="0" i="1" u="none" strike="noStrike" kern="1200" cap="none" spc="0" normalizeH="0" baseline="0" noProof="0" dirty="0" err="1">
                <a:ln>
                  <a:noFill/>
                </a:ln>
                <a:solidFill>
                  <a:prstClr val="black"/>
                </a:solidFill>
                <a:effectLst/>
                <a:uLnTx/>
                <a:uFillTx/>
                <a:latin typeface="Arial"/>
                <a:ea typeface="+mn-ea"/>
                <a:cs typeface="+mn-cs"/>
              </a:rPr>
              <a:t>Kolada</a:t>
            </a:r>
            <a:endParaRPr kumimoji="0" lang="sv-SE" sz="2200" b="0" i="1" u="none" strike="noStrike" kern="1200" cap="none" spc="0" normalizeH="0" baseline="0" noProof="0" dirty="0">
              <a:ln>
                <a:noFill/>
              </a:ln>
              <a:solidFill>
                <a:prstClr val="black"/>
              </a:solidFill>
              <a:effectLst/>
              <a:uLnTx/>
              <a:uFillTx/>
              <a:latin typeface="Arial"/>
              <a:ea typeface="+mn-ea"/>
              <a:cs typeface="+mn-cs"/>
            </a:endParaRPr>
          </a:p>
        </p:txBody>
      </p:sp>
      <p:sp>
        <p:nvSpPr>
          <p:cNvPr id="3" name="Platshållare för datum 2">
            <a:extLst>
              <a:ext uri="{FF2B5EF4-FFF2-40B4-BE49-F238E27FC236}">
                <a16:creationId xmlns:a16="http://schemas.microsoft.com/office/drawing/2014/main" id="{3E2DEE04-680C-1CE1-DD2E-15AC53B7E5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71333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638C4B-C191-42A1-BBA1-0B796F511D13}"/>
              </a:ext>
            </a:extLst>
          </p:cNvPr>
          <p:cNvSpPr>
            <a:spLocks noGrp="1"/>
          </p:cNvSpPr>
          <p:nvPr>
            <p:ph type="title"/>
          </p:nvPr>
        </p:nvSpPr>
        <p:spPr/>
        <p:txBody>
          <a:bodyPr/>
          <a:lstStyle/>
          <a:p>
            <a:r>
              <a:rPr lang="sv-SE" dirty="0"/>
              <a:t>Datakälla Brukarundersökningar</a:t>
            </a:r>
          </a:p>
        </p:txBody>
      </p:sp>
      <p:sp>
        <p:nvSpPr>
          <p:cNvPr id="3" name="Platshållare för innehåll 2">
            <a:extLst>
              <a:ext uri="{FF2B5EF4-FFF2-40B4-BE49-F238E27FC236}">
                <a16:creationId xmlns:a16="http://schemas.microsoft.com/office/drawing/2014/main" id="{5D84FB9E-DC96-453B-BC7D-26B05BFE7F1F}"/>
              </a:ext>
            </a:extLst>
          </p:cNvPr>
          <p:cNvSpPr>
            <a:spLocks noGrp="1"/>
          </p:cNvSpPr>
          <p:nvPr>
            <p:ph idx="1"/>
          </p:nvPr>
        </p:nvSpPr>
        <p:spPr/>
        <p:txBody>
          <a:bodyPr/>
          <a:lstStyle/>
          <a:p>
            <a:pPr>
              <a:lnSpc>
                <a:spcPct val="107000"/>
              </a:lnSpc>
              <a:spcAft>
                <a:spcPts val="800"/>
              </a:spcAft>
              <a:buFont typeface="Wingdings" panose="05000000000000000000" pitchFamily="2" charset="2"/>
              <a:buChar char="§"/>
            </a:pPr>
            <a:r>
              <a:rPr lang="sv-SE" sz="1800" dirty="0">
                <a:effectLst/>
                <a:ea typeface="Calibri" panose="020F0502020204030204" pitchFamily="34" charset="0"/>
                <a:cs typeface="Times New Roman" panose="02020603050405020304" pitchFamily="18" charset="0"/>
              </a:rPr>
              <a:t>Mått: Andel individer som är nöjda med stödet från socialtjänsten</a:t>
            </a:r>
            <a:r>
              <a:rPr lang="sv-SE" sz="1800" dirty="0">
                <a:ea typeface="Calibri" panose="020F0502020204030204" pitchFamily="34" charset="0"/>
                <a:cs typeface="Times New Roman" panose="02020603050405020304" pitchFamily="18" charset="0"/>
              </a:rPr>
              <a:t> </a:t>
            </a:r>
            <a:r>
              <a:rPr lang="sv-SE" sz="1800" dirty="0">
                <a:effectLst/>
                <a:ea typeface="Calibri" panose="020F0502020204030204" pitchFamily="34" charset="0"/>
                <a:cs typeface="Times New Roman" panose="02020603050405020304" pitchFamily="18" charset="0"/>
              </a:rPr>
              <a:t>Syfte: Viktiga livsområden - helhetssyn</a:t>
            </a:r>
          </a:p>
          <a:p>
            <a:pPr>
              <a:lnSpc>
                <a:spcPct val="107000"/>
              </a:lnSpc>
              <a:spcAft>
                <a:spcPts val="800"/>
              </a:spcAft>
              <a:buFont typeface="Wingdings" panose="05000000000000000000" pitchFamily="2" charset="2"/>
              <a:buChar char="§"/>
            </a:pPr>
            <a:r>
              <a:rPr lang="sv-SE" sz="1800" dirty="0">
                <a:effectLst/>
                <a:ea typeface="Calibri" panose="020F0502020204030204" pitchFamily="34" charset="0"/>
                <a:cs typeface="Times New Roman" panose="02020603050405020304" pitchFamily="18" charset="0"/>
              </a:rPr>
              <a:t>Mått: Andel individer som har kunnat påverka den hjälp de får från socialtjänsten</a:t>
            </a:r>
            <a:r>
              <a:rPr lang="sv-SE" sz="1800" dirty="0">
                <a:ea typeface="Calibri" panose="020F0502020204030204" pitchFamily="34" charset="0"/>
                <a:cs typeface="Times New Roman" panose="02020603050405020304" pitchFamily="18" charset="0"/>
              </a:rPr>
              <a:t> </a:t>
            </a:r>
            <a:r>
              <a:rPr lang="sv-SE" sz="1800" dirty="0">
                <a:effectLst/>
                <a:ea typeface="Calibri" panose="020F0502020204030204" pitchFamily="34" charset="0"/>
                <a:cs typeface="Times New Roman" panose="02020603050405020304" pitchFamily="18" charset="0"/>
              </a:rPr>
              <a:t>Syfte: Viktiga livsområden - påverka</a:t>
            </a:r>
          </a:p>
          <a:p>
            <a:pPr>
              <a:lnSpc>
                <a:spcPct val="107000"/>
              </a:lnSpc>
              <a:spcAft>
                <a:spcPts val="800"/>
              </a:spcAft>
              <a:buFont typeface="Wingdings" panose="05000000000000000000" pitchFamily="2" charset="2"/>
              <a:buChar char="§"/>
            </a:pPr>
            <a:r>
              <a:rPr lang="sv-SE" sz="1800" dirty="0">
                <a:effectLst/>
                <a:ea typeface="Calibri" panose="020F0502020204030204" pitchFamily="34" charset="0"/>
                <a:cs typeface="Times New Roman" panose="02020603050405020304" pitchFamily="18" charset="0"/>
              </a:rPr>
              <a:t>Mått: Andel individer som har en förbättrad situation sedan de fick kontakt med socialtjänsten</a:t>
            </a:r>
            <a:r>
              <a:rPr lang="sv-SE" sz="1800" dirty="0">
                <a:ea typeface="Calibri" panose="020F0502020204030204" pitchFamily="34" charset="0"/>
                <a:cs typeface="Times New Roman" panose="02020603050405020304" pitchFamily="18" charset="0"/>
              </a:rPr>
              <a:t> </a:t>
            </a:r>
            <a:r>
              <a:rPr lang="sv-SE" sz="1800" dirty="0">
                <a:effectLst/>
                <a:ea typeface="Calibri" panose="020F0502020204030204" pitchFamily="34" charset="0"/>
                <a:cs typeface="Times New Roman" panose="02020603050405020304" pitchFamily="18" charset="0"/>
              </a:rPr>
              <a:t>Syfte: Viktiga livsområden – förbättrad situation</a:t>
            </a:r>
          </a:p>
          <a:p>
            <a:pPr marL="30163" indent="0">
              <a:buNone/>
            </a:pPr>
            <a:endParaRPr lang="sv-SE" dirty="0"/>
          </a:p>
        </p:txBody>
      </p:sp>
      <p:sp>
        <p:nvSpPr>
          <p:cNvPr id="4" name="Platshållare för datum 3">
            <a:extLst>
              <a:ext uri="{FF2B5EF4-FFF2-40B4-BE49-F238E27FC236}">
                <a16:creationId xmlns:a16="http://schemas.microsoft.com/office/drawing/2014/main" id="{4609CDC5-BF02-310E-FBF6-C970D7533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p>
        </p:txBody>
      </p:sp>
      <p:sp>
        <p:nvSpPr>
          <p:cNvPr id="5" name="Platshållare för sidfot 4">
            <a:extLst>
              <a:ext uri="{FF2B5EF4-FFF2-40B4-BE49-F238E27FC236}">
                <a16:creationId xmlns:a16="http://schemas.microsoft.com/office/drawing/2014/main" id="{D3264AC1-F2A2-ACCE-0EC8-28AAADD93D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sp>
        <p:nvSpPr>
          <p:cNvPr id="6" name="Platshållare för bildnummer 5">
            <a:extLst>
              <a:ext uri="{FF2B5EF4-FFF2-40B4-BE49-F238E27FC236}">
                <a16:creationId xmlns:a16="http://schemas.microsoft.com/office/drawing/2014/main" id="{7F5252AC-06D2-73B8-D43E-E044D642AB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977783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14A9464-A406-4C0F-9C5A-58FF44669A7C}"/>
              </a:ext>
            </a:extLst>
          </p:cNvPr>
          <p:cNvCxnSpPr>
            <a:cxnSpLocks/>
          </p:cNvCxnSpPr>
          <p:nvPr/>
        </p:nvCxnSpPr>
        <p:spPr>
          <a:xfrm>
            <a:off x="2257413" y="1816930"/>
            <a:ext cx="67074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30F0A2C-85FF-48F1-AE1B-F2E004839384}"/>
              </a:ext>
            </a:extLst>
          </p:cNvPr>
          <p:cNvCxnSpPr>
            <a:cxnSpLocks/>
          </p:cNvCxnSpPr>
          <p:nvPr/>
        </p:nvCxnSpPr>
        <p:spPr>
          <a:xfrm>
            <a:off x="2257413" y="2321955"/>
            <a:ext cx="67074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E91F96E-804F-43C7-9B9B-C11C695DE473}"/>
              </a:ext>
            </a:extLst>
          </p:cNvPr>
          <p:cNvCxnSpPr>
            <a:cxnSpLocks/>
            <a:stCxn id="93" idx="3"/>
            <a:endCxn id="56" idx="1"/>
          </p:cNvCxnSpPr>
          <p:nvPr/>
        </p:nvCxnSpPr>
        <p:spPr>
          <a:xfrm>
            <a:off x="2257413" y="3298002"/>
            <a:ext cx="67074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2EA1769-E9E0-4492-B8B3-A7521F8D4497}"/>
              </a:ext>
            </a:extLst>
          </p:cNvPr>
          <p:cNvCxnSpPr>
            <a:cxnSpLocks/>
            <a:stCxn id="94" idx="3"/>
            <a:endCxn id="57" idx="1"/>
          </p:cNvCxnSpPr>
          <p:nvPr/>
        </p:nvCxnSpPr>
        <p:spPr>
          <a:xfrm>
            <a:off x="2257413" y="3793502"/>
            <a:ext cx="67074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F2B5F1B-0AFA-410F-A59D-F8A909210A32}"/>
              </a:ext>
            </a:extLst>
          </p:cNvPr>
          <p:cNvCxnSpPr>
            <a:cxnSpLocks/>
            <a:stCxn id="95" idx="3"/>
            <a:endCxn id="58" idx="1"/>
          </p:cNvCxnSpPr>
          <p:nvPr/>
        </p:nvCxnSpPr>
        <p:spPr>
          <a:xfrm>
            <a:off x="2257413" y="4289002"/>
            <a:ext cx="67074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F0205B9-BC2F-4C14-9DEE-F41903B95CF9}"/>
              </a:ext>
            </a:extLst>
          </p:cNvPr>
          <p:cNvCxnSpPr>
            <a:cxnSpLocks/>
            <a:endCxn id="59" idx="1"/>
          </p:cNvCxnSpPr>
          <p:nvPr/>
        </p:nvCxnSpPr>
        <p:spPr>
          <a:xfrm>
            <a:off x="2257413" y="4784502"/>
            <a:ext cx="67074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2F220F9-C332-48D7-BFED-4A85A0098E69}"/>
              </a:ext>
            </a:extLst>
          </p:cNvPr>
          <p:cNvCxnSpPr>
            <a:cxnSpLocks/>
            <a:stCxn id="97" idx="3"/>
            <a:endCxn id="60" idx="1"/>
          </p:cNvCxnSpPr>
          <p:nvPr/>
        </p:nvCxnSpPr>
        <p:spPr>
          <a:xfrm>
            <a:off x="2257413" y="5280002"/>
            <a:ext cx="67074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98415FF4-DD41-4BD1-9B63-01BAE08B6DF1}"/>
              </a:ext>
            </a:extLst>
          </p:cNvPr>
          <p:cNvCxnSpPr>
            <a:cxnSpLocks/>
            <a:stCxn id="98" idx="3"/>
            <a:endCxn id="61" idx="1"/>
          </p:cNvCxnSpPr>
          <p:nvPr/>
        </p:nvCxnSpPr>
        <p:spPr>
          <a:xfrm>
            <a:off x="2257413" y="5775502"/>
            <a:ext cx="67074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ubrik 10">
            <a:extLst>
              <a:ext uri="{FF2B5EF4-FFF2-40B4-BE49-F238E27FC236}">
                <a16:creationId xmlns:a16="http://schemas.microsoft.com/office/drawing/2014/main" id="{B19623D8-4D15-8E22-B436-E0299DC1AD82}"/>
              </a:ext>
            </a:extLst>
          </p:cNvPr>
          <p:cNvSpPr>
            <a:spLocks noGrp="1"/>
          </p:cNvSpPr>
          <p:nvPr>
            <p:ph type="title"/>
          </p:nvPr>
        </p:nvSpPr>
        <p:spPr>
          <a:xfrm>
            <a:off x="667199" y="227118"/>
            <a:ext cx="9609825" cy="1231392"/>
          </a:xfrm>
        </p:spPr>
        <p:txBody>
          <a:bodyPr/>
          <a:lstStyle/>
          <a:p>
            <a:r>
              <a:rPr lang="sv-SE" sz="3200" b="1" i="0" u="none" strike="noStrike" dirty="0">
                <a:solidFill>
                  <a:srgbClr val="000000"/>
                </a:solidFill>
                <a:effectLst/>
                <a:latin typeface="Arial" panose="020B0604020202020204" pitchFamily="34" charset="0"/>
              </a:rPr>
              <a:t>Förslag på kvalitetsindikatorer utifrån ASI-data</a:t>
            </a:r>
            <a:r>
              <a:rPr lang="sv-SE" b="0" i="0" dirty="0">
                <a:solidFill>
                  <a:srgbClr val="000000"/>
                </a:solidFill>
                <a:effectLst/>
                <a:latin typeface="Arial" panose="020B0604020202020204" pitchFamily="34" charset="0"/>
              </a:rPr>
              <a:t>​</a:t>
            </a:r>
            <a:endParaRPr lang="sv-SE" dirty="0"/>
          </a:p>
        </p:txBody>
      </p:sp>
      <p:sp>
        <p:nvSpPr>
          <p:cNvPr id="4" name="Footer Placeholder 3">
            <a:extLst>
              <a:ext uri="{FF2B5EF4-FFF2-40B4-BE49-F238E27FC236}">
                <a16:creationId xmlns:a16="http://schemas.microsoft.com/office/drawing/2014/main" id="{084B43CA-B85B-4C0E-8833-84DC2BB457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sp>
        <p:nvSpPr>
          <p:cNvPr id="5" name="Slide Number Placeholder 4">
            <a:extLst>
              <a:ext uri="{FF2B5EF4-FFF2-40B4-BE49-F238E27FC236}">
                <a16:creationId xmlns:a16="http://schemas.microsoft.com/office/drawing/2014/main" id="{17052FF9-89BD-4DB8-A266-FA7D0BC11B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E41A189-DEF9-4154-88A2-78458EEF97FE}"/>
              </a:ext>
            </a:extLst>
          </p:cNvPr>
          <p:cNvSpPr/>
          <p:nvPr/>
        </p:nvSpPr>
        <p:spPr>
          <a:xfrm>
            <a:off x="2418681" y="1331226"/>
            <a:ext cx="3226046" cy="21601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1" i="0" u="none" strike="noStrike" kern="1200" cap="none" spc="0" normalizeH="0" baseline="0" noProof="0">
                <a:ln>
                  <a:noFill/>
                </a:ln>
                <a:solidFill>
                  <a:prstClr val="black"/>
                </a:solidFill>
                <a:effectLst/>
                <a:uLnTx/>
                <a:uFillTx/>
                <a:latin typeface="Arial"/>
                <a:ea typeface="+mn-ea"/>
                <a:cs typeface="+mn-cs"/>
              </a:rPr>
              <a:t>Kvalitetsindikator</a:t>
            </a:r>
          </a:p>
        </p:txBody>
      </p:sp>
      <p:sp>
        <p:nvSpPr>
          <p:cNvPr id="10" name="Rectangle 9">
            <a:extLst>
              <a:ext uri="{FF2B5EF4-FFF2-40B4-BE49-F238E27FC236}">
                <a16:creationId xmlns:a16="http://schemas.microsoft.com/office/drawing/2014/main" id="{FF6DF5CC-50A2-43B3-B509-461B723503F7}"/>
              </a:ext>
            </a:extLst>
          </p:cNvPr>
          <p:cNvSpPr/>
          <p:nvPr/>
        </p:nvSpPr>
        <p:spPr>
          <a:xfrm>
            <a:off x="5805995" y="1331226"/>
            <a:ext cx="2997621" cy="21601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1" i="0" u="none" strike="noStrike" kern="1200" cap="none" spc="0" normalizeH="0" baseline="0" noProof="0">
                <a:ln>
                  <a:noFill/>
                </a:ln>
                <a:solidFill>
                  <a:prstClr val="black"/>
                </a:solidFill>
                <a:effectLst/>
                <a:uLnTx/>
                <a:uFillTx/>
                <a:latin typeface="Arial"/>
                <a:ea typeface="+mn-ea"/>
                <a:cs typeface="+mn-cs"/>
              </a:rPr>
              <a:t>Frågeunderlag</a:t>
            </a:r>
          </a:p>
        </p:txBody>
      </p:sp>
      <p:sp>
        <p:nvSpPr>
          <p:cNvPr id="13" name="Rectangle 12">
            <a:extLst>
              <a:ext uri="{FF2B5EF4-FFF2-40B4-BE49-F238E27FC236}">
                <a16:creationId xmlns:a16="http://schemas.microsoft.com/office/drawing/2014/main" id="{0B9E7705-D49F-475E-95A0-D5F0CB903B6E}"/>
              </a:ext>
            </a:extLst>
          </p:cNvPr>
          <p:cNvSpPr/>
          <p:nvPr/>
        </p:nvSpPr>
        <p:spPr>
          <a:xfrm>
            <a:off x="8964884" y="1331226"/>
            <a:ext cx="2769916" cy="21601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1" i="0" u="none" strike="noStrike" kern="1200" cap="none" spc="0" normalizeH="0" baseline="0" noProof="0">
                <a:ln>
                  <a:noFill/>
                </a:ln>
                <a:solidFill>
                  <a:prstClr val="black"/>
                </a:solidFill>
                <a:effectLst/>
                <a:uLnTx/>
                <a:uFillTx/>
                <a:latin typeface="Arial"/>
                <a:ea typeface="+mn-ea"/>
                <a:cs typeface="+mn-cs"/>
              </a:rPr>
              <a:t>Datakälla</a:t>
            </a:r>
          </a:p>
        </p:txBody>
      </p:sp>
      <p:sp>
        <p:nvSpPr>
          <p:cNvPr id="14" name="Rectangle 13">
            <a:extLst>
              <a:ext uri="{FF2B5EF4-FFF2-40B4-BE49-F238E27FC236}">
                <a16:creationId xmlns:a16="http://schemas.microsoft.com/office/drawing/2014/main" id="{193D7787-11C0-422E-B1D3-FC6D37833E99}"/>
              </a:ext>
            </a:extLst>
          </p:cNvPr>
          <p:cNvSpPr/>
          <p:nvPr/>
        </p:nvSpPr>
        <p:spPr>
          <a:xfrm>
            <a:off x="2418681" y="1610725"/>
            <a:ext cx="3226046" cy="43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Andel individer med minskad oro/besvär samt minskat hjälpbehov avseende </a:t>
            </a:r>
            <a:r>
              <a:rPr kumimoji="0" lang="sv-SE" sz="700" b="1" i="0" u="none" strike="noStrike" kern="1200" cap="none" spc="0" normalizeH="0" baseline="0" noProof="0">
                <a:ln>
                  <a:noFill/>
                </a:ln>
                <a:solidFill>
                  <a:prstClr val="black"/>
                </a:solidFill>
                <a:effectLst/>
                <a:uLnTx/>
                <a:uFillTx/>
                <a:latin typeface="Arial"/>
                <a:ea typeface="+mn-ea"/>
                <a:cs typeface="+mn-cs"/>
              </a:rPr>
              <a:t>alkoholanvändning</a:t>
            </a:r>
            <a:r>
              <a:rPr kumimoji="0" lang="sv-SE" sz="700" b="0" i="0" u="none" strike="noStrike" kern="1200" cap="none" spc="0" normalizeH="0" baseline="0" noProof="0">
                <a:ln>
                  <a:noFill/>
                </a:ln>
                <a:solidFill>
                  <a:prstClr val="black"/>
                </a:solidFill>
                <a:effectLst/>
                <a:uLnTx/>
                <a:uFillTx/>
                <a:latin typeface="Arial"/>
                <a:ea typeface="+mn-ea"/>
                <a:cs typeface="+mn-cs"/>
              </a:rPr>
              <a:t>, nybesök jämfört med uppföljning</a:t>
            </a:r>
          </a:p>
        </p:txBody>
      </p:sp>
      <p:sp>
        <p:nvSpPr>
          <p:cNvPr id="18" name="Rectangle 17">
            <a:extLst>
              <a:ext uri="{FF2B5EF4-FFF2-40B4-BE49-F238E27FC236}">
                <a16:creationId xmlns:a16="http://schemas.microsoft.com/office/drawing/2014/main" id="{A69A6C9A-B05F-483B-9CA6-6F095E06862A}"/>
              </a:ext>
            </a:extLst>
          </p:cNvPr>
          <p:cNvSpPr/>
          <p:nvPr/>
        </p:nvSpPr>
        <p:spPr>
          <a:xfrm>
            <a:off x="2418681" y="2106225"/>
            <a:ext cx="3226046" cy="43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Andel individer med minskad oro/besvär samt minskat hjälpbehov avseende </a:t>
            </a:r>
            <a:r>
              <a:rPr kumimoji="0" lang="sv-SE" sz="700" b="1" i="0" u="none" strike="noStrike" kern="1200" cap="none" spc="0" normalizeH="0" baseline="0" noProof="0">
                <a:ln>
                  <a:noFill/>
                </a:ln>
                <a:solidFill>
                  <a:prstClr val="black"/>
                </a:solidFill>
                <a:effectLst/>
                <a:uLnTx/>
                <a:uFillTx/>
                <a:latin typeface="Arial"/>
                <a:ea typeface="+mn-ea"/>
                <a:cs typeface="+mn-cs"/>
              </a:rPr>
              <a:t>narkotikaanvändning</a:t>
            </a:r>
            <a:r>
              <a:rPr kumimoji="0" lang="sv-SE" sz="700" b="0" i="0" u="none" strike="noStrike" kern="1200" cap="none" spc="0" normalizeH="0" baseline="0" noProof="0">
                <a:ln>
                  <a:noFill/>
                </a:ln>
                <a:solidFill>
                  <a:prstClr val="black"/>
                </a:solidFill>
                <a:effectLst/>
                <a:uLnTx/>
                <a:uFillTx/>
                <a:latin typeface="Arial"/>
                <a:ea typeface="+mn-ea"/>
                <a:cs typeface="+mn-cs"/>
              </a:rPr>
              <a:t>, nybesök jämfört med uppföljning</a:t>
            </a:r>
          </a:p>
        </p:txBody>
      </p:sp>
      <p:sp>
        <p:nvSpPr>
          <p:cNvPr id="19" name="Rectangle 18">
            <a:extLst>
              <a:ext uri="{FF2B5EF4-FFF2-40B4-BE49-F238E27FC236}">
                <a16:creationId xmlns:a16="http://schemas.microsoft.com/office/drawing/2014/main" id="{B75C9D17-532C-4260-AB66-B31463CF5363}"/>
              </a:ext>
            </a:extLst>
          </p:cNvPr>
          <p:cNvSpPr/>
          <p:nvPr/>
        </p:nvSpPr>
        <p:spPr>
          <a:xfrm>
            <a:off x="2418681" y="3082002"/>
            <a:ext cx="3226046" cy="43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Andel individer med minskad oro/besvär samt minskat hjälpbehov avseende </a:t>
            </a:r>
            <a:r>
              <a:rPr kumimoji="0" lang="sv-SE" sz="700" b="1" i="0" u="none" strike="noStrike" kern="1200" cap="none" spc="0" normalizeH="0" baseline="0" noProof="0">
                <a:ln>
                  <a:noFill/>
                </a:ln>
                <a:solidFill>
                  <a:prstClr val="black"/>
                </a:solidFill>
                <a:effectLst/>
                <a:uLnTx/>
                <a:uFillTx/>
                <a:latin typeface="Arial"/>
                <a:ea typeface="+mn-ea"/>
                <a:cs typeface="+mn-cs"/>
              </a:rPr>
              <a:t>fysisk hälsa</a:t>
            </a:r>
            <a:r>
              <a:rPr kumimoji="0" lang="sv-SE" sz="700" b="0" i="0" u="none" strike="noStrike" kern="1200" cap="none" spc="0" normalizeH="0" baseline="0" noProof="0">
                <a:ln>
                  <a:noFill/>
                </a:ln>
                <a:solidFill>
                  <a:prstClr val="black"/>
                </a:solidFill>
                <a:effectLst/>
                <a:uLnTx/>
                <a:uFillTx/>
                <a:latin typeface="Arial"/>
                <a:ea typeface="+mn-ea"/>
                <a:cs typeface="+mn-cs"/>
              </a:rPr>
              <a:t>, nybesök jämfört med uppföljning</a:t>
            </a:r>
          </a:p>
        </p:txBody>
      </p:sp>
      <p:sp>
        <p:nvSpPr>
          <p:cNvPr id="20" name="Rectangle 19">
            <a:extLst>
              <a:ext uri="{FF2B5EF4-FFF2-40B4-BE49-F238E27FC236}">
                <a16:creationId xmlns:a16="http://schemas.microsoft.com/office/drawing/2014/main" id="{04C3A0A2-593B-4C89-94E7-1E156F59AE55}"/>
              </a:ext>
            </a:extLst>
          </p:cNvPr>
          <p:cNvSpPr/>
          <p:nvPr/>
        </p:nvSpPr>
        <p:spPr>
          <a:xfrm>
            <a:off x="2418681" y="3577502"/>
            <a:ext cx="3226046" cy="43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Andel individer med minskad oro/besvär samt minskat hjälpbehov avseende </a:t>
            </a:r>
            <a:r>
              <a:rPr kumimoji="0" lang="sv-SE" sz="700" b="1" i="0" u="none" strike="noStrike" kern="1200" cap="none" spc="0" normalizeH="0" baseline="0" noProof="0">
                <a:ln>
                  <a:noFill/>
                </a:ln>
                <a:solidFill>
                  <a:prstClr val="black"/>
                </a:solidFill>
                <a:effectLst/>
                <a:uLnTx/>
                <a:uFillTx/>
                <a:latin typeface="Arial"/>
                <a:ea typeface="+mn-ea"/>
                <a:cs typeface="+mn-cs"/>
              </a:rPr>
              <a:t>psykisk hälsa</a:t>
            </a:r>
            <a:r>
              <a:rPr kumimoji="0" lang="sv-SE" sz="700" b="0" i="0" u="none" strike="noStrike" kern="1200" cap="none" spc="0" normalizeH="0" baseline="0" noProof="0">
                <a:ln>
                  <a:noFill/>
                </a:ln>
                <a:solidFill>
                  <a:prstClr val="black"/>
                </a:solidFill>
                <a:effectLst/>
                <a:uLnTx/>
                <a:uFillTx/>
                <a:latin typeface="Arial"/>
                <a:ea typeface="+mn-ea"/>
                <a:cs typeface="+mn-cs"/>
              </a:rPr>
              <a:t>, nybesök jämfört med uppföljning</a:t>
            </a:r>
          </a:p>
        </p:txBody>
      </p:sp>
      <p:sp>
        <p:nvSpPr>
          <p:cNvPr id="21" name="Rectangle 20">
            <a:extLst>
              <a:ext uri="{FF2B5EF4-FFF2-40B4-BE49-F238E27FC236}">
                <a16:creationId xmlns:a16="http://schemas.microsoft.com/office/drawing/2014/main" id="{401D1C95-9202-4E2B-BFBF-2510995B3055}"/>
              </a:ext>
            </a:extLst>
          </p:cNvPr>
          <p:cNvSpPr/>
          <p:nvPr/>
        </p:nvSpPr>
        <p:spPr>
          <a:xfrm>
            <a:off x="2418681" y="4073002"/>
            <a:ext cx="3226046" cy="43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Andel individer med minskad oro/besvär samt minskat hjälpbehov avseende </a:t>
            </a:r>
            <a:r>
              <a:rPr kumimoji="0" lang="sv-SE" sz="700" b="1" i="0" u="none" strike="noStrike" kern="1200" cap="none" spc="0" normalizeH="0" baseline="0" noProof="0">
                <a:ln>
                  <a:noFill/>
                </a:ln>
                <a:solidFill>
                  <a:prstClr val="black"/>
                </a:solidFill>
                <a:effectLst/>
                <a:uLnTx/>
                <a:uFillTx/>
                <a:latin typeface="Arial"/>
                <a:ea typeface="+mn-ea"/>
                <a:cs typeface="+mn-cs"/>
              </a:rPr>
              <a:t>arbete och försörjning</a:t>
            </a:r>
            <a:r>
              <a:rPr kumimoji="0" lang="sv-SE" sz="700" b="0" i="0" u="none" strike="noStrike" kern="1200" cap="none" spc="0" normalizeH="0" baseline="0" noProof="0">
                <a:ln>
                  <a:noFill/>
                </a:ln>
                <a:solidFill>
                  <a:prstClr val="black"/>
                </a:solidFill>
                <a:effectLst/>
                <a:uLnTx/>
                <a:uFillTx/>
                <a:latin typeface="Arial"/>
                <a:ea typeface="+mn-ea"/>
                <a:cs typeface="+mn-cs"/>
              </a:rPr>
              <a:t>, nybesök jämfört med uppföljning</a:t>
            </a:r>
          </a:p>
        </p:txBody>
      </p:sp>
      <p:sp>
        <p:nvSpPr>
          <p:cNvPr id="22" name="Rectangle 21">
            <a:extLst>
              <a:ext uri="{FF2B5EF4-FFF2-40B4-BE49-F238E27FC236}">
                <a16:creationId xmlns:a16="http://schemas.microsoft.com/office/drawing/2014/main" id="{798E99EA-831E-47BA-AACB-88A94956BD51}"/>
              </a:ext>
            </a:extLst>
          </p:cNvPr>
          <p:cNvSpPr/>
          <p:nvPr/>
        </p:nvSpPr>
        <p:spPr>
          <a:xfrm>
            <a:off x="2418681" y="4568502"/>
            <a:ext cx="3226046"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7"/>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Andel individer med en stabil </a:t>
            </a:r>
            <a:r>
              <a:rPr kumimoji="0" lang="sv-SE" sz="700" b="1" i="0" u="none" strike="noStrike" kern="1200" cap="none" spc="0" normalizeH="0" baseline="0" noProof="0">
                <a:ln>
                  <a:noFill/>
                </a:ln>
                <a:solidFill>
                  <a:prstClr val="black"/>
                </a:solidFill>
                <a:effectLst/>
                <a:uLnTx/>
                <a:uFillTx/>
                <a:latin typeface="Arial"/>
                <a:ea typeface="+mn-ea"/>
                <a:cs typeface="+mn-cs"/>
              </a:rPr>
              <a:t>boendesituation</a:t>
            </a:r>
            <a:r>
              <a:rPr kumimoji="0" lang="sv-SE" sz="700" b="0" i="0" u="none" strike="noStrike" kern="1200" cap="none" spc="0" normalizeH="0" baseline="0" noProof="0">
                <a:ln>
                  <a:noFill/>
                </a:ln>
                <a:solidFill>
                  <a:prstClr val="black"/>
                </a:solidFill>
                <a:effectLst/>
                <a:uLnTx/>
                <a:uFillTx/>
                <a:latin typeface="Arial"/>
                <a:ea typeface="+mn-ea"/>
                <a:cs typeface="+mn-cs"/>
              </a:rPr>
              <a:t>, nybesök jämfört med uppföljning</a:t>
            </a:r>
          </a:p>
        </p:txBody>
      </p:sp>
      <p:sp>
        <p:nvSpPr>
          <p:cNvPr id="23" name="Rectangle 22">
            <a:extLst>
              <a:ext uri="{FF2B5EF4-FFF2-40B4-BE49-F238E27FC236}">
                <a16:creationId xmlns:a16="http://schemas.microsoft.com/office/drawing/2014/main" id="{C3D65C18-5883-4608-B07A-78D7D6FF53FC}"/>
              </a:ext>
            </a:extLst>
          </p:cNvPr>
          <p:cNvSpPr/>
          <p:nvPr/>
        </p:nvSpPr>
        <p:spPr>
          <a:xfrm>
            <a:off x="2418681" y="5064002"/>
            <a:ext cx="3226046"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8"/>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Andel individer med minskad oro/besvär samt minskat hjälpbehov avseende </a:t>
            </a:r>
            <a:r>
              <a:rPr kumimoji="0" lang="sv-SE" sz="700" b="1" i="0" u="none" strike="noStrike" kern="1200" cap="none" spc="0" normalizeH="0" baseline="0" noProof="0">
                <a:ln>
                  <a:noFill/>
                </a:ln>
                <a:solidFill>
                  <a:prstClr val="black"/>
                </a:solidFill>
                <a:effectLst/>
                <a:uLnTx/>
                <a:uFillTx/>
                <a:latin typeface="Arial"/>
                <a:ea typeface="+mn-ea"/>
                <a:cs typeface="+mn-cs"/>
              </a:rPr>
              <a:t>familj och umgänge</a:t>
            </a:r>
            <a:r>
              <a:rPr kumimoji="0" lang="sv-SE" sz="700" b="0" i="0" u="none" strike="noStrike" kern="1200" cap="none" spc="0" normalizeH="0" baseline="0" noProof="0">
                <a:ln>
                  <a:noFill/>
                </a:ln>
                <a:solidFill>
                  <a:prstClr val="black"/>
                </a:solidFill>
                <a:effectLst/>
                <a:uLnTx/>
                <a:uFillTx/>
                <a:latin typeface="Arial"/>
                <a:ea typeface="+mn-ea"/>
                <a:cs typeface="+mn-cs"/>
              </a:rPr>
              <a:t>, nybesök jämfört med uppföljning</a:t>
            </a:r>
          </a:p>
        </p:txBody>
      </p:sp>
      <p:sp>
        <p:nvSpPr>
          <p:cNvPr id="24" name="Rectangle 23">
            <a:extLst>
              <a:ext uri="{FF2B5EF4-FFF2-40B4-BE49-F238E27FC236}">
                <a16:creationId xmlns:a16="http://schemas.microsoft.com/office/drawing/2014/main" id="{5EB92D78-7F29-4D1B-BF0B-6380CD6987C7}"/>
              </a:ext>
            </a:extLst>
          </p:cNvPr>
          <p:cNvSpPr/>
          <p:nvPr/>
        </p:nvSpPr>
        <p:spPr>
          <a:xfrm>
            <a:off x="2418681" y="5559502"/>
            <a:ext cx="3226046"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9"/>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Andel individer med minskad oro/besvär samt minskat hjälpbehov avseende </a:t>
            </a:r>
            <a:r>
              <a:rPr kumimoji="0" lang="sv-SE" sz="700" b="1" i="0" u="none" strike="noStrike" kern="1200" cap="none" spc="0" normalizeH="0" baseline="0" noProof="0">
                <a:ln>
                  <a:noFill/>
                </a:ln>
                <a:solidFill>
                  <a:prstClr val="black"/>
                </a:solidFill>
                <a:effectLst/>
                <a:uLnTx/>
                <a:uFillTx/>
                <a:latin typeface="Arial"/>
                <a:ea typeface="+mn-ea"/>
                <a:cs typeface="+mn-cs"/>
              </a:rPr>
              <a:t>rättsliga problem</a:t>
            </a:r>
            <a:r>
              <a:rPr kumimoji="0" lang="sv-SE" sz="700" b="0" i="0" u="none" strike="noStrike" kern="1200" cap="none" spc="0" normalizeH="0" baseline="0" noProof="0">
                <a:ln>
                  <a:noFill/>
                </a:ln>
                <a:solidFill>
                  <a:prstClr val="black"/>
                </a:solidFill>
                <a:effectLst/>
                <a:uLnTx/>
                <a:uFillTx/>
                <a:latin typeface="Arial"/>
                <a:ea typeface="+mn-ea"/>
                <a:cs typeface="+mn-cs"/>
              </a:rPr>
              <a:t>, nybesök jämfört med uppföljning</a:t>
            </a:r>
          </a:p>
        </p:txBody>
      </p:sp>
      <p:sp>
        <p:nvSpPr>
          <p:cNvPr id="27" name="Rectangle 26">
            <a:extLst>
              <a:ext uri="{FF2B5EF4-FFF2-40B4-BE49-F238E27FC236}">
                <a16:creationId xmlns:a16="http://schemas.microsoft.com/office/drawing/2014/main" id="{E1494D77-B32B-44DA-A26E-973265204CA7}"/>
              </a:ext>
            </a:extLst>
          </p:cNvPr>
          <p:cNvSpPr/>
          <p:nvPr/>
        </p:nvSpPr>
        <p:spPr>
          <a:xfrm>
            <a:off x="5805995" y="1610725"/>
            <a:ext cx="2997621" cy="43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Hur oroad eller besvärad har du varit för din alkoholanvändning under de senaste 30 dagarna? + Hur viktigt är det för dig att få hjälp med din alkoholanvändning?</a:t>
            </a:r>
          </a:p>
        </p:txBody>
      </p:sp>
      <p:sp>
        <p:nvSpPr>
          <p:cNvPr id="37" name="Rectangle 36">
            <a:extLst>
              <a:ext uri="{FF2B5EF4-FFF2-40B4-BE49-F238E27FC236}">
                <a16:creationId xmlns:a16="http://schemas.microsoft.com/office/drawing/2014/main" id="{41C71C5C-C7D2-4684-ABB5-B624192AAD40}"/>
              </a:ext>
            </a:extLst>
          </p:cNvPr>
          <p:cNvSpPr/>
          <p:nvPr/>
        </p:nvSpPr>
        <p:spPr>
          <a:xfrm>
            <a:off x="8964884" y="1610725"/>
            <a:ext cx="2769916" cy="43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ASI Grund E39a+E40a, ASI Uppföljning E33+E34</a:t>
            </a:r>
          </a:p>
        </p:txBody>
      </p:sp>
      <p:sp>
        <p:nvSpPr>
          <p:cNvPr id="47" name="Rectangle 46">
            <a:extLst>
              <a:ext uri="{FF2B5EF4-FFF2-40B4-BE49-F238E27FC236}">
                <a16:creationId xmlns:a16="http://schemas.microsoft.com/office/drawing/2014/main" id="{DC0CD699-AD2C-4B49-BFDD-B3F1D188452C}"/>
              </a:ext>
            </a:extLst>
          </p:cNvPr>
          <p:cNvSpPr/>
          <p:nvPr/>
        </p:nvSpPr>
        <p:spPr>
          <a:xfrm>
            <a:off x="5805995" y="2106225"/>
            <a:ext cx="2997621" cy="43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Hur oroad eller besvärad har du varit för din narkotikaanvändning under de senaste 30 dagarna? + Hur viktigt är det för dig att få hjälp med din narkotikaanvändning?</a:t>
            </a:r>
          </a:p>
        </p:txBody>
      </p:sp>
      <p:sp>
        <p:nvSpPr>
          <p:cNvPr id="48" name="Rectangle 47">
            <a:extLst>
              <a:ext uri="{FF2B5EF4-FFF2-40B4-BE49-F238E27FC236}">
                <a16:creationId xmlns:a16="http://schemas.microsoft.com/office/drawing/2014/main" id="{6B8FB12C-5D46-4F95-94F3-4338F961270F}"/>
              </a:ext>
            </a:extLst>
          </p:cNvPr>
          <p:cNvSpPr/>
          <p:nvPr/>
        </p:nvSpPr>
        <p:spPr>
          <a:xfrm>
            <a:off x="5805995" y="3082002"/>
            <a:ext cx="2997621" cy="43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Hur oroad eller besvärad har du varit för din fysiska hälsa under de senaste 30 dagarna? + Hur viktigt är det för dig att få hjälp med din fysiska hälsa?</a:t>
            </a:r>
          </a:p>
        </p:txBody>
      </p:sp>
      <p:sp>
        <p:nvSpPr>
          <p:cNvPr id="49" name="Rectangle 48">
            <a:extLst>
              <a:ext uri="{FF2B5EF4-FFF2-40B4-BE49-F238E27FC236}">
                <a16:creationId xmlns:a16="http://schemas.microsoft.com/office/drawing/2014/main" id="{6792FB68-410F-49A6-A7EF-40BE4A6A2F78}"/>
              </a:ext>
            </a:extLst>
          </p:cNvPr>
          <p:cNvSpPr/>
          <p:nvPr/>
        </p:nvSpPr>
        <p:spPr>
          <a:xfrm>
            <a:off x="5805995" y="3577502"/>
            <a:ext cx="2997621" cy="43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Hur oroad eller besvärad har du varit för din psykiska hälsa under de senaste 30 dagarna? + Hur viktigt är det för dig att få hjälp med din psykiska hälsa?</a:t>
            </a:r>
          </a:p>
        </p:txBody>
      </p:sp>
      <p:sp>
        <p:nvSpPr>
          <p:cNvPr id="50" name="Rectangle 49">
            <a:extLst>
              <a:ext uri="{FF2B5EF4-FFF2-40B4-BE49-F238E27FC236}">
                <a16:creationId xmlns:a16="http://schemas.microsoft.com/office/drawing/2014/main" id="{C885EAF8-6F75-4AEB-A214-8F020548B6AE}"/>
              </a:ext>
            </a:extLst>
          </p:cNvPr>
          <p:cNvSpPr/>
          <p:nvPr/>
        </p:nvSpPr>
        <p:spPr>
          <a:xfrm>
            <a:off x="5805995" y="4073002"/>
            <a:ext cx="2997621" cy="43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Hur oroad eller besvärad har du varit av problem med arbete eller arbetslöshet under de senaste 30 dagarna? + Hur viktigt är det för dig att få hjälp för problem med arbete eller arbetslöshet?</a:t>
            </a:r>
          </a:p>
        </p:txBody>
      </p:sp>
      <p:sp>
        <p:nvSpPr>
          <p:cNvPr id="51" name="Rectangle 50">
            <a:extLst>
              <a:ext uri="{FF2B5EF4-FFF2-40B4-BE49-F238E27FC236}">
                <a16:creationId xmlns:a16="http://schemas.microsoft.com/office/drawing/2014/main" id="{A451E338-C69A-47F5-BF87-475099A0FEED}"/>
              </a:ext>
            </a:extLst>
          </p:cNvPr>
          <p:cNvSpPr/>
          <p:nvPr/>
        </p:nvSpPr>
        <p:spPr>
          <a:xfrm>
            <a:off x="5805995" y="4568502"/>
            <a:ext cx="2997621"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Hur bor du?</a:t>
            </a:r>
          </a:p>
        </p:txBody>
      </p:sp>
      <p:sp>
        <p:nvSpPr>
          <p:cNvPr id="52" name="Rectangle 51">
            <a:extLst>
              <a:ext uri="{FF2B5EF4-FFF2-40B4-BE49-F238E27FC236}">
                <a16:creationId xmlns:a16="http://schemas.microsoft.com/office/drawing/2014/main" id="{B0F22765-8E0C-4D4D-96B2-023280CBDFDF}"/>
              </a:ext>
            </a:extLst>
          </p:cNvPr>
          <p:cNvSpPr/>
          <p:nvPr/>
        </p:nvSpPr>
        <p:spPr>
          <a:xfrm>
            <a:off x="5805995" y="5064002"/>
            <a:ext cx="2997621"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Hur oroad eller besvärad har du varit av problem med familj och umgänge de senaste 30 dagarna? + Hur viktigt är det för dig att få hjälp med familj och umgängesproblem?</a:t>
            </a:r>
          </a:p>
        </p:txBody>
      </p:sp>
      <p:sp>
        <p:nvSpPr>
          <p:cNvPr id="53" name="Rectangle 52">
            <a:extLst>
              <a:ext uri="{FF2B5EF4-FFF2-40B4-BE49-F238E27FC236}">
                <a16:creationId xmlns:a16="http://schemas.microsoft.com/office/drawing/2014/main" id="{D48689D6-E3B4-41EA-ADF2-F6E32B090D9B}"/>
              </a:ext>
            </a:extLst>
          </p:cNvPr>
          <p:cNvSpPr/>
          <p:nvPr/>
        </p:nvSpPr>
        <p:spPr>
          <a:xfrm>
            <a:off x="5805995" y="5559502"/>
            <a:ext cx="2997621"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Hur oroad eller besvärad har du varit för rättsliga problem eller problem med brottsligt beteende de senaste 30 dagarna? + Hur viktigt är det för dig att få hjälp med rättsliga problem eller problem med brottsligt beteende?</a:t>
            </a:r>
          </a:p>
        </p:txBody>
      </p:sp>
      <p:sp>
        <p:nvSpPr>
          <p:cNvPr id="55" name="Rectangle 54">
            <a:extLst>
              <a:ext uri="{FF2B5EF4-FFF2-40B4-BE49-F238E27FC236}">
                <a16:creationId xmlns:a16="http://schemas.microsoft.com/office/drawing/2014/main" id="{C2020D88-ABB1-4F35-ACF4-A51AC51D0156}"/>
              </a:ext>
            </a:extLst>
          </p:cNvPr>
          <p:cNvSpPr/>
          <p:nvPr/>
        </p:nvSpPr>
        <p:spPr>
          <a:xfrm>
            <a:off x="8964884" y="2106225"/>
            <a:ext cx="2769916"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1" u="none" strike="noStrike" kern="1200" cap="none" spc="0" normalizeH="0" baseline="0" noProof="0">
                <a:ln>
                  <a:noFill/>
                </a:ln>
                <a:solidFill>
                  <a:prstClr val="black"/>
                </a:solidFill>
                <a:effectLst/>
                <a:uLnTx/>
                <a:uFillTx/>
                <a:latin typeface="Arial"/>
                <a:ea typeface="+mn-ea"/>
                <a:cs typeface="+mn-cs"/>
              </a:rPr>
              <a:t>ASI Grund E39b+E40b, ASI Uppföljning E33+E34</a:t>
            </a:r>
          </a:p>
        </p:txBody>
      </p:sp>
      <p:sp>
        <p:nvSpPr>
          <p:cNvPr id="56" name="Rectangle 55">
            <a:extLst>
              <a:ext uri="{FF2B5EF4-FFF2-40B4-BE49-F238E27FC236}">
                <a16:creationId xmlns:a16="http://schemas.microsoft.com/office/drawing/2014/main" id="{3C06F179-408B-4E28-98A0-6577CB5D6603}"/>
              </a:ext>
            </a:extLst>
          </p:cNvPr>
          <p:cNvSpPr/>
          <p:nvPr/>
        </p:nvSpPr>
        <p:spPr>
          <a:xfrm>
            <a:off x="8964884" y="3082002"/>
            <a:ext cx="2769916" cy="43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ASI Grund C11+C12, ASI Uppföljning C6+C7</a:t>
            </a:r>
          </a:p>
        </p:txBody>
      </p:sp>
      <p:sp>
        <p:nvSpPr>
          <p:cNvPr id="57" name="Rectangle 56">
            <a:extLst>
              <a:ext uri="{FF2B5EF4-FFF2-40B4-BE49-F238E27FC236}">
                <a16:creationId xmlns:a16="http://schemas.microsoft.com/office/drawing/2014/main" id="{26E72D01-9BF5-4A75-83EE-626BC8D9452D}"/>
              </a:ext>
            </a:extLst>
          </p:cNvPr>
          <p:cNvSpPr/>
          <p:nvPr/>
        </p:nvSpPr>
        <p:spPr>
          <a:xfrm>
            <a:off x="8964884" y="3577502"/>
            <a:ext cx="2769916" cy="43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ASI Grund I14+I15, ASI Uppföljning I13+I14</a:t>
            </a:r>
          </a:p>
        </p:txBody>
      </p:sp>
      <p:sp>
        <p:nvSpPr>
          <p:cNvPr id="58" name="Rectangle 57">
            <a:extLst>
              <a:ext uri="{FF2B5EF4-FFF2-40B4-BE49-F238E27FC236}">
                <a16:creationId xmlns:a16="http://schemas.microsoft.com/office/drawing/2014/main" id="{F14EEF57-FB64-4129-A6AD-ED41CE06C828}"/>
              </a:ext>
            </a:extLst>
          </p:cNvPr>
          <p:cNvSpPr/>
          <p:nvPr/>
        </p:nvSpPr>
        <p:spPr>
          <a:xfrm>
            <a:off x="8964884" y="4073002"/>
            <a:ext cx="2769916" cy="432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ASI Grund D27+D28, ASI Uppföljning D19+D20</a:t>
            </a:r>
          </a:p>
        </p:txBody>
      </p:sp>
      <p:sp>
        <p:nvSpPr>
          <p:cNvPr id="59" name="Rectangle 58">
            <a:extLst>
              <a:ext uri="{FF2B5EF4-FFF2-40B4-BE49-F238E27FC236}">
                <a16:creationId xmlns:a16="http://schemas.microsoft.com/office/drawing/2014/main" id="{4612872F-80B4-4AB4-A2FE-06E30488DD08}"/>
              </a:ext>
            </a:extLst>
          </p:cNvPr>
          <p:cNvSpPr/>
          <p:nvPr/>
        </p:nvSpPr>
        <p:spPr>
          <a:xfrm>
            <a:off x="8964884" y="4568502"/>
            <a:ext cx="2769916"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ASI Grund B3, ASI Uppföljning B3</a:t>
            </a:r>
          </a:p>
        </p:txBody>
      </p:sp>
      <p:sp>
        <p:nvSpPr>
          <p:cNvPr id="60" name="Rectangle 59">
            <a:extLst>
              <a:ext uri="{FF2B5EF4-FFF2-40B4-BE49-F238E27FC236}">
                <a16:creationId xmlns:a16="http://schemas.microsoft.com/office/drawing/2014/main" id="{373CC2A0-9C9F-451C-977B-68BE3D09053D}"/>
              </a:ext>
            </a:extLst>
          </p:cNvPr>
          <p:cNvSpPr/>
          <p:nvPr/>
        </p:nvSpPr>
        <p:spPr>
          <a:xfrm>
            <a:off x="8964884" y="5064002"/>
            <a:ext cx="2769916"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ASI Grund H30+31, ASI Uppföljning H26+H27</a:t>
            </a:r>
          </a:p>
        </p:txBody>
      </p:sp>
      <p:sp>
        <p:nvSpPr>
          <p:cNvPr id="61" name="Rectangle 60">
            <a:extLst>
              <a:ext uri="{FF2B5EF4-FFF2-40B4-BE49-F238E27FC236}">
                <a16:creationId xmlns:a16="http://schemas.microsoft.com/office/drawing/2014/main" id="{E2DF9086-E92B-49E4-AE2D-F5B7A2A5C214}"/>
              </a:ext>
            </a:extLst>
          </p:cNvPr>
          <p:cNvSpPr/>
          <p:nvPr/>
        </p:nvSpPr>
        <p:spPr>
          <a:xfrm>
            <a:off x="8964884" y="5559502"/>
            <a:ext cx="2769916"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ASI Grund F15+F16, ASI Uppföljning F14+F15</a:t>
            </a:r>
          </a:p>
        </p:txBody>
      </p:sp>
      <p:sp>
        <p:nvSpPr>
          <p:cNvPr id="62" name="Rectangle 6">
            <a:extLst>
              <a:ext uri="{FF2B5EF4-FFF2-40B4-BE49-F238E27FC236}">
                <a16:creationId xmlns:a16="http://schemas.microsoft.com/office/drawing/2014/main" id="{33B66D3D-F54C-1256-74E9-0C644F1387AF}"/>
              </a:ext>
            </a:extLst>
          </p:cNvPr>
          <p:cNvSpPr/>
          <p:nvPr/>
        </p:nvSpPr>
        <p:spPr>
          <a:xfrm>
            <a:off x="752474" y="1331226"/>
            <a:ext cx="1504939" cy="21601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1" i="0" u="none" strike="noStrike" kern="1200" cap="none" spc="0" normalizeH="0" baseline="0" noProof="0">
                <a:ln>
                  <a:noFill/>
                </a:ln>
                <a:solidFill>
                  <a:prstClr val="black"/>
                </a:solidFill>
                <a:effectLst/>
                <a:uLnTx/>
                <a:uFillTx/>
                <a:latin typeface="Arial"/>
                <a:ea typeface="+mn-ea"/>
                <a:cs typeface="+mn-cs"/>
              </a:rPr>
              <a:t>ASI-område</a:t>
            </a:r>
          </a:p>
        </p:txBody>
      </p:sp>
      <p:sp>
        <p:nvSpPr>
          <p:cNvPr id="70" name="Rectangle 6">
            <a:extLst>
              <a:ext uri="{FF2B5EF4-FFF2-40B4-BE49-F238E27FC236}">
                <a16:creationId xmlns:a16="http://schemas.microsoft.com/office/drawing/2014/main" id="{E3696558-BB23-A8F5-96A4-1FB67EA0DEE5}"/>
              </a:ext>
            </a:extLst>
          </p:cNvPr>
          <p:cNvSpPr/>
          <p:nvPr/>
        </p:nvSpPr>
        <p:spPr>
          <a:xfrm>
            <a:off x="752474" y="1610725"/>
            <a:ext cx="1504939"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1" i="0" u="none" strike="noStrike" kern="1200" cap="none" spc="0" normalizeH="0" baseline="0" noProof="0">
                <a:ln>
                  <a:noFill/>
                </a:ln>
                <a:solidFill>
                  <a:prstClr val="black"/>
                </a:solidFill>
                <a:effectLst/>
                <a:uLnTx/>
                <a:uFillTx/>
                <a:latin typeface="Arial"/>
                <a:ea typeface="+mn-ea"/>
                <a:cs typeface="+mn-cs"/>
              </a:rPr>
              <a:t>Alkohol- och narkotika-användning: Alkohol</a:t>
            </a:r>
          </a:p>
        </p:txBody>
      </p:sp>
      <p:sp>
        <p:nvSpPr>
          <p:cNvPr id="92" name="Rectangle 6">
            <a:extLst>
              <a:ext uri="{FF2B5EF4-FFF2-40B4-BE49-F238E27FC236}">
                <a16:creationId xmlns:a16="http://schemas.microsoft.com/office/drawing/2014/main" id="{DE8235A0-560B-BB35-551C-09FE5E92C83D}"/>
              </a:ext>
            </a:extLst>
          </p:cNvPr>
          <p:cNvSpPr/>
          <p:nvPr/>
        </p:nvSpPr>
        <p:spPr>
          <a:xfrm>
            <a:off x="752474" y="2106225"/>
            <a:ext cx="1504939"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1" i="0" u="none" strike="noStrike" kern="1200" cap="none" spc="0" normalizeH="0" baseline="0" noProof="0">
                <a:ln>
                  <a:noFill/>
                </a:ln>
                <a:solidFill>
                  <a:prstClr val="black"/>
                </a:solidFill>
                <a:effectLst/>
                <a:uLnTx/>
                <a:uFillTx/>
                <a:latin typeface="Arial"/>
                <a:ea typeface="+mn-ea"/>
                <a:cs typeface="+mn-cs"/>
              </a:rPr>
              <a:t>Alkohol- och narkotika-användning: Narkotika</a:t>
            </a:r>
          </a:p>
        </p:txBody>
      </p:sp>
      <p:sp>
        <p:nvSpPr>
          <p:cNvPr id="93" name="Rectangle 6">
            <a:extLst>
              <a:ext uri="{FF2B5EF4-FFF2-40B4-BE49-F238E27FC236}">
                <a16:creationId xmlns:a16="http://schemas.microsoft.com/office/drawing/2014/main" id="{02B26A9D-8017-8F4D-CAB1-A44BECCE70E7}"/>
              </a:ext>
            </a:extLst>
          </p:cNvPr>
          <p:cNvSpPr/>
          <p:nvPr/>
        </p:nvSpPr>
        <p:spPr>
          <a:xfrm>
            <a:off x="752474" y="3082002"/>
            <a:ext cx="1504939"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1" i="0" u="none" strike="noStrike" kern="1200" cap="none" spc="0" normalizeH="0" baseline="0" noProof="0">
                <a:ln>
                  <a:noFill/>
                </a:ln>
                <a:solidFill>
                  <a:prstClr val="black"/>
                </a:solidFill>
                <a:effectLst/>
                <a:uLnTx/>
                <a:uFillTx/>
                <a:latin typeface="Arial"/>
                <a:ea typeface="+mn-ea"/>
                <a:cs typeface="+mn-cs"/>
              </a:rPr>
              <a:t>Fysisk hälsa</a:t>
            </a:r>
          </a:p>
        </p:txBody>
      </p:sp>
      <p:sp>
        <p:nvSpPr>
          <p:cNvPr id="94" name="Rectangle 6">
            <a:extLst>
              <a:ext uri="{FF2B5EF4-FFF2-40B4-BE49-F238E27FC236}">
                <a16:creationId xmlns:a16="http://schemas.microsoft.com/office/drawing/2014/main" id="{B7EED20A-601D-CCB9-967D-F198BE62B981}"/>
              </a:ext>
            </a:extLst>
          </p:cNvPr>
          <p:cNvSpPr/>
          <p:nvPr/>
        </p:nvSpPr>
        <p:spPr>
          <a:xfrm>
            <a:off x="752474" y="3577502"/>
            <a:ext cx="1504939"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1" i="0" u="none" strike="noStrike" kern="1200" cap="none" spc="0" normalizeH="0" baseline="0" noProof="0">
                <a:ln>
                  <a:noFill/>
                </a:ln>
                <a:solidFill>
                  <a:prstClr val="black"/>
                </a:solidFill>
                <a:effectLst/>
                <a:uLnTx/>
                <a:uFillTx/>
                <a:latin typeface="Arial"/>
                <a:ea typeface="+mn-ea"/>
                <a:cs typeface="+mn-cs"/>
              </a:rPr>
              <a:t>Psykisk hälsa</a:t>
            </a:r>
          </a:p>
        </p:txBody>
      </p:sp>
      <p:sp>
        <p:nvSpPr>
          <p:cNvPr id="95" name="Rectangle 6">
            <a:extLst>
              <a:ext uri="{FF2B5EF4-FFF2-40B4-BE49-F238E27FC236}">
                <a16:creationId xmlns:a16="http://schemas.microsoft.com/office/drawing/2014/main" id="{5A4A23F5-0818-3265-7644-B9C621CF3E2B}"/>
              </a:ext>
            </a:extLst>
          </p:cNvPr>
          <p:cNvSpPr/>
          <p:nvPr/>
        </p:nvSpPr>
        <p:spPr>
          <a:xfrm>
            <a:off x="752474" y="4073002"/>
            <a:ext cx="1504939"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1" i="0" u="none" strike="noStrike" kern="1200" cap="none" spc="0" normalizeH="0" baseline="0" noProof="0">
                <a:ln>
                  <a:noFill/>
                </a:ln>
                <a:solidFill>
                  <a:prstClr val="black"/>
                </a:solidFill>
                <a:effectLst/>
                <a:uLnTx/>
                <a:uFillTx/>
                <a:latin typeface="Arial"/>
                <a:ea typeface="+mn-ea"/>
                <a:cs typeface="+mn-cs"/>
              </a:rPr>
              <a:t>Arbete och försörjning</a:t>
            </a:r>
          </a:p>
        </p:txBody>
      </p:sp>
      <p:sp>
        <p:nvSpPr>
          <p:cNvPr id="96" name="Rectangle 6">
            <a:extLst>
              <a:ext uri="{FF2B5EF4-FFF2-40B4-BE49-F238E27FC236}">
                <a16:creationId xmlns:a16="http://schemas.microsoft.com/office/drawing/2014/main" id="{C0542DAA-C0FC-863C-3647-AE4F982B18AF}"/>
              </a:ext>
            </a:extLst>
          </p:cNvPr>
          <p:cNvSpPr/>
          <p:nvPr/>
        </p:nvSpPr>
        <p:spPr>
          <a:xfrm>
            <a:off x="752474" y="4568502"/>
            <a:ext cx="1504939" cy="43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1" i="0" u="none" strike="noStrike" kern="1200" cap="none" spc="0" normalizeH="0" baseline="0" noProof="0">
                <a:ln>
                  <a:noFill/>
                </a:ln>
                <a:solidFill>
                  <a:prstClr val="black"/>
                </a:solidFill>
                <a:effectLst/>
                <a:uLnTx/>
                <a:uFillTx/>
                <a:latin typeface="Arial"/>
                <a:ea typeface="+mn-ea"/>
                <a:cs typeface="+mn-cs"/>
              </a:rPr>
              <a:t>Bakgrund: Boende</a:t>
            </a:r>
          </a:p>
        </p:txBody>
      </p:sp>
      <p:sp>
        <p:nvSpPr>
          <p:cNvPr id="97" name="Rectangle 6">
            <a:extLst>
              <a:ext uri="{FF2B5EF4-FFF2-40B4-BE49-F238E27FC236}">
                <a16:creationId xmlns:a16="http://schemas.microsoft.com/office/drawing/2014/main" id="{08BB53CF-482C-8ED1-4DF2-896F86F9BFAF}"/>
              </a:ext>
            </a:extLst>
          </p:cNvPr>
          <p:cNvSpPr/>
          <p:nvPr/>
        </p:nvSpPr>
        <p:spPr>
          <a:xfrm>
            <a:off x="752474" y="5064002"/>
            <a:ext cx="1504939"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1" i="0" u="none" strike="noStrike" kern="1200" cap="none" spc="0" normalizeH="0" baseline="0" noProof="0">
                <a:ln>
                  <a:noFill/>
                </a:ln>
                <a:solidFill>
                  <a:prstClr val="black"/>
                </a:solidFill>
                <a:effectLst/>
                <a:uLnTx/>
                <a:uFillTx/>
                <a:latin typeface="Arial"/>
                <a:ea typeface="+mn-ea"/>
                <a:cs typeface="+mn-cs"/>
              </a:rPr>
              <a:t>Familj och umgänge</a:t>
            </a:r>
          </a:p>
        </p:txBody>
      </p:sp>
      <p:sp>
        <p:nvSpPr>
          <p:cNvPr id="98" name="Rectangle 6">
            <a:extLst>
              <a:ext uri="{FF2B5EF4-FFF2-40B4-BE49-F238E27FC236}">
                <a16:creationId xmlns:a16="http://schemas.microsoft.com/office/drawing/2014/main" id="{599DA718-BA54-09D3-7C0D-B008E6F578E1}"/>
              </a:ext>
            </a:extLst>
          </p:cNvPr>
          <p:cNvSpPr/>
          <p:nvPr/>
        </p:nvSpPr>
        <p:spPr>
          <a:xfrm>
            <a:off x="752474" y="5559502"/>
            <a:ext cx="1504939"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1" i="0" u="none" strike="noStrike" kern="1200" cap="none" spc="0" normalizeH="0" baseline="0" noProof="0">
                <a:ln>
                  <a:noFill/>
                </a:ln>
                <a:solidFill>
                  <a:prstClr val="black"/>
                </a:solidFill>
                <a:effectLst/>
                <a:uLnTx/>
                <a:uFillTx/>
                <a:latin typeface="Arial"/>
                <a:ea typeface="+mn-ea"/>
                <a:cs typeface="+mn-cs"/>
              </a:rPr>
              <a:t>Rättsliga problem</a:t>
            </a:r>
          </a:p>
        </p:txBody>
      </p:sp>
      <p:cxnSp>
        <p:nvCxnSpPr>
          <p:cNvPr id="64" name="Straight Connector 80">
            <a:extLst>
              <a:ext uri="{FF2B5EF4-FFF2-40B4-BE49-F238E27FC236}">
                <a16:creationId xmlns:a16="http://schemas.microsoft.com/office/drawing/2014/main" id="{5785A662-0872-7C6B-9746-00D58BBC418E}"/>
              </a:ext>
            </a:extLst>
          </p:cNvPr>
          <p:cNvCxnSpPr>
            <a:cxnSpLocks/>
            <a:stCxn id="99" idx="3"/>
            <a:endCxn id="68" idx="1"/>
          </p:cNvCxnSpPr>
          <p:nvPr/>
        </p:nvCxnSpPr>
        <p:spPr>
          <a:xfrm>
            <a:off x="2257413" y="2817186"/>
            <a:ext cx="67074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23">
            <a:extLst>
              <a:ext uri="{FF2B5EF4-FFF2-40B4-BE49-F238E27FC236}">
                <a16:creationId xmlns:a16="http://schemas.microsoft.com/office/drawing/2014/main" id="{2D6C8C95-69FB-05C0-0B10-D78C2F1E141C}"/>
              </a:ext>
            </a:extLst>
          </p:cNvPr>
          <p:cNvSpPr/>
          <p:nvPr/>
        </p:nvSpPr>
        <p:spPr>
          <a:xfrm>
            <a:off x="2418681" y="2601186"/>
            <a:ext cx="3226046"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Andel individer med minskad oro/besvär samt minskat hjälpbehov avseende </a:t>
            </a:r>
            <a:r>
              <a:rPr kumimoji="0" lang="sv-SE" sz="700" b="1" i="0" u="none" strike="noStrike" kern="1200" cap="none" spc="0" normalizeH="0" baseline="0" noProof="0">
                <a:ln>
                  <a:noFill/>
                </a:ln>
                <a:solidFill>
                  <a:prstClr val="black"/>
                </a:solidFill>
                <a:effectLst/>
                <a:uLnTx/>
                <a:uFillTx/>
                <a:latin typeface="Arial"/>
                <a:ea typeface="+mn-ea"/>
                <a:cs typeface="+mn-cs"/>
              </a:rPr>
              <a:t>spelproblem</a:t>
            </a:r>
            <a:r>
              <a:rPr kumimoji="0" lang="sv-SE" sz="700" b="0" i="0" u="none" strike="noStrike" kern="1200" cap="none" spc="0" normalizeH="0" baseline="0" noProof="0">
                <a:ln>
                  <a:noFill/>
                </a:ln>
                <a:solidFill>
                  <a:prstClr val="black"/>
                </a:solidFill>
                <a:effectLst/>
                <a:uLnTx/>
                <a:uFillTx/>
                <a:latin typeface="Arial"/>
                <a:ea typeface="+mn-ea"/>
                <a:cs typeface="+mn-cs"/>
              </a:rPr>
              <a:t>, nybesök jämfört med uppföljning</a:t>
            </a:r>
          </a:p>
        </p:txBody>
      </p:sp>
      <p:sp>
        <p:nvSpPr>
          <p:cNvPr id="67" name="Rectangle 52">
            <a:extLst>
              <a:ext uri="{FF2B5EF4-FFF2-40B4-BE49-F238E27FC236}">
                <a16:creationId xmlns:a16="http://schemas.microsoft.com/office/drawing/2014/main" id="{9708AD2E-B300-CED9-05EF-D91FFA1D1F9E}"/>
              </a:ext>
            </a:extLst>
          </p:cNvPr>
          <p:cNvSpPr/>
          <p:nvPr/>
        </p:nvSpPr>
        <p:spPr>
          <a:xfrm>
            <a:off x="5805995" y="2601186"/>
            <a:ext cx="2997621"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Hur oroad eller besvärad har du varit för ditt spelproblem under de senaste 30 dagarna? + Hur viktigt är det för dig att få hjälp med ditt spelproblem?</a:t>
            </a:r>
          </a:p>
        </p:txBody>
      </p:sp>
      <p:sp>
        <p:nvSpPr>
          <p:cNvPr id="68" name="Rectangle 60">
            <a:extLst>
              <a:ext uri="{FF2B5EF4-FFF2-40B4-BE49-F238E27FC236}">
                <a16:creationId xmlns:a16="http://schemas.microsoft.com/office/drawing/2014/main" id="{4C4F5893-8227-526B-1ACC-1E0F765189EF}"/>
              </a:ext>
            </a:extLst>
          </p:cNvPr>
          <p:cNvSpPr/>
          <p:nvPr/>
        </p:nvSpPr>
        <p:spPr>
          <a:xfrm>
            <a:off x="8964884" y="2601186"/>
            <a:ext cx="2769916"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ASI Spel Grund S24+S25, ASI Spel Uppföljning S24+S25</a:t>
            </a:r>
          </a:p>
        </p:txBody>
      </p:sp>
      <p:sp>
        <p:nvSpPr>
          <p:cNvPr id="99" name="Rectangle 6">
            <a:extLst>
              <a:ext uri="{FF2B5EF4-FFF2-40B4-BE49-F238E27FC236}">
                <a16:creationId xmlns:a16="http://schemas.microsoft.com/office/drawing/2014/main" id="{1A0349E9-C3B8-C41D-9E23-7EF846502D2F}"/>
              </a:ext>
            </a:extLst>
          </p:cNvPr>
          <p:cNvSpPr/>
          <p:nvPr/>
        </p:nvSpPr>
        <p:spPr>
          <a:xfrm>
            <a:off x="752474" y="2601186"/>
            <a:ext cx="1504939" cy="432000"/>
          </a:xfrm>
          <a:prstGeom prst="rect">
            <a:avLst/>
          </a:prstGeom>
          <a:solidFill>
            <a:srgbClr val="FFF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700" b="1" i="0" u="none" strike="noStrike" kern="1200" cap="none" spc="0" normalizeH="0" baseline="0" noProof="0">
                <a:ln>
                  <a:noFill/>
                </a:ln>
                <a:solidFill>
                  <a:prstClr val="black"/>
                </a:solidFill>
                <a:effectLst/>
                <a:uLnTx/>
                <a:uFillTx/>
                <a:latin typeface="Arial"/>
                <a:ea typeface="+mn-ea"/>
                <a:cs typeface="+mn-cs"/>
              </a:rPr>
              <a:t>Spel</a:t>
            </a:r>
          </a:p>
        </p:txBody>
      </p:sp>
      <p:grpSp>
        <p:nvGrpSpPr>
          <p:cNvPr id="100" name="Group 86">
            <a:extLst>
              <a:ext uri="{FF2B5EF4-FFF2-40B4-BE49-F238E27FC236}">
                <a16:creationId xmlns:a16="http://schemas.microsoft.com/office/drawing/2014/main" id="{772E5A57-3172-A3A2-6692-01B660ECEEBD}"/>
              </a:ext>
            </a:extLst>
          </p:cNvPr>
          <p:cNvGrpSpPr/>
          <p:nvPr/>
        </p:nvGrpSpPr>
        <p:grpSpPr>
          <a:xfrm>
            <a:off x="10279833" y="221716"/>
            <a:ext cx="1917942" cy="365125"/>
            <a:chOff x="10274058" y="215963"/>
            <a:chExt cx="1917942" cy="365125"/>
          </a:xfrm>
        </p:grpSpPr>
        <p:sp>
          <p:nvSpPr>
            <p:cNvPr id="101" name="Platshållare för sidfot 2">
              <a:extLst>
                <a:ext uri="{FF2B5EF4-FFF2-40B4-BE49-F238E27FC236}">
                  <a16:creationId xmlns:a16="http://schemas.microsoft.com/office/drawing/2014/main" id="{EA30E3C6-EFD9-E4AA-7908-675EBC5FB068}"/>
                </a:ext>
              </a:extLst>
            </p:cNvPr>
            <p:cNvSpPr txBox="1">
              <a:spLocks/>
            </p:cNvSpPr>
            <p:nvPr/>
          </p:nvSpPr>
          <p:spPr>
            <a:xfrm>
              <a:off x="10274058" y="215963"/>
              <a:ext cx="1917942"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prstClr val="black"/>
                  </a:solidFill>
                  <a:effectLst/>
                  <a:uLnTx/>
                  <a:uFillTx/>
                  <a:latin typeface="Arial"/>
                  <a:ea typeface="+mn-ea"/>
                  <a:cs typeface="+mn-cs"/>
                </a:rPr>
                <a:t>PRELIMINÄR</a:t>
              </a:r>
            </a:p>
          </p:txBody>
        </p:sp>
        <p:grpSp>
          <p:nvGrpSpPr>
            <p:cNvPr id="102" name="Group 88">
              <a:extLst>
                <a:ext uri="{FF2B5EF4-FFF2-40B4-BE49-F238E27FC236}">
                  <a16:creationId xmlns:a16="http://schemas.microsoft.com/office/drawing/2014/main" id="{742DB14D-E52B-24F8-E7AB-D9F84B4414ED}"/>
                </a:ext>
              </a:extLst>
            </p:cNvPr>
            <p:cNvGrpSpPr/>
            <p:nvPr/>
          </p:nvGrpSpPr>
          <p:grpSpPr>
            <a:xfrm>
              <a:off x="10737850" y="285750"/>
              <a:ext cx="996950" cy="209550"/>
              <a:chOff x="10737850" y="285750"/>
              <a:chExt cx="996950" cy="209550"/>
            </a:xfrm>
          </p:grpSpPr>
          <p:cxnSp>
            <p:nvCxnSpPr>
              <p:cNvPr id="103" name="Straight Connector 89">
                <a:extLst>
                  <a:ext uri="{FF2B5EF4-FFF2-40B4-BE49-F238E27FC236}">
                    <a16:creationId xmlns:a16="http://schemas.microsoft.com/office/drawing/2014/main" id="{417D723E-18A8-6A56-2499-F023F9AA78DD}"/>
                  </a:ext>
                </a:extLst>
              </p:cNvPr>
              <p:cNvCxnSpPr/>
              <p:nvPr/>
            </p:nvCxnSpPr>
            <p:spPr>
              <a:xfrm>
                <a:off x="10737850" y="285750"/>
                <a:ext cx="996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90">
                <a:extLst>
                  <a:ext uri="{FF2B5EF4-FFF2-40B4-BE49-F238E27FC236}">
                    <a16:creationId xmlns:a16="http://schemas.microsoft.com/office/drawing/2014/main" id="{4E1E65B6-7FFB-E7C5-AE18-5603CB87D900}"/>
                  </a:ext>
                </a:extLst>
              </p:cNvPr>
              <p:cNvCxnSpPr/>
              <p:nvPr/>
            </p:nvCxnSpPr>
            <p:spPr>
              <a:xfrm>
                <a:off x="10737850" y="495300"/>
                <a:ext cx="9969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8" name="TextBox 27">
            <a:extLst>
              <a:ext uri="{FF2B5EF4-FFF2-40B4-BE49-F238E27FC236}">
                <a16:creationId xmlns:a16="http://schemas.microsoft.com/office/drawing/2014/main" id="{526569C9-BC17-765A-B37D-D3A644BB58B3}"/>
              </a:ext>
            </a:extLst>
          </p:cNvPr>
          <p:cNvSpPr txBox="1"/>
          <p:nvPr/>
        </p:nvSpPr>
        <p:spPr>
          <a:xfrm>
            <a:off x="752474" y="961571"/>
            <a:ext cx="30295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1" u="none" strike="noStrike" kern="1200" cap="none" spc="0" normalizeH="0" baseline="0" noProof="0">
                <a:ln>
                  <a:noFill/>
                </a:ln>
                <a:solidFill>
                  <a:prstClr val="black"/>
                </a:solidFill>
                <a:effectLst/>
                <a:uLnTx/>
                <a:uFillTx/>
                <a:latin typeface="Arial"/>
                <a:ea typeface="+mn-ea"/>
                <a:cs typeface="+mn-cs"/>
              </a:rPr>
              <a:t>Utgå från oro/besvär och hjälpbehov</a:t>
            </a:r>
          </a:p>
        </p:txBody>
      </p:sp>
      <p:sp>
        <p:nvSpPr>
          <p:cNvPr id="32" name="Speech Bubble: Rectangle 31">
            <a:extLst>
              <a:ext uri="{FF2B5EF4-FFF2-40B4-BE49-F238E27FC236}">
                <a16:creationId xmlns:a16="http://schemas.microsoft.com/office/drawing/2014/main" id="{859F9352-CEA1-6468-A501-D8C9BAFEE2D1}"/>
              </a:ext>
            </a:extLst>
          </p:cNvPr>
          <p:cNvSpPr/>
          <p:nvPr/>
        </p:nvSpPr>
        <p:spPr>
          <a:xfrm>
            <a:off x="112199" y="4568502"/>
            <a:ext cx="559641" cy="432000"/>
          </a:xfrm>
          <a:prstGeom prst="wedgeRectCallout">
            <a:avLst>
              <a:gd name="adj1" fmla="val 64073"/>
              <a:gd name="adj2" fmla="val 1023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a:ea typeface="+mn-ea"/>
                <a:cs typeface="+mn-cs"/>
              </a:rPr>
              <a:t>Behöver hanteras annorlunda</a:t>
            </a:r>
          </a:p>
        </p:txBody>
      </p:sp>
      <p:sp>
        <p:nvSpPr>
          <p:cNvPr id="2" name="Platshållare för datum 1">
            <a:extLst>
              <a:ext uri="{FF2B5EF4-FFF2-40B4-BE49-F238E27FC236}">
                <a16:creationId xmlns:a16="http://schemas.microsoft.com/office/drawing/2014/main" id="{CA3A3B9D-CEEF-72D7-3670-6E6BFBA2DC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13226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674B31-1859-4678-AF62-5284E71C6193}"/>
              </a:ext>
            </a:extLst>
          </p:cNvPr>
          <p:cNvSpPr>
            <a:spLocks noGrp="1"/>
          </p:cNvSpPr>
          <p:nvPr>
            <p:ph type="title"/>
          </p:nvPr>
        </p:nvSpPr>
        <p:spPr/>
        <p:txBody>
          <a:bodyPr/>
          <a:lstStyle/>
          <a:p>
            <a:r>
              <a:rPr lang="sv-SE" dirty="0"/>
              <a:t>Flera aktörer i de olika delarna </a:t>
            </a:r>
          </a:p>
        </p:txBody>
      </p:sp>
      <p:sp>
        <p:nvSpPr>
          <p:cNvPr id="3" name="Platshållare för innehåll 2">
            <a:extLst>
              <a:ext uri="{FF2B5EF4-FFF2-40B4-BE49-F238E27FC236}">
                <a16:creationId xmlns:a16="http://schemas.microsoft.com/office/drawing/2014/main" id="{BF3F5787-6779-4333-8606-E72683668DB0}"/>
              </a:ext>
            </a:extLst>
          </p:cNvPr>
          <p:cNvSpPr>
            <a:spLocks noGrp="1"/>
          </p:cNvSpPr>
          <p:nvPr>
            <p:ph idx="1"/>
          </p:nvPr>
        </p:nvSpPr>
        <p:spPr>
          <a:xfrm>
            <a:off x="664231" y="2495203"/>
            <a:ext cx="10641943" cy="3738598"/>
          </a:xfrm>
        </p:spPr>
        <p:txBody>
          <a:bodyPr/>
          <a:lstStyle/>
          <a:p>
            <a:pPr>
              <a:buFont typeface="Wingdings" panose="05000000000000000000" pitchFamily="2" charset="2"/>
              <a:buChar char="§"/>
            </a:pPr>
            <a:r>
              <a:rPr lang="sv-SE" dirty="0"/>
              <a:t>Samarbete med Socialstyrelsen – de driver arbetet m användande av ASI</a:t>
            </a:r>
          </a:p>
          <a:p>
            <a:pPr>
              <a:buFont typeface="Wingdings" panose="05000000000000000000" pitchFamily="2" charset="2"/>
              <a:buChar char="§"/>
            </a:pPr>
            <a:r>
              <a:rPr lang="sv-SE" dirty="0"/>
              <a:t>Råbe &amp; Kobberstad (ASI databasen + avtal m kommun)</a:t>
            </a:r>
          </a:p>
          <a:p>
            <a:pPr>
              <a:buFont typeface="Wingdings" panose="05000000000000000000" pitchFamily="2" charset="2"/>
              <a:buChar char="§"/>
            </a:pPr>
            <a:r>
              <a:rPr lang="sv-SE" dirty="0"/>
              <a:t>SKR JU – innehåll i avtal för att kunna få tillgång till data</a:t>
            </a:r>
          </a:p>
          <a:p>
            <a:pPr>
              <a:buFont typeface="Wingdings" panose="05000000000000000000" pitchFamily="2" charset="2"/>
              <a:buChar char="§"/>
            </a:pPr>
            <a:r>
              <a:rPr lang="sv-SE" dirty="0"/>
              <a:t>RKA – nyckeltal och specifikation av datauttag</a:t>
            </a:r>
          </a:p>
          <a:p>
            <a:pPr>
              <a:buFont typeface="Wingdings" panose="05000000000000000000" pitchFamily="2" charset="2"/>
              <a:buChar char="§"/>
            </a:pPr>
            <a:endParaRPr lang="sv-SE" dirty="0"/>
          </a:p>
        </p:txBody>
      </p:sp>
      <p:sp>
        <p:nvSpPr>
          <p:cNvPr id="4" name="Platshållare för datum 3">
            <a:extLst>
              <a:ext uri="{FF2B5EF4-FFF2-40B4-BE49-F238E27FC236}">
                <a16:creationId xmlns:a16="http://schemas.microsoft.com/office/drawing/2014/main" id="{CE263EB9-D6D6-46DA-B4D0-F116271B00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p>
        </p:txBody>
      </p:sp>
      <p:sp>
        <p:nvSpPr>
          <p:cNvPr id="5" name="Platshållare för sidfot 4">
            <a:extLst>
              <a:ext uri="{FF2B5EF4-FFF2-40B4-BE49-F238E27FC236}">
                <a16:creationId xmlns:a16="http://schemas.microsoft.com/office/drawing/2014/main" id="{86A7040E-4871-4C06-ACF4-B3EEC398EDA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sp>
        <p:nvSpPr>
          <p:cNvPr id="6" name="Platshållare för bildnummer 5">
            <a:extLst>
              <a:ext uri="{FF2B5EF4-FFF2-40B4-BE49-F238E27FC236}">
                <a16:creationId xmlns:a16="http://schemas.microsoft.com/office/drawing/2014/main" id="{70C53603-6F8C-4F2E-B826-A45A318102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pic>
        <p:nvPicPr>
          <p:cNvPr id="8" name="Bildobjekt 7">
            <a:extLst>
              <a:ext uri="{FF2B5EF4-FFF2-40B4-BE49-F238E27FC236}">
                <a16:creationId xmlns:a16="http://schemas.microsoft.com/office/drawing/2014/main" id="{F78C6F72-5042-4A76-8D3A-382BDD8E5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6825" y="307243"/>
            <a:ext cx="2640942" cy="1978157"/>
          </a:xfrm>
          <a:prstGeom prst="rect">
            <a:avLst/>
          </a:prstGeom>
        </p:spPr>
      </p:pic>
    </p:spTree>
    <p:extLst>
      <p:ext uri="{BB962C8B-B14F-4D97-AF65-F5344CB8AC3E}">
        <p14:creationId xmlns:p14="http://schemas.microsoft.com/office/powerpoint/2010/main" val="30828572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7007AF-5F7D-4195-B8FE-11BE8CC6CBA0}"/>
              </a:ext>
            </a:extLst>
          </p:cNvPr>
          <p:cNvSpPr>
            <a:spLocks noGrp="1"/>
          </p:cNvSpPr>
          <p:nvPr>
            <p:ph type="title"/>
          </p:nvPr>
        </p:nvSpPr>
        <p:spPr>
          <a:xfrm>
            <a:off x="664233" y="468351"/>
            <a:ext cx="9884821" cy="1637643"/>
          </a:xfrm>
        </p:spPr>
        <p:txBody>
          <a:bodyPr/>
          <a:lstStyle/>
          <a:p>
            <a:pPr algn="ctr"/>
            <a:r>
              <a:rPr lang="sv-SE" dirty="0"/>
              <a:t>Förstudie Yrkesresa – Missbruk/skadligt bruk, beroende</a:t>
            </a:r>
          </a:p>
        </p:txBody>
      </p:sp>
      <p:sp>
        <p:nvSpPr>
          <p:cNvPr id="4" name="Platshållare för datum 3">
            <a:extLst>
              <a:ext uri="{FF2B5EF4-FFF2-40B4-BE49-F238E27FC236}">
                <a16:creationId xmlns:a16="http://schemas.microsoft.com/office/drawing/2014/main" id="{0464416C-52E8-40F1-A17A-FD1F3825C2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p>
        </p:txBody>
      </p:sp>
      <p:pic>
        <p:nvPicPr>
          <p:cNvPr id="5" name="Platshållare för innehåll 4" descr="En bild som visar text&#10;&#10;Automatiskt genererad beskrivning">
            <a:extLst>
              <a:ext uri="{FF2B5EF4-FFF2-40B4-BE49-F238E27FC236}">
                <a16:creationId xmlns:a16="http://schemas.microsoft.com/office/drawing/2014/main" id="{F5E5CB6E-BFC6-4C01-B7E8-418D7910E2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9043" y="2244835"/>
            <a:ext cx="7693914" cy="373856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Platshållare för sidfot 2">
            <a:extLst>
              <a:ext uri="{FF2B5EF4-FFF2-40B4-BE49-F238E27FC236}">
                <a16:creationId xmlns:a16="http://schemas.microsoft.com/office/drawing/2014/main" id="{FC538200-247C-4C4C-9AC3-DF16BE9594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sp>
        <p:nvSpPr>
          <p:cNvPr id="6" name="Platshållare för bildnummer 5">
            <a:extLst>
              <a:ext uri="{FF2B5EF4-FFF2-40B4-BE49-F238E27FC236}">
                <a16:creationId xmlns:a16="http://schemas.microsoft.com/office/drawing/2014/main" id="{F7737BAE-7E6D-4328-B25A-55A2A36618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300783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34C146E-F7D1-4259-A6BB-D0681090229B}"/>
              </a:ext>
            </a:extLst>
          </p:cNvPr>
          <p:cNvSpPr>
            <a:spLocks noGrp="1"/>
          </p:cNvSpPr>
          <p:nvPr>
            <p:ph type="title"/>
          </p:nvPr>
        </p:nvSpPr>
        <p:spPr/>
        <p:txBody>
          <a:bodyPr/>
          <a:lstStyle/>
          <a:p>
            <a:r>
              <a:rPr lang="sv-SE" dirty="0"/>
              <a:t>Process förstudien</a:t>
            </a:r>
          </a:p>
        </p:txBody>
      </p:sp>
      <p:graphicFrame>
        <p:nvGraphicFramePr>
          <p:cNvPr id="3" name="Diagram 2">
            <a:extLst>
              <a:ext uri="{FF2B5EF4-FFF2-40B4-BE49-F238E27FC236}">
                <a16:creationId xmlns:a16="http://schemas.microsoft.com/office/drawing/2014/main" id="{CC94A16D-F85E-4BCB-BA90-459D68DF3977}"/>
              </a:ext>
            </a:extLst>
          </p:cNvPr>
          <p:cNvGraphicFramePr/>
          <p:nvPr/>
        </p:nvGraphicFramePr>
        <p:xfrm>
          <a:off x="889000" y="2419815"/>
          <a:ext cx="9609825" cy="3088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latshållare för datum 5">
            <a:extLst>
              <a:ext uri="{FF2B5EF4-FFF2-40B4-BE49-F238E27FC236}">
                <a16:creationId xmlns:a16="http://schemas.microsoft.com/office/drawing/2014/main" id="{2B3AEAAD-2A37-498C-8F1B-E50D67BB1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Explosion: 8 punkter 6">
            <a:extLst>
              <a:ext uri="{FF2B5EF4-FFF2-40B4-BE49-F238E27FC236}">
                <a16:creationId xmlns:a16="http://schemas.microsoft.com/office/drawing/2014/main" id="{FC9C65B7-F988-4270-A12A-3065904BC297}"/>
              </a:ext>
            </a:extLst>
          </p:cNvPr>
          <p:cNvSpPr/>
          <p:nvPr/>
        </p:nvSpPr>
        <p:spPr>
          <a:xfrm>
            <a:off x="10147609" y="2747958"/>
            <a:ext cx="1799063" cy="2019188"/>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white"/>
                </a:solidFill>
                <a:effectLst/>
                <a:uLnTx/>
                <a:uFillTx/>
                <a:latin typeface="Arial"/>
                <a:ea typeface="+mn-ea"/>
                <a:cs typeface="+mn-cs"/>
              </a:rPr>
              <a:t>Beslut nationella styrgruppen</a:t>
            </a:r>
          </a:p>
        </p:txBody>
      </p:sp>
      <p:graphicFrame>
        <p:nvGraphicFramePr>
          <p:cNvPr id="8" name="Tabell 2">
            <a:extLst>
              <a:ext uri="{FF2B5EF4-FFF2-40B4-BE49-F238E27FC236}">
                <a16:creationId xmlns:a16="http://schemas.microsoft.com/office/drawing/2014/main" id="{A6B4DD1C-08C4-4844-978F-6C4CCC09EA69}"/>
              </a:ext>
            </a:extLst>
          </p:cNvPr>
          <p:cNvGraphicFramePr>
            <a:graphicFrameLocks noGrp="1"/>
          </p:cNvGraphicFramePr>
          <p:nvPr/>
        </p:nvGraphicFramePr>
        <p:xfrm>
          <a:off x="889001" y="1761893"/>
          <a:ext cx="10775176" cy="457200"/>
        </p:xfrm>
        <a:graphic>
          <a:graphicData uri="http://schemas.openxmlformats.org/drawingml/2006/table">
            <a:tbl>
              <a:tblPr firstRow="1" bandRow="1">
                <a:tableStyleId>{2D5ABB26-0587-4C30-8999-92F81FD0307C}</a:tableStyleId>
              </a:tblPr>
              <a:tblGrid>
                <a:gridCol w="7730892">
                  <a:extLst>
                    <a:ext uri="{9D8B030D-6E8A-4147-A177-3AD203B41FA5}">
                      <a16:colId xmlns:a16="http://schemas.microsoft.com/office/drawing/2014/main" val="2332735983"/>
                    </a:ext>
                  </a:extLst>
                </a:gridCol>
                <a:gridCol w="3044284">
                  <a:extLst>
                    <a:ext uri="{9D8B030D-6E8A-4147-A177-3AD203B41FA5}">
                      <a16:colId xmlns:a16="http://schemas.microsoft.com/office/drawing/2014/main" val="3532431189"/>
                    </a:ext>
                  </a:extLst>
                </a:gridCol>
              </a:tblGrid>
              <a:tr h="457200">
                <a:tc>
                  <a:txBody>
                    <a:bodyPr/>
                    <a:lstStyle/>
                    <a:p>
                      <a:pPr algn="l"/>
                      <a:r>
                        <a:rPr lang="sv-SE" dirty="0"/>
                        <a:t>2021 Februari</a:t>
                      </a:r>
                    </a:p>
                  </a:txBody>
                  <a:tcPr>
                    <a:solidFill>
                      <a:schemeClr val="accent4"/>
                    </a:solidFill>
                  </a:tcPr>
                </a:tc>
                <a:tc>
                  <a:txBody>
                    <a:bodyPr/>
                    <a:lstStyle/>
                    <a:p>
                      <a:pPr algn="ctr"/>
                      <a:r>
                        <a:rPr lang="sv-SE" dirty="0"/>
                        <a:t>2022 Januari-Februari</a:t>
                      </a:r>
                    </a:p>
                  </a:txBody>
                  <a:tcPr>
                    <a:solidFill>
                      <a:schemeClr val="accent1"/>
                    </a:solidFill>
                  </a:tcPr>
                </a:tc>
                <a:extLst>
                  <a:ext uri="{0D108BD9-81ED-4DB2-BD59-A6C34878D82A}">
                    <a16:rowId xmlns:a16="http://schemas.microsoft.com/office/drawing/2014/main" val="1039953491"/>
                  </a:ext>
                </a:extLst>
              </a:tr>
            </a:tbl>
          </a:graphicData>
        </a:graphic>
      </p:graphicFrame>
      <p:sp>
        <p:nvSpPr>
          <p:cNvPr id="4" name="Platshållare för sidfot 3">
            <a:extLst>
              <a:ext uri="{FF2B5EF4-FFF2-40B4-BE49-F238E27FC236}">
                <a16:creationId xmlns:a16="http://schemas.microsoft.com/office/drawing/2014/main" id="{F97E768E-2BFB-4201-A9AC-EB7A0F0B85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sp>
        <p:nvSpPr>
          <p:cNvPr id="5" name="Platshållare för bildnummer 4">
            <a:extLst>
              <a:ext uri="{FF2B5EF4-FFF2-40B4-BE49-F238E27FC236}">
                <a16:creationId xmlns:a16="http://schemas.microsoft.com/office/drawing/2014/main" id="{0D77F1B4-A5B2-4CA3-B30D-AD25493C25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634948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291800" y="2844000"/>
            <a:ext cx="9608400" cy="1965600"/>
          </a:xfrm>
        </p:spPr>
        <p:txBody>
          <a:bodyPr/>
          <a:lstStyle/>
          <a:p>
            <a:r>
              <a:rPr lang="sv-SE" dirty="0"/>
              <a:t>Samsjuklighetsutredningen </a:t>
            </a:r>
            <a:br>
              <a:rPr lang="sv-SE" dirty="0"/>
            </a:br>
            <a:r>
              <a:rPr lang="sv-SE" dirty="0"/>
              <a:t>S 2020:08</a:t>
            </a:r>
            <a:endParaRPr lang="sv-SE" sz="2400" b="0" dirty="0"/>
          </a:p>
        </p:txBody>
      </p:sp>
      <p:sp>
        <p:nvSpPr>
          <p:cNvPr id="4" name="Underrubrik 3"/>
          <p:cNvSpPr>
            <a:spLocks noGrp="1"/>
          </p:cNvSpPr>
          <p:nvPr>
            <p:ph type="subTitle" idx="1"/>
          </p:nvPr>
        </p:nvSpPr>
        <p:spPr/>
        <p:txBody>
          <a:bodyPr/>
          <a:lstStyle/>
          <a:p>
            <a:r>
              <a:rPr lang="sv-SE" dirty="0"/>
              <a:t>Vårdvalsnätverket 15 september 2022</a:t>
            </a:r>
          </a:p>
          <a:p>
            <a:r>
              <a:rPr lang="sv-SE" dirty="0"/>
              <a:t>Zophia Mellgren</a:t>
            </a:r>
          </a:p>
        </p:txBody>
      </p:sp>
      <p:sp>
        <p:nvSpPr>
          <p:cNvPr id="7" name="Platshållare för datum 6">
            <a:extLst>
              <a:ext uri="{FF2B5EF4-FFF2-40B4-BE49-F238E27FC236}">
                <a16:creationId xmlns:a16="http://schemas.microsoft.com/office/drawing/2014/main" id="{A3A9A7A5-6FC8-46BD-8631-5A90AC88F9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sidfot 8">
            <a:extLst>
              <a:ext uri="{FF2B5EF4-FFF2-40B4-BE49-F238E27FC236}">
                <a16:creationId xmlns:a16="http://schemas.microsoft.com/office/drawing/2014/main" id="{773CA2FD-39F4-4F74-B7A6-D0AB5A4890E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10" name="Bildobjekt 9">
            <a:extLst>
              <a:ext uri="{FF2B5EF4-FFF2-40B4-BE49-F238E27FC236}">
                <a16:creationId xmlns:a16="http://schemas.microsoft.com/office/drawing/2014/main" id="{9C9D3E70-5B6C-4C8C-9A47-1CD2173D82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5096" y="489038"/>
            <a:ext cx="2850207" cy="2136612"/>
          </a:xfrm>
          <a:prstGeom prst="rect">
            <a:avLst/>
          </a:prstGeom>
        </p:spPr>
      </p:pic>
      <p:sp>
        <p:nvSpPr>
          <p:cNvPr id="11" name="Platshållare för bildnummer 10">
            <a:extLst>
              <a:ext uri="{FF2B5EF4-FFF2-40B4-BE49-F238E27FC236}">
                <a16:creationId xmlns:a16="http://schemas.microsoft.com/office/drawing/2014/main" id="{8DEEBCD2-B9CF-4564-8E7E-20DA866C48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368663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xfrm>
            <a:off x="664232" y="579210"/>
            <a:ext cx="10269238" cy="1232420"/>
          </a:xfrm>
        </p:spPr>
        <p:txBody>
          <a:bodyPr/>
          <a:lstStyle/>
          <a:p>
            <a:r>
              <a:rPr lang="sv-SE" sz="3200" dirty="0"/>
              <a:t>Utredningen (S 2020:08) Samordnade insatser vid samsjuklighet</a:t>
            </a:r>
            <a:br>
              <a:rPr lang="sv-SE" sz="3200" dirty="0"/>
            </a:br>
            <a:endParaRPr lang="sv-SE" dirty="0"/>
          </a:p>
        </p:txBody>
      </p:sp>
      <p:sp>
        <p:nvSpPr>
          <p:cNvPr id="5" name="Platshållare för innehåll 4"/>
          <p:cNvSpPr>
            <a:spLocks noGrp="1"/>
          </p:cNvSpPr>
          <p:nvPr>
            <p:ph idx="1"/>
          </p:nvPr>
        </p:nvSpPr>
        <p:spPr>
          <a:xfrm>
            <a:off x="603856" y="1942253"/>
            <a:ext cx="8716313" cy="3542396"/>
          </a:xfrm>
        </p:spPr>
        <p:txBody>
          <a:bodyPr/>
          <a:lstStyle/>
          <a:p>
            <a:pPr marL="30163" indent="0">
              <a:buNone/>
            </a:pPr>
            <a:r>
              <a:rPr lang="sv-SE" sz="2000" b="1" dirty="0">
                <a:effectLst/>
                <a:ea typeface="Garamond" panose="02020404030301010803" pitchFamily="18" charset="0"/>
                <a:cs typeface="Times New Roman" panose="02020603050405020304" pitchFamily="18" charset="0"/>
              </a:rPr>
              <a:t>Delbetänkande 30 november 2021 </a:t>
            </a:r>
            <a:r>
              <a:rPr lang="sv-SE" sz="2000" dirty="0">
                <a:hlinkClick r:id="rId2">
                  <a:extLst>
                    <a:ext uri="{A12FA001-AC4F-418D-AE19-62706E023703}">
                      <ahyp:hlinkClr xmlns="" xmlns:ahyp="http://schemas.microsoft.com/office/drawing/2018/hyperlinkcolor" val="tx"/>
                    </a:ext>
                  </a:extLst>
                </a:hlinkClick>
              </a:rPr>
              <a:t>Dir 2020:68</a:t>
            </a:r>
            <a:r>
              <a:rPr lang="sv-SE" sz="2000" dirty="0"/>
              <a:t> </a:t>
            </a:r>
            <a:r>
              <a:rPr lang="sv-SE" sz="2000" b="1" dirty="0">
                <a:ea typeface="Garamond" panose="02020404030301010803" pitchFamily="18" charset="0"/>
                <a:cs typeface="Times New Roman" panose="02020603050405020304" pitchFamily="18" charset="0"/>
              </a:rPr>
              <a:t>Huvudförslagen </a:t>
            </a:r>
            <a:br>
              <a:rPr lang="sv-SE" sz="2000" b="1" dirty="0">
                <a:ea typeface="Garamond" panose="02020404030301010803" pitchFamily="18" charset="0"/>
                <a:cs typeface="Times New Roman" panose="02020603050405020304" pitchFamily="18" charset="0"/>
              </a:rPr>
            </a:br>
            <a:r>
              <a:rPr lang="sv-SE" sz="2000" b="1" dirty="0">
                <a:ea typeface="Garamond" panose="02020404030301010803" pitchFamily="18" charset="0"/>
                <a:cs typeface="Times New Roman" panose="02020603050405020304" pitchFamily="18" charset="0"/>
              </a:rPr>
              <a:t>- e</a:t>
            </a:r>
            <a:r>
              <a:rPr lang="sv-SE" sz="2000" b="1" dirty="0">
                <a:effectLst/>
                <a:ea typeface="Garamond" panose="02020404030301010803" pitchFamily="18" charset="0"/>
                <a:cs typeface="Times New Roman" panose="02020603050405020304" pitchFamily="18" charset="0"/>
              </a:rPr>
              <a:t>tt tydliggörande av regionernas och kommunernas uppdrag:</a:t>
            </a:r>
          </a:p>
          <a:p>
            <a:pPr lvl="1">
              <a:buFont typeface="Wingdings" panose="05000000000000000000" pitchFamily="2" charset="2"/>
              <a:buChar char="§"/>
            </a:pPr>
            <a:r>
              <a:rPr lang="sv-SE" sz="1600" dirty="0"/>
              <a:t>Regionernas hälso- och sjukvård ska ansvara för all behandling av skadligt bruk och beroende </a:t>
            </a:r>
          </a:p>
          <a:p>
            <a:pPr lvl="1">
              <a:buFont typeface="Wingdings" panose="05000000000000000000" pitchFamily="2" charset="2"/>
              <a:buChar char="§"/>
            </a:pPr>
            <a:r>
              <a:rPr lang="sv-SE" sz="1600" dirty="0"/>
              <a:t>Perspektivförskjutning för socialtjänstens arbete med skadligt bruk och beroende </a:t>
            </a:r>
          </a:p>
          <a:p>
            <a:pPr lvl="1">
              <a:buFont typeface="Wingdings" panose="05000000000000000000" pitchFamily="2" charset="2"/>
              <a:buChar char="§"/>
            </a:pPr>
            <a:r>
              <a:rPr lang="sv-SE" sz="1600" dirty="0">
                <a:effectLst/>
                <a:ea typeface="Garamond" panose="02020404030301010803" pitchFamily="18" charset="0"/>
                <a:cs typeface="Times New Roman" panose="02020603050405020304" pitchFamily="18" charset="0"/>
              </a:rPr>
              <a:t>En skyldighet </a:t>
            </a:r>
            <a:r>
              <a:rPr lang="sv-SE" sz="1600" dirty="0">
                <a:ea typeface="Garamond" panose="02020404030301010803" pitchFamily="18" charset="0"/>
                <a:cs typeface="Times New Roman" panose="02020603050405020304" pitchFamily="18" charset="0"/>
              </a:rPr>
              <a:t>för regioner </a:t>
            </a:r>
            <a:r>
              <a:rPr lang="sv-SE" sz="1600" dirty="0">
                <a:effectLst/>
                <a:ea typeface="Garamond" panose="02020404030301010803" pitchFamily="18" charset="0"/>
                <a:cs typeface="Times New Roman" panose="02020603050405020304" pitchFamily="18" charset="0"/>
              </a:rPr>
              <a:t>och kommuner att bedriva en gemensam vård- och stödverksamhet.</a:t>
            </a:r>
          </a:p>
          <a:p>
            <a:pPr marL="457200" lvl="1" indent="0">
              <a:buNone/>
            </a:pPr>
            <a:endParaRPr lang="sv-SE" sz="1600" dirty="0">
              <a:solidFill>
                <a:srgbClr val="C00000"/>
              </a:solidFill>
            </a:endParaRPr>
          </a:p>
          <a:p>
            <a:pPr marL="30163" indent="0">
              <a:buNone/>
            </a:pPr>
            <a:r>
              <a:rPr lang="sv-SE" sz="2000" b="1" dirty="0"/>
              <a:t>Slutbetänkande 31 januari 2023 </a:t>
            </a:r>
            <a:r>
              <a:rPr lang="sv-SE" sz="2000" dirty="0">
                <a:hlinkClick r:id="rId3">
                  <a:extLst>
                    <a:ext uri="{A12FA001-AC4F-418D-AE19-62706E023703}">
                      <ahyp:hlinkClr xmlns="" xmlns:ahyp="http://schemas.microsoft.com/office/drawing/2018/hyperlinkcolor" val="tx"/>
                    </a:ext>
                  </a:extLst>
                </a:hlinkClick>
              </a:rPr>
              <a:t>Dir: 2021:96</a:t>
            </a:r>
            <a:r>
              <a:rPr lang="sv-SE" sz="2000" dirty="0"/>
              <a:t> </a:t>
            </a:r>
            <a:r>
              <a:rPr lang="sv-SE" sz="2000" b="1" dirty="0"/>
              <a:t>Förslag på gemensam lagstiftning för personer som vårdas utan samtycke enligt LVM eller LPT</a:t>
            </a:r>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sidfot 6"/>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a:extLst>
              <a:ext uri="{FF2B5EF4-FFF2-40B4-BE49-F238E27FC236}">
                <a16:creationId xmlns:a16="http://schemas.microsoft.com/office/drawing/2014/main" id="{E8A37623-AA79-4168-BB00-A8D61870A7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Bildobjekt 7">
            <a:extLst>
              <a:ext uri="{FF2B5EF4-FFF2-40B4-BE49-F238E27FC236}">
                <a16:creationId xmlns:a16="http://schemas.microsoft.com/office/drawing/2014/main" id="{E56FADDA-03C7-43BE-BBD7-C1531C46AF21}"/>
              </a:ext>
            </a:extLst>
          </p:cNvPr>
          <p:cNvPicPr>
            <a:picLocks noChangeAspect="1"/>
          </p:cNvPicPr>
          <p:nvPr/>
        </p:nvPicPr>
        <p:blipFill>
          <a:blip r:embed="rId4"/>
          <a:stretch>
            <a:fillRect/>
          </a:stretch>
        </p:blipFill>
        <p:spPr>
          <a:xfrm rot="21352662">
            <a:off x="9427270" y="1567630"/>
            <a:ext cx="2085510" cy="3054831"/>
          </a:xfrm>
          <a:prstGeom prst="rect">
            <a:avLst/>
          </a:prstGeom>
          <a:ln>
            <a:noFill/>
          </a:ln>
          <a:effectLst>
            <a:outerShdw blurRad="190500" algn="tl" rotWithShape="0">
              <a:srgbClr val="000000">
                <a:alpha val="70000"/>
              </a:srgbClr>
            </a:outerShdw>
          </a:effectLst>
        </p:spPr>
      </p:pic>
      <p:sp>
        <p:nvSpPr>
          <p:cNvPr id="10" name="textruta 9">
            <a:extLst>
              <a:ext uri="{FF2B5EF4-FFF2-40B4-BE49-F238E27FC236}">
                <a16:creationId xmlns:a16="http://schemas.microsoft.com/office/drawing/2014/main" id="{28FEAADF-764D-439C-B52C-4589667DA0EB}"/>
              </a:ext>
            </a:extLst>
          </p:cNvPr>
          <p:cNvSpPr txBox="1"/>
          <p:nvPr/>
        </p:nvSpPr>
        <p:spPr>
          <a:xfrm>
            <a:off x="9195160" y="4894299"/>
            <a:ext cx="3180522" cy="3090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a:ln>
                  <a:noFill/>
                </a:ln>
                <a:solidFill>
                  <a:prstClr val="black"/>
                </a:solidFill>
                <a:effectLst/>
                <a:uLnTx/>
                <a:uFillTx/>
                <a:latin typeface="Arial"/>
                <a:ea typeface="+mn-ea"/>
                <a:cs typeface="+mn-cs"/>
                <a:hlinkClick r:id="rId5"/>
              </a:rPr>
              <a:t>Från delar till helhet SOU 2021:93 </a:t>
            </a:r>
            <a:endParaRPr kumimoji="0" lang="sv-SE" sz="1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299149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text, himmel, tecken, utomhus&#10;&#10;Automatiskt genererad beskrivning">
            <a:extLst>
              <a:ext uri="{FF2B5EF4-FFF2-40B4-BE49-F238E27FC236}">
                <a16:creationId xmlns:a16="http://schemas.microsoft.com/office/drawing/2014/main" id="{D33505D6-F61D-4E2B-AFEB-4BC009E9EA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000" y="2713607"/>
            <a:ext cx="4716000" cy="17381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Platshållare för innehåll 2">
            <a:extLst>
              <a:ext uri="{FF2B5EF4-FFF2-40B4-BE49-F238E27FC236}">
                <a16:creationId xmlns:a16="http://schemas.microsoft.com/office/drawing/2014/main" id="{EA706A0F-608E-4712-9CDE-F46891BD4084}"/>
              </a:ext>
            </a:extLst>
          </p:cNvPr>
          <p:cNvSpPr>
            <a:spLocks noGrp="1"/>
          </p:cNvSpPr>
          <p:nvPr>
            <p:ph sz="half" idx="1"/>
          </p:nvPr>
        </p:nvSpPr>
        <p:spPr>
          <a:xfrm>
            <a:off x="666000" y="2494800"/>
            <a:ext cx="5521440" cy="3740400"/>
          </a:xfrm>
        </p:spPr>
        <p:txBody>
          <a:bodyPr>
            <a:normAutofit/>
          </a:bodyPr>
          <a:lstStyle/>
          <a:p>
            <a:pPr>
              <a:buFont typeface="Wingdings" panose="05000000000000000000" pitchFamily="2" charset="2"/>
              <a:buChar char="§"/>
            </a:pPr>
            <a:r>
              <a:rPr lang="sv-SE" dirty="0"/>
              <a:t>Siktet inställt på ikraftträdande 2025</a:t>
            </a:r>
          </a:p>
          <a:p>
            <a:pPr>
              <a:buFont typeface="Wingdings" panose="05000000000000000000" pitchFamily="2" charset="2"/>
              <a:buChar char="§"/>
            </a:pPr>
            <a:r>
              <a:rPr lang="sv-SE" dirty="0"/>
              <a:t>Införandet av utredningens förslag ska förberedas</a:t>
            </a:r>
          </a:p>
          <a:p>
            <a:pPr>
              <a:buFont typeface="Wingdings" panose="05000000000000000000" pitchFamily="2" charset="2"/>
              <a:buChar char="§"/>
            </a:pPr>
            <a:r>
              <a:rPr lang="sv-SE" dirty="0"/>
              <a:t>Nationellt stöd till implementering</a:t>
            </a:r>
          </a:p>
          <a:p>
            <a:pPr>
              <a:buFont typeface="Wingdings" panose="05000000000000000000" pitchFamily="2" charset="2"/>
              <a:buChar char="§"/>
            </a:pPr>
            <a:r>
              <a:rPr lang="sv-SE" dirty="0"/>
              <a:t>Uppföljning och utvärdering</a:t>
            </a:r>
          </a:p>
        </p:txBody>
      </p:sp>
      <p:sp>
        <p:nvSpPr>
          <p:cNvPr id="2" name="Rubrik 1">
            <a:extLst>
              <a:ext uri="{FF2B5EF4-FFF2-40B4-BE49-F238E27FC236}">
                <a16:creationId xmlns:a16="http://schemas.microsoft.com/office/drawing/2014/main" id="{9D2550D1-8989-4EBF-B1AF-2C3E74CC419D}"/>
              </a:ext>
            </a:extLst>
          </p:cNvPr>
          <p:cNvSpPr>
            <a:spLocks noGrp="1"/>
          </p:cNvSpPr>
          <p:nvPr>
            <p:ph type="title"/>
          </p:nvPr>
        </p:nvSpPr>
        <p:spPr>
          <a:xfrm>
            <a:off x="664233" y="874602"/>
            <a:ext cx="9609825" cy="1231392"/>
          </a:xfrm>
        </p:spPr>
        <p:txBody>
          <a:bodyPr anchor="t">
            <a:normAutofit/>
          </a:bodyPr>
          <a:lstStyle/>
          <a:p>
            <a:r>
              <a:rPr lang="sv-SE" sz="3700">
                <a:effectLst/>
              </a:rPr>
              <a:t>Ikraftträdande och stöd till införande</a:t>
            </a:r>
            <a:br>
              <a:rPr lang="sv-SE" sz="3700">
                <a:effectLst/>
              </a:rPr>
            </a:br>
            <a:endParaRPr lang="sv-SE" sz="3700"/>
          </a:p>
        </p:txBody>
      </p:sp>
      <p:sp>
        <p:nvSpPr>
          <p:cNvPr id="5" name="Platshållare för sidfot 4">
            <a:extLst>
              <a:ext uri="{FF2B5EF4-FFF2-40B4-BE49-F238E27FC236}">
                <a16:creationId xmlns:a16="http://schemas.microsoft.com/office/drawing/2014/main" id="{725D093E-F696-41C8-9C63-B70F1FBC54B8}"/>
              </a:ext>
            </a:extLst>
          </p:cNvPr>
          <p:cNvSpPr>
            <a:spLocks noGrp="1"/>
          </p:cNvSpPr>
          <p:nvPr>
            <p:ph type="ftr" sz="quarter" idx="11"/>
          </p:nvPr>
        </p:nvSpPr>
        <p:spPr>
          <a:xfrm>
            <a:off x="2457449" y="6356350"/>
            <a:ext cx="6029326" cy="365125"/>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p>
        </p:txBody>
      </p:sp>
      <p:sp>
        <p:nvSpPr>
          <p:cNvPr id="4" name="Platshållare för datum 3">
            <a:extLst>
              <a:ext uri="{FF2B5EF4-FFF2-40B4-BE49-F238E27FC236}">
                <a16:creationId xmlns:a16="http://schemas.microsoft.com/office/drawing/2014/main" id="{137142DE-BC9A-4236-926D-6D2C6E31E3B8}"/>
              </a:ext>
            </a:extLst>
          </p:cNvPr>
          <p:cNvSpPr>
            <a:spLocks noGrp="1"/>
          </p:cNvSpPr>
          <p:nvPr>
            <p:ph type="dt" sz="half" idx="10"/>
          </p:nvPr>
        </p:nvSpPr>
        <p:spPr>
          <a:xfrm>
            <a:off x="664232" y="6356350"/>
            <a:ext cx="1269343"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p>
        </p:txBody>
      </p:sp>
      <p:sp>
        <p:nvSpPr>
          <p:cNvPr id="7" name="Platshållare för bildnummer 6">
            <a:extLst>
              <a:ext uri="{FF2B5EF4-FFF2-40B4-BE49-F238E27FC236}">
                <a16:creationId xmlns:a16="http://schemas.microsoft.com/office/drawing/2014/main" id="{D20F2275-B7FD-4A99-9DEE-DB2DDB7F21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8425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A52618-C843-4392-AD1B-A68502C06B65}"/>
              </a:ext>
            </a:extLst>
          </p:cNvPr>
          <p:cNvSpPr>
            <a:spLocks noGrp="1"/>
          </p:cNvSpPr>
          <p:nvPr>
            <p:ph type="title"/>
          </p:nvPr>
        </p:nvSpPr>
        <p:spPr>
          <a:xfrm>
            <a:off x="666000" y="3387210"/>
            <a:ext cx="9608400" cy="1325189"/>
          </a:xfrm>
        </p:spPr>
        <p:txBody>
          <a:bodyPr/>
          <a:lstStyle/>
          <a:p>
            <a:r>
              <a:rPr lang="sv-SE" dirty="0"/>
              <a:t>SKR yttrande Samsjuklighetsutredningen</a:t>
            </a:r>
            <a:br>
              <a:rPr lang="sv-SE" dirty="0"/>
            </a:br>
            <a:r>
              <a:rPr lang="sv-SE" dirty="0"/>
              <a:t> </a:t>
            </a:r>
          </a:p>
        </p:txBody>
      </p:sp>
      <p:sp>
        <p:nvSpPr>
          <p:cNvPr id="4" name="Platshållare för datum 3">
            <a:extLst>
              <a:ext uri="{FF2B5EF4-FFF2-40B4-BE49-F238E27FC236}">
                <a16:creationId xmlns:a16="http://schemas.microsoft.com/office/drawing/2014/main" id="{2EF50D88-7F23-4A85-8580-0AAFC970FA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Bildobjekt 4">
            <a:extLst>
              <a:ext uri="{FF2B5EF4-FFF2-40B4-BE49-F238E27FC236}">
                <a16:creationId xmlns:a16="http://schemas.microsoft.com/office/drawing/2014/main" id="{99B10BB4-ECAC-4DF4-B425-E92A3CA566B0}"/>
              </a:ext>
            </a:extLst>
          </p:cNvPr>
          <p:cNvPicPr>
            <a:picLocks noChangeAspect="1"/>
          </p:cNvPicPr>
          <p:nvPr/>
        </p:nvPicPr>
        <p:blipFill>
          <a:blip r:embed="rId2"/>
          <a:stretch>
            <a:fillRect/>
          </a:stretch>
        </p:blipFill>
        <p:spPr>
          <a:xfrm rot="21206349">
            <a:off x="4320968" y="306488"/>
            <a:ext cx="1857942" cy="2716689"/>
          </a:xfrm>
          <a:prstGeom prst="rect">
            <a:avLst/>
          </a:prstGeom>
          <a:ln>
            <a:noFill/>
          </a:ln>
          <a:effectLst>
            <a:outerShdw blurRad="292100" dist="139700" dir="2700000" algn="tl" rotWithShape="0">
              <a:srgbClr val="333333">
                <a:alpha val="65000"/>
              </a:srgbClr>
            </a:outerShdw>
          </a:effectLst>
        </p:spPr>
      </p:pic>
      <p:sp>
        <p:nvSpPr>
          <p:cNvPr id="6" name="textruta 5">
            <a:extLst>
              <a:ext uri="{FF2B5EF4-FFF2-40B4-BE49-F238E27FC236}">
                <a16:creationId xmlns:a16="http://schemas.microsoft.com/office/drawing/2014/main" id="{7510004C-B882-4066-845F-B877D20C9032}"/>
              </a:ext>
            </a:extLst>
          </p:cNvPr>
          <p:cNvSpPr txBox="1"/>
          <p:nvPr/>
        </p:nvSpPr>
        <p:spPr>
          <a:xfrm>
            <a:off x="1625791" y="5245969"/>
            <a:ext cx="87720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hlinkClick r:id="rId3"/>
              </a:rPr>
              <a:t>SKR yttrande Från delar till helhet - En reform för samordnade, behovsanpassade och personcentrerade insatser till personer med samsjuklighet SOU 2021:93</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Bildobjekt 7">
            <a:extLst>
              <a:ext uri="{FF2B5EF4-FFF2-40B4-BE49-F238E27FC236}">
                <a16:creationId xmlns:a16="http://schemas.microsoft.com/office/drawing/2014/main" id="{202FDD18-0927-4D18-8723-874126DB8787}"/>
              </a:ext>
            </a:extLst>
          </p:cNvPr>
          <p:cNvPicPr>
            <a:picLocks noChangeAspect="1"/>
          </p:cNvPicPr>
          <p:nvPr/>
        </p:nvPicPr>
        <p:blipFill>
          <a:blip r:embed="rId4"/>
          <a:stretch>
            <a:fillRect/>
          </a:stretch>
        </p:blipFill>
        <p:spPr>
          <a:xfrm>
            <a:off x="5950657" y="720214"/>
            <a:ext cx="1770757" cy="24198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Platshållare för sidfot 2">
            <a:extLst>
              <a:ext uri="{FF2B5EF4-FFF2-40B4-BE49-F238E27FC236}">
                <a16:creationId xmlns:a16="http://schemas.microsoft.com/office/drawing/2014/main" id="{BC85E055-9BDC-42C3-97FF-0A8CFDE7FD4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a:extLst>
              <a:ext uri="{FF2B5EF4-FFF2-40B4-BE49-F238E27FC236}">
                <a16:creationId xmlns:a16="http://schemas.microsoft.com/office/drawing/2014/main" id="{405B46C9-7853-42D8-885C-6C3EF4952F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24754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15925" y="120976"/>
            <a:ext cx="9609825" cy="1231392"/>
          </a:xfrm>
        </p:spPr>
        <p:txBody>
          <a:bodyPr/>
          <a:lstStyle/>
          <a:p>
            <a:r>
              <a:rPr lang="sv-SE" sz="3600" dirty="0">
                <a:solidFill>
                  <a:schemeClr val="tx1"/>
                </a:solidFill>
              </a:rPr>
              <a:t>Befolkningsförändringar enligt SCBs prognos </a:t>
            </a:r>
            <a:r>
              <a:rPr lang="sv-SE" sz="2400" dirty="0">
                <a:solidFill>
                  <a:schemeClr val="tx1"/>
                </a:solidFill>
              </a:rPr>
              <a:t>(i procent 2020-2040)</a:t>
            </a:r>
          </a:p>
        </p:txBody>
      </p:sp>
      <p:graphicFrame>
        <p:nvGraphicFramePr>
          <p:cNvPr id="4" name="Platshållare för innehåll 3"/>
          <p:cNvGraphicFramePr>
            <a:graphicFrameLocks noGrp="1"/>
          </p:cNvGraphicFramePr>
          <p:nvPr>
            <p:ph idx="1"/>
          </p:nvPr>
        </p:nvGraphicFramePr>
        <p:xfrm>
          <a:off x="933426" y="1241248"/>
          <a:ext cx="9154791" cy="53782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48909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innehåll 8">
            <a:extLst>
              <a:ext uri="{FF2B5EF4-FFF2-40B4-BE49-F238E27FC236}">
                <a16:creationId xmlns:a16="http://schemas.microsoft.com/office/drawing/2014/main" id="{4FDD260D-6DD1-417B-8938-41545AC4D7AA}"/>
              </a:ext>
            </a:extLst>
          </p:cNvPr>
          <p:cNvPicPr>
            <a:picLocks noGrp="1" noChangeAspect="1"/>
          </p:cNvPicPr>
          <p:nvPr>
            <p:ph idx="1"/>
          </p:nvPr>
        </p:nvPicPr>
        <p:blipFill>
          <a:blip r:embed="rId2"/>
          <a:stretch>
            <a:fillRect/>
          </a:stretch>
        </p:blipFill>
        <p:spPr>
          <a:xfrm>
            <a:off x="3011291" y="589698"/>
            <a:ext cx="5997742" cy="373856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Platshållare för datum 3">
            <a:extLst>
              <a:ext uri="{FF2B5EF4-FFF2-40B4-BE49-F238E27FC236}">
                <a16:creationId xmlns:a16="http://schemas.microsoft.com/office/drawing/2014/main" id="{517B0C2E-DF87-42D8-969E-930F74A53C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E21C5EE0-CFF7-4486-8226-639BAE34410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43F6A92A-F123-4478-8E7D-09211E60BF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textruta 6">
            <a:extLst>
              <a:ext uri="{FF2B5EF4-FFF2-40B4-BE49-F238E27FC236}">
                <a16:creationId xmlns:a16="http://schemas.microsoft.com/office/drawing/2014/main" id="{7700AF0A-B005-4C65-9A29-49DCBFD7BA52}"/>
              </a:ext>
            </a:extLst>
          </p:cNvPr>
          <p:cNvSpPr txBox="1"/>
          <p:nvPr/>
        </p:nvSpPr>
        <p:spPr>
          <a:xfrm>
            <a:off x="4594304" y="4819085"/>
            <a:ext cx="26093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mn-cs"/>
                <a:hlinkClick r:id="rId3"/>
              </a:rPr>
              <a:t>Alla remissvar</a:t>
            </a:r>
            <a:endParaRPr kumimoji="0" lang="sv-SE" sz="2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56124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B5F34B-D9D5-4FCA-B7F8-C5622053A0C0}"/>
              </a:ext>
            </a:extLst>
          </p:cNvPr>
          <p:cNvSpPr>
            <a:spLocks noGrp="1"/>
          </p:cNvSpPr>
          <p:nvPr>
            <p:ph type="title"/>
          </p:nvPr>
        </p:nvSpPr>
        <p:spPr>
          <a:xfrm>
            <a:off x="216817" y="509047"/>
            <a:ext cx="11293312" cy="1596947"/>
          </a:xfrm>
        </p:spPr>
        <p:txBody>
          <a:bodyPr/>
          <a:lstStyle/>
          <a:p>
            <a:r>
              <a:rPr lang="sv-SE" dirty="0"/>
              <a:t>Tilläggsdirektiv kring tvångsvårdslagarna</a:t>
            </a:r>
          </a:p>
        </p:txBody>
      </p:sp>
      <p:sp>
        <p:nvSpPr>
          <p:cNvPr id="3" name="Platshållare för innehåll 2">
            <a:extLst>
              <a:ext uri="{FF2B5EF4-FFF2-40B4-BE49-F238E27FC236}">
                <a16:creationId xmlns:a16="http://schemas.microsoft.com/office/drawing/2014/main" id="{0F238E91-902B-4D67-AAAB-A2568FB4CF3C}"/>
              </a:ext>
            </a:extLst>
          </p:cNvPr>
          <p:cNvSpPr>
            <a:spLocks noGrp="1"/>
          </p:cNvSpPr>
          <p:nvPr>
            <p:ph idx="1"/>
          </p:nvPr>
        </p:nvSpPr>
        <p:spPr>
          <a:xfrm>
            <a:off x="664232" y="1847654"/>
            <a:ext cx="10845897" cy="4386147"/>
          </a:xfrm>
        </p:spPr>
        <p:txBody>
          <a:bodyPr/>
          <a:lstStyle/>
          <a:p>
            <a:pPr>
              <a:buFont typeface="Wingdings" panose="05000000000000000000" pitchFamily="2" charset="2"/>
              <a:buChar char="§"/>
            </a:pPr>
            <a:r>
              <a:rPr lang="sv-SE" b="1" dirty="0"/>
              <a:t>utifrån sin analys av för- och nackdelar med en gemensam LVM, LPT lagstiftning lämna förslag på en gemensam lagstiftning </a:t>
            </a:r>
          </a:p>
          <a:p>
            <a:pPr marL="457200" lvl="1" indent="0">
              <a:buNone/>
            </a:pPr>
            <a:r>
              <a:rPr lang="sv-SE" b="1" dirty="0"/>
              <a:t>…</a:t>
            </a:r>
            <a:r>
              <a:rPr lang="sv-SE" dirty="0"/>
              <a:t>för att bl.a. göra tvångsvårdslagstiftningen mer flexibel i sin utformning, säkerställa att insatser ges utifrån den enskildes behov samt stärka rättssäkerheten och säkerheten i vården för de personer som ska vårdas med stöd av den gemensamma tvångslagstiftningen, </a:t>
            </a:r>
          </a:p>
          <a:p>
            <a:pPr>
              <a:buFont typeface="Wingdings" panose="05000000000000000000" pitchFamily="2" charset="2"/>
              <a:buChar char="§"/>
            </a:pPr>
            <a:r>
              <a:rPr lang="sv-SE" b="1" dirty="0"/>
              <a:t>ta ställning till och bedöma eventuella behov av förändringar i ansvarsfördelningen mellan de berörda huvudmännen</a:t>
            </a:r>
            <a:endParaRPr lang="sv-SE" dirty="0"/>
          </a:p>
          <a:p>
            <a:pPr>
              <a:buFont typeface="Wingdings" panose="05000000000000000000" pitchFamily="2" charset="2"/>
              <a:buChar char="§"/>
            </a:pPr>
            <a:r>
              <a:rPr lang="sv-SE" b="1" dirty="0"/>
              <a:t>lämna nödvändiga författningsförslag och de förslag till åtgärder i övrigt som utredaren bedömer behövs.</a:t>
            </a:r>
          </a:p>
        </p:txBody>
      </p:sp>
      <p:sp>
        <p:nvSpPr>
          <p:cNvPr id="4" name="Platshållare för datum 3">
            <a:extLst>
              <a:ext uri="{FF2B5EF4-FFF2-40B4-BE49-F238E27FC236}">
                <a16:creationId xmlns:a16="http://schemas.microsoft.com/office/drawing/2014/main" id="{6AFBBAB4-533B-4CF3-B661-7026713AD3B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0D62F3B5-98D0-4883-BAE0-1BDD76BF02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520B4C29-3E02-4651-9856-A1753C0B6C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205417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9DEEBE-06A0-4FC8-B2E2-B62A4B3882AB}"/>
              </a:ext>
            </a:extLst>
          </p:cNvPr>
          <p:cNvSpPr>
            <a:spLocks noGrp="1"/>
          </p:cNvSpPr>
          <p:nvPr>
            <p:ph type="title"/>
          </p:nvPr>
        </p:nvSpPr>
        <p:spPr>
          <a:xfrm>
            <a:off x="601112" y="847493"/>
            <a:ext cx="9736068" cy="1285610"/>
          </a:xfrm>
        </p:spPr>
        <p:txBody>
          <a:bodyPr/>
          <a:lstStyle/>
          <a:p>
            <a:r>
              <a:rPr lang="sv-SE" dirty="0"/>
              <a:t>Arbetssätt</a:t>
            </a:r>
          </a:p>
        </p:txBody>
      </p:sp>
      <p:sp>
        <p:nvSpPr>
          <p:cNvPr id="3" name="Platshållare för innehåll 2">
            <a:extLst>
              <a:ext uri="{FF2B5EF4-FFF2-40B4-BE49-F238E27FC236}">
                <a16:creationId xmlns:a16="http://schemas.microsoft.com/office/drawing/2014/main" id="{321361BF-76F6-4D6D-BB03-A85D33374B52}"/>
              </a:ext>
            </a:extLst>
          </p:cNvPr>
          <p:cNvSpPr>
            <a:spLocks noGrp="1"/>
          </p:cNvSpPr>
          <p:nvPr>
            <p:ph idx="1"/>
          </p:nvPr>
        </p:nvSpPr>
        <p:spPr>
          <a:xfrm>
            <a:off x="664232" y="1884556"/>
            <a:ext cx="10598500" cy="4349245"/>
          </a:xfrm>
        </p:spPr>
        <p:txBody>
          <a:bodyPr/>
          <a:lstStyle/>
          <a:p>
            <a:pPr>
              <a:buFont typeface="Wingdings" panose="05000000000000000000" pitchFamily="2" charset="2"/>
              <a:buChar char="§"/>
            </a:pPr>
            <a:r>
              <a:rPr lang="sv-SE" dirty="0"/>
              <a:t>50-tal samtal med klienter, dialog med medarbetare inom socialtjänsten och i psykiatrin. </a:t>
            </a:r>
          </a:p>
          <a:p>
            <a:pPr>
              <a:buFont typeface="Wingdings" panose="05000000000000000000" pitchFamily="2" charset="2"/>
              <a:buChar char="§"/>
            </a:pPr>
            <a:r>
              <a:rPr lang="sv-SE" dirty="0"/>
              <a:t>Besök på LVM-institutioner. Vid besöken träffar vi ledning, klienter och medarbetare oftast var för sig.</a:t>
            </a:r>
          </a:p>
          <a:p>
            <a:pPr>
              <a:buFont typeface="Wingdings" panose="05000000000000000000" pitchFamily="2" charset="2"/>
              <a:buChar char="§"/>
            </a:pPr>
            <a:r>
              <a:rPr lang="sv-SE" dirty="0"/>
              <a:t>Granskning av samtliga DOK-intervjuer - uppföljning som genomfördes 2019.</a:t>
            </a:r>
          </a:p>
          <a:p>
            <a:pPr>
              <a:buFont typeface="Wingdings" panose="05000000000000000000" pitchFamily="2" charset="2"/>
              <a:buChar char="§"/>
            </a:pPr>
            <a:r>
              <a:rPr lang="sv-SE" dirty="0"/>
              <a:t>Avstämning av material med vetenskaplig referensgrupp och expertgrupp.</a:t>
            </a:r>
          </a:p>
          <a:p>
            <a:pPr>
              <a:buFont typeface="Wingdings" panose="05000000000000000000" pitchFamily="2" charset="2"/>
              <a:buChar char="§"/>
            </a:pPr>
            <a:r>
              <a:rPr lang="sv-SE" dirty="0"/>
              <a:t>Publikation av preliminära iakttagelser och fortsatt inriktning.</a:t>
            </a:r>
          </a:p>
        </p:txBody>
      </p:sp>
      <p:sp>
        <p:nvSpPr>
          <p:cNvPr id="4" name="Platshållare för datum 3">
            <a:extLst>
              <a:ext uri="{FF2B5EF4-FFF2-40B4-BE49-F238E27FC236}">
                <a16:creationId xmlns:a16="http://schemas.microsoft.com/office/drawing/2014/main" id="{F170698B-8610-4FDF-AF66-480CE7DBE1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Bildobjekt 4">
            <a:extLst>
              <a:ext uri="{FF2B5EF4-FFF2-40B4-BE49-F238E27FC236}">
                <a16:creationId xmlns:a16="http://schemas.microsoft.com/office/drawing/2014/main" id="{CFF98E76-AC86-4D1E-895F-CF58D3BD974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311269" y="84681"/>
            <a:ext cx="2410522" cy="2410522"/>
          </a:xfrm>
          <a:prstGeom prst="rect">
            <a:avLst/>
          </a:prstGeom>
        </p:spPr>
      </p:pic>
      <p:sp>
        <p:nvSpPr>
          <p:cNvPr id="6" name="Platshållare för sidfot 5">
            <a:extLst>
              <a:ext uri="{FF2B5EF4-FFF2-40B4-BE49-F238E27FC236}">
                <a16:creationId xmlns:a16="http://schemas.microsoft.com/office/drawing/2014/main" id="{8E8C792C-B9D5-405A-9F2B-BB05F8AB27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a:extLst>
              <a:ext uri="{FF2B5EF4-FFF2-40B4-BE49-F238E27FC236}">
                <a16:creationId xmlns:a16="http://schemas.microsoft.com/office/drawing/2014/main" id="{3CF995EB-FC5E-4D49-87D0-1DE81D2635B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textruta 7">
            <a:extLst>
              <a:ext uri="{FF2B5EF4-FFF2-40B4-BE49-F238E27FC236}">
                <a16:creationId xmlns:a16="http://schemas.microsoft.com/office/drawing/2014/main" id="{44A067F8-54B0-4A9D-9FF1-465C3908FBFD}"/>
              </a:ext>
            </a:extLst>
          </p:cNvPr>
          <p:cNvSpPr txBox="1"/>
          <p:nvPr/>
        </p:nvSpPr>
        <p:spPr>
          <a:xfrm>
            <a:off x="7638585" y="5652326"/>
            <a:ext cx="4239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hlinkClick r:id="rId3"/>
              </a:rPr>
              <a:t>Samsjuklighetsutredningen S 2020:08</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849049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A36FF8-1A53-467C-8F74-24D685C59F03}"/>
              </a:ext>
            </a:extLst>
          </p:cNvPr>
          <p:cNvSpPr>
            <a:spLocks noGrp="1"/>
          </p:cNvSpPr>
          <p:nvPr>
            <p:ph type="title"/>
          </p:nvPr>
        </p:nvSpPr>
        <p:spPr>
          <a:xfrm>
            <a:off x="664233" y="762000"/>
            <a:ext cx="9609825" cy="1343994"/>
          </a:xfrm>
        </p:spPr>
        <p:txBody>
          <a:bodyPr/>
          <a:lstStyle/>
          <a:p>
            <a:r>
              <a:rPr lang="sv-SE" dirty="0"/>
              <a:t>Preliminära iakttagelser</a:t>
            </a:r>
          </a:p>
        </p:txBody>
      </p:sp>
      <p:sp>
        <p:nvSpPr>
          <p:cNvPr id="3" name="Platshållare för innehåll 2">
            <a:extLst>
              <a:ext uri="{FF2B5EF4-FFF2-40B4-BE49-F238E27FC236}">
                <a16:creationId xmlns:a16="http://schemas.microsoft.com/office/drawing/2014/main" id="{EEC47162-29A9-4B1C-93B9-0E8A4AC60466}"/>
              </a:ext>
            </a:extLst>
          </p:cNvPr>
          <p:cNvSpPr>
            <a:spLocks noGrp="1"/>
          </p:cNvSpPr>
          <p:nvPr>
            <p:ph idx="1"/>
          </p:nvPr>
        </p:nvSpPr>
        <p:spPr>
          <a:xfrm>
            <a:off x="664231" y="2105994"/>
            <a:ext cx="10508593" cy="4127807"/>
          </a:xfrm>
        </p:spPr>
        <p:txBody>
          <a:bodyPr/>
          <a:lstStyle/>
          <a:p>
            <a:pPr>
              <a:buFont typeface="Wingdings" panose="05000000000000000000" pitchFamily="2" charset="2"/>
              <a:buChar char="§"/>
            </a:pPr>
            <a:r>
              <a:rPr lang="sv-SE" sz="2000" dirty="0"/>
              <a:t>Det behövs fungerande insatser tidigt i vårdkedjan</a:t>
            </a:r>
          </a:p>
          <a:p>
            <a:pPr>
              <a:buFont typeface="Wingdings" panose="05000000000000000000" pitchFamily="2" charset="2"/>
              <a:buChar char="§"/>
            </a:pPr>
            <a:r>
              <a:rPr lang="sv-SE" sz="2000" dirty="0"/>
              <a:t>En heterogen målgrupp med olika behov</a:t>
            </a:r>
          </a:p>
          <a:p>
            <a:pPr>
              <a:buFont typeface="Wingdings" panose="05000000000000000000" pitchFamily="2" charset="2"/>
              <a:buChar char="§"/>
            </a:pPr>
            <a:r>
              <a:rPr lang="sv-SE" sz="2000" dirty="0"/>
              <a:t>Inledande av LVM-utredning kan ha betydelse för om och vilka insatser som sätts in </a:t>
            </a:r>
          </a:p>
          <a:p>
            <a:pPr>
              <a:buFont typeface="Wingdings" panose="05000000000000000000" pitchFamily="2" charset="2"/>
              <a:buChar char="§"/>
            </a:pPr>
            <a:r>
              <a:rPr lang="sv-SE" sz="2000" dirty="0"/>
              <a:t>Osäkert om tvångsvården skapar förutsättningar för en fortsatt behandling på frivillig väg</a:t>
            </a:r>
          </a:p>
          <a:p>
            <a:pPr>
              <a:buFont typeface="Wingdings" panose="05000000000000000000" pitchFamily="2" charset="2"/>
              <a:buChar char="§"/>
            </a:pPr>
            <a:r>
              <a:rPr lang="sv-SE" sz="2000" dirty="0"/>
              <a:t>Gott bemötande på </a:t>
            </a:r>
            <a:r>
              <a:rPr lang="sv-SE" sz="2000" dirty="0" err="1"/>
              <a:t>SiS</a:t>
            </a:r>
            <a:r>
              <a:rPr lang="sv-SE" sz="2000" dirty="0"/>
              <a:t>-institutionerna </a:t>
            </a:r>
          </a:p>
          <a:p>
            <a:pPr>
              <a:buFont typeface="Wingdings" panose="05000000000000000000" pitchFamily="2" charset="2"/>
              <a:buChar char="§"/>
            </a:pPr>
            <a:r>
              <a:rPr lang="sv-SE" sz="2000" dirty="0"/>
              <a:t>Brister när det gäller utredning, planering och en sammanhållen och begriplig vårdkedja </a:t>
            </a:r>
          </a:p>
          <a:p>
            <a:pPr>
              <a:buFont typeface="Wingdings" panose="05000000000000000000" pitchFamily="2" charset="2"/>
              <a:buChar char="§"/>
            </a:pPr>
            <a:r>
              <a:rPr lang="sv-SE" sz="2000" dirty="0"/>
              <a:t>Skillnader i tillgången till behandling för skadligt bruk och beroende  </a:t>
            </a:r>
          </a:p>
          <a:p>
            <a:pPr>
              <a:buFont typeface="Wingdings" panose="05000000000000000000" pitchFamily="2" charset="2"/>
              <a:buChar char="§"/>
            </a:pPr>
            <a:r>
              <a:rPr lang="sv-SE" sz="2000" dirty="0"/>
              <a:t>Stora behov av psykiatrisk vård som inte tillgodoses </a:t>
            </a:r>
          </a:p>
          <a:p>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a:p>
            <a:endParaRPr lang="sv-SE" dirty="0"/>
          </a:p>
        </p:txBody>
      </p:sp>
      <p:sp>
        <p:nvSpPr>
          <p:cNvPr id="4" name="Platshållare för datum 3">
            <a:extLst>
              <a:ext uri="{FF2B5EF4-FFF2-40B4-BE49-F238E27FC236}">
                <a16:creationId xmlns:a16="http://schemas.microsoft.com/office/drawing/2014/main" id="{4A95683E-7D4D-4932-A12C-69D55A776E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12" name="Bildobjekt 11">
            <a:extLst>
              <a:ext uri="{FF2B5EF4-FFF2-40B4-BE49-F238E27FC236}">
                <a16:creationId xmlns:a16="http://schemas.microsoft.com/office/drawing/2014/main" id="{C9399629-16A4-4313-A5DB-774BE83FF01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34013" y="401444"/>
            <a:ext cx="2793754" cy="2094293"/>
          </a:xfrm>
          <a:prstGeom prst="rect">
            <a:avLst/>
          </a:prstGeom>
        </p:spPr>
      </p:pic>
      <p:sp>
        <p:nvSpPr>
          <p:cNvPr id="13" name="Platshållare för sidfot 12">
            <a:extLst>
              <a:ext uri="{FF2B5EF4-FFF2-40B4-BE49-F238E27FC236}">
                <a16:creationId xmlns:a16="http://schemas.microsoft.com/office/drawing/2014/main" id="{D034E552-0F9D-4819-B9E6-07356843D4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4" name="Platshållare för bildnummer 13">
            <a:extLst>
              <a:ext uri="{FF2B5EF4-FFF2-40B4-BE49-F238E27FC236}">
                <a16:creationId xmlns:a16="http://schemas.microsoft.com/office/drawing/2014/main" id="{037C674C-16F3-4A65-B034-2C95D4416D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9891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926309-7B22-49DE-9A30-EAA9FA1C6290}"/>
              </a:ext>
            </a:extLst>
          </p:cNvPr>
          <p:cNvSpPr>
            <a:spLocks noGrp="1"/>
          </p:cNvSpPr>
          <p:nvPr>
            <p:ph type="title"/>
          </p:nvPr>
        </p:nvSpPr>
        <p:spPr>
          <a:xfrm>
            <a:off x="664233" y="624199"/>
            <a:ext cx="9609825" cy="1481795"/>
          </a:xfrm>
        </p:spPr>
        <p:txBody>
          <a:bodyPr/>
          <a:lstStyle/>
          <a:p>
            <a:r>
              <a:rPr lang="sv-SE" dirty="0"/>
              <a:t>Fortsatt inriktning</a:t>
            </a:r>
          </a:p>
        </p:txBody>
      </p:sp>
      <p:sp>
        <p:nvSpPr>
          <p:cNvPr id="3" name="Platshållare för innehåll 2">
            <a:extLst>
              <a:ext uri="{FF2B5EF4-FFF2-40B4-BE49-F238E27FC236}">
                <a16:creationId xmlns:a16="http://schemas.microsoft.com/office/drawing/2014/main" id="{CC90603A-78A8-4DC7-8198-28FB677F656A}"/>
              </a:ext>
            </a:extLst>
          </p:cNvPr>
          <p:cNvSpPr>
            <a:spLocks noGrp="1"/>
          </p:cNvSpPr>
          <p:nvPr>
            <p:ph idx="1"/>
          </p:nvPr>
        </p:nvSpPr>
        <p:spPr>
          <a:xfrm>
            <a:off x="664232" y="1962615"/>
            <a:ext cx="9609825" cy="4271186"/>
          </a:xfrm>
        </p:spPr>
        <p:txBody>
          <a:bodyPr/>
          <a:lstStyle/>
          <a:p>
            <a:pPr>
              <a:buFont typeface="Wingdings" panose="05000000000000000000" pitchFamily="2" charset="2"/>
              <a:buChar char="§"/>
            </a:pPr>
            <a:r>
              <a:rPr lang="sv-SE" sz="2000" dirty="0"/>
              <a:t>Regionernas hälso- och sjukvård ska ha det övergripande ansvaret för vården  </a:t>
            </a:r>
          </a:p>
          <a:p>
            <a:pPr>
              <a:buFont typeface="Wingdings" panose="05000000000000000000" pitchFamily="2" charset="2"/>
              <a:buChar char="§"/>
            </a:pPr>
            <a:r>
              <a:rPr lang="sv-SE" sz="2000" dirty="0"/>
              <a:t>Ökad flexibilitet och individanpassning</a:t>
            </a:r>
          </a:p>
          <a:p>
            <a:pPr>
              <a:buFont typeface="Wingdings" panose="05000000000000000000" pitchFamily="2" charset="2"/>
              <a:buChar char="§"/>
            </a:pPr>
            <a:r>
              <a:rPr lang="sv-SE" sz="2000" dirty="0"/>
              <a:t>All tvångsvård ska inledas med en utredning </a:t>
            </a:r>
          </a:p>
          <a:p>
            <a:pPr>
              <a:buFont typeface="Wingdings" panose="05000000000000000000" pitchFamily="2" charset="2"/>
              <a:buChar char="§"/>
            </a:pPr>
            <a:r>
              <a:rPr lang="sv-SE" sz="2000" dirty="0"/>
              <a:t>Vården ska planeras bättre och hållas ihop före, under och efter tvångsvården </a:t>
            </a:r>
          </a:p>
          <a:p>
            <a:pPr>
              <a:buFont typeface="Wingdings" panose="05000000000000000000" pitchFamily="2" charset="2"/>
              <a:buChar char="§"/>
            </a:pPr>
            <a:r>
              <a:rPr lang="sv-SE" sz="2000" dirty="0"/>
              <a:t>Fortsatt utredning av LVM-institutionernas roll i ett framtida system</a:t>
            </a:r>
          </a:p>
          <a:p>
            <a:pPr>
              <a:buFont typeface="Wingdings" panose="05000000000000000000" pitchFamily="2" charset="2"/>
              <a:buChar char="§"/>
            </a:pPr>
            <a:r>
              <a:rPr lang="sv-SE" sz="2000" dirty="0"/>
              <a:t>Tillgången till behandling för skadligt bruk och beroende ska förstärkas </a:t>
            </a:r>
          </a:p>
          <a:p>
            <a:pPr>
              <a:buFont typeface="Wingdings" panose="05000000000000000000" pitchFamily="2" charset="2"/>
              <a:buChar char="§"/>
            </a:pPr>
            <a:r>
              <a:rPr lang="sv-SE" sz="2000" dirty="0"/>
              <a:t>Tillgång till psykiatrisk vård och andra hälso- och sjukvårdsinsatser ska förstärkas </a:t>
            </a:r>
          </a:p>
          <a:p>
            <a:pPr>
              <a:buFont typeface="Wingdings" panose="05000000000000000000" pitchFamily="2" charset="2"/>
              <a:buChar char="§"/>
            </a:pPr>
            <a:r>
              <a:rPr lang="sv-SE" sz="2000" dirty="0"/>
              <a:t>Boende och andra socialtjänstinsatser måste ges rätt förutsättningar</a:t>
            </a:r>
          </a:p>
          <a:p>
            <a:endParaRPr lang="sv-SE" dirty="0"/>
          </a:p>
        </p:txBody>
      </p:sp>
      <p:sp>
        <p:nvSpPr>
          <p:cNvPr id="4" name="Platshållare för datum 3">
            <a:extLst>
              <a:ext uri="{FF2B5EF4-FFF2-40B4-BE49-F238E27FC236}">
                <a16:creationId xmlns:a16="http://schemas.microsoft.com/office/drawing/2014/main" id="{B4E73B4B-BD86-4B3E-98C7-9C3D1B249CD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Bildobjekt 4">
            <a:extLst>
              <a:ext uri="{FF2B5EF4-FFF2-40B4-BE49-F238E27FC236}">
                <a16:creationId xmlns:a16="http://schemas.microsoft.com/office/drawing/2014/main" id="{6238D2D3-264E-484A-8B51-8A42301231D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74057" y="180393"/>
            <a:ext cx="1659673" cy="1659673"/>
          </a:xfrm>
          <a:prstGeom prst="rect">
            <a:avLst/>
          </a:prstGeom>
        </p:spPr>
      </p:pic>
      <p:sp>
        <p:nvSpPr>
          <p:cNvPr id="6" name="Platshållare för sidfot 5">
            <a:extLst>
              <a:ext uri="{FF2B5EF4-FFF2-40B4-BE49-F238E27FC236}">
                <a16:creationId xmlns:a16="http://schemas.microsoft.com/office/drawing/2014/main" id="{C3C4888D-BF37-4E3B-9084-BDFA4189869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bildnummer 6">
            <a:extLst>
              <a:ext uri="{FF2B5EF4-FFF2-40B4-BE49-F238E27FC236}">
                <a16:creationId xmlns:a16="http://schemas.microsoft.com/office/drawing/2014/main" id="{3F496476-B82F-481E-AAD9-9127DEC6CC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4563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4F47196-E8D2-4DC7-9F1F-57C227DD9B31}"/>
              </a:ext>
            </a:extLst>
          </p:cNvPr>
          <p:cNvPicPr>
            <a:picLocks noChangeAspect="1"/>
          </p:cNvPicPr>
          <p:nvPr/>
        </p:nvPicPr>
        <p:blipFill rotWithShape="1">
          <a:blip r:embed="rId2"/>
          <a:srcRect t="1940"/>
          <a:stretch/>
        </p:blipFill>
        <p:spPr>
          <a:xfrm rot="316344">
            <a:off x="8472362" y="652770"/>
            <a:ext cx="2744279" cy="3946670"/>
          </a:xfrm>
          <a:prstGeom prst="rect">
            <a:avLst/>
          </a:prstGeom>
          <a:ln>
            <a:noFill/>
          </a:ln>
          <a:effectLst>
            <a:outerShdw blurRad="292100" dist="139700" dir="2700000" algn="tl" rotWithShape="0">
              <a:srgbClr val="333333">
                <a:alpha val="65000"/>
              </a:srgbClr>
            </a:outerShdw>
          </a:effectLst>
        </p:spPr>
      </p:pic>
      <p:sp>
        <p:nvSpPr>
          <p:cNvPr id="3" name="Platshållare för innehåll 2">
            <a:extLst>
              <a:ext uri="{FF2B5EF4-FFF2-40B4-BE49-F238E27FC236}">
                <a16:creationId xmlns:a16="http://schemas.microsoft.com/office/drawing/2014/main" id="{7E51F1C3-7629-48F6-86E2-69DB5574D778}"/>
              </a:ext>
            </a:extLst>
          </p:cNvPr>
          <p:cNvSpPr>
            <a:spLocks noGrp="1"/>
          </p:cNvSpPr>
          <p:nvPr>
            <p:ph sz="half" idx="1"/>
          </p:nvPr>
        </p:nvSpPr>
        <p:spPr>
          <a:xfrm>
            <a:off x="665999" y="2494800"/>
            <a:ext cx="7630835" cy="3740400"/>
          </a:xfrm>
        </p:spPr>
        <p:txBody>
          <a:bodyPr>
            <a:normAutofit lnSpcReduction="10000"/>
          </a:bodyPr>
          <a:lstStyle/>
          <a:p>
            <a:pPr>
              <a:lnSpc>
                <a:spcPct val="90000"/>
              </a:lnSpc>
              <a:buFont typeface="Wingdings" panose="05000000000000000000" pitchFamily="2" charset="2"/>
              <a:buChar char="§"/>
            </a:pPr>
            <a:r>
              <a:rPr lang="sv-SE" sz="2000" dirty="0"/>
              <a:t>Ska föreslå </a:t>
            </a:r>
            <a:r>
              <a:rPr lang="sv-SE" sz="2000" b="1" dirty="0"/>
              <a:t>hur en fortsatt restriktiv narkotikapolitik kan kombineras med ett effektivt narkotikaförebyggande arbete, en god missbruks- och beroendevård som innehåller insatser för skademinimering samt insatser för att ingen ska dö </a:t>
            </a:r>
            <a:r>
              <a:rPr lang="sv-SE" sz="2000" dirty="0"/>
              <a:t>till följd av läkemedels- och narkotikaförgiftningar. </a:t>
            </a:r>
          </a:p>
          <a:p>
            <a:pPr>
              <a:lnSpc>
                <a:spcPct val="90000"/>
              </a:lnSpc>
              <a:buFont typeface="Wingdings" panose="05000000000000000000" pitchFamily="2" charset="2"/>
              <a:buChar char="§"/>
            </a:pPr>
            <a:r>
              <a:rPr lang="sv-SE" sz="2000" dirty="0"/>
              <a:t>Syftet med utredningen är </a:t>
            </a:r>
            <a:r>
              <a:rPr lang="sv-SE" sz="2000" b="1" dirty="0"/>
              <a:t>att säkerställa att narkotikapolitiken är förenlig med kraven på evidensbaserad vård, beprövad erfarenhet och skademinimering samt att den utvecklas och anpassas </a:t>
            </a:r>
            <a:r>
              <a:rPr lang="sv-SE" sz="2000" dirty="0"/>
              <a:t>till nutidens och framtidens utmaningar.</a:t>
            </a:r>
          </a:p>
          <a:p>
            <a:pPr>
              <a:lnSpc>
                <a:spcPct val="90000"/>
              </a:lnSpc>
              <a:buFont typeface="Wingdings" panose="05000000000000000000" pitchFamily="2" charset="2"/>
              <a:buChar char="§"/>
            </a:pPr>
            <a:r>
              <a:rPr lang="sv-SE" sz="2000" dirty="0"/>
              <a:t>Särskild utredare Thomas Lindén</a:t>
            </a:r>
          </a:p>
          <a:p>
            <a:pPr>
              <a:lnSpc>
                <a:spcPct val="90000"/>
              </a:lnSpc>
              <a:buFont typeface="Wingdings" panose="05000000000000000000" pitchFamily="2" charset="2"/>
              <a:buChar char="§"/>
            </a:pPr>
            <a:r>
              <a:rPr lang="sv-SE" sz="2000" dirty="0"/>
              <a:t>Huvudsekreterare Lina Pastorek</a:t>
            </a:r>
          </a:p>
        </p:txBody>
      </p:sp>
      <p:sp>
        <p:nvSpPr>
          <p:cNvPr id="2" name="Rubrik 1">
            <a:extLst>
              <a:ext uri="{FF2B5EF4-FFF2-40B4-BE49-F238E27FC236}">
                <a16:creationId xmlns:a16="http://schemas.microsoft.com/office/drawing/2014/main" id="{52875DB7-1514-4C4D-B931-224B803191BA}"/>
              </a:ext>
            </a:extLst>
          </p:cNvPr>
          <p:cNvSpPr>
            <a:spLocks noGrp="1"/>
          </p:cNvSpPr>
          <p:nvPr>
            <p:ph type="title"/>
          </p:nvPr>
        </p:nvSpPr>
        <p:spPr>
          <a:xfrm>
            <a:off x="664234" y="874602"/>
            <a:ext cx="6833846" cy="1228518"/>
          </a:xfrm>
        </p:spPr>
        <p:txBody>
          <a:bodyPr anchor="t">
            <a:noAutofit/>
          </a:bodyPr>
          <a:lstStyle/>
          <a:p>
            <a:r>
              <a:rPr lang="sv-SE" sz="2800" dirty="0"/>
              <a:t>Dir. 2022:24 En svensk narkotikapolitik anpassad till nutidens och framtidens utmaningar</a:t>
            </a:r>
          </a:p>
        </p:txBody>
      </p:sp>
      <p:sp>
        <p:nvSpPr>
          <p:cNvPr id="7" name="textruta 6">
            <a:extLst>
              <a:ext uri="{FF2B5EF4-FFF2-40B4-BE49-F238E27FC236}">
                <a16:creationId xmlns:a16="http://schemas.microsoft.com/office/drawing/2014/main" id="{3BFE0403-9F33-44FE-AFFC-2155BC4ED110}"/>
              </a:ext>
            </a:extLst>
          </p:cNvPr>
          <p:cNvSpPr txBox="1"/>
          <p:nvPr/>
        </p:nvSpPr>
        <p:spPr>
          <a:xfrm>
            <a:off x="8605520" y="5110480"/>
            <a:ext cx="21640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hlinkClick r:id="rId3"/>
              </a:rPr>
              <a:t>Dir. 2022:24</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datum 3">
            <a:extLst>
              <a:ext uri="{FF2B5EF4-FFF2-40B4-BE49-F238E27FC236}">
                <a16:creationId xmlns:a16="http://schemas.microsoft.com/office/drawing/2014/main" id="{9DE350E3-8591-4A46-827F-03ED5CEA21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9ABC1374-4429-4521-BDAE-9AEC75FA0A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bildnummer 7">
            <a:extLst>
              <a:ext uri="{FF2B5EF4-FFF2-40B4-BE49-F238E27FC236}">
                <a16:creationId xmlns:a16="http://schemas.microsoft.com/office/drawing/2014/main" id="{062A5FED-8201-4CD6-A058-CFD29CE73C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110133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07F8FE2-5A17-41D6-A230-A264A1E26992}"/>
              </a:ext>
            </a:extLst>
          </p:cNvPr>
          <p:cNvSpPr>
            <a:spLocks noGrp="1"/>
          </p:cNvSpPr>
          <p:nvPr>
            <p:ph idx="1"/>
          </p:nvPr>
        </p:nvSpPr>
        <p:spPr>
          <a:xfrm>
            <a:off x="664232" y="1590675"/>
            <a:ext cx="9609825" cy="4643126"/>
          </a:xfrm>
        </p:spPr>
        <p:txBody>
          <a:bodyPr/>
          <a:lstStyle/>
          <a:p>
            <a:pPr>
              <a:buFont typeface="Wingdings" panose="05000000000000000000" pitchFamily="2" charset="2"/>
              <a:buChar char="§"/>
            </a:pPr>
            <a:r>
              <a:rPr lang="sv-SE" sz="2000" b="1" dirty="0"/>
              <a:t>Föreslå vilka insatser som bör vidtas på nationell, regional och lokal nivå för att stärka det narkotikaförebyggande arbetet</a:t>
            </a:r>
            <a:r>
              <a:rPr lang="sv-SE" sz="2000" dirty="0"/>
              <a:t> i Sverige. </a:t>
            </a:r>
          </a:p>
          <a:p>
            <a:pPr>
              <a:buFont typeface="Wingdings" panose="05000000000000000000" pitchFamily="2" charset="2"/>
              <a:buChar char="§"/>
            </a:pPr>
            <a:r>
              <a:rPr lang="sv-SE" sz="2000" b="1" dirty="0"/>
              <a:t>Föreslå hur vård- och stödinsatser kan utvecklas för att skapa en god och jämlik kvalitet </a:t>
            </a:r>
            <a:r>
              <a:rPr lang="sv-SE" sz="2000" dirty="0"/>
              <a:t>utifrån brukarnas och patienternas behov och erfarenheter. I denna del ingår även att analysera om särskild vård- och stödverksamhet ska utformas för barn och unga. </a:t>
            </a:r>
          </a:p>
          <a:p>
            <a:pPr>
              <a:buFont typeface="Wingdings" panose="05000000000000000000" pitchFamily="2" charset="2"/>
              <a:buChar char="§"/>
            </a:pPr>
            <a:r>
              <a:rPr lang="sv-SE" sz="2000" b="1" dirty="0"/>
              <a:t>Föreslå om och i så fall hur vård- och stödinsatser kan erbjudas på ett mer systematiskt sätt </a:t>
            </a:r>
            <a:r>
              <a:rPr lang="sv-SE" sz="2000" dirty="0"/>
              <a:t>till personer som döms för ringa narkotikabrott. </a:t>
            </a:r>
          </a:p>
          <a:p>
            <a:pPr>
              <a:buFont typeface="Wingdings" panose="05000000000000000000" pitchFamily="2" charset="2"/>
              <a:buChar char="§"/>
            </a:pPr>
            <a:r>
              <a:rPr lang="sv-SE" sz="2000" b="1" dirty="0"/>
              <a:t>Föreslå hur samverkan kan stärkas så att vårdkedjorna håller ihop </a:t>
            </a:r>
            <a:r>
              <a:rPr lang="sv-SE" sz="2000" dirty="0"/>
              <a:t>när Statens institutionsstyrelses (</a:t>
            </a:r>
            <a:r>
              <a:rPr lang="sv-SE" sz="2000" dirty="0" err="1"/>
              <a:t>SiS</a:t>
            </a:r>
            <a:r>
              <a:rPr lang="sv-SE" sz="2000" dirty="0"/>
              <a:t>) eller Kriminalvårdens ansvar upphör, bland annat samverkan kring personer som återkommande döms för narkotikabrott eller blir tvångsomhändertagna enligt lagen (1988:870) om vård av missbrukare i vissa fall, förkortad LVM. </a:t>
            </a:r>
          </a:p>
        </p:txBody>
      </p:sp>
      <p:sp>
        <p:nvSpPr>
          <p:cNvPr id="3" name="Rubrik 2">
            <a:extLst>
              <a:ext uri="{FF2B5EF4-FFF2-40B4-BE49-F238E27FC236}">
                <a16:creationId xmlns:a16="http://schemas.microsoft.com/office/drawing/2014/main" id="{04915B69-CA36-469D-80D7-ED367FA5EA7F}"/>
              </a:ext>
            </a:extLst>
          </p:cNvPr>
          <p:cNvSpPr>
            <a:spLocks noGrp="1"/>
          </p:cNvSpPr>
          <p:nvPr>
            <p:ph type="title"/>
          </p:nvPr>
        </p:nvSpPr>
        <p:spPr>
          <a:xfrm>
            <a:off x="664233" y="514350"/>
            <a:ext cx="9609825" cy="1591644"/>
          </a:xfrm>
        </p:spPr>
        <p:txBody>
          <a:bodyPr/>
          <a:lstStyle/>
          <a:p>
            <a:r>
              <a:rPr lang="sv-SE" dirty="0"/>
              <a:t>Utredningen ska…</a:t>
            </a:r>
          </a:p>
        </p:txBody>
      </p:sp>
      <p:sp>
        <p:nvSpPr>
          <p:cNvPr id="4" name="Platshållare för datum 3">
            <a:extLst>
              <a:ext uri="{FF2B5EF4-FFF2-40B4-BE49-F238E27FC236}">
                <a16:creationId xmlns:a16="http://schemas.microsoft.com/office/drawing/2014/main" id="{1633107D-1C79-4C45-AE1D-E33B45C6E4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9C26A808-29C1-47E4-A50B-F329A60281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F5DEF038-21E0-4BF3-AECB-9B3450035B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872535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863E155F-58B4-4EBF-BB12-6F328369225F}"/>
              </a:ext>
            </a:extLst>
          </p:cNvPr>
          <p:cNvSpPr>
            <a:spLocks noGrp="1"/>
          </p:cNvSpPr>
          <p:nvPr>
            <p:ph idx="1"/>
          </p:nvPr>
        </p:nvSpPr>
        <p:spPr>
          <a:xfrm>
            <a:off x="664232" y="1200150"/>
            <a:ext cx="10863535" cy="5033651"/>
          </a:xfrm>
        </p:spPr>
        <p:txBody>
          <a:bodyPr/>
          <a:lstStyle/>
          <a:p>
            <a:pPr>
              <a:buFont typeface="Wingdings" panose="05000000000000000000" pitchFamily="2" charset="2"/>
              <a:buChar char="§"/>
            </a:pPr>
            <a:r>
              <a:rPr lang="sv-SE" sz="2000" b="1" dirty="0"/>
              <a:t>Föreslå åtgärder för att stärka samverkan mellan hälso- och sjukvården, Polismyndigheten och socialtjänsten </a:t>
            </a:r>
            <a:r>
              <a:rPr lang="sv-SE" sz="2000" dirty="0"/>
              <a:t>för att säkerställa att personer med skadligt bruk eller beroende får adekvata insatser.</a:t>
            </a:r>
          </a:p>
          <a:p>
            <a:pPr>
              <a:buFont typeface="Wingdings" panose="05000000000000000000" pitchFamily="2" charset="2"/>
              <a:buChar char="§"/>
            </a:pPr>
            <a:r>
              <a:rPr lang="sv-SE" sz="2000" b="1" dirty="0"/>
              <a:t>Undersöka hur befintliga skadereducerande insatser</a:t>
            </a:r>
            <a:r>
              <a:rPr lang="sv-SE" sz="2000" dirty="0"/>
              <a:t>, inklusive läkemedelsassisterad behandling vid </a:t>
            </a:r>
            <a:r>
              <a:rPr lang="sv-SE" sz="2000" dirty="0" err="1"/>
              <a:t>opioidberoende</a:t>
            </a:r>
            <a:r>
              <a:rPr lang="sv-SE" sz="2000" dirty="0"/>
              <a:t> (LARO) och sprututbytesverksamheten, </a:t>
            </a:r>
            <a:r>
              <a:rPr lang="sv-SE" sz="2000" b="1" dirty="0"/>
              <a:t>kan utvecklas och införas i större utsträckning </a:t>
            </a:r>
            <a:r>
              <a:rPr lang="sv-SE" sz="2000" dirty="0"/>
              <a:t>samt bli mer jämlika, jämställda och tillgängliga i hela landet.</a:t>
            </a:r>
          </a:p>
          <a:p>
            <a:pPr>
              <a:buFont typeface="Wingdings" panose="05000000000000000000" pitchFamily="2" charset="2"/>
              <a:buChar char="§"/>
            </a:pPr>
            <a:r>
              <a:rPr lang="sv-SE" sz="2000" b="1" dirty="0"/>
              <a:t>Föreslå ett nationellt program för att minska antalet dödsfall </a:t>
            </a:r>
            <a:r>
              <a:rPr lang="sv-SE" sz="2000" dirty="0"/>
              <a:t>till följd av läkemedels- och narkotikaförgiftningar.</a:t>
            </a:r>
          </a:p>
          <a:p>
            <a:pPr>
              <a:buFont typeface="Wingdings" panose="05000000000000000000" pitchFamily="2" charset="2"/>
              <a:buChar char="§"/>
            </a:pPr>
            <a:r>
              <a:rPr lang="sv-SE" sz="2000" b="1" dirty="0"/>
              <a:t>Undersöka erfarenheter från </a:t>
            </a:r>
            <a:r>
              <a:rPr lang="sv-SE" sz="2000" dirty="0"/>
              <a:t>länder som har infört systemet med generisk </a:t>
            </a:r>
            <a:r>
              <a:rPr lang="sv-SE" sz="2000" b="1" dirty="0"/>
              <a:t>klassificering av nya </a:t>
            </a:r>
            <a:r>
              <a:rPr lang="sv-SE" sz="2000" b="1" dirty="0" err="1"/>
              <a:t>psykoaktiva</a:t>
            </a:r>
            <a:r>
              <a:rPr lang="sv-SE" sz="2000" b="1" dirty="0"/>
              <a:t> substanser</a:t>
            </a:r>
            <a:r>
              <a:rPr lang="sv-SE" sz="2000" dirty="0"/>
              <a:t>.</a:t>
            </a:r>
          </a:p>
          <a:p>
            <a:pPr>
              <a:buFont typeface="Wingdings" panose="05000000000000000000" pitchFamily="2" charset="2"/>
              <a:buChar char="§"/>
            </a:pPr>
            <a:r>
              <a:rPr lang="sv-SE" sz="2000" b="1" dirty="0"/>
              <a:t>Föreslå en modell för en ändamålsenlig uppföljning </a:t>
            </a:r>
            <a:r>
              <a:rPr lang="sv-SE" sz="2000" dirty="0"/>
              <a:t>av missbruks- och beroendevården, vilken även ska inkludera uppföljning av användningen av </a:t>
            </a:r>
            <a:r>
              <a:rPr lang="sv-SE" sz="2000" dirty="0" err="1"/>
              <a:t>naloxonläkemedel</a:t>
            </a:r>
            <a:r>
              <a:rPr lang="sv-SE" sz="2000" dirty="0"/>
              <a:t>, samt hur uppföljningen ska utvecklas över tid.</a:t>
            </a:r>
          </a:p>
        </p:txBody>
      </p:sp>
      <p:sp>
        <p:nvSpPr>
          <p:cNvPr id="3" name="Rubrik 2">
            <a:extLst>
              <a:ext uri="{FF2B5EF4-FFF2-40B4-BE49-F238E27FC236}">
                <a16:creationId xmlns:a16="http://schemas.microsoft.com/office/drawing/2014/main" id="{0A1578CE-DCB8-48B3-BA98-16FBF69649F8}"/>
              </a:ext>
            </a:extLst>
          </p:cNvPr>
          <p:cNvSpPr>
            <a:spLocks noGrp="1"/>
          </p:cNvSpPr>
          <p:nvPr>
            <p:ph type="title"/>
          </p:nvPr>
        </p:nvSpPr>
        <p:spPr>
          <a:xfrm>
            <a:off x="664233" y="285750"/>
            <a:ext cx="9609825" cy="1820244"/>
          </a:xfrm>
        </p:spPr>
        <p:txBody>
          <a:bodyPr/>
          <a:lstStyle/>
          <a:p>
            <a:r>
              <a:rPr lang="sv-SE" dirty="0"/>
              <a:t>Forts. Utredningen ska…</a:t>
            </a:r>
          </a:p>
        </p:txBody>
      </p:sp>
      <p:sp>
        <p:nvSpPr>
          <p:cNvPr id="4" name="Platshållare för datum 3">
            <a:extLst>
              <a:ext uri="{FF2B5EF4-FFF2-40B4-BE49-F238E27FC236}">
                <a16:creationId xmlns:a16="http://schemas.microsoft.com/office/drawing/2014/main" id="{7A043D4D-B284-4206-B894-F83F999FDC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1A2BAAA1-9596-4F88-AA8A-5F80C689FC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8E993A6A-A493-420A-9B32-11C1139AF7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897388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D514CA82-0567-400A-A6CF-FCE177A0EE1B}"/>
              </a:ext>
            </a:extLst>
          </p:cNvPr>
          <p:cNvSpPr>
            <a:spLocks noGrp="1"/>
          </p:cNvSpPr>
          <p:nvPr>
            <p:ph idx="1"/>
          </p:nvPr>
        </p:nvSpPr>
        <p:spPr>
          <a:xfrm>
            <a:off x="664232" y="2495203"/>
            <a:ext cx="10118997" cy="3738598"/>
          </a:xfrm>
        </p:spPr>
        <p:txBody>
          <a:bodyPr/>
          <a:lstStyle/>
          <a:p>
            <a:pPr>
              <a:buFont typeface="Wingdings" panose="05000000000000000000" pitchFamily="2" charset="2"/>
              <a:buChar char="§"/>
            </a:pPr>
            <a:r>
              <a:rPr lang="sv-SE" b="1" dirty="0"/>
              <a:t>En delredovisning ska lämnas senast den 14 oktober 2022 </a:t>
            </a:r>
            <a:r>
              <a:rPr lang="sv-SE" dirty="0"/>
              <a:t>avseende följande deluppdrag: </a:t>
            </a:r>
          </a:p>
          <a:p>
            <a:pPr lvl="1">
              <a:buFont typeface="Wingdings" panose="05000000000000000000" pitchFamily="2" charset="2"/>
              <a:buChar char="§"/>
            </a:pPr>
            <a:r>
              <a:rPr lang="sv-SE" dirty="0"/>
              <a:t>Analysera om andra yrkesgrupper än hälso- och sjukvårdspersonal, och i så fall vilka, ska kunna ge naloxon mot opioidöverdoser samt vid behov lämna författningsförslag för hur det bör regleras.</a:t>
            </a:r>
          </a:p>
          <a:p>
            <a:pPr marL="457200" lvl="1" indent="0">
              <a:buNone/>
            </a:pPr>
            <a:endParaRPr lang="sv-SE" dirty="0"/>
          </a:p>
          <a:p>
            <a:pPr>
              <a:buFont typeface="Wingdings" panose="05000000000000000000" pitchFamily="2" charset="2"/>
              <a:buChar char="§"/>
            </a:pPr>
            <a:r>
              <a:rPr lang="sv-SE" b="1" dirty="0"/>
              <a:t>Uppdraget i övrigt ska redovisas senast den 29 september 2023</a:t>
            </a:r>
            <a:endParaRPr lang="sv-SE" dirty="0"/>
          </a:p>
        </p:txBody>
      </p:sp>
      <p:sp>
        <p:nvSpPr>
          <p:cNvPr id="3" name="Rubrik 2">
            <a:extLst>
              <a:ext uri="{FF2B5EF4-FFF2-40B4-BE49-F238E27FC236}">
                <a16:creationId xmlns:a16="http://schemas.microsoft.com/office/drawing/2014/main" id="{74C1B915-FDEE-4985-97CF-D9A839EA31F1}"/>
              </a:ext>
            </a:extLst>
          </p:cNvPr>
          <p:cNvSpPr>
            <a:spLocks noGrp="1"/>
          </p:cNvSpPr>
          <p:nvPr>
            <p:ph type="title"/>
          </p:nvPr>
        </p:nvSpPr>
        <p:spPr/>
        <p:txBody>
          <a:bodyPr/>
          <a:lstStyle/>
          <a:p>
            <a:r>
              <a:rPr lang="sv-SE" dirty="0"/>
              <a:t>Utredningstid</a:t>
            </a:r>
          </a:p>
        </p:txBody>
      </p:sp>
      <p:sp>
        <p:nvSpPr>
          <p:cNvPr id="4" name="Platshållare för datum 3">
            <a:extLst>
              <a:ext uri="{FF2B5EF4-FFF2-40B4-BE49-F238E27FC236}">
                <a16:creationId xmlns:a16="http://schemas.microsoft.com/office/drawing/2014/main" id="{A72168E1-E62E-4600-926E-5AFA64011A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Platshållare för sidfot 4">
            <a:extLst>
              <a:ext uri="{FF2B5EF4-FFF2-40B4-BE49-F238E27FC236}">
                <a16:creationId xmlns:a16="http://schemas.microsoft.com/office/drawing/2014/main" id="{9AB3A313-27B0-41F1-990F-36E56C8CDA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Avdelningen för vård och omsorg</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Platshållare för bildnummer 5">
            <a:extLst>
              <a:ext uri="{FF2B5EF4-FFF2-40B4-BE49-F238E27FC236}">
                <a16:creationId xmlns:a16="http://schemas.microsoft.com/office/drawing/2014/main" id="{0865EC54-047A-43FC-9189-FA1EFCC0EF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043844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marL="30163" indent="0">
              <a:buNone/>
            </a:pPr>
            <a:r>
              <a:rPr lang="sv-SE" sz="2400" dirty="0"/>
              <a:t>Åsa Furén-Thulin</a:t>
            </a:r>
          </a:p>
          <a:p>
            <a:pPr marL="30163" indent="0">
              <a:buNone/>
            </a:pPr>
            <a:r>
              <a:rPr lang="sv-SE" dirty="0">
                <a:hlinkClick r:id="rId3"/>
              </a:rPr>
              <a:t>asa.furen-thulin@skr.se</a:t>
            </a:r>
            <a:endParaRPr lang="sv-SE" dirty="0"/>
          </a:p>
          <a:p>
            <a:pPr marL="30163" indent="0">
              <a:buNone/>
            </a:pPr>
            <a:r>
              <a:rPr lang="sv-SE" sz="2400" dirty="0"/>
              <a:t>Mobil:072-5348251			</a:t>
            </a:r>
          </a:p>
          <a:p>
            <a:pPr marL="30163" indent="0">
              <a:buNone/>
            </a:pPr>
            <a:endParaRPr lang="sv-SE" sz="2400" dirty="0"/>
          </a:p>
        </p:txBody>
      </p:sp>
      <p:sp>
        <p:nvSpPr>
          <p:cNvPr id="2" name="Rubrik 1"/>
          <p:cNvSpPr>
            <a:spLocks noGrp="1"/>
          </p:cNvSpPr>
          <p:nvPr>
            <p:ph type="title"/>
          </p:nvPr>
        </p:nvSpPr>
        <p:spPr/>
        <p:txBody>
          <a:bodyPr/>
          <a:lstStyle/>
          <a:p>
            <a:r>
              <a:rPr lang="sv-SE" sz="4000" dirty="0"/>
              <a:t>Kontakt</a:t>
            </a:r>
          </a:p>
        </p:txBody>
      </p:sp>
      <p:sp>
        <p:nvSpPr>
          <p:cNvPr id="6" name="Platshållare för sidfot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a:ln>
                  <a:noFill/>
                </a:ln>
                <a:solidFill>
                  <a:prstClr val="black"/>
                </a:solidFill>
                <a:effectLst/>
                <a:uLnTx/>
                <a:uFillTx/>
                <a:latin typeface="Arial"/>
                <a:ea typeface="+mn-ea"/>
                <a:cs typeface="+mn-cs"/>
              </a:rPr>
              <a:t>Avdelningen för vård och omsorg</a:t>
            </a:r>
          </a:p>
        </p:txBody>
      </p:sp>
      <p:sp>
        <p:nvSpPr>
          <p:cNvPr id="11" name="Platshållare för datum 10">
            <a:extLst>
              <a:ext uri="{FF2B5EF4-FFF2-40B4-BE49-F238E27FC236}">
                <a16:creationId xmlns:a16="http://schemas.microsoft.com/office/drawing/2014/main" id="{E380F79E-222A-4C6E-BED6-745226B9CA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2022-09-16</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Platshållare för bildnummer 3">
            <a:extLst>
              <a:ext uri="{FF2B5EF4-FFF2-40B4-BE49-F238E27FC236}">
                <a16:creationId xmlns:a16="http://schemas.microsoft.com/office/drawing/2014/main" id="{D3890E97-67D3-465F-B000-F2FDE179B0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BAD975-63FF-4468-AC34-025F73E043F9}"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Bildobjekt 7">
            <a:extLst>
              <a:ext uri="{FF2B5EF4-FFF2-40B4-BE49-F238E27FC236}">
                <a16:creationId xmlns:a16="http://schemas.microsoft.com/office/drawing/2014/main" id="{355CAE8F-66C6-486F-84DC-4749BE0824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64512" y="1736678"/>
            <a:ext cx="5803570" cy="3008617"/>
          </a:xfrm>
          <a:prstGeom prst="rect">
            <a:avLst/>
          </a:prstGeom>
        </p:spPr>
      </p:pic>
    </p:spTree>
    <p:extLst>
      <p:ext uri="{BB962C8B-B14F-4D97-AF65-F5344CB8AC3E}">
        <p14:creationId xmlns:p14="http://schemas.microsoft.com/office/powerpoint/2010/main" val="456713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2" y="295509"/>
            <a:ext cx="9609825" cy="1231392"/>
          </a:xfrm>
        </p:spPr>
        <p:txBody>
          <a:bodyPr/>
          <a:lstStyle/>
          <a:p>
            <a:r>
              <a:rPr lang="sv-SE" sz="3600" dirty="0"/>
              <a:t>Förutsättningar…180 av 250 till kommuner och regioner</a:t>
            </a:r>
          </a:p>
        </p:txBody>
      </p:sp>
      <p:sp>
        <p:nvSpPr>
          <p:cNvPr id="3" name="Platshållare för innehåll 2"/>
          <p:cNvSpPr>
            <a:spLocks noGrp="1"/>
          </p:cNvSpPr>
          <p:nvPr>
            <p:ph idx="1"/>
          </p:nvPr>
        </p:nvSpPr>
        <p:spPr>
          <a:xfrm>
            <a:off x="664232" y="1526901"/>
            <a:ext cx="6999883" cy="4925220"/>
          </a:xfrm>
        </p:spPr>
        <p:txBody>
          <a:bodyPr/>
          <a:lstStyle/>
          <a:p>
            <a:pPr>
              <a:buFont typeface="Arial" panose="020B0604020202020204" pitchFamily="34" charset="0"/>
              <a:buChar char="•"/>
            </a:pPr>
            <a:r>
              <a:rPr lang="sv-SE" dirty="0"/>
              <a:t>Behövs 63 500 nya tjänster inom enbart funk och ÄO p g a demografin </a:t>
            </a:r>
          </a:p>
          <a:p>
            <a:pPr>
              <a:buFont typeface="Arial" panose="020B0604020202020204" pitchFamily="34" charset="0"/>
              <a:buChar char="•"/>
            </a:pPr>
            <a:r>
              <a:rPr lang="sv-SE" dirty="0"/>
              <a:t>6000 inom IFO-Rehab</a:t>
            </a:r>
          </a:p>
          <a:p>
            <a:pPr>
              <a:buFont typeface="Arial" panose="020B0604020202020204" pitchFamily="34" charset="0"/>
              <a:buChar char="•"/>
            </a:pPr>
            <a:r>
              <a:rPr lang="sv-SE" dirty="0"/>
              <a:t>Idag arbetar ca 4% i omsorg – 27% av ökningen av arbetskraft behövs</a:t>
            </a:r>
          </a:p>
          <a:p>
            <a:pPr>
              <a:buFont typeface="Arial" panose="020B0604020202020204" pitchFamily="34" charset="0"/>
              <a:buChar char="•"/>
            </a:pPr>
            <a:r>
              <a:rPr lang="sv-SE" dirty="0"/>
              <a:t>Demografin ”kostar” 4 nya miljarder varje år inom ÄO</a:t>
            </a:r>
          </a:p>
          <a:p>
            <a:pPr>
              <a:buFont typeface="Arial" panose="020B0604020202020204" pitchFamily="34" charset="0"/>
              <a:buChar char="•"/>
            </a:pPr>
            <a:r>
              <a:rPr lang="sv-SE" dirty="0"/>
              <a:t>Inom hela kommunala sektorn – 100 000</a:t>
            </a:r>
          </a:p>
          <a:p>
            <a:pPr>
              <a:buFont typeface="Arial" panose="020B0604020202020204" pitchFamily="34" charset="0"/>
              <a:buChar char="•"/>
            </a:pPr>
            <a:r>
              <a:rPr lang="sv-SE" dirty="0"/>
              <a:t>Rimligt?</a:t>
            </a:r>
          </a:p>
          <a:p>
            <a:pPr>
              <a:buFont typeface="Arial" panose="020B0604020202020204" pitchFamily="34" charset="0"/>
              <a:buChar char="•"/>
            </a:pPr>
            <a:r>
              <a:rPr lang="sv-SE" dirty="0"/>
              <a:t>Tillkommer ambitionshöjningar…</a:t>
            </a:r>
          </a:p>
          <a:p>
            <a:pPr>
              <a:buFont typeface="Arial" panose="020B0604020202020204" pitchFamily="34" charset="0"/>
              <a:buChar char="•"/>
            </a:pPr>
            <a:endParaRPr lang="sv-SE" dirty="0"/>
          </a:p>
          <a:p>
            <a:pPr>
              <a:buFont typeface="Arial" panose="020B0604020202020204" pitchFamily="34" charset="0"/>
              <a:buChar char="•"/>
            </a:pPr>
            <a:endParaRPr lang="sv-SE" dirty="0"/>
          </a:p>
        </p:txBody>
      </p:sp>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664115" y="1579153"/>
            <a:ext cx="4320000" cy="4320000"/>
          </a:xfrm>
          <a:prstGeom prst="rect">
            <a:avLst/>
          </a:prstGeom>
        </p:spPr>
      </p:pic>
    </p:spTree>
    <p:extLst>
      <p:ext uri="{BB962C8B-B14F-4D97-AF65-F5344CB8AC3E}">
        <p14:creationId xmlns:p14="http://schemas.microsoft.com/office/powerpoint/2010/main" val="28691934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8F8327-F35B-4240-AA5F-90D880E1FD85}"/>
              </a:ext>
            </a:extLst>
          </p:cNvPr>
          <p:cNvSpPr>
            <a:spLocks noGrp="1"/>
          </p:cNvSpPr>
          <p:nvPr>
            <p:ph type="title"/>
          </p:nvPr>
        </p:nvSpPr>
        <p:spPr>
          <a:xfrm>
            <a:off x="787920" y="1904684"/>
            <a:ext cx="9608400" cy="1966912"/>
          </a:xfrm>
        </p:spPr>
        <p:txBody>
          <a:bodyPr/>
          <a:lstStyle/>
          <a:p>
            <a:r>
              <a:rPr lang="sv-SE" sz="4400" dirty="0"/>
              <a:t>Utvecklingsarbete kring socialtjänstens verksamhetssystem</a:t>
            </a:r>
            <a:r>
              <a:rPr lang="sv-SE" dirty="0"/>
              <a:t/>
            </a:r>
            <a:br>
              <a:rPr lang="sv-SE" dirty="0"/>
            </a:br>
            <a:r>
              <a:rPr lang="sv-SE" dirty="0"/>
              <a:t/>
            </a:r>
            <a:br>
              <a:rPr lang="sv-SE" dirty="0"/>
            </a:br>
            <a:r>
              <a:rPr lang="sv-SE" sz="2400" dirty="0"/>
              <a:t/>
            </a:r>
            <a:br>
              <a:rPr lang="sv-SE" sz="2400" dirty="0"/>
            </a:br>
            <a:r>
              <a:rPr lang="sv-SE" sz="2400" dirty="0"/>
              <a:t>2022-09-26</a:t>
            </a:r>
            <a:br>
              <a:rPr lang="sv-SE" sz="2400" dirty="0"/>
            </a:br>
            <a:r>
              <a:rPr lang="sv-SE" sz="2400" dirty="0"/>
              <a:t>Klas Nilsson, projektledare SKR</a:t>
            </a:r>
          </a:p>
        </p:txBody>
      </p:sp>
    </p:spTree>
    <p:extLst>
      <p:ext uri="{BB962C8B-B14F-4D97-AF65-F5344CB8AC3E}">
        <p14:creationId xmlns:p14="http://schemas.microsoft.com/office/powerpoint/2010/main" val="1615303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91B999-33FA-42CA-A91C-39D77BFE9ADE}"/>
              </a:ext>
            </a:extLst>
          </p:cNvPr>
          <p:cNvSpPr>
            <a:spLocks noGrp="1"/>
          </p:cNvSpPr>
          <p:nvPr>
            <p:ph type="title"/>
          </p:nvPr>
        </p:nvSpPr>
        <p:spPr>
          <a:xfrm>
            <a:off x="2845458" y="693593"/>
            <a:ext cx="8708367" cy="792308"/>
          </a:xfrm>
        </p:spPr>
        <p:txBody>
          <a:bodyPr/>
          <a:lstStyle/>
          <a:p>
            <a:r>
              <a:rPr lang="sv-SE" dirty="0"/>
              <a:t>Beställarnätverk 2019 - 2025</a:t>
            </a:r>
          </a:p>
        </p:txBody>
      </p:sp>
      <p:graphicFrame>
        <p:nvGraphicFramePr>
          <p:cNvPr id="5" name="Tabell 5">
            <a:extLst>
              <a:ext uri="{FF2B5EF4-FFF2-40B4-BE49-F238E27FC236}">
                <a16:creationId xmlns:a16="http://schemas.microsoft.com/office/drawing/2014/main" id="{FF2BFBE7-62BC-53BB-3F5D-2337CFE150D1}"/>
              </a:ext>
            </a:extLst>
          </p:cNvPr>
          <p:cNvGraphicFramePr>
            <a:graphicFrameLocks noGrp="1"/>
          </p:cNvGraphicFramePr>
          <p:nvPr>
            <p:ph idx="1"/>
          </p:nvPr>
        </p:nvGraphicFramePr>
        <p:xfrm>
          <a:off x="2845457" y="1894901"/>
          <a:ext cx="8623102" cy="2874990"/>
        </p:xfrm>
        <a:graphic>
          <a:graphicData uri="http://schemas.openxmlformats.org/drawingml/2006/table">
            <a:tbl>
              <a:tblPr bandRow="1">
                <a:tableStyleId>{5C22544A-7EE6-4342-B048-85BDC9FD1C3A}</a:tableStyleId>
              </a:tblPr>
              <a:tblGrid>
                <a:gridCol w="977396">
                  <a:extLst>
                    <a:ext uri="{9D8B030D-6E8A-4147-A177-3AD203B41FA5}">
                      <a16:colId xmlns:a16="http://schemas.microsoft.com/office/drawing/2014/main" val="2214538765"/>
                    </a:ext>
                  </a:extLst>
                </a:gridCol>
                <a:gridCol w="7645706">
                  <a:extLst>
                    <a:ext uri="{9D8B030D-6E8A-4147-A177-3AD203B41FA5}">
                      <a16:colId xmlns:a16="http://schemas.microsoft.com/office/drawing/2014/main" val="3670954039"/>
                    </a:ext>
                  </a:extLst>
                </a:gridCol>
              </a:tblGrid>
              <a:tr h="490970">
                <a:tc>
                  <a:txBody>
                    <a:bodyPr/>
                    <a:lstStyle/>
                    <a:p>
                      <a:r>
                        <a:rPr lang="sv-SE" sz="2000" dirty="0">
                          <a:solidFill>
                            <a:schemeClr val="bg1"/>
                          </a:solidFill>
                        </a:rPr>
                        <a:t>2019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solidFill>
                            <a:schemeClr val="bg1"/>
                          </a:solidFill>
                        </a:rPr>
                        <a:t>Startade beställarnätverk med ett antal kommuner. Kommun-, myndighets- och leverantörsdialoger kring behoven.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3700430"/>
                  </a:ext>
                </a:extLst>
              </a:tr>
              <a:tr h="490970">
                <a:tc>
                  <a:txBody>
                    <a:bodyPr/>
                    <a:lstStyle/>
                    <a:p>
                      <a:r>
                        <a:rPr lang="sv-SE" sz="2000" dirty="0">
                          <a:solidFill>
                            <a:schemeClr val="bg1"/>
                          </a:solidFill>
                        </a:rPr>
                        <a:t>2020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000" dirty="0">
                          <a:solidFill>
                            <a:schemeClr val="bg1"/>
                          </a:solidFill>
                        </a:rPr>
                        <a:t>Tog fram stöd för upphandling och implementering.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30349248"/>
                  </a:ext>
                </a:extLst>
              </a:tr>
              <a:tr h="490970">
                <a:tc>
                  <a:txBody>
                    <a:bodyPr/>
                    <a:lstStyle/>
                    <a:p>
                      <a:r>
                        <a:rPr lang="sv-SE" sz="2000" dirty="0">
                          <a:solidFill>
                            <a:schemeClr val="bg1"/>
                          </a:solidFill>
                        </a:rPr>
                        <a:t>2021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2000" dirty="0">
                          <a:solidFill>
                            <a:schemeClr val="bg1"/>
                          </a:solidFill>
                        </a:rPr>
                        <a:t>Utredde förutsättningarna för en innovationsupphandling, men konstaterade att förutsättningarna saknades.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46349814"/>
                  </a:ext>
                </a:extLst>
              </a:tr>
              <a:tr h="490970">
                <a:tc>
                  <a:txBody>
                    <a:bodyPr/>
                    <a:lstStyle/>
                    <a:p>
                      <a:endParaRPr lang="sv-SE" sz="20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sv-SE" sz="20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6735591"/>
                  </a:ext>
                </a:extLst>
              </a:tr>
              <a:tr h="490970">
                <a:tc>
                  <a:txBody>
                    <a:bodyPr/>
                    <a:lstStyle/>
                    <a:p>
                      <a:endParaRPr lang="sv-SE" sz="20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sv-SE" sz="20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1556121"/>
                  </a:ext>
                </a:extLst>
              </a:tr>
            </a:tbl>
          </a:graphicData>
        </a:graphic>
      </p:graphicFrame>
      <p:pic>
        <p:nvPicPr>
          <p:cNvPr id="4" name="Platshållare för bild 5">
            <a:extLst>
              <a:ext uri="{FF2B5EF4-FFF2-40B4-BE49-F238E27FC236}">
                <a16:creationId xmlns:a16="http://schemas.microsoft.com/office/drawing/2014/main" id="{20F584BC-1D24-4812-A23E-542A70003775}"/>
              </a:ext>
            </a:extLst>
          </p:cNvPr>
          <p:cNvPicPr>
            <a:picLocks noChangeAspect="1"/>
          </p:cNvPicPr>
          <p:nvPr/>
        </p:nvPicPr>
        <p:blipFill rotWithShape="1">
          <a:blip r:embed="rId2">
            <a:extLst>
              <a:ext uri="{28A0092B-C50C-407E-A947-70E740481C1C}">
                <a14:useLocalDpi xmlns:a14="http://schemas.microsoft.com/office/drawing/2010/main" val="0"/>
              </a:ext>
            </a:extLst>
          </a:blip>
          <a:srcRect l="38717" t="-519" r="36589"/>
          <a:stretch/>
        </p:blipFill>
        <p:spPr>
          <a:xfrm>
            <a:off x="0" y="-74428"/>
            <a:ext cx="2558473" cy="6932428"/>
          </a:xfrm>
          <a:prstGeom prst="rect">
            <a:avLst/>
          </a:prstGeom>
        </p:spPr>
      </p:pic>
      <p:graphicFrame>
        <p:nvGraphicFramePr>
          <p:cNvPr id="6" name="Tabell 5">
            <a:extLst>
              <a:ext uri="{FF2B5EF4-FFF2-40B4-BE49-F238E27FC236}">
                <a16:creationId xmlns:a16="http://schemas.microsoft.com/office/drawing/2014/main" id="{82998EC1-0686-4CE2-C42F-AE4689F3BA61}"/>
              </a:ext>
            </a:extLst>
          </p:cNvPr>
          <p:cNvGraphicFramePr>
            <a:graphicFrameLocks/>
          </p:cNvGraphicFramePr>
          <p:nvPr/>
        </p:nvGraphicFramePr>
        <p:xfrm>
          <a:off x="2845457" y="3787951"/>
          <a:ext cx="8623102" cy="2106410"/>
        </p:xfrm>
        <a:graphic>
          <a:graphicData uri="http://schemas.openxmlformats.org/drawingml/2006/table">
            <a:tbl>
              <a:tblPr bandRow="1">
                <a:tableStyleId>{5C22544A-7EE6-4342-B048-85BDC9FD1C3A}</a:tableStyleId>
              </a:tblPr>
              <a:tblGrid>
                <a:gridCol w="977396">
                  <a:extLst>
                    <a:ext uri="{9D8B030D-6E8A-4147-A177-3AD203B41FA5}">
                      <a16:colId xmlns:a16="http://schemas.microsoft.com/office/drawing/2014/main" val="2214538765"/>
                    </a:ext>
                  </a:extLst>
                </a:gridCol>
                <a:gridCol w="7645706">
                  <a:extLst>
                    <a:ext uri="{9D8B030D-6E8A-4147-A177-3AD203B41FA5}">
                      <a16:colId xmlns:a16="http://schemas.microsoft.com/office/drawing/2014/main" val="3670954039"/>
                    </a:ext>
                  </a:extLst>
                </a:gridCol>
              </a:tblGrid>
              <a:tr h="490970">
                <a:tc>
                  <a:txBody>
                    <a:bodyPr/>
                    <a:lstStyle/>
                    <a:p>
                      <a:r>
                        <a:rPr lang="sv-SE" sz="2000" dirty="0">
                          <a:solidFill>
                            <a:schemeClr val="bg1"/>
                          </a:solidFill>
                        </a:rPr>
                        <a:t>2022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2000" dirty="0">
                          <a:solidFill>
                            <a:schemeClr val="bg1"/>
                          </a:solidFill>
                        </a:rPr>
                        <a:t>Formulerat en ny riktning och samlat:</a:t>
                      </a:r>
                    </a:p>
                    <a:p>
                      <a:pPr marL="342900" indent="-342900">
                        <a:buFont typeface="Arial" panose="020B0604020202020204" pitchFamily="34" charset="0"/>
                        <a:buChar char="•"/>
                      </a:pPr>
                      <a:r>
                        <a:rPr lang="sv-SE" sz="2000" dirty="0">
                          <a:solidFill>
                            <a:schemeClr val="bg1"/>
                          </a:solidFill>
                        </a:rPr>
                        <a:t>129 kommuner och 5 miljoner invånare</a:t>
                      </a:r>
                    </a:p>
                    <a:p>
                      <a:pPr marL="342900" indent="-342900">
                        <a:buFont typeface="Arial" panose="020B0604020202020204" pitchFamily="34" charset="0"/>
                        <a:buChar char="•"/>
                      </a:pPr>
                      <a:r>
                        <a:rPr lang="sv-SE" sz="2000" dirty="0">
                          <a:solidFill>
                            <a:schemeClr val="bg1"/>
                          </a:solidFill>
                        </a:rPr>
                        <a:t>5 befintliga leverantörer av verksamhetssystem</a:t>
                      </a:r>
                    </a:p>
                    <a:p>
                      <a:pPr marL="342900" indent="-342900">
                        <a:buFont typeface="Arial" panose="020B0604020202020204" pitchFamily="34" charset="0"/>
                        <a:buChar char="•"/>
                      </a:pPr>
                      <a:r>
                        <a:rPr lang="sv-SE" sz="2000" dirty="0">
                          <a:solidFill>
                            <a:schemeClr val="bg1"/>
                          </a:solidFill>
                        </a:rPr>
                        <a:t>Branschorganisationer för att säkra övriga marknaden</a:t>
                      </a:r>
                    </a:p>
                    <a:p>
                      <a:pPr marL="0" indent="0">
                        <a:buFontTx/>
                        <a:buNone/>
                      </a:pPr>
                      <a:r>
                        <a:rPr lang="sv-SE" sz="2000" dirty="0">
                          <a:solidFill>
                            <a:schemeClr val="bg1"/>
                          </a:solidFill>
                        </a:rPr>
                        <a:t>Beslutat om att driva projektet 2023-2025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6735591"/>
                  </a:ext>
                </a:extLst>
              </a:tr>
              <a:tr h="490970">
                <a:tc>
                  <a:txBody>
                    <a:bodyPr/>
                    <a:lstStyle/>
                    <a:p>
                      <a:endParaRPr lang="sv-SE" sz="20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endParaRPr lang="sv-SE" sz="2000"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1556121"/>
                  </a:ext>
                </a:extLst>
              </a:tr>
            </a:tbl>
          </a:graphicData>
        </a:graphic>
      </p:graphicFrame>
      <p:graphicFrame>
        <p:nvGraphicFramePr>
          <p:cNvPr id="7" name="Tabell 6">
            <a:extLst>
              <a:ext uri="{FF2B5EF4-FFF2-40B4-BE49-F238E27FC236}">
                <a16:creationId xmlns:a16="http://schemas.microsoft.com/office/drawing/2014/main" id="{65FCD3EF-CC0E-1035-D5C8-AFDBBB928F5C}"/>
              </a:ext>
            </a:extLst>
          </p:cNvPr>
          <p:cNvGraphicFramePr>
            <a:graphicFrameLocks/>
          </p:cNvGraphicFramePr>
          <p:nvPr/>
        </p:nvGraphicFramePr>
        <p:xfrm>
          <a:off x="2845457" y="5403391"/>
          <a:ext cx="8623102" cy="1005840"/>
        </p:xfrm>
        <a:graphic>
          <a:graphicData uri="http://schemas.openxmlformats.org/drawingml/2006/table">
            <a:tbl>
              <a:tblPr bandRow="1">
                <a:tableStyleId>{5C22544A-7EE6-4342-B048-85BDC9FD1C3A}</a:tableStyleId>
              </a:tblPr>
              <a:tblGrid>
                <a:gridCol w="977396">
                  <a:extLst>
                    <a:ext uri="{9D8B030D-6E8A-4147-A177-3AD203B41FA5}">
                      <a16:colId xmlns:a16="http://schemas.microsoft.com/office/drawing/2014/main" val="2214538765"/>
                    </a:ext>
                  </a:extLst>
                </a:gridCol>
                <a:gridCol w="7645706">
                  <a:extLst>
                    <a:ext uri="{9D8B030D-6E8A-4147-A177-3AD203B41FA5}">
                      <a16:colId xmlns:a16="http://schemas.microsoft.com/office/drawing/2014/main" val="3670954039"/>
                    </a:ext>
                  </a:extLst>
                </a:gridCol>
              </a:tblGrid>
              <a:tr h="490970">
                <a:tc>
                  <a:txBody>
                    <a:bodyPr/>
                    <a:lstStyle/>
                    <a:p>
                      <a:r>
                        <a:rPr lang="sv-SE" sz="2000" dirty="0">
                          <a:solidFill>
                            <a:schemeClr val="bg1"/>
                          </a:solidFill>
                        </a:rPr>
                        <a:t>Nu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indent="-342900">
                        <a:buFont typeface="Arial" panose="020B0604020202020204" pitchFamily="34" charset="0"/>
                        <a:buChar char="•"/>
                      </a:pPr>
                      <a:r>
                        <a:rPr lang="sv-SE" sz="2000" dirty="0">
                          <a:solidFill>
                            <a:schemeClr val="bg1"/>
                          </a:solidFill>
                        </a:rPr>
                        <a:t>Avsiktsförklaring med branschen: målbild och samarbetsformer</a:t>
                      </a:r>
                    </a:p>
                    <a:p>
                      <a:pPr marL="342900" indent="-342900">
                        <a:buFont typeface="Arial" panose="020B0604020202020204" pitchFamily="34" charset="0"/>
                        <a:buChar char="•"/>
                      </a:pPr>
                      <a:r>
                        <a:rPr lang="sv-SE" sz="2000" dirty="0">
                          <a:solidFill>
                            <a:schemeClr val="bg1"/>
                          </a:solidFill>
                        </a:rPr>
                        <a:t>Etablera kommunikation och delaktighet med kommuner</a:t>
                      </a:r>
                    </a:p>
                    <a:p>
                      <a:pPr marL="342900" indent="-342900">
                        <a:buFont typeface="Arial" panose="020B0604020202020204" pitchFamily="34" charset="0"/>
                        <a:buChar char="•"/>
                      </a:pPr>
                      <a:r>
                        <a:rPr lang="sv-SE" sz="2000" dirty="0">
                          <a:solidFill>
                            <a:schemeClr val="bg1"/>
                          </a:solidFill>
                        </a:rPr>
                        <a:t>Identifiera de första delprojekten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1556121"/>
                  </a:ext>
                </a:extLst>
              </a:tr>
            </a:tbl>
          </a:graphicData>
        </a:graphic>
      </p:graphicFrame>
    </p:spTree>
    <p:extLst>
      <p:ext uri="{BB962C8B-B14F-4D97-AF65-F5344CB8AC3E}">
        <p14:creationId xmlns:p14="http://schemas.microsoft.com/office/powerpoint/2010/main" val="86736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2EA108F-1400-2762-F34D-2696E676856F}"/>
              </a:ext>
            </a:extLst>
          </p:cNvPr>
          <p:cNvSpPr>
            <a:spLocks noGrp="1"/>
          </p:cNvSpPr>
          <p:nvPr>
            <p:ph type="title"/>
          </p:nvPr>
        </p:nvSpPr>
        <p:spPr/>
        <p:txBody>
          <a:bodyPr/>
          <a:lstStyle/>
          <a:p>
            <a:r>
              <a:rPr lang="sv-SE" dirty="0"/>
              <a:t>Möjliga delprojekt</a:t>
            </a:r>
            <a:br>
              <a:rPr lang="sv-SE" dirty="0"/>
            </a:br>
            <a:r>
              <a:rPr lang="sv-SE" b="0" dirty="0"/>
              <a:t>Vad är viktigt? Vad är möjligt?</a:t>
            </a:r>
          </a:p>
        </p:txBody>
      </p:sp>
      <p:sp>
        <p:nvSpPr>
          <p:cNvPr id="6" name="Platshållare för innehåll 5">
            <a:extLst>
              <a:ext uri="{FF2B5EF4-FFF2-40B4-BE49-F238E27FC236}">
                <a16:creationId xmlns:a16="http://schemas.microsoft.com/office/drawing/2014/main" id="{A02428E1-901B-2D17-F462-CD3814A23CC9}"/>
              </a:ext>
            </a:extLst>
          </p:cNvPr>
          <p:cNvSpPr>
            <a:spLocks noGrp="1"/>
          </p:cNvSpPr>
          <p:nvPr>
            <p:ph idx="1"/>
          </p:nvPr>
        </p:nvSpPr>
        <p:spPr/>
        <p:txBody>
          <a:bodyPr/>
          <a:lstStyle/>
          <a:p>
            <a:r>
              <a:rPr lang="sv-SE" dirty="0"/>
              <a:t>API aktualisering/ansökan</a:t>
            </a:r>
          </a:p>
          <a:p>
            <a:r>
              <a:rPr lang="sv-SE" dirty="0"/>
              <a:t>Automatiskt beslutsfattande: Parametrar för beslut</a:t>
            </a:r>
          </a:p>
          <a:p>
            <a:r>
              <a:rPr lang="sv-SE" dirty="0"/>
              <a:t>Överenskommelse om gemensamma variabler, tabeller och fält</a:t>
            </a:r>
          </a:p>
          <a:p>
            <a:r>
              <a:rPr lang="sv-SE" dirty="0"/>
              <a:t>…</a:t>
            </a:r>
          </a:p>
        </p:txBody>
      </p:sp>
    </p:spTree>
    <p:extLst>
      <p:ext uri="{BB962C8B-B14F-4D97-AF65-F5344CB8AC3E}">
        <p14:creationId xmlns:p14="http://schemas.microsoft.com/office/powerpoint/2010/main" val="32667710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derrubrik 2">
            <a:extLst>
              <a:ext uri="{FF2B5EF4-FFF2-40B4-BE49-F238E27FC236}">
                <a16:creationId xmlns:a16="http://schemas.microsoft.com/office/drawing/2014/main" id="{A2B4C0A5-FDC5-4CFD-95DB-62051FB1FAA6}"/>
              </a:ext>
            </a:extLst>
          </p:cNvPr>
          <p:cNvSpPr txBox="1">
            <a:spLocks/>
          </p:cNvSpPr>
          <p:nvPr/>
        </p:nvSpPr>
        <p:spPr>
          <a:xfrm>
            <a:off x="664232" y="2495203"/>
            <a:ext cx="9609825" cy="3738598"/>
          </a:xfrm>
          <a:prstGeom prst="rect">
            <a:avLst/>
          </a:prstGeom>
        </p:spPr>
        <p:txBody>
          <a:bodyPr>
            <a:norm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8763" marR="0" lvl="0" indent="-228600" algn="l" defTabSz="914400" rtl="0" eaLnBrk="1" fontAlgn="auto" latinLnBrk="0" hangingPunct="1">
              <a:lnSpc>
                <a:spcPct val="100000"/>
              </a:lnSpc>
              <a:spcBef>
                <a:spcPts val="0"/>
              </a:spcBef>
              <a:spcAft>
                <a:spcPts val="1200"/>
              </a:spcAft>
              <a:buClrTx/>
              <a:buSzTx/>
              <a:buFont typeface="Symbol" panose="05050102010706020507" pitchFamily="18" charset="2"/>
              <a:buChar char=""/>
              <a:tabLst/>
              <a:defRPr/>
            </a:pPr>
            <a:r>
              <a:rPr kumimoji="0" lang="sv-SE" sz="1800" b="0" i="0" u="none" strike="noStrike" kern="1200" cap="none" spc="0" normalizeH="0" baseline="0" noProof="0">
                <a:ln w="0">
                  <a:noFill/>
                </a:ln>
                <a:solidFill>
                  <a:prstClr val="white"/>
                </a:solidFill>
                <a:effectLst/>
                <a:uLnTx/>
                <a:uFillTx/>
                <a:latin typeface="Arial"/>
                <a:ea typeface="+mn-ea"/>
                <a:cs typeface="+mn-cs"/>
              </a:rPr>
              <a:t>Tillsammans utvecklar </a:t>
            </a:r>
            <a:br>
              <a:rPr kumimoji="0" lang="sv-SE" sz="1800" b="0" i="0" u="none" strike="noStrike" kern="1200" cap="none" spc="0" normalizeH="0" baseline="0" noProof="0">
                <a:ln w="0">
                  <a:noFill/>
                </a:ln>
                <a:solidFill>
                  <a:prstClr val="white"/>
                </a:solidFill>
                <a:effectLst/>
                <a:uLnTx/>
                <a:uFillTx/>
                <a:latin typeface="Arial"/>
                <a:ea typeface="+mn-ea"/>
                <a:cs typeface="+mn-cs"/>
              </a:rPr>
            </a:br>
            <a:r>
              <a:rPr kumimoji="0" lang="sv-SE" sz="1800" b="0" i="0" u="none" strike="noStrike" kern="1200" cap="none" spc="0" normalizeH="0" baseline="0" noProof="0">
                <a:ln w="0">
                  <a:noFill/>
                </a:ln>
                <a:solidFill>
                  <a:prstClr val="white"/>
                </a:solidFill>
                <a:effectLst/>
                <a:uLnTx/>
                <a:uFillTx/>
                <a:latin typeface="Arial"/>
                <a:ea typeface="+mn-ea"/>
                <a:cs typeface="+mn-cs"/>
              </a:rPr>
              <a:t>vi hälsa, vård och omsorg</a:t>
            </a:r>
            <a:r>
              <a:rPr kumimoji="0" lang="sv-SE" sz="4400" b="0" i="0" u="none" strike="noStrike" kern="1200" cap="none" spc="0" normalizeH="0" baseline="0" noProof="0">
                <a:ln>
                  <a:noFill/>
                </a:ln>
                <a:solidFill>
                  <a:prstClr val="white"/>
                </a:solidFill>
                <a:effectLst/>
                <a:uLnTx/>
                <a:uFillTx/>
                <a:latin typeface="Arial"/>
                <a:ea typeface="+mn-ea"/>
                <a:cs typeface="+mn-cs"/>
              </a:rPr>
              <a:t/>
            </a:r>
            <a:br>
              <a:rPr kumimoji="0" lang="sv-SE" sz="4400" b="0" i="0" u="none" strike="noStrike" kern="1200" cap="none" spc="0" normalizeH="0" baseline="0" noProof="0">
                <a:ln>
                  <a:noFill/>
                </a:ln>
                <a:solidFill>
                  <a:prstClr val="white"/>
                </a:solidFill>
                <a:effectLst/>
                <a:uLnTx/>
                <a:uFillTx/>
                <a:latin typeface="Arial"/>
                <a:ea typeface="+mn-ea"/>
                <a:cs typeface="+mn-cs"/>
              </a:rPr>
            </a:br>
            <a:r>
              <a:rPr kumimoji="0" lang="sv-SE" sz="1100" b="0" i="0" u="none" strike="noStrike" kern="1200" cap="none" spc="0" normalizeH="0" baseline="0" noProof="0">
                <a:ln>
                  <a:noFill/>
                </a:ln>
                <a:solidFill>
                  <a:prstClr val="white"/>
                </a:solidFill>
                <a:effectLst/>
                <a:uLnTx/>
                <a:uFillTx/>
                <a:latin typeface="Arial"/>
                <a:ea typeface="+mn-ea"/>
                <a:cs typeface="+mn-cs"/>
              </a:rPr>
              <a:t/>
            </a:r>
            <a:br>
              <a:rPr kumimoji="0" lang="sv-SE" sz="1100" b="0" i="0" u="none" strike="noStrike" kern="1200" cap="none" spc="0" normalizeH="0" baseline="0" noProof="0">
                <a:ln>
                  <a:noFill/>
                </a:ln>
                <a:solidFill>
                  <a:prstClr val="white"/>
                </a:solidFill>
                <a:effectLst/>
                <a:uLnTx/>
                <a:uFillTx/>
                <a:latin typeface="Arial"/>
                <a:ea typeface="+mn-ea"/>
                <a:cs typeface="+mn-cs"/>
              </a:rPr>
            </a:b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8" name="Bildobjekt 7" descr="Illustration som visar en kvinna som håller en annan kvinna på axeln för att visa henne stöd. Bilden visar också små ikoner av en dator med texten &quot;1177&quot;, en ambulans, ett hjärta med pulsmätning, mediciner, en mobiltelefon med digital vårdtjänst och en vårdcentral med en person som arbetar där.">
            <a:extLst>
              <a:ext uri="{FF2B5EF4-FFF2-40B4-BE49-F238E27FC236}">
                <a16:creationId xmlns:a16="http://schemas.microsoft.com/office/drawing/2014/main" id="{A7276966-7A7C-4465-BA14-B14EFE1FA4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875" y="527171"/>
            <a:ext cx="5303520" cy="5649596"/>
          </a:xfrm>
          <a:prstGeom prst="rect">
            <a:avLst/>
          </a:prstGeom>
        </p:spPr>
      </p:pic>
      <p:sp>
        <p:nvSpPr>
          <p:cNvPr id="6" name="Rubrik 1">
            <a:extLst>
              <a:ext uri="{FF2B5EF4-FFF2-40B4-BE49-F238E27FC236}">
                <a16:creationId xmlns:a16="http://schemas.microsoft.com/office/drawing/2014/main" id="{D3403232-B90C-4CFA-ACF3-56235B815259}"/>
              </a:ext>
            </a:extLst>
          </p:cNvPr>
          <p:cNvSpPr>
            <a:spLocks noGrp="1"/>
          </p:cNvSpPr>
          <p:nvPr>
            <p:ph type="ctrTitle"/>
          </p:nvPr>
        </p:nvSpPr>
        <p:spPr>
          <a:xfrm>
            <a:off x="6096000" y="2178574"/>
            <a:ext cx="9608400" cy="1965600"/>
          </a:xfrm>
        </p:spPr>
        <p:txBody>
          <a:bodyPr>
            <a:normAutofit/>
          </a:bodyPr>
          <a:lstStyle/>
          <a:p>
            <a:pPr algn="l"/>
            <a:r>
              <a:rPr lang="sv-SE" sz="8900" dirty="0">
                <a:ln w="0">
                  <a:noFill/>
                </a:ln>
                <a:solidFill>
                  <a:schemeClr val="accent4">
                    <a:lumMod val="25000"/>
                  </a:schemeClr>
                </a:solidFill>
              </a:rPr>
              <a:t>Nära vård</a:t>
            </a:r>
            <a:endParaRPr lang="sv-SE" sz="8900" dirty="0">
              <a:solidFill>
                <a:schemeClr val="accent4">
                  <a:lumMod val="25000"/>
                </a:schemeClr>
              </a:solidFill>
            </a:endParaRPr>
          </a:p>
        </p:txBody>
      </p:sp>
      <p:sp>
        <p:nvSpPr>
          <p:cNvPr id="9" name="Underrubrik 2">
            <a:extLst>
              <a:ext uri="{FF2B5EF4-FFF2-40B4-BE49-F238E27FC236}">
                <a16:creationId xmlns:a16="http://schemas.microsoft.com/office/drawing/2014/main" id="{5A259AE6-B737-400F-A1AA-3A90C196223A}"/>
              </a:ext>
            </a:extLst>
          </p:cNvPr>
          <p:cNvSpPr txBox="1">
            <a:spLocks/>
          </p:cNvSpPr>
          <p:nvPr/>
        </p:nvSpPr>
        <p:spPr>
          <a:xfrm>
            <a:off x="6087442" y="3429000"/>
            <a:ext cx="5303520" cy="1689952"/>
          </a:xfrm>
          <a:prstGeom prst="rect">
            <a:avLst/>
          </a:prstGeom>
        </p:spPr>
        <p:txBody>
          <a:bodyPr>
            <a:norm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sv-SE" sz="2800" b="0" i="0" u="none" strike="noStrike" kern="1200" cap="none" spc="0" normalizeH="0" baseline="0" noProof="0" dirty="0">
                <a:ln w="0">
                  <a:noFill/>
                </a:ln>
                <a:solidFill>
                  <a:prstClr val="black"/>
                </a:solidFill>
                <a:effectLst/>
                <a:uLnTx/>
                <a:uFillTx/>
                <a:latin typeface="Arial"/>
                <a:ea typeface="+mn-ea"/>
                <a:cs typeface="+mn-cs"/>
              </a:rPr>
              <a:t>Tillsammans utvecklar </a:t>
            </a:r>
            <a:br>
              <a:rPr kumimoji="0" lang="sv-SE" sz="2800" b="0" i="0" u="none" strike="noStrike" kern="1200" cap="none" spc="0" normalizeH="0" baseline="0" noProof="0" dirty="0">
                <a:ln w="0">
                  <a:noFill/>
                </a:ln>
                <a:solidFill>
                  <a:prstClr val="black"/>
                </a:solidFill>
                <a:effectLst/>
                <a:uLnTx/>
                <a:uFillTx/>
                <a:latin typeface="Arial"/>
                <a:ea typeface="+mn-ea"/>
                <a:cs typeface="+mn-cs"/>
              </a:rPr>
            </a:br>
            <a:r>
              <a:rPr kumimoji="0" lang="sv-SE" sz="2800" b="0" i="0" u="none" strike="noStrike" kern="1200" cap="none" spc="0" normalizeH="0" baseline="0" noProof="0" dirty="0">
                <a:ln w="0">
                  <a:noFill/>
                </a:ln>
                <a:solidFill>
                  <a:prstClr val="black"/>
                </a:solidFill>
                <a:effectLst/>
                <a:uLnTx/>
                <a:uFillTx/>
                <a:latin typeface="Arial"/>
                <a:ea typeface="+mn-ea"/>
                <a:cs typeface="+mn-cs"/>
              </a:rPr>
              <a:t>vi hälsa, vård och omsorg!</a:t>
            </a:r>
            <a:endParaRPr kumimoji="0" lang="sv-SE" sz="2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Underrubrik 2">
            <a:extLst>
              <a:ext uri="{FF2B5EF4-FFF2-40B4-BE49-F238E27FC236}">
                <a16:creationId xmlns:a16="http://schemas.microsoft.com/office/drawing/2014/main" id="{5DD5E1FB-F419-47E9-A6AA-BD30C21DC7B7}"/>
              </a:ext>
            </a:extLst>
          </p:cNvPr>
          <p:cNvSpPr txBox="1">
            <a:spLocks/>
          </p:cNvSpPr>
          <p:nvPr/>
        </p:nvSpPr>
        <p:spPr>
          <a:xfrm>
            <a:off x="6096000" y="1520425"/>
            <a:ext cx="5303520" cy="1689952"/>
          </a:xfrm>
          <a:prstGeom prst="rect">
            <a:avLst/>
          </a:prstGeom>
        </p:spPr>
        <p:txBody>
          <a:bodyPr>
            <a:normAutofit/>
          </a:bodyPr>
          <a:lst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1800" kern="1200">
                <a:solidFill>
                  <a:srgbClr val="FFFFFF"/>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1600" kern="1200">
                <a:solidFill>
                  <a:srgbClr val="FFFFFF"/>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4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163" marR="0" lvl="0" indent="0" algn="l" defTabSz="914400" rtl="0" eaLnBrk="1" fontAlgn="auto" latinLnBrk="0" hangingPunct="1">
              <a:lnSpc>
                <a:spcPct val="100000"/>
              </a:lnSpc>
              <a:spcBef>
                <a:spcPts val="0"/>
              </a:spcBef>
              <a:spcAft>
                <a:spcPts val="1200"/>
              </a:spcAft>
              <a:buClrTx/>
              <a:buSzTx/>
              <a:buFont typeface="Symbol" panose="05050102010706020507" pitchFamily="18" charset="2"/>
              <a:buNone/>
              <a:tabLst/>
              <a:defRPr/>
            </a:pPr>
            <a:r>
              <a:rPr kumimoji="0" lang="sv-SE" sz="2800" b="0" i="0" u="none" strike="noStrike" kern="1200" cap="none" spc="0" normalizeH="0" baseline="0" noProof="0" dirty="0">
                <a:ln>
                  <a:noFill/>
                </a:ln>
                <a:solidFill>
                  <a:prstClr val="black"/>
                </a:solidFill>
                <a:effectLst/>
                <a:uLnTx/>
                <a:uFillTx/>
                <a:latin typeface="Arial"/>
                <a:ea typeface="+mn-ea"/>
                <a:cs typeface="+mn-cs"/>
              </a:rPr>
              <a:t> </a:t>
            </a:r>
          </a:p>
        </p:txBody>
      </p:sp>
      <p:sp>
        <p:nvSpPr>
          <p:cNvPr id="11" name="textruta 10">
            <a:extLst>
              <a:ext uri="{FF2B5EF4-FFF2-40B4-BE49-F238E27FC236}">
                <a16:creationId xmlns:a16="http://schemas.microsoft.com/office/drawing/2014/main" id="{D0C711BD-F9C9-B7ED-367B-7800388ADE3A}"/>
              </a:ext>
            </a:extLst>
          </p:cNvPr>
          <p:cNvSpPr txBox="1"/>
          <p:nvPr/>
        </p:nvSpPr>
        <p:spPr>
          <a:xfrm>
            <a:off x="8427378" y="5188876"/>
            <a:ext cx="785459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Lisbeth Löpare-Johansson</a:t>
            </a:r>
            <a:br>
              <a:rPr kumimoji="0" lang="sv-SE" sz="1800" b="0" i="0" u="none" strike="noStrike" kern="1200" cap="none" spc="0" normalizeH="0" baseline="0" noProof="0" dirty="0">
                <a:ln>
                  <a:noFill/>
                </a:ln>
                <a:solidFill>
                  <a:prstClr val="black"/>
                </a:solidFill>
                <a:effectLst/>
                <a:uLnTx/>
                <a:uFillTx/>
                <a:latin typeface="Arial"/>
                <a:ea typeface="+mn-ea"/>
                <a:cs typeface="+mn-cs"/>
              </a:rPr>
            </a:br>
            <a:r>
              <a:rPr kumimoji="0" lang="sv-SE" sz="1800" b="0" i="0" u="none" strike="noStrike" kern="1200" cap="none" spc="0" normalizeH="0" baseline="0" noProof="0" dirty="0">
                <a:ln>
                  <a:noFill/>
                </a:ln>
                <a:solidFill>
                  <a:prstClr val="black"/>
                </a:solidFill>
                <a:effectLst/>
                <a:uLnTx/>
                <a:uFillTx/>
                <a:latin typeface="Arial"/>
                <a:ea typeface="+mn-ea"/>
                <a:cs typeface="+mn-cs"/>
              </a:rPr>
              <a:t>Samordnare Nära vård</a:t>
            </a:r>
            <a:br>
              <a:rPr kumimoji="0" lang="sv-SE" sz="1800" b="0" i="0" u="none" strike="noStrike" kern="1200" cap="none" spc="0" normalizeH="0" baseline="0" noProof="0" dirty="0">
                <a:ln>
                  <a:noFill/>
                </a:ln>
                <a:solidFill>
                  <a:prstClr val="black"/>
                </a:solidFill>
                <a:effectLst/>
                <a:uLnTx/>
                <a:uFillTx/>
                <a:latin typeface="Arial"/>
                <a:ea typeface="+mn-ea"/>
                <a:cs typeface="+mn-cs"/>
              </a:rPr>
            </a:br>
            <a:r>
              <a:rPr kumimoji="0" lang="sv-SE" sz="1800" b="0" i="0" u="none" strike="noStrike" kern="1200" cap="none" spc="0" normalizeH="0" baseline="0" noProof="0" dirty="0">
                <a:ln>
                  <a:noFill/>
                </a:ln>
                <a:solidFill>
                  <a:prstClr val="black"/>
                </a:solidFill>
                <a:effectLst/>
                <a:uLnTx/>
                <a:uFillTx/>
                <a:latin typeface="Arial"/>
                <a:ea typeface="+mn-ea"/>
                <a:cs typeface="+mn-cs"/>
              </a:rPr>
              <a:t>Sveriges kommuner och regioner</a:t>
            </a:r>
          </a:p>
        </p:txBody>
      </p:sp>
    </p:spTree>
    <p:extLst>
      <p:ext uri="{BB962C8B-B14F-4D97-AF65-F5344CB8AC3E}">
        <p14:creationId xmlns:p14="http://schemas.microsoft.com/office/powerpoint/2010/main" val="20579013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1EFD65A-B764-4048-8DA6-043799C88CA8}"/>
              </a:ext>
            </a:extLst>
          </p:cNvPr>
          <p:cNvSpPr>
            <a:spLocks noGrp="1"/>
          </p:cNvSpPr>
          <p:nvPr>
            <p:ph type="title"/>
          </p:nvPr>
        </p:nvSpPr>
        <p:spPr>
          <a:xfrm>
            <a:off x="749956" y="369777"/>
            <a:ext cx="9609825" cy="1231392"/>
          </a:xfrm>
        </p:spPr>
        <p:txBody>
          <a:bodyPr/>
          <a:lstStyle/>
          <a:p>
            <a:r>
              <a:rPr lang="sv-SE" dirty="0"/>
              <a:t>Agenda</a:t>
            </a:r>
          </a:p>
        </p:txBody>
      </p:sp>
      <p:sp>
        <p:nvSpPr>
          <p:cNvPr id="3" name="Platshållare för innehåll 2">
            <a:extLst>
              <a:ext uri="{FF2B5EF4-FFF2-40B4-BE49-F238E27FC236}">
                <a16:creationId xmlns:a16="http://schemas.microsoft.com/office/drawing/2014/main" id="{F7C2CD89-C727-4D09-905B-E514B60B3F63}"/>
              </a:ext>
            </a:extLst>
          </p:cNvPr>
          <p:cNvSpPr>
            <a:spLocks noGrp="1"/>
          </p:cNvSpPr>
          <p:nvPr>
            <p:ph idx="1"/>
          </p:nvPr>
        </p:nvSpPr>
        <p:spPr>
          <a:xfrm>
            <a:off x="664231" y="1867868"/>
            <a:ext cx="11327744" cy="5190157"/>
          </a:xfrm>
        </p:spPr>
        <p:txBody>
          <a:bodyPr/>
          <a:lstStyle/>
          <a:p>
            <a:pPr marL="30163" indent="0">
              <a:buNone/>
            </a:pPr>
            <a:r>
              <a:rPr lang="sv-SE" dirty="0"/>
              <a:t>- Viktiga fokusfrågor SKR Nära vård- lite mer om Gemensam plan för  primärvård</a:t>
            </a:r>
          </a:p>
          <a:p>
            <a:pPr>
              <a:buFontTx/>
              <a:buChar char="-"/>
            </a:pPr>
            <a:r>
              <a:rPr lang="sv-SE" dirty="0"/>
              <a:t>Nära vårds framtidsdag 9 nov.</a:t>
            </a:r>
          </a:p>
          <a:p>
            <a:pPr>
              <a:buFontTx/>
              <a:buChar char="-"/>
            </a:pPr>
            <a:r>
              <a:rPr lang="sv-SE" dirty="0"/>
              <a:t>Nytt från SKR Nära vård</a:t>
            </a:r>
          </a:p>
          <a:p>
            <a:pPr>
              <a:buFontTx/>
              <a:buChar char="-"/>
            </a:pPr>
            <a:r>
              <a:rPr lang="sv-SE" dirty="0"/>
              <a:t>ÖK-22 – SoS uppföljning, 30 september delårsrapport, ÖK -23 läget </a:t>
            </a:r>
          </a:p>
          <a:p>
            <a:pPr>
              <a:buFontTx/>
              <a:buChar char="-"/>
            </a:pPr>
            <a:r>
              <a:rPr lang="sv-SE" dirty="0"/>
              <a:t>Övrigt</a:t>
            </a:r>
          </a:p>
          <a:p>
            <a:pPr marL="30163" indent="0">
              <a:buNone/>
            </a:pPr>
            <a:endParaRPr lang="sv-SE" dirty="0"/>
          </a:p>
        </p:txBody>
      </p:sp>
    </p:spTree>
    <p:extLst>
      <p:ext uri="{BB962C8B-B14F-4D97-AF65-F5344CB8AC3E}">
        <p14:creationId xmlns:p14="http://schemas.microsoft.com/office/powerpoint/2010/main" val="17706016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4D397A1F-ABA5-DCDB-5A89-053C2CED2925}"/>
              </a:ext>
            </a:extLst>
          </p:cNvPr>
          <p:cNvPicPr>
            <a:picLocks noGrp="1" noChangeAspect="1"/>
          </p:cNvPicPr>
          <p:nvPr>
            <p:ph idx="1"/>
          </p:nvPr>
        </p:nvPicPr>
        <p:blipFill>
          <a:blip r:embed="rId2"/>
          <a:stretch>
            <a:fillRect/>
          </a:stretch>
        </p:blipFill>
        <p:spPr>
          <a:xfrm>
            <a:off x="4153261" y="2921671"/>
            <a:ext cx="3788651" cy="2157413"/>
          </a:xfrm>
          <a:prstGeom prst="rect">
            <a:avLst/>
          </a:prstGeom>
        </p:spPr>
      </p:pic>
      <p:sp>
        <p:nvSpPr>
          <p:cNvPr id="3" name="Rubrik 2">
            <a:extLst>
              <a:ext uri="{FF2B5EF4-FFF2-40B4-BE49-F238E27FC236}">
                <a16:creationId xmlns:a16="http://schemas.microsoft.com/office/drawing/2014/main" id="{9074A188-C621-E704-69F4-8060ADB4403D}"/>
              </a:ext>
            </a:extLst>
          </p:cNvPr>
          <p:cNvSpPr>
            <a:spLocks noGrp="1"/>
          </p:cNvSpPr>
          <p:nvPr>
            <p:ph type="title"/>
          </p:nvPr>
        </p:nvSpPr>
        <p:spPr>
          <a:xfrm>
            <a:off x="664233" y="874602"/>
            <a:ext cx="10260942" cy="1231392"/>
          </a:xfrm>
        </p:spPr>
        <p:txBody>
          <a:bodyPr/>
          <a:lstStyle/>
          <a:p>
            <a:r>
              <a:rPr lang="sv-SE" dirty="0"/>
              <a:t>Nära vård</a:t>
            </a:r>
            <a:br>
              <a:rPr lang="sv-SE" dirty="0"/>
            </a:br>
            <a:r>
              <a:rPr lang="sv-SE" sz="3200" dirty="0"/>
              <a:t>Tillsammans utvecklar vi hälsa, vård och omsorg</a:t>
            </a:r>
            <a:endParaRPr lang="sv-SE" dirty="0"/>
          </a:p>
        </p:txBody>
      </p:sp>
      <p:pic>
        <p:nvPicPr>
          <p:cNvPr id="5" name="Bildobjekt 4">
            <a:extLst>
              <a:ext uri="{FF2B5EF4-FFF2-40B4-BE49-F238E27FC236}">
                <a16:creationId xmlns:a16="http://schemas.microsoft.com/office/drawing/2014/main" id="{8E7BBD32-998F-C81A-F049-4D85195B01B1}"/>
              </a:ext>
            </a:extLst>
          </p:cNvPr>
          <p:cNvPicPr>
            <a:picLocks noChangeAspect="1"/>
          </p:cNvPicPr>
          <p:nvPr/>
        </p:nvPicPr>
        <p:blipFill>
          <a:blip r:embed="rId3"/>
          <a:stretch>
            <a:fillRect/>
          </a:stretch>
        </p:blipFill>
        <p:spPr>
          <a:xfrm>
            <a:off x="8119606" y="2681096"/>
            <a:ext cx="3493274" cy="2638565"/>
          </a:xfrm>
          <a:prstGeom prst="rect">
            <a:avLst/>
          </a:prstGeom>
        </p:spPr>
      </p:pic>
      <p:pic>
        <p:nvPicPr>
          <p:cNvPr id="6" name="Bildobjekt 5">
            <a:extLst>
              <a:ext uri="{FF2B5EF4-FFF2-40B4-BE49-F238E27FC236}">
                <a16:creationId xmlns:a16="http://schemas.microsoft.com/office/drawing/2014/main" id="{2AF7BCE4-B345-0C0E-4035-72827FF9700B}"/>
              </a:ext>
            </a:extLst>
          </p:cNvPr>
          <p:cNvPicPr>
            <a:picLocks noChangeAspect="1"/>
          </p:cNvPicPr>
          <p:nvPr/>
        </p:nvPicPr>
        <p:blipFill>
          <a:blip r:embed="rId4"/>
          <a:stretch>
            <a:fillRect/>
          </a:stretch>
        </p:blipFill>
        <p:spPr>
          <a:xfrm>
            <a:off x="140168" y="2898933"/>
            <a:ext cx="3835400" cy="2157413"/>
          </a:xfrm>
          <a:prstGeom prst="rect">
            <a:avLst/>
          </a:prstGeom>
        </p:spPr>
      </p:pic>
    </p:spTree>
    <p:extLst>
      <p:ext uri="{BB962C8B-B14F-4D97-AF65-F5344CB8AC3E}">
        <p14:creationId xmlns:p14="http://schemas.microsoft.com/office/powerpoint/2010/main" val="19729746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45029EEA-BEA8-B256-733A-2148DCBFB825}"/>
              </a:ext>
            </a:extLst>
          </p:cNvPr>
          <p:cNvSpPr>
            <a:spLocks noGrp="1"/>
          </p:cNvSpPr>
          <p:nvPr>
            <p:ph idx="1"/>
          </p:nvPr>
        </p:nvSpPr>
        <p:spPr>
          <a:xfrm>
            <a:off x="664232" y="2105994"/>
            <a:ext cx="9609825" cy="4183046"/>
          </a:xfrm>
        </p:spPr>
        <p:txBody>
          <a:bodyPr/>
          <a:lstStyle/>
          <a:p>
            <a:pPr marL="30163" indent="0">
              <a:buNone/>
            </a:pPr>
            <a:endParaRPr lang="sv-SE" sz="3200" b="1" dirty="0"/>
          </a:p>
          <a:p>
            <a:pPr marL="30163" indent="0">
              <a:buNone/>
            </a:pPr>
            <a:r>
              <a:rPr lang="sv-SE" b="1" dirty="0"/>
              <a:t>Gemensam plan för primärvård </a:t>
            </a:r>
            <a:r>
              <a:rPr lang="sv-SE" dirty="0"/>
              <a:t>– stärka systemledningsperspektivet och primärvården som nav </a:t>
            </a:r>
          </a:p>
          <a:p>
            <a:pPr marL="30163" indent="0">
              <a:buNone/>
            </a:pPr>
            <a:endParaRPr lang="sv-SE" b="1" dirty="0"/>
          </a:p>
          <a:p>
            <a:pPr marL="30163" indent="0">
              <a:buNone/>
            </a:pPr>
            <a:r>
              <a:rPr lang="sv-SE" b="1" dirty="0"/>
              <a:t>Vy för sammanhållen planering på 1177 </a:t>
            </a:r>
            <a:r>
              <a:rPr lang="sv-SE" dirty="0"/>
              <a:t>– personcentrering och </a:t>
            </a:r>
            <a:r>
              <a:rPr lang="sv-SE" dirty="0" err="1"/>
              <a:t>patientkontrakt</a:t>
            </a:r>
            <a:endParaRPr lang="sv-SE" dirty="0"/>
          </a:p>
          <a:p>
            <a:pPr marL="30163" indent="0">
              <a:buNone/>
            </a:pPr>
            <a:endParaRPr lang="sv-SE" dirty="0"/>
          </a:p>
          <a:p>
            <a:pPr marL="30163" indent="0">
              <a:buNone/>
            </a:pPr>
            <a:r>
              <a:rPr lang="sv-SE" b="1" dirty="0"/>
              <a:t>Ramverk för uppföljning</a:t>
            </a:r>
            <a:r>
              <a:rPr lang="sv-SE" dirty="0"/>
              <a:t> </a:t>
            </a:r>
            <a:r>
              <a:rPr lang="sv-SE" b="1" dirty="0"/>
              <a:t>- </a:t>
            </a:r>
            <a:r>
              <a:rPr lang="sv-SE" dirty="0"/>
              <a:t>Utvecklad styrning och ledning </a:t>
            </a:r>
          </a:p>
          <a:p>
            <a:pPr>
              <a:buFont typeface="Arial" panose="020B0604020202020204" pitchFamily="34" charset="0"/>
              <a:buChar char="•"/>
            </a:pPr>
            <a:endParaRPr lang="sv-SE" dirty="0"/>
          </a:p>
        </p:txBody>
      </p:sp>
      <p:sp>
        <p:nvSpPr>
          <p:cNvPr id="3" name="Rubrik 2">
            <a:extLst>
              <a:ext uri="{FF2B5EF4-FFF2-40B4-BE49-F238E27FC236}">
                <a16:creationId xmlns:a16="http://schemas.microsoft.com/office/drawing/2014/main" id="{B032B98F-9E5A-5CA7-9A04-DACECBF2CD77}"/>
              </a:ext>
            </a:extLst>
          </p:cNvPr>
          <p:cNvSpPr>
            <a:spLocks noGrp="1"/>
          </p:cNvSpPr>
          <p:nvPr>
            <p:ph type="title"/>
          </p:nvPr>
        </p:nvSpPr>
        <p:spPr/>
        <p:txBody>
          <a:bodyPr/>
          <a:lstStyle/>
          <a:p>
            <a:r>
              <a:rPr lang="sv-SE" dirty="0"/>
              <a:t>Fas 2  att </a:t>
            </a:r>
            <a:r>
              <a:rPr lang="sv-SE" u="sng" dirty="0"/>
              <a:t>GÖRA</a:t>
            </a:r>
            <a:r>
              <a:rPr lang="sv-SE" dirty="0"/>
              <a:t> Nära vård</a:t>
            </a:r>
          </a:p>
        </p:txBody>
      </p:sp>
    </p:spTree>
    <p:extLst>
      <p:ext uri="{BB962C8B-B14F-4D97-AF65-F5344CB8AC3E}">
        <p14:creationId xmlns:p14="http://schemas.microsoft.com/office/powerpoint/2010/main" val="24131294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87135A34-D667-4C25-B90E-C4513DF36766}"/>
              </a:ext>
            </a:extLst>
          </p:cNvPr>
          <p:cNvSpPr>
            <a:spLocks noGrp="1"/>
          </p:cNvSpPr>
          <p:nvPr>
            <p:ph type="ctrTitle"/>
          </p:nvPr>
        </p:nvSpPr>
        <p:spPr>
          <a:xfrm>
            <a:off x="643468" y="643467"/>
            <a:ext cx="4620584" cy="4567137"/>
          </a:xfrm>
        </p:spPr>
        <p:txBody>
          <a:bodyPr>
            <a:normAutofit/>
          </a:bodyPr>
          <a:lstStyle/>
          <a:p>
            <a:pPr algn="l"/>
            <a:r>
              <a:rPr lang="sv-SE" sz="4800" dirty="0"/>
              <a:t>Gemensam plan </a:t>
            </a:r>
            <a:br>
              <a:rPr lang="sv-SE" sz="4800" dirty="0"/>
            </a:br>
            <a:r>
              <a:rPr lang="sv-SE" sz="4800" dirty="0"/>
              <a:t>Primärvård</a:t>
            </a:r>
          </a:p>
        </p:txBody>
      </p:sp>
      <p:pic>
        <p:nvPicPr>
          <p:cNvPr id="10" name="Bildobjekt 9" descr="En bild som visar vektorgrafik, står, olika, flera&#10;&#10;Automatiskt genererad beskrivning">
            <a:extLst>
              <a:ext uri="{FF2B5EF4-FFF2-40B4-BE49-F238E27FC236}">
                <a16:creationId xmlns:a16="http://schemas.microsoft.com/office/drawing/2014/main" id="{C1EC4FCE-373E-4472-89B3-277F24E0D7A8}"/>
              </a:ext>
            </a:extLst>
          </p:cNvPr>
          <p:cNvPicPr>
            <a:picLocks noChangeAspect="1"/>
          </p:cNvPicPr>
          <p:nvPr/>
        </p:nvPicPr>
        <p:blipFill rotWithShape="1">
          <a:blip r:embed="rId2"/>
          <a:srcRect r="-1" b="8276"/>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090047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D95DCF16-7714-4008-6A23-D4D323017058}"/>
              </a:ext>
            </a:extLst>
          </p:cNvPr>
          <p:cNvSpPr>
            <a:spLocks noGrp="1"/>
          </p:cNvSpPr>
          <p:nvPr>
            <p:ph idx="1"/>
          </p:nvPr>
        </p:nvSpPr>
        <p:spPr>
          <a:xfrm>
            <a:off x="664231" y="1715469"/>
            <a:ext cx="9609825" cy="5396532"/>
          </a:xfrm>
        </p:spPr>
        <p:txBody>
          <a:bodyPr/>
          <a:lstStyle/>
          <a:p>
            <a:r>
              <a:rPr lang="sv-SE" dirty="0"/>
              <a:t>God och nära vård -En reform för ett hållbart hälso- och sjukvårdssystem SOU 2020:19</a:t>
            </a:r>
          </a:p>
          <a:p>
            <a:r>
              <a:rPr lang="sv-SE" dirty="0"/>
              <a:t>Nästa steg-Ökad kvalitet och jämlikhet i vård och omsorg för äldre personer SOU 2022:41 </a:t>
            </a:r>
          </a:p>
          <a:p>
            <a:r>
              <a:rPr lang="sv-SE" dirty="0"/>
              <a:t>SKRs PM specialiserad vård i hemmet</a:t>
            </a:r>
          </a:p>
          <a:p>
            <a:r>
              <a:rPr lang="sv-SE" dirty="0"/>
              <a:t>Nationellt primärvårduppdag i HSL</a:t>
            </a:r>
          </a:p>
          <a:p>
            <a:pPr marL="30163" indent="0">
              <a:buNone/>
            </a:pPr>
            <a:endParaRPr lang="sv-SE" dirty="0"/>
          </a:p>
        </p:txBody>
      </p:sp>
      <p:sp>
        <p:nvSpPr>
          <p:cNvPr id="3" name="Rubrik 2">
            <a:extLst>
              <a:ext uri="{FF2B5EF4-FFF2-40B4-BE49-F238E27FC236}">
                <a16:creationId xmlns:a16="http://schemas.microsoft.com/office/drawing/2014/main" id="{05AD4D2B-CE3C-58B3-A5B5-58A2AF10ADA2}"/>
              </a:ext>
            </a:extLst>
          </p:cNvPr>
          <p:cNvSpPr>
            <a:spLocks noGrp="1"/>
          </p:cNvSpPr>
          <p:nvPr>
            <p:ph type="title"/>
          </p:nvPr>
        </p:nvSpPr>
        <p:spPr>
          <a:xfrm>
            <a:off x="664231" y="484077"/>
            <a:ext cx="9609825" cy="1231392"/>
          </a:xfrm>
        </p:spPr>
        <p:txBody>
          <a:bodyPr/>
          <a:lstStyle/>
          <a:p>
            <a:r>
              <a:rPr lang="sv-SE" dirty="0"/>
              <a:t>Bakgrund</a:t>
            </a:r>
          </a:p>
        </p:txBody>
      </p:sp>
    </p:spTree>
    <p:extLst>
      <p:ext uri="{BB962C8B-B14F-4D97-AF65-F5344CB8AC3E}">
        <p14:creationId xmlns:p14="http://schemas.microsoft.com/office/powerpoint/2010/main" val="25827903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1612C93-1BB7-4B98-AE88-FC1184E22EF1}"/>
              </a:ext>
            </a:extLst>
          </p:cNvPr>
          <p:cNvSpPr>
            <a:spLocks noGrp="1"/>
          </p:cNvSpPr>
          <p:nvPr>
            <p:ph type="title"/>
          </p:nvPr>
        </p:nvSpPr>
        <p:spPr/>
        <p:txBody>
          <a:bodyPr/>
          <a:lstStyle/>
          <a:p>
            <a:r>
              <a:rPr lang="sv-SE" dirty="0"/>
              <a:t>Varför?</a:t>
            </a:r>
          </a:p>
        </p:txBody>
      </p:sp>
      <p:sp>
        <p:nvSpPr>
          <p:cNvPr id="3" name="Platshållare för innehåll 2">
            <a:extLst>
              <a:ext uri="{FF2B5EF4-FFF2-40B4-BE49-F238E27FC236}">
                <a16:creationId xmlns:a16="http://schemas.microsoft.com/office/drawing/2014/main" id="{2D05C30D-0887-4093-9EA2-5B59DD44CCE1}"/>
              </a:ext>
            </a:extLst>
          </p:cNvPr>
          <p:cNvSpPr>
            <a:spLocks noGrp="1"/>
          </p:cNvSpPr>
          <p:nvPr>
            <p:ph idx="1"/>
          </p:nvPr>
        </p:nvSpPr>
        <p:spPr>
          <a:xfrm>
            <a:off x="664233" y="1990378"/>
            <a:ext cx="9609825" cy="3738598"/>
          </a:xfrm>
        </p:spPr>
        <p:txBody>
          <a:bodyPr>
            <a:normAutofit/>
          </a:bodyPr>
          <a:lstStyle/>
          <a:p>
            <a:r>
              <a:rPr lang="sv-SE" dirty="0"/>
              <a:t>Säkerställa att patienten får en sammanhängande hälso- och sjukvård och omsorg oavsett huvudman</a:t>
            </a:r>
          </a:p>
          <a:p>
            <a:r>
              <a:rPr lang="sv-SE" dirty="0"/>
              <a:t>En primärvård med två huvudmän – kräver ett systemledarskap som agerar i ”samsyn”</a:t>
            </a:r>
          </a:p>
          <a:p>
            <a:r>
              <a:rPr lang="sv-SE" dirty="0"/>
              <a:t>Gemensamt ansvar för utformning och utveckling av primärvården</a:t>
            </a:r>
          </a:p>
          <a:p>
            <a:r>
              <a:rPr lang="sv-SE" dirty="0"/>
              <a:t>Använda hälso- och sjukvårdens samlade resurser effektivt</a:t>
            </a:r>
          </a:p>
          <a:p>
            <a:r>
              <a:rPr lang="sv-SE" dirty="0"/>
              <a:t>Primärvården ska vara navet i hälso- och sjukvården (den styrande delen i systemet)</a:t>
            </a:r>
          </a:p>
        </p:txBody>
      </p:sp>
    </p:spTree>
    <p:extLst>
      <p:ext uri="{BB962C8B-B14F-4D97-AF65-F5344CB8AC3E}">
        <p14:creationId xmlns:p14="http://schemas.microsoft.com/office/powerpoint/2010/main" val="2890873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874602"/>
            <a:ext cx="9609825" cy="888884"/>
          </a:xfrm>
        </p:spPr>
        <p:txBody>
          <a:bodyPr/>
          <a:lstStyle/>
          <a:p>
            <a:r>
              <a:rPr lang="sv-SE" dirty="0"/>
              <a:t> På gång</a:t>
            </a:r>
          </a:p>
        </p:txBody>
      </p:sp>
      <p:sp>
        <p:nvSpPr>
          <p:cNvPr id="3" name="Platshållare för innehåll 2"/>
          <p:cNvSpPr>
            <a:spLocks noGrp="1"/>
          </p:cNvSpPr>
          <p:nvPr>
            <p:ph idx="1"/>
          </p:nvPr>
        </p:nvSpPr>
        <p:spPr>
          <a:xfrm>
            <a:off x="664233" y="2252065"/>
            <a:ext cx="7216451" cy="3981736"/>
          </a:xfrm>
        </p:spPr>
        <p:txBody>
          <a:bodyPr/>
          <a:lstStyle/>
          <a:p>
            <a:pPr>
              <a:buFont typeface="Arial" panose="020B0604020202020204" pitchFamily="34" charset="0"/>
              <a:buChar char="•"/>
            </a:pPr>
            <a:r>
              <a:rPr lang="sv-SE" b="1" dirty="0"/>
              <a:t>Vad säger den nationella nivån?</a:t>
            </a:r>
          </a:p>
          <a:p>
            <a:pPr>
              <a:buFont typeface="Arial" panose="020B0604020202020204" pitchFamily="34" charset="0"/>
              <a:buChar char="•"/>
            </a:pPr>
            <a:r>
              <a:rPr lang="sv-SE" dirty="0"/>
              <a:t>Äldre utredningen /utökad bemanning</a:t>
            </a:r>
          </a:p>
          <a:p>
            <a:pPr>
              <a:buFont typeface="Arial" panose="020B0604020202020204" pitchFamily="34" charset="0"/>
              <a:buChar char="•"/>
            </a:pPr>
            <a:r>
              <a:rPr lang="sv-SE" dirty="0"/>
              <a:t>Utökad primärvård OCH fler sjukhusplatser</a:t>
            </a:r>
          </a:p>
          <a:p>
            <a:pPr>
              <a:buFont typeface="Arial" panose="020B0604020202020204" pitchFamily="34" charset="0"/>
              <a:buChar char="•"/>
            </a:pPr>
            <a:r>
              <a:rPr lang="sv-SE" dirty="0"/>
              <a:t>IVO- Verkställighetskrav</a:t>
            </a:r>
          </a:p>
          <a:p>
            <a:pPr>
              <a:buFont typeface="Arial" panose="020B0604020202020204" pitchFamily="34" charset="0"/>
              <a:buChar char="•"/>
            </a:pPr>
            <a:r>
              <a:rPr lang="sv-SE" dirty="0"/>
              <a:t>Detta bidrar till ökade konflikter mellan kommun-region</a:t>
            </a:r>
          </a:p>
          <a:p>
            <a:pPr>
              <a:buFont typeface="Arial" panose="020B0604020202020204" pitchFamily="34" charset="0"/>
              <a:buChar char="•"/>
            </a:pPr>
            <a:endParaRPr lang="sv-SE" dirty="0"/>
          </a:p>
          <a:p>
            <a:pPr>
              <a:buFont typeface="Arial" panose="020B0604020202020204" pitchFamily="34" charset="0"/>
              <a:buChar char="•"/>
            </a:pPr>
            <a:endParaRPr lang="sv-SE" dirty="0"/>
          </a:p>
          <a:p>
            <a:pPr marL="30163" indent="0">
              <a:buNone/>
            </a:pPr>
            <a:endParaRPr lang="sv-SE" dirty="0"/>
          </a:p>
          <a:p>
            <a:pPr>
              <a:buFont typeface="Arial" panose="020B0604020202020204" pitchFamily="34" charset="0"/>
              <a:buChar char="•"/>
            </a:pPr>
            <a:endParaRPr lang="sv-SE" dirty="0"/>
          </a:p>
          <a:p>
            <a:pPr>
              <a:buFont typeface="Arial" panose="020B0604020202020204" pitchFamily="34" charset="0"/>
              <a:buChar char="•"/>
            </a:pPr>
            <a:endParaRPr lang="sv-SE" dirty="0"/>
          </a:p>
          <a:p>
            <a:pPr marL="30163" indent="0">
              <a:buNone/>
            </a:pPr>
            <a:endParaRPr lang="sv-SE" b="1" dirty="0"/>
          </a:p>
          <a:p>
            <a:pPr>
              <a:buFont typeface="Arial" panose="020B0604020202020204" pitchFamily="34" charset="0"/>
              <a:buChar char="•"/>
            </a:pPr>
            <a:endParaRPr lang="sv-SE" dirty="0"/>
          </a:p>
          <a:p>
            <a:pPr>
              <a:buFont typeface="Arial" panose="020B0604020202020204" pitchFamily="34" charset="0"/>
              <a:buChar char="•"/>
            </a:pPr>
            <a:endParaRPr lang="sv-SE" dirty="0"/>
          </a:p>
          <a:p>
            <a:pPr marL="30163" indent="0">
              <a:buNone/>
            </a:pPr>
            <a:endParaRPr lang="sv-SE" dirty="0"/>
          </a:p>
        </p:txBody>
      </p:sp>
      <p:pic>
        <p:nvPicPr>
          <p:cNvPr id="5" name="Bildobjekt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80684" y="1249820"/>
            <a:ext cx="4615544" cy="3844695"/>
          </a:xfrm>
          <a:prstGeom prst="rect">
            <a:avLst/>
          </a:prstGeom>
        </p:spPr>
      </p:pic>
    </p:spTree>
    <p:extLst>
      <p:ext uri="{BB962C8B-B14F-4D97-AF65-F5344CB8AC3E}">
        <p14:creationId xmlns:p14="http://schemas.microsoft.com/office/powerpoint/2010/main" val="6544682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8B187B-3A11-4DFB-AA4E-AC37327D7C9C}"/>
              </a:ext>
            </a:extLst>
          </p:cNvPr>
          <p:cNvSpPr>
            <a:spLocks noGrp="1"/>
          </p:cNvSpPr>
          <p:nvPr>
            <p:ph type="title"/>
          </p:nvPr>
        </p:nvSpPr>
        <p:spPr>
          <a:xfrm>
            <a:off x="635658" y="508572"/>
            <a:ext cx="9609825" cy="1231392"/>
          </a:xfrm>
        </p:spPr>
        <p:txBody>
          <a:bodyPr/>
          <a:lstStyle/>
          <a:p>
            <a:r>
              <a:rPr lang="sv-SE" dirty="0"/>
              <a:t>Vad? Exempel på innehåll </a:t>
            </a:r>
          </a:p>
        </p:txBody>
      </p:sp>
      <p:sp>
        <p:nvSpPr>
          <p:cNvPr id="3" name="Platshållare för innehåll 2">
            <a:extLst>
              <a:ext uri="{FF2B5EF4-FFF2-40B4-BE49-F238E27FC236}">
                <a16:creationId xmlns:a16="http://schemas.microsoft.com/office/drawing/2014/main" id="{B3291066-1BFC-45C0-BCAB-CF0A2ACC2C98}"/>
              </a:ext>
            </a:extLst>
          </p:cNvPr>
          <p:cNvSpPr>
            <a:spLocks noGrp="1"/>
          </p:cNvSpPr>
          <p:nvPr>
            <p:ph idx="1"/>
          </p:nvPr>
        </p:nvSpPr>
        <p:spPr>
          <a:xfrm>
            <a:off x="295275" y="1390968"/>
            <a:ext cx="10515600" cy="4786579"/>
          </a:xfrm>
        </p:spPr>
        <p:txBody>
          <a:bodyPr>
            <a:normAutofit fontScale="92500" lnSpcReduction="10000"/>
          </a:bodyPr>
          <a:lstStyle/>
          <a:p>
            <a:r>
              <a:rPr lang="sv-SE" dirty="0"/>
              <a:t>Kompetensförsörjning</a:t>
            </a:r>
          </a:p>
          <a:p>
            <a:r>
              <a:rPr lang="sv-SE" dirty="0"/>
              <a:t>Kompetensutveckling</a:t>
            </a:r>
          </a:p>
          <a:p>
            <a:r>
              <a:rPr lang="sv-SE" dirty="0"/>
              <a:t>Läkarmedverkan</a:t>
            </a:r>
          </a:p>
          <a:p>
            <a:r>
              <a:rPr lang="sv-SE" dirty="0"/>
              <a:t>Lokalfrågor och utbudspunkter</a:t>
            </a:r>
          </a:p>
          <a:p>
            <a:r>
              <a:rPr lang="sv-SE" dirty="0"/>
              <a:t>Klargöra vilken huvudman som ansvara för vad</a:t>
            </a:r>
          </a:p>
          <a:p>
            <a:r>
              <a:rPr lang="sv-SE" dirty="0"/>
              <a:t>Hur primärvårdens kompetenser och utrustning ska tillhandahållas de personer som får sin primärvård från båda huvudmännen</a:t>
            </a:r>
          </a:p>
          <a:p>
            <a:r>
              <a:rPr lang="sv-SE" dirty="0"/>
              <a:t>Samverkan med lärosäten </a:t>
            </a:r>
            <a:r>
              <a:rPr lang="sv-SE" dirty="0" err="1"/>
              <a:t>bl</a:t>
            </a:r>
            <a:r>
              <a:rPr lang="sv-SE" dirty="0"/>
              <a:t> a VFU legitimerade yrkesgrupper</a:t>
            </a:r>
          </a:p>
          <a:p>
            <a:r>
              <a:rPr lang="sv-SE" dirty="0"/>
              <a:t>Forskningsfrågor</a:t>
            </a:r>
          </a:p>
          <a:p>
            <a:r>
              <a:rPr lang="sv-SE" dirty="0"/>
              <a:t>Utvecklingsstrategier för primärvården</a:t>
            </a:r>
          </a:p>
          <a:p>
            <a:pPr marL="30163" indent="0">
              <a:buNone/>
            </a:pPr>
            <a:endParaRPr lang="sv-SE" dirty="0"/>
          </a:p>
        </p:txBody>
      </p:sp>
    </p:spTree>
    <p:extLst>
      <p:ext uri="{BB962C8B-B14F-4D97-AF65-F5344CB8AC3E}">
        <p14:creationId xmlns:p14="http://schemas.microsoft.com/office/powerpoint/2010/main" val="32995534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A34F605-101D-425E-AABF-301D56E0356B}"/>
              </a:ext>
            </a:extLst>
          </p:cNvPr>
          <p:cNvSpPr>
            <a:spLocks noGrp="1"/>
          </p:cNvSpPr>
          <p:nvPr>
            <p:ph type="title"/>
          </p:nvPr>
        </p:nvSpPr>
        <p:spPr/>
        <p:txBody>
          <a:bodyPr/>
          <a:lstStyle/>
          <a:p>
            <a:r>
              <a:rPr lang="sv-SE" dirty="0"/>
              <a:t>Hur?</a:t>
            </a:r>
          </a:p>
        </p:txBody>
      </p:sp>
      <p:sp>
        <p:nvSpPr>
          <p:cNvPr id="3" name="Platshållare för innehåll 2">
            <a:extLst>
              <a:ext uri="{FF2B5EF4-FFF2-40B4-BE49-F238E27FC236}">
                <a16:creationId xmlns:a16="http://schemas.microsoft.com/office/drawing/2014/main" id="{B2F52444-6043-4F95-8BF3-BD4A4A06C794}"/>
              </a:ext>
            </a:extLst>
          </p:cNvPr>
          <p:cNvSpPr>
            <a:spLocks noGrp="1"/>
          </p:cNvSpPr>
          <p:nvPr>
            <p:ph idx="1"/>
          </p:nvPr>
        </p:nvSpPr>
        <p:spPr/>
        <p:txBody>
          <a:bodyPr/>
          <a:lstStyle/>
          <a:p>
            <a:r>
              <a:rPr lang="sv-SE" dirty="0"/>
              <a:t>Fördel framtagen gemensamt i länet, som sedan anpassas per kommun </a:t>
            </a:r>
          </a:p>
          <a:p>
            <a:r>
              <a:rPr lang="sv-SE" dirty="0"/>
              <a:t>Beslutas av huvudmännen</a:t>
            </a:r>
          </a:p>
          <a:p>
            <a:r>
              <a:rPr lang="sv-SE" dirty="0"/>
              <a:t>Uppföljning och revidering årligen av systemledningen</a:t>
            </a:r>
          </a:p>
          <a:p>
            <a:endParaRPr lang="sv-SE" dirty="0"/>
          </a:p>
          <a:p>
            <a:endParaRPr lang="sv-SE" dirty="0"/>
          </a:p>
        </p:txBody>
      </p:sp>
    </p:spTree>
    <p:extLst>
      <p:ext uri="{BB962C8B-B14F-4D97-AF65-F5344CB8AC3E}">
        <p14:creationId xmlns:p14="http://schemas.microsoft.com/office/powerpoint/2010/main" val="17878205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8631" y="5863741"/>
            <a:ext cx="1801238" cy="445771"/>
          </a:xfrm>
          <a:prstGeom prst="rect">
            <a:avLst/>
          </a:prstGeom>
        </p:spPr>
      </p:pic>
      <p:pic>
        <p:nvPicPr>
          <p:cNvPr id="7" name="Bildobjekt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7707" y="5974459"/>
            <a:ext cx="1158281" cy="288070"/>
          </a:xfrm>
          <a:prstGeom prst="rect">
            <a:avLst/>
          </a:prstGeom>
        </p:spPr>
      </p:pic>
      <p:pic>
        <p:nvPicPr>
          <p:cNvPr id="8" name="Bildobjek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443" y="2079266"/>
            <a:ext cx="7273807" cy="3645281"/>
          </a:xfrm>
          <a:prstGeom prst="rect">
            <a:avLst/>
          </a:prstGeom>
        </p:spPr>
      </p:pic>
      <p:sp>
        <p:nvSpPr>
          <p:cNvPr id="2" name="Rektangel 1"/>
          <p:cNvSpPr/>
          <p:nvPr/>
        </p:nvSpPr>
        <p:spPr>
          <a:xfrm>
            <a:off x="1251084" y="1683897"/>
            <a:ext cx="2194560" cy="3878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pic>
        <p:nvPicPr>
          <p:cNvPr id="3" name="Bildobjekt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7213" y="2007613"/>
            <a:ext cx="2440988" cy="3394751"/>
          </a:xfrm>
          <a:prstGeom prst="rect">
            <a:avLst/>
          </a:prstGeom>
        </p:spPr>
      </p:pic>
      <p:sp>
        <p:nvSpPr>
          <p:cNvPr id="10" name="Vänster-höger-pil 9"/>
          <p:cNvSpPr/>
          <p:nvPr/>
        </p:nvSpPr>
        <p:spPr>
          <a:xfrm>
            <a:off x="5321491" y="4094309"/>
            <a:ext cx="751475" cy="20683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ruta 10"/>
          <p:cNvSpPr txBox="1"/>
          <p:nvPr/>
        </p:nvSpPr>
        <p:spPr>
          <a:xfrm>
            <a:off x="189412" y="5824418"/>
            <a:ext cx="3611888"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1" u="none" strike="noStrike" kern="1200" cap="none" spc="0" normalizeH="0" baseline="0" noProof="0" dirty="0">
                <a:ln>
                  <a:noFill/>
                </a:ln>
                <a:solidFill>
                  <a:prstClr val="black"/>
                </a:solidFill>
                <a:effectLst/>
                <a:uLnTx/>
                <a:uFillTx/>
                <a:latin typeface="Calibri"/>
                <a:ea typeface="+mn-ea"/>
                <a:cs typeface="+mn-cs"/>
              </a:rPr>
              <a:t>Anette Nilsson, Anneli Forsgren, Jonas Almgren</a:t>
            </a:r>
          </a:p>
        </p:txBody>
      </p:sp>
      <p:sp>
        <p:nvSpPr>
          <p:cNvPr id="15" name="textruta 14"/>
          <p:cNvSpPr txBox="1"/>
          <p:nvPr/>
        </p:nvSpPr>
        <p:spPr>
          <a:xfrm>
            <a:off x="6347986" y="4279270"/>
            <a:ext cx="1164445" cy="3000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Calibri"/>
                <a:ea typeface="+mn-ea"/>
                <a:cs typeface="+mn-cs"/>
              </a:rPr>
              <a:t>Vårdcentral</a:t>
            </a:r>
          </a:p>
        </p:txBody>
      </p:sp>
      <p:sp>
        <p:nvSpPr>
          <p:cNvPr id="16" name="textruta 15"/>
          <p:cNvSpPr txBox="1"/>
          <p:nvPr/>
        </p:nvSpPr>
        <p:spPr>
          <a:xfrm>
            <a:off x="4287456" y="4197724"/>
            <a:ext cx="961970" cy="715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350" b="0" i="0" u="none" strike="noStrike" kern="1200" cap="none" spc="0" normalizeH="0" baseline="0" noProof="0" dirty="0">
                <a:ln>
                  <a:noFill/>
                </a:ln>
                <a:solidFill>
                  <a:prstClr val="black"/>
                </a:solidFill>
                <a:effectLst/>
                <a:uLnTx/>
                <a:uFillTx/>
                <a:latin typeface="Calibri"/>
                <a:ea typeface="+mn-ea"/>
                <a:cs typeface="+mn-cs"/>
              </a:rPr>
              <a:t>Kommunal hälso-och sjukvård</a:t>
            </a:r>
          </a:p>
        </p:txBody>
      </p:sp>
      <p:pic>
        <p:nvPicPr>
          <p:cNvPr id="19" name="Bildobjekt 18"/>
          <p:cNvPicPr>
            <a:picLocks noChangeAspect="1"/>
          </p:cNvPicPr>
          <p:nvPr/>
        </p:nvPicPr>
        <p:blipFill>
          <a:blip r:embed="rId7"/>
          <a:stretch>
            <a:fillRect/>
          </a:stretch>
        </p:blipFill>
        <p:spPr>
          <a:xfrm>
            <a:off x="587766" y="2007613"/>
            <a:ext cx="2546747" cy="3412094"/>
          </a:xfrm>
          <a:prstGeom prst="rect">
            <a:avLst/>
          </a:prstGeom>
          <a:ln>
            <a:solidFill>
              <a:schemeClr val="accent6"/>
            </a:solidFill>
          </a:ln>
        </p:spPr>
      </p:pic>
      <p:sp>
        <p:nvSpPr>
          <p:cNvPr id="5" name="textruta 4"/>
          <p:cNvSpPr txBox="1"/>
          <p:nvPr/>
        </p:nvSpPr>
        <p:spPr>
          <a:xfrm>
            <a:off x="757646" y="339634"/>
            <a:ext cx="9130937"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Jönköpings län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Gemensam plan för primärvård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Calibri" panose="020F0502020204030204"/>
                <a:ea typeface="+mn-ea"/>
                <a:cs typeface="+mn-cs"/>
              </a:rPr>
              <a:t> Samtidigt har båda huvudmännen sitt eget jobb att göra</a:t>
            </a:r>
          </a:p>
        </p:txBody>
      </p:sp>
      <p:sp>
        <p:nvSpPr>
          <p:cNvPr id="6" name="textruta 5">
            <a:extLst>
              <a:ext uri="{FF2B5EF4-FFF2-40B4-BE49-F238E27FC236}">
                <a16:creationId xmlns:a16="http://schemas.microsoft.com/office/drawing/2014/main" id="{E2E6A19D-4A3F-0DB4-5EC1-7CBD1A327BAF}"/>
              </a:ext>
            </a:extLst>
          </p:cNvPr>
          <p:cNvSpPr txBox="1"/>
          <p:nvPr/>
        </p:nvSpPr>
        <p:spPr>
          <a:xfrm>
            <a:off x="7336465" y="435935"/>
            <a:ext cx="3466214" cy="923330"/>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exempel på den enda gemensamma plan som finns i dagsläget (aug 2022)</a:t>
            </a:r>
          </a:p>
        </p:txBody>
      </p:sp>
    </p:spTree>
    <p:extLst>
      <p:ext uri="{BB962C8B-B14F-4D97-AF65-F5344CB8AC3E}">
        <p14:creationId xmlns:p14="http://schemas.microsoft.com/office/powerpoint/2010/main" val="18758161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gräs, utomhus, tecken&#10;&#10;Automatiskt genererad beskrivning">
            <a:extLst>
              <a:ext uri="{FF2B5EF4-FFF2-40B4-BE49-F238E27FC236}">
                <a16:creationId xmlns:a16="http://schemas.microsoft.com/office/drawing/2014/main" id="{3B3A70B0-B470-29C4-C654-5E5927ED36EA}"/>
              </a:ext>
            </a:extLst>
          </p:cNvPr>
          <p:cNvPicPr>
            <a:picLocks noChangeAspect="1"/>
          </p:cNvPicPr>
          <p:nvPr/>
        </p:nvPicPr>
        <p:blipFill>
          <a:blip r:embed="rId2"/>
          <a:stretch>
            <a:fillRect/>
          </a:stretch>
        </p:blipFill>
        <p:spPr>
          <a:xfrm>
            <a:off x="5552325" y="3583041"/>
            <a:ext cx="4716000" cy="1563917"/>
          </a:xfrm>
          <a:prstGeom prst="rect">
            <a:avLst/>
          </a:prstGeom>
          <a:noFill/>
        </p:spPr>
      </p:pic>
      <p:sp>
        <p:nvSpPr>
          <p:cNvPr id="2" name="Platshållare för innehåll 1">
            <a:extLst>
              <a:ext uri="{FF2B5EF4-FFF2-40B4-BE49-F238E27FC236}">
                <a16:creationId xmlns:a16="http://schemas.microsoft.com/office/drawing/2014/main" id="{3738182E-7800-620E-222E-68D09A29981B}"/>
              </a:ext>
            </a:extLst>
          </p:cNvPr>
          <p:cNvSpPr>
            <a:spLocks noGrp="1"/>
          </p:cNvSpPr>
          <p:nvPr>
            <p:ph sz="half" idx="1"/>
          </p:nvPr>
        </p:nvSpPr>
        <p:spPr>
          <a:xfrm>
            <a:off x="664233" y="2242998"/>
            <a:ext cx="4716000" cy="3740400"/>
          </a:xfrm>
        </p:spPr>
        <p:txBody>
          <a:bodyPr>
            <a:normAutofit fontScale="92500"/>
          </a:bodyPr>
          <a:lstStyle/>
          <a:p>
            <a:pPr marL="30163" indent="0">
              <a:buNone/>
            </a:pPr>
            <a:endParaRPr lang="sv-SE" dirty="0"/>
          </a:p>
          <a:p>
            <a:pPr marL="30163" indent="0">
              <a:buNone/>
            </a:pPr>
            <a:r>
              <a:rPr lang="sv-SE" dirty="0"/>
              <a:t>När: 9 november kl.9-16</a:t>
            </a:r>
          </a:p>
          <a:p>
            <a:pPr marL="30163" indent="0">
              <a:buNone/>
            </a:pPr>
            <a:r>
              <a:rPr lang="sv-SE" dirty="0"/>
              <a:t>Var: Konferens Globen</a:t>
            </a:r>
          </a:p>
          <a:p>
            <a:pPr marL="30163" indent="0">
              <a:buNone/>
            </a:pPr>
            <a:r>
              <a:rPr lang="sv-SE" dirty="0"/>
              <a:t>Vem: Du och kollegor</a:t>
            </a:r>
          </a:p>
          <a:p>
            <a:pPr marL="30163" indent="0">
              <a:buNone/>
            </a:pPr>
            <a:r>
              <a:rPr lang="sv-SE" dirty="0"/>
              <a:t>Anmälan:</a:t>
            </a:r>
          </a:p>
          <a:p>
            <a:pPr marL="30163" indent="0">
              <a:buNone/>
            </a:pPr>
            <a:r>
              <a:rPr lang="sv-SE" dirty="0">
                <a:hlinkClick r:id="rId3"/>
              </a:rPr>
              <a:t>https://skr.se/skr/tjanster/evenemang/hittaevenemang/kalenderhandelser/naravardsframtidsdag.65949.html</a:t>
            </a:r>
            <a:r>
              <a:rPr lang="sv-SE" dirty="0"/>
              <a:t> </a:t>
            </a:r>
          </a:p>
        </p:txBody>
      </p:sp>
      <p:sp>
        <p:nvSpPr>
          <p:cNvPr id="3" name="Rubrik 2">
            <a:extLst>
              <a:ext uri="{FF2B5EF4-FFF2-40B4-BE49-F238E27FC236}">
                <a16:creationId xmlns:a16="http://schemas.microsoft.com/office/drawing/2014/main" id="{AD58EF30-756D-4638-C299-DD256EED2704}"/>
              </a:ext>
            </a:extLst>
          </p:cNvPr>
          <p:cNvSpPr>
            <a:spLocks noGrp="1"/>
          </p:cNvSpPr>
          <p:nvPr>
            <p:ph type="title"/>
          </p:nvPr>
        </p:nvSpPr>
        <p:spPr>
          <a:xfrm>
            <a:off x="664233" y="874602"/>
            <a:ext cx="11527767" cy="1231392"/>
          </a:xfrm>
        </p:spPr>
        <p:txBody>
          <a:bodyPr anchor="t">
            <a:normAutofit/>
          </a:bodyPr>
          <a:lstStyle/>
          <a:p>
            <a:r>
              <a:rPr lang="sv-SE" sz="3700" dirty="0"/>
              <a:t>Nära vårds framtidsdag – välkommen!</a:t>
            </a:r>
            <a:br>
              <a:rPr lang="sv-SE" sz="3700" dirty="0"/>
            </a:br>
            <a:endParaRPr lang="sv-SE" sz="3700" dirty="0"/>
          </a:p>
        </p:txBody>
      </p:sp>
    </p:spTree>
    <p:extLst>
      <p:ext uri="{BB962C8B-B14F-4D97-AF65-F5344CB8AC3E}">
        <p14:creationId xmlns:p14="http://schemas.microsoft.com/office/powerpoint/2010/main" val="3346810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B1E98F2C-CD5C-CF6F-DEEF-77F449E457A9}"/>
              </a:ext>
            </a:extLst>
          </p:cNvPr>
          <p:cNvPicPr>
            <a:picLocks noGrp="1" noChangeAspect="1"/>
          </p:cNvPicPr>
          <p:nvPr>
            <p:ph idx="1"/>
          </p:nvPr>
        </p:nvPicPr>
        <p:blipFill>
          <a:blip r:embed="rId2"/>
          <a:stretch>
            <a:fillRect/>
          </a:stretch>
        </p:blipFill>
        <p:spPr>
          <a:xfrm>
            <a:off x="1917942" y="1571626"/>
            <a:ext cx="3062707" cy="4469462"/>
          </a:xfrm>
        </p:spPr>
      </p:pic>
      <p:sp>
        <p:nvSpPr>
          <p:cNvPr id="3" name="Rubrik 2">
            <a:extLst>
              <a:ext uri="{FF2B5EF4-FFF2-40B4-BE49-F238E27FC236}">
                <a16:creationId xmlns:a16="http://schemas.microsoft.com/office/drawing/2014/main" id="{5C7D0287-CBBB-DFD9-A14C-F202D370FA30}"/>
              </a:ext>
            </a:extLst>
          </p:cNvPr>
          <p:cNvSpPr>
            <a:spLocks noGrp="1"/>
          </p:cNvSpPr>
          <p:nvPr>
            <p:ph type="title"/>
          </p:nvPr>
        </p:nvSpPr>
        <p:spPr/>
        <p:txBody>
          <a:bodyPr/>
          <a:lstStyle/>
          <a:p>
            <a:r>
              <a:rPr lang="sv-SE" dirty="0"/>
              <a:t>Nya Nära vård skrifter </a:t>
            </a:r>
          </a:p>
        </p:txBody>
      </p:sp>
      <p:pic>
        <p:nvPicPr>
          <p:cNvPr id="13" name="Bildobjekt 12">
            <a:extLst>
              <a:ext uri="{FF2B5EF4-FFF2-40B4-BE49-F238E27FC236}">
                <a16:creationId xmlns:a16="http://schemas.microsoft.com/office/drawing/2014/main" id="{9612D10D-B98D-F329-9AA0-0F2E9D48C05A}"/>
              </a:ext>
            </a:extLst>
          </p:cNvPr>
          <p:cNvPicPr>
            <a:picLocks noChangeAspect="1"/>
          </p:cNvPicPr>
          <p:nvPr/>
        </p:nvPicPr>
        <p:blipFill>
          <a:blip r:embed="rId3"/>
          <a:stretch>
            <a:fillRect/>
          </a:stretch>
        </p:blipFill>
        <p:spPr>
          <a:xfrm>
            <a:off x="6805612" y="1724025"/>
            <a:ext cx="3062707" cy="4402248"/>
          </a:xfrm>
          <a:prstGeom prst="rect">
            <a:avLst/>
          </a:prstGeom>
        </p:spPr>
      </p:pic>
    </p:spTree>
    <p:extLst>
      <p:ext uri="{BB962C8B-B14F-4D97-AF65-F5344CB8AC3E}">
        <p14:creationId xmlns:p14="http://schemas.microsoft.com/office/powerpoint/2010/main" val="8814172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C356A298-5ECA-BDF4-D295-DEEBF032B046}"/>
              </a:ext>
            </a:extLst>
          </p:cNvPr>
          <p:cNvSpPr>
            <a:spLocks noGrp="1"/>
          </p:cNvSpPr>
          <p:nvPr>
            <p:ph idx="1"/>
          </p:nvPr>
        </p:nvSpPr>
        <p:spPr/>
        <p:txBody>
          <a:bodyPr/>
          <a:lstStyle/>
          <a:p>
            <a:r>
              <a:rPr lang="sv-SE" dirty="0"/>
              <a:t>Socialstyrelsens uppföljning ÖK-21 </a:t>
            </a:r>
            <a:r>
              <a:rPr lang="sv-SE" dirty="0">
                <a:hlinkClick r:id="rId2"/>
              </a:rPr>
              <a:t>https://www.socialstyrelsen.se/globalassets/sharepoint-dokument/artikelkatalog/ovrigt/2022-8-8004.pdf</a:t>
            </a:r>
            <a:r>
              <a:rPr lang="sv-SE" dirty="0"/>
              <a:t> </a:t>
            </a:r>
          </a:p>
          <a:p>
            <a:r>
              <a:rPr lang="sv-SE" dirty="0"/>
              <a:t>Delårsraportering-22 tom 30 </a:t>
            </a:r>
            <a:r>
              <a:rPr lang="sv-SE" dirty="0" err="1"/>
              <a:t>sept</a:t>
            </a:r>
            <a:endParaRPr lang="sv-SE" dirty="0"/>
          </a:p>
          <a:p>
            <a:r>
              <a:rPr lang="sv-SE" dirty="0"/>
              <a:t>ÖK-23 information  </a:t>
            </a:r>
          </a:p>
          <a:p>
            <a:endParaRPr lang="sv-SE" dirty="0"/>
          </a:p>
        </p:txBody>
      </p:sp>
      <p:sp>
        <p:nvSpPr>
          <p:cNvPr id="3" name="Rubrik 2">
            <a:extLst>
              <a:ext uri="{FF2B5EF4-FFF2-40B4-BE49-F238E27FC236}">
                <a16:creationId xmlns:a16="http://schemas.microsoft.com/office/drawing/2014/main" id="{D0B2D212-0638-78FC-48F9-D99BEA775657}"/>
              </a:ext>
            </a:extLst>
          </p:cNvPr>
          <p:cNvSpPr>
            <a:spLocks noGrp="1"/>
          </p:cNvSpPr>
          <p:nvPr>
            <p:ph type="title"/>
          </p:nvPr>
        </p:nvSpPr>
        <p:spPr/>
        <p:txBody>
          <a:bodyPr/>
          <a:lstStyle/>
          <a:p>
            <a:r>
              <a:rPr lang="sv-SE" dirty="0"/>
              <a:t>Överenskommelser med staten</a:t>
            </a:r>
          </a:p>
        </p:txBody>
      </p:sp>
    </p:spTree>
    <p:extLst>
      <p:ext uri="{BB962C8B-B14F-4D97-AF65-F5344CB8AC3E}">
        <p14:creationId xmlns:p14="http://schemas.microsoft.com/office/powerpoint/2010/main" val="21284234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34256B1-27A4-2743-9A85-6E0F95A27E6B}"/>
              </a:ext>
            </a:extLst>
          </p:cNvPr>
          <p:cNvSpPr>
            <a:spLocks noGrp="1"/>
          </p:cNvSpPr>
          <p:nvPr>
            <p:ph type="title"/>
          </p:nvPr>
        </p:nvSpPr>
        <p:spPr>
          <a:xfrm>
            <a:off x="666000" y="874602"/>
            <a:ext cx="5325226" cy="1765856"/>
          </a:xfrm>
        </p:spPr>
        <p:txBody>
          <a:bodyPr vert="horz" lIns="91440" tIns="45720" rIns="91440" bIns="45720" rtlCol="0" anchor="t">
            <a:noAutofit/>
          </a:bodyPr>
          <a:lstStyle/>
          <a:p>
            <a:r>
              <a:rPr lang="sv-SE" sz="4000" b="1" kern="1200">
                <a:latin typeface="+mj-lt"/>
                <a:ea typeface="+mj-ea"/>
                <a:cs typeface="+mj-cs"/>
              </a:rPr>
              <a:t>Lyckas med </a:t>
            </a:r>
            <a:r>
              <a:rPr lang="sv-SE" sz="4000" b="1" kern="1200" err="1">
                <a:latin typeface="+mj-lt"/>
                <a:ea typeface="+mj-ea"/>
                <a:cs typeface="+mj-cs"/>
              </a:rPr>
              <a:t>välfärdsteknik</a:t>
            </a:r>
            <a:r>
              <a:rPr lang="sv-SE" sz="4000" b="1" kern="1200">
                <a:latin typeface="+mj-lt"/>
                <a:ea typeface="+mj-ea"/>
                <a:cs typeface="+mj-cs"/>
              </a:rPr>
              <a:t> </a:t>
            </a:r>
            <a:br>
              <a:rPr lang="sv-SE" sz="4000" b="1" kern="1200">
                <a:latin typeface="+mj-lt"/>
                <a:ea typeface="+mj-ea"/>
                <a:cs typeface="+mj-cs"/>
              </a:rPr>
            </a:br>
            <a:r>
              <a:rPr lang="sv-SE" sz="4000" b="1" kern="1200">
                <a:latin typeface="+mj-lt"/>
                <a:ea typeface="+mj-ea"/>
                <a:cs typeface="+mj-cs"/>
              </a:rPr>
              <a:t>- vad krävs?</a:t>
            </a:r>
          </a:p>
        </p:txBody>
      </p:sp>
      <p:sp>
        <p:nvSpPr>
          <p:cNvPr id="5" name="Rubrik 3">
            <a:extLst>
              <a:ext uri="{FF2B5EF4-FFF2-40B4-BE49-F238E27FC236}">
                <a16:creationId xmlns:a16="http://schemas.microsoft.com/office/drawing/2014/main" id="{2B594491-05FA-6944-9957-549F6D3541E1}"/>
              </a:ext>
            </a:extLst>
          </p:cNvPr>
          <p:cNvSpPr txBox="1">
            <a:spLocks/>
          </p:cNvSpPr>
          <p:nvPr/>
        </p:nvSpPr>
        <p:spPr>
          <a:xfrm>
            <a:off x="666000" y="2494800"/>
            <a:ext cx="5325226" cy="3740400"/>
          </a:xfrm>
          <a:prstGeom prst="rect">
            <a:avLst/>
          </a:prstGeom>
        </p:spPr>
        <p:txBody>
          <a:bodyPr vert="horz" lIns="91440" tIns="45720" rIns="91440" bIns="45720" rtlCol="0">
            <a:norm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endParaRPr kumimoji="0" lang="sv-SE" sz="3200" b="0" i="0" u="none" strike="noStrike" kern="1200" cap="none" spc="0" normalizeH="0" baseline="0" noProof="0" dirty="0">
              <a:ln>
                <a:noFill/>
              </a:ln>
              <a:solidFill>
                <a:prstClr val="black"/>
              </a:solidFill>
              <a:effectLst/>
              <a:uLnTx/>
              <a:uFillTx/>
              <a:latin typeface="Arial"/>
              <a:ea typeface="+mj-ea"/>
              <a:cs typeface="+mj-cs"/>
            </a:endParaRPr>
          </a:p>
          <a:p>
            <a:pPr marL="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3200" b="0" i="0" u="none" strike="noStrike" kern="1200" cap="none" spc="0" normalizeH="0" baseline="0" noProof="0" dirty="0">
                <a:ln>
                  <a:noFill/>
                </a:ln>
                <a:solidFill>
                  <a:prstClr val="black"/>
                </a:solidFill>
                <a:effectLst/>
                <a:uLnTx/>
                <a:uFillTx/>
                <a:latin typeface="Arial"/>
                <a:ea typeface="+mj-ea"/>
                <a:cs typeface="+mj-cs"/>
              </a:rPr>
              <a:t>Verksamhetsutveckling med stöd av digitala lösningar</a:t>
            </a:r>
          </a:p>
          <a:p>
            <a:pPr marL="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endParaRPr kumimoji="0" lang="sv-SE" sz="3200" b="0" i="0" u="none" strike="noStrike" kern="1200" cap="none" spc="0" normalizeH="0" baseline="0" noProof="0" dirty="0">
              <a:ln>
                <a:noFill/>
              </a:ln>
              <a:solidFill>
                <a:prstClr val="black"/>
              </a:solidFill>
              <a:effectLst/>
              <a:uLnTx/>
              <a:uFillTx/>
              <a:latin typeface="Arial"/>
              <a:ea typeface="+mj-ea"/>
              <a:cs typeface="+mj-cs"/>
            </a:endParaRPr>
          </a:p>
          <a:p>
            <a:pPr marL="0" marR="0" lvl="0" indent="-228600" algn="l" defTabSz="914400" rtl="0" eaLnBrk="1" fontAlgn="auto" latinLnBrk="0" hangingPunct="1">
              <a:lnSpc>
                <a:spcPct val="100000"/>
              </a:lnSpc>
              <a:spcBef>
                <a:spcPts val="0"/>
              </a:spcBef>
              <a:spcAft>
                <a:spcPts val="600"/>
              </a:spcAft>
              <a:buClrTx/>
              <a:buSzTx/>
              <a:buFont typeface="Symbol" panose="05050102010706020507" pitchFamily="18" charset="2"/>
              <a:buNone/>
              <a:tabLst/>
              <a:defRPr/>
            </a:pPr>
            <a:r>
              <a:rPr kumimoji="0" lang="sv-SE" sz="2400" b="0" i="0" u="none" strike="noStrike" kern="1200" cap="none" spc="0" normalizeH="0" baseline="0" noProof="0" dirty="0">
                <a:ln>
                  <a:noFill/>
                </a:ln>
                <a:solidFill>
                  <a:prstClr val="black"/>
                </a:solidFill>
                <a:effectLst/>
                <a:uLnTx/>
                <a:uFillTx/>
                <a:latin typeface="Arial"/>
                <a:ea typeface="+mj-ea"/>
                <a:cs typeface="+mj-cs"/>
              </a:rPr>
              <a:t>SKR Kompetenscenter </a:t>
            </a:r>
            <a:r>
              <a:rPr kumimoji="0" lang="sv-SE" sz="2400" b="0" i="0" u="none" strike="noStrike" kern="1200" cap="none" spc="0" normalizeH="0" baseline="0" noProof="0" dirty="0" err="1">
                <a:ln>
                  <a:noFill/>
                </a:ln>
                <a:solidFill>
                  <a:prstClr val="black"/>
                </a:solidFill>
                <a:effectLst/>
                <a:uLnTx/>
                <a:uFillTx/>
                <a:latin typeface="Arial"/>
                <a:ea typeface="+mj-ea"/>
                <a:cs typeface="+mj-cs"/>
              </a:rPr>
              <a:t>välfärdsteknik</a:t>
            </a:r>
            <a:endParaRPr kumimoji="0" lang="sv-SE" sz="2400" b="0" i="0" u="none" strike="noStrike" kern="1200" cap="none" spc="0" normalizeH="0" baseline="0" noProof="0" dirty="0">
              <a:ln>
                <a:noFill/>
              </a:ln>
              <a:solidFill>
                <a:prstClr val="black"/>
              </a:solidFill>
              <a:effectLst/>
              <a:uLnTx/>
              <a:uFillTx/>
              <a:latin typeface="Arial"/>
              <a:ea typeface="+mj-ea"/>
              <a:cs typeface="+mj-cs"/>
            </a:endParaRPr>
          </a:p>
        </p:txBody>
      </p:sp>
      <p:pic>
        <p:nvPicPr>
          <p:cNvPr id="8" name="Bildobjekt 7" descr="En bild som visar person&#10;&#10;Automatiskt genererad beskrivning">
            <a:extLst>
              <a:ext uri="{FF2B5EF4-FFF2-40B4-BE49-F238E27FC236}">
                <a16:creationId xmlns:a16="http://schemas.microsoft.com/office/drawing/2014/main" id="{93500A37-01BB-F247-89E2-92A4DD9882C7}"/>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6424771" y="638296"/>
            <a:ext cx="4172325" cy="5360598"/>
          </a:xfrm>
          <a:prstGeom prst="rect">
            <a:avLst/>
          </a:prstGeom>
          <a:noFill/>
        </p:spPr>
      </p:pic>
    </p:spTree>
    <p:extLst>
      <p:ext uri="{BB962C8B-B14F-4D97-AF65-F5344CB8AC3E}">
        <p14:creationId xmlns:p14="http://schemas.microsoft.com/office/powerpoint/2010/main" val="42326217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AE36CA-01DA-4CA6-9CC4-E55C39244911}"/>
              </a:ext>
            </a:extLst>
          </p:cNvPr>
          <p:cNvSpPr>
            <a:spLocks noGrp="1"/>
          </p:cNvSpPr>
          <p:nvPr>
            <p:ph type="title"/>
          </p:nvPr>
        </p:nvSpPr>
        <p:spPr/>
        <p:txBody>
          <a:bodyPr/>
          <a:lstStyle/>
          <a:p>
            <a:r>
              <a:rPr lang="sv-SE" sz="4400"/>
              <a:t>Utmaningar och hinder</a:t>
            </a:r>
            <a:r>
              <a:rPr lang="sv-SE" sz="4000"/>
              <a:t/>
            </a:r>
            <a:br>
              <a:rPr lang="sv-SE" sz="4000"/>
            </a:br>
            <a:r>
              <a:rPr lang="sv-SE" sz="4000"/>
              <a:t/>
            </a:r>
            <a:br>
              <a:rPr lang="sv-SE" sz="4000"/>
            </a:br>
            <a:endParaRPr lang="sv-SE" sz="3600" i="1"/>
          </a:p>
        </p:txBody>
      </p:sp>
    </p:spTree>
    <p:extLst>
      <p:ext uri="{BB962C8B-B14F-4D97-AF65-F5344CB8AC3E}">
        <p14:creationId xmlns:p14="http://schemas.microsoft.com/office/powerpoint/2010/main" val="11120535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13013"/>
            <a:ext cx="12354561" cy="6730933"/>
          </a:xfrm>
          <a:prstGeom prst="rect">
            <a:avLst/>
          </a:prstGeom>
        </p:spPr>
      </p:pic>
    </p:spTree>
    <p:extLst>
      <p:ext uri="{BB962C8B-B14F-4D97-AF65-F5344CB8AC3E}">
        <p14:creationId xmlns:p14="http://schemas.microsoft.com/office/powerpoint/2010/main" val="2633096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75DB7-1514-4C4D-B931-224B803191BA}"/>
              </a:ext>
            </a:extLst>
          </p:cNvPr>
          <p:cNvSpPr>
            <a:spLocks noGrp="1"/>
          </p:cNvSpPr>
          <p:nvPr>
            <p:ph type="title"/>
          </p:nvPr>
        </p:nvSpPr>
        <p:spPr>
          <a:xfrm>
            <a:off x="664232" y="560606"/>
            <a:ext cx="10958807" cy="1231392"/>
          </a:xfrm>
        </p:spPr>
        <p:txBody>
          <a:bodyPr anchor="t">
            <a:normAutofit/>
          </a:bodyPr>
          <a:lstStyle/>
          <a:p>
            <a:r>
              <a:rPr lang="sv-SE" sz="3600"/>
              <a:t>Demografiska förändringar per kommungrupp</a:t>
            </a:r>
            <a:br>
              <a:rPr lang="sv-SE" sz="3600"/>
            </a:br>
            <a:r>
              <a:rPr lang="sv-SE" sz="2800" b="0"/>
              <a:t>Procent</a:t>
            </a:r>
            <a:endParaRPr lang="sv-SE" sz="3600" b="0"/>
          </a:p>
        </p:txBody>
      </p:sp>
      <p:pic>
        <p:nvPicPr>
          <p:cNvPr id="6" name="Platshållare för innehåll 5">
            <a:extLst>
              <a:ext uri="{FF2B5EF4-FFF2-40B4-BE49-F238E27FC236}">
                <a16:creationId xmlns:a16="http://schemas.microsoft.com/office/drawing/2014/main" id="{D7E9AF83-52B2-4E63-9088-818D10B1A4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4232" y="1601498"/>
            <a:ext cx="8144487" cy="4494104"/>
          </a:xfrm>
        </p:spPr>
      </p:pic>
    </p:spTree>
    <p:extLst>
      <p:ext uri="{BB962C8B-B14F-4D97-AF65-F5344CB8AC3E}">
        <p14:creationId xmlns:p14="http://schemas.microsoft.com/office/powerpoint/2010/main" val="1017115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4" y="874602"/>
            <a:ext cx="5326992" cy="1228518"/>
          </a:xfrm>
        </p:spPr>
        <p:txBody>
          <a:bodyPr anchor="t">
            <a:normAutofit/>
          </a:bodyPr>
          <a:lstStyle/>
          <a:p>
            <a:r>
              <a:rPr lang="sv-SE" dirty="0"/>
              <a:t>Vad ska vi göra?</a:t>
            </a:r>
          </a:p>
        </p:txBody>
      </p:sp>
      <p:sp>
        <p:nvSpPr>
          <p:cNvPr id="3" name="Platshållare för innehåll 2"/>
          <p:cNvSpPr>
            <a:spLocks noGrp="1"/>
          </p:cNvSpPr>
          <p:nvPr>
            <p:ph sz="half" idx="1"/>
          </p:nvPr>
        </p:nvSpPr>
        <p:spPr>
          <a:xfrm>
            <a:off x="666000" y="2103120"/>
            <a:ext cx="5325226" cy="3740400"/>
          </a:xfrm>
        </p:spPr>
        <p:txBody>
          <a:bodyPr>
            <a:normAutofit lnSpcReduction="10000"/>
          </a:bodyPr>
          <a:lstStyle/>
          <a:p>
            <a:pPr>
              <a:buFontTx/>
              <a:buChar char="-"/>
            </a:pPr>
            <a:r>
              <a:rPr lang="sv-SE" dirty="0"/>
              <a:t>Avtalssamverkan</a:t>
            </a:r>
          </a:p>
          <a:p>
            <a:pPr>
              <a:buFontTx/>
              <a:buChar char="-"/>
            </a:pPr>
            <a:r>
              <a:rPr lang="sv-SE" dirty="0"/>
              <a:t>Effektiviseringar- prioriteringar</a:t>
            </a:r>
          </a:p>
          <a:p>
            <a:pPr>
              <a:buFontTx/>
              <a:buChar char="-"/>
            </a:pPr>
            <a:r>
              <a:rPr lang="sv-SE" dirty="0"/>
              <a:t>Digitalt först</a:t>
            </a:r>
          </a:p>
          <a:p>
            <a:pPr>
              <a:buFontTx/>
              <a:buChar char="-"/>
            </a:pPr>
            <a:r>
              <a:rPr lang="sv-SE" dirty="0"/>
              <a:t>Förebyggande tidigt och  rehabiliterande arbete</a:t>
            </a:r>
          </a:p>
          <a:p>
            <a:pPr>
              <a:buFontTx/>
              <a:buChar char="-"/>
            </a:pPr>
            <a:r>
              <a:rPr lang="sv-SE" dirty="0"/>
              <a:t>Samverkan mellan huvudmän</a:t>
            </a:r>
          </a:p>
          <a:p>
            <a:pPr>
              <a:buFontTx/>
              <a:buChar char="-"/>
            </a:pPr>
            <a:r>
              <a:rPr lang="sv-SE" dirty="0"/>
              <a:t>Nationella lösningar</a:t>
            </a:r>
          </a:p>
          <a:p>
            <a:pPr>
              <a:buFontTx/>
              <a:buChar char="-"/>
            </a:pPr>
            <a:r>
              <a:rPr lang="sv-SE" dirty="0"/>
              <a:t>Mer???</a:t>
            </a:r>
          </a:p>
        </p:txBody>
      </p:sp>
      <p:pic>
        <p:nvPicPr>
          <p:cNvPr id="4" name="Bildobjekt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95999" y="1468738"/>
            <a:ext cx="4172325" cy="4172325"/>
          </a:xfrm>
          <a:prstGeom prst="rect">
            <a:avLst/>
          </a:prstGeom>
          <a:noFill/>
        </p:spPr>
      </p:pic>
    </p:spTree>
    <p:extLst>
      <p:ext uri="{BB962C8B-B14F-4D97-AF65-F5344CB8AC3E}">
        <p14:creationId xmlns:p14="http://schemas.microsoft.com/office/powerpoint/2010/main" val="22585903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DE73E338-8B45-436C-9797-CF6780E8108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6" name="think-cell Slide" r:id="rId7" imgW="395" imgH="394" progId="TCLayout.ActiveDocument.1">
                  <p:embed/>
                </p:oleObj>
              </mc:Choice>
              <mc:Fallback>
                <p:oleObj name="think-cell Slide" r:id="rId7" imgW="395" imgH="394" progId="TCLayout.ActiveDocument.1">
                  <p:embed/>
                  <p:pic>
                    <p:nvPicPr>
                      <p:cNvPr id="11" name="Object 10" hidden="1">
                        <a:extLst>
                          <a:ext uri="{FF2B5EF4-FFF2-40B4-BE49-F238E27FC236}">
                            <a16:creationId xmlns:a16="http://schemas.microsoft.com/office/drawing/2014/main" id="{DE73E338-8B45-436C-9797-CF6780E81088}"/>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384B22B-D5B3-49F5-B92F-01AA6FAB5EBB}"/>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3900" b="1"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pitchFamily="34" charset="0"/>
            </a:endParaRPr>
          </a:p>
        </p:txBody>
      </p:sp>
      <p:pic>
        <p:nvPicPr>
          <p:cNvPr id="4" name="Picture 3" descr="A cake sitting on top of a table&#10;&#10;Description automatically generated">
            <a:extLst>
              <a:ext uri="{FF2B5EF4-FFF2-40B4-BE49-F238E27FC236}">
                <a16:creationId xmlns:a16="http://schemas.microsoft.com/office/drawing/2014/main" id="{7298D2F9-1E63-44C5-82DD-8AD7D86F5782}"/>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465545" y="2242303"/>
            <a:ext cx="7370426" cy="3744995"/>
          </a:xfrm>
          <a:prstGeom prst="rect">
            <a:avLst/>
          </a:prstGeom>
        </p:spPr>
      </p:pic>
      <p:sp>
        <p:nvSpPr>
          <p:cNvPr id="8" name="Title 7">
            <a:extLst>
              <a:ext uri="{FF2B5EF4-FFF2-40B4-BE49-F238E27FC236}">
                <a16:creationId xmlns:a16="http://schemas.microsoft.com/office/drawing/2014/main" id="{E8319D71-8B71-4ABE-A4A7-37A5A7F474A1}"/>
              </a:ext>
            </a:extLst>
          </p:cNvPr>
          <p:cNvSpPr>
            <a:spLocks noGrp="1"/>
          </p:cNvSpPr>
          <p:nvPr>
            <p:ph type="title"/>
          </p:nvPr>
        </p:nvSpPr>
        <p:spPr>
          <a:xfrm>
            <a:off x="994199" y="768072"/>
            <a:ext cx="9609825" cy="1231392"/>
          </a:xfrm>
        </p:spPr>
        <p:txBody>
          <a:bodyPr/>
          <a:lstStyle/>
          <a:p>
            <a:r>
              <a:rPr lang="sv-SE" sz="3900"/>
              <a:t>Välfärdens digitala infrastruktur - ett sätt att beskriva det vi pratar om?</a:t>
            </a:r>
          </a:p>
        </p:txBody>
      </p:sp>
      <p:sp>
        <p:nvSpPr>
          <p:cNvPr id="13" name="Rectangle 12">
            <a:extLst>
              <a:ext uri="{FF2B5EF4-FFF2-40B4-BE49-F238E27FC236}">
                <a16:creationId xmlns:a16="http://schemas.microsoft.com/office/drawing/2014/main" id="{AE13DFDD-F0E7-4E38-B9DD-6207DFD83F44}"/>
              </a:ext>
            </a:extLst>
          </p:cNvPr>
          <p:cNvSpPr/>
          <p:nvPr/>
        </p:nvSpPr>
        <p:spPr>
          <a:xfrm>
            <a:off x="2678311" y="1917435"/>
            <a:ext cx="1657350"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Vård</a:t>
            </a:r>
          </a:p>
        </p:txBody>
      </p:sp>
      <p:sp>
        <p:nvSpPr>
          <p:cNvPr id="14" name="Rectangle 13">
            <a:extLst>
              <a:ext uri="{FF2B5EF4-FFF2-40B4-BE49-F238E27FC236}">
                <a16:creationId xmlns:a16="http://schemas.microsoft.com/office/drawing/2014/main" id="{2E123BC4-7A4E-47D7-81BC-3B547E9F52CF}"/>
              </a:ext>
            </a:extLst>
          </p:cNvPr>
          <p:cNvSpPr/>
          <p:nvPr/>
        </p:nvSpPr>
        <p:spPr>
          <a:xfrm>
            <a:off x="2007633" y="2255756"/>
            <a:ext cx="1657350"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Skola</a:t>
            </a:r>
          </a:p>
        </p:txBody>
      </p:sp>
      <p:sp>
        <p:nvSpPr>
          <p:cNvPr id="15" name="Rectangle 14">
            <a:extLst>
              <a:ext uri="{FF2B5EF4-FFF2-40B4-BE49-F238E27FC236}">
                <a16:creationId xmlns:a16="http://schemas.microsoft.com/office/drawing/2014/main" id="{3ED8A427-B04F-4E0D-A82A-514E36516A91}"/>
              </a:ext>
            </a:extLst>
          </p:cNvPr>
          <p:cNvSpPr/>
          <p:nvPr/>
        </p:nvSpPr>
        <p:spPr>
          <a:xfrm>
            <a:off x="4427881" y="1947056"/>
            <a:ext cx="1657350"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Omsorg</a:t>
            </a:r>
          </a:p>
        </p:txBody>
      </p:sp>
      <p:sp>
        <p:nvSpPr>
          <p:cNvPr id="16" name="Rectangle 15">
            <a:extLst>
              <a:ext uri="{FF2B5EF4-FFF2-40B4-BE49-F238E27FC236}">
                <a16:creationId xmlns:a16="http://schemas.microsoft.com/office/drawing/2014/main" id="{467C47B9-74EC-4428-A907-B120702473A4}"/>
              </a:ext>
            </a:extLst>
          </p:cNvPr>
          <p:cNvSpPr/>
          <p:nvPr/>
        </p:nvSpPr>
        <p:spPr>
          <a:xfrm>
            <a:off x="165524" y="2255756"/>
            <a:ext cx="1657350"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Transport</a:t>
            </a:r>
          </a:p>
        </p:txBody>
      </p:sp>
      <p:sp>
        <p:nvSpPr>
          <p:cNvPr id="17" name="Rectangle 16">
            <a:extLst>
              <a:ext uri="{FF2B5EF4-FFF2-40B4-BE49-F238E27FC236}">
                <a16:creationId xmlns:a16="http://schemas.microsoft.com/office/drawing/2014/main" id="{C917FC60-0809-48B4-9B3F-D81950F2966D}"/>
              </a:ext>
            </a:extLst>
          </p:cNvPr>
          <p:cNvSpPr/>
          <p:nvPr/>
        </p:nvSpPr>
        <p:spPr>
          <a:xfrm>
            <a:off x="1133234" y="2295311"/>
            <a:ext cx="1657350"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Kultur</a:t>
            </a:r>
          </a:p>
        </p:txBody>
      </p:sp>
      <p:sp>
        <p:nvSpPr>
          <p:cNvPr id="18" name="Rectangle 17">
            <a:extLst>
              <a:ext uri="{FF2B5EF4-FFF2-40B4-BE49-F238E27FC236}">
                <a16:creationId xmlns:a16="http://schemas.microsoft.com/office/drawing/2014/main" id="{0E11712C-DA42-448A-99EA-56E6C19D73C1}"/>
              </a:ext>
            </a:extLst>
          </p:cNvPr>
          <p:cNvSpPr/>
          <p:nvPr/>
        </p:nvSpPr>
        <p:spPr>
          <a:xfrm>
            <a:off x="4906781" y="2255756"/>
            <a:ext cx="1657350"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Miljö</a:t>
            </a:r>
          </a:p>
        </p:txBody>
      </p:sp>
      <p:sp>
        <p:nvSpPr>
          <p:cNvPr id="19" name="Rectangle 18">
            <a:extLst>
              <a:ext uri="{FF2B5EF4-FFF2-40B4-BE49-F238E27FC236}">
                <a16:creationId xmlns:a16="http://schemas.microsoft.com/office/drawing/2014/main" id="{A359BC7E-2EA1-4BCF-9436-9826C7418E82}"/>
              </a:ext>
            </a:extLst>
          </p:cNvPr>
          <p:cNvSpPr/>
          <p:nvPr/>
        </p:nvSpPr>
        <p:spPr>
          <a:xfrm>
            <a:off x="3516447" y="2068894"/>
            <a:ext cx="1657350"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El &amp; värme</a:t>
            </a:r>
          </a:p>
        </p:txBody>
      </p:sp>
      <p:sp>
        <p:nvSpPr>
          <p:cNvPr id="20" name="Rectangle 19">
            <a:extLst>
              <a:ext uri="{FF2B5EF4-FFF2-40B4-BE49-F238E27FC236}">
                <a16:creationId xmlns:a16="http://schemas.microsoft.com/office/drawing/2014/main" id="{3845EB73-C488-4352-9ECE-9991AFDA08CD}"/>
              </a:ext>
            </a:extLst>
          </p:cNvPr>
          <p:cNvSpPr/>
          <p:nvPr/>
        </p:nvSpPr>
        <p:spPr>
          <a:xfrm>
            <a:off x="5521586" y="2029339"/>
            <a:ext cx="1657350"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Industri</a:t>
            </a:r>
          </a:p>
        </p:txBody>
      </p:sp>
      <p:sp>
        <p:nvSpPr>
          <p:cNvPr id="21" name="Rectangle 20">
            <a:extLst>
              <a:ext uri="{FF2B5EF4-FFF2-40B4-BE49-F238E27FC236}">
                <a16:creationId xmlns:a16="http://schemas.microsoft.com/office/drawing/2014/main" id="{50614270-2DCB-4272-A4C9-FB0E8797ACA5}"/>
              </a:ext>
            </a:extLst>
          </p:cNvPr>
          <p:cNvSpPr/>
          <p:nvPr/>
        </p:nvSpPr>
        <p:spPr>
          <a:xfrm>
            <a:off x="3589430" y="4184222"/>
            <a:ext cx="1061910"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e-identitet</a:t>
            </a:r>
          </a:p>
        </p:txBody>
      </p:sp>
      <p:sp>
        <p:nvSpPr>
          <p:cNvPr id="22" name="Rectangle 21">
            <a:extLst>
              <a:ext uri="{FF2B5EF4-FFF2-40B4-BE49-F238E27FC236}">
                <a16:creationId xmlns:a16="http://schemas.microsoft.com/office/drawing/2014/main" id="{2D367B98-90E9-4059-B86B-58F98BEF24D1}"/>
              </a:ext>
            </a:extLst>
          </p:cNvPr>
          <p:cNvSpPr/>
          <p:nvPr/>
        </p:nvSpPr>
        <p:spPr>
          <a:xfrm>
            <a:off x="1133234" y="4062783"/>
            <a:ext cx="1061910"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Juridik</a:t>
            </a:r>
          </a:p>
        </p:txBody>
      </p:sp>
      <p:sp>
        <p:nvSpPr>
          <p:cNvPr id="23" name="Rectangle 22">
            <a:extLst>
              <a:ext uri="{FF2B5EF4-FFF2-40B4-BE49-F238E27FC236}">
                <a16:creationId xmlns:a16="http://schemas.microsoft.com/office/drawing/2014/main" id="{CEA0AC36-FCD8-407E-B1F1-A16785FA1D3A}"/>
              </a:ext>
            </a:extLst>
          </p:cNvPr>
          <p:cNvSpPr/>
          <p:nvPr/>
        </p:nvSpPr>
        <p:spPr>
          <a:xfrm>
            <a:off x="527330" y="3570393"/>
            <a:ext cx="1549422"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Standarder</a:t>
            </a:r>
          </a:p>
        </p:txBody>
      </p:sp>
      <p:sp>
        <p:nvSpPr>
          <p:cNvPr id="24" name="Rectangle 23">
            <a:extLst>
              <a:ext uri="{FF2B5EF4-FFF2-40B4-BE49-F238E27FC236}">
                <a16:creationId xmlns:a16="http://schemas.microsoft.com/office/drawing/2014/main" id="{3C838B81-CF77-403B-8190-75B7DC0666A1}"/>
              </a:ext>
            </a:extLst>
          </p:cNvPr>
          <p:cNvSpPr/>
          <p:nvPr/>
        </p:nvSpPr>
        <p:spPr>
          <a:xfrm>
            <a:off x="2560269" y="3971258"/>
            <a:ext cx="1549422"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Behörighet</a:t>
            </a:r>
          </a:p>
        </p:txBody>
      </p:sp>
      <p:sp>
        <p:nvSpPr>
          <p:cNvPr id="25" name="Rectangle 24">
            <a:extLst>
              <a:ext uri="{FF2B5EF4-FFF2-40B4-BE49-F238E27FC236}">
                <a16:creationId xmlns:a16="http://schemas.microsoft.com/office/drawing/2014/main" id="{2F9D3A9E-2722-45F3-B450-0A6B0F7588E2}"/>
              </a:ext>
            </a:extLst>
          </p:cNvPr>
          <p:cNvSpPr/>
          <p:nvPr/>
        </p:nvSpPr>
        <p:spPr>
          <a:xfrm>
            <a:off x="4316402" y="3943523"/>
            <a:ext cx="1549422"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Lagring</a:t>
            </a:r>
          </a:p>
        </p:txBody>
      </p:sp>
      <p:sp>
        <p:nvSpPr>
          <p:cNvPr id="26" name="Rectangle 25">
            <a:extLst>
              <a:ext uri="{FF2B5EF4-FFF2-40B4-BE49-F238E27FC236}">
                <a16:creationId xmlns:a16="http://schemas.microsoft.com/office/drawing/2014/main" id="{1E5D5520-96FE-46B8-B576-CAAC8A260570}"/>
              </a:ext>
            </a:extLst>
          </p:cNvPr>
          <p:cNvSpPr/>
          <p:nvPr/>
        </p:nvSpPr>
        <p:spPr>
          <a:xfrm>
            <a:off x="5330028" y="3501557"/>
            <a:ext cx="1549422"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Signering</a:t>
            </a:r>
          </a:p>
        </p:txBody>
      </p:sp>
      <p:sp>
        <p:nvSpPr>
          <p:cNvPr id="27" name="Rectangle 26">
            <a:extLst>
              <a:ext uri="{FF2B5EF4-FFF2-40B4-BE49-F238E27FC236}">
                <a16:creationId xmlns:a16="http://schemas.microsoft.com/office/drawing/2014/main" id="{21B1A452-729C-43E1-80F5-26C137BEC2FD}"/>
              </a:ext>
            </a:extLst>
          </p:cNvPr>
          <p:cNvSpPr/>
          <p:nvPr/>
        </p:nvSpPr>
        <p:spPr>
          <a:xfrm>
            <a:off x="650051" y="5527317"/>
            <a:ext cx="1549422"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5G</a:t>
            </a:r>
          </a:p>
        </p:txBody>
      </p:sp>
      <p:sp>
        <p:nvSpPr>
          <p:cNvPr id="28" name="Rectangle 27">
            <a:extLst>
              <a:ext uri="{FF2B5EF4-FFF2-40B4-BE49-F238E27FC236}">
                <a16:creationId xmlns:a16="http://schemas.microsoft.com/office/drawing/2014/main" id="{E5F0D2E3-D73F-4B22-ACF3-9AAF59EF008E}"/>
              </a:ext>
            </a:extLst>
          </p:cNvPr>
          <p:cNvSpPr/>
          <p:nvPr/>
        </p:nvSpPr>
        <p:spPr>
          <a:xfrm>
            <a:off x="1554057" y="5707872"/>
            <a:ext cx="1549422"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Bredband</a:t>
            </a:r>
          </a:p>
        </p:txBody>
      </p:sp>
      <p:sp>
        <p:nvSpPr>
          <p:cNvPr id="29" name="Rectangle 28">
            <a:extLst>
              <a:ext uri="{FF2B5EF4-FFF2-40B4-BE49-F238E27FC236}">
                <a16:creationId xmlns:a16="http://schemas.microsoft.com/office/drawing/2014/main" id="{7237B58E-18A2-4C10-8F11-6E65172152CF}"/>
              </a:ext>
            </a:extLst>
          </p:cNvPr>
          <p:cNvSpPr/>
          <p:nvPr/>
        </p:nvSpPr>
        <p:spPr>
          <a:xfrm>
            <a:off x="2560269" y="5794111"/>
            <a:ext cx="1549422"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Fiber</a:t>
            </a:r>
          </a:p>
        </p:txBody>
      </p:sp>
      <p:sp>
        <p:nvSpPr>
          <p:cNvPr id="30" name="Rectangle 29">
            <a:extLst>
              <a:ext uri="{FF2B5EF4-FFF2-40B4-BE49-F238E27FC236}">
                <a16:creationId xmlns:a16="http://schemas.microsoft.com/office/drawing/2014/main" id="{E249348B-88BA-4AB6-BF2B-0C08631EDDE0}"/>
              </a:ext>
            </a:extLst>
          </p:cNvPr>
          <p:cNvSpPr/>
          <p:nvPr/>
        </p:nvSpPr>
        <p:spPr>
          <a:xfrm>
            <a:off x="3505941" y="5800727"/>
            <a:ext cx="1549422"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err="1">
                <a:ln>
                  <a:noFill/>
                </a:ln>
                <a:solidFill>
                  <a:prstClr val="black"/>
                </a:solidFill>
                <a:effectLst/>
                <a:uLnTx/>
                <a:uFillTx/>
                <a:latin typeface="Arial"/>
                <a:ea typeface="+mn-ea"/>
                <a:cs typeface="+mn-cs"/>
              </a:rPr>
              <a:t>Wifi</a:t>
            </a:r>
            <a:endParaRPr kumimoji="0" lang="sv-SE" sz="1200" b="0" i="0" u="none" strike="noStrike" kern="1200" cap="none" spc="0" normalizeH="0" baseline="0" noProof="0">
              <a:ln>
                <a:noFill/>
              </a:ln>
              <a:solidFill>
                <a:prstClr val="black"/>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A674A534-EDD0-4287-A8E0-91D2D9EDBAE2}"/>
              </a:ext>
            </a:extLst>
          </p:cNvPr>
          <p:cNvSpPr/>
          <p:nvPr/>
        </p:nvSpPr>
        <p:spPr>
          <a:xfrm>
            <a:off x="4871163" y="5818152"/>
            <a:ext cx="926413"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TV</a:t>
            </a:r>
          </a:p>
        </p:txBody>
      </p:sp>
      <p:sp>
        <p:nvSpPr>
          <p:cNvPr id="32" name="Rectangle 31">
            <a:extLst>
              <a:ext uri="{FF2B5EF4-FFF2-40B4-BE49-F238E27FC236}">
                <a16:creationId xmlns:a16="http://schemas.microsoft.com/office/drawing/2014/main" id="{1149B6C2-A752-4E61-8AF0-BF381B6A1037}"/>
              </a:ext>
            </a:extLst>
          </p:cNvPr>
          <p:cNvSpPr/>
          <p:nvPr/>
        </p:nvSpPr>
        <p:spPr>
          <a:xfrm>
            <a:off x="5976793" y="5742028"/>
            <a:ext cx="1549422"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Fastighetsnät</a:t>
            </a:r>
          </a:p>
        </p:txBody>
      </p:sp>
      <p:sp>
        <p:nvSpPr>
          <p:cNvPr id="39" name="Hexagon 4">
            <a:extLst>
              <a:ext uri="{FF2B5EF4-FFF2-40B4-BE49-F238E27FC236}">
                <a16:creationId xmlns:a16="http://schemas.microsoft.com/office/drawing/2014/main" id="{573F7C29-F9B9-4310-825A-884429F8B559}"/>
              </a:ext>
            </a:extLst>
          </p:cNvPr>
          <p:cNvSpPr>
            <a:spLocks noChangeAspect="1"/>
          </p:cNvSpPr>
          <p:nvPr/>
        </p:nvSpPr>
        <p:spPr>
          <a:xfrm>
            <a:off x="9137314" y="1760636"/>
            <a:ext cx="1614124" cy="1614124"/>
          </a:xfrm>
          <a:prstGeom prst="ellipse">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0" numCol="1" spcCol="0" rtlCol="0" fromWordArt="0" anchor="ctr" anchorCtr="0" forceAA="0" compatLnSpc="1">
            <a:prstTxWarp prst="textNoShape">
              <a:avLst/>
            </a:prstTxWarp>
            <a:noAutofit/>
          </a:bodyPr>
          <a:lstStyle/>
          <a:p>
            <a:pPr marL="0" marR="0" lvl="0" indent="0" algn="ctr" defTabSz="762000" rtl="0" eaLnBrk="0" fontAlgn="auto" latinLnBrk="0" hangingPunct="0">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E6460A"/>
                </a:solidFill>
                <a:effectLst/>
                <a:uLnTx/>
                <a:uFillTx/>
                <a:latin typeface="Arial"/>
                <a:ea typeface="+mn-ea"/>
                <a:cs typeface="Arial" panose="020B0604020202020204" pitchFamily="34" charset="0"/>
              </a:rPr>
              <a:t>Välfärden i fickan</a:t>
            </a:r>
          </a:p>
        </p:txBody>
      </p:sp>
      <p:grpSp>
        <p:nvGrpSpPr>
          <p:cNvPr id="41" name="Group 40">
            <a:extLst>
              <a:ext uri="{FF2B5EF4-FFF2-40B4-BE49-F238E27FC236}">
                <a16:creationId xmlns:a16="http://schemas.microsoft.com/office/drawing/2014/main" id="{7CF904BA-96D0-46DD-A81F-EEFEBB43AF40}"/>
              </a:ext>
            </a:extLst>
          </p:cNvPr>
          <p:cNvGrpSpPr/>
          <p:nvPr/>
        </p:nvGrpSpPr>
        <p:grpSpPr>
          <a:xfrm>
            <a:off x="9794349" y="2646930"/>
            <a:ext cx="369804" cy="546480"/>
            <a:chOff x="6324600" y="2640013"/>
            <a:chExt cx="422275" cy="696912"/>
          </a:xfrm>
          <a:solidFill>
            <a:schemeClr val="accent1"/>
          </a:solidFill>
        </p:grpSpPr>
        <p:sp>
          <p:nvSpPr>
            <p:cNvPr id="42" name="Oval 80">
              <a:extLst>
                <a:ext uri="{FF2B5EF4-FFF2-40B4-BE49-F238E27FC236}">
                  <a16:creationId xmlns:a16="http://schemas.microsoft.com/office/drawing/2014/main" id="{13E1D6F7-3372-4ED0-88C3-875A979E751F}"/>
                </a:ext>
              </a:extLst>
            </p:cNvPr>
            <p:cNvSpPr>
              <a:spLocks noChangeArrowheads="1"/>
            </p:cNvSpPr>
            <p:nvPr/>
          </p:nvSpPr>
          <p:spPr bwMode="auto">
            <a:xfrm>
              <a:off x="6470650" y="2640013"/>
              <a:ext cx="127000" cy="12541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Freeform 81">
              <a:extLst>
                <a:ext uri="{FF2B5EF4-FFF2-40B4-BE49-F238E27FC236}">
                  <a16:creationId xmlns:a16="http://schemas.microsoft.com/office/drawing/2014/main" id="{EF807C22-BD67-4F7E-8E09-439160362B0F}"/>
                </a:ext>
              </a:extLst>
            </p:cNvPr>
            <p:cNvSpPr>
              <a:spLocks/>
            </p:cNvSpPr>
            <p:nvPr/>
          </p:nvSpPr>
          <p:spPr bwMode="auto">
            <a:xfrm>
              <a:off x="6324600" y="2787650"/>
              <a:ext cx="422275" cy="549275"/>
            </a:xfrm>
            <a:custGeom>
              <a:avLst/>
              <a:gdLst>
                <a:gd name="T0" fmla="*/ 266 w 266"/>
                <a:gd name="T1" fmla="*/ 149 h 346"/>
                <a:gd name="T2" fmla="*/ 182 w 266"/>
                <a:gd name="T3" fmla="*/ 0 h 346"/>
                <a:gd name="T4" fmla="*/ 84 w 266"/>
                <a:gd name="T5" fmla="*/ 0 h 346"/>
                <a:gd name="T6" fmla="*/ 0 w 266"/>
                <a:gd name="T7" fmla="*/ 149 h 346"/>
                <a:gd name="T8" fmla="*/ 27 w 266"/>
                <a:gd name="T9" fmla="*/ 166 h 346"/>
                <a:gd name="T10" fmla="*/ 75 w 266"/>
                <a:gd name="T11" fmla="*/ 79 h 346"/>
                <a:gd name="T12" fmla="*/ 46 w 266"/>
                <a:gd name="T13" fmla="*/ 220 h 346"/>
                <a:gd name="T14" fmla="*/ 92 w 266"/>
                <a:gd name="T15" fmla="*/ 220 h 346"/>
                <a:gd name="T16" fmla="*/ 92 w 266"/>
                <a:gd name="T17" fmla="*/ 346 h 346"/>
                <a:gd name="T18" fmla="*/ 124 w 266"/>
                <a:gd name="T19" fmla="*/ 346 h 346"/>
                <a:gd name="T20" fmla="*/ 124 w 266"/>
                <a:gd name="T21" fmla="*/ 220 h 346"/>
                <a:gd name="T22" fmla="*/ 140 w 266"/>
                <a:gd name="T23" fmla="*/ 220 h 346"/>
                <a:gd name="T24" fmla="*/ 140 w 266"/>
                <a:gd name="T25" fmla="*/ 346 h 346"/>
                <a:gd name="T26" fmla="*/ 172 w 266"/>
                <a:gd name="T27" fmla="*/ 346 h 346"/>
                <a:gd name="T28" fmla="*/ 172 w 266"/>
                <a:gd name="T29" fmla="*/ 220 h 346"/>
                <a:gd name="T30" fmla="*/ 220 w 266"/>
                <a:gd name="T31" fmla="*/ 220 h 346"/>
                <a:gd name="T32" fmla="*/ 188 w 266"/>
                <a:gd name="T33" fmla="*/ 79 h 346"/>
                <a:gd name="T34" fmla="*/ 237 w 266"/>
                <a:gd name="T35" fmla="*/ 166 h 346"/>
                <a:gd name="T36" fmla="*/ 266 w 266"/>
                <a:gd name="T37" fmla="*/ 14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6" h="346">
                  <a:moveTo>
                    <a:pt x="266" y="149"/>
                  </a:moveTo>
                  <a:lnTo>
                    <a:pt x="182" y="0"/>
                  </a:lnTo>
                  <a:lnTo>
                    <a:pt x="84" y="0"/>
                  </a:lnTo>
                  <a:lnTo>
                    <a:pt x="0" y="149"/>
                  </a:lnTo>
                  <a:lnTo>
                    <a:pt x="27" y="166"/>
                  </a:lnTo>
                  <a:lnTo>
                    <a:pt x="75" y="79"/>
                  </a:lnTo>
                  <a:lnTo>
                    <a:pt x="46" y="220"/>
                  </a:lnTo>
                  <a:lnTo>
                    <a:pt x="92" y="220"/>
                  </a:lnTo>
                  <a:lnTo>
                    <a:pt x="92" y="346"/>
                  </a:lnTo>
                  <a:lnTo>
                    <a:pt x="124" y="346"/>
                  </a:lnTo>
                  <a:lnTo>
                    <a:pt x="124" y="220"/>
                  </a:lnTo>
                  <a:lnTo>
                    <a:pt x="140" y="220"/>
                  </a:lnTo>
                  <a:lnTo>
                    <a:pt x="140" y="346"/>
                  </a:lnTo>
                  <a:lnTo>
                    <a:pt x="172" y="346"/>
                  </a:lnTo>
                  <a:lnTo>
                    <a:pt x="172" y="220"/>
                  </a:lnTo>
                  <a:lnTo>
                    <a:pt x="220" y="220"/>
                  </a:lnTo>
                  <a:lnTo>
                    <a:pt x="188" y="79"/>
                  </a:lnTo>
                  <a:lnTo>
                    <a:pt x="237" y="166"/>
                  </a:lnTo>
                  <a:lnTo>
                    <a:pt x="266"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4" name="Hexagon 4">
            <a:extLst>
              <a:ext uri="{FF2B5EF4-FFF2-40B4-BE49-F238E27FC236}">
                <a16:creationId xmlns:a16="http://schemas.microsoft.com/office/drawing/2014/main" id="{F45F6207-A6D5-4291-A716-A9B9F1BD6D40}"/>
              </a:ext>
            </a:extLst>
          </p:cNvPr>
          <p:cNvSpPr>
            <a:spLocks noChangeAspect="1"/>
          </p:cNvSpPr>
          <p:nvPr/>
        </p:nvSpPr>
        <p:spPr>
          <a:xfrm>
            <a:off x="7698811" y="2920170"/>
            <a:ext cx="1781634" cy="1781634"/>
          </a:xfrm>
          <a:prstGeom prst="ellipse">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0" numCol="1" spcCol="0" rtlCol="0" fromWordArt="0" anchor="ctr" anchorCtr="0" forceAA="0" compatLnSpc="1">
            <a:prstTxWarp prst="textNoShape">
              <a:avLst/>
            </a:prstTxWarp>
            <a:noAutofit/>
          </a:bodyPr>
          <a:lstStyle/>
          <a:p>
            <a:pPr marL="0" marR="0" lvl="0" indent="0" algn="ctr" defTabSz="762000" rtl="0" eaLnBrk="0" fontAlgn="auto" latinLnBrk="0" hangingPunct="0">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E6460A"/>
                </a:solidFill>
                <a:effectLst/>
                <a:uLnTx/>
                <a:uFillTx/>
                <a:latin typeface="Arial"/>
                <a:ea typeface="+mn-ea"/>
                <a:cs typeface="Arial" panose="020B0604020202020204" pitchFamily="34" charset="0"/>
              </a:rPr>
              <a:t>Sömlös digital förvaltning</a:t>
            </a:r>
          </a:p>
        </p:txBody>
      </p:sp>
      <p:grpSp>
        <p:nvGrpSpPr>
          <p:cNvPr id="48" name="Group 47">
            <a:extLst>
              <a:ext uri="{FF2B5EF4-FFF2-40B4-BE49-F238E27FC236}">
                <a16:creationId xmlns:a16="http://schemas.microsoft.com/office/drawing/2014/main" id="{C3E66042-B6BD-43B0-B264-781471A7DD1D}"/>
              </a:ext>
            </a:extLst>
          </p:cNvPr>
          <p:cNvGrpSpPr/>
          <p:nvPr/>
        </p:nvGrpSpPr>
        <p:grpSpPr>
          <a:xfrm>
            <a:off x="8292579" y="3943523"/>
            <a:ext cx="558426" cy="432340"/>
            <a:chOff x="8132763" y="5635625"/>
            <a:chExt cx="373063" cy="385763"/>
          </a:xfrm>
          <a:solidFill>
            <a:schemeClr val="accent1"/>
          </a:solidFill>
        </p:grpSpPr>
        <p:sp>
          <p:nvSpPr>
            <p:cNvPr id="49" name="Freeform 180">
              <a:extLst>
                <a:ext uri="{FF2B5EF4-FFF2-40B4-BE49-F238E27FC236}">
                  <a16:creationId xmlns:a16="http://schemas.microsoft.com/office/drawing/2014/main" id="{17A600BC-C4D4-4DE3-941D-4EC947900E1A}"/>
                </a:ext>
              </a:extLst>
            </p:cNvPr>
            <p:cNvSpPr>
              <a:spLocks noEditPoints="1"/>
            </p:cNvSpPr>
            <p:nvPr/>
          </p:nvSpPr>
          <p:spPr bwMode="auto">
            <a:xfrm>
              <a:off x="8158163" y="5918200"/>
              <a:ext cx="12700" cy="25400"/>
            </a:xfrm>
            <a:custGeom>
              <a:avLst/>
              <a:gdLst>
                <a:gd name="T0" fmla="*/ 5 w 10"/>
                <a:gd name="T1" fmla="*/ 0 h 20"/>
                <a:gd name="T2" fmla="*/ 0 w 10"/>
                <a:gd name="T3" fmla="*/ 5 h 20"/>
                <a:gd name="T4" fmla="*/ 0 w 10"/>
                <a:gd name="T5" fmla="*/ 15 h 20"/>
                <a:gd name="T6" fmla="*/ 5 w 10"/>
                <a:gd name="T7" fmla="*/ 20 h 20"/>
                <a:gd name="T8" fmla="*/ 10 w 10"/>
                <a:gd name="T9" fmla="*/ 15 h 20"/>
                <a:gd name="T10" fmla="*/ 10 w 10"/>
                <a:gd name="T11" fmla="*/ 5 h 20"/>
                <a:gd name="T12" fmla="*/ 5 w 10"/>
                <a:gd name="T13" fmla="*/ 0 h 20"/>
                <a:gd name="T14" fmla="*/ 5 w 10"/>
                <a:gd name="T15" fmla="*/ 0 h 20"/>
                <a:gd name="T16" fmla="*/ 5 w 1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0">
                  <a:moveTo>
                    <a:pt x="5" y="0"/>
                  </a:moveTo>
                  <a:cubicBezTo>
                    <a:pt x="2" y="0"/>
                    <a:pt x="0" y="2"/>
                    <a:pt x="0" y="5"/>
                  </a:cubicBezTo>
                  <a:cubicBezTo>
                    <a:pt x="0" y="15"/>
                    <a:pt x="0" y="15"/>
                    <a:pt x="0" y="15"/>
                  </a:cubicBezTo>
                  <a:cubicBezTo>
                    <a:pt x="0" y="18"/>
                    <a:pt x="2" y="20"/>
                    <a:pt x="5" y="20"/>
                  </a:cubicBezTo>
                  <a:cubicBezTo>
                    <a:pt x="8" y="20"/>
                    <a:pt x="10" y="18"/>
                    <a:pt x="10" y="15"/>
                  </a:cubicBezTo>
                  <a:cubicBezTo>
                    <a:pt x="10" y="5"/>
                    <a:pt x="10" y="5"/>
                    <a:pt x="10" y="5"/>
                  </a:cubicBezTo>
                  <a:cubicBezTo>
                    <a:pt x="10" y="2"/>
                    <a:pt x="8"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0" name="Freeform 181">
              <a:extLst>
                <a:ext uri="{FF2B5EF4-FFF2-40B4-BE49-F238E27FC236}">
                  <a16:creationId xmlns:a16="http://schemas.microsoft.com/office/drawing/2014/main" id="{B71224ED-BB11-42D4-9971-2E651CFBA7B4}"/>
                </a:ext>
              </a:extLst>
            </p:cNvPr>
            <p:cNvSpPr>
              <a:spLocks noEditPoints="1"/>
            </p:cNvSpPr>
            <p:nvPr/>
          </p:nvSpPr>
          <p:spPr bwMode="auto">
            <a:xfrm>
              <a:off x="8158163" y="5957888"/>
              <a:ext cx="12700" cy="25400"/>
            </a:xfrm>
            <a:custGeom>
              <a:avLst/>
              <a:gdLst>
                <a:gd name="T0" fmla="*/ 5 w 10"/>
                <a:gd name="T1" fmla="*/ 0 h 20"/>
                <a:gd name="T2" fmla="*/ 0 w 10"/>
                <a:gd name="T3" fmla="*/ 5 h 20"/>
                <a:gd name="T4" fmla="*/ 0 w 10"/>
                <a:gd name="T5" fmla="*/ 15 h 20"/>
                <a:gd name="T6" fmla="*/ 5 w 10"/>
                <a:gd name="T7" fmla="*/ 20 h 20"/>
                <a:gd name="T8" fmla="*/ 10 w 10"/>
                <a:gd name="T9" fmla="*/ 15 h 20"/>
                <a:gd name="T10" fmla="*/ 10 w 10"/>
                <a:gd name="T11" fmla="*/ 5 h 20"/>
                <a:gd name="T12" fmla="*/ 5 w 10"/>
                <a:gd name="T13" fmla="*/ 0 h 20"/>
                <a:gd name="T14" fmla="*/ 5 w 10"/>
                <a:gd name="T15" fmla="*/ 0 h 20"/>
                <a:gd name="T16" fmla="*/ 5 w 1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0">
                  <a:moveTo>
                    <a:pt x="5" y="0"/>
                  </a:moveTo>
                  <a:cubicBezTo>
                    <a:pt x="2" y="0"/>
                    <a:pt x="0" y="2"/>
                    <a:pt x="0" y="5"/>
                  </a:cubicBezTo>
                  <a:cubicBezTo>
                    <a:pt x="0" y="15"/>
                    <a:pt x="0" y="15"/>
                    <a:pt x="0" y="15"/>
                  </a:cubicBezTo>
                  <a:cubicBezTo>
                    <a:pt x="0" y="17"/>
                    <a:pt x="2" y="20"/>
                    <a:pt x="5" y="20"/>
                  </a:cubicBezTo>
                  <a:cubicBezTo>
                    <a:pt x="8" y="20"/>
                    <a:pt x="10" y="17"/>
                    <a:pt x="10" y="15"/>
                  </a:cubicBezTo>
                  <a:cubicBezTo>
                    <a:pt x="10" y="5"/>
                    <a:pt x="10" y="5"/>
                    <a:pt x="10" y="5"/>
                  </a:cubicBezTo>
                  <a:cubicBezTo>
                    <a:pt x="10" y="2"/>
                    <a:pt x="8"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Freeform 182">
              <a:extLst>
                <a:ext uri="{FF2B5EF4-FFF2-40B4-BE49-F238E27FC236}">
                  <a16:creationId xmlns:a16="http://schemas.microsoft.com/office/drawing/2014/main" id="{7AD56399-65F0-4822-8B02-DF77518AB0E3}"/>
                </a:ext>
              </a:extLst>
            </p:cNvPr>
            <p:cNvSpPr>
              <a:spLocks noEditPoints="1"/>
            </p:cNvSpPr>
            <p:nvPr/>
          </p:nvSpPr>
          <p:spPr bwMode="auto">
            <a:xfrm>
              <a:off x="8158163" y="5880100"/>
              <a:ext cx="12700" cy="25400"/>
            </a:xfrm>
            <a:custGeom>
              <a:avLst/>
              <a:gdLst>
                <a:gd name="T0" fmla="*/ 5 w 10"/>
                <a:gd name="T1" fmla="*/ 0 h 20"/>
                <a:gd name="T2" fmla="*/ 0 w 10"/>
                <a:gd name="T3" fmla="*/ 5 h 20"/>
                <a:gd name="T4" fmla="*/ 0 w 10"/>
                <a:gd name="T5" fmla="*/ 15 h 20"/>
                <a:gd name="T6" fmla="*/ 5 w 10"/>
                <a:gd name="T7" fmla="*/ 20 h 20"/>
                <a:gd name="T8" fmla="*/ 10 w 10"/>
                <a:gd name="T9" fmla="*/ 15 h 20"/>
                <a:gd name="T10" fmla="*/ 10 w 10"/>
                <a:gd name="T11" fmla="*/ 5 h 20"/>
                <a:gd name="T12" fmla="*/ 5 w 10"/>
                <a:gd name="T13" fmla="*/ 0 h 20"/>
                <a:gd name="T14" fmla="*/ 5 w 10"/>
                <a:gd name="T15" fmla="*/ 0 h 20"/>
                <a:gd name="T16" fmla="*/ 5 w 1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0">
                  <a:moveTo>
                    <a:pt x="5" y="0"/>
                  </a:moveTo>
                  <a:cubicBezTo>
                    <a:pt x="2" y="0"/>
                    <a:pt x="0" y="2"/>
                    <a:pt x="0" y="5"/>
                  </a:cubicBezTo>
                  <a:cubicBezTo>
                    <a:pt x="0" y="15"/>
                    <a:pt x="0" y="15"/>
                    <a:pt x="0" y="15"/>
                  </a:cubicBezTo>
                  <a:cubicBezTo>
                    <a:pt x="0" y="18"/>
                    <a:pt x="2" y="20"/>
                    <a:pt x="5" y="20"/>
                  </a:cubicBezTo>
                  <a:cubicBezTo>
                    <a:pt x="8" y="20"/>
                    <a:pt x="10" y="18"/>
                    <a:pt x="10" y="15"/>
                  </a:cubicBezTo>
                  <a:cubicBezTo>
                    <a:pt x="10" y="5"/>
                    <a:pt x="10" y="5"/>
                    <a:pt x="10" y="5"/>
                  </a:cubicBezTo>
                  <a:cubicBezTo>
                    <a:pt x="10" y="2"/>
                    <a:pt x="8"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2" name="Freeform 183">
              <a:extLst>
                <a:ext uri="{FF2B5EF4-FFF2-40B4-BE49-F238E27FC236}">
                  <a16:creationId xmlns:a16="http://schemas.microsoft.com/office/drawing/2014/main" id="{86886221-137E-48BB-B267-285BAE0DE7EA}"/>
                </a:ext>
              </a:extLst>
            </p:cNvPr>
            <p:cNvSpPr>
              <a:spLocks noEditPoints="1"/>
            </p:cNvSpPr>
            <p:nvPr/>
          </p:nvSpPr>
          <p:spPr bwMode="auto">
            <a:xfrm>
              <a:off x="8185151" y="5918200"/>
              <a:ext cx="12700" cy="25400"/>
            </a:xfrm>
            <a:custGeom>
              <a:avLst/>
              <a:gdLst>
                <a:gd name="T0" fmla="*/ 5 w 10"/>
                <a:gd name="T1" fmla="*/ 0 h 20"/>
                <a:gd name="T2" fmla="*/ 0 w 10"/>
                <a:gd name="T3" fmla="*/ 5 h 20"/>
                <a:gd name="T4" fmla="*/ 0 w 10"/>
                <a:gd name="T5" fmla="*/ 15 h 20"/>
                <a:gd name="T6" fmla="*/ 5 w 10"/>
                <a:gd name="T7" fmla="*/ 20 h 20"/>
                <a:gd name="T8" fmla="*/ 10 w 10"/>
                <a:gd name="T9" fmla="*/ 15 h 20"/>
                <a:gd name="T10" fmla="*/ 10 w 10"/>
                <a:gd name="T11" fmla="*/ 5 h 20"/>
                <a:gd name="T12" fmla="*/ 5 w 10"/>
                <a:gd name="T13" fmla="*/ 0 h 20"/>
                <a:gd name="T14" fmla="*/ 5 w 10"/>
                <a:gd name="T15" fmla="*/ 0 h 20"/>
                <a:gd name="T16" fmla="*/ 5 w 1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0">
                  <a:moveTo>
                    <a:pt x="5" y="0"/>
                  </a:moveTo>
                  <a:cubicBezTo>
                    <a:pt x="2" y="0"/>
                    <a:pt x="0" y="2"/>
                    <a:pt x="0" y="5"/>
                  </a:cubicBezTo>
                  <a:cubicBezTo>
                    <a:pt x="0" y="15"/>
                    <a:pt x="0" y="15"/>
                    <a:pt x="0" y="15"/>
                  </a:cubicBezTo>
                  <a:cubicBezTo>
                    <a:pt x="0" y="18"/>
                    <a:pt x="2" y="20"/>
                    <a:pt x="5" y="20"/>
                  </a:cubicBezTo>
                  <a:cubicBezTo>
                    <a:pt x="8" y="20"/>
                    <a:pt x="10" y="18"/>
                    <a:pt x="10" y="15"/>
                  </a:cubicBezTo>
                  <a:cubicBezTo>
                    <a:pt x="10" y="5"/>
                    <a:pt x="10" y="5"/>
                    <a:pt x="10" y="5"/>
                  </a:cubicBezTo>
                  <a:cubicBezTo>
                    <a:pt x="10" y="2"/>
                    <a:pt x="8"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Freeform 184">
              <a:extLst>
                <a:ext uri="{FF2B5EF4-FFF2-40B4-BE49-F238E27FC236}">
                  <a16:creationId xmlns:a16="http://schemas.microsoft.com/office/drawing/2014/main" id="{CC74A6A4-5895-4D05-992E-2DA64FB9515D}"/>
                </a:ext>
              </a:extLst>
            </p:cNvPr>
            <p:cNvSpPr>
              <a:spLocks noEditPoints="1"/>
            </p:cNvSpPr>
            <p:nvPr/>
          </p:nvSpPr>
          <p:spPr bwMode="auto">
            <a:xfrm>
              <a:off x="8185151" y="5880100"/>
              <a:ext cx="12700" cy="25400"/>
            </a:xfrm>
            <a:custGeom>
              <a:avLst/>
              <a:gdLst>
                <a:gd name="T0" fmla="*/ 5 w 10"/>
                <a:gd name="T1" fmla="*/ 0 h 20"/>
                <a:gd name="T2" fmla="*/ 0 w 10"/>
                <a:gd name="T3" fmla="*/ 5 h 20"/>
                <a:gd name="T4" fmla="*/ 0 w 10"/>
                <a:gd name="T5" fmla="*/ 15 h 20"/>
                <a:gd name="T6" fmla="*/ 5 w 10"/>
                <a:gd name="T7" fmla="*/ 20 h 20"/>
                <a:gd name="T8" fmla="*/ 10 w 10"/>
                <a:gd name="T9" fmla="*/ 15 h 20"/>
                <a:gd name="T10" fmla="*/ 10 w 10"/>
                <a:gd name="T11" fmla="*/ 5 h 20"/>
                <a:gd name="T12" fmla="*/ 5 w 10"/>
                <a:gd name="T13" fmla="*/ 0 h 20"/>
                <a:gd name="T14" fmla="*/ 5 w 10"/>
                <a:gd name="T15" fmla="*/ 0 h 20"/>
                <a:gd name="T16" fmla="*/ 5 w 1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0">
                  <a:moveTo>
                    <a:pt x="5" y="0"/>
                  </a:moveTo>
                  <a:cubicBezTo>
                    <a:pt x="2" y="0"/>
                    <a:pt x="0" y="2"/>
                    <a:pt x="0" y="5"/>
                  </a:cubicBezTo>
                  <a:cubicBezTo>
                    <a:pt x="0" y="15"/>
                    <a:pt x="0" y="15"/>
                    <a:pt x="0" y="15"/>
                  </a:cubicBezTo>
                  <a:cubicBezTo>
                    <a:pt x="0" y="18"/>
                    <a:pt x="2" y="20"/>
                    <a:pt x="5" y="20"/>
                  </a:cubicBezTo>
                  <a:cubicBezTo>
                    <a:pt x="8" y="20"/>
                    <a:pt x="10" y="18"/>
                    <a:pt x="10" y="15"/>
                  </a:cubicBezTo>
                  <a:cubicBezTo>
                    <a:pt x="10" y="5"/>
                    <a:pt x="10" y="5"/>
                    <a:pt x="10" y="5"/>
                  </a:cubicBezTo>
                  <a:cubicBezTo>
                    <a:pt x="10" y="2"/>
                    <a:pt x="8"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Freeform 185">
              <a:extLst>
                <a:ext uri="{FF2B5EF4-FFF2-40B4-BE49-F238E27FC236}">
                  <a16:creationId xmlns:a16="http://schemas.microsoft.com/office/drawing/2014/main" id="{D2C1DA3C-5F2A-4B5B-81ED-A940D6E4229B}"/>
                </a:ext>
              </a:extLst>
            </p:cNvPr>
            <p:cNvSpPr>
              <a:spLocks noEditPoints="1"/>
            </p:cNvSpPr>
            <p:nvPr/>
          </p:nvSpPr>
          <p:spPr bwMode="auto">
            <a:xfrm>
              <a:off x="8185151" y="5957888"/>
              <a:ext cx="12700" cy="25400"/>
            </a:xfrm>
            <a:custGeom>
              <a:avLst/>
              <a:gdLst>
                <a:gd name="T0" fmla="*/ 5 w 10"/>
                <a:gd name="T1" fmla="*/ 0 h 20"/>
                <a:gd name="T2" fmla="*/ 0 w 10"/>
                <a:gd name="T3" fmla="*/ 5 h 20"/>
                <a:gd name="T4" fmla="*/ 0 w 10"/>
                <a:gd name="T5" fmla="*/ 15 h 20"/>
                <a:gd name="T6" fmla="*/ 5 w 10"/>
                <a:gd name="T7" fmla="*/ 20 h 20"/>
                <a:gd name="T8" fmla="*/ 10 w 10"/>
                <a:gd name="T9" fmla="*/ 15 h 20"/>
                <a:gd name="T10" fmla="*/ 10 w 10"/>
                <a:gd name="T11" fmla="*/ 5 h 20"/>
                <a:gd name="T12" fmla="*/ 5 w 10"/>
                <a:gd name="T13" fmla="*/ 0 h 20"/>
                <a:gd name="T14" fmla="*/ 5 w 10"/>
                <a:gd name="T15" fmla="*/ 0 h 20"/>
                <a:gd name="T16" fmla="*/ 5 w 10"/>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20">
                  <a:moveTo>
                    <a:pt x="5" y="0"/>
                  </a:moveTo>
                  <a:cubicBezTo>
                    <a:pt x="2" y="0"/>
                    <a:pt x="0" y="2"/>
                    <a:pt x="0" y="5"/>
                  </a:cubicBezTo>
                  <a:cubicBezTo>
                    <a:pt x="0" y="15"/>
                    <a:pt x="0" y="15"/>
                    <a:pt x="0" y="15"/>
                  </a:cubicBezTo>
                  <a:cubicBezTo>
                    <a:pt x="0" y="17"/>
                    <a:pt x="2" y="20"/>
                    <a:pt x="5" y="20"/>
                  </a:cubicBezTo>
                  <a:cubicBezTo>
                    <a:pt x="8" y="20"/>
                    <a:pt x="10" y="17"/>
                    <a:pt x="10" y="15"/>
                  </a:cubicBezTo>
                  <a:cubicBezTo>
                    <a:pt x="10" y="5"/>
                    <a:pt x="10" y="5"/>
                    <a:pt x="10" y="5"/>
                  </a:cubicBezTo>
                  <a:cubicBezTo>
                    <a:pt x="10" y="2"/>
                    <a:pt x="8" y="0"/>
                    <a:pt x="5" y="0"/>
                  </a:cubicBezTo>
                  <a:close/>
                  <a:moveTo>
                    <a:pt x="5" y="0"/>
                  </a:move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Freeform 186">
              <a:extLst>
                <a:ext uri="{FF2B5EF4-FFF2-40B4-BE49-F238E27FC236}">
                  <a16:creationId xmlns:a16="http://schemas.microsoft.com/office/drawing/2014/main" id="{B455E249-3F46-4C9C-8A94-79CF007FE742}"/>
                </a:ext>
              </a:extLst>
            </p:cNvPr>
            <p:cNvSpPr>
              <a:spLocks noEditPoints="1"/>
            </p:cNvSpPr>
            <p:nvPr/>
          </p:nvSpPr>
          <p:spPr bwMode="auto">
            <a:xfrm>
              <a:off x="8132763" y="5635625"/>
              <a:ext cx="373063" cy="385763"/>
            </a:xfrm>
            <a:custGeom>
              <a:avLst/>
              <a:gdLst>
                <a:gd name="T0" fmla="*/ 269 w 289"/>
                <a:gd name="T1" fmla="*/ 35 h 299"/>
                <a:gd name="T2" fmla="*/ 224 w 289"/>
                <a:gd name="T3" fmla="*/ 55 h 299"/>
                <a:gd name="T4" fmla="*/ 214 w 289"/>
                <a:gd name="T5" fmla="*/ 124 h 299"/>
                <a:gd name="T6" fmla="*/ 199 w 289"/>
                <a:gd name="T7" fmla="*/ 109 h 299"/>
                <a:gd name="T8" fmla="*/ 184 w 289"/>
                <a:gd name="T9" fmla="*/ 124 h 299"/>
                <a:gd name="T10" fmla="*/ 164 w 289"/>
                <a:gd name="T11" fmla="*/ 35 h 299"/>
                <a:gd name="T12" fmla="*/ 85 w 289"/>
                <a:gd name="T13" fmla="*/ 0 h 299"/>
                <a:gd name="T14" fmla="*/ 60 w 289"/>
                <a:gd name="T15" fmla="*/ 40 h 299"/>
                <a:gd name="T16" fmla="*/ 45 w 289"/>
                <a:gd name="T17" fmla="*/ 149 h 299"/>
                <a:gd name="T18" fmla="*/ 5 w 289"/>
                <a:gd name="T19" fmla="*/ 169 h 299"/>
                <a:gd name="T20" fmla="*/ 284 w 289"/>
                <a:gd name="T21" fmla="*/ 299 h 299"/>
                <a:gd name="T22" fmla="*/ 140 w 289"/>
                <a:gd name="T23" fmla="*/ 60 h 299"/>
                <a:gd name="T24" fmla="*/ 140 w 289"/>
                <a:gd name="T25" fmla="*/ 139 h 299"/>
                <a:gd name="T26" fmla="*/ 130 w 289"/>
                <a:gd name="T27" fmla="*/ 25 h 299"/>
                <a:gd name="T28" fmla="*/ 120 w 289"/>
                <a:gd name="T29" fmla="*/ 25 h 299"/>
                <a:gd name="T30" fmla="*/ 130 w 289"/>
                <a:gd name="T31" fmla="*/ 139 h 299"/>
                <a:gd name="T32" fmla="*/ 105 w 289"/>
                <a:gd name="T33" fmla="*/ 20 h 299"/>
                <a:gd name="T34" fmla="*/ 100 w 289"/>
                <a:gd name="T35" fmla="*/ 40 h 299"/>
                <a:gd name="T36" fmla="*/ 90 w 289"/>
                <a:gd name="T37" fmla="*/ 60 h 299"/>
                <a:gd name="T38" fmla="*/ 100 w 289"/>
                <a:gd name="T39" fmla="*/ 279 h 299"/>
                <a:gd name="T40" fmla="*/ 100 w 289"/>
                <a:gd name="T41" fmla="*/ 269 h 299"/>
                <a:gd name="T42" fmla="*/ 80 w 289"/>
                <a:gd name="T43" fmla="*/ 254 h 299"/>
                <a:gd name="T44" fmla="*/ 100 w 289"/>
                <a:gd name="T45" fmla="*/ 239 h 299"/>
                <a:gd name="T46" fmla="*/ 100 w 289"/>
                <a:gd name="T47" fmla="*/ 229 h 299"/>
                <a:gd name="T48" fmla="*/ 80 w 289"/>
                <a:gd name="T49" fmla="*/ 214 h 299"/>
                <a:gd name="T50" fmla="*/ 100 w 289"/>
                <a:gd name="T51" fmla="*/ 189 h 299"/>
                <a:gd name="T52" fmla="*/ 10 w 289"/>
                <a:gd name="T53" fmla="*/ 289 h 299"/>
                <a:gd name="T54" fmla="*/ 100 w 289"/>
                <a:gd name="T55" fmla="*/ 144 h 299"/>
                <a:gd name="T56" fmla="*/ 110 w 289"/>
                <a:gd name="T57" fmla="*/ 139 h 299"/>
                <a:gd name="T58" fmla="*/ 209 w 289"/>
                <a:gd name="T59" fmla="*/ 289 h 299"/>
                <a:gd name="T60" fmla="*/ 199 w 289"/>
                <a:gd name="T61" fmla="*/ 289 h 299"/>
                <a:gd name="T62" fmla="*/ 179 w 289"/>
                <a:gd name="T63" fmla="*/ 164 h 299"/>
                <a:gd name="T64" fmla="*/ 164 w 289"/>
                <a:gd name="T65" fmla="*/ 159 h 299"/>
                <a:gd name="T66" fmla="*/ 150 w 289"/>
                <a:gd name="T67" fmla="*/ 164 h 299"/>
                <a:gd name="T68" fmla="*/ 130 w 289"/>
                <a:gd name="T69" fmla="*/ 289 h 299"/>
                <a:gd name="T70" fmla="*/ 120 w 289"/>
                <a:gd name="T71" fmla="*/ 289 h 299"/>
                <a:gd name="T72" fmla="*/ 219 w 289"/>
                <a:gd name="T73" fmla="*/ 289 h 299"/>
                <a:gd name="T74" fmla="*/ 239 w 289"/>
                <a:gd name="T75" fmla="*/ 260 h 299"/>
                <a:gd name="T76" fmla="*/ 249 w 289"/>
                <a:gd name="T77" fmla="*/ 240 h 299"/>
                <a:gd name="T78" fmla="*/ 244 w 289"/>
                <a:gd name="T79" fmla="*/ 225 h 299"/>
                <a:gd name="T80" fmla="*/ 244 w 289"/>
                <a:gd name="T81" fmla="*/ 215 h 299"/>
                <a:gd name="T82" fmla="*/ 249 w 289"/>
                <a:gd name="T83" fmla="*/ 200 h 299"/>
                <a:gd name="T84" fmla="*/ 239 w 289"/>
                <a:gd name="T85" fmla="*/ 180 h 299"/>
                <a:gd name="T86" fmla="*/ 249 w 289"/>
                <a:gd name="T87" fmla="*/ 180 h 299"/>
                <a:gd name="T88" fmla="*/ 239 w 289"/>
                <a:gd name="T89" fmla="*/ 140 h 299"/>
                <a:gd name="T90" fmla="*/ 249 w 289"/>
                <a:gd name="T91" fmla="*/ 120 h 299"/>
                <a:gd name="T92" fmla="*/ 244 w 289"/>
                <a:gd name="T93" fmla="*/ 105 h 299"/>
                <a:gd name="T94" fmla="*/ 244 w 289"/>
                <a:gd name="T95" fmla="*/ 95 h 299"/>
                <a:gd name="T96" fmla="*/ 249 w 289"/>
                <a:gd name="T97" fmla="*/ 81 h 299"/>
                <a:gd name="T98" fmla="*/ 259 w 289"/>
                <a:gd name="T99" fmla="*/ 270 h 299"/>
                <a:gd name="T100" fmla="*/ 269 w 289"/>
                <a:gd name="T101" fmla="*/ 270 h 299"/>
                <a:gd name="T102" fmla="*/ 259 w 289"/>
                <a:gd name="T103" fmla="*/ 230 h 299"/>
                <a:gd name="T104" fmla="*/ 269 w 289"/>
                <a:gd name="T105" fmla="*/ 210 h 299"/>
                <a:gd name="T106" fmla="*/ 264 w 289"/>
                <a:gd name="T107" fmla="*/ 195 h 299"/>
                <a:gd name="T108" fmla="*/ 264 w 289"/>
                <a:gd name="T109" fmla="*/ 185 h 299"/>
                <a:gd name="T110" fmla="*/ 269 w 289"/>
                <a:gd name="T111" fmla="*/ 170 h 299"/>
                <a:gd name="T112" fmla="*/ 259 w 289"/>
                <a:gd name="T113" fmla="*/ 150 h 299"/>
                <a:gd name="T114" fmla="*/ 269 w 289"/>
                <a:gd name="T115" fmla="*/ 150 h 299"/>
                <a:gd name="T116" fmla="*/ 259 w 289"/>
                <a:gd name="T117" fmla="*/ 110 h 299"/>
                <a:gd name="T118" fmla="*/ 269 w 289"/>
                <a:gd name="T119" fmla="*/ 90 h 299"/>
                <a:gd name="T120" fmla="*/ 264 w 289"/>
                <a:gd name="T121" fmla="*/ 76 h 299"/>
                <a:gd name="T122" fmla="*/ 269 w 289"/>
                <a:gd name="T123" fmla="*/ 90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9" h="299">
                  <a:moveTo>
                    <a:pt x="284" y="55"/>
                  </a:moveTo>
                  <a:cubicBezTo>
                    <a:pt x="274" y="55"/>
                    <a:pt x="274" y="55"/>
                    <a:pt x="274" y="55"/>
                  </a:cubicBezTo>
                  <a:cubicBezTo>
                    <a:pt x="274" y="40"/>
                    <a:pt x="274" y="40"/>
                    <a:pt x="274" y="40"/>
                  </a:cubicBezTo>
                  <a:cubicBezTo>
                    <a:pt x="274" y="37"/>
                    <a:pt x="272" y="35"/>
                    <a:pt x="269" y="35"/>
                  </a:cubicBezTo>
                  <a:cubicBezTo>
                    <a:pt x="239" y="35"/>
                    <a:pt x="239" y="35"/>
                    <a:pt x="239" y="35"/>
                  </a:cubicBezTo>
                  <a:cubicBezTo>
                    <a:pt x="236" y="35"/>
                    <a:pt x="234" y="37"/>
                    <a:pt x="234" y="40"/>
                  </a:cubicBezTo>
                  <a:cubicBezTo>
                    <a:pt x="234" y="55"/>
                    <a:pt x="234" y="55"/>
                    <a:pt x="234" y="55"/>
                  </a:cubicBezTo>
                  <a:cubicBezTo>
                    <a:pt x="224" y="55"/>
                    <a:pt x="224" y="55"/>
                    <a:pt x="224" y="55"/>
                  </a:cubicBezTo>
                  <a:cubicBezTo>
                    <a:pt x="221" y="55"/>
                    <a:pt x="219" y="57"/>
                    <a:pt x="219" y="60"/>
                  </a:cubicBezTo>
                  <a:cubicBezTo>
                    <a:pt x="219" y="139"/>
                    <a:pt x="219" y="139"/>
                    <a:pt x="219" y="139"/>
                  </a:cubicBezTo>
                  <a:cubicBezTo>
                    <a:pt x="214" y="139"/>
                    <a:pt x="214" y="139"/>
                    <a:pt x="214" y="139"/>
                  </a:cubicBezTo>
                  <a:cubicBezTo>
                    <a:pt x="214" y="124"/>
                    <a:pt x="214" y="124"/>
                    <a:pt x="214" y="124"/>
                  </a:cubicBezTo>
                  <a:cubicBezTo>
                    <a:pt x="214" y="122"/>
                    <a:pt x="212" y="119"/>
                    <a:pt x="209" y="119"/>
                  </a:cubicBezTo>
                  <a:cubicBezTo>
                    <a:pt x="204" y="119"/>
                    <a:pt x="204" y="119"/>
                    <a:pt x="204" y="119"/>
                  </a:cubicBezTo>
                  <a:cubicBezTo>
                    <a:pt x="204" y="114"/>
                    <a:pt x="204" y="114"/>
                    <a:pt x="204" y="114"/>
                  </a:cubicBezTo>
                  <a:cubicBezTo>
                    <a:pt x="204" y="112"/>
                    <a:pt x="202" y="109"/>
                    <a:pt x="199" y="109"/>
                  </a:cubicBezTo>
                  <a:cubicBezTo>
                    <a:pt x="197" y="109"/>
                    <a:pt x="194" y="112"/>
                    <a:pt x="194" y="114"/>
                  </a:cubicBezTo>
                  <a:cubicBezTo>
                    <a:pt x="194" y="119"/>
                    <a:pt x="194" y="119"/>
                    <a:pt x="194" y="119"/>
                  </a:cubicBezTo>
                  <a:cubicBezTo>
                    <a:pt x="189" y="119"/>
                    <a:pt x="189" y="119"/>
                    <a:pt x="189" y="119"/>
                  </a:cubicBezTo>
                  <a:cubicBezTo>
                    <a:pt x="187" y="119"/>
                    <a:pt x="184" y="122"/>
                    <a:pt x="184" y="124"/>
                  </a:cubicBezTo>
                  <a:cubicBezTo>
                    <a:pt x="184" y="139"/>
                    <a:pt x="184" y="139"/>
                    <a:pt x="184" y="139"/>
                  </a:cubicBezTo>
                  <a:cubicBezTo>
                    <a:pt x="169" y="139"/>
                    <a:pt x="169" y="139"/>
                    <a:pt x="169" y="139"/>
                  </a:cubicBezTo>
                  <a:cubicBezTo>
                    <a:pt x="169" y="40"/>
                    <a:pt x="169" y="40"/>
                    <a:pt x="169" y="40"/>
                  </a:cubicBezTo>
                  <a:cubicBezTo>
                    <a:pt x="169" y="37"/>
                    <a:pt x="167" y="35"/>
                    <a:pt x="164" y="35"/>
                  </a:cubicBezTo>
                  <a:cubicBezTo>
                    <a:pt x="150" y="35"/>
                    <a:pt x="150" y="35"/>
                    <a:pt x="150" y="35"/>
                  </a:cubicBezTo>
                  <a:cubicBezTo>
                    <a:pt x="150" y="5"/>
                    <a:pt x="150" y="5"/>
                    <a:pt x="150" y="5"/>
                  </a:cubicBezTo>
                  <a:cubicBezTo>
                    <a:pt x="150" y="2"/>
                    <a:pt x="147" y="0"/>
                    <a:pt x="145" y="0"/>
                  </a:cubicBezTo>
                  <a:cubicBezTo>
                    <a:pt x="85" y="0"/>
                    <a:pt x="85" y="0"/>
                    <a:pt x="85" y="0"/>
                  </a:cubicBezTo>
                  <a:cubicBezTo>
                    <a:pt x="82" y="0"/>
                    <a:pt x="80" y="2"/>
                    <a:pt x="80" y="5"/>
                  </a:cubicBezTo>
                  <a:cubicBezTo>
                    <a:pt x="80" y="35"/>
                    <a:pt x="80" y="35"/>
                    <a:pt x="80" y="35"/>
                  </a:cubicBezTo>
                  <a:cubicBezTo>
                    <a:pt x="65" y="35"/>
                    <a:pt x="65" y="35"/>
                    <a:pt x="65" y="35"/>
                  </a:cubicBezTo>
                  <a:cubicBezTo>
                    <a:pt x="62" y="35"/>
                    <a:pt x="60" y="37"/>
                    <a:pt x="60" y="40"/>
                  </a:cubicBezTo>
                  <a:cubicBezTo>
                    <a:pt x="60" y="169"/>
                    <a:pt x="60" y="169"/>
                    <a:pt x="60" y="169"/>
                  </a:cubicBezTo>
                  <a:cubicBezTo>
                    <a:pt x="50" y="169"/>
                    <a:pt x="50" y="169"/>
                    <a:pt x="50" y="169"/>
                  </a:cubicBezTo>
                  <a:cubicBezTo>
                    <a:pt x="50" y="154"/>
                    <a:pt x="50" y="154"/>
                    <a:pt x="50" y="154"/>
                  </a:cubicBezTo>
                  <a:cubicBezTo>
                    <a:pt x="50" y="151"/>
                    <a:pt x="48" y="149"/>
                    <a:pt x="45" y="149"/>
                  </a:cubicBezTo>
                  <a:cubicBezTo>
                    <a:pt x="15" y="149"/>
                    <a:pt x="15" y="149"/>
                    <a:pt x="15" y="149"/>
                  </a:cubicBezTo>
                  <a:cubicBezTo>
                    <a:pt x="12" y="149"/>
                    <a:pt x="10" y="151"/>
                    <a:pt x="10" y="154"/>
                  </a:cubicBezTo>
                  <a:cubicBezTo>
                    <a:pt x="10" y="169"/>
                    <a:pt x="10" y="169"/>
                    <a:pt x="10" y="169"/>
                  </a:cubicBezTo>
                  <a:cubicBezTo>
                    <a:pt x="5" y="169"/>
                    <a:pt x="5" y="169"/>
                    <a:pt x="5" y="169"/>
                  </a:cubicBezTo>
                  <a:cubicBezTo>
                    <a:pt x="2" y="169"/>
                    <a:pt x="0" y="171"/>
                    <a:pt x="0" y="174"/>
                  </a:cubicBezTo>
                  <a:cubicBezTo>
                    <a:pt x="0" y="294"/>
                    <a:pt x="0" y="294"/>
                    <a:pt x="0" y="294"/>
                  </a:cubicBezTo>
                  <a:cubicBezTo>
                    <a:pt x="0" y="296"/>
                    <a:pt x="2" y="299"/>
                    <a:pt x="5" y="299"/>
                  </a:cubicBezTo>
                  <a:cubicBezTo>
                    <a:pt x="284" y="299"/>
                    <a:pt x="284" y="299"/>
                    <a:pt x="284" y="299"/>
                  </a:cubicBezTo>
                  <a:cubicBezTo>
                    <a:pt x="287" y="299"/>
                    <a:pt x="289" y="296"/>
                    <a:pt x="289" y="294"/>
                  </a:cubicBezTo>
                  <a:cubicBezTo>
                    <a:pt x="289" y="60"/>
                    <a:pt x="289" y="60"/>
                    <a:pt x="289" y="60"/>
                  </a:cubicBezTo>
                  <a:cubicBezTo>
                    <a:pt x="289" y="57"/>
                    <a:pt x="287" y="55"/>
                    <a:pt x="284" y="55"/>
                  </a:cubicBezTo>
                  <a:close/>
                  <a:moveTo>
                    <a:pt x="140" y="60"/>
                  </a:moveTo>
                  <a:cubicBezTo>
                    <a:pt x="140" y="57"/>
                    <a:pt x="142" y="55"/>
                    <a:pt x="145" y="55"/>
                  </a:cubicBezTo>
                  <a:cubicBezTo>
                    <a:pt x="147" y="55"/>
                    <a:pt x="150" y="57"/>
                    <a:pt x="150" y="60"/>
                  </a:cubicBezTo>
                  <a:cubicBezTo>
                    <a:pt x="150" y="139"/>
                    <a:pt x="150" y="139"/>
                    <a:pt x="150" y="139"/>
                  </a:cubicBezTo>
                  <a:cubicBezTo>
                    <a:pt x="140" y="139"/>
                    <a:pt x="140" y="139"/>
                    <a:pt x="140" y="139"/>
                  </a:cubicBezTo>
                  <a:lnTo>
                    <a:pt x="140" y="60"/>
                  </a:lnTo>
                  <a:close/>
                  <a:moveTo>
                    <a:pt x="120" y="25"/>
                  </a:moveTo>
                  <a:cubicBezTo>
                    <a:pt x="120" y="22"/>
                    <a:pt x="122" y="20"/>
                    <a:pt x="125" y="20"/>
                  </a:cubicBezTo>
                  <a:cubicBezTo>
                    <a:pt x="127" y="20"/>
                    <a:pt x="130" y="22"/>
                    <a:pt x="130" y="25"/>
                  </a:cubicBezTo>
                  <a:cubicBezTo>
                    <a:pt x="130" y="40"/>
                    <a:pt x="130" y="40"/>
                    <a:pt x="130" y="40"/>
                  </a:cubicBezTo>
                  <a:cubicBezTo>
                    <a:pt x="130" y="42"/>
                    <a:pt x="127" y="45"/>
                    <a:pt x="125" y="45"/>
                  </a:cubicBezTo>
                  <a:cubicBezTo>
                    <a:pt x="122" y="45"/>
                    <a:pt x="120" y="42"/>
                    <a:pt x="120" y="40"/>
                  </a:cubicBezTo>
                  <a:lnTo>
                    <a:pt x="120" y="25"/>
                  </a:lnTo>
                  <a:close/>
                  <a:moveTo>
                    <a:pt x="120" y="60"/>
                  </a:moveTo>
                  <a:cubicBezTo>
                    <a:pt x="120" y="57"/>
                    <a:pt x="122" y="55"/>
                    <a:pt x="125" y="55"/>
                  </a:cubicBezTo>
                  <a:cubicBezTo>
                    <a:pt x="127" y="55"/>
                    <a:pt x="130" y="57"/>
                    <a:pt x="130" y="60"/>
                  </a:cubicBezTo>
                  <a:cubicBezTo>
                    <a:pt x="130" y="139"/>
                    <a:pt x="130" y="139"/>
                    <a:pt x="130" y="139"/>
                  </a:cubicBezTo>
                  <a:cubicBezTo>
                    <a:pt x="120" y="139"/>
                    <a:pt x="120" y="139"/>
                    <a:pt x="120" y="139"/>
                  </a:cubicBezTo>
                  <a:cubicBezTo>
                    <a:pt x="120" y="60"/>
                    <a:pt x="120" y="60"/>
                    <a:pt x="120" y="60"/>
                  </a:cubicBezTo>
                  <a:close/>
                  <a:moveTo>
                    <a:pt x="100" y="25"/>
                  </a:moveTo>
                  <a:cubicBezTo>
                    <a:pt x="100" y="22"/>
                    <a:pt x="102" y="20"/>
                    <a:pt x="105" y="20"/>
                  </a:cubicBezTo>
                  <a:cubicBezTo>
                    <a:pt x="107" y="20"/>
                    <a:pt x="110" y="22"/>
                    <a:pt x="110" y="25"/>
                  </a:cubicBezTo>
                  <a:cubicBezTo>
                    <a:pt x="110" y="40"/>
                    <a:pt x="110" y="40"/>
                    <a:pt x="110" y="40"/>
                  </a:cubicBezTo>
                  <a:cubicBezTo>
                    <a:pt x="110" y="42"/>
                    <a:pt x="107" y="45"/>
                    <a:pt x="105" y="45"/>
                  </a:cubicBezTo>
                  <a:cubicBezTo>
                    <a:pt x="102" y="45"/>
                    <a:pt x="100" y="42"/>
                    <a:pt x="100" y="40"/>
                  </a:cubicBezTo>
                  <a:lnTo>
                    <a:pt x="100" y="25"/>
                  </a:lnTo>
                  <a:close/>
                  <a:moveTo>
                    <a:pt x="80" y="60"/>
                  </a:moveTo>
                  <a:cubicBezTo>
                    <a:pt x="80" y="57"/>
                    <a:pt x="82" y="55"/>
                    <a:pt x="85" y="55"/>
                  </a:cubicBezTo>
                  <a:cubicBezTo>
                    <a:pt x="88" y="55"/>
                    <a:pt x="90" y="57"/>
                    <a:pt x="90" y="60"/>
                  </a:cubicBezTo>
                  <a:cubicBezTo>
                    <a:pt x="90" y="169"/>
                    <a:pt x="90" y="169"/>
                    <a:pt x="90" y="169"/>
                  </a:cubicBezTo>
                  <a:cubicBezTo>
                    <a:pt x="80" y="169"/>
                    <a:pt x="80" y="169"/>
                    <a:pt x="80" y="169"/>
                  </a:cubicBezTo>
                  <a:lnTo>
                    <a:pt x="80" y="60"/>
                  </a:lnTo>
                  <a:close/>
                  <a:moveTo>
                    <a:pt x="100" y="279"/>
                  </a:moveTo>
                  <a:cubicBezTo>
                    <a:pt x="85" y="279"/>
                    <a:pt x="85" y="279"/>
                    <a:pt x="85" y="279"/>
                  </a:cubicBezTo>
                  <a:cubicBezTo>
                    <a:pt x="82" y="279"/>
                    <a:pt x="80" y="276"/>
                    <a:pt x="80" y="274"/>
                  </a:cubicBezTo>
                  <a:cubicBezTo>
                    <a:pt x="80" y="271"/>
                    <a:pt x="82" y="269"/>
                    <a:pt x="85" y="269"/>
                  </a:cubicBezTo>
                  <a:cubicBezTo>
                    <a:pt x="100" y="269"/>
                    <a:pt x="100" y="269"/>
                    <a:pt x="100" y="269"/>
                  </a:cubicBezTo>
                  <a:lnTo>
                    <a:pt x="100" y="279"/>
                  </a:lnTo>
                  <a:close/>
                  <a:moveTo>
                    <a:pt x="100" y="259"/>
                  </a:moveTo>
                  <a:cubicBezTo>
                    <a:pt x="85" y="259"/>
                    <a:pt x="85" y="259"/>
                    <a:pt x="85" y="259"/>
                  </a:cubicBezTo>
                  <a:cubicBezTo>
                    <a:pt x="82" y="259"/>
                    <a:pt x="80" y="257"/>
                    <a:pt x="80" y="254"/>
                  </a:cubicBezTo>
                  <a:cubicBezTo>
                    <a:pt x="80" y="251"/>
                    <a:pt x="82" y="249"/>
                    <a:pt x="85" y="249"/>
                  </a:cubicBezTo>
                  <a:cubicBezTo>
                    <a:pt x="100" y="249"/>
                    <a:pt x="100" y="249"/>
                    <a:pt x="100" y="249"/>
                  </a:cubicBezTo>
                  <a:lnTo>
                    <a:pt x="100" y="259"/>
                  </a:lnTo>
                  <a:close/>
                  <a:moveTo>
                    <a:pt x="100" y="239"/>
                  </a:moveTo>
                  <a:cubicBezTo>
                    <a:pt x="85" y="239"/>
                    <a:pt x="85" y="239"/>
                    <a:pt x="85" y="239"/>
                  </a:cubicBezTo>
                  <a:cubicBezTo>
                    <a:pt x="82" y="239"/>
                    <a:pt x="80" y="237"/>
                    <a:pt x="80" y="234"/>
                  </a:cubicBezTo>
                  <a:cubicBezTo>
                    <a:pt x="80" y="231"/>
                    <a:pt x="82" y="229"/>
                    <a:pt x="85" y="229"/>
                  </a:cubicBezTo>
                  <a:cubicBezTo>
                    <a:pt x="100" y="229"/>
                    <a:pt x="100" y="229"/>
                    <a:pt x="100" y="229"/>
                  </a:cubicBezTo>
                  <a:lnTo>
                    <a:pt x="100" y="239"/>
                  </a:lnTo>
                  <a:close/>
                  <a:moveTo>
                    <a:pt x="100" y="219"/>
                  </a:moveTo>
                  <a:cubicBezTo>
                    <a:pt x="85" y="219"/>
                    <a:pt x="85" y="219"/>
                    <a:pt x="85" y="219"/>
                  </a:cubicBezTo>
                  <a:cubicBezTo>
                    <a:pt x="82" y="219"/>
                    <a:pt x="80" y="217"/>
                    <a:pt x="80" y="214"/>
                  </a:cubicBezTo>
                  <a:cubicBezTo>
                    <a:pt x="80" y="211"/>
                    <a:pt x="82" y="209"/>
                    <a:pt x="85" y="209"/>
                  </a:cubicBezTo>
                  <a:cubicBezTo>
                    <a:pt x="100" y="209"/>
                    <a:pt x="100" y="209"/>
                    <a:pt x="100" y="209"/>
                  </a:cubicBezTo>
                  <a:lnTo>
                    <a:pt x="100" y="219"/>
                  </a:lnTo>
                  <a:close/>
                  <a:moveTo>
                    <a:pt x="100" y="189"/>
                  </a:moveTo>
                  <a:cubicBezTo>
                    <a:pt x="65" y="189"/>
                    <a:pt x="65" y="189"/>
                    <a:pt x="65" y="189"/>
                  </a:cubicBezTo>
                  <a:cubicBezTo>
                    <a:pt x="62" y="189"/>
                    <a:pt x="60" y="191"/>
                    <a:pt x="60" y="194"/>
                  </a:cubicBezTo>
                  <a:cubicBezTo>
                    <a:pt x="60" y="289"/>
                    <a:pt x="60" y="289"/>
                    <a:pt x="60" y="289"/>
                  </a:cubicBezTo>
                  <a:cubicBezTo>
                    <a:pt x="10" y="289"/>
                    <a:pt x="10" y="289"/>
                    <a:pt x="10" y="289"/>
                  </a:cubicBezTo>
                  <a:cubicBezTo>
                    <a:pt x="10" y="179"/>
                    <a:pt x="10" y="179"/>
                    <a:pt x="10" y="179"/>
                  </a:cubicBezTo>
                  <a:cubicBezTo>
                    <a:pt x="100" y="179"/>
                    <a:pt x="100" y="179"/>
                    <a:pt x="100" y="179"/>
                  </a:cubicBezTo>
                  <a:lnTo>
                    <a:pt x="100" y="189"/>
                  </a:lnTo>
                  <a:close/>
                  <a:moveTo>
                    <a:pt x="100" y="144"/>
                  </a:moveTo>
                  <a:cubicBezTo>
                    <a:pt x="100" y="60"/>
                    <a:pt x="100" y="60"/>
                    <a:pt x="100" y="60"/>
                  </a:cubicBezTo>
                  <a:cubicBezTo>
                    <a:pt x="100" y="57"/>
                    <a:pt x="102" y="55"/>
                    <a:pt x="105" y="55"/>
                  </a:cubicBezTo>
                  <a:cubicBezTo>
                    <a:pt x="107" y="55"/>
                    <a:pt x="110" y="57"/>
                    <a:pt x="110" y="60"/>
                  </a:cubicBezTo>
                  <a:cubicBezTo>
                    <a:pt x="110" y="139"/>
                    <a:pt x="110" y="139"/>
                    <a:pt x="110" y="139"/>
                  </a:cubicBezTo>
                  <a:cubicBezTo>
                    <a:pt x="105" y="139"/>
                    <a:pt x="105" y="139"/>
                    <a:pt x="105" y="139"/>
                  </a:cubicBezTo>
                  <a:cubicBezTo>
                    <a:pt x="102" y="139"/>
                    <a:pt x="100" y="142"/>
                    <a:pt x="100" y="144"/>
                  </a:cubicBezTo>
                  <a:close/>
                  <a:moveTo>
                    <a:pt x="219" y="289"/>
                  </a:moveTo>
                  <a:cubicBezTo>
                    <a:pt x="209" y="289"/>
                    <a:pt x="209" y="289"/>
                    <a:pt x="209" y="289"/>
                  </a:cubicBezTo>
                  <a:cubicBezTo>
                    <a:pt x="209" y="164"/>
                    <a:pt x="209" y="164"/>
                    <a:pt x="209" y="164"/>
                  </a:cubicBezTo>
                  <a:cubicBezTo>
                    <a:pt x="209" y="161"/>
                    <a:pt x="207" y="159"/>
                    <a:pt x="204" y="159"/>
                  </a:cubicBezTo>
                  <a:cubicBezTo>
                    <a:pt x="202" y="159"/>
                    <a:pt x="199" y="161"/>
                    <a:pt x="199" y="164"/>
                  </a:cubicBezTo>
                  <a:cubicBezTo>
                    <a:pt x="199" y="289"/>
                    <a:pt x="199" y="289"/>
                    <a:pt x="199" y="289"/>
                  </a:cubicBezTo>
                  <a:cubicBezTo>
                    <a:pt x="189" y="289"/>
                    <a:pt x="189" y="289"/>
                    <a:pt x="189" y="289"/>
                  </a:cubicBezTo>
                  <a:cubicBezTo>
                    <a:pt x="189" y="164"/>
                    <a:pt x="189" y="164"/>
                    <a:pt x="189" y="164"/>
                  </a:cubicBezTo>
                  <a:cubicBezTo>
                    <a:pt x="189" y="161"/>
                    <a:pt x="187" y="159"/>
                    <a:pt x="184" y="159"/>
                  </a:cubicBezTo>
                  <a:cubicBezTo>
                    <a:pt x="182" y="159"/>
                    <a:pt x="179" y="161"/>
                    <a:pt x="179" y="164"/>
                  </a:cubicBezTo>
                  <a:cubicBezTo>
                    <a:pt x="179" y="289"/>
                    <a:pt x="179" y="289"/>
                    <a:pt x="179" y="289"/>
                  </a:cubicBezTo>
                  <a:cubicBezTo>
                    <a:pt x="169" y="289"/>
                    <a:pt x="169" y="289"/>
                    <a:pt x="169" y="289"/>
                  </a:cubicBezTo>
                  <a:cubicBezTo>
                    <a:pt x="169" y="164"/>
                    <a:pt x="169" y="164"/>
                    <a:pt x="169" y="164"/>
                  </a:cubicBezTo>
                  <a:cubicBezTo>
                    <a:pt x="169" y="161"/>
                    <a:pt x="167" y="159"/>
                    <a:pt x="164" y="159"/>
                  </a:cubicBezTo>
                  <a:cubicBezTo>
                    <a:pt x="162" y="159"/>
                    <a:pt x="159" y="161"/>
                    <a:pt x="159" y="164"/>
                  </a:cubicBezTo>
                  <a:cubicBezTo>
                    <a:pt x="159" y="289"/>
                    <a:pt x="159" y="289"/>
                    <a:pt x="159" y="289"/>
                  </a:cubicBezTo>
                  <a:cubicBezTo>
                    <a:pt x="150" y="289"/>
                    <a:pt x="150" y="289"/>
                    <a:pt x="150" y="289"/>
                  </a:cubicBezTo>
                  <a:cubicBezTo>
                    <a:pt x="150" y="164"/>
                    <a:pt x="150" y="164"/>
                    <a:pt x="150" y="164"/>
                  </a:cubicBezTo>
                  <a:cubicBezTo>
                    <a:pt x="150" y="161"/>
                    <a:pt x="147" y="159"/>
                    <a:pt x="145" y="159"/>
                  </a:cubicBezTo>
                  <a:cubicBezTo>
                    <a:pt x="142" y="159"/>
                    <a:pt x="140" y="161"/>
                    <a:pt x="140" y="164"/>
                  </a:cubicBezTo>
                  <a:cubicBezTo>
                    <a:pt x="140" y="289"/>
                    <a:pt x="140" y="289"/>
                    <a:pt x="140" y="289"/>
                  </a:cubicBezTo>
                  <a:cubicBezTo>
                    <a:pt x="130" y="289"/>
                    <a:pt x="130" y="289"/>
                    <a:pt x="130" y="289"/>
                  </a:cubicBezTo>
                  <a:cubicBezTo>
                    <a:pt x="130" y="164"/>
                    <a:pt x="130" y="164"/>
                    <a:pt x="130" y="164"/>
                  </a:cubicBezTo>
                  <a:cubicBezTo>
                    <a:pt x="130" y="161"/>
                    <a:pt x="127" y="159"/>
                    <a:pt x="125" y="159"/>
                  </a:cubicBezTo>
                  <a:cubicBezTo>
                    <a:pt x="122" y="159"/>
                    <a:pt x="120" y="161"/>
                    <a:pt x="120" y="164"/>
                  </a:cubicBezTo>
                  <a:cubicBezTo>
                    <a:pt x="120" y="289"/>
                    <a:pt x="120" y="289"/>
                    <a:pt x="120" y="289"/>
                  </a:cubicBezTo>
                  <a:cubicBezTo>
                    <a:pt x="110" y="289"/>
                    <a:pt x="110" y="289"/>
                    <a:pt x="110" y="289"/>
                  </a:cubicBezTo>
                  <a:cubicBezTo>
                    <a:pt x="110" y="149"/>
                    <a:pt x="110" y="149"/>
                    <a:pt x="110" y="149"/>
                  </a:cubicBezTo>
                  <a:cubicBezTo>
                    <a:pt x="219" y="149"/>
                    <a:pt x="219" y="149"/>
                    <a:pt x="219" y="149"/>
                  </a:cubicBezTo>
                  <a:lnTo>
                    <a:pt x="219" y="289"/>
                  </a:lnTo>
                  <a:close/>
                  <a:moveTo>
                    <a:pt x="249" y="270"/>
                  </a:moveTo>
                  <a:cubicBezTo>
                    <a:pt x="249" y="272"/>
                    <a:pt x="247" y="275"/>
                    <a:pt x="244" y="275"/>
                  </a:cubicBezTo>
                  <a:cubicBezTo>
                    <a:pt x="241" y="275"/>
                    <a:pt x="239" y="272"/>
                    <a:pt x="239" y="270"/>
                  </a:cubicBezTo>
                  <a:cubicBezTo>
                    <a:pt x="239" y="260"/>
                    <a:pt x="239" y="260"/>
                    <a:pt x="239" y="260"/>
                  </a:cubicBezTo>
                  <a:cubicBezTo>
                    <a:pt x="239" y="257"/>
                    <a:pt x="241" y="255"/>
                    <a:pt x="244" y="255"/>
                  </a:cubicBezTo>
                  <a:cubicBezTo>
                    <a:pt x="247" y="255"/>
                    <a:pt x="249" y="257"/>
                    <a:pt x="249" y="260"/>
                  </a:cubicBezTo>
                  <a:lnTo>
                    <a:pt x="249" y="270"/>
                  </a:lnTo>
                  <a:close/>
                  <a:moveTo>
                    <a:pt x="249" y="240"/>
                  </a:moveTo>
                  <a:cubicBezTo>
                    <a:pt x="249" y="243"/>
                    <a:pt x="247" y="245"/>
                    <a:pt x="244" y="245"/>
                  </a:cubicBezTo>
                  <a:cubicBezTo>
                    <a:pt x="241" y="245"/>
                    <a:pt x="239" y="243"/>
                    <a:pt x="239" y="240"/>
                  </a:cubicBezTo>
                  <a:cubicBezTo>
                    <a:pt x="239" y="230"/>
                    <a:pt x="239" y="230"/>
                    <a:pt x="239" y="230"/>
                  </a:cubicBezTo>
                  <a:cubicBezTo>
                    <a:pt x="239" y="227"/>
                    <a:pt x="241" y="225"/>
                    <a:pt x="244" y="225"/>
                  </a:cubicBezTo>
                  <a:cubicBezTo>
                    <a:pt x="247" y="225"/>
                    <a:pt x="249" y="227"/>
                    <a:pt x="249" y="230"/>
                  </a:cubicBezTo>
                  <a:lnTo>
                    <a:pt x="249" y="240"/>
                  </a:lnTo>
                  <a:close/>
                  <a:moveTo>
                    <a:pt x="249" y="210"/>
                  </a:moveTo>
                  <a:cubicBezTo>
                    <a:pt x="249" y="213"/>
                    <a:pt x="247" y="215"/>
                    <a:pt x="244" y="215"/>
                  </a:cubicBezTo>
                  <a:cubicBezTo>
                    <a:pt x="241" y="215"/>
                    <a:pt x="239" y="213"/>
                    <a:pt x="239" y="210"/>
                  </a:cubicBezTo>
                  <a:cubicBezTo>
                    <a:pt x="239" y="200"/>
                    <a:pt x="239" y="200"/>
                    <a:pt x="239" y="200"/>
                  </a:cubicBezTo>
                  <a:cubicBezTo>
                    <a:pt x="239" y="197"/>
                    <a:pt x="241" y="195"/>
                    <a:pt x="244" y="195"/>
                  </a:cubicBezTo>
                  <a:cubicBezTo>
                    <a:pt x="247" y="195"/>
                    <a:pt x="249" y="197"/>
                    <a:pt x="249" y="200"/>
                  </a:cubicBezTo>
                  <a:lnTo>
                    <a:pt x="249" y="210"/>
                  </a:lnTo>
                  <a:close/>
                  <a:moveTo>
                    <a:pt x="249" y="180"/>
                  </a:moveTo>
                  <a:cubicBezTo>
                    <a:pt x="249" y="183"/>
                    <a:pt x="247" y="185"/>
                    <a:pt x="244" y="185"/>
                  </a:cubicBezTo>
                  <a:cubicBezTo>
                    <a:pt x="241" y="185"/>
                    <a:pt x="239" y="183"/>
                    <a:pt x="239" y="180"/>
                  </a:cubicBezTo>
                  <a:cubicBezTo>
                    <a:pt x="239" y="170"/>
                    <a:pt x="239" y="170"/>
                    <a:pt x="239" y="170"/>
                  </a:cubicBezTo>
                  <a:cubicBezTo>
                    <a:pt x="239" y="167"/>
                    <a:pt x="241" y="165"/>
                    <a:pt x="244" y="165"/>
                  </a:cubicBezTo>
                  <a:cubicBezTo>
                    <a:pt x="247" y="165"/>
                    <a:pt x="249" y="167"/>
                    <a:pt x="249" y="170"/>
                  </a:cubicBezTo>
                  <a:lnTo>
                    <a:pt x="249" y="180"/>
                  </a:lnTo>
                  <a:close/>
                  <a:moveTo>
                    <a:pt x="249" y="150"/>
                  </a:moveTo>
                  <a:cubicBezTo>
                    <a:pt x="249" y="153"/>
                    <a:pt x="247" y="155"/>
                    <a:pt x="244" y="155"/>
                  </a:cubicBezTo>
                  <a:cubicBezTo>
                    <a:pt x="241" y="155"/>
                    <a:pt x="239" y="153"/>
                    <a:pt x="239" y="150"/>
                  </a:cubicBezTo>
                  <a:cubicBezTo>
                    <a:pt x="239" y="140"/>
                    <a:pt x="239" y="140"/>
                    <a:pt x="239" y="140"/>
                  </a:cubicBezTo>
                  <a:cubicBezTo>
                    <a:pt x="239" y="138"/>
                    <a:pt x="241" y="135"/>
                    <a:pt x="244" y="135"/>
                  </a:cubicBezTo>
                  <a:cubicBezTo>
                    <a:pt x="247" y="135"/>
                    <a:pt x="249" y="138"/>
                    <a:pt x="249" y="140"/>
                  </a:cubicBezTo>
                  <a:lnTo>
                    <a:pt x="249" y="150"/>
                  </a:lnTo>
                  <a:close/>
                  <a:moveTo>
                    <a:pt x="249" y="120"/>
                  </a:moveTo>
                  <a:cubicBezTo>
                    <a:pt x="249" y="123"/>
                    <a:pt x="247" y="125"/>
                    <a:pt x="244" y="125"/>
                  </a:cubicBezTo>
                  <a:cubicBezTo>
                    <a:pt x="241" y="125"/>
                    <a:pt x="239" y="123"/>
                    <a:pt x="239" y="120"/>
                  </a:cubicBezTo>
                  <a:cubicBezTo>
                    <a:pt x="239" y="110"/>
                    <a:pt x="239" y="110"/>
                    <a:pt x="239" y="110"/>
                  </a:cubicBezTo>
                  <a:cubicBezTo>
                    <a:pt x="239" y="108"/>
                    <a:pt x="241" y="105"/>
                    <a:pt x="244" y="105"/>
                  </a:cubicBezTo>
                  <a:cubicBezTo>
                    <a:pt x="247" y="105"/>
                    <a:pt x="249" y="108"/>
                    <a:pt x="249" y="110"/>
                  </a:cubicBezTo>
                  <a:lnTo>
                    <a:pt x="249" y="120"/>
                  </a:lnTo>
                  <a:close/>
                  <a:moveTo>
                    <a:pt x="249" y="90"/>
                  </a:moveTo>
                  <a:cubicBezTo>
                    <a:pt x="249" y="93"/>
                    <a:pt x="247" y="95"/>
                    <a:pt x="244" y="95"/>
                  </a:cubicBezTo>
                  <a:cubicBezTo>
                    <a:pt x="241" y="95"/>
                    <a:pt x="239" y="93"/>
                    <a:pt x="239" y="90"/>
                  </a:cubicBezTo>
                  <a:cubicBezTo>
                    <a:pt x="239" y="81"/>
                    <a:pt x="239" y="81"/>
                    <a:pt x="239" y="81"/>
                  </a:cubicBezTo>
                  <a:cubicBezTo>
                    <a:pt x="239" y="78"/>
                    <a:pt x="241" y="76"/>
                    <a:pt x="244" y="76"/>
                  </a:cubicBezTo>
                  <a:cubicBezTo>
                    <a:pt x="247" y="76"/>
                    <a:pt x="249" y="78"/>
                    <a:pt x="249" y="81"/>
                  </a:cubicBezTo>
                  <a:lnTo>
                    <a:pt x="249" y="90"/>
                  </a:lnTo>
                  <a:close/>
                  <a:moveTo>
                    <a:pt x="269" y="270"/>
                  </a:moveTo>
                  <a:cubicBezTo>
                    <a:pt x="269" y="272"/>
                    <a:pt x="267" y="275"/>
                    <a:pt x="264" y="275"/>
                  </a:cubicBezTo>
                  <a:cubicBezTo>
                    <a:pt x="261" y="275"/>
                    <a:pt x="259" y="272"/>
                    <a:pt x="259" y="270"/>
                  </a:cubicBezTo>
                  <a:cubicBezTo>
                    <a:pt x="259" y="260"/>
                    <a:pt x="259" y="260"/>
                    <a:pt x="259" y="260"/>
                  </a:cubicBezTo>
                  <a:cubicBezTo>
                    <a:pt x="259" y="257"/>
                    <a:pt x="261" y="255"/>
                    <a:pt x="264" y="255"/>
                  </a:cubicBezTo>
                  <a:cubicBezTo>
                    <a:pt x="267" y="255"/>
                    <a:pt x="269" y="257"/>
                    <a:pt x="269" y="260"/>
                  </a:cubicBezTo>
                  <a:lnTo>
                    <a:pt x="269" y="270"/>
                  </a:lnTo>
                  <a:close/>
                  <a:moveTo>
                    <a:pt x="269" y="240"/>
                  </a:moveTo>
                  <a:cubicBezTo>
                    <a:pt x="269" y="243"/>
                    <a:pt x="267" y="245"/>
                    <a:pt x="264" y="245"/>
                  </a:cubicBezTo>
                  <a:cubicBezTo>
                    <a:pt x="261" y="245"/>
                    <a:pt x="259" y="243"/>
                    <a:pt x="259" y="240"/>
                  </a:cubicBezTo>
                  <a:cubicBezTo>
                    <a:pt x="259" y="230"/>
                    <a:pt x="259" y="230"/>
                    <a:pt x="259" y="230"/>
                  </a:cubicBezTo>
                  <a:cubicBezTo>
                    <a:pt x="259" y="227"/>
                    <a:pt x="261" y="225"/>
                    <a:pt x="264" y="225"/>
                  </a:cubicBezTo>
                  <a:cubicBezTo>
                    <a:pt x="267" y="225"/>
                    <a:pt x="269" y="227"/>
                    <a:pt x="269" y="230"/>
                  </a:cubicBezTo>
                  <a:lnTo>
                    <a:pt x="269" y="240"/>
                  </a:lnTo>
                  <a:close/>
                  <a:moveTo>
                    <a:pt x="269" y="210"/>
                  </a:moveTo>
                  <a:cubicBezTo>
                    <a:pt x="269" y="213"/>
                    <a:pt x="267" y="215"/>
                    <a:pt x="264" y="215"/>
                  </a:cubicBezTo>
                  <a:cubicBezTo>
                    <a:pt x="261" y="215"/>
                    <a:pt x="259" y="213"/>
                    <a:pt x="259" y="210"/>
                  </a:cubicBezTo>
                  <a:cubicBezTo>
                    <a:pt x="259" y="200"/>
                    <a:pt x="259" y="200"/>
                    <a:pt x="259" y="200"/>
                  </a:cubicBezTo>
                  <a:cubicBezTo>
                    <a:pt x="259" y="197"/>
                    <a:pt x="261" y="195"/>
                    <a:pt x="264" y="195"/>
                  </a:cubicBezTo>
                  <a:cubicBezTo>
                    <a:pt x="267" y="195"/>
                    <a:pt x="269" y="197"/>
                    <a:pt x="269" y="200"/>
                  </a:cubicBezTo>
                  <a:lnTo>
                    <a:pt x="269" y="210"/>
                  </a:lnTo>
                  <a:close/>
                  <a:moveTo>
                    <a:pt x="269" y="180"/>
                  </a:moveTo>
                  <a:cubicBezTo>
                    <a:pt x="269" y="183"/>
                    <a:pt x="267" y="185"/>
                    <a:pt x="264" y="185"/>
                  </a:cubicBezTo>
                  <a:cubicBezTo>
                    <a:pt x="261" y="185"/>
                    <a:pt x="259" y="183"/>
                    <a:pt x="259" y="180"/>
                  </a:cubicBezTo>
                  <a:cubicBezTo>
                    <a:pt x="259" y="170"/>
                    <a:pt x="259" y="170"/>
                    <a:pt x="259" y="170"/>
                  </a:cubicBezTo>
                  <a:cubicBezTo>
                    <a:pt x="259" y="167"/>
                    <a:pt x="261" y="165"/>
                    <a:pt x="264" y="165"/>
                  </a:cubicBezTo>
                  <a:cubicBezTo>
                    <a:pt x="267" y="165"/>
                    <a:pt x="269" y="167"/>
                    <a:pt x="269" y="170"/>
                  </a:cubicBezTo>
                  <a:lnTo>
                    <a:pt x="269" y="180"/>
                  </a:lnTo>
                  <a:close/>
                  <a:moveTo>
                    <a:pt x="269" y="150"/>
                  </a:moveTo>
                  <a:cubicBezTo>
                    <a:pt x="269" y="153"/>
                    <a:pt x="267" y="155"/>
                    <a:pt x="264" y="155"/>
                  </a:cubicBezTo>
                  <a:cubicBezTo>
                    <a:pt x="261" y="155"/>
                    <a:pt x="259" y="153"/>
                    <a:pt x="259" y="150"/>
                  </a:cubicBezTo>
                  <a:cubicBezTo>
                    <a:pt x="259" y="140"/>
                    <a:pt x="259" y="140"/>
                    <a:pt x="259" y="140"/>
                  </a:cubicBezTo>
                  <a:cubicBezTo>
                    <a:pt x="259" y="138"/>
                    <a:pt x="261" y="135"/>
                    <a:pt x="264" y="135"/>
                  </a:cubicBezTo>
                  <a:cubicBezTo>
                    <a:pt x="267" y="135"/>
                    <a:pt x="269" y="138"/>
                    <a:pt x="269" y="140"/>
                  </a:cubicBezTo>
                  <a:lnTo>
                    <a:pt x="269" y="150"/>
                  </a:lnTo>
                  <a:close/>
                  <a:moveTo>
                    <a:pt x="269" y="120"/>
                  </a:moveTo>
                  <a:cubicBezTo>
                    <a:pt x="269" y="123"/>
                    <a:pt x="267" y="125"/>
                    <a:pt x="264" y="125"/>
                  </a:cubicBezTo>
                  <a:cubicBezTo>
                    <a:pt x="261" y="125"/>
                    <a:pt x="259" y="123"/>
                    <a:pt x="259" y="120"/>
                  </a:cubicBezTo>
                  <a:cubicBezTo>
                    <a:pt x="259" y="110"/>
                    <a:pt x="259" y="110"/>
                    <a:pt x="259" y="110"/>
                  </a:cubicBezTo>
                  <a:cubicBezTo>
                    <a:pt x="259" y="108"/>
                    <a:pt x="261" y="105"/>
                    <a:pt x="264" y="105"/>
                  </a:cubicBezTo>
                  <a:cubicBezTo>
                    <a:pt x="267" y="105"/>
                    <a:pt x="269" y="108"/>
                    <a:pt x="269" y="110"/>
                  </a:cubicBezTo>
                  <a:lnTo>
                    <a:pt x="269" y="120"/>
                  </a:lnTo>
                  <a:close/>
                  <a:moveTo>
                    <a:pt x="269" y="90"/>
                  </a:moveTo>
                  <a:cubicBezTo>
                    <a:pt x="269" y="93"/>
                    <a:pt x="267" y="95"/>
                    <a:pt x="264" y="95"/>
                  </a:cubicBezTo>
                  <a:cubicBezTo>
                    <a:pt x="261" y="95"/>
                    <a:pt x="259" y="93"/>
                    <a:pt x="259" y="90"/>
                  </a:cubicBezTo>
                  <a:cubicBezTo>
                    <a:pt x="259" y="81"/>
                    <a:pt x="259" y="81"/>
                    <a:pt x="259" y="81"/>
                  </a:cubicBezTo>
                  <a:cubicBezTo>
                    <a:pt x="259" y="78"/>
                    <a:pt x="261" y="76"/>
                    <a:pt x="264" y="76"/>
                  </a:cubicBezTo>
                  <a:cubicBezTo>
                    <a:pt x="267" y="76"/>
                    <a:pt x="269" y="78"/>
                    <a:pt x="269" y="81"/>
                  </a:cubicBezTo>
                  <a:lnTo>
                    <a:pt x="269" y="90"/>
                  </a:lnTo>
                  <a:close/>
                  <a:moveTo>
                    <a:pt x="269" y="90"/>
                  </a:moveTo>
                  <a:cubicBezTo>
                    <a:pt x="269" y="90"/>
                    <a:pt x="269" y="90"/>
                    <a:pt x="269" y="9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56" name="Hexagon 4">
            <a:extLst>
              <a:ext uri="{FF2B5EF4-FFF2-40B4-BE49-F238E27FC236}">
                <a16:creationId xmlns:a16="http://schemas.microsoft.com/office/drawing/2014/main" id="{6C59ADC2-6268-4CE5-85E0-C0B869446300}"/>
              </a:ext>
            </a:extLst>
          </p:cNvPr>
          <p:cNvSpPr>
            <a:spLocks noChangeAspect="1"/>
          </p:cNvSpPr>
          <p:nvPr/>
        </p:nvSpPr>
        <p:spPr>
          <a:xfrm>
            <a:off x="9480445" y="3392188"/>
            <a:ext cx="2223676" cy="2223676"/>
          </a:xfrm>
          <a:prstGeom prst="ellipse">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360000" numCol="1" spcCol="0" rtlCol="0" fromWordArt="0" anchor="ctr" anchorCtr="0" forceAA="0" compatLnSpc="1">
            <a:prstTxWarp prst="textNoShape">
              <a:avLst/>
            </a:prstTxWarp>
            <a:noAutofit/>
          </a:bodyPr>
          <a:lstStyle/>
          <a:p>
            <a:pPr marL="0" marR="0" lvl="0" indent="0" algn="ctr" defTabSz="762000" rtl="0" eaLnBrk="0" fontAlgn="auto" latinLnBrk="0" hangingPunct="0">
              <a:lnSpc>
                <a:spcPct val="100000"/>
              </a:lnSpc>
              <a:spcBef>
                <a:spcPts val="0"/>
              </a:spcBef>
              <a:spcAft>
                <a:spcPts val="0"/>
              </a:spcAft>
              <a:buClrTx/>
              <a:buSzTx/>
              <a:buFontTx/>
              <a:buNone/>
              <a:tabLst/>
              <a:defRPr/>
            </a:pPr>
            <a:r>
              <a:rPr kumimoji="0" lang="sv-SE" sz="1400" b="1" i="0" u="none" strike="noStrike" kern="1200" cap="none" spc="0" normalizeH="0" baseline="0" noProof="0">
                <a:ln>
                  <a:noFill/>
                </a:ln>
                <a:solidFill>
                  <a:srgbClr val="E6460A"/>
                </a:solidFill>
                <a:effectLst/>
                <a:uLnTx/>
                <a:uFillTx/>
                <a:latin typeface="Arial"/>
                <a:ea typeface="+mn-ea"/>
                <a:cs typeface="Arial" panose="020B0604020202020204" pitchFamily="34" charset="0"/>
              </a:rPr>
              <a:t>Nationell digital infrastruktur</a:t>
            </a:r>
          </a:p>
        </p:txBody>
      </p:sp>
      <p:sp>
        <p:nvSpPr>
          <p:cNvPr id="33" name="Freeform 60" descr="Sweden" title="Sweden">
            <a:extLst>
              <a:ext uri="{FF2B5EF4-FFF2-40B4-BE49-F238E27FC236}">
                <a16:creationId xmlns:a16="http://schemas.microsoft.com/office/drawing/2014/main" id="{3390809B-4BCC-4C20-800A-119C14605BD9}"/>
              </a:ext>
            </a:extLst>
          </p:cNvPr>
          <p:cNvSpPr>
            <a:spLocks noChangeAspect="1"/>
          </p:cNvSpPr>
          <p:nvPr>
            <p:custDataLst>
              <p:tags r:id="rId4"/>
            </p:custDataLst>
          </p:nvPr>
        </p:nvSpPr>
        <p:spPr bwMode="auto">
          <a:xfrm>
            <a:off x="10312365" y="4650510"/>
            <a:ext cx="559835" cy="674517"/>
          </a:xfrm>
          <a:custGeom>
            <a:avLst/>
            <a:gdLst>
              <a:gd name="T0" fmla="*/ 965 w 995"/>
              <a:gd name="T1" fmla="*/ 376 h 2069"/>
              <a:gd name="T2" fmla="*/ 965 w 995"/>
              <a:gd name="T3" fmla="*/ 273 h 2069"/>
              <a:gd name="T4" fmla="*/ 921 w 995"/>
              <a:gd name="T5" fmla="*/ 215 h 2069"/>
              <a:gd name="T6" fmla="*/ 936 w 995"/>
              <a:gd name="T7" fmla="*/ 144 h 2069"/>
              <a:gd name="T8" fmla="*/ 851 w 995"/>
              <a:gd name="T9" fmla="*/ 72 h 2069"/>
              <a:gd name="T10" fmla="*/ 779 w 995"/>
              <a:gd name="T11" fmla="*/ 16 h 2069"/>
              <a:gd name="T12" fmla="*/ 721 w 995"/>
              <a:gd name="T13" fmla="*/ 58 h 2069"/>
              <a:gd name="T14" fmla="*/ 647 w 995"/>
              <a:gd name="T15" fmla="*/ 87 h 2069"/>
              <a:gd name="T16" fmla="*/ 578 w 995"/>
              <a:gd name="T17" fmla="*/ 130 h 2069"/>
              <a:gd name="T18" fmla="*/ 490 w 995"/>
              <a:gd name="T19" fmla="*/ 215 h 2069"/>
              <a:gd name="T20" fmla="*/ 490 w 995"/>
              <a:gd name="T21" fmla="*/ 303 h 2069"/>
              <a:gd name="T22" fmla="*/ 417 w 995"/>
              <a:gd name="T23" fmla="*/ 403 h 2069"/>
              <a:gd name="T24" fmla="*/ 329 w 995"/>
              <a:gd name="T25" fmla="*/ 502 h 2069"/>
              <a:gd name="T26" fmla="*/ 316 w 995"/>
              <a:gd name="T27" fmla="*/ 619 h 2069"/>
              <a:gd name="T28" fmla="*/ 289 w 995"/>
              <a:gd name="T29" fmla="*/ 704 h 2069"/>
              <a:gd name="T30" fmla="*/ 230 w 995"/>
              <a:gd name="T31" fmla="*/ 762 h 2069"/>
              <a:gd name="T32" fmla="*/ 159 w 995"/>
              <a:gd name="T33" fmla="*/ 791 h 2069"/>
              <a:gd name="T34" fmla="*/ 130 w 995"/>
              <a:gd name="T35" fmla="*/ 919 h 2069"/>
              <a:gd name="T36" fmla="*/ 143 w 995"/>
              <a:gd name="T37" fmla="*/ 1020 h 2069"/>
              <a:gd name="T38" fmla="*/ 159 w 995"/>
              <a:gd name="T39" fmla="*/ 1105 h 2069"/>
              <a:gd name="T40" fmla="*/ 114 w 995"/>
              <a:gd name="T41" fmla="*/ 1208 h 2069"/>
              <a:gd name="T42" fmla="*/ 114 w 995"/>
              <a:gd name="T43" fmla="*/ 1350 h 2069"/>
              <a:gd name="T44" fmla="*/ 56 w 995"/>
              <a:gd name="T45" fmla="*/ 1394 h 2069"/>
              <a:gd name="T46" fmla="*/ 42 w 995"/>
              <a:gd name="T47" fmla="*/ 1480 h 2069"/>
              <a:gd name="T48" fmla="*/ 0 w 995"/>
              <a:gd name="T49" fmla="*/ 1466 h 2069"/>
              <a:gd name="T50" fmla="*/ 0 w 995"/>
              <a:gd name="T51" fmla="*/ 1565 h 2069"/>
              <a:gd name="T52" fmla="*/ 27 w 995"/>
              <a:gd name="T53" fmla="*/ 1610 h 2069"/>
              <a:gd name="T54" fmla="*/ 27 w 995"/>
              <a:gd name="T55" fmla="*/ 1695 h 2069"/>
              <a:gd name="T56" fmla="*/ 27 w 995"/>
              <a:gd name="T57" fmla="*/ 1796 h 2069"/>
              <a:gd name="T58" fmla="*/ 85 w 995"/>
              <a:gd name="T59" fmla="*/ 1881 h 2069"/>
              <a:gd name="T60" fmla="*/ 58 w 995"/>
              <a:gd name="T61" fmla="*/ 1939 h 2069"/>
              <a:gd name="T62" fmla="*/ 85 w 995"/>
              <a:gd name="T63" fmla="*/ 2011 h 2069"/>
              <a:gd name="T64" fmla="*/ 114 w 995"/>
              <a:gd name="T65" fmla="*/ 2069 h 2069"/>
              <a:gd name="T66" fmla="*/ 201 w 995"/>
              <a:gd name="T67" fmla="*/ 2054 h 2069"/>
              <a:gd name="T68" fmla="*/ 244 w 995"/>
              <a:gd name="T69" fmla="*/ 1982 h 2069"/>
              <a:gd name="T70" fmla="*/ 318 w 995"/>
              <a:gd name="T71" fmla="*/ 1953 h 2069"/>
              <a:gd name="T72" fmla="*/ 374 w 995"/>
              <a:gd name="T73" fmla="*/ 1939 h 2069"/>
              <a:gd name="T74" fmla="*/ 432 w 995"/>
              <a:gd name="T75" fmla="*/ 1825 h 2069"/>
              <a:gd name="T76" fmla="*/ 432 w 995"/>
              <a:gd name="T77" fmla="*/ 1753 h 2069"/>
              <a:gd name="T78" fmla="*/ 461 w 995"/>
              <a:gd name="T79" fmla="*/ 1666 h 2069"/>
              <a:gd name="T80" fmla="*/ 432 w 995"/>
              <a:gd name="T81" fmla="*/ 1581 h 2069"/>
              <a:gd name="T82" fmla="*/ 519 w 995"/>
              <a:gd name="T83" fmla="*/ 1538 h 2069"/>
              <a:gd name="T84" fmla="*/ 578 w 995"/>
              <a:gd name="T85" fmla="*/ 1509 h 2069"/>
              <a:gd name="T86" fmla="*/ 605 w 995"/>
              <a:gd name="T87" fmla="*/ 1437 h 2069"/>
              <a:gd name="T88" fmla="*/ 605 w 995"/>
              <a:gd name="T89" fmla="*/ 1365 h 2069"/>
              <a:gd name="T90" fmla="*/ 578 w 995"/>
              <a:gd name="T91" fmla="*/ 1294 h 2069"/>
              <a:gd name="T92" fmla="*/ 519 w 995"/>
              <a:gd name="T93" fmla="*/ 1235 h 2069"/>
              <a:gd name="T94" fmla="*/ 519 w 995"/>
              <a:gd name="T95" fmla="*/ 1179 h 2069"/>
              <a:gd name="T96" fmla="*/ 519 w 995"/>
              <a:gd name="T97" fmla="*/ 1092 h 2069"/>
              <a:gd name="T98" fmla="*/ 504 w 995"/>
              <a:gd name="T99" fmla="*/ 1007 h 2069"/>
              <a:gd name="T100" fmla="*/ 578 w 995"/>
              <a:gd name="T101" fmla="*/ 962 h 2069"/>
              <a:gd name="T102" fmla="*/ 649 w 995"/>
              <a:gd name="T103" fmla="*/ 890 h 2069"/>
              <a:gd name="T104" fmla="*/ 721 w 995"/>
              <a:gd name="T105" fmla="*/ 848 h 2069"/>
              <a:gd name="T106" fmla="*/ 764 w 995"/>
              <a:gd name="T107" fmla="*/ 776 h 2069"/>
              <a:gd name="T108" fmla="*/ 808 w 995"/>
              <a:gd name="T109" fmla="*/ 690 h 2069"/>
              <a:gd name="T110" fmla="*/ 808 w 995"/>
              <a:gd name="T111" fmla="*/ 590 h 2069"/>
              <a:gd name="T112" fmla="*/ 867 w 995"/>
              <a:gd name="T113" fmla="*/ 531 h 2069"/>
              <a:gd name="T114" fmla="*/ 894 w 995"/>
              <a:gd name="T115" fmla="*/ 475 h 2069"/>
              <a:gd name="T116" fmla="*/ 979 w 995"/>
              <a:gd name="T117" fmla="*/ 475 h 2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95" h="2069">
                <a:moveTo>
                  <a:pt x="995" y="460"/>
                </a:moveTo>
                <a:lnTo>
                  <a:pt x="995" y="431"/>
                </a:lnTo>
                <a:lnTo>
                  <a:pt x="979" y="417"/>
                </a:lnTo>
                <a:lnTo>
                  <a:pt x="965" y="390"/>
                </a:lnTo>
                <a:lnTo>
                  <a:pt x="965" y="376"/>
                </a:lnTo>
                <a:lnTo>
                  <a:pt x="965" y="345"/>
                </a:lnTo>
                <a:lnTo>
                  <a:pt x="965" y="316"/>
                </a:lnTo>
                <a:lnTo>
                  <a:pt x="979" y="303"/>
                </a:lnTo>
                <a:lnTo>
                  <a:pt x="965" y="287"/>
                </a:lnTo>
                <a:lnTo>
                  <a:pt x="965" y="273"/>
                </a:lnTo>
                <a:lnTo>
                  <a:pt x="950" y="258"/>
                </a:lnTo>
                <a:lnTo>
                  <a:pt x="950" y="244"/>
                </a:lnTo>
                <a:lnTo>
                  <a:pt x="950" y="231"/>
                </a:lnTo>
                <a:lnTo>
                  <a:pt x="950" y="215"/>
                </a:lnTo>
                <a:lnTo>
                  <a:pt x="921" y="215"/>
                </a:lnTo>
                <a:lnTo>
                  <a:pt x="936" y="202"/>
                </a:lnTo>
                <a:lnTo>
                  <a:pt x="936" y="188"/>
                </a:lnTo>
                <a:lnTo>
                  <a:pt x="936" y="173"/>
                </a:lnTo>
                <a:lnTo>
                  <a:pt x="936" y="159"/>
                </a:lnTo>
                <a:lnTo>
                  <a:pt x="936" y="144"/>
                </a:lnTo>
                <a:lnTo>
                  <a:pt x="921" y="130"/>
                </a:lnTo>
                <a:lnTo>
                  <a:pt x="921" y="101"/>
                </a:lnTo>
                <a:lnTo>
                  <a:pt x="907" y="101"/>
                </a:lnTo>
                <a:lnTo>
                  <a:pt x="878" y="87"/>
                </a:lnTo>
                <a:lnTo>
                  <a:pt x="851" y="72"/>
                </a:lnTo>
                <a:lnTo>
                  <a:pt x="836" y="72"/>
                </a:lnTo>
                <a:lnTo>
                  <a:pt x="822" y="58"/>
                </a:lnTo>
                <a:lnTo>
                  <a:pt x="806" y="58"/>
                </a:lnTo>
                <a:lnTo>
                  <a:pt x="806" y="29"/>
                </a:lnTo>
                <a:lnTo>
                  <a:pt x="779" y="16"/>
                </a:lnTo>
                <a:lnTo>
                  <a:pt x="750" y="0"/>
                </a:lnTo>
                <a:lnTo>
                  <a:pt x="721" y="0"/>
                </a:lnTo>
                <a:lnTo>
                  <a:pt x="721" y="16"/>
                </a:lnTo>
                <a:lnTo>
                  <a:pt x="721" y="43"/>
                </a:lnTo>
                <a:lnTo>
                  <a:pt x="721" y="58"/>
                </a:lnTo>
                <a:lnTo>
                  <a:pt x="692" y="43"/>
                </a:lnTo>
                <a:lnTo>
                  <a:pt x="676" y="87"/>
                </a:lnTo>
                <a:lnTo>
                  <a:pt x="676" y="101"/>
                </a:lnTo>
                <a:lnTo>
                  <a:pt x="661" y="101"/>
                </a:lnTo>
                <a:lnTo>
                  <a:pt x="647" y="87"/>
                </a:lnTo>
                <a:lnTo>
                  <a:pt x="618" y="101"/>
                </a:lnTo>
                <a:lnTo>
                  <a:pt x="618" y="130"/>
                </a:lnTo>
                <a:lnTo>
                  <a:pt x="618" y="144"/>
                </a:lnTo>
                <a:lnTo>
                  <a:pt x="605" y="144"/>
                </a:lnTo>
                <a:lnTo>
                  <a:pt x="578" y="130"/>
                </a:lnTo>
                <a:lnTo>
                  <a:pt x="562" y="130"/>
                </a:lnTo>
                <a:lnTo>
                  <a:pt x="547" y="159"/>
                </a:lnTo>
                <a:lnTo>
                  <a:pt x="547" y="173"/>
                </a:lnTo>
                <a:lnTo>
                  <a:pt x="504" y="202"/>
                </a:lnTo>
                <a:lnTo>
                  <a:pt x="490" y="215"/>
                </a:lnTo>
                <a:lnTo>
                  <a:pt x="475" y="231"/>
                </a:lnTo>
                <a:lnTo>
                  <a:pt x="490" y="244"/>
                </a:lnTo>
                <a:lnTo>
                  <a:pt x="504" y="273"/>
                </a:lnTo>
                <a:lnTo>
                  <a:pt x="490" y="287"/>
                </a:lnTo>
                <a:lnTo>
                  <a:pt x="490" y="303"/>
                </a:lnTo>
                <a:lnTo>
                  <a:pt x="461" y="332"/>
                </a:lnTo>
                <a:lnTo>
                  <a:pt x="432" y="345"/>
                </a:lnTo>
                <a:lnTo>
                  <a:pt x="432" y="376"/>
                </a:lnTo>
                <a:lnTo>
                  <a:pt x="432" y="390"/>
                </a:lnTo>
                <a:lnTo>
                  <a:pt x="417" y="403"/>
                </a:lnTo>
                <a:lnTo>
                  <a:pt x="389" y="417"/>
                </a:lnTo>
                <a:lnTo>
                  <a:pt x="358" y="431"/>
                </a:lnTo>
                <a:lnTo>
                  <a:pt x="358" y="460"/>
                </a:lnTo>
                <a:lnTo>
                  <a:pt x="345" y="489"/>
                </a:lnTo>
                <a:lnTo>
                  <a:pt x="329" y="502"/>
                </a:lnTo>
                <a:lnTo>
                  <a:pt x="329" y="531"/>
                </a:lnTo>
                <a:lnTo>
                  <a:pt x="329" y="547"/>
                </a:lnTo>
                <a:lnTo>
                  <a:pt x="329" y="560"/>
                </a:lnTo>
                <a:lnTo>
                  <a:pt x="316" y="605"/>
                </a:lnTo>
                <a:lnTo>
                  <a:pt x="316" y="619"/>
                </a:lnTo>
                <a:lnTo>
                  <a:pt x="289" y="632"/>
                </a:lnTo>
                <a:lnTo>
                  <a:pt x="273" y="648"/>
                </a:lnTo>
                <a:lnTo>
                  <a:pt x="289" y="675"/>
                </a:lnTo>
                <a:lnTo>
                  <a:pt x="289" y="690"/>
                </a:lnTo>
                <a:lnTo>
                  <a:pt x="289" y="704"/>
                </a:lnTo>
                <a:lnTo>
                  <a:pt x="302" y="733"/>
                </a:lnTo>
                <a:lnTo>
                  <a:pt x="289" y="749"/>
                </a:lnTo>
                <a:lnTo>
                  <a:pt x="260" y="749"/>
                </a:lnTo>
                <a:lnTo>
                  <a:pt x="244" y="749"/>
                </a:lnTo>
                <a:lnTo>
                  <a:pt x="230" y="762"/>
                </a:lnTo>
                <a:lnTo>
                  <a:pt x="215" y="776"/>
                </a:lnTo>
                <a:lnTo>
                  <a:pt x="201" y="776"/>
                </a:lnTo>
                <a:lnTo>
                  <a:pt x="201" y="762"/>
                </a:lnTo>
                <a:lnTo>
                  <a:pt x="172" y="776"/>
                </a:lnTo>
                <a:lnTo>
                  <a:pt x="159" y="791"/>
                </a:lnTo>
                <a:lnTo>
                  <a:pt x="143" y="818"/>
                </a:lnTo>
                <a:lnTo>
                  <a:pt x="143" y="848"/>
                </a:lnTo>
                <a:lnTo>
                  <a:pt x="143" y="877"/>
                </a:lnTo>
                <a:lnTo>
                  <a:pt x="143" y="906"/>
                </a:lnTo>
                <a:lnTo>
                  <a:pt x="130" y="919"/>
                </a:lnTo>
                <a:lnTo>
                  <a:pt x="130" y="948"/>
                </a:lnTo>
                <a:lnTo>
                  <a:pt x="130" y="962"/>
                </a:lnTo>
                <a:lnTo>
                  <a:pt x="143" y="977"/>
                </a:lnTo>
                <a:lnTo>
                  <a:pt x="143" y="1007"/>
                </a:lnTo>
                <a:lnTo>
                  <a:pt x="143" y="1020"/>
                </a:lnTo>
                <a:lnTo>
                  <a:pt x="130" y="1049"/>
                </a:lnTo>
                <a:lnTo>
                  <a:pt x="130" y="1063"/>
                </a:lnTo>
                <a:lnTo>
                  <a:pt x="130" y="1076"/>
                </a:lnTo>
                <a:lnTo>
                  <a:pt x="143" y="1092"/>
                </a:lnTo>
                <a:lnTo>
                  <a:pt x="159" y="1105"/>
                </a:lnTo>
                <a:lnTo>
                  <a:pt x="159" y="1121"/>
                </a:lnTo>
                <a:lnTo>
                  <a:pt x="159" y="1150"/>
                </a:lnTo>
                <a:lnTo>
                  <a:pt x="159" y="1164"/>
                </a:lnTo>
                <a:lnTo>
                  <a:pt x="114" y="1193"/>
                </a:lnTo>
                <a:lnTo>
                  <a:pt x="114" y="1208"/>
                </a:lnTo>
                <a:lnTo>
                  <a:pt x="130" y="1235"/>
                </a:lnTo>
                <a:lnTo>
                  <a:pt x="130" y="1251"/>
                </a:lnTo>
                <a:lnTo>
                  <a:pt x="130" y="1264"/>
                </a:lnTo>
                <a:lnTo>
                  <a:pt x="130" y="1309"/>
                </a:lnTo>
                <a:lnTo>
                  <a:pt x="114" y="1350"/>
                </a:lnTo>
                <a:lnTo>
                  <a:pt x="100" y="1350"/>
                </a:lnTo>
                <a:lnTo>
                  <a:pt x="85" y="1350"/>
                </a:lnTo>
                <a:lnTo>
                  <a:pt x="71" y="1365"/>
                </a:lnTo>
                <a:lnTo>
                  <a:pt x="71" y="1379"/>
                </a:lnTo>
                <a:lnTo>
                  <a:pt x="56" y="1394"/>
                </a:lnTo>
                <a:lnTo>
                  <a:pt x="56" y="1408"/>
                </a:lnTo>
                <a:lnTo>
                  <a:pt x="27" y="1437"/>
                </a:lnTo>
                <a:lnTo>
                  <a:pt x="42" y="1451"/>
                </a:lnTo>
                <a:lnTo>
                  <a:pt x="42" y="1466"/>
                </a:lnTo>
                <a:lnTo>
                  <a:pt x="42" y="1480"/>
                </a:lnTo>
                <a:lnTo>
                  <a:pt x="27" y="1495"/>
                </a:lnTo>
                <a:lnTo>
                  <a:pt x="13" y="1480"/>
                </a:lnTo>
                <a:lnTo>
                  <a:pt x="13" y="1466"/>
                </a:lnTo>
                <a:lnTo>
                  <a:pt x="0" y="1466"/>
                </a:lnTo>
                <a:lnTo>
                  <a:pt x="0" y="1466"/>
                </a:lnTo>
                <a:lnTo>
                  <a:pt x="0" y="1495"/>
                </a:lnTo>
                <a:lnTo>
                  <a:pt x="0" y="1509"/>
                </a:lnTo>
                <a:lnTo>
                  <a:pt x="0" y="1538"/>
                </a:lnTo>
                <a:lnTo>
                  <a:pt x="0" y="1551"/>
                </a:lnTo>
                <a:lnTo>
                  <a:pt x="0" y="1565"/>
                </a:lnTo>
                <a:lnTo>
                  <a:pt x="0" y="1581"/>
                </a:lnTo>
                <a:lnTo>
                  <a:pt x="0" y="1594"/>
                </a:lnTo>
                <a:lnTo>
                  <a:pt x="15" y="1594"/>
                </a:lnTo>
                <a:lnTo>
                  <a:pt x="15" y="1623"/>
                </a:lnTo>
                <a:lnTo>
                  <a:pt x="27" y="1610"/>
                </a:lnTo>
                <a:lnTo>
                  <a:pt x="42" y="1623"/>
                </a:lnTo>
                <a:lnTo>
                  <a:pt x="27" y="1652"/>
                </a:lnTo>
                <a:lnTo>
                  <a:pt x="27" y="1666"/>
                </a:lnTo>
                <a:lnTo>
                  <a:pt x="27" y="1681"/>
                </a:lnTo>
                <a:lnTo>
                  <a:pt x="27" y="1695"/>
                </a:lnTo>
                <a:lnTo>
                  <a:pt x="27" y="1724"/>
                </a:lnTo>
                <a:lnTo>
                  <a:pt x="27" y="1740"/>
                </a:lnTo>
                <a:lnTo>
                  <a:pt x="42" y="1753"/>
                </a:lnTo>
                <a:lnTo>
                  <a:pt x="27" y="1769"/>
                </a:lnTo>
                <a:lnTo>
                  <a:pt x="27" y="1796"/>
                </a:lnTo>
                <a:lnTo>
                  <a:pt x="42" y="1809"/>
                </a:lnTo>
                <a:lnTo>
                  <a:pt x="58" y="1809"/>
                </a:lnTo>
                <a:lnTo>
                  <a:pt x="58" y="1854"/>
                </a:lnTo>
                <a:lnTo>
                  <a:pt x="85" y="1868"/>
                </a:lnTo>
                <a:lnTo>
                  <a:pt x="85" y="1881"/>
                </a:lnTo>
                <a:lnTo>
                  <a:pt x="85" y="1895"/>
                </a:lnTo>
                <a:lnTo>
                  <a:pt x="71" y="1895"/>
                </a:lnTo>
                <a:lnTo>
                  <a:pt x="71" y="1910"/>
                </a:lnTo>
                <a:lnTo>
                  <a:pt x="58" y="1926"/>
                </a:lnTo>
                <a:lnTo>
                  <a:pt x="58" y="1939"/>
                </a:lnTo>
                <a:lnTo>
                  <a:pt x="58" y="1953"/>
                </a:lnTo>
                <a:lnTo>
                  <a:pt x="71" y="1968"/>
                </a:lnTo>
                <a:lnTo>
                  <a:pt x="71" y="1982"/>
                </a:lnTo>
                <a:lnTo>
                  <a:pt x="85" y="1998"/>
                </a:lnTo>
                <a:lnTo>
                  <a:pt x="85" y="2011"/>
                </a:lnTo>
                <a:lnTo>
                  <a:pt x="85" y="2040"/>
                </a:lnTo>
                <a:lnTo>
                  <a:pt x="71" y="2054"/>
                </a:lnTo>
                <a:lnTo>
                  <a:pt x="85" y="2069"/>
                </a:lnTo>
                <a:lnTo>
                  <a:pt x="100" y="2054"/>
                </a:lnTo>
                <a:lnTo>
                  <a:pt x="114" y="2069"/>
                </a:lnTo>
                <a:lnTo>
                  <a:pt x="159" y="2054"/>
                </a:lnTo>
                <a:lnTo>
                  <a:pt x="172" y="2069"/>
                </a:lnTo>
                <a:lnTo>
                  <a:pt x="188" y="2069"/>
                </a:lnTo>
                <a:lnTo>
                  <a:pt x="201" y="2069"/>
                </a:lnTo>
                <a:lnTo>
                  <a:pt x="201" y="2054"/>
                </a:lnTo>
                <a:lnTo>
                  <a:pt x="201" y="2027"/>
                </a:lnTo>
                <a:lnTo>
                  <a:pt x="201" y="1998"/>
                </a:lnTo>
                <a:lnTo>
                  <a:pt x="215" y="1982"/>
                </a:lnTo>
                <a:lnTo>
                  <a:pt x="230" y="1982"/>
                </a:lnTo>
                <a:lnTo>
                  <a:pt x="244" y="1982"/>
                </a:lnTo>
                <a:lnTo>
                  <a:pt x="260" y="1968"/>
                </a:lnTo>
                <a:lnTo>
                  <a:pt x="244" y="1968"/>
                </a:lnTo>
                <a:lnTo>
                  <a:pt x="260" y="1953"/>
                </a:lnTo>
                <a:lnTo>
                  <a:pt x="289" y="1939"/>
                </a:lnTo>
                <a:lnTo>
                  <a:pt x="318" y="1953"/>
                </a:lnTo>
                <a:lnTo>
                  <a:pt x="318" y="1968"/>
                </a:lnTo>
                <a:lnTo>
                  <a:pt x="331" y="1968"/>
                </a:lnTo>
                <a:lnTo>
                  <a:pt x="360" y="1968"/>
                </a:lnTo>
                <a:lnTo>
                  <a:pt x="374" y="1968"/>
                </a:lnTo>
                <a:lnTo>
                  <a:pt x="374" y="1939"/>
                </a:lnTo>
                <a:lnTo>
                  <a:pt x="374" y="1926"/>
                </a:lnTo>
                <a:lnTo>
                  <a:pt x="403" y="1881"/>
                </a:lnTo>
                <a:lnTo>
                  <a:pt x="403" y="1854"/>
                </a:lnTo>
                <a:lnTo>
                  <a:pt x="417" y="1838"/>
                </a:lnTo>
                <a:lnTo>
                  <a:pt x="432" y="1825"/>
                </a:lnTo>
                <a:lnTo>
                  <a:pt x="432" y="1809"/>
                </a:lnTo>
                <a:lnTo>
                  <a:pt x="417" y="1809"/>
                </a:lnTo>
                <a:lnTo>
                  <a:pt x="432" y="1780"/>
                </a:lnTo>
                <a:lnTo>
                  <a:pt x="448" y="1769"/>
                </a:lnTo>
                <a:lnTo>
                  <a:pt x="432" y="1753"/>
                </a:lnTo>
                <a:lnTo>
                  <a:pt x="432" y="1740"/>
                </a:lnTo>
                <a:lnTo>
                  <a:pt x="432" y="1724"/>
                </a:lnTo>
                <a:lnTo>
                  <a:pt x="448" y="1710"/>
                </a:lnTo>
                <a:lnTo>
                  <a:pt x="448" y="1695"/>
                </a:lnTo>
                <a:lnTo>
                  <a:pt x="461" y="1666"/>
                </a:lnTo>
                <a:lnTo>
                  <a:pt x="461" y="1652"/>
                </a:lnTo>
                <a:lnTo>
                  <a:pt x="461" y="1637"/>
                </a:lnTo>
                <a:lnTo>
                  <a:pt x="448" y="1610"/>
                </a:lnTo>
                <a:lnTo>
                  <a:pt x="477" y="1594"/>
                </a:lnTo>
                <a:lnTo>
                  <a:pt x="432" y="1581"/>
                </a:lnTo>
                <a:lnTo>
                  <a:pt x="448" y="1565"/>
                </a:lnTo>
                <a:lnTo>
                  <a:pt x="477" y="1581"/>
                </a:lnTo>
                <a:lnTo>
                  <a:pt x="490" y="1581"/>
                </a:lnTo>
                <a:lnTo>
                  <a:pt x="519" y="1551"/>
                </a:lnTo>
                <a:lnTo>
                  <a:pt x="519" y="1538"/>
                </a:lnTo>
                <a:lnTo>
                  <a:pt x="519" y="1522"/>
                </a:lnTo>
                <a:lnTo>
                  <a:pt x="533" y="1522"/>
                </a:lnTo>
                <a:lnTo>
                  <a:pt x="548" y="1522"/>
                </a:lnTo>
                <a:lnTo>
                  <a:pt x="562" y="1538"/>
                </a:lnTo>
                <a:lnTo>
                  <a:pt x="578" y="1509"/>
                </a:lnTo>
                <a:lnTo>
                  <a:pt x="591" y="1495"/>
                </a:lnTo>
                <a:lnTo>
                  <a:pt x="620" y="1480"/>
                </a:lnTo>
                <a:lnTo>
                  <a:pt x="591" y="1466"/>
                </a:lnTo>
                <a:lnTo>
                  <a:pt x="591" y="1451"/>
                </a:lnTo>
                <a:lnTo>
                  <a:pt x="605" y="1437"/>
                </a:lnTo>
                <a:lnTo>
                  <a:pt x="620" y="1437"/>
                </a:lnTo>
                <a:lnTo>
                  <a:pt x="649" y="1394"/>
                </a:lnTo>
                <a:lnTo>
                  <a:pt x="634" y="1379"/>
                </a:lnTo>
                <a:lnTo>
                  <a:pt x="634" y="1350"/>
                </a:lnTo>
                <a:lnTo>
                  <a:pt x="605" y="1365"/>
                </a:lnTo>
                <a:lnTo>
                  <a:pt x="605" y="1350"/>
                </a:lnTo>
                <a:lnTo>
                  <a:pt x="605" y="1336"/>
                </a:lnTo>
                <a:lnTo>
                  <a:pt x="591" y="1321"/>
                </a:lnTo>
                <a:lnTo>
                  <a:pt x="578" y="1309"/>
                </a:lnTo>
                <a:lnTo>
                  <a:pt x="578" y="1294"/>
                </a:lnTo>
                <a:lnTo>
                  <a:pt x="578" y="1280"/>
                </a:lnTo>
                <a:lnTo>
                  <a:pt x="548" y="1294"/>
                </a:lnTo>
                <a:lnTo>
                  <a:pt x="533" y="1280"/>
                </a:lnTo>
                <a:lnTo>
                  <a:pt x="519" y="1264"/>
                </a:lnTo>
                <a:lnTo>
                  <a:pt x="519" y="1235"/>
                </a:lnTo>
                <a:lnTo>
                  <a:pt x="504" y="1222"/>
                </a:lnTo>
                <a:lnTo>
                  <a:pt x="504" y="1208"/>
                </a:lnTo>
                <a:lnTo>
                  <a:pt x="490" y="1193"/>
                </a:lnTo>
                <a:lnTo>
                  <a:pt x="504" y="1193"/>
                </a:lnTo>
                <a:lnTo>
                  <a:pt x="519" y="1179"/>
                </a:lnTo>
                <a:lnTo>
                  <a:pt x="519" y="1150"/>
                </a:lnTo>
                <a:lnTo>
                  <a:pt x="519" y="1135"/>
                </a:lnTo>
                <a:lnTo>
                  <a:pt x="519" y="1105"/>
                </a:lnTo>
                <a:lnTo>
                  <a:pt x="533" y="1105"/>
                </a:lnTo>
                <a:lnTo>
                  <a:pt x="519" y="1092"/>
                </a:lnTo>
                <a:lnTo>
                  <a:pt x="533" y="1076"/>
                </a:lnTo>
                <a:lnTo>
                  <a:pt x="533" y="1049"/>
                </a:lnTo>
                <a:lnTo>
                  <a:pt x="548" y="1036"/>
                </a:lnTo>
                <a:lnTo>
                  <a:pt x="548" y="1007"/>
                </a:lnTo>
                <a:lnTo>
                  <a:pt x="504" y="1007"/>
                </a:lnTo>
                <a:lnTo>
                  <a:pt x="504" y="977"/>
                </a:lnTo>
                <a:lnTo>
                  <a:pt x="519" y="962"/>
                </a:lnTo>
                <a:lnTo>
                  <a:pt x="548" y="977"/>
                </a:lnTo>
                <a:lnTo>
                  <a:pt x="562" y="962"/>
                </a:lnTo>
                <a:lnTo>
                  <a:pt x="578" y="962"/>
                </a:lnTo>
                <a:lnTo>
                  <a:pt x="591" y="948"/>
                </a:lnTo>
                <a:lnTo>
                  <a:pt x="605" y="948"/>
                </a:lnTo>
                <a:lnTo>
                  <a:pt x="634" y="935"/>
                </a:lnTo>
                <a:lnTo>
                  <a:pt x="620" y="919"/>
                </a:lnTo>
                <a:lnTo>
                  <a:pt x="649" y="890"/>
                </a:lnTo>
                <a:lnTo>
                  <a:pt x="634" y="877"/>
                </a:lnTo>
                <a:lnTo>
                  <a:pt x="663" y="877"/>
                </a:lnTo>
                <a:lnTo>
                  <a:pt x="678" y="848"/>
                </a:lnTo>
                <a:lnTo>
                  <a:pt x="692" y="861"/>
                </a:lnTo>
                <a:lnTo>
                  <a:pt x="721" y="848"/>
                </a:lnTo>
                <a:lnTo>
                  <a:pt x="706" y="834"/>
                </a:lnTo>
                <a:lnTo>
                  <a:pt x="721" y="818"/>
                </a:lnTo>
                <a:lnTo>
                  <a:pt x="735" y="818"/>
                </a:lnTo>
                <a:lnTo>
                  <a:pt x="764" y="805"/>
                </a:lnTo>
                <a:lnTo>
                  <a:pt x="764" y="776"/>
                </a:lnTo>
                <a:lnTo>
                  <a:pt x="764" y="762"/>
                </a:lnTo>
                <a:lnTo>
                  <a:pt x="764" y="749"/>
                </a:lnTo>
                <a:lnTo>
                  <a:pt x="779" y="720"/>
                </a:lnTo>
                <a:lnTo>
                  <a:pt x="793" y="720"/>
                </a:lnTo>
                <a:lnTo>
                  <a:pt x="808" y="690"/>
                </a:lnTo>
                <a:lnTo>
                  <a:pt x="822" y="675"/>
                </a:lnTo>
                <a:lnTo>
                  <a:pt x="808" y="661"/>
                </a:lnTo>
                <a:lnTo>
                  <a:pt x="808" y="648"/>
                </a:lnTo>
                <a:lnTo>
                  <a:pt x="808" y="619"/>
                </a:lnTo>
                <a:lnTo>
                  <a:pt x="808" y="590"/>
                </a:lnTo>
                <a:lnTo>
                  <a:pt x="822" y="576"/>
                </a:lnTo>
                <a:lnTo>
                  <a:pt x="822" y="560"/>
                </a:lnTo>
                <a:lnTo>
                  <a:pt x="822" y="547"/>
                </a:lnTo>
                <a:lnTo>
                  <a:pt x="837" y="531"/>
                </a:lnTo>
                <a:lnTo>
                  <a:pt x="867" y="531"/>
                </a:lnTo>
                <a:lnTo>
                  <a:pt x="867" y="502"/>
                </a:lnTo>
                <a:lnTo>
                  <a:pt x="867" y="475"/>
                </a:lnTo>
                <a:lnTo>
                  <a:pt x="867" y="460"/>
                </a:lnTo>
                <a:lnTo>
                  <a:pt x="880" y="460"/>
                </a:lnTo>
                <a:lnTo>
                  <a:pt x="894" y="475"/>
                </a:lnTo>
                <a:lnTo>
                  <a:pt x="923" y="446"/>
                </a:lnTo>
                <a:lnTo>
                  <a:pt x="936" y="460"/>
                </a:lnTo>
                <a:lnTo>
                  <a:pt x="952" y="460"/>
                </a:lnTo>
                <a:lnTo>
                  <a:pt x="967" y="460"/>
                </a:lnTo>
                <a:lnTo>
                  <a:pt x="979" y="475"/>
                </a:lnTo>
                <a:lnTo>
                  <a:pt x="995" y="460"/>
                </a:lnTo>
                <a:lnTo>
                  <a:pt x="995" y="460"/>
                </a:lnTo>
              </a:path>
            </a:pathLst>
          </a:custGeom>
          <a:solidFill>
            <a:schemeClr val="accent1"/>
          </a:solidFill>
          <a:ln w="2540" cmpd="sng">
            <a:no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45" name="Rectangle 24">
            <a:extLst>
              <a:ext uri="{FF2B5EF4-FFF2-40B4-BE49-F238E27FC236}">
                <a16:creationId xmlns:a16="http://schemas.microsoft.com/office/drawing/2014/main" id="{2F9D3A9E-2722-45F3-B450-0A6B0F7588E2}"/>
              </a:ext>
            </a:extLst>
          </p:cNvPr>
          <p:cNvSpPr/>
          <p:nvPr/>
        </p:nvSpPr>
        <p:spPr>
          <a:xfrm>
            <a:off x="3972164" y="3615604"/>
            <a:ext cx="1549422"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Säkerhet</a:t>
            </a:r>
          </a:p>
        </p:txBody>
      </p:sp>
      <p:sp>
        <p:nvSpPr>
          <p:cNvPr id="46" name="Rectangle 24">
            <a:extLst>
              <a:ext uri="{FF2B5EF4-FFF2-40B4-BE49-F238E27FC236}">
                <a16:creationId xmlns:a16="http://schemas.microsoft.com/office/drawing/2014/main" id="{2F9D3A9E-2722-45F3-B450-0A6B0F7588E2}"/>
              </a:ext>
            </a:extLst>
          </p:cNvPr>
          <p:cNvSpPr/>
          <p:nvPr/>
        </p:nvSpPr>
        <p:spPr>
          <a:xfrm>
            <a:off x="2530013" y="3639916"/>
            <a:ext cx="1549422" cy="49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Data</a:t>
            </a:r>
          </a:p>
        </p:txBody>
      </p:sp>
      <p:sp>
        <p:nvSpPr>
          <p:cNvPr id="47" name="Rektangel 46">
            <a:extLst>
              <a:ext uri="{FF2B5EF4-FFF2-40B4-BE49-F238E27FC236}">
                <a16:creationId xmlns:a16="http://schemas.microsoft.com/office/drawing/2014/main" id="{C7214D78-2A53-7B4E-8C26-A563D0A38E20}"/>
              </a:ext>
            </a:extLst>
          </p:cNvPr>
          <p:cNvSpPr/>
          <p:nvPr/>
        </p:nvSpPr>
        <p:spPr>
          <a:xfrm>
            <a:off x="0" y="0"/>
            <a:ext cx="4212771"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ysClr val="windowText" lastClr="000000"/>
                </a:solidFill>
                <a:effectLst/>
                <a:uLnTx/>
                <a:uFillTx/>
                <a:latin typeface="Arial"/>
                <a:ea typeface="+mn-ea"/>
                <a:cs typeface="+mn-cs"/>
              </a:rPr>
              <a:t>GEMENSAM DIGITAL INFRASTRUKTUR </a:t>
            </a:r>
          </a:p>
        </p:txBody>
      </p:sp>
    </p:spTree>
    <p:extLst>
      <p:ext uri="{BB962C8B-B14F-4D97-AF65-F5344CB8AC3E}">
        <p14:creationId xmlns:p14="http://schemas.microsoft.com/office/powerpoint/2010/main" val="17697159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Rak 18">
            <a:extLst>
              <a:ext uri="{FF2B5EF4-FFF2-40B4-BE49-F238E27FC236}">
                <a16:creationId xmlns:a16="http://schemas.microsoft.com/office/drawing/2014/main" id="{8CDB59E1-FDFF-D742-AFEC-AE8167BF1537}"/>
              </a:ext>
            </a:extLst>
          </p:cNvPr>
          <p:cNvCxnSpPr>
            <a:stCxn id="14" idx="7"/>
          </p:cNvCxnSpPr>
          <p:nvPr/>
        </p:nvCxnSpPr>
        <p:spPr>
          <a:xfrm flipV="1">
            <a:off x="8038385" y="2304000"/>
            <a:ext cx="1602415" cy="144194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4D5FAEBC-D692-D347-8396-21DCD027DDED}"/>
              </a:ext>
            </a:extLst>
          </p:cNvPr>
          <p:cNvCxnSpPr>
            <a:stCxn id="14" idx="0"/>
          </p:cNvCxnSpPr>
          <p:nvPr/>
        </p:nvCxnSpPr>
        <p:spPr>
          <a:xfrm flipV="1">
            <a:off x="7233823" y="2844000"/>
            <a:ext cx="95777" cy="56868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3" name="Rak 22">
            <a:extLst>
              <a:ext uri="{FF2B5EF4-FFF2-40B4-BE49-F238E27FC236}">
                <a16:creationId xmlns:a16="http://schemas.microsoft.com/office/drawing/2014/main" id="{95017113-2474-9C46-9C34-71A389E1880F}"/>
              </a:ext>
            </a:extLst>
          </p:cNvPr>
          <p:cNvCxnSpPr>
            <a:stCxn id="14" idx="6"/>
          </p:cNvCxnSpPr>
          <p:nvPr/>
        </p:nvCxnSpPr>
        <p:spPr>
          <a:xfrm flipV="1">
            <a:off x="8371645" y="4442400"/>
            <a:ext cx="880355" cy="10811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pic>
        <p:nvPicPr>
          <p:cNvPr id="3" name="Bildobjekt 2">
            <a:extLst>
              <a:ext uri="{FF2B5EF4-FFF2-40B4-BE49-F238E27FC236}">
                <a16:creationId xmlns:a16="http://schemas.microsoft.com/office/drawing/2014/main" id="{82ED861C-1BA8-3D44-85D6-5254184761C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04449" y="3687790"/>
            <a:ext cx="1036058" cy="203618"/>
          </a:xfrm>
          <a:prstGeom prst="rect">
            <a:avLst/>
          </a:prstGeom>
        </p:spPr>
      </p:pic>
      <p:pic>
        <p:nvPicPr>
          <p:cNvPr id="5" name="Bildobjekt 4">
            <a:extLst>
              <a:ext uri="{FF2B5EF4-FFF2-40B4-BE49-F238E27FC236}">
                <a16:creationId xmlns:a16="http://schemas.microsoft.com/office/drawing/2014/main" id="{F19E7FF2-A1EB-0F4B-AEAC-8005386DCAAA}"/>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976903" y="1276311"/>
            <a:ext cx="2347985" cy="3274200"/>
          </a:xfrm>
          <a:prstGeom prst="rect">
            <a:avLst/>
          </a:prstGeom>
        </p:spPr>
      </p:pic>
      <p:sp>
        <p:nvSpPr>
          <p:cNvPr id="8" name="Rektangel 7">
            <a:extLst>
              <a:ext uri="{FF2B5EF4-FFF2-40B4-BE49-F238E27FC236}">
                <a16:creationId xmlns:a16="http://schemas.microsoft.com/office/drawing/2014/main" id="{B791155E-FBFD-9141-90A9-E8E1A36FCBB3}"/>
              </a:ext>
            </a:extLst>
          </p:cNvPr>
          <p:cNvSpPr/>
          <p:nvPr/>
        </p:nvSpPr>
        <p:spPr>
          <a:xfrm>
            <a:off x="892119" y="4778077"/>
            <a:ext cx="338532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Teknik, kvalitet och effektivitet med den äldre i fokus mellan SKR och regeringen 2020–2022</a:t>
            </a:r>
            <a:endParaRPr kumimoji="0" lang="sv-SE"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Bildobjekt 6" descr="En bild som visar klocka, mätare&#10;&#10;Automatiskt genererad beskrivning">
            <a:extLst>
              <a:ext uri="{FF2B5EF4-FFF2-40B4-BE49-F238E27FC236}">
                <a16:creationId xmlns:a16="http://schemas.microsoft.com/office/drawing/2014/main" id="{F2E57CEC-8159-1847-A0B6-95EFFFEAEC9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7267" b="-107676"/>
          <a:stretch/>
        </p:blipFill>
        <p:spPr>
          <a:xfrm>
            <a:off x="883844" y="2564774"/>
            <a:ext cx="3585858" cy="2362347"/>
          </a:xfrm>
          <a:prstGeom prst="rect">
            <a:avLst/>
          </a:prstGeom>
        </p:spPr>
      </p:pic>
      <p:sp>
        <p:nvSpPr>
          <p:cNvPr id="9" name="Ellips 8">
            <a:extLst>
              <a:ext uri="{FF2B5EF4-FFF2-40B4-BE49-F238E27FC236}">
                <a16:creationId xmlns:a16="http://schemas.microsoft.com/office/drawing/2014/main" id="{F161478F-C155-5048-AC71-340F12023B3E}"/>
              </a:ext>
            </a:extLst>
          </p:cNvPr>
          <p:cNvSpPr/>
          <p:nvPr/>
        </p:nvSpPr>
        <p:spPr>
          <a:xfrm>
            <a:off x="6306723" y="691690"/>
            <a:ext cx="2275645" cy="227564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a:ln>
                  <a:noFill/>
                </a:ln>
                <a:solidFill>
                  <a:prstClr val="black"/>
                </a:solidFill>
                <a:effectLst/>
                <a:uLnTx/>
                <a:uFillTx/>
                <a:latin typeface="Arial"/>
                <a:ea typeface="+mn-ea"/>
                <a:cs typeface="+mn-cs"/>
              </a:rPr>
              <a:t>Modell-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a:ln>
                  <a:noFill/>
                </a:ln>
                <a:solidFill>
                  <a:prstClr val="black"/>
                </a:solidFill>
                <a:effectLst/>
                <a:uLnTx/>
                <a:uFillTx/>
                <a:latin typeface="Arial"/>
                <a:ea typeface="+mn-ea"/>
                <a:cs typeface="+mn-cs"/>
              </a:rPr>
              <a:t>kommuner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1" i="0" u="none" strike="noStrike" kern="1200" cap="none" spc="0" normalizeH="0" baseline="0" noProof="0">
                <a:ln>
                  <a:noFill/>
                </a:ln>
                <a:solidFill>
                  <a:prstClr val="black"/>
                </a:solidFill>
                <a:effectLst/>
                <a:uLnTx/>
                <a:uFillTx/>
                <a:latin typeface="Arial"/>
                <a:ea typeface="+mn-ea"/>
                <a:cs typeface="+mn-cs"/>
              </a:rPr>
              <a:t>15 mkr</a:t>
            </a:r>
          </a:p>
        </p:txBody>
      </p:sp>
      <p:sp>
        <p:nvSpPr>
          <p:cNvPr id="14" name="Ellips 13">
            <a:extLst>
              <a:ext uri="{FF2B5EF4-FFF2-40B4-BE49-F238E27FC236}">
                <a16:creationId xmlns:a16="http://schemas.microsoft.com/office/drawing/2014/main" id="{42BBFDCE-03A5-3847-A54E-4A20BDF0BCFD}"/>
              </a:ext>
            </a:extLst>
          </p:cNvPr>
          <p:cNvSpPr/>
          <p:nvPr/>
        </p:nvSpPr>
        <p:spPr>
          <a:xfrm>
            <a:off x="6096000" y="3412688"/>
            <a:ext cx="2275645" cy="22756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a:ln>
                  <a:noFill/>
                </a:ln>
                <a:solidFill>
                  <a:sysClr val="windowText" lastClr="000000"/>
                </a:solidFill>
                <a:effectLst/>
                <a:uLnTx/>
                <a:uFillTx/>
                <a:latin typeface="Arial"/>
                <a:ea typeface="+mn-ea"/>
                <a:cs typeface="+mn-cs"/>
              </a:rPr>
              <a:t>Stimulans-</a:t>
            </a:r>
            <a:br>
              <a:rPr kumimoji="0" lang="sv-SE" sz="2200" b="0" i="0" u="none" strike="noStrike" kern="1200" cap="none" spc="0" normalizeH="0" baseline="0" noProof="0">
                <a:ln>
                  <a:noFill/>
                </a:ln>
                <a:solidFill>
                  <a:sysClr val="windowText" lastClr="000000"/>
                </a:solidFill>
                <a:effectLst/>
                <a:uLnTx/>
                <a:uFillTx/>
                <a:latin typeface="Arial"/>
                <a:ea typeface="+mn-ea"/>
                <a:cs typeface="+mn-cs"/>
              </a:rPr>
            </a:br>
            <a:r>
              <a:rPr kumimoji="0" lang="sv-SE" sz="2200" b="0" i="0" u="none" strike="noStrike" kern="1200" cap="none" spc="0" normalizeH="0" baseline="0" noProof="0">
                <a:ln>
                  <a:noFill/>
                </a:ln>
                <a:solidFill>
                  <a:sysClr val="windowText" lastClr="000000"/>
                </a:solidFill>
                <a:effectLst/>
                <a:uLnTx/>
                <a:uFillTx/>
                <a:latin typeface="Arial"/>
                <a:ea typeface="+mn-ea"/>
                <a:cs typeface="+mn-cs"/>
              </a:rPr>
              <a:t>medel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1" i="0" u="none" strike="noStrike" kern="1200" cap="none" spc="0" normalizeH="0" baseline="0" noProof="0">
                <a:ln>
                  <a:noFill/>
                </a:ln>
                <a:solidFill>
                  <a:sysClr val="windowText" lastClr="000000"/>
                </a:solidFill>
                <a:effectLst/>
                <a:uLnTx/>
                <a:uFillTx/>
                <a:latin typeface="Arial"/>
                <a:ea typeface="+mn-ea"/>
                <a:cs typeface="+mn-cs"/>
              </a:rPr>
              <a:t>200 mkr/år</a:t>
            </a:r>
          </a:p>
        </p:txBody>
      </p:sp>
      <p:sp>
        <p:nvSpPr>
          <p:cNvPr id="16" name="Ellips 15">
            <a:extLst>
              <a:ext uri="{FF2B5EF4-FFF2-40B4-BE49-F238E27FC236}">
                <a16:creationId xmlns:a16="http://schemas.microsoft.com/office/drawing/2014/main" id="{FE6078CB-7384-0E47-832B-5B27A4828F32}"/>
              </a:ext>
            </a:extLst>
          </p:cNvPr>
          <p:cNvSpPr/>
          <p:nvPr/>
        </p:nvSpPr>
        <p:spPr>
          <a:xfrm>
            <a:off x="9193178" y="297500"/>
            <a:ext cx="2275645" cy="227564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10800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a:ln>
                  <a:noFill/>
                </a:ln>
                <a:solidFill>
                  <a:prstClr val="black"/>
                </a:solidFill>
                <a:effectLst/>
                <a:uLnTx/>
                <a:uFillTx/>
                <a:latin typeface="Arial"/>
                <a:ea typeface="+mn-ea"/>
                <a:cs typeface="+mn-cs"/>
              </a:rPr>
              <a:t>Kommunernas </a:t>
            </a:r>
            <a:br>
              <a:rPr kumimoji="0" lang="sv-SE" sz="2200" b="0" i="0" u="none" strike="noStrike" kern="1200" cap="none" spc="0" normalizeH="0" baseline="0" noProof="0">
                <a:ln>
                  <a:noFill/>
                </a:ln>
                <a:solidFill>
                  <a:prstClr val="black"/>
                </a:solidFill>
                <a:effectLst/>
                <a:uLnTx/>
                <a:uFillTx/>
                <a:latin typeface="Arial"/>
                <a:ea typeface="+mn-ea"/>
                <a:cs typeface="+mn-cs"/>
              </a:rPr>
            </a:br>
            <a:r>
              <a:rPr kumimoji="0" lang="sv-SE" sz="2200" b="0" i="0" u="none" strike="noStrike" kern="1200" cap="none" spc="0" normalizeH="0" baseline="0" noProof="0">
                <a:ln>
                  <a:noFill/>
                </a:ln>
                <a:solidFill>
                  <a:prstClr val="black"/>
                </a:solidFill>
                <a:effectLst/>
                <a:uLnTx/>
                <a:uFillTx/>
                <a:latin typeface="Arial"/>
                <a:ea typeface="+mn-ea"/>
                <a:cs typeface="+mn-cs"/>
              </a:rPr>
              <a:t>äldreomsorg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1" i="0" u="none" strike="noStrike" kern="1200" cap="none" spc="0" normalizeH="0" baseline="0" noProof="0">
                <a:ln>
                  <a:noFill/>
                </a:ln>
                <a:solidFill>
                  <a:prstClr val="black"/>
                </a:solidFill>
                <a:effectLst/>
                <a:uLnTx/>
                <a:uFillTx/>
                <a:latin typeface="Arial"/>
                <a:ea typeface="+mn-ea"/>
                <a:cs typeface="+mn-cs"/>
              </a:rPr>
              <a:t>168,7 mkr</a:t>
            </a:r>
            <a:endParaRPr kumimoji="0" lang="sv-SE" sz="2200" b="0" i="0" u="none" strike="noStrike" kern="1200" cap="none" spc="0" normalizeH="0" baseline="0" noProof="0">
              <a:ln>
                <a:noFill/>
              </a:ln>
              <a:solidFill>
                <a:prstClr val="black"/>
              </a:solidFill>
              <a:effectLst/>
              <a:uLnTx/>
              <a:uFillTx/>
              <a:latin typeface="Arial"/>
              <a:ea typeface="+mn-ea"/>
              <a:cs typeface="+mn-cs"/>
            </a:endParaRPr>
          </a:p>
        </p:txBody>
      </p:sp>
      <p:sp>
        <p:nvSpPr>
          <p:cNvPr id="17" name="Ellips 16">
            <a:extLst>
              <a:ext uri="{FF2B5EF4-FFF2-40B4-BE49-F238E27FC236}">
                <a16:creationId xmlns:a16="http://schemas.microsoft.com/office/drawing/2014/main" id="{889D70F6-9B70-A946-B36A-7CCD724920ED}"/>
              </a:ext>
            </a:extLst>
          </p:cNvPr>
          <p:cNvSpPr/>
          <p:nvPr/>
        </p:nvSpPr>
        <p:spPr>
          <a:xfrm>
            <a:off x="9122302" y="3028073"/>
            <a:ext cx="2275645" cy="227564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0" i="0" u="none" strike="noStrike" kern="1200" cap="none" spc="0" normalizeH="0" baseline="0" noProof="0">
                <a:ln>
                  <a:noFill/>
                </a:ln>
                <a:solidFill>
                  <a:prstClr val="black"/>
                </a:solidFill>
                <a:effectLst/>
                <a:uLnTx/>
                <a:uFillTx/>
                <a:latin typeface="Arial"/>
                <a:ea typeface="+mn-ea"/>
                <a:cs typeface="+mn-cs"/>
              </a:rPr>
              <a:t>Sveriges kommuner och regioner (SKR)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200" b="1" i="0" u="none" strike="noStrike" kern="1200" cap="none" spc="0" normalizeH="0" baseline="0" noProof="0">
                <a:ln>
                  <a:noFill/>
                </a:ln>
                <a:solidFill>
                  <a:prstClr val="black"/>
                </a:solidFill>
                <a:effectLst/>
                <a:uLnTx/>
                <a:uFillTx/>
                <a:latin typeface="Arial"/>
                <a:ea typeface="+mn-ea"/>
                <a:cs typeface="+mn-cs"/>
              </a:rPr>
              <a:t>16,3 mkr</a:t>
            </a:r>
          </a:p>
        </p:txBody>
      </p:sp>
      <p:sp>
        <p:nvSpPr>
          <p:cNvPr id="13" name="Rektangel 12">
            <a:extLst>
              <a:ext uri="{FF2B5EF4-FFF2-40B4-BE49-F238E27FC236}">
                <a16:creationId xmlns:a16="http://schemas.microsoft.com/office/drawing/2014/main" id="{21E361BF-9AAE-4F45-8800-82246CFFB77B}"/>
              </a:ext>
            </a:extLst>
          </p:cNvPr>
          <p:cNvSpPr/>
          <p:nvPr/>
        </p:nvSpPr>
        <p:spPr>
          <a:xfrm>
            <a:off x="1" y="-4763"/>
            <a:ext cx="4685590"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ysClr val="windowText" lastClr="000000"/>
                </a:solidFill>
                <a:effectLst/>
                <a:uLnTx/>
                <a:uFillTx/>
                <a:latin typeface="Arial"/>
                <a:ea typeface="+mn-ea"/>
                <a:cs typeface="+mn-cs"/>
              </a:rPr>
              <a:t>ÖVERENSKOMMELSE OM ÄLDREOMSORG</a:t>
            </a:r>
          </a:p>
        </p:txBody>
      </p:sp>
    </p:spTree>
    <p:extLst>
      <p:ext uri="{BB962C8B-B14F-4D97-AF65-F5344CB8AC3E}">
        <p14:creationId xmlns:p14="http://schemas.microsoft.com/office/powerpoint/2010/main" val="9785372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4E1D630-7E50-D846-8042-C6E6190E618B}"/>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916765" y="1285573"/>
            <a:ext cx="10129870" cy="4602164"/>
          </a:xfrm>
          <a:prstGeom prst="rect">
            <a:avLst/>
          </a:prstGeom>
        </p:spPr>
      </p:pic>
      <p:sp>
        <p:nvSpPr>
          <p:cNvPr id="4" name="Rektangel 3">
            <a:extLst>
              <a:ext uri="{FF2B5EF4-FFF2-40B4-BE49-F238E27FC236}">
                <a16:creationId xmlns:a16="http://schemas.microsoft.com/office/drawing/2014/main" id="{E3F77CEE-4348-5A4F-BE5D-30BBA7955AF3}"/>
              </a:ext>
            </a:extLst>
          </p:cNvPr>
          <p:cNvSpPr/>
          <p:nvPr/>
        </p:nvSpPr>
        <p:spPr>
          <a:xfrm>
            <a:off x="0" y="0"/>
            <a:ext cx="4514492" cy="590400"/>
          </a:xfrm>
          <a:prstGeom prst="rect">
            <a:avLst/>
          </a:prstGeom>
          <a:solidFill>
            <a:schemeClr val="accent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lIns="25199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a:ln>
                  <a:noFill/>
                </a:ln>
                <a:solidFill>
                  <a:sysClr val="windowText" lastClr="000000"/>
                </a:solidFill>
                <a:effectLst/>
                <a:uLnTx/>
                <a:uFillTx/>
                <a:latin typeface="Arial"/>
                <a:ea typeface="+mn-ea"/>
                <a:cs typeface="+mn-cs"/>
              </a:rPr>
              <a:t>KOMPETENSCENTER VÄLFÄRDSTEKNIK</a:t>
            </a:r>
          </a:p>
        </p:txBody>
      </p:sp>
      <p:pic>
        <p:nvPicPr>
          <p:cNvPr id="3" name="Bildobjekt 2">
            <a:extLst>
              <a:ext uri="{FF2B5EF4-FFF2-40B4-BE49-F238E27FC236}">
                <a16:creationId xmlns:a16="http://schemas.microsoft.com/office/drawing/2014/main" id="{C6D0B609-89DB-3F49-97CD-7F3ABE2603F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75861" y="812353"/>
            <a:ext cx="2011678" cy="832928"/>
          </a:xfrm>
          <a:prstGeom prst="rect">
            <a:avLst/>
          </a:prstGeom>
        </p:spPr>
      </p:pic>
    </p:spTree>
    <p:extLst>
      <p:ext uri="{BB962C8B-B14F-4D97-AF65-F5344CB8AC3E}">
        <p14:creationId xmlns:p14="http://schemas.microsoft.com/office/powerpoint/2010/main" val="38158230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87B986-3E0E-7C67-D577-2B419DBA78A3}"/>
              </a:ext>
            </a:extLst>
          </p:cNvPr>
          <p:cNvSpPr>
            <a:spLocks noGrp="1"/>
          </p:cNvSpPr>
          <p:nvPr>
            <p:ph type="title"/>
          </p:nvPr>
        </p:nvSpPr>
        <p:spPr/>
        <p:txBody>
          <a:bodyPr/>
          <a:lstStyle/>
          <a:p>
            <a:r>
              <a:rPr lang="sv-SE" dirty="0"/>
              <a:t>Redovisa resp. rekvirera stimulansbidrag (</a:t>
            </a:r>
            <a:r>
              <a:rPr lang="sv-SE" dirty="0" err="1"/>
              <a:t>sept</a:t>
            </a:r>
            <a:r>
              <a:rPr lang="sv-SE" dirty="0"/>
              <a:t> 22)</a:t>
            </a:r>
          </a:p>
        </p:txBody>
      </p:sp>
      <p:sp>
        <p:nvSpPr>
          <p:cNvPr id="3" name="Platshållare för innehåll 2">
            <a:extLst>
              <a:ext uri="{FF2B5EF4-FFF2-40B4-BE49-F238E27FC236}">
                <a16:creationId xmlns:a16="http://schemas.microsoft.com/office/drawing/2014/main" id="{2BAB6149-A687-3512-CF41-2DB2E6ACED0D}"/>
              </a:ext>
            </a:extLst>
          </p:cNvPr>
          <p:cNvSpPr>
            <a:spLocks noGrp="1"/>
          </p:cNvSpPr>
          <p:nvPr>
            <p:ph idx="1"/>
          </p:nvPr>
        </p:nvSpPr>
        <p:spPr/>
        <p:txBody>
          <a:bodyPr/>
          <a:lstStyle/>
          <a:p>
            <a:r>
              <a:rPr lang="sv-SE" dirty="0"/>
              <a:t>46 kommuner ännu inte rekvirerat 2022 års medel (1 december)</a:t>
            </a:r>
          </a:p>
          <a:p>
            <a:r>
              <a:rPr lang="sv-SE" dirty="0"/>
              <a:t>105 ej redovisat 2021 års stimulansmedel</a:t>
            </a:r>
          </a:p>
          <a:p>
            <a:pPr marL="30163" indent="0">
              <a:buNone/>
            </a:pPr>
            <a:endParaRPr lang="sv-SE" dirty="0"/>
          </a:p>
        </p:txBody>
      </p:sp>
    </p:spTree>
    <p:extLst>
      <p:ext uri="{BB962C8B-B14F-4D97-AF65-F5344CB8AC3E}">
        <p14:creationId xmlns:p14="http://schemas.microsoft.com/office/powerpoint/2010/main" val="8124788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AE36CA-01DA-4CA6-9CC4-E55C39244911}"/>
              </a:ext>
            </a:extLst>
          </p:cNvPr>
          <p:cNvSpPr>
            <a:spLocks noGrp="1"/>
          </p:cNvSpPr>
          <p:nvPr>
            <p:ph type="title"/>
          </p:nvPr>
        </p:nvSpPr>
        <p:spPr>
          <a:xfrm>
            <a:off x="666000" y="2747963"/>
            <a:ext cx="9608400" cy="2574049"/>
          </a:xfrm>
        </p:spPr>
        <p:txBody>
          <a:bodyPr/>
          <a:lstStyle/>
          <a:p>
            <a:r>
              <a:rPr lang="sv-SE" sz="4000"/>
              <a:t>E-hälsa och </a:t>
            </a:r>
            <a:r>
              <a:rPr lang="sv-SE" sz="4000" err="1"/>
              <a:t>välfärdsteknik</a:t>
            </a:r>
            <a:r>
              <a:rPr lang="sv-SE" sz="4000"/>
              <a:t> i kommunerna 2022</a:t>
            </a:r>
            <a:br>
              <a:rPr lang="sv-SE" sz="4000"/>
            </a:br>
            <a:r>
              <a:rPr lang="sv-SE" sz="4000"/>
              <a:t/>
            </a:r>
            <a:br>
              <a:rPr lang="sv-SE" sz="4000"/>
            </a:br>
            <a:r>
              <a:rPr lang="sv-SE" sz="1600" b="1"/>
              <a:t>Socialstyrelsens enkätuppföljning av den digitala utvecklingen i socialtjänsten och den kommunala hälso- och sjukvården </a:t>
            </a:r>
            <a:br>
              <a:rPr lang="sv-SE" sz="1600" b="1"/>
            </a:br>
            <a:r>
              <a:rPr lang="sv-SE" sz="4000"/>
              <a:t/>
            </a:r>
            <a:br>
              <a:rPr lang="sv-SE" sz="4000"/>
            </a:br>
            <a:r>
              <a:rPr lang="sv-SE" sz="1600" b="1"/>
              <a:t>www.socialstyrelsen.se</a:t>
            </a:r>
            <a:br>
              <a:rPr lang="sv-SE" sz="1600" b="1"/>
            </a:br>
            <a:r>
              <a:rPr lang="sv-SE" sz="4000"/>
              <a:t/>
            </a:r>
            <a:br>
              <a:rPr lang="sv-SE" sz="4000"/>
            </a:br>
            <a:endParaRPr lang="sv-SE" sz="3600" i="1"/>
          </a:p>
        </p:txBody>
      </p:sp>
      <p:pic>
        <p:nvPicPr>
          <p:cNvPr id="3" name="Bildobjekt 2">
            <a:extLst>
              <a:ext uri="{FF2B5EF4-FFF2-40B4-BE49-F238E27FC236}">
                <a16:creationId xmlns:a16="http://schemas.microsoft.com/office/drawing/2014/main" id="{B6F204A7-E363-4538-B11C-A95841B09FE8}"/>
              </a:ext>
            </a:extLst>
          </p:cNvPr>
          <p:cNvPicPr>
            <a:picLocks noChangeAspect="1"/>
          </p:cNvPicPr>
          <p:nvPr/>
        </p:nvPicPr>
        <p:blipFill>
          <a:blip r:embed="rId2"/>
          <a:stretch>
            <a:fillRect/>
          </a:stretch>
        </p:blipFill>
        <p:spPr>
          <a:xfrm>
            <a:off x="9513869" y="667820"/>
            <a:ext cx="2202383" cy="3264425"/>
          </a:xfrm>
          <a:prstGeom prst="rect">
            <a:avLst/>
          </a:prstGeom>
          <a:ln w="19050">
            <a:solidFill>
              <a:schemeClr val="tx1"/>
            </a:solidFill>
          </a:ln>
        </p:spPr>
      </p:pic>
    </p:spTree>
    <p:extLst>
      <p:ext uri="{BB962C8B-B14F-4D97-AF65-F5344CB8AC3E}">
        <p14:creationId xmlns:p14="http://schemas.microsoft.com/office/powerpoint/2010/main" val="8212845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5">
            <a:extLst>
              <a:ext uri="{FF2B5EF4-FFF2-40B4-BE49-F238E27FC236}">
                <a16:creationId xmlns:a16="http://schemas.microsoft.com/office/drawing/2014/main" id="{1023E19B-BF64-462A-B2A9-CB42D63C96CD}"/>
              </a:ext>
            </a:extLst>
          </p:cNvPr>
          <p:cNvGraphicFramePr>
            <a:graphicFrameLocks noGrp="1"/>
          </p:cNvGraphicFramePr>
          <p:nvPr>
            <p:ph idx="1"/>
          </p:nvPr>
        </p:nvGraphicFramePr>
        <p:xfrm>
          <a:off x="663575" y="1419226"/>
          <a:ext cx="9610725" cy="4814888"/>
        </p:xfrm>
        <a:graphic>
          <a:graphicData uri="http://schemas.openxmlformats.org/drawingml/2006/chart">
            <c:chart xmlns:c="http://schemas.openxmlformats.org/drawingml/2006/chart" xmlns:r="http://schemas.openxmlformats.org/officeDocument/2006/relationships" r:id="rId2"/>
          </a:graphicData>
        </a:graphic>
      </p:graphicFrame>
      <p:sp>
        <p:nvSpPr>
          <p:cNvPr id="7" name="Rubrik 1">
            <a:extLst>
              <a:ext uri="{FF2B5EF4-FFF2-40B4-BE49-F238E27FC236}">
                <a16:creationId xmlns:a16="http://schemas.microsoft.com/office/drawing/2014/main" id="{B3C0F57D-FE4E-4E4F-B526-E237BE8276BB}"/>
              </a:ext>
            </a:extLst>
          </p:cNvPr>
          <p:cNvSpPr>
            <a:spLocks noGrp="1"/>
          </p:cNvSpPr>
          <p:nvPr>
            <p:ph type="title"/>
          </p:nvPr>
        </p:nvSpPr>
        <p:spPr>
          <a:xfrm>
            <a:off x="260592" y="603527"/>
            <a:ext cx="11326870" cy="576696"/>
          </a:xfrm>
        </p:spPr>
        <p:txBody>
          <a:bodyPr>
            <a:normAutofit/>
          </a:bodyPr>
          <a:lstStyle/>
          <a:p>
            <a:r>
              <a:rPr lang="sv-SE" sz="2400"/>
              <a:t>Hur kommunerna beskriver tillgången till tre välfärdstekniker</a:t>
            </a:r>
          </a:p>
        </p:txBody>
      </p:sp>
    </p:spTree>
    <p:extLst>
      <p:ext uri="{BB962C8B-B14F-4D97-AF65-F5344CB8AC3E}">
        <p14:creationId xmlns:p14="http://schemas.microsoft.com/office/powerpoint/2010/main" val="35557116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B24915-E7A3-43D2-817B-943C625D2EF7}"/>
              </a:ext>
            </a:extLst>
          </p:cNvPr>
          <p:cNvSpPr>
            <a:spLocks noGrp="1"/>
          </p:cNvSpPr>
          <p:nvPr>
            <p:ph type="title"/>
          </p:nvPr>
        </p:nvSpPr>
        <p:spPr>
          <a:xfrm>
            <a:off x="260592" y="617814"/>
            <a:ext cx="11326870" cy="576696"/>
          </a:xfrm>
        </p:spPr>
        <p:txBody>
          <a:bodyPr>
            <a:normAutofit/>
          </a:bodyPr>
          <a:lstStyle/>
          <a:p>
            <a:r>
              <a:rPr lang="sv-SE" sz="2400" dirty="0"/>
              <a:t>Antalet enskilda personer i ordinärt boende som har …</a:t>
            </a:r>
          </a:p>
        </p:txBody>
      </p:sp>
      <p:graphicFrame>
        <p:nvGraphicFramePr>
          <p:cNvPr id="8" name="Diagram 7">
            <a:extLst>
              <a:ext uri="{FF2B5EF4-FFF2-40B4-BE49-F238E27FC236}">
                <a16:creationId xmlns:a16="http://schemas.microsoft.com/office/drawing/2014/main" id="{6B42A1F7-3226-4F5B-A395-F7E03FE44315}"/>
              </a:ext>
            </a:extLst>
          </p:cNvPr>
          <p:cNvGraphicFramePr/>
          <p:nvPr/>
        </p:nvGraphicFramePr>
        <p:xfrm>
          <a:off x="418690" y="1221924"/>
          <a:ext cx="8128000" cy="50825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14988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5">
            <a:extLst>
              <a:ext uri="{FF2B5EF4-FFF2-40B4-BE49-F238E27FC236}">
                <a16:creationId xmlns:a16="http://schemas.microsoft.com/office/drawing/2014/main" id="{9546BCAC-DA13-4BA1-ACC2-FBCCA5443301}"/>
              </a:ext>
            </a:extLst>
          </p:cNvPr>
          <p:cNvGraphicFramePr>
            <a:graphicFrameLocks noGrp="1"/>
          </p:cNvGraphicFramePr>
          <p:nvPr>
            <p:ph idx="1"/>
          </p:nvPr>
        </p:nvGraphicFramePr>
        <p:xfrm>
          <a:off x="663575" y="75414"/>
          <a:ext cx="9960433" cy="6240545"/>
        </p:xfrm>
        <a:graphic>
          <a:graphicData uri="http://schemas.openxmlformats.org/drawingml/2006/chart">
            <c:chart xmlns:c="http://schemas.openxmlformats.org/drawingml/2006/chart" xmlns:r="http://schemas.openxmlformats.org/officeDocument/2006/relationships" r:id="rId2"/>
          </a:graphicData>
        </a:graphic>
      </p:graphicFrame>
      <p:sp>
        <p:nvSpPr>
          <p:cNvPr id="9" name="Ellips 8">
            <a:extLst>
              <a:ext uri="{FF2B5EF4-FFF2-40B4-BE49-F238E27FC236}">
                <a16:creationId xmlns:a16="http://schemas.microsoft.com/office/drawing/2014/main" id="{4EBF078F-C34A-4CD5-A009-C6E08A8F711C}"/>
              </a:ext>
            </a:extLst>
          </p:cNvPr>
          <p:cNvSpPr/>
          <p:nvPr/>
        </p:nvSpPr>
        <p:spPr>
          <a:xfrm>
            <a:off x="9518906" y="5101261"/>
            <a:ext cx="1009917" cy="107996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E6460A"/>
                </a:solidFill>
                <a:effectLst/>
                <a:uLnTx/>
                <a:uFillTx/>
                <a:latin typeface="Arial"/>
                <a:ea typeface="+mn-ea"/>
                <a:cs typeface="+mn-cs"/>
              </a:rPr>
              <a:t>23 kom-</a:t>
            </a:r>
            <a:r>
              <a:rPr kumimoji="0" lang="sv-SE" sz="1400" b="0" i="0" u="none" strike="noStrike" kern="1200" cap="none" spc="0" normalizeH="0" baseline="0" noProof="0" err="1">
                <a:ln>
                  <a:noFill/>
                </a:ln>
                <a:solidFill>
                  <a:srgbClr val="E6460A"/>
                </a:solidFill>
                <a:effectLst/>
                <a:uLnTx/>
                <a:uFillTx/>
                <a:latin typeface="Arial"/>
                <a:ea typeface="+mn-ea"/>
                <a:cs typeface="+mn-cs"/>
              </a:rPr>
              <a:t>muner</a:t>
            </a:r>
            <a:r>
              <a:rPr kumimoji="0" lang="sv-SE" sz="1400" b="0" i="0" u="none" strike="noStrike" kern="1200" cap="none" spc="0" normalizeH="0" baseline="0" noProof="0">
                <a:ln>
                  <a:noFill/>
                </a:ln>
                <a:solidFill>
                  <a:srgbClr val="E6460A"/>
                </a:solidFill>
                <a:effectLst/>
                <a:uLnTx/>
                <a:uFillTx/>
                <a:latin typeface="Arial"/>
                <a:ea typeface="+mn-ea"/>
                <a:cs typeface="+mn-cs"/>
              </a:rPr>
              <a:t> har 0 %</a:t>
            </a:r>
          </a:p>
        </p:txBody>
      </p:sp>
      <p:cxnSp>
        <p:nvCxnSpPr>
          <p:cNvPr id="10" name="Rak pilkoppling 9">
            <a:extLst>
              <a:ext uri="{FF2B5EF4-FFF2-40B4-BE49-F238E27FC236}">
                <a16:creationId xmlns:a16="http://schemas.microsoft.com/office/drawing/2014/main" id="{496FFD1E-CDD9-49B5-8D29-6A9945931D44}"/>
              </a:ext>
            </a:extLst>
          </p:cNvPr>
          <p:cNvCxnSpPr>
            <a:cxnSpLocks/>
          </p:cNvCxnSpPr>
          <p:nvPr/>
        </p:nvCxnSpPr>
        <p:spPr>
          <a:xfrm flipH="1">
            <a:off x="2995889" y="3630176"/>
            <a:ext cx="696705" cy="8499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Rak pilkoppling 11">
            <a:extLst>
              <a:ext uri="{FF2B5EF4-FFF2-40B4-BE49-F238E27FC236}">
                <a16:creationId xmlns:a16="http://schemas.microsoft.com/office/drawing/2014/main" id="{D96DCA0F-E47E-4D70-8EF7-4A38290BB43D}"/>
              </a:ext>
            </a:extLst>
          </p:cNvPr>
          <p:cNvCxnSpPr>
            <a:cxnSpLocks/>
          </p:cNvCxnSpPr>
          <p:nvPr/>
        </p:nvCxnSpPr>
        <p:spPr>
          <a:xfrm flipH="1">
            <a:off x="1677069" y="2987267"/>
            <a:ext cx="696705" cy="8499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Tabell 8">
            <a:extLst>
              <a:ext uri="{FF2B5EF4-FFF2-40B4-BE49-F238E27FC236}">
                <a16:creationId xmlns:a16="http://schemas.microsoft.com/office/drawing/2014/main" id="{C3E9EBBC-58F0-47D3-90DB-BDE91A25FD0C}"/>
              </a:ext>
            </a:extLst>
          </p:cNvPr>
          <p:cNvGraphicFramePr>
            <a:graphicFrameLocks noGrp="1"/>
          </p:cNvGraphicFramePr>
          <p:nvPr/>
        </p:nvGraphicFramePr>
        <p:xfrm>
          <a:off x="7135729" y="1323856"/>
          <a:ext cx="3905367" cy="2306320"/>
        </p:xfrm>
        <a:graphic>
          <a:graphicData uri="http://schemas.openxmlformats.org/drawingml/2006/table">
            <a:tbl>
              <a:tblPr firstRow="1" bandRow="1">
                <a:tableStyleId>{F5AB1C69-6EDB-4FF4-983F-18BD219EF322}</a:tableStyleId>
              </a:tblPr>
              <a:tblGrid>
                <a:gridCol w="763101">
                  <a:extLst>
                    <a:ext uri="{9D8B030D-6E8A-4147-A177-3AD203B41FA5}">
                      <a16:colId xmlns:a16="http://schemas.microsoft.com/office/drawing/2014/main" val="618717008"/>
                    </a:ext>
                  </a:extLst>
                </a:gridCol>
                <a:gridCol w="2170266">
                  <a:extLst>
                    <a:ext uri="{9D8B030D-6E8A-4147-A177-3AD203B41FA5}">
                      <a16:colId xmlns:a16="http://schemas.microsoft.com/office/drawing/2014/main" val="3816529248"/>
                    </a:ext>
                  </a:extLst>
                </a:gridCol>
                <a:gridCol w="972000">
                  <a:extLst>
                    <a:ext uri="{9D8B030D-6E8A-4147-A177-3AD203B41FA5}">
                      <a16:colId xmlns:a16="http://schemas.microsoft.com/office/drawing/2014/main" val="1411834735"/>
                    </a:ext>
                  </a:extLst>
                </a:gridCol>
              </a:tblGrid>
              <a:tr h="370840">
                <a:tc rowSpan="2" gridSpan="2">
                  <a:txBody>
                    <a:bodyPr/>
                    <a:lstStyle/>
                    <a:p>
                      <a:r>
                        <a:rPr lang="sv-SE" sz="1300"/>
                        <a:t>Användare digital </a:t>
                      </a:r>
                      <a:r>
                        <a:rPr lang="sv-SE" sz="1300" err="1"/>
                        <a:t>nattillsyn</a:t>
                      </a:r>
                      <a:r>
                        <a:rPr lang="sv-SE" sz="1300"/>
                        <a:t/>
                      </a:r>
                      <a:br>
                        <a:rPr lang="sv-SE" sz="1300"/>
                      </a:br>
                      <a:r>
                        <a:rPr lang="sv-SE" sz="1300"/>
                        <a:t>Procent av invånare över 80 år</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1"/>
                    </a:solidFill>
                  </a:tcPr>
                </a:tc>
                <a:tc rowSpan="2" hMerge="1">
                  <a:txBody>
                    <a:bodyPr/>
                    <a:lstStyle/>
                    <a:p>
                      <a:endParaRPr lang="sv-SE"/>
                    </a:p>
                  </a:txBody>
                  <a:tcPr/>
                </a:tc>
                <a:tc>
                  <a:txBody>
                    <a:bodyPr/>
                    <a:lstStyle/>
                    <a:p>
                      <a:endParaRPr lang="sv-SE"/>
                    </a:p>
                  </a:txBody>
                  <a:tcPr>
                    <a:lnL w="12700" cap="flat" cmpd="sng" algn="ctr">
                      <a:solidFill>
                        <a:schemeClr val="bg1"/>
                      </a:solidFill>
                      <a:prstDash val="solid"/>
                      <a:round/>
                      <a:headEnd type="none" w="med" len="med"/>
                      <a:tailEnd type="none" w="med" len="med"/>
                    </a:lnL>
                    <a:solidFill>
                      <a:schemeClr val="tx1"/>
                    </a:solidFill>
                  </a:tcPr>
                </a:tc>
                <a:extLst>
                  <a:ext uri="{0D108BD9-81ED-4DB2-BD59-A6C34878D82A}">
                    <a16:rowId xmlns:a16="http://schemas.microsoft.com/office/drawing/2014/main" val="523599516"/>
                  </a:ext>
                </a:extLst>
              </a:tr>
              <a:tr h="0">
                <a:tc gridSpan="2" vMerge="1">
                  <a:txBody>
                    <a:bodyPr/>
                    <a:lstStyle/>
                    <a:p>
                      <a:endParaRPr lang="sv-SE"/>
                    </a:p>
                  </a:txBody>
                  <a:tcPr>
                    <a:solidFill>
                      <a:schemeClr val="tx1"/>
                    </a:solidFill>
                  </a:tcPr>
                </a:tc>
                <a:tc hMerge="1" vMerge="1">
                  <a:txBody>
                    <a:bodyPr/>
                    <a:lstStyle/>
                    <a:p>
                      <a:endParaRPr lang="sv-SE"/>
                    </a:p>
                  </a:txBody>
                  <a:tcPr/>
                </a:tc>
                <a:tc>
                  <a:txBody>
                    <a:bodyPr/>
                    <a:lstStyle/>
                    <a:p>
                      <a:r>
                        <a:rPr lang="sv-SE" sz="1300">
                          <a:solidFill>
                            <a:schemeClr val="bg1"/>
                          </a:solidFill>
                        </a:rPr>
                        <a:t>2022</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828321354"/>
                  </a:ext>
                </a:extLst>
              </a:tr>
              <a:tr h="288000">
                <a:tc>
                  <a:txBody>
                    <a:bodyPr/>
                    <a:lstStyle/>
                    <a:p>
                      <a:pPr algn="ctr"/>
                      <a:r>
                        <a:rPr lang="sv-SE" sz="1300">
                          <a:solidFill>
                            <a:schemeClr val="bg1"/>
                          </a:solidFill>
                        </a:rPr>
                        <a:t>1,5-</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500"/>
                    </a:solidFill>
                  </a:tcPr>
                </a:tc>
                <a:tc>
                  <a:txBody>
                    <a:bodyPr/>
                    <a:lstStyle/>
                    <a:p>
                      <a:pPr marL="0" algn="l" defTabSz="914400" rtl="0" eaLnBrk="1" latinLnBrk="0" hangingPunct="1"/>
                      <a:r>
                        <a:rPr lang="sv-SE" sz="1300" kern="1200">
                          <a:solidFill>
                            <a:schemeClr val="bg1"/>
                          </a:solidFill>
                          <a:latin typeface="+mn-lt"/>
                          <a:ea typeface="+mn-ea"/>
                          <a:cs typeface="+mn-cs"/>
                        </a:rPr>
                        <a:t>Fullskalig användning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500"/>
                    </a:solidFill>
                  </a:tcPr>
                </a:tc>
                <a:tc>
                  <a:txBody>
                    <a:bodyPr/>
                    <a:lstStyle/>
                    <a:p>
                      <a:pPr marL="0" algn="ctr" defTabSz="914400" rtl="0" eaLnBrk="1" latinLnBrk="0" hangingPunct="1"/>
                      <a:r>
                        <a:rPr lang="sv-SE" sz="1300" kern="1200">
                          <a:solidFill>
                            <a:schemeClr val="bg1"/>
                          </a:solidFill>
                          <a:latin typeface="+mn-lt"/>
                          <a:ea typeface="+mn-ea"/>
                          <a:cs typeface="+mn-cs"/>
                        </a:rPr>
                        <a:t>16</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500"/>
                    </a:solidFill>
                  </a:tcPr>
                </a:tc>
                <a:extLst>
                  <a:ext uri="{0D108BD9-81ED-4DB2-BD59-A6C34878D82A}">
                    <a16:rowId xmlns:a16="http://schemas.microsoft.com/office/drawing/2014/main" val="1270561225"/>
                  </a:ext>
                </a:extLst>
              </a:tr>
              <a:tr h="370840">
                <a:tc>
                  <a:txBody>
                    <a:bodyPr/>
                    <a:lstStyle/>
                    <a:p>
                      <a:pPr algn="ctr"/>
                      <a:r>
                        <a:rPr lang="sv-SE" sz="1300"/>
                        <a:t>1,0-1,5</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6FF86"/>
                    </a:solidFill>
                  </a:tcPr>
                </a:tc>
                <a:tc>
                  <a:txBody>
                    <a:bodyPr/>
                    <a:lstStyle/>
                    <a:p>
                      <a:pPr marL="0" algn="l" defTabSz="914400" rtl="0" eaLnBrk="1" latinLnBrk="0" hangingPunct="1"/>
                      <a:r>
                        <a:rPr lang="sv-SE" sz="1300" kern="1200">
                          <a:solidFill>
                            <a:schemeClr val="dk1"/>
                          </a:solidFill>
                        </a:rPr>
                        <a:t>På väg mot fullskalig användning</a:t>
                      </a:r>
                      <a:endParaRPr lang="sv-SE" sz="1300" kern="1200">
                        <a:solidFill>
                          <a:schemeClr val="dk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6FF86"/>
                    </a:solidFill>
                  </a:tcPr>
                </a:tc>
                <a:tc>
                  <a:txBody>
                    <a:bodyPr/>
                    <a:lstStyle/>
                    <a:p>
                      <a:pPr marL="0" algn="ctr" defTabSz="914400" rtl="0" eaLnBrk="1" latinLnBrk="0" hangingPunct="1"/>
                      <a:r>
                        <a:rPr lang="sv-SE" sz="1300" kern="1200">
                          <a:solidFill>
                            <a:schemeClr val="dk1"/>
                          </a:solidFill>
                          <a:latin typeface="+mn-lt"/>
                          <a:ea typeface="+mn-ea"/>
                          <a:cs typeface="+mn-cs"/>
                        </a:rPr>
                        <a:t>29</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6FF86"/>
                    </a:solidFill>
                  </a:tcPr>
                </a:tc>
                <a:extLst>
                  <a:ext uri="{0D108BD9-81ED-4DB2-BD59-A6C34878D82A}">
                    <a16:rowId xmlns:a16="http://schemas.microsoft.com/office/drawing/2014/main" val="1845632449"/>
                  </a:ext>
                </a:extLst>
              </a:tr>
              <a:tr h="288000">
                <a:tc>
                  <a:txBody>
                    <a:bodyPr/>
                    <a:lstStyle/>
                    <a:p>
                      <a:pPr algn="ctr"/>
                      <a:r>
                        <a:rPr lang="sv-SE" sz="1300"/>
                        <a:t>0,1-1,0</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69"/>
                    </a:solidFill>
                  </a:tcPr>
                </a:tc>
                <a:tc>
                  <a:txBody>
                    <a:bodyPr/>
                    <a:lstStyle/>
                    <a:p>
                      <a:pPr marL="0" algn="l" defTabSz="914400" rtl="0" eaLnBrk="1" latinLnBrk="0" hangingPunct="1"/>
                      <a:r>
                        <a:rPr lang="sv-SE" sz="1300" kern="1200">
                          <a:solidFill>
                            <a:schemeClr val="dk1"/>
                          </a:solidFill>
                        </a:rPr>
                        <a:t>Få användare</a:t>
                      </a:r>
                      <a:endParaRPr lang="sv-SE" sz="1300" kern="1200">
                        <a:solidFill>
                          <a:schemeClr val="dk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69"/>
                    </a:solidFill>
                  </a:tcPr>
                </a:tc>
                <a:tc>
                  <a:txBody>
                    <a:bodyPr/>
                    <a:lstStyle/>
                    <a:p>
                      <a:pPr marL="0" algn="ctr" defTabSz="914400" rtl="0" eaLnBrk="1" latinLnBrk="0" hangingPunct="1"/>
                      <a:r>
                        <a:rPr lang="sv-SE" sz="1300" kern="1200">
                          <a:solidFill>
                            <a:schemeClr val="dk1"/>
                          </a:solidFill>
                          <a:latin typeface="+mn-lt"/>
                          <a:ea typeface="+mn-ea"/>
                          <a:cs typeface="+mn-cs"/>
                        </a:rPr>
                        <a:t>157</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69"/>
                    </a:solidFill>
                  </a:tcPr>
                </a:tc>
                <a:extLst>
                  <a:ext uri="{0D108BD9-81ED-4DB2-BD59-A6C34878D82A}">
                    <a16:rowId xmlns:a16="http://schemas.microsoft.com/office/drawing/2014/main" val="1289830253"/>
                  </a:ext>
                </a:extLst>
              </a:tr>
              <a:tr h="288000">
                <a:tc>
                  <a:txBody>
                    <a:bodyPr/>
                    <a:lstStyle/>
                    <a:p>
                      <a:pPr algn="ctr"/>
                      <a:r>
                        <a:rPr lang="sv-SE" sz="1300"/>
                        <a:t>0</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AAAA"/>
                    </a:solidFill>
                  </a:tcPr>
                </a:tc>
                <a:tc>
                  <a:txBody>
                    <a:bodyPr/>
                    <a:lstStyle/>
                    <a:p>
                      <a:pPr marL="0" algn="l" defTabSz="914400" rtl="0" eaLnBrk="1" latinLnBrk="0" hangingPunct="1"/>
                      <a:r>
                        <a:rPr lang="sv-SE" sz="1300" kern="1200">
                          <a:solidFill>
                            <a:schemeClr val="dk1"/>
                          </a:solidFill>
                        </a:rPr>
                        <a:t>Erbjuder men 0 användare</a:t>
                      </a:r>
                      <a:endParaRPr lang="sv-SE" sz="1300" kern="1200">
                        <a:solidFill>
                          <a:schemeClr val="dk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AAAA"/>
                    </a:solidFill>
                  </a:tcPr>
                </a:tc>
                <a:tc>
                  <a:txBody>
                    <a:bodyPr/>
                    <a:lstStyle/>
                    <a:p>
                      <a:pPr marL="0" algn="ctr" defTabSz="914400" rtl="0" eaLnBrk="1" latinLnBrk="0" hangingPunct="1"/>
                      <a:r>
                        <a:rPr lang="sv-SE" sz="1300" kern="1200">
                          <a:solidFill>
                            <a:schemeClr val="dk1"/>
                          </a:solidFill>
                          <a:latin typeface="+mn-lt"/>
                          <a:ea typeface="+mn-ea"/>
                          <a:cs typeface="+mn-cs"/>
                        </a:rPr>
                        <a:t>23</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AAAA"/>
                    </a:solidFill>
                  </a:tcPr>
                </a:tc>
                <a:extLst>
                  <a:ext uri="{0D108BD9-81ED-4DB2-BD59-A6C34878D82A}">
                    <a16:rowId xmlns:a16="http://schemas.microsoft.com/office/drawing/2014/main" val="4173222665"/>
                  </a:ext>
                </a:extLst>
              </a:tr>
              <a:tr h="288000">
                <a:tc>
                  <a:txBody>
                    <a:bodyPr/>
                    <a:lstStyle/>
                    <a:p>
                      <a:r>
                        <a:rPr lang="sv-SE" sz="1300"/>
                        <a:t>    – </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ACACA"/>
                    </a:solidFill>
                  </a:tcPr>
                </a:tc>
                <a:tc>
                  <a:txBody>
                    <a:bodyPr/>
                    <a:lstStyle/>
                    <a:p>
                      <a:pPr marL="0" algn="l" defTabSz="914400" rtl="0" eaLnBrk="1" latinLnBrk="0" hangingPunct="1"/>
                      <a:r>
                        <a:rPr lang="sv-SE" sz="1300" kern="1200">
                          <a:solidFill>
                            <a:schemeClr val="dk1"/>
                          </a:solidFill>
                          <a:latin typeface="+mn-lt"/>
                          <a:ea typeface="+mn-ea"/>
                          <a:cs typeface="+mn-cs"/>
                        </a:rPr>
                        <a:t>Förekommer inte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ACACA"/>
                    </a:solidFill>
                  </a:tcPr>
                </a:tc>
                <a:tc>
                  <a:txBody>
                    <a:bodyPr/>
                    <a:lstStyle/>
                    <a:p>
                      <a:pPr marL="0" algn="ctr" defTabSz="914400" rtl="0" eaLnBrk="1" latinLnBrk="0" hangingPunct="1"/>
                      <a:r>
                        <a:rPr lang="sv-SE" sz="1300" kern="1200">
                          <a:solidFill>
                            <a:schemeClr val="dk1"/>
                          </a:solidFill>
                          <a:latin typeface="+mn-lt"/>
                          <a:ea typeface="+mn-ea"/>
                          <a:cs typeface="+mn-cs"/>
                        </a:rPr>
                        <a:t>65</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CACACA"/>
                    </a:solidFill>
                  </a:tcPr>
                </a:tc>
                <a:extLst>
                  <a:ext uri="{0D108BD9-81ED-4DB2-BD59-A6C34878D82A}">
                    <a16:rowId xmlns:a16="http://schemas.microsoft.com/office/drawing/2014/main" val="1000292685"/>
                  </a:ext>
                </a:extLst>
              </a:tr>
            </a:tbl>
          </a:graphicData>
        </a:graphic>
      </p:graphicFrame>
      <p:grpSp>
        <p:nvGrpSpPr>
          <p:cNvPr id="18" name="Grupp 17">
            <a:extLst>
              <a:ext uri="{FF2B5EF4-FFF2-40B4-BE49-F238E27FC236}">
                <a16:creationId xmlns:a16="http://schemas.microsoft.com/office/drawing/2014/main" id="{9973983F-3876-4A68-A17B-C839C362840F}"/>
              </a:ext>
            </a:extLst>
          </p:cNvPr>
          <p:cNvGrpSpPr/>
          <p:nvPr/>
        </p:nvGrpSpPr>
        <p:grpSpPr>
          <a:xfrm>
            <a:off x="178904" y="584462"/>
            <a:ext cx="278296" cy="5468467"/>
            <a:chOff x="178904" y="735496"/>
            <a:chExt cx="278296" cy="5317433"/>
          </a:xfrm>
        </p:grpSpPr>
        <p:sp>
          <p:nvSpPr>
            <p:cNvPr id="16" name="Rektangel 15">
              <a:extLst>
                <a:ext uri="{FF2B5EF4-FFF2-40B4-BE49-F238E27FC236}">
                  <a16:creationId xmlns:a16="http://schemas.microsoft.com/office/drawing/2014/main" id="{82224E83-8914-4AAE-A22C-8162F0F90290}"/>
                </a:ext>
              </a:extLst>
            </p:cNvPr>
            <p:cNvSpPr/>
            <p:nvPr/>
          </p:nvSpPr>
          <p:spPr>
            <a:xfrm>
              <a:off x="178904" y="4523594"/>
              <a:ext cx="278296" cy="1207903"/>
            </a:xfrm>
            <a:prstGeom prst="rect">
              <a:avLst/>
            </a:prstGeom>
            <a:solidFill>
              <a:srgbClr val="FFF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ktangel 12">
              <a:extLst>
                <a:ext uri="{FF2B5EF4-FFF2-40B4-BE49-F238E27FC236}">
                  <a16:creationId xmlns:a16="http://schemas.microsoft.com/office/drawing/2014/main" id="{0921D36D-F5B9-4860-BD7D-95C97A034439}"/>
                </a:ext>
              </a:extLst>
            </p:cNvPr>
            <p:cNvSpPr/>
            <p:nvPr/>
          </p:nvSpPr>
          <p:spPr>
            <a:xfrm>
              <a:off x="178904" y="735496"/>
              <a:ext cx="278296" cy="3162945"/>
            </a:xfrm>
            <a:prstGeom prst="rect">
              <a:avLst/>
            </a:prstGeom>
            <a:solidFill>
              <a:srgbClr val="009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Rektangel 13">
              <a:extLst>
                <a:ext uri="{FF2B5EF4-FFF2-40B4-BE49-F238E27FC236}">
                  <a16:creationId xmlns:a16="http://schemas.microsoft.com/office/drawing/2014/main" id="{DF2CA145-C3D0-495E-916A-EBAE63BB06A7}"/>
                </a:ext>
              </a:extLst>
            </p:cNvPr>
            <p:cNvSpPr/>
            <p:nvPr/>
          </p:nvSpPr>
          <p:spPr>
            <a:xfrm>
              <a:off x="178904" y="3898441"/>
              <a:ext cx="278296" cy="625152"/>
            </a:xfrm>
            <a:prstGeom prst="rect">
              <a:avLst/>
            </a:prstGeom>
            <a:solidFill>
              <a:srgbClr val="86F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Rektangel 16">
              <a:extLst>
                <a:ext uri="{FF2B5EF4-FFF2-40B4-BE49-F238E27FC236}">
                  <a16:creationId xmlns:a16="http://schemas.microsoft.com/office/drawing/2014/main" id="{924398ED-BB24-4943-B626-81A02E25A849}"/>
                </a:ext>
              </a:extLst>
            </p:cNvPr>
            <p:cNvSpPr/>
            <p:nvPr/>
          </p:nvSpPr>
          <p:spPr>
            <a:xfrm>
              <a:off x="178904" y="5731497"/>
              <a:ext cx="278296" cy="321432"/>
            </a:xfrm>
            <a:prstGeom prst="rect">
              <a:avLst/>
            </a:prstGeom>
            <a:solidFill>
              <a:srgbClr val="F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325117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8">
            <a:extLst>
              <a:ext uri="{FF2B5EF4-FFF2-40B4-BE49-F238E27FC236}">
                <a16:creationId xmlns:a16="http://schemas.microsoft.com/office/drawing/2014/main" id="{9C30A70A-94DA-455A-A67B-243D2E95873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78905" y="757326"/>
            <a:ext cx="2234867" cy="5040000"/>
          </a:xfrm>
          <a:prstGeom prst="rect">
            <a:avLst/>
          </a:prstGeom>
        </p:spPr>
      </p:pic>
      <p:sp>
        <p:nvSpPr>
          <p:cNvPr id="11" name="Rubrik 1">
            <a:extLst>
              <a:ext uri="{FF2B5EF4-FFF2-40B4-BE49-F238E27FC236}">
                <a16:creationId xmlns:a16="http://schemas.microsoft.com/office/drawing/2014/main" id="{A7D04900-5415-4F3B-98E8-AE568BBEE6B5}"/>
              </a:ext>
            </a:extLst>
          </p:cNvPr>
          <p:cNvSpPr txBox="1">
            <a:spLocks/>
          </p:cNvSpPr>
          <p:nvPr/>
        </p:nvSpPr>
        <p:spPr>
          <a:xfrm>
            <a:off x="260592" y="315810"/>
            <a:ext cx="11326870" cy="576696"/>
          </a:xfrm>
          <a:prstGeom prst="rect">
            <a:avLst/>
          </a:prstGeom>
        </p:spPr>
        <p:txBody>
          <a:bodyPr>
            <a:norm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2400" b="1" i="0" u="none" strike="noStrike" kern="1200" cap="none" spc="0" normalizeH="0" baseline="0" noProof="0" dirty="0">
                <a:ln>
                  <a:noFill/>
                </a:ln>
                <a:solidFill>
                  <a:prstClr val="black"/>
                </a:solidFill>
                <a:effectLst/>
                <a:uLnTx/>
                <a:uFillTx/>
                <a:latin typeface="Arial"/>
                <a:ea typeface="+mj-ea"/>
                <a:cs typeface="+mj-cs"/>
              </a:rPr>
              <a:t>Nattillsyn - uppger tillgång jämfört med faktisk användning</a:t>
            </a:r>
          </a:p>
        </p:txBody>
      </p:sp>
      <p:sp>
        <p:nvSpPr>
          <p:cNvPr id="5" name="textruta 4">
            <a:extLst>
              <a:ext uri="{FF2B5EF4-FFF2-40B4-BE49-F238E27FC236}">
                <a16:creationId xmlns:a16="http://schemas.microsoft.com/office/drawing/2014/main" id="{95A9F329-B675-44A0-8B8F-4AF72E70A0D0}"/>
              </a:ext>
            </a:extLst>
          </p:cNvPr>
          <p:cNvSpPr txBox="1"/>
          <p:nvPr/>
        </p:nvSpPr>
        <p:spPr>
          <a:xfrm>
            <a:off x="0" y="5797326"/>
            <a:ext cx="17363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Uppger tillgång</a:t>
            </a:r>
          </a:p>
        </p:txBody>
      </p:sp>
      <p:sp>
        <p:nvSpPr>
          <p:cNvPr id="12" name="textruta 11">
            <a:extLst>
              <a:ext uri="{FF2B5EF4-FFF2-40B4-BE49-F238E27FC236}">
                <a16:creationId xmlns:a16="http://schemas.microsoft.com/office/drawing/2014/main" id="{9C75E066-E224-4935-8AA4-2717DAD17426}"/>
              </a:ext>
            </a:extLst>
          </p:cNvPr>
          <p:cNvSpPr txBox="1"/>
          <p:nvPr/>
        </p:nvSpPr>
        <p:spPr>
          <a:xfrm>
            <a:off x="3862365" y="5797326"/>
            <a:ext cx="21723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prstClr val="black"/>
                </a:solidFill>
                <a:effectLst/>
                <a:uLnTx/>
                <a:uFillTx/>
                <a:latin typeface="Arial"/>
                <a:ea typeface="+mn-ea"/>
                <a:cs typeface="+mn-cs"/>
              </a:rPr>
              <a:t>Faktisk användning</a:t>
            </a:r>
          </a:p>
        </p:txBody>
      </p:sp>
      <p:pic>
        <p:nvPicPr>
          <p:cNvPr id="7" name="Bild 6">
            <a:extLst>
              <a:ext uri="{FF2B5EF4-FFF2-40B4-BE49-F238E27FC236}">
                <a16:creationId xmlns:a16="http://schemas.microsoft.com/office/drawing/2014/main" id="{38AF0FB7-83AB-4DE5-ABDD-0AF8848DE5A5}"/>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r="61663"/>
          <a:stretch/>
        </p:blipFill>
        <p:spPr>
          <a:xfrm>
            <a:off x="4083608" y="757326"/>
            <a:ext cx="2245376" cy="5040000"/>
          </a:xfrm>
          <a:prstGeom prst="rect">
            <a:avLst/>
          </a:prstGeom>
        </p:spPr>
      </p:pic>
      <p:graphicFrame>
        <p:nvGraphicFramePr>
          <p:cNvPr id="14" name="Tabell 8">
            <a:extLst>
              <a:ext uri="{FF2B5EF4-FFF2-40B4-BE49-F238E27FC236}">
                <a16:creationId xmlns:a16="http://schemas.microsoft.com/office/drawing/2014/main" id="{EB3D7FB4-F54F-4B54-91FE-AAB8AE337DB6}"/>
              </a:ext>
            </a:extLst>
          </p:cNvPr>
          <p:cNvGraphicFramePr>
            <a:graphicFrameLocks noGrp="1"/>
          </p:cNvGraphicFramePr>
          <p:nvPr/>
        </p:nvGraphicFramePr>
        <p:xfrm>
          <a:off x="7135729" y="1323856"/>
          <a:ext cx="3905367" cy="2306320"/>
        </p:xfrm>
        <a:graphic>
          <a:graphicData uri="http://schemas.openxmlformats.org/drawingml/2006/table">
            <a:tbl>
              <a:tblPr firstRow="1" bandRow="1">
                <a:tableStyleId>{F5AB1C69-6EDB-4FF4-983F-18BD219EF322}</a:tableStyleId>
              </a:tblPr>
              <a:tblGrid>
                <a:gridCol w="763101">
                  <a:extLst>
                    <a:ext uri="{9D8B030D-6E8A-4147-A177-3AD203B41FA5}">
                      <a16:colId xmlns:a16="http://schemas.microsoft.com/office/drawing/2014/main" val="618717008"/>
                    </a:ext>
                  </a:extLst>
                </a:gridCol>
                <a:gridCol w="2170266">
                  <a:extLst>
                    <a:ext uri="{9D8B030D-6E8A-4147-A177-3AD203B41FA5}">
                      <a16:colId xmlns:a16="http://schemas.microsoft.com/office/drawing/2014/main" val="3816529248"/>
                    </a:ext>
                  </a:extLst>
                </a:gridCol>
                <a:gridCol w="972000">
                  <a:extLst>
                    <a:ext uri="{9D8B030D-6E8A-4147-A177-3AD203B41FA5}">
                      <a16:colId xmlns:a16="http://schemas.microsoft.com/office/drawing/2014/main" val="1411834735"/>
                    </a:ext>
                  </a:extLst>
                </a:gridCol>
              </a:tblGrid>
              <a:tr h="370840">
                <a:tc rowSpan="2" gridSpan="2">
                  <a:txBody>
                    <a:bodyPr/>
                    <a:lstStyle/>
                    <a:p>
                      <a:r>
                        <a:rPr lang="sv-SE" sz="1300"/>
                        <a:t>Användare digital </a:t>
                      </a:r>
                      <a:r>
                        <a:rPr lang="sv-SE" sz="1300" err="1"/>
                        <a:t>nattillsyn</a:t>
                      </a:r>
                      <a:r>
                        <a:rPr lang="sv-SE" sz="1300"/>
                        <a:t/>
                      </a:r>
                      <a:br>
                        <a:rPr lang="sv-SE" sz="1300"/>
                      </a:br>
                      <a:r>
                        <a:rPr lang="sv-SE" sz="1300"/>
                        <a:t>Procent av invånare över 80 år</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1"/>
                    </a:solidFill>
                  </a:tcPr>
                </a:tc>
                <a:tc rowSpan="2" hMerge="1">
                  <a:txBody>
                    <a:bodyPr/>
                    <a:lstStyle/>
                    <a:p>
                      <a:endParaRPr lang="sv-SE"/>
                    </a:p>
                  </a:txBody>
                  <a:tcPr/>
                </a:tc>
                <a:tc>
                  <a:txBody>
                    <a:bodyPr/>
                    <a:lstStyle/>
                    <a:p>
                      <a:endParaRPr lang="sv-SE"/>
                    </a:p>
                  </a:txBody>
                  <a:tcPr>
                    <a:lnL w="12700" cap="flat" cmpd="sng" algn="ctr">
                      <a:solidFill>
                        <a:schemeClr val="bg1"/>
                      </a:solidFill>
                      <a:prstDash val="solid"/>
                      <a:round/>
                      <a:headEnd type="none" w="med" len="med"/>
                      <a:tailEnd type="none" w="med" len="med"/>
                    </a:lnL>
                    <a:solidFill>
                      <a:schemeClr val="tx1"/>
                    </a:solidFill>
                  </a:tcPr>
                </a:tc>
                <a:extLst>
                  <a:ext uri="{0D108BD9-81ED-4DB2-BD59-A6C34878D82A}">
                    <a16:rowId xmlns:a16="http://schemas.microsoft.com/office/drawing/2014/main" val="523599516"/>
                  </a:ext>
                </a:extLst>
              </a:tr>
              <a:tr h="0">
                <a:tc gridSpan="2" vMerge="1">
                  <a:txBody>
                    <a:bodyPr/>
                    <a:lstStyle/>
                    <a:p>
                      <a:endParaRPr lang="sv-SE"/>
                    </a:p>
                  </a:txBody>
                  <a:tcPr>
                    <a:solidFill>
                      <a:schemeClr val="tx1"/>
                    </a:solidFill>
                  </a:tcPr>
                </a:tc>
                <a:tc hMerge="1" vMerge="1">
                  <a:txBody>
                    <a:bodyPr/>
                    <a:lstStyle/>
                    <a:p>
                      <a:endParaRPr lang="sv-SE"/>
                    </a:p>
                  </a:txBody>
                  <a:tcPr/>
                </a:tc>
                <a:tc>
                  <a:txBody>
                    <a:bodyPr/>
                    <a:lstStyle/>
                    <a:p>
                      <a:r>
                        <a:rPr lang="sv-SE" sz="1300" dirty="0">
                          <a:solidFill>
                            <a:schemeClr val="bg1"/>
                          </a:solidFill>
                        </a:rPr>
                        <a:t>2022</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3828321354"/>
                  </a:ext>
                </a:extLst>
              </a:tr>
              <a:tr h="288000">
                <a:tc>
                  <a:txBody>
                    <a:bodyPr/>
                    <a:lstStyle/>
                    <a:p>
                      <a:pPr algn="ctr"/>
                      <a:r>
                        <a:rPr lang="sv-SE" sz="1300">
                          <a:solidFill>
                            <a:schemeClr val="bg1"/>
                          </a:solidFill>
                        </a:rPr>
                        <a:t>1,5-</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500"/>
                    </a:solidFill>
                  </a:tcPr>
                </a:tc>
                <a:tc>
                  <a:txBody>
                    <a:bodyPr/>
                    <a:lstStyle/>
                    <a:p>
                      <a:pPr marL="0" algn="l" defTabSz="914400" rtl="0" eaLnBrk="1" latinLnBrk="0" hangingPunct="1"/>
                      <a:r>
                        <a:rPr lang="sv-SE" sz="1300" kern="1200">
                          <a:solidFill>
                            <a:schemeClr val="bg1"/>
                          </a:solidFill>
                          <a:latin typeface="+mn-lt"/>
                          <a:ea typeface="+mn-ea"/>
                          <a:cs typeface="+mn-cs"/>
                        </a:rPr>
                        <a:t>Fullskalig användning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500"/>
                    </a:solidFill>
                  </a:tcPr>
                </a:tc>
                <a:tc>
                  <a:txBody>
                    <a:bodyPr/>
                    <a:lstStyle/>
                    <a:p>
                      <a:pPr marL="0" algn="ctr" defTabSz="914400" rtl="0" eaLnBrk="1" latinLnBrk="0" hangingPunct="1"/>
                      <a:r>
                        <a:rPr lang="sv-SE" sz="1300" kern="1200">
                          <a:solidFill>
                            <a:schemeClr val="bg1"/>
                          </a:solidFill>
                          <a:latin typeface="+mn-lt"/>
                          <a:ea typeface="+mn-ea"/>
                          <a:cs typeface="+mn-cs"/>
                        </a:rPr>
                        <a:t>16</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500"/>
                    </a:solidFill>
                  </a:tcPr>
                </a:tc>
                <a:extLst>
                  <a:ext uri="{0D108BD9-81ED-4DB2-BD59-A6C34878D82A}">
                    <a16:rowId xmlns:a16="http://schemas.microsoft.com/office/drawing/2014/main" val="1270561225"/>
                  </a:ext>
                </a:extLst>
              </a:tr>
              <a:tr h="370840">
                <a:tc>
                  <a:txBody>
                    <a:bodyPr/>
                    <a:lstStyle/>
                    <a:p>
                      <a:pPr algn="ctr"/>
                      <a:r>
                        <a:rPr lang="sv-SE" sz="1300"/>
                        <a:t>1,0-1,5</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6FF86"/>
                    </a:solidFill>
                  </a:tcPr>
                </a:tc>
                <a:tc>
                  <a:txBody>
                    <a:bodyPr/>
                    <a:lstStyle/>
                    <a:p>
                      <a:pPr marL="0" algn="l" defTabSz="914400" rtl="0" eaLnBrk="1" latinLnBrk="0" hangingPunct="1"/>
                      <a:r>
                        <a:rPr lang="sv-SE" sz="1300" kern="1200">
                          <a:solidFill>
                            <a:schemeClr val="dk1"/>
                          </a:solidFill>
                        </a:rPr>
                        <a:t>På väg mot fullskalig användning</a:t>
                      </a:r>
                      <a:endParaRPr lang="sv-SE" sz="1300" kern="1200">
                        <a:solidFill>
                          <a:schemeClr val="dk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6FF86"/>
                    </a:solidFill>
                  </a:tcPr>
                </a:tc>
                <a:tc>
                  <a:txBody>
                    <a:bodyPr/>
                    <a:lstStyle/>
                    <a:p>
                      <a:pPr marL="0" algn="ctr" defTabSz="914400" rtl="0" eaLnBrk="1" latinLnBrk="0" hangingPunct="1"/>
                      <a:r>
                        <a:rPr lang="sv-SE" sz="1300" kern="1200">
                          <a:solidFill>
                            <a:schemeClr val="dk1"/>
                          </a:solidFill>
                          <a:latin typeface="+mn-lt"/>
                          <a:ea typeface="+mn-ea"/>
                          <a:cs typeface="+mn-cs"/>
                        </a:rPr>
                        <a:t>29</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6FF86"/>
                    </a:solidFill>
                  </a:tcPr>
                </a:tc>
                <a:extLst>
                  <a:ext uri="{0D108BD9-81ED-4DB2-BD59-A6C34878D82A}">
                    <a16:rowId xmlns:a16="http://schemas.microsoft.com/office/drawing/2014/main" val="1845632449"/>
                  </a:ext>
                </a:extLst>
              </a:tr>
              <a:tr h="288000">
                <a:tc>
                  <a:txBody>
                    <a:bodyPr/>
                    <a:lstStyle/>
                    <a:p>
                      <a:pPr algn="ctr"/>
                      <a:r>
                        <a:rPr lang="sv-SE" sz="1300"/>
                        <a:t>0,1-1,0</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69"/>
                    </a:solidFill>
                  </a:tcPr>
                </a:tc>
                <a:tc>
                  <a:txBody>
                    <a:bodyPr/>
                    <a:lstStyle/>
                    <a:p>
                      <a:pPr marL="0" algn="l" defTabSz="914400" rtl="0" eaLnBrk="1" latinLnBrk="0" hangingPunct="1"/>
                      <a:r>
                        <a:rPr lang="sv-SE" sz="1300" kern="1200">
                          <a:solidFill>
                            <a:schemeClr val="dk1"/>
                          </a:solidFill>
                        </a:rPr>
                        <a:t>Få användare</a:t>
                      </a:r>
                      <a:endParaRPr lang="sv-SE" sz="1300" kern="1200">
                        <a:solidFill>
                          <a:schemeClr val="dk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69"/>
                    </a:solidFill>
                  </a:tcPr>
                </a:tc>
                <a:tc>
                  <a:txBody>
                    <a:bodyPr/>
                    <a:lstStyle/>
                    <a:p>
                      <a:pPr marL="0" algn="ctr" defTabSz="914400" rtl="0" eaLnBrk="1" latinLnBrk="0" hangingPunct="1"/>
                      <a:r>
                        <a:rPr lang="sv-SE" sz="1300" kern="1200">
                          <a:solidFill>
                            <a:schemeClr val="dk1"/>
                          </a:solidFill>
                          <a:latin typeface="+mn-lt"/>
                          <a:ea typeface="+mn-ea"/>
                          <a:cs typeface="+mn-cs"/>
                        </a:rPr>
                        <a:t>157</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69"/>
                    </a:solidFill>
                  </a:tcPr>
                </a:tc>
                <a:extLst>
                  <a:ext uri="{0D108BD9-81ED-4DB2-BD59-A6C34878D82A}">
                    <a16:rowId xmlns:a16="http://schemas.microsoft.com/office/drawing/2014/main" val="1289830253"/>
                  </a:ext>
                </a:extLst>
              </a:tr>
              <a:tr h="288000">
                <a:tc>
                  <a:txBody>
                    <a:bodyPr/>
                    <a:lstStyle/>
                    <a:p>
                      <a:pPr algn="ctr"/>
                      <a:r>
                        <a:rPr lang="sv-SE" sz="1300"/>
                        <a:t>0</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AAAA"/>
                    </a:solidFill>
                  </a:tcPr>
                </a:tc>
                <a:tc>
                  <a:txBody>
                    <a:bodyPr/>
                    <a:lstStyle/>
                    <a:p>
                      <a:pPr marL="0" algn="l" defTabSz="914400" rtl="0" eaLnBrk="1" latinLnBrk="0" hangingPunct="1"/>
                      <a:r>
                        <a:rPr lang="sv-SE" sz="1300" kern="1200">
                          <a:solidFill>
                            <a:schemeClr val="dk1"/>
                          </a:solidFill>
                        </a:rPr>
                        <a:t>Erbjuder men 0 användare</a:t>
                      </a:r>
                      <a:endParaRPr lang="sv-SE" sz="1300" kern="1200">
                        <a:solidFill>
                          <a:schemeClr val="dk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AAAA"/>
                    </a:solidFill>
                  </a:tcPr>
                </a:tc>
                <a:tc>
                  <a:txBody>
                    <a:bodyPr/>
                    <a:lstStyle/>
                    <a:p>
                      <a:pPr marL="0" algn="ctr" defTabSz="914400" rtl="0" eaLnBrk="1" latinLnBrk="0" hangingPunct="1"/>
                      <a:r>
                        <a:rPr lang="sv-SE" sz="1300" kern="1200">
                          <a:solidFill>
                            <a:schemeClr val="dk1"/>
                          </a:solidFill>
                          <a:latin typeface="+mn-lt"/>
                          <a:ea typeface="+mn-ea"/>
                          <a:cs typeface="+mn-cs"/>
                        </a:rPr>
                        <a:t>23</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AAAA"/>
                    </a:solidFill>
                  </a:tcPr>
                </a:tc>
                <a:extLst>
                  <a:ext uri="{0D108BD9-81ED-4DB2-BD59-A6C34878D82A}">
                    <a16:rowId xmlns:a16="http://schemas.microsoft.com/office/drawing/2014/main" val="4173222665"/>
                  </a:ext>
                </a:extLst>
              </a:tr>
              <a:tr h="288000">
                <a:tc>
                  <a:txBody>
                    <a:bodyPr/>
                    <a:lstStyle/>
                    <a:p>
                      <a:r>
                        <a:rPr lang="sv-SE" sz="1300"/>
                        <a:t>    – </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ACACA"/>
                    </a:solidFill>
                  </a:tcPr>
                </a:tc>
                <a:tc>
                  <a:txBody>
                    <a:bodyPr/>
                    <a:lstStyle/>
                    <a:p>
                      <a:pPr marL="0" algn="l" defTabSz="914400" rtl="0" eaLnBrk="1" latinLnBrk="0" hangingPunct="1"/>
                      <a:r>
                        <a:rPr lang="sv-SE" sz="1300" kern="1200">
                          <a:solidFill>
                            <a:schemeClr val="dk1"/>
                          </a:solidFill>
                          <a:latin typeface="+mn-lt"/>
                          <a:ea typeface="+mn-ea"/>
                          <a:cs typeface="+mn-cs"/>
                        </a:rPr>
                        <a:t>Förekommer inte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ACACA"/>
                    </a:solidFill>
                  </a:tcPr>
                </a:tc>
                <a:tc>
                  <a:txBody>
                    <a:bodyPr/>
                    <a:lstStyle/>
                    <a:p>
                      <a:pPr marL="0" algn="ctr" defTabSz="914400" rtl="0" eaLnBrk="1" latinLnBrk="0" hangingPunct="1"/>
                      <a:r>
                        <a:rPr lang="sv-SE" sz="1300" kern="1200" dirty="0">
                          <a:solidFill>
                            <a:schemeClr val="dk1"/>
                          </a:solidFill>
                          <a:latin typeface="+mn-lt"/>
                          <a:ea typeface="+mn-ea"/>
                          <a:cs typeface="+mn-cs"/>
                        </a:rPr>
                        <a:t>65</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CACACA"/>
                    </a:solidFill>
                  </a:tcPr>
                </a:tc>
                <a:extLst>
                  <a:ext uri="{0D108BD9-81ED-4DB2-BD59-A6C34878D82A}">
                    <a16:rowId xmlns:a16="http://schemas.microsoft.com/office/drawing/2014/main" val="1000292685"/>
                  </a:ext>
                </a:extLst>
              </a:tr>
            </a:tbl>
          </a:graphicData>
        </a:graphic>
      </p:graphicFrame>
      <p:graphicFrame>
        <p:nvGraphicFramePr>
          <p:cNvPr id="8" name="Tabell 7">
            <a:extLst>
              <a:ext uri="{FF2B5EF4-FFF2-40B4-BE49-F238E27FC236}">
                <a16:creationId xmlns:a16="http://schemas.microsoft.com/office/drawing/2014/main" id="{CA762FA6-D996-4EDE-B8B7-381154AAA2D0}"/>
              </a:ext>
            </a:extLst>
          </p:cNvPr>
          <p:cNvGraphicFramePr>
            <a:graphicFrameLocks noGrp="1"/>
          </p:cNvGraphicFramePr>
          <p:nvPr/>
        </p:nvGraphicFramePr>
        <p:xfrm>
          <a:off x="5924027" y="4401391"/>
          <a:ext cx="2933367" cy="1260000"/>
        </p:xfrm>
        <a:graphic>
          <a:graphicData uri="http://schemas.openxmlformats.org/drawingml/2006/table">
            <a:tbl>
              <a:tblPr firstRow="1" bandRow="1">
                <a:tableStyleId>{F5AB1C69-6EDB-4FF4-983F-18BD219EF322}</a:tableStyleId>
              </a:tblPr>
              <a:tblGrid>
                <a:gridCol w="293217">
                  <a:extLst>
                    <a:ext uri="{9D8B030D-6E8A-4147-A177-3AD203B41FA5}">
                      <a16:colId xmlns:a16="http://schemas.microsoft.com/office/drawing/2014/main" val="1164680463"/>
                    </a:ext>
                  </a:extLst>
                </a:gridCol>
                <a:gridCol w="2640150">
                  <a:extLst>
                    <a:ext uri="{9D8B030D-6E8A-4147-A177-3AD203B41FA5}">
                      <a16:colId xmlns:a16="http://schemas.microsoft.com/office/drawing/2014/main" val="2482924876"/>
                    </a:ext>
                  </a:extLst>
                </a:gridCol>
              </a:tblGrid>
              <a:tr h="252000">
                <a:tc>
                  <a:txBody>
                    <a:bodyPr/>
                    <a:lstStyle/>
                    <a:p>
                      <a:pPr algn="ctr"/>
                      <a:endParaRPr lang="sv-SE" sz="1050" b="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500"/>
                    </a:solidFill>
                  </a:tcPr>
                </a:tc>
                <a:tc>
                  <a:txBody>
                    <a:bodyPr/>
                    <a:lstStyle/>
                    <a:p>
                      <a:pPr marL="0" algn="l" defTabSz="914400" rtl="0" eaLnBrk="1" latinLnBrk="0" hangingPunct="1"/>
                      <a:r>
                        <a:rPr lang="sv-SE" sz="1050" b="0" kern="1200">
                          <a:solidFill>
                            <a:schemeClr val="tx1"/>
                          </a:solidFill>
                          <a:latin typeface="+mn-lt"/>
                          <a:ea typeface="+mn-ea"/>
                          <a:cs typeface="+mn-cs"/>
                        </a:rPr>
                        <a:t>Fullskalig användning</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00348930"/>
                  </a:ext>
                </a:extLst>
              </a:tr>
              <a:tr h="252000">
                <a:tc>
                  <a:txBody>
                    <a:bodyPr/>
                    <a:lstStyle/>
                    <a:p>
                      <a:pPr algn="ctr"/>
                      <a:endParaRPr lang="sv-SE" sz="1050" b="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86FF86"/>
                    </a:solidFill>
                  </a:tcPr>
                </a:tc>
                <a:tc>
                  <a:txBody>
                    <a:bodyPr/>
                    <a:lstStyle/>
                    <a:p>
                      <a:pPr marL="0" algn="l" defTabSz="914400" rtl="0" eaLnBrk="1" latinLnBrk="0" hangingPunct="1"/>
                      <a:r>
                        <a:rPr lang="sv-SE" sz="1050" b="0" kern="1200">
                          <a:solidFill>
                            <a:schemeClr val="tx1"/>
                          </a:solidFill>
                        </a:rPr>
                        <a:t>På väg mot fullskalig användning</a:t>
                      </a:r>
                      <a:endParaRPr lang="sv-SE" sz="1050" b="0" kern="120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36330089"/>
                  </a:ext>
                </a:extLst>
              </a:tr>
              <a:tr h="252000">
                <a:tc>
                  <a:txBody>
                    <a:bodyPr/>
                    <a:lstStyle/>
                    <a:p>
                      <a:pPr algn="ctr"/>
                      <a:endParaRPr lang="sv-SE" sz="1050" b="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69"/>
                    </a:solidFill>
                  </a:tcPr>
                </a:tc>
                <a:tc>
                  <a:txBody>
                    <a:bodyPr/>
                    <a:lstStyle/>
                    <a:p>
                      <a:pPr marL="0" algn="l" defTabSz="914400" rtl="0" eaLnBrk="1" latinLnBrk="0" hangingPunct="1"/>
                      <a:r>
                        <a:rPr lang="sv-SE" sz="1050" b="0" kern="1200">
                          <a:solidFill>
                            <a:schemeClr val="tx1"/>
                          </a:solidFill>
                        </a:rPr>
                        <a:t>Få användare</a:t>
                      </a:r>
                      <a:endParaRPr lang="sv-SE" sz="1050" b="0" kern="120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05511776"/>
                  </a:ext>
                </a:extLst>
              </a:tr>
              <a:tr h="252000">
                <a:tc>
                  <a:txBody>
                    <a:bodyPr/>
                    <a:lstStyle/>
                    <a:p>
                      <a:pPr algn="ctr"/>
                      <a:endParaRPr lang="sv-SE" sz="1050" b="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AAAAA"/>
                    </a:solidFill>
                  </a:tcPr>
                </a:tc>
                <a:tc>
                  <a:txBody>
                    <a:bodyPr/>
                    <a:lstStyle/>
                    <a:p>
                      <a:pPr marL="0" algn="l" defTabSz="914400" rtl="0" eaLnBrk="1" latinLnBrk="0" hangingPunct="1"/>
                      <a:r>
                        <a:rPr lang="sv-SE" sz="1050" b="0" kern="1200">
                          <a:solidFill>
                            <a:schemeClr val="tx1"/>
                          </a:solidFill>
                        </a:rPr>
                        <a:t>Erbjuder men 0 användare</a:t>
                      </a:r>
                      <a:endParaRPr lang="sv-SE" sz="1050" b="0" kern="1200">
                        <a:solidFill>
                          <a:schemeClr val="tx1"/>
                        </a:solidFill>
                        <a:latin typeface="+mn-lt"/>
                        <a:ea typeface="+mn-ea"/>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49370751"/>
                  </a:ext>
                </a:extLst>
              </a:tr>
              <a:tr h="252000">
                <a:tc>
                  <a:txBody>
                    <a:bodyPr/>
                    <a:lstStyle/>
                    <a:p>
                      <a:endParaRPr lang="sv-SE" sz="1050" b="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ACACA"/>
                    </a:solidFill>
                  </a:tcPr>
                </a:tc>
                <a:tc>
                  <a:txBody>
                    <a:bodyPr/>
                    <a:lstStyle/>
                    <a:p>
                      <a:pPr marL="0" algn="l" defTabSz="914400" rtl="0" eaLnBrk="1" latinLnBrk="0" hangingPunct="1"/>
                      <a:r>
                        <a:rPr lang="sv-SE" sz="1050" b="0" kern="1200" dirty="0">
                          <a:solidFill>
                            <a:schemeClr val="tx1"/>
                          </a:solidFill>
                          <a:latin typeface="+mn-lt"/>
                          <a:ea typeface="+mn-ea"/>
                          <a:cs typeface="+mn-cs"/>
                        </a:rPr>
                        <a:t>Förekommer inte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198489854"/>
                  </a:ext>
                </a:extLst>
              </a:tr>
            </a:tbl>
          </a:graphicData>
        </a:graphic>
      </p:graphicFrame>
      <p:graphicFrame>
        <p:nvGraphicFramePr>
          <p:cNvPr id="16" name="Tabell 15">
            <a:extLst>
              <a:ext uri="{FF2B5EF4-FFF2-40B4-BE49-F238E27FC236}">
                <a16:creationId xmlns:a16="http://schemas.microsoft.com/office/drawing/2014/main" id="{370BC7B9-AA97-4C5D-9647-10DE4E53F1D3}"/>
              </a:ext>
            </a:extLst>
          </p:cNvPr>
          <p:cNvGraphicFramePr>
            <a:graphicFrameLocks noGrp="1"/>
          </p:cNvGraphicFramePr>
          <p:nvPr/>
        </p:nvGraphicFramePr>
        <p:xfrm>
          <a:off x="1928934" y="4401391"/>
          <a:ext cx="2055477" cy="756000"/>
        </p:xfrm>
        <a:graphic>
          <a:graphicData uri="http://schemas.openxmlformats.org/drawingml/2006/table">
            <a:tbl>
              <a:tblPr firstRow="1" bandRow="1">
                <a:tableStyleId>{F5AB1C69-6EDB-4FF4-983F-18BD219EF322}</a:tableStyleId>
              </a:tblPr>
              <a:tblGrid>
                <a:gridCol w="208280">
                  <a:extLst>
                    <a:ext uri="{9D8B030D-6E8A-4147-A177-3AD203B41FA5}">
                      <a16:colId xmlns:a16="http://schemas.microsoft.com/office/drawing/2014/main" val="1164680463"/>
                    </a:ext>
                  </a:extLst>
                </a:gridCol>
                <a:gridCol w="1847197">
                  <a:extLst>
                    <a:ext uri="{9D8B030D-6E8A-4147-A177-3AD203B41FA5}">
                      <a16:colId xmlns:a16="http://schemas.microsoft.com/office/drawing/2014/main" val="2482924876"/>
                    </a:ext>
                  </a:extLst>
                </a:gridCol>
              </a:tblGrid>
              <a:tr h="252000">
                <a:tc>
                  <a:txBody>
                    <a:bodyPr/>
                    <a:lstStyle/>
                    <a:p>
                      <a:pPr algn="ctr"/>
                      <a:endParaRPr lang="sv-SE" sz="1050" b="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9500"/>
                    </a:solidFill>
                  </a:tcPr>
                </a:tc>
                <a:tc>
                  <a:txBody>
                    <a:bodyPr/>
                    <a:lstStyle/>
                    <a:p>
                      <a:pPr marL="0" algn="l" defTabSz="914400" rtl="0" eaLnBrk="1" latinLnBrk="0" hangingPunct="1"/>
                      <a:r>
                        <a:rPr lang="sv-SE" sz="1050" b="0" kern="1200" err="1">
                          <a:solidFill>
                            <a:schemeClr val="tx1"/>
                          </a:solidFill>
                          <a:latin typeface="+mn-lt"/>
                          <a:ea typeface="+mn-ea"/>
                          <a:cs typeface="+mn-cs"/>
                        </a:rPr>
                        <a:t>Breddinfört</a:t>
                      </a:r>
                      <a:r>
                        <a:rPr lang="sv-SE" sz="1050" b="0" kern="1200">
                          <a:solidFill>
                            <a:schemeClr val="tx1"/>
                          </a:solidFill>
                          <a:latin typeface="+mn-lt"/>
                          <a:ea typeface="+mn-ea"/>
                          <a:cs typeface="+mn-cs"/>
                        </a:rPr>
                        <a:t>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00348930"/>
                  </a:ext>
                </a:extLst>
              </a:tr>
              <a:tr h="252000">
                <a:tc>
                  <a:txBody>
                    <a:bodyPr/>
                    <a:lstStyle/>
                    <a:p>
                      <a:pPr algn="ctr"/>
                      <a:endParaRPr lang="sv-SE" sz="1050" b="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FF69"/>
                    </a:solidFill>
                  </a:tcPr>
                </a:tc>
                <a:tc>
                  <a:txBody>
                    <a:bodyPr/>
                    <a:lstStyle/>
                    <a:p>
                      <a:pPr marL="0" algn="l" defTabSz="914400" rtl="0" eaLnBrk="1" latinLnBrk="0" hangingPunct="1"/>
                      <a:r>
                        <a:rPr lang="sv-SE" sz="1050" b="0" kern="1200">
                          <a:solidFill>
                            <a:schemeClr val="tx1"/>
                          </a:solidFill>
                          <a:latin typeface="+mn-lt"/>
                          <a:ea typeface="+mn-ea"/>
                          <a:cs typeface="+mn-cs"/>
                        </a:rPr>
                        <a:t>Pilot- eller testverksamhet</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05511776"/>
                  </a:ext>
                </a:extLst>
              </a:tr>
              <a:tr h="252000">
                <a:tc>
                  <a:txBody>
                    <a:bodyPr/>
                    <a:lstStyle/>
                    <a:p>
                      <a:endParaRPr lang="sv-SE" sz="1050" b="0"/>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ACACA"/>
                    </a:solidFill>
                  </a:tcPr>
                </a:tc>
                <a:tc>
                  <a:txBody>
                    <a:bodyPr/>
                    <a:lstStyle/>
                    <a:p>
                      <a:pPr marL="0" algn="l" defTabSz="914400" rtl="0" eaLnBrk="1" latinLnBrk="0" hangingPunct="1"/>
                      <a:r>
                        <a:rPr lang="sv-SE" sz="1050" b="0" kern="1200">
                          <a:solidFill>
                            <a:schemeClr val="tx1"/>
                          </a:solidFill>
                          <a:latin typeface="+mn-lt"/>
                          <a:ea typeface="+mn-ea"/>
                          <a:cs typeface="+mn-cs"/>
                        </a:rPr>
                        <a:t>Förekommer inte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noFill/>
                  </a:tcPr>
                </a:tc>
                <a:extLst>
                  <a:ext uri="{0D108BD9-81ED-4DB2-BD59-A6C34878D82A}">
                    <a16:rowId xmlns:a16="http://schemas.microsoft.com/office/drawing/2014/main" val="198489854"/>
                  </a:ext>
                </a:extLst>
              </a:tr>
            </a:tbl>
          </a:graphicData>
        </a:graphic>
      </p:graphicFrame>
    </p:spTree>
    <p:extLst>
      <p:ext uri="{BB962C8B-B14F-4D97-AF65-F5344CB8AC3E}">
        <p14:creationId xmlns:p14="http://schemas.microsoft.com/office/powerpoint/2010/main" val="104363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5">
            <a:extLst>
              <a:ext uri="{FF2B5EF4-FFF2-40B4-BE49-F238E27FC236}">
                <a16:creationId xmlns:a16="http://schemas.microsoft.com/office/drawing/2014/main" id="{79D134B4-83E8-4EB6-850F-BB005B21401D}"/>
              </a:ext>
            </a:extLst>
          </p:cNvPr>
          <p:cNvGraphicFramePr>
            <a:graphicFrameLocks noGrp="1"/>
          </p:cNvGraphicFramePr>
          <p:nvPr>
            <p:ph idx="1"/>
          </p:nvPr>
        </p:nvGraphicFramePr>
        <p:xfrm>
          <a:off x="7584012" y="461914"/>
          <a:ext cx="4378602" cy="2525580"/>
        </p:xfrm>
        <a:graphic>
          <a:graphicData uri="http://schemas.openxmlformats.org/drawingml/2006/table">
            <a:tbl>
              <a:tblPr/>
              <a:tblGrid>
                <a:gridCol w="1625976">
                  <a:extLst>
                    <a:ext uri="{9D8B030D-6E8A-4147-A177-3AD203B41FA5}">
                      <a16:colId xmlns:a16="http://schemas.microsoft.com/office/drawing/2014/main" val="4105843437"/>
                    </a:ext>
                  </a:extLst>
                </a:gridCol>
                <a:gridCol w="885558">
                  <a:extLst>
                    <a:ext uri="{9D8B030D-6E8A-4147-A177-3AD203B41FA5}">
                      <a16:colId xmlns:a16="http://schemas.microsoft.com/office/drawing/2014/main" val="4213667200"/>
                    </a:ext>
                  </a:extLst>
                </a:gridCol>
                <a:gridCol w="885558">
                  <a:extLst>
                    <a:ext uri="{9D8B030D-6E8A-4147-A177-3AD203B41FA5}">
                      <a16:colId xmlns:a16="http://schemas.microsoft.com/office/drawing/2014/main" val="3375734544"/>
                    </a:ext>
                  </a:extLst>
                </a:gridCol>
                <a:gridCol w="981510">
                  <a:extLst>
                    <a:ext uri="{9D8B030D-6E8A-4147-A177-3AD203B41FA5}">
                      <a16:colId xmlns:a16="http://schemas.microsoft.com/office/drawing/2014/main" val="1590212917"/>
                    </a:ext>
                  </a:extLst>
                </a:gridCol>
              </a:tblGrid>
              <a:tr h="428400">
                <a:tc>
                  <a:txBody>
                    <a:bodyPr/>
                    <a:lstStyle/>
                    <a:p>
                      <a:pPr algn="l" fontAlgn="b"/>
                      <a:r>
                        <a:rPr lang="sv-SE" sz="1300" b="0" i="0" u="none" strike="noStrike">
                          <a:solidFill>
                            <a:srgbClr val="000000"/>
                          </a:solidFill>
                          <a:effectLst/>
                          <a:latin typeface="+mn-lt"/>
                        </a:rPr>
                        <a:t>Införandegrad</a:t>
                      </a:r>
                    </a:p>
                  </a:txBody>
                  <a:tcPr marL="9525" marR="9525" marT="9525"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b"/>
                      <a:r>
                        <a:rPr lang="sv-SE" sz="1300" b="0" i="0" u="none" strike="noStrike">
                          <a:solidFill>
                            <a:srgbClr val="000000"/>
                          </a:solidFill>
                          <a:effectLst/>
                          <a:latin typeface="+mn-lt"/>
                        </a:rPr>
                        <a:t>Nattillsyn</a:t>
                      </a:r>
                    </a:p>
                  </a:txBody>
                  <a:tcPr marL="9525" marR="9525" marT="9525"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b"/>
                      <a:r>
                        <a:rPr lang="sv-SE" sz="1300" b="0" i="0" u="none" strike="noStrike">
                          <a:solidFill>
                            <a:srgbClr val="000000"/>
                          </a:solidFill>
                          <a:effectLst/>
                          <a:latin typeface="+mn-lt"/>
                        </a:rPr>
                        <a:t>GPS</a:t>
                      </a:r>
                    </a:p>
                  </a:txBody>
                  <a:tcPr marL="9525" marR="9525" marT="9525" marB="0" anchor="ctr">
                    <a:lnL>
                      <a:noFill/>
                    </a:lnL>
                    <a:lnR>
                      <a:noFill/>
                    </a:lnR>
                    <a:lnT>
                      <a:noFill/>
                    </a:lnT>
                    <a:lnB w="12700" cap="flat" cmpd="sng" algn="ctr">
                      <a:solidFill>
                        <a:srgbClr val="FFFFFF"/>
                      </a:solidFill>
                      <a:prstDash val="solid"/>
                      <a:round/>
                      <a:headEnd type="none" w="med" len="med"/>
                      <a:tailEnd type="none" w="med" len="med"/>
                    </a:lnB>
                  </a:tcPr>
                </a:tc>
                <a:tc>
                  <a:txBody>
                    <a:bodyPr/>
                    <a:lstStyle/>
                    <a:p>
                      <a:pPr algn="ctr" fontAlgn="b"/>
                      <a:r>
                        <a:rPr lang="sv-SE" sz="1300" b="0" i="0" u="none" strike="noStrike">
                          <a:solidFill>
                            <a:srgbClr val="000000"/>
                          </a:solidFill>
                          <a:effectLst/>
                          <a:latin typeface="+mn-lt"/>
                        </a:rPr>
                        <a:t>Medicin-</a:t>
                      </a:r>
                      <a:br>
                        <a:rPr lang="sv-SE" sz="1300" b="0" i="0" u="none" strike="noStrike">
                          <a:solidFill>
                            <a:srgbClr val="000000"/>
                          </a:solidFill>
                          <a:effectLst/>
                          <a:latin typeface="+mn-lt"/>
                        </a:rPr>
                      </a:br>
                      <a:r>
                        <a:rPr lang="sv-SE" sz="1300" b="0" i="0" u="none" strike="noStrike">
                          <a:solidFill>
                            <a:srgbClr val="000000"/>
                          </a:solidFill>
                          <a:effectLst/>
                          <a:latin typeface="+mn-lt"/>
                        </a:rPr>
                        <a:t>givare</a:t>
                      </a:r>
                    </a:p>
                  </a:txBody>
                  <a:tcPr marL="9525" marR="9525" marT="9525" marB="0" anchor="ctr">
                    <a:lnL>
                      <a:noFill/>
                    </a:lnL>
                    <a:lnR>
                      <a:noFill/>
                    </a:lnR>
                    <a:lnT>
                      <a:noFill/>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656735820"/>
                  </a:ext>
                </a:extLst>
              </a:tr>
              <a:tr h="219075">
                <a:tc>
                  <a:txBody>
                    <a:bodyPr/>
                    <a:lstStyle/>
                    <a:p>
                      <a:pPr algn="l" rtl="0" fontAlgn="ctr"/>
                      <a:r>
                        <a:rPr lang="sv-SE" sz="1300" b="1" i="0" u="none" strike="noStrike">
                          <a:solidFill>
                            <a:srgbClr val="FFFFFF"/>
                          </a:solidFill>
                          <a:effectLst/>
                          <a:latin typeface="Arial" panose="020B0604020202020204" pitchFamily="34" charset="0"/>
                        </a:rPr>
                        <a:t>Fullskalig användning</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500"/>
                    </a:solidFill>
                  </a:tcPr>
                </a:tc>
                <a:tc>
                  <a:txBody>
                    <a:bodyPr/>
                    <a:lstStyle/>
                    <a:p>
                      <a:pPr algn="ctr" rtl="0" fontAlgn="ctr"/>
                      <a:r>
                        <a:rPr lang="sv-SE" sz="1300" b="1" i="0" u="none" strike="noStrike">
                          <a:solidFill>
                            <a:srgbClr val="FFFFFF"/>
                          </a:solidFill>
                          <a:effectLst/>
                          <a:latin typeface="Arial" panose="020B0604020202020204" pitchFamily="34" charset="0"/>
                        </a:rPr>
                        <a:t>16</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500"/>
                    </a:solidFill>
                  </a:tcPr>
                </a:tc>
                <a:tc>
                  <a:txBody>
                    <a:bodyPr/>
                    <a:lstStyle/>
                    <a:p>
                      <a:pPr algn="ctr" rtl="0" fontAlgn="ctr"/>
                      <a:r>
                        <a:rPr lang="sv-SE" sz="1300" b="1" i="0" u="none" strike="noStrike">
                          <a:solidFill>
                            <a:srgbClr val="FFFFFF"/>
                          </a:solidFill>
                          <a:effectLst/>
                          <a:latin typeface="Arial" panose="020B0604020202020204" pitchFamily="34" charset="0"/>
                        </a:rPr>
                        <a:t>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500"/>
                    </a:solidFill>
                  </a:tcPr>
                </a:tc>
                <a:tc>
                  <a:txBody>
                    <a:bodyPr/>
                    <a:lstStyle/>
                    <a:p>
                      <a:pPr algn="ctr" rtl="0" fontAlgn="ctr"/>
                      <a:r>
                        <a:rPr lang="sv-SE" sz="1300" b="1" i="0" u="none" strike="noStrike">
                          <a:solidFill>
                            <a:srgbClr val="FFFFFF"/>
                          </a:solidFill>
                          <a:effectLst/>
                          <a:latin typeface="Arial" panose="020B0604020202020204" pitchFamily="34" charset="0"/>
                        </a:rPr>
                        <a:t>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500"/>
                    </a:solidFill>
                  </a:tcPr>
                </a:tc>
                <a:extLst>
                  <a:ext uri="{0D108BD9-81ED-4DB2-BD59-A6C34878D82A}">
                    <a16:rowId xmlns:a16="http://schemas.microsoft.com/office/drawing/2014/main" val="3817799588"/>
                  </a:ext>
                </a:extLst>
              </a:tr>
              <a:tr h="428625">
                <a:tc>
                  <a:txBody>
                    <a:bodyPr/>
                    <a:lstStyle/>
                    <a:p>
                      <a:pPr algn="l" rtl="0" fontAlgn="ctr"/>
                      <a:r>
                        <a:rPr lang="sv-SE" sz="1300" b="0" i="0" u="none" strike="noStrike">
                          <a:solidFill>
                            <a:srgbClr val="000000"/>
                          </a:solidFill>
                          <a:effectLst/>
                          <a:latin typeface="Arial" panose="020B0604020202020204" pitchFamily="34" charset="0"/>
                        </a:rPr>
                        <a:t>På väg mot fullskalig användning</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FF86"/>
                    </a:solidFill>
                  </a:tcPr>
                </a:tc>
                <a:tc>
                  <a:txBody>
                    <a:bodyPr/>
                    <a:lstStyle/>
                    <a:p>
                      <a:pPr algn="ctr" rtl="0" fontAlgn="ctr"/>
                      <a:r>
                        <a:rPr lang="sv-SE" sz="1300" b="0" i="0" u="none" strike="noStrike">
                          <a:solidFill>
                            <a:srgbClr val="000000"/>
                          </a:solidFill>
                          <a:effectLst/>
                          <a:latin typeface="Arial" panose="020B0604020202020204" pitchFamily="34" charset="0"/>
                        </a:rPr>
                        <a:t>29</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FF86"/>
                    </a:solidFill>
                  </a:tcPr>
                </a:tc>
                <a:tc>
                  <a:txBody>
                    <a:bodyPr/>
                    <a:lstStyle/>
                    <a:p>
                      <a:pPr algn="ctr" rtl="0" fontAlgn="ctr"/>
                      <a:r>
                        <a:rPr lang="sv-SE" sz="1300" b="0" i="0" u="none" strike="noStrike">
                          <a:solidFill>
                            <a:srgbClr val="000000"/>
                          </a:solidFill>
                          <a:effectLst/>
                          <a:latin typeface="Arial" panose="020B0604020202020204" pitchFamily="34" charset="0"/>
                        </a:rPr>
                        <a:t>14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FF86"/>
                    </a:solidFill>
                  </a:tcPr>
                </a:tc>
                <a:tc>
                  <a:txBody>
                    <a:bodyPr/>
                    <a:lstStyle/>
                    <a:p>
                      <a:pPr algn="ctr" rtl="0" fontAlgn="ctr"/>
                      <a:r>
                        <a:rPr lang="sv-SE" sz="1300" b="0" i="0" u="none" strike="noStrike">
                          <a:solidFill>
                            <a:srgbClr val="000000"/>
                          </a:solidFill>
                          <a:effectLst/>
                          <a:latin typeface="Arial" panose="020B0604020202020204" pitchFamily="34" charset="0"/>
                        </a:rPr>
                        <a:t>18</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6FF86"/>
                    </a:solidFill>
                  </a:tcPr>
                </a:tc>
                <a:extLst>
                  <a:ext uri="{0D108BD9-81ED-4DB2-BD59-A6C34878D82A}">
                    <a16:rowId xmlns:a16="http://schemas.microsoft.com/office/drawing/2014/main" val="2009992723"/>
                  </a:ext>
                </a:extLst>
              </a:tr>
              <a:tr h="428400">
                <a:tc>
                  <a:txBody>
                    <a:bodyPr/>
                    <a:lstStyle/>
                    <a:p>
                      <a:pPr algn="l" rtl="0" fontAlgn="ctr"/>
                      <a:r>
                        <a:rPr lang="sv-SE" sz="1300" b="0" i="0" u="none" strike="noStrike">
                          <a:solidFill>
                            <a:srgbClr val="000000"/>
                          </a:solidFill>
                          <a:effectLst/>
                          <a:latin typeface="Arial" panose="020B0604020202020204" pitchFamily="34" charset="0"/>
                        </a:rPr>
                        <a:t>Få användare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69"/>
                    </a:solidFill>
                  </a:tcPr>
                </a:tc>
                <a:tc>
                  <a:txBody>
                    <a:bodyPr/>
                    <a:lstStyle/>
                    <a:p>
                      <a:pPr algn="ctr" rtl="0" fontAlgn="ctr"/>
                      <a:r>
                        <a:rPr lang="sv-SE" sz="1300" b="0" i="0" u="none" strike="noStrike">
                          <a:solidFill>
                            <a:srgbClr val="000000"/>
                          </a:solidFill>
                          <a:effectLst/>
                          <a:latin typeface="Arial" panose="020B0604020202020204" pitchFamily="34" charset="0"/>
                        </a:rPr>
                        <a:t>157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69"/>
                    </a:solidFill>
                  </a:tcPr>
                </a:tc>
                <a:tc>
                  <a:txBody>
                    <a:bodyPr/>
                    <a:lstStyle/>
                    <a:p>
                      <a:pPr algn="ctr" rtl="0" fontAlgn="ctr"/>
                      <a:r>
                        <a:rPr lang="sv-SE" sz="1300" b="0" i="0" u="none" strike="noStrike">
                          <a:solidFill>
                            <a:srgbClr val="000000"/>
                          </a:solidFill>
                          <a:effectLst/>
                          <a:latin typeface="Arial" panose="020B0604020202020204" pitchFamily="34" charset="0"/>
                        </a:rPr>
                        <a:t>104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69"/>
                    </a:solidFill>
                  </a:tcPr>
                </a:tc>
                <a:tc>
                  <a:txBody>
                    <a:bodyPr/>
                    <a:lstStyle/>
                    <a:p>
                      <a:pPr algn="ctr" rtl="0" fontAlgn="ctr"/>
                      <a:r>
                        <a:rPr lang="sv-SE" sz="1300" b="0" i="0" u="none" strike="noStrike">
                          <a:solidFill>
                            <a:srgbClr val="000000"/>
                          </a:solidFill>
                          <a:effectLst/>
                          <a:latin typeface="Arial" panose="020B0604020202020204" pitchFamily="34" charset="0"/>
                        </a:rPr>
                        <a:t>63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69"/>
                    </a:solidFill>
                  </a:tcPr>
                </a:tc>
                <a:extLst>
                  <a:ext uri="{0D108BD9-81ED-4DB2-BD59-A6C34878D82A}">
                    <a16:rowId xmlns:a16="http://schemas.microsoft.com/office/drawing/2014/main" val="464583097"/>
                  </a:ext>
                </a:extLst>
              </a:tr>
              <a:tr h="428625">
                <a:tc>
                  <a:txBody>
                    <a:bodyPr/>
                    <a:lstStyle/>
                    <a:p>
                      <a:pPr algn="l" rtl="0" fontAlgn="ctr"/>
                      <a:r>
                        <a:rPr lang="sv-SE" sz="1300" b="0" i="0" u="none" strike="noStrike">
                          <a:solidFill>
                            <a:srgbClr val="000000"/>
                          </a:solidFill>
                          <a:effectLst/>
                          <a:latin typeface="Arial" panose="020B0604020202020204" pitchFamily="34" charset="0"/>
                        </a:rPr>
                        <a:t>Erbjuder men 0 användare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AAAA"/>
                    </a:solidFill>
                  </a:tcPr>
                </a:tc>
                <a:tc>
                  <a:txBody>
                    <a:bodyPr/>
                    <a:lstStyle/>
                    <a:p>
                      <a:pPr algn="ctr" rtl="0" fontAlgn="ctr"/>
                      <a:r>
                        <a:rPr lang="sv-SE" sz="1300" b="0" i="0" u="none" strike="noStrike">
                          <a:solidFill>
                            <a:srgbClr val="000000"/>
                          </a:solidFill>
                          <a:effectLst/>
                          <a:latin typeface="Arial" panose="020B0604020202020204" pitchFamily="34" charset="0"/>
                        </a:rPr>
                        <a:t>23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AAAA"/>
                    </a:solidFill>
                  </a:tcPr>
                </a:tc>
                <a:tc>
                  <a:txBody>
                    <a:bodyPr/>
                    <a:lstStyle/>
                    <a:p>
                      <a:pPr algn="ctr" rtl="0" fontAlgn="ctr"/>
                      <a:r>
                        <a:rPr lang="sv-SE" sz="1300" b="0" i="0" u="none" strike="noStrike">
                          <a:solidFill>
                            <a:srgbClr val="000000"/>
                          </a:solidFill>
                          <a:effectLst/>
                          <a:latin typeface="Arial" panose="020B0604020202020204" pitchFamily="34" charset="0"/>
                        </a:rPr>
                        <a:t>52</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AAAA"/>
                    </a:solidFill>
                  </a:tcPr>
                </a:tc>
                <a:tc>
                  <a:txBody>
                    <a:bodyPr/>
                    <a:lstStyle/>
                    <a:p>
                      <a:pPr algn="ctr" rtl="0" fontAlgn="ctr"/>
                      <a:r>
                        <a:rPr lang="sv-SE" sz="1300" b="0" i="0" u="none" strike="noStrike">
                          <a:solidFill>
                            <a:srgbClr val="000000"/>
                          </a:solidFill>
                          <a:effectLst/>
                          <a:latin typeface="Arial" panose="020B0604020202020204" pitchFamily="34" charset="0"/>
                        </a:rPr>
                        <a:t>24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AAAA"/>
                    </a:solidFill>
                  </a:tcPr>
                </a:tc>
                <a:extLst>
                  <a:ext uri="{0D108BD9-81ED-4DB2-BD59-A6C34878D82A}">
                    <a16:rowId xmlns:a16="http://schemas.microsoft.com/office/drawing/2014/main" val="1054934163"/>
                  </a:ext>
                </a:extLst>
              </a:tr>
              <a:tr h="219075">
                <a:tc>
                  <a:txBody>
                    <a:bodyPr/>
                    <a:lstStyle/>
                    <a:p>
                      <a:pPr algn="l" rtl="0" fontAlgn="ctr"/>
                      <a:r>
                        <a:rPr lang="sv-SE" sz="1300" b="0" i="0" u="none" strike="noStrike">
                          <a:solidFill>
                            <a:srgbClr val="000000"/>
                          </a:solidFill>
                          <a:effectLst/>
                          <a:latin typeface="Arial" panose="020B0604020202020204" pitchFamily="34" charset="0"/>
                        </a:rPr>
                        <a:t>Förekommer inte</a:t>
                      </a:r>
                    </a:p>
                    <a:p>
                      <a:pPr algn="l" rtl="0" fontAlgn="ctr"/>
                      <a:endParaRPr lang="sv-SE" sz="1300" b="0" i="0" u="none" strike="noStrike">
                        <a:solidFill>
                          <a:srgbClr val="000000"/>
                        </a:solidFill>
                        <a:effectLst/>
                        <a:latin typeface="Arial" panose="020B0604020202020204" pitchFamily="34" charset="0"/>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ACA"/>
                    </a:solidFill>
                  </a:tcPr>
                </a:tc>
                <a:tc>
                  <a:txBody>
                    <a:bodyPr/>
                    <a:lstStyle/>
                    <a:p>
                      <a:pPr algn="ctr" rtl="0" fontAlgn="ctr"/>
                      <a:r>
                        <a:rPr lang="sv-SE" sz="1300" b="0" i="0" u="none" strike="noStrike">
                          <a:solidFill>
                            <a:srgbClr val="000000"/>
                          </a:solidFill>
                          <a:effectLst/>
                          <a:latin typeface="Arial" panose="020B0604020202020204" pitchFamily="34" charset="0"/>
                        </a:rPr>
                        <a:t>65</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ACA"/>
                    </a:solidFill>
                  </a:tcPr>
                </a:tc>
                <a:tc>
                  <a:txBody>
                    <a:bodyPr/>
                    <a:lstStyle/>
                    <a:p>
                      <a:pPr algn="ctr" rtl="0" fontAlgn="ctr"/>
                      <a:r>
                        <a:rPr lang="sv-SE" sz="1300" b="0" i="0" u="none" strike="noStrike">
                          <a:solidFill>
                            <a:srgbClr val="000000"/>
                          </a:solidFill>
                          <a:effectLst/>
                          <a:latin typeface="Arial" panose="020B0604020202020204" pitchFamily="34" charset="0"/>
                        </a:rPr>
                        <a:t>110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ACA"/>
                    </a:solidFill>
                  </a:tcPr>
                </a:tc>
                <a:tc>
                  <a:txBody>
                    <a:bodyPr/>
                    <a:lstStyle/>
                    <a:p>
                      <a:pPr algn="ctr" rtl="0" fontAlgn="ctr"/>
                      <a:r>
                        <a:rPr lang="sv-SE" sz="1300" b="0" i="0" u="none" strike="noStrike">
                          <a:solidFill>
                            <a:srgbClr val="000000"/>
                          </a:solidFill>
                          <a:effectLst/>
                          <a:latin typeface="Arial" panose="020B0604020202020204" pitchFamily="34" charset="0"/>
                        </a:rPr>
                        <a:t>180</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CACA"/>
                    </a:solidFill>
                  </a:tcPr>
                </a:tc>
                <a:extLst>
                  <a:ext uri="{0D108BD9-81ED-4DB2-BD59-A6C34878D82A}">
                    <a16:rowId xmlns:a16="http://schemas.microsoft.com/office/drawing/2014/main" val="948648451"/>
                  </a:ext>
                </a:extLst>
              </a:tr>
            </a:tbl>
          </a:graphicData>
        </a:graphic>
      </p:graphicFrame>
      <p:graphicFrame>
        <p:nvGraphicFramePr>
          <p:cNvPr id="4" name="Diagram 3">
            <a:extLst>
              <a:ext uri="{FF2B5EF4-FFF2-40B4-BE49-F238E27FC236}">
                <a16:creationId xmlns:a16="http://schemas.microsoft.com/office/drawing/2014/main" id="{61AEFDB9-AE24-43EC-9102-9E669367DFA2}"/>
              </a:ext>
            </a:extLst>
          </p:cNvPr>
          <p:cNvGraphicFramePr>
            <a:graphicFrameLocks/>
          </p:cNvGraphicFramePr>
          <p:nvPr/>
        </p:nvGraphicFramePr>
        <p:xfrm>
          <a:off x="140026" y="197963"/>
          <a:ext cx="10257739" cy="60425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701485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K LOGGA" val="RK Logga"/>
  <p:tag name="RK LOGGAHEIGHT" val="39,7765350341797"/>
  <p:tag name="RK LOGGAWIDTH" val="137,30094909668"/>
  <p:tag name="RK LOGGALEFT" val="49,0859832763672"/>
  <p:tag name="RK LOGGATOP" val="485,017333984375"/>
  <p:tag name="RK LOGGACROPLEFT" val="0"/>
  <p:tag name="RK LOGGACROPRIGHT" val="0"/>
  <p:tag name="RK LOGGACROPTOP" val="0"/>
  <p:tag name="RK LOGGACROPBOTTOM" val="0"/>
</p:tagLst>
</file>

<file path=ppt/tags/tag10.xml><?xml version="1.0" encoding="utf-8"?>
<p:tagLst xmlns:a="http://schemas.openxmlformats.org/drawingml/2006/main" xmlns:r="http://schemas.openxmlformats.org/officeDocument/2006/relationships" xmlns:p="http://schemas.openxmlformats.org/presentationml/2006/main">
  <p:tag name="MM_SLIDE_TYPE" val="6"/>
</p:tagLst>
</file>

<file path=ppt/tags/tag11.xml><?xml version="1.0" encoding="utf-8"?>
<p:tagLst xmlns:a="http://schemas.openxmlformats.org/drawingml/2006/main" xmlns:r="http://schemas.openxmlformats.org/officeDocument/2006/relationships" xmlns:p="http://schemas.openxmlformats.org/presentationml/2006/main">
  <p:tag name="MM_SLIDE_TYPE" val="6"/>
</p:tagLst>
</file>

<file path=ppt/tags/tag12.xml><?xml version="1.0" encoding="utf-8"?>
<p:tagLst xmlns:a="http://schemas.openxmlformats.org/drawingml/2006/main" xmlns:r="http://schemas.openxmlformats.org/officeDocument/2006/relationships" xmlns:p="http://schemas.openxmlformats.org/presentationml/2006/main">
  <p:tag name="MM_SLIDE_TYPE" val="6"/>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Q51Yrl8NLgQUjonWCSyY6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YgwvdCHerLHpTNnDAXms.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9wNMi4KKyU6xTPYqyhCKPQ"/>
  <p:tag name="GROUP0" val="1"/>
  <p:tag name="GRADIENT" val="1"/>
</p:tagLst>
</file>

<file path=ppt/tags/tag2.xml><?xml version="1.0" encoding="utf-8"?>
<p:tagLst xmlns:a="http://schemas.openxmlformats.org/drawingml/2006/main" xmlns:r="http://schemas.openxmlformats.org/officeDocument/2006/relationships" xmlns:p="http://schemas.openxmlformats.org/presentationml/2006/main">
  <p:tag name="RK LOGGA VIT" val="RK Logga VIT"/>
  <p:tag name="RK LOGGA VITHEIGHT" val="39,6567726135254"/>
  <p:tag name="RK LOGGA VITWIDTH" val="137,540710449219"/>
  <p:tag name="RK LOGGA VITLEFT" val="49,3307876586914"/>
  <p:tag name="RK LOGGA VITTOP" val="485,017242431641"/>
  <p:tag name="RK LOGGA VITCROPLEFT" val="0"/>
  <p:tag name="RK LOGGA VITCROPRIGHT" val="0"/>
  <p:tag name="RK LOGGA VITCROPTOP" val="0"/>
  <p:tag name="RK LOGGA VITCROPBOTTOM" val="0"/>
</p:tagLst>
</file>

<file path=ppt/tags/tag3.xml><?xml version="1.0" encoding="utf-8"?>
<p:tagLst xmlns:a="http://schemas.openxmlformats.org/drawingml/2006/main" xmlns:r="http://schemas.openxmlformats.org/officeDocument/2006/relationships" xmlns:p="http://schemas.openxmlformats.org/presentationml/2006/main">
  <p:tag name="RK LOGGA VIT" val="RK Logga VIT"/>
  <p:tag name="RK LOGGA VITHEIGHT" val="39,6567726135254"/>
  <p:tag name="RK LOGGA VITWIDTH" val="137,540710449219"/>
  <p:tag name="RK LOGGA VITLEFT" val="49,3307876586914"/>
  <p:tag name="RK LOGGA VITTOP" val="485,017242431641"/>
  <p:tag name="RK LOGGA VITCROPLEFT" val="0"/>
  <p:tag name="RK LOGGA VITCROPRIGHT" val="0"/>
  <p:tag name="RK LOGGA VITCROPTOP" val="0"/>
  <p:tag name="RK LOGGA VITCROPBOTTOM" val="0"/>
</p:tagLst>
</file>

<file path=ppt/tags/tag4.xml><?xml version="1.0" encoding="utf-8"?>
<p:tagLst xmlns:a="http://schemas.openxmlformats.org/drawingml/2006/main" xmlns:r="http://schemas.openxmlformats.org/officeDocument/2006/relationships" xmlns:p="http://schemas.openxmlformats.org/presentationml/2006/main">
  <p:tag name="RK LOGGA VIT" val="RK Logga VIT"/>
  <p:tag name="RK LOGGA VITHEIGHT" val="39,6567726135254"/>
  <p:tag name="RK LOGGA VITWIDTH" val="137,540710449219"/>
  <p:tag name="RK LOGGA VITLEFT" val="49,3307876586914"/>
  <p:tag name="RK LOGGA VITTOP" val="485,017242431641"/>
  <p:tag name="RK LOGGA VITCROPLEFT" val="0"/>
  <p:tag name="RK LOGGA VITCROPRIGHT" val="0"/>
  <p:tag name="RK LOGGA VITCROPTOP" val="0"/>
  <p:tag name="RK LOGGA VITCROPBOTTOM" val="0"/>
</p:tagLst>
</file>

<file path=ppt/tags/tag5.xml><?xml version="1.0" encoding="utf-8"?>
<p:tagLst xmlns:a="http://schemas.openxmlformats.org/drawingml/2006/main" xmlns:r="http://schemas.openxmlformats.org/officeDocument/2006/relationships" xmlns:p="http://schemas.openxmlformats.org/presentationml/2006/main">
  <p:tag name="RK LOGGA VIT" val="RK Logga VIT"/>
  <p:tag name="RK LOGGA VITHEIGHT" val="39,6567726135254"/>
  <p:tag name="RK LOGGA VITWIDTH" val="137,540710449219"/>
  <p:tag name="RK LOGGA VITLEFT" val="49,0393714904785"/>
  <p:tag name="RK LOGGA VITTOP" val="485,113861083984"/>
  <p:tag name="RK LOGGA VITCROPLEFT" val="0"/>
  <p:tag name="RK LOGGA VITCROPRIGHT" val="0"/>
  <p:tag name="RK LOGGA VITCROPTOP" val="0"/>
  <p:tag name="RK LOGGA VITCROPBOTTOM" val="0"/>
</p:tagLst>
</file>

<file path=ppt/tags/tag6.xml><?xml version="1.0" encoding="utf-8"?>
<p:tagLst xmlns:a="http://schemas.openxmlformats.org/drawingml/2006/main" xmlns:r="http://schemas.openxmlformats.org/officeDocument/2006/relationships" xmlns:p="http://schemas.openxmlformats.org/presentationml/2006/main">
  <p:tag name="RK LOGGA VIT" val="RK Logga VIT"/>
  <p:tag name="RK LOGGA VITHEIGHT" val="39,6567726135254"/>
  <p:tag name="RK LOGGA VITWIDTH" val="137,540710449219"/>
  <p:tag name="RK LOGGA VITLEFT" val="49,3307876586914"/>
  <p:tag name="RK LOGGA VITTOP" val="485,017242431641"/>
  <p:tag name="RK LOGGA VITCROPLEFT" val="0"/>
  <p:tag name="RK LOGGA VITCROPRIGHT" val="0"/>
  <p:tag name="RK LOGGA VITCROPTOP" val="0"/>
  <p:tag name="RK LOGGA VITCROPBOTTOM" val="0"/>
</p:tagLst>
</file>

<file path=ppt/tags/tag7.xml><?xml version="1.0" encoding="utf-8"?>
<p:tagLst xmlns:a="http://schemas.openxmlformats.org/drawingml/2006/main" xmlns:r="http://schemas.openxmlformats.org/officeDocument/2006/relationships" xmlns:p="http://schemas.openxmlformats.org/presentationml/2006/main">
  <p:tag name="RK LOGGA VIT" val="RK Logga VIT"/>
  <p:tag name="RK LOGGA VITHEIGHT" val="39,6567726135254"/>
  <p:tag name="RK LOGGA VITWIDTH" val="137,540710449219"/>
  <p:tag name="RK LOGGA VITLEFT" val="49,3307876586914"/>
  <p:tag name="RK LOGGA VITTOP" val="485,017242431641"/>
  <p:tag name="RK LOGGA VITCROPLEFT" val="0"/>
  <p:tag name="RK LOGGA VITCROPRIGHT" val="0"/>
  <p:tag name="RK LOGGA VITCROPTOP" val="0"/>
  <p:tag name="RK LOGGA VITCROPBOTTOM" val="0"/>
</p:tagLst>
</file>

<file path=ppt/tags/tag8.xml><?xml version="1.0" encoding="utf-8"?>
<p:tagLst xmlns:a="http://schemas.openxmlformats.org/drawingml/2006/main" xmlns:r="http://schemas.openxmlformats.org/officeDocument/2006/relationships" xmlns:p="http://schemas.openxmlformats.org/presentationml/2006/main">
  <p:tag name="RK LOGGA VIT" val="RK Logga VIT"/>
  <p:tag name="RK LOGGA VITHEIGHT" val="39,6567726135254"/>
  <p:tag name="RK LOGGA VITWIDTH" val="137,540710449219"/>
  <p:tag name="RK LOGGA VITLEFT" val="49,3307876586914"/>
  <p:tag name="RK LOGGA VITTOP" val="485,017242431641"/>
  <p:tag name="RK LOGGA VITCROPLEFT" val="0"/>
  <p:tag name="RK LOGGA VITCROPRIGHT" val="0"/>
  <p:tag name="RK LOGGA VITCROPTOP" val="0"/>
  <p:tag name="RK LOGGA VITCROPBOTTOM" val="0"/>
</p:tagLst>
</file>

<file path=ppt/tags/tag9.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10.xml><?xml version="1.0" encoding="utf-8"?>
<a:theme xmlns:a="http://schemas.openxmlformats.org/drawingml/2006/main" name="1_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FF18A9BB-E384-4081-9B8F-034BD5BFF5B0}"/>
    </a:ext>
  </a:extLst>
</a:theme>
</file>

<file path=ppt/theme/theme11.xml><?xml version="1.0" encoding="utf-8"?>
<a:theme xmlns:a="http://schemas.openxmlformats.org/drawingml/2006/main" name="2_SKL PPT Vi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D973E264-F2C5-4099-ACCB-219FE53F047E}"/>
    </a:ext>
  </a:extLst>
</a:theme>
</file>

<file path=ppt/theme/theme12.xml><?xml version="1.0" encoding="utf-8"?>
<a:theme xmlns:a="http://schemas.openxmlformats.org/drawingml/2006/main" name="RK PPT">
  <a:themeElements>
    <a:clrScheme name="Regeringskansliet">
      <a:dk1>
        <a:sysClr val="windowText" lastClr="000000"/>
      </a:dk1>
      <a:lt1>
        <a:sysClr val="window" lastClr="FFFFFF"/>
      </a:lt1>
      <a:dk2>
        <a:srgbClr val="716B5F"/>
      </a:dk2>
      <a:lt2>
        <a:srgbClr val="DFDDD9"/>
      </a:lt2>
      <a:accent1>
        <a:srgbClr val="1A3050"/>
      </a:accent1>
      <a:accent2>
        <a:srgbClr val="DFDDD9"/>
      </a:accent2>
      <a:accent3>
        <a:srgbClr val="467199"/>
      </a:accent3>
      <a:accent4>
        <a:srgbClr val="A0B6C9"/>
      </a:accent4>
      <a:accent5>
        <a:srgbClr val="716B5F"/>
      </a:accent5>
      <a:accent6>
        <a:srgbClr val="E0E7EE"/>
      </a:accent6>
      <a:hlink>
        <a:srgbClr val="0563C1"/>
      </a:hlink>
      <a:folHlink>
        <a:srgbClr val="954F72"/>
      </a:folHlink>
    </a:clrScheme>
    <a:fontScheme name="Regeringskansli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K PPT" id="{5C1DD58F-4B3A-47CA-AB62-EC99737FF895}" vid="{66590ECB-E724-4FDA-9BBB-6D6F75872BF3}"/>
    </a:ext>
  </a:extLst>
</a:theme>
</file>

<file path=ppt/theme/theme13.xml><?xml version="1.0" encoding="utf-8"?>
<a:theme xmlns:a="http://schemas.openxmlformats.org/drawingml/2006/main" name="3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2E8938F9-0327-447A-BF3F-FC61FA569C80}"/>
    </a:ext>
  </a:extLst>
</a:theme>
</file>

<file path=ppt/theme/theme14.xml><?xml version="1.0" encoding="utf-8"?>
<a:theme xmlns:a="http://schemas.openxmlformats.org/drawingml/2006/main" name="5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CAF1EB7-961D-45FB-A7E7-5E325B50E9F9}"/>
    </a:ext>
  </a:extLst>
</a:theme>
</file>

<file path=ppt/theme/theme15.xml><?xml version="1.0" encoding="utf-8"?>
<a:theme xmlns:a="http://schemas.openxmlformats.org/drawingml/2006/main" name="4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941B39C-C2DC-4607-8949-97167294E425}" vid="{BCCB62E4-5040-4DCD-8533-CC21CABF81C6}"/>
    </a:ext>
  </a:extLst>
</a:theme>
</file>

<file path=ppt/theme/theme16.xml><?xml version="1.0" encoding="utf-8"?>
<a:theme xmlns:a="http://schemas.openxmlformats.org/drawingml/2006/main" name="9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D1C31D0-6525-41C9-89A4-7732D582AA57}"/>
    </a:ext>
  </a:extLst>
</a:theme>
</file>

<file path=ppt/theme/theme17.xml><?xml version="1.0" encoding="utf-8"?>
<a:theme xmlns:a="http://schemas.openxmlformats.org/drawingml/2006/main" name="6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941B39C-C2DC-4607-8949-97167294E425}" vid="{BCCB62E4-5040-4DCD-8533-CC21CABF81C6}"/>
    </a:ext>
  </a:extLst>
</a:theme>
</file>

<file path=ppt/theme/theme1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L PPT Röd">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708A3794-37D9-4803-84A9-AB78FBB36BC4}"/>
    </a:ext>
  </a:extLst>
</a:theme>
</file>

<file path=ppt/theme/theme3.xml><?xml version="1.0" encoding="utf-8"?>
<a:theme xmlns:a="http://schemas.openxmlformats.org/drawingml/2006/main" name="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2E78E39C-B60B-491F-A96D-3FDDC16DF557}"/>
    </a:ext>
  </a:extLst>
</a:theme>
</file>

<file path=ppt/theme/theme4.xml><?xml version="1.0" encoding="utf-8"?>
<a:theme xmlns:a="http://schemas.openxmlformats.org/drawingml/2006/main" name="SKL PPT Mörk">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095DED30-6B13-4BE2-BA4C-EA3394B95B7F}"/>
    </a:ext>
  </a:extLst>
</a:theme>
</file>

<file path=ppt/theme/theme5.xml><?xml version="1.0" encoding="utf-8"?>
<a:theme xmlns:a="http://schemas.openxmlformats.org/drawingml/2006/main" name="SKL PPT Svar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87141482-60FB-45BC-B401-1519BD2D21BE}"/>
    </a:ext>
  </a:extLst>
</a:theme>
</file>

<file path=ppt/theme/theme6.xml><?xml version="1.0" encoding="utf-8"?>
<a:theme xmlns:a="http://schemas.openxmlformats.org/drawingml/2006/main" name="SKL PPT Vit">
  <a:themeElements>
    <a:clrScheme name="SKL PPT">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 v2.potx" id="{D3B8204D-15DA-4D53-A978-5DAFE6192BB7}" vid="{AA2B0D8B-6B51-4AAB-ADE9-8F3C4DAB5BAA}"/>
    </a:ext>
  </a:extLst>
</a:theme>
</file>

<file path=ppt/theme/theme7.xml><?xml version="1.0" encoding="utf-8"?>
<a:theme xmlns:a="http://schemas.openxmlformats.org/drawingml/2006/main" name="1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2D4F3064-8F03-4D25-9215-38081F1E0559}" vid="{1D1C31D0-6525-41C9-89A4-7732D582AA57}"/>
    </a:ext>
  </a:extLst>
</a:theme>
</file>

<file path=ppt/theme/theme8.xml><?xml version="1.0" encoding="utf-8"?>
<a:theme xmlns:a="http://schemas.openxmlformats.org/drawingml/2006/main" name="1_Inledningsbilder">
  <a:themeElements>
    <a:clrScheme name="SKL PPT">
      <a:dk1>
        <a:sysClr val="windowText" lastClr="000000"/>
      </a:dk1>
      <a:lt1>
        <a:sysClr val="window" lastClr="FFFFFF"/>
      </a:lt1>
      <a:dk2>
        <a:srgbClr val="44546A"/>
      </a:dk2>
      <a:lt2>
        <a:srgbClr val="E7E6E6"/>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FD1CEDE4-AA2E-46FB-B779-290BFBC30F20}"/>
    </a:ext>
  </a:extLst>
</a:theme>
</file>

<file path=ppt/theme/theme9.xml><?xml version="1.0" encoding="utf-8"?>
<a:theme xmlns:a="http://schemas.openxmlformats.org/drawingml/2006/main" name="2_SKL PPT Gul">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2E8938F9-0327-447A-BF3F-FC61FA569C80}"/>
    </a:ext>
  </a:extLst>
</a:theme>
</file>

<file path=docProps/app.xml><?xml version="1.0" encoding="utf-8"?>
<Properties xmlns="http://schemas.openxmlformats.org/officeDocument/2006/extended-properties" xmlns:vt="http://schemas.openxmlformats.org/officeDocument/2006/docPropsVTypes">
  <Template>SKR</Template>
  <TotalTime>5482</TotalTime>
  <Words>9172</Words>
  <Application>Microsoft Office PowerPoint</Application>
  <PresentationFormat>Bredbild</PresentationFormat>
  <Paragraphs>1026</Paragraphs>
  <Slides>116</Slides>
  <Notes>54</Notes>
  <HiddenSlides>0</HiddenSlides>
  <MMClips>0</MMClips>
  <ScaleCrop>false</ScaleCrop>
  <HeadingPairs>
    <vt:vector size="8" baseType="variant">
      <vt:variant>
        <vt:lpstr>Använt teckensnitt</vt:lpstr>
      </vt:variant>
      <vt:variant>
        <vt:i4>10</vt:i4>
      </vt:variant>
      <vt:variant>
        <vt:lpstr>Tema</vt:lpstr>
      </vt:variant>
      <vt:variant>
        <vt:i4>17</vt:i4>
      </vt:variant>
      <vt:variant>
        <vt:lpstr>Serverprogram för OLE-inbäddning</vt:lpstr>
      </vt:variant>
      <vt:variant>
        <vt:i4>2</vt:i4>
      </vt:variant>
      <vt:variant>
        <vt:lpstr>Bildrubriker</vt:lpstr>
      </vt:variant>
      <vt:variant>
        <vt:i4>116</vt:i4>
      </vt:variant>
    </vt:vector>
  </HeadingPairs>
  <TitlesOfParts>
    <vt:vector size="145" baseType="lpstr">
      <vt:lpstr>Arial</vt:lpstr>
      <vt:lpstr>Arial</vt:lpstr>
      <vt:lpstr>Calibri</vt:lpstr>
      <vt:lpstr>Calibri Light</vt:lpstr>
      <vt:lpstr>Garamond</vt:lpstr>
      <vt:lpstr>OrigGarmnd BT</vt:lpstr>
      <vt:lpstr>Symbol</vt:lpstr>
      <vt:lpstr>Times New Roman</vt:lpstr>
      <vt:lpstr>TradeGothic</vt:lpstr>
      <vt:lpstr>Wingdings</vt:lpstr>
      <vt:lpstr>SKL PPT Gul</vt:lpstr>
      <vt:lpstr>SKL PPT Röd</vt:lpstr>
      <vt:lpstr>Inledningsbilder</vt:lpstr>
      <vt:lpstr>SKL PPT Mörk</vt:lpstr>
      <vt:lpstr>SKL PPT Svart</vt:lpstr>
      <vt:lpstr>SKL PPT Vit</vt:lpstr>
      <vt:lpstr>1_SKL PPT Gul</vt:lpstr>
      <vt:lpstr>1_Inledningsbilder</vt:lpstr>
      <vt:lpstr>2_SKL PPT Gul</vt:lpstr>
      <vt:lpstr>1_SKL PPT Vit</vt:lpstr>
      <vt:lpstr>2_SKL PPT Vit</vt:lpstr>
      <vt:lpstr>RK PPT</vt:lpstr>
      <vt:lpstr>3_SKL PPT Gul</vt:lpstr>
      <vt:lpstr>5_SKL PPT Gul</vt:lpstr>
      <vt:lpstr>4_SKL PPT Gul</vt:lpstr>
      <vt:lpstr>9_SKL PPT Gul</vt:lpstr>
      <vt:lpstr>6_SKL PPT Gul</vt:lpstr>
      <vt:lpstr>think-cell Slide</vt:lpstr>
      <vt:lpstr>Document</vt:lpstr>
      <vt:lpstr>SKR informerar RSS</vt:lpstr>
      <vt:lpstr>Agenda</vt:lpstr>
      <vt:lpstr>Aktuellt inom socialpolitik   2022-09-26  </vt:lpstr>
      <vt:lpstr>PowerPoint-presentation</vt:lpstr>
      <vt:lpstr>PowerPoint-presentation</vt:lpstr>
      <vt:lpstr>Befolkningsförändringar enligt SCBs prognos (i procent 2020-2040)</vt:lpstr>
      <vt:lpstr>Förutsättningar…180 av 250 till kommuner och regioner</vt:lpstr>
      <vt:lpstr> På gång</vt:lpstr>
      <vt:lpstr>Vad ska vi göra?</vt:lpstr>
      <vt:lpstr>Nationellt register över HVB och stödboenden för barn och unga samt särskilda ungdomshem</vt:lpstr>
      <vt:lpstr>Bakgrund och problembild</vt:lpstr>
      <vt:lpstr>Lösningsförslag</vt:lpstr>
      <vt:lpstr>Registrets utveckling</vt:lpstr>
      <vt:lpstr>Registret idag</vt:lpstr>
      <vt:lpstr>Kvinnofrid  </vt:lpstr>
      <vt:lpstr>Nya föreskrifter om våld i nära relation</vt:lpstr>
      <vt:lpstr>Nya föreskrifter, förändringar…</vt:lpstr>
      <vt:lpstr>Reform för skyddat boende</vt:lpstr>
      <vt:lpstr>7/10 Remisskonferens  </vt:lpstr>
      <vt:lpstr>Kvinnofridssatsningen  – Ansökan för 2023, preliminär tidsplan</vt:lpstr>
      <vt:lpstr>Ansökan för 2023, tre tillägg</vt:lpstr>
      <vt:lpstr>Kommande arrangemang</vt:lpstr>
      <vt:lpstr>Arvodet: En höjning med 2 990 kronor, i jämförelse med 2020 års belopp</vt:lpstr>
      <vt:lpstr>Arvodet gäller hela åldersklassen 0-19 år</vt:lpstr>
      <vt:lpstr>Reducering av grundarvodet - nytt</vt:lpstr>
      <vt:lpstr>Socialförsäkringsförmånerna</vt:lpstr>
      <vt:lpstr>De vanligaste socialförsäkringsförmånerna vid placeringar, VÖ</vt:lpstr>
      <vt:lpstr>Hur går vi vidare?</vt:lpstr>
      <vt:lpstr> Nästa steg – ökad kvalité och jämlikhet i vård och omsorg för äldre personer- SOU 2022:41</vt:lpstr>
      <vt:lpstr>Övergripande</vt:lpstr>
      <vt:lpstr>Äldreomsorgslag</vt:lpstr>
      <vt:lpstr>Hälso-och sjukvård</vt:lpstr>
      <vt:lpstr>Konsekvensbeskrivning</vt:lpstr>
      <vt:lpstr>Hur ska vi lyckas motverka ungdomskriminalitet?</vt:lpstr>
      <vt:lpstr>Ett utökat skydd för barn som far illa</vt:lpstr>
      <vt:lpstr>S 2022:A – vad ska vi göra? </vt:lpstr>
      <vt:lpstr> SOU Ungdomskriminalitetsnämnder </vt:lpstr>
      <vt:lpstr>Översyn av regleringen om  frihetsberövande påföljder för unga                       </vt:lpstr>
      <vt:lpstr>Överväganden om ansvarig myndighet för verkställighet av frihetsberövande påföljder för barn och unga  </vt:lpstr>
      <vt:lpstr>PowerPoint-presentation</vt:lpstr>
      <vt:lpstr>PowerPoint-presentation</vt:lpstr>
      <vt:lpstr>PowerPoint-presentation</vt:lpstr>
      <vt:lpstr>Ungdomsövervakningen påverkar tillämpningsområdet för sluten ungdomsvård  </vt:lpstr>
      <vt:lpstr>Övergången mellan verkställighet i anstalt och i frihet </vt:lpstr>
      <vt:lpstr>Övergången till frihet (motsvarande villkorlig frigivning eller eftervård)  ”Om syftet med verkställigheten ska uppfyllas, nämligen att den dömdes anpassning i samhället främjas och de skadliga följderna av frihetsberövandet motverkas krävs det omfattande stöd- och kontrollåtgärder vid övergången mellan ett liv på anstalt eller institution och livet i frihet.” </vt:lpstr>
      <vt:lpstr>Slutsats och förslag i fråga om huvudmannaskapet: Kriminalvården ska som huvudregel ansvara för verkställigheten av frihetsberövande påföljder för barn och unga  </vt:lpstr>
      <vt:lpstr>Det ska finnas en möjlighet till verkställighet av fängelsestraff på SiS institutioner </vt:lpstr>
      <vt:lpstr>Indikatorer för uppföljning av missbruks- och beroendevård   </vt:lpstr>
      <vt:lpstr>Bakgrund och syfte med arbetet</vt:lpstr>
      <vt:lpstr>I början av 2023 är målet att kunna publicera data för relevanta indikatorer inom missbruk- och beroendeområdet</vt:lpstr>
      <vt:lpstr>Datakälla Brukarundersökningar</vt:lpstr>
      <vt:lpstr>Förslag på kvalitetsindikatorer utifrån ASI-data​</vt:lpstr>
      <vt:lpstr>Flera aktörer i de olika delarna </vt:lpstr>
      <vt:lpstr>Förstudie Yrkesresa – Missbruk/skadligt bruk, beroende</vt:lpstr>
      <vt:lpstr>Process förstudien</vt:lpstr>
      <vt:lpstr>Samsjuklighetsutredningen  S 2020:08</vt:lpstr>
      <vt:lpstr>Utredningen (S 2020:08) Samordnade insatser vid samsjuklighet </vt:lpstr>
      <vt:lpstr>Ikraftträdande och stöd till införande </vt:lpstr>
      <vt:lpstr>SKR yttrande Samsjuklighetsutredningen  </vt:lpstr>
      <vt:lpstr>PowerPoint-presentation</vt:lpstr>
      <vt:lpstr>Tilläggsdirektiv kring tvångsvårdslagarna</vt:lpstr>
      <vt:lpstr>Arbetssätt</vt:lpstr>
      <vt:lpstr>Preliminära iakttagelser</vt:lpstr>
      <vt:lpstr>Fortsatt inriktning</vt:lpstr>
      <vt:lpstr>Dir. 2022:24 En svensk narkotikapolitik anpassad till nutidens och framtidens utmaningar</vt:lpstr>
      <vt:lpstr>Utredningen ska…</vt:lpstr>
      <vt:lpstr>Forts. Utredningen ska…</vt:lpstr>
      <vt:lpstr>Utredningstid</vt:lpstr>
      <vt:lpstr>Kontakt</vt:lpstr>
      <vt:lpstr>Utvecklingsarbete kring socialtjänstens verksamhetssystem   2022-09-26 Klas Nilsson, projektledare SKR</vt:lpstr>
      <vt:lpstr>Beställarnätverk 2019 - 2025</vt:lpstr>
      <vt:lpstr>Möjliga delprojekt Vad är viktigt? Vad är möjligt?</vt:lpstr>
      <vt:lpstr>Nära vård</vt:lpstr>
      <vt:lpstr>Agenda</vt:lpstr>
      <vt:lpstr>Nära vård Tillsammans utvecklar vi hälsa, vård och omsorg</vt:lpstr>
      <vt:lpstr>Fas 2  att GÖRA Nära vård</vt:lpstr>
      <vt:lpstr>Gemensam plan  Primärvård</vt:lpstr>
      <vt:lpstr>Bakgrund</vt:lpstr>
      <vt:lpstr>Varför?</vt:lpstr>
      <vt:lpstr>Vad? Exempel på innehåll </vt:lpstr>
      <vt:lpstr>Hur?</vt:lpstr>
      <vt:lpstr>PowerPoint-presentation</vt:lpstr>
      <vt:lpstr>Nära vårds framtidsdag – välkommen! </vt:lpstr>
      <vt:lpstr>Nya Nära vård skrifter </vt:lpstr>
      <vt:lpstr>Överenskommelser med staten</vt:lpstr>
      <vt:lpstr>Lyckas med välfärdsteknik  - vad krävs?</vt:lpstr>
      <vt:lpstr>Utmaningar och hinder  </vt:lpstr>
      <vt:lpstr>PowerPoint-presentation</vt:lpstr>
      <vt:lpstr>Demografiska förändringar per kommungrupp Procent</vt:lpstr>
      <vt:lpstr>Välfärdens digitala infrastruktur - ett sätt att beskriva det vi pratar om?</vt:lpstr>
      <vt:lpstr>PowerPoint-presentation</vt:lpstr>
      <vt:lpstr>PowerPoint-presentation</vt:lpstr>
      <vt:lpstr>Redovisa resp. rekvirera stimulansbidrag (sept 22)</vt:lpstr>
      <vt:lpstr>E-hälsa och välfärdsteknik i kommunerna 2022  Socialstyrelsens enkätuppföljning av den digitala utvecklingen i socialtjänsten och den kommunala hälso- och sjukvården   www.socialstyrelsen.se  </vt:lpstr>
      <vt:lpstr>Hur kommunerna beskriver tillgången till tre välfärdstekniker</vt:lpstr>
      <vt:lpstr>Antalet enskilda personer i ordinärt boende som har …</vt:lpstr>
      <vt:lpstr>PowerPoint-presentation</vt:lpstr>
      <vt:lpstr>PowerPoint-presentation</vt:lpstr>
      <vt:lpstr>PowerPoint-presentation</vt:lpstr>
      <vt:lpstr>Särskild kartläggning om behov av stöd  </vt:lpstr>
      <vt:lpstr>Rapport: Behov av stöd vid införande av välfärdsteknik </vt:lpstr>
      <vt:lpstr>SKR Kompetenscenter välfärdstekniks  erbjudanden om stöd  </vt:lpstr>
      <vt:lpstr>Kommuners behov</vt:lpstr>
      <vt:lpstr>PowerPoint-presentation</vt:lpstr>
      <vt:lpstr>PowerPoint-presentation</vt:lpstr>
      <vt:lpstr>PowerPoint-presentation</vt:lpstr>
      <vt:lpstr>Förändringsledningsutbildning</vt:lpstr>
      <vt:lpstr>Förändringsledningsutbildning</vt:lpstr>
      <vt:lpstr>Hur har vi nått ut?</vt:lpstr>
      <vt:lpstr>PowerPoint-presentation</vt:lpstr>
      <vt:lpstr>Några seminarier/utbildningar  hösten 2022</vt:lpstr>
      <vt:lpstr>PowerPoint-presentation</vt:lpstr>
      <vt:lpstr>RSS nätverket</vt:lpstr>
      <vt:lpstr>PowerPoint-presentation</vt:lpstr>
      <vt:lpstr>PowerPoint-presentation</vt:lpstr>
      <vt:lpstr> Frågeställningar? </vt:lpstr>
    </vt:vector>
  </TitlesOfParts>
  <Company>Sverige Kommuner och Landsting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Hållbar socialtjänst - En ny socialtjänstlag  Remisskonferens 11 november</dc:title>
  <dc:creator>Ledin Ove</dc:creator>
  <cp:lastModifiedBy>Mårtensson Tanja /Ledningsstöd och strategi Hälso- och sjukvård Dalarna /Falun</cp:lastModifiedBy>
  <cp:revision>158</cp:revision>
  <cp:lastPrinted>2021-05-19T13:15:12Z</cp:lastPrinted>
  <dcterms:created xsi:type="dcterms:W3CDTF">2020-11-08T10:33:42Z</dcterms:created>
  <dcterms:modified xsi:type="dcterms:W3CDTF">2022-09-30T14:26:06Z</dcterms:modified>
</cp:coreProperties>
</file>