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3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4.xml" ContentType="application/vnd.openxmlformats-officedocument.theme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1" r:id="rId2"/>
    <p:sldMasterId id="2147483682" r:id="rId3"/>
    <p:sldMasterId id="2147483686" r:id="rId4"/>
    <p:sldMasterId id="2147483695" r:id="rId5"/>
    <p:sldMasterId id="2147483705" r:id="rId6"/>
  </p:sldMasterIdLst>
  <p:notesMasterIdLst>
    <p:notesMasterId r:id="rId22"/>
  </p:notesMasterIdLst>
  <p:sldIdLst>
    <p:sldId id="257" r:id="rId7"/>
    <p:sldId id="279" r:id="rId8"/>
    <p:sldId id="283" r:id="rId9"/>
    <p:sldId id="271" r:id="rId10"/>
    <p:sldId id="282" r:id="rId11"/>
    <p:sldId id="261" r:id="rId12"/>
    <p:sldId id="264" r:id="rId13"/>
    <p:sldId id="280" r:id="rId14"/>
    <p:sldId id="265" r:id="rId15"/>
    <p:sldId id="266" r:id="rId16"/>
    <p:sldId id="276" r:id="rId17"/>
    <p:sldId id="284" r:id="rId18"/>
    <p:sldId id="269" r:id="rId19"/>
    <p:sldId id="281" r:id="rId20"/>
    <p:sldId id="273" r:id="rId21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222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75" autoAdjust="0"/>
    <p:restoredTop sz="64619" autoAdjust="0"/>
  </p:normalViewPr>
  <p:slideViewPr>
    <p:cSldViewPr snapToGrid="0">
      <p:cViewPr varScale="1">
        <p:scale>
          <a:sx n="43" d="100"/>
          <a:sy n="43" d="100"/>
        </p:scale>
        <p:origin x="14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presProps" Target="presProp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719F22-296C-454E-9A15-5AC6670A47FE}" type="datetimeFigureOut">
              <a:rPr lang="sv-SE" smtClean="0"/>
              <a:t>2023-03-23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BDEA94-F2E2-40D3-83C5-D82B93BB52D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40577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Fyra delar </a:t>
            </a:r>
          </a:p>
          <a:p>
            <a:r>
              <a:rPr lang="sv-SE" dirty="0"/>
              <a:t>Ett ledarskap med kapacitet</a:t>
            </a:r>
            <a:r>
              <a:rPr lang="sv-SE" baseline="0" dirty="0"/>
              <a:t> och förmåga </a:t>
            </a:r>
            <a:endParaRPr lang="sv-SE" dirty="0"/>
          </a:p>
          <a:p>
            <a:r>
              <a:rPr lang="sv-SE" dirty="0"/>
              <a:t>Tillgång till kunskapsstöd</a:t>
            </a:r>
          </a:p>
          <a:p>
            <a:r>
              <a:rPr lang="sv-SE" dirty="0"/>
              <a:t>Kapacitet</a:t>
            </a:r>
            <a:r>
              <a:rPr lang="sv-SE" baseline="0" dirty="0"/>
              <a:t> och förmåga till uppföljning och analys</a:t>
            </a:r>
          </a:p>
          <a:p>
            <a:r>
              <a:rPr lang="sv-SE" baseline="0" dirty="0"/>
              <a:t>System för ständiga förbättringar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B85A81-698F-4B4B-9021-EB90229CD3DF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532291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BDEA94-F2E2-40D3-83C5-D82B93BB52DA}" type="slidenum">
              <a:rPr lang="sv-SE" smtClean="0"/>
              <a:t>13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6883978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BDEA94-F2E2-40D3-83C5-D82B93BB52DA}" type="slidenum">
              <a:rPr lang="sv-SE" smtClean="0"/>
              <a:t>14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7264712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BDEA94-F2E2-40D3-83C5-D82B93BB52DA}" type="slidenum">
              <a:rPr lang="sv-SE" smtClean="0"/>
              <a:t>15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69380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Alla</a:t>
            </a:r>
            <a:r>
              <a:rPr lang="sv-SE" baseline="0" dirty="0"/>
              <a:t> nivåer finns med i NSK-S. 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BC37BA6-2807-4542-9005-6A3B7B178883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616613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BDEA94-F2E2-40D3-83C5-D82B93BB52DA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434984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MATS</a:t>
            </a:r>
          </a:p>
          <a:p>
            <a:r>
              <a:rPr lang="sv-SE" dirty="0"/>
              <a:t>Klicka på länken</a:t>
            </a:r>
            <a:r>
              <a:rPr lang="sv-SE" baseline="0" dirty="0"/>
              <a:t> ”det handlar om människor” för att se film om NSK-S 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BDEA94-F2E2-40D3-83C5-D82B93BB52DA}" type="slidenum">
              <a:rPr lang="sv-SE" smtClean="0"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779366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BDEA94-F2E2-40D3-83C5-D82B93BB52DA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412742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Färgerna</a:t>
            </a:r>
            <a:r>
              <a:rPr lang="sv-SE" baseline="0" dirty="0"/>
              <a:t> i kartan är NSK-S färger och står inte för något annat. Ingen jämförelse mellan län.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B85A81-698F-4B4B-9021-EB90229CD3DF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513716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BDEA94-F2E2-40D3-83C5-D82B93BB52DA}" type="slidenum">
              <a:rPr lang="sv-SE" smtClean="0"/>
              <a:t>10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749027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BDEA94-F2E2-40D3-83C5-D82B93BB52DA}" type="slidenum">
              <a:rPr lang="sv-SE" smtClean="0"/>
              <a:t>11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510253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BDEA94-F2E2-40D3-83C5-D82B93BB52DA}" type="slidenum">
              <a:rPr lang="sv-SE" smtClean="0"/>
              <a:t>12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768315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7" Type="http://schemas.openxmlformats.org/officeDocument/2006/relationships/image" Target="../media/image10.PNG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3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1.jp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6.jpeg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2.jp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6.jpeg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66000" y="2746800"/>
            <a:ext cx="9608400" cy="1965600"/>
          </a:xfrm>
        </p:spPr>
        <p:txBody>
          <a:bodyPr anchor="t">
            <a:noAutofit/>
          </a:bodyPr>
          <a:lstStyle>
            <a:lvl1pPr algn="ctr">
              <a:defRPr sz="4400"/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666000" y="4809600"/>
            <a:ext cx="9608400" cy="1425600"/>
          </a:xfrm>
        </p:spPr>
        <p:txBody>
          <a:bodyPr>
            <a:noAutofit/>
          </a:bodyPr>
          <a:lstStyle>
            <a:lvl1pPr marL="0" indent="0" algn="ctr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om du vill redigera mall för underrubrikformat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C18DA-410A-4124-BB0F-DE8CA676B1E5}" type="datetimeFigureOut">
              <a:rPr lang="sv-SE" smtClean="0"/>
              <a:t>2023-03-23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AD975-63FF-4468-AC34-025F73E043F9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725573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AE8F395-8FD7-48FF-AEA7-8CB26C52A51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158267" y="696036"/>
            <a:ext cx="7875464" cy="530915"/>
          </a:xfrm>
        </p:spPr>
        <p:txBody>
          <a:bodyPr>
            <a:spAutoFit/>
          </a:bodyPr>
          <a:lstStyle>
            <a:lvl1pPr algn="ctr">
              <a:defRPr sz="3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D7ED5926-DFD5-42BF-A67E-E46C7634A7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2D259-ACB8-4FD1-AC0F-9CAC8F5E07E0}" type="datetimeFigureOut">
              <a:rPr lang="sv-SE" smtClean="0"/>
              <a:t>2023-03-23</a:t>
            </a:fld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A4AFB699-DC22-4A7F-9650-0C229C0D4E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7D30C573-191C-4D7E-8993-A63D48D4A0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9B0E5-37D7-412E-A162-6A236BADC197}" type="slidenum">
              <a:rPr lang="sv-SE" smtClean="0"/>
              <a:t>‹#›</a:t>
            </a:fld>
            <a:endParaRPr lang="sv-SE" dirty="0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4A47219F-78DC-4104-9369-C7A6BADBA26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78" y="-9524"/>
            <a:ext cx="3096000" cy="3599059"/>
          </a:xfrm>
          <a:prstGeom prst="rect">
            <a:avLst/>
          </a:prstGeom>
          <a:effectLst>
            <a:outerShdw blurRad="101600" dist="12700" dir="8100000" algn="tr" rotWithShape="0">
              <a:prstClr val="black">
                <a:alpha val="13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0684661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66000" y="2746800"/>
            <a:ext cx="9608400" cy="1965600"/>
          </a:xfrm>
        </p:spPr>
        <p:txBody>
          <a:bodyPr anchor="t">
            <a:noAutofit/>
          </a:bodyPr>
          <a:lstStyle>
            <a:lvl1pPr algn="ctr">
              <a:defRPr sz="4400"/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666000" y="4809600"/>
            <a:ext cx="9608400" cy="1425600"/>
          </a:xfrm>
        </p:spPr>
        <p:txBody>
          <a:bodyPr>
            <a:noAutofit/>
          </a:bodyPr>
          <a:lstStyle>
            <a:lvl1pPr marL="0" indent="0" algn="ctr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om du vill redigera mall för underrubrikformat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2D259-ACB8-4FD1-AC0F-9CAC8F5E07E0}" type="datetimeFigureOut">
              <a:rPr lang="sv-SE" smtClean="0"/>
              <a:t>2023-03-23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9B0E5-37D7-412E-A162-6A236BADC197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75484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2D259-ACB8-4FD1-AC0F-9CAC8F5E07E0}" type="datetimeFigureOut">
              <a:rPr lang="sv-SE" smtClean="0"/>
              <a:t>2023-03-23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9B0E5-37D7-412E-A162-6A236BADC197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189611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66000" y="2746800"/>
            <a:ext cx="9608400" cy="1965600"/>
          </a:xfrm>
        </p:spPr>
        <p:txBody>
          <a:bodyPr anchor="t">
            <a:noAutofit/>
          </a:bodyPr>
          <a:lstStyle>
            <a:lvl1pPr algn="ctr">
              <a:defRPr sz="5400"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66000" y="4810125"/>
            <a:ext cx="9608400" cy="1427163"/>
          </a:xfrm>
        </p:spPr>
        <p:txBody>
          <a:bodyPr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B42D259-ACB8-4FD1-AC0F-9CAC8F5E07E0}" type="datetimeFigureOut">
              <a:rPr lang="sv-SE" smtClean="0"/>
              <a:pPr/>
              <a:t>2023-03-23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4C9B0E5-37D7-412E-A162-6A236BADC19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881808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666000" y="2494800"/>
            <a:ext cx="4716000" cy="374040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5552325" y="2494800"/>
            <a:ext cx="4716000" cy="374040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2D259-ACB8-4FD1-AC0F-9CAC8F5E07E0}" type="datetimeFigureOut">
              <a:rPr lang="sv-SE" smtClean="0"/>
              <a:t>2023-03-23</a:t>
            </a:fld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9B0E5-37D7-412E-A162-6A236BADC197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324163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törre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64234" y="874602"/>
            <a:ext cx="5326992" cy="1228518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666000" y="2494800"/>
            <a:ext cx="5325226" cy="374040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095999" y="874602"/>
            <a:ext cx="4172325" cy="536059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2D259-ACB8-4FD1-AC0F-9CAC8F5E07E0}" type="datetimeFigureOut">
              <a:rPr lang="sv-SE" smtClean="0"/>
              <a:t>2023-03-23</a:t>
            </a:fld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9B0E5-37D7-412E-A162-6A236BADC197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528585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66000" y="875015"/>
            <a:ext cx="9608400" cy="1228105"/>
          </a:xfrm>
        </p:spPr>
        <p:txBody>
          <a:bodyPr>
            <a:noAutofit/>
          </a:bodyPr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66001" y="2162175"/>
            <a:ext cx="4716000" cy="609600"/>
          </a:xfrm>
        </p:spPr>
        <p:txBody>
          <a:bodyPr anchor="ctr">
            <a:no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66000" y="2845950"/>
            <a:ext cx="4716000" cy="3391337"/>
          </a:xfrm>
        </p:spPr>
        <p:txBody>
          <a:bodyPr>
            <a:no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5551200" y="2162175"/>
            <a:ext cx="4723200" cy="609600"/>
          </a:xfrm>
        </p:spPr>
        <p:txBody>
          <a:bodyPr anchor="ctr">
            <a:no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5551200" y="2847600"/>
            <a:ext cx="4716000" cy="3391200"/>
          </a:xfrm>
        </p:spPr>
        <p:txBody>
          <a:bodyPr>
            <a:no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2D259-ACB8-4FD1-AC0F-9CAC8F5E07E0}" type="datetimeFigureOut">
              <a:rPr lang="sv-SE" smtClean="0"/>
              <a:t>2023-03-23</a:t>
            </a:fld>
            <a:endParaRPr lang="sv-SE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9B0E5-37D7-412E-A162-6A236BADC197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319283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2D259-ACB8-4FD1-AC0F-9CAC8F5E07E0}" type="datetimeFigureOut">
              <a:rPr lang="sv-SE" smtClean="0"/>
              <a:t>2023-03-23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9B0E5-37D7-412E-A162-6A236BADC197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2738717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2D259-ACB8-4FD1-AC0F-9CAC8F5E07E0}" type="datetimeFigureOut">
              <a:rPr lang="sv-SE" smtClean="0"/>
              <a:t>2023-03-23</a:t>
            </a:fld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9B0E5-37D7-412E-A162-6A236BADC197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010009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2D259-ACB8-4FD1-AC0F-9CAC8F5E07E0}" type="datetimeFigureOut">
              <a:rPr lang="sv-SE" smtClean="0"/>
              <a:t>2023-03-23</a:t>
            </a:fld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9B0E5-37D7-412E-A162-6A236BADC197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10887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58763" indent="-228600">
              <a:buFont typeface="Arial" panose="020B0604020202020204" pitchFamily="34" charset="0"/>
              <a:buChar char="•"/>
              <a:defRPr/>
            </a:lvl1pPr>
            <a:lvl2pPr marL="685800" indent="-228600">
              <a:buFont typeface="Arial" panose="020B0604020202020204" pitchFamily="34" charset="0"/>
              <a:buChar char="•"/>
              <a:defRPr/>
            </a:lvl2pPr>
            <a:lvl3pPr marL="1143000" indent="-228600">
              <a:buFont typeface="Arial" panose="020B0604020202020204" pitchFamily="34" charset="0"/>
              <a:buChar char="•"/>
              <a:defRPr/>
            </a:lvl3pPr>
            <a:lvl4pPr marL="1600200" indent="-228600">
              <a:buFont typeface="Arial" panose="020B0604020202020204" pitchFamily="34" charset="0"/>
              <a:buChar char="•"/>
              <a:defRPr/>
            </a:lvl4pPr>
            <a:lvl5pPr marL="2057400" indent="-22860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C18DA-410A-4124-BB0F-DE8CA676B1E5}" type="datetimeFigureOut">
              <a:rPr lang="sv-SE" smtClean="0"/>
              <a:t>2023-03-23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AD975-63FF-4468-AC34-025F73E043F9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0683783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 med bild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7"/>
          <p:cNvSpPr>
            <a:spLocks noGrp="1"/>
          </p:cNvSpPr>
          <p:nvPr>
            <p:ph type="pic" sz="quarter" idx="13" hasCustomPrompt="1"/>
          </p:nvPr>
        </p:nvSpPr>
        <p:spPr>
          <a:xfrm>
            <a:off x="-1" y="-1499"/>
            <a:ext cx="12192599" cy="6859498"/>
          </a:xfrm>
          <a:custGeom>
            <a:avLst/>
            <a:gdLst>
              <a:gd name="connsiteX0" fmla="*/ 0 w 12191999"/>
              <a:gd name="connsiteY0" fmla="*/ 0 h 6858000"/>
              <a:gd name="connsiteX1" fmla="*/ 12191999 w 12191999"/>
              <a:gd name="connsiteY1" fmla="*/ 0 h 6858000"/>
              <a:gd name="connsiteX2" fmla="*/ 12191999 w 12191999"/>
              <a:gd name="connsiteY2" fmla="*/ 6858000 h 6858000"/>
              <a:gd name="connsiteX3" fmla="*/ 0 w 12191999"/>
              <a:gd name="connsiteY3" fmla="*/ 6858000 h 6858000"/>
              <a:gd name="connsiteX4" fmla="*/ 0 w 12191999"/>
              <a:gd name="connsiteY4" fmla="*/ 0 h 6858000"/>
              <a:gd name="connsiteX0" fmla="*/ 0 w 12201525"/>
              <a:gd name="connsiteY0" fmla="*/ 0 h 6858000"/>
              <a:gd name="connsiteX1" fmla="*/ 12191999 w 12201525"/>
              <a:gd name="connsiteY1" fmla="*/ 0 h 6858000"/>
              <a:gd name="connsiteX2" fmla="*/ 12201525 w 12201525"/>
              <a:gd name="connsiteY2" fmla="*/ 3552825 h 6858000"/>
              <a:gd name="connsiteX3" fmla="*/ 12191999 w 12201525"/>
              <a:gd name="connsiteY3" fmla="*/ 6858000 h 6858000"/>
              <a:gd name="connsiteX4" fmla="*/ 0 w 12201525"/>
              <a:gd name="connsiteY4" fmla="*/ 6858000 h 6858000"/>
              <a:gd name="connsiteX5" fmla="*/ 0 w 12201525"/>
              <a:gd name="connsiteY5" fmla="*/ 0 h 6858000"/>
              <a:gd name="connsiteX0" fmla="*/ 0 w 12201525"/>
              <a:gd name="connsiteY0" fmla="*/ 9525 h 6867525"/>
              <a:gd name="connsiteX1" fmla="*/ 9134474 w 12201525"/>
              <a:gd name="connsiteY1" fmla="*/ 0 h 6867525"/>
              <a:gd name="connsiteX2" fmla="*/ 12201525 w 12201525"/>
              <a:gd name="connsiteY2" fmla="*/ 3562350 h 6867525"/>
              <a:gd name="connsiteX3" fmla="*/ 12191999 w 12201525"/>
              <a:gd name="connsiteY3" fmla="*/ 6867525 h 6867525"/>
              <a:gd name="connsiteX4" fmla="*/ 0 w 12201525"/>
              <a:gd name="connsiteY4" fmla="*/ 6867525 h 6867525"/>
              <a:gd name="connsiteX5" fmla="*/ 0 w 12201525"/>
              <a:gd name="connsiteY5" fmla="*/ 9525 h 6867525"/>
              <a:gd name="connsiteX0" fmla="*/ 0 w 12201525"/>
              <a:gd name="connsiteY0" fmla="*/ 9525 h 6867525"/>
              <a:gd name="connsiteX1" fmla="*/ 9134474 w 12201525"/>
              <a:gd name="connsiteY1" fmla="*/ 0 h 6867525"/>
              <a:gd name="connsiteX2" fmla="*/ 12201525 w 12201525"/>
              <a:gd name="connsiteY2" fmla="*/ 3562350 h 6867525"/>
              <a:gd name="connsiteX3" fmla="*/ 12191999 w 12201525"/>
              <a:gd name="connsiteY3" fmla="*/ 6867525 h 6867525"/>
              <a:gd name="connsiteX4" fmla="*/ 0 w 12201525"/>
              <a:gd name="connsiteY4" fmla="*/ 6867525 h 6867525"/>
              <a:gd name="connsiteX5" fmla="*/ 0 w 12201525"/>
              <a:gd name="connsiteY5" fmla="*/ 9525 h 6867525"/>
              <a:gd name="connsiteX0" fmla="*/ 0 w 12201525"/>
              <a:gd name="connsiteY0" fmla="*/ 9525 h 6867525"/>
              <a:gd name="connsiteX1" fmla="*/ 9134474 w 12201525"/>
              <a:gd name="connsiteY1" fmla="*/ 0 h 6867525"/>
              <a:gd name="connsiteX2" fmla="*/ 12201525 w 12201525"/>
              <a:gd name="connsiteY2" fmla="*/ 3562350 h 6867525"/>
              <a:gd name="connsiteX3" fmla="*/ 12191999 w 12201525"/>
              <a:gd name="connsiteY3" fmla="*/ 6867525 h 6867525"/>
              <a:gd name="connsiteX4" fmla="*/ 0 w 12201525"/>
              <a:gd name="connsiteY4" fmla="*/ 6867525 h 6867525"/>
              <a:gd name="connsiteX5" fmla="*/ 0 w 12201525"/>
              <a:gd name="connsiteY5" fmla="*/ 9525 h 6867525"/>
              <a:gd name="connsiteX0" fmla="*/ 0 w 12201525"/>
              <a:gd name="connsiteY0" fmla="*/ 9525 h 6867525"/>
              <a:gd name="connsiteX1" fmla="*/ 9134474 w 12201525"/>
              <a:gd name="connsiteY1" fmla="*/ 0 h 6867525"/>
              <a:gd name="connsiteX2" fmla="*/ 12201525 w 12201525"/>
              <a:gd name="connsiteY2" fmla="*/ 3562350 h 6867525"/>
              <a:gd name="connsiteX3" fmla="*/ 12191999 w 12201525"/>
              <a:gd name="connsiteY3" fmla="*/ 6867525 h 6867525"/>
              <a:gd name="connsiteX4" fmla="*/ 0 w 12201525"/>
              <a:gd name="connsiteY4" fmla="*/ 6867525 h 6867525"/>
              <a:gd name="connsiteX5" fmla="*/ 0 w 12201525"/>
              <a:gd name="connsiteY5" fmla="*/ 9525 h 6867525"/>
              <a:gd name="connsiteX0" fmla="*/ 0 w 12201525"/>
              <a:gd name="connsiteY0" fmla="*/ 9525 h 6867525"/>
              <a:gd name="connsiteX1" fmla="*/ 9134474 w 12201525"/>
              <a:gd name="connsiteY1" fmla="*/ 0 h 6867525"/>
              <a:gd name="connsiteX2" fmla="*/ 12201525 w 12201525"/>
              <a:gd name="connsiteY2" fmla="*/ 3562350 h 6867525"/>
              <a:gd name="connsiteX3" fmla="*/ 12191999 w 12201525"/>
              <a:gd name="connsiteY3" fmla="*/ 6867525 h 6867525"/>
              <a:gd name="connsiteX4" fmla="*/ 0 w 12201525"/>
              <a:gd name="connsiteY4" fmla="*/ 6867525 h 6867525"/>
              <a:gd name="connsiteX5" fmla="*/ 0 w 12201525"/>
              <a:gd name="connsiteY5" fmla="*/ 9525 h 6867525"/>
              <a:gd name="connsiteX0" fmla="*/ 0 w 12201525"/>
              <a:gd name="connsiteY0" fmla="*/ 9525 h 6867525"/>
              <a:gd name="connsiteX1" fmla="*/ 9134474 w 12201525"/>
              <a:gd name="connsiteY1" fmla="*/ 0 h 6867525"/>
              <a:gd name="connsiteX2" fmla="*/ 12201525 w 12201525"/>
              <a:gd name="connsiteY2" fmla="*/ 3562350 h 6867525"/>
              <a:gd name="connsiteX3" fmla="*/ 12191999 w 12201525"/>
              <a:gd name="connsiteY3" fmla="*/ 6867525 h 6867525"/>
              <a:gd name="connsiteX4" fmla="*/ 0 w 12201525"/>
              <a:gd name="connsiteY4" fmla="*/ 6867525 h 6867525"/>
              <a:gd name="connsiteX5" fmla="*/ 0 w 12201525"/>
              <a:gd name="connsiteY5" fmla="*/ 9525 h 6867525"/>
              <a:gd name="connsiteX0" fmla="*/ 0 w 12201525"/>
              <a:gd name="connsiteY0" fmla="*/ 9525 h 6867525"/>
              <a:gd name="connsiteX1" fmla="*/ 9134474 w 12201525"/>
              <a:gd name="connsiteY1" fmla="*/ 0 h 6867525"/>
              <a:gd name="connsiteX2" fmla="*/ 12201525 w 12201525"/>
              <a:gd name="connsiteY2" fmla="*/ 3562350 h 6867525"/>
              <a:gd name="connsiteX3" fmla="*/ 12191999 w 12201525"/>
              <a:gd name="connsiteY3" fmla="*/ 6867525 h 6867525"/>
              <a:gd name="connsiteX4" fmla="*/ 0 w 12201525"/>
              <a:gd name="connsiteY4" fmla="*/ 6867525 h 6867525"/>
              <a:gd name="connsiteX5" fmla="*/ 0 w 12201525"/>
              <a:gd name="connsiteY5" fmla="*/ 9525 h 6867525"/>
              <a:gd name="connsiteX0" fmla="*/ 0 w 12201525"/>
              <a:gd name="connsiteY0" fmla="*/ 9525 h 6867525"/>
              <a:gd name="connsiteX1" fmla="*/ 9134474 w 12201525"/>
              <a:gd name="connsiteY1" fmla="*/ 0 h 6867525"/>
              <a:gd name="connsiteX2" fmla="*/ 12201525 w 12201525"/>
              <a:gd name="connsiteY2" fmla="*/ 3562350 h 6867525"/>
              <a:gd name="connsiteX3" fmla="*/ 12191999 w 12201525"/>
              <a:gd name="connsiteY3" fmla="*/ 6867525 h 6867525"/>
              <a:gd name="connsiteX4" fmla="*/ 0 w 12201525"/>
              <a:gd name="connsiteY4" fmla="*/ 6867525 h 6867525"/>
              <a:gd name="connsiteX5" fmla="*/ 0 w 12201525"/>
              <a:gd name="connsiteY5" fmla="*/ 9525 h 6867525"/>
              <a:gd name="connsiteX0" fmla="*/ 0 w 12201525"/>
              <a:gd name="connsiteY0" fmla="*/ 9525 h 6867525"/>
              <a:gd name="connsiteX1" fmla="*/ 9134474 w 12201525"/>
              <a:gd name="connsiteY1" fmla="*/ 0 h 6867525"/>
              <a:gd name="connsiteX2" fmla="*/ 12201525 w 12201525"/>
              <a:gd name="connsiteY2" fmla="*/ 3562350 h 6867525"/>
              <a:gd name="connsiteX3" fmla="*/ 12191999 w 12201525"/>
              <a:gd name="connsiteY3" fmla="*/ 6867525 h 6867525"/>
              <a:gd name="connsiteX4" fmla="*/ 0 w 12201525"/>
              <a:gd name="connsiteY4" fmla="*/ 6867525 h 6867525"/>
              <a:gd name="connsiteX5" fmla="*/ 0 w 12201525"/>
              <a:gd name="connsiteY5" fmla="*/ 9525 h 6867525"/>
              <a:gd name="connsiteX0" fmla="*/ 0 w 12201525"/>
              <a:gd name="connsiteY0" fmla="*/ 9525 h 6867525"/>
              <a:gd name="connsiteX1" fmla="*/ 9134474 w 12201525"/>
              <a:gd name="connsiteY1" fmla="*/ 0 h 6867525"/>
              <a:gd name="connsiteX2" fmla="*/ 12201525 w 12201525"/>
              <a:gd name="connsiteY2" fmla="*/ 3562350 h 6867525"/>
              <a:gd name="connsiteX3" fmla="*/ 12191999 w 12201525"/>
              <a:gd name="connsiteY3" fmla="*/ 6867525 h 6867525"/>
              <a:gd name="connsiteX4" fmla="*/ 0 w 12201525"/>
              <a:gd name="connsiteY4" fmla="*/ 6867525 h 6867525"/>
              <a:gd name="connsiteX5" fmla="*/ 0 w 12201525"/>
              <a:gd name="connsiteY5" fmla="*/ 9525 h 6867525"/>
              <a:gd name="connsiteX0" fmla="*/ 0 w 12201525"/>
              <a:gd name="connsiteY0" fmla="*/ 9525 h 6867525"/>
              <a:gd name="connsiteX1" fmla="*/ 9134474 w 12201525"/>
              <a:gd name="connsiteY1" fmla="*/ 0 h 6867525"/>
              <a:gd name="connsiteX2" fmla="*/ 12201525 w 12201525"/>
              <a:gd name="connsiteY2" fmla="*/ 3562350 h 6867525"/>
              <a:gd name="connsiteX3" fmla="*/ 12191999 w 12201525"/>
              <a:gd name="connsiteY3" fmla="*/ 6867525 h 6867525"/>
              <a:gd name="connsiteX4" fmla="*/ 0 w 12201525"/>
              <a:gd name="connsiteY4" fmla="*/ 6867525 h 6867525"/>
              <a:gd name="connsiteX5" fmla="*/ 0 w 12201525"/>
              <a:gd name="connsiteY5" fmla="*/ 9525 h 6867525"/>
              <a:gd name="connsiteX0" fmla="*/ 0 w 12201525"/>
              <a:gd name="connsiteY0" fmla="*/ 15502 h 6873502"/>
              <a:gd name="connsiteX1" fmla="*/ 9098615 w 12201525"/>
              <a:gd name="connsiteY1" fmla="*/ 0 h 6873502"/>
              <a:gd name="connsiteX2" fmla="*/ 12201525 w 12201525"/>
              <a:gd name="connsiteY2" fmla="*/ 3568327 h 6873502"/>
              <a:gd name="connsiteX3" fmla="*/ 12191999 w 12201525"/>
              <a:gd name="connsiteY3" fmla="*/ 6873502 h 6873502"/>
              <a:gd name="connsiteX4" fmla="*/ 0 w 12201525"/>
              <a:gd name="connsiteY4" fmla="*/ 6873502 h 6873502"/>
              <a:gd name="connsiteX5" fmla="*/ 0 w 12201525"/>
              <a:gd name="connsiteY5" fmla="*/ 15502 h 6873502"/>
              <a:gd name="connsiteX0" fmla="*/ 0 w 12201525"/>
              <a:gd name="connsiteY0" fmla="*/ 15502 h 6873502"/>
              <a:gd name="connsiteX1" fmla="*/ 9098615 w 12201525"/>
              <a:gd name="connsiteY1" fmla="*/ 0 h 6873502"/>
              <a:gd name="connsiteX2" fmla="*/ 12201525 w 12201525"/>
              <a:gd name="connsiteY2" fmla="*/ 3568327 h 6873502"/>
              <a:gd name="connsiteX3" fmla="*/ 12191999 w 12201525"/>
              <a:gd name="connsiteY3" fmla="*/ 6873502 h 6873502"/>
              <a:gd name="connsiteX4" fmla="*/ 0 w 12201525"/>
              <a:gd name="connsiteY4" fmla="*/ 6873502 h 6873502"/>
              <a:gd name="connsiteX5" fmla="*/ 0 w 12201525"/>
              <a:gd name="connsiteY5" fmla="*/ 15502 h 6873502"/>
              <a:gd name="connsiteX0" fmla="*/ 0 w 12201525"/>
              <a:gd name="connsiteY0" fmla="*/ 15502 h 6873502"/>
              <a:gd name="connsiteX1" fmla="*/ 9098615 w 12201525"/>
              <a:gd name="connsiteY1" fmla="*/ 0 h 6873502"/>
              <a:gd name="connsiteX2" fmla="*/ 12201525 w 12201525"/>
              <a:gd name="connsiteY2" fmla="*/ 3568327 h 6873502"/>
              <a:gd name="connsiteX3" fmla="*/ 12191999 w 12201525"/>
              <a:gd name="connsiteY3" fmla="*/ 6873502 h 6873502"/>
              <a:gd name="connsiteX4" fmla="*/ 0 w 12201525"/>
              <a:gd name="connsiteY4" fmla="*/ 6873502 h 6873502"/>
              <a:gd name="connsiteX5" fmla="*/ 0 w 12201525"/>
              <a:gd name="connsiteY5" fmla="*/ 15502 h 6873502"/>
              <a:gd name="connsiteX0" fmla="*/ 0 w 12201525"/>
              <a:gd name="connsiteY0" fmla="*/ 15502 h 6873502"/>
              <a:gd name="connsiteX1" fmla="*/ 9098615 w 12201525"/>
              <a:gd name="connsiteY1" fmla="*/ 0 h 6873502"/>
              <a:gd name="connsiteX2" fmla="*/ 12201525 w 12201525"/>
              <a:gd name="connsiteY2" fmla="*/ 3568327 h 6873502"/>
              <a:gd name="connsiteX3" fmla="*/ 12191999 w 12201525"/>
              <a:gd name="connsiteY3" fmla="*/ 6873502 h 6873502"/>
              <a:gd name="connsiteX4" fmla="*/ 0 w 12201525"/>
              <a:gd name="connsiteY4" fmla="*/ 6873502 h 6873502"/>
              <a:gd name="connsiteX5" fmla="*/ 0 w 12201525"/>
              <a:gd name="connsiteY5" fmla="*/ 15502 h 6873502"/>
              <a:gd name="connsiteX0" fmla="*/ 0 w 12201525"/>
              <a:gd name="connsiteY0" fmla="*/ 6876 h 6864876"/>
              <a:gd name="connsiteX1" fmla="*/ 9098615 w 12201525"/>
              <a:gd name="connsiteY1" fmla="*/ 0 h 6864876"/>
              <a:gd name="connsiteX2" fmla="*/ 12201525 w 12201525"/>
              <a:gd name="connsiteY2" fmla="*/ 3559701 h 6864876"/>
              <a:gd name="connsiteX3" fmla="*/ 12191999 w 12201525"/>
              <a:gd name="connsiteY3" fmla="*/ 6864876 h 6864876"/>
              <a:gd name="connsiteX4" fmla="*/ 0 w 12201525"/>
              <a:gd name="connsiteY4" fmla="*/ 6864876 h 6864876"/>
              <a:gd name="connsiteX5" fmla="*/ 0 w 12201525"/>
              <a:gd name="connsiteY5" fmla="*/ 6876 h 6864876"/>
              <a:gd name="connsiteX0" fmla="*/ 0 w 12201525"/>
              <a:gd name="connsiteY0" fmla="*/ 6876 h 6864876"/>
              <a:gd name="connsiteX1" fmla="*/ 9098615 w 12201525"/>
              <a:gd name="connsiteY1" fmla="*/ 0 h 6864876"/>
              <a:gd name="connsiteX2" fmla="*/ 12201525 w 12201525"/>
              <a:gd name="connsiteY2" fmla="*/ 3559701 h 6864876"/>
              <a:gd name="connsiteX3" fmla="*/ 12191999 w 12201525"/>
              <a:gd name="connsiteY3" fmla="*/ 6864876 h 6864876"/>
              <a:gd name="connsiteX4" fmla="*/ 0 w 12201525"/>
              <a:gd name="connsiteY4" fmla="*/ 6864876 h 6864876"/>
              <a:gd name="connsiteX5" fmla="*/ 0 w 12201525"/>
              <a:gd name="connsiteY5" fmla="*/ 6876 h 6864876"/>
              <a:gd name="connsiteX0" fmla="*/ 0 w 12201525"/>
              <a:gd name="connsiteY0" fmla="*/ 6876 h 6864876"/>
              <a:gd name="connsiteX1" fmla="*/ 9133121 w 12201525"/>
              <a:gd name="connsiteY1" fmla="*/ 0 h 6864876"/>
              <a:gd name="connsiteX2" fmla="*/ 12201525 w 12201525"/>
              <a:gd name="connsiteY2" fmla="*/ 3559701 h 6864876"/>
              <a:gd name="connsiteX3" fmla="*/ 12191999 w 12201525"/>
              <a:gd name="connsiteY3" fmla="*/ 6864876 h 6864876"/>
              <a:gd name="connsiteX4" fmla="*/ 0 w 12201525"/>
              <a:gd name="connsiteY4" fmla="*/ 6864876 h 6864876"/>
              <a:gd name="connsiteX5" fmla="*/ 0 w 12201525"/>
              <a:gd name="connsiteY5" fmla="*/ 6876 h 6864876"/>
              <a:gd name="connsiteX0" fmla="*/ 0 w 12201525"/>
              <a:gd name="connsiteY0" fmla="*/ 6876 h 6864876"/>
              <a:gd name="connsiteX1" fmla="*/ 9133121 w 12201525"/>
              <a:gd name="connsiteY1" fmla="*/ 0 h 6864876"/>
              <a:gd name="connsiteX2" fmla="*/ 12201525 w 12201525"/>
              <a:gd name="connsiteY2" fmla="*/ 3559701 h 6864876"/>
              <a:gd name="connsiteX3" fmla="*/ 12191999 w 12201525"/>
              <a:gd name="connsiteY3" fmla="*/ 6864876 h 6864876"/>
              <a:gd name="connsiteX4" fmla="*/ 0 w 12201525"/>
              <a:gd name="connsiteY4" fmla="*/ 6864876 h 6864876"/>
              <a:gd name="connsiteX5" fmla="*/ 0 w 12201525"/>
              <a:gd name="connsiteY5" fmla="*/ 6876 h 6864876"/>
              <a:gd name="connsiteX0" fmla="*/ 0 w 12201525"/>
              <a:gd name="connsiteY0" fmla="*/ 6876 h 6864876"/>
              <a:gd name="connsiteX1" fmla="*/ 9133121 w 12201525"/>
              <a:gd name="connsiteY1" fmla="*/ 0 h 6864876"/>
              <a:gd name="connsiteX2" fmla="*/ 12201525 w 12201525"/>
              <a:gd name="connsiteY2" fmla="*/ 3559701 h 6864876"/>
              <a:gd name="connsiteX3" fmla="*/ 12191999 w 12201525"/>
              <a:gd name="connsiteY3" fmla="*/ 6864876 h 6864876"/>
              <a:gd name="connsiteX4" fmla="*/ 0 w 12201525"/>
              <a:gd name="connsiteY4" fmla="*/ 6864876 h 6864876"/>
              <a:gd name="connsiteX5" fmla="*/ 0 w 12201525"/>
              <a:gd name="connsiteY5" fmla="*/ 6876 h 6864876"/>
              <a:gd name="connsiteX0" fmla="*/ 0 w 12201525"/>
              <a:gd name="connsiteY0" fmla="*/ 6876 h 6864876"/>
              <a:gd name="connsiteX1" fmla="*/ 9127742 w 12201525"/>
              <a:gd name="connsiteY1" fmla="*/ 0 h 6864876"/>
              <a:gd name="connsiteX2" fmla="*/ 12201525 w 12201525"/>
              <a:gd name="connsiteY2" fmla="*/ 3559701 h 6864876"/>
              <a:gd name="connsiteX3" fmla="*/ 12191999 w 12201525"/>
              <a:gd name="connsiteY3" fmla="*/ 6864876 h 6864876"/>
              <a:gd name="connsiteX4" fmla="*/ 0 w 12201525"/>
              <a:gd name="connsiteY4" fmla="*/ 6864876 h 6864876"/>
              <a:gd name="connsiteX5" fmla="*/ 0 w 12201525"/>
              <a:gd name="connsiteY5" fmla="*/ 6876 h 6864876"/>
              <a:gd name="connsiteX0" fmla="*/ 0 w 12201525"/>
              <a:gd name="connsiteY0" fmla="*/ 6876 h 6864876"/>
              <a:gd name="connsiteX1" fmla="*/ 9133121 w 12201525"/>
              <a:gd name="connsiteY1" fmla="*/ 0 h 6864876"/>
              <a:gd name="connsiteX2" fmla="*/ 12201525 w 12201525"/>
              <a:gd name="connsiteY2" fmla="*/ 3559701 h 6864876"/>
              <a:gd name="connsiteX3" fmla="*/ 12191999 w 12201525"/>
              <a:gd name="connsiteY3" fmla="*/ 6864876 h 6864876"/>
              <a:gd name="connsiteX4" fmla="*/ 0 w 12201525"/>
              <a:gd name="connsiteY4" fmla="*/ 6864876 h 6864876"/>
              <a:gd name="connsiteX5" fmla="*/ 0 w 12201525"/>
              <a:gd name="connsiteY5" fmla="*/ 6876 h 6864876"/>
              <a:gd name="connsiteX0" fmla="*/ 0 w 12201525"/>
              <a:gd name="connsiteY0" fmla="*/ 1498 h 6859498"/>
              <a:gd name="connsiteX1" fmla="*/ 9133121 w 12201525"/>
              <a:gd name="connsiteY1" fmla="*/ 0 h 6859498"/>
              <a:gd name="connsiteX2" fmla="*/ 12201525 w 12201525"/>
              <a:gd name="connsiteY2" fmla="*/ 3554323 h 6859498"/>
              <a:gd name="connsiteX3" fmla="*/ 12191999 w 12201525"/>
              <a:gd name="connsiteY3" fmla="*/ 6859498 h 6859498"/>
              <a:gd name="connsiteX4" fmla="*/ 0 w 12201525"/>
              <a:gd name="connsiteY4" fmla="*/ 6859498 h 6859498"/>
              <a:gd name="connsiteX5" fmla="*/ 0 w 12201525"/>
              <a:gd name="connsiteY5" fmla="*/ 1498 h 6859498"/>
              <a:gd name="connsiteX0" fmla="*/ 0 w 12196930"/>
              <a:gd name="connsiteY0" fmla="*/ 1498 h 6859498"/>
              <a:gd name="connsiteX1" fmla="*/ 9133121 w 12196930"/>
              <a:gd name="connsiteY1" fmla="*/ 0 h 6859498"/>
              <a:gd name="connsiteX2" fmla="*/ 12196930 w 12196930"/>
              <a:gd name="connsiteY2" fmla="*/ 3549728 h 6859498"/>
              <a:gd name="connsiteX3" fmla="*/ 12191999 w 12196930"/>
              <a:gd name="connsiteY3" fmla="*/ 6859498 h 6859498"/>
              <a:gd name="connsiteX4" fmla="*/ 0 w 12196930"/>
              <a:gd name="connsiteY4" fmla="*/ 6859498 h 6859498"/>
              <a:gd name="connsiteX5" fmla="*/ 0 w 12196930"/>
              <a:gd name="connsiteY5" fmla="*/ 1498 h 6859498"/>
              <a:gd name="connsiteX0" fmla="*/ 0 w 12192599"/>
              <a:gd name="connsiteY0" fmla="*/ 1498 h 6859498"/>
              <a:gd name="connsiteX1" fmla="*/ 9133121 w 12192599"/>
              <a:gd name="connsiteY1" fmla="*/ 0 h 6859498"/>
              <a:gd name="connsiteX2" fmla="*/ 12187740 w 12192599"/>
              <a:gd name="connsiteY2" fmla="*/ 3549728 h 6859498"/>
              <a:gd name="connsiteX3" fmla="*/ 12191999 w 12192599"/>
              <a:gd name="connsiteY3" fmla="*/ 6859498 h 6859498"/>
              <a:gd name="connsiteX4" fmla="*/ 0 w 12192599"/>
              <a:gd name="connsiteY4" fmla="*/ 6859498 h 6859498"/>
              <a:gd name="connsiteX5" fmla="*/ 0 w 12192599"/>
              <a:gd name="connsiteY5" fmla="*/ 1498 h 68594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192599" h="6859498">
                <a:moveTo>
                  <a:pt x="0" y="1498"/>
                </a:moveTo>
                <a:lnTo>
                  <a:pt x="9133121" y="0"/>
                </a:lnTo>
                <a:cubicBezTo>
                  <a:pt x="10941201" y="1093691"/>
                  <a:pt x="11816297" y="2559984"/>
                  <a:pt x="12187740" y="3549728"/>
                </a:cubicBezTo>
                <a:cubicBezTo>
                  <a:pt x="12184565" y="4651453"/>
                  <a:pt x="12195174" y="5757773"/>
                  <a:pt x="12191999" y="6859498"/>
                </a:cubicBezTo>
                <a:lnTo>
                  <a:pt x="0" y="6859498"/>
                </a:lnTo>
                <a:lnTo>
                  <a:pt x="0" y="1498"/>
                </a:lnTo>
                <a:close/>
              </a:path>
            </a:pathLst>
          </a:custGeom>
        </p:spPr>
        <p:txBody>
          <a:bodyPr/>
          <a:lstStyle>
            <a:lvl1pPr marL="30163" indent="0">
              <a:buNone/>
              <a:defRPr/>
            </a:lvl1pPr>
          </a:lstStyle>
          <a:p>
            <a:r>
              <a:rPr lang="sv-SE" dirty="0"/>
              <a:t> 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B42D259-ACB8-4FD1-AC0F-9CAC8F5E07E0}" type="datetimeFigureOut">
              <a:rPr lang="sv-SE" smtClean="0"/>
              <a:pPr/>
              <a:t>2023-03-23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4C9B0E5-37D7-412E-A162-6A236BADC197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78" y="-9524"/>
            <a:ext cx="3096000" cy="3599059"/>
          </a:xfrm>
          <a:prstGeom prst="rect">
            <a:avLst/>
          </a:prstGeom>
        </p:spPr>
      </p:pic>
      <p:pic>
        <p:nvPicPr>
          <p:cNvPr id="9" name="Bildobjekt 8" descr="En bild som visar ritning&#10;&#10;Automatiskt genererad beskrivning">
            <a:extLst>
              <a:ext uri="{FF2B5EF4-FFF2-40B4-BE49-F238E27FC236}">
                <a16:creationId xmlns:a16="http://schemas.microsoft.com/office/drawing/2014/main" id="{C07B919C-66BA-4EE9-B4B5-5D94DE20BC2D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4171" y="388536"/>
            <a:ext cx="1175965" cy="486066"/>
          </a:xfrm>
          <a:prstGeom prst="rect">
            <a:avLst/>
          </a:prstGeom>
        </p:spPr>
      </p:pic>
      <p:grpSp>
        <p:nvGrpSpPr>
          <p:cNvPr id="10" name="Grupp 9"/>
          <p:cNvGrpSpPr/>
          <p:nvPr userDrawn="1"/>
        </p:nvGrpSpPr>
        <p:grpSpPr>
          <a:xfrm>
            <a:off x="4350511" y="1597565"/>
            <a:ext cx="6320534" cy="3661369"/>
            <a:chOff x="1460500" y="60872"/>
            <a:chExt cx="8991600" cy="5458790"/>
          </a:xfrm>
        </p:grpSpPr>
        <p:pic>
          <p:nvPicPr>
            <p:cNvPr id="11" name="Bildobjekt 10"/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67"/>
            <a:stretch/>
          </p:blipFill>
          <p:spPr>
            <a:xfrm>
              <a:off x="1460500" y="4845106"/>
              <a:ext cx="8928101" cy="674556"/>
            </a:xfrm>
            <a:prstGeom prst="rect">
              <a:avLst/>
            </a:prstGeom>
          </p:spPr>
        </p:pic>
        <p:pic>
          <p:nvPicPr>
            <p:cNvPr id="12" name="Bildobjekt 11"/>
            <p:cNvPicPr>
              <a:picLocks noChangeAspect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323" r="6283"/>
            <a:stretch/>
          </p:blipFill>
          <p:spPr>
            <a:xfrm>
              <a:off x="1460500" y="60872"/>
              <a:ext cx="8991600" cy="3828196"/>
            </a:xfrm>
            <a:prstGeom prst="rect">
              <a:avLst/>
            </a:prstGeom>
          </p:spPr>
        </p:pic>
        <p:pic>
          <p:nvPicPr>
            <p:cNvPr id="13" name="Bildobjekt 12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60501" y="3495369"/>
              <a:ext cx="8928100" cy="1112499"/>
            </a:xfrm>
            <a:prstGeom prst="rect">
              <a:avLst/>
            </a:prstGeom>
          </p:spPr>
        </p:pic>
      </p:grpSp>
      <p:pic>
        <p:nvPicPr>
          <p:cNvPr id="14" name="Bildobjekt 13"/>
          <p:cNvPicPr>
            <a:picLocks noChangeAspect="1"/>
          </p:cNvPicPr>
          <p:nvPr userDrawn="1"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075" r="19394" b="3809"/>
          <a:stretch/>
        </p:blipFill>
        <p:spPr>
          <a:xfrm>
            <a:off x="717847" y="75345"/>
            <a:ext cx="2914816" cy="62058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61585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it avsnit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66000" y="1889550"/>
            <a:ext cx="9608400" cy="1310850"/>
          </a:xfrm>
        </p:spPr>
        <p:txBody>
          <a:bodyPr anchor="t">
            <a:noAutofit/>
          </a:bodyPr>
          <a:lstStyle>
            <a:lvl1pPr algn="ctr">
              <a:defRPr sz="5400"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B42D259-ACB8-4FD1-AC0F-9CAC8F5E07E0}" type="datetimeFigureOut">
              <a:rPr lang="sv-SE" smtClean="0"/>
              <a:pPr/>
              <a:t>2023-03-23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4C9B0E5-37D7-412E-A162-6A236BADC197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78" y="-9524"/>
            <a:ext cx="3096000" cy="3599059"/>
          </a:xfrm>
          <a:prstGeom prst="rect">
            <a:avLst/>
          </a:prstGeom>
        </p:spPr>
      </p:pic>
      <p:pic>
        <p:nvPicPr>
          <p:cNvPr id="8" name="Bildobjekt 7" descr="En bild som visar ritning&#10;&#10;Automatiskt genererad beskrivning">
            <a:extLst>
              <a:ext uri="{FF2B5EF4-FFF2-40B4-BE49-F238E27FC236}">
                <a16:creationId xmlns:a16="http://schemas.microsoft.com/office/drawing/2014/main" id="{91DB7D1E-37AF-4FA0-8FD2-F23EC80E0E0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4171" y="388536"/>
            <a:ext cx="1175965" cy="486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748722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Rött avsnit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48"/>
            <a:ext cx="12192000" cy="6851904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66000" y="2747964"/>
            <a:ext cx="9608400" cy="1966912"/>
          </a:xfrm>
        </p:spPr>
        <p:txBody>
          <a:bodyPr anchor="t">
            <a:noAutofit/>
          </a:bodyPr>
          <a:lstStyle>
            <a:lvl1pPr algn="ctr">
              <a:defRPr sz="5400">
                <a:solidFill>
                  <a:srgbClr val="FFFFFF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B42D259-ACB8-4FD1-AC0F-9CAC8F5E07E0}" type="datetimeFigureOut">
              <a:rPr lang="sv-SE" smtClean="0"/>
              <a:pPr/>
              <a:t>2023-03-23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4C9B0E5-37D7-412E-A162-6A236BADC197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78" y="-9524"/>
            <a:ext cx="3096000" cy="3599059"/>
          </a:xfrm>
          <a:prstGeom prst="rect">
            <a:avLst/>
          </a:prstGeom>
        </p:spPr>
      </p:pic>
      <p:pic>
        <p:nvPicPr>
          <p:cNvPr id="9" name="Bildobjekt 8" descr="En bild som visar ritning&#10;&#10;Automatiskt genererad beskrivning">
            <a:extLst>
              <a:ext uri="{FF2B5EF4-FFF2-40B4-BE49-F238E27FC236}">
                <a16:creationId xmlns:a16="http://schemas.microsoft.com/office/drawing/2014/main" id="{E0CF1DFE-83CD-4DBA-9864-1BB764A14C1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4171" y="388536"/>
            <a:ext cx="1175965" cy="486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994519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Grått avsnit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48"/>
            <a:ext cx="12192000" cy="6851904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66000" y="2747964"/>
            <a:ext cx="9608400" cy="1966912"/>
          </a:xfrm>
        </p:spPr>
        <p:txBody>
          <a:bodyPr anchor="t">
            <a:noAutofit/>
          </a:bodyPr>
          <a:lstStyle>
            <a:lvl1pPr algn="ctr">
              <a:defRPr sz="5400">
                <a:solidFill>
                  <a:srgbClr val="FFFFFF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B42D259-ACB8-4FD1-AC0F-9CAC8F5E07E0}" type="datetimeFigureOut">
              <a:rPr lang="sv-SE" smtClean="0"/>
              <a:pPr/>
              <a:t>2023-03-23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4C9B0E5-37D7-412E-A162-6A236BADC197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78" y="-9524"/>
            <a:ext cx="3096000" cy="3599059"/>
          </a:xfrm>
          <a:prstGeom prst="rect">
            <a:avLst/>
          </a:prstGeom>
        </p:spPr>
      </p:pic>
      <p:pic>
        <p:nvPicPr>
          <p:cNvPr id="9" name="Bildobjekt 8" descr="En bild som visar ritning&#10;&#10;Automatiskt genererad beskrivning">
            <a:extLst>
              <a:ext uri="{FF2B5EF4-FFF2-40B4-BE49-F238E27FC236}">
                <a16:creationId xmlns:a16="http://schemas.microsoft.com/office/drawing/2014/main" id="{66BA1DF9-F254-47E8-AD5B-F1789C944EBC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4171" y="388536"/>
            <a:ext cx="1175965" cy="486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499658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66000" y="2746800"/>
            <a:ext cx="9608400" cy="1965600"/>
          </a:xfrm>
        </p:spPr>
        <p:txBody>
          <a:bodyPr anchor="t">
            <a:noAutofit/>
          </a:bodyPr>
          <a:lstStyle>
            <a:lvl1pPr algn="ctr">
              <a:defRPr sz="4400"/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666000" y="4809600"/>
            <a:ext cx="9608400" cy="1425600"/>
          </a:xfrm>
        </p:spPr>
        <p:txBody>
          <a:bodyPr>
            <a:noAutofit/>
          </a:bodyPr>
          <a:lstStyle>
            <a:lvl1pPr marL="0" indent="0" algn="ctr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om du vill redigera mall för underrubrikformat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B7FC-8DD1-423E-8EF4-94D7897E47A9}" type="datetimeFigureOut">
              <a:rPr lang="sv-SE" smtClean="0"/>
              <a:t>2023-03-23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D212-3966-4D00-A59B-EFC19ACC4594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2731547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B7FC-8DD1-423E-8EF4-94D7897E47A9}" type="datetimeFigureOut">
              <a:rPr lang="sv-SE" smtClean="0"/>
              <a:t>2023-03-23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D212-3966-4D00-A59B-EFC19ACC4594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7493966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66000" y="2746800"/>
            <a:ext cx="9608400" cy="1965600"/>
          </a:xfrm>
        </p:spPr>
        <p:txBody>
          <a:bodyPr anchor="t">
            <a:noAutofit/>
          </a:bodyPr>
          <a:lstStyle>
            <a:lvl1pPr algn="ctr">
              <a:defRPr sz="54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66000" y="4810125"/>
            <a:ext cx="9608400" cy="1427163"/>
          </a:xfrm>
        </p:spPr>
        <p:txBody>
          <a:bodyPr>
            <a:no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230B7FC-8DD1-423E-8EF4-94D7897E47A9}" type="datetimeFigureOut">
              <a:rPr lang="sv-SE" smtClean="0"/>
              <a:pPr/>
              <a:t>2023-03-23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A89D212-3966-4D00-A59B-EFC19ACC4594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4059544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666000" y="2494800"/>
            <a:ext cx="4716000" cy="374040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5552325" y="2494800"/>
            <a:ext cx="4716000" cy="374040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B7FC-8DD1-423E-8EF4-94D7897E47A9}" type="datetimeFigureOut">
              <a:rPr lang="sv-SE" smtClean="0"/>
              <a:t>2023-03-23</a:t>
            </a:fld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D212-3966-4D00-A59B-EFC19ACC4594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1073676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törre höger mö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64234" y="975186"/>
            <a:ext cx="5326992" cy="1112405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666000" y="2494800"/>
            <a:ext cx="5325226" cy="374040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095999" y="975186"/>
            <a:ext cx="4172325" cy="5260014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B7FC-8DD1-423E-8EF4-94D7897E47A9}" type="datetimeFigureOut">
              <a:rPr lang="sv-SE" smtClean="0"/>
              <a:t>2023-03-23</a:t>
            </a:fld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D212-3966-4D00-A59B-EFC19ACC4594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0491663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66000" y="975600"/>
            <a:ext cx="9608400" cy="1112400"/>
          </a:xfrm>
        </p:spPr>
        <p:txBody>
          <a:bodyPr>
            <a:noAutofit/>
          </a:bodyPr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66001" y="2162175"/>
            <a:ext cx="4716000" cy="609600"/>
          </a:xfrm>
        </p:spPr>
        <p:txBody>
          <a:bodyPr anchor="ctr">
            <a:no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66000" y="2845950"/>
            <a:ext cx="4716000" cy="3391337"/>
          </a:xfrm>
        </p:spPr>
        <p:txBody>
          <a:bodyPr>
            <a:no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5551200" y="2162175"/>
            <a:ext cx="4723200" cy="609600"/>
          </a:xfrm>
        </p:spPr>
        <p:txBody>
          <a:bodyPr anchor="ctr">
            <a:no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5551200" y="2847600"/>
            <a:ext cx="4716000" cy="3391200"/>
          </a:xfrm>
        </p:spPr>
        <p:txBody>
          <a:bodyPr>
            <a:no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B7FC-8DD1-423E-8EF4-94D7897E47A9}" type="datetimeFigureOut">
              <a:rPr lang="sv-SE" smtClean="0"/>
              <a:t>2023-03-23</a:t>
            </a:fld>
            <a:endParaRPr lang="sv-SE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D212-3966-4D00-A59B-EFC19ACC4594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01644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66000" y="2746800"/>
            <a:ext cx="9608400" cy="1965600"/>
          </a:xfrm>
        </p:spPr>
        <p:txBody>
          <a:bodyPr anchor="t">
            <a:noAutofit/>
          </a:bodyPr>
          <a:lstStyle>
            <a:lvl1pPr algn="ctr">
              <a:defRPr sz="5400"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66000" y="4810125"/>
            <a:ext cx="9608400" cy="1427163"/>
          </a:xfrm>
        </p:spPr>
        <p:txBody>
          <a:bodyPr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65C18DA-410A-4124-BB0F-DE8CA676B1E5}" type="datetimeFigureOut">
              <a:rPr lang="sv-SE" smtClean="0"/>
              <a:t>2023-03-23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DBAD975-63FF-4468-AC34-025F73E043F9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3691530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B7FC-8DD1-423E-8EF4-94D7897E47A9}" type="datetimeFigureOut">
              <a:rPr lang="sv-SE" smtClean="0"/>
              <a:t>2023-03-23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D212-3966-4D00-A59B-EFC19ACC4594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4875445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B7FC-8DD1-423E-8EF4-94D7897E47A9}" type="datetimeFigureOut">
              <a:rPr lang="sv-SE" smtClean="0"/>
              <a:t>2023-03-23</a:t>
            </a:fld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D212-3966-4D00-A59B-EFC19ACC4594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0242729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66000" y="2746800"/>
            <a:ext cx="9608400" cy="1965600"/>
          </a:xfrm>
        </p:spPr>
        <p:txBody>
          <a:bodyPr anchor="t">
            <a:noAutofit/>
          </a:bodyPr>
          <a:lstStyle>
            <a:lvl1pPr algn="ctr">
              <a:defRPr sz="4400"/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666000" y="4809600"/>
            <a:ext cx="9608400" cy="1425600"/>
          </a:xfrm>
        </p:spPr>
        <p:txBody>
          <a:bodyPr>
            <a:noAutofit/>
          </a:bodyPr>
          <a:lstStyle>
            <a:lvl1pPr marL="0" indent="0" algn="ctr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om du vill redigera mall för underrubrikformat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B7FC-8DD1-423E-8EF4-94D7897E47A9}" type="datetimeFigureOut">
              <a:rPr lang="sv-SE" smtClean="0"/>
              <a:t>2023-03-23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D212-3966-4D00-A59B-EFC19ACC4594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943273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B7FC-8DD1-423E-8EF4-94D7897E47A9}" type="datetimeFigureOut">
              <a:rPr lang="sv-SE" smtClean="0"/>
              <a:t>2023-03-23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D212-3966-4D00-A59B-EFC19ACC4594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4109376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66000" y="2746800"/>
            <a:ext cx="9608400" cy="1965600"/>
          </a:xfrm>
        </p:spPr>
        <p:txBody>
          <a:bodyPr anchor="t">
            <a:noAutofit/>
          </a:bodyPr>
          <a:lstStyle>
            <a:lvl1pPr algn="ctr">
              <a:defRPr sz="54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66000" y="4810125"/>
            <a:ext cx="9608400" cy="1427163"/>
          </a:xfrm>
        </p:spPr>
        <p:txBody>
          <a:bodyPr>
            <a:no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230B7FC-8DD1-423E-8EF4-94D7897E47A9}" type="datetimeFigureOut">
              <a:rPr lang="sv-SE" smtClean="0"/>
              <a:pPr/>
              <a:t>2023-03-23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A89D212-3966-4D00-A59B-EFC19ACC4594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4988658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666000" y="2494800"/>
            <a:ext cx="4716000" cy="374040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5552325" y="2494800"/>
            <a:ext cx="4716000" cy="374040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B7FC-8DD1-423E-8EF4-94D7897E47A9}" type="datetimeFigureOut">
              <a:rPr lang="sv-SE" smtClean="0"/>
              <a:t>2023-03-23</a:t>
            </a:fld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D212-3966-4D00-A59B-EFC19ACC4594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1135514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törre höger mö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64234" y="975186"/>
            <a:ext cx="5326992" cy="1112405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666000" y="2494800"/>
            <a:ext cx="5325226" cy="374040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095999" y="975186"/>
            <a:ext cx="4172325" cy="5260014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B7FC-8DD1-423E-8EF4-94D7897E47A9}" type="datetimeFigureOut">
              <a:rPr lang="sv-SE" smtClean="0"/>
              <a:t>2023-03-23</a:t>
            </a:fld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D212-3966-4D00-A59B-EFC19ACC4594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8527592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66000" y="975600"/>
            <a:ext cx="9608400" cy="1112400"/>
          </a:xfrm>
        </p:spPr>
        <p:txBody>
          <a:bodyPr>
            <a:noAutofit/>
          </a:bodyPr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66001" y="2162175"/>
            <a:ext cx="4716000" cy="609600"/>
          </a:xfrm>
        </p:spPr>
        <p:txBody>
          <a:bodyPr anchor="ctr">
            <a:no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66000" y="2845950"/>
            <a:ext cx="4716000" cy="3391337"/>
          </a:xfrm>
        </p:spPr>
        <p:txBody>
          <a:bodyPr>
            <a:no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5551200" y="2162175"/>
            <a:ext cx="4723200" cy="609600"/>
          </a:xfrm>
        </p:spPr>
        <p:txBody>
          <a:bodyPr anchor="ctr">
            <a:no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5551200" y="2847600"/>
            <a:ext cx="4716000" cy="3391200"/>
          </a:xfrm>
        </p:spPr>
        <p:txBody>
          <a:bodyPr>
            <a:no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B7FC-8DD1-423E-8EF4-94D7897E47A9}" type="datetimeFigureOut">
              <a:rPr lang="sv-SE" smtClean="0"/>
              <a:t>2023-03-23</a:t>
            </a:fld>
            <a:endParaRPr lang="sv-SE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D212-3966-4D00-A59B-EFC19ACC4594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8304884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B7FC-8DD1-423E-8EF4-94D7897E47A9}" type="datetimeFigureOut">
              <a:rPr lang="sv-SE" smtClean="0"/>
              <a:t>2023-03-23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D212-3966-4D00-A59B-EFC19ACC4594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6140491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B7FC-8DD1-423E-8EF4-94D7897E47A9}" type="datetimeFigureOut">
              <a:rPr lang="sv-SE" smtClean="0"/>
              <a:t>2023-03-23</a:t>
            </a:fld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D212-3966-4D00-A59B-EFC19ACC4594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453895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441490" y="929527"/>
            <a:ext cx="8838343" cy="1231392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1298903" y="2494800"/>
            <a:ext cx="4716000" cy="374040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28775" y="2494800"/>
            <a:ext cx="4716000" cy="374040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C18DA-410A-4124-BB0F-DE8CA676B1E5}" type="datetimeFigureOut">
              <a:rPr lang="sv-SE" smtClean="0"/>
              <a:t>2023-03-23</a:t>
            </a:fld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AD975-63FF-4468-AC34-025F73E043F9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3523978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om du vill redigera mall för underrubrikformat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3C709D-4CC6-457D-A450-C94C26946680}" type="datetimeFigureOut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2023-03-23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359BB4B-34BD-4710-B05B-0574D53A3C50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5091743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3C709D-4CC6-457D-A450-C94C26946680}" type="datetimeFigureOut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2023-03-23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359BB4B-34BD-4710-B05B-0574D53A3C50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9128668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3C709D-4CC6-457D-A450-C94C26946680}" type="datetimeFigureOut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2023-03-23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359BB4B-34BD-4710-B05B-0574D53A3C50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2314646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3C709D-4CC6-457D-A450-C94C26946680}" type="datetimeFigureOut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2023-03-23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359BB4B-34BD-4710-B05B-0574D53A3C50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1567489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3C709D-4CC6-457D-A450-C94C26946680}" type="datetimeFigureOut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2023-03-23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359BB4B-34BD-4710-B05B-0574D53A3C50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3234981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3C709D-4CC6-457D-A450-C94C26946680}" type="datetimeFigureOut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2023-03-23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359BB4B-34BD-4710-B05B-0574D53A3C50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3231800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3C709D-4CC6-457D-A450-C94C26946680}" type="datetimeFigureOut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2023-03-23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359BB4B-34BD-4710-B05B-0574D53A3C50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11696052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3C709D-4CC6-457D-A450-C94C26946680}" type="datetimeFigureOut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2023-03-23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359BB4B-34BD-4710-B05B-0574D53A3C50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48045754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3C709D-4CC6-457D-A450-C94C26946680}" type="datetimeFigureOut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2023-03-23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359BB4B-34BD-4710-B05B-0574D53A3C50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522996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3C709D-4CC6-457D-A450-C94C26946680}" type="datetimeFigureOut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2023-03-23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359BB4B-34BD-4710-B05B-0574D53A3C50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889523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törre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64234" y="874602"/>
            <a:ext cx="5326992" cy="1228518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666000" y="2494800"/>
            <a:ext cx="5325226" cy="374040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095999" y="874602"/>
            <a:ext cx="4172325" cy="536059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C18DA-410A-4124-BB0F-DE8CA676B1E5}" type="datetimeFigureOut">
              <a:rPr lang="sv-SE" smtClean="0"/>
              <a:t>2023-03-23</a:t>
            </a:fld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AD975-63FF-4468-AC34-025F73E043F9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8499829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3C709D-4CC6-457D-A450-C94C26946680}" type="datetimeFigureOut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2023-03-23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359BB4B-34BD-4710-B05B-0574D53A3C50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681285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66000" y="875015"/>
            <a:ext cx="9608400" cy="1228105"/>
          </a:xfrm>
        </p:spPr>
        <p:txBody>
          <a:bodyPr>
            <a:noAutofit/>
          </a:bodyPr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66001" y="2162175"/>
            <a:ext cx="4716000" cy="609600"/>
          </a:xfrm>
        </p:spPr>
        <p:txBody>
          <a:bodyPr anchor="ctr">
            <a:no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66000" y="2845950"/>
            <a:ext cx="4716000" cy="3391337"/>
          </a:xfrm>
        </p:spPr>
        <p:txBody>
          <a:bodyPr>
            <a:no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5551200" y="2162175"/>
            <a:ext cx="4723200" cy="609600"/>
          </a:xfrm>
        </p:spPr>
        <p:txBody>
          <a:bodyPr anchor="ctr">
            <a:no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5551200" y="2847600"/>
            <a:ext cx="4716000" cy="3391200"/>
          </a:xfrm>
        </p:spPr>
        <p:txBody>
          <a:bodyPr>
            <a:no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C18DA-410A-4124-BB0F-DE8CA676B1E5}" type="datetimeFigureOut">
              <a:rPr lang="sv-SE" smtClean="0"/>
              <a:t>2023-03-23</a:t>
            </a:fld>
            <a:endParaRPr lang="sv-SE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AD975-63FF-4468-AC34-025F73E043F9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59653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C18DA-410A-4124-BB0F-DE8CA676B1E5}" type="datetimeFigureOut">
              <a:rPr lang="sv-SE" smtClean="0"/>
              <a:t>2023-03-23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AD975-63FF-4468-AC34-025F73E043F9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78970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C18DA-410A-4124-BB0F-DE8CA676B1E5}" type="datetimeFigureOut">
              <a:rPr lang="sv-SE" smtClean="0"/>
              <a:t>2023-03-23</a:t>
            </a:fld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AD975-63FF-4468-AC34-025F73E043F9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115947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C18DA-410A-4124-BB0F-DE8CA676B1E5}" type="datetimeFigureOut">
              <a:rPr lang="sv-SE" smtClean="0"/>
              <a:t>2023-03-23</a:t>
            </a:fld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AD975-63FF-4468-AC34-025F73E043F9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31165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image" Target="../media/image5.png"/><Relationship Id="rId5" Type="http://schemas.openxmlformats.org/officeDocument/2006/relationships/slideLayout" Target="../slideLayouts/slideLayout15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2.xml"/><Relationship Id="rId7" Type="http://schemas.openxmlformats.org/officeDocument/2006/relationships/image" Target="../media/image6.jpeg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6" Type="http://schemas.openxmlformats.org/officeDocument/2006/relationships/image" Target="../media/image4.emf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2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5" Type="http://schemas.openxmlformats.org/officeDocument/2006/relationships/slideLayout" Target="../slideLayouts/slideLayout28.xml"/><Relationship Id="rId10" Type="http://schemas.openxmlformats.org/officeDocument/2006/relationships/image" Target="../media/image13.png"/><Relationship Id="rId4" Type="http://schemas.openxmlformats.org/officeDocument/2006/relationships/slideLayout" Target="../slideLayouts/slideLayout27.xml"/><Relationship Id="rId9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9.xml"/><Relationship Id="rId3" Type="http://schemas.openxmlformats.org/officeDocument/2006/relationships/slideLayout" Target="../slideLayouts/slideLayout34.xml"/><Relationship Id="rId7" Type="http://schemas.openxmlformats.org/officeDocument/2006/relationships/slideLayout" Target="../slideLayouts/slideLayout38.xml"/><Relationship Id="rId2" Type="http://schemas.openxmlformats.org/officeDocument/2006/relationships/slideLayout" Target="../slideLayouts/slideLayout33.xml"/><Relationship Id="rId1" Type="http://schemas.openxmlformats.org/officeDocument/2006/relationships/slideLayout" Target="../slideLayouts/slideLayout32.xml"/><Relationship Id="rId6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6.xml"/><Relationship Id="rId10" Type="http://schemas.openxmlformats.org/officeDocument/2006/relationships/image" Target="../media/image14.png"/><Relationship Id="rId4" Type="http://schemas.openxmlformats.org/officeDocument/2006/relationships/slideLayout" Target="../slideLayouts/slideLayout35.xml"/><Relationship Id="rId9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7.xml"/><Relationship Id="rId3" Type="http://schemas.openxmlformats.org/officeDocument/2006/relationships/slideLayout" Target="../slideLayouts/slideLayout42.xml"/><Relationship Id="rId7" Type="http://schemas.openxmlformats.org/officeDocument/2006/relationships/slideLayout" Target="../slideLayouts/slideLayout46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41.xml"/><Relationship Id="rId1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50.xml"/><Relationship Id="rId5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9.xml"/><Relationship Id="rId4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Bildobjekt 10">
            <a:extLst>
              <a:ext uri="{FF2B5EF4-FFF2-40B4-BE49-F238E27FC236}">
                <a16:creationId xmlns:a16="http://schemas.microsoft.com/office/drawing/2014/main" id="{C376CDD0-9A3E-4D42-A72D-71F6AEC57F58}"/>
              </a:ext>
            </a:extLst>
          </p:cNvPr>
          <p:cNvPicPr>
            <a:picLocks noChangeAspect="1"/>
          </p:cNvPicPr>
          <p:nvPr userDrawn="1"/>
        </p:nvPicPr>
        <p:blipFill>
          <a:blip r:embed="rId1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1676828" y="921214"/>
            <a:ext cx="8838343" cy="123139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1676828" y="2520787"/>
            <a:ext cx="8838343" cy="373859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664232" y="6356350"/>
            <a:ext cx="126934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765C18DA-410A-4124-BB0F-DE8CA676B1E5}" type="datetimeFigureOut">
              <a:rPr lang="sv-SE" smtClean="0"/>
              <a:t>2023-03-23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2457449" y="6356350"/>
            <a:ext cx="60293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9009033" y="6356350"/>
            <a:ext cx="127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2DBAD975-63FF-4468-AC34-025F73E043F9}" type="slidenum">
              <a:rPr lang="sv-SE" smtClean="0"/>
              <a:t>‹#›</a:t>
            </a:fld>
            <a:endParaRPr lang="sv-SE" dirty="0"/>
          </a:p>
        </p:txBody>
      </p:sp>
      <p:pic>
        <p:nvPicPr>
          <p:cNvPr id="8" name="Bildobjekt 7"/>
          <p:cNvPicPr>
            <a:picLocks noChangeAspect="1"/>
          </p:cNvPicPr>
          <p:nvPr userDrawn="1"/>
        </p:nvPicPr>
        <p:blipFill rotWithShape="1">
          <a:blip r:embed="rId1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00" t="10629" r="5801" b="13250"/>
          <a:stretch/>
        </p:blipFill>
        <p:spPr>
          <a:xfrm>
            <a:off x="254467" y="201954"/>
            <a:ext cx="1251830" cy="400750"/>
          </a:xfrm>
          <a:prstGeom prst="rect">
            <a:avLst/>
          </a:prstGeom>
        </p:spPr>
      </p:pic>
      <p:grpSp>
        <p:nvGrpSpPr>
          <p:cNvPr id="9" name="Grupp 8"/>
          <p:cNvGrpSpPr/>
          <p:nvPr userDrawn="1"/>
        </p:nvGrpSpPr>
        <p:grpSpPr>
          <a:xfrm rot="3995257" flipH="1">
            <a:off x="465661" y="-393512"/>
            <a:ext cx="838563" cy="2311883"/>
            <a:chOff x="173578" y="682157"/>
            <a:chExt cx="852055" cy="2311883"/>
          </a:xfrm>
        </p:grpSpPr>
        <p:pic>
          <p:nvPicPr>
            <p:cNvPr id="10" name="Bildobjekt 9">
              <a:extLst>
                <a:ext uri="{FF2B5EF4-FFF2-40B4-BE49-F238E27FC236}">
                  <a16:creationId xmlns:a16="http://schemas.microsoft.com/office/drawing/2014/main" id="{93C49152-2D9A-47DB-8B10-8C6AF66472A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14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56432"/>
            <a:stretch/>
          </p:blipFill>
          <p:spPr>
            <a:xfrm rot="5400000">
              <a:off x="-556336" y="1412071"/>
              <a:ext cx="2311883" cy="852055"/>
            </a:xfrm>
            <a:prstGeom prst="rect">
              <a:avLst/>
            </a:prstGeom>
          </p:spPr>
        </p:pic>
        <p:sp>
          <p:nvSpPr>
            <p:cNvPr id="12" name="Ellips 11">
              <a:extLst>
                <a:ext uri="{FF2B5EF4-FFF2-40B4-BE49-F238E27FC236}">
                  <a16:creationId xmlns:a16="http://schemas.microsoft.com/office/drawing/2014/main" id="{DBCD3970-04DA-4416-AB85-EC4EEAF1275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55252" y="1047820"/>
              <a:ext cx="236186" cy="236186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3" name="Ellips 12">
              <a:extLst>
                <a:ext uri="{FF2B5EF4-FFF2-40B4-BE49-F238E27FC236}">
                  <a16:creationId xmlns:a16="http://schemas.microsoft.com/office/drawing/2014/main" id="{DBCD3970-04DA-4416-AB85-EC4EEAF1275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31320" y="2448206"/>
              <a:ext cx="228615" cy="228615"/>
            </a:xfrm>
            <a:prstGeom prst="ellipse">
              <a:avLst/>
            </a:prstGeom>
            <a:solidFill>
              <a:schemeClr val="accent2"/>
            </a:solidFill>
            <a:ln w="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</p:spTree>
    <p:extLst>
      <p:ext uri="{BB962C8B-B14F-4D97-AF65-F5344CB8AC3E}">
        <p14:creationId xmlns:p14="http://schemas.microsoft.com/office/powerpoint/2010/main" val="1997148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717" r:id="rId10"/>
  </p:sldLayoutIdLst>
  <p:txStyles>
    <p:titleStyle>
      <a:lvl1pPr algn="l" defTabSz="914400" rtl="0" eaLnBrk="1" latinLnBrk="0" hangingPunct="1">
        <a:lnSpc>
          <a:spcPct val="95000"/>
        </a:lnSpc>
        <a:spcBef>
          <a:spcPct val="0"/>
        </a:spcBef>
        <a:buNone/>
        <a:defRPr sz="4400" b="0" kern="1200">
          <a:solidFill>
            <a:schemeClr val="tx1"/>
          </a:solidFill>
          <a:latin typeface="Century Gothic" panose="020B0502020202020204" pitchFamily="34" charset="0"/>
          <a:ea typeface="+mj-ea"/>
          <a:cs typeface="+mj-cs"/>
        </a:defRPr>
      </a:lvl1pPr>
    </p:titleStyle>
    <p:bodyStyle>
      <a:lvl1pPr marL="258763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20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20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20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9" pos="3840">
          <p15:clr>
            <a:srgbClr val="F26B43"/>
          </p15:clr>
        </p15:guide>
        <p15:guide id="10" orient="horz" pos="2160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ildobjekt 8">
            <a:extLst>
              <a:ext uri="{FF2B5EF4-FFF2-40B4-BE49-F238E27FC236}">
                <a16:creationId xmlns:a16="http://schemas.microsoft.com/office/drawing/2014/main" id="{88DC57B8-96C9-401F-BEB2-987CD6ADD88C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664233" y="874602"/>
            <a:ext cx="9609825" cy="123139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64232" y="2495203"/>
            <a:ext cx="9609825" cy="373859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664232" y="6356350"/>
            <a:ext cx="126934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4B42D259-ACB8-4FD1-AC0F-9CAC8F5E07E0}" type="datetimeFigureOut">
              <a:rPr lang="sv-SE" smtClean="0"/>
              <a:t>2023-03-23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2457449" y="6356350"/>
            <a:ext cx="60293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9009033" y="6356350"/>
            <a:ext cx="127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34C9B0E5-37D7-412E-A162-6A236BADC197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4807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</p:sldLayoutIdLst>
  <p:txStyles>
    <p:titleStyle>
      <a:lvl1pPr algn="l" defTabSz="914400" rtl="0" eaLnBrk="1" latinLnBrk="0" hangingPunct="1">
        <a:lnSpc>
          <a:spcPct val="95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8763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Symbol" panose="05050102010706020507" pitchFamily="18" charset="2"/>
        <a:buChar char="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Symbol" panose="05050102010706020507" pitchFamily="18" charset="2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200"/>
        </a:spcAft>
        <a:buFont typeface="Symbol" panose="05050102010706020507" pitchFamily="18" charset="2"/>
        <a:buChar char="-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200"/>
        </a:spcAft>
        <a:buFont typeface="Symbol" panose="05050102010706020507" pitchFamily="18" charset="2"/>
        <a:buChar char="-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200"/>
        </a:spcAft>
        <a:buFont typeface="Symbol" panose="05050102010706020507" pitchFamily="18" charset="2"/>
        <a:buChar char="-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9" pos="3840">
          <p15:clr>
            <a:srgbClr val="F26B43"/>
          </p15:clr>
        </p15:guide>
        <p15:guide id="10" orient="horz" pos="2160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E2E2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664233" y="874602"/>
            <a:ext cx="9609825" cy="123139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64232" y="2495203"/>
            <a:ext cx="9609825" cy="373859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664232" y="6356350"/>
            <a:ext cx="126934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4B42D259-ACB8-4FD1-AC0F-9CAC8F5E07E0}" type="datetimeFigureOut">
              <a:rPr lang="sv-SE" smtClean="0"/>
              <a:pPr/>
              <a:t>2023-03-23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2457449" y="6356350"/>
            <a:ext cx="60293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9009033" y="6356350"/>
            <a:ext cx="127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FFFFF"/>
                </a:solidFill>
              </a:defRPr>
            </a:lvl1pPr>
          </a:lstStyle>
          <a:p>
            <a:fld id="{34C9B0E5-37D7-412E-A162-6A236BADC197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10" name="Bildobjekt 9"/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78" y="-9524"/>
            <a:ext cx="3096000" cy="3599059"/>
          </a:xfrm>
          <a:prstGeom prst="rect">
            <a:avLst/>
          </a:prstGeom>
        </p:spPr>
      </p:pic>
      <p:pic>
        <p:nvPicPr>
          <p:cNvPr id="8" name="Bildobjekt 7" descr="En bild som visar ritning&#10;&#10;Automatiskt genererad beskrivning">
            <a:extLst>
              <a:ext uri="{FF2B5EF4-FFF2-40B4-BE49-F238E27FC236}">
                <a16:creationId xmlns:a16="http://schemas.microsoft.com/office/drawing/2014/main" id="{05E2CB7E-A3C4-4B87-A60A-A968FF73A4B3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4171" y="388536"/>
            <a:ext cx="1175965" cy="486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6646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704" r:id="rId2"/>
    <p:sldLayoutId id="2147483684" r:id="rId3"/>
    <p:sldLayoutId id="2147483685" r:id="rId4"/>
  </p:sldLayoutIdLst>
  <p:txStyles>
    <p:titleStyle>
      <a:lvl1pPr algn="l" defTabSz="914400" rtl="0" eaLnBrk="1" latinLnBrk="0" hangingPunct="1">
        <a:lnSpc>
          <a:spcPct val="95000"/>
        </a:lnSpc>
        <a:spcBef>
          <a:spcPct val="0"/>
        </a:spcBef>
        <a:buNone/>
        <a:defRPr sz="4400" b="1" kern="120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258763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Symbol" panose="05050102010706020507" pitchFamily="18" charset="2"/>
        <a:buChar char=""/>
        <a:defRPr sz="1800" kern="1200">
          <a:solidFill>
            <a:srgbClr val="FFFFFF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Symbol" panose="05050102010706020507" pitchFamily="18" charset="2"/>
        <a:buChar char="-"/>
        <a:defRPr sz="1600" kern="1200">
          <a:solidFill>
            <a:srgbClr val="FFFFFF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200"/>
        </a:spcAft>
        <a:buFont typeface="Symbol" panose="05050102010706020507" pitchFamily="18" charset="2"/>
        <a:buChar char="-"/>
        <a:defRPr sz="1400" kern="1200">
          <a:solidFill>
            <a:srgbClr val="FFFFFF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200"/>
        </a:spcAft>
        <a:buFont typeface="Symbol" panose="05050102010706020507" pitchFamily="18" charset="2"/>
        <a:buChar char="-"/>
        <a:defRPr sz="1400" kern="1200">
          <a:solidFill>
            <a:srgbClr val="FFFFFF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200"/>
        </a:spcAft>
        <a:buFont typeface="Symbol" panose="05050102010706020507" pitchFamily="18" charset="2"/>
        <a:buChar char="-"/>
        <a:defRPr sz="1400" kern="1200">
          <a:solidFill>
            <a:srgbClr val="FFFFFF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9" pos="3840">
          <p15:clr>
            <a:srgbClr val="F26B43"/>
          </p15:clr>
        </p15:guide>
        <p15:guide id="10" orient="horz" pos="2160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ildobjekt 8">
            <a:extLst>
              <a:ext uri="{FF2B5EF4-FFF2-40B4-BE49-F238E27FC236}">
                <a16:creationId xmlns:a16="http://schemas.microsoft.com/office/drawing/2014/main" id="{01E141CC-09B0-40DE-8689-3F3B027583FA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664233" y="975186"/>
            <a:ext cx="9609825" cy="111240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64232" y="2495203"/>
            <a:ext cx="9609825" cy="373859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664232" y="6356350"/>
            <a:ext cx="126934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D230B7FC-8DD1-423E-8EF4-94D7897E47A9}" type="datetimeFigureOut">
              <a:rPr lang="sv-SE" smtClean="0"/>
              <a:pPr/>
              <a:t>2023-03-23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2457449" y="6356350"/>
            <a:ext cx="60293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9009033" y="6356350"/>
            <a:ext cx="127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2A89D212-3966-4D00-A59B-EFC19ACC4594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410142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8763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Symbol" panose="05050102010706020507" pitchFamily="18" charset="2"/>
        <a:buChar char="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Symbol" panose="05050102010706020507" pitchFamily="18" charset="2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200"/>
        </a:spcAft>
        <a:buFont typeface="Symbol" panose="05050102010706020507" pitchFamily="18" charset="2"/>
        <a:buChar char="-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200"/>
        </a:spcAft>
        <a:buFont typeface="Symbol" panose="05050102010706020507" pitchFamily="18" charset="2"/>
        <a:buChar char="-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200"/>
        </a:spcAft>
        <a:buFont typeface="Symbol" panose="05050102010706020507" pitchFamily="18" charset="2"/>
        <a:buChar char="-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9" pos="3840">
          <p15:clr>
            <a:srgbClr val="F26B43"/>
          </p15:clr>
        </p15:guide>
        <p15:guide id="10" orient="horz" pos="2160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22222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664233" y="975186"/>
            <a:ext cx="9609825" cy="111240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64232" y="2495203"/>
            <a:ext cx="9609825" cy="373859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664232" y="6356350"/>
            <a:ext cx="126934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D230B7FC-8DD1-423E-8EF4-94D7897E47A9}" type="datetimeFigureOut">
              <a:rPr lang="sv-SE" smtClean="0"/>
              <a:pPr/>
              <a:t>2023-03-23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2457449" y="6356350"/>
            <a:ext cx="60293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9009033" y="6356350"/>
            <a:ext cx="127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2A89D212-3966-4D00-A59B-EFC19ACC4594}" type="slidenum">
              <a:rPr lang="sv-SE" smtClean="0"/>
              <a:pPr/>
              <a:t>‹#›</a:t>
            </a:fld>
            <a:endParaRPr lang="sv-SE" dirty="0"/>
          </a:p>
        </p:txBody>
      </p:sp>
      <p:cxnSp>
        <p:nvCxnSpPr>
          <p:cNvPr id="9" name="Rak koppling 8">
            <a:extLst>
              <a:ext uri="{FF2B5EF4-FFF2-40B4-BE49-F238E27FC236}">
                <a16:creationId xmlns:a16="http://schemas.microsoft.com/office/drawing/2014/main" id="{A52E8933-DCFE-49DC-8860-51A0F5BEB337}"/>
              </a:ext>
            </a:extLst>
          </p:cNvPr>
          <p:cNvCxnSpPr/>
          <p:nvPr userDrawn="1"/>
        </p:nvCxnSpPr>
        <p:spPr>
          <a:xfrm>
            <a:off x="0" y="6279521"/>
            <a:ext cx="12192000" cy="0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Bildobjekt 10" descr="En bild som visar ritning&#10;&#10;Automatiskt genererad beskrivning">
            <a:extLst>
              <a:ext uri="{FF2B5EF4-FFF2-40B4-BE49-F238E27FC236}">
                <a16:creationId xmlns:a16="http://schemas.microsoft.com/office/drawing/2014/main" id="{FBF56087-D006-4AE0-B04E-26938F3EF59F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hqprint"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2244" y="6356350"/>
            <a:ext cx="975640" cy="4039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9706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58763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Symbol" panose="05050102010706020507" pitchFamily="18" charset="2"/>
        <a:buChar char=""/>
        <a:defRPr sz="24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Symbol" panose="05050102010706020507" pitchFamily="18" charset="2"/>
        <a:buChar char="-"/>
        <a:defRPr sz="20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200"/>
        </a:spcAft>
        <a:buFont typeface="Symbol" panose="05050102010706020507" pitchFamily="18" charset="2"/>
        <a:buChar char="-"/>
        <a:defRPr sz="18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200"/>
        </a:spcAft>
        <a:buFont typeface="Symbol" panose="05050102010706020507" pitchFamily="18" charset="2"/>
        <a:buChar char="-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200"/>
        </a:spcAft>
        <a:buFont typeface="Symbol" panose="05050102010706020507" pitchFamily="18" charset="2"/>
        <a:buChar char="-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9" pos="3840">
          <p15:clr>
            <a:srgbClr val="F26B43"/>
          </p15:clr>
        </p15:guide>
        <p15:guide id="10" orient="horz" pos="2160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3C709D-4CC6-457D-A450-C94C26946680}" type="datetimeFigureOut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2023-03-23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359BB4B-34BD-4710-B05B-0574D53A3C50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25614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mailto:astrid.salter@skr.se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w-M7qTlp3ew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033063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/>
              <a:t>Nationella ledamöter i NSK-S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1144661" y="2160919"/>
            <a:ext cx="4716000" cy="3925556"/>
          </a:xfrm>
          <a:ln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sv-SE" dirty="0"/>
              <a:t>Företrädare för kommunerna utöver socialcheferna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SKR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FoU Välfärd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RSS-nätverket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7761" y="2160919"/>
            <a:ext cx="4716000" cy="3925556"/>
          </a:xfrm>
          <a:ln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sv-SE" dirty="0"/>
              <a:t>Företrädare för statliga myndigheter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Socialstyrelsen </a:t>
            </a:r>
          </a:p>
          <a:p>
            <a:pPr marL="0" indent="0">
              <a:buNone/>
            </a:pPr>
            <a:r>
              <a:rPr lang="sv-SE" dirty="0"/>
              <a:t>SBU </a:t>
            </a:r>
          </a:p>
          <a:p>
            <a:pPr marL="0" indent="0">
              <a:buNone/>
            </a:pPr>
            <a:r>
              <a:rPr lang="sv-SE" dirty="0"/>
              <a:t>FORTE</a:t>
            </a:r>
          </a:p>
          <a:p>
            <a:pPr marL="0" indent="0">
              <a:buNone/>
            </a:pPr>
            <a:r>
              <a:rPr lang="sv-SE" dirty="0"/>
              <a:t>Folkhälsomyndigheten</a:t>
            </a:r>
          </a:p>
          <a:p>
            <a:pPr marL="0" indent="0">
              <a:buNone/>
            </a:pPr>
            <a:r>
              <a:rPr lang="sv-SE" dirty="0"/>
              <a:t>E-hälsomyndigheten</a:t>
            </a:r>
          </a:p>
        </p:txBody>
      </p:sp>
    </p:spTree>
    <p:extLst>
      <p:ext uri="{BB962C8B-B14F-4D97-AF65-F5344CB8AC3E}">
        <p14:creationId xmlns:p14="http://schemas.microsoft.com/office/powerpoint/2010/main" val="36138848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508165" y="457201"/>
            <a:ext cx="8838343" cy="1181100"/>
          </a:xfrm>
        </p:spPr>
        <p:txBody>
          <a:bodyPr/>
          <a:lstStyle/>
          <a:p>
            <a:r>
              <a:rPr lang="sv-SE" dirty="0"/>
              <a:t>Ledamöternas roller och ansvar</a:t>
            </a:r>
            <a:br>
              <a:rPr lang="sv-SE" dirty="0"/>
            </a:br>
            <a:r>
              <a:rPr lang="sv-SE" sz="1600" dirty="0"/>
              <a:t>Uppdraget handlar i första hand för samtliga om att bidra till dialog, samordning och samsyn i strategiska frågor för utveckling av evidensbaserad praktik inom socialtjänsten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1298903" y="1895475"/>
            <a:ext cx="4716000" cy="4339725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sv-SE" sz="2000" dirty="0"/>
              <a:t>Som socialchefsledamot utgör man kontaktyta till kommunerna i sitt län. Man är en talesperson med ansvar att föra fram frågor från ”sin egen” regionala nivå. </a:t>
            </a:r>
          </a:p>
          <a:p>
            <a:r>
              <a:rPr lang="sv-SE" sz="2000" dirty="0"/>
              <a:t>Man ansvarar också för att återföra och sprida information som delges inom ramen för NSK-S till denna nivå. </a:t>
            </a:r>
          </a:p>
          <a:p>
            <a:r>
              <a:rPr lang="sv-SE" sz="2000" dirty="0"/>
              <a:t>Ofta behövs dialog på den regionala nivån inför och efter mötena avseende viktiga frågor.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28774" y="1895475"/>
            <a:ext cx="5120251" cy="4339725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sv-SE" sz="2000" dirty="0"/>
              <a:t>Som övrig ledamot utgör man kontaktyta till sin organisation/nätverk/förening. Man är en talesperson med ansvar att föra fram frågor från sin organisation/nätverk/förening. </a:t>
            </a:r>
          </a:p>
          <a:p>
            <a:r>
              <a:rPr lang="sv-SE" sz="2000" dirty="0"/>
              <a:t>Man ansvarar också för att återföra och sprida information som delges inom ramen för NSK-S till denna nivå. </a:t>
            </a:r>
          </a:p>
          <a:p>
            <a:r>
              <a:rPr lang="sv-SE" sz="2000" dirty="0"/>
              <a:t>Ofta behövs dialog i organisationen/nätverket/föreningen nivån inför och efter mötena avseende viktiga frågor</a:t>
            </a:r>
          </a:p>
          <a:p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10196622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838449" y="360954"/>
            <a:ext cx="7944203" cy="858246"/>
          </a:xfrm>
        </p:spPr>
        <p:txBody>
          <a:bodyPr/>
          <a:lstStyle/>
          <a:p>
            <a:r>
              <a:rPr lang="sv-SE" sz="2800" dirty="0"/>
              <a:t>Vad skiljer NSK-S från socialchefsnätverket och RSS-nätverket?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183329" y="1411111"/>
            <a:ext cx="3556000" cy="3370147"/>
          </a:xfrm>
          <a:ln>
            <a:solidFill>
              <a:schemeClr val="tx1"/>
            </a:solidFill>
          </a:ln>
        </p:spPr>
        <p:txBody>
          <a:bodyPr/>
          <a:lstStyle/>
          <a:p>
            <a:pPr marL="30163" indent="0">
              <a:buNone/>
            </a:pPr>
            <a:r>
              <a:rPr lang="sv-SE" sz="2000" b="1" dirty="0"/>
              <a:t>NSK-S</a:t>
            </a:r>
            <a:r>
              <a:rPr lang="sv-SE" sz="2000" dirty="0"/>
              <a:t>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000" dirty="0"/>
              <a:t>Lokal nivå, länsnivå (RSS) och nationell nivå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000" dirty="0"/>
              <a:t>Stat och huvudmän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000" dirty="0"/>
              <a:t>Driver kunskapsstyrning/EBP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000" b="1" dirty="0"/>
              <a:t>Fokus på dialog/ strategiska samtal med fokus på lokala behov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222043" y="1411110"/>
            <a:ext cx="3420535" cy="3370151"/>
          </a:xfrm>
          <a:ln>
            <a:solidFill>
              <a:schemeClr val="tx1"/>
            </a:solidFill>
          </a:ln>
        </p:spPr>
        <p:txBody>
          <a:bodyPr/>
          <a:lstStyle/>
          <a:p>
            <a:pPr marL="30163" indent="0">
              <a:spcAft>
                <a:spcPts val="0"/>
              </a:spcAft>
              <a:buNone/>
            </a:pPr>
            <a:r>
              <a:rPr lang="sv-SE" sz="2000" b="1" dirty="0"/>
              <a:t>Socialchefsnätverket </a:t>
            </a:r>
          </a:p>
          <a:p>
            <a:r>
              <a:rPr lang="sv-SE" sz="2000" dirty="0"/>
              <a:t>Lokal nivå</a:t>
            </a:r>
          </a:p>
          <a:p>
            <a:pPr lvl="0"/>
            <a:r>
              <a:rPr lang="sv-SE" sz="2000" dirty="0"/>
              <a:t>Formellt påverkansarbete </a:t>
            </a:r>
          </a:p>
          <a:p>
            <a:pPr lvl="0"/>
            <a:r>
              <a:rPr lang="sv-SE" sz="2000" dirty="0"/>
              <a:t>Dialog med regering/myndigheter brett</a:t>
            </a:r>
          </a:p>
          <a:p>
            <a:pPr lvl="0"/>
            <a:r>
              <a:rPr lang="sv-SE" sz="2000" dirty="0"/>
              <a:t>Driva alla frågor utom kunskapsstyrning/EBP</a:t>
            </a:r>
          </a:p>
          <a:p>
            <a:pPr marL="30163" indent="0">
              <a:buNone/>
            </a:pPr>
            <a:endParaRPr lang="sv-SE" dirty="0"/>
          </a:p>
        </p:txBody>
      </p:sp>
      <p:sp>
        <p:nvSpPr>
          <p:cNvPr id="7" name="textruta 6"/>
          <p:cNvSpPr txBox="1"/>
          <p:nvPr/>
        </p:nvSpPr>
        <p:spPr>
          <a:xfrm>
            <a:off x="8125292" y="1411109"/>
            <a:ext cx="3332930" cy="337015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0163">
              <a:spcAft>
                <a:spcPts val="1200"/>
              </a:spcAft>
            </a:pPr>
            <a:r>
              <a:rPr lang="sv-SE" sz="2000" b="1" dirty="0"/>
              <a:t>Nätverket för RSS</a:t>
            </a:r>
          </a:p>
          <a:p>
            <a:pPr marL="258763" indent="-2286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sv-SE" sz="2000" dirty="0">
                <a:latin typeface="Century Gothic" panose="020B0502020202020204" pitchFamily="34" charset="0"/>
              </a:rPr>
              <a:t>Länsnivå</a:t>
            </a:r>
          </a:p>
          <a:p>
            <a:pPr marL="258763" indent="-2286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sv-SE" sz="2000" dirty="0">
                <a:latin typeface="Century Gothic" panose="020B0502020202020204" pitchFamily="34" charset="0"/>
              </a:rPr>
              <a:t>Kunskapsstyrning &amp; Samverkan</a:t>
            </a:r>
          </a:p>
          <a:p>
            <a:pPr marL="258763" indent="-2286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sv-SE" sz="2000" dirty="0">
                <a:latin typeface="Century Gothic" panose="020B0502020202020204" pitchFamily="34" charset="0"/>
              </a:rPr>
              <a:t>Parter i partnerskapet</a:t>
            </a:r>
          </a:p>
          <a:p>
            <a:pPr marL="258763" indent="-2286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sv-SE" sz="2000" b="1" dirty="0">
                <a:latin typeface="Century Gothic" panose="020B0502020202020204" pitchFamily="34" charset="0"/>
              </a:rPr>
              <a:t>Stöd till utveckling – verkstad</a:t>
            </a:r>
          </a:p>
          <a:p>
            <a:pPr marL="258763" indent="-228600"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sv-SE" sz="2300" b="1" i="1" dirty="0"/>
          </a:p>
        </p:txBody>
      </p:sp>
      <p:sp>
        <p:nvSpPr>
          <p:cNvPr id="8" name="textruta 7"/>
          <p:cNvSpPr txBox="1"/>
          <p:nvPr/>
        </p:nvSpPr>
        <p:spPr>
          <a:xfrm>
            <a:off x="1072444" y="5170310"/>
            <a:ext cx="10159999" cy="107721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1600" dirty="0"/>
              <a:t>Stora AU består av respektive AU från ovanstående nätverk- interimistisk styrgrupp för kommunernas samverkan för kunskapsstyrning inom socialtjänst och hälso- och sjukvård </a:t>
            </a:r>
          </a:p>
          <a:p>
            <a:pPr marL="285750" indent="-285750" algn="ctr">
              <a:buFontTx/>
              <a:buChar char="-"/>
            </a:pPr>
            <a:r>
              <a:rPr lang="sv-SE" sz="1600" dirty="0"/>
              <a:t>Rekommendationen och samverkan med regionerna</a:t>
            </a:r>
          </a:p>
          <a:p>
            <a:pPr marL="285750" indent="-285750" algn="ctr">
              <a:buFontTx/>
              <a:buChar char="-"/>
            </a:pPr>
            <a:r>
              <a:rPr lang="sv-SE" sz="1600" dirty="0"/>
              <a:t>SKR ingår</a:t>
            </a:r>
          </a:p>
        </p:txBody>
      </p:sp>
      <p:cxnSp>
        <p:nvCxnSpPr>
          <p:cNvPr id="6" name="Rak pilkoppling 5"/>
          <p:cNvCxnSpPr/>
          <p:nvPr/>
        </p:nvCxnSpPr>
        <p:spPr>
          <a:xfrm>
            <a:off x="2192373" y="4781260"/>
            <a:ext cx="408214" cy="38904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Rak pilkoppling 8"/>
          <p:cNvCxnSpPr/>
          <p:nvPr/>
        </p:nvCxnSpPr>
        <p:spPr>
          <a:xfrm>
            <a:off x="5648325" y="4781260"/>
            <a:ext cx="4923" cy="38905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k pilkoppling 12"/>
          <p:cNvCxnSpPr/>
          <p:nvPr/>
        </p:nvCxnSpPr>
        <p:spPr>
          <a:xfrm flipH="1">
            <a:off x="8543925" y="4781260"/>
            <a:ext cx="401973" cy="38904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76610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Våra arbetssätt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1676828" y="2025487"/>
            <a:ext cx="8838343" cy="3738598"/>
          </a:xfrm>
        </p:spPr>
        <p:txBody>
          <a:bodyPr/>
          <a:lstStyle/>
          <a:p>
            <a:pPr marL="30163" indent="0">
              <a:buNone/>
            </a:pPr>
            <a:endParaRPr lang="sv-SE" dirty="0"/>
          </a:p>
          <a:p>
            <a:r>
              <a:rPr lang="sv-SE" dirty="0"/>
              <a:t>Dialog</a:t>
            </a:r>
          </a:p>
          <a:p>
            <a:r>
              <a:rPr lang="sv-SE" dirty="0"/>
              <a:t>Inventering lokala behov av kunskap</a:t>
            </a:r>
          </a:p>
          <a:p>
            <a:r>
              <a:rPr lang="sv-SE" dirty="0"/>
              <a:t>Bidragit till utvecklingsarbete </a:t>
            </a:r>
          </a:p>
          <a:p>
            <a:r>
              <a:rPr lang="sv-SE" dirty="0"/>
              <a:t>Påverkansarbete </a:t>
            </a:r>
          </a:p>
          <a:p>
            <a:r>
              <a:rPr lang="sv-SE" dirty="0"/>
              <a:t>Bidra till ledning och styrning (kommunrepresentanter i Stora AU)</a:t>
            </a:r>
          </a:p>
        </p:txBody>
      </p:sp>
    </p:spTree>
    <p:extLst>
      <p:ext uri="{BB962C8B-B14F-4D97-AF65-F5344CB8AC3E}">
        <p14:creationId xmlns:p14="http://schemas.microsoft.com/office/powerpoint/2010/main" val="42934507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Planering 2020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361741" y="2160919"/>
            <a:ext cx="4793063" cy="3978624"/>
          </a:xfrm>
        </p:spPr>
        <p:txBody>
          <a:bodyPr/>
          <a:lstStyle/>
          <a:p>
            <a:pPr marL="30163" indent="0">
              <a:buNone/>
            </a:pPr>
            <a:r>
              <a:rPr lang="sv-SE" sz="2000" dirty="0"/>
              <a:t>Möten i NSK-S</a:t>
            </a:r>
          </a:p>
          <a:p>
            <a:r>
              <a:rPr lang="sv-SE" sz="2000" dirty="0"/>
              <a:t>18 mars: heldagsmöte i Stockholm </a:t>
            </a:r>
          </a:p>
          <a:p>
            <a:r>
              <a:rPr lang="sv-SE" sz="2000" dirty="0"/>
              <a:t>19 mars: heldagsmöte med RSS i Stockholm</a:t>
            </a:r>
          </a:p>
          <a:p>
            <a:r>
              <a:rPr lang="sv-SE" sz="2000" dirty="0"/>
              <a:t>19 maj: Webbmöte kl. 9-12</a:t>
            </a:r>
          </a:p>
          <a:p>
            <a:r>
              <a:rPr lang="sv-SE" sz="2000" dirty="0"/>
              <a:t>17 september: Webbmöte kl. 9-12</a:t>
            </a:r>
          </a:p>
          <a:p>
            <a:r>
              <a:rPr lang="sv-SE" sz="2000" dirty="0"/>
              <a:t>3-4 november: Nationell utvecklings konferens i Göteborg </a:t>
            </a:r>
          </a:p>
          <a:p>
            <a:r>
              <a:rPr lang="sv-SE" sz="2000" dirty="0"/>
              <a:t>5 november: heldagsmöte i Göteborg </a:t>
            </a:r>
          </a:p>
        </p:txBody>
      </p:sp>
      <p:sp>
        <p:nvSpPr>
          <p:cNvPr id="5" name="Platshållare för innehåll 3"/>
          <p:cNvSpPr>
            <a:spLocks noGrp="1"/>
          </p:cNvSpPr>
          <p:nvPr>
            <p:ph sz="half" idx="2"/>
          </p:nvPr>
        </p:nvSpPr>
        <p:spPr>
          <a:xfrm>
            <a:off x="6070880" y="2039815"/>
            <a:ext cx="4793063" cy="4099728"/>
          </a:xfrm>
        </p:spPr>
        <p:txBody>
          <a:bodyPr/>
          <a:lstStyle/>
          <a:p>
            <a:pPr marL="30163" indent="0">
              <a:buNone/>
            </a:pPr>
            <a:r>
              <a:rPr lang="sv-SE" sz="2000" dirty="0"/>
              <a:t>Möten i arbetsutskottet för NSK-S</a:t>
            </a:r>
          </a:p>
          <a:p>
            <a:r>
              <a:rPr lang="sv-SE" sz="2000" dirty="0"/>
              <a:t>24 mars: webb kl. 13-15</a:t>
            </a:r>
          </a:p>
          <a:p>
            <a:r>
              <a:rPr lang="sv-SE" sz="2000" dirty="0"/>
              <a:t>4 juni: Stockholm för de som kan. </a:t>
            </a:r>
            <a:r>
              <a:rPr lang="sv-SE" sz="2000" dirty="0" err="1"/>
              <a:t>Kl</a:t>
            </a:r>
            <a:r>
              <a:rPr lang="sv-SE" sz="2000" dirty="0"/>
              <a:t> 13-15</a:t>
            </a:r>
          </a:p>
          <a:p>
            <a:r>
              <a:rPr lang="sv-SE" sz="2000" dirty="0"/>
              <a:t>24 sep: webb kl. 13-15</a:t>
            </a:r>
          </a:p>
          <a:p>
            <a:r>
              <a:rPr lang="sv-SE" sz="2000" dirty="0"/>
              <a:t>12 nov: webb kl. 13-15</a:t>
            </a:r>
          </a:p>
          <a:p>
            <a:r>
              <a:rPr lang="sv-SE" sz="2000" dirty="0"/>
              <a:t>2021 20 januari: heldag Stockholm</a:t>
            </a:r>
          </a:p>
        </p:txBody>
      </p:sp>
    </p:spTree>
    <p:extLst>
      <p:ext uri="{BB962C8B-B14F-4D97-AF65-F5344CB8AC3E}">
        <p14:creationId xmlns:p14="http://schemas.microsoft.com/office/powerpoint/2010/main" val="15254186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Praktisk information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1676827" y="1948133"/>
            <a:ext cx="8838343" cy="3738598"/>
          </a:xfrm>
        </p:spPr>
        <p:txBody>
          <a:bodyPr/>
          <a:lstStyle/>
          <a:p>
            <a:r>
              <a:rPr lang="sv-SE" dirty="0" err="1"/>
              <a:t>Projectplace</a:t>
            </a:r>
            <a:endParaRPr lang="sv-SE" dirty="0"/>
          </a:p>
          <a:p>
            <a:r>
              <a:rPr lang="sv-SE" dirty="0"/>
              <a:t>SKR:s hemsida</a:t>
            </a:r>
          </a:p>
          <a:p>
            <a:pPr marL="30163" indent="0">
              <a:buNone/>
            </a:pPr>
            <a:endParaRPr lang="sv-SE" dirty="0"/>
          </a:p>
          <a:p>
            <a:pPr marL="30163" indent="0">
              <a:buNone/>
            </a:pPr>
            <a:r>
              <a:rPr lang="sv-SE" dirty="0"/>
              <a:t>Kontakt: </a:t>
            </a:r>
          </a:p>
          <a:p>
            <a:pPr marL="30163" indent="0">
              <a:buNone/>
            </a:pPr>
            <a:r>
              <a:rPr lang="sv-SE" dirty="0"/>
              <a:t>Astrid Salter, </a:t>
            </a:r>
            <a:r>
              <a:rPr lang="sv-SE" dirty="0">
                <a:hlinkClick r:id="rId3"/>
              </a:rPr>
              <a:t>astrid.salter@skr.se</a:t>
            </a:r>
            <a:endParaRPr lang="sv-SE" dirty="0"/>
          </a:p>
          <a:p>
            <a:pPr marL="30163" indent="0">
              <a:buNone/>
            </a:pPr>
            <a:r>
              <a:rPr lang="sv-SE" dirty="0"/>
              <a:t>072-9994289</a:t>
            </a:r>
          </a:p>
        </p:txBody>
      </p:sp>
    </p:spTree>
    <p:extLst>
      <p:ext uri="{BB962C8B-B14F-4D97-AF65-F5344CB8AC3E}">
        <p14:creationId xmlns:p14="http://schemas.microsoft.com/office/powerpoint/2010/main" val="35790013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VAD och VARFÖR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725105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64231" y="354485"/>
            <a:ext cx="9609825" cy="1231392"/>
          </a:xfrm>
        </p:spPr>
        <p:txBody>
          <a:bodyPr/>
          <a:lstStyle/>
          <a:p>
            <a:pPr algn="ctr"/>
            <a:r>
              <a:rPr lang="sv-SE" dirty="0"/>
              <a:t>Kunskapsstyrning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64231" y="1429801"/>
            <a:ext cx="9609825" cy="4643828"/>
          </a:xfrm>
        </p:spPr>
        <p:txBody>
          <a:bodyPr/>
          <a:lstStyle/>
          <a:p>
            <a:pPr marL="30163" indent="0" algn="ctr">
              <a:buNone/>
            </a:pPr>
            <a:r>
              <a:rPr lang="sv-SE" dirty="0"/>
              <a:t>Kunskapsstyrning - att säkerställa att bästa tillgängliga kunskap finns att tillgå för dem som behöver den, när de behöver den. </a:t>
            </a:r>
          </a:p>
          <a:p>
            <a:pPr marL="30163" indent="0" algn="ctr">
              <a:buNone/>
            </a:pPr>
            <a:br>
              <a:rPr lang="sv-SE" dirty="0"/>
            </a:br>
            <a:r>
              <a:rPr lang="sv-SE" dirty="0"/>
              <a:t>Kunskapsstyrning handlar om att utveckla, sprida och använda den bästa tillgängliga kunskap som finns i varje möte.</a:t>
            </a:r>
          </a:p>
          <a:p>
            <a:pPr marL="30163" indent="0" algn="ctr">
              <a:buNone/>
            </a:pPr>
            <a:r>
              <a:rPr lang="sv-SE" dirty="0"/>
              <a:t> </a:t>
            </a:r>
            <a:br>
              <a:rPr lang="sv-SE" dirty="0"/>
            </a:br>
            <a:r>
              <a:rPr lang="sv-SE" dirty="0"/>
              <a:t>Hur kunskapen används och dess effekter följs upp och analyseras både på individnivå och på gruppnivå. </a:t>
            </a:r>
          </a:p>
          <a:p>
            <a:pPr marL="30163" indent="0" algn="ctr">
              <a:buNone/>
            </a:pPr>
            <a:br>
              <a:rPr lang="sv-SE" dirty="0"/>
            </a:br>
            <a:r>
              <a:rPr lang="sv-SE" dirty="0"/>
              <a:t>Ett lärande system!!</a:t>
            </a:r>
          </a:p>
        </p:txBody>
      </p:sp>
    </p:spTree>
    <p:extLst>
      <p:ext uri="{BB962C8B-B14F-4D97-AF65-F5344CB8AC3E}">
        <p14:creationId xmlns:p14="http://schemas.microsoft.com/office/powerpoint/2010/main" val="18506350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upp 27">
            <a:extLst>
              <a:ext uri="{FF2B5EF4-FFF2-40B4-BE49-F238E27FC236}">
                <a16:creationId xmlns:a16="http://schemas.microsoft.com/office/drawing/2014/main" id="{8710EEEF-4866-48E5-A7D2-749160A165BE}"/>
              </a:ext>
            </a:extLst>
          </p:cNvPr>
          <p:cNvGrpSpPr/>
          <p:nvPr/>
        </p:nvGrpSpPr>
        <p:grpSpPr>
          <a:xfrm>
            <a:off x="4764505" y="4346756"/>
            <a:ext cx="2681924" cy="1870858"/>
            <a:chOff x="4764505" y="4346756"/>
            <a:chExt cx="2681924" cy="1870858"/>
          </a:xfrm>
        </p:grpSpPr>
        <p:sp>
          <p:nvSpPr>
            <p:cNvPr id="46" name="Flödesschema: Sammanfoga 45">
              <a:extLst>
                <a:ext uri="{FF2B5EF4-FFF2-40B4-BE49-F238E27FC236}">
                  <a16:creationId xmlns:a16="http://schemas.microsoft.com/office/drawing/2014/main" id="{2CCA5266-44F5-4334-B307-AF3D356C4DEC}"/>
                </a:ext>
              </a:extLst>
            </p:cNvPr>
            <p:cNvSpPr/>
            <p:nvPr/>
          </p:nvSpPr>
          <p:spPr>
            <a:xfrm>
              <a:off x="5047538" y="4733710"/>
              <a:ext cx="2127596" cy="1483904"/>
            </a:xfrm>
            <a:prstGeom prst="flowChartMerge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1400"/>
            </a:p>
          </p:txBody>
        </p:sp>
        <p:sp>
          <p:nvSpPr>
            <p:cNvPr id="57" name="Rektangel 56">
              <a:extLst>
                <a:ext uri="{FF2B5EF4-FFF2-40B4-BE49-F238E27FC236}">
                  <a16:creationId xmlns:a16="http://schemas.microsoft.com/office/drawing/2014/main" id="{545CFFC9-4F46-4FDB-940B-70561DD9DD4B}"/>
                </a:ext>
              </a:extLst>
            </p:cNvPr>
            <p:cNvSpPr/>
            <p:nvPr/>
          </p:nvSpPr>
          <p:spPr>
            <a:xfrm>
              <a:off x="5144958" y="4800645"/>
              <a:ext cx="1872000" cy="1022588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pPr lvl="0" indent="-14400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>
                  <a:schemeClr val="accent2"/>
                </a:buClr>
                <a:buSzPct val="150000"/>
                <a:buFont typeface="Arial" panose="020B0604020202020204" pitchFamily="34" charset="0"/>
                <a:buChar char="•"/>
              </a:pPr>
              <a:r>
                <a:rPr lang="sv-SE" sz="1300" dirty="0">
                  <a:solidFill>
                    <a:prstClr val="black"/>
                  </a:solidFill>
                </a:rPr>
                <a:t>Huvudmannagruppen</a:t>
              </a:r>
            </a:p>
            <a:p>
              <a:pPr indent="-14400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>
                  <a:schemeClr val="accent2"/>
                </a:buClr>
                <a:buSzPct val="150000"/>
                <a:buFont typeface="Arial" panose="020B0604020202020204" pitchFamily="34" charset="0"/>
                <a:buChar char="•"/>
              </a:pPr>
              <a:r>
                <a:rPr lang="sv-SE" sz="1300" dirty="0">
                  <a:solidFill>
                    <a:prstClr val="black"/>
                  </a:solidFill>
                </a:rPr>
                <a:t>Partnerskapet</a:t>
              </a:r>
            </a:p>
            <a:p>
              <a:pPr lvl="0" indent="-14400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>
                  <a:schemeClr val="accent2"/>
                </a:buClr>
                <a:buSzPct val="150000"/>
                <a:buFont typeface="Arial" panose="020B0604020202020204" pitchFamily="34" charset="0"/>
                <a:buChar char="•"/>
              </a:pPr>
              <a:r>
                <a:rPr lang="sv-SE" sz="1300" dirty="0">
                  <a:solidFill>
                    <a:prstClr val="black"/>
                  </a:solidFill>
                </a:rPr>
                <a:t>Staten</a:t>
              </a:r>
            </a:p>
            <a:p>
              <a:pPr lvl="0" indent="-14400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>
                  <a:schemeClr val="accent2"/>
                </a:buClr>
                <a:buSzPct val="150000"/>
                <a:buFont typeface="Arial" panose="020B0604020202020204" pitchFamily="34" charset="0"/>
                <a:buChar char="•"/>
              </a:pPr>
              <a:r>
                <a:rPr lang="sv-SE" sz="1300" dirty="0">
                  <a:solidFill>
                    <a:prstClr val="black"/>
                  </a:solidFill>
                </a:rPr>
                <a:t>SKR</a:t>
              </a:r>
            </a:p>
          </p:txBody>
        </p:sp>
        <p:sp>
          <p:nvSpPr>
            <p:cNvPr id="80" name="Rektangel 61">
              <a:extLst>
                <a:ext uri="{FF2B5EF4-FFF2-40B4-BE49-F238E27FC236}">
                  <a16:creationId xmlns:a16="http://schemas.microsoft.com/office/drawing/2014/main" id="{B40F2D91-BE58-4299-90AA-C4A1F400E475}"/>
                </a:ext>
              </a:extLst>
            </p:cNvPr>
            <p:cNvSpPr/>
            <p:nvPr/>
          </p:nvSpPr>
          <p:spPr>
            <a:xfrm>
              <a:off x="4764505" y="4346756"/>
              <a:ext cx="2681924" cy="388291"/>
            </a:xfrm>
            <a:custGeom>
              <a:avLst/>
              <a:gdLst>
                <a:gd name="connsiteX0" fmla="*/ 0 w 6274754"/>
                <a:gd name="connsiteY0" fmla="*/ 0 h 384481"/>
                <a:gd name="connsiteX1" fmla="*/ 6274754 w 6274754"/>
                <a:gd name="connsiteY1" fmla="*/ 0 h 384481"/>
                <a:gd name="connsiteX2" fmla="*/ 6274754 w 6274754"/>
                <a:gd name="connsiteY2" fmla="*/ 384481 h 384481"/>
                <a:gd name="connsiteX3" fmla="*/ 0 w 6274754"/>
                <a:gd name="connsiteY3" fmla="*/ 384481 h 384481"/>
                <a:gd name="connsiteX4" fmla="*/ 0 w 6274754"/>
                <a:gd name="connsiteY4" fmla="*/ 0 h 384481"/>
                <a:gd name="connsiteX0" fmla="*/ 0 w 6274754"/>
                <a:gd name="connsiteY0" fmla="*/ 0 h 389505"/>
                <a:gd name="connsiteX1" fmla="*/ 6274754 w 6274754"/>
                <a:gd name="connsiteY1" fmla="*/ 0 h 389505"/>
                <a:gd name="connsiteX2" fmla="*/ 5983352 w 6274754"/>
                <a:gd name="connsiteY2" fmla="*/ 389505 h 389505"/>
                <a:gd name="connsiteX3" fmla="*/ 0 w 6274754"/>
                <a:gd name="connsiteY3" fmla="*/ 384481 h 389505"/>
                <a:gd name="connsiteX4" fmla="*/ 0 w 6274754"/>
                <a:gd name="connsiteY4" fmla="*/ 0 h 389505"/>
                <a:gd name="connsiteX0" fmla="*/ 0 w 6274754"/>
                <a:gd name="connsiteY0" fmla="*/ 0 h 389505"/>
                <a:gd name="connsiteX1" fmla="*/ 6274754 w 6274754"/>
                <a:gd name="connsiteY1" fmla="*/ 0 h 389505"/>
                <a:gd name="connsiteX2" fmla="*/ 5998592 w 6274754"/>
                <a:gd name="connsiteY2" fmla="*/ 389505 h 389505"/>
                <a:gd name="connsiteX3" fmla="*/ 0 w 6274754"/>
                <a:gd name="connsiteY3" fmla="*/ 384481 h 389505"/>
                <a:gd name="connsiteX4" fmla="*/ 0 w 6274754"/>
                <a:gd name="connsiteY4" fmla="*/ 0 h 389505"/>
                <a:gd name="connsiteX0" fmla="*/ 0 w 6274754"/>
                <a:gd name="connsiteY0" fmla="*/ 0 h 389505"/>
                <a:gd name="connsiteX1" fmla="*/ 6274754 w 6274754"/>
                <a:gd name="connsiteY1" fmla="*/ 0 h 389505"/>
                <a:gd name="connsiteX2" fmla="*/ 5998592 w 6274754"/>
                <a:gd name="connsiteY2" fmla="*/ 389505 h 389505"/>
                <a:gd name="connsiteX3" fmla="*/ 278130 w 6274754"/>
                <a:gd name="connsiteY3" fmla="*/ 388291 h 389505"/>
                <a:gd name="connsiteX4" fmla="*/ 0 w 6274754"/>
                <a:gd name="connsiteY4" fmla="*/ 0 h 389505"/>
                <a:gd name="connsiteX0" fmla="*/ 0 w 5998592"/>
                <a:gd name="connsiteY0" fmla="*/ 0 h 389505"/>
                <a:gd name="connsiteX1" fmla="*/ 4861244 w 5998592"/>
                <a:gd name="connsiteY1" fmla="*/ 0 h 389505"/>
                <a:gd name="connsiteX2" fmla="*/ 5998592 w 5998592"/>
                <a:gd name="connsiteY2" fmla="*/ 389505 h 389505"/>
                <a:gd name="connsiteX3" fmla="*/ 278130 w 5998592"/>
                <a:gd name="connsiteY3" fmla="*/ 388291 h 389505"/>
                <a:gd name="connsiteX4" fmla="*/ 0 w 5998592"/>
                <a:gd name="connsiteY4" fmla="*/ 0 h 389505"/>
                <a:gd name="connsiteX0" fmla="*/ 0 w 4861244"/>
                <a:gd name="connsiteY0" fmla="*/ 0 h 388291"/>
                <a:gd name="connsiteX1" fmla="*/ 4861244 w 4861244"/>
                <a:gd name="connsiteY1" fmla="*/ 0 h 388291"/>
                <a:gd name="connsiteX2" fmla="*/ 4581272 w 4861244"/>
                <a:gd name="connsiteY2" fmla="*/ 385695 h 388291"/>
                <a:gd name="connsiteX3" fmla="*/ 278130 w 4861244"/>
                <a:gd name="connsiteY3" fmla="*/ 388291 h 388291"/>
                <a:gd name="connsiteX4" fmla="*/ 0 w 4861244"/>
                <a:gd name="connsiteY4" fmla="*/ 0 h 388291"/>
                <a:gd name="connsiteX0" fmla="*/ 0 w 4865054"/>
                <a:gd name="connsiteY0" fmla="*/ 0 h 388291"/>
                <a:gd name="connsiteX1" fmla="*/ 4865054 w 4865054"/>
                <a:gd name="connsiteY1" fmla="*/ 0 h 388291"/>
                <a:gd name="connsiteX2" fmla="*/ 4581272 w 4865054"/>
                <a:gd name="connsiteY2" fmla="*/ 385695 h 388291"/>
                <a:gd name="connsiteX3" fmla="*/ 278130 w 4865054"/>
                <a:gd name="connsiteY3" fmla="*/ 388291 h 388291"/>
                <a:gd name="connsiteX4" fmla="*/ 0 w 4865054"/>
                <a:gd name="connsiteY4" fmla="*/ 0 h 388291"/>
                <a:gd name="connsiteX0" fmla="*/ 0 w 4581272"/>
                <a:gd name="connsiteY0" fmla="*/ 0 h 388291"/>
                <a:gd name="connsiteX1" fmla="*/ 2681924 w 4581272"/>
                <a:gd name="connsiteY1" fmla="*/ 3810 h 388291"/>
                <a:gd name="connsiteX2" fmla="*/ 4581272 w 4581272"/>
                <a:gd name="connsiteY2" fmla="*/ 385695 h 388291"/>
                <a:gd name="connsiteX3" fmla="*/ 278130 w 4581272"/>
                <a:gd name="connsiteY3" fmla="*/ 388291 h 388291"/>
                <a:gd name="connsiteX4" fmla="*/ 0 w 4581272"/>
                <a:gd name="connsiteY4" fmla="*/ 0 h 388291"/>
                <a:gd name="connsiteX0" fmla="*/ 0 w 2681924"/>
                <a:gd name="connsiteY0" fmla="*/ 0 h 388291"/>
                <a:gd name="connsiteX1" fmla="*/ 2681924 w 2681924"/>
                <a:gd name="connsiteY1" fmla="*/ 3810 h 388291"/>
                <a:gd name="connsiteX2" fmla="*/ 2405762 w 2681924"/>
                <a:gd name="connsiteY2" fmla="*/ 385695 h 388291"/>
                <a:gd name="connsiteX3" fmla="*/ 278130 w 2681924"/>
                <a:gd name="connsiteY3" fmla="*/ 388291 h 388291"/>
                <a:gd name="connsiteX4" fmla="*/ 0 w 2681924"/>
                <a:gd name="connsiteY4" fmla="*/ 0 h 3882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681924" h="388291">
                  <a:moveTo>
                    <a:pt x="0" y="0"/>
                  </a:moveTo>
                  <a:lnTo>
                    <a:pt x="2681924" y="3810"/>
                  </a:lnTo>
                  <a:lnTo>
                    <a:pt x="2405762" y="385695"/>
                  </a:lnTo>
                  <a:lnTo>
                    <a:pt x="278130" y="38829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sz="1500" b="1" dirty="0">
                  <a:solidFill>
                    <a:schemeClr val="bg1"/>
                  </a:solidFill>
                </a:rPr>
                <a:t>Nationell nivå</a:t>
              </a:r>
            </a:p>
          </p:txBody>
        </p:sp>
        <p:sp>
          <p:nvSpPr>
            <p:cNvPr id="68" name="Ellips 67">
              <a:extLst>
                <a:ext uri="{FF2B5EF4-FFF2-40B4-BE49-F238E27FC236}">
                  <a16:creationId xmlns:a16="http://schemas.microsoft.com/office/drawing/2014/main" id="{A9905AEE-11FE-4565-B53F-178F6E3E5D2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034159" y="4483714"/>
              <a:ext cx="114374" cy="114374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69" name="Ellips 68">
              <a:extLst>
                <a:ext uri="{FF2B5EF4-FFF2-40B4-BE49-F238E27FC236}">
                  <a16:creationId xmlns:a16="http://schemas.microsoft.com/office/drawing/2014/main" id="{1FC52866-E4E2-440A-9FF8-9D22A046212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043469" y="4483714"/>
              <a:ext cx="114374" cy="114374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grpSp>
        <p:nvGrpSpPr>
          <p:cNvPr id="30" name="Grupp 29">
            <a:extLst>
              <a:ext uri="{FF2B5EF4-FFF2-40B4-BE49-F238E27FC236}">
                <a16:creationId xmlns:a16="http://schemas.microsoft.com/office/drawing/2014/main" id="{73F2D35D-D49C-48C0-BCFA-AD77E5CFB6EB}"/>
              </a:ext>
            </a:extLst>
          </p:cNvPr>
          <p:cNvGrpSpPr/>
          <p:nvPr/>
        </p:nvGrpSpPr>
        <p:grpSpPr>
          <a:xfrm>
            <a:off x="3671047" y="2805184"/>
            <a:ext cx="4865054" cy="1519472"/>
            <a:chOff x="3671047" y="2805184"/>
            <a:chExt cx="4865054" cy="1519472"/>
          </a:xfrm>
        </p:grpSpPr>
        <p:sp>
          <p:nvSpPr>
            <p:cNvPr id="78" name="Rektangel 61">
              <a:extLst>
                <a:ext uri="{FF2B5EF4-FFF2-40B4-BE49-F238E27FC236}">
                  <a16:creationId xmlns:a16="http://schemas.microsoft.com/office/drawing/2014/main" id="{12A86746-1CBC-435E-B138-65904D320293}"/>
                </a:ext>
              </a:extLst>
            </p:cNvPr>
            <p:cNvSpPr/>
            <p:nvPr/>
          </p:nvSpPr>
          <p:spPr>
            <a:xfrm>
              <a:off x="3953434" y="3192913"/>
              <a:ext cx="4296830" cy="1131743"/>
            </a:xfrm>
            <a:custGeom>
              <a:avLst/>
              <a:gdLst>
                <a:gd name="connsiteX0" fmla="*/ 0 w 6274754"/>
                <a:gd name="connsiteY0" fmla="*/ 0 h 384481"/>
                <a:gd name="connsiteX1" fmla="*/ 6274754 w 6274754"/>
                <a:gd name="connsiteY1" fmla="*/ 0 h 384481"/>
                <a:gd name="connsiteX2" fmla="*/ 6274754 w 6274754"/>
                <a:gd name="connsiteY2" fmla="*/ 384481 h 384481"/>
                <a:gd name="connsiteX3" fmla="*/ 0 w 6274754"/>
                <a:gd name="connsiteY3" fmla="*/ 384481 h 384481"/>
                <a:gd name="connsiteX4" fmla="*/ 0 w 6274754"/>
                <a:gd name="connsiteY4" fmla="*/ 0 h 384481"/>
                <a:gd name="connsiteX0" fmla="*/ 0 w 6274754"/>
                <a:gd name="connsiteY0" fmla="*/ 0 h 389505"/>
                <a:gd name="connsiteX1" fmla="*/ 6274754 w 6274754"/>
                <a:gd name="connsiteY1" fmla="*/ 0 h 389505"/>
                <a:gd name="connsiteX2" fmla="*/ 5983352 w 6274754"/>
                <a:gd name="connsiteY2" fmla="*/ 389505 h 389505"/>
                <a:gd name="connsiteX3" fmla="*/ 0 w 6274754"/>
                <a:gd name="connsiteY3" fmla="*/ 384481 h 389505"/>
                <a:gd name="connsiteX4" fmla="*/ 0 w 6274754"/>
                <a:gd name="connsiteY4" fmla="*/ 0 h 389505"/>
                <a:gd name="connsiteX0" fmla="*/ 0 w 6274754"/>
                <a:gd name="connsiteY0" fmla="*/ 0 h 389505"/>
                <a:gd name="connsiteX1" fmla="*/ 6274754 w 6274754"/>
                <a:gd name="connsiteY1" fmla="*/ 0 h 389505"/>
                <a:gd name="connsiteX2" fmla="*/ 5998592 w 6274754"/>
                <a:gd name="connsiteY2" fmla="*/ 389505 h 389505"/>
                <a:gd name="connsiteX3" fmla="*/ 0 w 6274754"/>
                <a:gd name="connsiteY3" fmla="*/ 384481 h 389505"/>
                <a:gd name="connsiteX4" fmla="*/ 0 w 6274754"/>
                <a:gd name="connsiteY4" fmla="*/ 0 h 389505"/>
                <a:gd name="connsiteX0" fmla="*/ 0 w 6274754"/>
                <a:gd name="connsiteY0" fmla="*/ 0 h 389505"/>
                <a:gd name="connsiteX1" fmla="*/ 6274754 w 6274754"/>
                <a:gd name="connsiteY1" fmla="*/ 0 h 389505"/>
                <a:gd name="connsiteX2" fmla="*/ 5998592 w 6274754"/>
                <a:gd name="connsiteY2" fmla="*/ 389505 h 389505"/>
                <a:gd name="connsiteX3" fmla="*/ 278130 w 6274754"/>
                <a:gd name="connsiteY3" fmla="*/ 388291 h 389505"/>
                <a:gd name="connsiteX4" fmla="*/ 0 w 6274754"/>
                <a:gd name="connsiteY4" fmla="*/ 0 h 389505"/>
                <a:gd name="connsiteX0" fmla="*/ 0 w 6274754"/>
                <a:gd name="connsiteY0" fmla="*/ 0 h 389505"/>
                <a:gd name="connsiteX1" fmla="*/ 6274754 w 6274754"/>
                <a:gd name="connsiteY1" fmla="*/ 0 h 389505"/>
                <a:gd name="connsiteX2" fmla="*/ 5801954 w 6274754"/>
                <a:gd name="connsiteY2" fmla="*/ 389505 h 389505"/>
                <a:gd name="connsiteX3" fmla="*/ 278130 w 6274754"/>
                <a:gd name="connsiteY3" fmla="*/ 388291 h 389505"/>
                <a:gd name="connsiteX4" fmla="*/ 0 w 6274754"/>
                <a:gd name="connsiteY4" fmla="*/ 0 h 389505"/>
                <a:gd name="connsiteX0" fmla="*/ 0 w 6274754"/>
                <a:gd name="connsiteY0" fmla="*/ 0 h 390756"/>
                <a:gd name="connsiteX1" fmla="*/ 6274754 w 6274754"/>
                <a:gd name="connsiteY1" fmla="*/ 0 h 390756"/>
                <a:gd name="connsiteX2" fmla="*/ 5801954 w 6274754"/>
                <a:gd name="connsiteY2" fmla="*/ 389505 h 390756"/>
                <a:gd name="connsiteX3" fmla="*/ 470584 w 6274754"/>
                <a:gd name="connsiteY3" fmla="*/ 390756 h 390756"/>
                <a:gd name="connsiteX4" fmla="*/ 0 w 6274754"/>
                <a:gd name="connsiteY4" fmla="*/ 0 h 390756"/>
                <a:gd name="connsiteX0" fmla="*/ 0 w 6258019"/>
                <a:gd name="connsiteY0" fmla="*/ 0 h 390756"/>
                <a:gd name="connsiteX1" fmla="*/ 6258019 w 6258019"/>
                <a:gd name="connsiteY1" fmla="*/ 34515 h 390756"/>
                <a:gd name="connsiteX2" fmla="*/ 5801954 w 6258019"/>
                <a:gd name="connsiteY2" fmla="*/ 389505 h 390756"/>
                <a:gd name="connsiteX3" fmla="*/ 470584 w 6258019"/>
                <a:gd name="connsiteY3" fmla="*/ 390756 h 390756"/>
                <a:gd name="connsiteX4" fmla="*/ 0 w 6258019"/>
                <a:gd name="connsiteY4" fmla="*/ 0 h 390756"/>
                <a:gd name="connsiteX0" fmla="*/ 0 w 6283122"/>
                <a:gd name="connsiteY0" fmla="*/ 0 h 390756"/>
                <a:gd name="connsiteX1" fmla="*/ 6283122 w 6283122"/>
                <a:gd name="connsiteY1" fmla="*/ 2465 h 390756"/>
                <a:gd name="connsiteX2" fmla="*/ 5801954 w 6283122"/>
                <a:gd name="connsiteY2" fmla="*/ 389505 h 390756"/>
                <a:gd name="connsiteX3" fmla="*/ 470584 w 6283122"/>
                <a:gd name="connsiteY3" fmla="*/ 390756 h 390756"/>
                <a:gd name="connsiteX4" fmla="*/ 0 w 6283122"/>
                <a:gd name="connsiteY4" fmla="*/ 0 h 390756"/>
                <a:gd name="connsiteX0" fmla="*/ 0 w 5801954"/>
                <a:gd name="connsiteY0" fmla="*/ 0 h 390756"/>
                <a:gd name="connsiteX1" fmla="*/ 4718384 w 5801954"/>
                <a:gd name="connsiteY1" fmla="*/ 1140 h 390756"/>
                <a:gd name="connsiteX2" fmla="*/ 5801954 w 5801954"/>
                <a:gd name="connsiteY2" fmla="*/ 389505 h 390756"/>
                <a:gd name="connsiteX3" fmla="*/ 470584 w 5801954"/>
                <a:gd name="connsiteY3" fmla="*/ 390756 h 390756"/>
                <a:gd name="connsiteX4" fmla="*/ 0 w 5801954"/>
                <a:gd name="connsiteY4" fmla="*/ 0 h 390756"/>
                <a:gd name="connsiteX0" fmla="*/ 0 w 4718384"/>
                <a:gd name="connsiteY0" fmla="*/ 0 h 390830"/>
                <a:gd name="connsiteX1" fmla="*/ 4718384 w 4718384"/>
                <a:gd name="connsiteY1" fmla="*/ 1140 h 390830"/>
                <a:gd name="connsiteX2" fmla="*/ 3843939 w 4718384"/>
                <a:gd name="connsiteY2" fmla="*/ 390830 h 390830"/>
                <a:gd name="connsiteX3" fmla="*/ 470584 w 4718384"/>
                <a:gd name="connsiteY3" fmla="*/ 390756 h 390830"/>
                <a:gd name="connsiteX4" fmla="*/ 0 w 4718384"/>
                <a:gd name="connsiteY4" fmla="*/ 0 h 390830"/>
                <a:gd name="connsiteX0" fmla="*/ 0 w 4718384"/>
                <a:gd name="connsiteY0" fmla="*/ 0 h 390830"/>
                <a:gd name="connsiteX1" fmla="*/ 4718384 w 4718384"/>
                <a:gd name="connsiteY1" fmla="*/ 1140 h 390830"/>
                <a:gd name="connsiteX2" fmla="*/ 3843939 w 4718384"/>
                <a:gd name="connsiteY2" fmla="*/ 390830 h 390830"/>
                <a:gd name="connsiteX3" fmla="*/ 888964 w 4718384"/>
                <a:gd name="connsiteY3" fmla="*/ 389431 h 390830"/>
                <a:gd name="connsiteX4" fmla="*/ 0 w 4718384"/>
                <a:gd name="connsiteY4" fmla="*/ 0 h 390830"/>
                <a:gd name="connsiteX0" fmla="*/ 0 w 4718384"/>
                <a:gd name="connsiteY0" fmla="*/ 0 h 390009"/>
                <a:gd name="connsiteX1" fmla="*/ 4718384 w 4718384"/>
                <a:gd name="connsiteY1" fmla="*/ 1140 h 390009"/>
                <a:gd name="connsiteX2" fmla="*/ 3836096 w 4718384"/>
                <a:gd name="connsiteY2" fmla="*/ 390009 h 390009"/>
                <a:gd name="connsiteX3" fmla="*/ 888964 w 4718384"/>
                <a:gd name="connsiteY3" fmla="*/ 389431 h 390009"/>
                <a:gd name="connsiteX4" fmla="*/ 0 w 4718384"/>
                <a:gd name="connsiteY4" fmla="*/ 0 h 390009"/>
                <a:gd name="connsiteX0" fmla="*/ 0 w 4718384"/>
                <a:gd name="connsiteY0" fmla="*/ 0 h 390009"/>
                <a:gd name="connsiteX1" fmla="*/ 4718384 w 4718384"/>
                <a:gd name="connsiteY1" fmla="*/ 1140 h 390009"/>
                <a:gd name="connsiteX2" fmla="*/ 3836096 w 4718384"/>
                <a:gd name="connsiteY2" fmla="*/ 390009 h 390009"/>
                <a:gd name="connsiteX3" fmla="*/ 899423 w 4718384"/>
                <a:gd name="connsiteY3" fmla="*/ 388611 h 390009"/>
                <a:gd name="connsiteX4" fmla="*/ 0 w 4718384"/>
                <a:gd name="connsiteY4" fmla="*/ 0 h 3900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718384" h="390009">
                  <a:moveTo>
                    <a:pt x="0" y="0"/>
                  </a:moveTo>
                  <a:lnTo>
                    <a:pt x="4718384" y="1140"/>
                  </a:lnTo>
                  <a:lnTo>
                    <a:pt x="3836096" y="390009"/>
                  </a:lnTo>
                  <a:lnTo>
                    <a:pt x="899423" y="3886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49" name="Rektangel 48">
              <a:extLst>
                <a:ext uri="{FF2B5EF4-FFF2-40B4-BE49-F238E27FC236}">
                  <a16:creationId xmlns:a16="http://schemas.microsoft.com/office/drawing/2014/main" id="{D46535B2-1013-440C-8603-FF200892A8C6}"/>
                </a:ext>
              </a:extLst>
            </p:cNvPr>
            <p:cNvSpPr/>
            <p:nvPr/>
          </p:nvSpPr>
          <p:spPr>
            <a:xfrm>
              <a:off x="4816988" y="3352483"/>
              <a:ext cx="2629834" cy="95256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144000" lvl="0" indent="-144000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>
                  <a:schemeClr val="accent3"/>
                </a:buClr>
                <a:buSzPct val="150000"/>
                <a:buFont typeface="Arial" panose="020B0604020202020204" pitchFamily="34" charset="0"/>
                <a:buChar char="•"/>
              </a:pPr>
              <a:r>
                <a:rPr lang="sv-SE" sz="1300" dirty="0"/>
                <a:t>Regionala samverkans- och stödstrukturer (RSS)</a:t>
              </a:r>
            </a:p>
            <a:p>
              <a:pPr marL="601200" lvl="1" indent="-144000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>
                  <a:schemeClr val="accent3"/>
                </a:buClr>
                <a:buSzPct val="150000"/>
                <a:buFont typeface="Arial" panose="020B0604020202020204" pitchFamily="34" charset="0"/>
                <a:buChar char="•"/>
              </a:pPr>
              <a:r>
                <a:rPr lang="sv-SE" sz="1300" dirty="0"/>
                <a:t>Ledamöter i NSK-S</a:t>
              </a:r>
            </a:p>
            <a:p>
              <a:pPr marL="1058400" lvl="2" indent="-144000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>
                  <a:schemeClr val="accent3"/>
                </a:buClr>
                <a:buSzPct val="150000"/>
                <a:buFont typeface="Arial" panose="020B0604020202020204" pitchFamily="34" charset="0"/>
                <a:buChar char="•"/>
              </a:pPr>
              <a:r>
                <a:rPr lang="sv-SE" sz="1300" dirty="0"/>
                <a:t>21 län</a:t>
              </a:r>
            </a:p>
          </p:txBody>
        </p:sp>
        <p:sp>
          <p:nvSpPr>
            <p:cNvPr id="76" name="Rektangel 61">
              <a:extLst>
                <a:ext uri="{FF2B5EF4-FFF2-40B4-BE49-F238E27FC236}">
                  <a16:creationId xmlns:a16="http://schemas.microsoft.com/office/drawing/2014/main" id="{97703E05-75B5-4D68-A5C2-88B2DCC2CA66}"/>
                </a:ext>
              </a:extLst>
            </p:cNvPr>
            <p:cNvSpPr/>
            <p:nvPr/>
          </p:nvSpPr>
          <p:spPr>
            <a:xfrm>
              <a:off x="3671047" y="2805184"/>
              <a:ext cx="4865054" cy="392839"/>
            </a:xfrm>
            <a:custGeom>
              <a:avLst/>
              <a:gdLst>
                <a:gd name="connsiteX0" fmla="*/ 0 w 6274754"/>
                <a:gd name="connsiteY0" fmla="*/ 0 h 384481"/>
                <a:gd name="connsiteX1" fmla="*/ 6274754 w 6274754"/>
                <a:gd name="connsiteY1" fmla="*/ 0 h 384481"/>
                <a:gd name="connsiteX2" fmla="*/ 6274754 w 6274754"/>
                <a:gd name="connsiteY2" fmla="*/ 384481 h 384481"/>
                <a:gd name="connsiteX3" fmla="*/ 0 w 6274754"/>
                <a:gd name="connsiteY3" fmla="*/ 384481 h 384481"/>
                <a:gd name="connsiteX4" fmla="*/ 0 w 6274754"/>
                <a:gd name="connsiteY4" fmla="*/ 0 h 384481"/>
                <a:gd name="connsiteX0" fmla="*/ 0 w 6274754"/>
                <a:gd name="connsiteY0" fmla="*/ 0 h 389505"/>
                <a:gd name="connsiteX1" fmla="*/ 6274754 w 6274754"/>
                <a:gd name="connsiteY1" fmla="*/ 0 h 389505"/>
                <a:gd name="connsiteX2" fmla="*/ 5983352 w 6274754"/>
                <a:gd name="connsiteY2" fmla="*/ 389505 h 389505"/>
                <a:gd name="connsiteX3" fmla="*/ 0 w 6274754"/>
                <a:gd name="connsiteY3" fmla="*/ 384481 h 389505"/>
                <a:gd name="connsiteX4" fmla="*/ 0 w 6274754"/>
                <a:gd name="connsiteY4" fmla="*/ 0 h 389505"/>
                <a:gd name="connsiteX0" fmla="*/ 0 w 6274754"/>
                <a:gd name="connsiteY0" fmla="*/ 0 h 389505"/>
                <a:gd name="connsiteX1" fmla="*/ 6274754 w 6274754"/>
                <a:gd name="connsiteY1" fmla="*/ 0 h 389505"/>
                <a:gd name="connsiteX2" fmla="*/ 5998592 w 6274754"/>
                <a:gd name="connsiteY2" fmla="*/ 389505 h 389505"/>
                <a:gd name="connsiteX3" fmla="*/ 0 w 6274754"/>
                <a:gd name="connsiteY3" fmla="*/ 384481 h 389505"/>
                <a:gd name="connsiteX4" fmla="*/ 0 w 6274754"/>
                <a:gd name="connsiteY4" fmla="*/ 0 h 389505"/>
                <a:gd name="connsiteX0" fmla="*/ 0 w 6274754"/>
                <a:gd name="connsiteY0" fmla="*/ 0 h 389505"/>
                <a:gd name="connsiteX1" fmla="*/ 6274754 w 6274754"/>
                <a:gd name="connsiteY1" fmla="*/ 0 h 389505"/>
                <a:gd name="connsiteX2" fmla="*/ 5998592 w 6274754"/>
                <a:gd name="connsiteY2" fmla="*/ 389505 h 389505"/>
                <a:gd name="connsiteX3" fmla="*/ 278130 w 6274754"/>
                <a:gd name="connsiteY3" fmla="*/ 388291 h 389505"/>
                <a:gd name="connsiteX4" fmla="*/ 0 w 6274754"/>
                <a:gd name="connsiteY4" fmla="*/ 0 h 389505"/>
                <a:gd name="connsiteX0" fmla="*/ 0 w 5998592"/>
                <a:gd name="connsiteY0" fmla="*/ 0 h 389505"/>
                <a:gd name="connsiteX1" fmla="*/ 4861244 w 5998592"/>
                <a:gd name="connsiteY1" fmla="*/ 0 h 389505"/>
                <a:gd name="connsiteX2" fmla="*/ 5998592 w 5998592"/>
                <a:gd name="connsiteY2" fmla="*/ 389505 h 389505"/>
                <a:gd name="connsiteX3" fmla="*/ 278130 w 5998592"/>
                <a:gd name="connsiteY3" fmla="*/ 388291 h 389505"/>
                <a:gd name="connsiteX4" fmla="*/ 0 w 5998592"/>
                <a:gd name="connsiteY4" fmla="*/ 0 h 389505"/>
                <a:gd name="connsiteX0" fmla="*/ 0 w 4861244"/>
                <a:gd name="connsiteY0" fmla="*/ 0 h 388291"/>
                <a:gd name="connsiteX1" fmla="*/ 4861244 w 4861244"/>
                <a:gd name="connsiteY1" fmla="*/ 0 h 388291"/>
                <a:gd name="connsiteX2" fmla="*/ 4581272 w 4861244"/>
                <a:gd name="connsiteY2" fmla="*/ 385695 h 388291"/>
                <a:gd name="connsiteX3" fmla="*/ 278130 w 4861244"/>
                <a:gd name="connsiteY3" fmla="*/ 388291 h 388291"/>
                <a:gd name="connsiteX4" fmla="*/ 0 w 4861244"/>
                <a:gd name="connsiteY4" fmla="*/ 0 h 388291"/>
                <a:gd name="connsiteX0" fmla="*/ 0 w 4865054"/>
                <a:gd name="connsiteY0" fmla="*/ 0 h 388291"/>
                <a:gd name="connsiteX1" fmla="*/ 4865054 w 4865054"/>
                <a:gd name="connsiteY1" fmla="*/ 0 h 388291"/>
                <a:gd name="connsiteX2" fmla="*/ 4581272 w 4865054"/>
                <a:gd name="connsiteY2" fmla="*/ 385695 h 388291"/>
                <a:gd name="connsiteX3" fmla="*/ 278130 w 4865054"/>
                <a:gd name="connsiteY3" fmla="*/ 388291 h 388291"/>
                <a:gd name="connsiteX4" fmla="*/ 0 w 4865054"/>
                <a:gd name="connsiteY4" fmla="*/ 0 h 388291"/>
                <a:gd name="connsiteX0" fmla="*/ 0 w 4865054"/>
                <a:gd name="connsiteY0" fmla="*/ 0 h 392839"/>
                <a:gd name="connsiteX1" fmla="*/ 4865054 w 4865054"/>
                <a:gd name="connsiteY1" fmla="*/ 0 h 392839"/>
                <a:gd name="connsiteX2" fmla="*/ 4576509 w 4865054"/>
                <a:gd name="connsiteY2" fmla="*/ 392839 h 392839"/>
                <a:gd name="connsiteX3" fmla="*/ 278130 w 4865054"/>
                <a:gd name="connsiteY3" fmla="*/ 388291 h 392839"/>
                <a:gd name="connsiteX4" fmla="*/ 0 w 4865054"/>
                <a:gd name="connsiteY4" fmla="*/ 0 h 3928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865054" h="392839">
                  <a:moveTo>
                    <a:pt x="0" y="0"/>
                  </a:moveTo>
                  <a:lnTo>
                    <a:pt x="4865054" y="0"/>
                  </a:lnTo>
                  <a:lnTo>
                    <a:pt x="4576509" y="392839"/>
                  </a:lnTo>
                  <a:lnTo>
                    <a:pt x="278130" y="38829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sz="1500" b="1" dirty="0">
                  <a:solidFill>
                    <a:schemeClr val="bg1"/>
                  </a:solidFill>
                </a:rPr>
                <a:t>Regional nivå</a:t>
              </a:r>
            </a:p>
          </p:txBody>
        </p:sp>
        <p:sp>
          <p:nvSpPr>
            <p:cNvPr id="67" name="Ellips 66">
              <a:extLst>
                <a:ext uri="{FF2B5EF4-FFF2-40B4-BE49-F238E27FC236}">
                  <a16:creationId xmlns:a16="http://schemas.microsoft.com/office/drawing/2014/main" id="{698406F2-65A7-4203-88F9-C6EC88C7A55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944664" y="2942142"/>
              <a:ext cx="114374" cy="114374"/>
            </a:xfrm>
            <a:prstGeom prst="ellipse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70" name="Ellips 69">
              <a:extLst>
                <a:ext uri="{FF2B5EF4-FFF2-40B4-BE49-F238E27FC236}">
                  <a16:creationId xmlns:a16="http://schemas.microsoft.com/office/drawing/2014/main" id="{0BF6E606-A9D5-461F-A12A-8A55B5697BC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164430" y="2942142"/>
              <a:ext cx="114374" cy="114374"/>
            </a:xfrm>
            <a:prstGeom prst="ellipse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grpSp>
        <p:nvGrpSpPr>
          <p:cNvPr id="32" name="Grupp 31">
            <a:extLst>
              <a:ext uri="{FF2B5EF4-FFF2-40B4-BE49-F238E27FC236}">
                <a16:creationId xmlns:a16="http://schemas.microsoft.com/office/drawing/2014/main" id="{9C8AF22A-784A-413B-ADFF-233FE1E21BEB}"/>
              </a:ext>
            </a:extLst>
          </p:cNvPr>
          <p:cNvGrpSpPr/>
          <p:nvPr/>
        </p:nvGrpSpPr>
        <p:grpSpPr>
          <a:xfrm>
            <a:off x="2967587" y="1788386"/>
            <a:ext cx="6274754" cy="989791"/>
            <a:chOff x="2967587" y="1788386"/>
            <a:chExt cx="6274754" cy="989791"/>
          </a:xfrm>
        </p:grpSpPr>
        <p:sp>
          <p:nvSpPr>
            <p:cNvPr id="74" name="Rektangel 61">
              <a:extLst>
                <a:ext uri="{FF2B5EF4-FFF2-40B4-BE49-F238E27FC236}">
                  <a16:creationId xmlns:a16="http://schemas.microsoft.com/office/drawing/2014/main" id="{968519AA-92EB-4F01-8527-7E4AD12B0E5A}"/>
                </a:ext>
              </a:extLst>
            </p:cNvPr>
            <p:cNvSpPr/>
            <p:nvPr/>
          </p:nvSpPr>
          <p:spPr>
            <a:xfrm>
              <a:off x="3247748" y="2174302"/>
              <a:ext cx="5721770" cy="603875"/>
            </a:xfrm>
            <a:custGeom>
              <a:avLst/>
              <a:gdLst>
                <a:gd name="connsiteX0" fmla="*/ 0 w 6274754"/>
                <a:gd name="connsiteY0" fmla="*/ 0 h 384481"/>
                <a:gd name="connsiteX1" fmla="*/ 6274754 w 6274754"/>
                <a:gd name="connsiteY1" fmla="*/ 0 h 384481"/>
                <a:gd name="connsiteX2" fmla="*/ 6274754 w 6274754"/>
                <a:gd name="connsiteY2" fmla="*/ 384481 h 384481"/>
                <a:gd name="connsiteX3" fmla="*/ 0 w 6274754"/>
                <a:gd name="connsiteY3" fmla="*/ 384481 h 384481"/>
                <a:gd name="connsiteX4" fmla="*/ 0 w 6274754"/>
                <a:gd name="connsiteY4" fmla="*/ 0 h 384481"/>
                <a:gd name="connsiteX0" fmla="*/ 0 w 6274754"/>
                <a:gd name="connsiteY0" fmla="*/ 0 h 389505"/>
                <a:gd name="connsiteX1" fmla="*/ 6274754 w 6274754"/>
                <a:gd name="connsiteY1" fmla="*/ 0 h 389505"/>
                <a:gd name="connsiteX2" fmla="*/ 5983352 w 6274754"/>
                <a:gd name="connsiteY2" fmla="*/ 389505 h 389505"/>
                <a:gd name="connsiteX3" fmla="*/ 0 w 6274754"/>
                <a:gd name="connsiteY3" fmla="*/ 384481 h 389505"/>
                <a:gd name="connsiteX4" fmla="*/ 0 w 6274754"/>
                <a:gd name="connsiteY4" fmla="*/ 0 h 389505"/>
                <a:gd name="connsiteX0" fmla="*/ 0 w 6274754"/>
                <a:gd name="connsiteY0" fmla="*/ 0 h 389505"/>
                <a:gd name="connsiteX1" fmla="*/ 6274754 w 6274754"/>
                <a:gd name="connsiteY1" fmla="*/ 0 h 389505"/>
                <a:gd name="connsiteX2" fmla="*/ 5998592 w 6274754"/>
                <a:gd name="connsiteY2" fmla="*/ 389505 h 389505"/>
                <a:gd name="connsiteX3" fmla="*/ 0 w 6274754"/>
                <a:gd name="connsiteY3" fmla="*/ 384481 h 389505"/>
                <a:gd name="connsiteX4" fmla="*/ 0 w 6274754"/>
                <a:gd name="connsiteY4" fmla="*/ 0 h 389505"/>
                <a:gd name="connsiteX0" fmla="*/ 0 w 6274754"/>
                <a:gd name="connsiteY0" fmla="*/ 0 h 389505"/>
                <a:gd name="connsiteX1" fmla="*/ 6274754 w 6274754"/>
                <a:gd name="connsiteY1" fmla="*/ 0 h 389505"/>
                <a:gd name="connsiteX2" fmla="*/ 5998592 w 6274754"/>
                <a:gd name="connsiteY2" fmla="*/ 389505 h 389505"/>
                <a:gd name="connsiteX3" fmla="*/ 278130 w 6274754"/>
                <a:gd name="connsiteY3" fmla="*/ 388291 h 389505"/>
                <a:gd name="connsiteX4" fmla="*/ 0 w 6274754"/>
                <a:gd name="connsiteY4" fmla="*/ 0 h 389505"/>
                <a:gd name="connsiteX0" fmla="*/ 0 w 6274754"/>
                <a:gd name="connsiteY0" fmla="*/ 0 h 389505"/>
                <a:gd name="connsiteX1" fmla="*/ 6274754 w 6274754"/>
                <a:gd name="connsiteY1" fmla="*/ 0 h 389505"/>
                <a:gd name="connsiteX2" fmla="*/ 5801954 w 6274754"/>
                <a:gd name="connsiteY2" fmla="*/ 389505 h 389505"/>
                <a:gd name="connsiteX3" fmla="*/ 278130 w 6274754"/>
                <a:gd name="connsiteY3" fmla="*/ 388291 h 389505"/>
                <a:gd name="connsiteX4" fmla="*/ 0 w 6274754"/>
                <a:gd name="connsiteY4" fmla="*/ 0 h 389505"/>
                <a:gd name="connsiteX0" fmla="*/ 0 w 6274754"/>
                <a:gd name="connsiteY0" fmla="*/ 0 h 390756"/>
                <a:gd name="connsiteX1" fmla="*/ 6274754 w 6274754"/>
                <a:gd name="connsiteY1" fmla="*/ 0 h 390756"/>
                <a:gd name="connsiteX2" fmla="*/ 5801954 w 6274754"/>
                <a:gd name="connsiteY2" fmla="*/ 389505 h 390756"/>
                <a:gd name="connsiteX3" fmla="*/ 470584 w 6274754"/>
                <a:gd name="connsiteY3" fmla="*/ 390756 h 390756"/>
                <a:gd name="connsiteX4" fmla="*/ 0 w 6274754"/>
                <a:gd name="connsiteY4" fmla="*/ 0 h 390756"/>
                <a:gd name="connsiteX0" fmla="*/ 0 w 6258019"/>
                <a:gd name="connsiteY0" fmla="*/ 0 h 390756"/>
                <a:gd name="connsiteX1" fmla="*/ 6258019 w 6258019"/>
                <a:gd name="connsiteY1" fmla="*/ 34515 h 390756"/>
                <a:gd name="connsiteX2" fmla="*/ 5801954 w 6258019"/>
                <a:gd name="connsiteY2" fmla="*/ 389505 h 390756"/>
                <a:gd name="connsiteX3" fmla="*/ 470584 w 6258019"/>
                <a:gd name="connsiteY3" fmla="*/ 390756 h 390756"/>
                <a:gd name="connsiteX4" fmla="*/ 0 w 6258019"/>
                <a:gd name="connsiteY4" fmla="*/ 0 h 390756"/>
                <a:gd name="connsiteX0" fmla="*/ 0 w 6283122"/>
                <a:gd name="connsiteY0" fmla="*/ 0 h 390756"/>
                <a:gd name="connsiteX1" fmla="*/ 6283122 w 6283122"/>
                <a:gd name="connsiteY1" fmla="*/ 2465 h 390756"/>
                <a:gd name="connsiteX2" fmla="*/ 5801954 w 6283122"/>
                <a:gd name="connsiteY2" fmla="*/ 389505 h 390756"/>
                <a:gd name="connsiteX3" fmla="*/ 470584 w 6283122"/>
                <a:gd name="connsiteY3" fmla="*/ 390756 h 390756"/>
                <a:gd name="connsiteX4" fmla="*/ 0 w 6283122"/>
                <a:gd name="connsiteY4" fmla="*/ 0 h 3907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83122" h="390756">
                  <a:moveTo>
                    <a:pt x="0" y="0"/>
                  </a:moveTo>
                  <a:lnTo>
                    <a:pt x="6283122" y="2465"/>
                  </a:lnTo>
                  <a:lnTo>
                    <a:pt x="5801954" y="389505"/>
                  </a:lnTo>
                  <a:lnTo>
                    <a:pt x="470584" y="39075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34" name="Rektangel 61">
              <a:extLst>
                <a:ext uri="{FF2B5EF4-FFF2-40B4-BE49-F238E27FC236}">
                  <a16:creationId xmlns:a16="http://schemas.microsoft.com/office/drawing/2014/main" id="{8D20756F-83C2-444C-AD5B-6C35994A8380}"/>
                </a:ext>
              </a:extLst>
            </p:cNvPr>
            <p:cNvSpPr/>
            <p:nvPr/>
          </p:nvSpPr>
          <p:spPr>
            <a:xfrm>
              <a:off x="2967587" y="1788386"/>
              <a:ext cx="6274754" cy="389505"/>
            </a:xfrm>
            <a:custGeom>
              <a:avLst/>
              <a:gdLst>
                <a:gd name="connsiteX0" fmla="*/ 0 w 6274754"/>
                <a:gd name="connsiteY0" fmla="*/ 0 h 384481"/>
                <a:gd name="connsiteX1" fmla="*/ 6274754 w 6274754"/>
                <a:gd name="connsiteY1" fmla="*/ 0 h 384481"/>
                <a:gd name="connsiteX2" fmla="*/ 6274754 w 6274754"/>
                <a:gd name="connsiteY2" fmla="*/ 384481 h 384481"/>
                <a:gd name="connsiteX3" fmla="*/ 0 w 6274754"/>
                <a:gd name="connsiteY3" fmla="*/ 384481 h 384481"/>
                <a:gd name="connsiteX4" fmla="*/ 0 w 6274754"/>
                <a:gd name="connsiteY4" fmla="*/ 0 h 384481"/>
                <a:gd name="connsiteX0" fmla="*/ 0 w 6274754"/>
                <a:gd name="connsiteY0" fmla="*/ 0 h 389505"/>
                <a:gd name="connsiteX1" fmla="*/ 6274754 w 6274754"/>
                <a:gd name="connsiteY1" fmla="*/ 0 h 389505"/>
                <a:gd name="connsiteX2" fmla="*/ 5983352 w 6274754"/>
                <a:gd name="connsiteY2" fmla="*/ 389505 h 389505"/>
                <a:gd name="connsiteX3" fmla="*/ 0 w 6274754"/>
                <a:gd name="connsiteY3" fmla="*/ 384481 h 389505"/>
                <a:gd name="connsiteX4" fmla="*/ 0 w 6274754"/>
                <a:gd name="connsiteY4" fmla="*/ 0 h 389505"/>
                <a:gd name="connsiteX0" fmla="*/ 0 w 6274754"/>
                <a:gd name="connsiteY0" fmla="*/ 0 h 389505"/>
                <a:gd name="connsiteX1" fmla="*/ 6274754 w 6274754"/>
                <a:gd name="connsiteY1" fmla="*/ 0 h 389505"/>
                <a:gd name="connsiteX2" fmla="*/ 5998592 w 6274754"/>
                <a:gd name="connsiteY2" fmla="*/ 389505 h 389505"/>
                <a:gd name="connsiteX3" fmla="*/ 0 w 6274754"/>
                <a:gd name="connsiteY3" fmla="*/ 384481 h 389505"/>
                <a:gd name="connsiteX4" fmla="*/ 0 w 6274754"/>
                <a:gd name="connsiteY4" fmla="*/ 0 h 389505"/>
                <a:gd name="connsiteX0" fmla="*/ 0 w 6274754"/>
                <a:gd name="connsiteY0" fmla="*/ 0 h 389505"/>
                <a:gd name="connsiteX1" fmla="*/ 6274754 w 6274754"/>
                <a:gd name="connsiteY1" fmla="*/ 0 h 389505"/>
                <a:gd name="connsiteX2" fmla="*/ 5998592 w 6274754"/>
                <a:gd name="connsiteY2" fmla="*/ 389505 h 389505"/>
                <a:gd name="connsiteX3" fmla="*/ 278130 w 6274754"/>
                <a:gd name="connsiteY3" fmla="*/ 388291 h 389505"/>
                <a:gd name="connsiteX4" fmla="*/ 0 w 6274754"/>
                <a:gd name="connsiteY4" fmla="*/ 0 h 3895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74754" h="389505">
                  <a:moveTo>
                    <a:pt x="0" y="0"/>
                  </a:moveTo>
                  <a:lnTo>
                    <a:pt x="6274754" y="0"/>
                  </a:lnTo>
                  <a:lnTo>
                    <a:pt x="5998592" y="389505"/>
                  </a:lnTo>
                  <a:lnTo>
                    <a:pt x="278130" y="388291"/>
                  </a:lnTo>
                  <a:lnTo>
                    <a:pt x="0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sz="1500" b="1" dirty="0">
                  <a:solidFill>
                    <a:schemeClr val="bg1"/>
                  </a:solidFill>
                </a:rPr>
                <a:t>Lokal nivå </a:t>
              </a:r>
              <a:r>
                <a:rPr lang="sv-SE" sz="1500" dirty="0">
                  <a:solidFill>
                    <a:schemeClr val="bg1"/>
                  </a:solidFill>
                </a:rPr>
                <a:t>– Kommun</a:t>
              </a:r>
            </a:p>
          </p:txBody>
        </p:sp>
        <p:sp>
          <p:nvSpPr>
            <p:cNvPr id="50" name="Rektangel 49">
              <a:extLst>
                <a:ext uri="{FF2B5EF4-FFF2-40B4-BE49-F238E27FC236}">
                  <a16:creationId xmlns:a16="http://schemas.microsoft.com/office/drawing/2014/main" id="{4C9DCEA4-94B8-48D8-968A-DD1F295E4299}"/>
                </a:ext>
              </a:extLst>
            </p:cNvPr>
            <p:cNvSpPr/>
            <p:nvPr/>
          </p:nvSpPr>
          <p:spPr>
            <a:xfrm>
              <a:off x="4046822" y="2238846"/>
              <a:ext cx="1487232" cy="4524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144000" lvl="0" indent="-144000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>
                  <a:schemeClr val="accent1"/>
                </a:buClr>
                <a:buSzPct val="150000"/>
                <a:buFont typeface="Arial" panose="020B0604020202020204" pitchFamily="34" charset="0"/>
                <a:buChar char="•"/>
              </a:pPr>
              <a:r>
                <a:rPr lang="sv-SE" sz="1300" dirty="0"/>
                <a:t>Socialchef/</a:t>
              </a:r>
              <a:br>
                <a:rPr lang="sv-SE" sz="1300" dirty="0"/>
              </a:br>
              <a:r>
                <a:rPr lang="sv-SE" sz="1300" dirty="0"/>
                <a:t>socialnämnd</a:t>
              </a:r>
            </a:p>
          </p:txBody>
        </p:sp>
        <p:sp>
          <p:nvSpPr>
            <p:cNvPr id="51" name="Rektangel 50">
              <a:extLst>
                <a:ext uri="{FF2B5EF4-FFF2-40B4-BE49-F238E27FC236}">
                  <a16:creationId xmlns:a16="http://schemas.microsoft.com/office/drawing/2014/main" id="{5D7DD5CB-5A77-40DB-84DF-1382A0DFE444}"/>
                </a:ext>
              </a:extLst>
            </p:cNvPr>
            <p:cNvSpPr/>
            <p:nvPr/>
          </p:nvSpPr>
          <p:spPr>
            <a:xfrm>
              <a:off x="5370145" y="2248607"/>
              <a:ext cx="1749244" cy="4524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144000" lvl="0" indent="-144000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>
                  <a:schemeClr val="accent1"/>
                </a:buClr>
                <a:buSzPct val="150000"/>
                <a:buFont typeface="Arial" panose="020B0604020202020204" pitchFamily="34" charset="0"/>
                <a:buChar char="•"/>
              </a:pPr>
              <a:r>
                <a:rPr lang="sv-SE" sz="1300" dirty="0"/>
                <a:t>Socialtjänstens </a:t>
              </a:r>
              <a:br>
                <a:rPr lang="sv-SE" sz="1300" dirty="0"/>
              </a:br>
              <a:r>
                <a:rPr lang="sv-SE" sz="1300" dirty="0"/>
                <a:t>verksamheter</a:t>
              </a:r>
            </a:p>
          </p:txBody>
        </p:sp>
        <p:sp>
          <p:nvSpPr>
            <p:cNvPr id="52" name="Rektangel 51">
              <a:extLst>
                <a:ext uri="{FF2B5EF4-FFF2-40B4-BE49-F238E27FC236}">
                  <a16:creationId xmlns:a16="http://schemas.microsoft.com/office/drawing/2014/main" id="{2484FCEB-7961-485E-A451-45037F67CCD8}"/>
                </a:ext>
              </a:extLst>
            </p:cNvPr>
            <p:cNvSpPr/>
            <p:nvPr/>
          </p:nvSpPr>
          <p:spPr>
            <a:xfrm>
              <a:off x="6916280" y="2248607"/>
              <a:ext cx="1691514" cy="27238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144000" lvl="0" indent="-144000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>
                  <a:schemeClr val="accent1"/>
                </a:buClr>
                <a:buSzPct val="150000"/>
                <a:buFont typeface="Arial" panose="020B0604020202020204" pitchFamily="34" charset="0"/>
                <a:buChar char="•"/>
              </a:pPr>
              <a:r>
                <a:rPr lang="sv-SE" sz="1300" dirty="0"/>
                <a:t>290 kommuner</a:t>
              </a:r>
            </a:p>
          </p:txBody>
        </p:sp>
        <p:sp>
          <p:nvSpPr>
            <p:cNvPr id="66" name="Ellips 65">
              <a:extLst>
                <a:ext uri="{FF2B5EF4-FFF2-40B4-BE49-F238E27FC236}">
                  <a16:creationId xmlns:a16="http://schemas.microsoft.com/office/drawing/2014/main" id="{0C9841ED-4855-4175-BC2B-93F0766DDCB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240742" y="1925951"/>
              <a:ext cx="114374" cy="114374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71" name="Ellips 70">
              <a:extLst>
                <a:ext uri="{FF2B5EF4-FFF2-40B4-BE49-F238E27FC236}">
                  <a16:creationId xmlns:a16="http://schemas.microsoft.com/office/drawing/2014/main" id="{9863879E-A508-43E0-9CFA-31BFD94FFD3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847523" y="1925951"/>
              <a:ext cx="114374" cy="114374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grpSp>
        <p:nvGrpSpPr>
          <p:cNvPr id="81" name="Grupp 80">
            <a:extLst>
              <a:ext uri="{FF2B5EF4-FFF2-40B4-BE49-F238E27FC236}">
                <a16:creationId xmlns:a16="http://schemas.microsoft.com/office/drawing/2014/main" id="{327C013A-04D5-4A1C-A336-0BF2B2B3D61B}"/>
              </a:ext>
            </a:extLst>
          </p:cNvPr>
          <p:cNvGrpSpPr/>
          <p:nvPr/>
        </p:nvGrpSpPr>
        <p:grpSpPr>
          <a:xfrm>
            <a:off x="2967587" y="1408470"/>
            <a:ext cx="6274754" cy="344899"/>
            <a:chOff x="2967587" y="1408470"/>
            <a:chExt cx="6274754" cy="344899"/>
          </a:xfrm>
        </p:grpSpPr>
        <p:sp>
          <p:nvSpPr>
            <p:cNvPr id="44" name="Rektangel 43">
              <a:extLst>
                <a:ext uri="{FF2B5EF4-FFF2-40B4-BE49-F238E27FC236}">
                  <a16:creationId xmlns:a16="http://schemas.microsoft.com/office/drawing/2014/main" id="{4CFF74D5-7828-4F84-A937-841AE47444D4}"/>
                </a:ext>
              </a:extLst>
            </p:cNvPr>
            <p:cNvSpPr/>
            <p:nvPr/>
          </p:nvSpPr>
          <p:spPr>
            <a:xfrm>
              <a:off x="2967587" y="1408470"/>
              <a:ext cx="6274754" cy="344899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sz="1500" b="1" dirty="0"/>
                <a:t>Brukare</a:t>
              </a:r>
            </a:p>
          </p:txBody>
        </p:sp>
        <p:sp>
          <p:nvSpPr>
            <p:cNvPr id="72" name="Ellips 71">
              <a:extLst>
                <a:ext uri="{FF2B5EF4-FFF2-40B4-BE49-F238E27FC236}">
                  <a16:creationId xmlns:a16="http://schemas.microsoft.com/office/drawing/2014/main" id="{D338A5C7-AFD8-4AA9-A374-858FE0E51F7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084785" y="1523732"/>
              <a:ext cx="114374" cy="114374"/>
            </a:xfrm>
            <a:prstGeom prst="ellipse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73" name="Ellips 72">
              <a:extLst>
                <a:ext uri="{FF2B5EF4-FFF2-40B4-BE49-F238E27FC236}">
                  <a16:creationId xmlns:a16="http://schemas.microsoft.com/office/drawing/2014/main" id="{DD475F64-47C8-40B3-A8AC-C9AEA9D5E84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016253" y="1523732"/>
              <a:ext cx="114374" cy="114374"/>
            </a:xfrm>
            <a:prstGeom prst="ellipse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sp>
        <p:nvSpPr>
          <p:cNvPr id="2" name="Rubrik 1">
            <a:extLst>
              <a:ext uri="{FF2B5EF4-FFF2-40B4-BE49-F238E27FC236}">
                <a16:creationId xmlns:a16="http://schemas.microsoft.com/office/drawing/2014/main" id="{28256953-BE48-4543-8354-FB7276DAF2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8267" y="696036"/>
            <a:ext cx="7875464" cy="384721"/>
          </a:xfrm>
        </p:spPr>
        <p:txBody>
          <a:bodyPr/>
          <a:lstStyle/>
          <a:p>
            <a:r>
              <a:rPr lang="sv-SE" sz="2000" dirty="0"/>
              <a:t>Aktörer och aktiviteter inom socialtjänstens kunskapsstyrning</a:t>
            </a:r>
          </a:p>
        </p:txBody>
      </p:sp>
      <p:cxnSp>
        <p:nvCxnSpPr>
          <p:cNvPr id="59" name="Rak koppling 58">
            <a:extLst>
              <a:ext uri="{FF2B5EF4-FFF2-40B4-BE49-F238E27FC236}">
                <a16:creationId xmlns:a16="http://schemas.microsoft.com/office/drawing/2014/main" id="{5642FC05-1288-47CD-BE8E-B81499503944}"/>
              </a:ext>
            </a:extLst>
          </p:cNvPr>
          <p:cNvCxnSpPr>
            <a:cxnSpLocks/>
          </p:cNvCxnSpPr>
          <p:nvPr/>
        </p:nvCxnSpPr>
        <p:spPr>
          <a:xfrm>
            <a:off x="3344374" y="2059071"/>
            <a:ext cx="609060" cy="880903"/>
          </a:xfrm>
          <a:prstGeom prst="line">
            <a:avLst/>
          </a:prstGeom>
          <a:ln w="19050">
            <a:solidFill>
              <a:schemeClr val="tx1"/>
            </a:solidFill>
            <a:prstDash val="sysDash"/>
            <a:headEnd type="none" w="med" len="sm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Rak koppling 60">
            <a:extLst>
              <a:ext uri="{FF2B5EF4-FFF2-40B4-BE49-F238E27FC236}">
                <a16:creationId xmlns:a16="http://schemas.microsoft.com/office/drawing/2014/main" id="{8418946D-90D6-44EE-A2EB-887764F68459}"/>
              </a:ext>
            </a:extLst>
          </p:cNvPr>
          <p:cNvCxnSpPr>
            <a:cxnSpLocks/>
          </p:cNvCxnSpPr>
          <p:nvPr/>
        </p:nvCxnSpPr>
        <p:spPr>
          <a:xfrm>
            <a:off x="4047617" y="3064029"/>
            <a:ext cx="999921" cy="1419685"/>
          </a:xfrm>
          <a:prstGeom prst="line">
            <a:avLst/>
          </a:prstGeom>
          <a:ln w="19050">
            <a:solidFill>
              <a:schemeClr val="tx1"/>
            </a:solidFill>
            <a:prstDash val="sysDash"/>
            <a:headEnd type="none" w="med" len="sm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Rak koppling 61">
            <a:extLst>
              <a:ext uri="{FF2B5EF4-FFF2-40B4-BE49-F238E27FC236}">
                <a16:creationId xmlns:a16="http://schemas.microsoft.com/office/drawing/2014/main" id="{A534A9F2-26AC-41D0-B465-F08C2D5D29FC}"/>
              </a:ext>
            </a:extLst>
          </p:cNvPr>
          <p:cNvCxnSpPr>
            <a:cxnSpLocks/>
          </p:cNvCxnSpPr>
          <p:nvPr/>
        </p:nvCxnSpPr>
        <p:spPr>
          <a:xfrm>
            <a:off x="3159903" y="1662253"/>
            <a:ext cx="101219" cy="248209"/>
          </a:xfrm>
          <a:prstGeom prst="line">
            <a:avLst/>
          </a:prstGeom>
          <a:ln w="19050">
            <a:solidFill>
              <a:schemeClr val="tx1"/>
            </a:solidFill>
            <a:prstDash val="sysDash"/>
            <a:headEnd type="none" w="med" len="sm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Rak koppling 62">
            <a:extLst>
              <a:ext uri="{FF2B5EF4-FFF2-40B4-BE49-F238E27FC236}">
                <a16:creationId xmlns:a16="http://schemas.microsoft.com/office/drawing/2014/main" id="{7E80E85F-E226-4E85-984D-2C54A566326F}"/>
              </a:ext>
            </a:extLst>
          </p:cNvPr>
          <p:cNvCxnSpPr>
            <a:cxnSpLocks/>
          </p:cNvCxnSpPr>
          <p:nvPr/>
        </p:nvCxnSpPr>
        <p:spPr>
          <a:xfrm flipV="1">
            <a:off x="8937071" y="1645122"/>
            <a:ext cx="111679" cy="266966"/>
          </a:xfrm>
          <a:prstGeom prst="line">
            <a:avLst/>
          </a:prstGeom>
          <a:ln w="19050">
            <a:solidFill>
              <a:schemeClr val="tx1"/>
            </a:solidFill>
            <a:prstDash val="sysDash"/>
            <a:headEnd type="none" w="med" len="sm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Rak koppling 63">
            <a:extLst>
              <a:ext uri="{FF2B5EF4-FFF2-40B4-BE49-F238E27FC236}">
                <a16:creationId xmlns:a16="http://schemas.microsoft.com/office/drawing/2014/main" id="{8FA957D0-DD86-43B7-86FF-F6DE13FFE7EB}"/>
              </a:ext>
            </a:extLst>
          </p:cNvPr>
          <p:cNvCxnSpPr>
            <a:cxnSpLocks/>
          </p:cNvCxnSpPr>
          <p:nvPr/>
        </p:nvCxnSpPr>
        <p:spPr>
          <a:xfrm flipV="1">
            <a:off x="8278804" y="2049066"/>
            <a:ext cx="583970" cy="885564"/>
          </a:xfrm>
          <a:prstGeom prst="line">
            <a:avLst/>
          </a:prstGeom>
          <a:ln w="19050">
            <a:solidFill>
              <a:schemeClr val="tx1"/>
            </a:solidFill>
            <a:prstDash val="sysDash"/>
            <a:headEnd type="none" w="med" len="sm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Rak koppling 64">
            <a:extLst>
              <a:ext uri="{FF2B5EF4-FFF2-40B4-BE49-F238E27FC236}">
                <a16:creationId xmlns:a16="http://schemas.microsoft.com/office/drawing/2014/main" id="{87D00012-834D-41FF-B76A-60A8A23731E8}"/>
              </a:ext>
            </a:extLst>
          </p:cNvPr>
          <p:cNvCxnSpPr>
            <a:cxnSpLocks/>
          </p:cNvCxnSpPr>
          <p:nvPr/>
        </p:nvCxnSpPr>
        <p:spPr>
          <a:xfrm flipV="1">
            <a:off x="7144464" y="3064029"/>
            <a:ext cx="1036320" cy="1408635"/>
          </a:xfrm>
          <a:prstGeom prst="line">
            <a:avLst/>
          </a:prstGeom>
          <a:ln w="19050">
            <a:solidFill>
              <a:schemeClr val="tx1"/>
            </a:solidFill>
            <a:prstDash val="sysDash"/>
            <a:headEnd type="none" w="med" len="sm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2" name="Grupp 81">
            <a:extLst>
              <a:ext uri="{FF2B5EF4-FFF2-40B4-BE49-F238E27FC236}">
                <a16:creationId xmlns:a16="http://schemas.microsoft.com/office/drawing/2014/main" id="{4A5394A5-2AF5-1148-8F60-B125B2CB71D1}"/>
              </a:ext>
            </a:extLst>
          </p:cNvPr>
          <p:cNvGrpSpPr/>
          <p:nvPr/>
        </p:nvGrpSpPr>
        <p:grpSpPr>
          <a:xfrm>
            <a:off x="51526" y="6343311"/>
            <a:ext cx="1940118" cy="364282"/>
            <a:chOff x="5128588" y="5072932"/>
            <a:chExt cx="1940118" cy="364282"/>
          </a:xfrm>
        </p:grpSpPr>
        <p:sp>
          <p:nvSpPr>
            <p:cNvPr id="83" name="Platshållare för innehåll 5">
              <a:extLst>
                <a:ext uri="{FF2B5EF4-FFF2-40B4-BE49-F238E27FC236}">
                  <a16:creationId xmlns:a16="http://schemas.microsoft.com/office/drawing/2014/main" id="{05E4D6A0-EBA5-2644-8161-DD34D8644FE6}"/>
                </a:ext>
              </a:extLst>
            </p:cNvPr>
            <p:cNvSpPr txBox="1">
              <a:spLocks/>
            </p:cNvSpPr>
            <p:nvPr/>
          </p:nvSpPr>
          <p:spPr>
            <a:xfrm>
              <a:off x="5128588" y="5083271"/>
              <a:ext cx="1940118" cy="353943"/>
            </a:xfrm>
            <a:prstGeom prst="rect">
              <a:avLst/>
            </a:prstGeom>
          </p:spPr>
          <p:txBody>
            <a:bodyPr vert="horz" lIns="91440" tIns="45720" rIns="91440" bIns="45720" rtlCol="0">
              <a:spAutoFit/>
            </a:bodyPr>
            <a:lstStyle>
              <a:lvl1pPr marL="258763" indent="-228600" algn="l" defTabSz="914400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1200"/>
                </a:spcAft>
                <a:buFont typeface="Symbol" panose="05050102010706020507" pitchFamily="18" charset="2"/>
                <a:buChar char="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Font typeface="Symbol" panose="05050102010706020507" pitchFamily="18" charset="2"/>
                <a:buChar char="-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200"/>
                </a:spcAft>
                <a:buFont typeface="Symbol" panose="05050102010706020507" pitchFamily="18" charset="2"/>
                <a:buChar char="-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200"/>
                </a:spcAft>
                <a:buFont typeface="Symbol" panose="05050102010706020507" pitchFamily="18" charset="2"/>
                <a:buChar char="-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200"/>
                </a:spcAft>
                <a:buFont typeface="Symbol" panose="05050102010706020507" pitchFamily="18" charset="2"/>
                <a:buChar char="-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30163" indent="0" algn="ctr">
                <a:buFont typeface="Symbol" panose="05050102010706020507" pitchFamily="18" charset="2"/>
                <a:buNone/>
              </a:pPr>
              <a:r>
                <a:rPr lang="sv-SE" sz="1700" b="1" spc="-20" dirty="0">
                  <a:solidFill>
                    <a:schemeClr val="accent5">
                      <a:lumMod val="60000"/>
                      <a:lumOff val="40000"/>
                    </a:schemeClr>
                  </a:solidFill>
                </a:rPr>
                <a:t>Socialtjänsten</a:t>
              </a:r>
            </a:p>
          </p:txBody>
        </p:sp>
        <p:cxnSp>
          <p:nvCxnSpPr>
            <p:cNvPr id="84" name="Rak koppling 97">
              <a:extLst>
                <a:ext uri="{FF2B5EF4-FFF2-40B4-BE49-F238E27FC236}">
                  <a16:creationId xmlns:a16="http://schemas.microsoft.com/office/drawing/2014/main" id="{4BD19996-DE4E-1B4D-B819-26C43981B50B}"/>
                </a:ext>
              </a:extLst>
            </p:cNvPr>
            <p:cNvCxnSpPr/>
            <p:nvPr/>
          </p:nvCxnSpPr>
          <p:spPr>
            <a:xfrm>
              <a:off x="5414838" y="5072932"/>
              <a:ext cx="1404000" cy="0"/>
            </a:xfrm>
            <a:prstGeom prst="line">
              <a:avLst/>
            </a:prstGeom>
            <a:ln w="12700">
              <a:solidFill>
                <a:schemeClr val="accent5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8" name="Grupp 137">
            <a:extLst>
              <a:ext uri="{FF2B5EF4-FFF2-40B4-BE49-F238E27FC236}">
                <a16:creationId xmlns:a16="http://schemas.microsoft.com/office/drawing/2014/main" id="{650AD445-D14D-4050-B674-D0BEF467C7A9}"/>
              </a:ext>
            </a:extLst>
          </p:cNvPr>
          <p:cNvGrpSpPr/>
          <p:nvPr/>
        </p:nvGrpSpPr>
        <p:grpSpPr>
          <a:xfrm>
            <a:off x="199774" y="1788124"/>
            <a:ext cx="10668559" cy="2805826"/>
            <a:chOff x="525428" y="1779966"/>
            <a:chExt cx="10668559" cy="2805826"/>
          </a:xfrm>
        </p:grpSpPr>
        <p:sp>
          <p:nvSpPr>
            <p:cNvPr id="139" name="Rektangel 138">
              <a:extLst>
                <a:ext uri="{FF2B5EF4-FFF2-40B4-BE49-F238E27FC236}">
                  <a16:creationId xmlns:a16="http://schemas.microsoft.com/office/drawing/2014/main" id="{9938F80A-FD06-4EB5-8D52-0267AFCDE5D7}"/>
                </a:ext>
              </a:extLst>
            </p:cNvPr>
            <p:cNvSpPr/>
            <p:nvPr/>
          </p:nvSpPr>
          <p:spPr>
            <a:xfrm>
              <a:off x="6083889" y="1786962"/>
              <a:ext cx="5110098" cy="279883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2700">
              <a:solidFill>
                <a:schemeClr val="accent1"/>
              </a:solidFill>
            </a:ln>
          </p:spPr>
          <p:txBody>
            <a:bodyPr wrap="square" lIns="828000" tIns="108000" rIns="0" bIns="0" anchor="t" anchorCtr="0">
              <a:noAutofit/>
            </a:bodyPr>
            <a:lstStyle/>
            <a:p>
              <a:pPr marL="30163">
                <a:spcAft>
                  <a:spcPts val="300"/>
                </a:spcAft>
              </a:pPr>
              <a:r>
                <a:rPr lang="sv-SE" sz="1300" b="1" dirty="0"/>
                <a:t>Exempel på aktiviteter</a:t>
              </a:r>
            </a:p>
            <a:p>
              <a:pPr marL="144000" indent="-144000">
                <a:buFont typeface="Arial" panose="020B0604020202020204" pitchFamily="34" charset="0"/>
                <a:buChar char="•"/>
              </a:pPr>
              <a:r>
                <a:rPr lang="sv-SE" sz="1300" dirty="0"/>
                <a:t>Sätter mål</a:t>
              </a:r>
            </a:p>
            <a:p>
              <a:pPr marL="144000" indent="-144000">
                <a:buFont typeface="Arial" panose="020B0604020202020204" pitchFamily="34" charset="0"/>
                <a:buChar char="•"/>
              </a:pPr>
              <a:r>
                <a:rPr lang="sv-SE" sz="1300" dirty="0"/>
                <a:t>Styr, finansierar och fördelar resurser</a:t>
              </a:r>
            </a:p>
            <a:p>
              <a:pPr marL="144000" indent="-144000">
                <a:buFont typeface="Arial" panose="020B0604020202020204" pitchFamily="34" charset="0"/>
                <a:buChar char="•"/>
              </a:pPr>
              <a:r>
                <a:rPr lang="sv-SE" sz="1300" dirty="0"/>
                <a:t>Utgår från bästa tillgängliga kunskap</a:t>
              </a:r>
            </a:p>
            <a:p>
              <a:pPr marL="144000" indent="-144000">
                <a:buFont typeface="Arial" panose="020B0604020202020204" pitchFamily="34" charset="0"/>
                <a:buChar char="•"/>
              </a:pPr>
              <a:r>
                <a:rPr lang="sv-SE" sz="1300" dirty="0"/>
                <a:t>Gör lokala anpassningar av kunskapsstöd</a:t>
              </a:r>
            </a:p>
            <a:p>
              <a:pPr marL="144000" indent="-144000">
                <a:buFont typeface="Arial" panose="020B0604020202020204" pitchFamily="34" charset="0"/>
                <a:buChar char="•"/>
              </a:pPr>
              <a:r>
                <a:rPr lang="sv-SE" sz="1300" dirty="0"/>
                <a:t>Tillhandahåller insatser och stöd efter individer och invånares behov</a:t>
              </a:r>
            </a:p>
            <a:p>
              <a:pPr marL="144000" indent="-144000">
                <a:buFont typeface="Arial" panose="020B0604020202020204" pitchFamily="34" charset="0"/>
                <a:buChar char="•"/>
              </a:pPr>
              <a:r>
                <a:rPr lang="sv-SE" sz="1300" dirty="0"/>
                <a:t>Följer upp systematiskt och utför egenkontroll</a:t>
              </a:r>
            </a:p>
            <a:p>
              <a:pPr marL="144000" indent="-144000">
                <a:buFont typeface="Arial" panose="020B0604020202020204" pitchFamily="34" charset="0"/>
                <a:buChar char="•"/>
              </a:pPr>
              <a:r>
                <a:rPr lang="sv-SE" sz="1300" dirty="0"/>
                <a:t>Analyserar resultat</a:t>
              </a:r>
            </a:p>
            <a:p>
              <a:pPr marL="144000" indent="-144000">
                <a:buFont typeface="Arial" panose="020B0604020202020204" pitchFamily="34" charset="0"/>
                <a:buChar char="•"/>
              </a:pPr>
              <a:r>
                <a:rPr lang="sv-SE" sz="1300" dirty="0"/>
                <a:t>Arbetar med ständiga förbättringar</a:t>
              </a:r>
            </a:p>
            <a:p>
              <a:pPr marL="144000" indent="-144000">
                <a:buFont typeface="Arial" panose="020B0604020202020204" pitchFamily="34" charset="0"/>
                <a:buChar char="•"/>
              </a:pPr>
              <a:r>
                <a:rPr lang="sv-SE" sz="1300" dirty="0"/>
                <a:t>Sprider goda exempel och erfarenheter inom organisationen</a:t>
              </a:r>
            </a:p>
          </p:txBody>
        </p:sp>
        <p:grpSp>
          <p:nvGrpSpPr>
            <p:cNvPr id="140" name="Grupp 139">
              <a:extLst>
                <a:ext uri="{FF2B5EF4-FFF2-40B4-BE49-F238E27FC236}">
                  <a16:creationId xmlns:a16="http://schemas.microsoft.com/office/drawing/2014/main" id="{9A3C0DFC-F936-493C-9010-47C72B3085F8}"/>
                </a:ext>
              </a:extLst>
            </p:cNvPr>
            <p:cNvGrpSpPr/>
            <p:nvPr/>
          </p:nvGrpSpPr>
          <p:grpSpPr>
            <a:xfrm>
              <a:off x="525428" y="1779966"/>
              <a:ext cx="6274754" cy="989791"/>
              <a:chOff x="2967587" y="1788386"/>
              <a:chExt cx="6274754" cy="989791"/>
            </a:xfrm>
          </p:grpSpPr>
          <p:sp>
            <p:nvSpPr>
              <p:cNvPr id="141" name="Rektangel 61">
                <a:extLst>
                  <a:ext uri="{FF2B5EF4-FFF2-40B4-BE49-F238E27FC236}">
                    <a16:creationId xmlns:a16="http://schemas.microsoft.com/office/drawing/2014/main" id="{3CB1B8F6-ECA3-469D-98D4-D35361DE6689}"/>
                  </a:ext>
                </a:extLst>
              </p:cNvPr>
              <p:cNvSpPr/>
              <p:nvPr/>
            </p:nvSpPr>
            <p:spPr>
              <a:xfrm>
                <a:off x="3247748" y="2174302"/>
                <a:ext cx="5721770" cy="603875"/>
              </a:xfrm>
              <a:custGeom>
                <a:avLst/>
                <a:gdLst>
                  <a:gd name="connsiteX0" fmla="*/ 0 w 6274754"/>
                  <a:gd name="connsiteY0" fmla="*/ 0 h 384481"/>
                  <a:gd name="connsiteX1" fmla="*/ 6274754 w 6274754"/>
                  <a:gd name="connsiteY1" fmla="*/ 0 h 384481"/>
                  <a:gd name="connsiteX2" fmla="*/ 6274754 w 6274754"/>
                  <a:gd name="connsiteY2" fmla="*/ 384481 h 384481"/>
                  <a:gd name="connsiteX3" fmla="*/ 0 w 6274754"/>
                  <a:gd name="connsiteY3" fmla="*/ 384481 h 384481"/>
                  <a:gd name="connsiteX4" fmla="*/ 0 w 6274754"/>
                  <a:gd name="connsiteY4" fmla="*/ 0 h 384481"/>
                  <a:gd name="connsiteX0" fmla="*/ 0 w 6274754"/>
                  <a:gd name="connsiteY0" fmla="*/ 0 h 389505"/>
                  <a:gd name="connsiteX1" fmla="*/ 6274754 w 6274754"/>
                  <a:gd name="connsiteY1" fmla="*/ 0 h 389505"/>
                  <a:gd name="connsiteX2" fmla="*/ 5983352 w 6274754"/>
                  <a:gd name="connsiteY2" fmla="*/ 389505 h 389505"/>
                  <a:gd name="connsiteX3" fmla="*/ 0 w 6274754"/>
                  <a:gd name="connsiteY3" fmla="*/ 384481 h 389505"/>
                  <a:gd name="connsiteX4" fmla="*/ 0 w 6274754"/>
                  <a:gd name="connsiteY4" fmla="*/ 0 h 389505"/>
                  <a:gd name="connsiteX0" fmla="*/ 0 w 6274754"/>
                  <a:gd name="connsiteY0" fmla="*/ 0 h 389505"/>
                  <a:gd name="connsiteX1" fmla="*/ 6274754 w 6274754"/>
                  <a:gd name="connsiteY1" fmla="*/ 0 h 389505"/>
                  <a:gd name="connsiteX2" fmla="*/ 5998592 w 6274754"/>
                  <a:gd name="connsiteY2" fmla="*/ 389505 h 389505"/>
                  <a:gd name="connsiteX3" fmla="*/ 0 w 6274754"/>
                  <a:gd name="connsiteY3" fmla="*/ 384481 h 389505"/>
                  <a:gd name="connsiteX4" fmla="*/ 0 w 6274754"/>
                  <a:gd name="connsiteY4" fmla="*/ 0 h 389505"/>
                  <a:gd name="connsiteX0" fmla="*/ 0 w 6274754"/>
                  <a:gd name="connsiteY0" fmla="*/ 0 h 389505"/>
                  <a:gd name="connsiteX1" fmla="*/ 6274754 w 6274754"/>
                  <a:gd name="connsiteY1" fmla="*/ 0 h 389505"/>
                  <a:gd name="connsiteX2" fmla="*/ 5998592 w 6274754"/>
                  <a:gd name="connsiteY2" fmla="*/ 389505 h 389505"/>
                  <a:gd name="connsiteX3" fmla="*/ 278130 w 6274754"/>
                  <a:gd name="connsiteY3" fmla="*/ 388291 h 389505"/>
                  <a:gd name="connsiteX4" fmla="*/ 0 w 6274754"/>
                  <a:gd name="connsiteY4" fmla="*/ 0 h 389505"/>
                  <a:gd name="connsiteX0" fmla="*/ 0 w 6274754"/>
                  <a:gd name="connsiteY0" fmla="*/ 0 h 389505"/>
                  <a:gd name="connsiteX1" fmla="*/ 6274754 w 6274754"/>
                  <a:gd name="connsiteY1" fmla="*/ 0 h 389505"/>
                  <a:gd name="connsiteX2" fmla="*/ 5801954 w 6274754"/>
                  <a:gd name="connsiteY2" fmla="*/ 389505 h 389505"/>
                  <a:gd name="connsiteX3" fmla="*/ 278130 w 6274754"/>
                  <a:gd name="connsiteY3" fmla="*/ 388291 h 389505"/>
                  <a:gd name="connsiteX4" fmla="*/ 0 w 6274754"/>
                  <a:gd name="connsiteY4" fmla="*/ 0 h 389505"/>
                  <a:gd name="connsiteX0" fmla="*/ 0 w 6274754"/>
                  <a:gd name="connsiteY0" fmla="*/ 0 h 390756"/>
                  <a:gd name="connsiteX1" fmla="*/ 6274754 w 6274754"/>
                  <a:gd name="connsiteY1" fmla="*/ 0 h 390756"/>
                  <a:gd name="connsiteX2" fmla="*/ 5801954 w 6274754"/>
                  <a:gd name="connsiteY2" fmla="*/ 389505 h 390756"/>
                  <a:gd name="connsiteX3" fmla="*/ 470584 w 6274754"/>
                  <a:gd name="connsiteY3" fmla="*/ 390756 h 390756"/>
                  <a:gd name="connsiteX4" fmla="*/ 0 w 6274754"/>
                  <a:gd name="connsiteY4" fmla="*/ 0 h 390756"/>
                  <a:gd name="connsiteX0" fmla="*/ 0 w 6258019"/>
                  <a:gd name="connsiteY0" fmla="*/ 0 h 390756"/>
                  <a:gd name="connsiteX1" fmla="*/ 6258019 w 6258019"/>
                  <a:gd name="connsiteY1" fmla="*/ 34515 h 390756"/>
                  <a:gd name="connsiteX2" fmla="*/ 5801954 w 6258019"/>
                  <a:gd name="connsiteY2" fmla="*/ 389505 h 390756"/>
                  <a:gd name="connsiteX3" fmla="*/ 470584 w 6258019"/>
                  <a:gd name="connsiteY3" fmla="*/ 390756 h 390756"/>
                  <a:gd name="connsiteX4" fmla="*/ 0 w 6258019"/>
                  <a:gd name="connsiteY4" fmla="*/ 0 h 390756"/>
                  <a:gd name="connsiteX0" fmla="*/ 0 w 6283122"/>
                  <a:gd name="connsiteY0" fmla="*/ 0 h 390756"/>
                  <a:gd name="connsiteX1" fmla="*/ 6283122 w 6283122"/>
                  <a:gd name="connsiteY1" fmla="*/ 2465 h 390756"/>
                  <a:gd name="connsiteX2" fmla="*/ 5801954 w 6283122"/>
                  <a:gd name="connsiteY2" fmla="*/ 389505 h 390756"/>
                  <a:gd name="connsiteX3" fmla="*/ 470584 w 6283122"/>
                  <a:gd name="connsiteY3" fmla="*/ 390756 h 390756"/>
                  <a:gd name="connsiteX4" fmla="*/ 0 w 6283122"/>
                  <a:gd name="connsiteY4" fmla="*/ 0 h 3907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283122" h="390756">
                    <a:moveTo>
                      <a:pt x="0" y="0"/>
                    </a:moveTo>
                    <a:lnTo>
                      <a:pt x="6283122" y="2465"/>
                    </a:lnTo>
                    <a:lnTo>
                      <a:pt x="5801954" y="389505"/>
                    </a:lnTo>
                    <a:lnTo>
                      <a:pt x="470584" y="39075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42" name="Rektangel 61">
                <a:extLst>
                  <a:ext uri="{FF2B5EF4-FFF2-40B4-BE49-F238E27FC236}">
                    <a16:creationId xmlns:a16="http://schemas.microsoft.com/office/drawing/2014/main" id="{53B1C18E-DD39-49DA-8AF7-D6993907D209}"/>
                  </a:ext>
                </a:extLst>
              </p:cNvPr>
              <p:cNvSpPr/>
              <p:nvPr/>
            </p:nvSpPr>
            <p:spPr>
              <a:xfrm>
                <a:off x="2967587" y="1788386"/>
                <a:ext cx="6274754" cy="389505"/>
              </a:xfrm>
              <a:custGeom>
                <a:avLst/>
                <a:gdLst>
                  <a:gd name="connsiteX0" fmla="*/ 0 w 6274754"/>
                  <a:gd name="connsiteY0" fmla="*/ 0 h 384481"/>
                  <a:gd name="connsiteX1" fmla="*/ 6274754 w 6274754"/>
                  <a:gd name="connsiteY1" fmla="*/ 0 h 384481"/>
                  <a:gd name="connsiteX2" fmla="*/ 6274754 w 6274754"/>
                  <a:gd name="connsiteY2" fmla="*/ 384481 h 384481"/>
                  <a:gd name="connsiteX3" fmla="*/ 0 w 6274754"/>
                  <a:gd name="connsiteY3" fmla="*/ 384481 h 384481"/>
                  <a:gd name="connsiteX4" fmla="*/ 0 w 6274754"/>
                  <a:gd name="connsiteY4" fmla="*/ 0 h 384481"/>
                  <a:gd name="connsiteX0" fmla="*/ 0 w 6274754"/>
                  <a:gd name="connsiteY0" fmla="*/ 0 h 389505"/>
                  <a:gd name="connsiteX1" fmla="*/ 6274754 w 6274754"/>
                  <a:gd name="connsiteY1" fmla="*/ 0 h 389505"/>
                  <a:gd name="connsiteX2" fmla="*/ 5983352 w 6274754"/>
                  <a:gd name="connsiteY2" fmla="*/ 389505 h 389505"/>
                  <a:gd name="connsiteX3" fmla="*/ 0 w 6274754"/>
                  <a:gd name="connsiteY3" fmla="*/ 384481 h 389505"/>
                  <a:gd name="connsiteX4" fmla="*/ 0 w 6274754"/>
                  <a:gd name="connsiteY4" fmla="*/ 0 h 389505"/>
                  <a:gd name="connsiteX0" fmla="*/ 0 w 6274754"/>
                  <a:gd name="connsiteY0" fmla="*/ 0 h 389505"/>
                  <a:gd name="connsiteX1" fmla="*/ 6274754 w 6274754"/>
                  <a:gd name="connsiteY1" fmla="*/ 0 h 389505"/>
                  <a:gd name="connsiteX2" fmla="*/ 5998592 w 6274754"/>
                  <a:gd name="connsiteY2" fmla="*/ 389505 h 389505"/>
                  <a:gd name="connsiteX3" fmla="*/ 0 w 6274754"/>
                  <a:gd name="connsiteY3" fmla="*/ 384481 h 389505"/>
                  <a:gd name="connsiteX4" fmla="*/ 0 w 6274754"/>
                  <a:gd name="connsiteY4" fmla="*/ 0 h 389505"/>
                  <a:gd name="connsiteX0" fmla="*/ 0 w 6274754"/>
                  <a:gd name="connsiteY0" fmla="*/ 0 h 389505"/>
                  <a:gd name="connsiteX1" fmla="*/ 6274754 w 6274754"/>
                  <a:gd name="connsiteY1" fmla="*/ 0 h 389505"/>
                  <a:gd name="connsiteX2" fmla="*/ 5998592 w 6274754"/>
                  <a:gd name="connsiteY2" fmla="*/ 389505 h 389505"/>
                  <a:gd name="connsiteX3" fmla="*/ 278130 w 6274754"/>
                  <a:gd name="connsiteY3" fmla="*/ 388291 h 389505"/>
                  <a:gd name="connsiteX4" fmla="*/ 0 w 6274754"/>
                  <a:gd name="connsiteY4" fmla="*/ 0 h 38950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274754" h="389505">
                    <a:moveTo>
                      <a:pt x="0" y="0"/>
                    </a:moveTo>
                    <a:lnTo>
                      <a:pt x="6274754" y="0"/>
                    </a:lnTo>
                    <a:lnTo>
                      <a:pt x="5998592" y="389505"/>
                    </a:lnTo>
                    <a:lnTo>
                      <a:pt x="278130" y="388291"/>
                    </a:lnTo>
                    <a:lnTo>
                      <a:pt x="0" y="0"/>
                    </a:lnTo>
                    <a:close/>
                  </a:path>
                </a:pathLst>
              </a:cu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sz="1500" b="1" dirty="0">
                    <a:solidFill>
                      <a:schemeClr val="bg1"/>
                    </a:solidFill>
                  </a:rPr>
                  <a:t>Lokal nivå </a:t>
                </a:r>
                <a:r>
                  <a:rPr lang="sv-SE" sz="1500" dirty="0">
                    <a:solidFill>
                      <a:schemeClr val="bg1"/>
                    </a:solidFill>
                  </a:rPr>
                  <a:t>– Kommun</a:t>
                </a:r>
              </a:p>
            </p:txBody>
          </p:sp>
          <p:sp>
            <p:nvSpPr>
              <p:cNvPr id="143" name="Rektangel 142">
                <a:extLst>
                  <a:ext uri="{FF2B5EF4-FFF2-40B4-BE49-F238E27FC236}">
                    <a16:creationId xmlns:a16="http://schemas.microsoft.com/office/drawing/2014/main" id="{B802D0AA-37FF-4C24-BA35-F706CFB64A13}"/>
                  </a:ext>
                </a:extLst>
              </p:cNvPr>
              <p:cNvSpPr/>
              <p:nvPr/>
            </p:nvSpPr>
            <p:spPr>
              <a:xfrm>
                <a:off x="4046822" y="2238846"/>
                <a:ext cx="1487232" cy="4524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144000" lvl="0" indent="-144000" defTabSz="7112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Clr>
                    <a:schemeClr val="accent1"/>
                  </a:buClr>
                  <a:buSzPct val="150000"/>
                  <a:buFont typeface="Arial" panose="020B0604020202020204" pitchFamily="34" charset="0"/>
                  <a:buChar char="•"/>
                </a:pPr>
                <a:r>
                  <a:rPr lang="sv-SE" sz="1300" dirty="0"/>
                  <a:t>Socialchef/</a:t>
                </a:r>
                <a:br>
                  <a:rPr lang="sv-SE" sz="1300" dirty="0"/>
                </a:br>
                <a:r>
                  <a:rPr lang="sv-SE" sz="1300" dirty="0"/>
                  <a:t>socialnämnd</a:t>
                </a:r>
              </a:p>
            </p:txBody>
          </p:sp>
          <p:sp>
            <p:nvSpPr>
              <p:cNvPr id="144" name="Rektangel 143">
                <a:extLst>
                  <a:ext uri="{FF2B5EF4-FFF2-40B4-BE49-F238E27FC236}">
                    <a16:creationId xmlns:a16="http://schemas.microsoft.com/office/drawing/2014/main" id="{B58F21E4-0036-46E3-B996-344A4BBA3039}"/>
                  </a:ext>
                </a:extLst>
              </p:cNvPr>
              <p:cNvSpPr/>
              <p:nvPr/>
            </p:nvSpPr>
            <p:spPr>
              <a:xfrm>
                <a:off x="5370145" y="2248607"/>
                <a:ext cx="1749244" cy="4524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144000" lvl="0" indent="-144000" defTabSz="7112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Clr>
                    <a:schemeClr val="accent1"/>
                  </a:buClr>
                  <a:buSzPct val="150000"/>
                  <a:buFont typeface="Arial" panose="020B0604020202020204" pitchFamily="34" charset="0"/>
                  <a:buChar char="•"/>
                </a:pPr>
                <a:r>
                  <a:rPr lang="sv-SE" sz="1300" dirty="0"/>
                  <a:t>Socialtjänstens </a:t>
                </a:r>
                <a:br>
                  <a:rPr lang="sv-SE" sz="1300" dirty="0"/>
                </a:br>
                <a:r>
                  <a:rPr lang="sv-SE" sz="1300" dirty="0"/>
                  <a:t>verksamheter</a:t>
                </a:r>
              </a:p>
            </p:txBody>
          </p:sp>
          <p:sp>
            <p:nvSpPr>
              <p:cNvPr id="145" name="Rektangel 144">
                <a:extLst>
                  <a:ext uri="{FF2B5EF4-FFF2-40B4-BE49-F238E27FC236}">
                    <a16:creationId xmlns:a16="http://schemas.microsoft.com/office/drawing/2014/main" id="{3F14E185-AF17-4FA5-B489-CCF44397B458}"/>
                  </a:ext>
                </a:extLst>
              </p:cNvPr>
              <p:cNvSpPr/>
              <p:nvPr/>
            </p:nvSpPr>
            <p:spPr>
              <a:xfrm>
                <a:off x="6916280" y="2248607"/>
                <a:ext cx="1691514" cy="27238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144000" lvl="0" indent="-144000" defTabSz="7112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Clr>
                    <a:schemeClr val="accent1"/>
                  </a:buClr>
                  <a:buSzPct val="150000"/>
                  <a:buFont typeface="Arial" panose="020B0604020202020204" pitchFamily="34" charset="0"/>
                  <a:buChar char="•"/>
                </a:pPr>
                <a:r>
                  <a:rPr lang="sv-SE" sz="1300" dirty="0"/>
                  <a:t>290 kommuner</a:t>
                </a:r>
              </a:p>
            </p:txBody>
          </p:sp>
          <p:sp>
            <p:nvSpPr>
              <p:cNvPr id="146" name="Ellips 145">
                <a:extLst>
                  <a:ext uri="{FF2B5EF4-FFF2-40B4-BE49-F238E27FC236}">
                    <a16:creationId xmlns:a16="http://schemas.microsoft.com/office/drawing/2014/main" id="{DA567A67-D110-42EA-9A7A-FB3BF11ECCF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3240742" y="1925951"/>
                <a:ext cx="114374" cy="114374"/>
              </a:xfrm>
              <a:prstGeom prst="ellipse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47" name="Ellips 146">
                <a:extLst>
                  <a:ext uri="{FF2B5EF4-FFF2-40B4-BE49-F238E27FC236}">
                    <a16:creationId xmlns:a16="http://schemas.microsoft.com/office/drawing/2014/main" id="{1D73EDC8-1E3C-4708-B513-EE791BE00FF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8847523" y="1925951"/>
                <a:ext cx="114374" cy="114374"/>
              </a:xfrm>
              <a:prstGeom prst="ellipse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</p:grpSp>
      </p:grpSp>
      <p:grpSp>
        <p:nvGrpSpPr>
          <p:cNvPr id="128" name="Grupp 127">
            <a:extLst>
              <a:ext uri="{FF2B5EF4-FFF2-40B4-BE49-F238E27FC236}">
                <a16:creationId xmlns:a16="http://schemas.microsoft.com/office/drawing/2014/main" id="{FCDC0FA6-C883-4AF3-828F-BAF451580FB0}"/>
              </a:ext>
            </a:extLst>
          </p:cNvPr>
          <p:cNvGrpSpPr/>
          <p:nvPr/>
        </p:nvGrpSpPr>
        <p:grpSpPr>
          <a:xfrm>
            <a:off x="946181" y="2805184"/>
            <a:ext cx="9399927" cy="2530165"/>
            <a:chOff x="-137211" y="2805017"/>
            <a:chExt cx="9399927" cy="2530165"/>
          </a:xfrm>
        </p:grpSpPr>
        <p:sp>
          <p:nvSpPr>
            <p:cNvPr id="129" name="Rektangel 128">
              <a:extLst>
                <a:ext uri="{FF2B5EF4-FFF2-40B4-BE49-F238E27FC236}">
                  <a16:creationId xmlns:a16="http://schemas.microsoft.com/office/drawing/2014/main" id="{3FBFDC23-53B6-449F-90D7-939FA3605737}"/>
                </a:ext>
              </a:extLst>
            </p:cNvPr>
            <p:cNvSpPr/>
            <p:nvPr/>
          </p:nvSpPr>
          <p:spPr>
            <a:xfrm>
              <a:off x="3637572" y="2814647"/>
              <a:ext cx="5625144" cy="2520535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12700">
              <a:solidFill>
                <a:schemeClr val="accent3"/>
              </a:solidFill>
            </a:ln>
          </p:spPr>
          <p:txBody>
            <a:bodyPr wrap="square" lIns="1188000" tIns="108000" rIns="0" bIns="0" anchor="t" anchorCtr="0">
              <a:noAutofit/>
            </a:bodyPr>
            <a:lstStyle/>
            <a:p>
              <a:pPr marL="30163">
                <a:spcAft>
                  <a:spcPts val="300"/>
                </a:spcAft>
              </a:pPr>
              <a:r>
                <a:rPr lang="sv-SE" sz="1300" b="1" dirty="0"/>
                <a:t>Exempel på aktiviteter</a:t>
              </a:r>
            </a:p>
            <a:p>
              <a:pPr marL="144000" indent="-144000">
                <a:buFont typeface="Arial" panose="020B0604020202020204" pitchFamily="34" charset="0"/>
                <a:buChar char="•"/>
              </a:pPr>
              <a:r>
                <a:rPr lang="sv-SE" sz="1300" dirty="0"/>
                <a:t>Synliggör kunskapsluckor och utvecklingsbehov</a:t>
              </a:r>
            </a:p>
            <a:p>
              <a:pPr marL="144000" indent="-144000">
                <a:buFont typeface="Arial" panose="020B0604020202020204" pitchFamily="34" charset="0"/>
                <a:buChar char="•"/>
              </a:pPr>
              <a:r>
                <a:rPr lang="sv-SE" sz="1300" dirty="0"/>
                <a:t>Stödjer anpassning av befintliga kunskapsstöd</a:t>
              </a:r>
            </a:p>
            <a:p>
              <a:pPr marL="144000" indent="-144000">
                <a:buFont typeface="Arial" panose="020B0604020202020204" pitchFamily="34" charset="0"/>
                <a:buChar char="•"/>
              </a:pPr>
              <a:r>
                <a:rPr lang="sv-SE" sz="1300" dirty="0"/>
                <a:t>Genomför praktiknära forskning</a:t>
              </a:r>
            </a:p>
            <a:p>
              <a:pPr marL="144000" indent="-144000">
                <a:buFont typeface="Arial" panose="020B0604020202020204" pitchFamily="34" charset="0"/>
                <a:buChar char="•"/>
              </a:pPr>
              <a:r>
                <a:rPr lang="sv-SE" sz="1300" dirty="0"/>
                <a:t>Ger struktur och stöd för implementering</a:t>
              </a:r>
            </a:p>
            <a:p>
              <a:pPr marL="144000" indent="-144000">
                <a:buFont typeface="Arial" panose="020B0604020202020204" pitchFamily="34" charset="0"/>
                <a:buChar char="•"/>
              </a:pPr>
              <a:r>
                <a:rPr lang="sv-SE" sz="1300" dirty="0"/>
                <a:t>Stödjer förbättringsarbete och verksamhetsutveckling</a:t>
              </a:r>
            </a:p>
            <a:p>
              <a:pPr marL="144000" indent="-144000">
                <a:buFont typeface="Arial" panose="020B0604020202020204" pitchFamily="34" charset="0"/>
                <a:buChar char="•"/>
              </a:pPr>
              <a:r>
                <a:rPr lang="sv-SE" sz="1300" dirty="0"/>
                <a:t>Stödjer uppföljning och analys</a:t>
              </a:r>
            </a:p>
            <a:p>
              <a:pPr marL="144000" indent="-144000">
                <a:buFont typeface="Arial" panose="020B0604020202020204" pitchFamily="34" charset="0"/>
                <a:buChar char="•"/>
              </a:pPr>
              <a:r>
                <a:rPr lang="sv-SE" sz="1300" dirty="0"/>
                <a:t>Stödjer lokal kunskapsproduktion</a:t>
              </a:r>
            </a:p>
            <a:p>
              <a:pPr marL="144000" indent="-144000">
                <a:buFont typeface="Arial" panose="020B0604020202020204" pitchFamily="34" charset="0"/>
                <a:buChar char="•"/>
              </a:pPr>
              <a:r>
                <a:rPr lang="sv-SE" sz="1300" dirty="0"/>
                <a:t>Stödjer erfarenhetsutbyte och lärande</a:t>
              </a:r>
            </a:p>
            <a:p>
              <a:pPr marL="144000" indent="-144000">
                <a:buFont typeface="Arial" panose="020B0604020202020204" pitchFamily="34" charset="0"/>
                <a:buChar char="•"/>
              </a:pPr>
              <a:r>
                <a:rPr lang="sv-SE" sz="1300" dirty="0"/>
                <a:t>Stödjer samverkan mellan kommuner och mellan kommuner och regioner i frågor som rör socialtjänst, men ibland även hälso- och sjukvård och skola</a:t>
              </a:r>
            </a:p>
          </p:txBody>
        </p:sp>
        <p:grpSp>
          <p:nvGrpSpPr>
            <p:cNvPr id="130" name="Grupp 129">
              <a:extLst>
                <a:ext uri="{FF2B5EF4-FFF2-40B4-BE49-F238E27FC236}">
                  <a16:creationId xmlns:a16="http://schemas.microsoft.com/office/drawing/2014/main" id="{A99F9E8F-D6DF-4A33-92A6-00492B8A08A4}"/>
                </a:ext>
              </a:extLst>
            </p:cNvPr>
            <p:cNvGrpSpPr/>
            <p:nvPr/>
          </p:nvGrpSpPr>
          <p:grpSpPr>
            <a:xfrm>
              <a:off x="-137211" y="2805017"/>
              <a:ext cx="4865054" cy="1518759"/>
              <a:chOff x="3671047" y="2805184"/>
              <a:chExt cx="4865054" cy="1518759"/>
            </a:xfrm>
          </p:grpSpPr>
          <p:sp>
            <p:nvSpPr>
              <p:cNvPr id="131" name="Rektangel 61">
                <a:extLst>
                  <a:ext uri="{FF2B5EF4-FFF2-40B4-BE49-F238E27FC236}">
                    <a16:creationId xmlns:a16="http://schemas.microsoft.com/office/drawing/2014/main" id="{7D6D26CF-AED5-4591-9D7B-F564B41DE55F}"/>
                  </a:ext>
                </a:extLst>
              </p:cNvPr>
              <p:cNvSpPr/>
              <p:nvPr/>
            </p:nvSpPr>
            <p:spPr>
              <a:xfrm>
                <a:off x="3944664" y="3192200"/>
                <a:ext cx="4296830" cy="1131743"/>
              </a:xfrm>
              <a:custGeom>
                <a:avLst/>
                <a:gdLst>
                  <a:gd name="connsiteX0" fmla="*/ 0 w 6274754"/>
                  <a:gd name="connsiteY0" fmla="*/ 0 h 384481"/>
                  <a:gd name="connsiteX1" fmla="*/ 6274754 w 6274754"/>
                  <a:gd name="connsiteY1" fmla="*/ 0 h 384481"/>
                  <a:gd name="connsiteX2" fmla="*/ 6274754 w 6274754"/>
                  <a:gd name="connsiteY2" fmla="*/ 384481 h 384481"/>
                  <a:gd name="connsiteX3" fmla="*/ 0 w 6274754"/>
                  <a:gd name="connsiteY3" fmla="*/ 384481 h 384481"/>
                  <a:gd name="connsiteX4" fmla="*/ 0 w 6274754"/>
                  <a:gd name="connsiteY4" fmla="*/ 0 h 384481"/>
                  <a:gd name="connsiteX0" fmla="*/ 0 w 6274754"/>
                  <a:gd name="connsiteY0" fmla="*/ 0 h 389505"/>
                  <a:gd name="connsiteX1" fmla="*/ 6274754 w 6274754"/>
                  <a:gd name="connsiteY1" fmla="*/ 0 h 389505"/>
                  <a:gd name="connsiteX2" fmla="*/ 5983352 w 6274754"/>
                  <a:gd name="connsiteY2" fmla="*/ 389505 h 389505"/>
                  <a:gd name="connsiteX3" fmla="*/ 0 w 6274754"/>
                  <a:gd name="connsiteY3" fmla="*/ 384481 h 389505"/>
                  <a:gd name="connsiteX4" fmla="*/ 0 w 6274754"/>
                  <a:gd name="connsiteY4" fmla="*/ 0 h 389505"/>
                  <a:gd name="connsiteX0" fmla="*/ 0 w 6274754"/>
                  <a:gd name="connsiteY0" fmla="*/ 0 h 389505"/>
                  <a:gd name="connsiteX1" fmla="*/ 6274754 w 6274754"/>
                  <a:gd name="connsiteY1" fmla="*/ 0 h 389505"/>
                  <a:gd name="connsiteX2" fmla="*/ 5998592 w 6274754"/>
                  <a:gd name="connsiteY2" fmla="*/ 389505 h 389505"/>
                  <a:gd name="connsiteX3" fmla="*/ 0 w 6274754"/>
                  <a:gd name="connsiteY3" fmla="*/ 384481 h 389505"/>
                  <a:gd name="connsiteX4" fmla="*/ 0 w 6274754"/>
                  <a:gd name="connsiteY4" fmla="*/ 0 h 389505"/>
                  <a:gd name="connsiteX0" fmla="*/ 0 w 6274754"/>
                  <a:gd name="connsiteY0" fmla="*/ 0 h 389505"/>
                  <a:gd name="connsiteX1" fmla="*/ 6274754 w 6274754"/>
                  <a:gd name="connsiteY1" fmla="*/ 0 h 389505"/>
                  <a:gd name="connsiteX2" fmla="*/ 5998592 w 6274754"/>
                  <a:gd name="connsiteY2" fmla="*/ 389505 h 389505"/>
                  <a:gd name="connsiteX3" fmla="*/ 278130 w 6274754"/>
                  <a:gd name="connsiteY3" fmla="*/ 388291 h 389505"/>
                  <a:gd name="connsiteX4" fmla="*/ 0 w 6274754"/>
                  <a:gd name="connsiteY4" fmla="*/ 0 h 389505"/>
                  <a:gd name="connsiteX0" fmla="*/ 0 w 6274754"/>
                  <a:gd name="connsiteY0" fmla="*/ 0 h 389505"/>
                  <a:gd name="connsiteX1" fmla="*/ 6274754 w 6274754"/>
                  <a:gd name="connsiteY1" fmla="*/ 0 h 389505"/>
                  <a:gd name="connsiteX2" fmla="*/ 5801954 w 6274754"/>
                  <a:gd name="connsiteY2" fmla="*/ 389505 h 389505"/>
                  <a:gd name="connsiteX3" fmla="*/ 278130 w 6274754"/>
                  <a:gd name="connsiteY3" fmla="*/ 388291 h 389505"/>
                  <a:gd name="connsiteX4" fmla="*/ 0 w 6274754"/>
                  <a:gd name="connsiteY4" fmla="*/ 0 h 389505"/>
                  <a:gd name="connsiteX0" fmla="*/ 0 w 6274754"/>
                  <a:gd name="connsiteY0" fmla="*/ 0 h 390756"/>
                  <a:gd name="connsiteX1" fmla="*/ 6274754 w 6274754"/>
                  <a:gd name="connsiteY1" fmla="*/ 0 h 390756"/>
                  <a:gd name="connsiteX2" fmla="*/ 5801954 w 6274754"/>
                  <a:gd name="connsiteY2" fmla="*/ 389505 h 390756"/>
                  <a:gd name="connsiteX3" fmla="*/ 470584 w 6274754"/>
                  <a:gd name="connsiteY3" fmla="*/ 390756 h 390756"/>
                  <a:gd name="connsiteX4" fmla="*/ 0 w 6274754"/>
                  <a:gd name="connsiteY4" fmla="*/ 0 h 390756"/>
                  <a:gd name="connsiteX0" fmla="*/ 0 w 6258019"/>
                  <a:gd name="connsiteY0" fmla="*/ 0 h 390756"/>
                  <a:gd name="connsiteX1" fmla="*/ 6258019 w 6258019"/>
                  <a:gd name="connsiteY1" fmla="*/ 34515 h 390756"/>
                  <a:gd name="connsiteX2" fmla="*/ 5801954 w 6258019"/>
                  <a:gd name="connsiteY2" fmla="*/ 389505 h 390756"/>
                  <a:gd name="connsiteX3" fmla="*/ 470584 w 6258019"/>
                  <a:gd name="connsiteY3" fmla="*/ 390756 h 390756"/>
                  <a:gd name="connsiteX4" fmla="*/ 0 w 6258019"/>
                  <a:gd name="connsiteY4" fmla="*/ 0 h 390756"/>
                  <a:gd name="connsiteX0" fmla="*/ 0 w 6283122"/>
                  <a:gd name="connsiteY0" fmla="*/ 0 h 390756"/>
                  <a:gd name="connsiteX1" fmla="*/ 6283122 w 6283122"/>
                  <a:gd name="connsiteY1" fmla="*/ 2465 h 390756"/>
                  <a:gd name="connsiteX2" fmla="*/ 5801954 w 6283122"/>
                  <a:gd name="connsiteY2" fmla="*/ 389505 h 390756"/>
                  <a:gd name="connsiteX3" fmla="*/ 470584 w 6283122"/>
                  <a:gd name="connsiteY3" fmla="*/ 390756 h 390756"/>
                  <a:gd name="connsiteX4" fmla="*/ 0 w 6283122"/>
                  <a:gd name="connsiteY4" fmla="*/ 0 h 390756"/>
                  <a:gd name="connsiteX0" fmla="*/ 0 w 5801954"/>
                  <a:gd name="connsiteY0" fmla="*/ 0 h 390756"/>
                  <a:gd name="connsiteX1" fmla="*/ 4718384 w 5801954"/>
                  <a:gd name="connsiteY1" fmla="*/ 1140 h 390756"/>
                  <a:gd name="connsiteX2" fmla="*/ 5801954 w 5801954"/>
                  <a:gd name="connsiteY2" fmla="*/ 389505 h 390756"/>
                  <a:gd name="connsiteX3" fmla="*/ 470584 w 5801954"/>
                  <a:gd name="connsiteY3" fmla="*/ 390756 h 390756"/>
                  <a:gd name="connsiteX4" fmla="*/ 0 w 5801954"/>
                  <a:gd name="connsiteY4" fmla="*/ 0 h 390756"/>
                  <a:gd name="connsiteX0" fmla="*/ 0 w 4718384"/>
                  <a:gd name="connsiteY0" fmla="*/ 0 h 390830"/>
                  <a:gd name="connsiteX1" fmla="*/ 4718384 w 4718384"/>
                  <a:gd name="connsiteY1" fmla="*/ 1140 h 390830"/>
                  <a:gd name="connsiteX2" fmla="*/ 3843939 w 4718384"/>
                  <a:gd name="connsiteY2" fmla="*/ 390830 h 390830"/>
                  <a:gd name="connsiteX3" fmla="*/ 470584 w 4718384"/>
                  <a:gd name="connsiteY3" fmla="*/ 390756 h 390830"/>
                  <a:gd name="connsiteX4" fmla="*/ 0 w 4718384"/>
                  <a:gd name="connsiteY4" fmla="*/ 0 h 390830"/>
                  <a:gd name="connsiteX0" fmla="*/ 0 w 4718384"/>
                  <a:gd name="connsiteY0" fmla="*/ 0 h 390830"/>
                  <a:gd name="connsiteX1" fmla="*/ 4718384 w 4718384"/>
                  <a:gd name="connsiteY1" fmla="*/ 1140 h 390830"/>
                  <a:gd name="connsiteX2" fmla="*/ 3843939 w 4718384"/>
                  <a:gd name="connsiteY2" fmla="*/ 390830 h 390830"/>
                  <a:gd name="connsiteX3" fmla="*/ 888964 w 4718384"/>
                  <a:gd name="connsiteY3" fmla="*/ 389431 h 390830"/>
                  <a:gd name="connsiteX4" fmla="*/ 0 w 4718384"/>
                  <a:gd name="connsiteY4" fmla="*/ 0 h 390830"/>
                  <a:gd name="connsiteX0" fmla="*/ 0 w 4718384"/>
                  <a:gd name="connsiteY0" fmla="*/ 0 h 390009"/>
                  <a:gd name="connsiteX1" fmla="*/ 4718384 w 4718384"/>
                  <a:gd name="connsiteY1" fmla="*/ 1140 h 390009"/>
                  <a:gd name="connsiteX2" fmla="*/ 3836096 w 4718384"/>
                  <a:gd name="connsiteY2" fmla="*/ 390009 h 390009"/>
                  <a:gd name="connsiteX3" fmla="*/ 888964 w 4718384"/>
                  <a:gd name="connsiteY3" fmla="*/ 389431 h 390009"/>
                  <a:gd name="connsiteX4" fmla="*/ 0 w 4718384"/>
                  <a:gd name="connsiteY4" fmla="*/ 0 h 390009"/>
                  <a:gd name="connsiteX0" fmla="*/ 0 w 4718384"/>
                  <a:gd name="connsiteY0" fmla="*/ 0 h 390009"/>
                  <a:gd name="connsiteX1" fmla="*/ 4718384 w 4718384"/>
                  <a:gd name="connsiteY1" fmla="*/ 1140 h 390009"/>
                  <a:gd name="connsiteX2" fmla="*/ 3836096 w 4718384"/>
                  <a:gd name="connsiteY2" fmla="*/ 390009 h 390009"/>
                  <a:gd name="connsiteX3" fmla="*/ 899423 w 4718384"/>
                  <a:gd name="connsiteY3" fmla="*/ 388611 h 390009"/>
                  <a:gd name="connsiteX4" fmla="*/ 0 w 4718384"/>
                  <a:gd name="connsiteY4" fmla="*/ 0 h 3900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718384" h="390009">
                    <a:moveTo>
                      <a:pt x="0" y="0"/>
                    </a:moveTo>
                    <a:lnTo>
                      <a:pt x="4718384" y="1140"/>
                    </a:lnTo>
                    <a:lnTo>
                      <a:pt x="3836096" y="390009"/>
                    </a:lnTo>
                    <a:lnTo>
                      <a:pt x="899423" y="38861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32" name="Rektangel 131">
                <a:extLst>
                  <a:ext uri="{FF2B5EF4-FFF2-40B4-BE49-F238E27FC236}">
                    <a16:creationId xmlns:a16="http://schemas.microsoft.com/office/drawing/2014/main" id="{99026B75-6948-4F1C-8599-953F6EA5A515}"/>
                  </a:ext>
                </a:extLst>
              </p:cNvPr>
              <p:cNvSpPr/>
              <p:nvPr/>
            </p:nvSpPr>
            <p:spPr>
              <a:xfrm>
                <a:off x="4878779" y="3274191"/>
                <a:ext cx="2438460" cy="95256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144000" lvl="0" indent="-144000" defTabSz="7112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Clr>
                    <a:schemeClr val="accent3"/>
                  </a:buClr>
                  <a:buSzPct val="150000"/>
                  <a:buFont typeface="Arial" panose="020B0604020202020204" pitchFamily="34" charset="0"/>
                  <a:buChar char="•"/>
                </a:pPr>
                <a:r>
                  <a:rPr lang="sv-SE" sz="1300" dirty="0"/>
                  <a:t>Regionala samverkans- och stödstrukturer (RSS)</a:t>
                </a:r>
              </a:p>
              <a:p>
                <a:pPr marL="601200" lvl="1" indent="-144000" defTabSz="7112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Clr>
                    <a:schemeClr val="accent3"/>
                  </a:buClr>
                  <a:buSzPct val="150000"/>
                  <a:buFont typeface="Arial" panose="020B0604020202020204" pitchFamily="34" charset="0"/>
                  <a:buChar char="•"/>
                </a:pPr>
                <a:r>
                  <a:rPr lang="sv-SE" sz="1300" dirty="0"/>
                  <a:t>Ledamöter i NSK-S</a:t>
                </a:r>
              </a:p>
              <a:p>
                <a:pPr marL="1058400" lvl="2" indent="-144000" defTabSz="7112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Clr>
                    <a:schemeClr val="accent3"/>
                  </a:buClr>
                  <a:buSzPct val="150000"/>
                  <a:buFont typeface="Arial" panose="020B0604020202020204" pitchFamily="34" charset="0"/>
                  <a:buChar char="•"/>
                </a:pPr>
                <a:r>
                  <a:rPr lang="sv-SE" sz="1300" dirty="0"/>
                  <a:t>21 län</a:t>
                </a:r>
              </a:p>
            </p:txBody>
          </p:sp>
          <p:sp>
            <p:nvSpPr>
              <p:cNvPr id="135" name="Rektangel 61">
                <a:extLst>
                  <a:ext uri="{FF2B5EF4-FFF2-40B4-BE49-F238E27FC236}">
                    <a16:creationId xmlns:a16="http://schemas.microsoft.com/office/drawing/2014/main" id="{D4BC89C7-A403-4BEE-8C0C-6F4F4CE3736E}"/>
                  </a:ext>
                </a:extLst>
              </p:cNvPr>
              <p:cNvSpPr/>
              <p:nvPr/>
            </p:nvSpPr>
            <p:spPr>
              <a:xfrm>
                <a:off x="3671047" y="2805184"/>
                <a:ext cx="4865054" cy="392839"/>
              </a:xfrm>
              <a:custGeom>
                <a:avLst/>
                <a:gdLst>
                  <a:gd name="connsiteX0" fmla="*/ 0 w 6274754"/>
                  <a:gd name="connsiteY0" fmla="*/ 0 h 384481"/>
                  <a:gd name="connsiteX1" fmla="*/ 6274754 w 6274754"/>
                  <a:gd name="connsiteY1" fmla="*/ 0 h 384481"/>
                  <a:gd name="connsiteX2" fmla="*/ 6274754 w 6274754"/>
                  <a:gd name="connsiteY2" fmla="*/ 384481 h 384481"/>
                  <a:gd name="connsiteX3" fmla="*/ 0 w 6274754"/>
                  <a:gd name="connsiteY3" fmla="*/ 384481 h 384481"/>
                  <a:gd name="connsiteX4" fmla="*/ 0 w 6274754"/>
                  <a:gd name="connsiteY4" fmla="*/ 0 h 384481"/>
                  <a:gd name="connsiteX0" fmla="*/ 0 w 6274754"/>
                  <a:gd name="connsiteY0" fmla="*/ 0 h 389505"/>
                  <a:gd name="connsiteX1" fmla="*/ 6274754 w 6274754"/>
                  <a:gd name="connsiteY1" fmla="*/ 0 h 389505"/>
                  <a:gd name="connsiteX2" fmla="*/ 5983352 w 6274754"/>
                  <a:gd name="connsiteY2" fmla="*/ 389505 h 389505"/>
                  <a:gd name="connsiteX3" fmla="*/ 0 w 6274754"/>
                  <a:gd name="connsiteY3" fmla="*/ 384481 h 389505"/>
                  <a:gd name="connsiteX4" fmla="*/ 0 w 6274754"/>
                  <a:gd name="connsiteY4" fmla="*/ 0 h 389505"/>
                  <a:gd name="connsiteX0" fmla="*/ 0 w 6274754"/>
                  <a:gd name="connsiteY0" fmla="*/ 0 h 389505"/>
                  <a:gd name="connsiteX1" fmla="*/ 6274754 w 6274754"/>
                  <a:gd name="connsiteY1" fmla="*/ 0 h 389505"/>
                  <a:gd name="connsiteX2" fmla="*/ 5998592 w 6274754"/>
                  <a:gd name="connsiteY2" fmla="*/ 389505 h 389505"/>
                  <a:gd name="connsiteX3" fmla="*/ 0 w 6274754"/>
                  <a:gd name="connsiteY3" fmla="*/ 384481 h 389505"/>
                  <a:gd name="connsiteX4" fmla="*/ 0 w 6274754"/>
                  <a:gd name="connsiteY4" fmla="*/ 0 h 389505"/>
                  <a:gd name="connsiteX0" fmla="*/ 0 w 6274754"/>
                  <a:gd name="connsiteY0" fmla="*/ 0 h 389505"/>
                  <a:gd name="connsiteX1" fmla="*/ 6274754 w 6274754"/>
                  <a:gd name="connsiteY1" fmla="*/ 0 h 389505"/>
                  <a:gd name="connsiteX2" fmla="*/ 5998592 w 6274754"/>
                  <a:gd name="connsiteY2" fmla="*/ 389505 h 389505"/>
                  <a:gd name="connsiteX3" fmla="*/ 278130 w 6274754"/>
                  <a:gd name="connsiteY3" fmla="*/ 388291 h 389505"/>
                  <a:gd name="connsiteX4" fmla="*/ 0 w 6274754"/>
                  <a:gd name="connsiteY4" fmla="*/ 0 h 389505"/>
                  <a:gd name="connsiteX0" fmla="*/ 0 w 5998592"/>
                  <a:gd name="connsiteY0" fmla="*/ 0 h 389505"/>
                  <a:gd name="connsiteX1" fmla="*/ 4861244 w 5998592"/>
                  <a:gd name="connsiteY1" fmla="*/ 0 h 389505"/>
                  <a:gd name="connsiteX2" fmla="*/ 5998592 w 5998592"/>
                  <a:gd name="connsiteY2" fmla="*/ 389505 h 389505"/>
                  <a:gd name="connsiteX3" fmla="*/ 278130 w 5998592"/>
                  <a:gd name="connsiteY3" fmla="*/ 388291 h 389505"/>
                  <a:gd name="connsiteX4" fmla="*/ 0 w 5998592"/>
                  <a:gd name="connsiteY4" fmla="*/ 0 h 389505"/>
                  <a:gd name="connsiteX0" fmla="*/ 0 w 4861244"/>
                  <a:gd name="connsiteY0" fmla="*/ 0 h 388291"/>
                  <a:gd name="connsiteX1" fmla="*/ 4861244 w 4861244"/>
                  <a:gd name="connsiteY1" fmla="*/ 0 h 388291"/>
                  <a:gd name="connsiteX2" fmla="*/ 4581272 w 4861244"/>
                  <a:gd name="connsiteY2" fmla="*/ 385695 h 388291"/>
                  <a:gd name="connsiteX3" fmla="*/ 278130 w 4861244"/>
                  <a:gd name="connsiteY3" fmla="*/ 388291 h 388291"/>
                  <a:gd name="connsiteX4" fmla="*/ 0 w 4861244"/>
                  <a:gd name="connsiteY4" fmla="*/ 0 h 388291"/>
                  <a:gd name="connsiteX0" fmla="*/ 0 w 4865054"/>
                  <a:gd name="connsiteY0" fmla="*/ 0 h 388291"/>
                  <a:gd name="connsiteX1" fmla="*/ 4865054 w 4865054"/>
                  <a:gd name="connsiteY1" fmla="*/ 0 h 388291"/>
                  <a:gd name="connsiteX2" fmla="*/ 4581272 w 4865054"/>
                  <a:gd name="connsiteY2" fmla="*/ 385695 h 388291"/>
                  <a:gd name="connsiteX3" fmla="*/ 278130 w 4865054"/>
                  <a:gd name="connsiteY3" fmla="*/ 388291 h 388291"/>
                  <a:gd name="connsiteX4" fmla="*/ 0 w 4865054"/>
                  <a:gd name="connsiteY4" fmla="*/ 0 h 388291"/>
                  <a:gd name="connsiteX0" fmla="*/ 0 w 4865054"/>
                  <a:gd name="connsiteY0" fmla="*/ 0 h 392839"/>
                  <a:gd name="connsiteX1" fmla="*/ 4865054 w 4865054"/>
                  <a:gd name="connsiteY1" fmla="*/ 0 h 392839"/>
                  <a:gd name="connsiteX2" fmla="*/ 4576509 w 4865054"/>
                  <a:gd name="connsiteY2" fmla="*/ 392839 h 392839"/>
                  <a:gd name="connsiteX3" fmla="*/ 278130 w 4865054"/>
                  <a:gd name="connsiteY3" fmla="*/ 388291 h 392839"/>
                  <a:gd name="connsiteX4" fmla="*/ 0 w 4865054"/>
                  <a:gd name="connsiteY4" fmla="*/ 0 h 3928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865054" h="392839">
                    <a:moveTo>
                      <a:pt x="0" y="0"/>
                    </a:moveTo>
                    <a:lnTo>
                      <a:pt x="4865054" y="0"/>
                    </a:lnTo>
                    <a:lnTo>
                      <a:pt x="4576509" y="392839"/>
                    </a:lnTo>
                    <a:lnTo>
                      <a:pt x="278130" y="38829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sz="1500" b="1" dirty="0">
                    <a:solidFill>
                      <a:schemeClr val="bg1"/>
                    </a:solidFill>
                  </a:rPr>
                  <a:t>Regional nivå</a:t>
                </a:r>
              </a:p>
            </p:txBody>
          </p:sp>
          <p:sp>
            <p:nvSpPr>
              <p:cNvPr id="136" name="Ellips 135">
                <a:extLst>
                  <a:ext uri="{FF2B5EF4-FFF2-40B4-BE49-F238E27FC236}">
                    <a16:creationId xmlns:a16="http://schemas.microsoft.com/office/drawing/2014/main" id="{CC34B4A5-94EF-43B9-B80A-258D2163929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3944664" y="2942142"/>
                <a:ext cx="114374" cy="114374"/>
              </a:xfrm>
              <a:prstGeom prst="ellipse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37" name="Ellips 136">
                <a:extLst>
                  <a:ext uri="{FF2B5EF4-FFF2-40B4-BE49-F238E27FC236}">
                    <a16:creationId xmlns:a16="http://schemas.microsoft.com/office/drawing/2014/main" id="{7F9EC86A-6A41-40F4-8F38-4C01ACF7169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8164430" y="2942142"/>
                <a:ext cx="114374" cy="114374"/>
              </a:xfrm>
              <a:prstGeom prst="ellipse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</p:grpSp>
      </p:grpSp>
      <p:grpSp>
        <p:nvGrpSpPr>
          <p:cNvPr id="120" name="Grupp 119">
            <a:extLst>
              <a:ext uri="{FF2B5EF4-FFF2-40B4-BE49-F238E27FC236}">
                <a16:creationId xmlns:a16="http://schemas.microsoft.com/office/drawing/2014/main" id="{E0526D8D-7F2C-48B6-88BC-DEFDAF478E0B}"/>
              </a:ext>
            </a:extLst>
          </p:cNvPr>
          <p:cNvGrpSpPr/>
          <p:nvPr/>
        </p:nvGrpSpPr>
        <p:grpSpPr>
          <a:xfrm>
            <a:off x="2070597" y="4351424"/>
            <a:ext cx="7481275" cy="2012050"/>
            <a:chOff x="966980" y="4346756"/>
            <a:chExt cx="7481275" cy="2012050"/>
          </a:xfrm>
        </p:grpSpPr>
        <p:sp>
          <p:nvSpPr>
            <p:cNvPr id="121" name="Rektangel 120">
              <a:extLst>
                <a:ext uri="{FF2B5EF4-FFF2-40B4-BE49-F238E27FC236}">
                  <a16:creationId xmlns:a16="http://schemas.microsoft.com/office/drawing/2014/main" id="{8F9DEEFA-BEA4-4FD7-A03B-6C97563857D9}"/>
                </a:ext>
              </a:extLst>
            </p:cNvPr>
            <p:cNvSpPr/>
            <p:nvPr/>
          </p:nvSpPr>
          <p:spPr>
            <a:xfrm>
              <a:off x="2316028" y="4357287"/>
              <a:ext cx="6132227" cy="2001519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accent2"/>
              </a:solidFill>
            </a:ln>
          </p:spPr>
          <p:txBody>
            <a:bodyPr wrap="square" lIns="1440000" tIns="108000" rIns="0" bIns="0" anchor="t" anchorCtr="0">
              <a:noAutofit/>
            </a:bodyPr>
            <a:lstStyle/>
            <a:p>
              <a:pPr marL="30163">
                <a:spcAft>
                  <a:spcPts val="300"/>
                </a:spcAft>
              </a:pPr>
              <a:r>
                <a:rPr lang="sv-SE" sz="1300" b="1" dirty="0"/>
                <a:t>Exempel på aktiviteter</a:t>
              </a:r>
            </a:p>
            <a:p>
              <a:pPr marL="144000" indent="-144000">
                <a:buFont typeface="Arial" panose="020B0604020202020204" pitchFamily="34" charset="0"/>
                <a:buChar char="•"/>
              </a:pPr>
              <a:r>
                <a:rPr lang="sv-SE" sz="1300" dirty="0"/>
                <a:t>Tar fram nationella kunskapsstöd</a:t>
              </a:r>
            </a:p>
            <a:p>
              <a:pPr marL="144000" indent="-144000">
                <a:buFont typeface="Arial" panose="020B0604020202020204" pitchFamily="34" charset="0"/>
                <a:buChar char="•"/>
              </a:pPr>
              <a:r>
                <a:rPr lang="sv-SE" sz="1300" dirty="0"/>
                <a:t>Säkrar tillvaratagandet av lokala behov och synpunkter</a:t>
              </a:r>
            </a:p>
            <a:p>
              <a:pPr marL="144000" indent="-144000">
                <a:buFont typeface="Arial" panose="020B0604020202020204" pitchFamily="34" charset="0"/>
                <a:buChar char="•"/>
              </a:pPr>
              <a:r>
                <a:rPr lang="sv-SE" sz="1300" dirty="0"/>
                <a:t>Säkrar användbarheten i nationella kunskapsstöd</a:t>
              </a:r>
            </a:p>
            <a:p>
              <a:pPr marL="144000" indent="-144000">
                <a:buFont typeface="Arial" panose="020B0604020202020204" pitchFamily="34" charset="0"/>
                <a:buChar char="•"/>
              </a:pPr>
              <a:r>
                <a:rPr lang="sv-SE" sz="1300" dirty="0"/>
                <a:t>Samordnar arbetet med nationella indikatorer</a:t>
              </a:r>
            </a:p>
            <a:p>
              <a:pPr marL="144000" indent="-144000">
                <a:buFont typeface="Arial" panose="020B0604020202020204" pitchFamily="34" charset="0"/>
                <a:buChar char="•"/>
              </a:pPr>
              <a:r>
                <a:rPr lang="sv-SE" sz="1300" dirty="0"/>
                <a:t>Stödjer uppföljning, jämförelser och analyser</a:t>
              </a:r>
            </a:p>
            <a:p>
              <a:pPr marL="144000" indent="-144000">
                <a:buFont typeface="Arial" panose="020B0604020202020204" pitchFamily="34" charset="0"/>
                <a:buChar char="•"/>
              </a:pPr>
              <a:r>
                <a:rPr lang="sv-SE" sz="1300" dirty="0"/>
                <a:t>Samverkan till exempel i NSK-S, Partnerskapet och samråd mellan Rådet för styrning med kunskap och Huvudmannagruppen</a:t>
              </a:r>
            </a:p>
          </p:txBody>
        </p:sp>
        <p:grpSp>
          <p:nvGrpSpPr>
            <p:cNvPr id="122" name="Grupp 121">
              <a:extLst>
                <a:ext uri="{FF2B5EF4-FFF2-40B4-BE49-F238E27FC236}">
                  <a16:creationId xmlns:a16="http://schemas.microsoft.com/office/drawing/2014/main" id="{F7BDB559-BF48-4371-AFE6-59D44828DE7F}"/>
                </a:ext>
              </a:extLst>
            </p:cNvPr>
            <p:cNvGrpSpPr/>
            <p:nvPr/>
          </p:nvGrpSpPr>
          <p:grpSpPr>
            <a:xfrm>
              <a:off x="966980" y="4346756"/>
              <a:ext cx="2681924" cy="1870858"/>
              <a:chOff x="4764505" y="4346756"/>
              <a:chExt cx="2681924" cy="1870858"/>
            </a:xfrm>
          </p:grpSpPr>
          <p:sp>
            <p:nvSpPr>
              <p:cNvPr id="123" name="Flödesschema: Sammanfoga 122">
                <a:extLst>
                  <a:ext uri="{FF2B5EF4-FFF2-40B4-BE49-F238E27FC236}">
                    <a16:creationId xmlns:a16="http://schemas.microsoft.com/office/drawing/2014/main" id="{2AC2A031-3450-455E-A14D-74A0902D0A12}"/>
                  </a:ext>
                </a:extLst>
              </p:cNvPr>
              <p:cNvSpPr/>
              <p:nvPr/>
            </p:nvSpPr>
            <p:spPr>
              <a:xfrm>
                <a:off x="5047538" y="4733710"/>
                <a:ext cx="2127596" cy="1483904"/>
              </a:xfrm>
              <a:prstGeom prst="flowChartMerg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 sz="1400"/>
              </a:p>
            </p:txBody>
          </p:sp>
          <p:sp>
            <p:nvSpPr>
              <p:cNvPr id="124" name="Rektangel 123">
                <a:extLst>
                  <a:ext uri="{FF2B5EF4-FFF2-40B4-BE49-F238E27FC236}">
                    <a16:creationId xmlns:a16="http://schemas.microsoft.com/office/drawing/2014/main" id="{76D432B9-BB2A-4516-87A5-2EC9AC74F415}"/>
                  </a:ext>
                </a:extLst>
              </p:cNvPr>
              <p:cNvSpPr/>
              <p:nvPr/>
            </p:nvSpPr>
            <p:spPr>
              <a:xfrm>
                <a:off x="5184346" y="4800645"/>
                <a:ext cx="1835999" cy="772519"/>
              </a:xfrm>
              <a:prstGeom prst="rect">
                <a:avLst/>
              </a:prstGeom>
            </p:spPr>
            <p:txBody>
              <a:bodyPr wrap="square" lIns="0" rIns="0">
                <a:spAutoFit/>
              </a:bodyPr>
              <a:lstStyle/>
              <a:p>
                <a:pPr lvl="0" indent="-144000" algn="ctr" defTabSz="5334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Clr>
                    <a:schemeClr val="accent2"/>
                  </a:buClr>
                  <a:buSzPct val="150000"/>
                  <a:buFont typeface="Arial" panose="020B0604020202020204" pitchFamily="34" charset="0"/>
                  <a:buChar char="•"/>
                </a:pPr>
                <a:endParaRPr lang="sv-SE" sz="1300" dirty="0">
                  <a:solidFill>
                    <a:prstClr val="black"/>
                  </a:solidFill>
                </a:endParaRPr>
              </a:p>
              <a:p>
                <a:pPr lvl="0" indent="-144000" algn="ctr" defTabSz="5334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Clr>
                    <a:schemeClr val="accent2"/>
                  </a:buClr>
                  <a:buSzPct val="150000"/>
                  <a:buFont typeface="Arial" panose="020B0604020202020204" pitchFamily="34" charset="0"/>
                  <a:buChar char="•"/>
                </a:pPr>
                <a:r>
                  <a:rPr lang="sv-SE" sz="1300" dirty="0">
                    <a:solidFill>
                      <a:prstClr val="black"/>
                    </a:solidFill>
                  </a:rPr>
                  <a:t>Staten</a:t>
                </a:r>
              </a:p>
              <a:p>
                <a:pPr lvl="0" indent="-144000" algn="ctr" defTabSz="5334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Clr>
                    <a:schemeClr val="accent2"/>
                  </a:buClr>
                  <a:buSzPct val="150000"/>
                  <a:buFont typeface="Arial" panose="020B0604020202020204" pitchFamily="34" charset="0"/>
                  <a:buChar char="•"/>
                </a:pPr>
                <a:r>
                  <a:rPr lang="sv-SE" sz="1300" dirty="0">
                    <a:solidFill>
                      <a:prstClr val="black"/>
                    </a:solidFill>
                  </a:rPr>
                  <a:t>SKR</a:t>
                </a:r>
              </a:p>
            </p:txBody>
          </p:sp>
          <p:sp>
            <p:nvSpPr>
              <p:cNvPr id="125" name="Rektangel 61">
                <a:extLst>
                  <a:ext uri="{FF2B5EF4-FFF2-40B4-BE49-F238E27FC236}">
                    <a16:creationId xmlns:a16="http://schemas.microsoft.com/office/drawing/2014/main" id="{DBC4325A-909E-45D4-9382-73E233AB22C4}"/>
                  </a:ext>
                </a:extLst>
              </p:cNvPr>
              <p:cNvSpPr/>
              <p:nvPr/>
            </p:nvSpPr>
            <p:spPr>
              <a:xfrm>
                <a:off x="4764505" y="4346756"/>
                <a:ext cx="2681924" cy="388291"/>
              </a:xfrm>
              <a:custGeom>
                <a:avLst/>
                <a:gdLst>
                  <a:gd name="connsiteX0" fmla="*/ 0 w 6274754"/>
                  <a:gd name="connsiteY0" fmla="*/ 0 h 384481"/>
                  <a:gd name="connsiteX1" fmla="*/ 6274754 w 6274754"/>
                  <a:gd name="connsiteY1" fmla="*/ 0 h 384481"/>
                  <a:gd name="connsiteX2" fmla="*/ 6274754 w 6274754"/>
                  <a:gd name="connsiteY2" fmla="*/ 384481 h 384481"/>
                  <a:gd name="connsiteX3" fmla="*/ 0 w 6274754"/>
                  <a:gd name="connsiteY3" fmla="*/ 384481 h 384481"/>
                  <a:gd name="connsiteX4" fmla="*/ 0 w 6274754"/>
                  <a:gd name="connsiteY4" fmla="*/ 0 h 384481"/>
                  <a:gd name="connsiteX0" fmla="*/ 0 w 6274754"/>
                  <a:gd name="connsiteY0" fmla="*/ 0 h 389505"/>
                  <a:gd name="connsiteX1" fmla="*/ 6274754 w 6274754"/>
                  <a:gd name="connsiteY1" fmla="*/ 0 h 389505"/>
                  <a:gd name="connsiteX2" fmla="*/ 5983352 w 6274754"/>
                  <a:gd name="connsiteY2" fmla="*/ 389505 h 389505"/>
                  <a:gd name="connsiteX3" fmla="*/ 0 w 6274754"/>
                  <a:gd name="connsiteY3" fmla="*/ 384481 h 389505"/>
                  <a:gd name="connsiteX4" fmla="*/ 0 w 6274754"/>
                  <a:gd name="connsiteY4" fmla="*/ 0 h 389505"/>
                  <a:gd name="connsiteX0" fmla="*/ 0 w 6274754"/>
                  <a:gd name="connsiteY0" fmla="*/ 0 h 389505"/>
                  <a:gd name="connsiteX1" fmla="*/ 6274754 w 6274754"/>
                  <a:gd name="connsiteY1" fmla="*/ 0 h 389505"/>
                  <a:gd name="connsiteX2" fmla="*/ 5998592 w 6274754"/>
                  <a:gd name="connsiteY2" fmla="*/ 389505 h 389505"/>
                  <a:gd name="connsiteX3" fmla="*/ 0 w 6274754"/>
                  <a:gd name="connsiteY3" fmla="*/ 384481 h 389505"/>
                  <a:gd name="connsiteX4" fmla="*/ 0 w 6274754"/>
                  <a:gd name="connsiteY4" fmla="*/ 0 h 389505"/>
                  <a:gd name="connsiteX0" fmla="*/ 0 w 6274754"/>
                  <a:gd name="connsiteY0" fmla="*/ 0 h 389505"/>
                  <a:gd name="connsiteX1" fmla="*/ 6274754 w 6274754"/>
                  <a:gd name="connsiteY1" fmla="*/ 0 h 389505"/>
                  <a:gd name="connsiteX2" fmla="*/ 5998592 w 6274754"/>
                  <a:gd name="connsiteY2" fmla="*/ 389505 h 389505"/>
                  <a:gd name="connsiteX3" fmla="*/ 278130 w 6274754"/>
                  <a:gd name="connsiteY3" fmla="*/ 388291 h 389505"/>
                  <a:gd name="connsiteX4" fmla="*/ 0 w 6274754"/>
                  <a:gd name="connsiteY4" fmla="*/ 0 h 389505"/>
                  <a:gd name="connsiteX0" fmla="*/ 0 w 5998592"/>
                  <a:gd name="connsiteY0" fmla="*/ 0 h 389505"/>
                  <a:gd name="connsiteX1" fmla="*/ 4861244 w 5998592"/>
                  <a:gd name="connsiteY1" fmla="*/ 0 h 389505"/>
                  <a:gd name="connsiteX2" fmla="*/ 5998592 w 5998592"/>
                  <a:gd name="connsiteY2" fmla="*/ 389505 h 389505"/>
                  <a:gd name="connsiteX3" fmla="*/ 278130 w 5998592"/>
                  <a:gd name="connsiteY3" fmla="*/ 388291 h 389505"/>
                  <a:gd name="connsiteX4" fmla="*/ 0 w 5998592"/>
                  <a:gd name="connsiteY4" fmla="*/ 0 h 389505"/>
                  <a:gd name="connsiteX0" fmla="*/ 0 w 4861244"/>
                  <a:gd name="connsiteY0" fmla="*/ 0 h 388291"/>
                  <a:gd name="connsiteX1" fmla="*/ 4861244 w 4861244"/>
                  <a:gd name="connsiteY1" fmla="*/ 0 h 388291"/>
                  <a:gd name="connsiteX2" fmla="*/ 4581272 w 4861244"/>
                  <a:gd name="connsiteY2" fmla="*/ 385695 h 388291"/>
                  <a:gd name="connsiteX3" fmla="*/ 278130 w 4861244"/>
                  <a:gd name="connsiteY3" fmla="*/ 388291 h 388291"/>
                  <a:gd name="connsiteX4" fmla="*/ 0 w 4861244"/>
                  <a:gd name="connsiteY4" fmla="*/ 0 h 388291"/>
                  <a:gd name="connsiteX0" fmla="*/ 0 w 4865054"/>
                  <a:gd name="connsiteY0" fmla="*/ 0 h 388291"/>
                  <a:gd name="connsiteX1" fmla="*/ 4865054 w 4865054"/>
                  <a:gd name="connsiteY1" fmla="*/ 0 h 388291"/>
                  <a:gd name="connsiteX2" fmla="*/ 4581272 w 4865054"/>
                  <a:gd name="connsiteY2" fmla="*/ 385695 h 388291"/>
                  <a:gd name="connsiteX3" fmla="*/ 278130 w 4865054"/>
                  <a:gd name="connsiteY3" fmla="*/ 388291 h 388291"/>
                  <a:gd name="connsiteX4" fmla="*/ 0 w 4865054"/>
                  <a:gd name="connsiteY4" fmla="*/ 0 h 388291"/>
                  <a:gd name="connsiteX0" fmla="*/ 0 w 4581272"/>
                  <a:gd name="connsiteY0" fmla="*/ 0 h 388291"/>
                  <a:gd name="connsiteX1" fmla="*/ 2681924 w 4581272"/>
                  <a:gd name="connsiteY1" fmla="*/ 3810 h 388291"/>
                  <a:gd name="connsiteX2" fmla="*/ 4581272 w 4581272"/>
                  <a:gd name="connsiteY2" fmla="*/ 385695 h 388291"/>
                  <a:gd name="connsiteX3" fmla="*/ 278130 w 4581272"/>
                  <a:gd name="connsiteY3" fmla="*/ 388291 h 388291"/>
                  <a:gd name="connsiteX4" fmla="*/ 0 w 4581272"/>
                  <a:gd name="connsiteY4" fmla="*/ 0 h 388291"/>
                  <a:gd name="connsiteX0" fmla="*/ 0 w 2681924"/>
                  <a:gd name="connsiteY0" fmla="*/ 0 h 388291"/>
                  <a:gd name="connsiteX1" fmla="*/ 2681924 w 2681924"/>
                  <a:gd name="connsiteY1" fmla="*/ 3810 h 388291"/>
                  <a:gd name="connsiteX2" fmla="*/ 2405762 w 2681924"/>
                  <a:gd name="connsiteY2" fmla="*/ 385695 h 388291"/>
                  <a:gd name="connsiteX3" fmla="*/ 278130 w 2681924"/>
                  <a:gd name="connsiteY3" fmla="*/ 388291 h 388291"/>
                  <a:gd name="connsiteX4" fmla="*/ 0 w 2681924"/>
                  <a:gd name="connsiteY4" fmla="*/ 0 h 38829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681924" h="388291">
                    <a:moveTo>
                      <a:pt x="0" y="0"/>
                    </a:moveTo>
                    <a:lnTo>
                      <a:pt x="2681924" y="3810"/>
                    </a:lnTo>
                    <a:lnTo>
                      <a:pt x="2405762" y="385695"/>
                    </a:lnTo>
                    <a:lnTo>
                      <a:pt x="278130" y="38829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sz="1500" b="1" dirty="0">
                    <a:solidFill>
                      <a:schemeClr val="bg1"/>
                    </a:solidFill>
                  </a:rPr>
                  <a:t>Nationell nivå</a:t>
                </a:r>
              </a:p>
            </p:txBody>
          </p:sp>
          <p:sp>
            <p:nvSpPr>
              <p:cNvPr id="126" name="Ellips 125">
                <a:extLst>
                  <a:ext uri="{FF2B5EF4-FFF2-40B4-BE49-F238E27FC236}">
                    <a16:creationId xmlns:a16="http://schemas.microsoft.com/office/drawing/2014/main" id="{4A413D7C-2C6A-4653-B06C-E43039DF59A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5034159" y="4483714"/>
                <a:ext cx="114374" cy="114374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27" name="Ellips 126">
                <a:extLst>
                  <a:ext uri="{FF2B5EF4-FFF2-40B4-BE49-F238E27FC236}">
                    <a16:creationId xmlns:a16="http://schemas.microsoft.com/office/drawing/2014/main" id="{8370C386-A2B7-44F7-8B8B-A66C149FAD1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7043469" y="4483714"/>
                <a:ext cx="114374" cy="114374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</p:grpSp>
      </p:grpSp>
      <p:grpSp>
        <p:nvGrpSpPr>
          <p:cNvPr id="75" name="Grupp 74">
            <a:extLst>
              <a:ext uri="{FF2B5EF4-FFF2-40B4-BE49-F238E27FC236}">
                <a16:creationId xmlns:a16="http://schemas.microsoft.com/office/drawing/2014/main" id="{37F80AF8-C661-FA4F-8CEA-05FE7B5537DE}"/>
              </a:ext>
            </a:extLst>
          </p:cNvPr>
          <p:cNvGrpSpPr/>
          <p:nvPr/>
        </p:nvGrpSpPr>
        <p:grpSpPr>
          <a:xfrm>
            <a:off x="10551657" y="119849"/>
            <a:ext cx="1268925" cy="1288621"/>
            <a:chOff x="2144047" y="2798292"/>
            <a:chExt cx="1260000" cy="1260000"/>
          </a:xfrm>
        </p:grpSpPr>
        <p:sp>
          <p:nvSpPr>
            <p:cNvPr id="79" name="Ellips 78">
              <a:hlinkClick r:id="rId3" action="ppaction://hlinksldjump"/>
              <a:extLst>
                <a:ext uri="{FF2B5EF4-FFF2-40B4-BE49-F238E27FC236}">
                  <a16:creationId xmlns:a16="http://schemas.microsoft.com/office/drawing/2014/main" id="{08A49D01-8E1D-BB47-B650-34EFA526D3E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144047" y="2798292"/>
              <a:ext cx="1260000" cy="1260000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85" name="Rektangel 84">
              <a:hlinkClick r:id="rId3" action="ppaction://hlinksldjump"/>
              <a:extLst>
                <a:ext uri="{FF2B5EF4-FFF2-40B4-BE49-F238E27FC236}">
                  <a16:creationId xmlns:a16="http://schemas.microsoft.com/office/drawing/2014/main" id="{4C279E12-9659-414E-AE6E-F0A1A789EE42}"/>
                </a:ext>
              </a:extLst>
            </p:cNvPr>
            <p:cNvSpPr/>
            <p:nvPr/>
          </p:nvSpPr>
          <p:spPr>
            <a:xfrm>
              <a:off x="2144047" y="3042912"/>
              <a:ext cx="1260000" cy="842634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sv-SE" sz="1400" b="1" spc="-50" dirty="0">
                  <a:solidFill>
                    <a:schemeClr val="bg1"/>
                  </a:solidFill>
                </a:rPr>
                <a:t>Klicka på respektive nivå för mer information.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35064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25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0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5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25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8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5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25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8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Syftet med NSK-S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Att på nationell nivå påverka och bidra till en långsiktig utveckling av en evidensbaserad praktik och kunskapsstyrning genom att samordna ett urval av strategiska frågor. </a:t>
            </a:r>
          </a:p>
          <a:p>
            <a:r>
              <a:rPr lang="sv-SE" dirty="0"/>
              <a:t>NSK-S ska underlätta dialog mellan huvudmän inom socialtjänst, samt mellan huvudmännen och de kunskapsstyrande myndigheterna.</a:t>
            </a:r>
          </a:p>
          <a:p>
            <a:pPr marL="30163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718683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Vår historia </a:t>
            </a:r>
          </a:p>
        </p:txBody>
      </p:sp>
      <p:grpSp>
        <p:nvGrpSpPr>
          <p:cNvPr id="14" name="Grupp 13"/>
          <p:cNvGrpSpPr/>
          <p:nvPr/>
        </p:nvGrpSpPr>
        <p:grpSpPr>
          <a:xfrm rot="20516402">
            <a:off x="2817484" y="2293441"/>
            <a:ext cx="1949956" cy="4078091"/>
            <a:chOff x="4193931" y="1714499"/>
            <a:chExt cx="2672861" cy="5908908"/>
          </a:xfrm>
        </p:grpSpPr>
        <p:sp>
          <p:nvSpPr>
            <p:cNvPr id="15" name="Ellips 14"/>
            <p:cNvSpPr/>
            <p:nvPr/>
          </p:nvSpPr>
          <p:spPr>
            <a:xfrm>
              <a:off x="4193931" y="1714499"/>
              <a:ext cx="2672861" cy="3323493"/>
            </a:xfrm>
            <a:prstGeom prst="ellipse">
              <a:avLst/>
            </a:prstGeom>
            <a:solidFill>
              <a:schemeClr val="accent3"/>
            </a:solidFill>
            <a:ln>
              <a:solidFill>
                <a:schemeClr val="accent3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16" name="Likbent triangel 15"/>
            <p:cNvSpPr/>
            <p:nvPr/>
          </p:nvSpPr>
          <p:spPr>
            <a:xfrm>
              <a:off x="5257799" y="4686299"/>
              <a:ext cx="545123" cy="703385"/>
            </a:xfrm>
            <a:prstGeom prst="triangle">
              <a:avLst/>
            </a:prstGeom>
            <a:solidFill>
              <a:schemeClr val="accent3"/>
            </a:solidFill>
            <a:ln>
              <a:solidFill>
                <a:schemeClr val="accent3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7" name="Frihandsfigur 16"/>
            <p:cNvSpPr/>
            <p:nvPr/>
          </p:nvSpPr>
          <p:spPr>
            <a:xfrm>
              <a:off x="5415774" y="5338907"/>
              <a:ext cx="238991" cy="2284500"/>
            </a:xfrm>
            <a:custGeom>
              <a:avLst/>
              <a:gdLst>
                <a:gd name="connsiteX0" fmla="*/ 158695 w 229174"/>
                <a:gd name="connsiteY0" fmla="*/ 0 h 984738"/>
                <a:gd name="connsiteX1" fmla="*/ 44395 w 229174"/>
                <a:gd name="connsiteY1" fmla="*/ 272561 h 984738"/>
                <a:gd name="connsiteX2" fmla="*/ 229033 w 229174"/>
                <a:gd name="connsiteY2" fmla="*/ 545123 h 984738"/>
                <a:gd name="connsiteX3" fmla="*/ 9226 w 229174"/>
                <a:gd name="connsiteY3" fmla="*/ 861646 h 984738"/>
                <a:gd name="connsiteX4" fmla="*/ 61979 w 229174"/>
                <a:gd name="connsiteY4" fmla="*/ 984738 h 9847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9174" h="984738">
                  <a:moveTo>
                    <a:pt x="158695" y="0"/>
                  </a:moveTo>
                  <a:cubicBezTo>
                    <a:pt x="95683" y="90853"/>
                    <a:pt x="32672" y="181707"/>
                    <a:pt x="44395" y="272561"/>
                  </a:cubicBezTo>
                  <a:cubicBezTo>
                    <a:pt x="56118" y="363415"/>
                    <a:pt x="234895" y="446942"/>
                    <a:pt x="229033" y="545123"/>
                  </a:cubicBezTo>
                  <a:cubicBezTo>
                    <a:pt x="223171" y="643304"/>
                    <a:pt x="37068" y="788377"/>
                    <a:pt x="9226" y="861646"/>
                  </a:cubicBezTo>
                  <a:cubicBezTo>
                    <a:pt x="-18616" y="934915"/>
                    <a:pt x="21681" y="959826"/>
                    <a:pt x="61979" y="984738"/>
                  </a:cubicBezTo>
                </a:path>
              </a:pathLst>
            </a:custGeom>
            <a:noFill/>
            <a:ln w="28575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grpSp>
        <p:nvGrpSpPr>
          <p:cNvPr id="10" name="Grupp 9"/>
          <p:cNvGrpSpPr/>
          <p:nvPr/>
        </p:nvGrpSpPr>
        <p:grpSpPr>
          <a:xfrm rot="1101865">
            <a:off x="6218584" y="2339931"/>
            <a:ext cx="1845861" cy="4062675"/>
            <a:chOff x="4193931" y="1714499"/>
            <a:chExt cx="2672861" cy="5678390"/>
          </a:xfrm>
        </p:grpSpPr>
        <p:sp>
          <p:nvSpPr>
            <p:cNvPr id="11" name="Ellips 10"/>
            <p:cNvSpPr/>
            <p:nvPr/>
          </p:nvSpPr>
          <p:spPr>
            <a:xfrm>
              <a:off x="4193931" y="1714499"/>
              <a:ext cx="2672861" cy="3323493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12" name="Likbent triangel 11"/>
            <p:cNvSpPr/>
            <p:nvPr/>
          </p:nvSpPr>
          <p:spPr>
            <a:xfrm>
              <a:off x="5257799" y="4686299"/>
              <a:ext cx="545123" cy="703385"/>
            </a:xfrm>
            <a:prstGeom prst="triangl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3" name="Frihandsfigur 12"/>
            <p:cNvSpPr/>
            <p:nvPr/>
          </p:nvSpPr>
          <p:spPr>
            <a:xfrm>
              <a:off x="5415774" y="5338908"/>
              <a:ext cx="214215" cy="2053981"/>
            </a:xfrm>
            <a:custGeom>
              <a:avLst/>
              <a:gdLst>
                <a:gd name="connsiteX0" fmla="*/ 158695 w 229174"/>
                <a:gd name="connsiteY0" fmla="*/ 0 h 984738"/>
                <a:gd name="connsiteX1" fmla="*/ 44395 w 229174"/>
                <a:gd name="connsiteY1" fmla="*/ 272561 h 984738"/>
                <a:gd name="connsiteX2" fmla="*/ 229033 w 229174"/>
                <a:gd name="connsiteY2" fmla="*/ 545123 h 984738"/>
                <a:gd name="connsiteX3" fmla="*/ 9226 w 229174"/>
                <a:gd name="connsiteY3" fmla="*/ 861646 h 984738"/>
                <a:gd name="connsiteX4" fmla="*/ 61979 w 229174"/>
                <a:gd name="connsiteY4" fmla="*/ 984738 h 9847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9174" h="984738">
                  <a:moveTo>
                    <a:pt x="158695" y="0"/>
                  </a:moveTo>
                  <a:cubicBezTo>
                    <a:pt x="95683" y="90853"/>
                    <a:pt x="32672" y="181707"/>
                    <a:pt x="44395" y="272561"/>
                  </a:cubicBezTo>
                  <a:cubicBezTo>
                    <a:pt x="56118" y="363415"/>
                    <a:pt x="234895" y="446942"/>
                    <a:pt x="229033" y="545123"/>
                  </a:cubicBezTo>
                  <a:cubicBezTo>
                    <a:pt x="223171" y="643304"/>
                    <a:pt x="37068" y="788377"/>
                    <a:pt x="9226" y="861646"/>
                  </a:cubicBezTo>
                  <a:cubicBezTo>
                    <a:pt x="-18616" y="934915"/>
                    <a:pt x="21681" y="959826"/>
                    <a:pt x="61979" y="984738"/>
                  </a:cubicBezTo>
                </a:path>
              </a:pathLst>
            </a:cu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grpSp>
        <p:nvGrpSpPr>
          <p:cNvPr id="9" name="Grupp 8"/>
          <p:cNvGrpSpPr/>
          <p:nvPr/>
        </p:nvGrpSpPr>
        <p:grpSpPr>
          <a:xfrm>
            <a:off x="4204244" y="1536910"/>
            <a:ext cx="2502960" cy="4760079"/>
            <a:chOff x="4193931" y="1714499"/>
            <a:chExt cx="2672861" cy="4938533"/>
          </a:xfrm>
        </p:grpSpPr>
        <p:sp>
          <p:nvSpPr>
            <p:cNvPr id="6" name="Ellips 5"/>
            <p:cNvSpPr/>
            <p:nvPr/>
          </p:nvSpPr>
          <p:spPr>
            <a:xfrm>
              <a:off x="4193931" y="1714499"/>
              <a:ext cx="2672861" cy="3323493"/>
            </a:xfrm>
            <a:prstGeom prst="ellipse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dirty="0">
                  <a:solidFill>
                    <a:srgbClr val="0070C0"/>
                  </a:solidFill>
                  <a:hlinkClick r:id="rId3"/>
                </a:rPr>
                <a:t>Det handlar om människor</a:t>
              </a:r>
              <a:endParaRPr lang="sv-SE" dirty="0">
                <a:solidFill>
                  <a:srgbClr val="0070C0"/>
                </a:solidFill>
              </a:endParaRPr>
            </a:p>
          </p:txBody>
        </p:sp>
        <p:sp>
          <p:nvSpPr>
            <p:cNvPr id="7" name="Likbent triangel 6"/>
            <p:cNvSpPr/>
            <p:nvPr/>
          </p:nvSpPr>
          <p:spPr>
            <a:xfrm>
              <a:off x="5257799" y="4686299"/>
              <a:ext cx="545123" cy="703385"/>
            </a:xfrm>
            <a:prstGeom prst="triangle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8" name="Frihandsfigur 7"/>
            <p:cNvSpPr/>
            <p:nvPr/>
          </p:nvSpPr>
          <p:spPr>
            <a:xfrm>
              <a:off x="5415773" y="5338907"/>
              <a:ext cx="258944" cy="1314125"/>
            </a:xfrm>
            <a:custGeom>
              <a:avLst/>
              <a:gdLst>
                <a:gd name="connsiteX0" fmla="*/ 158695 w 229174"/>
                <a:gd name="connsiteY0" fmla="*/ 0 h 984738"/>
                <a:gd name="connsiteX1" fmla="*/ 44395 w 229174"/>
                <a:gd name="connsiteY1" fmla="*/ 272561 h 984738"/>
                <a:gd name="connsiteX2" fmla="*/ 229033 w 229174"/>
                <a:gd name="connsiteY2" fmla="*/ 545123 h 984738"/>
                <a:gd name="connsiteX3" fmla="*/ 9226 w 229174"/>
                <a:gd name="connsiteY3" fmla="*/ 861646 h 984738"/>
                <a:gd name="connsiteX4" fmla="*/ 61979 w 229174"/>
                <a:gd name="connsiteY4" fmla="*/ 984738 h 9847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9174" h="984738">
                  <a:moveTo>
                    <a:pt x="158695" y="0"/>
                  </a:moveTo>
                  <a:cubicBezTo>
                    <a:pt x="95683" y="90853"/>
                    <a:pt x="32672" y="181707"/>
                    <a:pt x="44395" y="272561"/>
                  </a:cubicBezTo>
                  <a:cubicBezTo>
                    <a:pt x="56118" y="363415"/>
                    <a:pt x="234895" y="446942"/>
                    <a:pt x="229033" y="545123"/>
                  </a:cubicBezTo>
                  <a:cubicBezTo>
                    <a:pt x="223171" y="643304"/>
                    <a:pt x="37068" y="788377"/>
                    <a:pt x="9226" y="861646"/>
                  </a:cubicBezTo>
                  <a:cubicBezTo>
                    <a:pt x="-18616" y="934915"/>
                    <a:pt x="21681" y="959826"/>
                    <a:pt x="61979" y="984738"/>
                  </a:cubicBezTo>
                </a:path>
              </a:pathLst>
            </a:custGeom>
            <a:noFill/>
            <a:ln w="28575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</p:spTree>
    <p:extLst>
      <p:ext uri="{BB962C8B-B14F-4D97-AF65-F5344CB8AC3E}">
        <p14:creationId xmlns:p14="http://schemas.microsoft.com/office/powerpoint/2010/main" val="8878789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676826" y="734222"/>
            <a:ext cx="8838343" cy="1231392"/>
          </a:xfrm>
        </p:spPr>
        <p:txBody>
          <a:bodyPr/>
          <a:lstStyle/>
          <a:p>
            <a:r>
              <a:rPr lang="sv-SE" dirty="0"/>
              <a:t>NSK-S framgångar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94303" y="1594139"/>
            <a:ext cx="9620865" cy="4539961"/>
          </a:xfrm>
        </p:spPr>
        <p:txBody>
          <a:bodyPr/>
          <a:lstStyle/>
          <a:p>
            <a:pPr>
              <a:spcAft>
                <a:spcPts val="0"/>
              </a:spcAft>
            </a:pPr>
            <a:r>
              <a:rPr lang="sv-SE" sz="2000" dirty="0"/>
              <a:t>NSK-S har påverkat så att Rådet för styrning med kunskap har prioriterat stödet till socialtjänstens kunskapsstyrning</a:t>
            </a:r>
          </a:p>
          <a:p>
            <a:pPr>
              <a:spcAft>
                <a:spcPts val="0"/>
              </a:spcAft>
            </a:pPr>
            <a:r>
              <a:rPr lang="sv-SE" sz="2000" dirty="0"/>
              <a:t>NSK-S har påtalat vikten av Kunskapsguiden.se och bidragit till dess utveckling. Kunskapsguiden.se har nu permanentats.</a:t>
            </a:r>
          </a:p>
          <a:p>
            <a:pPr>
              <a:spcAft>
                <a:spcPts val="0"/>
              </a:spcAft>
            </a:pPr>
            <a:r>
              <a:rPr lang="sv-SE" sz="2000" dirty="0"/>
              <a:t>Den kommunala hälso- och sjukvården har lyfts och av Rådet för styrning med kunskaps prioriterats som ett område i behov av kunskapsutveckling.</a:t>
            </a:r>
          </a:p>
          <a:p>
            <a:pPr>
              <a:spcAft>
                <a:spcPts val="0"/>
              </a:spcAft>
            </a:pPr>
            <a:r>
              <a:rPr lang="sv-SE" sz="2000" dirty="0"/>
              <a:t>NSK-S har bidragit till att kommunernas perspektiv uppfattas som viktigt i regionernas system för kunskapsstyrning.</a:t>
            </a:r>
          </a:p>
          <a:p>
            <a:pPr>
              <a:spcAft>
                <a:spcPts val="0"/>
              </a:spcAft>
            </a:pPr>
            <a:r>
              <a:rPr lang="sv-SE" sz="2000" dirty="0"/>
              <a:t>NSK-S har påverkat och bidragit till utformningen av FORTES forskningsprogram för tillämpad välfärdsforskning.</a:t>
            </a:r>
          </a:p>
          <a:p>
            <a:pPr>
              <a:spcAft>
                <a:spcPts val="0"/>
              </a:spcAft>
            </a:pPr>
            <a:r>
              <a:rPr lang="sv-SE" sz="2000" dirty="0"/>
              <a:t>NSK-S har haft flera dialoger om kunskapsstyrning med utredningen om framtidens socialtjänst</a:t>
            </a:r>
          </a:p>
          <a:p>
            <a:pPr>
              <a:spcAft>
                <a:spcPts val="0"/>
              </a:spcAft>
            </a:pPr>
            <a:r>
              <a:rPr lang="sv-SE" sz="2000" dirty="0"/>
              <a:t>NSK-S har bidragit till att 96 % av kommunerna nu kommer att samverka för kunskapsstyrning inom ramen för SKR:s rekommendation.</a:t>
            </a:r>
          </a:p>
          <a:p>
            <a:pPr>
              <a:spcAft>
                <a:spcPts val="0"/>
              </a:spcAft>
            </a:pPr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37499180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VILKA ÄR NSK-S OCH HUR HAR VI ARBETAT?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669266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997"/>
          <a:stretch/>
        </p:blipFill>
        <p:spPr>
          <a:xfrm>
            <a:off x="3391328" y="0"/>
            <a:ext cx="5348329" cy="6836096"/>
          </a:xfrm>
          <a:prstGeom prst="rect">
            <a:avLst/>
          </a:prstGeom>
        </p:spPr>
      </p:pic>
      <p:sp>
        <p:nvSpPr>
          <p:cNvPr id="9" name="textruta 8"/>
          <p:cNvSpPr txBox="1"/>
          <p:nvPr/>
        </p:nvSpPr>
        <p:spPr>
          <a:xfrm>
            <a:off x="7337188" y="94471"/>
            <a:ext cx="24207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Norrbottens län: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Haparanda Kommun </a:t>
            </a:r>
          </a:p>
        </p:txBody>
      </p:sp>
      <p:sp>
        <p:nvSpPr>
          <p:cNvPr id="16" name="textruta 15"/>
          <p:cNvSpPr txBox="1"/>
          <p:nvPr/>
        </p:nvSpPr>
        <p:spPr>
          <a:xfrm>
            <a:off x="3835256" y="94472"/>
            <a:ext cx="23599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Västerbottens län: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Skellefteå kommun  </a:t>
            </a:r>
          </a:p>
        </p:txBody>
      </p:sp>
      <p:sp>
        <p:nvSpPr>
          <p:cNvPr id="17" name="textruta 16"/>
          <p:cNvSpPr txBox="1"/>
          <p:nvPr/>
        </p:nvSpPr>
        <p:spPr>
          <a:xfrm>
            <a:off x="9838401" y="4835"/>
            <a:ext cx="254438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Västernorrlands län: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Härnösand kommun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sv-SE" sz="18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20" name="Vinklad koppling 19"/>
          <p:cNvCxnSpPr/>
          <p:nvPr/>
        </p:nvCxnSpPr>
        <p:spPr>
          <a:xfrm rot="10800000">
            <a:off x="3994078" y="411283"/>
            <a:ext cx="2431457" cy="1598812"/>
          </a:xfrm>
          <a:prstGeom prst="bentConnector3">
            <a:avLst>
              <a:gd name="adj1" fmla="val 15153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Vinklad koppling 31"/>
          <p:cNvCxnSpPr/>
          <p:nvPr/>
        </p:nvCxnSpPr>
        <p:spPr>
          <a:xfrm rot="10800000" flipV="1">
            <a:off x="6568989" y="298674"/>
            <a:ext cx="5525644" cy="2528479"/>
          </a:xfrm>
          <a:prstGeom prst="bentConnector3">
            <a:avLst>
              <a:gd name="adj1" fmla="val 41043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Vinklad koppling 32"/>
          <p:cNvCxnSpPr/>
          <p:nvPr/>
        </p:nvCxnSpPr>
        <p:spPr>
          <a:xfrm flipH="1">
            <a:off x="6618842" y="419355"/>
            <a:ext cx="3128911" cy="371896"/>
          </a:xfrm>
          <a:prstGeom prst="bentConnector3">
            <a:avLst>
              <a:gd name="adj1" fmla="val 77149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8" name="textruta 37"/>
          <p:cNvSpPr txBox="1"/>
          <p:nvPr/>
        </p:nvSpPr>
        <p:spPr>
          <a:xfrm>
            <a:off x="2817737" y="841886"/>
            <a:ext cx="24972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Jämtlands län: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Härjedalens kommun</a:t>
            </a:r>
          </a:p>
        </p:txBody>
      </p:sp>
      <p:cxnSp>
        <p:nvCxnSpPr>
          <p:cNvPr id="39" name="Vinklad koppling 38"/>
          <p:cNvCxnSpPr>
            <a:endCxn id="38" idx="1"/>
          </p:cNvCxnSpPr>
          <p:nvPr/>
        </p:nvCxnSpPr>
        <p:spPr>
          <a:xfrm rot="10800000">
            <a:off x="2817738" y="1165052"/>
            <a:ext cx="2603327" cy="1901092"/>
          </a:xfrm>
          <a:prstGeom prst="bentConnector3">
            <a:avLst>
              <a:gd name="adj1" fmla="val -136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6" name="textruta 45"/>
          <p:cNvSpPr txBox="1"/>
          <p:nvPr/>
        </p:nvSpPr>
        <p:spPr>
          <a:xfrm>
            <a:off x="7624152" y="1972545"/>
            <a:ext cx="254438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Västmanlands län: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Hallstahammars kommun </a:t>
            </a:r>
          </a:p>
        </p:txBody>
      </p:sp>
      <p:cxnSp>
        <p:nvCxnSpPr>
          <p:cNvPr id="47" name="Vinklad koppling 46"/>
          <p:cNvCxnSpPr/>
          <p:nvPr/>
        </p:nvCxnSpPr>
        <p:spPr>
          <a:xfrm rot="10800000" flipV="1">
            <a:off x="6051357" y="1486418"/>
            <a:ext cx="3696397" cy="2072556"/>
          </a:xfrm>
          <a:prstGeom prst="bentConnector3">
            <a:avLst>
              <a:gd name="adj1" fmla="val 60440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9" name="textruta 48"/>
          <p:cNvSpPr txBox="1"/>
          <p:nvPr/>
        </p:nvSpPr>
        <p:spPr>
          <a:xfrm>
            <a:off x="737349" y="1109089"/>
            <a:ext cx="24972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Dalarnas län: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Gagnefs kommun</a:t>
            </a:r>
          </a:p>
        </p:txBody>
      </p:sp>
      <p:cxnSp>
        <p:nvCxnSpPr>
          <p:cNvPr id="50" name="Vinklad koppling 49"/>
          <p:cNvCxnSpPr>
            <a:endCxn id="49" idx="1"/>
          </p:cNvCxnSpPr>
          <p:nvPr/>
        </p:nvCxnSpPr>
        <p:spPr>
          <a:xfrm rot="10800000">
            <a:off x="737349" y="1432256"/>
            <a:ext cx="4795722" cy="2411431"/>
          </a:xfrm>
          <a:prstGeom prst="bentConnector3">
            <a:avLst>
              <a:gd name="adj1" fmla="val 17479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9" name="textruta 58"/>
          <p:cNvSpPr txBox="1"/>
          <p:nvPr/>
        </p:nvSpPr>
        <p:spPr>
          <a:xfrm>
            <a:off x="81943" y="54374"/>
            <a:ext cx="369310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Kommunala &amp; regionala ledamöter i NSK-S</a:t>
            </a:r>
          </a:p>
        </p:txBody>
      </p:sp>
      <p:sp>
        <p:nvSpPr>
          <p:cNvPr id="67" name="textruta 66"/>
          <p:cNvSpPr txBox="1"/>
          <p:nvPr/>
        </p:nvSpPr>
        <p:spPr>
          <a:xfrm>
            <a:off x="1813952" y="1867337"/>
            <a:ext cx="27633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Värmlands län: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Sunnes kommun</a:t>
            </a:r>
          </a:p>
        </p:txBody>
      </p:sp>
      <p:cxnSp>
        <p:nvCxnSpPr>
          <p:cNvPr id="68" name="Vinklad koppling 67"/>
          <p:cNvCxnSpPr>
            <a:endCxn id="67" idx="1"/>
          </p:cNvCxnSpPr>
          <p:nvPr/>
        </p:nvCxnSpPr>
        <p:spPr>
          <a:xfrm rot="10800000">
            <a:off x="1813952" y="2190503"/>
            <a:ext cx="3430008" cy="2062088"/>
          </a:xfrm>
          <a:prstGeom prst="bentConnector3">
            <a:avLst>
              <a:gd name="adj1" fmla="val 21797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4" name="textruta 73"/>
          <p:cNvSpPr txBox="1"/>
          <p:nvPr/>
        </p:nvSpPr>
        <p:spPr>
          <a:xfrm>
            <a:off x="-47079" y="2580473"/>
            <a:ext cx="2763377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Västra Götalandsregionen: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Fyrbodal- Bengtsfors kommun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GR – Göteborgs kommun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Borås/sjuhärdad- Herrljunga kommun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Skaraborg- Skara kommun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sv-S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sv-S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75" name="Vinklad koppling 74"/>
          <p:cNvCxnSpPr/>
          <p:nvPr/>
        </p:nvCxnSpPr>
        <p:spPr>
          <a:xfrm rot="10800000">
            <a:off x="51708" y="2872781"/>
            <a:ext cx="5048798" cy="2485108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7" name="textruta 76"/>
          <p:cNvSpPr txBox="1"/>
          <p:nvPr/>
        </p:nvSpPr>
        <p:spPr>
          <a:xfrm>
            <a:off x="36351" y="6164909"/>
            <a:ext cx="27633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Hallands län: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Falkenbergs kommun</a:t>
            </a:r>
          </a:p>
        </p:txBody>
      </p:sp>
      <p:cxnSp>
        <p:nvCxnSpPr>
          <p:cNvPr id="80" name="Vinklad koppling 79"/>
          <p:cNvCxnSpPr>
            <a:endCxn id="77" idx="1"/>
          </p:cNvCxnSpPr>
          <p:nvPr/>
        </p:nvCxnSpPr>
        <p:spPr>
          <a:xfrm rot="10800000" flipV="1">
            <a:off x="36352" y="6002701"/>
            <a:ext cx="5173455" cy="485373"/>
          </a:xfrm>
          <a:prstGeom prst="bentConnector3">
            <a:avLst>
              <a:gd name="adj1" fmla="val 63070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2" name="textruta 91"/>
          <p:cNvSpPr txBox="1"/>
          <p:nvPr/>
        </p:nvSpPr>
        <p:spPr>
          <a:xfrm>
            <a:off x="7539192" y="1121152"/>
            <a:ext cx="25443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Gävleborgs län: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Ovanåkers kommun </a:t>
            </a:r>
          </a:p>
        </p:txBody>
      </p:sp>
      <p:cxnSp>
        <p:nvCxnSpPr>
          <p:cNvPr id="95" name="Vinklad koppling 94"/>
          <p:cNvCxnSpPr/>
          <p:nvPr/>
        </p:nvCxnSpPr>
        <p:spPr>
          <a:xfrm rot="10800000" flipV="1">
            <a:off x="6051359" y="2314038"/>
            <a:ext cx="3467537" cy="2260196"/>
          </a:xfrm>
          <a:prstGeom prst="bentConnector3">
            <a:avLst>
              <a:gd name="adj1" fmla="val 55564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1" name="textruta 100"/>
          <p:cNvSpPr txBox="1"/>
          <p:nvPr/>
        </p:nvSpPr>
        <p:spPr>
          <a:xfrm>
            <a:off x="9979945" y="1648470"/>
            <a:ext cx="254438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Uppsala län: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Uppsala kommun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sv-S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02" name="Vinklad koppling 101"/>
          <p:cNvCxnSpPr/>
          <p:nvPr/>
        </p:nvCxnSpPr>
        <p:spPr>
          <a:xfrm rot="10800000" flipV="1">
            <a:off x="6536857" y="1978993"/>
            <a:ext cx="5557776" cy="2442667"/>
          </a:xfrm>
          <a:prstGeom prst="bentConnector3">
            <a:avLst>
              <a:gd name="adj1" fmla="val 99962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6" name="textruta 105"/>
          <p:cNvSpPr txBox="1"/>
          <p:nvPr/>
        </p:nvSpPr>
        <p:spPr>
          <a:xfrm>
            <a:off x="2563063" y="3718604"/>
            <a:ext cx="25443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Örebro län: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Kumla kommun</a:t>
            </a:r>
          </a:p>
        </p:txBody>
      </p:sp>
      <p:cxnSp>
        <p:nvCxnSpPr>
          <p:cNvPr id="107" name="Vinklad koppling 106"/>
          <p:cNvCxnSpPr/>
          <p:nvPr/>
        </p:nvCxnSpPr>
        <p:spPr>
          <a:xfrm>
            <a:off x="2646416" y="4024096"/>
            <a:ext cx="3111203" cy="803372"/>
          </a:xfrm>
          <a:prstGeom prst="bentConnector3">
            <a:avLst>
              <a:gd name="adj1" fmla="val 69144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3" name="textruta 112"/>
          <p:cNvSpPr txBox="1"/>
          <p:nvPr/>
        </p:nvSpPr>
        <p:spPr>
          <a:xfrm>
            <a:off x="7732976" y="2974113"/>
            <a:ext cx="25443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Stockholms län: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 vakanta platser</a:t>
            </a:r>
          </a:p>
        </p:txBody>
      </p:sp>
      <p:cxnSp>
        <p:nvCxnSpPr>
          <p:cNvPr id="114" name="Vinklad koppling 113"/>
          <p:cNvCxnSpPr/>
          <p:nvPr/>
        </p:nvCxnSpPr>
        <p:spPr>
          <a:xfrm rot="10800000" flipV="1">
            <a:off x="6546734" y="3316222"/>
            <a:ext cx="3211202" cy="1420830"/>
          </a:xfrm>
          <a:prstGeom prst="bentConnector3">
            <a:avLst>
              <a:gd name="adj1" fmla="val 63062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7" name="Vinklad koppling 146"/>
          <p:cNvCxnSpPr/>
          <p:nvPr/>
        </p:nvCxnSpPr>
        <p:spPr>
          <a:xfrm rot="10800000" flipV="1">
            <a:off x="6195275" y="3314298"/>
            <a:ext cx="5899358" cy="1525786"/>
          </a:xfrm>
          <a:prstGeom prst="bentConnector3">
            <a:avLst>
              <a:gd name="adj1" fmla="val 38339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1" name="textruta 160"/>
          <p:cNvSpPr txBox="1"/>
          <p:nvPr/>
        </p:nvSpPr>
        <p:spPr>
          <a:xfrm>
            <a:off x="9870356" y="3011281"/>
            <a:ext cx="25443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Sörmlands län: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Nyköpings kommun </a:t>
            </a:r>
          </a:p>
        </p:txBody>
      </p:sp>
      <p:sp>
        <p:nvSpPr>
          <p:cNvPr id="167" name="textruta 166"/>
          <p:cNvSpPr txBox="1"/>
          <p:nvPr/>
        </p:nvSpPr>
        <p:spPr>
          <a:xfrm>
            <a:off x="9770734" y="4052159"/>
            <a:ext cx="25443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Östergötlands län: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Norrköpings kommun </a:t>
            </a:r>
          </a:p>
        </p:txBody>
      </p:sp>
      <p:sp>
        <p:nvSpPr>
          <p:cNvPr id="180" name="textruta 179"/>
          <p:cNvSpPr txBox="1"/>
          <p:nvPr/>
        </p:nvSpPr>
        <p:spPr>
          <a:xfrm>
            <a:off x="40095" y="5224860"/>
            <a:ext cx="25443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Jönköpings län: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Vetlanda kommun </a:t>
            </a:r>
          </a:p>
        </p:txBody>
      </p:sp>
      <p:sp>
        <p:nvSpPr>
          <p:cNvPr id="187" name="textruta 186"/>
          <p:cNvSpPr txBox="1"/>
          <p:nvPr/>
        </p:nvSpPr>
        <p:spPr>
          <a:xfrm>
            <a:off x="2623079" y="6089157"/>
            <a:ext cx="25443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Kronobergs län: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Växjö kommun </a:t>
            </a:r>
          </a:p>
        </p:txBody>
      </p:sp>
      <p:sp>
        <p:nvSpPr>
          <p:cNvPr id="191" name="textruta 190"/>
          <p:cNvSpPr txBox="1"/>
          <p:nvPr/>
        </p:nvSpPr>
        <p:spPr>
          <a:xfrm>
            <a:off x="6579089" y="4779125"/>
            <a:ext cx="25443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Gotlands län: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Vakant</a:t>
            </a:r>
          </a:p>
        </p:txBody>
      </p:sp>
      <p:cxnSp>
        <p:nvCxnSpPr>
          <p:cNvPr id="197" name="Vinklad koppling 196"/>
          <p:cNvCxnSpPr/>
          <p:nvPr/>
        </p:nvCxnSpPr>
        <p:spPr>
          <a:xfrm rot="10800000" flipV="1">
            <a:off x="6644082" y="5089016"/>
            <a:ext cx="1706587" cy="576161"/>
          </a:xfrm>
          <a:prstGeom prst="bentConnector3">
            <a:avLst>
              <a:gd name="adj1" fmla="val 100632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1" name="textruta 200"/>
          <p:cNvSpPr txBox="1"/>
          <p:nvPr/>
        </p:nvSpPr>
        <p:spPr>
          <a:xfrm>
            <a:off x="6962903" y="5351222"/>
            <a:ext cx="25443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Kalmar län: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Högsby kommun</a:t>
            </a:r>
          </a:p>
        </p:txBody>
      </p:sp>
      <p:cxnSp>
        <p:nvCxnSpPr>
          <p:cNvPr id="202" name="Vinklad koppling 201"/>
          <p:cNvCxnSpPr/>
          <p:nvPr/>
        </p:nvCxnSpPr>
        <p:spPr>
          <a:xfrm rot="10800000" flipV="1">
            <a:off x="6012335" y="5674387"/>
            <a:ext cx="3035511" cy="236824"/>
          </a:xfrm>
          <a:prstGeom prst="bentConnector3">
            <a:avLst>
              <a:gd name="adj1" fmla="val 69898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8" name="textruta 207"/>
          <p:cNvSpPr txBox="1"/>
          <p:nvPr/>
        </p:nvSpPr>
        <p:spPr>
          <a:xfrm>
            <a:off x="6512233" y="5982219"/>
            <a:ext cx="25443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Blekinge län: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Ronneby kommun</a:t>
            </a:r>
          </a:p>
        </p:txBody>
      </p:sp>
      <p:sp>
        <p:nvSpPr>
          <p:cNvPr id="215" name="textruta 214"/>
          <p:cNvSpPr txBox="1"/>
          <p:nvPr/>
        </p:nvSpPr>
        <p:spPr>
          <a:xfrm>
            <a:off x="9674925" y="4994901"/>
            <a:ext cx="254438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Region Skåne: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Perstorps kommun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Helsingborgs kommun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Vakant</a:t>
            </a:r>
          </a:p>
        </p:txBody>
      </p:sp>
      <p:cxnSp>
        <p:nvCxnSpPr>
          <p:cNvPr id="240" name="Vinklad koppling 239"/>
          <p:cNvCxnSpPr/>
          <p:nvPr/>
        </p:nvCxnSpPr>
        <p:spPr>
          <a:xfrm>
            <a:off x="88156" y="5547170"/>
            <a:ext cx="5445370" cy="198704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5" name="Vinklad koppling 244"/>
          <p:cNvCxnSpPr>
            <a:stCxn id="187" idx="1"/>
          </p:cNvCxnSpPr>
          <p:nvPr/>
        </p:nvCxnSpPr>
        <p:spPr>
          <a:xfrm rot="10800000" flipH="1">
            <a:off x="2623078" y="6077591"/>
            <a:ext cx="2965679" cy="334732"/>
          </a:xfrm>
          <a:prstGeom prst="bentConnector3">
            <a:avLst>
              <a:gd name="adj1" fmla="val 67535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9" name="Vinklad koppling 268"/>
          <p:cNvCxnSpPr/>
          <p:nvPr/>
        </p:nvCxnSpPr>
        <p:spPr>
          <a:xfrm rot="10800000" flipV="1">
            <a:off x="5840972" y="4373917"/>
            <a:ext cx="6313346" cy="992637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5" name="Rak koppling 284"/>
          <p:cNvCxnSpPr/>
          <p:nvPr/>
        </p:nvCxnSpPr>
        <p:spPr>
          <a:xfrm flipV="1">
            <a:off x="5884837" y="6290029"/>
            <a:ext cx="2465832" cy="1535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9" name="Vinklad koppling 288"/>
          <p:cNvCxnSpPr/>
          <p:nvPr/>
        </p:nvCxnSpPr>
        <p:spPr>
          <a:xfrm rot="10800000" flipV="1">
            <a:off x="5421066" y="5334115"/>
            <a:ext cx="6533249" cy="1278001"/>
          </a:xfrm>
          <a:prstGeom prst="bentConnector3">
            <a:avLst>
              <a:gd name="adj1" fmla="val 34720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5940034"/>
      </p:ext>
    </p:extLst>
  </p:cSld>
  <p:clrMapOvr>
    <a:masterClrMapping/>
  </p:clrMapOvr>
</p:sld>
</file>

<file path=ppt/theme/theme1.xml><?xml version="1.0" encoding="utf-8"?>
<a:theme xmlns:a="http://schemas.openxmlformats.org/drawingml/2006/main" name="SKL PPT Gul">
  <a:themeElements>
    <a:clrScheme name="SKL 2017">
      <a:dk1>
        <a:sysClr val="windowText" lastClr="000000"/>
      </a:dk1>
      <a:lt1>
        <a:sysClr val="window" lastClr="FFFFFF"/>
      </a:lt1>
      <a:dk2>
        <a:srgbClr val="6A605A"/>
      </a:dk2>
      <a:lt2>
        <a:srgbClr val="D7D1CA"/>
      </a:lt2>
      <a:accent1>
        <a:srgbClr val="E6460A"/>
      </a:accent1>
      <a:accent2>
        <a:srgbClr val="FFBE0A"/>
      </a:accent2>
      <a:accent3>
        <a:srgbClr val="F39325"/>
      </a:accent3>
      <a:accent4>
        <a:srgbClr val="D7D1CA"/>
      </a:accent4>
      <a:accent5>
        <a:srgbClr val="8D8179"/>
      </a:accent5>
      <a:accent6>
        <a:srgbClr val="6A605A"/>
      </a:accent6>
      <a:hlink>
        <a:srgbClr val="0563C1"/>
      </a:hlink>
      <a:folHlink>
        <a:srgbClr val="954F72"/>
      </a:folHlink>
    </a:clrScheme>
    <a:fontScheme name="SKL PP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R.potx" id="{B89EF165-2CBC-45BD-AA2F-B5486EFAD403}" vid="{E76FACEB-778A-4764-84AB-7BD90D72BC90}"/>
    </a:ext>
  </a:extLst>
</a:theme>
</file>

<file path=ppt/theme/theme2.xml><?xml version="1.0" encoding="utf-8"?>
<a:theme xmlns:a="http://schemas.openxmlformats.org/drawingml/2006/main" name="SKL PPT Röd">
  <a:themeElements>
    <a:clrScheme name="SKL PPT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E6460A"/>
      </a:accent1>
      <a:accent2>
        <a:srgbClr val="FFBE0A"/>
      </a:accent2>
      <a:accent3>
        <a:srgbClr val="F39325"/>
      </a:accent3>
      <a:accent4>
        <a:srgbClr val="D7D1CA"/>
      </a:accent4>
      <a:accent5>
        <a:srgbClr val="8D8179"/>
      </a:accent5>
      <a:accent6>
        <a:srgbClr val="6A605A"/>
      </a:accent6>
      <a:hlink>
        <a:srgbClr val="0563C1"/>
      </a:hlink>
      <a:folHlink>
        <a:srgbClr val="954F72"/>
      </a:folHlink>
    </a:clrScheme>
    <a:fontScheme name="SKL PP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R.potx" id="{B89EF165-2CBC-45BD-AA2F-B5486EFAD403}" vid="{3F5E6311-99C4-451D-B1A9-747533F76B6E}"/>
    </a:ext>
  </a:extLst>
</a:theme>
</file>

<file path=ppt/theme/theme3.xml><?xml version="1.0" encoding="utf-8"?>
<a:theme xmlns:a="http://schemas.openxmlformats.org/drawingml/2006/main" name="Inledningsbilder">
  <a:themeElements>
    <a:clrScheme name="SKL PPT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E6460A"/>
      </a:accent1>
      <a:accent2>
        <a:srgbClr val="FFBE0A"/>
      </a:accent2>
      <a:accent3>
        <a:srgbClr val="F39325"/>
      </a:accent3>
      <a:accent4>
        <a:srgbClr val="D7D1CA"/>
      </a:accent4>
      <a:accent5>
        <a:srgbClr val="8D8179"/>
      </a:accent5>
      <a:accent6>
        <a:srgbClr val="6A605A"/>
      </a:accent6>
      <a:hlink>
        <a:srgbClr val="0563C1"/>
      </a:hlink>
      <a:folHlink>
        <a:srgbClr val="954F72"/>
      </a:folHlink>
    </a:clrScheme>
    <a:fontScheme name="SKL PP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R.potx" id="{B89EF165-2CBC-45BD-AA2F-B5486EFAD403}" vid="{0A3FEB24-E917-4951-8869-97B28E3DACC4}"/>
    </a:ext>
  </a:extLst>
</a:theme>
</file>

<file path=ppt/theme/theme4.xml><?xml version="1.0" encoding="utf-8"?>
<a:theme xmlns:a="http://schemas.openxmlformats.org/drawingml/2006/main" name="SKL PPT Mörk">
  <a:themeElements>
    <a:clrScheme name="SKL PPT">
      <a:dk1>
        <a:sysClr val="windowText" lastClr="000000"/>
      </a:dk1>
      <a:lt1>
        <a:sysClr val="window" lastClr="FFFFFF"/>
      </a:lt1>
      <a:dk2>
        <a:srgbClr val="6A605A"/>
      </a:dk2>
      <a:lt2>
        <a:srgbClr val="D7D1CA"/>
      </a:lt2>
      <a:accent1>
        <a:srgbClr val="E6460A"/>
      </a:accent1>
      <a:accent2>
        <a:srgbClr val="FFBE0A"/>
      </a:accent2>
      <a:accent3>
        <a:srgbClr val="F39325"/>
      </a:accent3>
      <a:accent4>
        <a:srgbClr val="D7D1CA"/>
      </a:accent4>
      <a:accent5>
        <a:srgbClr val="8D8179"/>
      </a:accent5>
      <a:accent6>
        <a:srgbClr val="6A605A"/>
      </a:accent6>
      <a:hlink>
        <a:srgbClr val="0563C1"/>
      </a:hlink>
      <a:folHlink>
        <a:srgbClr val="954F72"/>
      </a:folHlink>
    </a:clrScheme>
    <a:fontScheme name="SKL PP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R.potx" id="{B89EF165-2CBC-45BD-AA2F-B5486EFAD403}" vid="{BAC734A2-4D67-4DF7-A44B-6E1D7DEC4FA3}"/>
    </a:ext>
  </a:extLst>
</a:theme>
</file>

<file path=ppt/theme/theme5.xml><?xml version="1.0" encoding="utf-8"?>
<a:theme xmlns:a="http://schemas.openxmlformats.org/drawingml/2006/main" name="SKL PPT Svart">
  <a:themeElements>
    <a:clrScheme name="SKL PPT">
      <a:dk1>
        <a:sysClr val="windowText" lastClr="000000"/>
      </a:dk1>
      <a:lt1>
        <a:sysClr val="window" lastClr="FFFFFF"/>
      </a:lt1>
      <a:dk2>
        <a:srgbClr val="6A605A"/>
      </a:dk2>
      <a:lt2>
        <a:srgbClr val="D7D1CA"/>
      </a:lt2>
      <a:accent1>
        <a:srgbClr val="E6460A"/>
      </a:accent1>
      <a:accent2>
        <a:srgbClr val="FFBE0A"/>
      </a:accent2>
      <a:accent3>
        <a:srgbClr val="F39325"/>
      </a:accent3>
      <a:accent4>
        <a:srgbClr val="D7D1CA"/>
      </a:accent4>
      <a:accent5>
        <a:srgbClr val="8D8179"/>
      </a:accent5>
      <a:accent6>
        <a:srgbClr val="6A605A"/>
      </a:accent6>
      <a:hlink>
        <a:srgbClr val="0563C1"/>
      </a:hlink>
      <a:folHlink>
        <a:srgbClr val="954F72"/>
      </a:folHlink>
    </a:clrScheme>
    <a:fontScheme name="SKL PP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R.potx" id="{B89EF165-2CBC-45BD-AA2F-B5486EFAD403}" vid="{41FAD10E-2EEA-4F32-A7EF-FB05375D8D08}"/>
    </a:ext>
  </a:extLst>
</a:theme>
</file>

<file path=ppt/theme/theme6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SKR</Template>
  <TotalTime>714</TotalTime>
  <Words>1119</Words>
  <Application>Microsoft Office PowerPoint</Application>
  <PresentationFormat>Bredbild</PresentationFormat>
  <Paragraphs>214</Paragraphs>
  <Slides>15</Slides>
  <Notes>12</Notes>
  <HiddenSlides>6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6</vt:i4>
      </vt:variant>
      <vt:variant>
        <vt:lpstr>Bildrubriker</vt:lpstr>
      </vt:variant>
      <vt:variant>
        <vt:i4>15</vt:i4>
      </vt:variant>
    </vt:vector>
  </HeadingPairs>
  <TitlesOfParts>
    <vt:vector size="26" baseType="lpstr">
      <vt:lpstr>Arial</vt:lpstr>
      <vt:lpstr>Calibri</vt:lpstr>
      <vt:lpstr>Calibri Light</vt:lpstr>
      <vt:lpstr>Century Gothic</vt:lpstr>
      <vt:lpstr>Symbol</vt:lpstr>
      <vt:lpstr>SKL PPT Gul</vt:lpstr>
      <vt:lpstr>SKL PPT Röd</vt:lpstr>
      <vt:lpstr>Inledningsbilder</vt:lpstr>
      <vt:lpstr>SKL PPT Mörk</vt:lpstr>
      <vt:lpstr>SKL PPT Svart</vt:lpstr>
      <vt:lpstr>Office-tema</vt:lpstr>
      <vt:lpstr>PowerPoint-presentation</vt:lpstr>
      <vt:lpstr>VAD och VARFÖR</vt:lpstr>
      <vt:lpstr>Kunskapsstyrning</vt:lpstr>
      <vt:lpstr>Aktörer och aktiviteter inom socialtjänstens kunskapsstyrning</vt:lpstr>
      <vt:lpstr>Syftet med NSK-S</vt:lpstr>
      <vt:lpstr>Vår historia </vt:lpstr>
      <vt:lpstr>NSK-S framgångar</vt:lpstr>
      <vt:lpstr>VILKA ÄR NSK-S OCH HUR HAR VI ARBETAT?</vt:lpstr>
      <vt:lpstr>PowerPoint-presentation</vt:lpstr>
      <vt:lpstr>Nationella ledamöter i NSK-S</vt:lpstr>
      <vt:lpstr>Ledamöternas roller och ansvar Uppdraget handlar i första hand för samtliga om att bidra till dialog, samordning och samsyn i strategiska frågor för utveckling av evidensbaserad praktik inom socialtjänsten</vt:lpstr>
      <vt:lpstr>Vad skiljer NSK-S från socialchefsnätverket och RSS-nätverket?</vt:lpstr>
      <vt:lpstr>Våra arbetssätt</vt:lpstr>
      <vt:lpstr>Planering 2020</vt:lpstr>
      <vt:lpstr>Praktisk information</vt:lpstr>
    </vt:vector>
  </TitlesOfParts>
  <Company>Sverige Kommuner och Landsting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Salter Astrid</dc:creator>
  <cp:lastModifiedBy>Ulrika Gärdsback</cp:lastModifiedBy>
  <cp:revision>45</cp:revision>
  <dcterms:created xsi:type="dcterms:W3CDTF">2019-11-29T13:27:23Z</dcterms:created>
  <dcterms:modified xsi:type="dcterms:W3CDTF">2023-03-23T12:00:30Z</dcterms:modified>
</cp:coreProperties>
</file>