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5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17" r:id="rId5"/>
    <p:sldMasterId id="2147483682" r:id="rId6"/>
    <p:sldMasterId id="2147483727" r:id="rId7"/>
    <p:sldMasterId id="2147483737" r:id="rId8"/>
    <p:sldMasterId id="2147483747" r:id="rId9"/>
    <p:sldMasterId id="2147483756" r:id="rId10"/>
    <p:sldMasterId id="2147483764" r:id="rId11"/>
    <p:sldMasterId id="2147483786" r:id="rId12"/>
    <p:sldMasterId id="2147483801" r:id="rId13"/>
    <p:sldMasterId id="2147483811" r:id="rId14"/>
    <p:sldMasterId id="2147483825" r:id="rId15"/>
  </p:sldMasterIdLst>
  <p:notesMasterIdLst>
    <p:notesMasterId r:id="rId53"/>
  </p:notesMasterIdLst>
  <p:sldIdLst>
    <p:sldId id="2147472801" r:id="rId16"/>
    <p:sldId id="2147472799" r:id="rId17"/>
    <p:sldId id="15852" r:id="rId18"/>
    <p:sldId id="5163" r:id="rId19"/>
    <p:sldId id="15781" r:id="rId20"/>
    <p:sldId id="2147472791" r:id="rId21"/>
    <p:sldId id="2147472803" r:id="rId22"/>
    <p:sldId id="15834" r:id="rId23"/>
    <p:sldId id="2147472792" r:id="rId24"/>
    <p:sldId id="15843" r:id="rId25"/>
    <p:sldId id="15803" r:id="rId26"/>
    <p:sldId id="2147472781" r:id="rId27"/>
    <p:sldId id="15840" r:id="rId28"/>
    <p:sldId id="15869" r:id="rId29"/>
    <p:sldId id="2147472784" r:id="rId30"/>
    <p:sldId id="2147472804" r:id="rId31"/>
    <p:sldId id="2147472795" r:id="rId32"/>
    <p:sldId id="2147472793" r:id="rId33"/>
    <p:sldId id="15807" r:id="rId34"/>
    <p:sldId id="256" r:id="rId35"/>
    <p:sldId id="261" r:id="rId36"/>
    <p:sldId id="262" r:id="rId37"/>
    <p:sldId id="264" r:id="rId38"/>
    <p:sldId id="265" r:id="rId39"/>
    <p:sldId id="266" r:id="rId40"/>
    <p:sldId id="267" r:id="rId41"/>
    <p:sldId id="2147472787" r:id="rId42"/>
    <p:sldId id="15818" r:id="rId43"/>
    <p:sldId id="15820" r:id="rId44"/>
    <p:sldId id="15821" r:id="rId45"/>
    <p:sldId id="823" r:id="rId46"/>
    <p:sldId id="831" r:id="rId47"/>
    <p:sldId id="2147472797" r:id="rId48"/>
    <p:sldId id="2147472798" r:id="rId49"/>
    <p:sldId id="2147472802" r:id="rId50"/>
    <p:sldId id="2147472805" r:id="rId51"/>
    <p:sldId id="2147472783" r:id="rId5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83131" autoAdjust="0"/>
  </p:normalViewPr>
  <p:slideViewPr>
    <p:cSldViewPr snapToGrid="0">
      <p:cViewPr varScale="1">
        <p:scale>
          <a:sx n="55" d="100"/>
          <a:sy n="55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026900579034369E-2"/>
          <c:y val="5.8068788142754409E-2"/>
          <c:w val="0.94862304508737672"/>
          <c:h val="0.884799059119011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Allmänna statsbidrag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numRef>
              <c:f>Blad1!$A$2:$A$6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Blad1!$B$2:$B$6</c:f>
              <c:numCache>
                <c:formatCode>General</c:formatCode>
                <c:ptCount val="5"/>
                <c:pt idx="1">
                  <c:v>63</c:v>
                </c:pt>
                <c:pt idx="2">
                  <c:v>126</c:v>
                </c:pt>
                <c:pt idx="3">
                  <c:v>126</c:v>
                </c:pt>
                <c:pt idx="4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15-4F0D-9E8D-06D591B5752D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Kommuner 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numRef>
              <c:f>Blad1!$A$2:$A$6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Blad1!$C$2:$C$6</c:f>
              <c:numCache>
                <c:formatCode>General</c:formatCode>
                <c:ptCount val="5"/>
                <c:pt idx="0">
                  <c:v>200</c:v>
                </c:pt>
                <c:pt idx="1">
                  <c:v>1200</c:v>
                </c:pt>
                <c:pt idx="2">
                  <c:v>2200</c:v>
                </c:pt>
                <c:pt idx="3">
                  <c:v>2200</c:v>
                </c:pt>
                <c:pt idx="4">
                  <c:v>2200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59-4A1C-A83A-8666F3B9899D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Kunskapsbaserad socialtjänst</c:v>
                </c:pt>
              </c:strCache>
            </c:strRef>
          </c:tx>
          <c:spPr>
            <a:pattFill prst="narHorz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cat>
            <c:numRef>
              <c:f>Blad1!$A$2:$A$6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Blad1!$D$2:$D$6</c:f>
              <c:numCache>
                <c:formatCode>General</c:formatCode>
                <c:ptCount val="5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F4-4454-9465-4EDEFD8900C7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SKR</c:v>
                </c:pt>
              </c:strCache>
            </c:strRef>
          </c:tx>
          <c:spPr>
            <a:pattFill prst="narHorz">
              <a:fgClr>
                <a:schemeClr val="accent1">
                  <a:lumMod val="60000"/>
                </a:schemeClr>
              </a:fgClr>
              <a:bgClr>
                <a:schemeClr val="accent1">
                  <a:lumMod val="60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>
                  <a:lumMod val="60000"/>
                </a:schemeClr>
              </a:innerShdw>
            </a:effectLst>
          </c:spPr>
          <c:invertIfNegative val="0"/>
          <c:cat>
            <c:numRef>
              <c:f>Blad1!$A$2:$A$6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Blad1!$E$2:$E$6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1F4-4454-9465-4EDEFD8900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45238415"/>
        <c:axId val="645238831"/>
      </c:barChart>
      <c:catAx>
        <c:axId val="645238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45238831"/>
        <c:crosses val="autoZero"/>
        <c:auto val="1"/>
        <c:lblAlgn val="ctr"/>
        <c:lblOffset val="100"/>
        <c:noMultiLvlLbl val="0"/>
      </c:catAx>
      <c:valAx>
        <c:axId val="645238831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45238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30T10:35:53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9T16:02:57.4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9913 1,'-365'13,"-145"10,0-24,178-1,-3600 2,3529 32,112-2,242-25,-93 22,92-15,-83 8,-241-16,194-7,-2144 3,2055-19,220 14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9T21:25:26.4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10099 145,'-3'0,"-380"-13,240-2,-427-28,479 38,-109-20,20 1,-233 4,-3 23,110-1,-1260-2,1543 2,0 0,0 1,-23 7,-40 6,-240-11,180-7,-4233 2,4341-2,0-1,-38-10,-54-4,-99 15,140 3,76-1,-1 1,1 0,-1 1,1 0,0 1,0 0,0 1,1 1,-20 10,6-2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30T10:35:54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30T10:35:55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10:14:03.2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 24575,'12'-6'0,"3"-2"-8191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10:23:38.0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24575,'6'6'0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10:23:38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9T16:02:53.5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8697 0,'-3303'0,"3266"1,-1 1,1 2,0 1,0 2,-35 12,18-2,-1-4,0-1,0-3,-77 3,-440-14,183 0,323 5,-99 17,50-4,-357 14,-5-31,224-1,-1086 1,1289 4,-59 9,-10 1,-318-8,257-7,139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9T21:25:36.3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9196 602,'-5145'0,"5073"-3,-119-22,188 24,-78-15,37 7,-56-5,34 11,-98-11,-11-2,75 9,5-7,-5-1,-21 11,70 4,-98-13,79 2,-105-2,-72 13,96 2,131-1,0-2,1 0,-1-1,-35-9,26 4,-1 1,0 1,-43-1,-92 6,77 2,25-1,-16 0,-152-16,140 3,-97 0,-94 13,100 1,-49-2,284 2,-20-1,0-1,36-5,-54 2,0-1,0-1,28-13,19-6,-24 16,71-8,-39 8,123-6,-82 8,-85 2,-1-1,1-1,-1-1,27-11,13-4,-40 13,31-14,-39 14,1 2,-1 0,2 1,19-4,28 3,-1 3,103 6,-51 0,943-2,-1024-2,0-1,37-9,-34 5,58-3,-77 9,42-1,65-9,-35-1,97 0,94 12,-102 2,1455-2,-1589-2,77-14,19-1,287 14,-223 5,-121-3,103 3,-169 1,-1 0,0 2,-1 0,1 1,18 9,16 4,-35-13,0-2,0 0,0-2,26 2,77-6,-58 0,692 1,-434 1,-295 2,0 0,0 1,-1 2,1 1,-1 0,40 18,-25-10,-27-11,-1 2,1 0,-1 0,22 14,-25-13,1 0,0-1,0 0,0-1,0 0,1-1,0 0,-1-1,14 2,11-1,55-3,-64-1,1 1,-1 1,0 1,32 7,21 4,-60-11,0 1,0 1,29 9,-13 0,1 3,-2 1,46 29,-63-32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9T21:25:39.9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768 387,'-5'-3,"-1"0,0 0,1 0,-1 0,0 1,-1 0,1 1,0-1,-1 1,1 0,-7 0,1 0,-136-8,99 8,-75-11,59 2,-1 2,-78 3,139 5,-4 0,0 0,-1 0,1-1,-18-4,27 5,-1 0,1 0,-1 0,1 0,-1 0,1 0,-1 0,1-1,0 1,-1 0,1 0,-1 0,1-1,0 1,-1 0,1 0,-1-1,1 1,0 0,-1-1,1 1,0 0,0-1,-1 1,1-1,0 1,0 0,0-1,-1 1,1-1,0 1,0-1,13-7,25 0,240-23,-103 24,-116 7,113-14,-95 2,109-1,82 14,-97 1,221-2,-368-1,-1-2,1-1,-1 0,0-2,0-1,34-15,-45 16,-1 0,1-1,-2 0,1 0,15-15,-17 13,0 2,0-1,1 1,0 1,0-1,1 2,13-6,53-7,-17 4,1 2,-34 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09814-F246-4719-B919-A32A6FE7540F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D8FD6-4A8A-4B57-AC15-25A7993472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239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.kau.se/fouvalfardvarmland/2023/10/26/intresseanmalan-att-medverka-i-nationell-uppfoljning-av-socialtjanstens-omstallning-nuso-version-3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2" name="Google Shape;50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8FD6-4A8A-4B57-AC15-25A799347212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5995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18F47-A127-4D30-8A6C-6F2559FE48DA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9957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8FD6-4A8A-4B57-AC15-25A799347212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5342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8FD6-4A8A-4B57-AC15-25A799347212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0819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sv-SE" dirty="0">
              <a:latin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2A9D6-3E17-4DE7-86FE-7F9EB580382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105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963b853a05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963b853a05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Niklas välkomnar - Åsa</a:t>
            </a:r>
            <a:endParaRPr/>
          </a:p>
        </p:txBody>
      </p:sp>
      <p:sp>
        <p:nvSpPr>
          <p:cNvPr id="140" name="Google Shape;140;g2963b853a05_0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963b853a05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963b853a05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2963b853a05_0_1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21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963b853a05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963b853a05_0_2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2963b853a05_0_2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963b853a0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963b853a05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2963b853a05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963b853a05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963b853a05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2963b853a05_0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8FD6-4A8A-4B57-AC15-25A79934721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9553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963b853a05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963b853a05_0_1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Niklas </a:t>
            </a:r>
            <a:endParaRPr/>
          </a:p>
        </p:txBody>
      </p:sp>
      <p:sp>
        <p:nvSpPr>
          <p:cNvPr id="244" name="Google Shape;244;g2963b853a05_0_1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963b853a05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963b853a05_0_2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Niklas </a:t>
            </a:r>
            <a:endParaRPr/>
          </a:p>
        </p:txBody>
      </p:sp>
      <p:sp>
        <p:nvSpPr>
          <p:cNvPr id="250" name="Google Shape;250;g2963b853a05_0_2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sv-SE" dirty="0">
              <a:latin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2A9D6-3E17-4DE7-86FE-7F9EB580382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864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2A9D6-3E17-4DE7-86FE-7F9EB5803821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9440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2A9D6-3E17-4DE7-86FE-7F9EB5803821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22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dirty="0"/>
              <a:t>I dialog med SKR och ett antal kommuner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2A9D6-3E17-4DE7-86FE-7F9EB5803821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77907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hlinkClick r:id="rId3"/>
              </a:rPr>
              <a:t>Intresseanmälan att medverka i Nationell Uppföljning av Socialtjänstens Omställning (NUSO) – FoU Välfärd Värmland (kau.se)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8FD6-4A8A-4B57-AC15-25A799347212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52804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8FD6-4A8A-4B57-AC15-25A799347212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83563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2A9D6-3E17-4DE7-86FE-7F9EB5803821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1037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8FD6-4A8A-4B57-AC15-25A79934721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35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D656C-8168-4651-B460-A4B97A05669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897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Kort intro - Niklas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8FD6-4A8A-4B57-AC15-25A79934721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2174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sv-SE" dirty="0">
              <a:latin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2A9D6-3E17-4DE7-86FE-7F9EB580382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167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8FD6-4A8A-4B57-AC15-25A799347212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1897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8FD6-4A8A-4B57-AC15-25A799347212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1397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D8FD6-4A8A-4B57-AC15-25A799347212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7183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72557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47638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ast rubrik" type="titleOnly">
  <p:cSld name="Endast rubrik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1"/>
          <p:cNvSpPr txBox="1">
            <a:spLocks noGrp="1"/>
          </p:cNvSpPr>
          <p:nvPr>
            <p:ph type="title"/>
          </p:nvPr>
        </p:nvSpPr>
        <p:spPr>
          <a:xfrm>
            <a:off x="664233" y="975186"/>
            <a:ext cx="9609825" cy="1112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81"/>
          <p:cNvSpPr txBox="1">
            <a:spLocks noGrp="1"/>
          </p:cNvSpPr>
          <p:nvPr>
            <p:ph type="dt" idx="10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81"/>
          <p:cNvSpPr txBox="1">
            <a:spLocks noGrp="1"/>
          </p:cNvSpPr>
          <p:nvPr>
            <p:ph type="ftr" idx="11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81"/>
          <p:cNvSpPr txBox="1">
            <a:spLocks noGrp="1"/>
          </p:cNvSpPr>
          <p:nvPr>
            <p:ph type="sldNum" idx="12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277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79877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3247EC38-CF7B-DF2C-B84A-0019C2778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1682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043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8974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8934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384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99599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22222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C4C474C-256C-4F69-82DB-E30D2C1C0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52" y="6211021"/>
            <a:ext cx="992904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78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öt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1ADA1F9B-CCF0-4D82-A120-69E88C498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9945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6837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åt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F462BC7F-2338-4B3A-95AD-A880358D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4996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ul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97776BC-9198-4B58-90BB-4964DF0EC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22222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1906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var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1E92A6A6-8B0A-4DE1-8142-4259EB45C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2952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13744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6149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8457DAEE-8716-FC16-0CE7-B6E25F6D1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sv-SE" dirty="0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8795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5935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3699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4225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516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F6B07FC5-EC85-B7B6-5E62-A7123BF77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69153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0901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1309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05126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35203B53-9639-4137-43CB-AE840847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sv-SE" dirty="0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600109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1507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1655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9439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924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0619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0598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52397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2056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F7716EBB-6F74-3CA5-4094-A2F442FE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sv-SE" dirty="0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64513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054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1976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26694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18607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26655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22222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C4C474C-256C-4F69-82DB-E30D2C1C0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52" y="6211021"/>
            <a:ext cx="992904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279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 med rubrik, text och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6378B9-FCAD-6747-9E75-8984DA555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569" y="654466"/>
            <a:ext cx="6626796" cy="8544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03CB62-8B02-6844-B467-AB746AB3C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953" y="1645921"/>
            <a:ext cx="6597412" cy="45834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1EBA7D7-60BF-1E78-A5B1-9E18EC16B3B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894013" y="654467"/>
            <a:ext cx="3756121" cy="55748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62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92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 med text och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A808F6E-2977-1B4B-7C68-6C4309BF6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953" y="620713"/>
            <a:ext cx="6597412" cy="560863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033B605-8FFA-77D1-EC29-E9F19456395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894013" y="620713"/>
            <a:ext cx="3756121" cy="5608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495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2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4998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 med rubrik, text och objekt halv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2">
            <a:extLst>
              <a:ext uri="{FF2B5EF4-FFF2-40B4-BE49-F238E27FC236}">
                <a16:creationId xmlns:a16="http://schemas.microsoft.com/office/drawing/2014/main" id="{27C6DAEC-2993-2D43-A02A-CCE36925F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45201" y="1"/>
            <a:ext cx="6146799" cy="62372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6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2DA78A-532A-C2DB-A1AB-922A5783E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570" y="620713"/>
            <a:ext cx="4901381" cy="8544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A2E023-8023-21DC-24D0-B96473C0CC98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82953" y="1636295"/>
            <a:ext cx="4879648" cy="46009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01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 med text och objekt halv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857B2BBB-3E8D-644C-BEFF-66CDAE53E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45201" y="-1"/>
            <a:ext cx="6146799" cy="62372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6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sv-S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57D864-20B3-8546-B94F-13072C3652C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79971" y="620714"/>
            <a:ext cx="4901680" cy="561657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841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 med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124C9E3-434E-5248-8EB3-FFDDCEB3E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300" y="1284607"/>
            <a:ext cx="10846849" cy="4925693"/>
          </a:xfrm>
          <a:prstGeom prst="rect">
            <a:avLst/>
          </a:prstGeom>
        </p:spPr>
        <p:txBody>
          <a:bodyPr lIns="0" tIns="0" rIns="0" bIns="0" numCol="1" spcCol="540000"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CD9D4C-43A5-F54A-AD87-3012C803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569" y="430207"/>
            <a:ext cx="10876580" cy="8544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670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orient="horz" pos="392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04B131DE-3979-674D-8D3B-3D4382A0D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300" y="620712"/>
            <a:ext cx="10846849" cy="5616575"/>
          </a:xfrm>
          <a:prstGeom prst="rect">
            <a:avLst/>
          </a:prstGeom>
        </p:spPr>
        <p:txBody>
          <a:bodyPr lIns="0" tIns="0" rIns="0" bIns="0" numCol="1" spcCol="540000"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813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29906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6707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38208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65250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035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907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9653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721375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06196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22222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C4C474C-256C-4F69-82DB-E30D2C1C0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52" y="6211021"/>
            <a:ext cx="992904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157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98633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951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99694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49864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75492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781535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247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89701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34565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70160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10096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022044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80389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418936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21678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96764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6148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1817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15947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59344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5070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02761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44065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4756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08247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83139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6844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347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275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22222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C4C474C-256C-4F69-82DB-E30D2C1C0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52" y="6211021"/>
            <a:ext cx="992904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09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2519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 type="obj">
  <p:cSld name="Rubrik och innehåll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>
            <a:spLocks noGrp="1"/>
          </p:cNvSpPr>
          <p:nvPr>
            <p:ph type="title"/>
          </p:nvPr>
        </p:nvSpPr>
        <p:spPr>
          <a:xfrm>
            <a:off x="664233" y="874602"/>
            <a:ext cx="96099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body" idx="1"/>
          </p:nvPr>
        </p:nvSpPr>
        <p:spPr>
          <a:xfrm>
            <a:off x="664232" y="2495203"/>
            <a:ext cx="9609900" cy="3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ftr" idx="11"/>
          </p:nvPr>
        </p:nvSpPr>
        <p:spPr>
          <a:xfrm>
            <a:off x="2457449" y="6356350"/>
            <a:ext cx="602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dt" idx="10"/>
          </p:nvPr>
        </p:nvSpPr>
        <p:spPr>
          <a:xfrm>
            <a:off x="664232" y="6356350"/>
            <a:ext cx="126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sldNum" idx="12"/>
          </p:nvPr>
        </p:nvSpPr>
        <p:spPr>
          <a:xfrm>
            <a:off x="9009033" y="6356350"/>
            <a:ext cx="127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79291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Tom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0"/>
          <p:cNvSpPr txBox="1">
            <a:spLocks noGrp="1"/>
          </p:cNvSpPr>
          <p:nvPr>
            <p:ph type="dt" idx="10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0"/>
          <p:cNvSpPr txBox="1">
            <a:spLocks noGrp="1"/>
          </p:cNvSpPr>
          <p:nvPr>
            <p:ph type="ftr" idx="11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0"/>
          <p:cNvSpPr txBox="1">
            <a:spLocks noGrp="1"/>
          </p:cNvSpPr>
          <p:nvPr>
            <p:ph type="sldNum" idx="12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6996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 type="obj">
  <p:cSld name="Rubrik och innehål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1"/>
          <p:cNvSpPr txBox="1">
            <a:spLocks noGrp="1"/>
          </p:cNvSpPr>
          <p:nvPr>
            <p:ph type="title"/>
          </p:nvPr>
        </p:nvSpPr>
        <p:spPr>
          <a:xfrm>
            <a:off x="664233" y="975186"/>
            <a:ext cx="9609825" cy="1112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61"/>
          <p:cNvSpPr txBox="1"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61"/>
          <p:cNvSpPr txBox="1">
            <a:spLocks noGrp="1"/>
          </p:cNvSpPr>
          <p:nvPr>
            <p:ph type="dt" idx="10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61"/>
          <p:cNvSpPr txBox="1">
            <a:spLocks noGrp="1"/>
          </p:cNvSpPr>
          <p:nvPr>
            <p:ph type="ftr" idx="11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61"/>
          <p:cNvSpPr txBox="1">
            <a:spLocks noGrp="1"/>
          </p:cNvSpPr>
          <p:nvPr>
            <p:ph type="sldNum" idx="12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29588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ult avsnitt">
  <p:cSld name="Gult avsnitt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6" descr="En bild som visar ritning&#10;&#10;Automatiskt genererad beskrivn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4" y="0"/>
            <a:ext cx="121892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6"/>
          <p:cNvSpPr txBox="1"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5400"/>
              <a:buFont typeface="Arial"/>
              <a:buNone/>
              <a:defRPr sz="5400">
                <a:solidFill>
                  <a:srgbClr val="22222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66"/>
          <p:cNvSpPr txBox="1">
            <a:spLocks noGrp="1"/>
          </p:cNvSpPr>
          <p:nvPr>
            <p:ph type="dt" idx="10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2222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66"/>
          <p:cNvSpPr txBox="1">
            <a:spLocks noGrp="1"/>
          </p:cNvSpPr>
          <p:nvPr>
            <p:ph type="ftr" idx="11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2222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6"/>
          <p:cNvSpPr txBox="1">
            <a:spLocks noGrp="1"/>
          </p:cNvSpPr>
          <p:nvPr>
            <p:ph type="sldNum" idx="12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22222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22222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22222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22222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22222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22222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22222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22222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22222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6966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bild" type="title">
  <p:cSld name="Rubrikbild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6"/>
          <p:cNvSpPr txBox="1"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76"/>
          <p:cNvSpPr txBox="1"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5" name="Google Shape;135;p76"/>
          <p:cNvSpPr txBox="1">
            <a:spLocks noGrp="1"/>
          </p:cNvSpPr>
          <p:nvPr>
            <p:ph type="dt" idx="10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76"/>
          <p:cNvSpPr txBox="1">
            <a:spLocks noGrp="1"/>
          </p:cNvSpPr>
          <p:nvPr>
            <p:ph type="ftr" idx="11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76"/>
          <p:cNvSpPr txBox="1">
            <a:spLocks noGrp="1"/>
          </p:cNvSpPr>
          <p:nvPr>
            <p:ph type="sldNum" idx="12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481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vsnittsrubrik" type="secHead">
  <p:cSld name="Avsnittsrubri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7"/>
          <p:cNvSpPr txBox="1"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77"/>
          <p:cNvSpPr txBox="1"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77"/>
          <p:cNvSpPr txBox="1">
            <a:spLocks noGrp="1"/>
          </p:cNvSpPr>
          <p:nvPr>
            <p:ph type="dt" idx="10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77"/>
          <p:cNvSpPr txBox="1">
            <a:spLocks noGrp="1"/>
          </p:cNvSpPr>
          <p:nvPr>
            <p:ph type="ftr" idx="11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77"/>
          <p:cNvSpPr txBox="1">
            <a:spLocks noGrp="1"/>
          </p:cNvSpPr>
          <p:nvPr>
            <p:ph type="sldNum" idx="12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42031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vå delar" type="twoObj">
  <p:cSld name="Två delar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8"/>
          <p:cNvSpPr txBox="1">
            <a:spLocks noGrp="1"/>
          </p:cNvSpPr>
          <p:nvPr>
            <p:ph type="title"/>
          </p:nvPr>
        </p:nvSpPr>
        <p:spPr>
          <a:xfrm>
            <a:off x="664233" y="975186"/>
            <a:ext cx="9609825" cy="1112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8"/>
          <p:cNvSpPr txBox="1">
            <a:spLocks noGrp="1"/>
          </p:cNvSpPr>
          <p:nvPr>
            <p:ph type="body" idx="1"/>
          </p:nvPr>
        </p:nvSpPr>
        <p:spPr>
          <a:xfrm>
            <a:off x="666000" y="2494800"/>
            <a:ext cx="4716000" cy="3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78"/>
          <p:cNvSpPr txBox="1">
            <a:spLocks noGrp="1"/>
          </p:cNvSpPr>
          <p:nvPr>
            <p:ph type="body" idx="2"/>
          </p:nvPr>
        </p:nvSpPr>
        <p:spPr>
          <a:xfrm>
            <a:off x="5552325" y="2494800"/>
            <a:ext cx="4716000" cy="3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78"/>
          <p:cNvSpPr txBox="1">
            <a:spLocks noGrp="1"/>
          </p:cNvSpPr>
          <p:nvPr>
            <p:ph type="dt" idx="10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78"/>
          <p:cNvSpPr txBox="1">
            <a:spLocks noGrp="1"/>
          </p:cNvSpPr>
          <p:nvPr>
            <p:ph type="ftr" idx="11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78"/>
          <p:cNvSpPr txBox="1">
            <a:spLocks noGrp="1"/>
          </p:cNvSpPr>
          <p:nvPr>
            <p:ph type="sldNum" idx="12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4513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örre höger mörk">
  <p:cSld name="Större höger mör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9"/>
          <p:cNvSpPr txBox="1">
            <a:spLocks noGrp="1"/>
          </p:cNvSpPr>
          <p:nvPr>
            <p:ph type="title"/>
          </p:nvPr>
        </p:nvSpPr>
        <p:spPr>
          <a:xfrm>
            <a:off x="664234" y="975186"/>
            <a:ext cx="5326992" cy="1112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79"/>
          <p:cNvSpPr txBox="1">
            <a:spLocks noGrp="1"/>
          </p:cNvSpPr>
          <p:nvPr>
            <p:ph type="body" idx="1"/>
          </p:nvPr>
        </p:nvSpPr>
        <p:spPr>
          <a:xfrm>
            <a:off x="666000" y="2494800"/>
            <a:ext cx="5325226" cy="3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79"/>
          <p:cNvSpPr txBox="1">
            <a:spLocks noGrp="1"/>
          </p:cNvSpPr>
          <p:nvPr>
            <p:ph type="body" idx="2"/>
          </p:nvPr>
        </p:nvSpPr>
        <p:spPr>
          <a:xfrm>
            <a:off x="6095999" y="975186"/>
            <a:ext cx="4172325" cy="526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79"/>
          <p:cNvSpPr txBox="1">
            <a:spLocks noGrp="1"/>
          </p:cNvSpPr>
          <p:nvPr>
            <p:ph type="dt" idx="10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79"/>
          <p:cNvSpPr txBox="1">
            <a:spLocks noGrp="1"/>
          </p:cNvSpPr>
          <p:nvPr>
            <p:ph type="ftr" idx="11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9"/>
          <p:cNvSpPr txBox="1">
            <a:spLocks noGrp="1"/>
          </p:cNvSpPr>
          <p:nvPr>
            <p:ph type="sldNum" idx="12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57326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ämförelse" type="twoTxTwoObj">
  <p:cSld name="Jämförelse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0"/>
          <p:cNvSpPr txBox="1">
            <a:spLocks noGrp="1"/>
          </p:cNvSpPr>
          <p:nvPr>
            <p:ph type="title"/>
          </p:nvPr>
        </p:nvSpPr>
        <p:spPr>
          <a:xfrm>
            <a:off x="666000" y="975600"/>
            <a:ext cx="96084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80"/>
          <p:cNvSpPr txBox="1"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" name="Google Shape;161;p80"/>
          <p:cNvSpPr txBox="1">
            <a:spLocks noGrp="1"/>
          </p:cNvSpPr>
          <p:nvPr>
            <p:ph type="body" idx="2"/>
          </p:nvPr>
        </p:nvSpPr>
        <p:spPr>
          <a:xfrm>
            <a:off x="666000" y="2845950"/>
            <a:ext cx="4716000" cy="339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80"/>
          <p:cNvSpPr txBox="1">
            <a:spLocks noGrp="1"/>
          </p:cNvSpPr>
          <p:nvPr>
            <p:ph type="body" idx="3"/>
          </p:nvPr>
        </p:nvSpPr>
        <p:spPr>
          <a:xfrm>
            <a:off x="5551200" y="2162175"/>
            <a:ext cx="4723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3" name="Google Shape;163;p80"/>
          <p:cNvSpPr txBox="1">
            <a:spLocks noGrp="1"/>
          </p:cNvSpPr>
          <p:nvPr>
            <p:ph type="body" idx="4"/>
          </p:nvPr>
        </p:nvSpPr>
        <p:spPr>
          <a:xfrm>
            <a:off x="5551200" y="2847600"/>
            <a:ext cx="47160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80"/>
          <p:cNvSpPr txBox="1">
            <a:spLocks noGrp="1"/>
          </p:cNvSpPr>
          <p:nvPr>
            <p:ph type="dt" idx="10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0"/>
          <p:cNvSpPr txBox="1">
            <a:spLocks noGrp="1"/>
          </p:cNvSpPr>
          <p:nvPr>
            <p:ph type="ftr" idx="11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80"/>
          <p:cNvSpPr txBox="1">
            <a:spLocks noGrp="1"/>
          </p:cNvSpPr>
          <p:nvPr>
            <p:ph type="sldNum" idx="12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934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9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2.emf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76CDD0-9A3E-4D42-A72D-71F6AEC57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9714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824" r:id="rId9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76CDD0-9A3E-4D42-A72D-71F6AEC57F5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33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47698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59" descr="En bild som visar ritning&#10;&#10;Automatiskt genererad beskrivni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892244" y="6356350"/>
            <a:ext cx="975483" cy="4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59"/>
          <p:cNvSpPr txBox="1">
            <a:spLocks noGrp="1"/>
          </p:cNvSpPr>
          <p:nvPr>
            <p:ph type="title"/>
          </p:nvPr>
        </p:nvSpPr>
        <p:spPr>
          <a:xfrm>
            <a:off x="664233" y="975186"/>
            <a:ext cx="9609825" cy="1112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1" name="Google Shape;111;p59"/>
          <p:cNvSpPr txBox="1"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−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59"/>
          <p:cNvSpPr txBox="1">
            <a:spLocks noGrp="1"/>
          </p:cNvSpPr>
          <p:nvPr>
            <p:ph type="dt" idx="10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59"/>
          <p:cNvSpPr txBox="1">
            <a:spLocks noGrp="1"/>
          </p:cNvSpPr>
          <p:nvPr>
            <p:ph type="ftr" idx="11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59"/>
          <p:cNvSpPr txBox="1">
            <a:spLocks noGrp="1"/>
          </p:cNvSpPr>
          <p:nvPr>
            <p:ph type="sldNum" idx="12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cxnSp>
        <p:nvCxnSpPr>
          <p:cNvPr id="115" name="Google Shape;115;p59"/>
          <p:cNvCxnSpPr/>
          <p:nvPr/>
        </p:nvCxnSpPr>
        <p:spPr>
          <a:xfrm>
            <a:off x="0" y="6279521"/>
            <a:ext cx="12192000" cy="0"/>
          </a:xfrm>
          <a:prstGeom prst="straightConnector1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65684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072F52CF-ACCF-4081-B692-24F867555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016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2023-11-10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BCD0A87E-FE0C-48EC-96E1-F6EBC1D60EB4}"/>
              </a:ext>
            </a:extLst>
          </p:cNvPr>
          <p:cNvGrpSpPr/>
          <p:nvPr userDrawn="1"/>
        </p:nvGrpSpPr>
        <p:grpSpPr>
          <a:xfrm>
            <a:off x="9575321" y="4632388"/>
            <a:ext cx="2624600" cy="2234238"/>
            <a:chOff x="9575321" y="4632388"/>
            <a:chExt cx="2624600" cy="2234238"/>
          </a:xfrm>
        </p:grpSpPr>
        <p:grpSp>
          <p:nvGrpSpPr>
            <p:cNvPr id="11" name="Grupp 10">
              <a:extLst>
                <a:ext uri="{FF2B5EF4-FFF2-40B4-BE49-F238E27FC236}">
                  <a16:creationId xmlns:a16="http://schemas.microsoft.com/office/drawing/2014/main" id="{ACA10481-D63E-4AC3-9AE2-AFE237E53EE2}"/>
                </a:ext>
              </a:extLst>
            </p:cNvPr>
            <p:cNvGrpSpPr/>
            <p:nvPr userDrawn="1"/>
          </p:nvGrpSpPr>
          <p:grpSpPr>
            <a:xfrm>
              <a:off x="9575321" y="4632388"/>
              <a:ext cx="2624600" cy="2234238"/>
              <a:chOff x="9575321" y="4632388"/>
              <a:chExt cx="2624600" cy="2234238"/>
            </a:xfrm>
          </p:grpSpPr>
          <p:pic>
            <p:nvPicPr>
              <p:cNvPr id="9" name="Bildobjekt 8">
                <a:extLst>
                  <a:ext uri="{FF2B5EF4-FFF2-40B4-BE49-F238E27FC236}">
                    <a16:creationId xmlns:a16="http://schemas.microsoft.com/office/drawing/2014/main" id="{202610F5-2FAD-47F3-9DA3-0B09A2D86B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9770502" y="4437207"/>
                <a:ext cx="2234238" cy="2624600"/>
              </a:xfrm>
              <a:prstGeom prst="rect">
                <a:avLst/>
              </a:prstGeom>
            </p:spPr>
          </p:pic>
          <p:sp>
            <p:nvSpPr>
              <p:cNvPr id="7" name="Rektangel 6">
                <a:extLst>
                  <a:ext uri="{FF2B5EF4-FFF2-40B4-BE49-F238E27FC236}">
                    <a16:creationId xmlns:a16="http://schemas.microsoft.com/office/drawing/2014/main" id="{62880465-B287-44D9-987F-54B252C2CEC4}"/>
                  </a:ext>
                </a:extLst>
              </p:cNvPr>
              <p:cNvSpPr/>
              <p:nvPr userDrawn="1"/>
            </p:nvSpPr>
            <p:spPr>
              <a:xfrm>
                <a:off x="11527768" y="5607170"/>
                <a:ext cx="428443" cy="9834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8" name="Bildobjekt 7" descr="En bild som visar ritning&#10;&#10;Automatiskt genererad beskrivning">
              <a:extLst>
                <a:ext uri="{FF2B5EF4-FFF2-40B4-BE49-F238E27FC236}">
                  <a16:creationId xmlns:a16="http://schemas.microsoft.com/office/drawing/2014/main" id="{05E2CB7E-A3C4-4B87-A60A-A968FF73A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0052" y="6211021"/>
              <a:ext cx="966160" cy="399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664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684" r:id="rId2"/>
    <p:sldLayoutId id="2147483685" r:id="rId3"/>
    <p:sldLayoutId id="2147483714" r:id="rId4"/>
    <p:sldLayoutId id="2147483715" r:id="rId5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1800" kern="12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E89248C0-A8F4-4340-A64C-DEF74DCCB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9981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22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B2614CC-7ACB-4FDF-886D-94F77526C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44" y="6356350"/>
            <a:ext cx="975640" cy="40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69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8420EEB1-80E0-4243-AAA6-40D671C33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44" y="6356350"/>
            <a:ext cx="975483" cy="403200"/>
          </a:xfrm>
          <a:prstGeom prst="rect">
            <a:avLst/>
          </a:prstGeom>
        </p:spPr>
      </p:pic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A7BC3E9A-336E-4FA4-891B-A73729A1A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0" y="6279521"/>
            <a:ext cx="12192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1134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835" r:id="rId9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rubrik 16">
            <a:extLst>
              <a:ext uri="{FF2B5EF4-FFF2-40B4-BE49-F238E27FC236}">
                <a16:creationId xmlns:a16="http://schemas.microsoft.com/office/drawing/2014/main" id="{4F40D775-2278-1443-A49D-13853413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72" y="2226733"/>
            <a:ext cx="10515600" cy="5566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3" name="Platshållare för text 17">
            <a:extLst>
              <a:ext uri="{FF2B5EF4-FFF2-40B4-BE49-F238E27FC236}">
                <a16:creationId xmlns:a16="http://schemas.microsoft.com/office/drawing/2014/main" id="{01C7C7A6-64D8-1E41-BE92-BE45C4D03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984" y="3139803"/>
            <a:ext cx="10515600" cy="25970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F53724A-F3F9-3ADD-213B-EEB121B53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80939"/>
          <a:stretch/>
        </p:blipFill>
        <p:spPr>
          <a:xfrm>
            <a:off x="10284663" y="6388746"/>
            <a:ext cx="412110" cy="39012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64349E24-DD33-391A-9D11-397352A4C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6" t="92043"/>
          <a:stretch/>
        </p:blipFill>
        <p:spPr>
          <a:xfrm>
            <a:off x="10788162" y="6312288"/>
            <a:ext cx="1403838" cy="54571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117FEFA-442C-8CD3-8EE3-0CF0E1E6FCB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89908" y="6388746"/>
            <a:ext cx="2818233" cy="35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3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63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8420EEB1-80E0-4243-AAA6-40D671C33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44" y="6356350"/>
            <a:ext cx="975483" cy="403200"/>
          </a:xfrm>
          <a:prstGeom prst="rect">
            <a:avLst/>
          </a:prstGeom>
        </p:spPr>
      </p:pic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A7BC3E9A-336E-4FA4-891B-A73729A1A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0" y="6279521"/>
            <a:ext cx="12192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63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76CDD0-9A3E-4D42-A72D-71F6AEC57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2023-11-10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864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22.JPG"/><Relationship Id="rId21" Type="http://schemas.openxmlformats.org/officeDocument/2006/relationships/customXml" Target="../ink/ink6.xml"/><Relationship Id="rId2" Type="http://schemas.openxmlformats.org/officeDocument/2006/relationships/notesSlide" Target="../notesSlides/notesSlide8.xml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47.xml"/><Relationship Id="rId4" Type="http://schemas.openxmlformats.org/officeDocument/2006/relationships/customXml" Target="../ink/ink4.xml"/><Relationship Id="rId9" Type="http://schemas.openxmlformats.org/officeDocument/2006/relationships/customXml" Target="../ink/ink5.xml"/><Relationship Id="rId2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eringen.se/tx/261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eringen.se/pressmeddelanden/2023/09/lokal-fordelning-av-satsningar-i-hostbudgeten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www.regeringen.se/pressmeddelanden/2023/06/regeringen-tillsatter-utredning-om-battre-forutsattningar-for-att-utveckla-en-kunskapsbaserad-socialtjanst/" TargetMode="External"/><Relationship Id="rId7" Type="http://schemas.openxmlformats.org/officeDocument/2006/relationships/customXml" Target="../ink/ink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png"/><Relationship Id="rId5" Type="http://schemas.openxmlformats.org/officeDocument/2006/relationships/customXml" Target="../ink/ink7.xml"/><Relationship Id="rId10" Type="http://schemas.openxmlformats.org/officeDocument/2006/relationships/image" Target="../media/image41.png"/><Relationship Id="rId4" Type="http://schemas.openxmlformats.org/officeDocument/2006/relationships/image" Target="../media/image38.jpeg"/><Relationship Id="rId9" Type="http://schemas.openxmlformats.org/officeDocument/2006/relationships/customXml" Target="../ink/ink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www.regeringen.se/regeringsuppdrag/2023/06/uppdrag-att-analysera-kommunernas-forutsattningar-och-behov-infor-inforandet-av-en-socialtjanstdataregisterlag/" TargetMode="External"/><Relationship Id="rId7" Type="http://schemas.openxmlformats.org/officeDocument/2006/relationships/customXml" Target="../ink/ink1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png"/><Relationship Id="rId5" Type="http://schemas.openxmlformats.org/officeDocument/2006/relationships/customXml" Target="../ink/ink10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Relationship Id="rId4" Type="http://schemas.openxmlformats.org/officeDocument/2006/relationships/hyperlink" Target="mailto:niklas.eriksson@skr.s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customXml" Target="../ink/ink2.xml"/><Relationship Id="rId5" Type="http://schemas.openxmlformats.org/officeDocument/2006/relationships/image" Target="../media/image160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10"/>
          <p:cNvGrpSpPr/>
          <p:nvPr/>
        </p:nvGrpSpPr>
        <p:grpSpPr>
          <a:xfrm>
            <a:off x="-4134" y="0"/>
            <a:ext cx="12196134" cy="6265333"/>
            <a:chOff x="-4134" y="0"/>
            <a:chExt cx="12196134" cy="6245525"/>
          </a:xfrm>
        </p:grpSpPr>
        <p:pic>
          <p:nvPicPr>
            <p:cNvPr id="505" name="Google Shape;505;p10" descr="En bild som visar tecknad serie, träd, klädsel, illustration&#10;&#10;Automatiskt genererad beskrivning"/>
            <p:cNvPicPr preferRelativeResize="0"/>
            <p:nvPr/>
          </p:nvPicPr>
          <p:blipFill rotWithShape="1">
            <a:blip r:embed="rId3">
              <a:alphaModFix/>
            </a:blip>
            <a:srcRect b="21122"/>
            <a:stretch/>
          </p:blipFill>
          <p:spPr>
            <a:xfrm>
              <a:off x="-4134" y="834218"/>
              <a:ext cx="12196134" cy="54113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10"/>
            <p:cNvSpPr/>
            <p:nvPr/>
          </p:nvSpPr>
          <p:spPr>
            <a:xfrm>
              <a:off x="0" y="0"/>
              <a:ext cx="12192000" cy="1143300"/>
            </a:xfrm>
            <a:prstGeom prst="rect">
              <a:avLst/>
            </a:prstGeom>
            <a:solidFill>
              <a:srgbClr val="F6F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7" name="Google Shape;507;p10"/>
          <p:cNvSpPr txBox="1"/>
          <p:nvPr/>
        </p:nvSpPr>
        <p:spPr>
          <a:xfrm>
            <a:off x="216000" y="236600"/>
            <a:ext cx="11646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4400" b="1" i="0" u="none" strike="noStrike" kern="0" cap="none" spc="0" normalizeH="0" baseline="0" noProof="0" dirty="0">
                <a:ln>
                  <a:noFill/>
                </a:ln>
                <a:solidFill>
                  <a:srgbClr val="2222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Socialtjänstens omställning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9A91E06-6423-7F51-A8A1-E2DDDB3ACAD7}"/>
              </a:ext>
            </a:extLst>
          </p:cNvPr>
          <p:cNvSpPr txBox="1"/>
          <p:nvPr/>
        </p:nvSpPr>
        <p:spPr>
          <a:xfrm>
            <a:off x="317600" y="1042646"/>
            <a:ext cx="24383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i="1" dirty="0"/>
              <a:t>Ny lagstiftning,</a:t>
            </a:r>
          </a:p>
          <a:p>
            <a:r>
              <a:rPr lang="sv-SE" sz="2400" i="1" dirty="0"/>
              <a:t>nya arbetssätt  </a:t>
            </a:r>
          </a:p>
          <a:p>
            <a:r>
              <a:rPr lang="sv-SE" sz="2400" i="1" dirty="0"/>
              <a:t>- för en hållbar socialtjänst</a:t>
            </a:r>
          </a:p>
          <a:p>
            <a:endParaRPr lang="sv-S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CD6220E-1EDD-48CC-DD52-FE3A8B9CB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r="-3323" b="19091"/>
          <a:stretch/>
        </p:blipFill>
        <p:spPr>
          <a:xfrm>
            <a:off x="0" y="0"/>
            <a:ext cx="125984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" name="Pennanteckning 56">
                <a:extLst>
                  <a:ext uri="{FF2B5EF4-FFF2-40B4-BE49-F238E27FC236}">
                    <a16:creationId xmlns:a16="http://schemas.microsoft.com/office/drawing/2014/main" id="{0A34DFE3-1EEE-1792-34A1-1FE374F9DBF5}"/>
                  </a:ext>
                </a:extLst>
              </p14:cNvPr>
              <p14:cNvContentPartPr/>
              <p14:nvPr/>
            </p14:nvContentPartPr>
            <p14:xfrm>
              <a:off x="6146620" y="-1110520"/>
              <a:ext cx="10440" cy="5400"/>
            </p14:xfrm>
          </p:contentPart>
        </mc:Choice>
        <mc:Fallback xmlns="">
          <p:pic>
            <p:nvPicPr>
              <p:cNvPr id="57" name="Pennanteckning 56">
                <a:extLst>
                  <a:ext uri="{FF2B5EF4-FFF2-40B4-BE49-F238E27FC236}">
                    <a16:creationId xmlns:a16="http://schemas.microsoft.com/office/drawing/2014/main" id="{0A34DFE3-1EEE-1792-34A1-1FE374F9DB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37980" y="-1119160"/>
                <a:ext cx="28080" cy="2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upp 68">
            <a:extLst>
              <a:ext uri="{FF2B5EF4-FFF2-40B4-BE49-F238E27FC236}">
                <a16:creationId xmlns:a16="http://schemas.microsoft.com/office/drawing/2014/main" id="{E90D19EE-2938-758C-80AF-949B6FA10004}"/>
              </a:ext>
            </a:extLst>
          </p:cNvPr>
          <p:cNvGrpSpPr/>
          <p:nvPr/>
        </p:nvGrpSpPr>
        <p:grpSpPr>
          <a:xfrm>
            <a:off x="13411060" y="2006000"/>
            <a:ext cx="13320" cy="13320"/>
            <a:chOff x="13411060" y="2006000"/>
            <a:chExt cx="13320" cy="1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7" name="Pennanteckning 66">
                  <a:extLst>
                    <a:ext uri="{FF2B5EF4-FFF2-40B4-BE49-F238E27FC236}">
                      <a16:creationId xmlns:a16="http://schemas.microsoft.com/office/drawing/2014/main" id="{02DDDB73-C082-33DF-EC04-BDE21BC9A1BE}"/>
                    </a:ext>
                  </a:extLst>
                </p14:cNvPr>
                <p14:cNvContentPartPr/>
                <p14:nvPr/>
              </p14:nvContentPartPr>
              <p14:xfrm>
                <a:off x="13411060" y="2006000"/>
                <a:ext cx="2520" cy="2520"/>
              </p14:xfrm>
            </p:contentPart>
          </mc:Choice>
          <mc:Fallback xmlns="">
            <p:pic>
              <p:nvPicPr>
                <p:cNvPr id="67" name="Pennanteckning 66">
                  <a:extLst>
                    <a:ext uri="{FF2B5EF4-FFF2-40B4-BE49-F238E27FC236}">
                      <a16:creationId xmlns:a16="http://schemas.microsoft.com/office/drawing/2014/main" id="{02DDDB73-C082-33DF-EC04-BDE21BC9A1B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402060" y="1997000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8" name="Pennanteckning 67">
                  <a:extLst>
                    <a:ext uri="{FF2B5EF4-FFF2-40B4-BE49-F238E27FC236}">
                      <a16:creationId xmlns:a16="http://schemas.microsoft.com/office/drawing/2014/main" id="{F6F0C979-4901-7048-F213-B373A94283EE}"/>
                    </a:ext>
                  </a:extLst>
                </p14:cNvPr>
                <p14:cNvContentPartPr/>
                <p14:nvPr/>
              </p14:nvContentPartPr>
              <p14:xfrm>
                <a:off x="13424020" y="2018960"/>
                <a:ext cx="360" cy="360"/>
              </p14:xfrm>
            </p:contentPart>
          </mc:Choice>
          <mc:Fallback xmlns="">
            <p:pic>
              <p:nvPicPr>
                <p:cNvPr id="68" name="Pennanteckning 67">
                  <a:extLst>
                    <a:ext uri="{FF2B5EF4-FFF2-40B4-BE49-F238E27FC236}">
                      <a16:creationId xmlns:a16="http://schemas.microsoft.com/office/drawing/2014/main" id="{F6F0C979-4901-7048-F213-B373A94283E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3415020" y="20099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Pratbubbla: oval 1">
            <a:extLst>
              <a:ext uri="{FF2B5EF4-FFF2-40B4-BE49-F238E27FC236}">
                <a16:creationId xmlns:a16="http://schemas.microsoft.com/office/drawing/2014/main" id="{75488B8F-2611-BC7A-651E-568FD5568E9C}"/>
              </a:ext>
            </a:extLst>
          </p:cNvPr>
          <p:cNvSpPr/>
          <p:nvPr/>
        </p:nvSpPr>
        <p:spPr>
          <a:xfrm>
            <a:off x="1941355" y="4197053"/>
            <a:ext cx="2581154" cy="1903213"/>
          </a:xfrm>
          <a:prstGeom prst="wedgeEllipseCallout">
            <a:avLst>
              <a:gd name="adj1" fmla="val 45693"/>
              <a:gd name="adj2" fmla="val 78203"/>
            </a:avLst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/>
          </a:p>
          <a:p>
            <a:pPr algn="ctr"/>
            <a:r>
              <a:rPr lang="sv-SE" dirty="0"/>
              <a:t>Visst är det dit vi ska?</a:t>
            </a:r>
          </a:p>
        </p:txBody>
      </p:sp>
      <p:sp>
        <p:nvSpPr>
          <p:cNvPr id="8" name="Pratbubbla: oval 7">
            <a:extLst>
              <a:ext uri="{FF2B5EF4-FFF2-40B4-BE49-F238E27FC236}">
                <a16:creationId xmlns:a16="http://schemas.microsoft.com/office/drawing/2014/main" id="{777A01E5-2B5B-CA5A-5C44-28639F9B7035}"/>
              </a:ext>
            </a:extLst>
          </p:cNvPr>
          <p:cNvSpPr/>
          <p:nvPr/>
        </p:nvSpPr>
        <p:spPr>
          <a:xfrm>
            <a:off x="4618668" y="4091176"/>
            <a:ext cx="2581154" cy="1903213"/>
          </a:xfrm>
          <a:prstGeom prst="wedgeEllipseCallout">
            <a:avLst>
              <a:gd name="adj1" fmla="val 3685"/>
              <a:gd name="adj2" fmla="val 89041"/>
            </a:avLst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Det är svårt att se vägen…</a:t>
            </a:r>
          </a:p>
        </p:txBody>
      </p:sp>
      <p:sp>
        <p:nvSpPr>
          <p:cNvPr id="3" name="Pratbubbla: oval 2">
            <a:extLst>
              <a:ext uri="{FF2B5EF4-FFF2-40B4-BE49-F238E27FC236}">
                <a16:creationId xmlns:a16="http://schemas.microsoft.com/office/drawing/2014/main" id="{F8ED0346-9F5D-BEB6-32C2-A642B8E6A705}"/>
              </a:ext>
            </a:extLst>
          </p:cNvPr>
          <p:cNvSpPr/>
          <p:nvPr/>
        </p:nvSpPr>
        <p:spPr>
          <a:xfrm>
            <a:off x="7269877" y="4305125"/>
            <a:ext cx="2581154" cy="1903213"/>
          </a:xfrm>
          <a:prstGeom prst="wedgeEllipseCallout">
            <a:avLst>
              <a:gd name="adj1" fmla="val -32324"/>
              <a:gd name="adj2" fmla="val 79019"/>
            </a:avLst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Vad säger regeringen?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BB6F1A2A-2EA8-C801-3AF3-68049AC2CC27}"/>
              </a:ext>
            </a:extLst>
          </p:cNvPr>
          <p:cNvSpPr/>
          <p:nvPr/>
        </p:nvSpPr>
        <p:spPr>
          <a:xfrm>
            <a:off x="7582147" y="197708"/>
            <a:ext cx="2335427" cy="1124465"/>
          </a:xfrm>
          <a:prstGeom prst="ellips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230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E095DB-74CD-A71D-8F08-E560DA61F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323" y="2523419"/>
            <a:ext cx="7655354" cy="1811162"/>
          </a:xfrm>
        </p:spPr>
        <p:txBody>
          <a:bodyPr/>
          <a:lstStyle/>
          <a:p>
            <a:r>
              <a:rPr lang="sv-SE" sz="2800" dirty="0"/>
              <a:t>15 september 2023 kl 13.02:</a:t>
            </a:r>
            <a:br>
              <a:rPr lang="sv-SE" sz="4000" dirty="0"/>
            </a:br>
            <a:r>
              <a:rPr lang="sv-SE" sz="4000" dirty="0"/>
              <a:t>”Regeringen banar väg för ny socialtjänstlag”</a:t>
            </a:r>
            <a:br>
              <a:rPr lang="sv-SE" sz="4000" b="0" dirty="0"/>
            </a:br>
            <a:r>
              <a:rPr lang="sv-SE" sz="2400" b="0" dirty="0"/>
              <a:t>- </a:t>
            </a:r>
            <a:r>
              <a:rPr lang="sv-SE" sz="2000" b="0" dirty="0"/>
              <a:t>Pressmeddelande från </a:t>
            </a:r>
            <a:r>
              <a:rPr lang="sv-SE" sz="2000" b="0" u="sng" dirty="0">
                <a:hlinkClick r:id="rId3"/>
              </a:rPr>
              <a:t>Camilla Waltersson Grönvall</a:t>
            </a:r>
            <a:br>
              <a:rPr lang="sv-SE" sz="4000" b="0" dirty="0"/>
            </a:br>
            <a:endParaRPr lang="sv-SE" sz="4000" b="0" dirty="0"/>
          </a:p>
        </p:txBody>
      </p:sp>
    </p:spTree>
    <p:extLst>
      <p:ext uri="{BB962C8B-B14F-4D97-AF65-F5344CB8AC3E}">
        <p14:creationId xmlns:p14="http://schemas.microsoft.com/office/powerpoint/2010/main" val="336685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08C99164-58C9-8E7A-F49F-02540E800E88}"/>
              </a:ext>
            </a:extLst>
          </p:cNvPr>
          <p:cNvSpPr/>
          <p:nvPr/>
        </p:nvSpPr>
        <p:spPr>
          <a:xfrm>
            <a:off x="1469985" y="4849793"/>
            <a:ext cx="1817225" cy="1516283"/>
          </a:xfrm>
          <a:prstGeom prst="ellips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424867F7-E146-BA52-29F0-44F0240B3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94" y="323361"/>
            <a:ext cx="9609825" cy="1231392"/>
          </a:xfrm>
        </p:spPr>
        <p:txBody>
          <a:bodyPr/>
          <a:lstStyle/>
          <a:p>
            <a:r>
              <a:rPr lang="sv-SE" sz="3200" dirty="0"/>
              <a:t>Regeringens satsning 2024-2028</a:t>
            </a:r>
          </a:p>
        </p:txBody>
      </p:sp>
      <p:graphicFrame>
        <p:nvGraphicFramePr>
          <p:cNvPr id="5" name="Platshållare för innehåll 4">
            <a:extLst>
              <a:ext uri="{FF2B5EF4-FFF2-40B4-BE49-F238E27FC236}">
                <a16:creationId xmlns:a16="http://schemas.microsoft.com/office/drawing/2014/main" id="{A4636C14-A757-87FA-72EF-0F11F16360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6751582"/>
              </p:ext>
            </p:extLst>
          </p:nvPr>
        </p:nvGraphicFramePr>
        <p:xfrm>
          <a:off x="817470" y="743857"/>
          <a:ext cx="10557059" cy="5370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929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3119CA-A5A7-5053-DE87-6E3457380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3" y="874602"/>
            <a:ext cx="9826786" cy="1231392"/>
          </a:xfrm>
        </p:spPr>
        <p:txBody>
          <a:bodyPr/>
          <a:lstStyle/>
          <a:p>
            <a:r>
              <a:rPr lang="sv-SE" dirty="0"/>
              <a:t>Lokal fördelning av satsningar i budgeten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374C92E-0F76-13D2-8046-01B7A4D6C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32" y="2427966"/>
            <a:ext cx="8882891" cy="3658202"/>
          </a:xfrm>
        </p:spPr>
        <p:txBody>
          <a:bodyPr/>
          <a:lstStyle/>
          <a:p>
            <a:pPr marL="0" indent="0">
              <a:buNone/>
            </a:pPr>
            <a:endParaRPr lang="sv-SE" sz="2200" dirty="0"/>
          </a:p>
          <a:p>
            <a:pPr marL="0" indent="0">
              <a:buNone/>
            </a:pPr>
            <a:endParaRPr lang="sv-SE" sz="2200" dirty="0"/>
          </a:p>
          <a:p>
            <a:pPr marL="0" indent="0">
              <a:buNone/>
            </a:pPr>
            <a:r>
              <a:rPr lang="sv-SE" sz="2200" dirty="0">
                <a:hlinkClick r:id="rId3"/>
              </a:rPr>
              <a:t>Ta del av fördelningen av satsningar läns- och kommunvis</a:t>
            </a:r>
            <a:endParaRPr lang="sv-SE" sz="2200" dirty="0"/>
          </a:p>
        </p:txBody>
      </p:sp>
      <p:pic>
        <p:nvPicPr>
          <p:cNvPr id="6" name="Bildobjekt 5" descr="En bild som visar karta, text&#10;&#10;Automatiskt genererad beskrivning">
            <a:extLst>
              <a:ext uri="{FF2B5EF4-FFF2-40B4-BE49-F238E27FC236}">
                <a16:creationId xmlns:a16="http://schemas.microsoft.com/office/drawing/2014/main" id="{70B4BA9E-57AC-68D1-2341-DC9993AC14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r="21359"/>
          <a:stretch/>
        </p:blipFill>
        <p:spPr>
          <a:xfrm>
            <a:off x="8681883" y="1984587"/>
            <a:ext cx="2916000" cy="365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98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C50F26-7C54-9D35-CCBF-06AC43959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900" y="1783355"/>
            <a:ext cx="6031737" cy="803092"/>
          </a:xfrm>
        </p:spPr>
        <p:txBody>
          <a:bodyPr/>
          <a:lstStyle/>
          <a:p>
            <a:r>
              <a:rPr lang="sv-SE" sz="3600" dirty="0"/>
              <a:t>Pågående dialoger om överenskommelser 2024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3313241-672C-5130-5645-8C53E6AA9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5900" y="3116343"/>
            <a:ext cx="7017233" cy="2057453"/>
          </a:xfrm>
        </p:spPr>
        <p:txBody>
          <a:bodyPr/>
          <a:lstStyle/>
          <a:p>
            <a:r>
              <a:rPr lang="sv-SE" dirty="0"/>
              <a:t>Jämställdhetssatsning inkl. kvinnofrid (oklart)</a:t>
            </a:r>
          </a:p>
          <a:p>
            <a:pPr lvl="1"/>
            <a:r>
              <a:rPr lang="sv-SE" dirty="0"/>
              <a:t>önskar inringat område, ex äldre</a:t>
            </a:r>
          </a:p>
          <a:p>
            <a:pPr marL="457200" lvl="1" indent="0">
              <a:buNone/>
            </a:pPr>
            <a:endParaRPr lang="sv-SE" dirty="0"/>
          </a:p>
          <a:p>
            <a:r>
              <a:rPr lang="sv-SE" dirty="0"/>
              <a:t>Välfärdsteknik – fortsättning (troligtvis)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41531FF-61C3-6E89-E06C-F2C07C845202}"/>
              </a:ext>
            </a:extLst>
          </p:cNvPr>
          <p:cNvSpPr txBox="1"/>
          <p:nvPr/>
        </p:nvSpPr>
        <p:spPr>
          <a:xfrm>
            <a:off x="801785" y="1783355"/>
            <a:ext cx="3558448" cy="3291290"/>
          </a:xfrm>
          <a:custGeom>
            <a:avLst/>
            <a:gdLst>
              <a:gd name="connsiteX0" fmla="*/ 0 w 3558448"/>
              <a:gd name="connsiteY0" fmla="*/ 0 h 3291290"/>
              <a:gd name="connsiteX1" fmla="*/ 486321 w 3558448"/>
              <a:gd name="connsiteY1" fmla="*/ 0 h 3291290"/>
              <a:gd name="connsiteX2" fmla="*/ 1079396 w 3558448"/>
              <a:gd name="connsiteY2" fmla="*/ 0 h 3291290"/>
              <a:gd name="connsiteX3" fmla="*/ 1708055 w 3558448"/>
              <a:gd name="connsiteY3" fmla="*/ 0 h 3291290"/>
              <a:gd name="connsiteX4" fmla="*/ 2372299 w 3558448"/>
              <a:gd name="connsiteY4" fmla="*/ 0 h 3291290"/>
              <a:gd name="connsiteX5" fmla="*/ 2965373 w 3558448"/>
              <a:gd name="connsiteY5" fmla="*/ 0 h 3291290"/>
              <a:gd name="connsiteX6" fmla="*/ 3558448 w 3558448"/>
              <a:gd name="connsiteY6" fmla="*/ 0 h 3291290"/>
              <a:gd name="connsiteX7" fmla="*/ 3558448 w 3558448"/>
              <a:gd name="connsiteY7" fmla="*/ 559519 h 3291290"/>
              <a:gd name="connsiteX8" fmla="*/ 3558448 w 3558448"/>
              <a:gd name="connsiteY8" fmla="*/ 1151952 h 3291290"/>
              <a:gd name="connsiteX9" fmla="*/ 3558448 w 3558448"/>
              <a:gd name="connsiteY9" fmla="*/ 1843122 h 3291290"/>
              <a:gd name="connsiteX10" fmla="*/ 3558448 w 3558448"/>
              <a:gd name="connsiteY10" fmla="*/ 2402642 h 3291290"/>
              <a:gd name="connsiteX11" fmla="*/ 3558448 w 3558448"/>
              <a:gd name="connsiteY11" fmla="*/ 3291290 h 3291290"/>
              <a:gd name="connsiteX12" fmla="*/ 2929789 w 3558448"/>
              <a:gd name="connsiteY12" fmla="*/ 3291290 h 3291290"/>
              <a:gd name="connsiteX13" fmla="*/ 2443468 w 3558448"/>
              <a:gd name="connsiteY13" fmla="*/ 3291290 h 3291290"/>
              <a:gd name="connsiteX14" fmla="*/ 1921562 w 3558448"/>
              <a:gd name="connsiteY14" fmla="*/ 3291290 h 3291290"/>
              <a:gd name="connsiteX15" fmla="*/ 1257318 w 3558448"/>
              <a:gd name="connsiteY15" fmla="*/ 3291290 h 3291290"/>
              <a:gd name="connsiteX16" fmla="*/ 770997 w 3558448"/>
              <a:gd name="connsiteY16" fmla="*/ 3291290 h 3291290"/>
              <a:gd name="connsiteX17" fmla="*/ 0 w 3558448"/>
              <a:gd name="connsiteY17" fmla="*/ 3291290 h 3291290"/>
              <a:gd name="connsiteX18" fmla="*/ 0 w 3558448"/>
              <a:gd name="connsiteY18" fmla="*/ 2633032 h 3291290"/>
              <a:gd name="connsiteX19" fmla="*/ 0 w 3558448"/>
              <a:gd name="connsiteY19" fmla="*/ 2040600 h 3291290"/>
              <a:gd name="connsiteX20" fmla="*/ 0 w 3558448"/>
              <a:gd name="connsiteY20" fmla="*/ 1481080 h 3291290"/>
              <a:gd name="connsiteX21" fmla="*/ 0 w 3558448"/>
              <a:gd name="connsiteY21" fmla="*/ 789910 h 3291290"/>
              <a:gd name="connsiteX22" fmla="*/ 0 w 3558448"/>
              <a:gd name="connsiteY22" fmla="*/ 0 h 329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8448" h="3291290" fill="none" extrusionOk="0">
                <a:moveTo>
                  <a:pt x="0" y="0"/>
                </a:moveTo>
                <a:cubicBezTo>
                  <a:pt x="236955" y="-184"/>
                  <a:pt x="266999" y="19410"/>
                  <a:pt x="486321" y="0"/>
                </a:cubicBezTo>
                <a:cubicBezTo>
                  <a:pt x="705643" y="-19410"/>
                  <a:pt x="881552" y="22989"/>
                  <a:pt x="1079396" y="0"/>
                </a:cubicBezTo>
                <a:cubicBezTo>
                  <a:pt x="1277241" y="-22989"/>
                  <a:pt x="1531613" y="-595"/>
                  <a:pt x="1708055" y="0"/>
                </a:cubicBezTo>
                <a:cubicBezTo>
                  <a:pt x="1884497" y="595"/>
                  <a:pt x="2143698" y="-24251"/>
                  <a:pt x="2372299" y="0"/>
                </a:cubicBezTo>
                <a:cubicBezTo>
                  <a:pt x="2600900" y="24251"/>
                  <a:pt x="2691342" y="-4343"/>
                  <a:pt x="2965373" y="0"/>
                </a:cubicBezTo>
                <a:cubicBezTo>
                  <a:pt x="3239404" y="4343"/>
                  <a:pt x="3325424" y="2852"/>
                  <a:pt x="3558448" y="0"/>
                </a:cubicBezTo>
                <a:cubicBezTo>
                  <a:pt x="3550424" y="208363"/>
                  <a:pt x="3549660" y="318183"/>
                  <a:pt x="3558448" y="559519"/>
                </a:cubicBezTo>
                <a:cubicBezTo>
                  <a:pt x="3567236" y="800855"/>
                  <a:pt x="3567891" y="970319"/>
                  <a:pt x="3558448" y="1151952"/>
                </a:cubicBezTo>
                <a:cubicBezTo>
                  <a:pt x="3549005" y="1333585"/>
                  <a:pt x="3591207" y="1531795"/>
                  <a:pt x="3558448" y="1843122"/>
                </a:cubicBezTo>
                <a:cubicBezTo>
                  <a:pt x="3525690" y="2154449"/>
                  <a:pt x="3573829" y="2171089"/>
                  <a:pt x="3558448" y="2402642"/>
                </a:cubicBezTo>
                <a:cubicBezTo>
                  <a:pt x="3543067" y="2634195"/>
                  <a:pt x="3520670" y="2952698"/>
                  <a:pt x="3558448" y="3291290"/>
                </a:cubicBezTo>
                <a:cubicBezTo>
                  <a:pt x="3263680" y="3313943"/>
                  <a:pt x="3219584" y="3297452"/>
                  <a:pt x="2929789" y="3291290"/>
                </a:cubicBezTo>
                <a:cubicBezTo>
                  <a:pt x="2639994" y="3285128"/>
                  <a:pt x="2560993" y="3302935"/>
                  <a:pt x="2443468" y="3291290"/>
                </a:cubicBezTo>
                <a:cubicBezTo>
                  <a:pt x="2325943" y="3279645"/>
                  <a:pt x="2059321" y="3296961"/>
                  <a:pt x="1921562" y="3291290"/>
                </a:cubicBezTo>
                <a:cubicBezTo>
                  <a:pt x="1783803" y="3285619"/>
                  <a:pt x="1513006" y="3300534"/>
                  <a:pt x="1257318" y="3291290"/>
                </a:cubicBezTo>
                <a:cubicBezTo>
                  <a:pt x="1001630" y="3282046"/>
                  <a:pt x="873311" y="3277427"/>
                  <a:pt x="770997" y="3291290"/>
                </a:cubicBezTo>
                <a:cubicBezTo>
                  <a:pt x="668683" y="3305153"/>
                  <a:pt x="291681" y="3310223"/>
                  <a:pt x="0" y="3291290"/>
                </a:cubicBezTo>
                <a:cubicBezTo>
                  <a:pt x="-21237" y="3115733"/>
                  <a:pt x="-8194" y="2791497"/>
                  <a:pt x="0" y="2633032"/>
                </a:cubicBezTo>
                <a:cubicBezTo>
                  <a:pt x="8194" y="2474567"/>
                  <a:pt x="-26972" y="2301570"/>
                  <a:pt x="0" y="2040600"/>
                </a:cubicBezTo>
                <a:cubicBezTo>
                  <a:pt x="26972" y="1779630"/>
                  <a:pt x="-17054" y="1748431"/>
                  <a:pt x="0" y="1481080"/>
                </a:cubicBezTo>
                <a:cubicBezTo>
                  <a:pt x="17054" y="1213729"/>
                  <a:pt x="17368" y="1031225"/>
                  <a:pt x="0" y="789910"/>
                </a:cubicBezTo>
                <a:cubicBezTo>
                  <a:pt x="-17368" y="548595"/>
                  <a:pt x="35222" y="204145"/>
                  <a:pt x="0" y="0"/>
                </a:cubicBezTo>
                <a:close/>
              </a:path>
              <a:path w="3558448" h="3291290" stroke="0" extrusionOk="0">
                <a:moveTo>
                  <a:pt x="0" y="0"/>
                </a:moveTo>
                <a:cubicBezTo>
                  <a:pt x="174575" y="17966"/>
                  <a:pt x="461770" y="-14890"/>
                  <a:pt x="593075" y="0"/>
                </a:cubicBezTo>
                <a:cubicBezTo>
                  <a:pt x="724381" y="14890"/>
                  <a:pt x="858734" y="3289"/>
                  <a:pt x="1114980" y="0"/>
                </a:cubicBezTo>
                <a:cubicBezTo>
                  <a:pt x="1371226" y="-3289"/>
                  <a:pt x="1452101" y="-31631"/>
                  <a:pt x="1779224" y="0"/>
                </a:cubicBezTo>
                <a:cubicBezTo>
                  <a:pt x="2106347" y="31631"/>
                  <a:pt x="2166357" y="-942"/>
                  <a:pt x="2265545" y="0"/>
                </a:cubicBezTo>
                <a:cubicBezTo>
                  <a:pt x="2364733" y="942"/>
                  <a:pt x="2609276" y="-81"/>
                  <a:pt x="2894204" y="0"/>
                </a:cubicBezTo>
                <a:cubicBezTo>
                  <a:pt x="3179132" y="81"/>
                  <a:pt x="3285300" y="18209"/>
                  <a:pt x="3558448" y="0"/>
                </a:cubicBezTo>
                <a:cubicBezTo>
                  <a:pt x="3531106" y="266242"/>
                  <a:pt x="3579176" y="363721"/>
                  <a:pt x="3558448" y="625345"/>
                </a:cubicBezTo>
                <a:cubicBezTo>
                  <a:pt x="3537720" y="886969"/>
                  <a:pt x="3578969" y="1050098"/>
                  <a:pt x="3558448" y="1250690"/>
                </a:cubicBezTo>
                <a:cubicBezTo>
                  <a:pt x="3537927" y="1451282"/>
                  <a:pt x="3548975" y="1594928"/>
                  <a:pt x="3558448" y="1843122"/>
                </a:cubicBezTo>
                <a:cubicBezTo>
                  <a:pt x="3567921" y="2091316"/>
                  <a:pt x="3568200" y="2347110"/>
                  <a:pt x="3558448" y="2534293"/>
                </a:cubicBezTo>
                <a:cubicBezTo>
                  <a:pt x="3548696" y="2721476"/>
                  <a:pt x="3531632" y="2924808"/>
                  <a:pt x="3558448" y="3291290"/>
                </a:cubicBezTo>
                <a:cubicBezTo>
                  <a:pt x="3396651" y="3307016"/>
                  <a:pt x="3184240" y="3284022"/>
                  <a:pt x="3072127" y="3291290"/>
                </a:cubicBezTo>
                <a:cubicBezTo>
                  <a:pt x="2960014" y="3298558"/>
                  <a:pt x="2733169" y="3300897"/>
                  <a:pt x="2407883" y="3291290"/>
                </a:cubicBezTo>
                <a:cubicBezTo>
                  <a:pt x="2082597" y="3281683"/>
                  <a:pt x="1904321" y="3293085"/>
                  <a:pt x="1743640" y="3291290"/>
                </a:cubicBezTo>
                <a:cubicBezTo>
                  <a:pt x="1582959" y="3289495"/>
                  <a:pt x="1436380" y="3306735"/>
                  <a:pt x="1257318" y="3291290"/>
                </a:cubicBezTo>
                <a:cubicBezTo>
                  <a:pt x="1078256" y="3275845"/>
                  <a:pt x="816345" y="3317874"/>
                  <a:pt x="628659" y="3291290"/>
                </a:cubicBezTo>
                <a:cubicBezTo>
                  <a:pt x="440973" y="3264706"/>
                  <a:pt x="198753" y="3261056"/>
                  <a:pt x="0" y="3291290"/>
                </a:cubicBezTo>
                <a:cubicBezTo>
                  <a:pt x="-29652" y="3097985"/>
                  <a:pt x="-14645" y="2874130"/>
                  <a:pt x="0" y="2600119"/>
                </a:cubicBezTo>
                <a:cubicBezTo>
                  <a:pt x="14645" y="2326108"/>
                  <a:pt x="18313" y="2166117"/>
                  <a:pt x="0" y="2040600"/>
                </a:cubicBezTo>
                <a:cubicBezTo>
                  <a:pt x="-18313" y="1915083"/>
                  <a:pt x="-6890" y="1625529"/>
                  <a:pt x="0" y="1415255"/>
                </a:cubicBezTo>
                <a:cubicBezTo>
                  <a:pt x="6890" y="1204981"/>
                  <a:pt x="30205" y="977591"/>
                  <a:pt x="0" y="756997"/>
                </a:cubicBezTo>
                <a:cubicBezTo>
                  <a:pt x="-30205" y="536403"/>
                  <a:pt x="-4059" y="373139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21510887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>
              <a:lnSpc>
                <a:spcPct val="95000"/>
              </a:lnSpc>
              <a:spcBef>
                <a:spcPct val="0"/>
              </a:spcBef>
              <a:buNone/>
              <a:defRPr sz="2800" b="1"/>
            </a:lvl1pPr>
          </a:lstStyle>
          <a:p>
            <a:pPr algn="ctr"/>
            <a:endParaRPr lang="sv-SE" sz="23900" dirty="0"/>
          </a:p>
        </p:txBody>
      </p:sp>
      <p:pic>
        <p:nvPicPr>
          <p:cNvPr id="8" name="Bild 7" descr="Frågetecken med hel fyllning">
            <a:extLst>
              <a:ext uri="{FF2B5EF4-FFF2-40B4-BE49-F238E27FC236}">
                <a16:creationId xmlns:a16="http://schemas.microsoft.com/office/drawing/2014/main" id="{51322AA7-4635-DEB1-9022-1168EF45D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2309" y="2444750"/>
            <a:ext cx="1968500" cy="1968500"/>
          </a:xfrm>
          <a:prstGeom prst="rect">
            <a:avLst/>
          </a:prstGeom>
        </p:spPr>
      </p:pic>
      <p:pic>
        <p:nvPicPr>
          <p:cNvPr id="6" name="Bild 5" descr="Lägg till med hel fyllning">
            <a:extLst>
              <a:ext uri="{FF2B5EF4-FFF2-40B4-BE49-F238E27FC236}">
                <a16:creationId xmlns:a16="http://schemas.microsoft.com/office/drawing/2014/main" id="{13ADD037-E003-4048-75CD-847F97D64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785" y="2444750"/>
            <a:ext cx="19685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64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F7C60E1D-C63E-A52C-D473-9108A56A8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6"/>
          <a:stretch/>
        </p:blipFill>
        <p:spPr>
          <a:xfrm>
            <a:off x="177923" y="3159888"/>
            <a:ext cx="6096528" cy="313451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61A9B48F-3A6E-4E32-12E7-988351461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284" y="147390"/>
            <a:ext cx="6096528" cy="3429297"/>
          </a:xfrm>
          <a:prstGeom prst="rect">
            <a:avLst/>
          </a:prstGeom>
        </p:spPr>
      </p:pic>
      <p:sp>
        <p:nvSpPr>
          <p:cNvPr id="7" name="Pratbubbla: oval 6">
            <a:extLst>
              <a:ext uri="{FF2B5EF4-FFF2-40B4-BE49-F238E27FC236}">
                <a16:creationId xmlns:a16="http://schemas.microsoft.com/office/drawing/2014/main" id="{E2A99DA8-BED5-9713-68F8-2CB0F90B669A}"/>
              </a:ext>
            </a:extLst>
          </p:cNvPr>
          <p:cNvSpPr/>
          <p:nvPr/>
        </p:nvSpPr>
        <p:spPr>
          <a:xfrm>
            <a:off x="177923" y="162992"/>
            <a:ext cx="5175128" cy="3134516"/>
          </a:xfrm>
          <a:prstGeom prst="wedgeEllipseCallout">
            <a:avLst>
              <a:gd name="adj1" fmla="val 53948"/>
              <a:gd name="adj2" fmla="val 48914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0163" indent="0" algn="ctr">
              <a:buNone/>
            </a:pPr>
            <a:r>
              <a:rPr lang="sv-SE" sz="3200" dirty="0"/>
              <a:t>En spretig verklighet kräver samarbete och gemensam kraft - men hur?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F8E69D5-4B53-684B-7994-4AE5188B44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489"/>
          <a:stretch/>
        </p:blipFill>
        <p:spPr>
          <a:xfrm>
            <a:off x="5704284" y="3159888"/>
            <a:ext cx="5917302" cy="304593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311F33AD-893B-0F93-2F67-2A6D01540346}"/>
              </a:ext>
            </a:extLst>
          </p:cNvPr>
          <p:cNvSpPr txBox="1"/>
          <p:nvPr/>
        </p:nvSpPr>
        <p:spPr>
          <a:xfrm>
            <a:off x="10556112" y="147390"/>
            <a:ext cx="1412112" cy="38335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Exempelvis</a:t>
            </a:r>
          </a:p>
        </p:txBody>
      </p:sp>
    </p:spTree>
    <p:extLst>
      <p:ext uri="{BB962C8B-B14F-4D97-AF65-F5344CB8AC3E}">
        <p14:creationId xmlns:p14="http://schemas.microsoft.com/office/powerpoint/2010/main" val="2007824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30AE4DD0-836E-6542-0173-39A86A203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139" y="3248534"/>
            <a:ext cx="2374106" cy="2465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Pratbubbla: oval 3">
            <a:extLst>
              <a:ext uri="{FF2B5EF4-FFF2-40B4-BE49-F238E27FC236}">
                <a16:creationId xmlns:a16="http://schemas.microsoft.com/office/drawing/2014/main" id="{7CABDE38-48BB-3955-C1E0-F5CB95D2C218}"/>
              </a:ext>
            </a:extLst>
          </p:cNvPr>
          <p:cNvSpPr/>
          <p:nvPr/>
        </p:nvSpPr>
        <p:spPr>
          <a:xfrm>
            <a:off x="6172230" y="316819"/>
            <a:ext cx="4334653" cy="3732836"/>
          </a:xfrm>
          <a:prstGeom prst="wedgeEllipseCallout">
            <a:avLst>
              <a:gd name="adj1" fmla="val -72836"/>
              <a:gd name="adj2" fmla="val 27632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0163" algn="ctr"/>
            <a:r>
              <a:rPr lang="sv-SE" sz="3200" dirty="0"/>
              <a:t>Tankar om regeringens satsning?</a:t>
            </a:r>
          </a:p>
        </p:txBody>
      </p:sp>
    </p:spTree>
    <p:extLst>
      <p:ext uri="{BB962C8B-B14F-4D97-AF65-F5344CB8AC3E}">
        <p14:creationId xmlns:p14="http://schemas.microsoft.com/office/powerpoint/2010/main" val="3004165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C51A63-98A3-0813-2074-CE13D6F83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233046"/>
            <a:ext cx="9609825" cy="1231392"/>
          </a:xfrm>
        </p:spPr>
        <p:txBody>
          <a:bodyPr/>
          <a:lstStyle/>
          <a:p>
            <a:r>
              <a:rPr lang="sv-SE" dirty="0"/>
              <a:t>Aktuella frågor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A4BE12E-424A-8426-67BC-38CD5E45162F}"/>
              </a:ext>
            </a:extLst>
          </p:cNvPr>
          <p:cNvSpPr txBox="1"/>
          <p:nvPr/>
        </p:nvSpPr>
        <p:spPr>
          <a:xfrm>
            <a:off x="361050" y="1194911"/>
            <a:ext cx="1080225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Insatser utan föregående behovsprövning – fortsatt oro inom regeringen runt negativa effekter </a:t>
            </a:r>
          </a:p>
          <a:p>
            <a:pPr marL="6858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6858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Lägsta accepterade nivå framåt – ministern lyfter ofta</a:t>
            </a:r>
          </a:p>
          <a:p>
            <a:pPr lvl="1">
              <a:spcAft>
                <a:spcPts val="600"/>
              </a:spcAft>
            </a:pPr>
            <a:endParaRPr lang="sv-SE" sz="2400" dirty="0"/>
          </a:p>
          <a:p>
            <a:pPr marL="6858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Hur använder kommunerna den regionala nivån under omställningen? Inga avdelade resurser i satsningen – många frågar</a:t>
            </a:r>
          </a:p>
          <a:p>
            <a:pPr marL="6858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6858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Samsjuklighetsutredningen dröjer – hur tänker vi på sikt?</a:t>
            </a:r>
          </a:p>
          <a:p>
            <a:pPr marL="6858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6858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ÄO-lag in i SoL</a:t>
            </a:r>
          </a:p>
          <a:p>
            <a:pPr lvl="1">
              <a:spcAft>
                <a:spcPts val="600"/>
              </a:spcAft>
            </a:pPr>
            <a:endParaRPr lang="sv-SE" sz="2400" dirty="0"/>
          </a:p>
          <a:p>
            <a:pPr marL="68580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487627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C80869-CE7F-A94E-35F3-48D5F7A6B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794" y="3086100"/>
            <a:ext cx="10610412" cy="1391989"/>
          </a:xfrm>
          <a:custGeom>
            <a:avLst/>
            <a:gdLst>
              <a:gd name="connsiteX0" fmla="*/ 0 w 10610412"/>
              <a:gd name="connsiteY0" fmla="*/ 0 h 1391989"/>
              <a:gd name="connsiteX1" fmla="*/ 875359 w 10610412"/>
              <a:gd name="connsiteY1" fmla="*/ 0 h 1391989"/>
              <a:gd name="connsiteX2" fmla="*/ 1220197 w 10610412"/>
              <a:gd name="connsiteY2" fmla="*/ 0 h 1391989"/>
              <a:gd name="connsiteX3" fmla="*/ 1883348 w 10610412"/>
              <a:gd name="connsiteY3" fmla="*/ 0 h 1391989"/>
              <a:gd name="connsiteX4" fmla="*/ 2334291 w 10610412"/>
              <a:gd name="connsiteY4" fmla="*/ 0 h 1391989"/>
              <a:gd name="connsiteX5" fmla="*/ 2997441 w 10610412"/>
              <a:gd name="connsiteY5" fmla="*/ 0 h 1391989"/>
              <a:gd name="connsiteX6" fmla="*/ 3448384 w 10610412"/>
              <a:gd name="connsiteY6" fmla="*/ 0 h 1391989"/>
              <a:gd name="connsiteX7" fmla="*/ 4005431 w 10610412"/>
              <a:gd name="connsiteY7" fmla="*/ 0 h 1391989"/>
              <a:gd name="connsiteX8" fmla="*/ 4668581 w 10610412"/>
              <a:gd name="connsiteY8" fmla="*/ 0 h 1391989"/>
              <a:gd name="connsiteX9" fmla="*/ 5543940 w 10610412"/>
              <a:gd name="connsiteY9" fmla="*/ 0 h 1391989"/>
              <a:gd name="connsiteX10" fmla="*/ 6100987 w 10610412"/>
              <a:gd name="connsiteY10" fmla="*/ 0 h 1391989"/>
              <a:gd name="connsiteX11" fmla="*/ 6764138 w 10610412"/>
              <a:gd name="connsiteY11" fmla="*/ 0 h 1391989"/>
              <a:gd name="connsiteX12" fmla="*/ 7215080 w 10610412"/>
              <a:gd name="connsiteY12" fmla="*/ 0 h 1391989"/>
              <a:gd name="connsiteX13" fmla="*/ 7772127 w 10610412"/>
              <a:gd name="connsiteY13" fmla="*/ 0 h 1391989"/>
              <a:gd name="connsiteX14" fmla="*/ 8116965 w 10610412"/>
              <a:gd name="connsiteY14" fmla="*/ 0 h 1391989"/>
              <a:gd name="connsiteX15" fmla="*/ 8461804 w 10610412"/>
              <a:gd name="connsiteY15" fmla="*/ 0 h 1391989"/>
              <a:gd name="connsiteX16" fmla="*/ 9124954 w 10610412"/>
              <a:gd name="connsiteY16" fmla="*/ 0 h 1391989"/>
              <a:gd name="connsiteX17" fmla="*/ 9575897 w 10610412"/>
              <a:gd name="connsiteY17" fmla="*/ 0 h 1391989"/>
              <a:gd name="connsiteX18" fmla="*/ 10026839 w 10610412"/>
              <a:gd name="connsiteY18" fmla="*/ 0 h 1391989"/>
              <a:gd name="connsiteX19" fmla="*/ 10610412 w 10610412"/>
              <a:gd name="connsiteY19" fmla="*/ 0 h 1391989"/>
              <a:gd name="connsiteX20" fmla="*/ 10610412 w 10610412"/>
              <a:gd name="connsiteY20" fmla="*/ 668155 h 1391989"/>
              <a:gd name="connsiteX21" fmla="*/ 10610412 w 10610412"/>
              <a:gd name="connsiteY21" fmla="*/ 1391989 h 1391989"/>
              <a:gd name="connsiteX22" fmla="*/ 9841157 w 10610412"/>
              <a:gd name="connsiteY22" fmla="*/ 1391989 h 1391989"/>
              <a:gd name="connsiteX23" fmla="*/ 9390215 w 10610412"/>
              <a:gd name="connsiteY23" fmla="*/ 1391989 h 1391989"/>
              <a:gd name="connsiteX24" fmla="*/ 8514856 w 10610412"/>
              <a:gd name="connsiteY24" fmla="*/ 1391989 h 1391989"/>
              <a:gd name="connsiteX25" fmla="*/ 7639497 w 10610412"/>
              <a:gd name="connsiteY25" fmla="*/ 1391989 h 1391989"/>
              <a:gd name="connsiteX26" fmla="*/ 7082450 w 10610412"/>
              <a:gd name="connsiteY26" fmla="*/ 1391989 h 1391989"/>
              <a:gd name="connsiteX27" fmla="*/ 6737612 w 10610412"/>
              <a:gd name="connsiteY27" fmla="*/ 1391989 h 1391989"/>
              <a:gd name="connsiteX28" fmla="*/ 5862253 w 10610412"/>
              <a:gd name="connsiteY28" fmla="*/ 1391989 h 1391989"/>
              <a:gd name="connsiteX29" fmla="*/ 5411310 w 10610412"/>
              <a:gd name="connsiteY29" fmla="*/ 1391989 h 1391989"/>
              <a:gd name="connsiteX30" fmla="*/ 4748159 w 10610412"/>
              <a:gd name="connsiteY30" fmla="*/ 1391989 h 1391989"/>
              <a:gd name="connsiteX31" fmla="*/ 3978905 w 10610412"/>
              <a:gd name="connsiteY31" fmla="*/ 1391989 h 1391989"/>
              <a:gd name="connsiteX32" fmla="*/ 3315754 w 10610412"/>
              <a:gd name="connsiteY32" fmla="*/ 1391989 h 1391989"/>
              <a:gd name="connsiteX33" fmla="*/ 2758707 w 10610412"/>
              <a:gd name="connsiteY33" fmla="*/ 1391989 h 1391989"/>
              <a:gd name="connsiteX34" fmla="*/ 1883348 w 10610412"/>
              <a:gd name="connsiteY34" fmla="*/ 1391989 h 1391989"/>
              <a:gd name="connsiteX35" fmla="*/ 1538510 w 10610412"/>
              <a:gd name="connsiteY35" fmla="*/ 1391989 h 1391989"/>
              <a:gd name="connsiteX36" fmla="*/ 769255 w 10610412"/>
              <a:gd name="connsiteY36" fmla="*/ 1391989 h 1391989"/>
              <a:gd name="connsiteX37" fmla="*/ 0 w 10610412"/>
              <a:gd name="connsiteY37" fmla="*/ 1391989 h 1391989"/>
              <a:gd name="connsiteX38" fmla="*/ 0 w 10610412"/>
              <a:gd name="connsiteY38" fmla="*/ 723834 h 1391989"/>
              <a:gd name="connsiteX39" fmla="*/ 0 w 10610412"/>
              <a:gd name="connsiteY39" fmla="*/ 0 h 1391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610412" h="1391989" fill="none" extrusionOk="0">
                <a:moveTo>
                  <a:pt x="0" y="0"/>
                </a:moveTo>
                <a:cubicBezTo>
                  <a:pt x="208182" y="-13770"/>
                  <a:pt x="553833" y="10466"/>
                  <a:pt x="875359" y="0"/>
                </a:cubicBezTo>
                <a:cubicBezTo>
                  <a:pt x="1196885" y="-10466"/>
                  <a:pt x="1085910" y="9856"/>
                  <a:pt x="1220197" y="0"/>
                </a:cubicBezTo>
                <a:cubicBezTo>
                  <a:pt x="1354484" y="-9856"/>
                  <a:pt x="1679940" y="32397"/>
                  <a:pt x="1883348" y="0"/>
                </a:cubicBezTo>
                <a:cubicBezTo>
                  <a:pt x="2086756" y="-32397"/>
                  <a:pt x="2215462" y="-18305"/>
                  <a:pt x="2334291" y="0"/>
                </a:cubicBezTo>
                <a:cubicBezTo>
                  <a:pt x="2453120" y="18305"/>
                  <a:pt x="2790752" y="16574"/>
                  <a:pt x="2997441" y="0"/>
                </a:cubicBezTo>
                <a:cubicBezTo>
                  <a:pt x="3204130" y="-16574"/>
                  <a:pt x="3235312" y="14224"/>
                  <a:pt x="3448384" y="0"/>
                </a:cubicBezTo>
                <a:cubicBezTo>
                  <a:pt x="3661456" y="-14224"/>
                  <a:pt x="3785562" y="494"/>
                  <a:pt x="4005431" y="0"/>
                </a:cubicBezTo>
                <a:cubicBezTo>
                  <a:pt x="4225300" y="-494"/>
                  <a:pt x="4519888" y="-22319"/>
                  <a:pt x="4668581" y="0"/>
                </a:cubicBezTo>
                <a:cubicBezTo>
                  <a:pt x="4817274" y="22319"/>
                  <a:pt x="5278007" y="12618"/>
                  <a:pt x="5543940" y="0"/>
                </a:cubicBezTo>
                <a:cubicBezTo>
                  <a:pt x="5809873" y="-12618"/>
                  <a:pt x="5863704" y="-9821"/>
                  <a:pt x="6100987" y="0"/>
                </a:cubicBezTo>
                <a:cubicBezTo>
                  <a:pt x="6338270" y="9821"/>
                  <a:pt x="6551938" y="18487"/>
                  <a:pt x="6764138" y="0"/>
                </a:cubicBezTo>
                <a:cubicBezTo>
                  <a:pt x="6976338" y="-18487"/>
                  <a:pt x="7046888" y="-4753"/>
                  <a:pt x="7215080" y="0"/>
                </a:cubicBezTo>
                <a:cubicBezTo>
                  <a:pt x="7383272" y="4753"/>
                  <a:pt x="7617919" y="22833"/>
                  <a:pt x="7772127" y="0"/>
                </a:cubicBezTo>
                <a:cubicBezTo>
                  <a:pt x="7926335" y="-22833"/>
                  <a:pt x="8014151" y="-6740"/>
                  <a:pt x="8116965" y="0"/>
                </a:cubicBezTo>
                <a:cubicBezTo>
                  <a:pt x="8219779" y="6740"/>
                  <a:pt x="8345249" y="-2618"/>
                  <a:pt x="8461804" y="0"/>
                </a:cubicBezTo>
                <a:cubicBezTo>
                  <a:pt x="8578359" y="2618"/>
                  <a:pt x="8940794" y="23029"/>
                  <a:pt x="9124954" y="0"/>
                </a:cubicBezTo>
                <a:cubicBezTo>
                  <a:pt x="9309114" y="-23029"/>
                  <a:pt x="9467302" y="-11220"/>
                  <a:pt x="9575897" y="0"/>
                </a:cubicBezTo>
                <a:cubicBezTo>
                  <a:pt x="9684492" y="11220"/>
                  <a:pt x="9928107" y="18834"/>
                  <a:pt x="10026839" y="0"/>
                </a:cubicBezTo>
                <a:cubicBezTo>
                  <a:pt x="10125571" y="-18834"/>
                  <a:pt x="10428900" y="-3381"/>
                  <a:pt x="10610412" y="0"/>
                </a:cubicBezTo>
                <a:cubicBezTo>
                  <a:pt x="10609139" y="247449"/>
                  <a:pt x="10590473" y="463512"/>
                  <a:pt x="10610412" y="668155"/>
                </a:cubicBezTo>
                <a:cubicBezTo>
                  <a:pt x="10630351" y="872799"/>
                  <a:pt x="10622429" y="1060042"/>
                  <a:pt x="10610412" y="1391989"/>
                </a:cubicBezTo>
                <a:cubicBezTo>
                  <a:pt x="10443483" y="1429127"/>
                  <a:pt x="10142094" y="1354655"/>
                  <a:pt x="9841157" y="1391989"/>
                </a:cubicBezTo>
                <a:cubicBezTo>
                  <a:pt x="9540221" y="1429323"/>
                  <a:pt x="9543014" y="1405461"/>
                  <a:pt x="9390215" y="1391989"/>
                </a:cubicBezTo>
                <a:cubicBezTo>
                  <a:pt x="9237416" y="1378517"/>
                  <a:pt x="8785973" y="1387211"/>
                  <a:pt x="8514856" y="1391989"/>
                </a:cubicBezTo>
                <a:cubicBezTo>
                  <a:pt x="8243739" y="1396767"/>
                  <a:pt x="8036739" y="1405728"/>
                  <a:pt x="7639497" y="1391989"/>
                </a:cubicBezTo>
                <a:cubicBezTo>
                  <a:pt x="7242255" y="1378250"/>
                  <a:pt x="7313465" y="1387892"/>
                  <a:pt x="7082450" y="1391989"/>
                </a:cubicBezTo>
                <a:cubicBezTo>
                  <a:pt x="6851435" y="1396086"/>
                  <a:pt x="6870930" y="1405987"/>
                  <a:pt x="6737612" y="1391989"/>
                </a:cubicBezTo>
                <a:cubicBezTo>
                  <a:pt x="6604294" y="1377991"/>
                  <a:pt x="6097339" y="1360702"/>
                  <a:pt x="5862253" y="1391989"/>
                </a:cubicBezTo>
                <a:cubicBezTo>
                  <a:pt x="5627167" y="1423276"/>
                  <a:pt x="5607147" y="1377285"/>
                  <a:pt x="5411310" y="1391989"/>
                </a:cubicBezTo>
                <a:cubicBezTo>
                  <a:pt x="5215473" y="1406693"/>
                  <a:pt x="5017132" y="1359398"/>
                  <a:pt x="4748159" y="1391989"/>
                </a:cubicBezTo>
                <a:cubicBezTo>
                  <a:pt x="4479186" y="1424580"/>
                  <a:pt x="4271035" y="1425564"/>
                  <a:pt x="3978905" y="1391989"/>
                </a:cubicBezTo>
                <a:cubicBezTo>
                  <a:pt x="3686775" y="1358414"/>
                  <a:pt x="3524409" y="1421447"/>
                  <a:pt x="3315754" y="1391989"/>
                </a:cubicBezTo>
                <a:cubicBezTo>
                  <a:pt x="3107099" y="1362531"/>
                  <a:pt x="2941583" y="1366559"/>
                  <a:pt x="2758707" y="1391989"/>
                </a:cubicBezTo>
                <a:cubicBezTo>
                  <a:pt x="2575831" y="1417419"/>
                  <a:pt x="2137534" y="1375676"/>
                  <a:pt x="1883348" y="1391989"/>
                </a:cubicBezTo>
                <a:cubicBezTo>
                  <a:pt x="1629162" y="1408302"/>
                  <a:pt x="1676884" y="1391771"/>
                  <a:pt x="1538510" y="1391989"/>
                </a:cubicBezTo>
                <a:cubicBezTo>
                  <a:pt x="1400136" y="1392207"/>
                  <a:pt x="1009538" y="1367870"/>
                  <a:pt x="769255" y="1391989"/>
                </a:cubicBezTo>
                <a:cubicBezTo>
                  <a:pt x="528973" y="1416108"/>
                  <a:pt x="351702" y="1398196"/>
                  <a:pt x="0" y="1391989"/>
                </a:cubicBezTo>
                <a:cubicBezTo>
                  <a:pt x="4991" y="1061052"/>
                  <a:pt x="-20802" y="948543"/>
                  <a:pt x="0" y="723834"/>
                </a:cubicBezTo>
                <a:cubicBezTo>
                  <a:pt x="20802" y="499125"/>
                  <a:pt x="15754" y="199594"/>
                  <a:pt x="0" y="0"/>
                </a:cubicBezTo>
                <a:close/>
              </a:path>
              <a:path w="10610412" h="1391989" stroke="0" extrusionOk="0">
                <a:moveTo>
                  <a:pt x="0" y="0"/>
                </a:moveTo>
                <a:cubicBezTo>
                  <a:pt x="77600" y="-3473"/>
                  <a:pt x="274330" y="-480"/>
                  <a:pt x="344838" y="0"/>
                </a:cubicBezTo>
                <a:cubicBezTo>
                  <a:pt x="415346" y="480"/>
                  <a:pt x="1007733" y="-20399"/>
                  <a:pt x="1220197" y="0"/>
                </a:cubicBezTo>
                <a:cubicBezTo>
                  <a:pt x="1432661" y="20399"/>
                  <a:pt x="1562066" y="-9599"/>
                  <a:pt x="1671140" y="0"/>
                </a:cubicBezTo>
                <a:cubicBezTo>
                  <a:pt x="1780214" y="9599"/>
                  <a:pt x="1904752" y="326"/>
                  <a:pt x="2015978" y="0"/>
                </a:cubicBezTo>
                <a:cubicBezTo>
                  <a:pt x="2127204" y="-326"/>
                  <a:pt x="2556076" y="-1082"/>
                  <a:pt x="2785233" y="0"/>
                </a:cubicBezTo>
                <a:cubicBezTo>
                  <a:pt x="3014390" y="1082"/>
                  <a:pt x="3172085" y="-22566"/>
                  <a:pt x="3342280" y="0"/>
                </a:cubicBezTo>
                <a:cubicBezTo>
                  <a:pt x="3512475" y="22566"/>
                  <a:pt x="3794539" y="-37765"/>
                  <a:pt x="4111535" y="0"/>
                </a:cubicBezTo>
                <a:cubicBezTo>
                  <a:pt x="4428532" y="37765"/>
                  <a:pt x="4498926" y="6540"/>
                  <a:pt x="4668581" y="0"/>
                </a:cubicBezTo>
                <a:cubicBezTo>
                  <a:pt x="4838236" y="-6540"/>
                  <a:pt x="5100226" y="22429"/>
                  <a:pt x="5437836" y="0"/>
                </a:cubicBezTo>
                <a:cubicBezTo>
                  <a:pt x="5775447" y="-22429"/>
                  <a:pt x="5638462" y="5802"/>
                  <a:pt x="5782675" y="0"/>
                </a:cubicBezTo>
                <a:cubicBezTo>
                  <a:pt x="5926888" y="-5802"/>
                  <a:pt x="6346932" y="-19246"/>
                  <a:pt x="6551929" y="0"/>
                </a:cubicBezTo>
                <a:cubicBezTo>
                  <a:pt x="6756926" y="19246"/>
                  <a:pt x="7127981" y="30734"/>
                  <a:pt x="7427288" y="0"/>
                </a:cubicBezTo>
                <a:cubicBezTo>
                  <a:pt x="7726595" y="-30734"/>
                  <a:pt x="8002995" y="26611"/>
                  <a:pt x="8302647" y="0"/>
                </a:cubicBezTo>
                <a:cubicBezTo>
                  <a:pt x="8602299" y="-26611"/>
                  <a:pt x="8788497" y="-23005"/>
                  <a:pt x="8965798" y="0"/>
                </a:cubicBezTo>
                <a:cubicBezTo>
                  <a:pt x="9143099" y="23005"/>
                  <a:pt x="9220279" y="11253"/>
                  <a:pt x="9310637" y="0"/>
                </a:cubicBezTo>
                <a:cubicBezTo>
                  <a:pt x="9400995" y="-11253"/>
                  <a:pt x="10164563" y="-63560"/>
                  <a:pt x="10610412" y="0"/>
                </a:cubicBezTo>
                <a:cubicBezTo>
                  <a:pt x="10624934" y="208328"/>
                  <a:pt x="10616955" y="342241"/>
                  <a:pt x="10610412" y="682075"/>
                </a:cubicBezTo>
                <a:cubicBezTo>
                  <a:pt x="10603869" y="1021910"/>
                  <a:pt x="10637661" y="1087976"/>
                  <a:pt x="10610412" y="1391989"/>
                </a:cubicBezTo>
                <a:cubicBezTo>
                  <a:pt x="10285176" y="1379230"/>
                  <a:pt x="9979613" y="1435306"/>
                  <a:pt x="9735053" y="1391989"/>
                </a:cubicBezTo>
                <a:cubicBezTo>
                  <a:pt x="9490493" y="1348672"/>
                  <a:pt x="9209067" y="1363258"/>
                  <a:pt x="8965798" y="1391989"/>
                </a:cubicBezTo>
                <a:cubicBezTo>
                  <a:pt x="8722529" y="1420720"/>
                  <a:pt x="8717871" y="1389342"/>
                  <a:pt x="8514856" y="1391989"/>
                </a:cubicBezTo>
                <a:cubicBezTo>
                  <a:pt x="8311841" y="1394636"/>
                  <a:pt x="8275481" y="1406428"/>
                  <a:pt x="8170017" y="1391989"/>
                </a:cubicBezTo>
                <a:cubicBezTo>
                  <a:pt x="8064553" y="1377550"/>
                  <a:pt x="7634381" y="1395670"/>
                  <a:pt x="7400762" y="1391989"/>
                </a:cubicBezTo>
                <a:cubicBezTo>
                  <a:pt x="7167144" y="1388308"/>
                  <a:pt x="7133647" y="1388396"/>
                  <a:pt x="7055924" y="1391989"/>
                </a:cubicBezTo>
                <a:cubicBezTo>
                  <a:pt x="6978201" y="1395582"/>
                  <a:pt x="6784916" y="1399334"/>
                  <a:pt x="6604981" y="1391989"/>
                </a:cubicBezTo>
                <a:cubicBezTo>
                  <a:pt x="6425046" y="1384644"/>
                  <a:pt x="6186394" y="1360223"/>
                  <a:pt x="5941831" y="1391989"/>
                </a:cubicBezTo>
                <a:cubicBezTo>
                  <a:pt x="5697268" y="1423756"/>
                  <a:pt x="5427894" y="1378527"/>
                  <a:pt x="5172576" y="1391989"/>
                </a:cubicBezTo>
                <a:cubicBezTo>
                  <a:pt x="4917259" y="1405451"/>
                  <a:pt x="4885977" y="1402567"/>
                  <a:pt x="4615529" y="1391989"/>
                </a:cubicBezTo>
                <a:cubicBezTo>
                  <a:pt x="4345081" y="1381411"/>
                  <a:pt x="4125600" y="1412437"/>
                  <a:pt x="3952378" y="1391989"/>
                </a:cubicBezTo>
                <a:cubicBezTo>
                  <a:pt x="3779156" y="1371541"/>
                  <a:pt x="3577986" y="1397483"/>
                  <a:pt x="3395332" y="1391989"/>
                </a:cubicBezTo>
                <a:cubicBezTo>
                  <a:pt x="3212678" y="1386495"/>
                  <a:pt x="3049207" y="1365909"/>
                  <a:pt x="2732181" y="1391989"/>
                </a:cubicBezTo>
                <a:cubicBezTo>
                  <a:pt x="2415155" y="1418069"/>
                  <a:pt x="2423072" y="1378888"/>
                  <a:pt x="2175134" y="1391989"/>
                </a:cubicBezTo>
                <a:cubicBezTo>
                  <a:pt x="1927196" y="1405090"/>
                  <a:pt x="1947315" y="1402158"/>
                  <a:pt x="1830296" y="1391989"/>
                </a:cubicBezTo>
                <a:cubicBezTo>
                  <a:pt x="1713277" y="1381820"/>
                  <a:pt x="1337383" y="1417065"/>
                  <a:pt x="1167145" y="1391989"/>
                </a:cubicBezTo>
                <a:cubicBezTo>
                  <a:pt x="996907" y="1366913"/>
                  <a:pt x="560601" y="1394363"/>
                  <a:pt x="0" y="1391989"/>
                </a:cubicBezTo>
                <a:cubicBezTo>
                  <a:pt x="7876" y="1090949"/>
                  <a:pt x="21756" y="960617"/>
                  <a:pt x="0" y="723834"/>
                </a:cubicBezTo>
                <a:cubicBezTo>
                  <a:pt x="-21756" y="487052"/>
                  <a:pt x="35682" y="211798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736059745"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Del 3 – Vad tänker SKR om stöd 2024?</a:t>
            </a: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2905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C117AC6-1364-119B-88DF-05582D40F21A}"/>
              </a:ext>
            </a:extLst>
          </p:cNvPr>
          <p:cNvSpPr/>
          <p:nvPr/>
        </p:nvSpPr>
        <p:spPr>
          <a:xfrm>
            <a:off x="830317" y="2932386"/>
            <a:ext cx="8303173" cy="9249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2875DB7-1514-4C4D-B931-224B80319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43" y="519544"/>
            <a:ext cx="9609825" cy="1231392"/>
          </a:xfrm>
        </p:spPr>
        <p:txBody>
          <a:bodyPr/>
          <a:lstStyle/>
          <a:p>
            <a:r>
              <a:rPr lang="sv-SE" sz="3600" dirty="0"/>
              <a:t>Framtidens socialtjänst – på väg mot en hållbar socialtjänst – en del av lösningen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E51F1C3-7629-48F6-86E2-69DB5574D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44" y="1968359"/>
            <a:ext cx="9350217" cy="3917160"/>
          </a:xfrm>
        </p:spPr>
        <p:txBody>
          <a:bodyPr/>
          <a:lstStyle/>
          <a:p>
            <a:pPr marL="30163" indent="0">
              <a:buNone/>
            </a:pPr>
            <a:r>
              <a:rPr lang="sv-SE" b="1" dirty="0"/>
              <a:t>De större förslagen bildar en helhet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Främja jämlika </a:t>
            </a:r>
            <a:r>
              <a:rPr lang="sv-SE" sz="2400" i="1" dirty="0"/>
              <a:t>och jämställda </a:t>
            </a:r>
            <a:r>
              <a:rPr lang="sv-SE" sz="2400" dirty="0"/>
              <a:t>levnadsvillkor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Förebyggande perspektiv och vara lätt tillgänglig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Möjlighet att tillhandahålla insatser utan behovsprövning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Kunskapsbaserad – vetenskap och beprövad erfarenhet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En ny lag om socialtjänstdataregister – </a:t>
            </a:r>
            <a:r>
              <a:rPr lang="sv-SE" sz="2400" i="1" dirty="0"/>
              <a:t>under utredning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Samhällsplanering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Planering av insatser för enskilda inom alla verksamhetsområden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sv-SE" sz="22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C52837A-1409-7BA9-B086-78A8B91C3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8445">
            <a:off x="10650995" y="1767658"/>
            <a:ext cx="1187336" cy="178774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470777B7-3BF4-1CA1-C5B0-921F1B704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361" y="1561098"/>
            <a:ext cx="1187396" cy="178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04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862E4855-CF5C-5E8F-C27F-FDF62BC0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481" y="2081872"/>
            <a:ext cx="10051319" cy="904329"/>
          </a:xfrm>
          <a:solidFill>
            <a:schemeClr val="accent3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sv-SE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Del 1 – Inflygning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4418AA9-FD40-BD34-77F9-2752D49522A2}"/>
              </a:ext>
            </a:extLst>
          </p:cNvPr>
          <p:cNvSpPr txBox="1">
            <a:spLocks/>
          </p:cNvSpPr>
          <p:nvPr/>
        </p:nvSpPr>
        <p:spPr>
          <a:xfrm>
            <a:off x="667481" y="3220849"/>
            <a:ext cx="10051319" cy="904329"/>
          </a:xfrm>
          <a:custGeom>
            <a:avLst/>
            <a:gdLst>
              <a:gd name="connsiteX0" fmla="*/ 0 w 10051319"/>
              <a:gd name="connsiteY0" fmla="*/ 0 h 904329"/>
              <a:gd name="connsiteX1" fmla="*/ 569575 w 10051319"/>
              <a:gd name="connsiteY1" fmla="*/ 0 h 904329"/>
              <a:gd name="connsiteX2" fmla="*/ 1440689 w 10051319"/>
              <a:gd name="connsiteY2" fmla="*/ 0 h 904329"/>
              <a:gd name="connsiteX3" fmla="*/ 2010264 w 10051319"/>
              <a:gd name="connsiteY3" fmla="*/ 0 h 904329"/>
              <a:gd name="connsiteX4" fmla="*/ 2378812 w 10051319"/>
              <a:gd name="connsiteY4" fmla="*/ 0 h 904329"/>
              <a:gd name="connsiteX5" fmla="*/ 3149413 w 10051319"/>
              <a:gd name="connsiteY5" fmla="*/ 0 h 904329"/>
              <a:gd name="connsiteX6" fmla="*/ 4020528 w 10051319"/>
              <a:gd name="connsiteY6" fmla="*/ 0 h 904329"/>
              <a:gd name="connsiteX7" fmla="*/ 4791129 w 10051319"/>
              <a:gd name="connsiteY7" fmla="*/ 0 h 904329"/>
              <a:gd name="connsiteX8" fmla="*/ 5360703 w 10051319"/>
              <a:gd name="connsiteY8" fmla="*/ 0 h 904329"/>
              <a:gd name="connsiteX9" fmla="*/ 6231818 w 10051319"/>
              <a:gd name="connsiteY9" fmla="*/ 0 h 904329"/>
              <a:gd name="connsiteX10" fmla="*/ 7002419 w 10051319"/>
              <a:gd name="connsiteY10" fmla="*/ 0 h 904329"/>
              <a:gd name="connsiteX11" fmla="*/ 7471480 w 10051319"/>
              <a:gd name="connsiteY11" fmla="*/ 0 h 904329"/>
              <a:gd name="connsiteX12" fmla="*/ 7840029 w 10051319"/>
              <a:gd name="connsiteY12" fmla="*/ 0 h 904329"/>
              <a:gd name="connsiteX13" fmla="*/ 8409604 w 10051319"/>
              <a:gd name="connsiteY13" fmla="*/ 0 h 904329"/>
              <a:gd name="connsiteX14" fmla="*/ 8979178 w 10051319"/>
              <a:gd name="connsiteY14" fmla="*/ 0 h 904329"/>
              <a:gd name="connsiteX15" fmla="*/ 10051319 w 10051319"/>
              <a:gd name="connsiteY15" fmla="*/ 0 h 904329"/>
              <a:gd name="connsiteX16" fmla="*/ 10051319 w 10051319"/>
              <a:gd name="connsiteY16" fmla="*/ 425035 h 904329"/>
              <a:gd name="connsiteX17" fmla="*/ 10051319 w 10051319"/>
              <a:gd name="connsiteY17" fmla="*/ 904329 h 904329"/>
              <a:gd name="connsiteX18" fmla="*/ 9280718 w 10051319"/>
              <a:gd name="connsiteY18" fmla="*/ 904329 h 904329"/>
              <a:gd name="connsiteX19" fmla="*/ 8711143 w 10051319"/>
              <a:gd name="connsiteY19" fmla="*/ 904329 h 904329"/>
              <a:gd name="connsiteX20" fmla="*/ 8041055 w 10051319"/>
              <a:gd name="connsiteY20" fmla="*/ 904329 h 904329"/>
              <a:gd name="connsiteX21" fmla="*/ 7270454 w 10051319"/>
              <a:gd name="connsiteY21" fmla="*/ 904329 h 904329"/>
              <a:gd name="connsiteX22" fmla="*/ 6399340 w 10051319"/>
              <a:gd name="connsiteY22" fmla="*/ 904329 h 904329"/>
              <a:gd name="connsiteX23" fmla="*/ 5528225 w 10051319"/>
              <a:gd name="connsiteY23" fmla="*/ 904329 h 904329"/>
              <a:gd name="connsiteX24" fmla="*/ 4757624 w 10051319"/>
              <a:gd name="connsiteY24" fmla="*/ 904329 h 904329"/>
              <a:gd name="connsiteX25" fmla="*/ 3987023 w 10051319"/>
              <a:gd name="connsiteY25" fmla="*/ 904329 h 904329"/>
              <a:gd name="connsiteX26" fmla="*/ 3216422 w 10051319"/>
              <a:gd name="connsiteY26" fmla="*/ 904329 h 904329"/>
              <a:gd name="connsiteX27" fmla="*/ 2747361 w 10051319"/>
              <a:gd name="connsiteY27" fmla="*/ 904329 h 904329"/>
              <a:gd name="connsiteX28" fmla="*/ 2278299 w 10051319"/>
              <a:gd name="connsiteY28" fmla="*/ 904329 h 904329"/>
              <a:gd name="connsiteX29" fmla="*/ 1507698 w 10051319"/>
              <a:gd name="connsiteY29" fmla="*/ 904329 h 904329"/>
              <a:gd name="connsiteX30" fmla="*/ 1139149 w 10051319"/>
              <a:gd name="connsiteY30" fmla="*/ 904329 h 904329"/>
              <a:gd name="connsiteX31" fmla="*/ 0 w 10051319"/>
              <a:gd name="connsiteY31" fmla="*/ 904329 h 904329"/>
              <a:gd name="connsiteX32" fmla="*/ 0 w 10051319"/>
              <a:gd name="connsiteY32" fmla="*/ 461208 h 904329"/>
              <a:gd name="connsiteX33" fmla="*/ 0 w 10051319"/>
              <a:gd name="connsiteY33" fmla="*/ 0 h 90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051319" h="904329" fill="none" extrusionOk="0">
                <a:moveTo>
                  <a:pt x="0" y="0"/>
                </a:moveTo>
                <a:cubicBezTo>
                  <a:pt x="207062" y="14113"/>
                  <a:pt x="431103" y="-1362"/>
                  <a:pt x="569575" y="0"/>
                </a:cubicBezTo>
                <a:cubicBezTo>
                  <a:pt x="708048" y="1362"/>
                  <a:pt x="1109956" y="-25754"/>
                  <a:pt x="1440689" y="0"/>
                </a:cubicBezTo>
                <a:cubicBezTo>
                  <a:pt x="1771422" y="25754"/>
                  <a:pt x="1754355" y="-1020"/>
                  <a:pt x="2010264" y="0"/>
                </a:cubicBezTo>
                <a:cubicBezTo>
                  <a:pt x="2266174" y="1020"/>
                  <a:pt x="2241629" y="12825"/>
                  <a:pt x="2378812" y="0"/>
                </a:cubicBezTo>
                <a:cubicBezTo>
                  <a:pt x="2515995" y="-12825"/>
                  <a:pt x="2779457" y="-36604"/>
                  <a:pt x="3149413" y="0"/>
                </a:cubicBezTo>
                <a:cubicBezTo>
                  <a:pt x="3519369" y="36604"/>
                  <a:pt x="3835854" y="33158"/>
                  <a:pt x="4020528" y="0"/>
                </a:cubicBezTo>
                <a:cubicBezTo>
                  <a:pt x="4205202" y="-33158"/>
                  <a:pt x="4509795" y="34908"/>
                  <a:pt x="4791129" y="0"/>
                </a:cubicBezTo>
                <a:cubicBezTo>
                  <a:pt x="5072463" y="-34908"/>
                  <a:pt x="5108811" y="-14347"/>
                  <a:pt x="5360703" y="0"/>
                </a:cubicBezTo>
                <a:cubicBezTo>
                  <a:pt x="5612595" y="14347"/>
                  <a:pt x="6038893" y="30945"/>
                  <a:pt x="6231818" y="0"/>
                </a:cubicBezTo>
                <a:cubicBezTo>
                  <a:pt x="6424743" y="-30945"/>
                  <a:pt x="6761790" y="-6138"/>
                  <a:pt x="7002419" y="0"/>
                </a:cubicBezTo>
                <a:cubicBezTo>
                  <a:pt x="7243048" y="6138"/>
                  <a:pt x="7317353" y="-197"/>
                  <a:pt x="7471480" y="0"/>
                </a:cubicBezTo>
                <a:cubicBezTo>
                  <a:pt x="7625607" y="197"/>
                  <a:pt x="7707701" y="-12170"/>
                  <a:pt x="7840029" y="0"/>
                </a:cubicBezTo>
                <a:cubicBezTo>
                  <a:pt x="7972357" y="12170"/>
                  <a:pt x="8234294" y="5639"/>
                  <a:pt x="8409604" y="0"/>
                </a:cubicBezTo>
                <a:cubicBezTo>
                  <a:pt x="8584914" y="-5639"/>
                  <a:pt x="8808062" y="5344"/>
                  <a:pt x="8979178" y="0"/>
                </a:cubicBezTo>
                <a:cubicBezTo>
                  <a:pt x="9150294" y="-5344"/>
                  <a:pt x="9690136" y="3282"/>
                  <a:pt x="10051319" y="0"/>
                </a:cubicBezTo>
                <a:cubicBezTo>
                  <a:pt x="10067852" y="165423"/>
                  <a:pt x="10048071" y="295044"/>
                  <a:pt x="10051319" y="425035"/>
                </a:cubicBezTo>
                <a:cubicBezTo>
                  <a:pt x="10054567" y="555027"/>
                  <a:pt x="10033557" y="757068"/>
                  <a:pt x="10051319" y="904329"/>
                </a:cubicBezTo>
                <a:cubicBezTo>
                  <a:pt x="9701114" y="869854"/>
                  <a:pt x="9644687" y="901229"/>
                  <a:pt x="9280718" y="904329"/>
                </a:cubicBezTo>
                <a:cubicBezTo>
                  <a:pt x="8916749" y="907429"/>
                  <a:pt x="8956701" y="897080"/>
                  <a:pt x="8711143" y="904329"/>
                </a:cubicBezTo>
                <a:cubicBezTo>
                  <a:pt x="8465586" y="911578"/>
                  <a:pt x="8324350" y="930904"/>
                  <a:pt x="8041055" y="904329"/>
                </a:cubicBezTo>
                <a:cubicBezTo>
                  <a:pt x="7757760" y="877754"/>
                  <a:pt x="7456196" y="922209"/>
                  <a:pt x="7270454" y="904329"/>
                </a:cubicBezTo>
                <a:cubicBezTo>
                  <a:pt x="7084712" y="886449"/>
                  <a:pt x="6807247" y="878966"/>
                  <a:pt x="6399340" y="904329"/>
                </a:cubicBezTo>
                <a:cubicBezTo>
                  <a:pt x="5991433" y="929692"/>
                  <a:pt x="5948237" y="899233"/>
                  <a:pt x="5528225" y="904329"/>
                </a:cubicBezTo>
                <a:cubicBezTo>
                  <a:pt x="5108214" y="909425"/>
                  <a:pt x="5012417" y="896987"/>
                  <a:pt x="4757624" y="904329"/>
                </a:cubicBezTo>
                <a:cubicBezTo>
                  <a:pt x="4502831" y="911671"/>
                  <a:pt x="4318223" y="878123"/>
                  <a:pt x="3987023" y="904329"/>
                </a:cubicBezTo>
                <a:cubicBezTo>
                  <a:pt x="3655823" y="930535"/>
                  <a:pt x="3573097" y="921033"/>
                  <a:pt x="3216422" y="904329"/>
                </a:cubicBezTo>
                <a:cubicBezTo>
                  <a:pt x="2859747" y="887625"/>
                  <a:pt x="2955916" y="887511"/>
                  <a:pt x="2747361" y="904329"/>
                </a:cubicBezTo>
                <a:cubicBezTo>
                  <a:pt x="2538806" y="921147"/>
                  <a:pt x="2421793" y="897499"/>
                  <a:pt x="2278299" y="904329"/>
                </a:cubicBezTo>
                <a:cubicBezTo>
                  <a:pt x="2134805" y="911159"/>
                  <a:pt x="1757218" y="920052"/>
                  <a:pt x="1507698" y="904329"/>
                </a:cubicBezTo>
                <a:cubicBezTo>
                  <a:pt x="1258178" y="888606"/>
                  <a:pt x="1310961" y="911262"/>
                  <a:pt x="1139149" y="904329"/>
                </a:cubicBezTo>
                <a:cubicBezTo>
                  <a:pt x="967337" y="897396"/>
                  <a:pt x="325856" y="863308"/>
                  <a:pt x="0" y="904329"/>
                </a:cubicBezTo>
                <a:cubicBezTo>
                  <a:pt x="-5297" y="685238"/>
                  <a:pt x="6063" y="625790"/>
                  <a:pt x="0" y="461208"/>
                </a:cubicBezTo>
                <a:cubicBezTo>
                  <a:pt x="-6063" y="296626"/>
                  <a:pt x="-7894" y="211937"/>
                  <a:pt x="0" y="0"/>
                </a:cubicBezTo>
                <a:close/>
              </a:path>
              <a:path w="10051319" h="904329" stroke="0" extrusionOk="0">
                <a:moveTo>
                  <a:pt x="0" y="0"/>
                </a:moveTo>
                <a:cubicBezTo>
                  <a:pt x="193842" y="-23278"/>
                  <a:pt x="300975" y="-24157"/>
                  <a:pt x="569575" y="0"/>
                </a:cubicBezTo>
                <a:cubicBezTo>
                  <a:pt x="838176" y="24157"/>
                  <a:pt x="965373" y="-36167"/>
                  <a:pt x="1340176" y="0"/>
                </a:cubicBezTo>
                <a:cubicBezTo>
                  <a:pt x="1714979" y="36167"/>
                  <a:pt x="1809123" y="-31479"/>
                  <a:pt x="2110777" y="0"/>
                </a:cubicBezTo>
                <a:cubicBezTo>
                  <a:pt x="2412431" y="31479"/>
                  <a:pt x="2526135" y="-18421"/>
                  <a:pt x="2881378" y="0"/>
                </a:cubicBezTo>
                <a:cubicBezTo>
                  <a:pt x="3236621" y="18421"/>
                  <a:pt x="3222671" y="-4491"/>
                  <a:pt x="3350440" y="0"/>
                </a:cubicBezTo>
                <a:cubicBezTo>
                  <a:pt x="3478209" y="4491"/>
                  <a:pt x="3569862" y="503"/>
                  <a:pt x="3718988" y="0"/>
                </a:cubicBezTo>
                <a:cubicBezTo>
                  <a:pt x="3868114" y="-503"/>
                  <a:pt x="4015559" y="-2742"/>
                  <a:pt x="4188050" y="0"/>
                </a:cubicBezTo>
                <a:cubicBezTo>
                  <a:pt x="4360541" y="2742"/>
                  <a:pt x="4380272" y="2686"/>
                  <a:pt x="4556598" y="0"/>
                </a:cubicBezTo>
                <a:cubicBezTo>
                  <a:pt x="4732924" y="-2686"/>
                  <a:pt x="5161615" y="12488"/>
                  <a:pt x="5327199" y="0"/>
                </a:cubicBezTo>
                <a:cubicBezTo>
                  <a:pt x="5492783" y="-12488"/>
                  <a:pt x="5911935" y="26146"/>
                  <a:pt x="6198313" y="0"/>
                </a:cubicBezTo>
                <a:cubicBezTo>
                  <a:pt x="6484691" y="-26146"/>
                  <a:pt x="6638749" y="-25677"/>
                  <a:pt x="6968915" y="0"/>
                </a:cubicBezTo>
                <a:cubicBezTo>
                  <a:pt x="7299081" y="25677"/>
                  <a:pt x="7196857" y="-4841"/>
                  <a:pt x="7337463" y="0"/>
                </a:cubicBezTo>
                <a:cubicBezTo>
                  <a:pt x="7478069" y="4841"/>
                  <a:pt x="7841183" y="20994"/>
                  <a:pt x="8108064" y="0"/>
                </a:cubicBezTo>
                <a:cubicBezTo>
                  <a:pt x="8374945" y="-20994"/>
                  <a:pt x="8478843" y="-798"/>
                  <a:pt x="8778152" y="0"/>
                </a:cubicBezTo>
                <a:cubicBezTo>
                  <a:pt x="9077461" y="798"/>
                  <a:pt x="9033343" y="805"/>
                  <a:pt x="9146700" y="0"/>
                </a:cubicBezTo>
                <a:cubicBezTo>
                  <a:pt x="9260057" y="-805"/>
                  <a:pt x="9785721" y="34066"/>
                  <a:pt x="10051319" y="0"/>
                </a:cubicBezTo>
                <a:cubicBezTo>
                  <a:pt x="10053488" y="113377"/>
                  <a:pt x="10039951" y="344750"/>
                  <a:pt x="10051319" y="461208"/>
                </a:cubicBezTo>
                <a:cubicBezTo>
                  <a:pt x="10062687" y="577666"/>
                  <a:pt x="10033928" y="702169"/>
                  <a:pt x="10051319" y="904329"/>
                </a:cubicBezTo>
                <a:cubicBezTo>
                  <a:pt x="9723818" y="892739"/>
                  <a:pt x="9519957" y="922641"/>
                  <a:pt x="9180205" y="904329"/>
                </a:cubicBezTo>
                <a:cubicBezTo>
                  <a:pt x="8840453" y="886017"/>
                  <a:pt x="8721845" y="932546"/>
                  <a:pt x="8309090" y="904329"/>
                </a:cubicBezTo>
                <a:cubicBezTo>
                  <a:pt x="7896335" y="876112"/>
                  <a:pt x="7744089" y="897522"/>
                  <a:pt x="7538489" y="904329"/>
                </a:cubicBezTo>
                <a:cubicBezTo>
                  <a:pt x="7332889" y="911136"/>
                  <a:pt x="7349413" y="888111"/>
                  <a:pt x="7169941" y="904329"/>
                </a:cubicBezTo>
                <a:cubicBezTo>
                  <a:pt x="6990469" y="920547"/>
                  <a:pt x="6645047" y="902363"/>
                  <a:pt x="6499853" y="904329"/>
                </a:cubicBezTo>
                <a:cubicBezTo>
                  <a:pt x="6354659" y="906295"/>
                  <a:pt x="5839069" y="912996"/>
                  <a:pt x="5628739" y="904329"/>
                </a:cubicBezTo>
                <a:cubicBezTo>
                  <a:pt x="5418409" y="895662"/>
                  <a:pt x="5323435" y="910908"/>
                  <a:pt x="5159677" y="904329"/>
                </a:cubicBezTo>
                <a:cubicBezTo>
                  <a:pt x="4995919" y="897750"/>
                  <a:pt x="4715489" y="904253"/>
                  <a:pt x="4489589" y="904329"/>
                </a:cubicBezTo>
                <a:cubicBezTo>
                  <a:pt x="4263689" y="904405"/>
                  <a:pt x="4129851" y="885349"/>
                  <a:pt x="3819501" y="904329"/>
                </a:cubicBezTo>
                <a:cubicBezTo>
                  <a:pt x="3509151" y="923309"/>
                  <a:pt x="3552397" y="905022"/>
                  <a:pt x="3350440" y="904329"/>
                </a:cubicBezTo>
                <a:cubicBezTo>
                  <a:pt x="3148483" y="903636"/>
                  <a:pt x="2767951" y="890331"/>
                  <a:pt x="2479325" y="904329"/>
                </a:cubicBezTo>
                <a:cubicBezTo>
                  <a:pt x="2190700" y="918327"/>
                  <a:pt x="2069777" y="930406"/>
                  <a:pt x="1909751" y="904329"/>
                </a:cubicBezTo>
                <a:cubicBezTo>
                  <a:pt x="1749725" y="878252"/>
                  <a:pt x="1400599" y="913490"/>
                  <a:pt x="1038636" y="904329"/>
                </a:cubicBezTo>
                <a:cubicBezTo>
                  <a:pt x="676674" y="895168"/>
                  <a:pt x="824838" y="890874"/>
                  <a:pt x="670088" y="904329"/>
                </a:cubicBezTo>
                <a:cubicBezTo>
                  <a:pt x="515338" y="917784"/>
                  <a:pt x="253865" y="903195"/>
                  <a:pt x="0" y="904329"/>
                </a:cubicBezTo>
                <a:cubicBezTo>
                  <a:pt x="18225" y="791665"/>
                  <a:pt x="21520" y="579171"/>
                  <a:pt x="0" y="470251"/>
                </a:cubicBezTo>
                <a:cubicBezTo>
                  <a:pt x="-21520" y="361331"/>
                  <a:pt x="22088" y="167099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466203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>
              <a:lnSpc>
                <a:spcPct val="95000"/>
              </a:lnSpc>
              <a:spcBef>
                <a:spcPct val="0"/>
              </a:spcBef>
              <a:buNone/>
              <a:defRPr sz="4400" b="1"/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Del 2 – Regeringens satsning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7E9E4BB-FDF0-BC17-B4E1-EF13C0EE1CD6}"/>
              </a:ext>
            </a:extLst>
          </p:cNvPr>
          <p:cNvSpPr txBox="1"/>
          <p:nvPr/>
        </p:nvSpPr>
        <p:spPr>
          <a:xfrm>
            <a:off x="667481" y="619535"/>
            <a:ext cx="105974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3200" b="1" dirty="0"/>
              <a:t>Dialog runt överenskommelse och medskick inför förhandlingar med regeringen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273E68A6-2449-8847-08E9-409C2C34832E}"/>
              </a:ext>
            </a:extLst>
          </p:cNvPr>
          <p:cNvSpPr txBox="1">
            <a:spLocks/>
          </p:cNvSpPr>
          <p:nvPr/>
        </p:nvSpPr>
        <p:spPr>
          <a:xfrm>
            <a:off x="667481" y="4359826"/>
            <a:ext cx="10051320" cy="904329"/>
          </a:xfrm>
          <a:custGeom>
            <a:avLst/>
            <a:gdLst>
              <a:gd name="connsiteX0" fmla="*/ 0 w 10051320"/>
              <a:gd name="connsiteY0" fmla="*/ 0 h 904329"/>
              <a:gd name="connsiteX1" fmla="*/ 469062 w 10051320"/>
              <a:gd name="connsiteY1" fmla="*/ 0 h 904329"/>
              <a:gd name="connsiteX2" fmla="*/ 1239663 w 10051320"/>
              <a:gd name="connsiteY2" fmla="*/ 0 h 904329"/>
              <a:gd name="connsiteX3" fmla="*/ 1608211 w 10051320"/>
              <a:gd name="connsiteY3" fmla="*/ 0 h 904329"/>
              <a:gd name="connsiteX4" fmla="*/ 2278299 w 10051320"/>
              <a:gd name="connsiteY4" fmla="*/ 0 h 904329"/>
              <a:gd name="connsiteX5" fmla="*/ 2847874 w 10051320"/>
              <a:gd name="connsiteY5" fmla="*/ 0 h 904329"/>
              <a:gd name="connsiteX6" fmla="*/ 3316936 w 10051320"/>
              <a:gd name="connsiteY6" fmla="*/ 0 h 904329"/>
              <a:gd name="connsiteX7" fmla="*/ 3886510 w 10051320"/>
              <a:gd name="connsiteY7" fmla="*/ 0 h 904329"/>
              <a:gd name="connsiteX8" fmla="*/ 4757625 w 10051320"/>
              <a:gd name="connsiteY8" fmla="*/ 0 h 904329"/>
              <a:gd name="connsiteX9" fmla="*/ 5528226 w 10051320"/>
              <a:gd name="connsiteY9" fmla="*/ 0 h 904329"/>
              <a:gd name="connsiteX10" fmla="*/ 6298827 w 10051320"/>
              <a:gd name="connsiteY10" fmla="*/ 0 h 904329"/>
              <a:gd name="connsiteX11" fmla="*/ 6968915 w 10051320"/>
              <a:gd name="connsiteY11" fmla="*/ 0 h 904329"/>
              <a:gd name="connsiteX12" fmla="*/ 7538490 w 10051320"/>
              <a:gd name="connsiteY12" fmla="*/ 0 h 904329"/>
              <a:gd name="connsiteX13" fmla="*/ 8007552 w 10051320"/>
              <a:gd name="connsiteY13" fmla="*/ 0 h 904329"/>
              <a:gd name="connsiteX14" fmla="*/ 8778153 w 10051320"/>
              <a:gd name="connsiteY14" fmla="*/ 0 h 904329"/>
              <a:gd name="connsiteX15" fmla="*/ 9347728 w 10051320"/>
              <a:gd name="connsiteY15" fmla="*/ 0 h 904329"/>
              <a:gd name="connsiteX16" fmla="*/ 10051320 w 10051320"/>
              <a:gd name="connsiteY16" fmla="*/ 0 h 904329"/>
              <a:gd name="connsiteX17" fmla="*/ 10051320 w 10051320"/>
              <a:gd name="connsiteY17" fmla="*/ 425035 h 904329"/>
              <a:gd name="connsiteX18" fmla="*/ 10051320 w 10051320"/>
              <a:gd name="connsiteY18" fmla="*/ 904329 h 904329"/>
              <a:gd name="connsiteX19" fmla="*/ 9280719 w 10051320"/>
              <a:gd name="connsiteY19" fmla="*/ 904329 h 904329"/>
              <a:gd name="connsiteX20" fmla="*/ 8711144 w 10051320"/>
              <a:gd name="connsiteY20" fmla="*/ 904329 h 904329"/>
              <a:gd name="connsiteX21" fmla="*/ 7840030 w 10051320"/>
              <a:gd name="connsiteY21" fmla="*/ 904329 h 904329"/>
              <a:gd name="connsiteX22" fmla="*/ 7169942 w 10051320"/>
              <a:gd name="connsiteY22" fmla="*/ 904329 h 904329"/>
              <a:gd name="connsiteX23" fmla="*/ 6600367 w 10051320"/>
              <a:gd name="connsiteY23" fmla="*/ 904329 h 904329"/>
              <a:gd name="connsiteX24" fmla="*/ 6131305 w 10051320"/>
              <a:gd name="connsiteY24" fmla="*/ 904329 h 904329"/>
              <a:gd name="connsiteX25" fmla="*/ 5561730 w 10051320"/>
              <a:gd name="connsiteY25" fmla="*/ 904329 h 904329"/>
              <a:gd name="connsiteX26" fmla="*/ 5092669 w 10051320"/>
              <a:gd name="connsiteY26" fmla="*/ 904329 h 904329"/>
              <a:gd name="connsiteX27" fmla="*/ 4422581 w 10051320"/>
              <a:gd name="connsiteY27" fmla="*/ 904329 h 904329"/>
              <a:gd name="connsiteX28" fmla="*/ 3953519 w 10051320"/>
              <a:gd name="connsiteY28" fmla="*/ 904329 h 904329"/>
              <a:gd name="connsiteX29" fmla="*/ 3182918 w 10051320"/>
              <a:gd name="connsiteY29" fmla="*/ 904329 h 904329"/>
              <a:gd name="connsiteX30" fmla="*/ 2512830 w 10051320"/>
              <a:gd name="connsiteY30" fmla="*/ 904329 h 904329"/>
              <a:gd name="connsiteX31" fmla="*/ 1943255 w 10051320"/>
              <a:gd name="connsiteY31" fmla="*/ 904329 h 904329"/>
              <a:gd name="connsiteX32" fmla="*/ 1273167 w 10051320"/>
              <a:gd name="connsiteY32" fmla="*/ 904329 h 904329"/>
              <a:gd name="connsiteX33" fmla="*/ 703592 w 10051320"/>
              <a:gd name="connsiteY33" fmla="*/ 904329 h 904329"/>
              <a:gd name="connsiteX34" fmla="*/ 0 w 10051320"/>
              <a:gd name="connsiteY34" fmla="*/ 904329 h 904329"/>
              <a:gd name="connsiteX35" fmla="*/ 0 w 10051320"/>
              <a:gd name="connsiteY35" fmla="*/ 434078 h 904329"/>
              <a:gd name="connsiteX36" fmla="*/ 0 w 10051320"/>
              <a:gd name="connsiteY36" fmla="*/ 0 h 90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051320" h="904329" fill="none" extrusionOk="0">
                <a:moveTo>
                  <a:pt x="0" y="0"/>
                </a:moveTo>
                <a:cubicBezTo>
                  <a:pt x="220028" y="-19502"/>
                  <a:pt x="374800" y="-5291"/>
                  <a:pt x="469062" y="0"/>
                </a:cubicBezTo>
                <a:cubicBezTo>
                  <a:pt x="563324" y="5291"/>
                  <a:pt x="962415" y="1074"/>
                  <a:pt x="1239663" y="0"/>
                </a:cubicBezTo>
                <a:cubicBezTo>
                  <a:pt x="1516911" y="-1074"/>
                  <a:pt x="1452112" y="10757"/>
                  <a:pt x="1608211" y="0"/>
                </a:cubicBezTo>
                <a:cubicBezTo>
                  <a:pt x="1764310" y="-10757"/>
                  <a:pt x="1974716" y="24874"/>
                  <a:pt x="2278299" y="0"/>
                </a:cubicBezTo>
                <a:cubicBezTo>
                  <a:pt x="2581882" y="-24874"/>
                  <a:pt x="2675785" y="10133"/>
                  <a:pt x="2847874" y="0"/>
                </a:cubicBezTo>
                <a:cubicBezTo>
                  <a:pt x="3019963" y="-10133"/>
                  <a:pt x="3156418" y="4559"/>
                  <a:pt x="3316936" y="0"/>
                </a:cubicBezTo>
                <a:cubicBezTo>
                  <a:pt x="3477454" y="-4559"/>
                  <a:pt x="3645541" y="-6151"/>
                  <a:pt x="3886510" y="0"/>
                </a:cubicBezTo>
                <a:cubicBezTo>
                  <a:pt x="4127479" y="6151"/>
                  <a:pt x="4357033" y="23633"/>
                  <a:pt x="4757625" y="0"/>
                </a:cubicBezTo>
                <a:cubicBezTo>
                  <a:pt x="5158217" y="-23633"/>
                  <a:pt x="5240409" y="13862"/>
                  <a:pt x="5528226" y="0"/>
                </a:cubicBezTo>
                <a:cubicBezTo>
                  <a:pt x="5816043" y="-13862"/>
                  <a:pt x="5933270" y="16893"/>
                  <a:pt x="6298827" y="0"/>
                </a:cubicBezTo>
                <a:cubicBezTo>
                  <a:pt x="6664384" y="-16893"/>
                  <a:pt x="6680944" y="-26362"/>
                  <a:pt x="6968915" y="0"/>
                </a:cubicBezTo>
                <a:cubicBezTo>
                  <a:pt x="7256886" y="26362"/>
                  <a:pt x="7296695" y="15527"/>
                  <a:pt x="7538490" y="0"/>
                </a:cubicBezTo>
                <a:cubicBezTo>
                  <a:pt x="7780286" y="-15527"/>
                  <a:pt x="7854283" y="2287"/>
                  <a:pt x="8007552" y="0"/>
                </a:cubicBezTo>
                <a:cubicBezTo>
                  <a:pt x="8160821" y="-2287"/>
                  <a:pt x="8606988" y="-9986"/>
                  <a:pt x="8778153" y="0"/>
                </a:cubicBezTo>
                <a:cubicBezTo>
                  <a:pt x="8949318" y="9986"/>
                  <a:pt x="9224602" y="13234"/>
                  <a:pt x="9347728" y="0"/>
                </a:cubicBezTo>
                <a:cubicBezTo>
                  <a:pt x="9470854" y="-13234"/>
                  <a:pt x="9739496" y="-10714"/>
                  <a:pt x="10051320" y="0"/>
                </a:cubicBezTo>
                <a:cubicBezTo>
                  <a:pt x="10034923" y="137882"/>
                  <a:pt x="10050370" y="232535"/>
                  <a:pt x="10051320" y="425035"/>
                </a:cubicBezTo>
                <a:cubicBezTo>
                  <a:pt x="10052270" y="617536"/>
                  <a:pt x="10045633" y="686012"/>
                  <a:pt x="10051320" y="904329"/>
                </a:cubicBezTo>
                <a:cubicBezTo>
                  <a:pt x="9864334" y="878952"/>
                  <a:pt x="9567591" y="870334"/>
                  <a:pt x="9280719" y="904329"/>
                </a:cubicBezTo>
                <a:cubicBezTo>
                  <a:pt x="8993847" y="938324"/>
                  <a:pt x="8937631" y="932688"/>
                  <a:pt x="8711144" y="904329"/>
                </a:cubicBezTo>
                <a:cubicBezTo>
                  <a:pt x="8484657" y="875970"/>
                  <a:pt x="8111747" y="944274"/>
                  <a:pt x="7840030" y="904329"/>
                </a:cubicBezTo>
                <a:cubicBezTo>
                  <a:pt x="7568313" y="864384"/>
                  <a:pt x="7467974" y="937679"/>
                  <a:pt x="7169942" y="904329"/>
                </a:cubicBezTo>
                <a:cubicBezTo>
                  <a:pt x="6871910" y="870979"/>
                  <a:pt x="6835140" y="883867"/>
                  <a:pt x="6600367" y="904329"/>
                </a:cubicBezTo>
                <a:cubicBezTo>
                  <a:pt x="6365595" y="924791"/>
                  <a:pt x="6257335" y="903939"/>
                  <a:pt x="6131305" y="904329"/>
                </a:cubicBezTo>
                <a:cubicBezTo>
                  <a:pt x="6005275" y="904719"/>
                  <a:pt x="5700350" y="888378"/>
                  <a:pt x="5561730" y="904329"/>
                </a:cubicBezTo>
                <a:cubicBezTo>
                  <a:pt x="5423111" y="920280"/>
                  <a:pt x="5320406" y="902177"/>
                  <a:pt x="5092669" y="904329"/>
                </a:cubicBezTo>
                <a:cubicBezTo>
                  <a:pt x="4864932" y="906481"/>
                  <a:pt x="4713616" y="916835"/>
                  <a:pt x="4422581" y="904329"/>
                </a:cubicBezTo>
                <a:cubicBezTo>
                  <a:pt x="4131546" y="891823"/>
                  <a:pt x="4110980" y="924145"/>
                  <a:pt x="3953519" y="904329"/>
                </a:cubicBezTo>
                <a:cubicBezTo>
                  <a:pt x="3796058" y="884513"/>
                  <a:pt x="3490444" y="874650"/>
                  <a:pt x="3182918" y="904329"/>
                </a:cubicBezTo>
                <a:cubicBezTo>
                  <a:pt x="2875392" y="934008"/>
                  <a:pt x="2773801" y="919925"/>
                  <a:pt x="2512830" y="904329"/>
                </a:cubicBezTo>
                <a:cubicBezTo>
                  <a:pt x="2251859" y="888733"/>
                  <a:pt x="2154345" y="895998"/>
                  <a:pt x="1943255" y="904329"/>
                </a:cubicBezTo>
                <a:cubicBezTo>
                  <a:pt x="1732165" y="912660"/>
                  <a:pt x="1431840" y="882139"/>
                  <a:pt x="1273167" y="904329"/>
                </a:cubicBezTo>
                <a:cubicBezTo>
                  <a:pt x="1114494" y="926519"/>
                  <a:pt x="957372" y="894771"/>
                  <a:pt x="703592" y="904329"/>
                </a:cubicBezTo>
                <a:cubicBezTo>
                  <a:pt x="449812" y="913887"/>
                  <a:pt x="232633" y="925501"/>
                  <a:pt x="0" y="904329"/>
                </a:cubicBezTo>
                <a:cubicBezTo>
                  <a:pt x="13717" y="673782"/>
                  <a:pt x="-11617" y="533561"/>
                  <a:pt x="0" y="434078"/>
                </a:cubicBezTo>
                <a:cubicBezTo>
                  <a:pt x="11617" y="334595"/>
                  <a:pt x="-15886" y="141090"/>
                  <a:pt x="0" y="0"/>
                </a:cubicBezTo>
                <a:close/>
              </a:path>
              <a:path w="10051320" h="904329" stroke="0" extrusionOk="0">
                <a:moveTo>
                  <a:pt x="0" y="0"/>
                </a:moveTo>
                <a:cubicBezTo>
                  <a:pt x="104927" y="5755"/>
                  <a:pt x="362481" y="14534"/>
                  <a:pt x="469062" y="0"/>
                </a:cubicBezTo>
                <a:cubicBezTo>
                  <a:pt x="575643" y="-14534"/>
                  <a:pt x="908098" y="-12046"/>
                  <a:pt x="1038636" y="0"/>
                </a:cubicBezTo>
                <a:cubicBezTo>
                  <a:pt x="1169174" y="12046"/>
                  <a:pt x="1671005" y="41965"/>
                  <a:pt x="1909751" y="0"/>
                </a:cubicBezTo>
                <a:cubicBezTo>
                  <a:pt x="2148497" y="-41965"/>
                  <a:pt x="2473835" y="-16348"/>
                  <a:pt x="2780865" y="0"/>
                </a:cubicBezTo>
                <a:cubicBezTo>
                  <a:pt x="3087895" y="16348"/>
                  <a:pt x="3176507" y="-26983"/>
                  <a:pt x="3350440" y="0"/>
                </a:cubicBezTo>
                <a:cubicBezTo>
                  <a:pt x="3524373" y="26983"/>
                  <a:pt x="3834767" y="12337"/>
                  <a:pt x="4221554" y="0"/>
                </a:cubicBezTo>
                <a:cubicBezTo>
                  <a:pt x="4608341" y="-12337"/>
                  <a:pt x="4747659" y="-32748"/>
                  <a:pt x="4891642" y="0"/>
                </a:cubicBezTo>
                <a:cubicBezTo>
                  <a:pt x="5035625" y="32748"/>
                  <a:pt x="5346534" y="26080"/>
                  <a:pt x="5561730" y="0"/>
                </a:cubicBezTo>
                <a:cubicBezTo>
                  <a:pt x="5776926" y="-26080"/>
                  <a:pt x="5785770" y="-11663"/>
                  <a:pt x="5930279" y="0"/>
                </a:cubicBezTo>
                <a:cubicBezTo>
                  <a:pt x="6074788" y="11663"/>
                  <a:pt x="6302804" y="-17225"/>
                  <a:pt x="6499854" y="0"/>
                </a:cubicBezTo>
                <a:cubicBezTo>
                  <a:pt x="6696905" y="17225"/>
                  <a:pt x="6812751" y="17477"/>
                  <a:pt x="6968915" y="0"/>
                </a:cubicBezTo>
                <a:cubicBezTo>
                  <a:pt x="7125079" y="-17477"/>
                  <a:pt x="7296336" y="6517"/>
                  <a:pt x="7437977" y="0"/>
                </a:cubicBezTo>
                <a:cubicBezTo>
                  <a:pt x="7579618" y="-6517"/>
                  <a:pt x="7863763" y="-24943"/>
                  <a:pt x="8208578" y="0"/>
                </a:cubicBezTo>
                <a:cubicBezTo>
                  <a:pt x="8553393" y="24943"/>
                  <a:pt x="8394153" y="-4929"/>
                  <a:pt x="8577126" y="0"/>
                </a:cubicBezTo>
                <a:cubicBezTo>
                  <a:pt x="8760099" y="4929"/>
                  <a:pt x="8775464" y="3196"/>
                  <a:pt x="8945675" y="0"/>
                </a:cubicBezTo>
                <a:cubicBezTo>
                  <a:pt x="9115886" y="-3196"/>
                  <a:pt x="9591531" y="-7105"/>
                  <a:pt x="10051320" y="0"/>
                </a:cubicBezTo>
                <a:cubicBezTo>
                  <a:pt x="10051467" y="164818"/>
                  <a:pt x="10070033" y="251353"/>
                  <a:pt x="10051320" y="452165"/>
                </a:cubicBezTo>
                <a:cubicBezTo>
                  <a:pt x="10032607" y="652977"/>
                  <a:pt x="10031961" y="759279"/>
                  <a:pt x="10051320" y="904329"/>
                </a:cubicBezTo>
                <a:cubicBezTo>
                  <a:pt x="9728919" y="917142"/>
                  <a:pt x="9604319" y="908488"/>
                  <a:pt x="9280719" y="904329"/>
                </a:cubicBezTo>
                <a:cubicBezTo>
                  <a:pt x="8957119" y="900170"/>
                  <a:pt x="9022363" y="908348"/>
                  <a:pt x="8912170" y="904329"/>
                </a:cubicBezTo>
                <a:cubicBezTo>
                  <a:pt x="8801977" y="900310"/>
                  <a:pt x="8591502" y="923969"/>
                  <a:pt x="8342596" y="904329"/>
                </a:cubicBezTo>
                <a:cubicBezTo>
                  <a:pt x="8093690" y="884689"/>
                  <a:pt x="7949751" y="892942"/>
                  <a:pt x="7571994" y="904329"/>
                </a:cubicBezTo>
                <a:cubicBezTo>
                  <a:pt x="7194237" y="915716"/>
                  <a:pt x="7365696" y="890298"/>
                  <a:pt x="7203446" y="904329"/>
                </a:cubicBezTo>
                <a:cubicBezTo>
                  <a:pt x="7041196" y="918360"/>
                  <a:pt x="6818224" y="892216"/>
                  <a:pt x="6533358" y="904329"/>
                </a:cubicBezTo>
                <a:cubicBezTo>
                  <a:pt x="6248492" y="916442"/>
                  <a:pt x="6289924" y="921674"/>
                  <a:pt x="6064296" y="904329"/>
                </a:cubicBezTo>
                <a:cubicBezTo>
                  <a:pt x="5838668" y="886984"/>
                  <a:pt x="5502237" y="912647"/>
                  <a:pt x="5293695" y="904329"/>
                </a:cubicBezTo>
                <a:cubicBezTo>
                  <a:pt x="5085153" y="896011"/>
                  <a:pt x="4809974" y="872683"/>
                  <a:pt x="4523094" y="904329"/>
                </a:cubicBezTo>
                <a:cubicBezTo>
                  <a:pt x="4236214" y="935975"/>
                  <a:pt x="4107297" y="904202"/>
                  <a:pt x="3953519" y="904329"/>
                </a:cubicBezTo>
                <a:cubicBezTo>
                  <a:pt x="3799742" y="904456"/>
                  <a:pt x="3444063" y="884417"/>
                  <a:pt x="3082405" y="904329"/>
                </a:cubicBezTo>
                <a:cubicBezTo>
                  <a:pt x="2720747" y="924241"/>
                  <a:pt x="2641176" y="883350"/>
                  <a:pt x="2311804" y="904329"/>
                </a:cubicBezTo>
                <a:cubicBezTo>
                  <a:pt x="1982432" y="925308"/>
                  <a:pt x="1816206" y="937996"/>
                  <a:pt x="1440689" y="904329"/>
                </a:cubicBezTo>
                <a:cubicBezTo>
                  <a:pt x="1065173" y="870662"/>
                  <a:pt x="1104028" y="913722"/>
                  <a:pt x="770601" y="904329"/>
                </a:cubicBezTo>
                <a:cubicBezTo>
                  <a:pt x="437174" y="894936"/>
                  <a:pt x="382376" y="941956"/>
                  <a:pt x="0" y="904329"/>
                </a:cubicBezTo>
                <a:cubicBezTo>
                  <a:pt x="-13526" y="711019"/>
                  <a:pt x="-13758" y="668596"/>
                  <a:pt x="0" y="470251"/>
                </a:cubicBezTo>
                <a:cubicBezTo>
                  <a:pt x="13758" y="271906"/>
                  <a:pt x="14917" y="213069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1318653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>
              <a:lnSpc>
                <a:spcPct val="95000"/>
              </a:lnSpc>
              <a:spcBef>
                <a:spcPct val="0"/>
              </a:spcBef>
              <a:buNone/>
              <a:defRPr sz="4400" b="1"/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Del 3 – Tankar om 2024</a:t>
            </a:r>
          </a:p>
        </p:txBody>
      </p:sp>
    </p:spTree>
    <p:extLst>
      <p:ext uri="{BB962C8B-B14F-4D97-AF65-F5344CB8AC3E}">
        <p14:creationId xmlns:p14="http://schemas.microsoft.com/office/powerpoint/2010/main" val="276495075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/>
        </p:nvSpPr>
        <p:spPr>
          <a:xfrm>
            <a:off x="6842925" y="2169700"/>
            <a:ext cx="68223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§1 Välkomna 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§2 Projektstruktur och upplägg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      // Presentation av</a:t>
            </a:r>
            <a:b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</a:b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         projektkoordinatorer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§3 Projektplan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       // Översikt projektplan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       // Arbete inför </a:t>
            </a:r>
            <a:b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</a:b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          lagrådsremiss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§4 Nästa möte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3" name="Google Shape;143;p26"/>
          <p:cNvSpPr txBox="1"/>
          <p:nvPr/>
        </p:nvSpPr>
        <p:spPr>
          <a:xfrm>
            <a:off x="6426200" y="17458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2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Agenda 9 nov</a:t>
            </a:r>
            <a:endParaRPr kumimoji="0" sz="2200" b="0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0175" y="6129737"/>
            <a:ext cx="1269789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3175" y="5967475"/>
            <a:ext cx="1700240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6"/>
          <p:cNvSpPr txBox="1"/>
          <p:nvPr/>
        </p:nvSpPr>
        <p:spPr>
          <a:xfrm>
            <a:off x="267175" y="2243150"/>
            <a:ext cx="5388000" cy="2311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sv-SE" sz="3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kumimoji="0" lang="sv-SE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Tidiga insikter </a:t>
            </a:r>
            <a:br>
              <a:rPr kumimoji="0" lang="sv-SE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</a:br>
            <a:r>
              <a:rPr kumimoji="0" lang="sv-SE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för tidiga insatser </a:t>
            </a:r>
            <a:br>
              <a:rPr kumimoji="0" lang="sv-SE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</a:br>
            <a:r>
              <a:rPr kumimoji="0" lang="sv-SE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kumimoji="0" lang="sv-S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– en del av socialtjänstens omställning 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/>
          <p:nvPr/>
        </p:nvSpPr>
        <p:spPr>
          <a:xfrm>
            <a:off x="821525" y="2536025"/>
            <a:ext cx="4988700" cy="67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1"/>
          <p:cNvSpPr txBox="1"/>
          <p:nvPr/>
        </p:nvSpPr>
        <p:spPr>
          <a:xfrm>
            <a:off x="1023950" y="2690825"/>
            <a:ext cx="89772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6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§3 Projektplan</a:t>
            </a:r>
            <a:endParaRPr sz="2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// Översikt projektplan </a:t>
            </a:r>
            <a:br>
              <a:rPr lang="sv-SE" sz="2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sv-SE" sz="2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// Arbete inför lagrådsremiss </a:t>
            </a:r>
            <a:endParaRPr sz="2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6398" y="790575"/>
            <a:ext cx="8999199" cy="551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21300"/>
            <a:ext cx="11887201" cy="541541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4"/>
          <p:cNvSpPr/>
          <p:nvPr/>
        </p:nvSpPr>
        <p:spPr>
          <a:xfrm>
            <a:off x="5102059" y="4556575"/>
            <a:ext cx="566100" cy="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34"/>
          <p:cNvSpPr/>
          <p:nvPr/>
        </p:nvSpPr>
        <p:spPr>
          <a:xfrm>
            <a:off x="5080567" y="4556575"/>
            <a:ext cx="566100" cy="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34"/>
          <p:cNvSpPr/>
          <p:nvPr/>
        </p:nvSpPr>
        <p:spPr>
          <a:xfrm>
            <a:off x="5059075" y="4556575"/>
            <a:ext cx="566100" cy="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34"/>
          <p:cNvSpPr txBox="1"/>
          <p:nvPr/>
        </p:nvSpPr>
        <p:spPr>
          <a:xfrm>
            <a:off x="4928340" y="4634125"/>
            <a:ext cx="8544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White 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Paper #1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17" name="Google Shape;217;p34"/>
          <p:cNvSpPr/>
          <p:nvPr/>
        </p:nvSpPr>
        <p:spPr>
          <a:xfrm>
            <a:off x="6727159" y="3653900"/>
            <a:ext cx="566100" cy="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34"/>
          <p:cNvSpPr/>
          <p:nvPr/>
        </p:nvSpPr>
        <p:spPr>
          <a:xfrm>
            <a:off x="6705667" y="3653900"/>
            <a:ext cx="566100" cy="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34"/>
          <p:cNvSpPr/>
          <p:nvPr/>
        </p:nvSpPr>
        <p:spPr>
          <a:xfrm>
            <a:off x="6684175" y="3653900"/>
            <a:ext cx="566100" cy="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34"/>
          <p:cNvSpPr txBox="1"/>
          <p:nvPr/>
        </p:nvSpPr>
        <p:spPr>
          <a:xfrm>
            <a:off x="6553440" y="3731450"/>
            <a:ext cx="8544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White 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Paper #2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21" name="Google Shape;221;p34"/>
          <p:cNvSpPr/>
          <p:nvPr/>
        </p:nvSpPr>
        <p:spPr>
          <a:xfrm>
            <a:off x="8218709" y="2763070"/>
            <a:ext cx="566100" cy="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22;p34"/>
          <p:cNvSpPr/>
          <p:nvPr/>
        </p:nvSpPr>
        <p:spPr>
          <a:xfrm>
            <a:off x="8197217" y="2763070"/>
            <a:ext cx="566100" cy="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34"/>
          <p:cNvSpPr/>
          <p:nvPr/>
        </p:nvSpPr>
        <p:spPr>
          <a:xfrm>
            <a:off x="8175725" y="2763070"/>
            <a:ext cx="566100" cy="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34"/>
          <p:cNvSpPr txBox="1"/>
          <p:nvPr/>
        </p:nvSpPr>
        <p:spPr>
          <a:xfrm>
            <a:off x="8044990" y="2840620"/>
            <a:ext cx="8544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White 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Paper #3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25" name="Google Shape;225;p34"/>
          <p:cNvSpPr/>
          <p:nvPr/>
        </p:nvSpPr>
        <p:spPr>
          <a:xfrm>
            <a:off x="9843809" y="1860395"/>
            <a:ext cx="566100" cy="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34"/>
          <p:cNvSpPr/>
          <p:nvPr/>
        </p:nvSpPr>
        <p:spPr>
          <a:xfrm>
            <a:off x="9822317" y="1860395"/>
            <a:ext cx="566100" cy="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34"/>
          <p:cNvSpPr/>
          <p:nvPr/>
        </p:nvSpPr>
        <p:spPr>
          <a:xfrm>
            <a:off x="9800825" y="1860395"/>
            <a:ext cx="566100" cy="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34"/>
          <p:cNvSpPr txBox="1"/>
          <p:nvPr/>
        </p:nvSpPr>
        <p:spPr>
          <a:xfrm>
            <a:off x="9670090" y="1937945"/>
            <a:ext cx="8544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White 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Paper #4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29" name="Google Shape;229;p34"/>
          <p:cNvSpPr/>
          <p:nvPr/>
        </p:nvSpPr>
        <p:spPr>
          <a:xfrm>
            <a:off x="11186784" y="899825"/>
            <a:ext cx="566100" cy="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34"/>
          <p:cNvSpPr/>
          <p:nvPr/>
        </p:nvSpPr>
        <p:spPr>
          <a:xfrm>
            <a:off x="11165292" y="899825"/>
            <a:ext cx="566100" cy="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34"/>
          <p:cNvSpPr/>
          <p:nvPr/>
        </p:nvSpPr>
        <p:spPr>
          <a:xfrm>
            <a:off x="11143800" y="899825"/>
            <a:ext cx="566100" cy="7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34"/>
          <p:cNvSpPr txBox="1"/>
          <p:nvPr/>
        </p:nvSpPr>
        <p:spPr>
          <a:xfrm>
            <a:off x="11013065" y="977375"/>
            <a:ext cx="8544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White 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Paper #5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5"/>
          <p:cNvPicPr preferRelativeResize="0"/>
          <p:nvPr/>
        </p:nvPicPr>
        <p:blipFill rotWithShape="1">
          <a:blip r:embed="rId3">
            <a:alphaModFix/>
          </a:blip>
          <a:srcRect r="44543"/>
          <a:stretch/>
        </p:blipFill>
        <p:spPr>
          <a:xfrm>
            <a:off x="3700450" y="152400"/>
            <a:ext cx="2920076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5"/>
          <p:cNvSpPr txBox="1"/>
          <p:nvPr/>
        </p:nvSpPr>
        <p:spPr>
          <a:xfrm>
            <a:off x="6706000" y="959350"/>
            <a:ext cx="4948800" cy="28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Umeå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Sundsvall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Haninge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Järva stadsdel och Stockholm stad Norrköping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Karlstad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Grums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Nora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Mölndal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Malmö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Lund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Karlskrona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Helsingborg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40" name="Google Shape;240;p35"/>
          <p:cNvSpPr txBox="1"/>
          <p:nvPr/>
        </p:nvSpPr>
        <p:spPr>
          <a:xfrm>
            <a:off x="6706000" y="5167250"/>
            <a:ext cx="4948800" cy="10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3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highlight>
                  <a:srgbClr val="EA9999"/>
                </a:highlight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projektkontakt 1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highlight>
                <a:srgbClr val="EA9999"/>
              </a:highlight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sv-SE" sz="13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highlight>
                  <a:srgbClr val="93C47D"/>
                </a:highlight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projektkontakt 2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highlight>
                <a:srgbClr val="93C47D"/>
              </a:highlight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sv-SE" sz="13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highlight>
                  <a:srgbClr val="FFFF00"/>
                </a:highlight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projektkontakt 3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highlight>
                <a:srgbClr val="FFFF00"/>
              </a:highlight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/>
          <p:nvPr/>
        </p:nvSpPr>
        <p:spPr>
          <a:xfrm>
            <a:off x="1293700" y="3311050"/>
            <a:ext cx="8956200" cy="61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 // Arbete inför lagrådsremiss 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2" name="Google Shape;252;p37"/>
          <p:cNvCxnSpPr/>
          <p:nvPr/>
        </p:nvCxnSpPr>
        <p:spPr>
          <a:xfrm>
            <a:off x="2882275" y="4375450"/>
            <a:ext cx="4833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3" name="Google Shape;253;p37"/>
          <p:cNvCxnSpPr/>
          <p:nvPr/>
        </p:nvCxnSpPr>
        <p:spPr>
          <a:xfrm>
            <a:off x="5908388" y="4375450"/>
            <a:ext cx="4833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4" name="Google Shape;254;p37"/>
          <p:cNvCxnSpPr/>
          <p:nvPr/>
        </p:nvCxnSpPr>
        <p:spPr>
          <a:xfrm>
            <a:off x="8353900" y="4375450"/>
            <a:ext cx="4833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5" name="Google Shape;255;p37"/>
          <p:cNvSpPr/>
          <p:nvPr/>
        </p:nvSpPr>
        <p:spPr>
          <a:xfrm>
            <a:off x="908150" y="2621900"/>
            <a:ext cx="2515500" cy="1318800"/>
          </a:xfrm>
          <a:prstGeom prst="homePlate">
            <a:avLst>
              <a:gd name="adj" fmla="val 33550"/>
            </a:avLst>
          </a:prstGeom>
          <a:solidFill>
            <a:srgbClr val="6FADB8"/>
          </a:solidFill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FFFFFF"/>
              </a:highligh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37"/>
          <p:cNvSpPr txBox="1"/>
          <p:nvPr/>
        </p:nvSpPr>
        <p:spPr>
          <a:xfrm>
            <a:off x="968000" y="4126200"/>
            <a:ext cx="2352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Uppstart</a:t>
            </a:r>
            <a:br>
              <a:rPr kumimoji="0" lang="sv-SE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</a:br>
            <a:r>
              <a:rPr kumimoji="0" lang="sv-S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+ Utskick enkät om </a:t>
            </a:r>
            <a:br>
              <a:rPr kumimoji="0" lang="sv-S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</a:br>
            <a:r>
              <a:rPr kumimoji="0" lang="sv-S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nuläge och behov 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57" name="Google Shape;257;p37"/>
          <p:cNvSpPr/>
          <p:nvPr/>
        </p:nvSpPr>
        <p:spPr>
          <a:xfrm>
            <a:off x="3232823" y="2610150"/>
            <a:ext cx="2811000" cy="1318800"/>
          </a:xfrm>
          <a:prstGeom prst="chevron">
            <a:avLst>
              <a:gd name="adj" fmla="val 32143"/>
            </a:avLst>
          </a:prstGeom>
          <a:solidFill>
            <a:srgbClr val="6FADB8"/>
          </a:solidFill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FFFFFF"/>
              </a:highligh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37"/>
          <p:cNvSpPr txBox="1"/>
          <p:nvPr/>
        </p:nvSpPr>
        <p:spPr>
          <a:xfrm>
            <a:off x="3554138" y="4124600"/>
            <a:ext cx="2394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Resultat </a:t>
            </a:r>
            <a:br>
              <a:rPr kumimoji="0" lang="sv-SE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</a:br>
            <a:r>
              <a:rPr kumimoji="0" lang="sv-SE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från enkät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59" name="Google Shape;259;p37"/>
          <p:cNvSpPr/>
          <p:nvPr/>
        </p:nvSpPr>
        <p:spPr>
          <a:xfrm>
            <a:off x="5831581" y="2610150"/>
            <a:ext cx="2874000" cy="1318800"/>
          </a:xfrm>
          <a:prstGeom prst="chevron">
            <a:avLst>
              <a:gd name="adj" fmla="val 32143"/>
            </a:avLst>
          </a:prstGeom>
          <a:solidFill>
            <a:srgbClr val="6FADB8"/>
          </a:solidFill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FFFFFF"/>
              </a:highligh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37"/>
          <p:cNvSpPr txBox="1"/>
          <p:nvPr/>
        </p:nvSpPr>
        <p:spPr>
          <a:xfrm>
            <a:off x="6423500" y="4138750"/>
            <a:ext cx="21318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Rek.och </a:t>
            </a:r>
            <a:br>
              <a:rPr kumimoji="0" lang="sv-SE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</a:br>
            <a:r>
              <a:rPr kumimoji="0" lang="sv-SE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inspel </a:t>
            </a:r>
            <a:br>
              <a:rPr kumimoji="0" lang="sv-SE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</a:br>
            <a:r>
              <a:rPr kumimoji="0" lang="sv-SE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till dep.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61" name="Google Shape;261;p37"/>
          <p:cNvSpPr/>
          <p:nvPr/>
        </p:nvSpPr>
        <p:spPr>
          <a:xfrm>
            <a:off x="8475419" y="2610150"/>
            <a:ext cx="2686800" cy="1318800"/>
          </a:xfrm>
          <a:prstGeom prst="chevron">
            <a:avLst>
              <a:gd name="adj" fmla="val 32143"/>
            </a:avLst>
          </a:prstGeom>
          <a:solidFill>
            <a:srgbClr val="6FADB8"/>
          </a:solidFill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FFFFFF"/>
              </a:highligh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37"/>
          <p:cNvSpPr txBox="1"/>
          <p:nvPr/>
        </p:nvSpPr>
        <p:spPr>
          <a:xfrm>
            <a:off x="1218100" y="2849200"/>
            <a:ext cx="2226600" cy="9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9 nov.</a:t>
            </a:r>
            <a:br>
              <a:rPr kumimoji="0" lang="sv-SE" sz="1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</a:br>
            <a:r>
              <a:rPr kumimoji="0" lang="sv-SE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kl. 8.15-9.00 </a:t>
            </a:r>
            <a:br>
              <a:rPr kumimoji="0" lang="sv-SE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</a:br>
            <a:r>
              <a:rPr kumimoji="0" lang="sv-SE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digitalt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37"/>
          <p:cNvSpPr txBox="1"/>
          <p:nvPr/>
        </p:nvSpPr>
        <p:spPr>
          <a:xfrm>
            <a:off x="3765675" y="2849200"/>
            <a:ext cx="24948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21 nov.</a:t>
            </a:r>
            <a:r>
              <a:rPr kumimoji="0" lang="sv-SE" sz="1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 </a:t>
            </a:r>
            <a:br>
              <a:rPr kumimoji="0" lang="sv-SE" sz="1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</a:br>
            <a:r>
              <a:rPr kumimoji="0" lang="sv-SE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kl.13-15 </a:t>
            </a:r>
            <a:br>
              <a:rPr kumimoji="0" lang="sv-SE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</a:br>
            <a:r>
              <a:rPr kumimoji="0" lang="sv-SE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digitalt</a:t>
            </a:r>
            <a:endParaRPr kumimoji="0" sz="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37"/>
          <p:cNvSpPr txBox="1"/>
          <p:nvPr/>
        </p:nvSpPr>
        <p:spPr>
          <a:xfrm>
            <a:off x="6425300" y="2830949"/>
            <a:ext cx="29163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12 dec.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8.30-10 </a:t>
            </a:r>
            <a:br>
              <a:rPr kumimoji="0" lang="sv-SE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</a:br>
            <a:r>
              <a:rPr kumimoji="0" lang="sv-SE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digitalt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37"/>
          <p:cNvSpPr txBox="1"/>
          <p:nvPr/>
        </p:nvSpPr>
        <p:spPr>
          <a:xfrm>
            <a:off x="9113000" y="2834285"/>
            <a:ext cx="23943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18 jan.</a:t>
            </a:r>
            <a:br>
              <a:rPr kumimoji="0" lang="sv-SE" sz="1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</a:br>
            <a:r>
              <a:rPr kumimoji="0" lang="sv-SE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kl.11-15 </a:t>
            </a:r>
            <a:br>
              <a:rPr kumimoji="0" lang="sv-SE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</a:br>
            <a:r>
              <a:rPr kumimoji="0" lang="sv-SE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Stockholm</a:t>
            </a:r>
            <a:endParaRPr kumimoji="0" sz="1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p37"/>
          <p:cNvSpPr txBox="1"/>
          <p:nvPr/>
        </p:nvSpPr>
        <p:spPr>
          <a:xfrm>
            <a:off x="8770600" y="4121500"/>
            <a:ext cx="2297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Möte Sthlm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67" name="Google Shape;267;p37"/>
          <p:cNvSpPr txBox="1"/>
          <p:nvPr/>
        </p:nvSpPr>
        <p:spPr>
          <a:xfrm>
            <a:off x="844100" y="2297300"/>
            <a:ext cx="1356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Möte 1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68" name="Google Shape;268;p37"/>
          <p:cNvSpPr txBox="1"/>
          <p:nvPr/>
        </p:nvSpPr>
        <p:spPr>
          <a:xfrm>
            <a:off x="3249350" y="2297300"/>
            <a:ext cx="1356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Möte 2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69" name="Google Shape;269;p37"/>
          <p:cNvSpPr txBox="1"/>
          <p:nvPr/>
        </p:nvSpPr>
        <p:spPr>
          <a:xfrm>
            <a:off x="5863425" y="2297300"/>
            <a:ext cx="1356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Möte 3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70" name="Google Shape;270;p37"/>
          <p:cNvSpPr txBox="1"/>
          <p:nvPr/>
        </p:nvSpPr>
        <p:spPr>
          <a:xfrm>
            <a:off x="8497275" y="2297300"/>
            <a:ext cx="1356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Möte 4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71" name="Google Shape;271;p37"/>
          <p:cNvSpPr txBox="1"/>
          <p:nvPr/>
        </p:nvSpPr>
        <p:spPr>
          <a:xfrm rot="-769098">
            <a:off x="790481" y="2741252"/>
            <a:ext cx="759939" cy="26409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matic SC"/>
                <a:ea typeface="Amatic SC"/>
                <a:cs typeface="Amatic SC"/>
                <a:sym typeface="Amatic SC"/>
              </a:rPr>
              <a:t>i dag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C117AC6-1364-119B-88DF-05582D40F21A}"/>
              </a:ext>
            </a:extLst>
          </p:cNvPr>
          <p:cNvSpPr/>
          <p:nvPr/>
        </p:nvSpPr>
        <p:spPr>
          <a:xfrm>
            <a:off x="906517" y="3808686"/>
            <a:ext cx="8303173" cy="9249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2875DB7-1514-4C4D-B931-224B80319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43" y="519544"/>
            <a:ext cx="9609825" cy="1231392"/>
          </a:xfrm>
        </p:spPr>
        <p:txBody>
          <a:bodyPr/>
          <a:lstStyle/>
          <a:p>
            <a:r>
              <a:rPr lang="sv-SE" sz="3600" dirty="0"/>
              <a:t>Framtidens socialtjänst – på väg mot en hållbar socialtjänst – en del av lösningen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E51F1C3-7629-48F6-86E2-69DB5574D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44" y="1968359"/>
            <a:ext cx="9350217" cy="3917160"/>
          </a:xfrm>
        </p:spPr>
        <p:txBody>
          <a:bodyPr/>
          <a:lstStyle/>
          <a:p>
            <a:pPr marL="30163" indent="0">
              <a:buNone/>
            </a:pPr>
            <a:r>
              <a:rPr lang="sv-SE" b="1" dirty="0"/>
              <a:t>De större förslagen bildar en helhet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Främja jämlika </a:t>
            </a:r>
            <a:r>
              <a:rPr lang="sv-SE" sz="2400" i="1" dirty="0"/>
              <a:t>och jämställda </a:t>
            </a:r>
            <a:r>
              <a:rPr lang="sv-SE" sz="2400" dirty="0"/>
              <a:t>levnadsvillkor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Förebyggande perspektiv och vara lätt tillgänglig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Möjlighet att tillhandahålla insatser utan behovsprövning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Kunskapsbaserad – vetenskap och beprövad erfarenhet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En ny lag om socialtjänstdataregister – </a:t>
            </a:r>
            <a:r>
              <a:rPr lang="sv-SE" sz="2400" i="1" dirty="0"/>
              <a:t>under utredning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Samhällsplanering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Planering av insatser för enskilda inom alla verksamhetsområden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sv-SE" sz="22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C52837A-1409-7BA9-B086-78A8B91C3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8445">
            <a:off x="10650995" y="1767658"/>
            <a:ext cx="1187336" cy="178774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470777B7-3BF4-1CA1-C5B0-921F1B704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361" y="1561098"/>
            <a:ext cx="1187396" cy="178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28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 6">
            <a:extLst>
              <a:ext uri="{FF2B5EF4-FFF2-40B4-BE49-F238E27FC236}">
                <a16:creationId xmlns:a16="http://schemas.microsoft.com/office/drawing/2014/main" id="{A3113D34-73DF-710F-6CCD-A9CD7C28F2CF}"/>
              </a:ext>
            </a:extLst>
          </p:cNvPr>
          <p:cNvSpPr/>
          <p:nvPr/>
        </p:nvSpPr>
        <p:spPr>
          <a:xfrm>
            <a:off x="-120317" y="3103399"/>
            <a:ext cx="8275898" cy="2011101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 kunskapsbaserad socialtjänst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64232" y="2105994"/>
            <a:ext cx="7970482" cy="402767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Verksamheten ska bedrivas i överensstämmelse med vetenskap och beprövad erfarenhet.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2200" dirty="0"/>
              <a:t>Den regionala nivån behöver stärkas – en utredning bör tillsättas om hur en fungerande och effektiv kunskapsstyrning mellan kommuner/staten säkerställs</a:t>
            </a:r>
            <a:r>
              <a:rPr lang="sv-SE" sz="2200" b="1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2200" dirty="0"/>
              <a:t>Behov av översyn av professionens roll och beslutsordningen.</a:t>
            </a:r>
          </a:p>
          <a:p>
            <a:pPr>
              <a:buFont typeface="Arial" panose="020B0604020202020204" pitchFamily="34" charset="0"/>
              <a:buChar char="•"/>
            </a:pPr>
            <a:endParaRPr lang="sv-SE" sz="22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3"/>
          <a:stretch/>
        </p:blipFill>
        <p:spPr>
          <a:xfrm>
            <a:off x="8428802" y="2954368"/>
            <a:ext cx="3690511" cy="302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4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638C4B-C191-42A1-BBA1-0B796F511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3" y="902230"/>
            <a:ext cx="9609825" cy="836920"/>
          </a:xfrm>
        </p:spPr>
        <p:txBody>
          <a:bodyPr/>
          <a:lstStyle/>
          <a:p>
            <a:r>
              <a:rPr lang="sv-SE" dirty="0"/>
              <a:t>Nationell statistik - II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D84FB9E-DC96-453B-BC7D-26B05BFE7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33" y="1739150"/>
            <a:ext cx="9767146" cy="4517270"/>
          </a:xfrm>
        </p:spPr>
        <p:txBody>
          <a:bodyPr/>
          <a:lstStyle/>
          <a:p>
            <a:pPr marL="30163" indent="0">
              <a:buNone/>
            </a:pPr>
            <a:endParaRPr lang="sv-SE" dirty="0">
              <a:hlinkClick r:id="rId3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v-SE" dirty="0">
                <a:hlinkClick r:id="rId3"/>
              </a:rPr>
              <a:t>Kompletterande utredning </a:t>
            </a:r>
            <a:r>
              <a:rPr lang="sv-SE" dirty="0"/>
              <a:t>om bättre förutsättningar för att utveckla en kunskapsbaserad socialtjänst: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dirty="0"/>
              <a:t>föreslå ett samlat regelverk för socialtjänstdataregister som är förenligt med bestämmelserna om skydd för den personliga integriteten i regeringsformen liksom dataskyddsregleringen,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dirty="0"/>
              <a:t>analysera hur förslagen förhåller sig till regelverken om offentlighet och sekretess och ta ställning till om kommunerna ska ges tillgång till de uppgifter som de har lämnat genom elektronisk åtkomst.</a:t>
            </a:r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Redovisas 1 juli 2024.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sv-SE" dirty="0"/>
          </a:p>
          <a:p>
            <a:pPr lvl="1">
              <a:buFont typeface="Arial" panose="020B0604020202020204" pitchFamily="34" charset="0"/>
              <a:buChar char="•"/>
            </a:pPr>
            <a:endParaRPr lang="sv-SE" dirty="0"/>
          </a:p>
          <a:p>
            <a:pPr marL="30163" indent="0">
              <a:buNone/>
            </a:pP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00" y="2513716"/>
            <a:ext cx="1980000" cy="25496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DC4DA0E9-83F1-AE55-1C20-CEA4BF42C772}"/>
                  </a:ext>
                </a:extLst>
              </p14:cNvPr>
              <p14:cNvContentPartPr/>
              <p14:nvPr/>
            </p14:nvContentPartPr>
            <p14:xfrm>
              <a:off x="839242" y="5867704"/>
              <a:ext cx="3130920" cy="7056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DC4DA0E9-83F1-AE55-1C20-CEA4BF42C77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5602" y="5759704"/>
                <a:ext cx="323856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1D1398AE-645C-E278-F515-4EA43778EABB}"/>
                  </a:ext>
                </a:extLst>
              </p14:cNvPr>
              <p14:cNvContentPartPr/>
              <p14:nvPr/>
            </p14:nvContentPartPr>
            <p14:xfrm>
              <a:off x="728020" y="5726320"/>
              <a:ext cx="3432600" cy="21708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1D1398AE-645C-E278-F515-4EA43778EAB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4020" y="5618320"/>
                <a:ext cx="354024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AC5E6E03-B4B0-0A86-09D6-CDDD36DF72ED}"/>
                  </a:ext>
                </a:extLst>
              </p14:cNvPr>
              <p14:cNvContentPartPr/>
              <p14:nvPr/>
            </p14:nvContentPartPr>
            <p14:xfrm>
              <a:off x="688420" y="5828920"/>
              <a:ext cx="873360" cy="13968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AC5E6E03-B4B0-0A86-09D6-CDDD36DF72E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4780" y="5721280"/>
                <a:ext cx="981000" cy="35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0722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C80869-CE7F-A94E-35F3-48D5F7A6B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264" y="3021418"/>
            <a:ext cx="7797471" cy="1245782"/>
          </a:xfrm>
          <a:solidFill>
            <a:schemeClr val="accent3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sv-SE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Del 1 – Inflygning</a:t>
            </a:r>
          </a:p>
        </p:txBody>
      </p:sp>
    </p:spTree>
    <p:extLst>
      <p:ext uri="{BB962C8B-B14F-4D97-AF65-F5344CB8AC3E}">
        <p14:creationId xmlns:p14="http://schemas.microsoft.com/office/powerpoint/2010/main" val="171786345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638C4B-C191-42A1-BBA1-0B796F511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3" y="902230"/>
            <a:ext cx="9609825" cy="836920"/>
          </a:xfrm>
        </p:spPr>
        <p:txBody>
          <a:bodyPr/>
          <a:lstStyle/>
          <a:p>
            <a:r>
              <a:rPr lang="sv-SE" dirty="0"/>
              <a:t>Nationell statistik - III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D84FB9E-DC96-453B-BC7D-26B05BFE7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33" y="1739150"/>
            <a:ext cx="9767146" cy="4517270"/>
          </a:xfrm>
        </p:spPr>
        <p:txBody>
          <a:bodyPr/>
          <a:lstStyle/>
          <a:p>
            <a:pPr marL="30163" indent="0">
              <a:buNone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>
                <a:hlinkClick r:id="rId3"/>
              </a:rPr>
              <a:t>Kompletterande uppdrag till Socialstyrelsen </a:t>
            </a:r>
            <a:r>
              <a:rPr lang="sv-SE" dirty="0"/>
              <a:t>att analysera kommunernas förutsättningar och behov inför införandet av en socialtjänstdataregisterlag: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/>
              <a:t>analysera kommunernas förutsättningar att lämna uppgifter,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/>
              <a:t>beräkna kommunernas eventuella kostnader med utgångspunkt i de uppgifter som utredningen bedömer ska lämnas,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/>
              <a:t>samt analysera hur kommunernas system kan hantera en sådan uppgiftsinsamling.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Redovisas 19 april 2024.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sv-SE" dirty="0"/>
          </a:p>
          <a:p>
            <a:pPr lvl="1">
              <a:buFont typeface="Arial" panose="020B0604020202020204" pitchFamily="34" charset="0"/>
              <a:buChar char="•"/>
            </a:pPr>
            <a:endParaRPr lang="sv-SE" dirty="0"/>
          </a:p>
          <a:p>
            <a:pPr marL="30163" indent="0">
              <a:buNone/>
            </a:pPr>
            <a:endParaRPr lang="sv-SE" dirty="0"/>
          </a:p>
          <a:p>
            <a:pPr lvl="1">
              <a:buFont typeface="Arial" panose="020B0604020202020204" pitchFamily="34" charset="0"/>
              <a:buChar char="•"/>
            </a:pPr>
            <a:endParaRPr lang="sv-SE" dirty="0"/>
          </a:p>
          <a:p>
            <a:pPr marL="30163" indent="0">
              <a:buNone/>
            </a:pP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00" y="2513716"/>
            <a:ext cx="1980000" cy="25496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E902C10A-1976-A6D0-D5DB-1F02F4352087}"/>
                  </a:ext>
                </a:extLst>
              </p14:cNvPr>
              <p14:cNvContentPartPr/>
              <p14:nvPr/>
            </p14:nvContentPartPr>
            <p14:xfrm>
              <a:off x="736642" y="5809744"/>
              <a:ext cx="3569040" cy="5904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E902C10A-1976-A6D0-D5DB-1F02F43520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2642" y="5702104"/>
                <a:ext cx="367668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48D85021-779B-8748-CF69-29EA112E57E7}"/>
                  </a:ext>
                </a:extLst>
              </p14:cNvPr>
              <p14:cNvContentPartPr/>
              <p14:nvPr/>
            </p14:nvContentPartPr>
            <p14:xfrm>
              <a:off x="745660" y="5877880"/>
              <a:ext cx="3636000" cy="5256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48D85021-779B-8748-CF69-29EA112E57E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1660" y="5769880"/>
                <a:ext cx="3743640" cy="26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6598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1">
            <a:extLst>
              <a:ext uri="{FF2B5EF4-FFF2-40B4-BE49-F238E27FC236}">
                <a16:creationId xmlns:a16="http://schemas.microsoft.com/office/drawing/2014/main" id="{17FAD661-84AD-4F8C-B648-8D6C8454B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300" y="506777"/>
            <a:ext cx="10846849" cy="5703524"/>
          </a:xfrm>
          <a:solidFill>
            <a:schemeClr val="bg1"/>
          </a:solidFill>
        </p:spPr>
        <p:txBody>
          <a:bodyPr/>
          <a:lstStyle/>
          <a:p>
            <a:endParaRPr lang="sv-SE" dirty="0"/>
          </a:p>
          <a:p>
            <a:pPr algn="ctr"/>
            <a:endParaRPr lang="sv-SE" sz="3200" b="1" dirty="0"/>
          </a:p>
          <a:p>
            <a:pPr algn="ctr"/>
            <a:endParaRPr lang="sv-SE" sz="3600" b="1" dirty="0"/>
          </a:p>
          <a:p>
            <a:pPr algn="ctr"/>
            <a:r>
              <a:rPr lang="sv-S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NUSO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sv-SE" sz="3200" b="1" dirty="0"/>
              <a:t>Nationell Uppföljning av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sv-SE" sz="3200" b="1" dirty="0"/>
              <a:t>Socialtjänstens Omställning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85528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rubrik 1">
            <a:extLst>
              <a:ext uri="{FF2B5EF4-FFF2-40B4-BE49-F238E27FC236}">
                <a16:creationId xmlns:a16="http://schemas.microsoft.com/office/drawing/2014/main" id="{44F87FC4-DC10-4C79-BFE6-05A723BB97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sv-S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Grundläggande forskning om socialtjänstens arbete saknas i stor utsträckning på nationell nivå, samtidigt som kommunerna är i behov av analysstöd för lokal verksamhetsutveckling. </a:t>
            </a:r>
          </a:p>
          <a:p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Områden som fokuseras: </a:t>
            </a:r>
            <a:endParaRPr lang="sv-S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Utveckling av det förebyggande arbetet och icke-biståndsprövade insatser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Jämställdhet och jämlikhet i bemötande, bedömningar och insatser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Systematisk uppföljning och analysstöd för arbete utifrån vetenskap </a:t>
            </a:r>
            <a:r>
              <a:rPr lang="sv-S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 beprövad erfarenhet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NUSO bidrar också med viktig kunskap och erfarenheter till utvecklingen av socialtjänstdataregister.</a:t>
            </a:r>
            <a:endParaRPr lang="sv-S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352B43D1-39EE-4461-B872-885D506AEE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Från utgångsläge till uppföljning över tid</a:t>
            </a:r>
          </a:p>
        </p:txBody>
      </p:sp>
    </p:spTree>
    <p:extLst>
      <p:ext uri="{BB962C8B-B14F-4D97-AF65-F5344CB8AC3E}">
        <p14:creationId xmlns:p14="http://schemas.microsoft.com/office/powerpoint/2010/main" val="3755033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skärmbild, programvara, Webbplats&#10;&#10;Automatiskt genererad beskrivning">
            <a:extLst>
              <a:ext uri="{FF2B5EF4-FFF2-40B4-BE49-F238E27FC236}">
                <a16:creationId xmlns:a16="http://schemas.microsoft.com/office/drawing/2014/main" id="{10F2BFDC-ABDF-5B47-3897-1EED2D677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3" r="6300" b="7646"/>
          <a:stretch/>
        </p:blipFill>
        <p:spPr>
          <a:xfrm>
            <a:off x="0" y="0"/>
            <a:ext cx="12268828" cy="5776571"/>
          </a:xfrm>
        </p:spPr>
      </p:pic>
      <p:sp>
        <p:nvSpPr>
          <p:cNvPr id="12" name="Ellips 11">
            <a:extLst>
              <a:ext uri="{FF2B5EF4-FFF2-40B4-BE49-F238E27FC236}">
                <a16:creationId xmlns:a16="http://schemas.microsoft.com/office/drawing/2014/main" id="{4023E3DC-011F-A3B3-3E39-483892C3C5A1}"/>
              </a:ext>
            </a:extLst>
          </p:cNvPr>
          <p:cNvSpPr/>
          <p:nvPr/>
        </p:nvSpPr>
        <p:spPr>
          <a:xfrm>
            <a:off x="239486" y="1317172"/>
            <a:ext cx="7815943" cy="2773984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6560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73FB58-95EF-87DB-FADD-8E46A746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16" y="512360"/>
            <a:ext cx="9609825" cy="1231392"/>
          </a:xfrm>
        </p:spPr>
        <p:txBody>
          <a:bodyPr/>
          <a:lstStyle/>
          <a:p>
            <a:r>
              <a:rPr lang="sv-SE" dirty="0"/>
              <a:t>Övrigt stöd 2024 - 1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B0DCB5A-0488-A641-3E0A-D6EFD7AD5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916" y="1434593"/>
            <a:ext cx="11172168" cy="4911047"/>
          </a:xfrm>
        </p:spPr>
        <p:txBody>
          <a:bodyPr/>
          <a:lstStyle/>
          <a:p>
            <a:pPr marL="30163" indent="0">
              <a:buNone/>
            </a:pPr>
            <a:r>
              <a:rPr lang="sv-SE" sz="2800" b="1" dirty="0"/>
              <a:t>Övergripande:</a:t>
            </a:r>
          </a:p>
          <a:p>
            <a:r>
              <a:rPr lang="sv-SE" sz="2800" dirty="0"/>
              <a:t>Kommunikation – samlad webb &amp; aktiv spridning av exempel </a:t>
            </a:r>
          </a:p>
          <a:p>
            <a:r>
              <a:rPr lang="sv-SE" sz="2800" dirty="0"/>
              <a:t>Kartläggning / gapanalys under 2024 – nuläge till ny SoL</a:t>
            </a:r>
          </a:p>
          <a:p>
            <a:r>
              <a:rPr lang="sv-SE" sz="2800" dirty="0"/>
              <a:t>Utbildningsinsatser – breda och riktade</a:t>
            </a:r>
          </a:p>
          <a:p>
            <a:r>
              <a:rPr lang="sv-SE" sz="2800" dirty="0"/>
              <a:t>Länsdialoger – utbildning och gapanalys </a:t>
            </a:r>
          </a:p>
          <a:p>
            <a:r>
              <a:rPr lang="sv-SE" sz="2800" dirty="0"/>
              <a:t>Förutsättningar för omställning och hållbar verksamhet / effektiv socialtjänst - kompetensförsörjning, välfärdsteknik, digitalisering, avtalssamverkan, organisering</a:t>
            </a:r>
          </a:p>
          <a:p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22474565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9C5F8E-0DB2-8C87-8F59-059186442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28" y="1154500"/>
            <a:ext cx="11527771" cy="5030400"/>
          </a:xfrm>
        </p:spPr>
        <p:txBody>
          <a:bodyPr/>
          <a:lstStyle/>
          <a:p>
            <a:pPr marL="30163" indent="0">
              <a:buNone/>
            </a:pPr>
            <a:r>
              <a:rPr lang="sv-SE" sz="2800" b="1" dirty="0"/>
              <a:t>Olika områden:</a:t>
            </a:r>
          </a:p>
          <a:p>
            <a:r>
              <a:rPr lang="sv-SE" sz="2800" dirty="0"/>
              <a:t>Samhällsplanering – nätverk samhällsplanering och socialtjänst / lärande exempel</a:t>
            </a:r>
          </a:p>
          <a:p>
            <a:r>
              <a:rPr lang="sv-SE" sz="2800" dirty="0"/>
              <a:t>Planering av insatser – stöd i framtagande av arbetssätt</a:t>
            </a:r>
          </a:p>
          <a:p>
            <a:r>
              <a:rPr lang="sv-SE" sz="2800" dirty="0"/>
              <a:t>Jämställdhet – fortsatt arbete, möjlig satsning ÖK</a:t>
            </a:r>
          </a:p>
          <a:p>
            <a:r>
              <a:rPr lang="sv-SE" sz="2800" dirty="0"/>
              <a:t>Barnrätt/juridik – utbildning, stöd, utveckling</a:t>
            </a:r>
          </a:p>
          <a:p>
            <a:r>
              <a:rPr lang="sv-SE" sz="2800" dirty="0"/>
              <a:t>Tillgänglig socialtjänst utöver ”första linjen” - myndighetsutövning/stöd och behandling – kunskapsstöd, organisering i relation till ”första linjen” och närliggande aktörer (primärvård, psykiatri, skola osv)</a:t>
            </a:r>
          </a:p>
          <a:p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25992E9-4999-F559-F49D-D8A33E25EC07}"/>
              </a:ext>
            </a:extLst>
          </p:cNvPr>
          <p:cNvSpPr txBox="1">
            <a:spLocks/>
          </p:cNvSpPr>
          <p:nvPr/>
        </p:nvSpPr>
        <p:spPr>
          <a:xfrm>
            <a:off x="473728" y="271060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Övrigt stöd 2024 - 2</a:t>
            </a:r>
          </a:p>
        </p:txBody>
      </p:sp>
    </p:spTree>
    <p:extLst>
      <p:ext uri="{BB962C8B-B14F-4D97-AF65-F5344CB8AC3E}">
        <p14:creationId xmlns:p14="http://schemas.microsoft.com/office/powerpoint/2010/main" val="3466020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30AE4DD0-836E-6542-0173-39A86A203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939" y="3642235"/>
            <a:ext cx="2374106" cy="2465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Pratbubbla: oval 2">
            <a:extLst>
              <a:ext uri="{FF2B5EF4-FFF2-40B4-BE49-F238E27FC236}">
                <a16:creationId xmlns:a16="http://schemas.microsoft.com/office/drawing/2014/main" id="{FAB09361-F06F-20EF-D3E6-A61BF245A6F8}"/>
              </a:ext>
            </a:extLst>
          </p:cNvPr>
          <p:cNvSpPr/>
          <p:nvPr/>
        </p:nvSpPr>
        <p:spPr>
          <a:xfrm>
            <a:off x="8222951" y="861332"/>
            <a:ext cx="3581977" cy="2726305"/>
          </a:xfrm>
          <a:prstGeom prst="wedgeEllipseCallout">
            <a:avLst>
              <a:gd name="adj1" fmla="val -58999"/>
              <a:gd name="adj2" fmla="val 4504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0163" algn="ctr"/>
            <a:r>
              <a:rPr lang="sv-SE" sz="3200" dirty="0"/>
              <a:t>Hur förbereder ni er? Vad är på gång?</a:t>
            </a:r>
          </a:p>
        </p:txBody>
      </p:sp>
      <p:sp>
        <p:nvSpPr>
          <p:cNvPr id="2" name="Pratbubbla: oval 1">
            <a:extLst>
              <a:ext uri="{FF2B5EF4-FFF2-40B4-BE49-F238E27FC236}">
                <a16:creationId xmlns:a16="http://schemas.microsoft.com/office/drawing/2014/main" id="{0C643C8F-2A18-05DD-C97A-096E62D0A87B}"/>
              </a:ext>
            </a:extLst>
          </p:cNvPr>
          <p:cNvSpPr/>
          <p:nvPr/>
        </p:nvSpPr>
        <p:spPr>
          <a:xfrm>
            <a:off x="66973" y="449605"/>
            <a:ext cx="3902075" cy="2979395"/>
          </a:xfrm>
          <a:prstGeom prst="wedgeEllipseCallout">
            <a:avLst>
              <a:gd name="adj1" fmla="val 59247"/>
              <a:gd name="adj2" fmla="val 565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0163" algn="ctr"/>
            <a:r>
              <a:rPr lang="sv-SE" sz="3200" dirty="0"/>
              <a:t>Medskick till SKR runt ÖK? Vad behöver ni?</a:t>
            </a:r>
          </a:p>
        </p:txBody>
      </p:sp>
      <p:sp>
        <p:nvSpPr>
          <p:cNvPr id="5" name="Pratbubbla: oval 4">
            <a:extLst>
              <a:ext uri="{FF2B5EF4-FFF2-40B4-BE49-F238E27FC236}">
                <a16:creationId xmlns:a16="http://schemas.microsoft.com/office/drawing/2014/main" id="{92C29BD3-C481-19AD-08B0-413D82F4C94E}"/>
              </a:ext>
            </a:extLst>
          </p:cNvPr>
          <p:cNvSpPr/>
          <p:nvPr/>
        </p:nvSpPr>
        <p:spPr>
          <a:xfrm>
            <a:off x="4117047" y="190500"/>
            <a:ext cx="3957905" cy="2844800"/>
          </a:xfrm>
          <a:prstGeom prst="wedgeEllipseCallout">
            <a:avLst>
              <a:gd name="adj1" fmla="val 1651"/>
              <a:gd name="adj2" fmla="val 6526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0163" algn="ctr"/>
            <a:r>
              <a:rPr lang="sv-SE" sz="3200" dirty="0"/>
              <a:t>Vad saknas?</a:t>
            </a:r>
          </a:p>
        </p:txBody>
      </p:sp>
    </p:spTree>
    <p:extLst>
      <p:ext uri="{BB962C8B-B14F-4D97-AF65-F5344CB8AC3E}">
        <p14:creationId xmlns:p14="http://schemas.microsoft.com/office/powerpoint/2010/main" val="3062838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29" y="1882966"/>
            <a:ext cx="4663826" cy="2414658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44433" y="4052886"/>
            <a:ext cx="10990217" cy="1756610"/>
          </a:xfrm>
        </p:spPr>
        <p:txBody>
          <a:bodyPr/>
          <a:lstStyle/>
          <a:p>
            <a:pPr marL="30163" indent="0">
              <a:buNone/>
            </a:pPr>
            <a:endParaRPr lang="sv-SE" sz="1800" dirty="0"/>
          </a:p>
          <a:p>
            <a:pPr marL="30163" indent="0" algn="ctr">
              <a:buNone/>
            </a:pPr>
            <a:r>
              <a:rPr lang="sv-SE" sz="1800" dirty="0"/>
              <a:t>Niklas Eriksson, Avdelningen för vård och omsorg, 08-452 77 73, </a:t>
            </a:r>
            <a:r>
              <a:rPr lang="sv-SE" sz="1800" dirty="0">
                <a:hlinkClick r:id="rId4"/>
              </a:rPr>
              <a:t>niklas.eriksson@skr.se</a:t>
            </a:r>
            <a:r>
              <a:rPr lang="sv-SE" sz="1800" dirty="0"/>
              <a:t> </a:t>
            </a:r>
          </a:p>
          <a:p>
            <a:pPr marL="30163" indent="0">
              <a:buNone/>
            </a:pPr>
            <a:endParaRPr lang="sv-SE" sz="1800" dirty="0"/>
          </a:p>
          <a:p>
            <a:pPr marL="30163" indent="0" algn="ctr">
              <a:buNone/>
            </a:pP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320731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tbubbla: oval 6">
            <a:extLst>
              <a:ext uri="{FF2B5EF4-FFF2-40B4-BE49-F238E27FC236}">
                <a16:creationId xmlns:a16="http://schemas.microsoft.com/office/drawing/2014/main" id="{FD2F5FBC-0C06-6FF1-D2F2-B15F8575B8E3}"/>
              </a:ext>
            </a:extLst>
          </p:cNvPr>
          <p:cNvSpPr/>
          <p:nvPr/>
        </p:nvSpPr>
        <p:spPr>
          <a:xfrm>
            <a:off x="303747" y="5434692"/>
            <a:ext cx="2129352" cy="1254536"/>
          </a:xfrm>
          <a:prstGeom prst="wedgeEllipseCallout">
            <a:avLst>
              <a:gd name="adj1" fmla="val 138564"/>
              <a:gd name="adj2" fmla="val -9768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Långsiktig finansiering?</a:t>
            </a:r>
          </a:p>
        </p:txBody>
      </p:sp>
      <p:sp>
        <p:nvSpPr>
          <p:cNvPr id="6" name="Pratbubbla: oval 5">
            <a:extLst>
              <a:ext uri="{FF2B5EF4-FFF2-40B4-BE49-F238E27FC236}">
                <a16:creationId xmlns:a16="http://schemas.microsoft.com/office/drawing/2014/main" id="{7C3A6DCD-93DC-8AD9-71DF-9393037C5196}"/>
              </a:ext>
            </a:extLst>
          </p:cNvPr>
          <p:cNvSpPr/>
          <p:nvPr/>
        </p:nvSpPr>
        <p:spPr>
          <a:xfrm>
            <a:off x="2103857" y="5434692"/>
            <a:ext cx="2343968" cy="1254536"/>
          </a:xfrm>
          <a:prstGeom prst="wedgeEllipseCallout">
            <a:avLst>
              <a:gd name="adj1" fmla="val 59031"/>
              <a:gd name="adj2" fmla="val -89800"/>
            </a:avLst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Tidigt och samordnat – förebyggande.</a:t>
            </a:r>
          </a:p>
        </p:txBody>
      </p:sp>
      <p:pic>
        <p:nvPicPr>
          <p:cNvPr id="88" name="Bildobjekt 87">
            <a:extLst>
              <a:ext uri="{FF2B5EF4-FFF2-40B4-BE49-F238E27FC236}">
                <a16:creationId xmlns:a16="http://schemas.microsoft.com/office/drawing/2014/main" id="{052B3C0A-6682-48BA-EA08-E19A7C17C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629" y="1694917"/>
            <a:ext cx="4144587" cy="3236066"/>
          </a:xfrm>
          <a:prstGeom prst="rect">
            <a:avLst/>
          </a:prstGeom>
        </p:spPr>
      </p:pic>
      <p:sp>
        <p:nvSpPr>
          <p:cNvPr id="78" name="Pratbubbla: oval 77">
            <a:extLst>
              <a:ext uri="{FF2B5EF4-FFF2-40B4-BE49-F238E27FC236}">
                <a16:creationId xmlns:a16="http://schemas.microsoft.com/office/drawing/2014/main" id="{D74ECCFA-DFCE-ED42-043A-548D4C330441}"/>
              </a:ext>
            </a:extLst>
          </p:cNvPr>
          <p:cNvSpPr/>
          <p:nvPr/>
        </p:nvSpPr>
        <p:spPr>
          <a:xfrm flipH="1">
            <a:off x="2759365" y="36539"/>
            <a:ext cx="2530495" cy="1786921"/>
          </a:xfrm>
          <a:prstGeom prst="wedgeEllipseCallout">
            <a:avLst>
              <a:gd name="adj1" fmla="val -52692"/>
              <a:gd name="adj2" fmla="val 743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v-SE" dirty="0"/>
              <a:t>Ny lagstiftning kommer att bidra – men det räcker inte…</a:t>
            </a:r>
          </a:p>
        </p:txBody>
      </p:sp>
      <p:sp>
        <p:nvSpPr>
          <p:cNvPr id="79" name="Pratbubbla: oval 78">
            <a:extLst>
              <a:ext uri="{FF2B5EF4-FFF2-40B4-BE49-F238E27FC236}">
                <a16:creationId xmlns:a16="http://schemas.microsoft.com/office/drawing/2014/main" id="{328D08E7-19EC-A895-F5F3-2D2ED951B45E}"/>
              </a:ext>
            </a:extLst>
          </p:cNvPr>
          <p:cNvSpPr/>
          <p:nvPr/>
        </p:nvSpPr>
        <p:spPr>
          <a:xfrm>
            <a:off x="5003828" y="70889"/>
            <a:ext cx="2342833" cy="1649569"/>
          </a:xfrm>
          <a:prstGeom prst="wedgeEllipseCallout">
            <a:avLst>
              <a:gd name="adj1" fmla="val 7712"/>
              <a:gd name="adj2" fmla="val 6493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Finansiering kommer att behövas… </a:t>
            </a:r>
            <a:r>
              <a:rPr lang="sv-SE" dirty="0" err="1"/>
              <a:t>FiP</a:t>
            </a:r>
            <a:r>
              <a:rPr lang="sv-SE" dirty="0"/>
              <a:t>?</a:t>
            </a:r>
          </a:p>
          <a:p>
            <a:pPr algn="ctr"/>
            <a:endParaRPr lang="sv-SE" dirty="0"/>
          </a:p>
        </p:txBody>
      </p:sp>
      <p:sp>
        <p:nvSpPr>
          <p:cNvPr id="85" name="Pratbubbla: oval 84">
            <a:extLst>
              <a:ext uri="{FF2B5EF4-FFF2-40B4-BE49-F238E27FC236}">
                <a16:creationId xmlns:a16="http://schemas.microsoft.com/office/drawing/2014/main" id="{99577CCD-29C8-9742-14FB-5FA58DFE9A1D}"/>
              </a:ext>
            </a:extLst>
          </p:cNvPr>
          <p:cNvSpPr/>
          <p:nvPr/>
        </p:nvSpPr>
        <p:spPr>
          <a:xfrm>
            <a:off x="218733" y="0"/>
            <a:ext cx="2530495" cy="2279886"/>
          </a:xfrm>
          <a:prstGeom prst="wedgeEllipseCallout">
            <a:avLst>
              <a:gd name="adj1" fmla="val 82543"/>
              <a:gd name="adj2" fmla="val 4795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Utan en gemensam målbild och dåliga förutsättningar blir det svårt…</a:t>
            </a:r>
          </a:p>
        </p:txBody>
      </p:sp>
      <p:sp>
        <p:nvSpPr>
          <p:cNvPr id="86" name="Pratbubbla: oval 85">
            <a:extLst>
              <a:ext uri="{FF2B5EF4-FFF2-40B4-BE49-F238E27FC236}">
                <a16:creationId xmlns:a16="http://schemas.microsoft.com/office/drawing/2014/main" id="{757A08B0-E51E-7EA4-38DA-5BCF8F4DB250}"/>
              </a:ext>
            </a:extLst>
          </p:cNvPr>
          <p:cNvSpPr/>
          <p:nvPr/>
        </p:nvSpPr>
        <p:spPr>
          <a:xfrm>
            <a:off x="6787961" y="5157042"/>
            <a:ext cx="2607526" cy="1649569"/>
          </a:xfrm>
          <a:prstGeom prst="wedgeEllipseCallout">
            <a:avLst>
              <a:gd name="adj1" fmla="val -26687"/>
              <a:gd name="adj2" fmla="val -95487"/>
            </a:avLst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Systematisk uppföljning för mer kvalitet och effektivitet</a:t>
            </a:r>
          </a:p>
        </p:txBody>
      </p:sp>
      <p:sp>
        <p:nvSpPr>
          <p:cNvPr id="87" name="Pratbubbla: oval 86">
            <a:extLst>
              <a:ext uri="{FF2B5EF4-FFF2-40B4-BE49-F238E27FC236}">
                <a16:creationId xmlns:a16="http://schemas.microsoft.com/office/drawing/2014/main" id="{D4170623-D2EB-AB4D-7492-59B0A77C9BC9}"/>
              </a:ext>
            </a:extLst>
          </p:cNvPr>
          <p:cNvSpPr/>
          <p:nvPr/>
        </p:nvSpPr>
        <p:spPr>
          <a:xfrm>
            <a:off x="-15606" y="4112893"/>
            <a:ext cx="2486566" cy="1332785"/>
          </a:xfrm>
          <a:prstGeom prst="wedgeEllipseCallout">
            <a:avLst>
              <a:gd name="adj1" fmla="val 118540"/>
              <a:gd name="adj2" fmla="val -46225"/>
            </a:avLst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Kan vi frigöra mer kraft hos de vi är till för? Hur?</a:t>
            </a:r>
          </a:p>
        </p:txBody>
      </p:sp>
      <p:sp>
        <p:nvSpPr>
          <p:cNvPr id="83" name="Pratbubbla: oval 82">
            <a:extLst>
              <a:ext uri="{FF2B5EF4-FFF2-40B4-BE49-F238E27FC236}">
                <a16:creationId xmlns:a16="http://schemas.microsoft.com/office/drawing/2014/main" id="{D493940E-159F-8E9A-7ADA-637042E83838}"/>
              </a:ext>
            </a:extLst>
          </p:cNvPr>
          <p:cNvSpPr/>
          <p:nvPr/>
        </p:nvSpPr>
        <p:spPr>
          <a:xfrm>
            <a:off x="4109971" y="5205278"/>
            <a:ext cx="3015751" cy="1713612"/>
          </a:xfrm>
          <a:prstGeom prst="wedgeEllipseCallout">
            <a:avLst>
              <a:gd name="adj1" fmla="val 23853"/>
              <a:gd name="adj2" fmla="val -7179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Svårt - hindrande lagsstiftning, detaljreglering, ambitionshöjningar där det inte går…</a:t>
            </a:r>
          </a:p>
        </p:txBody>
      </p:sp>
      <p:sp>
        <p:nvSpPr>
          <p:cNvPr id="92" name="textruta 91">
            <a:extLst>
              <a:ext uri="{FF2B5EF4-FFF2-40B4-BE49-F238E27FC236}">
                <a16:creationId xmlns:a16="http://schemas.microsoft.com/office/drawing/2014/main" id="{C5E83993-693A-430D-A8C6-64BD8B1E78F6}"/>
              </a:ext>
            </a:extLst>
          </p:cNvPr>
          <p:cNvSpPr txBox="1"/>
          <p:nvPr/>
        </p:nvSpPr>
        <p:spPr>
          <a:xfrm>
            <a:off x="6599501" y="2235917"/>
            <a:ext cx="72818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sv-SE" sz="2000" dirty="0"/>
              <a:t>error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0" name="Pennanteckning 129">
                <a:extLst>
                  <a:ext uri="{FF2B5EF4-FFF2-40B4-BE49-F238E27FC236}">
                    <a16:creationId xmlns:a16="http://schemas.microsoft.com/office/drawing/2014/main" id="{685690C4-5136-A6A9-0465-17B7B231955A}"/>
                  </a:ext>
                </a:extLst>
              </p14:cNvPr>
              <p14:cNvContentPartPr/>
              <p14:nvPr/>
            </p14:nvContentPartPr>
            <p14:xfrm>
              <a:off x="7315180" y="2844080"/>
              <a:ext cx="360" cy="360"/>
            </p14:xfrm>
          </p:contentPart>
        </mc:Choice>
        <mc:Fallback xmlns="">
          <p:pic>
            <p:nvPicPr>
              <p:cNvPr id="130" name="Pennanteckning 129">
                <a:extLst>
                  <a:ext uri="{FF2B5EF4-FFF2-40B4-BE49-F238E27FC236}">
                    <a16:creationId xmlns:a16="http://schemas.microsoft.com/office/drawing/2014/main" id="{685690C4-5136-A6A9-0465-17B7B231955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06540" y="28350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1" name="Pennanteckning 130">
                <a:extLst>
                  <a:ext uri="{FF2B5EF4-FFF2-40B4-BE49-F238E27FC236}">
                    <a16:creationId xmlns:a16="http://schemas.microsoft.com/office/drawing/2014/main" id="{8211D1B2-1E20-7651-41D9-9A99D3D8E84F}"/>
                  </a:ext>
                </a:extLst>
              </p14:cNvPr>
              <p14:cNvContentPartPr/>
              <p14:nvPr/>
            </p14:nvContentPartPr>
            <p14:xfrm>
              <a:off x="6959500" y="2946320"/>
              <a:ext cx="360" cy="360"/>
            </p14:xfrm>
          </p:contentPart>
        </mc:Choice>
        <mc:Fallback xmlns="">
          <p:pic>
            <p:nvPicPr>
              <p:cNvPr id="131" name="Pennanteckning 130">
                <a:extLst>
                  <a:ext uri="{FF2B5EF4-FFF2-40B4-BE49-F238E27FC236}">
                    <a16:creationId xmlns:a16="http://schemas.microsoft.com/office/drawing/2014/main" id="{8211D1B2-1E20-7651-41D9-9A99D3D8E84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50860" y="29373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2" name="Pennanteckning 131">
                <a:extLst>
                  <a:ext uri="{FF2B5EF4-FFF2-40B4-BE49-F238E27FC236}">
                    <a16:creationId xmlns:a16="http://schemas.microsoft.com/office/drawing/2014/main" id="{4EA5AFDD-51CD-D4F5-BABF-E6FE41D0DF57}"/>
                  </a:ext>
                </a:extLst>
              </p14:cNvPr>
              <p14:cNvContentPartPr/>
              <p14:nvPr/>
            </p14:nvContentPartPr>
            <p14:xfrm>
              <a:off x="6349660" y="4012640"/>
              <a:ext cx="360" cy="360"/>
            </p14:xfrm>
          </p:contentPart>
        </mc:Choice>
        <mc:Fallback xmlns="">
          <p:pic>
            <p:nvPicPr>
              <p:cNvPr id="132" name="Pennanteckning 131">
                <a:extLst>
                  <a:ext uri="{FF2B5EF4-FFF2-40B4-BE49-F238E27FC236}">
                    <a16:creationId xmlns:a16="http://schemas.microsoft.com/office/drawing/2014/main" id="{4EA5AFDD-51CD-D4F5-BABF-E6FE41D0DF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41020" y="400364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CaixaDeTexto 26">
            <a:extLst>
              <a:ext uri="{FF2B5EF4-FFF2-40B4-BE49-F238E27FC236}">
                <a16:creationId xmlns:a16="http://schemas.microsoft.com/office/drawing/2014/main" id="{9D670113-48CF-4101-8708-CCA5C65EC9D1}"/>
              </a:ext>
            </a:extLst>
          </p:cNvPr>
          <p:cNvSpPr txBox="1"/>
          <p:nvPr/>
        </p:nvSpPr>
        <p:spPr>
          <a:xfrm>
            <a:off x="6543701" y="3221452"/>
            <a:ext cx="1105356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sv-SE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Prognos</a:t>
            </a:r>
          </a:p>
          <a:p>
            <a:pPr algn="ctr"/>
            <a:r>
              <a:rPr lang="sv-SE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2031</a:t>
            </a:r>
          </a:p>
        </p:txBody>
      </p:sp>
      <p:sp>
        <p:nvSpPr>
          <p:cNvPr id="136" name="CaixaDeTexto 26">
            <a:extLst>
              <a:ext uri="{FF2B5EF4-FFF2-40B4-BE49-F238E27FC236}">
                <a16:creationId xmlns:a16="http://schemas.microsoft.com/office/drawing/2014/main" id="{10969C34-D13B-3FDA-792A-67A7DEDB3D61}"/>
              </a:ext>
            </a:extLst>
          </p:cNvPr>
          <p:cNvSpPr txBox="1"/>
          <p:nvPr/>
        </p:nvSpPr>
        <p:spPr>
          <a:xfrm>
            <a:off x="4264777" y="3154733"/>
            <a:ext cx="1105356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sv-SE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Budget 2023</a:t>
            </a:r>
          </a:p>
        </p:txBody>
      </p:sp>
      <p:sp>
        <p:nvSpPr>
          <p:cNvPr id="137" name="Pratbubbla: oval 136">
            <a:extLst>
              <a:ext uri="{FF2B5EF4-FFF2-40B4-BE49-F238E27FC236}">
                <a16:creationId xmlns:a16="http://schemas.microsoft.com/office/drawing/2014/main" id="{EC5272D3-44FE-AFAD-0F7A-25DE4BB180DB}"/>
              </a:ext>
            </a:extLst>
          </p:cNvPr>
          <p:cNvSpPr/>
          <p:nvPr/>
        </p:nvSpPr>
        <p:spPr>
          <a:xfrm>
            <a:off x="7141134" y="70889"/>
            <a:ext cx="2470748" cy="1649569"/>
          </a:xfrm>
          <a:prstGeom prst="wedgeEllipseCallout">
            <a:avLst>
              <a:gd name="adj1" fmla="val -42784"/>
              <a:gd name="adj2" fmla="val 6048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Tänk om det kostar mer? TSI 15 procent mer stöd?</a:t>
            </a:r>
          </a:p>
          <a:p>
            <a:pPr algn="ctr"/>
            <a:endParaRPr lang="sv-SE" dirty="0"/>
          </a:p>
        </p:txBody>
      </p:sp>
      <p:sp>
        <p:nvSpPr>
          <p:cNvPr id="80" name="Pratbubbla: oval 79">
            <a:extLst>
              <a:ext uri="{FF2B5EF4-FFF2-40B4-BE49-F238E27FC236}">
                <a16:creationId xmlns:a16="http://schemas.microsoft.com/office/drawing/2014/main" id="{32E47926-25C0-794B-6D2E-BFAA8E4FC040}"/>
              </a:ext>
            </a:extLst>
          </p:cNvPr>
          <p:cNvSpPr/>
          <p:nvPr/>
        </p:nvSpPr>
        <p:spPr>
          <a:xfrm>
            <a:off x="9463053" y="36539"/>
            <a:ext cx="2510214" cy="1558038"/>
          </a:xfrm>
          <a:prstGeom prst="wedgeEllipseCallout">
            <a:avLst>
              <a:gd name="adj1" fmla="val -89985"/>
              <a:gd name="adj2" fmla="val 8114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Kompetens-försörjningen är ju akut – 80 plus 47.1 %!?</a:t>
            </a:r>
          </a:p>
          <a:p>
            <a:pPr algn="ctr"/>
            <a:endParaRPr lang="sv-SE" dirty="0"/>
          </a:p>
        </p:txBody>
      </p:sp>
      <p:sp>
        <p:nvSpPr>
          <p:cNvPr id="82" name="Pratbubbla: oval 81">
            <a:extLst>
              <a:ext uri="{FF2B5EF4-FFF2-40B4-BE49-F238E27FC236}">
                <a16:creationId xmlns:a16="http://schemas.microsoft.com/office/drawing/2014/main" id="{13174C46-8056-C862-FD95-D34D76A4A952}"/>
              </a:ext>
            </a:extLst>
          </p:cNvPr>
          <p:cNvSpPr/>
          <p:nvPr/>
        </p:nvSpPr>
        <p:spPr>
          <a:xfrm>
            <a:off x="9145634" y="4598148"/>
            <a:ext cx="2954237" cy="1713612"/>
          </a:xfrm>
          <a:prstGeom prst="wedgeEllipseCallout">
            <a:avLst>
              <a:gd name="adj1" fmla="val -86990"/>
              <a:gd name="adj2" fmla="val -62196"/>
            </a:avLst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… vi skulle ju arbeta mer tillsammans - med avtalssamverkan! Runt vad?</a:t>
            </a:r>
          </a:p>
          <a:p>
            <a:pPr algn="ctr"/>
            <a:endParaRPr lang="sv-SE" dirty="0"/>
          </a:p>
        </p:txBody>
      </p:sp>
      <p:sp>
        <p:nvSpPr>
          <p:cNvPr id="2" name="Pratbubbla: oval 1">
            <a:extLst>
              <a:ext uri="{FF2B5EF4-FFF2-40B4-BE49-F238E27FC236}">
                <a16:creationId xmlns:a16="http://schemas.microsoft.com/office/drawing/2014/main" id="{01DE0EAF-158E-B13A-CA31-B72BE00002D7}"/>
              </a:ext>
            </a:extLst>
          </p:cNvPr>
          <p:cNvSpPr/>
          <p:nvPr/>
        </p:nvSpPr>
        <p:spPr>
          <a:xfrm>
            <a:off x="9801829" y="1307800"/>
            <a:ext cx="2233261" cy="1149691"/>
          </a:xfrm>
          <a:prstGeom prst="wedgeEllipseCallout">
            <a:avLst>
              <a:gd name="adj1" fmla="val -105919"/>
              <a:gd name="adj2" fmla="val 668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Hur ska detta gå ihop?</a:t>
            </a:r>
          </a:p>
          <a:p>
            <a:pPr algn="ctr"/>
            <a:endParaRPr lang="sv-SE" dirty="0"/>
          </a:p>
        </p:txBody>
      </p:sp>
      <p:sp>
        <p:nvSpPr>
          <p:cNvPr id="81" name="Pratbubbla: oval 80">
            <a:extLst>
              <a:ext uri="{FF2B5EF4-FFF2-40B4-BE49-F238E27FC236}">
                <a16:creationId xmlns:a16="http://schemas.microsoft.com/office/drawing/2014/main" id="{0030B362-DD5D-0C62-87B5-E27477BC88FA}"/>
              </a:ext>
            </a:extLst>
          </p:cNvPr>
          <p:cNvSpPr/>
          <p:nvPr/>
        </p:nvSpPr>
        <p:spPr>
          <a:xfrm>
            <a:off x="9250129" y="2403442"/>
            <a:ext cx="2849743" cy="1981200"/>
          </a:xfrm>
          <a:prstGeom prst="wedgeEllipseCallout">
            <a:avLst>
              <a:gd name="adj1" fmla="val -83025"/>
              <a:gd name="adj2" fmla="val 10238"/>
            </a:avLst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/>
          </a:p>
          <a:p>
            <a:pPr algn="ctr"/>
            <a:r>
              <a:rPr lang="sv-SE" dirty="0"/>
              <a:t>Digitalisering! Robotar… AI… Vi har ju redan börjat med ekonomiskt bistånd</a:t>
            </a:r>
          </a:p>
          <a:p>
            <a:pPr algn="ctr"/>
            <a:endParaRPr lang="sv-SE" dirty="0"/>
          </a:p>
        </p:txBody>
      </p:sp>
      <p:sp>
        <p:nvSpPr>
          <p:cNvPr id="139" name="Pratbubbla: oval 138">
            <a:extLst>
              <a:ext uri="{FF2B5EF4-FFF2-40B4-BE49-F238E27FC236}">
                <a16:creationId xmlns:a16="http://schemas.microsoft.com/office/drawing/2014/main" id="{544DE2DA-E1D0-F41A-BFD4-E64B3E2863CA}"/>
              </a:ext>
            </a:extLst>
          </p:cNvPr>
          <p:cNvSpPr/>
          <p:nvPr/>
        </p:nvSpPr>
        <p:spPr>
          <a:xfrm>
            <a:off x="7544460" y="1522396"/>
            <a:ext cx="2078147" cy="1006133"/>
          </a:xfrm>
          <a:prstGeom prst="wedgeEllipseCallout">
            <a:avLst>
              <a:gd name="adj1" fmla="val -52138"/>
              <a:gd name="adj2" fmla="val 2379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Tillgängligt 24-7!</a:t>
            </a:r>
          </a:p>
          <a:p>
            <a:pPr algn="ctr"/>
            <a:endParaRPr lang="sv-SE" dirty="0"/>
          </a:p>
        </p:txBody>
      </p:sp>
      <p:sp>
        <p:nvSpPr>
          <p:cNvPr id="138" name="Pratbubbla: oval 137">
            <a:extLst>
              <a:ext uri="{FF2B5EF4-FFF2-40B4-BE49-F238E27FC236}">
                <a16:creationId xmlns:a16="http://schemas.microsoft.com/office/drawing/2014/main" id="{7AD6F497-B61A-EA31-0823-1DCF8F9B7A34}"/>
              </a:ext>
            </a:extLst>
          </p:cNvPr>
          <p:cNvSpPr/>
          <p:nvPr/>
        </p:nvSpPr>
        <p:spPr>
          <a:xfrm>
            <a:off x="8473304" y="3436028"/>
            <a:ext cx="1536364" cy="1353730"/>
          </a:xfrm>
          <a:prstGeom prst="wedgeEllipseCallout">
            <a:avLst>
              <a:gd name="adj1" fmla="val -62929"/>
              <a:gd name="adj2" fmla="val -3018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Det finns ju en del hinder här…</a:t>
            </a:r>
          </a:p>
        </p:txBody>
      </p:sp>
      <p:sp>
        <p:nvSpPr>
          <p:cNvPr id="84" name="Pratbubbla: oval 83">
            <a:extLst>
              <a:ext uri="{FF2B5EF4-FFF2-40B4-BE49-F238E27FC236}">
                <a16:creationId xmlns:a16="http://schemas.microsoft.com/office/drawing/2014/main" id="{751F87F5-D4C5-D026-F872-92E3B8421E0D}"/>
              </a:ext>
            </a:extLst>
          </p:cNvPr>
          <p:cNvSpPr/>
          <p:nvPr/>
        </p:nvSpPr>
        <p:spPr>
          <a:xfrm>
            <a:off x="86328" y="2235917"/>
            <a:ext cx="2272781" cy="1909522"/>
          </a:xfrm>
          <a:prstGeom prst="wedgeEllipseCallout">
            <a:avLst>
              <a:gd name="adj1" fmla="val 115855"/>
              <a:gd name="adj2" fmla="val 2076"/>
            </a:avLst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Eller i hela samhället… civilsamhälle, näringsliv och rentav byalaget?</a:t>
            </a:r>
          </a:p>
        </p:txBody>
      </p:sp>
      <p:sp>
        <p:nvSpPr>
          <p:cNvPr id="8" name="Pratbubbla: oval 7">
            <a:extLst>
              <a:ext uri="{FF2B5EF4-FFF2-40B4-BE49-F238E27FC236}">
                <a16:creationId xmlns:a16="http://schemas.microsoft.com/office/drawing/2014/main" id="{ADF4C866-2538-C1D7-9280-4F94ACE1BC60}"/>
              </a:ext>
            </a:extLst>
          </p:cNvPr>
          <p:cNvSpPr/>
          <p:nvPr/>
        </p:nvSpPr>
        <p:spPr>
          <a:xfrm>
            <a:off x="2064174" y="3427465"/>
            <a:ext cx="2251613" cy="1449145"/>
          </a:xfrm>
          <a:prstGeom prst="wedgeEllipseCallout">
            <a:avLst>
              <a:gd name="adj1" fmla="val 59999"/>
              <a:gd name="adj2" fmla="val -2329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Vi har väl inte riktigt den traditionen i Sverige?</a:t>
            </a:r>
          </a:p>
        </p:txBody>
      </p:sp>
      <p:sp>
        <p:nvSpPr>
          <p:cNvPr id="9" name="Pratbubbla: oval 8">
            <a:extLst>
              <a:ext uri="{FF2B5EF4-FFF2-40B4-BE49-F238E27FC236}">
                <a16:creationId xmlns:a16="http://schemas.microsoft.com/office/drawing/2014/main" id="{7BC98A4A-F766-2059-98CD-CC5DC10B65D2}"/>
              </a:ext>
            </a:extLst>
          </p:cNvPr>
          <p:cNvSpPr/>
          <p:nvPr/>
        </p:nvSpPr>
        <p:spPr>
          <a:xfrm>
            <a:off x="2214675" y="1522396"/>
            <a:ext cx="1785817" cy="1678478"/>
          </a:xfrm>
          <a:prstGeom prst="wedgeEllipseCallout">
            <a:avLst>
              <a:gd name="adj1" fmla="val 75644"/>
              <a:gd name="adj2" fmla="val 16013"/>
            </a:avLst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/>
              <a:t>Tar tag i det efter budgetuppföljningen!</a:t>
            </a:r>
          </a:p>
        </p:txBody>
      </p:sp>
    </p:spTree>
    <p:extLst>
      <p:ext uri="{BB962C8B-B14F-4D97-AF65-F5344CB8AC3E}">
        <p14:creationId xmlns:p14="http://schemas.microsoft.com/office/powerpoint/2010/main" val="25758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78" grpId="0" animBg="1"/>
      <p:bldP spid="79" grpId="0" animBg="1"/>
      <p:bldP spid="85" grpId="0" animBg="1"/>
      <p:bldP spid="86" grpId="0" animBg="1"/>
      <p:bldP spid="87" grpId="0" animBg="1"/>
      <p:bldP spid="83" grpId="0" animBg="1"/>
      <p:bldP spid="92" grpId="0" animBg="1"/>
      <p:bldP spid="27" grpId="0"/>
      <p:bldP spid="136" grpId="0"/>
      <p:bldP spid="137" grpId="0" animBg="1"/>
      <p:bldP spid="80" grpId="0" animBg="1"/>
      <p:bldP spid="82" grpId="0" animBg="1"/>
      <p:bldP spid="2" grpId="0" animBg="1"/>
      <p:bldP spid="81" grpId="0" animBg="1"/>
      <p:bldP spid="139" grpId="0" animBg="1"/>
      <p:bldP spid="138" grpId="0" animBg="1"/>
      <p:bldP spid="84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F888A8-523E-65AD-C4AD-DA81DA42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98" y="566258"/>
            <a:ext cx="9609825" cy="1231392"/>
          </a:xfrm>
        </p:spPr>
        <p:txBody>
          <a:bodyPr/>
          <a:lstStyle/>
          <a:p>
            <a:r>
              <a:rPr lang="sv-SE" sz="2800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Socialtjänsten</a:t>
            </a:r>
            <a:r>
              <a:rPr lang="sv-SE" sz="2400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2800" kern="1400" spc="-50" dirty="0">
                <a:latin typeface="Arial" panose="020B0604020202020204" pitchFamily="34" charset="0"/>
                <a:cs typeface="Times New Roman" panose="02020603050405020304" pitchFamily="18" charset="0"/>
              </a:rPr>
              <a:t>idag </a:t>
            </a:r>
            <a:br>
              <a:rPr lang="sv-SE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9E3DD7-75B3-289C-F2AB-F784D21C2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497" y="1181954"/>
            <a:ext cx="7663373" cy="4423697"/>
          </a:xfrm>
        </p:spPr>
        <p:txBody>
          <a:bodyPr/>
          <a:lstStyle/>
          <a:p>
            <a:r>
              <a:rPr lang="sv-SE" dirty="0"/>
              <a:t>Verksamhet under press från flera håll…</a:t>
            </a:r>
          </a:p>
          <a:p>
            <a:pPr lvl="1"/>
            <a:r>
              <a:rPr lang="sv-SE" dirty="0"/>
              <a:t>Personal- och kompetens</a:t>
            </a:r>
          </a:p>
          <a:p>
            <a:pPr lvl="1"/>
            <a:r>
              <a:rPr lang="sv-SE" dirty="0"/>
              <a:t>Ansträngd ekonomi</a:t>
            </a:r>
          </a:p>
          <a:p>
            <a:pPr lvl="1"/>
            <a:r>
              <a:rPr lang="sv-SE" dirty="0"/>
              <a:t>Utmanande samhällsutveckling</a:t>
            </a:r>
          </a:p>
          <a:p>
            <a:pPr lvl="1"/>
            <a:r>
              <a:rPr lang="sv-SE" dirty="0"/>
              <a:t>Nya ansvarsområden </a:t>
            </a:r>
          </a:p>
          <a:p>
            <a:pPr marL="457200" lvl="1" indent="0">
              <a:buNone/>
            </a:pPr>
            <a:endParaRPr lang="sv-SE" dirty="0"/>
          </a:p>
          <a:p>
            <a:r>
              <a:rPr lang="sv-SE" dirty="0"/>
              <a:t>En hållbar socialtjänst behöver nya förutsättningar och nytänkande i arbetssätt</a:t>
            </a:r>
          </a:p>
          <a:p>
            <a:pPr lvl="1"/>
            <a:r>
              <a:rPr lang="sv-SE" dirty="0"/>
              <a:t>Ny lagstiftning</a:t>
            </a:r>
          </a:p>
          <a:p>
            <a:pPr lvl="1"/>
            <a:r>
              <a:rPr lang="sv-SE" dirty="0"/>
              <a:t>Nya och anpassade arbetssätt</a:t>
            </a:r>
          </a:p>
          <a:p>
            <a:pPr lvl="1"/>
            <a:r>
              <a:rPr lang="sv-SE" dirty="0"/>
              <a:t>Nytt uppdrag - kulturförändring</a:t>
            </a:r>
          </a:p>
          <a:p>
            <a:endParaRPr lang="sv-SE" dirty="0"/>
          </a:p>
        </p:txBody>
      </p:sp>
      <p:pic>
        <p:nvPicPr>
          <p:cNvPr id="4" name="Bildobjekt 3" descr="En bild som visar symbol, clipart&#10;&#10;Automatiskt genererad beskrivning">
            <a:extLst>
              <a:ext uri="{FF2B5EF4-FFF2-40B4-BE49-F238E27FC236}">
                <a16:creationId xmlns:a16="http://schemas.microsoft.com/office/drawing/2014/main" id="{642A2EF7-1045-F248-9ED8-36B0D155D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85" y="1189042"/>
            <a:ext cx="1868749" cy="1868749"/>
          </a:xfrm>
          <a:prstGeom prst="rect">
            <a:avLst/>
          </a:prstGeom>
        </p:spPr>
      </p:pic>
      <p:pic>
        <p:nvPicPr>
          <p:cNvPr id="5" name="Bildobjekt 4" descr="En bild som visar rita, illustration, tecknad serie, clipart&#10;&#10;Automatiskt genererad beskrivning">
            <a:extLst>
              <a:ext uri="{FF2B5EF4-FFF2-40B4-BE49-F238E27FC236}">
                <a16:creationId xmlns:a16="http://schemas.microsoft.com/office/drawing/2014/main" id="{61CDA8EE-CC56-9888-EC60-1C76DD66D0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86" y="3673487"/>
            <a:ext cx="1868749" cy="186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981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875DB7-1514-4C4D-B931-224B80319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43" y="519544"/>
            <a:ext cx="9609825" cy="1231392"/>
          </a:xfrm>
        </p:spPr>
        <p:txBody>
          <a:bodyPr/>
          <a:lstStyle/>
          <a:p>
            <a:r>
              <a:rPr lang="sv-SE" sz="3600" dirty="0"/>
              <a:t>Framtidens socialtjänst – på väg mot en hållbar socialtjänst – en del av lösningen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E51F1C3-7629-48F6-86E2-69DB5574D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143" y="1710546"/>
            <a:ext cx="9350217" cy="4627909"/>
          </a:xfrm>
        </p:spPr>
        <p:txBody>
          <a:bodyPr/>
          <a:lstStyle/>
          <a:p>
            <a:pPr marL="30163" indent="0">
              <a:buNone/>
            </a:pPr>
            <a:r>
              <a:rPr lang="sv-SE" b="1" dirty="0"/>
              <a:t>De större förslagen bildar en helhet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Främja jämlika </a:t>
            </a:r>
            <a:r>
              <a:rPr lang="sv-SE" sz="2400" i="1" dirty="0"/>
              <a:t>och jämställda </a:t>
            </a:r>
            <a:r>
              <a:rPr lang="sv-SE" sz="2400" dirty="0"/>
              <a:t>levnadsvillkor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Förebyggande perspektiv och vara lätt tillgänglig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Möjlighet att tillhandahålla insatser utan behovsprövning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Kunskapsbaserad – vetenskap och beprövad erfarenhet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En ny lag om socialtjänstdataregister – </a:t>
            </a:r>
            <a:r>
              <a:rPr lang="sv-SE" sz="2400" i="1" dirty="0"/>
              <a:t>under utredning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Samhällsplanering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400" dirty="0"/>
              <a:t>Planering av insatser för enskilda inom alla verksamhetsområden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sv-SE" sz="22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C52837A-1409-7BA9-B086-78A8B91C3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8445">
            <a:off x="10650995" y="1767658"/>
            <a:ext cx="1187336" cy="178774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470777B7-3BF4-1CA1-C5B0-921F1B704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5361" y="1561098"/>
            <a:ext cx="1187396" cy="1788388"/>
          </a:xfrm>
          <a:prstGeom prst="rect">
            <a:avLst/>
          </a:prstGeom>
        </p:spPr>
      </p:pic>
      <p:sp>
        <p:nvSpPr>
          <p:cNvPr id="6" name="Pratbubbla: oval 5">
            <a:extLst>
              <a:ext uri="{FF2B5EF4-FFF2-40B4-BE49-F238E27FC236}">
                <a16:creationId xmlns:a16="http://schemas.microsoft.com/office/drawing/2014/main" id="{E7C64A86-F832-F3F0-D3E4-764FE2841D91}"/>
              </a:ext>
            </a:extLst>
          </p:cNvPr>
          <p:cNvSpPr/>
          <p:nvPr/>
        </p:nvSpPr>
        <p:spPr>
          <a:xfrm>
            <a:off x="3867150" y="1865377"/>
            <a:ext cx="4457700" cy="3136900"/>
          </a:xfrm>
          <a:prstGeom prst="wedgeEllipse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/>
              <a:t>Tack, men vi har hört det tidigare</a:t>
            </a:r>
          </a:p>
        </p:txBody>
      </p:sp>
    </p:spTree>
    <p:extLst>
      <p:ext uri="{BB962C8B-B14F-4D97-AF65-F5344CB8AC3E}">
        <p14:creationId xmlns:p14="http://schemas.microsoft.com/office/powerpoint/2010/main" val="26147489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7AAF04-34D0-D6B1-B59A-69CA3EF14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643" y="2864104"/>
            <a:ext cx="10062713" cy="2241296"/>
          </a:xfrm>
          <a:solidFill>
            <a:schemeClr val="accent3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sv-SE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Ni och andra nätverk bidrog till ett antal inledande målbilder – som är ett pågående arbete</a:t>
            </a:r>
          </a:p>
        </p:txBody>
      </p:sp>
    </p:spTree>
    <p:extLst>
      <p:ext uri="{BB962C8B-B14F-4D97-AF65-F5344CB8AC3E}">
        <p14:creationId xmlns:p14="http://schemas.microsoft.com/office/powerpoint/2010/main" val="263503223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skärmbild, Kortspel, Spel&#10;&#10;Automatiskt genererad beskrivning">
            <a:extLst>
              <a:ext uri="{FF2B5EF4-FFF2-40B4-BE49-F238E27FC236}">
                <a16:creationId xmlns:a16="http://schemas.microsoft.com/office/drawing/2014/main" id="{73416519-CCBA-37FF-546A-B73600668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80" y="-147802"/>
            <a:ext cx="12454759" cy="7005802"/>
          </a:xfrm>
        </p:spPr>
      </p:pic>
    </p:spTree>
    <p:extLst>
      <p:ext uri="{BB962C8B-B14F-4D97-AF65-F5344CB8AC3E}">
        <p14:creationId xmlns:p14="http://schemas.microsoft.com/office/powerpoint/2010/main" val="264971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C80869-CE7F-A94E-35F3-48D5F7A6B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452" y="2869018"/>
            <a:ext cx="8607096" cy="1119964"/>
          </a:xfrm>
          <a:solidFill>
            <a:schemeClr val="accent3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sv-SE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Del 2 – Regeringens satsning</a:t>
            </a:r>
          </a:p>
        </p:txBody>
      </p:sp>
    </p:spTree>
    <p:extLst>
      <p:ext uri="{BB962C8B-B14F-4D97-AF65-F5344CB8AC3E}">
        <p14:creationId xmlns:p14="http://schemas.microsoft.com/office/powerpoint/2010/main" val="395791205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KL PPT Gul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EC5BD669-B808-43D7-A840-7CCC150A1FAC}" vid="{01F93999-08CE-41FA-883E-1669D7EB9E7B}"/>
    </a:ext>
  </a:extLst>
</a:theme>
</file>

<file path=ppt/theme/theme10.xml><?xml version="1.0" encoding="utf-8"?>
<a:theme xmlns:a="http://schemas.openxmlformats.org/drawingml/2006/main" name="2_SKL PPT Gul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B89EF165-2CBC-45BD-AA2F-B5486EFAD403}" vid="{E76FACEB-778A-4764-84AB-7BD90D72BC90}"/>
    </a:ext>
  </a:extLst>
</a:theme>
</file>

<file path=ppt/theme/theme1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SKL PPT Vit">
  <a:themeElements>
    <a:clrScheme name="SKL PPT">
      <a:dk1>
        <a:srgbClr val="000000"/>
      </a:dk1>
      <a:lt1>
        <a:srgbClr val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L PPT Röd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EC5BD669-B808-43D7-A840-7CCC150A1FAC}" vid="{1AA3F3F2-E1F6-4BDC-9014-4C60F25729FC}"/>
    </a:ext>
  </a:extLst>
</a:theme>
</file>

<file path=ppt/theme/theme3.xml><?xml version="1.0" encoding="utf-8"?>
<a:theme xmlns:a="http://schemas.openxmlformats.org/drawingml/2006/main" name="Inledningsbilder">
  <a:themeElements>
    <a:clrScheme name="SKL PP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EC5BD669-B808-43D7-A840-7CCC150A1FAC}" vid="{A02260FF-F8BB-40F7-ADC8-3E0340951A3A}"/>
    </a:ext>
  </a:extLst>
</a:theme>
</file>

<file path=ppt/theme/theme4.xml><?xml version="1.0" encoding="utf-8"?>
<a:theme xmlns:a="http://schemas.openxmlformats.org/drawingml/2006/main" name="SKL PPT Mörk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EC5BD669-B808-43D7-A840-7CCC150A1FAC}" vid="{EDDBDDDF-3891-42A2-AB83-82AAAD6634BA}"/>
    </a:ext>
  </a:extLst>
</a:theme>
</file>

<file path=ppt/theme/theme5.xml><?xml version="1.0" encoding="utf-8"?>
<a:theme xmlns:a="http://schemas.openxmlformats.org/drawingml/2006/main" name="SKL PPT Svart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EC5BD669-B808-43D7-A840-7CCC150A1FAC}" vid="{D2379710-E034-4836-B277-CA16D73A5516}"/>
    </a:ext>
  </a:extLst>
</a:theme>
</file>

<file path=ppt/theme/theme6.xml><?xml version="1.0" encoding="utf-8"?>
<a:theme xmlns:a="http://schemas.openxmlformats.org/drawingml/2006/main" name="SKL PPT Vit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EC5BD669-B808-43D7-A840-7CCC150A1FAC}" vid="{6ABA7A87-D65F-407C-944F-2403548ED770}"/>
    </a:ext>
  </a:extLst>
</a:theme>
</file>

<file path=ppt/theme/theme7.xml><?xml version="1.0" encoding="utf-8"?>
<a:theme xmlns:a="http://schemas.openxmlformats.org/drawingml/2006/main" name="2_Textsidor med logotyp">
  <a:themeElements>
    <a:clrScheme name="K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ACD20"/>
      </a:accent1>
      <a:accent2>
        <a:srgbClr val="737463"/>
      </a:accent2>
      <a:accent3>
        <a:srgbClr val="9E9F9E"/>
      </a:accent3>
      <a:accent4>
        <a:srgbClr val="ED9E2D"/>
      </a:accent4>
      <a:accent5>
        <a:srgbClr val="DD473E"/>
      </a:accent5>
      <a:accent6>
        <a:srgbClr val="719A41"/>
      </a:accent6>
      <a:hlink>
        <a:srgbClr val="007E86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KL PPT Vit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F12CA4A6-CA0C-4B22-9C63-F0644DB6170F}" vid="{D973E264-F2C5-4099-ACCB-219FE53F047E}"/>
    </a:ext>
  </a:extLst>
</a:theme>
</file>

<file path=ppt/theme/theme9.xml><?xml version="1.0" encoding="utf-8"?>
<a:theme xmlns:a="http://schemas.openxmlformats.org/drawingml/2006/main" name="1_SKL PPT Gul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F12CA4A6-CA0C-4B22-9C63-F0644DB6170F}" vid="{2E8938F9-0327-447A-BF3F-FC61FA569C80}"/>
    </a:ext>
  </a:extLst>
</a:theme>
</file>

<file path=ppt/theme/themeOverride1.xml><?xml version="1.0" encoding="utf-8"?>
<a:themeOverride xmlns:a="http://schemas.openxmlformats.org/drawingml/2006/main">
  <a:clrScheme name="SKL PPT">
    <a:dk1>
      <a:srgbClr val="000000"/>
    </a:dk1>
    <a:lt1>
      <a:srgbClr val="FFFFFF"/>
    </a:lt1>
    <a:dk2>
      <a:srgbClr val="6A605A"/>
    </a:dk2>
    <a:lt2>
      <a:srgbClr val="D7D1CA"/>
    </a:lt2>
    <a:accent1>
      <a:srgbClr val="E6460A"/>
    </a:accent1>
    <a:accent2>
      <a:srgbClr val="FFBE0A"/>
    </a:accent2>
    <a:accent3>
      <a:srgbClr val="F39325"/>
    </a:accent3>
    <a:accent4>
      <a:srgbClr val="D7D1CA"/>
    </a:accent4>
    <a:accent5>
      <a:srgbClr val="8D8179"/>
    </a:accent5>
    <a:accent6>
      <a:srgbClr val="6A605A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SKL PPT">
    <a:dk1>
      <a:srgbClr val="000000"/>
    </a:dk1>
    <a:lt1>
      <a:srgbClr val="FFFFFF"/>
    </a:lt1>
    <a:dk2>
      <a:srgbClr val="6A605A"/>
    </a:dk2>
    <a:lt2>
      <a:srgbClr val="D7D1CA"/>
    </a:lt2>
    <a:accent1>
      <a:srgbClr val="E6460A"/>
    </a:accent1>
    <a:accent2>
      <a:srgbClr val="FFBE0A"/>
    </a:accent2>
    <a:accent3>
      <a:srgbClr val="F39325"/>
    </a:accent3>
    <a:accent4>
      <a:srgbClr val="D7D1CA"/>
    </a:accent4>
    <a:accent5>
      <a:srgbClr val="8D8179"/>
    </a:accent5>
    <a:accent6>
      <a:srgbClr val="6A605A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SKL PPT">
    <a:dk1>
      <a:srgbClr val="000000"/>
    </a:dk1>
    <a:lt1>
      <a:srgbClr val="FFFFFF"/>
    </a:lt1>
    <a:dk2>
      <a:srgbClr val="6A605A"/>
    </a:dk2>
    <a:lt2>
      <a:srgbClr val="D7D1CA"/>
    </a:lt2>
    <a:accent1>
      <a:srgbClr val="E6460A"/>
    </a:accent1>
    <a:accent2>
      <a:srgbClr val="FFBE0A"/>
    </a:accent2>
    <a:accent3>
      <a:srgbClr val="F39325"/>
    </a:accent3>
    <a:accent4>
      <a:srgbClr val="D7D1CA"/>
    </a:accent4>
    <a:accent5>
      <a:srgbClr val="8D8179"/>
    </a:accent5>
    <a:accent6>
      <a:srgbClr val="6A605A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SKL PPT">
    <a:dk1>
      <a:srgbClr val="000000"/>
    </a:dk1>
    <a:lt1>
      <a:srgbClr val="FFFFFF"/>
    </a:lt1>
    <a:dk2>
      <a:srgbClr val="6A605A"/>
    </a:dk2>
    <a:lt2>
      <a:srgbClr val="D7D1CA"/>
    </a:lt2>
    <a:accent1>
      <a:srgbClr val="E6460A"/>
    </a:accent1>
    <a:accent2>
      <a:srgbClr val="FFBE0A"/>
    </a:accent2>
    <a:accent3>
      <a:srgbClr val="F39325"/>
    </a:accent3>
    <a:accent4>
      <a:srgbClr val="D7D1CA"/>
    </a:accent4>
    <a:accent5>
      <a:srgbClr val="8D8179"/>
    </a:accent5>
    <a:accent6>
      <a:srgbClr val="6A605A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SKL PPT">
    <a:dk1>
      <a:srgbClr val="000000"/>
    </a:dk1>
    <a:lt1>
      <a:srgbClr val="FFFFFF"/>
    </a:lt1>
    <a:dk2>
      <a:srgbClr val="6A605A"/>
    </a:dk2>
    <a:lt2>
      <a:srgbClr val="D7D1CA"/>
    </a:lt2>
    <a:accent1>
      <a:srgbClr val="E6460A"/>
    </a:accent1>
    <a:accent2>
      <a:srgbClr val="FFBE0A"/>
    </a:accent2>
    <a:accent3>
      <a:srgbClr val="F39325"/>
    </a:accent3>
    <a:accent4>
      <a:srgbClr val="D7D1CA"/>
    </a:accent4>
    <a:accent5>
      <a:srgbClr val="8D8179"/>
    </a:accent5>
    <a:accent6>
      <a:srgbClr val="6A605A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SKL PPT">
    <a:dk1>
      <a:srgbClr val="000000"/>
    </a:dk1>
    <a:lt1>
      <a:srgbClr val="FFFFFF"/>
    </a:lt1>
    <a:dk2>
      <a:srgbClr val="6A605A"/>
    </a:dk2>
    <a:lt2>
      <a:srgbClr val="D7D1CA"/>
    </a:lt2>
    <a:accent1>
      <a:srgbClr val="E6460A"/>
    </a:accent1>
    <a:accent2>
      <a:srgbClr val="FFBE0A"/>
    </a:accent2>
    <a:accent3>
      <a:srgbClr val="F39325"/>
    </a:accent3>
    <a:accent4>
      <a:srgbClr val="D7D1CA"/>
    </a:accent4>
    <a:accent5>
      <a:srgbClr val="8D8179"/>
    </a:accent5>
    <a:accent6>
      <a:srgbClr val="6A605A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7BA1582E593841BBD1B0B2B78E6F5F" ma:contentTypeVersion="2" ma:contentTypeDescription="Create a new document." ma:contentTypeScope="" ma:versionID="7e5f47863c31a301192a050933e3d589">
  <xsd:schema xmlns:xsd="http://www.w3.org/2001/XMLSchema" xmlns:xs="http://www.w3.org/2001/XMLSchema" xmlns:p="http://schemas.microsoft.com/office/2006/metadata/properties" xmlns:ns2="af9b82fd-bfdc-4181-a204-e623554e49e7" targetNamespace="http://schemas.microsoft.com/office/2006/metadata/properties" ma:root="true" ma:fieldsID="8ef25727ce8446e1e191010e05359b4c" ns2:_="">
    <xsd:import namespace="af9b82fd-bfdc-4181-a204-e623554e49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9b82fd-bfdc-4181-a204-e623554e49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F66ACC-D136-4651-A6DE-B4A1BF8C5F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9b82fd-bfdc-4181-a204-e623554e49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EDF193E-878D-4275-B13F-FF8B00D19F8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52C8A4A-7A9E-44B0-94E2-F6F4B5981D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SKR</Template>
  <TotalTime>29694</TotalTime>
  <Words>1315</Words>
  <Application>Microsoft Office PowerPoint</Application>
  <PresentationFormat>Bredbild</PresentationFormat>
  <Paragraphs>254</Paragraphs>
  <Slides>37</Slides>
  <Notes>28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12</vt:i4>
      </vt:variant>
      <vt:variant>
        <vt:lpstr>Bildrubriker</vt:lpstr>
      </vt:variant>
      <vt:variant>
        <vt:i4>37</vt:i4>
      </vt:variant>
    </vt:vector>
  </HeadingPairs>
  <TitlesOfParts>
    <vt:vector size="56" baseType="lpstr">
      <vt:lpstr>Amatic SC</vt:lpstr>
      <vt:lpstr>Arial</vt:lpstr>
      <vt:lpstr>Bahnschrift SemiBold Condensed</vt:lpstr>
      <vt:lpstr>Calibri</vt:lpstr>
      <vt:lpstr>Courier New</vt:lpstr>
      <vt:lpstr>Noto Sans Symbols</vt:lpstr>
      <vt:lpstr>Symbol</vt:lpstr>
      <vt:lpstr>SKL PPT Gul</vt:lpstr>
      <vt:lpstr>SKL PPT Röd</vt:lpstr>
      <vt:lpstr>Inledningsbilder</vt:lpstr>
      <vt:lpstr>SKL PPT Mörk</vt:lpstr>
      <vt:lpstr>SKL PPT Svart</vt:lpstr>
      <vt:lpstr>SKL PPT Vit</vt:lpstr>
      <vt:lpstr>2_Textsidor med logotyp</vt:lpstr>
      <vt:lpstr>1_SKL PPT Vit</vt:lpstr>
      <vt:lpstr>1_SKL PPT Gul</vt:lpstr>
      <vt:lpstr>2_SKL PPT Gul</vt:lpstr>
      <vt:lpstr>Simple Light</vt:lpstr>
      <vt:lpstr>2_SKL PPT Vit</vt:lpstr>
      <vt:lpstr>PowerPoint-presentation</vt:lpstr>
      <vt:lpstr>Del 1 – Inflygning</vt:lpstr>
      <vt:lpstr>Del 1 – Inflygning</vt:lpstr>
      <vt:lpstr>PowerPoint-presentation</vt:lpstr>
      <vt:lpstr>Socialtjänsten idag  </vt:lpstr>
      <vt:lpstr>Framtidens socialtjänst – på väg mot en hållbar socialtjänst – en del av lösningen</vt:lpstr>
      <vt:lpstr>Ni och andra nätverk bidrog till ett antal inledande målbilder – som är ett pågående arbete</vt:lpstr>
      <vt:lpstr>PowerPoint-presentation</vt:lpstr>
      <vt:lpstr>Del 2 – Regeringens satsning</vt:lpstr>
      <vt:lpstr>PowerPoint-presentation</vt:lpstr>
      <vt:lpstr>15 september 2023 kl 13.02: ”Regeringen banar väg för ny socialtjänstlag” - Pressmeddelande från Camilla Waltersson Grönvall </vt:lpstr>
      <vt:lpstr>Regeringens satsning 2024-2028</vt:lpstr>
      <vt:lpstr>Lokal fördelning av satsningar i budgeten</vt:lpstr>
      <vt:lpstr>Pågående dialoger om överenskommelser 2024</vt:lpstr>
      <vt:lpstr>PowerPoint-presentation</vt:lpstr>
      <vt:lpstr>PowerPoint-presentation</vt:lpstr>
      <vt:lpstr>Aktuella frågor</vt:lpstr>
      <vt:lpstr>Del 3 – Vad tänker SKR om stöd 2024? </vt:lpstr>
      <vt:lpstr>Framtidens socialtjänst – på väg mot en hållbar socialtjänst – en del av lösningen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Framtidens socialtjänst – på väg mot en hållbar socialtjänst – en del av lösningen</vt:lpstr>
      <vt:lpstr>En kunskapsbaserad socialtjänst</vt:lpstr>
      <vt:lpstr>Nationell statistik - II</vt:lpstr>
      <vt:lpstr>Nationell statistik - III</vt:lpstr>
      <vt:lpstr>PowerPoint-presentation</vt:lpstr>
      <vt:lpstr>Från utgångsläge till uppföljning över tid</vt:lpstr>
      <vt:lpstr>PowerPoint-presentation</vt:lpstr>
      <vt:lpstr>Övrigt stöd 2024 - 1 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Ivö Lena</dc:creator>
  <cp:lastModifiedBy>Anna Ståhlkloo</cp:lastModifiedBy>
  <cp:revision>66</cp:revision>
  <dcterms:created xsi:type="dcterms:W3CDTF">2023-01-26T07:11:57Z</dcterms:created>
  <dcterms:modified xsi:type="dcterms:W3CDTF">2023-11-10T12:53:41Z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0x0101007A7BA1582E593841BBD1B0B2B78E6F5F</vt:lpwstr>
  </property>
  <property fmtid="{D5CDD505-2E9C-101B-9397-08002B2CF9AE}" pid="3" name="MSIP_Label_64592d99-4413-49ee-9551-0670efc4da27_Enabled">
    <vt:lpwstr>true</vt:lpwstr>
  </property>
  <property fmtid="{D5CDD505-2E9C-101B-9397-08002B2CF9AE}" pid="4" name="MSIP_Label_64592d99-4413-49ee-9551-0670efc4da27_SetDate">
    <vt:lpwstr>2023-10-13T09:44:00Z</vt:lpwstr>
  </property>
  <property fmtid="{D5CDD505-2E9C-101B-9397-08002B2CF9AE}" pid="5" name="MSIP_Label_64592d99-4413-49ee-9551-0670efc4da27_Method">
    <vt:lpwstr>Standard</vt:lpwstr>
  </property>
  <property fmtid="{D5CDD505-2E9C-101B-9397-08002B2CF9AE}" pid="6" name="MSIP_Label_64592d99-4413-49ee-9551-0670efc4da27_Name">
    <vt:lpwstr>Klass 1 - öppet</vt:lpwstr>
  </property>
  <property fmtid="{D5CDD505-2E9C-101B-9397-08002B2CF9AE}" pid="7" name="MSIP_Label_64592d99-4413-49ee-9551-0670efc4da27_SiteId">
    <vt:lpwstr>687e1b58-fbe3-4cfb-98bc-58f2496d274c</vt:lpwstr>
  </property>
  <property fmtid="{D5CDD505-2E9C-101B-9397-08002B2CF9AE}" pid="8" name="MSIP_Label_64592d99-4413-49ee-9551-0670efc4da27_ActionId">
    <vt:lpwstr>3de4f950-6739-47b3-9f6f-5a6f4ab01caf</vt:lpwstr>
  </property>
  <property fmtid="{D5CDD505-2E9C-101B-9397-08002B2CF9AE}" pid="9" name="MSIP_Label_64592d99-4413-49ee-9551-0670efc4da27_ContentBits">
    <vt:lpwstr>0</vt:lpwstr>
  </property>
</Properties>
</file>