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6.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7.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17" r:id="rId5"/>
    <p:sldMasterId id="2147483682" r:id="rId6"/>
    <p:sldMasterId id="2147483727" r:id="rId7"/>
    <p:sldMasterId id="2147483737" r:id="rId8"/>
    <p:sldMasterId id="2147483747" r:id="rId9"/>
    <p:sldMasterId id="2147483758" r:id="rId10"/>
    <p:sldMasterId id="2147483764" r:id="rId11"/>
  </p:sldMasterIdLst>
  <p:notesMasterIdLst>
    <p:notesMasterId r:id="rId29"/>
  </p:notesMasterIdLst>
  <p:sldIdLst>
    <p:sldId id="270" r:id="rId12"/>
    <p:sldId id="271" r:id="rId13"/>
    <p:sldId id="272" r:id="rId14"/>
    <p:sldId id="273" r:id="rId15"/>
    <p:sldId id="292" r:id="rId16"/>
    <p:sldId id="274" r:id="rId17"/>
    <p:sldId id="291" r:id="rId18"/>
    <p:sldId id="275" r:id="rId19"/>
    <p:sldId id="276" r:id="rId20"/>
    <p:sldId id="318" r:id="rId21"/>
    <p:sldId id="277" r:id="rId22"/>
    <p:sldId id="320" r:id="rId23"/>
    <p:sldId id="315" r:id="rId24"/>
    <p:sldId id="316" r:id="rId25"/>
    <p:sldId id="319" r:id="rId26"/>
    <p:sldId id="278" r:id="rId27"/>
    <p:sldId id="289" r:id="rId2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A3BEEA-96FF-755D-7AC3-0E7D930A9761}" name="Lilja Qvarlander Anna" initials="LQA" userId="S::Anna.Lilja.Qvarlander@skr.se::bbc324e7-c798-40e9-8e4f-23e675e50e8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222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6" autoAdjust="0"/>
    <p:restoredTop sz="70649" autoAdjust="0"/>
  </p:normalViewPr>
  <p:slideViewPr>
    <p:cSldViewPr snapToGrid="0">
      <p:cViewPr varScale="1">
        <p:scale>
          <a:sx n="58" d="100"/>
          <a:sy n="58" d="100"/>
        </p:scale>
        <p:origin x="157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 Type="http://schemas.openxmlformats.org/officeDocument/2006/relationships/customXml" Target="../customXml/item3.xml"/><Relationship Id="rId21" Type="http://schemas.openxmlformats.org/officeDocument/2006/relationships/slide" Target="slides/slide10.xml"/><Relationship Id="rId34" Type="http://schemas.microsoft.com/office/2018/10/relationships/authors" Target="authors.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1E8DF5-AACB-4D8D-8C39-64E2C16EE3B1}" type="datetimeFigureOut">
              <a:rPr lang="sv-SE" smtClean="0"/>
              <a:t>2022-02-24</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379E87-3AF2-4927-88F8-38EB87163D12}" type="slidenum">
              <a:rPr lang="sv-SE" smtClean="0"/>
              <a:t>‹#›</a:t>
            </a:fld>
            <a:endParaRPr lang="sv-SE"/>
          </a:p>
        </p:txBody>
      </p:sp>
    </p:spTree>
    <p:extLst>
      <p:ext uri="{BB962C8B-B14F-4D97-AF65-F5344CB8AC3E}">
        <p14:creationId xmlns:p14="http://schemas.microsoft.com/office/powerpoint/2010/main" val="2649146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F379E87-3AF2-4927-88F8-38EB87163D12}" type="slidenum">
              <a:rPr lang="sv-SE" smtClean="0"/>
              <a:t>2</a:t>
            </a:fld>
            <a:endParaRPr lang="sv-SE"/>
          </a:p>
        </p:txBody>
      </p:sp>
    </p:spTree>
    <p:extLst>
      <p:ext uri="{BB962C8B-B14F-4D97-AF65-F5344CB8AC3E}">
        <p14:creationId xmlns:p14="http://schemas.microsoft.com/office/powerpoint/2010/main" val="1588339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Bakgrund </a:t>
            </a:r>
          </a:p>
          <a:p>
            <a:pPr algn="l"/>
            <a:r>
              <a:rPr lang="sv-SE" sz="1800" i="1" dirty="0">
                <a:solidFill>
                  <a:srgbClr val="FFFFFF"/>
                </a:solidFill>
                <a:effectLst/>
                <a:latin typeface="Segoe UI" panose="020B0502040204020203" pitchFamily="34" charset="0"/>
              </a:rPr>
              <a:t>Nationellt system för </a:t>
            </a:r>
            <a:r>
              <a:rPr lang="sv-SE" sz="1800" i="1" dirty="0" err="1">
                <a:solidFill>
                  <a:srgbClr val="FFFFFF"/>
                </a:solidFill>
                <a:effectLst/>
                <a:latin typeface="Segoe UI" panose="020B0502040204020203" pitchFamily="34" charset="0"/>
              </a:rPr>
              <a:t>kunskapsstyrning</a:t>
            </a:r>
            <a:r>
              <a:rPr lang="sv-SE" sz="1800" i="1" dirty="0">
                <a:solidFill>
                  <a:srgbClr val="FFFFFF"/>
                </a:solidFill>
                <a:effectLst/>
                <a:latin typeface="Segoe UI" panose="020B0502040204020203" pitchFamily="34" charset="0"/>
              </a:rPr>
              <a:t> Hälso- och sjukvård </a:t>
            </a:r>
            <a:r>
              <a:rPr lang="sv-SE" sz="1800" dirty="0">
                <a:solidFill>
                  <a:srgbClr val="FFFFFF"/>
                </a:solidFill>
                <a:effectLst/>
                <a:latin typeface="Segoe UI" panose="020B0502040204020203" pitchFamily="34" charset="0"/>
              </a:rPr>
              <a:t>etablerades år 2018 efter politiska beslut i samtliga regioner. Gedigna strukturer och processer har etablerats, och systemet lägger grunden för en mer kunskapsbaserad samt jämlik hälso- och sjukvård  Samtidigt är systemet i sin nuvarande utformning relativt </a:t>
            </a:r>
            <a:r>
              <a:rPr lang="sv-SE" sz="1800" dirty="0" err="1">
                <a:solidFill>
                  <a:srgbClr val="FFFFFF"/>
                </a:solidFill>
                <a:effectLst/>
                <a:latin typeface="Segoe UI" panose="020B0502040204020203" pitchFamily="34" charset="0"/>
              </a:rPr>
              <a:t>nyttEfter</a:t>
            </a:r>
            <a:r>
              <a:rPr lang="sv-SE" sz="1800" dirty="0">
                <a:solidFill>
                  <a:srgbClr val="FFFFFF"/>
                </a:solidFill>
                <a:effectLst/>
                <a:latin typeface="Segoe UI" panose="020B0502040204020203" pitchFamily="34" charset="0"/>
              </a:rPr>
              <a:t> den inledande uppbyggnadsfas som genomförts, behöver nu vissa principiella vägval kring systemets fortsatta inriktning och utformning slås fast och prioriteringar definieras och klargöras. Systemet behöver även analyseras och utvärderas i relation till de beslut som togs år 2017 inför etableringen av systemet.</a:t>
            </a:r>
          </a:p>
          <a:p>
            <a:pPr algn="l"/>
            <a:endParaRPr lang="sv-SE" dirty="0">
              <a:solidFill>
                <a:srgbClr val="FFFFFF"/>
              </a:solidFill>
              <a:effectLst/>
              <a:latin typeface="Segoe UI" panose="020B0502040204020203" pitchFamily="34" charset="0"/>
            </a:endParaRPr>
          </a:p>
          <a:p>
            <a:pPr rtl="0"/>
            <a:r>
              <a:rPr lang="sv-SE" sz="1800" b="0" i="0" dirty="0">
                <a:solidFill>
                  <a:srgbClr val="FFFFFF"/>
                </a:solidFill>
                <a:effectLst/>
                <a:latin typeface="Segoe UI" panose="020B0502040204020203" pitchFamily="34" charset="0"/>
              </a:rPr>
              <a:t>SKS har i uppdrag att ta fram en plan för långsiktig utveckling och finansieringsram för kunskapsstyrningssystemet. SKS har därutöver sedan länge uttryckt behovet av att klargöra prioriteringar över tid, inte minst utifrån föränderliga behov. Politiska ledningar har lyft fram att inriktningen för systemet samt roller och ansvar mellan olika aktörer och instanser behöver klargöras. Därtill finns behov av mer långsiktiga planeringsförutsättningar, bland annat för Sveriges Kommuner och Regioner (SKR) och andra aktörer med nationella uppdrag som berörs av det nationella systemet </a:t>
            </a:r>
            <a:r>
              <a:rPr lang="sv-SE" sz="1800" dirty="0" err="1">
                <a:effectLst/>
                <a:latin typeface="Segoe UI" panose="020B0502040204020203" pitchFamily="34" charset="0"/>
              </a:rPr>
              <a:t>kunskapsstyrning</a:t>
            </a:r>
            <a:r>
              <a:rPr lang="sv-SE" sz="1800" dirty="0">
                <a:effectLst/>
                <a:latin typeface="Segoe UI" panose="020B0502040204020203" pitchFamily="34" charset="0"/>
              </a:rPr>
              <a:t>. Mot denna bakgrund har SKS beslutat att ta fram ett underlag för beslut om framtida utveckling som bland annat synliggör nuläge, ekonomiska förutsättningar, vision, övergripande mål samt målbild för systemet på fem års sikt. </a:t>
            </a:r>
            <a:endParaRPr lang="sv-SE" dirty="0">
              <a:effectLst/>
              <a:latin typeface="Segoe UI" panose="020B0502040204020203" pitchFamily="34" charset="0"/>
            </a:endParaRPr>
          </a:p>
          <a:p>
            <a:pPr rtl="0"/>
            <a:r>
              <a:rPr lang="sv-SE" dirty="0"/>
              <a:t/>
            </a:r>
            <a:br>
              <a:rPr lang="sv-SE" dirty="0"/>
            </a:br>
            <a:endParaRPr lang="sv-SE" dirty="0"/>
          </a:p>
          <a:p>
            <a:pPr algn="l"/>
            <a:endParaRPr lang="sv-SE" b="0" i="0" dirty="0">
              <a:solidFill>
                <a:srgbClr val="FFFFFF"/>
              </a:solidFill>
              <a:effectLst/>
              <a:latin typeface="Segoe UI" panose="020B0502040204020203" pitchFamily="34" charset="0"/>
            </a:endParaRPr>
          </a:p>
          <a:p>
            <a:endParaRPr lang="sv-SE" dirty="0"/>
          </a:p>
        </p:txBody>
      </p:sp>
      <p:sp>
        <p:nvSpPr>
          <p:cNvPr id="4" name="Platshållare för bildnummer 3"/>
          <p:cNvSpPr>
            <a:spLocks noGrp="1"/>
          </p:cNvSpPr>
          <p:nvPr>
            <p:ph type="sldNum" sz="quarter" idx="5"/>
          </p:nvPr>
        </p:nvSpPr>
        <p:spPr/>
        <p:txBody>
          <a:bodyPr/>
          <a:lstStyle/>
          <a:p>
            <a:fld id="{0F379E87-3AF2-4927-88F8-38EB87163D12}" type="slidenum">
              <a:rPr lang="sv-SE" smtClean="0"/>
              <a:t>11</a:t>
            </a:fld>
            <a:endParaRPr lang="sv-SE"/>
          </a:p>
        </p:txBody>
      </p:sp>
    </p:spTree>
    <p:extLst>
      <p:ext uri="{BB962C8B-B14F-4D97-AF65-F5344CB8AC3E}">
        <p14:creationId xmlns:p14="http://schemas.microsoft.com/office/powerpoint/2010/main" val="29812493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F379E87-3AF2-4927-88F8-38EB87163D12}" type="slidenum">
              <a:rPr lang="sv-SE" smtClean="0"/>
              <a:t>12</a:t>
            </a:fld>
            <a:endParaRPr lang="sv-SE"/>
          </a:p>
        </p:txBody>
      </p:sp>
    </p:spTree>
    <p:extLst>
      <p:ext uri="{BB962C8B-B14F-4D97-AF65-F5344CB8AC3E}">
        <p14:creationId xmlns:p14="http://schemas.microsoft.com/office/powerpoint/2010/main" val="2203984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en underlagsrapport med rekommendationer för utveckling. Kommer utgöra underlag för beslutsdokument.</a:t>
            </a:r>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373740-816D-4348-B6DB-958668F7B12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28416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342900" lvl="0" indent="-342900">
              <a:buFont typeface="Times New Roman" panose="02020603050405020304" pitchFamily="18" charset="0"/>
              <a:buChar char="-"/>
            </a:pPr>
            <a:endParaRPr lang="sv-SE" sz="1800" dirty="0">
              <a:solidFill>
                <a:srgbClr val="000000"/>
              </a:solidFill>
              <a:effectLst/>
              <a:latin typeface="Times New Roman" panose="02020603050405020304" pitchFamily="18" charset="0"/>
              <a:ea typeface="Calibri" panose="020F0502020204030204" pitchFamily="34" charset="0"/>
            </a:endParaRPr>
          </a:p>
          <a:p>
            <a:pPr marL="342900" lvl="0" indent="-342900">
              <a:buFont typeface="Calibri" panose="020F0502020204030204" pitchFamily="34" charset="0"/>
              <a:buChar char="-"/>
            </a:pPr>
            <a:endParaRPr lang="sv-S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Times New Roman" panose="02020603050405020304" pitchFamily="18" charset="0"/>
              <a:buChar char="-"/>
            </a:pPr>
            <a:endParaRPr lang="sv-SE" sz="1800" dirty="0">
              <a:effectLst/>
              <a:latin typeface="Calibri" panose="020F0502020204030204" pitchFamily="34" charset="0"/>
              <a:ea typeface="Calibri" panose="020F0502020204030204" pitchFamily="34" charset="0"/>
            </a:endParaRPr>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373740-816D-4348-B6DB-958668F7B12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338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F379E87-3AF2-4927-88F8-38EB87163D12}" type="slidenum">
              <a:rPr lang="sv-SE" smtClean="0"/>
              <a:t>15</a:t>
            </a:fld>
            <a:endParaRPr lang="sv-SE"/>
          </a:p>
        </p:txBody>
      </p:sp>
    </p:spTree>
    <p:extLst>
      <p:ext uri="{BB962C8B-B14F-4D97-AF65-F5344CB8AC3E}">
        <p14:creationId xmlns:p14="http://schemas.microsoft.com/office/powerpoint/2010/main" val="2909873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7F2EF-F1A0-4F0B-AEE7-4412044D72D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6870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72557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79877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4291682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470437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289746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89347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243842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599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a:extLst>
              <a:ext uri="{FF2B5EF4-FFF2-40B4-BE49-F238E27FC236}">
                <a16:creationId xmlns:a16="http://schemas.microsoft.com/office/drawing/2014/main" id="{DC4C474C-256C-4F69-82DB-E30D2C1C0985}"/>
              </a:ext>
              <a:ext uri="{C183D7F6-B498-43B3-948B-1728B52AA6E4}">
                <adec:decorative xmlns:adec="http://schemas.microsoft.com/office/drawing/2017/decorative" xmlns="" val="1"/>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30504788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ADA1F9B-CCF0-4D82-A120-69E88C498975}"/>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089945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F462BC7F-2338-4B3A-95AD-A880358D70D9}"/>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189499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8378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F97776BC-9198-4B58-90BB-4964DF0EC14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11906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1E92A6A6-8B0A-4DE1-8142-4259EB45C908}"/>
              </a:ext>
              <a:ext uri="{C183D7F6-B498-43B3-948B-1728B52AA6E4}">
                <adec:decorative xmlns:adec="http://schemas.microsoft.com/office/drawing/2017/decorative" xmlns=""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682952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5137440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061499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29687950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959356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4636993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242256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0551661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83090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8369153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791309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0512610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6600109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2415071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316559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194396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49249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84061986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1905988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512056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352397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tx1"/>
                </a:solidFill>
              </a:defRPr>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lvl1pPr>
              <a:defRPr>
                <a:solidFill>
                  <a:schemeClr val="tx1"/>
                </a:solidFill>
              </a:defRPr>
            </a:lvl1pPr>
          </a:lstStyle>
          <a:p>
            <a:endParaRPr lang="sv-SE" dirty="0"/>
          </a:p>
        </p:txBody>
      </p:sp>
      <p:sp>
        <p:nvSpPr>
          <p:cNvPr id="4" name="Platshållare för datum 3"/>
          <p:cNvSpPr>
            <a:spLocks noGrp="1"/>
          </p:cNvSpPr>
          <p:nvPr>
            <p:ph type="dt" sz="half" idx="10"/>
          </p:nvPr>
        </p:nvSpPr>
        <p:spPr/>
        <p:txBody>
          <a:bodyPr/>
          <a:lstStyle>
            <a:lvl1pPr>
              <a:defRPr>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lvl1pPr>
              <a:defRPr>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0645131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4196054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7501976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9926694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5186072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3266559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Rubrik">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pic>
        <p:nvPicPr>
          <p:cNvPr id="7" name="Bildobjekt 6" descr="En bild som visar ritning&#10;&#10;Automatiskt genererad beskrivning">
            <a:extLst>
              <a:ext uri="{FF2B5EF4-FFF2-40B4-BE49-F238E27FC236}">
                <a16:creationId xmlns:a16="http://schemas.microsoft.com/office/drawing/2014/main" id="{DC4C474C-256C-4F69-82DB-E30D2C1C0985}"/>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990052" y="6211021"/>
            <a:ext cx="992904" cy="410400"/>
          </a:xfrm>
          <a:prstGeom prst="rect">
            <a:avLst/>
          </a:prstGeom>
        </p:spPr>
      </p:pic>
    </p:spTree>
    <p:extLst>
      <p:ext uri="{BB962C8B-B14F-4D97-AF65-F5344CB8AC3E}">
        <p14:creationId xmlns:p14="http://schemas.microsoft.com/office/powerpoint/2010/main" val="4730161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Rö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1ADA1F9B-CCF0-4D82-A120-69E88C4989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70046217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Grått avsnitt">
    <p:bg>
      <p:bgPr>
        <a:solidFill>
          <a:schemeClr val="bg1"/>
        </a:solidFill>
        <a:effectLst/>
      </p:bgPr>
    </p:bg>
    <p:spTree>
      <p:nvGrpSpPr>
        <p:cNvPr id="1" name=""/>
        <p:cNvGrpSpPr/>
        <p:nvPr/>
      </p:nvGrpSpPr>
      <p:grpSpPr>
        <a:xfrm>
          <a:off x="0" y="0"/>
          <a:ext cx="0" cy="0"/>
          <a:chOff x="0" y="0"/>
          <a:chExt cx="0" cy="0"/>
        </a:xfrm>
      </p:grpSpPr>
      <p:pic>
        <p:nvPicPr>
          <p:cNvPr id="10" name="Bildobjekt 9" descr="En bild som visar enhet&#10;&#10;Automatiskt genererad beskrivning">
            <a:extLst>
              <a:ext uri="{FF2B5EF4-FFF2-40B4-BE49-F238E27FC236}">
                <a16:creationId xmlns:a16="http://schemas.microsoft.com/office/drawing/2014/main" id="{F462BC7F-2338-4B3A-95AD-A880358D70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FFFFFF"/>
                </a:solidFill>
              </a:defRPr>
            </a:lvl1pPr>
          </a:lstStyle>
          <a:p>
            <a:r>
              <a:rPr lang="sv-SE"/>
              <a:t>Klicka här för att ändra format</a:t>
            </a:r>
            <a:endParaRPr lang="sv-SE" dirty="0"/>
          </a:p>
        </p:txBody>
      </p:sp>
      <p:sp>
        <p:nvSpPr>
          <p:cNvPr id="4" name="Platshållare för datum 3"/>
          <p:cNvSpPr>
            <a:spLocks noGrp="1"/>
          </p:cNvSpPr>
          <p:nvPr>
            <p:ph type="dt" sz="half" idx="10"/>
          </p:nvPr>
        </p:nvSpPr>
        <p:spPr/>
        <p:txBody>
          <a:bodyPr/>
          <a:lstStyle>
            <a:lvl1pPr>
              <a:defRPr>
                <a:solidFill>
                  <a:srgbClr val="FFFFFF"/>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rgbClr val="FFFFFF"/>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FFFFFF"/>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1254707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Gult avsnitt">
    <p:bg>
      <p:bgPr>
        <a:solidFill>
          <a:schemeClr val="bg1"/>
        </a:solidFill>
        <a:effectLst/>
      </p:bgPr>
    </p:bg>
    <p:spTree>
      <p:nvGrpSpPr>
        <p:cNvPr id="1" name=""/>
        <p:cNvGrpSpPr/>
        <p:nvPr/>
      </p:nvGrpSpPr>
      <p:grpSpPr>
        <a:xfrm>
          <a:off x="0" y="0"/>
          <a:ext cx="0" cy="0"/>
          <a:chOff x="0" y="0"/>
          <a:chExt cx="0" cy="0"/>
        </a:xfrm>
      </p:grpSpPr>
      <p:pic>
        <p:nvPicPr>
          <p:cNvPr id="7" name="Bildobjekt 6" descr="En bild som visar ritning&#10;&#10;Automatiskt genererad beskrivning">
            <a:extLst>
              <a:ext uri="{FF2B5EF4-FFF2-40B4-BE49-F238E27FC236}">
                <a16:creationId xmlns:a16="http://schemas.microsoft.com/office/drawing/2014/main" id="{F97776BC-9198-4B58-90BB-4964DF0EC14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rgbClr val="22222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rgbClr val="222221"/>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rgbClr val="22222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rgbClr val="22222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480982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Större höger">
    <p:spTree>
      <p:nvGrpSpPr>
        <p:cNvPr id="1" name=""/>
        <p:cNvGrpSpPr/>
        <p:nvPr/>
      </p:nvGrpSpPr>
      <p:grpSpPr>
        <a:xfrm>
          <a:off x="0" y="0"/>
          <a:ext cx="0" cy="0"/>
          <a:chOff x="0" y="0"/>
          <a:chExt cx="0" cy="0"/>
        </a:xfrm>
      </p:grpSpPr>
      <p:sp>
        <p:nvSpPr>
          <p:cNvPr id="4" name="Platshållare för innehåll 3"/>
          <p:cNvSpPr>
            <a:spLocks noGrp="1"/>
          </p:cNvSpPr>
          <p:nvPr>
            <p:ph sz="half" idx="2"/>
          </p:nvPr>
        </p:nvSpPr>
        <p:spPr>
          <a:xfrm>
            <a:off x="6095999" y="874602"/>
            <a:ext cx="4172325" cy="536059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2" name="Rubrik 1"/>
          <p:cNvSpPr>
            <a:spLocks noGrp="1"/>
          </p:cNvSpPr>
          <p:nvPr>
            <p:ph type="title"/>
          </p:nvPr>
        </p:nvSpPr>
        <p:spPr>
          <a:xfrm>
            <a:off x="664234" y="874602"/>
            <a:ext cx="5326992" cy="1228518"/>
          </a:xfrm>
        </p:spPr>
        <p:txBody>
          <a:bodyPr/>
          <a:lstStyle/>
          <a:p>
            <a:r>
              <a:rPr lang="sv-SE"/>
              <a:t>Klicka här för att ändra mall för rubrikformat</a:t>
            </a:r>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5" name="Platshållare för datum 4"/>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7" name="Platshållare för bildnummer 6"/>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3849982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Svart avsnitt">
    <p:bg>
      <p:bgPr>
        <a:solidFill>
          <a:schemeClr val="bg1"/>
        </a:solidFill>
        <a:effectLst/>
      </p:bgPr>
    </p:bg>
    <p:spTree>
      <p:nvGrpSpPr>
        <p:cNvPr id="1" name=""/>
        <p:cNvGrpSpPr/>
        <p:nvPr/>
      </p:nvGrpSpPr>
      <p:grpSpPr>
        <a:xfrm>
          <a:off x="0" y="0"/>
          <a:ext cx="0" cy="0"/>
          <a:chOff x="0" y="0"/>
          <a:chExt cx="0" cy="0"/>
        </a:xfrm>
      </p:grpSpPr>
      <p:pic>
        <p:nvPicPr>
          <p:cNvPr id="8" name="Bildobjekt 7" descr="En bild som visar ritning&#10;&#10;Automatiskt genererad beskrivning">
            <a:extLst>
              <a:ext uri="{FF2B5EF4-FFF2-40B4-BE49-F238E27FC236}">
                <a16:creationId xmlns:a16="http://schemas.microsoft.com/office/drawing/2014/main" id="{1E92A6A6-8B0A-4DE1-8142-4259EB45C90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354" y="0"/>
            <a:ext cx="12189291" cy="6858000"/>
          </a:xfrm>
          <a:prstGeom prst="rect">
            <a:avLst/>
          </a:prstGeom>
        </p:spPr>
      </p:pic>
      <p:sp>
        <p:nvSpPr>
          <p:cNvPr id="2" name="Rubrik 1"/>
          <p:cNvSpPr>
            <a:spLocks noGrp="1"/>
          </p:cNvSpPr>
          <p:nvPr>
            <p:ph type="title"/>
          </p:nvPr>
        </p:nvSpPr>
        <p:spPr>
          <a:xfrm>
            <a:off x="666000" y="2747964"/>
            <a:ext cx="9608400" cy="1966912"/>
          </a:xfrm>
        </p:spPr>
        <p:txBody>
          <a:bodyPr anchor="t">
            <a:noAutofit/>
          </a:bodyPr>
          <a:lstStyle>
            <a:lvl1pPr algn="ctr">
              <a:defRPr sz="5400">
                <a:solidFill>
                  <a:schemeClr val="bg1"/>
                </a:solidFill>
              </a:defRPr>
            </a:lvl1pPr>
          </a:lstStyle>
          <a:p>
            <a:r>
              <a:rPr lang="sv-SE" dirty="0"/>
              <a:t>Klicka här för att ändra format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34C9B0E5-37D7-412E-A162-6A236BADC197}" type="slidenum">
              <a:rPr lang="sv-SE" smtClean="0"/>
              <a:pPr/>
              <a:t>‹#›</a:t>
            </a:fld>
            <a:endParaRPr lang="sv-SE" dirty="0"/>
          </a:p>
        </p:txBody>
      </p:sp>
    </p:spTree>
    <p:extLst>
      <p:ext uri="{BB962C8B-B14F-4D97-AF65-F5344CB8AC3E}">
        <p14:creationId xmlns:p14="http://schemas.microsoft.com/office/powerpoint/2010/main" val="23623004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4" name="Platshållare för datum 3"/>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491425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678110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666000" y="2746800"/>
            <a:ext cx="9608400" cy="1965600"/>
          </a:xfrm>
        </p:spPr>
        <p:txBody>
          <a:bodyPr anchor="t">
            <a:noAutofit/>
          </a:bodyPr>
          <a:lstStyle>
            <a:lvl1pPr algn="ctr">
              <a:defRPr sz="5400">
                <a:solidFill>
                  <a:schemeClr val="bg1"/>
                </a:solidFill>
              </a:defRPr>
            </a:lvl1pPr>
          </a:lstStyle>
          <a:p>
            <a:r>
              <a:rPr lang="sv-SE"/>
              <a:t>Klicka här för att ändra format</a:t>
            </a:r>
            <a:endParaRPr lang="sv-SE" dirty="0"/>
          </a:p>
        </p:txBody>
      </p:sp>
      <p:sp>
        <p:nvSpPr>
          <p:cNvPr id="3" name="Platshållare för text 2"/>
          <p:cNvSpPr>
            <a:spLocks noGrp="1"/>
          </p:cNvSpPr>
          <p:nvPr>
            <p:ph type="body" idx="1"/>
          </p:nvPr>
        </p:nvSpPr>
        <p:spPr>
          <a:xfrm>
            <a:off x="666000" y="4810125"/>
            <a:ext cx="9608400" cy="1427163"/>
          </a:xfrm>
        </p:spPr>
        <p:txBody>
          <a:bodyPr>
            <a:no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lvl1pPr>
              <a:defRPr>
                <a:solidFill>
                  <a:schemeClr val="bg1"/>
                </a:solidFill>
              </a:defRPr>
            </a:lvl1pPr>
          </a:lstStyle>
          <a:p>
            <a:fld id="{D230B7FC-8DD1-423E-8EF4-94D7897E47A9}" type="datetimeFigureOut">
              <a:rPr lang="sv-SE" smtClean="0"/>
              <a:pPr/>
              <a:t>2022-02-24</a:t>
            </a:fld>
            <a:endParaRPr lang="sv-SE" dirty="0"/>
          </a:p>
        </p:txBody>
      </p:sp>
      <p:sp>
        <p:nvSpPr>
          <p:cNvPr id="5" name="Platshållare för sidfot 4"/>
          <p:cNvSpPr>
            <a:spLocks noGrp="1"/>
          </p:cNvSpPr>
          <p:nvPr>
            <p:ph type="ftr" sz="quarter" idx="11"/>
          </p:nvPr>
        </p:nvSpPr>
        <p:spPr/>
        <p:txBody>
          <a:bodyPr/>
          <a:lstStyle>
            <a:lvl1pPr>
              <a:defRPr>
                <a:solidFill>
                  <a:schemeClr val="bg1"/>
                </a:solidFill>
              </a:defRPr>
            </a:lvl1pPr>
          </a:lstStyle>
          <a:p>
            <a:endParaRPr lang="sv-SE" dirty="0"/>
          </a:p>
        </p:txBody>
      </p:sp>
      <p:sp>
        <p:nvSpPr>
          <p:cNvPr id="6" name="Platshållare för bildnummer 5"/>
          <p:cNvSpPr>
            <a:spLocks noGrp="1"/>
          </p:cNvSpPr>
          <p:nvPr>
            <p:ph type="sldNum" sz="quarter" idx="12"/>
          </p:nvPr>
        </p:nvSpPr>
        <p:spPr/>
        <p:txBody>
          <a:bodyPr/>
          <a:lstStyle>
            <a:lvl1pPr>
              <a:defRPr>
                <a:solidFill>
                  <a:schemeClr val="bg1"/>
                </a:solidFill>
              </a:defRPr>
            </a:lvl1pPr>
          </a:lstStyle>
          <a:p>
            <a:fld id="{2A89D212-3966-4D00-A59B-EFC19ACC4594}" type="slidenum">
              <a:rPr lang="sv-SE" smtClean="0"/>
              <a:pPr/>
              <a:t>‹#›</a:t>
            </a:fld>
            <a:endParaRPr lang="sv-SE" dirty="0"/>
          </a:p>
        </p:txBody>
      </p:sp>
    </p:spTree>
    <p:extLst>
      <p:ext uri="{BB962C8B-B14F-4D97-AF65-F5344CB8AC3E}">
        <p14:creationId xmlns:p14="http://schemas.microsoft.com/office/powerpoint/2010/main" val="27666332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5552325" y="2494800"/>
            <a:ext cx="4716000"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6935101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Större höger mörk">
    <p:spTree>
      <p:nvGrpSpPr>
        <p:cNvPr id="1" name=""/>
        <p:cNvGrpSpPr/>
        <p:nvPr/>
      </p:nvGrpSpPr>
      <p:grpSpPr>
        <a:xfrm>
          <a:off x="0" y="0"/>
          <a:ext cx="0" cy="0"/>
          <a:chOff x="0" y="0"/>
          <a:chExt cx="0" cy="0"/>
        </a:xfrm>
      </p:grpSpPr>
      <p:sp>
        <p:nvSpPr>
          <p:cNvPr id="2" name="Rubrik 1"/>
          <p:cNvSpPr>
            <a:spLocks noGrp="1"/>
          </p:cNvSpPr>
          <p:nvPr>
            <p:ph type="title"/>
          </p:nvPr>
        </p:nvSpPr>
        <p:spPr>
          <a:xfrm>
            <a:off x="664234" y="975186"/>
            <a:ext cx="5326992" cy="1112405"/>
          </a:xfrm>
        </p:spPr>
        <p:txBody>
          <a:bodyPr/>
          <a:lstStyle/>
          <a:p>
            <a:r>
              <a:rPr lang="sv-SE"/>
              <a:t>Klicka här för att ändra format</a:t>
            </a:r>
            <a:endParaRPr lang="sv-SE" dirty="0"/>
          </a:p>
        </p:txBody>
      </p:sp>
      <p:sp>
        <p:nvSpPr>
          <p:cNvPr id="3" name="Platshållare för innehåll 2"/>
          <p:cNvSpPr>
            <a:spLocks noGrp="1"/>
          </p:cNvSpPr>
          <p:nvPr>
            <p:ph sz="half" idx="1"/>
          </p:nvPr>
        </p:nvSpPr>
        <p:spPr>
          <a:xfrm>
            <a:off x="666000" y="2494800"/>
            <a:ext cx="5325226" cy="37404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p:cNvSpPr>
            <a:spLocks noGrp="1"/>
          </p:cNvSpPr>
          <p:nvPr>
            <p:ph sz="half" idx="2"/>
          </p:nvPr>
        </p:nvSpPr>
        <p:spPr>
          <a:xfrm>
            <a:off x="6095999" y="975186"/>
            <a:ext cx="4172325" cy="526001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7" name="Platshållare för bildnummer 6"/>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1181752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66000" y="975600"/>
            <a:ext cx="9608400" cy="1112400"/>
          </a:xfrm>
        </p:spPr>
        <p:txBody>
          <a:bodyPr>
            <a:noAutofit/>
          </a:bodyPr>
          <a:lstStyle/>
          <a:p>
            <a:r>
              <a:rPr lang="sv-SE"/>
              <a:t>Klicka här för att ändra format</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9" name="Platshållare för bildnummer 8"/>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329321542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endParaRPr lang="sv-SE" dirty="0"/>
          </a:p>
        </p:txBody>
      </p:sp>
      <p:sp>
        <p:nvSpPr>
          <p:cNvPr id="3" name="Platshållare för datum 2"/>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5" name="Platshållare för bildnummer 4"/>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4309553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230B7FC-8DD1-423E-8EF4-94D7897E47A9}" type="datetimeFigureOut">
              <a:rPr lang="sv-SE" smtClean="0"/>
              <a:t>2022-02-24</a:t>
            </a:fld>
            <a:endParaRPr lang="sv-SE" dirty="0"/>
          </a:p>
        </p:txBody>
      </p:sp>
      <p:sp>
        <p:nvSpPr>
          <p:cNvPr id="3" name="Platshållare för sidfot 2"/>
          <p:cNvSpPr>
            <a:spLocks noGrp="1"/>
          </p:cNvSpPr>
          <p:nvPr>
            <p:ph type="ftr" sz="quarter" idx="11"/>
          </p:nvPr>
        </p:nvSpPr>
        <p:spPr/>
        <p:txBody>
          <a:bodyPr/>
          <a:lstStyle/>
          <a:p>
            <a:endParaRPr lang="sv-SE" dirty="0"/>
          </a:p>
        </p:txBody>
      </p:sp>
      <p:sp>
        <p:nvSpPr>
          <p:cNvPr id="4" name="Platshållare för bildnummer 3"/>
          <p:cNvSpPr>
            <a:spLocks noGrp="1"/>
          </p:cNvSpPr>
          <p:nvPr>
            <p:ph type="sldNum" sz="quarter" idx="12"/>
          </p:nvPr>
        </p:nvSpPr>
        <p:spPr/>
        <p:txBody>
          <a:bodyPr/>
          <a:lstStyle/>
          <a:p>
            <a:fld id="{2A89D212-3966-4D00-A59B-EFC19ACC4594}" type="slidenum">
              <a:rPr lang="sv-SE" smtClean="0"/>
              <a:t>‹#›</a:t>
            </a:fld>
            <a:endParaRPr lang="sv-SE" dirty="0"/>
          </a:p>
        </p:txBody>
      </p:sp>
    </p:spTree>
    <p:extLst>
      <p:ext uri="{BB962C8B-B14F-4D97-AF65-F5344CB8AC3E}">
        <p14:creationId xmlns:p14="http://schemas.microsoft.com/office/powerpoint/2010/main" val="22904191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6" name="Platshållare för innehåll 5"/>
          <p:cNvSpPr>
            <a:spLocks noGrp="1"/>
          </p:cNvSpPr>
          <p:nvPr>
            <p:ph sz="quarter" idx="4"/>
          </p:nvPr>
        </p:nvSpPr>
        <p:spPr>
          <a:xfrm>
            <a:off x="5551200" y="2847600"/>
            <a:ext cx="4716000" cy="3391200"/>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5551200" y="2162175"/>
            <a:ext cx="47232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66000" y="2845950"/>
            <a:ext cx="4716000" cy="3391337"/>
          </a:xfrm>
        </p:spPr>
        <p:txBody>
          <a:bodyPr>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3" name="Platshållare för text 2"/>
          <p:cNvSpPr>
            <a:spLocks noGrp="1"/>
          </p:cNvSpPr>
          <p:nvPr>
            <p:ph type="body" idx="1"/>
          </p:nvPr>
        </p:nvSpPr>
        <p:spPr>
          <a:xfrm>
            <a:off x="666001" y="2162175"/>
            <a:ext cx="4716000" cy="609600"/>
          </a:xfrm>
        </p:spPr>
        <p:txBody>
          <a:bodyPr anchor="ctr">
            <a:noAutofit/>
          </a:bodyPr>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2" name="Rubrik 1"/>
          <p:cNvSpPr>
            <a:spLocks noGrp="1"/>
          </p:cNvSpPr>
          <p:nvPr>
            <p:ph type="title"/>
          </p:nvPr>
        </p:nvSpPr>
        <p:spPr>
          <a:xfrm>
            <a:off x="666000" y="875015"/>
            <a:ext cx="9608400" cy="1228105"/>
          </a:xfrm>
        </p:spPr>
        <p:txBody>
          <a:bodyPr>
            <a:noAutofit/>
          </a:bodyPr>
          <a:lstStyle/>
          <a:p>
            <a:r>
              <a:rPr lang="sv-SE"/>
              <a:t>Klicka här för att ändra mall för rubrikformat</a:t>
            </a:r>
            <a:endParaRPr lang="sv-SE" dirty="0"/>
          </a:p>
        </p:txBody>
      </p:sp>
      <p:sp>
        <p:nvSpPr>
          <p:cNvPr id="8" name="Platshållare för sidfot 7"/>
          <p:cNvSpPr>
            <a:spLocks noGrp="1"/>
          </p:cNvSpPr>
          <p:nvPr>
            <p:ph type="ftr" sz="quarter" idx="11"/>
          </p:nvPr>
        </p:nvSpPr>
        <p:spPr/>
        <p:txBody>
          <a:bodyPr/>
          <a:lstStyle/>
          <a:p>
            <a:endParaRPr lang="sv-SE" dirty="0"/>
          </a:p>
        </p:txBody>
      </p:sp>
      <p:sp>
        <p:nvSpPr>
          <p:cNvPr id="7" name="Platshållare för datum 6"/>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9" name="Platshållare för bildnummer 8"/>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259653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4" name="Platshållare för sidfot 3"/>
          <p:cNvSpPr>
            <a:spLocks noGrp="1"/>
          </p:cNvSpPr>
          <p:nvPr>
            <p:ph type="ftr" sz="quarter" idx="11"/>
          </p:nvPr>
        </p:nvSpPr>
        <p:spPr/>
        <p:txBody>
          <a:bodyPr/>
          <a:lstStyle/>
          <a:p>
            <a:endParaRPr lang="sv-SE" dirty="0"/>
          </a:p>
        </p:txBody>
      </p:sp>
      <p:sp>
        <p:nvSpPr>
          <p:cNvPr id="3" name="Platshållare för datum 2"/>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5" name="Platshållare för bildnummer 4"/>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578970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3" name="Platshållare för sidfot 2"/>
          <p:cNvSpPr>
            <a:spLocks noGrp="1"/>
          </p:cNvSpPr>
          <p:nvPr>
            <p:ph type="ftr" sz="quarter" idx="11"/>
          </p:nvPr>
        </p:nvSpPr>
        <p:spPr/>
        <p:txBody>
          <a:bodyPr/>
          <a:lstStyle/>
          <a:p>
            <a:endParaRPr lang="sv-SE" dirty="0"/>
          </a:p>
        </p:txBody>
      </p:sp>
      <p:sp>
        <p:nvSpPr>
          <p:cNvPr id="2" name="Platshållare för datum 1"/>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4" name="Platshållare för bildnummer 3"/>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311594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3" name="Underrubrik 2"/>
          <p:cNvSpPr>
            <a:spLocks noGrp="1"/>
          </p:cNvSpPr>
          <p:nvPr>
            <p:ph type="subTitle" idx="1"/>
          </p:nvPr>
        </p:nvSpPr>
        <p:spPr>
          <a:xfrm>
            <a:off x="666000" y="4809600"/>
            <a:ext cx="9608400" cy="1425600"/>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endParaRPr lang="sv-SE" dirty="0"/>
          </a:p>
        </p:txBody>
      </p:sp>
      <p:sp>
        <p:nvSpPr>
          <p:cNvPr id="2" name="Rubrik 1"/>
          <p:cNvSpPr>
            <a:spLocks noGrp="1"/>
          </p:cNvSpPr>
          <p:nvPr>
            <p:ph type="ctrTitle"/>
          </p:nvPr>
        </p:nvSpPr>
        <p:spPr>
          <a:xfrm>
            <a:off x="666000" y="2746800"/>
            <a:ext cx="9608400" cy="1965600"/>
          </a:xfrm>
        </p:spPr>
        <p:txBody>
          <a:bodyPr anchor="t">
            <a:noAutofit/>
          </a:bodyPr>
          <a:lstStyle>
            <a:lvl1pPr algn="ctr">
              <a:defRPr sz="4400"/>
            </a:lvl1pPr>
          </a:lstStyle>
          <a:p>
            <a:r>
              <a:rPr lang="sv-SE"/>
              <a:t>Klicka här för att ändra format</a:t>
            </a:r>
            <a:endParaRPr lang="sv-SE" dirty="0"/>
          </a:p>
        </p:txBody>
      </p:sp>
      <p:sp>
        <p:nvSpPr>
          <p:cNvPr id="5" name="Platshållare för sidfot 4"/>
          <p:cNvSpPr>
            <a:spLocks noGrp="1"/>
          </p:cNvSpPr>
          <p:nvPr>
            <p:ph type="ftr" sz="quarter" idx="11"/>
          </p:nvPr>
        </p:nvSpPr>
        <p:spPr/>
        <p:txBody>
          <a:bodyPr/>
          <a:lstStyle/>
          <a:p>
            <a:endParaRPr lang="sv-SE" dirty="0"/>
          </a:p>
        </p:txBody>
      </p:sp>
      <p:sp>
        <p:nvSpPr>
          <p:cNvPr id="4" name="Platshållare för datum 3"/>
          <p:cNvSpPr>
            <a:spLocks noGrp="1"/>
          </p:cNvSpPr>
          <p:nvPr>
            <p:ph type="dt" sz="half" idx="10"/>
          </p:nvPr>
        </p:nvSpPr>
        <p:spPr/>
        <p:txBody>
          <a:body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1844763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9.xml"/><Relationship Id="rId7" Type="http://schemas.openxmlformats.org/officeDocument/2006/relationships/image" Target="../media/image3.emf"/><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theme" Target="../theme/theme3.xml"/><Relationship Id="rId5" Type="http://schemas.openxmlformats.org/officeDocument/2006/relationships/slideLayout" Target="../slideLayouts/slideLayout21.xml"/><Relationship Id="rId4"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9.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10" Type="http://schemas.openxmlformats.org/officeDocument/2006/relationships/image" Target="../media/image10.png"/><Relationship Id="rId4" Type="http://schemas.openxmlformats.org/officeDocument/2006/relationships/slideLayout" Target="../slideLayouts/slideLayout25.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image" Target="../media/image11.png"/><Relationship Id="rId4" Type="http://schemas.openxmlformats.org/officeDocument/2006/relationships/slideLayout" Target="../slideLayouts/slideLayout33.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5" Type="http://schemas.openxmlformats.org/officeDocument/2006/relationships/slideLayout" Target="../slideLayouts/slideLayout42.xml"/><Relationship Id="rId10" Type="http://schemas.openxmlformats.org/officeDocument/2006/relationships/image" Target="../media/image12.jpeg"/><Relationship Id="rId4" Type="http://schemas.openxmlformats.org/officeDocument/2006/relationships/slideLayout" Target="../slideLayouts/slideLayout41.xml"/><Relationship Id="rId9"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48.xml"/><Relationship Id="rId7" Type="http://schemas.openxmlformats.org/officeDocument/2006/relationships/image" Target="../media/image3.emf"/><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theme" Target="../theme/theme7.xml"/><Relationship Id="rId5" Type="http://schemas.openxmlformats.org/officeDocument/2006/relationships/slideLayout" Target="../slideLayouts/slideLayout50.xml"/><Relationship Id="rId4" Type="http://schemas.openxmlformats.org/officeDocument/2006/relationships/slideLayout" Target="../slideLayouts/slideLayout4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5" Type="http://schemas.openxmlformats.org/officeDocument/2006/relationships/slideLayout" Target="../slideLayouts/slideLayout55.xml"/><Relationship Id="rId10" Type="http://schemas.openxmlformats.org/officeDocument/2006/relationships/image" Target="../media/image13.jpeg"/><Relationship Id="rId4" Type="http://schemas.openxmlformats.org/officeDocument/2006/relationships/slideLayout" Target="../slideLayouts/slideLayout54.xml"/><Relationship Id="rId9"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C376CDD0-9A3E-4D42-A72D-71F6AEC57F58}"/>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97148999"/>
      </p:ext>
    </p:extLst>
  </p:cSld>
  <p:clrMap bg1="lt1" tx1="dk1" bg2="lt2" tx2="dk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72F52CF-ACCF-4081-B692-24F867555F2D}"/>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130160642"/>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326646358"/>
      </p:ext>
    </p:extLst>
  </p:cSld>
  <p:clrMap bg1="lt1" tx1="dk1" bg2="lt2" tx2="dk2" accent1="accent1" accent2="accent2" accent3="accent3" accent4="accent4" accent5="accent5" accent6="accent6" hlink="hlink" folHlink="folHlink"/>
  <p:sldLayoutIdLst>
    <p:sldLayoutId id="2147483716" r:id="rId1"/>
    <p:sldLayoutId id="2147483684" r:id="rId2"/>
    <p:sldLayoutId id="2147483685" r:id="rId3"/>
    <p:sldLayoutId id="2147483714" r:id="rId4"/>
    <p:sldLayoutId id="2147483715"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E89248C0-A8F4-4340-A64C-DEF74DCCB7E9}"/>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3899819311"/>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22222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pic>
        <p:nvPicPr>
          <p:cNvPr id="8" name="Bildobjekt 7">
            <a:extLst>
              <a:ext uri="{FF2B5EF4-FFF2-40B4-BE49-F238E27FC236}">
                <a16:creationId xmlns:a16="http://schemas.microsoft.com/office/drawing/2014/main" id="{6B2614CC-7ACB-4FDF-886D-94F77526C7EF}"/>
              </a:ext>
              <a:ext uri="{C183D7F6-B498-43B3-948B-1728B52AA6E4}">
                <adec:decorative xmlns:adec="http://schemas.microsoft.com/office/drawing/2017/decorative" xmlns="" val="1"/>
              </a:ext>
            </a:extLst>
          </p:cNvPr>
          <p:cNvPicPr>
            <a:picLocks noChangeAspect="1"/>
          </p:cNvPicPr>
          <p:nvPr userDrawn="1"/>
        </p:nvPicPr>
        <p:blipFill>
          <a:blip r:embed="rId10" cstate="hqprint">
            <a:alphaModFix amt="85000"/>
            <a:extLst>
              <a:ext uri="{28A0092B-C50C-407E-A947-70E740481C1C}">
                <a14:useLocalDpi xmlns:a14="http://schemas.microsoft.com/office/drawing/2010/main" val="0"/>
              </a:ext>
            </a:extLst>
          </a:blip>
          <a:stretch>
            <a:fillRect/>
          </a:stretch>
        </p:blipFill>
        <p:spPr>
          <a:xfrm>
            <a:off x="10892244" y="6356350"/>
            <a:ext cx="975640" cy="403961"/>
          </a:xfrm>
          <a:prstGeom prst="rect">
            <a:avLst/>
          </a:prstGeom>
        </p:spPr>
      </p:pic>
    </p:spTree>
    <p:extLst>
      <p:ext uri="{BB962C8B-B14F-4D97-AF65-F5344CB8AC3E}">
        <p14:creationId xmlns:p14="http://schemas.microsoft.com/office/powerpoint/2010/main" val="2017269344"/>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420EEB1-80E0-4243-AAA6-40D671C3359A}"/>
              </a:ext>
              <a:ext uri="{C183D7F6-B498-43B3-948B-1728B52AA6E4}">
                <adec:decorative xmlns:adec="http://schemas.microsoft.com/office/drawing/2017/decorative" xmlns="" val="1"/>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cxnSp>
        <p:nvCxnSpPr>
          <p:cNvPr id="10" name="Rak koppling 9">
            <a:extLst>
              <a:ext uri="{FF2B5EF4-FFF2-40B4-BE49-F238E27FC236}">
                <a16:creationId xmlns:a16="http://schemas.microsoft.com/office/drawing/2014/main" id="{A7BC3E9A-336E-4FA4-891B-A73729A1A1B4}"/>
              </a:ext>
              <a:ext uri="{C183D7F6-B498-43B3-948B-1728B52AA6E4}">
                <adec:decorative xmlns:adec="http://schemas.microsoft.com/office/drawing/2017/decorative" xmlns="" val="1"/>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765C18DA-410A-4124-BB0F-DE8CA676B1E5}" type="datetimeFigureOut">
              <a:rPr lang="sv-SE" smtClean="0"/>
              <a:t>2022-02-24</a:t>
            </a:fld>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DBAD975-63FF-4468-AC34-025F73E043F9}" type="slidenum">
              <a:rPr lang="sv-SE" smtClean="0"/>
              <a:t>‹#›</a:t>
            </a:fld>
            <a:endParaRPr lang="sv-SE" dirty="0"/>
          </a:p>
        </p:txBody>
      </p:sp>
    </p:spTree>
    <p:extLst>
      <p:ext uri="{BB962C8B-B14F-4D97-AF65-F5344CB8AC3E}">
        <p14:creationId xmlns:p14="http://schemas.microsoft.com/office/powerpoint/2010/main" val="1911342899"/>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Lst>
  <p:txStyles>
    <p:titleStyle>
      <a:lvl1pPr algn="l" defTabSz="914400" rtl="0" eaLnBrk="1" latinLnBrk="0" hangingPunct="1">
        <a:lnSpc>
          <a:spcPct val="95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E2E2E2"/>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64233" y="874602"/>
            <a:ext cx="9609825" cy="1231392"/>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rgbClr val="FFFFFF"/>
                </a:solidFill>
              </a:defRPr>
            </a:lvl1pPr>
          </a:lstStyle>
          <a:p>
            <a:fld id="{4B42D259-ACB8-4FD1-AC0F-9CAC8F5E07E0}" type="datetimeFigureOut">
              <a:rPr lang="sv-SE" smtClean="0"/>
              <a:pPr/>
              <a:t>2022-02-24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rgbClr val="FFFFFF"/>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rgbClr val="FFFFFF"/>
                </a:solidFill>
              </a:defRPr>
            </a:lvl1pPr>
          </a:lstStyle>
          <a:p>
            <a:fld id="{34C9B0E5-37D7-412E-A162-6A236BADC197}" type="slidenum">
              <a:rPr lang="sv-SE" smtClean="0"/>
              <a:pPr/>
              <a:t>‹#›</a:t>
            </a:fld>
            <a:endParaRPr lang="sv-SE" dirty="0"/>
          </a:p>
        </p:txBody>
      </p:sp>
      <p:grpSp>
        <p:nvGrpSpPr>
          <p:cNvPr id="10" name="Grupp 9">
            <a:extLst>
              <a:ext uri="{FF2B5EF4-FFF2-40B4-BE49-F238E27FC236}">
                <a16:creationId xmlns:a16="http://schemas.microsoft.com/office/drawing/2014/main" id="{BCD0A87E-FE0C-48EC-96E1-F6EBC1D60EB4}"/>
              </a:ext>
            </a:extLst>
          </p:cNvPr>
          <p:cNvGrpSpPr/>
          <p:nvPr userDrawn="1"/>
        </p:nvGrpSpPr>
        <p:grpSpPr>
          <a:xfrm>
            <a:off x="9575321" y="4632388"/>
            <a:ext cx="2624600" cy="2234238"/>
            <a:chOff x="9575321" y="4632388"/>
            <a:chExt cx="2624600" cy="2234238"/>
          </a:xfrm>
        </p:grpSpPr>
        <p:grpSp>
          <p:nvGrpSpPr>
            <p:cNvPr id="11" name="Grupp 10">
              <a:extLst>
                <a:ext uri="{FF2B5EF4-FFF2-40B4-BE49-F238E27FC236}">
                  <a16:creationId xmlns:a16="http://schemas.microsoft.com/office/drawing/2014/main" id="{ACA10481-D63E-4AC3-9AE2-AFE237E53EE2}"/>
                </a:ext>
              </a:extLst>
            </p:cNvPr>
            <p:cNvGrpSpPr/>
            <p:nvPr userDrawn="1"/>
          </p:nvGrpSpPr>
          <p:grpSpPr>
            <a:xfrm>
              <a:off x="9575321" y="4632388"/>
              <a:ext cx="2624600" cy="2234238"/>
              <a:chOff x="9575321" y="4632388"/>
              <a:chExt cx="2624600" cy="2234238"/>
            </a:xfrm>
          </p:grpSpPr>
          <p:pic>
            <p:nvPicPr>
              <p:cNvPr id="9" name="Bildobjekt 8">
                <a:extLst>
                  <a:ext uri="{FF2B5EF4-FFF2-40B4-BE49-F238E27FC236}">
                    <a16:creationId xmlns:a16="http://schemas.microsoft.com/office/drawing/2014/main" id="{202610F5-2FAD-47F3-9DA3-0B09A2D86B1A}"/>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5400000">
                <a:off x="9770502" y="4437207"/>
                <a:ext cx="2234238" cy="2624600"/>
              </a:xfrm>
              <a:prstGeom prst="rect">
                <a:avLst/>
              </a:prstGeom>
            </p:spPr>
          </p:pic>
          <p:sp>
            <p:nvSpPr>
              <p:cNvPr id="7" name="Rektangel 6">
                <a:extLst>
                  <a:ext uri="{FF2B5EF4-FFF2-40B4-BE49-F238E27FC236}">
                    <a16:creationId xmlns:a16="http://schemas.microsoft.com/office/drawing/2014/main" id="{62880465-B287-44D9-987F-54B252C2CEC4}"/>
                  </a:ext>
                </a:extLst>
              </p:cNvPr>
              <p:cNvSpPr/>
              <p:nvPr userDrawn="1"/>
            </p:nvSpPr>
            <p:spPr>
              <a:xfrm>
                <a:off x="11527768" y="5607170"/>
                <a:ext cx="428443" cy="9834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pic>
          <p:nvPicPr>
            <p:cNvPr id="8" name="Bildobjekt 7" descr="En bild som visar ritning&#10;&#10;Automatiskt genererad beskrivning">
              <a:extLst>
                <a:ext uri="{FF2B5EF4-FFF2-40B4-BE49-F238E27FC236}">
                  <a16:creationId xmlns:a16="http://schemas.microsoft.com/office/drawing/2014/main" id="{05E2CB7E-A3C4-4B87-A60A-A968FF73A4B3}"/>
                </a:ext>
              </a:extLst>
            </p:cNvPr>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10990052" y="6211021"/>
              <a:ext cx="966160" cy="399346"/>
            </a:xfrm>
            <a:prstGeom prst="rect">
              <a:avLst/>
            </a:prstGeom>
          </p:spPr>
        </p:pic>
      </p:grpSp>
    </p:spTree>
    <p:extLst>
      <p:ext uri="{BB962C8B-B14F-4D97-AF65-F5344CB8AC3E}">
        <p14:creationId xmlns:p14="http://schemas.microsoft.com/office/powerpoint/2010/main" val="2407307497"/>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Lst>
  <p:txStyles>
    <p:titleStyle>
      <a:lvl1pPr algn="l" defTabSz="914400" rtl="0" eaLnBrk="1" latinLnBrk="0" hangingPunct="1">
        <a:lnSpc>
          <a:spcPct val="95000"/>
        </a:lnSpc>
        <a:spcBef>
          <a:spcPct val="0"/>
        </a:spcBef>
        <a:buNone/>
        <a:defRPr sz="4400" b="1" kern="1200">
          <a:solidFill>
            <a:srgbClr val="FFFFFF"/>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1800" kern="1200">
          <a:solidFill>
            <a:srgbClr val="FFFFFF"/>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1600" kern="1200">
          <a:solidFill>
            <a:srgbClr val="FFFFFF"/>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400" kern="120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Bildobjekt 9" descr="En bild som visar ritning&#10;&#10;Automatiskt genererad beskrivning">
            <a:extLst>
              <a:ext uri="{FF2B5EF4-FFF2-40B4-BE49-F238E27FC236}">
                <a16:creationId xmlns:a16="http://schemas.microsoft.com/office/drawing/2014/main" id="{3AE7FF09-5CCC-4FAB-8408-8005BA4AAF14}"/>
              </a:ext>
            </a:extLst>
          </p:cNvPr>
          <p:cNvPicPr>
            <a:picLocks noChangeAspect="1"/>
          </p:cNvPicPr>
          <p:nvPr userDrawn="1"/>
        </p:nvPicPr>
        <p:blipFill>
          <a:blip r:embed="rId10" cstate="hqprint">
            <a:extLst>
              <a:ext uri="{28A0092B-C50C-407E-A947-70E740481C1C}">
                <a14:useLocalDpi xmlns:a14="http://schemas.microsoft.com/office/drawing/2010/main" val="0"/>
              </a:ext>
            </a:extLst>
          </a:blip>
          <a:stretch>
            <a:fillRect/>
          </a:stretch>
        </p:blipFill>
        <p:spPr>
          <a:xfrm>
            <a:off x="10892244" y="6356350"/>
            <a:ext cx="975483" cy="403200"/>
          </a:xfrm>
          <a:prstGeom prst="rect">
            <a:avLst/>
          </a:prstGeom>
        </p:spPr>
      </p:pic>
      <p:sp>
        <p:nvSpPr>
          <p:cNvPr id="2" name="Platshållare för rubrik 1"/>
          <p:cNvSpPr>
            <a:spLocks noGrp="1"/>
          </p:cNvSpPr>
          <p:nvPr>
            <p:ph type="title"/>
          </p:nvPr>
        </p:nvSpPr>
        <p:spPr>
          <a:xfrm>
            <a:off x="664233" y="975186"/>
            <a:ext cx="9609825" cy="1112405"/>
          </a:xfrm>
          <a:prstGeom prst="rect">
            <a:avLst/>
          </a:prstGeom>
        </p:spPr>
        <p:txBody>
          <a:bodyPr vert="horz" lIns="91440" tIns="45720" rIns="91440" bIns="45720" rtlCol="0" anchor="t">
            <a:noAutofit/>
          </a:bodyPr>
          <a:lstStyle/>
          <a:p>
            <a:r>
              <a:rPr lang="sv-SE" dirty="0"/>
              <a:t>Klicka här för att ändra format</a:t>
            </a:r>
          </a:p>
        </p:txBody>
      </p:sp>
      <p:sp>
        <p:nvSpPr>
          <p:cNvPr id="3" name="Platshållare för text 2"/>
          <p:cNvSpPr>
            <a:spLocks noGrp="1"/>
          </p:cNvSpPr>
          <p:nvPr>
            <p:ph type="body" idx="1"/>
          </p:nvPr>
        </p:nvSpPr>
        <p:spPr>
          <a:xfrm>
            <a:off x="664232" y="2495203"/>
            <a:ext cx="9609825" cy="3738598"/>
          </a:xfrm>
          <a:prstGeom prst="rect">
            <a:avLst/>
          </a:prstGeom>
        </p:spPr>
        <p:txBody>
          <a:bodyPr vert="horz" lIns="91440" tIns="45720" rIns="91440" bIns="45720" rtlCol="0">
            <a:no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664232" y="6356350"/>
            <a:ext cx="1269343" cy="365125"/>
          </a:xfrm>
          <a:prstGeom prst="rect">
            <a:avLst/>
          </a:prstGeom>
        </p:spPr>
        <p:txBody>
          <a:bodyPr vert="horz" lIns="91440" tIns="45720" rIns="91440" bIns="45720" rtlCol="0" anchor="ctr"/>
          <a:lstStyle>
            <a:lvl1pPr algn="l">
              <a:defRPr sz="1200">
                <a:solidFill>
                  <a:schemeClr val="tx1"/>
                </a:solidFill>
              </a:defRPr>
            </a:lvl1pPr>
          </a:lstStyle>
          <a:p>
            <a:fld id="{D230B7FC-8DD1-423E-8EF4-94D7897E47A9}" type="datetimeFigureOut">
              <a:rPr lang="sv-SE" smtClean="0"/>
              <a:pPr/>
              <a:t>2022-02-24</a:t>
            </a:fld>
            <a:endParaRPr lang="sv-SE" dirty="0"/>
          </a:p>
        </p:txBody>
      </p:sp>
      <p:sp>
        <p:nvSpPr>
          <p:cNvPr id="5" name="Platshållare för sidfot 4"/>
          <p:cNvSpPr>
            <a:spLocks noGrp="1"/>
          </p:cNvSpPr>
          <p:nvPr>
            <p:ph type="ftr" sz="quarter" idx="3"/>
          </p:nvPr>
        </p:nvSpPr>
        <p:spPr>
          <a:xfrm>
            <a:off x="2457449" y="6356350"/>
            <a:ext cx="6029326" cy="365125"/>
          </a:xfrm>
          <a:prstGeom prst="rect">
            <a:avLst/>
          </a:prstGeom>
        </p:spPr>
        <p:txBody>
          <a:bodyPr vert="horz" lIns="91440" tIns="45720" rIns="91440" bIns="45720" rtlCol="0" anchor="ctr"/>
          <a:lstStyle>
            <a:lvl1pPr algn="ctr">
              <a:defRPr sz="1200">
                <a:solidFill>
                  <a:schemeClr val="tx1"/>
                </a:solidFill>
              </a:defRPr>
            </a:lvl1pPr>
          </a:lstStyle>
          <a:p>
            <a:endParaRPr lang="sv-SE" dirty="0"/>
          </a:p>
        </p:txBody>
      </p:sp>
      <p:sp>
        <p:nvSpPr>
          <p:cNvPr id="6" name="Platshållare för bildnummer 5"/>
          <p:cNvSpPr>
            <a:spLocks noGrp="1"/>
          </p:cNvSpPr>
          <p:nvPr>
            <p:ph type="sldNum" sz="quarter" idx="4"/>
          </p:nvPr>
        </p:nvSpPr>
        <p:spPr>
          <a:xfrm>
            <a:off x="9009033" y="6356350"/>
            <a:ext cx="1270800" cy="365125"/>
          </a:xfrm>
          <a:prstGeom prst="rect">
            <a:avLst/>
          </a:prstGeom>
        </p:spPr>
        <p:txBody>
          <a:bodyPr vert="horz" lIns="91440" tIns="45720" rIns="91440" bIns="45720" rtlCol="0" anchor="ctr"/>
          <a:lstStyle>
            <a:lvl1pPr algn="r">
              <a:defRPr sz="1200">
                <a:solidFill>
                  <a:schemeClr val="tx1"/>
                </a:solidFill>
              </a:defRPr>
            </a:lvl1pPr>
          </a:lstStyle>
          <a:p>
            <a:fld id="{2A89D212-3966-4D00-A59B-EFC19ACC4594}" type="slidenum">
              <a:rPr lang="sv-SE" smtClean="0"/>
              <a:pPr/>
              <a:t>‹#›</a:t>
            </a:fld>
            <a:endParaRPr lang="sv-SE" dirty="0"/>
          </a:p>
        </p:txBody>
      </p:sp>
      <p:cxnSp>
        <p:nvCxnSpPr>
          <p:cNvPr id="9" name="Rak koppling 8">
            <a:extLst>
              <a:ext uri="{FF2B5EF4-FFF2-40B4-BE49-F238E27FC236}">
                <a16:creationId xmlns:a16="http://schemas.microsoft.com/office/drawing/2014/main" id="{A52E8933-DCFE-49DC-8860-51A0F5BEB337}"/>
              </a:ext>
            </a:extLst>
          </p:cNvPr>
          <p:cNvCxnSpPr/>
          <p:nvPr userDrawn="1"/>
        </p:nvCxnSpPr>
        <p:spPr>
          <a:xfrm>
            <a:off x="0" y="6279521"/>
            <a:ext cx="12192000" cy="0"/>
          </a:xfrm>
          <a:prstGeom prst="line">
            <a:avLst/>
          </a:prstGeom>
          <a:ln w="1905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8512708"/>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Lst>
  <p:txStyles>
    <p:titleStyle>
      <a:lvl1pPr algn="l" defTabSz="914400" rtl="0" eaLnBrk="1" latinLnBrk="0" hangingPunct="1">
        <a:lnSpc>
          <a:spcPct val="80000"/>
        </a:lnSpc>
        <a:spcBef>
          <a:spcPct val="0"/>
        </a:spcBef>
        <a:buNone/>
        <a:defRPr sz="4400" b="1" kern="1200">
          <a:solidFill>
            <a:schemeClr val="tx1"/>
          </a:solidFill>
          <a:latin typeface="+mj-lt"/>
          <a:ea typeface="+mj-ea"/>
          <a:cs typeface="+mj-cs"/>
        </a:defRPr>
      </a:lvl1pPr>
    </p:titleStyle>
    <p:bodyStyle>
      <a:lvl1pPr marL="258763" indent="-228600" algn="l" defTabSz="914400" rtl="0" eaLnBrk="1" latinLnBrk="0" hangingPunct="1">
        <a:lnSpc>
          <a:spcPct val="100000"/>
        </a:lnSpc>
        <a:spcBef>
          <a:spcPts val="0"/>
        </a:spcBef>
        <a:spcAft>
          <a:spcPts val="1200"/>
        </a:spcAft>
        <a:buFont typeface="Symbol" panose="05050102010706020507" pitchFamily="18" charset="2"/>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anose="05050102010706020507" pitchFamily="18" charset="2"/>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0"/>
        </a:spcBef>
        <a:spcAft>
          <a:spcPts val="200"/>
        </a:spcAft>
        <a:buFont typeface="Symbol" panose="05050102010706020507" pitchFamily="18"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9" pos="3840">
          <p15:clr>
            <a:srgbClr val="F26B43"/>
          </p15:clr>
        </p15:guide>
        <p15:guide id="10" orient="horz" pos="216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4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5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descr="En bild som visar utomhus, himmel, pir, scen&#10;&#10;Automatiskt genererad beskrivning">
            <a:extLst>
              <a:ext uri="{FF2B5EF4-FFF2-40B4-BE49-F238E27FC236}">
                <a16:creationId xmlns:a16="http://schemas.microsoft.com/office/drawing/2014/main" id="{C2DDA328-A8A0-43CA-9A37-EE85D885E8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2" name="Rubrik 1">
            <a:extLst>
              <a:ext uri="{FF2B5EF4-FFF2-40B4-BE49-F238E27FC236}">
                <a16:creationId xmlns:a16="http://schemas.microsoft.com/office/drawing/2014/main" id="{B7E1CE0D-1BB1-47FC-A45E-C23385E1FFBC}"/>
              </a:ext>
            </a:extLst>
          </p:cNvPr>
          <p:cNvSpPr>
            <a:spLocks noGrp="1"/>
          </p:cNvSpPr>
          <p:nvPr>
            <p:ph type="title"/>
          </p:nvPr>
        </p:nvSpPr>
        <p:spPr>
          <a:xfrm>
            <a:off x="2236278" y="450560"/>
            <a:ext cx="9608400" cy="1966912"/>
          </a:xfrm>
        </p:spPr>
        <p:txBody>
          <a:bodyPr/>
          <a:lstStyle/>
          <a:p>
            <a:r>
              <a:rPr lang="sv-SE" sz="3200" dirty="0"/>
              <a:t>Gemensamt nätverksmöte NSK-S och RSS</a:t>
            </a:r>
            <a:br>
              <a:rPr lang="sv-SE" sz="3200" dirty="0"/>
            </a:br>
            <a:r>
              <a:rPr lang="sv-SE" sz="3200" dirty="0"/>
              <a:t/>
            </a:r>
            <a:br>
              <a:rPr lang="sv-SE" sz="3200" dirty="0"/>
            </a:br>
            <a:r>
              <a:rPr lang="sv-SE" sz="3200"/>
              <a:t>9 februari</a:t>
            </a:r>
            <a:endParaRPr lang="sv-SE" dirty="0"/>
          </a:p>
        </p:txBody>
      </p:sp>
    </p:spTree>
    <p:extLst>
      <p:ext uri="{BB962C8B-B14F-4D97-AF65-F5344CB8AC3E}">
        <p14:creationId xmlns:p14="http://schemas.microsoft.com/office/powerpoint/2010/main" val="244844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D4ABA9-C027-4C83-A2A5-BA92ACFC7373}"/>
              </a:ext>
            </a:extLst>
          </p:cNvPr>
          <p:cNvSpPr>
            <a:spLocks noGrp="1"/>
          </p:cNvSpPr>
          <p:nvPr>
            <p:ph type="title"/>
          </p:nvPr>
        </p:nvSpPr>
        <p:spPr/>
        <p:txBody>
          <a:bodyPr/>
          <a:lstStyle/>
          <a:p>
            <a:r>
              <a:rPr lang="sv-SE" dirty="0">
                <a:solidFill>
                  <a:schemeClr val="tx1"/>
                </a:solidFill>
              </a:rPr>
              <a:t>Tack för idag</a:t>
            </a:r>
          </a:p>
        </p:txBody>
      </p:sp>
      <p:sp>
        <p:nvSpPr>
          <p:cNvPr id="3" name="Platshållare för text 2">
            <a:extLst>
              <a:ext uri="{FF2B5EF4-FFF2-40B4-BE49-F238E27FC236}">
                <a16:creationId xmlns:a16="http://schemas.microsoft.com/office/drawing/2014/main" id="{602D488B-EAFA-453A-BD69-45AA003CF351}"/>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3721566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1A059A-A09F-48AC-AAC4-F909DA7BF600}"/>
              </a:ext>
            </a:extLst>
          </p:cNvPr>
          <p:cNvSpPr>
            <a:spLocks noGrp="1"/>
          </p:cNvSpPr>
          <p:nvPr>
            <p:ph type="ctrTitle"/>
          </p:nvPr>
        </p:nvSpPr>
        <p:spPr/>
        <p:txBody>
          <a:bodyPr/>
          <a:lstStyle/>
          <a:p>
            <a:r>
              <a:rPr lang="sv-SE" dirty="0"/>
              <a:t>Underlagsrapport med rekommendationer för kunskapsstyrning hälso och sjukvård</a:t>
            </a:r>
          </a:p>
        </p:txBody>
      </p:sp>
      <p:sp>
        <p:nvSpPr>
          <p:cNvPr id="3" name="Underrubrik 2">
            <a:extLst>
              <a:ext uri="{FF2B5EF4-FFF2-40B4-BE49-F238E27FC236}">
                <a16:creationId xmlns:a16="http://schemas.microsoft.com/office/drawing/2014/main" id="{382DCDF0-068A-4579-95DF-7183F71B89A8}"/>
              </a:ext>
            </a:extLst>
          </p:cNvPr>
          <p:cNvSpPr>
            <a:spLocks noGrp="1"/>
          </p:cNvSpPr>
          <p:nvPr>
            <p:ph type="subTitle" idx="1"/>
          </p:nvPr>
        </p:nvSpPr>
        <p:spPr>
          <a:xfrm>
            <a:off x="666000" y="4940490"/>
            <a:ext cx="9608400" cy="1294710"/>
          </a:xfrm>
        </p:spPr>
        <p:txBody>
          <a:bodyPr/>
          <a:lstStyle/>
          <a:p>
            <a:endParaRPr lang="sv-SE" dirty="0"/>
          </a:p>
        </p:txBody>
      </p:sp>
    </p:spTree>
    <p:extLst>
      <p:ext uri="{BB962C8B-B14F-4D97-AF65-F5344CB8AC3E}">
        <p14:creationId xmlns:p14="http://schemas.microsoft.com/office/powerpoint/2010/main" val="2790413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C6B1D52-BD6D-4AD9-BFA7-FBF588A3BB12}"/>
              </a:ext>
            </a:extLst>
          </p:cNvPr>
          <p:cNvSpPr>
            <a:spLocks noGrp="1"/>
          </p:cNvSpPr>
          <p:nvPr>
            <p:ph type="title"/>
          </p:nvPr>
        </p:nvSpPr>
        <p:spPr/>
        <p:txBody>
          <a:bodyPr/>
          <a:lstStyle/>
          <a:p>
            <a:r>
              <a:rPr lang="sv-SE" dirty="0"/>
              <a:t>Bakgrund</a:t>
            </a:r>
          </a:p>
        </p:txBody>
      </p:sp>
      <p:sp>
        <p:nvSpPr>
          <p:cNvPr id="3" name="Platshållare för innehåll 2">
            <a:extLst>
              <a:ext uri="{FF2B5EF4-FFF2-40B4-BE49-F238E27FC236}">
                <a16:creationId xmlns:a16="http://schemas.microsoft.com/office/drawing/2014/main" id="{7227E72A-2A78-42A9-A808-5B45CB0BF789}"/>
              </a:ext>
            </a:extLst>
          </p:cNvPr>
          <p:cNvSpPr>
            <a:spLocks noGrp="1"/>
          </p:cNvSpPr>
          <p:nvPr>
            <p:ph idx="1"/>
          </p:nvPr>
        </p:nvSpPr>
        <p:spPr>
          <a:xfrm>
            <a:off x="664232" y="2087591"/>
            <a:ext cx="9609825" cy="4146210"/>
          </a:xfrm>
        </p:spPr>
        <p:txBody>
          <a:bodyPr/>
          <a:lstStyle/>
          <a:p>
            <a:pPr>
              <a:buFontTx/>
              <a:buChar char="-"/>
            </a:pPr>
            <a:r>
              <a:rPr lang="sv-SE" dirty="0"/>
              <a:t>SKS har fått i uppdrag att ta fram en plan för långsiktig inriktning för nationellt system för kunskapsstyrning </a:t>
            </a:r>
          </a:p>
          <a:p>
            <a:pPr>
              <a:buFontTx/>
              <a:buChar char="-"/>
            </a:pPr>
            <a:r>
              <a:rPr lang="sv-SE" dirty="0"/>
              <a:t>Uppdraget har getts av regiondirektörerna</a:t>
            </a:r>
          </a:p>
          <a:p>
            <a:r>
              <a:rPr lang="sv-SE" dirty="0"/>
              <a:t>Rapporten ska slå fast principiella vägval kring fortsatt inriktning</a:t>
            </a:r>
          </a:p>
          <a:p>
            <a:r>
              <a:rPr lang="sv-SE" dirty="0"/>
              <a:t>Analysera och utvärdera systemet i relation till de beslut som togs 2017</a:t>
            </a:r>
          </a:p>
          <a:p>
            <a:r>
              <a:rPr lang="sv-SE" dirty="0"/>
              <a:t>Underlaget ska ligga till grund för beslut kring långsiktig utveckling och finansiering</a:t>
            </a:r>
          </a:p>
        </p:txBody>
      </p:sp>
    </p:spTree>
    <p:extLst>
      <p:ext uri="{BB962C8B-B14F-4D97-AF65-F5344CB8AC3E}">
        <p14:creationId xmlns:p14="http://schemas.microsoft.com/office/powerpoint/2010/main" val="3982073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F606BC84-8EE6-4876-974F-5B3A3CB41C39}"/>
              </a:ext>
            </a:extLst>
          </p:cNvPr>
          <p:cNvSpPr>
            <a:spLocks noGrp="1"/>
          </p:cNvSpPr>
          <p:nvPr>
            <p:ph idx="1"/>
          </p:nvPr>
        </p:nvSpPr>
        <p:spPr>
          <a:xfrm>
            <a:off x="664232" y="1721530"/>
            <a:ext cx="9609825" cy="4127807"/>
          </a:xfrm>
        </p:spPr>
        <p:txBody>
          <a:bodyPr/>
          <a:lstStyle/>
          <a:p>
            <a:r>
              <a:rPr lang="sv-SE" dirty="0"/>
              <a:t>Kansliet har haft möte med </a:t>
            </a:r>
            <a:r>
              <a:rPr lang="sv-SE" dirty="0" err="1"/>
              <a:t>Lumells</a:t>
            </a:r>
            <a:endParaRPr lang="sv-SE" dirty="0"/>
          </a:p>
          <a:p>
            <a:r>
              <a:rPr lang="sv-SE" dirty="0"/>
              <a:t>Beslut om att del skicka in ”faktafel” och tillägg om kommunernas medverkan direkt till </a:t>
            </a:r>
            <a:r>
              <a:rPr lang="sv-SE" dirty="0" err="1"/>
              <a:t>Lumells</a:t>
            </a:r>
            <a:r>
              <a:rPr lang="sv-SE" dirty="0"/>
              <a:t> från kansliet</a:t>
            </a:r>
          </a:p>
          <a:p>
            <a:r>
              <a:rPr lang="sv-SE" dirty="0"/>
              <a:t>S-</a:t>
            </a:r>
            <a:r>
              <a:rPr lang="sv-SE" dirty="0" err="1"/>
              <a:t>KiS</a:t>
            </a:r>
            <a:r>
              <a:rPr lang="sv-SE" dirty="0"/>
              <a:t> skickar in en skrivelse med sina synpunkter som kan biläggas till rapporten</a:t>
            </a:r>
          </a:p>
          <a:p>
            <a:r>
              <a:rPr lang="sv-SE" dirty="0"/>
              <a:t>Ändringar och tillägg skickades in 28/1 och skrivelse 4/2</a:t>
            </a:r>
          </a:p>
          <a:p>
            <a:r>
              <a:rPr lang="sv-SE" dirty="0"/>
              <a:t>Ny version av rapport kommer 16/2 </a:t>
            </a:r>
          </a:p>
          <a:p>
            <a:r>
              <a:rPr lang="sv-SE" dirty="0"/>
              <a:t>Vi återkommer med information</a:t>
            </a:r>
          </a:p>
        </p:txBody>
      </p:sp>
      <p:sp>
        <p:nvSpPr>
          <p:cNvPr id="3" name="Rubrik 2">
            <a:extLst>
              <a:ext uri="{FF2B5EF4-FFF2-40B4-BE49-F238E27FC236}">
                <a16:creationId xmlns:a16="http://schemas.microsoft.com/office/drawing/2014/main" id="{9743D68E-6B88-40F2-A936-774FB17EBB31}"/>
              </a:ext>
            </a:extLst>
          </p:cNvPr>
          <p:cNvSpPr>
            <a:spLocks noGrp="1"/>
          </p:cNvSpPr>
          <p:nvPr>
            <p:ph type="title"/>
          </p:nvPr>
        </p:nvSpPr>
        <p:spPr>
          <a:xfrm>
            <a:off x="664232" y="490138"/>
            <a:ext cx="9609825" cy="1231392"/>
          </a:xfrm>
        </p:spPr>
        <p:txBody>
          <a:bodyPr/>
          <a:lstStyle/>
          <a:p>
            <a:r>
              <a:rPr lang="sv-SE" dirty="0"/>
              <a:t>S-Kis hantering </a:t>
            </a:r>
          </a:p>
        </p:txBody>
      </p:sp>
    </p:spTree>
    <p:extLst>
      <p:ext uri="{BB962C8B-B14F-4D97-AF65-F5344CB8AC3E}">
        <p14:creationId xmlns:p14="http://schemas.microsoft.com/office/powerpoint/2010/main" val="4138135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7B33770-3904-4EAC-961E-B7CE71C6D697}"/>
              </a:ext>
            </a:extLst>
          </p:cNvPr>
          <p:cNvSpPr>
            <a:spLocks noGrp="1"/>
          </p:cNvSpPr>
          <p:nvPr>
            <p:ph idx="1"/>
          </p:nvPr>
        </p:nvSpPr>
        <p:spPr>
          <a:xfrm>
            <a:off x="664232" y="1855591"/>
            <a:ext cx="10765768" cy="4127807"/>
          </a:xfrm>
        </p:spPr>
        <p:txBody>
          <a:bodyPr/>
          <a:lstStyle/>
          <a:p>
            <a:r>
              <a:rPr lang="sv-SE" dirty="0"/>
              <a:t>S-</a:t>
            </a:r>
            <a:r>
              <a:rPr lang="sv-SE" dirty="0" err="1"/>
              <a:t>KiS</a:t>
            </a:r>
            <a:r>
              <a:rPr lang="sv-SE" dirty="0"/>
              <a:t> saknar en ansats/önskan/viljeyttring om hur systemet ska utvecklas på sikt för att kunna hantera hela hälso- och sjukvården och alltså inkludera kommunerna som huvudmän. Koppling till Nära vård</a:t>
            </a:r>
          </a:p>
          <a:p>
            <a:r>
              <a:rPr lang="sv-SE" dirty="0"/>
              <a:t>En motsvarande ansats/önskan/viljeyttring behöver också komma från kommunerna för att nå en jämlik hälso- och sjukvård av god kvalitet</a:t>
            </a:r>
          </a:p>
          <a:p>
            <a:r>
              <a:rPr lang="sv-SE" dirty="0"/>
              <a:t>Om/när en sådan ansats antas av SKS respektive S-</a:t>
            </a:r>
            <a:r>
              <a:rPr lang="sv-SE" dirty="0" err="1"/>
              <a:t>KiS</a:t>
            </a:r>
            <a:r>
              <a:rPr lang="sv-SE" dirty="0"/>
              <a:t> behöver ett gemensamt arbete göras för att uppnå en sådan utveckling</a:t>
            </a:r>
          </a:p>
          <a:p>
            <a:r>
              <a:rPr lang="sv-SE" dirty="0"/>
              <a:t>S-</a:t>
            </a:r>
            <a:r>
              <a:rPr lang="sv-SE" dirty="0" err="1"/>
              <a:t>KiS</a:t>
            </a:r>
            <a:r>
              <a:rPr lang="sv-SE" dirty="0"/>
              <a:t> uppfattar att </a:t>
            </a:r>
            <a:r>
              <a:rPr lang="sv-SE" dirty="0" err="1"/>
              <a:t>NPO:er</a:t>
            </a:r>
            <a:r>
              <a:rPr lang="sv-SE" dirty="0"/>
              <a:t> efterfrågar kommunal medverkan och uppskattar kommunernas insatser i det praktiska arbetet. Den efterfrågan avspeglas inte i rapporten.</a:t>
            </a:r>
          </a:p>
          <a:p>
            <a:endParaRPr lang="sv-SE" sz="2000" dirty="0">
              <a:solidFill>
                <a:srgbClr val="000000"/>
              </a:solidFill>
              <a:latin typeface="+mj-lt"/>
            </a:endParaRPr>
          </a:p>
        </p:txBody>
      </p:sp>
      <p:sp>
        <p:nvSpPr>
          <p:cNvPr id="3" name="Rubrik 2">
            <a:extLst>
              <a:ext uri="{FF2B5EF4-FFF2-40B4-BE49-F238E27FC236}">
                <a16:creationId xmlns:a16="http://schemas.microsoft.com/office/drawing/2014/main" id="{8D354881-95B3-4329-861F-628499000AF6}"/>
              </a:ext>
            </a:extLst>
          </p:cNvPr>
          <p:cNvSpPr>
            <a:spLocks noGrp="1"/>
          </p:cNvSpPr>
          <p:nvPr>
            <p:ph type="title"/>
          </p:nvPr>
        </p:nvSpPr>
        <p:spPr/>
        <p:txBody>
          <a:bodyPr/>
          <a:lstStyle/>
          <a:p>
            <a:r>
              <a:rPr lang="sv-SE" dirty="0"/>
              <a:t>Skrivelse från S-</a:t>
            </a:r>
            <a:r>
              <a:rPr lang="sv-SE" dirty="0" err="1"/>
              <a:t>KiS</a:t>
            </a:r>
            <a:r>
              <a:rPr lang="sv-SE" dirty="0"/>
              <a:t>:</a:t>
            </a:r>
          </a:p>
        </p:txBody>
      </p:sp>
    </p:spTree>
    <p:extLst>
      <p:ext uri="{BB962C8B-B14F-4D97-AF65-F5344CB8AC3E}">
        <p14:creationId xmlns:p14="http://schemas.microsoft.com/office/powerpoint/2010/main" val="3755676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8A340C56-F8D2-4C1A-82F5-AA91E3ABD72E}"/>
              </a:ext>
            </a:extLst>
          </p:cNvPr>
          <p:cNvSpPr>
            <a:spLocks noGrp="1"/>
          </p:cNvSpPr>
          <p:nvPr>
            <p:ph idx="1"/>
          </p:nvPr>
        </p:nvSpPr>
        <p:spPr>
          <a:xfrm>
            <a:off x="664232" y="286603"/>
            <a:ext cx="9609825" cy="5947198"/>
          </a:xfrm>
        </p:spPr>
        <p:txBody>
          <a:bodyPr/>
          <a:lstStyle/>
          <a:p>
            <a:pPr>
              <a:lnSpc>
                <a:spcPct val="107000"/>
              </a:lnSpc>
              <a:spcAft>
                <a:spcPts val="800"/>
              </a:spcAft>
            </a:pPr>
            <a:r>
              <a:rPr lang="sv-SE"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Behov av principiella tillägg till underlagsrapporten</a:t>
            </a:r>
            <a:r>
              <a:rPr lang="sv-SE"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sv-SE"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Calibri" panose="020F0502020204030204" pitchFamily="34" charset="0"/>
              <a:buChar char="-"/>
            </a:pPr>
            <a:r>
              <a:rPr lang="sv-SE" dirty="0"/>
              <a:t>Att ansvaret för hälso- och sjukvården är delat, och hur, behöver beskrivas tidigt i underlaget. Den kommunala hälso- och sjukvården utgör nu drygt en tredjedel av primärvården och det behöver framgå i  en bakgrundbeskrivning. </a:t>
            </a:r>
          </a:p>
          <a:p>
            <a:pPr marL="342900" lvl="0" indent="-342900">
              <a:buFont typeface="Calibri" panose="020F0502020204030204" pitchFamily="34" charset="0"/>
              <a:buChar char="-"/>
            </a:pPr>
            <a:r>
              <a:rPr lang="sv-SE" dirty="0"/>
              <a:t>Det är viktigt att det framgår av underlagsrapporten med vilken logik har byggts upp, d v s att det har sin utgångpunkt i den hälso- och sjukvård som bedrivs av regionerna. </a:t>
            </a:r>
          </a:p>
          <a:p>
            <a:pPr marL="342900" marR="0" lvl="0" indent="-342900" algn="l" defTabSz="914400" rtl="0" eaLnBrk="1" fontAlgn="auto" latinLnBrk="0" hangingPunct="1">
              <a:lnSpc>
                <a:spcPct val="100000"/>
              </a:lnSpc>
              <a:spcBef>
                <a:spcPts val="0"/>
              </a:spcBef>
              <a:spcAft>
                <a:spcPts val="0"/>
              </a:spcAft>
              <a:buClrTx/>
              <a:buSzTx/>
              <a:buFont typeface="Calibri" panose="020F0502020204030204" pitchFamily="34" charset="0"/>
              <a:buChar char="-"/>
              <a:tabLst/>
              <a:defRPr/>
            </a:pPr>
            <a:r>
              <a:rPr lang="sv-SE" dirty="0"/>
              <a:t>Av underlagsrapporten framgår att systemet fram tills idag framgångsrikt hanterat framtagande av nya kunskapsstöd medan det fortfarande finns utmaningar avseende implementering och uppföljning. Den utmaningen är minst lika stor avseende kommunernas hälso- och sjukvård vilket behöver framgå av underlagsrapporten. </a:t>
            </a:r>
          </a:p>
          <a:p>
            <a:endParaRPr lang="sv-SE" dirty="0"/>
          </a:p>
        </p:txBody>
      </p:sp>
    </p:spTree>
    <p:extLst>
      <p:ext uri="{BB962C8B-B14F-4D97-AF65-F5344CB8AC3E}">
        <p14:creationId xmlns:p14="http://schemas.microsoft.com/office/powerpoint/2010/main" val="22055935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1A059A-A09F-48AC-AAC4-F909DA7BF600}"/>
              </a:ext>
            </a:extLst>
          </p:cNvPr>
          <p:cNvSpPr>
            <a:spLocks noGrp="1"/>
          </p:cNvSpPr>
          <p:nvPr>
            <p:ph type="ctrTitle"/>
          </p:nvPr>
        </p:nvSpPr>
        <p:spPr/>
        <p:txBody>
          <a:bodyPr/>
          <a:lstStyle/>
          <a:p>
            <a:r>
              <a:rPr lang="sv-SE" dirty="0"/>
              <a:t>Sammanfattning och avslut</a:t>
            </a:r>
          </a:p>
        </p:txBody>
      </p:sp>
      <p:sp>
        <p:nvSpPr>
          <p:cNvPr id="3" name="Underrubrik 2">
            <a:extLst>
              <a:ext uri="{FF2B5EF4-FFF2-40B4-BE49-F238E27FC236}">
                <a16:creationId xmlns:a16="http://schemas.microsoft.com/office/drawing/2014/main" id="{382DCDF0-068A-4579-95DF-7183F71B89A8}"/>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29922415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7524FFF-62C3-45AB-AE3B-6B9B873097BF}"/>
              </a:ext>
            </a:extLst>
          </p:cNvPr>
          <p:cNvSpPr>
            <a:spLocks noGrp="1"/>
          </p:cNvSpPr>
          <p:nvPr>
            <p:ph type="title"/>
          </p:nvPr>
        </p:nvSpPr>
        <p:spPr/>
        <p:txBody>
          <a:bodyPr/>
          <a:lstStyle/>
          <a:p>
            <a:r>
              <a:rPr lang="sv-SE" dirty="0"/>
              <a:t>Sammanfattning och avslut</a:t>
            </a:r>
          </a:p>
        </p:txBody>
      </p:sp>
      <p:sp>
        <p:nvSpPr>
          <p:cNvPr id="3" name="textruta 2">
            <a:extLst>
              <a:ext uri="{FF2B5EF4-FFF2-40B4-BE49-F238E27FC236}">
                <a16:creationId xmlns:a16="http://schemas.microsoft.com/office/drawing/2014/main" id="{FAB9C69C-54AA-4C35-A653-7B29C87CE296}"/>
              </a:ext>
            </a:extLst>
          </p:cNvPr>
          <p:cNvSpPr txBox="1"/>
          <p:nvPr/>
        </p:nvSpPr>
        <p:spPr>
          <a:xfrm>
            <a:off x="1059561" y="1896236"/>
            <a:ext cx="9471170" cy="273921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ysClr val="windowText" lastClr="000000"/>
                </a:solidFill>
                <a:effectLst/>
                <a:uLnTx/>
                <a:uFillTx/>
                <a:latin typeface="Arial"/>
                <a:ea typeface="+mn-ea"/>
                <a:cs typeface="+mn-cs"/>
              </a:rPr>
              <a:t>Mötesdatum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1"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sysClr val="windowText" lastClr="000000"/>
                </a:solidFill>
                <a:effectLst/>
                <a:uLnTx/>
                <a:uFillTx/>
                <a:latin typeface="Arial"/>
                <a:ea typeface="+mn-ea"/>
                <a:cs typeface="+mn-cs"/>
              </a:rPr>
              <a:t>9 juni, 9-12 Digitalt </a:t>
            </a:r>
            <a:r>
              <a:rPr kumimoji="0" lang="sv-SE" sz="2800" b="1" i="0" u="none" strike="noStrike" kern="1200" cap="none" spc="0" normalizeH="0" baseline="0" noProof="0" dirty="0">
                <a:ln>
                  <a:noFill/>
                </a:ln>
                <a:solidFill>
                  <a:sysClr val="windowText" lastClr="000000"/>
                </a:solidFill>
                <a:effectLst/>
                <a:uLnTx/>
                <a:uFillTx/>
                <a:latin typeface="Arial"/>
                <a:ea typeface="+mn-ea"/>
                <a:cs typeface="+mn-cs"/>
              </a:rPr>
              <a:t>OBS</a:t>
            </a:r>
            <a:r>
              <a:rPr kumimoji="0" lang="sv-SE" sz="2800" b="0" i="0" u="none" strike="noStrike" kern="1200" cap="none" spc="0" normalizeH="0" baseline="0" noProof="0" dirty="0">
                <a:ln>
                  <a:noFill/>
                </a:ln>
                <a:solidFill>
                  <a:sysClr val="windowText" lastClr="000000"/>
                </a:solidFill>
                <a:effectLst/>
                <a:uLnTx/>
                <a:uFillTx/>
                <a:latin typeface="Arial"/>
                <a:ea typeface="+mn-ea"/>
                <a:cs typeface="+mn-cs"/>
              </a:rPr>
              <a:t>! Flyttat från 25 maj</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sysClr val="windowText" lastClr="000000"/>
                </a:solidFill>
                <a:effectLst/>
                <a:uLnTx/>
                <a:uFillTx/>
                <a:latin typeface="Arial"/>
                <a:ea typeface="+mn-ea"/>
                <a:cs typeface="+mn-cs"/>
              </a:rPr>
              <a:t>22 september, 9-12, Fysiskt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0" i="0" u="none" strike="noStrike" kern="1200" cap="none" spc="0" normalizeH="0" baseline="0" noProof="0" dirty="0">
                <a:ln>
                  <a:noFill/>
                </a:ln>
                <a:solidFill>
                  <a:sysClr val="windowText" lastClr="000000"/>
                </a:solidFill>
                <a:effectLst/>
                <a:uLnTx/>
                <a:uFillTx/>
                <a:latin typeface="Arial"/>
                <a:ea typeface="+mn-ea"/>
                <a:cs typeface="+mn-cs"/>
              </a:rPr>
              <a:t>14 december, 13-17 Digitalt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dirty="0">
              <a:ln>
                <a:noFill/>
              </a:ln>
              <a:solidFill>
                <a:sysClr val="windowText" lastClr="000000"/>
              </a:solidFill>
              <a:effectLst/>
              <a:uLnTx/>
              <a:uFillTx/>
              <a:latin typeface="Arial"/>
              <a:ea typeface="+mn-ea"/>
              <a:cs typeface="+mn-cs"/>
            </a:endParaRPr>
          </a:p>
        </p:txBody>
      </p:sp>
      <p:pic>
        <p:nvPicPr>
          <p:cNvPr id="4" name="Bildobjekt 3" descr="En bild som visar text&#10;&#10;Automatiskt genererad beskrivning">
            <a:extLst>
              <a:ext uri="{FF2B5EF4-FFF2-40B4-BE49-F238E27FC236}">
                <a16:creationId xmlns:a16="http://schemas.microsoft.com/office/drawing/2014/main" id="{A71592B3-4F1F-47DE-94A5-9D730FE35DA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37409" y="3704413"/>
            <a:ext cx="3390139" cy="2423432"/>
          </a:xfrm>
          <a:prstGeom prst="rect">
            <a:avLst/>
          </a:prstGeom>
        </p:spPr>
      </p:pic>
    </p:spTree>
    <p:extLst>
      <p:ext uri="{BB962C8B-B14F-4D97-AF65-F5344CB8AC3E}">
        <p14:creationId xmlns:p14="http://schemas.microsoft.com/office/powerpoint/2010/main" val="14046451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D081C1-E01F-47F7-B89D-90809A09D0CE}"/>
              </a:ext>
            </a:extLst>
          </p:cNvPr>
          <p:cNvSpPr>
            <a:spLocks noGrp="1"/>
          </p:cNvSpPr>
          <p:nvPr>
            <p:ph type="title"/>
          </p:nvPr>
        </p:nvSpPr>
        <p:spPr>
          <a:xfrm>
            <a:off x="664231" y="632028"/>
            <a:ext cx="9609825" cy="1112405"/>
          </a:xfrm>
        </p:spPr>
        <p:txBody>
          <a:bodyPr/>
          <a:lstStyle/>
          <a:p>
            <a:pPr algn="ctr"/>
            <a:r>
              <a:rPr lang="sv-SE" dirty="0"/>
              <a:t>Dagordning</a:t>
            </a:r>
          </a:p>
        </p:txBody>
      </p:sp>
      <p:sp>
        <p:nvSpPr>
          <p:cNvPr id="3" name="Platshållare för innehåll 2">
            <a:extLst>
              <a:ext uri="{FF2B5EF4-FFF2-40B4-BE49-F238E27FC236}">
                <a16:creationId xmlns:a16="http://schemas.microsoft.com/office/drawing/2014/main" id="{79C036F2-A38B-45E6-BC0C-9FBA4B844550}"/>
              </a:ext>
            </a:extLst>
          </p:cNvPr>
          <p:cNvSpPr>
            <a:spLocks noGrp="1"/>
          </p:cNvSpPr>
          <p:nvPr>
            <p:ph idx="1"/>
          </p:nvPr>
        </p:nvSpPr>
        <p:spPr>
          <a:xfrm>
            <a:off x="664230" y="1374970"/>
            <a:ext cx="10863539" cy="4851002"/>
          </a:xfrm>
        </p:spPr>
        <p:txBody>
          <a:bodyPr/>
          <a:lstStyle/>
          <a:p>
            <a:pPr marL="30163" indent="0">
              <a:buNone/>
            </a:pPr>
            <a:r>
              <a:rPr lang="sv-SE" sz="2000" dirty="0"/>
              <a:t>09.00	Välkomna </a:t>
            </a:r>
          </a:p>
          <a:p>
            <a:pPr marL="30163" indent="0">
              <a:buNone/>
            </a:pPr>
            <a:r>
              <a:rPr lang="sv-SE" sz="2000" dirty="0"/>
              <a:t>09.10	Förslag till ny pilot i Partnerskapet – Socialstyrelsen kunskapsstöd om  barn med 	normbrytande beteende</a:t>
            </a:r>
          </a:p>
          <a:p>
            <a:pPr marL="30163" indent="0">
              <a:buNone/>
            </a:pPr>
            <a:r>
              <a:rPr lang="sv-SE" sz="2000" dirty="0"/>
              <a:t>09.55	Dialog med Socialstyrelsen om regionala seminarier avseende riktlinjer ADHD och 	autism</a:t>
            </a:r>
          </a:p>
          <a:p>
            <a:pPr marL="30163" indent="0">
              <a:buNone/>
            </a:pPr>
            <a:r>
              <a:rPr lang="sv-SE" sz="2000" dirty="0"/>
              <a:t>10.25	Paus</a:t>
            </a:r>
          </a:p>
          <a:p>
            <a:pPr marL="30163" indent="0">
              <a:buNone/>
            </a:pPr>
            <a:r>
              <a:rPr lang="sv-SE" sz="2000" dirty="0"/>
              <a:t>10.35 	Dialog med Folkhälsomyndigheten om regeringsuppdraget för ett kunskapsbaserat 	lokalt och regionalt ANDTS-arbete</a:t>
            </a:r>
          </a:p>
          <a:p>
            <a:pPr marL="30163" indent="0">
              <a:buNone/>
            </a:pPr>
            <a:r>
              <a:rPr lang="sv-SE" sz="2000" dirty="0"/>
              <a:t>11.35 	Utvecklingsplan för kunskapsstyrning hälso och sjukvård</a:t>
            </a:r>
          </a:p>
          <a:p>
            <a:pPr marL="30163" indent="0">
              <a:buNone/>
            </a:pPr>
            <a:r>
              <a:rPr lang="sv-SE" sz="2000" dirty="0"/>
              <a:t>11.55	Sammanfattning och avslut</a:t>
            </a:r>
          </a:p>
        </p:txBody>
      </p:sp>
    </p:spTree>
    <p:extLst>
      <p:ext uri="{BB962C8B-B14F-4D97-AF65-F5344CB8AC3E}">
        <p14:creationId xmlns:p14="http://schemas.microsoft.com/office/powerpoint/2010/main" val="3646190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AFCB62-915B-4A23-9410-1F7CCADBAE90}"/>
              </a:ext>
            </a:extLst>
          </p:cNvPr>
          <p:cNvSpPr>
            <a:spLocks noGrp="1"/>
          </p:cNvSpPr>
          <p:nvPr>
            <p:ph type="title"/>
          </p:nvPr>
        </p:nvSpPr>
        <p:spPr>
          <a:xfrm>
            <a:off x="666000" y="975600"/>
            <a:ext cx="9608400" cy="1112400"/>
          </a:xfrm>
        </p:spPr>
        <p:txBody>
          <a:bodyPr anchor="t">
            <a:normAutofit/>
          </a:bodyPr>
          <a:lstStyle/>
          <a:p>
            <a:r>
              <a:rPr lang="sv-SE" dirty="0"/>
              <a:t>Sammanhangsmarkering</a:t>
            </a:r>
          </a:p>
        </p:txBody>
      </p:sp>
      <p:sp>
        <p:nvSpPr>
          <p:cNvPr id="9" name="Text Placeholder 2">
            <a:extLst>
              <a:ext uri="{FF2B5EF4-FFF2-40B4-BE49-F238E27FC236}">
                <a16:creationId xmlns:a16="http://schemas.microsoft.com/office/drawing/2014/main" id="{64FFBE21-92A0-44B2-93D2-39E7FE16E860}"/>
              </a:ext>
            </a:extLst>
          </p:cNvPr>
          <p:cNvSpPr>
            <a:spLocks noGrp="1"/>
          </p:cNvSpPr>
          <p:nvPr>
            <p:ph type="body" idx="1"/>
          </p:nvPr>
        </p:nvSpPr>
        <p:spPr>
          <a:xfrm>
            <a:off x="6432882" y="2142624"/>
            <a:ext cx="4797093" cy="609600"/>
          </a:xfrm>
        </p:spPr>
        <p:txBody>
          <a:bodyPr/>
          <a:lstStyle/>
          <a:p>
            <a:r>
              <a:rPr lang="en-US" sz="2000" dirty="0" err="1"/>
              <a:t>Återföring</a:t>
            </a:r>
            <a:r>
              <a:rPr lang="en-US" sz="2000" dirty="0"/>
              <a:t> </a:t>
            </a:r>
            <a:r>
              <a:rPr lang="en-US" sz="2000" dirty="0" err="1"/>
              <a:t>möte</a:t>
            </a:r>
            <a:r>
              <a:rPr lang="en-US" sz="2000" dirty="0"/>
              <a:t> med RSS-</a:t>
            </a:r>
            <a:r>
              <a:rPr lang="en-US" sz="2000" dirty="0" err="1"/>
              <a:t>nätverket</a:t>
            </a:r>
            <a:endParaRPr lang="en-US" sz="2000" dirty="0"/>
          </a:p>
        </p:txBody>
      </p:sp>
      <p:sp>
        <p:nvSpPr>
          <p:cNvPr id="11" name="Text Placeholder 4">
            <a:extLst>
              <a:ext uri="{FF2B5EF4-FFF2-40B4-BE49-F238E27FC236}">
                <a16:creationId xmlns:a16="http://schemas.microsoft.com/office/drawing/2014/main" id="{A55DF215-B10C-4B0E-8401-FB2DA57B7125}"/>
              </a:ext>
            </a:extLst>
          </p:cNvPr>
          <p:cNvSpPr>
            <a:spLocks noGrp="1"/>
          </p:cNvSpPr>
          <p:nvPr>
            <p:ph type="body" sz="quarter" idx="3"/>
          </p:nvPr>
        </p:nvSpPr>
        <p:spPr>
          <a:xfrm>
            <a:off x="841664" y="2142624"/>
            <a:ext cx="4917455" cy="609600"/>
          </a:xfrm>
        </p:spPr>
        <p:txBody>
          <a:bodyPr/>
          <a:lstStyle/>
          <a:p>
            <a:r>
              <a:rPr lang="en-US" sz="2000" dirty="0" err="1"/>
              <a:t>Föregående</a:t>
            </a:r>
            <a:r>
              <a:rPr lang="en-US" sz="2000" dirty="0"/>
              <a:t> </a:t>
            </a:r>
            <a:r>
              <a:rPr lang="en-US" sz="2000" dirty="0" err="1"/>
              <a:t>gemensamma</a:t>
            </a:r>
            <a:r>
              <a:rPr lang="en-US" sz="2000" dirty="0"/>
              <a:t> </a:t>
            </a:r>
            <a:r>
              <a:rPr lang="en-US" sz="2000" dirty="0" err="1"/>
              <a:t>möte</a:t>
            </a:r>
            <a:endParaRPr lang="en-US" sz="2000" dirty="0"/>
          </a:p>
        </p:txBody>
      </p:sp>
      <p:sp>
        <p:nvSpPr>
          <p:cNvPr id="3" name="Platshållare för innehåll 2">
            <a:extLst>
              <a:ext uri="{FF2B5EF4-FFF2-40B4-BE49-F238E27FC236}">
                <a16:creationId xmlns:a16="http://schemas.microsoft.com/office/drawing/2014/main" id="{433DB737-FCCA-43B1-9513-657A14D5E960}"/>
              </a:ext>
            </a:extLst>
          </p:cNvPr>
          <p:cNvSpPr>
            <a:spLocks noGrp="1"/>
          </p:cNvSpPr>
          <p:nvPr>
            <p:ph sz="quarter" idx="4"/>
          </p:nvPr>
        </p:nvSpPr>
        <p:spPr>
          <a:xfrm>
            <a:off x="666000" y="3074401"/>
            <a:ext cx="5430000" cy="3391200"/>
          </a:xfrm>
        </p:spPr>
        <p:txBody>
          <a:bodyPr>
            <a:normAutofit/>
          </a:bodyPr>
          <a:lstStyle/>
          <a:p>
            <a:pPr>
              <a:lnSpc>
                <a:spcPct val="90000"/>
              </a:lnSpc>
            </a:pPr>
            <a:r>
              <a:rPr lang="sv-SE" sz="1800" dirty="0"/>
              <a:t>Nationellt system för kunskapsstyrning hälso- och sjukvård</a:t>
            </a:r>
          </a:p>
          <a:p>
            <a:pPr>
              <a:lnSpc>
                <a:spcPct val="90000"/>
              </a:lnSpc>
            </a:pPr>
            <a:r>
              <a:rPr lang="sv-SE" sz="1800" dirty="0"/>
              <a:t>Uppsala Län – samverkan mellan kommunerna och mellan regionen och kommunerna</a:t>
            </a:r>
          </a:p>
          <a:p>
            <a:pPr>
              <a:lnSpc>
                <a:spcPct val="90000"/>
              </a:lnSpc>
            </a:pPr>
            <a:r>
              <a:rPr lang="sv-SE" sz="1800" dirty="0"/>
              <a:t>Modell för att inventera lokala behov av kunskap- lägesrapport och dialog om former för återkoppling till regional och lokal nivå</a:t>
            </a:r>
          </a:p>
          <a:p>
            <a:pPr>
              <a:lnSpc>
                <a:spcPct val="90000"/>
              </a:lnSpc>
            </a:pPr>
            <a:r>
              <a:rPr lang="sv-SE" sz="1800" dirty="0"/>
              <a:t>Utredning om en äldreomsorgslag – lägesrapport</a:t>
            </a:r>
          </a:p>
          <a:p>
            <a:pPr>
              <a:lnSpc>
                <a:spcPct val="90000"/>
              </a:lnSpc>
            </a:pPr>
            <a:endParaRPr lang="sv-SE" sz="1800" dirty="0"/>
          </a:p>
        </p:txBody>
      </p:sp>
      <p:sp>
        <p:nvSpPr>
          <p:cNvPr id="8" name="textruta 7">
            <a:extLst>
              <a:ext uri="{FF2B5EF4-FFF2-40B4-BE49-F238E27FC236}">
                <a16:creationId xmlns:a16="http://schemas.microsoft.com/office/drawing/2014/main" id="{CE34FF9F-7C41-42CC-AD1B-F7920B9D64DC}"/>
              </a:ext>
            </a:extLst>
          </p:cNvPr>
          <p:cNvSpPr txBox="1"/>
          <p:nvPr/>
        </p:nvSpPr>
        <p:spPr>
          <a:xfrm>
            <a:off x="6432881" y="3074401"/>
            <a:ext cx="3841517" cy="400110"/>
          </a:xfrm>
          <a:prstGeom prst="rect">
            <a:avLst/>
          </a:prstGeom>
          <a:noFill/>
        </p:spPr>
        <p:txBody>
          <a:bodyPr wrap="square">
            <a:spAutoFit/>
          </a:bodyPr>
          <a:lstStyle/>
          <a:p>
            <a:r>
              <a:rPr lang="en-US" sz="2000" b="1" dirty="0"/>
              <a:t>Agenda </a:t>
            </a:r>
            <a:r>
              <a:rPr lang="en-US" sz="2000" b="1" dirty="0" err="1"/>
              <a:t>nätverksmöte</a:t>
            </a:r>
            <a:r>
              <a:rPr lang="en-US" sz="2000" b="1" dirty="0"/>
              <a:t> NSK-S</a:t>
            </a:r>
          </a:p>
        </p:txBody>
      </p:sp>
    </p:spTree>
    <p:extLst>
      <p:ext uri="{BB962C8B-B14F-4D97-AF65-F5344CB8AC3E}">
        <p14:creationId xmlns:p14="http://schemas.microsoft.com/office/powerpoint/2010/main" val="66776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17A7D5-90CB-4113-8BF6-8A2D9B96D3B4}"/>
              </a:ext>
            </a:extLst>
          </p:cNvPr>
          <p:cNvSpPr>
            <a:spLocks noGrp="1"/>
          </p:cNvSpPr>
          <p:nvPr>
            <p:ph type="ctrTitle"/>
          </p:nvPr>
        </p:nvSpPr>
        <p:spPr/>
        <p:txBody>
          <a:bodyPr/>
          <a:lstStyle/>
          <a:p>
            <a:r>
              <a:rPr lang="sv-SE" dirty="0"/>
              <a:t>Förslag till ny pilot i Partnerskapet – Socialstyrelsen kunskapsstöd om barn och unga med normbrytande beteende</a:t>
            </a:r>
          </a:p>
        </p:txBody>
      </p:sp>
      <p:sp>
        <p:nvSpPr>
          <p:cNvPr id="3" name="Underrubrik 2">
            <a:extLst>
              <a:ext uri="{FF2B5EF4-FFF2-40B4-BE49-F238E27FC236}">
                <a16:creationId xmlns:a16="http://schemas.microsoft.com/office/drawing/2014/main" id="{5019AF43-60FA-4317-AB4B-D044F728582E}"/>
              </a:ext>
            </a:extLst>
          </p:cNvPr>
          <p:cNvSpPr>
            <a:spLocks noGrp="1"/>
          </p:cNvSpPr>
          <p:nvPr>
            <p:ph type="subTitle" idx="1"/>
          </p:nvPr>
        </p:nvSpPr>
        <p:spPr>
          <a:xfrm>
            <a:off x="666000" y="5057775"/>
            <a:ext cx="9608400" cy="1186950"/>
          </a:xfrm>
        </p:spPr>
        <p:txBody>
          <a:bodyPr/>
          <a:lstStyle/>
          <a:p>
            <a:r>
              <a:rPr lang="sv-SE" dirty="0"/>
              <a:t>Tomas Jonsland och Åsa Wassbäck, Socialstyrelsen</a:t>
            </a:r>
          </a:p>
        </p:txBody>
      </p:sp>
    </p:spTree>
    <p:extLst>
      <p:ext uri="{BB962C8B-B14F-4D97-AF65-F5344CB8AC3E}">
        <p14:creationId xmlns:p14="http://schemas.microsoft.com/office/powerpoint/2010/main" val="1236757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9ED2EF-DFEE-4708-8E4A-2E51524E2717}"/>
              </a:ext>
            </a:extLst>
          </p:cNvPr>
          <p:cNvSpPr>
            <a:spLocks noGrp="1"/>
          </p:cNvSpPr>
          <p:nvPr>
            <p:ph type="ctrTitle"/>
          </p:nvPr>
        </p:nvSpPr>
        <p:spPr>
          <a:xfrm>
            <a:off x="666000" y="2746800"/>
            <a:ext cx="9608400" cy="1965600"/>
          </a:xfrm>
        </p:spPr>
        <p:txBody>
          <a:bodyPr anchor="t">
            <a:normAutofit/>
          </a:bodyPr>
          <a:lstStyle/>
          <a:p>
            <a:r>
              <a:rPr lang="sv-SE" dirty="0"/>
              <a:t>Dialog om Socialstyrelsens förslag</a:t>
            </a:r>
          </a:p>
        </p:txBody>
      </p:sp>
      <p:sp>
        <p:nvSpPr>
          <p:cNvPr id="9" name="Subtitle 2">
            <a:extLst>
              <a:ext uri="{FF2B5EF4-FFF2-40B4-BE49-F238E27FC236}">
                <a16:creationId xmlns:a16="http://schemas.microsoft.com/office/drawing/2014/main" id="{78851C19-4C0C-4A2F-829F-BB53C675F447}"/>
              </a:ext>
            </a:extLst>
          </p:cNvPr>
          <p:cNvSpPr>
            <a:spLocks noGrp="1"/>
          </p:cNvSpPr>
          <p:nvPr>
            <p:ph type="subTitle" idx="1"/>
          </p:nvPr>
        </p:nvSpPr>
        <p:spPr>
          <a:xfrm>
            <a:off x="666000" y="4809600"/>
            <a:ext cx="9608400" cy="1425600"/>
          </a:xfrm>
        </p:spPr>
        <p:txBody>
          <a:bodyPr/>
          <a:lstStyle/>
          <a:p>
            <a:endParaRPr lang="en-US"/>
          </a:p>
        </p:txBody>
      </p:sp>
    </p:spTree>
    <p:extLst>
      <p:ext uri="{BB962C8B-B14F-4D97-AF65-F5344CB8AC3E}">
        <p14:creationId xmlns:p14="http://schemas.microsoft.com/office/powerpoint/2010/main" val="836469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1A059A-A09F-48AC-AAC4-F909DA7BF600}"/>
              </a:ext>
            </a:extLst>
          </p:cNvPr>
          <p:cNvSpPr>
            <a:spLocks noGrp="1"/>
          </p:cNvSpPr>
          <p:nvPr>
            <p:ph type="ctrTitle"/>
          </p:nvPr>
        </p:nvSpPr>
        <p:spPr/>
        <p:txBody>
          <a:bodyPr/>
          <a:lstStyle/>
          <a:p>
            <a:r>
              <a:rPr lang="sv-SE" dirty="0"/>
              <a:t>Dialog med Socialstyrelsen om regionala seminarier avseende riktlinjer ADHD och autism</a:t>
            </a:r>
          </a:p>
        </p:txBody>
      </p:sp>
      <p:sp>
        <p:nvSpPr>
          <p:cNvPr id="3" name="Underrubrik 2">
            <a:extLst>
              <a:ext uri="{FF2B5EF4-FFF2-40B4-BE49-F238E27FC236}">
                <a16:creationId xmlns:a16="http://schemas.microsoft.com/office/drawing/2014/main" id="{382DCDF0-068A-4579-95DF-7183F71B89A8}"/>
              </a:ext>
            </a:extLst>
          </p:cNvPr>
          <p:cNvSpPr>
            <a:spLocks noGrp="1"/>
          </p:cNvSpPr>
          <p:nvPr>
            <p:ph type="subTitle" idx="1"/>
          </p:nvPr>
        </p:nvSpPr>
        <p:spPr/>
        <p:txBody>
          <a:bodyPr/>
          <a:lstStyle/>
          <a:p>
            <a:r>
              <a:rPr lang="sv-SE" dirty="0"/>
              <a:t>Louise von Bahr, Socialstyrelsen</a:t>
            </a:r>
          </a:p>
        </p:txBody>
      </p:sp>
    </p:spTree>
    <p:extLst>
      <p:ext uri="{BB962C8B-B14F-4D97-AF65-F5344CB8AC3E}">
        <p14:creationId xmlns:p14="http://schemas.microsoft.com/office/powerpoint/2010/main" val="1857082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9ED2EF-DFEE-4708-8E4A-2E51524E2717}"/>
              </a:ext>
            </a:extLst>
          </p:cNvPr>
          <p:cNvSpPr>
            <a:spLocks noGrp="1"/>
          </p:cNvSpPr>
          <p:nvPr>
            <p:ph type="ctrTitle"/>
          </p:nvPr>
        </p:nvSpPr>
        <p:spPr>
          <a:xfrm>
            <a:off x="666000" y="2746800"/>
            <a:ext cx="9608400" cy="1965600"/>
          </a:xfrm>
        </p:spPr>
        <p:txBody>
          <a:bodyPr anchor="t">
            <a:normAutofit/>
          </a:bodyPr>
          <a:lstStyle/>
          <a:p>
            <a:r>
              <a:rPr lang="sv-SE" dirty="0"/>
              <a:t>Dialog om Socialstyrelsens förslag</a:t>
            </a:r>
          </a:p>
        </p:txBody>
      </p:sp>
      <p:sp>
        <p:nvSpPr>
          <p:cNvPr id="9" name="Subtitle 2">
            <a:extLst>
              <a:ext uri="{FF2B5EF4-FFF2-40B4-BE49-F238E27FC236}">
                <a16:creationId xmlns:a16="http://schemas.microsoft.com/office/drawing/2014/main" id="{78851C19-4C0C-4A2F-829F-BB53C675F447}"/>
              </a:ext>
            </a:extLst>
          </p:cNvPr>
          <p:cNvSpPr>
            <a:spLocks noGrp="1"/>
          </p:cNvSpPr>
          <p:nvPr>
            <p:ph type="subTitle" idx="1"/>
          </p:nvPr>
        </p:nvSpPr>
        <p:spPr>
          <a:xfrm>
            <a:off x="666000" y="4809600"/>
            <a:ext cx="9608400" cy="1425600"/>
          </a:xfrm>
        </p:spPr>
        <p:txBody>
          <a:bodyPr/>
          <a:lstStyle/>
          <a:p>
            <a:endParaRPr lang="en-US"/>
          </a:p>
        </p:txBody>
      </p:sp>
    </p:spTree>
    <p:extLst>
      <p:ext uri="{BB962C8B-B14F-4D97-AF65-F5344CB8AC3E}">
        <p14:creationId xmlns:p14="http://schemas.microsoft.com/office/powerpoint/2010/main" val="1212131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1A059A-A09F-48AC-AAC4-F909DA7BF600}"/>
              </a:ext>
            </a:extLst>
          </p:cNvPr>
          <p:cNvSpPr>
            <a:spLocks noGrp="1"/>
          </p:cNvSpPr>
          <p:nvPr>
            <p:ph type="ctrTitle"/>
          </p:nvPr>
        </p:nvSpPr>
        <p:spPr/>
        <p:txBody>
          <a:bodyPr/>
          <a:lstStyle/>
          <a:p>
            <a:r>
              <a:rPr lang="sv-SE" dirty="0"/>
              <a:t>Paus</a:t>
            </a:r>
          </a:p>
        </p:txBody>
      </p:sp>
      <p:sp>
        <p:nvSpPr>
          <p:cNvPr id="3" name="Underrubrik 2">
            <a:extLst>
              <a:ext uri="{FF2B5EF4-FFF2-40B4-BE49-F238E27FC236}">
                <a16:creationId xmlns:a16="http://schemas.microsoft.com/office/drawing/2014/main" id="{382DCDF0-068A-4579-95DF-7183F71B89A8}"/>
              </a:ext>
            </a:extLst>
          </p:cNvPr>
          <p:cNvSpPr>
            <a:spLocks noGrp="1"/>
          </p:cNvSpPr>
          <p:nvPr>
            <p:ph type="subTitle" idx="1"/>
          </p:nvPr>
        </p:nvSpPr>
        <p:spPr/>
        <p:txBody>
          <a:bodyPr/>
          <a:lstStyle/>
          <a:p>
            <a:endParaRPr lang="sv-SE" dirty="0"/>
          </a:p>
        </p:txBody>
      </p:sp>
    </p:spTree>
    <p:extLst>
      <p:ext uri="{BB962C8B-B14F-4D97-AF65-F5344CB8AC3E}">
        <p14:creationId xmlns:p14="http://schemas.microsoft.com/office/powerpoint/2010/main" val="1940392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1A059A-A09F-48AC-AAC4-F909DA7BF600}"/>
              </a:ext>
            </a:extLst>
          </p:cNvPr>
          <p:cNvSpPr>
            <a:spLocks noGrp="1"/>
          </p:cNvSpPr>
          <p:nvPr>
            <p:ph type="ctrTitle"/>
          </p:nvPr>
        </p:nvSpPr>
        <p:spPr>
          <a:xfrm>
            <a:off x="666000" y="2390274"/>
            <a:ext cx="9608400" cy="2322126"/>
          </a:xfrm>
        </p:spPr>
        <p:txBody>
          <a:bodyPr/>
          <a:lstStyle/>
          <a:p>
            <a:r>
              <a:rPr lang="sv-SE" dirty="0"/>
              <a:t>Dialog med Folkhälsomyndigheten  om regeringsuppdraget för ett kunskapsbaserat lokalt och regionalt ANDTS-arbete</a:t>
            </a:r>
          </a:p>
        </p:txBody>
      </p:sp>
      <p:sp>
        <p:nvSpPr>
          <p:cNvPr id="3" name="Underrubrik 2">
            <a:extLst>
              <a:ext uri="{FF2B5EF4-FFF2-40B4-BE49-F238E27FC236}">
                <a16:creationId xmlns:a16="http://schemas.microsoft.com/office/drawing/2014/main" id="{382DCDF0-068A-4579-95DF-7183F71B89A8}"/>
              </a:ext>
            </a:extLst>
          </p:cNvPr>
          <p:cNvSpPr>
            <a:spLocks noGrp="1"/>
          </p:cNvSpPr>
          <p:nvPr>
            <p:ph type="subTitle" idx="1"/>
          </p:nvPr>
        </p:nvSpPr>
        <p:spPr/>
        <p:txBody>
          <a:bodyPr/>
          <a:lstStyle/>
          <a:p>
            <a:r>
              <a:rPr lang="sv-SE" dirty="0"/>
              <a:t>Anna Månsdotter och Jessika Spångberg, Folkhälsomyndigheten</a:t>
            </a:r>
          </a:p>
        </p:txBody>
      </p:sp>
    </p:spTree>
    <p:extLst>
      <p:ext uri="{BB962C8B-B14F-4D97-AF65-F5344CB8AC3E}">
        <p14:creationId xmlns:p14="http://schemas.microsoft.com/office/powerpoint/2010/main" val="1536784766"/>
      </p:ext>
    </p:extLst>
  </p:cSld>
  <p:clrMapOvr>
    <a:masterClrMapping/>
  </p:clrMapOvr>
</p:sld>
</file>

<file path=ppt/theme/theme1.xml><?xml version="1.0" encoding="utf-8"?>
<a:theme xmlns:a="http://schemas.openxmlformats.org/drawingml/2006/main" name="SKL PPT Gul">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2E8938F9-0327-447A-BF3F-FC61FA569C80}"/>
    </a:ext>
  </a:extLst>
</a:theme>
</file>

<file path=ppt/theme/theme2.xml><?xml version="1.0" encoding="utf-8"?>
<a:theme xmlns:a="http://schemas.openxmlformats.org/drawingml/2006/main" name="SKL PPT Röd">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21737DD-E578-46C8-9886-86CEC654586F}"/>
    </a:ext>
  </a:extLst>
</a:theme>
</file>

<file path=ppt/theme/theme3.xml><?xml version="1.0" encoding="utf-8"?>
<a:theme xmlns:a="http://schemas.openxmlformats.org/drawingml/2006/main" name="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FD1CEDE4-AA2E-46FB-B779-290BFBC30F20}"/>
    </a:ext>
  </a:extLst>
</a:theme>
</file>

<file path=ppt/theme/theme4.xml><?xml version="1.0" encoding="utf-8"?>
<a:theme xmlns:a="http://schemas.openxmlformats.org/drawingml/2006/main" name="SKL PPT Mörk">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979E2BA5-51B9-49DB-B6F8-94675517DD24}"/>
    </a:ext>
  </a:extLst>
</a:theme>
</file>

<file path=ppt/theme/theme5.xml><?xml version="1.0" encoding="utf-8"?>
<a:theme xmlns:a="http://schemas.openxmlformats.org/drawingml/2006/main" name="SKL PPT Svar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1582006C-4D88-4F2F-8761-F62EAACF56C2}"/>
    </a:ext>
  </a:extLst>
</a:theme>
</file>

<file path=ppt/theme/theme6.xml><?xml version="1.0" encoding="utf-8"?>
<a:theme xmlns:a="http://schemas.openxmlformats.org/drawingml/2006/main" name="SKL PPT Vit">
  <a:themeElements>
    <a:clrScheme name="SKL 2017">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potx" id="{F12CA4A6-CA0C-4B22-9C63-F0644DB6170F}" vid="{D973E264-F2C5-4099-ACCB-219FE53F047E}"/>
    </a:ext>
  </a:extLst>
</a:theme>
</file>

<file path=ppt/theme/theme7.xml><?xml version="1.0" encoding="utf-8"?>
<a:theme xmlns:a="http://schemas.openxmlformats.org/drawingml/2006/main" name="1_Inledningsbilder">
  <a:themeElements>
    <a:clrScheme name="SKL PPT">
      <a:dk1>
        <a:sysClr val="windowText" lastClr="000000"/>
      </a:dk1>
      <a:lt1>
        <a:sysClr val="window" lastClr="FFFFFF"/>
      </a:lt1>
      <a:dk2>
        <a:srgbClr val="44546A"/>
      </a:dk2>
      <a:lt2>
        <a:srgbClr val="E7E6E6"/>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2E78E39C-B60B-491F-A96D-3FDDC16DF557}"/>
    </a:ext>
  </a:extLst>
</a:theme>
</file>

<file path=ppt/theme/theme8.xml><?xml version="1.0" encoding="utf-8"?>
<a:theme xmlns:a="http://schemas.openxmlformats.org/drawingml/2006/main" name="1_SKL PPT Vit">
  <a:themeElements>
    <a:clrScheme name="SKL PPT">
      <a:dk1>
        <a:sysClr val="windowText" lastClr="000000"/>
      </a:dk1>
      <a:lt1>
        <a:sysClr val="window" lastClr="FFFFFF"/>
      </a:lt1>
      <a:dk2>
        <a:srgbClr val="6A605A"/>
      </a:dk2>
      <a:lt2>
        <a:srgbClr val="D7D1CA"/>
      </a:lt2>
      <a:accent1>
        <a:srgbClr val="E6460A"/>
      </a:accent1>
      <a:accent2>
        <a:srgbClr val="FFBE0A"/>
      </a:accent2>
      <a:accent3>
        <a:srgbClr val="F39325"/>
      </a:accent3>
      <a:accent4>
        <a:srgbClr val="D7D1CA"/>
      </a:accent4>
      <a:accent5>
        <a:srgbClr val="8D8179"/>
      </a:accent5>
      <a:accent6>
        <a:srgbClr val="6A605A"/>
      </a:accent6>
      <a:hlink>
        <a:srgbClr val="0563C1"/>
      </a:hlink>
      <a:folHlink>
        <a:srgbClr val="954F72"/>
      </a:folHlink>
    </a:clrScheme>
    <a:fontScheme name="SKL PP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R v2.potx" id="{D3B8204D-15DA-4D53-A978-5DAFE6192BB7}" vid="{AA2B0D8B-6B51-4AAB-ADE9-8F3C4DAB5BAA}"/>
    </a:ext>
  </a:ext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7A7BA1582E593841BBD1B0B2B78E6F5F" ma:contentTypeVersion="2" ma:contentTypeDescription="Skapa ett nytt dokument." ma:contentTypeScope="" ma:versionID="d4baa276416b3116939fc8e3b15157d2">
  <xsd:schema xmlns:xsd="http://www.w3.org/2001/XMLSchema" xmlns:xs="http://www.w3.org/2001/XMLSchema" xmlns:p="http://schemas.microsoft.com/office/2006/metadata/properties" xmlns:ns2="af9b82fd-bfdc-4181-a204-e623554e49e7" targetNamespace="http://schemas.microsoft.com/office/2006/metadata/properties" ma:root="true" ma:fieldsID="b1dbe32e354da759c11f5f85ef55cf20" ns2:_="">
    <xsd:import namespace="af9b82fd-bfdc-4181-a204-e623554e49e7"/>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f9b82fd-bfdc-4181-a204-e623554e49e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219AEE-1258-45F3-AB91-3941BBF64C80}">
  <ds:schemaRefs>
    <ds:schemaRef ds:uri="http://schemas.microsoft.com/sharepoint/v3/contenttype/forms"/>
  </ds:schemaRefs>
</ds:datastoreItem>
</file>

<file path=customXml/itemProps2.xml><?xml version="1.0" encoding="utf-8"?>
<ds:datastoreItem xmlns:ds="http://schemas.openxmlformats.org/officeDocument/2006/customXml" ds:itemID="{3AA70AB3-CE1D-43CC-8291-1828D7DD2A1B}">
  <ds:schemaRefs>
    <ds:schemaRef ds:uri="http://purl.org/dc/term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af9b82fd-bfdc-4181-a204-e623554e49e7"/>
    <ds:schemaRef ds:uri="http://www.w3.org/XML/1998/namespace"/>
  </ds:schemaRefs>
</ds:datastoreItem>
</file>

<file path=customXml/itemProps3.xml><?xml version="1.0" encoding="utf-8"?>
<ds:datastoreItem xmlns:ds="http://schemas.openxmlformats.org/officeDocument/2006/customXml" ds:itemID="{F2A6ADF2-1DCC-4CE5-984B-FD08F8CD783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f9b82fd-bfdc-4181-a204-e623554e49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SKR</Template>
  <TotalTime>55</TotalTime>
  <Words>815</Words>
  <Application>Microsoft Office PowerPoint</Application>
  <PresentationFormat>Bredbild</PresentationFormat>
  <Paragraphs>73</Paragraphs>
  <Slides>17</Slides>
  <Notes>7</Notes>
  <HiddenSlides>0</HiddenSlides>
  <MMClips>0</MMClips>
  <ScaleCrop>false</ScaleCrop>
  <HeadingPairs>
    <vt:vector size="6" baseType="variant">
      <vt:variant>
        <vt:lpstr>Använt teckensnitt</vt:lpstr>
      </vt:variant>
      <vt:variant>
        <vt:i4>5</vt:i4>
      </vt:variant>
      <vt:variant>
        <vt:lpstr>Tema</vt:lpstr>
      </vt:variant>
      <vt:variant>
        <vt:i4>8</vt:i4>
      </vt:variant>
      <vt:variant>
        <vt:lpstr>Bildrubriker</vt:lpstr>
      </vt:variant>
      <vt:variant>
        <vt:i4>17</vt:i4>
      </vt:variant>
    </vt:vector>
  </HeadingPairs>
  <TitlesOfParts>
    <vt:vector size="30" baseType="lpstr">
      <vt:lpstr>Arial</vt:lpstr>
      <vt:lpstr>Calibri</vt:lpstr>
      <vt:lpstr>Segoe UI</vt:lpstr>
      <vt:lpstr>Symbol</vt:lpstr>
      <vt:lpstr>Times New Roman</vt:lpstr>
      <vt:lpstr>SKL PPT Gul</vt:lpstr>
      <vt:lpstr>SKL PPT Röd</vt:lpstr>
      <vt:lpstr>Inledningsbilder</vt:lpstr>
      <vt:lpstr>SKL PPT Mörk</vt:lpstr>
      <vt:lpstr>SKL PPT Svart</vt:lpstr>
      <vt:lpstr>SKL PPT Vit</vt:lpstr>
      <vt:lpstr>1_Inledningsbilder</vt:lpstr>
      <vt:lpstr>1_SKL PPT Vit</vt:lpstr>
      <vt:lpstr>Gemensamt nätverksmöte NSK-S och RSS  9 februari</vt:lpstr>
      <vt:lpstr>Dagordning</vt:lpstr>
      <vt:lpstr>Sammanhangsmarkering</vt:lpstr>
      <vt:lpstr>Förslag till ny pilot i Partnerskapet – Socialstyrelsen kunskapsstöd om barn och unga med normbrytande beteende</vt:lpstr>
      <vt:lpstr>Dialog om Socialstyrelsens förslag</vt:lpstr>
      <vt:lpstr>Dialog med Socialstyrelsen om regionala seminarier avseende riktlinjer ADHD och autism</vt:lpstr>
      <vt:lpstr>Dialog om Socialstyrelsens förslag</vt:lpstr>
      <vt:lpstr>Paus</vt:lpstr>
      <vt:lpstr>Dialog med Folkhälsomyndigheten  om regeringsuppdraget för ett kunskapsbaserat lokalt och regionalt ANDTS-arbete</vt:lpstr>
      <vt:lpstr>Tack för idag</vt:lpstr>
      <vt:lpstr>Underlagsrapport med rekommendationer för kunskapsstyrning hälso och sjukvård</vt:lpstr>
      <vt:lpstr>Bakgrund</vt:lpstr>
      <vt:lpstr>S-Kis hantering </vt:lpstr>
      <vt:lpstr>Skrivelse från S-KiS:</vt:lpstr>
      <vt:lpstr>PowerPoint-presentation</vt:lpstr>
      <vt:lpstr>Sammanfattning och avslut</vt:lpstr>
      <vt:lpstr>Sammanfattning och avslut</vt:lpstr>
    </vt:vector>
  </TitlesOfParts>
  <Company>SKL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Gemensamt nätverksmöte NSK-S och RSS  9 januari</dc:title>
  <dc:creator>Nielsen Anna</dc:creator>
  <cp:lastModifiedBy>Mårtensson Tanja /Ledningsstöd och strategi Hälso- och sjukvård Dalarna /Falun</cp:lastModifiedBy>
  <cp:revision>15</cp:revision>
  <dcterms:created xsi:type="dcterms:W3CDTF">2022-01-21T13:01:11Z</dcterms:created>
  <dcterms:modified xsi:type="dcterms:W3CDTF">2022-02-24T07:06:58Z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0x0101007A7BA1582E593841BBD1B0B2B78E6F5F</vt:lpwstr>
  </property>
</Properties>
</file>