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686" r:id="rId4"/>
    <p:sldMasterId id="2147483695" r:id="rId5"/>
    <p:sldMasterId id="2147483705" r:id="rId6"/>
    <p:sldMasterId id="2147483717" r:id="rId7"/>
    <p:sldMasterId id="2147483727" r:id="rId8"/>
    <p:sldMasterId id="2147483737" r:id="rId9"/>
    <p:sldMasterId id="2147483746" r:id="rId10"/>
  </p:sldMasterIdLst>
  <p:notesMasterIdLst>
    <p:notesMasterId r:id="rId60"/>
  </p:notesMasterIdLst>
  <p:sldIdLst>
    <p:sldId id="266" r:id="rId11"/>
    <p:sldId id="267" r:id="rId12"/>
    <p:sldId id="331" r:id="rId13"/>
    <p:sldId id="385" r:id="rId14"/>
    <p:sldId id="384" r:id="rId15"/>
    <p:sldId id="269" r:id="rId16"/>
    <p:sldId id="279" r:id="rId17"/>
    <p:sldId id="391" r:id="rId18"/>
    <p:sldId id="392" r:id="rId19"/>
    <p:sldId id="393" r:id="rId20"/>
    <p:sldId id="276" r:id="rId21"/>
    <p:sldId id="394" r:id="rId22"/>
    <p:sldId id="7262" r:id="rId23"/>
    <p:sldId id="2147472549" r:id="rId24"/>
    <p:sldId id="7280" r:id="rId25"/>
    <p:sldId id="280" r:id="rId26"/>
    <p:sldId id="2147472550" r:id="rId27"/>
    <p:sldId id="2147472547" r:id="rId28"/>
    <p:sldId id="2147472545" r:id="rId29"/>
    <p:sldId id="330" r:id="rId30"/>
    <p:sldId id="271" r:id="rId31"/>
    <p:sldId id="387" r:id="rId32"/>
    <p:sldId id="262" r:id="rId33"/>
    <p:sldId id="11974" r:id="rId34"/>
    <p:sldId id="5455" r:id="rId35"/>
    <p:sldId id="2147472551" r:id="rId36"/>
    <p:sldId id="11970" r:id="rId37"/>
    <p:sldId id="11971" r:id="rId38"/>
    <p:sldId id="11953" r:id="rId39"/>
    <p:sldId id="257" r:id="rId40"/>
    <p:sldId id="256" r:id="rId41"/>
    <p:sldId id="258" r:id="rId42"/>
    <p:sldId id="259" r:id="rId43"/>
    <p:sldId id="260" r:id="rId44"/>
    <p:sldId id="261" r:id="rId45"/>
    <p:sldId id="11972" r:id="rId46"/>
    <p:sldId id="263" r:id="rId47"/>
    <p:sldId id="264" r:id="rId48"/>
    <p:sldId id="5127" r:id="rId49"/>
    <p:sldId id="5126" r:id="rId50"/>
    <p:sldId id="11333" r:id="rId51"/>
    <p:sldId id="388" r:id="rId52"/>
    <p:sldId id="298" r:id="rId53"/>
    <p:sldId id="2147472552" r:id="rId54"/>
    <p:sldId id="2147472553" r:id="rId55"/>
    <p:sldId id="2147472554" r:id="rId56"/>
    <p:sldId id="296" r:id="rId57"/>
    <p:sldId id="277" r:id="rId58"/>
    <p:sldId id="375" r:id="rId59"/>
  </p:sldIdLst>
  <p:sldSz cx="12192000" cy="6858000"/>
  <p:notesSz cx="7023100" cy="93091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elsen Anna" initials="NA" lastIdx="1" clrIdx="0">
    <p:extLst>
      <p:ext uri="{19B8F6BF-5375-455C-9EA6-DF929625EA0E}">
        <p15:presenceInfo xmlns:p15="http://schemas.microsoft.com/office/powerpoint/2012/main" userId="S::anna.nielsen@skr.se::62d1b203-1e2f-46b6-bc0b-50113c41a4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0" autoAdjust="0"/>
    <p:restoredTop sz="81199" autoAdjust="0"/>
  </p:normalViewPr>
  <p:slideViewPr>
    <p:cSldViewPr snapToGrid="0">
      <p:cViewPr varScale="1">
        <p:scale>
          <a:sx n="90" d="100"/>
          <a:sy n="90" d="100"/>
        </p:scale>
        <p:origin x="10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807DA-F886-48E3-803A-374FD74143ED}"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sv-SE"/>
        </a:p>
      </dgm:t>
    </dgm:pt>
    <dgm:pt modelId="{C6962397-E5F0-4A56-9DE1-19D29C794C95}">
      <dgm:prSet phldrT="[Text]" custT="1"/>
      <dgm:spPr/>
      <dgm:t>
        <a:bodyPr/>
        <a:lstStyle/>
        <a:p>
          <a:r>
            <a:rPr lang="sv-SE" sz="1100" dirty="0"/>
            <a:t>Steg 1 (höst 2022): Omvärldsbevakning samt en fokusgrupp i november</a:t>
          </a:r>
        </a:p>
      </dgm:t>
    </dgm:pt>
    <dgm:pt modelId="{CF185B9D-F12D-4002-B33C-539023FDDA34}" type="parTrans" cxnId="{96177A8A-858E-4745-8BC3-D55CEF857CE3}">
      <dgm:prSet/>
      <dgm:spPr/>
      <dgm:t>
        <a:bodyPr/>
        <a:lstStyle/>
        <a:p>
          <a:endParaRPr lang="sv-SE" sz="1100"/>
        </a:p>
      </dgm:t>
    </dgm:pt>
    <dgm:pt modelId="{31F0399D-13B6-4714-957D-43653C1F7551}" type="sibTrans" cxnId="{96177A8A-858E-4745-8BC3-D55CEF857CE3}">
      <dgm:prSet custT="1"/>
      <dgm:spPr/>
      <dgm:t>
        <a:bodyPr/>
        <a:lstStyle/>
        <a:p>
          <a:endParaRPr lang="sv-SE" sz="1100" dirty="0"/>
        </a:p>
      </dgm:t>
    </dgm:pt>
    <dgm:pt modelId="{C192432D-5096-494E-BDDE-40BE6727E6B5}">
      <dgm:prSet phldrT="[Text]" custT="1"/>
      <dgm:spPr/>
      <dgm:t>
        <a:bodyPr/>
        <a:lstStyle/>
        <a:p>
          <a:r>
            <a:rPr lang="sv-SE" sz="1100" dirty="0"/>
            <a:t>Fokusgrupp med socialchefer</a:t>
          </a:r>
          <a:endParaRPr lang="sv-SE" sz="1100" b="1" dirty="0"/>
        </a:p>
      </dgm:t>
    </dgm:pt>
    <dgm:pt modelId="{D64CEDB8-7353-4B80-9140-D42FCC9CEEE5}" type="parTrans" cxnId="{AA979465-4B2F-4937-AD52-506419190579}">
      <dgm:prSet/>
      <dgm:spPr/>
      <dgm:t>
        <a:bodyPr/>
        <a:lstStyle/>
        <a:p>
          <a:endParaRPr lang="sv-SE" sz="1100"/>
        </a:p>
      </dgm:t>
    </dgm:pt>
    <dgm:pt modelId="{08C2E7BF-01CD-4E0F-A824-EF51EBB028A9}" type="sibTrans" cxnId="{AA979465-4B2F-4937-AD52-506419190579}">
      <dgm:prSet/>
      <dgm:spPr/>
      <dgm:t>
        <a:bodyPr/>
        <a:lstStyle/>
        <a:p>
          <a:endParaRPr lang="sv-SE" sz="1100"/>
        </a:p>
      </dgm:t>
    </dgm:pt>
    <dgm:pt modelId="{BD33E774-A8D2-4B14-9DDB-E373BD52CB32}">
      <dgm:prSet phldrT="[Text]" custT="1"/>
      <dgm:spPr/>
      <dgm:t>
        <a:bodyPr/>
        <a:lstStyle/>
        <a:p>
          <a:r>
            <a:rPr lang="sv-SE" sz="1100" dirty="0"/>
            <a:t>Steg 2 (vår 2023): Fokusgrupper, sammanställ resultat och förankring</a:t>
          </a:r>
        </a:p>
      </dgm:t>
    </dgm:pt>
    <dgm:pt modelId="{EDDE50BA-3C86-4EB6-B399-977BBEB1B894}" type="parTrans" cxnId="{3DFF783A-1629-4070-9C09-6858EF13AF8F}">
      <dgm:prSet/>
      <dgm:spPr/>
      <dgm:t>
        <a:bodyPr/>
        <a:lstStyle/>
        <a:p>
          <a:endParaRPr lang="sv-SE" sz="1100"/>
        </a:p>
      </dgm:t>
    </dgm:pt>
    <dgm:pt modelId="{211D3B81-FE0C-4AC8-B6E1-5627EEA9B2EF}" type="sibTrans" cxnId="{3DFF783A-1629-4070-9C09-6858EF13AF8F}">
      <dgm:prSet custT="1"/>
      <dgm:spPr/>
      <dgm:t>
        <a:bodyPr/>
        <a:lstStyle/>
        <a:p>
          <a:endParaRPr lang="sv-SE" sz="1100" dirty="0"/>
        </a:p>
      </dgm:t>
    </dgm:pt>
    <dgm:pt modelId="{11736490-689D-44F7-AEFC-02F596950630}">
      <dgm:prSet phldrT="[Text]" custT="1"/>
      <dgm:spPr/>
      <dgm:t>
        <a:bodyPr/>
        <a:lstStyle/>
        <a:p>
          <a:r>
            <a:rPr lang="sv-SE" sz="1100" dirty="0"/>
            <a:t>Fokusgrupper med första linjen chefer</a:t>
          </a:r>
        </a:p>
      </dgm:t>
    </dgm:pt>
    <dgm:pt modelId="{834FD1DB-FC0A-45B0-8137-B7527925D571}" type="parTrans" cxnId="{699429C9-10A1-4FE7-B17C-891BE5374D69}">
      <dgm:prSet/>
      <dgm:spPr/>
      <dgm:t>
        <a:bodyPr/>
        <a:lstStyle/>
        <a:p>
          <a:endParaRPr lang="sv-SE" sz="1100"/>
        </a:p>
      </dgm:t>
    </dgm:pt>
    <dgm:pt modelId="{EA4FC3FA-42CD-413A-9B4A-9A19289C08A3}" type="sibTrans" cxnId="{699429C9-10A1-4FE7-B17C-891BE5374D69}">
      <dgm:prSet/>
      <dgm:spPr/>
      <dgm:t>
        <a:bodyPr/>
        <a:lstStyle/>
        <a:p>
          <a:endParaRPr lang="sv-SE" sz="1100"/>
        </a:p>
      </dgm:t>
    </dgm:pt>
    <dgm:pt modelId="{5837DB06-03FB-4B6E-9444-4AF215633070}">
      <dgm:prSet phldrT="[Text]" custT="1"/>
      <dgm:spPr/>
      <dgm:t>
        <a:bodyPr/>
        <a:lstStyle/>
        <a:p>
          <a:r>
            <a:rPr lang="sv-SE" sz="1100" dirty="0"/>
            <a:t>Steg 3 (sommar/höst) Säkerställa resultat, fortsatt förankring och  rapportskrivning</a:t>
          </a:r>
        </a:p>
      </dgm:t>
    </dgm:pt>
    <dgm:pt modelId="{9762D045-24D8-4F87-9368-7E60308B6737}" type="parTrans" cxnId="{FACE25C5-A97B-442C-8CF9-A966E17561C2}">
      <dgm:prSet/>
      <dgm:spPr/>
      <dgm:t>
        <a:bodyPr/>
        <a:lstStyle/>
        <a:p>
          <a:endParaRPr lang="sv-SE" sz="1100"/>
        </a:p>
      </dgm:t>
    </dgm:pt>
    <dgm:pt modelId="{B4E7D59F-E553-43E9-9988-EA255E79D188}" type="sibTrans" cxnId="{FACE25C5-A97B-442C-8CF9-A966E17561C2}">
      <dgm:prSet/>
      <dgm:spPr/>
      <dgm:t>
        <a:bodyPr/>
        <a:lstStyle/>
        <a:p>
          <a:endParaRPr lang="sv-SE" sz="1100"/>
        </a:p>
      </dgm:t>
    </dgm:pt>
    <dgm:pt modelId="{AED7EE05-6562-4135-AD4F-06CC8EFA70F9}">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t> Eventuellt enklare enkät om det behövs för att säkerställa resultat</a:t>
          </a:r>
        </a:p>
      </dgm:t>
    </dgm:pt>
    <dgm:pt modelId="{BED81196-14F5-4FDE-8775-82E2410211ED}" type="parTrans" cxnId="{11BAEF8B-1423-4FEB-81C6-ACDF145DB90B}">
      <dgm:prSet/>
      <dgm:spPr/>
      <dgm:t>
        <a:bodyPr/>
        <a:lstStyle/>
        <a:p>
          <a:endParaRPr lang="sv-SE" sz="1100"/>
        </a:p>
      </dgm:t>
    </dgm:pt>
    <dgm:pt modelId="{25308F6E-AE8D-4C99-80A3-57016ED2FBAA}" type="sibTrans" cxnId="{11BAEF8B-1423-4FEB-81C6-ACDF145DB90B}">
      <dgm:prSet/>
      <dgm:spPr/>
      <dgm:t>
        <a:bodyPr/>
        <a:lstStyle/>
        <a:p>
          <a:endParaRPr lang="sv-SE" sz="1100"/>
        </a:p>
      </dgm:t>
    </dgm:pt>
    <dgm:pt modelId="{1B4B7529-8FA3-427B-B359-68EF343C9944}">
      <dgm:prSet phldrT="[Text]" custT="1"/>
      <dgm:spPr/>
      <dgm:t>
        <a:bodyPr/>
        <a:lstStyle/>
        <a:p>
          <a:r>
            <a:rPr lang="sv-SE" sz="1100" dirty="0"/>
            <a:t>Leda till rätt frågeställningar i den kommande undersökningen</a:t>
          </a:r>
        </a:p>
      </dgm:t>
    </dgm:pt>
    <dgm:pt modelId="{5C4A67DC-6D60-4400-8F36-E2FB5375043D}" type="parTrans" cxnId="{B4415378-02EB-4C00-B7DA-629EEAB404AA}">
      <dgm:prSet/>
      <dgm:spPr/>
      <dgm:t>
        <a:bodyPr/>
        <a:lstStyle/>
        <a:p>
          <a:endParaRPr lang="sv-SE" sz="1100"/>
        </a:p>
      </dgm:t>
    </dgm:pt>
    <dgm:pt modelId="{4B92E705-87CD-4EA4-B7D7-199E7E13EF03}" type="sibTrans" cxnId="{B4415378-02EB-4C00-B7DA-629EEAB404AA}">
      <dgm:prSet/>
      <dgm:spPr/>
      <dgm:t>
        <a:bodyPr/>
        <a:lstStyle/>
        <a:p>
          <a:endParaRPr lang="sv-SE" sz="1100"/>
        </a:p>
      </dgm:t>
    </dgm:pt>
    <dgm:pt modelId="{BB961000-8744-4599-806A-51ADF1FAD9AD}">
      <dgm:prSet phldrT="[Text]" custT="1"/>
      <dgm:spPr/>
      <dgm:t>
        <a:bodyPr/>
        <a:lstStyle/>
        <a:p>
          <a:pPr>
            <a:buFont typeface="Arial" panose="020B0604020202020204" pitchFamily="34" charset="0"/>
            <a:buChar char="•"/>
          </a:pPr>
          <a:r>
            <a:rPr lang="sv-SE" sz="1100" dirty="0"/>
            <a:t>Presentera resultaten från fokusgrupperna med olika interna nätverk för att systematiskt stämma av resultaten</a:t>
          </a:r>
        </a:p>
      </dgm:t>
    </dgm:pt>
    <dgm:pt modelId="{E61F20FE-2419-4459-8408-8D91C8E249CA}" type="parTrans" cxnId="{E4628450-6911-4EA9-875E-4D28A57F5573}">
      <dgm:prSet/>
      <dgm:spPr/>
      <dgm:t>
        <a:bodyPr/>
        <a:lstStyle/>
        <a:p>
          <a:endParaRPr lang="sv-SE" sz="1100"/>
        </a:p>
      </dgm:t>
    </dgm:pt>
    <dgm:pt modelId="{8A0D937B-06E4-4541-8D65-56E6CC3E2780}" type="sibTrans" cxnId="{E4628450-6911-4EA9-875E-4D28A57F5573}">
      <dgm:prSet/>
      <dgm:spPr/>
      <dgm:t>
        <a:bodyPr/>
        <a:lstStyle/>
        <a:p>
          <a:endParaRPr lang="sv-SE" sz="1100"/>
        </a:p>
      </dgm:t>
    </dgm:pt>
    <dgm:pt modelId="{7402642C-B49E-4935-B71F-574132B56C5D}">
      <dgm:prSet phldrT="[Text]" custT="1"/>
      <dgm:spPr/>
      <dgm:t>
        <a:bodyPr/>
        <a:lstStyle/>
        <a:p>
          <a:r>
            <a:rPr lang="sv-SE" sz="1100" dirty="0"/>
            <a:t>Sammanställ resultat från fokusgrupper</a:t>
          </a:r>
        </a:p>
      </dgm:t>
    </dgm:pt>
    <dgm:pt modelId="{B2405728-E992-4DEE-BC9D-C482318F1A92}" type="parTrans" cxnId="{FC22A0DD-7A8E-491C-88BF-5C5DCD646596}">
      <dgm:prSet/>
      <dgm:spPr/>
      <dgm:t>
        <a:bodyPr/>
        <a:lstStyle/>
        <a:p>
          <a:endParaRPr lang="sv-SE" sz="1100"/>
        </a:p>
      </dgm:t>
    </dgm:pt>
    <dgm:pt modelId="{01C71BE2-F740-4E22-ABD6-D734673004E6}" type="sibTrans" cxnId="{FC22A0DD-7A8E-491C-88BF-5C5DCD646596}">
      <dgm:prSet/>
      <dgm:spPr/>
      <dgm:t>
        <a:bodyPr/>
        <a:lstStyle/>
        <a:p>
          <a:endParaRPr lang="sv-SE" sz="1100"/>
        </a:p>
      </dgm:t>
    </dgm:pt>
    <dgm:pt modelId="{D387D5F6-FB1A-44F1-A084-CCD9AC5BDC19}">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t> Skriva rapport</a:t>
          </a:r>
        </a:p>
      </dgm:t>
    </dgm:pt>
    <dgm:pt modelId="{50AF3A93-D0F6-4A54-91EE-ED64217ABEC4}" type="parTrans" cxnId="{1CC1C1FD-16E4-4E51-AFFC-341A9E3EB916}">
      <dgm:prSet/>
      <dgm:spPr/>
      <dgm:t>
        <a:bodyPr/>
        <a:lstStyle/>
        <a:p>
          <a:endParaRPr lang="sv-SE" sz="1100"/>
        </a:p>
      </dgm:t>
    </dgm:pt>
    <dgm:pt modelId="{F29DF517-F29E-4251-B2D2-2EF2AB2D8999}" type="sibTrans" cxnId="{1CC1C1FD-16E4-4E51-AFFC-341A9E3EB916}">
      <dgm:prSet/>
      <dgm:spPr/>
      <dgm:t>
        <a:bodyPr/>
        <a:lstStyle/>
        <a:p>
          <a:endParaRPr lang="sv-SE" sz="1100"/>
        </a:p>
      </dgm:t>
    </dgm:pt>
    <dgm:pt modelId="{46B97ED5-9442-4003-A39C-8D0ABC270153}">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t> Vad vill SKR göra med resultatet?</a:t>
          </a:r>
        </a:p>
      </dgm:t>
    </dgm:pt>
    <dgm:pt modelId="{0774B96B-321A-4EEF-8169-FEC879DBC7B3}" type="parTrans" cxnId="{0F5DD541-F2DD-4880-9A61-662A9538DB94}">
      <dgm:prSet/>
      <dgm:spPr/>
      <dgm:t>
        <a:bodyPr/>
        <a:lstStyle/>
        <a:p>
          <a:endParaRPr lang="sv-SE" sz="1100"/>
        </a:p>
      </dgm:t>
    </dgm:pt>
    <dgm:pt modelId="{D72E5529-C59F-448E-A225-AA51EE3CB0D2}" type="sibTrans" cxnId="{0F5DD541-F2DD-4880-9A61-662A9538DB94}">
      <dgm:prSet/>
      <dgm:spPr/>
      <dgm:t>
        <a:bodyPr/>
        <a:lstStyle/>
        <a:p>
          <a:endParaRPr lang="sv-SE" sz="1100"/>
        </a:p>
      </dgm:t>
    </dgm:pt>
    <dgm:pt modelId="{87549EB5-DBA6-4E5C-849F-C9C3A293398B}">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t> Kan vi göra någonting tillsammans med externa aktörer?</a:t>
          </a:r>
        </a:p>
      </dgm:t>
    </dgm:pt>
    <dgm:pt modelId="{6D931EC5-FB55-4784-9918-82FD8B272F77}" type="parTrans" cxnId="{5C02DC3F-256C-46FB-AEF9-21ABA2B08A20}">
      <dgm:prSet/>
      <dgm:spPr/>
      <dgm:t>
        <a:bodyPr/>
        <a:lstStyle/>
        <a:p>
          <a:endParaRPr lang="sv-SE" sz="1100"/>
        </a:p>
      </dgm:t>
    </dgm:pt>
    <dgm:pt modelId="{44939868-FD72-4DAB-8619-AE407EDD61B8}" type="sibTrans" cxnId="{5C02DC3F-256C-46FB-AEF9-21ABA2B08A20}">
      <dgm:prSet/>
      <dgm:spPr/>
      <dgm:t>
        <a:bodyPr/>
        <a:lstStyle/>
        <a:p>
          <a:endParaRPr lang="sv-SE" sz="1100"/>
        </a:p>
      </dgm:t>
    </dgm:pt>
    <dgm:pt modelId="{3950368D-161C-4E30-85A5-3D251DC9721D}">
      <dgm:prSet phldrT="[Text]" custT="1"/>
      <dgm:spPr/>
      <dgm:t>
        <a:bodyPr/>
        <a:lstStyle/>
        <a:p>
          <a:r>
            <a:rPr lang="sv-SE" sz="1100" dirty="0"/>
            <a:t>Syfte: hitta ”problemområden”</a:t>
          </a:r>
          <a:endParaRPr lang="sv-SE" sz="1100" b="1" dirty="0"/>
        </a:p>
      </dgm:t>
    </dgm:pt>
    <dgm:pt modelId="{CCAFACA8-01C3-44D6-81A6-A77FBE094169}" type="parTrans" cxnId="{C6BC4B5B-0DAC-4635-98C8-0AC471D8D433}">
      <dgm:prSet/>
      <dgm:spPr/>
      <dgm:t>
        <a:bodyPr/>
        <a:lstStyle/>
        <a:p>
          <a:endParaRPr lang="sv-SE" sz="1100"/>
        </a:p>
      </dgm:t>
    </dgm:pt>
    <dgm:pt modelId="{B0660C9F-86DE-40D9-8BCF-6ACDD4DEC28C}" type="sibTrans" cxnId="{C6BC4B5B-0DAC-4635-98C8-0AC471D8D433}">
      <dgm:prSet/>
      <dgm:spPr/>
      <dgm:t>
        <a:bodyPr/>
        <a:lstStyle/>
        <a:p>
          <a:endParaRPr lang="sv-SE" sz="1100"/>
        </a:p>
      </dgm:t>
    </dgm:pt>
    <dgm:pt modelId="{E42B6BB2-EB6F-4D70-B098-E8CB1EE6954E}">
      <dgm:prSet phldrT="[Text]" custT="1"/>
      <dgm:spPr/>
      <dgm:t>
        <a:bodyPr/>
        <a:lstStyle/>
        <a:p>
          <a:r>
            <a:rPr lang="sv-SE" sz="1100" dirty="0"/>
            <a:t>Omvärldsbevaka</a:t>
          </a:r>
        </a:p>
      </dgm:t>
    </dgm:pt>
    <dgm:pt modelId="{BAFA2D95-3AB7-4326-91BD-B7D58047F0DF}" type="parTrans" cxnId="{CFB53E56-9935-4406-A4E0-0EE5BB7E12CF}">
      <dgm:prSet/>
      <dgm:spPr/>
      <dgm:t>
        <a:bodyPr/>
        <a:lstStyle/>
        <a:p>
          <a:endParaRPr lang="sv-SE" sz="1100"/>
        </a:p>
      </dgm:t>
    </dgm:pt>
    <dgm:pt modelId="{71F626BB-D642-47AD-B4D0-30262E72F4AF}" type="sibTrans" cxnId="{CFB53E56-9935-4406-A4E0-0EE5BB7E12CF}">
      <dgm:prSet/>
      <dgm:spPr/>
      <dgm:t>
        <a:bodyPr/>
        <a:lstStyle/>
        <a:p>
          <a:endParaRPr lang="sv-SE" sz="1100"/>
        </a:p>
      </dgm:t>
    </dgm:pt>
    <dgm:pt modelId="{FE432F18-45DD-4FEA-8017-58FDC138364F}">
      <dgm:prSet phldrT="[Text]" custT="1"/>
      <dgm:spPr/>
      <dgm:t>
        <a:bodyPr/>
        <a:lstStyle/>
        <a:p>
          <a:pPr>
            <a:buFont typeface="Arial" panose="020B0604020202020204" pitchFamily="34" charset="0"/>
            <a:buChar char="•"/>
          </a:pPr>
          <a:r>
            <a:rPr lang="sv-SE" sz="1100" dirty="0"/>
            <a:t>Dialog med externa aktörer (FSSOC, SSR m fl)</a:t>
          </a:r>
        </a:p>
      </dgm:t>
    </dgm:pt>
    <dgm:pt modelId="{8DAA32D8-D045-44F2-9D92-0DD9C37C5D62}" type="parTrans" cxnId="{98B4F127-84FA-4E2F-972C-BFB9350889F3}">
      <dgm:prSet/>
      <dgm:spPr/>
      <dgm:t>
        <a:bodyPr/>
        <a:lstStyle/>
        <a:p>
          <a:endParaRPr lang="sv-SE" sz="1100"/>
        </a:p>
      </dgm:t>
    </dgm:pt>
    <dgm:pt modelId="{51CB9895-68D6-4C3A-B7AE-9391AEF275D0}" type="sibTrans" cxnId="{98B4F127-84FA-4E2F-972C-BFB9350889F3}">
      <dgm:prSet/>
      <dgm:spPr/>
      <dgm:t>
        <a:bodyPr/>
        <a:lstStyle/>
        <a:p>
          <a:endParaRPr lang="sv-SE" sz="1100"/>
        </a:p>
      </dgm:t>
    </dgm:pt>
    <dgm:pt modelId="{EEBFD90C-7E84-4490-89EB-7467B6B4F0E7}">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dirty="0"/>
            <a:t> Seminarium socialchefsdagar Karlstad?</a:t>
          </a:r>
        </a:p>
      </dgm:t>
    </dgm:pt>
    <dgm:pt modelId="{B88014FA-59C6-42FE-9D58-27D6673A22EC}" type="parTrans" cxnId="{D7625C4A-1D0D-4673-929A-46161DFCB211}">
      <dgm:prSet/>
      <dgm:spPr/>
      <dgm:t>
        <a:bodyPr/>
        <a:lstStyle/>
        <a:p>
          <a:endParaRPr lang="sv-SE" sz="1100"/>
        </a:p>
      </dgm:t>
    </dgm:pt>
    <dgm:pt modelId="{065CEFA0-7091-4DF5-89FC-38A633EB865C}" type="sibTrans" cxnId="{D7625C4A-1D0D-4673-929A-46161DFCB211}">
      <dgm:prSet/>
      <dgm:spPr/>
      <dgm:t>
        <a:bodyPr/>
        <a:lstStyle/>
        <a:p>
          <a:endParaRPr lang="sv-SE" sz="1100"/>
        </a:p>
      </dgm:t>
    </dgm:pt>
    <dgm:pt modelId="{52513BAE-811E-4C38-9143-3F15140E298B}" type="pres">
      <dgm:prSet presAssocID="{37E807DA-F886-48E3-803A-374FD74143ED}" presName="linearFlow" presStyleCnt="0">
        <dgm:presLayoutVars>
          <dgm:dir/>
          <dgm:animLvl val="lvl"/>
          <dgm:resizeHandles val="exact"/>
        </dgm:presLayoutVars>
      </dgm:prSet>
      <dgm:spPr/>
      <dgm:t>
        <a:bodyPr/>
        <a:lstStyle/>
        <a:p>
          <a:endParaRPr lang="sv-SE"/>
        </a:p>
      </dgm:t>
    </dgm:pt>
    <dgm:pt modelId="{FF1A0346-BFCC-4E29-BEE8-CDE0ABCC078C}" type="pres">
      <dgm:prSet presAssocID="{C6962397-E5F0-4A56-9DE1-19D29C794C95}" presName="composite" presStyleCnt="0"/>
      <dgm:spPr/>
    </dgm:pt>
    <dgm:pt modelId="{D9460F83-5D23-4CA8-82A7-494D8BD1015F}" type="pres">
      <dgm:prSet presAssocID="{C6962397-E5F0-4A56-9DE1-19D29C794C95}" presName="parTx" presStyleLbl="node1" presStyleIdx="0" presStyleCnt="3">
        <dgm:presLayoutVars>
          <dgm:chMax val="0"/>
          <dgm:chPref val="0"/>
          <dgm:bulletEnabled val="1"/>
        </dgm:presLayoutVars>
      </dgm:prSet>
      <dgm:spPr/>
      <dgm:t>
        <a:bodyPr/>
        <a:lstStyle/>
        <a:p>
          <a:endParaRPr lang="sv-SE"/>
        </a:p>
      </dgm:t>
    </dgm:pt>
    <dgm:pt modelId="{6172A69D-3258-4A05-84AF-1B3B43C423D7}" type="pres">
      <dgm:prSet presAssocID="{C6962397-E5F0-4A56-9DE1-19D29C794C95}" presName="parSh" presStyleLbl="node1" presStyleIdx="0" presStyleCnt="3" custScaleX="108312" custScaleY="100000" custLinFactNeighborX="-2150" custLinFactNeighborY="10163"/>
      <dgm:spPr/>
      <dgm:t>
        <a:bodyPr/>
        <a:lstStyle/>
        <a:p>
          <a:endParaRPr lang="sv-SE"/>
        </a:p>
      </dgm:t>
    </dgm:pt>
    <dgm:pt modelId="{F3339C20-3B7B-45B1-832E-0B8EF0604C2C}" type="pres">
      <dgm:prSet presAssocID="{C6962397-E5F0-4A56-9DE1-19D29C794C95}" presName="desTx" presStyleLbl="fgAcc1" presStyleIdx="0" presStyleCnt="3" custScaleX="99279" custScaleY="40906" custLinFactNeighborX="9575" custLinFactNeighborY="-27126">
        <dgm:presLayoutVars>
          <dgm:bulletEnabled val="1"/>
        </dgm:presLayoutVars>
      </dgm:prSet>
      <dgm:spPr/>
      <dgm:t>
        <a:bodyPr/>
        <a:lstStyle/>
        <a:p>
          <a:endParaRPr lang="sv-SE"/>
        </a:p>
      </dgm:t>
    </dgm:pt>
    <dgm:pt modelId="{BFD2CF9F-A501-4E9A-BD3D-972616DE698F}" type="pres">
      <dgm:prSet presAssocID="{31F0399D-13B6-4714-957D-43653C1F7551}" presName="sibTrans" presStyleLbl="sibTrans2D1" presStyleIdx="0" presStyleCnt="2"/>
      <dgm:spPr/>
      <dgm:t>
        <a:bodyPr/>
        <a:lstStyle/>
        <a:p>
          <a:endParaRPr lang="sv-SE"/>
        </a:p>
      </dgm:t>
    </dgm:pt>
    <dgm:pt modelId="{5C4F7EF1-54C1-4FCF-93DF-F658001E78D9}" type="pres">
      <dgm:prSet presAssocID="{31F0399D-13B6-4714-957D-43653C1F7551}" presName="connTx" presStyleLbl="sibTrans2D1" presStyleIdx="0" presStyleCnt="2"/>
      <dgm:spPr/>
      <dgm:t>
        <a:bodyPr/>
        <a:lstStyle/>
        <a:p>
          <a:endParaRPr lang="sv-SE"/>
        </a:p>
      </dgm:t>
    </dgm:pt>
    <dgm:pt modelId="{6CFAD4B8-13EC-4853-A4C7-5EF503899975}" type="pres">
      <dgm:prSet presAssocID="{BD33E774-A8D2-4B14-9DDB-E373BD52CB32}" presName="composite" presStyleCnt="0"/>
      <dgm:spPr/>
    </dgm:pt>
    <dgm:pt modelId="{E590068B-DE09-467C-B2A2-3317C73AE892}" type="pres">
      <dgm:prSet presAssocID="{BD33E774-A8D2-4B14-9DDB-E373BD52CB32}" presName="parTx" presStyleLbl="node1" presStyleIdx="0" presStyleCnt="3">
        <dgm:presLayoutVars>
          <dgm:chMax val="0"/>
          <dgm:chPref val="0"/>
          <dgm:bulletEnabled val="1"/>
        </dgm:presLayoutVars>
      </dgm:prSet>
      <dgm:spPr/>
      <dgm:t>
        <a:bodyPr/>
        <a:lstStyle/>
        <a:p>
          <a:endParaRPr lang="sv-SE"/>
        </a:p>
      </dgm:t>
    </dgm:pt>
    <dgm:pt modelId="{249F6796-9C2B-4B3A-91C0-6281D7E4624C}" type="pres">
      <dgm:prSet presAssocID="{BD33E774-A8D2-4B14-9DDB-E373BD52CB32}" presName="parSh" presStyleLbl="node1" presStyleIdx="1" presStyleCnt="3" custScaleY="89682" custLinFactNeighborX="1522" custLinFactNeighborY="19265"/>
      <dgm:spPr/>
      <dgm:t>
        <a:bodyPr/>
        <a:lstStyle/>
        <a:p>
          <a:endParaRPr lang="sv-SE"/>
        </a:p>
      </dgm:t>
    </dgm:pt>
    <dgm:pt modelId="{84535F99-4F15-4790-9FA6-E6424AF426AD}" type="pres">
      <dgm:prSet presAssocID="{BD33E774-A8D2-4B14-9DDB-E373BD52CB32}" presName="desTx" presStyleLbl="fgAcc1" presStyleIdx="1" presStyleCnt="3" custScaleX="99597" custScaleY="57073" custLinFactNeighborX="20163" custLinFactNeighborY="-13356">
        <dgm:presLayoutVars>
          <dgm:bulletEnabled val="1"/>
        </dgm:presLayoutVars>
      </dgm:prSet>
      <dgm:spPr/>
      <dgm:t>
        <a:bodyPr/>
        <a:lstStyle/>
        <a:p>
          <a:endParaRPr lang="sv-SE"/>
        </a:p>
      </dgm:t>
    </dgm:pt>
    <dgm:pt modelId="{781490B4-706D-4344-BAF1-E5CB5B5A78AF}" type="pres">
      <dgm:prSet presAssocID="{211D3B81-FE0C-4AC8-B6E1-5627EEA9B2EF}" presName="sibTrans" presStyleLbl="sibTrans2D1" presStyleIdx="1" presStyleCnt="2"/>
      <dgm:spPr/>
      <dgm:t>
        <a:bodyPr/>
        <a:lstStyle/>
        <a:p>
          <a:endParaRPr lang="sv-SE"/>
        </a:p>
      </dgm:t>
    </dgm:pt>
    <dgm:pt modelId="{51C8E52C-C9AD-46DA-AAE1-57E013630A42}" type="pres">
      <dgm:prSet presAssocID="{211D3B81-FE0C-4AC8-B6E1-5627EEA9B2EF}" presName="connTx" presStyleLbl="sibTrans2D1" presStyleIdx="1" presStyleCnt="2"/>
      <dgm:spPr/>
      <dgm:t>
        <a:bodyPr/>
        <a:lstStyle/>
        <a:p>
          <a:endParaRPr lang="sv-SE"/>
        </a:p>
      </dgm:t>
    </dgm:pt>
    <dgm:pt modelId="{995C51FB-A324-4F68-B27B-2DF2F84BB273}" type="pres">
      <dgm:prSet presAssocID="{5837DB06-03FB-4B6E-9444-4AF215633070}" presName="composite" presStyleCnt="0"/>
      <dgm:spPr/>
    </dgm:pt>
    <dgm:pt modelId="{E7091AB7-2FB3-47E7-A346-F70F387A87CD}" type="pres">
      <dgm:prSet presAssocID="{5837DB06-03FB-4B6E-9444-4AF215633070}" presName="parTx" presStyleLbl="node1" presStyleIdx="1" presStyleCnt="3">
        <dgm:presLayoutVars>
          <dgm:chMax val="0"/>
          <dgm:chPref val="0"/>
          <dgm:bulletEnabled val="1"/>
        </dgm:presLayoutVars>
      </dgm:prSet>
      <dgm:spPr/>
      <dgm:t>
        <a:bodyPr/>
        <a:lstStyle/>
        <a:p>
          <a:endParaRPr lang="sv-SE"/>
        </a:p>
      </dgm:t>
    </dgm:pt>
    <dgm:pt modelId="{2924703E-F430-4A3F-AE93-6A380B2BF6A0}" type="pres">
      <dgm:prSet presAssocID="{5837DB06-03FB-4B6E-9444-4AF215633070}" presName="parSh" presStyleLbl="node1" presStyleIdx="2" presStyleCnt="3" custLinFactNeighborX="-5497" custLinFactNeighborY="25841"/>
      <dgm:spPr/>
      <dgm:t>
        <a:bodyPr/>
        <a:lstStyle/>
        <a:p>
          <a:endParaRPr lang="sv-SE"/>
        </a:p>
      </dgm:t>
    </dgm:pt>
    <dgm:pt modelId="{3BD10A37-765E-4917-B72B-805B948D1B76}" type="pres">
      <dgm:prSet presAssocID="{5837DB06-03FB-4B6E-9444-4AF215633070}" presName="desTx" presStyleLbl="fgAcc1" presStyleIdx="2" presStyleCnt="3" custScaleX="100395" custScaleY="62076" custLinFactNeighborX="323" custLinFactNeighborY="-11590">
        <dgm:presLayoutVars>
          <dgm:bulletEnabled val="1"/>
        </dgm:presLayoutVars>
      </dgm:prSet>
      <dgm:spPr/>
      <dgm:t>
        <a:bodyPr/>
        <a:lstStyle/>
        <a:p>
          <a:endParaRPr lang="sv-SE"/>
        </a:p>
      </dgm:t>
    </dgm:pt>
  </dgm:ptLst>
  <dgm:cxnLst>
    <dgm:cxn modelId="{4EFF6634-3F3C-4BBE-A502-A6EAA26AA009}" type="presOf" srcId="{31F0399D-13B6-4714-957D-43653C1F7551}" destId="{5C4F7EF1-54C1-4FCF-93DF-F658001E78D9}" srcOrd="1" destOrd="0" presId="urn:microsoft.com/office/officeart/2005/8/layout/process3"/>
    <dgm:cxn modelId="{B110C213-1667-4DA8-9CB7-BFDAFBCB3A29}" type="presOf" srcId="{37E807DA-F886-48E3-803A-374FD74143ED}" destId="{52513BAE-811E-4C38-9143-3F15140E298B}" srcOrd="0" destOrd="0" presId="urn:microsoft.com/office/officeart/2005/8/layout/process3"/>
    <dgm:cxn modelId="{3DFF783A-1629-4070-9C09-6858EF13AF8F}" srcId="{37E807DA-F886-48E3-803A-374FD74143ED}" destId="{BD33E774-A8D2-4B14-9DDB-E373BD52CB32}" srcOrd="1" destOrd="0" parTransId="{EDDE50BA-3C86-4EB6-B399-977BBEB1B894}" sibTransId="{211D3B81-FE0C-4AC8-B6E1-5627EEA9B2EF}"/>
    <dgm:cxn modelId="{043507A7-29E6-4D2C-A3FF-FFCBAAFB0E83}" type="presOf" srcId="{31F0399D-13B6-4714-957D-43653C1F7551}" destId="{BFD2CF9F-A501-4E9A-BD3D-972616DE698F}" srcOrd="0" destOrd="0" presId="urn:microsoft.com/office/officeart/2005/8/layout/process3"/>
    <dgm:cxn modelId="{0F5DD541-F2DD-4880-9A61-662A9538DB94}" srcId="{5837DB06-03FB-4B6E-9444-4AF215633070}" destId="{46B97ED5-9442-4003-A39C-8D0ABC270153}" srcOrd="3" destOrd="0" parTransId="{0774B96B-321A-4EEF-8169-FEC879DBC7B3}" sibTransId="{D72E5529-C59F-448E-A225-AA51EE3CB0D2}"/>
    <dgm:cxn modelId="{5B184E6B-C38A-4836-B2E4-399A4729979F}" type="presOf" srcId="{C192432D-5096-494E-BDDE-40BE6727E6B5}" destId="{F3339C20-3B7B-45B1-832E-0B8EF0604C2C}" srcOrd="0" destOrd="0" presId="urn:microsoft.com/office/officeart/2005/8/layout/process3"/>
    <dgm:cxn modelId="{FACE25C5-A97B-442C-8CF9-A966E17561C2}" srcId="{37E807DA-F886-48E3-803A-374FD74143ED}" destId="{5837DB06-03FB-4B6E-9444-4AF215633070}" srcOrd="2" destOrd="0" parTransId="{9762D045-24D8-4F87-9368-7E60308B6737}" sibTransId="{B4E7D59F-E553-43E9-9988-EA255E79D188}"/>
    <dgm:cxn modelId="{3B6F024D-629F-4369-B812-B11417EB0332}" type="presOf" srcId="{AED7EE05-6562-4135-AD4F-06CC8EFA70F9}" destId="{3BD10A37-765E-4917-B72B-805B948D1B76}" srcOrd="0" destOrd="0" presId="urn:microsoft.com/office/officeart/2005/8/layout/process3"/>
    <dgm:cxn modelId="{4A2A008D-8510-458E-A368-07C265CDB644}" type="presOf" srcId="{EEBFD90C-7E84-4490-89EB-7467B6B4F0E7}" destId="{3BD10A37-765E-4917-B72B-805B948D1B76}" srcOrd="0" destOrd="1" presId="urn:microsoft.com/office/officeart/2005/8/layout/process3"/>
    <dgm:cxn modelId="{556640C2-B779-4FA7-A2D4-7CB96D3084EA}" type="presOf" srcId="{C6962397-E5F0-4A56-9DE1-19D29C794C95}" destId="{6172A69D-3258-4A05-84AF-1B3B43C423D7}" srcOrd="1" destOrd="0" presId="urn:microsoft.com/office/officeart/2005/8/layout/process3"/>
    <dgm:cxn modelId="{71475F1D-3F95-43CC-8592-57C90D826197}" type="presOf" srcId="{11736490-689D-44F7-AEFC-02F596950630}" destId="{84535F99-4F15-4790-9FA6-E6424AF426AD}" srcOrd="0" destOrd="0" presId="urn:microsoft.com/office/officeart/2005/8/layout/process3"/>
    <dgm:cxn modelId="{9E91B758-3969-497D-A8A0-FE3C790DA923}" type="presOf" srcId="{5837DB06-03FB-4B6E-9444-4AF215633070}" destId="{2924703E-F430-4A3F-AE93-6A380B2BF6A0}" srcOrd="1" destOrd="0" presId="urn:microsoft.com/office/officeart/2005/8/layout/process3"/>
    <dgm:cxn modelId="{D8BDFCE4-88BC-43F0-B959-C6A18C7C0800}" type="presOf" srcId="{C6962397-E5F0-4A56-9DE1-19D29C794C95}" destId="{D9460F83-5D23-4CA8-82A7-494D8BD1015F}" srcOrd="0" destOrd="0" presId="urn:microsoft.com/office/officeart/2005/8/layout/process3"/>
    <dgm:cxn modelId="{98B4F127-84FA-4E2F-972C-BFB9350889F3}" srcId="{BD33E774-A8D2-4B14-9DDB-E373BD52CB32}" destId="{FE432F18-45DD-4FEA-8017-58FDC138364F}" srcOrd="3" destOrd="0" parTransId="{8DAA32D8-D045-44F2-9D92-0DD9C37C5D62}" sibTransId="{51CB9895-68D6-4C3A-B7AE-9391AEF275D0}"/>
    <dgm:cxn modelId="{CCEFFCD1-AC26-46BC-AB4C-820D77B0E2ED}" type="presOf" srcId="{46B97ED5-9442-4003-A39C-8D0ABC270153}" destId="{3BD10A37-765E-4917-B72B-805B948D1B76}" srcOrd="0" destOrd="3" presId="urn:microsoft.com/office/officeart/2005/8/layout/process3"/>
    <dgm:cxn modelId="{FC22A0DD-7A8E-491C-88BF-5C5DCD646596}" srcId="{BD33E774-A8D2-4B14-9DDB-E373BD52CB32}" destId="{7402642C-B49E-4935-B71F-574132B56C5D}" srcOrd="1" destOrd="0" parTransId="{B2405728-E992-4DEE-BC9D-C482318F1A92}" sibTransId="{01C71BE2-F740-4E22-ABD6-D734673004E6}"/>
    <dgm:cxn modelId="{AA979465-4B2F-4937-AD52-506419190579}" srcId="{C6962397-E5F0-4A56-9DE1-19D29C794C95}" destId="{C192432D-5096-494E-BDDE-40BE6727E6B5}" srcOrd="0" destOrd="0" parTransId="{D64CEDB8-7353-4B80-9140-D42FCC9CEEE5}" sibTransId="{08C2E7BF-01CD-4E0F-A824-EF51EBB028A9}"/>
    <dgm:cxn modelId="{96177A8A-858E-4745-8BC3-D55CEF857CE3}" srcId="{37E807DA-F886-48E3-803A-374FD74143ED}" destId="{C6962397-E5F0-4A56-9DE1-19D29C794C95}" srcOrd="0" destOrd="0" parTransId="{CF185B9D-F12D-4002-B33C-539023FDDA34}" sibTransId="{31F0399D-13B6-4714-957D-43653C1F7551}"/>
    <dgm:cxn modelId="{EF26CDA7-E801-44BF-B1A4-DF91CF370F13}" type="presOf" srcId="{211D3B81-FE0C-4AC8-B6E1-5627EEA9B2EF}" destId="{781490B4-706D-4344-BAF1-E5CB5B5A78AF}" srcOrd="0" destOrd="0" presId="urn:microsoft.com/office/officeart/2005/8/layout/process3"/>
    <dgm:cxn modelId="{5C02DC3F-256C-46FB-AEF9-21ABA2B08A20}" srcId="{5837DB06-03FB-4B6E-9444-4AF215633070}" destId="{87549EB5-DBA6-4E5C-849F-C9C3A293398B}" srcOrd="4" destOrd="0" parTransId="{6D931EC5-FB55-4784-9918-82FD8B272F77}" sibTransId="{44939868-FD72-4DAB-8619-AE407EDD61B8}"/>
    <dgm:cxn modelId="{C6BC4B5B-0DAC-4635-98C8-0AC471D8D433}" srcId="{C6962397-E5F0-4A56-9DE1-19D29C794C95}" destId="{3950368D-161C-4E30-85A5-3D251DC9721D}" srcOrd="1" destOrd="0" parTransId="{CCAFACA8-01C3-44D6-81A6-A77FBE094169}" sibTransId="{B0660C9F-86DE-40D9-8BCF-6ACDD4DEC28C}"/>
    <dgm:cxn modelId="{A1BD8139-F0CA-44A0-9835-2BF1370AFC78}" type="presOf" srcId="{FE432F18-45DD-4FEA-8017-58FDC138364F}" destId="{84535F99-4F15-4790-9FA6-E6424AF426AD}" srcOrd="0" destOrd="3" presId="urn:microsoft.com/office/officeart/2005/8/layout/process3"/>
    <dgm:cxn modelId="{11BAEF8B-1423-4FEB-81C6-ACDF145DB90B}" srcId="{5837DB06-03FB-4B6E-9444-4AF215633070}" destId="{AED7EE05-6562-4135-AD4F-06CC8EFA70F9}" srcOrd="0" destOrd="0" parTransId="{BED81196-14F5-4FDE-8775-82E2410211ED}" sibTransId="{25308F6E-AE8D-4C99-80A3-57016ED2FBAA}"/>
    <dgm:cxn modelId="{F2211030-5BF5-4953-B996-5470C5D11FD8}" type="presOf" srcId="{7402642C-B49E-4935-B71F-574132B56C5D}" destId="{84535F99-4F15-4790-9FA6-E6424AF426AD}" srcOrd="0" destOrd="1" presId="urn:microsoft.com/office/officeart/2005/8/layout/process3"/>
    <dgm:cxn modelId="{E4628450-6911-4EA9-875E-4D28A57F5573}" srcId="{BD33E774-A8D2-4B14-9DDB-E373BD52CB32}" destId="{BB961000-8744-4599-806A-51ADF1FAD9AD}" srcOrd="2" destOrd="0" parTransId="{E61F20FE-2419-4459-8408-8D91C8E249CA}" sibTransId="{8A0D937B-06E4-4541-8D65-56E6CC3E2780}"/>
    <dgm:cxn modelId="{1CC1C1FD-16E4-4E51-AFFC-341A9E3EB916}" srcId="{5837DB06-03FB-4B6E-9444-4AF215633070}" destId="{D387D5F6-FB1A-44F1-A084-CCD9AC5BDC19}" srcOrd="2" destOrd="0" parTransId="{50AF3A93-D0F6-4A54-91EE-ED64217ABEC4}" sibTransId="{F29DF517-F29E-4251-B2D2-2EF2AB2D8999}"/>
    <dgm:cxn modelId="{CFB53E56-9935-4406-A4E0-0EE5BB7E12CF}" srcId="{C6962397-E5F0-4A56-9DE1-19D29C794C95}" destId="{E42B6BB2-EB6F-4D70-B098-E8CB1EE6954E}" srcOrd="3" destOrd="0" parTransId="{BAFA2D95-3AB7-4326-91BD-B7D58047F0DF}" sibTransId="{71F626BB-D642-47AD-B4D0-30262E72F4AF}"/>
    <dgm:cxn modelId="{D7625C4A-1D0D-4673-929A-46161DFCB211}" srcId="{5837DB06-03FB-4B6E-9444-4AF215633070}" destId="{EEBFD90C-7E84-4490-89EB-7467B6B4F0E7}" srcOrd="1" destOrd="0" parTransId="{B88014FA-59C6-42FE-9D58-27D6673A22EC}" sibTransId="{065CEFA0-7091-4DF5-89FC-38A633EB865C}"/>
    <dgm:cxn modelId="{9EBE981C-3423-4B6D-A209-593DF768BF36}" type="presOf" srcId="{3950368D-161C-4E30-85A5-3D251DC9721D}" destId="{F3339C20-3B7B-45B1-832E-0B8EF0604C2C}" srcOrd="0" destOrd="1" presId="urn:microsoft.com/office/officeart/2005/8/layout/process3"/>
    <dgm:cxn modelId="{4AA420CB-A52A-414B-A009-0B6D43C93124}" type="presOf" srcId="{BB961000-8744-4599-806A-51ADF1FAD9AD}" destId="{84535F99-4F15-4790-9FA6-E6424AF426AD}" srcOrd="0" destOrd="2" presId="urn:microsoft.com/office/officeart/2005/8/layout/process3"/>
    <dgm:cxn modelId="{699429C9-10A1-4FE7-B17C-891BE5374D69}" srcId="{BD33E774-A8D2-4B14-9DDB-E373BD52CB32}" destId="{11736490-689D-44F7-AEFC-02F596950630}" srcOrd="0" destOrd="0" parTransId="{834FD1DB-FC0A-45B0-8137-B7527925D571}" sibTransId="{EA4FC3FA-42CD-413A-9B4A-9A19289C08A3}"/>
    <dgm:cxn modelId="{56422368-25AA-4446-BFFA-9E259DC2C8EA}" type="presOf" srcId="{BD33E774-A8D2-4B14-9DDB-E373BD52CB32}" destId="{249F6796-9C2B-4B3A-91C0-6281D7E4624C}" srcOrd="1" destOrd="0" presId="urn:microsoft.com/office/officeart/2005/8/layout/process3"/>
    <dgm:cxn modelId="{B4415378-02EB-4C00-B7DA-629EEAB404AA}" srcId="{C6962397-E5F0-4A56-9DE1-19D29C794C95}" destId="{1B4B7529-8FA3-427B-B359-68EF343C9944}" srcOrd="2" destOrd="0" parTransId="{5C4A67DC-6D60-4400-8F36-E2FB5375043D}" sibTransId="{4B92E705-87CD-4EA4-B7D7-199E7E13EF03}"/>
    <dgm:cxn modelId="{56EC6E42-62BA-4179-B232-36D34F9DAFBD}" type="presOf" srcId="{1B4B7529-8FA3-427B-B359-68EF343C9944}" destId="{F3339C20-3B7B-45B1-832E-0B8EF0604C2C}" srcOrd="0" destOrd="2" presId="urn:microsoft.com/office/officeart/2005/8/layout/process3"/>
    <dgm:cxn modelId="{6CB99AB0-8CF5-49AE-B884-42C1CA4C7BC2}" type="presOf" srcId="{5837DB06-03FB-4B6E-9444-4AF215633070}" destId="{E7091AB7-2FB3-47E7-A346-F70F387A87CD}" srcOrd="0" destOrd="0" presId="urn:microsoft.com/office/officeart/2005/8/layout/process3"/>
    <dgm:cxn modelId="{C2C80A81-D330-4946-B2E4-7E4E307ABBA8}" type="presOf" srcId="{211D3B81-FE0C-4AC8-B6E1-5627EEA9B2EF}" destId="{51C8E52C-C9AD-46DA-AAE1-57E013630A42}" srcOrd="1" destOrd="0" presId="urn:microsoft.com/office/officeart/2005/8/layout/process3"/>
    <dgm:cxn modelId="{70C3F650-3013-4550-810F-EA833BD53D20}" type="presOf" srcId="{E42B6BB2-EB6F-4D70-B098-E8CB1EE6954E}" destId="{F3339C20-3B7B-45B1-832E-0B8EF0604C2C}" srcOrd="0" destOrd="3" presId="urn:microsoft.com/office/officeart/2005/8/layout/process3"/>
    <dgm:cxn modelId="{9AF0256D-8102-4421-8A04-1FA1A5F985BB}" type="presOf" srcId="{87549EB5-DBA6-4E5C-849F-C9C3A293398B}" destId="{3BD10A37-765E-4917-B72B-805B948D1B76}" srcOrd="0" destOrd="4" presId="urn:microsoft.com/office/officeart/2005/8/layout/process3"/>
    <dgm:cxn modelId="{5CECAB55-A290-42CF-97B1-04885769DC74}" type="presOf" srcId="{D387D5F6-FB1A-44F1-A084-CCD9AC5BDC19}" destId="{3BD10A37-765E-4917-B72B-805B948D1B76}" srcOrd="0" destOrd="2" presId="urn:microsoft.com/office/officeart/2005/8/layout/process3"/>
    <dgm:cxn modelId="{E44873D1-3BBA-4794-93DF-6550AB50C991}" type="presOf" srcId="{BD33E774-A8D2-4B14-9DDB-E373BD52CB32}" destId="{E590068B-DE09-467C-B2A2-3317C73AE892}" srcOrd="0" destOrd="0" presId="urn:microsoft.com/office/officeart/2005/8/layout/process3"/>
    <dgm:cxn modelId="{C7811698-C3FF-4200-B0E5-8F672437DD5E}" type="presParOf" srcId="{52513BAE-811E-4C38-9143-3F15140E298B}" destId="{FF1A0346-BFCC-4E29-BEE8-CDE0ABCC078C}" srcOrd="0" destOrd="0" presId="urn:microsoft.com/office/officeart/2005/8/layout/process3"/>
    <dgm:cxn modelId="{B986D84F-CB00-42BD-8DF3-5F553C55DA7E}" type="presParOf" srcId="{FF1A0346-BFCC-4E29-BEE8-CDE0ABCC078C}" destId="{D9460F83-5D23-4CA8-82A7-494D8BD1015F}" srcOrd="0" destOrd="0" presId="urn:microsoft.com/office/officeart/2005/8/layout/process3"/>
    <dgm:cxn modelId="{E17B8AB7-35EE-4C25-A43A-9487CA9C7AF5}" type="presParOf" srcId="{FF1A0346-BFCC-4E29-BEE8-CDE0ABCC078C}" destId="{6172A69D-3258-4A05-84AF-1B3B43C423D7}" srcOrd="1" destOrd="0" presId="urn:microsoft.com/office/officeart/2005/8/layout/process3"/>
    <dgm:cxn modelId="{6E69B8BD-05D8-4675-A2C1-4E186FADCD04}" type="presParOf" srcId="{FF1A0346-BFCC-4E29-BEE8-CDE0ABCC078C}" destId="{F3339C20-3B7B-45B1-832E-0B8EF0604C2C}" srcOrd="2" destOrd="0" presId="urn:microsoft.com/office/officeart/2005/8/layout/process3"/>
    <dgm:cxn modelId="{DAA25117-62F9-4E3F-959A-2C73CF5868BF}" type="presParOf" srcId="{52513BAE-811E-4C38-9143-3F15140E298B}" destId="{BFD2CF9F-A501-4E9A-BD3D-972616DE698F}" srcOrd="1" destOrd="0" presId="urn:microsoft.com/office/officeart/2005/8/layout/process3"/>
    <dgm:cxn modelId="{AB37EAB9-9E02-427E-BE20-9E9C2915C14F}" type="presParOf" srcId="{BFD2CF9F-A501-4E9A-BD3D-972616DE698F}" destId="{5C4F7EF1-54C1-4FCF-93DF-F658001E78D9}" srcOrd="0" destOrd="0" presId="urn:microsoft.com/office/officeart/2005/8/layout/process3"/>
    <dgm:cxn modelId="{B4C12ABA-9125-4ABC-8E8C-6A2D600AAB8C}" type="presParOf" srcId="{52513BAE-811E-4C38-9143-3F15140E298B}" destId="{6CFAD4B8-13EC-4853-A4C7-5EF503899975}" srcOrd="2" destOrd="0" presId="urn:microsoft.com/office/officeart/2005/8/layout/process3"/>
    <dgm:cxn modelId="{1B844B25-6D68-4D67-9C6E-F8B43D50BE13}" type="presParOf" srcId="{6CFAD4B8-13EC-4853-A4C7-5EF503899975}" destId="{E590068B-DE09-467C-B2A2-3317C73AE892}" srcOrd="0" destOrd="0" presId="urn:microsoft.com/office/officeart/2005/8/layout/process3"/>
    <dgm:cxn modelId="{37688D09-F55D-4A7E-8736-B999C52EFD44}" type="presParOf" srcId="{6CFAD4B8-13EC-4853-A4C7-5EF503899975}" destId="{249F6796-9C2B-4B3A-91C0-6281D7E4624C}" srcOrd="1" destOrd="0" presId="urn:microsoft.com/office/officeart/2005/8/layout/process3"/>
    <dgm:cxn modelId="{FADB2044-6B13-4FE8-994D-4D5416DFEE18}" type="presParOf" srcId="{6CFAD4B8-13EC-4853-A4C7-5EF503899975}" destId="{84535F99-4F15-4790-9FA6-E6424AF426AD}" srcOrd="2" destOrd="0" presId="urn:microsoft.com/office/officeart/2005/8/layout/process3"/>
    <dgm:cxn modelId="{DA811E80-E460-4003-BE3F-13FD373E83D9}" type="presParOf" srcId="{52513BAE-811E-4C38-9143-3F15140E298B}" destId="{781490B4-706D-4344-BAF1-E5CB5B5A78AF}" srcOrd="3" destOrd="0" presId="urn:microsoft.com/office/officeart/2005/8/layout/process3"/>
    <dgm:cxn modelId="{9056B878-8E62-4D97-B3C2-423DE6518093}" type="presParOf" srcId="{781490B4-706D-4344-BAF1-E5CB5B5A78AF}" destId="{51C8E52C-C9AD-46DA-AAE1-57E013630A42}" srcOrd="0" destOrd="0" presId="urn:microsoft.com/office/officeart/2005/8/layout/process3"/>
    <dgm:cxn modelId="{A30F51BD-2FBF-45D5-BC26-EE73424F6295}" type="presParOf" srcId="{52513BAE-811E-4C38-9143-3F15140E298B}" destId="{995C51FB-A324-4F68-B27B-2DF2F84BB273}" srcOrd="4" destOrd="0" presId="urn:microsoft.com/office/officeart/2005/8/layout/process3"/>
    <dgm:cxn modelId="{DC60DE0A-7E01-4F9F-BDA7-73650EAACF59}" type="presParOf" srcId="{995C51FB-A324-4F68-B27B-2DF2F84BB273}" destId="{E7091AB7-2FB3-47E7-A346-F70F387A87CD}" srcOrd="0" destOrd="0" presId="urn:microsoft.com/office/officeart/2005/8/layout/process3"/>
    <dgm:cxn modelId="{FCA911A5-E706-44D3-809F-DE0ECBEFD471}" type="presParOf" srcId="{995C51FB-A324-4F68-B27B-2DF2F84BB273}" destId="{2924703E-F430-4A3F-AE93-6A380B2BF6A0}" srcOrd="1" destOrd="0" presId="urn:microsoft.com/office/officeart/2005/8/layout/process3"/>
    <dgm:cxn modelId="{7CBECB3D-50F2-4930-81E6-39D9BC41A144}" type="presParOf" srcId="{995C51FB-A324-4F68-B27B-2DF2F84BB273}" destId="{3BD10A37-765E-4917-B72B-805B948D1B7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ACF827-FD54-4123-9D8E-387916C08BA4}" type="doc">
      <dgm:prSet loTypeId="urn:microsoft.com/office/officeart/2005/8/layout/arrow2" loCatId="process" qsTypeId="urn:microsoft.com/office/officeart/2005/8/quickstyle/simple1" qsCatId="simple" csTypeId="urn:microsoft.com/office/officeart/2005/8/colors/accent1_2" csCatId="accent1" phldr="1"/>
      <dgm:spPr/>
    </dgm:pt>
    <dgm:pt modelId="{B72EC1BF-2221-4AE4-8778-BCB92EFF66C9}">
      <dgm:prSet phldrT="[Text]"/>
      <dgm:spPr/>
      <dgm:t>
        <a:bodyPr/>
        <a:lstStyle/>
        <a:p>
          <a:r>
            <a:rPr lang="sv-SE" dirty="0"/>
            <a:t>2024</a:t>
          </a:r>
        </a:p>
      </dgm:t>
    </dgm:pt>
    <dgm:pt modelId="{2E8F0B12-F442-4911-BB0B-472A1F4A292A}" type="parTrans" cxnId="{94FC2E57-65DF-4936-8341-55B30BBB17F6}">
      <dgm:prSet/>
      <dgm:spPr/>
      <dgm:t>
        <a:bodyPr/>
        <a:lstStyle/>
        <a:p>
          <a:endParaRPr lang="sv-SE"/>
        </a:p>
      </dgm:t>
    </dgm:pt>
    <dgm:pt modelId="{B2434578-DC8A-453B-BC52-DE091452ED37}" type="sibTrans" cxnId="{94FC2E57-65DF-4936-8341-55B30BBB17F6}">
      <dgm:prSet/>
      <dgm:spPr/>
      <dgm:t>
        <a:bodyPr/>
        <a:lstStyle/>
        <a:p>
          <a:endParaRPr lang="sv-SE"/>
        </a:p>
      </dgm:t>
    </dgm:pt>
    <dgm:pt modelId="{4C3C77A4-0CC6-47DC-8BDC-FC63EFA20D57}">
      <dgm:prSet phldrT="[Text]"/>
      <dgm:spPr/>
      <dgm:t>
        <a:bodyPr/>
        <a:lstStyle/>
        <a:p>
          <a:r>
            <a:rPr lang="sv-SE" dirty="0"/>
            <a:t>2025</a:t>
          </a:r>
        </a:p>
      </dgm:t>
    </dgm:pt>
    <dgm:pt modelId="{BEA5CFE8-9C81-4425-B783-555CB68C58DF}" type="parTrans" cxnId="{CF7D6440-88BA-4B39-8827-1C8C5E7BCE22}">
      <dgm:prSet/>
      <dgm:spPr/>
      <dgm:t>
        <a:bodyPr/>
        <a:lstStyle/>
        <a:p>
          <a:endParaRPr lang="sv-SE"/>
        </a:p>
      </dgm:t>
    </dgm:pt>
    <dgm:pt modelId="{C007FCA2-DD79-42DF-9AA2-AC350815B388}" type="sibTrans" cxnId="{CF7D6440-88BA-4B39-8827-1C8C5E7BCE22}">
      <dgm:prSet/>
      <dgm:spPr/>
      <dgm:t>
        <a:bodyPr/>
        <a:lstStyle/>
        <a:p>
          <a:endParaRPr lang="sv-SE"/>
        </a:p>
      </dgm:t>
    </dgm:pt>
    <dgm:pt modelId="{84383D1A-C14E-4F7C-9580-6B718713E3F2}">
      <dgm:prSet phldrT="[Text]"/>
      <dgm:spPr/>
      <dgm:t>
        <a:bodyPr/>
        <a:lstStyle/>
        <a:p>
          <a:r>
            <a:rPr lang="sv-SE" dirty="0"/>
            <a:t>2031</a:t>
          </a:r>
        </a:p>
      </dgm:t>
    </dgm:pt>
    <dgm:pt modelId="{13E34CEF-2594-4F19-96C1-74472B2A8AB1}" type="parTrans" cxnId="{F4064E43-9384-457B-8816-47BEA1D6D5D7}">
      <dgm:prSet/>
      <dgm:spPr/>
      <dgm:t>
        <a:bodyPr/>
        <a:lstStyle/>
        <a:p>
          <a:endParaRPr lang="sv-SE"/>
        </a:p>
      </dgm:t>
    </dgm:pt>
    <dgm:pt modelId="{E9C5C6FF-F29E-48E4-BBC6-0E4D41B2C957}" type="sibTrans" cxnId="{F4064E43-9384-457B-8816-47BEA1D6D5D7}">
      <dgm:prSet/>
      <dgm:spPr/>
      <dgm:t>
        <a:bodyPr/>
        <a:lstStyle/>
        <a:p>
          <a:endParaRPr lang="sv-SE"/>
        </a:p>
      </dgm:t>
    </dgm:pt>
    <dgm:pt modelId="{8455EB6D-2D7C-4E3C-B79C-7A3B51820943}">
      <dgm:prSet phldrT="[Text]"/>
      <dgm:spPr/>
      <dgm:t>
        <a:bodyPr/>
        <a:lstStyle/>
        <a:p>
          <a:r>
            <a:rPr lang="sv-SE" dirty="0"/>
            <a:t>2023</a:t>
          </a:r>
        </a:p>
      </dgm:t>
    </dgm:pt>
    <dgm:pt modelId="{DB657896-DACA-4CE8-B660-0F0F249D598D}" type="parTrans" cxnId="{43F1D3AB-0D65-4152-A03C-3836A365AD99}">
      <dgm:prSet/>
      <dgm:spPr/>
      <dgm:t>
        <a:bodyPr/>
        <a:lstStyle/>
        <a:p>
          <a:endParaRPr lang="sv-SE"/>
        </a:p>
      </dgm:t>
    </dgm:pt>
    <dgm:pt modelId="{DAA04FD1-A316-46DB-8CBC-E1E3087CF284}" type="sibTrans" cxnId="{43F1D3AB-0D65-4152-A03C-3836A365AD99}">
      <dgm:prSet/>
      <dgm:spPr/>
      <dgm:t>
        <a:bodyPr/>
        <a:lstStyle/>
        <a:p>
          <a:endParaRPr lang="sv-SE"/>
        </a:p>
      </dgm:t>
    </dgm:pt>
    <dgm:pt modelId="{CAFB77E5-A662-404A-A1EE-65CB4CB24BBD}" type="pres">
      <dgm:prSet presAssocID="{2FACF827-FD54-4123-9D8E-387916C08BA4}" presName="arrowDiagram" presStyleCnt="0">
        <dgm:presLayoutVars>
          <dgm:chMax val="5"/>
          <dgm:dir/>
          <dgm:resizeHandles val="exact"/>
        </dgm:presLayoutVars>
      </dgm:prSet>
      <dgm:spPr/>
    </dgm:pt>
    <dgm:pt modelId="{E5DD7DDB-56BF-431A-8853-E25F408162EC}" type="pres">
      <dgm:prSet presAssocID="{2FACF827-FD54-4123-9D8E-387916C08BA4}" presName="arrow" presStyleLbl="bgShp" presStyleIdx="0" presStyleCnt="1" custLinFactNeighborX="7070" custLinFactNeighborY="-7777"/>
      <dgm:spPr/>
    </dgm:pt>
    <dgm:pt modelId="{60C7003C-7EAD-4A42-B148-FEB6C77A0573}" type="pres">
      <dgm:prSet presAssocID="{2FACF827-FD54-4123-9D8E-387916C08BA4}" presName="arrowDiagram4" presStyleCnt="0"/>
      <dgm:spPr/>
    </dgm:pt>
    <dgm:pt modelId="{F612499C-E49D-44C3-9417-53AD006716EE}" type="pres">
      <dgm:prSet presAssocID="{8455EB6D-2D7C-4E3C-B79C-7A3B51820943}" presName="bullet4a" presStyleLbl="node1" presStyleIdx="0" presStyleCnt="4" custLinFactX="-95646" custLinFactY="75396" custLinFactNeighborX="-100000" custLinFactNeighborY="100000"/>
      <dgm:spPr/>
    </dgm:pt>
    <dgm:pt modelId="{A7FBB946-EBCA-452B-BD4D-C913CB10FDFA}" type="pres">
      <dgm:prSet presAssocID="{8455EB6D-2D7C-4E3C-B79C-7A3B51820943}" presName="textBox4a" presStyleLbl="revTx" presStyleIdx="0" presStyleCnt="4" custLinFactNeighborX="-30659" custLinFactNeighborY="-27717">
        <dgm:presLayoutVars>
          <dgm:bulletEnabled val="1"/>
        </dgm:presLayoutVars>
      </dgm:prSet>
      <dgm:spPr/>
      <dgm:t>
        <a:bodyPr/>
        <a:lstStyle/>
        <a:p>
          <a:endParaRPr lang="sv-SE"/>
        </a:p>
      </dgm:t>
    </dgm:pt>
    <dgm:pt modelId="{6F1D1CD1-E584-474F-9925-4C35F3E605B6}" type="pres">
      <dgm:prSet presAssocID="{B72EC1BF-2221-4AE4-8778-BCB92EFF66C9}" presName="bullet4b" presStyleLbl="node1" presStyleIdx="1" presStyleCnt="4" custLinFactNeighborX="95673" custLinFactNeighborY="-95213"/>
      <dgm:spPr/>
    </dgm:pt>
    <dgm:pt modelId="{4B8DC9B4-3A12-43D4-A863-CB847235BDDC}" type="pres">
      <dgm:prSet presAssocID="{B72EC1BF-2221-4AE4-8778-BCB92EFF66C9}" presName="textBox4b" presStyleLbl="revTx" presStyleIdx="1" presStyleCnt="4" custLinFactNeighborX="21032" custLinFactNeighborY="-13842">
        <dgm:presLayoutVars>
          <dgm:bulletEnabled val="1"/>
        </dgm:presLayoutVars>
      </dgm:prSet>
      <dgm:spPr/>
      <dgm:t>
        <a:bodyPr/>
        <a:lstStyle/>
        <a:p>
          <a:endParaRPr lang="sv-SE"/>
        </a:p>
      </dgm:t>
    </dgm:pt>
    <dgm:pt modelId="{B2140EE1-D236-49EA-B490-71AF11C7E191}" type="pres">
      <dgm:prSet presAssocID="{4C3C77A4-0CC6-47DC-8BDC-FC63EFA20D57}" presName="bullet4c" presStyleLbl="node1" presStyleIdx="2" presStyleCnt="4" custLinFactNeighborX="75786" custLinFactNeighborY="-51329"/>
      <dgm:spPr/>
    </dgm:pt>
    <dgm:pt modelId="{A975477D-4C28-44DF-9D6A-343E27EA1DB7}" type="pres">
      <dgm:prSet presAssocID="{4C3C77A4-0CC6-47DC-8BDC-FC63EFA20D57}" presName="textBox4c" presStyleLbl="revTx" presStyleIdx="2" presStyleCnt="4" custLinFactNeighborX="27076" custLinFactNeighborY="-6038">
        <dgm:presLayoutVars>
          <dgm:bulletEnabled val="1"/>
        </dgm:presLayoutVars>
      </dgm:prSet>
      <dgm:spPr/>
      <dgm:t>
        <a:bodyPr/>
        <a:lstStyle/>
        <a:p>
          <a:endParaRPr lang="sv-SE"/>
        </a:p>
      </dgm:t>
    </dgm:pt>
    <dgm:pt modelId="{F0919800-BC14-4AAC-A737-91A85DF1ADA8}" type="pres">
      <dgm:prSet presAssocID="{84383D1A-C14E-4F7C-9580-6B718713E3F2}" presName="bullet4d" presStyleLbl="node1" presStyleIdx="3" presStyleCnt="4" custLinFactNeighborX="59106" custLinFactNeighborY="-42096"/>
      <dgm:spPr/>
    </dgm:pt>
    <dgm:pt modelId="{51E37ABD-AC90-4CFD-8772-F76AC29984AF}" type="pres">
      <dgm:prSet presAssocID="{84383D1A-C14E-4F7C-9580-6B718713E3F2}" presName="textBox4d" presStyleLbl="revTx" presStyleIdx="3" presStyleCnt="4" custLinFactNeighborX="19903" custLinFactNeighborY="-4668">
        <dgm:presLayoutVars>
          <dgm:bulletEnabled val="1"/>
        </dgm:presLayoutVars>
      </dgm:prSet>
      <dgm:spPr/>
      <dgm:t>
        <a:bodyPr/>
        <a:lstStyle/>
        <a:p>
          <a:endParaRPr lang="sv-SE"/>
        </a:p>
      </dgm:t>
    </dgm:pt>
  </dgm:ptLst>
  <dgm:cxnLst>
    <dgm:cxn modelId="{F4064E43-9384-457B-8816-47BEA1D6D5D7}" srcId="{2FACF827-FD54-4123-9D8E-387916C08BA4}" destId="{84383D1A-C14E-4F7C-9580-6B718713E3F2}" srcOrd="3" destOrd="0" parTransId="{13E34CEF-2594-4F19-96C1-74472B2A8AB1}" sibTransId="{E9C5C6FF-F29E-48E4-BBC6-0E4D41B2C957}"/>
    <dgm:cxn modelId="{43F1D3AB-0D65-4152-A03C-3836A365AD99}" srcId="{2FACF827-FD54-4123-9D8E-387916C08BA4}" destId="{8455EB6D-2D7C-4E3C-B79C-7A3B51820943}" srcOrd="0" destOrd="0" parTransId="{DB657896-DACA-4CE8-B660-0F0F249D598D}" sibTransId="{DAA04FD1-A316-46DB-8CBC-E1E3087CF284}"/>
    <dgm:cxn modelId="{0FCA3A8B-4E5B-4F68-B3F7-0152A8763A6E}" type="presOf" srcId="{8455EB6D-2D7C-4E3C-B79C-7A3B51820943}" destId="{A7FBB946-EBCA-452B-BD4D-C913CB10FDFA}" srcOrd="0" destOrd="0" presId="urn:microsoft.com/office/officeart/2005/8/layout/arrow2"/>
    <dgm:cxn modelId="{94FC2E57-65DF-4936-8341-55B30BBB17F6}" srcId="{2FACF827-FD54-4123-9D8E-387916C08BA4}" destId="{B72EC1BF-2221-4AE4-8778-BCB92EFF66C9}" srcOrd="1" destOrd="0" parTransId="{2E8F0B12-F442-4911-BB0B-472A1F4A292A}" sibTransId="{B2434578-DC8A-453B-BC52-DE091452ED37}"/>
    <dgm:cxn modelId="{912721CA-E8B2-4BFC-89F3-CE4B3100FAAC}" type="presOf" srcId="{4C3C77A4-0CC6-47DC-8BDC-FC63EFA20D57}" destId="{A975477D-4C28-44DF-9D6A-343E27EA1DB7}" srcOrd="0" destOrd="0" presId="urn:microsoft.com/office/officeart/2005/8/layout/arrow2"/>
    <dgm:cxn modelId="{81128715-5098-412A-B4AE-67C99F43BFB9}" type="presOf" srcId="{84383D1A-C14E-4F7C-9580-6B718713E3F2}" destId="{51E37ABD-AC90-4CFD-8772-F76AC29984AF}" srcOrd="0" destOrd="0" presId="urn:microsoft.com/office/officeart/2005/8/layout/arrow2"/>
    <dgm:cxn modelId="{EE6DF81A-415B-4133-AC9C-48A03EDB7828}" type="presOf" srcId="{B72EC1BF-2221-4AE4-8778-BCB92EFF66C9}" destId="{4B8DC9B4-3A12-43D4-A863-CB847235BDDC}" srcOrd="0" destOrd="0" presId="urn:microsoft.com/office/officeart/2005/8/layout/arrow2"/>
    <dgm:cxn modelId="{631BF433-25DB-4E25-A1AE-5E26345B9AE1}" type="presOf" srcId="{2FACF827-FD54-4123-9D8E-387916C08BA4}" destId="{CAFB77E5-A662-404A-A1EE-65CB4CB24BBD}" srcOrd="0" destOrd="0" presId="urn:microsoft.com/office/officeart/2005/8/layout/arrow2"/>
    <dgm:cxn modelId="{CF7D6440-88BA-4B39-8827-1C8C5E7BCE22}" srcId="{2FACF827-FD54-4123-9D8E-387916C08BA4}" destId="{4C3C77A4-0CC6-47DC-8BDC-FC63EFA20D57}" srcOrd="2" destOrd="0" parTransId="{BEA5CFE8-9C81-4425-B783-555CB68C58DF}" sibTransId="{C007FCA2-DD79-42DF-9AA2-AC350815B388}"/>
    <dgm:cxn modelId="{EE704EA3-F57F-48F6-AE47-B096CACCF4BD}" type="presParOf" srcId="{CAFB77E5-A662-404A-A1EE-65CB4CB24BBD}" destId="{E5DD7DDB-56BF-431A-8853-E25F408162EC}" srcOrd="0" destOrd="0" presId="urn:microsoft.com/office/officeart/2005/8/layout/arrow2"/>
    <dgm:cxn modelId="{916AD343-5459-44DC-BB84-147E531D2786}" type="presParOf" srcId="{CAFB77E5-A662-404A-A1EE-65CB4CB24BBD}" destId="{60C7003C-7EAD-4A42-B148-FEB6C77A0573}" srcOrd="1" destOrd="0" presId="urn:microsoft.com/office/officeart/2005/8/layout/arrow2"/>
    <dgm:cxn modelId="{1D7A6CBA-AAF8-409A-A054-487CDD9EE5DF}" type="presParOf" srcId="{60C7003C-7EAD-4A42-B148-FEB6C77A0573}" destId="{F612499C-E49D-44C3-9417-53AD006716EE}" srcOrd="0" destOrd="0" presId="urn:microsoft.com/office/officeart/2005/8/layout/arrow2"/>
    <dgm:cxn modelId="{8B18E60A-704D-4DB2-967B-7C5C9AB8CDBF}" type="presParOf" srcId="{60C7003C-7EAD-4A42-B148-FEB6C77A0573}" destId="{A7FBB946-EBCA-452B-BD4D-C913CB10FDFA}" srcOrd="1" destOrd="0" presId="urn:microsoft.com/office/officeart/2005/8/layout/arrow2"/>
    <dgm:cxn modelId="{2A48DFE3-5D0F-4E5F-BEC4-0EF27458F8F0}" type="presParOf" srcId="{60C7003C-7EAD-4A42-B148-FEB6C77A0573}" destId="{6F1D1CD1-E584-474F-9925-4C35F3E605B6}" srcOrd="2" destOrd="0" presId="urn:microsoft.com/office/officeart/2005/8/layout/arrow2"/>
    <dgm:cxn modelId="{D3A182AB-5663-46BD-A4D9-AD54B99AABFD}" type="presParOf" srcId="{60C7003C-7EAD-4A42-B148-FEB6C77A0573}" destId="{4B8DC9B4-3A12-43D4-A863-CB847235BDDC}" srcOrd="3" destOrd="0" presId="urn:microsoft.com/office/officeart/2005/8/layout/arrow2"/>
    <dgm:cxn modelId="{BAC46D02-CFBD-4457-81F4-C838C3B9F2AA}" type="presParOf" srcId="{60C7003C-7EAD-4A42-B148-FEB6C77A0573}" destId="{B2140EE1-D236-49EA-B490-71AF11C7E191}" srcOrd="4" destOrd="0" presId="urn:microsoft.com/office/officeart/2005/8/layout/arrow2"/>
    <dgm:cxn modelId="{DCD3AE5D-F214-4EA8-B582-E6907B9374F5}" type="presParOf" srcId="{60C7003C-7EAD-4A42-B148-FEB6C77A0573}" destId="{A975477D-4C28-44DF-9D6A-343E27EA1DB7}" srcOrd="5" destOrd="0" presId="urn:microsoft.com/office/officeart/2005/8/layout/arrow2"/>
    <dgm:cxn modelId="{57FDB1F3-1468-429A-A431-CA9904C5DDDE}" type="presParOf" srcId="{60C7003C-7EAD-4A42-B148-FEB6C77A0573}" destId="{F0919800-BC14-4AAC-A737-91A85DF1ADA8}" srcOrd="6" destOrd="0" presId="urn:microsoft.com/office/officeart/2005/8/layout/arrow2"/>
    <dgm:cxn modelId="{81F42EF6-398B-4A6C-A3E8-1A97B7B9DA95}" type="presParOf" srcId="{60C7003C-7EAD-4A42-B148-FEB6C77A0573}" destId="{51E37ABD-AC90-4CFD-8772-F76AC29984AF}"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2A69D-3258-4A05-84AF-1B3B43C423D7}">
      <dsp:nvSpPr>
        <dsp:cNvPr id="0" name=""/>
        <dsp:cNvSpPr/>
      </dsp:nvSpPr>
      <dsp:spPr>
        <a:xfrm>
          <a:off x="0" y="357269"/>
          <a:ext cx="2382888" cy="1183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sv-SE" sz="1100" kern="1200" dirty="0"/>
            <a:t>Steg 1 (höst 2022): Omvärldsbevakning samt en fokusgrupp i november</a:t>
          </a:r>
        </a:p>
      </dsp:txBody>
      <dsp:txXfrm>
        <a:off x="0" y="357269"/>
        <a:ext cx="2382888" cy="789209"/>
      </dsp:txXfrm>
    </dsp:sp>
    <dsp:sp modelId="{F3339C20-3B7B-45B1-832E-0B8EF0604C2C}">
      <dsp:nvSpPr>
        <dsp:cNvPr id="0" name=""/>
        <dsp:cNvSpPr/>
      </dsp:nvSpPr>
      <dsp:spPr>
        <a:xfrm>
          <a:off x="767735" y="1111232"/>
          <a:ext cx="2184160" cy="1437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sv-SE" sz="1100" kern="1200" dirty="0"/>
            <a:t>Fokusgrupp med socialchefer</a:t>
          </a:r>
          <a:endParaRPr lang="sv-SE" sz="1100" b="1" kern="1200" dirty="0"/>
        </a:p>
        <a:p>
          <a:pPr marL="57150" lvl="1" indent="-57150" algn="l" defTabSz="488950">
            <a:lnSpc>
              <a:spcPct val="90000"/>
            </a:lnSpc>
            <a:spcBef>
              <a:spcPct val="0"/>
            </a:spcBef>
            <a:spcAft>
              <a:spcPct val="15000"/>
            </a:spcAft>
            <a:buChar char="••"/>
          </a:pPr>
          <a:r>
            <a:rPr lang="sv-SE" sz="1100" kern="1200" dirty="0"/>
            <a:t>Syfte: hitta ”problemområden”</a:t>
          </a:r>
          <a:endParaRPr lang="sv-SE" sz="1100" b="1" kern="1200" dirty="0"/>
        </a:p>
        <a:p>
          <a:pPr marL="57150" lvl="1" indent="-57150" algn="l" defTabSz="488950">
            <a:lnSpc>
              <a:spcPct val="90000"/>
            </a:lnSpc>
            <a:spcBef>
              <a:spcPct val="0"/>
            </a:spcBef>
            <a:spcAft>
              <a:spcPct val="15000"/>
            </a:spcAft>
            <a:buChar char="••"/>
          </a:pPr>
          <a:r>
            <a:rPr lang="sv-SE" sz="1100" kern="1200" dirty="0"/>
            <a:t>Leda till rätt frågeställningar i den kommande undersökningen</a:t>
          </a:r>
        </a:p>
        <a:p>
          <a:pPr marL="57150" lvl="1" indent="-57150" algn="l" defTabSz="488950">
            <a:lnSpc>
              <a:spcPct val="90000"/>
            </a:lnSpc>
            <a:spcBef>
              <a:spcPct val="0"/>
            </a:spcBef>
            <a:spcAft>
              <a:spcPct val="15000"/>
            </a:spcAft>
            <a:buChar char="••"/>
          </a:pPr>
          <a:r>
            <a:rPr lang="sv-SE" sz="1100" kern="1200" dirty="0"/>
            <a:t>Omvärldsbevaka</a:t>
          </a:r>
        </a:p>
      </dsp:txBody>
      <dsp:txXfrm>
        <a:off x="809831" y="1153328"/>
        <a:ext cx="2099968" cy="1353081"/>
      </dsp:txXfrm>
    </dsp:sp>
    <dsp:sp modelId="{BFD2CF9F-A501-4E9A-BD3D-972616DE698F}">
      <dsp:nvSpPr>
        <dsp:cNvPr id="0" name=""/>
        <dsp:cNvSpPr/>
      </dsp:nvSpPr>
      <dsp:spPr>
        <a:xfrm rot="21596411">
          <a:off x="2701711" y="476073"/>
          <a:ext cx="675906" cy="5477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sv-SE" sz="1100" kern="1200" dirty="0"/>
        </a:p>
      </dsp:txBody>
      <dsp:txXfrm>
        <a:off x="2701711" y="585707"/>
        <a:ext cx="511584" cy="328645"/>
      </dsp:txXfrm>
    </dsp:sp>
    <dsp:sp modelId="{249F6796-9C2B-4B3A-91C0-6281D7E4624C}">
      <dsp:nvSpPr>
        <dsp:cNvPr id="0" name=""/>
        <dsp:cNvSpPr/>
      </dsp:nvSpPr>
      <dsp:spPr>
        <a:xfrm>
          <a:off x="3658182" y="394261"/>
          <a:ext cx="2200022" cy="10616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sv-SE" sz="1100" kern="1200" dirty="0"/>
            <a:t>Steg 2 (vår 2023): Fokusgrupper, sammanställ resultat och förankring</a:t>
          </a:r>
        </a:p>
      </dsp:txBody>
      <dsp:txXfrm>
        <a:off x="3658182" y="394261"/>
        <a:ext cx="2200022" cy="707778"/>
      </dsp:txXfrm>
    </dsp:sp>
    <dsp:sp modelId="{84535F99-4F15-4790-9FA6-E6424AF426AD}">
      <dsp:nvSpPr>
        <dsp:cNvPr id="0" name=""/>
        <dsp:cNvSpPr/>
      </dsp:nvSpPr>
      <dsp:spPr>
        <a:xfrm>
          <a:off x="4523328" y="1097770"/>
          <a:ext cx="2191156" cy="20053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sv-SE" sz="1100" kern="1200" dirty="0"/>
            <a:t>Fokusgrupper med första linjen chefer</a:t>
          </a:r>
        </a:p>
        <a:p>
          <a:pPr marL="57150" lvl="1" indent="-57150" algn="l" defTabSz="488950">
            <a:lnSpc>
              <a:spcPct val="90000"/>
            </a:lnSpc>
            <a:spcBef>
              <a:spcPct val="0"/>
            </a:spcBef>
            <a:spcAft>
              <a:spcPct val="15000"/>
            </a:spcAft>
            <a:buChar char="••"/>
          </a:pPr>
          <a:r>
            <a:rPr lang="sv-SE" sz="1100" kern="1200" dirty="0"/>
            <a:t>Sammanställ resultat från fokusgrupper</a:t>
          </a:r>
        </a:p>
        <a:p>
          <a:pPr marL="57150" lvl="1" indent="-57150" algn="l" defTabSz="488950">
            <a:lnSpc>
              <a:spcPct val="90000"/>
            </a:lnSpc>
            <a:spcBef>
              <a:spcPct val="0"/>
            </a:spcBef>
            <a:spcAft>
              <a:spcPct val="15000"/>
            </a:spcAft>
            <a:buFont typeface="Arial" panose="020B0604020202020204" pitchFamily="34" charset="0"/>
            <a:buChar char="••"/>
          </a:pPr>
          <a:r>
            <a:rPr lang="sv-SE" sz="1100" kern="1200" dirty="0"/>
            <a:t>Presentera resultaten från fokusgrupperna med olika interna nätverk för att systematiskt stämma av resultaten</a:t>
          </a:r>
        </a:p>
        <a:p>
          <a:pPr marL="57150" lvl="1" indent="-57150" algn="l" defTabSz="488950">
            <a:lnSpc>
              <a:spcPct val="90000"/>
            </a:lnSpc>
            <a:spcBef>
              <a:spcPct val="0"/>
            </a:spcBef>
            <a:spcAft>
              <a:spcPct val="15000"/>
            </a:spcAft>
            <a:buFont typeface="Arial" panose="020B0604020202020204" pitchFamily="34" charset="0"/>
            <a:buChar char="••"/>
          </a:pPr>
          <a:r>
            <a:rPr lang="sv-SE" sz="1100" kern="1200" dirty="0"/>
            <a:t>Dialog med externa aktörer (FSSOC, SSR m fl)</a:t>
          </a:r>
        </a:p>
      </dsp:txBody>
      <dsp:txXfrm>
        <a:off x="4582062" y="1156504"/>
        <a:ext cx="2073688" cy="1887848"/>
      </dsp:txXfrm>
    </dsp:sp>
    <dsp:sp modelId="{781490B4-706D-4344-BAF1-E5CB5B5A78AF}">
      <dsp:nvSpPr>
        <dsp:cNvPr id="0" name=""/>
        <dsp:cNvSpPr/>
      </dsp:nvSpPr>
      <dsp:spPr>
        <a:xfrm rot="3427">
          <a:off x="6152007" y="475979"/>
          <a:ext cx="622861" cy="5477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sv-SE" sz="1100" kern="1200" dirty="0"/>
        </a:p>
      </dsp:txBody>
      <dsp:txXfrm>
        <a:off x="6152007" y="585445"/>
        <a:ext cx="458539" cy="328645"/>
      </dsp:txXfrm>
    </dsp:sp>
    <dsp:sp modelId="{2924703E-F430-4A3F-AE93-6A380B2BF6A0}">
      <dsp:nvSpPr>
        <dsp:cNvPr id="0" name=""/>
        <dsp:cNvSpPr/>
      </dsp:nvSpPr>
      <dsp:spPr>
        <a:xfrm>
          <a:off x="7033414" y="356910"/>
          <a:ext cx="2200022" cy="1183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sv-SE" sz="1100" kern="1200" dirty="0"/>
            <a:t>Steg 3 (sommar/höst) Säkerställa resultat, fortsatt förankring och  rapportskrivning</a:t>
          </a:r>
        </a:p>
      </dsp:txBody>
      <dsp:txXfrm>
        <a:off x="7033414" y="356910"/>
        <a:ext cx="2200022" cy="789209"/>
      </dsp:txXfrm>
    </dsp:sp>
    <dsp:sp modelId="{3BD10A37-765E-4917-B72B-805B948D1B76}">
      <dsp:nvSpPr>
        <dsp:cNvPr id="0" name=""/>
        <dsp:cNvSpPr/>
      </dsp:nvSpPr>
      <dsp:spPr>
        <a:xfrm>
          <a:off x="7607717" y="1099233"/>
          <a:ext cx="2208712" cy="2181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100" kern="1200" dirty="0"/>
            <a:t> Eventuellt enklare enkät om det behövs för att säkerställa resultat</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100" kern="1200" dirty="0"/>
            <a:t> Seminarium socialchefsdagar Karlstad?</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100" kern="1200" dirty="0"/>
            <a:t> Skriva rapport</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100" kern="1200" dirty="0"/>
            <a:t> Vad vill SKR göra med resultatet?</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sv-SE" sz="1100" kern="1200" dirty="0"/>
            <a:t> Kan vi göra någonting tillsammans med externa aktörer?</a:t>
          </a:r>
        </a:p>
      </dsp:txBody>
      <dsp:txXfrm>
        <a:off x="7671599" y="1163115"/>
        <a:ext cx="2080948" cy="20533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D7DDB-56BF-431A-8853-E25F408162EC}">
      <dsp:nvSpPr>
        <dsp:cNvPr id="0" name=""/>
        <dsp:cNvSpPr/>
      </dsp:nvSpPr>
      <dsp:spPr>
        <a:xfrm>
          <a:off x="0" y="0"/>
          <a:ext cx="8818006" cy="551125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12499C-E49D-44C3-9417-53AD006716EE}">
      <dsp:nvSpPr>
        <dsp:cNvPr id="0" name=""/>
        <dsp:cNvSpPr/>
      </dsp:nvSpPr>
      <dsp:spPr>
        <a:xfrm>
          <a:off x="471775" y="4559617"/>
          <a:ext cx="202814" cy="2028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BB946-EBCA-452B-BD4D-C913CB10FDFA}">
      <dsp:nvSpPr>
        <dsp:cNvPr id="0" name=""/>
        <dsp:cNvSpPr/>
      </dsp:nvSpPr>
      <dsp:spPr>
        <a:xfrm>
          <a:off x="507680" y="3941739"/>
          <a:ext cx="1507879" cy="1311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67" tIns="0" rIns="0" bIns="0" numCol="1" spcCol="1270" anchor="t" anchorCtr="0">
          <a:noAutofit/>
        </a:bodyPr>
        <a:lstStyle/>
        <a:p>
          <a:pPr lvl="0" algn="l" defTabSz="2178050">
            <a:lnSpc>
              <a:spcPct val="90000"/>
            </a:lnSpc>
            <a:spcBef>
              <a:spcPct val="0"/>
            </a:spcBef>
            <a:spcAft>
              <a:spcPct val="35000"/>
            </a:spcAft>
          </a:pPr>
          <a:r>
            <a:rPr lang="sv-SE" sz="4900" kern="1200" dirty="0"/>
            <a:t>2023</a:t>
          </a:r>
        </a:p>
      </dsp:txBody>
      <dsp:txXfrm>
        <a:off x="507680" y="3941739"/>
        <a:ext cx="1507879" cy="1311678"/>
      </dsp:txXfrm>
    </dsp:sp>
    <dsp:sp modelId="{6F1D1CD1-E584-474F-9925-4C35F3E605B6}">
      <dsp:nvSpPr>
        <dsp:cNvPr id="0" name=""/>
        <dsp:cNvSpPr/>
      </dsp:nvSpPr>
      <dsp:spPr>
        <a:xfrm>
          <a:off x="2638957" y="2586136"/>
          <a:ext cx="352720" cy="3527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DC9B4-3A12-43D4-A863-CB847235BDDC}">
      <dsp:nvSpPr>
        <dsp:cNvPr id="0" name=""/>
        <dsp:cNvSpPr/>
      </dsp:nvSpPr>
      <dsp:spPr>
        <a:xfrm>
          <a:off x="2867326" y="2749701"/>
          <a:ext cx="1851781" cy="251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99" tIns="0" rIns="0" bIns="0" numCol="1" spcCol="1270" anchor="t" anchorCtr="0">
          <a:noAutofit/>
        </a:bodyPr>
        <a:lstStyle/>
        <a:p>
          <a:pPr lvl="0" algn="l" defTabSz="2178050">
            <a:lnSpc>
              <a:spcPct val="90000"/>
            </a:lnSpc>
            <a:spcBef>
              <a:spcPct val="0"/>
            </a:spcBef>
            <a:spcAft>
              <a:spcPct val="35000"/>
            </a:spcAft>
          </a:pPr>
          <a:r>
            <a:rPr lang="sv-SE" sz="4900" kern="1200" dirty="0"/>
            <a:t>2024</a:t>
          </a:r>
        </a:p>
      </dsp:txBody>
      <dsp:txXfrm>
        <a:off x="2867326" y="2749701"/>
        <a:ext cx="1851781" cy="2518642"/>
      </dsp:txXfrm>
    </dsp:sp>
    <dsp:sp modelId="{B2140EE1-D236-49EA-B490-71AF11C7E191}">
      <dsp:nvSpPr>
        <dsp:cNvPr id="0" name=""/>
        <dsp:cNvSpPr/>
      </dsp:nvSpPr>
      <dsp:spPr>
        <a:xfrm>
          <a:off x="4485424" y="1737455"/>
          <a:ext cx="467354" cy="4673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75477D-4C28-44DF-9D6A-343E27EA1DB7}">
      <dsp:nvSpPr>
        <dsp:cNvPr id="0" name=""/>
        <dsp:cNvSpPr/>
      </dsp:nvSpPr>
      <dsp:spPr>
        <a:xfrm>
          <a:off x="4866301" y="2005369"/>
          <a:ext cx="1851781" cy="3405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41" tIns="0" rIns="0" bIns="0" numCol="1" spcCol="1270" anchor="t" anchorCtr="0">
          <a:noAutofit/>
        </a:bodyPr>
        <a:lstStyle/>
        <a:p>
          <a:pPr lvl="0" algn="l" defTabSz="2178050">
            <a:lnSpc>
              <a:spcPct val="90000"/>
            </a:lnSpc>
            <a:spcBef>
              <a:spcPct val="0"/>
            </a:spcBef>
            <a:spcAft>
              <a:spcPct val="35000"/>
            </a:spcAft>
          </a:pPr>
          <a:r>
            <a:rPr lang="sv-SE" sz="4900" kern="1200" dirty="0"/>
            <a:t>2025</a:t>
          </a:r>
        </a:p>
      </dsp:txBody>
      <dsp:txXfrm>
        <a:off x="4866301" y="2005369"/>
        <a:ext cx="1851781" cy="3405954"/>
      </dsp:txXfrm>
    </dsp:sp>
    <dsp:sp modelId="{F0919800-BC14-4AAC-A737-91A85DF1ADA8}">
      <dsp:nvSpPr>
        <dsp:cNvPr id="0" name=""/>
        <dsp:cNvSpPr/>
      </dsp:nvSpPr>
      <dsp:spPr>
        <a:xfrm>
          <a:off x="6494155" y="1088813"/>
          <a:ext cx="626078" cy="6260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E37ABD-AC90-4CFD-8772-F76AC29984AF}">
      <dsp:nvSpPr>
        <dsp:cNvPr id="0" name=""/>
        <dsp:cNvSpPr/>
      </dsp:nvSpPr>
      <dsp:spPr>
        <a:xfrm>
          <a:off x="6805704" y="1480947"/>
          <a:ext cx="1851781" cy="395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746" tIns="0" rIns="0" bIns="0" numCol="1" spcCol="1270" anchor="t" anchorCtr="0">
          <a:noAutofit/>
        </a:bodyPr>
        <a:lstStyle/>
        <a:p>
          <a:pPr lvl="0" algn="l" defTabSz="2178050">
            <a:lnSpc>
              <a:spcPct val="90000"/>
            </a:lnSpc>
            <a:spcBef>
              <a:spcPct val="0"/>
            </a:spcBef>
            <a:spcAft>
              <a:spcPct val="35000"/>
            </a:spcAft>
          </a:pPr>
          <a:r>
            <a:rPr lang="sv-SE" sz="4900" kern="1200" dirty="0"/>
            <a:t>2031</a:t>
          </a:r>
        </a:p>
      </dsp:txBody>
      <dsp:txXfrm>
        <a:off x="6805704" y="1480947"/>
        <a:ext cx="1851781" cy="39515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0T10:14:03.221"/>
    </inkml:context>
    <inkml:brush xml:id="br0">
      <inkml:brushProperty name="width" value="0.05" units="cm"/>
      <inkml:brushProperty name="height" value="0.05" units="cm"/>
      <inkml:brushProperty name="color" value="#E71224"/>
    </inkml:brush>
  </inkml:definitions>
  <inkml:trace contextRef="#ctx0" brushRef="#br0">1 15 24575,'12'-6'0,"3"-2"-8191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0T10:23:38.097"/>
    </inkml:context>
    <inkml:brush xml:id="br0">
      <inkml:brushProperty name="width" value="0.05" units="cm"/>
      <inkml:brushProperty name="height" value="0.05" units="cm"/>
      <inkml:brushProperty name="color" value="#E71224"/>
    </inkml:brush>
  </inkml:definitions>
  <inkml:trace contextRef="#ctx0" brushRef="#br0">0 0 24575,'6'6'0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0T10:23:38.690"/>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sv-SE"/>
          </a:p>
        </p:txBody>
      </p:sp>
      <p:sp>
        <p:nvSpPr>
          <p:cNvPr id="3" name="Platshållare för datum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2CD8DBA-5A29-48C3-B529-63B242B23A2F}" type="datetimeFigureOut">
              <a:rPr lang="sv-SE" smtClean="0"/>
              <a:t>2023-03-21</a:t>
            </a:fld>
            <a:endParaRPr lang="sv-SE"/>
          </a:p>
        </p:txBody>
      </p:sp>
      <p:sp>
        <p:nvSpPr>
          <p:cNvPr id="4" name="Platshållare för bildobjekt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sv-SE"/>
          </a:p>
        </p:txBody>
      </p:sp>
      <p:sp>
        <p:nvSpPr>
          <p:cNvPr id="5" name="Platshållare för anteckninga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sv-SE"/>
          </a:p>
        </p:txBody>
      </p:sp>
      <p:sp>
        <p:nvSpPr>
          <p:cNvPr id="7" name="Platshållare för bildnumm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91CD69-CC1E-4B6F-AF06-E7A60FD1A8AA}" type="slidenum">
              <a:rPr lang="sv-SE" smtClean="0"/>
              <a:t>‹#›</a:t>
            </a:fld>
            <a:endParaRPr lang="sv-SE"/>
          </a:p>
        </p:txBody>
      </p:sp>
    </p:spTree>
    <p:extLst>
      <p:ext uri="{BB962C8B-B14F-4D97-AF65-F5344CB8AC3E}">
        <p14:creationId xmlns:p14="http://schemas.microsoft.com/office/powerpoint/2010/main" val="2283885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latin typeface="Times New Roman" panose="02020603050405020304" pitchFamily="18" charset="0"/>
                <a:ea typeface="Times New Roman" panose="02020603050405020304" pitchFamily="18" charset="0"/>
              </a:rPr>
              <a:t>Camilla:</a:t>
            </a:r>
          </a:p>
          <a:p>
            <a:r>
              <a:rPr lang="sv-SE" sz="1800" dirty="0">
                <a:latin typeface="Times New Roman" panose="02020603050405020304" pitchFamily="18" charset="0"/>
                <a:ea typeface="Times New Roman" panose="02020603050405020304" pitchFamily="18" charset="0"/>
              </a:rPr>
              <a:t>RSS-nätverket och NSK-S har gemensamma möten för de frågor avseende kunskapsstyrning där det är av värde att såväl NSK-S som RSS bidrar. </a:t>
            </a:r>
          </a:p>
          <a:p>
            <a:endParaRPr lang="sv-SE" sz="1800" dirty="0">
              <a:latin typeface="Times New Roman" panose="02020603050405020304" pitchFamily="18" charset="0"/>
            </a:endParaRPr>
          </a:p>
          <a:p>
            <a:r>
              <a:rPr lang="sv-SE" sz="1800" dirty="0">
                <a:latin typeface="Times New Roman" panose="02020603050405020304" pitchFamily="18" charset="0"/>
              </a:rPr>
              <a:t>Anna om NSK-S</a:t>
            </a:r>
            <a:endParaRPr lang="sv-SE" dirty="0"/>
          </a:p>
        </p:txBody>
      </p:sp>
      <p:sp>
        <p:nvSpPr>
          <p:cNvPr id="4" name="Platshållare för bildnummer 3"/>
          <p:cNvSpPr>
            <a:spLocks noGrp="1"/>
          </p:cNvSpPr>
          <p:nvPr>
            <p:ph type="sldNum" sz="quarter" idx="5"/>
          </p:nvPr>
        </p:nvSpPr>
        <p:spPr/>
        <p:txBody>
          <a:bodyPr/>
          <a:lstStyle/>
          <a:p>
            <a:fld id="{C2C11D51-B663-44A8-BA0F-E67F95DE3608}" type="slidenum">
              <a:rPr lang="sv-SE" smtClean="0"/>
              <a:t>3</a:t>
            </a:fld>
            <a:endParaRPr lang="sv-SE"/>
          </a:p>
        </p:txBody>
      </p:sp>
    </p:spTree>
    <p:extLst>
      <p:ext uri="{BB962C8B-B14F-4D97-AF65-F5344CB8AC3E}">
        <p14:creationId xmlns:p14="http://schemas.microsoft.com/office/powerpoint/2010/main" val="2676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3237">
              <a:defRPr/>
            </a:pPr>
            <a:endParaRPr lang="sv-SE" dirty="0"/>
          </a:p>
        </p:txBody>
      </p:sp>
      <p:sp>
        <p:nvSpPr>
          <p:cNvPr id="4" name="Platshållare för bildnummer 3"/>
          <p:cNvSpPr>
            <a:spLocks noGrp="1"/>
          </p:cNvSpPr>
          <p:nvPr>
            <p:ph type="sldNum" sz="quarter" idx="5"/>
          </p:nvPr>
        </p:nvSpPr>
        <p:spPr/>
        <p:txBody>
          <a:bodyPr/>
          <a:lstStyle/>
          <a:p>
            <a:pPr defTabSz="933237">
              <a:defRPr/>
            </a:pPr>
            <a:fld id="{0607A959-8B7C-4707-99AB-398871143255}" type="slidenum">
              <a:rPr lang="sv-SE">
                <a:solidFill>
                  <a:prstClr val="black"/>
                </a:solidFill>
                <a:latin typeface="Calibri" panose="020F0502020204030204"/>
              </a:rPr>
              <a:pPr defTabSz="933237">
                <a:defRPr/>
              </a:pPr>
              <a:t>15</a:t>
            </a:fld>
            <a:endParaRPr lang="sv-SE">
              <a:solidFill>
                <a:prstClr val="black"/>
              </a:solidFill>
              <a:latin typeface="Calibri" panose="020F0502020204030204"/>
            </a:endParaRPr>
          </a:p>
        </p:txBody>
      </p:sp>
    </p:spTree>
    <p:extLst>
      <p:ext uri="{BB962C8B-B14F-4D97-AF65-F5344CB8AC3E}">
        <p14:creationId xmlns:p14="http://schemas.microsoft.com/office/powerpoint/2010/main" val="2137392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52462">
              <a:defRPr/>
            </a:pPr>
            <a:fld id="{59A2448B-1718-4C95-80F5-B2951ADA696F}" type="slidenum">
              <a:rPr lang="sv-SE">
                <a:solidFill>
                  <a:prstClr val="black"/>
                </a:solidFill>
                <a:latin typeface="Calibri" panose="020F0502020204030204"/>
              </a:rPr>
              <a:pPr defTabSz="952462">
                <a:defRPr/>
              </a:pPr>
              <a:t>16</a:t>
            </a:fld>
            <a:endParaRPr lang="sv-SE" dirty="0">
              <a:solidFill>
                <a:prstClr val="black"/>
              </a:solidFill>
              <a:latin typeface="Calibri" panose="020F0502020204030204"/>
            </a:endParaRPr>
          </a:p>
        </p:txBody>
      </p:sp>
    </p:spTree>
    <p:extLst>
      <p:ext uri="{BB962C8B-B14F-4D97-AF65-F5344CB8AC3E}">
        <p14:creationId xmlns:p14="http://schemas.microsoft.com/office/powerpoint/2010/main" val="2477765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52462">
              <a:defRPr/>
            </a:pPr>
            <a:fld id="{59A2448B-1718-4C95-80F5-B2951ADA696F}" type="slidenum">
              <a:rPr lang="sv-SE">
                <a:solidFill>
                  <a:prstClr val="black"/>
                </a:solidFill>
                <a:latin typeface="Calibri" panose="020F0502020204030204"/>
              </a:rPr>
              <a:pPr defTabSz="952462">
                <a:defRPr/>
              </a:pPr>
              <a:t>17</a:t>
            </a:fld>
            <a:endParaRPr lang="sv-SE" dirty="0">
              <a:solidFill>
                <a:prstClr val="black"/>
              </a:solidFill>
              <a:latin typeface="Calibri" panose="020F0502020204030204"/>
            </a:endParaRPr>
          </a:p>
        </p:txBody>
      </p:sp>
    </p:spTree>
    <p:extLst>
      <p:ext uri="{BB962C8B-B14F-4D97-AF65-F5344CB8AC3E}">
        <p14:creationId xmlns:p14="http://schemas.microsoft.com/office/powerpoint/2010/main" val="3061488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Uppdatera lista med kommuner enligt svar. </a:t>
            </a:r>
            <a:endParaRPr lang="en-US"/>
          </a:p>
        </p:txBody>
      </p:sp>
      <p:sp>
        <p:nvSpPr>
          <p:cNvPr id="4" name="Slide Number Placeholder 3"/>
          <p:cNvSpPr>
            <a:spLocks noGrp="1"/>
          </p:cNvSpPr>
          <p:nvPr>
            <p:ph type="sldNum" sz="quarter" idx="5"/>
          </p:nvPr>
        </p:nvSpPr>
        <p:spPr/>
        <p:txBody>
          <a:bodyPr/>
          <a:lstStyle/>
          <a:p>
            <a:pPr defTabSz="933237">
              <a:defRPr/>
            </a:pPr>
            <a:fld id="{419CA7AC-6184-4E3B-B67A-68104C10A497}" type="slidenum">
              <a:rPr lang="sv-SE">
                <a:solidFill>
                  <a:prstClr val="black"/>
                </a:solidFill>
                <a:latin typeface="Calibri" panose="020F0502020204030204"/>
              </a:rPr>
              <a:pPr defTabSz="933237">
                <a:defRPr/>
              </a:pPr>
              <a:t>18</a:t>
            </a:fld>
            <a:endParaRPr lang="sv-SE">
              <a:solidFill>
                <a:prstClr val="black"/>
              </a:solidFill>
              <a:latin typeface="Calibri" panose="020F0502020204030204"/>
            </a:endParaRPr>
          </a:p>
        </p:txBody>
      </p:sp>
    </p:spTree>
    <p:extLst>
      <p:ext uri="{BB962C8B-B14F-4D97-AF65-F5344CB8AC3E}">
        <p14:creationId xmlns:p14="http://schemas.microsoft.com/office/powerpoint/2010/main" val="410767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tshållare för bildnummer 3"/>
          <p:cNvSpPr>
            <a:spLocks noGrp="1"/>
          </p:cNvSpPr>
          <p:nvPr>
            <p:ph type="sldNum" sz="quarter" idx="5"/>
          </p:nvPr>
        </p:nvSpPr>
        <p:spPr/>
        <p:txBody>
          <a:bodyPr/>
          <a:lstStyle/>
          <a:p>
            <a:pPr defTabSz="933237">
              <a:defRPr/>
            </a:pPr>
            <a:fld id="{F4085023-44BC-4B63-852A-FE5115D87815}" type="slidenum">
              <a:rPr lang="sv-SE">
                <a:solidFill>
                  <a:prstClr val="black"/>
                </a:solidFill>
                <a:latin typeface="Calibri" panose="020F0502020204030204"/>
              </a:rPr>
              <a:pPr defTabSz="933237">
                <a:defRPr/>
              </a:pPr>
              <a:t>19</a:t>
            </a:fld>
            <a:endParaRPr lang="sv-SE">
              <a:solidFill>
                <a:prstClr val="black"/>
              </a:solidFill>
              <a:latin typeface="Calibri" panose="020F0502020204030204"/>
            </a:endParaRPr>
          </a:p>
        </p:txBody>
      </p:sp>
    </p:spTree>
    <p:extLst>
      <p:ext uri="{BB962C8B-B14F-4D97-AF65-F5344CB8AC3E}">
        <p14:creationId xmlns:p14="http://schemas.microsoft.com/office/powerpoint/2010/main" val="1948945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33237">
              <a:defRPr/>
            </a:pPr>
            <a:fld id="{D2DB1DE2-DF41-4C88-9B85-82E3D8DCFE6A}" type="slidenum">
              <a:rPr lang="sv-SE">
                <a:solidFill>
                  <a:prstClr val="black"/>
                </a:solidFill>
                <a:latin typeface="Calibri" panose="020F0502020204030204"/>
              </a:rPr>
              <a:pPr defTabSz="933237">
                <a:defRPr/>
              </a:pPr>
              <a:t>20</a:t>
            </a:fld>
            <a:endParaRPr lang="sv-SE">
              <a:solidFill>
                <a:prstClr val="black"/>
              </a:solidFill>
              <a:latin typeface="Calibri" panose="020F0502020204030204"/>
            </a:endParaRPr>
          </a:p>
        </p:txBody>
      </p:sp>
    </p:spTree>
    <p:extLst>
      <p:ext uri="{BB962C8B-B14F-4D97-AF65-F5344CB8AC3E}">
        <p14:creationId xmlns:p14="http://schemas.microsoft.com/office/powerpoint/2010/main" val="3801373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3237">
              <a:defRPr/>
            </a:pPr>
            <a:endParaRPr lang="sv-SE" dirty="0"/>
          </a:p>
        </p:txBody>
      </p:sp>
      <p:sp>
        <p:nvSpPr>
          <p:cNvPr id="4" name="Platshållare för bildnummer 3"/>
          <p:cNvSpPr>
            <a:spLocks noGrp="1"/>
          </p:cNvSpPr>
          <p:nvPr>
            <p:ph type="sldNum" sz="quarter" idx="5"/>
          </p:nvPr>
        </p:nvSpPr>
        <p:spPr/>
        <p:txBody>
          <a:bodyPr/>
          <a:lstStyle/>
          <a:p>
            <a:pPr defTabSz="933237">
              <a:defRPr/>
            </a:pPr>
            <a:fld id="{81A7E7E5-26AC-4975-B664-3DC748EADA4C}" type="slidenum">
              <a:rPr lang="sv-SE">
                <a:solidFill>
                  <a:prstClr val="black"/>
                </a:solidFill>
                <a:latin typeface="Calibri" panose="020F0502020204030204"/>
              </a:rPr>
              <a:pPr defTabSz="933237">
                <a:defRPr/>
              </a:pPr>
              <a:t>23</a:t>
            </a:fld>
            <a:endParaRPr lang="sv-SE" dirty="0">
              <a:solidFill>
                <a:prstClr val="black"/>
              </a:solidFill>
              <a:latin typeface="Calibri" panose="020F0502020204030204"/>
            </a:endParaRPr>
          </a:p>
        </p:txBody>
      </p:sp>
    </p:spTree>
    <p:extLst>
      <p:ext uri="{BB962C8B-B14F-4D97-AF65-F5344CB8AC3E}">
        <p14:creationId xmlns:p14="http://schemas.microsoft.com/office/powerpoint/2010/main" val="3332260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bwMode="gray"/>
      </p:sp>
      <p:sp>
        <p:nvSpPr>
          <p:cNvPr id="3" name="Platshållare för anteckningar 2"/>
          <p:cNvSpPr>
            <a:spLocks noGrp="1"/>
          </p:cNvSpPr>
          <p:nvPr>
            <p:ph type="body" idx="1"/>
          </p:nvPr>
        </p:nvSpPr>
        <p:spPr bwMode="gray"/>
        <p:txBody>
          <a:bodyPr/>
          <a:lstStyle/>
          <a:p>
            <a:pPr defTabSz="933237">
              <a:defRPr/>
            </a:pPr>
            <a:r>
              <a:rPr lang="sv-SE" b="0" i="0" dirty="0">
                <a:solidFill>
                  <a:srgbClr val="222222"/>
                </a:solidFill>
                <a:effectLst/>
                <a:latin typeface="open sans" panose="020B0606030504020204" pitchFamily="34" charset="0"/>
              </a:rPr>
              <a:t>När vi träffades i december berättade vi om utvecklingsplanen och om att samspelet med kommunerna skulle öka </a:t>
            </a:r>
          </a:p>
          <a:p>
            <a:pPr defTabSz="933237">
              <a:defRPr/>
            </a:pPr>
            <a:r>
              <a:rPr lang="sv-SE" b="0" i="0" dirty="0">
                <a:solidFill>
                  <a:srgbClr val="222222"/>
                </a:solidFill>
                <a:effectLst/>
                <a:latin typeface="open sans" panose="020B0606030504020204" pitchFamily="34" charset="0"/>
              </a:rPr>
              <a:t>Sveriges regioner har sedan 2018 ett gemensamt system för kunskapsstyrning. </a:t>
            </a:r>
          </a:p>
          <a:p>
            <a:pPr defTabSz="933237">
              <a:defRPr/>
            </a:pPr>
            <a:r>
              <a:rPr lang="sv-SE" b="0" i="0" dirty="0">
                <a:solidFill>
                  <a:srgbClr val="222222"/>
                </a:solidFill>
                <a:effectLst/>
                <a:latin typeface="open sans" panose="020B0606030504020204" pitchFamily="34" charset="0"/>
              </a:rPr>
              <a:t>Rekommendation 2017, Ny rekommendation 2022, alla regioner har ställt sig bakom nu. </a:t>
            </a:r>
            <a:r>
              <a:rPr lang="sv-SE" dirty="0"/>
              <a:t>senast den 30 november </a:t>
            </a:r>
            <a:endParaRPr lang="sv-SE" b="0" i="0" dirty="0">
              <a:solidFill>
                <a:srgbClr val="222222"/>
              </a:solidFill>
              <a:effectLst/>
              <a:latin typeface="open sans" panose="020B0606030504020204" pitchFamily="34" charset="0"/>
            </a:endParaRPr>
          </a:p>
          <a:p>
            <a:endParaRPr lang="sv-SE" dirty="0"/>
          </a:p>
        </p:txBody>
      </p:sp>
    </p:spTree>
    <p:extLst>
      <p:ext uri="{BB962C8B-B14F-4D97-AF65-F5344CB8AC3E}">
        <p14:creationId xmlns:p14="http://schemas.microsoft.com/office/powerpoint/2010/main" val="408966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Som vi sa sist så samarbetar styrgrupperna kring detta. Sist vi presenterade så hade styrgrupperna haft en dialog och gett SKRs stödfunktioner i uppdrag att ta fram en handlingsplan för att jobba med frågan. </a:t>
            </a:r>
          </a:p>
        </p:txBody>
      </p:sp>
      <p:sp>
        <p:nvSpPr>
          <p:cNvPr id="4" name="Platshållare för bildnummer 3"/>
          <p:cNvSpPr>
            <a:spLocks noGrp="1"/>
          </p:cNvSpPr>
          <p:nvPr>
            <p:ph type="sldNum" sz="quarter" idx="5"/>
          </p:nvPr>
        </p:nvSpPr>
        <p:spPr/>
        <p:txBody>
          <a:bodyPr/>
          <a:lstStyle/>
          <a:p>
            <a:pPr defTabSz="933237">
              <a:defRPr/>
            </a:pPr>
            <a:fld id="{81A7E7E5-26AC-4975-B664-3DC748EADA4C}" type="slidenum">
              <a:rPr lang="sv-SE">
                <a:solidFill>
                  <a:prstClr val="black"/>
                </a:solidFill>
                <a:latin typeface="Calibri" panose="020F0502020204030204"/>
              </a:rPr>
              <a:pPr defTabSz="933237">
                <a:defRPr/>
              </a:pPr>
              <a:t>26</a:t>
            </a:fld>
            <a:endParaRPr lang="sv-SE">
              <a:solidFill>
                <a:prstClr val="black"/>
              </a:solidFill>
              <a:latin typeface="Calibri" panose="020F0502020204030204"/>
            </a:endParaRPr>
          </a:p>
        </p:txBody>
      </p:sp>
    </p:spTree>
    <p:extLst>
      <p:ext uri="{BB962C8B-B14F-4D97-AF65-F5344CB8AC3E}">
        <p14:creationId xmlns:p14="http://schemas.microsoft.com/office/powerpoint/2010/main" val="4113614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a:t>
            </a:r>
            <a:r>
              <a:rPr lang="sv-SE" err="1"/>
              <a:t>KiS</a:t>
            </a:r>
            <a:r>
              <a:rPr lang="sv-SE"/>
              <a:t> och SKS har ställt sig bakom </a:t>
            </a:r>
            <a:r>
              <a:rPr lang="sv-SE" dirty="0"/>
              <a:t>mål och delmål </a:t>
            </a:r>
            <a:r>
              <a:rPr lang="sv-SE"/>
              <a:t>i stora drag men vi behöver synliggöra patientnyttan mer.</a:t>
            </a:r>
            <a:r>
              <a:rPr lang="sv-SE" dirty="0"/>
              <a:t> </a:t>
            </a:r>
            <a:endParaRPr lang="sv-SE"/>
          </a:p>
          <a:p>
            <a:r>
              <a:rPr lang="sv-SE"/>
              <a:t>Vi kommer att jobba vidare med förslag till aktiviteter och återkommer till er för avstämningar.</a:t>
            </a:r>
            <a:r>
              <a:rPr lang="sv-SE" dirty="0"/>
              <a:t> </a:t>
            </a:r>
            <a:endParaRPr lang="sv-SE" dirty="0">
              <a:cs typeface="Calibri"/>
            </a:endParaRPr>
          </a:p>
        </p:txBody>
      </p:sp>
      <p:sp>
        <p:nvSpPr>
          <p:cNvPr id="4" name="Platshållare för bildnummer 3"/>
          <p:cNvSpPr>
            <a:spLocks noGrp="1"/>
          </p:cNvSpPr>
          <p:nvPr>
            <p:ph type="sldNum" sz="quarter" idx="5"/>
          </p:nvPr>
        </p:nvSpPr>
        <p:spPr/>
        <p:txBody>
          <a:bodyPr/>
          <a:lstStyle/>
          <a:p>
            <a:pPr defTabSz="933237">
              <a:defRPr/>
            </a:pPr>
            <a:fld id="{8262438D-7DD3-4F80-9AD4-B3A43D76BCD1}" type="slidenum">
              <a:rPr lang="sv-SE">
                <a:solidFill>
                  <a:prstClr val="black"/>
                </a:solidFill>
                <a:latin typeface="Calibri" panose="020F0502020204030204"/>
              </a:rPr>
              <a:pPr defTabSz="933237">
                <a:defRPr/>
              </a:pPr>
              <a:t>27</a:t>
            </a:fld>
            <a:endParaRPr lang="sv-SE">
              <a:solidFill>
                <a:prstClr val="black"/>
              </a:solidFill>
              <a:latin typeface="Calibri" panose="020F0502020204030204"/>
            </a:endParaRPr>
          </a:p>
        </p:txBody>
      </p:sp>
    </p:spTree>
    <p:extLst>
      <p:ext uri="{BB962C8B-B14F-4D97-AF65-F5344CB8AC3E}">
        <p14:creationId xmlns:p14="http://schemas.microsoft.com/office/powerpoint/2010/main" val="82573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Ola och Mats</a:t>
            </a:r>
          </a:p>
        </p:txBody>
      </p:sp>
      <p:sp>
        <p:nvSpPr>
          <p:cNvPr id="4" name="Platshållare för bildnummer 3"/>
          <p:cNvSpPr>
            <a:spLocks noGrp="1"/>
          </p:cNvSpPr>
          <p:nvPr>
            <p:ph type="sldNum" sz="quarter" idx="5"/>
          </p:nvPr>
        </p:nvSpPr>
        <p:spPr/>
        <p:txBody>
          <a:bodyPr/>
          <a:lstStyle/>
          <a:p>
            <a:fld id="{C2C11D51-B663-44A8-BA0F-E67F95DE3608}" type="slidenum">
              <a:rPr lang="sv-SE" smtClean="0"/>
              <a:t>5</a:t>
            </a:fld>
            <a:endParaRPr lang="sv-SE"/>
          </a:p>
        </p:txBody>
      </p:sp>
    </p:spTree>
    <p:extLst>
      <p:ext uri="{BB962C8B-B14F-4D97-AF65-F5344CB8AC3E}">
        <p14:creationId xmlns:p14="http://schemas.microsoft.com/office/powerpoint/2010/main" val="2898202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Tänkte att det kunde vara en god ide att bjuda in någon från RSS till detta tillfälle </a:t>
            </a:r>
            <a:endParaRPr lang="sv-SE"/>
          </a:p>
        </p:txBody>
      </p:sp>
      <p:sp>
        <p:nvSpPr>
          <p:cNvPr id="4" name="Platshållare för bildnummer 3"/>
          <p:cNvSpPr>
            <a:spLocks noGrp="1"/>
          </p:cNvSpPr>
          <p:nvPr>
            <p:ph type="sldNum" sz="quarter" idx="5"/>
          </p:nvPr>
        </p:nvSpPr>
        <p:spPr/>
        <p:txBody>
          <a:bodyPr/>
          <a:lstStyle/>
          <a:p>
            <a:pPr defTabSz="933237">
              <a:defRPr/>
            </a:pPr>
            <a:fld id="{81A7E7E5-26AC-4975-B664-3DC748EADA4C}" type="slidenum">
              <a:rPr lang="sv-SE">
                <a:solidFill>
                  <a:prstClr val="black"/>
                </a:solidFill>
                <a:latin typeface="Calibri" panose="020F0502020204030204"/>
              </a:rPr>
              <a:pPr defTabSz="933237">
                <a:defRPr/>
              </a:pPr>
              <a:t>28</a:t>
            </a:fld>
            <a:endParaRPr lang="sv-SE">
              <a:solidFill>
                <a:prstClr val="black"/>
              </a:solidFill>
              <a:latin typeface="Calibri" panose="020F0502020204030204"/>
            </a:endParaRPr>
          </a:p>
        </p:txBody>
      </p:sp>
    </p:spTree>
    <p:extLst>
      <p:ext uri="{BB962C8B-B14F-4D97-AF65-F5344CB8AC3E}">
        <p14:creationId xmlns:p14="http://schemas.microsoft.com/office/powerpoint/2010/main" val="203748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16"/>
              </a:spcAft>
            </a:pPr>
            <a:r>
              <a:rPr lang="sv-SE" sz="1800" dirty="0">
                <a:latin typeface="Calibri" panose="020F0502020204030204" pitchFamily="34" charset="0"/>
                <a:ea typeface="Calibri" panose="020F0502020204030204" pitchFamily="34" charset="0"/>
                <a:cs typeface="Times New Roman" panose="02020603050405020304" pitchFamily="18" charset="0"/>
              </a:rPr>
              <a:t>1177 är ett samarbete mellan regionerna och beslut om detta kommer att fattas i SKS. </a:t>
            </a:r>
            <a:r>
              <a:rPr lang="sv-SE" sz="1800" dirty="0" err="1">
                <a:latin typeface="Calibri" panose="020F0502020204030204" pitchFamily="34" charset="0"/>
                <a:ea typeface="Calibri" panose="020F0502020204030204" pitchFamily="34" charset="0"/>
                <a:cs typeface="Times New Roman" panose="02020603050405020304" pitchFamily="18" charset="0"/>
              </a:rPr>
              <a:t>Inera</a:t>
            </a:r>
            <a:r>
              <a:rPr lang="sv-SE" sz="1800" dirty="0">
                <a:latin typeface="Calibri" panose="020F0502020204030204" pitchFamily="34" charset="0"/>
                <a:ea typeface="Calibri" panose="020F0502020204030204" pitchFamily="34" charset="0"/>
                <a:cs typeface="Times New Roman" panose="02020603050405020304" pitchFamily="18" charset="0"/>
              </a:rPr>
              <a:t> är väl medvetna om att 1177 enligt det här förslaget ska vända sig till vårdpersonal som kan vara anställda av båda huvudmännen. Flera av produkterna tex vårdhandboken används i hög grad av vårdpersonal i kommunerna. Så fokus blir på vårdpersonal i sin helhet. Förankring om ett </a:t>
            </a:r>
            <a:r>
              <a:rPr lang="sv-SE" sz="1800" dirty="0" err="1">
                <a:latin typeface="Calibri" panose="020F0502020204030204" pitchFamily="34" charset="0"/>
                <a:ea typeface="Calibri" panose="020F0502020204030204" pitchFamily="34" charset="0"/>
                <a:cs typeface="Times New Roman" panose="02020603050405020304" pitchFamily="18" charset="0"/>
              </a:rPr>
              <a:t>ev</a:t>
            </a:r>
            <a:r>
              <a:rPr lang="sv-SE" sz="1800" dirty="0">
                <a:latin typeface="Calibri" panose="020F0502020204030204" pitchFamily="34" charset="0"/>
                <a:ea typeface="Calibri" panose="020F0502020204030204" pitchFamily="34" charset="0"/>
                <a:cs typeface="Times New Roman" panose="02020603050405020304" pitchFamily="18" charset="0"/>
              </a:rPr>
              <a:t> namnbyte kommer även förankras med personer i systemet: </a:t>
            </a:r>
          </a:p>
          <a:p>
            <a:pPr marL="291636" indent="-291636">
              <a:lnSpc>
                <a:spcPct val="107000"/>
              </a:lnSpc>
              <a:spcAft>
                <a:spcPts val="816"/>
              </a:spcAft>
              <a:buFont typeface="Arial" panose="020B0604020202020204" pitchFamily="34" charset="0"/>
              <a:buChar char="•"/>
            </a:pPr>
            <a:endParaRPr lang="sv-SE" sz="1800">
              <a:latin typeface="Calibri" panose="020F0502020204030204" pitchFamily="34" charset="0"/>
              <a:ea typeface="Calibri" panose="020F0502020204030204" pitchFamily="34" charset="0"/>
              <a:cs typeface="Times New Roman" panose="02020603050405020304" pitchFamily="18" charset="0"/>
            </a:endParaRPr>
          </a:p>
          <a:p>
            <a:pPr marL="291636" indent="-291636">
              <a:lnSpc>
                <a:spcPct val="107000"/>
              </a:lnSpc>
              <a:spcAft>
                <a:spcPts val="816"/>
              </a:spcAft>
              <a:buFont typeface="Arial" panose="020B0604020202020204" pitchFamily="34" charset="0"/>
              <a:buChar char="•"/>
            </a:pPr>
            <a:r>
              <a:rPr lang="sv-SE" sz="1800">
                <a:latin typeface="Calibri" panose="020F0502020204030204" pitchFamily="34" charset="0"/>
                <a:ea typeface="Calibri" panose="020F0502020204030204" pitchFamily="34" charset="0"/>
                <a:cs typeface="Times New Roman" panose="02020603050405020304" pitchFamily="18" charset="0"/>
              </a:rPr>
              <a:t>Stödfunktionen </a:t>
            </a:r>
            <a:r>
              <a:rPr lang="sv-SE" sz="1800" dirty="0">
                <a:latin typeface="Calibri" panose="020F0502020204030204" pitchFamily="34" charset="0"/>
                <a:ea typeface="Calibri" panose="020F0502020204030204" pitchFamily="34" charset="0"/>
                <a:cs typeface="Times New Roman" panose="02020603050405020304" pitchFamily="18" charset="0"/>
              </a:rPr>
              <a:t>arrangerar två digitala dialogmöten med NPO- och NSG-ordförande, processledare, sjukvårdsregionala samordnare, sjukvårdsregionala kommunikatörer </a:t>
            </a:r>
            <a:r>
              <a:rPr lang="sv-SE" sz="1800" dirty="0" err="1">
                <a:latin typeface="Calibri" panose="020F0502020204030204" pitchFamily="34" charset="0"/>
                <a:ea typeface="Calibri" panose="020F0502020204030204" pitchFamily="34" charset="0"/>
                <a:cs typeface="Times New Roman" panose="02020603050405020304" pitchFamily="18" charset="0"/>
              </a:rPr>
              <a:t>mfl.</a:t>
            </a:r>
            <a:r>
              <a:rPr lang="sv-SE" sz="1800" dirty="0">
                <a:latin typeface="Calibri" panose="020F0502020204030204" pitchFamily="34" charset="0"/>
                <a:ea typeface="Calibri" panose="020F0502020204030204" pitchFamily="34" charset="0"/>
                <a:cs typeface="Times New Roman" panose="02020603050405020304" pitchFamily="18" charset="0"/>
              </a:rPr>
              <a:t> Kommunala representanter i NPO är inbjudna att delta. </a:t>
            </a:r>
          </a:p>
          <a:p>
            <a:endParaRPr lang="sv-SE" noProof="0" dirty="0">
              <a:cs typeface="Calibri"/>
            </a:endParaRPr>
          </a:p>
        </p:txBody>
      </p:sp>
      <p:sp>
        <p:nvSpPr>
          <p:cNvPr id="4" name="Platshållare för bildnummer 3"/>
          <p:cNvSpPr>
            <a:spLocks noGrp="1"/>
          </p:cNvSpPr>
          <p:nvPr>
            <p:ph type="sldNum" sz="quarter" idx="5"/>
          </p:nvPr>
        </p:nvSpPr>
        <p:spPr/>
        <p:txBody>
          <a:bodyPr/>
          <a:lstStyle/>
          <a:p>
            <a:pPr defTabSz="933237">
              <a:defRPr/>
            </a:pPr>
            <a:fld id="{81A7E7E5-26AC-4975-B664-3DC748EADA4C}" type="slidenum">
              <a:rPr lang="sv-SE">
                <a:solidFill>
                  <a:prstClr val="black"/>
                </a:solidFill>
                <a:latin typeface="Calibri" panose="020F0502020204030204"/>
              </a:rPr>
              <a:pPr defTabSz="933237">
                <a:defRPr/>
              </a:pPr>
              <a:t>37</a:t>
            </a:fld>
            <a:endParaRPr lang="sv-SE">
              <a:solidFill>
                <a:prstClr val="black"/>
              </a:solidFill>
              <a:latin typeface="Calibri" panose="020F0502020204030204"/>
            </a:endParaRPr>
          </a:p>
        </p:txBody>
      </p:sp>
    </p:spTree>
    <p:extLst>
      <p:ext uri="{BB962C8B-B14F-4D97-AF65-F5344CB8AC3E}">
        <p14:creationId xmlns:p14="http://schemas.microsoft.com/office/powerpoint/2010/main" val="2200728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a:solidFill>
                  <a:srgbClr val="222222"/>
                </a:solidFill>
                <a:effectLst/>
                <a:latin typeface="open sans" panose="020B0606030504020204" pitchFamily="34" charset="0"/>
              </a:rPr>
              <a:t>Genom att utveckla arbetssätt i samarbete krokar regioner arm med varandra, med kommuner, patient- och professionsföreningar, nationella myndigheter och forskarsamhället. </a:t>
            </a:r>
          </a:p>
          <a:p>
            <a:r>
              <a:rPr lang="sv-SE" b="0" i="0">
                <a:solidFill>
                  <a:srgbClr val="222222"/>
                </a:solidFill>
                <a:effectLst/>
                <a:latin typeface="open sans" panose="020B0606030504020204" pitchFamily="34" charset="0"/>
              </a:rPr>
              <a:t>Samarbetet tydliggör också vårdens och patientens gemensamma utvecklingsarbete för att skapa rätt vård och behandling för varje enskild individ. Kunskapsstyrning är ett av flera verktyg som används för att göra en bra vård ännu bättre. </a:t>
            </a:r>
          </a:p>
          <a:p>
            <a:r>
              <a:rPr lang="sv-SE" b="0" i="0">
                <a:solidFill>
                  <a:srgbClr val="222222"/>
                </a:solidFill>
                <a:effectLst/>
                <a:latin typeface="open sans" panose="020B0606030504020204" pitchFamily="34" charset="0"/>
              </a:rPr>
              <a:t>Målet med kunskapsstyrning är att alltid använda bästa tillgängliga kunskap.</a:t>
            </a:r>
            <a:endParaRPr lang="sv-SE"/>
          </a:p>
        </p:txBody>
      </p:sp>
      <p:sp>
        <p:nvSpPr>
          <p:cNvPr id="4" name="Platshållare för bildnummer 3"/>
          <p:cNvSpPr>
            <a:spLocks noGrp="1"/>
          </p:cNvSpPr>
          <p:nvPr>
            <p:ph type="sldNum" sz="quarter" idx="5"/>
          </p:nvPr>
        </p:nvSpPr>
        <p:spPr/>
        <p:txBody>
          <a:bodyPr/>
          <a:lstStyle/>
          <a:p>
            <a:pPr defTabSz="933237">
              <a:defRPr/>
            </a:pPr>
            <a:fld id="{046DC2E8-5A7C-4501-94AA-64B7337D5219}" type="slidenum">
              <a:rPr lang="sv-SE">
                <a:solidFill>
                  <a:prstClr val="black"/>
                </a:solidFill>
                <a:latin typeface="Calibri" panose="020F0502020204030204"/>
              </a:rPr>
              <a:pPr defTabSz="933237">
                <a:defRPr/>
              </a:pPr>
              <a:t>41</a:t>
            </a:fld>
            <a:endParaRPr lang="sv-SE">
              <a:solidFill>
                <a:prstClr val="black"/>
              </a:solidFill>
              <a:latin typeface="Calibri" panose="020F0502020204030204"/>
            </a:endParaRPr>
          </a:p>
        </p:txBody>
      </p:sp>
    </p:spTree>
    <p:extLst>
      <p:ext uri="{BB962C8B-B14F-4D97-AF65-F5344CB8AC3E}">
        <p14:creationId xmlns:p14="http://schemas.microsoft.com/office/powerpoint/2010/main" val="3564624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C0243-9525-4CCF-8EBA-6B5328E1686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245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33237">
              <a:defRPr/>
            </a:pPr>
            <a:fld id="{8FB7F2EF-F1A0-4F0B-AEE7-4412044D72D3}" type="slidenum">
              <a:rPr lang="sv-SE">
                <a:solidFill>
                  <a:prstClr val="black"/>
                </a:solidFill>
                <a:latin typeface="Calibri" panose="020F0502020204030204"/>
              </a:rPr>
              <a:pPr defTabSz="933237">
                <a:defRPr/>
              </a:pPr>
              <a:t>49</a:t>
            </a:fld>
            <a:endParaRPr lang="sv-SE">
              <a:solidFill>
                <a:prstClr val="black"/>
              </a:solidFill>
              <a:latin typeface="Calibri" panose="020F0502020204030204"/>
            </a:endParaRPr>
          </a:p>
        </p:txBody>
      </p:sp>
    </p:spTree>
    <p:extLst>
      <p:ext uri="{BB962C8B-B14F-4D97-AF65-F5344CB8AC3E}">
        <p14:creationId xmlns:p14="http://schemas.microsoft.com/office/powerpoint/2010/main" val="67687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kommer att komma tillbaka till målet</a:t>
            </a:r>
          </a:p>
          <a:p>
            <a:r>
              <a:rPr lang="sv-SE" dirty="0"/>
              <a:t>Nu behöver vi vara konkreta!</a:t>
            </a:r>
          </a:p>
        </p:txBody>
      </p:sp>
      <p:sp>
        <p:nvSpPr>
          <p:cNvPr id="4" name="Platshållare för bildnummer 3"/>
          <p:cNvSpPr>
            <a:spLocks noGrp="1"/>
          </p:cNvSpPr>
          <p:nvPr>
            <p:ph type="sldNum" sz="quarter" idx="5"/>
          </p:nvPr>
        </p:nvSpPr>
        <p:spPr/>
        <p:txBody>
          <a:bodyPr/>
          <a:lstStyle/>
          <a:p>
            <a:fld id="{55DCA19E-0B12-45F8-91D9-10F015D49708}" type="slidenum">
              <a:rPr lang="sv-SE" smtClean="0"/>
              <a:t>6</a:t>
            </a:fld>
            <a:endParaRPr lang="sv-SE"/>
          </a:p>
        </p:txBody>
      </p:sp>
    </p:spTree>
    <p:extLst>
      <p:ext uri="{BB962C8B-B14F-4D97-AF65-F5344CB8AC3E}">
        <p14:creationId xmlns:p14="http://schemas.microsoft.com/office/powerpoint/2010/main" val="132443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33237">
              <a:defRPr/>
            </a:pPr>
            <a:r>
              <a:rPr lang="sv-SE" dirty="0"/>
              <a:t>Avvägning mellan lokalt och regional inflytande i delar av RSS verksamhet kontra en stabil finansiering av delar av uppdraget som gäller kunskapsstyrning?</a:t>
            </a:r>
          </a:p>
          <a:p>
            <a:endParaRPr lang="sv-SE" dirty="0"/>
          </a:p>
          <a:p>
            <a:pPr>
              <a:lnSpc>
                <a:spcPct val="107000"/>
              </a:lnSpc>
              <a:spcAft>
                <a:spcPts val="816"/>
              </a:spcAft>
            </a:pPr>
            <a:r>
              <a:rPr lang="sv-SE" sz="1800" b="1" dirty="0">
                <a:latin typeface="Calibri" panose="020F0502020204030204" pitchFamily="34" charset="0"/>
                <a:ea typeface="Times New Roman" panose="02020603050405020304" pitchFamily="18" charset="0"/>
                <a:cs typeface="Times New Roman" panose="02020603050405020304" pitchFamily="18" charset="0"/>
              </a:rPr>
              <a:t>Samverkan på länsnivå är avgörande för omställningen till en kunskapsbaserad socialtjänst</a:t>
            </a:r>
            <a:endParaRPr lang="sv-SE"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16"/>
              </a:spcAft>
            </a:pPr>
            <a:r>
              <a:rPr lang="sv-SE" sz="1800" dirty="0">
                <a:latin typeface="Calibri" panose="020F0502020204030204" pitchFamily="34" charset="0"/>
                <a:ea typeface="Times New Roman" panose="02020603050405020304" pitchFamily="18" charset="0"/>
                <a:cs typeface="Times New Roman" panose="02020603050405020304" pitchFamily="18" charset="0"/>
              </a:rPr>
              <a:t>Många kommuner är för små för att ha egna kunskapsorganisationer. Även om medel tilldelas för att bedriva omställningen lokalt kommer förändringsledare och chefer på den lokala nivån att behöva stöd i sitt arbete. En strategisk del av RSS-verksamheten i länen idag är de nätverk av kommunrepresentanter som samordnas med hjälp av RSS. Samtliga RSS organiserar socialchefsnätverk men också många andra sakområdesnätverk och genom att kommuner genom RSS kan arbeta tillsammans med både med omställningen till en ny socialtjänstlag och i kommande utmaningar kan oönskade ojämlika förhållanden mellan kommuners kapacitet kan utjämnas. </a:t>
            </a:r>
          </a:p>
          <a:p>
            <a:pPr>
              <a:lnSpc>
                <a:spcPct val="107000"/>
              </a:lnSpc>
              <a:spcAft>
                <a:spcPts val="816"/>
              </a:spcAft>
            </a:pPr>
            <a:r>
              <a:rPr lang="sv-SE" sz="1800" b="1" dirty="0">
                <a:latin typeface="Calibri" panose="020F0502020204030204" pitchFamily="34" charset="0"/>
                <a:ea typeface="Times New Roman" panose="02020603050405020304" pitchFamily="18" charset="0"/>
                <a:cs typeface="Times New Roman" panose="02020603050405020304" pitchFamily="18" charset="0"/>
              </a:rPr>
              <a:t>RSS roll som en dialogpart för staten</a:t>
            </a:r>
            <a:endParaRPr lang="sv-SE"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16"/>
              </a:spcAft>
            </a:pPr>
            <a:r>
              <a:rPr lang="sv-SE" sz="1800" dirty="0">
                <a:latin typeface="Calibri" panose="020F0502020204030204" pitchFamily="34" charset="0"/>
                <a:ea typeface="Times New Roman" panose="02020603050405020304" pitchFamily="18" charset="0"/>
                <a:cs typeface="Times New Roman" panose="02020603050405020304" pitchFamily="18" charset="0"/>
              </a:rPr>
              <a:t>Det är av avgörande betydelse för omställningen att de myndigheter som kommer att få uppdrag att stödja omställningen har en dialogpart för att det stöd som tas fram och ska ges av den nationell nivån ska bli relevant och användbart för kommunerna. Genom RSS kan staten föra dialoger med alla Sveriges 290 kommuner. SKR samordnar ett flertal nätverk med representanter från RSS där denna dialog förs redan idag. Men det är ett resurskrävande arbete att föra dialoger, hämta och sprida information till och från kommuner för att vara informationsbärare mellan lokal och nationell nivå. </a:t>
            </a:r>
          </a:p>
          <a:p>
            <a:pPr>
              <a:lnSpc>
                <a:spcPct val="107000"/>
              </a:lnSpc>
              <a:spcAft>
                <a:spcPts val="816"/>
              </a:spcAft>
            </a:pPr>
            <a:r>
              <a:rPr lang="sv-SE" sz="1800" dirty="0">
                <a:latin typeface="Calibri" panose="020F0502020204030204" pitchFamily="34" charset="0"/>
                <a:ea typeface="Times New Roman" panose="02020603050405020304" pitchFamily="18" charset="0"/>
                <a:cs typeface="Times New Roman" panose="02020603050405020304" pitchFamily="18" charset="0"/>
              </a:rPr>
              <a:t>Genom Partnerskapet till stöd för kunskapsstyrning i socialtjänsten har steg redan tagits för nationellt samarbete i utvecklingsarbete mellan statliga myndigheter och RSS för lokal nytta. Samarbetet kommer att ha stor betydelse för omställningen men också i utvecklingsarbete framåt. För att alla kommuner ska ha samma möjlighet dels att genom sitt RSS föra fram sina behov och dels medverka/påverka i de utvecklingsarbeten som genomförs nationellt behövs mer jämlika förutsättningar för RSS.</a:t>
            </a:r>
          </a:p>
          <a:p>
            <a:pPr>
              <a:lnSpc>
                <a:spcPct val="107000"/>
              </a:lnSpc>
              <a:spcAft>
                <a:spcPts val="816"/>
              </a:spcAft>
            </a:pPr>
            <a:r>
              <a:rPr lang="sv-SE" sz="1800" b="1" dirty="0">
                <a:latin typeface="Calibri" panose="020F0502020204030204" pitchFamily="34" charset="0"/>
                <a:ea typeface="Times New Roman" panose="02020603050405020304" pitchFamily="18" charset="0"/>
                <a:cs typeface="Times New Roman" panose="02020603050405020304" pitchFamily="18" charset="0"/>
              </a:rPr>
              <a:t>RSS betydelse för verksamhetsrelevant utvecklingsarbete</a:t>
            </a:r>
            <a:endParaRPr lang="sv-SE"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16"/>
              </a:spcAft>
            </a:pPr>
            <a:r>
              <a:rPr lang="sv-SE" sz="1800" dirty="0">
                <a:latin typeface="Calibri" panose="020F0502020204030204" pitchFamily="34" charset="0"/>
                <a:ea typeface="Times New Roman" panose="02020603050405020304" pitchFamily="18" charset="0"/>
                <a:cs typeface="Times New Roman" panose="02020603050405020304" pitchFamily="18" charset="0"/>
              </a:rPr>
              <a:t>Kommuner kommer att behöva stöd att genomföra utvecklingsinsatser utifrån de nya lagkraven med utgångspunkt i aktuella förbättrings- och utvecklingsområden från ett regionalt perspektiv. Det är också ett arbete som kommer att behöva fortsätta efter att den nya lagen implementerats. Det kan exempelvis handla om att stödja kommunerna implementera nya arbetssätt som myndigheterna rekommenderar eller stöd för att följa upp och analysera data från den egna verksamheten. Ett regionalt processtöd blir avgörande särskilt för de små kommunerna som inte har egna utvecklingsresurser inom alla områden. </a:t>
            </a:r>
          </a:p>
          <a:p>
            <a:pPr>
              <a:lnSpc>
                <a:spcPct val="107000"/>
              </a:lnSpc>
              <a:spcAft>
                <a:spcPts val="816"/>
              </a:spcAft>
            </a:pPr>
            <a:r>
              <a:rPr lang="sv-SE" sz="1800" b="1" dirty="0">
                <a:latin typeface="Calibri" panose="020F0502020204030204" pitchFamily="34" charset="0"/>
                <a:ea typeface="Times New Roman" panose="02020603050405020304" pitchFamily="18" charset="0"/>
                <a:cs typeface="Times New Roman" panose="02020603050405020304" pitchFamily="18" charset="0"/>
              </a:rPr>
              <a:t>RSS roll för kompetensutveckling för socialtjänsten medarbetare</a:t>
            </a:r>
            <a:endParaRPr lang="sv-SE"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16"/>
              </a:spcAft>
            </a:pPr>
            <a:r>
              <a:rPr lang="sv-SE" sz="1800" dirty="0">
                <a:latin typeface="Calibri" panose="020F0502020204030204" pitchFamily="34" charset="0"/>
                <a:ea typeface="Times New Roman" panose="02020603050405020304" pitchFamily="18" charset="0"/>
                <a:cs typeface="Times New Roman" panose="02020603050405020304" pitchFamily="18" charset="0"/>
              </a:rPr>
              <a:t>Det behövs en bred verksamhet när det gäller olika former av öppen och skräddarsydd kompetensutveckling för olika yrkeskategorier inom socialtjänsten för att kunna arbeta mer kunskapsbaserat. I samverkan med kommunerna, lärosäten, statliga myndigheter och med andra kommunalförbund och regioner, genomför RSS redan idag olika fortbildningsinsatser. Ett exempel på detta är RSS avgörande roll både för utvecklingen av nationella Yrkesresor för socialtjänstens medarbetare samt genomförandet och samordningen av Yrkesresan regionalt. Detta är ytterligare ett område som i samband med omställningen kommer att behöva intensifieras och förstärkas.</a:t>
            </a:r>
          </a:p>
          <a:p>
            <a:pPr>
              <a:lnSpc>
                <a:spcPct val="107000"/>
              </a:lnSpc>
              <a:spcAft>
                <a:spcPts val="816"/>
              </a:spcAft>
            </a:pPr>
            <a:r>
              <a:rPr lang="sv-SE" sz="1800" b="1" dirty="0">
                <a:latin typeface="Calibri" panose="020F0502020204030204" pitchFamily="34" charset="0"/>
                <a:ea typeface="Times New Roman" panose="02020603050405020304" pitchFamily="18" charset="0"/>
                <a:cs typeface="Times New Roman" panose="02020603050405020304" pitchFamily="18" charset="0"/>
              </a:rPr>
              <a:t>RSS betydelse för verksamhetsuppföljning och forskning om och med socialtjänsten</a:t>
            </a:r>
            <a:endParaRPr lang="sv-SE"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16"/>
              </a:spcAft>
            </a:pPr>
            <a:r>
              <a:rPr lang="sv-SE" sz="1800" dirty="0">
                <a:latin typeface="Calibri" panose="020F0502020204030204" pitchFamily="34" charset="0"/>
                <a:ea typeface="Times New Roman" panose="02020603050405020304" pitchFamily="18" charset="0"/>
                <a:cs typeface="Times New Roman" panose="02020603050405020304" pitchFamily="18" charset="0"/>
              </a:rPr>
              <a:t>Den lokala och praktiknära kunskapsutvecklingen är särskilt viktig för socialtjänstens verksamheter med tanke på dagens tillgång till forskning och nuvarande kunskapsläge för de insatser som ges av socialtjänsten. RSS kan i samarbete med universitet/högskolor eller genom egen FoU-verksamhet bedriva stöd till kommunerna i den lokala kunskapsutvecklingen. Det kan exempelvis handla om analyser, stöd i att genomföra individbaserad systematisk uppföljning, följeforskning på nya arbetssätt, forskarhandledning för verksamhetsutveckling och stöd till implementering av nya arbetssätt. Det handlar också om omvärldsbevakning och förmedling  av aktuell forskning. Att förstärka den lokala kunskapsutvecklingen kommer att bli helt avgörande när socialtjänsten ska arbeta mer kunskapsbaserat och RSS stöd kommer att behöva finnas på lång sikt.</a:t>
            </a:r>
          </a:p>
          <a:p>
            <a:endParaRPr lang="sv-SE" dirty="0"/>
          </a:p>
        </p:txBody>
      </p:sp>
      <p:sp>
        <p:nvSpPr>
          <p:cNvPr id="4" name="Platshållare för bildnummer 3"/>
          <p:cNvSpPr>
            <a:spLocks noGrp="1"/>
          </p:cNvSpPr>
          <p:nvPr>
            <p:ph type="sldNum" sz="quarter" idx="5"/>
          </p:nvPr>
        </p:nvSpPr>
        <p:spPr/>
        <p:txBody>
          <a:bodyPr/>
          <a:lstStyle/>
          <a:p>
            <a:fld id="{55DCA19E-0B12-45F8-91D9-10F015D49708}" type="slidenum">
              <a:rPr lang="sv-SE" smtClean="0"/>
              <a:t>7</a:t>
            </a:fld>
            <a:endParaRPr lang="sv-SE" dirty="0"/>
          </a:p>
        </p:txBody>
      </p:sp>
    </p:spTree>
    <p:extLst>
      <p:ext uri="{BB962C8B-B14F-4D97-AF65-F5344CB8AC3E}">
        <p14:creationId xmlns:p14="http://schemas.microsoft.com/office/powerpoint/2010/main" val="294722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C91CD69-CC1E-4B6F-AF06-E7A60FD1A8AA}" type="slidenum">
              <a:rPr lang="sv-SE" smtClean="0"/>
              <a:t>8</a:t>
            </a:fld>
            <a:endParaRPr lang="sv-SE"/>
          </a:p>
        </p:txBody>
      </p:sp>
    </p:spTree>
    <p:extLst>
      <p:ext uri="{BB962C8B-B14F-4D97-AF65-F5344CB8AC3E}">
        <p14:creationId xmlns:p14="http://schemas.microsoft.com/office/powerpoint/2010/main" val="394765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52462">
              <a:defRPr/>
            </a:pPr>
            <a:fld id="{59A2448B-1718-4C95-80F5-B2951ADA696F}" type="slidenum">
              <a:rPr lang="sv-SE">
                <a:solidFill>
                  <a:prstClr val="black"/>
                </a:solidFill>
                <a:latin typeface="Calibri" panose="020F0502020204030204"/>
              </a:rPr>
              <a:pPr defTabSz="952462">
                <a:defRPr/>
              </a:pPr>
              <a:t>11</a:t>
            </a:fld>
            <a:endParaRPr lang="sv-SE" dirty="0">
              <a:solidFill>
                <a:prstClr val="black"/>
              </a:solidFill>
              <a:latin typeface="Calibri" panose="020F0502020204030204"/>
            </a:endParaRPr>
          </a:p>
        </p:txBody>
      </p:sp>
    </p:spTree>
    <p:extLst>
      <p:ext uri="{BB962C8B-B14F-4D97-AF65-F5344CB8AC3E}">
        <p14:creationId xmlns:p14="http://schemas.microsoft.com/office/powerpoint/2010/main" val="2275400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52462">
              <a:defRPr/>
            </a:pPr>
            <a:fld id="{59A2448B-1718-4C95-80F5-B2951ADA696F}" type="slidenum">
              <a:rPr lang="sv-SE">
                <a:solidFill>
                  <a:prstClr val="black"/>
                </a:solidFill>
                <a:latin typeface="Calibri" panose="020F0502020204030204"/>
              </a:rPr>
              <a:pPr defTabSz="952462">
                <a:defRPr/>
              </a:pPr>
              <a:t>12</a:t>
            </a:fld>
            <a:endParaRPr lang="sv-SE" dirty="0">
              <a:solidFill>
                <a:prstClr val="black"/>
              </a:solidFill>
              <a:latin typeface="Calibri" panose="020F0502020204030204"/>
            </a:endParaRPr>
          </a:p>
        </p:txBody>
      </p:sp>
    </p:spTree>
    <p:extLst>
      <p:ext uri="{BB962C8B-B14F-4D97-AF65-F5344CB8AC3E}">
        <p14:creationId xmlns:p14="http://schemas.microsoft.com/office/powerpoint/2010/main" val="106149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52462">
              <a:defRPr/>
            </a:pPr>
            <a:fld id="{59A2448B-1718-4C95-80F5-B2951ADA696F}" type="slidenum">
              <a:rPr lang="sv-SE">
                <a:solidFill>
                  <a:prstClr val="black"/>
                </a:solidFill>
                <a:latin typeface="Calibri" panose="020F0502020204030204"/>
              </a:rPr>
              <a:pPr defTabSz="952462">
                <a:defRPr/>
              </a:pPr>
              <a:t>13</a:t>
            </a:fld>
            <a:endParaRPr lang="sv-SE" dirty="0">
              <a:solidFill>
                <a:prstClr val="black"/>
              </a:solidFill>
              <a:latin typeface="Calibri" panose="020F0502020204030204"/>
            </a:endParaRPr>
          </a:p>
        </p:txBody>
      </p:sp>
    </p:spTree>
    <p:extLst>
      <p:ext uri="{BB962C8B-B14F-4D97-AF65-F5344CB8AC3E}">
        <p14:creationId xmlns:p14="http://schemas.microsoft.com/office/powerpoint/2010/main" val="427798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952462">
              <a:defRPr/>
            </a:pPr>
            <a:fld id="{59A2448B-1718-4C95-80F5-B2951ADA696F}" type="slidenum">
              <a:rPr lang="sv-SE">
                <a:solidFill>
                  <a:prstClr val="black"/>
                </a:solidFill>
                <a:latin typeface="Calibri" panose="020F0502020204030204"/>
              </a:rPr>
              <a:pPr defTabSz="952462">
                <a:defRPr/>
              </a:pPr>
              <a:t>14</a:t>
            </a:fld>
            <a:endParaRPr lang="sv-SE" dirty="0">
              <a:solidFill>
                <a:prstClr val="black"/>
              </a:solidFill>
              <a:latin typeface="Calibri" panose="020F0502020204030204"/>
            </a:endParaRPr>
          </a:p>
        </p:txBody>
      </p:sp>
    </p:spTree>
    <p:extLst>
      <p:ext uri="{BB962C8B-B14F-4D97-AF65-F5344CB8AC3E}">
        <p14:creationId xmlns:p14="http://schemas.microsoft.com/office/powerpoint/2010/main" val="407751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oleObject" Target="../embeddings/oleObject2.bin"/></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754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518961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08818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32416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5285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319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3273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01000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21088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05047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089945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894996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11906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ritning&#10;&#10;Automatiskt genererad beskrivning">
            <a:extLst>
              <a:ext uri="{FF2B5EF4-FFF2-40B4-BE49-F238E27FC236}">
                <a16:creationId xmlns:a16="http://schemas.microsoft.com/office/drawing/2014/main" id="{1E92A6A6-8B0A-4DE1-8142-4259EB45C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682952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2731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7493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4059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10736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04916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0164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48754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02427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432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4109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49886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11355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85275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83048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61404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4538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22208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31946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786663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6611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74591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68622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45188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49645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413204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155415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6B07FC5-EC85-B7B6-5E62-A7123BF77678}"/>
              </a:ext>
            </a:extLst>
          </p:cNvPr>
          <p:cNvSpPr>
            <a:spLocks noGrp="1"/>
          </p:cNvSpPr>
          <p:nvPr>
            <p:ph type="title"/>
          </p:nvPr>
        </p:nvSpPr>
        <p:spPr>
          <a:xfrm>
            <a:off x="666000" y="2746800"/>
            <a:ext cx="9608400" cy="1965600"/>
          </a:xfrm>
        </p:spPr>
        <p:txBody>
          <a:bodyPr/>
          <a:lstStyle>
            <a:lvl1pPr algn="ctr">
              <a:defRPr sz="5400"/>
            </a:lvl1pPr>
          </a:lstStyle>
          <a:p>
            <a:r>
              <a:rPr lang="sv-SE"/>
              <a:t>Klicka här för att ändra mall för rubrikformat</a:t>
            </a:r>
            <a:endParaRPr lang="en-GB"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556013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99223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03220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799634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7730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6551489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r>
              <a:rPr lang="sv-SE"/>
              <a:t>Avdeldningen för vård och omsorg</a:t>
            </a:r>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CF5D7EB8-0BF4-47F7-91CE-3C9DEBD1CE20}" type="datetime1">
              <a:rPr lang="sv-SE" smtClean="0"/>
              <a:t>2023-03-21</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436151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222221"/>
              </a:solidFill>
              <a:effectLst/>
              <a:uLnTx/>
              <a:uFillTx/>
              <a:latin typeface="Arial"/>
              <a:ea typeface="+mn-ea"/>
              <a:cs typeface="+mn-cs"/>
            </a:endParaRPr>
          </a:p>
        </p:txBody>
      </p:sp>
      <p:sp>
        <p:nvSpPr>
          <p:cNvPr id="4" name="Platshållare för datum 3"/>
          <p:cNvSpPr>
            <a:spLocks noGrp="1"/>
          </p:cNvSpPr>
          <p:nvPr>
            <p:ph type="dt" sz="half" idx="10"/>
          </p:nvPr>
        </p:nvSpPr>
        <p:spPr/>
        <p:txBody>
          <a:bodyPr/>
          <a:lstStyle>
            <a:lvl1pPr>
              <a:defRPr>
                <a:solidFill>
                  <a:srgbClr val="22222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srgbClr val="22222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2023-03-21</a:t>
            </a:fld>
            <a:endParaRPr kumimoji="0" lang="sv-SE" sz="1200" b="0" i="0" u="none" strike="noStrike" kern="1200" cap="none" spc="0" normalizeH="0" baseline="0" noProof="0" dirty="0">
              <a:ln>
                <a:noFill/>
              </a:ln>
              <a:solidFill>
                <a:srgbClr val="222221"/>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22222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srgbClr val="222221"/>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1275670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848801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494417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7716EBB-6F74-3CA5-4094-A2F442FE6339}"/>
              </a:ext>
            </a:extLst>
          </p:cNvPr>
          <p:cNvSpPr>
            <a:spLocks noGrp="1"/>
          </p:cNvSpPr>
          <p:nvPr>
            <p:ph type="title"/>
          </p:nvPr>
        </p:nvSpPr>
        <p:spPr>
          <a:xfrm>
            <a:off x="666000" y="2746800"/>
            <a:ext cx="9608400" cy="1965600"/>
          </a:xfrm>
        </p:spPr>
        <p:txBody>
          <a:bodyPr/>
          <a:lstStyle>
            <a:lvl1pPr algn="ctr">
              <a:defRPr sz="5400"/>
            </a:lvl1pPr>
          </a:lstStyle>
          <a:p>
            <a:r>
              <a:rPr lang="sv-SE"/>
              <a:t>Klicka här för att ändra mall för rubrikformat</a:t>
            </a:r>
            <a:endParaRPr lang="en-GB"/>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28081907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299817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2023-03-21</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023717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765C18DA-410A-4124-BB0F-DE8CA676B1E5}" type="datetimeFigureOut">
              <a:rPr lang="sv-SE" smtClean="0"/>
              <a:t>2023-03-21</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6130592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4976944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21542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how | title only">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F1BF4A4D-B72A-23F6-5EB5-7B0DBA70722C}"/>
              </a:ext>
            </a:extLst>
          </p:cNvPr>
          <p:cNvGraphicFramePr>
            <a:graphicFrameLocks noChangeAspect="1"/>
          </p:cNvGraphicFramePr>
          <p:nvPr>
            <p:custDataLst>
              <p:tags r:id="rId2"/>
            </p:custDataLst>
            <p:extLst>
              <p:ext uri="{D42A27DB-BD31-4B8C-83A1-F6EECF244321}">
                <p14:modId xmlns:p14="http://schemas.microsoft.com/office/powerpoint/2010/main" val="1606179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4" imgW="306" imgH="306" progId="TCLayout.ActiveDocument.1">
                  <p:embed/>
                </p:oleObj>
              </mc:Choice>
              <mc:Fallback>
                <p:oleObj name="think-cell Slide" r:id="rId4" imgW="306" imgH="306" progId="TCLayout.ActiveDocument.1">
                  <p:embed/>
                  <p:pic>
                    <p:nvPicPr>
                      <p:cNvPr id="7" name="Objekt 6" hidden="1">
                        <a:extLst>
                          <a:ext uri="{FF2B5EF4-FFF2-40B4-BE49-F238E27FC236}">
                            <a16:creationId xmlns:a16="http://schemas.microsoft.com/office/drawing/2014/main" id="{F1BF4A4D-B72A-23F6-5EB5-7B0DBA70722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919B4788-D345-A470-5336-37FDFB14C709}"/>
              </a:ext>
            </a:extLst>
          </p:cNvPr>
          <p:cNvSpPr>
            <a:spLocks noGrp="1"/>
          </p:cNvSpPr>
          <p:nvPr>
            <p:ph type="ftr" sz="quarter" idx="10"/>
          </p:nvPr>
        </p:nvSpPr>
        <p:spPr bwMode="gray"/>
        <p:txBody>
          <a:bodyPr/>
          <a:lstStyle/>
          <a:p>
            <a:r>
              <a:rPr lang="en-GB"/>
              <a:t>Slide library</a:t>
            </a:r>
            <a:endParaRPr lang="en-GB" dirty="0"/>
          </a:p>
        </p:txBody>
      </p:sp>
      <p:sp>
        <p:nvSpPr>
          <p:cNvPr id="5" name="Slide Number Placeholder 4">
            <a:extLst>
              <a:ext uri="{FF2B5EF4-FFF2-40B4-BE49-F238E27FC236}">
                <a16:creationId xmlns:a16="http://schemas.microsoft.com/office/drawing/2014/main" id="{B881635E-EBC2-FB39-7A8A-A30036AB59F6}"/>
              </a:ext>
            </a:extLst>
          </p:cNvPr>
          <p:cNvSpPr>
            <a:spLocks noGrp="1"/>
          </p:cNvSpPr>
          <p:nvPr>
            <p:ph type="sldNum" sz="quarter" idx="11"/>
          </p:nvPr>
        </p:nvSpPr>
        <p:spPr bwMode="gray"/>
        <p:txBody>
          <a:bodyPr/>
          <a:lstStyle/>
          <a:p>
            <a:fld id="{69E61F72-BD5E-4F5C-B9B0-A5B8E4FF5AC5}" type="slidenum">
              <a:rPr lang="en-GB"/>
              <a:pPr/>
              <a:t>‹#›</a:t>
            </a:fld>
            <a:endParaRPr lang="en-GB" dirty="0"/>
          </a:p>
        </p:txBody>
      </p:sp>
      <p:sp>
        <p:nvSpPr>
          <p:cNvPr id="3" name="Subtitle 2">
            <a:extLst>
              <a:ext uri="{FF2B5EF4-FFF2-40B4-BE49-F238E27FC236}">
                <a16:creationId xmlns:a16="http://schemas.microsoft.com/office/drawing/2014/main" id="{19FF2963-C143-6511-9F41-82B5DE869D17}"/>
              </a:ext>
            </a:extLst>
          </p:cNvPr>
          <p:cNvSpPr>
            <a:spLocks noGrp="1"/>
          </p:cNvSpPr>
          <p:nvPr>
            <p:ph type="subTitle" idx="1" hasCustomPrompt="1"/>
          </p:nvPr>
        </p:nvSpPr>
        <p:spPr bwMode="gray">
          <a:xfrm>
            <a:off x="696000" y="2060848"/>
            <a:ext cx="5183578" cy="432000"/>
          </a:xfrm>
        </p:spPr>
        <p:txBody>
          <a:bodyPr/>
          <a:lstStyle>
            <a:lvl1pPr marL="0" indent="0" algn="l">
              <a:lnSpc>
                <a:spcPct val="110000"/>
              </a:lnSpc>
              <a:spcBef>
                <a:spcPts val="0"/>
              </a:spcBef>
              <a:spcAft>
                <a:spcPts val="0"/>
              </a:spcAft>
              <a:buNone/>
              <a:defRPr sz="2200" b="0">
                <a:solidFill>
                  <a:schemeClr val="tx1"/>
                </a:solidFill>
              </a:defRPr>
            </a:lvl1pPr>
            <a:lvl2pPr marL="0" indent="0" algn="l">
              <a:lnSpc>
                <a:spcPct val="110000"/>
              </a:lnSpc>
              <a:spcBef>
                <a:spcPts val="0"/>
              </a:spcBef>
              <a:spcAft>
                <a:spcPts val="0"/>
              </a:spcAft>
              <a:buNone/>
              <a:defRPr sz="2200" b="0">
                <a:solidFill>
                  <a:schemeClr val="tx1"/>
                </a:solidFill>
              </a:defRPr>
            </a:lvl2pPr>
            <a:lvl3pPr marL="0" indent="0" algn="l">
              <a:lnSpc>
                <a:spcPct val="110000"/>
              </a:lnSpc>
              <a:spcBef>
                <a:spcPts val="0"/>
              </a:spcBef>
              <a:spcAft>
                <a:spcPts val="0"/>
              </a:spcAft>
              <a:buNone/>
              <a:defRPr sz="2200" b="0">
                <a:solidFill>
                  <a:schemeClr val="tx1"/>
                </a:solidFill>
              </a:defRPr>
            </a:lvl3pPr>
            <a:lvl4pPr marL="0" indent="0" algn="l">
              <a:lnSpc>
                <a:spcPct val="110000"/>
              </a:lnSpc>
              <a:spcBef>
                <a:spcPts val="0"/>
              </a:spcBef>
              <a:spcAft>
                <a:spcPts val="0"/>
              </a:spcAft>
              <a:buNone/>
              <a:defRPr sz="2200" b="0">
                <a:solidFill>
                  <a:schemeClr val="tx1"/>
                </a:solidFill>
              </a:defRPr>
            </a:lvl4pPr>
            <a:lvl5pPr marL="0" indent="0" algn="l">
              <a:lnSpc>
                <a:spcPct val="110000"/>
              </a:lnSpc>
              <a:spcBef>
                <a:spcPts val="0"/>
              </a:spcBef>
              <a:spcAft>
                <a:spcPts val="0"/>
              </a:spcAft>
              <a:buNone/>
              <a:defRPr sz="2200" b="0">
                <a:solidFill>
                  <a:schemeClr val="tx1"/>
                </a:solidFill>
              </a:defRPr>
            </a:lvl5pPr>
            <a:lvl6pPr marL="0" indent="0" algn="l">
              <a:lnSpc>
                <a:spcPct val="110000"/>
              </a:lnSpc>
              <a:spcBef>
                <a:spcPts val="0"/>
              </a:spcBef>
              <a:spcAft>
                <a:spcPts val="0"/>
              </a:spcAft>
              <a:buNone/>
              <a:defRPr sz="2200" b="0">
                <a:solidFill>
                  <a:schemeClr val="tx1"/>
                </a:solidFill>
              </a:defRPr>
            </a:lvl6pPr>
            <a:lvl7pPr marL="0" indent="0" algn="l">
              <a:lnSpc>
                <a:spcPct val="110000"/>
              </a:lnSpc>
              <a:spcBef>
                <a:spcPts val="0"/>
              </a:spcBef>
              <a:spcAft>
                <a:spcPts val="0"/>
              </a:spcAft>
              <a:buNone/>
              <a:defRPr sz="2200" b="0">
                <a:solidFill>
                  <a:schemeClr val="tx1"/>
                </a:solidFill>
              </a:defRPr>
            </a:lvl7pPr>
            <a:lvl8pPr marL="0" indent="0" algn="l">
              <a:lnSpc>
                <a:spcPct val="110000"/>
              </a:lnSpc>
              <a:spcBef>
                <a:spcPts val="0"/>
              </a:spcBef>
              <a:spcAft>
                <a:spcPts val="0"/>
              </a:spcAft>
              <a:buNone/>
              <a:defRPr sz="2200" b="0">
                <a:solidFill>
                  <a:schemeClr val="tx1"/>
                </a:solidFill>
              </a:defRPr>
            </a:lvl8pPr>
            <a:lvl9pPr marL="0" indent="0" algn="l">
              <a:lnSpc>
                <a:spcPct val="110000"/>
              </a:lnSpc>
              <a:spcBef>
                <a:spcPts val="0"/>
              </a:spcBef>
              <a:spcAft>
                <a:spcPts val="0"/>
              </a:spcAft>
              <a:buNone/>
              <a:defRPr sz="2200" b="0">
                <a:solidFill>
                  <a:schemeClr val="tx1"/>
                </a:solidFill>
              </a:defRPr>
            </a:lvl9pPr>
          </a:lstStyle>
          <a:p>
            <a:pPr lvl="0"/>
            <a:r>
              <a:rPr lang="en-GB" dirty="0"/>
              <a:t>Click to edit subtitle</a:t>
            </a:r>
          </a:p>
        </p:txBody>
      </p:sp>
      <p:sp>
        <p:nvSpPr>
          <p:cNvPr id="2" name="Title 1">
            <a:extLst>
              <a:ext uri="{FF2B5EF4-FFF2-40B4-BE49-F238E27FC236}">
                <a16:creationId xmlns:a16="http://schemas.microsoft.com/office/drawing/2014/main" id="{A8447669-90F6-08C0-74C3-F1A82C4B1284}"/>
              </a:ext>
            </a:extLst>
          </p:cNvPr>
          <p:cNvSpPr>
            <a:spLocks noGrp="1"/>
          </p:cNvSpPr>
          <p:nvPr>
            <p:ph type="title" hasCustomPrompt="1"/>
          </p:nvPr>
        </p:nvSpPr>
        <p:spPr bwMode="gray">
          <a:xfrm>
            <a:off x="696522" y="1052832"/>
            <a:ext cx="5183578" cy="1008016"/>
          </a:xfrm>
        </p:spPr>
        <p:txBody>
          <a:bodyPr vert="horz"/>
          <a:lstStyle>
            <a:lvl1pPr>
              <a:defRPr sz="3000"/>
            </a:lvl1pPr>
          </a:lstStyle>
          <a:p>
            <a:r>
              <a:rPr lang="en-GB" dirty="0"/>
              <a:t>Click to edit title</a:t>
            </a:r>
          </a:p>
        </p:txBody>
      </p:sp>
    </p:spTree>
    <p:extLst>
      <p:ext uri="{BB962C8B-B14F-4D97-AF65-F5344CB8AC3E}">
        <p14:creationId xmlns:p14="http://schemas.microsoft.com/office/powerpoint/2010/main" val="2077665267"/>
      </p:ext>
    </p:extLst>
  </p:cSld>
  <p:clrMapOvr>
    <a:masterClrMapping/>
  </p:clrMapOvr>
  <p:extLst>
    <p:ext uri="{DCECCB84-F9BA-43D5-87BE-67443E8EF086}">
      <p15:sldGuideLst xmlns:p15="http://schemas.microsoft.com/office/powerpoint/2012/main">
        <p15:guide id="1" orient="horz" pos="1298">
          <p15:clr>
            <a:srgbClr val="A4A3A4"/>
          </p15:clr>
        </p15:guide>
        <p15:guide id="2" pos="3704">
          <p15:clr>
            <a:srgbClr val="A4A3A4"/>
          </p15:clr>
        </p15:guide>
        <p15:guide id="3" pos="3976">
          <p15:clr>
            <a:srgbClr val="A4A3A4"/>
          </p15:clr>
        </p15:guide>
        <p15:guide id="4" orient="horz" pos="1026">
          <p15:clr>
            <a:srgbClr val="A4A3A4"/>
          </p15:clr>
        </p15:guide>
        <p15:guide id="5" orient="horz" pos="1979">
          <p15:clr>
            <a:srgbClr val="A4A3A4"/>
          </p15:clr>
        </p15:guide>
        <p15:guide id="6" orient="horz" pos="2251">
          <p15:clr>
            <a:srgbClr val="A4A3A4"/>
          </p15:clr>
        </p15:guide>
        <p15:guide id="7" orient="horz" pos="3203">
          <p15:clr>
            <a:srgbClr val="A4A3A4"/>
          </p15:clr>
        </p15:guide>
        <p15:guide id="8" orient="horz" pos="2931">
          <p15:clr>
            <a:srgbClr val="A4A3A4"/>
          </p15:clr>
        </p15:guide>
        <p15:guide id="9" pos="1346">
          <p15:clr>
            <a:srgbClr val="A4A3A4"/>
          </p15:clr>
        </p15:guide>
        <p15:guide id="10" pos="2797">
          <p15:clr>
            <a:srgbClr val="A4A3A4"/>
          </p15:clr>
        </p15:guide>
        <p15:guide id="11" pos="1618">
          <p15:clr>
            <a:srgbClr val="A4A3A4"/>
          </p15:clr>
        </p15:guide>
        <p15:guide id="12" pos="2525">
          <p15:clr>
            <a:srgbClr val="A4A3A4"/>
          </p15:clr>
        </p15:guide>
        <p15:guide id="13" pos="4883">
          <p15:clr>
            <a:srgbClr val="A4A3A4"/>
          </p15:clr>
        </p15:guide>
        <p15:guide id="14" pos="5155">
          <p15:clr>
            <a:srgbClr val="A4A3A4"/>
          </p15:clr>
        </p15:guide>
        <p15:guide id="15" pos="6062">
          <p15:clr>
            <a:srgbClr val="A4A3A4"/>
          </p15:clr>
        </p15:guide>
        <p15:guide id="16" pos="6334">
          <p15:clr>
            <a:srgbClr val="A4A3A4"/>
          </p15:clr>
        </p15:guide>
        <p15:guide id="17" pos="756">
          <p15:clr>
            <a:srgbClr val="A4A3A4"/>
          </p15:clr>
        </p15:guide>
        <p15:guide id="18" pos="1028">
          <p15:clr>
            <a:srgbClr val="A4A3A4"/>
          </p15:clr>
        </p15:guide>
        <p15:guide id="19" pos="1935">
          <p15:clr>
            <a:srgbClr val="A4A3A4"/>
          </p15:clr>
        </p15:guide>
        <p15:guide id="20" pos="2207">
          <p15:clr>
            <a:srgbClr val="A4A3A4"/>
          </p15:clr>
        </p15:guide>
        <p15:guide id="21" pos="3114">
          <p15:clr>
            <a:srgbClr val="A4A3A4"/>
          </p15:clr>
        </p15:guide>
        <p15:guide id="22" pos="3386">
          <p15:clr>
            <a:srgbClr val="A4A3A4"/>
          </p15:clr>
        </p15:guide>
        <p15:guide id="23" pos="4294">
          <p15:clr>
            <a:srgbClr val="A4A3A4"/>
          </p15:clr>
        </p15:guide>
        <p15:guide id="24" pos="4566">
          <p15:clr>
            <a:srgbClr val="A4A3A4"/>
          </p15:clr>
        </p15:guide>
        <p15:guide id="25" pos="5473">
          <p15:clr>
            <a:srgbClr val="A4A3A4"/>
          </p15:clr>
        </p15:guide>
        <p15:guide id="26" pos="5745">
          <p15:clr>
            <a:srgbClr val="A4A3A4"/>
          </p15:clr>
        </p15:guide>
        <p15:guide id="27" pos="6652">
          <p15:clr>
            <a:srgbClr val="A4A3A4"/>
          </p15:clr>
        </p15:guide>
        <p15:guide id="28" pos="6924">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Avdeldningen för vård och omsorg</a:t>
            </a:r>
            <a:endParaRPr lang="sv-SE" dirty="0"/>
          </a:p>
        </p:txBody>
      </p:sp>
      <p:sp>
        <p:nvSpPr>
          <p:cNvPr id="4" name="Platshållare för datum 3"/>
          <p:cNvSpPr>
            <a:spLocks noGrp="1"/>
          </p:cNvSpPr>
          <p:nvPr>
            <p:ph type="dt" sz="half" idx="10"/>
          </p:nvPr>
        </p:nvSpPr>
        <p:spPr/>
        <p:txBody>
          <a:bodyPr/>
          <a:lstStyle/>
          <a:p>
            <a:fld id="{5B9E9FD0-8FC3-4C7A-92D1-576B75F9BE35}" type="datetime1">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73619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Avdeldningen för vård och omsorg</a:t>
            </a:r>
            <a:endParaRPr lang="sv-SE" dirty="0"/>
          </a:p>
        </p:txBody>
      </p:sp>
      <p:sp>
        <p:nvSpPr>
          <p:cNvPr id="4" name="Platshållare för datum 3"/>
          <p:cNvSpPr>
            <a:spLocks noGrp="1"/>
          </p:cNvSpPr>
          <p:nvPr>
            <p:ph type="dt" sz="half" idx="10"/>
          </p:nvPr>
        </p:nvSpPr>
        <p:spPr/>
        <p:txBody>
          <a:bodyPr/>
          <a:lstStyle/>
          <a:p>
            <a:fld id="{9035F194-1D7E-4E0C-8F80-B128F0987C54}" type="datetime1">
              <a:rPr lang="sv-SE" smtClean="0"/>
              <a:t>2023-03-21</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480165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Avdeldningen för vård och omsorg</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1AB89B8C-B0D8-41E3-A095-740F2A06704D}" type="datetime1">
              <a:rPr lang="sv-SE" smtClean="0"/>
              <a:t>2023-03-21</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4412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r>
              <a:rPr lang="sv-SE"/>
              <a:t>Avdeldningen för vård och omsorg</a:t>
            </a:r>
            <a:endParaRPr lang="sv-SE" dirty="0"/>
          </a:p>
        </p:txBody>
      </p:sp>
      <p:sp>
        <p:nvSpPr>
          <p:cNvPr id="5" name="Platshållare för datum 4"/>
          <p:cNvSpPr>
            <a:spLocks noGrp="1"/>
          </p:cNvSpPr>
          <p:nvPr>
            <p:ph type="dt" sz="half" idx="10"/>
          </p:nvPr>
        </p:nvSpPr>
        <p:spPr/>
        <p:txBody>
          <a:bodyPr/>
          <a:lstStyle/>
          <a:p>
            <a:fld id="{0EF49341-6D47-43E9-94DE-7E6CA4B0E13E}" type="datetime1">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1358887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r>
              <a:rPr lang="sv-SE"/>
              <a:t>Avdeldningen för vård och omsorg</a:t>
            </a:r>
            <a:endParaRPr lang="sv-SE" dirty="0"/>
          </a:p>
        </p:txBody>
      </p:sp>
      <p:sp>
        <p:nvSpPr>
          <p:cNvPr id="5" name="Platshållare för datum 4"/>
          <p:cNvSpPr>
            <a:spLocks noGrp="1"/>
          </p:cNvSpPr>
          <p:nvPr>
            <p:ph type="dt" sz="half" idx="10"/>
          </p:nvPr>
        </p:nvSpPr>
        <p:spPr/>
        <p:txBody>
          <a:bodyPr/>
          <a:lstStyle/>
          <a:p>
            <a:fld id="{2049DCDC-22CA-4850-B703-9B4A5E1A1124}" type="datetime1">
              <a:rPr lang="sv-SE" smtClean="0"/>
              <a:t>2023-03-21</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665428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r>
              <a:rPr lang="sv-SE"/>
              <a:t>Avdeldningen för vård och omsorg</a:t>
            </a:r>
            <a:endParaRPr lang="sv-SE" dirty="0"/>
          </a:p>
        </p:txBody>
      </p:sp>
      <p:sp>
        <p:nvSpPr>
          <p:cNvPr id="7" name="Platshållare för datum 6"/>
          <p:cNvSpPr>
            <a:spLocks noGrp="1"/>
          </p:cNvSpPr>
          <p:nvPr>
            <p:ph type="dt" sz="half" idx="10"/>
          </p:nvPr>
        </p:nvSpPr>
        <p:spPr/>
        <p:txBody>
          <a:bodyPr/>
          <a:lstStyle/>
          <a:p>
            <a:fld id="{EC54D64B-980B-473C-86D7-F49396EA920D}" type="datetime1">
              <a:rPr lang="sv-SE" smtClean="0"/>
              <a:t>2023-03-21</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59047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r>
              <a:rPr lang="sv-SE"/>
              <a:t>Avdeldningen för vård och omsorg</a:t>
            </a:r>
            <a:endParaRPr lang="sv-SE" dirty="0"/>
          </a:p>
        </p:txBody>
      </p:sp>
      <p:sp>
        <p:nvSpPr>
          <p:cNvPr id="3" name="Platshållare för datum 2"/>
          <p:cNvSpPr>
            <a:spLocks noGrp="1"/>
          </p:cNvSpPr>
          <p:nvPr>
            <p:ph type="dt" sz="half" idx="10"/>
          </p:nvPr>
        </p:nvSpPr>
        <p:spPr/>
        <p:txBody>
          <a:bodyPr/>
          <a:lstStyle/>
          <a:p>
            <a:fld id="{2F198858-612F-4352-835A-4696F03B9DB7}" type="datetime1">
              <a:rPr lang="sv-SE" smtClean="0"/>
              <a:t>2023-03-21</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704101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r>
              <a:rPr lang="sv-SE"/>
              <a:t>Avdeldningen för vård och omsorg</a:t>
            </a:r>
            <a:endParaRPr lang="sv-SE" dirty="0"/>
          </a:p>
        </p:txBody>
      </p:sp>
      <p:sp>
        <p:nvSpPr>
          <p:cNvPr id="2" name="Platshållare för datum 1"/>
          <p:cNvSpPr>
            <a:spLocks noGrp="1"/>
          </p:cNvSpPr>
          <p:nvPr>
            <p:ph type="dt" sz="half" idx="10"/>
          </p:nvPr>
        </p:nvSpPr>
        <p:spPr/>
        <p:txBody>
          <a:bodyPr/>
          <a:lstStyle/>
          <a:p>
            <a:fld id="{8B5E79F8-B0C4-4836-9A82-F007236A2EBF}" type="datetime1">
              <a:rPr lang="sv-SE" smtClean="0"/>
              <a:t>2023-03-21</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46862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Rubrikbild">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9795F843-3CE1-ED4D-A4D1-B27B6DB646D1}"/>
              </a:ext>
            </a:extLst>
          </p:cNvPr>
          <p:cNvSpPr>
            <a:spLocks noGrp="1"/>
          </p:cNvSpPr>
          <p:nvPr>
            <p:ph type="ctrTitle"/>
          </p:nvPr>
        </p:nvSpPr>
        <p:spPr>
          <a:xfrm>
            <a:off x="988742" y="616841"/>
            <a:ext cx="9144000" cy="609793"/>
          </a:xfrm>
        </p:spPr>
        <p:txBody>
          <a:bodyPr anchor="b">
            <a:normAutofit/>
          </a:bodyPr>
          <a:lstStyle>
            <a:lvl1pPr algn="l">
              <a:defRPr sz="3600"/>
            </a:lvl1pPr>
          </a:lstStyle>
          <a:p>
            <a:r>
              <a:rPr lang="sv-SE"/>
              <a:t>Klicka här för att ändra format</a:t>
            </a:r>
          </a:p>
        </p:txBody>
      </p:sp>
      <p:sp>
        <p:nvSpPr>
          <p:cNvPr id="8" name="Platshållare för text 11">
            <a:extLst>
              <a:ext uri="{FF2B5EF4-FFF2-40B4-BE49-F238E27FC236}">
                <a16:creationId xmlns:a16="http://schemas.microsoft.com/office/drawing/2014/main" id="{CF58C1CC-ECA4-5141-95FE-2805C6A2DC6C}"/>
              </a:ext>
            </a:extLst>
          </p:cNvPr>
          <p:cNvSpPr>
            <a:spLocks noGrp="1"/>
          </p:cNvSpPr>
          <p:nvPr>
            <p:ph type="body" sz="quarter" idx="10"/>
          </p:nvPr>
        </p:nvSpPr>
        <p:spPr>
          <a:xfrm>
            <a:off x="989013" y="1422400"/>
            <a:ext cx="9144000" cy="41862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400252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39BEDAC0-5874-E04B-91DB-F5F975627185}"/>
              </a:ext>
            </a:extLst>
          </p:cNvPr>
          <p:cNvSpPr>
            <a:spLocks noGrp="1"/>
          </p:cNvSpPr>
          <p:nvPr>
            <p:ph type="ctrTitle"/>
          </p:nvPr>
        </p:nvSpPr>
        <p:spPr>
          <a:xfrm>
            <a:off x="3350942" y="2349500"/>
            <a:ext cx="5158058" cy="1219200"/>
          </a:xfrm>
        </p:spPr>
        <p:txBody>
          <a:bodyPr anchor="b">
            <a:normAutofit/>
          </a:bodyPr>
          <a:lstStyle>
            <a:lvl1pPr algn="ctr">
              <a:defRPr sz="3600"/>
            </a:lvl1pPr>
          </a:lstStyle>
          <a:p>
            <a:r>
              <a:rPr lang="sv-SE"/>
              <a:t>Klicka här för att ändra format</a:t>
            </a:r>
          </a:p>
        </p:txBody>
      </p:sp>
    </p:spTree>
    <p:extLst>
      <p:ext uri="{BB962C8B-B14F-4D97-AF65-F5344CB8AC3E}">
        <p14:creationId xmlns:p14="http://schemas.microsoft.com/office/powerpoint/2010/main" val="1588276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C4D5F23-7C9C-F741-BD57-C8983CF39840}"/>
              </a:ext>
            </a:extLst>
          </p:cNvPr>
          <p:cNvSpPr>
            <a:spLocks noGrp="1"/>
          </p:cNvSpPr>
          <p:nvPr>
            <p:ph type="ctrTitle"/>
          </p:nvPr>
        </p:nvSpPr>
        <p:spPr>
          <a:xfrm>
            <a:off x="988742" y="616841"/>
            <a:ext cx="9144000" cy="609793"/>
          </a:xfrm>
        </p:spPr>
        <p:txBody>
          <a:bodyPr anchor="b">
            <a:normAutofit/>
          </a:bodyPr>
          <a:lstStyle>
            <a:lvl1pPr algn="l">
              <a:defRPr sz="3600"/>
            </a:lvl1pPr>
          </a:lstStyle>
          <a:p>
            <a:r>
              <a:rPr lang="sv-SE"/>
              <a:t>Klicka här för att ändra format</a:t>
            </a:r>
          </a:p>
        </p:txBody>
      </p:sp>
      <p:sp>
        <p:nvSpPr>
          <p:cNvPr id="4" name="Platshållare för diagram 3">
            <a:extLst>
              <a:ext uri="{FF2B5EF4-FFF2-40B4-BE49-F238E27FC236}">
                <a16:creationId xmlns:a16="http://schemas.microsoft.com/office/drawing/2014/main" id="{25595C8F-5C86-AD41-81CB-49F231878EF4}"/>
              </a:ext>
            </a:extLst>
          </p:cNvPr>
          <p:cNvSpPr>
            <a:spLocks noGrp="1"/>
          </p:cNvSpPr>
          <p:nvPr>
            <p:ph type="chart" sz="quarter" idx="10"/>
          </p:nvPr>
        </p:nvSpPr>
        <p:spPr>
          <a:xfrm>
            <a:off x="988742" y="1397000"/>
            <a:ext cx="9144000" cy="4737100"/>
          </a:xfrm>
        </p:spPr>
        <p:txBody>
          <a:bodyPr/>
          <a:lstStyle/>
          <a:p>
            <a:r>
              <a:rPr lang="sv-SE"/>
              <a:t>Klicka på ikonen för att lägga till ett diagram</a:t>
            </a:r>
          </a:p>
        </p:txBody>
      </p:sp>
    </p:spTree>
    <p:extLst>
      <p:ext uri="{BB962C8B-B14F-4D97-AF65-F5344CB8AC3E}">
        <p14:creationId xmlns:p14="http://schemas.microsoft.com/office/powerpoint/2010/main" val="828644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Anpassad layout">
    <p:spTree>
      <p:nvGrpSpPr>
        <p:cNvPr id="1" name=""/>
        <p:cNvGrpSpPr/>
        <p:nvPr/>
      </p:nvGrpSpPr>
      <p:grpSpPr>
        <a:xfrm>
          <a:off x="0" y="0"/>
          <a:ext cx="0" cy="0"/>
          <a:chOff x="0" y="0"/>
          <a:chExt cx="0" cy="0"/>
        </a:xfrm>
      </p:grpSpPr>
      <p:sp>
        <p:nvSpPr>
          <p:cNvPr id="3" name="Platshållare för bild 15">
            <a:extLst>
              <a:ext uri="{FF2B5EF4-FFF2-40B4-BE49-F238E27FC236}">
                <a16:creationId xmlns:a16="http://schemas.microsoft.com/office/drawing/2014/main" id="{627232BD-4CA2-2247-B71E-E9AC38B6CEFA}"/>
              </a:ext>
            </a:extLst>
          </p:cNvPr>
          <p:cNvSpPr>
            <a:spLocks noGrp="1"/>
          </p:cNvSpPr>
          <p:nvPr>
            <p:ph type="pic" sz="quarter" idx="10"/>
          </p:nvPr>
        </p:nvSpPr>
        <p:spPr>
          <a:xfrm>
            <a:off x="0" y="0"/>
            <a:ext cx="12192000" cy="7161696"/>
          </a:xfrm>
        </p:spPr>
        <p:txBody>
          <a:bodyPr/>
          <a:lstStyle/>
          <a:p>
            <a:r>
              <a:rPr lang="sv-SE"/>
              <a:t>Klicka på ikonen för att lägga till en bild</a:t>
            </a:r>
          </a:p>
        </p:txBody>
      </p:sp>
      <p:grpSp>
        <p:nvGrpSpPr>
          <p:cNvPr id="4" name="Grupp 3">
            <a:extLst>
              <a:ext uri="{FF2B5EF4-FFF2-40B4-BE49-F238E27FC236}">
                <a16:creationId xmlns:a16="http://schemas.microsoft.com/office/drawing/2014/main" id="{66A257AA-5F16-1A4A-B3E3-DA688DDA87C4}"/>
              </a:ext>
            </a:extLst>
          </p:cNvPr>
          <p:cNvGrpSpPr/>
          <p:nvPr/>
        </p:nvGrpSpPr>
        <p:grpSpPr>
          <a:xfrm>
            <a:off x="10444481" y="5727126"/>
            <a:ext cx="2222205" cy="884879"/>
            <a:chOff x="10242697" y="5607996"/>
            <a:chExt cx="2222205" cy="884879"/>
          </a:xfrm>
        </p:grpSpPr>
        <p:sp>
          <p:nvSpPr>
            <p:cNvPr id="5" name="textruta 4">
              <a:extLst>
                <a:ext uri="{FF2B5EF4-FFF2-40B4-BE49-F238E27FC236}">
                  <a16:creationId xmlns:a16="http://schemas.microsoft.com/office/drawing/2014/main" id="{4DDCF8DE-35BF-CE4C-84F1-345F9BD1A59D}"/>
                </a:ext>
              </a:extLst>
            </p:cNvPr>
            <p:cNvSpPr txBox="1"/>
            <p:nvPr/>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bg1"/>
                  </a:solidFill>
                  <a:effectLst/>
                  <a:latin typeface="+mn-lt"/>
                  <a:ea typeface="+mn-ea"/>
                  <a:cs typeface="+mn-cs"/>
                </a:rPr>
                <a:t>SVERIGES REGIONER I SAMVERKAN</a:t>
              </a:r>
              <a:endParaRPr lang="sv-SE" sz="820" kern="1200">
                <a:solidFill>
                  <a:schemeClr val="bg1"/>
                </a:solidFill>
                <a:effectLst/>
                <a:latin typeface="+mn-lt"/>
                <a:ea typeface="+mn-ea"/>
                <a:cs typeface="+mn-cs"/>
              </a:endParaRPr>
            </a:p>
          </p:txBody>
        </p:sp>
        <p:sp>
          <p:nvSpPr>
            <p:cNvPr id="6" name="textruta 5">
              <a:extLst>
                <a:ext uri="{FF2B5EF4-FFF2-40B4-BE49-F238E27FC236}">
                  <a16:creationId xmlns:a16="http://schemas.microsoft.com/office/drawing/2014/main" id="{36D91317-B3A4-F44F-A50E-7262129857E7}"/>
                </a:ext>
              </a:extLst>
            </p:cNvPr>
            <p:cNvSpPr txBox="1"/>
            <p:nvPr/>
          </p:nvSpPr>
          <p:spPr>
            <a:xfrm>
              <a:off x="10242697" y="5607996"/>
              <a:ext cx="2222205" cy="669414"/>
            </a:xfrm>
            <a:prstGeom prst="rect">
              <a:avLst/>
            </a:prstGeom>
            <a:noFill/>
          </p:spPr>
          <p:txBody>
            <a:bodyPr wrap="square" rtlCol="0">
              <a:spAutoFit/>
            </a:bodyPr>
            <a:lstStyle/>
            <a:p>
              <a:pPr>
                <a:lnSpc>
                  <a:spcPts val="1480"/>
                </a:lnSpc>
              </a:pPr>
              <a:r>
                <a:rPr lang="sv-SE" sz="1400" b="1" kern="1200">
                  <a:solidFill>
                    <a:schemeClr val="bg1"/>
                  </a:solidFill>
                  <a:effectLst/>
                  <a:latin typeface="+mn-lt"/>
                  <a:ea typeface="+mn-ea"/>
                  <a:cs typeface="+mn-cs"/>
                </a:rPr>
                <a:t>Nationellt system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för kunskapsstyrning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Hälso- och sjukvård</a:t>
              </a:r>
              <a:endParaRPr lang="sv-SE" sz="1800" kern="1200">
                <a:solidFill>
                  <a:schemeClr val="bg1"/>
                </a:solidFill>
                <a:effectLst/>
                <a:latin typeface="+mn-lt"/>
                <a:ea typeface="+mn-ea"/>
                <a:cs typeface="+mn-cs"/>
              </a:endParaRPr>
            </a:p>
          </p:txBody>
        </p:sp>
        <p:cxnSp>
          <p:nvCxnSpPr>
            <p:cNvPr id="7" name="Rak 6">
              <a:extLst>
                <a:ext uri="{FF2B5EF4-FFF2-40B4-BE49-F238E27FC236}">
                  <a16:creationId xmlns:a16="http://schemas.microsoft.com/office/drawing/2014/main" id="{2677C2A9-EE1A-3D47-A628-E42AF60ADC3A}"/>
                </a:ext>
              </a:extLst>
            </p:cNvPr>
            <p:cNvCxnSpPr>
              <a:cxnSpLocks/>
            </p:cNvCxnSpPr>
            <p:nvPr/>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Grupp 7">
            <a:extLst>
              <a:ext uri="{FF2B5EF4-FFF2-40B4-BE49-F238E27FC236}">
                <a16:creationId xmlns:a16="http://schemas.microsoft.com/office/drawing/2014/main" id="{B1819E8B-7BDB-6141-977D-7EF44C3E334F}"/>
              </a:ext>
            </a:extLst>
          </p:cNvPr>
          <p:cNvGrpSpPr/>
          <p:nvPr userDrawn="1"/>
        </p:nvGrpSpPr>
        <p:grpSpPr>
          <a:xfrm>
            <a:off x="10444481" y="5727126"/>
            <a:ext cx="2222205" cy="884879"/>
            <a:chOff x="10242697" y="5607996"/>
            <a:chExt cx="2222205" cy="884879"/>
          </a:xfrm>
        </p:grpSpPr>
        <p:sp>
          <p:nvSpPr>
            <p:cNvPr id="9" name="textruta 8">
              <a:extLst>
                <a:ext uri="{FF2B5EF4-FFF2-40B4-BE49-F238E27FC236}">
                  <a16:creationId xmlns:a16="http://schemas.microsoft.com/office/drawing/2014/main" id="{FF6F8030-A4CC-C748-A26E-38FD2E87979A}"/>
                </a:ext>
              </a:extLst>
            </p:cNvPr>
            <p:cNvSpPr txBox="1"/>
            <p:nvPr userDrawn="1"/>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bg1"/>
                  </a:solidFill>
                  <a:effectLst/>
                  <a:latin typeface="+mn-lt"/>
                  <a:ea typeface="+mn-ea"/>
                  <a:cs typeface="+mn-cs"/>
                </a:rPr>
                <a:t>SVERIGES REGIONER I SAMVERKAN</a:t>
              </a:r>
              <a:endParaRPr lang="sv-SE" sz="820" kern="1200">
                <a:solidFill>
                  <a:schemeClr val="bg1"/>
                </a:solidFill>
                <a:effectLst/>
                <a:latin typeface="+mn-lt"/>
                <a:ea typeface="+mn-ea"/>
                <a:cs typeface="+mn-cs"/>
              </a:endParaRPr>
            </a:p>
          </p:txBody>
        </p:sp>
        <p:sp>
          <p:nvSpPr>
            <p:cNvPr id="10" name="textruta 9">
              <a:extLst>
                <a:ext uri="{FF2B5EF4-FFF2-40B4-BE49-F238E27FC236}">
                  <a16:creationId xmlns:a16="http://schemas.microsoft.com/office/drawing/2014/main" id="{2685D7D2-FDF8-F246-859F-C45D301F4D2E}"/>
                </a:ext>
              </a:extLst>
            </p:cNvPr>
            <p:cNvSpPr txBox="1"/>
            <p:nvPr userDrawn="1"/>
          </p:nvSpPr>
          <p:spPr>
            <a:xfrm>
              <a:off x="10242697" y="5607996"/>
              <a:ext cx="2222205" cy="669414"/>
            </a:xfrm>
            <a:prstGeom prst="rect">
              <a:avLst/>
            </a:prstGeom>
            <a:noFill/>
          </p:spPr>
          <p:txBody>
            <a:bodyPr wrap="square" rtlCol="0">
              <a:spAutoFit/>
            </a:bodyPr>
            <a:lstStyle/>
            <a:p>
              <a:pPr>
                <a:lnSpc>
                  <a:spcPts val="1480"/>
                </a:lnSpc>
              </a:pPr>
              <a:r>
                <a:rPr lang="sv-SE" sz="1400" b="1" kern="1200">
                  <a:solidFill>
                    <a:schemeClr val="bg1"/>
                  </a:solidFill>
                  <a:effectLst/>
                  <a:latin typeface="+mn-lt"/>
                  <a:ea typeface="+mn-ea"/>
                  <a:cs typeface="+mn-cs"/>
                </a:rPr>
                <a:t>Nationellt system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för kunskapsstyrning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Hälso- och sjukvård</a:t>
              </a:r>
              <a:endParaRPr lang="sv-SE" sz="1800" kern="1200">
                <a:solidFill>
                  <a:schemeClr val="bg1"/>
                </a:solidFill>
                <a:effectLst/>
                <a:latin typeface="+mn-lt"/>
                <a:ea typeface="+mn-ea"/>
                <a:cs typeface="+mn-cs"/>
              </a:endParaRPr>
            </a:p>
          </p:txBody>
        </p:sp>
        <p:cxnSp>
          <p:nvCxnSpPr>
            <p:cNvPr id="11" name="Rak 10">
              <a:extLst>
                <a:ext uri="{FF2B5EF4-FFF2-40B4-BE49-F238E27FC236}">
                  <a16:creationId xmlns:a16="http://schemas.microsoft.com/office/drawing/2014/main" id="{690F618A-4C54-7A4A-8027-63A38AD9A5F8}"/>
                </a:ext>
              </a:extLst>
            </p:cNvPr>
            <p:cNvCxnSpPr>
              <a:cxnSpLocks/>
            </p:cNvCxnSpPr>
            <p:nvPr userDrawn="1"/>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0276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Anpassad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5919A7-E5E7-E447-AC47-3628E2C2C37E}"/>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 name="Grupp 3">
            <a:extLst>
              <a:ext uri="{FF2B5EF4-FFF2-40B4-BE49-F238E27FC236}">
                <a16:creationId xmlns:a16="http://schemas.microsoft.com/office/drawing/2014/main" id="{BD851597-1D96-1F49-9B1A-ED0727F4581C}"/>
              </a:ext>
            </a:extLst>
          </p:cNvPr>
          <p:cNvGrpSpPr/>
          <p:nvPr/>
        </p:nvGrpSpPr>
        <p:grpSpPr>
          <a:xfrm>
            <a:off x="10242697" y="5607996"/>
            <a:ext cx="2222205" cy="884879"/>
            <a:chOff x="10242697" y="5607996"/>
            <a:chExt cx="2222205" cy="884879"/>
          </a:xfrm>
        </p:grpSpPr>
        <p:sp>
          <p:nvSpPr>
            <p:cNvPr id="5" name="textruta 4">
              <a:extLst>
                <a:ext uri="{FF2B5EF4-FFF2-40B4-BE49-F238E27FC236}">
                  <a16:creationId xmlns:a16="http://schemas.microsoft.com/office/drawing/2014/main" id="{51D8CF96-0018-FD40-88CB-DC6ACA2FB156}"/>
                </a:ext>
              </a:extLst>
            </p:cNvPr>
            <p:cNvSpPr txBox="1"/>
            <p:nvPr/>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bg1"/>
                  </a:solidFill>
                  <a:effectLst/>
                  <a:latin typeface="+mn-lt"/>
                  <a:ea typeface="+mn-ea"/>
                  <a:cs typeface="+mn-cs"/>
                </a:rPr>
                <a:t>SVERIGES REGIONER I SAMVERKAN</a:t>
              </a:r>
              <a:endParaRPr lang="sv-SE" sz="820" kern="1200">
                <a:solidFill>
                  <a:schemeClr val="bg1"/>
                </a:solidFill>
                <a:effectLst/>
                <a:latin typeface="+mn-lt"/>
                <a:ea typeface="+mn-ea"/>
                <a:cs typeface="+mn-cs"/>
              </a:endParaRPr>
            </a:p>
          </p:txBody>
        </p:sp>
        <p:sp>
          <p:nvSpPr>
            <p:cNvPr id="6" name="textruta 5">
              <a:extLst>
                <a:ext uri="{FF2B5EF4-FFF2-40B4-BE49-F238E27FC236}">
                  <a16:creationId xmlns:a16="http://schemas.microsoft.com/office/drawing/2014/main" id="{A2A8A072-9169-BC43-801A-A61BF591F032}"/>
                </a:ext>
              </a:extLst>
            </p:cNvPr>
            <p:cNvSpPr txBox="1"/>
            <p:nvPr/>
          </p:nvSpPr>
          <p:spPr>
            <a:xfrm>
              <a:off x="10242697" y="5607996"/>
              <a:ext cx="2222205" cy="669414"/>
            </a:xfrm>
            <a:prstGeom prst="rect">
              <a:avLst/>
            </a:prstGeom>
            <a:noFill/>
          </p:spPr>
          <p:txBody>
            <a:bodyPr wrap="square" rtlCol="0">
              <a:spAutoFit/>
            </a:bodyPr>
            <a:lstStyle/>
            <a:p>
              <a:pPr>
                <a:lnSpc>
                  <a:spcPts val="1480"/>
                </a:lnSpc>
              </a:pPr>
              <a:r>
                <a:rPr lang="sv-SE" sz="1400" b="1" kern="1200">
                  <a:solidFill>
                    <a:schemeClr val="bg1"/>
                  </a:solidFill>
                  <a:effectLst/>
                  <a:latin typeface="+mn-lt"/>
                  <a:ea typeface="+mn-ea"/>
                  <a:cs typeface="+mn-cs"/>
                </a:rPr>
                <a:t>Nationellt system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för kunskapsstyrning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Hälso- och sjukvård</a:t>
              </a:r>
              <a:endParaRPr lang="sv-SE" sz="1800" kern="1200">
                <a:solidFill>
                  <a:schemeClr val="bg1"/>
                </a:solidFill>
                <a:effectLst/>
                <a:latin typeface="+mn-lt"/>
                <a:ea typeface="+mn-ea"/>
                <a:cs typeface="+mn-cs"/>
              </a:endParaRPr>
            </a:p>
          </p:txBody>
        </p:sp>
        <p:cxnSp>
          <p:nvCxnSpPr>
            <p:cNvPr id="7" name="Rak 6">
              <a:extLst>
                <a:ext uri="{FF2B5EF4-FFF2-40B4-BE49-F238E27FC236}">
                  <a16:creationId xmlns:a16="http://schemas.microsoft.com/office/drawing/2014/main" id="{9E836D9E-4AB0-0C41-802B-ED4298D608B2}"/>
                </a:ext>
              </a:extLst>
            </p:cNvPr>
            <p:cNvCxnSpPr>
              <a:cxnSpLocks/>
            </p:cNvCxnSpPr>
            <p:nvPr/>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Platshållare för text 11">
            <a:extLst>
              <a:ext uri="{FF2B5EF4-FFF2-40B4-BE49-F238E27FC236}">
                <a16:creationId xmlns:a16="http://schemas.microsoft.com/office/drawing/2014/main" id="{3BC94B7A-F171-604C-9683-0DB769480ECF}"/>
              </a:ext>
            </a:extLst>
          </p:cNvPr>
          <p:cNvSpPr>
            <a:spLocks noGrp="1"/>
          </p:cNvSpPr>
          <p:nvPr>
            <p:ph type="body" sz="quarter" idx="10"/>
          </p:nvPr>
        </p:nvSpPr>
        <p:spPr>
          <a:xfrm>
            <a:off x="1141413" y="1574800"/>
            <a:ext cx="9144000" cy="41862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text 20">
            <a:extLst>
              <a:ext uri="{FF2B5EF4-FFF2-40B4-BE49-F238E27FC236}">
                <a16:creationId xmlns:a16="http://schemas.microsoft.com/office/drawing/2014/main" id="{42676A12-DB87-3E48-8425-B6EE63037088}"/>
              </a:ext>
            </a:extLst>
          </p:cNvPr>
          <p:cNvSpPr>
            <a:spLocks noGrp="1"/>
          </p:cNvSpPr>
          <p:nvPr>
            <p:ph type="body" sz="quarter" idx="12"/>
          </p:nvPr>
        </p:nvSpPr>
        <p:spPr>
          <a:xfrm>
            <a:off x="1141413" y="761565"/>
            <a:ext cx="9144000" cy="660400"/>
          </a:xfrm>
        </p:spPr>
        <p:txBody>
          <a:bodyPr>
            <a:noAutofit/>
          </a:bodyPr>
          <a:lstStyle>
            <a:lvl1pPr>
              <a:defRPr sz="3600" b="1">
                <a:solidFill>
                  <a:schemeClr val="bg1"/>
                </a:solidFill>
              </a:defRPr>
            </a:lvl1pPr>
          </a:lstStyle>
          <a:p>
            <a:pPr lvl="0"/>
            <a:r>
              <a:rPr lang="sv-SE"/>
              <a:t>Redigera format för bakgrundstext</a:t>
            </a:r>
          </a:p>
        </p:txBody>
      </p:sp>
      <p:grpSp>
        <p:nvGrpSpPr>
          <p:cNvPr id="11" name="Grupp 10">
            <a:extLst>
              <a:ext uri="{FF2B5EF4-FFF2-40B4-BE49-F238E27FC236}">
                <a16:creationId xmlns:a16="http://schemas.microsoft.com/office/drawing/2014/main" id="{67BBF980-C512-0447-A28B-C4C2C1F78096}"/>
              </a:ext>
            </a:extLst>
          </p:cNvPr>
          <p:cNvGrpSpPr/>
          <p:nvPr userDrawn="1"/>
        </p:nvGrpSpPr>
        <p:grpSpPr>
          <a:xfrm>
            <a:off x="10242697" y="5607996"/>
            <a:ext cx="2222205" cy="884879"/>
            <a:chOff x="10242697" y="5607996"/>
            <a:chExt cx="2222205" cy="884879"/>
          </a:xfrm>
        </p:grpSpPr>
        <p:sp>
          <p:nvSpPr>
            <p:cNvPr id="12" name="textruta 11">
              <a:extLst>
                <a:ext uri="{FF2B5EF4-FFF2-40B4-BE49-F238E27FC236}">
                  <a16:creationId xmlns:a16="http://schemas.microsoft.com/office/drawing/2014/main" id="{4CB3DB73-CD80-6941-876E-37F777FC5E4F}"/>
                </a:ext>
              </a:extLst>
            </p:cNvPr>
            <p:cNvSpPr txBox="1"/>
            <p:nvPr userDrawn="1"/>
          </p:nvSpPr>
          <p:spPr>
            <a:xfrm>
              <a:off x="10251887" y="6272815"/>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bg1"/>
                  </a:solidFill>
                  <a:effectLst/>
                  <a:latin typeface="+mn-lt"/>
                  <a:ea typeface="+mn-ea"/>
                  <a:cs typeface="+mn-cs"/>
                </a:rPr>
                <a:t>SVERIGES REGIONER I SAMVERKAN</a:t>
              </a:r>
              <a:endParaRPr lang="sv-SE" sz="820" kern="1200">
                <a:solidFill>
                  <a:schemeClr val="bg1"/>
                </a:solidFill>
                <a:effectLst/>
                <a:latin typeface="+mn-lt"/>
                <a:ea typeface="+mn-ea"/>
                <a:cs typeface="+mn-cs"/>
              </a:endParaRPr>
            </a:p>
          </p:txBody>
        </p:sp>
        <p:sp>
          <p:nvSpPr>
            <p:cNvPr id="13" name="textruta 12">
              <a:extLst>
                <a:ext uri="{FF2B5EF4-FFF2-40B4-BE49-F238E27FC236}">
                  <a16:creationId xmlns:a16="http://schemas.microsoft.com/office/drawing/2014/main" id="{2322C6A7-FC94-F84A-9ED7-D07BAFDC4FFA}"/>
                </a:ext>
              </a:extLst>
            </p:cNvPr>
            <p:cNvSpPr txBox="1"/>
            <p:nvPr userDrawn="1"/>
          </p:nvSpPr>
          <p:spPr>
            <a:xfrm>
              <a:off x="10242697" y="5607996"/>
              <a:ext cx="2222205" cy="669414"/>
            </a:xfrm>
            <a:prstGeom prst="rect">
              <a:avLst/>
            </a:prstGeom>
            <a:noFill/>
          </p:spPr>
          <p:txBody>
            <a:bodyPr wrap="square" rtlCol="0">
              <a:spAutoFit/>
            </a:bodyPr>
            <a:lstStyle/>
            <a:p>
              <a:pPr>
                <a:lnSpc>
                  <a:spcPts val="1480"/>
                </a:lnSpc>
              </a:pPr>
              <a:r>
                <a:rPr lang="sv-SE" sz="1400" b="1" kern="1200">
                  <a:solidFill>
                    <a:schemeClr val="bg1"/>
                  </a:solidFill>
                  <a:effectLst/>
                  <a:latin typeface="+mn-lt"/>
                  <a:ea typeface="+mn-ea"/>
                  <a:cs typeface="+mn-cs"/>
                </a:rPr>
                <a:t>Nationellt system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för kunskapsstyrning </a:t>
              </a:r>
              <a:endParaRPr lang="sv-SE" sz="1400" kern="1200">
                <a:solidFill>
                  <a:schemeClr val="bg1"/>
                </a:solidFill>
                <a:effectLst/>
                <a:latin typeface="+mn-lt"/>
                <a:ea typeface="+mn-ea"/>
                <a:cs typeface="+mn-cs"/>
              </a:endParaRPr>
            </a:p>
            <a:p>
              <a:pPr>
                <a:lnSpc>
                  <a:spcPts val="1480"/>
                </a:lnSpc>
              </a:pPr>
              <a:r>
                <a:rPr lang="sv-SE" sz="1400" b="1" kern="1200">
                  <a:solidFill>
                    <a:schemeClr val="bg1"/>
                  </a:solidFill>
                  <a:effectLst/>
                  <a:latin typeface="+mn-lt"/>
                  <a:ea typeface="+mn-ea"/>
                  <a:cs typeface="+mn-cs"/>
                </a:rPr>
                <a:t>Hälso- och sjukvård</a:t>
              </a:r>
              <a:endParaRPr lang="sv-SE" sz="1800" kern="1200">
                <a:solidFill>
                  <a:schemeClr val="bg1"/>
                </a:solidFill>
                <a:effectLst/>
                <a:latin typeface="+mn-lt"/>
                <a:ea typeface="+mn-ea"/>
                <a:cs typeface="+mn-cs"/>
              </a:endParaRPr>
            </a:p>
          </p:txBody>
        </p:sp>
        <p:cxnSp>
          <p:nvCxnSpPr>
            <p:cNvPr id="14" name="Rak 13">
              <a:extLst>
                <a:ext uri="{FF2B5EF4-FFF2-40B4-BE49-F238E27FC236}">
                  <a16:creationId xmlns:a16="http://schemas.microsoft.com/office/drawing/2014/main" id="{47BA1FC6-63BA-2641-B133-B828EDB49E3A}"/>
                </a:ext>
              </a:extLst>
            </p:cNvPr>
            <p:cNvCxnSpPr>
              <a:cxnSpLocks/>
            </p:cNvCxnSpPr>
            <p:nvPr userDrawn="1"/>
          </p:nvCxnSpPr>
          <p:spPr>
            <a:xfrm>
              <a:off x="10339620" y="6277410"/>
              <a:ext cx="152985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634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5ECCEBBD-DCC5-9D46-8E00-EA10C52082DB}"/>
              </a:ext>
            </a:extLst>
          </p:cNvPr>
          <p:cNvSpPr>
            <a:spLocks noGrp="1"/>
          </p:cNvSpPr>
          <p:nvPr>
            <p:ph type="ctrTitle"/>
          </p:nvPr>
        </p:nvSpPr>
        <p:spPr>
          <a:xfrm>
            <a:off x="5829302" y="743841"/>
            <a:ext cx="4127500" cy="805559"/>
          </a:xfrm>
        </p:spPr>
        <p:txBody>
          <a:bodyPr anchor="b">
            <a:noAutofit/>
          </a:bodyPr>
          <a:lstStyle>
            <a:lvl1pPr algn="l">
              <a:defRPr sz="2800"/>
            </a:lvl1pPr>
          </a:lstStyle>
          <a:p>
            <a:r>
              <a:rPr lang="sv-SE"/>
              <a:t>Klicka här för att ändra format</a:t>
            </a:r>
          </a:p>
        </p:txBody>
      </p:sp>
      <p:sp>
        <p:nvSpPr>
          <p:cNvPr id="4" name="Platshållare för text 11">
            <a:extLst>
              <a:ext uri="{FF2B5EF4-FFF2-40B4-BE49-F238E27FC236}">
                <a16:creationId xmlns:a16="http://schemas.microsoft.com/office/drawing/2014/main" id="{5B50278C-4D2B-704E-A5F0-C7A065AD63B0}"/>
              </a:ext>
            </a:extLst>
          </p:cNvPr>
          <p:cNvSpPr>
            <a:spLocks noGrp="1"/>
          </p:cNvSpPr>
          <p:nvPr>
            <p:ph type="body" sz="quarter" idx="10"/>
          </p:nvPr>
        </p:nvSpPr>
        <p:spPr>
          <a:xfrm>
            <a:off x="5829302" y="1727200"/>
            <a:ext cx="4127500" cy="4186238"/>
          </a:xfrm>
        </p:spPr>
        <p:txBody>
          <a:bodyPr/>
          <a:lstStyle>
            <a:lvl1pPr marL="342900" indent="-342900">
              <a:buFont typeface="Arial" panose="020B0604020202020204" pitchFamily="34" charset="0"/>
              <a:buChar char="•"/>
              <a:defRPr/>
            </a:lvl1pPr>
          </a:lstStyle>
          <a:p>
            <a:pPr lvl="0"/>
            <a:r>
              <a:rPr lang="sv-SE"/>
              <a:t>Redigera format för bakgrundstext</a:t>
            </a:r>
          </a:p>
        </p:txBody>
      </p:sp>
      <p:sp>
        <p:nvSpPr>
          <p:cNvPr id="5" name="Platshållare för bild 3">
            <a:extLst>
              <a:ext uri="{FF2B5EF4-FFF2-40B4-BE49-F238E27FC236}">
                <a16:creationId xmlns:a16="http://schemas.microsoft.com/office/drawing/2014/main" id="{95429808-FCC4-BF42-A19A-25EAACB20599}"/>
              </a:ext>
            </a:extLst>
          </p:cNvPr>
          <p:cNvSpPr>
            <a:spLocks noGrp="1"/>
          </p:cNvSpPr>
          <p:nvPr>
            <p:ph type="pic" sz="quarter" idx="11"/>
          </p:nvPr>
        </p:nvSpPr>
        <p:spPr>
          <a:xfrm>
            <a:off x="0" y="0"/>
            <a:ext cx="5257800" cy="6642100"/>
          </a:xfrm>
        </p:spPr>
        <p:txBody>
          <a:bodyPr/>
          <a:lstStyle/>
          <a:p>
            <a:r>
              <a:rPr lang="sv-SE"/>
              <a:t>Klicka på ikonen för att lägga till en bild</a:t>
            </a:r>
          </a:p>
        </p:txBody>
      </p:sp>
    </p:spTree>
    <p:extLst>
      <p:ext uri="{BB962C8B-B14F-4D97-AF65-F5344CB8AC3E}">
        <p14:creationId xmlns:p14="http://schemas.microsoft.com/office/powerpoint/2010/main" val="6862803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BD277BC-95F3-4B35-8076-98A717458A04}" type="datetime1">
              <a:rPr lang="sv-SE" smtClean="0"/>
              <a:t>2023-03-21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3458397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2023-03-21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3116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1.xml"/><Relationship Id="rId7" Type="http://schemas.openxmlformats.org/officeDocument/2006/relationships/image" Target="../media/image3.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0.pn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1.png"/><Relationship Id="rId4" Type="http://schemas.openxmlformats.org/officeDocument/2006/relationships/slideLayout" Target="../slideLayouts/slideLayout3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12.jpeg"/><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1.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7.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oleObject" Target="../embeddings/oleObject1.bin"/><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ags" Target="../tags/tag1.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vmlDrawing" Target="../drawings/vmlDrawing1.vml"/><Relationship Id="rId5" Type="http://schemas.openxmlformats.org/officeDocument/2006/relationships/slideLayout" Target="../slideLayouts/slideLayout62.xml"/><Relationship Id="rId15" Type="http://schemas.openxmlformats.org/officeDocument/2006/relationships/image" Target="../media/image14.jpeg"/><Relationship Id="rId10" Type="http://schemas.openxmlformats.org/officeDocument/2006/relationships/theme" Target="../theme/theme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3.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image" Target="../media/image1.png"/><Relationship Id="rId4" Type="http://schemas.openxmlformats.org/officeDocument/2006/relationships/slideLayout" Target="../slideLayouts/slideLayout7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18BF671C-FD53-304A-A420-AEADAE2826EF}"/>
              </a:ext>
            </a:extLst>
          </p:cNvPr>
          <p:cNvSpPr>
            <a:spLocks noGrp="1"/>
          </p:cNvSpPr>
          <p:nvPr>
            <p:ph type="title"/>
          </p:nvPr>
        </p:nvSpPr>
        <p:spPr>
          <a:xfrm>
            <a:off x="838200" y="365125"/>
            <a:ext cx="9409043" cy="1325563"/>
          </a:xfrm>
          <a:prstGeom prst="rect">
            <a:avLst/>
          </a:prstGeom>
        </p:spPr>
        <p:txBody>
          <a:bodyPr vert="horz" lIns="91440" tIns="45720" rIns="91440" bIns="45720" rtlCol="0" anchor="ctr">
            <a:normAutofit/>
          </a:bodyPr>
          <a:lstStyle/>
          <a:p>
            <a:endParaRPr lang="sv-SE"/>
          </a:p>
        </p:txBody>
      </p:sp>
      <p:sp>
        <p:nvSpPr>
          <p:cNvPr id="8" name="Platshållare för text 2">
            <a:extLst>
              <a:ext uri="{FF2B5EF4-FFF2-40B4-BE49-F238E27FC236}">
                <a16:creationId xmlns:a16="http://schemas.microsoft.com/office/drawing/2014/main" id="{08950591-8A82-364A-86CA-C189240A1015}"/>
              </a:ext>
            </a:extLst>
          </p:cNvPr>
          <p:cNvSpPr>
            <a:spLocks noGrp="1"/>
          </p:cNvSpPr>
          <p:nvPr>
            <p:ph type="body" idx="1"/>
          </p:nvPr>
        </p:nvSpPr>
        <p:spPr>
          <a:xfrm>
            <a:off x="838200" y="1825625"/>
            <a:ext cx="9404497" cy="4351338"/>
          </a:xfrm>
          <a:prstGeom prst="rect">
            <a:avLst/>
          </a:prstGeom>
        </p:spPr>
        <p:txBody>
          <a:bodyPr vert="horz" lIns="91440" tIns="45720" rIns="91440" bIns="45720" rtlCol="0">
            <a:normAutofit/>
          </a:bodyPr>
          <a:lstStyle/>
          <a:p>
            <a:pPr lvl="0"/>
            <a:endParaRPr lang="sv-SE"/>
          </a:p>
        </p:txBody>
      </p:sp>
      <p:sp>
        <p:nvSpPr>
          <p:cNvPr id="9" name="Rektangel 8">
            <a:extLst>
              <a:ext uri="{FF2B5EF4-FFF2-40B4-BE49-F238E27FC236}">
                <a16:creationId xmlns:a16="http://schemas.microsoft.com/office/drawing/2014/main" id="{78C0B532-3FF1-6D4C-B718-CA8EFF31A50B}"/>
              </a:ext>
            </a:extLst>
          </p:cNvPr>
          <p:cNvSpPr/>
          <p:nvPr/>
        </p:nvSpPr>
        <p:spPr>
          <a:xfrm>
            <a:off x="0" y="6649656"/>
            <a:ext cx="12192000" cy="2083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0" name="Grupp 9">
            <a:extLst>
              <a:ext uri="{FF2B5EF4-FFF2-40B4-BE49-F238E27FC236}">
                <a16:creationId xmlns:a16="http://schemas.microsoft.com/office/drawing/2014/main" id="{97303B95-650F-714F-8232-5984935A2441}"/>
              </a:ext>
            </a:extLst>
          </p:cNvPr>
          <p:cNvGrpSpPr/>
          <p:nvPr/>
        </p:nvGrpSpPr>
        <p:grpSpPr>
          <a:xfrm>
            <a:off x="10444402" y="5729019"/>
            <a:ext cx="2222205" cy="884879"/>
            <a:chOff x="9377915" y="4859079"/>
            <a:chExt cx="2222205" cy="884879"/>
          </a:xfrm>
        </p:grpSpPr>
        <p:sp>
          <p:nvSpPr>
            <p:cNvPr id="11" name="textruta 10">
              <a:extLst>
                <a:ext uri="{FF2B5EF4-FFF2-40B4-BE49-F238E27FC236}">
                  <a16:creationId xmlns:a16="http://schemas.microsoft.com/office/drawing/2014/main" id="{3A8B58AC-0FAC-EA4C-ADF5-FAADAB680E47}"/>
                </a:ext>
              </a:extLst>
            </p:cNvPr>
            <p:cNvSpPr txBox="1"/>
            <p:nvPr/>
          </p:nvSpPr>
          <p:spPr>
            <a:xfrm>
              <a:off x="9377915" y="4859079"/>
              <a:ext cx="2222205" cy="669414"/>
            </a:xfrm>
            <a:prstGeom prst="rect">
              <a:avLst/>
            </a:prstGeom>
            <a:noFill/>
          </p:spPr>
          <p:txBody>
            <a:bodyPr wrap="square" rtlCol="0">
              <a:spAutoFit/>
            </a:bodyPr>
            <a:lstStyle/>
            <a:p>
              <a:pPr>
                <a:lnSpc>
                  <a:spcPts val="1480"/>
                </a:lnSpc>
              </a:pPr>
              <a:r>
                <a:rPr lang="sv-SE" sz="1400" b="1" kern="1200">
                  <a:solidFill>
                    <a:schemeClr val="tx1"/>
                  </a:solidFill>
                  <a:effectLst/>
                  <a:latin typeface="+mn-lt"/>
                  <a:ea typeface="+mn-ea"/>
                  <a:cs typeface="+mn-cs"/>
                </a:rPr>
                <a:t>Nationellt system </a:t>
              </a:r>
              <a:endParaRPr lang="sv-SE" sz="1400" kern="1200">
                <a:solidFill>
                  <a:schemeClr val="tx1"/>
                </a:solidFill>
                <a:effectLst/>
                <a:latin typeface="+mn-lt"/>
                <a:ea typeface="+mn-ea"/>
                <a:cs typeface="+mn-cs"/>
              </a:endParaRPr>
            </a:p>
            <a:p>
              <a:pPr>
                <a:lnSpc>
                  <a:spcPts val="1480"/>
                </a:lnSpc>
              </a:pPr>
              <a:r>
                <a:rPr lang="sv-SE" sz="1400" b="1" kern="1200">
                  <a:solidFill>
                    <a:schemeClr val="tx1"/>
                  </a:solidFill>
                  <a:effectLst/>
                  <a:latin typeface="+mn-lt"/>
                  <a:ea typeface="+mn-ea"/>
                  <a:cs typeface="+mn-cs"/>
                </a:rPr>
                <a:t>för kunskapsstyrning </a:t>
              </a:r>
              <a:endParaRPr lang="sv-SE" sz="1400" kern="1200">
                <a:solidFill>
                  <a:schemeClr val="tx1"/>
                </a:solidFill>
                <a:effectLst/>
                <a:latin typeface="+mn-lt"/>
                <a:ea typeface="+mn-ea"/>
                <a:cs typeface="+mn-cs"/>
              </a:endParaRPr>
            </a:p>
            <a:p>
              <a:pPr>
                <a:lnSpc>
                  <a:spcPts val="1480"/>
                </a:lnSpc>
              </a:pPr>
              <a:r>
                <a:rPr lang="sv-SE" sz="1400" b="1" kern="1200">
                  <a:solidFill>
                    <a:schemeClr val="tx1"/>
                  </a:solidFill>
                  <a:effectLst/>
                  <a:latin typeface="+mn-lt"/>
                  <a:ea typeface="+mn-ea"/>
                  <a:cs typeface="+mn-cs"/>
                </a:rPr>
                <a:t>Hälso- och sjukvård</a:t>
              </a:r>
              <a:endParaRPr lang="sv-SE" sz="1800" kern="1200">
                <a:solidFill>
                  <a:schemeClr val="tx1"/>
                </a:solidFill>
                <a:effectLst/>
                <a:latin typeface="+mn-lt"/>
                <a:ea typeface="+mn-ea"/>
                <a:cs typeface="+mn-cs"/>
              </a:endParaRPr>
            </a:p>
          </p:txBody>
        </p:sp>
        <p:cxnSp>
          <p:nvCxnSpPr>
            <p:cNvPr id="12" name="Rak 11">
              <a:extLst>
                <a:ext uri="{FF2B5EF4-FFF2-40B4-BE49-F238E27FC236}">
                  <a16:creationId xmlns:a16="http://schemas.microsoft.com/office/drawing/2014/main" id="{FC4396FF-D82D-CB4F-AACC-5084E37108EB}"/>
                </a:ext>
              </a:extLst>
            </p:cNvPr>
            <p:cNvCxnSpPr>
              <a:cxnSpLocks/>
            </p:cNvCxnSpPr>
            <p:nvPr/>
          </p:nvCxnSpPr>
          <p:spPr>
            <a:xfrm>
              <a:off x="9474838" y="5528493"/>
              <a:ext cx="152985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C41A13BC-AA04-7047-96FB-A2FFD99C0BE6}"/>
                </a:ext>
              </a:extLst>
            </p:cNvPr>
            <p:cNvSpPr txBox="1"/>
            <p:nvPr/>
          </p:nvSpPr>
          <p:spPr>
            <a:xfrm>
              <a:off x="9387105" y="5523898"/>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tx1"/>
                  </a:solidFill>
                  <a:effectLst/>
                  <a:latin typeface="+mn-lt"/>
                  <a:ea typeface="+mn-ea"/>
                  <a:cs typeface="+mn-cs"/>
                </a:rPr>
                <a:t>SVERIGES REGIONER I SAMVERKAN</a:t>
              </a:r>
              <a:endParaRPr lang="sv-SE" sz="820" kern="1200">
                <a:solidFill>
                  <a:schemeClr val="tx1"/>
                </a:solidFill>
                <a:effectLst/>
                <a:latin typeface="+mn-lt"/>
                <a:ea typeface="+mn-ea"/>
                <a:cs typeface="+mn-cs"/>
              </a:endParaRPr>
            </a:p>
          </p:txBody>
        </p:sp>
      </p:grpSp>
      <p:grpSp>
        <p:nvGrpSpPr>
          <p:cNvPr id="15" name="Grupp 14">
            <a:extLst>
              <a:ext uri="{FF2B5EF4-FFF2-40B4-BE49-F238E27FC236}">
                <a16:creationId xmlns:a16="http://schemas.microsoft.com/office/drawing/2014/main" id="{17030F3F-79BD-B340-B21F-259B2B70D2DE}"/>
              </a:ext>
            </a:extLst>
          </p:cNvPr>
          <p:cNvGrpSpPr/>
          <p:nvPr userDrawn="1"/>
        </p:nvGrpSpPr>
        <p:grpSpPr>
          <a:xfrm>
            <a:off x="10444402" y="5729019"/>
            <a:ext cx="2222205" cy="884879"/>
            <a:chOff x="9377915" y="4859079"/>
            <a:chExt cx="2222205" cy="884879"/>
          </a:xfrm>
        </p:grpSpPr>
        <p:sp>
          <p:nvSpPr>
            <p:cNvPr id="16" name="textruta 15">
              <a:extLst>
                <a:ext uri="{FF2B5EF4-FFF2-40B4-BE49-F238E27FC236}">
                  <a16:creationId xmlns:a16="http://schemas.microsoft.com/office/drawing/2014/main" id="{6B0C84F2-76AA-414F-A6BF-AEE900B45DB0}"/>
                </a:ext>
              </a:extLst>
            </p:cNvPr>
            <p:cNvSpPr txBox="1"/>
            <p:nvPr userDrawn="1"/>
          </p:nvSpPr>
          <p:spPr>
            <a:xfrm>
              <a:off x="9377915" y="4859079"/>
              <a:ext cx="2222205" cy="669414"/>
            </a:xfrm>
            <a:prstGeom prst="rect">
              <a:avLst/>
            </a:prstGeom>
            <a:noFill/>
          </p:spPr>
          <p:txBody>
            <a:bodyPr wrap="square" rtlCol="0">
              <a:spAutoFit/>
            </a:bodyPr>
            <a:lstStyle/>
            <a:p>
              <a:pPr>
                <a:lnSpc>
                  <a:spcPts val="1480"/>
                </a:lnSpc>
              </a:pPr>
              <a:r>
                <a:rPr lang="sv-SE" sz="1400" b="1" kern="1200">
                  <a:solidFill>
                    <a:schemeClr val="tx1"/>
                  </a:solidFill>
                  <a:effectLst/>
                  <a:latin typeface="+mn-lt"/>
                  <a:ea typeface="+mn-ea"/>
                  <a:cs typeface="+mn-cs"/>
                </a:rPr>
                <a:t>Nationellt system </a:t>
              </a:r>
              <a:endParaRPr lang="sv-SE" sz="1400" kern="1200">
                <a:solidFill>
                  <a:schemeClr val="tx1"/>
                </a:solidFill>
                <a:effectLst/>
                <a:latin typeface="+mn-lt"/>
                <a:ea typeface="+mn-ea"/>
                <a:cs typeface="+mn-cs"/>
              </a:endParaRPr>
            </a:p>
            <a:p>
              <a:pPr>
                <a:lnSpc>
                  <a:spcPts val="1480"/>
                </a:lnSpc>
              </a:pPr>
              <a:r>
                <a:rPr lang="sv-SE" sz="1400" b="1" kern="1200">
                  <a:solidFill>
                    <a:schemeClr val="tx1"/>
                  </a:solidFill>
                  <a:effectLst/>
                  <a:latin typeface="+mn-lt"/>
                  <a:ea typeface="+mn-ea"/>
                  <a:cs typeface="+mn-cs"/>
                </a:rPr>
                <a:t>för kunskapsstyrning </a:t>
              </a:r>
              <a:endParaRPr lang="sv-SE" sz="1400" kern="1200">
                <a:solidFill>
                  <a:schemeClr val="tx1"/>
                </a:solidFill>
                <a:effectLst/>
                <a:latin typeface="+mn-lt"/>
                <a:ea typeface="+mn-ea"/>
                <a:cs typeface="+mn-cs"/>
              </a:endParaRPr>
            </a:p>
            <a:p>
              <a:pPr>
                <a:lnSpc>
                  <a:spcPts val="1480"/>
                </a:lnSpc>
              </a:pPr>
              <a:r>
                <a:rPr lang="sv-SE" sz="1400" b="1" kern="1200">
                  <a:solidFill>
                    <a:schemeClr val="tx1"/>
                  </a:solidFill>
                  <a:effectLst/>
                  <a:latin typeface="+mn-lt"/>
                  <a:ea typeface="+mn-ea"/>
                  <a:cs typeface="+mn-cs"/>
                </a:rPr>
                <a:t>Hälso- och sjukvård</a:t>
              </a:r>
              <a:endParaRPr lang="sv-SE" sz="1800" kern="1200">
                <a:solidFill>
                  <a:schemeClr val="tx1"/>
                </a:solidFill>
                <a:effectLst/>
                <a:latin typeface="+mn-lt"/>
                <a:ea typeface="+mn-ea"/>
                <a:cs typeface="+mn-cs"/>
              </a:endParaRPr>
            </a:p>
          </p:txBody>
        </p:sp>
        <p:cxnSp>
          <p:nvCxnSpPr>
            <p:cNvPr id="17" name="Rak 16">
              <a:extLst>
                <a:ext uri="{FF2B5EF4-FFF2-40B4-BE49-F238E27FC236}">
                  <a16:creationId xmlns:a16="http://schemas.microsoft.com/office/drawing/2014/main" id="{D3C49365-0748-D64B-A403-DEDBF3586D5B}"/>
                </a:ext>
              </a:extLst>
            </p:cNvPr>
            <p:cNvCxnSpPr>
              <a:cxnSpLocks/>
            </p:cNvCxnSpPr>
            <p:nvPr userDrawn="1"/>
          </p:nvCxnSpPr>
          <p:spPr>
            <a:xfrm>
              <a:off x="9474838" y="5528493"/>
              <a:ext cx="152985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A9BF9558-A2D8-F84F-9EF5-C73972FE2965}"/>
                </a:ext>
              </a:extLst>
            </p:cNvPr>
            <p:cNvSpPr txBox="1"/>
            <p:nvPr userDrawn="1"/>
          </p:nvSpPr>
          <p:spPr>
            <a:xfrm>
              <a:off x="9387105" y="5523898"/>
              <a:ext cx="1998814" cy="2200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20" b="1" kern="1200">
                  <a:solidFill>
                    <a:schemeClr val="tx1"/>
                  </a:solidFill>
                  <a:effectLst/>
                  <a:latin typeface="+mn-lt"/>
                  <a:ea typeface="+mn-ea"/>
                  <a:cs typeface="+mn-cs"/>
                </a:rPr>
                <a:t>SVERIGES REGIONER I SAMVERKAN</a:t>
              </a:r>
              <a:endParaRPr lang="sv-SE" sz="820" kern="1200">
                <a:solidFill>
                  <a:schemeClr val="tx1"/>
                </a:solidFill>
                <a:effectLst/>
                <a:latin typeface="+mn-lt"/>
                <a:ea typeface="+mn-ea"/>
                <a:cs typeface="+mn-cs"/>
              </a:endParaRPr>
            </a:p>
          </p:txBody>
        </p:sp>
      </p:grpSp>
    </p:spTree>
    <p:extLst>
      <p:ext uri="{BB962C8B-B14F-4D97-AF65-F5344CB8AC3E}">
        <p14:creationId xmlns:p14="http://schemas.microsoft.com/office/powerpoint/2010/main" val="411882382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716" r:id="rId1"/>
    <p:sldLayoutId id="2147483684" r:id="rId2"/>
    <p:sldLayoutId id="2147483685" r:id="rId3"/>
    <p:sldLayoutId id="2147483714" r:id="rId4"/>
    <p:sldLayoutId id="2147483715"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pic>
        <p:nvPicPr>
          <p:cNvPr id="10" name="Bildobjekt 9" descr="En bild som visar ritning&#10;&#10;Automatiskt genererad beskrivning">
            <a:extLst>
              <a:ext uri="{FF2B5EF4-FFF2-40B4-BE49-F238E27FC236}">
                <a16:creationId xmlns:a16="http://schemas.microsoft.com/office/drawing/2014/main" id="{3E467AC3-6FEB-43D1-B07B-53D7F2F674EB}"/>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1789706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2023-03-21</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665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6832000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54"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257728D-E633-B786-F074-6D0B7515DE4E}"/>
              </a:ext>
            </a:extLst>
          </p:cNvPr>
          <p:cNvGraphicFramePr>
            <a:graphicFrameLocks noChangeAspect="1"/>
          </p:cNvGraphicFramePr>
          <p:nvPr userDrawn="1">
            <p:custDataLst>
              <p:tags r:id="rId12"/>
            </p:custDataLst>
            <p:extLst>
              <p:ext uri="{D42A27DB-BD31-4B8C-83A1-F6EECF244321}">
                <p14:modId xmlns:p14="http://schemas.microsoft.com/office/powerpoint/2010/main" val="3802852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13" imgW="622" imgH="623" progId="TCLayout.ActiveDocument.1">
                  <p:embed/>
                </p:oleObj>
              </mc:Choice>
              <mc:Fallback>
                <p:oleObj name="think-cell Slide" r:id="rId13" imgW="622" imgH="623" progId="TCLayout.ActiveDocument.1">
                  <p:embed/>
                  <p:pic>
                    <p:nvPicPr>
                      <p:cNvPr id="9" name="Object 8" hidden="1">
                        <a:extLst>
                          <a:ext uri="{FF2B5EF4-FFF2-40B4-BE49-F238E27FC236}">
                            <a16:creationId xmlns:a16="http://schemas.microsoft.com/office/drawing/2014/main" id="{6257728D-E633-B786-F074-6D0B7515DE4E}"/>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xmlns="" val="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xmlns=""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2023-03-21</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47335810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adec="http://schemas.microsoft.com/office/drawing/2017/decorative" xmlns=""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Avdeldningen för vård och omsorg</a:t>
            </a:r>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59F214AD-6011-429D-A498-26282325BC87}" type="datetime1">
              <a:rPr lang="sv-SE" smtClean="0"/>
              <a:t>2023-03-21</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5080903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hf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3.emf"/><Relationship Id="rId5" Type="http://schemas.openxmlformats.org/officeDocument/2006/relationships/oleObject" Target="../embeddings/oleObject3.bin"/><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2.png"/><Relationship Id="rId18" Type="http://schemas.openxmlformats.org/officeDocument/2006/relationships/image" Target="../media/image31.svg"/><Relationship Id="rId3" Type="http://schemas.openxmlformats.org/officeDocument/2006/relationships/slideLayout" Target="../slideLayouts/slideLayout59.xml"/><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image" Target="../media/image25.svg"/><Relationship Id="rId17" Type="http://schemas.openxmlformats.org/officeDocument/2006/relationships/image" Target="../media/image24.png"/><Relationship Id="rId2" Type="http://schemas.openxmlformats.org/officeDocument/2006/relationships/tags" Target="../tags/tag4.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vmlDrawing" Target="../drawings/vmlDrawing4.vml"/><Relationship Id="rId6" Type="http://schemas.openxmlformats.org/officeDocument/2006/relationships/image" Target="../media/image13.emf"/><Relationship Id="rId11" Type="http://schemas.openxmlformats.org/officeDocument/2006/relationships/image" Target="../media/image21.png"/><Relationship Id="rId24" Type="http://schemas.openxmlformats.org/officeDocument/2006/relationships/image" Target="../media/image37.svg"/><Relationship Id="rId5" Type="http://schemas.openxmlformats.org/officeDocument/2006/relationships/oleObject" Target="../embeddings/oleObject4.bin"/><Relationship Id="rId15" Type="http://schemas.openxmlformats.org/officeDocument/2006/relationships/image" Target="../media/image23.png"/><Relationship Id="rId23" Type="http://schemas.openxmlformats.org/officeDocument/2006/relationships/image" Target="../media/image27.png"/><Relationship Id="rId10" Type="http://schemas.openxmlformats.org/officeDocument/2006/relationships/image" Target="../media/image23.svg"/><Relationship Id="rId19" Type="http://schemas.openxmlformats.org/officeDocument/2006/relationships/image" Target="../media/image25.png"/><Relationship Id="rId4" Type="http://schemas.openxmlformats.org/officeDocument/2006/relationships/notesSlide" Target="../notesSlides/notesSlide13.xml"/><Relationship Id="rId9" Type="http://schemas.openxmlformats.org/officeDocument/2006/relationships/image" Target="../media/image20.png"/><Relationship Id="rId14" Type="http://schemas.openxmlformats.org/officeDocument/2006/relationships/image" Target="../media/image27.svg"/><Relationship Id="rId22" Type="http://schemas.openxmlformats.org/officeDocument/2006/relationships/image" Target="../media/image3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1.xml"/><Relationship Id="rId5" Type="http://schemas.openxmlformats.org/officeDocument/2006/relationships/hyperlink" Target="mailto:Helena.wiklund@skr.se" TargetMode="Externa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6.xml"/><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3" Type="http://schemas.openxmlformats.org/officeDocument/2006/relationships/hyperlink" Target="https://kunskapsstyrningvard.se/download/18.758d83b4185a9e935d82cd86/1673961717759/Rekommendation-fortsatt-utveckling-kunskapsstyrning-halso-och-sjukvard.pdf" TargetMode="External"/><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5.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5.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hyperlink" Target="mailto:Helena.wiklund@skr.se" TargetMode="External"/><Relationship Id="rId2" Type="http://schemas.openxmlformats.org/officeDocument/2006/relationships/hyperlink" Target="mailto:Charlotta.wilhelmsson@skr.se" TargetMode="External"/><Relationship Id="rId1" Type="http://schemas.openxmlformats.org/officeDocument/2006/relationships/slideLayout" Target="../slideLayouts/slideLayout79.xml"/><Relationship Id="rId4" Type="http://schemas.openxmlformats.org/officeDocument/2006/relationships/hyperlink" Target="mailto:camilla.wiberg@skr.s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ustomXml" Target="../ink/ink1.xml"/><Relationship Id="rId21" Type="http://schemas.openxmlformats.org/officeDocument/2006/relationships/customXml" Target="../ink/ink3.xml"/><Relationship Id="rId2" Type="http://schemas.openxmlformats.org/officeDocument/2006/relationships/image" Target="../media/image47.JPG"/><Relationship Id="rId20" Type="http://schemas.openxmlformats.org/officeDocument/2006/relationships/image" Target="../media/image180.png"/><Relationship Id="rId1" Type="http://schemas.openxmlformats.org/officeDocument/2006/relationships/slideLayout" Target="../slideLayouts/slideLayout57.xml"/><Relationship Id="rId9" Type="http://schemas.openxmlformats.org/officeDocument/2006/relationships/customXml" Target="../ink/ink2.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vatten, gräs, utomhus, ocean&#10;&#10;Automatiskt genererad beskrivning">
            <a:extLst>
              <a:ext uri="{FF2B5EF4-FFF2-40B4-BE49-F238E27FC236}">
                <a16:creationId xmlns:a16="http://schemas.microsoft.com/office/drawing/2014/main" id="{9D704C9B-FE95-4F04-4871-4DC8FE31D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21" y="0"/>
            <a:ext cx="12997543" cy="8965783"/>
          </a:xfrm>
          <a:prstGeom prst="rect">
            <a:avLst/>
          </a:prstGeom>
        </p:spPr>
      </p:pic>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a:xfrm>
            <a:off x="-95950" y="809169"/>
            <a:ext cx="12192000" cy="1966912"/>
          </a:xfrm>
        </p:spPr>
        <p:txBody>
          <a:bodyPr/>
          <a:lstStyle/>
          <a:p>
            <a:r>
              <a:rPr lang="sv-SE" dirty="0">
                <a:solidFill>
                  <a:schemeClr val="bg1"/>
                </a:solidFill>
              </a:rPr>
              <a:t>Välkomna till</a:t>
            </a:r>
            <a:br>
              <a:rPr lang="sv-SE" dirty="0">
                <a:solidFill>
                  <a:schemeClr val="bg1"/>
                </a:solidFill>
              </a:rPr>
            </a:br>
            <a:r>
              <a:rPr lang="sv-SE" dirty="0">
                <a:solidFill>
                  <a:schemeClr val="bg1"/>
                </a:solidFill>
              </a:rPr>
              <a:t>NSK-S och RSS gemensamma möte</a:t>
            </a:r>
            <a:br>
              <a:rPr lang="sv-SE" dirty="0">
                <a:solidFill>
                  <a:schemeClr val="bg1"/>
                </a:solidFill>
              </a:rPr>
            </a:br>
            <a:r>
              <a:rPr lang="sv-SE" dirty="0">
                <a:solidFill>
                  <a:schemeClr val="bg1"/>
                </a:solidFill>
              </a:rPr>
              <a:t/>
            </a:r>
            <a:br>
              <a:rPr lang="sv-SE" dirty="0">
                <a:solidFill>
                  <a:schemeClr val="bg1"/>
                </a:solidFill>
              </a:rPr>
            </a:br>
            <a:r>
              <a:rPr lang="sv-SE" sz="3200" dirty="0">
                <a:solidFill>
                  <a:schemeClr val="bg1"/>
                </a:solidFill>
              </a:rPr>
              <a:t>16 mars 2023</a:t>
            </a:r>
            <a:endParaRPr lang="sv-SE" dirty="0">
              <a:solidFill>
                <a:schemeClr val="bg1"/>
              </a:solidFill>
            </a:endParaRPr>
          </a:p>
        </p:txBody>
      </p:sp>
    </p:spTree>
    <p:extLst>
      <p:ext uri="{BB962C8B-B14F-4D97-AF65-F5344CB8AC3E}">
        <p14:creationId xmlns:p14="http://schemas.microsoft.com/office/powerpoint/2010/main" val="2207507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0BE908-685B-CE36-1DFB-3A88E2202125}"/>
              </a:ext>
            </a:extLst>
          </p:cNvPr>
          <p:cNvSpPr>
            <a:spLocks noGrp="1"/>
          </p:cNvSpPr>
          <p:nvPr>
            <p:ph type="title"/>
          </p:nvPr>
        </p:nvSpPr>
        <p:spPr/>
        <p:txBody>
          <a:bodyPr/>
          <a:lstStyle/>
          <a:p>
            <a:r>
              <a:rPr lang="sv-SE" dirty="0"/>
              <a:t>Intressebevakning ny </a:t>
            </a:r>
            <a:r>
              <a:rPr lang="sv-SE" dirty="0" err="1"/>
              <a:t>SoL</a:t>
            </a:r>
            <a:endParaRPr lang="sv-SE" dirty="0"/>
          </a:p>
        </p:txBody>
      </p:sp>
      <p:sp>
        <p:nvSpPr>
          <p:cNvPr id="3" name="Platshållare för innehåll 2">
            <a:extLst>
              <a:ext uri="{FF2B5EF4-FFF2-40B4-BE49-F238E27FC236}">
                <a16:creationId xmlns:a16="http://schemas.microsoft.com/office/drawing/2014/main" id="{32B1110A-24EB-2506-33A1-C149C1DA532A}"/>
              </a:ext>
            </a:extLst>
          </p:cNvPr>
          <p:cNvSpPr>
            <a:spLocks noGrp="1"/>
          </p:cNvSpPr>
          <p:nvPr>
            <p:ph idx="1"/>
          </p:nvPr>
        </p:nvSpPr>
        <p:spPr>
          <a:xfrm>
            <a:off x="664232" y="1686187"/>
            <a:ext cx="10392458" cy="4547614"/>
          </a:xfrm>
        </p:spPr>
        <p:txBody>
          <a:bodyPr/>
          <a:lstStyle/>
          <a:p>
            <a:pPr>
              <a:buFont typeface="Arial" panose="020B0604020202020204" pitchFamily="34" charset="0"/>
              <a:buChar char="•"/>
            </a:pPr>
            <a:r>
              <a:rPr lang="sv-SE" dirty="0"/>
              <a:t>Ett flertal skrivelser är inskickade</a:t>
            </a:r>
          </a:p>
          <a:p>
            <a:pPr>
              <a:buFont typeface="Arial" panose="020B0604020202020204" pitchFamily="34" charset="0"/>
              <a:buChar char="•"/>
            </a:pPr>
            <a:r>
              <a:rPr lang="sv-SE" dirty="0"/>
              <a:t>Möte med socialtjänstministern hösten 2022</a:t>
            </a:r>
          </a:p>
          <a:p>
            <a:pPr>
              <a:buFont typeface="Arial" panose="020B0604020202020204" pitchFamily="34" charset="0"/>
              <a:buChar char="•"/>
            </a:pPr>
            <a:r>
              <a:rPr lang="sv-SE" dirty="0"/>
              <a:t>Besked om lagrådsremiss och prop. under 2024 och ikraftträdande 2025</a:t>
            </a:r>
          </a:p>
          <a:p>
            <a:pPr>
              <a:buFont typeface="Arial" panose="020B0604020202020204" pitchFamily="34" charset="0"/>
              <a:buChar char="•"/>
            </a:pPr>
            <a:r>
              <a:rPr lang="sv-SE" dirty="0"/>
              <a:t>Frågor som diskuteras är t.ex. om underlagen i befintlig utredning är tillräckliga för att gå fram med förslaget om socialtjänstdataregister, samt pågående utredning om sekretessbrytande bestämmelser</a:t>
            </a:r>
          </a:p>
          <a:p>
            <a:pPr>
              <a:buFont typeface="Arial" panose="020B0604020202020204" pitchFamily="34" charset="0"/>
              <a:buChar char="•"/>
            </a:pPr>
            <a:r>
              <a:rPr lang="sv-SE" dirty="0"/>
              <a:t>Kostnadsberäkningar för ett omställningsstöd pågår – målsättning sju år</a:t>
            </a:r>
          </a:p>
          <a:p>
            <a:pPr>
              <a:buFont typeface="Arial" panose="020B0604020202020204" pitchFamily="34" charset="0"/>
              <a:buChar char="•"/>
            </a:pPr>
            <a:r>
              <a:rPr lang="sv-SE" dirty="0"/>
              <a:t>Nära vård ök som en utgångspunkt</a:t>
            </a:r>
          </a:p>
          <a:p>
            <a:pPr>
              <a:buFont typeface="Arial" panose="020B0604020202020204" pitchFamily="34" charset="0"/>
              <a:buChar char="•"/>
            </a:pPr>
            <a:r>
              <a:rPr lang="sv-SE" dirty="0"/>
              <a:t>SKR arbetar med en plan för att stötta kommunerna i omställningen</a:t>
            </a:r>
          </a:p>
          <a:p>
            <a:pPr marL="30163" indent="0">
              <a:buNone/>
            </a:pPr>
            <a:endParaRPr lang="sv-SE" sz="3200" dirty="0"/>
          </a:p>
        </p:txBody>
      </p:sp>
    </p:spTree>
    <p:extLst>
      <p:ext uri="{BB962C8B-B14F-4D97-AF65-F5344CB8AC3E}">
        <p14:creationId xmlns:p14="http://schemas.microsoft.com/office/powerpoint/2010/main" val="302770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15B1566C-8052-7820-6D17-699389FD57A7}"/>
              </a:ext>
            </a:extLst>
          </p:cNvPr>
          <p:cNvSpPr txBox="1"/>
          <p:nvPr/>
        </p:nvSpPr>
        <p:spPr>
          <a:xfrm>
            <a:off x="3537993" y="3969724"/>
            <a:ext cx="48958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Lägesrapport för NSK-S och RSS 16 mars</a:t>
            </a:r>
            <a:r>
              <a:rPr kumimoji="0" lang="sv-SE"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2023</a:t>
            </a:r>
            <a:endParaRPr kumimoji="0" lang="sv-SE" sz="2000" b="0" i="1" u="none" strike="noStrike" kern="1200" cap="none" spc="0" normalizeH="0" baseline="0" noProof="0" dirty="0">
              <a:ln>
                <a:noFill/>
              </a:ln>
              <a:solidFill>
                <a:prstClr val="black"/>
              </a:solidFill>
              <a:effectLst/>
              <a:uLnTx/>
              <a:uFillTx/>
              <a:latin typeface="Arial"/>
              <a:ea typeface="+mn-ea"/>
              <a:cs typeface="+mn-cs"/>
            </a:endParaRPr>
          </a:p>
        </p:txBody>
      </p:sp>
      <p:sp>
        <p:nvSpPr>
          <p:cNvPr id="2" name="Platshållare för datum 1">
            <a:extLst>
              <a:ext uri="{FF2B5EF4-FFF2-40B4-BE49-F238E27FC236}">
                <a16:creationId xmlns:a16="http://schemas.microsoft.com/office/drawing/2014/main" id="{85AECAC4-6B45-E76B-3140-D24248CE15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69D8F0-186F-4FE7-BB28-701E852A57E0}" type="datetime1">
              <a:rPr kumimoji="0" lang="sv-SE" sz="1200" b="0" i="0" u="none" strike="noStrike" kern="1200" cap="none" spc="0" normalizeH="0" baseline="0" noProof="0" smtClean="0">
                <a:ln>
                  <a:noFill/>
                </a:ln>
                <a:solidFill>
                  <a:srgbClr val="22222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2023-03-21</a:t>
            </a:fld>
            <a:endParaRPr kumimoji="0" lang="sv-SE" sz="1200" b="0" i="0" u="none" strike="noStrike" kern="1200" cap="none" spc="0" normalizeH="0" baseline="0" noProof="0" dirty="0">
              <a:ln>
                <a:noFill/>
              </a:ln>
              <a:solidFill>
                <a:srgbClr val="222221"/>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9E9D0978-315D-A28D-1536-F4601A1C08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222221"/>
                </a:solidFill>
                <a:effectLst/>
                <a:uLnTx/>
                <a:uFillTx/>
                <a:latin typeface="Arial"/>
                <a:ea typeface="+mn-ea"/>
                <a:cs typeface="+mn-cs"/>
              </a:rPr>
              <a:t>Avdeldningen för vård och omsorg</a:t>
            </a:r>
            <a:endParaRPr kumimoji="0" lang="sv-SE" sz="1200" b="0" i="0" u="none" strike="noStrike" kern="1200" cap="none" spc="0" normalizeH="0" baseline="0" noProof="0" dirty="0">
              <a:ln>
                <a:noFill/>
              </a:ln>
              <a:solidFill>
                <a:srgbClr val="222221"/>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080C4CC3-490B-EC00-8CAD-AA64C8AA4E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srgbClr val="22222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dirty="0">
              <a:ln>
                <a:noFill/>
              </a:ln>
              <a:solidFill>
                <a:srgbClr val="222221"/>
              </a:solidFill>
              <a:effectLst/>
              <a:uLnTx/>
              <a:uFillTx/>
              <a:latin typeface="Arial"/>
              <a:ea typeface="+mn-ea"/>
              <a:cs typeface="+mn-cs"/>
            </a:endParaRPr>
          </a:p>
        </p:txBody>
      </p:sp>
      <p:sp>
        <p:nvSpPr>
          <p:cNvPr id="8" name="Rubrik 4">
            <a:extLst>
              <a:ext uri="{FF2B5EF4-FFF2-40B4-BE49-F238E27FC236}">
                <a16:creationId xmlns:a16="http://schemas.microsoft.com/office/drawing/2014/main" id="{0905F32E-37B0-96CB-4272-9DE51E861150}"/>
              </a:ext>
            </a:extLst>
          </p:cNvPr>
          <p:cNvSpPr txBox="1">
            <a:spLocks/>
          </p:cNvSpPr>
          <p:nvPr/>
        </p:nvSpPr>
        <p:spPr>
          <a:xfrm>
            <a:off x="1182143" y="2202867"/>
            <a:ext cx="9607550" cy="1966912"/>
          </a:xfrm>
          <a:prstGeom prst="rect">
            <a:avLst/>
          </a:prstGeom>
        </p:spPr>
        <p:txBody>
          <a:bodyPr vert="horz" lIns="91440" tIns="45720" rIns="91440" bIns="45720" rtlCol="0" anchor="t">
            <a:noAutofit/>
          </a:bodyPr>
          <a:lstStyle>
            <a:lvl1pPr algn="ctr" defTabSz="914400" rtl="0" eaLnBrk="1" latinLnBrk="0" hangingPunct="1">
              <a:lnSpc>
                <a:spcPct val="95000"/>
              </a:lnSpc>
              <a:spcBef>
                <a:spcPct val="0"/>
              </a:spcBef>
              <a:buNone/>
              <a:defRPr sz="5400" b="1" kern="1200">
                <a:solidFill>
                  <a:srgbClr val="222221"/>
                </a:solidFill>
                <a:latin typeface="+mj-lt"/>
                <a:ea typeface="+mj-ea"/>
                <a:cs typeface="+mj-cs"/>
              </a:defRPr>
            </a:lvl1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sv-SE" sz="4400" b="1" i="0" u="none" strike="noStrike" kern="1200" cap="none" spc="0" normalizeH="0" baseline="0" noProof="0" dirty="0">
                <a:ln>
                  <a:noFill/>
                </a:ln>
                <a:solidFill>
                  <a:srgbClr val="222221"/>
                </a:solidFill>
                <a:effectLst/>
                <a:uLnTx/>
                <a:uFillTx/>
                <a:latin typeface="Arial"/>
                <a:ea typeface="+mj-ea"/>
                <a:cs typeface="+mj-cs"/>
              </a:rPr>
              <a:t>SKR:s undersökning om socionomprogrammet</a:t>
            </a:r>
          </a:p>
        </p:txBody>
      </p:sp>
    </p:spTree>
    <p:extLst>
      <p:ext uri="{BB962C8B-B14F-4D97-AF65-F5344CB8AC3E}">
        <p14:creationId xmlns:p14="http://schemas.microsoft.com/office/powerpoint/2010/main" val="874347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B81AB5C7-A513-4D00-8F44-C38EEC827702}"/>
              </a:ext>
            </a:extLst>
          </p:cNvPr>
          <p:cNvSpPr>
            <a:spLocks noGrp="1"/>
          </p:cNvSpPr>
          <p:nvPr>
            <p:ph idx="1"/>
          </p:nvPr>
        </p:nvSpPr>
        <p:spPr>
          <a:xfrm>
            <a:off x="731096" y="2560320"/>
            <a:ext cx="6374554" cy="2667695"/>
          </a:xfrm>
        </p:spPr>
        <p:txBody>
          <a:bodyPr/>
          <a:lstStyle/>
          <a:p>
            <a:pPr marL="30163" indent="0">
              <a:buNone/>
            </a:pPr>
            <a:r>
              <a:rPr lang="sv-SE" sz="2400" dirty="0"/>
              <a:t>Undersöka hur chefer inom socialtjänsten uppfattar dagens socionomprogram – behöver socionomprogrammet anpassas efter samhällsutvecklingen och hur i så fall?</a:t>
            </a:r>
          </a:p>
          <a:p>
            <a:pPr marL="30163" indent="0">
              <a:buNone/>
            </a:pPr>
            <a:endParaRPr lang="sv-SE" dirty="0"/>
          </a:p>
          <a:p>
            <a:endParaRPr lang="sv-SE" dirty="0"/>
          </a:p>
          <a:p>
            <a:endParaRPr lang="sv-SE" dirty="0"/>
          </a:p>
          <a:p>
            <a:pPr marL="30163" indent="0">
              <a:buNone/>
            </a:pP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dirty="0"/>
          </a:p>
          <a:p>
            <a:endParaRPr lang="sv-SE" dirty="0"/>
          </a:p>
        </p:txBody>
      </p:sp>
      <p:sp>
        <p:nvSpPr>
          <p:cNvPr id="5" name="Rubrik 4">
            <a:extLst>
              <a:ext uri="{FF2B5EF4-FFF2-40B4-BE49-F238E27FC236}">
                <a16:creationId xmlns:a16="http://schemas.microsoft.com/office/drawing/2014/main" id="{7EC67147-BBCA-4149-BD3B-05A328B8AEF9}"/>
              </a:ext>
            </a:extLst>
          </p:cNvPr>
          <p:cNvSpPr>
            <a:spLocks noGrp="1"/>
          </p:cNvSpPr>
          <p:nvPr>
            <p:ph type="title"/>
          </p:nvPr>
        </p:nvSpPr>
        <p:spPr>
          <a:xfrm>
            <a:off x="731096" y="863761"/>
            <a:ext cx="10729807" cy="1231392"/>
          </a:xfrm>
        </p:spPr>
        <p:txBody>
          <a:bodyPr/>
          <a:lstStyle/>
          <a:p>
            <a:r>
              <a:rPr lang="sv-SE" dirty="0"/>
              <a:t>Syfte med undersökningen</a:t>
            </a:r>
          </a:p>
        </p:txBody>
      </p:sp>
      <p:pic>
        <p:nvPicPr>
          <p:cNvPr id="4" name="Platshållare för innehåll 4" descr="Frågetecken på grön pastellbakgrund">
            <a:extLst>
              <a:ext uri="{FF2B5EF4-FFF2-40B4-BE49-F238E27FC236}">
                <a16:creationId xmlns:a16="http://schemas.microsoft.com/office/drawing/2014/main" id="{E4AE288E-039E-D7D0-6930-800F4366B5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28630" y="2560320"/>
            <a:ext cx="4099137" cy="3074353"/>
          </a:xfrm>
          <a:prstGeom prst="rect">
            <a:avLst/>
          </a:prstGeom>
        </p:spPr>
      </p:pic>
      <p:sp>
        <p:nvSpPr>
          <p:cNvPr id="2" name="Platshållare för datum 1">
            <a:extLst>
              <a:ext uri="{FF2B5EF4-FFF2-40B4-BE49-F238E27FC236}">
                <a16:creationId xmlns:a16="http://schemas.microsoft.com/office/drawing/2014/main" id="{CCE325C3-2644-53D2-CC27-5044DBFD43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EC5803-2FD4-4553-ABE8-76B1CEB5674A}"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2023-03-21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a:extLst>
              <a:ext uri="{FF2B5EF4-FFF2-40B4-BE49-F238E27FC236}">
                <a16:creationId xmlns:a16="http://schemas.microsoft.com/office/drawing/2014/main" id="{6C4101FD-D065-E77E-A377-512B50AE98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Avdeldningen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BF5C4885-5EFC-0AB4-A605-EDF94AC235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44590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p:txBody>
          <a:bodyPr/>
          <a:lstStyle/>
          <a:p>
            <a:r>
              <a:rPr lang="sv-SE" dirty="0"/>
              <a:t>Mål 2023</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a:xfrm>
            <a:off x="664233" y="2105994"/>
            <a:ext cx="9609825" cy="3738598"/>
          </a:xfrm>
        </p:spPr>
        <p:txBody>
          <a:bodyPr/>
          <a:lstStyle/>
          <a:p>
            <a:r>
              <a:rPr lang="sv-SE" dirty="0"/>
              <a:t>SKR har genom undersökningen fått en aktuell bild av hur chefer inom socialtjänsten uppfattar socionomprogrammet </a:t>
            </a:r>
          </a:p>
          <a:p>
            <a:r>
              <a:rPr lang="sv-SE" dirty="0"/>
              <a:t>Resultatet från undersökningen har förankrats internt i beredningar och i relevanta nätverk</a:t>
            </a:r>
          </a:p>
          <a:p>
            <a:r>
              <a:rPr lang="sv-SE" dirty="0"/>
              <a:t>Utifrån resultatet, kan berörda parter ha bjudits in till dialog</a:t>
            </a:r>
          </a:p>
        </p:txBody>
      </p:sp>
      <p:sp>
        <p:nvSpPr>
          <p:cNvPr id="4" name="Platshållare för datum 3">
            <a:extLst>
              <a:ext uri="{FF2B5EF4-FFF2-40B4-BE49-F238E27FC236}">
                <a16:creationId xmlns:a16="http://schemas.microsoft.com/office/drawing/2014/main" id="{A502D7BC-D48F-4EFA-6A06-B97800B1B7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ECDBC1-E249-4F0A-BEB4-9F03D400B1E5}"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2023-03-21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5641F979-B423-D0F7-F774-0CFA82C3DD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Avdeldningen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F3A304E9-4BD8-AA72-3B1C-2EB9724217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73877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p:txBody>
          <a:bodyPr/>
          <a:lstStyle/>
          <a:p>
            <a:r>
              <a:rPr lang="sv-SE" dirty="0"/>
              <a:t>Avgränsningar</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a:xfrm>
            <a:off x="664233" y="2105994"/>
            <a:ext cx="9609825" cy="3738598"/>
          </a:xfrm>
        </p:spPr>
        <p:txBody>
          <a:bodyPr/>
          <a:lstStyle/>
          <a:p>
            <a:pPr marL="30163" indent="0">
              <a:buNone/>
            </a:pPr>
            <a:r>
              <a:rPr lang="sv-SE" dirty="0"/>
              <a:t>Frågorna ska försöka fånga in/utgå ifrån:</a:t>
            </a:r>
          </a:p>
          <a:p>
            <a:pPr lvl="1">
              <a:buFont typeface="Wingdings" panose="05000000000000000000" pitchFamily="2" charset="2"/>
              <a:buChar char="§"/>
            </a:pPr>
            <a:r>
              <a:rPr lang="sv-SE" dirty="0"/>
              <a:t>Socionomprogrammet så som det är utformat idag (inte för några år sedan)</a:t>
            </a:r>
          </a:p>
          <a:p>
            <a:pPr lvl="1">
              <a:buFont typeface="Wingdings" panose="05000000000000000000" pitchFamily="2" charset="2"/>
              <a:buChar char="§"/>
            </a:pPr>
            <a:r>
              <a:rPr lang="sv-SE" dirty="0"/>
              <a:t>Målgruppen </a:t>
            </a:r>
            <a:r>
              <a:rPr lang="sv-SE" i="1" dirty="0"/>
              <a:t>relativt nyutexaminerade socionomer med socionomexamen </a:t>
            </a:r>
            <a:r>
              <a:rPr lang="sv-SE" dirty="0"/>
              <a:t>(inte de som har gått vidareutbildningar och inte de som har arbetat längre än 2 år i yrket)</a:t>
            </a:r>
          </a:p>
          <a:p>
            <a:pPr lvl="1">
              <a:buFont typeface="Wingdings" panose="05000000000000000000" pitchFamily="2" charset="2"/>
              <a:buChar char="§"/>
            </a:pPr>
            <a:r>
              <a:rPr lang="sv-SE" dirty="0"/>
              <a:t>Socionomer inom </a:t>
            </a:r>
            <a:r>
              <a:rPr lang="sv-SE" b="1" dirty="0"/>
              <a:t>socialtjänstens </a:t>
            </a:r>
            <a:r>
              <a:rPr lang="sv-SE" dirty="0"/>
              <a:t>verksamhetsområden (IFO inklusive arbetsmarknadsinsatser och FSS, äldre och Funk) och inte socionomer inom andra områden inom kommunen såsom ex vis inom elevhälsan</a:t>
            </a:r>
          </a:p>
          <a:p>
            <a:endParaRPr lang="sv-SE" dirty="0"/>
          </a:p>
        </p:txBody>
      </p:sp>
      <p:sp>
        <p:nvSpPr>
          <p:cNvPr id="4" name="Platshållare för datum 3">
            <a:extLst>
              <a:ext uri="{FF2B5EF4-FFF2-40B4-BE49-F238E27FC236}">
                <a16:creationId xmlns:a16="http://schemas.microsoft.com/office/drawing/2014/main" id="{A502D7BC-D48F-4EFA-6A06-B97800B1B7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ECDBC1-E249-4F0A-BEB4-9F03D400B1E5}"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2023-03-21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5641F979-B423-D0F7-F774-0CFA82C3DD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Avdeldningen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F3A304E9-4BD8-AA72-3B1C-2EB9724217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5489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58D17F41-09A2-1F22-7802-C5891124449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5" imgW="622" imgH="623" progId="TCLayout.ActiveDocument.1">
                  <p:embed/>
                </p:oleObj>
              </mc:Choice>
              <mc:Fallback>
                <p:oleObj name="think-cell Slide" r:id="rId5" imgW="622" imgH="623" progId="TCLayout.ActiveDocument.1">
                  <p:embed/>
                  <p:pic>
                    <p:nvPicPr>
                      <p:cNvPr id="23" name="Object 22" hidden="1">
                        <a:extLst>
                          <a:ext uri="{FF2B5EF4-FFF2-40B4-BE49-F238E27FC236}">
                            <a16:creationId xmlns:a16="http://schemas.microsoft.com/office/drawing/2014/main" id="{58D17F41-09A2-1F22-7802-C589112444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5" name="Content Placeholder 34">
            <a:extLst>
              <a:ext uri="{FF2B5EF4-FFF2-40B4-BE49-F238E27FC236}">
                <a16:creationId xmlns:a16="http://schemas.microsoft.com/office/drawing/2014/main" id="{5DE4E854-F570-5C92-779C-D35BE3DB56D1}"/>
              </a:ext>
            </a:extLst>
          </p:cNvPr>
          <p:cNvSpPr>
            <a:spLocks noGrp="1"/>
          </p:cNvSpPr>
          <p:nvPr>
            <p:ph idx="1"/>
          </p:nvPr>
        </p:nvSpPr>
        <p:spPr/>
        <p:txBody>
          <a:bodyPr vert="horz" lIns="91440" tIns="45720" rIns="91440" bIns="45720" rtlCol="0" anchor="t">
            <a:noAutofit/>
          </a:bodyPr>
          <a:lstStyle/>
          <a:p>
            <a:pPr marL="29845" indent="0">
              <a:buNone/>
            </a:pPr>
            <a:r>
              <a:rPr lang="en-US">
                <a:cs typeface="Arial"/>
              </a:rPr>
              <a:t> </a:t>
            </a:r>
          </a:p>
        </p:txBody>
      </p:sp>
      <p:sp>
        <p:nvSpPr>
          <p:cNvPr id="5" name="Rubrik 1">
            <a:extLst>
              <a:ext uri="{FF2B5EF4-FFF2-40B4-BE49-F238E27FC236}">
                <a16:creationId xmlns:a16="http://schemas.microsoft.com/office/drawing/2014/main" id="{5860B5AA-5330-A3AD-9B91-EA1D2BFB9F00}"/>
              </a:ext>
            </a:extLst>
          </p:cNvPr>
          <p:cNvSpPr>
            <a:spLocks noGrp="1"/>
          </p:cNvSpPr>
          <p:nvPr>
            <p:ph type="title"/>
          </p:nvPr>
        </p:nvSpPr>
        <p:spPr/>
        <p:txBody>
          <a:bodyPr vert="horz"/>
          <a:lstStyle/>
          <a:p>
            <a:r>
              <a:rPr lang="sv-SE" sz="3200" b="1">
                <a:effectLst/>
                <a:latin typeface="Calibri" panose="020F0502020204030204" pitchFamily="34" charset="0"/>
                <a:ea typeface="Calibri" panose="020F0502020204030204" pitchFamily="34" charset="0"/>
                <a:cs typeface="Times New Roman" panose="02020603050405020304" pitchFamily="18" charset="0"/>
              </a:rPr>
              <a:t>Exempel på faktorer som kan påverka en socionoms förutsättning att arbeta inom socialtjänsten och att stanna kvar i yrket</a:t>
            </a:r>
            <a:endParaRPr lang="sv-SE" sz="3200"/>
          </a:p>
        </p:txBody>
      </p:sp>
      <p:sp>
        <p:nvSpPr>
          <p:cNvPr id="3" name="Content Placeholder 11">
            <a:extLst>
              <a:ext uri="{FF2B5EF4-FFF2-40B4-BE49-F238E27FC236}">
                <a16:creationId xmlns:a16="http://schemas.microsoft.com/office/drawing/2014/main" id="{879FD434-AE09-753A-D545-5206DF2686CE}"/>
              </a:ext>
            </a:extLst>
          </p:cNvPr>
          <p:cNvSpPr txBox="1">
            <a:spLocks/>
          </p:cNvSpPr>
          <p:nvPr/>
        </p:nvSpPr>
        <p:spPr>
          <a:xfrm>
            <a:off x="664232" y="2495203"/>
            <a:ext cx="9609825" cy="3738598"/>
          </a:xfrm>
          <a:prstGeom prst="rect">
            <a:avLst/>
          </a:prstGeom>
          <a:ln>
            <a:noFill/>
          </a:ln>
        </p:spPr>
        <p:txBody>
          <a:bodyPr vert="horz" lIns="91440" tIns="45720" rIns="91440" bIns="45720" rtlCol="0">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sv-SE" sz="2400" b="0" i="0" u="none" strike="noStrike" kern="1200" cap="none" spc="0" normalizeH="0" baseline="0" noProof="0">
                <a:ln>
                  <a:noFill/>
                </a:ln>
                <a:solidFill>
                  <a:prstClr val="black"/>
                </a:solidFill>
                <a:effectLst/>
                <a:uLnTx/>
                <a:uFillTx/>
                <a:latin typeface="Arial"/>
                <a:ea typeface="+mn-ea"/>
                <a:cs typeface="+mn-cs"/>
              </a:rPr>
              <a:t> </a:t>
            </a:r>
          </a:p>
        </p:txBody>
      </p:sp>
      <p:sp>
        <p:nvSpPr>
          <p:cNvPr id="8" name="Oval 7">
            <a:extLst>
              <a:ext uri="{FF2B5EF4-FFF2-40B4-BE49-F238E27FC236}">
                <a16:creationId xmlns:a16="http://schemas.microsoft.com/office/drawing/2014/main" id="{F114432D-709F-3F1A-3FF1-BAB7646D07C6}"/>
              </a:ext>
            </a:extLst>
          </p:cNvPr>
          <p:cNvSpPr/>
          <p:nvPr/>
        </p:nvSpPr>
        <p:spPr>
          <a:xfrm>
            <a:off x="3068855" y="5213023"/>
            <a:ext cx="2252312" cy="934988"/>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white"/>
                </a:solidFill>
                <a:effectLst/>
                <a:uLnTx/>
                <a:uFillTx/>
                <a:latin typeface="Arial"/>
                <a:ea typeface="+mn-ea"/>
                <a:cs typeface="+mn-cs"/>
              </a:rPr>
              <a:t>Grundutbildning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white"/>
                </a:solidFill>
                <a:effectLst/>
                <a:uLnTx/>
                <a:uFillTx/>
                <a:latin typeface="Arial"/>
                <a:ea typeface="+mn-ea"/>
                <a:cs typeface="+mn-cs"/>
              </a:rPr>
              <a:t>3,5 år</a:t>
            </a:r>
          </a:p>
        </p:txBody>
      </p:sp>
      <p:sp>
        <p:nvSpPr>
          <p:cNvPr id="9" name="Arrow: Down 8">
            <a:extLst>
              <a:ext uri="{FF2B5EF4-FFF2-40B4-BE49-F238E27FC236}">
                <a16:creationId xmlns:a16="http://schemas.microsoft.com/office/drawing/2014/main" id="{A71C053E-4193-9369-4754-15DB70F58179}"/>
              </a:ext>
            </a:extLst>
          </p:cNvPr>
          <p:cNvSpPr/>
          <p:nvPr/>
        </p:nvSpPr>
        <p:spPr>
          <a:xfrm>
            <a:off x="3892200" y="4760541"/>
            <a:ext cx="605622" cy="388512"/>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689C58CA-CDE9-EF92-BD99-578C839BB6B7}"/>
              </a:ext>
            </a:extLst>
          </p:cNvPr>
          <p:cNvSpPr/>
          <p:nvPr/>
        </p:nvSpPr>
        <p:spPr>
          <a:xfrm>
            <a:off x="2922344" y="2538496"/>
            <a:ext cx="2545335" cy="5378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 sz="1400" b="0" i="0" u="none" strike="noStrike" kern="1200" cap="none" spc="0" normalizeH="0" baseline="0" noProof="0">
                <a:ln>
                  <a:noFill/>
                </a:ln>
                <a:solidFill>
                  <a:prstClr val="white"/>
                </a:solidFill>
                <a:effectLst/>
                <a:uLnTx/>
                <a:uFillTx/>
                <a:latin typeface="Arial"/>
                <a:ea typeface="+mn-ea"/>
                <a:cs typeface="Arial"/>
              </a:rPr>
              <a:t>Regering &amp; riksdag </a:t>
            </a:r>
            <a:endParaRPr kumimoji="0" lang="sv" sz="1400" b="0" i="0" u="none" strike="noStrike" kern="1200" cap="none" spc="0" normalizeH="0" baseline="0" noProof="0">
              <a:ln>
                <a:noFill/>
              </a:ln>
              <a:solidFill>
                <a:prstClr val="white"/>
              </a:solidFill>
              <a:effectLst/>
              <a:uLnTx/>
              <a:uFillTx/>
              <a:latin typeface="Arial"/>
              <a:ea typeface="+mn-ea"/>
              <a:cs typeface="+mn-cs"/>
            </a:endParaRPr>
          </a:p>
        </p:txBody>
      </p:sp>
      <p:sp>
        <p:nvSpPr>
          <p:cNvPr id="36" name="Oval 35">
            <a:extLst>
              <a:ext uri="{FF2B5EF4-FFF2-40B4-BE49-F238E27FC236}">
                <a16:creationId xmlns:a16="http://schemas.microsoft.com/office/drawing/2014/main" id="{1A3CF996-0753-8297-1EC1-755AC24DFF82}"/>
              </a:ext>
            </a:extLst>
          </p:cNvPr>
          <p:cNvSpPr/>
          <p:nvPr/>
        </p:nvSpPr>
        <p:spPr>
          <a:xfrm>
            <a:off x="3298192" y="3198459"/>
            <a:ext cx="1800000" cy="1440000"/>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n-ea"/>
                <a:cs typeface="Arial"/>
              </a:rPr>
              <a:t>Högskolans ansvar</a:t>
            </a:r>
          </a:p>
        </p:txBody>
      </p:sp>
      <p:sp>
        <p:nvSpPr>
          <p:cNvPr id="2" name="Oval 1">
            <a:extLst>
              <a:ext uri="{FF2B5EF4-FFF2-40B4-BE49-F238E27FC236}">
                <a16:creationId xmlns:a16="http://schemas.microsoft.com/office/drawing/2014/main" id="{171534E9-4041-939C-05A0-541FD67E6219}"/>
              </a:ext>
            </a:extLst>
          </p:cNvPr>
          <p:cNvSpPr/>
          <p:nvPr/>
        </p:nvSpPr>
        <p:spPr>
          <a:xfrm>
            <a:off x="5852029" y="3198459"/>
            <a:ext cx="1800000" cy="1440000"/>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white"/>
                </a:solidFill>
                <a:effectLst/>
                <a:uLnTx/>
                <a:uFillTx/>
                <a:latin typeface="Arial"/>
                <a:ea typeface="+mn-ea"/>
                <a:cs typeface="Arial"/>
              </a:rPr>
              <a:t>Arbetsgivarens ansvar</a:t>
            </a:r>
          </a:p>
        </p:txBody>
      </p:sp>
      <p:sp>
        <p:nvSpPr>
          <p:cNvPr id="6" name="Oval 5">
            <a:extLst>
              <a:ext uri="{FF2B5EF4-FFF2-40B4-BE49-F238E27FC236}">
                <a16:creationId xmlns:a16="http://schemas.microsoft.com/office/drawing/2014/main" id="{009C130E-E5B1-35CD-8DBA-BF284F0691D3}"/>
              </a:ext>
            </a:extLst>
          </p:cNvPr>
          <p:cNvSpPr/>
          <p:nvPr/>
        </p:nvSpPr>
        <p:spPr>
          <a:xfrm>
            <a:off x="744355" y="3198459"/>
            <a:ext cx="1800000" cy="1440000"/>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white"/>
                </a:solidFill>
                <a:effectLst/>
                <a:uLnTx/>
                <a:uFillTx/>
                <a:latin typeface="Arial"/>
                <a:ea typeface="+mn-ea"/>
                <a:cs typeface="Arial"/>
              </a:rPr>
              <a:t>Studentens profil</a:t>
            </a:r>
          </a:p>
        </p:txBody>
      </p:sp>
      <p:sp>
        <p:nvSpPr>
          <p:cNvPr id="7" name="Oval 6">
            <a:extLst>
              <a:ext uri="{FF2B5EF4-FFF2-40B4-BE49-F238E27FC236}">
                <a16:creationId xmlns:a16="http://schemas.microsoft.com/office/drawing/2014/main" id="{4E69BA34-9C13-0A56-B4EF-B30796086974}"/>
              </a:ext>
            </a:extLst>
          </p:cNvPr>
          <p:cNvSpPr/>
          <p:nvPr/>
        </p:nvSpPr>
        <p:spPr>
          <a:xfrm>
            <a:off x="8405866" y="3198459"/>
            <a:ext cx="1800000" cy="1440000"/>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white"/>
                </a:solidFill>
                <a:effectLst/>
                <a:uLnTx/>
                <a:uFillTx/>
                <a:latin typeface="Arial"/>
                <a:ea typeface="+mn-ea"/>
                <a:cs typeface="Arial"/>
              </a:rPr>
              <a:t>Kompetent socionom</a:t>
            </a:r>
          </a:p>
        </p:txBody>
      </p:sp>
      <p:grpSp>
        <p:nvGrpSpPr>
          <p:cNvPr id="10" name="Group 9">
            <a:extLst>
              <a:ext uri="{FF2B5EF4-FFF2-40B4-BE49-F238E27FC236}">
                <a16:creationId xmlns:a16="http://schemas.microsoft.com/office/drawing/2014/main" id="{012ED84C-0956-D944-952B-F7FF9757D0BF}"/>
              </a:ext>
            </a:extLst>
          </p:cNvPr>
          <p:cNvGrpSpPr/>
          <p:nvPr/>
        </p:nvGrpSpPr>
        <p:grpSpPr>
          <a:xfrm>
            <a:off x="2615839" y="3618629"/>
            <a:ext cx="613010" cy="599660"/>
            <a:chOff x="1870110" y="1569451"/>
            <a:chExt cx="613010" cy="599660"/>
          </a:xfrm>
        </p:grpSpPr>
        <p:sp>
          <p:nvSpPr>
            <p:cNvPr id="11" name="Plus Sign 10">
              <a:extLst>
                <a:ext uri="{FF2B5EF4-FFF2-40B4-BE49-F238E27FC236}">
                  <a16:creationId xmlns:a16="http://schemas.microsoft.com/office/drawing/2014/main" id="{2767DDC4-177A-8611-A632-53983C315B86}"/>
                </a:ext>
              </a:extLst>
            </p:cNvPr>
            <p:cNvSpPr/>
            <p:nvPr/>
          </p:nvSpPr>
          <p:spPr>
            <a:xfrm>
              <a:off x="1870110" y="1569451"/>
              <a:ext cx="613010" cy="599660"/>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Plus Sign 4">
              <a:extLst>
                <a:ext uri="{FF2B5EF4-FFF2-40B4-BE49-F238E27FC236}">
                  <a16:creationId xmlns:a16="http://schemas.microsoft.com/office/drawing/2014/main" id="{3018AF04-765E-AEBE-6174-C7A78E1E2792}"/>
                </a:ext>
              </a:extLst>
            </p:cNvPr>
            <p:cNvSpPr txBox="1"/>
            <p:nvPr/>
          </p:nvSpPr>
          <p:spPr>
            <a:xfrm>
              <a:off x="1951364" y="1798761"/>
              <a:ext cx="450502" cy="1410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sv-SE" sz="10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4565863B-BE03-EB81-701B-AB85D5155D5E}"/>
              </a:ext>
            </a:extLst>
          </p:cNvPr>
          <p:cNvGrpSpPr/>
          <p:nvPr/>
        </p:nvGrpSpPr>
        <p:grpSpPr>
          <a:xfrm>
            <a:off x="5157765" y="3689149"/>
            <a:ext cx="613010" cy="599660"/>
            <a:chOff x="1870110" y="1569451"/>
            <a:chExt cx="613010" cy="599660"/>
          </a:xfrm>
        </p:grpSpPr>
        <p:sp>
          <p:nvSpPr>
            <p:cNvPr id="14" name="Plus Sign 13">
              <a:extLst>
                <a:ext uri="{FF2B5EF4-FFF2-40B4-BE49-F238E27FC236}">
                  <a16:creationId xmlns:a16="http://schemas.microsoft.com/office/drawing/2014/main" id="{A5982AC3-DD91-6045-E15E-8AA99C09C28D}"/>
                </a:ext>
              </a:extLst>
            </p:cNvPr>
            <p:cNvSpPr/>
            <p:nvPr/>
          </p:nvSpPr>
          <p:spPr>
            <a:xfrm>
              <a:off x="1870110" y="1569451"/>
              <a:ext cx="613010" cy="599660"/>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lus Sign 4">
              <a:extLst>
                <a:ext uri="{FF2B5EF4-FFF2-40B4-BE49-F238E27FC236}">
                  <a16:creationId xmlns:a16="http://schemas.microsoft.com/office/drawing/2014/main" id="{3B4D5798-B08C-C08A-496E-11B3198FFBEC}"/>
                </a:ext>
              </a:extLst>
            </p:cNvPr>
            <p:cNvSpPr txBox="1"/>
            <p:nvPr/>
          </p:nvSpPr>
          <p:spPr>
            <a:xfrm>
              <a:off x="1951364" y="1798761"/>
              <a:ext cx="450502" cy="1410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sv-SE" sz="10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9" name="Group 18">
            <a:extLst>
              <a:ext uri="{FF2B5EF4-FFF2-40B4-BE49-F238E27FC236}">
                <a16:creationId xmlns:a16="http://schemas.microsoft.com/office/drawing/2014/main" id="{BBD9CEA5-E096-B0C1-1A98-74D54BC8A6FA}"/>
              </a:ext>
            </a:extLst>
          </p:cNvPr>
          <p:cNvGrpSpPr/>
          <p:nvPr/>
        </p:nvGrpSpPr>
        <p:grpSpPr>
          <a:xfrm>
            <a:off x="7724665" y="3618629"/>
            <a:ext cx="613010" cy="599660"/>
            <a:chOff x="7127604" y="1569451"/>
            <a:chExt cx="613010" cy="599660"/>
          </a:xfrm>
        </p:grpSpPr>
        <p:sp>
          <p:nvSpPr>
            <p:cNvPr id="20" name="Equals 19">
              <a:extLst>
                <a:ext uri="{FF2B5EF4-FFF2-40B4-BE49-F238E27FC236}">
                  <a16:creationId xmlns:a16="http://schemas.microsoft.com/office/drawing/2014/main" id="{6398B459-BBF6-551D-9EA3-36EC9B0D338D}"/>
                </a:ext>
              </a:extLst>
            </p:cNvPr>
            <p:cNvSpPr/>
            <p:nvPr/>
          </p:nvSpPr>
          <p:spPr>
            <a:xfrm>
              <a:off x="7127604" y="1569451"/>
              <a:ext cx="613010" cy="599660"/>
            </a:xfrm>
            <a:prstGeom prst="mathEqual">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Equals 4">
              <a:extLst>
                <a:ext uri="{FF2B5EF4-FFF2-40B4-BE49-F238E27FC236}">
                  <a16:creationId xmlns:a16="http://schemas.microsoft.com/office/drawing/2014/main" id="{7A04C46C-72F8-D3AA-07FF-A662954823C0}"/>
                </a:ext>
              </a:extLst>
            </p:cNvPr>
            <p:cNvSpPr txBox="1"/>
            <p:nvPr/>
          </p:nvSpPr>
          <p:spPr>
            <a:xfrm>
              <a:off x="7208858" y="1692981"/>
              <a:ext cx="450502" cy="352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sv-SE" sz="26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14569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1A818B18-5172-B973-871E-144821A8FE4A}"/>
              </a:ext>
            </a:extLst>
          </p:cNvPr>
          <p:cNvGraphicFramePr>
            <a:graphicFrameLocks noGrp="1"/>
          </p:cNvGraphicFramePr>
          <p:nvPr>
            <p:ph idx="1"/>
          </p:nvPr>
        </p:nvGraphicFramePr>
        <p:xfrm>
          <a:off x="1063767" y="2361890"/>
          <a:ext cx="9816436" cy="3738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0AD55937-B347-5F21-7E39-8EA3AEE4D8E0}"/>
              </a:ext>
            </a:extLst>
          </p:cNvPr>
          <p:cNvSpPr>
            <a:spLocks noGrp="1"/>
          </p:cNvSpPr>
          <p:nvPr>
            <p:ph type="title"/>
          </p:nvPr>
        </p:nvSpPr>
        <p:spPr/>
        <p:txBody>
          <a:bodyPr/>
          <a:lstStyle/>
          <a:p>
            <a:r>
              <a:rPr lang="sv-SE" dirty="0"/>
              <a:t>Upplägg och aktiviteter</a:t>
            </a:r>
          </a:p>
        </p:txBody>
      </p:sp>
      <p:sp>
        <p:nvSpPr>
          <p:cNvPr id="2" name="Platshållare för datum 1">
            <a:extLst>
              <a:ext uri="{FF2B5EF4-FFF2-40B4-BE49-F238E27FC236}">
                <a16:creationId xmlns:a16="http://schemas.microsoft.com/office/drawing/2014/main" id="{6BAAF0FC-3972-B754-D234-12033BC1C9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9D85FF-EC86-47DD-8EBF-D80F4877710A}"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2023-03-21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2C6AE3C5-4CD7-FD6B-3B73-1606BC25F7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Avdeldningen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002FC461-4284-1D9B-B3AC-733504D1B5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35967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p:txBody>
          <a:bodyPr/>
          <a:lstStyle/>
          <a:p>
            <a:r>
              <a:rPr lang="sv-SE" sz="3200" dirty="0"/>
              <a:t>5 fokusgrupper genomförs med ca 50 </a:t>
            </a:r>
            <a:r>
              <a:rPr lang="sv-SE" sz="3200" dirty="0" err="1"/>
              <a:t>st</a:t>
            </a:r>
            <a:r>
              <a:rPr lang="sv-SE" sz="3200" dirty="0"/>
              <a:t> första linjens chefer i socialtjänsten runt om i landet</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a:xfrm>
            <a:off x="664234" y="2105994"/>
            <a:ext cx="8344800" cy="3738598"/>
          </a:xfrm>
        </p:spPr>
        <p:txBody>
          <a:bodyPr/>
          <a:lstStyle/>
          <a:p>
            <a:pPr marL="30163" indent="0">
              <a:buNone/>
            </a:pPr>
            <a:endParaRPr lang="sv" dirty="0"/>
          </a:p>
          <a:p>
            <a:pPr marL="30163" indent="0">
              <a:buNone/>
            </a:pPr>
            <a:endParaRPr lang="sv" dirty="0"/>
          </a:p>
          <a:p>
            <a:pPr marL="30163" indent="0">
              <a:buNone/>
            </a:pPr>
            <a:endParaRPr lang="sv" dirty="0"/>
          </a:p>
          <a:p>
            <a:pPr marL="30163" indent="0">
              <a:buNone/>
            </a:pPr>
            <a:r>
              <a:rPr lang="sv" dirty="0"/>
              <a:t>Syftet med fokusgrupperna är att lyssna in chefernas tankar om hur väl dagens socionomprogram rustar socionomerna för arbete inom socialtjänsten.</a:t>
            </a:r>
            <a:endParaRPr lang="sv-SE" dirty="0"/>
          </a:p>
        </p:txBody>
      </p:sp>
      <p:sp>
        <p:nvSpPr>
          <p:cNvPr id="4" name="Platshållare för datum 3">
            <a:extLst>
              <a:ext uri="{FF2B5EF4-FFF2-40B4-BE49-F238E27FC236}">
                <a16:creationId xmlns:a16="http://schemas.microsoft.com/office/drawing/2014/main" id="{A502D7BC-D48F-4EFA-6A06-B97800B1B7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ECDBC1-E249-4F0A-BEB4-9F03D400B1E5}"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2023-03-21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5641F979-B423-D0F7-F774-0CFA82C3DD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Avdeldningen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F3A304E9-4BD8-AA72-3B1C-2EB9724217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Graphic 23" descr="Meeting with solid fill">
            <a:extLst>
              <a:ext uri="{FF2B5EF4-FFF2-40B4-BE49-F238E27FC236}">
                <a16:creationId xmlns:a16="http://schemas.microsoft.com/office/drawing/2014/main" id="{451DCA50-12C0-A9D2-98F2-9732EF0BC1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91860" y="3581728"/>
            <a:ext cx="1298887" cy="1298887"/>
          </a:xfrm>
          <a:prstGeom prst="rect">
            <a:avLst/>
          </a:prstGeom>
        </p:spPr>
      </p:pic>
    </p:spTree>
    <p:extLst>
      <p:ext uri="{BB962C8B-B14F-4D97-AF65-F5344CB8AC3E}">
        <p14:creationId xmlns:p14="http://schemas.microsoft.com/office/powerpoint/2010/main" val="693766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B659EB-4785-4C85-9539-C4AB2B78167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622" imgH="623" progId="TCLayout.ActiveDocument.1">
                  <p:embed/>
                </p:oleObj>
              </mc:Choice>
              <mc:Fallback>
                <p:oleObj name="think-cell Slide" r:id="rId5" imgW="622" imgH="623" progId="TCLayout.ActiveDocument.1">
                  <p:embed/>
                  <p:pic>
                    <p:nvPicPr>
                      <p:cNvPr id="4" name="Object 3" hidden="1">
                        <a:extLst>
                          <a:ext uri="{FF2B5EF4-FFF2-40B4-BE49-F238E27FC236}">
                            <a16:creationId xmlns:a16="http://schemas.microsoft.com/office/drawing/2014/main" id="{00B659EB-4785-4C85-9539-C4AB2B7816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7C89703-167F-EB4B-D9D9-91AE4ED791BA}"/>
              </a:ext>
            </a:extLst>
          </p:cNvPr>
          <p:cNvSpPr>
            <a:spLocks noGrp="1"/>
          </p:cNvSpPr>
          <p:nvPr>
            <p:ph type="title"/>
          </p:nvPr>
        </p:nvSpPr>
        <p:spPr>
          <a:xfrm>
            <a:off x="664233" y="874602"/>
            <a:ext cx="9775167" cy="1231392"/>
          </a:xfrm>
        </p:spPr>
        <p:txBody>
          <a:bodyPr vert="horz"/>
          <a:lstStyle/>
          <a:p>
            <a:r>
              <a:rPr lang="sv-SE" sz="3600" dirty="0"/>
              <a:t>14 kommuner deltar för bred representation</a:t>
            </a:r>
          </a:p>
        </p:txBody>
      </p:sp>
      <p:sp>
        <p:nvSpPr>
          <p:cNvPr id="3" name="Content Placeholder 2">
            <a:extLst>
              <a:ext uri="{FF2B5EF4-FFF2-40B4-BE49-F238E27FC236}">
                <a16:creationId xmlns:a16="http://schemas.microsoft.com/office/drawing/2014/main" id="{F3C6220D-728B-CAB9-5DFF-3DA2182028B6}"/>
              </a:ext>
            </a:extLst>
          </p:cNvPr>
          <p:cNvSpPr>
            <a:spLocks noGrp="1"/>
          </p:cNvSpPr>
          <p:nvPr>
            <p:ph idx="1"/>
          </p:nvPr>
        </p:nvSpPr>
        <p:spPr>
          <a:ln>
            <a:noFill/>
          </a:ln>
        </p:spPr>
        <p:txBody>
          <a:bodyPr/>
          <a:lstStyle/>
          <a:p>
            <a:pPr marL="30163" indent="0">
              <a:buNone/>
            </a:pPr>
            <a:endParaRPr lang="sv-SE" sz="1800"/>
          </a:p>
          <a:p>
            <a:endParaRPr lang="sv-SE"/>
          </a:p>
        </p:txBody>
      </p:sp>
      <p:sp>
        <p:nvSpPr>
          <p:cNvPr id="12" name="Arrow: Right 11">
            <a:extLst>
              <a:ext uri="{FF2B5EF4-FFF2-40B4-BE49-F238E27FC236}">
                <a16:creationId xmlns:a16="http://schemas.microsoft.com/office/drawing/2014/main" id="{1E04C156-04C6-F522-7875-0D04601BDB85}"/>
              </a:ext>
            </a:extLst>
          </p:cNvPr>
          <p:cNvSpPr/>
          <p:nvPr/>
        </p:nvSpPr>
        <p:spPr>
          <a:xfrm>
            <a:off x="6960207" y="4081863"/>
            <a:ext cx="699226" cy="565273"/>
          </a:xfrm>
          <a:prstGeom prst="right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40BCABD8-F78C-2BDB-1C7A-68A310123A65}"/>
              </a:ext>
            </a:extLst>
          </p:cNvPr>
          <p:cNvSpPr/>
          <p:nvPr/>
        </p:nvSpPr>
        <p:spPr>
          <a:xfrm>
            <a:off x="7845049" y="2359812"/>
            <a:ext cx="2344647" cy="3738598"/>
          </a:xfrm>
          <a:prstGeom prst="roundRect">
            <a:avLst/>
          </a:prstGeom>
          <a:ln w="19050"/>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Ale kommun</a:t>
            </a:r>
            <a:endParaRPr kumimoji="0" lang="sv-SE"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Arial"/>
              </a:rPr>
              <a:t>Helsingborgs stad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Kalmar kommun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Arial"/>
              </a:rPr>
              <a:t>Karlskrona kommun</a:t>
            </a:r>
          </a:p>
          <a:p>
            <a:pPr marL="0" marR="0" lvl="0" indent="0" algn="l" defTabSz="914400" rtl="0" eaLnBrk="1" fontAlgn="auto" latinLnBrk="0" hangingPunct="1">
              <a:lnSpc>
                <a:spcPct val="100000"/>
              </a:lnSpc>
              <a:spcBef>
                <a:spcPts val="0"/>
              </a:spcBef>
              <a:spcAft>
                <a:spcPts val="300"/>
              </a:spcAft>
              <a:buClrTx/>
              <a:buSzTx/>
              <a:buFontTx/>
              <a:buNone/>
              <a:tabLst/>
              <a:defRPr/>
            </a:pPr>
            <a:r>
              <a:rPr lang="sv-SE" sz="1400" dirty="0">
                <a:solidFill>
                  <a:prstClr val="black"/>
                </a:solidFill>
                <a:latin typeface="Arial"/>
                <a:cs typeface="Arial"/>
              </a:rPr>
              <a:t>Luleå kommun</a:t>
            </a:r>
            <a:endParaRPr kumimoji="0" lang="sv-SE"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Arial"/>
              </a:rPr>
              <a:t>Malmö stad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Mora kommun</a:t>
            </a:r>
            <a:endParaRPr kumimoji="0" lang="sv-SE"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Norrköpings kommun</a:t>
            </a:r>
            <a:endParaRPr kumimoji="0" lang="sv-SE"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Region Gotland</a:t>
            </a:r>
            <a:endParaRPr kumimoji="0" lang="sv-SE"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Sandvikens kommun</a:t>
            </a:r>
            <a:endParaRPr kumimoji="0" lang="sv-SE"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lt"/>
                <a:cs typeface="Arial"/>
              </a:rPr>
              <a:t>Stockholms stad</a:t>
            </a:r>
            <a:endParaRPr kumimoji="0" lang="sv-SE"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Sunne kommun</a:t>
            </a:r>
            <a:endParaRPr kumimoji="0" lang="sv-SE"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Uppvidinge kommun</a:t>
            </a:r>
            <a:endParaRPr kumimoji="0" lang="sv-SE" sz="1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Vännäs kommun </a:t>
            </a:r>
            <a:endParaRPr kumimoji="0" lang="sv-SE" sz="1400" b="0" i="0" u="none" strike="noStrike" kern="1200" cap="none" spc="0" normalizeH="0" baseline="0" noProof="0" dirty="0">
              <a:ln>
                <a:noFill/>
              </a:ln>
              <a:solidFill>
                <a:prstClr val="black"/>
              </a:solidFill>
              <a:effectLst/>
              <a:uLnTx/>
              <a:uFillTx/>
              <a:latin typeface="Arial"/>
              <a:ea typeface="+mn-ea"/>
              <a:cs typeface="Arial"/>
            </a:endParaRPr>
          </a:p>
        </p:txBody>
      </p:sp>
      <p:graphicFrame>
        <p:nvGraphicFramePr>
          <p:cNvPr id="5" name="Table 5">
            <a:extLst>
              <a:ext uri="{FF2B5EF4-FFF2-40B4-BE49-F238E27FC236}">
                <a16:creationId xmlns:a16="http://schemas.microsoft.com/office/drawing/2014/main" id="{E37CB318-9A5C-C8DF-7C7C-B85CC5601E4D}"/>
              </a:ext>
            </a:extLst>
          </p:cNvPr>
          <p:cNvGraphicFramePr>
            <a:graphicFrameLocks noGrp="1"/>
          </p:cNvGraphicFramePr>
          <p:nvPr/>
        </p:nvGraphicFramePr>
        <p:xfrm>
          <a:off x="781792" y="2949039"/>
          <a:ext cx="5887572" cy="2895796"/>
        </p:xfrm>
        <a:graphic>
          <a:graphicData uri="http://schemas.openxmlformats.org/drawingml/2006/table">
            <a:tbl>
              <a:tblPr firstRow="1" bandRow="1">
                <a:tableStyleId>{5C22544A-7EE6-4342-B048-85BDC9FD1C3A}</a:tableStyleId>
              </a:tblPr>
              <a:tblGrid>
                <a:gridCol w="2943786">
                  <a:extLst>
                    <a:ext uri="{9D8B030D-6E8A-4147-A177-3AD203B41FA5}">
                      <a16:colId xmlns:a16="http://schemas.microsoft.com/office/drawing/2014/main" val="2609311123"/>
                    </a:ext>
                  </a:extLst>
                </a:gridCol>
                <a:gridCol w="2943786">
                  <a:extLst>
                    <a:ext uri="{9D8B030D-6E8A-4147-A177-3AD203B41FA5}">
                      <a16:colId xmlns:a16="http://schemas.microsoft.com/office/drawing/2014/main" val="3673569401"/>
                    </a:ext>
                  </a:extLst>
                </a:gridCol>
              </a:tblGrid>
              <a:tr h="265710">
                <a:tc>
                  <a:txBody>
                    <a:bodyPr/>
                    <a:lstStyle/>
                    <a:p>
                      <a:pPr algn="ctr"/>
                      <a:r>
                        <a:rPr lang="sv-SE" sz="1600">
                          <a:solidFill>
                            <a:schemeClr val="accent1"/>
                          </a:solidFill>
                        </a:rPr>
                        <a:t>Kommunens storlek</a:t>
                      </a:r>
                      <a:endParaRPr lang="sv-SE" sz="1600"/>
                    </a:p>
                  </a:txBody>
                  <a:tcPr marT="0" marB="0" anchor="b">
                    <a:lnR w="76200">
                      <a:solidFill>
                        <a:schemeClr val="bg1"/>
                      </a:solidFill>
                    </a:lnR>
                    <a:noFill/>
                  </a:tcPr>
                </a:tc>
                <a:tc>
                  <a:txBody>
                    <a:bodyPr/>
                    <a:lstStyle/>
                    <a:p>
                      <a:pPr lvl="0" algn="ctr">
                        <a:buNone/>
                      </a:pPr>
                      <a:r>
                        <a:rPr lang="sv-SE" sz="1600">
                          <a:solidFill>
                            <a:schemeClr val="accent1"/>
                          </a:solidFill>
                        </a:rPr>
                        <a:t>Kommunens geografiska läge</a:t>
                      </a:r>
                    </a:p>
                  </a:txBody>
                  <a:tcPr marL="0" marR="0" marT="0" marB="0" anchor="b">
                    <a:lnL w="76200">
                      <a:solidFill>
                        <a:schemeClr val="bg1"/>
                      </a:solidFill>
                    </a:lnL>
                    <a:noFill/>
                  </a:tcPr>
                </a:tc>
                <a:extLst>
                  <a:ext uri="{0D108BD9-81ED-4DB2-BD59-A6C34878D82A}">
                    <a16:rowId xmlns:a16="http://schemas.microsoft.com/office/drawing/2014/main" val="884226918"/>
                  </a:ext>
                </a:extLst>
              </a:tr>
              <a:tr h="11159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600"/>
                        <a:t>Stor/liten</a:t>
                      </a:r>
                    </a:p>
                  </a:txBody>
                  <a:tcPr anchor="b">
                    <a:lnR w="76200">
                      <a:solidFill>
                        <a:schemeClr val="bg1"/>
                      </a:solidFill>
                    </a:lnR>
                  </a:tcPr>
                </a:tc>
                <a:tc>
                  <a:txBody>
                    <a:bodyPr/>
                    <a:lstStyle/>
                    <a:p>
                      <a:pPr marL="0" lvl="0" indent="0" algn="ctr">
                        <a:lnSpc>
                          <a:spcPct val="100000"/>
                        </a:lnSpc>
                        <a:spcBef>
                          <a:spcPts val="0"/>
                        </a:spcBef>
                        <a:spcAft>
                          <a:spcPts val="0"/>
                        </a:spcAft>
                        <a:buNone/>
                      </a:pPr>
                      <a:r>
                        <a:rPr lang="sv-SE" sz="1600"/>
                        <a:t>Storstad/Landsbygd</a:t>
                      </a:r>
                      <a:endParaRPr lang="sv-SE" sz="1600" err="1"/>
                    </a:p>
                  </a:txBody>
                  <a:tcPr anchor="b">
                    <a:lnL w="76200">
                      <a:solidFill>
                        <a:schemeClr val="bg1"/>
                      </a:solidFill>
                    </a:lnL>
                  </a:tcPr>
                </a:tc>
                <a:extLst>
                  <a:ext uri="{0D108BD9-81ED-4DB2-BD59-A6C34878D82A}">
                    <a16:rowId xmlns:a16="http://schemas.microsoft.com/office/drawing/2014/main" val="2023129580"/>
                  </a:ext>
                </a:extLst>
              </a:tr>
              <a:tr h="3562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600" b="1">
                          <a:solidFill>
                            <a:schemeClr val="accent1"/>
                          </a:solidFill>
                        </a:rPr>
                        <a:t>Verksamhetsområde</a:t>
                      </a:r>
                      <a:endParaRPr lang="sv-SE" sz="1600" b="1"/>
                    </a:p>
                  </a:txBody>
                  <a:tcPr marT="0" marB="0" anchor="b">
                    <a:lnR w="76200">
                      <a:solidFill>
                        <a:schemeClr val="bg1"/>
                      </a:solidFill>
                    </a:lnR>
                    <a:solidFill>
                      <a:schemeClr val="bg1"/>
                    </a:solidFill>
                  </a:tcPr>
                </a:tc>
                <a:tc>
                  <a:txBody>
                    <a:bodyPr/>
                    <a:lstStyle/>
                    <a:p>
                      <a:pPr lvl="0" algn="ctr">
                        <a:lnSpc>
                          <a:spcPct val="100000"/>
                        </a:lnSpc>
                        <a:spcBef>
                          <a:spcPts val="0"/>
                        </a:spcBef>
                        <a:spcAft>
                          <a:spcPts val="0"/>
                        </a:spcAft>
                        <a:buNone/>
                      </a:pPr>
                      <a:r>
                        <a:rPr lang="sv-SE" sz="1600" b="1" i="0" u="none" strike="noStrike" noProof="0">
                          <a:solidFill>
                            <a:schemeClr val="accent1"/>
                          </a:solidFill>
                          <a:latin typeface="Arial"/>
                        </a:rPr>
                        <a:t>Verksamhetens roll</a:t>
                      </a:r>
                      <a:endParaRPr lang="sv-SE" sz="1600" b="0" i="0" u="none" strike="noStrike" noProof="0">
                        <a:latin typeface="Arial"/>
                      </a:endParaRPr>
                    </a:p>
                  </a:txBody>
                  <a:tcPr marT="0" marB="0" anchor="b">
                    <a:lnL w="76200">
                      <a:solidFill>
                        <a:schemeClr val="bg1"/>
                      </a:solidFill>
                    </a:lnL>
                    <a:solidFill>
                      <a:schemeClr val="bg1"/>
                    </a:solidFill>
                  </a:tcPr>
                </a:tc>
                <a:extLst>
                  <a:ext uri="{0D108BD9-81ED-4DB2-BD59-A6C34878D82A}">
                    <a16:rowId xmlns:a16="http://schemas.microsoft.com/office/drawing/2014/main" val="3737150312"/>
                  </a:ext>
                </a:extLst>
              </a:tr>
              <a:tr h="1157844">
                <a:tc>
                  <a:txBody>
                    <a:bodyPr/>
                    <a:lstStyle/>
                    <a:p>
                      <a:pPr marL="0" marR="0" lvl="0" indent="0" algn="ctr" rtl="0" eaLnBrk="1" fontAlgn="auto" latinLnBrk="0" hangingPunct="1">
                        <a:lnSpc>
                          <a:spcPct val="100000"/>
                        </a:lnSpc>
                        <a:spcBef>
                          <a:spcPts val="0"/>
                        </a:spcBef>
                        <a:spcAft>
                          <a:spcPts val="0"/>
                        </a:spcAft>
                        <a:buClrTx/>
                        <a:buSzTx/>
                        <a:buFontTx/>
                        <a:buNone/>
                      </a:pPr>
                      <a:r>
                        <a:rPr lang="sv-SE" sz="1600"/>
                        <a:t>IFO/äldre/Funk/ek. bistånd</a:t>
                      </a:r>
                    </a:p>
                  </a:txBody>
                  <a:tcPr anchor="b">
                    <a:lnR w="76200">
                      <a:solidFill>
                        <a:schemeClr val="bg1"/>
                      </a:solidFill>
                    </a:lnR>
                  </a:tcPr>
                </a:tc>
                <a:tc>
                  <a:txBody>
                    <a:bodyPr/>
                    <a:lstStyle/>
                    <a:p>
                      <a:pPr lvl="0" algn="ctr">
                        <a:lnSpc>
                          <a:spcPct val="100000"/>
                        </a:lnSpc>
                        <a:spcBef>
                          <a:spcPts val="0"/>
                        </a:spcBef>
                        <a:spcAft>
                          <a:spcPts val="0"/>
                        </a:spcAft>
                        <a:buNone/>
                      </a:pPr>
                      <a:r>
                        <a:rPr lang="sv-SE" sz="1600" b="0" i="0" u="none" strike="noStrike" noProof="0">
                          <a:latin typeface="Arial"/>
                        </a:rPr>
                        <a:t>Beställare/Utförare</a:t>
                      </a:r>
                    </a:p>
                  </a:txBody>
                  <a:tcPr anchor="b">
                    <a:lnL w="76200">
                      <a:solidFill>
                        <a:schemeClr val="bg1"/>
                      </a:solidFill>
                    </a:lnL>
                  </a:tcPr>
                </a:tc>
                <a:extLst>
                  <a:ext uri="{0D108BD9-81ED-4DB2-BD59-A6C34878D82A}">
                    <a16:rowId xmlns:a16="http://schemas.microsoft.com/office/drawing/2014/main" val="1556200864"/>
                  </a:ext>
                </a:extLst>
              </a:tr>
            </a:tbl>
          </a:graphicData>
        </a:graphic>
      </p:graphicFrame>
      <p:pic>
        <p:nvPicPr>
          <p:cNvPr id="6" name="Graphic 5" descr="Group of people outline">
            <a:extLst>
              <a:ext uri="{FF2B5EF4-FFF2-40B4-BE49-F238E27FC236}">
                <a16:creationId xmlns:a16="http://schemas.microsoft.com/office/drawing/2014/main" id="{3B27D706-0359-9A8C-A2F6-CCA3025C0F5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385048" y="3359575"/>
            <a:ext cx="567771" cy="567771"/>
          </a:xfrm>
          <a:prstGeom prst="rect">
            <a:avLst/>
          </a:prstGeom>
        </p:spPr>
      </p:pic>
      <p:pic>
        <p:nvPicPr>
          <p:cNvPr id="13" name="Graphic 12" descr="Group outline">
            <a:extLst>
              <a:ext uri="{FF2B5EF4-FFF2-40B4-BE49-F238E27FC236}">
                <a16:creationId xmlns:a16="http://schemas.microsoft.com/office/drawing/2014/main" id="{C46BC45E-FB05-529B-26C2-C40BF6008EF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500279" y="3359575"/>
            <a:ext cx="567771" cy="567771"/>
          </a:xfrm>
          <a:prstGeom prst="rect">
            <a:avLst/>
          </a:prstGeom>
        </p:spPr>
      </p:pic>
      <p:pic>
        <p:nvPicPr>
          <p:cNvPr id="19" name="Graphic 18" descr="Person in wheelchair outline">
            <a:extLst>
              <a:ext uri="{FF2B5EF4-FFF2-40B4-BE49-F238E27FC236}">
                <a16:creationId xmlns:a16="http://schemas.microsoft.com/office/drawing/2014/main" id="{FB1437F6-5F26-E49C-018C-4E13820E6B71}"/>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2320647" y="4880738"/>
            <a:ext cx="469233" cy="469233"/>
          </a:xfrm>
          <a:prstGeom prst="rect">
            <a:avLst/>
          </a:prstGeom>
        </p:spPr>
      </p:pic>
      <p:pic>
        <p:nvPicPr>
          <p:cNvPr id="20" name="Graphic 19" descr="Man with cane outline">
            <a:extLst>
              <a:ext uri="{FF2B5EF4-FFF2-40B4-BE49-F238E27FC236}">
                <a16:creationId xmlns:a16="http://schemas.microsoft.com/office/drawing/2014/main" id="{7E41A5E6-E510-F8AB-F31D-FD829F5A3D6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664546" y="4878783"/>
            <a:ext cx="469233" cy="469233"/>
          </a:xfrm>
          <a:prstGeom prst="rect">
            <a:avLst/>
          </a:prstGeom>
        </p:spPr>
      </p:pic>
      <p:pic>
        <p:nvPicPr>
          <p:cNvPr id="21" name="Graphic 20" descr="Child with balloon outline">
            <a:extLst>
              <a:ext uri="{FF2B5EF4-FFF2-40B4-BE49-F238E27FC236}">
                <a16:creationId xmlns:a16="http://schemas.microsoft.com/office/drawing/2014/main" id="{C0FFC179-1A3D-EF71-BC65-9A33261985B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008446" y="4878782"/>
            <a:ext cx="469233" cy="469233"/>
          </a:xfrm>
          <a:prstGeom prst="rect">
            <a:avLst/>
          </a:prstGeom>
        </p:spPr>
      </p:pic>
      <p:pic>
        <p:nvPicPr>
          <p:cNvPr id="22" name="Graphic 21" descr="List outline">
            <a:extLst>
              <a:ext uri="{FF2B5EF4-FFF2-40B4-BE49-F238E27FC236}">
                <a16:creationId xmlns:a16="http://schemas.microsoft.com/office/drawing/2014/main" id="{9682C0C3-5B2F-8A97-DB5D-AD301BF8B6BF}"/>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4425061" y="4879628"/>
            <a:ext cx="516155" cy="516155"/>
          </a:xfrm>
          <a:prstGeom prst="rect">
            <a:avLst/>
          </a:prstGeom>
        </p:spPr>
      </p:pic>
      <p:pic>
        <p:nvPicPr>
          <p:cNvPr id="23" name="Graphic 22" descr="Checklist outline">
            <a:extLst>
              <a:ext uri="{FF2B5EF4-FFF2-40B4-BE49-F238E27FC236}">
                <a16:creationId xmlns:a16="http://schemas.microsoft.com/office/drawing/2014/main" id="{1B11D7B6-F0A6-ABCE-A093-1B206592263D}"/>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5296994" y="4859837"/>
            <a:ext cx="516155" cy="516155"/>
          </a:xfrm>
          <a:prstGeom prst="rect">
            <a:avLst/>
          </a:prstGeom>
        </p:spPr>
      </p:pic>
      <p:pic>
        <p:nvPicPr>
          <p:cNvPr id="7" name="Graphic 7" descr="Coins outline">
            <a:extLst>
              <a:ext uri="{FF2B5EF4-FFF2-40B4-BE49-F238E27FC236}">
                <a16:creationId xmlns:a16="http://schemas.microsoft.com/office/drawing/2014/main" id="{59B56D12-733E-26AD-9B16-40E4C03D58AD}"/>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2976747" y="4891643"/>
            <a:ext cx="469075" cy="449284"/>
          </a:xfrm>
          <a:prstGeom prst="rect">
            <a:avLst/>
          </a:prstGeom>
        </p:spPr>
      </p:pic>
      <p:pic>
        <p:nvPicPr>
          <p:cNvPr id="9" name="Graphic 9" descr="Compass outline">
            <a:extLst>
              <a:ext uri="{FF2B5EF4-FFF2-40B4-BE49-F238E27FC236}">
                <a16:creationId xmlns:a16="http://schemas.microsoft.com/office/drawing/2014/main" id="{871C5FD4-A908-6A35-0FB6-A40C91397E6D}"/>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4876800" y="3377540"/>
            <a:ext cx="548244" cy="548244"/>
          </a:xfrm>
          <a:prstGeom prst="rect">
            <a:avLst/>
          </a:prstGeom>
        </p:spPr>
      </p:pic>
    </p:spTree>
    <p:extLst>
      <p:ext uri="{BB962C8B-B14F-4D97-AF65-F5344CB8AC3E}">
        <p14:creationId xmlns:p14="http://schemas.microsoft.com/office/powerpoint/2010/main" val="177459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15430C-BC02-B852-F5C9-93AF7BEE48C2}"/>
              </a:ext>
            </a:extLst>
          </p:cNvPr>
          <p:cNvSpPr>
            <a:spLocks noGrp="1"/>
          </p:cNvSpPr>
          <p:nvPr>
            <p:ph type="title"/>
          </p:nvPr>
        </p:nvSpPr>
        <p:spPr>
          <a:xfrm>
            <a:off x="664233" y="874602"/>
            <a:ext cx="10146521" cy="1231392"/>
          </a:xfrm>
        </p:spPr>
        <p:txBody>
          <a:bodyPr/>
          <a:lstStyle/>
          <a:p>
            <a:r>
              <a:rPr lang="sv-SE" sz="4000" dirty="0"/>
              <a:t>Några av idéerna från fokusgrupperna…</a:t>
            </a:r>
          </a:p>
        </p:txBody>
      </p:sp>
      <p:sp>
        <p:nvSpPr>
          <p:cNvPr id="3" name="Platshållare för innehåll 2">
            <a:extLst>
              <a:ext uri="{FF2B5EF4-FFF2-40B4-BE49-F238E27FC236}">
                <a16:creationId xmlns:a16="http://schemas.microsoft.com/office/drawing/2014/main" id="{A60F151D-DF9B-D8C1-1330-FCE65121E08A}"/>
              </a:ext>
            </a:extLst>
          </p:cNvPr>
          <p:cNvSpPr>
            <a:spLocks noGrp="1"/>
          </p:cNvSpPr>
          <p:nvPr>
            <p:ph idx="1"/>
          </p:nvPr>
        </p:nvSpPr>
        <p:spPr/>
        <p:txBody>
          <a:bodyPr/>
          <a:lstStyle/>
          <a:p>
            <a:r>
              <a:rPr lang="sv-SE" dirty="0"/>
              <a:t>Nämner en önskan om närmare samverkan med lärosätena</a:t>
            </a:r>
          </a:p>
          <a:p>
            <a:r>
              <a:rPr lang="sv-SE" dirty="0"/>
              <a:t>Gott exempel: lärosäte besöker IFO ledningsgrupp ibland</a:t>
            </a:r>
          </a:p>
          <a:p>
            <a:r>
              <a:rPr lang="sv-SE" dirty="0"/>
              <a:t>Fler yrkesverksamma som kan komma och föreläsa om yrket</a:t>
            </a:r>
          </a:p>
          <a:p>
            <a:r>
              <a:rPr lang="sv-SE" dirty="0"/>
              <a:t>Föreläsare från ”alla yrkesområden” = brett yrke</a:t>
            </a:r>
          </a:p>
          <a:p>
            <a:r>
              <a:rPr lang="sv-SE" dirty="0"/>
              <a:t>VFU tidigt i utbildningen för en tidig förankring</a:t>
            </a:r>
          </a:p>
          <a:p>
            <a:r>
              <a:rPr lang="sv-SE" dirty="0"/>
              <a:t>…</a:t>
            </a:r>
          </a:p>
          <a:p>
            <a:endParaRPr lang="sv-SE" dirty="0"/>
          </a:p>
          <a:p>
            <a:endParaRPr lang="sv-SE" dirty="0"/>
          </a:p>
        </p:txBody>
      </p:sp>
    </p:spTree>
    <p:extLst>
      <p:ext uri="{BB962C8B-B14F-4D97-AF65-F5344CB8AC3E}">
        <p14:creationId xmlns:p14="http://schemas.microsoft.com/office/powerpoint/2010/main" val="333077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578BC7-7C12-4BCE-A29B-C0F3084D3901}"/>
              </a:ext>
            </a:extLst>
          </p:cNvPr>
          <p:cNvSpPr>
            <a:spLocks noGrp="1"/>
          </p:cNvSpPr>
          <p:nvPr>
            <p:ph type="title"/>
          </p:nvPr>
        </p:nvSpPr>
        <p:spPr/>
        <p:txBody>
          <a:bodyPr/>
          <a:lstStyle/>
          <a:p>
            <a:r>
              <a:rPr lang="sv-SE" dirty="0"/>
              <a:t>Dagordning</a:t>
            </a:r>
          </a:p>
        </p:txBody>
      </p:sp>
      <p:sp>
        <p:nvSpPr>
          <p:cNvPr id="3" name="Platshållare för innehåll 2">
            <a:extLst>
              <a:ext uri="{FF2B5EF4-FFF2-40B4-BE49-F238E27FC236}">
                <a16:creationId xmlns:a16="http://schemas.microsoft.com/office/drawing/2014/main" id="{AE051BC0-5E51-46CC-AB45-B4225766F75F}"/>
              </a:ext>
            </a:extLst>
          </p:cNvPr>
          <p:cNvSpPr>
            <a:spLocks noGrp="1"/>
          </p:cNvSpPr>
          <p:nvPr>
            <p:ph idx="1"/>
          </p:nvPr>
        </p:nvSpPr>
        <p:spPr>
          <a:xfrm>
            <a:off x="664232" y="2144216"/>
            <a:ext cx="9609825" cy="3738598"/>
          </a:xfrm>
        </p:spPr>
        <p:txBody>
          <a:bodyPr/>
          <a:lstStyle/>
          <a:p>
            <a:pPr marL="30163" indent="0">
              <a:buNone/>
            </a:pPr>
            <a:r>
              <a:rPr lang="sv-SE" dirty="0"/>
              <a:t>09.30	Välkomna och inledning</a:t>
            </a:r>
          </a:p>
          <a:p>
            <a:pPr marL="30163" indent="0">
              <a:buNone/>
            </a:pPr>
            <a:r>
              <a:rPr lang="sv-SE" dirty="0"/>
              <a:t>10.00	Intressebevakning ny SoL och RSS</a:t>
            </a:r>
          </a:p>
          <a:p>
            <a:pPr marL="30163" indent="0">
              <a:buNone/>
            </a:pPr>
            <a:r>
              <a:rPr lang="sv-SE" dirty="0"/>
              <a:t>10.20 SKR:s pågående undersökning av socionomprogrammet</a:t>
            </a:r>
          </a:p>
          <a:p>
            <a:pPr marL="30163" indent="0">
              <a:buNone/>
            </a:pPr>
            <a:r>
              <a:rPr lang="sv-SE" dirty="0"/>
              <a:t>10.40	Paus</a:t>
            </a:r>
          </a:p>
          <a:p>
            <a:pPr marL="30163" indent="0">
              <a:buNone/>
            </a:pPr>
            <a:r>
              <a:rPr lang="sv-SE" dirty="0"/>
              <a:t>11.00	Nationellt system för kunskapsstyrning hälso- och sjukvård</a:t>
            </a:r>
          </a:p>
          <a:p>
            <a:pPr marL="30163" indent="0">
              <a:buNone/>
            </a:pPr>
            <a:r>
              <a:rPr lang="sv-SE" dirty="0"/>
              <a:t>11.20	SKRs stöd i omställningen till en hållbar socialtjänst</a:t>
            </a:r>
          </a:p>
          <a:p>
            <a:pPr marL="30163" indent="0">
              <a:buNone/>
            </a:pPr>
            <a:r>
              <a:rPr lang="sv-SE" dirty="0"/>
              <a:t>11.50	Sammanfattning och avslut</a:t>
            </a:r>
          </a:p>
          <a:p>
            <a:pPr marL="30163" indent="0">
              <a:buNone/>
            </a:pPr>
            <a:r>
              <a:rPr lang="sv-SE" dirty="0"/>
              <a:t>12.00	Lunch</a:t>
            </a:r>
          </a:p>
        </p:txBody>
      </p:sp>
    </p:spTree>
    <p:extLst>
      <p:ext uri="{BB962C8B-B14F-4D97-AF65-F5344CB8AC3E}">
        <p14:creationId xmlns:p14="http://schemas.microsoft.com/office/powerpoint/2010/main" val="188787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4" descr="Person med idé kontur">
            <a:extLst>
              <a:ext uri="{FF2B5EF4-FFF2-40B4-BE49-F238E27FC236}">
                <a16:creationId xmlns:a16="http://schemas.microsoft.com/office/drawing/2014/main" id="{0F759969-01CC-70CA-8CA4-8A71E1DD7C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667499" y="1773538"/>
            <a:ext cx="4172325" cy="4172325"/>
          </a:xfrm>
          <a:prstGeom prst="rect">
            <a:avLst/>
          </a:prstGeom>
        </p:spPr>
      </p:pic>
      <p:sp>
        <p:nvSpPr>
          <p:cNvPr id="2" name="Platshållare för innehåll 1">
            <a:extLst>
              <a:ext uri="{FF2B5EF4-FFF2-40B4-BE49-F238E27FC236}">
                <a16:creationId xmlns:a16="http://schemas.microsoft.com/office/drawing/2014/main" id="{7D4F51ED-9F5D-30BD-DA14-B9708E9A367B}"/>
              </a:ext>
            </a:extLst>
          </p:cNvPr>
          <p:cNvSpPr>
            <a:spLocks noGrp="1"/>
          </p:cNvSpPr>
          <p:nvPr>
            <p:ph sz="half" idx="1"/>
          </p:nvPr>
        </p:nvSpPr>
        <p:spPr>
          <a:xfrm>
            <a:off x="666000" y="2242998"/>
            <a:ext cx="6126686" cy="3740400"/>
          </a:xfrm>
        </p:spPr>
        <p:txBody>
          <a:bodyPr>
            <a:normAutofit/>
          </a:bodyPr>
          <a:lstStyle/>
          <a:p>
            <a:pPr marL="30163" indent="0">
              <a:buNone/>
            </a:pPr>
            <a:endParaRPr lang="sv-SE" dirty="0"/>
          </a:p>
          <a:p>
            <a:pPr marL="30163" indent="0">
              <a:buNone/>
            </a:pPr>
            <a:endParaRPr lang="sv-SE" dirty="0"/>
          </a:p>
          <a:p>
            <a:pPr marL="30163" indent="0">
              <a:buNone/>
            </a:pPr>
            <a:endParaRPr lang="sv-SE" dirty="0"/>
          </a:p>
          <a:p>
            <a:pPr marL="30163" indent="0">
              <a:buNone/>
            </a:pPr>
            <a:endParaRPr lang="sv-SE" dirty="0"/>
          </a:p>
          <a:p>
            <a:pPr marL="30163" indent="0">
              <a:buNone/>
            </a:pPr>
            <a:r>
              <a:rPr lang="sv-SE" dirty="0"/>
              <a:t>Kontaktuppgifter:</a:t>
            </a:r>
          </a:p>
          <a:p>
            <a:pPr marL="30163" indent="0">
              <a:buNone/>
            </a:pPr>
            <a:r>
              <a:rPr lang="sv-SE" dirty="0">
                <a:hlinkClick r:id="rId5"/>
              </a:rPr>
              <a:t>Helena.wiklund@skr.se</a:t>
            </a:r>
            <a:endParaRPr lang="sv-SE" dirty="0"/>
          </a:p>
          <a:p>
            <a:pPr marL="30163" indent="0">
              <a:buNone/>
            </a:pPr>
            <a:endParaRPr lang="sv-SE" dirty="0"/>
          </a:p>
        </p:txBody>
      </p:sp>
      <p:sp>
        <p:nvSpPr>
          <p:cNvPr id="3" name="Rubrik 2">
            <a:extLst>
              <a:ext uri="{FF2B5EF4-FFF2-40B4-BE49-F238E27FC236}">
                <a16:creationId xmlns:a16="http://schemas.microsoft.com/office/drawing/2014/main" id="{D85AA984-ABE2-F641-9F1E-F82B30D21030}"/>
              </a:ext>
            </a:extLst>
          </p:cNvPr>
          <p:cNvSpPr>
            <a:spLocks noGrp="1"/>
          </p:cNvSpPr>
          <p:nvPr>
            <p:ph type="title"/>
          </p:nvPr>
        </p:nvSpPr>
        <p:spPr>
          <a:xfrm>
            <a:off x="664234" y="874602"/>
            <a:ext cx="5326992" cy="1228518"/>
          </a:xfrm>
        </p:spPr>
        <p:txBody>
          <a:bodyPr anchor="t">
            <a:normAutofit fontScale="90000"/>
          </a:bodyPr>
          <a:lstStyle/>
          <a:p>
            <a:r>
              <a:rPr lang="sv-SE" dirty="0"/>
              <a:t>Frågor eller tankar? </a:t>
            </a:r>
          </a:p>
        </p:txBody>
      </p:sp>
      <p:sp>
        <p:nvSpPr>
          <p:cNvPr id="5" name="Platshållare för datum 4">
            <a:extLst>
              <a:ext uri="{FF2B5EF4-FFF2-40B4-BE49-F238E27FC236}">
                <a16:creationId xmlns:a16="http://schemas.microsoft.com/office/drawing/2014/main" id="{5408454D-93BE-483E-C314-D28F0F93D5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09E0D3-74E2-4F53-B17E-AD07AEFD5D31}"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2023-03-21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a:extLst>
              <a:ext uri="{FF2B5EF4-FFF2-40B4-BE49-F238E27FC236}">
                <a16:creationId xmlns:a16="http://schemas.microsoft.com/office/drawing/2014/main" id="{A5527614-A413-9572-FB2B-04A38CE421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Avdeldningen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B17F3E89-2C5D-7980-0663-DF8167B178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2427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DF13BF-5B46-47E8-BAE1-A00039D4BE53}"/>
              </a:ext>
            </a:extLst>
          </p:cNvPr>
          <p:cNvSpPr>
            <a:spLocks noGrp="1"/>
          </p:cNvSpPr>
          <p:nvPr>
            <p:ph type="ctrTitle"/>
          </p:nvPr>
        </p:nvSpPr>
        <p:spPr>
          <a:xfrm>
            <a:off x="666000" y="2746800"/>
            <a:ext cx="9608400" cy="1965600"/>
          </a:xfrm>
        </p:spPr>
        <p:txBody>
          <a:bodyPr anchor="t">
            <a:normAutofit/>
          </a:bodyPr>
          <a:lstStyle/>
          <a:p>
            <a:r>
              <a:rPr lang="sv-SE"/>
              <a:t>Paus</a:t>
            </a:r>
            <a:endParaRPr lang="sv-SE" dirty="0"/>
          </a:p>
        </p:txBody>
      </p:sp>
      <p:sp>
        <p:nvSpPr>
          <p:cNvPr id="8" name="Subtitle 2">
            <a:extLst>
              <a:ext uri="{FF2B5EF4-FFF2-40B4-BE49-F238E27FC236}">
                <a16:creationId xmlns:a16="http://schemas.microsoft.com/office/drawing/2014/main" id="{FFD7D6C7-4E48-D9D2-1425-4A9AB0B9495B}"/>
              </a:ext>
            </a:extLst>
          </p:cNvPr>
          <p:cNvSpPr>
            <a:spLocks noGrp="1"/>
          </p:cNvSpPr>
          <p:nvPr>
            <p:ph type="subTitle" idx="1"/>
          </p:nvPr>
        </p:nvSpPr>
        <p:spPr>
          <a:xfrm>
            <a:off x="666000" y="4809600"/>
            <a:ext cx="9608400" cy="1425600"/>
          </a:xfrm>
        </p:spPr>
        <p:txBody>
          <a:bodyPr/>
          <a:lstStyle/>
          <a:p>
            <a:endParaRPr lang="en-US"/>
          </a:p>
        </p:txBody>
      </p:sp>
    </p:spTree>
    <p:extLst>
      <p:ext uri="{BB962C8B-B14F-4D97-AF65-F5344CB8AC3E}">
        <p14:creationId xmlns:p14="http://schemas.microsoft.com/office/powerpoint/2010/main" val="1400803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531C4-37B8-FF4F-1507-463DCDFD2051}"/>
              </a:ext>
            </a:extLst>
          </p:cNvPr>
          <p:cNvSpPr>
            <a:spLocks noGrp="1"/>
          </p:cNvSpPr>
          <p:nvPr>
            <p:ph type="ctrTitle"/>
          </p:nvPr>
        </p:nvSpPr>
        <p:spPr/>
        <p:txBody>
          <a:bodyPr/>
          <a:lstStyle/>
          <a:p>
            <a:r>
              <a:rPr lang="sv-SE" dirty="0"/>
              <a:t>Nationellt system för kunskapsstyrning hälso- och sjukvård</a:t>
            </a:r>
            <a:br>
              <a:rPr lang="sv-SE" dirty="0"/>
            </a:br>
            <a:endParaRPr lang="sv-SE" dirty="0"/>
          </a:p>
        </p:txBody>
      </p:sp>
      <p:sp>
        <p:nvSpPr>
          <p:cNvPr id="3" name="Underrubrik 2">
            <a:extLst>
              <a:ext uri="{FF2B5EF4-FFF2-40B4-BE49-F238E27FC236}">
                <a16:creationId xmlns:a16="http://schemas.microsoft.com/office/drawing/2014/main" id="{00263190-5573-C0A7-B184-2D5C1A7F1B9E}"/>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2591941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8F2405-81E5-4640-99AD-B7EB0368326E}"/>
              </a:ext>
            </a:extLst>
          </p:cNvPr>
          <p:cNvSpPr>
            <a:spLocks noGrp="1"/>
          </p:cNvSpPr>
          <p:nvPr>
            <p:ph type="ctrTitle"/>
          </p:nvPr>
        </p:nvSpPr>
        <p:spPr>
          <a:xfrm>
            <a:off x="666000" y="1962186"/>
            <a:ext cx="9608400" cy="1965600"/>
          </a:xfrm>
        </p:spPr>
        <p:txBody>
          <a:bodyPr>
            <a:normAutofit/>
          </a:bodyPr>
          <a:lstStyle/>
          <a:p>
            <a:r>
              <a:rPr lang="sv-SE" sz="4000" dirty="0"/>
              <a:t>Information om nationellt system för kunskapsstyrning hälso- och sjukvård</a:t>
            </a:r>
          </a:p>
        </p:txBody>
      </p:sp>
      <p:sp>
        <p:nvSpPr>
          <p:cNvPr id="3" name="Underrubrik 2">
            <a:extLst>
              <a:ext uri="{FF2B5EF4-FFF2-40B4-BE49-F238E27FC236}">
                <a16:creationId xmlns:a16="http://schemas.microsoft.com/office/drawing/2014/main" id="{E16CE09C-5956-481D-855B-23F5306D4E69}"/>
              </a:ext>
            </a:extLst>
          </p:cNvPr>
          <p:cNvSpPr>
            <a:spLocks noGrp="1"/>
          </p:cNvSpPr>
          <p:nvPr>
            <p:ph type="subTitle" idx="4294967295"/>
          </p:nvPr>
        </p:nvSpPr>
        <p:spPr>
          <a:xfrm>
            <a:off x="666000" y="5126538"/>
            <a:ext cx="9608400" cy="1108661"/>
          </a:xfrm>
        </p:spPr>
        <p:txBody>
          <a:bodyPr/>
          <a:lstStyle/>
          <a:p>
            <a:r>
              <a:rPr lang="sv-SE" sz="2800" dirty="0">
                <a:solidFill>
                  <a:schemeClr val="accent1"/>
                </a:solidFill>
                <a:latin typeface="+mj-lt"/>
                <a:ea typeface="+mj-ea"/>
                <a:cs typeface="+mj-cs"/>
              </a:rPr>
              <a:t>2023-03-16</a:t>
            </a:r>
          </a:p>
        </p:txBody>
      </p:sp>
    </p:spTree>
    <p:extLst>
      <p:ext uri="{BB962C8B-B14F-4D97-AF65-F5344CB8AC3E}">
        <p14:creationId xmlns:p14="http://schemas.microsoft.com/office/powerpoint/2010/main" val="1929941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84A0B2-8FD7-DEC5-864B-5FEC63A92D5E}"/>
              </a:ext>
            </a:extLst>
          </p:cNvPr>
          <p:cNvSpPr>
            <a:spLocks noGrp="1"/>
          </p:cNvSpPr>
          <p:nvPr>
            <p:ph type="title"/>
          </p:nvPr>
        </p:nvSpPr>
        <p:spPr/>
        <p:txBody>
          <a:bodyPr/>
          <a:lstStyle/>
          <a:p>
            <a:r>
              <a:rPr lang="sv-SE" dirty="0"/>
              <a:t>Att ta upp </a:t>
            </a:r>
          </a:p>
        </p:txBody>
      </p:sp>
      <p:sp>
        <p:nvSpPr>
          <p:cNvPr id="4" name="Platshållare för innehåll 3">
            <a:extLst>
              <a:ext uri="{FF2B5EF4-FFF2-40B4-BE49-F238E27FC236}">
                <a16:creationId xmlns:a16="http://schemas.microsoft.com/office/drawing/2014/main" id="{E9D76870-E3CE-D129-588B-F733D8043F6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sv-SE" dirty="0"/>
              <a:t>Utvecklingsarbete kopplat till Utvecklingsplan 2023-2027</a:t>
            </a:r>
          </a:p>
          <a:p>
            <a:pPr marL="342900" indent="-342900">
              <a:buFont typeface="Arial" panose="020B0604020202020204" pitchFamily="34" charset="0"/>
              <a:buChar char="•"/>
            </a:pPr>
            <a:r>
              <a:rPr lang="sv-SE" dirty="0"/>
              <a:t>Fokus framåt – införande och uppföljning</a:t>
            </a:r>
            <a:endParaRPr lang="sv-SE" dirty="0">
              <a:cs typeface="Calibri"/>
            </a:endParaRPr>
          </a:p>
          <a:p>
            <a:pPr marL="342900" indent="-342900">
              <a:buFont typeface="Arial" panose="020B0604020202020204" pitchFamily="34" charset="0"/>
              <a:buChar char="•"/>
            </a:pPr>
            <a:r>
              <a:rPr lang="sv-SE" dirty="0"/>
              <a:t>Förslag om 1177 för medarbetare </a:t>
            </a:r>
            <a:endParaRPr lang="sv-SE" dirty="0">
              <a:cs typeface="Calibri"/>
            </a:endParaRPr>
          </a:p>
        </p:txBody>
      </p:sp>
    </p:spTree>
    <p:extLst>
      <p:ext uri="{BB962C8B-B14F-4D97-AF65-F5344CB8AC3E}">
        <p14:creationId xmlns:p14="http://schemas.microsoft.com/office/powerpoint/2010/main" val="1928527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3CCBA4-8933-FF44-AAA4-7FA01FA518FE}"/>
              </a:ext>
            </a:extLst>
          </p:cNvPr>
          <p:cNvSpPr>
            <a:spLocks noGrp="1"/>
          </p:cNvSpPr>
          <p:nvPr>
            <p:ph type="ctrTitle"/>
          </p:nvPr>
        </p:nvSpPr>
        <p:spPr bwMode="gray">
          <a:xfrm>
            <a:off x="304864" y="1993183"/>
            <a:ext cx="11582272" cy="3060731"/>
          </a:xfrm>
        </p:spPr>
        <p:txBody>
          <a:bodyPr>
            <a:noAutofit/>
          </a:bodyPr>
          <a:lstStyle/>
          <a:p>
            <a:r>
              <a:rPr lang="sv-SE" sz="4800" dirty="0">
                <a:solidFill>
                  <a:schemeClr val="accent1"/>
                </a:solidFill>
              </a:rPr>
              <a:t>Kunskapsstyrning hälso- och sjukvård  Utvecklingsplan 2023-2027</a:t>
            </a:r>
            <a:r>
              <a:rPr lang="sv-SE" dirty="0"/>
              <a:t/>
            </a:r>
            <a:br>
              <a:rPr lang="sv-SE" dirty="0"/>
            </a:br>
            <a:r>
              <a:rPr lang="sv-SE" sz="2400" b="0" dirty="0"/>
              <a:t/>
            </a:r>
            <a:br>
              <a:rPr lang="sv-SE" sz="2400" b="0" dirty="0"/>
            </a:br>
            <a:r>
              <a:rPr lang="sv-SE" sz="2400" b="0" dirty="0"/>
              <a:t/>
            </a:r>
            <a:br>
              <a:rPr lang="sv-SE" sz="2400" b="0" dirty="0"/>
            </a:br>
            <a:endParaRPr lang="sv-SE" sz="2400" b="0" dirty="0"/>
          </a:p>
        </p:txBody>
      </p:sp>
      <p:pic>
        <p:nvPicPr>
          <p:cNvPr id="3" name="Graphic 2">
            <a:extLst>
              <a:ext uri="{FF2B5EF4-FFF2-40B4-BE49-F238E27FC236}">
                <a16:creationId xmlns:a16="http://schemas.microsoft.com/office/drawing/2014/main" id="{42E7E81C-3E66-4706-B737-500602C58EE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89471" y="-159110"/>
            <a:ext cx="4286731" cy="2794156"/>
          </a:xfrm>
          <a:prstGeom prst="rect">
            <a:avLst/>
          </a:prstGeom>
        </p:spPr>
      </p:pic>
    </p:spTree>
    <p:extLst>
      <p:ext uri="{BB962C8B-B14F-4D97-AF65-F5344CB8AC3E}">
        <p14:creationId xmlns:p14="http://schemas.microsoft.com/office/powerpoint/2010/main" val="818776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092440-9CE5-6674-E984-649C880FD1CB}"/>
              </a:ext>
            </a:extLst>
          </p:cNvPr>
          <p:cNvSpPr>
            <a:spLocks noGrp="1"/>
          </p:cNvSpPr>
          <p:nvPr>
            <p:ph type="ctrTitle"/>
          </p:nvPr>
        </p:nvSpPr>
        <p:spPr>
          <a:xfrm>
            <a:off x="883281" y="277977"/>
            <a:ext cx="9144000" cy="1528470"/>
          </a:xfrm>
        </p:spPr>
        <p:txBody>
          <a:bodyPr>
            <a:normAutofit/>
          </a:bodyPr>
          <a:lstStyle/>
          <a:p>
            <a:r>
              <a:rPr lang="sv-SE" sz="3200" b="1" dirty="0"/>
              <a:t>Fokusområde som berör samverkan  med kommunsidan i rekommendationen </a:t>
            </a:r>
          </a:p>
        </p:txBody>
      </p:sp>
      <p:sp>
        <p:nvSpPr>
          <p:cNvPr id="6" name="textruta 5">
            <a:extLst>
              <a:ext uri="{FF2B5EF4-FFF2-40B4-BE49-F238E27FC236}">
                <a16:creationId xmlns:a16="http://schemas.microsoft.com/office/drawing/2014/main" id="{52CE9162-88E6-7B1B-552E-D7F9AE30A119}"/>
              </a:ext>
            </a:extLst>
          </p:cNvPr>
          <p:cNvSpPr txBox="1"/>
          <p:nvPr/>
        </p:nvSpPr>
        <p:spPr>
          <a:xfrm>
            <a:off x="9531684" y="33421"/>
            <a:ext cx="33287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Calibri"/>
              </a:rPr>
              <a:t>FÖRSLAG - ARBETSMATERIAL</a:t>
            </a:r>
            <a:endParaRPr kumimoji="0" lang="sv-SE"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Platshållare för innehåll 1">
            <a:extLst>
              <a:ext uri="{FF2B5EF4-FFF2-40B4-BE49-F238E27FC236}">
                <a16:creationId xmlns:a16="http://schemas.microsoft.com/office/drawing/2014/main" id="{576CE947-99EA-A968-C916-4E73B7CDC2E9}"/>
              </a:ext>
            </a:extLst>
          </p:cNvPr>
          <p:cNvSpPr txBox="1">
            <a:spLocks/>
          </p:cNvSpPr>
          <p:nvPr/>
        </p:nvSpPr>
        <p:spPr>
          <a:xfrm>
            <a:off x="874108" y="2337683"/>
            <a:ext cx="10757794" cy="3506448"/>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45" marR="0" lvl="0" indent="0" algn="l" defTabSz="914400" rtl="0" eaLnBrk="1" fontAlgn="auto" latinLnBrk="0" hangingPunct="1">
              <a:lnSpc>
                <a:spcPct val="90000"/>
              </a:lnSpc>
              <a:spcBef>
                <a:spcPts val="100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Regionerna uppdrar åt styrgruppen för kunskapsstyrning i samverkan (SKS) att: </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0287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fortsatt utveckla samspelet med kommuner, staten och andra aktörer.</a:t>
            </a:r>
          </a:p>
          <a:p>
            <a:pPr marL="29845" marR="0" lvl="0" indent="0" algn="l" defTabSz="914400" rtl="0" eaLnBrk="1" fontAlgn="auto" latinLnBrk="0" hangingPunct="1">
              <a:lnSpc>
                <a:spcPct val="90000"/>
              </a:lnSpc>
              <a:spcBef>
                <a:spcPts val="1000"/>
              </a:spcBef>
              <a:spcAft>
                <a:spcPts val="0"/>
              </a:spcAft>
              <a:buClrTx/>
              <a:buSzTx/>
              <a:buFontTx/>
              <a:buNone/>
              <a:tabLst/>
              <a:defRPr/>
            </a:pPr>
            <a:endParaRPr kumimoji="0" lang="sv-SE" sz="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9845" marR="0" lvl="0" indent="0" algn="l" defTabSz="914400" rtl="0" eaLnBrk="1" fontAlgn="auto" latinLnBrk="0" hangingPunct="1">
              <a:lnSpc>
                <a:spcPct val="90000"/>
              </a:lnSpc>
              <a:spcBef>
                <a:spcPts val="100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Regionerna ska:</a:t>
            </a:r>
            <a:endPar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a:p>
            <a:pPr marL="10287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fortsatt utveckla samspelet med kommunerna och stärka det kommunala vård- och omsorgsperspektivet.</a:t>
            </a:r>
          </a:p>
          <a:p>
            <a:pPr marL="29845" marR="0" lvl="0" indent="0" algn="l" defTabSz="914400" rtl="0" eaLnBrk="1" fontAlgn="auto" latinLnBrk="0" hangingPunct="1">
              <a:lnSpc>
                <a:spcPct val="90000"/>
              </a:lnSpc>
              <a:spcBef>
                <a:spcPts val="1000"/>
              </a:spcBef>
              <a:spcAft>
                <a:spcPts val="0"/>
              </a:spcAft>
              <a:buClrTx/>
              <a:buSzTx/>
              <a:buFontTx/>
              <a:buNone/>
              <a:tabLst/>
              <a:defRPr/>
            </a:pPr>
            <a: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t/>
            </a:r>
            <a:br>
              <a:rPr kumimoji="0" lang="sv-SE" sz="2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sv-SE" sz="2000" b="0" i="1" u="none" strike="noStrike" kern="1200" cap="none" spc="0" normalizeH="0" baseline="0" noProof="0" dirty="0">
                <a:ln>
                  <a:noFill/>
                </a:ln>
                <a:solidFill>
                  <a:srgbClr val="000000"/>
                </a:solidFill>
                <a:effectLst/>
                <a:uLnTx/>
                <a:uFillTx/>
                <a:latin typeface="Calibri" panose="020F0502020204030204"/>
                <a:ea typeface="+mn-ea"/>
                <a:cs typeface="+mn-cs"/>
              </a:rPr>
              <a:t>En viljeyttring som S-</a:t>
            </a:r>
            <a:r>
              <a:rPr kumimoji="0" lang="sv-SE" sz="2000" b="0" i="1" u="none" strike="noStrike" kern="1200" cap="none" spc="0" normalizeH="0" baseline="0" noProof="0" dirty="0" err="1">
                <a:ln>
                  <a:noFill/>
                </a:ln>
                <a:solidFill>
                  <a:srgbClr val="000000"/>
                </a:solidFill>
                <a:effectLst/>
                <a:uLnTx/>
                <a:uFillTx/>
                <a:latin typeface="Calibri" panose="020F0502020204030204"/>
                <a:ea typeface="+mn-ea"/>
                <a:cs typeface="+mn-cs"/>
              </a:rPr>
              <a:t>KiS</a:t>
            </a:r>
            <a:r>
              <a:rPr kumimoji="0" lang="sv-SE" sz="2000" b="0" i="1" u="none" strike="noStrike" kern="1200" cap="none" spc="0" normalizeH="0" baseline="0" noProof="0">
                <a:ln>
                  <a:noFill/>
                </a:ln>
                <a:solidFill>
                  <a:srgbClr val="000000"/>
                </a:solidFill>
                <a:effectLst/>
                <a:uLnTx/>
                <a:uFillTx/>
                <a:latin typeface="Calibri" panose="020F0502020204030204"/>
                <a:ea typeface="+mn-ea"/>
                <a:cs typeface="+mn-cs"/>
              </a:rPr>
              <a:t> verkat för och ser som en möjlighet för förstärkt samverkan.</a:t>
            </a:r>
          </a:p>
        </p:txBody>
      </p:sp>
      <p:sp>
        <p:nvSpPr>
          <p:cNvPr id="3" name="textruta 2">
            <a:extLst>
              <a:ext uri="{FF2B5EF4-FFF2-40B4-BE49-F238E27FC236}">
                <a16:creationId xmlns:a16="http://schemas.microsoft.com/office/drawing/2014/main" id="{BB676405-2DE2-C3E2-06EC-D87D690423A2}"/>
              </a:ext>
            </a:extLst>
          </p:cNvPr>
          <p:cNvSpPr txBox="1"/>
          <p:nvPr/>
        </p:nvSpPr>
        <p:spPr>
          <a:xfrm>
            <a:off x="548639" y="5905091"/>
            <a:ext cx="5930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hlinkClick r:id="rId3"/>
              </a:rPr>
              <a:t>Länk till rekommendation och utvecklingsplan 2023-2027 </a:t>
            </a:r>
            <a:endParaRPr kumimoji="0" lang="sv-S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328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llips 4">
            <a:extLst>
              <a:ext uri="{FF2B5EF4-FFF2-40B4-BE49-F238E27FC236}">
                <a16:creationId xmlns:a16="http://schemas.microsoft.com/office/drawing/2014/main" id="{8EB67F6C-45FC-9B73-9270-05A209E20D23}"/>
              </a:ext>
            </a:extLst>
          </p:cNvPr>
          <p:cNvSpPr/>
          <p:nvPr/>
        </p:nvSpPr>
        <p:spPr>
          <a:xfrm>
            <a:off x="9124816" y="2957356"/>
            <a:ext cx="2981003" cy="23282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srgbClr val="FFFFFF"/>
                </a:solidFill>
                <a:effectLst/>
                <a:uLnTx/>
                <a:uFillTx/>
                <a:latin typeface="Calibri" panose="020F0502020204030204"/>
                <a:ea typeface="+mn-ea"/>
                <a:cs typeface="+mn-cs"/>
              </a:rPr>
              <a:t>Medarbetare och chefer inom kommunal hälso- och sjukvård känner till och använder kunskapsstöd som tagits fram inom kunskapsstyrning hälso- och sjukvård samt har tillgång till data för uppföljning och förbättring</a:t>
            </a:r>
          </a:p>
        </p:txBody>
      </p:sp>
      <p:sp>
        <p:nvSpPr>
          <p:cNvPr id="25" name="Pil: höger 24">
            <a:extLst>
              <a:ext uri="{FF2B5EF4-FFF2-40B4-BE49-F238E27FC236}">
                <a16:creationId xmlns:a16="http://schemas.microsoft.com/office/drawing/2014/main" id="{FADE817D-7828-C211-0EE9-C704D37D1ADE}"/>
              </a:ext>
            </a:extLst>
          </p:cNvPr>
          <p:cNvSpPr/>
          <p:nvPr/>
        </p:nvSpPr>
        <p:spPr>
          <a:xfrm>
            <a:off x="0" y="2534694"/>
            <a:ext cx="9531684" cy="326628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ubrik 1">
            <a:extLst>
              <a:ext uri="{FF2B5EF4-FFF2-40B4-BE49-F238E27FC236}">
                <a16:creationId xmlns:a16="http://schemas.microsoft.com/office/drawing/2014/main" id="{D0CC2665-B8C5-BFD2-8EE2-A68514A97AEC}"/>
              </a:ext>
            </a:extLst>
          </p:cNvPr>
          <p:cNvSpPr>
            <a:spLocks noGrp="1"/>
          </p:cNvSpPr>
          <p:nvPr>
            <p:ph type="title"/>
          </p:nvPr>
        </p:nvSpPr>
        <p:spPr>
          <a:xfrm>
            <a:off x="388882" y="574521"/>
            <a:ext cx="9268093" cy="1588025"/>
          </a:xfrm>
        </p:spPr>
        <p:txBody>
          <a:bodyPr>
            <a:noAutofit/>
          </a:bodyPr>
          <a:lstStyle/>
          <a:p>
            <a:r>
              <a:rPr lang="sv-SE" sz="3200">
                <a:cs typeface="Calibri"/>
              </a:rPr>
              <a:t>Ett system för kunskapsstyrning hälso- och sjukvård oavsett huvudman </a:t>
            </a:r>
            <a:br>
              <a:rPr lang="sv-SE" sz="3200">
                <a:cs typeface="Calibri"/>
              </a:rPr>
            </a:br>
            <a:r>
              <a:rPr lang="sv-SE" sz="2000">
                <a:cs typeface="Calibri"/>
              </a:rPr>
              <a:t>- </a:t>
            </a:r>
            <a:r>
              <a:rPr lang="sv-SE" sz="2000" i="1">
                <a:cs typeface="Calibri"/>
              </a:rPr>
              <a:t>En gemensam rekommendation till regioner och kommuner 2028-2032?</a:t>
            </a:r>
            <a:endParaRPr lang="sv-SE" sz="3200" i="1">
              <a:cs typeface="Calibri"/>
            </a:endParaRPr>
          </a:p>
        </p:txBody>
      </p:sp>
      <p:sp>
        <p:nvSpPr>
          <p:cNvPr id="8" name="textruta 7">
            <a:extLst>
              <a:ext uri="{FF2B5EF4-FFF2-40B4-BE49-F238E27FC236}">
                <a16:creationId xmlns:a16="http://schemas.microsoft.com/office/drawing/2014/main" id="{63195A21-B735-FD74-96A6-B73B83D07A48}"/>
              </a:ext>
            </a:extLst>
          </p:cNvPr>
          <p:cNvSpPr txBox="1"/>
          <p:nvPr/>
        </p:nvSpPr>
        <p:spPr>
          <a:xfrm>
            <a:off x="367387" y="2782264"/>
            <a:ext cx="4402123" cy="4001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377D7A"/>
                </a:solidFill>
                <a:effectLst/>
                <a:uLnTx/>
                <a:uFillTx/>
                <a:latin typeface="Calibri" panose="020F0502020204030204"/>
                <a:ea typeface="+mn-ea"/>
                <a:cs typeface="Calibri"/>
              </a:rPr>
              <a:t>Delmål för att öka samspelet 2022-2027 </a:t>
            </a:r>
          </a:p>
        </p:txBody>
      </p:sp>
      <p:sp>
        <p:nvSpPr>
          <p:cNvPr id="15" name="textruta 14">
            <a:extLst>
              <a:ext uri="{FF2B5EF4-FFF2-40B4-BE49-F238E27FC236}">
                <a16:creationId xmlns:a16="http://schemas.microsoft.com/office/drawing/2014/main" id="{8805CE38-11C2-FB24-B49B-89E1A01F4D98}"/>
              </a:ext>
            </a:extLst>
          </p:cNvPr>
          <p:cNvSpPr txBox="1"/>
          <p:nvPr/>
        </p:nvSpPr>
        <p:spPr>
          <a:xfrm>
            <a:off x="388882" y="5869808"/>
            <a:ext cx="21205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FFFFFF"/>
                </a:solidFill>
                <a:effectLst/>
                <a:uLnTx/>
                <a:uFillTx/>
                <a:latin typeface="Lucida Handwriting" panose="03010101010101010101" pitchFamily="66" charset="0"/>
                <a:ea typeface="+mn-ea"/>
                <a:cs typeface="Calibri"/>
              </a:rPr>
              <a:t>Aktiviteter</a:t>
            </a:r>
          </a:p>
        </p:txBody>
      </p:sp>
      <p:sp>
        <p:nvSpPr>
          <p:cNvPr id="16" name="textruta 15">
            <a:extLst>
              <a:ext uri="{FF2B5EF4-FFF2-40B4-BE49-F238E27FC236}">
                <a16:creationId xmlns:a16="http://schemas.microsoft.com/office/drawing/2014/main" id="{4A0C4A4B-7409-A546-260F-D4155650A2CE}"/>
              </a:ext>
            </a:extLst>
          </p:cNvPr>
          <p:cNvSpPr txBox="1"/>
          <p:nvPr/>
        </p:nvSpPr>
        <p:spPr>
          <a:xfrm>
            <a:off x="9480248" y="2441937"/>
            <a:ext cx="2120576" cy="40011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377D7A"/>
                </a:solidFill>
                <a:effectLst/>
                <a:uLnTx/>
                <a:uFillTx/>
                <a:latin typeface="Calibri" panose="020F0502020204030204"/>
                <a:ea typeface="+mn-ea"/>
                <a:cs typeface="Calibri"/>
              </a:rPr>
              <a:t>Mål 2027</a:t>
            </a:r>
          </a:p>
        </p:txBody>
      </p:sp>
      <p:sp>
        <p:nvSpPr>
          <p:cNvPr id="18" name="Rektangel: rundade hörn 17">
            <a:extLst>
              <a:ext uri="{FF2B5EF4-FFF2-40B4-BE49-F238E27FC236}">
                <a16:creationId xmlns:a16="http://schemas.microsoft.com/office/drawing/2014/main" id="{D220307C-9920-DDFB-9EE8-1FC768EE2AAD}"/>
              </a:ext>
            </a:extLst>
          </p:cNvPr>
          <p:cNvSpPr/>
          <p:nvPr/>
        </p:nvSpPr>
        <p:spPr>
          <a:xfrm>
            <a:off x="48627" y="3451415"/>
            <a:ext cx="2120576" cy="13400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srgbClr val="FFFFFF"/>
                </a:solidFill>
                <a:effectLst/>
                <a:uLnTx/>
                <a:uFillTx/>
                <a:latin typeface="Calibri" panose="020F0502020204030204"/>
                <a:ea typeface="+mn-ea"/>
                <a:cs typeface="+mn-cs"/>
              </a:rPr>
              <a:t>Patienters behov inom kommunal hälso- och sjukvård är en viktig del av övervägandet när områden prioriteras</a:t>
            </a:r>
          </a:p>
        </p:txBody>
      </p:sp>
      <p:sp>
        <p:nvSpPr>
          <p:cNvPr id="21" name="Rektangel: rundade hörn 4">
            <a:extLst>
              <a:ext uri="{FF2B5EF4-FFF2-40B4-BE49-F238E27FC236}">
                <a16:creationId xmlns:a16="http://schemas.microsoft.com/office/drawing/2014/main" id="{2FB9FAF8-1F1D-0C91-8B89-5D5AE1B2AD80}"/>
              </a:ext>
            </a:extLst>
          </p:cNvPr>
          <p:cNvSpPr txBox="1"/>
          <p:nvPr/>
        </p:nvSpPr>
        <p:spPr>
          <a:xfrm>
            <a:off x="2809487" y="3084137"/>
            <a:ext cx="1796016" cy="15426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sv-SE" sz="1200" b="0" i="0" u="none" strike="noStrike" kern="1200" cap="none" spc="0" normalizeH="0" baseline="0" noProof="0">
                <a:ln>
                  <a:noFill/>
                </a:ln>
                <a:solidFill>
                  <a:srgbClr val="FFFFFF"/>
                </a:solidFill>
                <a:effectLst/>
                <a:uLnTx/>
                <a:uFillTx/>
                <a:latin typeface="Calibri"/>
                <a:ea typeface="Calibri" panose="020F0502020204030204" pitchFamily="34" charset="0"/>
                <a:cs typeface="Calibri"/>
              </a:rPr>
              <a:t>Samverkan sker vid framtagande av kunskapsstöd som är relevanta för båda huvudmännen</a:t>
            </a:r>
            <a:r>
              <a:rPr kumimoji="0" lang="sv-SE" sz="1200" b="0" i="0" u="none" strike="noStrike" kern="1200" cap="none" spc="0" normalizeH="0" baseline="0" noProof="0">
                <a:ln>
                  <a:noFill/>
                </a:ln>
                <a:solidFill>
                  <a:srgbClr val="FFFFFF"/>
                </a:solidFill>
                <a:effectLst/>
                <a:uLnTx/>
                <a:uFillTx/>
                <a:latin typeface="Calibri"/>
                <a:ea typeface="+mn-ea"/>
                <a:cs typeface="Calibri"/>
              </a:rPr>
              <a:t> </a:t>
            </a:r>
            <a:r>
              <a:rPr kumimoji="0" lang="sv-SE" sz="1200" b="0" i="0" u="none" strike="noStrike" kern="1200" cap="none" spc="0" normalizeH="0" baseline="0" noProof="0">
                <a:ln>
                  <a:noFill/>
                </a:ln>
                <a:solidFill>
                  <a:srgbClr val="FFFFFF"/>
                </a:solidFill>
                <a:effectLst/>
                <a:uLnTx/>
                <a:uFillTx/>
                <a:latin typeface="Calibri"/>
                <a:ea typeface="+mn-ea"/>
                <a:cs typeface="Times New Roman"/>
              </a:rPr>
              <a:t> </a:t>
            </a:r>
            <a:endParaRPr kumimoji="0" lang="sv-SE"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ktangel: rundade hörn 21">
            <a:extLst>
              <a:ext uri="{FF2B5EF4-FFF2-40B4-BE49-F238E27FC236}">
                <a16:creationId xmlns:a16="http://schemas.microsoft.com/office/drawing/2014/main" id="{08122A33-877A-F32B-3487-0B7B4076947C}"/>
              </a:ext>
            </a:extLst>
          </p:cNvPr>
          <p:cNvSpPr/>
          <p:nvPr/>
        </p:nvSpPr>
        <p:spPr>
          <a:xfrm>
            <a:off x="2320852" y="3451415"/>
            <a:ext cx="2120576" cy="13400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srgbClr val="FFFFFF"/>
                </a:solidFill>
                <a:effectLst/>
                <a:uLnTx/>
                <a:uFillTx/>
                <a:latin typeface="Calibri"/>
                <a:ea typeface="Calibri" panose="020F0502020204030204" pitchFamily="34" charset="0"/>
                <a:cs typeface="Calibri"/>
              </a:rPr>
              <a:t>Samverkan sker vid framtagande av kunskapsstöd som är relevanta för båda huvudmännen</a:t>
            </a:r>
            <a:r>
              <a:rPr kumimoji="0" lang="sv-SE" sz="1300" b="0" i="0" u="none" strike="noStrike" kern="1200" cap="none" spc="0" normalizeH="0" baseline="0" noProof="0">
                <a:ln>
                  <a:noFill/>
                </a:ln>
                <a:solidFill>
                  <a:srgbClr val="FFFFFF"/>
                </a:solidFill>
                <a:effectLst/>
                <a:uLnTx/>
                <a:uFillTx/>
                <a:latin typeface="Calibri"/>
                <a:ea typeface="+mn-ea"/>
                <a:cs typeface="Calibri"/>
              </a:rPr>
              <a:t> </a:t>
            </a:r>
            <a:endParaRPr kumimoji="0" lang="sv-SE" sz="13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ktangel: rundade hörn 22">
            <a:extLst>
              <a:ext uri="{FF2B5EF4-FFF2-40B4-BE49-F238E27FC236}">
                <a16:creationId xmlns:a16="http://schemas.microsoft.com/office/drawing/2014/main" id="{E16C6A73-DC7C-F2C1-71C2-E8936A5B3F5C}"/>
              </a:ext>
            </a:extLst>
          </p:cNvPr>
          <p:cNvSpPr/>
          <p:nvPr/>
        </p:nvSpPr>
        <p:spPr>
          <a:xfrm>
            <a:off x="4588840" y="3485828"/>
            <a:ext cx="2120576" cy="13400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Samverkan sker regionalt (län) och lokalt vid införande av kunskapsstöd som berör båda huvudmän </a:t>
            </a:r>
            <a:endParaRPr kumimoji="0" lang="sv-SE" sz="13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ktangel: rundade hörn 23">
            <a:extLst>
              <a:ext uri="{FF2B5EF4-FFF2-40B4-BE49-F238E27FC236}">
                <a16:creationId xmlns:a16="http://schemas.microsoft.com/office/drawing/2014/main" id="{78AF6781-FE7F-4BA4-4CDC-F79B836DFB10}"/>
              </a:ext>
            </a:extLst>
          </p:cNvPr>
          <p:cNvSpPr/>
          <p:nvPr/>
        </p:nvSpPr>
        <p:spPr>
          <a:xfrm>
            <a:off x="6856828" y="3485828"/>
            <a:ext cx="2120576" cy="13400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srgbClr val="FFFFFF"/>
                </a:solidFill>
                <a:effectLst/>
                <a:uLnTx/>
                <a:uFillTx/>
                <a:latin typeface="Calibri" panose="020F0502020204030204"/>
                <a:ea typeface="+mn-ea"/>
                <a:cs typeface="+mn-cs"/>
              </a:rPr>
              <a:t>Kommunerna (huvudmännen?) har tillgång till data för uppföljning och använder den för förbättringsarbete</a:t>
            </a:r>
          </a:p>
        </p:txBody>
      </p:sp>
      <p:sp>
        <p:nvSpPr>
          <p:cNvPr id="26" name="textruta 25">
            <a:extLst>
              <a:ext uri="{FF2B5EF4-FFF2-40B4-BE49-F238E27FC236}">
                <a16:creationId xmlns:a16="http://schemas.microsoft.com/office/drawing/2014/main" id="{E71BE9EB-D008-61AE-9F86-72B108FF5E01}"/>
              </a:ext>
            </a:extLst>
          </p:cNvPr>
          <p:cNvSpPr txBox="1"/>
          <p:nvPr/>
        </p:nvSpPr>
        <p:spPr>
          <a:xfrm>
            <a:off x="365273" y="355441"/>
            <a:ext cx="2144185" cy="400110"/>
          </a:xfrm>
          <a:prstGeom prst="rect">
            <a:avLst/>
          </a:prstGeom>
          <a:solidFill>
            <a:schemeClr val="bg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377D7A"/>
                </a:solidFill>
                <a:effectLst/>
                <a:uLnTx/>
                <a:uFillTx/>
                <a:latin typeface="Calibri" panose="020F0502020204030204"/>
                <a:ea typeface="+mn-ea"/>
                <a:cs typeface="Calibri"/>
              </a:rPr>
              <a:t>Långsiktig målbild</a:t>
            </a:r>
          </a:p>
        </p:txBody>
      </p:sp>
    </p:spTree>
    <p:extLst>
      <p:ext uri="{BB962C8B-B14F-4D97-AF65-F5344CB8AC3E}">
        <p14:creationId xmlns:p14="http://schemas.microsoft.com/office/powerpoint/2010/main" val="39785705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EADC37-91C3-68BB-2B71-BFAD9BFC4C64}"/>
              </a:ext>
            </a:extLst>
          </p:cNvPr>
          <p:cNvSpPr>
            <a:spLocks noGrp="1"/>
          </p:cNvSpPr>
          <p:nvPr>
            <p:ph type="title"/>
          </p:nvPr>
        </p:nvSpPr>
        <p:spPr/>
        <p:txBody>
          <a:bodyPr/>
          <a:lstStyle/>
          <a:p>
            <a:r>
              <a:rPr lang="sv-SE" dirty="0"/>
              <a:t>Fokus</a:t>
            </a:r>
            <a:r>
              <a:rPr lang="sv-SE"/>
              <a:t> framåt – införande och uppföljning</a:t>
            </a:r>
          </a:p>
        </p:txBody>
      </p:sp>
      <p:sp>
        <p:nvSpPr>
          <p:cNvPr id="3" name="Platshållare för innehåll 2">
            <a:extLst>
              <a:ext uri="{FF2B5EF4-FFF2-40B4-BE49-F238E27FC236}">
                <a16:creationId xmlns:a16="http://schemas.microsoft.com/office/drawing/2014/main" id="{9D35C1A4-00D1-31EF-8B16-68ACEF787823}"/>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sv-SE"/>
              <a:t>Medverkan i NSG stöd till utveckling under 2023</a:t>
            </a:r>
            <a:r>
              <a:rPr lang="sv-SE" dirty="0"/>
              <a:t> </a:t>
            </a:r>
            <a:endParaRPr lang="sv-SE"/>
          </a:p>
          <a:p>
            <a:pPr marL="342900" indent="-342900">
              <a:buFont typeface="Arial" panose="020B0604020202020204" pitchFamily="34" charset="0"/>
              <a:buChar char="•"/>
            </a:pPr>
            <a:r>
              <a:rPr lang="sv-SE"/>
              <a:t>Inom NSG stöd till utveckling finns ett nyskapat nätverk med fokus på införande av kunskapsstöd.</a:t>
            </a:r>
            <a:r>
              <a:rPr lang="sv-SE" dirty="0"/>
              <a:t> </a:t>
            </a:r>
            <a:endParaRPr lang="sv-SE" dirty="0">
              <a:cs typeface="Calibri"/>
            </a:endParaRPr>
          </a:p>
          <a:p>
            <a:pPr marL="1028700" lvl="1" indent="-342900"/>
            <a:r>
              <a:rPr lang="sv-SE"/>
              <a:t>Deltagare är införandeansvariga från samtliga regioner.</a:t>
            </a:r>
            <a:r>
              <a:rPr lang="sv-SE" dirty="0"/>
              <a:t> </a:t>
            </a:r>
            <a:endParaRPr lang="sv-SE" dirty="0">
              <a:cs typeface="Calibri"/>
            </a:endParaRPr>
          </a:p>
          <a:p>
            <a:pPr marL="342900" indent="-342900">
              <a:buFont typeface="Arial" panose="020B0604020202020204" pitchFamily="34" charset="0"/>
              <a:buChar char="•"/>
            </a:pPr>
            <a:r>
              <a:rPr lang="sv-SE"/>
              <a:t>På uppstartsmöte uppkom ett förslag/önskemål om att vid någon kommande nätverksträff ha fokus på regional samverkan med kommunerna.</a:t>
            </a:r>
            <a:r>
              <a:rPr lang="sv-SE" dirty="0"/>
              <a:t> </a:t>
            </a:r>
            <a:endParaRPr lang="sv-SE" dirty="0">
              <a:cs typeface="Calibri"/>
            </a:endParaRPr>
          </a:p>
          <a:p>
            <a:pPr marL="342900" indent="-342900">
              <a:buFont typeface="Arial" panose="020B0604020202020204" pitchFamily="34" charset="0"/>
              <a:buChar char="•"/>
            </a:pPr>
            <a:r>
              <a:rPr lang="sv-SE"/>
              <a:t>Är det någon som är intresserad av att medverka och föredra arbetssätt i det egna länet?</a:t>
            </a:r>
            <a:r>
              <a:rPr lang="sv-SE" dirty="0"/>
              <a:t> </a:t>
            </a:r>
            <a:endParaRPr lang="sv-SE" dirty="0">
              <a:cs typeface="Calibri"/>
            </a:endParaRPr>
          </a:p>
        </p:txBody>
      </p:sp>
    </p:spTree>
    <p:extLst>
      <p:ext uri="{BB962C8B-B14F-4D97-AF65-F5344CB8AC3E}">
        <p14:creationId xmlns:p14="http://schemas.microsoft.com/office/powerpoint/2010/main" val="3013357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dobjekt 3" descr="En bild som visar bord&#10;&#10;Automatiskt genererad beskrivning">
            <a:extLst>
              <a:ext uri="{FF2B5EF4-FFF2-40B4-BE49-F238E27FC236}">
                <a16:creationId xmlns:a16="http://schemas.microsoft.com/office/drawing/2014/main" id="{8E946983-EC0F-7140-532C-BC7BB60E88BC}"/>
              </a:ext>
            </a:extLst>
          </p:cNvPr>
          <p:cNvPicPr>
            <a:picLocks noChangeAspect="1"/>
          </p:cNvPicPr>
          <p:nvPr/>
        </p:nvPicPr>
        <p:blipFill>
          <a:blip r:embed="rId2"/>
          <a:stretch>
            <a:fillRect/>
          </a:stretch>
        </p:blipFill>
        <p:spPr>
          <a:xfrm>
            <a:off x="0" y="654769"/>
            <a:ext cx="12192000" cy="5852158"/>
          </a:xfrm>
          <a:prstGeom prst="rect">
            <a:avLst/>
          </a:prstGeom>
          <a:noFill/>
        </p:spPr>
      </p:pic>
    </p:spTree>
    <p:extLst>
      <p:ext uri="{BB962C8B-B14F-4D97-AF65-F5344CB8AC3E}">
        <p14:creationId xmlns:p14="http://schemas.microsoft.com/office/powerpoint/2010/main" val="1984635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791200" y="1723274"/>
            <a:ext cx="6086474" cy="4159539"/>
          </a:xfrm>
        </p:spPr>
        <p:txBody>
          <a:bodyPr/>
          <a:lstStyle/>
          <a:p>
            <a:pPr marL="30163" indent="0">
              <a:buNone/>
            </a:pPr>
            <a:r>
              <a:rPr lang="sv-SE" b="1" dirty="0"/>
              <a:t>NSK-S </a:t>
            </a:r>
          </a:p>
          <a:p>
            <a:pPr marL="0" indent="0">
              <a:buNone/>
            </a:pPr>
            <a:r>
              <a:rPr lang="sv-SE" sz="1800" dirty="0"/>
              <a:t>Syftet med nätverket är att bidra till utvecklingen av kunskapsstyrningen för socialtjänstens verksamheter (inklusive den kommunala hälso- och sjukvården) på nationell nivå med utgångspunkt i den lokala nivåns behov och förutsättningar</a:t>
            </a:r>
          </a:p>
          <a:p>
            <a:pPr marL="342900" indent="-342900">
              <a:buFont typeface="Symbol" panose="05050102010706020507" pitchFamily="18" charset="2"/>
              <a:buChar char=""/>
            </a:pPr>
            <a:r>
              <a:rPr lang="sv-SE" sz="1400" dirty="0"/>
              <a:t>Föra dialog om strategiska arbeten som myndigheter/SKR bedriver med mål att dessa ska vara mer anpassade till lokala behov. </a:t>
            </a:r>
          </a:p>
          <a:p>
            <a:pPr marL="342900" indent="-342900">
              <a:buFont typeface="Symbol" panose="05050102010706020507" pitchFamily="18" charset="2"/>
              <a:buChar char=""/>
            </a:pPr>
            <a:r>
              <a:rPr lang="sv-SE" sz="1400" dirty="0"/>
              <a:t>Systematiskt lyfta lokala behov av kunskap.</a:t>
            </a:r>
          </a:p>
          <a:p>
            <a:pPr marL="342900" indent="-342900">
              <a:spcAft>
                <a:spcPts val="1000"/>
              </a:spcAft>
              <a:buFont typeface="Symbol" panose="05050102010706020507" pitchFamily="18" charset="2"/>
              <a:buChar char=""/>
            </a:pPr>
            <a:r>
              <a:rPr lang="sv-SE" sz="1400" dirty="0"/>
              <a:t>Erfarenhetsutbyte avseende framgångsrika arbetssätt för kunskapsstyrning på regional och lokal nivå. </a:t>
            </a:r>
          </a:p>
          <a:p>
            <a:pPr marL="342900" indent="-342900">
              <a:buFont typeface="Symbol" panose="05050102010706020507" pitchFamily="18" charset="2"/>
              <a:buChar char=""/>
            </a:pPr>
            <a:r>
              <a:rPr lang="sv-SE" sz="1400" dirty="0"/>
              <a:t>Omvärldsbevaka och bidra till att förbättra förutsättningar för kunskapsstyrning i socialtjänstens verksamheter</a:t>
            </a:r>
          </a:p>
        </p:txBody>
      </p:sp>
      <p:sp>
        <p:nvSpPr>
          <p:cNvPr id="3" name="Platshållare för innehåll 2"/>
          <p:cNvSpPr>
            <a:spLocks noGrp="1"/>
          </p:cNvSpPr>
          <p:nvPr>
            <p:ph sz="half" idx="1"/>
          </p:nvPr>
        </p:nvSpPr>
        <p:spPr>
          <a:xfrm>
            <a:off x="664232" y="1723275"/>
            <a:ext cx="4784067" cy="3740400"/>
          </a:xfrm>
        </p:spPr>
        <p:txBody>
          <a:bodyPr/>
          <a:lstStyle/>
          <a:p>
            <a:pPr marL="30163" indent="0">
              <a:buNone/>
            </a:pPr>
            <a:r>
              <a:rPr lang="sv-SE" b="1" dirty="0"/>
              <a:t>RSS</a:t>
            </a:r>
          </a:p>
          <a:p>
            <a:pPr marL="30163" indent="0">
              <a:buNone/>
            </a:pPr>
            <a:r>
              <a:rPr lang="sv-SE" sz="1800" dirty="0"/>
              <a:t>Syftet med nätverket är att stärka de regionala samverkans- och stödstrukturerna</a:t>
            </a:r>
          </a:p>
          <a:p>
            <a:pPr marL="342900" lvl="0" indent="-342900">
              <a:buFont typeface="Symbol" panose="05050102010706020507" pitchFamily="18" charset="2"/>
              <a:buChar char=""/>
            </a:pPr>
            <a:r>
              <a:rPr lang="sv-SE" sz="1400" dirty="0"/>
              <a:t>Dialog och erfarenhetsutbyte mellan representanterna i nätverket och mellan nätverket och SKR</a:t>
            </a:r>
          </a:p>
          <a:p>
            <a:pPr marL="342900" lvl="0" indent="-342900">
              <a:buFont typeface="Symbol" panose="05050102010706020507" pitchFamily="18" charset="2"/>
              <a:buChar char=""/>
            </a:pPr>
            <a:r>
              <a:rPr lang="sv-SE" sz="1400" dirty="0"/>
              <a:t>Att inhämta information från nationell nivå och återföra till regional och lokal nivå. </a:t>
            </a:r>
          </a:p>
          <a:p>
            <a:pPr marL="342900" lvl="0" indent="-342900">
              <a:buFont typeface="Symbol" panose="05050102010706020507" pitchFamily="18" charset="2"/>
              <a:buChar char=""/>
            </a:pPr>
            <a:r>
              <a:rPr lang="sv-SE" sz="1400" dirty="0"/>
              <a:t>Att företräda de regionala samverkans- och stödstrukturerna och föra information från lokal och regional nivå till nationell nivå</a:t>
            </a:r>
          </a:p>
          <a:p>
            <a:pPr marL="342900" lvl="0" indent="-342900">
              <a:buFont typeface="Symbol" panose="05050102010706020507" pitchFamily="18" charset="2"/>
              <a:buChar char=""/>
            </a:pPr>
            <a:r>
              <a:rPr lang="sv-SE" sz="1400" dirty="0"/>
              <a:t>Omvärldsbevakning </a:t>
            </a:r>
          </a:p>
          <a:p>
            <a:pPr marL="342900" lvl="0" indent="-342900">
              <a:spcAft>
                <a:spcPts val="1000"/>
              </a:spcAft>
              <a:buFont typeface="Symbol" panose="05050102010706020507" pitchFamily="18" charset="2"/>
              <a:buChar char=""/>
            </a:pPr>
            <a:r>
              <a:rPr lang="sv-SE" sz="1400" dirty="0"/>
              <a:t>Påverkansarbete genom att i dialog med SKR bidra till att olika satsningar matchar kommunernas och </a:t>
            </a:r>
            <a:r>
              <a:rPr lang="sv-SE" sz="1400" dirty="0" err="1"/>
              <a:t>RSS:ernas</a:t>
            </a:r>
            <a:r>
              <a:rPr lang="sv-SE" sz="1400" dirty="0"/>
              <a:t> behov</a:t>
            </a:r>
          </a:p>
          <a:p>
            <a:pPr marL="30163" indent="0">
              <a:buNone/>
            </a:pPr>
            <a:endParaRPr lang="sv-SE" sz="1800" dirty="0"/>
          </a:p>
        </p:txBody>
      </p:sp>
      <p:sp>
        <p:nvSpPr>
          <p:cNvPr id="2" name="Rubrik 1"/>
          <p:cNvSpPr>
            <a:spLocks noGrp="1"/>
          </p:cNvSpPr>
          <p:nvPr>
            <p:ph type="title"/>
          </p:nvPr>
        </p:nvSpPr>
        <p:spPr>
          <a:xfrm>
            <a:off x="664233" y="975186"/>
            <a:ext cx="9609825" cy="748089"/>
          </a:xfrm>
        </p:spPr>
        <p:txBody>
          <a:bodyPr/>
          <a:lstStyle/>
          <a:p>
            <a:r>
              <a:rPr lang="sv-SE" dirty="0"/>
              <a:t>Nationellt uppdrag RSS och NSK-S</a:t>
            </a:r>
          </a:p>
        </p:txBody>
      </p:sp>
    </p:spTree>
    <p:extLst>
      <p:ext uri="{BB962C8B-B14F-4D97-AF65-F5344CB8AC3E}">
        <p14:creationId xmlns:p14="http://schemas.microsoft.com/office/powerpoint/2010/main" val="3052473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3CCBA4-8933-FF44-AAA4-7FA01FA518FE}"/>
              </a:ext>
            </a:extLst>
          </p:cNvPr>
          <p:cNvSpPr>
            <a:spLocks noGrp="1"/>
          </p:cNvSpPr>
          <p:nvPr>
            <p:ph type="ctrTitle"/>
          </p:nvPr>
        </p:nvSpPr>
        <p:spPr/>
        <p:txBody>
          <a:bodyPr>
            <a:normAutofit fontScale="90000"/>
          </a:bodyPr>
          <a:lstStyle/>
          <a:p>
            <a:r>
              <a:rPr lang="sv-SE"/>
              <a:t>Förslag att inkludera kliniska kunskapsstöd i 1177</a:t>
            </a:r>
          </a:p>
        </p:txBody>
      </p:sp>
    </p:spTree>
    <p:extLst>
      <p:ext uri="{BB962C8B-B14F-4D97-AF65-F5344CB8AC3E}">
        <p14:creationId xmlns:p14="http://schemas.microsoft.com/office/powerpoint/2010/main" val="3898616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DEE8EDC8-C761-7C47-80B6-45DEEFC874AD}"/>
              </a:ext>
            </a:extLst>
          </p:cNvPr>
          <p:cNvSpPr>
            <a:spLocks noGrp="1"/>
          </p:cNvSpPr>
          <p:nvPr>
            <p:ph type="ctrTitle"/>
          </p:nvPr>
        </p:nvSpPr>
        <p:spPr/>
        <p:txBody>
          <a:bodyPr/>
          <a:lstStyle/>
          <a:p>
            <a:r>
              <a:rPr lang="sv-SE"/>
              <a:t>Bakgrund</a:t>
            </a:r>
          </a:p>
        </p:txBody>
      </p:sp>
      <p:sp>
        <p:nvSpPr>
          <p:cNvPr id="14" name="Platshållare för text 13">
            <a:extLst>
              <a:ext uri="{FF2B5EF4-FFF2-40B4-BE49-F238E27FC236}">
                <a16:creationId xmlns:a16="http://schemas.microsoft.com/office/drawing/2014/main" id="{478FA9FC-4A68-8B4C-AE38-1074E1489DED}"/>
              </a:ext>
            </a:extLst>
          </p:cNvPr>
          <p:cNvSpPr>
            <a:spLocks noGrp="1"/>
          </p:cNvSpPr>
          <p:nvPr>
            <p:ph type="body" sz="quarter" idx="10"/>
          </p:nvPr>
        </p:nvSpPr>
        <p:spPr>
          <a:xfrm>
            <a:off x="989014" y="1422400"/>
            <a:ext cx="7801026" cy="4732594"/>
          </a:xfrm>
        </p:spPr>
        <p:txBody>
          <a:bodyPr>
            <a:normAutofit lnSpcReduction="10000"/>
          </a:bodyPr>
          <a:lstStyle/>
          <a:p>
            <a:pPr marL="342900" indent="-342900">
              <a:buFont typeface="Arial" panose="020B0604020202020204" pitchFamily="34" charset="0"/>
              <a:buChar char="•"/>
            </a:pPr>
            <a:r>
              <a:rPr lang="sv-SE"/>
              <a:t>Uppdraget att tillhandahålla en teknisk plattform, visningsyta och nationell redaktion för kliniska kunskapsstöd ligger sedan januari 2022 hos Inera. Syftet är att inhämta synergier med Ineras övriga verksamhet, som exempelvis 1177, Rådgivningsstödet, Vårdhandboken och Rikshandboken i barnhälsovård</a:t>
            </a:r>
          </a:p>
          <a:p>
            <a:pPr marL="342900" indent="-342900">
              <a:buFont typeface="Arial" panose="020B0604020202020204" pitchFamily="34" charset="0"/>
              <a:buChar char="•"/>
            </a:pPr>
            <a:r>
              <a:rPr lang="sv-SE"/>
              <a:t>Visningsytan har i dagsläget ett långt namn, nationelltklinisktkunskapsstod.se, som är svårt att komma ihåg. Namnet förkortas därför ofta till NKK, som är svårt att förstå om man inte är insatt</a:t>
            </a:r>
          </a:p>
          <a:p>
            <a:pPr marL="342900" indent="-342900">
              <a:buFont typeface="Arial" panose="020B0604020202020204" pitchFamily="34" charset="0"/>
              <a:buChar char="•"/>
            </a:pPr>
            <a:r>
              <a:rPr lang="sv-SE"/>
              <a:t>Kännedomen och användningen av kunskapsstöden är mycket låg, och namnet förenklar inte kommunikationen</a:t>
            </a:r>
          </a:p>
          <a:p>
            <a:pPr marL="342900" indent="-342900">
              <a:buFont typeface="Arial" panose="020B0604020202020204" pitchFamily="34" charset="0"/>
              <a:buChar char="•"/>
            </a:pPr>
            <a:r>
              <a:rPr lang="sv-SE"/>
              <a:t>Inera har haft ett uppdrag av styrgruppen för kunskapsstyrningen, SKS, att föreslå en ny paketering</a:t>
            </a:r>
          </a:p>
          <a:p>
            <a:pPr marL="342900" indent="-342900">
              <a:buFont typeface="Arial" panose="020B0604020202020204" pitchFamily="34" charset="0"/>
              <a:buChar char="•"/>
            </a:pPr>
            <a:endParaRPr lang="sv-SE"/>
          </a:p>
          <a:p>
            <a:endParaRPr lang="sv-SE"/>
          </a:p>
        </p:txBody>
      </p:sp>
      <p:pic>
        <p:nvPicPr>
          <p:cNvPr id="4" name="Bildobjekt 3">
            <a:extLst>
              <a:ext uri="{FF2B5EF4-FFF2-40B4-BE49-F238E27FC236}">
                <a16:creationId xmlns:a16="http://schemas.microsoft.com/office/drawing/2014/main" id="{702F0749-6C82-4887-A919-99190D3767E0}"/>
              </a:ext>
            </a:extLst>
          </p:cNvPr>
          <p:cNvPicPr>
            <a:picLocks noChangeAspect="1"/>
          </p:cNvPicPr>
          <p:nvPr/>
        </p:nvPicPr>
        <p:blipFill>
          <a:blip r:embed="rId2"/>
          <a:stretch>
            <a:fillRect/>
          </a:stretch>
        </p:blipFill>
        <p:spPr>
          <a:xfrm>
            <a:off x="8946419" y="1514518"/>
            <a:ext cx="3000773" cy="19144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9342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42436A-20AF-40D7-80C9-0ADB105276CB}"/>
              </a:ext>
            </a:extLst>
          </p:cNvPr>
          <p:cNvSpPr>
            <a:spLocks noGrp="1"/>
          </p:cNvSpPr>
          <p:nvPr>
            <p:ph type="ctrTitle"/>
          </p:nvPr>
        </p:nvSpPr>
        <p:spPr/>
        <p:txBody>
          <a:bodyPr/>
          <a:lstStyle/>
          <a:p>
            <a:r>
              <a:rPr lang="sv-SE"/>
              <a:t>Förslag att inkludera kunskapsstöden i 1177</a:t>
            </a:r>
          </a:p>
        </p:txBody>
      </p:sp>
      <p:sp>
        <p:nvSpPr>
          <p:cNvPr id="3" name="Platshållare för text 2">
            <a:extLst>
              <a:ext uri="{FF2B5EF4-FFF2-40B4-BE49-F238E27FC236}">
                <a16:creationId xmlns:a16="http://schemas.microsoft.com/office/drawing/2014/main" id="{F710C7AB-DCC0-4229-898E-BD278F3D993E}"/>
              </a:ext>
            </a:extLst>
          </p:cNvPr>
          <p:cNvSpPr>
            <a:spLocks noGrp="1"/>
          </p:cNvSpPr>
          <p:nvPr>
            <p:ph type="body" sz="quarter" idx="10"/>
          </p:nvPr>
        </p:nvSpPr>
        <p:spPr/>
        <p:txBody>
          <a:bodyPr>
            <a:normAutofit lnSpcReduction="10000"/>
          </a:bodyPr>
          <a:lstStyle/>
          <a:p>
            <a:pPr marL="342900" indent="-342900">
              <a:buFont typeface="Arial" panose="020B0604020202020204" pitchFamily="34" charset="0"/>
              <a:buChar char="•"/>
            </a:pPr>
            <a:r>
              <a:rPr lang="sv-SE"/>
              <a:t>En arbetsgrupp, med representation från </a:t>
            </a:r>
            <a:r>
              <a:rPr lang="sv-SE" err="1"/>
              <a:t>Inera</a:t>
            </a:r>
            <a:r>
              <a:rPr lang="sv-SE"/>
              <a:t> och SKR, har arbetat fram ett underlag. Arbetsgruppen har haft avstämningar med regionernas kommunikationsdirektörer</a:t>
            </a:r>
          </a:p>
          <a:p>
            <a:pPr marL="342900" indent="-342900">
              <a:buFont typeface="Arial" panose="020B0604020202020204" pitchFamily="34" charset="0"/>
              <a:buChar char="•"/>
            </a:pPr>
            <a:r>
              <a:rPr lang="sv-SE"/>
              <a:t>Arbetsgruppen utgick ifrån den nytta och de värden som kunskapsstöden ska utgå ifrån, exempelvis </a:t>
            </a:r>
            <a:r>
              <a:rPr lang="sv-SE" i="1"/>
              <a:t>nationellt med regionala tillägg, evidensbaserat, kvalitetssäkrat, pålitligt, aktuellt, lättillgängligt, tydlig avsändare</a:t>
            </a:r>
          </a:p>
          <a:p>
            <a:pPr marL="342900" indent="-342900">
              <a:buFont typeface="Arial" panose="020B0604020202020204" pitchFamily="34" charset="0"/>
              <a:buChar char="•"/>
            </a:pPr>
            <a:r>
              <a:rPr lang="sv-SE"/>
              <a:t>Gruppen konstaterade att värdena är identiska med 1177, men för en annan målgrupp</a:t>
            </a:r>
          </a:p>
          <a:p>
            <a:pPr marL="342900" indent="-342900">
              <a:buFont typeface="Arial" panose="020B0604020202020204" pitchFamily="34" charset="0"/>
              <a:buChar char="•"/>
            </a:pPr>
            <a:r>
              <a:rPr lang="sv-SE"/>
              <a:t>Arbetsgruppen har föreslagit att </a:t>
            </a:r>
            <a:r>
              <a:rPr lang="sv-SE" b="1"/>
              <a:t>de kliniska kunskapsstöden inkluderas i 1177, som därmed delas upp i en del för invånare och en för vårdpersonal</a:t>
            </a:r>
          </a:p>
        </p:txBody>
      </p:sp>
    </p:spTree>
    <p:extLst>
      <p:ext uri="{BB962C8B-B14F-4D97-AF65-F5344CB8AC3E}">
        <p14:creationId xmlns:p14="http://schemas.microsoft.com/office/powerpoint/2010/main" val="3421287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8D9124-D65B-45D0-9710-09BAB574D291}"/>
              </a:ext>
            </a:extLst>
          </p:cNvPr>
          <p:cNvSpPr>
            <a:spLocks noGrp="1"/>
          </p:cNvSpPr>
          <p:nvPr>
            <p:ph type="ctrTitle"/>
          </p:nvPr>
        </p:nvSpPr>
        <p:spPr/>
        <p:txBody>
          <a:bodyPr/>
          <a:lstStyle/>
          <a:p>
            <a:r>
              <a:rPr lang="sv-SE"/>
              <a:t>Skiss på möjlig utformning</a:t>
            </a:r>
          </a:p>
        </p:txBody>
      </p:sp>
      <p:sp>
        <p:nvSpPr>
          <p:cNvPr id="3" name="Platshållare för text 2">
            <a:extLst>
              <a:ext uri="{FF2B5EF4-FFF2-40B4-BE49-F238E27FC236}">
                <a16:creationId xmlns:a16="http://schemas.microsoft.com/office/drawing/2014/main" id="{66A1542C-E754-4CB6-AB62-97E97B471664}"/>
              </a:ext>
            </a:extLst>
          </p:cNvPr>
          <p:cNvSpPr>
            <a:spLocks noGrp="1"/>
          </p:cNvSpPr>
          <p:nvPr>
            <p:ph type="body" sz="quarter" idx="10"/>
          </p:nvPr>
        </p:nvSpPr>
        <p:spPr>
          <a:xfrm>
            <a:off x="8986683" y="1422400"/>
            <a:ext cx="2477730" cy="4186238"/>
          </a:xfrm>
        </p:spPr>
        <p:txBody>
          <a:bodyPr/>
          <a:lstStyle/>
          <a:p>
            <a:r>
              <a:rPr lang="sv-SE"/>
              <a:t>Målgruppen ska vara tydlig på varje sida</a:t>
            </a:r>
          </a:p>
        </p:txBody>
      </p:sp>
      <p:pic>
        <p:nvPicPr>
          <p:cNvPr id="4" name="Platshållare för innehåll 4">
            <a:extLst>
              <a:ext uri="{FF2B5EF4-FFF2-40B4-BE49-F238E27FC236}">
                <a16:creationId xmlns:a16="http://schemas.microsoft.com/office/drawing/2014/main" id="{AF1C7E78-025A-4D04-AF05-027BFCA8FF5A}"/>
              </a:ext>
            </a:extLst>
          </p:cNvPr>
          <p:cNvPicPr>
            <a:picLocks noChangeAspect="1"/>
          </p:cNvPicPr>
          <p:nvPr/>
        </p:nvPicPr>
        <p:blipFill>
          <a:blip r:embed="rId2"/>
          <a:stretch>
            <a:fillRect/>
          </a:stretch>
        </p:blipFill>
        <p:spPr>
          <a:xfrm>
            <a:off x="976016" y="1477790"/>
            <a:ext cx="3805868" cy="4551185"/>
          </a:xfrm>
          <a:prstGeom prst="rect">
            <a:avLst/>
          </a:prstGeom>
          <a:effectLst>
            <a:outerShdw blurRad="63500" sx="102000" sy="102000" algn="ctr" rotWithShape="0">
              <a:prstClr val="black">
                <a:alpha val="40000"/>
              </a:prstClr>
            </a:outerShdw>
          </a:effectLst>
        </p:spPr>
      </p:pic>
      <p:pic>
        <p:nvPicPr>
          <p:cNvPr id="5" name="Bildobjekt 4">
            <a:extLst>
              <a:ext uri="{FF2B5EF4-FFF2-40B4-BE49-F238E27FC236}">
                <a16:creationId xmlns:a16="http://schemas.microsoft.com/office/drawing/2014/main" id="{EDFB3F1D-F289-4725-A874-455745F5DF4D}"/>
              </a:ext>
            </a:extLst>
          </p:cNvPr>
          <p:cNvPicPr>
            <a:picLocks noChangeAspect="1"/>
          </p:cNvPicPr>
          <p:nvPr/>
        </p:nvPicPr>
        <p:blipFill>
          <a:blip r:embed="rId3"/>
          <a:stretch>
            <a:fillRect/>
          </a:stretch>
        </p:blipFill>
        <p:spPr>
          <a:xfrm>
            <a:off x="5140663" y="1477791"/>
            <a:ext cx="3579591" cy="45179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28034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E486FF-9CF9-49DB-868C-6D4003323C6B}"/>
              </a:ext>
            </a:extLst>
          </p:cNvPr>
          <p:cNvSpPr>
            <a:spLocks noGrp="1"/>
          </p:cNvSpPr>
          <p:nvPr>
            <p:ph type="ctrTitle"/>
          </p:nvPr>
        </p:nvSpPr>
        <p:spPr/>
        <p:txBody>
          <a:bodyPr/>
          <a:lstStyle/>
          <a:p>
            <a:r>
              <a:rPr lang="sv-SE"/>
              <a:t>Jämförelser med andra lösningar</a:t>
            </a:r>
          </a:p>
        </p:txBody>
      </p:sp>
      <p:sp>
        <p:nvSpPr>
          <p:cNvPr id="3" name="Platshållare för text 2">
            <a:extLst>
              <a:ext uri="{FF2B5EF4-FFF2-40B4-BE49-F238E27FC236}">
                <a16:creationId xmlns:a16="http://schemas.microsoft.com/office/drawing/2014/main" id="{01DB292E-9431-481D-BE7A-3288DF8ABAAD}"/>
              </a:ext>
            </a:extLst>
          </p:cNvPr>
          <p:cNvSpPr>
            <a:spLocks noGrp="1"/>
          </p:cNvSpPr>
          <p:nvPr>
            <p:ph type="body" sz="quarter" idx="10"/>
          </p:nvPr>
        </p:nvSpPr>
        <p:spPr>
          <a:xfrm>
            <a:off x="9104672" y="1678038"/>
            <a:ext cx="2709658" cy="4186238"/>
          </a:xfrm>
        </p:spPr>
        <p:txBody>
          <a:bodyPr/>
          <a:lstStyle/>
          <a:p>
            <a:r>
              <a:rPr lang="sv-SE"/>
              <a:t>FASS och den danska vårdportalen sundhed.dk är båda exempel på kanaler som är riktade till målgruppen invånare respektive vårdpersonal</a:t>
            </a:r>
          </a:p>
        </p:txBody>
      </p:sp>
      <p:pic>
        <p:nvPicPr>
          <p:cNvPr id="4" name="Bildobjekt 3">
            <a:extLst>
              <a:ext uri="{FF2B5EF4-FFF2-40B4-BE49-F238E27FC236}">
                <a16:creationId xmlns:a16="http://schemas.microsoft.com/office/drawing/2014/main" id="{C53C76CD-27E2-4B3F-9A32-5C61EA4D7898}"/>
              </a:ext>
            </a:extLst>
          </p:cNvPr>
          <p:cNvPicPr>
            <a:picLocks noChangeAspect="1"/>
          </p:cNvPicPr>
          <p:nvPr/>
        </p:nvPicPr>
        <p:blipFill rotWithShape="1">
          <a:blip r:embed="rId2"/>
          <a:srcRect l="17731" t="14360" r="23438" b="32798"/>
          <a:stretch/>
        </p:blipFill>
        <p:spPr>
          <a:xfrm>
            <a:off x="988742" y="1698466"/>
            <a:ext cx="3978584" cy="2010086"/>
          </a:xfrm>
          <a:prstGeom prst="rect">
            <a:avLst/>
          </a:prstGeom>
          <a:effectLst>
            <a:outerShdw blurRad="63500" sx="102000" sy="102000" algn="ctr" rotWithShape="0">
              <a:prstClr val="black">
                <a:alpha val="40000"/>
              </a:prstClr>
            </a:outerShdw>
          </a:effectLst>
        </p:spPr>
      </p:pic>
      <p:pic>
        <p:nvPicPr>
          <p:cNvPr id="5" name="Bildobjekt 4">
            <a:extLst>
              <a:ext uri="{FF2B5EF4-FFF2-40B4-BE49-F238E27FC236}">
                <a16:creationId xmlns:a16="http://schemas.microsoft.com/office/drawing/2014/main" id="{C908B216-84F0-42DA-AA07-B6EA664585A6}"/>
              </a:ext>
            </a:extLst>
          </p:cNvPr>
          <p:cNvPicPr>
            <a:picLocks noChangeAspect="1"/>
          </p:cNvPicPr>
          <p:nvPr/>
        </p:nvPicPr>
        <p:blipFill rotWithShape="1">
          <a:blip r:embed="rId3"/>
          <a:srcRect l="17230" t="13694" r="23480" b="28649"/>
          <a:stretch/>
        </p:blipFill>
        <p:spPr>
          <a:xfrm>
            <a:off x="1405120" y="2766113"/>
            <a:ext cx="3674690" cy="2010087"/>
          </a:xfrm>
          <a:prstGeom prst="rect">
            <a:avLst/>
          </a:prstGeom>
          <a:effectLst>
            <a:outerShdw blurRad="63500" sx="102000" sy="102000" algn="ctr" rotWithShape="0">
              <a:prstClr val="black">
                <a:alpha val="40000"/>
              </a:prstClr>
            </a:outerShdw>
          </a:effectLst>
        </p:spPr>
      </p:pic>
      <p:pic>
        <p:nvPicPr>
          <p:cNvPr id="6" name="Bildobjekt 5">
            <a:extLst>
              <a:ext uri="{FF2B5EF4-FFF2-40B4-BE49-F238E27FC236}">
                <a16:creationId xmlns:a16="http://schemas.microsoft.com/office/drawing/2014/main" id="{914BA100-EE65-4597-8541-91FA019B0D27}"/>
              </a:ext>
            </a:extLst>
          </p:cNvPr>
          <p:cNvPicPr>
            <a:picLocks noChangeAspect="1"/>
          </p:cNvPicPr>
          <p:nvPr/>
        </p:nvPicPr>
        <p:blipFill rotWithShape="1">
          <a:blip r:embed="rId4"/>
          <a:srcRect l="4662" t="14595" r="35135" b="9908"/>
          <a:stretch/>
        </p:blipFill>
        <p:spPr>
          <a:xfrm>
            <a:off x="5218401" y="1699097"/>
            <a:ext cx="3236401" cy="2282985"/>
          </a:xfrm>
          <a:prstGeom prst="rect">
            <a:avLst/>
          </a:prstGeom>
          <a:effectLst>
            <a:outerShdw blurRad="63500" sx="102000" sy="102000" algn="ctr" rotWithShape="0">
              <a:prstClr val="black">
                <a:alpha val="40000"/>
              </a:prstClr>
            </a:outerShdw>
          </a:effectLst>
        </p:spPr>
      </p:pic>
      <p:pic>
        <p:nvPicPr>
          <p:cNvPr id="7" name="Bildobjekt 6">
            <a:extLst>
              <a:ext uri="{FF2B5EF4-FFF2-40B4-BE49-F238E27FC236}">
                <a16:creationId xmlns:a16="http://schemas.microsoft.com/office/drawing/2014/main" id="{A50B3A55-BE39-485A-857C-6D1A0400F9BD}"/>
              </a:ext>
            </a:extLst>
          </p:cNvPr>
          <p:cNvPicPr>
            <a:picLocks noChangeAspect="1"/>
          </p:cNvPicPr>
          <p:nvPr/>
        </p:nvPicPr>
        <p:blipFill rotWithShape="1">
          <a:blip r:embed="rId5"/>
          <a:srcRect l="3953" t="14775" r="34932" b="13333"/>
          <a:stretch/>
        </p:blipFill>
        <p:spPr>
          <a:xfrm>
            <a:off x="5548384" y="3323339"/>
            <a:ext cx="3335664" cy="22071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4640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C0ED8F-54E4-49D8-99A0-AB3BA5B49EC3}"/>
              </a:ext>
            </a:extLst>
          </p:cNvPr>
          <p:cNvSpPr>
            <a:spLocks noGrp="1"/>
          </p:cNvSpPr>
          <p:nvPr>
            <p:ph type="ctrTitle"/>
          </p:nvPr>
        </p:nvSpPr>
        <p:spPr/>
        <p:txBody>
          <a:bodyPr/>
          <a:lstStyle/>
          <a:p>
            <a:r>
              <a:rPr lang="sv-SE"/>
              <a:t>En framtida strategi</a:t>
            </a:r>
          </a:p>
        </p:txBody>
      </p:sp>
      <p:sp>
        <p:nvSpPr>
          <p:cNvPr id="3" name="Platshållare för text 2">
            <a:extLst>
              <a:ext uri="{FF2B5EF4-FFF2-40B4-BE49-F238E27FC236}">
                <a16:creationId xmlns:a16="http://schemas.microsoft.com/office/drawing/2014/main" id="{B9EEDFFC-A1B9-44A3-B93B-7C14D582C41C}"/>
              </a:ext>
            </a:extLst>
          </p:cNvPr>
          <p:cNvSpPr>
            <a:spLocks noGrp="1"/>
          </p:cNvSpPr>
          <p:nvPr>
            <p:ph type="body" sz="quarter" idx="10"/>
          </p:nvPr>
        </p:nvSpPr>
        <p:spPr>
          <a:xfrm>
            <a:off x="989013" y="1422399"/>
            <a:ext cx="8046832" cy="4818760"/>
          </a:xfrm>
        </p:spPr>
        <p:txBody>
          <a:bodyPr>
            <a:normAutofit fontScale="92500" lnSpcReduction="10000"/>
          </a:bodyPr>
          <a:lstStyle/>
          <a:p>
            <a:pPr marL="342900" indent="-342900">
              <a:buFont typeface="Arial" panose="020B0604020202020204" pitchFamily="34" charset="0"/>
              <a:buChar char="•"/>
            </a:pPr>
            <a:r>
              <a:rPr lang="sv-SE"/>
              <a:t>Med en samlad vårdportal kan fortsatta synergier skapas, exempelvis genom att integrera Vårdhandboken och Rikshandboken i barnhälsovård i vårdpersonalens del av 1177</a:t>
            </a:r>
          </a:p>
          <a:p>
            <a:pPr marL="342900" indent="-342900">
              <a:buFont typeface="Arial" panose="020B0604020202020204" pitchFamily="34" charset="0"/>
              <a:buChar char="•"/>
            </a:pPr>
            <a:r>
              <a:rPr lang="sv-SE"/>
              <a:t>På sikt kan även en inloggad del utvecklas, där behörig vårdpersonal med en inloggning kan få tillgång till tjänster som:</a:t>
            </a:r>
          </a:p>
          <a:p>
            <a:pPr lvl="1">
              <a:buFont typeface="Courier New" panose="02070309020205020404" pitchFamily="49" charset="0"/>
              <a:buChar char="o"/>
            </a:pPr>
            <a:r>
              <a:rPr lang="sv-SE" sz="2400"/>
              <a:t>Nationell patientöversikt, NPÖ</a:t>
            </a:r>
          </a:p>
          <a:p>
            <a:pPr lvl="1">
              <a:buFont typeface="Courier New" panose="02070309020205020404" pitchFamily="49" charset="0"/>
              <a:buChar char="o"/>
            </a:pPr>
            <a:r>
              <a:rPr lang="sv-SE" sz="2400"/>
              <a:t>Pascal förskrivningsverktyg</a:t>
            </a:r>
          </a:p>
          <a:p>
            <a:pPr lvl="1">
              <a:buFont typeface="Courier New" panose="02070309020205020404" pitchFamily="49" charset="0"/>
              <a:buChar char="o"/>
            </a:pPr>
            <a:r>
              <a:rPr lang="sv-SE" sz="2400"/>
              <a:t>Sil – svenska informationstjänster för läkemedel</a:t>
            </a:r>
          </a:p>
          <a:p>
            <a:pPr lvl="1">
              <a:buFont typeface="Courier New" panose="02070309020205020404" pitchFamily="49" charset="0"/>
              <a:buChar char="o"/>
            </a:pPr>
            <a:r>
              <a:rPr lang="sv-SE" sz="2400"/>
              <a:t>Eira – vetenskapliga artiklar och databaser</a:t>
            </a:r>
          </a:p>
          <a:p>
            <a:pPr lvl="1">
              <a:buFont typeface="Courier New" panose="02070309020205020404" pitchFamily="49" charset="0"/>
              <a:buChar char="o"/>
            </a:pPr>
            <a:r>
              <a:rPr lang="sv-SE" sz="2400"/>
              <a:t>1177 rådgivningsstödet</a:t>
            </a:r>
          </a:p>
          <a:p>
            <a:pPr lvl="1">
              <a:buFont typeface="Courier New" panose="02070309020205020404" pitchFamily="49" charset="0"/>
              <a:buChar char="o"/>
            </a:pPr>
            <a:r>
              <a:rPr lang="sv-SE" sz="2400"/>
              <a:t>Stöd och behandling</a:t>
            </a:r>
          </a:p>
          <a:p>
            <a:pPr lvl="1">
              <a:buFont typeface="Courier New" panose="02070309020205020404" pitchFamily="49" charset="0"/>
              <a:buChar char="o"/>
            </a:pPr>
            <a:r>
              <a:rPr lang="sv-SE" sz="2400"/>
              <a:t>med flera nationella tjänster och verktyg</a:t>
            </a:r>
          </a:p>
          <a:p>
            <a:pPr marL="342900" indent="-342900">
              <a:buFont typeface="Arial" panose="020B0604020202020204" pitchFamily="34" charset="0"/>
              <a:buChar char="•"/>
            </a:pPr>
            <a:r>
              <a:rPr lang="sv-SE"/>
              <a:t>All information ska även fortsättningsvis kunna läsas in i regionala lösningar via </a:t>
            </a:r>
            <a:r>
              <a:rPr lang="sv-SE" err="1"/>
              <a:t>api:er</a:t>
            </a:r>
            <a:r>
              <a:rPr lang="sv-SE"/>
              <a:t>, för de regioner som väljer detta</a:t>
            </a:r>
          </a:p>
        </p:txBody>
      </p:sp>
      <p:pic>
        <p:nvPicPr>
          <p:cNvPr id="4" name="Picture 4">
            <a:extLst>
              <a:ext uri="{FF2B5EF4-FFF2-40B4-BE49-F238E27FC236}">
                <a16:creationId xmlns:a16="http://schemas.microsoft.com/office/drawing/2014/main" id="{2117088B-17B2-478C-AEB4-CBDA6083551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83180" y="1644818"/>
            <a:ext cx="1932058" cy="1367828"/>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latshållare för innehåll 5">
            <a:extLst>
              <a:ext uri="{FF2B5EF4-FFF2-40B4-BE49-F238E27FC236}">
                <a16:creationId xmlns:a16="http://schemas.microsoft.com/office/drawing/2014/main" id="{6E2C06F5-4037-4747-9137-600BD583357D}"/>
              </a:ext>
            </a:extLst>
          </p:cNvPr>
          <p:cNvPicPr>
            <a:picLocks noChangeAspect="1"/>
          </p:cNvPicPr>
          <p:nvPr/>
        </p:nvPicPr>
        <p:blipFill>
          <a:blip r:embed="rId3"/>
          <a:stretch>
            <a:fillRect/>
          </a:stretch>
        </p:blipFill>
        <p:spPr>
          <a:xfrm>
            <a:off x="9031528" y="2831167"/>
            <a:ext cx="1932059" cy="1463235"/>
          </a:xfrm>
          <a:prstGeom prst="rect">
            <a:avLst/>
          </a:prstGeom>
          <a:ln>
            <a:noFill/>
          </a:ln>
          <a:effectLst>
            <a:outerShdw blurRad="63500" sx="102000" sy="102000" algn="ctr" rotWithShape="0">
              <a:prstClr val="black">
                <a:alpha val="40000"/>
              </a:prstClr>
            </a:outerShdw>
          </a:effectLst>
        </p:spPr>
      </p:pic>
      <p:pic>
        <p:nvPicPr>
          <p:cNvPr id="6" name="Bildobjekt 5">
            <a:extLst>
              <a:ext uri="{FF2B5EF4-FFF2-40B4-BE49-F238E27FC236}">
                <a16:creationId xmlns:a16="http://schemas.microsoft.com/office/drawing/2014/main" id="{0BE2E17C-A367-4848-AD00-00FC9C3CECFC}"/>
              </a:ext>
            </a:extLst>
          </p:cNvPr>
          <p:cNvPicPr>
            <a:picLocks noChangeAspect="1"/>
          </p:cNvPicPr>
          <p:nvPr/>
        </p:nvPicPr>
        <p:blipFill rotWithShape="1">
          <a:blip r:embed="rId4"/>
          <a:srcRect l="5963" t="11406" r="39999" b="17570"/>
          <a:stretch/>
        </p:blipFill>
        <p:spPr>
          <a:xfrm>
            <a:off x="9419302" y="3921556"/>
            <a:ext cx="1950653" cy="1442143"/>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01269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2DF64A-9F16-4B3D-9FDD-9D7566676FD8}"/>
              </a:ext>
            </a:extLst>
          </p:cNvPr>
          <p:cNvSpPr>
            <a:spLocks noGrp="1"/>
          </p:cNvSpPr>
          <p:nvPr>
            <p:ph type="ctrTitle"/>
          </p:nvPr>
        </p:nvSpPr>
        <p:spPr/>
        <p:txBody>
          <a:bodyPr/>
          <a:lstStyle/>
          <a:p>
            <a:r>
              <a:rPr lang="sv-SE"/>
              <a:t>Möjligheter och utmaningar</a:t>
            </a:r>
          </a:p>
        </p:txBody>
      </p:sp>
      <p:sp>
        <p:nvSpPr>
          <p:cNvPr id="3" name="Platshållare för text 2">
            <a:extLst>
              <a:ext uri="{FF2B5EF4-FFF2-40B4-BE49-F238E27FC236}">
                <a16:creationId xmlns:a16="http://schemas.microsoft.com/office/drawing/2014/main" id="{C0787904-209F-4196-95DA-CA8ED413386C}"/>
              </a:ext>
            </a:extLst>
          </p:cNvPr>
          <p:cNvSpPr>
            <a:spLocks noGrp="1"/>
          </p:cNvSpPr>
          <p:nvPr>
            <p:ph type="body" sz="quarter" idx="10"/>
          </p:nvPr>
        </p:nvSpPr>
        <p:spPr>
          <a:xfrm>
            <a:off x="989013" y="1422399"/>
            <a:ext cx="5106987" cy="4818759"/>
          </a:xfrm>
        </p:spPr>
        <p:txBody>
          <a:bodyPr>
            <a:normAutofit lnSpcReduction="10000"/>
          </a:bodyPr>
          <a:lstStyle/>
          <a:p>
            <a:pPr marL="0" indent="0">
              <a:buNone/>
            </a:pPr>
            <a:r>
              <a:rPr lang="sv-SE" b="1"/>
              <a:t>Möjligheter</a:t>
            </a:r>
          </a:p>
          <a:p>
            <a:pPr marL="342900" indent="-342900">
              <a:buFont typeface="Arial" panose="020B0604020202020204" pitchFamily="34" charset="0"/>
              <a:buChar char="•"/>
            </a:pPr>
            <a:r>
              <a:rPr lang="sv-SE"/>
              <a:t>Användningen av kunskapsstöden kommer att öka</a:t>
            </a:r>
          </a:p>
          <a:p>
            <a:pPr marL="342900" indent="-342900">
              <a:buFont typeface="Arial" panose="020B0604020202020204" pitchFamily="34" charset="0"/>
              <a:buChar char="•"/>
            </a:pPr>
            <a:r>
              <a:rPr lang="sv-SE"/>
              <a:t>Samstämmigheten mellan patient- och vårdgivarinformation blir tydligare</a:t>
            </a:r>
          </a:p>
          <a:p>
            <a:pPr marL="342900" indent="-342900">
              <a:buFont typeface="Arial" panose="020B0604020202020204" pitchFamily="34" charset="0"/>
              <a:buChar char="•"/>
            </a:pPr>
            <a:r>
              <a:rPr lang="sv-SE"/>
              <a:t>Samma logik i information för invånare och profession</a:t>
            </a:r>
          </a:p>
          <a:p>
            <a:pPr marL="342900" indent="-342900">
              <a:buFont typeface="Arial" panose="020B0604020202020204" pitchFamily="34" charset="0"/>
              <a:buChar char="•"/>
            </a:pPr>
            <a:r>
              <a:rPr lang="sv-SE"/>
              <a:t>Motivationen till att öka produktionstakten av kunskapsstöd kan bli högre</a:t>
            </a:r>
          </a:p>
          <a:p>
            <a:pPr marL="342900" indent="-342900">
              <a:buFont typeface="Arial" panose="020B0604020202020204" pitchFamily="34" charset="0"/>
              <a:buChar char="•"/>
            </a:pPr>
            <a:r>
              <a:rPr lang="sv-SE"/>
              <a:t>Varumärket stärks ytterligare genom nytt innehåll och ny målgrupp</a:t>
            </a:r>
          </a:p>
          <a:p>
            <a:endParaRPr lang="sv-SE"/>
          </a:p>
        </p:txBody>
      </p:sp>
      <p:sp>
        <p:nvSpPr>
          <p:cNvPr id="4" name="Platshållare för text 2">
            <a:extLst>
              <a:ext uri="{FF2B5EF4-FFF2-40B4-BE49-F238E27FC236}">
                <a16:creationId xmlns:a16="http://schemas.microsoft.com/office/drawing/2014/main" id="{5F365FE8-2D9F-4E8A-9579-D38D31055D52}"/>
              </a:ext>
            </a:extLst>
          </p:cNvPr>
          <p:cNvSpPr txBox="1">
            <a:spLocks/>
          </p:cNvSpPr>
          <p:nvPr/>
        </p:nvSpPr>
        <p:spPr>
          <a:xfrm>
            <a:off x="5959234" y="1407651"/>
            <a:ext cx="5106987" cy="481875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sv-SE" sz="2400" b="1" i="0" u="none" strike="noStrike" kern="1200" cap="none" spc="0" normalizeH="0" baseline="0" noProof="0">
                <a:ln>
                  <a:noFill/>
                </a:ln>
                <a:solidFill>
                  <a:srgbClr val="000000"/>
                </a:solidFill>
                <a:effectLst/>
                <a:uLnTx/>
                <a:uFillTx/>
                <a:latin typeface="Calibri" panose="020F0502020204030204"/>
                <a:ea typeface="+mn-ea"/>
                <a:cs typeface="+mn-cs"/>
              </a:rPr>
              <a:t>Utmaningar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a:ln>
                  <a:noFill/>
                </a:ln>
                <a:solidFill>
                  <a:srgbClr val="000000"/>
                </a:solidFill>
                <a:effectLst/>
                <a:uLnTx/>
                <a:uFillTx/>
                <a:latin typeface="Calibri" panose="020F0502020204030204"/>
                <a:ea typeface="+mn-ea"/>
                <a:cs typeface="+mn-cs"/>
              </a:rPr>
              <a:t>Besvikelse att kunskapsstöden inte är tillräckligt omfattande från start – tydlighet krävs kring att innehållet är under utveckling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a:ln>
                  <a:noFill/>
                </a:ln>
                <a:solidFill>
                  <a:srgbClr val="000000"/>
                </a:solidFill>
                <a:effectLst/>
                <a:uLnTx/>
                <a:uFillTx/>
                <a:latin typeface="Calibri" panose="020F0502020204030204"/>
                <a:ea typeface="+mn-ea"/>
                <a:cs typeface="+mn-cs"/>
              </a:rPr>
              <a:t>Oklart vilken målgrupp informationen vänder sig till – måste vara tydligt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a:ln>
                  <a:noFill/>
                </a:ln>
                <a:solidFill>
                  <a:srgbClr val="000000"/>
                </a:solidFill>
                <a:effectLst/>
                <a:uLnTx/>
                <a:uFillTx/>
                <a:latin typeface="Calibri" panose="020F0502020204030204"/>
                <a:ea typeface="+mn-ea"/>
                <a:cs typeface="+mn-cs"/>
              </a:rPr>
              <a:t>Varumärket 1177 kan bli otydligt när det breddas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a:ln>
                  <a:noFill/>
                </a:ln>
                <a:solidFill>
                  <a:srgbClr val="000000"/>
                </a:solidFill>
                <a:effectLst/>
                <a:uLnTx/>
                <a:uFillTx/>
                <a:latin typeface="Calibri" panose="020F0502020204030204"/>
                <a:ea typeface="+mn-ea"/>
                <a:cs typeface="+mn-cs"/>
              </a:rPr>
              <a:t>Extra viktigt med synkning mellan invånar- och vårdgivarinformation då det blir enkelt att växla mellan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387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F879D8-08E3-4B61-85B5-DDA46A544BC7}"/>
              </a:ext>
            </a:extLst>
          </p:cNvPr>
          <p:cNvSpPr>
            <a:spLocks noGrp="1"/>
          </p:cNvSpPr>
          <p:nvPr>
            <p:ph type="ctrTitle"/>
          </p:nvPr>
        </p:nvSpPr>
        <p:spPr/>
        <p:txBody>
          <a:bodyPr/>
          <a:lstStyle/>
          <a:p>
            <a:r>
              <a:rPr lang="sv-SE"/>
              <a:t>En gemensam målbild</a:t>
            </a:r>
          </a:p>
        </p:txBody>
      </p:sp>
      <p:sp>
        <p:nvSpPr>
          <p:cNvPr id="3" name="Platshållare för text 2">
            <a:extLst>
              <a:ext uri="{FF2B5EF4-FFF2-40B4-BE49-F238E27FC236}">
                <a16:creationId xmlns:a16="http://schemas.microsoft.com/office/drawing/2014/main" id="{A13EDFB8-9A18-4C49-BC12-F842997759FC}"/>
              </a:ext>
            </a:extLst>
          </p:cNvPr>
          <p:cNvSpPr>
            <a:spLocks noGrp="1"/>
          </p:cNvSpPr>
          <p:nvPr>
            <p:ph type="body" sz="quarter" idx="10"/>
          </p:nvPr>
        </p:nvSpPr>
        <p:spPr>
          <a:xfrm>
            <a:off x="989013" y="1422399"/>
            <a:ext cx="7093103" cy="4653935"/>
          </a:xfrm>
        </p:spPr>
        <p:txBody>
          <a:bodyPr/>
          <a:lstStyle/>
          <a:p>
            <a:pPr marL="342900" indent="-342900">
              <a:buFont typeface="Arial" panose="020B0604020202020204" pitchFamily="34" charset="0"/>
              <a:buChar char="•"/>
            </a:pPr>
            <a:r>
              <a:rPr lang="sv-SE"/>
              <a:t>Alla regioner har fastställt en ny målbild för 1177, som utgår ifrån de värden och förmågor som omställningen till Nära vård står för</a:t>
            </a:r>
          </a:p>
          <a:p>
            <a:pPr marL="342900" indent="-342900">
              <a:buFont typeface="Arial" panose="020B0604020202020204" pitchFamily="34" charset="0"/>
              <a:buChar char="•"/>
            </a:pPr>
            <a:r>
              <a:rPr lang="sv-SE"/>
              <a:t>Målbilden innebär att 1177 utvecklas till att vara en gemensam samlingsplats och samarbetsyta för invånare, patienter, närstående och medarbetare i vård och omsorg</a:t>
            </a:r>
          </a:p>
          <a:p>
            <a:pPr marL="342900" indent="-342900">
              <a:buFont typeface="Arial" panose="020B0604020202020204" pitchFamily="34" charset="0"/>
              <a:buChar char="•"/>
            </a:pPr>
            <a:r>
              <a:rPr lang="sv-SE"/>
              <a:t>Genom att inkludera de kliniska kunskapsstöden och på sikt vårdens alla nationella verktyg och tjänster i en och samma portal stärks konceptet ytterligare</a:t>
            </a:r>
          </a:p>
          <a:p>
            <a:pPr marL="342900" indent="-342900">
              <a:buFont typeface="Arial" panose="020B0604020202020204" pitchFamily="34" charset="0"/>
              <a:buChar char="•"/>
            </a:pPr>
            <a:r>
              <a:rPr lang="sv-SE"/>
              <a:t>Målbilden för 1177 kan därmed kompletteras med vårdpersonalens behov och perspektiv</a:t>
            </a:r>
          </a:p>
        </p:txBody>
      </p:sp>
      <p:pic>
        <p:nvPicPr>
          <p:cNvPr id="4" name="Bildobjekt 3">
            <a:extLst>
              <a:ext uri="{FF2B5EF4-FFF2-40B4-BE49-F238E27FC236}">
                <a16:creationId xmlns:a16="http://schemas.microsoft.com/office/drawing/2014/main" id="{E0805C37-239E-430E-9F97-67FAEF15C11B}"/>
              </a:ext>
            </a:extLst>
          </p:cNvPr>
          <p:cNvPicPr>
            <a:picLocks noChangeAspect="1"/>
          </p:cNvPicPr>
          <p:nvPr/>
        </p:nvPicPr>
        <p:blipFill>
          <a:blip r:embed="rId3"/>
          <a:stretch>
            <a:fillRect/>
          </a:stretch>
        </p:blipFill>
        <p:spPr>
          <a:xfrm>
            <a:off x="9211764" y="921737"/>
            <a:ext cx="2373202" cy="1334926"/>
          </a:xfrm>
          <a:prstGeom prst="rect">
            <a:avLst/>
          </a:prstGeom>
          <a:ln>
            <a:solidFill>
              <a:schemeClr val="tx1"/>
            </a:solidFill>
          </a:ln>
          <a:effectLst>
            <a:outerShdw blurRad="63500" sx="102000" sy="102000" algn="ctr" rotWithShape="0">
              <a:prstClr val="black">
                <a:alpha val="40000"/>
              </a:prstClr>
            </a:outerShdw>
          </a:effectLst>
        </p:spPr>
      </p:pic>
      <p:pic>
        <p:nvPicPr>
          <p:cNvPr id="5" name="Bildobjekt 4">
            <a:extLst>
              <a:ext uri="{FF2B5EF4-FFF2-40B4-BE49-F238E27FC236}">
                <a16:creationId xmlns:a16="http://schemas.microsoft.com/office/drawing/2014/main" id="{BFDEEB2A-4EBB-41D1-9E33-553AD216BCFF}"/>
              </a:ext>
            </a:extLst>
          </p:cNvPr>
          <p:cNvPicPr>
            <a:picLocks noChangeAspect="1"/>
          </p:cNvPicPr>
          <p:nvPr/>
        </p:nvPicPr>
        <p:blipFill>
          <a:blip r:embed="rId4"/>
          <a:stretch>
            <a:fillRect/>
          </a:stretch>
        </p:blipFill>
        <p:spPr>
          <a:xfrm>
            <a:off x="8675111" y="1589200"/>
            <a:ext cx="2373202" cy="1334926"/>
          </a:xfrm>
          <a:prstGeom prst="rect">
            <a:avLst/>
          </a:prstGeom>
          <a:ln>
            <a:solidFill>
              <a:schemeClr val="tx1"/>
            </a:solidFill>
          </a:ln>
          <a:effectLst>
            <a:outerShdw blurRad="63500" sx="102000" sy="102000" algn="ctr" rotWithShape="0">
              <a:prstClr val="black">
                <a:alpha val="40000"/>
              </a:prstClr>
            </a:outerShdw>
          </a:effectLst>
        </p:spPr>
      </p:pic>
      <p:pic>
        <p:nvPicPr>
          <p:cNvPr id="6" name="Bildobjekt 5">
            <a:extLst>
              <a:ext uri="{FF2B5EF4-FFF2-40B4-BE49-F238E27FC236}">
                <a16:creationId xmlns:a16="http://schemas.microsoft.com/office/drawing/2014/main" id="{D5495BA9-E019-44E3-914A-441083245D30}"/>
              </a:ext>
            </a:extLst>
          </p:cNvPr>
          <p:cNvPicPr>
            <a:picLocks noChangeAspect="1"/>
          </p:cNvPicPr>
          <p:nvPr/>
        </p:nvPicPr>
        <p:blipFill>
          <a:blip r:embed="rId5"/>
          <a:stretch>
            <a:fillRect/>
          </a:stretch>
        </p:blipFill>
        <p:spPr>
          <a:xfrm>
            <a:off x="9211762" y="2414439"/>
            <a:ext cx="2373204" cy="1334927"/>
          </a:xfrm>
          <a:prstGeom prst="rect">
            <a:avLst/>
          </a:prstGeom>
          <a:ln>
            <a:solidFill>
              <a:schemeClr val="tx1"/>
            </a:solidFill>
          </a:ln>
          <a:effectLst>
            <a:outerShdw blurRad="63500" sx="102000" sy="102000" algn="ctr" rotWithShape="0">
              <a:prstClr val="black">
                <a:alpha val="40000"/>
              </a:prstClr>
            </a:outerShdw>
          </a:effectLst>
        </p:spPr>
      </p:pic>
      <p:pic>
        <p:nvPicPr>
          <p:cNvPr id="7" name="Bildobjekt 6">
            <a:extLst>
              <a:ext uri="{FF2B5EF4-FFF2-40B4-BE49-F238E27FC236}">
                <a16:creationId xmlns:a16="http://schemas.microsoft.com/office/drawing/2014/main" id="{E338D41C-A910-4C94-BBBB-0561D6FF69CB}"/>
              </a:ext>
            </a:extLst>
          </p:cNvPr>
          <p:cNvPicPr>
            <a:picLocks noChangeAspect="1"/>
          </p:cNvPicPr>
          <p:nvPr/>
        </p:nvPicPr>
        <p:blipFill>
          <a:blip r:embed="rId6"/>
          <a:stretch>
            <a:fillRect/>
          </a:stretch>
        </p:blipFill>
        <p:spPr>
          <a:xfrm>
            <a:off x="8618767" y="3239679"/>
            <a:ext cx="2373201" cy="1334926"/>
          </a:xfrm>
          <a:prstGeom prst="rect">
            <a:avLst/>
          </a:prstGeom>
          <a:ln>
            <a:solidFill>
              <a:schemeClr val="tx1"/>
            </a:solidFill>
          </a:ln>
          <a:effectLst>
            <a:outerShdw blurRad="63500" sx="102000" sy="102000" algn="ctr" rotWithShape="0">
              <a:prstClr val="black">
                <a:alpha val="40000"/>
              </a:prstClr>
            </a:outerShdw>
          </a:effectLst>
        </p:spPr>
      </p:pic>
      <p:pic>
        <p:nvPicPr>
          <p:cNvPr id="8" name="Bildobjekt 7">
            <a:extLst>
              <a:ext uri="{FF2B5EF4-FFF2-40B4-BE49-F238E27FC236}">
                <a16:creationId xmlns:a16="http://schemas.microsoft.com/office/drawing/2014/main" id="{1913A4EC-F992-4226-9013-F4974CCB6F46}"/>
              </a:ext>
            </a:extLst>
          </p:cNvPr>
          <p:cNvPicPr>
            <a:picLocks noChangeAspect="1"/>
          </p:cNvPicPr>
          <p:nvPr/>
        </p:nvPicPr>
        <p:blipFill>
          <a:blip r:embed="rId7"/>
          <a:stretch>
            <a:fillRect/>
          </a:stretch>
        </p:blipFill>
        <p:spPr>
          <a:xfrm>
            <a:off x="9425009" y="4107774"/>
            <a:ext cx="2373203" cy="1334927"/>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2389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6AA545-161E-4F1E-807A-0E79B24C7F27}"/>
              </a:ext>
            </a:extLst>
          </p:cNvPr>
          <p:cNvSpPr>
            <a:spLocks noGrp="1"/>
          </p:cNvSpPr>
          <p:nvPr>
            <p:ph type="ctrTitle"/>
          </p:nvPr>
        </p:nvSpPr>
        <p:spPr/>
        <p:txBody>
          <a:bodyPr/>
          <a:lstStyle/>
          <a:p>
            <a:r>
              <a:rPr lang="sv-SE"/>
              <a:t>Beslutsprocess</a:t>
            </a:r>
          </a:p>
        </p:txBody>
      </p:sp>
      <p:sp>
        <p:nvSpPr>
          <p:cNvPr id="3" name="Platshållare för text 2">
            <a:extLst>
              <a:ext uri="{FF2B5EF4-FFF2-40B4-BE49-F238E27FC236}">
                <a16:creationId xmlns:a16="http://schemas.microsoft.com/office/drawing/2014/main" id="{DEB1F42B-B2E2-4D11-B2DC-7EEF5693A5D3}"/>
              </a:ext>
            </a:extLst>
          </p:cNvPr>
          <p:cNvSpPr>
            <a:spLocks noGrp="1"/>
          </p:cNvSpPr>
          <p:nvPr>
            <p:ph type="body" sz="quarter" idx="10"/>
          </p:nvPr>
        </p:nvSpPr>
        <p:spPr/>
        <p:txBody>
          <a:bodyPr/>
          <a:lstStyle/>
          <a:p>
            <a:pPr marL="342900" indent="-342900">
              <a:buFont typeface="Arial" panose="020B0604020202020204" pitchFamily="34" charset="0"/>
              <a:buChar char="•"/>
            </a:pPr>
            <a:r>
              <a:rPr lang="sv-SE"/>
              <a:t>Förankring ska ske i:</a:t>
            </a:r>
          </a:p>
          <a:p>
            <a:pPr marL="1028700" lvl="1" indent="-342900"/>
            <a:r>
              <a:rPr lang="sv-SE"/>
              <a:t>Kunskapsstyrningens organisation</a:t>
            </a:r>
          </a:p>
          <a:p>
            <a:pPr marL="1028700" lvl="1" indent="-342900"/>
            <a:r>
              <a:rPr lang="sv-SE"/>
              <a:t>Regionernas kommunikationsdirektörer</a:t>
            </a:r>
          </a:p>
          <a:p>
            <a:pPr marL="1028700" lvl="1" indent="-342900"/>
            <a:r>
              <a:rPr lang="sv-SE"/>
              <a:t>Hälso- och sjukvårdsdirektörerna</a:t>
            </a:r>
          </a:p>
          <a:p>
            <a:pPr marL="1028700" lvl="1" indent="-342900"/>
            <a:r>
              <a:rPr lang="sv-SE"/>
              <a:t>Regiondirektörerna (vid behov)</a:t>
            </a:r>
          </a:p>
          <a:p>
            <a:pPr marL="342900" indent="-342900">
              <a:buFont typeface="Arial" panose="020B0604020202020204" pitchFamily="34" charset="0"/>
              <a:buChar char="•"/>
            </a:pPr>
            <a:r>
              <a:rPr lang="sv-SE"/>
              <a:t>Beslut fattas i </a:t>
            </a:r>
          </a:p>
          <a:p>
            <a:pPr marL="1028700" lvl="1" indent="-342900"/>
            <a:r>
              <a:rPr lang="sv-SE"/>
              <a:t>Styrgrupp för Nationellt system för kunskapsstyrning, SKS</a:t>
            </a:r>
          </a:p>
          <a:p>
            <a:pPr marL="1028700" lvl="1" indent="-342900"/>
            <a:r>
              <a:rPr lang="sv-SE"/>
              <a:t>Ineras styrelse</a:t>
            </a:r>
          </a:p>
          <a:p>
            <a:endParaRPr lang="sv-SE"/>
          </a:p>
        </p:txBody>
      </p:sp>
    </p:spTree>
    <p:extLst>
      <p:ext uri="{BB962C8B-B14F-4D97-AF65-F5344CB8AC3E}">
        <p14:creationId xmlns:p14="http://schemas.microsoft.com/office/powerpoint/2010/main" val="1770855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0B4D855-0DB4-4D81-83B4-FC330DFB1322}"/>
              </a:ext>
            </a:extLst>
          </p:cNvPr>
          <p:cNvSpPr>
            <a:spLocks noGrp="1"/>
          </p:cNvSpPr>
          <p:nvPr>
            <p:ph type="body" sz="quarter" idx="12"/>
          </p:nvPr>
        </p:nvSpPr>
        <p:spPr>
          <a:xfrm>
            <a:off x="1141413" y="2768600"/>
            <a:ext cx="9144000" cy="660400"/>
          </a:xfrm>
        </p:spPr>
        <p:txBody>
          <a:bodyPr/>
          <a:lstStyle/>
          <a:p>
            <a:pPr algn="ctr"/>
            <a:r>
              <a:rPr lang="sv-SE" sz="4800"/>
              <a:t>Tack för idag! </a:t>
            </a:r>
          </a:p>
        </p:txBody>
      </p:sp>
    </p:spTree>
    <p:extLst>
      <p:ext uri="{BB962C8B-B14F-4D97-AF65-F5344CB8AC3E}">
        <p14:creationId xmlns:p14="http://schemas.microsoft.com/office/powerpoint/2010/main" val="2376587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30F9BE-DF28-0574-93C7-F4CDA24B50E2}"/>
              </a:ext>
            </a:extLst>
          </p:cNvPr>
          <p:cNvSpPr>
            <a:spLocks noGrp="1"/>
          </p:cNvSpPr>
          <p:nvPr>
            <p:ph type="title"/>
          </p:nvPr>
        </p:nvSpPr>
        <p:spPr/>
        <p:txBody>
          <a:bodyPr/>
          <a:lstStyle/>
          <a:p>
            <a:r>
              <a:rPr lang="sv-SE" dirty="0"/>
              <a:t>Föregående gemensamma möte 14 december</a:t>
            </a:r>
          </a:p>
        </p:txBody>
      </p:sp>
      <p:sp>
        <p:nvSpPr>
          <p:cNvPr id="3" name="Platshållare för innehåll 2">
            <a:extLst>
              <a:ext uri="{FF2B5EF4-FFF2-40B4-BE49-F238E27FC236}">
                <a16:creationId xmlns:a16="http://schemas.microsoft.com/office/drawing/2014/main" id="{5AA78F7E-2E84-26E6-7D16-9CB9D06B5B87}"/>
              </a:ext>
            </a:extLst>
          </p:cNvPr>
          <p:cNvSpPr>
            <a:spLocks noGrp="1"/>
          </p:cNvSpPr>
          <p:nvPr>
            <p:ph idx="1"/>
          </p:nvPr>
        </p:nvSpPr>
        <p:spPr/>
        <p:txBody>
          <a:bodyPr/>
          <a:lstStyle/>
          <a:p>
            <a:r>
              <a:rPr lang="sv-SE" dirty="0"/>
              <a:t>Nationellt kompetenscentrum för äldreomsorg</a:t>
            </a:r>
          </a:p>
          <a:p>
            <a:r>
              <a:rPr lang="sv-SE" dirty="0"/>
              <a:t>Förutsättningar för nationella riktlinjer rehabilitering, habilitering och hjälpmedel</a:t>
            </a:r>
          </a:p>
          <a:p>
            <a:r>
              <a:rPr lang="sv-SE" dirty="0"/>
              <a:t>Halvtidsrapportering från nationellt forskningsprogram för tillämpad välfärdsforskning</a:t>
            </a:r>
          </a:p>
          <a:p>
            <a:r>
              <a:rPr lang="sv-SE" dirty="0"/>
              <a:t>Kunskapsstyrning hälso- och sjukvård</a:t>
            </a:r>
          </a:p>
          <a:p>
            <a:endParaRPr lang="sv-SE" dirty="0"/>
          </a:p>
        </p:txBody>
      </p:sp>
    </p:spTree>
    <p:extLst>
      <p:ext uri="{BB962C8B-B14F-4D97-AF65-F5344CB8AC3E}">
        <p14:creationId xmlns:p14="http://schemas.microsoft.com/office/powerpoint/2010/main" val="3089084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4B06D04C-5DDB-4419-B867-1FA81960B91A}"/>
              </a:ext>
            </a:extLst>
          </p:cNvPr>
          <p:cNvSpPr>
            <a:spLocks noGrp="1"/>
          </p:cNvSpPr>
          <p:nvPr>
            <p:ph type="body" sz="quarter" idx="10"/>
          </p:nvPr>
        </p:nvSpPr>
        <p:spPr/>
        <p:txBody>
          <a:bodyPr>
            <a:normAutofit fontScale="92500" lnSpcReduction="20000"/>
          </a:bodyPr>
          <a:lstStyle/>
          <a:p>
            <a:r>
              <a:rPr lang="sv-SE"/>
              <a:t>Charlotta Wilhelmsson, handläggare SKR </a:t>
            </a:r>
          </a:p>
          <a:p>
            <a:r>
              <a:rPr lang="sv-SE">
                <a:hlinkClick r:id="rId2"/>
              </a:rPr>
              <a:t>Charlotta.wilhelmsson@skr.se</a:t>
            </a:r>
            <a:endParaRPr lang="sv-SE"/>
          </a:p>
          <a:p>
            <a:r>
              <a:rPr lang="sv-SE"/>
              <a:t>070-342 81 77</a:t>
            </a:r>
          </a:p>
          <a:p>
            <a:endParaRPr lang="sv-SE"/>
          </a:p>
          <a:p>
            <a:r>
              <a:rPr lang="sv-SE"/>
              <a:t>Helena Wiklund</a:t>
            </a:r>
          </a:p>
          <a:p>
            <a:r>
              <a:rPr lang="sv-SE">
                <a:hlinkClick r:id="rId3"/>
              </a:rPr>
              <a:t>Helena.wiklund@skr.se</a:t>
            </a:r>
            <a:r>
              <a:rPr lang="sv-SE"/>
              <a:t> </a:t>
            </a:r>
          </a:p>
          <a:p>
            <a:r>
              <a:rPr lang="sv-SE"/>
              <a:t>08-452 78 23</a:t>
            </a:r>
          </a:p>
          <a:p>
            <a:endParaRPr lang="sv-SE"/>
          </a:p>
          <a:p>
            <a:r>
              <a:rPr lang="sv-SE"/>
              <a:t>Camilla Wiberg, handläggare SKR </a:t>
            </a:r>
          </a:p>
          <a:p>
            <a:r>
              <a:rPr lang="sv-SE">
                <a:hlinkClick r:id="rId4"/>
              </a:rPr>
              <a:t>camilla.wiberg@skr.se</a:t>
            </a:r>
            <a:endParaRPr lang="sv-SE"/>
          </a:p>
          <a:p>
            <a:r>
              <a:rPr lang="sv-SE"/>
              <a:t>08-452 79 64</a:t>
            </a:r>
          </a:p>
        </p:txBody>
      </p:sp>
      <p:sp>
        <p:nvSpPr>
          <p:cNvPr id="5" name="Platshållare för text 4">
            <a:extLst>
              <a:ext uri="{FF2B5EF4-FFF2-40B4-BE49-F238E27FC236}">
                <a16:creationId xmlns:a16="http://schemas.microsoft.com/office/drawing/2014/main" id="{766425F8-84F8-452E-BB1B-4C3C83CF4611}"/>
              </a:ext>
            </a:extLst>
          </p:cNvPr>
          <p:cNvSpPr>
            <a:spLocks noGrp="1"/>
          </p:cNvSpPr>
          <p:nvPr>
            <p:ph type="body" sz="quarter" idx="12"/>
          </p:nvPr>
        </p:nvSpPr>
        <p:spPr/>
        <p:txBody>
          <a:bodyPr/>
          <a:lstStyle/>
          <a:p>
            <a:r>
              <a:rPr lang="sv-SE"/>
              <a:t>Kontaktuppgifter </a:t>
            </a:r>
          </a:p>
        </p:txBody>
      </p:sp>
    </p:spTree>
    <p:extLst>
      <p:ext uri="{BB962C8B-B14F-4D97-AF65-F5344CB8AC3E}">
        <p14:creationId xmlns:p14="http://schemas.microsoft.com/office/powerpoint/2010/main" val="3864327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karta&#10;&#10;Automatiskt genererad beskrivning">
            <a:extLst>
              <a:ext uri="{FF2B5EF4-FFF2-40B4-BE49-F238E27FC236}">
                <a16:creationId xmlns:a16="http://schemas.microsoft.com/office/drawing/2014/main" id="{849E863B-8065-8780-296C-3C5413A1A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319" y="210305"/>
            <a:ext cx="8467361" cy="6437389"/>
          </a:xfrm>
          <a:prstGeom prst="rect">
            <a:avLst/>
          </a:prstGeom>
        </p:spPr>
      </p:pic>
    </p:spTree>
    <p:extLst>
      <p:ext uri="{BB962C8B-B14F-4D97-AF65-F5344CB8AC3E}">
        <p14:creationId xmlns:p14="http://schemas.microsoft.com/office/powerpoint/2010/main" val="1951832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531C4-37B8-FF4F-1507-463DCDFD2051}"/>
              </a:ext>
            </a:extLst>
          </p:cNvPr>
          <p:cNvSpPr>
            <a:spLocks noGrp="1"/>
          </p:cNvSpPr>
          <p:nvPr>
            <p:ph type="ctrTitle"/>
          </p:nvPr>
        </p:nvSpPr>
        <p:spPr/>
        <p:txBody>
          <a:bodyPr/>
          <a:lstStyle/>
          <a:p>
            <a:r>
              <a:rPr lang="sv-SE"/>
              <a:t>SKR:s stöd i omställningen till en hållbar socialtjänst</a:t>
            </a:r>
            <a:endParaRPr lang="sv-SE" dirty="0"/>
          </a:p>
        </p:txBody>
      </p:sp>
      <p:sp>
        <p:nvSpPr>
          <p:cNvPr id="3" name="Underrubrik 2">
            <a:extLst>
              <a:ext uri="{FF2B5EF4-FFF2-40B4-BE49-F238E27FC236}">
                <a16:creationId xmlns:a16="http://schemas.microsoft.com/office/drawing/2014/main" id="{00263190-5573-C0A7-B184-2D5C1A7F1B9E}"/>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561372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995A8D-B18B-5591-7F28-9727334FFB8A}"/>
              </a:ext>
            </a:extLst>
          </p:cNvPr>
          <p:cNvSpPr>
            <a:spLocks noGrp="1"/>
          </p:cNvSpPr>
          <p:nvPr>
            <p:ph type="ctrTitle"/>
          </p:nvPr>
        </p:nvSpPr>
        <p:spPr/>
        <p:txBody>
          <a:bodyPr/>
          <a:lstStyle/>
          <a:p>
            <a:r>
              <a:rPr lang="sv-SE" dirty="0"/>
              <a:t>Reformering/omställning av socialtjänsten</a:t>
            </a:r>
            <a:br>
              <a:rPr lang="sv-SE" dirty="0"/>
            </a:br>
            <a:endParaRPr lang="sv-SE" dirty="0"/>
          </a:p>
        </p:txBody>
      </p:sp>
      <p:sp>
        <p:nvSpPr>
          <p:cNvPr id="3" name="Underrubrik 2">
            <a:extLst>
              <a:ext uri="{FF2B5EF4-FFF2-40B4-BE49-F238E27FC236}">
                <a16:creationId xmlns:a16="http://schemas.microsoft.com/office/drawing/2014/main" id="{B0FE2CAE-F46B-7EFB-9CAF-E0DD83928BB3}"/>
              </a:ext>
            </a:extLst>
          </p:cNvPr>
          <p:cNvSpPr>
            <a:spLocks noGrp="1"/>
          </p:cNvSpPr>
          <p:nvPr>
            <p:ph type="subTitle" idx="1"/>
          </p:nvPr>
        </p:nvSpPr>
        <p:spPr/>
        <p:txBody>
          <a:bodyPr/>
          <a:lstStyle/>
          <a:p>
            <a:r>
              <a:rPr lang="sv-SE" dirty="0"/>
              <a:t>Nya och anpassade arbetssätt för en hållbar socialtjänst</a:t>
            </a:r>
          </a:p>
        </p:txBody>
      </p:sp>
    </p:spTree>
    <p:extLst>
      <p:ext uri="{BB962C8B-B14F-4D97-AF65-F5344CB8AC3E}">
        <p14:creationId xmlns:p14="http://schemas.microsoft.com/office/powerpoint/2010/main" val="3070547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CD6220E-1EDD-48CC-DD52-FE3A8B9CB28A}"/>
              </a:ext>
            </a:extLst>
          </p:cNvPr>
          <p:cNvPicPr>
            <a:picLocks noChangeAspect="1"/>
          </p:cNvPicPr>
          <p:nvPr/>
        </p:nvPicPr>
        <p:blipFill rotWithShape="1">
          <a:blip r:embed="rId2">
            <a:extLst>
              <a:ext uri="{28A0092B-C50C-407E-A947-70E740481C1C}">
                <a14:useLocalDpi xmlns:a14="http://schemas.microsoft.com/office/drawing/2010/main" val="0"/>
              </a:ext>
            </a:extLst>
          </a:blip>
          <a:srcRect l="717" r="-3323" b="19091"/>
          <a:stretch/>
        </p:blipFill>
        <p:spPr>
          <a:xfrm>
            <a:off x="0" y="0"/>
            <a:ext cx="125984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7" name="Pennanteckning 56">
                <a:extLst>
                  <a:ext uri="{FF2B5EF4-FFF2-40B4-BE49-F238E27FC236}">
                    <a16:creationId xmlns:a16="http://schemas.microsoft.com/office/drawing/2014/main" id="{0A34DFE3-1EEE-1792-34A1-1FE374F9DBF5}"/>
                  </a:ext>
                </a:extLst>
              </p14:cNvPr>
              <p14:cNvContentPartPr/>
              <p14:nvPr/>
            </p14:nvContentPartPr>
            <p14:xfrm>
              <a:off x="6146620" y="-1110520"/>
              <a:ext cx="10440" cy="5400"/>
            </p14:xfrm>
          </p:contentPart>
        </mc:Choice>
        <mc:Fallback xmlns="">
          <p:pic>
            <p:nvPicPr>
              <p:cNvPr id="57" name="Pennanteckning 56">
                <a:extLst>
                  <a:ext uri="{FF2B5EF4-FFF2-40B4-BE49-F238E27FC236}">
                    <a16:creationId xmlns:a16="http://schemas.microsoft.com/office/drawing/2014/main" id="{0A34DFE3-1EEE-1792-34A1-1FE374F9DBF5}"/>
                  </a:ext>
                </a:extLst>
              </p:cNvPr>
              <p:cNvPicPr/>
              <p:nvPr/>
            </p:nvPicPr>
            <p:blipFill>
              <a:blip r:embed="rId8"/>
              <a:stretch>
                <a:fillRect/>
              </a:stretch>
            </p:blipFill>
            <p:spPr>
              <a:xfrm>
                <a:off x="6137980" y="-1119160"/>
                <a:ext cx="28080" cy="23040"/>
              </a:xfrm>
              <a:prstGeom prst="rect">
                <a:avLst/>
              </a:prstGeom>
            </p:spPr>
          </p:pic>
        </mc:Fallback>
      </mc:AlternateContent>
      <p:grpSp>
        <p:nvGrpSpPr>
          <p:cNvPr id="69" name="Grupp 68">
            <a:extLst>
              <a:ext uri="{FF2B5EF4-FFF2-40B4-BE49-F238E27FC236}">
                <a16:creationId xmlns:a16="http://schemas.microsoft.com/office/drawing/2014/main" id="{E90D19EE-2938-758C-80AF-949B6FA10004}"/>
              </a:ext>
            </a:extLst>
          </p:cNvPr>
          <p:cNvGrpSpPr/>
          <p:nvPr/>
        </p:nvGrpSpPr>
        <p:grpSpPr>
          <a:xfrm>
            <a:off x="13411060" y="2006000"/>
            <a:ext cx="13320" cy="13320"/>
            <a:chOff x="13411060" y="2006000"/>
            <a:chExt cx="13320" cy="13320"/>
          </a:xfrm>
        </p:grpSpPr>
        <mc:AlternateContent xmlns:mc="http://schemas.openxmlformats.org/markup-compatibility/2006" xmlns:p14="http://schemas.microsoft.com/office/powerpoint/2010/main">
          <mc:Choice Requires="p14">
            <p:contentPart p14:bwMode="auto" r:id="rId9">
              <p14:nvContentPartPr>
                <p14:cNvPr id="67" name="Pennanteckning 66">
                  <a:extLst>
                    <a:ext uri="{FF2B5EF4-FFF2-40B4-BE49-F238E27FC236}">
                      <a16:creationId xmlns:a16="http://schemas.microsoft.com/office/drawing/2014/main" id="{02DDDB73-C082-33DF-EC04-BDE21BC9A1BE}"/>
                    </a:ext>
                  </a:extLst>
                </p14:cNvPr>
                <p14:cNvContentPartPr/>
                <p14:nvPr/>
              </p14:nvContentPartPr>
              <p14:xfrm>
                <a:off x="13411060" y="2006000"/>
                <a:ext cx="2520" cy="2520"/>
              </p14:xfrm>
            </p:contentPart>
          </mc:Choice>
          <mc:Fallback xmlns="">
            <p:pic>
              <p:nvPicPr>
                <p:cNvPr id="67" name="Pennanteckning 66">
                  <a:extLst>
                    <a:ext uri="{FF2B5EF4-FFF2-40B4-BE49-F238E27FC236}">
                      <a16:creationId xmlns:a16="http://schemas.microsoft.com/office/drawing/2014/main" id="{02DDDB73-C082-33DF-EC04-BDE21BC9A1BE}"/>
                    </a:ext>
                  </a:extLst>
                </p:cNvPr>
                <p:cNvPicPr/>
                <p:nvPr/>
              </p:nvPicPr>
              <p:blipFill>
                <a:blip r:embed="rId20"/>
                <a:stretch>
                  <a:fillRect/>
                </a:stretch>
              </p:blipFill>
              <p:spPr>
                <a:xfrm>
                  <a:off x="13402060" y="1997000"/>
                  <a:ext cx="201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8" name="Pennanteckning 67">
                  <a:extLst>
                    <a:ext uri="{FF2B5EF4-FFF2-40B4-BE49-F238E27FC236}">
                      <a16:creationId xmlns:a16="http://schemas.microsoft.com/office/drawing/2014/main" id="{F6F0C979-4901-7048-F213-B373A94283EE}"/>
                    </a:ext>
                  </a:extLst>
                </p14:cNvPr>
                <p14:cNvContentPartPr/>
                <p14:nvPr/>
              </p14:nvContentPartPr>
              <p14:xfrm>
                <a:off x="13424020" y="2018960"/>
                <a:ext cx="360" cy="360"/>
              </p14:xfrm>
            </p:contentPart>
          </mc:Choice>
          <mc:Fallback xmlns="">
            <p:pic>
              <p:nvPicPr>
                <p:cNvPr id="68" name="Pennanteckning 67">
                  <a:extLst>
                    <a:ext uri="{FF2B5EF4-FFF2-40B4-BE49-F238E27FC236}">
                      <a16:creationId xmlns:a16="http://schemas.microsoft.com/office/drawing/2014/main" id="{F6F0C979-4901-7048-F213-B373A94283EE}"/>
                    </a:ext>
                  </a:extLst>
                </p:cNvPr>
                <p:cNvPicPr/>
                <p:nvPr/>
              </p:nvPicPr>
              <p:blipFill>
                <a:blip r:embed="rId4"/>
                <a:stretch>
                  <a:fillRect/>
                </a:stretch>
              </p:blipFill>
              <p:spPr>
                <a:xfrm>
                  <a:off x="13415020" y="2009960"/>
                  <a:ext cx="18000" cy="18000"/>
                </a:xfrm>
                <a:prstGeom prst="rect">
                  <a:avLst/>
                </a:prstGeom>
              </p:spPr>
            </p:pic>
          </mc:Fallback>
        </mc:AlternateContent>
      </p:grpSp>
    </p:spTree>
    <p:extLst>
      <p:ext uri="{BB962C8B-B14F-4D97-AF65-F5344CB8AC3E}">
        <p14:creationId xmlns:p14="http://schemas.microsoft.com/office/powerpoint/2010/main" val="1058560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043E359C-18FB-6714-4F01-833DF8D1BDB3}"/>
              </a:ext>
            </a:extLst>
          </p:cNvPr>
          <p:cNvGraphicFramePr/>
          <p:nvPr/>
        </p:nvGraphicFramePr>
        <p:xfrm>
          <a:off x="1395946" y="-726351"/>
          <a:ext cx="8818006" cy="5722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ruta 12">
            <a:extLst>
              <a:ext uri="{FF2B5EF4-FFF2-40B4-BE49-F238E27FC236}">
                <a16:creationId xmlns:a16="http://schemas.microsoft.com/office/drawing/2014/main" id="{16184ADF-5ECE-B245-8152-28CA0C0870AF}"/>
              </a:ext>
            </a:extLst>
          </p:cNvPr>
          <p:cNvSpPr txBox="1"/>
          <p:nvPr/>
        </p:nvSpPr>
        <p:spPr>
          <a:xfrm>
            <a:off x="1822700" y="4196905"/>
            <a:ext cx="2932046"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Kommunikation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Dialoger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Behovsanalys stöd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Planering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Samtal regeringen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Intressebevakning</a:t>
            </a:r>
          </a:p>
        </p:txBody>
      </p:sp>
      <p:sp>
        <p:nvSpPr>
          <p:cNvPr id="16" name="textruta 15">
            <a:extLst>
              <a:ext uri="{FF2B5EF4-FFF2-40B4-BE49-F238E27FC236}">
                <a16:creationId xmlns:a16="http://schemas.microsoft.com/office/drawing/2014/main" id="{C7268300-99C3-039D-7915-C2A498667E36}"/>
              </a:ext>
            </a:extLst>
          </p:cNvPr>
          <p:cNvSpPr txBox="1"/>
          <p:nvPr/>
        </p:nvSpPr>
        <p:spPr>
          <a:xfrm>
            <a:off x="6456282" y="1859785"/>
            <a:ext cx="352268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Förhoppningsvis: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Införande ny SoL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Start implementerings- och utvecklingsarbete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Kommunikationsstöd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Osv…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ruta 16">
            <a:extLst>
              <a:ext uri="{FF2B5EF4-FFF2-40B4-BE49-F238E27FC236}">
                <a16:creationId xmlns:a16="http://schemas.microsoft.com/office/drawing/2014/main" id="{A41E0A7A-DAB8-CFF7-BFB7-AF2382E4A357}"/>
              </a:ext>
            </a:extLst>
          </p:cNvPr>
          <p:cNvSpPr txBox="1"/>
          <p:nvPr/>
        </p:nvSpPr>
        <p:spPr>
          <a:xfrm>
            <a:off x="7819271" y="1576759"/>
            <a:ext cx="1643269" cy="874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textruta 17">
            <a:extLst>
              <a:ext uri="{FF2B5EF4-FFF2-40B4-BE49-F238E27FC236}">
                <a16:creationId xmlns:a16="http://schemas.microsoft.com/office/drawing/2014/main" id="{BBAD6007-8867-8DFA-94CB-C29031A680E3}"/>
              </a:ext>
            </a:extLst>
          </p:cNvPr>
          <p:cNvSpPr txBox="1"/>
          <p:nvPr/>
        </p:nvSpPr>
        <p:spPr>
          <a:xfrm>
            <a:off x="4412137" y="2638854"/>
            <a:ext cx="2550638"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Beslut SoL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Bygga upp stödfunktion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Intensifierad kommunikation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Behovsanalys 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     kartläggning inför...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Ledarskap/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     förändringsledning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Förberedande utvecklingsarbete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Medel till omställning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xtruta 20">
            <a:extLst>
              <a:ext uri="{FF2B5EF4-FFF2-40B4-BE49-F238E27FC236}">
                <a16:creationId xmlns:a16="http://schemas.microsoft.com/office/drawing/2014/main" id="{8EFC7529-CFBE-3530-2926-380BF69DB22F}"/>
              </a:ext>
            </a:extLst>
          </p:cNvPr>
          <p:cNvSpPr txBox="1"/>
          <p:nvPr/>
        </p:nvSpPr>
        <p:spPr>
          <a:xfrm rot="20763319">
            <a:off x="6230946" y="137810"/>
            <a:ext cx="1798326"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Statliga medel</a:t>
            </a:r>
          </a:p>
        </p:txBody>
      </p:sp>
      <p:sp>
        <p:nvSpPr>
          <p:cNvPr id="23" name="textruta 22">
            <a:extLst>
              <a:ext uri="{FF2B5EF4-FFF2-40B4-BE49-F238E27FC236}">
                <a16:creationId xmlns:a16="http://schemas.microsoft.com/office/drawing/2014/main" id="{D0581319-1449-D817-9854-0763ACC42D65}"/>
              </a:ext>
            </a:extLst>
          </p:cNvPr>
          <p:cNvSpPr txBox="1"/>
          <p:nvPr/>
        </p:nvSpPr>
        <p:spPr>
          <a:xfrm>
            <a:off x="924919" y="300238"/>
            <a:ext cx="2723156" cy="646331"/>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Ett möjligt scenario för de kommande åren</a:t>
            </a:r>
          </a:p>
        </p:txBody>
      </p:sp>
    </p:spTree>
    <p:extLst>
      <p:ext uri="{BB962C8B-B14F-4D97-AF65-F5344CB8AC3E}">
        <p14:creationId xmlns:p14="http://schemas.microsoft.com/office/powerpoint/2010/main" val="887878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 7">
            <a:extLst>
              <a:ext uri="{FF2B5EF4-FFF2-40B4-BE49-F238E27FC236}">
                <a16:creationId xmlns:a16="http://schemas.microsoft.com/office/drawing/2014/main" id="{26BD02AA-3336-0BEE-E4DB-1A49B5D0882A}"/>
              </a:ext>
            </a:extLst>
          </p:cNvPr>
          <p:cNvSpPr/>
          <p:nvPr/>
        </p:nvSpPr>
        <p:spPr>
          <a:xfrm>
            <a:off x="8770530" y="127478"/>
            <a:ext cx="3259815" cy="1997395"/>
          </a:xfrm>
          <a:prstGeom prst="ellipse">
            <a:avLst/>
          </a:prstGeom>
          <a:solidFill>
            <a:schemeClr val="accent2">
              <a:lumMod val="40000"/>
              <a:lumOff val="60000"/>
            </a:schemeClr>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Ellips 28">
            <a:extLst>
              <a:ext uri="{FF2B5EF4-FFF2-40B4-BE49-F238E27FC236}">
                <a16:creationId xmlns:a16="http://schemas.microsoft.com/office/drawing/2014/main" id="{1125852C-4EDA-6051-A5B3-FD37091B3EBC}"/>
              </a:ext>
            </a:extLst>
          </p:cNvPr>
          <p:cNvSpPr/>
          <p:nvPr/>
        </p:nvSpPr>
        <p:spPr>
          <a:xfrm>
            <a:off x="10719118" y="4834694"/>
            <a:ext cx="1352258" cy="7837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Fack</a:t>
            </a:r>
          </a:p>
        </p:txBody>
      </p:sp>
      <p:sp>
        <p:nvSpPr>
          <p:cNvPr id="46" name="Rektangel 45">
            <a:extLst>
              <a:ext uri="{FF2B5EF4-FFF2-40B4-BE49-F238E27FC236}">
                <a16:creationId xmlns:a16="http://schemas.microsoft.com/office/drawing/2014/main" id="{1041DEAE-5120-73AB-1EF4-564A6D48ADEF}"/>
              </a:ext>
            </a:extLst>
          </p:cNvPr>
          <p:cNvSpPr/>
          <p:nvPr/>
        </p:nvSpPr>
        <p:spPr>
          <a:xfrm>
            <a:off x="4314096" y="285185"/>
            <a:ext cx="3563808" cy="1397911"/>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Ny socialtjänstlag: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Förebyggande, lätt tillgänglig, kunskapsbaserad, planering, jämställda</a:t>
            </a:r>
            <a:r>
              <a:rPr kumimoji="0" lang="sv-SE" sz="1800" b="0" i="1" u="none" strike="noStrike" kern="1200" cap="none" spc="0" normalizeH="0" baseline="0" noProof="0" dirty="0">
                <a:ln>
                  <a:noFill/>
                </a:ln>
                <a:solidFill>
                  <a:prstClr val="black"/>
                </a:solidFill>
                <a:effectLst/>
                <a:uLnTx/>
                <a:uFillTx/>
                <a:latin typeface="Arial"/>
                <a:ea typeface="+mn-ea"/>
                <a:cs typeface="+mn-cs"/>
              </a:rPr>
              <a:t> </a:t>
            </a:r>
            <a:r>
              <a:rPr kumimoji="0" lang="sv-SE" sz="1800" b="0" i="0" u="none" strike="noStrike" kern="1200" cap="none" spc="0" normalizeH="0" baseline="0" noProof="0" dirty="0">
                <a:ln>
                  <a:noFill/>
                </a:ln>
                <a:solidFill>
                  <a:prstClr val="black"/>
                </a:solidFill>
                <a:effectLst/>
                <a:uLnTx/>
                <a:uFillTx/>
                <a:latin typeface="Arial"/>
                <a:ea typeface="+mn-ea"/>
                <a:cs typeface="+mn-cs"/>
              </a:rPr>
              <a:t>levnadsvillkor</a:t>
            </a:r>
          </a:p>
        </p:txBody>
      </p:sp>
      <p:sp>
        <p:nvSpPr>
          <p:cNvPr id="23" name="Ellips 22">
            <a:extLst>
              <a:ext uri="{FF2B5EF4-FFF2-40B4-BE49-F238E27FC236}">
                <a16:creationId xmlns:a16="http://schemas.microsoft.com/office/drawing/2014/main" id="{CE5BF5F2-B316-A778-2F67-29ECC2E5E4C6}"/>
              </a:ext>
            </a:extLst>
          </p:cNvPr>
          <p:cNvSpPr/>
          <p:nvPr/>
        </p:nvSpPr>
        <p:spPr>
          <a:xfrm>
            <a:off x="9727130" y="3592238"/>
            <a:ext cx="1187621" cy="6499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MAS</a:t>
            </a:r>
          </a:p>
        </p:txBody>
      </p:sp>
      <p:sp>
        <p:nvSpPr>
          <p:cNvPr id="4" name="Ellips 3">
            <a:extLst>
              <a:ext uri="{FF2B5EF4-FFF2-40B4-BE49-F238E27FC236}">
                <a16:creationId xmlns:a16="http://schemas.microsoft.com/office/drawing/2014/main" id="{4C4AB708-9218-5765-A3CA-38E71259F6F0}"/>
              </a:ext>
            </a:extLst>
          </p:cNvPr>
          <p:cNvSpPr/>
          <p:nvPr/>
        </p:nvSpPr>
        <p:spPr>
          <a:xfrm>
            <a:off x="5044990" y="2357968"/>
            <a:ext cx="3307538" cy="222404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Forum Omställning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Socialtjänst</a:t>
            </a:r>
          </a:p>
        </p:txBody>
      </p:sp>
      <p:sp>
        <p:nvSpPr>
          <p:cNvPr id="17" name="Ellips 16">
            <a:extLst>
              <a:ext uri="{FF2B5EF4-FFF2-40B4-BE49-F238E27FC236}">
                <a16:creationId xmlns:a16="http://schemas.microsoft.com/office/drawing/2014/main" id="{BE969383-7E2A-898A-4299-AF5336E9F0CB}"/>
              </a:ext>
            </a:extLst>
          </p:cNvPr>
          <p:cNvSpPr/>
          <p:nvPr/>
        </p:nvSpPr>
        <p:spPr>
          <a:xfrm>
            <a:off x="8792842" y="840967"/>
            <a:ext cx="1933972" cy="8348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Socialchefsnätverket</a:t>
            </a:r>
          </a:p>
        </p:txBody>
      </p:sp>
      <p:sp>
        <p:nvSpPr>
          <p:cNvPr id="18" name="Ellips 17">
            <a:extLst>
              <a:ext uri="{FF2B5EF4-FFF2-40B4-BE49-F238E27FC236}">
                <a16:creationId xmlns:a16="http://schemas.microsoft.com/office/drawing/2014/main" id="{37D72E45-6EDF-17D2-F54C-1840F659102C}"/>
              </a:ext>
            </a:extLst>
          </p:cNvPr>
          <p:cNvSpPr/>
          <p:nvPr/>
        </p:nvSpPr>
        <p:spPr>
          <a:xfrm>
            <a:off x="10132553" y="357277"/>
            <a:ext cx="1452933" cy="8348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NSK-s</a:t>
            </a:r>
          </a:p>
        </p:txBody>
      </p:sp>
      <p:sp>
        <p:nvSpPr>
          <p:cNvPr id="19" name="Ellips 18">
            <a:extLst>
              <a:ext uri="{FF2B5EF4-FFF2-40B4-BE49-F238E27FC236}">
                <a16:creationId xmlns:a16="http://schemas.microsoft.com/office/drawing/2014/main" id="{8E0B5948-16A7-15BE-5613-670B0437A287}"/>
              </a:ext>
            </a:extLst>
          </p:cNvPr>
          <p:cNvSpPr/>
          <p:nvPr/>
        </p:nvSpPr>
        <p:spPr>
          <a:xfrm>
            <a:off x="10462051" y="1008305"/>
            <a:ext cx="1452933" cy="8348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RSS</a:t>
            </a:r>
          </a:p>
        </p:txBody>
      </p:sp>
      <p:sp>
        <p:nvSpPr>
          <p:cNvPr id="21" name="Ellips 20">
            <a:extLst>
              <a:ext uri="{FF2B5EF4-FFF2-40B4-BE49-F238E27FC236}">
                <a16:creationId xmlns:a16="http://schemas.microsoft.com/office/drawing/2014/main" id="{D00EB890-8699-93A6-C348-61357ED40D74}"/>
              </a:ext>
            </a:extLst>
          </p:cNvPr>
          <p:cNvSpPr/>
          <p:nvPr/>
        </p:nvSpPr>
        <p:spPr>
          <a:xfrm>
            <a:off x="10549538" y="2955959"/>
            <a:ext cx="1452933" cy="8348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HSD</a:t>
            </a:r>
          </a:p>
        </p:txBody>
      </p:sp>
      <p:sp>
        <p:nvSpPr>
          <p:cNvPr id="22" name="Ellips 21">
            <a:extLst>
              <a:ext uri="{FF2B5EF4-FFF2-40B4-BE49-F238E27FC236}">
                <a16:creationId xmlns:a16="http://schemas.microsoft.com/office/drawing/2014/main" id="{13F2BD1C-951C-A292-2DE3-E2BADDB0093F}"/>
              </a:ext>
            </a:extLst>
          </p:cNvPr>
          <p:cNvSpPr/>
          <p:nvPr/>
        </p:nvSpPr>
        <p:spPr>
          <a:xfrm>
            <a:off x="9033417" y="2327378"/>
            <a:ext cx="1578206" cy="8348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Psykiatrichefer</a:t>
            </a:r>
          </a:p>
        </p:txBody>
      </p:sp>
      <p:sp>
        <p:nvSpPr>
          <p:cNvPr id="24" name="Ellips 23">
            <a:extLst>
              <a:ext uri="{FF2B5EF4-FFF2-40B4-BE49-F238E27FC236}">
                <a16:creationId xmlns:a16="http://schemas.microsoft.com/office/drawing/2014/main" id="{9D77819D-D7B0-D5ED-0A1B-0D4882161031}"/>
              </a:ext>
            </a:extLst>
          </p:cNvPr>
          <p:cNvSpPr/>
          <p:nvPr/>
        </p:nvSpPr>
        <p:spPr>
          <a:xfrm>
            <a:off x="10320940" y="2285396"/>
            <a:ext cx="1667469" cy="6861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Skolchefer</a:t>
            </a:r>
          </a:p>
        </p:txBody>
      </p:sp>
      <p:sp>
        <p:nvSpPr>
          <p:cNvPr id="31" name="Ellips 30">
            <a:extLst>
              <a:ext uri="{FF2B5EF4-FFF2-40B4-BE49-F238E27FC236}">
                <a16:creationId xmlns:a16="http://schemas.microsoft.com/office/drawing/2014/main" id="{CA811CA7-78FA-FB24-BCAE-A81406CC5527}"/>
              </a:ext>
            </a:extLst>
          </p:cNvPr>
          <p:cNvSpPr/>
          <p:nvPr/>
        </p:nvSpPr>
        <p:spPr>
          <a:xfrm>
            <a:off x="9794860" y="5335096"/>
            <a:ext cx="1493742" cy="82100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Brukare/ideella</a:t>
            </a:r>
          </a:p>
        </p:txBody>
      </p:sp>
      <p:sp>
        <p:nvSpPr>
          <p:cNvPr id="32" name="Ellips 31">
            <a:extLst>
              <a:ext uri="{FF2B5EF4-FFF2-40B4-BE49-F238E27FC236}">
                <a16:creationId xmlns:a16="http://schemas.microsoft.com/office/drawing/2014/main" id="{DC122311-074B-BA40-5402-AA3E7AC48925}"/>
              </a:ext>
            </a:extLst>
          </p:cNvPr>
          <p:cNvSpPr/>
          <p:nvPr/>
        </p:nvSpPr>
        <p:spPr>
          <a:xfrm>
            <a:off x="9000176" y="4805878"/>
            <a:ext cx="2082601" cy="6306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Myndigheter</a:t>
            </a:r>
          </a:p>
        </p:txBody>
      </p:sp>
      <p:sp>
        <p:nvSpPr>
          <p:cNvPr id="35" name="Ellips 34">
            <a:extLst>
              <a:ext uri="{FF2B5EF4-FFF2-40B4-BE49-F238E27FC236}">
                <a16:creationId xmlns:a16="http://schemas.microsoft.com/office/drawing/2014/main" id="{A505F750-5656-97AD-E176-27B226F31A11}"/>
              </a:ext>
            </a:extLst>
          </p:cNvPr>
          <p:cNvSpPr/>
          <p:nvPr/>
        </p:nvSpPr>
        <p:spPr>
          <a:xfrm>
            <a:off x="118284" y="1590391"/>
            <a:ext cx="2780616" cy="1244602"/>
          </a:xfrm>
          <a:prstGeom prst="ellipse">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Kommunikationsplattform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50DFE6A7-2902-1E38-C61B-38FF7D0173E9}"/>
              </a:ext>
            </a:extLst>
          </p:cNvPr>
          <p:cNvSpPr/>
          <p:nvPr/>
        </p:nvSpPr>
        <p:spPr>
          <a:xfrm>
            <a:off x="9350630" y="4134"/>
            <a:ext cx="2397819" cy="2561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Referensgrupp:</a:t>
            </a:r>
          </a:p>
        </p:txBody>
      </p:sp>
      <p:sp>
        <p:nvSpPr>
          <p:cNvPr id="42" name="Ellips 41">
            <a:extLst>
              <a:ext uri="{FF2B5EF4-FFF2-40B4-BE49-F238E27FC236}">
                <a16:creationId xmlns:a16="http://schemas.microsoft.com/office/drawing/2014/main" id="{E68D7753-8AF8-B8C0-A2D8-738996C0590C}"/>
              </a:ext>
            </a:extLst>
          </p:cNvPr>
          <p:cNvSpPr/>
          <p:nvPr/>
        </p:nvSpPr>
        <p:spPr>
          <a:xfrm>
            <a:off x="9845426" y="3011368"/>
            <a:ext cx="1042208" cy="4774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SB</a:t>
            </a:r>
          </a:p>
        </p:txBody>
      </p:sp>
      <p:sp>
        <p:nvSpPr>
          <p:cNvPr id="44" name="Rektangel 43">
            <a:extLst>
              <a:ext uri="{FF2B5EF4-FFF2-40B4-BE49-F238E27FC236}">
                <a16:creationId xmlns:a16="http://schemas.microsoft.com/office/drawing/2014/main" id="{5D6C5B03-FF7E-C782-0D1E-0A5C0561D9F0}"/>
              </a:ext>
            </a:extLst>
          </p:cNvPr>
          <p:cNvSpPr/>
          <p:nvPr/>
        </p:nvSpPr>
        <p:spPr>
          <a:xfrm>
            <a:off x="9192239" y="1969524"/>
            <a:ext cx="2406425" cy="3175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Avstämning nätverk:</a:t>
            </a:r>
          </a:p>
        </p:txBody>
      </p:sp>
      <p:sp>
        <p:nvSpPr>
          <p:cNvPr id="45" name="Rektangel 44">
            <a:extLst>
              <a:ext uri="{FF2B5EF4-FFF2-40B4-BE49-F238E27FC236}">
                <a16:creationId xmlns:a16="http://schemas.microsoft.com/office/drawing/2014/main" id="{2093D47A-67A5-EE21-7F81-7FD2AD4D7C52}"/>
              </a:ext>
            </a:extLst>
          </p:cNvPr>
          <p:cNvSpPr/>
          <p:nvPr/>
        </p:nvSpPr>
        <p:spPr>
          <a:xfrm>
            <a:off x="8847586" y="4557488"/>
            <a:ext cx="3388291" cy="1290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Avstämning:</a:t>
            </a:r>
          </a:p>
        </p:txBody>
      </p:sp>
      <p:sp>
        <p:nvSpPr>
          <p:cNvPr id="47" name="Rektangel 46">
            <a:extLst>
              <a:ext uri="{FF2B5EF4-FFF2-40B4-BE49-F238E27FC236}">
                <a16:creationId xmlns:a16="http://schemas.microsoft.com/office/drawing/2014/main" id="{5161F94E-95A4-A6E5-E8CB-F31E1DA44936}"/>
              </a:ext>
            </a:extLst>
          </p:cNvPr>
          <p:cNvSpPr/>
          <p:nvPr/>
        </p:nvSpPr>
        <p:spPr>
          <a:xfrm>
            <a:off x="4153312" y="4911064"/>
            <a:ext cx="4212684" cy="1087524"/>
          </a:xfrm>
          <a:prstGeom prst="rect">
            <a:avLst/>
          </a:prstGeom>
          <a:solidFill>
            <a:schemeClr val="accent1">
              <a:lumMod val="40000"/>
              <a:lumOff val="60000"/>
            </a:schemeClr>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Utmanande förutsättningar: demografi, ekonomi, samhällsutveckling</a:t>
            </a:r>
          </a:p>
        </p:txBody>
      </p:sp>
      <p:sp>
        <p:nvSpPr>
          <p:cNvPr id="48" name="Ellips 47">
            <a:extLst>
              <a:ext uri="{FF2B5EF4-FFF2-40B4-BE49-F238E27FC236}">
                <a16:creationId xmlns:a16="http://schemas.microsoft.com/office/drawing/2014/main" id="{889B644C-470E-09E5-D671-7AFFE8B9EE89}"/>
              </a:ext>
            </a:extLst>
          </p:cNvPr>
          <p:cNvSpPr/>
          <p:nvPr/>
        </p:nvSpPr>
        <p:spPr>
          <a:xfrm>
            <a:off x="1198341" y="321397"/>
            <a:ext cx="2798415" cy="1244602"/>
          </a:xfrm>
          <a:prstGeom prst="ellipse">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Samordning och stöd</a:t>
            </a:r>
          </a:p>
        </p:txBody>
      </p:sp>
      <p:sp>
        <p:nvSpPr>
          <p:cNvPr id="55" name="Ellips 54">
            <a:extLst>
              <a:ext uri="{FF2B5EF4-FFF2-40B4-BE49-F238E27FC236}">
                <a16:creationId xmlns:a16="http://schemas.microsoft.com/office/drawing/2014/main" id="{FBD356B7-F345-6D7E-2A39-1549DD108D5E}"/>
              </a:ext>
            </a:extLst>
          </p:cNvPr>
          <p:cNvSpPr/>
          <p:nvPr/>
        </p:nvSpPr>
        <p:spPr>
          <a:xfrm>
            <a:off x="611047" y="4389219"/>
            <a:ext cx="2355736" cy="883162"/>
          </a:xfrm>
          <a:prstGeom prst="ellipse">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Ledning och styrning</a:t>
            </a:r>
          </a:p>
        </p:txBody>
      </p:sp>
      <p:sp>
        <p:nvSpPr>
          <p:cNvPr id="2" name="Ellips 1">
            <a:extLst>
              <a:ext uri="{FF2B5EF4-FFF2-40B4-BE49-F238E27FC236}">
                <a16:creationId xmlns:a16="http://schemas.microsoft.com/office/drawing/2014/main" id="{A0612473-5143-1734-DFD1-A2621201D7AC}"/>
              </a:ext>
            </a:extLst>
          </p:cNvPr>
          <p:cNvSpPr/>
          <p:nvPr/>
        </p:nvSpPr>
        <p:spPr>
          <a:xfrm>
            <a:off x="1728791" y="5360018"/>
            <a:ext cx="1947149" cy="633514"/>
          </a:xfrm>
          <a:prstGeom prst="ellipse">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Utbildning</a:t>
            </a:r>
          </a:p>
        </p:txBody>
      </p:sp>
      <p:sp>
        <p:nvSpPr>
          <p:cNvPr id="20" name="Ellips 19">
            <a:extLst>
              <a:ext uri="{FF2B5EF4-FFF2-40B4-BE49-F238E27FC236}">
                <a16:creationId xmlns:a16="http://schemas.microsoft.com/office/drawing/2014/main" id="{809CFBB9-56F0-E577-37F4-9F17B9B60FEB}"/>
              </a:ext>
            </a:extLst>
          </p:cNvPr>
          <p:cNvSpPr/>
          <p:nvPr/>
        </p:nvSpPr>
        <p:spPr>
          <a:xfrm>
            <a:off x="39443" y="2975732"/>
            <a:ext cx="2888728" cy="1282114"/>
          </a:xfrm>
          <a:prstGeom prst="ellipse">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Stöd i uppföljning, jämförelse och analys</a:t>
            </a:r>
          </a:p>
        </p:txBody>
      </p:sp>
      <p:sp>
        <p:nvSpPr>
          <p:cNvPr id="25" name="Pil: cirkelformad 24">
            <a:extLst>
              <a:ext uri="{FF2B5EF4-FFF2-40B4-BE49-F238E27FC236}">
                <a16:creationId xmlns:a16="http://schemas.microsoft.com/office/drawing/2014/main" id="{1AE638CE-757A-4149-8EAB-6A4477E57428}"/>
              </a:ext>
            </a:extLst>
          </p:cNvPr>
          <p:cNvSpPr/>
          <p:nvPr/>
        </p:nvSpPr>
        <p:spPr>
          <a:xfrm rot="13745440">
            <a:off x="2686548" y="2539221"/>
            <a:ext cx="598964" cy="698701"/>
          </a:xfrm>
          <a:prstGeom prst="circular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26" name="Pil: cirkelformad 25">
            <a:extLst>
              <a:ext uri="{FF2B5EF4-FFF2-40B4-BE49-F238E27FC236}">
                <a16:creationId xmlns:a16="http://schemas.microsoft.com/office/drawing/2014/main" id="{FA44BFFB-8A2A-A16E-178E-76639722FDBC}"/>
              </a:ext>
            </a:extLst>
          </p:cNvPr>
          <p:cNvSpPr/>
          <p:nvPr/>
        </p:nvSpPr>
        <p:spPr>
          <a:xfrm rot="2925441">
            <a:off x="2725461" y="2456759"/>
            <a:ext cx="605576" cy="756468"/>
          </a:xfrm>
          <a:prstGeom prst="circular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Ellips 9">
            <a:extLst>
              <a:ext uri="{FF2B5EF4-FFF2-40B4-BE49-F238E27FC236}">
                <a16:creationId xmlns:a16="http://schemas.microsoft.com/office/drawing/2014/main" id="{51B5A500-7083-7350-4448-068E8EBBA257}"/>
              </a:ext>
            </a:extLst>
          </p:cNvPr>
          <p:cNvSpPr/>
          <p:nvPr/>
        </p:nvSpPr>
        <p:spPr>
          <a:xfrm>
            <a:off x="4134543" y="2117424"/>
            <a:ext cx="1903818" cy="780989"/>
          </a:xfrm>
          <a:prstGeom prst="ellipse">
            <a:avLst/>
          </a:prstGeom>
          <a:solidFill>
            <a:srgbClr val="92D05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Nya SoL</a:t>
            </a:r>
          </a:p>
        </p:txBody>
      </p:sp>
      <p:sp>
        <p:nvSpPr>
          <p:cNvPr id="13" name="Ellips 12">
            <a:extLst>
              <a:ext uri="{FF2B5EF4-FFF2-40B4-BE49-F238E27FC236}">
                <a16:creationId xmlns:a16="http://schemas.microsoft.com/office/drawing/2014/main" id="{8BEBC7A7-67FD-87BB-3D3C-5864CBE2CAE8}"/>
              </a:ext>
            </a:extLst>
          </p:cNvPr>
          <p:cNvSpPr/>
          <p:nvPr/>
        </p:nvSpPr>
        <p:spPr>
          <a:xfrm>
            <a:off x="3853978" y="3770584"/>
            <a:ext cx="2442392" cy="883162"/>
          </a:xfrm>
          <a:prstGeom prst="ellipse">
            <a:avLst/>
          </a:prstGeom>
          <a:solidFill>
            <a:schemeClr val="accent1">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Socialtjänstens utmaningar</a:t>
            </a:r>
          </a:p>
        </p:txBody>
      </p:sp>
      <p:sp>
        <p:nvSpPr>
          <p:cNvPr id="5" name="Ellips 4">
            <a:extLst>
              <a:ext uri="{FF2B5EF4-FFF2-40B4-BE49-F238E27FC236}">
                <a16:creationId xmlns:a16="http://schemas.microsoft.com/office/drawing/2014/main" id="{19E2D287-15C3-6792-C108-454A964274A6}"/>
              </a:ext>
            </a:extLst>
          </p:cNvPr>
          <p:cNvSpPr/>
          <p:nvPr/>
        </p:nvSpPr>
        <p:spPr>
          <a:xfrm>
            <a:off x="3271499" y="2706423"/>
            <a:ext cx="2370522" cy="120758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Arenor för jämförelse, analys, utveckling</a:t>
            </a:r>
          </a:p>
        </p:txBody>
      </p:sp>
      <p:sp>
        <p:nvSpPr>
          <p:cNvPr id="3" name="Ellips 2">
            <a:extLst>
              <a:ext uri="{FF2B5EF4-FFF2-40B4-BE49-F238E27FC236}">
                <a16:creationId xmlns:a16="http://schemas.microsoft.com/office/drawing/2014/main" id="{88FC9582-B3F4-ED00-0FB0-D30DC1BA1DD6}"/>
              </a:ext>
            </a:extLst>
          </p:cNvPr>
          <p:cNvSpPr/>
          <p:nvPr/>
        </p:nvSpPr>
        <p:spPr>
          <a:xfrm>
            <a:off x="10652937" y="3809006"/>
            <a:ext cx="1377408" cy="6499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Primär</a:t>
            </a:r>
          </a:p>
        </p:txBody>
      </p:sp>
      <p:sp>
        <p:nvSpPr>
          <p:cNvPr id="6" name="Ellips 5">
            <a:extLst>
              <a:ext uri="{FF2B5EF4-FFF2-40B4-BE49-F238E27FC236}">
                <a16:creationId xmlns:a16="http://schemas.microsoft.com/office/drawing/2014/main" id="{4A7C0025-26A4-840E-E154-590FC91CCF7A}"/>
              </a:ext>
            </a:extLst>
          </p:cNvPr>
          <p:cNvSpPr/>
          <p:nvPr/>
        </p:nvSpPr>
        <p:spPr>
          <a:xfrm>
            <a:off x="8970258" y="3202922"/>
            <a:ext cx="1187621" cy="64996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HR</a:t>
            </a:r>
          </a:p>
        </p:txBody>
      </p:sp>
      <p:sp>
        <p:nvSpPr>
          <p:cNvPr id="7" name="Ellips 6">
            <a:extLst>
              <a:ext uri="{FF2B5EF4-FFF2-40B4-BE49-F238E27FC236}">
                <a16:creationId xmlns:a16="http://schemas.microsoft.com/office/drawing/2014/main" id="{DB06451B-E79D-711F-CE7F-959AAA75A658}"/>
              </a:ext>
            </a:extLst>
          </p:cNvPr>
          <p:cNvSpPr/>
          <p:nvPr/>
        </p:nvSpPr>
        <p:spPr>
          <a:xfrm>
            <a:off x="8907867" y="3913152"/>
            <a:ext cx="1279802" cy="59898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Kom</a:t>
            </a:r>
          </a:p>
        </p:txBody>
      </p:sp>
      <p:sp>
        <p:nvSpPr>
          <p:cNvPr id="14" name="Pil: nedåt 13">
            <a:extLst>
              <a:ext uri="{FF2B5EF4-FFF2-40B4-BE49-F238E27FC236}">
                <a16:creationId xmlns:a16="http://schemas.microsoft.com/office/drawing/2014/main" id="{CC6D4CF1-0788-4DB2-E89A-82960044EC62}"/>
              </a:ext>
            </a:extLst>
          </p:cNvPr>
          <p:cNvSpPr/>
          <p:nvPr/>
        </p:nvSpPr>
        <p:spPr>
          <a:xfrm rot="2898142">
            <a:off x="8265535" y="1787305"/>
            <a:ext cx="407065" cy="835660"/>
          </a:xfrm>
          <a:prstGeom prst="downArrow">
            <a:avLst>
              <a:gd name="adj1" fmla="val 39280"/>
              <a:gd name="adj2" fmla="val 50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Ellips 27">
            <a:extLst>
              <a:ext uri="{FF2B5EF4-FFF2-40B4-BE49-F238E27FC236}">
                <a16:creationId xmlns:a16="http://schemas.microsoft.com/office/drawing/2014/main" id="{A6157EEE-325D-1D12-B805-2F741F8A99D0}"/>
              </a:ext>
            </a:extLst>
          </p:cNvPr>
          <p:cNvSpPr/>
          <p:nvPr/>
        </p:nvSpPr>
        <p:spPr>
          <a:xfrm>
            <a:off x="6259654" y="1993792"/>
            <a:ext cx="1190761" cy="5989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RSS</a:t>
            </a:r>
          </a:p>
        </p:txBody>
      </p:sp>
      <p:sp>
        <p:nvSpPr>
          <p:cNvPr id="30" name="Ellips 29">
            <a:extLst>
              <a:ext uri="{FF2B5EF4-FFF2-40B4-BE49-F238E27FC236}">
                <a16:creationId xmlns:a16="http://schemas.microsoft.com/office/drawing/2014/main" id="{12A91DF2-70AF-F574-BED8-E127502642F8}"/>
              </a:ext>
            </a:extLst>
          </p:cNvPr>
          <p:cNvSpPr/>
          <p:nvPr/>
        </p:nvSpPr>
        <p:spPr>
          <a:xfrm>
            <a:off x="7691728" y="3232596"/>
            <a:ext cx="1165129" cy="5989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black"/>
                </a:solidFill>
                <a:effectLst/>
                <a:uLnTx/>
                <a:uFillTx/>
                <a:latin typeface="Arial"/>
                <a:ea typeface="+mn-ea"/>
                <a:cs typeface="+mn-cs"/>
              </a:rPr>
              <a:t>Mynd</a:t>
            </a:r>
            <a:r>
              <a:rPr kumimoji="0" lang="sv-SE" sz="1800" b="0" i="0" u="none" strike="noStrike" kern="1200" cap="none" spc="0" normalizeH="0" baseline="0" noProof="0" dirty="0">
                <a:ln>
                  <a:noFill/>
                </a:ln>
                <a:solidFill>
                  <a:prstClr val="black"/>
                </a:solidFill>
                <a:effectLst/>
                <a:uLnTx/>
                <a:uFillTx/>
                <a:latin typeface="Arial"/>
                <a:ea typeface="+mn-ea"/>
                <a:cs typeface="+mn-cs"/>
              </a:rPr>
              <a:t>.</a:t>
            </a:r>
          </a:p>
        </p:txBody>
      </p:sp>
      <p:sp>
        <p:nvSpPr>
          <p:cNvPr id="33" name="Ellips 32">
            <a:extLst>
              <a:ext uri="{FF2B5EF4-FFF2-40B4-BE49-F238E27FC236}">
                <a16:creationId xmlns:a16="http://schemas.microsoft.com/office/drawing/2014/main" id="{679929DD-153F-381E-8E33-D44F09FF62F5}"/>
              </a:ext>
            </a:extLst>
          </p:cNvPr>
          <p:cNvSpPr/>
          <p:nvPr/>
        </p:nvSpPr>
        <p:spPr>
          <a:xfrm>
            <a:off x="7392834" y="3742457"/>
            <a:ext cx="1165129" cy="5989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black"/>
                </a:solidFill>
                <a:effectLst/>
                <a:uLnTx/>
                <a:uFillTx/>
                <a:latin typeface="Arial"/>
                <a:ea typeface="+mn-ea"/>
                <a:cs typeface="+mn-cs"/>
              </a:rPr>
              <a:t>Inera</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4" name="Ellips 33">
            <a:extLst>
              <a:ext uri="{FF2B5EF4-FFF2-40B4-BE49-F238E27FC236}">
                <a16:creationId xmlns:a16="http://schemas.microsoft.com/office/drawing/2014/main" id="{6DCDE4E4-0F05-91C5-FB81-8BDD7AB84AE8}"/>
              </a:ext>
            </a:extLst>
          </p:cNvPr>
          <p:cNvSpPr/>
          <p:nvPr/>
        </p:nvSpPr>
        <p:spPr>
          <a:xfrm>
            <a:off x="7619777" y="2667445"/>
            <a:ext cx="1165129" cy="5989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Fack</a:t>
            </a:r>
          </a:p>
        </p:txBody>
      </p:sp>
      <p:sp>
        <p:nvSpPr>
          <p:cNvPr id="36" name="Ellips 35">
            <a:extLst>
              <a:ext uri="{FF2B5EF4-FFF2-40B4-BE49-F238E27FC236}">
                <a16:creationId xmlns:a16="http://schemas.microsoft.com/office/drawing/2014/main" id="{289624AF-1073-5066-D2F2-89AE1BA64CB5}"/>
              </a:ext>
            </a:extLst>
          </p:cNvPr>
          <p:cNvSpPr/>
          <p:nvPr/>
        </p:nvSpPr>
        <p:spPr>
          <a:xfrm>
            <a:off x="6750542" y="4152233"/>
            <a:ext cx="1165129" cy="5989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M.fl.</a:t>
            </a:r>
          </a:p>
        </p:txBody>
      </p:sp>
      <p:sp>
        <p:nvSpPr>
          <p:cNvPr id="38" name="Ellips 37">
            <a:extLst>
              <a:ext uri="{FF2B5EF4-FFF2-40B4-BE49-F238E27FC236}">
                <a16:creationId xmlns:a16="http://schemas.microsoft.com/office/drawing/2014/main" id="{D7151319-899F-BA7C-319D-EFBD5DC4F31F}"/>
              </a:ext>
            </a:extLst>
          </p:cNvPr>
          <p:cNvSpPr/>
          <p:nvPr/>
        </p:nvSpPr>
        <p:spPr>
          <a:xfrm>
            <a:off x="7079716" y="2179615"/>
            <a:ext cx="1190761" cy="5989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FoU</a:t>
            </a:r>
          </a:p>
        </p:txBody>
      </p:sp>
    </p:spTree>
    <p:extLst>
      <p:ext uri="{BB962C8B-B14F-4D97-AF65-F5344CB8AC3E}">
        <p14:creationId xmlns:p14="http://schemas.microsoft.com/office/powerpoint/2010/main" val="97847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23" grpId="0" animBg="1"/>
      <p:bldP spid="4" grpId="0" animBg="1"/>
      <p:bldP spid="17" grpId="0" animBg="1"/>
      <p:bldP spid="18" grpId="0" animBg="1"/>
      <p:bldP spid="19" grpId="0" animBg="1"/>
      <p:bldP spid="21" grpId="0" animBg="1"/>
      <p:bldP spid="22" grpId="0" animBg="1"/>
      <p:bldP spid="24" grpId="0" animBg="1"/>
      <p:bldP spid="31" grpId="0" animBg="1"/>
      <p:bldP spid="32" grpId="0" animBg="1"/>
      <p:bldP spid="35" grpId="0" animBg="1"/>
      <p:bldP spid="12" grpId="0" animBg="1"/>
      <p:bldP spid="42" grpId="0" animBg="1"/>
      <p:bldP spid="44" grpId="0" animBg="1"/>
      <p:bldP spid="45" grpId="0" animBg="1"/>
      <p:bldP spid="47" grpId="0" animBg="1"/>
      <p:bldP spid="48" grpId="0" animBg="1"/>
      <p:bldP spid="55" grpId="0" animBg="1"/>
      <p:bldP spid="2" grpId="0" animBg="1"/>
      <p:bldP spid="20" grpId="0" animBg="1"/>
      <p:bldP spid="25" grpId="0" animBg="1"/>
      <p:bldP spid="26" grpId="0" animBg="1"/>
      <p:bldP spid="10" grpId="0" animBg="1"/>
      <p:bldP spid="13" grpId="0" animBg="1"/>
      <p:bldP spid="5" grpId="0" animBg="1"/>
      <p:bldP spid="3" grpId="0" animBg="1"/>
      <p:bldP spid="6" grpId="0" animBg="1"/>
      <p:bldP spid="7" grpId="0" animBg="1"/>
      <p:bldP spid="14" grpId="0" animBg="1"/>
      <p:bldP spid="28" grpId="0" animBg="1"/>
      <p:bldP spid="30" grpId="0" animBg="1"/>
      <p:bldP spid="33" grpId="0" animBg="1"/>
      <p:bldP spid="34" grpId="0" animBg="1"/>
      <p:bldP spid="36" grpId="0" animBg="1"/>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0144C1-435B-1A5D-A43F-F7CBEAF77DC6}"/>
              </a:ext>
            </a:extLst>
          </p:cNvPr>
          <p:cNvSpPr>
            <a:spLocks noGrp="1"/>
          </p:cNvSpPr>
          <p:nvPr>
            <p:ph type="title"/>
          </p:nvPr>
        </p:nvSpPr>
        <p:spPr/>
        <p:txBody>
          <a:bodyPr/>
          <a:lstStyle/>
          <a:p>
            <a:r>
              <a:rPr lang="sv-SE" dirty="0"/>
              <a:t>Referensgrupp till hela projektet</a:t>
            </a:r>
          </a:p>
        </p:txBody>
      </p:sp>
      <p:sp>
        <p:nvSpPr>
          <p:cNvPr id="8" name="textruta 7">
            <a:extLst>
              <a:ext uri="{FF2B5EF4-FFF2-40B4-BE49-F238E27FC236}">
                <a16:creationId xmlns:a16="http://schemas.microsoft.com/office/drawing/2014/main" id="{7CCACF12-DBD9-606A-A610-F8C941D9E7C5}"/>
              </a:ext>
            </a:extLst>
          </p:cNvPr>
          <p:cNvSpPr txBox="1"/>
          <p:nvPr/>
        </p:nvSpPr>
        <p:spPr>
          <a:xfrm>
            <a:off x="761861" y="2424120"/>
            <a:ext cx="894668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Förslag: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Socialchefsnätverket, NSK-S och RSS utser 2-3 representanter per nätverk som utgör referensgrupp för projektet och för dialog med de respektive nätverken.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Representant från S-</a:t>
            </a:r>
            <a:r>
              <a:rPr kumimoji="0" lang="sv-SE" sz="1800" b="0" i="0" u="none" strike="noStrike" kern="1200" cap="none" spc="0" normalizeH="0" baseline="0" noProof="0" dirty="0" err="1">
                <a:ln>
                  <a:noFill/>
                </a:ln>
                <a:solidFill>
                  <a:prstClr val="black"/>
                </a:solidFill>
                <a:effectLst/>
                <a:uLnTx/>
                <a:uFillTx/>
                <a:latin typeface="Arial"/>
                <a:ea typeface="+mn-ea"/>
                <a:cs typeface="+mn-cs"/>
              </a:rPr>
              <a:t>KiS</a:t>
            </a:r>
            <a:r>
              <a:rPr kumimoji="0" lang="sv-SE" sz="1800" b="0" i="0" u="none" strike="noStrike" kern="1200" cap="none" spc="0" normalizeH="0" baseline="0" noProof="0" dirty="0">
                <a:ln>
                  <a:noFill/>
                </a:ln>
                <a:solidFill>
                  <a:prstClr val="black"/>
                </a:solidFill>
                <a:effectLst/>
                <a:uLnTx/>
                <a:uFillTx/>
                <a:latin typeface="Arial"/>
                <a:ea typeface="+mn-ea"/>
                <a:cs typeface="+mn-cs"/>
              </a:rPr>
              <a:t>?</a:t>
            </a:r>
          </a:p>
        </p:txBody>
      </p:sp>
    </p:spTree>
    <p:extLst>
      <p:ext uri="{BB962C8B-B14F-4D97-AF65-F5344CB8AC3E}">
        <p14:creationId xmlns:p14="http://schemas.microsoft.com/office/powerpoint/2010/main" val="1375472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32E58D-59F9-4BE6-A8E5-2186520F39D9}"/>
              </a:ext>
            </a:extLst>
          </p:cNvPr>
          <p:cNvSpPr>
            <a:spLocks noGrp="1" noRot="1" noMove="1" noResize="1" noEditPoints="1" noAdjustHandles="1" noChangeArrowheads="1" noChangeShapeType="1"/>
          </p:cNvSpPr>
          <p:nvPr>
            <p:ph type="title"/>
          </p:nvPr>
        </p:nvSpPr>
        <p:spPr/>
        <p:txBody>
          <a:bodyPr anchor="t">
            <a:normAutofit/>
          </a:bodyPr>
          <a:lstStyle/>
          <a:p>
            <a:r>
              <a:rPr lang="sv-SE" sz="4100" dirty="0">
                <a:solidFill>
                  <a:schemeClr val="tx1"/>
                </a:solidFill>
              </a:rPr>
              <a:t>Summering och avslut</a:t>
            </a:r>
          </a:p>
        </p:txBody>
      </p:sp>
      <p:sp>
        <p:nvSpPr>
          <p:cNvPr id="3" name="Platshållare för text 2">
            <a:extLst>
              <a:ext uri="{FF2B5EF4-FFF2-40B4-BE49-F238E27FC236}">
                <a16:creationId xmlns:a16="http://schemas.microsoft.com/office/drawing/2014/main" id="{3BA6A5BE-D8C1-58E8-7238-31AF4AFE72C5}"/>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2829275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524FFF-62C3-45AB-AE3B-6B9B873097BF}"/>
              </a:ext>
            </a:extLst>
          </p:cNvPr>
          <p:cNvSpPr>
            <a:spLocks noGrp="1"/>
          </p:cNvSpPr>
          <p:nvPr>
            <p:ph type="title"/>
          </p:nvPr>
        </p:nvSpPr>
        <p:spPr/>
        <p:txBody>
          <a:bodyPr/>
          <a:lstStyle/>
          <a:p>
            <a:r>
              <a:rPr lang="sv-SE" dirty="0"/>
              <a:t>Mötestider 2023</a:t>
            </a:r>
          </a:p>
        </p:txBody>
      </p:sp>
      <p:sp>
        <p:nvSpPr>
          <p:cNvPr id="6" name="Rektangel: rundade hörn 5">
            <a:extLst>
              <a:ext uri="{FF2B5EF4-FFF2-40B4-BE49-F238E27FC236}">
                <a16:creationId xmlns:a16="http://schemas.microsoft.com/office/drawing/2014/main" id="{230DECDC-9EB8-4869-8058-8B5D758B240C}"/>
              </a:ext>
            </a:extLst>
          </p:cNvPr>
          <p:cNvSpPr/>
          <p:nvPr/>
        </p:nvSpPr>
        <p:spPr>
          <a:xfrm>
            <a:off x="4535569" y="2794162"/>
            <a:ext cx="2094208" cy="128613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5 oktober, 09-12 Fysiskt gemensam RSS och NSK-S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 name="Rektangel: rundade hörn 6">
            <a:extLst>
              <a:ext uri="{FF2B5EF4-FFF2-40B4-BE49-F238E27FC236}">
                <a16:creationId xmlns:a16="http://schemas.microsoft.com/office/drawing/2014/main" id="{903A48A5-87A7-41C1-A1AE-80ED0E5E7365}"/>
              </a:ext>
            </a:extLst>
          </p:cNvPr>
          <p:cNvSpPr/>
          <p:nvPr/>
        </p:nvSpPr>
        <p:spPr>
          <a:xfrm>
            <a:off x="815240" y="2789178"/>
            <a:ext cx="2094208" cy="1279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31 maj, digitalt Gemensam RSS och NSK-S</a:t>
            </a:r>
          </a:p>
        </p:txBody>
      </p:sp>
      <p:sp>
        <p:nvSpPr>
          <p:cNvPr id="11" name="Rektangel: rundade hörn 10">
            <a:extLst>
              <a:ext uri="{FF2B5EF4-FFF2-40B4-BE49-F238E27FC236}">
                <a16:creationId xmlns:a16="http://schemas.microsoft.com/office/drawing/2014/main" id="{D743EC57-2DDC-4695-A6E1-827DCBC7FFD7}"/>
              </a:ext>
            </a:extLst>
          </p:cNvPr>
          <p:cNvSpPr/>
          <p:nvPr/>
        </p:nvSpPr>
        <p:spPr>
          <a:xfrm>
            <a:off x="8375502" y="2794162"/>
            <a:ext cx="2494883" cy="1286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12 december, 13-17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Digitalt Gemensam RSS och NSK-S </a:t>
            </a:r>
          </a:p>
        </p:txBody>
      </p:sp>
    </p:spTree>
    <p:extLst>
      <p:ext uri="{BB962C8B-B14F-4D97-AF65-F5344CB8AC3E}">
        <p14:creationId xmlns:p14="http://schemas.microsoft.com/office/powerpoint/2010/main" val="1115112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4FFBD1CE-3AA2-E475-5C59-11006DE6A2E9}"/>
              </a:ext>
            </a:extLst>
          </p:cNvPr>
          <p:cNvSpPr>
            <a:spLocks noGrp="1"/>
          </p:cNvSpPr>
          <p:nvPr>
            <p:ph sz="half" idx="2"/>
          </p:nvPr>
        </p:nvSpPr>
        <p:spPr>
          <a:xfrm>
            <a:off x="5972175" y="1638300"/>
            <a:ext cx="5553825" cy="3913466"/>
          </a:xfrm>
        </p:spPr>
        <p:txBody>
          <a:bodyPr/>
          <a:lstStyle/>
          <a:p>
            <a:pPr marL="30163" indent="0">
              <a:buFont typeface="Symbol" panose="05050102010706020507" pitchFamily="18" charset="2"/>
              <a:buNone/>
            </a:pPr>
            <a:r>
              <a:rPr lang="sv-SE" b="1" dirty="0"/>
              <a:t>NSK-S möte 16/3</a:t>
            </a:r>
          </a:p>
          <a:p>
            <a:r>
              <a:rPr lang="sv-SE" dirty="0"/>
              <a:t>Samverkan för framtidens verksamhetssystem</a:t>
            </a:r>
          </a:p>
          <a:p>
            <a:r>
              <a:rPr lang="sv-SE" dirty="0"/>
              <a:t>Handlingsplan för sexuell och reproduktiv hälsa</a:t>
            </a:r>
          </a:p>
          <a:p>
            <a:r>
              <a:rPr lang="sv-SE" dirty="0"/>
              <a:t>Verksamhetsutveckling med stöd av digitalisering </a:t>
            </a:r>
          </a:p>
          <a:p>
            <a:r>
              <a:rPr lang="sv-SE" dirty="0"/>
              <a:t>Samsjuklighetsutredningen</a:t>
            </a:r>
          </a:p>
          <a:p>
            <a:r>
              <a:rPr lang="sv-SE" dirty="0"/>
              <a:t>Modell för att inventera lokala behov av kunskap</a:t>
            </a:r>
          </a:p>
        </p:txBody>
      </p:sp>
      <p:sp>
        <p:nvSpPr>
          <p:cNvPr id="5" name="Platshållare för innehåll 4">
            <a:extLst>
              <a:ext uri="{FF2B5EF4-FFF2-40B4-BE49-F238E27FC236}">
                <a16:creationId xmlns:a16="http://schemas.microsoft.com/office/drawing/2014/main" id="{E6BC2E7D-AE2A-4F81-5D37-F1E737527623}"/>
              </a:ext>
            </a:extLst>
          </p:cNvPr>
          <p:cNvSpPr>
            <a:spLocks noGrp="1"/>
          </p:cNvSpPr>
          <p:nvPr>
            <p:ph sz="half" idx="1"/>
          </p:nvPr>
        </p:nvSpPr>
        <p:spPr>
          <a:xfrm>
            <a:off x="551700" y="1638300"/>
            <a:ext cx="5220450" cy="4263525"/>
          </a:xfrm>
        </p:spPr>
        <p:txBody>
          <a:bodyPr/>
          <a:lstStyle/>
          <a:p>
            <a:pPr marL="30163" indent="0">
              <a:buNone/>
            </a:pPr>
            <a:r>
              <a:rPr lang="sv-SE" b="1" dirty="0"/>
              <a:t>RSS nätverksmöte 15/3</a:t>
            </a:r>
          </a:p>
          <a:p>
            <a:r>
              <a:rPr lang="sv-SE" dirty="0"/>
              <a:t>Tema välfärdsteknik</a:t>
            </a:r>
          </a:p>
          <a:p>
            <a:r>
              <a:rPr lang="sv-SE" dirty="0"/>
              <a:t>Besök av statssekreterare Minna Ljunggren</a:t>
            </a:r>
          </a:p>
          <a:p>
            <a:r>
              <a:rPr lang="sv-SE" dirty="0"/>
              <a:t>Yrkesresan</a:t>
            </a:r>
          </a:p>
          <a:p>
            <a:r>
              <a:rPr lang="sv-SE" dirty="0"/>
              <a:t>RSS-nätverkens fokusområden 2023</a:t>
            </a:r>
          </a:p>
          <a:p>
            <a:r>
              <a:rPr lang="sv-SE" dirty="0"/>
              <a:t>RSS roll i kunskapsstyrning hälso- och sjukvård</a:t>
            </a:r>
          </a:p>
          <a:p>
            <a:r>
              <a:rPr lang="sv-SE" dirty="0"/>
              <a:t>Desinformationskampanjen</a:t>
            </a:r>
          </a:p>
          <a:p>
            <a:pPr marL="30163" indent="0">
              <a:buNone/>
            </a:pPr>
            <a:endParaRPr lang="sv-SE" b="1" dirty="0"/>
          </a:p>
        </p:txBody>
      </p:sp>
      <p:sp>
        <p:nvSpPr>
          <p:cNvPr id="4" name="Rubrik 3">
            <a:extLst>
              <a:ext uri="{FF2B5EF4-FFF2-40B4-BE49-F238E27FC236}">
                <a16:creationId xmlns:a16="http://schemas.microsoft.com/office/drawing/2014/main" id="{DC33584A-9611-455F-93C0-386105D4C740}"/>
              </a:ext>
            </a:extLst>
          </p:cNvPr>
          <p:cNvSpPr>
            <a:spLocks noGrp="1"/>
          </p:cNvSpPr>
          <p:nvPr>
            <p:ph type="title"/>
          </p:nvPr>
        </p:nvSpPr>
        <p:spPr>
          <a:xfrm>
            <a:off x="788058" y="750031"/>
            <a:ext cx="9609825" cy="1112405"/>
          </a:xfrm>
        </p:spPr>
        <p:txBody>
          <a:bodyPr/>
          <a:lstStyle/>
          <a:p>
            <a:r>
              <a:rPr lang="sv-SE" dirty="0"/>
              <a:t>Rapport från egna möten</a:t>
            </a:r>
          </a:p>
        </p:txBody>
      </p:sp>
    </p:spTree>
    <p:extLst>
      <p:ext uri="{BB962C8B-B14F-4D97-AF65-F5344CB8AC3E}">
        <p14:creationId xmlns:p14="http://schemas.microsoft.com/office/powerpoint/2010/main" val="4092317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D03F51A-1590-4E83-8C83-3528DEC4F22A}"/>
              </a:ext>
            </a:extLst>
          </p:cNvPr>
          <p:cNvSpPr>
            <a:spLocks noGrp="1"/>
          </p:cNvSpPr>
          <p:nvPr>
            <p:ph idx="1"/>
          </p:nvPr>
        </p:nvSpPr>
        <p:spPr>
          <a:xfrm>
            <a:off x="664232" y="1624405"/>
            <a:ext cx="9609825" cy="4609396"/>
          </a:xfrm>
        </p:spPr>
        <p:txBody>
          <a:bodyPr/>
          <a:lstStyle/>
          <a:p>
            <a:r>
              <a:rPr lang="sv-SE" sz="2000" b="1" dirty="0"/>
              <a:t>Intressebevakning för en reglering av RSS genom förordning</a:t>
            </a:r>
          </a:p>
          <a:p>
            <a:r>
              <a:rPr lang="sv-SE" sz="2000" b="1" dirty="0"/>
              <a:t>Utgångspunkt: Utifrån nya </a:t>
            </a:r>
            <a:r>
              <a:rPr lang="sv-SE" sz="2000" b="1" dirty="0" err="1"/>
              <a:t>SoL</a:t>
            </a:r>
            <a:r>
              <a:rPr lang="sv-SE" sz="2000" b="1" dirty="0"/>
              <a:t> - kunskapsstyrning</a:t>
            </a:r>
          </a:p>
          <a:p>
            <a:pPr marL="30163" indent="0">
              <a:buNone/>
            </a:pPr>
            <a:r>
              <a:rPr lang="sv-SE" sz="2000" dirty="0"/>
              <a:t>Finansieringsprincipen leder till:</a:t>
            </a:r>
          </a:p>
          <a:p>
            <a:pPr marL="30163" indent="0">
              <a:buNone/>
            </a:pPr>
            <a:r>
              <a:rPr lang="sv-SE" sz="2000" dirty="0"/>
              <a:t>Ökning av generella statsbidrag till huvudmännen som de sedan behöver avsätta till RSS</a:t>
            </a:r>
          </a:p>
          <a:p>
            <a:pPr marL="30163" indent="0">
              <a:buNone/>
            </a:pPr>
            <a:r>
              <a:rPr lang="sv-SE" sz="2000" dirty="0"/>
              <a:t>--------------------------------------------------------------------------------------------------------------</a:t>
            </a:r>
          </a:p>
          <a:p>
            <a:pPr marL="30163" indent="0">
              <a:buNone/>
            </a:pPr>
            <a:r>
              <a:rPr lang="sv-SE" sz="2000" dirty="0"/>
              <a:t>Delad finansiering – både staten och huvudmännen bidrar</a:t>
            </a:r>
          </a:p>
          <a:p>
            <a:pPr marL="30163" indent="0">
              <a:buNone/>
            </a:pPr>
            <a:r>
              <a:rPr lang="sv-SE" sz="2000" dirty="0"/>
              <a:t>Innehåll: Vi behöver tydliggöra vilken funktion som ska regleras</a:t>
            </a:r>
          </a:p>
          <a:p>
            <a:pPr marL="30163" indent="0">
              <a:buNone/>
            </a:pPr>
            <a:r>
              <a:rPr lang="sv-SE" sz="2000" dirty="0"/>
              <a:t>Form: Troligtvis behövs det också en ökad likhet av organisering och styrning och ledning </a:t>
            </a:r>
            <a:endParaRPr lang="sv-SE" dirty="0"/>
          </a:p>
        </p:txBody>
      </p:sp>
      <p:sp>
        <p:nvSpPr>
          <p:cNvPr id="3" name="Rubrik 2">
            <a:extLst>
              <a:ext uri="{FF2B5EF4-FFF2-40B4-BE49-F238E27FC236}">
                <a16:creationId xmlns:a16="http://schemas.microsoft.com/office/drawing/2014/main" id="{B2D5A157-A449-412F-A9E4-59B9A80A15EC}"/>
              </a:ext>
            </a:extLst>
          </p:cNvPr>
          <p:cNvSpPr>
            <a:spLocks noGrp="1"/>
          </p:cNvSpPr>
          <p:nvPr>
            <p:ph type="title"/>
          </p:nvPr>
        </p:nvSpPr>
        <p:spPr/>
        <p:txBody>
          <a:bodyPr/>
          <a:lstStyle/>
          <a:p>
            <a:r>
              <a:rPr lang="sv-SE" dirty="0"/>
              <a:t>Intressebevakning RSS </a:t>
            </a:r>
          </a:p>
        </p:txBody>
      </p:sp>
    </p:spTree>
    <p:extLst>
      <p:ext uri="{BB962C8B-B14F-4D97-AF65-F5344CB8AC3E}">
        <p14:creationId xmlns:p14="http://schemas.microsoft.com/office/powerpoint/2010/main" val="3860988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F167F10-C727-4382-AECF-6B0AAAAFBA16}"/>
              </a:ext>
            </a:extLst>
          </p:cNvPr>
          <p:cNvSpPr>
            <a:spLocks noGrp="1"/>
          </p:cNvSpPr>
          <p:nvPr>
            <p:ph idx="1"/>
          </p:nvPr>
        </p:nvSpPr>
        <p:spPr>
          <a:xfrm>
            <a:off x="664232" y="2087591"/>
            <a:ext cx="10354288" cy="4146210"/>
          </a:xfrm>
        </p:spPr>
        <p:txBody>
          <a:bodyPr/>
          <a:lstStyle/>
          <a:p>
            <a:pPr marL="342900" lvl="0" indent="-342900">
              <a:lnSpc>
                <a:spcPct val="107000"/>
              </a:lnSpc>
              <a:buFont typeface="Symbol" panose="05050102010706020507" pitchFamily="18" charset="2"/>
              <a:buChar char=""/>
            </a:pPr>
            <a:r>
              <a:rPr lang="sv-SE" dirty="0"/>
              <a:t>Att ge stöd till uppföljning och analys</a:t>
            </a:r>
          </a:p>
          <a:p>
            <a:pPr marL="342900" lvl="0" indent="-342900">
              <a:lnSpc>
                <a:spcPct val="107000"/>
              </a:lnSpc>
              <a:buFont typeface="Symbol" panose="05050102010706020507" pitchFamily="18" charset="2"/>
              <a:buChar char=""/>
            </a:pPr>
            <a:r>
              <a:rPr lang="sv-SE" dirty="0"/>
              <a:t>Att vara ett nära stöd i förbättringsarbete- och utvecklingsarbete ur ett regionalt perspektiv</a:t>
            </a:r>
          </a:p>
          <a:p>
            <a:pPr marL="342900" lvl="0" indent="-342900">
              <a:lnSpc>
                <a:spcPct val="107000"/>
              </a:lnSpc>
              <a:buFont typeface="Symbol" panose="05050102010706020507" pitchFamily="18" charset="2"/>
              <a:buChar char=""/>
            </a:pPr>
            <a:r>
              <a:rPr lang="sv-SE" dirty="0"/>
              <a:t>Att vara dialogpart till statens myndigheter och SKR i pågående utvecklingsarbeten eller framtagande av kunskapsstöd</a:t>
            </a:r>
          </a:p>
          <a:p>
            <a:pPr marL="342900" lvl="0" indent="-342900">
              <a:lnSpc>
                <a:spcPct val="107000"/>
              </a:lnSpc>
              <a:spcAft>
                <a:spcPts val="800"/>
              </a:spcAft>
              <a:buFont typeface="Symbol" panose="05050102010706020507" pitchFamily="18" charset="2"/>
              <a:buChar char=""/>
            </a:pPr>
            <a:r>
              <a:rPr lang="sv-SE" dirty="0"/>
              <a:t>Att medverka till kompetensutveckling för socialtjänstens medarbetare</a:t>
            </a:r>
          </a:p>
          <a:p>
            <a:pPr marL="342900" lvl="0" indent="-342900">
              <a:lnSpc>
                <a:spcPct val="107000"/>
              </a:lnSpc>
              <a:spcAft>
                <a:spcPts val="800"/>
              </a:spcAft>
              <a:buFont typeface="Symbol" panose="05050102010706020507" pitchFamily="18" charset="2"/>
              <a:buChar char=""/>
            </a:pPr>
            <a:r>
              <a:rPr lang="sv-SE" dirty="0"/>
              <a:t>Att medverka till praktiknära forskning om och med socialtjänsten</a:t>
            </a:r>
          </a:p>
        </p:txBody>
      </p:sp>
      <p:sp>
        <p:nvSpPr>
          <p:cNvPr id="4" name="Rubrik 3">
            <a:extLst>
              <a:ext uri="{FF2B5EF4-FFF2-40B4-BE49-F238E27FC236}">
                <a16:creationId xmlns:a16="http://schemas.microsoft.com/office/drawing/2014/main" id="{0D3B5425-8A9C-502B-5415-8E740B2FD783}"/>
              </a:ext>
            </a:extLst>
          </p:cNvPr>
          <p:cNvSpPr>
            <a:spLocks noGrp="1"/>
          </p:cNvSpPr>
          <p:nvPr>
            <p:ph type="title"/>
          </p:nvPr>
        </p:nvSpPr>
        <p:spPr/>
        <p:txBody>
          <a:bodyPr/>
          <a:lstStyle/>
          <a:p>
            <a:r>
              <a:rPr lang="sv-SE" b="1" dirty="0"/>
              <a:t>Funktioner i RSS</a:t>
            </a:r>
            <a:endParaRPr lang="sv-SE" dirty="0"/>
          </a:p>
        </p:txBody>
      </p:sp>
    </p:spTree>
    <p:extLst>
      <p:ext uri="{BB962C8B-B14F-4D97-AF65-F5344CB8AC3E}">
        <p14:creationId xmlns:p14="http://schemas.microsoft.com/office/powerpoint/2010/main" val="2093780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8CEECB-1579-9CF2-2182-A675553FD4AE}"/>
              </a:ext>
            </a:extLst>
          </p:cNvPr>
          <p:cNvSpPr>
            <a:spLocks noGrp="1"/>
          </p:cNvSpPr>
          <p:nvPr>
            <p:ph type="title"/>
          </p:nvPr>
        </p:nvSpPr>
        <p:spPr/>
        <p:txBody>
          <a:bodyPr/>
          <a:lstStyle/>
          <a:p>
            <a:r>
              <a:rPr lang="sv-SE" dirty="0"/>
              <a:t>Vad har vi gjort?</a:t>
            </a:r>
          </a:p>
        </p:txBody>
      </p:sp>
      <p:sp>
        <p:nvSpPr>
          <p:cNvPr id="3" name="Platshållare för innehåll 2">
            <a:extLst>
              <a:ext uri="{FF2B5EF4-FFF2-40B4-BE49-F238E27FC236}">
                <a16:creationId xmlns:a16="http://schemas.microsoft.com/office/drawing/2014/main" id="{61A82305-A076-8B5E-FCA6-5D75C15ABA87}"/>
              </a:ext>
            </a:extLst>
          </p:cNvPr>
          <p:cNvSpPr>
            <a:spLocks noGrp="1"/>
          </p:cNvSpPr>
          <p:nvPr>
            <p:ph idx="1"/>
          </p:nvPr>
        </p:nvSpPr>
        <p:spPr>
          <a:xfrm>
            <a:off x="664232" y="1887523"/>
            <a:ext cx="9609825" cy="4346278"/>
          </a:xfrm>
        </p:spPr>
        <p:txBody>
          <a:bodyPr/>
          <a:lstStyle/>
          <a:p>
            <a:pPr>
              <a:buFont typeface="Arial" panose="020B0604020202020204" pitchFamily="34" charset="0"/>
              <a:buChar char="•"/>
            </a:pPr>
            <a:r>
              <a:rPr lang="sv-SE" dirty="0" err="1"/>
              <a:t>Workshoppat</a:t>
            </a:r>
            <a:r>
              <a:rPr lang="sv-SE" dirty="0"/>
              <a:t> med </a:t>
            </a:r>
            <a:r>
              <a:rPr lang="sv-SE" dirty="0" err="1"/>
              <a:t>SKiS</a:t>
            </a:r>
            <a:r>
              <a:rPr lang="sv-SE" dirty="0"/>
              <a:t>, RSS och NSK-S</a:t>
            </a:r>
          </a:p>
          <a:p>
            <a:pPr>
              <a:buFont typeface="Arial" panose="020B0604020202020204" pitchFamily="34" charset="0"/>
              <a:buChar char="•"/>
            </a:pPr>
            <a:r>
              <a:rPr lang="sv-SE" dirty="0"/>
              <a:t>Genomfört två referensgruppsmöten med socialchefer och </a:t>
            </a:r>
            <a:r>
              <a:rPr lang="sv-SE" dirty="0" err="1"/>
              <a:t>RSS:are</a:t>
            </a:r>
            <a:endParaRPr lang="sv-SE" dirty="0"/>
          </a:p>
          <a:p>
            <a:pPr marL="30163" indent="0">
              <a:buNone/>
            </a:pPr>
            <a:r>
              <a:rPr lang="sv-SE" dirty="0"/>
              <a:t>Uppvaktat socialdepartementet:</a:t>
            </a:r>
          </a:p>
          <a:p>
            <a:pPr>
              <a:buFont typeface="Arial" panose="020B0604020202020204" pitchFamily="34" charset="0"/>
              <a:buChar char="•"/>
            </a:pPr>
            <a:r>
              <a:rPr lang="sv-SE" dirty="0"/>
              <a:t>Påtalat behovet av RSS i skrivelser om ny socialtjänstlag</a:t>
            </a:r>
          </a:p>
          <a:p>
            <a:pPr>
              <a:buFont typeface="Arial" panose="020B0604020202020204" pitchFamily="34" charset="0"/>
              <a:buChar char="•"/>
            </a:pPr>
            <a:r>
              <a:rPr lang="sv-SE" dirty="0"/>
              <a:t>Påtalat behovet av RSS i möten om en ny socialtjänstlag</a:t>
            </a:r>
          </a:p>
          <a:p>
            <a:pPr>
              <a:buFont typeface="Arial" panose="020B0604020202020204" pitchFamily="34" charset="0"/>
              <a:buChar char="•"/>
            </a:pPr>
            <a:r>
              <a:rPr lang="sv-SE" dirty="0"/>
              <a:t>Uppvaktat tjänstemän på departementet</a:t>
            </a:r>
          </a:p>
          <a:p>
            <a:pPr>
              <a:buFont typeface="Arial" panose="020B0604020202020204" pitchFamily="34" charset="0"/>
              <a:buChar char="•"/>
            </a:pPr>
            <a:r>
              <a:rPr lang="sv-SE" dirty="0"/>
              <a:t>Bjudit in statssekreterare att träffa RSS-nätverket</a:t>
            </a:r>
          </a:p>
          <a:p>
            <a:pPr>
              <a:buFontTx/>
              <a:buChar char="-"/>
            </a:pPr>
            <a:endParaRPr lang="sv-SE" dirty="0"/>
          </a:p>
          <a:p>
            <a:pPr>
              <a:buFont typeface="Arial" panose="020B0604020202020204" pitchFamily="34" charset="0"/>
              <a:buChar char="•"/>
            </a:pPr>
            <a:endParaRPr lang="sv-SE" dirty="0"/>
          </a:p>
          <a:p>
            <a:endParaRPr lang="sv-SE" dirty="0"/>
          </a:p>
        </p:txBody>
      </p:sp>
    </p:spTree>
    <p:extLst>
      <p:ext uri="{BB962C8B-B14F-4D97-AF65-F5344CB8AC3E}">
        <p14:creationId xmlns:p14="http://schemas.microsoft.com/office/powerpoint/2010/main" val="2063033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55EC87-4435-79F1-092D-9678FFB5AE71}"/>
              </a:ext>
            </a:extLst>
          </p:cNvPr>
          <p:cNvSpPr>
            <a:spLocks noGrp="1"/>
          </p:cNvSpPr>
          <p:nvPr>
            <p:ph type="title"/>
          </p:nvPr>
        </p:nvSpPr>
        <p:spPr/>
        <p:txBody>
          <a:bodyPr/>
          <a:lstStyle/>
          <a:p>
            <a:r>
              <a:rPr lang="sv-SE" dirty="0"/>
              <a:t>Nästa steg</a:t>
            </a:r>
          </a:p>
        </p:txBody>
      </p:sp>
      <p:sp>
        <p:nvSpPr>
          <p:cNvPr id="3" name="Platshållare för innehåll 2">
            <a:extLst>
              <a:ext uri="{FF2B5EF4-FFF2-40B4-BE49-F238E27FC236}">
                <a16:creationId xmlns:a16="http://schemas.microsoft.com/office/drawing/2014/main" id="{54FC29A5-2D05-5770-A04D-52113CBAC290}"/>
              </a:ext>
            </a:extLst>
          </p:cNvPr>
          <p:cNvSpPr>
            <a:spLocks noGrp="1"/>
          </p:cNvSpPr>
          <p:nvPr>
            <p:ph idx="1"/>
          </p:nvPr>
        </p:nvSpPr>
        <p:spPr/>
        <p:txBody>
          <a:bodyPr/>
          <a:lstStyle/>
          <a:p>
            <a:r>
              <a:rPr lang="sv-SE" dirty="0"/>
              <a:t>Förankra med ny politik på SKR</a:t>
            </a:r>
          </a:p>
          <a:p>
            <a:r>
              <a:rPr lang="sv-SE" dirty="0"/>
              <a:t>Fortsatta möten med referensgruppen</a:t>
            </a:r>
          </a:p>
          <a:p>
            <a:r>
              <a:rPr lang="sv-SE" dirty="0"/>
              <a:t>Förankra skrivningar med RSS</a:t>
            </a:r>
          </a:p>
          <a:p>
            <a:r>
              <a:rPr lang="sv-SE" dirty="0"/>
              <a:t>Skicka in en separat skrivelse till departementet</a:t>
            </a:r>
          </a:p>
          <a:p>
            <a:pPr marL="30163" indent="0">
              <a:buNone/>
            </a:pPr>
            <a:endParaRPr lang="sv-SE" dirty="0"/>
          </a:p>
        </p:txBody>
      </p:sp>
    </p:spTree>
    <p:extLst>
      <p:ext uri="{BB962C8B-B14F-4D97-AF65-F5344CB8AC3E}">
        <p14:creationId xmlns:p14="http://schemas.microsoft.com/office/powerpoint/2010/main" val="38197672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0.xml><?xml version="1.0" encoding="utf-8"?>
<a:theme xmlns:a="http://schemas.openxmlformats.org/drawingml/2006/main" name="Tema_sveriges_regioner_i_samverkan">
  <a:themeElements>
    <a:clrScheme name="Sveriges regioner i samverkan">
      <a:dk1>
        <a:srgbClr val="000000"/>
      </a:dk1>
      <a:lt1>
        <a:srgbClr val="FFFFFF"/>
      </a:lt1>
      <a:dk2>
        <a:srgbClr val="44546A"/>
      </a:dk2>
      <a:lt2>
        <a:srgbClr val="E7E6E6"/>
      </a:lt2>
      <a:accent1>
        <a:srgbClr val="377D7A"/>
      </a:accent1>
      <a:accent2>
        <a:srgbClr val="CC91A9"/>
      </a:accent2>
      <a:accent3>
        <a:srgbClr val="203670"/>
      </a:accent3>
      <a:accent4>
        <a:srgbClr val="EBAE51"/>
      </a:accent4>
      <a:accent5>
        <a:srgbClr val="6C3F80"/>
      </a:accent5>
      <a:accent6>
        <a:srgbClr val="D34B50"/>
      </a:accent6>
      <a:hlink>
        <a:srgbClr val="18A7B8"/>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om-mall-PPT-Kunskapsstyrning [Skrivskyddad]" id="{C5F8990C-9B79-4182-9DEC-BD65D03AE4C9}" vid="{62A4A2B5-6DF8-4CE3-A784-23665AED2B2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708A3794-37D9-4803-84A9-AB78FBB36BC4}"/>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E78E39C-B60B-491F-A96D-3FDDC16DF557}"/>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5.xml><?xml version="1.0" encoding="utf-8"?>
<a:theme xmlns:a="http://schemas.openxmlformats.org/drawingml/2006/main" name="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87141482-60FB-45BC-B401-1519BD2D21BE}"/>
    </a:ext>
  </a:extLst>
</a:theme>
</file>

<file path=ppt/theme/theme6.xml><?xml version="1.0" encoding="utf-8"?>
<a:theme xmlns:a="http://schemas.openxmlformats.org/drawingml/2006/main" name="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7.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01F93999-08CE-41FA-883E-1669D7EB9E7B}"/>
    </a:ext>
  </a:extLst>
</a:theme>
</file>

<file path=ppt/theme/theme8.xml><?xml version="1.0" encoding="utf-8"?>
<a:theme xmlns:a="http://schemas.openxmlformats.org/drawingml/2006/main" name="1_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6ABA7A87-D65F-407C-944F-2403548ED770}"/>
    </a:ext>
  </a:extLst>
</a:theme>
</file>

<file path=ppt/theme/theme9.xml><?xml version="1.0" encoding="utf-8"?>
<a:theme xmlns:a="http://schemas.openxmlformats.org/drawingml/2006/main" name="2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docProps/app.xml><?xml version="1.0" encoding="utf-8"?>
<Properties xmlns="http://schemas.openxmlformats.org/officeDocument/2006/extended-properties" xmlns:vt="http://schemas.openxmlformats.org/officeDocument/2006/docPropsVTypes">
  <Template>SKR</Template>
  <TotalTime>470</TotalTime>
  <Words>3258</Words>
  <Application>Microsoft Office PowerPoint</Application>
  <PresentationFormat>Bredbild</PresentationFormat>
  <Paragraphs>427</Paragraphs>
  <Slides>49</Slides>
  <Notes>24</Notes>
  <HiddenSlides>6</HiddenSlides>
  <MMClips>0</MMClips>
  <ScaleCrop>false</ScaleCrop>
  <HeadingPairs>
    <vt:vector size="8" baseType="variant">
      <vt:variant>
        <vt:lpstr>Använt teckensnitt</vt:lpstr>
      </vt:variant>
      <vt:variant>
        <vt:i4>8</vt:i4>
      </vt:variant>
      <vt:variant>
        <vt:lpstr>Tema</vt:lpstr>
      </vt:variant>
      <vt:variant>
        <vt:i4>10</vt:i4>
      </vt:variant>
      <vt:variant>
        <vt:lpstr>Serverprogram för OLE-inbäddning</vt:lpstr>
      </vt:variant>
      <vt:variant>
        <vt:i4>1</vt:i4>
      </vt:variant>
      <vt:variant>
        <vt:lpstr>Bildrubriker</vt:lpstr>
      </vt:variant>
      <vt:variant>
        <vt:i4>49</vt:i4>
      </vt:variant>
    </vt:vector>
  </HeadingPairs>
  <TitlesOfParts>
    <vt:vector size="68" baseType="lpstr">
      <vt:lpstr>Arial</vt:lpstr>
      <vt:lpstr>Calibri</vt:lpstr>
      <vt:lpstr>Courier New</vt:lpstr>
      <vt:lpstr>Lucida Handwriting</vt:lpstr>
      <vt:lpstr>open sans</vt:lpstr>
      <vt:lpstr>Symbol</vt:lpstr>
      <vt:lpstr>Times New Roman</vt:lpstr>
      <vt:lpstr>Wingdings</vt:lpstr>
      <vt:lpstr>SKL PPT Gul</vt:lpstr>
      <vt:lpstr>SKL PPT Röd</vt:lpstr>
      <vt:lpstr>Inledningsbilder</vt:lpstr>
      <vt:lpstr>SKL PPT Mörk</vt:lpstr>
      <vt:lpstr>SKL PPT Svart</vt:lpstr>
      <vt:lpstr>SKL PPT Vit</vt:lpstr>
      <vt:lpstr>1_SKL PPT Gul</vt:lpstr>
      <vt:lpstr>1_SKL PPT Vit</vt:lpstr>
      <vt:lpstr>2_SKL PPT Gul</vt:lpstr>
      <vt:lpstr>Tema_sveriges_regioner_i_samverkan</vt:lpstr>
      <vt:lpstr>think-cell Slide</vt:lpstr>
      <vt:lpstr>Välkomna till NSK-S och RSS gemensamma möte  16 mars 2023</vt:lpstr>
      <vt:lpstr>Dagordning</vt:lpstr>
      <vt:lpstr>Nationellt uppdrag RSS och NSK-S</vt:lpstr>
      <vt:lpstr>Föregående gemensamma möte 14 december</vt:lpstr>
      <vt:lpstr>Rapport från egna möten</vt:lpstr>
      <vt:lpstr>Intressebevakning RSS </vt:lpstr>
      <vt:lpstr>Funktioner i RSS</vt:lpstr>
      <vt:lpstr>Vad har vi gjort?</vt:lpstr>
      <vt:lpstr>Nästa steg</vt:lpstr>
      <vt:lpstr>Intressebevakning ny SoL</vt:lpstr>
      <vt:lpstr>PowerPoint-presentation</vt:lpstr>
      <vt:lpstr>Syfte med undersökningen</vt:lpstr>
      <vt:lpstr>Mål 2023</vt:lpstr>
      <vt:lpstr>Avgränsningar</vt:lpstr>
      <vt:lpstr>Exempel på faktorer som kan påverka en socionoms förutsättning att arbeta inom socialtjänsten och att stanna kvar i yrket</vt:lpstr>
      <vt:lpstr>Upplägg och aktiviteter</vt:lpstr>
      <vt:lpstr>5 fokusgrupper genomförs med ca 50 st första linjens chefer i socialtjänsten runt om i landet</vt:lpstr>
      <vt:lpstr>14 kommuner deltar för bred representation</vt:lpstr>
      <vt:lpstr>Några av idéerna från fokusgrupperna…</vt:lpstr>
      <vt:lpstr>Frågor eller tankar? </vt:lpstr>
      <vt:lpstr>Paus</vt:lpstr>
      <vt:lpstr>Nationellt system för kunskapsstyrning hälso- och sjukvård </vt:lpstr>
      <vt:lpstr>Information om nationellt system för kunskapsstyrning hälso- och sjukvård</vt:lpstr>
      <vt:lpstr>Att ta upp </vt:lpstr>
      <vt:lpstr>Kunskapsstyrning hälso- och sjukvård  Utvecklingsplan 2023-2027   </vt:lpstr>
      <vt:lpstr>Fokusområde som berör samverkan  med kommunsidan i rekommendationen </vt:lpstr>
      <vt:lpstr>Ett system för kunskapsstyrning hälso- och sjukvård oavsett huvudman  - En gemensam rekommendation till regioner och kommuner 2028-2032?</vt:lpstr>
      <vt:lpstr>Fokus framåt – införande och uppföljning</vt:lpstr>
      <vt:lpstr>PowerPoint-presentation</vt:lpstr>
      <vt:lpstr>Förslag att inkludera kliniska kunskapsstöd i 1177</vt:lpstr>
      <vt:lpstr>Bakgrund</vt:lpstr>
      <vt:lpstr>Förslag att inkludera kunskapsstöden i 1177</vt:lpstr>
      <vt:lpstr>Skiss på möjlig utformning</vt:lpstr>
      <vt:lpstr>Jämförelser med andra lösningar</vt:lpstr>
      <vt:lpstr>En framtida strategi</vt:lpstr>
      <vt:lpstr>Möjligheter och utmaningar</vt:lpstr>
      <vt:lpstr>En gemensam målbild</vt:lpstr>
      <vt:lpstr>Beslutsprocess</vt:lpstr>
      <vt:lpstr>PowerPoint-presentation</vt:lpstr>
      <vt:lpstr>PowerPoint-presentation</vt:lpstr>
      <vt:lpstr>PowerPoint-presentation</vt:lpstr>
      <vt:lpstr>SKR:s stöd i omställningen till en hållbar socialtjänst</vt:lpstr>
      <vt:lpstr>Reformering/omställning av socialtjänsten </vt:lpstr>
      <vt:lpstr>PowerPoint-presentation</vt:lpstr>
      <vt:lpstr>PowerPoint-presentation</vt:lpstr>
      <vt:lpstr>PowerPoint-presentation</vt:lpstr>
      <vt:lpstr>Referensgrupp till hela projektet</vt:lpstr>
      <vt:lpstr>Summering och avslut</vt:lpstr>
      <vt:lpstr>Mötestider 2023</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Nielsen Anna</dc:creator>
  <cp:lastModifiedBy>Mårtensson Tanja /Ledningsstöd och strategi Hälso- och sjukvård Dalarna /Falun</cp:lastModifiedBy>
  <cp:revision>24</cp:revision>
  <cp:lastPrinted>2023-03-16T07:24:50Z</cp:lastPrinted>
  <dcterms:created xsi:type="dcterms:W3CDTF">2021-06-07T09:14:21Z</dcterms:created>
  <dcterms:modified xsi:type="dcterms:W3CDTF">2023-03-21T13:30:37Z</dcterms:modified>
</cp:coreProperties>
</file>