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1035" r:id="rId5"/>
    <p:sldId id="1133" r:id="rId6"/>
    <p:sldId id="1136" r:id="rId7"/>
    <p:sldId id="1042" r:id="rId8"/>
    <p:sldId id="1134" r:id="rId9"/>
    <p:sldId id="1146" r:id="rId10"/>
    <p:sldId id="1147" r:id="rId11"/>
    <p:sldId id="916" r:id="rId12"/>
    <p:sldId id="1131" r:id="rId13"/>
    <p:sldId id="1138" r:id="rId14"/>
    <p:sldId id="1132" r:id="rId15"/>
    <p:sldId id="1143" r:id="rId16"/>
    <p:sldId id="1137" r:id="rId17"/>
    <p:sldId id="1117" r:id="rId18"/>
    <p:sldId id="1139" r:id="rId19"/>
    <p:sldId id="836" r:id="rId20"/>
    <p:sldId id="1115" r:id="rId21"/>
    <p:sldId id="1140" r:id="rId22"/>
    <p:sldId id="272" r:id="rId23"/>
    <p:sldId id="1145" r:id="rId24"/>
    <p:sldId id="1141" r:id="rId25"/>
    <p:sldId id="1142" r:id="rId26"/>
    <p:sldId id="1135"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2A0E44-9E03-C4A1-24CE-1D4E907A748D}" name="Karlström Cecilia" initials="KC" userId="S::cecilia.karlstrom@skr.se::2fe0c708-d62f-457a-9e23-d1d6a0f4e7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1B8"/>
    <a:srgbClr val="FBCF07"/>
    <a:srgbClr val="004F5E"/>
    <a:srgbClr val="008494"/>
    <a:srgbClr val="FCD421"/>
    <a:srgbClr val="D6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34EA1-FD3A-435B-AAF1-9A0AF7B5BED8}" v="3" dt="2025-02-13T12:49:19.246"/>
    <p1510:client id="{4606AF28-B51C-40F3-B2D5-E7784C403FCA}" v="2" dt="2025-02-12T14:59:03.853"/>
    <p1510:client id="{46438086-1A09-40D3-8640-6101369B2A28}" v="18" dt="2025-02-13T09:19:47.86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5E164-427D-40DC-9949-5AE0004E4664}" type="doc">
      <dgm:prSet loTypeId="urn:microsoft.com/office/officeart/2005/8/layout/pyramid3" loCatId="pyramid" qsTypeId="urn:microsoft.com/office/officeart/2005/8/quickstyle/simple1" qsCatId="simple" csTypeId="urn:microsoft.com/office/officeart/2005/8/colors/accent1_5" csCatId="accent1" phldr="1"/>
      <dgm:spPr/>
    </dgm:pt>
    <dgm:pt modelId="{C45DD100-395B-4928-9149-8927E37167A5}">
      <dgm:prSet phldrT="[Text]" custT="1"/>
      <dgm:spPr/>
      <dgm:t>
        <a:bodyPr/>
        <a:lstStyle/>
        <a:p>
          <a:r>
            <a:rPr lang="sv-SE" sz="2000"/>
            <a:t>Förebygga</a:t>
          </a:r>
        </a:p>
      </dgm:t>
    </dgm:pt>
    <dgm:pt modelId="{94A9134B-E987-4462-8F52-9328D06F888C}" type="parTrans" cxnId="{ADAC3EAA-D285-4F8A-9213-E8C41B9204CE}">
      <dgm:prSet/>
      <dgm:spPr/>
      <dgm:t>
        <a:bodyPr/>
        <a:lstStyle/>
        <a:p>
          <a:endParaRPr lang="sv-SE" sz="2000"/>
        </a:p>
      </dgm:t>
    </dgm:pt>
    <dgm:pt modelId="{8D13C652-133F-460F-A515-91587E222B5D}" type="sibTrans" cxnId="{ADAC3EAA-D285-4F8A-9213-E8C41B9204CE}">
      <dgm:prSet/>
      <dgm:spPr/>
      <dgm:t>
        <a:bodyPr/>
        <a:lstStyle/>
        <a:p>
          <a:endParaRPr lang="sv-SE" sz="2000"/>
        </a:p>
      </dgm:t>
    </dgm:pt>
    <dgm:pt modelId="{72197EE6-5F88-465C-A4F9-683E18DB8A79}">
      <dgm:prSet phldrT="[Text]" custT="1"/>
      <dgm:spPr/>
      <dgm:t>
        <a:bodyPr/>
        <a:lstStyle/>
        <a:p>
          <a:r>
            <a:rPr lang="sv-SE" sz="2000"/>
            <a:t>Aktualisering</a:t>
          </a:r>
        </a:p>
      </dgm:t>
    </dgm:pt>
    <dgm:pt modelId="{F93677B0-A2B0-467B-913A-6872FFB58A29}" type="parTrans" cxnId="{A8F6A4E4-103C-4027-B3BC-AC595A3DD624}">
      <dgm:prSet/>
      <dgm:spPr/>
      <dgm:t>
        <a:bodyPr/>
        <a:lstStyle/>
        <a:p>
          <a:endParaRPr lang="sv-SE" sz="2000"/>
        </a:p>
      </dgm:t>
    </dgm:pt>
    <dgm:pt modelId="{C16C9C0B-6687-4E8A-AD9B-34B8B3BDDDAB}" type="sibTrans" cxnId="{A8F6A4E4-103C-4027-B3BC-AC595A3DD624}">
      <dgm:prSet/>
      <dgm:spPr/>
      <dgm:t>
        <a:bodyPr/>
        <a:lstStyle/>
        <a:p>
          <a:endParaRPr lang="sv-SE" sz="2000"/>
        </a:p>
      </dgm:t>
    </dgm:pt>
    <dgm:pt modelId="{F476F4C9-1288-484E-A6D0-AE074BF8E33D}">
      <dgm:prSet phldrT="[Text]" custT="1"/>
      <dgm:spPr/>
      <dgm:t>
        <a:bodyPr/>
        <a:lstStyle/>
        <a:p>
          <a:r>
            <a:rPr lang="sv-SE" sz="2000"/>
            <a:t>Utredning</a:t>
          </a:r>
        </a:p>
      </dgm:t>
    </dgm:pt>
    <dgm:pt modelId="{A3C3DF7E-C5FB-4F32-AB37-D6B9574A8ED3}" type="parTrans" cxnId="{C78048F8-8EC6-41CC-AB73-A301F7E93FDB}">
      <dgm:prSet/>
      <dgm:spPr/>
      <dgm:t>
        <a:bodyPr/>
        <a:lstStyle/>
        <a:p>
          <a:endParaRPr lang="sv-SE" sz="2000"/>
        </a:p>
      </dgm:t>
    </dgm:pt>
    <dgm:pt modelId="{9563FCBD-9927-4611-8BEC-B377A5197286}" type="sibTrans" cxnId="{C78048F8-8EC6-41CC-AB73-A301F7E93FDB}">
      <dgm:prSet/>
      <dgm:spPr/>
      <dgm:t>
        <a:bodyPr/>
        <a:lstStyle/>
        <a:p>
          <a:endParaRPr lang="sv-SE" sz="2000"/>
        </a:p>
      </dgm:t>
    </dgm:pt>
    <dgm:pt modelId="{5E954B06-2737-4A4B-A9E5-0B4FD141643E}">
      <dgm:prSet custT="1"/>
      <dgm:spPr/>
      <dgm:t>
        <a:bodyPr/>
        <a:lstStyle/>
        <a:p>
          <a:r>
            <a:rPr lang="sv-SE" sz="2000"/>
            <a:t>Behov</a:t>
          </a:r>
        </a:p>
      </dgm:t>
    </dgm:pt>
    <dgm:pt modelId="{A4AFA308-3723-4408-9A22-C395F6E74096}" type="parTrans" cxnId="{6A081C68-7816-4334-A657-5E025A774CC2}">
      <dgm:prSet/>
      <dgm:spPr/>
      <dgm:t>
        <a:bodyPr/>
        <a:lstStyle/>
        <a:p>
          <a:endParaRPr lang="sv-SE" sz="2000"/>
        </a:p>
      </dgm:t>
    </dgm:pt>
    <dgm:pt modelId="{C89598FE-8F29-4175-A994-F5031F801124}" type="sibTrans" cxnId="{6A081C68-7816-4334-A657-5E025A774CC2}">
      <dgm:prSet/>
      <dgm:spPr/>
      <dgm:t>
        <a:bodyPr/>
        <a:lstStyle/>
        <a:p>
          <a:endParaRPr lang="sv-SE" sz="2000"/>
        </a:p>
      </dgm:t>
    </dgm:pt>
    <dgm:pt modelId="{1E1A0916-8665-48B3-9CE4-1AB9440F3958}">
      <dgm:prSet custT="1"/>
      <dgm:spPr/>
      <dgm:t>
        <a:bodyPr/>
        <a:lstStyle/>
        <a:p>
          <a:r>
            <a:rPr lang="sv-SE" sz="2000"/>
            <a:t>Insats</a:t>
          </a:r>
        </a:p>
      </dgm:t>
    </dgm:pt>
    <dgm:pt modelId="{DAFB8057-4C12-4D3A-B7DB-95D984BC5B5C}" type="parTrans" cxnId="{B016018F-4EE6-40E7-924B-D2A3BF8B4B45}">
      <dgm:prSet/>
      <dgm:spPr/>
      <dgm:t>
        <a:bodyPr/>
        <a:lstStyle/>
        <a:p>
          <a:endParaRPr lang="sv-SE" sz="2000"/>
        </a:p>
      </dgm:t>
    </dgm:pt>
    <dgm:pt modelId="{3E0F4561-77C5-43A6-A306-4F0F726B3129}" type="sibTrans" cxnId="{B016018F-4EE6-40E7-924B-D2A3BF8B4B45}">
      <dgm:prSet/>
      <dgm:spPr/>
      <dgm:t>
        <a:bodyPr/>
        <a:lstStyle/>
        <a:p>
          <a:endParaRPr lang="sv-SE" sz="2000"/>
        </a:p>
      </dgm:t>
    </dgm:pt>
    <dgm:pt modelId="{7F06F3CA-48AB-46CA-81E6-6A9CDE0087D5}" type="pres">
      <dgm:prSet presAssocID="{9F65E164-427D-40DC-9949-5AE0004E4664}" presName="Name0" presStyleCnt="0">
        <dgm:presLayoutVars>
          <dgm:dir/>
          <dgm:animLvl val="lvl"/>
          <dgm:resizeHandles val="exact"/>
        </dgm:presLayoutVars>
      </dgm:prSet>
      <dgm:spPr/>
    </dgm:pt>
    <dgm:pt modelId="{ACAA373C-239C-4BEE-BC55-CA4C0A751D9F}" type="pres">
      <dgm:prSet presAssocID="{C45DD100-395B-4928-9149-8927E37167A5}" presName="Name8" presStyleCnt="0"/>
      <dgm:spPr/>
    </dgm:pt>
    <dgm:pt modelId="{59DC4A54-9735-4548-ABFD-4F53C525B2BF}" type="pres">
      <dgm:prSet presAssocID="{C45DD100-395B-4928-9149-8927E37167A5}" presName="level" presStyleLbl="node1" presStyleIdx="0" presStyleCnt="5">
        <dgm:presLayoutVars>
          <dgm:chMax val="1"/>
          <dgm:bulletEnabled val="1"/>
        </dgm:presLayoutVars>
      </dgm:prSet>
      <dgm:spPr/>
    </dgm:pt>
    <dgm:pt modelId="{9A5FAB37-463E-4910-A47E-1DC3BCA8E639}" type="pres">
      <dgm:prSet presAssocID="{C45DD100-395B-4928-9149-8927E37167A5}" presName="levelTx" presStyleLbl="revTx" presStyleIdx="0" presStyleCnt="0">
        <dgm:presLayoutVars>
          <dgm:chMax val="1"/>
          <dgm:bulletEnabled val="1"/>
        </dgm:presLayoutVars>
      </dgm:prSet>
      <dgm:spPr/>
    </dgm:pt>
    <dgm:pt modelId="{B1D36628-DA3B-4FBC-9E2E-A7DD95E4FCA5}" type="pres">
      <dgm:prSet presAssocID="{72197EE6-5F88-465C-A4F9-683E18DB8A79}" presName="Name8" presStyleCnt="0"/>
      <dgm:spPr/>
    </dgm:pt>
    <dgm:pt modelId="{B476E8D7-8864-49BA-9DB6-618CD8D4F1C6}" type="pres">
      <dgm:prSet presAssocID="{72197EE6-5F88-465C-A4F9-683E18DB8A79}" presName="level" presStyleLbl="node1" presStyleIdx="1" presStyleCnt="5">
        <dgm:presLayoutVars>
          <dgm:chMax val="1"/>
          <dgm:bulletEnabled val="1"/>
        </dgm:presLayoutVars>
      </dgm:prSet>
      <dgm:spPr/>
    </dgm:pt>
    <dgm:pt modelId="{6E96ADF9-AFB2-4495-97B8-D6767FCE40E7}" type="pres">
      <dgm:prSet presAssocID="{72197EE6-5F88-465C-A4F9-683E18DB8A79}" presName="levelTx" presStyleLbl="revTx" presStyleIdx="0" presStyleCnt="0">
        <dgm:presLayoutVars>
          <dgm:chMax val="1"/>
          <dgm:bulletEnabled val="1"/>
        </dgm:presLayoutVars>
      </dgm:prSet>
      <dgm:spPr/>
    </dgm:pt>
    <dgm:pt modelId="{0FC89202-F1B6-4718-9AD6-32EC85996307}" type="pres">
      <dgm:prSet presAssocID="{F476F4C9-1288-484E-A6D0-AE074BF8E33D}" presName="Name8" presStyleCnt="0"/>
      <dgm:spPr/>
    </dgm:pt>
    <dgm:pt modelId="{3296082C-4B10-4FAD-A311-B274FD78D433}" type="pres">
      <dgm:prSet presAssocID="{F476F4C9-1288-484E-A6D0-AE074BF8E33D}" presName="level" presStyleLbl="node1" presStyleIdx="2" presStyleCnt="5">
        <dgm:presLayoutVars>
          <dgm:chMax val="1"/>
          <dgm:bulletEnabled val="1"/>
        </dgm:presLayoutVars>
      </dgm:prSet>
      <dgm:spPr/>
    </dgm:pt>
    <dgm:pt modelId="{C2AAC426-3FFA-425E-ADAA-8746CC7D4489}" type="pres">
      <dgm:prSet presAssocID="{F476F4C9-1288-484E-A6D0-AE074BF8E33D}" presName="levelTx" presStyleLbl="revTx" presStyleIdx="0" presStyleCnt="0">
        <dgm:presLayoutVars>
          <dgm:chMax val="1"/>
          <dgm:bulletEnabled val="1"/>
        </dgm:presLayoutVars>
      </dgm:prSet>
      <dgm:spPr/>
    </dgm:pt>
    <dgm:pt modelId="{FDBD958E-C875-4CAC-89D6-13230EA7CE18}" type="pres">
      <dgm:prSet presAssocID="{5E954B06-2737-4A4B-A9E5-0B4FD141643E}" presName="Name8" presStyleCnt="0"/>
      <dgm:spPr/>
    </dgm:pt>
    <dgm:pt modelId="{9FD26BC8-C9BC-4E11-9FDC-27582A008633}" type="pres">
      <dgm:prSet presAssocID="{5E954B06-2737-4A4B-A9E5-0B4FD141643E}" presName="level" presStyleLbl="node1" presStyleIdx="3" presStyleCnt="5">
        <dgm:presLayoutVars>
          <dgm:chMax val="1"/>
          <dgm:bulletEnabled val="1"/>
        </dgm:presLayoutVars>
      </dgm:prSet>
      <dgm:spPr/>
    </dgm:pt>
    <dgm:pt modelId="{3D9D90C8-208F-41E5-AD06-6B38477C3C25}" type="pres">
      <dgm:prSet presAssocID="{5E954B06-2737-4A4B-A9E5-0B4FD141643E}" presName="levelTx" presStyleLbl="revTx" presStyleIdx="0" presStyleCnt="0">
        <dgm:presLayoutVars>
          <dgm:chMax val="1"/>
          <dgm:bulletEnabled val="1"/>
        </dgm:presLayoutVars>
      </dgm:prSet>
      <dgm:spPr/>
    </dgm:pt>
    <dgm:pt modelId="{4FC3353A-E305-403C-8876-39703C95D551}" type="pres">
      <dgm:prSet presAssocID="{1E1A0916-8665-48B3-9CE4-1AB9440F3958}" presName="Name8" presStyleCnt="0"/>
      <dgm:spPr/>
    </dgm:pt>
    <dgm:pt modelId="{081F60BE-3CB0-4554-8126-1BC38374428D}" type="pres">
      <dgm:prSet presAssocID="{1E1A0916-8665-48B3-9CE4-1AB9440F3958}" presName="level" presStyleLbl="node1" presStyleIdx="4" presStyleCnt="5">
        <dgm:presLayoutVars>
          <dgm:chMax val="1"/>
          <dgm:bulletEnabled val="1"/>
        </dgm:presLayoutVars>
      </dgm:prSet>
      <dgm:spPr/>
    </dgm:pt>
    <dgm:pt modelId="{E9E91CAC-6DFA-49ED-A29F-9FEBDEE9DA66}" type="pres">
      <dgm:prSet presAssocID="{1E1A0916-8665-48B3-9CE4-1AB9440F3958}" presName="levelTx" presStyleLbl="revTx" presStyleIdx="0" presStyleCnt="0">
        <dgm:presLayoutVars>
          <dgm:chMax val="1"/>
          <dgm:bulletEnabled val="1"/>
        </dgm:presLayoutVars>
      </dgm:prSet>
      <dgm:spPr/>
    </dgm:pt>
  </dgm:ptLst>
  <dgm:cxnLst>
    <dgm:cxn modelId="{620AC00F-BB52-45F8-B802-1F0A3FC772DD}" type="presOf" srcId="{72197EE6-5F88-465C-A4F9-683E18DB8A79}" destId="{6E96ADF9-AFB2-4495-97B8-D6767FCE40E7}" srcOrd="1" destOrd="0" presId="urn:microsoft.com/office/officeart/2005/8/layout/pyramid3"/>
    <dgm:cxn modelId="{49CD4511-24B2-43B7-8AF6-56DF741F0823}" type="presOf" srcId="{F476F4C9-1288-484E-A6D0-AE074BF8E33D}" destId="{3296082C-4B10-4FAD-A311-B274FD78D433}" srcOrd="0" destOrd="0" presId="urn:microsoft.com/office/officeart/2005/8/layout/pyramid3"/>
    <dgm:cxn modelId="{65B04724-FB0F-469C-9591-E706B65F0FB7}" type="presOf" srcId="{C45DD100-395B-4928-9149-8927E37167A5}" destId="{9A5FAB37-463E-4910-A47E-1DC3BCA8E639}" srcOrd="1" destOrd="0" presId="urn:microsoft.com/office/officeart/2005/8/layout/pyramid3"/>
    <dgm:cxn modelId="{CC19DA27-7AB3-41E4-92A3-DE86F0E5C596}" type="presOf" srcId="{9F65E164-427D-40DC-9949-5AE0004E4664}" destId="{7F06F3CA-48AB-46CA-81E6-6A9CDE0087D5}" srcOrd="0" destOrd="0" presId="urn:microsoft.com/office/officeart/2005/8/layout/pyramid3"/>
    <dgm:cxn modelId="{DC4FDD30-6381-4976-9342-1EDC1FAC3706}" type="presOf" srcId="{5E954B06-2737-4A4B-A9E5-0B4FD141643E}" destId="{9FD26BC8-C9BC-4E11-9FDC-27582A008633}" srcOrd="0" destOrd="0" presId="urn:microsoft.com/office/officeart/2005/8/layout/pyramid3"/>
    <dgm:cxn modelId="{500B0D38-DEAF-4C37-9A22-CC7BC45088B6}" type="presOf" srcId="{5E954B06-2737-4A4B-A9E5-0B4FD141643E}" destId="{3D9D90C8-208F-41E5-AD06-6B38477C3C25}" srcOrd="1" destOrd="0" presId="urn:microsoft.com/office/officeart/2005/8/layout/pyramid3"/>
    <dgm:cxn modelId="{6A081C68-7816-4334-A657-5E025A774CC2}" srcId="{9F65E164-427D-40DC-9949-5AE0004E4664}" destId="{5E954B06-2737-4A4B-A9E5-0B4FD141643E}" srcOrd="3" destOrd="0" parTransId="{A4AFA308-3723-4408-9A22-C395F6E74096}" sibTransId="{C89598FE-8F29-4175-A994-F5031F801124}"/>
    <dgm:cxn modelId="{6BEDA055-582A-4925-B3C8-6D4C764FA212}" type="presOf" srcId="{F476F4C9-1288-484E-A6D0-AE074BF8E33D}" destId="{C2AAC426-3FFA-425E-ADAA-8746CC7D4489}" srcOrd="1" destOrd="0" presId="urn:microsoft.com/office/officeart/2005/8/layout/pyramid3"/>
    <dgm:cxn modelId="{38930C7C-BC8F-48F4-9301-9E519CF8F16A}" type="presOf" srcId="{72197EE6-5F88-465C-A4F9-683E18DB8A79}" destId="{B476E8D7-8864-49BA-9DB6-618CD8D4F1C6}" srcOrd="0" destOrd="0" presId="urn:microsoft.com/office/officeart/2005/8/layout/pyramid3"/>
    <dgm:cxn modelId="{B016018F-4EE6-40E7-924B-D2A3BF8B4B45}" srcId="{9F65E164-427D-40DC-9949-5AE0004E4664}" destId="{1E1A0916-8665-48B3-9CE4-1AB9440F3958}" srcOrd="4" destOrd="0" parTransId="{DAFB8057-4C12-4D3A-B7DB-95D984BC5B5C}" sibTransId="{3E0F4561-77C5-43A6-A306-4F0F726B3129}"/>
    <dgm:cxn modelId="{ADAC3EAA-D285-4F8A-9213-E8C41B9204CE}" srcId="{9F65E164-427D-40DC-9949-5AE0004E4664}" destId="{C45DD100-395B-4928-9149-8927E37167A5}" srcOrd="0" destOrd="0" parTransId="{94A9134B-E987-4462-8F52-9328D06F888C}" sibTransId="{8D13C652-133F-460F-A515-91587E222B5D}"/>
    <dgm:cxn modelId="{CACAE6B6-DE50-44A8-B95A-55F97DD07815}" type="presOf" srcId="{C45DD100-395B-4928-9149-8927E37167A5}" destId="{59DC4A54-9735-4548-ABFD-4F53C525B2BF}" srcOrd="0" destOrd="0" presId="urn:microsoft.com/office/officeart/2005/8/layout/pyramid3"/>
    <dgm:cxn modelId="{5A0D98D4-6092-4D69-A53A-3F95CF099FDE}" type="presOf" srcId="{1E1A0916-8665-48B3-9CE4-1AB9440F3958}" destId="{E9E91CAC-6DFA-49ED-A29F-9FEBDEE9DA66}" srcOrd="1" destOrd="0" presId="urn:microsoft.com/office/officeart/2005/8/layout/pyramid3"/>
    <dgm:cxn modelId="{5D79C9DC-52F8-4B16-81E3-0BF92DBA114E}" type="presOf" srcId="{1E1A0916-8665-48B3-9CE4-1AB9440F3958}" destId="{081F60BE-3CB0-4554-8126-1BC38374428D}" srcOrd="0" destOrd="0" presId="urn:microsoft.com/office/officeart/2005/8/layout/pyramid3"/>
    <dgm:cxn modelId="{A8F6A4E4-103C-4027-B3BC-AC595A3DD624}" srcId="{9F65E164-427D-40DC-9949-5AE0004E4664}" destId="{72197EE6-5F88-465C-A4F9-683E18DB8A79}" srcOrd="1" destOrd="0" parTransId="{F93677B0-A2B0-467B-913A-6872FFB58A29}" sibTransId="{C16C9C0B-6687-4E8A-AD9B-34B8B3BDDDAB}"/>
    <dgm:cxn modelId="{C78048F8-8EC6-41CC-AB73-A301F7E93FDB}" srcId="{9F65E164-427D-40DC-9949-5AE0004E4664}" destId="{F476F4C9-1288-484E-A6D0-AE074BF8E33D}" srcOrd="2" destOrd="0" parTransId="{A3C3DF7E-C5FB-4F32-AB37-D6B9574A8ED3}" sibTransId="{9563FCBD-9927-4611-8BEC-B377A5197286}"/>
    <dgm:cxn modelId="{F8CF7D51-B941-440B-B743-56A0B0ACC3E9}" type="presParOf" srcId="{7F06F3CA-48AB-46CA-81E6-6A9CDE0087D5}" destId="{ACAA373C-239C-4BEE-BC55-CA4C0A751D9F}" srcOrd="0" destOrd="0" presId="urn:microsoft.com/office/officeart/2005/8/layout/pyramid3"/>
    <dgm:cxn modelId="{ED505EC3-AA86-4928-BE0B-F299593B6448}" type="presParOf" srcId="{ACAA373C-239C-4BEE-BC55-CA4C0A751D9F}" destId="{59DC4A54-9735-4548-ABFD-4F53C525B2BF}" srcOrd="0" destOrd="0" presId="urn:microsoft.com/office/officeart/2005/8/layout/pyramid3"/>
    <dgm:cxn modelId="{FB574A8F-5B43-4A70-A9B4-E1DBBDAAD5A0}" type="presParOf" srcId="{ACAA373C-239C-4BEE-BC55-CA4C0A751D9F}" destId="{9A5FAB37-463E-4910-A47E-1DC3BCA8E639}" srcOrd="1" destOrd="0" presId="urn:microsoft.com/office/officeart/2005/8/layout/pyramid3"/>
    <dgm:cxn modelId="{BDB7E8CA-0C19-4371-9122-9BD404CDB941}" type="presParOf" srcId="{7F06F3CA-48AB-46CA-81E6-6A9CDE0087D5}" destId="{B1D36628-DA3B-4FBC-9E2E-A7DD95E4FCA5}" srcOrd="1" destOrd="0" presId="urn:microsoft.com/office/officeart/2005/8/layout/pyramid3"/>
    <dgm:cxn modelId="{AE18DAAB-D9B7-4023-8196-827574E69104}" type="presParOf" srcId="{B1D36628-DA3B-4FBC-9E2E-A7DD95E4FCA5}" destId="{B476E8D7-8864-49BA-9DB6-618CD8D4F1C6}" srcOrd="0" destOrd="0" presId="urn:microsoft.com/office/officeart/2005/8/layout/pyramid3"/>
    <dgm:cxn modelId="{3698E956-1D8E-4DBE-AF24-C6E6392D4ABE}" type="presParOf" srcId="{B1D36628-DA3B-4FBC-9E2E-A7DD95E4FCA5}" destId="{6E96ADF9-AFB2-4495-97B8-D6767FCE40E7}" srcOrd="1" destOrd="0" presId="urn:microsoft.com/office/officeart/2005/8/layout/pyramid3"/>
    <dgm:cxn modelId="{8DEB7700-9DF3-4081-B966-9EBE80BCA585}" type="presParOf" srcId="{7F06F3CA-48AB-46CA-81E6-6A9CDE0087D5}" destId="{0FC89202-F1B6-4718-9AD6-32EC85996307}" srcOrd="2" destOrd="0" presId="urn:microsoft.com/office/officeart/2005/8/layout/pyramid3"/>
    <dgm:cxn modelId="{74344DF7-385C-4F19-87E1-BEC4F78E0605}" type="presParOf" srcId="{0FC89202-F1B6-4718-9AD6-32EC85996307}" destId="{3296082C-4B10-4FAD-A311-B274FD78D433}" srcOrd="0" destOrd="0" presId="urn:microsoft.com/office/officeart/2005/8/layout/pyramid3"/>
    <dgm:cxn modelId="{354046F4-9270-4676-92DA-A38DABFA8FF5}" type="presParOf" srcId="{0FC89202-F1B6-4718-9AD6-32EC85996307}" destId="{C2AAC426-3FFA-425E-ADAA-8746CC7D4489}" srcOrd="1" destOrd="0" presId="urn:microsoft.com/office/officeart/2005/8/layout/pyramid3"/>
    <dgm:cxn modelId="{9F831F86-3D7B-4422-92AF-732F8139A894}" type="presParOf" srcId="{7F06F3CA-48AB-46CA-81E6-6A9CDE0087D5}" destId="{FDBD958E-C875-4CAC-89D6-13230EA7CE18}" srcOrd="3" destOrd="0" presId="urn:microsoft.com/office/officeart/2005/8/layout/pyramid3"/>
    <dgm:cxn modelId="{8DB7C48F-B2BD-46BA-82F0-7F4163EEB387}" type="presParOf" srcId="{FDBD958E-C875-4CAC-89D6-13230EA7CE18}" destId="{9FD26BC8-C9BC-4E11-9FDC-27582A008633}" srcOrd="0" destOrd="0" presId="urn:microsoft.com/office/officeart/2005/8/layout/pyramid3"/>
    <dgm:cxn modelId="{69666CE1-377B-4866-9C06-1301A8DC476E}" type="presParOf" srcId="{FDBD958E-C875-4CAC-89D6-13230EA7CE18}" destId="{3D9D90C8-208F-41E5-AD06-6B38477C3C25}" srcOrd="1" destOrd="0" presId="urn:microsoft.com/office/officeart/2005/8/layout/pyramid3"/>
    <dgm:cxn modelId="{943C90F0-0A6C-42AA-8AAA-152364316444}" type="presParOf" srcId="{7F06F3CA-48AB-46CA-81E6-6A9CDE0087D5}" destId="{4FC3353A-E305-403C-8876-39703C95D551}" srcOrd="4" destOrd="0" presId="urn:microsoft.com/office/officeart/2005/8/layout/pyramid3"/>
    <dgm:cxn modelId="{B545E8AF-9634-4ED9-A605-4453C3E54B4F}" type="presParOf" srcId="{4FC3353A-E305-403C-8876-39703C95D551}" destId="{081F60BE-3CB0-4554-8126-1BC38374428D}" srcOrd="0" destOrd="0" presId="urn:microsoft.com/office/officeart/2005/8/layout/pyramid3"/>
    <dgm:cxn modelId="{79701186-4CA7-408F-9FC2-968D6B5B1267}" type="presParOf" srcId="{4FC3353A-E305-403C-8876-39703C95D551}" destId="{E9E91CAC-6DFA-49ED-A29F-9FEBDEE9DA6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B1A47-A822-49D9-A44D-003FB67FCCF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v-SE"/>
        </a:p>
      </dgm:t>
    </dgm:pt>
    <dgm:pt modelId="{FE016083-0DE8-4DBB-8B4F-8FFC03BE0E75}">
      <dgm:prSet phldrT="[Text]" custT="1"/>
      <dgm:spPr>
        <a:ln>
          <a:solidFill>
            <a:srgbClr val="004F5E"/>
          </a:solidFill>
        </a:ln>
      </dgm:spPr>
      <dgm:t>
        <a:bodyPr/>
        <a:lstStyle/>
        <a:p>
          <a:pPr rtl="0"/>
          <a:r>
            <a:rPr lang="sv-SE" sz="1800" b="1"/>
            <a:t>NUSO </a:t>
          </a:r>
        </a:p>
        <a:p>
          <a:pPr rtl="0"/>
          <a:r>
            <a:rPr lang="sv-SE" sz="1800" b="1">
              <a:latin typeface="Calibri Light" panose="020F0302020204030204"/>
            </a:rPr>
            <a:t>IFO vuxen + funk.</a:t>
          </a:r>
          <a:endParaRPr lang="sv-SE" sz="1800" b="1"/>
        </a:p>
      </dgm:t>
    </dgm:pt>
    <dgm:pt modelId="{21F6941B-466F-4329-93D4-E4BD99CA1F6F}" type="parTrans" cxnId="{6547CDFE-A51F-45AC-8C77-17A48B77ED82}">
      <dgm:prSet/>
      <dgm:spPr/>
      <dgm:t>
        <a:bodyPr/>
        <a:lstStyle/>
        <a:p>
          <a:endParaRPr lang="sv-SE"/>
        </a:p>
      </dgm:t>
    </dgm:pt>
    <dgm:pt modelId="{6AE54DA9-9AB2-42B6-BD5A-FD8AE3ADE43A}" type="sibTrans" cxnId="{6547CDFE-A51F-45AC-8C77-17A48B77ED82}">
      <dgm:prSet/>
      <dgm:spPr/>
      <dgm:t>
        <a:bodyPr/>
        <a:lstStyle/>
        <a:p>
          <a:endParaRPr lang="sv-SE"/>
        </a:p>
      </dgm:t>
    </dgm:pt>
    <dgm:pt modelId="{B1D6E1C5-8D1B-4DAD-B3E2-391120CE4D85}">
      <dgm:prSet phldrT="[Text]" custT="1"/>
      <dgm:spPr>
        <a:ln>
          <a:solidFill>
            <a:srgbClr val="004F5E"/>
          </a:solidFill>
        </a:ln>
      </dgm:spPr>
      <dgm:t>
        <a:bodyPr/>
        <a:lstStyle/>
        <a:p>
          <a:r>
            <a:rPr lang="sv-SE" sz="1600">
              <a:latin typeface="+mn-lt"/>
            </a:rPr>
            <a:t>Våld i nära relationer </a:t>
          </a:r>
        </a:p>
      </dgm:t>
    </dgm:pt>
    <dgm:pt modelId="{C26AAD4C-34F5-4251-AB9E-45E61EE10429}" type="parTrans" cxnId="{6F795A52-A877-40F5-85FF-328BE8CD9878}">
      <dgm:prSet/>
      <dgm:spPr>
        <a:ln>
          <a:solidFill>
            <a:srgbClr val="004F5E"/>
          </a:solidFill>
        </a:ln>
      </dgm:spPr>
      <dgm:t>
        <a:bodyPr/>
        <a:lstStyle/>
        <a:p>
          <a:endParaRPr lang="sv-SE"/>
        </a:p>
      </dgm:t>
    </dgm:pt>
    <dgm:pt modelId="{EAC05C13-4C68-4F0D-8F37-C43735A099B3}" type="sibTrans" cxnId="{6F795A52-A877-40F5-85FF-328BE8CD9878}">
      <dgm:prSet/>
      <dgm:spPr/>
      <dgm:t>
        <a:bodyPr/>
        <a:lstStyle/>
        <a:p>
          <a:endParaRPr lang="sv-SE"/>
        </a:p>
      </dgm:t>
    </dgm:pt>
    <dgm:pt modelId="{703330B3-0A8E-4437-AC81-524090EF6C5F}">
      <dgm:prSet phldrT="[Text]" custT="1"/>
      <dgm:spPr>
        <a:ln>
          <a:solidFill>
            <a:srgbClr val="004F5E"/>
          </a:solidFill>
        </a:ln>
      </dgm:spPr>
      <dgm:t>
        <a:bodyPr/>
        <a:lstStyle/>
        <a:p>
          <a:r>
            <a:rPr lang="sv-SE" sz="1600">
              <a:latin typeface="+mn-lt"/>
            </a:rPr>
            <a:t>Skadligt bruk och beroende</a:t>
          </a:r>
        </a:p>
      </dgm:t>
    </dgm:pt>
    <dgm:pt modelId="{A772801A-CFA9-44DF-A2E4-E81754963DF8}" type="sibTrans" cxnId="{21444ADB-784A-46E7-9013-AEFA9A5E0634}">
      <dgm:prSet/>
      <dgm:spPr/>
      <dgm:t>
        <a:bodyPr/>
        <a:lstStyle/>
        <a:p>
          <a:endParaRPr lang="sv-SE"/>
        </a:p>
      </dgm:t>
    </dgm:pt>
    <dgm:pt modelId="{C0C6C593-B4C3-403B-92FA-6B690DA45000}" type="parTrans" cxnId="{21444ADB-784A-46E7-9013-AEFA9A5E0634}">
      <dgm:prSet/>
      <dgm:spPr>
        <a:ln>
          <a:solidFill>
            <a:srgbClr val="004F5E"/>
          </a:solidFill>
        </a:ln>
      </dgm:spPr>
      <dgm:t>
        <a:bodyPr/>
        <a:lstStyle/>
        <a:p>
          <a:endParaRPr lang="sv-SE"/>
        </a:p>
      </dgm:t>
    </dgm:pt>
    <dgm:pt modelId="{7F42B677-3087-4A6D-9E43-C1782DEF1BE7}">
      <dgm:prSet phldrT="[Text]" custT="1"/>
      <dgm:spPr>
        <a:ln>
          <a:solidFill>
            <a:srgbClr val="004F5E"/>
          </a:solidFill>
        </a:ln>
      </dgm:spPr>
      <dgm:t>
        <a:bodyPr/>
        <a:lstStyle/>
        <a:p>
          <a:r>
            <a:rPr lang="sv-SE" sz="1600">
              <a:latin typeface="+mn-lt"/>
            </a:rPr>
            <a:t>Ekonomiskt bistånd</a:t>
          </a:r>
        </a:p>
      </dgm:t>
    </dgm:pt>
    <dgm:pt modelId="{E6DB8302-E588-4316-B477-C9120F466530}" type="sibTrans" cxnId="{9276ABF6-0E35-4A84-BE06-B5F415BE65B8}">
      <dgm:prSet/>
      <dgm:spPr/>
      <dgm:t>
        <a:bodyPr/>
        <a:lstStyle/>
        <a:p>
          <a:endParaRPr lang="sv-SE"/>
        </a:p>
      </dgm:t>
    </dgm:pt>
    <dgm:pt modelId="{69D0A847-DA6A-4D4C-A5EF-26F7B1870F5A}" type="parTrans" cxnId="{9276ABF6-0E35-4A84-BE06-B5F415BE65B8}">
      <dgm:prSet/>
      <dgm:spPr>
        <a:ln>
          <a:solidFill>
            <a:srgbClr val="004F5E"/>
          </a:solidFill>
        </a:ln>
      </dgm:spPr>
      <dgm:t>
        <a:bodyPr/>
        <a:lstStyle/>
        <a:p>
          <a:endParaRPr lang="sv-SE"/>
        </a:p>
      </dgm:t>
    </dgm:pt>
    <dgm:pt modelId="{DB5E136A-F8E9-4EE2-A2DD-070A6ECA30A6}">
      <dgm:prSet phldrT="[Text]" custT="1"/>
      <dgm:spPr>
        <a:ln>
          <a:solidFill>
            <a:srgbClr val="004F5E"/>
          </a:solidFill>
        </a:ln>
      </dgm:spPr>
      <dgm:t>
        <a:bodyPr/>
        <a:lstStyle/>
        <a:p>
          <a:r>
            <a:rPr lang="sv-SE" sz="1600">
              <a:latin typeface="+mn-lt"/>
            </a:rPr>
            <a:t>Funktionshinder &amp; socialpsykiatri, </a:t>
          </a:r>
          <a:br>
            <a:rPr lang="sv-SE" sz="1600">
              <a:latin typeface="+mn-lt"/>
            </a:rPr>
          </a:br>
          <a:r>
            <a:rPr lang="sv-SE" sz="1600">
              <a:latin typeface="+mn-lt"/>
            </a:rPr>
            <a:t>LSS + </a:t>
          </a:r>
          <a:r>
            <a:rPr lang="sv-SE" sz="1600" err="1">
              <a:latin typeface="+mn-lt"/>
            </a:rPr>
            <a:t>SoL</a:t>
          </a:r>
          <a:r>
            <a:rPr lang="sv-SE" sz="1600">
              <a:latin typeface="+mn-lt"/>
            </a:rPr>
            <a:t> </a:t>
          </a:r>
        </a:p>
        <a:p>
          <a:r>
            <a:rPr lang="sv-SE" sz="1600">
              <a:latin typeface="+mn-lt"/>
            </a:rPr>
            <a:t>Vuxna</a:t>
          </a:r>
        </a:p>
      </dgm:t>
    </dgm:pt>
    <dgm:pt modelId="{4555FD7B-4F2F-4B19-A8DA-779B8D032460}" type="sibTrans" cxnId="{45296917-0A3A-4705-B49A-4A50D97A1CE2}">
      <dgm:prSet/>
      <dgm:spPr/>
      <dgm:t>
        <a:bodyPr/>
        <a:lstStyle/>
        <a:p>
          <a:endParaRPr lang="sv-SE"/>
        </a:p>
      </dgm:t>
    </dgm:pt>
    <dgm:pt modelId="{7AC4F378-C556-4BD1-ABDC-58AB926FC23E}" type="parTrans" cxnId="{45296917-0A3A-4705-B49A-4A50D97A1CE2}">
      <dgm:prSet/>
      <dgm:spPr>
        <a:ln>
          <a:solidFill>
            <a:srgbClr val="004F5E"/>
          </a:solidFill>
        </a:ln>
      </dgm:spPr>
      <dgm:t>
        <a:bodyPr/>
        <a:lstStyle/>
        <a:p>
          <a:endParaRPr lang="sv-SE"/>
        </a:p>
      </dgm:t>
    </dgm:pt>
    <dgm:pt modelId="{DBC1D00F-AE90-4571-A404-1A0DA9F5481C}">
      <dgm:prSet phldrT="[Text]"/>
      <dgm:spPr>
        <a:ln>
          <a:solidFill>
            <a:srgbClr val="004F5E"/>
          </a:solidFill>
        </a:ln>
      </dgm:spPr>
      <dgm:t>
        <a:bodyPr/>
        <a:lstStyle/>
        <a:p>
          <a:r>
            <a:rPr lang="sv-SE">
              <a:latin typeface="+mn-lt"/>
            </a:rPr>
            <a:t>Funktionshinder</a:t>
          </a:r>
          <a:br>
            <a:rPr lang="sv-SE">
              <a:latin typeface="+mn-lt"/>
            </a:rPr>
          </a:br>
          <a:r>
            <a:rPr lang="sv-SE">
              <a:latin typeface="+mn-lt"/>
            </a:rPr>
            <a:t>barn </a:t>
          </a:r>
        </a:p>
      </dgm:t>
    </dgm:pt>
    <dgm:pt modelId="{14FF82E0-0F5F-48D7-B8D8-19882C057F8E}" type="parTrans" cxnId="{22219C58-A633-4177-A066-F35E1F6DDE5C}">
      <dgm:prSet/>
      <dgm:spPr>
        <a:ln>
          <a:solidFill>
            <a:srgbClr val="004F5E"/>
          </a:solidFill>
        </a:ln>
      </dgm:spPr>
      <dgm:t>
        <a:bodyPr/>
        <a:lstStyle/>
        <a:p>
          <a:endParaRPr lang="sv-SE"/>
        </a:p>
      </dgm:t>
    </dgm:pt>
    <dgm:pt modelId="{AA245CB4-6889-46E4-85B2-670F613254AD}" type="sibTrans" cxnId="{22219C58-A633-4177-A066-F35E1F6DDE5C}">
      <dgm:prSet/>
      <dgm:spPr/>
      <dgm:t>
        <a:bodyPr/>
        <a:lstStyle/>
        <a:p>
          <a:endParaRPr lang="sv-SE"/>
        </a:p>
      </dgm:t>
    </dgm:pt>
    <dgm:pt modelId="{6F2A472B-E41C-488D-8464-8E15369DA2BD}" type="pres">
      <dgm:prSet presAssocID="{A29B1A47-A822-49D9-A44D-003FB67FCCF7}" presName="hierChild1" presStyleCnt="0">
        <dgm:presLayoutVars>
          <dgm:chPref val="1"/>
          <dgm:dir/>
          <dgm:animOne val="branch"/>
          <dgm:animLvl val="lvl"/>
          <dgm:resizeHandles/>
        </dgm:presLayoutVars>
      </dgm:prSet>
      <dgm:spPr/>
    </dgm:pt>
    <dgm:pt modelId="{30ED1759-6F8F-4023-BFB7-382040524B4D}" type="pres">
      <dgm:prSet presAssocID="{FE016083-0DE8-4DBB-8B4F-8FFC03BE0E75}" presName="hierRoot1" presStyleCnt="0"/>
      <dgm:spPr/>
    </dgm:pt>
    <dgm:pt modelId="{7725F0F9-F9E9-40D0-8F56-F6D66F27E582}" type="pres">
      <dgm:prSet presAssocID="{FE016083-0DE8-4DBB-8B4F-8FFC03BE0E75}" presName="composite" presStyleCnt="0"/>
      <dgm:spPr/>
    </dgm:pt>
    <dgm:pt modelId="{99B0DC27-0713-44B9-AA48-7A93D8B6EB96}" type="pres">
      <dgm:prSet presAssocID="{FE016083-0DE8-4DBB-8B4F-8FFC03BE0E75}" presName="background" presStyleLbl="node0" presStyleIdx="0" presStyleCnt="1"/>
      <dgm:spPr>
        <a:solidFill>
          <a:srgbClr val="004F5E"/>
        </a:solidFill>
      </dgm:spPr>
    </dgm:pt>
    <dgm:pt modelId="{60359632-7C12-4307-BD81-17ABD2D16669}" type="pres">
      <dgm:prSet presAssocID="{FE016083-0DE8-4DBB-8B4F-8FFC03BE0E75}" presName="text" presStyleLbl="fgAcc0" presStyleIdx="0" presStyleCnt="1" custScaleX="241675" custScaleY="123759" custLinFactNeighborX="-2809" custLinFactNeighborY="-84127">
        <dgm:presLayoutVars>
          <dgm:chPref val="3"/>
        </dgm:presLayoutVars>
      </dgm:prSet>
      <dgm:spPr/>
    </dgm:pt>
    <dgm:pt modelId="{31B83A78-8EFA-417F-98E9-03BE03CA1A19}" type="pres">
      <dgm:prSet presAssocID="{FE016083-0DE8-4DBB-8B4F-8FFC03BE0E75}" presName="hierChild2" presStyleCnt="0"/>
      <dgm:spPr/>
    </dgm:pt>
    <dgm:pt modelId="{40A6A115-9F31-4FB5-A03A-7FE30C9CE21B}" type="pres">
      <dgm:prSet presAssocID="{C0C6C593-B4C3-403B-92FA-6B690DA45000}" presName="Name10" presStyleLbl="parChTrans1D2" presStyleIdx="0" presStyleCnt="5"/>
      <dgm:spPr/>
    </dgm:pt>
    <dgm:pt modelId="{34F1D045-0627-4E0C-86A8-CC94665127ED}" type="pres">
      <dgm:prSet presAssocID="{703330B3-0A8E-4437-AC81-524090EF6C5F}" presName="hierRoot2" presStyleCnt="0"/>
      <dgm:spPr/>
    </dgm:pt>
    <dgm:pt modelId="{E8BAF6C8-C370-4360-B2C8-059325671513}" type="pres">
      <dgm:prSet presAssocID="{703330B3-0A8E-4437-AC81-524090EF6C5F}" presName="composite2" presStyleCnt="0"/>
      <dgm:spPr/>
    </dgm:pt>
    <dgm:pt modelId="{D04E3056-1100-447E-BD54-6E90CF8E0D65}" type="pres">
      <dgm:prSet presAssocID="{703330B3-0A8E-4437-AC81-524090EF6C5F}" presName="background2" presStyleLbl="node2" presStyleIdx="0" presStyleCnt="5"/>
      <dgm:spPr>
        <a:solidFill>
          <a:srgbClr val="004F5E">
            <a:alpha val="80000"/>
          </a:srgbClr>
        </a:solidFill>
      </dgm:spPr>
    </dgm:pt>
    <dgm:pt modelId="{EF20DF9B-49C9-46D9-873A-2EA49A8D8092}" type="pres">
      <dgm:prSet presAssocID="{703330B3-0A8E-4437-AC81-524090EF6C5F}" presName="text2" presStyleLbl="fgAcc2" presStyleIdx="0" presStyleCnt="5" custScaleX="131852" custScaleY="144726" custLinFactNeighborX="510" custLinFactNeighborY="-41236">
        <dgm:presLayoutVars>
          <dgm:chPref val="3"/>
        </dgm:presLayoutVars>
      </dgm:prSet>
      <dgm:spPr/>
    </dgm:pt>
    <dgm:pt modelId="{01CAD102-5067-42E0-B266-5BE705DC8763}" type="pres">
      <dgm:prSet presAssocID="{703330B3-0A8E-4437-AC81-524090EF6C5F}" presName="hierChild3" presStyleCnt="0"/>
      <dgm:spPr/>
    </dgm:pt>
    <dgm:pt modelId="{B1F01BEF-32E2-4C86-902F-A55ECC227476}" type="pres">
      <dgm:prSet presAssocID="{69D0A847-DA6A-4D4C-A5EF-26F7B1870F5A}" presName="Name10" presStyleLbl="parChTrans1D2" presStyleIdx="1" presStyleCnt="5"/>
      <dgm:spPr/>
    </dgm:pt>
    <dgm:pt modelId="{932E8142-7EAF-4A9F-AE01-47CBD760650F}" type="pres">
      <dgm:prSet presAssocID="{7F42B677-3087-4A6D-9E43-C1782DEF1BE7}" presName="hierRoot2" presStyleCnt="0"/>
      <dgm:spPr/>
    </dgm:pt>
    <dgm:pt modelId="{4885BCE6-9B9D-4DD2-BAE4-31C70BD33619}" type="pres">
      <dgm:prSet presAssocID="{7F42B677-3087-4A6D-9E43-C1782DEF1BE7}" presName="composite2" presStyleCnt="0"/>
      <dgm:spPr/>
    </dgm:pt>
    <dgm:pt modelId="{D8CA54D2-0C80-4ACE-A2B3-73BC58680FFB}" type="pres">
      <dgm:prSet presAssocID="{7F42B677-3087-4A6D-9E43-C1782DEF1BE7}" presName="background2" presStyleLbl="node2" presStyleIdx="1" presStyleCnt="5"/>
      <dgm:spPr>
        <a:solidFill>
          <a:srgbClr val="004F5E">
            <a:alpha val="65000"/>
          </a:srgbClr>
        </a:solidFill>
      </dgm:spPr>
    </dgm:pt>
    <dgm:pt modelId="{90786731-5BD4-4CD6-9E0E-E98C599CF099}" type="pres">
      <dgm:prSet presAssocID="{7F42B677-3087-4A6D-9E43-C1782DEF1BE7}" presName="text2" presStyleLbl="fgAcc2" presStyleIdx="1" presStyleCnt="5" custScaleX="131852" custScaleY="144726" custLinFactNeighborX="510" custLinFactNeighborY="-41236">
        <dgm:presLayoutVars>
          <dgm:chPref val="3"/>
        </dgm:presLayoutVars>
      </dgm:prSet>
      <dgm:spPr/>
    </dgm:pt>
    <dgm:pt modelId="{9F59E103-EDCD-419F-B8E8-22C44AFDA527}" type="pres">
      <dgm:prSet presAssocID="{7F42B677-3087-4A6D-9E43-C1782DEF1BE7}" presName="hierChild3" presStyleCnt="0"/>
      <dgm:spPr/>
    </dgm:pt>
    <dgm:pt modelId="{C63A0B25-F872-4775-A289-CD07E43494CE}" type="pres">
      <dgm:prSet presAssocID="{7AC4F378-C556-4BD1-ABDC-58AB926FC23E}" presName="Name10" presStyleLbl="parChTrans1D2" presStyleIdx="2" presStyleCnt="5"/>
      <dgm:spPr/>
    </dgm:pt>
    <dgm:pt modelId="{12E4E974-262D-4DC8-A355-24DF2A25388D}" type="pres">
      <dgm:prSet presAssocID="{DB5E136A-F8E9-4EE2-A2DD-070A6ECA30A6}" presName="hierRoot2" presStyleCnt="0"/>
      <dgm:spPr/>
    </dgm:pt>
    <dgm:pt modelId="{AA2C1B28-D288-47F8-8F58-6A19CB6B71F9}" type="pres">
      <dgm:prSet presAssocID="{DB5E136A-F8E9-4EE2-A2DD-070A6ECA30A6}" presName="composite2" presStyleCnt="0"/>
      <dgm:spPr/>
    </dgm:pt>
    <dgm:pt modelId="{C327A511-FB53-463F-9881-B787F2DBB276}" type="pres">
      <dgm:prSet presAssocID="{DB5E136A-F8E9-4EE2-A2DD-070A6ECA30A6}" presName="background2" presStyleLbl="node2" presStyleIdx="2" presStyleCnt="5"/>
      <dgm:spPr>
        <a:solidFill>
          <a:srgbClr val="004F5E">
            <a:alpha val="50000"/>
          </a:srgbClr>
        </a:solidFill>
      </dgm:spPr>
    </dgm:pt>
    <dgm:pt modelId="{0EA4BCD6-683D-492D-997A-5A8389B344BB}" type="pres">
      <dgm:prSet presAssocID="{DB5E136A-F8E9-4EE2-A2DD-070A6ECA30A6}" presName="text2" presStyleLbl="fgAcc2" presStyleIdx="2" presStyleCnt="5" custScaleX="131852" custScaleY="144726" custLinFactNeighborX="510" custLinFactNeighborY="-41236">
        <dgm:presLayoutVars>
          <dgm:chPref val="3"/>
        </dgm:presLayoutVars>
      </dgm:prSet>
      <dgm:spPr/>
    </dgm:pt>
    <dgm:pt modelId="{1756E8C4-326C-4CEE-A895-E486D2534F67}" type="pres">
      <dgm:prSet presAssocID="{DB5E136A-F8E9-4EE2-A2DD-070A6ECA30A6}" presName="hierChild3" presStyleCnt="0"/>
      <dgm:spPr/>
    </dgm:pt>
    <dgm:pt modelId="{1D8971DE-50C5-4BD7-9985-669FE2F07452}" type="pres">
      <dgm:prSet presAssocID="{14FF82E0-0F5F-48D7-B8D8-19882C057F8E}" presName="Name10" presStyleLbl="parChTrans1D2" presStyleIdx="3" presStyleCnt="5"/>
      <dgm:spPr/>
    </dgm:pt>
    <dgm:pt modelId="{9DF20C02-3EE2-4F37-A7A6-C2E94A2C4EB2}" type="pres">
      <dgm:prSet presAssocID="{DBC1D00F-AE90-4571-A404-1A0DA9F5481C}" presName="hierRoot2" presStyleCnt="0"/>
      <dgm:spPr/>
    </dgm:pt>
    <dgm:pt modelId="{8C2C3D87-47E7-4987-BD6C-AC125308D5E4}" type="pres">
      <dgm:prSet presAssocID="{DBC1D00F-AE90-4571-A404-1A0DA9F5481C}" presName="composite2" presStyleCnt="0"/>
      <dgm:spPr/>
    </dgm:pt>
    <dgm:pt modelId="{E7D72294-77EA-4219-BF18-370AFC8DDC2C}" type="pres">
      <dgm:prSet presAssocID="{DBC1D00F-AE90-4571-A404-1A0DA9F5481C}" presName="background2" presStyleLbl="node2" presStyleIdx="3" presStyleCnt="5"/>
      <dgm:spPr>
        <a:solidFill>
          <a:srgbClr val="004F5E">
            <a:alpha val="35000"/>
          </a:srgbClr>
        </a:solidFill>
      </dgm:spPr>
    </dgm:pt>
    <dgm:pt modelId="{9C4CA7F3-FFAF-4CFC-804B-B2D8BFF60379}" type="pres">
      <dgm:prSet presAssocID="{DBC1D00F-AE90-4571-A404-1A0DA9F5481C}" presName="text2" presStyleLbl="fgAcc2" presStyleIdx="3" presStyleCnt="5" custScaleX="131852" custScaleY="144726" custLinFactNeighborX="510" custLinFactNeighborY="-41236">
        <dgm:presLayoutVars>
          <dgm:chPref val="3"/>
        </dgm:presLayoutVars>
      </dgm:prSet>
      <dgm:spPr/>
    </dgm:pt>
    <dgm:pt modelId="{0120474D-E38C-49AD-92C6-EA326DEDE193}" type="pres">
      <dgm:prSet presAssocID="{DBC1D00F-AE90-4571-A404-1A0DA9F5481C}" presName="hierChild3" presStyleCnt="0"/>
      <dgm:spPr/>
    </dgm:pt>
    <dgm:pt modelId="{99E1154E-7817-4FCA-91F6-C0A66FDECEDA}" type="pres">
      <dgm:prSet presAssocID="{C26AAD4C-34F5-4251-AB9E-45E61EE10429}" presName="Name10" presStyleLbl="parChTrans1D2" presStyleIdx="4" presStyleCnt="5"/>
      <dgm:spPr/>
    </dgm:pt>
    <dgm:pt modelId="{E79BE09C-AA03-457A-8DD1-54C6B6A8BF95}" type="pres">
      <dgm:prSet presAssocID="{B1D6E1C5-8D1B-4DAD-B3E2-391120CE4D85}" presName="hierRoot2" presStyleCnt="0"/>
      <dgm:spPr/>
    </dgm:pt>
    <dgm:pt modelId="{10D8B2E8-5130-457D-B494-38E19E75B807}" type="pres">
      <dgm:prSet presAssocID="{B1D6E1C5-8D1B-4DAD-B3E2-391120CE4D85}" presName="composite2" presStyleCnt="0"/>
      <dgm:spPr/>
    </dgm:pt>
    <dgm:pt modelId="{EA46DC9A-56A2-4A3A-BA64-B641C5167D0F}" type="pres">
      <dgm:prSet presAssocID="{B1D6E1C5-8D1B-4DAD-B3E2-391120CE4D85}" presName="background2" presStyleLbl="node2" presStyleIdx="4" presStyleCnt="5"/>
      <dgm:spPr>
        <a:solidFill>
          <a:srgbClr val="004F5E">
            <a:alpha val="20000"/>
          </a:srgbClr>
        </a:solidFill>
        <a:ln>
          <a:solidFill>
            <a:srgbClr val="D6EEEF"/>
          </a:solidFill>
        </a:ln>
      </dgm:spPr>
    </dgm:pt>
    <dgm:pt modelId="{EC847E7D-7FD6-4C6C-AF9C-F286C0630500}" type="pres">
      <dgm:prSet presAssocID="{B1D6E1C5-8D1B-4DAD-B3E2-391120CE4D85}" presName="text2" presStyleLbl="fgAcc2" presStyleIdx="4" presStyleCnt="5" custScaleX="131852" custScaleY="144726" custLinFactNeighborX="510" custLinFactNeighborY="-41236">
        <dgm:presLayoutVars>
          <dgm:chPref val="3"/>
        </dgm:presLayoutVars>
      </dgm:prSet>
      <dgm:spPr/>
    </dgm:pt>
    <dgm:pt modelId="{A1C56F53-62A8-437D-8116-4FB2A21C8FEC}" type="pres">
      <dgm:prSet presAssocID="{B1D6E1C5-8D1B-4DAD-B3E2-391120CE4D85}" presName="hierChild3" presStyleCnt="0"/>
      <dgm:spPr/>
    </dgm:pt>
  </dgm:ptLst>
  <dgm:cxnLst>
    <dgm:cxn modelId="{45296917-0A3A-4705-B49A-4A50D97A1CE2}" srcId="{FE016083-0DE8-4DBB-8B4F-8FFC03BE0E75}" destId="{DB5E136A-F8E9-4EE2-A2DD-070A6ECA30A6}" srcOrd="2" destOrd="0" parTransId="{7AC4F378-C556-4BD1-ABDC-58AB926FC23E}" sibTransId="{4555FD7B-4F2F-4B19-A8DA-779B8D032460}"/>
    <dgm:cxn modelId="{B0302E68-BFB4-49C1-A242-F387F55126DB}" type="presOf" srcId="{DB5E136A-F8E9-4EE2-A2DD-070A6ECA30A6}" destId="{0EA4BCD6-683D-492D-997A-5A8389B344BB}" srcOrd="0" destOrd="0" presId="urn:microsoft.com/office/officeart/2005/8/layout/hierarchy1"/>
    <dgm:cxn modelId="{96A51F4A-4129-41B9-9E88-CBDBD449C910}" type="presOf" srcId="{703330B3-0A8E-4437-AC81-524090EF6C5F}" destId="{EF20DF9B-49C9-46D9-873A-2EA49A8D8092}" srcOrd="0" destOrd="0" presId="urn:microsoft.com/office/officeart/2005/8/layout/hierarchy1"/>
    <dgm:cxn modelId="{6F795A52-A877-40F5-85FF-328BE8CD9878}" srcId="{FE016083-0DE8-4DBB-8B4F-8FFC03BE0E75}" destId="{B1D6E1C5-8D1B-4DAD-B3E2-391120CE4D85}" srcOrd="4" destOrd="0" parTransId="{C26AAD4C-34F5-4251-AB9E-45E61EE10429}" sibTransId="{EAC05C13-4C68-4F0D-8F37-C43735A099B3}"/>
    <dgm:cxn modelId="{22219C58-A633-4177-A066-F35E1F6DDE5C}" srcId="{FE016083-0DE8-4DBB-8B4F-8FFC03BE0E75}" destId="{DBC1D00F-AE90-4571-A404-1A0DA9F5481C}" srcOrd="3" destOrd="0" parTransId="{14FF82E0-0F5F-48D7-B8D8-19882C057F8E}" sibTransId="{AA245CB4-6889-46E4-85B2-670F613254AD}"/>
    <dgm:cxn modelId="{AB768682-9CA1-42B9-81F5-15691914EEE7}" type="presOf" srcId="{C0C6C593-B4C3-403B-92FA-6B690DA45000}" destId="{40A6A115-9F31-4FB5-A03A-7FE30C9CE21B}" srcOrd="0" destOrd="0" presId="urn:microsoft.com/office/officeart/2005/8/layout/hierarchy1"/>
    <dgm:cxn modelId="{C0C07A8D-64A6-4438-9E98-6D83BC391A2A}" type="presOf" srcId="{7AC4F378-C556-4BD1-ABDC-58AB926FC23E}" destId="{C63A0B25-F872-4775-A289-CD07E43494CE}" srcOrd="0" destOrd="0" presId="urn:microsoft.com/office/officeart/2005/8/layout/hierarchy1"/>
    <dgm:cxn modelId="{896DA1A0-EB89-4A6A-B215-9FC8C0167868}" type="presOf" srcId="{14FF82E0-0F5F-48D7-B8D8-19882C057F8E}" destId="{1D8971DE-50C5-4BD7-9985-669FE2F07452}" srcOrd="0" destOrd="0" presId="urn:microsoft.com/office/officeart/2005/8/layout/hierarchy1"/>
    <dgm:cxn modelId="{A0357CA5-BEB1-4C85-B2A6-A0612F8D686A}" type="presOf" srcId="{69D0A847-DA6A-4D4C-A5EF-26F7B1870F5A}" destId="{B1F01BEF-32E2-4C86-902F-A55ECC227476}" srcOrd="0" destOrd="0" presId="urn:microsoft.com/office/officeart/2005/8/layout/hierarchy1"/>
    <dgm:cxn modelId="{624DE7B4-AF32-4F81-B0F6-7AEAEEACF56C}" type="presOf" srcId="{B1D6E1C5-8D1B-4DAD-B3E2-391120CE4D85}" destId="{EC847E7D-7FD6-4C6C-AF9C-F286C0630500}" srcOrd="0" destOrd="0" presId="urn:microsoft.com/office/officeart/2005/8/layout/hierarchy1"/>
    <dgm:cxn modelId="{42BECBBA-D884-4DDC-A65F-88F17C3ADCA5}" type="presOf" srcId="{A29B1A47-A822-49D9-A44D-003FB67FCCF7}" destId="{6F2A472B-E41C-488D-8464-8E15369DA2BD}" srcOrd="0" destOrd="0" presId="urn:microsoft.com/office/officeart/2005/8/layout/hierarchy1"/>
    <dgm:cxn modelId="{7D69A0CC-A8E7-44AC-A378-BA4A30E34603}" type="presOf" srcId="{DBC1D00F-AE90-4571-A404-1A0DA9F5481C}" destId="{9C4CA7F3-FFAF-4CFC-804B-B2D8BFF60379}" srcOrd="0" destOrd="0" presId="urn:microsoft.com/office/officeart/2005/8/layout/hierarchy1"/>
    <dgm:cxn modelId="{01DA0CD7-9883-473D-8781-7FD9B7F7DABC}" type="presOf" srcId="{C26AAD4C-34F5-4251-AB9E-45E61EE10429}" destId="{99E1154E-7817-4FCA-91F6-C0A66FDECEDA}" srcOrd="0" destOrd="0" presId="urn:microsoft.com/office/officeart/2005/8/layout/hierarchy1"/>
    <dgm:cxn modelId="{21444ADB-784A-46E7-9013-AEFA9A5E0634}" srcId="{FE016083-0DE8-4DBB-8B4F-8FFC03BE0E75}" destId="{703330B3-0A8E-4437-AC81-524090EF6C5F}" srcOrd="0" destOrd="0" parTransId="{C0C6C593-B4C3-403B-92FA-6B690DA45000}" sibTransId="{A772801A-CFA9-44DF-A2E4-E81754963DF8}"/>
    <dgm:cxn modelId="{41918CEE-55BD-4BE4-A1A9-0CA50C2EA278}" type="presOf" srcId="{FE016083-0DE8-4DBB-8B4F-8FFC03BE0E75}" destId="{60359632-7C12-4307-BD81-17ABD2D16669}" srcOrd="0" destOrd="0" presId="urn:microsoft.com/office/officeart/2005/8/layout/hierarchy1"/>
    <dgm:cxn modelId="{1CC33FF6-73DD-4872-B559-DF41D6B84A6E}" type="presOf" srcId="{7F42B677-3087-4A6D-9E43-C1782DEF1BE7}" destId="{90786731-5BD4-4CD6-9E0E-E98C599CF099}" srcOrd="0" destOrd="0" presId="urn:microsoft.com/office/officeart/2005/8/layout/hierarchy1"/>
    <dgm:cxn modelId="{9276ABF6-0E35-4A84-BE06-B5F415BE65B8}" srcId="{FE016083-0DE8-4DBB-8B4F-8FFC03BE0E75}" destId="{7F42B677-3087-4A6D-9E43-C1782DEF1BE7}" srcOrd="1" destOrd="0" parTransId="{69D0A847-DA6A-4D4C-A5EF-26F7B1870F5A}" sibTransId="{E6DB8302-E588-4316-B477-C9120F466530}"/>
    <dgm:cxn modelId="{6547CDFE-A51F-45AC-8C77-17A48B77ED82}" srcId="{A29B1A47-A822-49D9-A44D-003FB67FCCF7}" destId="{FE016083-0DE8-4DBB-8B4F-8FFC03BE0E75}" srcOrd="0" destOrd="0" parTransId="{21F6941B-466F-4329-93D4-E4BD99CA1F6F}" sibTransId="{6AE54DA9-9AB2-42B6-BD5A-FD8AE3ADE43A}"/>
    <dgm:cxn modelId="{E0B96E30-210C-434A-83E9-723682F8BADA}" type="presParOf" srcId="{6F2A472B-E41C-488D-8464-8E15369DA2BD}" destId="{30ED1759-6F8F-4023-BFB7-382040524B4D}" srcOrd="0" destOrd="0" presId="urn:microsoft.com/office/officeart/2005/8/layout/hierarchy1"/>
    <dgm:cxn modelId="{3B4BE5BE-8539-485D-874A-56C45D073126}" type="presParOf" srcId="{30ED1759-6F8F-4023-BFB7-382040524B4D}" destId="{7725F0F9-F9E9-40D0-8F56-F6D66F27E582}" srcOrd="0" destOrd="0" presId="urn:microsoft.com/office/officeart/2005/8/layout/hierarchy1"/>
    <dgm:cxn modelId="{D968F867-F2C4-4D42-A9E7-51093BE46D35}" type="presParOf" srcId="{7725F0F9-F9E9-40D0-8F56-F6D66F27E582}" destId="{99B0DC27-0713-44B9-AA48-7A93D8B6EB96}" srcOrd="0" destOrd="0" presId="urn:microsoft.com/office/officeart/2005/8/layout/hierarchy1"/>
    <dgm:cxn modelId="{725232F6-6A75-4AEF-9DAD-9E0B396D40EA}" type="presParOf" srcId="{7725F0F9-F9E9-40D0-8F56-F6D66F27E582}" destId="{60359632-7C12-4307-BD81-17ABD2D16669}" srcOrd="1" destOrd="0" presId="urn:microsoft.com/office/officeart/2005/8/layout/hierarchy1"/>
    <dgm:cxn modelId="{B3A11272-B0C0-40AD-A543-1B474946F45A}" type="presParOf" srcId="{30ED1759-6F8F-4023-BFB7-382040524B4D}" destId="{31B83A78-8EFA-417F-98E9-03BE03CA1A19}" srcOrd="1" destOrd="0" presId="urn:microsoft.com/office/officeart/2005/8/layout/hierarchy1"/>
    <dgm:cxn modelId="{D56DD02D-5D1D-44F0-9498-8527C2BCEDFE}" type="presParOf" srcId="{31B83A78-8EFA-417F-98E9-03BE03CA1A19}" destId="{40A6A115-9F31-4FB5-A03A-7FE30C9CE21B}" srcOrd="0" destOrd="0" presId="urn:microsoft.com/office/officeart/2005/8/layout/hierarchy1"/>
    <dgm:cxn modelId="{D88DFC79-DA65-4F4D-99E7-69DC075B781C}" type="presParOf" srcId="{31B83A78-8EFA-417F-98E9-03BE03CA1A19}" destId="{34F1D045-0627-4E0C-86A8-CC94665127ED}" srcOrd="1" destOrd="0" presId="urn:microsoft.com/office/officeart/2005/8/layout/hierarchy1"/>
    <dgm:cxn modelId="{5DDF7DAF-21EB-4F24-9E1E-5D1B7824FFDD}" type="presParOf" srcId="{34F1D045-0627-4E0C-86A8-CC94665127ED}" destId="{E8BAF6C8-C370-4360-B2C8-059325671513}" srcOrd="0" destOrd="0" presId="urn:microsoft.com/office/officeart/2005/8/layout/hierarchy1"/>
    <dgm:cxn modelId="{53DE439F-2181-4A96-88E4-5C2D4D9A8BA0}" type="presParOf" srcId="{E8BAF6C8-C370-4360-B2C8-059325671513}" destId="{D04E3056-1100-447E-BD54-6E90CF8E0D65}" srcOrd="0" destOrd="0" presId="urn:microsoft.com/office/officeart/2005/8/layout/hierarchy1"/>
    <dgm:cxn modelId="{9D08A0A8-921A-481C-826C-CA34A9FF184D}" type="presParOf" srcId="{E8BAF6C8-C370-4360-B2C8-059325671513}" destId="{EF20DF9B-49C9-46D9-873A-2EA49A8D8092}" srcOrd="1" destOrd="0" presId="urn:microsoft.com/office/officeart/2005/8/layout/hierarchy1"/>
    <dgm:cxn modelId="{E3707C9B-7209-4821-A82F-2BA63AC21275}" type="presParOf" srcId="{34F1D045-0627-4E0C-86A8-CC94665127ED}" destId="{01CAD102-5067-42E0-B266-5BE705DC8763}" srcOrd="1" destOrd="0" presId="urn:microsoft.com/office/officeart/2005/8/layout/hierarchy1"/>
    <dgm:cxn modelId="{283E5A9A-60C9-499E-9F02-0225E3B45905}" type="presParOf" srcId="{31B83A78-8EFA-417F-98E9-03BE03CA1A19}" destId="{B1F01BEF-32E2-4C86-902F-A55ECC227476}" srcOrd="2" destOrd="0" presId="urn:microsoft.com/office/officeart/2005/8/layout/hierarchy1"/>
    <dgm:cxn modelId="{96A81256-7844-471F-BCC8-DE7E9F45BC60}" type="presParOf" srcId="{31B83A78-8EFA-417F-98E9-03BE03CA1A19}" destId="{932E8142-7EAF-4A9F-AE01-47CBD760650F}" srcOrd="3" destOrd="0" presId="urn:microsoft.com/office/officeart/2005/8/layout/hierarchy1"/>
    <dgm:cxn modelId="{3BC0C261-40D9-4C72-B7F7-5D89E7028CD5}" type="presParOf" srcId="{932E8142-7EAF-4A9F-AE01-47CBD760650F}" destId="{4885BCE6-9B9D-4DD2-BAE4-31C70BD33619}" srcOrd="0" destOrd="0" presId="urn:microsoft.com/office/officeart/2005/8/layout/hierarchy1"/>
    <dgm:cxn modelId="{486BCA85-FE71-4E87-A774-41E8E9A5091A}" type="presParOf" srcId="{4885BCE6-9B9D-4DD2-BAE4-31C70BD33619}" destId="{D8CA54D2-0C80-4ACE-A2B3-73BC58680FFB}" srcOrd="0" destOrd="0" presId="urn:microsoft.com/office/officeart/2005/8/layout/hierarchy1"/>
    <dgm:cxn modelId="{D1893225-9B6B-4A87-9C5A-D8131D117E44}" type="presParOf" srcId="{4885BCE6-9B9D-4DD2-BAE4-31C70BD33619}" destId="{90786731-5BD4-4CD6-9E0E-E98C599CF099}" srcOrd="1" destOrd="0" presId="urn:microsoft.com/office/officeart/2005/8/layout/hierarchy1"/>
    <dgm:cxn modelId="{33C00013-21EB-4F1C-9DD1-271F6D6E5A90}" type="presParOf" srcId="{932E8142-7EAF-4A9F-AE01-47CBD760650F}" destId="{9F59E103-EDCD-419F-B8E8-22C44AFDA527}" srcOrd="1" destOrd="0" presId="urn:microsoft.com/office/officeart/2005/8/layout/hierarchy1"/>
    <dgm:cxn modelId="{9FEA2CCB-F7C4-4FFA-B5C2-E8116A50A75B}" type="presParOf" srcId="{31B83A78-8EFA-417F-98E9-03BE03CA1A19}" destId="{C63A0B25-F872-4775-A289-CD07E43494CE}" srcOrd="4" destOrd="0" presId="urn:microsoft.com/office/officeart/2005/8/layout/hierarchy1"/>
    <dgm:cxn modelId="{3DBF1E36-2F95-4543-B394-52672069631C}" type="presParOf" srcId="{31B83A78-8EFA-417F-98E9-03BE03CA1A19}" destId="{12E4E974-262D-4DC8-A355-24DF2A25388D}" srcOrd="5" destOrd="0" presId="urn:microsoft.com/office/officeart/2005/8/layout/hierarchy1"/>
    <dgm:cxn modelId="{B3FCA85E-48E3-42E5-B4FC-C24CD7AA2062}" type="presParOf" srcId="{12E4E974-262D-4DC8-A355-24DF2A25388D}" destId="{AA2C1B28-D288-47F8-8F58-6A19CB6B71F9}" srcOrd="0" destOrd="0" presId="urn:microsoft.com/office/officeart/2005/8/layout/hierarchy1"/>
    <dgm:cxn modelId="{B234C3FB-579F-4A92-8214-36FA96568848}" type="presParOf" srcId="{AA2C1B28-D288-47F8-8F58-6A19CB6B71F9}" destId="{C327A511-FB53-463F-9881-B787F2DBB276}" srcOrd="0" destOrd="0" presId="urn:microsoft.com/office/officeart/2005/8/layout/hierarchy1"/>
    <dgm:cxn modelId="{68844089-2E65-41C5-A587-B44824788B2E}" type="presParOf" srcId="{AA2C1B28-D288-47F8-8F58-6A19CB6B71F9}" destId="{0EA4BCD6-683D-492D-997A-5A8389B344BB}" srcOrd="1" destOrd="0" presId="urn:microsoft.com/office/officeart/2005/8/layout/hierarchy1"/>
    <dgm:cxn modelId="{3AD4648E-E09E-47C4-A2B1-D1B7859FBD8B}" type="presParOf" srcId="{12E4E974-262D-4DC8-A355-24DF2A25388D}" destId="{1756E8C4-326C-4CEE-A895-E486D2534F67}" srcOrd="1" destOrd="0" presId="urn:microsoft.com/office/officeart/2005/8/layout/hierarchy1"/>
    <dgm:cxn modelId="{A8BE940C-F053-48D8-8570-4BA29D1FA00A}" type="presParOf" srcId="{31B83A78-8EFA-417F-98E9-03BE03CA1A19}" destId="{1D8971DE-50C5-4BD7-9985-669FE2F07452}" srcOrd="6" destOrd="0" presId="urn:microsoft.com/office/officeart/2005/8/layout/hierarchy1"/>
    <dgm:cxn modelId="{A8D0D5C6-1D55-40F0-83FF-33DE63A990A0}" type="presParOf" srcId="{31B83A78-8EFA-417F-98E9-03BE03CA1A19}" destId="{9DF20C02-3EE2-4F37-A7A6-C2E94A2C4EB2}" srcOrd="7" destOrd="0" presId="urn:microsoft.com/office/officeart/2005/8/layout/hierarchy1"/>
    <dgm:cxn modelId="{0286E812-4B65-443D-B925-BBCAAE41230D}" type="presParOf" srcId="{9DF20C02-3EE2-4F37-A7A6-C2E94A2C4EB2}" destId="{8C2C3D87-47E7-4987-BD6C-AC125308D5E4}" srcOrd="0" destOrd="0" presId="urn:microsoft.com/office/officeart/2005/8/layout/hierarchy1"/>
    <dgm:cxn modelId="{7B17B2ED-A389-43D0-8358-27A8B1A0DC29}" type="presParOf" srcId="{8C2C3D87-47E7-4987-BD6C-AC125308D5E4}" destId="{E7D72294-77EA-4219-BF18-370AFC8DDC2C}" srcOrd="0" destOrd="0" presId="urn:microsoft.com/office/officeart/2005/8/layout/hierarchy1"/>
    <dgm:cxn modelId="{A656602D-839F-4007-8C83-C2B3B0585177}" type="presParOf" srcId="{8C2C3D87-47E7-4987-BD6C-AC125308D5E4}" destId="{9C4CA7F3-FFAF-4CFC-804B-B2D8BFF60379}" srcOrd="1" destOrd="0" presId="urn:microsoft.com/office/officeart/2005/8/layout/hierarchy1"/>
    <dgm:cxn modelId="{74592609-7AA7-4BA7-A9CE-ECF8964E7BA9}" type="presParOf" srcId="{9DF20C02-3EE2-4F37-A7A6-C2E94A2C4EB2}" destId="{0120474D-E38C-49AD-92C6-EA326DEDE193}" srcOrd="1" destOrd="0" presId="urn:microsoft.com/office/officeart/2005/8/layout/hierarchy1"/>
    <dgm:cxn modelId="{D7399422-CDED-4454-AF83-B93B02459E76}" type="presParOf" srcId="{31B83A78-8EFA-417F-98E9-03BE03CA1A19}" destId="{99E1154E-7817-4FCA-91F6-C0A66FDECEDA}" srcOrd="8" destOrd="0" presId="urn:microsoft.com/office/officeart/2005/8/layout/hierarchy1"/>
    <dgm:cxn modelId="{7A17CAB2-7270-4412-A8E1-7C267547DAC4}" type="presParOf" srcId="{31B83A78-8EFA-417F-98E9-03BE03CA1A19}" destId="{E79BE09C-AA03-457A-8DD1-54C6B6A8BF95}" srcOrd="9" destOrd="0" presId="urn:microsoft.com/office/officeart/2005/8/layout/hierarchy1"/>
    <dgm:cxn modelId="{AFE73A94-E735-4865-B435-FA3746BE657C}" type="presParOf" srcId="{E79BE09C-AA03-457A-8DD1-54C6B6A8BF95}" destId="{10D8B2E8-5130-457D-B494-38E19E75B807}" srcOrd="0" destOrd="0" presId="urn:microsoft.com/office/officeart/2005/8/layout/hierarchy1"/>
    <dgm:cxn modelId="{F8E39BC2-FD79-4744-AB71-E0378A4C8B44}" type="presParOf" srcId="{10D8B2E8-5130-457D-B494-38E19E75B807}" destId="{EA46DC9A-56A2-4A3A-BA64-B641C5167D0F}" srcOrd="0" destOrd="0" presId="urn:microsoft.com/office/officeart/2005/8/layout/hierarchy1"/>
    <dgm:cxn modelId="{5B4AE7DE-A19B-4F7C-B542-393D419F99C2}" type="presParOf" srcId="{10D8B2E8-5130-457D-B494-38E19E75B807}" destId="{EC847E7D-7FD6-4C6C-AF9C-F286C0630500}" srcOrd="1" destOrd="0" presId="urn:microsoft.com/office/officeart/2005/8/layout/hierarchy1"/>
    <dgm:cxn modelId="{0437C860-9B3A-4D89-BB70-9FBAF855E7A7}" type="presParOf" srcId="{E79BE09C-AA03-457A-8DD1-54C6B6A8BF95}" destId="{A1C56F53-62A8-437D-8116-4FB2A21C8F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C4A54-9735-4548-ABFD-4F53C525B2BF}">
      <dsp:nvSpPr>
        <dsp:cNvPr id="0" name=""/>
        <dsp:cNvSpPr/>
      </dsp:nvSpPr>
      <dsp:spPr>
        <a:xfrm rot="10800000">
          <a:off x="0" y="0"/>
          <a:ext cx="4812395" cy="871691"/>
        </a:xfrm>
        <a:prstGeom prst="trapezoid">
          <a:avLst>
            <a:gd name="adj" fmla="val 55208"/>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a:t>Förebygga</a:t>
          </a:r>
        </a:p>
      </dsp:txBody>
      <dsp:txXfrm rot="-10800000">
        <a:off x="842169" y="0"/>
        <a:ext cx="3128057" cy="871691"/>
      </dsp:txXfrm>
    </dsp:sp>
    <dsp:sp modelId="{B476E8D7-8864-49BA-9DB6-618CD8D4F1C6}">
      <dsp:nvSpPr>
        <dsp:cNvPr id="0" name=""/>
        <dsp:cNvSpPr/>
      </dsp:nvSpPr>
      <dsp:spPr>
        <a:xfrm rot="10800000">
          <a:off x="481239" y="871691"/>
          <a:ext cx="3849916" cy="871691"/>
        </a:xfrm>
        <a:prstGeom prst="trapezoid">
          <a:avLst>
            <a:gd name="adj" fmla="val 55208"/>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a:t>Aktualisering</a:t>
          </a:r>
        </a:p>
      </dsp:txBody>
      <dsp:txXfrm rot="-10800000">
        <a:off x="1154975" y="871691"/>
        <a:ext cx="2502445" cy="871691"/>
      </dsp:txXfrm>
    </dsp:sp>
    <dsp:sp modelId="{3296082C-4B10-4FAD-A311-B274FD78D433}">
      <dsp:nvSpPr>
        <dsp:cNvPr id="0" name=""/>
        <dsp:cNvSpPr/>
      </dsp:nvSpPr>
      <dsp:spPr>
        <a:xfrm rot="10800000">
          <a:off x="962479" y="1743382"/>
          <a:ext cx="2887437" cy="871691"/>
        </a:xfrm>
        <a:prstGeom prst="trapezoid">
          <a:avLst>
            <a:gd name="adj" fmla="val 55208"/>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a:t>Utredning</a:t>
          </a:r>
        </a:p>
      </dsp:txBody>
      <dsp:txXfrm rot="-10800000">
        <a:off x="1467780" y="1743382"/>
        <a:ext cx="1876834" cy="871691"/>
      </dsp:txXfrm>
    </dsp:sp>
    <dsp:sp modelId="{9FD26BC8-C9BC-4E11-9FDC-27582A008633}">
      <dsp:nvSpPr>
        <dsp:cNvPr id="0" name=""/>
        <dsp:cNvSpPr/>
      </dsp:nvSpPr>
      <dsp:spPr>
        <a:xfrm rot="10800000">
          <a:off x="1443718" y="2615073"/>
          <a:ext cx="1924958" cy="871691"/>
        </a:xfrm>
        <a:prstGeom prst="trapezoid">
          <a:avLst>
            <a:gd name="adj" fmla="val 55208"/>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a:t>Behov</a:t>
          </a:r>
        </a:p>
      </dsp:txBody>
      <dsp:txXfrm rot="-10800000">
        <a:off x="1780586" y="2615073"/>
        <a:ext cx="1251222" cy="871691"/>
      </dsp:txXfrm>
    </dsp:sp>
    <dsp:sp modelId="{081F60BE-3CB0-4554-8126-1BC38374428D}">
      <dsp:nvSpPr>
        <dsp:cNvPr id="0" name=""/>
        <dsp:cNvSpPr/>
      </dsp:nvSpPr>
      <dsp:spPr>
        <a:xfrm rot="10800000">
          <a:off x="1924958" y="3486764"/>
          <a:ext cx="962479" cy="871691"/>
        </a:xfrm>
        <a:prstGeom prst="trapezoid">
          <a:avLst>
            <a:gd name="adj" fmla="val 55208"/>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sv-SE" sz="2000" kern="1200"/>
            <a:t>Insats</a:t>
          </a:r>
        </a:p>
      </dsp:txBody>
      <dsp:txXfrm rot="-10800000">
        <a:off x="1924958" y="3486764"/>
        <a:ext cx="962479" cy="871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1154E-7817-4FCA-91F6-C0A66FDECEDA}">
      <dsp:nvSpPr>
        <dsp:cNvPr id="0" name=""/>
        <dsp:cNvSpPr/>
      </dsp:nvSpPr>
      <dsp:spPr>
        <a:xfrm>
          <a:off x="4465535" y="1065903"/>
          <a:ext cx="3740670" cy="676921"/>
        </a:xfrm>
        <a:custGeom>
          <a:avLst/>
          <a:gdLst/>
          <a:ahLst/>
          <a:cxnLst/>
          <a:rect l="0" t="0" r="0" b="0"/>
          <a:pathLst>
            <a:path>
              <a:moveTo>
                <a:pt x="0" y="0"/>
              </a:moveTo>
              <a:lnTo>
                <a:pt x="0" y="565574"/>
              </a:lnTo>
              <a:lnTo>
                <a:pt x="3740670" y="565574"/>
              </a:lnTo>
              <a:lnTo>
                <a:pt x="3740670" y="676921"/>
              </a:lnTo>
            </a:path>
          </a:pathLst>
        </a:custGeom>
        <a:noFill/>
        <a:ln w="12700" cap="flat" cmpd="sng" algn="ctr">
          <a:solidFill>
            <a:srgbClr val="004F5E"/>
          </a:solidFill>
          <a:prstDash val="solid"/>
          <a:miter lim="800000"/>
        </a:ln>
        <a:effectLst/>
      </dsp:spPr>
      <dsp:style>
        <a:lnRef idx="2">
          <a:scrgbClr r="0" g="0" b="0"/>
        </a:lnRef>
        <a:fillRef idx="0">
          <a:scrgbClr r="0" g="0" b="0"/>
        </a:fillRef>
        <a:effectRef idx="0">
          <a:scrgbClr r="0" g="0" b="0"/>
        </a:effectRef>
        <a:fontRef idx="minor"/>
      </dsp:style>
    </dsp:sp>
    <dsp:sp modelId="{1D8971DE-50C5-4BD7-9985-669FE2F07452}">
      <dsp:nvSpPr>
        <dsp:cNvPr id="0" name=""/>
        <dsp:cNvSpPr/>
      </dsp:nvSpPr>
      <dsp:spPr>
        <a:xfrm>
          <a:off x="4465535" y="1065903"/>
          <a:ext cx="1891769" cy="676921"/>
        </a:xfrm>
        <a:custGeom>
          <a:avLst/>
          <a:gdLst/>
          <a:ahLst/>
          <a:cxnLst/>
          <a:rect l="0" t="0" r="0" b="0"/>
          <a:pathLst>
            <a:path>
              <a:moveTo>
                <a:pt x="0" y="0"/>
              </a:moveTo>
              <a:lnTo>
                <a:pt x="0" y="565574"/>
              </a:lnTo>
              <a:lnTo>
                <a:pt x="1891769" y="565574"/>
              </a:lnTo>
              <a:lnTo>
                <a:pt x="1891769" y="676921"/>
              </a:lnTo>
            </a:path>
          </a:pathLst>
        </a:custGeom>
        <a:noFill/>
        <a:ln w="12700" cap="flat" cmpd="sng" algn="ctr">
          <a:solidFill>
            <a:srgbClr val="004F5E"/>
          </a:solidFill>
          <a:prstDash val="solid"/>
          <a:miter lim="800000"/>
        </a:ln>
        <a:effectLst/>
      </dsp:spPr>
      <dsp:style>
        <a:lnRef idx="2">
          <a:scrgbClr r="0" g="0" b="0"/>
        </a:lnRef>
        <a:fillRef idx="0">
          <a:scrgbClr r="0" g="0" b="0"/>
        </a:fillRef>
        <a:effectRef idx="0">
          <a:scrgbClr r="0" g="0" b="0"/>
        </a:effectRef>
        <a:fontRef idx="minor"/>
      </dsp:style>
    </dsp:sp>
    <dsp:sp modelId="{C63A0B25-F872-4775-A289-CD07E43494CE}">
      <dsp:nvSpPr>
        <dsp:cNvPr id="0" name=""/>
        <dsp:cNvSpPr/>
      </dsp:nvSpPr>
      <dsp:spPr>
        <a:xfrm>
          <a:off x="4419815" y="1065903"/>
          <a:ext cx="91440" cy="676921"/>
        </a:xfrm>
        <a:custGeom>
          <a:avLst/>
          <a:gdLst/>
          <a:ahLst/>
          <a:cxnLst/>
          <a:rect l="0" t="0" r="0" b="0"/>
          <a:pathLst>
            <a:path>
              <a:moveTo>
                <a:pt x="45720" y="0"/>
              </a:moveTo>
              <a:lnTo>
                <a:pt x="45720" y="565574"/>
              </a:lnTo>
              <a:lnTo>
                <a:pt x="85612" y="565574"/>
              </a:lnTo>
              <a:lnTo>
                <a:pt x="85612" y="676921"/>
              </a:lnTo>
            </a:path>
          </a:pathLst>
        </a:custGeom>
        <a:noFill/>
        <a:ln w="12700" cap="flat" cmpd="sng" algn="ctr">
          <a:solidFill>
            <a:srgbClr val="004F5E"/>
          </a:solidFill>
          <a:prstDash val="solid"/>
          <a:miter lim="800000"/>
        </a:ln>
        <a:effectLst/>
      </dsp:spPr>
      <dsp:style>
        <a:lnRef idx="2">
          <a:scrgbClr r="0" g="0" b="0"/>
        </a:lnRef>
        <a:fillRef idx="0">
          <a:scrgbClr r="0" g="0" b="0"/>
        </a:fillRef>
        <a:effectRef idx="0">
          <a:scrgbClr r="0" g="0" b="0"/>
        </a:effectRef>
        <a:fontRef idx="minor"/>
      </dsp:style>
    </dsp:sp>
    <dsp:sp modelId="{B1F01BEF-32E2-4C86-902F-A55ECC227476}">
      <dsp:nvSpPr>
        <dsp:cNvPr id="0" name=""/>
        <dsp:cNvSpPr/>
      </dsp:nvSpPr>
      <dsp:spPr>
        <a:xfrm>
          <a:off x="2653550" y="1065903"/>
          <a:ext cx="1811984" cy="676921"/>
        </a:xfrm>
        <a:custGeom>
          <a:avLst/>
          <a:gdLst/>
          <a:ahLst/>
          <a:cxnLst/>
          <a:rect l="0" t="0" r="0" b="0"/>
          <a:pathLst>
            <a:path>
              <a:moveTo>
                <a:pt x="1811984" y="0"/>
              </a:moveTo>
              <a:lnTo>
                <a:pt x="1811984" y="565574"/>
              </a:lnTo>
              <a:lnTo>
                <a:pt x="0" y="565574"/>
              </a:lnTo>
              <a:lnTo>
                <a:pt x="0" y="676921"/>
              </a:lnTo>
            </a:path>
          </a:pathLst>
        </a:custGeom>
        <a:noFill/>
        <a:ln w="12700" cap="flat" cmpd="sng" algn="ctr">
          <a:solidFill>
            <a:srgbClr val="004F5E"/>
          </a:solidFill>
          <a:prstDash val="solid"/>
          <a:miter lim="800000"/>
        </a:ln>
        <a:effectLst/>
      </dsp:spPr>
      <dsp:style>
        <a:lnRef idx="2">
          <a:scrgbClr r="0" g="0" b="0"/>
        </a:lnRef>
        <a:fillRef idx="0">
          <a:scrgbClr r="0" g="0" b="0"/>
        </a:fillRef>
        <a:effectRef idx="0">
          <a:scrgbClr r="0" g="0" b="0"/>
        </a:effectRef>
        <a:fontRef idx="minor"/>
      </dsp:style>
    </dsp:sp>
    <dsp:sp modelId="{40A6A115-9F31-4FB5-A03A-7FE30C9CE21B}">
      <dsp:nvSpPr>
        <dsp:cNvPr id="0" name=""/>
        <dsp:cNvSpPr/>
      </dsp:nvSpPr>
      <dsp:spPr>
        <a:xfrm>
          <a:off x="801673" y="1065903"/>
          <a:ext cx="3663861" cy="676921"/>
        </a:xfrm>
        <a:custGeom>
          <a:avLst/>
          <a:gdLst/>
          <a:ahLst/>
          <a:cxnLst/>
          <a:rect l="0" t="0" r="0" b="0"/>
          <a:pathLst>
            <a:path>
              <a:moveTo>
                <a:pt x="3663861" y="0"/>
              </a:moveTo>
              <a:lnTo>
                <a:pt x="3663861" y="565574"/>
              </a:lnTo>
              <a:lnTo>
                <a:pt x="0" y="565574"/>
              </a:lnTo>
              <a:lnTo>
                <a:pt x="0" y="676921"/>
              </a:lnTo>
            </a:path>
          </a:pathLst>
        </a:custGeom>
        <a:noFill/>
        <a:ln w="12700" cap="flat" cmpd="sng" algn="ctr">
          <a:solidFill>
            <a:srgbClr val="004F5E"/>
          </a:solidFill>
          <a:prstDash val="solid"/>
          <a:miter lim="800000"/>
        </a:ln>
        <a:effectLst/>
      </dsp:spPr>
      <dsp:style>
        <a:lnRef idx="2">
          <a:scrgbClr r="0" g="0" b="0"/>
        </a:lnRef>
        <a:fillRef idx="0">
          <a:scrgbClr r="0" g="0" b="0"/>
        </a:fillRef>
        <a:effectRef idx="0">
          <a:scrgbClr r="0" g="0" b="0"/>
        </a:effectRef>
        <a:fontRef idx="minor"/>
      </dsp:style>
    </dsp:sp>
    <dsp:sp modelId="{99B0DC27-0713-44B9-AA48-7A93D8B6EB96}">
      <dsp:nvSpPr>
        <dsp:cNvPr id="0" name=""/>
        <dsp:cNvSpPr/>
      </dsp:nvSpPr>
      <dsp:spPr>
        <a:xfrm>
          <a:off x="3013143" y="121336"/>
          <a:ext cx="2904784" cy="944566"/>
        </a:xfrm>
        <a:prstGeom prst="roundRect">
          <a:avLst>
            <a:gd name="adj" fmla="val 10000"/>
          </a:avLst>
        </a:prstGeom>
        <a:solidFill>
          <a:srgbClr val="004F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59632-7C12-4307-BD81-17ABD2D16669}">
      <dsp:nvSpPr>
        <dsp:cNvPr id="0" name=""/>
        <dsp:cNvSpPr/>
      </dsp:nvSpPr>
      <dsp:spPr>
        <a:xfrm>
          <a:off x="3146692" y="248207"/>
          <a:ext cx="2904784" cy="944566"/>
        </a:xfrm>
        <a:prstGeom prst="roundRect">
          <a:avLst>
            <a:gd name="adj" fmla="val 10000"/>
          </a:avLst>
        </a:prstGeom>
        <a:solidFill>
          <a:schemeClr val="lt1">
            <a:alpha val="90000"/>
            <a:hueOff val="0"/>
            <a:satOff val="0"/>
            <a:lumOff val="0"/>
            <a:alphaOff val="0"/>
          </a:schemeClr>
        </a:solidFill>
        <a:ln w="12700" cap="flat" cmpd="sng" algn="ctr">
          <a:solidFill>
            <a:srgbClr val="004F5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sv-SE" sz="1800" b="1" kern="1200"/>
            <a:t>NUSO </a:t>
          </a:r>
        </a:p>
        <a:p>
          <a:pPr marL="0" lvl="0" indent="0" algn="ctr" defTabSz="800100" rtl="0">
            <a:lnSpc>
              <a:spcPct val="90000"/>
            </a:lnSpc>
            <a:spcBef>
              <a:spcPct val="0"/>
            </a:spcBef>
            <a:spcAft>
              <a:spcPct val="35000"/>
            </a:spcAft>
            <a:buNone/>
          </a:pPr>
          <a:r>
            <a:rPr lang="sv-SE" sz="1800" b="1" kern="1200">
              <a:latin typeface="Calibri Light" panose="020F0302020204030204"/>
            </a:rPr>
            <a:t>IFO vuxen + funk.</a:t>
          </a:r>
          <a:endParaRPr lang="sv-SE" sz="1800" b="1" kern="1200"/>
        </a:p>
      </dsp:txBody>
      <dsp:txXfrm>
        <a:off x="3174357" y="275872"/>
        <a:ext cx="2849454" cy="889236"/>
      </dsp:txXfrm>
    </dsp:sp>
    <dsp:sp modelId="{D04E3056-1100-447E-BD54-6E90CF8E0D65}">
      <dsp:nvSpPr>
        <dsp:cNvPr id="0" name=""/>
        <dsp:cNvSpPr/>
      </dsp:nvSpPr>
      <dsp:spPr>
        <a:xfrm>
          <a:off x="9283" y="1742824"/>
          <a:ext cx="1584779" cy="1104593"/>
        </a:xfrm>
        <a:prstGeom prst="roundRect">
          <a:avLst>
            <a:gd name="adj" fmla="val 10000"/>
          </a:avLst>
        </a:prstGeom>
        <a:solidFill>
          <a:srgbClr val="004F5E">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0DF9B-49C9-46D9-873A-2EA49A8D8092}">
      <dsp:nvSpPr>
        <dsp:cNvPr id="0" name=""/>
        <dsp:cNvSpPr/>
      </dsp:nvSpPr>
      <dsp:spPr>
        <a:xfrm>
          <a:off x="142832" y="1869695"/>
          <a:ext cx="1584779" cy="1104593"/>
        </a:xfrm>
        <a:prstGeom prst="roundRect">
          <a:avLst>
            <a:gd name="adj" fmla="val 10000"/>
          </a:avLst>
        </a:prstGeom>
        <a:solidFill>
          <a:schemeClr val="lt1">
            <a:alpha val="90000"/>
            <a:hueOff val="0"/>
            <a:satOff val="0"/>
            <a:lumOff val="0"/>
            <a:alphaOff val="0"/>
          </a:schemeClr>
        </a:solidFill>
        <a:ln w="12700" cap="flat" cmpd="sng" algn="ctr">
          <a:solidFill>
            <a:srgbClr val="004F5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a:latin typeface="+mn-lt"/>
            </a:rPr>
            <a:t>Skadligt bruk och beroende</a:t>
          </a:r>
        </a:p>
      </dsp:txBody>
      <dsp:txXfrm>
        <a:off x="175184" y="1902047"/>
        <a:ext cx="1520075" cy="1039889"/>
      </dsp:txXfrm>
    </dsp:sp>
    <dsp:sp modelId="{D8CA54D2-0C80-4ACE-A2B3-73BC58680FFB}">
      <dsp:nvSpPr>
        <dsp:cNvPr id="0" name=""/>
        <dsp:cNvSpPr/>
      </dsp:nvSpPr>
      <dsp:spPr>
        <a:xfrm>
          <a:off x="1861161" y="1742824"/>
          <a:ext cx="1584779" cy="1104593"/>
        </a:xfrm>
        <a:prstGeom prst="roundRect">
          <a:avLst>
            <a:gd name="adj" fmla="val 10000"/>
          </a:avLst>
        </a:prstGeom>
        <a:solidFill>
          <a:srgbClr val="004F5E">
            <a:alpha val="6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86731-5BD4-4CD6-9E0E-E98C599CF099}">
      <dsp:nvSpPr>
        <dsp:cNvPr id="0" name=""/>
        <dsp:cNvSpPr/>
      </dsp:nvSpPr>
      <dsp:spPr>
        <a:xfrm>
          <a:off x="1994709" y="1869695"/>
          <a:ext cx="1584779" cy="1104593"/>
        </a:xfrm>
        <a:prstGeom prst="roundRect">
          <a:avLst>
            <a:gd name="adj" fmla="val 10000"/>
          </a:avLst>
        </a:prstGeom>
        <a:solidFill>
          <a:schemeClr val="lt1">
            <a:alpha val="90000"/>
            <a:hueOff val="0"/>
            <a:satOff val="0"/>
            <a:lumOff val="0"/>
            <a:alphaOff val="0"/>
          </a:schemeClr>
        </a:solidFill>
        <a:ln w="12700" cap="flat" cmpd="sng" algn="ctr">
          <a:solidFill>
            <a:srgbClr val="004F5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a:latin typeface="+mn-lt"/>
            </a:rPr>
            <a:t>Ekonomiskt bistånd</a:t>
          </a:r>
        </a:p>
      </dsp:txBody>
      <dsp:txXfrm>
        <a:off x="2027061" y="1902047"/>
        <a:ext cx="1520075" cy="1039889"/>
      </dsp:txXfrm>
    </dsp:sp>
    <dsp:sp modelId="{C327A511-FB53-463F-9881-B787F2DBB276}">
      <dsp:nvSpPr>
        <dsp:cNvPr id="0" name=""/>
        <dsp:cNvSpPr/>
      </dsp:nvSpPr>
      <dsp:spPr>
        <a:xfrm>
          <a:off x="3713038" y="1742824"/>
          <a:ext cx="1584779" cy="1104593"/>
        </a:xfrm>
        <a:prstGeom prst="roundRect">
          <a:avLst>
            <a:gd name="adj" fmla="val 10000"/>
          </a:avLst>
        </a:prstGeom>
        <a:solidFill>
          <a:srgbClr val="004F5E">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4BCD6-683D-492D-997A-5A8389B344BB}">
      <dsp:nvSpPr>
        <dsp:cNvPr id="0" name=""/>
        <dsp:cNvSpPr/>
      </dsp:nvSpPr>
      <dsp:spPr>
        <a:xfrm>
          <a:off x="3846586" y="1869695"/>
          <a:ext cx="1584779" cy="1104593"/>
        </a:xfrm>
        <a:prstGeom prst="roundRect">
          <a:avLst>
            <a:gd name="adj" fmla="val 10000"/>
          </a:avLst>
        </a:prstGeom>
        <a:solidFill>
          <a:schemeClr val="lt1">
            <a:alpha val="90000"/>
            <a:hueOff val="0"/>
            <a:satOff val="0"/>
            <a:lumOff val="0"/>
            <a:alphaOff val="0"/>
          </a:schemeClr>
        </a:solidFill>
        <a:ln w="12700" cap="flat" cmpd="sng" algn="ctr">
          <a:solidFill>
            <a:srgbClr val="004F5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a:latin typeface="+mn-lt"/>
            </a:rPr>
            <a:t>Funktionshinder &amp; socialpsykiatri, </a:t>
          </a:r>
          <a:br>
            <a:rPr lang="sv-SE" sz="1600" kern="1200">
              <a:latin typeface="+mn-lt"/>
            </a:rPr>
          </a:br>
          <a:r>
            <a:rPr lang="sv-SE" sz="1600" kern="1200">
              <a:latin typeface="+mn-lt"/>
            </a:rPr>
            <a:t>LSS + </a:t>
          </a:r>
          <a:r>
            <a:rPr lang="sv-SE" sz="1600" kern="1200" err="1">
              <a:latin typeface="+mn-lt"/>
            </a:rPr>
            <a:t>SoL</a:t>
          </a:r>
          <a:r>
            <a:rPr lang="sv-SE" sz="1600" kern="1200">
              <a:latin typeface="+mn-lt"/>
            </a:rPr>
            <a:t> </a:t>
          </a:r>
        </a:p>
        <a:p>
          <a:pPr marL="0" lvl="0" indent="0" algn="ctr" defTabSz="711200">
            <a:lnSpc>
              <a:spcPct val="90000"/>
            </a:lnSpc>
            <a:spcBef>
              <a:spcPct val="0"/>
            </a:spcBef>
            <a:spcAft>
              <a:spcPct val="35000"/>
            </a:spcAft>
            <a:buNone/>
          </a:pPr>
          <a:r>
            <a:rPr lang="sv-SE" sz="1600" kern="1200">
              <a:latin typeface="+mn-lt"/>
            </a:rPr>
            <a:t>Vuxna</a:t>
          </a:r>
        </a:p>
      </dsp:txBody>
      <dsp:txXfrm>
        <a:off x="3878938" y="1902047"/>
        <a:ext cx="1520075" cy="1039889"/>
      </dsp:txXfrm>
    </dsp:sp>
    <dsp:sp modelId="{E7D72294-77EA-4219-BF18-370AFC8DDC2C}">
      <dsp:nvSpPr>
        <dsp:cNvPr id="0" name=""/>
        <dsp:cNvSpPr/>
      </dsp:nvSpPr>
      <dsp:spPr>
        <a:xfrm>
          <a:off x="5564915" y="1742824"/>
          <a:ext cx="1584779" cy="1104593"/>
        </a:xfrm>
        <a:prstGeom prst="roundRect">
          <a:avLst>
            <a:gd name="adj" fmla="val 10000"/>
          </a:avLst>
        </a:prstGeom>
        <a:solidFill>
          <a:srgbClr val="004F5E">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CA7F3-FFAF-4CFC-804B-B2D8BFF60379}">
      <dsp:nvSpPr>
        <dsp:cNvPr id="0" name=""/>
        <dsp:cNvSpPr/>
      </dsp:nvSpPr>
      <dsp:spPr>
        <a:xfrm>
          <a:off x="5698464" y="1869695"/>
          <a:ext cx="1584779" cy="1104593"/>
        </a:xfrm>
        <a:prstGeom prst="roundRect">
          <a:avLst>
            <a:gd name="adj" fmla="val 10000"/>
          </a:avLst>
        </a:prstGeom>
        <a:solidFill>
          <a:schemeClr val="lt1">
            <a:alpha val="90000"/>
            <a:hueOff val="0"/>
            <a:satOff val="0"/>
            <a:lumOff val="0"/>
            <a:alphaOff val="0"/>
          </a:schemeClr>
        </a:solidFill>
        <a:ln w="12700" cap="flat" cmpd="sng" algn="ctr">
          <a:solidFill>
            <a:srgbClr val="004F5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a:latin typeface="+mn-lt"/>
            </a:rPr>
            <a:t>Funktionshinder</a:t>
          </a:r>
          <a:br>
            <a:rPr lang="sv-SE" sz="1600" kern="1200">
              <a:latin typeface="+mn-lt"/>
            </a:rPr>
          </a:br>
          <a:r>
            <a:rPr lang="sv-SE" sz="1600" kern="1200">
              <a:latin typeface="+mn-lt"/>
            </a:rPr>
            <a:t>barn </a:t>
          </a:r>
        </a:p>
      </dsp:txBody>
      <dsp:txXfrm>
        <a:off x="5730816" y="1902047"/>
        <a:ext cx="1520075" cy="1039889"/>
      </dsp:txXfrm>
    </dsp:sp>
    <dsp:sp modelId="{EA46DC9A-56A2-4A3A-BA64-B641C5167D0F}">
      <dsp:nvSpPr>
        <dsp:cNvPr id="0" name=""/>
        <dsp:cNvSpPr/>
      </dsp:nvSpPr>
      <dsp:spPr>
        <a:xfrm>
          <a:off x="7413816" y="1742824"/>
          <a:ext cx="1584779" cy="1104593"/>
        </a:xfrm>
        <a:prstGeom prst="roundRect">
          <a:avLst>
            <a:gd name="adj" fmla="val 10000"/>
          </a:avLst>
        </a:prstGeom>
        <a:solidFill>
          <a:srgbClr val="004F5E">
            <a:alpha val="20000"/>
          </a:srgbClr>
        </a:solidFill>
        <a:ln w="12700" cap="flat" cmpd="sng" algn="ctr">
          <a:solidFill>
            <a:srgbClr val="D6EEE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47E7D-7FD6-4C6C-AF9C-F286C0630500}">
      <dsp:nvSpPr>
        <dsp:cNvPr id="0" name=""/>
        <dsp:cNvSpPr/>
      </dsp:nvSpPr>
      <dsp:spPr>
        <a:xfrm>
          <a:off x="7547365" y="1869695"/>
          <a:ext cx="1584779" cy="1104593"/>
        </a:xfrm>
        <a:prstGeom prst="roundRect">
          <a:avLst>
            <a:gd name="adj" fmla="val 10000"/>
          </a:avLst>
        </a:prstGeom>
        <a:solidFill>
          <a:schemeClr val="lt1">
            <a:alpha val="90000"/>
            <a:hueOff val="0"/>
            <a:satOff val="0"/>
            <a:lumOff val="0"/>
            <a:alphaOff val="0"/>
          </a:schemeClr>
        </a:solidFill>
        <a:ln w="12700" cap="flat" cmpd="sng" algn="ctr">
          <a:solidFill>
            <a:srgbClr val="004F5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a:latin typeface="+mn-lt"/>
            </a:rPr>
            <a:t>Våld i nära relationer </a:t>
          </a:r>
        </a:p>
      </dsp:txBody>
      <dsp:txXfrm>
        <a:off x="7579717" y="1902047"/>
        <a:ext cx="1520075" cy="10398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AF328-BE73-4F67-9081-526AD98F12AD}" type="datetimeFigureOut">
              <a:rPr lang="sv-SE" smtClean="0"/>
              <a:t>2025-02-13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F5171-B2D0-4E98-85C5-CFDCF4ED5578}" type="slidenum">
              <a:rPr lang="sv-SE" smtClean="0"/>
              <a:t>‹#›</a:t>
            </a:fld>
            <a:endParaRPr lang="sv-SE"/>
          </a:p>
        </p:txBody>
      </p:sp>
    </p:spTree>
    <p:extLst>
      <p:ext uri="{BB962C8B-B14F-4D97-AF65-F5344CB8AC3E}">
        <p14:creationId xmlns:p14="http://schemas.microsoft.com/office/powerpoint/2010/main" val="21604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kr.se/skr/tjanster/statistik/statistikinsamlingenkater/samradinforuppgiftsinsamling.35020.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4477D-AE00-47BA-B65C-C44759562BF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24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4477D-AE00-47BA-B65C-C44759562BF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78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4F6F-F1BF-D3A2-098B-C7B85B230B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111DA1A-A6DF-E238-4B92-4B5AE118FCA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F415FF-EDD9-245A-C101-808004865A8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145567B-CED8-2B2A-F7E6-4960532A70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C4477D-AE00-47BA-B65C-C44759562BF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93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CDF5171-B2D0-4E98-85C5-CFDCF4ED5578}" type="slidenum">
              <a:rPr lang="sv-SE" smtClean="0"/>
              <a:t>16</a:t>
            </a:fld>
            <a:endParaRPr lang="sv-SE"/>
          </a:p>
        </p:txBody>
      </p:sp>
    </p:spTree>
    <p:extLst>
      <p:ext uri="{BB962C8B-B14F-4D97-AF65-F5344CB8AC3E}">
        <p14:creationId xmlns:p14="http://schemas.microsoft.com/office/powerpoint/2010/main" val="253201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22222"/>
                </a:solidFill>
                <a:effectLst/>
                <a:highlight>
                  <a:srgbClr val="FFFEFE"/>
                </a:highlight>
                <a:latin typeface="georgia" panose="02040502050405020303" pitchFamily="18" charset="0"/>
              </a:rPr>
              <a:t>Arbetsgång vid samråd</a:t>
            </a:r>
          </a:p>
          <a:p>
            <a:pPr algn="l">
              <a:buFont typeface="Arial" panose="020B0604020202020204" pitchFamily="34" charset="0"/>
              <a:buChar char="•"/>
            </a:pPr>
            <a:r>
              <a:rPr lang="sv-SE" b="0" i="0">
                <a:solidFill>
                  <a:srgbClr val="222222"/>
                </a:solidFill>
                <a:effectLst/>
                <a:highlight>
                  <a:srgbClr val="FFFEFE"/>
                </a:highlight>
                <a:latin typeface="open sans" panose="020B0606030504020204" pitchFamily="34" charset="0"/>
              </a:rPr>
              <a:t>Myndighet som planerar att göra en uppgiftsinsamling kontaktar i god tid SKR.</a:t>
            </a:r>
          </a:p>
          <a:p>
            <a:pPr algn="l">
              <a:buFont typeface="Arial" panose="020B0604020202020204" pitchFamily="34" charset="0"/>
              <a:buChar char="•"/>
            </a:pPr>
            <a:r>
              <a:rPr lang="sv-SE" b="0" i="0">
                <a:solidFill>
                  <a:srgbClr val="222222"/>
                </a:solidFill>
                <a:effectLst/>
                <a:highlight>
                  <a:srgbClr val="FFFEFE"/>
                </a:highlight>
                <a:latin typeface="open sans" panose="020B0606030504020204" pitchFamily="34" charset="0"/>
              </a:rPr>
              <a:t>Underlag för samrådet bifogas. Där ska framgå syfte med insamlingen, målgrupp, frivillighet/uppgiftsplikt, tidplan samt missivbrev. Skicka in alla uppgifter samt bifogade filer till SKR.</a:t>
            </a:r>
            <a:br>
              <a:rPr lang="sv-SE" b="0" i="0">
                <a:solidFill>
                  <a:srgbClr val="222222"/>
                </a:solidFill>
                <a:effectLst/>
                <a:highlight>
                  <a:srgbClr val="FFFEFE"/>
                </a:highlight>
                <a:latin typeface="open sans" panose="020B0606030504020204" pitchFamily="34" charset="0"/>
              </a:rPr>
            </a:br>
            <a:br>
              <a:rPr lang="sv-SE" b="0" i="0">
                <a:solidFill>
                  <a:srgbClr val="222222"/>
                </a:solidFill>
                <a:effectLst/>
                <a:highlight>
                  <a:srgbClr val="FFFEFE"/>
                </a:highlight>
                <a:latin typeface="open sans" panose="020B0606030504020204" pitchFamily="34" charset="0"/>
              </a:rPr>
            </a:br>
            <a:r>
              <a:rPr lang="sv-SE" b="0" i="0" u="sng">
                <a:solidFill>
                  <a:srgbClr val="222222"/>
                </a:solidFill>
                <a:effectLst/>
                <a:highlight>
                  <a:srgbClr val="FFFEFE"/>
                </a:highlight>
                <a:latin typeface="open sans" panose="020B0606030504020204" pitchFamily="34" charset="0"/>
                <a:hlinkClick r:id="rId3"/>
              </a:rPr>
              <a:t>Formulär för samråd med SKR inför enkäter eller annan uppgiftsinsamling</a:t>
            </a:r>
            <a:endParaRPr lang="sv-SE" b="0" i="0">
              <a:solidFill>
                <a:srgbClr val="222222"/>
              </a:solidFill>
              <a:effectLst/>
              <a:highlight>
                <a:srgbClr val="FFFEFE"/>
              </a:highlight>
              <a:latin typeface="open sans" panose="020B0606030504020204" pitchFamily="34" charset="0"/>
            </a:endParaRPr>
          </a:p>
          <a:p>
            <a:pPr algn="l">
              <a:buFont typeface="Arial" panose="020B0604020202020204" pitchFamily="34" charset="0"/>
              <a:buChar char="•"/>
            </a:pPr>
            <a:r>
              <a:rPr lang="sv-SE" b="0" i="0">
                <a:solidFill>
                  <a:srgbClr val="222222"/>
                </a:solidFill>
                <a:effectLst/>
                <a:highlight>
                  <a:srgbClr val="FFFEFE"/>
                </a:highlight>
                <a:latin typeface="open sans" panose="020B0606030504020204" pitchFamily="34" charset="0"/>
              </a:rPr>
              <a:t>SKR meddelar myndigheten vem som ansvarar för samrådet vid SKR och att synpunkter kommer att lämnas.</a:t>
            </a:r>
          </a:p>
          <a:p>
            <a:pPr algn="l">
              <a:buFont typeface="Arial" panose="020B0604020202020204" pitchFamily="34" charset="0"/>
              <a:buChar char="•"/>
            </a:pPr>
            <a:r>
              <a:rPr lang="sv-SE" b="0" i="0">
                <a:solidFill>
                  <a:srgbClr val="222222"/>
                </a:solidFill>
                <a:effectLst/>
                <a:highlight>
                  <a:srgbClr val="FFFEFE"/>
                </a:highlight>
                <a:latin typeface="open sans" panose="020B0606030504020204" pitchFamily="34" charset="0"/>
              </a:rPr>
              <a:t>En bedömning görs utifrån val av metod, omfattning, detaljeringsgrad och avgränsning huruvida frågorna är möjliga att besvara och om målgruppen är lämplig. Finns uppgifterna att hämta någon annanstans? SKR gör även en bedömning om det finns risk för missvisande uppgifter, röjanderisk/känsliga uppgifter samt vilken arbetsinsats som krävs för att sammanställa de efterfrågade uppgifterna.</a:t>
            </a:r>
          </a:p>
          <a:p>
            <a:pPr algn="l">
              <a:buFont typeface="Arial" panose="020B0604020202020204" pitchFamily="34" charset="0"/>
              <a:buChar char="•"/>
            </a:pPr>
            <a:r>
              <a:rPr lang="sv-SE" b="0" i="0">
                <a:solidFill>
                  <a:srgbClr val="222222"/>
                </a:solidFill>
                <a:effectLst/>
                <a:highlight>
                  <a:srgbClr val="FFFEFE"/>
                </a:highlight>
                <a:latin typeface="open sans" panose="020B0606030504020204" pitchFamily="34" charset="0"/>
              </a:rPr>
              <a:t>Var ute i god tid! Som regel krävs två–tre veckor för att ett samråd ska kunna genomföras. Under denna tid sker dialog mellan myndigheten och SKR kring insamlingen.</a:t>
            </a:r>
          </a:p>
          <a:p>
            <a:endParaRPr lang="sv-SE"/>
          </a:p>
        </p:txBody>
      </p:sp>
      <p:sp>
        <p:nvSpPr>
          <p:cNvPr id="4" name="Platshållare för bildnummer 3"/>
          <p:cNvSpPr>
            <a:spLocks noGrp="1"/>
          </p:cNvSpPr>
          <p:nvPr>
            <p:ph type="sldNum" sz="quarter" idx="5"/>
          </p:nvPr>
        </p:nvSpPr>
        <p:spPr/>
        <p:txBody>
          <a:bodyPr/>
          <a:lstStyle/>
          <a:p>
            <a:fld id="{DAB2E522-5C93-BF40-98CD-1781DF6C162C}" type="slidenum">
              <a:rPr lang="sv-SE" smtClean="0"/>
              <a:t>22</a:t>
            </a:fld>
            <a:endParaRPr lang="sv-SE"/>
          </a:p>
        </p:txBody>
      </p:sp>
    </p:spTree>
    <p:extLst>
      <p:ext uri="{BB962C8B-B14F-4D97-AF65-F5344CB8AC3E}">
        <p14:creationId xmlns:p14="http://schemas.microsoft.com/office/powerpoint/2010/main" val="100965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sida med rubrik, text och objek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653569" y="654466"/>
            <a:ext cx="6626796"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682953" y="1645921"/>
            <a:ext cx="6597412" cy="4583432"/>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5" name="Content Placeholder 2">
            <a:extLst>
              <a:ext uri="{FF2B5EF4-FFF2-40B4-BE49-F238E27FC236}">
                <a16:creationId xmlns:a16="http://schemas.microsoft.com/office/drawing/2014/main" id="{51EBA7D7-60BF-1E78-A5B1-9E18EC16B3B5}"/>
              </a:ext>
            </a:extLst>
          </p:cNvPr>
          <p:cNvSpPr>
            <a:spLocks noGrp="1"/>
          </p:cNvSpPr>
          <p:nvPr>
            <p:ph idx="11"/>
          </p:nvPr>
        </p:nvSpPr>
        <p:spPr>
          <a:xfrm>
            <a:off x="7894013" y="654467"/>
            <a:ext cx="3756121" cy="5574886"/>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1417848403"/>
      </p:ext>
    </p:extLst>
  </p:cSld>
  <p:clrMapOvr>
    <a:masterClrMapping/>
  </p:clrMapOvr>
  <p:extLst>
    <p:ext uri="{DCECCB84-F9BA-43D5-87BE-67443E8EF086}">
      <p15:sldGuideLst xmlns:p15="http://schemas.microsoft.com/office/powerpoint/2012/main">
        <p15:guide id="1" orient="horz" pos="391">
          <p15:clr>
            <a:srgbClr val="FBAE40"/>
          </p15:clr>
        </p15:guide>
        <p15:guide id="2" pos="2880">
          <p15:clr>
            <a:srgbClr val="FBAE40"/>
          </p15:clr>
        </p15:guide>
        <p15:guide id="3" orient="horz" pos="39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sida med text och objekt halvsida">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857B2BBB-3E8D-644C-BEFF-66CDAE53E1D5}"/>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7" name="Subtitle 2">
            <a:extLst>
              <a:ext uri="{FF2B5EF4-FFF2-40B4-BE49-F238E27FC236}">
                <a16:creationId xmlns:a16="http://schemas.microsoft.com/office/drawing/2014/main" id="{9E57D864-20B3-8546-B94F-13072C3652CD}"/>
              </a:ext>
            </a:extLst>
          </p:cNvPr>
          <p:cNvSpPr>
            <a:spLocks noGrp="1"/>
          </p:cNvSpPr>
          <p:nvPr>
            <p:ph type="subTitle" idx="10"/>
          </p:nvPr>
        </p:nvSpPr>
        <p:spPr>
          <a:xfrm>
            <a:off x="679971" y="620714"/>
            <a:ext cx="4901680" cy="5616574"/>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2788395204"/>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sida med rubrik och tex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24C9E3-434E-5248-8EB3-FFDDCEB3EB9C}"/>
              </a:ext>
            </a:extLst>
          </p:cNvPr>
          <p:cNvSpPr>
            <a:spLocks noGrp="1"/>
          </p:cNvSpPr>
          <p:nvPr>
            <p:ph type="subTitle" idx="1"/>
          </p:nvPr>
        </p:nvSpPr>
        <p:spPr>
          <a:xfrm>
            <a:off x="683300" y="1284607"/>
            <a:ext cx="10846849" cy="4925693"/>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6" name="Title 1">
            <a:extLst>
              <a:ext uri="{FF2B5EF4-FFF2-40B4-BE49-F238E27FC236}">
                <a16:creationId xmlns:a16="http://schemas.microsoft.com/office/drawing/2014/main" id="{ACCD9D4C-43A5-F54A-AD87-3012C803DF5B}"/>
              </a:ext>
            </a:extLst>
          </p:cNvPr>
          <p:cNvSpPr>
            <a:spLocks noGrp="1"/>
          </p:cNvSpPr>
          <p:nvPr>
            <p:ph type="ctrTitle"/>
          </p:nvPr>
        </p:nvSpPr>
        <p:spPr>
          <a:xfrm>
            <a:off x="653569" y="430207"/>
            <a:ext cx="10876580"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Tree>
    <p:extLst>
      <p:ext uri="{BB962C8B-B14F-4D97-AF65-F5344CB8AC3E}">
        <p14:creationId xmlns:p14="http://schemas.microsoft.com/office/powerpoint/2010/main" val="1233845043"/>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sida med tex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4B131DE-3979-674D-8D3B-3D4382A0D8A8}"/>
              </a:ext>
            </a:extLst>
          </p:cNvPr>
          <p:cNvSpPr>
            <a:spLocks noGrp="1"/>
          </p:cNvSpPr>
          <p:nvPr>
            <p:ph type="subTitle" idx="1"/>
          </p:nvPr>
        </p:nvSpPr>
        <p:spPr>
          <a:xfrm>
            <a:off x="683300" y="620712"/>
            <a:ext cx="10846849" cy="5616575"/>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3637022741"/>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9FD272-63EC-46CC-B87A-95E205A8EA5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DA20E6-A7B6-43F6-B03C-984129E502F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A851883-8AA1-4AFB-9E43-B166B0E97168}"/>
              </a:ext>
            </a:extLst>
          </p:cNvPr>
          <p:cNvSpPr>
            <a:spLocks noGrp="1"/>
          </p:cNvSpPr>
          <p:nvPr>
            <p:ph type="dt" sz="half" idx="10"/>
          </p:nvPr>
        </p:nvSpPr>
        <p:spPr/>
        <p:txBody>
          <a:bodyPr/>
          <a:lstStyle/>
          <a:p>
            <a:fld id="{4E813A7F-312D-4F05-A979-5DCD437E5D7B}" type="datetimeFigureOut">
              <a:rPr lang="sv-SE" smtClean="0"/>
              <a:t>2025-02-13</a:t>
            </a:fld>
            <a:endParaRPr lang="sv-SE"/>
          </a:p>
        </p:txBody>
      </p:sp>
      <p:sp>
        <p:nvSpPr>
          <p:cNvPr id="5" name="Platshållare för sidfot 4">
            <a:extLst>
              <a:ext uri="{FF2B5EF4-FFF2-40B4-BE49-F238E27FC236}">
                <a16:creationId xmlns:a16="http://schemas.microsoft.com/office/drawing/2014/main" id="{384810DF-CC56-462B-A30F-9BC8F89AAC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27E555-D9A2-47E3-BA5B-121A43D0DA88}"/>
              </a:ext>
            </a:extLst>
          </p:cNvPr>
          <p:cNvSpPr>
            <a:spLocks noGrp="1"/>
          </p:cNvSpPr>
          <p:nvPr>
            <p:ph type="sldNum" sz="quarter" idx="12"/>
          </p:nvPr>
        </p:nvSpPr>
        <p:spPr/>
        <p:txBody>
          <a:bodyPr/>
          <a:lstStyle/>
          <a:p>
            <a:fld id="{CD5879D6-A2B8-4C3F-BD1E-653476942B25}" type="slidenum">
              <a:rPr lang="sv-SE" smtClean="0"/>
              <a:t>‹#›</a:t>
            </a:fld>
            <a:endParaRPr lang="sv-SE"/>
          </a:p>
        </p:txBody>
      </p:sp>
    </p:spTree>
    <p:extLst>
      <p:ext uri="{BB962C8B-B14F-4D97-AF65-F5344CB8AC3E}">
        <p14:creationId xmlns:p14="http://schemas.microsoft.com/office/powerpoint/2010/main" val="430203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 1</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p:cNvSpPr>
            <a:spLocks noGrp="1"/>
          </p:cNvSpPr>
          <p:nvPr>
            <p:ph type="dt" sz="half" idx="10"/>
          </p:nvPr>
        </p:nvSpPr>
        <p:spPr/>
        <p:txBody>
          <a:bodyPr/>
          <a:lstStyle/>
          <a:p>
            <a:fld id="{347BD319-C441-4740-BDB2-35E25C52CCE7}" type="datetimeFigureOut">
              <a:rPr lang="sv-SE" smtClean="0"/>
              <a:pPr/>
              <a:t>2025-02-13</a:t>
            </a:fld>
            <a:endParaRPr lang="sv-SE"/>
          </a:p>
        </p:txBody>
      </p:sp>
      <p:sp>
        <p:nvSpPr>
          <p:cNvPr id="5" name="Platshållare för sidfot"/>
          <p:cNvSpPr>
            <a:spLocks noGrp="1"/>
          </p:cNvSpPr>
          <p:nvPr>
            <p:ph type="ftr" sz="quarter" idx="11"/>
          </p:nvPr>
        </p:nvSpPr>
        <p:spPr/>
        <p:txBody>
          <a:bodyPr/>
          <a:lstStyle/>
          <a:p>
            <a:endParaRPr lang="sv-SE"/>
          </a:p>
        </p:txBody>
      </p:sp>
      <p:sp>
        <p:nvSpPr>
          <p:cNvPr id="6" name="Platshållare för bildnumme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1101972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sida med rubrik, text och objek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653569" y="654466"/>
            <a:ext cx="6626796"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682953" y="1645921"/>
            <a:ext cx="6597412" cy="4583432"/>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5" name="Content Placeholder 2">
            <a:extLst>
              <a:ext uri="{FF2B5EF4-FFF2-40B4-BE49-F238E27FC236}">
                <a16:creationId xmlns:a16="http://schemas.microsoft.com/office/drawing/2014/main" id="{51EBA7D7-60BF-1E78-A5B1-9E18EC16B3B5}"/>
              </a:ext>
            </a:extLst>
          </p:cNvPr>
          <p:cNvSpPr>
            <a:spLocks noGrp="1"/>
          </p:cNvSpPr>
          <p:nvPr>
            <p:ph idx="11"/>
          </p:nvPr>
        </p:nvSpPr>
        <p:spPr>
          <a:xfrm>
            <a:off x="7894013" y="654467"/>
            <a:ext cx="3756121" cy="5574886"/>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1019810326"/>
      </p:ext>
    </p:extLst>
  </p:cSld>
  <p:clrMapOvr>
    <a:masterClrMapping/>
  </p:clrMapOvr>
  <p:extLst>
    <p:ext uri="{DCECCB84-F9BA-43D5-87BE-67443E8EF086}">
      <p15:sldGuideLst xmlns:p15="http://schemas.microsoft.com/office/powerpoint/2012/main">
        <p15:guide id="1" orient="horz" pos="391">
          <p15:clr>
            <a:srgbClr val="FBAE40"/>
          </p15:clr>
        </p15:guide>
        <p15:guide id="2" pos="2880">
          <p15:clr>
            <a:srgbClr val="FBAE40"/>
          </p15:clr>
        </p15:guide>
        <p15:guide id="3" orient="horz" pos="39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sida med text och objek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808F6E-2977-1B4B-7C68-6C4309BF681E}"/>
              </a:ext>
            </a:extLst>
          </p:cNvPr>
          <p:cNvSpPr>
            <a:spLocks noGrp="1"/>
          </p:cNvSpPr>
          <p:nvPr>
            <p:ph type="subTitle" idx="1"/>
          </p:nvPr>
        </p:nvSpPr>
        <p:spPr>
          <a:xfrm>
            <a:off x="682953" y="620713"/>
            <a:ext cx="6597412" cy="5608639"/>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2" name="Content Placeholder 2">
            <a:extLst>
              <a:ext uri="{FF2B5EF4-FFF2-40B4-BE49-F238E27FC236}">
                <a16:creationId xmlns:a16="http://schemas.microsoft.com/office/drawing/2014/main" id="{B033B605-8FFA-77D1-EC29-E9F19456395D}"/>
              </a:ext>
            </a:extLst>
          </p:cNvPr>
          <p:cNvSpPr>
            <a:spLocks noGrp="1"/>
          </p:cNvSpPr>
          <p:nvPr>
            <p:ph idx="10"/>
          </p:nvPr>
        </p:nvSpPr>
        <p:spPr>
          <a:xfrm>
            <a:off x="7894013" y="620713"/>
            <a:ext cx="3756121" cy="5608639"/>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1628296436"/>
      </p:ext>
    </p:extLst>
  </p:cSld>
  <p:clrMapOvr>
    <a:masterClrMapping/>
  </p:clrMapOvr>
  <p:extLst>
    <p:ext uri="{DCECCB84-F9BA-43D5-87BE-67443E8EF086}">
      <p15:sldGuideLst xmlns:p15="http://schemas.microsoft.com/office/powerpoint/2012/main">
        <p15:guide id="1" orient="horz" pos="391">
          <p15:clr>
            <a:srgbClr val="FBAE40"/>
          </p15:clr>
        </p15:guide>
        <p15:guide id="2" pos="3840">
          <p15:clr>
            <a:srgbClr val="FBAE40"/>
          </p15:clr>
        </p15:guide>
        <p15:guide id="3" orient="horz" pos="39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sida med rubrik, text och objekt halvsida">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27C6DAEC-2993-2D43-A02A-CCE36925FD80}"/>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2" name="Title 1">
            <a:extLst>
              <a:ext uri="{FF2B5EF4-FFF2-40B4-BE49-F238E27FC236}">
                <a16:creationId xmlns:a16="http://schemas.microsoft.com/office/drawing/2014/main" id="{B12DA78A-532A-C2DB-A1AB-922A5783EF45}"/>
              </a:ext>
            </a:extLst>
          </p:cNvPr>
          <p:cNvSpPr>
            <a:spLocks noGrp="1"/>
          </p:cNvSpPr>
          <p:nvPr>
            <p:ph type="ctrTitle"/>
          </p:nvPr>
        </p:nvSpPr>
        <p:spPr>
          <a:xfrm>
            <a:off x="653570" y="620713"/>
            <a:ext cx="4901381"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3" name="Subtitle 2">
            <a:extLst>
              <a:ext uri="{FF2B5EF4-FFF2-40B4-BE49-F238E27FC236}">
                <a16:creationId xmlns:a16="http://schemas.microsoft.com/office/drawing/2014/main" id="{5FA2E023-8023-21DC-24D0-B96473C0CC98}"/>
              </a:ext>
            </a:extLst>
          </p:cNvPr>
          <p:cNvSpPr>
            <a:spLocks noGrp="1"/>
          </p:cNvSpPr>
          <p:nvPr>
            <p:ph type="subTitle" idx="10"/>
          </p:nvPr>
        </p:nvSpPr>
        <p:spPr>
          <a:xfrm>
            <a:off x="682953" y="1636295"/>
            <a:ext cx="4879648" cy="4600993"/>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3966625188"/>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sida med text och objekt halvsida">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857B2BBB-3E8D-644C-BEFF-66CDAE53E1D5}"/>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7" name="Subtitle 2">
            <a:extLst>
              <a:ext uri="{FF2B5EF4-FFF2-40B4-BE49-F238E27FC236}">
                <a16:creationId xmlns:a16="http://schemas.microsoft.com/office/drawing/2014/main" id="{9E57D864-20B3-8546-B94F-13072C3652CD}"/>
              </a:ext>
            </a:extLst>
          </p:cNvPr>
          <p:cNvSpPr>
            <a:spLocks noGrp="1"/>
          </p:cNvSpPr>
          <p:nvPr>
            <p:ph type="subTitle" idx="10"/>
          </p:nvPr>
        </p:nvSpPr>
        <p:spPr>
          <a:xfrm>
            <a:off x="679971" y="620714"/>
            <a:ext cx="4901680" cy="5616574"/>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1440035721"/>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sida med rubrik och tex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24C9E3-434E-5248-8EB3-FFDDCEB3EB9C}"/>
              </a:ext>
            </a:extLst>
          </p:cNvPr>
          <p:cNvSpPr>
            <a:spLocks noGrp="1"/>
          </p:cNvSpPr>
          <p:nvPr>
            <p:ph type="subTitle" idx="1"/>
          </p:nvPr>
        </p:nvSpPr>
        <p:spPr>
          <a:xfrm>
            <a:off x="683300" y="1284607"/>
            <a:ext cx="10846849" cy="4925693"/>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6" name="Title 1">
            <a:extLst>
              <a:ext uri="{FF2B5EF4-FFF2-40B4-BE49-F238E27FC236}">
                <a16:creationId xmlns:a16="http://schemas.microsoft.com/office/drawing/2014/main" id="{ACCD9D4C-43A5-F54A-AD87-3012C803DF5B}"/>
              </a:ext>
            </a:extLst>
          </p:cNvPr>
          <p:cNvSpPr>
            <a:spLocks noGrp="1"/>
          </p:cNvSpPr>
          <p:nvPr>
            <p:ph type="ctrTitle"/>
          </p:nvPr>
        </p:nvSpPr>
        <p:spPr>
          <a:xfrm>
            <a:off x="653569" y="430207"/>
            <a:ext cx="10876580"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Tree>
    <p:extLst>
      <p:ext uri="{BB962C8B-B14F-4D97-AF65-F5344CB8AC3E}">
        <p14:creationId xmlns:p14="http://schemas.microsoft.com/office/powerpoint/2010/main" val="1061307628"/>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ida med text och objek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808F6E-2977-1B4B-7C68-6C4309BF681E}"/>
              </a:ext>
            </a:extLst>
          </p:cNvPr>
          <p:cNvSpPr>
            <a:spLocks noGrp="1"/>
          </p:cNvSpPr>
          <p:nvPr>
            <p:ph type="subTitle" idx="1"/>
          </p:nvPr>
        </p:nvSpPr>
        <p:spPr>
          <a:xfrm>
            <a:off x="682953" y="620713"/>
            <a:ext cx="6597412" cy="5608639"/>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2" name="Content Placeholder 2">
            <a:extLst>
              <a:ext uri="{FF2B5EF4-FFF2-40B4-BE49-F238E27FC236}">
                <a16:creationId xmlns:a16="http://schemas.microsoft.com/office/drawing/2014/main" id="{B033B605-8FFA-77D1-EC29-E9F19456395D}"/>
              </a:ext>
            </a:extLst>
          </p:cNvPr>
          <p:cNvSpPr>
            <a:spLocks noGrp="1"/>
          </p:cNvSpPr>
          <p:nvPr>
            <p:ph idx="10"/>
          </p:nvPr>
        </p:nvSpPr>
        <p:spPr>
          <a:xfrm>
            <a:off x="7894013" y="620713"/>
            <a:ext cx="3756121" cy="5608639"/>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1213796308"/>
      </p:ext>
    </p:extLst>
  </p:cSld>
  <p:clrMapOvr>
    <a:masterClrMapping/>
  </p:clrMapOvr>
  <p:extLst>
    <p:ext uri="{DCECCB84-F9BA-43D5-87BE-67443E8EF086}">
      <p15:sldGuideLst xmlns:p15="http://schemas.microsoft.com/office/powerpoint/2012/main">
        <p15:guide id="1" orient="horz" pos="391">
          <p15:clr>
            <a:srgbClr val="FBAE40"/>
          </p15:clr>
        </p15:guide>
        <p15:guide id="2" pos="3840">
          <p15:clr>
            <a:srgbClr val="FBAE40"/>
          </p15:clr>
        </p15:guide>
        <p15:guide id="3" orient="horz" pos="39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sida med tex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4B131DE-3979-674D-8D3B-3D4382A0D8A8}"/>
              </a:ext>
            </a:extLst>
          </p:cNvPr>
          <p:cNvSpPr>
            <a:spLocks noGrp="1"/>
          </p:cNvSpPr>
          <p:nvPr>
            <p:ph type="subTitle" idx="1"/>
          </p:nvPr>
        </p:nvSpPr>
        <p:spPr>
          <a:xfrm>
            <a:off x="683300" y="620712"/>
            <a:ext cx="10846849" cy="5616575"/>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1910066098"/>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 1</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p:cNvSpPr>
            <a:spLocks noGrp="1"/>
          </p:cNvSpPr>
          <p:nvPr>
            <p:ph type="dt" sz="half" idx="10"/>
          </p:nvPr>
        </p:nvSpPr>
        <p:spPr/>
        <p:txBody>
          <a:bodyPr/>
          <a:lstStyle/>
          <a:p>
            <a:fld id="{347BD319-C441-4740-BDB2-35E25C52CCE7}" type="datetimeFigureOut">
              <a:rPr lang="sv-SE" smtClean="0"/>
              <a:pPr/>
              <a:t>2025-02-13</a:t>
            </a:fld>
            <a:endParaRPr lang="sv-SE"/>
          </a:p>
        </p:txBody>
      </p:sp>
      <p:sp>
        <p:nvSpPr>
          <p:cNvPr id="5" name="Platshållare för sidfot"/>
          <p:cNvSpPr>
            <a:spLocks noGrp="1"/>
          </p:cNvSpPr>
          <p:nvPr>
            <p:ph type="ftr" sz="quarter" idx="11"/>
          </p:nvPr>
        </p:nvSpPr>
        <p:spPr/>
        <p:txBody>
          <a:bodyPr/>
          <a:lstStyle/>
          <a:p>
            <a:endParaRPr lang="sv-SE"/>
          </a:p>
        </p:txBody>
      </p:sp>
      <p:sp>
        <p:nvSpPr>
          <p:cNvPr id="6" name="Platshållare för bildnummer"/>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218943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5FDA5A-5190-42EB-8AAD-F7FC449811A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6A42C5-5A25-45B4-8C6C-82AABDCEE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C6D1A8E-FD9E-4902-AE3C-FEFD672F8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94785ED-405F-4908-8CF4-85F8FD6D15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813A7F-312D-4F05-A979-5DCD437E5D7B}" type="datetimeFigureOut">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2025-02-13</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sidfot 5">
            <a:extLst>
              <a:ext uri="{FF2B5EF4-FFF2-40B4-BE49-F238E27FC236}">
                <a16:creationId xmlns:a16="http://schemas.microsoft.com/office/drawing/2014/main" id="{D0169ECF-CF69-4ACC-BDAF-8BD3D6C7B33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latshållare för bildnummer 6">
            <a:extLst>
              <a:ext uri="{FF2B5EF4-FFF2-40B4-BE49-F238E27FC236}">
                <a16:creationId xmlns:a16="http://schemas.microsoft.com/office/drawing/2014/main" id="{3D511CCA-842B-4094-BDB9-FF7EC6C8DA0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5879D6-A2B8-4C3F-BD1E-653476942B25}"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780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ra rubrik, grön">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2025-02-13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accent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1586406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ra rubrik,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2025-02-13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7" name="Platshållare för text 10">
            <a:extLst>
              <a:ext uri="{FF2B5EF4-FFF2-40B4-BE49-F238E27FC236}">
                <a16:creationId xmlns:a16="http://schemas.microsoft.com/office/drawing/2014/main" id="{02EAFF39-ED2A-2CD7-D4FE-BD5A88348A75}"/>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Tree>
    <p:extLst>
      <p:ext uri="{BB962C8B-B14F-4D97-AF65-F5344CB8AC3E}">
        <p14:creationId xmlns:p14="http://schemas.microsoft.com/office/powerpoint/2010/main" val="26969829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ida med rubrik, text och objekt halvsida">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27C6DAEC-2993-2D43-A02A-CCE36925FD80}"/>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2" name="Title 1">
            <a:extLst>
              <a:ext uri="{FF2B5EF4-FFF2-40B4-BE49-F238E27FC236}">
                <a16:creationId xmlns:a16="http://schemas.microsoft.com/office/drawing/2014/main" id="{B12DA78A-532A-C2DB-A1AB-922A5783EF45}"/>
              </a:ext>
            </a:extLst>
          </p:cNvPr>
          <p:cNvSpPr>
            <a:spLocks noGrp="1"/>
          </p:cNvSpPr>
          <p:nvPr>
            <p:ph type="ctrTitle"/>
          </p:nvPr>
        </p:nvSpPr>
        <p:spPr>
          <a:xfrm>
            <a:off x="653570" y="620713"/>
            <a:ext cx="4901381"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3" name="Subtitle 2">
            <a:extLst>
              <a:ext uri="{FF2B5EF4-FFF2-40B4-BE49-F238E27FC236}">
                <a16:creationId xmlns:a16="http://schemas.microsoft.com/office/drawing/2014/main" id="{5FA2E023-8023-21DC-24D0-B96473C0CC98}"/>
              </a:ext>
            </a:extLst>
          </p:cNvPr>
          <p:cNvSpPr>
            <a:spLocks noGrp="1"/>
          </p:cNvSpPr>
          <p:nvPr>
            <p:ph type="subTitle" idx="10"/>
          </p:nvPr>
        </p:nvSpPr>
        <p:spPr>
          <a:xfrm>
            <a:off x="682953" y="1636295"/>
            <a:ext cx="4879648" cy="4600993"/>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3471076254"/>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ida med text och objekt halvsida">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857B2BBB-3E8D-644C-BEFF-66CDAE53E1D5}"/>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7" name="Subtitle 2">
            <a:extLst>
              <a:ext uri="{FF2B5EF4-FFF2-40B4-BE49-F238E27FC236}">
                <a16:creationId xmlns:a16="http://schemas.microsoft.com/office/drawing/2014/main" id="{9E57D864-20B3-8546-B94F-13072C3652CD}"/>
              </a:ext>
            </a:extLst>
          </p:cNvPr>
          <p:cNvSpPr>
            <a:spLocks noGrp="1"/>
          </p:cNvSpPr>
          <p:nvPr>
            <p:ph type="subTitle" idx="10"/>
          </p:nvPr>
        </p:nvSpPr>
        <p:spPr>
          <a:xfrm>
            <a:off x="679971" y="620714"/>
            <a:ext cx="4901680" cy="5616574"/>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2998095227"/>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rubrik och tex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24C9E3-434E-5248-8EB3-FFDDCEB3EB9C}"/>
              </a:ext>
            </a:extLst>
          </p:cNvPr>
          <p:cNvSpPr>
            <a:spLocks noGrp="1"/>
          </p:cNvSpPr>
          <p:nvPr>
            <p:ph type="subTitle" idx="1"/>
          </p:nvPr>
        </p:nvSpPr>
        <p:spPr>
          <a:xfrm>
            <a:off x="683300" y="1284607"/>
            <a:ext cx="10846849" cy="4925693"/>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6" name="Title 1">
            <a:extLst>
              <a:ext uri="{FF2B5EF4-FFF2-40B4-BE49-F238E27FC236}">
                <a16:creationId xmlns:a16="http://schemas.microsoft.com/office/drawing/2014/main" id="{ACCD9D4C-43A5-F54A-AD87-3012C803DF5B}"/>
              </a:ext>
            </a:extLst>
          </p:cNvPr>
          <p:cNvSpPr>
            <a:spLocks noGrp="1"/>
          </p:cNvSpPr>
          <p:nvPr>
            <p:ph type="ctrTitle"/>
          </p:nvPr>
        </p:nvSpPr>
        <p:spPr>
          <a:xfrm>
            <a:off x="653569" y="430207"/>
            <a:ext cx="10876580"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Tree>
    <p:extLst>
      <p:ext uri="{BB962C8B-B14F-4D97-AF65-F5344CB8AC3E}">
        <p14:creationId xmlns:p14="http://schemas.microsoft.com/office/powerpoint/2010/main" val="1354569136"/>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med tex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4B131DE-3979-674D-8D3B-3D4382A0D8A8}"/>
              </a:ext>
            </a:extLst>
          </p:cNvPr>
          <p:cNvSpPr>
            <a:spLocks noGrp="1"/>
          </p:cNvSpPr>
          <p:nvPr>
            <p:ph type="subTitle" idx="1"/>
          </p:nvPr>
        </p:nvSpPr>
        <p:spPr>
          <a:xfrm>
            <a:off x="683300" y="620712"/>
            <a:ext cx="10846849" cy="5616575"/>
          </a:xfrm>
          <a:prstGeom prst="rect">
            <a:avLst/>
          </a:prstGeom>
        </p:spPr>
        <p:txBody>
          <a:bodyPr lIns="0" tIns="0" rIns="0" bIns="0" numCol="1" spcCol="54000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382054058"/>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sida med rubrik, text och objek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653569" y="654466"/>
            <a:ext cx="6626796"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682953" y="1645921"/>
            <a:ext cx="6597412" cy="4583432"/>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5" name="Content Placeholder 2">
            <a:extLst>
              <a:ext uri="{FF2B5EF4-FFF2-40B4-BE49-F238E27FC236}">
                <a16:creationId xmlns:a16="http://schemas.microsoft.com/office/drawing/2014/main" id="{51EBA7D7-60BF-1E78-A5B1-9E18EC16B3B5}"/>
              </a:ext>
            </a:extLst>
          </p:cNvPr>
          <p:cNvSpPr>
            <a:spLocks noGrp="1"/>
          </p:cNvSpPr>
          <p:nvPr>
            <p:ph idx="11"/>
          </p:nvPr>
        </p:nvSpPr>
        <p:spPr>
          <a:xfrm>
            <a:off x="7894013" y="654467"/>
            <a:ext cx="3756121" cy="5574886"/>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6968299"/>
      </p:ext>
    </p:extLst>
  </p:cSld>
  <p:clrMapOvr>
    <a:masterClrMapping/>
  </p:clrMapOvr>
  <p:extLst>
    <p:ext uri="{DCECCB84-F9BA-43D5-87BE-67443E8EF086}">
      <p15:sldGuideLst xmlns:p15="http://schemas.microsoft.com/office/powerpoint/2012/main">
        <p15:guide id="1" orient="horz" pos="391">
          <p15:clr>
            <a:srgbClr val="FBAE40"/>
          </p15:clr>
        </p15:guide>
        <p15:guide id="2" pos="2880">
          <p15:clr>
            <a:srgbClr val="FBAE40"/>
          </p15:clr>
        </p15:guide>
        <p15:guide id="3" orient="horz" pos="39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sida med text och objek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808F6E-2977-1B4B-7C68-6C4309BF681E}"/>
              </a:ext>
            </a:extLst>
          </p:cNvPr>
          <p:cNvSpPr>
            <a:spLocks noGrp="1"/>
          </p:cNvSpPr>
          <p:nvPr>
            <p:ph type="subTitle" idx="1"/>
          </p:nvPr>
        </p:nvSpPr>
        <p:spPr>
          <a:xfrm>
            <a:off x="682953" y="620713"/>
            <a:ext cx="6597412" cy="5608639"/>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
        <p:nvSpPr>
          <p:cNvPr id="2" name="Content Placeholder 2">
            <a:extLst>
              <a:ext uri="{FF2B5EF4-FFF2-40B4-BE49-F238E27FC236}">
                <a16:creationId xmlns:a16="http://schemas.microsoft.com/office/drawing/2014/main" id="{B033B605-8FFA-77D1-EC29-E9F19456395D}"/>
              </a:ext>
            </a:extLst>
          </p:cNvPr>
          <p:cNvSpPr>
            <a:spLocks noGrp="1"/>
          </p:cNvSpPr>
          <p:nvPr>
            <p:ph idx="10"/>
          </p:nvPr>
        </p:nvSpPr>
        <p:spPr>
          <a:xfrm>
            <a:off x="7894013" y="620713"/>
            <a:ext cx="3756121" cy="5608639"/>
          </a:xfrm>
          <a:prstGeom prst="rect">
            <a:avLst/>
          </a:prstGeom>
        </p:spPr>
        <p:txBody>
          <a:bodyPr/>
          <a:lstStyle>
            <a:lvl1pPr marL="0" indent="0">
              <a:buNone/>
              <a:defRPr sz="1600"/>
            </a:lvl1pPr>
          </a:lstStyle>
          <a:p>
            <a:pPr lvl="0"/>
            <a:endParaRPr lang="en-US"/>
          </a:p>
        </p:txBody>
      </p:sp>
    </p:spTree>
    <p:extLst>
      <p:ext uri="{BB962C8B-B14F-4D97-AF65-F5344CB8AC3E}">
        <p14:creationId xmlns:p14="http://schemas.microsoft.com/office/powerpoint/2010/main" val="3407268981"/>
      </p:ext>
    </p:extLst>
  </p:cSld>
  <p:clrMapOvr>
    <a:masterClrMapping/>
  </p:clrMapOvr>
  <p:extLst>
    <p:ext uri="{DCECCB84-F9BA-43D5-87BE-67443E8EF086}">
      <p15:sldGuideLst xmlns:p15="http://schemas.microsoft.com/office/powerpoint/2012/main">
        <p15:guide id="1" orient="horz" pos="391">
          <p15:clr>
            <a:srgbClr val="FBAE40"/>
          </p15:clr>
        </p15:guide>
        <p15:guide id="2" pos="3840">
          <p15:clr>
            <a:srgbClr val="FBAE40"/>
          </p15:clr>
        </p15:guide>
        <p15:guide id="3" orient="horz" pos="39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sida med rubrik, text och objekt halvsida">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27C6DAEC-2993-2D43-A02A-CCE36925FD80}"/>
              </a:ext>
            </a:extLst>
          </p:cNvPr>
          <p:cNvSpPr>
            <a:spLocks noGrp="1"/>
          </p:cNvSpPr>
          <p:nvPr>
            <p:ph type="pic" idx="1"/>
          </p:nvPr>
        </p:nvSpPr>
        <p:spPr>
          <a:xfrm>
            <a:off x="6045201" y="1"/>
            <a:ext cx="6146799" cy="6237287"/>
          </a:xfrm>
          <a:prstGeom prst="rect">
            <a:avLst/>
          </a:prstGeom>
        </p:spPr>
        <p:txBody>
          <a:bodyPr>
            <a:normAutofit/>
          </a:bodyPr>
          <a:lstStyle>
            <a:lvl1pPr marL="0" indent="0" algn="r">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sv-SE"/>
          </a:p>
        </p:txBody>
      </p:sp>
      <p:sp>
        <p:nvSpPr>
          <p:cNvPr id="2" name="Title 1">
            <a:extLst>
              <a:ext uri="{FF2B5EF4-FFF2-40B4-BE49-F238E27FC236}">
                <a16:creationId xmlns:a16="http://schemas.microsoft.com/office/drawing/2014/main" id="{B12DA78A-532A-C2DB-A1AB-922A5783EF45}"/>
              </a:ext>
            </a:extLst>
          </p:cNvPr>
          <p:cNvSpPr>
            <a:spLocks noGrp="1"/>
          </p:cNvSpPr>
          <p:nvPr>
            <p:ph type="ctrTitle"/>
          </p:nvPr>
        </p:nvSpPr>
        <p:spPr>
          <a:xfrm>
            <a:off x="653570" y="620713"/>
            <a:ext cx="4901381" cy="854400"/>
          </a:xfrm>
          <a:prstGeom prst="rect">
            <a:avLst/>
          </a:prstGeom>
        </p:spPr>
        <p:txBody>
          <a:bodyPr lIns="0" tIns="0" rIns="0" bIns="0" anchor="ctr">
            <a:normAutofit/>
          </a:bodyPr>
          <a:lstStyle>
            <a:lvl1pPr algn="l">
              <a:defRPr sz="4000"/>
            </a:lvl1pPr>
          </a:lstStyle>
          <a:p>
            <a:r>
              <a:rPr lang="sv-SE"/>
              <a:t>Klicka här för att ändra mall för rubrikformat</a:t>
            </a:r>
            <a:endParaRPr lang="en-US"/>
          </a:p>
        </p:txBody>
      </p:sp>
      <p:sp>
        <p:nvSpPr>
          <p:cNvPr id="3" name="Subtitle 2">
            <a:extLst>
              <a:ext uri="{FF2B5EF4-FFF2-40B4-BE49-F238E27FC236}">
                <a16:creationId xmlns:a16="http://schemas.microsoft.com/office/drawing/2014/main" id="{5FA2E023-8023-21DC-24D0-B96473C0CC98}"/>
              </a:ext>
            </a:extLst>
          </p:cNvPr>
          <p:cNvSpPr>
            <a:spLocks noGrp="1"/>
          </p:cNvSpPr>
          <p:nvPr>
            <p:ph type="subTitle" idx="10"/>
          </p:nvPr>
        </p:nvSpPr>
        <p:spPr>
          <a:xfrm>
            <a:off x="682953" y="1636295"/>
            <a:ext cx="4879648" cy="4600993"/>
          </a:xfrm>
          <a:prstGeom prst="rect">
            <a:avLst/>
          </a:prstGeo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a:p>
        </p:txBody>
      </p:sp>
    </p:spTree>
    <p:extLst>
      <p:ext uri="{BB962C8B-B14F-4D97-AF65-F5344CB8AC3E}">
        <p14:creationId xmlns:p14="http://schemas.microsoft.com/office/powerpoint/2010/main" val="2933380523"/>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Platshållare för rubrik 16">
            <a:extLst>
              <a:ext uri="{FF2B5EF4-FFF2-40B4-BE49-F238E27FC236}">
                <a16:creationId xmlns:a16="http://schemas.microsoft.com/office/drawing/2014/main" id="{4F40D775-2278-1443-A49D-138534131439}"/>
              </a:ext>
            </a:extLst>
          </p:cNvPr>
          <p:cNvSpPr>
            <a:spLocks noGrp="1"/>
          </p:cNvSpPr>
          <p:nvPr>
            <p:ph type="title"/>
          </p:nvPr>
        </p:nvSpPr>
        <p:spPr>
          <a:xfrm>
            <a:off x="659372" y="2226733"/>
            <a:ext cx="10515600" cy="556683"/>
          </a:xfrm>
          <a:prstGeom prst="rect">
            <a:avLst/>
          </a:prstGeom>
        </p:spPr>
        <p:txBody>
          <a:bodyPr vert="horz" lIns="0" tIns="0" rIns="0" bIns="0" rtlCol="0" anchor="ctr">
            <a:noAutofit/>
          </a:bodyPr>
          <a:lstStyle/>
          <a:p>
            <a:r>
              <a:rPr lang="sv-SE"/>
              <a:t>Klicka här för att ändra mall för rubrikformat</a:t>
            </a:r>
          </a:p>
        </p:txBody>
      </p:sp>
      <p:sp>
        <p:nvSpPr>
          <p:cNvPr id="13" name="Platshållare för text 17">
            <a:extLst>
              <a:ext uri="{FF2B5EF4-FFF2-40B4-BE49-F238E27FC236}">
                <a16:creationId xmlns:a16="http://schemas.microsoft.com/office/drawing/2014/main" id="{01C7C7A6-64D8-1E41-BE92-BE45C4D03A50}"/>
              </a:ext>
            </a:extLst>
          </p:cNvPr>
          <p:cNvSpPr>
            <a:spLocks noGrp="1"/>
          </p:cNvSpPr>
          <p:nvPr>
            <p:ph type="body" idx="1"/>
          </p:nvPr>
        </p:nvSpPr>
        <p:spPr>
          <a:xfrm>
            <a:off x="670984" y="3139803"/>
            <a:ext cx="10515600" cy="2597053"/>
          </a:xfrm>
          <a:prstGeom prst="rect">
            <a:avLst/>
          </a:prstGeom>
        </p:spPr>
        <p:txBody>
          <a:bodyPr vert="horz" lIns="0" tIns="0" rIns="0" bIns="0" rtlCol="0">
            <a:normAutofit/>
          </a:bodyPr>
          <a:lstStyle/>
          <a:p>
            <a:r>
              <a:rPr lang="sv-SE"/>
              <a:t>Redigera format för bakgrundstext
Nivå två
Nivå tre
Nivå fyra
Nivå fem</a:t>
            </a:r>
          </a:p>
        </p:txBody>
      </p:sp>
      <p:pic>
        <p:nvPicPr>
          <p:cNvPr id="4" name="Bildobjekt 3">
            <a:extLst>
              <a:ext uri="{FF2B5EF4-FFF2-40B4-BE49-F238E27FC236}">
                <a16:creationId xmlns:a16="http://schemas.microsoft.com/office/drawing/2014/main" id="{7F53724A-F3F9-3ADD-213B-EEB121B53C1E}"/>
              </a:ext>
            </a:extLst>
          </p:cNvPr>
          <p:cNvPicPr>
            <a:picLocks noChangeAspect="1"/>
          </p:cNvPicPr>
          <p:nvPr userDrawn="1"/>
        </p:nvPicPr>
        <p:blipFill rotWithShape="1">
          <a:blip r:embed="rId26"/>
          <a:srcRect r="80939"/>
          <a:stretch/>
        </p:blipFill>
        <p:spPr>
          <a:xfrm>
            <a:off x="10284663" y="6388746"/>
            <a:ext cx="412110" cy="390122"/>
          </a:xfrm>
          <a:prstGeom prst="rect">
            <a:avLst/>
          </a:prstGeom>
        </p:spPr>
      </p:pic>
      <p:pic>
        <p:nvPicPr>
          <p:cNvPr id="6" name="Bildobjekt 5">
            <a:extLst>
              <a:ext uri="{FF2B5EF4-FFF2-40B4-BE49-F238E27FC236}">
                <a16:creationId xmlns:a16="http://schemas.microsoft.com/office/drawing/2014/main" id="{64349E24-DD33-391A-9D11-397352A4CB9F}"/>
              </a:ext>
            </a:extLst>
          </p:cNvPr>
          <p:cNvPicPr>
            <a:picLocks noChangeAspect="1"/>
          </p:cNvPicPr>
          <p:nvPr userDrawn="1"/>
        </p:nvPicPr>
        <p:blipFill rotWithShape="1">
          <a:blip r:embed="rId27" cstate="hqprint">
            <a:extLst>
              <a:ext uri="{28A0092B-C50C-407E-A947-70E740481C1C}">
                <a14:useLocalDpi xmlns:a14="http://schemas.microsoft.com/office/drawing/2010/main" val="0"/>
              </a:ext>
            </a:extLst>
          </a:blip>
          <a:srcRect l="88486" t="92043"/>
          <a:stretch/>
        </p:blipFill>
        <p:spPr>
          <a:xfrm>
            <a:off x="10788162" y="6312288"/>
            <a:ext cx="1403838" cy="545711"/>
          </a:xfrm>
          <a:prstGeom prst="rect">
            <a:avLst/>
          </a:prstGeom>
        </p:spPr>
      </p:pic>
      <p:pic>
        <p:nvPicPr>
          <p:cNvPr id="9" name="Bildobjekt 8">
            <a:extLst>
              <a:ext uri="{FF2B5EF4-FFF2-40B4-BE49-F238E27FC236}">
                <a16:creationId xmlns:a16="http://schemas.microsoft.com/office/drawing/2014/main" id="{5117FEFA-442C-8CD3-8EE3-0CF0E1E6FCB5}"/>
              </a:ext>
            </a:extLst>
          </p:cNvPr>
          <p:cNvPicPr>
            <a:picLocks noChangeAspect="1"/>
          </p:cNvPicPr>
          <p:nvPr userDrawn="1"/>
        </p:nvPicPr>
        <p:blipFill>
          <a:blip r:embed="rId28"/>
          <a:stretch>
            <a:fillRect/>
          </a:stretch>
        </p:blipFill>
        <p:spPr>
          <a:xfrm>
            <a:off x="289908" y="6388746"/>
            <a:ext cx="2818233" cy="352547"/>
          </a:xfrm>
          <a:prstGeom prst="rect">
            <a:avLst/>
          </a:prstGeom>
        </p:spPr>
      </p:pic>
    </p:spTree>
    <p:extLst>
      <p:ext uri="{BB962C8B-B14F-4D97-AF65-F5344CB8AC3E}">
        <p14:creationId xmlns:p14="http://schemas.microsoft.com/office/powerpoint/2010/main" val="122099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377"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63">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17FAD661-84AD-4F8C-B648-8D6C8454B80A}"/>
              </a:ext>
            </a:extLst>
          </p:cNvPr>
          <p:cNvSpPr>
            <a:spLocks noGrp="1"/>
          </p:cNvSpPr>
          <p:nvPr>
            <p:ph type="subTitle" idx="1"/>
          </p:nvPr>
        </p:nvSpPr>
        <p:spPr>
          <a:xfrm>
            <a:off x="1192847" y="1422570"/>
            <a:ext cx="7183709" cy="3121574"/>
          </a:xfrm>
        </p:spPr>
        <p:txBody>
          <a:bodyPr>
            <a:normAutofit fontScale="85000" lnSpcReduction="20000"/>
          </a:bodyPr>
          <a:lstStyle/>
          <a:p>
            <a:endParaRPr lang="sv-SE"/>
          </a:p>
          <a:p>
            <a:pPr>
              <a:spcBef>
                <a:spcPts val="600"/>
              </a:spcBef>
            </a:pPr>
            <a:endParaRPr lang="sv-SE" sz="4000" b="1"/>
          </a:p>
          <a:p>
            <a:pPr>
              <a:spcBef>
                <a:spcPts val="600"/>
              </a:spcBef>
            </a:pPr>
            <a:endParaRPr lang="sv-SE" sz="4000" b="1"/>
          </a:p>
          <a:p>
            <a:pPr>
              <a:lnSpc>
                <a:spcPct val="150000"/>
              </a:lnSpc>
              <a:spcBef>
                <a:spcPts val="600"/>
              </a:spcBef>
            </a:pPr>
            <a:r>
              <a:rPr lang="sv-SE" sz="5800" b="1"/>
              <a:t>NUSO IFO vuxen och funktionshinderområdet </a:t>
            </a:r>
          </a:p>
          <a:p>
            <a:pPr>
              <a:spcBef>
                <a:spcPts val="600"/>
              </a:spcBef>
            </a:pPr>
            <a:endParaRPr lang="sv-SE" b="1"/>
          </a:p>
          <a:p>
            <a:pPr>
              <a:spcBef>
                <a:spcPts val="600"/>
              </a:spcBef>
            </a:pPr>
            <a:endParaRPr lang="sv-SE" sz="3200" b="1"/>
          </a:p>
          <a:p>
            <a:endParaRPr lang="sv-SE"/>
          </a:p>
        </p:txBody>
      </p:sp>
    </p:spTree>
    <p:extLst>
      <p:ext uri="{BB962C8B-B14F-4D97-AF65-F5344CB8AC3E}">
        <p14:creationId xmlns:p14="http://schemas.microsoft.com/office/powerpoint/2010/main" val="259419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3C0972-DA58-3C37-6757-21E204CC9D95}"/>
              </a:ext>
            </a:extLst>
          </p:cNvPr>
          <p:cNvSpPr>
            <a:spLocks noGrp="1"/>
          </p:cNvSpPr>
          <p:nvPr>
            <p:ph type="ctrTitle"/>
          </p:nvPr>
        </p:nvSpPr>
        <p:spPr/>
        <p:txBody>
          <a:bodyPr/>
          <a:lstStyle/>
          <a:p>
            <a:pPr algn="ctr"/>
            <a:r>
              <a:rPr lang="sv-SE"/>
              <a:t>Förslag om NUSO IFO vuxen och funktionshinderområdet </a:t>
            </a:r>
          </a:p>
        </p:txBody>
      </p:sp>
      <p:sp>
        <p:nvSpPr>
          <p:cNvPr id="3" name="Underrubrik 2">
            <a:extLst>
              <a:ext uri="{FF2B5EF4-FFF2-40B4-BE49-F238E27FC236}">
                <a16:creationId xmlns:a16="http://schemas.microsoft.com/office/drawing/2014/main" id="{6F0A790E-7CFC-9234-12DD-617D21FD5C7B}"/>
              </a:ext>
            </a:extLst>
          </p:cNvPr>
          <p:cNvSpPr>
            <a:spLocks noGrp="1"/>
          </p:cNvSpPr>
          <p:nvPr>
            <p:ph type="subTitle" idx="1"/>
          </p:nvPr>
        </p:nvSpPr>
        <p:spPr/>
        <p:txBody>
          <a:bodyPr/>
          <a:lstStyle/>
          <a:p>
            <a:r>
              <a:rPr lang="sv-SE">
                <a:solidFill>
                  <a:schemeClr val="tx1"/>
                </a:solidFill>
              </a:rPr>
              <a:t>Genomförs av Karlstads universitet, stöds av SKR </a:t>
            </a:r>
          </a:p>
        </p:txBody>
      </p:sp>
    </p:spTree>
    <p:extLst>
      <p:ext uri="{BB962C8B-B14F-4D97-AF65-F5344CB8AC3E}">
        <p14:creationId xmlns:p14="http://schemas.microsoft.com/office/powerpoint/2010/main" val="383027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61553-C00E-4021-7F2B-44F46A39673F}"/>
            </a:ext>
          </a:extLst>
        </p:cNvPr>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535150D-00C0-00DA-F43A-2A9075C0D84C}"/>
              </a:ext>
            </a:extLst>
          </p:cNvPr>
          <p:cNvSpPr txBox="1">
            <a:spLocks/>
          </p:cNvSpPr>
          <p:nvPr/>
        </p:nvSpPr>
        <p:spPr>
          <a:xfrm>
            <a:off x="6438957" y="1694997"/>
            <a:ext cx="4713576" cy="4052435"/>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2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ubrik 6">
            <a:extLst>
              <a:ext uri="{FF2B5EF4-FFF2-40B4-BE49-F238E27FC236}">
                <a16:creationId xmlns:a16="http://schemas.microsoft.com/office/drawing/2014/main" id="{746EF4EC-9565-F31C-DD47-6D1B07FEA665}"/>
              </a:ext>
            </a:extLst>
          </p:cNvPr>
          <p:cNvSpPr>
            <a:spLocks noGrp="1"/>
          </p:cNvSpPr>
          <p:nvPr>
            <p:ph type="ctrTitle"/>
          </p:nvPr>
        </p:nvSpPr>
        <p:spPr>
          <a:xfrm>
            <a:off x="1039467" y="721720"/>
            <a:ext cx="8418898" cy="854400"/>
          </a:xfrm>
        </p:spPr>
        <p:txBody>
          <a:bodyPr>
            <a:normAutofit fontScale="90000"/>
          </a:bodyPr>
          <a:lstStyle/>
          <a:p>
            <a:r>
              <a:rPr lang="sv-SE"/>
              <a:t>Verksamhetsområden som kan ingå</a:t>
            </a:r>
          </a:p>
        </p:txBody>
      </p:sp>
      <p:graphicFrame>
        <p:nvGraphicFramePr>
          <p:cNvPr id="8" name="Platshållare för innehåll 7">
            <a:extLst>
              <a:ext uri="{FF2B5EF4-FFF2-40B4-BE49-F238E27FC236}">
                <a16:creationId xmlns:a16="http://schemas.microsoft.com/office/drawing/2014/main" id="{57E7BE44-FF20-631C-7B6B-93C10135C2CD}"/>
              </a:ext>
            </a:extLst>
          </p:cNvPr>
          <p:cNvGraphicFramePr>
            <a:graphicFrameLocks noGrp="1"/>
          </p:cNvGraphicFramePr>
          <p:nvPr>
            <p:ph idx="4294967295"/>
            <p:extLst>
              <p:ext uri="{D42A27DB-BD31-4B8C-83A1-F6EECF244321}">
                <p14:modId xmlns:p14="http://schemas.microsoft.com/office/powerpoint/2010/main" val="1776210185"/>
              </p:ext>
            </p:extLst>
          </p:nvPr>
        </p:nvGraphicFramePr>
        <p:xfrm>
          <a:off x="554802" y="1813874"/>
          <a:ext cx="9132145" cy="4052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Höger klammerparentes 1">
            <a:extLst>
              <a:ext uri="{FF2B5EF4-FFF2-40B4-BE49-F238E27FC236}">
                <a16:creationId xmlns:a16="http://schemas.microsoft.com/office/drawing/2014/main" id="{0A8AE27C-22F4-B440-48FB-363EE2BE7A07}"/>
              </a:ext>
            </a:extLst>
          </p:cNvPr>
          <p:cNvSpPr/>
          <p:nvPr/>
        </p:nvSpPr>
        <p:spPr>
          <a:xfrm>
            <a:off x="9533455" y="3519969"/>
            <a:ext cx="574766" cy="1419497"/>
          </a:xfrm>
          <a:prstGeom prst="rightBrace">
            <a:avLst/>
          </a:prstGeom>
          <a:ln>
            <a:solidFill>
              <a:srgbClr val="004F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textruta 2">
            <a:extLst>
              <a:ext uri="{FF2B5EF4-FFF2-40B4-BE49-F238E27FC236}">
                <a16:creationId xmlns:a16="http://schemas.microsoft.com/office/drawing/2014/main" id="{9BF889FE-25C0-DCE7-4D77-115A123EF28F}"/>
              </a:ext>
            </a:extLst>
          </p:cNvPr>
          <p:cNvSpPr txBox="1"/>
          <p:nvPr/>
        </p:nvSpPr>
        <p:spPr>
          <a:xfrm>
            <a:off x="10171612" y="4060440"/>
            <a:ext cx="1465586" cy="338554"/>
          </a:xfrm>
          <a:prstGeom prst="rect">
            <a:avLst/>
          </a:prstGeom>
          <a:noFill/>
        </p:spPr>
        <p:txBody>
          <a:bodyPr wrap="square" rtlCol="0">
            <a:spAutoFit/>
          </a:bodyPr>
          <a:lstStyle/>
          <a:p>
            <a:r>
              <a:rPr lang="sv-SE" sz="1600"/>
              <a:t>5 delområden</a:t>
            </a:r>
          </a:p>
        </p:txBody>
      </p:sp>
    </p:spTree>
    <p:extLst>
      <p:ext uri="{BB962C8B-B14F-4D97-AF65-F5344CB8AC3E}">
        <p14:creationId xmlns:p14="http://schemas.microsoft.com/office/powerpoint/2010/main" val="323773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7F773-D07B-6982-DBC9-7673CD5A4CF7}"/>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6B045D64-0FCC-A0FE-BB98-449C647BEDBA}"/>
              </a:ext>
            </a:extLst>
          </p:cNvPr>
          <p:cNvSpPr>
            <a:spLocks noGrp="1"/>
          </p:cNvSpPr>
          <p:nvPr>
            <p:ph type="ctrTitle"/>
          </p:nvPr>
        </p:nvSpPr>
        <p:spPr>
          <a:xfrm>
            <a:off x="887647" y="1013867"/>
            <a:ext cx="10642501" cy="854400"/>
          </a:xfrm>
        </p:spPr>
        <p:txBody>
          <a:bodyPr>
            <a:normAutofit fontScale="90000"/>
          </a:bodyPr>
          <a:lstStyle/>
          <a:p>
            <a:r>
              <a:rPr lang="sv-SE" sz="3200"/>
              <a:t>Syfte med NUSO IFO vuxen och funktionshinderområdet</a:t>
            </a:r>
            <a:endParaRPr lang="sv-SE"/>
          </a:p>
        </p:txBody>
      </p:sp>
      <p:sp>
        <p:nvSpPr>
          <p:cNvPr id="7" name="textruta 6">
            <a:extLst>
              <a:ext uri="{FF2B5EF4-FFF2-40B4-BE49-F238E27FC236}">
                <a16:creationId xmlns:a16="http://schemas.microsoft.com/office/drawing/2014/main" id="{D8D92210-A12C-0160-7151-C9129D4F8105}"/>
              </a:ext>
            </a:extLst>
          </p:cNvPr>
          <p:cNvSpPr txBox="1"/>
          <p:nvPr/>
        </p:nvSpPr>
        <p:spPr>
          <a:xfrm>
            <a:off x="887647" y="1978132"/>
            <a:ext cx="9977577" cy="318548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Calibri" panose="020F0502020204030204"/>
                <a:ea typeface="+mn-ea"/>
                <a:cs typeface="+mn-cs"/>
              </a:rPr>
              <a:t>Undersöka nuläget och förstå hur socialtjänstens arbete förändras över tid </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Calibri" panose="020F0502020204030204"/>
                <a:ea typeface="+mn-ea"/>
                <a:cs typeface="+mn-cs"/>
              </a:rPr>
              <a:t>Följa resultat av omställningen till ny socialtjänstlag</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Lätt tillgänglig och förebyggande</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Jämställdhet och jämlikhet</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Kunskapsbaserad</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Calibri" panose="020F0502020204030204"/>
                <a:ea typeface="+mn-ea"/>
                <a:cs typeface="+mn-cs"/>
              </a:rPr>
              <a:t>Öka kunskapen om vägen till stöd/insatser samt resultat av insatser</a:t>
            </a:r>
            <a:endParaRPr kumimoji="0" lang="sv-SE" sz="2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71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8EF407-0EF1-B5F4-B6EE-3EAB61265D3A}"/>
              </a:ext>
            </a:extLst>
          </p:cNvPr>
          <p:cNvSpPr>
            <a:spLocks noGrp="1"/>
          </p:cNvSpPr>
          <p:nvPr>
            <p:ph type="ctrTitle"/>
          </p:nvPr>
        </p:nvSpPr>
        <p:spPr>
          <a:xfrm>
            <a:off x="849743" y="654466"/>
            <a:ext cx="6430621" cy="854400"/>
          </a:xfrm>
        </p:spPr>
        <p:txBody>
          <a:bodyPr anchor="ctr">
            <a:normAutofit/>
          </a:bodyPr>
          <a:lstStyle/>
          <a:p>
            <a:r>
              <a:rPr lang="sv-SE" sz="3100"/>
              <a:t>Varför är inte äldreomsorg</a:t>
            </a:r>
            <a:br>
              <a:rPr lang="sv-SE" sz="3100"/>
            </a:br>
            <a:r>
              <a:rPr lang="sv-SE" sz="3100"/>
              <a:t>med i förslaget? </a:t>
            </a:r>
          </a:p>
        </p:txBody>
      </p:sp>
      <p:sp>
        <p:nvSpPr>
          <p:cNvPr id="3" name="Underrubrik 2">
            <a:extLst>
              <a:ext uri="{FF2B5EF4-FFF2-40B4-BE49-F238E27FC236}">
                <a16:creationId xmlns:a16="http://schemas.microsoft.com/office/drawing/2014/main" id="{4CEF659C-8606-7F01-879C-E4CFC4BFACF1}"/>
              </a:ext>
            </a:extLst>
          </p:cNvPr>
          <p:cNvSpPr>
            <a:spLocks noGrp="1"/>
          </p:cNvSpPr>
          <p:nvPr>
            <p:ph type="subTitle" idx="1"/>
          </p:nvPr>
        </p:nvSpPr>
        <p:spPr>
          <a:xfrm>
            <a:off x="849745" y="1948873"/>
            <a:ext cx="6430620" cy="4280480"/>
          </a:xfrm>
        </p:spPr>
        <p:txBody>
          <a:bodyPr>
            <a:normAutofit/>
          </a:bodyPr>
          <a:lstStyle/>
          <a:p>
            <a:pPr marL="342900" indent="-342900">
              <a:buFont typeface="Arial" panose="020B0604020202020204" pitchFamily="34" charset="0"/>
              <a:buChar char="•"/>
            </a:pPr>
            <a:r>
              <a:rPr lang="sv-SE">
                <a:latin typeface="+mn-lt"/>
              </a:rPr>
              <a:t>Finns tankar och idéer inom FoU Välfärd att utveckla NUSO inom äldreomsorg </a:t>
            </a:r>
          </a:p>
          <a:p>
            <a:pPr marL="342900" indent="-342900">
              <a:buFont typeface="Arial" panose="020B0604020202020204" pitchFamily="34" charset="0"/>
              <a:buChar char="•"/>
            </a:pPr>
            <a:r>
              <a:rPr lang="sv-SE">
                <a:latin typeface="+mn-lt"/>
              </a:rPr>
              <a:t>Medel till RSS om kunskapsbaserad äldreomsorg</a:t>
            </a:r>
          </a:p>
          <a:p>
            <a:endParaRPr lang="sv-SE">
              <a:latin typeface="+mn-lt"/>
            </a:endParaRPr>
          </a:p>
          <a:p>
            <a:pPr marL="342900" indent="-342900">
              <a:buFont typeface="Arial" panose="020B0604020202020204" pitchFamily="34" charset="0"/>
              <a:buChar char="•"/>
            </a:pPr>
            <a:r>
              <a:rPr lang="sv-SE">
                <a:latin typeface="+mn-lt"/>
              </a:rPr>
              <a:t>Tidigare erfarenhet från </a:t>
            </a:r>
            <a:r>
              <a:rPr lang="sv-SE" i="1">
                <a:latin typeface="+mn-lt"/>
              </a:rPr>
              <a:t>Ljuset på skillnader</a:t>
            </a:r>
          </a:p>
          <a:p>
            <a:pPr marL="342900" indent="-342900">
              <a:buFont typeface="Arial" panose="020B0604020202020204" pitchFamily="34" charset="0"/>
              <a:buChar char="•"/>
            </a:pPr>
            <a:r>
              <a:rPr lang="sv-SE" err="1">
                <a:latin typeface="+mn-lt"/>
              </a:rPr>
              <a:t>SoL</a:t>
            </a:r>
            <a:r>
              <a:rPr lang="sv-SE">
                <a:latin typeface="+mn-lt"/>
              </a:rPr>
              <a:t>-insatser som rör trygghetslarm, hemtjänst – service/personlig omvårdnad, hemsjukvård </a:t>
            </a:r>
          </a:p>
          <a:p>
            <a:pPr marL="342900" indent="-342900">
              <a:buFont typeface="Arial" panose="020B0604020202020204" pitchFamily="34" charset="0"/>
              <a:buChar char="•"/>
            </a:pPr>
            <a:endParaRPr lang="sv-SE"/>
          </a:p>
          <a:p>
            <a:pPr marL="342900" indent="-342900">
              <a:buFont typeface="Arial" panose="020B0604020202020204" pitchFamily="34" charset="0"/>
              <a:buChar char="•"/>
            </a:pPr>
            <a:endParaRPr lang="sv-SE"/>
          </a:p>
          <a:p>
            <a:pPr marL="342900" indent="-342900">
              <a:buFont typeface="Arial" panose="020B0604020202020204" pitchFamily="34" charset="0"/>
              <a:buChar char="•"/>
            </a:pPr>
            <a:endParaRPr lang="sv-SE"/>
          </a:p>
          <a:p>
            <a:pPr marL="342900" indent="-342900">
              <a:buFont typeface="Arial" panose="020B0604020202020204" pitchFamily="34" charset="0"/>
              <a:buChar char="•"/>
            </a:pPr>
            <a:endParaRPr lang="sv-SE"/>
          </a:p>
        </p:txBody>
      </p:sp>
      <p:pic>
        <p:nvPicPr>
          <p:cNvPr id="12" name="Platshållare för innehåll 11" descr="En bild som visar text, skärmbild&#10;&#10;Automatiskt genererad beskrivning">
            <a:extLst>
              <a:ext uri="{FF2B5EF4-FFF2-40B4-BE49-F238E27FC236}">
                <a16:creationId xmlns:a16="http://schemas.microsoft.com/office/drawing/2014/main" id="{34ADC2FD-6354-6253-C235-9D7BD29DA13F}"/>
              </a:ext>
            </a:extLst>
          </p:cNvPr>
          <p:cNvPicPr>
            <a:picLocks noGrp="1" noChangeAspect="1"/>
          </p:cNvPicPr>
          <p:nvPr>
            <p:ph idx="11"/>
          </p:nvPr>
        </p:nvPicPr>
        <p:blipFill>
          <a:blip r:embed="rId2"/>
          <a:stretch>
            <a:fillRect/>
          </a:stretch>
        </p:blipFill>
        <p:spPr>
          <a:xfrm>
            <a:off x="7894013" y="720083"/>
            <a:ext cx="3756121" cy="5443653"/>
          </a:xfrm>
          <a:noFill/>
        </p:spPr>
      </p:pic>
    </p:spTree>
    <p:extLst>
      <p:ext uri="{BB962C8B-B14F-4D97-AF65-F5344CB8AC3E}">
        <p14:creationId xmlns:p14="http://schemas.microsoft.com/office/powerpoint/2010/main" val="290580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CACFC6-CE7E-A2A4-79F0-43DB83D5D008}"/>
              </a:ext>
            </a:extLst>
          </p:cNvPr>
          <p:cNvSpPr>
            <a:spLocks noGrp="1"/>
          </p:cNvSpPr>
          <p:nvPr>
            <p:ph type="title"/>
          </p:nvPr>
        </p:nvSpPr>
        <p:spPr>
          <a:xfrm>
            <a:off x="989310" y="1225613"/>
            <a:ext cx="3519312" cy="556683"/>
          </a:xfrm>
        </p:spPr>
        <p:txBody>
          <a:bodyPr>
            <a:normAutofit fontScale="90000"/>
          </a:bodyPr>
          <a:lstStyle/>
          <a:p>
            <a:r>
              <a:rPr lang="sv-SE"/>
              <a:t>Innehåll och upplägg </a:t>
            </a:r>
          </a:p>
        </p:txBody>
      </p:sp>
      <p:sp>
        <p:nvSpPr>
          <p:cNvPr id="3" name="Platshållare för innehåll 2">
            <a:extLst>
              <a:ext uri="{FF2B5EF4-FFF2-40B4-BE49-F238E27FC236}">
                <a16:creationId xmlns:a16="http://schemas.microsoft.com/office/drawing/2014/main" id="{5A9D227E-AFFB-C277-7337-8FD516FE4268}"/>
              </a:ext>
            </a:extLst>
          </p:cNvPr>
          <p:cNvSpPr>
            <a:spLocks noGrp="1"/>
          </p:cNvSpPr>
          <p:nvPr>
            <p:ph idx="1"/>
          </p:nvPr>
        </p:nvSpPr>
        <p:spPr>
          <a:xfrm>
            <a:off x="971204" y="2278299"/>
            <a:ext cx="5990912" cy="3644105"/>
          </a:xfrm>
        </p:spPr>
        <p:txBody>
          <a:bodyPr>
            <a:normAutofit fontScale="92500" lnSpcReduction="10000"/>
          </a:bodyPr>
          <a:lstStyle/>
          <a:p>
            <a:r>
              <a:rPr lang="sv-SE">
                <a:latin typeface="+mn-lt"/>
              </a:rPr>
              <a:t>Fokus på icke biståndsbeslutade insatser, utredning, uppföljning av insatser</a:t>
            </a:r>
          </a:p>
          <a:p>
            <a:r>
              <a:rPr lang="sv-SE">
                <a:latin typeface="+mn-lt"/>
              </a:rPr>
              <a:t>Undersöka datamängder i verksamhetssystem för direktöverföring</a:t>
            </a:r>
          </a:p>
          <a:p>
            <a:r>
              <a:rPr lang="sv-SE">
                <a:latin typeface="+mn-lt"/>
              </a:rPr>
              <a:t>En enkät för samtliga områden som har en gemensam bas och därefter anpassade fördjupningar. </a:t>
            </a:r>
          </a:p>
          <a:p>
            <a:r>
              <a:rPr lang="sv-SE">
                <a:latin typeface="+mn-lt"/>
              </a:rPr>
              <a:t>Överföring till visualiseringsplattform för lokala resultat och jämförelser per län och nationellt. </a:t>
            </a:r>
          </a:p>
          <a:p>
            <a:r>
              <a:rPr lang="sv-SE">
                <a:latin typeface="+mn-lt"/>
              </a:rPr>
              <a:t>Målet är följa individer som är aktuella inom flera verksamhetsområden</a:t>
            </a:r>
          </a:p>
        </p:txBody>
      </p:sp>
      <p:pic>
        <p:nvPicPr>
          <p:cNvPr id="7" name="Bildobjekt 6" descr="En i en folkmassa">
            <a:extLst>
              <a:ext uri="{FF2B5EF4-FFF2-40B4-BE49-F238E27FC236}">
                <a16:creationId xmlns:a16="http://schemas.microsoft.com/office/drawing/2014/main" id="{50BBAF58-2EE7-ED22-6612-16277E65F2E5}"/>
              </a:ext>
            </a:extLst>
          </p:cNvPr>
          <p:cNvPicPr>
            <a:picLocks noChangeAspect="1"/>
          </p:cNvPicPr>
          <p:nvPr/>
        </p:nvPicPr>
        <p:blipFill>
          <a:blip r:embed="rId2">
            <a:extLst>
              <a:ext uri="{28A0092B-C50C-407E-A947-70E740481C1C}">
                <a14:useLocalDpi xmlns:a14="http://schemas.microsoft.com/office/drawing/2010/main" val="0"/>
              </a:ext>
            </a:extLst>
          </a:blip>
          <a:srcRect l="15401" r="6688"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5" name="Bildobjekt 4" descr="Mänskliga figurer av kort som står i cirkel och håller hand">
            <a:extLst>
              <a:ext uri="{FF2B5EF4-FFF2-40B4-BE49-F238E27FC236}">
                <a16:creationId xmlns:a16="http://schemas.microsoft.com/office/drawing/2014/main" id="{3D655154-F7B8-F407-1464-3252F7E6F225}"/>
              </a:ext>
            </a:extLst>
          </p:cNvPr>
          <p:cNvPicPr>
            <a:picLocks noChangeAspect="1"/>
          </p:cNvPicPr>
          <p:nvPr/>
        </p:nvPicPr>
        <p:blipFill>
          <a:blip r:embed="rId3">
            <a:extLst>
              <a:ext uri="{28A0092B-C50C-407E-A947-70E740481C1C}">
                <a14:useLocalDpi xmlns:a14="http://schemas.microsoft.com/office/drawing/2010/main" val="0"/>
              </a:ext>
            </a:extLst>
          </a:blip>
          <a:srcRect t="13731" b="29219"/>
          <a:stretch/>
        </p:blipFill>
        <p:spPr>
          <a:xfrm>
            <a:off x="6723334"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566241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917597-165F-4267-8208-8F65E0AA78A5}"/>
              </a:ext>
            </a:extLst>
          </p:cNvPr>
          <p:cNvSpPr>
            <a:spLocks noGrp="1"/>
          </p:cNvSpPr>
          <p:nvPr>
            <p:ph type="ctrTitle"/>
          </p:nvPr>
        </p:nvSpPr>
        <p:spPr/>
        <p:txBody>
          <a:bodyPr/>
          <a:lstStyle/>
          <a:p>
            <a:pPr algn="ctr"/>
            <a:r>
              <a:rPr lang="sv-SE"/>
              <a:t>Finansiering </a:t>
            </a:r>
            <a:r>
              <a:rPr lang="sv-SE" sz="4000"/>
              <a:t>NUSO IFO vuxen och funktionshinderområdet</a:t>
            </a:r>
            <a:endParaRPr lang="sv-SE"/>
          </a:p>
        </p:txBody>
      </p:sp>
      <p:sp>
        <p:nvSpPr>
          <p:cNvPr id="3" name="Underrubrik 2">
            <a:extLst>
              <a:ext uri="{FF2B5EF4-FFF2-40B4-BE49-F238E27FC236}">
                <a16:creationId xmlns:a16="http://schemas.microsoft.com/office/drawing/2014/main" id="{F43577A7-03AF-259A-4E73-6F104AF1C83A}"/>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45018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5051AD-7A2A-4643-AA5F-71D005708646}"/>
              </a:ext>
            </a:extLst>
          </p:cNvPr>
          <p:cNvSpPr>
            <a:spLocks noGrp="1"/>
          </p:cNvSpPr>
          <p:nvPr>
            <p:ph type="ctrTitle"/>
          </p:nvPr>
        </p:nvSpPr>
        <p:spPr>
          <a:xfrm>
            <a:off x="914400" y="1041478"/>
            <a:ext cx="8972550" cy="854400"/>
          </a:xfrm>
        </p:spPr>
        <p:txBody>
          <a:bodyPr>
            <a:normAutofit fontScale="90000"/>
          </a:bodyPr>
          <a:lstStyle/>
          <a:p>
            <a:r>
              <a:rPr lang="sv-SE" sz="3600"/>
              <a:t>Finansiering NUSO IFO vuxen och funktionshinderområdet</a:t>
            </a:r>
            <a:br>
              <a:rPr lang="sv-SE" sz="3200" u="sng"/>
            </a:br>
            <a:endParaRPr lang="sv-SE" sz="3200"/>
          </a:p>
        </p:txBody>
      </p:sp>
      <p:sp>
        <p:nvSpPr>
          <p:cNvPr id="5" name="Underrubrik 3">
            <a:extLst>
              <a:ext uri="{FF2B5EF4-FFF2-40B4-BE49-F238E27FC236}">
                <a16:creationId xmlns:a16="http://schemas.microsoft.com/office/drawing/2014/main" id="{61C7C22E-1E38-0E92-6863-47B0F9EE9E7F}"/>
              </a:ext>
            </a:extLst>
          </p:cNvPr>
          <p:cNvSpPr txBox="1">
            <a:spLocks/>
          </p:cNvSpPr>
          <p:nvPr/>
        </p:nvSpPr>
        <p:spPr>
          <a:xfrm>
            <a:off x="914400" y="2410229"/>
            <a:ext cx="7376984" cy="3889751"/>
          </a:xfrm>
          <a:prstGeom prst="rect">
            <a:avLst/>
          </a:prstGeom>
        </p:spPr>
        <p:txBody>
          <a:bodyPr vert="horz" lIns="0" tIns="0" rIns="0" bIns="0" numCol="1" spcCol="540000"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20000"/>
              </a:lnSpc>
              <a:spcBef>
                <a:spcPts val="0"/>
              </a:spcBef>
              <a:buFont typeface="Arial" panose="020B0604020202020204" pitchFamily="34" charset="0"/>
              <a:buChar char="•"/>
            </a:pPr>
            <a:r>
              <a:rPr lang="sv-SE" sz="2000">
                <a:latin typeface="+mn-lt"/>
              </a:rPr>
              <a:t>Total kostnad för NUSO IFO vuxen och funktionshinderområdet (sammanlagt fem delområden) för perioden aug. 2025 – juni 2029: 19,3 Mkr (inkl. uppräkning/år)</a:t>
            </a:r>
          </a:p>
          <a:p>
            <a:pPr marL="342900" indent="-342900">
              <a:lnSpc>
                <a:spcPct val="120000"/>
              </a:lnSpc>
              <a:spcBef>
                <a:spcPts val="0"/>
              </a:spcBef>
              <a:buFont typeface="Arial" panose="020B0604020202020204" pitchFamily="34" charset="0"/>
              <a:buChar char="•"/>
            </a:pPr>
            <a:endParaRPr lang="sv-SE" sz="2000">
              <a:latin typeface="+mn-lt"/>
            </a:endParaRPr>
          </a:p>
          <a:p>
            <a:pPr marL="342900" indent="-342900">
              <a:lnSpc>
                <a:spcPct val="120000"/>
              </a:lnSpc>
              <a:spcBef>
                <a:spcPts val="0"/>
              </a:spcBef>
              <a:buFont typeface="Arial" panose="020B0604020202020204" pitchFamily="34" charset="0"/>
              <a:buChar char="•"/>
            </a:pPr>
            <a:r>
              <a:rPr lang="sv-SE" sz="2000">
                <a:latin typeface="+mn-lt"/>
              </a:rPr>
              <a:t>Medfinansiering KAU: 20 procent, motsvarande totalt 3.9 Mkr </a:t>
            </a:r>
          </a:p>
          <a:p>
            <a:pPr marL="342900" indent="-342900">
              <a:lnSpc>
                <a:spcPct val="120000"/>
              </a:lnSpc>
              <a:spcBef>
                <a:spcPts val="0"/>
              </a:spcBef>
              <a:buFont typeface="Arial" panose="020B0604020202020204" pitchFamily="34" charset="0"/>
              <a:buChar char="•"/>
            </a:pPr>
            <a:endParaRPr lang="sv-SE" sz="2000">
              <a:latin typeface="+mn-lt"/>
            </a:endParaRPr>
          </a:p>
          <a:p>
            <a:pPr marL="342900" indent="-342900">
              <a:lnSpc>
                <a:spcPct val="120000"/>
              </a:lnSpc>
              <a:spcBef>
                <a:spcPts val="0"/>
              </a:spcBef>
              <a:buFont typeface="Arial" panose="020B0604020202020204" pitchFamily="34" charset="0"/>
              <a:buChar char="•"/>
            </a:pPr>
            <a:r>
              <a:rPr lang="sv-SE" sz="2000">
                <a:latin typeface="+mn-lt"/>
              </a:rPr>
              <a:t>Summa för kommuner (aug. 2025 – juni 2029): 15,4 Mkr</a:t>
            </a:r>
          </a:p>
          <a:p>
            <a:pPr marL="342900" indent="-342900">
              <a:lnSpc>
                <a:spcPct val="120000"/>
              </a:lnSpc>
              <a:spcBef>
                <a:spcPts val="0"/>
              </a:spcBef>
              <a:buFont typeface="Arial" panose="020B0604020202020204" pitchFamily="34" charset="0"/>
              <a:buChar char="•"/>
            </a:pPr>
            <a:endParaRPr lang="sv-SE" sz="2000">
              <a:latin typeface="+mn-lt"/>
            </a:endParaRPr>
          </a:p>
          <a:p>
            <a:pPr marL="342900" indent="-342900">
              <a:lnSpc>
                <a:spcPct val="120000"/>
              </a:lnSpc>
              <a:spcBef>
                <a:spcPts val="0"/>
              </a:spcBef>
              <a:buFont typeface="Arial" panose="020B0604020202020204" pitchFamily="34" charset="0"/>
              <a:buChar char="•"/>
            </a:pPr>
            <a:r>
              <a:rPr lang="sv-SE" sz="2000">
                <a:latin typeface="+mn-lt"/>
              </a:rPr>
              <a:t>SKR finansierar en heltidstjänst 2025 – 2026 för projektledning av NUSO</a:t>
            </a:r>
          </a:p>
          <a:p>
            <a:endParaRPr lang="sv-SE"/>
          </a:p>
          <a:p>
            <a:endParaRPr lang="sv-SE"/>
          </a:p>
        </p:txBody>
      </p:sp>
      <p:sp>
        <p:nvSpPr>
          <p:cNvPr id="4" name="Stjärna: 10 punkter 3">
            <a:extLst>
              <a:ext uri="{FF2B5EF4-FFF2-40B4-BE49-F238E27FC236}">
                <a16:creationId xmlns:a16="http://schemas.microsoft.com/office/drawing/2014/main" id="{44742C98-1371-04CB-3BAF-893573888968}"/>
              </a:ext>
            </a:extLst>
          </p:cNvPr>
          <p:cNvSpPr/>
          <p:nvPr/>
        </p:nvSpPr>
        <p:spPr>
          <a:xfrm>
            <a:off x="8520544" y="2521527"/>
            <a:ext cx="3071092" cy="2948596"/>
          </a:xfrm>
          <a:prstGeom prst="star10">
            <a:avLst/>
          </a:prstGeom>
          <a:solidFill>
            <a:srgbClr val="004F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000">
                <a:effectLst/>
                <a:ea typeface="Times New Roman" panose="02020603050405020304" pitchFamily="18" charset="0"/>
                <a:cs typeface="Arial" panose="020B0604020202020204" pitchFamily="34" charset="0"/>
              </a:rPr>
              <a:t>FSS </a:t>
            </a:r>
            <a:r>
              <a:rPr lang="sv-SE" sz="2000">
                <a:ea typeface="Times New Roman" panose="02020603050405020304" pitchFamily="18" charset="0"/>
                <a:cs typeface="Arial" panose="020B0604020202020204" pitchFamily="34" charset="0"/>
              </a:rPr>
              <a:t>har </a:t>
            </a:r>
            <a:r>
              <a:rPr lang="sv-SE" sz="2000">
                <a:effectLst/>
                <a:ea typeface="Times New Roman" panose="02020603050405020304" pitchFamily="18" charset="0"/>
                <a:cs typeface="Arial" panose="020B0604020202020204" pitchFamily="34" charset="0"/>
              </a:rPr>
              <a:t>visat intresse att gå in som medfinansiär. Frågan bereds i föreningens styrelse.</a:t>
            </a:r>
            <a:endParaRPr lang="sv-SE" sz="2000">
              <a:cs typeface="Arial" panose="020B0604020202020204" pitchFamily="34" charset="0"/>
            </a:endParaRPr>
          </a:p>
        </p:txBody>
      </p:sp>
    </p:spTree>
    <p:extLst>
      <p:ext uri="{BB962C8B-B14F-4D97-AF65-F5344CB8AC3E}">
        <p14:creationId xmlns:p14="http://schemas.microsoft.com/office/powerpoint/2010/main" val="285669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E2995-B98A-E66A-2103-270F45F9838C}"/>
              </a:ext>
            </a:extLst>
          </p:cNvPr>
          <p:cNvSpPr>
            <a:spLocks noGrp="1"/>
          </p:cNvSpPr>
          <p:nvPr>
            <p:ph type="title"/>
          </p:nvPr>
        </p:nvSpPr>
        <p:spPr>
          <a:xfrm>
            <a:off x="952105" y="942816"/>
            <a:ext cx="10065263" cy="556683"/>
          </a:xfrm>
        </p:spPr>
        <p:txBody>
          <a:bodyPr/>
          <a:lstStyle/>
          <a:p>
            <a:r>
              <a:rPr lang="sv-SE" sz="3600"/>
              <a:t>Finansieringsmodell – förslag </a:t>
            </a:r>
            <a:br>
              <a:rPr lang="sv-SE" sz="3600"/>
            </a:br>
            <a:endParaRPr lang="sv-SE" sz="3600"/>
          </a:p>
        </p:txBody>
      </p:sp>
      <p:sp>
        <p:nvSpPr>
          <p:cNvPr id="3" name="Platshållare för innehåll 2">
            <a:extLst>
              <a:ext uri="{FF2B5EF4-FFF2-40B4-BE49-F238E27FC236}">
                <a16:creationId xmlns:a16="http://schemas.microsoft.com/office/drawing/2014/main" id="{0764713A-433C-2B96-7CA7-969F28FF34C7}"/>
              </a:ext>
            </a:extLst>
          </p:cNvPr>
          <p:cNvSpPr>
            <a:spLocks noGrp="1"/>
          </p:cNvSpPr>
          <p:nvPr>
            <p:ph idx="1"/>
          </p:nvPr>
        </p:nvSpPr>
        <p:spPr>
          <a:xfrm>
            <a:off x="952105" y="1647143"/>
            <a:ext cx="6746154" cy="4268041"/>
          </a:xfrm>
        </p:spPr>
        <p:txBody>
          <a:bodyPr>
            <a:noAutofit/>
          </a:bodyPr>
          <a:lstStyle/>
          <a:p>
            <a:pPr>
              <a:lnSpc>
                <a:spcPct val="120000"/>
              </a:lnSpc>
              <a:spcBef>
                <a:spcPts val="0"/>
              </a:spcBef>
            </a:pPr>
            <a:r>
              <a:rPr lang="sv-SE" sz="2000">
                <a:latin typeface="+mn-lt"/>
              </a:rPr>
              <a:t>Basfinansiering för kommuner totalt per år: 3,85 Mkr inkl. OH </a:t>
            </a:r>
          </a:p>
          <a:p>
            <a:endParaRPr lang="sv-SE" sz="2000">
              <a:latin typeface="+mn-lt"/>
            </a:endParaRPr>
          </a:p>
          <a:p>
            <a:r>
              <a:rPr lang="sv-SE" sz="2000">
                <a:latin typeface="+mn-lt"/>
              </a:rPr>
              <a:t>Kommunernas/stadsdelarnas kostnad beräknas utifrån en kombination av fast summa per kommun/stadsdel och summa per invånare.</a:t>
            </a:r>
          </a:p>
          <a:p>
            <a:endParaRPr lang="sv-SE" sz="1100">
              <a:latin typeface="+mn-lt"/>
            </a:endParaRPr>
          </a:p>
          <a:p>
            <a:r>
              <a:rPr lang="sv-SE" sz="2000">
                <a:latin typeface="+mn-lt"/>
              </a:rPr>
              <a:t>Kommunernas kostnad minskar om medel tillkommer från externa finansiärer (ej forskningsfinansiärer i detta skede).</a:t>
            </a:r>
          </a:p>
          <a:p>
            <a:pPr marL="0" indent="0">
              <a:buNone/>
            </a:pPr>
            <a:endParaRPr lang="sv-SE" sz="2000">
              <a:latin typeface="+mn-lt"/>
            </a:endParaRPr>
          </a:p>
        </p:txBody>
      </p:sp>
      <p:sp>
        <p:nvSpPr>
          <p:cNvPr id="5" name="Rektangel 4">
            <a:extLst>
              <a:ext uri="{FF2B5EF4-FFF2-40B4-BE49-F238E27FC236}">
                <a16:creationId xmlns:a16="http://schemas.microsoft.com/office/drawing/2014/main" id="{812AA2DE-29FB-B9F9-839C-A8C93EABE676}"/>
              </a:ext>
            </a:extLst>
          </p:cNvPr>
          <p:cNvSpPr/>
          <p:nvPr/>
        </p:nvSpPr>
        <p:spPr>
          <a:xfrm>
            <a:off x="8143104" y="1647143"/>
            <a:ext cx="3200400" cy="4061679"/>
          </a:xfrm>
          <a:prstGeom prst="rect">
            <a:avLst/>
          </a:prstGeom>
          <a:solidFill>
            <a:srgbClr val="004F5E"/>
          </a:solidFill>
          <a:ln>
            <a:solidFill>
              <a:srgbClr val="004F5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sv-SE" sz="2000" u="sng">
                <a:latin typeface="+mn-lt"/>
              </a:rPr>
              <a:t>Räkneexempel:</a:t>
            </a:r>
          </a:p>
          <a:p>
            <a:pPr marL="0" indent="0">
              <a:buNone/>
            </a:pPr>
            <a:r>
              <a:rPr lang="sv-SE" sz="2000">
                <a:latin typeface="+mn-lt"/>
              </a:rPr>
              <a:t>100 medverkande kommuner/stadsdelar med totalt 4 milj. invånare: </a:t>
            </a:r>
          </a:p>
          <a:p>
            <a:pPr marL="0" indent="0">
              <a:buNone/>
            </a:pPr>
            <a:endParaRPr lang="sv-SE" sz="2000">
              <a:latin typeface="+mn-lt"/>
            </a:endParaRPr>
          </a:p>
          <a:p>
            <a:pPr marL="0" indent="0">
              <a:buNone/>
            </a:pPr>
            <a:r>
              <a:rPr lang="sv-SE" sz="2000">
                <a:latin typeface="+mn-lt"/>
              </a:rPr>
              <a:t>Fast kostnad per kommun/stadsdel inkl. användarlicens visualiseringsplattform:</a:t>
            </a:r>
          </a:p>
          <a:p>
            <a:pPr marL="0" indent="0">
              <a:buNone/>
            </a:pPr>
            <a:r>
              <a:rPr lang="sv-SE" sz="2000">
                <a:latin typeface="+mn-lt"/>
              </a:rPr>
              <a:t>ca. </a:t>
            </a:r>
            <a:r>
              <a:rPr lang="sv-SE" sz="2000"/>
              <a:t>15</a:t>
            </a:r>
            <a:r>
              <a:rPr lang="sv-SE" sz="2000">
                <a:latin typeface="+mn-lt"/>
              </a:rPr>
              <a:t> 000 kr</a:t>
            </a:r>
            <a:endParaRPr lang="sv-SE" sz="2000">
              <a:latin typeface="+mn-lt"/>
              <a:ea typeface="Calibri"/>
              <a:cs typeface="Calibri"/>
            </a:endParaRPr>
          </a:p>
          <a:p>
            <a:pPr marL="0" indent="0">
              <a:buNone/>
            </a:pPr>
            <a:endParaRPr lang="sv-SE" sz="2000">
              <a:latin typeface="+mn-lt"/>
            </a:endParaRPr>
          </a:p>
          <a:p>
            <a:pPr marL="0" indent="0">
              <a:buNone/>
            </a:pPr>
            <a:r>
              <a:rPr lang="sv-SE" sz="2000">
                <a:latin typeface="+mn-lt"/>
              </a:rPr>
              <a:t>Kostnad per invånare: 0,7 kr </a:t>
            </a:r>
          </a:p>
        </p:txBody>
      </p:sp>
      <p:grpSp>
        <p:nvGrpSpPr>
          <p:cNvPr id="8" name="Grupp 7">
            <a:extLst>
              <a:ext uri="{FF2B5EF4-FFF2-40B4-BE49-F238E27FC236}">
                <a16:creationId xmlns:a16="http://schemas.microsoft.com/office/drawing/2014/main" id="{A4C0D39B-1519-C8A0-1B11-29882B31A8B7}"/>
              </a:ext>
            </a:extLst>
          </p:cNvPr>
          <p:cNvGrpSpPr/>
          <p:nvPr/>
        </p:nvGrpSpPr>
        <p:grpSpPr>
          <a:xfrm>
            <a:off x="952105" y="5036196"/>
            <a:ext cx="6754981" cy="672626"/>
            <a:chOff x="952105" y="5242558"/>
            <a:chExt cx="6754981" cy="672626"/>
          </a:xfrm>
        </p:grpSpPr>
        <p:sp>
          <p:nvSpPr>
            <p:cNvPr id="4" name="Rektangel 3">
              <a:extLst>
                <a:ext uri="{FF2B5EF4-FFF2-40B4-BE49-F238E27FC236}">
                  <a16:creationId xmlns:a16="http://schemas.microsoft.com/office/drawing/2014/main" id="{2A6C1A50-69E0-0438-DD6B-E0E7D02C98DD}"/>
                </a:ext>
              </a:extLst>
            </p:cNvPr>
            <p:cNvSpPr/>
            <p:nvPr/>
          </p:nvSpPr>
          <p:spPr>
            <a:xfrm>
              <a:off x="952105" y="5242560"/>
              <a:ext cx="6754981" cy="6726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000">
                  <a:solidFill>
                    <a:schemeClr val="tx1"/>
                  </a:solidFill>
                </a:rPr>
                <a:t>           I NUSO BoU ingår 134 kommuner/stadsdelar och </a:t>
              </a:r>
              <a:br>
                <a:rPr lang="sv-SE" sz="2000">
                  <a:solidFill>
                    <a:schemeClr val="tx1"/>
                  </a:solidFill>
                </a:rPr>
              </a:br>
              <a:r>
                <a:rPr lang="sv-SE" sz="2000">
                  <a:solidFill>
                    <a:schemeClr val="tx1"/>
                  </a:solidFill>
                </a:rPr>
                <a:t>ca. 4,5 miljoner invånare </a:t>
              </a:r>
            </a:p>
          </p:txBody>
        </p:sp>
        <p:pic>
          <p:nvPicPr>
            <p:cNvPr id="7" name="Bild 6" descr="Glödlampa och kugghjul med hel fyllning">
              <a:extLst>
                <a:ext uri="{FF2B5EF4-FFF2-40B4-BE49-F238E27FC236}">
                  <a16:creationId xmlns:a16="http://schemas.microsoft.com/office/drawing/2014/main" id="{5BAB39B4-EB6F-58B2-A8DE-6B17390A9B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382" y="5242558"/>
              <a:ext cx="672625" cy="672625"/>
            </a:xfrm>
            <a:prstGeom prst="rect">
              <a:avLst/>
            </a:prstGeom>
          </p:spPr>
        </p:pic>
      </p:grpSp>
    </p:spTree>
    <p:extLst>
      <p:ext uri="{BB962C8B-B14F-4D97-AF65-F5344CB8AC3E}">
        <p14:creationId xmlns:p14="http://schemas.microsoft.com/office/powerpoint/2010/main" val="269419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51F076DA-C6B0-23DC-C92B-AB6F80BC022F}"/>
              </a:ext>
            </a:extLst>
          </p:cNvPr>
          <p:cNvSpPr>
            <a:spLocks noGrp="1"/>
          </p:cNvSpPr>
          <p:nvPr>
            <p:ph type="subTitle" idx="1"/>
          </p:nvPr>
        </p:nvSpPr>
        <p:spPr>
          <a:xfrm>
            <a:off x="988541" y="2967743"/>
            <a:ext cx="4484162" cy="3405316"/>
          </a:xfrm>
        </p:spPr>
        <p:txBody>
          <a:bodyPr/>
          <a:lstStyle/>
          <a:p>
            <a:pPr marL="342900" indent="-342900">
              <a:buFont typeface="Arial" panose="020B0604020202020204" pitchFamily="34" charset="0"/>
              <a:buChar char="•"/>
            </a:pPr>
            <a:r>
              <a:rPr lang="sv-SE">
                <a:latin typeface="+mn-lt"/>
              </a:rPr>
              <a:t>Ger möjlighet att följa individer som är aktuella inom flera verksamheter </a:t>
            </a:r>
          </a:p>
          <a:p>
            <a:pPr marL="342900" indent="-342900">
              <a:buFont typeface="Arial" panose="020B0604020202020204" pitchFamily="34" charset="0"/>
              <a:buChar char="•"/>
            </a:pPr>
            <a:r>
              <a:rPr lang="sv-SE">
                <a:latin typeface="+mn-lt"/>
              </a:rPr>
              <a:t>Billigare att göra studien samlat än uppdelat per verksamhetsområde</a:t>
            </a:r>
          </a:p>
          <a:p>
            <a:pPr marL="342900" indent="-342900">
              <a:buFont typeface="Arial" panose="020B0604020202020204" pitchFamily="34" charset="0"/>
              <a:buChar char="•"/>
            </a:pPr>
            <a:r>
              <a:rPr lang="sv-SE">
                <a:latin typeface="+mn-lt"/>
              </a:rPr>
              <a:t>Möjliggör en samlad/gemensam baslinje </a:t>
            </a:r>
          </a:p>
          <a:p>
            <a:endParaRPr lang="sv-SE"/>
          </a:p>
        </p:txBody>
      </p:sp>
      <p:sp>
        <p:nvSpPr>
          <p:cNvPr id="3" name="Rubrik 2">
            <a:extLst>
              <a:ext uri="{FF2B5EF4-FFF2-40B4-BE49-F238E27FC236}">
                <a16:creationId xmlns:a16="http://schemas.microsoft.com/office/drawing/2014/main" id="{19220000-D348-6A6D-7506-FE014DA02E26}"/>
              </a:ext>
            </a:extLst>
          </p:cNvPr>
          <p:cNvSpPr>
            <a:spLocks noGrp="1"/>
          </p:cNvSpPr>
          <p:nvPr>
            <p:ph type="ctrTitle"/>
          </p:nvPr>
        </p:nvSpPr>
        <p:spPr>
          <a:xfrm>
            <a:off x="988541" y="653125"/>
            <a:ext cx="9971902" cy="854400"/>
          </a:xfrm>
        </p:spPr>
        <p:txBody>
          <a:bodyPr>
            <a:normAutofit fontScale="90000"/>
          </a:bodyPr>
          <a:lstStyle/>
          <a:p>
            <a:r>
              <a:rPr lang="sv-SE"/>
              <a:t>Förslag med många verksamhetsområden - för och nackdelar </a:t>
            </a:r>
          </a:p>
        </p:txBody>
      </p:sp>
      <p:sp>
        <p:nvSpPr>
          <p:cNvPr id="4" name="Underrubrik 1">
            <a:extLst>
              <a:ext uri="{FF2B5EF4-FFF2-40B4-BE49-F238E27FC236}">
                <a16:creationId xmlns:a16="http://schemas.microsoft.com/office/drawing/2014/main" id="{A55E34FB-7374-D10D-277A-C13317FAAAFA}"/>
              </a:ext>
            </a:extLst>
          </p:cNvPr>
          <p:cNvSpPr txBox="1">
            <a:spLocks/>
          </p:cNvSpPr>
          <p:nvPr/>
        </p:nvSpPr>
        <p:spPr>
          <a:xfrm>
            <a:off x="6091859" y="2967743"/>
            <a:ext cx="4484162" cy="3405316"/>
          </a:xfrm>
          <a:prstGeom prst="rect">
            <a:avLst/>
          </a:prstGeom>
        </p:spPr>
        <p:txBody>
          <a:bodyPr vert="horz" lIns="0" tIns="0" rIns="0" bIns="0" numCol="1" spcCol="540000"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sv-SE">
                <a:latin typeface="+mn-lt"/>
              </a:rPr>
              <a:t>Blir det svårt för verksamheterna att mäkta med?</a:t>
            </a:r>
          </a:p>
        </p:txBody>
      </p:sp>
      <p:pic>
        <p:nvPicPr>
          <p:cNvPr id="8" name="Bild 7" descr="Tummen upp kontur">
            <a:extLst>
              <a:ext uri="{FF2B5EF4-FFF2-40B4-BE49-F238E27FC236}">
                <a16:creationId xmlns:a16="http://schemas.microsoft.com/office/drawing/2014/main" id="{F19E74D7-4960-14FE-4756-68BEA5990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541" y="1908058"/>
            <a:ext cx="886239" cy="914400"/>
          </a:xfrm>
          <a:prstGeom prst="rect">
            <a:avLst/>
          </a:prstGeom>
        </p:spPr>
      </p:pic>
      <p:pic>
        <p:nvPicPr>
          <p:cNvPr id="10" name="Bild 9" descr="Tummen ned kontur">
            <a:extLst>
              <a:ext uri="{FF2B5EF4-FFF2-40B4-BE49-F238E27FC236}">
                <a16:creationId xmlns:a16="http://schemas.microsoft.com/office/drawing/2014/main" id="{86129365-FB16-FA76-F37E-A758E82FD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1859" y="1908058"/>
            <a:ext cx="914400" cy="914400"/>
          </a:xfrm>
          <a:prstGeom prst="rect">
            <a:avLst/>
          </a:prstGeom>
        </p:spPr>
      </p:pic>
    </p:spTree>
    <p:extLst>
      <p:ext uri="{BB962C8B-B14F-4D97-AF65-F5344CB8AC3E}">
        <p14:creationId xmlns:p14="http://schemas.microsoft.com/office/powerpoint/2010/main" val="362568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år 2">
            <a:extLst>
              <a:ext uri="{FF2B5EF4-FFF2-40B4-BE49-F238E27FC236}">
                <a16:creationId xmlns:a16="http://schemas.microsoft.com/office/drawing/2014/main" id="{1C10B2B5-3117-D2D8-A05A-3DEB0F162006}"/>
              </a:ext>
            </a:extLst>
          </p:cNvPr>
          <p:cNvSpPr/>
          <p:nvPr/>
        </p:nvSpPr>
        <p:spPr>
          <a:xfrm rot="8100000">
            <a:off x="784606" y="1914123"/>
            <a:ext cx="1337983" cy="1337983"/>
          </a:xfrm>
          <a:prstGeom prst="teardrop">
            <a:avLst/>
          </a:prstGeom>
          <a:solidFill>
            <a:srgbClr val="004F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80A9E70E-41BD-CBE9-A715-F118AE685C07}"/>
              </a:ext>
            </a:extLst>
          </p:cNvPr>
          <p:cNvSpPr txBox="1"/>
          <p:nvPr/>
        </p:nvSpPr>
        <p:spPr>
          <a:xfrm>
            <a:off x="263925" y="3658851"/>
            <a:ext cx="2368327" cy="646331"/>
          </a:xfrm>
          <a:prstGeom prst="rect">
            <a:avLst/>
          </a:prstGeom>
          <a:noFill/>
        </p:spPr>
        <p:txBody>
          <a:bodyPr wrap="square">
            <a:spAutoFit/>
          </a:bodyPr>
          <a:lstStyle/>
          <a:p>
            <a:pPr algn="ctr"/>
            <a:r>
              <a:rPr lang="sv-SE" i="0">
                <a:solidFill>
                  <a:srgbClr val="000000"/>
                </a:solidFill>
                <a:effectLst/>
              </a:rPr>
              <a:t>Stödmaterial delas på teamsytan vecka 8</a:t>
            </a:r>
          </a:p>
        </p:txBody>
      </p:sp>
      <p:pic>
        <p:nvPicPr>
          <p:cNvPr id="6" name="Bild 5" descr="Linjepil: motsols böj med hel fyllning">
            <a:extLst>
              <a:ext uri="{FF2B5EF4-FFF2-40B4-BE49-F238E27FC236}">
                <a16:creationId xmlns:a16="http://schemas.microsoft.com/office/drawing/2014/main" id="{EF2A26BF-A1FD-D1B1-DBE7-435738509B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077134" flipH="1">
            <a:off x="2184446" y="2568053"/>
            <a:ext cx="941723" cy="941723"/>
          </a:xfrm>
          <a:prstGeom prst="rect">
            <a:avLst/>
          </a:prstGeom>
        </p:spPr>
      </p:pic>
      <p:sp>
        <p:nvSpPr>
          <p:cNvPr id="7" name="Tår 6">
            <a:extLst>
              <a:ext uri="{FF2B5EF4-FFF2-40B4-BE49-F238E27FC236}">
                <a16:creationId xmlns:a16="http://schemas.microsoft.com/office/drawing/2014/main" id="{6569D9DE-DFD0-6CDF-96C8-7E5C5329181D}"/>
              </a:ext>
            </a:extLst>
          </p:cNvPr>
          <p:cNvSpPr/>
          <p:nvPr/>
        </p:nvSpPr>
        <p:spPr>
          <a:xfrm rot="8100000">
            <a:off x="3066527" y="3257848"/>
            <a:ext cx="1337983" cy="1337983"/>
          </a:xfrm>
          <a:prstGeom prst="teardrop">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7338B037-8846-DA8B-EBDA-4ED4C37BA0CE}"/>
              </a:ext>
            </a:extLst>
          </p:cNvPr>
          <p:cNvSpPr/>
          <p:nvPr/>
        </p:nvSpPr>
        <p:spPr>
          <a:xfrm>
            <a:off x="3171859" y="3376039"/>
            <a:ext cx="1118354" cy="1118354"/>
          </a:xfrm>
          <a:prstGeom prst="ellipse">
            <a:avLst/>
          </a:prstGeom>
          <a:solidFill>
            <a:srgbClr val="FBC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400" b="1">
                <a:solidFill>
                  <a:schemeClr val="tx1"/>
                </a:solidFill>
              </a:rPr>
              <a:t>2</a:t>
            </a:r>
          </a:p>
        </p:txBody>
      </p:sp>
      <p:sp>
        <p:nvSpPr>
          <p:cNvPr id="9" name="textruta 8">
            <a:extLst>
              <a:ext uri="{FF2B5EF4-FFF2-40B4-BE49-F238E27FC236}">
                <a16:creationId xmlns:a16="http://schemas.microsoft.com/office/drawing/2014/main" id="{68E23209-F5A3-1E39-5D3F-5511394E4B38}"/>
              </a:ext>
            </a:extLst>
          </p:cNvPr>
          <p:cNvSpPr txBox="1"/>
          <p:nvPr/>
        </p:nvSpPr>
        <p:spPr>
          <a:xfrm>
            <a:off x="2620655" y="4978514"/>
            <a:ext cx="2267940" cy="1200329"/>
          </a:xfrm>
          <a:prstGeom prst="rect">
            <a:avLst/>
          </a:prstGeom>
          <a:noFill/>
        </p:spPr>
        <p:txBody>
          <a:bodyPr wrap="square">
            <a:spAutoFit/>
          </a:bodyPr>
          <a:lstStyle/>
          <a:p>
            <a:pPr algn="ctr"/>
            <a:r>
              <a:rPr lang="sv-SE" i="0">
                <a:effectLst/>
              </a:rPr>
              <a:t>Förankring/spridning i länen 24/2 – 5/4</a:t>
            </a:r>
            <a:endParaRPr lang="sv-SE"/>
          </a:p>
          <a:p>
            <a:pPr algn="ctr"/>
            <a:r>
              <a:rPr lang="sv-SE"/>
              <a:t>Synpunkter på förslag via länk 5/4</a:t>
            </a:r>
          </a:p>
        </p:txBody>
      </p:sp>
      <p:sp>
        <p:nvSpPr>
          <p:cNvPr id="10" name="Tår 9">
            <a:extLst>
              <a:ext uri="{FF2B5EF4-FFF2-40B4-BE49-F238E27FC236}">
                <a16:creationId xmlns:a16="http://schemas.microsoft.com/office/drawing/2014/main" id="{29FAEADA-EEBA-9140-9D8F-EB206DE3D526}"/>
              </a:ext>
            </a:extLst>
          </p:cNvPr>
          <p:cNvSpPr/>
          <p:nvPr/>
        </p:nvSpPr>
        <p:spPr>
          <a:xfrm rot="8100000">
            <a:off x="5279103" y="1868326"/>
            <a:ext cx="1337983" cy="1337983"/>
          </a:xfrm>
          <a:prstGeom prst="teardrop">
            <a:avLst/>
          </a:prstGeom>
          <a:solidFill>
            <a:srgbClr val="0084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4E4B47F-D007-441F-3BF6-59967DDD7915}"/>
              </a:ext>
            </a:extLst>
          </p:cNvPr>
          <p:cNvSpPr/>
          <p:nvPr/>
        </p:nvSpPr>
        <p:spPr>
          <a:xfrm>
            <a:off x="5384435" y="1962455"/>
            <a:ext cx="1118354" cy="1118354"/>
          </a:xfrm>
          <a:prstGeom prst="ellipse">
            <a:avLst/>
          </a:prstGeom>
          <a:solidFill>
            <a:srgbClr val="D6E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400" b="1">
                <a:solidFill>
                  <a:srgbClr val="004F5E"/>
                </a:solidFill>
              </a:rPr>
              <a:t>3</a:t>
            </a:r>
          </a:p>
        </p:txBody>
      </p:sp>
      <p:sp>
        <p:nvSpPr>
          <p:cNvPr id="12" name="textruta 11">
            <a:extLst>
              <a:ext uri="{FF2B5EF4-FFF2-40B4-BE49-F238E27FC236}">
                <a16:creationId xmlns:a16="http://schemas.microsoft.com/office/drawing/2014/main" id="{6CF40D87-2BE1-0933-344E-CED026AFA20F}"/>
              </a:ext>
            </a:extLst>
          </p:cNvPr>
          <p:cNvSpPr txBox="1"/>
          <p:nvPr/>
        </p:nvSpPr>
        <p:spPr>
          <a:xfrm>
            <a:off x="4922573" y="3588992"/>
            <a:ext cx="2086044" cy="646331"/>
          </a:xfrm>
          <a:prstGeom prst="rect">
            <a:avLst/>
          </a:prstGeom>
          <a:noFill/>
        </p:spPr>
        <p:txBody>
          <a:bodyPr wrap="square">
            <a:spAutoFit/>
          </a:bodyPr>
          <a:lstStyle/>
          <a:p>
            <a:pPr algn="ctr"/>
            <a:r>
              <a:rPr lang="sv-SE" i="0">
                <a:solidFill>
                  <a:srgbClr val="000000"/>
                </a:solidFill>
                <a:effectLst/>
              </a:rPr>
              <a:t>Skarpt förslag presenteras i maj</a:t>
            </a:r>
            <a:endParaRPr lang="sv-SE">
              <a:solidFill>
                <a:srgbClr val="000000"/>
              </a:solidFill>
            </a:endParaRPr>
          </a:p>
        </p:txBody>
      </p:sp>
      <p:sp>
        <p:nvSpPr>
          <p:cNvPr id="13" name="Tår 12">
            <a:extLst>
              <a:ext uri="{FF2B5EF4-FFF2-40B4-BE49-F238E27FC236}">
                <a16:creationId xmlns:a16="http://schemas.microsoft.com/office/drawing/2014/main" id="{39A3A80B-2A99-08E2-9AAF-495E5E8313E2}"/>
              </a:ext>
            </a:extLst>
          </p:cNvPr>
          <p:cNvSpPr/>
          <p:nvPr/>
        </p:nvSpPr>
        <p:spPr>
          <a:xfrm rot="8100000">
            <a:off x="7348593" y="3217312"/>
            <a:ext cx="1337983" cy="1337983"/>
          </a:xfrm>
          <a:prstGeom prst="teardrop">
            <a:avLst/>
          </a:prstGeom>
          <a:solidFill>
            <a:srgbClr val="FBC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EB0C251E-A893-0CF6-B68E-075A6ED6A482}"/>
              </a:ext>
            </a:extLst>
          </p:cNvPr>
          <p:cNvSpPr/>
          <p:nvPr/>
        </p:nvSpPr>
        <p:spPr>
          <a:xfrm>
            <a:off x="7453925" y="3324141"/>
            <a:ext cx="1118354" cy="1118354"/>
          </a:xfrm>
          <a:prstGeom prst="ellipse">
            <a:avLst/>
          </a:prstGeom>
          <a:solidFill>
            <a:srgbClr val="004F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400" b="1">
                <a:solidFill>
                  <a:schemeClr val="bg1"/>
                </a:solidFill>
              </a:rPr>
              <a:t>4</a:t>
            </a:r>
          </a:p>
        </p:txBody>
      </p:sp>
      <p:sp>
        <p:nvSpPr>
          <p:cNvPr id="15" name="textruta 14">
            <a:extLst>
              <a:ext uri="{FF2B5EF4-FFF2-40B4-BE49-F238E27FC236}">
                <a16:creationId xmlns:a16="http://schemas.microsoft.com/office/drawing/2014/main" id="{F7CE7A55-0502-5546-DE7F-AE6C4D7158AD}"/>
              </a:ext>
            </a:extLst>
          </p:cNvPr>
          <p:cNvSpPr txBox="1"/>
          <p:nvPr/>
        </p:nvSpPr>
        <p:spPr>
          <a:xfrm>
            <a:off x="7004092" y="4950678"/>
            <a:ext cx="2086044" cy="923330"/>
          </a:xfrm>
          <a:prstGeom prst="rect">
            <a:avLst/>
          </a:prstGeom>
          <a:noFill/>
        </p:spPr>
        <p:txBody>
          <a:bodyPr wrap="square">
            <a:spAutoFit/>
          </a:bodyPr>
          <a:lstStyle/>
          <a:p>
            <a:pPr algn="ctr"/>
            <a:r>
              <a:rPr lang="sv-SE" i="0">
                <a:solidFill>
                  <a:srgbClr val="000000"/>
                </a:solidFill>
                <a:effectLst/>
              </a:rPr>
              <a:t>Öppna informationsmöten maj, juni, augusti</a:t>
            </a:r>
            <a:endParaRPr lang="sv-SE" b="1">
              <a:solidFill>
                <a:srgbClr val="000000"/>
              </a:solidFill>
            </a:endParaRPr>
          </a:p>
        </p:txBody>
      </p:sp>
      <p:sp>
        <p:nvSpPr>
          <p:cNvPr id="16" name="Tår 15">
            <a:extLst>
              <a:ext uri="{FF2B5EF4-FFF2-40B4-BE49-F238E27FC236}">
                <a16:creationId xmlns:a16="http://schemas.microsoft.com/office/drawing/2014/main" id="{6D5E4F9C-C759-2EDC-2ACB-FBB796D7E33E}"/>
              </a:ext>
            </a:extLst>
          </p:cNvPr>
          <p:cNvSpPr/>
          <p:nvPr/>
        </p:nvSpPr>
        <p:spPr>
          <a:xfrm rot="8100000">
            <a:off x="9735760" y="2060466"/>
            <a:ext cx="1337983" cy="1337983"/>
          </a:xfrm>
          <a:prstGeom prst="teardrop">
            <a:avLst/>
          </a:prstGeom>
          <a:solidFill>
            <a:srgbClr val="004F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8F2D6358-17E1-B25A-CB35-896D99EF8EB7}"/>
              </a:ext>
            </a:extLst>
          </p:cNvPr>
          <p:cNvSpPr/>
          <p:nvPr/>
        </p:nvSpPr>
        <p:spPr>
          <a:xfrm>
            <a:off x="9850284" y="2170282"/>
            <a:ext cx="1118354" cy="111835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400" b="1">
                <a:solidFill>
                  <a:schemeClr val="bg1"/>
                </a:solidFill>
              </a:rPr>
              <a:t>5</a:t>
            </a:r>
          </a:p>
        </p:txBody>
      </p:sp>
      <p:sp>
        <p:nvSpPr>
          <p:cNvPr id="18" name="textruta 17">
            <a:extLst>
              <a:ext uri="{FF2B5EF4-FFF2-40B4-BE49-F238E27FC236}">
                <a16:creationId xmlns:a16="http://schemas.microsoft.com/office/drawing/2014/main" id="{145278E3-8F74-460F-43FC-925C1BDF5886}"/>
              </a:ext>
            </a:extLst>
          </p:cNvPr>
          <p:cNvSpPr txBox="1"/>
          <p:nvPr/>
        </p:nvSpPr>
        <p:spPr>
          <a:xfrm>
            <a:off x="9592958" y="3796819"/>
            <a:ext cx="1757891" cy="646331"/>
          </a:xfrm>
          <a:prstGeom prst="rect">
            <a:avLst/>
          </a:prstGeom>
          <a:noFill/>
        </p:spPr>
        <p:txBody>
          <a:bodyPr wrap="square">
            <a:spAutoFit/>
          </a:bodyPr>
          <a:lstStyle/>
          <a:p>
            <a:pPr algn="ctr"/>
            <a:r>
              <a:rPr lang="sv-SE" i="0">
                <a:solidFill>
                  <a:srgbClr val="000000"/>
                </a:solidFill>
                <a:effectLst/>
              </a:rPr>
              <a:t>Besked om deltagande 30/9</a:t>
            </a:r>
            <a:endParaRPr lang="sv-SE">
              <a:solidFill>
                <a:srgbClr val="000000"/>
              </a:solidFill>
            </a:endParaRPr>
          </a:p>
        </p:txBody>
      </p:sp>
      <p:pic>
        <p:nvPicPr>
          <p:cNvPr id="19" name="Bild 18" descr="Linjepil: motsols böj med hel fyllning">
            <a:extLst>
              <a:ext uri="{FF2B5EF4-FFF2-40B4-BE49-F238E27FC236}">
                <a16:creationId xmlns:a16="http://schemas.microsoft.com/office/drawing/2014/main" id="{5D53EBCD-192A-0113-90D4-DCFD233202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98405" flipH="1">
            <a:off x="4307996" y="2798146"/>
            <a:ext cx="941723" cy="941723"/>
          </a:xfrm>
          <a:prstGeom prst="rect">
            <a:avLst/>
          </a:prstGeom>
        </p:spPr>
      </p:pic>
      <p:pic>
        <p:nvPicPr>
          <p:cNvPr id="20" name="Bild 19" descr="Linjepil: motsols böj med hel fyllning">
            <a:extLst>
              <a:ext uri="{FF2B5EF4-FFF2-40B4-BE49-F238E27FC236}">
                <a16:creationId xmlns:a16="http://schemas.microsoft.com/office/drawing/2014/main" id="{889872D7-0800-4380-1A7D-F80D238390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933056" flipH="1">
            <a:off x="6764447" y="2351068"/>
            <a:ext cx="941723" cy="941723"/>
          </a:xfrm>
          <a:prstGeom prst="rect">
            <a:avLst/>
          </a:prstGeom>
        </p:spPr>
      </p:pic>
      <p:pic>
        <p:nvPicPr>
          <p:cNvPr id="21" name="Bild 20" descr="Linjepil: motsols böj med hel fyllning">
            <a:extLst>
              <a:ext uri="{FF2B5EF4-FFF2-40B4-BE49-F238E27FC236}">
                <a16:creationId xmlns:a16="http://schemas.microsoft.com/office/drawing/2014/main" id="{FD3E4AA1-DFAD-3523-6128-4AE621BFBC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039229" flipH="1" flipV="1">
            <a:off x="8772029" y="3182894"/>
            <a:ext cx="941723" cy="941723"/>
          </a:xfrm>
          <a:prstGeom prst="rect">
            <a:avLst/>
          </a:prstGeom>
        </p:spPr>
      </p:pic>
      <p:sp>
        <p:nvSpPr>
          <p:cNvPr id="25" name="Rubrik 24">
            <a:extLst>
              <a:ext uri="{FF2B5EF4-FFF2-40B4-BE49-F238E27FC236}">
                <a16:creationId xmlns:a16="http://schemas.microsoft.com/office/drawing/2014/main" id="{3A4A5A94-B6E4-0EDB-462A-4D41C6969341}"/>
              </a:ext>
            </a:extLst>
          </p:cNvPr>
          <p:cNvSpPr>
            <a:spLocks noGrp="1"/>
          </p:cNvSpPr>
          <p:nvPr>
            <p:ph type="ctrTitle"/>
          </p:nvPr>
        </p:nvSpPr>
        <p:spPr>
          <a:xfrm>
            <a:off x="657710" y="556792"/>
            <a:ext cx="10876580" cy="854400"/>
          </a:xfrm>
        </p:spPr>
        <p:txBody>
          <a:bodyPr/>
          <a:lstStyle/>
          <a:p>
            <a:r>
              <a:rPr lang="sv-SE" sz="3600"/>
              <a:t>Processen</a:t>
            </a:r>
            <a:r>
              <a:rPr lang="sv-SE"/>
              <a:t> framåt</a:t>
            </a:r>
          </a:p>
        </p:txBody>
      </p:sp>
      <p:sp>
        <p:nvSpPr>
          <p:cNvPr id="4" name="Ellips 3">
            <a:extLst>
              <a:ext uri="{FF2B5EF4-FFF2-40B4-BE49-F238E27FC236}">
                <a16:creationId xmlns:a16="http://schemas.microsoft.com/office/drawing/2014/main" id="{95A07F94-AE5A-E038-8487-F59E521D958E}"/>
              </a:ext>
            </a:extLst>
          </p:cNvPr>
          <p:cNvSpPr/>
          <p:nvPr/>
        </p:nvSpPr>
        <p:spPr>
          <a:xfrm>
            <a:off x="889938" y="2008252"/>
            <a:ext cx="1118354" cy="1118354"/>
          </a:xfrm>
          <a:prstGeom prst="ellipse">
            <a:avLst/>
          </a:prstGeom>
          <a:solidFill>
            <a:srgbClr val="008494">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400" b="1">
                <a:solidFill>
                  <a:schemeClr val="bg1"/>
                </a:solidFill>
              </a:rPr>
              <a:t>1</a:t>
            </a:r>
          </a:p>
        </p:txBody>
      </p:sp>
    </p:spTree>
    <p:extLst>
      <p:ext uri="{BB962C8B-B14F-4D97-AF65-F5344CB8AC3E}">
        <p14:creationId xmlns:p14="http://schemas.microsoft.com/office/powerpoint/2010/main" val="181694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EEC1A922-D1E9-95F8-7829-B9BF80BD6699}"/>
              </a:ext>
            </a:extLst>
          </p:cNvPr>
          <p:cNvSpPr>
            <a:spLocks noGrp="1"/>
          </p:cNvSpPr>
          <p:nvPr>
            <p:ph type="subTitle" idx="1"/>
          </p:nvPr>
        </p:nvSpPr>
        <p:spPr>
          <a:xfrm>
            <a:off x="1126671" y="1624693"/>
            <a:ext cx="6622638" cy="4585607"/>
          </a:xfrm>
        </p:spPr>
        <p:txBody>
          <a:bodyPr/>
          <a:lstStyle/>
          <a:p>
            <a:pPr marL="342900" indent="-342900">
              <a:buFont typeface="Arial" panose="020B0604020202020204" pitchFamily="34" charset="0"/>
              <a:buChar char="•"/>
            </a:pPr>
            <a:r>
              <a:rPr lang="sv-SE">
                <a:latin typeface="+mn-lt"/>
              </a:rPr>
              <a:t>Kort om NUSO barn, unga och familjer </a:t>
            </a:r>
          </a:p>
          <a:p>
            <a:endParaRPr lang="sv-SE">
              <a:latin typeface="+mn-lt"/>
            </a:endParaRPr>
          </a:p>
          <a:p>
            <a:pPr marL="342900" indent="-342900">
              <a:buFont typeface="Arial" panose="020B0604020202020204" pitchFamily="34" charset="0"/>
              <a:buChar char="•"/>
            </a:pPr>
            <a:r>
              <a:rPr lang="sv-SE">
                <a:latin typeface="+mn-lt"/>
              </a:rPr>
              <a:t>Förslag NUSO inom andra verksamhetsområden inkl. finansiering </a:t>
            </a:r>
          </a:p>
          <a:p>
            <a:endParaRPr lang="sv-SE">
              <a:latin typeface="+mn-lt"/>
            </a:endParaRPr>
          </a:p>
          <a:p>
            <a:pPr marL="342900" indent="-342900">
              <a:buFont typeface="Arial" panose="020B0604020202020204" pitchFamily="34" charset="0"/>
              <a:buChar char="•"/>
            </a:pPr>
            <a:r>
              <a:rPr lang="sv-SE">
                <a:latin typeface="+mn-lt"/>
              </a:rPr>
              <a:t>Tidplan och processen framåt </a:t>
            </a:r>
          </a:p>
        </p:txBody>
      </p:sp>
      <p:sp>
        <p:nvSpPr>
          <p:cNvPr id="3" name="Rubrik 2">
            <a:extLst>
              <a:ext uri="{FF2B5EF4-FFF2-40B4-BE49-F238E27FC236}">
                <a16:creationId xmlns:a16="http://schemas.microsoft.com/office/drawing/2014/main" id="{1EFA2A87-C24B-8073-D3BB-EBBB59262D69}"/>
              </a:ext>
            </a:extLst>
          </p:cNvPr>
          <p:cNvSpPr>
            <a:spLocks noGrp="1"/>
          </p:cNvSpPr>
          <p:nvPr>
            <p:ph type="ctrTitle"/>
          </p:nvPr>
        </p:nvSpPr>
        <p:spPr>
          <a:xfrm>
            <a:off x="1098155" y="430207"/>
            <a:ext cx="10431994" cy="854400"/>
          </a:xfrm>
        </p:spPr>
        <p:txBody>
          <a:bodyPr/>
          <a:lstStyle/>
          <a:p>
            <a:r>
              <a:rPr lang="sv-SE" sz="3600">
                <a:latin typeface="Arial"/>
                <a:cs typeface="Arial"/>
              </a:rPr>
              <a:t>Agenda</a:t>
            </a:r>
            <a:endParaRPr lang="sv-SE">
              <a:highlight>
                <a:srgbClr val="FFFF00"/>
              </a:highlight>
              <a:latin typeface="Arial"/>
              <a:cs typeface="Arial"/>
            </a:endParaRPr>
          </a:p>
        </p:txBody>
      </p:sp>
    </p:spTree>
    <p:extLst>
      <p:ext uri="{BB962C8B-B14F-4D97-AF65-F5344CB8AC3E}">
        <p14:creationId xmlns:p14="http://schemas.microsoft.com/office/powerpoint/2010/main" val="127438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317DA8A9-1ED1-458C-9775-33E3CA10C60C}"/>
              </a:ext>
            </a:extLst>
          </p:cNvPr>
          <p:cNvSpPr>
            <a:spLocks noGrp="1"/>
          </p:cNvSpPr>
          <p:nvPr>
            <p:ph type="subTitle" idx="1"/>
          </p:nvPr>
        </p:nvSpPr>
        <p:spPr>
          <a:xfrm>
            <a:off x="1072055" y="1631014"/>
            <a:ext cx="9932276" cy="4717831"/>
          </a:xfrm>
        </p:spPr>
        <p:txBody>
          <a:bodyPr>
            <a:normAutofit/>
          </a:bodyPr>
          <a:lstStyle/>
          <a:p>
            <a:pPr marL="342900" indent="-342900">
              <a:buFont typeface="Arial" panose="020B0604020202020204" pitchFamily="34" charset="0"/>
              <a:buChar char="•"/>
            </a:pPr>
            <a:r>
              <a:rPr lang="sv-SE" sz="2200">
                <a:latin typeface="+mn-lt"/>
              </a:rPr>
              <a:t>NUSO IFO vuxen och funktionshinderområdet (fem delområden) utvecklas under 2025 och pågår till juni 2029</a:t>
            </a:r>
          </a:p>
          <a:p>
            <a:pPr marL="342900" indent="-342900">
              <a:buFont typeface="Arial" panose="020B0604020202020204" pitchFamily="34" charset="0"/>
              <a:buChar char="•"/>
            </a:pPr>
            <a:endParaRPr lang="sv-SE" sz="2200">
              <a:latin typeface="+mn-lt"/>
            </a:endParaRPr>
          </a:p>
          <a:p>
            <a:pPr marL="342900" indent="-342900">
              <a:buFont typeface="Arial" panose="020B0604020202020204" pitchFamily="34" charset="0"/>
              <a:buChar char="•"/>
            </a:pPr>
            <a:r>
              <a:rPr lang="sv-SE" sz="2200">
                <a:latin typeface="+mn-lt"/>
              </a:rPr>
              <a:t>Planerade datainsamlingar från HT. -26</a:t>
            </a:r>
          </a:p>
          <a:p>
            <a:endParaRPr lang="sv-SE" sz="2200">
              <a:latin typeface="+mn-lt"/>
            </a:endParaRPr>
          </a:p>
          <a:p>
            <a:pPr marL="342900" indent="-342900">
              <a:buFont typeface="Arial" panose="020B0604020202020204" pitchFamily="34" charset="0"/>
              <a:buChar char="•"/>
            </a:pPr>
            <a:r>
              <a:rPr lang="sv-SE" sz="2200">
                <a:latin typeface="+mn-lt"/>
              </a:rPr>
              <a:t>Kostnad för deltagande kommuner/stadsdelar totalt per år (fem delområden): 3,85 Mkr</a:t>
            </a:r>
          </a:p>
          <a:p>
            <a:endParaRPr lang="sv-SE" sz="2200">
              <a:latin typeface="+mn-lt"/>
            </a:endParaRPr>
          </a:p>
          <a:p>
            <a:pPr marL="342900" indent="-342900">
              <a:buFont typeface="Arial" panose="020B0604020202020204" pitchFamily="34" charset="0"/>
              <a:buChar char="•"/>
            </a:pPr>
            <a:r>
              <a:rPr lang="sv-SE" sz="2200">
                <a:latin typeface="+mn-lt"/>
              </a:rPr>
              <a:t>Kommunernas/stadsdelarnas kostnad beräknas utifrån en kombination av fast summa per kommun/stadsdel och summa per invånare</a:t>
            </a:r>
          </a:p>
        </p:txBody>
      </p:sp>
      <p:sp>
        <p:nvSpPr>
          <p:cNvPr id="3" name="Rubrik 2">
            <a:extLst>
              <a:ext uri="{FF2B5EF4-FFF2-40B4-BE49-F238E27FC236}">
                <a16:creationId xmlns:a16="http://schemas.microsoft.com/office/drawing/2014/main" id="{48C5EA62-28AE-F97C-1EB8-21DD7BC10536}"/>
              </a:ext>
            </a:extLst>
          </p:cNvPr>
          <p:cNvSpPr>
            <a:spLocks noGrp="1"/>
          </p:cNvSpPr>
          <p:nvPr>
            <p:ph type="ctrTitle"/>
          </p:nvPr>
        </p:nvSpPr>
        <p:spPr>
          <a:xfrm>
            <a:off x="1072055" y="509155"/>
            <a:ext cx="10458094" cy="854400"/>
          </a:xfrm>
        </p:spPr>
        <p:txBody>
          <a:bodyPr/>
          <a:lstStyle/>
          <a:p>
            <a:r>
              <a:rPr lang="sv-SE"/>
              <a:t>Förslaget i korthet </a:t>
            </a:r>
          </a:p>
        </p:txBody>
      </p:sp>
    </p:spTree>
    <p:extLst>
      <p:ext uri="{BB962C8B-B14F-4D97-AF65-F5344CB8AC3E}">
        <p14:creationId xmlns:p14="http://schemas.microsoft.com/office/powerpoint/2010/main" val="332970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92821F7D-EAAB-EF79-1A22-BDC8D974913D}"/>
              </a:ext>
            </a:extLst>
          </p:cNvPr>
          <p:cNvSpPr>
            <a:spLocks noGrp="1"/>
          </p:cNvSpPr>
          <p:nvPr>
            <p:ph type="subTitle" idx="1"/>
          </p:nvPr>
        </p:nvSpPr>
        <p:spPr>
          <a:xfrm>
            <a:off x="877331" y="1892967"/>
            <a:ext cx="6342620" cy="3934273"/>
          </a:xfrm>
        </p:spPr>
        <p:txBody>
          <a:bodyPr/>
          <a:lstStyle/>
          <a:p>
            <a:r>
              <a:rPr lang="sv-SE">
                <a:latin typeface="+mn-lt"/>
              </a:rPr>
              <a:t>Vi önskar era, och länskollegors, synpunkter på: </a:t>
            </a:r>
          </a:p>
          <a:p>
            <a:pPr marL="342900" indent="-342900">
              <a:buFont typeface="Arial" panose="020B0604020202020204" pitchFamily="34" charset="0"/>
              <a:buChar char="•"/>
            </a:pPr>
            <a:r>
              <a:rPr lang="sv-SE">
                <a:latin typeface="+mn-lt"/>
              </a:rPr>
              <a:t>Er inställning till förslaget om NUSO IFO vuxen och funktionshinderområdet (fem delområden)? Ej bindande anmälan</a:t>
            </a:r>
          </a:p>
          <a:p>
            <a:pPr marL="342900" indent="-342900">
              <a:buFont typeface="Arial" panose="020B0604020202020204" pitchFamily="34" charset="0"/>
              <a:buChar char="•"/>
            </a:pPr>
            <a:endParaRPr lang="sv-SE">
              <a:latin typeface="+mn-lt"/>
            </a:endParaRPr>
          </a:p>
          <a:p>
            <a:pPr marL="342900" indent="-342900">
              <a:buFont typeface="Arial" panose="020B0604020202020204" pitchFamily="34" charset="0"/>
              <a:buChar char="•"/>
            </a:pPr>
            <a:r>
              <a:rPr lang="sv-SE">
                <a:latin typeface="+mn-lt"/>
              </a:rPr>
              <a:t>Om ingen extern finansiering tillkommer, vad är er inställning till finansieringsförslaget: att det både är en fast och rörlig del samt summan? </a:t>
            </a:r>
          </a:p>
        </p:txBody>
      </p:sp>
      <p:sp>
        <p:nvSpPr>
          <p:cNvPr id="3" name="Rubrik 2">
            <a:extLst>
              <a:ext uri="{FF2B5EF4-FFF2-40B4-BE49-F238E27FC236}">
                <a16:creationId xmlns:a16="http://schemas.microsoft.com/office/drawing/2014/main" id="{27F3C91C-A347-D341-5037-A3605A873522}"/>
              </a:ext>
            </a:extLst>
          </p:cNvPr>
          <p:cNvSpPr>
            <a:spLocks noGrp="1"/>
          </p:cNvSpPr>
          <p:nvPr>
            <p:ph type="ctrTitle"/>
          </p:nvPr>
        </p:nvSpPr>
        <p:spPr>
          <a:xfrm>
            <a:off x="877329" y="568411"/>
            <a:ext cx="10652819" cy="716196"/>
          </a:xfrm>
        </p:spPr>
        <p:txBody>
          <a:bodyPr>
            <a:normAutofit/>
          </a:bodyPr>
          <a:lstStyle/>
          <a:p>
            <a:r>
              <a:rPr lang="sv-SE" sz="3600"/>
              <a:t>Synpunkter på förslaget  </a:t>
            </a:r>
          </a:p>
        </p:txBody>
      </p:sp>
      <p:pic>
        <p:nvPicPr>
          <p:cNvPr id="5" name="Bildobjekt 4" descr="Humörssnabba anteckningar">
            <a:extLst>
              <a:ext uri="{FF2B5EF4-FFF2-40B4-BE49-F238E27FC236}">
                <a16:creationId xmlns:a16="http://schemas.microsoft.com/office/drawing/2014/main" id="{D7E712FC-607F-17AE-2D27-0002A503A466}"/>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7553325" y="1892967"/>
            <a:ext cx="4638675" cy="3093852"/>
          </a:xfrm>
          <a:prstGeom prst="rect">
            <a:avLst/>
          </a:prstGeom>
          <a:solidFill>
            <a:srgbClr val="004F5E"/>
          </a:solidFill>
        </p:spPr>
      </p:pic>
    </p:spTree>
    <p:extLst>
      <p:ext uri="{BB962C8B-B14F-4D97-AF65-F5344CB8AC3E}">
        <p14:creationId xmlns:p14="http://schemas.microsoft.com/office/powerpoint/2010/main" val="259372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form 2">
            <a:extLst>
              <a:ext uri="{FF2B5EF4-FFF2-40B4-BE49-F238E27FC236}">
                <a16:creationId xmlns:a16="http://schemas.microsoft.com/office/drawing/2014/main" id="{B699FD2E-7025-E5CC-1A14-C141E0DD2DE1}"/>
              </a:ext>
            </a:extLst>
          </p:cNvPr>
          <p:cNvSpPr/>
          <p:nvPr/>
        </p:nvSpPr>
        <p:spPr>
          <a:xfrm>
            <a:off x="1785476" y="3626688"/>
            <a:ext cx="2088000" cy="32567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V-form 8">
            <a:extLst>
              <a:ext uri="{FF2B5EF4-FFF2-40B4-BE49-F238E27FC236}">
                <a16:creationId xmlns:a16="http://schemas.microsoft.com/office/drawing/2014/main" id="{E179509E-871E-AC4D-7BBE-A5E48BBD5CFF}"/>
              </a:ext>
            </a:extLst>
          </p:cNvPr>
          <p:cNvSpPr/>
          <p:nvPr/>
        </p:nvSpPr>
        <p:spPr>
          <a:xfrm>
            <a:off x="3814692" y="3626688"/>
            <a:ext cx="2088000" cy="32567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V-form 9">
            <a:extLst>
              <a:ext uri="{FF2B5EF4-FFF2-40B4-BE49-F238E27FC236}">
                <a16:creationId xmlns:a16="http://schemas.microsoft.com/office/drawing/2014/main" id="{F027ACFE-B667-D23F-63DF-38B191D7CBB6}"/>
              </a:ext>
            </a:extLst>
          </p:cNvPr>
          <p:cNvSpPr/>
          <p:nvPr/>
        </p:nvSpPr>
        <p:spPr>
          <a:xfrm>
            <a:off x="5843908" y="3626688"/>
            <a:ext cx="2088000" cy="32567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V-form 10">
            <a:extLst>
              <a:ext uri="{FF2B5EF4-FFF2-40B4-BE49-F238E27FC236}">
                <a16:creationId xmlns:a16="http://schemas.microsoft.com/office/drawing/2014/main" id="{C5D18A27-576B-87B0-F27C-4C9CF54FA0FA}"/>
              </a:ext>
            </a:extLst>
          </p:cNvPr>
          <p:cNvSpPr/>
          <p:nvPr/>
        </p:nvSpPr>
        <p:spPr>
          <a:xfrm>
            <a:off x="7873124" y="3626688"/>
            <a:ext cx="2088000" cy="32567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B0A764E-9EBB-B5D3-203E-E0A3C867BB22}"/>
              </a:ext>
            </a:extLst>
          </p:cNvPr>
          <p:cNvSpPr txBox="1"/>
          <p:nvPr/>
        </p:nvSpPr>
        <p:spPr>
          <a:xfrm>
            <a:off x="2186750" y="5557115"/>
            <a:ext cx="2237468" cy="369332"/>
          </a:xfrm>
          <a:prstGeom prst="rect">
            <a:avLst/>
          </a:prstGeom>
          <a:noFill/>
        </p:spPr>
        <p:txBody>
          <a:bodyPr wrap="square">
            <a:spAutoFit/>
          </a:bodyPr>
          <a:lstStyle/>
          <a:p>
            <a:r>
              <a:rPr lang="sv-SE" b="0" i="0">
                <a:solidFill>
                  <a:srgbClr val="000000"/>
                </a:solidFill>
                <a:effectLst/>
              </a:rPr>
              <a:t>Anmälan (bindande) </a:t>
            </a:r>
            <a:endParaRPr lang="sv-SE">
              <a:solidFill>
                <a:srgbClr val="000000"/>
              </a:solidFill>
            </a:endParaRPr>
          </a:p>
        </p:txBody>
      </p:sp>
      <p:sp>
        <p:nvSpPr>
          <p:cNvPr id="9" name="textruta 8">
            <a:extLst>
              <a:ext uri="{FF2B5EF4-FFF2-40B4-BE49-F238E27FC236}">
                <a16:creationId xmlns:a16="http://schemas.microsoft.com/office/drawing/2014/main" id="{64562F9E-F89B-08F7-E56F-0A1E1E9664C6}"/>
              </a:ext>
            </a:extLst>
          </p:cNvPr>
          <p:cNvSpPr txBox="1"/>
          <p:nvPr/>
        </p:nvSpPr>
        <p:spPr>
          <a:xfrm>
            <a:off x="2186750" y="4957095"/>
            <a:ext cx="1409020" cy="646331"/>
          </a:xfrm>
          <a:prstGeom prst="rect">
            <a:avLst/>
          </a:prstGeom>
          <a:noFill/>
        </p:spPr>
        <p:txBody>
          <a:bodyPr wrap="square">
            <a:spAutoFit/>
          </a:bodyPr>
          <a:lstStyle/>
          <a:p>
            <a:r>
              <a:rPr lang="sv-SE" b="1">
                <a:solidFill>
                  <a:srgbClr val="004F5E"/>
                </a:solidFill>
              </a:rPr>
              <a:t>Senast 30 sept.</a:t>
            </a:r>
            <a:endParaRPr lang="sv-SE" sz="1800" b="1">
              <a:solidFill>
                <a:srgbClr val="004F5E"/>
              </a:solidFill>
            </a:endParaRPr>
          </a:p>
        </p:txBody>
      </p:sp>
      <p:sp>
        <p:nvSpPr>
          <p:cNvPr id="10" name="textruta 9">
            <a:extLst>
              <a:ext uri="{FF2B5EF4-FFF2-40B4-BE49-F238E27FC236}">
                <a16:creationId xmlns:a16="http://schemas.microsoft.com/office/drawing/2014/main" id="{4BB2E007-AC3B-CB67-82CF-632FBC9E868F}"/>
              </a:ext>
            </a:extLst>
          </p:cNvPr>
          <p:cNvSpPr txBox="1"/>
          <p:nvPr/>
        </p:nvSpPr>
        <p:spPr>
          <a:xfrm>
            <a:off x="4151671" y="857172"/>
            <a:ext cx="3335541" cy="1477328"/>
          </a:xfrm>
          <a:prstGeom prst="rect">
            <a:avLst/>
          </a:prstGeom>
          <a:noFill/>
        </p:spPr>
        <p:txBody>
          <a:bodyPr wrap="square">
            <a:spAutoFit/>
          </a:bodyPr>
          <a:lstStyle/>
          <a:p>
            <a:pPr marL="285750" indent="-285750">
              <a:buFont typeface="Arial" panose="020B0604020202020204" pitchFamily="34" charset="0"/>
              <a:buChar char="•"/>
            </a:pPr>
            <a:r>
              <a:rPr lang="sv-SE"/>
              <a:t>F</a:t>
            </a:r>
            <a:r>
              <a:rPr lang="sv-SE">
                <a:latin typeface="+mn-lt"/>
              </a:rPr>
              <a:t>örberedelser med kommunerna</a:t>
            </a:r>
          </a:p>
          <a:p>
            <a:pPr marL="285750" indent="-285750">
              <a:buFont typeface="Arial" panose="020B0604020202020204" pitchFamily="34" charset="0"/>
              <a:buChar char="•"/>
            </a:pPr>
            <a:r>
              <a:rPr lang="sv-SE"/>
              <a:t>E</a:t>
            </a:r>
            <a:r>
              <a:rPr lang="sv-SE">
                <a:latin typeface="+mn-lt"/>
              </a:rPr>
              <a:t>tikansökan</a:t>
            </a:r>
          </a:p>
          <a:p>
            <a:pPr marL="285750" indent="-285750">
              <a:buFont typeface="Arial" panose="020B0604020202020204" pitchFamily="34" charset="0"/>
              <a:buChar char="•"/>
            </a:pPr>
            <a:r>
              <a:rPr lang="sv-SE"/>
              <a:t>P</a:t>
            </a:r>
            <a:r>
              <a:rPr lang="sv-SE">
                <a:latin typeface="+mn-lt"/>
              </a:rPr>
              <a:t>ilot </a:t>
            </a:r>
          </a:p>
          <a:p>
            <a:pPr marL="285750" indent="-285750">
              <a:buFont typeface="Arial" panose="020B0604020202020204" pitchFamily="34" charset="0"/>
              <a:buChar char="•"/>
            </a:pPr>
            <a:r>
              <a:rPr lang="sv-SE"/>
              <a:t>U</a:t>
            </a:r>
            <a:r>
              <a:rPr lang="sv-SE">
                <a:latin typeface="+mn-lt"/>
              </a:rPr>
              <a:t>ppstart</a:t>
            </a:r>
            <a:endParaRPr lang="sv-SE">
              <a:solidFill>
                <a:srgbClr val="000000"/>
              </a:solidFill>
            </a:endParaRPr>
          </a:p>
        </p:txBody>
      </p:sp>
      <p:sp>
        <p:nvSpPr>
          <p:cNvPr id="11" name="textruta 10">
            <a:extLst>
              <a:ext uri="{FF2B5EF4-FFF2-40B4-BE49-F238E27FC236}">
                <a16:creationId xmlns:a16="http://schemas.microsoft.com/office/drawing/2014/main" id="{6C4D2918-7DD5-BE2C-6E06-B1969202A45B}"/>
              </a:ext>
            </a:extLst>
          </p:cNvPr>
          <p:cNvSpPr txBox="1"/>
          <p:nvPr/>
        </p:nvSpPr>
        <p:spPr>
          <a:xfrm>
            <a:off x="4151671" y="2271419"/>
            <a:ext cx="1692237" cy="369332"/>
          </a:xfrm>
          <a:prstGeom prst="rect">
            <a:avLst/>
          </a:prstGeom>
          <a:noFill/>
        </p:spPr>
        <p:txBody>
          <a:bodyPr wrap="square">
            <a:spAutoFit/>
          </a:bodyPr>
          <a:lstStyle/>
          <a:p>
            <a:r>
              <a:rPr lang="sv-SE" b="1">
                <a:solidFill>
                  <a:srgbClr val="004F5E"/>
                </a:solidFill>
              </a:rPr>
              <a:t>HT. -25/VT. -26</a:t>
            </a:r>
            <a:endParaRPr lang="sv-SE" sz="1800" b="1">
              <a:solidFill>
                <a:srgbClr val="004F5E"/>
              </a:solidFill>
            </a:endParaRPr>
          </a:p>
        </p:txBody>
      </p:sp>
      <p:sp>
        <p:nvSpPr>
          <p:cNvPr id="12" name="textruta 11">
            <a:extLst>
              <a:ext uri="{FF2B5EF4-FFF2-40B4-BE49-F238E27FC236}">
                <a16:creationId xmlns:a16="http://schemas.microsoft.com/office/drawing/2014/main" id="{62017DE4-B9BB-DBB3-04CD-2268726DCD9C}"/>
              </a:ext>
            </a:extLst>
          </p:cNvPr>
          <p:cNvSpPr txBox="1"/>
          <p:nvPr/>
        </p:nvSpPr>
        <p:spPr>
          <a:xfrm>
            <a:off x="6375914" y="5333093"/>
            <a:ext cx="2965014" cy="369332"/>
          </a:xfrm>
          <a:prstGeom prst="rect">
            <a:avLst/>
          </a:prstGeom>
          <a:noFill/>
        </p:spPr>
        <p:txBody>
          <a:bodyPr wrap="square">
            <a:spAutoFit/>
          </a:bodyPr>
          <a:lstStyle/>
          <a:p>
            <a:r>
              <a:rPr lang="sv-SE" b="0" i="0">
                <a:solidFill>
                  <a:srgbClr val="000000"/>
                </a:solidFill>
                <a:effectLst/>
              </a:rPr>
              <a:t>Datainsamlingar</a:t>
            </a:r>
            <a:endParaRPr lang="sv-SE" sz="1600">
              <a:solidFill>
                <a:srgbClr val="000000"/>
              </a:solidFill>
            </a:endParaRPr>
          </a:p>
        </p:txBody>
      </p:sp>
      <p:sp>
        <p:nvSpPr>
          <p:cNvPr id="13" name="textruta 12">
            <a:extLst>
              <a:ext uri="{FF2B5EF4-FFF2-40B4-BE49-F238E27FC236}">
                <a16:creationId xmlns:a16="http://schemas.microsoft.com/office/drawing/2014/main" id="{3064B2C0-F904-57D6-4233-226A8C9CE4A0}"/>
              </a:ext>
            </a:extLst>
          </p:cNvPr>
          <p:cNvSpPr txBox="1"/>
          <p:nvPr/>
        </p:nvSpPr>
        <p:spPr>
          <a:xfrm>
            <a:off x="6375914" y="4963761"/>
            <a:ext cx="1409020" cy="369332"/>
          </a:xfrm>
          <a:prstGeom prst="rect">
            <a:avLst/>
          </a:prstGeom>
          <a:noFill/>
        </p:spPr>
        <p:txBody>
          <a:bodyPr wrap="square">
            <a:spAutoFit/>
          </a:bodyPr>
          <a:lstStyle/>
          <a:p>
            <a:r>
              <a:rPr lang="sv-SE" b="1">
                <a:solidFill>
                  <a:srgbClr val="004F5E"/>
                </a:solidFill>
              </a:rPr>
              <a:t>HT. -26</a:t>
            </a:r>
            <a:endParaRPr lang="sv-SE" sz="1800" b="1">
              <a:solidFill>
                <a:srgbClr val="004F5E"/>
              </a:solidFill>
            </a:endParaRPr>
          </a:p>
        </p:txBody>
      </p:sp>
      <p:sp>
        <p:nvSpPr>
          <p:cNvPr id="14" name="textruta 13">
            <a:extLst>
              <a:ext uri="{FF2B5EF4-FFF2-40B4-BE49-F238E27FC236}">
                <a16:creationId xmlns:a16="http://schemas.microsoft.com/office/drawing/2014/main" id="{F1974903-2784-1348-9326-6D4F34E40D1B}"/>
              </a:ext>
            </a:extLst>
          </p:cNvPr>
          <p:cNvSpPr txBox="1"/>
          <p:nvPr/>
        </p:nvSpPr>
        <p:spPr>
          <a:xfrm>
            <a:off x="8419835" y="1714732"/>
            <a:ext cx="2965014" cy="646331"/>
          </a:xfrm>
          <a:prstGeom prst="rect">
            <a:avLst/>
          </a:prstGeom>
          <a:noFill/>
        </p:spPr>
        <p:txBody>
          <a:bodyPr wrap="square">
            <a:spAutoFit/>
          </a:bodyPr>
          <a:lstStyle/>
          <a:p>
            <a:pPr marL="285750" indent="-285750">
              <a:buFont typeface="Arial" panose="020B0604020202020204" pitchFamily="34" charset="0"/>
              <a:buChar char="•"/>
            </a:pPr>
            <a:r>
              <a:rPr lang="sv-SE">
                <a:solidFill>
                  <a:srgbClr val="000000"/>
                </a:solidFill>
              </a:rPr>
              <a:t>Påbörja analysarbete</a:t>
            </a:r>
          </a:p>
          <a:p>
            <a:pPr marL="285750" indent="-285750">
              <a:buFont typeface="Arial" panose="020B0604020202020204" pitchFamily="34" charset="0"/>
              <a:buChar char="•"/>
            </a:pPr>
            <a:r>
              <a:rPr lang="sv-SE" b="0" i="0">
                <a:solidFill>
                  <a:srgbClr val="000000"/>
                </a:solidFill>
                <a:effectLst/>
              </a:rPr>
              <a:t>Resultatåterkopplingar </a:t>
            </a:r>
            <a:endParaRPr lang="sv-SE">
              <a:solidFill>
                <a:srgbClr val="000000"/>
              </a:solidFill>
            </a:endParaRPr>
          </a:p>
        </p:txBody>
      </p:sp>
      <p:sp>
        <p:nvSpPr>
          <p:cNvPr id="15" name="textruta 14">
            <a:extLst>
              <a:ext uri="{FF2B5EF4-FFF2-40B4-BE49-F238E27FC236}">
                <a16:creationId xmlns:a16="http://schemas.microsoft.com/office/drawing/2014/main" id="{5EEE1C3D-A30B-F8F5-86CA-850317EBDBAC}"/>
              </a:ext>
            </a:extLst>
          </p:cNvPr>
          <p:cNvSpPr txBox="1"/>
          <p:nvPr/>
        </p:nvSpPr>
        <p:spPr>
          <a:xfrm>
            <a:off x="8493321" y="2346191"/>
            <a:ext cx="1963429" cy="369332"/>
          </a:xfrm>
          <a:prstGeom prst="rect">
            <a:avLst/>
          </a:prstGeom>
          <a:noFill/>
        </p:spPr>
        <p:txBody>
          <a:bodyPr wrap="square">
            <a:spAutoFit/>
          </a:bodyPr>
          <a:lstStyle/>
          <a:p>
            <a:r>
              <a:rPr lang="sv-SE" b="1">
                <a:solidFill>
                  <a:srgbClr val="004F5E"/>
                </a:solidFill>
              </a:rPr>
              <a:t>VT. -27 och framåt </a:t>
            </a:r>
            <a:endParaRPr lang="sv-SE" sz="1800" b="1">
              <a:solidFill>
                <a:srgbClr val="004F5E"/>
              </a:solidFill>
            </a:endParaRPr>
          </a:p>
        </p:txBody>
      </p:sp>
      <p:cxnSp>
        <p:nvCxnSpPr>
          <p:cNvPr id="17" name="Rak 29">
            <a:extLst>
              <a:ext uri="{FF2B5EF4-FFF2-40B4-BE49-F238E27FC236}">
                <a16:creationId xmlns:a16="http://schemas.microsoft.com/office/drawing/2014/main" id="{574400D6-CCF9-46E4-851B-BB06002C9EF7}"/>
              </a:ext>
            </a:extLst>
          </p:cNvPr>
          <p:cNvCxnSpPr>
            <a:cxnSpLocks/>
          </p:cNvCxnSpPr>
          <p:nvPr/>
        </p:nvCxnSpPr>
        <p:spPr>
          <a:xfrm>
            <a:off x="2829476" y="3915375"/>
            <a:ext cx="0" cy="834141"/>
          </a:xfrm>
          <a:prstGeom prst="line">
            <a:avLst/>
          </a:prstGeom>
          <a:ln w="34925">
            <a:tailEnd type="oval" w="lg" len="lg"/>
          </a:ln>
        </p:spPr>
        <p:style>
          <a:lnRef idx="1">
            <a:schemeClr val="accent1"/>
          </a:lnRef>
          <a:fillRef idx="0">
            <a:schemeClr val="accent1"/>
          </a:fillRef>
          <a:effectRef idx="0">
            <a:schemeClr val="accent1"/>
          </a:effectRef>
          <a:fontRef idx="minor">
            <a:schemeClr val="tx1"/>
          </a:fontRef>
        </p:style>
      </p:cxnSp>
      <p:cxnSp>
        <p:nvCxnSpPr>
          <p:cNvPr id="19" name="Rak 33">
            <a:extLst>
              <a:ext uri="{FF2B5EF4-FFF2-40B4-BE49-F238E27FC236}">
                <a16:creationId xmlns:a16="http://schemas.microsoft.com/office/drawing/2014/main" id="{1B80E6DC-5198-07B7-AD71-06C1B371A4BA}"/>
              </a:ext>
            </a:extLst>
          </p:cNvPr>
          <p:cNvCxnSpPr>
            <a:cxnSpLocks/>
          </p:cNvCxnSpPr>
          <p:nvPr/>
        </p:nvCxnSpPr>
        <p:spPr>
          <a:xfrm>
            <a:off x="6882889" y="3915375"/>
            <a:ext cx="0" cy="834141"/>
          </a:xfrm>
          <a:prstGeom prst="line">
            <a:avLst/>
          </a:prstGeom>
          <a:ln w="34925">
            <a:tailEnd type="oval" w="lg" len="lg"/>
          </a:ln>
        </p:spPr>
        <p:style>
          <a:lnRef idx="1">
            <a:schemeClr val="accent1"/>
          </a:lnRef>
          <a:fillRef idx="0">
            <a:schemeClr val="accent1"/>
          </a:fillRef>
          <a:effectRef idx="0">
            <a:schemeClr val="accent1"/>
          </a:effectRef>
          <a:fontRef idx="minor">
            <a:schemeClr val="tx1"/>
          </a:fontRef>
        </p:style>
      </p:cxnSp>
      <p:cxnSp>
        <p:nvCxnSpPr>
          <p:cNvPr id="20" name="Rak 34">
            <a:extLst>
              <a:ext uri="{FF2B5EF4-FFF2-40B4-BE49-F238E27FC236}">
                <a16:creationId xmlns:a16="http://schemas.microsoft.com/office/drawing/2014/main" id="{7D4BABB2-04C2-589B-6153-FC18737007B4}"/>
              </a:ext>
            </a:extLst>
          </p:cNvPr>
          <p:cNvCxnSpPr>
            <a:cxnSpLocks/>
          </p:cNvCxnSpPr>
          <p:nvPr/>
        </p:nvCxnSpPr>
        <p:spPr>
          <a:xfrm flipV="1">
            <a:off x="8909595" y="2792547"/>
            <a:ext cx="0" cy="834141"/>
          </a:xfrm>
          <a:prstGeom prst="line">
            <a:avLst/>
          </a:prstGeom>
          <a:ln w="34925">
            <a:tailEnd type="oval" w="lg" len="lg"/>
          </a:ln>
        </p:spPr>
        <p:style>
          <a:lnRef idx="1">
            <a:schemeClr val="accent1"/>
          </a:lnRef>
          <a:fillRef idx="0">
            <a:schemeClr val="accent1"/>
          </a:fillRef>
          <a:effectRef idx="0">
            <a:schemeClr val="accent1"/>
          </a:effectRef>
          <a:fontRef idx="minor">
            <a:schemeClr val="tx1"/>
          </a:fontRef>
        </p:style>
      </p:cxnSp>
      <p:cxnSp>
        <p:nvCxnSpPr>
          <p:cNvPr id="21" name="Rak 35">
            <a:extLst>
              <a:ext uri="{FF2B5EF4-FFF2-40B4-BE49-F238E27FC236}">
                <a16:creationId xmlns:a16="http://schemas.microsoft.com/office/drawing/2014/main" id="{7B9A5CBE-904C-B802-36AF-B9F52BCEBDC4}"/>
              </a:ext>
            </a:extLst>
          </p:cNvPr>
          <p:cNvCxnSpPr>
            <a:cxnSpLocks/>
          </p:cNvCxnSpPr>
          <p:nvPr/>
        </p:nvCxnSpPr>
        <p:spPr>
          <a:xfrm flipV="1">
            <a:off x="4856182" y="2792547"/>
            <a:ext cx="0" cy="834141"/>
          </a:xfrm>
          <a:prstGeom prst="line">
            <a:avLst/>
          </a:prstGeom>
          <a:ln w="34925">
            <a:tailEnd type="oval" w="lg" len="lg"/>
          </a:ln>
        </p:spPr>
        <p:style>
          <a:lnRef idx="1">
            <a:schemeClr val="accent1"/>
          </a:lnRef>
          <a:fillRef idx="0">
            <a:schemeClr val="accent1"/>
          </a:fillRef>
          <a:effectRef idx="0">
            <a:schemeClr val="accent1"/>
          </a:effectRef>
          <a:fontRef idx="minor">
            <a:schemeClr val="tx1"/>
          </a:fontRef>
        </p:style>
      </p:cxnSp>
      <p:sp>
        <p:nvSpPr>
          <p:cNvPr id="22" name="Platshållare för text 21">
            <a:extLst>
              <a:ext uri="{FF2B5EF4-FFF2-40B4-BE49-F238E27FC236}">
                <a16:creationId xmlns:a16="http://schemas.microsoft.com/office/drawing/2014/main" id="{DA1024C0-0D61-D5EE-70DC-AE63AB90EF23}"/>
              </a:ext>
            </a:extLst>
          </p:cNvPr>
          <p:cNvSpPr>
            <a:spLocks noGrp="1"/>
          </p:cNvSpPr>
          <p:nvPr>
            <p:ph type="subTitle" idx="1"/>
          </p:nvPr>
        </p:nvSpPr>
        <p:spPr>
          <a:xfrm>
            <a:off x="807151" y="714969"/>
            <a:ext cx="2807601" cy="1153766"/>
          </a:xfrm>
        </p:spPr>
        <p:txBody>
          <a:bodyPr>
            <a:normAutofit/>
          </a:bodyPr>
          <a:lstStyle/>
          <a:p>
            <a:r>
              <a:rPr lang="sv-SE" sz="3200" b="1"/>
              <a:t>Övergripande tidplan</a:t>
            </a:r>
          </a:p>
        </p:txBody>
      </p:sp>
    </p:spTree>
    <p:extLst>
      <p:ext uri="{BB962C8B-B14F-4D97-AF65-F5344CB8AC3E}">
        <p14:creationId xmlns:p14="http://schemas.microsoft.com/office/powerpoint/2010/main" val="19236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518213FC-42FE-73A7-6100-E00E2E9B43E8}"/>
              </a:ext>
            </a:extLst>
          </p:cNvPr>
          <p:cNvSpPr>
            <a:spLocks noGrp="1"/>
          </p:cNvSpPr>
          <p:nvPr>
            <p:ph type="subTitle" idx="1"/>
          </p:nvPr>
        </p:nvSpPr>
        <p:spPr>
          <a:xfrm>
            <a:off x="914399" y="1583871"/>
            <a:ext cx="6418218" cy="4626429"/>
          </a:xfrm>
        </p:spPr>
        <p:txBody>
          <a:bodyPr>
            <a:normAutofit/>
          </a:bodyPr>
          <a:lstStyle/>
          <a:p>
            <a:r>
              <a:rPr lang="sv-SE" sz="2200">
                <a:latin typeface="+mn-lt"/>
              </a:rPr>
              <a:t>Stödmaterial som underlag för ställningstagande till förslaget om NUSO IFO vuxen och funktionshinderområdet. </a:t>
            </a:r>
          </a:p>
          <a:p>
            <a:pPr marL="342900" indent="-342900">
              <a:buFont typeface="Arial" panose="020B0604020202020204" pitchFamily="34" charset="0"/>
              <a:buChar char="•"/>
            </a:pPr>
            <a:r>
              <a:rPr lang="sv-SE" sz="2200">
                <a:latin typeface="+mn-lt"/>
              </a:rPr>
              <a:t>Informationsfilm – motsvarande just given information  </a:t>
            </a:r>
          </a:p>
          <a:p>
            <a:pPr marL="342900" indent="-342900">
              <a:buFont typeface="Arial" panose="020B0604020202020204" pitchFamily="34" charset="0"/>
              <a:buChar char="•"/>
            </a:pPr>
            <a:r>
              <a:rPr lang="sv-SE" sz="2200">
                <a:latin typeface="+mn-lt"/>
              </a:rPr>
              <a:t>FAQ</a:t>
            </a:r>
          </a:p>
          <a:p>
            <a:pPr marL="342900" indent="-342900">
              <a:buFont typeface="Arial" panose="020B0604020202020204" pitchFamily="34" charset="0"/>
              <a:buChar char="•"/>
            </a:pPr>
            <a:r>
              <a:rPr lang="sv-SE" sz="2200">
                <a:latin typeface="+mn-lt"/>
              </a:rPr>
              <a:t>Delas på teamsytan, ni ansvarar för spridning i era län</a:t>
            </a:r>
          </a:p>
          <a:p>
            <a:pPr marL="342900" indent="-342900">
              <a:buFont typeface="Arial" panose="020B0604020202020204" pitchFamily="34" charset="0"/>
              <a:buChar char="•"/>
            </a:pPr>
            <a:endParaRPr lang="sv-SE" sz="2200">
              <a:latin typeface="+mn-lt"/>
            </a:endParaRPr>
          </a:p>
          <a:p>
            <a:r>
              <a:rPr lang="sv-SE" sz="2200" b="1">
                <a:latin typeface="+mn-lt"/>
              </a:rPr>
              <a:t>Har ni medskick kring innehållet i stödmaterialet för er förankring?</a:t>
            </a:r>
          </a:p>
          <a:p>
            <a:r>
              <a:rPr lang="sv-SE" sz="2200">
                <a:latin typeface="+mn-lt"/>
              </a:rPr>
              <a:t>Kod </a:t>
            </a:r>
            <a:r>
              <a:rPr lang="sv-SE" sz="2200" err="1">
                <a:latin typeface="+mn-lt"/>
              </a:rPr>
              <a:t>menti</a:t>
            </a:r>
            <a:r>
              <a:rPr lang="sv-SE" sz="2200">
                <a:latin typeface="+mn-lt"/>
              </a:rPr>
              <a:t>: 8863 4309</a:t>
            </a:r>
          </a:p>
          <a:p>
            <a:endParaRPr lang="sv-SE"/>
          </a:p>
        </p:txBody>
      </p:sp>
      <p:sp>
        <p:nvSpPr>
          <p:cNvPr id="3" name="Rubrik 2">
            <a:extLst>
              <a:ext uri="{FF2B5EF4-FFF2-40B4-BE49-F238E27FC236}">
                <a16:creationId xmlns:a16="http://schemas.microsoft.com/office/drawing/2014/main" id="{C1C0E9D8-F378-31C3-92DD-325809B6BEBF}"/>
              </a:ext>
            </a:extLst>
          </p:cNvPr>
          <p:cNvSpPr>
            <a:spLocks noGrp="1"/>
          </p:cNvSpPr>
          <p:nvPr>
            <p:ph type="ctrTitle"/>
          </p:nvPr>
        </p:nvSpPr>
        <p:spPr>
          <a:xfrm>
            <a:off x="914399" y="430207"/>
            <a:ext cx="10615749" cy="854400"/>
          </a:xfrm>
        </p:spPr>
        <p:txBody>
          <a:bodyPr/>
          <a:lstStyle/>
          <a:p>
            <a:r>
              <a:rPr lang="sv-SE"/>
              <a:t>Planerat stödmaterial</a:t>
            </a:r>
          </a:p>
        </p:txBody>
      </p:sp>
      <p:sp>
        <p:nvSpPr>
          <p:cNvPr id="4" name="Rektangel 3">
            <a:extLst>
              <a:ext uri="{FF2B5EF4-FFF2-40B4-BE49-F238E27FC236}">
                <a16:creationId xmlns:a16="http://schemas.microsoft.com/office/drawing/2014/main" id="{698EFE99-7509-BFD0-3059-6503E27F15B3}"/>
              </a:ext>
            </a:extLst>
          </p:cNvPr>
          <p:cNvSpPr/>
          <p:nvPr/>
        </p:nvSpPr>
        <p:spPr>
          <a:xfrm>
            <a:off x="7559040" y="0"/>
            <a:ext cx="4632960" cy="6296297"/>
          </a:xfrm>
          <a:prstGeom prst="rect">
            <a:avLst/>
          </a:prstGeom>
          <a:solidFill>
            <a:srgbClr val="004F5E"/>
          </a:solidFill>
          <a:ln>
            <a:solidFill>
              <a:srgbClr val="004F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Bildobjekt 1">
            <a:extLst>
              <a:ext uri="{FF2B5EF4-FFF2-40B4-BE49-F238E27FC236}">
                <a16:creationId xmlns:a16="http://schemas.microsoft.com/office/drawing/2014/main" id="{C897320B-498A-000A-968F-BAEA61495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582" y="1387210"/>
            <a:ext cx="3521875" cy="352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60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BD3AB32-D929-3CF4-7291-6B5ECE164B3E}"/>
              </a:ext>
            </a:extLst>
          </p:cNvPr>
          <p:cNvSpPr>
            <a:spLocks noGrp="1"/>
          </p:cNvSpPr>
          <p:nvPr>
            <p:ph type="ctrTitle"/>
          </p:nvPr>
        </p:nvSpPr>
        <p:spPr>
          <a:xfrm>
            <a:off x="887647" y="1013867"/>
            <a:ext cx="10642501" cy="854400"/>
          </a:xfrm>
        </p:spPr>
        <p:txBody>
          <a:bodyPr/>
          <a:lstStyle/>
          <a:p>
            <a:r>
              <a:rPr lang="sv-SE" sz="3200"/>
              <a:t>Syfte med NUSO BoU</a:t>
            </a:r>
            <a:endParaRPr lang="sv-SE"/>
          </a:p>
        </p:txBody>
      </p:sp>
      <p:sp>
        <p:nvSpPr>
          <p:cNvPr id="7" name="textruta 6">
            <a:extLst>
              <a:ext uri="{FF2B5EF4-FFF2-40B4-BE49-F238E27FC236}">
                <a16:creationId xmlns:a16="http://schemas.microsoft.com/office/drawing/2014/main" id="{B0098FC4-7EBC-4FA8-02B8-0666AABC7A46}"/>
              </a:ext>
            </a:extLst>
          </p:cNvPr>
          <p:cNvSpPr txBox="1"/>
          <p:nvPr/>
        </p:nvSpPr>
        <p:spPr>
          <a:xfrm>
            <a:off x="887647" y="1978132"/>
            <a:ext cx="9977577" cy="318548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Calibri" panose="020F0502020204030204"/>
                <a:ea typeface="+mn-ea"/>
                <a:cs typeface="+mn-cs"/>
              </a:rPr>
              <a:t>Undersöka nuläget och förstå hur socialtjänstens arbete förändras över tid </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Calibri" panose="020F0502020204030204"/>
                <a:ea typeface="+mn-ea"/>
                <a:cs typeface="+mn-cs"/>
              </a:rPr>
              <a:t>Följa resultat av omställningen till ny socialtjänstlag</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Lätt tillgänglig och förebyggande</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Jämställdhet och jämlikhet</a:t>
            </a:r>
          </a:p>
          <a:p>
            <a:pPr marL="800100" marR="0" lvl="1"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Kunskapsbaserad</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Calibri" panose="020F0502020204030204"/>
                <a:ea typeface="+mn-ea"/>
                <a:cs typeface="+mn-cs"/>
              </a:rPr>
              <a:t>Öka kunskapen om vägen till stöd/insatser samt resultat av insatser</a:t>
            </a:r>
          </a:p>
        </p:txBody>
      </p:sp>
    </p:spTree>
    <p:extLst>
      <p:ext uri="{BB962C8B-B14F-4D97-AF65-F5344CB8AC3E}">
        <p14:creationId xmlns:p14="http://schemas.microsoft.com/office/powerpoint/2010/main" val="394556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804361" y="697632"/>
            <a:ext cx="10160300" cy="854400"/>
          </a:xfrm>
        </p:spPr>
        <p:txBody>
          <a:bodyPr>
            <a:noAutofit/>
          </a:bodyPr>
          <a:lstStyle/>
          <a:p>
            <a:r>
              <a:rPr lang="sv-SE" sz="3200" b="1"/>
              <a:t>Tre delstudier genomförs 2024 – 2025 </a:t>
            </a:r>
            <a:br>
              <a:rPr lang="sv-SE" sz="3200" b="1"/>
            </a:br>
            <a:endParaRPr lang="sv-SE" sz="3200" b="1"/>
          </a:p>
        </p:txBody>
      </p:sp>
      <p:sp>
        <p:nvSpPr>
          <p:cNvPr id="4" name="Platshållare för innehåll 3">
            <a:extLst>
              <a:ext uri="{FF2B5EF4-FFF2-40B4-BE49-F238E27FC236}">
                <a16:creationId xmlns:a16="http://schemas.microsoft.com/office/drawing/2014/main" id="{E55573FF-84EC-45D0-BDE8-6E442449B7B9}"/>
              </a:ext>
            </a:extLst>
          </p:cNvPr>
          <p:cNvSpPr>
            <a:spLocks noGrp="1"/>
          </p:cNvSpPr>
          <p:nvPr>
            <p:ph idx="11"/>
          </p:nvPr>
        </p:nvSpPr>
        <p:spPr/>
        <p:txBody>
          <a:bodyPr/>
          <a:lstStyle/>
          <a:p>
            <a:endParaRPr lang="sv-SE"/>
          </a:p>
          <a:p>
            <a:endParaRPr lang="sv-SE"/>
          </a:p>
          <a:p>
            <a:endParaRPr lang="sv-SE"/>
          </a:p>
        </p:txBody>
      </p:sp>
      <p:graphicFrame>
        <p:nvGraphicFramePr>
          <p:cNvPr id="7" name="Platshållare för innehåll 5"/>
          <p:cNvGraphicFramePr>
            <a:graphicFrameLocks/>
          </p:cNvGraphicFramePr>
          <p:nvPr/>
        </p:nvGraphicFramePr>
        <p:xfrm>
          <a:off x="569230" y="1877245"/>
          <a:ext cx="4812396" cy="435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tshållare för innehåll 4"/>
          <p:cNvSpPr txBox="1">
            <a:spLocks/>
          </p:cNvSpPr>
          <p:nvPr/>
        </p:nvSpPr>
        <p:spPr>
          <a:xfrm>
            <a:off x="5534157" y="1877245"/>
            <a:ext cx="6334875" cy="435845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Pil: höger 1">
            <a:extLst>
              <a:ext uri="{FF2B5EF4-FFF2-40B4-BE49-F238E27FC236}">
                <a16:creationId xmlns:a16="http://schemas.microsoft.com/office/drawing/2014/main" id="{AAB74A31-05B3-4387-8E14-BE7213441CA6}"/>
              </a:ext>
            </a:extLst>
          </p:cNvPr>
          <p:cNvSpPr/>
          <p:nvPr/>
        </p:nvSpPr>
        <p:spPr>
          <a:xfrm>
            <a:off x="5534157" y="2066363"/>
            <a:ext cx="918894" cy="392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D5063DC7-6162-4F26-AF93-F15355743BA6}"/>
              </a:ext>
            </a:extLst>
          </p:cNvPr>
          <p:cNvSpPr txBox="1"/>
          <p:nvPr/>
        </p:nvSpPr>
        <p:spPr>
          <a:xfrm>
            <a:off x="6758420" y="1908868"/>
            <a:ext cx="51733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effectLst/>
                <a:uLnTx/>
                <a:uFillTx/>
                <a:latin typeface="Calibri" panose="020F0502020204030204"/>
                <a:ea typeface="+mn-ea"/>
                <a:cs typeface="+mn-cs"/>
              </a:rPr>
              <a:t>Icke biståndsbeslutade insatser</a:t>
            </a:r>
            <a:br>
              <a:rPr kumimoji="0" lang="sv-SE" sz="2000" b="0" i="0" u="none" strike="noStrike" kern="1200" cap="none" spc="0" normalizeH="0" baseline="0" noProof="0">
                <a:ln>
                  <a:noFill/>
                </a:ln>
                <a:effectLst/>
                <a:uLnTx/>
                <a:uFillTx/>
                <a:latin typeface="Calibri" panose="020F0502020204030204"/>
                <a:ea typeface="+mn-ea"/>
                <a:cs typeface="+mn-cs"/>
              </a:rPr>
            </a:br>
            <a:r>
              <a:rPr kumimoji="0" lang="sv-SE" sz="2000" b="0" i="0" u="none" strike="noStrike" kern="1200" cap="none" spc="0" normalizeH="0" baseline="0" noProof="0">
                <a:ln>
                  <a:noFill/>
                </a:ln>
                <a:effectLst/>
                <a:uLnTx/>
                <a:uFillTx/>
                <a:latin typeface="Calibri" panose="020F0502020204030204"/>
                <a:ea typeface="+mn-ea"/>
                <a:cs typeface="+mn-cs"/>
              </a:rPr>
              <a:t>107 kommuner/stadsdelar, 17 383 insatser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
        <p:nvSpPr>
          <p:cNvPr id="10" name="Pil: höger 9">
            <a:extLst>
              <a:ext uri="{FF2B5EF4-FFF2-40B4-BE49-F238E27FC236}">
                <a16:creationId xmlns:a16="http://schemas.microsoft.com/office/drawing/2014/main" id="{7FB1D117-63B2-4D24-AFC6-FC1368AFAA52}"/>
              </a:ext>
            </a:extLst>
          </p:cNvPr>
          <p:cNvSpPr/>
          <p:nvPr/>
        </p:nvSpPr>
        <p:spPr>
          <a:xfrm>
            <a:off x="5527173" y="2844573"/>
            <a:ext cx="918893" cy="392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ruta 10">
            <a:extLst>
              <a:ext uri="{FF2B5EF4-FFF2-40B4-BE49-F238E27FC236}">
                <a16:creationId xmlns:a16="http://schemas.microsoft.com/office/drawing/2014/main" id="{AF7393C7-9B0F-4A5B-8A27-87828EE3074F}"/>
              </a:ext>
            </a:extLst>
          </p:cNvPr>
          <p:cNvSpPr txBox="1"/>
          <p:nvPr/>
        </p:nvSpPr>
        <p:spPr>
          <a:xfrm>
            <a:off x="6758420" y="2806145"/>
            <a:ext cx="50574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i="0" u="none" strike="noStrike" kern="1200" cap="none" spc="0" normalizeH="0" baseline="0" noProof="0">
                <a:ln>
                  <a:noFill/>
                </a:ln>
                <a:solidFill>
                  <a:srgbClr val="000000"/>
                </a:solidFill>
                <a:effectLst/>
                <a:uLnTx/>
                <a:uFillTx/>
                <a:latin typeface="Calibri" panose="020F0502020204030204"/>
              </a:rPr>
              <a:t>Anmälningar och ansökningar</a:t>
            </a:r>
          </a:p>
          <a:p>
            <a:pPr lvl="0">
              <a:defRPr/>
            </a:pPr>
            <a:r>
              <a:rPr lang="sv-SE" sz="2000">
                <a:solidFill>
                  <a:srgbClr val="000000"/>
                </a:solidFill>
                <a:latin typeface="Calibri" panose="020F0502020204030204"/>
              </a:rPr>
              <a:t>97 kommuner/</a:t>
            </a:r>
            <a:r>
              <a:rPr lang="sv-SE" sz="2000"/>
              <a:t> stadsdelar</a:t>
            </a:r>
            <a:r>
              <a:rPr lang="sv-SE" sz="2000">
                <a:solidFill>
                  <a:srgbClr val="000000"/>
                </a:solidFill>
                <a:latin typeface="Calibri" panose="020F0502020204030204"/>
              </a:rPr>
              <a:t>, </a:t>
            </a:r>
          </a:p>
          <a:p>
            <a:pPr lvl="0">
              <a:defRPr/>
            </a:pPr>
            <a:r>
              <a:rPr lang="sv-SE" sz="2000">
                <a:solidFill>
                  <a:srgbClr val="000000"/>
                </a:solidFill>
                <a:latin typeface="Calibri" panose="020F0502020204030204"/>
              </a:rPr>
              <a:t>219 566 aktualiseringar</a:t>
            </a:r>
            <a:endParaRPr kumimoji="0" lang="sv-SE" sz="2000" i="0" u="none" strike="noStrike" kern="1200" cap="none" spc="0" normalizeH="0" baseline="0" noProof="0">
              <a:ln>
                <a:noFill/>
              </a:ln>
              <a:solidFill>
                <a:srgbClr val="000000"/>
              </a:solidFill>
              <a:effectLst/>
              <a:uLnTx/>
              <a:uFillTx/>
              <a:latin typeface="Calibri" panose="020F0502020204030204"/>
            </a:endParaRPr>
          </a:p>
        </p:txBody>
      </p:sp>
      <p:sp>
        <p:nvSpPr>
          <p:cNvPr id="12" name="Höger klammerparentes 11">
            <a:extLst>
              <a:ext uri="{FF2B5EF4-FFF2-40B4-BE49-F238E27FC236}">
                <a16:creationId xmlns:a16="http://schemas.microsoft.com/office/drawing/2014/main" id="{0154DD56-FF0C-474C-8C59-0171A3CDD27C}"/>
              </a:ext>
            </a:extLst>
          </p:cNvPr>
          <p:cNvSpPr/>
          <p:nvPr/>
        </p:nvSpPr>
        <p:spPr>
          <a:xfrm>
            <a:off x="4595246" y="3328147"/>
            <a:ext cx="786802" cy="290120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Pil: höger 12">
            <a:extLst>
              <a:ext uri="{FF2B5EF4-FFF2-40B4-BE49-F238E27FC236}">
                <a16:creationId xmlns:a16="http://schemas.microsoft.com/office/drawing/2014/main" id="{E31BD87B-2053-4D3B-8123-003979953261}"/>
              </a:ext>
            </a:extLst>
          </p:cNvPr>
          <p:cNvSpPr/>
          <p:nvPr/>
        </p:nvSpPr>
        <p:spPr>
          <a:xfrm>
            <a:off x="5627594" y="4589393"/>
            <a:ext cx="825455" cy="392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ruta 13">
            <a:extLst>
              <a:ext uri="{FF2B5EF4-FFF2-40B4-BE49-F238E27FC236}">
                <a16:creationId xmlns:a16="http://schemas.microsoft.com/office/drawing/2014/main" id="{39794675-9608-4329-B6A6-B836904FA9D6}"/>
              </a:ext>
            </a:extLst>
          </p:cNvPr>
          <p:cNvSpPr txBox="1"/>
          <p:nvPr/>
        </p:nvSpPr>
        <p:spPr>
          <a:xfrm>
            <a:off x="6765405" y="4415123"/>
            <a:ext cx="4805789" cy="1323439"/>
          </a:xfrm>
          <a:prstGeom prst="rect">
            <a:avLst/>
          </a:prstGeom>
          <a:noFill/>
        </p:spPr>
        <p:txBody>
          <a:bodyPr wrap="square" rtlCol="0">
            <a:spAutoFit/>
          </a:bodyPr>
          <a:lstStyle/>
          <a:p>
            <a:pPr lvl="0">
              <a:defRPr/>
            </a:pPr>
            <a:r>
              <a:rPr kumimoji="0" lang="sv-SE" sz="200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Avslutade utredningar och uppföljning av insatser </a:t>
            </a:r>
            <a:br>
              <a:rPr kumimoji="0" lang="sv-SE" sz="200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br>
            <a:r>
              <a:rPr kumimoji="0" lang="sv-SE" sz="200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134 kommuner/</a:t>
            </a:r>
            <a:r>
              <a:rPr lang="sv-SE" sz="2000"/>
              <a:t> stadsdelar</a:t>
            </a:r>
            <a:r>
              <a:rPr kumimoji="0" lang="sv-SE" sz="200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p>
          <a:p>
            <a:pPr lvl="0">
              <a:defRPr/>
            </a:pPr>
            <a:r>
              <a:rPr kumimoji="0" lang="sv-SE" sz="200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21 858 utredningar</a:t>
            </a:r>
          </a:p>
        </p:txBody>
      </p:sp>
    </p:spTree>
    <p:extLst>
      <p:ext uri="{BB962C8B-B14F-4D97-AF65-F5344CB8AC3E}">
        <p14:creationId xmlns:p14="http://schemas.microsoft.com/office/powerpoint/2010/main" val="36613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p:bldP spid="12"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5666D-FED3-2864-1354-FC6C33AC9680}"/>
            </a:ext>
          </a:extLst>
        </p:cNvPr>
        <p:cNvGrpSpPr/>
        <p:nvPr/>
      </p:nvGrpSpPr>
      <p:grpSpPr>
        <a:xfrm>
          <a:off x="0" y="0"/>
          <a:ext cx="0" cy="0"/>
          <a:chOff x="0" y="0"/>
          <a:chExt cx="0" cy="0"/>
        </a:xfrm>
      </p:grpSpPr>
      <p:sp>
        <p:nvSpPr>
          <p:cNvPr id="2" name="Underrubrik 1">
            <a:extLst>
              <a:ext uri="{FF2B5EF4-FFF2-40B4-BE49-F238E27FC236}">
                <a16:creationId xmlns:a16="http://schemas.microsoft.com/office/drawing/2014/main" id="{C83C6839-0C64-C709-EED0-75E6C7BC78DE}"/>
              </a:ext>
            </a:extLst>
          </p:cNvPr>
          <p:cNvSpPr>
            <a:spLocks noGrp="1"/>
          </p:cNvSpPr>
          <p:nvPr>
            <p:ph type="subTitle" idx="1"/>
          </p:nvPr>
        </p:nvSpPr>
        <p:spPr>
          <a:xfrm>
            <a:off x="1175658" y="1453243"/>
            <a:ext cx="10354492" cy="4757057"/>
          </a:xfrm>
        </p:spPr>
        <p:txBody>
          <a:bodyPr>
            <a:normAutofit fontScale="92500"/>
          </a:bodyPr>
          <a:lstStyle/>
          <a:p>
            <a:pPr marL="285750" indent="-285750">
              <a:buFont typeface="Arial" panose="020B0604020202020204" pitchFamily="34" charset="0"/>
              <a:buChar char="•"/>
            </a:pPr>
            <a:r>
              <a:rPr lang="sv-SE">
                <a:latin typeface="+mn-lt"/>
              </a:rPr>
              <a:t>Informationsmöten inför intresseanmälan</a:t>
            </a:r>
          </a:p>
          <a:p>
            <a:pPr marL="285750" indent="-285750">
              <a:buFont typeface="Arial" panose="020B0604020202020204" pitchFamily="34" charset="0"/>
              <a:buChar char="•"/>
            </a:pPr>
            <a:r>
              <a:rPr lang="sv-SE">
                <a:latin typeface="+mn-lt"/>
              </a:rPr>
              <a:t>Etikansökan </a:t>
            </a:r>
          </a:p>
          <a:p>
            <a:pPr marL="285750" indent="-285750">
              <a:buFont typeface="Arial" panose="020B0604020202020204" pitchFamily="34" charset="0"/>
              <a:buChar char="•"/>
            </a:pPr>
            <a:r>
              <a:rPr lang="sv-SE">
                <a:latin typeface="+mn-lt"/>
              </a:rPr>
              <a:t>Återkommande möten med kontaktpersoner i kommunerna och öppna frågestunder</a:t>
            </a:r>
          </a:p>
          <a:p>
            <a:pPr marL="285750" indent="-285750">
              <a:buFont typeface="Arial" panose="020B0604020202020204" pitchFamily="34" charset="0"/>
              <a:buChar char="•"/>
            </a:pPr>
            <a:r>
              <a:rPr lang="sv-SE">
                <a:latin typeface="+mn-lt"/>
              </a:rPr>
              <a:t>Information till medverkande kommuner har delats via Samarbetsrum </a:t>
            </a:r>
          </a:p>
          <a:p>
            <a:pPr marL="285750" indent="-285750">
              <a:buFont typeface="Arial" panose="020B0604020202020204" pitchFamily="34" charset="0"/>
              <a:buChar char="•"/>
            </a:pPr>
            <a:r>
              <a:rPr lang="sv-SE">
                <a:latin typeface="+mn-lt"/>
              </a:rPr>
              <a:t>Informations- och instruktionsfilmer </a:t>
            </a:r>
          </a:p>
          <a:p>
            <a:pPr marL="285750" indent="-285750">
              <a:buFont typeface="Arial" panose="020B0604020202020204" pitchFamily="34" charset="0"/>
              <a:buChar char="•"/>
            </a:pPr>
            <a:r>
              <a:rPr lang="sv-SE">
                <a:latin typeface="+mn-lt"/>
              </a:rPr>
              <a:t>Datainsamlingar</a:t>
            </a:r>
          </a:p>
          <a:p>
            <a:pPr marL="285750" indent="-285750">
              <a:buFont typeface="Arial" panose="020B0604020202020204" pitchFamily="34" charset="0"/>
              <a:buChar char="•"/>
            </a:pPr>
            <a:r>
              <a:rPr lang="sv-SE">
                <a:latin typeface="+mn-lt"/>
              </a:rPr>
              <a:t>Lokala resultat  </a:t>
            </a:r>
          </a:p>
          <a:p>
            <a:pPr marL="285750" indent="-285750">
              <a:buFont typeface="Arial" panose="020B0604020202020204" pitchFamily="34" charset="0"/>
              <a:buChar char="•"/>
            </a:pPr>
            <a:r>
              <a:rPr lang="sv-SE">
                <a:latin typeface="+mn-lt"/>
              </a:rPr>
              <a:t>Nationella resultatworkshops </a:t>
            </a:r>
          </a:p>
          <a:p>
            <a:pPr marL="285750" indent="-285750">
              <a:buFont typeface="Arial" panose="020B0604020202020204" pitchFamily="34" charset="0"/>
              <a:buChar char="•"/>
            </a:pPr>
            <a:r>
              <a:rPr lang="sv-SE">
                <a:latin typeface="+mn-lt"/>
              </a:rPr>
              <a:t>PM som sammanfattar nationella resultat med relevans för socialtjänstens omställning </a:t>
            </a:r>
          </a:p>
          <a:p>
            <a:pPr marL="285750" indent="-285750">
              <a:buFont typeface="Arial" panose="020B0604020202020204" pitchFamily="34" charset="0"/>
              <a:buChar char="•"/>
            </a:pPr>
            <a:r>
              <a:rPr lang="sv-SE">
                <a:latin typeface="+mn-lt"/>
              </a:rPr>
              <a:t>Visualiseringsplattform </a:t>
            </a:r>
            <a:r>
              <a:rPr lang="sv-SE" err="1">
                <a:latin typeface="+mn-lt"/>
              </a:rPr>
              <a:t>Vaves</a:t>
            </a:r>
            <a:r>
              <a:rPr lang="sv-SE">
                <a:latin typeface="+mn-lt"/>
                <a:cs typeface="Calibri" panose="020F0502020204030204" pitchFamily="34" charset="0"/>
              </a:rPr>
              <a:t>®</a:t>
            </a:r>
            <a:endParaRPr lang="sv-SE">
              <a:latin typeface="+mn-lt"/>
            </a:endParaRPr>
          </a:p>
          <a:p>
            <a:pPr marL="285750" indent="-285750">
              <a:buFont typeface="Arial" panose="020B0604020202020204" pitchFamily="34" charset="0"/>
              <a:buChar char="•"/>
            </a:pPr>
            <a:r>
              <a:rPr lang="sv-SE">
                <a:latin typeface="+mn-lt"/>
              </a:rPr>
              <a:t>Forskarnätverk</a:t>
            </a:r>
          </a:p>
          <a:p>
            <a:endParaRPr lang="sv-SE"/>
          </a:p>
        </p:txBody>
      </p:sp>
      <p:sp>
        <p:nvSpPr>
          <p:cNvPr id="3" name="Rubrik 2">
            <a:extLst>
              <a:ext uri="{FF2B5EF4-FFF2-40B4-BE49-F238E27FC236}">
                <a16:creationId xmlns:a16="http://schemas.microsoft.com/office/drawing/2014/main" id="{D5AC20BE-BEB7-B8FE-99AA-972EFBAC0182}"/>
              </a:ext>
            </a:extLst>
          </p:cNvPr>
          <p:cNvSpPr>
            <a:spLocks noGrp="1"/>
          </p:cNvSpPr>
          <p:nvPr>
            <p:ph type="ctrTitle"/>
          </p:nvPr>
        </p:nvSpPr>
        <p:spPr>
          <a:xfrm>
            <a:off x="1175657" y="430207"/>
            <a:ext cx="10354492" cy="854400"/>
          </a:xfrm>
        </p:spPr>
        <p:txBody>
          <a:bodyPr>
            <a:normAutofit/>
          </a:bodyPr>
          <a:lstStyle/>
          <a:p>
            <a:r>
              <a:rPr lang="sv-SE" sz="3600"/>
              <a:t>Genomförandet av NUSO BoU?  </a:t>
            </a:r>
          </a:p>
        </p:txBody>
      </p:sp>
    </p:spTree>
    <p:extLst>
      <p:ext uri="{BB962C8B-B14F-4D97-AF65-F5344CB8AC3E}">
        <p14:creationId xmlns:p14="http://schemas.microsoft.com/office/powerpoint/2010/main" val="265428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95695652-7FC5-B3C7-CD69-D46A2C582611}"/>
              </a:ext>
            </a:extLst>
          </p:cNvPr>
          <p:cNvSpPr>
            <a:spLocks noGrp="1"/>
          </p:cNvSpPr>
          <p:nvPr>
            <p:ph type="subTitle" idx="1"/>
          </p:nvPr>
        </p:nvSpPr>
        <p:spPr>
          <a:xfrm>
            <a:off x="955269" y="1284607"/>
            <a:ext cx="5235982" cy="4925693"/>
          </a:xfrm>
        </p:spPr>
        <p:txBody>
          <a:bodyPr/>
          <a:lstStyle/>
          <a:p>
            <a:endParaRPr lang="sv-SE"/>
          </a:p>
          <a:p>
            <a:r>
              <a:rPr lang="sv-SE" b="1"/>
              <a:t>Kommunerna får: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sv-SE" sz="2200">
                <a:solidFill>
                  <a:srgbClr val="000000"/>
                </a:solidFill>
                <a:latin typeface="Calibri" panose="020F0502020204030204"/>
                <a:cs typeface="+mn-cs"/>
              </a:rPr>
              <a:t>K</a:t>
            </a:r>
            <a:r>
              <a:rPr kumimoji="0" lang="sv-SE" sz="2200" b="0" i="0" u="none" strike="noStrike" kern="1200" cap="none" spc="0" normalizeH="0" baseline="0" noProof="0" err="1">
                <a:ln>
                  <a:noFill/>
                </a:ln>
                <a:solidFill>
                  <a:srgbClr val="000000"/>
                </a:solidFill>
                <a:effectLst/>
                <a:uLnTx/>
                <a:uFillTx/>
                <a:latin typeface="Calibri" panose="020F0502020204030204"/>
                <a:ea typeface="+mn-ea"/>
                <a:cs typeface="+mn-cs"/>
              </a:rPr>
              <a:t>unskap</a:t>
            </a:r>
            <a:r>
              <a:rPr kumimoji="0" lang="sv-SE" sz="2200" b="0" i="0" u="none" strike="noStrike" kern="1200" cap="none" spc="0" normalizeH="0" baseline="0" noProof="0">
                <a:ln>
                  <a:noFill/>
                </a:ln>
                <a:solidFill>
                  <a:srgbClr val="000000"/>
                </a:solidFill>
                <a:effectLst/>
                <a:uLnTx/>
                <a:uFillTx/>
                <a:latin typeface="Calibri" panose="020F0502020204030204"/>
                <a:ea typeface="+mn-ea"/>
                <a:cs typeface="+mn-cs"/>
              </a:rPr>
              <a:t> om den lokala situationen över tid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a:ln>
                  <a:noFill/>
                </a:ln>
                <a:solidFill>
                  <a:srgbClr val="000000"/>
                </a:solidFill>
                <a:effectLst/>
                <a:uLnTx/>
                <a:uFillTx/>
                <a:latin typeface="Calibri" panose="020F0502020204030204"/>
                <a:ea typeface="+mn-ea"/>
                <a:cs typeface="+mn-cs"/>
              </a:rPr>
              <a:t>Jämförelse med andra kommuner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sv-SE" sz="2200">
                <a:solidFill>
                  <a:srgbClr val="000000"/>
                </a:solidFill>
                <a:latin typeface="Calibri" panose="020F0502020204030204"/>
                <a:cs typeface="+mn-cs"/>
              </a:rPr>
              <a:t>A</a:t>
            </a:r>
            <a:r>
              <a:rPr kumimoji="0" lang="sv-SE" sz="2200" b="0" i="0" u="none" strike="noStrike" kern="1200" cap="none" spc="0" normalizeH="0" baseline="0" noProof="0" err="1">
                <a:ln>
                  <a:noFill/>
                </a:ln>
                <a:solidFill>
                  <a:srgbClr val="000000"/>
                </a:solidFill>
                <a:effectLst/>
                <a:uLnTx/>
                <a:uFillTx/>
                <a:latin typeface="Calibri" panose="020F0502020204030204"/>
                <a:ea typeface="+mn-ea"/>
                <a:cs typeface="+mn-cs"/>
              </a:rPr>
              <a:t>nalysstöd</a:t>
            </a:r>
            <a:r>
              <a:rPr kumimoji="0" lang="sv-SE" sz="2200" b="0" i="0" u="none" strike="noStrike" kern="1200" cap="none" spc="0" normalizeH="0" baseline="0" noProof="0">
                <a:ln>
                  <a:noFill/>
                </a:ln>
                <a:solidFill>
                  <a:srgbClr val="000000"/>
                </a:solidFill>
                <a:effectLst/>
                <a:uLnTx/>
                <a:uFillTx/>
                <a:latin typeface="Calibri" panose="020F0502020204030204"/>
                <a:ea typeface="+mn-ea"/>
                <a:cs typeface="+mn-cs"/>
              </a:rPr>
              <a:t> baserat på statistiska analyser, kunskap från tidigare forskning och teoretiska utgångspunkter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sv-SE" sz="2200">
                <a:solidFill>
                  <a:srgbClr val="000000"/>
                </a:solidFill>
                <a:latin typeface="Calibri" panose="020F0502020204030204"/>
                <a:cs typeface="+mn-cs"/>
              </a:rPr>
              <a:t>R</a:t>
            </a:r>
            <a:r>
              <a:rPr kumimoji="0" lang="sv-SE" sz="2200" b="0" i="0" u="none" strike="noStrike" kern="1200" cap="none" spc="0" normalizeH="0" baseline="0" noProof="0" err="1">
                <a:ln>
                  <a:noFill/>
                </a:ln>
                <a:solidFill>
                  <a:srgbClr val="000000"/>
                </a:solidFill>
                <a:effectLst/>
                <a:uLnTx/>
                <a:uFillTx/>
                <a:latin typeface="Calibri" panose="020F0502020204030204"/>
                <a:ea typeface="+mn-ea"/>
                <a:cs typeface="+mn-cs"/>
              </a:rPr>
              <a:t>esultat</a:t>
            </a:r>
            <a:r>
              <a:rPr kumimoji="0" lang="sv-SE" sz="2200" b="0" i="0" u="none" strike="noStrike" kern="1200" cap="none" spc="0" normalizeH="0" baseline="0" noProof="0">
                <a:ln>
                  <a:noFill/>
                </a:ln>
                <a:solidFill>
                  <a:srgbClr val="000000"/>
                </a:solidFill>
                <a:effectLst/>
                <a:uLnTx/>
                <a:uFillTx/>
                <a:latin typeface="Calibri" panose="020F0502020204030204"/>
                <a:ea typeface="+mn-ea"/>
                <a:cs typeface="+mn-cs"/>
              </a:rPr>
              <a:t> via digitala workshops och gemensam digital plattform</a:t>
            </a:r>
          </a:p>
        </p:txBody>
      </p:sp>
      <p:sp>
        <p:nvSpPr>
          <p:cNvPr id="3" name="Rubrik 2">
            <a:extLst>
              <a:ext uri="{FF2B5EF4-FFF2-40B4-BE49-F238E27FC236}">
                <a16:creationId xmlns:a16="http://schemas.microsoft.com/office/drawing/2014/main" id="{52BEC5E5-F15D-1C6A-CB34-2FF47E65906C}"/>
              </a:ext>
            </a:extLst>
          </p:cNvPr>
          <p:cNvSpPr>
            <a:spLocks noGrp="1"/>
          </p:cNvSpPr>
          <p:nvPr>
            <p:ph type="ctrTitle"/>
          </p:nvPr>
        </p:nvSpPr>
        <p:spPr>
          <a:xfrm>
            <a:off x="955269" y="430207"/>
            <a:ext cx="5235982" cy="854400"/>
          </a:xfrm>
        </p:spPr>
        <p:txBody>
          <a:bodyPr>
            <a:normAutofit/>
          </a:bodyPr>
          <a:lstStyle/>
          <a:p>
            <a:r>
              <a:rPr lang="sv-SE" sz="3600"/>
              <a:t>Vad innebär </a:t>
            </a:r>
            <a:r>
              <a:rPr lang="sv-SE" sz="3600" err="1"/>
              <a:t>Vaves</a:t>
            </a:r>
            <a:r>
              <a:rPr lang="sv-SE" sz="3600"/>
              <a:t>®? </a:t>
            </a:r>
          </a:p>
        </p:txBody>
      </p:sp>
      <p:pic>
        <p:nvPicPr>
          <p:cNvPr id="8" name="Bildobjekt 7" descr="En bild som visar Grafik, Färggrann, symbol, design&#10;&#10;Automatiskt genererad beskrivning">
            <a:extLst>
              <a:ext uri="{FF2B5EF4-FFF2-40B4-BE49-F238E27FC236}">
                <a16:creationId xmlns:a16="http://schemas.microsoft.com/office/drawing/2014/main" id="{FF281FC9-30D6-F07E-BDDD-579B947AC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888" y="1562968"/>
            <a:ext cx="5079913" cy="4115157"/>
          </a:xfrm>
          <a:prstGeom prst="rect">
            <a:avLst/>
          </a:prstGeom>
        </p:spPr>
      </p:pic>
    </p:spTree>
    <p:extLst>
      <p:ext uri="{BB962C8B-B14F-4D97-AF65-F5344CB8AC3E}">
        <p14:creationId xmlns:p14="http://schemas.microsoft.com/office/powerpoint/2010/main" val="14236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FC111-0491-98E5-1670-97573E85C78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521AF6D-4A4F-A11E-DA4E-BE95BBA83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08601" cy="606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llips 11">
            <a:extLst>
              <a:ext uri="{FF2B5EF4-FFF2-40B4-BE49-F238E27FC236}">
                <a16:creationId xmlns:a16="http://schemas.microsoft.com/office/drawing/2014/main" id="{2A110500-AC1C-A486-D4F4-DA19AD1A7E9A}"/>
              </a:ext>
            </a:extLst>
          </p:cNvPr>
          <p:cNvSpPr/>
          <p:nvPr/>
        </p:nvSpPr>
        <p:spPr>
          <a:xfrm>
            <a:off x="7846507" y="220435"/>
            <a:ext cx="2546871" cy="8572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Ellips 8">
            <a:extLst>
              <a:ext uri="{FF2B5EF4-FFF2-40B4-BE49-F238E27FC236}">
                <a16:creationId xmlns:a16="http://schemas.microsoft.com/office/drawing/2014/main" id="{51CFAB9F-6FC9-955D-9502-8A21D90186F7}"/>
              </a:ext>
            </a:extLst>
          </p:cNvPr>
          <p:cNvSpPr/>
          <p:nvPr/>
        </p:nvSpPr>
        <p:spPr>
          <a:xfrm>
            <a:off x="2398209" y="220435"/>
            <a:ext cx="2234147" cy="78709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ktangel: rundade hörn 2">
            <a:extLst>
              <a:ext uri="{FF2B5EF4-FFF2-40B4-BE49-F238E27FC236}">
                <a16:creationId xmlns:a16="http://schemas.microsoft.com/office/drawing/2014/main" id="{84A7DF40-F5DF-B949-F990-940A6C57AB20}"/>
              </a:ext>
            </a:extLst>
          </p:cNvPr>
          <p:cNvSpPr/>
          <p:nvPr/>
        </p:nvSpPr>
        <p:spPr>
          <a:xfrm>
            <a:off x="0" y="5980984"/>
            <a:ext cx="11576137" cy="857250"/>
          </a:xfrm>
          <a:prstGeom prst="roundRect">
            <a:avLst/>
          </a:prstGeom>
          <a:solidFill>
            <a:srgbClr val="004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rPr>
              <a:t>Resultatteman: Typ av utredning, Anledning till utredning, Utredningens genomförande, Barnets delaktighet,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rPr>
              <a:t>Identifierade risk- och skyddsfaktorer, Sammantagen utsatthet, Bedömning av behov, Samtycke, Åtgärd, Hänvisning</a:t>
            </a:r>
          </a:p>
        </p:txBody>
      </p:sp>
    </p:spTree>
    <p:extLst>
      <p:ext uri="{BB962C8B-B14F-4D97-AF65-F5344CB8AC3E}">
        <p14:creationId xmlns:p14="http://schemas.microsoft.com/office/powerpoint/2010/main" val="17892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F87F1994-D0C2-491F-BB88-1AD01DBA0254}"/>
              </a:ext>
            </a:extLst>
          </p:cNvPr>
          <p:cNvSpPr>
            <a:spLocks noGrp="1"/>
          </p:cNvSpPr>
          <p:nvPr>
            <p:ph type="subTitle" idx="1"/>
          </p:nvPr>
        </p:nvSpPr>
        <p:spPr>
          <a:xfrm>
            <a:off x="923545" y="1797268"/>
            <a:ext cx="8705087" cy="4413031"/>
          </a:xfrm>
        </p:spPr>
        <p:txBody>
          <a:bodyPr>
            <a:normAutofit/>
          </a:bodyPr>
          <a:lstStyle/>
          <a:p>
            <a:pPr marL="342900" indent="-342900">
              <a:buFont typeface="Arial" panose="020B0604020202020204" pitchFamily="34" charset="0"/>
              <a:buChar char="•"/>
            </a:pPr>
            <a:r>
              <a:rPr lang="sv-SE" sz="2200">
                <a:latin typeface="+mn-lt"/>
              </a:rPr>
              <a:t>Teknisk lösning klar för inloggning att se sina lokala data och jämförelse på länsnivå, kommuner med liknande invånarantal och nationellt. Två kommuner har testat.</a:t>
            </a:r>
          </a:p>
          <a:p>
            <a:pPr marL="342900" indent="-342900">
              <a:buFont typeface="Arial" panose="020B0604020202020204" pitchFamily="34" charset="0"/>
              <a:buChar char="•"/>
            </a:pPr>
            <a:endParaRPr lang="sv-SE" sz="2200">
              <a:latin typeface="+mn-lt"/>
            </a:endParaRPr>
          </a:p>
          <a:p>
            <a:pPr marL="342900" indent="-342900">
              <a:buFont typeface="Arial" panose="020B0604020202020204" pitchFamily="34" charset="0"/>
              <a:buChar char="•"/>
            </a:pPr>
            <a:r>
              <a:rPr lang="sv-SE" sz="2200">
                <a:latin typeface="+mn-lt"/>
              </a:rPr>
              <a:t>Inga IT-tekniska förberedelser behövs inom kommunerna.</a:t>
            </a:r>
          </a:p>
          <a:p>
            <a:pPr marL="342900" indent="-342900">
              <a:buFont typeface="Arial" panose="020B0604020202020204" pitchFamily="34" charset="0"/>
              <a:buChar char="•"/>
            </a:pPr>
            <a:endParaRPr lang="sv-SE" sz="2200">
              <a:highlight>
                <a:srgbClr val="FFFF00"/>
              </a:highlight>
              <a:latin typeface="+mn-lt"/>
            </a:endParaRPr>
          </a:p>
          <a:p>
            <a:pPr marL="342900" indent="-342900">
              <a:buFont typeface="Arial" panose="020B0604020202020204" pitchFamily="34" charset="0"/>
              <a:buChar char="•"/>
            </a:pPr>
            <a:r>
              <a:rPr lang="sv-SE" sz="2200">
                <a:latin typeface="+mn-lt"/>
              </a:rPr>
              <a:t>Målsättning att samtliga kommuner har fått tillgång till </a:t>
            </a:r>
            <a:r>
              <a:rPr lang="sv-SE" sz="2200" err="1">
                <a:latin typeface="+mn-lt"/>
              </a:rPr>
              <a:t>Vaves</a:t>
            </a:r>
            <a:r>
              <a:rPr lang="sv-SE" sz="2200">
                <a:latin typeface="+mn-lt"/>
                <a:cs typeface="Calibri" panose="020F0502020204030204" pitchFamily="34" charset="0"/>
              </a:rPr>
              <a:t>® före sommaren 2025 (start under april). </a:t>
            </a:r>
            <a:endParaRPr lang="sv-SE" sz="2200">
              <a:latin typeface="+mn-lt"/>
            </a:endParaRPr>
          </a:p>
        </p:txBody>
      </p:sp>
      <p:sp>
        <p:nvSpPr>
          <p:cNvPr id="3" name="Rubrik 2">
            <a:extLst>
              <a:ext uri="{FF2B5EF4-FFF2-40B4-BE49-F238E27FC236}">
                <a16:creationId xmlns:a16="http://schemas.microsoft.com/office/drawing/2014/main" id="{714DE4E2-AE27-4B5A-9221-B26A61DDC518}"/>
              </a:ext>
            </a:extLst>
          </p:cNvPr>
          <p:cNvSpPr>
            <a:spLocks noGrp="1"/>
          </p:cNvSpPr>
          <p:nvPr>
            <p:ph type="ctrTitle"/>
          </p:nvPr>
        </p:nvSpPr>
        <p:spPr>
          <a:xfrm>
            <a:off x="923545" y="647700"/>
            <a:ext cx="10606606" cy="854400"/>
          </a:xfrm>
        </p:spPr>
        <p:txBody>
          <a:bodyPr>
            <a:normAutofit fontScale="90000"/>
          </a:bodyPr>
          <a:lstStyle/>
          <a:p>
            <a:r>
              <a:rPr lang="sv-SE"/>
              <a:t>Aktuellt om visualiseringsplattformen </a:t>
            </a:r>
            <a:r>
              <a:rPr lang="sv-SE" err="1"/>
              <a:t>Vaves</a:t>
            </a:r>
            <a:r>
              <a:rPr lang="sv-SE">
                <a:latin typeface="Calibri" panose="020F0502020204030204" pitchFamily="34" charset="0"/>
                <a:cs typeface="Calibri" panose="020F0502020204030204" pitchFamily="34" charset="0"/>
              </a:rPr>
              <a:t>®</a:t>
            </a:r>
            <a:endParaRPr lang="sv-SE"/>
          </a:p>
        </p:txBody>
      </p:sp>
    </p:spTree>
    <p:extLst>
      <p:ext uri="{BB962C8B-B14F-4D97-AF65-F5344CB8AC3E}">
        <p14:creationId xmlns:p14="http://schemas.microsoft.com/office/powerpoint/2010/main" val="291112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DBB480F-D6F3-60B4-0025-7DA8B2EE6363}"/>
              </a:ext>
            </a:extLst>
          </p:cNvPr>
          <p:cNvSpPr>
            <a:spLocks noGrp="1"/>
          </p:cNvSpPr>
          <p:nvPr>
            <p:ph type="subTitle" idx="1"/>
          </p:nvPr>
        </p:nvSpPr>
        <p:spPr>
          <a:xfrm>
            <a:off x="1087878" y="1792586"/>
            <a:ext cx="5876340" cy="4417714"/>
          </a:xfrm>
        </p:spPr>
        <p:txBody>
          <a:bodyPr/>
          <a:lstStyle/>
          <a:p>
            <a:pPr marL="342900" indent="-342900">
              <a:buFont typeface="Arial" panose="020B0604020202020204" pitchFamily="34" charset="0"/>
              <a:buChar char="•"/>
            </a:pPr>
            <a:r>
              <a:rPr lang="sv-SE">
                <a:latin typeface="+mn-lt"/>
              </a:rPr>
              <a:t>Önskemål att utveckla och genomföra NUSO inom andra verksamhetsområden har lyfts från flera kommuner. </a:t>
            </a:r>
          </a:p>
          <a:p>
            <a:pPr marL="342900" indent="-342900">
              <a:buFont typeface="Arial" panose="020B0604020202020204" pitchFamily="34" charset="0"/>
              <a:buChar char="•"/>
            </a:pPr>
            <a:r>
              <a:rPr lang="sv-SE">
                <a:latin typeface="+mn-lt"/>
              </a:rPr>
              <a:t>SKR har </a:t>
            </a:r>
            <a:r>
              <a:rPr lang="sv-SE" err="1">
                <a:latin typeface="+mn-lt"/>
              </a:rPr>
              <a:t>intressebevakat</a:t>
            </a:r>
            <a:r>
              <a:rPr lang="sv-SE">
                <a:latin typeface="+mn-lt"/>
              </a:rPr>
              <a:t> för en statlig finansiering av NUSO, men regeringen har inte besvarat kommunernas och SKRs önskemål om statlig finansiering. </a:t>
            </a:r>
          </a:p>
          <a:p>
            <a:pPr marL="342900" indent="-342900">
              <a:buFont typeface="Arial" panose="020B0604020202020204" pitchFamily="34" charset="0"/>
              <a:buChar char="•"/>
            </a:pPr>
            <a:r>
              <a:rPr lang="sv-SE">
                <a:latin typeface="+mn-lt"/>
              </a:rPr>
              <a:t>För att NUSO ska kunna genomföras i andra verksamhetsområden krävs finansiering</a:t>
            </a:r>
          </a:p>
          <a:p>
            <a:pPr marL="342900" indent="-342900">
              <a:buFont typeface="Arial" panose="020B0604020202020204" pitchFamily="34" charset="0"/>
              <a:buChar char="•"/>
            </a:pPr>
            <a:r>
              <a:rPr lang="sv-SE">
                <a:latin typeface="+mn-lt"/>
              </a:rPr>
              <a:t>SKR har inte möjlighet att finansiera NUSO </a:t>
            </a:r>
          </a:p>
          <a:p>
            <a:endParaRPr lang="sv-SE">
              <a:latin typeface="+mn-lt"/>
            </a:endParaRPr>
          </a:p>
        </p:txBody>
      </p:sp>
      <p:sp>
        <p:nvSpPr>
          <p:cNvPr id="3" name="Rubrik 2">
            <a:extLst>
              <a:ext uri="{FF2B5EF4-FFF2-40B4-BE49-F238E27FC236}">
                <a16:creationId xmlns:a16="http://schemas.microsoft.com/office/drawing/2014/main" id="{38941FA8-F406-C75F-5A30-FF0BC4DE3EE2}"/>
              </a:ext>
            </a:extLst>
          </p:cNvPr>
          <p:cNvSpPr>
            <a:spLocks noGrp="1"/>
          </p:cNvSpPr>
          <p:nvPr>
            <p:ph type="ctrTitle"/>
          </p:nvPr>
        </p:nvSpPr>
        <p:spPr>
          <a:xfrm>
            <a:off x="1061602" y="647700"/>
            <a:ext cx="9612434" cy="854400"/>
          </a:xfrm>
        </p:spPr>
        <p:txBody>
          <a:bodyPr>
            <a:normAutofit/>
          </a:bodyPr>
          <a:lstStyle/>
          <a:p>
            <a:r>
              <a:rPr lang="sv-SE" sz="3600"/>
              <a:t>NUSO kan utökas </a:t>
            </a:r>
          </a:p>
        </p:txBody>
      </p:sp>
      <p:pic>
        <p:nvPicPr>
          <p:cNvPr id="5" name="Bildobjekt 4" descr="Skott och skott">
            <a:extLst>
              <a:ext uri="{FF2B5EF4-FFF2-40B4-BE49-F238E27FC236}">
                <a16:creationId xmlns:a16="http://schemas.microsoft.com/office/drawing/2014/main" id="{5093DF57-B892-BC16-8EDC-6A3282C9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479" y="1734493"/>
            <a:ext cx="5083521" cy="3389014"/>
          </a:xfrm>
          <a:prstGeom prst="rect">
            <a:avLst/>
          </a:prstGeom>
        </p:spPr>
      </p:pic>
    </p:spTree>
    <p:extLst>
      <p:ext uri="{BB962C8B-B14F-4D97-AF65-F5344CB8AC3E}">
        <p14:creationId xmlns:p14="http://schemas.microsoft.com/office/powerpoint/2010/main" val="3024985294"/>
      </p:ext>
    </p:extLst>
  </p:cSld>
  <p:clrMapOvr>
    <a:masterClrMapping/>
  </p:clrMapOvr>
</p:sld>
</file>

<file path=ppt/theme/theme1.xml><?xml version="1.0" encoding="utf-8"?>
<a:theme xmlns:a="http://schemas.openxmlformats.org/drawingml/2006/main" name="2_Textsidor med logotyp">
  <a:themeElements>
    <a:clrScheme name="KAU">
      <a:dk1>
        <a:srgbClr val="000000"/>
      </a:dk1>
      <a:lt1>
        <a:srgbClr val="FFFFFF"/>
      </a:lt1>
      <a:dk2>
        <a:srgbClr val="44546A"/>
      </a:dk2>
      <a:lt2>
        <a:srgbClr val="E7E6E6"/>
      </a:lt2>
      <a:accent1>
        <a:srgbClr val="FACD20"/>
      </a:accent1>
      <a:accent2>
        <a:srgbClr val="737463"/>
      </a:accent2>
      <a:accent3>
        <a:srgbClr val="9E9F9E"/>
      </a:accent3>
      <a:accent4>
        <a:srgbClr val="ED9E2D"/>
      </a:accent4>
      <a:accent5>
        <a:srgbClr val="DD473E"/>
      </a:accent5>
      <a:accent6>
        <a:srgbClr val="719A41"/>
      </a:accent6>
      <a:hlink>
        <a:srgbClr val="007E86"/>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16AB1462178D6468A0EC3C3914A2F7B" ma:contentTypeVersion="6" ma:contentTypeDescription="Skapa ett nytt dokument." ma:contentTypeScope="" ma:versionID="317cb6d84bdd2798dc7136534bab778b">
  <xsd:schema xmlns:xsd="http://www.w3.org/2001/XMLSchema" xmlns:xs="http://www.w3.org/2001/XMLSchema" xmlns:p="http://schemas.microsoft.com/office/2006/metadata/properties" xmlns:ns2="bfcbe7c1-24f2-44a7-bd12-2c34b516fc0b" xmlns:ns3="69b76e71-0fab-44f6-a4bc-d756448e1a7c" targetNamespace="http://schemas.microsoft.com/office/2006/metadata/properties" ma:root="true" ma:fieldsID="ab5c33cf5e5f45743a9cc27741467727" ns2:_="" ns3:_="">
    <xsd:import namespace="bfcbe7c1-24f2-44a7-bd12-2c34b516fc0b"/>
    <xsd:import namespace="69b76e71-0fab-44f6-a4bc-d756448e1a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be7c1-24f2-44a7-bd12-2c34b516f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76e71-0fab-44f6-a4bc-d756448e1a7c"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F5C210-2910-4C68-A05D-5DD56010F0AD}">
  <ds:schemaRefs>
    <ds:schemaRef ds:uri="69b76e71-0fab-44f6-a4bc-d756448e1a7c"/>
    <ds:schemaRef ds:uri="bfcbe7c1-24f2-44a7-bd12-2c34b516fc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027DD08-7ED6-4D83-8CBF-A7EE194C6E3D}">
  <ds:schemaRefs>
    <ds:schemaRef ds:uri="69b76e71-0fab-44f6-a4bc-d756448e1a7c"/>
    <ds:schemaRef ds:uri="bfcbe7c1-24f2-44a7-bd12-2c34b516fc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444A8A-CE69-4D68-9298-F4F1605EF93A}">
  <ds:schemaRefs>
    <ds:schemaRef ds:uri="http://schemas.microsoft.com/sharepoint/v3/contenttype/forms"/>
  </ds:schemaRefs>
</ds:datastoreItem>
</file>

<file path=docMetadata/LabelInfo.xml><?xml version="1.0" encoding="utf-8"?>
<clbl:labelList xmlns:clbl="http://schemas.microsoft.com/office/2020/mipLabelMetadata">
  <clbl:label id="{7d4b8963-dacf-4722-a0a7-0d57c755f778}" enabled="0" method="" siteId="{7d4b8963-dacf-4722-a0a7-0d57c755f778}" removed="1"/>
</clbl:labelList>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Bredbild</PresentationFormat>
  <Paragraphs>183</Paragraphs>
  <Slides>23</Slides>
  <Notes>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Aptos</vt:lpstr>
      <vt:lpstr>Arial</vt:lpstr>
      <vt:lpstr>Calibri</vt:lpstr>
      <vt:lpstr>Calibri Light</vt:lpstr>
      <vt:lpstr>georgia</vt:lpstr>
      <vt:lpstr>open sans</vt:lpstr>
      <vt:lpstr>Times New Roman</vt:lpstr>
      <vt:lpstr>2_Textsidor med logotyp</vt:lpstr>
      <vt:lpstr>PowerPoint-presentation</vt:lpstr>
      <vt:lpstr>Agenda</vt:lpstr>
      <vt:lpstr>Syfte med NUSO BoU</vt:lpstr>
      <vt:lpstr>Tre delstudier genomförs 2024 – 2025  </vt:lpstr>
      <vt:lpstr>Genomförandet av NUSO BoU?  </vt:lpstr>
      <vt:lpstr>Vad innebär Vaves®? </vt:lpstr>
      <vt:lpstr>PowerPoint-presentation</vt:lpstr>
      <vt:lpstr>Aktuellt om visualiseringsplattformen Vaves®</vt:lpstr>
      <vt:lpstr>NUSO kan utökas </vt:lpstr>
      <vt:lpstr>Förslag om NUSO IFO vuxen och funktionshinderområdet </vt:lpstr>
      <vt:lpstr>Verksamhetsområden som kan ingå</vt:lpstr>
      <vt:lpstr>Syfte med NUSO IFO vuxen och funktionshinderområdet</vt:lpstr>
      <vt:lpstr>Varför är inte äldreomsorg med i förslaget? </vt:lpstr>
      <vt:lpstr>Innehåll och upplägg </vt:lpstr>
      <vt:lpstr>Finansiering NUSO IFO vuxen och funktionshinderområdet</vt:lpstr>
      <vt:lpstr>Finansiering NUSO IFO vuxen och funktionshinderområdet </vt:lpstr>
      <vt:lpstr>Finansieringsmodell – förslag  </vt:lpstr>
      <vt:lpstr>Förslag med många verksamhetsområden - för och nackdelar </vt:lpstr>
      <vt:lpstr>Processen framåt</vt:lpstr>
      <vt:lpstr>Förslaget i korthet </vt:lpstr>
      <vt:lpstr>Synpunkter på förslaget  </vt:lpstr>
      <vt:lpstr>PowerPoint-presentation</vt:lpstr>
      <vt:lpstr>Planerat stödmaterial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Karlström Cecilia</dc:creator>
  <cp:lastModifiedBy>Anna Ståhlkloo</cp:lastModifiedBy>
  <cp:revision>2</cp:revision>
  <dcterms:created xsi:type="dcterms:W3CDTF">2024-11-25T08:33:10Z</dcterms:created>
  <dcterms:modified xsi:type="dcterms:W3CDTF">2025-02-13T19:48:49Z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0x010100416AB1462178D6468A0EC3C3914A2F7B</vt:lpwstr>
  </property>
</Properties>
</file>