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6"/>
  </p:sldMasterIdLst>
  <p:notesMasterIdLst>
    <p:notesMasterId r:id="rId26"/>
  </p:notesMasterIdLst>
  <p:handoutMasterIdLst>
    <p:handoutMasterId r:id="rId27"/>
  </p:handoutMasterIdLst>
  <p:sldIdLst>
    <p:sldId id="256" r:id="rId7"/>
    <p:sldId id="306" r:id="rId8"/>
    <p:sldId id="304" r:id="rId9"/>
    <p:sldId id="283" r:id="rId10"/>
    <p:sldId id="278" r:id="rId11"/>
    <p:sldId id="290" r:id="rId12"/>
    <p:sldId id="288" r:id="rId13"/>
    <p:sldId id="302" r:id="rId14"/>
    <p:sldId id="298" r:id="rId15"/>
    <p:sldId id="307" r:id="rId16"/>
    <p:sldId id="300" r:id="rId17"/>
    <p:sldId id="301" r:id="rId18"/>
    <p:sldId id="289" r:id="rId19"/>
    <p:sldId id="291" r:id="rId20"/>
    <p:sldId id="292" r:id="rId21"/>
    <p:sldId id="293" r:id="rId22"/>
    <p:sldId id="294" r:id="rId23"/>
    <p:sldId id="295" r:id="rId24"/>
    <p:sldId id="296" r:id="rId25"/>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56"/>
            <p14:sldId id="306"/>
            <p14:sldId id="304"/>
            <p14:sldId id="283"/>
            <p14:sldId id="278"/>
            <p14:sldId id="290"/>
            <p14:sldId id="288"/>
            <p14:sldId id="302"/>
            <p14:sldId id="298"/>
            <p14:sldId id="307"/>
            <p14:sldId id="300"/>
            <p14:sldId id="301"/>
            <p14:sldId id="289"/>
            <p14:sldId id="291"/>
            <p14:sldId id="292"/>
            <p14:sldId id="293"/>
            <p14:sldId id="294"/>
            <p14:sldId id="295"/>
            <p14:sldId id="29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33" autoAdjust="0"/>
  </p:normalViewPr>
  <p:slideViewPr>
    <p:cSldViewPr snapToGrid="0">
      <p:cViewPr varScale="1">
        <p:scale>
          <a:sx n="54" d="100"/>
          <a:sy n="54" d="100"/>
        </p:scale>
        <p:origin x="64" y="3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6/11/relationships/changesInfo" Target="changesInfos/changesInfo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Haglund" userId="16ea66fcc8320bfb" providerId="LiveId" clId="{61068194-F227-4264-843D-38BAE3BB10E6}"/>
    <pc:docChg chg="undo custSel addSld delSld modSld modSection">
      <pc:chgData name="Anders Haglund" userId="16ea66fcc8320bfb" providerId="LiveId" clId="{61068194-F227-4264-843D-38BAE3BB10E6}" dt="2022-08-25T10:59:26.515" v="3" actId="680"/>
      <pc:docMkLst>
        <pc:docMk/>
      </pc:docMkLst>
      <pc:sldChg chg="modSp new del mod">
        <pc:chgData name="Anders Haglund" userId="16ea66fcc8320bfb" providerId="LiveId" clId="{61068194-F227-4264-843D-38BAE3BB10E6}" dt="2022-08-25T10:59:26.515" v="3" actId="680"/>
        <pc:sldMkLst>
          <pc:docMk/>
          <pc:sldMk cId="1960362200" sldId="308"/>
        </pc:sldMkLst>
        <pc:spChg chg="mod">
          <ac:chgData name="Anders Haglund" userId="16ea66fcc8320bfb" providerId="LiveId" clId="{61068194-F227-4264-843D-38BAE3BB10E6}" dt="2022-08-25T10:59:24.940" v="2" actId="1076"/>
          <ac:spMkLst>
            <pc:docMk/>
            <pc:sldMk cId="1960362200" sldId="308"/>
            <ac:spMk id="6" creationId="{3C8E53A9-34E7-63C8-E211-4498A483C71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2022-09-20</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2022-09-20</a:t>
            </a:fld>
            <a:endParaRPr lang="sv-SE" dirty="0"/>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484163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sv-SE" dirty="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r>
              <a:rPr lang="sv-SE"/>
              <a:t>2022-08-18</a:t>
            </a:r>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199"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a:t>2022-08-18</a:t>
            </a:r>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2022-08-18</a:t>
            </a:r>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regiondalarna.se/plus/vard/ovrig-halso--och-sjukvard/samverkan-sodra-dalarn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Kommunal samverkan</a:t>
            </a:r>
            <a:br>
              <a:rPr lang="sv-SE" dirty="0"/>
            </a:br>
            <a:r>
              <a:rPr lang="sv-SE" dirty="0"/>
              <a:t>Hälso- och sjukvården</a:t>
            </a:r>
            <a:br>
              <a:rPr lang="sv-SE" dirty="0"/>
            </a:br>
            <a:r>
              <a:rPr lang="sv-SE" sz="4800" dirty="0"/>
              <a:t>Tjänstemannanivå</a:t>
            </a:r>
            <a:endParaRPr lang="sv-SE" sz="3200" dirty="0"/>
          </a:p>
        </p:txBody>
      </p:sp>
      <p:sp>
        <p:nvSpPr>
          <p:cNvPr id="3" name="Underrubrik 2"/>
          <p:cNvSpPr>
            <a:spLocks noGrp="1"/>
          </p:cNvSpPr>
          <p:nvPr>
            <p:ph type="subTitle" idx="1"/>
          </p:nvPr>
        </p:nvSpPr>
        <p:spPr/>
        <p:txBody>
          <a:bodyPr/>
          <a:lstStyle/>
          <a:p>
            <a:r>
              <a:rPr lang="sv-SE" strike="sngStrike" dirty="0"/>
              <a:t>2022-08-18</a:t>
            </a:r>
          </a:p>
          <a:p>
            <a:r>
              <a:rPr lang="sv-SE" dirty="0"/>
              <a:t>2022-08-24 </a:t>
            </a:r>
          </a:p>
          <a:p>
            <a:endParaRPr lang="sv-SE" dirty="0"/>
          </a:p>
        </p:txBody>
      </p:sp>
      <p:sp>
        <p:nvSpPr>
          <p:cNvPr id="4" name="textruta 3"/>
          <p:cNvSpPr txBox="1"/>
          <p:nvPr/>
        </p:nvSpPr>
        <p:spPr>
          <a:xfrm rot="20684784">
            <a:off x="1005839" y="4303849"/>
            <a:ext cx="5029200" cy="584775"/>
          </a:xfrm>
          <a:prstGeom prst="rect">
            <a:avLst/>
          </a:prstGeom>
          <a:noFill/>
        </p:spPr>
        <p:txBody>
          <a:bodyPr wrap="square" rtlCol="0">
            <a:spAutoFit/>
          </a:bodyPr>
          <a:lstStyle/>
          <a:p>
            <a:r>
              <a:rPr lang="sv-SE" sz="3200" b="1" dirty="0">
                <a:solidFill>
                  <a:srgbClr val="FFFF00"/>
                </a:solidFill>
              </a:rPr>
              <a:t>Arbetsmaterial!!</a:t>
            </a:r>
          </a:p>
        </p:txBody>
      </p:sp>
    </p:spTree>
    <p:extLst>
      <p:ext uri="{BB962C8B-B14F-4D97-AF65-F5344CB8AC3E}">
        <p14:creationId xmlns:p14="http://schemas.microsoft.com/office/powerpoint/2010/main" val="3988373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44088" y="44987"/>
            <a:ext cx="10619402" cy="1210581"/>
          </a:xfrm>
        </p:spPr>
        <p:txBody>
          <a:bodyPr/>
          <a:lstStyle/>
          <a:p>
            <a:r>
              <a:rPr lang="sv-SE" dirty="0"/>
              <a:t>Division Medicinsk service </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10</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1438231403"/>
              </p:ext>
            </p:extLst>
          </p:nvPr>
        </p:nvGraphicFramePr>
        <p:xfrm>
          <a:off x="144088" y="956310"/>
          <a:ext cx="11925992" cy="5786102"/>
        </p:xfrm>
        <a:graphic>
          <a:graphicData uri="http://schemas.openxmlformats.org/drawingml/2006/table">
            <a:tbl>
              <a:tblPr firstRow="1" bandRow="1">
                <a:tableStyleId>{5C22544A-7EE6-4342-B048-85BDC9FD1C3A}</a:tableStyleId>
              </a:tblPr>
              <a:tblGrid>
                <a:gridCol w="1294014">
                  <a:extLst>
                    <a:ext uri="{9D8B030D-6E8A-4147-A177-3AD203B41FA5}">
                      <a16:colId xmlns:a16="http://schemas.microsoft.com/office/drawing/2014/main" val="4259798525"/>
                    </a:ext>
                  </a:extLst>
                </a:gridCol>
                <a:gridCol w="1024929">
                  <a:extLst>
                    <a:ext uri="{9D8B030D-6E8A-4147-A177-3AD203B41FA5}">
                      <a16:colId xmlns:a16="http://schemas.microsoft.com/office/drawing/2014/main" val="2313203667"/>
                    </a:ext>
                  </a:extLst>
                </a:gridCol>
                <a:gridCol w="3156880">
                  <a:extLst>
                    <a:ext uri="{9D8B030D-6E8A-4147-A177-3AD203B41FA5}">
                      <a16:colId xmlns:a16="http://schemas.microsoft.com/office/drawing/2014/main" val="1266313779"/>
                    </a:ext>
                  </a:extLst>
                </a:gridCol>
                <a:gridCol w="2739305">
                  <a:extLst>
                    <a:ext uri="{9D8B030D-6E8A-4147-A177-3AD203B41FA5}">
                      <a16:colId xmlns:a16="http://schemas.microsoft.com/office/drawing/2014/main" val="3560380640"/>
                    </a:ext>
                  </a:extLst>
                </a:gridCol>
                <a:gridCol w="867911">
                  <a:extLst>
                    <a:ext uri="{9D8B030D-6E8A-4147-A177-3AD203B41FA5}">
                      <a16:colId xmlns:a16="http://schemas.microsoft.com/office/drawing/2014/main" val="2219524579"/>
                    </a:ext>
                  </a:extLst>
                </a:gridCol>
                <a:gridCol w="731520">
                  <a:extLst>
                    <a:ext uri="{9D8B030D-6E8A-4147-A177-3AD203B41FA5}">
                      <a16:colId xmlns:a16="http://schemas.microsoft.com/office/drawing/2014/main" val="3902753882"/>
                    </a:ext>
                  </a:extLst>
                </a:gridCol>
                <a:gridCol w="2111433">
                  <a:extLst>
                    <a:ext uri="{9D8B030D-6E8A-4147-A177-3AD203B41FA5}">
                      <a16:colId xmlns:a16="http://schemas.microsoft.com/office/drawing/2014/main" val="4032107003"/>
                    </a:ext>
                  </a:extLst>
                </a:gridCol>
              </a:tblGrid>
              <a:tr h="418253">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100" dirty="0"/>
                        <a:t>Mötes-frekvens</a:t>
                      </a:r>
                    </a:p>
                  </a:txBody>
                  <a:tcPr/>
                </a:tc>
                <a:tc>
                  <a:txBody>
                    <a:bodyPr/>
                    <a:lstStyle/>
                    <a:p>
                      <a:r>
                        <a:rPr lang="sv-SE" sz="9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717006">
                <a:tc>
                  <a:txBody>
                    <a:bodyPr/>
                    <a:lstStyle/>
                    <a:p>
                      <a:r>
                        <a:rPr lang="sv-SE" sz="1050" dirty="0"/>
                        <a:t>Nätverk Elevhälsa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t>Elevhälsa</a:t>
                      </a:r>
                    </a:p>
                    <a:p>
                      <a:endParaRPr lang="sv-SE" sz="1050" kern="1200" dirty="0">
                        <a:solidFill>
                          <a:schemeClr val="dk1"/>
                        </a:solidFill>
                        <a:latin typeface="+mn-lt"/>
                        <a:ea typeface="+mn-ea"/>
                        <a:cs typeface="+mn-cs"/>
                      </a:endParaRPr>
                    </a:p>
                  </a:txBody>
                  <a:tcPr/>
                </a:tc>
                <a:tc>
                  <a:txBody>
                    <a:bodyPr/>
                    <a:lstStyle/>
                    <a:p>
                      <a:pPr marL="0" algn="l" defTabSz="914400" rtl="0" eaLnBrk="1" latinLnBrk="0" hangingPunct="1"/>
                      <a:r>
                        <a:rPr lang="sv-SE" sz="1050" kern="1200" dirty="0">
                          <a:solidFill>
                            <a:schemeClr val="dk1"/>
                          </a:solidFill>
                          <a:latin typeface="+mn-lt"/>
                          <a:ea typeface="+mn-ea"/>
                          <a:cs typeface="+mn-cs"/>
                        </a:rPr>
                        <a:t>representanter för kommunerna, staten (specialpedagogiska skolmyndigheten) och från Region Dalarna verksamhetschefer från BUM, BHV, HAB, BUP och Logopedverksamheten.</a:t>
                      </a:r>
                    </a:p>
                  </a:txBody>
                  <a:tcPr/>
                </a:tc>
                <a:tc>
                  <a:txBody>
                    <a:bodyPr/>
                    <a:lstStyle/>
                    <a:p>
                      <a:endParaRPr lang="sv-SE" sz="1050" kern="1200" dirty="0">
                        <a:solidFill>
                          <a:schemeClr val="dk1"/>
                        </a:solidFill>
                        <a:latin typeface="+mn-lt"/>
                        <a:ea typeface="+mn-ea"/>
                        <a:cs typeface="+mn-cs"/>
                      </a:endParaRPr>
                    </a:p>
                  </a:txBody>
                  <a:tcPr/>
                </a:tc>
                <a:tc>
                  <a:txBody>
                    <a:bodyPr/>
                    <a:lstStyle/>
                    <a:p>
                      <a:r>
                        <a:rPr lang="sv-SE" sz="1050" dirty="0"/>
                        <a:t>1-2 ggr/år</a:t>
                      </a:r>
                    </a:p>
                  </a:txBody>
                  <a:tcPr/>
                </a:tc>
                <a:tc>
                  <a:txBody>
                    <a:bodyPr/>
                    <a:lstStyle/>
                    <a:p>
                      <a:endParaRPr lang="sv-SE" sz="1050" kern="1200" dirty="0">
                        <a:solidFill>
                          <a:schemeClr val="dk1"/>
                        </a:solidFill>
                        <a:latin typeface="+mn-lt"/>
                        <a:ea typeface="+mn-ea"/>
                        <a:cs typeface="+mn-cs"/>
                      </a:endParaRPr>
                    </a:p>
                  </a:txBody>
                  <a:tcPr/>
                </a:tc>
                <a:tc>
                  <a:txBody>
                    <a:bodyPr/>
                    <a:lstStyle/>
                    <a:p>
                      <a:endParaRPr lang="sv-SE" sz="1050" dirty="0"/>
                    </a:p>
                  </a:txBody>
                  <a:tcPr/>
                </a:tc>
                <a:extLst>
                  <a:ext uri="{0D108BD9-81ED-4DB2-BD59-A6C34878D82A}">
                    <a16:rowId xmlns:a16="http://schemas.microsoft.com/office/drawing/2014/main" val="2902480064"/>
                  </a:ext>
                </a:extLst>
              </a:tr>
              <a:tr h="873851">
                <a:tc>
                  <a:txBody>
                    <a:bodyPr/>
                    <a:lstStyle/>
                    <a:p>
                      <a:r>
                        <a:rPr lang="sv-SE" sz="1050" kern="1200" dirty="0">
                          <a:solidFill>
                            <a:schemeClr val="dk1"/>
                          </a:solidFill>
                          <a:latin typeface="+mn-lt"/>
                          <a:ea typeface="+mn-ea"/>
                          <a:cs typeface="+mn-cs"/>
                        </a:rPr>
                        <a:t>Styrgrupp IVPA</a:t>
                      </a:r>
                    </a:p>
                  </a:txBody>
                  <a:tcPr/>
                </a:tc>
                <a:tc>
                  <a:txBody>
                    <a:bodyPr/>
                    <a:lstStyle/>
                    <a:p>
                      <a:r>
                        <a:rPr lang="sv-SE" sz="1050" kern="1200" dirty="0">
                          <a:solidFill>
                            <a:schemeClr val="dk1"/>
                          </a:solidFill>
                          <a:latin typeface="+mn-lt"/>
                          <a:ea typeface="+mn-ea"/>
                          <a:cs typeface="+mn-cs"/>
                        </a:rPr>
                        <a:t>I väntan på ambulans</a:t>
                      </a:r>
                    </a:p>
                  </a:txBody>
                  <a:tcPr/>
                </a:tc>
                <a:tc>
                  <a:txBody>
                    <a:bodyPr/>
                    <a:lstStyle/>
                    <a:p>
                      <a:r>
                        <a:rPr lang="sv-SE" sz="1050" kern="1200" dirty="0">
                          <a:solidFill>
                            <a:schemeClr val="dk1"/>
                          </a:solidFill>
                          <a:latin typeface="+mn-lt"/>
                          <a:ea typeface="+mn-ea"/>
                          <a:cs typeface="+mn-cs"/>
                        </a:rPr>
                        <a:t>Ambulanssjukvården och räddningstjänsterna</a:t>
                      </a:r>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050" kern="1200" dirty="0">
                          <a:solidFill>
                            <a:schemeClr val="dk1"/>
                          </a:solidFill>
                          <a:latin typeface="+mn-lt"/>
                          <a:ea typeface="+mn-ea"/>
                          <a:cs typeface="+mn-cs"/>
                        </a:rPr>
                        <a:t>För IVPA har vi även utbildning ca 3 ggr/ år, om det kan vara med)  På lokal nivå sker samverkan med </a:t>
                      </a:r>
                      <a:r>
                        <a:rPr lang="sv-SE" sz="1050" kern="1200" dirty="0" err="1">
                          <a:solidFill>
                            <a:schemeClr val="dk1"/>
                          </a:solidFill>
                          <a:latin typeface="+mn-lt"/>
                          <a:ea typeface="+mn-ea"/>
                          <a:cs typeface="+mn-cs"/>
                        </a:rPr>
                        <a:t>bl</a:t>
                      </a:r>
                      <a:r>
                        <a:rPr lang="sv-SE" sz="1050" kern="1200" dirty="0">
                          <a:solidFill>
                            <a:schemeClr val="dk1"/>
                          </a:solidFill>
                          <a:latin typeface="+mn-lt"/>
                          <a:ea typeface="+mn-ea"/>
                          <a:cs typeface="+mn-cs"/>
                        </a:rPr>
                        <a:t> a kommunerna gällande evenemang, med planering och uppföljning.</a:t>
                      </a:r>
                    </a:p>
                  </a:txBody>
                  <a:tcPr/>
                </a:tc>
                <a:tc>
                  <a:txBody>
                    <a:bodyPr/>
                    <a:lstStyle/>
                    <a:p>
                      <a:endParaRPr lang="sv-SE" sz="1050" kern="1200" dirty="0">
                        <a:solidFill>
                          <a:schemeClr val="dk1"/>
                        </a:solidFill>
                        <a:latin typeface="+mn-lt"/>
                        <a:ea typeface="+mn-ea"/>
                        <a:cs typeface="+mn-cs"/>
                      </a:endParaRPr>
                    </a:p>
                  </a:txBody>
                  <a:tcPr/>
                </a:tc>
                <a:tc>
                  <a:txBody>
                    <a:bodyPr/>
                    <a:lstStyle/>
                    <a:p>
                      <a:endParaRPr lang="sv-SE" sz="1050" kern="1200" dirty="0">
                        <a:solidFill>
                          <a:schemeClr val="dk1"/>
                        </a:solidFill>
                        <a:latin typeface="+mn-lt"/>
                        <a:ea typeface="+mn-ea"/>
                        <a:cs typeface="+mn-cs"/>
                      </a:endParaRPr>
                    </a:p>
                  </a:txBody>
                  <a:tcPr/>
                </a:tc>
                <a:tc>
                  <a:txBody>
                    <a:bodyPr/>
                    <a:lstStyle/>
                    <a:p>
                      <a:endParaRPr lang="sv-SE" sz="105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717006">
                <a:tc>
                  <a:txBody>
                    <a:bodyPr/>
                    <a:lstStyle/>
                    <a:p>
                      <a:endParaRPr lang="sv-SE" sz="1050" dirty="0"/>
                    </a:p>
                  </a:txBody>
                  <a:tcPr/>
                </a:tc>
                <a:tc>
                  <a:txBody>
                    <a:bodyPr/>
                    <a:lstStyle/>
                    <a:p>
                      <a:r>
                        <a:rPr lang="sv-SE" sz="1050" dirty="0"/>
                        <a:t>Samverkan inom rehabilitering </a:t>
                      </a:r>
                    </a:p>
                  </a:txBody>
                  <a:tcPr/>
                </a:tc>
                <a:tc>
                  <a:txBody>
                    <a:bodyPr/>
                    <a:lstStyle/>
                    <a:p>
                      <a:r>
                        <a:rPr lang="sv-SE" sz="1050" dirty="0"/>
                        <a:t>Verksamhetschef</a:t>
                      </a:r>
                      <a:r>
                        <a:rPr lang="sv-SE" sz="1050" baseline="0" dirty="0"/>
                        <a:t> arbetsterapi/kurator och verksamhetschef fysioterapin</a:t>
                      </a:r>
                      <a:br>
                        <a:rPr lang="sv-SE" sz="1050" baseline="0" dirty="0"/>
                      </a:br>
                      <a:r>
                        <a:rPr lang="sv-SE" sz="1050" baseline="0" dirty="0" err="1"/>
                        <a:t>MARar</a:t>
                      </a:r>
                      <a:r>
                        <a:rPr lang="sv-SE" sz="1050" baseline="0" dirty="0"/>
                        <a:t> i kommunerna </a:t>
                      </a:r>
                      <a:endParaRPr lang="sv-SE" sz="1050" dirty="0"/>
                    </a:p>
                  </a:txBody>
                  <a:tcPr/>
                </a:tc>
                <a:tc>
                  <a:txBody>
                    <a:bodyPr/>
                    <a:lstStyle/>
                    <a:p>
                      <a:pPr>
                        <a:spcAft>
                          <a:spcPts val="600"/>
                        </a:spcAft>
                      </a:pPr>
                      <a:r>
                        <a:rPr lang="sv-SE" sz="1050" dirty="0"/>
                        <a:t>ex vis vad som skrivs i vårdbegäran eller hur vi överrapporterar mellan olika instanser men också prata mer allmänt om implementering av riktlinjer eller arbetssätt. </a:t>
                      </a:r>
                    </a:p>
                  </a:txBody>
                  <a:tcPr/>
                </a:tc>
                <a:tc>
                  <a:txBody>
                    <a:bodyPr/>
                    <a:lstStyle/>
                    <a:p>
                      <a:r>
                        <a:rPr lang="sv-SE" sz="1050" dirty="0"/>
                        <a:t>1 gång/</a:t>
                      </a:r>
                      <a:br>
                        <a:rPr lang="sv-SE" sz="1050" dirty="0"/>
                      </a:br>
                      <a:r>
                        <a:rPr lang="sv-SE" sz="1050" dirty="0"/>
                        <a:t>månad</a:t>
                      </a:r>
                    </a:p>
                  </a:txBody>
                  <a:tcPr/>
                </a:tc>
                <a:tc>
                  <a:txBody>
                    <a:bodyPr/>
                    <a:lstStyle/>
                    <a:p>
                      <a:endParaRPr lang="sv-SE" sz="1050" dirty="0"/>
                    </a:p>
                  </a:txBody>
                  <a:tcPr/>
                </a:tc>
                <a:tc>
                  <a:txBody>
                    <a:bodyPr/>
                    <a:lstStyle/>
                    <a:p>
                      <a:r>
                        <a:rPr lang="sv-SE" sz="1050" dirty="0"/>
                        <a:t>Vår samverkan började i och med Coronapandemin men vi har sedan bedömt att det funnits behov av fortsatt samverkan.</a:t>
                      </a:r>
                    </a:p>
                  </a:txBody>
                  <a:tcPr/>
                </a:tc>
                <a:extLst>
                  <a:ext uri="{0D108BD9-81ED-4DB2-BD59-A6C34878D82A}">
                    <a16:rowId xmlns:a16="http://schemas.microsoft.com/office/drawing/2014/main" val="2679925500"/>
                  </a:ext>
                </a:extLst>
              </a:tr>
              <a:tr h="359401">
                <a:tc>
                  <a:txBody>
                    <a:bodyPr/>
                    <a:lstStyle/>
                    <a:p>
                      <a:r>
                        <a:rPr lang="sv-SE" sz="1050" dirty="0"/>
                        <a:t>SUS-gruppen </a:t>
                      </a:r>
                    </a:p>
                  </a:txBody>
                  <a:tcPr/>
                </a:tc>
                <a:tc>
                  <a:txBody>
                    <a:bodyPr/>
                    <a:lstStyle/>
                    <a:p>
                      <a:endParaRPr lang="sv-SE" sz="1050" dirty="0"/>
                    </a:p>
                  </a:txBody>
                  <a:tcPr/>
                </a:tc>
                <a:tc>
                  <a:txBody>
                    <a:bodyPr/>
                    <a:lstStyle/>
                    <a:p>
                      <a:r>
                        <a:rPr lang="sv-SE" sz="1050" baseline="0" dirty="0"/>
                        <a:t>Verksamhetschef fysioterapin</a:t>
                      </a:r>
                      <a:endParaRPr lang="sv-SE" sz="1050" dirty="0"/>
                    </a:p>
                  </a:txBody>
                  <a:tcPr/>
                </a:tc>
                <a:tc>
                  <a:txBody>
                    <a:bodyPr/>
                    <a:lstStyle/>
                    <a:p>
                      <a:pPr>
                        <a:spcAft>
                          <a:spcPts val="600"/>
                        </a:spcAft>
                      </a:pPr>
                      <a:r>
                        <a:rPr lang="sv-SE" sz="1050" dirty="0" err="1"/>
                        <a:t>Repr</a:t>
                      </a:r>
                      <a:r>
                        <a:rPr lang="sv-SE" sz="1050" dirty="0"/>
                        <a:t> från divisionen </a:t>
                      </a:r>
                    </a:p>
                  </a:txBody>
                  <a:tcPr/>
                </a:tc>
                <a:tc>
                  <a:txBody>
                    <a:bodyPr/>
                    <a:lstStyle/>
                    <a:p>
                      <a:endParaRPr lang="sv-SE" sz="1050" dirty="0"/>
                    </a:p>
                  </a:txBody>
                  <a:tcPr/>
                </a:tc>
                <a:tc>
                  <a:txBody>
                    <a:bodyPr/>
                    <a:lstStyle/>
                    <a:p>
                      <a:endParaRPr lang="sv-SE" sz="1050" dirty="0"/>
                    </a:p>
                  </a:txBody>
                  <a:tcPr/>
                </a:tc>
                <a:tc>
                  <a:txBody>
                    <a:bodyPr/>
                    <a:lstStyle/>
                    <a:p>
                      <a:endParaRPr lang="sv-SE" sz="1050" dirty="0"/>
                    </a:p>
                  </a:txBody>
                  <a:tcPr/>
                </a:tc>
                <a:extLst>
                  <a:ext uri="{0D108BD9-81ED-4DB2-BD59-A6C34878D82A}">
                    <a16:rowId xmlns:a16="http://schemas.microsoft.com/office/drawing/2014/main" val="222475807"/>
                  </a:ext>
                </a:extLst>
              </a:tr>
              <a:tr h="717006">
                <a:tc>
                  <a:txBody>
                    <a:bodyPr/>
                    <a:lstStyle/>
                    <a:p>
                      <a:endParaRPr lang="sv-SE" sz="105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50" kern="1200" dirty="0">
                          <a:solidFill>
                            <a:schemeClr val="dk1"/>
                          </a:solidFill>
                          <a:latin typeface="+mn-lt"/>
                          <a:ea typeface="+mn-ea"/>
                          <a:cs typeface="+mn-cs"/>
                        </a:rPr>
                        <a:t>Obduktion- och bårhus-verksamheten</a:t>
                      </a:r>
                    </a:p>
                    <a:p>
                      <a:endParaRPr lang="sv-SE" sz="1050" dirty="0"/>
                    </a:p>
                  </a:txBody>
                  <a:tcPr/>
                </a:tc>
                <a:tc>
                  <a:txBody>
                    <a:bodyPr/>
                    <a:lstStyle/>
                    <a:p>
                      <a:endParaRPr lang="sv-SE" sz="1050" dirty="0"/>
                    </a:p>
                  </a:txBody>
                  <a:tcPr/>
                </a:tc>
                <a:tc>
                  <a:txBody>
                    <a:bodyPr/>
                    <a:lstStyle/>
                    <a:p>
                      <a:pPr>
                        <a:spcAft>
                          <a:spcPts val="600"/>
                        </a:spcAft>
                      </a:pPr>
                      <a:r>
                        <a:rPr lang="sv-SE" sz="1050" dirty="0"/>
                        <a:t>Samverkan mellan bårhuset och kommunen när det gäller obduktion och förvaring av avlidna, samt vid behov av släktutredning.</a:t>
                      </a:r>
                    </a:p>
                  </a:txBody>
                  <a:tcPr/>
                </a:tc>
                <a:tc>
                  <a:txBody>
                    <a:bodyPr/>
                    <a:lstStyle/>
                    <a:p>
                      <a:endParaRPr lang="sv-SE" sz="1050" dirty="0"/>
                    </a:p>
                  </a:txBody>
                  <a:tcPr/>
                </a:tc>
                <a:tc>
                  <a:txBody>
                    <a:bodyPr/>
                    <a:lstStyle/>
                    <a:p>
                      <a:endParaRPr lang="sv-SE" sz="1050" dirty="0"/>
                    </a:p>
                  </a:txBody>
                  <a:tcPr/>
                </a:tc>
                <a:tc>
                  <a:txBody>
                    <a:bodyPr/>
                    <a:lstStyle/>
                    <a:p>
                      <a:r>
                        <a:rPr lang="sv-SE" sz="1050" dirty="0"/>
                        <a:t>Avtal under framtagande,</a:t>
                      </a:r>
                      <a:r>
                        <a:rPr lang="sv-SE" sz="1050" baseline="0" dirty="0"/>
                        <a:t> </a:t>
                      </a:r>
                      <a:r>
                        <a:rPr lang="sv-SE" sz="1050" baseline="0" dirty="0" err="1"/>
                        <a:t>ev</a:t>
                      </a:r>
                      <a:r>
                        <a:rPr lang="sv-SE" sz="1050" baseline="0" dirty="0"/>
                        <a:t> framtida formaliserad samverkan </a:t>
                      </a:r>
                      <a:endParaRPr lang="sv-SE" sz="1050" dirty="0"/>
                    </a:p>
                  </a:txBody>
                  <a:tcPr/>
                </a:tc>
                <a:extLst>
                  <a:ext uri="{0D108BD9-81ED-4DB2-BD59-A6C34878D82A}">
                    <a16:rowId xmlns:a16="http://schemas.microsoft.com/office/drawing/2014/main" val="203252971"/>
                  </a:ext>
                </a:extLst>
              </a:tr>
              <a:tr h="717006">
                <a:tc>
                  <a:txBody>
                    <a:bodyPr/>
                    <a:lstStyle/>
                    <a:p>
                      <a:r>
                        <a:rPr lang="sv-SE" sz="1050" dirty="0"/>
                        <a:t>LPO</a:t>
                      </a:r>
                      <a:r>
                        <a:rPr lang="sv-SE" sz="1050" baseline="0" dirty="0"/>
                        <a:t> Rehabilitering, habilitering och försäkringsmed</a:t>
                      </a:r>
                      <a:endParaRPr lang="sv-SE" sz="1050" dirty="0"/>
                    </a:p>
                  </a:txBody>
                  <a:tcPr/>
                </a:tc>
                <a:tc>
                  <a:txBody>
                    <a:bodyPr/>
                    <a:lstStyle/>
                    <a:p>
                      <a:endParaRPr lang="sv-SE" sz="1050" dirty="0"/>
                    </a:p>
                  </a:txBody>
                  <a:tcPr/>
                </a:tc>
                <a:tc>
                  <a:txBody>
                    <a:bodyPr/>
                    <a:lstStyle/>
                    <a:p>
                      <a:r>
                        <a:rPr lang="sv-SE" sz="1050" dirty="0"/>
                        <a:t>Verksamhetschef</a:t>
                      </a:r>
                      <a:r>
                        <a:rPr lang="sv-SE" sz="1050" baseline="0" dirty="0"/>
                        <a:t> arbetsterapi/kurator och verksamhetschef fysioterapin</a:t>
                      </a:r>
                    </a:p>
                    <a:p>
                      <a:r>
                        <a:rPr lang="sv-SE" sz="1050" baseline="0" dirty="0"/>
                        <a:t>Verksamhetschef Logopedi/</a:t>
                      </a:r>
                      <a:r>
                        <a:rPr lang="sv-SE" sz="1050" baseline="0" dirty="0" err="1"/>
                        <a:t>dietíst</a:t>
                      </a:r>
                      <a:endParaRPr lang="sv-SE" sz="1050" dirty="0"/>
                    </a:p>
                  </a:txBody>
                  <a:tcPr/>
                </a:tc>
                <a:tc>
                  <a:txBody>
                    <a:bodyPr/>
                    <a:lstStyle/>
                    <a:p>
                      <a:pPr>
                        <a:spcAft>
                          <a:spcPts val="600"/>
                        </a:spcAft>
                      </a:pPr>
                      <a:r>
                        <a:rPr lang="sv-SE" sz="1050" dirty="0"/>
                        <a:t>Kunskapsstyrning och samverkan</a:t>
                      </a:r>
                    </a:p>
                  </a:txBody>
                  <a:tcPr/>
                </a:tc>
                <a:tc>
                  <a:txBody>
                    <a:bodyPr/>
                    <a:lstStyle/>
                    <a:p>
                      <a:r>
                        <a:rPr lang="sv-SE" sz="1050" dirty="0"/>
                        <a:t>4-5 ggr/år</a:t>
                      </a:r>
                    </a:p>
                  </a:txBody>
                  <a:tcPr/>
                </a:tc>
                <a:tc>
                  <a:txBody>
                    <a:bodyPr/>
                    <a:lstStyle/>
                    <a:p>
                      <a:endParaRPr lang="sv-SE" sz="1050" dirty="0"/>
                    </a:p>
                  </a:txBody>
                  <a:tcPr/>
                </a:tc>
                <a:tc>
                  <a:txBody>
                    <a:bodyPr/>
                    <a:lstStyle/>
                    <a:p>
                      <a:endParaRPr lang="sv-SE" sz="1050" dirty="0"/>
                    </a:p>
                  </a:txBody>
                  <a:tcPr/>
                </a:tc>
                <a:extLst>
                  <a:ext uri="{0D108BD9-81ED-4DB2-BD59-A6C34878D82A}">
                    <a16:rowId xmlns:a16="http://schemas.microsoft.com/office/drawing/2014/main" val="1443905477"/>
                  </a:ext>
                </a:extLst>
              </a:tr>
              <a:tr h="403316">
                <a:tc>
                  <a:txBody>
                    <a:bodyPr/>
                    <a:lstStyle/>
                    <a:p>
                      <a:r>
                        <a:rPr lang="sv-SE" sz="1050" dirty="0"/>
                        <a:t>Specialitetsgrupp</a:t>
                      </a:r>
                      <a:r>
                        <a:rPr lang="sv-SE" sz="1050" baseline="0" dirty="0"/>
                        <a:t> Fysioterapi</a:t>
                      </a:r>
                      <a:endParaRPr lang="sv-SE" sz="1050" dirty="0"/>
                    </a:p>
                  </a:txBody>
                  <a:tcPr/>
                </a:tc>
                <a:tc>
                  <a:txBody>
                    <a:bodyPr/>
                    <a:lstStyle/>
                    <a:p>
                      <a:endParaRPr lang="sv-SE" sz="1050" dirty="0"/>
                    </a:p>
                  </a:txBody>
                  <a:tcPr/>
                </a:tc>
                <a:tc>
                  <a:txBody>
                    <a:bodyPr/>
                    <a:lstStyle/>
                    <a:p>
                      <a:endParaRPr lang="sv-SE" sz="1050" dirty="0"/>
                    </a:p>
                  </a:txBody>
                  <a:tcPr/>
                </a:tc>
                <a:tc>
                  <a:txBody>
                    <a:bodyPr/>
                    <a:lstStyle/>
                    <a:p>
                      <a:pPr>
                        <a:spcAft>
                          <a:spcPts val="600"/>
                        </a:spcAft>
                      </a:pPr>
                      <a:r>
                        <a:rPr lang="sv-SE" sz="1050" dirty="0"/>
                        <a:t>Specifika professionsfrågor, samordning av VFU platser</a:t>
                      </a:r>
                      <a:r>
                        <a:rPr lang="sv-SE" sz="1050" baseline="0" dirty="0"/>
                        <a:t> samt utbildningsinsatser</a:t>
                      </a:r>
                      <a:endParaRPr lang="sv-SE" sz="1050" dirty="0"/>
                    </a:p>
                  </a:txBody>
                  <a:tcPr/>
                </a:tc>
                <a:tc>
                  <a:txBody>
                    <a:bodyPr/>
                    <a:lstStyle/>
                    <a:p>
                      <a:endParaRPr lang="sv-SE" sz="1050" dirty="0"/>
                    </a:p>
                  </a:txBody>
                  <a:tcPr/>
                </a:tc>
                <a:tc>
                  <a:txBody>
                    <a:bodyPr/>
                    <a:lstStyle/>
                    <a:p>
                      <a:endParaRPr lang="sv-SE" sz="1050" dirty="0"/>
                    </a:p>
                  </a:txBody>
                  <a:tcPr/>
                </a:tc>
                <a:tc>
                  <a:txBody>
                    <a:bodyPr/>
                    <a:lstStyle/>
                    <a:p>
                      <a:endParaRPr lang="sv-SE" sz="1050" dirty="0"/>
                    </a:p>
                  </a:txBody>
                  <a:tcPr/>
                </a:tc>
                <a:extLst>
                  <a:ext uri="{0D108BD9-81ED-4DB2-BD59-A6C34878D82A}">
                    <a16:rowId xmlns:a16="http://schemas.microsoft.com/office/drawing/2014/main" val="3669382882"/>
                  </a:ext>
                </a:extLst>
              </a:tr>
              <a:tr h="403316">
                <a:tc>
                  <a:txBody>
                    <a:bodyPr/>
                    <a:lstStyle/>
                    <a:p>
                      <a:r>
                        <a:rPr lang="sv-SE" sz="1050" dirty="0"/>
                        <a:t>Specialitetsgrupp Arbetsterapi</a:t>
                      </a:r>
                    </a:p>
                  </a:txBody>
                  <a:tcPr/>
                </a:tc>
                <a:tc>
                  <a:txBody>
                    <a:bodyPr/>
                    <a:lstStyle/>
                    <a:p>
                      <a:endParaRPr lang="sv-SE" sz="1050" dirty="0"/>
                    </a:p>
                  </a:txBody>
                  <a:tcPr/>
                </a:tc>
                <a:tc>
                  <a:txBody>
                    <a:bodyPr/>
                    <a:lstStyle/>
                    <a:p>
                      <a:endParaRPr lang="sv-SE"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t>Specifika professionsfrågor, samordning av VFU platser</a:t>
                      </a:r>
                      <a:r>
                        <a:rPr lang="sv-SE" sz="1050" baseline="0" dirty="0"/>
                        <a:t> samt utbildningsinsatser</a:t>
                      </a:r>
                      <a:endParaRPr lang="sv-SE" sz="1050" dirty="0"/>
                    </a:p>
                  </a:txBody>
                  <a:tcPr/>
                </a:tc>
                <a:tc>
                  <a:txBody>
                    <a:bodyPr/>
                    <a:lstStyle/>
                    <a:p>
                      <a:endParaRPr lang="sv-SE" sz="1050" dirty="0"/>
                    </a:p>
                  </a:txBody>
                  <a:tcPr/>
                </a:tc>
                <a:tc>
                  <a:txBody>
                    <a:bodyPr/>
                    <a:lstStyle/>
                    <a:p>
                      <a:endParaRPr lang="sv-SE" sz="1050" dirty="0"/>
                    </a:p>
                  </a:txBody>
                  <a:tcPr/>
                </a:tc>
                <a:tc>
                  <a:txBody>
                    <a:bodyPr/>
                    <a:lstStyle/>
                    <a:p>
                      <a:endParaRPr lang="sv-SE" sz="1050" dirty="0"/>
                    </a:p>
                  </a:txBody>
                  <a:tcPr/>
                </a:tc>
                <a:extLst>
                  <a:ext uri="{0D108BD9-81ED-4DB2-BD59-A6C34878D82A}">
                    <a16:rowId xmlns:a16="http://schemas.microsoft.com/office/drawing/2014/main" val="3184543066"/>
                  </a:ext>
                </a:extLst>
              </a:tr>
              <a:tr h="359401">
                <a:tc>
                  <a:txBody>
                    <a:bodyPr/>
                    <a:lstStyle/>
                    <a:p>
                      <a:r>
                        <a:rPr lang="sv-SE" sz="1050" dirty="0"/>
                        <a:t>LPO Äldres hälsa</a:t>
                      </a:r>
                    </a:p>
                  </a:txBody>
                  <a:tcPr/>
                </a:tc>
                <a:tc>
                  <a:txBody>
                    <a:bodyPr/>
                    <a:lstStyle/>
                    <a:p>
                      <a:endParaRPr lang="sv-SE" sz="1050" dirty="0"/>
                    </a:p>
                  </a:txBody>
                  <a:tcPr/>
                </a:tc>
                <a:tc>
                  <a:txBody>
                    <a:bodyPr/>
                    <a:lstStyle/>
                    <a:p>
                      <a:r>
                        <a:rPr lang="sv-SE" sz="1050" dirty="0"/>
                        <a:t>Divisionschef är ordförande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50" dirty="0"/>
                        <a:t>Kunskapsstyrning och samverkan</a:t>
                      </a:r>
                    </a:p>
                  </a:txBody>
                  <a:tcPr/>
                </a:tc>
                <a:tc>
                  <a:txBody>
                    <a:bodyPr/>
                    <a:lstStyle/>
                    <a:p>
                      <a:r>
                        <a:rPr lang="sv-SE" sz="1050" dirty="0"/>
                        <a:t>4-5</a:t>
                      </a:r>
                      <a:r>
                        <a:rPr lang="sv-SE" sz="1050" baseline="0" dirty="0"/>
                        <a:t> ggr/år</a:t>
                      </a:r>
                      <a:endParaRPr lang="sv-SE" sz="1050" dirty="0"/>
                    </a:p>
                  </a:txBody>
                  <a:tcPr/>
                </a:tc>
                <a:tc>
                  <a:txBody>
                    <a:bodyPr/>
                    <a:lstStyle/>
                    <a:p>
                      <a:endParaRPr lang="sv-SE" sz="1050" dirty="0"/>
                    </a:p>
                  </a:txBody>
                  <a:tcPr/>
                </a:tc>
                <a:tc>
                  <a:txBody>
                    <a:bodyPr/>
                    <a:lstStyle/>
                    <a:p>
                      <a:endParaRPr lang="sv-SE" sz="1050" dirty="0"/>
                    </a:p>
                  </a:txBody>
                  <a:tcPr/>
                </a:tc>
                <a:extLst>
                  <a:ext uri="{0D108BD9-81ED-4DB2-BD59-A6C34878D82A}">
                    <a16:rowId xmlns:a16="http://schemas.microsoft.com/office/drawing/2014/main" val="132145665"/>
                  </a:ext>
                </a:extLst>
              </a:tr>
            </a:tbl>
          </a:graphicData>
        </a:graphic>
      </p:graphicFrame>
      <p:sp>
        <p:nvSpPr>
          <p:cNvPr id="3" name="textruta 2"/>
          <p:cNvSpPr txBox="1"/>
          <p:nvPr/>
        </p:nvSpPr>
        <p:spPr>
          <a:xfrm>
            <a:off x="8744989" y="182880"/>
            <a:ext cx="1612669" cy="646331"/>
          </a:xfrm>
          <a:prstGeom prst="rect">
            <a:avLst/>
          </a:prstGeom>
          <a:noFill/>
        </p:spPr>
        <p:txBody>
          <a:bodyPr wrap="square" rtlCol="0">
            <a:spAutoFit/>
          </a:bodyPr>
          <a:lstStyle/>
          <a:p>
            <a:r>
              <a:rPr lang="sv-SE" dirty="0"/>
              <a:t>Uppdaterad 2022-08-24</a:t>
            </a:r>
          </a:p>
        </p:txBody>
      </p:sp>
    </p:spTree>
    <p:extLst>
      <p:ext uri="{BB962C8B-B14F-4D97-AF65-F5344CB8AC3E}">
        <p14:creationId xmlns:p14="http://schemas.microsoft.com/office/powerpoint/2010/main" val="1909821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Division Primärvård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11</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3602869074"/>
              </p:ext>
            </p:extLst>
          </p:nvPr>
        </p:nvGraphicFramePr>
        <p:xfrm>
          <a:off x="160714" y="1471699"/>
          <a:ext cx="11870571" cy="305308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1915596">
                  <a:extLst>
                    <a:ext uri="{9D8B030D-6E8A-4147-A177-3AD203B41FA5}">
                      <a16:colId xmlns:a16="http://schemas.microsoft.com/office/drawing/2014/main" val="2313203667"/>
                    </a:ext>
                  </a:extLst>
                </a:gridCol>
                <a:gridCol w="2069869">
                  <a:extLst>
                    <a:ext uri="{9D8B030D-6E8A-4147-A177-3AD203B41FA5}">
                      <a16:colId xmlns:a16="http://schemas.microsoft.com/office/drawing/2014/main" val="1266313779"/>
                    </a:ext>
                  </a:extLst>
                </a:gridCol>
                <a:gridCol w="2119746">
                  <a:extLst>
                    <a:ext uri="{9D8B030D-6E8A-4147-A177-3AD203B41FA5}">
                      <a16:colId xmlns:a16="http://schemas.microsoft.com/office/drawing/2014/main" val="3560380640"/>
                    </a:ext>
                  </a:extLst>
                </a:gridCol>
                <a:gridCol w="1612669">
                  <a:extLst>
                    <a:ext uri="{9D8B030D-6E8A-4147-A177-3AD203B41FA5}">
                      <a16:colId xmlns:a16="http://schemas.microsoft.com/office/drawing/2014/main" val="2219524579"/>
                    </a:ext>
                  </a:extLst>
                </a:gridCol>
                <a:gridCol w="1039092">
                  <a:extLst>
                    <a:ext uri="{9D8B030D-6E8A-4147-A177-3AD203B41FA5}">
                      <a16:colId xmlns:a16="http://schemas.microsoft.com/office/drawing/2014/main" val="3902753882"/>
                    </a:ext>
                  </a:extLst>
                </a:gridCol>
                <a:gridCol w="1695796">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gridSpan="7">
                  <a:txBody>
                    <a:bodyPr/>
                    <a:lstStyle/>
                    <a:p>
                      <a:r>
                        <a:rPr lang="sv-SE" sz="2400" b="1" kern="1200" dirty="0">
                          <a:solidFill>
                            <a:schemeClr val="dk1"/>
                          </a:solidFill>
                          <a:latin typeface="+mn-lt"/>
                          <a:ea typeface="+mn-ea"/>
                          <a:cs typeface="+mn-cs"/>
                        </a:rPr>
                        <a:t>Se områdessamordnarnas</a:t>
                      </a:r>
                      <a:r>
                        <a:rPr lang="sv-SE" sz="2400" b="1" kern="1200" baseline="0" dirty="0">
                          <a:solidFill>
                            <a:schemeClr val="dk1"/>
                          </a:solidFill>
                          <a:latin typeface="+mn-lt"/>
                          <a:ea typeface="+mn-ea"/>
                          <a:cs typeface="+mn-cs"/>
                        </a:rPr>
                        <a:t> delar</a:t>
                      </a:r>
                      <a:endParaRPr lang="sv-SE" sz="2400" b="1" kern="1200" dirty="0">
                        <a:solidFill>
                          <a:schemeClr val="dk1"/>
                        </a:solidFill>
                        <a:latin typeface="+mn-lt"/>
                        <a:ea typeface="+mn-ea"/>
                        <a:cs typeface="+mn-cs"/>
                      </a:endParaRPr>
                    </a:p>
                  </a:txBody>
                  <a:tcPr/>
                </a:tc>
                <a:tc hMerge="1">
                  <a:txBody>
                    <a:bodyPr/>
                    <a:lstStyle/>
                    <a:p>
                      <a:endParaRPr lang="sv-SE" sz="2400" kern="1200" dirty="0">
                        <a:solidFill>
                          <a:schemeClr val="dk1"/>
                        </a:solidFill>
                        <a:latin typeface="+mn-lt"/>
                        <a:ea typeface="+mn-ea"/>
                        <a:cs typeface="+mn-cs"/>
                      </a:endParaRPr>
                    </a:p>
                  </a:txBody>
                  <a:tcPr/>
                </a:tc>
                <a:tc hMerge="1">
                  <a:txBody>
                    <a:bodyPr/>
                    <a:lstStyle/>
                    <a:p>
                      <a:endParaRPr lang="sv-SE" sz="1100" kern="1200" dirty="0">
                        <a:solidFill>
                          <a:schemeClr val="dk1"/>
                        </a:solidFill>
                        <a:latin typeface="+mn-lt"/>
                        <a:ea typeface="+mn-ea"/>
                        <a:cs typeface="+mn-cs"/>
                      </a:endParaRPr>
                    </a:p>
                  </a:txBody>
                  <a:tcPr/>
                </a:tc>
                <a:tc hMerge="1">
                  <a:txBody>
                    <a:bodyPr/>
                    <a:lstStyle/>
                    <a:p>
                      <a:pPr>
                        <a:spcAft>
                          <a:spcPts val="600"/>
                        </a:spcAft>
                      </a:pPr>
                      <a:endParaRPr lang="sv-SE" sz="1100" kern="1200" dirty="0">
                        <a:solidFill>
                          <a:schemeClr val="dk1"/>
                        </a:solidFill>
                        <a:latin typeface="+mn-lt"/>
                        <a:ea typeface="+mn-ea"/>
                        <a:cs typeface="+mn-cs"/>
                      </a:endParaRPr>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03252971"/>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144390547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1917537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0547" y="173934"/>
            <a:ext cx="10619402" cy="1210581"/>
          </a:xfrm>
        </p:spPr>
        <p:txBody>
          <a:bodyPr/>
          <a:lstStyle/>
          <a:p>
            <a:r>
              <a:rPr lang="sv-SE" dirty="0"/>
              <a:t>Division Psykiatri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12</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2860690930"/>
              </p:ext>
            </p:extLst>
          </p:nvPr>
        </p:nvGraphicFramePr>
        <p:xfrm>
          <a:off x="119150" y="1238943"/>
          <a:ext cx="11870571" cy="545592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2461469">
                  <a:extLst>
                    <a:ext uri="{9D8B030D-6E8A-4147-A177-3AD203B41FA5}">
                      <a16:colId xmlns:a16="http://schemas.microsoft.com/office/drawing/2014/main" val="2313203667"/>
                    </a:ext>
                  </a:extLst>
                </a:gridCol>
                <a:gridCol w="2244436">
                  <a:extLst>
                    <a:ext uri="{9D8B030D-6E8A-4147-A177-3AD203B41FA5}">
                      <a16:colId xmlns:a16="http://schemas.microsoft.com/office/drawing/2014/main" val="1266313779"/>
                    </a:ext>
                  </a:extLst>
                </a:gridCol>
                <a:gridCol w="2535382">
                  <a:extLst>
                    <a:ext uri="{9D8B030D-6E8A-4147-A177-3AD203B41FA5}">
                      <a16:colId xmlns:a16="http://schemas.microsoft.com/office/drawing/2014/main" val="3560380640"/>
                    </a:ext>
                  </a:extLst>
                </a:gridCol>
                <a:gridCol w="1230283">
                  <a:extLst>
                    <a:ext uri="{9D8B030D-6E8A-4147-A177-3AD203B41FA5}">
                      <a16:colId xmlns:a16="http://schemas.microsoft.com/office/drawing/2014/main" val="2219524579"/>
                    </a:ext>
                  </a:extLst>
                </a:gridCol>
                <a:gridCol w="955964">
                  <a:extLst>
                    <a:ext uri="{9D8B030D-6E8A-4147-A177-3AD203B41FA5}">
                      <a16:colId xmlns:a16="http://schemas.microsoft.com/office/drawing/2014/main" val="3902753882"/>
                    </a:ext>
                  </a:extLst>
                </a:gridCol>
                <a:gridCol w="1025234">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Länsnätverket för förvaltningschefer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Ett </a:t>
                      </a:r>
                      <a:r>
                        <a:rPr lang="sv-SE" sz="1100" kern="1200" dirty="0" err="1">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samverkansforum</a:t>
                      </a: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 på högsta tjänsteledningsnivå mellan kommunerna och regionen i frågor som rör kunskapsstyrning och kunskapsutveckling av socialtjänsten och näraliggande hälso- och sjukvård.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Kommunerna representeras av socialtjänstens förvaltningschefer och regionen representeras av hälso- och sjukvårdsdirektör, divisionschef för psykiatri och primärvård.</a:t>
                      </a:r>
                      <a:endParaRPr lang="sv-SE" sz="1100" kern="1200" dirty="0">
                        <a:solidFill>
                          <a:schemeClr val="dk1"/>
                        </a:solidFill>
                        <a:latin typeface="+mn-lt"/>
                        <a:ea typeface="+mn-ea"/>
                        <a:cs typeface="+mn-cs"/>
                      </a:endParaRPr>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Att ansvara för länsövergripande dokument och överenskommelser.</a:t>
                      </a:r>
                    </a:p>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Att ansvara för de frågor som är gemensamma inom kunskapsstyrning och kunskapsutveckling.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9 gånger/år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Välfärds-rådet</a:t>
                      </a:r>
                    </a:p>
                  </a:txBody>
                  <a:tcPr/>
                </a:tc>
                <a:tc>
                  <a:txBody>
                    <a:bodyPr/>
                    <a:lstStyle/>
                    <a:p>
                      <a:endParaRPr lang="sv-SE" sz="1100" dirty="0"/>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latin typeface="+mn-lt"/>
                          <a:ea typeface="+mn-ea"/>
                          <a:cs typeface="+mn-cs"/>
                        </a:rPr>
                        <a:t>Styrgrupp</a:t>
                      </a:r>
                      <a:r>
                        <a:rPr lang="sv-SE" sz="1100" kern="1200" baseline="0" dirty="0">
                          <a:solidFill>
                            <a:schemeClr val="dk1"/>
                          </a:solidFill>
                          <a:latin typeface="+mn-lt"/>
                          <a:ea typeface="+mn-ea"/>
                          <a:cs typeface="+mn-cs"/>
                        </a:rPr>
                        <a:t> för länschefsnätverket</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Planering och förberedande till Länschefsnätverket</a:t>
                      </a:r>
                    </a:p>
                  </a:txBody>
                  <a:tcPr/>
                </a:tc>
                <a:tc>
                  <a:txBody>
                    <a:bodyPr/>
                    <a:lstStyle/>
                    <a:p>
                      <a:r>
                        <a:rPr lang="sv-SE" sz="1100" kern="1200" dirty="0">
                          <a:solidFill>
                            <a:schemeClr val="dk1"/>
                          </a:solidFill>
                          <a:latin typeface="+mn-lt"/>
                          <a:ea typeface="+mn-ea"/>
                          <a:cs typeface="+mn-cs"/>
                        </a:rPr>
                        <a:t>3 representanter från kommunerna samt 3 från regionen deltar, divisionsche</a:t>
                      </a:r>
                      <a:r>
                        <a:rPr lang="sv-SE" sz="1100" kern="1200" baseline="0" dirty="0">
                          <a:solidFill>
                            <a:schemeClr val="dk1"/>
                          </a:solidFill>
                          <a:latin typeface="+mn-lt"/>
                          <a:ea typeface="+mn-ea"/>
                          <a:cs typeface="+mn-cs"/>
                        </a:rPr>
                        <a:t>f för psykiatrin är en av dessa</a:t>
                      </a:r>
                      <a:endParaRPr lang="sv-SE" sz="1100" kern="1200" dirty="0">
                        <a:solidFill>
                          <a:schemeClr val="dk1"/>
                        </a:solidFill>
                        <a:latin typeface="+mn-lt"/>
                        <a:ea typeface="+mn-ea"/>
                        <a:cs typeface="+mn-cs"/>
                      </a:endParaRPr>
                    </a:p>
                  </a:txBody>
                  <a:tcPr/>
                </a:tc>
                <a:tc>
                  <a:txBody>
                    <a:bodyPr/>
                    <a:lstStyle/>
                    <a:p>
                      <a:pPr>
                        <a:spcAft>
                          <a:spcPts val="600"/>
                        </a:spcAft>
                      </a:pPr>
                      <a:r>
                        <a:rPr lang="sv-SE" sz="1100" kern="1200" dirty="0">
                          <a:solidFill>
                            <a:schemeClr val="dk1"/>
                          </a:solidFill>
                          <a:latin typeface="+mn-lt"/>
                          <a:ea typeface="+mn-ea"/>
                          <a:cs typeface="+mn-cs"/>
                        </a:rPr>
                        <a:t>Planera och förbereda ärenden till länschefsnätverket</a:t>
                      </a:r>
                    </a:p>
                  </a:txBody>
                  <a:tcPr/>
                </a:tc>
                <a:tc>
                  <a:txBody>
                    <a:bodyPr/>
                    <a:lstStyle/>
                    <a:p>
                      <a:r>
                        <a:rPr lang="sv-SE" sz="1100" kern="1200" dirty="0">
                          <a:solidFill>
                            <a:schemeClr val="dk1"/>
                          </a:solidFill>
                          <a:latin typeface="+mn-lt"/>
                          <a:ea typeface="+mn-ea"/>
                          <a:cs typeface="+mn-cs"/>
                        </a:rPr>
                        <a:t>9 gånger/år</a:t>
                      </a:r>
                    </a:p>
                  </a:txBody>
                  <a:tcPr/>
                </a:tc>
                <a:tc>
                  <a:txBody>
                    <a:bodyPr/>
                    <a:lstStyle/>
                    <a:p>
                      <a:r>
                        <a:rPr lang="sv-SE" sz="1100" kern="1200" dirty="0">
                          <a:solidFill>
                            <a:schemeClr val="dk1"/>
                          </a:solidFill>
                          <a:latin typeface="+mn-lt"/>
                          <a:ea typeface="+mn-ea"/>
                          <a:cs typeface="+mn-cs"/>
                        </a:rPr>
                        <a:t>Länschefsnätverket</a:t>
                      </a: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370840">
                <a:tc>
                  <a:txBody>
                    <a:bodyPr/>
                    <a:lstStyle/>
                    <a:p>
                      <a:r>
                        <a:rPr lang="sv-SE" sz="1100" dirty="0"/>
                        <a:t>Chefstjänstemannamöten</a:t>
                      </a:r>
                    </a:p>
                  </a:txBody>
                  <a:tcPr/>
                </a:tc>
                <a:tc>
                  <a:txBody>
                    <a:bodyPr/>
                    <a:lstStyle/>
                    <a:p>
                      <a:r>
                        <a:rPr lang="sv-SE" sz="1100" dirty="0"/>
                        <a:t>Lokal</a:t>
                      </a:r>
                      <a:r>
                        <a:rPr lang="sv-SE" sz="1100" baseline="0" dirty="0"/>
                        <a:t> samverkan i länets kommuner</a:t>
                      </a:r>
                      <a:endParaRPr lang="sv-SE" sz="1100" dirty="0"/>
                    </a:p>
                  </a:txBody>
                  <a:tcPr/>
                </a:tc>
                <a:tc>
                  <a:txBody>
                    <a:bodyPr/>
                    <a:lstStyle/>
                    <a:p>
                      <a:r>
                        <a:rPr lang="sv-SE" sz="1100" dirty="0"/>
                        <a:t>Verksamhetschefsnivå</a:t>
                      </a:r>
                      <a:r>
                        <a:rPr lang="sv-SE" sz="1100" baseline="0" dirty="0"/>
                        <a:t> hos båda huvudmännen</a:t>
                      </a:r>
                      <a:endParaRPr lang="sv-SE" sz="1100" dirty="0"/>
                    </a:p>
                  </a:txBody>
                  <a:tcPr/>
                </a:tc>
                <a:tc>
                  <a:txBody>
                    <a:bodyPr/>
                    <a:lstStyle/>
                    <a:p>
                      <a:pPr>
                        <a:spcAft>
                          <a:spcPts val="600"/>
                        </a:spcAft>
                      </a:pPr>
                      <a:r>
                        <a:rPr lang="sv-SE" sz="1100" dirty="0"/>
                        <a:t>Information, kunskapsspridning och samverkan</a:t>
                      </a:r>
                    </a:p>
                  </a:txBody>
                  <a:tcPr/>
                </a:tc>
                <a:tc>
                  <a:txBody>
                    <a:bodyPr/>
                    <a:lstStyle/>
                    <a:p>
                      <a:r>
                        <a:rPr lang="sv-SE" sz="1100" dirty="0"/>
                        <a:t>4/år</a:t>
                      </a: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370840">
                <a:tc>
                  <a:txBody>
                    <a:bodyPr/>
                    <a:lstStyle/>
                    <a:p>
                      <a:r>
                        <a:rPr lang="sv-SE" sz="1100" dirty="0"/>
                        <a:t>LSG Lokal samverkansgrupp</a:t>
                      </a:r>
                    </a:p>
                  </a:txBody>
                  <a:tcPr/>
                </a:tc>
                <a:tc>
                  <a:txBody>
                    <a:bodyPr/>
                    <a:lstStyle/>
                    <a:p>
                      <a:r>
                        <a:rPr lang="sv-SE" sz="1100" dirty="0"/>
                        <a:t>Länsdelssamverkan mellan regionen,  kommuner, arbetsförmedling och försäkringskassa</a:t>
                      </a:r>
                    </a:p>
                  </a:txBody>
                  <a:tcPr/>
                </a:tc>
                <a:tc>
                  <a:txBody>
                    <a:bodyPr/>
                    <a:lstStyle/>
                    <a:p>
                      <a:r>
                        <a:rPr lang="sv-SE" sz="1100" dirty="0"/>
                        <a:t>Utsedd</a:t>
                      </a:r>
                      <a:r>
                        <a:rPr lang="sv-SE" sz="1100" baseline="0" dirty="0"/>
                        <a:t> representant från de olika myndigheterna</a:t>
                      </a:r>
                      <a:endParaRPr lang="sv-SE" sz="1100" dirty="0"/>
                    </a:p>
                  </a:txBody>
                  <a:tcPr/>
                </a:tc>
                <a:tc>
                  <a:txBody>
                    <a:bodyPr/>
                    <a:lstStyle/>
                    <a:p>
                      <a:pPr>
                        <a:spcAft>
                          <a:spcPts val="600"/>
                        </a:spcAft>
                      </a:pPr>
                      <a:r>
                        <a:rPr lang="sv-SE" sz="1100" dirty="0"/>
                        <a:t>Information, dialog, samråd och beslut. </a:t>
                      </a:r>
                    </a:p>
                  </a:txBody>
                  <a:tcPr/>
                </a:tc>
                <a:tc>
                  <a:txBody>
                    <a:bodyPr/>
                    <a:lstStyle/>
                    <a:p>
                      <a:r>
                        <a:rPr lang="sv-SE" sz="1100" dirty="0"/>
                        <a:t>4/år</a:t>
                      </a: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370840">
                <a:tc>
                  <a:txBody>
                    <a:bodyPr/>
                    <a:lstStyle/>
                    <a:p>
                      <a:r>
                        <a:rPr lang="sv-SE" sz="1100" dirty="0"/>
                        <a:t>Lokala</a:t>
                      </a:r>
                      <a:r>
                        <a:rPr lang="sv-SE" sz="1100" baseline="0" dirty="0"/>
                        <a:t> samverkansgrupper/styrgrupper</a:t>
                      </a:r>
                      <a:endParaRPr lang="sv-SE" sz="1100" dirty="0"/>
                    </a:p>
                  </a:txBody>
                  <a:tcPr/>
                </a:tc>
                <a:tc>
                  <a:txBody>
                    <a:bodyPr/>
                    <a:lstStyle/>
                    <a:p>
                      <a:r>
                        <a:rPr lang="sv-SE" sz="1100" dirty="0"/>
                        <a:t>Länsdelssamverkan kring psykisk</a:t>
                      </a:r>
                      <a:r>
                        <a:rPr lang="sv-SE" sz="1100" baseline="0" dirty="0"/>
                        <a:t> funktionsnedsättning</a:t>
                      </a:r>
                      <a:endParaRPr lang="sv-SE" sz="1100" dirty="0"/>
                    </a:p>
                  </a:txBody>
                  <a:tcPr/>
                </a:tc>
                <a:tc>
                  <a:txBody>
                    <a:bodyPr/>
                    <a:lstStyle/>
                    <a:p>
                      <a:r>
                        <a:rPr lang="sv-SE" sz="1100" dirty="0"/>
                        <a:t>Verksamhetschefer och första linjens chefer från kommuner och regionen</a:t>
                      </a:r>
                    </a:p>
                  </a:txBody>
                  <a:tcPr/>
                </a:tc>
                <a:tc>
                  <a:txBody>
                    <a:bodyPr/>
                    <a:lstStyle/>
                    <a:p>
                      <a:pPr>
                        <a:spcAft>
                          <a:spcPts val="600"/>
                        </a:spcAft>
                      </a:pPr>
                      <a:r>
                        <a:rPr lang="sv-SE" sz="1100" dirty="0"/>
                        <a:t>Information och utbyta erfarenheter</a:t>
                      </a:r>
                    </a:p>
                  </a:txBody>
                  <a:tcPr/>
                </a:tc>
                <a:tc>
                  <a:txBody>
                    <a:bodyPr/>
                    <a:lstStyle/>
                    <a:p>
                      <a:r>
                        <a:rPr lang="sv-SE" sz="1100" dirty="0"/>
                        <a:t>4-8 /år</a:t>
                      </a: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03252971"/>
                  </a:ext>
                </a:extLst>
              </a:tr>
              <a:tr h="370840">
                <a:tc>
                  <a:txBody>
                    <a:bodyPr/>
                    <a:lstStyle/>
                    <a:p>
                      <a:r>
                        <a:rPr lang="sv-SE" sz="1100" dirty="0"/>
                        <a:t>Nätverk elevhälsa</a:t>
                      </a:r>
                    </a:p>
                  </a:txBody>
                  <a:tcPr/>
                </a:tc>
                <a:tc>
                  <a:txBody>
                    <a:bodyPr/>
                    <a:lstStyle/>
                    <a:p>
                      <a:r>
                        <a:rPr lang="sv-SE" sz="1100" dirty="0"/>
                        <a:t>Barn och unga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Verksamhetschefer för elevhälsan i hela Dalarna, BUPs verksamhetschef samt HAB och </a:t>
                      </a:r>
                      <a:r>
                        <a:rPr lang="sv-SE" sz="1100" kern="1200" dirty="0" err="1">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BUM:s</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a:spcAft>
                          <a:spcPts val="600"/>
                        </a:spcAft>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Gränssnitt och samarbete, frågor kring utredningsflöden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1g/termin</a:t>
                      </a: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1443905477"/>
                  </a:ext>
                </a:extLst>
              </a:tr>
              <a:tr h="370840">
                <a:tc>
                  <a:txBody>
                    <a:bodyPr/>
                    <a:lstStyle/>
                    <a:p>
                      <a:r>
                        <a:rPr lang="sv-SE" sz="1100" dirty="0"/>
                        <a:t>Styrgrupp </a:t>
                      </a:r>
                      <a:r>
                        <a:rPr lang="sv-SE" sz="1100" dirty="0" err="1"/>
                        <a:t>barnahus</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Barn, övergrepp och våld</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Socialchef Borlänge Kommun, IFO-chefer, polis och åklagare</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Samverkan kring behov hos barn </a:t>
                      </a:r>
                      <a:r>
                        <a:rPr lang="sv-SE" sz="1100" dirty="0" err="1">
                          <a:effectLst/>
                          <a:latin typeface="Arial" panose="020B0604020202020204" pitchFamily="34" charset="0"/>
                          <a:ea typeface="Times New Roman" panose="02020603050405020304" pitchFamily="18" charset="0"/>
                          <a:cs typeface="Times New Roman" panose="02020603050405020304" pitchFamily="18" charset="0"/>
                        </a:rPr>
                        <a:t>enl</a:t>
                      </a:r>
                      <a:r>
                        <a:rPr lang="sv-SE" sz="1100" dirty="0">
                          <a:effectLst/>
                          <a:latin typeface="Arial" panose="020B0604020202020204" pitchFamily="34" charset="0"/>
                          <a:ea typeface="Times New Roman" panose="02020603050405020304" pitchFamily="18" charset="0"/>
                          <a:cs typeface="Times New Roman" panose="02020603050405020304" pitchFamily="18" charset="0"/>
                        </a:rPr>
                        <a:t> ovan frågor</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1-2 g/termin</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bl>
          </a:graphicData>
        </a:graphic>
      </p:graphicFrame>
    </p:spTree>
    <p:extLst>
      <p:ext uri="{BB962C8B-B14F-4D97-AF65-F5344CB8AC3E}">
        <p14:creationId xmlns:p14="http://schemas.microsoft.com/office/powerpoint/2010/main" val="932408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Områdessamordnarna</a:t>
            </a:r>
          </a:p>
        </p:txBody>
      </p:sp>
      <p:sp>
        <p:nvSpPr>
          <p:cNvPr id="7" name="Platshållare för text 6"/>
          <p:cNvSpPr>
            <a:spLocks noGrp="1"/>
          </p:cNvSpPr>
          <p:nvPr>
            <p:ph type="body" idx="1"/>
          </p:nvPr>
        </p:nvSpPr>
        <p:spPr/>
        <p:txBody>
          <a:bodyPr/>
          <a:lstStyle/>
          <a:p>
            <a:r>
              <a:rPr lang="sv-SE" dirty="0"/>
              <a:t>Vissa forum involverar områdessamordnare och en eller flera divisioner, framförallt primärvård och psykiatri</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13</a:t>
            </a:fld>
            <a:endParaRPr lang="sv-SE" dirty="0"/>
          </a:p>
        </p:txBody>
      </p:sp>
    </p:spTree>
    <p:extLst>
      <p:ext uri="{BB962C8B-B14F-4D97-AF65-F5344CB8AC3E}">
        <p14:creationId xmlns:p14="http://schemas.microsoft.com/office/powerpoint/2010/main" val="2666775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77544" y="148995"/>
            <a:ext cx="10619402" cy="1210581"/>
          </a:xfrm>
        </p:spPr>
        <p:txBody>
          <a:bodyPr>
            <a:normAutofit/>
          </a:bodyPr>
          <a:lstStyle/>
          <a:p>
            <a:r>
              <a:rPr lang="sv-SE" dirty="0"/>
              <a:t>Områdessamordnare Falun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14</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3288916590"/>
              </p:ext>
            </p:extLst>
          </p:nvPr>
        </p:nvGraphicFramePr>
        <p:xfrm>
          <a:off x="248194" y="1130877"/>
          <a:ext cx="11783091" cy="5150180"/>
        </p:xfrm>
        <a:graphic>
          <a:graphicData uri="http://schemas.openxmlformats.org/drawingml/2006/table">
            <a:tbl>
              <a:tblPr firstRow="1" bandRow="1">
                <a:tableStyleId>{5C22544A-7EE6-4342-B048-85BDC9FD1C3A}</a:tableStyleId>
              </a:tblPr>
              <a:tblGrid>
                <a:gridCol w="973777">
                  <a:extLst>
                    <a:ext uri="{9D8B030D-6E8A-4147-A177-3AD203B41FA5}">
                      <a16:colId xmlns:a16="http://schemas.microsoft.com/office/drawing/2014/main" val="4259798525"/>
                    </a:ext>
                  </a:extLst>
                </a:gridCol>
                <a:gridCol w="964276">
                  <a:extLst>
                    <a:ext uri="{9D8B030D-6E8A-4147-A177-3AD203B41FA5}">
                      <a16:colId xmlns:a16="http://schemas.microsoft.com/office/drawing/2014/main" val="2313203667"/>
                    </a:ext>
                  </a:extLst>
                </a:gridCol>
                <a:gridCol w="2128058">
                  <a:extLst>
                    <a:ext uri="{9D8B030D-6E8A-4147-A177-3AD203B41FA5}">
                      <a16:colId xmlns:a16="http://schemas.microsoft.com/office/drawing/2014/main" val="1266313779"/>
                    </a:ext>
                  </a:extLst>
                </a:gridCol>
                <a:gridCol w="2410691">
                  <a:extLst>
                    <a:ext uri="{9D8B030D-6E8A-4147-A177-3AD203B41FA5}">
                      <a16:colId xmlns:a16="http://schemas.microsoft.com/office/drawing/2014/main" val="3560380640"/>
                    </a:ext>
                  </a:extLst>
                </a:gridCol>
                <a:gridCol w="2527069">
                  <a:extLst>
                    <a:ext uri="{9D8B030D-6E8A-4147-A177-3AD203B41FA5}">
                      <a16:colId xmlns:a16="http://schemas.microsoft.com/office/drawing/2014/main" val="2219524579"/>
                    </a:ext>
                  </a:extLst>
                </a:gridCol>
                <a:gridCol w="1496291">
                  <a:extLst>
                    <a:ext uri="{9D8B030D-6E8A-4147-A177-3AD203B41FA5}">
                      <a16:colId xmlns:a16="http://schemas.microsoft.com/office/drawing/2014/main" val="3902753882"/>
                    </a:ext>
                  </a:extLst>
                </a:gridCol>
                <a:gridCol w="1282929">
                  <a:extLst>
                    <a:ext uri="{9D8B030D-6E8A-4147-A177-3AD203B41FA5}">
                      <a16:colId xmlns:a16="http://schemas.microsoft.com/office/drawing/2014/main" val="4032107003"/>
                    </a:ext>
                  </a:extLst>
                </a:gridCol>
              </a:tblGrid>
              <a:tr h="370840">
                <a:tc>
                  <a:txBody>
                    <a:bodyPr/>
                    <a:lstStyle/>
                    <a:p>
                      <a:r>
                        <a:rPr lang="sv-SE" sz="1400" dirty="0"/>
                        <a:t>Kommun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1790123">
                <a:tc>
                  <a:txBody>
                    <a:bodyPr/>
                    <a:lstStyle/>
                    <a:p>
                      <a:r>
                        <a:rPr lang="sv-SE" sz="1100" kern="1200" baseline="0" dirty="0">
                          <a:solidFill>
                            <a:schemeClr val="dk1"/>
                          </a:solidFill>
                          <a:latin typeface="+mn-lt"/>
                          <a:ea typeface="+mn-ea"/>
                          <a:cs typeface="+mn-cs"/>
                        </a:rPr>
                        <a:t>Falun</a:t>
                      </a:r>
                    </a:p>
                  </a:txBody>
                  <a:tcPr/>
                </a:tc>
                <a:tc>
                  <a:txBody>
                    <a:bodyPr/>
                    <a:lstStyle/>
                    <a:p>
                      <a:r>
                        <a:rPr lang="sv-SE" sz="1100" kern="1200" dirty="0">
                          <a:solidFill>
                            <a:schemeClr val="dk1"/>
                          </a:solidFill>
                          <a:latin typeface="+mn-lt"/>
                          <a:ea typeface="+mn-ea"/>
                          <a:cs typeface="+mn-cs"/>
                        </a:rPr>
                        <a:t>Samverkan vård och omsorg</a:t>
                      </a:r>
                    </a:p>
                  </a:txBody>
                  <a:tcPr/>
                </a:tc>
                <a:tc>
                  <a:txBody>
                    <a:bodyPr/>
                    <a:lstStyle/>
                    <a:p>
                      <a:r>
                        <a:rPr lang="sv-SE" sz="1100" kern="1200" dirty="0">
                          <a:solidFill>
                            <a:schemeClr val="dk1"/>
                          </a:solidFill>
                          <a:latin typeface="+mn-lt"/>
                          <a:ea typeface="+mn-ea"/>
                          <a:cs typeface="+mn-cs"/>
                        </a:rPr>
                        <a:t>Verksamhetschef primärvården, offentliga samt privata </a:t>
                      </a:r>
                      <a:r>
                        <a:rPr lang="sv-SE" sz="1100" kern="1200">
                          <a:solidFill>
                            <a:schemeClr val="dk1"/>
                          </a:solidFill>
                          <a:latin typeface="+mn-lt"/>
                          <a:ea typeface="+mn-ea"/>
                          <a:cs typeface="+mn-cs"/>
                        </a:rPr>
                        <a:t>vc,</a:t>
                      </a:r>
                      <a:r>
                        <a:rPr lang="sv-SE" sz="1100" kern="1200" baseline="0">
                          <a:solidFill>
                            <a:schemeClr val="dk1"/>
                          </a:solidFill>
                          <a:latin typeface="+mn-lt"/>
                          <a:ea typeface="+mn-ea"/>
                          <a:cs typeface="+mn-cs"/>
                        </a:rPr>
                        <a:t> </a:t>
                      </a:r>
                      <a:r>
                        <a:rPr lang="sv-SE" sz="1100" kern="1200" dirty="0">
                          <a:solidFill>
                            <a:schemeClr val="dk1"/>
                          </a:solidFill>
                          <a:latin typeface="+mn-lt"/>
                          <a:ea typeface="+mn-ea"/>
                          <a:cs typeface="+mn-cs"/>
                        </a:rPr>
                        <a:t>verksamhetschef kommunens hälso och sjukvård MAS MAR</a:t>
                      </a:r>
                      <a:r>
                        <a:rPr lang="sv-SE" sz="1100" kern="1200" baseline="0" dirty="0">
                          <a:solidFill>
                            <a:schemeClr val="dk1"/>
                          </a:solidFill>
                          <a:latin typeface="+mn-lt"/>
                          <a:ea typeface="+mn-ea"/>
                          <a:cs typeface="+mn-cs"/>
                        </a:rPr>
                        <a:t> </a:t>
                      </a:r>
                      <a:r>
                        <a:rPr lang="sv-SE" sz="1100" kern="1200" dirty="0">
                          <a:solidFill>
                            <a:schemeClr val="dk1"/>
                          </a:solidFill>
                          <a:latin typeface="+mn-lt"/>
                          <a:ea typeface="+mn-ea"/>
                          <a:cs typeface="+mn-cs"/>
                        </a:rPr>
                        <a:t>samt områdessamordnare</a:t>
                      </a:r>
                    </a:p>
                  </a:txBody>
                  <a:tcPr/>
                </a:tc>
                <a:tc>
                  <a:txBody>
                    <a:bodyPr/>
                    <a:lstStyle/>
                    <a:p>
                      <a:pPr>
                        <a:spcAft>
                          <a:spcPts val="600"/>
                        </a:spcAft>
                      </a:pPr>
                      <a:r>
                        <a:rPr lang="sv-SE" sz="1100" kern="1200" dirty="0">
                          <a:solidFill>
                            <a:schemeClr val="dk1"/>
                          </a:solidFill>
                          <a:latin typeface="+mn-lt"/>
                          <a:ea typeface="+mn-ea"/>
                          <a:cs typeface="+mn-cs"/>
                        </a:rPr>
                        <a:t>Att ha en mötesarena där man möts och lyfter ämnen utifrån behov. Jobbar fram idéer och överenskommelser, tex nu senast närsjukvårdsplats i Borlänge, påkallar behov av uppdatering av olika överenskommelser och avtal. </a:t>
                      </a:r>
                    </a:p>
                  </a:txBody>
                  <a:tcPr/>
                </a:tc>
                <a:tc>
                  <a:txBody>
                    <a:bodyPr/>
                    <a:lstStyle/>
                    <a:p>
                      <a:r>
                        <a:rPr lang="sv-SE" sz="1100" kern="1200" dirty="0">
                          <a:solidFill>
                            <a:schemeClr val="dk1"/>
                          </a:solidFill>
                          <a:latin typeface="+mn-lt"/>
                          <a:ea typeface="+mn-ea"/>
                          <a:cs typeface="+mn-cs"/>
                        </a:rPr>
                        <a:t>Varannan</a:t>
                      </a:r>
                      <a:r>
                        <a:rPr lang="sv-SE" sz="1100" kern="1200" baseline="0" dirty="0">
                          <a:solidFill>
                            <a:schemeClr val="dk1"/>
                          </a:solidFill>
                          <a:latin typeface="+mn-lt"/>
                          <a:ea typeface="+mn-ea"/>
                          <a:cs typeface="+mn-cs"/>
                        </a:rPr>
                        <a:t> vecka</a:t>
                      </a:r>
                    </a:p>
                    <a:p>
                      <a:endParaRPr lang="sv-SE" sz="1100" kern="1200" baseline="0" dirty="0">
                        <a:solidFill>
                          <a:schemeClr val="dk1"/>
                        </a:solidFill>
                        <a:latin typeface="+mn-lt"/>
                        <a:ea typeface="+mn-ea"/>
                        <a:cs typeface="+mn-cs"/>
                      </a:endParaRPr>
                    </a:p>
                    <a:p>
                      <a:r>
                        <a:rPr lang="sv-SE" sz="1100" kern="1200" dirty="0">
                          <a:solidFill>
                            <a:schemeClr val="dk1"/>
                          </a:solidFill>
                          <a:latin typeface="+mn-lt"/>
                          <a:ea typeface="+mn-ea"/>
                          <a:cs typeface="+mn-cs"/>
                        </a:rPr>
                        <a:t>Mötesfrekvensen</a:t>
                      </a:r>
                      <a:r>
                        <a:rPr lang="sv-SE" sz="1100" kern="1200" baseline="0" dirty="0">
                          <a:solidFill>
                            <a:schemeClr val="dk1"/>
                          </a:solidFill>
                          <a:latin typeface="+mn-lt"/>
                          <a:ea typeface="+mn-ea"/>
                          <a:cs typeface="+mn-cs"/>
                        </a:rPr>
                        <a:t> har </a:t>
                      </a:r>
                      <a:r>
                        <a:rPr lang="sv-SE" sz="1100" kern="1200" dirty="0">
                          <a:solidFill>
                            <a:schemeClr val="dk1"/>
                          </a:solidFill>
                          <a:latin typeface="+mn-lt"/>
                          <a:ea typeface="+mn-ea"/>
                          <a:cs typeface="+mn-cs"/>
                        </a:rPr>
                        <a:t>förtätats under pandemin, tidigare var mötena 1g/mån och då deltog även Öppenvårdspsykiatri, Palliativa teamet och </a:t>
                      </a:r>
                      <a:r>
                        <a:rPr lang="sv-SE" sz="1100" kern="1200" dirty="0" err="1">
                          <a:solidFill>
                            <a:schemeClr val="dk1"/>
                          </a:solidFill>
                          <a:latin typeface="+mn-lt"/>
                          <a:ea typeface="+mn-ea"/>
                          <a:cs typeface="+mn-cs"/>
                        </a:rPr>
                        <a:t>Geratrikmottagningen</a:t>
                      </a:r>
                      <a:r>
                        <a:rPr lang="sv-SE" sz="1100" kern="1200" dirty="0">
                          <a:solidFill>
                            <a:schemeClr val="dk1"/>
                          </a:solidFill>
                          <a:latin typeface="+mn-lt"/>
                          <a:ea typeface="+mn-ea"/>
                          <a:cs typeface="+mn-cs"/>
                        </a:rPr>
                        <a:t>. Planen är att dra igång detta till hösten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POLSAM (kan komma</a:t>
                      </a:r>
                      <a:r>
                        <a:rPr lang="sv-SE" sz="1100" kern="1200" baseline="0" dirty="0">
                          <a:solidFill>
                            <a:schemeClr val="dk1"/>
                          </a:solidFill>
                          <a:latin typeface="+mn-lt"/>
                          <a:ea typeface="+mn-ea"/>
                          <a:cs typeface="+mn-cs"/>
                        </a:rPr>
                        <a:t> förslag om sånt som de vill att verksamheterna ska utreda, samt </a:t>
                      </a:r>
                      <a:r>
                        <a:rPr lang="sv-SE" sz="1100" kern="1200" dirty="0">
                          <a:solidFill>
                            <a:schemeClr val="dk1"/>
                          </a:solidFill>
                          <a:latin typeface="+mn-lt"/>
                          <a:ea typeface="+mn-ea"/>
                          <a:cs typeface="+mn-cs"/>
                        </a:rPr>
                        <a:t>bjuder in verksamheterna för</a:t>
                      </a:r>
                      <a:r>
                        <a:rPr lang="sv-SE" sz="1100" kern="1200" baseline="0" dirty="0">
                          <a:solidFill>
                            <a:schemeClr val="dk1"/>
                          </a:solidFill>
                          <a:latin typeface="+mn-lt"/>
                          <a:ea typeface="+mn-ea"/>
                          <a:cs typeface="+mn-cs"/>
                        </a:rPr>
                        <a:t> rapporter om  t ex ungdomshälsa, familjecentral, m m) </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627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aseline="0" dirty="0"/>
                        <a:t>Falun</a:t>
                      </a:r>
                    </a:p>
                    <a:p>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aseline="0" dirty="0"/>
                        <a:t>LSG </a:t>
                      </a:r>
                      <a:endParaRPr lang="sv-SE" sz="1100" dirty="0"/>
                    </a:p>
                    <a:p>
                      <a:endParaRPr lang="sv-SE" sz="1100" dirty="0"/>
                    </a:p>
                  </a:txBody>
                  <a:tcPr/>
                </a:tc>
                <a:tc>
                  <a:txBody>
                    <a:bodyPr/>
                    <a:lstStyle/>
                    <a:p>
                      <a:r>
                        <a:rPr lang="sv-SE" sz="1100" dirty="0" err="1"/>
                        <a:t>Förbundschef</a:t>
                      </a:r>
                      <a:r>
                        <a:rPr lang="sv-SE" sz="1100" baseline="0" dirty="0"/>
                        <a:t> Finsam, </a:t>
                      </a:r>
                      <a:r>
                        <a:rPr lang="sv-SE" sz="1100" baseline="0" dirty="0" err="1"/>
                        <a:t>Vc</a:t>
                      </a:r>
                      <a:r>
                        <a:rPr lang="sv-SE" sz="1100" baseline="0" dirty="0"/>
                        <a:t> chefer från PV, ÖVP, FK, AF samt kommunen</a:t>
                      </a:r>
                      <a:endParaRPr lang="sv-SE" sz="1100" dirty="0"/>
                    </a:p>
                  </a:txBody>
                  <a:tcPr/>
                </a:tc>
                <a:tc>
                  <a:txBody>
                    <a:bodyPr/>
                    <a:lstStyle/>
                    <a:p>
                      <a:pPr>
                        <a:spcAft>
                          <a:spcPts val="600"/>
                        </a:spcAft>
                      </a:pPr>
                      <a:r>
                        <a:rPr lang="sv-SE" sz="1100" dirty="0"/>
                        <a:t>Samverkan</a:t>
                      </a:r>
                      <a:r>
                        <a:rPr lang="sv-SE" sz="1100" baseline="0" dirty="0"/>
                        <a:t> för de som står längst från arbetsmarknaden</a:t>
                      </a:r>
                      <a:endParaRPr lang="sv-SE" sz="1100" dirty="0"/>
                    </a:p>
                  </a:txBody>
                  <a:tcPr/>
                </a:tc>
                <a:tc>
                  <a:txBody>
                    <a:bodyPr/>
                    <a:lstStyle/>
                    <a:p>
                      <a:r>
                        <a:rPr lang="sv-SE" sz="1100" dirty="0"/>
                        <a:t>Ca</a:t>
                      </a:r>
                      <a:r>
                        <a:rPr lang="sv-SE" sz="1100" baseline="0" dirty="0"/>
                        <a:t> 4ggr/år </a:t>
                      </a:r>
                    </a:p>
                    <a:p>
                      <a:endParaRPr lang="sv-SE" sz="1100" dirty="0"/>
                    </a:p>
                  </a:txBody>
                  <a:tcPr/>
                </a:tc>
                <a:tc>
                  <a:txBody>
                    <a:bodyPr/>
                    <a:lstStyle/>
                    <a:p>
                      <a:r>
                        <a:rPr lang="sv-SE" sz="1100" dirty="0"/>
                        <a:t>-</a:t>
                      </a:r>
                    </a:p>
                  </a:txBody>
                  <a:tcPr/>
                </a:tc>
                <a:tc>
                  <a:txBody>
                    <a:bodyPr/>
                    <a:lstStyle/>
                    <a:p>
                      <a:r>
                        <a:rPr lang="sv-SE" sz="1100" dirty="0"/>
                        <a:t>-</a:t>
                      </a:r>
                    </a:p>
                  </a:txBody>
                  <a:tcPr/>
                </a:tc>
                <a:extLst>
                  <a:ext uri="{0D108BD9-81ED-4DB2-BD59-A6C34878D82A}">
                    <a16:rowId xmlns:a16="http://schemas.microsoft.com/office/drawing/2014/main" val="2679925500"/>
                  </a:ext>
                </a:extLst>
              </a:tr>
              <a:tr h="370840">
                <a:tc>
                  <a:txBody>
                    <a:bodyPr/>
                    <a:lstStyle/>
                    <a:p>
                      <a:r>
                        <a:rPr lang="sv-SE" sz="1100" dirty="0"/>
                        <a:t>Falun</a:t>
                      </a:r>
                    </a:p>
                  </a:txBody>
                  <a:tcPr/>
                </a:tc>
                <a:tc>
                  <a:txBody>
                    <a:bodyPr/>
                    <a:lstStyle/>
                    <a:p>
                      <a:r>
                        <a:rPr lang="sv-SE" sz="1100" dirty="0"/>
                        <a:t>Vård och</a:t>
                      </a:r>
                      <a:r>
                        <a:rPr lang="sv-SE" sz="1100" baseline="0" dirty="0"/>
                        <a:t> omsorgs</a:t>
                      </a:r>
                    </a:p>
                    <a:p>
                      <a:r>
                        <a:rPr lang="sv-SE" sz="1100" baseline="0" dirty="0"/>
                        <a:t>collage </a:t>
                      </a:r>
                      <a:endParaRPr lang="sv-SE" sz="1100" dirty="0"/>
                    </a:p>
                    <a:p>
                      <a:endParaRPr lang="sv-SE" sz="1100" baseline="0" dirty="0"/>
                    </a:p>
                  </a:txBody>
                  <a:tcPr/>
                </a:tc>
                <a:tc>
                  <a:txBody>
                    <a:bodyPr/>
                    <a:lstStyle/>
                    <a:p>
                      <a:r>
                        <a:rPr lang="sv-SE" sz="1100" dirty="0"/>
                        <a:t>oklart, har nyss blivit inbjuden</a:t>
                      </a:r>
                      <a:r>
                        <a:rPr lang="sv-SE" sz="1100" baseline="0" dirty="0"/>
                        <a:t>  </a:t>
                      </a:r>
                      <a:endParaRPr lang="sv-SE" sz="1100" dirty="0"/>
                    </a:p>
                  </a:txBody>
                  <a:tcPr/>
                </a:tc>
                <a:tc>
                  <a:txBody>
                    <a:bodyPr/>
                    <a:lstStyle/>
                    <a:p>
                      <a:pPr>
                        <a:spcAft>
                          <a:spcPts val="600"/>
                        </a:spcAft>
                      </a:pPr>
                      <a:r>
                        <a:rPr lang="sv-SE" sz="1100" dirty="0"/>
                        <a:t>Hantera</a:t>
                      </a:r>
                      <a:r>
                        <a:rPr lang="sv-SE" sz="1100" baseline="0" dirty="0"/>
                        <a:t> vår och omsorgs collagefrågor och certifiering </a:t>
                      </a:r>
                    </a:p>
                    <a:p>
                      <a:pPr>
                        <a:spcAft>
                          <a:spcPts val="600"/>
                        </a:spcAft>
                      </a:pPr>
                      <a:r>
                        <a:rPr lang="sv-SE" sz="1100" baseline="0" dirty="0"/>
                        <a:t>Lokala frågor  som kommer från den regionala styrgruppen</a:t>
                      </a:r>
                      <a:endParaRPr lang="sv-SE" sz="1100" dirty="0"/>
                    </a:p>
                  </a:txBody>
                  <a:tcPr/>
                </a:tc>
                <a:tc>
                  <a:txBody>
                    <a:bodyPr/>
                    <a:lstStyle/>
                    <a:p>
                      <a:r>
                        <a:rPr lang="sv-SE" sz="1100" dirty="0"/>
                        <a:t>-ca 4ggr/år</a:t>
                      </a:r>
                    </a:p>
                  </a:txBody>
                  <a:tcPr/>
                </a:tc>
                <a:tc>
                  <a:txBody>
                    <a:bodyPr/>
                    <a:lstStyle/>
                    <a:p>
                      <a:r>
                        <a:rPr lang="sv-SE"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-Samma</a:t>
                      </a:r>
                      <a:r>
                        <a:rPr lang="sv-SE" sz="1100" baseline="0" dirty="0"/>
                        <a:t> gruppering som </a:t>
                      </a:r>
                      <a:r>
                        <a:rPr lang="sv-SE" sz="1100" baseline="0" dirty="0" err="1"/>
                        <a:t>falun</a:t>
                      </a:r>
                      <a:r>
                        <a:rPr lang="sv-SE" sz="1100" baseline="0" dirty="0"/>
                        <a:t>, men jag </a:t>
                      </a:r>
                      <a:r>
                        <a:rPr lang="sv-SE" sz="1100" baseline="0" dirty="0" err="1"/>
                        <a:t>representererar</a:t>
                      </a:r>
                      <a:r>
                        <a:rPr lang="sv-SE" sz="1100" baseline="0" dirty="0"/>
                        <a:t> både </a:t>
                      </a:r>
                      <a:r>
                        <a:rPr lang="sv-SE" sz="1100" baseline="0" dirty="0" err="1"/>
                        <a:t>falun</a:t>
                      </a:r>
                      <a:r>
                        <a:rPr lang="sv-SE" sz="1100" baseline="0"/>
                        <a:t> och mellersta för Region dalarna </a:t>
                      </a:r>
                      <a:endParaRPr lang="sv-SE" sz="1100"/>
                    </a:p>
                    <a:p>
                      <a:endParaRPr lang="sv-SE" sz="1100" dirty="0"/>
                    </a:p>
                  </a:txBody>
                  <a:tcPr/>
                </a:tc>
                <a:extLst>
                  <a:ext uri="{0D108BD9-81ED-4DB2-BD59-A6C34878D82A}">
                    <a16:rowId xmlns:a16="http://schemas.microsoft.com/office/drawing/2014/main" val="2224758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Borlänge</a:t>
                      </a:r>
                      <a:r>
                        <a:rPr lang="sv-SE" sz="1100" baseline="0" dirty="0"/>
                        <a:t> Falun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Styrgrupp missbruk </a:t>
                      </a:r>
                    </a:p>
                    <a:p>
                      <a:endParaRPr lang="sv-SE" sz="1100" dirty="0"/>
                    </a:p>
                  </a:txBody>
                  <a:tcPr/>
                </a:tc>
                <a:tc>
                  <a:txBody>
                    <a:bodyPr/>
                    <a:lstStyle/>
                    <a:p>
                      <a:r>
                        <a:rPr lang="sv-SE" sz="1100" dirty="0" err="1"/>
                        <a:t>Vc</a:t>
                      </a:r>
                      <a:r>
                        <a:rPr lang="sv-SE" sz="1100" dirty="0"/>
                        <a:t> chefer från PV </a:t>
                      </a:r>
                      <a:r>
                        <a:rPr lang="sv-SE" sz="1100" dirty="0" err="1"/>
                        <a:t>Övp</a:t>
                      </a:r>
                      <a:r>
                        <a:rPr lang="sv-SE" sz="1100" dirty="0"/>
                        <a:t> samt kommunen</a:t>
                      </a:r>
                      <a:r>
                        <a:rPr lang="sv-SE" sz="1100" baseline="0" dirty="0"/>
                        <a:t> samt områdessamordnare</a:t>
                      </a:r>
                    </a:p>
                    <a:p>
                      <a:r>
                        <a:rPr lang="sv-SE" sz="1100" baseline="0" dirty="0"/>
                        <a:t>Andra kompetenser bjuds in efter behov</a:t>
                      </a:r>
                      <a:endParaRPr lang="sv-SE" sz="1100" dirty="0"/>
                    </a:p>
                  </a:txBody>
                  <a:tcPr/>
                </a:tc>
                <a:tc>
                  <a:txBody>
                    <a:bodyPr/>
                    <a:lstStyle/>
                    <a:p>
                      <a:r>
                        <a:rPr lang="sv-SE" sz="1100" dirty="0"/>
                        <a:t>Att utveckla en LÖK </a:t>
                      </a:r>
                    </a:p>
                  </a:txBody>
                  <a:tcPr/>
                </a:tc>
                <a:tc>
                  <a:txBody>
                    <a:bodyPr/>
                    <a:lstStyle/>
                    <a:p>
                      <a:r>
                        <a:rPr lang="sv-SE" sz="1100" dirty="0"/>
                        <a:t>Ca 4-6</a:t>
                      </a:r>
                      <a:r>
                        <a:rPr lang="sv-SE" sz="1100" baseline="0" dirty="0"/>
                        <a:t> ggr/år</a:t>
                      </a:r>
                      <a:endParaRPr lang="sv-SE" sz="1100" dirty="0"/>
                    </a:p>
                  </a:txBody>
                  <a:tcPr/>
                </a:tc>
                <a:tc>
                  <a:txBody>
                    <a:bodyPr/>
                    <a:lstStyle/>
                    <a:p>
                      <a:r>
                        <a:rPr lang="sv-SE" sz="1100" dirty="0"/>
                        <a:t>Utgår från RÖK </a:t>
                      </a:r>
                    </a:p>
                    <a:p>
                      <a:r>
                        <a:rPr lang="sv-SE" sz="1100" dirty="0"/>
                        <a:t>Regional överenskommelse</a:t>
                      </a:r>
                      <a:r>
                        <a:rPr lang="sv-SE" sz="1100" baseline="0" dirty="0"/>
                        <a:t> Missbruk riskbruk och funktionshinder</a:t>
                      </a:r>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2471784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77544" y="148995"/>
            <a:ext cx="10619402" cy="1210581"/>
          </a:xfrm>
        </p:spPr>
        <p:txBody>
          <a:bodyPr>
            <a:normAutofit/>
          </a:bodyPr>
          <a:lstStyle/>
          <a:p>
            <a:r>
              <a:rPr lang="sv-SE" dirty="0"/>
              <a:t>Områdessamordnare Mellersta</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15</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1746018251"/>
              </p:ext>
            </p:extLst>
          </p:nvPr>
        </p:nvGraphicFramePr>
        <p:xfrm>
          <a:off x="108064" y="1005485"/>
          <a:ext cx="12020204" cy="5704956"/>
        </p:xfrm>
        <a:graphic>
          <a:graphicData uri="http://schemas.openxmlformats.org/drawingml/2006/table">
            <a:tbl>
              <a:tblPr firstRow="1" bandRow="1">
                <a:tableStyleId>{5C22544A-7EE6-4342-B048-85BDC9FD1C3A}</a:tableStyleId>
              </a:tblPr>
              <a:tblGrid>
                <a:gridCol w="1192479">
                  <a:extLst>
                    <a:ext uri="{9D8B030D-6E8A-4147-A177-3AD203B41FA5}">
                      <a16:colId xmlns:a16="http://schemas.microsoft.com/office/drawing/2014/main" val="4259798525"/>
                    </a:ext>
                  </a:extLst>
                </a:gridCol>
                <a:gridCol w="902330">
                  <a:extLst>
                    <a:ext uri="{9D8B030D-6E8A-4147-A177-3AD203B41FA5}">
                      <a16:colId xmlns:a16="http://schemas.microsoft.com/office/drawing/2014/main" val="2313203667"/>
                    </a:ext>
                  </a:extLst>
                </a:gridCol>
                <a:gridCol w="2338412">
                  <a:extLst>
                    <a:ext uri="{9D8B030D-6E8A-4147-A177-3AD203B41FA5}">
                      <a16:colId xmlns:a16="http://schemas.microsoft.com/office/drawing/2014/main" val="1266313779"/>
                    </a:ext>
                  </a:extLst>
                </a:gridCol>
                <a:gridCol w="2365321">
                  <a:extLst>
                    <a:ext uri="{9D8B030D-6E8A-4147-A177-3AD203B41FA5}">
                      <a16:colId xmlns:a16="http://schemas.microsoft.com/office/drawing/2014/main" val="3560380640"/>
                    </a:ext>
                  </a:extLst>
                </a:gridCol>
                <a:gridCol w="2270644">
                  <a:extLst>
                    <a:ext uri="{9D8B030D-6E8A-4147-A177-3AD203B41FA5}">
                      <a16:colId xmlns:a16="http://schemas.microsoft.com/office/drawing/2014/main" val="2219524579"/>
                    </a:ext>
                  </a:extLst>
                </a:gridCol>
                <a:gridCol w="1787237">
                  <a:extLst>
                    <a:ext uri="{9D8B030D-6E8A-4147-A177-3AD203B41FA5}">
                      <a16:colId xmlns:a16="http://schemas.microsoft.com/office/drawing/2014/main" val="3902753882"/>
                    </a:ext>
                  </a:extLst>
                </a:gridCol>
                <a:gridCol w="1163781">
                  <a:extLst>
                    <a:ext uri="{9D8B030D-6E8A-4147-A177-3AD203B41FA5}">
                      <a16:colId xmlns:a16="http://schemas.microsoft.com/office/drawing/2014/main" val="4032107003"/>
                    </a:ext>
                  </a:extLst>
                </a:gridCol>
              </a:tblGrid>
              <a:tr h="515043">
                <a:tc>
                  <a:txBody>
                    <a:bodyPr/>
                    <a:lstStyle/>
                    <a:p>
                      <a:r>
                        <a:rPr lang="sv-SE" sz="1400" dirty="0"/>
                        <a:t>Kommun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1471353">
                <a:tc>
                  <a:txBody>
                    <a:bodyPr/>
                    <a:lstStyle/>
                    <a:p>
                      <a:r>
                        <a:rPr lang="sv-SE" sz="1100" kern="1200" dirty="0">
                          <a:solidFill>
                            <a:schemeClr val="dk1"/>
                          </a:solidFill>
                          <a:latin typeface="+mn-lt"/>
                          <a:ea typeface="+mn-ea"/>
                          <a:cs typeface="+mn-cs"/>
                        </a:rPr>
                        <a:t>Borlänge Säter</a:t>
                      </a:r>
                      <a:r>
                        <a:rPr lang="sv-SE" sz="1100" kern="1200" baseline="0" dirty="0">
                          <a:solidFill>
                            <a:schemeClr val="dk1"/>
                          </a:solidFill>
                          <a:latin typeface="+mn-lt"/>
                          <a:ea typeface="+mn-ea"/>
                          <a:cs typeface="+mn-cs"/>
                        </a:rPr>
                        <a:t>  Gagnef</a:t>
                      </a:r>
                    </a:p>
                  </a:txBody>
                  <a:tcPr/>
                </a:tc>
                <a:tc>
                  <a:txBody>
                    <a:bodyPr/>
                    <a:lstStyle/>
                    <a:p>
                      <a:r>
                        <a:rPr lang="sv-SE" sz="1100" kern="1200" dirty="0">
                          <a:solidFill>
                            <a:schemeClr val="dk1"/>
                          </a:solidFill>
                          <a:latin typeface="+mn-lt"/>
                          <a:ea typeface="+mn-ea"/>
                          <a:cs typeface="+mn-cs"/>
                        </a:rPr>
                        <a:t>Samverkan vård och omsorg</a:t>
                      </a:r>
                    </a:p>
                  </a:txBody>
                  <a:tcPr/>
                </a:tc>
                <a:tc>
                  <a:txBody>
                    <a:bodyPr/>
                    <a:lstStyle/>
                    <a:p>
                      <a:r>
                        <a:rPr lang="sv-SE" sz="1100" kern="1200" dirty="0">
                          <a:solidFill>
                            <a:schemeClr val="dk1"/>
                          </a:solidFill>
                          <a:latin typeface="+mn-lt"/>
                          <a:ea typeface="+mn-ea"/>
                          <a:cs typeface="+mn-cs"/>
                        </a:rPr>
                        <a:t>Verksamhetschef primärvården, verksamhetschef kommunens hälso och sjukvård, MAS,</a:t>
                      </a:r>
                      <a:r>
                        <a:rPr lang="sv-SE" sz="1100" kern="1200" baseline="0" dirty="0">
                          <a:solidFill>
                            <a:schemeClr val="dk1"/>
                          </a:solidFill>
                          <a:latin typeface="+mn-lt"/>
                          <a:ea typeface="+mn-ea"/>
                          <a:cs typeface="+mn-cs"/>
                        </a:rPr>
                        <a:t> MAR ibland chef Bistånd</a:t>
                      </a:r>
                      <a:r>
                        <a:rPr lang="sv-SE" sz="1100" kern="1200" dirty="0">
                          <a:solidFill>
                            <a:schemeClr val="dk1"/>
                          </a:solidFill>
                          <a:latin typeface="+mn-lt"/>
                          <a:ea typeface="+mn-ea"/>
                          <a:cs typeface="+mn-cs"/>
                        </a:rPr>
                        <a:t> samt områdessamordnare</a:t>
                      </a:r>
                    </a:p>
                    <a:p>
                      <a:r>
                        <a:rPr lang="sv-SE" sz="1100" kern="1200" dirty="0">
                          <a:solidFill>
                            <a:schemeClr val="dk1"/>
                          </a:solidFill>
                          <a:latin typeface="+mn-lt"/>
                          <a:ea typeface="+mn-ea"/>
                          <a:cs typeface="+mn-cs"/>
                        </a:rPr>
                        <a:t>(VC chef geriatrik palliativa teamet</a:t>
                      </a:r>
                      <a:r>
                        <a:rPr lang="sv-SE" sz="1100" kern="1200" baseline="0" dirty="0">
                          <a:solidFill>
                            <a:schemeClr val="dk1"/>
                          </a:solidFill>
                          <a:latin typeface="+mn-lt"/>
                          <a:ea typeface="+mn-ea"/>
                          <a:cs typeface="+mn-cs"/>
                        </a:rPr>
                        <a:t> samt geriatriken)</a:t>
                      </a:r>
                      <a:endParaRPr lang="sv-SE" sz="1100" kern="1200" dirty="0">
                        <a:solidFill>
                          <a:schemeClr val="dk1"/>
                        </a:solidFill>
                        <a:latin typeface="+mn-lt"/>
                        <a:ea typeface="+mn-ea"/>
                        <a:cs typeface="+mn-cs"/>
                      </a:endParaRPr>
                    </a:p>
                  </a:txBody>
                  <a:tcPr/>
                </a:tc>
                <a:tc>
                  <a:txBody>
                    <a:bodyPr/>
                    <a:lstStyle/>
                    <a:p>
                      <a:pPr>
                        <a:spcAft>
                          <a:spcPts val="600"/>
                        </a:spcAft>
                      </a:pPr>
                      <a:r>
                        <a:rPr lang="sv-SE" sz="1100" kern="1200" dirty="0">
                          <a:solidFill>
                            <a:schemeClr val="dk1"/>
                          </a:solidFill>
                          <a:latin typeface="+mn-lt"/>
                          <a:ea typeface="+mn-ea"/>
                          <a:cs typeface="+mn-cs"/>
                        </a:rPr>
                        <a:t>Att ha en mötesarena där man möts och lyfter ämnen utifrån behov. Jobbar fram idéer och överenskommelser, tex nu senast närsjukvårdsplats i Borlänge, påkallar behov av uppdatering av olika överenskommelser och avtal. </a:t>
                      </a:r>
                    </a:p>
                  </a:txBody>
                  <a:tcPr/>
                </a:tc>
                <a:tc>
                  <a:txBody>
                    <a:bodyPr/>
                    <a:lstStyle/>
                    <a:p>
                      <a:r>
                        <a:rPr lang="sv-SE" sz="1100" kern="1200" dirty="0">
                          <a:solidFill>
                            <a:schemeClr val="dk1"/>
                          </a:solidFill>
                          <a:latin typeface="+mn-lt"/>
                          <a:ea typeface="+mn-ea"/>
                          <a:cs typeface="+mn-cs"/>
                        </a:rPr>
                        <a:t>Varannan</a:t>
                      </a:r>
                      <a:r>
                        <a:rPr lang="sv-SE" sz="1100" kern="1200" baseline="0" dirty="0">
                          <a:solidFill>
                            <a:schemeClr val="dk1"/>
                          </a:solidFill>
                          <a:latin typeface="+mn-lt"/>
                          <a:ea typeface="+mn-ea"/>
                          <a:cs typeface="+mn-cs"/>
                        </a:rPr>
                        <a:t> vecka</a:t>
                      </a:r>
                    </a:p>
                    <a:p>
                      <a:r>
                        <a:rPr lang="sv-SE" sz="1100" kern="1200" dirty="0">
                          <a:solidFill>
                            <a:schemeClr val="dk1"/>
                          </a:solidFill>
                          <a:latin typeface="+mn-lt"/>
                          <a:ea typeface="+mn-ea"/>
                          <a:cs typeface="+mn-cs"/>
                        </a:rPr>
                        <a:t>Mötesfrekvensen</a:t>
                      </a:r>
                      <a:r>
                        <a:rPr lang="sv-SE" sz="1100" kern="1200" baseline="0" dirty="0">
                          <a:solidFill>
                            <a:schemeClr val="dk1"/>
                          </a:solidFill>
                          <a:latin typeface="+mn-lt"/>
                          <a:ea typeface="+mn-ea"/>
                          <a:cs typeface="+mn-cs"/>
                        </a:rPr>
                        <a:t> har </a:t>
                      </a:r>
                      <a:r>
                        <a:rPr lang="sv-SE" sz="1100" kern="1200" dirty="0">
                          <a:solidFill>
                            <a:schemeClr val="dk1"/>
                          </a:solidFill>
                          <a:latin typeface="+mn-lt"/>
                          <a:ea typeface="+mn-ea"/>
                          <a:cs typeface="+mn-cs"/>
                        </a:rPr>
                        <a:t>förtätats under pandemin, tidigare var mötena 1g/mån och då deltog även Öppenvårdspsykiatri, Palliativa teamet och </a:t>
                      </a:r>
                      <a:r>
                        <a:rPr lang="sv-SE" sz="1100" kern="1200" dirty="0" err="1">
                          <a:solidFill>
                            <a:schemeClr val="dk1"/>
                          </a:solidFill>
                          <a:latin typeface="+mn-lt"/>
                          <a:ea typeface="+mn-ea"/>
                          <a:cs typeface="+mn-cs"/>
                        </a:rPr>
                        <a:t>Geratrikmottagningen</a:t>
                      </a:r>
                      <a:r>
                        <a:rPr lang="sv-SE" sz="1100" kern="1200" dirty="0">
                          <a:solidFill>
                            <a:schemeClr val="dk1"/>
                          </a:solidFill>
                          <a:latin typeface="+mn-lt"/>
                          <a:ea typeface="+mn-ea"/>
                          <a:cs typeface="+mn-cs"/>
                        </a:rPr>
                        <a:t>. Planen är att dra igång detta till hösten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POLSAM (kan komma</a:t>
                      </a:r>
                      <a:r>
                        <a:rPr lang="sv-SE" sz="1100" kern="1200" baseline="0" dirty="0">
                          <a:solidFill>
                            <a:schemeClr val="dk1"/>
                          </a:solidFill>
                          <a:latin typeface="+mn-lt"/>
                          <a:ea typeface="+mn-ea"/>
                          <a:cs typeface="+mn-cs"/>
                        </a:rPr>
                        <a:t> förslag om sånt som de vill att verksamheterna ska utreda, samt </a:t>
                      </a:r>
                      <a:r>
                        <a:rPr lang="sv-SE" sz="1100" kern="1200" dirty="0">
                          <a:solidFill>
                            <a:schemeClr val="dk1"/>
                          </a:solidFill>
                          <a:latin typeface="+mn-lt"/>
                          <a:ea typeface="+mn-ea"/>
                          <a:cs typeface="+mn-cs"/>
                        </a:rPr>
                        <a:t>bjuder in verksamheterna för</a:t>
                      </a:r>
                      <a:r>
                        <a:rPr lang="sv-SE" sz="1100" kern="1200" baseline="0" dirty="0">
                          <a:solidFill>
                            <a:schemeClr val="dk1"/>
                          </a:solidFill>
                          <a:latin typeface="+mn-lt"/>
                          <a:ea typeface="+mn-ea"/>
                          <a:cs typeface="+mn-cs"/>
                        </a:rPr>
                        <a:t> rapporter om  t ex ungdomshälsa, familjecentral, m m) </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574766">
                <a:tc>
                  <a:txBody>
                    <a:bodyPr/>
                    <a:lstStyle/>
                    <a:p>
                      <a:r>
                        <a:rPr lang="sv-SE" sz="1100" dirty="0"/>
                        <a:t>Borlänge</a:t>
                      </a:r>
                      <a:r>
                        <a:rPr lang="sv-SE" sz="1100" baseline="0" dirty="0"/>
                        <a:t> </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aseline="0" dirty="0"/>
                        <a:t>LSG </a:t>
                      </a:r>
                      <a:endParaRPr lang="sv-SE" sz="1100" dirty="0"/>
                    </a:p>
                    <a:p>
                      <a:endParaRPr lang="sv-SE" sz="1100" baseline="0" dirty="0"/>
                    </a:p>
                  </a:txBody>
                  <a:tcPr/>
                </a:tc>
                <a:tc>
                  <a:txBody>
                    <a:bodyPr/>
                    <a:lstStyle/>
                    <a:p>
                      <a:r>
                        <a:rPr lang="sv-SE" sz="1100" dirty="0"/>
                        <a:t>Ordf</a:t>
                      </a:r>
                      <a:r>
                        <a:rPr lang="sv-SE" sz="1100" baseline="0" dirty="0"/>
                        <a:t>örande Finsam verksamhetschefer från FK AF, kommunen samt regionen</a:t>
                      </a:r>
                      <a:endParaRPr lang="sv-SE" sz="1100" dirty="0"/>
                    </a:p>
                  </a:txBody>
                  <a:tcPr/>
                </a:tc>
                <a:tc>
                  <a:txBody>
                    <a:bodyPr/>
                    <a:lstStyle/>
                    <a:p>
                      <a:pPr>
                        <a:spcAft>
                          <a:spcPts val="600"/>
                        </a:spcAft>
                      </a:pPr>
                      <a:r>
                        <a:rPr lang="sv-SE" sz="1100" dirty="0"/>
                        <a:t>Utveckla</a:t>
                      </a:r>
                      <a:r>
                        <a:rPr lang="sv-SE" sz="1100" baseline="0" dirty="0"/>
                        <a:t> samverkan för de som står längst från arbetsmarknaden</a:t>
                      </a:r>
                      <a:endParaRPr lang="sv-SE" sz="1100" dirty="0"/>
                    </a:p>
                  </a:txBody>
                  <a:tcPr/>
                </a:tc>
                <a:tc>
                  <a:txBody>
                    <a:bodyPr/>
                    <a:lstStyle/>
                    <a:p>
                      <a:r>
                        <a:rPr lang="sv-SE" sz="1100" dirty="0"/>
                        <a:t>4gg/år </a:t>
                      </a:r>
                    </a:p>
                  </a:txBody>
                  <a:tcPr/>
                </a:tc>
                <a:tc>
                  <a:txBody>
                    <a:bodyPr/>
                    <a:lstStyle/>
                    <a:p>
                      <a:r>
                        <a:rPr lang="sv-SE" sz="1100" dirty="0"/>
                        <a:t>-</a:t>
                      </a:r>
                    </a:p>
                  </a:txBody>
                  <a:tcPr/>
                </a:tc>
                <a:tc>
                  <a:txBody>
                    <a:bodyPr/>
                    <a:lstStyle/>
                    <a:p>
                      <a:r>
                        <a:rPr lang="sv-SE" sz="1100" dirty="0"/>
                        <a:t>-</a:t>
                      </a:r>
                    </a:p>
                  </a:txBody>
                  <a:tcPr/>
                </a:tc>
                <a:extLst>
                  <a:ext uri="{0D108BD9-81ED-4DB2-BD59-A6C34878D82A}">
                    <a16:rowId xmlns:a16="http://schemas.microsoft.com/office/drawing/2014/main" val="26799255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aseline="0" dirty="0"/>
                        <a:t>Mellersta </a:t>
                      </a:r>
                    </a:p>
                    <a:p>
                      <a:r>
                        <a:rPr lang="sv-SE" sz="1100" baseline="0" dirty="0"/>
                        <a:t> </a:t>
                      </a:r>
                      <a:endParaRPr lang="sv-SE" sz="1100" dirty="0"/>
                    </a:p>
                  </a:txBody>
                  <a:tcPr/>
                </a:tc>
                <a:tc>
                  <a:txBody>
                    <a:bodyPr/>
                    <a:lstStyle/>
                    <a:p>
                      <a:r>
                        <a:rPr lang="sv-SE" sz="1100" dirty="0"/>
                        <a:t>Vård och</a:t>
                      </a:r>
                      <a:r>
                        <a:rPr lang="sv-SE" sz="1100" baseline="0" dirty="0"/>
                        <a:t> omsorgscollage</a:t>
                      </a:r>
                    </a:p>
                  </a:txBody>
                  <a:tcPr/>
                </a:tc>
                <a:tc>
                  <a:txBody>
                    <a:bodyPr/>
                    <a:lstStyle/>
                    <a:p>
                      <a:r>
                        <a:rPr lang="sv-SE" sz="1100" dirty="0"/>
                        <a:t>oklart, har nyss blivit inbjuden</a:t>
                      </a:r>
                      <a:r>
                        <a:rPr lang="sv-SE" sz="1100" baseline="0" dirty="0"/>
                        <a:t>  </a:t>
                      </a:r>
                      <a:endParaRPr lang="sv-SE" sz="1100" dirty="0"/>
                    </a:p>
                  </a:txBody>
                  <a:tcPr/>
                </a:tc>
                <a:tc>
                  <a:txBody>
                    <a:bodyPr/>
                    <a:lstStyle/>
                    <a:p>
                      <a:pPr>
                        <a:spcAft>
                          <a:spcPts val="600"/>
                        </a:spcAft>
                      </a:pPr>
                      <a:r>
                        <a:rPr lang="sv-SE" sz="1100" dirty="0"/>
                        <a:t>Hantera</a:t>
                      </a:r>
                      <a:r>
                        <a:rPr lang="sv-SE" sz="1100" baseline="0" dirty="0"/>
                        <a:t> vår och omsorgs collagefrågor och certifiering </a:t>
                      </a:r>
                    </a:p>
                    <a:p>
                      <a:pPr>
                        <a:spcAft>
                          <a:spcPts val="600"/>
                        </a:spcAft>
                      </a:pPr>
                      <a:r>
                        <a:rPr lang="sv-SE" sz="1100" baseline="0" dirty="0"/>
                        <a:t>Lokala frågor  som kommer från den regionala styrgruppen</a:t>
                      </a:r>
                      <a:endParaRPr lang="sv-SE" sz="1100" dirty="0"/>
                    </a:p>
                  </a:txBody>
                  <a:tcPr/>
                </a:tc>
                <a:tc>
                  <a:txBody>
                    <a:bodyPr/>
                    <a:lstStyle/>
                    <a:p>
                      <a:r>
                        <a:rPr lang="sv-SE" sz="1100" dirty="0"/>
                        <a:t>-ca 4ggr/år</a:t>
                      </a:r>
                    </a:p>
                  </a:txBody>
                  <a:tcPr/>
                </a:tc>
                <a:tc>
                  <a:txBody>
                    <a:bodyPr/>
                    <a:lstStyle/>
                    <a:p>
                      <a:r>
                        <a:rPr lang="sv-SE" sz="1100" dirty="0"/>
                        <a:t>-</a:t>
                      </a:r>
                    </a:p>
                  </a:txBody>
                  <a:tcPr/>
                </a:tc>
                <a:tc>
                  <a:txBody>
                    <a:bodyPr/>
                    <a:lstStyle/>
                    <a:p>
                      <a:r>
                        <a:rPr lang="sv-SE" sz="1100" dirty="0"/>
                        <a:t>Samma</a:t>
                      </a:r>
                      <a:r>
                        <a:rPr lang="sv-SE" sz="1100" baseline="0" dirty="0"/>
                        <a:t> gruppering som </a:t>
                      </a:r>
                      <a:r>
                        <a:rPr lang="sv-SE" sz="1100" baseline="0" dirty="0" err="1"/>
                        <a:t>falun</a:t>
                      </a:r>
                      <a:r>
                        <a:rPr lang="sv-SE" sz="1100" baseline="0" dirty="0"/>
                        <a:t>, men jag </a:t>
                      </a:r>
                      <a:r>
                        <a:rPr lang="sv-SE" sz="1100" baseline="0" dirty="0" err="1"/>
                        <a:t>representererar</a:t>
                      </a:r>
                      <a:r>
                        <a:rPr lang="sv-SE" sz="1100" baseline="0" dirty="0"/>
                        <a:t> både </a:t>
                      </a:r>
                      <a:r>
                        <a:rPr lang="sv-SE" sz="1100" baseline="0" dirty="0" err="1"/>
                        <a:t>falun</a:t>
                      </a:r>
                      <a:r>
                        <a:rPr lang="sv-SE" sz="1100" baseline="0" dirty="0"/>
                        <a:t> och mellersta för Region dalarna </a:t>
                      </a:r>
                      <a:endParaRPr lang="sv-SE" sz="1100" dirty="0"/>
                    </a:p>
                  </a:txBody>
                  <a:tcPr/>
                </a:tc>
                <a:extLst>
                  <a:ext uri="{0D108BD9-81ED-4DB2-BD59-A6C34878D82A}">
                    <a16:rowId xmlns:a16="http://schemas.microsoft.com/office/drawing/2014/main" val="2224758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Borlänge</a:t>
                      </a:r>
                    </a:p>
                    <a:p>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Styrgrupp Barn och unga</a:t>
                      </a:r>
                    </a:p>
                    <a:p>
                      <a:r>
                        <a:rPr lang="sv-SE" sz="1100" baseline="0" dirty="0"/>
                        <a:t> </a:t>
                      </a:r>
                    </a:p>
                  </a:txBody>
                  <a:tcPr/>
                </a:tc>
                <a:tc>
                  <a:txBody>
                    <a:bodyPr/>
                    <a:lstStyle/>
                    <a:p>
                      <a:r>
                        <a:rPr lang="sv-SE" sz="1100" dirty="0" err="1"/>
                        <a:t>Områdessamodnare</a:t>
                      </a:r>
                      <a:r>
                        <a:rPr lang="sv-SE" sz="1100" baseline="0" dirty="0"/>
                        <a:t> samt projektledare från Borlänge kommun resterande under planering</a:t>
                      </a:r>
                      <a:endParaRPr lang="sv-SE" sz="1100" dirty="0"/>
                    </a:p>
                  </a:txBody>
                  <a:tcPr/>
                </a:tc>
                <a:tc>
                  <a:txBody>
                    <a:bodyPr/>
                    <a:lstStyle/>
                    <a:p>
                      <a:pPr>
                        <a:spcAft>
                          <a:spcPts val="600"/>
                        </a:spcAft>
                      </a:pPr>
                      <a:r>
                        <a:rPr lang="sv-SE" sz="1100" dirty="0"/>
                        <a:t>Utveckla LÖK</a:t>
                      </a:r>
                    </a:p>
                  </a:txBody>
                  <a:tcPr/>
                </a:tc>
                <a:tc>
                  <a:txBody>
                    <a:bodyPr/>
                    <a:lstStyle/>
                    <a:p>
                      <a:endParaRPr lang="sv-SE" sz="1100" dirty="0"/>
                    </a:p>
                  </a:txBody>
                  <a:tcPr/>
                </a:tc>
                <a:tc>
                  <a:txBody>
                    <a:bodyPr/>
                    <a:lstStyle/>
                    <a:p>
                      <a:r>
                        <a:rPr lang="sv-SE" sz="1100" dirty="0"/>
                        <a:t>Utgår från RÖK </a:t>
                      </a:r>
                    </a:p>
                    <a:p>
                      <a:r>
                        <a:rPr lang="sv-SE" sz="1100" dirty="0"/>
                        <a:t>Regional överenskommelse</a:t>
                      </a:r>
                      <a:r>
                        <a:rPr lang="sv-SE" sz="1100" baseline="0" dirty="0"/>
                        <a:t> Missbruk riskbruk och funktionshinder</a:t>
                      </a:r>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r>
                        <a:rPr lang="sv-SE" sz="1100" dirty="0"/>
                        <a:t>Borlänge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Styrgrupp missbruk funktionshinder</a:t>
                      </a:r>
                    </a:p>
                    <a:p>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Områdessamordnare</a:t>
                      </a:r>
                      <a:r>
                        <a:rPr lang="sv-SE" sz="1100" baseline="0" dirty="0"/>
                        <a:t> samt projektledare från Borlänge kommun resterande under planering</a:t>
                      </a:r>
                      <a:endParaRPr lang="sv-SE" sz="1100" dirty="0"/>
                    </a:p>
                    <a:p>
                      <a:endParaRPr lang="sv-SE" sz="1100" dirty="0"/>
                    </a:p>
                  </a:txBody>
                  <a:tcPr/>
                </a:tc>
                <a:tc>
                  <a:txBody>
                    <a:bodyPr/>
                    <a:lstStyle/>
                    <a:p>
                      <a:r>
                        <a:rPr lang="sv-SE" sz="1100" dirty="0"/>
                        <a:t>Utveckla</a:t>
                      </a:r>
                      <a:r>
                        <a:rPr lang="sv-SE" sz="1100" baseline="0" dirty="0"/>
                        <a:t> LÖK </a:t>
                      </a:r>
                      <a:endParaRPr lang="sv-SE" sz="1100" dirty="0"/>
                    </a:p>
                  </a:txBody>
                  <a:tcPr/>
                </a:tc>
                <a:tc>
                  <a:txBody>
                    <a:bodyPr/>
                    <a:lstStyle/>
                    <a:p>
                      <a:endParaRPr lang="sv-SE" sz="1100" dirty="0"/>
                    </a:p>
                  </a:txBody>
                  <a:tcPr/>
                </a:tc>
                <a:tc>
                  <a:txBody>
                    <a:bodyPr/>
                    <a:lstStyle/>
                    <a:p>
                      <a:r>
                        <a:rPr lang="sv-SE" sz="1100" dirty="0"/>
                        <a:t>Utgår från RÖK </a:t>
                      </a:r>
                    </a:p>
                    <a:p>
                      <a:r>
                        <a:rPr lang="sv-SE" sz="1100" dirty="0"/>
                        <a:t>Regional överenskommelse</a:t>
                      </a:r>
                      <a:r>
                        <a:rPr lang="sv-SE" sz="1100" baseline="0" dirty="0"/>
                        <a:t> Missbruk riskbruk och funktionshinder</a:t>
                      </a:r>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2921342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77544" y="0"/>
            <a:ext cx="10619402" cy="1210581"/>
          </a:xfrm>
        </p:spPr>
        <p:txBody>
          <a:bodyPr>
            <a:normAutofit/>
          </a:bodyPr>
          <a:lstStyle/>
          <a:p>
            <a:r>
              <a:rPr lang="sv-SE" dirty="0"/>
              <a:t>Områdessamordnare Norra och västra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16</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743977582"/>
              </p:ext>
            </p:extLst>
          </p:nvPr>
        </p:nvGraphicFramePr>
        <p:xfrm>
          <a:off x="160714" y="879038"/>
          <a:ext cx="11870571" cy="4673496"/>
        </p:xfrm>
        <a:graphic>
          <a:graphicData uri="http://schemas.openxmlformats.org/drawingml/2006/table">
            <a:tbl>
              <a:tblPr firstRow="1" bandRow="1">
                <a:tableStyleId>{5C22544A-7EE6-4342-B048-85BDC9FD1C3A}</a:tableStyleId>
              </a:tblPr>
              <a:tblGrid>
                <a:gridCol w="953191">
                  <a:extLst>
                    <a:ext uri="{9D8B030D-6E8A-4147-A177-3AD203B41FA5}">
                      <a16:colId xmlns:a16="http://schemas.microsoft.com/office/drawing/2014/main" val="4259798525"/>
                    </a:ext>
                  </a:extLst>
                </a:gridCol>
                <a:gridCol w="1072342">
                  <a:extLst>
                    <a:ext uri="{9D8B030D-6E8A-4147-A177-3AD203B41FA5}">
                      <a16:colId xmlns:a16="http://schemas.microsoft.com/office/drawing/2014/main" val="2313203667"/>
                    </a:ext>
                  </a:extLst>
                </a:gridCol>
                <a:gridCol w="2701637">
                  <a:extLst>
                    <a:ext uri="{9D8B030D-6E8A-4147-A177-3AD203B41FA5}">
                      <a16:colId xmlns:a16="http://schemas.microsoft.com/office/drawing/2014/main" val="1266313779"/>
                    </a:ext>
                  </a:extLst>
                </a:gridCol>
                <a:gridCol w="2485505">
                  <a:extLst>
                    <a:ext uri="{9D8B030D-6E8A-4147-A177-3AD203B41FA5}">
                      <a16:colId xmlns:a16="http://schemas.microsoft.com/office/drawing/2014/main" val="3560380640"/>
                    </a:ext>
                  </a:extLst>
                </a:gridCol>
                <a:gridCol w="1970116">
                  <a:extLst>
                    <a:ext uri="{9D8B030D-6E8A-4147-A177-3AD203B41FA5}">
                      <a16:colId xmlns:a16="http://schemas.microsoft.com/office/drawing/2014/main" val="2219524579"/>
                    </a:ext>
                  </a:extLst>
                </a:gridCol>
                <a:gridCol w="1745673">
                  <a:extLst>
                    <a:ext uri="{9D8B030D-6E8A-4147-A177-3AD203B41FA5}">
                      <a16:colId xmlns:a16="http://schemas.microsoft.com/office/drawing/2014/main" val="3902753882"/>
                    </a:ext>
                  </a:extLst>
                </a:gridCol>
                <a:gridCol w="942107">
                  <a:extLst>
                    <a:ext uri="{9D8B030D-6E8A-4147-A177-3AD203B41FA5}">
                      <a16:colId xmlns:a16="http://schemas.microsoft.com/office/drawing/2014/main" val="4032107003"/>
                    </a:ext>
                  </a:extLst>
                </a:gridCol>
              </a:tblGrid>
              <a:tr h="278355">
                <a:tc>
                  <a:txBody>
                    <a:bodyPr/>
                    <a:lstStyle/>
                    <a:p>
                      <a:r>
                        <a:rPr lang="sv-SE" sz="1400" dirty="0"/>
                        <a:t>Kommun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584316">
                <a:tc>
                  <a:txBody>
                    <a:bodyPr/>
                    <a:lstStyle/>
                    <a:p>
                      <a:r>
                        <a:rPr lang="sv-SE" sz="1100" dirty="0"/>
                        <a:t>Rättvik</a:t>
                      </a:r>
                    </a:p>
                  </a:txBody>
                  <a:tcPr/>
                </a:tc>
                <a:tc>
                  <a:txBody>
                    <a:bodyPr/>
                    <a:lstStyle/>
                    <a:p>
                      <a:r>
                        <a:rPr lang="sv-SE" sz="1100" kern="1200" dirty="0">
                          <a:solidFill>
                            <a:schemeClr val="dk1"/>
                          </a:solidFill>
                          <a:latin typeface="+mn-lt"/>
                          <a:ea typeface="+mn-ea"/>
                          <a:cs typeface="+mn-cs"/>
                        </a:rPr>
                        <a:t>Hälso och sjukvård, vård och omsorg</a:t>
                      </a:r>
                    </a:p>
                  </a:txBody>
                  <a:tcPr/>
                </a:tc>
                <a:tc>
                  <a:txBody>
                    <a:bodyPr/>
                    <a:lstStyle/>
                    <a:p>
                      <a:pPr marL="0" algn="l" defTabSz="914400" rtl="0" eaLnBrk="1" latinLnBrk="0" hangingPunct="1"/>
                      <a:r>
                        <a:rPr lang="sv-SE" sz="1100" kern="1200" dirty="0">
                          <a:solidFill>
                            <a:schemeClr val="dk1"/>
                          </a:solidFill>
                          <a:latin typeface="+mn-lt"/>
                          <a:ea typeface="+mn-ea"/>
                          <a:cs typeface="+mn-cs"/>
                        </a:rPr>
                        <a:t>Verksamhetschef vårdcentral, chef kommunal hälso och sjukvård, MAS, samordnare, övriga inbjudna tjänstemän</a:t>
                      </a:r>
                    </a:p>
                  </a:txBody>
                  <a:tcPr/>
                </a:tc>
                <a:tc>
                  <a:txBody>
                    <a:bodyPr/>
                    <a:lstStyle/>
                    <a:p>
                      <a:pPr marL="0" algn="l" defTabSz="914400" rtl="0" eaLnBrk="1" latinLnBrk="0" hangingPunct="1"/>
                      <a:r>
                        <a:rPr lang="sv-SE" sz="1100" kern="1200" dirty="0">
                          <a:solidFill>
                            <a:schemeClr val="dk1"/>
                          </a:solidFill>
                          <a:latin typeface="+mn-lt"/>
                          <a:ea typeface="+mn-ea"/>
                          <a:cs typeface="+mn-cs"/>
                        </a:rPr>
                        <a:t>Samverka</a:t>
                      </a:r>
                      <a:r>
                        <a:rPr lang="sv-SE" sz="1100" kern="1200" baseline="0" dirty="0">
                          <a:solidFill>
                            <a:schemeClr val="dk1"/>
                          </a:solidFill>
                          <a:latin typeface="+mn-lt"/>
                          <a:ea typeface="+mn-ea"/>
                          <a:cs typeface="+mn-cs"/>
                        </a:rPr>
                        <a:t>n mellan huvudmännen, lyfta aktuella ämnen efter behov, lokala överenskommelser</a:t>
                      </a:r>
                      <a:endParaRPr lang="sv-SE" sz="1100" kern="1200" dirty="0">
                        <a:solidFill>
                          <a:schemeClr val="dk1"/>
                        </a:solidFill>
                        <a:latin typeface="+mn-lt"/>
                        <a:ea typeface="+mn-ea"/>
                        <a:cs typeface="+mn-cs"/>
                      </a:endParaRPr>
                    </a:p>
                  </a:txBody>
                  <a:tcPr/>
                </a:tc>
                <a:tc>
                  <a:txBody>
                    <a:bodyPr/>
                    <a:lstStyle/>
                    <a:p>
                      <a:r>
                        <a:rPr lang="sv-SE" sz="1100" dirty="0"/>
                        <a:t>5 ggr/år</a:t>
                      </a:r>
                    </a:p>
                  </a:txBody>
                  <a:tcPr/>
                </a:tc>
                <a:tc>
                  <a:txBody>
                    <a:bodyPr/>
                    <a:lstStyle/>
                    <a:p>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kern="1200" dirty="0">
                        <a:solidFill>
                          <a:schemeClr val="dk1"/>
                        </a:solidFill>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2902480064"/>
                  </a:ext>
                </a:extLst>
              </a:tr>
              <a:tr h="542792">
                <a:tc>
                  <a:txBody>
                    <a:bodyPr/>
                    <a:lstStyle/>
                    <a:p>
                      <a:r>
                        <a:rPr lang="sv-SE" sz="1100" kern="1200" dirty="0">
                          <a:solidFill>
                            <a:schemeClr val="dk1"/>
                          </a:solidFill>
                          <a:latin typeface="+mn-lt"/>
                          <a:ea typeface="+mn-ea"/>
                          <a:cs typeface="+mn-cs"/>
                        </a:rPr>
                        <a:t>Leksand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Hälso och sjukvård, vård och omsorg</a:t>
                      </a:r>
                    </a:p>
                  </a:txBody>
                  <a:tcPr/>
                </a:tc>
                <a:tc>
                  <a:txBody>
                    <a:bodyPr/>
                    <a:lstStyle/>
                    <a:p>
                      <a:r>
                        <a:rPr lang="sv-SE" sz="1100" kern="1200" dirty="0">
                          <a:solidFill>
                            <a:schemeClr val="dk1"/>
                          </a:solidFill>
                          <a:latin typeface="+mn-lt"/>
                          <a:ea typeface="+mn-ea"/>
                          <a:cs typeface="+mn-cs"/>
                        </a:rPr>
                        <a:t>Verksamhetschef vårdcentral, chef kommunal hälso och sjukvård, övriga inbjudna tjänstemän</a:t>
                      </a:r>
                    </a:p>
                  </a:txBody>
                  <a:tcPr/>
                </a:tc>
                <a:tc>
                  <a:txBody>
                    <a:bodyPr/>
                    <a:lstStyle/>
                    <a:p>
                      <a:pPr>
                        <a:spcAft>
                          <a:spcPts val="600"/>
                        </a:spcAft>
                      </a:pPr>
                      <a:r>
                        <a:rPr lang="sv-SE" sz="1100" kern="1200" dirty="0">
                          <a:solidFill>
                            <a:schemeClr val="dk1"/>
                          </a:solidFill>
                          <a:latin typeface="+mn-lt"/>
                          <a:ea typeface="+mn-ea"/>
                          <a:cs typeface="+mn-cs"/>
                        </a:rPr>
                        <a:t>Samverkan, lyfta aktuella ämnen efter behov, lokala överenskommelser</a:t>
                      </a:r>
                    </a:p>
                  </a:txBody>
                  <a:tcPr/>
                </a:tc>
                <a:tc>
                  <a:txBody>
                    <a:bodyPr/>
                    <a:lstStyle/>
                    <a:p>
                      <a:r>
                        <a:rPr lang="sv-SE" sz="1100" kern="1200" dirty="0">
                          <a:solidFill>
                            <a:schemeClr val="dk1"/>
                          </a:solidFill>
                          <a:latin typeface="+mn-lt"/>
                          <a:ea typeface="+mn-ea"/>
                          <a:cs typeface="+mn-cs"/>
                        </a:rPr>
                        <a:t>Ca 4-6 ggr/år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610639">
                <a:tc>
                  <a:txBody>
                    <a:bodyPr/>
                    <a:lstStyle/>
                    <a:p>
                      <a:r>
                        <a:rPr lang="sv-SE" sz="1100" dirty="0"/>
                        <a:t>Vansbro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Hälso och sjukvård, </a:t>
                      </a:r>
                      <a:r>
                        <a:rPr lang="sv-SE" sz="1100" kern="1200" dirty="0">
                          <a:solidFill>
                            <a:schemeClr val="dk1"/>
                          </a:solidFill>
                          <a:latin typeface="+mn-lt"/>
                          <a:ea typeface="+mn-ea"/>
                          <a:cs typeface="+mn-cs"/>
                        </a:rPr>
                        <a:t>vård och omsorg</a:t>
                      </a:r>
                      <a:endParaRPr lang="sv-SE" sz="1100" dirty="0"/>
                    </a:p>
                  </a:txBody>
                  <a:tcPr/>
                </a:tc>
                <a:tc>
                  <a:txBody>
                    <a:bodyPr/>
                    <a:lstStyle/>
                    <a:p>
                      <a:r>
                        <a:rPr lang="sv-SE" sz="1100" dirty="0"/>
                        <a:t>Verksamhetschef</a:t>
                      </a:r>
                      <a:r>
                        <a:rPr lang="sv-SE" sz="1100" baseline="0" dirty="0"/>
                        <a:t> vårdcentral, chef kommunal hälso och sjukvård, </a:t>
                      </a:r>
                      <a:r>
                        <a:rPr lang="sv-SE" sz="1100" kern="1200" dirty="0">
                          <a:solidFill>
                            <a:schemeClr val="dk1"/>
                          </a:solidFill>
                          <a:latin typeface="+mn-lt"/>
                          <a:ea typeface="+mn-ea"/>
                          <a:cs typeface="+mn-cs"/>
                        </a:rPr>
                        <a:t>övriga inbjudna tjänstemän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100" kern="1200" dirty="0">
                          <a:solidFill>
                            <a:schemeClr val="dk1"/>
                          </a:solidFill>
                          <a:latin typeface="+mn-lt"/>
                          <a:ea typeface="+mn-ea"/>
                          <a:cs typeface="+mn-cs"/>
                        </a:rPr>
                        <a:t>Samverkan, lyfta aktuella ämnen efter behov</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Ca 1 ggr/vecka</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590204">
                <a:tc>
                  <a:txBody>
                    <a:bodyPr/>
                    <a:lstStyle/>
                    <a:p>
                      <a:r>
                        <a:rPr lang="sv-SE" sz="1100" dirty="0"/>
                        <a:t>Malung-Sälen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Hälso och sjukvård, </a:t>
                      </a:r>
                      <a:r>
                        <a:rPr lang="sv-SE" sz="1100" kern="1200" dirty="0">
                          <a:solidFill>
                            <a:schemeClr val="dk1"/>
                          </a:solidFill>
                          <a:latin typeface="+mn-lt"/>
                          <a:ea typeface="+mn-ea"/>
                          <a:cs typeface="+mn-cs"/>
                        </a:rPr>
                        <a:t>vård och omsorg</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Verksamhetschef</a:t>
                      </a:r>
                      <a:r>
                        <a:rPr lang="sv-SE" sz="1100" baseline="0" dirty="0"/>
                        <a:t> vårdcentral, chef kommunal hälso och sjukvård, </a:t>
                      </a:r>
                      <a:r>
                        <a:rPr lang="sv-SE" sz="1100" kern="1200" dirty="0">
                          <a:solidFill>
                            <a:schemeClr val="dk1"/>
                          </a:solidFill>
                          <a:latin typeface="+mn-lt"/>
                          <a:ea typeface="+mn-ea"/>
                          <a:cs typeface="+mn-cs"/>
                        </a:rPr>
                        <a:t>övriga inbjudna tjänstemän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100" kern="1200" dirty="0">
                          <a:solidFill>
                            <a:schemeClr val="dk1"/>
                          </a:solidFill>
                          <a:latin typeface="+mn-lt"/>
                          <a:ea typeface="+mn-ea"/>
                          <a:cs typeface="+mn-cs"/>
                        </a:rPr>
                        <a:t>Samverkan, lyfta aktuella ämnen efter behov, lokala överenskommelser</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Ca varannan vecka</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594360">
                <a:tc>
                  <a:txBody>
                    <a:bodyPr/>
                    <a:lstStyle/>
                    <a:p>
                      <a:r>
                        <a:rPr lang="sv-SE" sz="1100" dirty="0"/>
                        <a:t>Älvdalen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Hälso och sjukvård, </a:t>
                      </a:r>
                      <a:r>
                        <a:rPr lang="sv-SE" sz="1100" kern="1200" dirty="0">
                          <a:solidFill>
                            <a:schemeClr val="dk1"/>
                          </a:solidFill>
                          <a:latin typeface="+mn-lt"/>
                          <a:ea typeface="+mn-ea"/>
                          <a:cs typeface="+mn-cs"/>
                        </a:rPr>
                        <a:t>vård och omsorg</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Verksamhetschef</a:t>
                      </a:r>
                      <a:r>
                        <a:rPr lang="sv-SE" sz="1100" baseline="0" dirty="0"/>
                        <a:t> vårdcentral, chef kommunal hälso och sjukvård, </a:t>
                      </a:r>
                      <a:r>
                        <a:rPr lang="sv-SE" sz="1100" kern="1200" dirty="0">
                          <a:solidFill>
                            <a:schemeClr val="dk1"/>
                          </a:solidFill>
                          <a:latin typeface="+mn-lt"/>
                          <a:ea typeface="+mn-ea"/>
                          <a:cs typeface="+mn-cs"/>
                        </a:rPr>
                        <a:t>övriga inbjudna tjänstemän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100" kern="1200" dirty="0">
                          <a:solidFill>
                            <a:schemeClr val="dk1"/>
                          </a:solidFill>
                          <a:latin typeface="+mn-lt"/>
                          <a:ea typeface="+mn-ea"/>
                          <a:cs typeface="+mn-cs"/>
                        </a:rPr>
                        <a:t>Samverkan, lyfta aktuella ämnen efter behov, lokala överenskommelser</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Ca 4-6 ggr/år</a:t>
                      </a:r>
                    </a:p>
                    <a:p>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dirty="0"/>
                    </a:p>
                  </a:txBody>
                  <a:tcPr/>
                </a:tc>
                <a:tc>
                  <a:txBody>
                    <a:bodyPr/>
                    <a:lstStyle/>
                    <a:p>
                      <a:endParaRPr lang="sv-SE" sz="1100" dirty="0"/>
                    </a:p>
                  </a:txBody>
                  <a:tcPr/>
                </a:tc>
                <a:extLst>
                  <a:ext uri="{0D108BD9-81ED-4DB2-BD59-A6C34878D82A}">
                    <a16:rowId xmlns:a16="http://schemas.microsoft.com/office/drawing/2014/main" val="203252971"/>
                  </a:ext>
                </a:extLst>
              </a:tr>
              <a:tr h="615142">
                <a:tc>
                  <a:txBody>
                    <a:bodyPr/>
                    <a:lstStyle/>
                    <a:p>
                      <a:r>
                        <a:rPr lang="sv-SE" sz="1100" dirty="0"/>
                        <a:t>Mora</a:t>
                      </a:r>
                    </a:p>
                  </a:txBody>
                  <a:tcPr/>
                </a:tc>
                <a:tc>
                  <a:txBody>
                    <a:bodyPr/>
                    <a:lstStyle/>
                    <a:p>
                      <a:r>
                        <a:rPr lang="sv-SE" sz="1100" kern="1200" dirty="0">
                          <a:solidFill>
                            <a:schemeClr val="dk1"/>
                          </a:solidFill>
                          <a:latin typeface="+mn-lt"/>
                          <a:ea typeface="+mn-ea"/>
                          <a:cs typeface="+mn-cs"/>
                        </a:rPr>
                        <a:t>Hälso och sjukvård, vård och omsorg</a:t>
                      </a:r>
                    </a:p>
                  </a:txBody>
                  <a:tcPr/>
                </a:tc>
                <a:tc>
                  <a:txBody>
                    <a:bodyPr/>
                    <a:lstStyle/>
                    <a:p>
                      <a:pPr marL="0" algn="l" defTabSz="914400" rtl="0" eaLnBrk="1" latinLnBrk="0" hangingPunct="1"/>
                      <a:r>
                        <a:rPr lang="sv-SE" sz="1100" kern="1200" dirty="0">
                          <a:solidFill>
                            <a:schemeClr val="dk1"/>
                          </a:solidFill>
                          <a:latin typeface="+mn-lt"/>
                          <a:ea typeface="+mn-ea"/>
                          <a:cs typeface="+mn-cs"/>
                        </a:rPr>
                        <a:t>Verksamhetschef vårdcentral, chef kommunal hälso och sjukvård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Samverkan, lyfta aktuella ämnen efter behov, lokala överenskommelser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Ca 1 ggr/vecka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kern="1200" dirty="0">
                        <a:solidFill>
                          <a:schemeClr val="dk1"/>
                        </a:solidFill>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3219727155"/>
                  </a:ext>
                </a:extLst>
              </a:tr>
              <a:tr h="765475">
                <a:tc>
                  <a:txBody>
                    <a:bodyPr/>
                    <a:lstStyle/>
                    <a:p>
                      <a:r>
                        <a:rPr lang="sv-SE" sz="1100" dirty="0"/>
                        <a:t>Orsa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Hälso och sjukvård, </a:t>
                      </a:r>
                      <a:r>
                        <a:rPr lang="sv-SE" sz="1100" kern="1200" dirty="0">
                          <a:solidFill>
                            <a:schemeClr val="dk1"/>
                          </a:solidFill>
                          <a:latin typeface="+mn-lt"/>
                          <a:ea typeface="+mn-ea"/>
                          <a:cs typeface="+mn-cs"/>
                        </a:rPr>
                        <a:t>vård och omsorg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Verksamhetschef</a:t>
                      </a:r>
                      <a:r>
                        <a:rPr lang="sv-SE" sz="1100" baseline="0" dirty="0"/>
                        <a:t> vårdcentral, chef kommunal hälso och sjukvård, samordnare, </a:t>
                      </a:r>
                      <a:r>
                        <a:rPr lang="sv-SE" sz="1100" kern="1200" dirty="0">
                          <a:solidFill>
                            <a:schemeClr val="dk1"/>
                          </a:solidFill>
                          <a:latin typeface="+mn-lt"/>
                          <a:ea typeface="+mn-ea"/>
                          <a:cs typeface="+mn-cs"/>
                        </a:rPr>
                        <a:t>övriga inbjudna tjänstemän</a:t>
                      </a:r>
                      <a:endParaRPr lang="sv-SE" sz="110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100" kern="1200" dirty="0">
                          <a:solidFill>
                            <a:schemeClr val="dk1"/>
                          </a:solidFill>
                          <a:latin typeface="+mn-lt"/>
                          <a:ea typeface="+mn-ea"/>
                          <a:cs typeface="+mn-cs"/>
                        </a:rPr>
                        <a:t>Samverkan, lyfta aktuella ämnen efter behov, lokala överenskommelser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Ca 4-6 ggr/år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err="1">
                          <a:solidFill>
                            <a:schemeClr val="dk1"/>
                          </a:solidFill>
                          <a:latin typeface="+mn-lt"/>
                          <a:ea typeface="+mn-ea"/>
                          <a:cs typeface="+mn-cs"/>
                        </a:rPr>
                        <a:t>Polsam</a:t>
                      </a:r>
                      <a:r>
                        <a:rPr lang="sv-SE" sz="1100" kern="1200" dirty="0">
                          <a:solidFill>
                            <a:schemeClr val="dk1"/>
                          </a:solidFill>
                          <a:latin typeface="+mn-lt"/>
                          <a:ea typeface="+mn-ea"/>
                          <a:cs typeface="+mn-cs"/>
                        </a:rPr>
                        <a:t> (rapport från gruppen avges på </a:t>
                      </a:r>
                      <a:r>
                        <a:rPr lang="sv-SE" sz="1100" kern="1200" dirty="0" err="1">
                          <a:solidFill>
                            <a:schemeClr val="dk1"/>
                          </a:solidFill>
                          <a:latin typeface="+mn-lt"/>
                          <a:ea typeface="+mn-ea"/>
                          <a:cs typeface="+mn-cs"/>
                        </a:rPr>
                        <a:t>Polsam</a:t>
                      </a:r>
                      <a:r>
                        <a:rPr lang="sv-SE" sz="1100" kern="1200" baseline="0" dirty="0">
                          <a:solidFill>
                            <a:schemeClr val="dk1"/>
                          </a:solidFill>
                          <a:latin typeface="+mn-lt"/>
                          <a:ea typeface="+mn-ea"/>
                          <a:cs typeface="+mn-cs"/>
                        </a:rPr>
                        <a:t>)</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1339413544"/>
                  </a:ext>
                </a:extLst>
              </a:tr>
            </a:tbl>
          </a:graphicData>
        </a:graphic>
      </p:graphicFrame>
      <p:sp>
        <p:nvSpPr>
          <p:cNvPr id="3" name="textruta 2"/>
          <p:cNvSpPr txBox="1"/>
          <p:nvPr/>
        </p:nvSpPr>
        <p:spPr>
          <a:xfrm>
            <a:off x="160714" y="5586909"/>
            <a:ext cx="11870571" cy="769441"/>
          </a:xfrm>
          <a:prstGeom prst="rect">
            <a:avLst/>
          </a:prstGeom>
          <a:noFill/>
        </p:spPr>
        <p:txBody>
          <a:bodyPr wrap="square" rtlCol="0">
            <a:spAutoFit/>
          </a:bodyPr>
          <a:lstStyle/>
          <a:p>
            <a:r>
              <a:rPr lang="sv-SE" sz="1100" dirty="0">
                <a:solidFill>
                  <a:schemeClr val="dk1"/>
                </a:solidFill>
              </a:rPr>
              <a:t>Det finns så många olika samverkansgrupper mellan region och kommun. I det flesta av mina kommuner finns det samverkan med regionen angående;  Integrerad missbruksmottagning, samverkan barn och unga/familjecentral/ungdomshälsa, samverkansgrupper mellan sjuksköterskor gällande patientfall/SUS/hemsjukvård, samverkansmöten med verksamhetschefer. </a:t>
            </a:r>
            <a:br>
              <a:rPr lang="sv-SE" sz="1100" dirty="0">
                <a:solidFill>
                  <a:schemeClr val="dk1"/>
                </a:solidFill>
              </a:rPr>
            </a:br>
            <a:r>
              <a:rPr lang="sv-SE" sz="1100" dirty="0">
                <a:solidFill>
                  <a:schemeClr val="dk1"/>
                </a:solidFill>
              </a:rPr>
              <a:t>Det finns också en del arbetsgrupper för framtagande av lokala överenskommelser enligt det regionala överenskommelserna och God och Nära Vård. </a:t>
            </a:r>
            <a:br>
              <a:rPr lang="sv-SE" sz="1100" dirty="0">
                <a:solidFill>
                  <a:schemeClr val="dk1"/>
                </a:solidFill>
              </a:rPr>
            </a:br>
            <a:r>
              <a:rPr lang="sv-SE" sz="1100" dirty="0">
                <a:solidFill>
                  <a:schemeClr val="dk1"/>
                </a:solidFill>
              </a:rPr>
              <a:t>I dessa olika (och många) samverkansgrupper så ingår representanter från vårdcentral, psykiatri, habilitering, BUP samt kommunal vård och omsorg samt i vissa fall skola. </a:t>
            </a:r>
          </a:p>
        </p:txBody>
      </p:sp>
    </p:spTree>
    <p:extLst>
      <p:ext uri="{BB962C8B-B14F-4D97-AF65-F5344CB8AC3E}">
        <p14:creationId xmlns:p14="http://schemas.microsoft.com/office/powerpoint/2010/main" val="3150394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1043" y="330503"/>
            <a:ext cx="10619402" cy="727736"/>
          </a:xfrm>
        </p:spPr>
        <p:txBody>
          <a:bodyPr>
            <a:normAutofit/>
          </a:bodyPr>
          <a:lstStyle/>
          <a:p>
            <a:r>
              <a:rPr lang="sv-SE" dirty="0"/>
              <a:t>Områdessamordnare Södra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17</a:t>
            </a:fld>
            <a:endParaRPr lang="sv-SE" dirty="0"/>
          </a:p>
        </p:txBody>
      </p:sp>
      <p:graphicFrame>
        <p:nvGraphicFramePr>
          <p:cNvPr id="6" name="Platshållare för innehåll 5"/>
          <p:cNvGraphicFramePr>
            <a:graphicFrameLocks/>
          </p:cNvGraphicFramePr>
          <p:nvPr/>
        </p:nvGraphicFramePr>
        <p:xfrm>
          <a:off x="86666" y="1215733"/>
          <a:ext cx="11904536" cy="4983123"/>
        </p:xfrm>
        <a:graphic>
          <a:graphicData uri="http://schemas.openxmlformats.org/drawingml/2006/table">
            <a:tbl>
              <a:tblPr firstRow="1" bandRow="1">
                <a:tableStyleId>{5C22544A-7EE6-4342-B048-85BDC9FD1C3A}</a:tableStyleId>
              </a:tblPr>
              <a:tblGrid>
                <a:gridCol w="1043865">
                  <a:extLst>
                    <a:ext uri="{9D8B030D-6E8A-4147-A177-3AD203B41FA5}">
                      <a16:colId xmlns:a16="http://schemas.microsoft.com/office/drawing/2014/main" val="4259798525"/>
                    </a:ext>
                  </a:extLst>
                </a:gridCol>
                <a:gridCol w="1437981">
                  <a:extLst>
                    <a:ext uri="{9D8B030D-6E8A-4147-A177-3AD203B41FA5}">
                      <a16:colId xmlns:a16="http://schemas.microsoft.com/office/drawing/2014/main" val="2313203667"/>
                    </a:ext>
                  </a:extLst>
                </a:gridCol>
                <a:gridCol w="2826448">
                  <a:extLst>
                    <a:ext uri="{9D8B030D-6E8A-4147-A177-3AD203B41FA5}">
                      <a16:colId xmlns:a16="http://schemas.microsoft.com/office/drawing/2014/main" val="1266313779"/>
                    </a:ext>
                  </a:extLst>
                </a:gridCol>
                <a:gridCol w="2138168">
                  <a:extLst>
                    <a:ext uri="{9D8B030D-6E8A-4147-A177-3AD203B41FA5}">
                      <a16:colId xmlns:a16="http://schemas.microsoft.com/office/drawing/2014/main" val="3560380640"/>
                    </a:ext>
                  </a:extLst>
                </a:gridCol>
                <a:gridCol w="1137047">
                  <a:extLst>
                    <a:ext uri="{9D8B030D-6E8A-4147-A177-3AD203B41FA5}">
                      <a16:colId xmlns:a16="http://schemas.microsoft.com/office/drawing/2014/main" val="2219524579"/>
                    </a:ext>
                  </a:extLst>
                </a:gridCol>
                <a:gridCol w="1745672">
                  <a:extLst>
                    <a:ext uri="{9D8B030D-6E8A-4147-A177-3AD203B41FA5}">
                      <a16:colId xmlns:a16="http://schemas.microsoft.com/office/drawing/2014/main" val="3902753882"/>
                    </a:ext>
                  </a:extLst>
                </a:gridCol>
                <a:gridCol w="1575355">
                  <a:extLst>
                    <a:ext uri="{9D8B030D-6E8A-4147-A177-3AD203B41FA5}">
                      <a16:colId xmlns:a16="http://schemas.microsoft.com/office/drawing/2014/main" val="4032107003"/>
                    </a:ext>
                  </a:extLst>
                </a:gridCol>
              </a:tblGrid>
              <a:tr h="319683">
                <a:tc>
                  <a:txBody>
                    <a:bodyPr/>
                    <a:lstStyle/>
                    <a:p>
                      <a:r>
                        <a:rPr lang="sv-SE" sz="1400" dirty="0"/>
                        <a:t>Kommun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1090425">
                <a:tc>
                  <a:txBody>
                    <a:bodyPr/>
                    <a:lstStyle/>
                    <a:p>
                      <a:r>
                        <a:rPr lang="sv-SE" sz="800" dirty="0"/>
                        <a:t>Avesta</a:t>
                      </a:r>
                    </a:p>
                  </a:txBody>
                  <a:tcPr/>
                </a:tc>
                <a:tc>
                  <a:txBody>
                    <a:bodyPr/>
                    <a:lstStyle/>
                    <a:p>
                      <a:r>
                        <a:rPr lang="sv-SE" sz="800" kern="1200" dirty="0">
                          <a:solidFill>
                            <a:schemeClr val="dk1"/>
                          </a:solidFill>
                          <a:latin typeface="+mn-lt"/>
                          <a:ea typeface="+mn-ea"/>
                          <a:cs typeface="+mn-cs"/>
                        </a:rPr>
                        <a:t>Styrgrupp </a:t>
                      </a:r>
                      <a:r>
                        <a:rPr lang="sv-SE" sz="800" kern="1200" dirty="0" err="1">
                          <a:solidFill>
                            <a:schemeClr val="dk1"/>
                          </a:solidFill>
                          <a:latin typeface="+mn-lt"/>
                          <a:ea typeface="+mn-ea"/>
                          <a:cs typeface="+mn-cs"/>
                        </a:rPr>
                        <a:t>Ungdoms-mottagning</a:t>
                      </a:r>
                      <a:r>
                        <a:rPr lang="sv-SE" sz="800" kern="1200" dirty="0">
                          <a:solidFill>
                            <a:schemeClr val="dk1"/>
                          </a:solidFill>
                          <a:latin typeface="+mn-lt"/>
                          <a:ea typeface="+mn-ea"/>
                          <a:cs typeface="+mn-cs"/>
                        </a:rPr>
                        <a:t>, Familjecentral och SBU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Regionens tjänstemän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Samordnare, Verksamhetschef vårdcentraler 3 </a:t>
                      </a:r>
                      <a:r>
                        <a:rPr lang="sv-SE" sz="800" kern="1200" dirty="0" err="1">
                          <a:solidFill>
                            <a:schemeClr val="dk1"/>
                          </a:solidFill>
                          <a:latin typeface="+mn-lt"/>
                          <a:ea typeface="+mn-ea"/>
                          <a:cs typeface="+mn-cs"/>
                        </a:rPr>
                        <a:t>st</a:t>
                      </a:r>
                      <a:r>
                        <a:rPr lang="sv-SE" sz="800" kern="1200" dirty="0">
                          <a:solidFill>
                            <a:schemeClr val="dk1"/>
                          </a:solidFill>
                          <a:latin typeface="+mn-lt"/>
                          <a:ea typeface="+mn-ea"/>
                          <a:cs typeface="+mn-cs"/>
                        </a:rPr>
                        <a:t> ( </a:t>
                      </a:r>
                      <a:r>
                        <a:rPr lang="sv-SE" sz="800" kern="1200" dirty="0" err="1">
                          <a:solidFill>
                            <a:schemeClr val="dk1"/>
                          </a:solidFill>
                          <a:latin typeface="+mn-lt"/>
                          <a:ea typeface="+mn-ea"/>
                          <a:cs typeface="+mn-cs"/>
                        </a:rPr>
                        <a:t>inkl</a:t>
                      </a:r>
                      <a:r>
                        <a:rPr lang="sv-SE" sz="800" kern="1200" dirty="0">
                          <a:solidFill>
                            <a:schemeClr val="dk1"/>
                          </a:solidFill>
                          <a:latin typeface="+mn-lt"/>
                          <a:ea typeface="+mn-ea"/>
                          <a:cs typeface="+mn-cs"/>
                        </a:rPr>
                        <a:t> privata), 1a linjens chef</a:t>
                      </a:r>
                      <a:r>
                        <a:rPr lang="sv-SE" sz="800" kern="1200" baseline="0" dirty="0">
                          <a:solidFill>
                            <a:schemeClr val="dk1"/>
                          </a:solidFill>
                          <a:latin typeface="+mn-lt"/>
                          <a:ea typeface="+mn-ea"/>
                          <a:cs typeface="+mn-cs"/>
                        </a:rPr>
                        <a:t> öppenvårdspsykiatrin, </a:t>
                      </a:r>
                      <a:endParaRPr lang="sv-SE" sz="8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1a linjens chef BUP, 1a linjens chef HAB och</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Assistent</a:t>
                      </a:r>
                      <a:r>
                        <a:rPr lang="sv-SE" sz="800" kern="1200" baseline="0" dirty="0">
                          <a:solidFill>
                            <a:schemeClr val="dk1"/>
                          </a:solidFill>
                          <a:latin typeface="+mn-lt"/>
                          <a:ea typeface="+mn-ea"/>
                          <a:cs typeface="+mn-cs"/>
                        </a:rPr>
                        <a:t> för anteckningar</a:t>
                      </a:r>
                      <a:endParaRPr lang="sv-SE" sz="8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Kommunens tjänstemän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Resultatenhetschef skola, elevhälsochef, förskolechef, socialchef och/eller enhetschef familjeomsorgen</a:t>
                      </a:r>
                    </a:p>
                  </a:txBody>
                  <a:tcPr/>
                </a:tc>
                <a:tc>
                  <a:txBody>
                    <a:bodyPr/>
                    <a:lstStyle/>
                    <a:p>
                      <a:pPr marL="0" algn="l" defTabSz="914400" rtl="0" eaLnBrk="1" latinLnBrk="0" hangingPunct="1"/>
                      <a:r>
                        <a:rPr lang="sv-SE" sz="800" kern="1200" dirty="0">
                          <a:solidFill>
                            <a:schemeClr val="dk1"/>
                          </a:solidFill>
                          <a:latin typeface="+mn-lt"/>
                          <a:ea typeface="+mn-ea"/>
                          <a:cs typeface="+mn-cs"/>
                        </a:rPr>
                        <a:t>Utifrån</a:t>
                      </a:r>
                      <a:r>
                        <a:rPr lang="sv-SE" sz="800" kern="1200" baseline="0" dirty="0">
                          <a:solidFill>
                            <a:schemeClr val="dk1"/>
                          </a:solidFill>
                          <a:latin typeface="+mn-lt"/>
                          <a:ea typeface="+mn-ea"/>
                          <a:cs typeface="+mn-cs"/>
                        </a:rPr>
                        <a:t> regionala överenskommelser ( RÖK) skapa lokala överenskommelser (LÖK) där vi beskriver hur samverkan ska fungera. Vi lyfter också aktuella samverkansfrågor inom de områdena UM, FC och SBU</a:t>
                      </a:r>
                    </a:p>
                    <a:p>
                      <a:pPr marL="0" algn="l" defTabSz="914400" rtl="0" eaLnBrk="1" latinLnBrk="0" hangingPunct="1"/>
                      <a:r>
                        <a:rPr lang="sv-SE" sz="800" kern="1200" baseline="0" dirty="0">
                          <a:solidFill>
                            <a:schemeClr val="dk1"/>
                          </a:solidFill>
                          <a:latin typeface="+mn-lt"/>
                          <a:ea typeface="+mn-ea"/>
                          <a:cs typeface="+mn-cs"/>
                        </a:rPr>
                        <a:t>Ser på samverkansvinster och hur vi kan förbättra.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baseline="0" dirty="0">
                          <a:solidFill>
                            <a:schemeClr val="dk1"/>
                          </a:solidFill>
                          <a:latin typeface="+mn-lt"/>
                          <a:ea typeface="+mn-ea"/>
                          <a:cs typeface="+mn-cs"/>
                        </a:rPr>
                        <a:t>Skapar en handlingsplan</a:t>
                      </a:r>
                      <a:endParaRPr lang="sv-SE" sz="800" dirty="0"/>
                    </a:p>
                    <a:p>
                      <a:pPr marL="0" algn="l" defTabSz="914400" rtl="0" eaLnBrk="1" latinLnBrk="0" hangingPunct="1"/>
                      <a:endParaRPr lang="sv-SE" sz="800" kern="1200" dirty="0">
                        <a:solidFill>
                          <a:schemeClr val="dk1"/>
                        </a:solidFill>
                        <a:latin typeface="+mn-lt"/>
                        <a:ea typeface="+mn-ea"/>
                        <a:cs typeface="+mn-cs"/>
                      </a:endParaRPr>
                    </a:p>
                  </a:txBody>
                  <a:tcPr/>
                </a:tc>
                <a:tc>
                  <a:txBody>
                    <a:bodyPr/>
                    <a:lstStyle/>
                    <a:p>
                      <a:r>
                        <a:rPr lang="sv-SE" sz="800" kern="1200" baseline="0" dirty="0">
                          <a:solidFill>
                            <a:schemeClr val="dk1"/>
                          </a:solidFill>
                          <a:latin typeface="+mn-lt"/>
                          <a:ea typeface="+mn-ea"/>
                          <a:cs typeface="+mn-cs"/>
                        </a:rPr>
                        <a:t>Ca 4ggr/år, vid behov extra möten</a:t>
                      </a:r>
                    </a:p>
                  </a:txBody>
                  <a:tcPr/>
                </a:tc>
                <a:tc>
                  <a:txBody>
                    <a:bodyPr/>
                    <a:lstStyle/>
                    <a:p>
                      <a:r>
                        <a:rPr lang="sv-SE" sz="800" kern="1200" baseline="0" dirty="0">
                          <a:solidFill>
                            <a:schemeClr val="dk1"/>
                          </a:solidFill>
                          <a:latin typeface="+mn-lt"/>
                          <a:ea typeface="+mn-ea"/>
                          <a:cs typeface="+mn-cs"/>
                        </a:rPr>
                        <a:t>Hälsa och välfärd som upprättar regionala överenskommelser</a:t>
                      </a:r>
                    </a:p>
                  </a:txBody>
                  <a:tcPr/>
                </a:tc>
                <a:tc>
                  <a:txBody>
                    <a:bodyPr/>
                    <a:lstStyle/>
                    <a:p>
                      <a:endParaRPr lang="sv-SE" sz="1100" dirty="0"/>
                    </a:p>
                  </a:txBody>
                  <a:tcPr/>
                </a:tc>
                <a:extLst>
                  <a:ext uri="{0D108BD9-81ED-4DB2-BD59-A6C34878D82A}">
                    <a16:rowId xmlns:a16="http://schemas.microsoft.com/office/drawing/2014/main" val="2902480064"/>
                  </a:ext>
                </a:extLst>
              </a:tr>
              <a:tr h="876303">
                <a:tc>
                  <a:txBody>
                    <a:bodyPr/>
                    <a:lstStyle/>
                    <a:p>
                      <a:r>
                        <a:rPr lang="sv-SE" sz="800" dirty="0"/>
                        <a:t>Hedemora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Styrgrupp </a:t>
                      </a:r>
                      <a:r>
                        <a:rPr lang="sv-SE" sz="800" kern="1200" dirty="0" err="1">
                          <a:solidFill>
                            <a:schemeClr val="dk1"/>
                          </a:solidFill>
                          <a:latin typeface="+mn-lt"/>
                          <a:ea typeface="+mn-ea"/>
                          <a:cs typeface="+mn-cs"/>
                        </a:rPr>
                        <a:t>Ungdoms-mottagning</a:t>
                      </a:r>
                      <a:r>
                        <a:rPr lang="sv-SE" sz="800" kern="1200" dirty="0">
                          <a:solidFill>
                            <a:schemeClr val="dk1"/>
                          </a:solidFill>
                          <a:latin typeface="+mn-lt"/>
                          <a:ea typeface="+mn-ea"/>
                          <a:cs typeface="+mn-cs"/>
                        </a:rPr>
                        <a:t>, Familjecentral och SBU</a:t>
                      </a:r>
                    </a:p>
                  </a:txBody>
                  <a:tcPr/>
                </a:tc>
                <a:tc>
                  <a:txBody>
                    <a:bodyPr/>
                    <a:lstStyle/>
                    <a:p>
                      <a:r>
                        <a:rPr lang="sv-SE" sz="800" b="1" dirty="0"/>
                        <a:t>Regionens tjänstemän</a:t>
                      </a:r>
                    </a:p>
                    <a:p>
                      <a:r>
                        <a:rPr lang="sv-SE" sz="800" b="0" dirty="0"/>
                        <a:t>Verksamhetschef vårdcentral 2 </a:t>
                      </a:r>
                      <a:r>
                        <a:rPr lang="sv-SE" sz="800" b="0" dirty="0" err="1"/>
                        <a:t>st</a:t>
                      </a:r>
                      <a:r>
                        <a:rPr lang="sv-SE" sz="800" b="0" dirty="0"/>
                        <a:t>, </a:t>
                      </a:r>
                      <a:r>
                        <a:rPr lang="sv-SE" sz="800" kern="1200" dirty="0">
                          <a:solidFill>
                            <a:schemeClr val="dk1"/>
                          </a:solidFill>
                          <a:latin typeface="+mn-lt"/>
                          <a:ea typeface="+mn-ea"/>
                          <a:cs typeface="+mn-cs"/>
                        </a:rPr>
                        <a:t>1a linjens chef</a:t>
                      </a:r>
                      <a:r>
                        <a:rPr lang="sv-SE" sz="800" kern="1200" baseline="0" dirty="0">
                          <a:solidFill>
                            <a:schemeClr val="dk1"/>
                          </a:solidFill>
                          <a:latin typeface="+mn-lt"/>
                          <a:ea typeface="+mn-ea"/>
                          <a:cs typeface="+mn-cs"/>
                        </a:rPr>
                        <a:t> öppenvårdspsykiatrin, </a:t>
                      </a:r>
                      <a:r>
                        <a:rPr lang="sv-SE" sz="800" kern="1200" dirty="0">
                          <a:solidFill>
                            <a:schemeClr val="dk1"/>
                          </a:solidFill>
                          <a:latin typeface="+mn-lt"/>
                          <a:ea typeface="+mn-ea"/>
                          <a:cs typeface="+mn-cs"/>
                        </a:rPr>
                        <a:t>1a linjens chef BUP och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1a linjens chef HAB</a:t>
                      </a:r>
                      <a:endParaRPr lang="sv-SE" sz="800" b="0" dirty="0"/>
                    </a:p>
                    <a:p>
                      <a:r>
                        <a:rPr lang="sv-SE" sz="800" b="1" dirty="0"/>
                        <a:t>Kommunens tjänstemän</a:t>
                      </a:r>
                    </a:p>
                    <a:p>
                      <a:r>
                        <a:rPr lang="sv-SE" sz="800" b="0" dirty="0"/>
                        <a:t>Chef</a:t>
                      </a:r>
                      <a:r>
                        <a:rPr lang="sv-SE" sz="800" b="0" baseline="0" dirty="0"/>
                        <a:t> skolor och </a:t>
                      </a:r>
                      <a:r>
                        <a:rPr lang="sv-SE" sz="800" b="0" dirty="0"/>
                        <a:t>Elevhälsochef</a:t>
                      </a:r>
                      <a:endParaRPr lang="sv-SE" sz="80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800" kern="1200" dirty="0">
                          <a:solidFill>
                            <a:schemeClr val="dk1"/>
                          </a:solidFill>
                          <a:latin typeface="+mn-lt"/>
                          <a:ea typeface="+mn-ea"/>
                          <a:cs typeface="+mn-cs"/>
                        </a:rPr>
                        <a:t>Utifrån</a:t>
                      </a:r>
                      <a:r>
                        <a:rPr lang="sv-SE" sz="800" kern="1200" baseline="0" dirty="0">
                          <a:solidFill>
                            <a:schemeClr val="dk1"/>
                          </a:solidFill>
                          <a:latin typeface="+mn-lt"/>
                          <a:ea typeface="+mn-ea"/>
                          <a:cs typeface="+mn-cs"/>
                        </a:rPr>
                        <a:t> regionala överenskommelser ( RÖK) skapa lokala överenskommelser (LÖK) där vi beskriver hur samverkan ska fungera. Vi lyfter också aktuella samverkansfrågor inom de områdena UM, FC och SBU</a:t>
                      </a:r>
                      <a:br>
                        <a:rPr lang="sv-SE" sz="800" kern="1200" baseline="0" dirty="0">
                          <a:solidFill>
                            <a:schemeClr val="dk1"/>
                          </a:solidFill>
                          <a:latin typeface="+mn-lt"/>
                          <a:ea typeface="+mn-ea"/>
                          <a:cs typeface="+mn-cs"/>
                        </a:rPr>
                      </a:br>
                      <a:r>
                        <a:rPr lang="sv-SE" sz="800" kern="1200" baseline="0" dirty="0">
                          <a:solidFill>
                            <a:schemeClr val="dk1"/>
                          </a:solidFill>
                          <a:latin typeface="+mn-lt"/>
                          <a:ea typeface="+mn-ea"/>
                          <a:cs typeface="+mn-cs"/>
                        </a:rPr>
                        <a:t>Skapar en handlingsplan</a:t>
                      </a:r>
                      <a:endParaRPr lang="sv-SE" sz="800" dirty="0"/>
                    </a:p>
                  </a:txBody>
                  <a:tcPr/>
                </a:tc>
                <a:tc>
                  <a:txBody>
                    <a:bodyPr/>
                    <a:lstStyle/>
                    <a:p>
                      <a:r>
                        <a:rPr lang="sv-SE" sz="800" kern="1200" baseline="0" dirty="0">
                          <a:solidFill>
                            <a:schemeClr val="dk1"/>
                          </a:solidFill>
                          <a:latin typeface="+mn-lt"/>
                          <a:ea typeface="+mn-ea"/>
                          <a:cs typeface="+mn-cs"/>
                        </a:rPr>
                        <a:t>Ca 4 ggr/år , vi behov extra möten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baseline="0" dirty="0">
                          <a:solidFill>
                            <a:schemeClr val="dk1"/>
                          </a:solidFill>
                          <a:latin typeface="+mn-lt"/>
                          <a:ea typeface="+mn-ea"/>
                          <a:cs typeface="+mn-cs"/>
                        </a:rPr>
                        <a:t>Hälsa och välfärd som upprättar regionala överenskommelser</a:t>
                      </a:r>
                    </a:p>
                    <a:p>
                      <a:endParaRPr lang="sv-SE" sz="800" kern="1200" baseline="0" dirty="0">
                        <a:solidFill>
                          <a:schemeClr val="dk1"/>
                        </a:solidFill>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4016091335"/>
                  </a:ext>
                </a:extLst>
              </a:tr>
              <a:tr h="656883">
                <a:tc>
                  <a:txBody>
                    <a:bodyPr/>
                    <a:lstStyle/>
                    <a:p>
                      <a:r>
                        <a:rPr lang="sv-SE" sz="800" dirty="0"/>
                        <a:t>Avesta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Styrgrupp</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Missbruk, riskbruk och beroende </a:t>
                      </a:r>
                      <a:endParaRPr lang="sv-SE"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Regionens tjänstemän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Samordnare, Verksamhetschef vårdcentraler 3 </a:t>
                      </a:r>
                      <a:r>
                        <a:rPr lang="sv-SE" sz="800" kern="1200" dirty="0" err="1">
                          <a:solidFill>
                            <a:schemeClr val="dk1"/>
                          </a:solidFill>
                          <a:latin typeface="+mn-lt"/>
                          <a:ea typeface="+mn-ea"/>
                          <a:cs typeface="+mn-cs"/>
                        </a:rPr>
                        <a:t>st</a:t>
                      </a:r>
                      <a:r>
                        <a:rPr lang="sv-SE" sz="800" kern="1200" dirty="0">
                          <a:solidFill>
                            <a:schemeClr val="dk1"/>
                          </a:solidFill>
                          <a:latin typeface="+mn-lt"/>
                          <a:ea typeface="+mn-ea"/>
                          <a:cs typeface="+mn-cs"/>
                        </a:rPr>
                        <a:t> ( </a:t>
                      </a:r>
                      <a:r>
                        <a:rPr lang="sv-SE" sz="800" kern="1200" dirty="0" err="1">
                          <a:solidFill>
                            <a:schemeClr val="dk1"/>
                          </a:solidFill>
                          <a:latin typeface="+mn-lt"/>
                          <a:ea typeface="+mn-ea"/>
                          <a:cs typeface="+mn-cs"/>
                        </a:rPr>
                        <a:t>inkl</a:t>
                      </a:r>
                      <a:r>
                        <a:rPr lang="sv-SE" sz="800" kern="1200" dirty="0">
                          <a:solidFill>
                            <a:schemeClr val="dk1"/>
                          </a:solidFill>
                          <a:latin typeface="+mn-lt"/>
                          <a:ea typeface="+mn-ea"/>
                          <a:cs typeface="+mn-cs"/>
                        </a:rPr>
                        <a:t> privata), 1a linjens chef</a:t>
                      </a:r>
                      <a:r>
                        <a:rPr lang="sv-SE" sz="800" kern="1200" baseline="0" dirty="0">
                          <a:solidFill>
                            <a:schemeClr val="dk1"/>
                          </a:solidFill>
                          <a:latin typeface="+mn-lt"/>
                          <a:ea typeface="+mn-ea"/>
                          <a:cs typeface="+mn-cs"/>
                        </a:rPr>
                        <a:t> öppenvårdspsykiatrin, </a:t>
                      </a:r>
                      <a:r>
                        <a:rPr lang="sv-SE" sz="800" kern="1200" dirty="0">
                          <a:solidFill>
                            <a:schemeClr val="dk1"/>
                          </a:solidFill>
                          <a:latin typeface="+mn-lt"/>
                          <a:ea typeface="+mn-ea"/>
                          <a:cs typeface="+mn-cs"/>
                        </a:rPr>
                        <a:t>1a linjens chef BUP och </a:t>
                      </a:r>
                      <a:r>
                        <a:rPr lang="sv-SE" sz="800" b="0" kern="1200" dirty="0">
                          <a:solidFill>
                            <a:schemeClr val="dk1"/>
                          </a:solidFill>
                          <a:latin typeface="+mn-lt"/>
                          <a:ea typeface="+mn-ea"/>
                          <a:cs typeface="+mn-cs"/>
                        </a:rPr>
                        <a:t>Verksamhetschef slutenvård/akuten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Kommunens tjänstemän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0" kern="1200" dirty="0">
                          <a:solidFill>
                            <a:schemeClr val="dk1"/>
                          </a:solidFill>
                          <a:latin typeface="+mn-lt"/>
                          <a:ea typeface="+mn-ea"/>
                          <a:cs typeface="+mn-cs"/>
                        </a:rPr>
                        <a:t>Enhetschefer familjeomsorgen</a:t>
                      </a:r>
                      <a:endParaRPr lang="sv-SE" sz="800" b="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800" kern="1200" dirty="0">
                          <a:solidFill>
                            <a:schemeClr val="dk1"/>
                          </a:solidFill>
                          <a:latin typeface="+mn-lt"/>
                          <a:ea typeface="+mn-ea"/>
                          <a:cs typeface="+mn-cs"/>
                        </a:rPr>
                        <a:t>Utifrån</a:t>
                      </a:r>
                      <a:r>
                        <a:rPr lang="sv-SE" sz="800" kern="1200" baseline="0" dirty="0">
                          <a:solidFill>
                            <a:schemeClr val="dk1"/>
                          </a:solidFill>
                          <a:latin typeface="+mn-lt"/>
                          <a:ea typeface="+mn-ea"/>
                          <a:cs typeface="+mn-cs"/>
                        </a:rPr>
                        <a:t> regionala överenskommelser ( RÖK) skapa lokala överenskommelser (LÖK) där vi beskriver hur samverkan ska fungera. Vi lyfter också aktuella samverkansfrågor samt skapar en handlingsplan</a:t>
                      </a:r>
                      <a:endParaRPr lang="sv-SE"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baseline="0" dirty="0">
                          <a:solidFill>
                            <a:schemeClr val="dk1"/>
                          </a:solidFill>
                          <a:latin typeface="+mn-lt"/>
                          <a:ea typeface="+mn-ea"/>
                          <a:cs typeface="+mn-cs"/>
                        </a:rPr>
                        <a:t>Ca 4 ggr/år , vi behov extra möten</a:t>
                      </a:r>
                    </a:p>
                    <a:p>
                      <a:endParaRPr lang="sv-SE" sz="800"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800" b="0" i="0" u="none" strike="noStrike" kern="1200" cap="none" spc="0" normalizeH="0" baseline="0" noProof="0">
                          <a:ln>
                            <a:noFill/>
                          </a:ln>
                          <a:solidFill>
                            <a:prstClr val="black"/>
                          </a:solidFill>
                          <a:effectLst/>
                          <a:uLnTx/>
                          <a:uFillTx/>
                          <a:latin typeface="Arial"/>
                          <a:ea typeface="+mn-ea"/>
                          <a:cs typeface="+mn-cs"/>
                        </a:rPr>
                        <a:t>Hälsa och välfärd som upprättar regionala överenskommelser</a:t>
                      </a:r>
                      <a:endParaRPr kumimoji="0" lang="sv-SE" sz="800" b="0" i="0" u="none" strike="noStrike" kern="1200" cap="none" spc="0" normalizeH="0" baseline="0" noProof="0" dirty="0">
                        <a:ln>
                          <a:noFill/>
                        </a:ln>
                        <a:solidFill>
                          <a:prstClr val="black"/>
                        </a:solidFill>
                        <a:effectLst/>
                        <a:uLnTx/>
                        <a:uFillTx/>
                        <a:latin typeface="Arial"/>
                        <a:ea typeface="+mn-ea"/>
                        <a:cs typeface="+mn-cs"/>
                      </a:endParaRPr>
                    </a:p>
                  </a:txBody>
                  <a:tcPr/>
                </a:tc>
                <a:tc>
                  <a:txBody>
                    <a:bodyPr/>
                    <a:lstStyle/>
                    <a:p>
                      <a:endParaRPr lang="sv-SE" sz="1100" dirty="0"/>
                    </a:p>
                  </a:txBody>
                  <a:tcPr/>
                </a:tc>
                <a:extLst>
                  <a:ext uri="{0D108BD9-81ED-4DB2-BD59-A6C34878D82A}">
                    <a16:rowId xmlns:a16="http://schemas.microsoft.com/office/drawing/2014/main" val="222475807"/>
                  </a:ext>
                </a:extLst>
              </a:tr>
              <a:tr h="656883">
                <a:tc>
                  <a:txBody>
                    <a:bodyPr/>
                    <a:lstStyle/>
                    <a:p>
                      <a:r>
                        <a:rPr lang="sv-SE" sz="800" dirty="0"/>
                        <a:t>Hedemora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Styrgrupp</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Missbruk, riskbruk och beroende </a:t>
                      </a:r>
                      <a:endParaRPr lang="sv-SE"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Regionens tjänstemän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Samordnare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Verksamhetschef vårdcentraler 2 </a:t>
                      </a:r>
                      <a:r>
                        <a:rPr lang="sv-SE" sz="800" kern="1200" dirty="0" err="1">
                          <a:solidFill>
                            <a:schemeClr val="dk1"/>
                          </a:solidFill>
                          <a:latin typeface="+mn-lt"/>
                          <a:ea typeface="+mn-ea"/>
                          <a:cs typeface="+mn-cs"/>
                        </a:rPr>
                        <a:t>st</a:t>
                      </a:r>
                      <a:r>
                        <a:rPr lang="sv-SE" sz="800" kern="1200" dirty="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1a linjens chef</a:t>
                      </a:r>
                      <a:r>
                        <a:rPr lang="sv-SE" sz="800" kern="1200" baseline="0" dirty="0">
                          <a:solidFill>
                            <a:schemeClr val="dk1"/>
                          </a:solidFill>
                          <a:latin typeface="+mn-lt"/>
                          <a:ea typeface="+mn-ea"/>
                          <a:cs typeface="+mn-cs"/>
                        </a:rPr>
                        <a:t> öppenvårdspsykiatrin</a:t>
                      </a:r>
                      <a:endParaRPr lang="sv-SE" sz="8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latin typeface="+mn-lt"/>
                          <a:ea typeface="+mn-ea"/>
                          <a:cs typeface="+mn-cs"/>
                        </a:rPr>
                        <a:t>1a linjens chef BUP</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0" kern="1200" dirty="0">
                          <a:solidFill>
                            <a:schemeClr val="dk1"/>
                          </a:solidFill>
                          <a:latin typeface="+mn-lt"/>
                          <a:ea typeface="+mn-ea"/>
                          <a:cs typeface="+mn-cs"/>
                        </a:rPr>
                        <a:t>Verksamhetschef slutenvård/akuten</a:t>
                      </a:r>
                      <a:endParaRPr lang="sv-SE" sz="800" b="1"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Kommunens tjänstemän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0" kern="1200" dirty="0">
                          <a:solidFill>
                            <a:schemeClr val="dk1"/>
                          </a:solidFill>
                          <a:latin typeface="+mn-lt"/>
                          <a:ea typeface="+mn-ea"/>
                          <a:cs typeface="+mn-cs"/>
                        </a:rPr>
                        <a:t>Enhetschefer familjeomsorgen</a:t>
                      </a:r>
                      <a:endParaRPr lang="sv-SE" sz="800" dirty="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800" kern="1200" dirty="0">
                          <a:solidFill>
                            <a:schemeClr val="dk1"/>
                          </a:solidFill>
                          <a:latin typeface="+mn-lt"/>
                          <a:ea typeface="+mn-ea"/>
                          <a:cs typeface="+mn-cs"/>
                        </a:rPr>
                        <a:t>Utifrån</a:t>
                      </a:r>
                      <a:r>
                        <a:rPr lang="sv-SE" sz="800" kern="1200" baseline="0" dirty="0">
                          <a:solidFill>
                            <a:schemeClr val="dk1"/>
                          </a:solidFill>
                          <a:latin typeface="+mn-lt"/>
                          <a:ea typeface="+mn-ea"/>
                          <a:cs typeface="+mn-cs"/>
                        </a:rPr>
                        <a:t> regionala överenskommelser ( RÖK) skapa lokala överenskommelser (LÖK) där vi beskriver hur samverkan ska fungera. Vi lyfter också aktuella samverkansfrågor samt skapar en handlingsplan</a:t>
                      </a:r>
                      <a:endParaRPr lang="sv-SE" sz="800" dirty="0"/>
                    </a:p>
                    <a:p>
                      <a:pPr>
                        <a:spcAft>
                          <a:spcPts val="600"/>
                        </a:spcAft>
                      </a:pPr>
                      <a:endParaRPr lang="sv-SE"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baseline="0" dirty="0">
                          <a:solidFill>
                            <a:schemeClr val="dk1"/>
                          </a:solidFill>
                          <a:latin typeface="+mn-lt"/>
                          <a:ea typeface="+mn-ea"/>
                          <a:cs typeface="+mn-cs"/>
                        </a:rPr>
                        <a:t>Ca 4 ggr/år , vi behov extra möten</a:t>
                      </a:r>
                    </a:p>
                    <a:p>
                      <a:endParaRPr lang="sv-SE" sz="800"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800" b="0" i="0" u="none" strike="noStrike" kern="1200" cap="none" spc="0" normalizeH="0" baseline="0" noProof="0" dirty="0">
                          <a:ln>
                            <a:noFill/>
                          </a:ln>
                          <a:solidFill>
                            <a:prstClr val="black"/>
                          </a:solidFill>
                          <a:effectLst/>
                          <a:uLnTx/>
                          <a:uFillTx/>
                          <a:latin typeface="Arial"/>
                          <a:ea typeface="+mn-ea"/>
                          <a:cs typeface="+mn-cs"/>
                        </a:rPr>
                        <a:t>Hälsa och välfärd som upprättar regionala överenskommelser</a:t>
                      </a:r>
                    </a:p>
                  </a:txBody>
                  <a:tcPr/>
                </a:tc>
                <a:tc>
                  <a:txBody>
                    <a:bodyPr/>
                    <a:lstStyle/>
                    <a:p>
                      <a:r>
                        <a:rPr lang="sv-SE" sz="800" dirty="0"/>
                        <a:t>Vi hade tidigare en gemensam styrgrupp för Avesta och Hedemora. Hedemora såg att det inte fungerade och de ansåg att de behöver skapa en egen styrgrupp för Hedemora, den är under upparbetning</a:t>
                      </a:r>
                    </a:p>
                  </a:txBody>
                  <a:tcPr/>
                </a:tc>
                <a:extLst>
                  <a:ext uri="{0D108BD9-81ED-4DB2-BD59-A6C34878D82A}">
                    <a16:rowId xmlns:a16="http://schemas.microsoft.com/office/drawing/2014/main" val="2529761947"/>
                  </a:ext>
                </a:extLst>
              </a:tr>
              <a:tr h="319683">
                <a:tc>
                  <a:txBody>
                    <a:bodyPr/>
                    <a:lstStyle/>
                    <a:p>
                      <a:endParaRPr lang="sv-SE" sz="800" dirty="0"/>
                    </a:p>
                  </a:txBody>
                  <a:tcPr/>
                </a:tc>
                <a:tc>
                  <a:txBody>
                    <a:bodyPr/>
                    <a:lstStyle/>
                    <a:p>
                      <a:endParaRPr lang="sv-SE" sz="800" dirty="0"/>
                    </a:p>
                  </a:txBody>
                  <a:tcPr/>
                </a:tc>
                <a:tc>
                  <a:txBody>
                    <a:bodyPr/>
                    <a:lstStyle/>
                    <a:p>
                      <a:endParaRPr lang="sv-SE" sz="800" dirty="0"/>
                    </a:p>
                  </a:txBody>
                  <a:tcPr/>
                </a:tc>
                <a:tc>
                  <a:txBody>
                    <a:bodyPr/>
                    <a:lstStyle/>
                    <a:p>
                      <a:endParaRPr lang="sv-SE" sz="8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1176477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35733" y="232756"/>
            <a:ext cx="10619402" cy="822959"/>
          </a:xfrm>
        </p:spPr>
        <p:txBody>
          <a:bodyPr>
            <a:normAutofit/>
          </a:bodyPr>
          <a:lstStyle/>
          <a:p>
            <a:r>
              <a:rPr lang="sv-SE" dirty="0"/>
              <a:t>Områdessamordnare Södra, forts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18</a:t>
            </a:fld>
            <a:endParaRPr lang="sv-SE" dirty="0"/>
          </a:p>
        </p:txBody>
      </p:sp>
      <p:graphicFrame>
        <p:nvGraphicFramePr>
          <p:cNvPr id="6" name="Platshållare för innehåll 5"/>
          <p:cNvGraphicFramePr>
            <a:graphicFrameLocks/>
          </p:cNvGraphicFramePr>
          <p:nvPr/>
        </p:nvGraphicFramePr>
        <p:xfrm>
          <a:off x="144855" y="1240671"/>
          <a:ext cx="11904536" cy="4525923"/>
        </p:xfrm>
        <a:graphic>
          <a:graphicData uri="http://schemas.openxmlformats.org/drawingml/2006/table">
            <a:tbl>
              <a:tblPr firstRow="1" bandRow="1">
                <a:tableStyleId>{5C22544A-7EE6-4342-B048-85BDC9FD1C3A}</a:tableStyleId>
              </a:tblPr>
              <a:tblGrid>
                <a:gridCol w="1043865">
                  <a:extLst>
                    <a:ext uri="{9D8B030D-6E8A-4147-A177-3AD203B41FA5}">
                      <a16:colId xmlns:a16="http://schemas.microsoft.com/office/drawing/2014/main" val="4259798525"/>
                    </a:ext>
                  </a:extLst>
                </a:gridCol>
                <a:gridCol w="1437981">
                  <a:extLst>
                    <a:ext uri="{9D8B030D-6E8A-4147-A177-3AD203B41FA5}">
                      <a16:colId xmlns:a16="http://schemas.microsoft.com/office/drawing/2014/main" val="2313203667"/>
                    </a:ext>
                  </a:extLst>
                </a:gridCol>
                <a:gridCol w="2826448">
                  <a:extLst>
                    <a:ext uri="{9D8B030D-6E8A-4147-A177-3AD203B41FA5}">
                      <a16:colId xmlns:a16="http://schemas.microsoft.com/office/drawing/2014/main" val="1266313779"/>
                    </a:ext>
                  </a:extLst>
                </a:gridCol>
                <a:gridCol w="2138168">
                  <a:extLst>
                    <a:ext uri="{9D8B030D-6E8A-4147-A177-3AD203B41FA5}">
                      <a16:colId xmlns:a16="http://schemas.microsoft.com/office/drawing/2014/main" val="3560380640"/>
                    </a:ext>
                  </a:extLst>
                </a:gridCol>
                <a:gridCol w="1137047">
                  <a:extLst>
                    <a:ext uri="{9D8B030D-6E8A-4147-A177-3AD203B41FA5}">
                      <a16:colId xmlns:a16="http://schemas.microsoft.com/office/drawing/2014/main" val="2219524579"/>
                    </a:ext>
                  </a:extLst>
                </a:gridCol>
                <a:gridCol w="1745672">
                  <a:extLst>
                    <a:ext uri="{9D8B030D-6E8A-4147-A177-3AD203B41FA5}">
                      <a16:colId xmlns:a16="http://schemas.microsoft.com/office/drawing/2014/main" val="3902753882"/>
                    </a:ext>
                  </a:extLst>
                </a:gridCol>
                <a:gridCol w="1575355">
                  <a:extLst>
                    <a:ext uri="{9D8B030D-6E8A-4147-A177-3AD203B41FA5}">
                      <a16:colId xmlns:a16="http://schemas.microsoft.com/office/drawing/2014/main" val="4032107003"/>
                    </a:ext>
                  </a:extLst>
                </a:gridCol>
              </a:tblGrid>
              <a:tr h="319683">
                <a:tc>
                  <a:txBody>
                    <a:bodyPr/>
                    <a:lstStyle/>
                    <a:p>
                      <a:r>
                        <a:rPr lang="sv-SE" sz="1400" dirty="0"/>
                        <a:t>Kommun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67854">
                <a:tc>
                  <a:txBody>
                    <a:bodyPr/>
                    <a:lstStyle/>
                    <a:p>
                      <a:r>
                        <a:rPr lang="sv-SE" sz="800" dirty="0"/>
                        <a:t>Avesta</a:t>
                      </a:r>
                      <a:r>
                        <a:rPr lang="sv-SE" sz="800" baseline="0" dirty="0"/>
                        <a:t> </a:t>
                      </a:r>
                      <a:r>
                        <a:rPr lang="sv-SE" sz="800" dirty="0"/>
                        <a:t>och Hedemora</a:t>
                      </a:r>
                    </a:p>
                  </a:txBody>
                  <a:tcPr/>
                </a:tc>
                <a:tc>
                  <a:txBody>
                    <a:bodyPr/>
                    <a:lstStyle/>
                    <a:p>
                      <a:r>
                        <a:rPr lang="sv-SE" sz="800" dirty="0"/>
                        <a:t>Hand i hand samverkan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Regionens tjänstemän styrgrupp</a:t>
                      </a:r>
                    </a:p>
                    <a:p>
                      <a:r>
                        <a:rPr lang="sv-SE" sz="800" dirty="0"/>
                        <a:t>Verksamhetschef medicin, geriatrik och akuten, </a:t>
                      </a:r>
                    </a:p>
                    <a:p>
                      <a:r>
                        <a:rPr lang="sv-SE" sz="800" dirty="0"/>
                        <a:t>Verksamhetschef Avesta VC, Verksamhetschef Avestahälsan VC, Verksamhetschef Koppardalen VC, Verksamhetschef </a:t>
                      </a:r>
                      <a:r>
                        <a:rPr lang="sv-SE" sz="800" dirty="0" err="1"/>
                        <a:t>Långshyttans</a:t>
                      </a:r>
                      <a:r>
                        <a:rPr lang="sv-SE" sz="800" baseline="0" dirty="0"/>
                        <a:t> VC och </a:t>
                      </a:r>
                    </a:p>
                    <a:p>
                      <a:r>
                        <a:rPr lang="sv-SE" sz="800" baseline="0" dirty="0"/>
                        <a:t>Verksamhetschef Hedemora VC</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Kommunens tjänstemän styrgrupp</a:t>
                      </a:r>
                    </a:p>
                    <a:p>
                      <a:r>
                        <a:rPr lang="sv-SE" sz="800" dirty="0"/>
                        <a:t>Resultatenhetschef vård och omsorg Avesta kommun och Förvaltningschef vård och omsorg Hedemora kommun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Regionens tjänstemän stabsgrupp</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0" kern="1200" dirty="0">
                          <a:solidFill>
                            <a:schemeClr val="dk1"/>
                          </a:solidFill>
                          <a:latin typeface="+mn-lt"/>
                          <a:ea typeface="+mn-ea"/>
                          <a:cs typeface="+mn-cs"/>
                        </a:rPr>
                        <a:t>Avdelningschefer vårdavdelningar, paramedicin, vårdcentraler, palliativa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latin typeface="+mn-lt"/>
                          <a:ea typeface="+mn-ea"/>
                          <a:cs typeface="+mn-cs"/>
                        </a:rPr>
                        <a:t>Kommunens tjänstemän stabsgrupp</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0" kern="1200" dirty="0">
                          <a:solidFill>
                            <a:schemeClr val="dk1"/>
                          </a:solidFill>
                          <a:latin typeface="+mn-lt"/>
                          <a:ea typeface="+mn-ea"/>
                          <a:cs typeface="+mn-cs"/>
                        </a:rPr>
                        <a:t>Enhetschefer ord boende,</a:t>
                      </a:r>
                      <a:r>
                        <a:rPr lang="sv-SE" sz="800" b="0" kern="1200" baseline="0" dirty="0">
                          <a:solidFill>
                            <a:schemeClr val="dk1"/>
                          </a:solidFill>
                          <a:latin typeface="+mn-lt"/>
                          <a:ea typeface="+mn-ea"/>
                          <a:cs typeface="+mn-cs"/>
                        </a:rPr>
                        <a:t> </a:t>
                      </a:r>
                      <a:r>
                        <a:rPr lang="sv-SE" sz="800" b="0" kern="1200" baseline="0" dirty="0" err="1">
                          <a:solidFill>
                            <a:schemeClr val="dk1"/>
                          </a:solidFill>
                          <a:latin typeface="+mn-lt"/>
                          <a:ea typeface="+mn-ea"/>
                          <a:cs typeface="+mn-cs"/>
                        </a:rPr>
                        <a:t>ssk</a:t>
                      </a:r>
                      <a:r>
                        <a:rPr lang="sv-SE" sz="800" b="0" kern="1200" baseline="0" dirty="0">
                          <a:solidFill>
                            <a:schemeClr val="dk1"/>
                          </a:solidFill>
                          <a:latin typeface="+mn-lt"/>
                          <a:ea typeface="+mn-ea"/>
                          <a:cs typeface="+mn-cs"/>
                        </a:rPr>
                        <a:t>, SÄBO, MAS</a:t>
                      </a:r>
                      <a:endParaRPr lang="sv-SE" sz="800" dirty="0"/>
                    </a:p>
                  </a:txBody>
                  <a:tcPr/>
                </a:tc>
                <a:tc>
                  <a:txBody>
                    <a:bodyPr/>
                    <a:lstStyle/>
                    <a:p>
                      <a:pPr>
                        <a:spcAft>
                          <a:spcPts val="600"/>
                        </a:spcAft>
                      </a:pPr>
                      <a:r>
                        <a:rPr lang="sv-SE" sz="800" dirty="0"/>
                        <a:t>Skapad för att samverka kring de mest sjuka äldre, in och utskrivningar på sjukhus samt andra samverkansfrågor</a:t>
                      </a:r>
                    </a:p>
                  </a:txBody>
                  <a:tcPr/>
                </a:tc>
                <a:tc>
                  <a:txBody>
                    <a:bodyPr/>
                    <a:lstStyle/>
                    <a:p>
                      <a:r>
                        <a:rPr lang="sv-SE" sz="800" dirty="0"/>
                        <a:t>Styrgrupp 4ggr/år, stabsgrupp fler möten då de får uppdrag av styrgruppen</a:t>
                      </a:r>
                    </a:p>
                    <a:p>
                      <a:r>
                        <a:rPr lang="sv-SE" sz="800" dirty="0"/>
                        <a:t>Har vilat under pandemin och ska startas</a:t>
                      </a:r>
                      <a:r>
                        <a:rPr lang="sv-SE" sz="800" baseline="0" dirty="0"/>
                        <a:t> upp igen</a:t>
                      </a:r>
                      <a:endParaRPr lang="sv-SE" sz="800" dirty="0"/>
                    </a:p>
                  </a:txBody>
                  <a:tcPr/>
                </a:tc>
                <a:tc>
                  <a:txBody>
                    <a:bodyPr/>
                    <a:lstStyle/>
                    <a:p>
                      <a:r>
                        <a:rPr lang="sv-SE" sz="800" dirty="0"/>
                        <a:t>Enbart ett lokalt arbete i södra med Hedemora och Avesta kommun och regionen</a:t>
                      </a:r>
                    </a:p>
                  </a:txBody>
                  <a:tcPr/>
                </a:tc>
                <a:tc>
                  <a:txBody>
                    <a:bodyPr/>
                    <a:lstStyle/>
                    <a:p>
                      <a:r>
                        <a:rPr lang="sv-SE" sz="800" dirty="0"/>
                        <a:t>Finns verksamhetsplan 2019-2020</a:t>
                      </a:r>
                    </a:p>
                    <a:p>
                      <a:r>
                        <a:rPr lang="sv-SE" sz="800" dirty="0">
                          <a:hlinkClick r:id="rId2"/>
                        </a:rPr>
                        <a:t>Samverkan södra Dalarna - Region Dalarna</a:t>
                      </a:r>
                      <a:endParaRPr lang="sv-SE" sz="800" dirty="0"/>
                    </a:p>
                    <a:p>
                      <a:r>
                        <a:rPr lang="sv-SE" sz="800" dirty="0"/>
                        <a:t>Samordnare</a:t>
                      </a:r>
                      <a:r>
                        <a:rPr lang="sv-SE" sz="800" baseline="0" dirty="0"/>
                        <a:t> har medverkat tidigare men inte på de senaste mötena</a:t>
                      </a:r>
                      <a:endParaRPr lang="sv-SE" sz="800" dirty="0"/>
                    </a:p>
                  </a:txBody>
                  <a:tcPr/>
                </a:tc>
                <a:extLst>
                  <a:ext uri="{0D108BD9-81ED-4DB2-BD59-A6C34878D82A}">
                    <a16:rowId xmlns:a16="http://schemas.microsoft.com/office/drawing/2014/main" val="203252971"/>
                  </a:ext>
                </a:extLst>
              </a:tr>
              <a:tr h="319683">
                <a:tc>
                  <a:txBody>
                    <a:bodyPr/>
                    <a:lstStyle/>
                    <a:p>
                      <a:r>
                        <a:rPr lang="sv-SE" sz="800" dirty="0"/>
                        <a:t>Avesta och</a:t>
                      </a:r>
                      <a:r>
                        <a:rPr lang="sv-SE" sz="800" baseline="0" dirty="0"/>
                        <a:t> </a:t>
                      </a:r>
                      <a:r>
                        <a:rPr lang="sv-SE" sz="800" dirty="0"/>
                        <a:t>Hedemora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dirty="0"/>
                        <a:t>  VOC</a:t>
                      </a:r>
                    </a:p>
                    <a:p>
                      <a:endParaRPr lang="sv-SE" sz="800" dirty="0"/>
                    </a:p>
                  </a:txBody>
                  <a:tcPr/>
                </a:tc>
                <a:tc>
                  <a:txBody>
                    <a:bodyPr/>
                    <a:lstStyle/>
                    <a:p>
                      <a:r>
                        <a:rPr lang="sv-SE" sz="800" b="1" dirty="0"/>
                        <a:t>Regionens tjänstemän</a:t>
                      </a:r>
                    </a:p>
                    <a:p>
                      <a:r>
                        <a:rPr lang="sv-SE" sz="800" b="0" dirty="0"/>
                        <a:t>Samordnare</a:t>
                      </a:r>
                    </a:p>
                    <a:p>
                      <a:r>
                        <a:rPr lang="sv-SE" sz="800" b="0" dirty="0"/>
                        <a:t>Verksamhetsutvecklare</a:t>
                      </a:r>
                    </a:p>
                    <a:p>
                      <a:r>
                        <a:rPr lang="sv-SE" sz="800" b="1" dirty="0"/>
                        <a:t>Kommunens tjänstemän</a:t>
                      </a:r>
                    </a:p>
                    <a:p>
                      <a:r>
                        <a:rPr lang="sv-SE" sz="800" b="0" dirty="0"/>
                        <a:t>MAS,</a:t>
                      </a:r>
                      <a:r>
                        <a:rPr lang="sv-SE" sz="800" b="0" baseline="0" dirty="0"/>
                        <a:t> </a:t>
                      </a:r>
                      <a:r>
                        <a:rPr lang="sv-SE" sz="800" b="0" dirty="0"/>
                        <a:t>Vård och omsorgschef, Facklig representant och Utbildningsansvariga</a:t>
                      </a:r>
                    </a:p>
                  </a:txBody>
                  <a:tcPr/>
                </a:tc>
                <a:tc>
                  <a:txBody>
                    <a:bodyPr/>
                    <a:lstStyle/>
                    <a:p>
                      <a:pPr>
                        <a:spcAft>
                          <a:spcPts val="600"/>
                        </a:spcAft>
                      </a:pPr>
                      <a:r>
                        <a:rPr lang="sv-SE" sz="800" dirty="0"/>
                        <a:t>Hantera Vård och omsorgs Collegefrågor och certifiering.</a:t>
                      </a:r>
                    </a:p>
                    <a:p>
                      <a:pPr>
                        <a:spcAft>
                          <a:spcPts val="600"/>
                        </a:spcAft>
                      </a:pPr>
                      <a:r>
                        <a:rPr lang="sv-SE" sz="800" dirty="0"/>
                        <a:t>Lokala</a:t>
                      </a:r>
                      <a:r>
                        <a:rPr lang="sv-SE" sz="800" baseline="0" dirty="0"/>
                        <a:t> frågor med praktikplatser och övrigt som  kommer från den regionala styrgruppen</a:t>
                      </a:r>
                      <a:endParaRPr lang="sv-SE"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dirty="0"/>
                        <a:t>4ggr/ år och rullande ordförandeskap 1 år i taget mellan de två kommunerna och regionen</a:t>
                      </a:r>
                    </a:p>
                  </a:txBody>
                  <a:tcPr/>
                </a:tc>
                <a:tc>
                  <a:txBody>
                    <a:bodyPr/>
                    <a:lstStyle/>
                    <a:p>
                      <a:r>
                        <a:rPr lang="sv-SE" sz="800" dirty="0"/>
                        <a:t>Den regional styrgruppen för vård och omsorgscollege som ger de lokala grupperna uppdrag</a:t>
                      </a:r>
                    </a:p>
                  </a:txBody>
                  <a:tcPr/>
                </a:tc>
                <a:tc>
                  <a:txBody>
                    <a:bodyPr/>
                    <a:lstStyle/>
                    <a:p>
                      <a:endParaRPr lang="sv-SE" sz="1100" dirty="0"/>
                    </a:p>
                  </a:txBody>
                  <a:tcPr/>
                </a:tc>
                <a:extLst>
                  <a:ext uri="{0D108BD9-81ED-4DB2-BD59-A6C34878D82A}">
                    <a16:rowId xmlns:a16="http://schemas.microsoft.com/office/drawing/2014/main" val="1443905477"/>
                  </a:ext>
                </a:extLst>
              </a:tr>
              <a:tr h="319683">
                <a:tc>
                  <a:txBody>
                    <a:bodyPr/>
                    <a:lstStyle/>
                    <a:p>
                      <a:r>
                        <a:rPr lang="sv-SE" sz="800" dirty="0"/>
                        <a:t>Avesta</a:t>
                      </a:r>
                      <a:r>
                        <a:rPr lang="sv-SE" sz="800" baseline="0" dirty="0"/>
                        <a:t> och </a:t>
                      </a:r>
                      <a:r>
                        <a:rPr lang="sv-SE" sz="800" dirty="0"/>
                        <a:t>Hedemora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dirty="0"/>
                        <a:t>LSG</a:t>
                      </a:r>
                    </a:p>
                    <a:p>
                      <a:endParaRPr lang="sv-SE" sz="800" dirty="0"/>
                    </a:p>
                  </a:txBody>
                  <a:tcPr/>
                </a:tc>
                <a:tc>
                  <a:txBody>
                    <a:bodyPr/>
                    <a:lstStyle/>
                    <a:p>
                      <a:r>
                        <a:rPr lang="sv-SE" sz="800" b="1" dirty="0"/>
                        <a:t>Regionens tjänstemän</a:t>
                      </a:r>
                    </a:p>
                    <a:p>
                      <a:r>
                        <a:rPr lang="sv-SE" sz="800" b="0" dirty="0"/>
                        <a:t>Samordnare, Verksamhetschefer vårdcentral och </a:t>
                      </a:r>
                    </a:p>
                    <a:p>
                      <a:r>
                        <a:rPr lang="sv-SE" sz="800" b="0" dirty="0"/>
                        <a:t>1a linjens chef öppenvårdspsykiatrin</a:t>
                      </a:r>
                    </a:p>
                    <a:p>
                      <a:r>
                        <a:rPr lang="sv-SE" sz="800" b="1" dirty="0"/>
                        <a:t>Kommunens tjänstemän</a:t>
                      </a:r>
                    </a:p>
                    <a:p>
                      <a:r>
                        <a:rPr lang="sv-SE" sz="800" b="0" dirty="0"/>
                        <a:t>Förvaltningschefer familjeomsorgen och vård</a:t>
                      </a:r>
                    </a:p>
                    <a:p>
                      <a:r>
                        <a:rPr lang="sv-SE" sz="800" b="1" dirty="0"/>
                        <a:t>Övriga</a:t>
                      </a:r>
                    </a:p>
                    <a:p>
                      <a:r>
                        <a:rPr lang="sv-SE" sz="800" b="0" dirty="0"/>
                        <a:t>Representation från arbetsförmedling och försäkringskassa samt samordningsförbundet ( FINSAM),</a:t>
                      </a:r>
                      <a:r>
                        <a:rPr lang="sv-SE" sz="800" b="0" baseline="0" dirty="0"/>
                        <a:t> </a:t>
                      </a:r>
                      <a:endParaRPr lang="sv-SE" sz="800" b="0" dirty="0"/>
                    </a:p>
                  </a:txBody>
                  <a:tcPr/>
                </a:tc>
                <a:tc>
                  <a:txBody>
                    <a:bodyPr/>
                    <a:lstStyle/>
                    <a:p>
                      <a:pPr>
                        <a:spcAft>
                          <a:spcPts val="600"/>
                        </a:spcAft>
                      </a:pPr>
                      <a:r>
                        <a:rPr lang="sv-SE" sz="800" dirty="0"/>
                        <a:t>Lokal samverkansgrupp som ser över  personer som står långt</a:t>
                      </a:r>
                      <a:r>
                        <a:rPr lang="sv-SE" sz="800" baseline="0" dirty="0"/>
                        <a:t> från arbetsmarknad och har en sjukskriving och hur vi ska samverka för denna målgrupp som ofta också har  täta besök i vården, </a:t>
                      </a:r>
                      <a:r>
                        <a:rPr lang="sv-SE" sz="800" b="0" baseline="0" dirty="0"/>
                        <a:t>missbruksproblematik och psykisk ohälsa</a:t>
                      </a:r>
                      <a:endParaRPr lang="sv-SE" sz="800" dirty="0"/>
                    </a:p>
                  </a:txBody>
                  <a:tcPr/>
                </a:tc>
                <a:tc>
                  <a:txBody>
                    <a:bodyPr/>
                    <a:lstStyle/>
                    <a:p>
                      <a:r>
                        <a:rPr lang="sv-SE" sz="800" kern="1200" dirty="0">
                          <a:solidFill>
                            <a:schemeClr val="dk1"/>
                          </a:solidFill>
                          <a:latin typeface="+mn-lt"/>
                          <a:ea typeface="+mn-ea"/>
                          <a:cs typeface="+mn-cs"/>
                        </a:rPr>
                        <a:t>4ggr/ år</a:t>
                      </a:r>
                    </a:p>
                  </a:txBody>
                  <a:tcPr/>
                </a:tc>
                <a:tc>
                  <a:txBody>
                    <a:bodyPr/>
                    <a:lstStyle/>
                    <a:p>
                      <a:r>
                        <a:rPr lang="sv-SE" sz="800" dirty="0"/>
                        <a:t>Försäkringskassan är sammankallande till dessa möten</a:t>
                      </a:r>
                    </a:p>
                  </a:txBody>
                  <a:tcPr/>
                </a:tc>
                <a:tc>
                  <a:txBody>
                    <a:bodyPr/>
                    <a:lstStyle/>
                    <a:p>
                      <a:endParaRPr lang="sv-SE" sz="1100" dirty="0"/>
                    </a:p>
                  </a:txBody>
                  <a:tcPr/>
                </a:tc>
                <a:extLst>
                  <a:ext uri="{0D108BD9-81ED-4DB2-BD59-A6C34878D82A}">
                    <a16:rowId xmlns:a16="http://schemas.microsoft.com/office/drawing/2014/main" val="3669382882"/>
                  </a:ext>
                </a:extLst>
              </a:tr>
              <a:tr h="319683">
                <a:tc>
                  <a:txBody>
                    <a:bodyPr/>
                    <a:lstStyle/>
                    <a:p>
                      <a:endParaRPr lang="sv-SE" sz="800" dirty="0"/>
                    </a:p>
                  </a:txBody>
                  <a:tcPr/>
                </a:tc>
                <a:tc>
                  <a:txBody>
                    <a:bodyPr/>
                    <a:lstStyle/>
                    <a:p>
                      <a:endParaRPr lang="sv-SE" sz="800" dirty="0"/>
                    </a:p>
                  </a:txBody>
                  <a:tcPr/>
                </a:tc>
                <a:tc>
                  <a:txBody>
                    <a:bodyPr/>
                    <a:lstStyle/>
                    <a:p>
                      <a:endParaRPr lang="sv-SE" sz="800" dirty="0"/>
                    </a:p>
                  </a:txBody>
                  <a:tcPr/>
                </a:tc>
                <a:tc>
                  <a:txBody>
                    <a:bodyPr/>
                    <a:lstStyle/>
                    <a:p>
                      <a:endParaRPr lang="sv-SE" sz="8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1772830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77543" y="148995"/>
            <a:ext cx="10869823" cy="1210581"/>
          </a:xfrm>
        </p:spPr>
        <p:txBody>
          <a:bodyPr>
            <a:normAutofit/>
          </a:bodyPr>
          <a:lstStyle/>
          <a:p>
            <a:r>
              <a:rPr lang="sv-SE" dirty="0"/>
              <a:t>Områdessamordnare Västerbergslagen</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19</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3655531844"/>
              </p:ext>
            </p:extLst>
          </p:nvPr>
        </p:nvGraphicFramePr>
        <p:xfrm>
          <a:off x="160714" y="1130877"/>
          <a:ext cx="11870571" cy="3423920"/>
        </p:xfrm>
        <a:graphic>
          <a:graphicData uri="http://schemas.openxmlformats.org/drawingml/2006/table">
            <a:tbl>
              <a:tblPr firstRow="1" bandRow="1">
                <a:tableStyleId>{5C22544A-7EE6-4342-B048-85BDC9FD1C3A}</a:tableStyleId>
              </a:tblPr>
              <a:tblGrid>
                <a:gridCol w="1003068">
                  <a:extLst>
                    <a:ext uri="{9D8B030D-6E8A-4147-A177-3AD203B41FA5}">
                      <a16:colId xmlns:a16="http://schemas.microsoft.com/office/drawing/2014/main" val="4259798525"/>
                    </a:ext>
                  </a:extLst>
                </a:gridCol>
                <a:gridCol w="1022465">
                  <a:extLst>
                    <a:ext uri="{9D8B030D-6E8A-4147-A177-3AD203B41FA5}">
                      <a16:colId xmlns:a16="http://schemas.microsoft.com/office/drawing/2014/main" val="2313203667"/>
                    </a:ext>
                  </a:extLst>
                </a:gridCol>
                <a:gridCol w="2701637">
                  <a:extLst>
                    <a:ext uri="{9D8B030D-6E8A-4147-A177-3AD203B41FA5}">
                      <a16:colId xmlns:a16="http://schemas.microsoft.com/office/drawing/2014/main" val="1266313779"/>
                    </a:ext>
                  </a:extLst>
                </a:gridCol>
                <a:gridCol w="2485505">
                  <a:extLst>
                    <a:ext uri="{9D8B030D-6E8A-4147-A177-3AD203B41FA5}">
                      <a16:colId xmlns:a16="http://schemas.microsoft.com/office/drawing/2014/main" val="3560380640"/>
                    </a:ext>
                  </a:extLst>
                </a:gridCol>
                <a:gridCol w="1970116">
                  <a:extLst>
                    <a:ext uri="{9D8B030D-6E8A-4147-A177-3AD203B41FA5}">
                      <a16:colId xmlns:a16="http://schemas.microsoft.com/office/drawing/2014/main" val="2219524579"/>
                    </a:ext>
                  </a:extLst>
                </a:gridCol>
                <a:gridCol w="1745673">
                  <a:extLst>
                    <a:ext uri="{9D8B030D-6E8A-4147-A177-3AD203B41FA5}">
                      <a16:colId xmlns:a16="http://schemas.microsoft.com/office/drawing/2014/main" val="3902753882"/>
                    </a:ext>
                  </a:extLst>
                </a:gridCol>
                <a:gridCol w="942107">
                  <a:extLst>
                    <a:ext uri="{9D8B030D-6E8A-4147-A177-3AD203B41FA5}">
                      <a16:colId xmlns:a16="http://schemas.microsoft.com/office/drawing/2014/main" val="4032107003"/>
                    </a:ext>
                  </a:extLst>
                </a:gridCol>
              </a:tblGrid>
              <a:tr h="370840">
                <a:tc>
                  <a:txBody>
                    <a:bodyPr/>
                    <a:lstStyle/>
                    <a:p>
                      <a:r>
                        <a:rPr lang="sv-SE" sz="1400" dirty="0"/>
                        <a:t>Kommun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gridSpan="7">
                  <a:txBody>
                    <a:bodyPr/>
                    <a:lstStyle/>
                    <a:p>
                      <a:r>
                        <a:rPr lang="sv-SE" sz="2400" b="1" dirty="0"/>
                        <a:t>Inga uppgifter har inkommit</a:t>
                      </a:r>
                    </a:p>
                  </a:txBody>
                  <a:tcPr/>
                </a:tc>
                <a:tc hMerge="1">
                  <a:txBody>
                    <a:bodyPr/>
                    <a:lstStyle/>
                    <a:p>
                      <a:endParaRPr lang="sv-SE" sz="1100" kern="1200" dirty="0">
                        <a:solidFill>
                          <a:schemeClr val="dk1"/>
                        </a:solidFill>
                        <a:latin typeface="+mn-lt"/>
                        <a:ea typeface="+mn-ea"/>
                        <a:cs typeface="+mn-cs"/>
                      </a:endParaRPr>
                    </a:p>
                  </a:txBody>
                  <a:tcPr/>
                </a:tc>
                <a:tc hMerge="1">
                  <a:txBody>
                    <a:bodyPr/>
                    <a:lstStyle/>
                    <a:p>
                      <a:pPr marL="0" algn="l" defTabSz="914400" rtl="0" eaLnBrk="1" latinLnBrk="0" hangingPunct="1"/>
                      <a:endParaRPr lang="sv-SE" sz="1100" kern="1200" dirty="0">
                        <a:solidFill>
                          <a:schemeClr val="dk1"/>
                        </a:solidFill>
                        <a:latin typeface="+mn-lt"/>
                        <a:ea typeface="+mn-ea"/>
                        <a:cs typeface="+mn-cs"/>
                      </a:endParaRPr>
                    </a:p>
                  </a:txBody>
                  <a:tcPr/>
                </a:tc>
                <a:tc hMerge="1">
                  <a:txBody>
                    <a:bodyPr/>
                    <a:lstStyle/>
                    <a:p>
                      <a:pPr marL="0" algn="l" defTabSz="914400" rtl="0" eaLnBrk="1" latinLnBrk="0" hangingPunct="1"/>
                      <a:endParaRPr lang="sv-SE" sz="1100" kern="1200" dirty="0">
                        <a:solidFill>
                          <a:schemeClr val="dk1"/>
                        </a:solidFill>
                        <a:latin typeface="+mn-lt"/>
                        <a:ea typeface="+mn-ea"/>
                        <a:cs typeface="+mn-cs"/>
                      </a:endParaRPr>
                    </a:p>
                  </a:txBody>
                  <a:tcPr/>
                </a:tc>
                <a:tc hMerge="1">
                  <a:txBody>
                    <a:bodyPr/>
                    <a:lstStyle/>
                    <a:p>
                      <a:endParaRPr lang="sv-SE" sz="1100" dirty="0"/>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dirty="0"/>
                    </a:p>
                  </a:txBody>
                  <a:tcPr/>
                </a:tc>
                <a:extLst>
                  <a:ext uri="{0D108BD9-81ED-4DB2-BD59-A6C34878D82A}">
                    <a16:rowId xmlns:a16="http://schemas.microsoft.com/office/drawing/2014/main" val="2902480064"/>
                  </a:ext>
                </a:extLst>
              </a:tr>
              <a:tr h="370840">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pPr>
                        <a:spcAft>
                          <a:spcPts val="600"/>
                        </a:spcAft>
                      </a:pP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03252971"/>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144390547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359183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Rak pilkoppling 42"/>
          <p:cNvCxnSpPr/>
          <p:nvPr/>
        </p:nvCxnSpPr>
        <p:spPr>
          <a:xfrm flipH="1">
            <a:off x="6126591" y="974558"/>
            <a:ext cx="1600931" cy="2433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a:xfrm>
            <a:off x="410547" y="130446"/>
            <a:ext cx="10611239" cy="762082"/>
          </a:xfrm>
        </p:spPr>
        <p:txBody>
          <a:bodyPr/>
          <a:lstStyle/>
          <a:p>
            <a:r>
              <a:rPr lang="sv-SE" dirty="0"/>
              <a:t>Samverkan hälso- och sjukvård</a:t>
            </a:r>
          </a:p>
        </p:txBody>
      </p:sp>
      <p:sp>
        <p:nvSpPr>
          <p:cNvPr id="3" name="Platshållare för datum 2"/>
          <p:cNvSpPr>
            <a:spLocks noGrp="1"/>
          </p:cNvSpPr>
          <p:nvPr>
            <p:ph type="dt" sz="half" idx="10"/>
          </p:nvPr>
        </p:nvSpPr>
        <p:spPr/>
        <p:txBody>
          <a:bodyPr/>
          <a:lstStyle/>
          <a:p>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2</a:t>
            </a:fld>
            <a:endParaRPr lang="sv-SE" dirty="0"/>
          </a:p>
        </p:txBody>
      </p:sp>
      <p:pic>
        <p:nvPicPr>
          <p:cNvPr id="5" name="Bildobjekt 4"/>
          <p:cNvPicPr>
            <a:picLocks noChangeAspect="1"/>
          </p:cNvPicPr>
          <p:nvPr/>
        </p:nvPicPr>
        <p:blipFill>
          <a:blip r:embed="rId2"/>
          <a:stretch>
            <a:fillRect/>
          </a:stretch>
        </p:blipFill>
        <p:spPr>
          <a:xfrm>
            <a:off x="3976435" y="2518324"/>
            <a:ext cx="2150156" cy="2398299"/>
          </a:xfrm>
          <a:prstGeom prst="rect">
            <a:avLst/>
          </a:prstGeom>
          <a:ln>
            <a:solidFill>
              <a:schemeClr val="tx1"/>
            </a:solidFill>
          </a:ln>
        </p:spPr>
      </p:pic>
      <p:graphicFrame>
        <p:nvGraphicFramePr>
          <p:cNvPr id="6" name="Tabell 5"/>
          <p:cNvGraphicFramePr>
            <a:graphicFrameLocks noGrp="1"/>
          </p:cNvGraphicFramePr>
          <p:nvPr>
            <p:extLst>
              <p:ext uri="{D42A27DB-BD31-4B8C-83A1-F6EECF244321}">
                <p14:modId xmlns:p14="http://schemas.microsoft.com/office/powerpoint/2010/main" val="2855868595"/>
              </p:ext>
            </p:extLst>
          </p:nvPr>
        </p:nvGraphicFramePr>
        <p:xfrm>
          <a:off x="3451155" y="776311"/>
          <a:ext cx="2819324" cy="708660"/>
        </p:xfrm>
        <a:graphic>
          <a:graphicData uri="http://schemas.openxmlformats.org/drawingml/2006/table">
            <a:tbl>
              <a:tblPr/>
              <a:tblGrid>
                <a:gridCol w="2819324">
                  <a:extLst>
                    <a:ext uri="{9D8B030D-6E8A-4147-A177-3AD203B41FA5}">
                      <a16:colId xmlns:a16="http://schemas.microsoft.com/office/drawing/2014/main" val="6485479"/>
                    </a:ext>
                  </a:extLst>
                </a:gridCol>
              </a:tblGrid>
              <a:tr h="154657">
                <a:tc>
                  <a:txBody>
                    <a:bodyPr/>
                    <a:lstStyle/>
                    <a:p>
                      <a:pPr algn="l" fontAlgn="b"/>
                      <a:r>
                        <a:rPr lang="sv-SE" sz="1100" b="1" i="0" u="none" strike="noStrike">
                          <a:solidFill>
                            <a:srgbClr val="000000"/>
                          </a:solidFill>
                          <a:effectLst/>
                          <a:latin typeface="Calibri" panose="020F0502020204030204" pitchFamily="34" charset="0"/>
                        </a:rPr>
                        <a:t>Övergripande Hälso- och sjukvård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46197"/>
                  </a:ext>
                </a:extLst>
              </a:tr>
              <a:tr h="166297">
                <a:tc>
                  <a:txBody>
                    <a:bodyPr/>
                    <a:lstStyle/>
                    <a:p>
                      <a:pPr algn="l" fontAlgn="b"/>
                      <a:r>
                        <a:rPr lang="sv-SE" sz="1100" b="0" i="0" u="none" strike="noStrike">
                          <a:solidFill>
                            <a:srgbClr val="000000"/>
                          </a:solidFill>
                          <a:effectLst/>
                          <a:latin typeface="Calibri" panose="020F0502020204030204" pitchFamily="34" charset="0"/>
                        </a:rPr>
                        <a:t>Länsnätverket för förvaltningschefer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898476"/>
                  </a:ext>
                </a:extLst>
              </a:tr>
              <a:tr h="166297">
                <a:tc>
                  <a:txBody>
                    <a:bodyPr/>
                    <a:lstStyle/>
                    <a:p>
                      <a:pPr algn="l" fontAlgn="b"/>
                      <a:r>
                        <a:rPr lang="sv-SE" sz="1100" b="0" i="0" u="none" strike="noStrike">
                          <a:solidFill>
                            <a:srgbClr val="000000"/>
                          </a:solidFill>
                          <a:effectLst/>
                          <a:latin typeface="Calibri" panose="020F0502020204030204" pitchFamily="34" charset="0"/>
                        </a:rPr>
                        <a:t>Styrgrupp välfärdsteknik och digitalisering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6262661"/>
                  </a:ext>
                </a:extLst>
              </a:tr>
              <a:tr h="166297">
                <a:tc>
                  <a:txBody>
                    <a:bodyPr/>
                    <a:lstStyle/>
                    <a:p>
                      <a:pPr algn="l" fontAlgn="b"/>
                      <a:r>
                        <a:rPr lang="sv-SE" sz="1100" b="0" i="0" u="none" strike="noStrike" dirty="0">
                          <a:solidFill>
                            <a:srgbClr val="000000"/>
                          </a:solidFill>
                          <a:effectLst/>
                          <a:latin typeface="Calibri" panose="020F0502020204030204" pitchFamily="34" charset="0"/>
                        </a:rPr>
                        <a:t>Referensgrupp välfärdsteknik och digitalisering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792281"/>
                  </a:ext>
                </a:extLst>
              </a:tr>
            </a:tbl>
          </a:graphicData>
        </a:graphic>
      </p:graphicFrame>
      <p:graphicFrame>
        <p:nvGraphicFramePr>
          <p:cNvPr id="7" name="Tabell 6"/>
          <p:cNvGraphicFramePr>
            <a:graphicFrameLocks noGrp="1"/>
          </p:cNvGraphicFramePr>
          <p:nvPr>
            <p:extLst>
              <p:ext uri="{D42A27DB-BD31-4B8C-83A1-F6EECF244321}">
                <p14:modId xmlns:p14="http://schemas.microsoft.com/office/powerpoint/2010/main" val="2856758158"/>
              </p:ext>
            </p:extLst>
          </p:nvPr>
        </p:nvGraphicFramePr>
        <p:xfrm>
          <a:off x="328897" y="780615"/>
          <a:ext cx="2834482" cy="354330"/>
        </p:xfrm>
        <a:graphic>
          <a:graphicData uri="http://schemas.openxmlformats.org/drawingml/2006/table">
            <a:tbl>
              <a:tblPr firstRow="1" bandRow="1"/>
              <a:tblGrid>
                <a:gridCol w="2834482">
                  <a:extLst>
                    <a:ext uri="{9D8B030D-6E8A-4147-A177-3AD203B41FA5}">
                      <a16:colId xmlns:a16="http://schemas.microsoft.com/office/drawing/2014/main" val="3617183194"/>
                    </a:ext>
                  </a:extLst>
                </a:gridCol>
              </a:tblGrid>
              <a:tr h="170777">
                <a:tc>
                  <a:txBody>
                    <a:bodyPr/>
                    <a:lstStyle/>
                    <a:p>
                      <a:pPr algn="l" fontAlgn="b"/>
                      <a:r>
                        <a:rPr lang="sv-SE" sz="1100" b="1" i="0" u="none" strike="noStrike" dirty="0">
                          <a:solidFill>
                            <a:srgbClr val="000000"/>
                          </a:solidFill>
                          <a:effectLst/>
                          <a:latin typeface="Calibri" panose="020F0502020204030204" pitchFamily="34" charset="0"/>
                        </a:rPr>
                        <a:t>Division Kirurgi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226579"/>
                  </a:ext>
                </a:extLst>
              </a:tr>
              <a:tr h="170777">
                <a:tc>
                  <a:txBody>
                    <a:bodyPr/>
                    <a:lstStyle/>
                    <a:p>
                      <a:pPr algn="l" fontAlgn="b"/>
                      <a:r>
                        <a:rPr lang="sv-SE" sz="1100" b="0" i="0" u="none" strike="noStrike" dirty="0">
                          <a:solidFill>
                            <a:srgbClr val="000000"/>
                          </a:solidFill>
                          <a:effectLst/>
                          <a:latin typeface="Calibri" panose="020F0502020204030204" pitchFamily="34" charset="0"/>
                        </a:rPr>
                        <a:t>Ingen samverkan med kommunerna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9265099"/>
                  </a:ext>
                </a:extLst>
              </a:tr>
            </a:tbl>
          </a:graphicData>
        </a:graphic>
      </p:graphicFrame>
      <p:graphicFrame>
        <p:nvGraphicFramePr>
          <p:cNvPr id="8" name="Tabell 7"/>
          <p:cNvGraphicFramePr>
            <a:graphicFrameLocks noGrp="1"/>
          </p:cNvGraphicFramePr>
          <p:nvPr>
            <p:extLst>
              <p:ext uri="{D42A27DB-BD31-4B8C-83A1-F6EECF244321}">
                <p14:modId xmlns:p14="http://schemas.microsoft.com/office/powerpoint/2010/main" val="4199591235"/>
              </p:ext>
            </p:extLst>
          </p:nvPr>
        </p:nvGraphicFramePr>
        <p:xfrm>
          <a:off x="187861" y="1183225"/>
          <a:ext cx="3119406" cy="1594485"/>
        </p:xfrm>
        <a:graphic>
          <a:graphicData uri="http://schemas.openxmlformats.org/drawingml/2006/table">
            <a:tbl>
              <a:tblPr firstRow="1" bandRow="1"/>
              <a:tblGrid>
                <a:gridCol w="3119406">
                  <a:extLst>
                    <a:ext uri="{9D8B030D-6E8A-4147-A177-3AD203B41FA5}">
                      <a16:colId xmlns:a16="http://schemas.microsoft.com/office/drawing/2014/main" val="224341331"/>
                    </a:ext>
                  </a:extLst>
                </a:gridCol>
              </a:tblGrid>
              <a:tr h="170416">
                <a:tc>
                  <a:txBody>
                    <a:bodyPr/>
                    <a:lstStyle/>
                    <a:p>
                      <a:pPr algn="l" fontAlgn="b"/>
                      <a:r>
                        <a:rPr lang="sv-SE" sz="1100" b="1" i="0" u="none" strike="noStrike" dirty="0">
                          <a:solidFill>
                            <a:srgbClr val="000000"/>
                          </a:solidFill>
                          <a:effectLst/>
                          <a:latin typeface="Calibri" panose="020F0502020204030204" pitchFamily="34" charset="0"/>
                        </a:rPr>
                        <a:t>Division Medicin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959848"/>
                  </a:ext>
                </a:extLst>
              </a:tr>
              <a:tr h="170416">
                <a:tc>
                  <a:txBody>
                    <a:bodyPr/>
                    <a:lstStyle/>
                    <a:p>
                      <a:pPr algn="l" fontAlgn="b"/>
                      <a:r>
                        <a:rPr lang="sv-SE" sz="1100" b="0" i="0" u="none" strike="noStrike">
                          <a:solidFill>
                            <a:srgbClr val="000000"/>
                          </a:solidFill>
                          <a:effectLst/>
                          <a:latin typeface="Calibri" panose="020F0502020204030204" pitchFamily="34" charset="0"/>
                        </a:rPr>
                        <a:t>Chefstjänstemannagruppen för äldre, barn och unga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780539"/>
                  </a:ext>
                </a:extLst>
              </a:tr>
              <a:tr h="170416">
                <a:tc>
                  <a:txBody>
                    <a:bodyPr/>
                    <a:lstStyle/>
                    <a:p>
                      <a:pPr algn="l" fontAlgn="b"/>
                      <a:r>
                        <a:rPr lang="sv-SE" sz="1100" b="0" i="0" u="none" strike="noStrike" dirty="0" err="1">
                          <a:solidFill>
                            <a:srgbClr val="000000"/>
                          </a:solidFill>
                          <a:effectLst/>
                          <a:latin typeface="Calibri" panose="020F0502020204030204" pitchFamily="34" charset="0"/>
                        </a:rPr>
                        <a:t>Barnahus</a:t>
                      </a:r>
                      <a:endParaRPr lang="sv-SE"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0518056"/>
                  </a:ext>
                </a:extLst>
              </a:tr>
              <a:tr h="170416">
                <a:tc>
                  <a:txBody>
                    <a:bodyPr/>
                    <a:lstStyle/>
                    <a:p>
                      <a:pPr algn="l" fontAlgn="b"/>
                      <a:r>
                        <a:rPr lang="sv-SE" sz="1100" b="0" i="0" u="none" strike="noStrike">
                          <a:solidFill>
                            <a:srgbClr val="000000"/>
                          </a:solidFill>
                          <a:effectLst/>
                          <a:latin typeface="Calibri" panose="020F0502020204030204" pitchFamily="34" charset="0"/>
                        </a:rPr>
                        <a:t>Nätverk elevhälsa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6113228"/>
                  </a:ext>
                </a:extLst>
              </a:tr>
              <a:tr h="170416">
                <a:tc>
                  <a:txBody>
                    <a:bodyPr/>
                    <a:lstStyle/>
                    <a:p>
                      <a:pPr algn="l" fontAlgn="b"/>
                      <a:r>
                        <a:rPr lang="sv-SE" sz="1100" b="0" i="0" u="none" strike="noStrike">
                          <a:solidFill>
                            <a:srgbClr val="000000"/>
                          </a:solidFill>
                          <a:effectLst/>
                          <a:latin typeface="Calibri" panose="020F0502020204030204" pitchFamily="34" charset="0"/>
                        </a:rPr>
                        <a:t>LPO barn och ungas 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4615851"/>
                  </a:ext>
                </a:extLst>
              </a:tr>
              <a:tr h="170416">
                <a:tc>
                  <a:txBody>
                    <a:bodyPr/>
                    <a:lstStyle/>
                    <a:p>
                      <a:pPr algn="l" fontAlgn="b"/>
                      <a:r>
                        <a:rPr lang="sv-SE" sz="1100" b="0" i="0" u="none" strike="noStrike" dirty="0">
                          <a:solidFill>
                            <a:srgbClr val="000000"/>
                          </a:solidFill>
                          <a:effectLst/>
                          <a:latin typeface="Calibri" panose="020F0502020204030204" pitchFamily="34" charset="0"/>
                        </a:rPr>
                        <a:t>Falu kommun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689108"/>
                  </a:ext>
                </a:extLst>
              </a:tr>
              <a:tr h="170416">
                <a:tc>
                  <a:txBody>
                    <a:bodyPr/>
                    <a:lstStyle/>
                    <a:p>
                      <a:pPr algn="l" fontAlgn="b"/>
                      <a:r>
                        <a:rPr lang="sv-SE" sz="1100" b="0" i="0" u="none" strike="noStrike">
                          <a:solidFill>
                            <a:srgbClr val="000000"/>
                          </a:solidFill>
                          <a:effectLst/>
                          <a:latin typeface="Calibri" panose="020F0502020204030204" pitchFamily="34" charset="0"/>
                        </a:rPr>
                        <a:t>Tolkservice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334185"/>
                  </a:ext>
                </a:extLst>
              </a:tr>
              <a:tr h="170416">
                <a:tc>
                  <a:txBody>
                    <a:bodyPr/>
                    <a:lstStyle/>
                    <a:p>
                      <a:pPr algn="l" fontAlgn="b"/>
                      <a:r>
                        <a:rPr lang="sv-SE" sz="1100" b="0" i="0" u="none" strike="noStrike">
                          <a:solidFill>
                            <a:srgbClr val="000000"/>
                          </a:solidFill>
                          <a:effectLst/>
                          <a:latin typeface="Calibri" panose="020F0502020204030204" pitchFamily="34" charset="0"/>
                        </a:rPr>
                        <a:t>Vård och omsorgsutb.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3864882"/>
                  </a:ext>
                </a:extLst>
              </a:tr>
              <a:tr h="170416">
                <a:tc>
                  <a:txBody>
                    <a:bodyPr/>
                    <a:lstStyle/>
                    <a:p>
                      <a:pPr algn="l" fontAlgn="b"/>
                      <a:r>
                        <a:rPr lang="sv-SE" sz="1100" b="0" i="0" u="none" strike="noStrike" dirty="0">
                          <a:solidFill>
                            <a:srgbClr val="000000"/>
                          </a:solidFill>
                          <a:effectLst/>
                          <a:latin typeface="Calibri" panose="020F0502020204030204" pitchFamily="34" charset="0"/>
                        </a:rPr>
                        <a:t>Hand I Hand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3911304"/>
                  </a:ext>
                </a:extLst>
              </a:tr>
            </a:tbl>
          </a:graphicData>
        </a:graphic>
      </p:graphicFrame>
      <p:graphicFrame>
        <p:nvGraphicFramePr>
          <p:cNvPr id="10" name="Tabell 9"/>
          <p:cNvGraphicFramePr>
            <a:graphicFrameLocks noGrp="1"/>
          </p:cNvGraphicFramePr>
          <p:nvPr>
            <p:extLst>
              <p:ext uri="{D42A27DB-BD31-4B8C-83A1-F6EECF244321}">
                <p14:modId xmlns:p14="http://schemas.microsoft.com/office/powerpoint/2010/main" val="3308902041"/>
              </p:ext>
            </p:extLst>
          </p:nvPr>
        </p:nvGraphicFramePr>
        <p:xfrm>
          <a:off x="6618731" y="4429111"/>
          <a:ext cx="1995705" cy="354330"/>
        </p:xfrm>
        <a:graphic>
          <a:graphicData uri="http://schemas.openxmlformats.org/drawingml/2006/table">
            <a:tbl>
              <a:tblPr firstRow="1" bandRow="1"/>
              <a:tblGrid>
                <a:gridCol w="1995705">
                  <a:extLst>
                    <a:ext uri="{9D8B030D-6E8A-4147-A177-3AD203B41FA5}">
                      <a16:colId xmlns:a16="http://schemas.microsoft.com/office/drawing/2014/main" val="1807137173"/>
                    </a:ext>
                  </a:extLst>
                </a:gridCol>
              </a:tblGrid>
              <a:tr h="95250">
                <a:tc>
                  <a:txBody>
                    <a:bodyPr/>
                    <a:lstStyle/>
                    <a:p>
                      <a:pPr algn="l" fontAlgn="b"/>
                      <a:r>
                        <a:rPr lang="sv-SE" sz="1100" b="1" i="0" u="none" strike="noStrike">
                          <a:solidFill>
                            <a:srgbClr val="000000"/>
                          </a:solidFill>
                          <a:effectLst/>
                          <a:latin typeface="Calibri" panose="020F0502020204030204" pitchFamily="34" charset="0"/>
                        </a:rPr>
                        <a:t>Division Primärvård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2368509"/>
                  </a:ext>
                </a:extLst>
              </a:tr>
              <a:tr h="95250">
                <a:tc>
                  <a:txBody>
                    <a:bodyPr/>
                    <a:lstStyle/>
                    <a:p>
                      <a:pPr algn="l" fontAlgn="b"/>
                      <a:r>
                        <a:rPr lang="sv-SE" sz="1100" b="0" i="0" u="none" strike="noStrike" dirty="0">
                          <a:solidFill>
                            <a:srgbClr val="000000"/>
                          </a:solidFill>
                          <a:effectLst/>
                          <a:latin typeface="Calibri" panose="020F0502020204030204" pitchFamily="34" charset="0"/>
                        </a:rPr>
                        <a:t>Se områdessamordnarnas delar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3065151"/>
                  </a:ext>
                </a:extLst>
              </a:tr>
            </a:tbl>
          </a:graphicData>
        </a:graphic>
      </p:graphicFrame>
      <p:graphicFrame>
        <p:nvGraphicFramePr>
          <p:cNvPr id="11" name="Tabell 10"/>
          <p:cNvGraphicFramePr>
            <a:graphicFrameLocks noGrp="1"/>
          </p:cNvGraphicFramePr>
          <p:nvPr>
            <p:extLst>
              <p:ext uri="{D42A27DB-BD31-4B8C-83A1-F6EECF244321}">
                <p14:modId xmlns:p14="http://schemas.microsoft.com/office/powerpoint/2010/main" val="3565879405"/>
              </p:ext>
            </p:extLst>
          </p:nvPr>
        </p:nvGraphicFramePr>
        <p:xfrm>
          <a:off x="284789" y="4980940"/>
          <a:ext cx="2807582" cy="1417320"/>
        </p:xfrm>
        <a:graphic>
          <a:graphicData uri="http://schemas.openxmlformats.org/drawingml/2006/table">
            <a:tbl>
              <a:tblPr firstRow="1" bandRow="1"/>
              <a:tblGrid>
                <a:gridCol w="2807582">
                  <a:extLst>
                    <a:ext uri="{9D8B030D-6E8A-4147-A177-3AD203B41FA5}">
                      <a16:colId xmlns:a16="http://schemas.microsoft.com/office/drawing/2014/main" val="552128976"/>
                    </a:ext>
                  </a:extLst>
                </a:gridCol>
              </a:tblGrid>
              <a:tr h="167559">
                <a:tc>
                  <a:txBody>
                    <a:bodyPr/>
                    <a:lstStyle/>
                    <a:p>
                      <a:pPr algn="l" fontAlgn="b"/>
                      <a:r>
                        <a:rPr lang="sv-SE" sz="1100" b="1" i="0" u="none" strike="noStrike" dirty="0">
                          <a:solidFill>
                            <a:srgbClr val="000000"/>
                          </a:solidFill>
                          <a:effectLst/>
                          <a:latin typeface="Calibri" panose="020F0502020204030204" pitchFamily="34" charset="0"/>
                        </a:rPr>
                        <a:t>Division Psykiatri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367033"/>
                  </a:ext>
                </a:extLst>
              </a:tr>
              <a:tr h="167559">
                <a:tc>
                  <a:txBody>
                    <a:bodyPr/>
                    <a:lstStyle/>
                    <a:p>
                      <a:pPr algn="l" fontAlgn="b"/>
                      <a:r>
                        <a:rPr lang="sv-SE" sz="1100" b="0" i="0" u="none" strike="noStrike">
                          <a:solidFill>
                            <a:srgbClr val="000000"/>
                          </a:solidFill>
                          <a:effectLst/>
                          <a:latin typeface="Calibri" panose="020F0502020204030204" pitchFamily="34" charset="0"/>
                        </a:rPr>
                        <a:t>Länsnätverket för förvaltningschefer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141565"/>
                  </a:ext>
                </a:extLst>
              </a:tr>
              <a:tr h="167559">
                <a:tc>
                  <a:txBody>
                    <a:bodyPr/>
                    <a:lstStyle/>
                    <a:p>
                      <a:pPr algn="l" fontAlgn="b"/>
                      <a:r>
                        <a:rPr lang="sv-SE" sz="1100" b="0" i="0" u="none" strike="noStrike">
                          <a:solidFill>
                            <a:srgbClr val="000000"/>
                          </a:solidFill>
                          <a:effectLst/>
                          <a:latin typeface="Calibri" panose="020F0502020204030204" pitchFamily="34" charset="0"/>
                        </a:rPr>
                        <a:t>Styrgrupp för länschefsnätverket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417804"/>
                  </a:ext>
                </a:extLst>
              </a:tr>
              <a:tr h="167559">
                <a:tc>
                  <a:txBody>
                    <a:bodyPr/>
                    <a:lstStyle/>
                    <a:p>
                      <a:pPr algn="l" fontAlgn="b"/>
                      <a:r>
                        <a:rPr lang="sv-SE" sz="1100" b="0" i="0" u="none" strike="noStrike">
                          <a:solidFill>
                            <a:srgbClr val="000000"/>
                          </a:solidFill>
                          <a:effectLst/>
                          <a:latin typeface="Calibri" panose="020F0502020204030204" pitchFamily="34" charset="0"/>
                        </a:rPr>
                        <a:t>Chefstjänstemannamöten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7021058"/>
                  </a:ext>
                </a:extLst>
              </a:tr>
              <a:tr h="167559">
                <a:tc>
                  <a:txBody>
                    <a:bodyPr/>
                    <a:lstStyle/>
                    <a:p>
                      <a:pPr algn="l" fontAlgn="b"/>
                      <a:r>
                        <a:rPr lang="sv-SE" sz="1100" b="0" i="0" u="none" strike="noStrike">
                          <a:solidFill>
                            <a:srgbClr val="000000"/>
                          </a:solidFill>
                          <a:effectLst/>
                          <a:latin typeface="Calibri" panose="020F0502020204030204" pitchFamily="34" charset="0"/>
                        </a:rPr>
                        <a:t>LSG Lokal samverkansgrupp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922405"/>
                  </a:ext>
                </a:extLst>
              </a:tr>
              <a:tr h="167559">
                <a:tc>
                  <a:txBody>
                    <a:bodyPr/>
                    <a:lstStyle/>
                    <a:p>
                      <a:pPr algn="l" fontAlgn="b"/>
                      <a:r>
                        <a:rPr lang="sv-SE" sz="1100" b="0" i="0" u="none" strike="noStrike" dirty="0">
                          <a:solidFill>
                            <a:srgbClr val="000000"/>
                          </a:solidFill>
                          <a:effectLst/>
                          <a:latin typeface="Calibri" panose="020F0502020204030204" pitchFamily="34" charset="0"/>
                        </a:rPr>
                        <a:t>Lokala samverkansgrupper/styrgrupper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135130"/>
                  </a:ext>
                </a:extLst>
              </a:tr>
              <a:tr h="167559">
                <a:tc>
                  <a:txBody>
                    <a:bodyPr/>
                    <a:lstStyle/>
                    <a:p>
                      <a:pPr algn="l" fontAlgn="b"/>
                      <a:r>
                        <a:rPr lang="sv-SE" sz="1100" b="0" i="0" u="none" strike="noStrike">
                          <a:solidFill>
                            <a:srgbClr val="000000"/>
                          </a:solidFill>
                          <a:effectLst/>
                          <a:latin typeface="Calibri" panose="020F0502020204030204" pitchFamily="34" charset="0"/>
                        </a:rPr>
                        <a:t>Nätverk elevhälsa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004492"/>
                  </a:ext>
                </a:extLst>
              </a:tr>
              <a:tr h="167559">
                <a:tc>
                  <a:txBody>
                    <a:bodyPr/>
                    <a:lstStyle/>
                    <a:p>
                      <a:pPr algn="l" fontAlgn="b"/>
                      <a:r>
                        <a:rPr lang="sv-SE" sz="1100" b="0" i="0" u="none" strike="noStrike" dirty="0">
                          <a:solidFill>
                            <a:srgbClr val="000000"/>
                          </a:solidFill>
                          <a:effectLst/>
                          <a:latin typeface="Calibri" panose="020F0502020204030204" pitchFamily="34" charset="0"/>
                        </a:rPr>
                        <a:t>Styrgrupp </a:t>
                      </a:r>
                      <a:r>
                        <a:rPr lang="sv-SE" sz="1100" b="0" i="0" u="none" strike="noStrike" dirty="0" err="1">
                          <a:solidFill>
                            <a:srgbClr val="000000"/>
                          </a:solidFill>
                          <a:effectLst/>
                          <a:latin typeface="Calibri" panose="020F0502020204030204" pitchFamily="34" charset="0"/>
                        </a:rPr>
                        <a:t>barnahus</a:t>
                      </a:r>
                      <a:endParaRPr lang="sv-SE"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5609832"/>
                  </a:ext>
                </a:extLst>
              </a:tr>
            </a:tbl>
          </a:graphicData>
        </a:graphic>
      </p:graphicFrame>
      <p:graphicFrame>
        <p:nvGraphicFramePr>
          <p:cNvPr id="12" name="Tabell 11"/>
          <p:cNvGraphicFramePr>
            <a:graphicFrameLocks noGrp="1"/>
          </p:cNvGraphicFramePr>
          <p:nvPr>
            <p:extLst>
              <p:ext uri="{D42A27DB-BD31-4B8C-83A1-F6EECF244321}">
                <p14:modId xmlns:p14="http://schemas.microsoft.com/office/powerpoint/2010/main" val="750358599"/>
              </p:ext>
            </p:extLst>
          </p:nvPr>
        </p:nvGraphicFramePr>
        <p:xfrm>
          <a:off x="4633884" y="1550468"/>
          <a:ext cx="2985414" cy="885825"/>
        </p:xfrm>
        <a:graphic>
          <a:graphicData uri="http://schemas.openxmlformats.org/drawingml/2006/table">
            <a:tbl>
              <a:tblPr firstRow="1" bandRow="1"/>
              <a:tblGrid>
                <a:gridCol w="2985414">
                  <a:extLst>
                    <a:ext uri="{9D8B030D-6E8A-4147-A177-3AD203B41FA5}">
                      <a16:colId xmlns:a16="http://schemas.microsoft.com/office/drawing/2014/main" val="1113342963"/>
                    </a:ext>
                  </a:extLst>
                </a:gridCol>
              </a:tblGrid>
              <a:tr h="174543">
                <a:tc>
                  <a:txBody>
                    <a:bodyPr/>
                    <a:lstStyle/>
                    <a:p>
                      <a:pPr algn="l" fontAlgn="b"/>
                      <a:r>
                        <a:rPr lang="sv-SE" sz="1100" b="1" i="0" u="none" strike="noStrike" dirty="0">
                          <a:solidFill>
                            <a:srgbClr val="000000"/>
                          </a:solidFill>
                          <a:effectLst/>
                          <a:latin typeface="Calibri" panose="020F0502020204030204" pitchFamily="34" charset="0"/>
                        </a:rPr>
                        <a:t>God och nära vård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2542284"/>
                  </a:ext>
                </a:extLst>
              </a:tr>
              <a:tr h="174543">
                <a:tc>
                  <a:txBody>
                    <a:bodyPr/>
                    <a:lstStyle/>
                    <a:p>
                      <a:pPr algn="l" fontAlgn="b"/>
                      <a:r>
                        <a:rPr lang="sv-SE" sz="1100" b="0" i="0" u="none" strike="noStrike" dirty="0">
                          <a:solidFill>
                            <a:srgbClr val="000000"/>
                          </a:solidFill>
                          <a:effectLst/>
                          <a:latin typeface="Calibri" panose="020F0502020204030204" pitchFamily="34" charset="0"/>
                        </a:rPr>
                        <a:t>Ludvika - Smedjebacken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6285453"/>
                  </a:ext>
                </a:extLst>
              </a:tr>
              <a:tr h="174543">
                <a:tc>
                  <a:txBody>
                    <a:bodyPr/>
                    <a:lstStyle/>
                    <a:p>
                      <a:pPr algn="l" fontAlgn="b"/>
                      <a:r>
                        <a:rPr lang="sv-SE" sz="1100" b="0" i="0" u="none" strike="noStrike" dirty="0">
                          <a:solidFill>
                            <a:srgbClr val="000000"/>
                          </a:solidFill>
                          <a:effectLst/>
                          <a:latin typeface="Calibri" panose="020F0502020204030204" pitchFamily="34" charset="0"/>
                        </a:rPr>
                        <a:t>Falun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190981"/>
                  </a:ext>
                </a:extLst>
              </a:tr>
              <a:tr h="174543">
                <a:tc>
                  <a:txBody>
                    <a:bodyPr/>
                    <a:lstStyle/>
                    <a:p>
                      <a:pPr algn="l" fontAlgn="b"/>
                      <a:r>
                        <a:rPr lang="sv-SE" sz="1100" b="0" i="0" u="none" strike="noStrike" dirty="0">
                          <a:solidFill>
                            <a:srgbClr val="000000"/>
                          </a:solidFill>
                          <a:effectLst/>
                          <a:latin typeface="Calibri" panose="020F0502020204030204" pitchFamily="34" charset="0"/>
                        </a:rPr>
                        <a:t>Mellersta (Borlänge, Säter o Gagnef)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3303338"/>
                  </a:ext>
                </a:extLst>
              </a:tr>
              <a:tr h="174543">
                <a:tc>
                  <a:txBody>
                    <a:bodyPr/>
                    <a:lstStyle/>
                    <a:p>
                      <a:pPr algn="l" fontAlgn="b"/>
                      <a:r>
                        <a:rPr lang="sv-SE" sz="1100" b="0" i="0" u="none" strike="noStrike" dirty="0">
                          <a:solidFill>
                            <a:srgbClr val="000000"/>
                          </a:solidFill>
                          <a:effectLst/>
                          <a:latin typeface="Calibri" panose="020F0502020204030204" pitchFamily="34" charset="0"/>
                        </a:rPr>
                        <a:t>Flera grupper kommer att startas under 2022/2023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1831189"/>
                  </a:ext>
                </a:extLst>
              </a:tr>
            </a:tbl>
          </a:graphicData>
        </a:graphic>
      </p:graphicFrame>
      <p:graphicFrame>
        <p:nvGraphicFramePr>
          <p:cNvPr id="13" name="Tabell 12"/>
          <p:cNvGraphicFramePr>
            <a:graphicFrameLocks noGrp="1"/>
          </p:cNvGraphicFramePr>
          <p:nvPr>
            <p:extLst>
              <p:ext uri="{D42A27DB-BD31-4B8C-83A1-F6EECF244321}">
                <p14:modId xmlns:p14="http://schemas.microsoft.com/office/powerpoint/2010/main" val="707420253"/>
              </p:ext>
            </p:extLst>
          </p:nvPr>
        </p:nvGraphicFramePr>
        <p:xfrm>
          <a:off x="3791844" y="5022850"/>
          <a:ext cx="3162300" cy="1333500"/>
        </p:xfrm>
        <a:graphic>
          <a:graphicData uri="http://schemas.openxmlformats.org/drawingml/2006/table">
            <a:tbl>
              <a:tblPr firstRow="1" bandRow="1"/>
              <a:tblGrid>
                <a:gridCol w="3162300">
                  <a:extLst>
                    <a:ext uri="{9D8B030D-6E8A-4147-A177-3AD203B41FA5}">
                      <a16:colId xmlns:a16="http://schemas.microsoft.com/office/drawing/2014/main" val="371656208"/>
                    </a:ext>
                  </a:extLst>
                </a:gridCol>
              </a:tblGrid>
              <a:tr h="190500">
                <a:tc>
                  <a:txBody>
                    <a:bodyPr/>
                    <a:lstStyle/>
                    <a:p>
                      <a:pPr algn="l" fontAlgn="b"/>
                      <a:r>
                        <a:rPr lang="sv-SE" sz="1100" b="1" i="0" u="none" strike="noStrike" dirty="0">
                          <a:solidFill>
                            <a:srgbClr val="000000"/>
                          </a:solidFill>
                          <a:effectLst/>
                          <a:latin typeface="Calibri" panose="020F0502020204030204" pitchFamily="34" charset="0"/>
                        </a:rPr>
                        <a:t>Lokala programområden (LPO)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8443601"/>
                  </a:ext>
                </a:extLst>
              </a:tr>
              <a:tr h="190500">
                <a:tc>
                  <a:txBody>
                    <a:bodyPr/>
                    <a:lstStyle/>
                    <a:p>
                      <a:pPr algn="l" fontAlgn="b"/>
                      <a:r>
                        <a:rPr lang="sv-SE" sz="1100" b="0" i="0" u="none" strike="noStrike">
                          <a:solidFill>
                            <a:srgbClr val="000000"/>
                          </a:solidFill>
                          <a:effectLst/>
                          <a:latin typeface="Calibri" panose="020F0502020204030204" pitchFamily="34" charset="0"/>
                        </a:rPr>
                        <a:t>LPO Äldres 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534478"/>
                  </a:ext>
                </a:extLst>
              </a:tr>
              <a:tr h="190500">
                <a:tc>
                  <a:txBody>
                    <a:bodyPr/>
                    <a:lstStyle/>
                    <a:p>
                      <a:pPr algn="l" fontAlgn="b"/>
                      <a:r>
                        <a:rPr lang="sv-SE" sz="1100" b="0" i="0" u="none" strike="noStrike">
                          <a:solidFill>
                            <a:srgbClr val="000000"/>
                          </a:solidFill>
                          <a:effectLst/>
                          <a:latin typeface="Calibri" panose="020F0502020204030204" pitchFamily="34" charset="0"/>
                        </a:rPr>
                        <a:t>LPO Primärvård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272437"/>
                  </a:ext>
                </a:extLst>
              </a:tr>
              <a:tr h="190500">
                <a:tc>
                  <a:txBody>
                    <a:bodyPr/>
                    <a:lstStyle/>
                    <a:p>
                      <a:pPr algn="l" fontAlgn="b"/>
                      <a:r>
                        <a:rPr lang="sv-SE" sz="1100" b="0" i="0" u="none" strike="noStrike">
                          <a:solidFill>
                            <a:srgbClr val="000000"/>
                          </a:solidFill>
                          <a:effectLst/>
                          <a:latin typeface="Calibri" panose="020F0502020204030204" pitchFamily="34" charset="0"/>
                        </a:rPr>
                        <a:t>LPO Rehabilitering, habilitering o försäkringsmedicin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5787974"/>
                  </a:ext>
                </a:extLst>
              </a:tr>
              <a:tr h="190500">
                <a:tc>
                  <a:txBody>
                    <a:bodyPr/>
                    <a:lstStyle/>
                    <a:p>
                      <a:pPr algn="l" fontAlgn="b"/>
                      <a:r>
                        <a:rPr lang="sv-SE" sz="1100" b="0" i="0" u="none" strike="noStrike">
                          <a:solidFill>
                            <a:srgbClr val="000000"/>
                          </a:solidFill>
                          <a:effectLst/>
                          <a:latin typeface="Calibri" panose="020F0502020204030204" pitchFamily="34" charset="0"/>
                        </a:rPr>
                        <a:t>LPO Barn- och ungdomars 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5599129"/>
                  </a:ext>
                </a:extLst>
              </a:tr>
              <a:tr h="190500">
                <a:tc>
                  <a:txBody>
                    <a:bodyPr/>
                    <a:lstStyle/>
                    <a:p>
                      <a:pPr algn="l" fontAlgn="b"/>
                      <a:r>
                        <a:rPr lang="sv-SE" sz="1100" b="0" i="0" u="none" strike="noStrike">
                          <a:solidFill>
                            <a:srgbClr val="000000"/>
                          </a:solidFill>
                          <a:effectLst/>
                          <a:latin typeface="Calibri" panose="020F0502020204030204" pitchFamily="34" charset="0"/>
                        </a:rPr>
                        <a:t>LPO Psykisk 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651975"/>
                  </a:ext>
                </a:extLst>
              </a:tr>
              <a:tr h="190500">
                <a:tc>
                  <a:txBody>
                    <a:bodyPr/>
                    <a:lstStyle/>
                    <a:p>
                      <a:pPr algn="l" fontAlgn="b"/>
                      <a:r>
                        <a:rPr lang="sv-SE" sz="1100" b="0" i="0" u="none" strike="noStrike" dirty="0">
                          <a:solidFill>
                            <a:srgbClr val="000000"/>
                          </a:solidFill>
                          <a:effectLst/>
                          <a:latin typeface="Calibri" panose="020F0502020204030204" pitchFamily="34" charset="0"/>
                        </a:rPr>
                        <a:t>LPO Levnadsvanor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6890645"/>
                  </a:ext>
                </a:extLst>
              </a:tr>
            </a:tbl>
          </a:graphicData>
        </a:graphic>
      </p:graphicFrame>
      <p:graphicFrame>
        <p:nvGraphicFramePr>
          <p:cNvPr id="15" name="Tabell 14"/>
          <p:cNvGraphicFramePr>
            <a:graphicFrameLocks noGrp="1"/>
          </p:cNvGraphicFramePr>
          <p:nvPr>
            <p:extLst>
              <p:ext uri="{D42A27DB-BD31-4B8C-83A1-F6EECF244321}">
                <p14:modId xmlns:p14="http://schemas.microsoft.com/office/powerpoint/2010/main" val="1600278821"/>
              </p:ext>
            </p:extLst>
          </p:nvPr>
        </p:nvGraphicFramePr>
        <p:xfrm>
          <a:off x="7727522" y="776311"/>
          <a:ext cx="3294264" cy="885825"/>
        </p:xfrm>
        <a:graphic>
          <a:graphicData uri="http://schemas.openxmlformats.org/drawingml/2006/table">
            <a:tbl>
              <a:tblPr/>
              <a:tblGrid>
                <a:gridCol w="1129462">
                  <a:extLst>
                    <a:ext uri="{9D8B030D-6E8A-4147-A177-3AD203B41FA5}">
                      <a16:colId xmlns:a16="http://schemas.microsoft.com/office/drawing/2014/main" val="2729361799"/>
                    </a:ext>
                  </a:extLst>
                </a:gridCol>
                <a:gridCol w="2164802">
                  <a:extLst>
                    <a:ext uri="{9D8B030D-6E8A-4147-A177-3AD203B41FA5}">
                      <a16:colId xmlns:a16="http://schemas.microsoft.com/office/drawing/2014/main" val="1375095604"/>
                    </a:ext>
                  </a:extLst>
                </a:gridCol>
              </a:tblGrid>
              <a:tr h="160085">
                <a:tc gridSpan="2">
                  <a:txBody>
                    <a:bodyPr/>
                    <a:lstStyle/>
                    <a:p>
                      <a:pPr algn="l" fontAlgn="b"/>
                      <a:r>
                        <a:rPr lang="sv-SE" sz="1100" b="1" i="0" u="none" strike="noStrike">
                          <a:solidFill>
                            <a:srgbClr val="000000"/>
                          </a:solidFill>
                          <a:effectLst/>
                          <a:latin typeface="Calibri" panose="020F0502020204030204" pitchFamily="34" charset="0"/>
                        </a:rPr>
                        <a:t>Områdessamordnare Falun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3563111622"/>
                  </a:ext>
                </a:extLst>
              </a:tr>
              <a:tr h="160085">
                <a:tc>
                  <a:txBody>
                    <a:bodyPr/>
                    <a:lstStyle/>
                    <a:p>
                      <a:pPr algn="l" fontAlgn="b"/>
                      <a:r>
                        <a:rPr lang="sv-SE" sz="1100" b="0" i="0" u="none" strike="noStrike">
                          <a:solidFill>
                            <a:srgbClr val="000000"/>
                          </a:solidFill>
                          <a:effectLst/>
                          <a:latin typeface="Calibri" panose="020F0502020204030204" pitchFamily="34" charset="0"/>
                        </a:rPr>
                        <a:t>Falun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Samverkan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4253951"/>
                  </a:ext>
                </a:extLst>
              </a:tr>
              <a:tr h="160085">
                <a:tc>
                  <a:txBody>
                    <a:bodyPr/>
                    <a:lstStyle/>
                    <a:p>
                      <a:pPr algn="l" fontAlgn="b"/>
                      <a:r>
                        <a:rPr lang="sv-SE" sz="1100" b="0" i="0" u="none" strike="noStrike">
                          <a:solidFill>
                            <a:srgbClr val="000000"/>
                          </a:solidFill>
                          <a:effectLst/>
                          <a:latin typeface="Calibri" panose="020F0502020204030204" pitchFamily="34" charset="0"/>
                        </a:rPr>
                        <a:t>Falun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LSG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1229095"/>
                  </a:ext>
                </a:extLst>
              </a:tr>
              <a:tr h="160085">
                <a:tc>
                  <a:txBody>
                    <a:bodyPr/>
                    <a:lstStyle/>
                    <a:p>
                      <a:pPr algn="l" fontAlgn="b"/>
                      <a:r>
                        <a:rPr lang="sv-SE" sz="1100" b="0" i="0" u="none" strike="noStrike">
                          <a:solidFill>
                            <a:srgbClr val="000000"/>
                          </a:solidFill>
                          <a:effectLst/>
                          <a:latin typeface="Calibri" panose="020F0502020204030204" pitchFamily="34" charset="0"/>
                        </a:rPr>
                        <a:t>Falun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Vård och omsorgscollage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5864952"/>
                  </a:ext>
                </a:extLst>
              </a:tr>
              <a:tr h="160085">
                <a:tc>
                  <a:txBody>
                    <a:bodyPr/>
                    <a:lstStyle/>
                    <a:p>
                      <a:pPr algn="l" fontAlgn="b"/>
                      <a:r>
                        <a:rPr lang="sv-SE" sz="1100" b="0" i="0" u="none" strike="noStrike">
                          <a:solidFill>
                            <a:srgbClr val="000000"/>
                          </a:solidFill>
                          <a:effectLst/>
                          <a:latin typeface="Calibri" panose="020F0502020204030204" pitchFamily="34" charset="0"/>
                        </a:rPr>
                        <a:t>Borlänge Falun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Styrgrupp missbruk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5321905"/>
                  </a:ext>
                </a:extLst>
              </a:tr>
            </a:tbl>
          </a:graphicData>
        </a:graphic>
      </p:graphicFrame>
      <p:graphicFrame>
        <p:nvGraphicFramePr>
          <p:cNvPr id="20" name="Tabell 19"/>
          <p:cNvGraphicFramePr>
            <a:graphicFrameLocks noGrp="1"/>
          </p:cNvGraphicFramePr>
          <p:nvPr>
            <p:extLst>
              <p:ext uri="{D42A27DB-BD31-4B8C-83A1-F6EECF244321}">
                <p14:modId xmlns:p14="http://schemas.microsoft.com/office/powerpoint/2010/main" val="947411469"/>
              </p:ext>
            </p:extLst>
          </p:nvPr>
        </p:nvGraphicFramePr>
        <p:xfrm>
          <a:off x="7727522" y="1731619"/>
          <a:ext cx="3896798" cy="1119190"/>
        </p:xfrm>
        <a:graphic>
          <a:graphicData uri="http://schemas.openxmlformats.org/drawingml/2006/table">
            <a:tbl>
              <a:tblPr firstRow="1" bandRow="1"/>
              <a:tblGrid>
                <a:gridCol w="1336045">
                  <a:extLst>
                    <a:ext uri="{9D8B030D-6E8A-4147-A177-3AD203B41FA5}">
                      <a16:colId xmlns:a16="http://schemas.microsoft.com/office/drawing/2014/main" val="1828815132"/>
                    </a:ext>
                  </a:extLst>
                </a:gridCol>
                <a:gridCol w="2560753">
                  <a:extLst>
                    <a:ext uri="{9D8B030D-6E8A-4147-A177-3AD203B41FA5}">
                      <a16:colId xmlns:a16="http://schemas.microsoft.com/office/drawing/2014/main" val="503779799"/>
                    </a:ext>
                  </a:extLst>
                </a:gridCol>
              </a:tblGrid>
              <a:tr h="188405">
                <a:tc gridSpan="2">
                  <a:txBody>
                    <a:bodyPr/>
                    <a:lstStyle/>
                    <a:p>
                      <a:pPr algn="l" fontAlgn="b"/>
                      <a:r>
                        <a:rPr lang="sv-SE" sz="1100" b="1" i="0" u="none" strike="noStrike">
                          <a:solidFill>
                            <a:srgbClr val="000000"/>
                          </a:solidFill>
                          <a:effectLst/>
                          <a:latin typeface="Calibri" panose="020F0502020204030204" pitchFamily="34" charset="0"/>
                        </a:rPr>
                        <a:t>Områdessamordnare Mellersta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2687334531"/>
                  </a:ext>
                </a:extLst>
              </a:tr>
              <a:tr h="162380">
                <a:tc>
                  <a:txBody>
                    <a:bodyPr/>
                    <a:lstStyle/>
                    <a:p>
                      <a:pPr algn="l" fontAlgn="b"/>
                      <a:r>
                        <a:rPr lang="sv-SE" sz="1100" b="0" i="0" u="none" strike="noStrike">
                          <a:solidFill>
                            <a:srgbClr val="000000"/>
                          </a:solidFill>
                          <a:effectLst/>
                          <a:latin typeface="Calibri" panose="020F0502020204030204" pitchFamily="34" charset="0"/>
                        </a:rPr>
                        <a:t>Borlänge Säter  Gagnef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Samverkan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9536739"/>
                  </a:ext>
                </a:extLst>
              </a:tr>
              <a:tr h="188405">
                <a:tc>
                  <a:txBody>
                    <a:bodyPr/>
                    <a:lstStyle/>
                    <a:p>
                      <a:pPr algn="l" fontAlgn="b"/>
                      <a:r>
                        <a:rPr lang="sv-SE" sz="1100" b="0" i="0" u="none" strike="noStrike">
                          <a:solidFill>
                            <a:srgbClr val="000000"/>
                          </a:solidFill>
                          <a:effectLst/>
                          <a:latin typeface="Calibri" panose="020F0502020204030204" pitchFamily="34" charset="0"/>
                        </a:rPr>
                        <a:t>Borlänge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LSG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0862234"/>
                  </a:ext>
                </a:extLst>
              </a:tr>
              <a:tr h="188405">
                <a:tc>
                  <a:txBody>
                    <a:bodyPr/>
                    <a:lstStyle/>
                    <a:p>
                      <a:pPr algn="l" fontAlgn="b"/>
                      <a:r>
                        <a:rPr lang="sv-SE" sz="1100" b="0" i="0" u="none" strike="noStrike">
                          <a:solidFill>
                            <a:srgbClr val="000000"/>
                          </a:solidFill>
                          <a:effectLst/>
                          <a:latin typeface="Calibri" panose="020F0502020204030204" pitchFamily="34" charset="0"/>
                        </a:rPr>
                        <a:t>Mellersta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Vård och omsorgscollage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92764"/>
                  </a:ext>
                </a:extLst>
              </a:tr>
              <a:tr h="188405">
                <a:tc>
                  <a:txBody>
                    <a:bodyPr/>
                    <a:lstStyle/>
                    <a:p>
                      <a:pPr algn="l" fontAlgn="b"/>
                      <a:r>
                        <a:rPr lang="sv-SE" sz="1100" b="0" i="0" u="none" strike="noStrike">
                          <a:solidFill>
                            <a:srgbClr val="000000"/>
                          </a:solidFill>
                          <a:effectLst/>
                          <a:latin typeface="Calibri" panose="020F0502020204030204" pitchFamily="34" charset="0"/>
                        </a:rPr>
                        <a:t>Borlänge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Styrgrupp Barn och unga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30204"/>
                  </a:ext>
                </a:extLst>
              </a:tr>
              <a:tr h="188405">
                <a:tc>
                  <a:txBody>
                    <a:bodyPr/>
                    <a:lstStyle/>
                    <a:p>
                      <a:pPr algn="l" fontAlgn="b"/>
                      <a:r>
                        <a:rPr lang="sv-SE" sz="1100" b="0" i="0" u="none" strike="noStrike">
                          <a:solidFill>
                            <a:srgbClr val="000000"/>
                          </a:solidFill>
                          <a:effectLst/>
                          <a:latin typeface="Calibri" panose="020F0502020204030204" pitchFamily="34" charset="0"/>
                        </a:rPr>
                        <a:t>Borlänge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Styrgrupp missbruk funktionshinder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510704"/>
                  </a:ext>
                </a:extLst>
              </a:tr>
            </a:tbl>
          </a:graphicData>
        </a:graphic>
      </p:graphicFrame>
      <p:graphicFrame>
        <p:nvGraphicFramePr>
          <p:cNvPr id="21" name="Tabell 20"/>
          <p:cNvGraphicFramePr>
            <a:graphicFrameLocks noGrp="1"/>
          </p:cNvGraphicFramePr>
          <p:nvPr>
            <p:extLst>
              <p:ext uri="{D42A27DB-BD31-4B8C-83A1-F6EECF244321}">
                <p14:modId xmlns:p14="http://schemas.microsoft.com/office/powerpoint/2010/main" val="1325951273"/>
              </p:ext>
            </p:extLst>
          </p:nvPr>
        </p:nvGraphicFramePr>
        <p:xfrm>
          <a:off x="7727522" y="2915779"/>
          <a:ext cx="3676651" cy="1417320"/>
        </p:xfrm>
        <a:graphic>
          <a:graphicData uri="http://schemas.openxmlformats.org/drawingml/2006/table">
            <a:tbl>
              <a:tblPr firstRow="1" bandRow="1"/>
              <a:tblGrid>
                <a:gridCol w="1260566">
                  <a:extLst>
                    <a:ext uri="{9D8B030D-6E8A-4147-A177-3AD203B41FA5}">
                      <a16:colId xmlns:a16="http://schemas.microsoft.com/office/drawing/2014/main" val="2757437557"/>
                    </a:ext>
                  </a:extLst>
                </a:gridCol>
                <a:gridCol w="2416085">
                  <a:extLst>
                    <a:ext uri="{9D8B030D-6E8A-4147-A177-3AD203B41FA5}">
                      <a16:colId xmlns:a16="http://schemas.microsoft.com/office/drawing/2014/main" val="2936768793"/>
                    </a:ext>
                  </a:extLst>
                </a:gridCol>
              </a:tblGrid>
              <a:tr h="170147">
                <a:tc gridSpan="2">
                  <a:txBody>
                    <a:bodyPr/>
                    <a:lstStyle/>
                    <a:p>
                      <a:pPr algn="l" fontAlgn="b"/>
                      <a:r>
                        <a:rPr lang="sv-SE" sz="1100" b="1" i="0" u="none" strike="noStrike">
                          <a:solidFill>
                            <a:srgbClr val="000000"/>
                          </a:solidFill>
                          <a:effectLst/>
                          <a:latin typeface="Calibri" panose="020F0502020204030204" pitchFamily="34" charset="0"/>
                        </a:rPr>
                        <a:t>Områdessamordnare Norra o Västra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3273500968"/>
                  </a:ext>
                </a:extLst>
              </a:tr>
              <a:tr h="170147">
                <a:tc>
                  <a:txBody>
                    <a:bodyPr/>
                    <a:lstStyle/>
                    <a:p>
                      <a:pPr algn="l" fontAlgn="b"/>
                      <a:r>
                        <a:rPr lang="sv-SE" sz="1100" b="0" i="0" u="none" strike="noStrike" dirty="0">
                          <a:solidFill>
                            <a:srgbClr val="000000"/>
                          </a:solidFill>
                          <a:effectLst/>
                          <a:latin typeface="Calibri" panose="020F0502020204030204" pitchFamily="34" charset="0"/>
                        </a:rPr>
                        <a:t>Rättvik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3708994"/>
                  </a:ext>
                </a:extLst>
              </a:tr>
              <a:tr h="170147">
                <a:tc>
                  <a:txBody>
                    <a:bodyPr/>
                    <a:lstStyle/>
                    <a:p>
                      <a:pPr algn="l" fontAlgn="b"/>
                      <a:r>
                        <a:rPr lang="sv-SE" sz="1100" b="0" i="0" u="none" strike="noStrike">
                          <a:solidFill>
                            <a:srgbClr val="000000"/>
                          </a:solidFill>
                          <a:effectLst/>
                          <a:latin typeface="Calibri" panose="020F0502020204030204" pitchFamily="34" charset="0"/>
                        </a:rPr>
                        <a:t>Leksand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8998721"/>
                  </a:ext>
                </a:extLst>
              </a:tr>
              <a:tr h="170147">
                <a:tc>
                  <a:txBody>
                    <a:bodyPr/>
                    <a:lstStyle/>
                    <a:p>
                      <a:pPr algn="l" fontAlgn="b"/>
                      <a:r>
                        <a:rPr lang="sv-SE" sz="1100" b="0" i="0" u="none" strike="noStrike">
                          <a:solidFill>
                            <a:srgbClr val="000000"/>
                          </a:solidFill>
                          <a:effectLst/>
                          <a:latin typeface="Calibri" panose="020F0502020204030204" pitchFamily="34" charset="0"/>
                        </a:rPr>
                        <a:t>Vansbro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6396153"/>
                  </a:ext>
                </a:extLst>
              </a:tr>
              <a:tr h="170147">
                <a:tc>
                  <a:txBody>
                    <a:bodyPr/>
                    <a:lstStyle/>
                    <a:p>
                      <a:pPr algn="l" fontAlgn="b"/>
                      <a:r>
                        <a:rPr lang="sv-SE" sz="1100" b="0" i="0" u="none" strike="noStrike">
                          <a:solidFill>
                            <a:srgbClr val="000000"/>
                          </a:solidFill>
                          <a:effectLst/>
                          <a:latin typeface="Calibri" panose="020F0502020204030204" pitchFamily="34" charset="0"/>
                        </a:rPr>
                        <a:t>Malung-Sälen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576681"/>
                  </a:ext>
                </a:extLst>
              </a:tr>
              <a:tr h="170147">
                <a:tc>
                  <a:txBody>
                    <a:bodyPr/>
                    <a:lstStyle/>
                    <a:p>
                      <a:pPr algn="l" fontAlgn="b"/>
                      <a:r>
                        <a:rPr lang="sv-SE" sz="1100" b="0" i="0" u="none" strike="noStrike">
                          <a:solidFill>
                            <a:srgbClr val="000000"/>
                          </a:solidFill>
                          <a:effectLst/>
                          <a:latin typeface="Calibri" panose="020F0502020204030204" pitchFamily="34" charset="0"/>
                        </a:rPr>
                        <a:t>Älvdalen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8218353"/>
                  </a:ext>
                </a:extLst>
              </a:tr>
              <a:tr h="170147">
                <a:tc>
                  <a:txBody>
                    <a:bodyPr/>
                    <a:lstStyle/>
                    <a:p>
                      <a:pPr algn="l" fontAlgn="b"/>
                      <a:r>
                        <a:rPr lang="sv-SE" sz="1100" b="0" i="0" u="none" strike="noStrike">
                          <a:solidFill>
                            <a:srgbClr val="000000"/>
                          </a:solidFill>
                          <a:effectLst/>
                          <a:latin typeface="Calibri" panose="020F0502020204030204" pitchFamily="34" charset="0"/>
                        </a:rPr>
                        <a:t>Mora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5913787"/>
                  </a:ext>
                </a:extLst>
              </a:tr>
              <a:tr h="170147">
                <a:tc>
                  <a:txBody>
                    <a:bodyPr/>
                    <a:lstStyle/>
                    <a:p>
                      <a:pPr algn="l" fontAlgn="b"/>
                      <a:r>
                        <a:rPr lang="sv-SE" sz="1100" b="0" i="0" u="none" strike="noStrike">
                          <a:solidFill>
                            <a:srgbClr val="000000"/>
                          </a:solidFill>
                          <a:effectLst/>
                          <a:latin typeface="Calibri" panose="020F0502020204030204" pitchFamily="34" charset="0"/>
                        </a:rPr>
                        <a:t>Orsa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Hälso och sjukvård, vård och omsorg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275881"/>
                  </a:ext>
                </a:extLst>
              </a:tr>
            </a:tbl>
          </a:graphicData>
        </a:graphic>
      </p:graphicFrame>
      <p:graphicFrame>
        <p:nvGraphicFramePr>
          <p:cNvPr id="23" name="Tabell 22"/>
          <p:cNvGraphicFramePr>
            <a:graphicFrameLocks noGrp="1"/>
          </p:cNvGraphicFramePr>
          <p:nvPr>
            <p:extLst>
              <p:ext uri="{D42A27DB-BD31-4B8C-83A1-F6EECF244321}">
                <p14:modId xmlns:p14="http://schemas.microsoft.com/office/powerpoint/2010/main" val="4254992614"/>
              </p:ext>
            </p:extLst>
          </p:nvPr>
        </p:nvGraphicFramePr>
        <p:xfrm>
          <a:off x="9316711" y="4371008"/>
          <a:ext cx="2604308" cy="354330"/>
        </p:xfrm>
        <a:graphic>
          <a:graphicData uri="http://schemas.openxmlformats.org/drawingml/2006/table">
            <a:tbl>
              <a:tblPr firstRow="1" bandRow="1"/>
              <a:tblGrid>
                <a:gridCol w="2604308">
                  <a:extLst>
                    <a:ext uri="{9D8B030D-6E8A-4147-A177-3AD203B41FA5}">
                      <a16:colId xmlns:a16="http://schemas.microsoft.com/office/drawing/2014/main" val="560576356"/>
                    </a:ext>
                  </a:extLst>
                </a:gridCol>
              </a:tblGrid>
              <a:tr h="135260">
                <a:tc>
                  <a:txBody>
                    <a:bodyPr/>
                    <a:lstStyle/>
                    <a:p>
                      <a:pPr algn="l" fontAlgn="b"/>
                      <a:r>
                        <a:rPr lang="sv-SE" sz="1100" b="1" i="0" u="none" strike="noStrike" dirty="0">
                          <a:solidFill>
                            <a:srgbClr val="000000"/>
                          </a:solidFill>
                          <a:effectLst/>
                          <a:latin typeface="Calibri" panose="020F0502020204030204" pitchFamily="34" charset="0"/>
                        </a:rPr>
                        <a:t>Områdessamordnare Västerbergslagen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683472"/>
                  </a:ext>
                </a:extLst>
              </a:tr>
              <a:tr h="135260">
                <a:tc>
                  <a:txBody>
                    <a:bodyPr/>
                    <a:lstStyle/>
                    <a:p>
                      <a:pPr algn="l" fontAlgn="b"/>
                      <a:r>
                        <a:rPr lang="sv-SE" sz="1100" b="0" i="0" u="none" strike="noStrike" dirty="0">
                          <a:solidFill>
                            <a:srgbClr val="000000"/>
                          </a:solidFill>
                          <a:effectLst/>
                          <a:latin typeface="Calibri" panose="020F0502020204030204" pitchFamily="34" charset="0"/>
                        </a:rPr>
                        <a:t>Inga uppgifter har inkommit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85763"/>
                  </a:ext>
                </a:extLst>
              </a:tr>
            </a:tbl>
          </a:graphicData>
        </a:graphic>
      </p:graphicFrame>
      <p:graphicFrame>
        <p:nvGraphicFramePr>
          <p:cNvPr id="24" name="Tabell 23"/>
          <p:cNvGraphicFramePr>
            <a:graphicFrameLocks noGrp="1"/>
          </p:cNvGraphicFramePr>
          <p:nvPr>
            <p:extLst>
              <p:ext uri="{D42A27DB-BD31-4B8C-83A1-F6EECF244321}">
                <p14:modId xmlns:p14="http://schemas.microsoft.com/office/powerpoint/2010/main" val="906312154"/>
              </p:ext>
            </p:extLst>
          </p:nvPr>
        </p:nvGraphicFramePr>
        <p:xfrm>
          <a:off x="7727522" y="4836151"/>
          <a:ext cx="4000500" cy="1524000"/>
        </p:xfrm>
        <a:graphic>
          <a:graphicData uri="http://schemas.openxmlformats.org/drawingml/2006/table">
            <a:tbl>
              <a:tblPr firstRow="1" bandRow="1"/>
              <a:tblGrid>
                <a:gridCol w="1371600">
                  <a:extLst>
                    <a:ext uri="{9D8B030D-6E8A-4147-A177-3AD203B41FA5}">
                      <a16:colId xmlns:a16="http://schemas.microsoft.com/office/drawing/2014/main" val="2381946480"/>
                    </a:ext>
                  </a:extLst>
                </a:gridCol>
                <a:gridCol w="2628900">
                  <a:extLst>
                    <a:ext uri="{9D8B030D-6E8A-4147-A177-3AD203B41FA5}">
                      <a16:colId xmlns:a16="http://schemas.microsoft.com/office/drawing/2014/main" val="3038808952"/>
                    </a:ext>
                  </a:extLst>
                </a:gridCol>
              </a:tblGrid>
              <a:tr h="190500">
                <a:tc gridSpan="2">
                  <a:txBody>
                    <a:bodyPr/>
                    <a:lstStyle/>
                    <a:p>
                      <a:pPr algn="l" fontAlgn="b"/>
                      <a:r>
                        <a:rPr lang="sv-SE" sz="1100" b="1" i="0" u="none" strike="noStrike">
                          <a:solidFill>
                            <a:srgbClr val="000000"/>
                          </a:solidFill>
                          <a:effectLst/>
                          <a:latin typeface="Calibri" panose="020F0502020204030204" pitchFamily="34" charset="0"/>
                        </a:rPr>
                        <a:t>Områdessamordnare Södra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773294183"/>
                  </a:ext>
                </a:extLst>
              </a:tr>
              <a:tr h="190500">
                <a:tc>
                  <a:txBody>
                    <a:bodyPr/>
                    <a:lstStyle/>
                    <a:p>
                      <a:pPr algn="l" fontAlgn="b"/>
                      <a:r>
                        <a:rPr lang="sv-SE" sz="1100" b="0" i="0" u="none" strike="noStrike">
                          <a:solidFill>
                            <a:srgbClr val="000000"/>
                          </a:solidFill>
                          <a:effectLst/>
                          <a:latin typeface="Calibri" panose="020F0502020204030204" pitchFamily="34" charset="0"/>
                        </a:rPr>
                        <a:t>Avesta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Styrgrupp UM, Familjecentral och SBU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689435"/>
                  </a:ext>
                </a:extLst>
              </a:tr>
              <a:tr h="190500">
                <a:tc>
                  <a:txBody>
                    <a:bodyPr/>
                    <a:lstStyle/>
                    <a:p>
                      <a:pPr algn="l" fontAlgn="b"/>
                      <a:r>
                        <a:rPr lang="sv-SE" sz="1100" b="0" i="0" u="none" strike="noStrike">
                          <a:solidFill>
                            <a:srgbClr val="000000"/>
                          </a:solidFill>
                          <a:effectLst/>
                          <a:latin typeface="Calibri" panose="020F0502020204030204" pitchFamily="34" charset="0"/>
                        </a:rPr>
                        <a:t>Hedemora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Styrgrupp UM, Familjecentral och SBU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790289"/>
                  </a:ext>
                </a:extLst>
              </a:tr>
              <a:tr h="190500">
                <a:tc>
                  <a:txBody>
                    <a:bodyPr/>
                    <a:lstStyle/>
                    <a:p>
                      <a:pPr algn="l" fontAlgn="b"/>
                      <a:r>
                        <a:rPr lang="sv-SE" sz="1100" b="0" i="0" u="none" strike="noStrike">
                          <a:solidFill>
                            <a:srgbClr val="000000"/>
                          </a:solidFill>
                          <a:effectLst/>
                          <a:latin typeface="Calibri" panose="020F0502020204030204" pitchFamily="34" charset="0"/>
                        </a:rPr>
                        <a:t>Avesta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Styrgrupp Missbruk, riskbruk och beroende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2935484"/>
                  </a:ext>
                </a:extLst>
              </a:tr>
              <a:tr h="190500">
                <a:tc>
                  <a:txBody>
                    <a:bodyPr/>
                    <a:lstStyle/>
                    <a:p>
                      <a:pPr algn="l" fontAlgn="b"/>
                      <a:r>
                        <a:rPr lang="sv-SE" sz="1100" b="0" i="0" u="none" strike="noStrike">
                          <a:solidFill>
                            <a:srgbClr val="000000"/>
                          </a:solidFill>
                          <a:effectLst/>
                          <a:latin typeface="Calibri" panose="020F0502020204030204" pitchFamily="34" charset="0"/>
                        </a:rPr>
                        <a:t>Hedemora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Styrgrupp Missbruk, riskbruk och beroende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4625206"/>
                  </a:ext>
                </a:extLst>
              </a:tr>
              <a:tr h="190500">
                <a:tc>
                  <a:txBody>
                    <a:bodyPr/>
                    <a:lstStyle/>
                    <a:p>
                      <a:pPr algn="l" fontAlgn="b"/>
                      <a:r>
                        <a:rPr lang="sv-SE" sz="1100" b="0" i="0" u="none" strike="noStrike">
                          <a:solidFill>
                            <a:srgbClr val="000000"/>
                          </a:solidFill>
                          <a:effectLst/>
                          <a:latin typeface="Calibri" panose="020F0502020204030204" pitchFamily="34" charset="0"/>
                        </a:rPr>
                        <a:t>Avesta och Hedemora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Hand i hand samverkan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2635882"/>
                  </a:ext>
                </a:extLst>
              </a:tr>
              <a:tr h="190500">
                <a:tc>
                  <a:txBody>
                    <a:bodyPr/>
                    <a:lstStyle/>
                    <a:p>
                      <a:pPr algn="l" fontAlgn="b"/>
                      <a:r>
                        <a:rPr lang="sv-SE" sz="1100" b="0" i="0" u="none" strike="noStrike">
                          <a:solidFill>
                            <a:srgbClr val="000000"/>
                          </a:solidFill>
                          <a:effectLst/>
                          <a:latin typeface="Calibri" panose="020F0502020204030204" pitchFamily="34" charset="0"/>
                        </a:rPr>
                        <a:t>Avesta och Hedemora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a:solidFill>
                            <a:srgbClr val="000000"/>
                          </a:solidFill>
                          <a:effectLst/>
                          <a:latin typeface="Calibri" panose="020F0502020204030204" pitchFamily="34" charset="0"/>
                        </a:rPr>
                        <a:t>VOC - vård och omsorgscollage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3479102"/>
                  </a:ext>
                </a:extLst>
              </a:tr>
              <a:tr h="190500">
                <a:tc>
                  <a:txBody>
                    <a:bodyPr/>
                    <a:lstStyle/>
                    <a:p>
                      <a:pPr algn="l" fontAlgn="b"/>
                      <a:r>
                        <a:rPr lang="sv-SE" sz="1100" b="0" i="0" u="none" strike="noStrike">
                          <a:solidFill>
                            <a:srgbClr val="000000"/>
                          </a:solidFill>
                          <a:effectLst/>
                          <a:latin typeface="Calibri" panose="020F0502020204030204" pitchFamily="34" charset="0"/>
                        </a:rPr>
                        <a:t>Avesta och Hedemora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effectLst/>
                          <a:latin typeface="Calibri" panose="020F0502020204030204" pitchFamily="34" charset="0"/>
                        </a:rPr>
                        <a:t>LSG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2220414"/>
                  </a:ext>
                </a:extLst>
              </a:tr>
            </a:tbl>
          </a:graphicData>
        </a:graphic>
      </p:graphicFrame>
      <p:cxnSp>
        <p:nvCxnSpPr>
          <p:cNvPr id="26" name="Rak pilkoppling 25"/>
          <p:cNvCxnSpPr/>
          <p:nvPr/>
        </p:nvCxnSpPr>
        <p:spPr>
          <a:xfrm>
            <a:off x="3307267" y="2517466"/>
            <a:ext cx="669168" cy="333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Rak pilkoppling 29"/>
          <p:cNvCxnSpPr/>
          <p:nvPr/>
        </p:nvCxnSpPr>
        <p:spPr>
          <a:xfrm>
            <a:off x="3307267" y="3560844"/>
            <a:ext cx="6691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Rak pilkoppling 33"/>
          <p:cNvCxnSpPr/>
          <p:nvPr/>
        </p:nvCxnSpPr>
        <p:spPr>
          <a:xfrm flipV="1">
            <a:off x="3126847" y="4817022"/>
            <a:ext cx="849588" cy="55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Rak pilkoppling 35"/>
          <p:cNvCxnSpPr/>
          <p:nvPr/>
        </p:nvCxnSpPr>
        <p:spPr>
          <a:xfrm flipV="1">
            <a:off x="4633884" y="4899914"/>
            <a:ext cx="0" cy="122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Rak pilkoppling 38"/>
          <p:cNvCxnSpPr/>
          <p:nvPr/>
        </p:nvCxnSpPr>
        <p:spPr>
          <a:xfrm>
            <a:off x="4084659" y="1468438"/>
            <a:ext cx="0" cy="1049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Rak pilkoppling 40"/>
          <p:cNvCxnSpPr/>
          <p:nvPr/>
        </p:nvCxnSpPr>
        <p:spPr>
          <a:xfrm flipH="1">
            <a:off x="6126591" y="2436293"/>
            <a:ext cx="540216" cy="364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Rak pilkoppling 44"/>
          <p:cNvCxnSpPr/>
          <p:nvPr/>
        </p:nvCxnSpPr>
        <p:spPr>
          <a:xfrm flipH="1">
            <a:off x="6126591" y="2618727"/>
            <a:ext cx="1600931" cy="9421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Rak pilkoppling 46"/>
          <p:cNvCxnSpPr>
            <a:endCxn id="5" idx="3"/>
          </p:cNvCxnSpPr>
          <p:nvPr/>
        </p:nvCxnSpPr>
        <p:spPr>
          <a:xfrm flipH="1" flipV="1">
            <a:off x="6126591" y="3717474"/>
            <a:ext cx="1600931" cy="25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Rak pilkoppling 50"/>
          <p:cNvCxnSpPr/>
          <p:nvPr/>
        </p:nvCxnSpPr>
        <p:spPr>
          <a:xfrm flipH="1" flipV="1">
            <a:off x="6126591" y="4623155"/>
            <a:ext cx="1600931" cy="470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Tabell 17"/>
          <p:cNvGraphicFramePr>
            <a:graphicFrameLocks noGrp="1"/>
          </p:cNvGraphicFramePr>
          <p:nvPr>
            <p:extLst>
              <p:ext uri="{D42A27DB-BD31-4B8C-83A1-F6EECF244321}">
                <p14:modId xmlns:p14="http://schemas.microsoft.com/office/powerpoint/2010/main" val="2541525671"/>
              </p:ext>
            </p:extLst>
          </p:nvPr>
        </p:nvGraphicFramePr>
        <p:xfrm>
          <a:off x="232116" y="2996092"/>
          <a:ext cx="3075151" cy="1905000"/>
        </p:xfrm>
        <a:graphic>
          <a:graphicData uri="http://schemas.openxmlformats.org/drawingml/2006/table">
            <a:tbl>
              <a:tblPr/>
              <a:tblGrid>
                <a:gridCol w="3075151">
                  <a:extLst>
                    <a:ext uri="{9D8B030D-6E8A-4147-A177-3AD203B41FA5}">
                      <a16:colId xmlns:a16="http://schemas.microsoft.com/office/drawing/2014/main" val="2067231426"/>
                    </a:ext>
                  </a:extLst>
                </a:gridCol>
              </a:tblGrid>
              <a:tr h="190500">
                <a:tc>
                  <a:txBody>
                    <a:bodyPr/>
                    <a:lstStyle/>
                    <a:p>
                      <a:pPr algn="l" fontAlgn="b"/>
                      <a:r>
                        <a:rPr lang="sv-SE" sz="1100" b="1" i="0" u="none" strike="noStrike">
                          <a:solidFill>
                            <a:srgbClr val="000000"/>
                          </a:solidFill>
                          <a:effectLst/>
                          <a:latin typeface="Calibri" panose="020F0502020204030204" pitchFamily="34" charset="0"/>
                        </a:rPr>
                        <a:t>Division medicinsk service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166055"/>
                  </a:ext>
                </a:extLst>
              </a:tr>
              <a:tr h="190500">
                <a:tc>
                  <a:txBody>
                    <a:bodyPr/>
                    <a:lstStyle/>
                    <a:p>
                      <a:pPr algn="l" fontAlgn="b"/>
                      <a:r>
                        <a:rPr lang="sv-SE" sz="1100" b="0" i="0" u="none" strike="noStrike">
                          <a:solidFill>
                            <a:srgbClr val="000000"/>
                          </a:solidFill>
                          <a:effectLst/>
                          <a:latin typeface="Calibri" panose="020F0502020204030204" pitchFamily="34" charset="0"/>
                        </a:rPr>
                        <a:t>Nätverk Elevhälsa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0167143"/>
                  </a:ext>
                </a:extLst>
              </a:tr>
              <a:tr h="190500">
                <a:tc>
                  <a:txBody>
                    <a:bodyPr/>
                    <a:lstStyle/>
                    <a:p>
                      <a:pPr algn="l" fontAlgn="b"/>
                      <a:r>
                        <a:rPr lang="sv-SE" sz="1100" b="0" i="0" u="none" strike="noStrike">
                          <a:solidFill>
                            <a:srgbClr val="000000"/>
                          </a:solidFill>
                          <a:effectLst/>
                          <a:latin typeface="Calibri" panose="020F0502020204030204" pitchFamily="34" charset="0"/>
                        </a:rPr>
                        <a:t>Styrgrupp IVPA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614171"/>
                  </a:ext>
                </a:extLst>
              </a:tr>
              <a:tr h="190500">
                <a:tc>
                  <a:txBody>
                    <a:bodyPr/>
                    <a:lstStyle/>
                    <a:p>
                      <a:pPr algn="l" fontAlgn="b"/>
                      <a:r>
                        <a:rPr lang="sv-SE" sz="1100" b="0" i="0" u="none" strike="noStrike">
                          <a:solidFill>
                            <a:srgbClr val="000000"/>
                          </a:solidFill>
                          <a:effectLst/>
                          <a:latin typeface="Calibri" panose="020F0502020204030204" pitchFamily="34" charset="0"/>
                        </a:rPr>
                        <a:t>Samverkan inom rehabilitering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2179471"/>
                  </a:ext>
                </a:extLst>
              </a:tr>
              <a:tr h="190500">
                <a:tc>
                  <a:txBody>
                    <a:bodyPr/>
                    <a:lstStyle/>
                    <a:p>
                      <a:pPr algn="l" fontAlgn="b"/>
                      <a:r>
                        <a:rPr lang="sv-SE" sz="1100" b="0" i="0" u="none" strike="noStrike">
                          <a:solidFill>
                            <a:srgbClr val="000000"/>
                          </a:solidFill>
                          <a:effectLst/>
                          <a:latin typeface="Calibri" panose="020F0502020204030204" pitchFamily="34" charset="0"/>
                        </a:rPr>
                        <a:t>SUS-gruppen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887576"/>
                  </a:ext>
                </a:extLst>
              </a:tr>
              <a:tr h="190500">
                <a:tc>
                  <a:txBody>
                    <a:bodyPr/>
                    <a:lstStyle/>
                    <a:p>
                      <a:pPr algn="l" fontAlgn="b"/>
                      <a:r>
                        <a:rPr lang="sv-SE" sz="1100" b="0" i="0" u="none" strike="noStrike">
                          <a:solidFill>
                            <a:srgbClr val="000000"/>
                          </a:solidFill>
                          <a:effectLst/>
                          <a:latin typeface="Calibri" panose="020F0502020204030204" pitchFamily="34" charset="0"/>
                        </a:rPr>
                        <a:t>Obduktion- och bårhusverksamheten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3774652"/>
                  </a:ext>
                </a:extLst>
              </a:tr>
              <a:tr h="190500">
                <a:tc>
                  <a:txBody>
                    <a:bodyPr/>
                    <a:lstStyle/>
                    <a:p>
                      <a:pPr algn="l" fontAlgn="b"/>
                      <a:r>
                        <a:rPr lang="sv-SE" sz="1100" b="0" i="0" u="none" strike="noStrike">
                          <a:solidFill>
                            <a:srgbClr val="000000"/>
                          </a:solidFill>
                          <a:effectLst/>
                          <a:latin typeface="Calibri" panose="020F0502020204030204" pitchFamily="34" charset="0"/>
                        </a:rPr>
                        <a:t>LPO Rehabilitering, habilitering och försäkringsmed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7738368"/>
                  </a:ext>
                </a:extLst>
              </a:tr>
              <a:tr h="190500">
                <a:tc>
                  <a:txBody>
                    <a:bodyPr/>
                    <a:lstStyle/>
                    <a:p>
                      <a:pPr algn="l" fontAlgn="b"/>
                      <a:r>
                        <a:rPr lang="sv-SE" sz="1100" b="0" i="0" u="none" strike="noStrike">
                          <a:solidFill>
                            <a:srgbClr val="000000"/>
                          </a:solidFill>
                          <a:effectLst/>
                          <a:latin typeface="Calibri" panose="020F0502020204030204" pitchFamily="34" charset="0"/>
                        </a:rPr>
                        <a:t>Specialitetsgrupp Fysioterapi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5081468"/>
                  </a:ext>
                </a:extLst>
              </a:tr>
              <a:tr h="190500">
                <a:tc>
                  <a:txBody>
                    <a:bodyPr/>
                    <a:lstStyle/>
                    <a:p>
                      <a:pPr algn="l" fontAlgn="b"/>
                      <a:r>
                        <a:rPr lang="sv-SE" sz="1100" b="0" i="0" u="none" strike="noStrike">
                          <a:solidFill>
                            <a:srgbClr val="000000"/>
                          </a:solidFill>
                          <a:effectLst/>
                          <a:latin typeface="Calibri" panose="020F0502020204030204" pitchFamily="34" charset="0"/>
                        </a:rPr>
                        <a:t>Specialitetsgrupp Arbetsterapi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0264373"/>
                  </a:ext>
                </a:extLst>
              </a:tr>
              <a:tr h="190500">
                <a:tc>
                  <a:txBody>
                    <a:bodyPr/>
                    <a:lstStyle/>
                    <a:p>
                      <a:pPr algn="l" fontAlgn="b"/>
                      <a:r>
                        <a:rPr lang="sv-SE" sz="1100" b="0" i="0" u="none" strike="noStrike" dirty="0">
                          <a:solidFill>
                            <a:srgbClr val="000000"/>
                          </a:solidFill>
                          <a:effectLst/>
                          <a:latin typeface="Calibri" panose="020F0502020204030204" pitchFamily="34" charset="0"/>
                        </a:rPr>
                        <a:t>LPO Äldres 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4601129"/>
                  </a:ext>
                </a:extLst>
              </a:tr>
            </a:tbl>
          </a:graphicData>
        </a:graphic>
      </p:graphicFrame>
      <p:cxnSp>
        <p:nvCxnSpPr>
          <p:cNvPr id="37" name="Rak pilkoppling 36"/>
          <p:cNvCxnSpPr/>
          <p:nvPr/>
        </p:nvCxnSpPr>
        <p:spPr>
          <a:xfrm flipH="1" flipV="1">
            <a:off x="6126592" y="4343563"/>
            <a:ext cx="3190119" cy="71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Rak pilkoppling 39"/>
          <p:cNvCxnSpPr>
            <a:stCxn id="10" idx="1"/>
          </p:cNvCxnSpPr>
          <p:nvPr/>
        </p:nvCxnSpPr>
        <p:spPr>
          <a:xfrm flipH="1" flipV="1">
            <a:off x="6126591" y="4511055"/>
            <a:ext cx="492140" cy="952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ruta 43"/>
          <p:cNvSpPr txBox="1"/>
          <p:nvPr/>
        </p:nvSpPr>
        <p:spPr>
          <a:xfrm>
            <a:off x="9110749" y="100607"/>
            <a:ext cx="1612669" cy="646331"/>
          </a:xfrm>
          <a:prstGeom prst="rect">
            <a:avLst/>
          </a:prstGeom>
          <a:noFill/>
        </p:spPr>
        <p:txBody>
          <a:bodyPr wrap="square" rtlCol="0">
            <a:spAutoFit/>
          </a:bodyPr>
          <a:lstStyle/>
          <a:p>
            <a:r>
              <a:rPr lang="sv-SE" dirty="0"/>
              <a:t>Uppdaterad 2022-08-24</a:t>
            </a:r>
          </a:p>
        </p:txBody>
      </p:sp>
    </p:spTree>
    <p:extLst>
      <p:ext uri="{BB962C8B-B14F-4D97-AF65-F5344CB8AC3E}">
        <p14:creationId xmlns:p14="http://schemas.microsoft.com/office/powerpoint/2010/main" val="421950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Inledning </a:t>
            </a:r>
          </a:p>
        </p:txBody>
      </p:sp>
      <p:sp>
        <p:nvSpPr>
          <p:cNvPr id="3" name="Platshållare för innehåll 2"/>
          <p:cNvSpPr>
            <a:spLocks noGrp="1"/>
          </p:cNvSpPr>
          <p:nvPr>
            <p:ph type="body" idx="1"/>
          </p:nvPr>
        </p:nvSpPr>
        <p:spPr>
          <a:xfrm>
            <a:off x="410547" y="1283494"/>
            <a:ext cx="5587028" cy="814387"/>
          </a:xfrm>
        </p:spPr>
        <p:txBody>
          <a:bodyPr>
            <a:normAutofit/>
          </a:bodyPr>
          <a:lstStyle/>
          <a:p>
            <a:r>
              <a:rPr lang="sv-SE" dirty="0"/>
              <a:t>Inledning </a:t>
            </a:r>
          </a:p>
        </p:txBody>
      </p:sp>
      <p:sp>
        <p:nvSpPr>
          <p:cNvPr id="7" name="Platshållare för innehåll 6"/>
          <p:cNvSpPr>
            <a:spLocks noGrp="1"/>
          </p:cNvSpPr>
          <p:nvPr>
            <p:ph sz="half" idx="2"/>
          </p:nvPr>
        </p:nvSpPr>
        <p:spPr>
          <a:xfrm>
            <a:off x="410547" y="2134076"/>
            <a:ext cx="5587028" cy="3684588"/>
          </a:xfrm>
        </p:spPr>
        <p:txBody>
          <a:bodyPr/>
          <a:lstStyle/>
          <a:p>
            <a:r>
              <a:rPr lang="sv-SE" dirty="0"/>
              <a:t>Hälso- och sjukvården har mycket samverkan med länets kommuner.</a:t>
            </a:r>
          </a:p>
          <a:p>
            <a:r>
              <a:rPr lang="sv-SE" dirty="0"/>
              <a:t>Alla divisioner har inte svarat.</a:t>
            </a:r>
          </a:p>
          <a:p>
            <a:r>
              <a:rPr lang="sv-SE" dirty="0"/>
              <a:t>Det finns många fler forum, men alla är inte formaliserade.  </a:t>
            </a:r>
          </a:p>
          <a:p>
            <a:endParaRPr lang="sv-SE" dirty="0"/>
          </a:p>
        </p:txBody>
      </p:sp>
      <p:sp>
        <p:nvSpPr>
          <p:cNvPr id="8" name="Platshållare för text 7"/>
          <p:cNvSpPr>
            <a:spLocks noGrp="1"/>
          </p:cNvSpPr>
          <p:nvPr>
            <p:ph type="body" sz="quarter" idx="3"/>
          </p:nvPr>
        </p:nvSpPr>
        <p:spPr>
          <a:xfrm>
            <a:off x="6172199" y="1283494"/>
            <a:ext cx="5609252" cy="814388"/>
          </a:xfrm>
        </p:spPr>
        <p:txBody>
          <a:bodyPr/>
          <a:lstStyle/>
          <a:p>
            <a:r>
              <a:rPr lang="sv-SE" dirty="0"/>
              <a:t>Uppdelning</a:t>
            </a:r>
          </a:p>
        </p:txBody>
      </p:sp>
      <p:sp>
        <p:nvSpPr>
          <p:cNvPr id="9" name="Platshållare för innehåll 8"/>
          <p:cNvSpPr>
            <a:spLocks noGrp="1"/>
          </p:cNvSpPr>
          <p:nvPr>
            <p:ph sz="quarter" idx="4"/>
          </p:nvPr>
        </p:nvSpPr>
        <p:spPr>
          <a:xfrm>
            <a:off x="6172199" y="2134076"/>
            <a:ext cx="5609253" cy="3684588"/>
          </a:xfrm>
        </p:spPr>
        <p:txBody>
          <a:bodyPr>
            <a:normAutofit fontScale="92500" lnSpcReduction="10000"/>
          </a:bodyPr>
          <a:lstStyle/>
          <a:p>
            <a:r>
              <a:rPr lang="sv-SE" dirty="0"/>
              <a:t>Övergripande hälso- och sjukvård</a:t>
            </a:r>
          </a:p>
          <a:p>
            <a:r>
              <a:rPr lang="sv-SE" dirty="0"/>
              <a:t>Lokala programområden</a:t>
            </a:r>
          </a:p>
          <a:p>
            <a:r>
              <a:rPr lang="sv-SE" dirty="0"/>
              <a:t>God och nära vård</a:t>
            </a:r>
          </a:p>
          <a:p>
            <a:r>
              <a:rPr lang="sv-SE" dirty="0"/>
              <a:t>Divisionerna – Kirurgi, Medicin, Medicinsk service, Primärvård och Psykiatri</a:t>
            </a:r>
          </a:p>
          <a:p>
            <a:r>
              <a:rPr lang="sv-SE" dirty="0"/>
              <a:t>Områdessamordnarna – Falun, Mellersta, Norra och västra, Södra och Västerbergslagen</a:t>
            </a:r>
          </a:p>
          <a:p>
            <a:endParaRPr lang="sv-SE" dirty="0"/>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a:t>
            </a:fld>
            <a:endParaRPr lang="sv-SE" dirty="0"/>
          </a:p>
        </p:txBody>
      </p:sp>
    </p:spTree>
    <p:extLst>
      <p:ext uri="{BB962C8B-B14F-4D97-AF65-F5344CB8AC3E}">
        <p14:creationId xmlns:p14="http://schemas.microsoft.com/office/powerpoint/2010/main" val="149645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Övergripande Hälso- och sjukvård</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249229258"/>
              </p:ext>
            </p:extLst>
          </p:nvPr>
        </p:nvGraphicFramePr>
        <p:xfrm>
          <a:off x="160714" y="1471699"/>
          <a:ext cx="11870571" cy="3535680"/>
        </p:xfrm>
        <a:graphic>
          <a:graphicData uri="http://schemas.openxmlformats.org/drawingml/2006/table">
            <a:tbl>
              <a:tblPr firstRow="1" bandRow="1">
                <a:tableStyleId>{5C22544A-7EE6-4342-B048-85BDC9FD1C3A}</a:tableStyleId>
              </a:tblPr>
              <a:tblGrid>
                <a:gridCol w="1327264">
                  <a:extLst>
                    <a:ext uri="{9D8B030D-6E8A-4147-A177-3AD203B41FA5}">
                      <a16:colId xmlns:a16="http://schemas.microsoft.com/office/drawing/2014/main" val="4259798525"/>
                    </a:ext>
                  </a:extLst>
                </a:gridCol>
                <a:gridCol w="2061557">
                  <a:extLst>
                    <a:ext uri="{9D8B030D-6E8A-4147-A177-3AD203B41FA5}">
                      <a16:colId xmlns:a16="http://schemas.microsoft.com/office/drawing/2014/main" val="2313203667"/>
                    </a:ext>
                  </a:extLst>
                </a:gridCol>
                <a:gridCol w="2186247">
                  <a:extLst>
                    <a:ext uri="{9D8B030D-6E8A-4147-A177-3AD203B41FA5}">
                      <a16:colId xmlns:a16="http://schemas.microsoft.com/office/drawing/2014/main" val="1266313779"/>
                    </a:ext>
                  </a:extLst>
                </a:gridCol>
                <a:gridCol w="1947946">
                  <a:extLst>
                    <a:ext uri="{9D8B030D-6E8A-4147-A177-3AD203B41FA5}">
                      <a16:colId xmlns:a16="http://schemas.microsoft.com/office/drawing/2014/main" val="3560380640"/>
                    </a:ext>
                  </a:extLst>
                </a:gridCol>
                <a:gridCol w="1011385">
                  <a:extLst>
                    <a:ext uri="{9D8B030D-6E8A-4147-A177-3AD203B41FA5}">
                      <a16:colId xmlns:a16="http://schemas.microsoft.com/office/drawing/2014/main" val="2219524579"/>
                    </a:ext>
                  </a:extLst>
                </a:gridCol>
                <a:gridCol w="1305098">
                  <a:extLst>
                    <a:ext uri="{9D8B030D-6E8A-4147-A177-3AD203B41FA5}">
                      <a16:colId xmlns:a16="http://schemas.microsoft.com/office/drawing/2014/main" val="3902753882"/>
                    </a:ext>
                  </a:extLst>
                </a:gridCol>
                <a:gridCol w="2031074">
                  <a:extLst>
                    <a:ext uri="{9D8B030D-6E8A-4147-A177-3AD203B41FA5}">
                      <a16:colId xmlns:a16="http://schemas.microsoft.com/office/drawing/2014/main" val="4032107003"/>
                    </a:ext>
                  </a:extLst>
                </a:gridCol>
              </a:tblGrid>
              <a:tr h="370840">
                <a:tc>
                  <a:txBody>
                    <a:bodyPr/>
                    <a:lstStyle/>
                    <a:p>
                      <a:r>
                        <a:rPr lang="sv-SE" sz="1200" dirty="0"/>
                        <a:t>Namn</a:t>
                      </a:r>
                    </a:p>
                  </a:txBody>
                  <a:tcPr/>
                </a:tc>
                <a:tc>
                  <a:txBody>
                    <a:bodyPr/>
                    <a:lstStyle/>
                    <a:p>
                      <a:r>
                        <a:rPr lang="sv-SE" sz="1200" dirty="0"/>
                        <a:t>Område</a:t>
                      </a:r>
                    </a:p>
                  </a:txBody>
                  <a:tcPr/>
                </a:tc>
                <a:tc>
                  <a:txBody>
                    <a:bodyPr/>
                    <a:lstStyle/>
                    <a:p>
                      <a:r>
                        <a:rPr lang="sv-SE" sz="1200" dirty="0"/>
                        <a:t>Deltagare</a:t>
                      </a:r>
                    </a:p>
                  </a:txBody>
                  <a:tcPr/>
                </a:tc>
                <a:tc>
                  <a:txBody>
                    <a:bodyPr/>
                    <a:lstStyle/>
                    <a:p>
                      <a:r>
                        <a:rPr lang="sv-SE" sz="1200" dirty="0"/>
                        <a:t>Syfte</a:t>
                      </a:r>
                    </a:p>
                  </a:txBody>
                  <a:tcPr/>
                </a:tc>
                <a:tc>
                  <a:txBody>
                    <a:bodyPr/>
                    <a:lstStyle/>
                    <a:p>
                      <a:r>
                        <a:rPr lang="sv-SE" sz="1050" dirty="0"/>
                        <a:t>Mötes-frekvens</a:t>
                      </a:r>
                    </a:p>
                  </a:txBody>
                  <a:tcPr/>
                </a:tc>
                <a:tc>
                  <a:txBody>
                    <a:bodyPr/>
                    <a:lstStyle/>
                    <a:p>
                      <a:r>
                        <a:rPr lang="sv-SE" sz="1050" dirty="0"/>
                        <a:t>Koppling</a:t>
                      </a:r>
                    </a:p>
                  </a:txBody>
                  <a:tcPr/>
                </a:tc>
                <a:tc>
                  <a:txBody>
                    <a:bodyPr/>
                    <a:lstStyle/>
                    <a:p>
                      <a:r>
                        <a:rPr lang="sv-SE" sz="12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Länsnätverket för förvaltningschefer</a:t>
                      </a:r>
                    </a:p>
                  </a:txBody>
                  <a:tcPr/>
                </a:tc>
                <a:tc>
                  <a:txBody>
                    <a:bodyPr/>
                    <a:lstStyle/>
                    <a:p>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Ett samverkansforum på högsta tjänsteledningsnivå mellan kommunerna och regionen i frågor som rör kunskapsstyrning och kunskapsutveckling av socialtjänsten och närliggande hälso- och sjukvård.</a:t>
                      </a:r>
                    </a:p>
                  </a:txBody>
                  <a:tcPr/>
                </a:tc>
                <a:tc>
                  <a:txBody>
                    <a:bodyPr/>
                    <a:lstStyle/>
                    <a:p>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Kommunerna representeras av socialtjänstens förvaltningschefer och regionen representeras av hälso- och sjukvårdsdirektör, divisionschef för psykiatri och primärvård.</a:t>
                      </a:r>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Att ansvara för länsövergripande dokument och överenskommelser.</a:t>
                      </a:r>
                    </a:p>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Att ansvara för de frågor som är gemensamma inom kunskapsstyrning och kunskapsutveckling.</a:t>
                      </a:r>
                    </a:p>
                  </a:txBody>
                  <a:tcPr marL="68580" marR="68580" marT="0" marB="0"/>
                </a:tc>
                <a:tc>
                  <a:txBody>
                    <a:bodyPr/>
                    <a:lstStyle/>
                    <a:p>
                      <a:pPr marL="0" algn="l" defTabSz="914400" rtl="0" eaLnBrk="1" latinLnBrk="0" hangingPunct="1">
                        <a:spcAft>
                          <a:spcPts val="600"/>
                        </a:spcAft>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9 gånger/år</a:t>
                      </a:r>
                    </a:p>
                  </a:txBody>
                  <a:tcPr/>
                </a:tc>
                <a:tc>
                  <a:txBody>
                    <a:bodyPr/>
                    <a:lstStyle/>
                    <a:p>
                      <a:pPr marL="0" algn="l" defTabSz="914400" rtl="0" eaLnBrk="1" latinLnBrk="0" hangingPunct="1">
                        <a:spcAft>
                          <a:spcPts val="600"/>
                        </a:spcAft>
                      </a:pPr>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Välfärds-rådet</a:t>
                      </a:r>
                    </a:p>
                  </a:txBody>
                  <a:tcPr/>
                </a:tc>
                <a:tc>
                  <a:txBody>
                    <a:bodyPr/>
                    <a:lstStyle/>
                    <a:p>
                      <a:pPr marL="0" algn="l" defTabSz="914400" rtl="0" eaLnBrk="1" latinLnBrk="0" hangingPunct="1">
                        <a:spcAft>
                          <a:spcPts val="600"/>
                        </a:spcAft>
                      </a:pP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Styrgrupp välfärdsteknik och digitalisering</a:t>
                      </a:r>
                      <a:r>
                        <a:rPr lang="sv-SE" sz="1100" kern="1200" baseline="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r>
                        <a:rPr lang="sv-SE" sz="1100" dirty="0"/>
                        <a:t>Styrgrupp</a:t>
                      </a:r>
                      <a:r>
                        <a:rPr lang="sv-SE" sz="1100" baseline="0" dirty="0"/>
                        <a:t> </a:t>
                      </a:r>
                      <a:r>
                        <a:rPr lang="sv-SE" sz="1100" dirty="0"/>
                        <a:t>för</a:t>
                      </a:r>
                      <a:r>
                        <a:rPr lang="sv-SE" sz="1100" baseline="0" dirty="0"/>
                        <a:t> samverkan gällande digitalisering och välfärdsteknik inom region och kommun</a:t>
                      </a:r>
                      <a:endParaRPr lang="sv-SE" sz="1100" dirty="0"/>
                    </a:p>
                  </a:txBody>
                  <a:tcPr/>
                </a:tc>
                <a:tc>
                  <a:txBody>
                    <a:bodyPr/>
                    <a:lstStyle/>
                    <a:p>
                      <a:r>
                        <a:rPr lang="sv-SE" sz="1100" dirty="0"/>
                        <a:t>Nominerade tjänstepersoner från</a:t>
                      </a:r>
                      <a:r>
                        <a:rPr lang="sv-SE" sz="1100" baseline="0" dirty="0"/>
                        <a:t> verksamheter inom region och kommun</a:t>
                      </a:r>
                      <a:endParaRPr lang="sv-SE" sz="1100" dirty="0"/>
                    </a:p>
                  </a:txBody>
                  <a:tcPr/>
                </a:tc>
                <a:tc>
                  <a:txBody>
                    <a:bodyPr/>
                    <a:lstStyle/>
                    <a:p>
                      <a:r>
                        <a:rPr lang="sv-SE" sz="1100" dirty="0"/>
                        <a:t>Verka för samverkan och informationsutbyte inom regionen och nationellt</a:t>
                      </a:r>
                    </a:p>
                  </a:txBody>
                  <a:tcPr/>
                </a:tc>
                <a:tc>
                  <a:txBody>
                    <a:bodyPr/>
                    <a:lstStyle/>
                    <a:p>
                      <a:r>
                        <a:rPr lang="sv-SE" sz="1100" dirty="0"/>
                        <a:t>8 ggr/år</a:t>
                      </a:r>
                    </a:p>
                  </a:txBody>
                  <a:tcPr/>
                </a:tc>
                <a:tc>
                  <a:txBody>
                    <a:bodyPr/>
                    <a:lstStyle/>
                    <a:p>
                      <a:r>
                        <a:rPr lang="sv-SE" sz="1100" dirty="0"/>
                        <a:t>Länsnätverket för förvaltningschefer</a:t>
                      </a:r>
                      <a:r>
                        <a:rPr lang="sv-SE" sz="1100" baseline="0" dirty="0"/>
                        <a:t> och V</a:t>
                      </a:r>
                      <a:r>
                        <a:rPr lang="sv-SE" sz="1100" dirty="0"/>
                        <a:t>älfärdsrådet</a:t>
                      </a:r>
                    </a:p>
                  </a:txBody>
                  <a:tcPr/>
                </a:tc>
                <a:tc>
                  <a:txBody>
                    <a:bodyPr/>
                    <a:lstStyle/>
                    <a:p>
                      <a:endParaRPr lang="sv-SE" sz="1100" dirty="0"/>
                    </a:p>
                  </a:txBody>
                  <a:tcPr/>
                </a:tc>
                <a:extLst>
                  <a:ext uri="{0D108BD9-81ED-4DB2-BD59-A6C34878D82A}">
                    <a16:rowId xmlns:a16="http://schemas.microsoft.com/office/drawing/2014/main" val="3750909003"/>
                  </a:ext>
                </a:extLst>
              </a:tr>
              <a:tr h="370840">
                <a:tc>
                  <a:txBody>
                    <a:bodyPr/>
                    <a:lstStyle/>
                    <a:p>
                      <a:r>
                        <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Referensgrupp</a:t>
                      </a:r>
                      <a:r>
                        <a:rPr lang="sv-SE" sz="1100" kern="1200" baseline="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 välfärdsteknik och digitalisering</a:t>
                      </a: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r>
                        <a:rPr lang="sv-SE" sz="1100" dirty="0"/>
                        <a:t>Samverkan</a:t>
                      </a:r>
                      <a:r>
                        <a:rPr lang="sv-SE" sz="1100" baseline="0" dirty="0"/>
                        <a:t> för digitalisering och välfärdsteknik inom region och kommun</a:t>
                      </a:r>
                      <a:endParaRPr lang="sv-SE" sz="1100" dirty="0"/>
                    </a:p>
                  </a:txBody>
                  <a:tcPr/>
                </a:tc>
                <a:tc>
                  <a:txBody>
                    <a:bodyPr/>
                    <a:lstStyle/>
                    <a:p>
                      <a:r>
                        <a:rPr lang="sv-SE" sz="1100" dirty="0"/>
                        <a:t>Tjänstepersoner från verksamheter inom region och kommun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Verka för samverkan och informationsutbyte inom regionen och nationellt</a:t>
                      </a:r>
                    </a:p>
                  </a:txBody>
                  <a:tcPr/>
                </a:tc>
                <a:tc>
                  <a:txBody>
                    <a:bodyPr/>
                    <a:lstStyle/>
                    <a:p>
                      <a:r>
                        <a:rPr lang="sv-SE" sz="1100" dirty="0"/>
                        <a:t>4-5 ggr/år</a:t>
                      </a:r>
                    </a:p>
                  </a:txBody>
                  <a:tcPr/>
                </a:tc>
                <a:tc>
                  <a:txBody>
                    <a:bodyPr/>
                    <a:lstStyle/>
                    <a:p>
                      <a:r>
                        <a:rPr lang="sv-SE" sz="1100" dirty="0"/>
                        <a:t>Regional</a:t>
                      </a:r>
                      <a:r>
                        <a:rPr lang="sv-SE" sz="1100" baseline="0" dirty="0"/>
                        <a:t> styrgrupp för välfärdsteknik och digitalisering</a:t>
                      </a:r>
                      <a:endParaRPr lang="sv-SE" sz="1100" dirty="0"/>
                    </a:p>
                  </a:txBody>
                  <a:tcPr/>
                </a:tc>
                <a:tc>
                  <a:txBody>
                    <a:bodyPr/>
                    <a:lstStyle/>
                    <a:p>
                      <a:pPr marL="0" algn="l" defTabSz="914400" rtl="0" eaLnBrk="1" latinLnBrk="0" hangingPunct="1">
                        <a:spcAft>
                          <a:spcPts val="600"/>
                        </a:spcAft>
                      </a:pPr>
                      <a:endParaRPr lang="sv-SE" sz="1100" kern="1200" dirty="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46955635"/>
                  </a:ext>
                </a:extLst>
              </a:tr>
            </a:tbl>
          </a:graphicData>
        </a:graphic>
      </p:graphicFrame>
    </p:spTree>
    <p:extLst>
      <p:ext uri="{BB962C8B-B14F-4D97-AF65-F5344CB8AC3E}">
        <p14:creationId xmlns:p14="http://schemas.microsoft.com/office/powerpoint/2010/main" val="2338804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Lokala programområden (LPO)</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1098802722"/>
              </p:ext>
            </p:extLst>
          </p:nvPr>
        </p:nvGraphicFramePr>
        <p:xfrm>
          <a:off x="160714" y="1471699"/>
          <a:ext cx="11870571" cy="384048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1915596">
                  <a:extLst>
                    <a:ext uri="{9D8B030D-6E8A-4147-A177-3AD203B41FA5}">
                      <a16:colId xmlns:a16="http://schemas.microsoft.com/office/drawing/2014/main" val="2313203667"/>
                    </a:ext>
                  </a:extLst>
                </a:gridCol>
                <a:gridCol w="2069869">
                  <a:extLst>
                    <a:ext uri="{9D8B030D-6E8A-4147-A177-3AD203B41FA5}">
                      <a16:colId xmlns:a16="http://schemas.microsoft.com/office/drawing/2014/main" val="1266313779"/>
                    </a:ext>
                  </a:extLst>
                </a:gridCol>
                <a:gridCol w="2119746">
                  <a:extLst>
                    <a:ext uri="{9D8B030D-6E8A-4147-A177-3AD203B41FA5}">
                      <a16:colId xmlns:a16="http://schemas.microsoft.com/office/drawing/2014/main" val="3560380640"/>
                    </a:ext>
                  </a:extLst>
                </a:gridCol>
                <a:gridCol w="1612669">
                  <a:extLst>
                    <a:ext uri="{9D8B030D-6E8A-4147-A177-3AD203B41FA5}">
                      <a16:colId xmlns:a16="http://schemas.microsoft.com/office/drawing/2014/main" val="2219524579"/>
                    </a:ext>
                  </a:extLst>
                </a:gridCol>
                <a:gridCol w="1039092">
                  <a:extLst>
                    <a:ext uri="{9D8B030D-6E8A-4147-A177-3AD203B41FA5}">
                      <a16:colId xmlns:a16="http://schemas.microsoft.com/office/drawing/2014/main" val="3902753882"/>
                    </a:ext>
                  </a:extLst>
                </a:gridCol>
                <a:gridCol w="1695796">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LPO Äldres hälsa</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Alla kommuner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Utsedda verksamhetsrepresentanter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Samverkan inom kunskapsstyrning</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4-6 ggr/år</a:t>
                      </a:r>
                    </a:p>
                  </a:txBody>
                  <a:tcPr/>
                </a:tc>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HSN/</a:t>
                      </a:r>
                      <a:br>
                        <a:rPr lang="sv-SE" sz="1100" dirty="0">
                          <a:solidFill>
                            <a:schemeClr val="tx1"/>
                          </a:solidFill>
                          <a:effectLst/>
                          <a:latin typeface="Calibri" panose="020F0502020204030204" pitchFamily="34" charset="0"/>
                          <a:ea typeface="Calibri" panose="020F0502020204030204" pitchFamily="34" charset="0"/>
                        </a:rPr>
                      </a:br>
                      <a:r>
                        <a:rPr lang="sv-SE" sz="1100" dirty="0">
                          <a:solidFill>
                            <a:schemeClr val="tx1"/>
                          </a:solidFill>
                          <a:effectLst/>
                          <a:latin typeface="Calibri" panose="020F0502020204030204" pitchFamily="34" charset="0"/>
                          <a:ea typeface="Calibri" panose="020F0502020204030204" pitchFamily="34" charset="0"/>
                        </a:rPr>
                        <a:t>Välfärdsrådet</a:t>
                      </a:r>
                    </a:p>
                  </a:txBody>
                  <a:tcPr/>
                </a:tc>
                <a:tc>
                  <a:txBody>
                    <a:bodyPr/>
                    <a:lstStyle/>
                    <a:p>
                      <a:endParaRPr lang="sv-SE" sz="100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2902480064"/>
                  </a:ext>
                </a:extLst>
              </a:tr>
              <a:tr h="370840">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LPO Primärvård</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Alla kommuner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Utsedda verksamhetsrepresentanter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Samverkan inom kunskapsstyrning</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4-6 ggr/år</a:t>
                      </a:r>
                    </a:p>
                  </a:txBody>
                  <a:tcPr/>
                </a:tc>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HSN/</a:t>
                      </a:r>
                      <a:br>
                        <a:rPr lang="sv-SE" sz="1100" dirty="0">
                          <a:solidFill>
                            <a:schemeClr val="tx1"/>
                          </a:solidFill>
                          <a:effectLst/>
                          <a:latin typeface="Calibri" panose="020F0502020204030204" pitchFamily="34" charset="0"/>
                          <a:ea typeface="Calibri" panose="020F0502020204030204" pitchFamily="34" charset="0"/>
                        </a:rPr>
                      </a:br>
                      <a:r>
                        <a:rPr lang="sv-SE" sz="1100" dirty="0">
                          <a:solidFill>
                            <a:schemeClr val="tx1"/>
                          </a:solidFill>
                          <a:effectLst/>
                          <a:latin typeface="Calibri" panose="020F0502020204030204" pitchFamily="34" charset="0"/>
                          <a:ea typeface="Calibri" panose="020F0502020204030204" pitchFamily="34" charset="0"/>
                        </a:rPr>
                        <a:t>Välfärdsrådet</a:t>
                      </a:r>
                    </a:p>
                  </a:txBody>
                  <a:tcPr/>
                </a:tc>
                <a:tc>
                  <a:txBody>
                    <a:bodyPr/>
                    <a:lstStyle/>
                    <a:p>
                      <a:endParaRPr lang="sv-SE" sz="100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2690793172"/>
                  </a:ext>
                </a:extLst>
              </a:tr>
              <a:tr h="370840">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LPO Rehabilitering, habilitering och försäkringsmedicin</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Alla kommuner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Utsedda verksamhetsrepresentanter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Samverkan inom kunskapsstyrning</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4-6 ggr/år</a:t>
                      </a:r>
                    </a:p>
                  </a:txBody>
                  <a:tcPr/>
                </a:tc>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HSN/</a:t>
                      </a:r>
                      <a:br>
                        <a:rPr lang="sv-SE" sz="1100" dirty="0">
                          <a:solidFill>
                            <a:schemeClr val="tx1"/>
                          </a:solidFill>
                          <a:effectLst/>
                          <a:latin typeface="Calibri" panose="020F0502020204030204" pitchFamily="34" charset="0"/>
                          <a:ea typeface="Calibri" panose="020F0502020204030204" pitchFamily="34" charset="0"/>
                        </a:rPr>
                      </a:br>
                      <a:r>
                        <a:rPr lang="sv-SE" sz="1100" dirty="0">
                          <a:solidFill>
                            <a:schemeClr val="tx1"/>
                          </a:solidFill>
                          <a:effectLst/>
                          <a:latin typeface="Calibri" panose="020F0502020204030204" pitchFamily="34" charset="0"/>
                          <a:ea typeface="Calibri" panose="020F0502020204030204" pitchFamily="34" charset="0"/>
                        </a:rPr>
                        <a:t>Välfärdsrådet</a:t>
                      </a:r>
                    </a:p>
                  </a:txBody>
                  <a:tcPr/>
                </a:tc>
                <a:tc>
                  <a:txBody>
                    <a:bodyPr/>
                    <a:lstStyle/>
                    <a:p>
                      <a:endParaRPr lang="sv-SE" sz="100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2679925500"/>
                  </a:ext>
                </a:extLst>
              </a:tr>
              <a:tr h="370840">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LPO Barn- och ungdomars hälsa</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Alla kommuner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Utsedda verksamhetsrepresentanter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Samverkan inom kunskapsstyrning</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4-6 ggr/år</a:t>
                      </a:r>
                    </a:p>
                  </a:txBody>
                  <a:tcPr/>
                </a:tc>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HSN/</a:t>
                      </a:r>
                      <a:br>
                        <a:rPr lang="sv-SE" sz="1100" dirty="0">
                          <a:solidFill>
                            <a:schemeClr val="tx1"/>
                          </a:solidFill>
                          <a:effectLst/>
                          <a:latin typeface="Calibri" panose="020F0502020204030204" pitchFamily="34" charset="0"/>
                          <a:ea typeface="Calibri" panose="020F0502020204030204" pitchFamily="34" charset="0"/>
                        </a:rPr>
                      </a:br>
                      <a:r>
                        <a:rPr lang="sv-SE" sz="1100" dirty="0">
                          <a:solidFill>
                            <a:schemeClr val="tx1"/>
                          </a:solidFill>
                          <a:effectLst/>
                          <a:latin typeface="Calibri" panose="020F0502020204030204" pitchFamily="34" charset="0"/>
                          <a:ea typeface="Calibri" panose="020F0502020204030204" pitchFamily="34" charset="0"/>
                        </a:rPr>
                        <a:t>Välfärdsrådet</a:t>
                      </a:r>
                    </a:p>
                  </a:txBody>
                  <a:tcPr/>
                </a:tc>
                <a:tc>
                  <a:txBody>
                    <a:bodyPr/>
                    <a:lstStyle/>
                    <a:p>
                      <a:endParaRPr lang="sv-SE" sz="100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222475807"/>
                  </a:ext>
                </a:extLst>
              </a:tr>
              <a:tr h="370840">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LPO Psykisk hälsa</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Alla kommuner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Utsedda verksamhetsrepresentanter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Samverkan inom kunskapsstyrning</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4-6 ggr/år</a:t>
                      </a:r>
                    </a:p>
                  </a:txBody>
                  <a:tcPr/>
                </a:tc>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HSN/</a:t>
                      </a:r>
                      <a:br>
                        <a:rPr lang="sv-SE" sz="1100" dirty="0">
                          <a:solidFill>
                            <a:schemeClr val="tx1"/>
                          </a:solidFill>
                          <a:effectLst/>
                          <a:latin typeface="Calibri" panose="020F0502020204030204" pitchFamily="34" charset="0"/>
                          <a:ea typeface="Calibri" panose="020F0502020204030204" pitchFamily="34" charset="0"/>
                        </a:rPr>
                      </a:br>
                      <a:r>
                        <a:rPr lang="sv-SE" sz="1100" dirty="0">
                          <a:solidFill>
                            <a:schemeClr val="tx1"/>
                          </a:solidFill>
                          <a:effectLst/>
                          <a:latin typeface="Calibri" panose="020F0502020204030204" pitchFamily="34" charset="0"/>
                          <a:ea typeface="Calibri" panose="020F0502020204030204" pitchFamily="34" charset="0"/>
                        </a:rPr>
                        <a:t>Välfärdsrådet</a:t>
                      </a:r>
                    </a:p>
                  </a:txBody>
                  <a:tcPr/>
                </a:tc>
                <a:tc>
                  <a:txBody>
                    <a:bodyPr/>
                    <a:lstStyle/>
                    <a:p>
                      <a:endParaRPr lang="sv-SE" sz="100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203252971"/>
                  </a:ext>
                </a:extLst>
              </a:tr>
              <a:tr h="370840">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LPO Levnadsvanor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Alla kommuner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Utsedda verksamhetsrepresentanter</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Samverkan inom kunskapsstyrning</a:t>
                      </a:r>
                    </a:p>
                  </a:txBody>
                  <a:tcPr/>
                </a:tc>
                <a:tc>
                  <a:txBody>
                    <a:bodyPr/>
                    <a:lstStyle/>
                    <a:p>
                      <a:pPr>
                        <a:spcAft>
                          <a:spcPts val="0"/>
                        </a:spcAft>
                      </a:pPr>
                      <a:r>
                        <a:rPr lang="sv-SE" sz="1100">
                          <a:solidFill>
                            <a:schemeClr val="tx1"/>
                          </a:solidFill>
                          <a:effectLst/>
                          <a:latin typeface="Calibri" panose="020F0502020204030204" pitchFamily="34" charset="0"/>
                          <a:ea typeface="Calibri" panose="020F0502020204030204" pitchFamily="34" charset="0"/>
                        </a:rPr>
                        <a:t>4-6 ggr/år</a:t>
                      </a:r>
                    </a:p>
                  </a:txBody>
                  <a:tcPr/>
                </a:tc>
                <a:tc>
                  <a:txBody>
                    <a:bodyPr/>
                    <a:lstStyle/>
                    <a:p>
                      <a:pPr>
                        <a:spcAft>
                          <a:spcPts val="0"/>
                        </a:spcAft>
                      </a:pPr>
                      <a:r>
                        <a:rPr lang="sv-SE" sz="1100" dirty="0">
                          <a:solidFill>
                            <a:schemeClr val="tx1"/>
                          </a:solidFill>
                          <a:effectLst/>
                          <a:latin typeface="Calibri" panose="020F0502020204030204" pitchFamily="34" charset="0"/>
                          <a:ea typeface="Calibri" panose="020F0502020204030204" pitchFamily="34" charset="0"/>
                        </a:rPr>
                        <a:t>HSN/</a:t>
                      </a:r>
                      <a:br>
                        <a:rPr lang="sv-SE" sz="1100" dirty="0">
                          <a:solidFill>
                            <a:schemeClr val="tx1"/>
                          </a:solidFill>
                          <a:effectLst/>
                          <a:latin typeface="Calibri" panose="020F0502020204030204" pitchFamily="34" charset="0"/>
                          <a:ea typeface="Calibri" panose="020F0502020204030204" pitchFamily="34" charset="0"/>
                        </a:rPr>
                      </a:br>
                      <a:r>
                        <a:rPr lang="sv-SE" sz="1100" dirty="0">
                          <a:solidFill>
                            <a:schemeClr val="tx1"/>
                          </a:solidFill>
                          <a:effectLst/>
                          <a:latin typeface="Calibri" panose="020F0502020204030204" pitchFamily="34" charset="0"/>
                          <a:ea typeface="Calibri" panose="020F0502020204030204" pitchFamily="34" charset="0"/>
                        </a:rPr>
                        <a:t>Välfärdsrådet</a:t>
                      </a:r>
                    </a:p>
                  </a:txBody>
                  <a:tcPr/>
                </a:tc>
                <a:tc>
                  <a:txBody>
                    <a:bodyPr/>
                    <a:lstStyle/>
                    <a:p>
                      <a:endParaRPr lang="sv-SE" sz="100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1443905477"/>
                  </a:ext>
                </a:extLst>
              </a:tr>
              <a:tr h="370840">
                <a:tc>
                  <a:txBody>
                    <a:bodyPr/>
                    <a:lstStyle/>
                    <a:p>
                      <a:pPr>
                        <a:spcAft>
                          <a:spcPts val="0"/>
                        </a:spcAft>
                      </a:pPr>
                      <a:r>
                        <a:rPr lang="sv-SE" sz="1100" strike="sngStrike" dirty="0">
                          <a:solidFill>
                            <a:schemeClr val="tx1"/>
                          </a:solidFill>
                          <a:effectLst/>
                          <a:latin typeface="Calibri" panose="020F0502020204030204" pitchFamily="34" charset="0"/>
                          <a:ea typeface="Calibri" panose="020F0502020204030204" pitchFamily="34" charset="0"/>
                        </a:rPr>
                        <a:t> </a:t>
                      </a:r>
                    </a:p>
                  </a:txBody>
                  <a:tcPr/>
                </a:tc>
                <a:tc>
                  <a:txBody>
                    <a:bodyPr/>
                    <a:lstStyle/>
                    <a:p>
                      <a:pPr>
                        <a:spcAft>
                          <a:spcPts val="0"/>
                        </a:spcAft>
                      </a:pPr>
                      <a:endParaRPr lang="sv-SE" sz="1100" strike="sngStrike" dirty="0">
                        <a:solidFill>
                          <a:schemeClr val="tx1"/>
                        </a:solidFill>
                        <a:effectLst/>
                        <a:latin typeface="Calibri" panose="020F0502020204030204" pitchFamily="34" charset="0"/>
                        <a:ea typeface="Calibri" panose="020F0502020204030204" pitchFamily="34" charset="0"/>
                      </a:endParaRPr>
                    </a:p>
                  </a:txBody>
                  <a:tcPr/>
                </a:tc>
                <a:tc>
                  <a:txBody>
                    <a:bodyPr/>
                    <a:lstStyle/>
                    <a:p>
                      <a:pPr>
                        <a:spcAft>
                          <a:spcPts val="0"/>
                        </a:spcAft>
                      </a:pPr>
                      <a:endParaRPr lang="sv-SE" sz="1100" strike="sngStrike" dirty="0">
                        <a:solidFill>
                          <a:schemeClr val="tx1"/>
                        </a:solidFill>
                        <a:effectLst/>
                        <a:latin typeface="Calibri" panose="020F0502020204030204" pitchFamily="34" charset="0"/>
                        <a:ea typeface="Calibri" panose="020F0502020204030204" pitchFamily="34" charset="0"/>
                      </a:endParaRPr>
                    </a:p>
                  </a:txBody>
                  <a:tcPr/>
                </a:tc>
                <a:tc>
                  <a:txBody>
                    <a:bodyPr/>
                    <a:lstStyle/>
                    <a:p>
                      <a:pPr>
                        <a:spcAft>
                          <a:spcPts val="0"/>
                        </a:spcAft>
                      </a:pPr>
                      <a:endParaRPr lang="sv-SE" sz="1100" strike="sngStrike" dirty="0">
                        <a:solidFill>
                          <a:schemeClr val="tx1"/>
                        </a:solidFill>
                        <a:effectLst/>
                        <a:latin typeface="Calibri" panose="020F0502020204030204" pitchFamily="34" charset="0"/>
                        <a:ea typeface="Calibri" panose="020F0502020204030204" pitchFamily="34" charset="0"/>
                      </a:endParaRPr>
                    </a:p>
                  </a:txBody>
                  <a:tcPr/>
                </a:tc>
                <a:tc>
                  <a:txBody>
                    <a:bodyPr/>
                    <a:lstStyle/>
                    <a:p>
                      <a:pPr>
                        <a:spcAft>
                          <a:spcPts val="0"/>
                        </a:spcAft>
                      </a:pPr>
                      <a:endParaRPr lang="sv-SE" sz="1100" strike="sngStrike" dirty="0">
                        <a:solidFill>
                          <a:schemeClr val="tx1"/>
                        </a:solidFill>
                        <a:effectLst/>
                        <a:latin typeface="Calibri" panose="020F0502020204030204" pitchFamily="34" charset="0"/>
                        <a:ea typeface="Calibri" panose="020F0502020204030204" pitchFamily="34" charset="0"/>
                      </a:endParaRPr>
                    </a:p>
                  </a:txBody>
                  <a:tcPr/>
                </a:tc>
                <a:tc>
                  <a:txBody>
                    <a:bodyPr/>
                    <a:lstStyle/>
                    <a:p>
                      <a:pPr>
                        <a:spcAft>
                          <a:spcPts val="0"/>
                        </a:spcAft>
                      </a:pPr>
                      <a:endParaRPr lang="sv-SE" sz="1100" strike="sngStrike" dirty="0">
                        <a:solidFill>
                          <a:schemeClr val="tx1"/>
                        </a:solidFill>
                        <a:effectLst/>
                        <a:latin typeface="Calibri" panose="020F0502020204030204" pitchFamily="34" charset="0"/>
                        <a:ea typeface="Calibri" panose="020F0502020204030204" pitchFamily="34" charset="0"/>
                      </a:endParaRPr>
                    </a:p>
                  </a:txBody>
                  <a:tcPr/>
                </a:tc>
                <a:tc>
                  <a:txBody>
                    <a:bodyPr/>
                    <a:lstStyle/>
                    <a:p>
                      <a:pPr>
                        <a:spcAft>
                          <a:spcPts val="0"/>
                        </a:spcAft>
                      </a:pPr>
                      <a:endParaRPr lang="sv-SE" sz="1100" strike="sngStrike" dirty="0">
                        <a:solidFill>
                          <a:schemeClr val="tx1"/>
                        </a:solidFill>
                        <a:effectLst/>
                        <a:latin typeface="Calibri" panose="020F0502020204030204" pitchFamily="34" charset="0"/>
                        <a:ea typeface="Calibri" panose="020F0502020204030204" pitchFamily="34" charset="0"/>
                      </a:endParaRPr>
                    </a:p>
                  </a:txBody>
                  <a:tcPr/>
                </a:tc>
                <a:extLst>
                  <a:ext uri="{0D108BD9-81ED-4DB2-BD59-A6C34878D82A}">
                    <a16:rowId xmlns:a16="http://schemas.microsoft.com/office/drawing/2014/main" val="3669382882"/>
                  </a:ext>
                </a:extLst>
              </a:tr>
              <a:tr h="370840">
                <a:tc>
                  <a:txBody>
                    <a:bodyPr/>
                    <a:lstStyle/>
                    <a:p>
                      <a:endParaRPr lang="sv-SE" sz="1000">
                        <a:solidFill>
                          <a:schemeClr val="tx1"/>
                        </a:solidFill>
                        <a:effectLst/>
                        <a:latin typeface="Times New Roman" panose="02020603050405020304" pitchFamily="18" charset="0"/>
                      </a:endParaRPr>
                    </a:p>
                  </a:txBody>
                  <a:tcPr/>
                </a:tc>
                <a:tc>
                  <a:txBody>
                    <a:bodyPr/>
                    <a:lstStyle/>
                    <a:p>
                      <a:endParaRPr lang="sv-SE" sz="1000">
                        <a:solidFill>
                          <a:schemeClr val="tx1"/>
                        </a:solidFill>
                        <a:effectLst/>
                        <a:latin typeface="Times New Roman" panose="02020603050405020304" pitchFamily="18" charset="0"/>
                      </a:endParaRPr>
                    </a:p>
                  </a:txBody>
                  <a:tcPr/>
                </a:tc>
                <a:tc>
                  <a:txBody>
                    <a:bodyPr/>
                    <a:lstStyle/>
                    <a:p>
                      <a:endParaRPr lang="sv-SE" sz="1000">
                        <a:solidFill>
                          <a:schemeClr val="tx1"/>
                        </a:solidFill>
                        <a:effectLst/>
                        <a:latin typeface="Times New Roman" panose="02020603050405020304" pitchFamily="18" charset="0"/>
                      </a:endParaRPr>
                    </a:p>
                  </a:txBody>
                  <a:tcPr/>
                </a:tc>
                <a:tc>
                  <a:txBody>
                    <a:bodyPr/>
                    <a:lstStyle/>
                    <a:p>
                      <a:endParaRPr lang="sv-SE" sz="1000">
                        <a:solidFill>
                          <a:schemeClr val="tx1"/>
                        </a:solidFill>
                        <a:effectLst/>
                        <a:latin typeface="Times New Roman" panose="02020603050405020304" pitchFamily="18" charset="0"/>
                      </a:endParaRPr>
                    </a:p>
                  </a:txBody>
                  <a:tcPr/>
                </a:tc>
                <a:tc>
                  <a:txBody>
                    <a:bodyPr/>
                    <a:lstStyle/>
                    <a:p>
                      <a:endParaRPr lang="sv-SE" sz="1000">
                        <a:solidFill>
                          <a:schemeClr val="tx1"/>
                        </a:solidFill>
                        <a:effectLst/>
                        <a:latin typeface="Times New Roman" panose="02020603050405020304" pitchFamily="18" charset="0"/>
                      </a:endParaRPr>
                    </a:p>
                  </a:txBody>
                  <a:tcPr/>
                </a:tc>
                <a:tc>
                  <a:txBody>
                    <a:bodyPr/>
                    <a:lstStyle/>
                    <a:p>
                      <a:endParaRPr lang="sv-SE" sz="1000">
                        <a:solidFill>
                          <a:schemeClr val="tx1"/>
                        </a:solidFill>
                        <a:effectLst/>
                        <a:latin typeface="Times New Roman" panose="02020603050405020304" pitchFamily="18" charset="0"/>
                      </a:endParaRPr>
                    </a:p>
                  </a:txBody>
                  <a:tcPr/>
                </a:tc>
                <a:tc>
                  <a:txBody>
                    <a:bodyPr/>
                    <a:lstStyle/>
                    <a:p>
                      <a:endParaRPr lang="sv-SE" sz="1000" dirty="0">
                        <a:solidFill>
                          <a:schemeClr val="tx1"/>
                        </a:solidFill>
                        <a:effectLst/>
                        <a:latin typeface="Times New Roman" panose="02020603050405020304" pitchFamily="18" charset="0"/>
                      </a:endParaRPr>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218579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God och nära vård</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6</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2865436275"/>
              </p:ext>
            </p:extLst>
          </p:nvPr>
        </p:nvGraphicFramePr>
        <p:xfrm>
          <a:off x="160714" y="1471699"/>
          <a:ext cx="11870571" cy="350520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1915596">
                  <a:extLst>
                    <a:ext uri="{9D8B030D-6E8A-4147-A177-3AD203B41FA5}">
                      <a16:colId xmlns:a16="http://schemas.microsoft.com/office/drawing/2014/main" val="2313203667"/>
                    </a:ext>
                  </a:extLst>
                </a:gridCol>
                <a:gridCol w="2069869">
                  <a:extLst>
                    <a:ext uri="{9D8B030D-6E8A-4147-A177-3AD203B41FA5}">
                      <a16:colId xmlns:a16="http://schemas.microsoft.com/office/drawing/2014/main" val="1266313779"/>
                    </a:ext>
                  </a:extLst>
                </a:gridCol>
                <a:gridCol w="2119746">
                  <a:extLst>
                    <a:ext uri="{9D8B030D-6E8A-4147-A177-3AD203B41FA5}">
                      <a16:colId xmlns:a16="http://schemas.microsoft.com/office/drawing/2014/main" val="3560380640"/>
                    </a:ext>
                  </a:extLst>
                </a:gridCol>
                <a:gridCol w="1612669">
                  <a:extLst>
                    <a:ext uri="{9D8B030D-6E8A-4147-A177-3AD203B41FA5}">
                      <a16:colId xmlns:a16="http://schemas.microsoft.com/office/drawing/2014/main" val="2219524579"/>
                    </a:ext>
                  </a:extLst>
                </a:gridCol>
                <a:gridCol w="1039092">
                  <a:extLst>
                    <a:ext uri="{9D8B030D-6E8A-4147-A177-3AD203B41FA5}">
                      <a16:colId xmlns:a16="http://schemas.microsoft.com/office/drawing/2014/main" val="3902753882"/>
                    </a:ext>
                  </a:extLst>
                </a:gridCol>
                <a:gridCol w="1695796">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dirty="0"/>
                        <a:t>God och nära vård Västerbergslagen</a:t>
                      </a:r>
                    </a:p>
                  </a:txBody>
                  <a:tcPr/>
                </a:tc>
                <a:tc>
                  <a:txBody>
                    <a:bodyPr/>
                    <a:lstStyle/>
                    <a:p>
                      <a:r>
                        <a:rPr lang="sv-SE" sz="1100" kern="1200" dirty="0">
                          <a:solidFill>
                            <a:schemeClr val="dk1"/>
                          </a:solidFill>
                          <a:latin typeface="+mn-lt"/>
                          <a:ea typeface="+mn-ea"/>
                          <a:cs typeface="+mn-cs"/>
                        </a:rPr>
                        <a:t>Ludvika-Smedjebacken</a:t>
                      </a:r>
                      <a:r>
                        <a:rPr lang="sv-SE" sz="1100" kern="1200" baseline="0" dirty="0">
                          <a:solidFill>
                            <a:schemeClr val="dk1"/>
                          </a:solidFill>
                          <a:latin typeface="+mn-lt"/>
                          <a:ea typeface="+mn-ea"/>
                          <a:cs typeface="+mn-cs"/>
                        </a:rPr>
                        <a:t> </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dirty="0"/>
                        <a:t>4ggr/år</a:t>
                      </a:r>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dirty="0"/>
                        <a:t>Chefstjänstemanna-gruppen byter namn</a:t>
                      </a:r>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latin typeface="+mn-lt"/>
                          <a:ea typeface="+mn-ea"/>
                          <a:cs typeface="+mn-cs"/>
                        </a:rPr>
                        <a:t>God och Nära vård</a:t>
                      </a:r>
                    </a:p>
                  </a:txBody>
                  <a:tcPr/>
                </a:tc>
                <a:tc>
                  <a:txBody>
                    <a:bodyPr/>
                    <a:lstStyle/>
                    <a:p>
                      <a:r>
                        <a:rPr lang="sv-SE" sz="1100" kern="1200" dirty="0">
                          <a:solidFill>
                            <a:schemeClr val="dk1"/>
                          </a:solidFill>
                          <a:latin typeface="+mn-lt"/>
                          <a:ea typeface="+mn-ea"/>
                          <a:cs typeface="+mn-cs"/>
                        </a:rPr>
                        <a:t>Falun</a:t>
                      </a:r>
                    </a:p>
                  </a:txBody>
                  <a:tcPr/>
                </a:tc>
                <a:tc>
                  <a:txBody>
                    <a:bodyPr/>
                    <a:lstStyle/>
                    <a:p>
                      <a:r>
                        <a:rPr lang="sv-SE" sz="1100" kern="1200" dirty="0" err="1">
                          <a:solidFill>
                            <a:schemeClr val="dk1"/>
                          </a:solidFill>
                          <a:latin typeface="+mn-lt"/>
                          <a:ea typeface="+mn-ea"/>
                          <a:cs typeface="+mn-cs"/>
                        </a:rPr>
                        <a:t>Vc</a:t>
                      </a:r>
                      <a:r>
                        <a:rPr lang="sv-SE" sz="1100" kern="1200" dirty="0">
                          <a:solidFill>
                            <a:schemeClr val="dk1"/>
                          </a:solidFill>
                          <a:latin typeface="+mn-lt"/>
                          <a:ea typeface="+mn-ea"/>
                          <a:cs typeface="+mn-cs"/>
                        </a:rPr>
                        <a:t> chefer </a:t>
                      </a:r>
                      <a:r>
                        <a:rPr lang="sv-SE" sz="1100" kern="1200" dirty="0" err="1">
                          <a:solidFill>
                            <a:schemeClr val="dk1"/>
                          </a:solidFill>
                          <a:latin typeface="+mn-lt"/>
                          <a:ea typeface="+mn-ea"/>
                          <a:cs typeface="+mn-cs"/>
                        </a:rPr>
                        <a:t>pv</a:t>
                      </a:r>
                      <a:r>
                        <a:rPr lang="sv-SE" sz="1100" kern="1200" dirty="0">
                          <a:solidFill>
                            <a:schemeClr val="dk1"/>
                          </a:solidFill>
                          <a:latin typeface="+mn-lt"/>
                          <a:ea typeface="+mn-ea"/>
                          <a:cs typeface="+mn-cs"/>
                        </a:rPr>
                        <a:t>, </a:t>
                      </a:r>
                      <a:r>
                        <a:rPr lang="sv-SE" sz="1100" kern="1200" dirty="0" err="1">
                          <a:solidFill>
                            <a:schemeClr val="dk1"/>
                          </a:solidFill>
                          <a:latin typeface="+mn-lt"/>
                          <a:ea typeface="+mn-ea"/>
                          <a:cs typeface="+mn-cs"/>
                        </a:rPr>
                        <a:t>övp</a:t>
                      </a:r>
                      <a:r>
                        <a:rPr lang="sv-SE" sz="1100" kern="1200" dirty="0">
                          <a:solidFill>
                            <a:schemeClr val="dk1"/>
                          </a:solidFill>
                          <a:latin typeface="+mn-lt"/>
                          <a:ea typeface="+mn-ea"/>
                          <a:cs typeface="+mn-cs"/>
                        </a:rPr>
                        <a:t> falu kommun</a:t>
                      </a:r>
                    </a:p>
                  </a:txBody>
                  <a:tcPr/>
                </a:tc>
                <a:tc>
                  <a:txBody>
                    <a:bodyPr/>
                    <a:lstStyle/>
                    <a:p>
                      <a:pPr>
                        <a:spcAft>
                          <a:spcPts val="600"/>
                        </a:spcAft>
                      </a:pPr>
                      <a:r>
                        <a:rPr lang="sv-SE" sz="1100" kern="1200" dirty="0">
                          <a:solidFill>
                            <a:schemeClr val="dk1"/>
                          </a:solidFill>
                          <a:latin typeface="+mn-lt"/>
                          <a:ea typeface="+mn-ea"/>
                          <a:cs typeface="+mn-cs"/>
                        </a:rPr>
                        <a:t>Utveckla</a:t>
                      </a:r>
                      <a:r>
                        <a:rPr lang="sv-SE" sz="1100" kern="1200" baseline="0" dirty="0">
                          <a:solidFill>
                            <a:schemeClr val="dk1"/>
                          </a:solidFill>
                          <a:latin typeface="+mn-lt"/>
                          <a:ea typeface="+mn-ea"/>
                          <a:cs typeface="+mn-cs"/>
                        </a:rPr>
                        <a:t> god och nära vård </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Områdessamordnare</a:t>
                      </a:r>
                      <a:r>
                        <a:rPr lang="sv-SE" sz="1100" kern="1200" baseline="0" dirty="0">
                          <a:solidFill>
                            <a:schemeClr val="dk1"/>
                          </a:solidFill>
                          <a:latin typeface="+mn-lt"/>
                          <a:ea typeface="+mn-ea"/>
                          <a:cs typeface="+mn-cs"/>
                        </a:rPr>
                        <a:t> deltar ej, än så länge!</a:t>
                      </a:r>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370840">
                <a:tc>
                  <a:txBody>
                    <a:bodyPr/>
                    <a:lstStyle/>
                    <a:p>
                      <a:r>
                        <a:rPr lang="sv-SE" sz="1100" dirty="0"/>
                        <a:t>God och Nära vård</a:t>
                      </a:r>
                    </a:p>
                  </a:txBody>
                  <a:tcPr/>
                </a:tc>
                <a:tc>
                  <a:txBody>
                    <a:bodyPr/>
                    <a:lstStyle/>
                    <a:p>
                      <a:r>
                        <a:rPr lang="sv-SE" sz="1100" dirty="0"/>
                        <a:t>Mellersta</a:t>
                      </a:r>
                      <a:r>
                        <a:rPr lang="sv-SE" sz="1100" baseline="0" dirty="0"/>
                        <a:t> Borlänge Säter och Gagnef</a:t>
                      </a:r>
                      <a:endParaRPr lang="sv-SE" sz="1100" dirty="0"/>
                    </a:p>
                  </a:txBody>
                  <a:tcPr/>
                </a:tc>
                <a:tc>
                  <a:txBody>
                    <a:bodyPr/>
                    <a:lstStyle/>
                    <a:p>
                      <a:r>
                        <a:rPr lang="sv-SE" sz="1100" dirty="0"/>
                        <a:t>Under planering, uppstart med</a:t>
                      </a:r>
                      <a:r>
                        <a:rPr lang="sv-SE" sz="1100" baseline="0" dirty="0"/>
                        <a:t> ett första möte 22/8</a:t>
                      </a:r>
                      <a:endParaRPr lang="sv-SE" sz="1100" dirty="0"/>
                    </a:p>
                  </a:txBody>
                  <a:tcPr/>
                </a:tc>
                <a:tc>
                  <a:txBody>
                    <a:bodyPr/>
                    <a:lstStyle/>
                    <a:p>
                      <a:pPr>
                        <a:spcAft>
                          <a:spcPts val="600"/>
                        </a:spcAft>
                      </a:pPr>
                      <a:r>
                        <a:rPr lang="sv-SE" sz="1100" dirty="0"/>
                        <a:t>Utveckla</a:t>
                      </a:r>
                      <a:r>
                        <a:rPr lang="sv-SE" sz="1100" baseline="0" dirty="0"/>
                        <a:t> en god och nära vård</a:t>
                      </a:r>
                      <a:endParaRPr lang="sv-SE" sz="1100" dirty="0"/>
                    </a:p>
                  </a:txBody>
                  <a:tcPr/>
                </a:tc>
                <a:tc>
                  <a:txBody>
                    <a:bodyPr/>
                    <a:lstStyle/>
                    <a:p>
                      <a:r>
                        <a:rPr lang="sv-SE" sz="1100" dirty="0"/>
                        <a:t>Under pla</a:t>
                      </a:r>
                      <a:r>
                        <a:rPr lang="sv-SE" sz="1100" baseline="0" dirty="0"/>
                        <a:t>nering</a:t>
                      </a:r>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03252971"/>
                  </a:ext>
                </a:extLst>
              </a:tr>
              <a:tr h="370840">
                <a:tc gridSpan="7">
                  <a:txBody>
                    <a:bodyPr/>
                    <a:lstStyle/>
                    <a:p>
                      <a:r>
                        <a:rPr lang="sv-SE" sz="1400" b="1" dirty="0"/>
                        <a:t>Fler grupper kommer att starta</a:t>
                      </a:r>
                      <a:r>
                        <a:rPr lang="sv-SE" sz="1400" b="1" baseline="0" dirty="0"/>
                        <a:t> under 2022/2023</a:t>
                      </a:r>
                      <a:endParaRPr lang="sv-SE" sz="1400" b="1" dirty="0"/>
                    </a:p>
                  </a:txBody>
                  <a:tcPr/>
                </a:tc>
                <a:tc hMerge="1">
                  <a:txBody>
                    <a:bodyPr/>
                    <a:lstStyle/>
                    <a:p>
                      <a:endParaRPr lang="sv-SE" sz="1100" dirty="0"/>
                    </a:p>
                  </a:txBody>
                  <a:tcPr/>
                </a:tc>
                <a:tc hMerge="1">
                  <a:txBody>
                    <a:bodyPr/>
                    <a:lstStyle/>
                    <a:p>
                      <a:endParaRPr lang="sv-SE" sz="1100" dirty="0"/>
                    </a:p>
                  </a:txBody>
                  <a:tcPr/>
                </a:tc>
                <a:tc hMerge="1">
                  <a:txBody>
                    <a:bodyPr/>
                    <a:lstStyle/>
                    <a:p>
                      <a:pPr>
                        <a:spcAft>
                          <a:spcPts val="600"/>
                        </a:spcAft>
                      </a:pPr>
                      <a:endParaRPr lang="sv-SE" sz="1100" dirty="0"/>
                    </a:p>
                  </a:txBody>
                  <a:tcPr/>
                </a:tc>
                <a:tc hMerge="1">
                  <a:txBody>
                    <a:bodyPr/>
                    <a:lstStyle/>
                    <a:p>
                      <a:endParaRPr lang="sv-SE" sz="1100" dirty="0"/>
                    </a:p>
                  </a:txBody>
                  <a:tcPr/>
                </a:tc>
                <a:tc hMerge="1">
                  <a:txBody>
                    <a:bodyPr/>
                    <a:lstStyle/>
                    <a:p>
                      <a:endParaRPr lang="sv-SE" sz="1100" dirty="0"/>
                    </a:p>
                  </a:txBody>
                  <a:tcPr/>
                </a:tc>
                <a:tc hMerge="1">
                  <a:txBody>
                    <a:bodyPr/>
                    <a:lstStyle/>
                    <a:p>
                      <a:endParaRPr lang="sv-SE" sz="1100" dirty="0"/>
                    </a:p>
                  </a:txBody>
                  <a:tcPr/>
                </a:tc>
                <a:extLst>
                  <a:ext uri="{0D108BD9-81ED-4DB2-BD59-A6C34878D82A}">
                    <a16:rowId xmlns:a16="http://schemas.microsoft.com/office/drawing/2014/main" val="144390547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126212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Divisionerna</a:t>
            </a:r>
          </a:p>
        </p:txBody>
      </p:sp>
      <p:sp>
        <p:nvSpPr>
          <p:cNvPr id="7" name="Platshållare för text 6"/>
          <p:cNvSpPr>
            <a:spLocks noGrp="1"/>
          </p:cNvSpPr>
          <p:nvPr>
            <p:ph type="body" idx="1"/>
          </p:nvPr>
        </p:nvSpPr>
        <p:spPr/>
        <p:txBody>
          <a:bodyPr/>
          <a:lstStyle/>
          <a:p>
            <a:r>
              <a:rPr lang="sv-SE" dirty="0"/>
              <a:t>Samverkan uppdelad per division</a:t>
            </a:r>
          </a:p>
          <a:p>
            <a:r>
              <a:rPr lang="sv-SE" dirty="0"/>
              <a:t>Vissa forum involverar flera divisioner</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7</a:t>
            </a:fld>
            <a:endParaRPr lang="sv-SE" dirty="0"/>
          </a:p>
        </p:txBody>
      </p:sp>
    </p:spTree>
    <p:extLst>
      <p:ext uri="{BB962C8B-B14F-4D97-AF65-F5344CB8AC3E}">
        <p14:creationId xmlns:p14="http://schemas.microsoft.com/office/powerpoint/2010/main" val="3911877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Division Kirurgi </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8</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20953641"/>
              </p:ext>
            </p:extLst>
          </p:nvPr>
        </p:nvGraphicFramePr>
        <p:xfrm>
          <a:off x="160714" y="1471699"/>
          <a:ext cx="11870571" cy="359156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1915596">
                  <a:extLst>
                    <a:ext uri="{9D8B030D-6E8A-4147-A177-3AD203B41FA5}">
                      <a16:colId xmlns:a16="http://schemas.microsoft.com/office/drawing/2014/main" val="2313203667"/>
                    </a:ext>
                  </a:extLst>
                </a:gridCol>
                <a:gridCol w="2069869">
                  <a:extLst>
                    <a:ext uri="{9D8B030D-6E8A-4147-A177-3AD203B41FA5}">
                      <a16:colId xmlns:a16="http://schemas.microsoft.com/office/drawing/2014/main" val="1266313779"/>
                    </a:ext>
                  </a:extLst>
                </a:gridCol>
                <a:gridCol w="2119746">
                  <a:extLst>
                    <a:ext uri="{9D8B030D-6E8A-4147-A177-3AD203B41FA5}">
                      <a16:colId xmlns:a16="http://schemas.microsoft.com/office/drawing/2014/main" val="3560380640"/>
                    </a:ext>
                  </a:extLst>
                </a:gridCol>
                <a:gridCol w="1612669">
                  <a:extLst>
                    <a:ext uri="{9D8B030D-6E8A-4147-A177-3AD203B41FA5}">
                      <a16:colId xmlns:a16="http://schemas.microsoft.com/office/drawing/2014/main" val="2219524579"/>
                    </a:ext>
                  </a:extLst>
                </a:gridCol>
                <a:gridCol w="1039092">
                  <a:extLst>
                    <a:ext uri="{9D8B030D-6E8A-4147-A177-3AD203B41FA5}">
                      <a16:colId xmlns:a16="http://schemas.microsoft.com/office/drawing/2014/main" val="3902753882"/>
                    </a:ext>
                  </a:extLst>
                </a:gridCol>
                <a:gridCol w="1695796">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2400" b="1" dirty="0"/>
                        <a:t>Ingen kommunal samverkan</a:t>
                      </a:r>
                    </a:p>
                    <a:p>
                      <a:endParaRPr lang="sv-SE" sz="1100" dirty="0"/>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dirty="0"/>
                    </a:p>
                  </a:txBody>
                  <a:tcPr/>
                </a:tc>
                <a:tc hMerge="1">
                  <a:txBody>
                    <a:bodyPr/>
                    <a:lstStyle/>
                    <a:p>
                      <a:endParaRPr lang="sv-SE" sz="1100" kern="1200" dirty="0">
                        <a:solidFill>
                          <a:schemeClr val="dk1"/>
                        </a:solidFill>
                        <a:latin typeface="+mn-lt"/>
                        <a:ea typeface="+mn-ea"/>
                        <a:cs typeface="+mn-cs"/>
                      </a:endParaRPr>
                    </a:p>
                  </a:txBody>
                  <a:tcPr/>
                </a:tc>
                <a:tc hMerge="1">
                  <a:txBody>
                    <a:bodyPr/>
                    <a:lstStyle/>
                    <a:p>
                      <a:endParaRPr lang="sv-SE" sz="1100" dirty="0"/>
                    </a:p>
                  </a:txBody>
                  <a:tcPr/>
                </a:tc>
                <a:extLst>
                  <a:ext uri="{0D108BD9-81ED-4DB2-BD59-A6C34878D82A}">
                    <a16:rowId xmlns:a16="http://schemas.microsoft.com/office/drawing/2014/main" val="2902480064"/>
                  </a:ext>
                </a:extLst>
              </a:tr>
              <a:tr h="370840">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pPr>
                        <a:spcAft>
                          <a:spcPts val="600"/>
                        </a:spcAft>
                      </a:pP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03252971"/>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1443905477"/>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243146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Division Medicin</a:t>
            </a:r>
          </a:p>
        </p:txBody>
      </p:sp>
      <p:sp>
        <p:nvSpPr>
          <p:cNvPr id="4" name="Platshållare för datum 3"/>
          <p:cNvSpPr>
            <a:spLocks noGrp="1"/>
          </p:cNvSpPr>
          <p:nvPr>
            <p:ph type="dt" sz="half" idx="10"/>
          </p:nvPr>
        </p:nvSpPr>
        <p:spPr/>
        <p:txBody>
          <a:bodyPr/>
          <a:lstStyle/>
          <a:p>
            <a:r>
              <a:rPr lang="sv-SE"/>
              <a:t>2022-08-18</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9</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2723897563"/>
              </p:ext>
            </p:extLst>
          </p:nvPr>
        </p:nvGraphicFramePr>
        <p:xfrm>
          <a:off x="160714" y="1471699"/>
          <a:ext cx="11870571" cy="532384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1372501">
                  <a:extLst>
                    <a:ext uri="{9D8B030D-6E8A-4147-A177-3AD203B41FA5}">
                      <a16:colId xmlns:a16="http://schemas.microsoft.com/office/drawing/2014/main" val="2313203667"/>
                    </a:ext>
                  </a:extLst>
                </a:gridCol>
                <a:gridCol w="3034146">
                  <a:extLst>
                    <a:ext uri="{9D8B030D-6E8A-4147-A177-3AD203B41FA5}">
                      <a16:colId xmlns:a16="http://schemas.microsoft.com/office/drawing/2014/main" val="1266313779"/>
                    </a:ext>
                  </a:extLst>
                </a:gridCol>
                <a:gridCol w="2103120">
                  <a:extLst>
                    <a:ext uri="{9D8B030D-6E8A-4147-A177-3AD203B41FA5}">
                      <a16:colId xmlns:a16="http://schemas.microsoft.com/office/drawing/2014/main" val="3560380640"/>
                    </a:ext>
                  </a:extLst>
                </a:gridCol>
                <a:gridCol w="1463040">
                  <a:extLst>
                    <a:ext uri="{9D8B030D-6E8A-4147-A177-3AD203B41FA5}">
                      <a16:colId xmlns:a16="http://schemas.microsoft.com/office/drawing/2014/main" val="2219524579"/>
                    </a:ext>
                  </a:extLst>
                </a:gridCol>
                <a:gridCol w="784165">
                  <a:extLst>
                    <a:ext uri="{9D8B030D-6E8A-4147-A177-3AD203B41FA5}">
                      <a16:colId xmlns:a16="http://schemas.microsoft.com/office/drawing/2014/main" val="3902753882"/>
                    </a:ext>
                  </a:extLst>
                </a:gridCol>
                <a:gridCol w="1695796">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b="0" dirty="0" err="1"/>
                        <a:t>Chefstjänste</a:t>
                      </a:r>
                      <a:r>
                        <a:rPr lang="sv-SE" sz="1100" b="0" dirty="0"/>
                        <a:t>-mannagruppen för äldre, barn och unga</a:t>
                      </a:r>
                    </a:p>
                  </a:txBody>
                  <a:tcPr/>
                </a:tc>
                <a:tc>
                  <a:txBody>
                    <a:bodyPr/>
                    <a:lstStyle/>
                    <a:p>
                      <a:r>
                        <a:rPr lang="sv-SE" sz="1100" kern="1200" dirty="0">
                          <a:solidFill>
                            <a:schemeClr val="dk1"/>
                          </a:solidFill>
                          <a:latin typeface="+mn-lt"/>
                          <a:ea typeface="+mn-ea"/>
                          <a:cs typeface="+mn-cs"/>
                        </a:rPr>
                        <a:t>Västerbergslagen</a:t>
                      </a:r>
                    </a:p>
                  </a:txBody>
                  <a:tcPr/>
                </a:tc>
                <a:tc>
                  <a:txBody>
                    <a:bodyPr/>
                    <a:lstStyle/>
                    <a:p>
                      <a:r>
                        <a:rPr lang="sv-SE" sz="1100" kern="1200" dirty="0">
                          <a:solidFill>
                            <a:schemeClr val="dk1"/>
                          </a:solidFill>
                          <a:latin typeface="+mn-lt"/>
                          <a:ea typeface="+mn-ea"/>
                          <a:cs typeface="+mn-cs"/>
                        </a:rPr>
                        <a:t>RD (Medicin Ger/rehab</a:t>
                      </a:r>
                      <a:r>
                        <a:rPr lang="sv-SE" sz="1100" kern="1200" baseline="0" dirty="0">
                          <a:solidFill>
                            <a:schemeClr val="dk1"/>
                          </a:solidFill>
                          <a:latin typeface="+mn-lt"/>
                          <a:ea typeface="+mn-ea"/>
                          <a:cs typeface="+mn-cs"/>
                        </a:rPr>
                        <a:t>, primärvård, psykiatri) Kommuner (Ludvika Smedjebacken)</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Samverkan kring patientgrupper</a:t>
                      </a:r>
                    </a:p>
                  </a:txBody>
                  <a:tcPr/>
                </a:tc>
                <a:tc>
                  <a:txBody>
                    <a:bodyPr/>
                    <a:lstStyle/>
                    <a:p>
                      <a:r>
                        <a:rPr lang="sv-SE" sz="1100" dirty="0"/>
                        <a:t>4-6</a:t>
                      </a:r>
                      <a:r>
                        <a:rPr lang="sv-SE" sz="1100" baseline="0" dirty="0"/>
                        <a:t> ggr/år</a:t>
                      </a:r>
                      <a:endParaRPr lang="sv-SE" sz="1100" dirty="0"/>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dirty="0"/>
                        <a:t>Områdessamordnare sammankallande</a:t>
                      </a:r>
                    </a:p>
                  </a:txBody>
                  <a:tcPr/>
                </a:tc>
                <a:extLst>
                  <a:ext uri="{0D108BD9-81ED-4DB2-BD59-A6C34878D82A}">
                    <a16:rowId xmlns:a16="http://schemas.microsoft.com/office/drawing/2014/main" val="2902480064"/>
                  </a:ext>
                </a:extLst>
              </a:tr>
              <a:tr h="370840">
                <a:tc>
                  <a:txBody>
                    <a:bodyPr/>
                    <a:lstStyle/>
                    <a:p>
                      <a:r>
                        <a:rPr lang="sv-SE" sz="1100" dirty="0" err="1"/>
                        <a:t>Barnahus</a:t>
                      </a:r>
                      <a:endParaRPr lang="sv-SE" sz="1100" dirty="0"/>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BUM, </a:t>
                      </a:r>
                      <a:r>
                        <a:rPr lang="sv-SE" sz="1100" kern="1200" dirty="0" err="1">
                          <a:solidFill>
                            <a:schemeClr val="dk1"/>
                          </a:solidFill>
                          <a:latin typeface="+mn-lt"/>
                          <a:ea typeface="+mn-ea"/>
                          <a:cs typeface="+mn-cs"/>
                        </a:rPr>
                        <a:t>Soc</a:t>
                      </a:r>
                      <a:r>
                        <a:rPr lang="sv-SE" sz="1100" kern="1200" dirty="0">
                          <a:solidFill>
                            <a:schemeClr val="dk1"/>
                          </a:solidFill>
                          <a:latin typeface="+mn-lt"/>
                          <a:ea typeface="+mn-ea"/>
                          <a:cs typeface="+mn-cs"/>
                        </a:rPr>
                        <a:t>, polisen</a:t>
                      </a:r>
                    </a:p>
                  </a:txBody>
                  <a:tcPr/>
                </a:tc>
                <a:tc>
                  <a:txBody>
                    <a:bodyPr/>
                    <a:lstStyle/>
                    <a:p>
                      <a:r>
                        <a:rPr lang="sv-SE" sz="1100" kern="1200" dirty="0">
                          <a:solidFill>
                            <a:schemeClr val="dk1"/>
                          </a:solidFill>
                          <a:latin typeface="+mn-lt"/>
                          <a:ea typeface="+mn-ea"/>
                          <a:cs typeface="+mn-cs"/>
                        </a:rPr>
                        <a:t>Utredning</a:t>
                      </a:r>
                      <a:r>
                        <a:rPr lang="sv-SE" sz="1100" kern="1200" baseline="0" dirty="0">
                          <a:solidFill>
                            <a:schemeClr val="dk1"/>
                          </a:solidFill>
                          <a:latin typeface="+mn-lt"/>
                          <a:ea typeface="+mn-ea"/>
                          <a:cs typeface="+mn-cs"/>
                        </a:rPr>
                        <a:t> av misstänkt barnmisshandel</a:t>
                      </a:r>
                      <a:endParaRPr lang="sv-SE" sz="1100" kern="1200" dirty="0">
                        <a:solidFill>
                          <a:schemeClr val="dk1"/>
                        </a:solidFill>
                        <a:latin typeface="+mn-lt"/>
                        <a:ea typeface="+mn-ea"/>
                        <a:cs typeface="+mn-cs"/>
                      </a:endParaRPr>
                    </a:p>
                  </a:txBody>
                  <a:tcPr/>
                </a:tc>
                <a:tc>
                  <a:txBody>
                    <a:bodyPr/>
                    <a:lstStyle/>
                    <a:p>
                      <a:r>
                        <a:rPr lang="sv-SE" sz="1100" dirty="0" err="1"/>
                        <a:t>Arb-grp</a:t>
                      </a:r>
                      <a:r>
                        <a:rPr lang="sv-SE" sz="1100" dirty="0"/>
                        <a:t>: 1-2 ggr per mån</a:t>
                      </a:r>
                    </a:p>
                    <a:p>
                      <a:r>
                        <a:rPr lang="sv-SE" sz="1100" dirty="0" err="1"/>
                        <a:t>Styrgrp</a:t>
                      </a:r>
                      <a:r>
                        <a:rPr lang="sv-SE" sz="1100" dirty="0"/>
                        <a:t>: 2 ggr/termin</a:t>
                      </a:r>
                    </a:p>
                  </a:txBody>
                  <a:tcPr/>
                </a:tc>
                <a:tc>
                  <a:txBody>
                    <a:bodyPr/>
                    <a:lstStyle/>
                    <a:p>
                      <a:endParaRPr lang="sv-SE"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Styrgrupp </a:t>
                      </a:r>
                      <a:r>
                        <a:rPr lang="sv-SE" sz="1100" kern="1200" dirty="0" err="1">
                          <a:solidFill>
                            <a:schemeClr val="dk1"/>
                          </a:solidFill>
                          <a:latin typeface="+mn-lt"/>
                          <a:ea typeface="+mn-ea"/>
                          <a:cs typeface="+mn-cs"/>
                        </a:rPr>
                        <a:t>resp</a:t>
                      </a:r>
                      <a:r>
                        <a:rPr lang="sv-SE" sz="1100" kern="1200" baseline="0" dirty="0">
                          <a:solidFill>
                            <a:schemeClr val="dk1"/>
                          </a:solidFill>
                          <a:latin typeface="+mn-lt"/>
                          <a:ea typeface="+mn-ea"/>
                          <a:cs typeface="+mn-cs"/>
                        </a:rPr>
                        <a:t> arbetsgrupp. </a:t>
                      </a:r>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r h="370840">
                <a:tc>
                  <a:txBody>
                    <a:bodyPr/>
                    <a:lstStyle/>
                    <a:p>
                      <a:r>
                        <a:rPr lang="sv-SE" sz="1100" kern="1200" dirty="0">
                          <a:solidFill>
                            <a:schemeClr val="dk1"/>
                          </a:solidFill>
                          <a:latin typeface="+mn-lt"/>
                          <a:ea typeface="+mn-ea"/>
                          <a:cs typeface="+mn-cs"/>
                        </a:rPr>
                        <a:t>Nätverk</a:t>
                      </a:r>
                      <a:r>
                        <a:rPr lang="sv-SE" sz="1100" kern="1200" baseline="0" dirty="0">
                          <a:solidFill>
                            <a:schemeClr val="dk1"/>
                          </a:solidFill>
                          <a:latin typeface="+mn-lt"/>
                          <a:ea typeface="+mn-ea"/>
                          <a:cs typeface="+mn-cs"/>
                        </a:rPr>
                        <a:t> elevhälsa</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representanter för kommunerna, staten (specialpedagogiska skolmyndigheten) och från Region Dalarna verksamhetschefer från BUM, BHV, HAB, BUP och Logopedverksamheten</a:t>
                      </a:r>
                    </a:p>
                  </a:txBody>
                  <a:tcPr/>
                </a:tc>
                <a:tc>
                  <a:txBody>
                    <a:bodyPr/>
                    <a:lstStyle/>
                    <a:p>
                      <a:pPr>
                        <a:spcAft>
                          <a:spcPts val="600"/>
                        </a:spcAft>
                      </a:pPr>
                      <a:endParaRPr lang="sv-SE" sz="11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t>1-2 ggr/år</a:t>
                      </a:r>
                    </a:p>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79925500"/>
                  </a:ext>
                </a:extLst>
              </a:tr>
              <a:tr h="370840">
                <a:tc>
                  <a:txBody>
                    <a:bodyPr/>
                    <a:lstStyle/>
                    <a:p>
                      <a:r>
                        <a:rPr lang="sv-SE" sz="1100" dirty="0"/>
                        <a:t>LPO barn</a:t>
                      </a:r>
                      <a:r>
                        <a:rPr lang="sv-SE" sz="1100" baseline="0" dirty="0"/>
                        <a:t> och ungas hälsa</a:t>
                      </a:r>
                      <a:endParaRPr lang="sv-SE" sz="1100" dirty="0"/>
                    </a:p>
                  </a:txBody>
                  <a:tcPr/>
                </a:tc>
                <a:tc>
                  <a:txBody>
                    <a:bodyPr/>
                    <a:lstStyle/>
                    <a:p>
                      <a:endParaRPr lang="sv-SE" sz="1100" dirty="0"/>
                    </a:p>
                  </a:txBody>
                  <a:tcPr/>
                </a:tc>
                <a:tc>
                  <a:txBody>
                    <a:bodyPr/>
                    <a:lstStyle/>
                    <a:p>
                      <a:r>
                        <a:rPr lang="sv-SE" sz="1100" dirty="0"/>
                        <a:t>BUM, primärvård,</a:t>
                      </a:r>
                      <a:r>
                        <a:rPr lang="sv-SE" sz="1100" baseline="0" dirty="0"/>
                        <a:t> </a:t>
                      </a:r>
                      <a:r>
                        <a:rPr lang="sv-SE" sz="1100" baseline="0" dirty="0" err="1"/>
                        <a:t>soc</a:t>
                      </a:r>
                      <a:r>
                        <a:rPr lang="sv-SE" sz="1100" baseline="0" dirty="0"/>
                        <a:t>, elevhälsa m.fl.</a:t>
                      </a:r>
                      <a:endParaRPr lang="sv-SE" sz="1100" dirty="0"/>
                    </a:p>
                  </a:txBody>
                  <a:tcPr/>
                </a:tc>
                <a:tc>
                  <a:txBody>
                    <a:bodyPr/>
                    <a:lstStyle/>
                    <a:p>
                      <a:pPr>
                        <a:spcAft>
                          <a:spcPts val="600"/>
                        </a:spcAft>
                      </a:pPr>
                      <a:r>
                        <a:rPr lang="sv-SE" sz="1100" dirty="0"/>
                        <a:t>Samverkan för hälsofrågor rörande barn och unga</a:t>
                      </a:r>
                    </a:p>
                  </a:txBody>
                  <a:tcPr/>
                </a:tc>
                <a:tc>
                  <a:txBody>
                    <a:bodyPr/>
                    <a:lstStyle/>
                    <a:p>
                      <a:r>
                        <a:rPr lang="sv-SE" sz="1100" dirty="0"/>
                        <a:t>2 ggr per termin</a:t>
                      </a: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2475807"/>
                  </a:ext>
                </a:extLst>
              </a:tr>
              <a:tr h="370840">
                <a:tc>
                  <a:txBody>
                    <a:bodyPr/>
                    <a:lstStyle/>
                    <a:p>
                      <a:r>
                        <a:rPr lang="sv-SE" sz="1100" baseline="0" dirty="0"/>
                        <a:t>Falu kommun</a:t>
                      </a:r>
                    </a:p>
                  </a:txBody>
                  <a:tcPr/>
                </a:tc>
                <a:tc>
                  <a:txBody>
                    <a:bodyPr/>
                    <a:lstStyle/>
                    <a:p>
                      <a:r>
                        <a:rPr lang="sv-SE" sz="1100" kern="1200" dirty="0">
                          <a:solidFill>
                            <a:schemeClr val="dk1"/>
                          </a:solidFill>
                          <a:latin typeface="+mn-lt"/>
                          <a:ea typeface="+mn-ea"/>
                          <a:cs typeface="+mn-cs"/>
                        </a:rPr>
                        <a:t>LSS boende,</a:t>
                      </a:r>
                      <a:r>
                        <a:rPr lang="sv-SE" sz="1100" kern="1200" baseline="0" dirty="0">
                          <a:solidFill>
                            <a:schemeClr val="dk1"/>
                          </a:solidFill>
                          <a:latin typeface="+mn-lt"/>
                          <a:ea typeface="+mn-ea"/>
                          <a:cs typeface="+mn-cs"/>
                        </a:rPr>
                        <a:t> rutiner psykisk  hälsa</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VC</a:t>
                      </a:r>
                    </a:p>
                  </a:txBody>
                  <a:tcPr/>
                </a:tc>
                <a:tc>
                  <a:txBody>
                    <a:bodyPr/>
                    <a:lstStyle/>
                    <a:p>
                      <a:r>
                        <a:rPr lang="sv-SE" sz="1100" kern="1200" dirty="0">
                          <a:solidFill>
                            <a:schemeClr val="dk1"/>
                          </a:solidFill>
                          <a:latin typeface="+mn-lt"/>
                          <a:ea typeface="+mn-ea"/>
                          <a:cs typeface="+mn-cs"/>
                        </a:rPr>
                        <a:t>Få</a:t>
                      </a:r>
                      <a:r>
                        <a:rPr lang="sv-SE" sz="1100" kern="1200" baseline="0" dirty="0">
                          <a:solidFill>
                            <a:schemeClr val="dk1"/>
                          </a:solidFill>
                          <a:latin typeface="+mn-lt"/>
                          <a:ea typeface="+mn-ea"/>
                          <a:cs typeface="+mn-cs"/>
                        </a:rPr>
                        <a:t> bättre samarbete, lyfta div. problem mellan </a:t>
                      </a:r>
                      <a:r>
                        <a:rPr lang="sv-SE" sz="1100" kern="1200" baseline="0" dirty="0" err="1">
                          <a:solidFill>
                            <a:schemeClr val="dk1"/>
                          </a:solidFill>
                          <a:latin typeface="+mn-lt"/>
                          <a:ea typeface="+mn-ea"/>
                          <a:cs typeface="+mn-cs"/>
                        </a:rPr>
                        <a:t>akutsjv</a:t>
                      </a:r>
                      <a:r>
                        <a:rPr lang="sv-SE" sz="1100" kern="1200" baseline="0" dirty="0">
                          <a:solidFill>
                            <a:schemeClr val="dk1"/>
                          </a:solidFill>
                          <a:latin typeface="+mn-lt"/>
                          <a:ea typeface="+mn-ea"/>
                          <a:cs typeface="+mn-cs"/>
                        </a:rPr>
                        <a:t> + kommun</a:t>
                      </a:r>
                      <a:endParaRPr lang="sv-SE" sz="1100" kern="1200" dirty="0">
                        <a:solidFill>
                          <a:schemeClr val="dk1"/>
                        </a:solidFill>
                        <a:latin typeface="+mn-lt"/>
                        <a:ea typeface="+mn-ea"/>
                        <a:cs typeface="+mn-cs"/>
                      </a:endParaRPr>
                    </a:p>
                  </a:txBody>
                  <a:tcPr/>
                </a:tc>
                <a:tc>
                  <a:txBody>
                    <a:bodyPr/>
                    <a:lstStyle/>
                    <a:p>
                      <a:r>
                        <a:rPr lang="sv-SE" sz="1100" dirty="0"/>
                        <a:t>Varit en gång</a:t>
                      </a:r>
                      <a:r>
                        <a:rPr lang="sv-SE" sz="1100" baseline="0" dirty="0"/>
                        <a:t> 2022</a:t>
                      </a:r>
                      <a:endParaRPr lang="sv-SE" sz="1100" dirty="0"/>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203252971"/>
                  </a:ext>
                </a:extLst>
              </a:tr>
              <a:tr h="370840">
                <a:tc>
                  <a:txBody>
                    <a:bodyPr/>
                    <a:lstStyle/>
                    <a:p>
                      <a:r>
                        <a:rPr lang="sv-SE" sz="1100" kern="1200" dirty="0">
                          <a:solidFill>
                            <a:schemeClr val="dk1"/>
                          </a:solidFill>
                          <a:latin typeface="+mn-lt"/>
                          <a:ea typeface="+mn-ea"/>
                          <a:cs typeface="+mn-cs"/>
                        </a:rPr>
                        <a:t>Tolkservice</a:t>
                      </a:r>
                    </a:p>
                  </a:txBody>
                  <a:tcPr/>
                </a:tc>
                <a:tc>
                  <a:txBody>
                    <a:bodyPr/>
                    <a:lstStyle/>
                    <a:p>
                      <a:r>
                        <a:rPr lang="sv-SE" sz="1100" kern="1200" dirty="0">
                          <a:solidFill>
                            <a:schemeClr val="dk1"/>
                          </a:solidFill>
                          <a:latin typeface="+mn-lt"/>
                          <a:ea typeface="+mn-ea"/>
                          <a:cs typeface="+mn-cs"/>
                        </a:rPr>
                        <a:t>Tolktjänster</a:t>
                      </a:r>
                    </a:p>
                  </a:txBody>
                  <a:tcPr/>
                </a:tc>
                <a:tc>
                  <a:txBody>
                    <a:bodyPr/>
                    <a:lstStyle/>
                    <a:p>
                      <a:r>
                        <a:rPr lang="sv-SE" sz="1100" kern="1200" dirty="0">
                          <a:solidFill>
                            <a:schemeClr val="dk1"/>
                          </a:solidFill>
                          <a:latin typeface="+mn-lt"/>
                          <a:ea typeface="+mn-ea"/>
                          <a:cs typeface="+mn-cs"/>
                        </a:rPr>
                        <a:t>Avd.</a:t>
                      </a:r>
                      <a:r>
                        <a:rPr lang="sv-SE" sz="1100" kern="1200" baseline="0" dirty="0">
                          <a:solidFill>
                            <a:schemeClr val="dk1"/>
                          </a:solidFill>
                          <a:latin typeface="+mn-lt"/>
                          <a:ea typeface="+mn-ea"/>
                          <a:cs typeface="+mn-cs"/>
                        </a:rPr>
                        <a:t> chef</a:t>
                      </a:r>
                      <a:endParaRPr lang="sv-SE" sz="1100" kern="1200" dirty="0">
                        <a:solidFill>
                          <a:schemeClr val="dk1"/>
                        </a:solidFill>
                        <a:latin typeface="+mn-lt"/>
                        <a:ea typeface="+mn-ea"/>
                        <a:cs typeface="+mn-cs"/>
                      </a:endParaRPr>
                    </a:p>
                  </a:txBody>
                  <a:tcPr/>
                </a:tc>
                <a:tc>
                  <a:txBody>
                    <a:bodyPr/>
                    <a:lstStyle/>
                    <a:p>
                      <a:pPr>
                        <a:spcAft>
                          <a:spcPts val="600"/>
                        </a:spcAft>
                      </a:pP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a:t>
                      </a: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1443905477"/>
                  </a:ext>
                </a:extLst>
              </a:tr>
              <a:tr h="370840">
                <a:tc>
                  <a:txBody>
                    <a:bodyPr/>
                    <a:lstStyle/>
                    <a:p>
                      <a:r>
                        <a:rPr lang="sv-SE" sz="1100" dirty="0"/>
                        <a:t>Vård</a:t>
                      </a:r>
                      <a:r>
                        <a:rPr lang="sv-SE" sz="1100" baseline="0" dirty="0"/>
                        <a:t> och omsorgsutb.</a:t>
                      </a:r>
                      <a:endParaRPr lang="sv-SE" sz="1100" dirty="0"/>
                    </a:p>
                  </a:txBody>
                  <a:tcPr/>
                </a:tc>
                <a:tc>
                  <a:txBody>
                    <a:bodyPr/>
                    <a:lstStyle/>
                    <a:p>
                      <a:r>
                        <a:rPr lang="sv-SE" sz="1100" dirty="0"/>
                        <a:t>Studenter </a:t>
                      </a:r>
                    </a:p>
                  </a:txBody>
                  <a:tcPr/>
                </a:tc>
                <a:tc>
                  <a:txBody>
                    <a:bodyPr/>
                    <a:lstStyle/>
                    <a:p>
                      <a:r>
                        <a:rPr lang="sv-SE" sz="1100" dirty="0"/>
                        <a:t>Inskolkningsansvariga </a:t>
                      </a:r>
                    </a:p>
                  </a:txBody>
                  <a:tcPr/>
                </a:tc>
                <a:tc>
                  <a:txBody>
                    <a:bodyPr/>
                    <a:lstStyle/>
                    <a:p>
                      <a:pPr>
                        <a:spcAft>
                          <a:spcPts val="600"/>
                        </a:spcAft>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r>
                        <a:rPr lang="sv-SE" sz="1100" dirty="0"/>
                        <a:t>Hand</a:t>
                      </a:r>
                      <a:r>
                        <a:rPr lang="sv-SE" sz="1100" baseline="0" dirty="0"/>
                        <a:t> I Hand</a:t>
                      </a:r>
                      <a:endParaRPr lang="sv-SE" sz="1100" dirty="0"/>
                    </a:p>
                  </a:txBody>
                  <a:tcPr/>
                </a:tc>
                <a:tc>
                  <a:txBody>
                    <a:bodyPr/>
                    <a:lstStyle/>
                    <a:p>
                      <a:r>
                        <a:rPr lang="sv-SE" sz="1100" kern="1200" dirty="0">
                          <a:solidFill>
                            <a:schemeClr val="dk1"/>
                          </a:solidFill>
                          <a:latin typeface="+mn-lt"/>
                          <a:ea typeface="+mn-ea"/>
                          <a:cs typeface="+mn-cs"/>
                        </a:rPr>
                        <a:t>Södra dalarna</a:t>
                      </a:r>
                    </a:p>
                  </a:txBody>
                  <a:tcPr/>
                </a:tc>
                <a:tc>
                  <a:txBody>
                    <a:bodyPr/>
                    <a:lstStyle/>
                    <a:p>
                      <a:r>
                        <a:rPr lang="sv-SE" sz="1100" kern="1200" dirty="0">
                          <a:solidFill>
                            <a:schemeClr val="dk1"/>
                          </a:solidFill>
                          <a:latin typeface="+mn-lt"/>
                          <a:ea typeface="+mn-ea"/>
                          <a:cs typeface="+mn-cs"/>
                        </a:rPr>
                        <a:t>Avesta kommun o Hedemora kommun</a:t>
                      </a:r>
                    </a:p>
                    <a:p>
                      <a:r>
                        <a:rPr lang="sv-SE" sz="1100" kern="1200" dirty="0">
                          <a:solidFill>
                            <a:schemeClr val="dk1"/>
                          </a:solidFill>
                          <a:latin typeface="+mn-lt"/>
                          <a:ea typeface="+mn-ea"/>
                          <a:cs typeface="+mn-cs"/>
                        </a:rPr>
                        <a:t>VC Hedemora, Långshyttan och Avesta VC. </a:t>
                      </a:r>
                    </a:p>
                    <a:p>
                      <a:r>
                        <a:rPr lang="sv-SE" sz="1100" kern="1200" dirty="0">
                          <a:solidFill>
                            <a:schemeClr val="dk1"/>
                          </a:solidFill>
                          <a:latin typeface="+mn-lt"/>
                          <a:ea typeface="+mn-ea"/>
                          <a:cs typeface="+mn-cs"/>
                        </a:rPr>
                        <a:t>Privata</a:t>
                      </a:r>
                      <a:r>
                        <a:rPr lang="sv-SE" sz="1100" kern="1200" baseline="0" dirty="0">
                          <a:solidFill>
                            <a:schemeClr val="dk1"/>
                          </a:solidFill>
                          <a:latin typeface="+mn-lt"/>
                          <a:ea typeface="+mn-ea"/>
                          <a:cs typeface="+mn-cs"/>
                        </a:rPr>
                        <a:t> </a:t>
                      </a:r>
                      <a:r>
                        <a:rPr lang="sv-SE" sz="1100" kern="1200" baseline="0" dirty="0" err="1">
                          <a:solidFill>
                            <a:schemeClr val="dk1"/>
                          </a:solidFill>
                          <a:latin typeface="+mn-lt"/>
                          <a:ea typeface="+mn-ea"/>
                          <a:cs typeface="+mn-cs"/>
                        </a:rPr>
                        <a:t>Vc</a:t>
                      </a:r>
                      <a:r>
                        <a:rPr lang="sv-SE" sz="1100" kern="1200" baseline="0" dirty="0">
                          <a:solidFill>
                            <a:schemeClr val="dk1"/>
                          </a:solidFill>
                          <a:latin typeface="+mn-lt"/>
                          <a:ea typeface="+mn-ea"/>
                          <a:cs typeface="+mn-cs"/>
                        </a:rPr>
                        <a:t> Avesta Hälsan och Koppardalens </a:t>
                      </a:r>
                      <a:r>
                        <a:rPr lang="sv-SE" sz="1100" kern="1200" baseline="0" dirty="0" err="1">
                          <a:solidFill>
                            <a:schemeClr val="dk1"/>
                          </a:solidFill>
                          <a:latin typeface="+mn-lt"/>
                          <a:ea typeface="+mn-ea"/>
                          <a:cs typeface="+mn-cs"/>
                        </a:rPr>
                        <a:t>Vc</a:t>
                      </a:r>
                      <a:r>
                        <a:rPr lang="sv-SE" sz="1100" kern="1200" baseline="0">
                          <a:solidFill>
                            <a:schemeClr val="dk1"/>
                          </a:solidFill>
                          <a:latin typeface="+mn-lt"/>
                          <a:ea typeface="+mn-ea"/>
                          <a:cs typeface="+mn-cs"/>
                        </a:rPr>
                        <a:t>. Slutenvården </a:t>
                      </a:r>
                      <a:r>
                        <a:rPr lang="sv-SE" sz="1100" kern="1200" baseline="0" dirty="0">
                          <a:solidFill>
                            <a:schemeClr val="dk1"/>
                          </a:solidFill>
                          <a:latin typeface="+mn-lt"/>
                          <a:ea typeface="+mn-ea"/>
                          <a:cs typeface="+mn-cs"/>
                        </a:rPr>
                        <a:t>vid Avesta lasarett </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Samverkan vid utskrivning och vid gemensamma patienter.</a:t>
                      </a:r>
                      <a:r>
                        <a:rPr lang="sv-SE" sz="1100" kern="1200" baseline="0" dirty="0">
                          <a:solidFill>
                            <a:schemeClr val="dk1"/>
                          </a:solidFill>
                          <a:latin typeface="+mn-lt"/>
                          <a:ea typeface="+mn-ea"/>
                          <a:cs typeface="+mn-cs"/>
                        </a:rPr>
                        <a:t> </a:t>
                      </a:r>
                      <a:endParaRPr lang="sv-SE" sz="1100" kern="1200" dirty="0">
                        <a:solidFill>
                          <a:schemeClr val="dk1"/>
                        </a:solidFill>
                        <a:latin typeface="+mn-lt"/>
                        <a:ea typeface="+mn-ea"/>
                        <a:cs typeface="+mn-cs"/>
                      </a:endParaRPr>
                    </a:p>
                  </a:txBody>
                  <a:tcPr/>
                </a:tc>
                <a:tc>
                  <a:txBody>
                    <a:bodyPr/>
                    <a:lstStyle/>
                    <a:p>
                      <a:r>
                        <a:rPr lang="sv-SE" sz="1100" dirty="0"/>
                        <a:t>1-3 ggr/ termin men har varit utglesat under pandemin. </a:t>
                      </a: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3247577443"/>
      </p:ext>
    </p:extLst>
  </p:cSld>
  <p:clrMapOvr>
    <a:masterClrMapping/>
  </p:clrMapOvr>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Blankett" ma:contentTypeID="0x010100AC92CF2061C10240851FF38CAA99F4B802010010A27C58E3F0514186632C5957A89C4F" ma:contentTypeVersion="125" ma:contentTypeDescription="Skapa ett nytt dokument." ma:contentTypeScope="" ma:versionID="7fb5937174a0cf8b98463d288148b33e">
  <xsd:schema xmlns:xsd="http://www.w3.org/2001/XMLSchema" xmlns:xs="http://www.w3.org/2001/XMLSchema" xmlns:p="http://schemas.microsoft.com/office/2006/metadata/properties" xmlns:ns2="2f901946-e264-40a9-b252-19c7dedd3add" xmlns:ns3="625733c5-0f95-420a-bdd7-9e1f1bc4aabb" targetNamespace="http://schemas.microsoft.com/office/2006/metadata/properties" ma:root="true" ma:fieldsID="241170c2dbcd7254dcf607298c5ee6d2" ns2:_="" ns3:_="">
    <xsd:import namespace="2f901946-e264-40a9-b252-19c7dedd3add"/>
    <xsd:import namespace="625733c5-0f95-420a-bdd7-9e1f1bc4aabb"/>
    <xsd:element name="properties">
      <xsd:complexType>
        <xsd:sequence>
          <xsd:element name="documentManagement">
            <xsd:complexType>
              <xsd:all>
                <xsd:element ref="ns2:LD_Dokumentansvarig"/>
                <xsd:element ref="ns2:LD_Informationsklass"/>
                <xsd:element ref="ns2:LD_ArbetsrumID" minOccurs="0"/>
                <xsd:element ref="ns2:LD_DokumentID" minOccurs="0"/>
                <xsd:element ref="ns2:LD_Faktaagare" minOccurs="0"/>
                <xsd:element ref="ns2:LD_Version" minOccurs="0"/>
                <xsd:element ref="ns2:LD_GranskatAv" minOccurs="0"/>
                <xsd:element ref="ns2:LD_Dokumentstatus" minOccurs="0"/>
                <xsd:element ref="ns2:LD_Publiceringsstatus" minOccurs="0"/>
                <xsd:element ref="ns2:LD_GodkantAv" minOccurs="0"/>
                <xsd:element ref="ns2:LD_GodkantDatum" minOccurs="0"/>
                <xsd:element ref="ns2:LD_Diarienummer" minOccurs="0"/>
                <xsd:element ref="ns2:LD_Beslutsnummer" minOccurs="0"/>
                <xsd:element ref="ns2:l94247903c2249fd91f98a10a58087d0" minOccurs="0"/>
                <xsd:element ref="ns2:b949fc07257b40f7b02b2d246d41368f" minOccurs="0"/>
                <xsd:element ref="ns2:d35d67994db9475aa58636ebfce59533" minOccurs="0"/>
                <xsd:element ref="ns2:TaxCatchAll" minOccurs="0"/>
                <xsd:element ref="ns2:j125def9988a4544907fddb4a09b1af5" minOccurs="0"/>
                <xsd:element ref="ns2:ib8be5378b304cd19503fe0f13c962e4" minOccurs="0"/>
                <xsd:element ref="ns2:ib626626c2604ac096d2606abc0b50e1" minOccurs="0"/>
                <xsd:element ref="ns2:LD_OldDokumentstatus" minOccurs="0"/>
                <xsd:element ref="ns2:TaxCatchAllLabel" minOccurs="0"/>
                <xsd:element ref="ns2:nf66689e3cec4bcc9e3f4977582c706c" minOccurs="0"/>
                <xsd:element ref="ns2:LD_OldPubliceringsstatu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01946-e264-40a9-b252-19c7dedd3add" elementFormDefault="qualified">
    <xsd:import namespace="http://schemas.microsoft.com/office/2006/documentManagement/types"/>
    <xsd:import namespace="http://schemas.microsoft.com/office/infopath/2007/PartnerControls"/>
    <xsd:element name="LD_Dokumentansvarig" ma:index="2" ma:displayName="Dokumentansvarig" ma:list="UserInfo" ma:internalName="LD_Dokumentansvarig"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D_Informationsklass" ma:index="4" ma:displayName="Informationsklass" ma:default="Intern alla" ma:internalName="LD_Informationsklass" ma:readOnly="false">
      <xsd:simpleType>
        <xsd:restriction base="dms:Choice">
          <xsd:enumeration value="Publik"/>
          <xsd:enumeration value="Intern alla"/>
          <xsd:enumeration value="Intern skyddad"/>
        </xsd:restriction>
      </xsd:simpleType>
    </xsd:element>
    <xsd:element name="LD_ArbetsrumID" ma:index="8" nillable="true" ma:displayName="ArbetsrumID" ma:hidden="true" ma:internalName="LD_Arbetsrum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DokumentID" ma:index="9" nillable="true" ma:displayName="LD DokumentID" ma:hidden="true" ma:internalName="LD_Dok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Faktaagare" ma:index="10" nillable="true" ma:displayName="Faktaägare" ma:hidden="true" ma:internalName="LD_Faktaaga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Version" ma:index="11" nillable="true" ma:displayName="Version" ma:internalName="LD_Version" ma:readOnly="false">
      <xsd:simpleType>
        <xsd:restriction base="dms:Text"/>
      </xsd:simpleType>
    </xsd:element>
    <xsd:element name="LD_GranskatAv" ma:index="12" nillable="true" ma:displayName="Granskat av" ma:list="UserInfo" ma:internalName="LD_GranskatAv"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Dokumentstatus" ma:index="13" nillable="true" ma:displayName="Dokumentstatus" ma:default="Utkast" ma:hidden="true" ma:internalName="LD_Dokumentstatus" ma:readOnly="false">
      <xsd:simpleType>
        <xsd:restriction base="dms:Choice">
          <xsd:enumeration value="Utkast"/>
          <xsd:enumeration value="Granskning pågår"/>
          <xsd:enumeration value="Granskat"/>
          <xsd:enumeration value="Godkännande pågår"/>
          <xsd:enumeration value="Godkänt"/>
          <xsd:enumeration value="Ej godkänt"/>
          <xsd:enumeration value="Publicerat"/>
          <xsd:enumeration value="Godkänt och publicerat"/>
        </xsd:restriction>
      </xsd:simpleType>
    </xsd:element>
    <xsd:element name="LD_Publiceringsstatus" ma:index="14" nillable="true" ma:displayName="Publiceringsstatus" ma:default="Ej publicerat" ma:hidden="true" ma:internalName="LD_Publiceringsstatus" ma:readOnly="false">
      <xsd:simpleType>
        <xsd:restriction base="dms:Choice">
          <xsd:enumeration value="Ej publicerat"/>
          <xsd:enumeration value="Publicering pågår"/>
          <xsd:enumeration value="Publicerat"/>
          <xsd:enumeration value="Avpublicerat"/>
          <xsd:enumeration value="Revidering krävs"/>
          <xsd:enumeration value="Revidering pågår"/>
        </xsd:restriction>
      </xsd:simpleType>
    </xsd:element>
    <xsd:element name="LD_GodkantAv" ma:index="16" nillable="true" ma:displayName="Godkänt av" ma:list="UserInfo" ma:internalName="LD_GodkantAv"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GodkantDatum" ma:index="17" nillable="true" ma:displayName="Godkänt datum" ma:internalName="LD_GodkantDatum" ma:readOnly="false">
      <xsd:simpleType>
        <xsd:restriction base="dms:DateTime"/>
      </xsd:simpleType>
    </xsd:element>
    <xsd:element name="LD_Diarienummer" ma:index="18" nillable="true" ma:displayName="Diarienummer" ma:internalName="LD_Diarienummer" ma:readOnly="false">
      <xsd:simpleType>
        <xsd:restriction base="dms:Text"/>
      </xsd:simpleType>
    </xsd:element>
    <xsd:element name="LD_Beslutsnummer" ma:index="19" nillable="true" ma:displayName="Beslutsnummer" ma:internalName="LD_Beslutsnummer" ma:readOnly="false">
      <xsd:simpleType>
        <xsd:restriction base="dms:Text"/>
      </xsd:simpleType>
    </xsd:element>
    <xsd:element name="l94247903c2249fd91f98a10a58087d0" ma:index="22" nillable="true" ma:taxonomy="true" ma:internalName="l94247903c2249fd91f98a10a58087d0" ma:taxonomyFieldName="LD_Dokumenttyp" ma:displayName="Dokumenttyp" ma:readOnly="false" ma:fieldId="{59424790-3c22-49fd-91f9-8a10a58087d0}" ma:sspId="e7769dcc-5dd1-4f02-a71f-f2e47d1eab4e" ma:termSetId="0f652e80-21f1-4db9-823c-0c440e78a020" ma:anchorId="00000000-0000-0000-0000-000000000000" ma:open="false" ma:isKeyword="false">
      <xsd:complexType>
        <xsd:sequence>
          <xsd:element ref="pc:Terms" minOccurs="0" maxOccurs="1"/>
        </xsd:sequence>
      </xsd:complexType>
    </xsd:element>
    <xsd:element name="b949fc07257b40f7b02b2d246d41368f" ma:index="24" ma:taxonomy="true" ma:internalName="b949fc07257b40f7b02b2d246d41368f" ma:taxonomyFieldName="LD_GallerForVerksamhet" ma:displayName="Gäller för verksamhet" ma:readOnly="false" ma:default="" ma:fieldId="{b949fc07-257b-40f7-b02b-2d246d41368f}" ma:taxonomyMulti="true" ma:sspId="e7769dcc-5dd1-4f02-a71f-f2e47d1eab4e" ma:termSetId="fdc1c8bc-96b8-4ad1-a7fe-19ec9003abbc" ma:anchorId="00000000-0000-0000-0000-000000000000" ma:open="false" ma:isKeyword="false">
      <xsd:complexType>
        <xsd:sequence>
          <xsd:element ref="pc:Terms" minOccurs="0" maxOccurs="1"/>
        </xsd:sequence>
      </xsd:complexType>
    </xsd:element>
    <xsd:element name="d35d67994db9475aa58636ebfce59533" ma:index="25" nillable="true" ma:taxonomy="true" ma:internalName="d35d67994db9475aa58636ebfce59533" ma:taxonomyFieldName="LD_Sprak" ma:displayName="Språk" ma:readOnly="false" ma:default="1;#sv - svenska|fc4bf42e-8ca5-492e-bdac-5e5e0115cfa8" ma:fieldId="{d35d6799-4db9-475a-a586-36ebfce59533}" ma:sspId="e7769dcc-5dd1-4f02-a71f-f2e47d1eab4e" ma:termSetId="34bdb1d3-4598-4ab4-b025-869b2700dd57" ma:anchorId="00000000-0000-0000-0000-000000000000" ma:open="false" ma:isKeyword="false">
      <xsd:complexType>
        <xsd:sequence>
          <xsd:element ref="pc:Terms" minOccurs="0" maxOccurs="1"/>
        </xsd:sequence>
      </xsd:complexType>
    </xsd:element>
    <xsd:element name="TaxCatchAll" ma:index="26" nillable="true" ma:displayName="Taxonomy Catch All Column" ma:hidden="true" ma:list="{5f9eefa9-c519-4751-8e96-f509d56a63cf}" ma:internalName="TaxCatchAll" ma:showField="CatchAllData"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j125def9988a4544907fddb4a09b1af5" ma:index="29" nillable="true" ma:taxonomy="true" ma:internalName="j125def9988a4544907fddb4a09b1af5" ma:taxonomyFieldName="LD_Nyckelord" ma:displayName="Nyckelord" ma:readOnly="false" ma:fieldId="{3125def9-988a-4544-907f-ddb4a09b1af5}" ma:taxonomyMulti="true" ma:sspId="e7769dcc-5dd1-4f02-a71f-f2e47d1eab4e" ma:termSetId="4e71d024-632f-4c5c-a02d-6b344a2d3997" ma:anchorId="00000000-0000-0000-0000-000000000000" ma:open="true" ma:isKeyword="false">
      <xsd:complexType>
        <xsd:sequence>
          <xsd:element ref="pc:Terms" minOccurs="0" maxOccurs="1"/>
        </xsd:sequence>
      </xsd:complexType>
    </xsd:element>
    <xsd:element name="ib8be5378b304cd19503fe0f13c962e4" ma:index="31" nillable="true" ma:taxonomy="true" ma:internalName="ib8be5378b304cd19503fe0f13c962e4" ma:taxonomyFieldName="LD_Dokumentsamling" ma:displayName="Dokumentsamling" ma:readOnly="false" ma:default="" ma:fieldId="{2b8be537-8b30-4cd1-9503-fe0f13c962e4}" ma:taxonomyMulti="true" ma:sspId="e7769dcc-5dd1-4f02-a71f-f2e47d1eab4e" ma:termSetId="616aacf0-f681-4ad1-9a56-1a611ffe0410" ma:anchorId="00000000-0000-0000-0000-000000000000" ma:open="true" ma:isKeyword="false">
      <xsd:complexType>
        <xsd:sequence>
          <xsd:element ref="pc:Terms" minOccurs="0" maxOccurs="1"/>
        </xsd:sequence>
      </xsd:complexType>
    </xsd:element>
    <xsd:element name="ib626626c2604ac096d2606abc0b50e1" ma:index="33" nillable="true" ma:taxonomy="true" ma:internalName="ib626626c2604ac096d2606abc0b50e1" ma:taxonomyFieldName="LD_Process" ma:displayName="Process" ma:readOnly="false" ma:fieldId="{2b626626-c260-4ac0-96d2-606abc0b50e1}" ma:sspId="e7769dcc-5dd1-4f02-a71f-f2e47d1eab4e" ma:termSetId="76f4019a-91e2-4560-b452-ad5219d43070" ma:anchorId="00000000-0000-0000-0000-000000000000" ma:open="false" ma:isKeyword="false">
      <xsd:complexType>
        <xsd:sequence>
          <xsd:element ref="pc:Terms" minOccurs="0" maxOccurs="1"/>
        </xsd:sequence>
      </xsd:complexType>
    </xsd:element>
    <xsd:element name="LD_OldDokumentstatus" ma:index="34" nillable="true" ma:displayName="Old Dokumentstatus" ma:hidden="true" ma:internalName="LD_OldDokumentstatus" ma:readOnly="false">
      <xsd:simpleType>
        <xsd:restriction base="dms:Text"/>
      </xsd:simpleType>
    </xsd:element>
    <xsd:element name="TaxCatchAllLabel" ma:index="35" nillable="true" ma:displayName="Taxonomy Catch All Column1" ma:hidden="true" ma:list="{5f9eefa9-c519-4751-8e96-f509d56a63cf}" ma:internalName="TaxCatchAllLabel" ma:readOnly="true" ma:showField="CatchAllDataLabel"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nf66689e3cec4bcc9e3f4977582c706c" ma:index="37" nillable="true" ma:taxonomy="true" ma:internalName="nf66689e3cec4bcc9e3f4977582c706c" ma:taxonomyFieldName="LD_Ledningssytem" ma:displayName="Ledningssystem" ma:default="" ma:fieldId="{7f66689e-3cec-4bcc-9e3f-4977582c706c}" ma:sspId="e7769dcc-5dd1-4f02-a71f-f2e47d1eab4e" ma:termSetId="829eac8a-34d8-46a0-90b2-b520bdf78472" ma:anchorId="00000000-0000-0000-0000-000000000000" ma:open="false" ma:isKeyword="false">
      <xsd:complexType>
        <xsd:sequence>
          <xsd:element ref="pc:Terms" minOccurs="0" maxOccurs="1"/>
        </xsd:sequence>
      </xsd:complexType>
    </xsd:element>
    <xsd:element name="LD_OldPubliceringsstatus" ma:index="38" nillable="true" ma:displayName="Old Publiceringsstatus" ma:hidden="true" ma:internalName="LD_OldPubliceringsstatus"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5733c5-0f95-420a-bdd7-9e1f1bc4aabb" elementFormDefault="qualified">
    <xsd:import namespace="http://schemas.microsoft.com/office/2006/documentManagement/types"/>
    <xsd:import namespace="http://schemas.microsoft.com/office/infopath/2007/PartnerControls"/>
    <xsd:element name="_dlc_DocId" ma:index="39" nillable="true" ma:displayName="Dokument-ID-värde" ma:description="Värdet för dokument-ID som tilldelats till det här objektet." ma:internalName="_dlc_DocId" ma:readOnly="true">
      <xsd:simpleType>
        <xsd:restriction base="dms:Text"/>
      </xsd:simpleType>
    </xsd:element>
    <xsd:element name="_dlc_DocIdUrl" ma:index="40"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1"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Innehållstyp"/>
        <xsd:element ref="dc:title"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j125def9988a4544907fddb4a09b1af5 xmlns="2f901946-e264-40a9-b252-19c7dedd3add">
      <Terms xmlns="http://schemas.microsoft.com/office/infopath/2007/PartnerControls"/>
    </j125def9988a4544907fddb4a09b1af5>
    <d35d67994db9475aa58636ebfce59533 xmlns="2f901946-e264-40a9-b252-19c7dedd3add">
      <Terms xmlns="http://schemas.microsoft.com/office/infopath/2007/PartnerControls">
        <TermInfo xmlns="http://schemas.microsoft.com/office/infopath/2007/PartnerControls">
          <TermName xmlns="http://schemas.microsoft.com/office/infopath/2007/PartnerControls">sv - svenska</TermName>
          <TermId xmlns="http://schemas.microsoft.com/office/infopath/2007/PartnerControls">fc4bf42e-8ca5-492e-bdac-5e5e0115cfa8</TermId>
        </TermInfo>
      </Terms>
    </d35d67994db9475aa58636ebfce59533>
    <ib8be5378b304cd19503fe0f13c962e4 xmlns="2f901946-e264-40a9-b252-19c7dedd3add">
      <Terms xmlns="http://schemas.microsoft.com/office/infopath/2007/PartnerControls">
        <TermInfo xmlns="http://schemas.microsoft.com/office/infopath/2007/PartnerControls">
          <TermName xmlns="http://schemas.microsoft.com/office/infopath/2007/PartnerControls">powerpointmall</TermName>
          <TermId xmlns="http://schemas.microsoft.com/office/infopath/2007/PartnerControls">8a709a16-dce5-48c9-b324-adb936197cd8</TermId>
        </TermInfo>
      </Terms>
    </ib8be5378b304cd19503fe0f13c962e4>
    <b949fc07257b40f7b02b2d246d41368f xmlns="2f901946-e264-40a9-b252-19c7dedd3add">
      <Terms xmlns="http://schemas.microsoft.com/office/infopath/2007/PartnerControls">
        <TermInfo xmlns="http://schemas.microsoft.com/office/infopath/2007/PartnerControls">
          <TermName xmlns="http://schemas.microsoft.com/office/infopath/2007/PartnerControls">LD</TermName>
          <TermId xmlns="http://schemas.microsoft.com/office/infopath/2007/PartnerControls">30ac7822-68c2-42d2-8d58-accf1e3539f2</TermId>
        </TermInfo>
      </Terms>
    </b949fc07257b40f7b02b2d246d41368f>
    <TaxCatchAll xmlns="2f901946-e264-40a9-b252-19c7dedd3add">
      <Value>13</Value>
      <Value>11</Value>
      <Value>3</Value>
      <Value>73</Value>
      <Value>1</Value>
    </TaxCatchAll>
    <LD_Informationsklass xmlns="2f901946-e264-40a9-b252-19c7dedd3add">Intern alla</LD_Informationsklass>
    <ib626626c2604ac096d2606abc0b50e1 xmlns="2f901946-e264-40a9-b252-19c7dedd3add">
      <Terms xmlns="http://schemas.microsoft.com/office/infopath/2007/PartnerControls"/>
    </ib626626c2604ac096d2606abc0b50e1>
    <LD_Dokumentansvarig xmlns="2f901946-e264-40a9-b252-19c7dedd3add">
      <UserInfo>
        <DisplayName>Jansson Markus /Central förvaltning Kommunikationsenhet /Falun</DisplayName>
        <AccountId>34</AccountId>
        <AccountType/>
      </UserInfo>
    </LD_Dokumentansvarig>
    <l94247903c2249fd91f98a10a58087d0 xmlns="2f901946-e264-40a9-b252-19c7dedd3add">
      <Terms xmlns="http://schemas.microsoft.com/office/infopath/2007/PartnerControls">
        <TermInfo xmlns="http://schemas.microsoft.com/office/infopath/2007/PartnerControls">
          <TermName xmlns="http://schemas.microsoft.com/office/infopath/2007/PartnerControls">Standarddokument</TermName>
          <TermId xmlns="http://schemas.microsoft.com/office/infopath/2007/PartnerControls">4d12e0b9-1967-41ec-b4ec-5579d11176b8</TermId>
        </TermInfo>
      </Terms>
    </l94247903c2249fd91f98a10a58087d0>
    <LD_GranskatAv xmlns="2f901946-e264-40a9-b252-19c7dedd3add">
      <UserInfo>
        <DisplayName/>
        <AccountId xsi:nil="true"/>
        <AccountType/>
      </UserInfo>
    </LD_GranskatAv>
    <LD_OldPubliceringsstatus xmlns="2f901946-e264-40a9-b252-19c7dedd3add">Avpublicerat</LD_OldPubliceringsstatus>
    <LD_Publiceringsstatus xmlns="2f901946-e264-40a9-b252-19c7dedd3add">Publicering pågår</LD_Publiceringsstatus>
    <LD_Version xmlns="2f901946-e264-40a9-b252-19c7dedd3add">1.0</LD_Version>
    <LD_ArbetsrumID xmlns="2f901946-e264-40a9-b252-19c7dedd3add">
      <Url xsi:nil="true"/>
      <Description xsi:nil="true"/>
    </LD_ArbetsrumID>
    <LD_Faktaagare xmlns="2f901946-e264-40a9-b252-19c7dedd3add">
      <Url xsi:nil="true"/>
      <Description xsi:nil="true"/>
    </LD_Faktaagare>
    <LD_DokumentID xmlns="2f901946-e264-40a9-b252-19c7dedd3add">
      <Url>http://ar.ltdalarna.se/arbetsrum/OHAR4G8V/_layouts/15/DocIdRedir.aspx?ID=A3WFANPAHJDW-1490602897-36</Url>
      <Description>A3WFANPAHJDW-1490602897-36</Description>
    </LD_DokumentID>
    <LD_Dokumentstatus xmlns="2f901946-e264-40a9-b252-19c7dedd3add">Godkänt</LD_Dokumentstatus>
    <LD_OldDokumentstatus xmlns="2f901946-e264-40a9-b252-19c7dedd3add">Godkännande pågår</LD_OldDokumentstatus>
    <LD_Diarienummer xmlns="2f901946-e264-40a9-b252-19c7dedd3add" xsi:nil="true"/>
    <LD_GodkantDatum xmlns="2f901946-e264-40a9-b252-19c7dedd3add">2019-09-30T12:52:34+00:00</LD_GodkantDatum>
    <LD_GodkantAv xmlns="2f901946-e264-40a9-b252-19c7dedd3add">
      <UserInfo>
        <DisplayName>Hwit Elin /Central förvaltning Kommunikationsenhet /Falun</DisplayName>
        <AccountId>29</AccountId>
        <AccountType/>
      </UserInfo>
    </LD_GodkantAv>
    <LD_Beslutsnummer xmlns="2f901946-e264-40a9-b252-19c7dedd3add" xsi:nil="true"/>
    <nf66689e3cec4bcc9e3f4977582c706c xmlns="2f901946-e264-40a9-b252-19c7dedd3add">
      <Terms xmlns="http://schemas.microsoft.com/office/infopath/2007/PartnerControls"/>
    </nf66689e3cec4bcc9e3f4977582c706c>
    <_dlc_DocId xmlns="625733c5-0f95-420a-bdd7-9e1f1bc4aabb">A3WFANPAHJDW-1421341398-45</_dlc_DocId>
    <_dlc_DocIdUrl xmlns="625733c5-0f95-420a-bdd7-9e1f1bc4aabb">
      <Url>http://ar.ltdalarna.se/arbetsrum/OHAR4G8V/publicerat/_layouts/15/DocIdRedir.aspx?ID=A3WFANPAHJDW-1421341398-45</Url>
      <Description>A3WFANPAHJDW-1421341398-45</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haredContentType xmlns="Microsoft.SharePoint.Taxonomy.ContentTypeSync" SourceId="e7769dcc-5dd1-4f02-a71f-f2e47d1eab4e" ContentTypeId="0x010100AC92CF2061C10240851FF38CAA99F4B80201" PreviousValue="false"/>
</file>

<file path=customXml/itemProps1.xml><?xml version="1.0" encoding="utf-8"?>
<ds:datastoreItem xmlns:ds="http://schemas.openxmlformats.org/officeDocument/2006/customXml" ds:itemID="{796BA2FC-CC64-4B01-956B-48A3425A9EAE}">
  <ds:schemaRefs>
    <ds:schemaRef ds:uri="http://schemas.microsoft.com/sharepoint/events"/>
  </ds:schemaRefs>
</ds:datastoreItem>
</file>

<file path=customXml/itemProps2.xml><?xml version="1.0" encoding="utf-8"?>
<ds:datastoreItem xmlns:ds="http://schemas.openxmlformats.org/officeDocument/2006/customXml" ds:itemID="{BFBE6E5B-CBED-4411-BD6C-AA7EB0EA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01946-e264-40a9-b252-19c7dedd3add"/>
    <ds:schemaRef ds:uri="625733c5-0f95-420a-bdd7-9e1f1bc4aa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FB3ADD-DCDF-4A07-9C45-CA476A044990}">
  <ds:schemaRefs>
    <ds:schemaRef ds:uri="http://purl.org/dc/elements/1.1/"/>
    <ds:schemaRef ds:uri="http://schemas.microsoft.com/office/2006/metadata/properties"/>
    <ds:schemaRef ds:uri="2f901946-e264-40a9-b252-19c7dedd3add"/>
    <ds:schemaRef ds:uri="http://purl.org/dc/terms/"/>
    <ds:schemaRef ds:uri="625733c5-0f95-420a-bdd7-9e1f1bc4aabb"/>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20024E15-E290-4AB3-AE13-73E4633A1C51}">
  <ds:schemaRefs>
    <ds:schemaRef ds:uri="http://schemas.microsoft.com/sharepoint/v3/contenttype/forms"/>
  </ds:schemaRefs>
</ds:datastoreItem>
</file>

<file path=customXml/itemProps5.xml><?xml version="1.0" encoding="utf-8"?>
<ds:datastoreItem xmlns:ds="http://schemas.openxmlformats.org/officeDocument/2006/customXml" ds:itemID="{EB908D4C-69A5-4436-ADFD-061832FB1A4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3146</TotalTime>
  <Words>3092</Words>
  <Application>Microsoft Office PowerPoint</Application>
  <PresentationFormat>Bredbild</PresentationFormat>
  <Paragraphs>653</Paragraphs>
  <Slides>19</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19</vt:i4>
      </vt:variant>
    </vt:vector>
  </HeadingPairs>
  <TitlesOfParts>
    <vt:vector size="23" baseType="lpstr">
      <vt:lpstr>Arial</vt:lpstr>
      <vt:lpstr>Calibri</vt:lpstr>
      <vt:lpstr>Times New Roman</vt:lpstr>
      <vt:lpstr>VCdag</vt:lpstr>
      <vt:lpstr>Kommunal samverkan Hälso- och sjukvården Tjänstemannanivå</vt:lpstr>
      <vt:lpstr>Samverkan hälso- och sjukvård</vt:lpstr>
      <vt:lpstr>Inledning </vt:lpstr>
      <vt:lpstr>Övergripande Hälso- och sjukvård</vt:lpstr>
      <vt:lpstr>Lokala programområden (LPO)</vt:lpstr>
      <vt:lpstr>God och nära vård</vt:lpstr>
      <vt:lpstr>Divisionerna</vt:lpstr>
      <vt:lpstr>Division Kirurgi </vt:lpstr>
      <vt:lpstr>Division Medicin</vt:lpstr>
      <vt:lpstr>Division Medicinsk service </vt:lpstr>
      <vt:lpstr>Division Primärvård </vt:lpstr>
      <vt:lpstr>Division Psykiatri </vt:lpstr>
      <vt:lpstr>Områdessamordnarna</vt:lpstr>
      <vt:lpstr>Områdessamordnare Falun </vt:lpstr>
      <vt:lpstr>Områdessamordnare Mellersta</vt:lpstr>
      <vt:lpstr>Områdessamordnare Norra och västra </vt:lpstr>
      <vt:lpstr>Områdessamordnare Södra </vt:lpstr>
      <vt:lpstr>Områdessamordnare Södra, forts </vt:lpstr>
      <vt:lpstr>Områdessamordnare Västerbergslagen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Johansson Kjell I /Revisorskollegiet /Falun</cp:lastModifiedBy>
  <cp:revision>138</cp:revision>
  <cp:lastPrinted>2022-05-30T14:40:16Z</cp:lastPrinted>
  <dcterms:created xsi:type="dcterms:W3CDTF">2016-11-14T14:16:14Z</dcterms:created>
  <dcterms:modified xsi:type="dcterms:W3CDTF">2022-09-20T10:37:23Z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0x010100AC92CF2061C10240851FF38CAA99F4B802010010A27C58E3F0514186632C5957A89C4F</vt:lpwstr>
  </property>
  <property fmtid="{D5CDD505-2E9C-101B-9397-08002B2CF9AE}" pid="4" name="TaxCatchAll">
    <vt:lpwstr>7;#sv - svenska</vt:lpwstr>
  </property>
  <property fmtid="{D5CDD505-2E9C-101B-9397-08002B2CF9AE}" pid="5" name="LD_GallerForVerksamhet">
    <vt:lpwstr>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73;#powerpointmall|8a709a16-dce5-48c9-b324-adb936197cd8</vt:lpwstr>
  </property>
  <property fmtid="{D5CDD505-2E9C-101B-9397-08002B2CF9AE}" pid="10" name="LD_Dokumenttyp">
    <vt:lpwstr>11;#Standarddokument|4d12e0b9-1967-41ec-b4ec-5579d11176b8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b1950605-e71d-4556-ba93-ba9f3e2d9387</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http://ar.ltdalarna.se/arbetsrum/OHAR4G8V/_layouts/15/wrkstat.aspx?List=e2cb74c8-5506-42ab-9948-d2124701e8af&amp;WorkflowInstanceName=2764bc3e-dcb7-4b64-ae73-fd1857e40813, Godkänt</vt:lpwstr>
  </property>
  <property fmtid="{D5CDD505-2E9C-101B-9397-08002B2CF9AE}" pid="24" name="LD_GiltigtTill">
    <vt:filetime>2022-09-30T13:56:29Z</vt:filetime>
  </property>
  <property fmtid="{D5CDD505-2E9C-101B-9397-08002B2CF9AE}" pid="25" name="LD_Ledningssytem">
    <vt:lpwstr/>
  </property>
  <property fmtid="{D5CDD505-2E9C-101B-9397-08002B2CF9AE}" pid="26" name="LD_Gallringsfrist">
    <vt:lpwstr>13;#3 år|8a73ccd2-b425-41f1-973a-0e59e31951c0</vt:lpwstr>
  </property>
  <property fmtid="{D5CDD505-2E9C-101B-9397-08002B2CF9AE}" pid="27" name="eac6bf53512a4c808e5d567ea0a3e5f0">
    <vt:lpwstr>3 år|8a73ccd2-b425-41f1-973a-0e59e31951c0</vt:lpwstr>
  </property>
</Properties>
</file>