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  <p:sldMasterId id="2147483682" r:id="rId3"/>
    <p:sldMasterId id="2147483686" r:id="rId4"/>
    <p:sldMasterId id="2147483695" r:id="rId5"/>
    <p:sldMasterId id="2147483705" r:id="rId6"/>
  </p:sldMasterIdLst>
  <p:sldIdLst>
    <p:sldId id="267" r:id="rId7"/>
    <p:sldId id="268" r:id="rId8"/>
    <p:sldId id="269" r:id="rId9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22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44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66000" y="4809600"/>
            <a:ext cx="9608400" cy="14256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2021-03-18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72557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44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66000" y="4809600"/>
            <a:ext cx="9608400" cy="14256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D259-ACB8-4FD1-AC0F-9CAC8F5E07E0}" type="datetimeFigureOut">
              <a:rPr lang="sv-SE" smtClean="0"/>
              <a:t>2021-03-18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7548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D259-ACB8-4FD1-AC0F-9CAC8F5E07E0}" type="datetimeFigureOut">
              <a:rPr lang="sv-SE" smtClean="0"/>
              <a:t>2021-03-18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18961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0" y="4810125"/>
            <a:ext cx="9608400" cy="1427163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42D259-ACB8-4FD1-AC0F-9CAC8F5E07E0}" type="datetimeFigureOut">
              <a:rPr lang="sv-SE" smtClean="0"/>
              <a:pPr/>
              <a:t>2021-03-18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881808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552325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D259-ACB8-4FD1-AC0F-9CAC8F5E07E0}" type="datetimeFigureOut">
              <a:rPr lang="sv-SE" smtClean="0"/>
              <a:t>2021-03-18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324163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törre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4" y="874602"/>
            <a:ext cx="5326992" cy="1228518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5325226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5999" y="874602"/>
            <a:ext cx="4172325" cy="536059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D259-ACB8-4FD1-AC0F-9CAC8F5E07E0}" type="datetimeFigureOut">
              <a:rPr lang="sv-SE" smtClean="0"/>
              <a:t>2021-03-18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528585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875015"/>
            <a:ext cx="9608400" cy="1228105"/>
          </a:xfrm>
        </p:spPr>
        <p:txBody>
          <a:bodyPr>
            <a:noAutofit/>
          </a:bodyPr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1" y="2162175"/>
            <a:ext cx="47160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66000" y="2845950"/>
            <a:ext cx="4716000" cy="3391337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551200" y="2162175"/>
            <a:ext cx="47232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551200" y="2847600"/>
            <a:ext cx="4716000" cy="3391200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D259-ACB8-4FD1-AC0F-9CAC8F5E07E0}" type="datetimeFigureOut">
              <a:rPr lang="sv-SE" smtClean="0"/>
              <a:t>2021-03-18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319283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D259-ACB8-4FD1-AC0F-9CAC8F5E07E0}" type="datetimeFigureOut">
              <a:rPr lang="sv-SE" smtClean="0"/>
              <a:t>2021-03-18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273871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D259-ACB8-4FD1-AC0F-9CAC8F5E07E0}" type="datetimeFigureOut">
              <a:rPr lang="sv-SE" smtClean="0"/>
              <a:t>2021-03-18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010009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D259-ACB8-4FD1-AC0F-9CAC8F5E07E0}" type="datetimeFigureOut">
              <a:rPr lang="sv-SE" smtClean="0"/>
              <a:t>2021-03-18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108873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7964"/>
            <a:ext cx="9608400" cy="1966912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rgbClr val="22222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222221"/>
                </a:solidFill>
              </a:defRPr>
            </a:lvl1pPr>
          </a:lstStyle>
          <a:p>
            <a:fld id="{4B42D259-ACB8-4FD1-AC0F-9CAC8F5E07E0}" type="datetimeFigureOut">
              <a:rPr lang="sv-SE" smtClean="0"/>
              <a:pPr/>
              <a:t>2021-03-18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2222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22221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7" name="Bildobjekt 6" descr="En bild som visar ritning&#10;&#10;Automatiskt genererad beskrivning">
            <a:extLst>
              <a:ext uri="{FF2B5EF4-FFF2-40B4-BE49-F238E27FC236}">
                <a16:creationId xmlns:a16="http://schemas.microsoft.com/office/drawing/2014/main" id="{DC4C474C-256C-4F69-82DB-E30D2C1C09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052" y="6211021"/>
            <a:ext cx="992904" cy="4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478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2021-03-18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068378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ött avsni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En bild som visar ritning&#10;&#10;Automatiskt genererad beskrivning">
            <a:extLst>
              <a:ext uri="{FF2B5EF4-FFF2-40B4-BE49-F238E27FC236}">
                <a16:creationId xmlns:a16="http://schemas.microsoft.com/office/drawing/2014/main" id="{1ADA1F9B-CCF0-4D82-A120-69E88C4989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7964"/>
            <a:ext cx="9608400" cy="1966912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rgbClr val="FFFFFF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42D259-ACB8-4FD1-AC0F-9CAC8F5E07E0}" type="datetimeFigureOut">
              <a:rPr lang="sv-SE" smtClean="0"/>
              <a:pPr/>
              <a:t>2021-03-18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899451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rått avsni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En bild som visar enhet&#10;&#10;Automatiskt genererad beskrivning">
            <a:extLst>
              <a:ext uri="{FF2B5EF4-FFF2-40B4-BE49-F238E27FC236}">
                <a16:creationId xmlns:a16="http://schemas.microsoft.com/office/drawing/2014/main" id="{F462BC7F-2338-4B3A-95AD-A880358D7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12189291" cy="6858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7964"/>
            <a:ext cx="9608400" cy="1966912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42D259-ACB8-4FD1-AC0F-9CAC8F5E07E0}" type="datetimeFigureOut">
              <a:rPr lang="sv-SE" smtClean="0"/>
              <a:pPr/>
              <a:t>2021-03-18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949965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ult avsni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En bild som visar ritning&#10;&#10;Automatiskt genererad beskrivning">
            <a:extLst>
              <a:ext uri="{FF2B5EF4-FFF2-40B4-BE49-F238E27FC236}">
                <a16:creationId xmlns:a16="http://schemas.microsoft.com/office/drawing/2014/main" id="{F97776BC-9198-4B58-90BB-4964DF0EC1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12189291" cy="6858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7964"/>
            <a:ext cx="9608400" cy="1966912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rgbClr val="22222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222221"/>
                </a:solidFill>
              </a:defRPr>
            </a:lvl1pPr>
          </a:lstStyle>
          <a:p>
            <a:fld id="{4B42D259-ACB8-4FD1-AC0F-9CAC8F5E07E0}" type="datetimeFigureOut">
              <a:rPr lang="sv-SE" smtClean="0"/>
              <a:pPr/>
              <a:t>2021-03-18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2222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22221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119067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vart avsni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En bild som visar ritning&#10;&#10;Automatiskt genererad beskrivning">
            <a:extLst>
              <a:ext uri="{FF2B5EF4-FFF2-40B4-BE49-F238E27FC236}">
                <a16:creationId xmlns:a16="http://schemas.microsoft.com/office/drawing/2014/main" id="{1E92A6A6-8B0A-4DE1-8142-4259EB45C9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12189291" cy="6858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7964"/>
            <a:ext cx="9608400" cy="1966912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B42D259-ACB8-4FD1-AC0F-9CAC8F5E07E0}" type="datetimeFigureOut">
              <a:rPr lang="sv-SE" smtClean="0"/>
              <a:pPr/>
              <a:t>2021-03-18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829525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44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66000" y="4809600"/>
            <a:ext cx="9608400" cy="14256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2021-03-18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273154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2021-03-18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749396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0" y="4810125"/>
            <a:ext cx="9608400" cy="1427163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30B7FC-8DD1-423E-8EF4-94D7897E47A9}" type="datetimeFigureOut">
              <a:rPr lang="sv-SE" smtClean="0"/>
              <a:pPr/>
              <a:t>2021-03-18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89D212-3966-4D00-A59B-EFC19ACC4594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405954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552325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2021-03-18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107367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törre höger mö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4" y="975186"/>
            <a:ext cx="5326992" cy="1112405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5325226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5999" y="975186"/>
            <a:ext cx="4172325" cy="5260014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2021-03-18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049166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975600"/>
            <a:ext cx="9608400" cy="1112400"/>
          </a:xfrm>
        </p:spPr>
        <p:txBody>
          <a:bodyPr>
            <a:noAutofit/>
          </a:bodyPr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1" y="2162175"/>
            <a:ext cx="47160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66000" y="2845950"/>
            <a:ext cx="4716000" cy="3391337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551200" y="2162175"/>
            <a:ext cx="47232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551200" y="2847600"/>
            <a:ext cx="4716000" cy="3391200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2021-03-18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01644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0" y="4810125"/>
            <a:ext cx="9608400" cy="1427163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65C18DA-410A-4124-BB0F-DE8CA676B1E5}" type="datetimeFigureOut">
              <a:rPr lang="sv-SE" smtClean="0"/>
              <a:t>2021-03-18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369153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2021-03-18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487544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2021-03-18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024272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44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66000" y="4809600"/>
            <a:ext cx="9608400" cy="14256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2021-03-18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94327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2021-03-18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410937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0" y="4810125"/>
            <a:ext cx="9608400" cy="1427163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30B7FC-8DD1-423E-8EF4-94D7897E47A9}" type="datetimeFigureOut">
              <a:rPr lang="sv-SE" smtClean="0"/>
              <a:pPr/>
              <a:t>2021-03-18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89D212-3966-4D00-A59B-EFC19ACC4594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498865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552325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2021-03-18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113551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törre höger mö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4" y="975186"/>
            <a:ext cx="5326992" cy="1112405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5325226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5999" y="975186"/>
            <a:ext cx="4172325" cy="5260014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2021-03-18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852759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975600"/>
            <a:ext cx="9608400" cy="1112400"/>
          </a:xfrm>
        </p:spPr>
        <p:txBody>
          <a:bodyPr>
            <a:noAutofit/>
          </a:bodyPr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1" y="2162175"/>
            <a:ext cx="47160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66000" y="2845950"/>
            <a:ext cx="4716000" cy="3391337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551200" y="2162175"/>
            <a:ext cx="47232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551200" y="2847600"/>
            <a:ext cx="4716000" cy="3391200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2021-03-18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830488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2021-03-18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614049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2021-03-18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45389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552325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2021-03-18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352397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44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66000" y="4809600"/>
            <a:ext cx="9608400" cy="14256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2021-03-18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222087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2021-03-18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319464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0" y="4810125"/>
            <a:ext cx="9608400" cy="1427163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30B7FC-8DD1-423E-8EF4-94D7897E47A9}" type="datetimeFigureOut">
              <a:rPr lang="sv-SE" smtClean="0"/>
              <a:pPr/>
              <a:t>2021-03-18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89D212-3966-4D00-A59B-EFC19ACC4594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866630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552325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2021-03-18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266115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törre höger mö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4" y="975186"/>
            <a:ext cx="5326992" cy="1112405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5325226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5999" y="975186"/>
            <a:ext cx="4172325" cy="5260014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2021-03-18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745914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975600"/>
            <a:ext cx="9608400" cy="1112400"/>
          </a:xfrm>
        </p:spPr>
        <p:txBody>
          <a:bodyPr>
            <a:noAutofit/>
          </a:bodyPr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1" y="2162175"/>
            <a:ext cx="47160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66000" y="2845950"/>
            <a:ext cx="4716000" cy="3391337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551200" y="2162175"/>
            <a:ext cx="47232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551200" y="2847600"/>
            <a:ext cx="4716000" cy="3391200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2021-03-18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686224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2021-03-18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4518898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2021-03-18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49645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törre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4" y="874602"/>
            <a:ext cx="5326992" cy="1228518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5325226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5999" y="874602"/>
            <a:ext cx="4172325" cy="536059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2021-03-18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8499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875015"/>
            <a:ext cx="9608400" cy="1228105"/>
          </a:xfrm>
        </p:spPr>
        <p:txBody>
          <a:bodyPr>
            <a:noAutofit/>
          </a:bodyPr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1" y="2162175"/>
            <a:ext cx="47160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66000" y="2845950"/>
            <a:ext cx="4716000" cy="3391337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551200" y="2162175"/>
            <a:ext cx="47232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551200" y="2847600"/>
            <a:ext cx="4716000" cy="3391200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2021-03-18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59653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2021-03-18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78970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2021-03-18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11594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2021-03-18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31165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10" Type="http://schemas.openxmlformats.org/officeDocument/2006/relationships/image" Target="../media/image10.png"/><Relationship Id="rId4" Type="http://schemas.openxmlformats.org/officeDocument/2006/relationships/slideLayout" Target="../slideLayouts/slideLayout27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10" Type="http://schemas.openxmlformats.org/officeDocument/2006/relationships/image" Target="../media/image11.png"/><Relationship Id="rId4" Type="http://schemas.openxmlformats.org/officeDocument/2006/relationships/slideLayout" Target="../slideLayouts/slideLayout35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4.xml"/><Relationship Id="rId10" Type="http://schemas.openxmlformats.org/officeDocument/2006/relationships/image" Target="../media/image12.jpeg"/><Relationship Id="rId4" Type="http://schemas.openxmlformats.org/officeDocument/2006/relationships/slideLayout" Target="../slideLayouts/slideLayout43.xml"/><Relationship Id="rId9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C376CDD0-9A3E-4D42-A72D-71F6AEC57F58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64233" y="874602"/>
            <a:ext cx="9609825" cy="12313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4232" y="2495203"/>
            <a:ext cx="9609825" cy="3738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765C18DA-410A-4124-BB0F-DE8CA676B1E5}" type="datetimeFigureOut">
              <a:rPr lang="sv-SE" smtClean="0"/>
              <a:t>2021-03-18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97148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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88DC57B8-96C9-401F-BEB2-987CD6ADD88C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64233" y="874602"/>
            <a:ext cx="9609825" cy="12313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4232" y="2495203"/>
            <a:ext cx="9609825" cy="3738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4B42D259-ACB8-4FD1-AC0F-9CAC8F5E07E0}" type="datetimeFigureOut">
              <a:rPr lang="sv-SE" smtClean="0"/>
              <a:t>2021-03-18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4807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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2E2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64233" y="874602"/>
            <a:ext cx="9609825" cy="12313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4232" y="2495203"/>
            <a:ext cx="9609825" cy="3738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B42D259-ACB8-4FD1-AC0F-9CAC8F5E07E0}" type="datetimeFigureOut">
              <a:rPr lang="sv-SE" smtClean="0"/>
              <a:pPr/>
              <a:t>2021-03-18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  <p:grpSp>
        <p:nvGrpSpPr>
          <p:cNvPr id="10" name="Grupp 9">
            <a:extLst>
              <a:ext uri="{FF2B5EF4-FFF2-40B4-BE49-F238E27FC236}">
                <a16:creationId xmlns:a16="http://schemas.microsoft.com/office/drawing/2014/main" id="{BCD0A87E-FE0C-48EC-96E1-F6EBC1D60EB4}"/>
              </a:ext>
            </a:extLst>
          </p:cNvPr>
          <p:cNvGrpSpPr/>
          <p:nvPr userDrawn="1"/>
        </p:nvGrpSpPr>
        <p:grpSpPr>
          <a:xfrm>
            <a:off x="9575321" y="4632388"/>
            <a:ext cx="2624600" cy="2234238"/>
            <a:chOff x="9575321" y="4632388"/>
            <a:chExt cx="2624600" cy="2234238"/>
          </a:xfrm>
        </p:grpSpPr>
        <p:grpSp>
          <p:nvGrpSpPr>
            <p:cNvPr id="11" name="Grupp 10">
              <a:extLst>
                <a:ext uri="{FF2B5EF4-FFF2-40B4-BE49-F238E27FC236}">
                  <a16:creationId xmlns:a16="http://schemas.microsoft.com/office/drawing/2014/main" id="{ACA10481-D63E-4AC3-9AE2-AFE237E53EE2}"/>
                </a:ext>
              </a:extLst>
            </p:cNvPr>
            <p:cNvGrpSpPr/>
            <p:nvPr userDrawn="1"/>
          </p:nvGrpSpPr>
          <p:grpSpPr>
            <a:xfrm>
              <a:off x="9575321" y="4632388"/>
              <a:ext cx="2624600" cy="2234238"/>
              <a:chOff x="9575321" y="4632388"/>
              <a:chExt cx="2624600" cy="2234238"/>
            </a:xfrm>
          </p:grpSpPr>
          <p:pic>
            <p:nvPicPr>
              <p:cNvPr id="9" name="Bildobjekt 8">
                <a:extLst>
                  <a:ext uri="{FF2B5EF4-FFF2-40B4-BE49-F238E27FC236}">
                    <a16:creationId xmlns:a16="http://schemas.microsoft.com/office/drawing/2014/main" id="{202610F5-2FAD-47F3-9DA3-0B09A2D86B1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9770502" y="4437207"/>
                <a:ext cx="2234238" cy="2624600"/>
              </a:xfrm>
              <a:prstGeom prst="rect">
                <a:avLst/>
              </a:prstGeom>
            </p:spPr>
          </p:pic>
          <p:sp>
            <p:nvSpPr>
              <p:cNvPr id="7" name="Rektangel 6">
                <a:extLst>
                  <a:ext uri="{FF2B5EF4-FFF2-40B4-BE49-F238E27FC236}">
                    <a16:creationId xmlns:a16="http://schemas.microsoft.com/office/drawing/2014/main" id="{62880465-B287-44D9-987F-54B252C2CEC4}"/>
                  </a:ext>
                </a:extLst>
              </p:cNvPr>
              <p:cNvSpPr/>
              <p:nvPr userDrawn="1"/>
            </p:nvSpPr>
            <p:spPr>
              <a:xfrm>
                <a:off x="11527768" y="5607170"/>
                <a:ext cx="428443" cy="98341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pic>
          <p:nvPicPr>
            <p:cNvPr id="8" name="Bildobjekt 7" descr="En bild som visar ritning&#10;&#10;Automatiskt genererad beskrivning">
              <a:extLst>
                <a:ext uri="{FF2B5EF4-FFF2-40B4-BE49-F238E27FC236}">
                  <a16:creationId xmlns:a16="http://schemas.microsoft.com/office/drawing/2014/main" id="{05E2CB7E-A3C4-4B87-A60A-A968FF73A4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0052" y="6211021"/>
              <a:ext cx="966160" cy="3993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26646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684" r:id="rId2"/>
    <p:sldLayoutId id="2147483685" r:id="rId3"/>
    <p:sldLayoutId id="2147483714" r:id="rId4"/>
    <p:sldLayoutId id="2147483715" r:id="rId5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400" b="1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"/>
        <a:defRPr sz="1800" kern="1200">
          <a:solidFill>
            <a:srgbClr val="FFFFFF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16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4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4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01E141CC-09B0-40DE-8689-3F3B027583F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64233" y="975186"/>
            <a:ext cx="9609825" cy="11124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4232" y="2495203"/>
            <a:ext cx="9609825" cy="3738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D230B7FC-8DD1-423E-8EF4-94D7897E47A9}" type="datetimeFigureOut">
              <a:rPr lang="sv-SE" smtClean="0"/>
              <a:pPr/>
              <a:t>2021-03-18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A89D212-3966-4D00-A59B-EFC19ACC4594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4101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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222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64233" y="975186"/>
            <a:ext cx="9609825" cy="11124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4232" y="2495203"/>
            <a:ext cx="9609825" cy="3738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D230B7FC-8DD1-423E-8EF4-94D7897E47A9}" type="datetimeFigureOut">
              <a:rPr lang="sv-SE" smtClean="0"/>
              <a:pPr/>
              <a:t>2021-03-18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A89D212-3966-4D00-A59B-EFC19ACC4594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0" name="Bildobjekt 9" descr="En bild som visar ritning&#10;&#10;Automatiskt genererad beskrivning">
            <a:extLst>
              <a:ext uri="{FF2B5EF4-FFF2-40B4-BE49-F238E27FC236}">
                <a16:creationId xmlns:a16="http://schemas.microsoft.com/office/drawing/2014/main" id="{3E467AC3-6FEB-43D1-B07B-53D7F2F674EB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2244" y="6356350"/>
            <a:ext cx="975640" cy="403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70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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En bild som visar ritning&#10;&#10;Automatiskt genererad beskrivning">
            <a:extLst>
              <a:ext uri="{FF2B5EF4-FFF2-40B4-BE49-F238E27FC236}">
                <a16:creationId xmlns:a16="http://schemas.microsoft.com/office/drawing/2014/main" id="{3AE7FF09-5CCC-4FAB-8408-8005BA4AAF14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2244" y="6356350"/>
            <a:ext cx="975483" cy="403200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64233" y="975186"/>
            <a:ext cx="9609825" cy="11124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4232" y="2495203"/>
            <a:ext cx="9609825" cy="3738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D230B7FC-8DD1-423E-8EF4-94D7897E47A9}" type="datetimeFigureOut">
              <a:rPr lang="sv-SE" smtClean="0"/>
              <a:pPr/>
              <a:t>2021-03-18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A89D212-3966-4D00-A59B-EFC19ACC4594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9" name="Rak koppling 8">
            <a:extLst>
              <a:ext uri="{FF2B5EF4-FFF2-40B4-BE49-F238E27FC236}">
                <a16:creationId xmlns:a16="http://schemas.microsoft.com/office/drawing/2014/main" id="{A52E8933-DCFE-49DC-8860-51A0F5BEB337}"/>
              </a:ext>
            </a:extLst>
          </p:cNvPr>
          <p:cNvCxnSpPr/>
          <p:nvPr userDrawn="1"/>
        </p:nvCxnSpPr>
        <p:spPr>
          <a:xfrm>
            <a:off x="0" y="6279521"/>
            <a:ext cx="121920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4266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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rsakringskassan.se/privatpers/coronaviruset-det-har-galler" TargetMode="External"/><Relationship Id="rId2" Type="http://schemas.openxmlformats.org/officeDocument/2006/relationships/hyperlink" Target="https://www.regeringen.se/regeringens-politik/socialforsakringar/atgarder-inom-sjukforsakringen-med-anledning-av-corona/" TargetMode="Externa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www.folkhalsomyndigheten.se/smittskydd-beredskap/utbrott/aktuella-utbrott/covid-19/" TargetMode="External"/><Relationship Id="rId5" Type="http://schemas.openxmlformats.org/officeDocument/2006/relationships/hyperlink" Target="https://skr.se/covid19ochdetnyacoronaviruset/arbetsgivaresansvar/fragorochsvaromarbetsgivaresansvar.32250.html#5.458bd93f171207126a3385e6,5.273def4b170c0072c7e57945" TargetMode="External"/><Relationship Id="rId4" Type="http://schemas.openxmlformats.org/officeDocument/2006/relationships/hyperlink" Target="https://www.forsakringskassan.se/sjukvard/coronaviruset-for-dig-som-arbetar-inom-halso-och-sjukvarde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4000" dirty="0"/>
              <a:t>Förslag om förlängning av ersättning till riskgrupper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200" dirty="0"/>
              <a:t>Regeringen har aviserat förlängning av ersättning till riskgrupper fram till vaccination. Nuvarande regler gäller till den 30 april.</a:t>
            </a:r>
          </a:p>
          <a:p>
            <a:r>
              <a:rPr lang="sv-SE" sz="2200" dirty="0"/>
              <a:t>Regeringen avser även att förlänga möjligheten till ersättning för föräldrar till vissa nyligen allvarligt sjuka barn. </a:t>
            </a:r>
          </a:p>
          <a:p>
            <a:r>
              <a:rPr lang="sv-SE" sz="2200" dirty="0"/>
              <a:t>De åtgärder som förlängs är:</a:t>
            </a:r>
          </a:p>
          <a:p>
            <a:pPr lvl="1"/>
            <a:r>
              <a:rPr lang="sv-SE" dirty="0"/>
              <a:t>Viss sjukpenning i förebyggande syfte till vissa riskgrupper</a:t>
            </a:r>
          </a:p>
          <a:p>
            <a:pPr lvl="1"/>
            <a:r>
              <a:rPr lang="sv-SE" dirty="0"/>
              <a:t>Viss smittbärarpenning till vissa anhöriga till riskgrupper</a:t>
            </a:r>
          </a:p>
          <a:p>
            <a:pPr lvl="1"/>
            <a:r>
              <a:rPr lang="sv-SE" dirty="0"/>
              <a:t>Förebyggande tillfällig föräldrapenning till föräldrar till vissa nyligen allvarligt sjuka barn</a:t>
            </a:r>
          </a:p>
        </p:txBody>
      </p:sp>
    </p:spTree>
    <p:extLst>
      <p:ext uri="{BB962C8B-B14F-4D97-AF65-F5344CB8AC3E}">
        <p14:creationId xmlns:p14="http://schemas.microsoft.com/office/powerpoint/2010/main" val="3547650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Nya grupper inkluderas i riskgrupp 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200" dirty="0"/>
              <a:t>Socialstyrelsen har uppdaterat sammanställningen över de grupper, mellan 18 och 67 år, som löper störst risk att drabbas av allvarlig sjukdom vid covid-19.</a:t>
            </a:r>
          </a:p>
          <a:p>
            <a:r>
              <a:rPr lang="sv-SE" sz="2200" dirty="0"/>
              <a:t>Nya grupper som omfattas är </a:t>
            </a:r>
            <a:r>
              <a:rPr lang="sv-SE" sz="2200" b="1" dirty="0"/>
              <a:t>gravida</a:t>
            </a:r>
            <a:r>
              <a:rPr lang="sv-SE" sz="2200" dirty="0"/>
              <a:t> och personer med </a:t>
            </a:r>
            <a:r>
              <a:rPr lang="sv-SE" sz="2200" b="1" dirty="0"/>
              <a:t>Downs syndrom</a:t>
            </a:r>
            <a:r>
              <a:rPr lang="sv-SE" sz="2200" dirty="0"/>
              <a:t>.</a:t>
            </a:r>
          </a:p>
          <a:p>
            <a:r>
              <a:rPr lang="sv-SE" sz="2200" dirty="0"/>
              <a:t>Om en arbetsgivare inte kan omplacera eller anpassa arbetsuppgifterna för en gravid medarbetare, kan arbetsgivaren förbjuda medarbetaren att arbeta. Den gravida har då rätt till graviditetspenning. </a:t>
            </a:r>
          </a:p>
        </p:txBody>
      </p:sp>
    </p:spTree>
    <p:extLst>
      <p:ext uri="{BB962C8B-B14F-4D97-AF65-F5344CB8AC3E}">
        <p14:creationId xmlns:p14="http://schemas.microsoft.com/office/powerpoint/2010/main" val="3928338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4000" dirty="0"/>
              <a:t>Länkar till mer information från myndigheterna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u="sng" dirty="0">
                <a:hlinkClick r:id="rId2"/>
              </a:rPr>
              <a:t>Regeringens åtgärder inom sjukförsäkringen</a:t>
            </a:r>
            <a:r>
              <a:rPr lang="sv-SE" dirty="0"/>
              <a:t> </a:t>
            </a:r>
          </a:p>
          <a:p>
            <a:r>
              <a:rPr lang="sv-SE" u="sng" dirty="0">
                <a:hlinkClick r:id="rId3"/>
              </a:rPr>
              <a:t>Försäkringskassans information Coronaviruset – det här gäller</a:t>
            </a:r>
            <a:endParaRPr lang="sv-SE" dirty="0"/>
          </a:p>
          <a:p>
            <a:r>
              <a:rPr lang="sv-SE" u="sng" dirty="0">
                <a:hlinkClick r:id="rId4"/>
              </a:rPr>
              <a:t>Försäkringskassan information till hälso- och sjukvården</a:t>
            </a:r>
            <a:r>
              <a:rPr lang="sv-SE" u="sng" dirty="0"/>
              <a:t> </a:t>
            </a:r>
            <a:endParaRPr lang="sv-SE" dirty="0"/>
          </a:p>
          <a:p>
            <a:r>
              <a:rPr lang="sv-SE" u="sng" dirty="0">
                <a:hlinkClick r:id="rId5"/>
              </a:rPr>
              <a:t>SKRs Frågor och svar om arbetsgivares ansvar vid epidemi- eller pandemiutbrott</a:t>
            </a:r>
            <a:endParaRPr lang="sv-SE" dirty="0"/>
          </a:p>
          <a:p>
            <a:r>
              <a:rPr lang="sv-SE" u="sng" dirty="0">
                <a:hlinkClick r:id="rId6"/>
              </a:rPr>
              <a:t>Folkhälsomyndighetens information om covid-19</a:t>
            </a: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10639102"/>
      </p:ext>
    </p:extLst>
  </p:cSld>
  <p:clrMapOvr>
    <a:masterClrMapping/>
  </p:clrMapOvr>
</p:sld>
</file>

<file path=ppt/theme/theme1.xml><?xml version="1.0" encoding="utf-8"?>
<a:theme xmlns:a="http://schemas.openxmlformats.org/drawingml/2006/main" name="SKL PPT Gul">
  <a:themeElements>
    <a:clrScheme name="SKL 2017">
      <a:dk1>
        <a:sysClr val="windowText" lastClr="000000"/>
      </a:dk1>
      <a:lt1>
        <a:sysClr val="window" lastClr="FFFFFF"/>
      </a:lt1>
      <a:dk2>
        <a:srgbClr val="6A605A"/>
      </a:dk2>
      <a:lt2>
        <a:srgbClr val="D7D1CA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R v2.potx" id="{D3B8204D-15DA-4D53-A978-5DAFE6192BB7}" vid="{2CAF1EB7-961D-45FB-A7E7-5E325B50E9F9}"/>
    </a:ext>
  </a:extLst>
</a:theme>
</file>

<file path=ppt/theme/theme2.xml><?xml version="1.0" encoding="utf-8"?>
<a:theme xmlns:a="http://schemas.openxmlformats.org/drawingml/2006/main" name="SKL PPT Röd">
  <a:themeElements>
    <a:clrScheme name="SKL PP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R v2.potx" id="{D3B8204D-15DA-4D53-A978-5DAFE6192BB7}" vid="{708A3794-37D9-4803-84A9-AB78FBB36BC4}"/>
    </a:ext>
  </a:extLst>
</a:theme>
</file>

<file path=ppt/theme/theme3.xml><?xml version="1.0" encoding="utf-8"?>
<a:theme xmlns:a="http://schemas.openxmlformats.org/drawingml/2006/main" name="Inledningsbilder">
  <a:themeElements>
    <a:clrScheme name="SKL PP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R v2.potx" id="{D3B8204D-15DA-4D53-A978-5DAFE6192BB7}" vid="{2E78E39C-B60B-491F-A96D-3FDDC16DF557}"/>
    </a:ext>
  </a:extLst>
</a:theme>
</file>

<file path=ppt/theme/theme4.xml><?xml version="1.0" encoding="utf-8"?>
<a:theme xmlns:a="http://schemas.openxmlformats.org/drawingml/2006/main" name="SKL PPT Mörk">
  <a:themeElements>
    <a:clrScheme name="SKL PPT">
      <a:dk1>
        <a:sysClr val="windowText" lastClr="000000"/>
      </a:dk1>
      <a:lt1>
        <a:sysClr val="window" lastClr="FFFFFF"/>
      </a:lt1>
      <a:dk2>
        <a:srgbClr val="6A605A"/>
      </a:dk2>
      <a:lt2>
        <a:srgbClr val="D7D1CA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R v2.potx" id="{D3B8204D-15DA-4D53-A978-5DAFE6192BB7}" vid="{095DED30-6B13-4BE2-BA4C-EA3394B95B7F}"/>
    </a:ext>
  </a:extLst>
</a:theme>
</file>

<file path=ppt/theme/theme5.xml><?xml version="1.0" encoding="utf-8"?>
<a:theme xmlns:a="http://schemas.openxmlformats.org/drawingml/2006/main" name="SKL PPT Svart">
  <a:themeElements>
    <a:clrScheme name="SKL PPT">
      <a:dk1>
        <a:sysClr val="windowText" lastClr="000000"/>
      </a:dk1>
      <a:lt1>
        <a:sysClr val="window" lastClr="FFFFFF"/>
      </a:lt1>
      <a:dk2>
        <a:srgbClr val="6A605A"/>
      </a:dk2>
      <a:lt2>
        <a:srgbClr val="D7D1CA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R v2.potx" id="{D3B8204D-15DA-4D53-A978-5DAFE6192BB7}" vid="{87141482-60FB-45BC-B401-1519BD2D21BE}"/>
    </a:ext>
  </a:extLst>
</a:theme>
</file>

<file path=ppt/theme/theme6.xml><?xml version="1.0" encoding="utf-8"?>
<a:theme xmlns:a="http://schemas.openxmlformats.org/drawingml/2006/main" name="SKL PPT Vit">
  <a:themeElements>
    <a:clrScheme name="SKL PPT">
      <a:dk1>
        <a:sysClr val="windowText" lastClr="000000"/>
      </a:dk1>
      <a:lt1>
        <a:sysClr val="window" lastClr="FFFFFF"/>
      </a:lt1>
      <a:dk2>
        <a:srgbClr val="6A605A"/>
      </a:dk2>
      <a:lt2>
        <a:srgbClr val="D7D1CA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R v2.potx" id="{D3B8204D-15DA-4D53-A978-5DAFE6192BB7}" vid="{AA2B0D8B-6B51-4AAB-ADE9-8F3C4DAB5B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SKR</Template>
  <TotalTime>48</TotalTime>
  <Words>186</Words>
  <Application>Microsoft Office PowerPoint</Application>
  <PresentationFormat>Bredbild</PresentationFormat>
  <Paragraphs>17</Paragraphs>
  <Slides>3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6</vt:i4>
      </vt:variant>
      <vt:variant>
        <vt:lpstr>Bildrubriker</vt:lpstr>
      </vt:variant>
      <vt:variant>
        <vt:i4>3</vt:i4>
      </vt:variant>
    </vt:vector>
  </HeadingPairs>
  <TitlesOfParts>
    <vt:vector size="11" baseType="lpstr">
      <vt:lpstr>Arial</vt:lpstr>
      <vt:lpstr>Symbol</vt:lpstr>
      <vt:lpstr>SKL PPT Gul</vt:lpstr>
      <vt:lpstr>SKL PPT Röd</vt:lpstr>
      <vt:lpstr>Inledningsbilder</vt:lpstr>
      <vt:lpstr>SKL PPT Mörk</vt:lpstr>
      <vt:lpstr>SKL PPT Svart</vt:lpstr>
      <vt:lpstr>SKL PPT Vit</vt:lpstr>
      <vt:lpstr>Förslag om förlängning av ersättning till riskgrupper</vt:lpstr>
      <vt:lpstr>Nya grupper inkluderas i riskgrupp </vt:lpstr>
      <vt:lpstr>Länkar till mer information från myndigheterna</vt:lpstr>
    </vt:vector>
  </TitlesOfParts>
  <Company>Sverige Kommuner och Landsting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Lundkvist Nymansson Helén</dc:creator>
  <cp:lastModifiedBy>Malin Lindén Ohlsson</cp:lastModifiedBy>
  <cp:revision>5</cp:revision>
  <dcterms:created xsi:type="dcterms:W3CDTF">2021-03-16T13:43:36Z</dcterms:created>
  <dcterms:modified xsi:type="dcterms:W3CDTF">2021-03-18T09:38:05Z</dcterms:modified>
</cp:coreProperties>
</file>