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2" r:id="rId3"/>
    <p:sldMasterId id="2147483686" r:id="rId4"/>
    <p:sldMasterId id="2147483695" r:id="rId5"/>
    <p:sldMasterId id="2147483705" r:id="rId6"/>
  </p:sldMasterIdLst>
  <p:sldIdLst>
    <p:sldId id="267" r:id="rId7"/>
    <p:sldId id="268" r:id="rId8"/>
    <p:sldId id="269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557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754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961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180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2416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2858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31928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7387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0009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D259-ACB8-4FD1-AC0F-9CAC8F5E07E0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0887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En bild som visar ritning&#10;&#10;Automatiskt genererad beskrivning">
            <a:extLst>
              <a:ext uri="{FF2B5EF4-FFF2-40B4-BE49-F238E27FC236}">
                <a16:creationId xmlns:a16="http://schemas.microsoft.com/office/drawing/2014/main" id="{DC4C474C-256C-4F69-82DB-E30D2C1C09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52" y="6211021"/>
            <a:ext cx="992904" cy="4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47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6837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ö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1ADA1F9B-CCF0-4D82-A120-69E88C4989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9945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åt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enhet&#10;&#10;Automatiskt genererad beskrivning">
            <a:extLst>
              <a:ext uri="{FF2B5EF4-FFF2-40B4-BE49-F238E27FC236}">
                <a16:creationId xmlns:a16="http://schemas.microsoft.com/office/drawing/2014/main" id="{F462BC7F-2338-4B3A-95AD-A880358D7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949965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ul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ritning&#10;&#10;Automatiskt genererad beskrivning">
            <a:extLst>
              <a:ext uri="{FF2B5EF4-FFF2-40B4-BE49-F238E27FC236}">
                <a16:creationId xmlns:a16="http://schemas.microsoft.com/office/drawing/2014/main" id="{F97776BC-9198-4B58-90BB-4964DF0EC1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rgbClr val="22222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2222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906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vart avsnit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ritning&#10;&#10;Automatiskt genererad beskrivning">
            <a:extLst>
              <a:ext uri="{FF2B5EF4-FFF2-40B4-BE49-F238E27FC236}">
                <a16:creationId xmlns:a16="http://schemas.microsoft.com/office/drawing/2014/main" id="{1E92A6A6-8B0A-4DE1-8142-4259EB45C9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12189291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7964"/>
            <a:ext cx="9608400" cy="1966912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29525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73154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749396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0595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107367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49166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6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69153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8754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24272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94327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41093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9886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13551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52759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30488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614049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538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2397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4400"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66000" y="4809600"/>
            <a:ext cx="9608400" cy="142560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22087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19464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2746800"/>
            <a:ext cx="9608400" cy="1965600"/>
          </a:xfrm>
        </p:spPr>
        <p:txBody>
          <a:bodyPr anchor="t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0" y="4810125"/>
            <a:ext cx="9608400" cy="1427163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66630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552325" y="2494800"/>
            <a:ext cx="4716000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66115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975186"/>
            <a:ext cx="5326992" cy="1112405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975186"/>
            <a:ext cx="4172325" cy="526001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45914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975600"/>
            <a:ext cx="9608400" cy="1112400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686224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51889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7FC-8DD1-423E-8EF4-94D7897E47A9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D212-3966-4D00-A59B-EFC19ACC4594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964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törre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4234" y="874602"/>
            <a:ext cx="5326992" cy="1228518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66000" y="2494800"/>
            <a:ext cx="5325226" cy="374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5999" y="874602"/>
            <a:ext cx="4172325" cy="536059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499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000" y="875015"/>
            <a:ext cx="9608400" cy="1228105"/>
          </a:xfrm>
        </p:spPr>
        <p:txBody>
          <a:bodyPr>
            <a:noAutofit/>
          </a:bodyPr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6001" y="2162175"/>
            <a:ext cx="47160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66000" y="2845950"/>
            <a:ext cx="4716000" cy="3391337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5551200" y="2162175"/>
            <a:ext cx="4723200" cy="609600"/>
          </a:xfrm>
        </p:spPr>
        <p:txBody>
          <a:bodyPr anchor="ctr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5551200" y="2847600"/>
            <a:ext cx="4716000" cy="3391200"/>
          </a:xfrm>
        </p:spPr>
        <p:txBody>
          <a:bodyPr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5965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897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159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1165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5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12.jpeg"/><Relationship Id="rId4" Type="http://schemas.openxmlformats.org/officeDocument/2006/relationships/slideLayout" Target="../slideLayouts/slideLayout43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C376CDD0-9A3E-4D42-A72D-71F6AEC57F5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65C18DA-410A-4124-BB0F-DE8CA676B1E5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DBAD975-63FF-4468-AC34-025F73E043F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148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88DC57B8-96C9-401F-BEB2-987CD6ADD88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B0E5-37D7-412E-A162-6A236BADC19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80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E2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874602"/>
            <a:ext cx="9609825" cy="12313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B42D259-ACB8-4FD1-AC0F-9CAC8F5E07E0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34C9B0E5-37D7-412E-A162-6A236BADC197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BCD0A87E-FE0C-48EC-96E1-F6EBC1D60EB4}"/>
              </a:ext>
            </a:extLst>
          </p:cNvPr>
          <p:cNvGrpSpPr/>
          <p:nvPr userDrawn="1"/>
        </p:nvGrpSpPr>
        <p:grpSpPr>
          <a:xfrm>
            <a:off x="9575321" y="4632388"/>
            <a:ext cx="2624600" cy="2234238"/>
            <a:chOff x="9575321" y="4632388"/>
            <a:chExt cx="2624600" cy="2234238"/>
          </a:xfrm>
        </p:grpSpPr>
        <p:grpSp>
          <p:nvGrpSpPr>
            <p:cNvPr id="11" name="Grupp 10">
              <a:extLst>
                <a:ext uri="{FF2B5EF4-FFF2-40B4-BE49-F238E27FC236}">
                  <a16:creationId xmlns:a16="http://schemas.microsoft.com/office/drawing/2014/main" id="{ACA10481-D63E-4AC3-9AE2-AFE237E53EE2}"/>
                </a:ext>
              </a:extLst>
            </p:cNvPr>
            <p:cNvGrpSpPr/>
            <p:nvPr userDrawn="1"/>
          </p:nvGrpSpPr>
          <p:grpSpPr>
            <a:xfrm>
              <a:off x="9575321" y="4632388"/>
              <a:ext cx="2624600" cy="2234238"/>
              <a:chOff x="9575321" y="4632388"/>
              <a:chExt cx="2624600" cy="2234238"/>
            </a:xfrm>
          </p:grpSpPr>
          <p:pic>
            <p:nvPicPr>
              <p:cNvPr id="9" name="Bildobjekt 8">
                <a:extLst>
                  <a:ext uri="{FF2B5EF4-FFF2-40B4-BE49-F238E27FC236}">
                    <a16:creationId xmlns:a16="http://schemas.microsoft.com/office/drawing/2014/main" id="{202610F5-2FAD-47F3-9DA3-0B09A2D86B1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9770502" y="4437207"/>
                <a:ext cx="2234238" cy="2624600"/>
              </a:xfrm>
              <a:prstGeom prst="rect">
                <a:avLst/>
              </a:prstGeom>
            </p:spPr>
          </p:pic>
          <p:sp>
            <p:nvSpPr>
              <p:cNvPr id="7" name="Rektangel 6">
                <a:extLst>
                  <a:ext uri="{FF2B5EF4-FFF2-40B4-BE49-F238E27FC236}">
                    <a16:creationId xmlns:a16="http://schemas.microsoft.com/office/drawing/2014/main" id="{62880465-B287-44D9-987F-54B252C2CEC4}"/>
                  </a:ext>
                </a:extLst>
              </p:cNvPr>
              <p:cNvSpPr/>
              <p:nvPr userDrawn="1"/>
            </p:nvSpPr>
            <p:spPr>
              <a:xfrm>
                <a:off x="11527768" y="5607170"/>
                <a:ext cx="428443" cy="98341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/>
              </a:p>
            </p:txBody>
          </p:sp>
        </p:grpSp>
        <p:pic>
          <p:nvPicPr>
            <p:cNvPr id="8" name="Bildobjekt 7" descr="En bild som visar ritning&#10;&#10;Automatiskt genererad beskrivning">
              <a:extLst>
                <a:ext uri="{FF2B5EF4-FFF2-40B4-BE49-F238E27FC236}">
                  <a16:creationId xmlns:a16="http://schemas.microsoft.com/office/drawing/2014/main" id="{05E2CB7E-A3C4-4B87-A60A-A968FF73A4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90052" y="6211021"/>
              <a:ext cx="966160" cy="39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6646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684" r:id="rId2"/>
    <p:sldLayoutId id="2147483685" r:id="rId3"/>
    <p:sldLayoutId id="2147483714" r:id="rId4"/>
    <p:sldLayoutId id="2147483715" r:id="rId5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4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4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01E141CC-09B0-40DE-8689-3F3B027583F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101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22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3E467AC3-6FEB-43D1-B07B-53D7F2F674E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640" cy="40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0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ritning&#10;&#10;Automatiskt genererad beskrivning">
            <a:extLst>
              <a:ext uri="{FF2B5EF4-FFF2-40B4-BE49-F238E27FC236}">
                <a16:creationId xmlns:a16="http://schemas.microsoft.com/office/drawing/2014/main" id="{3AE7FF09-5CCC-4FAB-8408-8005BA4AAF1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244" y="6356350"/>
            <a:ext cx="975483" cy="4032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64233" y="975186"/>
            <a:ext cx="9609825" cy="11124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64232" y="2495203"/>
            <a:ext cx="9609825" cy="37385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64232" y="6356350"/>
            <a:ext cx="1269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D230B7FC-8DD1-423E-8EF4-94D7897E47A9}" type="datetimeFigureOut">
              <a:rPr lang="sv-SE" smtClean="0"/>
              <a:pPr/>
              <a:t>2021-03-18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457449" y="6356350"/>
            <a:ext cx="60293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9009033" y="6356350"/>
            <a:ext cx="127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9D212-3966-4D00-A59B-EFC19ACC4594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A52E8933-DCFE-49DC-8860-51A0F5BEB337}"/>
              </a:ext>
            </a:extLst>
          </p:cNvPr>
          <p:cNvCxnSpPr/>
          <p:nvPr userDrawn="1"/>
        </p:nvCxnSpPr>
        <p:spPr>
          <a:xfrm>
            <a:off x="0" y="6279521"/>
            <a:ext cx="121920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26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8763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mbol" panose="05050102010706020507" pitchFamily="18" charset="2"/>
        <a:buChar char="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Symbol" panose="05050102010706020507" pitchFamily="18" charset="2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200"/>
        </a:spcAft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9" pos="3840">
          <p15:clr>
            <a:srgbClr val="F26B43"/>
          </p15:clr>
        </p15:guide>
        <p15:guide id="10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sakringskassan.se/privatpers/coronaviruset-det-har-galler" TargetMode="External"/><Relationship Id="rId2" Type="http://schemas.openxmlformats.org/officeDocument/2006/relationships/hyperlink" Target="https://www.regeringen.se/regeringens-politik/socialforsakringar/atgarder-inom-sjukforsakringen-med-anledning-av-corona/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folkhalsomyndigheten.se/smittskydd-beredskap/utbrott/aktuella-utbrott/covid-19/" TargetMode="External"/><Relationship Id="rId5" Type="http://schemas.openxmlformats.org/officeDocument/2006/relationships/hyperlink" Target="https://skr.se/covid19ochdetnyacoronaviruset/arbetsgivaresansvar/fragorochsvaromarbetsgivaresansvar.32250.html#5.458bd93f171207126a3385e6,5.273def4b170c0072c7e57945" TargetMode="External"/><Relationship Id="rId4" Type="http://schemas.openxmlformats.org/officeDocument/2006/relationships/hyperlink" Target="https://www.forsakringskassan.se/sjukvard/coronaviruset-for-dig-som-arbetar-inom-halso-och-sjukvard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Förslag om förlängning av ersättning till riskgrupper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200" dirty="0"/>
              <a:t>Regeringen har aviserat förlängning av ersättning till riskgrupper fram till vaccination. Nuvarande regler gäller till den 30 april.</a:t>
            </a:r>
          </a:p>
          <a:p>
            <a:r>
              <a:rPr lang="sv-SE" sz="2200" dirty="0"/>
              <a:t>Regeringen avser även att förlänga möjligheten till ersättning för föräldrar till vissa nyligen allvarligt sjuka barn. </a:t>
            </a:r>
          </a:p>
          <a:p>
            <a:r>
              <a:rPr lang="sv-SE" sz="2200" dirty="0"/>
              <a:t>De åtgärder som förlängs är:</a:t>
            </a:r>
          </a:p>
          <a:p>
            <a:pPr lvl="1"/>
            <a:r>
              <a:rPr lang="sv-SE" dirty="0"/>
              <a:t>Viss sjukpenning i förebyggande syfte till vissa riskgrupper</a:t>
            </a:r>
          </a:p>
          <a:p>
            <a:pPr lvl="1"/>
            <a:r>
              <a:rPr lang="sv-SE" dirty="0"/>
              <a:t>Viss smittbärarpenning till vissa anhöriga till riskgrupper</a:t>
            </a:r>
          </a:p>
          <a:p>
            <a:pPr lvl="1"/>
            <a:r>
              <a:rPr lang="sv-SE" dirty="0"/>
              <a:t>Förebyggande tillfällig föräldrapenning till föräldrar till vissa nyligen allvarligt sjuka barn</a:t>
            </a:r>
          </a:p>
        </p:txBody>
      </p:sp>
    </p:spTree>
    <p:extLst>
      <p:ext uri="{BB962C8B-B14F-4D97-AF65-F5344CB8AC3E}">
        <p14:creationId xmlns:p14="http://schemas.microsoft.com/office/powerpoint/2010/main" val="3547650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Nya grupper inkluderas i riskgrupp 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200" dirty="0"/>
              <a:t>Socialstyrelsen har uppdaterat sammanställningen över de grupper, mellan 18 och 67 år, som löper störst risk att drabbas av allvarlig sjukdom vid covid-19.</a:t>
            </a:r>
          </a:p>
          <a:p>
            <a:r>
              <a:rPr lang="sv-SE" sz="2200" dirty="0"/>
              <a:t>Nya grupper som omfattas är </a:t>
            </a:r>
            <a:r>
              <a:rPr lang="sv-SE" sz="2200" b="1" dirty="0"/>
              <a:t>gravida</a:t>
            </a:r>
            <a:r>
              <a:rPr lang="sv-SE" sz="2200" dirty="0"/>
              <a:t> och personer med </a:t>
            </a:r>
            <a:r>
              <a:rPr lang="sv-SE" sz="2200" b="1" dirty="0"/>
              <a:t>Downs syndrom</a:t>
            </a:r>
            <a:r>
              <a:rPr lang="sv-SE" sz="2200" dirty="0"/>
              <a:t>.</a:t>
            </a:r>
          </a:p>
          <a:p>
            <a:r>
              <a:rPr lang="sv-SE" sz="2200" dirty="0"/>
              <a:t>Om en arbetsgivare inte kan omplacera eller anpassa arbetsuppgifterna för en gravid medarbetare, kan arbetsgivaren förbjuda medarbetaren att arbeta. Den gravida har då rätt till graviditetspenning. </a:t>
            </a:r>
          </a:p>
        </p:txBody>
      </p:sp>
    </p:spTree>
    <p:extLst>
      <p:ext uri="{BB962C8B-B14F-4D97-AF65-F5344CB8AC3E}">
        <p14:creationId xmlns:p14="http://schemas.microsoft.com/office/powerpoint/2010/main" val="3928338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000" dirty="0"/>
              <a:t>Länkar till mer information från myndigheterna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u="sng" dirty="0">
                <a:hlinkClick r:id="rId2"/>
              </a:rPr>
              <a:t>Regeringens åtgärder inom sjukförsäkringen</a:t>
            </a:r>
            <a:r>
              <a:rPr lang="sv-SE" dirty="0"/>
              <a:t> </a:t>
            </a:r>
          </a:p>
          <a:p>
            <a:r>
              <a:rPr lang="sv-SE" u="sng" dirty="0">
                <a:hlinkClick r:id="rId3"/>
              </a:rPr>
              <a:t>Försäkringskassans information Coronaviruset – det här gäller</a:t>
            </a:r>
            <a:endParaRPr lang="sv-SE" dirty="0"/>
          </a:p>
          <a:p>
            <a:r>
              <a:rPr lang="sv-SE" u="sng" dirty="0">
                <a:hlinkClick r:id="rId4"/>
              </a:rPr>
              <a:t>Försäkringskassan information till hälso- och sjukvården</a:t>
            </a:r>
            <a:r>
              <a:rPr lang="sv-SE" u="sng" dirty="0"/>
              <a:t> </a:t>
            </a:r>
            <a:endParaRPr lang="sv-SE" dirty="0"/>
          </a:p>
          <a:p>
            <a:r>
              <a:rPr lang="sv-SE" u="sng" dirty="0">
                <a:hlinkClick r:id="rId5"/>
              </a:rPr>
              <a:t>SKRs Frågor och svar om arbetsgivares ansvar vid epidemi- eller pandemiutbrott</a:t>
            </a:r>
            <a:endParaRPr lang="sv-SE" dirty="0"/>
          </a:p>
          <a:p>
            <a:r>
              <a:rPr lang="sv-SE" u="sng" dirty="0">
                <a:hlinkClick r:id="rId6"/>
              </a:rPr>
              <a:t>Folkhälsomyndighetens information om covid-19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10639102"/>
      </p:ext>
    </p:extLst>
  </p:cSld>
  <p:clrMapOvr>
    <a:masterClrMapping/>
  </p:clrMapOvr>
</p:sld>
</file>

<file path=ppt/theme/theme1.xml><?xml version="1.0" encoding="utf-8"?>
<a:theme xmlns:a="http://schemas.openxmlformats.org/drawingml/2006/main" name="SKL PPT Gul">
  <a:themeElements>
    <a:clrScheme name="SKL 2017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2CAF1EB7-961D-45FB-A7E7-5E325B50E9F9}"/>
    </a:ext>
  </a:extLst>
</a:theme>
</file>

<file path=ppt/theme/theme2.xml><?xml version="1.0" encoding="utf-8"?>
<a:theme xmlns:a="http://schemas.openxmlformats.org/drawingml/2006/main" name="SKL PPT Röd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708A3794-37D9-4803-84A9-AB78FBB36BC4}"/>
    </a:ext>
  </a:extLst>
</a:theme>
</file>

<file path=ppt/theme/theme3.xml><?xml version="1.0" encoding="utf-8"?>
<a:theme xmlns:a="http://schemas.openxmlformats.org/drawingml/2006/main" name="Inledningsbilder">
  <a:themeElements>
    <a:clrScheme name="SKL 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2E78E39C-B60B-491F-A96D-3FDDC16DF557}"/>
    </a:ext>
  </a:extLst>
</a:theme>
</file>

<file path=ppt/theme/theme4.xml><?xml version="1.0" encoding="utf-8"?>
<a:theme xmlns:a="http://schemas.openxmlformats.org/drawingml/2006/main" name="SKL PPT Mörk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095DED30-6B13-4BE2-BA4C-EA3394B95B7F}"/>
    </a:ext>
  </a:extLst>
</a:theme>
</file>

<file path=ppt/theme/theme5.xml><?xml version="1.0" encoding="utf-8"?>
<a:theme xmlns:a="http://schemas.openxmlformats.org/drawingml/2006/main" name="SKL PPT Svar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87141482-60FB-45BC-B401-1519BD2D21BE}"/>
    </a:ext>
  </a:extLst>
</a:theme>
</file>

<file path=ppt/theme/theme6.xml><?xml version="1.0" encoding="utf-8"?>
<a:theme xmlns:a="http://schemas.openxmlformats.org/drawingml/2006/main" name="SKL PPT Vit">
  <a:themeElements>
    <a:clrScheme name="SKL PPT">
      <a:dk1>
        <a:sysClr val="windowText" lastClr="000000"/>
      </a:dk1>
      <a:lt1>
        <a:sysClr val="window" lastClr="FFFFFF"/>
      </a:lt1>
      <a:dk2>
        <a:srgbClr val="6A605A"/>
      </a:dk2>
      <a:lt2>
        <a:srgbClr val="D7D1CA"/>
      </a:lt2>
      <a:accent1>
        <a:srgbClr val="E6460A"/>
      </a:accent1>
      <a:accent2>
        <a:srgbClr val="FFBE0A"/>
      </a:accent2>
      <a:accent3>
        <a:srgbClr val="F39325"/>
      </a:accent3>
      <a:accent4>
        <a:srgbClr val="D7D1CA"/>
      </a:accent4>
      <a:accent5>
        <a:srgbClr val="8D8179"/>
      </a:accent5>
      <a:accent6>
        <a:srgbClr val="6A605A"/>
      </a:accent6>
      <a:hlink>
        <a:srgbClr val="0563C1"/>
      </a:hlink>
      <a:folHlink>
        <a:srgbClr val="954F72"/>
      </a:folHlink>
    </a:clrScheme>
    <a:fontScheme name="SKL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R v2.potx" id="{D3B8204D-15DA-4D53-A978-5DAFE6192BB7}" vid="{AA2B0D8B-6B51-4AAB-ADE9-8F3C4DAB5B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SKR</Template>
  <TotalTime>48</TotalTime>
  <Words>186</Words>
  <Application>Microsoft Office PowerPoint</Application>
  <PresentationFormat>Bredbild</PresentationFormat>
  <Paragraphs>17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3</vt:i4>
      </vt:variant>
    </vt:vector>
  </HeadingPairs>
  <TitlesOfParts>
    <vt:vector size="11" baseType="lpstr">
      <vt:lpstr>Arial</vt:lpstr>
      <vt:lpstr>Symbol</vt:lpstr>
      <vt:lpstr>SKL PPT Gul</vt:lpstr>
      <vt:lpstr>SKL PPT Röd</vt:lpstr>
      <vt:lpstr>Inledningsbilder</vt:lpstr>
      <vt:lpstr>SKL PPT Mörk</vt:lpstr>
      <vt:lpstr>SKL PPT Svart</vt:lpstr>
      <vt:lpstr>SKL PPT Vit</vt:lpstr>
      <vt:lpstr>Förslag om förlängning av ersättning till riskgrupper</vt:lpstr>
      <vt:lpstr>Nya grupper inkluderas i riskgrupp </vt:lpstr>
      <vt:lpstr>Länkar till mer information från myndigheterna</vt:lpstr>
    </vt:vector>
  </TitlesOfParts>
  <Company>Sverige Kommuner och Landsting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Lundkvist Nymansson Helén</dc:creator>
  <cp:lastModifiedBy>Malin Lindén Ohlsson</cp:lastModifiedBy>
  <cp:revision>5</cp:revision>
  <dcterms:created xsi:type="dcterms:W3CDTF">2021-03-16T13:43:36Z</dcterms:created>
  <dcterms:modified xsi:type="dcterms:W3CDTF">2021-03-18T09:38:05Z</dcterms:modified>
</cp:coreProperties>
</file>