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6"/>
  </p:notesMasterIdLst>
  <p:handoutMasterIdLst>
    <p:handoutMasterId r:id="rId27"/>
  </p:handoutMasterIdLst>
  <p:sldIdLst>
    <p:sldId id="330" r:id="rId2"/>
    <p:sldId id="331" r:id="rId3"/>
    <p:sldId id="338" r:id="rId4"/>
    <p:sldId id="332" r:id="rId5"/>
    <p:sldId id="345" r:id="rId6"/>
    <p:sldId id="322" r:id="rId7"/>
    <p:sldId id="344" r:id="rId8"/>
    <p:sldId id="333" r:id="rId9"/>
    <p:sldId id="339" r:id="rId10"/>
    <p:sldId id="346" r:id="rId11"/>
    <p:sldId id="347" r:id="rId12"/>
    <p:sldId id="381" r:id="rId13"/>
    <p:sldId id="335" r:id="rId14"/>
    <p:sldId id="336" r:id="rId15"/>
    <p:sldId id="348" r:id="rId16"/>
    <p:sldId id="382" r:id="rId17"/>
    <p:sldId id="384" r:id="rId18"/>
    <p:sldId id="385" r:id="rId19"/>
    <p:sldId id="337" r:id="rId20"/>
    <p:sldId id="383" r:id="rId21"/>
    <p:sldId id="386" r:id="rId22"/>
    <p:sldId id="387" r:id="rId23"/>
    <p:sldId id="388" r:id="rId24"/>
    <p:sldId id="390" r:id="rId2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09"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5060"/>
    <a:srgbClr val="93CEC1"/>
    <a:srgbClr val="54B7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llanmörkt format 1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05" autoAdjust="0"/>
    <p:restoredTop sz="88303" autoAdjust="0"/>
  </p:normalViewPr>
  <p:slideViewPr>
    <p:cSldViewPr snapToGrid="0">
      <p:cViewPr varScale="1">
        <p:scale>
          <a:sx n="79" d="100"/>
          <a:sy n="79" d="100"/>
        </p:scale>
        <p:origin x="114" y="372"/>
      </p:cViewPr>
      <p:guideLst>
        <p:guide orient="horz" pos="709"/>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159" d="100"/>
          <a:sy n="159" d="100"/>
        </p:scale>
        <p:origin x="53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9C4A198C-3BD6-C55F-78E7-A2363256E95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03BBDE5E-A88B-1889-7D7C-44CE71E0AD5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A416DD-46BF-814C-818B-BDC2E20BCEA3}" type="datetimeFigureOut">
              <a:rPr lang="sv-SE" smtClean="0"/>
              <a:t>2025-03-21</a:t>
            </a:fld>
            <a:endParaRPr lang="sv-SE"/>
          </a:p>
        </p:txBody>
      </p:sp>
      <p:sp>
        <p:nvSpPr>
          <p:cNvPr id="4" name="Platshållare för sidfot 3">
            <a:extLst>
              <a:ext uri="{FF2B5EF4-FFF2-40B4-BE49-F238E27FC236}">
                <a16:creationId xmlns:a16="http://schemas.microsoft.com/office/drawing/2014/main" id="{D013DA2E-9201-1FC3-AC56-862A6CEFE92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BA47630C-53A2-8DEB-DFDE-4AD77D838CF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89431CB-72D4-3249-B2C6-C6A7D361B8FF}" type="slidenum">
              <a:rPr lang="sv-SE" smtClean="0"/>
              <a:t>‹#›</a:t>
            </a:fld>
            <a:endParaRPr lang="sv-SE"/>
          </a:p>
        </p:txBody>
      </p:sp>
    </p:spTree>
    <p:extLst>
      <p:ext uri="{BB962C8B-B14F-4D97-AF65-F5344CB8AC3E}">
        <p14:creationId xmlns:p14="http://schemas.microsoft.com/office/powerpoint/2010/main" val="3869257392"/>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DF86F9-A652-4D28-B456-8A8277C9861D}" type="datetimeFigureOut">
              <a:rPr lang="sv-SE" smtClean="0"/>
              <a:t>2025-03-21</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E44CBA-47F8-48BC-A462-062A0D60CEF0}" type="slidenum">
              <a:rPr lang="sv-SE" smtClean="0"/>
              <a:t>‹#›</a:t>
            </a:fld>
            <a:endParaRPr lang="sv-SE"/>
          </a:p>
        </p:txBody>
      </p:sp>
    </p:spTree>
    <p:extLst>
      <p:ext uri="{BB962C8B-B14F-4D97-AF65-F5344CB8AC3E}">
        <p14:creationId xmlns:p14="http://schemas.microsoft.com/office/powerpoint/2010/main" val="2219597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Ök 2025</a:t>
            </a:r>
          </a:p>
        </p:txBody>
      </p:sp>
      <p:sp>
        <p:nvSpPr>
          <p:cNvPr id="4" name="Platshållare för bildnummer 3"/>
          <p:cNvSpPr>
            <a:spLocks noGrp="1"/>
          </p:cNvSpPr>
          <p:nvPr>
            <p:ph type="sldNum" sz="quarter" idx="10"/>
          </p:nvPr>
        </p:nvSpPr>
        <p:spPr/>
        <p:txBody>
          <a:bodyPr/>
          <a:lstStyle/>
          <a:p>
            <a:fld id="{66E44CBA-47F8-48BC-A462-062A0D60CEF0}" type="slidenum">
              <a:rPr lang="sv-SE" smtClean="0"/>
              <a:t>1</a:t>
            </a:fld>
            <a:endParaRPr lang="sv-SE"/>
          </a:p>
        </p:txBody>
      </p:sp>
    </p:spTree>
    <p:extLst>
      <p:ext uri="{BB962C8B-B14F-4D97-AF65-F5344CB8AC3E}">
        <p14:creationId xmlns:p14="http://schemas.microsoft.com/office/powerpoint/2010/main" val="12922894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6479049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13</a:t>
            </a:fld>
            <a:endParaRPr lang="sv-SE"/>
          </a:p>
        </p:txBody>
      </p:sp>
    </p:spTree>
    <p:extLst>
      <p:ext uri="{BB962C8B-B14F-4D97-AF65-F5344CB8AC3E}">
        <p14:creationId xmlns:p14="http://schemas.microsoft.com/office/powerpoint/2010/main" val="35652156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nationella strategin inom området psykisk hälsa och suicidprevention har ett särskilt fokus på insatser för personer med sammansatta behov, inbegripet samsjuklighet i form av skadligt bruk eller beroende och andra psykiatriska diagnoser. För att </a:t>
            </a:r>
            <a:r>
              <a:rPr lang="sv-SE" dirty="0" err="1"/>
              <a:t>hälso-</a:t>
            </a:r>
            <a:r>
              <a:rPr lang="sv-SE" dirty="0"/>
              <a:t> och sjukvården och socialtjänsten ska kunna möta personer med allvarliga psykiatriska tillstånd eller psykisk funktionsnedsättning i kombination med t.ex. samsjuklighet mellan beroende och psykisk ohälsa, </a:t>
            </a:r>
            <a:r>
              <a:rPr lang="sv-SE" dirty="0" err="1"/>
              <a:t>suicidalitet</a:t>
            </a:r>
            <a:r>
              <a:rPr lang="sv-SE" dirty="0"/>
              <a:t>, somatisk och psykisk ohälsa eller annan funktionsnedsättning och/eller social utsatthet, behövs både stärkt kunskap och utvecklade gemensamma arbetssätt. Detta ställer särskilda krav på en utvecklad samordning och samverkan mellan berörda aktörer, såväl inom som mellan olika verksamheter och huvudmän samt mellan dessa huvudmän och berörda statliga myndigheter t.ex. när det gäller barn och unga som vårdas inom den sociala barn- och ungdomsvården. Rättspsykiatrin, och i viss mån den psykiatriska heldygnsvården och tvångsvården, har i allt högre grad kommit att präglas av en hög beläggningsgrad. Under senare år har allt längre vårdtider konstaterats, särskilt inom den rättspsykiatriska vården, som bl.a. kan hänföras till en komplex utskrivningsprocess. Det kräver förnyade arbetssätt och angreppssätt. För att få ta del av medlen ska regionerna respektive regioner och kommuner gemensamt (länsvis) − genomföra analyser och insatser för att stimulera en systematisk kapacitetsstyrning av tillgång till vårdplatser inom specialistpsykiatrin, inbegripet den psykiatriska tvångsvården och rättspsykiatrin, − genomföra analyser och insatser för att förebygga och motverka behovet av tvångsåtgärder inom den psykiatriska tvångsvården och rättspsykiatrin och i detta särskilt beakta behoven av kompetensutveckling och alternativa metoder och arbetssätt, − upprätta eller anpassa befintliga gemensamma samverkansavtal1 för utskrivning från sluten </a:t>
            </a:r>
            <a:r>
              <a:rPr lang="sv-SE" dirty="0" err="1"/>
              <a:t>hälso-</a:t>
            </a:r>
            <a:r>
              <a:rPr lang="sv-SE" dirty="0"/>
              <a:t> och sjukvård till de särskilda förutsättningar som gäller för den psykiatriska tvångsvården och den rättspsykiatriska vården och särskilt uppmärksamma personens behov av kommunala insatser såsom boende och sysselsättning samt behoven av samverkan såväl mellan kommunerna som mellan kommuner och regioner, − genomföra insatser för att stärka samverkan för att främja en god vård och en socialtjänst med god kvalitet för enskilda som under eller efter öppen eller sluten vård behöver insatser från socialtjänsten, den kommunalt finansierade </a:t>
            </a:r>
            <a:r>
              <a:rPr lang="sv-SE" dirty="0" err="1"/>
              <a:t>hälso-</a:t>
            </a:r>
            <a:r>
              <a:rPr lang="sv-SE" dirty="0"/>
              <a:t> och sjukvården eller den regionfinansierade öppna vården och i detta särskilt uppmärksamma åtgärder inför och vid utskrivning från den rättspsykiatriska vården, − genomföra insatser för att utveckla arbetssätt, såsom genom integrerade team, verksamheter eller behandlingsmetoder, för att kunna möta komplexa behov, inbegripet samsjuklighet, såväl när det gäller fysisk som psykisk ohälsa samt skadligt bruk eller beroende, − genomföra insatser för att stärka stödet till anhöriga till personer med komplexa behov, inbegripet samsjuklighet, och i detta särskilt uppmärksamma barn som anhöriga, </a:t>
            </a:r>
          </a:p>
          <a:p>
            <a:endParaRPr lang="sv-SE" dirty="0"/>
          </a:p>
          <a:p>
            <a:r>
              <a:rPr lang="sv-SE" dirty="0"/>
              <a:t>Utvecklingsarbetet ska ligga i linje med redovisningen av uppdraget till Socialstyrelsen att redovisa ett förslag till en nationell plan för att minska bristen på vårdplatser i </a:t>
            </a:r>
            <a:r>
              <a:rPr lang="sv-SE" dirty="0" err="1"/>
              <a:t>hälso-</a:t>
            </a:r>
            <a:r>
              <a:rPr lang="sv-SE" dirty="0"/>
              <a:t> och sjukvården (S2023/00679).</a:t>
            </a:r>
          </a:p>
        </p:txBody>
      </p:sp>
      <p:sp>
        <p:nvSpPr>
          <p:cNvPr id="4" name="Platshållare för bildnummer 3"/>
          <p:cNvSpPr>
            <a:spLocks noGrp="1"/>
          </p:cNvSpPr>
          <p:nvPr>
            <p:ph type="sldNum" sz="quarter" idx="10"/>
          </p:nvPr>
        </p:nvSpPr>
        <p:spPr/>
        <p:txBody>
          <a:bodyPr/>
          <a:lstStyle/>
          <a:p>
            <a:fld id="{66E44CBA-47F8-48BC-A462-062A0D60CEF0}" type="slidenum">
              <a:rPr lang="sv-SE" smtClean="0"/>
              <a:t>14</a:t>
            </a:fld>
            <a:endParaRPr lang="sv-SE"/>
          </a:p>
        </p:txBody>
      </p:sp>
    </p:spTree>
    <p:extLst>
      <p:ext uri="{BB962C8B-B14F-4D97-AF65-F5344CB8AC3E}">
        <p14:creationId xmlns:p14="http://schemas.microsoft.com/office/powerpoint/2010/main" val="29237375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729613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943487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047715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p:cNvSpPr>
            <a:spLocks noGrp="1"/>
          </p:cNvSpPr>
          <p:nvPr>
            <p:ph type="sldNum" sz="quarter" idx="10"/>
          </p:nvPr>
        </p:nvSpPr>
        <p:spPr/>
        <p:txBody>
          <a:bodyPr/>
          <a:lstStyle/>
          <a:p>
            <a:fld id="{66E44CBA-47F8-48BC-A462-062A0D60CEF0}" type="slidenum">
              <a:rPr lang="sv-SE" smtClean="0"/>
              <a:t>19</a:t>
            </a:fld>
            <a:endParaRPr lang="sv-SE" dirty="0"/>
          </a:p>
        </p:txBody>
      </p:sp>
    </p:spTree>
    <p:extLst>
      <p:ext uri="{BB962C8B-B14F-4D97-AF65-F5344CB8AC3E}">
        <p14:creationId xmlns:p14="http://schemas.microsoft.com/office/powerpoint/2010/main" val="35261130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685278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30681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402527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Aviserad ytterligare överenskommelse för ökad tillgänglighet till barn- och ungdomspsykiatri, BUP (ej beslutad ännu) samt särskild satsning stegvis vård barn, unga och vuxna, PV</a:t>
            </a:r>
            <a:r>
              <a:rPr lang="sv-SE" baseline="0" dirty="0"/>
              <a:t> ej klart.</a:t>
            </a:r>
            <a:endParaRPr lang="sv-SE" dirty="0"/>
          </a:p>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2</a:t>
            </a:fld>
            <a:endParaRPr lang="sv-SE"/>
          </a:p>
        </p:txBody>
      </p:sp>
    </p:spTree>
    <p:extLst>
      <p:ext uri="{BB962C8B-B14F-4D97-AF65-F5344CB8AC3E}">
        <p14:creationId xmlns:p14="http://schemas.microsoft.com/office/powerpoint/2010/main" val="31586096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23</a:t>
            </a:fld>
            <a:endParaRPr lang="sv-SE"/>
          </a:p>
        </p:txBody>
      </p:sp>
    </p:spTree>
    <p:extLst>
      <p:ext uri="{BB962C8B-B14F-4D97-AF65-F5344CB8AC3E}">
        <p14:creationId xmlns:p14="http://schemas.microsoft.com/office/powerpoint/2010/main" val="2271578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24</a:t>
            </a:fld>
            <a:endParaRPr lang="sv-SE"/>
          </a:p>
        </p:txBody>
      </p:sp>
    </p:spTree>
    <p:extLst>
      <p:ext uri="{BB962C8B-B14F-4D97-AF65-F5344CB8AC3E}">
        <p14:creationId xmlns:p14="http://schemas.microsoft.com/office/powerpoint/2010/main" val="30581054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4</a:t>
            </a:fld>
            <a:endParaRPr lang="sv-SE"/>
          </a:p>
        </p:txBody>
      </p:sp>
    </p:spTree>
    <p:extLst>
      <p:ext uri="{BB962C8B-B14F-4D97-AF65-F5344CB8AC3E}">
        <p14:creationId xmlns:p14="http://schemas.microsoft.com/office/powerpoint/2010/main" val="25005471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2024 fick RD 18 mkr för olika insatsområden varav Barn och unga var 14 mkr</a:t>
            </a:r>
          </a:p>
          <a:p>
            <a:r>
              <a:rPr lang="sv-SE" dirty="0"/>
              <a:t>I år ges RD totalt ca 21 mkr samt ca 15 mkr till PV</a:t>
            </a:r>
          </a:p>
        </p:txBody>
      </p:sp>
      <p:sp>
        <p:nvSpPr>
          <p:cNvPr id="4" name="Platshållare för bildnummer 3"/>
          <p:cNvSpPr>
            <a:spLocks noGrp="1"/>
          </p:cNvSpPr>
          <p:nvPr>
            <p:ph type="sldNum" sz="quarter" idx="10"/>
          </p:nvPr>
        </p:nvSpPr>
        <p:spPr/>
        <p:txBody>
          <a:bodyPr/>
          <a:lstStyle/>
          <a:p>
            <a:fld id="{66E44CBA-47F8-48BC-A462-062A0D60CEF0}" type="slidenum">
              <a:rPr lang="sv-SE" smtClean="0"/>
              <a:t>5</a:t>
            </a:fld>
            <a:endParaRPr lang="sv-SE"/>
          </a:p>
        </p:txBody>
      </p:sp>
    </p:spTree>
    <p:extLst>
      <p:ext uri="{BB962C8B-B14F-4D97-AF65-F5344CB8AC3E}">
        <p14:creationId xmlns:p14="http://schemas.microsoft.com/office/powerpoint/2010/main" val="40090763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66E44CBA-47F8-48BC-A462-062A0D60CEF0}" type="slidenum">
              <a:rPr lang="sv-SE" smtClean="0"/>
              <a:t>7</a:t>
            </a:fld>
            <a:endParaRPr lang="sv-SE"/>
          </a:p>
        </p:txBody>
      </p:sp>
    </p:spTree>
    <p:extLst>
      <p:ext uri="{BB962C8B-B14F-4D97-AF65-F5344CB8AC3E}">
        <p14:creationId xmlns:p14="http://schemas.microsoft.com/office/powerpoint/2010/main" val="37010204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nationella strategin inom området psykisk hälsa och suicidprevention ger en gemensam inriktning för samhällets samlade arbete med psykisk hälsa och suicidprevention under de kommande tio åren. Detta kräver ett aktivt arbete från flera av samhällets aktörer, gemensamt och i samverkan. För att kommuner och regioner ska utveckla arbetet, i enlighet med den nationella strategin, har parterna enats om att sådana insatser ska stimuleras i överenskommelsen. För att få ta del av medlen ska regioner och kommuner gemensamt (länsvis) − upprätta länsgemensamma handlingsplaner för genomförandet av den nationella strategin, − genomföra insatser för att det strategiska utvecklingsarbetet sker i nära samverkan och samarbete med patient-, brukar- och </a:t>
            </a:r>
            <a:r>
              <a:rPr lang="sv-SE" dirty="0" err="1"/>
              <a:t>anhörigorganisationer</a:t>
            </a:r>
            <a:r>
              <a:rPr lang="sv-SE" dirty="0"/>
              <a:t> och andra berörda aktörer såsom professionen, − genomföra insatser för att implementera vård- och insatsprogram och personcentrerade och sammanhållna vårdförlopp, </a:t>
            </a:r>
          </a:p>
        </p:txBody>
      </p:sp>
      <p:sp>
        <p:nvSpPr>
          <p:cNvPr id="4" name="Platshållare för bildnummer 3"/>
          <p:cNvSpPr>
            <a:spLocks noGrp="1"/>
          </p:cNvSpPr>
          <p:nvPr>
            <p:ph type="sldNum" sz="quarter" idx="10"/>
          </p:nvPr>
        </p:nvSpPr>
        <p:spPr/>
        <p:txBody>
          <a:bodyPr/>
          <a:lstStyle/>
          <a:p>
            <a:fld id="{66E44CBA-47F8-48BC-A462-062A0D60CEF0}" type="slidenum">
              <a:rPr lang="sv-SE" smtClean="0"/>
              <a:t>8</a:t>
            </a:fld>
            <a:endParaRPr lang="sv-SE"/>
          </a:p>
        </p:txBody>
      </p:sp>
    </p:spTree>
    <p:extLst>
      <p:ext uri="{BB962C8B-B14F-4D97-AF65-F5344CB8AC3E}">
        <p14:creationId xmlns:p14="http://schemas.microsoft.com/office/powerpoint/2010/main" val="24830435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2349790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290952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nationella strategin inom området psykisk hälsa och suicidprevention bidrar i sin helhet till ett samlat och stärkt suicidpreventivt arbete. Därutöver finns ett specifikt delmål för det suicidpreventiva arbetet i den nationella strategin. Samhällets samlade arbete för att minska antalet suicid behöver förbättras. För att kommuner och regioner ska stärka och utveckla arbetet med suicidprevention, i enlighet med den nationella strategin, har parterna enats om att sådana insatser ska stimuleras i överenskommelsen. För att få ta del av medlen ska regionerna respektive regioner och kommuner gemensamt (länsvis) − genomföra insatser för att utveckla omhändertagandet vid, och systematiskt följa upp, patienter och brukare vid </a:t>
            </a:r>
            <a:r>
              <a:rPr lang="sv-SE" dirty="0" err="1"/>
              <a:t>suicidalitet</a:t>
            </a:r>
            <a:r>
              <a:rPr lang="sv-SE" dirty="0"/>
              <a:t> eller efter suicidförsök inom </a:t>
            </a:r>
            <a:r>
              <a:rPr lang="sv-SE" dirty="0" err="1"/>
              <a:t>hälso-</a:t>
            </a:r>
            <a:r>
              <a:rPr lang="sv-SE" dirty="0"/>
              <a:t> och sjukvården och socialtjänsten, − genomföra insatser för att aktörer som involveras före, under och efter larm om akuta suicidala händelser utvecklar gemensamma arbetssätt, såsom larmcentral, polis, ambulanssjukvård, psykiatriska vårdresurser, t.ex. psykiatriska akutmottagningar och mobila enheter, samt kommunal räddningstjänst, − genomföra insatser för att utveckla kvalitets- och patientsäkerhetsarbetet med särskilt fokus på suicid och suicidförsök genom att öka kunskap, lärande och uppföljning, − genomföra insatser för att stärka arbetet för att förebygga suicid och i detta särskilt verka för att genomföra suicidpreventiva analyser i lokal samverkan, − genomföra insatser för att stärka stödet till anhöriga och efterlevande, </a:t>
            </a: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F33D500-1297-4EDE-B9F8-A261B42E5E11}" type="slidenum">
              <a:rPr kumimoji="0" lang="sv-SE"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sv-SE"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48547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bg>
      <p:bgPr>
        <a:solidFill>
          <a:schemeClr val="bg2"/>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663429"/>
            <a:ext cx="9144000" cy="1989149"/>
          </a:xfrm>
        </p:spPr>
        <p:txBody>
          <a:bodyPr anchor="b"/>
          <a:lstStyle>
            <a:lvl1pPr algn="ctr">
              <a:defRPr sz="6000" b="1">
                <a:solidFill>
                  <a:schemeClr val="tx1"/>
                </a:solidFill>
              </a:defRPr>
            </a:lvl1pPr>
          </a:lstStyle>
          <a:p>
            <a:r>
              <a:rPr lang="sv-SE" dirty="0"/>
              <a:t>Klicka här för att ändra format</a:t>
            </a:r>
          </a:p>
        </p:txBody>
      </p:sp>
      <p:sp>
        <p:nvSpPr>
          <p:cNvPr id="3" name="Underrubrik 2"/>
          <p:cNvSpPr>
            <a:spLocks noGrp="1"/>
          </p:cNvSpPr>
          <p:nvPr>
            <p:ph type="subTitle" idx="1"/>
          </p:nvPr>
        </p:nvSpPr>
        <p:spPr>
          <a:xfrm>
            <a:off x="1524000" y="3838575"/>
            <a:ext cx="9144000" cy="179069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Klicka här för att ändra format på underrubrik i bakgrunden</a:t>
            </a:r>
          </a:p>
        </p:txBody>
      </p:sp>
      <p:cxnSp>
        <p:nvCxnSpPr>
          <p:cNvPr id="13" name="Rak 12"/>
          <p:cNvCxnSpPr/>
          <p:nvPr userDrawn="1"/>
        </p:nvCxnSpPr>
        <p:spPr>
          <a:xfrm>
            <a:off x="1524000" y="3710861"/>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17" name="Bildobjekt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65307" y="390071"/>
            <a:ext cx="1016146" cy="969723"/>
          </a:xfrm>
          <a:prstGeom prst="rect">
            <a:avLst/>
          </a:prstGeom>
        </p:spPr>
      </p:pic>
      <p:pic>
        <p:nvPicPr>
          <p:cNvPr id="6" name="Bildobjekt 5" descr="En bild som visar text, Teckensnitt, skärmbild, Grafik&#10;&#10;Automatiskt genererad beskrivning">
            <a:extLst>
              <a:ext uri="{FF2B5EF4-FFF2-40B4-BE49-F238E27FC236}">
                <a16:creationId xmlns:a16="http://schemas.microsoft.com/office/drawing/2014/main" id="{712405E6-58EC-9029-E824-C915FD47AA7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10547" y="641257"/>
            <a:ext cx="2945454" cy="718537"/>
          </a:xfrm>
          <a:prstGeom prst="rect">
            <a:avLst/>
          </a:prstGeom>
        </p:spPr>
      </p:pic>
      <p:sp>
        <p:nvSpPr>
          <p:cNvPr id="4" name="Platshållare för datum 3">
            <a:extLst>
              <a:ext uri="{FF2B5EF4-FFF2-40B4-BE49-F238E27FC236}">
                <a16:creationId xmlns:a16="http://schemas.microsoft.com/office/drawing/2014/main" id="{53D721F1-8739-B3BD-E5BA-5B1020D2AF2B}"/>
              </a:ext>
            </a:extLst>
          </p:cNvPr>
          <p:cNvSpPr>
            <a:spLocks noGrp="1"/>
          </p:cNvSpPr>
          <p:nvPr>
            <p:ph type="dt" sz="half" idx="10"/>
          </p:nvPr>
        </p:nvSpPr>
        <p:spPr/>
        <p:txBody>
          <a:bodyPr/>
          <a:lstStyle>
            <a:lvl1pPr>
              <a:defRPr>
                <a:solidFill>
                  <a:schemeClr val="tx1"/>
                </a:solidFill>
              </a:defRPr>
            </a:lvl1pPr>
          </a:lstStyle>
          <a:p>
            <a:fld id="{5B587F8E-97A3-4737-A1D6-1A55F93FA836}" type="datetime1">
              <a:rPr lang="sv-SE" smtClean="0"/>
              <a:t>2025-03-21</a:t>
            </a:fld>
            <a:endParaRPr lang="sv-SE" dirty="0"/>
          </a:p>
        </p:txBody>
      </p:sp>
      <p:sp>
        <p:nvSpPr>
          <p:cNvPr id="5" name="Platshållare för sidfot 4">
            <a:extLst>
              <a:ext uri="{FF2B5EF4-FFF2-40B4-BE49-F238E27FC236}">
                <a16:creationId xmlns:a16="http://schemas.microsoft.com/office/drawing/2014/main" id="{2D9FB05E-FFCC-F5A1-9827-9DEF1CAB22EA}"/>
              </a:ext>
            </a:extLst>
          </p:cNvPr>
          <p:cNvSpPr>
            <a:spLocks noGrp="1"/>
          </p:cNvSpPr>
          <p:nvPr>
            <p:ph type="ftr" sz="quarter" idx="11"/>
          </p:nvPr>
        </p:nvSpPr>
        <p:spPr/>
        <p:txBody>
          <a:bodyPr/>
          <a:lstStyle>
            <a:lvl1pPr>
              <a:defRPr>
                <a:solidFill>
                  <a:schemeClr val="tx1"/>
                </a:solidFill>
              </a:defRPr>
            </a:lvl1pPr>
          </a:lstStyle>
          <a:p>
            <a:r>
              <a:rPr lang="sv-SE"/>
              <a:t>Sidfot</a:t>
            </a:r>
            <a:endParaRPr lang="sv-SE" dirty="0"/>
          </a:p>
        </p:txBody>
      </p:sp>
      <p:sp>
        <p:nvSpPr>
          <p:cNvPr id="7" name="Platshållare för bildnummer 6">
            <a:extLst>
              <a:ext uri="{FF2B5EF4-FFF2-40B4-BE49-F238E27FC236}">
                <a16:creationId xmlns:a16="http://schemas.microsoft.com/office/drawing/2014/main" id="{33041D94-FF30-935C-6AA5-92E116DA61E9}"/>
              </a:ext>
            </a:extLst>
          </p:cNvPr>
          <p:cNvSpPr>
            <a:spLocks noGrp="1"/>
          </p:cNvSpPr>
          <p:nvPr>
            <p:ph type="sldNum" sz="quarter" idx="12"/>
          </p:nvPr>
        </p:nvSpPr>
        <p:spPr/>
        <p:txBody>
          <a:bodyPr/>
          <a:lstStyle>
            <a:lvl1pPr>
              <a:defRPr>
                <a:solidFill>
                  <a:schemeClr val="tx1"/>
                </a:solidFill>
              </a:defRPr>
            </a:lvl1p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834079142"/>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8" name="Rektangel 7"/>
          <p:cNvSpPr/>
          <p:nvPr userDrawn="1"/>
        </p:nvSpPr>
        <p:spPr>
          <a:xfrm>
            <a:off x="1" y="6356351"/>
            <a:ext cx="12192000" cy="5016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Platshållare för innehåll 2"/>
          <p:cNvSpPr>
            <a:spLocks noGrp="1"/>
          </p:cNvSpPr>
          <p:nvPr>
            <p:ph idx="1"/>
          </p:nvPr>
        </p:nvSpPr>
        <p:spPr>
          <a:xfrm>
            <a:off x="410547" y="2439529"/>
            <a:ext cx="11370906" cy="3574439"/>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7" name="Platshållare för datum 6">
            <a:extLst>
              <a:ext uri="{FF2B5EF4-FFF2-40B4-BE49-F238E27FC236}">
                <a16:creationId xmlns:a16="http://schemas.microsoft.com/office/drawing/2014/main" id="{15B6D1AA-23E4-78A9-3D4F-EAA63E52F436}"/>
              </a:ext>
            </a:extLst>
          </p:cNvPr>
          <p:cNvSpPr>
            <a:spLocks noGrp="1"/>
          </p:cNvSpPr>
          <p:nvPr>
            <p:ph type="dt" sz="half" idx="10"/>
          </p:nvPr>
        </p:nvSpPr>
        <p:spPr/>
        <p:txBody>
          <a:bodyPr/>
          <a:lstStyle/>
          <a:p>
            <a:fld id="{9C5C3358-106F-4A3A-8507-6544091CE7EB}" type="datetime1">
              <a:rPr lang="sv-SE" smtClean="0"/>
              <a:t>2025-03-21</a:t>
            </a:fld>
            <a:endParaRPr lang="sv-SE" dirty="0"/>
          </a:p>
        </p:txBody>
      </p:sp>
      <p:sp>
        <p:nvSpPr>
          <p:cNvPr id="10" name="Platshållare för sidfot 9">
            <a:extLst>
              <a:ext uri="{FF2B5EF4-FFF2-40B4-BE49-F238E27FC236}">
                <a16:creationId xmlns:a16="http://schemas.microsoft.com/office/drawing/2014/main" id="{0F70FD8E-AF24-D383-E932-A62BCD6CC861}"/>
              </a:ext>
            </a:extLst>
          </p:cNvPr>
          <p:cNvSpPr>
            <a:spLocks noGrp="1"/>
          </p:cNvSpPr>
          <p:nvPr>
            <p:ph type="ftr" sz="quarter" idx="11"/>
          </p:nvPr>
        </p:nvSpPr>
        <p:spPr/>
        <p:txBody>
          <a:bodyPr/>
          <a:lstStyle/>
          <a:p>
            <a:r>
              <a:rPr lang="sv-SE"/>
              <a:t>Sidfot</a:t>
            </a:r>
            <a:endParaRPr lang="sv-SE" dirty="0"/>
          </a:p>
        </p:txBody>
      </p:sp>
      <p:sp>
        <p:nvSpPr>
          <p:cNvPr id="11" name="Platshållare för bildnummer 10">
            <a:extLst>
              <a:ext uri="{FF2B5EF4-FFF2-40B4-BE49-F238E27FC236}">
                <a16:creationId xmlns:a16="http://schemas.microsoft.com/office/drawing/2014/main" id="{D3089D46-ACE7-DD03-5C3D-19DA2BF32DD9}"/>
              </a:ext>
            </a:extLst>
          </p:cNvPr>
          <p:cNvSpPr>
            <a:spLocks noGrp="1"/>
          </p:cNvSpPr>
          <p:nvPr>
            <p:ph type="sldNum" sz="quarter" idx="12"/>
          </p:nvPr>
        </p:nvSpPr>
        <p:spPr/>
        <p:txBody>
          <a:bodyPr/>
          <a:lstStyle/>
          <a:p>
            <a:fld id="{130DDE8C-17E0-4539-9C15-C1E9D231907F}" type="slidenum">
              <a:rPr lang="sv-SE" smtClean="0"/>
              <a:pPr/>
              <a:t>‹#›</a:t>
            </a:fld>
            <a:endParaRPr lang="sv-SE" dirty="0"/>
          </a:p>
        </p:txBody>
      </p:sp>
      <p:sp>
        <p:nvSpPr>
          <p:cNvPr id="12" name="Rubrik 11">
            <a:extLst>
              <a:ext uri="{FF2B5EF4-FFF2-40B4-BE49-F238E27FC236}">
                <a16:creationId xmlns:a16="http://schemas.microsoft.com/office/drawing/2014/main" id="{F419F65B-B0D5-F0B7-4073-F138499AA0A2}"/>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4030273105"/>
      </p:ext>
    </p:extLst>
  </p:cSld>
  <p:clrMapOvr>
    <a:masterClrMapping/>
  </p:clrMapOvr>
  <p:extLst>
    <p:ext uri="{DCECCB84-F9BA-43D5-87BE-67443E8EF086}">
      <p15:sldGuideLst xmlns:p15="http://schemas.microsoft.com/office/powerpoint/2012/main">
        <p15:guide id="3" pos="257"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410547" y="1709738"/>
            <a:ext cx="11358206" cy="2852737"/>
          </a:xfrm>
        </p:spPr>
        <p:txBody>
          <a:bodyPr anchor="b">
            <a:normAutofit/>
          </a:bodyPr>
          <a:lstStyle>
            <a:lvl1pPr>
              <a:defRPr sz="4400" b="1">
                <a:solidFill>
                  <a:schemeClr val="tx2"/>
                </a:solidFill>
              </a:defRPr>
            </a:lvl1pPr>
          </a:lstStyle>
          <a:p>
            <a:r>
              <a:rPr lang="sv-SE" dirty="0"/>
              <a:t>Klicka här för att ändra format</a:t>
            </a:r>
          </a:p>
        </p:txBody>
      </p:sp>
      <p:sp>
        <p:nvSpPr>
          <p:cNvPr id="3" name="Platshållare för text 2"/>
          <p:cNvSpPr>
            <a:spLocks noGrp="1"/>
          </p:cNvSpPr>
          <p:nvPr>
            <p:ph type="body" idx="1"/>
          </p:nvPr>
        </p:nvSpPr>
        <p:spPr>
          <a:xfrm>
            <a:off x="410547" y="4589463"/>
            <a:ext cx="11358206"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dirty="0"/>
              <a:t>Klicka här för att ändra format på bakgrundstexten</a:t>
            </a:r>
          </a:p>
        </p:txBody>
      </p:sp>
      <p:sp>
        <p:nvSpPr>
          <p:cNvPr id="8" name="Platshållare för datum 7">
            <a:extLst>
              <a:ext uri="{FF2B5EF4-FFF2-40B4-BE49-F238E27FC236}">
                <a16:creationId xmlns:a16="http://schemas.microsoft.com/office/drawing/2014/main" id="{BE6CDBAA-E30D-94B2-B737-9DD6AB549DC0}"/>
              </a:ext>
            </a:extLst>
          </p:cNvPr>
          <p:cNvSpPr>
            <a:spLocks noGrp="1"/>
          </p:cNvSpPr>
          <p:nvPr>
            <p:ph type="dt" sz="half" idx="10"/>
          </p:nvPr>
        </p:nvSpPr>
        <p:spPr/>
        <p:txBody>
          <a:bodyPr/>
          <a:lstStyle/>
          <a:p>
            <a:fld id="{B8A55B58-765D-4E56-A561-1FFBE190F123}" type="datetime1">
              <a:rPr lang="sv-SE" smtClean="0"/>
              <a:t>2025-03-21</a:t>
            </a:fld>
            <a:endParaRPr lang="sv-SE" dirty="0"/>
          </a:p>
        </p:txBody>
      </p:sp>
      <p:sp>
        <p:nvSpPr>
          <p:cNvPr id="9" name="Platshållare för sidfot 8">
            <a:extLst>
              <a:ext uri="{FF2B5EF4-FFF2-40B4-BE49-F238E27FC236}">
                <a16:creationId xmlns:a16="http://schemas.microsoft.com/office/drawing/2014/main" id="{56FFFA48-3C29-D025-07E7-D2E33D4321FE}"/>
              </a:ext>
            </a:extLst>
          </p:cNvPr>
          <p:cNvSpPr>
            <a:spLocks noGrp="1"/>
          </p:cNvSpPr>
          <p:nvPr>
            <p:ph type="ftr" sz="quarter" idx="11"/>
          </p:nvPr>
        </p:nvSpPr>
        <p:spPr/>
        <p:txBody>
          <a:bodyPr/>
          <a:lstStyle/>
          <a:p>
            <a:r>
              <a:rPr lang="sv-SE"/>
              <a:t>Sidfot</a:t>
            </a:r>
            <a:endParaRPr lang="sv-SE" dirty="0"/>
          </a:p>
        </p:txBody>
      </p:sp>
      <p:sp>
        <p:nvSpPr>
          <p:cNvPr id="15" name="Platshållare för bildnummer 14">
            <a:extLst>
              <a:ext uri="{FF2B5EF4-FFF2-40B4-BE49-F238E27FC236}">
                <a16:creationId xmlns:a16="http://schemas.microsoft.com/office/drawing/2014/main" id="{090EB81C-0FAD-6E7A-7970-F630A8E375D1}"/>
              </a:ext>
            </a:extLst>
          </p:cNvPr>
          <p:cNvSpPr>
            <a:spLocks noGrp="1"/>
          </p:cNvSpPr>
          <p:nvPr>
            <p:ph type="sldNum" sz="quarter" idx="12"/>
          </p:nvPr>
        </p:nvSpPr>
        <p:spPr/>
        <p:txBody>
          <a:body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3511012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vå innehållsdelar">
    <p:spTree>
      <p:nvGrpSpPr>
        <p:cNvPr id="1" name=""/>
        <p:cNvGrpSpPr/>
        <p:nvPr/>
      </p:nvGrpSpPr>
      <p:grpSpPr>
        <a:xfrm>
          <a:off x="0" y="0"/>
          <a:ext cx="0" cy="0"/>
          <a:chOff x="0" y="0"/>
          <a:chExt cx="0" cy="0"/>
        </a:xfrm>
      </p:grpSpPr>
      <p:sp>
        <p:nvSpPr>
          <p:cNvPr id="3" name="Platshållare för innehåll 2"/>
          <p:cNvSpPr>
            <a:spLocks noGrp="1"/>
          </p:cNvSpPr>
          <p:nvPr>
            <p:ph sz="half" idx="1"/>
          </p:nvPr>
        </p:nvSpPr>
        <p:spPr>
          <a:xfrm>
            <a:off x="410547" y="2461329"/>
            <a:ext cx="5609253" cy="3652423"/>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innehåll 3"/>
          <p:cNvSpPr>
            <a:spLocks noGrp="1"/>
          </p:cNvSpPr>
          <p:nvPr>
            <p:ph sz="half" idx="2"/>
          </p:nvPr>
        </p:nvSpPr>
        <p:spPr>
          <a:xfrm>
            <a:off x="6172199" y="2461329"/>
            <a:ext cx="5609253" cy="3652423"/>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2CD385D3-0334-4DCD-B861-C542A40B60E9}" type="datetime1">
              <a:rPr lang="sv-SE" smtClean="0"/>
              <a:t>2025-03-21</a:t>
            </a:fld>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r>
              <a:rPr lang="sv-SE"/>
              <a:t>Sidfot</a:t>
            </a:r>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6" name="Rubrik 5">
            <a:extLst>
              <a:ext uri="{FF2B5EF4-FFF2-40B4-BE49-F238E27FC236}">
                <a16:creationId xmlns:a16="http://schemas.microsoft.com/office/drawing/2014/main" id="{E092A276-343F-BEA9-5AD9-1D2069A7DFE1}"/>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10435429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3" name="Platshållare för text 2"/>
          <p:cNvSpPr>
            <a:spLocks noGrp="1"/>
          </p:cNvSpPr>
          <p:nvPr>
            <p:ph type="body" idx="1"/>
          </p:nvPr>
        </p:nvSpPr>
        <p:spPr>
          <a:xfrm>
            <a:off x="410548" y="2477256"/>
            <a:ext cx="5587028"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format på bakgrundstexten</a:t>
            </a:r>
          </a:p>
        </p:txBody>
      </p:sp>
      <p:sp>
        <p:nvSpPr>
          <p:cNvPr id="4" name="Platshållare för innehåll 3"/>
          <p:cNvSpPr>
            <a:spLocks noGrp="1"/>
          </p:cNvSpPr>
          <p:nvPr>
            <p:ph sz="half" idx="2"/>
          </p:nvPr>
        </p:nvSpPr>
        <p:spPr>
          <a:xfrm>
            <a:off x="410548" y="3291644"/>
            <a:ext cx="5587028" cy="3302872"/>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5" name="Platshållare för text 4"/>
          <p:cNvSpPr>
            <a:spLocks noGrp="1"/>
          </p:cNvSpPr>
          <p:nvPr>
            <p:ph type="body" sz="quarter" idx="3"/>
          </p:nvPr>
        </p:nvSpPr>
        <p:spPr>
          <a:xfrm>
            <a:off x="6172200" y="2477256"/>
            <a:ext cx="5609252" cy="8143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Klicka här för att ändra format på bakgrundstexten</a:t>
            </a:r>
          </a:p>
        </p:txBody>
      </p:sp>
      <p:sp>
        <p:nvSpPr>
          <p:cNvPr id="6" name="Platshållare för innehåll 5"/>
          <p:cNvSpPr>
            <a:spLocks noGrp="1"/>
          </p:cNvSpPr>
          <p:nvPr>
            <p:ph sz="quarter" idx="4"/>
          </p:nvPr>
        </p:nvSpPr>
        <p:spPr>
          <a:xfrm>
            <a:off x="6172199" y="3291644"/>
            <a:ext cx="5609253" cy="3302872"/>
          </a:xfrm>
        </p:spPr>
        <p:txBody>
          <a:bodyPr/>
          <a:lstStyle>
            <a:lvl1pPr>
              <a:defRPr sz="2400"/>
            </a:lvl1pPr>
            <a:lvl2pPr>
              <a:defRPr sz="2200"/>
            </a:lvl2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8" name="Platshållare för datum 7">
            <a:extLst>
              <a:ext uri="{FF2B5EF4-FFF2-40B4-BE49-F238E27FC236}">
                <a16:creationId xmlns:a16="http://schemas.microsoft.com/office/drawing/2014/main" id="{C42C84FB-F8CC-993B-156B-0021EFF120F3}"/>
              </a:ext>
            </a:extLst>
          </p:cNvPr>
          <p:cNvSpPr>
            <a:spLocks noGrp="1"/>
          </p:cNvSpPr>
          <p:nvPr>
            <p:ph type="dt" sz="half" idx="10"/>
          </p:nvPr>
        </p:nvSpPr>
        <p:spPr/>
        <p:txBody>
          <a:bodyPr/>
          <a:lstStyle/>
          <a:p>
            <a:fld id="{94A5B0F6-8285-49E2-AB66-79E77ABABA64}" type="datetime1">
              <a:rPr lang="sv-SE" smtClean="0"/>
              <a:t>2025-03-21</a:t>
            </a:fld>
            <a:endParaRPr lang="sv-SE" dirty="0"/>
          </a:p>
        </p:txBody>
      </p:sp>
      <p:sp>
        <p:nvSpPr>
          <p:cNvPr id="9" name="Platshållare för sidfot 8">
            <a:extLst>
              <a:ext uri="{FF2B5EF4-FFF2-40B4-BE49-F238E27FC236}">
                <a16:creationId xmlns:a16="http://schemas.microsoft.com/office/drawing/2014/main" id="{F79A1A1A-005D-819F-2C76-7A2B06725B1B}"/>
              </a:ext>
            </a:extLst>
          </p:cNvPr>
          <p:cNvSpPr>
            <a:spLocks noGrp="1"/>
          </p:cNvSpPr>
          <p:nvPr>
            <p:ph type="ftr" sz="quarter" idx="11"/>
          </p:nvPr>
        </p:nvSpPr>
        <p:spPr/>
        <p:txBody>
          <a:bodyPr/>
          <a:lstStyle/>
          <a:p>
            <a:r>
              <a:rPr lang="sv-SE"/>
              <a:t>Sidfot</a:t>
            </a:r>
            <a:endParaRPr lang="sv-SE" dirty="0"/>
          </a:p>
        </p:txBody>
      </p:sp>
      <p:sp>
        <p:nvSpPr>
          <p:cNvPr id="10" name="Platshållare för bildnummer 9">
            <a:extLst>
              <a:ext uri="{FF2B5EF4-FFF2-40B4-BE49-F238E27FC236}">
                <a16:creationId xmlns:a16="http://schemas.microsoft.com/office/drawing/2014/main" id="{4ED45F3E-F9E2-CCD8-C000-907046194F69}"/>
              </a:ext>
            </a:extLst>
          </p:cNvPr>
          <p:cNvSpPr>
            <a:spLocks noGrp="1"/>
          </p:cNvSpPr>
          <p:nvPr>
            <p:ph type="sldNum" sz="quarter" idx="12"/>
          </p:nvPr>
        </p:nvSpPr>
        <p:spPr/>
        <p:txBody>
          <a:bodyPr/>
          <a:lstStyle/>
          <a:p>
            <a:fld id="{130DDE8C-17E0-4539-9C15-C1E9D231907F}" type="slidenum">
              <a:rPr lang="sv-SE" smtClean="0"/>
              <a:pPr/>
              <a:t>‹#›</a:t>
            </a:fld>
            <a:endParaRPr lang="sv-SE" dirty="0"/>
          </a:p>
        </p:txBody>
      </p:sp>
      <p:sp>
        <p:nvSpPr>
          <p:cNvPr id="11" name="Rubrik 10">
            <a:extLst>
              <a:ext uri="{FF2B5EF4-FFF2-40B4-BE49-F238E27FC236}">
                <a16:creationId xmlns:a16="http://schemas.microsoft.com/office/drawing/2014/main" id="{A26AEE01-D8E5-1805-06DC-4A44D9A8329D}"/>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1262861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11"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D162A7CE-C08E-413D-9F72-C87D9E61DF64}" type="datetime1">
              <a:rPr lang="sv-SE" smtClean="0"/>
              <a:t>2025-03-21</a:t>
            </a:fld>
            <a:endParaRPr lang="sv-SE" dirty="0"/>
          </a:p>
        </p:txBody>
      </p:sp>
      <p:sp>
        <p:nvSpPr>
          <p:cNvPr id="12"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r>
              <a:rPr lang="sv-SE"/>
              <a:t>Sidfot</a:t>
            </a:r>
            <a:endParaRPr lang="sv-SE" dirty="0"/>
          </a:p>
        </p:txBody>
      </p:sp>
      <p:sp>
        <p:nvSpPr>
          <p:cNvPr id="13"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4" name="Rubrik 3">
            <a:extLst>
              <a:ext uri="{FF2B5EF4-FFF2-40B4-BE49-F238E27FC236}">
                <a16:creationId xmlns:a16="http://schemas.microsoft.com/office/drawing/2014/main" id="{6B904F37-D812-20CD-15EB-C11C43BA0E59}"/>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990608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1327900"/>
            <a:ext cx="4361478" cy="971549"/>
          </a:xfrm>
        </p:spPr>
        <p:txBody>
          <a:bodyPr anchor="b"/>
          <a:lstStyle>
            <a:lvl1pPr>
              <a:defRPr sz="3200" b="1">
                <a:solidFill>
                  <a:schemeClr val="tx2"/>
                </a:solidFill>
              </a:defRPr>
            </a:lvl1pPr>
          </a:lstStyle>
          <a:p>
            <a:r>
              <a:rPr lang="sv-SE" dirty="0"/>
              <a:t>Klicka här för att ändra format</a:t>
            </a:r>
          </a:p>
        </p:txBody>
      </p:sp>
      <p:sp>
        <p:nvSpPr>
          <p:cNvPr id="3" name="Platshållare för innehåll 2"/>
          <p:cNvSpPr>
            <a:spLocks noGrp="1"/>
          </p:cNvSpPr>
          <p:nvPr>
            <p:ph idx="1"/>
          </p:nvPr>
        </p:nvSpPr>
        <p:spPr>
          <a:xfrm>
            <a:off x="5183188" y="1327901"/>
            <a:ext cx="5675312" cy="5019674"/>
          </a:xfrm>
        </p:spPr>
        <p:txBody>
          <a:bodyPr/>
          <a:lstStyle>
            <a:lvl1pPr>
              <a:defRPr sz="3200" b="1"/>
            </a:lvl1pPr>
            <a:lvl2pPr>
              <a:defRPr sz="2400"/>
            </a:lvl2pPr>
            <a:lvl3pPr>
              <a:defRPr sz="2200"/>
            </a:lvl3pPr>
            <a:lvl4pPr>
              <a:defRPr sz="2000"/>
            </a:lvl4pPr>
            <a:lvl5pPr>
              <a:defRPr sz="2000"/>
            </a:lvl5pPr>
            <a:lvl6pPr>
              <a:defRPr sz="2000"/>
            </a:lvl6pPr>
            <a:lvl7pPr>
              <a:defRPr sz="2000"/>
            </a:lvl7pPr>
            <a:lvl8pPr>
              <a:defRPr sz="2000"/>
            </a:lvl8pPr>
            <a:lvl9pPr>
              <a:defRPr sz="2000"/>
            </a:lvl9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text 3"/>
          <p:cNvSpPr>
            <a:spLocks noGrp="1"/>
          </p:cNvSpPr>
          <p:nvPr>
            <p:ph type="body" sz="half" idx="2"/>
          </p:nvPr>
        </p:nvSpPr>
        <p:spPr>
          <a:xfrm>
            <a:off x="410548" y="2299451"/>
            <a:ext cx="4361478" cy="404812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Klicka här för att ändra format på bakgrundstexten</a:t>
            </a:r>
          </a:p>
        </p:txBody>
      </p:sp>
      <p:sp>
        <p:nvSpPr>
          <p:cNvPr id="6" name="Platshållare för datum 5">
            <a:extLst>
              <a:ext uri="{FF2B5EF4-FFF2-40B4-BE49-F238E27FC236}">
                <a16:creationId xmlns:a16="http://schemas.microsoft.com/office/drawing/2014/main" id="{A43788EE-ED9F-ACBC-3781-F3FE49EB5E46}"/>
              </a:ext>
            </a:extLst>
          </p:cNvPr>
          <p:cNvSpPr>
            <a:spLocks noGrp="1"/>
          </p:cNvSpPr>
          <p:nvPr>
            <p:ph type="dt" sz="half" idx="10"/>
          </p:nvPr>
        </p:nvSpPr>
        <p:spPr/>
        <p:txBody>
          <a:bodyPr/>
          <a:lstStyle/>
          <a:p>
            <a:fld id="{B22D0480-2FDB-4026-AAF1-2CD28218587A}" type="datetime1">
              <a:rPr lang="sv-SE" smtClean="0"/>
              <a:t>2025-03-21</a:t>
            </a:fld>
            <a:endParaRPr lang="sv-SE" dirty="0"/>
          </a:p>
        </p:txBody>
      </p:sp>
      <p:sp>
        <p:nvSpPr>
          <p:cNvPr id="7" name="Platshållare för sidfot 6">
            <a:extLst>
              <a:ext uri="{FF2B5EF4-FFF2-40B4-BE49-F238E27FC236}">
                <a16:creationId xmlns:a16="http://schemas.microsoft.com/office/drawing/2014/main" id="{A25724C1-5CDC-151B-FA3D-053880A2481D}"/>
              </a:ext>
            </a:extLst>
          </p:cNvPr>
          <p:cNvSpPr>
            <a:spLocks noGrp="1"/>
          </p:cNvSpPr>
          <p:nvPr>
            <p:ph type="ftr" sz="quarter" idx="11"/>
          </p:nvPr>
        </p:nvSpPr>
        <p:spPr/>
        <p:txBody>
          <a:bodyPr/>
          <a:lstStyle/>
          <a:p>
            <a:r>
              <a:rPr lang="sv-SE"/>
              <a:t>Sidfot</a:t>
            </a:r>
            <a:endParaRPr lang="sv-SE" dirty="0"/>
          </a:p>
        </p:txBody>
      </p:sp>
      <p:sp>
        <p:nvSpPr>
          <p:cNvPr id="8" name="Platshållare för bildnummer 7">
            <a:extLst>
              <a:ext uri="{FF2B5EF4-FFF2-40B4-BE49-F238E27FC236}">
                <a16:creationId xmlns:a16="http://schemas.microsoft.com/office/drawing/2014/main" id="{ABE26CC1-1A85-BEDA-AEC6-67AA043B2FAD}"/>
              </a:ext>
            </a:extLst>
          </p:cNvPr>
          <p:cNvSpPr>
            <a:spLocks noGrp="1"/>
          </p:cNvSpPr>
          <p:nvPr>
            <p:ph type="sldNum" sz="quarter" idx="12"/>
          </p:nvPr>
        </p:nvSpPr>
        <p:spPr/>
        <p:txBody>
          <a:body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2702208227"/>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1268987"/>
            <a:ext cx="4361478" cy="971550"/>
          </a:xfrm>
        </p:spPr>
        <p:txBody>
          <a:bodyPr anchor="b"/>
          <a:lstStyle>
            <a:lvl1pPr>
              <a:defRPr sz="3200" b="1">
                <a:solidFill>
                  <a:schemeClr val="tx2"/>
                </a:solidFill>
              </a:defRPr>
            </a:lvl1pPr>
          </a:lstStyle>
          <a:p>
            <a:r>
              <a:rPr lang="sv-SE" dirty="0"/>
              <a:t>Klicka här för att ändra format</a:t>
            </a:r>
          </a:p>
        </p:txBody>
      </p:sp>
      <p:sp>
        <p:nvSpPr>
          <p:cNvPr id="3" name="Platshållare för bild 2"/>
          <p:cNvSpPr>
            <a:spLocks noGrp="1"/>
          </p:cNvSpPr>
          <p:nvPr>
            <p:ph type="pic" idx="1"/>
          </p:nvPr>
        </p:nvSpPr>
        <p:spPr>
          <a:xfrm>
            <a:off x="5183188" y="1268987"/>
            <a:ext cx="5658984" cy="5029200"/>
          </a:xfrm>
        </p:spPr>
        <p:txBody>
          <a:bodyPr/>
          <a:lstStyle>
            <a:lvl1pPr marL="0" indent="0">
              <a:buNone/>
              <a:defRPr sz="3200" b="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dirty="0"/>
              <a:t>Klicka på ikonen för att lägga till en bild</a:t>
            </a:r>
          </a:p>
        </p:txBody>
      </p:sp>
      <p:sp>
        <p:nvSpPr>
          <p:cNvPr id="4" name="Platshållare för text 3"/>
          <p:cNvSpPr>
            <a:spLocks noGrp="1"/>
          </p:cNvSpPr>
          <p:nvPr>
            <p:ph type="body" sz="half" idx="2"/>
          </p:nvPr>
        </p:nvSpPr>
        <p:spPr>
          <a:xfrm>
            <a:off x="410548" y="2240537"/>
            <a:ext cx="4361478" cy="405023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dirty="0"/>
              <a:t>Klicka här för att ändra format på bakgrundstexten</a:t>
            </a:r>
          </a:p>
        </p:txBody>
      </p:sp>
      <p:sp>
        <p:nvSpPr>
          <p:cNvPr id="6" name="Platshållare för datum 5">
            <a:extLst>
              <a:ext uri="{FF2B5EF4-FFF2-40B4-BE49-F238E27FC236}">
                <a16:creationId xmlns:a16="http://schemas.microsoft.com/office/drawing/2014/main" id="{ED9EDD38-6D32-5CCE-D2CF-097C9365949D}"/>
              </a:ext>
            </a:extLst>
          </p:cNvPr>
          <p:cNvSpPr>
            <a:spLocks noGrp="1"/>
          </p:cNvSpPr>
          <p:nvPr>
            <p:ph type="dt" sz="half" idx="10"/>
          </p:nvPr>
        </p:nvSpPr>
        <p:spPr/>
        <p:txBody>
          <a:bodyPr/>
          <a:lstStyle/>
          <a:p>
            <a:fld id="{A2B67DE4-1FEB-4A51-B747-FA0AC6522CAB}" type="datetime1">
              <a:rPr lang="sv-SE" smtClean="0"/>
              <a:t>2025-03-21</a:t>
            </a:fld>
            <a:endParaRPr lang="sv-SE" dirty="0"/>
          </a:p>
        </p:txBody>
      </p:sp>
      <p:sp>
        <p:nvSpPr>
          <p:cNvPr id="7" name="Platshållare för sidfot 6">
            <a:extLst>
              <a:ext uri="{FF2B5EF4-FFF2-40B4-BE49-F238E27FC236}">
                <a16:creationId xmlns:a16="http://schemas.microsoft.com/office/drawing/2014/main" id="{2A23DF9D-F5C5-18C9-8E67-8B894BA01C7A}"/>
              </a:ext>
            </a:extLst>
          </p:cNvPr>
          <p:cNvSpPr>
            <a:spLocks noGrp="1"/>
          </p:cNvSpPr>
          <p:nvPr>
            <p:ph type="ftr" sz="quarter" idx="11"/>
          </p:nvPr>
        </p:nvSpPr>
        <p:spPr/>
        <p:txBody>
          <a:bodyPr/>
          <a:lstStyle/>
          <a:p>
            <a:r>
              <a:rPr lang="sv-SE"/>
              <a:t>Sidfot</a:t>
            </a:r>
            <a:endParaRPr lang="sv-SE" dirty="0"/>
          </a:p>
        </p:txBody>
      </p:sp>
      <p:sp>
        <p:nvSpPr>
          <p:cNvPr id="8" name="Platshållare för bildnummer 7">
            <a:extLst>
              <a:ext uri="{FF2B5EF4-FFF2-40B4-BE49-F238E27FC236}">
                <a16:creationId xmlns:a16="http://schemas.microsoft.com/office/drawing/2014/main" id="{15FBE14F-8336-7A94-DEB1-AC8C10AE7430}"/>
              </a:ext>
            </a:extLst>
          </p:cNvPr>
          <p:cNvSpPr>
            <a:spLocks noGrp="1"/>
          </p:cNvSpPr>
          <p:nvPr>
            <p:ph type="sldNum" sz="quarter" idx="12"/>
          </p:nvPr>
        </p:nvSpPr>
        <p:spPr/>
        <p:txBody>
          <a:body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912633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om">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7F864D4-9B3A-353B-4DB0-3B6384DF1E55}"/>
              </a:ext>
            </a:extLst>
          </p:cNvPr>
          <p:cNvSpPr>
            <a:spLocks noGrp="1"/>
          </p:cNvSpPr>
          <p:nvPr>
            <p:ph type="title"/>
          </p:nvPr>
        </p:nvSpPr>
        <p:spPr/>
        <p:txBody>
          <a:bodyPr/>
          <a:lstStyle/>
          <a:p>
            <a:r>
              <a:rPr lang="sv-SE"/>
              <a:t>Klicka här för att ändra mall för rubrikformat</a:t>
            </a:r>
          </a:p>
        </p:txBody>
      </p:sp>
      <p:sp>
        <p:nvSpPr>
          <p:cNvPr id="6" name="Platshållare för datum 5">
            <a:extLst>
              <a:ext uri="{FF2B5EF4-FFF2-40B4-BE49-F238E27FC236}">
                <a16:creationId xmlns:a16="http://schemas.microsoft.com/office/drawing/2014/main" id="{02473A28-85CB-0648-EF10-B3EF6701D38A}"/>
              </a:ext>
            </a:extLst>
          </p:cNvPr>
          <p:cNvSpPr>
            <a:spLocks noGrp="1"/>
          </p:cNvSpPr>
          <p:nvPr>
            <p:ph type="dt" sz="half" idx="10"/>
          </p:nvPr>
        </p:nvSpPr>
        <p:spPr/>
        <p:txBody>
          <a:bodyPr/>
          <a:lstStyle/>
          <a:p>
            <a:fld id="{C4C25BCF-09E0-469F-89EC-64EF756F18B2}" type="datetime1">
              <a:rPr lang="sv-SE" smtClean="0"/>
              <a:t>2025-03-21</a:t>
            </a:fld>
            <a:endParaRPr lang="sv-SE" dirty="0"/>
          </a:p>
        </p:txBody>
      </p:sp>
      <p:sp>
        <p:nvSpPr>
          <p:cNvPr id="7" name="Platshållare för sidfot 6">
            <a:extLst>
              <a:ext uri="{FF2B5EF4-FFF2-40B4-BE49-F238E27FC236}">
                <a16:creationId xmlns:a16="http://schemas.microsoft.com/office/drawing/2014/main" id="{851741FE-02D4-6E59-F70C-FD77128C90B0}"/>
              </a:ext>
            </a:extLst>
          </p:cNvPr>
          <p:cNvSpPr>
            <a:spLocks noGrp="1"/>
          </p:cNvSpPr>
          <p:nvPr>
            <p:ph type="ftr" sz="quarter" idx="11"/>
          </p:nvPr>
        </p:nvSpPr>
        <p:spPr/>
        <p:txBody>
          <a:bodyPr/>
          <a:lstStyle/>
          <a:p>
            <a:r>
              <a:rPr lang="sv-SE"/>
              <a:t>Sidfot</a:t>
            </a:r>
            <a:endParaRPr lang="sv-SE" dirty="0"/>
          </a:p>
        </p:txBody>
      </p:sp>
      <p:sp>
        <p:nvSpPr>
          <p:cNvPr id="8" name="Platshållare för bildnummer 7">
            <a:extLst>
              <a:ext uri="{FF2B5EF4-FFF2-40B4-BE49-F238E27FC236}">
                <a16:creationId xmlns:a16="http://schemas.microsoft.com/office/drawing/2014/main" id="{AD4D4BFF-ECC0-25F7-7F06-4E0B63CC6222}"/>
              </a:ext>
            </a:extLst>
          </p:cNvPr>
          <p:cNvSpPr>
            <a:spLocks noGrp="1"/>
          </p:cNvSpPr>
          <p:nvPr>
            <p:ph type="sldNum" sz="quarter" idx="12"/>
          </p:nvPr>
        </p:nvSpPr>
        <p:spPr/>
        <p:txBody>
          <a:bodyPr/>
          <a:lstStyle/>
          <a:p>
            <a:fld id="{130DDE8C-17E0-4539-9C15-C1E9D231907F}" type="slidenum">
              <a:rPr lang="sv-SE" smtClean="0"/>
              <a:pPr/>
              <a:t>‹#›</a:t>
            </a:fld>
            <a:endParaRPr lang="sv-SE" dirty="0"/>
          </a:p>
        </p:txBody>
      </p:sp>
    </p:spTree>
    <p:extLst>
      <p:ext uri="{BB962C8B-B14F-4D97-AF65-F5344CB8AC3E}">
        <p14:creationId xmlns:p14="http://schemas.microsoft.com/office/powerpoint/2010/main" val="790122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2C9A3A02-4421-0DC2-B7FB-C23B335A7A52}"/>
              </a:ext>
              <a:ext uri="{C183D7F6-B498-43B3-948B-1728B52AA6E4}">
                <adec:decorative xmlns:adec="http://schemas.microsoft.com/office/drawing/2017/decorative" val="1"/>
              </a:ext>
            </a:extLst>
          </p:cNvPr>
          <p:cNvSpPr/>
          <p:nvPr userDrawn="1"/>
        </p:nvSpPr>
        <p:spPr>
          <a:xfrm>
            <a:off x="1" y="6356351"/>
            <a:ext cx="12192000" cy="5016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Platshållare för rubrik 1"/>
          <p:cNvSpPr>
            <a:spLocks noGrp="1"/>
          </p:cNvSpPr>
          <p:nvPr>
            <p:ph type="title"/>
          </p:nvPr>
        </p:nvSpPr>
        <p:spPr>
          <a:xfrm>
            <a:off x="410546" y="1204962"/>
            <a:ext cx="10416781" cy="1209600"/>
          </a:xfrm>
          <a:prstGeom prst="rect">
            <a:avLst/>
          </a:prstGeom>
        </p:spPr>
        <p:txBody>
          <a:bodyPr vert="horz" lIns="91440" tIns="45720" rIns="91440" bIns="45720" rtlCol="0" anchor="ctr">
            <a:normAutofit/>
          </a:bodyPr>
          <a:lstStyle/>
          <a:p>
            <a:r>
              <a:rPr lang="sv-SE" dirty="0"/>
              <a:t>Klicka här för att ändra format</a:t>
            </a:r>
          </a:p>
        </p:txBody>
      </p:sp>
      <p:sp>
        <p:nvSpPr>
          <p:cNvPr id="3" name="Platshållare för text 2"/>
          <p:cNvSpPr>
            <a:spLocks noGrp="1"/>
          </p:cNvSpPr>
          <p:nvPr>
            <p:ph type="body" idx="1"/>
          </p:nvPr>
        </p:nvSpPr>
        <p:spPr>
          <a:xfrm>
            <a:off x="410545" y="2447397"/>
            <a:ext cx="11373467" cy="3698393"/>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407988" y="6356350"/>
            <a:ext cx="3173412" cy="501650"/>
          </a:xfrm>
          <a:prstGeom prst="rect">
            <a:avLst/>
          </a:prstGeom>
        </p:spPr>
        <p:txBody>
          <a:bodyPr vert="horz" lIns="91440" tIns="45720" rIns="91440" bIns="45720" rtlCol="0" anchor="ctr"/>
          <a:lstStyle>
            <a:lvl1pPr algn="l">
              <a:defRPr sz="1050">
                <a:solidFill>
                  <a:schemeClr val="bg1"/>
                </a:solidFill>
              </a:defRPr>
            </a:lvl1pPr>
          </a:lstStyle>
          <a:p>
            <a:fld id="{EDBCDBAB-6168-440D-8A70-228BA567EAD3}" type="datetime1">
              <a:rPr lang="sv-SE" smtClean="0"/>
              <a:t>2025-03-21</a:t>
            </a:fld>
            <a:endParaRPr lang="sv-SE" dirty="0"/>
          </a:p>
        </p:txBody>
      </p:sp>
      <p:sp>
        <p:nvSpPr>
          <p:cNvPr id="5" name="Platshållare för sidfot 4"/>
          <p:cNvSpPr>
            <a:spLocks noGrp="1"/>
          </p:cNvSpPr>
          <p:nvPr>
            <p:ph type="ftr" sz="quarter" idx="3"/>
          </p:nvPr>
        </p:nvSpPr>
        <p:spPr>
          <a:xfrm>
            <a:off x="4038600" y="6356350"/>
            <a:ext cx="4114800" cy="501649"/>
          </a:xfrm>
          <a:prstGeom prst="rect">
            <a:avLst/>
          </a:prstGeom>
        </p:spPr>
        <p:txBody>
          <a:bodyPr vert="horz" lIns="91440" tIns="45720" rIns="91440" bIns="45720" rtlCol="0" anchor="ctr"/>
          <a:lstStyle>
            <a:lvl1pPr algn="ctr">
              <a:defRPr sz="1050">
                <a:solidFill>
                  <a:schemeClr val="bg1"/>
                </a:solidFill>
              </a:defRPr>
            </a:lvl1pPr>
          </a:lstStyle>
          <a:p>
            <a:r>
              <a:rPr lang="sv-SE"/>
              <a:t>Sidfot</a:t>
            </a:r>
            <a:endParaRPr lang="sv-SE" dirty="0"/>
          </a:p>
        </p:txBody>
      </p:sp>
      <p:sp>
        <p:nvSpPr>
          <p:cNvPr id="6" name="Platshållare för bildnummer 5"/>
          <p:cNvSpPr>
            <a:spLocks noGrp="1"/>
          </p:cNvSpPr>
          <p:nvPr>
            <p:ph type="sldNum" sz="quarter" idx="4"/>
          </p:nvPr>
        </p:nvSpPr>
        <p:spPr>
          <a:xfrm>
            <a:off x="8610599" y="6356350"/>
            <a:ext cx="3173413" cy="501650"/>
          </a:xfrm>
          <a:prstGeom prst="rect">
            <a:avLst/>
          </a:prstGeom>
        </p:spPr>
        <p:txBody>
          <a:bodyPr vert="horz" lIns="91440" tIns="45720" rIns="91440" bIns="45720" rtlCol="0" anchor="ctr"/>
          <a:lstStyle>
            <a:lvl1pPr algn="r">
              <a:defRPr sz="1050">
                <a:solidFill>
                  <a:schemeClr val="bg1"/>
                </a:solidFill>
              </a:defRPr>
            </a:lvl1pPr>
          </a:lstStyle>
          <a:p>
            <a:fld id="{130DDE8C-17E0-4539-9C15-C1E9D231907F}" type="slidenum">
              <a:rPr lang="sv-SE" smtClean="0"/>
              <a:pPr/>
              <a:t>‹#›</a:t>
            </a:fld>
            <a:endParaRPr lang="sv-SE" dirty="0"/>
          </a:p>
        </p:txBody>
      </p:sp>
      <p:pic>
        <p:nvPicPr>
          <p:cNvPr id="8" name="Bildobjekt 7" descr="RSS Dalarnas ordbild.">
            <a:extLst>
              <a:ext uri="{FF2B5EF4-FFF2-40B4-BE49-F238E27FC236}">
                <a16:creationId xmlns:a16="http://schemas.microsoft.com/office/drawing/2014/main" id="{33652528-37B7-5B59-0F59-98FDB447301D}"/>
              </a:ext>
            </a:extLst>
          </p:cNvPr>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410546" y="365125"/>
            <a:ext cx="2101541" cy="512667"/>
          </a:xfrm>
          <a:prstGeom prst="rect">
            <a:avLst/>
          </a:prstGeom>
        </p:spPr>
      </p:pic>
      <p:sp>
        <p:nvSpPr>
          <p:cNvPr id="9" name="Rektangel 8">
            <a:extLst>
              <a:ext uri="{FF2B5EF4-FFF2-40B4-BE49-F238E27FC236}">
                <a16:creationId xmlns:a16="http://schemas.microsoft.com/office/drawing/2014/main" id="{393AFC56-AD4E-DB75-FE14-8FCC9C938EBD}"/>
              </a:ext>
            </a:extLst>
          </p:cNvPr>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0" name="Bildobjekt 9" descr="Region Dalarnas logotyp.">
            <a:extLst>
              <a:ext uri="{FF2B5EF4-FFF2-40B4-BE49-F238E27FC236}">
                <a16:creationId xmlns:a16="http://schemas.microsoft.com/office/drawing/2014/main" id="{3AE19856-4B4E-B9A6-57B8-9CEE10E784A8}"/>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26371587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8" r:id="rId7"/>
    <p:sldLayoutId id="2147483669" r:id="rId8"/>
    <p:sldLayoutId id="2147483670" r:id="rId9"/>
  </p:sldLayoutIdLst>
  <p:hf hdr="0"/>
  <p:txStyles>
    <p:titleStyle>
      <a:lvl1pPr algn="l" defTabSz="914400" rtl="0" eaLnBrk="1" latinLnBrk="0" hangingPunct="1">
        <a:lnSpc>
          <a:spcPct val="90000"/>
        </a:lnSpc>
        <a:spcBef>
          <a:spcPct val="0"/>
        </a:spcBef>
        <a:buNone/>
        <a:defRPr sz="3600" b="1" kern="1200">
          <a:solidFill>
            <a:schemeClr val="tx2"/>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257" userDrawn="1">
          <p15:clr>
            <a:srgbClr val="F26B43"/>
          </p15:clr>
        </p15:guide>
        <p15:guide id="4" pos="7423"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skr.se/skr/halsasjukvard/utvecklingavverksamhet/psykiskhalsa/overenskommelsepsykiskhalsa.234.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skr.se/download/18.17f89e9c194983ad617405d3/1738166795649/Insatser-inom-psykisk-halsa-omradet-2025-fordelning-av-medel.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p:cNvSpPr>
            <a:spLocks noGrp="1"/>
          </p:cNvSpPr>
          <p:nvPr>
            <p:ph type="title"/>
          </p:nvPr>
        </p:nvSpPr>
        <p:spPr/>
        <p:txBody>
          <a:bodyPr>
            <a:normAutofit/>
          </a:bodyPr>
          <a:lstStyle/>
          <a:p>
            <a:r>
              <a:rPr lang="sv-SE" sz="3600"/>
              <a:t>Länschefsnätverkets beslut: </a:t>
            </a:r>
            <a:br>
              <a:rPr lang="sv-SE" sz="3600" dirty="0"/>
            </a:br>
            <a:r>
              <a:rPr lang="sv-SE" sz="3600" dirty="0"/>
              <a:t>Överenskommelse om strategiska insatser inom området psykisk hälsa och suicidprevention</a:t>
            </a:r>
          </a:p>
        </p:txBody>
      </p:sp>
      <p:sp>
        <p:nvSpPr>
          <p:cNvPr id="6" name="Underrubrik 5"/>
          <p:cNvSpPr>
            <a:spLocks noGrp="1"/>
          </p:cNvSpPr>
          <p:nvPr>
            <p:ph type="body" idx="1"/>
          </p:nvPr>
        </p:nvSpPr>
        <p:spPr/>
        <p:txBody>
          <a:bodyPr/>
          <a:lstStyle/>
          <a:p>
            <a:r>
              <a:rPr lang="sv-SE" dirty="0"/>
              <a:t>2025</a:t>
            </a:r>
          </a:p>
          <a:p>
            <a:endParaRPr lang="sv-SE" dirty="0"/>
          </a:p>
          <a:p>
            <a:endParaRPr lang="sv-SE" i="1" dirty="0"/>
          </a:p>
        </p:txBody>
      </p:sp>
      <p:sp>
        <p:nvSpPr>
          <p:cNvPr id="2" name="Platshållare för datum 1"/>
          <p:cNvSpPr>
            <a:spLocks noGrp="1"/>
          </p:cNvSpPr>
          <p:nvPr>
            <p:ph type="dt" sz="half" idx="10"/>
          </p:nvPr>
        </p:nvSpPr>
        <p:spPr/>
        <p:txBody>
          <a:bodyPr/>
          <a:lstStyle/>
          <a:p>
            <a:fld id="{FC457D59-0749-C14A-92CE-8126D374BD4A}" type="datetime1">
              <a:rPr lang="sv-SE" smtClean="0"/>
              <a:t>2025-03-21</a:t>
            </a:fld>
            <a:endParaRPr lang="sv-SE" dirty="0"/>
          </a:p>
        </p:txBody>
      </p:sp>
      <p:sp>
        <p:nvSpPr>
          <p:cNvPr id="3" name="Platshållare för sidfot 2"/>
          <p:cNvSpPr>
            <a:spLocks noGrp="1"/>
          </p:cNvSpPr>
          <p:nvPr>
            <p:ph type="ftr" sz="quarter" idx="11"/>
          </p:nvPr>
        </p:nvSpPr>
        <p:spPr/>
        <p:txBody>
          <a:bodyPr/>
          <a:lstStyle/>
          <a:p>
            <a:r>
              <a:rPr lang="sv-SE"/>
              <a:t>Sidfot</a:t>
            </a:r>
            <a:endParaRPr lang="sv-SE" dirty="0"/>
          </a:p>
        </p:txBody>
      </p:sp>
      <p:sp>
        <p:nvSpPr>
          <p:cNvPr id="4" name="Platshållare för bildnummer 3"/>
          <p:cNvSpPr>
            <a:spLocks noGrp="1"/>
          </p:cNvSpPr>
          <p:nvPr>
            <p:ph type="sldNum" sz="quarter" idx="12"/>
          </p:nvPr>
        </p:nvSpPr>
        <p:spPr/>
        <p:txBody>
          <a:bodyPr/>
          <a:lstStyle/>
          <a:p>
            <a:fld id="{34C9B0E5-37D7-412E-A162-6A236BADC197}" type="slidenum">
              <a:rPr lang="sv-SE" smtClean="0"/>
              <a:t>1</a:t>
            </a:fld>
            <a:endParaRPr lang="sv-SE" dirty="0"/>
          </a:p>
        </p:txBody>
      </p:sp>
    </p:spTree>
    <p:extLst>
      <p:ext uri="{BB962C8B-B14F-4D97-AF65-F5344CB8AC3E}">
        <p14:creationId xmlns:p14="http://schemas.microsoft.com/office/powerpoint/2010/main" val="3989044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609088" y="347463"/>
            <a:ext cx="8411808" cy="677290"/>
          </a:xfrm>
        </p:spPr>
        <p:txBody>
          <a:bodyPr>
            <a:normAutofit fontScale="90000"/>
          </a:bodyPr>
          <a:lstStyle/>
          <a:p>
            <a:r>
              <a:rPr lang="sv-SE" sz="2000" dirty="0"/>
              <a:t>Genomföra den nationella strategin (4 mkr)</a:t>
            </a:r>
            <a:br>
              <a:rPr lang="sv-SE" sz="2000" dirty="0"/>
            </a:br>
            <a:r>
              <a:rPr lang="sv-SE" sz="2000" b="0" dirty="0"/>
              <a:t>Samverka med patient-, brukar- och anhörigföreningar, i det strategiska utvecklingsarbetet.(1 mkr)</a:t>
            </a:r>
          </a:p>
        </p:txBody>
      </p:sp>
      <p:graphicFrame>
        <p:nvGraphicFramePr>
          <p:cNvPr id="3" name="Tabell 2"/>
          <p:cNvGraphicFramePr>
            <a:graphicFrameLocks noGrp="1"/>
          </p:cNvGraphicFramePr>
          <p:nvPr>
            <p:extLst>
              <p:ext uri="{D42A27DB-BD31-4B8C-83A1-F6EECF244321}">
                <p14:modId xmlns:p14="http://schemas.microsoft.com/office/powerpoint/2010/main" val="1994322736"/>
              </p:ext>
            </p:extLst>
          </p:nvPr>
        </p:nvGraphicFramePr>
        <p:xfrm>
          <a:off x="487680" y="1312958"/>
          <a:ext cx="11508190" cy="2595851"/>
        </p:xfrm>
        <a:graphic>
          <a:graphicData uri="http://schemas.openxmlformats.org/drawingml/2006/table">
            <a:tbl>
              <a:tblPr firstRow="1" bandRow="1">
                <a:tableStyleId>{5C22544A-7EE6-4342-B048-85BDC9FD1C3A}</a:tableStyleId>
              </a:tblPr>
              <a:tblGrid>
                <a:gridCol w="2301638">
                  <a:extLst>
                    <a:ext uri="{9D8B030D-6E8A-4147-A177-3AD203B41FA5}">
                      <a16:colId xmlns:a16="http://schemas.microsoft.com/office/drawing/2014/main" val="127215971"/>
                    </a:ext>
                  </a:extLst>
                </a:gridCol>
                <a:gridCol w="3999432">
                  <a:extLst>
                    <a:ext uri="{9D8B030D-6E8A-4147-A177-3AD203B41FA5}">
                      <a16:colId xmlns:a16="http://schemas.microsoft.com/office/drawing/2014/main" val="3770111905"/>
                    </a:ext>
                  </a:extLst>
                </a:gridCol>
                <a:gridCol w="1640924">
                  <a:extLst>
                    <a:ext uri="{9D8B030D-6E8A-4147-A177-3AD203B41FA5}">
                      <a16:colId xmlns:a16="http://schemas.microsoft.com/office/drawing/2014/main" val="1403520382"/>
                    </a:ext>
                  </a:extLst>
                </a:gridCol>
                <a:gridCol w="1569581">
                  <a:extLst>
                    <a:ext uri="{9D8B030D-6E8A-4147-A177-3AD203B41FA5}">
                      <a16:colId xmlns:a16="http://schemas.microsoft.com/office/drawing/2014/main" val="353859609"/>
                    </a:ext>
                  </a:extLst>
                </a:gridCol>
                <a:gridCol w="1996615">
                  <a:extLst>
                    <a:ext uri="{9D8B030D-6E8A-4147-A177-3AD203B41FA5}">
                      <a16:colId xmlns:a16="http://schemas.microsoft.com/office/drawing/2014/main" val="3179652770"/>
                    </a:ext>
                  </a:extLst>
                </a:gridCol>
              </a:tblGrid>
              <a:tr h="535465">
                <a:tc>
                  <a:txBody>
                    <a:bodyPr/>
                    <a:lstStyle/>
                    <a:p>
                      <a:r>
                        <a:rPr lang="sv-SE" sz="1400" dirty="0"/>
                        <a:t>Insats</a:t>
                      </a:r>
                    </a:p>
                  </a:txBody>
                  <a:tcPr/>
                </a:tc>
                <a:tc>
                  <a:txBody>
                    <a:bodyPr/>
                    <a:lstStyle/>
                    <a:p>
                      <a:r>
                        <a:rPr lang="sv-SE" sz="1400" dirty="0"/>
                        <a:t>Beskrivning av insatsen, syfte/mål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a:ln>
                            <a:noFill/>
                          </a:ln>
                          <a:solidFill>
                            <a:srgbClr val="FFFFFF"/>
                          </a:solidFill>
                          <a:effectLst/>
                          <a:uLnTx/>
                          <a:uFillTx/>
                          <a:latin typeface="Arial"/>
                          <a:ea typeface="+mn-ea"/>
                          <a:cs typeface="+mn-cs"/>
                        </a:rPr>
                        <a:t>Belopp (beslutat)</a:t>
                      </a:r>
                      <a:endParaRPr kumimoji="0" lang="sv-SE" sz="1400" b="1" i="0" u="none" strike="noStrike" kern="1200" cap="none" spc="0" normalizeH="0" baseline="0" noProof="0" dirty="0">
                        <a:ln>
                          <a:noFill/>
                        </a:ln>
                        <a:solidFill>
                          <a:srgbClr val="FFFFFF"/>
                        </a:solidFill>
                        <a:effectLst/>
                        <a:uLnTx/>
                        <a:uFillTx/>
                        <a:latin typeface="Arial"/>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400" b="1" i="0" u="none" strike="noStrike" kern="1200" cap="none" spc="0" normalizeH="0" baseline="0" noProof="0" dirty="0">
                          <a:ln>
                            <a:noFill/>
                          </a:ln>
                          <a:solidFill>
                            <a:srgbClr val="FFFFFF"/>
                          </a:solidFill>
                          <a:effectLst/>
                          <a:uLnTx/>
                          <a:uFillTx/>
                          <a:latin typeface="Arial"/>
                          <a:ea typeface="+mn-ea"/>
                          <a:cs typeface="+mn-cs"/>
                        </a:rPr>
                        <a:t>Belopp (beslutat)</a:t>
                      </a:r>
                    </a:p>
                  </a:txBody>
                  <a:tcPr/>
                </a:tc>
                <a:tc>
                  <a:txBody>
                    <a:bodyPr/>
                    <a:lstStyle/>
                    <a:p>
                      <a:r>
                        <a:rPr lang="sv-SE" sz="1400" dirty="0"/>
                        <a:t>Ansvarig</a:t>
                      </a:r>
                    </a:p>
                  </a:txBody>
                  <a:tcPr/>
                </a:tc>
                <a:extLst>
                  <a:ext uri="{0D108BD9-81ED-4DB2-BD59-A6C34878D82A}">
                    <a16:rowId xmlns:a16="http://schemas.microsoft.com/office/drawing/2014/main" val="843390410"/>
                  </a:ext>
                </a:extLst>
              </a:tr>
              <a:tr h="1039433">
                <a:tc>
                  <a:txBody>
                    <a:bodyPr/>
                    <a:lstStyle/>
                    <a:p>
                      <a:pPr algn="l"/>
                      <a:r>
                        <a:rPr lang="sv-SE" sz="1200" b="1" dirty="0"/>
                        <a:t>Brukarinflytande-</a:t>
                      </a:r>
                      <a:r>
                        <a:rPr lang="sv-SE" sz="1200" b="1" baseline="0" dirty="0"/>
                        <a:t>samordnare, BISAM</a:t>
                      </a:r>
                      <a:endParaRPr lang="sv-SE" sz="12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t>Med en BISAM anställd säkerställs en naturlig kommunikationsväg mellan patienter/brukare/ närstående och </a:t>
                      </a:r>
                      <a:r>
                        <a:rPr lang="sv-SE" sz="1200" b="0" dirty="0" err="1"/>
                        <a:t>hälso-</a:t>
                      </a:r>
                      <a:r>
                        <a:rPr lang="sv-SE" sz="1200" b="0" dirty="0"/>
                        <a:t> och sjukvård samt kommunernas verksamheter inom vård och stöd. BISAM verkar på länsnivå men är placerad inom </a:t>
                      </a:r>
                      <a:r>
                        <a:rPr lang="sv-SE" sz="1200" b="0" dirty="0" err="1"/>
                        <a:t>Div</a:t>
                      </a:r>
                      <a:r>
                        <a:rPr lang="sv-SE" sz="1200" b="0" dirty="0"/>
                        <a:t> Psykiatri och </a:t>
                      </a:r>
                      <a:r>
                        <a:rPr lang="sv-SE" sz="1200" b="0" dirty="0" err="1"/>
                        <a:t>hab.</a:t>
                      </a:r>
                      <a:endParaRPr lang="sv-SE" sz="1200" b="0" dirty="0"/>
                    </a:p>
                  </a:txBody>
                  <a:tcPr/>
                </a:tc>
                <a:tc>
                  <a:txBody>
                    <a:bodyPr/>
                    <a:lstStyle/>
                    <a:p>
                      <a:pPr algn="ctr"/>
                      <a:r>
                        <a:rPr lang="sv-SE" sz="1200" b="0" dirty="0">
                          <a:solidFill>
                            <a:schemeClr val="tx1"/>
                          </a:solidFill>
                        </a:rPr>
                        <a:t>Pågående/ fortsättning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t>750 000</a:t>
                      </a:r>
                    </a:p>
                  </a:txBody>
                  <a:tcPr/>
                </a:tc>
                <a:tc>
                  <a:txBody>
                    <a:bodyPr/>
                    <a:lstStyle/>
                    <a:p>
                      <a:r>
                        <a:rPr lang="sv-SE" sz="1200" b="0" baseline="0" dirty="0"/>
                        <a:t>Div. Psykiatri och </a:t>
                      </a:r>
                      <a:r>
                        <a:rPr lang="sv-SE" sz="1200" b="0" baseline="0" dirty="0" err="1"/>
                        <a:t>hab.</a:t>
                      </a:r>
                      <a:endParaRPr lang="sv-SE" sz="1200" b="0" dirty="0"/>
                    </a:p>
                  </a:txBody>
                  <a:tcPr/>
                </a:tc>
                <a:extLst>
                  <a:ext uri="{0D108BD9-81ED-4DB2-BD59-A6C34878D82A}">
                    <a16:rowId xmlns:a16="http://schemas.microsoft.com/office/drawing/2014/main" val="1048340771"/>
                  </a:ext>
                </a:extLst>
              </a:tr>
              <a:tr h="1020953">
                <a:tc>
                  <a:txBody>
                    <a:bodyPr/>
                    <a:lstStyle/>
                    <a:p>
                      <a:r>
                        <a:rPr lang="sv-SE" sz="1200" b="1" dirty="0">
                          <a:solidFill>
                            <a:schemeClr val="tx1"/>
                          </a:solidFill>
                        </a:rPr>
                        <a:t>Olika aktiviteter inom brukardelaktighet</a:t>
                      </a:r>
                    </a:p>
                  </a:txBody>
                  <a:tcPr/>
                </a:tc>
                <a:tc>
                  <a:txBody>
                    <a:bodyPr/>
                    <a:lstStyle/>
                    <a:p>
                      <a:pPr algn="l"/>
                      <a:r>
                        <a:rPr lang="sv-SE" sz="1200" b="0" dirty="0">
                          <a:solidFill>
                            <a:schemeClr val="tx1"/>
                          </a:solidFill>
                        </a:rPr>
                        <a:t>Riktat arbete till kommuner och region samt föreningar. BISAM ansvarig för att leda och driva dessa aktiviteter.</a:t>
                      </a:r>
                    </a:p>
                  </a:txBody>
                  <a:tcPr/>
                </a:tc>
                <a:tc>
                  <a:txBody>
                    <a:bodyPr/>
                    <a:lstStyle/>
                    <a:p>
                      <a:pPr algn="ctr"/>
                      <a:r>
                        <a:rPr lang="sv-SE" sz="1200" b="0" dirty="0">
                          <a:solidFill>
                            <a:schemeClr val="tx1"/>
                          </a:solidFill>
                        </a:rPr>
                        <a:t>Pågående/ fortsättning</a:t>
                      </a:r>
                    </a:p>
                  </a:txBody>
                  <a:tcPr/>
                </a:tc>
                <a:tc>
                  <a:txBody>
                    <a:bodyPr/>
                    <a:lstStyle/>
                    <a:p>
                      <a:pPr algn="ctr"/>
                      <a:r>
                        <a:rPr lang="sv-SE" sz="1200" dirty="0">
                          <a:solidFill>
                            <a:schemeClr val="tx1"/>
                          </a:solidFill>
                        </a:rPr>
                        <a:t>250 000</a:t>
                      </a:r>
                    </a:p>
                  </a:txBody>
                  <a:tcPr/>
                </a:tc>
                <a:tc>
                  <a:txBody>
                    <a:bodyPr/>
                    <a:lstStyle/>
                    <a:p>
                      <a:r>
                        <a:rPr lang="sv-SE" sz="1200" b="0" baseline="0" dirty="0"/>
                        <a:t>Div. Psykiatri och </a:t>
                      </a:r>
                      <a:r>
                        <a:rPr lang="sv-SE" sz="1200" b="0" baseline="0" dirty="0" err="1"/>
                        <a:t>hab.</a:t>
                      </a:r>
                      <a:endParaRPr lang="sv-SE" sz="1200" b="0" dirty="0"/>
                    </a:p>
                    <a:p>
                      <a:endParaRPr lang="sv-SE" sz="1200" dirty="0"/>
                    </a:p>
                  </a:txBody>
                  <a:tcPr/>
                </a:tc>
                <a:extLst>
                  <a:ext uri="{0D108BD9-81ED-4DB2-BD59-A6C34878D82A}">
                    <a16:rowId xmlns:a16="http://schemas.microsoft.com/office/drawing/2014/main" val="70507815"/>
                  </a:ext>
                </a:extLst>
              </a:tr>
            </a:tbl>
          </a:graphicData>
        </a:graphic>
      </p:graphicFrame>
      <p:sp>
        <p:nvSpPr>
          <p:cNvPr id="4" name="Rektangel 3">
            <a:extLst>
              <a:ext uri="{FF2B5EF4-FFF2-40B4-BE49-F238E27FC236}">
                <a16:creationId xmlns:a16="http://schemas.microsoft.com/office/drawing/2014/main" id="{8C168882-D1FA-6766-7661-3B21FFF0F7BB}"/>
              </a:ext>
            </a:extLst>
          </p:cNvPr>
          <p:cNvSpPr/>
          <p:nvPr/>
        </p:nvSpPr>
        <p:spPr>
          <a:xfrm>
            <a:off x="271305" y="1312958"/>
            <a:ext cx="216375" cy="2595851"/>
          </a:xfrm>
          <a:prstGeom prst="rect">
            <a:avLst/>
          </a:prstGeom>
          <a:solidFill>
            <a:srgbClr val="93CEC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93CEC1"/>
              </a:highlight>
            </a:endParaRPr>
          </a:p>
        </p:txBody>
      </p:sp>
    </p:spTree>
    <p:extLst>
      <p:ext uri="{BB962C8B-B14F-4D97-AF65-F5344CB8AC3E}">
        <p14:creationId xmlns:p14="http://schemas.microsoft.com/office/powerpoint/2010/main" val="169351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609088" y="347463"/>
            <a:ext cx="8411808" cy="677290"/>
          </a:xfrm>
        </p:spPr>
        <p:txBody>
          <a:bodyPr>
            <a:normAutofit fontScale="90000"/>
          </a:bodyPr>
          <a:lstStyle/>
          <a:p>
            <a:r>
              <a:rPr lang="sv-SE" sz="2000" dirty="0"/>
              <a:t>Genomföra den nationella strategin (4 mkr)</a:t>
            </a:r>
            <a:br>
              <a:rPr lang="sv-SE" sz="2000" dirty="0"/>
            </a:br>
            <a:r>
              <a:rPr lang="sv-SE" sz="2000" b="0" dirty="0"/>
              <a:t>Stödja implementeringen av vård- och insatsprogram och sammanhållna, personcentrerade vårdförlopp. (1 mkr)</a:t>
            </a:r>
          </a:p>
        </p:txBody>
      </p:sp>
      <p:graphicFrame>
        <p:nvGraphicFramePr>
          <p:cNvPr id="3" name="Tabell 2"/>
          <p:cNvGraphicFramePr>
            <a:graphicFrameLocks noGrp="1"/>
          </p:cNvGraphicFramePr>
          <p:nvPr>
            <p:extLst>
              <p:ext uri="{D42A27DB-BD31-4B8C-83A1-F6EECF244321}">
                <p14:modId xmlns:p14="http://schemas.microsoft.com/office/powerpoint/2010/main" val="1753127867"/>
              </p:ext>
            </p:extLst>
          </p:nvPr>
        </p:nvGraphicFramePr>
        <p:xfrm>
          <a:off x="487680" y="1312958"/>
          <a:ext cx="11508190" cy="1889760"/>
        </p:xfrm>
        <a:graphic>
          <a:graphicData uri="http://schemas.openxmlformats.org/drawingml/2006/table">
            <a:tbl>
              <a:tblPr firstRow="1" bandRow="1">
                <a:tableStyleId>{5C22544A-7EE6-4342-B048-85BDC9FD1C3A}</a:tableStyleId>
              </a:tblPr>
              <a:tblGrid>
                <a:gridCol w="2301638">
                  <a:extLst>
                    <a:ext uri="{9D8B030D-6E8A-4147-A177-3AD203B41FA5}">
                      <a16:colId xmlns:a16="http://schemas.microsoft.com/office/drawing/2014/main" val="127215971"/>
                    </a:ext>
                  </a:extLst>
                </a:gridCol>
                <a:gridCol w="3999432">
                  <a:extLst>
                    <a:ext uri="{9D8B030D-6E8A-4147-A177-3AD203B41FA5}">
                      <a16:colId xmlns:a16="http://schemas.microsoft.com/office/drawing/2014/main" val="3770111905"/>
                    </a:ext>
                  </a:extLst>
                </a:gridCol>
                <a:gridCol w="1640925">
                  <a:extLst>
                    <a:ext uri="{9D8B030D-6E8A-4147-A177-3AD203B41FA5}">
                      <a16:colId xmlns:a16="http://schemas.microsoft.com/office/drawing/2014/main" val="1403520382"/>
                    </a:ext>
                  </a:extLst>
                </a:gridCol>
                <a:gridCol w="1569580">
                  <a:extLst>
                    <a:ext uri="{9D8B030D-6E8A-4147-A177-3AD203B41FA5}">
                      <a16:colId xmlns:a16="http://schemas.microsoft.com/office/drawing/2014/main" val="353859609"/>
                    </a:ext>
                  </a:extLst>
                </a:gridCol>
                <a:gridCol w="1996615">
                  <a:extLst>
                    <a:ext uri="{9D8B030D-6E8A-4147-A177-3AD203B41FA5}">
                      <a16:colId xmlns:a16="http://schemas.microsoft.com/office/drawing/2014/main" val="3179652770"/>
                    </a:ext>
                  </a:extLst>
                </a:gridCol>
              </a:tblGrid>
              <a:tr h="490373">
                <a:tc>
                  <a:txBody>
                    <a:bodyPr/>
                    <a:lstStyle/>
                    <a:p>
                      <a:r>
                        <a:rPr lang="sv-SE" sz="1400" dirty="0"/>
                        <a:t>Insats</a:t>
                      </a:r>
                    </a:p>
                  </a:txBody>
                  <a:tcPr/>
                </a:tc>
                <a:tc>
                  <a:txBody>
                    <a:bodyPr/>
                    <a:lstStyle/>
                    <a:p>
                      <a:r>
                        <a:rPr lang="sv-SE" sz="1400" dirty="0"/>
                        <a:t>Beskrivning av insatsen, syfte/mål</a:t>
                      </a:r>
                    </a:p>
                  </a:txBody>
                  <a:tcPr/>
                </a:tc>
                <a:tc>
                  <a:txBody>
                    <a:bodyPr/>
                    <a:lstStyle/>
                    <a:p>
                      <a:r>
                        <a:rPr lang="sv-SE" sz="1400" dirty="0"/>
                        <a:t>Typ av insats (ny eller pågående)</a:t>
                      </a:r>
                    </a:p>
                  </a:txBody>
                  <a:tcPr/>
                </a:tc>
                <a:tc>
                  <a:txBody>
                    <a:bodyPr/>
                    <a:lstStyle/>
                    <a:p>
                      <a:pPr algn="ctr"/>
                      <a:r>
                        <a:rPr lang="sv-SE" sz="1400" dirty="0"/>
                        <a:t>Belopp (beslutat)</a:t>
                      </a:r>
                    </a:p>
                  </a:txBody>
                  <a:tcPr/>
                </a:tc>
                <a:tc>
                  <a:txBody>
                    <a:bodyPr/>
                    <a:lstStyle/>
                    <a:p>
                      <a:r>
                        <a:rPr lang="sv-SE" sz="1400" dirty="0"/>
                        <a:t>Ansvarig</a:t>
                      </a:r>
                    </a:p>
                  </a:txBody>
                  <a:tcPr/>
                </a:tc>
                <a:extLst>
                  <a:ext uri="{0D108BD9-81ED-4DB2-BD59-A6C34878D82A}">
                    <a16:rowId xmlns:a16="http://schemas.microsoft.com/office/drawing/2014/main" val="843390410"/>
                  </a:ext>
                </a:extLst>
              </a:tr>
              <a:tr h="826738">
                <a:tc>
                  <a:txBody>
                    <a:bodyPr/>
                    <a:lstStyle/>
                    <a:p>
                      <a:r>
                        <a:rPr lang="sv-SE" sz="1200" b="1" dirty="0">
                          <a:solidFill>
                            <a:schemeClr val="tx1"/>
                          </a:solidFill>
                        </a:rPr>
                        <a:t>Stödja implementeringen av vård och insatsprogram (VIP)</a:t>
                      </a:r>
                    </a:p>
                  </a:txBody>
                  <a:tcPr/>
                </a:tc>
                <a:tc>
                  <a:txBody>
                    <a:bodyPr/>
                    <a:lstStyle/>
                    <a:p>
                      <a:r>
                        <a:rPr lang="sv-SE" sz="1200" dirty="0">
                          <a:solidFill>
                            <a:schemeClr val="tx1"/>
                          </a:solidFill>
                        </a:rPr>
                        <a:t>Finansiera del av tjänst för 1 resurs från region och 1-2 från kommunerna (stor/liten kommun) att stödja implementeringen av vård- och insatsprogrammen samt öka kännedom och användandet av dem. Dessa får bilda en arbetsgrupp och ta fram en plan för implementering, vilka nyckeltal eller parametrar att följa och följa upp. Rapportera till Styrgruppen för LCHNV.</a:t>
                      </a:r>
                    </a:p>
                  </a:txBody>
                  <a:tcPr/>
                </a:tc>
                <a:tc>
                  <a:txBody>
                    <a:bodyPr/>
                    <a:lstStyle/>
                    <a:p>
                      <a:pPr algn="ctr"/>
                      <a:r>
                        <a:rPr lang="sv-SE" sz="1200" b="0" dirty="0">
                          <a:solidFill>
                            <a:schemeClr val="tx1"/>
                          </a:solidFill>
                        </a:rPr>
                        <a:t>Ny</a:t>
                      </a:r>
                    </a:p>
                  </a:txBody>
                  <a:tcPr/>
                </a:tc>
                <a:tc>
                  <a:txBody>
                    <a:bodyPr/>
                    <a:lstStyle/>
                    <a:p>
                      <a:pPr algn="ctr"/>
                      <a:r>
                        <a:rPr lang="sv-SE" sz="1200" dirty="0">
                          <a:solidFill>
                            <a:schemeClr val="tx1"/>
                          </a:solidFill>
                        </a:rPr>
                        <a:t>1 000 000</a:t>
                      </a:r>
                    </a:p>
                    <a:p>
                      <a:pPr algn="ctr"/>
                      <a:r>
                        <a:rPr lang="sv-SE" sz="1200" dirty="0">
                          <a:solidFill>
                            <a:schemeClr val="tx1"/>
                          </a:solidFill>
                        </a:rPr>
                        <a:t>(+500 000 från område strategin)</a:t>
                      </a:r>
                    </a:p>
                  </a:txBody>
                  <a:tcPr/>
                </a:tc>
                <a:tc>
                  <a:txBody>
                    <a:bodyPr/>
                    <a:lstStyle/>
                    <a:p>
                      <a:r>
                        <a:rPr lang="sv-SE" sz="1200" b="0" dirty="0"/>
                        <a:t>RD/länets kommuner</a:t>
                      </a:r>
                    </a:p>
                  </a:txBody>
                  <a:tcPr/>
                </a:tc>
                <a:extLst>
                  <a:ext uri="{0D108BD9-81ED-4DB2-BD59-A6C34878D82A}">
                    <a16:rowId xmlns:a16="http://schemas.microsoft.com/office/drawing/2014/main" val="217741827"/>
                  </a:ext>
                </a:extLst>
              </a:tr>
            </a:tbl>
          </a:graphicData>
        </a:graphic>
      </p:graphicFrame>
      <p:sp>
        <p:nvSpPr>
          <p:cNvPr id="4" name="Rektangel 3">
            <a:extLst>
              <a:ext uri="{FF2B5EF4-FFF2-40B4-BE49-F238E27FC236}">
                <a16:creationId xmlns:a16="http://schemas.microsoft.com/office/drawing/2014/main" id="{534C6B3C-7E32-DCC8-5EEB-E93DF2280788}"/>
              </a:ext>
            </a:extLst>
          </p:cNvPr>
          <p:cNvSpPr/>
          <p:nvPr/>
        </p:nvSpPr>
        <p:spPr>
          <a:xfrm>
            <a:off x="271305" y="1312958"/>
            <a:ext cx="216375" cy="1889760"/>
          </a:xfrm>
          <a:prstGeom prst="rect">
            <a:avLst/>
          </a:prstGeom>
          <a:solidFill>
            <a:srgbClr val="93CEC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93CEC1"/>
              </a:highlight>
            </a:endParaRPr>
          </a:p>
        </p:txBody>
      </p:sp>
    </p:spTree>
    <p:extLst>
      <p:ext uri="{BB962C8B-B14F-4D97-AF65-F5344CB8AC3E}">
        <p14:creationId xmlns:p14="http://schemas.microsoft.com/office/powerpoint/2010/main" val="2650721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a:xfrm>
            <a:off x="2629521" y="267683"/>
            <a:ext cx="8359178" cy="969898"/>
          </a:xfrm>
        </p:spPr>
        <p:txBody>
          <a:bodyPr>
            <a:normAutofit/>
          </a:bodyPr>
          <a:lstStyle/>
          <a:p>
            <a:r>
              <a:rPr lang="sv-SE" sz="1800" dirty="0">
                <a:solidFill>
                  <a:srgbClr val="FF0000"/>
                </a:solidFill>
              </a:rPr>
              <a:t>2024 års insatser</a:t>
            </a:r>
            <a:br>
              <a:rPr lang="sv-SE" sz="1800" dirty="0"/>
            </a:br>
            <a:r>
              <a:rPr lang="sv-SE" sz="1800" dirty="0"/>
              <a:t>2. En systematisk patient-, brukar- och anhörigmedverkan i vården och omsorgen 1 000 000 kr</a:t>
            </a:r>
          </a:p>
        </p:txBody>
      </p:sp>
      <p:graphicFrame>
        <p:nvGraphicFramePr>
          <p:cNvPr id="4" name="Platshållare för innehåll 3"/>
          <p:cNvGraphicFramePr>
            <a:graphicFrameLocks noGrp="1"/>
          </p:cNvGraphicFramePr>
          <p:nvPr>
            <p:ph idx="1"/>
            <p:extLst>
              <p:ext uri="{D42A27DB-BD31-4B8C-83A1-F6EECF244321}">
                <p14:modId xmlns:p14="http://schemas.microsoft.com/office/powerpoint/2010/main" val="4088636675"/>
              </p:ext>
            </p:extLst>
          </p:nvPr>
        </p:nvGraphicFramePr>
        <p:xfrm>
          <a:off x="410548" y="1517905"/>
          <a:ext cx="11375052" cy="3418773"/>
        </p:xfrm>
        <a:graphic>
          <a:graphicData uri="http://schemas.openxmlformats.org/drawingml/2006/table">
            <a:tbl>
              <a:tblPr firstRow="1" bandRow="1">
                <a:tableStyleId>{5C22544A-7EE6-4342-B048-85BDC9FD1C3A}</a:tableStyleId>
              </a:tblPr>
              <a:tblGrid>
                <a:gridCol w="2985854">
                  <a:extLst>
                    <a:ext uri="{9D8B030D-6E8A-4147-A177-3AD203B41FA5}">
                      <a16:colId xmlns:a16="http://schemas.microsoft.com/office/drawing/2014/main" val="3476804830"/>
                    </a:ext>
                  </a:extLst>
                </a:gridCol>
                <a:gridCol w="1662427">
                  <a:extLst>
                    <a:ext uri="{9D8B030D-6E8A-4147-A177-3AD203B41FA5}">
                      <a16:colId xmlns:a16="http://schemas.microsoft.com/office/drawing/2014/main" val="3096626017"/>
                    </a:ext>
                  </a:extLst>
                </a:gridCol>
                <a:gridCol w="5626219">
                  <a:extLst>
                    <a:ext uri="{9D8B030D-6E8A-4147-A177-3AD203B41FA5}">
                      <a16:colId xmlns:a16="http://schemas.microsoft.com/office/drawing/2014/main" val="3822803768"/>
                    </a:ext>
                  </a:extLst>
                </a:gridCol>
                <a:gridCol w="1100552">
                  <a:extLst>
                    <a:ext uri="{9D8B030D-6E8A-4147-A177-3AD203B41FA5}">
                      <a16:colId xmlns:a16="http://schemas.microsoft.com/office/drawing/2014/main" val="630604386"/>
                    </a:ext>
                  </a:extLst>
                </a:gridCol>
              </a:tblGrid>
              <a:tr h="558690">
                <a:tc>
                  <a:txBody>
                    <a:bodyPr/>
                    <a:lstStyle/>
                    <a:p>
                      <a:r>
                        <a:rPr lang="sv-SE" sz="1400" dirty="0"/>
                        <a:t>Insats</a:t>
                      </a:r>
                    </a:p>
                  </a:txBody>
                  <a:tcPr/>
                </a:tc>
                <a:tc>
                  <a:txBody>
                    <a:bodyPr/>
                    <a:lstStyle/>
                    <a:p>
                      <a:pPr algn="ctr"/>
                      <a:r>
                        <a:rPr lang="sv-SE" sz="1400" dirty="0"/>
                        <a:t>Totalbelopp i kr</a:t>
                      </a:r>
                    </a:p>
                  </a:txBody>
                  <a:tcPr/>
                </a:tc>
                <a:tc>
                  <a:txBody>
                    <a:bodyPr/>
                    <a:lstStyle/>
                    <a:p>
                      <a:r>
                        <a:rPr lang="sv-SE" sz="1400" dirty="0"/>
                        <a:t>Syfte och mål</a:t>
                      </a:r>
                    </a:p>
                  </a:txBody>
                  <a:tcPr/>
                </a:tc>
                <a:tc>
                  <a:txBody>
                    <a:bodyPr/>
                    <a:lstStyle/>
                    <a:p>
                      <a:r>
                        <a:rPr lang="sv-SE" sz="1000" dirty="0"/>
                        <a:t>Ansvar/mottagare</a:t>
                      </a:r>
                    </a:p>
                  </a:txBody>
                  <a:tcPr/>
                </a:tc>
                <a:extLst>
                  <a:ext uri="{0D108BD9-81ED-4DB2-BD59-A6C34878D82A}">
                    <a16:rowId xmlns:a16="http://schemas.microsoft.com/office/drawing/2014/main" val="974784752"/>
                  </a:ext>
                </a:extLst>
              </a:tr>
              <a:tr h="1397043">
                <a:tc>
                  <a:txBody>
                    <a:bodyPr/>
                    <a:lstStyle/>
                    <a:p>
                      <a:r>
                        <a:rPr lang="sv-SE" sz="1000" b="1" dirty="0"/>
                        <a:t>Brukarinflytande</a:t>
                      </a:r>
                      <a:r>
                        <a:rPr lang="sv-SE" sz="1000" b="1" baseline="0" dirty="0"/>
                        <a:t>samordnare, BISAM</a:t>
                      </a:r>
                      <a:endParaRPr lang="sv-SE" sz="1000" b="1" dirty="0"/>
                    </a:p>
                  </a:txBody>
                  <a:tcPr/>
                </a:tc>
                <a:tc>
                  <a:txBody>
                    <a:bodyPr/>
                    <a:lstStyle/>
                    <a:p>
                      <a:pPr algn="ctr"/>
                      <a:r>
                        <a:rPr lang="sv-SE" sz="1000" dirty="0">
                          <a:solidFill>
                            <a:schemeClr val="tx1"/>
                          </a:solidFill>
                        </a:rPr>
                        <a:t>850</a:t>
                      </a:r>
                      <a:r>
                        <a:rPr lang="sv-SE" sz="1000" baseline="0" dirty="0">
                          <a:solidFill>
                            <a:schemeClr val="tx1"/>
                          </a:solidFill>
                        </a:rPr>
                        <a:t> 000</a:t>
                      </a:r>
                      <a:endParaRPr lang="sv-SE" sz="1000" dirty="0">
                        <a:solidFill>
                          <a:schemeClr val="tx1"/>
                        </a:solidFill>
                      </a:endParaRPr>
                    </a:p>
                  </a:txBody>
                  <a:tcPr/>
                </a:tc>
                <a:tc>
                  <a:txBody>
                    <a:bodyPr/>
                    <a:lstStyle/>
                    <a:p>
                      <a:r>
                        <a:rPr lang="sv-SE" sz="1000" dirty="0">
                          <a:solidFill>
                            <a:schemeClr val="tx1"/>
                          </a:solidFill>
                        </a:rPr>
                        <a:t>Funktionen brukarinflytandesamordnare (BISAM) som tidigare har testats i projektform är från 2022 implementerad i ordinarie verksamhet under division psykiatri och habilitering (Utvecklingsenhet</a:t>
                      </a:r>
                      <a:r>
                        <a:rPr lang="sv-SE" sz="1000" baseline="0" dirty="0">
                          <a:solidFill>
                            <a:schemeClr val="tx1"/>
                          </a:solidFill>
                        </a:rPr>
                        <a:t>en)</a:t>
                      </a:r>
                      <a:r>
                        <a:rPr lang="sv-SE" sz="1000" dirty="0">
                          <a:solidFill>
                            <a:schemeClr val="tx1"/>
                          </a:solidFill>
                        </a:rPr>
                        <a:t>. Med en BISAM anställd säkerställs en naturlig kommunikationsväg mellan patienter/brukare/närstående och hälso- och sjukvård samt kommunernas verksamheter inom vård och stöd.</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000" dirty="0" err="1">
                          <a:solidFill>
                            <a:schemeClr val="tx1"/>
                          </a:solidFill>
                        </a:rPr>
                        <a:t>BISAMs</a:t>
                      </a:r>
                      <a:r>
                        <a:rPr lang="sv-SE" sz="1000" dirty="0">
                          <a:solidFill>
                            <a:schemeClr val="tx1"/>
                          </a:solidFill>
                        </a:rPr>
                        <a:t> uppdrag utformas inom Psykiatrins utvecklingsenhet. Arbetsledning sker av Verksamhetschef i Psykiatrins utvecklingsenhet. Rapporterar</a:t>
                      </a:r>
                      <a:r>
                        <a:rPr lang="sv-SE" sz="1000" baseline="0" dirty="0">
                          <a:solidFill>
                            <a:schemeClr val="tx1"/>
                          </a:solidFill>
                        </a:rPr>
                        <a:t> till LCHNV. </a:t>
                      </a:r>
                    </a:p>
                    <a:p>
                      <a:endParaRPr lang="sv-SE" sz="1000" dirty="0"/>
                    </a:p>
                  </a:txBody>
                  <a:tcPr/>
                </a:tc>
                <a:tc>
                  <a:txBody>
                    <a:bodyPr/>
                    <a:lstStyle/>
                    <a:p>
                      <a:r>
                        <a:rPr lang="sv-SE" sz="1000" dirty="0"/>
                        <a:t>PSY</a:t>
                      </a:r>
                    </a:p>
                  </a:txBody>
                  <a:tcPr/>
                </a:tc>
                <a:extLst>
                  <a:ext uri="{0D108BD9-81ED-4DB2-BD59-A6C34878D82A}">
                    <a16:rowId xmlns:a16="http://schemas.microsoft.com/office/drawing/2014/main" val="716674453"/>
                  </a:ext>
                </a:extLst>
              </a:tr>
              <a:tr h="558690">
                <a:tc>
                  <a:txBody>
                    <a:bodyPr/>
                    <a:lstStyle/>
                    <a:p>
                      <a:r>
                        <a:rPr lang="sv-SE" sz="1000" b="1" dirty="0">
                          <a:solidFill>
                            <a:schemeClr val="tx1"/>
                          </a:solidFill>
                        </a:rPr>
                        <a:t>Egenerfaren utvecklingsledare i division psykiatri och habilitering</a:t>
                      </a:r>
                    </a:p>
                  </a:txBody>
                  <a:tcPr/>
                </a:tc>
                <a:tc>
                  <a:txBody>
                    <a:bodyPr/>
                    <a:lstStyle/>
                    <a:p>
                      <a:pPr algn="ctr"/>
                      <a:r>
                        <a:rPr lang="sv-SE" sz="1000" dirty="0">
                          <a:solidFill>
                            <a:schemeClr val="tx1"/>
                          </a:solidFill>
                        </a:rPr>
                        <a:t>150 000</a:t>
                      </a:r>
                    </a:p>
                  </a:txBody>
                  <a:tcPr/>
                </a:tc>
                <a:tc>
                  <a:txBody>
                    <a:bodyPr/>
                    <a:lstStyle/>
                    <a:p>
                      <a:r>
                        <a:rPr lang="sv-SE" sz="1000" dirty="0">
                          <a:solidFill>
                            <a:schemeClr val="tx1"/>
                          </a:solidFill>
                        </a:rPr>
                        <a:t>Ledningsgruppen för Division psykiatri och habilitering har en egenerfaren utvecklingsledare (brukarrepresentant) anställd och för att säkerställa ett brukarperspektiv på ledningsnivå. Utvecklingsledaren ingår i Psykiatrins ledningsgruppen och LPO psykisk hälsa. </a:t>
                      </a:r>
                    </a:p>
                    <a:p>
                      <a:endParaRPr lang="sv-SE" sz="1000" dirty="0">
                        <a:solidFill>
                          <a:schemeClr val="tx1"/>
                        </a:solidFill>
                      </a:endParaRPr>
                    </a:p>
                    <a:p>
                      <a:r>
                        <a:rPr lang="sv-SE" sz="1000" dirty="0">
                          <a:solidFill>
                            <a:schemeClr val="tx1"/>
                          </a:solidFill>
                        </a:rPr>
                        <a:t>Utvecklingsledaren finns ute i </a:t>
                      </a:r>
                      <a:r>
                        <a:rPr lang="sv-SE" sz="1000" dirty="0" err="1">
                          <a:solidFill>
                            <a:schemeClr val="tx1"/>
                          </a:solidFill>
                        </a:rPr>
                        <a:t>RDs</a:t>
                      </a:r>
                      <a:r>
                        <a:rPr lang="sv-SE" sz="1000" dirty="0">
                          <a:solidFill>
                            <a:schemeClr val="tx1"/>
                          </a:solidFill>
                        </a:rPr>
                        <a:t> avdelningar</a:t>
                      </a:r>
                      <a:r>
                        <a:rPr lang="sv-SE" sz="1000" baseline="0" dirty="0">
                          <a:solidFill>
                            <a:schemeClr val="tx1"/>
                          </a:solidFill>
                        </a:rPr>
                        <a:t> </a:t>
                      </a:r>
                      <a:r>
                        <a:rPr lang="sv-SE" sz="1000" dirty="0">
                          <a:solidFill>
                            <a:schemeClr val="tx1"/>
                          </a:solidFill>
                        </a:rPr>
                        <a:t>och i verksamheterna inom öppen- och slutenvården för att samtala med patienter och personal. Utvecklingsledaren blir en naturlig länk mellan patienter, personal och ledning. </a:t>
                      </a:r>
                    </a:p>
                    <a:p>
                      <a:r>
                        <a:rPr lang="sv-SE" sz="1000" dirty="0">
                          <a:solidFill>
                            <a:schemeClr val="tx1"/>
                          </a:solidFill>
                        </a:rPr>
                        <a:t>Utvecklingsledarens uppdrag utformas inom Psykiatrins utvecklingsenhet. Arbetsledning sker av Verksamhetschef i Psykiatrins utvecklingsenhet. </a:t>
                      </a:r>
                    </a:p>
                  </a:txBody>
                  <a:tcPr/>
                </a:tc>
                <a:tc>
                  <a:txBody>
                    <a:bodyPr/>
                    <a:lstStyle/>
                    <a:p>
                      <a:r>
                        <a:rPr lang="sv-SE" sz="1000" dirty="0">
                          <a:solidFill>
                            <a:schemeClr val="tx1"/>
                          </a:solidFill>
                        </a:rPr>
                        <a:t>PSY</a:t>
                      </a:r>
                    </a:p>
                  </a:txBody>
                  <a:tcPr/>
                </a:tc>
                <a:extLst>
                  <a:ext uri="{0D108BD9-81ED-4DB2-BD59-A6C34878D82A}">
                    <a16:rowId xmlns:a16="http://schemas.microsoft.com/office/drawing/2014/main" val="375889478"/>
                  </a:ext>
                </a:extLst>
              </a:tr>
            </a:tbl>
          </a:graphicData>
        </a:graphic>
      </p:graphicFrame>
    </p:spTree>
    <p:extLst>
      <p:ext uri="{BB962C8B-B14F-4D97-AF65-F5344CB8AC3E}">
        <p14:creationId xmlns:p14="http://schemas.microsoft.com/office/powerpoint/2010/main" val="3574721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Rubrik 5"/>
          <p:cNvSpPr>
            <a:spLocks noGrp="1"/>
          </p:cNvSpPr>
          <p:nvPr>
            <p:ph type="title"/>
          </p:nvPr>
        </p:nvSpPr>
        <p:spPr>
          <a:xfrm>
            <a:off x="74216" y="323022"/>
            <a:ext cx="7093840" cy="2383602"/>
          </a:xfrm>
          <a:ln>
            <a:solidFill>
              <a:schemeClr val="bg2"/>
            </a:solidFill>
          </a:ln>
        </p:spPr>
        <p:txBody>
          <a:bodyPr>
            <a:normAutofit fontScale="90000"/>
          </a:bodyPr>
          <a:lstStyle/>
          <a:p>
            <a:r>
              <a:rPr lang="sv-SE" dirty="0"/>
              <a:t>2. Insatser som främjar psykisk hälsa och förebygger psykisk ohälsa bland barn och unga </a:t>
            </a:r>
            <a:r>
              <a:rPr lang="sv-SE" sz="2000" dirty="0"/>
              <a:t>(</a:t>
            </a:r>
            <a:r>
              <a:rPr lang="sv-SE" sz="2000" b="0" i="1" dirty="0"/>
              <a:t>Kommunerna får stöd för främjande och förebyggande insatser till barn och unga genom skola, socialtjänst och folkhälsoarbete. </a:t>
            </a:r>
            <a:r>
              <a:rPr lang="sv-SE" sz="2000" dirty="0"/>
              <a:t>Sammanlagt 8 006 024 kr )</a:t>
            </a:r>
            <a:br>
              <a:rPr lang="sv-SE" sz="2000" dirty="0"/>
            </a:br>
            <a:endParaRPr lang="sv-SE" sz="2000" dirty="0"/>
          </a:p>
        </p:txBody>
      </p:sp>
      <p:sp>
        <p:nvSpPr>
          <p:cNvPr id="3" name="Platshållare för datum 2"/>
          <p:cNvSpPr>
            <a:spLocks noGrp="1"/>
          </p:cNvSpPr>
          <p:nvPr>
            <p:ph type="dt" sz="half" idx="10"/>
          </p:nvPr>
        </p:nvSpPr>
        <p:spPr/>
        <p:txBody>
          <a:bodyPr/>
          <a:lstStyle/>
          <a:p>
            <a:fld id="{9C5C3358-106F-4A3A-8507-6544091CE7EB}" type="datetime1">
              <a:rPr lang="sv-SE" smtClean="0"/>
              <a:t>2025-03-21</a:t>
            </a:fld>
            <a:endParaRPr lang="sv-SE" dirty="0"/>
          </a:p>
        </p:txBody>
      </p:sp>
      <p:sp>
        <p:nvSpPr>
          <p:cNvPr id="4" name="Platshållare för sidfot 3"/>
          <p:cNvSpPr>
            <a:spLocks noGrp="1"/>
          </p:cNvSpPr>
          <p:nvPr>
            <p:ph type="ftr" sz="quarter" idx="11"/>
          </p:nvPr>
        </p:nvSpPr>
        <p:spPr/>
        <p:txBody>
          <a:bodyPr/>
          <a:lstStyle/>
          <a:p>
            <a:r>
              <a:rPr lang="sv-SE"/>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13</a:t>
            </a:fld>
            <a:endParaRPr lang="sv-SE" dirty="0"/>
          </a:p>
        </p:txBody>
      </p:sp>
      <p:sp>
        <p:nvSpPr>
          <p:cNvPr id="2" name="Platshållare för innehåll 1"/>
          <p:cNvSpPr>
            <a:spLocks noGrp="1"/>
          </p:cNvSpPr>
          <p:nvPr>
            <p:ph sz="half" idx="4294967295"/>
          </p:nvPr>
        </p:nvSpPr>
        <p:spPr>
          <a:xfrm>
            <a:off x="0" y="2544707"/>
            <a:ext cx="5608638" cy="4313291"/>
          </a:xfrm>
        </p:spPr>
        <p:txBody>
          <a:bodyPr>
            <a:normAutofit fontScale="70000" lnSpcReduction="20000"/>
          </a:bodyPr>
          <a:lstStyle/>
          <a:p>
            <a:pPr>
              <a:buFont typeface="Wingdings" panose="05000000000000000000" pitchFamily="2" charset="2"/>
              <a:buChar char="Ø"/>
            </a:pPr>
            <a:r>
              <a:rPr lang="sv-SE" dirty="0"/>
              <a:t>Arenor som möter barn och föräldrar </a:t>
            </a:r>
          </a:p>
          <a:p>
            <a:pPr marL="0" indent="0">
              <a:buNone/>
            </a:pPr>
            <a:r>
              <a:rPr lang="sv-SE" dirty="0"/>
              <a:t>➢ Aviserad ny socialtjänstlag </a:t>
            </a:r>
          </a:p>
          <a:p>
            <a:pPr marL="0" indent="0">
              <a:buNone/>
            </a:pPr>
            <a:r>
              <a:rPr lang="sv-SE" dirty="0"/>
              <a:t>Kommunerna ska genomföra insatser för att: </a:t>
            </a:r>
          </a:p>
          <a:p>
            <a:pPr>
              <a:buFont typeface="Wingdings" panose="05000000000000000000" pitchFamily="2" charset="2"/>
              <a:buChar char="ü"/>
            </a:pPr>
            <a:r>
              <a:rPr lang="sv-SE" dirty="0"/>
              <a:t>Främja psykisk hälsa och förebygga psykisk ohälsa och psykosociala problem med fokus på socialtjänst, skolor och stöd till barn med psykisk ohälsa, skolfrånvaro eller bristande hemmiljö. </a:t>
            </a:r>
          </a:p>
          <a:p>
            <a:pPr>
              <a:buFont typeface="Wingdings" panose="05000000000000000000" pitchFamily="2" charset="2"/>
              <a:buChar char="ü"/>
            </a:pPr>
            <a:r>
              <a:rPr lang="sv-SE" dirty="0"/>
              <a:t>Öka kunskap om arbetssätt och samverkan för att ge barn med psykisk ohälsa och deras föräldrar rätt stöd, inklusive vid neuropsykiatriska behov. </a:t>
            </a:r>
          </a:p>
          <a:p>
            <a:pPr>
              <a:buFont typeface="Wingdings" panose="05000000000000000000" pitchFamily="2" charset="2"/>
              <a:buChar char="ü"/>
            </a:pPr>
            <a:r>
              <a:rPr lang="sv-SE" dirty="0"/>
              <a:t>Integrera arbetet med andra främjande och förebyggande insatser som föräldrastöd, ANDT, ensamhet, fysisk aktivitet och meningsfull fritid.</a:t>
            </a:r>
          </a:p>
        </p:txBody>
      </p:sp>
      <p:graphicFrame>
        <p:nvGraphicFramePr>
          <p:cNvPr id="8" name="Platshållare för innehåll 7"/>
          <p:cNvGraphicFramePr>
            <a:graphicFrameLocks noGrp="1"/>
          </p:cNvGraphicFramePr>
          <p:nvPr>
            <p:ph sz="half" idx="4294967295"/>
          </p:nvPr>
        </p:nvGraphicFramePr>
        <p:xfrm>
          <a:off x="7239912" y="950561"/>
          <a:ext cx="4885486" cy="5841222"/>
        </p:xfrm>
        <a:graphic>
          <a:graphicData uri="http://schemas.openxmlformats.org/drawingml/2006/table">
            <a:tbl>
              <a:tblPr firstRow="1" bandRow="1">
                <a:tableStyleId>{5C22544A-7EE6-4342-B048-85BDC9FD1C3A}</a:tableStyleId>
              </a:tblPr>
              <a:tblGrid>
                <a:gridCol w="1836492">
                  <a:extLst>
                    <a:ext uri="{9D8B030D-6E8A-4147-A177-3AD203B41FA5}">
                      <a16:colId xmlns:a16="http://schemas.microsoft.com/office/drawing/2014/main" val="1625335633"/>
                    </a:ext>
                  </a:extLst>
                </a:gridCol>
                <a:gridCol w="637798">
                  <a:extLst>
                    <a:ext uri="{9D8B030D-6E8A-4147-A177-3AD203B41FA5}">
                      <a16:colId xmlns:a16="http://schemas.microsoft.com/office/drawing/2014/main" val="2654132857"/>
                    </a:ext>
                  </a:extLst>
                </a:gridCol>
                <a:gridCol w="2202916">
                  <a:extLst>
                    <a:ext uri="{9D8B030D-6E8A-4147-A177-3AD203B41FA5}">
                      <a16:colId xmlns:a16="http://schemas.microsoft.com/office/drawing/2014/main" val="2640759698"/>
                    </a:ext>
                  </a:extLst>
                </a:gridCol>
                <a:gridCol w="208280">
                  <a:extLst>
                    <a:ext uri="{9D8B030D-6E8A-4147-A177-3AD203B41FA5}">
                      <a16:colId xmlns:a16="http://schemas.microsoft.com/office/drawing/2014/main" val="1284664619"/>
                    </a:ext>
                  </a:extLst>
                </a:gridCol>
              </a:tblGrid>
              <a:tr h="0">
                <a:tc gridSpan="2">
                  <a:txBody>
                    <a:bodyPr/>
                    <a:lstStyle/>
                    <a:p>
                      <a:r>
                        <a:rPr lang="sv-SE" sz="1400" dirty="0"/>
                        <a:t>Belopp per huvudman</a:t>
                      </a:r>
                    </a:p>
                  </a:txBody>
                  <a:tcPr/>
                </a:tc>
                <a:tc hMerge="1">
                  <a:txBody>
                    <a:bodyPr/>
                    <a:lstStyle/>
                    <a:p>
                      <a:endParaRPr lang="sv-SE"/>
                    </a:p>
                  </a:txBody>
                  <a:tcPr/>
                </a:tc>
                <a:tc gridSpan="2">
                  <a:txBody>
                    <a:bodyPr/>
                    <a:lstStyle/>
                    <a:p>
                      <a:endParaRPr lang="sv-SE"/>
                    </a:p>
                  </a:txBody>
                  <a:tcPr/>
                </a:tc>
                <a:tc hMerge="1">
                  <a:txBody>
                    <a:bodyPr/>
                    <a:lstStyle/>
                    <a:p>
                      <a:endParaRPr lang="sv-SE"/>
                    </a:p>
                  </a:txBody>
                  <a:tcPr/>
                </a:tc>
                <a:extLst>
                  <a:ext uri="{0D108BD9-81ED-4DB2-BD59-A6C34878D82A}">
                    <a16:rowId xmlns:a16="http://schemas.microsoft.com/office/drawing/2014/main" val="3530846025"/>
                  </a:ext>
                </a:extLst>
              </a:tr>
              <a:tr h="720582">
                <a:tc gridSpan="2">
                  <a:txBody>
                    <a:bodyPr/>
                    <a:lstStyle/>
                    <a:p>
                      <a:r>
                        <a:rPr lang="sv-SE" dirty="0"/>
                        <a:t>Malung/Sälen</a:t>
                      </a:r>
                    </a:p>
                    <a:p>
                      <a:r>
                        <a:rPr lang="sv-SE" dirty="0"/>
                        <a:t>Vansbro</a:t>
                      </a:r>
                    </a:p>
                  </a:txBody>
                  <a:tcPr/>
                </a:tc>
                <a:tc hMerge="1">
                  <a:txBody>
                    <a:bodyPr/>
                    <a:lstStyle/>
                    <a:p>
                      <a:endParaRPr lang="sv-SE"/>
                    </a:p>
                  </a:txBody>
                  <a:tcPr/>
                </a:tc>
                <a:tc gridSpan="2">
                  <a:txBody>
                    <a:bodyPr/>
                    <a:lstStyle/>
                    <a:p>
                      <a:r>
                        <a:rPr lang="sv-SE" dirty="0"/>
                        <a:t>354 674</a:t>
                      </a:r>
                    </a:p>
                    <a:p>
                      <a:r>
                        <a:rPr lang="sv-SE" dirty="0"/>
                        <a:t>311 874</a:t>
                      </a:r>
                    </a:p>
                  </a:txBody>
                  <a:tcPr/>
                </a:tc>
                <a:tc hMerge="1">
                  <a:txBody>
                    <a:bodyPr/>
                    <a:lstStyle/>
                    <a:p>
                      <a:endParaRPr lang="sv-SE"/>
                    </a:p>
                  </a:txBody>
                  <a:tcPr/>
                </a:tc>
                <a:extLst>
                  <a:ext uri="{0D108BD9-81ED-4DB2-BD59-A6C34878D82A}">
                    <a16:rowId xmlns:a16="http://schemas.microsoft.com/office/drawing/2014/main" val="660947387"/>
                  </a:ext>
                </a:extLst>
              </a:tr>
              <a:tr h="350085">
                <a:tc>
                  <a:txBody>
                    <a:bodyPr/>
                    <a:lstStyle/>
                    <a:p>
                      <a:r>
                        <a:rPr lang="sv-SE" dirty="0"/>
                        <a:t>Gagnef </a:t>
                      </a:r>
                    </a:p>
                  </a:txBody>
                  <a:tcPr/>
                </a:tc>
                <a:tc>
                  <a:txBody>
                    <a:bodyPr/>
                    <a:lstStyle/>
                    <a:p>
                      <a:endParaRPr lang="sv-SE" dirty="0"/>
                    </a:p>
                  </a:txBody>
                  <a:tcPr/>
                </a:tc>
                <a:tc>
                  <a:txBody>
                    <a:bodyPr/>
                    <a:lstStyle/>
                    <a:p>
                      <a:r>
                        <a:rPr lang="sv-SE" dirty="0"/>
                        <a:t>403 407</a:t>
                      </a:r>
                    </a:p>
                  </a:txBody>
                  <a:tcPr/>
                </a:tc>
                <a:tc>
                  <a:txBody>
                    <a:bodyPr/>
                    <a:lstStyle/>
                    <a:p>
                      <a:endParaRPr lang="sv-SE" dirty="0"/>
                    </a:p>
                  </a:txBody>
                  <a:tcPr/>
                </a:tc>
                <a:extLst>
                  <a:ext uri="{0D108BD9-81ED-4DB2-BD59-A6C34878D82A}">
                    <a16:rowId xmlns:a16="http://schemas.microsoft.com/office/drawing/2014/main" val="1542387927"/>
                  </a:ext>
                </a:extLst>
              </a:tr>
              <a:tr h="350085">
                <a:tc gridSpan="2">
                  <a:txBody>
                    <a:bodyPr/>
                    <a:lstStyle/>
                    <a:p>
                      <a:r>
                        <a:rPr lang="sv-SE" dirty="0"/>
                        <a:t>Leksand</a:t>
                      </a:r>
                    </a:p>
                  </a:txBody>
                  <a:tcPr/>
                </a:tc>
                <a:tc hMerge="1">
                  <a:txBody>
                    <a:bodyPr/>
                    <a:lstStyle/>
                    <a:p>
                      <a:endParaRPr lang="sv-SE"/>
                    </a:p>
                  </a:txBody>
                  <a:tcPr/>
                </a:tc>
                <a:tc gridSpan="2">
                  <a:txBody>
                    <a:bodyPr/>
                    <a:lstStyle/>
                    <a:p>
                      <a:r>
                        <a:rPr lang="sv-SE" dirty="0"/>
                        <a:t>466 464</a:t>
                      </a:r>
                    </a:p>
                  </a:txBody>
                  <a:tcPr/>
                </a:tc>
                <a:tc hMerge="1">
                  <a:txBody>
                    <a:bodyPr/>
                    <a:lstStyle/>
                    <a:p>
                      <a:endParaRPr lang="sv-SE"/>
                    </a:p>
                  </a:txBody>
                  <a:tcPr/>
                </a:tc>
                <a:extLst>
                  <a:ext uri="{0D108BD9-81ED-4DB2-BD59-A6C34878D82A}">
                    <a16:rowId xmlns:a16="http://schemas.microsoft.com/office/drawing/2014/main" val="3332846177"/>
                  </a:ext>
                </a:extLst>
              </a:tr>
              <a:tr h="345288">
                <a:tc gridSpan="2">
                  <a:txBody>
                    <a:bodyPr/>
                    <a:lstStyle/>
                    <a:p>
                      <a:r>
                        <a:rPr lang="sv-SE" dirty="0"/>
                        <a:t>Rättvik</a:t>
                      </a:r>
                    </a:p>
                  </a:txBody>
                  <a:tcPr/>
                </a:tc>
                <a:tc hMerge="1">
                  <a:txBody>
                    <a:bodyPr/>
                    <a:lstStyle/>
                    <a:p>
                      <a:endParaRPr lang="sv-SE"/>
                    </a:p>
                  </a:txBody>
                  <a:tcPr/>
                </a:tc>
                <a:tc gridSpan="2">
                  <a:txBody>
                    <a:bodyPr/>
                    <a:lstStyle/>
                    <a:p>
                      <a:r>
                        <a:rPr lang="sv-SE" dirty="0"/>
                        <a:t>355 268</a:t>
                      </a:r>
                    </a:p>
                  </a:txBody>
                  <a:tcPr/>
                </a:tc>
                <a:tc hMerge="1">
                  <a:txBody>
                    <a:bodyPr/>
                    <a:lstStyle/>
                    <a:p>
                      <a:endParaRPr lang="sv-SE"/>
                    </a:p>
                  </a:txBody>
                  <a:tcPr/>
                </a:tc>
                <a:extLst>
                  <a:ext uri="{0D108BD9-81ED-4DB2-BD59-A6C34878D82A}">
                    <a16:rowId xmlns:a16="http://schemas.microsoft.com/office/drawing/2014/main" val="2294200186"/>
                  </a:ext>
                </a:extLst>
              </a:tr>
              <a:tr h="350085">
                <a:tc gridSpan="2">
                  <a:txBody>
                    <a:bodyPr/>
                    <a:lstStyle/>
                    <a:p>
                      <a:r>
                        <a:rPr lang="sv-SE" dirty="0"/>
                        <a:t>Orsa</a:t>
                      </a:r>
                    </a:p>
                  </a:txBody>
                  <a:tcPr/>
                </a:tc>
                <a:tc hMerge="1">
                  <a:txBody>
                    <a:bodyPr/>
                    <a:lstStyle/>
                    <a:p>
                      <a:endParaRPr lang="sv-SE"/>
                    </a:p>
                  </a:txBody>
                  <a:tcPr/>
                </a:tc>
                <a:tc gridSpan="2">
                  <a:txBody>
                    <a:bodyPr/>
                    <a:lstStyle/>
                    <a:p>
                      <a:r>
                        <a:rPr lang="sv-SE" dirty="0"/>
                        <a:t>305 518</a:t>
                      </a:r>
                    </a:p>
                  </a:txBody>
                  <a:tcPr/>
                </a:tc>
                <a:tc hMerge="1">
                  <a:txBody>
                    <a:bodyPr/>
                    <a:lstStyle/>
                    <a:p>
                      <a:endParaRPr lang="sv-SE"/>
                    </a:p>
                  </a:txBody>
                  <a:tcPr/>
                </a:tc>
                <a:extLst>
                  <a:ext uri="{0D108BD9-81ED-4DB2-BD59-A6C34878D82A}">
                    <a16:rowId xmlns:a16="http://schemas.microsoft.com/office/drawing/2014/main" val="3558629392"/>
                  </a:ext>
                </a:extLst>
              </a:tr>
              <a:tr h="350085">
                <a:tc gridSpan="2">
                  <a:txBody>
                    <a:bodyPr/>
                    <a:lstStyle/>
                    <a:p>
                      <a:r>
                        <a:rPr lang="sv-SE" dirty="0"/>
                        <a:t>Älvdalen</a:t>
                      </a:r>
                    </a:p>
                  </a:txBody>
                  <a:tcPr/>
                </a:tc>
                <a:tc hMerge="1">
                  <a:txBody>
                    <a:bodyPr/>
                    <a:lstStyle/>
                    <a:p>
                      <a:endParaRPr lang="sv-SE"/>
                    </a:p>
                  </a:txBody>
                  <a:tcPr/>
                </a:tc>
                <a:tc gridSpan="2">
                  <a:txBody>
                    <a:bodyPr/>
                    <a:lstStyle/>
                    <a:p>
                      <a:r>
                        <a:rPr lang="sv-SE" dirty="0"/>
                        <a:t>306 619</a:t>
                      </a:r>
                    </a:p>
                  </a:txBody>
                  <a:tcPr/>
                </a:tc>
                <a:tc hMerge="1">
                  <a:txBody>
                    <a:bodyPr/>
                    <a:lstStyle/>
                    <a:p>
                      <a:endParaRPr lang="sv-SE"/>
                    </a:p>
                  </a:txBody>
                  <a:tcPr/>
                </a:tc>
                <a:extLst>
                  <a:ext uri="{0D108BD9-81ED-4DB2-BD59-A6C34878D82A}">
                    <a16:rowId xmlns:a16="http://schemas.microsoft.com/office/drawing/2014/main" val="3314683137"/>
                  </a:ext>
                </a:extLst>
              </a:tr>
              <a:tr h="350085">
                <a:tc gridSpan="2">
                  <a:txBody>
                    <a:bodyPr/>
                    <a:lstStyle/>
                    <a:p>
                      <a:r>
                        <a:rPr lang="sv-SE" dirty="0"/>
                        <a:t>Smedjebacken</a:t>
                      </a:r>
                    </a:p>
                  </a:txBody>
                  <a:tcPr/>
                </a:tc>
                <a:tc hMerge="1">
                  <a:txBody>
                    <a:bodyPr/>
                    <a:lstStyle/>
                    <a:p>
                      <a:endParaRPr lang="sv-SE"/>
                    </a:p>
                  </a:txBody>
                  <a:tcPr/>
                </a:tc>
                <a:tc gridSpan="2">
                  <a:txBody>
                    <a:bodyPr/>
                    <a:lstStyle/>
                    <a:p>
                      <a:r>
                        <a:rPr lang="sv-SE" dirty="0"/>
                        <a:t>375 524</a:t>
                      </a:r>
                    </a:p>
                  </a:txBody>
                  <a:tcPr/>
                </a:tc>
                <a:tc hMerge="1">
                  <a:txBody>
                    <a:bodyPr/>
                    <a:lstStyle/>
                    <a:p>
                      <a:endParaRPr lang="sv-SE"/>
                    </a:p>
                  </a:txBody>
                  <a:tcPr/>
                </a:tc>
                <a:extLst>
                  <a:ext uri="{0D108BD9-81ED-4DB2-BD59-A6C34878D82A}">
                    <a16:rowId xmlns:a16="http://schemas.microsoft.com/office/drawing/2014/main" val="2326846823"/>
                  </a:ext>
                </a:extLst>
              </a:tr>
              <a:tr h="350085">
                <a:tc gridSpan="2">
                  <a:txBody>
                    <a:bodyPr/>
                    <a:lstStyle/>
                    <a:p>
                      <a:r>
                        <a:rPr lang="sv-SE" dirty="0"/>
                        <a:t>Mora</a:t>
                      </a:r>
                    </a:p>
                  </a:txBody>
                  <a:tcPr/>
                </a:tc>
                <a:tc hMerge="1">
                  <a:txBody>
                    <a:bodyPr/>
                    <a:lstStyle/>
                    <a:p>
                      <a:endParaRPr lang="sv-SE"/>
                    </a:p>
                  </a:txBody>
                  <a:tcPr/>
                </a:tc>
                <a:tc gridSpan="2">
                  <a:txBody>
                    <a:bodyPr/>
                    <a:lstStyle/>
                    <a:p>
                      <a:r>
                        <a:rPr lang="sv-SE" dirty="0"/>
                        <a:t>533 588</a:t>
                      </a:r>
                    </a:p>
                  </a:txBody>
                  <a:tcPr/>
                </a:tc>
                <a:tc hMerge="1">
                  <a:txBody>
                    <a:bodyPr/>
                    <a:lstStyle/>
                    <a:p>
                      <a:endParaRPr lang="sv-SE"/>
                    </a:p>
                  </a:txBody>
                  <a:tcPr/>
                </a:tc>
                <a:extLst>
                  <a:ext uri="{0D108BD9-81ED-4DB2-BD59-A6C34878D82A}">
                    <a16:rowId xmlns:a16="http://schemas.microsoft.com/office/drawing/2014/main" val="131241356"/>
                  </a:ext>
                </a:extLst>
              </a:tr>
              <a:tr h="350085">
                <a:tc gridSpan="2">
                  <a:txBody>
                    <a:bodyPr/>
                    <a:lstStyle/>
                    <a:p>
                      <a:r>
                        <a:rPr lang="sv-SE" dirty="0"/>
                        <a:t>Falun</a:t>
                      </a:r>
                    </a:p>
                  </a:txBody>
                  <a:tcPr/>
                </a:tc>
                <a:tc hMerge="1">
                  <a:txBody>
                    <a:bodyPr/>
                    <a:lstStyle/>
                    <a:p>
                      <a:endParaRPr lang="sv-SE"/>
                    </a:p>
                  </a:txBody>
                  <a:tcPr/>
                </a:tc>
                <a:tc gridSpan="2">
                  <a:txBody>
                    <a:bodyPr/>
                    <a:lstStyle/>
                    <a:p>
                      <a:r>
                        <a:rPr lang="sv-SE" dirty="0"/>
                        <a:t>1 309 672</a:t>
                      </a:r>
                    </a:p>
                  </a:txBody>
                  <a:tcPr/>
                </a:tc>
                <a:tc hMerge="1">
                  <a:txBody>
                    <a:bodyPr/>
                    <a:lstStyle/>
                    <a:p>
                      <a:endParaRPr lang="sv-SE"/>
                    </a:p>
                  </a:txBody>
                  <a:tcPr/>
                </a:tc>
                <a:extLst>
                  <a:ext uri="{0D108BD9-81ED-4DB2-BD59-A6C34878D82A}">
                    <a16:rowId xmlns:a16="http://schemas.microsoft.com/office/drawing/2014/main" val="339239456"/>
                  </a:ext>
                </a:extLst>
              </a:tr>
              <a:tr h="350085">
                <a:tc gridSpan="2">
                  <a:txBody>
                    <a:bodyPr/>
                    <a:lstStyle/>
                    <a:p>
                      <a:r>
                        <a:rPr lang="sv-SE" dirty="0"/>
                        <a:t>Borlänge</a:t>
                      </a:r>
                    </a:p>
                  </a:txBody>
                  <a:tcPr/>
                </a:tc>
                <a:tc hMerge="1">
                  <a:txBody>
                    <a:bodyPr/>
                    <a:lstStyle/>
                    <a:p>
                      <a:endParaRPr lang="sv-SE"/>
                    </a:p>
                  </a:txBody>
                  <a:tcPr/>
                </a:tc>
                <a:tc gridSpan="2">
                  <a:txBody>
                    <a:bodyPr/>
                    <a:lstStyle/>
                    <a:p>
                      <a:r>
                        <a:rPr lang="sv-SE" dirty="0"/>
                        <a:t>1 155 336</a:t>
                      </a:r>
                    </a:p>
                  </a:txBody>
                  <a:tcPr/>
                </a:tc>
                <a:tc hMerge="1">
                  <a:txBody>
                    <a:bodyPr/>
                    <a:lstStyle/>
                    <a:p>
                      <a:endParaRPr lang="sv-SE"/>
                    </a:p>
                  </a:txBody>
                  <a:tcPr/>
                </a:tc>
                <a:extLst>
                  <a:ext uri="{0D108BD9-81ED-4DB2-BD59-A6C34878D82A}">
                    <a16:rowId xmlns:a16="http://schemas.microsoft.com/office/drawing/2014/main" val="2962586722"/>
                  </a:ext>
                </a:extLst>
              </a:tr>
              <a:tr h="350085">
                <a:tc gridSpan="2">
                  <a:txBody>
                    <a:bodyPr/>
                    <a:lstStyle/>
                    <a:p>
                      <a:r>
                        <a:rPr lang="sv-SE" dirty="0"/>
                        <a:t>Säter</a:t>
                      </a:r>
                    </a:p>
                  </a:txBody>
                  <a:tcPr/>
                </a:tc>
                <a:tc hMerge="1">
                  <a:txBody>
                    <a:bodyPr/>
                    <a:lstStyle/>
                    <a:p>
                      <a:endParaRPr lang="sv-SE"/>
                    </a:p>
                  </a:txBody>
                  <a:tcPr/>
                </a:tc>
                <a:tc gridSpan="2">
                  <a:txBody>
                    <a:bodyPr/>
                    <a:lstStyle/>
                    <a:p>
                      <a:r>
                        <a:rPr lang="sv-SE" dirty="0"/>
                        <a:t>401 458</a:t>
                      </a:r>
                    </a:p>
                  </a:txBody>
                  <a:tcPr/>
                </a:tc>
                <a:tc hMerge="1">
                  <a:txBody>
                    <a:bodyPr/>
                    <a:lstStyle/>
                    <a:p>
                      <a:endParaRPr lang="sv-SE"/>
                    </a:p>
                  </a:txBody>
                  <a:tcPr/>
                </a:tc>
                <a:extLst>
                  <a:ext uri="{0D108BD9-81ED-4DB2-BD59-A6C34878D82A}">
                    <a16:rowId xmlns:a16="http://schemas.microsoft.com/office/drawing/2014/main" val="1992845213"/>
                  </a:ext>
                </a:extLst>
              </a:tr>
              <a:tr h="350085">
                <a:tc gridSpan="2">
                  <a:txBody>
                    <a:bodyPr/>
                    <a:lstStyle/>
                    <a:p>
                      <a:r>
                        <a:rPr lang="sv-SE" dirty="0"/>
                        <a:t>Hedemora</a:t>
                      </a:r>
                    </a:p>
                  </a:txBody>
                  <a:tcPr/>
                </a:tc>
                <a:tc hMerge="1">
                  <a:txBody>
                    <a:bodyPr/>
                    <a:lstStyle/>
                    <a:p>
                      <a:endParaRPr lang="sv-SE"/>
                    </a:p>
                  </a:txBody>
                  <a:tcPr/>
                </a:tc>
                <a:tc gridSpan="2">
                  <a:txBody>
                    <a:bodyPr/>
                    <a:lstStyle/>
                    <a:p>
                      <a:r>
                        <a:rPr lang="sv-SE" dirty="0"/>
                        <a:t>460 022</a:t>
                      </a:r>
                    </a:p>
                  </a:txBody>
                  <a:tcPr/>
                </a:tc>
                <a:tc hMerge="1">
                  <a:txBody>
                    <a:bodyPr/>
                    <a:lstStyle/>
                    <a:p>
                      <a:endParaRPr lang="sv-SE"/>
                    </a:p>
                  </a:txBody>
                  <a:tcPr/>
                </a:tc>
                <a:extLst>
                  <a:ext uri="{0D108BD9-81ED-4DB2-BD59-A6C34878D82A}">
                    <a16:rowId xmlns:a16="http://schemas.microsoft.com/office/drawing/2014/main" val="1180444340"/>
                  </a:ext>
                </a:extLst>
              </a:tr>
              <a:tr h="350085">
                <a:tc gridSpan="2">
                  <a:txBody>
                    <a:bodyPr/>
                    <a:lstStyle/>
                    <a:p>
                      <a:r>
                        <a:rPr lang="sv-SE" dirty="0"/>
                        <a:t>Avesta</a:t>
                      </a:r>
                    </a:p>
                  </a:txBody>
                  <a:tcPr/>
                </a:tc>
                <a:tc hMerge="1">
                  <a:txBody>
                    <a:bodyPr/>
                    <a:lstStyle/>
                    <a:p>
                      <a:endParaRPr lang="sv-SE"/>
                    </a:p>
                  </a:txBody>
                  <a:tcPr/>
                </a:tc>
                <a:tc gridSpan="2">
                  <a:txBody>
                    <a:bodyPr/>
                    <a:lstStyle/>
                    <a:p>
                      <a:r>
                        <a:rPr lang="sv-SE" dirty="0"/>
                        <a:t>587 830</a:t>
                      </a:r>
                    </a:p>
                  </a:txBody>
                  <a:tcPr/>
                </a:tc>
                <a:tc hMerge="1">
                  <a:txBody>
                    <a:bodyPr/>
                    <a:lstStyle/>
                    <a:p>
                      <a:endParaRPr lang="sv-SE"/>
                    </a:p>
                  </a:txBody>
                  <a:tcPr/>
                </a:tc>
                <a:extLst>
                  <a:ext uri="{0D108BD9-81ED-4DB2-BD59-A6C34878D82A}">
                    <a16:rowId xmlns:a16="http://schemas.microsoft.com/office/drawing/2014/main" val="412271822"/>
                  </a:ext>
                </a:extLst>
              </a:tr>
              <a:tr h="350085">
                <a:tc gridSpan="2">
                  <a:txBody>
                    <a:bodyPr/>
                    <a:lstStyle/>
                    <a:p>
                      <a:r>
                        <a:rPr lang="sv-SE" dirty="0"/>
                        <a:t>Ludvika</a:t>
                      </a:r>
                    </a:p>
                  </a:txBody>
                  <a:tcPr/>
                </a:tc>
                <a:tc hMerge="1">
                  <a:txBody>
                    <a:bodyPr/>
                    <a:lstStyle/>
                    <a:p>
                      <a:endParaRPr lang="sv-SE"/>
                    </a:p>
                  </a:txBody>
                  <a:tcPr/>
                </a:tc>
                <a:tc gridSpan="2">
                  <a:txBody>
                    <a:bodyPr/>
                    <a:lstStyle/>
                    <a:p>
                      <a:r>
                        <a:rPr lang="sv-SE" dirty="0"/>
                        <a:t>678</a:t>
                      </a:r>
                      <a:r>
                        <a:rPr lang="sv-SE" baseline="0" dirty="0"/>
                        <a:t> 770</a:t>
                      </a:r>
                      <a:endParaRPr lang="sv-SE" dirty="0"/>
                    </a:p>
                  </a:txBody>
                  <a:tcPr/>
                </a:tc>
                <a:tc hMerge="1">
                  <a:txBody>
                    <a:bodyPr/>
                    <a:lstStyle/>
                    <a:p>
                      <a:endParaRPr lang="sv-SE"/>
                    </a:p>
                  </a:txBody>
                  <a:tcPr/>
                </a:tc>
                <a:extLst>
                  <a:ext uri="{0D108BD9-81ED-4DB2-BD59-A6C34878D82A}">
                    <a16:rowId xmlns:a16="http://schemas.microsoft.com/office/drawing/2014/main" val="2875590155"/>
                  </a:ext>
                </a:extLst>
              </a:tr>
            </a:tbl>
          </a:graphicData>
        </a:graphic>
      </p:graphicFrame>
      <p:cxnSp>
        <p:nvCxnSpPr>
          <p:cNvPr id="10" name="Rak koppling 9"/>
          <p:cNvCxnSpPr/>
          <p:nvPr/>
        </p:nvCxnSpPr>
        <p:spPr>
          <a:xfrm flipV="1">
            <a:off x="7239912" y="1641021"/>
            <a:ext cx="4885486" cy="6230"/>
          </a:xfrm>
          <a:prstGeom prst="line">
            <a:avLst/>
          </a:prstGeom>
          <a:ln w="19050">
            <a:solidFill>
              <a:schemeClr val="bg1"/>
            </a:solidFill>
          </a:ln>
        </p:spPr>
        <p:style>
          <a:lnRef idx="1">
            <a:schemeClr val="accent4"/>
          </a:lnRef>
          <a:fillRef idx="0">
            <a:schemeClr val="accent4"/>
          </a:fillRef>
          <a:effectRef idx="0">
            <a:schemeClr val="accent4"/>
          </a:effectRef>
          <a:fontRef idx="minor">
            <a:schemeClr val="tx1"/>
          </a:fontRef>
        </p:style>
      </p:cxnSp>
    </p:spTree>
    <p:extLst>
      <p:ext uri="{BB962C8B-B14F-4D97-AF65-F5344CB8AC3E}">
        <p14:creationId xmlns:p14="http://schemas.microsoft.com/office/powerpoint/2010/main" val="1467693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a:xfrm>
            <a:off x="829055" y="2439529"/>
            <a:ext cx="10952397" cy="3574439"/>
          </a:xfrm>
        </p:spPr>
        <p:txBody>
          <a:bodyPr>
            <a:normAutofit fontScale="70000" lnSpcReduction="20000"/>
          </a:bodyPr>
          <a:lstStyle/>
          <a:p>
            <a:pPr marL="0" indent="0">
              <a:buNone/>
            </a:pPr>
            <a:r>
              <a:rPr lang="sv-SE" dirty="0"/>
              <a:t>Regionerna och länen ska: </a:t>
            </a:r>
          </a:p>
          <a:p>
            <a:r>
              <a:rPr lang="sv-SE" dirty="0"/>
              <a:t>Göra analyser och insatser för kapacitetsstyrning av vårdplatser. </a:t>
            </a:r>
          </a:p>
          <a:p>
            <a:r>
              <a:rPr lang="sv-SE" dirty="0"/>
              <a:t>Analysera och genomföra insatser för att förebygga och minska behovet av tvångsåtgärder, med beaktande av kompetensutveckling och alternativa metoder. </a:t>
            </a:r>
          </a:p>
          <a:p>
            <a:r>
              <a:rPr lang="sv-SE" dirty="0"/>
              <a:t>Säkerställa samverkansavtal för utskrivning anpassade till tvångsvård och rättspsykiatri, med fokus på kommunala insatser och samverkan. </a:t>
            </a:r>
          </a:p>
          <a:p>
            <a:r>
              <a:rPr lang="sv-SE" dirty="0"/>
              <a:t>Stärka samverkan för heldygnsvårdade personer som behöver stöd från socialtjänst eller </a:t>
            </a:r>
            <a:r>
              <a:rPr lang="sv-SE" dirty="0" err="1"/>
              <a:t>hälso-</a:t>
            </a:r>
            <a:r>
              <a:rPr lang="sv-SE" dirty="0"/>
              <a:t> och sjukvård, särskilt vid utskrivning från rättspsykiatrin. </a:t>
            </a:r>
          </a:p>
          <a:p>
            <a:r>
              <a:rPr lang="sv-SE" dirty="0"/>
              <a:t>Utveckla insatser för komplexa behov, inklusive psykisk eller fysisk ohälsa såsom skadligt bruk och beroende, med integrerade team, verksamheter eller metoder.</a:t>
            </a:r>
          </a:p>
        </p:txBody>
      </p:sp>
      <p:sp>
        <p:nvSpPr>
          <p:cNvPr id="3" name="Platshållare för datum 2"/>
          <p:cNvSpPr>
            <a:spLocks noGrp="1"/>
          </p:cNvSpPr>
          <p:nvPr>
            <p:ph type="dt" sz="half" idx="10"/>
          </p:nvPr>
        </p:nvSpPr>
        <p:spPr/>
        <p:txBody>
          <a:bodyPr/>
          <a:lstStyle/>
          <a:p>
            <a:fld id="{9C5C3358-106F-4A3A-8507-6544091CE7EB}" type="datetime1">
              <a:rPr lang="sv-SE" smtClean="0"/>
              <a:t>2025-03-21</a:t>
            </a:fld>
            <a:endParaRPr lang="sv-SE" dirty="0"/>
          </a:p>
        </p:txBody>
      </p:sp>
      <p:sp>
        <p:nvSpPr>
          <p:cNvPr id="4" name="Platshållare för sidfot 3"/>
          <p:cNvSpPr>
            <a:spLocks noGrp="1"/>
          </p:cNvSpPr>
          <p:nvPr>
            <p:ph type="ftr" sz="quarter" idx="11"/>
          </p:nvPr>
        </p:nvSpPr>
        <p:spPr/>
        <p:txBody>
          <a:bodyPr/>
          <a:lstStyle/>
          <a:p>
            <a:r>
              <a:rPr lang="sv-SE"/>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14</a:t>
            </a:fld>
            <a:endParaRPr lang="sv-SE" dirty="0"/>
          </a:p>
        </p:txBody>
      </p:sp>
      <p:sp>
        <p:nvSpPr>
          <p:cNvPr id="6" name="Rubrik 5"/>
          <p:cNvSpPr>
            <a:spLocks noGrp="1"/>
          </p:cNvSpPr>
          <p:nvPr>
            <p:ph type="title"/>
          </p:nvPr>
        </p:nvSpPr>
        <p:spPr>
          <a:xfrm>
            <a:off x="829056" y="1204962"/>
            <a:ext cx="9998271" cy="1209600"/>
          </a:xfrm>
        </p:spPr>
        <p:txBody>
          <a:bodyPr>
            <a:normAutofit fontScale="90000"/>
          </a:bodyPr>
          <a:lstStyle/>
          <a:p>
            <a:r>
              <a:rPr lang="sv-SE" sz="2700" dirty="0"/>
              <a:t>3. Utveckla insatserna för personer med komplexa behov, särskilt inom samsjuklighet, heldygnsvård, tvångsvård och rättspsykiatri (Region </a:t>
            </a:r>
            <a:r>
              <a:rPr lang="sv-SE" sz="2800" dirty="0"/>
              <a:t>13 524 332 kr, länsgemensamt 5 409 733 kr)</a:t>
            </a:r>
            <a:endParaRPr lang="sv-SE" sz="2700" dirty="0"/>
          </a:p>
        </p:txBody>
      </p:sp>
      <p:sp>
        <p:nvSpPr>
          <p:cNvPr id="7" name="Rubrik 10">
            <a:extLst>
              <a:ext uri="{FF2B5EF4-FFF2-40B4-BE49-F238E27FC236}">
                <a16:creationId xmlns:a16="http://schemas.microsoft.com/office/drawing/2014/main" id="{0278F8B9-9CEE-15B4-585D-CC5BED7766F3}"/>
              </a:ext>
            </a:extLst>
          </p:cNvPr>
          <p:cNvSpPr txBox="1">
            <a:spLocks/>
          </p:cNvSpPr>
          <p:nvPr/>
        </p:nvSpPr>
        <p:spPr>
          <a:xfrm>
            <a:off x="3008478" y="46710"/>
            <a:ext cx="8772975" cy="1209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chemeClr val="tx2"/>
                </a:solidFill>
                <a:latin typeface="+mj-lt"/>
                <a:ea typeface="+mj-ea"/>
                <a:cs typeface="+mj-cs"/>
              </a:defRPr>
            </a:lvl1pPr>
          </a:lstStyle>
          <a:p>
            <a:r>
              <a:rPr lang="sv-SE" dirty="0"/>
              <a:t>Beskrivning av insatsområdet</a:t>
            </a:r>
            <a:endParaRPr lang="sv-SE" sz="2800" dirty="0"/>
          </a:p>
        </p:txBody>
      </p:sp>
      <p:sp>
        <p:nvSpPr>
          <p:cNvPr id="8" name="Rektangel 7">
            <a:extLst>
              <a:ext uri="{FF2B5EF4-FFF2-40B4-BE49-F238E27FC236}">
                <a16:creationId xmlns:a16="http://schemas.microsoft.com/office/drawing/2014/main" id="{E8C0AD76-EAE0-15E3-12B7-770562FAC409}"/>
              </a:ext>
            </a:extLst>
          </p:cNvPr>
          <p:cNvSpPr/>
          <p:nvPr/>
        </p:nvSpPr>
        <p:spPr>
          <a:xfrm>
            <a:off x="268224" y="1352562"/>
            <a:ext cx="487680" cy="4719054"/>
          </a:xfrm>
          <a:prstGeom prst="rect">
            <a:avLst/>
          </a:prstGeom>
          <a:solidFill>
            <a:srgbClr val="F15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F15060"/>
              </a:highlight>
            </a:endParaRPr>
          </a:p>
        </p:txBody>
      </p:sp>
    </p:spTree>
    <p:extLst>
      <p:ext uri="{BB962C8B-B14F-4D97-AF65-F5344CB8AC3E}">
        <p14:creationId xmlns:p14="http://schemas.microsoft.com/office/powerpoint/2010/main" val="15658111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645664" y="252984"/>
            <a:ext cx="8411808" cy="868680"/>
          </a:xfrm>
        </p:spPr>
        <p:txBody>
          <a:bodyPr>
            <a:normAutofit fontScale="90000"/>
          </a:bodyPr>
          <a:lstStyle/>
          <a:p>
            <a:r>
              <a:rPr lang="sv-SE" sz="2000" dirty="0"/>
              <a:t>Utveckla insatserna för personer med komplexa behov, särskilt inom samsjuklighet, heldygnsvård, tvångsvård och rättspsykiatri </a:t>
            </a:r>
            <a:br>
              <a:rPr lang="sv-SE" sz="2000" dirty="0"/>
            </a:br>
            <a:r>
              <a:rPr lang="sv-SE" sz="2000" b="0" dirty="0"/>
              <a:t>(5 409 733 kr)</a:t>
            </a:r>
          </a:p>
        </p:txBody>
      </p:sp>
      <p:graphicFrame>
        <p:nvGraphicFramePr>
          <p:cNvPr id="3" name="Tabell 2"/>
          <p:cNvGraphicFramePr>
            <a:graphicFrameLocks noGrp="1"/>
          </p:cNvGraphicFramePr>
          <p:nvPr>
            <p:extLst>
              <p:ext uri="{D42A27DB-BD31-4B8C-83A1-F6EECF244321}">
                <p14:modId xmlns:p14="http://schemas.microsoft.com/office/powerpoint/2010/main" val="496303331"/>
              </p:ext>
            </p:extLst>
          </p:nvPr>
        </p:nvGraphicFramePr>
        <p:xfrm>
          <a:off x="499872" y="1312958"/>
          <a:ext cx="11495998" cy="4947634"/>
        </p:xfrm>
        <a:graphic>
          <a:graphicData uri="http://schemas.openxmlformats.org/drawingml/2006/table">
            <a:tbl>
              <a:tblPr firstRow="1" bandRow="1">
                <a:tableStyleId>{5C22544A-7EE6-4342-B048-85BDC9FD1C3A}</a:tableStyleId>
              </a:tblPr>
              <a:tblGrid>
                <a:gridCol w="2299200">
                  <a:extLst>
                    <a:ext uri="{9D8B030D-6E8A-4147-A177-3AD203B41FA5}">
                      <a16:colId xmlns:a16="http://schemas.microsoft.com/office/drawing/2014/main" val="127215971"/>
                    </a:ext>
                  </a:extLst>
                </a:gridCol>
                <a:gridCol w="3995195">
                  <a:extLst>
                    <a:ext uri="{9D8B030D-6E8A-4147-A177-3AD203B41FA5}">
                      <a16:colId xmlns:a16="http://schemas.microsoft.com/office/drawing/2014/main" val="3770111905"/>
                    </a:ext>
                  </a:extLst>
                </a:gridCol>
                <a:gridCol w="1639186">
                  <a:extLst>
                    <a:ext uri="{9D8B030D-6E8A-4147-A177-3AD203B41FA5}">
                      <a16:colId xmlns:a16="http://schemas.microsoft.com/office/drawing/2014/main" val="1403520382"/>
                    </a:ext>
                  </a:extLst>
                </a:gridCol>
                <a:gridCol w="1567917">
                  <a:extLst>
                    <a:ext uri="{9D8B030D-6E8A-4147-A177-3AD203B41FA5}">
                      <a16:colId xmlns:a16="http://schemas.microsoft.com/office/drawing/2014/main" val="353859609"/>
                    </a:ext>
                  </a:extLst>
                </a:gridCol>
                <a:gridCol w="1994500">
                  <a:extLst>
                    <a:ext uri="{9D8B030D-6E8A-4147-A177-3AD203B41FA5}">
                      <a16:colId xmlns:a16="http://schemas.microsoft.com/office/drawing/2014/main" val="3179652770"/>
                    </a:ext>
                  </a:extLst>
                </a:gridCol>
              </a:tblGrid>
              <a:tr h="490373">
                <a:tc>
                  <a:txBody>
                    <a:bodyPr/>
                    <a:lstStyle/>
                    <a:p>
                      <a:r>
                        <a:rPr lang="sv-SE" sz="1400" dirty="0"/>
                        <a:t>Insats</a:t>
                      </a:r>
                    </a:p>
                  </a:txBody>
                  <a:tcPr/>
                </a:tc>
                <a:tc>
                  <a:txBody>
                    <a:bodyPr/>
                    <a:lstStyle/>
                    <a:p>
                      <a:r>
                        <a:rPr lang="sv-SE" sz="1400" dirty="0"/>
                        <a:t>Beskrivning av insatsen, syfte/mål</a:t>
                      </a:r>
                    </a:p>
                  </a:txBody>
                  <a:tcPr/>
                </a:tc>
                <a:tc>
                  <a:txBody>
                    <a:bodyPr/>
                    <a:lstStyle/>
                    <a:p>
                      <a:r>
                        <a:rPr lang="sv-SE" sz="1400" dirty="0"/>
                        <a:t>Typ av insats (ny eller pågående)</a:t>
                      </a:r>
                    </a:p>
                  </a:txBody>
                  <a:tcPr/>
                </a:tc>
                <a:tc>
                  <a:txBody>
                    <a:bodyPr/>
                    <a:lstStyle/>
                    <a:p>
                      <a:pPr algn="ctr"/>
                      <a:r>
                        <a:rPr lang="sv-SE" sz="1400" dirty="0"/>
                        <a:t>Belopp (beslutat)</a:t>
                      </a:r>
                    </a:p>
                  </a:txBody>
                  <a:tcPr/>
                </a:tc>
                <a:tc>
                  <a:txBody>
                    <a:bodyPr/>
                    <a:lstStyle/>
                    <a:p>
                      <a:r>
                        <a:rPr lang="sv-SE" sz="1400" dirty="0"/>
                        <a:t>Ansvarig</a:t>
                      </a:r>
                    </a:p>
                  </a:txBody>
                  <a:tcPr/>
                </a:tc>
                <a:extLst>
                  <a:ext uri="{0D108BD9-81ED-4DB2-BD59-A6C34878D82A}">
                    <a16:rowId xmlns:a16="http://schemas.microsoft.com/office/drawing/2014/main" val="843390410"/>
                  </a:ext>
                </a:extLst>
              </a:tr>
              <a:tr h="680434">
                <a:tc>
                  <a:txBody>
                    <a:bodyPr/>
                    <a:lstStyle/>
                    <a:p>
                      <a:r>
                        <a:rPr lang="sv-SE" sz="1200" b="1" strike="noStrike" dirty="0"/>
                        <a:t>Kommungeme</a:t>
                      </a:r>
                      <a:r>
                        <a:rPr lang="sv-SE" sz="1200" b="1" strike="noStrike" baseline="0" dirty="0"/>
                        <a:t>nsamt HVB, unga med samsjuklighet, delregionalt</a:t>
                      </a:r>
                      <a:endParaRPr lang="sv-SE" sz="1200" b="1" strike="noStrik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aseline="0" dirty="0">
                          <a:solidFill>
                            <a:schemeClr val="tx1"/>
                          </a:solidFill>
                        </a:rPr>
                        <a:t>.Fortsättning av etableringen av det delregional HVB-hemmet.</a:t>
                      </a:r>
                      <a:endParaRPr lang="sv-SE" sz="1200" dirty="0">
                        <a:solidFill>
                          <a:schemeClr val="tx1"/>
                        </a:solidFill>
                      </a:endParaRPr>
                    </a:p>
                  </a:txBody>
                  <a:tcPr/>
                </a:tc>
                <a:tc>
                  <a:txBody>
                    <a:bodyPr/>
                    <a:lstStyle/>
                    <a:p>
                      <a:pPr algn="ctr"/>
                      <a:r>
                        <a:rPr lang="sv-SE" sz="1200" b="0" dirty="0">
                          <a:solidFill>
                            <a:schemeClr val="tx1"/>
                          </a:solidFill>
                        </a:rPr>
                        <a:t>Pågående/ fortsättning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800 000</a:t>
                      </a:r>
                    </a:p>
                  </a:txBody>
                  <a:tcPr/>
                </a:tc>
                <a:tc>
                  <a:txBody>
                    <a:bodyPr/>
                    <a:lstStyle/>
                    <a:p>
                      <a:r>
                        <a:rPr lang="sv-SE" sz="1200" b="0" baseline="0" dirty="0"/>
                        <a:t>Borlänge kommun i samverkan med anslutna kommuner</a:t>
                      </a:r>
                      <a:endParaRPr lang="sv-SE" sz="1200" b="0" dirty="0"/>
                    </a:p>
                  </a:txBody>
                  <a:tcPr/>
                </a:tc>
                <a:extLst>
                  <a:ext uri="{0D108BD9-81ED-4DB2-BD59-A6C34878D82A}">
                    <a16:rowId xmlns:a16="http://schemas.microsoft.com/office/drawing/2014/main" val="70507815"/>
                  </a:ext>
                </a:extLst>
              </a:tr>
              <a:tr h="621792">
                <a:tc>
                  <a:txBody>
                    <a:bodyPr/>
                    <a:lstStyle/>
                    <a:p>
                      <a:r>
                        <a:rPr lang="sv-SE" sz="1200" b="1" dirty="0"/>
                        <a:t>Projekt </a:t>
                      </a:r>
                      <a:r>
                        <a:rPr lang="sv-SE" sz="1200" b="1" dirty="0" err="1"/>
                        <a:t>MiniMaria</a:t>
                      </a:r>
                      <a:endParaRPr lang="sv-SE" sz="12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latin typeface="+mn-lt"/>
                          <a:ea typeface="+mn-ea"/>
                          <a:cs typeface="+mn-cs"/>
                        </a:rPr>
                        <a:t>Fortsätt arbete, implementering, projektorganisation, arbetsgrupper och överenskommelser kommuner osv. (lönekostnader personal (viss %) i projektgrupp)</a:t>
                      </a:r>
                    </a:p>
                  </a:txBody>
                  <a:tcPr/>
                </a:tc>
                <a:tc>
                  <a:txBody>
                    <a:bodyPr/>
                    <a:lstStyle/>
                    <a:p>
                      <a:pPr algn="ctr"/>
                      <a:r>
                        <a:rPr lang="sv-SE" sz="1200" b="0" dirty="0">
                          <a:solidFill>
                            <a:schemeClr val="tx1"/>
                          </a:solidFill>
                        </a:rPr>
                        <a:t>Pågående/ fortsättning</a:t>
                      </a:r>
                    </a:p>
                  </a:txBody>
                  <a:tcPr/>
                </a:tc>
                <a:tc>
                  <a:txBody>
                    <a:bodyPr/>
                    <a:lstStyle/>
                    <a:p>
                      <a:pPr algn="ctr"/>
                      <a:r>
                        <a:rPr lang="sv-SE" sz="1200" b="0" dirty="0"/>
                        <a:t>1 000 000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err="1"/>
                        <a:t>Div</a:t>
                      </a:r>
                      <a:r>
                        <a:rPr lang="sv-SE" sz="1200" b="0" dirty="0"/>
                        <a:t> Psykiatri och </a:t>
                      </a:r>
                      <a:r>
                        <a:rPr lang="sv-SE" sz="1200" b="0" dirty="0" err="1"/>
                        <a:t>hab</a:t>
                      </a:r>
                      <a:r>
                        <a:rPr lang="sv-SE" sz="1200" b="0" dirty="0"/>
                        <a:t> samt värdkommunerna</a:t>
                      </a:r>
                    </a:p>
                  </a:txBody>
                  <a:tcPr/>
                </a:tc>
                <a:extLst>
                  <a:ext uri="{0D108BD9-81ED-4DB2-BD59-A6C34878D82A}">
                    <a16:rowId xmlns:a16="http://schemas.microsoft.com/office/drawing/2014/main" val="3315881899"/>
                  </a:ext>
                </a:extLst>
              </a:tr>
              <a:tr h="3461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t>Stöd till arbete med kunskapsbaserad vård och omsorg i samverkan mellan RD och i kommunerna</a:t>
                      </a:r>
                    </a:p>
                  </a:txBody>
                  <a:tcPr/>
                </a:tc>
                <a:tc>
                  <a:txBody>
                    <a:bodyPr/>
                    <a:lstStyle/>
                    <a:p>
                      <a:pPr marL="0" indent="0">
                        <a:buFont typeface="Arial" panose="020B0604020202020204" pitchFamily="34" charset="0"/>
                        <a:buNone/>
                      </a:pPr>
                      <a:r>
                        <a:rPr lang="sv-SE" sz="1200" baseline="0" dirty="0">
                          <a:solidFill>
                            <a:schemeClr val="tx1"/>
                          </a:solidFill>
                        </a:rPr>
                        <a:t>Stöd till det regionala kunskapsstyrningsarbetet region och kommuner genom Lokala programområden, 50 % samordnartjänst.</a:t>
                      </a:r>
                      <a:endParaRPr lang="sv-SE" sz="1200" dirty="0">
                        <a:solidFill>
                          <a:schemeClr val="tx1"/>
                        </a:solidFill>
                      </a:endParaRPr>
                    </a:p>
                  </a:txBody>
                  <a:tcPr/>
                </a:tc>
                <a:tc>
                  <a:txBody>
                    <a:bodyPr/>
                    <a:lstStyle/>
                    <a:p>
                      <a:pPr algn="ctr"/>
                      <a:r>
                        <a:rPr lang="sv-SE" sz="1200" b="0" dirty="0">
                          <a:solidFill>
                            <a:schemeClr val="tx1"/>
                          </a:solidFill>
                        </a:rPr>
                        <a:t>Pågående/ fortsättning</a:t>
                      </a:r>
                    </a:p>
                  </a:txBody>
                  <a:tcPr/>
                </a:tc>
                <a:tc>
                  <a:txBody>
                    <a:bodyPr/>
                    <a:lstStyle/>
                    <a:p>
                      <a:pPr algn="ctr"/>
                      <a:r>
                        <a:rPr lang="sv-SE" sz="1200" dirty="0"/>
                        <a:t>400 000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t>RSS Dalarna</a:t>
                      </a:r>
                    </a:p>
                    <a:p>
                      <a:endParaRPr lang="sv-SE" sz="1200" dirty="0"/>
                    </a:p>
                    <a:p>
                      <a:endParaRPr lang="sv-SE" sz="1200" dirty="0"/>
                    </a:p>
                  </a:txBody>
                  <a:tcPr/>
                </a:tc>
                <a:extLst>
                  <a:ext uri="{0D108BD9-81ED-4DB2-BD59-A6C34878D82A}">
                    <a16:rowId xmlns:a16="http://schemas.microsoft.com/office/drawing/2014/main" val="1788447572"/>
                  </a:ext>
                </a:extLst>
              </a:tr>
              <a:tr h="3461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rPr>
                        <a:t>Stödja utvecklingsarbete i IFO-chefsnätverk </a:t>
                      </a:r>
                    </a:p>
                  </a:txBody>
                  <a:tcPr/>
                </a:tc>
                <a:tc>
                  <a:txBody>
                    <a:bodyPr/>
                    <a:lstStyle/>
                    <a:p>
                      <a:r>
                        <a:rPr lang="sv-SE" sz="1200" dirty="0">
                          <a:solidFill>
                            <a:schemeClr val="tx1"/>
                          </a:solidFill>
                        </a:rPr>
                        <a:t>Insatser för att stärka IFOs målgrupp och medarbetare (komplext beroende, samsjuklighet. Ge nätverket ”en budget” att förvalta och förankra i LCHNV. </a:t>
                      </a:r>
                    </a:p>
                  </a:txBody>
                  <a:tcPr/>
                </a:tc>
                <a:tc>
                  <a:txBody>
                    <a:bodyPr/>
                    <a:lstStyle/>
                    <a:p>
                      <a:pPr algn="ctr"/>
                      <a:r>
                        <a:rPr lang="sv-SE" sz="1200" b="0" dirty="0">
                          <a:solidFill>
                            <a:schemeClr val="tx1"/>
                          </a:solidFill>
                        </a:rPr>
                        <a:t>Pågående/ fortsättning</a:t>
                      </a:r>
                    </a:p>
                  </a:txBody>
                  <a:tcPr/>
                </a:tc>
                <a:tc>
                  <a:txBody>
                    <a:bodyPr/>
                    <a:lstStyle/>
                    <a:p>
                      <a:pPr algn="ctr"/>
                      <a:r>
                        <a:rPr lang="sv-SE" sz="1200" dirty="0"/>
                        <a:t>300 000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t>RSS Dalarna</a:t>
                      </a:r>
                    </a:p>
                    <a:p>
                      <a:endParaRPr lang="sv-SE" sz="1200" dirty="0"/>
                    </a:p>
                  </a:txBody>
                  <a:tcPr/>
                </a:tc>
                <a:extLst>
                  <a:ext uri="{0D108BD9-81ED-4DB2-BD59-A6C34878D82A}">
                    <a16:rowId xmlns:a16="http://schemas.microsoft.com/office/drawing/2014/main" val="2538734040"/>
                  </a:ext>
                </a:extLst>
              </a:tr>
              <a:tr h="3461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t>Stödja utvecklingsarbete</a:t>
                      </a:r>
                      <a:r>
                        <a:rPr lang="sv-SE" sz="1200" b="1" baseline="0" dirty="0"/>
                        <a:t> </a:t>
                      </a:r>
                      <a:r>
                        <a:rPr lang="sv-SE" sz="1200" b="1" dirty="0"/>
                        <a:t>regionalt </a:t>
                      </a:r>
                      <a:r>
                        <a:rPr lang="sv-SE" sz="1200" b="1" dirty="0" err="1"/>
                        <a:t>LSSoL</a:t>
                      </a:r>
                      <a:r>
                        <a:rPr lang="sv-SE" sz="1200" b="1" dirty="0"/>
                        <a:t>-nätverk</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rPr>
                        <a:t>Insatser för att stärka </a:t>
                      </a:r>
                      <a:r>
                        <a:rPr lang="sv-SE" sz="1200" dirty="0" err="1">
                          <a:solidFill>
                            <a:schemeClr val="tx1"/>
                          </a:solidFill>
                        </a:rPr>
                        <a:t>LSSoL</a:t>
                      </a:r>
                      <a:r>
                        <a:rPr lang="sv-SE" sz="1200" dirty="0">
                          <a:solidFill>
                            <a:schemeClr val="tx1"/>
                          </a:solidFill>
                        </a:rPr>
                        <a:t> och dess medarbetare (komplext beroende, samsjuklighet. Ge nätverk ”en budget” att förvalta och förankra i LCHNV. </a:t>
                      </a:r>
                    </a:p>
                  </a:txBody>
                  <a:tcPr/>
                </a:tc>
                <a:tc>
                  <a:txBody>
                    <a:bodyPr/>
                    <a:lstStyle/>
                    <a:p>
                      <a:pPr algn="ctr"/>
                      <a:r>
                        <a:rPr lang="sv-SE" sz="1200" b="0" dirty="0">
                          <a:solidFill>
                            <a:schemeClr val="tx1"/>
                          </a:solidFill>
                        </a:rPr>
                        <a:t>Pågående/ fortsättning</a:t>
                      </a:r>
                    </a:p>
                  </a:txBody>
                  <a:tcPr/>
                </a:tc>
                <a:tc>
                  <a:txBody>
                    <a:bodyPr/>
                    <a:lstStyle/>
                    <a:p>
                      <a:pPr algn="ctr"/>
                      <a:r>
                        <a:rPr lang="sv-SE" sz="1200" dirty="0"/>
                        <a:t>200 000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t>RSS Dalarna</a:t>
                      </a:r>
                    </a:p>
                    <a:p>
                      <a:endParaRPr lang="sv-SE" sz="1200" dirty="0"/>
                    </a:p>
                  </a:txBody>
                  <a:tcPr/>
                </a:tc>
                <a:extLst>
                  <a:ext uri="{0D108BD9-81ED-4DB2-BD59-A6C34878D82A}">
                    <a16:rowId xmlns:a16="http://schemas.microsoft.com/office/drawing/2014/main" val="1518928856"/>
                  </a:ext>
                </a:extLst>
              </a:tr>
              <a:tr h="401010">
                <a:tc>
                  <a:txBody>
                    <a:bodyPr/>
                    <a:lstStyle/>
                    <a:p>
                      <a:r>
                        <a:rPr lang="sv-SE" sz="1200" b="1" dirty="0">
                          <a:solidFill>
                            <a:schemeClr val="tx1"/>
                          </a:solidFill>
                        </a:rPr>
                        <a:t>Utvecklingsarbete sprutbytesprogrammet</a:t>
                      </a:r>
                    </a:p>
                  </a:txBody>
                  <a:tcPr/>
                </a:tc>
                <a:tc>
                  <a:txBody>
                    <a:bodyPr/>
                    <a:lstStyle/>
                    <a:p>
                      <a:r>
                        <a:rPr lang="sv-SE" sz="1200" dirty="0">
                          <a:solidFill>
                            <a:schemeClr val="tx1"/>
                          </a:solidFill>
                        </a:rPr>
                        <a:t>Utveckling av sprututbytesprogrammet med följande insatser:</a:t>
                      </a:r>
                    </a:p>
                    <a:p>
                      <a:r>
                        <a:rPr lang="sv-SE" sz="1200" dirty="0">
                          <a:solidFill>
                            <a:schemeClr val="tx1"/>
                          </a:solidFill>
                        </a:rPr>
                        <a:t>- kompetenshöjning</a:t>
                      </a:r>
                    </a:p>
                    <a:p>
                      <a:r>
                        <a:rPr lang="sv-SE" sz="1200" dirty="0">
                          <a:solidFill>
                            <a:schemeClr val="tx1"/>
                          </a:solidFill>
                        </a:rPr>
                        <a:t>- tillgänglighet- spridning i länet</a:t>
                      </a:r>
                    </a:p>
                    <a:p>
                      <a:r>
                        <a:rPr lang="sv-SE" sz="1200" dirty="0">
                          <a:solidFill>
                            <a:schemeClr val="tx1"/>
                          </a:solidFill>
                        </a:rPr>
                        <a:t>- Utarbeta struktur samverkan</a:t>
                      </a:r>
                    </a:p>
                  </a:txBody>
                  <a:tcPr/>
                </a:tc>
                <a:tc>
                  <a:txBody>
                    <a:bodyPr/>
                    <a:lstStyle/>
                    <a:p>
                      <a:pPr algn="ctr"/>
                      <a:r>
                        <a:rPr lang="sv-SE" sz="1200" dirty="0"/>
                        <a:t>Ny</a:t>
                      </a:r>
                    </a:p>
                  </a:txBody>
                  <a:tcPr/>
                </a:tc>
                <a:tc>
                  <a:txBody>
                    <a:bodyPr/>
                    <a:lstStyle/>
                    <a:p>
                      <a:pPr algn="ctr"/>
                      <a:r>
                        <a:rPr lang="sv-SE" sz="1200" dirty="0"/>
                        <a:t>200 000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err="1"/>
                        <a:t>Div</a:t>
                      </a:r>
                      <a:r>
                        <a:rPr lang="sv-SE" sz="1200" b="0" dirty="0"/>
                        <a:t> Psykiatri och </a:t>
                      </a:r>
                      <a:r>
                        <a:rPr lang="sv-SE" sz="1200" b="0" dirty="0" err="1"/>
                        <a:t>hab</a:t>
                      </a:r>
                      <a:r>
                        <a:rPr lang="sv-SE" sz="1200" b="0" dirty="0"/>
                        <a:t> och infektionskliniken</a:t>
                      </a:r>
                    </a:p>
                    <a:p>
                      <a:endParaRPr lang="sv-SE" sz="1200" dirty="0"/>
                    </a:p>
                  </a:txBody>
                  <a:tcPr/>
                </a:tc>
                <a:extLst>
                  <a:ext uri="{0D108BD9-81ED-4DB2-BD59-A6C34878D82A}">
                    <a16:rowId xmlns:a16="http://schemas.microsoft.com/office/drawing/2014/main" val="1211167243"/>
                  </a:ext>
                </a:extLst>
              </a:tr>
            </a:tbl>
          </a:graphicData>
        </a:graphic>
      </p:graphicFrame>
      <p:sp>
        <p:nvSpPr>
          <p:cNvPr id="4" name="Rektangel 3">
            <a:extLst>
              <a:ext uri="{FF2B5EF4-FFF2-40B4-BE49-F238E27FC236}">
                <a16:creationId xmlns:a16="http://schemas.microsoft.com/office/drawing/2014/main" id="{836C62B0-D4E4-E38F-E237-0AD5CC51EA84}"/>
              </a:ext>
            </a:extLst>
          </p:cNvPr>
          <p:cNvSpPr/>
          <p:nvPr/>
        </p:nvSpPr>
        <p:spPr>
          <a:xfrm>
            <a:off x="304800" y="1312958"/>
            <a:ext cx="195072" cy="4947634"/>
          </a:xfrm>
          <a:prstGeom prst="rect">
            <a:avLst/>
          </a:prstGeom>
          <a:solidFill>
            <a:srgbClr val="F15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93CEC1"/>
              </a:highlight>
            </a:endParaRPr>
          </a:p>
        </p:txBody>
      </p:sp>
    </p:spTree>
    <p:extLst>
      <p:ext uri="{BB962C8B-B14F-4D97-AF65-F5344CB8AC3E}">
        <p14:creationId xmlns:p14="http://schemas.microsoft.com/office/powerpoint/2010/main" val="17399212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645664" y="252984"/>
            <a:ext cx="8411808" cy="868680"/>
          </a:xfrm>
        </p:spPr>
        <p:txBody>
          <a:bodyPr>
            <a:normAutofit fontScale="90000"/>
          </a:bodyPr>
          <a:lstStyle/>
          <a:p>
            <a:r>
              <a:rPr lang="sv-SE" sz="2000" dirty="0"/>
              <a:t>Utveckla insatserna för personer med komplexa behov, särskilt inom samsjuklighet, heldygnsvård, tvångsvård och rättspsykiatri – forts.</a:t>
            </a:r>
            <a:br>
              <a:rPr lang="sv-SE" sz="2000" dirty="0"/>
            </a:br>
            <a:r>
              <a:rPr lang="sv-SE" sz="2000" b="0" dirty="0"/>
              <a:t>(5 409 733 kr)</a:t>
            </a:r>
          </a:p>
        </p:txBody>
      </p:sp>
      <p:graphicFrame>
        <p:nvGraphicFramePr>
          <p:cNvPr id="3" name="Tabell 2"/>
          <p:cNvGraphicFramePr>
            <a:graphicFrameLocks noGrp="1"/>
          </p:cNvGraphicFramePr>
          <p:nvPr>
            <p:extLst>
              <p:ext uri="{D42A27DB-BD31-4B8C-83A1-F6EECF244321}">
                <p14:modId xmlns:p14="http://schemas.microsoft.com/office/powerpoint/2010/main" val="2887125825"/>
              </p:ext>
            </p:extLst>
          </p:nvPr>
        </p:nvGraphicFramePr>
        <p:xfrm>
          <a:off x="499872" y="1312958"/>
          <a:ext cx="11495998" cy="2164080"/>
        </p:xfrm>
        <a:graphic>
          <a:graphicData uri="http://schemas.openxmlformats.org/drawingml/2006/table">
            <a:tbl>
              <a:tblPr firstRow="1" bandRow="1">
                <a:tableStyleId>{5C22544A-7EE6-4342-B048-85BDC9FD1C3A}</a:tableStyleId>
              </a:tblPr>
              <a:tblGrid>
                <a:gridCol w="2299200">
                  <a:extLst>
                    <a:ext uri="{9D8B030D-6E8A-4147-A177-3AD203B41FA5}">
                      <a16:colId xmlns:a16="http://schemas.microsoft.com/office/drawing/2014/main" val="127215971"/>
                    </a:ext>
                  </a:extLst>
                </a:gridCol>
                <a:gridCol w="3995195">
                  <a:extLst>
                    <a:ext uri="{9D8B030D-6E8A-4147-A177-3AD203B41FA5}">
                      <a16:colId xmlns:a16="http://schemas.microsoft.com/office/drawing/2014/main" val="3770111905"/>
                    </a:ext>
                  </a:extLst>
                </a:gridCol>
                <a:gridCol w="1639186">
                  <a:extLst>
                    <a:ext uri="{9D8B030D-6E8A-4147-A177-3AD203B41FA5}">
                      <a16:colId xmlns:a16="http://schemas.microsoft.com/office/drawing/2014/main" val="1403520382"/>
                    </a:ext>
                  </a:extLst>
                </a:gridCol>
                <a:gridCol w="1567917">
                  <a:extLst>
                    <a:ext uri="{9D8B030D-6E8A-4147-A177-3AD203B41FA5}">
                      <a16:colId xmlns:a16="http://schemas.microsoft.com/office/drawing/2014/main" val="353859609"/>
                    </a:ext>
                  </a:extLst>
                </a:gridCol>
                <a:gridCol w="1994500">
                  <a:extLst>
                    <a:ext uri="{9D8B030D-6E8A-4147-A177-3AD203B41FA5}">
                      <a16:colId xmlns:a16="http://schemas.microsoft.com/office/drawing/2014/main" val="3179652770"/>
                    </a:ext>
                  </a:extLst>
                </a:gridCol>
              </a:tblGrid>
              <a:tr h="490373">
                <a:tc>
                  <a:txBody>
                    <a:bodyPr/>
                    <a:lstStyle/>
                    <a:p>
                      <a:r>
                        <a:rPr lang="sv-SE" sz="1400" dirty="0"/>
                        <a:t>Insats</a:t>
                      </a:r>
                    </a:p>
                  </a:txBody>
                  <a:tcPr/>
                </a:tc>
                <a:tc>
                  <a:txBody>
                    <a:bodyPr/>
                    <a:lstStyle/>
                    <a:p>
                      <a:r>
                        <a:rPr lang="sv-SE" sz="1400" dirty="0"/>
                        <a:t>Beskrivning av insatsen, syfte/mål</a:t>
                      </a:r>
                    </a:p>
                  </a:txBody>
                  <a:tcPr/>
                </a:tc>
                <a:tc>
                  <a:txBody>
                    <a:bodyPr/>
                    <a:lstStyle/>
                    <a:p>
                      <a:r>
                        <a:rPr lang="sv-SE" sz="1400" dirty="0"/>
                        <a:t>Typ av insats (ny eller pågående)</a:t>
                      </a:r>
                    </a:p>
                  </a:txBody>
                  <a:tcPr/>
                </a:tc>
                <a:tc>
                  <a:txBody>
                    <a:bodyPr/>
                    <a:lstStyle/>
                    <a:p>
                      <a:pPr algn="ctr"/>
                      <a:r>
                        <a:rPr lang="sv-SE" sz="1400" dirty="0"/>
                        <a:t>Belopp (beslutat)</a:t>
                      </a:r>
                    </a:p>
                  </a:txBody>
                  <a:tcPr/>
                </a:tc>
                <a:tc>
                  <a:txBody>
                    <a:bodyPr/>
                    <a:lstStyle/>
                    <a:p>
                      <a:r>
                        <a:rPr lang="sv-SE" sz="1400" dirty="0"/>
                        <a:t>Ansvarig</a:t>
                      </a:r>
                    </a:p>
                  </a:txBody>
                  <a:tcPr/>
                </a:tc>
                <a:extLst>
                  <a:ext uri="{0D108BD9-81ED-4DB2-BD59-A6C34878D82A}">
                    <a16:rowId xmlns:a16="http://schemas.microsoft.com/office/drawing/2014/main" val="843390410"/>
                  </a:ext>
                </a:extLst>
              </a:tr>
              <a:tr h="680434">
                <a:tc>
                  <a:txBody>
                    <a:bodyPr/>
                    <a:lstStyle/>
                    <a:p>
                      <a:r>
                        <a:rPr lang="sv-SE" sz="1200" b="1" strike="noStrike" dirty="0"/>
                        <a:t>Vårdkedja förstärkt utskrivningsprocess efter psykiatrisk slutenvård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00" dirty="0">
                          <a:effectLst/>
                        </a:rPr>
                        <a:t>Samverkan mellan slutenvård, rättspsykiatrisk vård, primärvård, Öppenvårdspsykiatri och kommun avseende utskrivningsplanering för patienter med komplexa vårdbehov.</a:t>
                      </a:r>
                      <a:endParaRPr lang="sv-SE" sz="1200" dirty="0">
                        <a:solidFill>
                          <a:schemeClr val="tx1"/>
                        </a:solidFill>
                      </a:endParaRPr>
                    </a:p>
                  </a:txBody>
                  <a:tcPr/>
                </a:tc>
                <a:tc>
                  <a:txBody>
                    <a:bodyPr/>
                    <a:lstStyle/>
                    <a:p>
                      <a:pPr algn="ctr"/>
                      <a:r>
                        <a:rPr lang="sv-SE" sz="1200" b="0" dirty="0">
                          <a:solidFill>
                            <a:schemeClr val="tx1"/>
                          </a:solidFill>
                        </a:rPr>
                        <a:t>Ny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1 709 733 </a:t>
                      </a:r>
                    </a:p>
                  </a:txBody>
                  <a:tcPr/>
                </a:tc>
                <a:tc>
                  <a:txBody>
                    <a:bodyPr/>
                    <a:lstStyle/>
                    <a:p>
                      <a:r>
                        <a:rPr lang="sv-SE" sz="1200" b="0" baseline="0" dirty="0"/>
                        <a:t>Div. Psykiatri och </a:t>
                      </a:r>
                      <a:r>
                        <a:rPr lang="sv-SE" sz="1200" b="0" baseline="0" dirty="0" err="1"/>
                        <a:t>hab.</a:t>
                      </a:r>
                      <a:r>
                        <a:rPr lang="sv-SE" sz="1200" b="0" baseline="0" dirty="0"/>
                        <a:t> </a:t>
                      </a:r>
                      <a:endParaRPr lang="sv-SE" sz="1200" b="0" dirty="0"/>
                    </a:p>
                  </a:txBody>
                  <a:tcPr/>
                </a:tc>
                <a:extLst>
                  <a:ext uri="{0D108BD9-81ED-4DB2-BD59-A6C34878D82A}">
                    <a16:rowId xmlns:a16="http://schemas.microsoft.com/office/drawing/2014/main" val="70507815"/>
                  </a:ext>
                </a:extLst>
              </a:tr>
              <a:tr h="6217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baseline="0" dirty="0">
                          <a:solidFill>
                            <a:schemeClr val="tx1"/>
                          </a:solidFill>
                        </a:rPr>
                        <a:t>Samverkan avseende patienter i behov av smärtvård (med samsjuklighet)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Fortsatt arbete med nya arbetssätt i samverkan för målgruppen.</a:t>
                      </a:r>
                    </a:p>
                  </a:txBody>
                  <a:tcPr/>
                </a:tc>
                <a:tc>
                  <a:txBody>
                    <a:bodyPr/>
                    <a:lstStyle/>
                    <a:p>
                      <a:pPr algn="ctr"/>
                      <a:r>
                        <a:rPr lang="sv-SE" sz="1200" b="0" dirty="0"/>
                        <a:t>Pågående/ fortsättning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800 000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t>Medicinkliniken</a:t>
                      </a:r>
                    </a:p>
                  </a:txBody>
                  <a:tcPr/>
                </a:tc>
                <a:extLst>
                  <a:ext uri="{0D108BD9-81ED-4DB2-BD59-A6C34878D82A}">
                    <a16:rowId xmlns:a16="http://schemas.microsoft.com/office/drawing/2014/main" val="3315881899"/>
                  </a:ext>
                </a:extLst>
              </a:tr>
            </a:tbl>
          </a:graphicData>
        </a:graphic>
      </p:graphicFrame>
      <p:sp>
        <p:nvSpPr>
          <p:cNvPr id="4" name="Rektangel 3">
            <a:extLst>
              <a:ext uri="{FF2B5EF4-FFF2-40B4-BE49-F238E27FC236}">
                <a16:creationId xmlns:a16="http://schemas.microsoft.com/office/drawing/2014/main" id="{836C62B0-D4E4-E38F-E237-0AD5CC51EA84}"/>
              </a:ext>
            </a:extLst>
          </p:cNvPr>
          <p:cNvSpPr/>
          <p:nvPr/>
        </p:nvSpPr>
        <p:spPr>
          <a:xfrm>
            <a:off x="301452" y="1312958"/>
            <a:ext cx="198420" cy="2164080"/>
          </a:xfrm>
          <a:prstGeom prst="rect">
            <a:avLst/>
          </a:prstGeom>
          <a:solidFill>
            <a:srgbClr val="F1506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93CEC1"/>
              </a:highlight>
            </a:endParaRPr>
          </a:p>
        </p:txBody>
      </p:sp>
    </p:spTree>
    <p:extLst>
      <p:ext uri="{BB962C8B-B14F-4D97-AF65-F5344CB8AC3E}">
        <p14:creationId xmlns:p14="http://schemas.microsoft.com/office/powerpoint/2010/main" val="3522428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a:xfrm>
            <a:off x="2800949" y="126007"/>
            <a:ext cx="8220548" cy="801061"/>
          </a:xfrm>
        </p:spPr>
        <p:txBody>
          <a:bodyPr>
            <a:noAutofit/>
          </a:bodyPr>
          <a:lstStyle/>
          <a:p>
            <a:r>
              <a:rPr lang="sv-SE" sz="1600" dirty="0">
                <a:solidFill>
                  <a:srgbClr val="FF0000"/>
                </a:solidFill>
              </a:rPr>
              <a:t>2024 års insatser</a:t>
            </a:r>
            <a:br>
              <a:rPr lang="sv-SE" sz="1600" dirty="0"/>
            </a:br>
            <a:r>
              <a:rPr lang="sv-SE" sz="1600" dirty="0"/>
              <a:t>3. En mer sammanhållen, behovsanpassad och personcentrerad vård och omsorg för personer med samsjuklighet eller omfattande behov 8 947 874 kr</a:t>
            </a:r>
            <a:endParaRPr lang="sv-SE" sz="1600" dirty="0">
              <a:solidFill>
                <a:srgbClr val="FF0000"/>
              </a:solidFill>
            </a:endParaRPr>
          </a:p>
        </p:txBody>
      </p:sp>
      <p:graphicFrame>
        <p:nvGraphicFramePr>
          <p:cNvPr id="4" name="Platshållare för innehåll 3"/>
          <p:cNvGraphicFramePr>
            <a:graphicFrameLocks noGrp="1"/>
          </p:cNvGraphicFramePr>
          <p:nvPr>
            <p:ph idx="1"/>
            <p:extLst>
              <p:ext uri="{D42A27DB-BD31-4B8C-83A1-F6EECF244321}">
                <p14:modId xmlns:p14="http://schemas.microsoft.com/office/powerpoint/2010/main" val="2580756404"/>
              </p:ext>
            </p:extLst>
          </p:nvPr>
        </p:nvGraphicFramePr>
        <p:xfrm>
          <a:off x="324639" y="927068"/>
          <a:ext cx="10696858" cy="5514089"/>
        </p:xfrm>
        <a:graphic>
          <a:graphicData uri="http://schemas.openxmlformats.org/drawingml/2006/table">
            <a:tbl>
              <a:tblPr firstRow="1" bandRow="1">
                <a:tableStyleId>{5C22544A-7EE6-4342-B048-85BDC9FD1C3A}</a:tableStyleId>
              </a:tblPr>
              <a:tblGrid>
                <a:gridCol w="2807834">
                  <a:extLst>
                    <a:ext uri="{9D8B030D-6E8A-4147-A177-3AD203B41FA5}">
                      <a16:colId xmlns:a16="http://schemas.microsoft.com/office/drawing/2014/main" val="3476804830"/>
                    </a:ext>
                  </a:extLst>
                </a:gridCol>
                <a:gridCol w="1563311">
                  <a:extLst>
                    <a:ext uri="{9D8B030D-6E8A-4147-A177-3AD203B41FA5}">
                      <a16:colId xmlns:a16="http://schemas.microsoft.com/office/drawing/2014/main" val="3096626017"/>
                    </a:ext>
                  </a:extLst>
                </a:gridCol>
                <a:gridCol w="5290777">
                  <a:extLst>
                    <a:ext uri="{9D8B030D-6E8A-4147-A177-3AD203B41FA5}">
                      <a16:colId xmlns:a16="http://schemas.microsoft.com/office/drawing/2014/main" val="3822803768"/>
                    </a:ext>
                  </a:extLst>
                </a:gridCol>
                <a:gridCol w="1034936">
                  <a:extLst>
                    <a:ext uri="{9D8B030D-6E8A-4147-A177-3AD203B41FA5}">
                      <a16:colId xmlns:a16="http://schemas.microsoft.com/office/drawing/2014/main" val="630604386"/>
                    </a:ext>
                  </a:extLst>
                </a:gridCol>
              </a:tblGrid>
              <a:tr h="423929">
                <a:tc>
                  <a:txBody>
                    <a:bodyPr/>
                    <a:lstStyle/>
                    <a:p>
                      <a:r>
                        <a:rPr lang="sv-SE" sz="1400" dirty="0"/>
                        <a:t>Insats</a:t>
                      </a:r>
                    </a:p>
                  </a:txBody>
                  <a:tcPr/>
                </a:tc>
                <a:tc>
                  <a:txBody>
                    <a:bodyPr/>
                    <a:lstStyle/>
                    <a:p>
                      <a:pPr algn="ctr"/>
                      <a:r>
                        <a:rPr lang="sv-SE" sz="1400" dirty="0"/>
                        <a:t>Totalbelopp i kr</a:t>
                      </a:r>
                    </a:p>
                  </a:txBody>
                  <a:tcPr/>
                </a:tc>
                <a:tc>
                  <a:txBody>
                    <a:bodyPr/>
                    <a:lstStyle/>
                    <a:p>
                      <a:r>
                        <a:rPr lang="sv-SE" sz="1400" dirty="0"/>
                        <a:t>Syfte och mål</a:t>
                      </a:r>
                    </a:p>
                  </a:txBody>
                  <a:tcPr/>
                </a:tc>
                <a:tc>
                  <a:txBody>
                    <a:bodyPr/>
                    <a:lstStyle/>
                    <a:p>
                      <a:r>
                        <a:rPr lang="sv-SE" sz="1000" dirty="0"/>
                        <a:t>Ansvar/mottagare</a:t>
                      </a:r>
                    </a:p>
                  </a:txBody>
                  <a:tcPr/>
                </a:tc>
                <a:extLst>
                  <a:ext uri="{0D108BD9-81ED-4DB2-BD59-A6C34878D82A}">
                    <a16:rowId xmlns:a16="http://schemas.microsoft.com/office/drawing/2014/main" val="974784752"/>
                  </a:ext>
                </a:extLst>
              </a:tr>
              <a:tr h="672269">
                <a:tc>
                  <a:txBody>
                    <a:bodyPr/>
                    <a:lstStyle/>
                    <a:p>
                      <a:r>
                        <a:rPr lang="sv-SE" sz="1000" b="1" strike="noStrike" dirty="0"/>
                        <a:t>Projekt</a:t>
                      </a:r>
                      <a:r>
                        <a:rPr lang="sv-SE" sz="1000" b="1" strike="noStrike" baseline="0" dirty="0"/>
                        <a:t> regionalt HVB unga</a:t>
                      </a:r>
                      <a:endParaRPr lang="sv-SE" sz="1000" b="1" strike="noStrike" dirty="0"/>
                    </a:p>
                  </a:txBody>
                  <a:tcPr/>
                </a:tc>
                <a:tc>
                  <a:txBody>
                    <a:bodyPr/>
                    <a:lstStyle/>
                    <a:p>
                      <a:pPr algn="ctr"/>
                      <a:r>
                        <a:rPr lang="sv-SE" sz="1000" baseline="0" dirty="0">
                          <a:solidFill>
                            <a:schemeClr val="tx1"/>
                          </a:solidFill>
                        </a:rPr>
                        <a:t>2 321 084 kr</a:t>
                      </a:r>
                      <a:endParaRPr lang="sv-SE" sz="1000" dirty="0">
                        <a:solidFill>
                          <a:schemeClr val="tx1"/>
                        </a:solidFill>
                      </a:endParaRPr>
                    </a:p>
                  </a:txBody>
                  <a:tcPr/>
                </a:tc>
                <a:tc>
                  <a:txBody>
                    <a:bodyPr/>
                    <a:lstStyle/>
                    <a:p>
                      <a:r>
                        <a:rPr lang="sv-SE" sz="1000" dirty="0">
                          <a:solidFill>
                            <a:schemeClr val="tx1"/>
                          </a:solidFill>
                        </a:rPr>
                        <a:t>Uppstart av verksamheten (personal, lokaler, övriga resurser).</a:t>
                      </a:r>
                      <a:r>
                        <a:rPr lang="sv-SE" sz="1000" baseline="0" dirty="0">
                          <a:solidFill>
                            <a:schemeClr val="tx1"/>
                          </a:solidFill>
                        </a:rPr>
                        <a:t> </a:t>
                      </a:r>
                      <a:endParaRPr lang="sv-SE" sz="1000" dirty="0">
                        <a:solidFill>
                          <a:schemeClr val="tx1"/>
                        </a:solidFill>
                      </a:endParaRPr>
                    </a:p>
                  </a:txBody>
                  <a:tcPr/>
                </a:tc>
                <a:tc>
                  <a:txBody>
                    <a:bodyPr/>
                    <a:lstStyle/>
                    <a:p>
                      <a:r>
                        <a:rPr lang="sv-SE" sz="1000" dirty="0"/>
                        <a:t>L</a:t>
                      </a:r>
                      <a:r>
                        <a:rPr lang="sv-SE" sz="1000" baseline="0" dirty="0"/>
                        <a:t>änets kommuner och PSY</a:t>
                      </a:r>
                    </a:p>
                    <a:p>
                      <a:r>
                        <a:rPr lang="sv-SE" sz="1000" dirty="0"/>
                        <a:t>(medel till ansvarig kommun)</a:t>
                      </a:r>
                    </a:p>
                  </a:txBody>
                  <a:tcPr/>
                </a:tc>
                <a:extLst>
                  <a:ext uri="{0D108BD9-81ED-4DB2-BD59-A6C34878D82A}">
                    <a16:rowId xmlns:a16="http://schemas.microsoft.com/office/drawing/2014/main" val="529355690"/>
                  </a:ext>
                </a:extLst>
              </a:tr>
              <a:tr h="958769">
                <a:tc>
                  <a:txBody>
                    <a:bodyPr/>
                    <a:lstStyle/>
                    <a:p>
                      <a:r>
                        <a:rPr lang="sv-SE" sz="1000" b="1" strike="noStrike" kern="1200" baseline="0" dirty="0" err="1">
                          <a:solidFill>
                            <a:schemeClr val="tx1"/>
                          </a:solidFill>
                          <a:latin typeface="+mn-lt"/>
                          <a:ea typeface="+mn-ea"/>
                          <a:cs typeface="+mn-cs"/>
                        </a:rPr>
                        <a:t>MiniMaria</a:t>
                      </a:r>
                      <a:endParaRPr lang="sv-SE" sz="1000" b="1" strike="noStrike" kern="1200" baseline="0" dirty="0">
                        <a:solidFill>
                          <a:schemeClr val="tx1"/>
                        </a:solidFill>
                        <a:latin typeface="+mn-lt"/>
                        <a:ea typeface="+mn-ea"/>
                        <a:cs typeface="+mn-cs"/>
                      </a:endParaRPr>
                    </a:p>
                  </a:txBody>
                  <a:tcPr/>
                </a:tc>
                <a:tc>
                  <a:txBody>
                    <a:bodyPr/>
                    <a:lstStyle/>
                    <a:p>
                      <a:pPr marL="0" algn="ctr" defTabSz="914400" rtl="0" eaLnBrk="1" latinLnBrk="0" hangingPunct="1"/>
                      <a:r>
                        <a:rPr lang="sv-SE" sz="1000" kern="1200" baseline="0" dirty="0">
                          <a:solidFill>
                            <a:schemeClr val="tx1"/>
                          </a:solidFill>
                          <a:latin typeface="+mn-lt"/>
                          <a:ea typeface="+mn-ea"/>
                          <a:cs typeface="+mn-cs"/>
                        </a:rPr>
                        <a:t>900 000 kr</a:t>
                      </a:r>
                      <a:endParaRPr lang="sv-SE" sz="1000" kern="1200" dirty="0">
                        <a:solidFill>
                          <a:schemeClr val="tx1"/>
                        </a:solidFill>
                        <a:latin typeface="+mn-lt"/>
                        <a:ea typeface="+mn-ea"/>
                        <a:cs typeface="+mn-cs"/>
                      </a:endParaRPr>
                    </a:p>
                  </a:txBody>
                  <a:tcPr/>
                </a:tc>
                <a:tc>
                  <a:txBody>
                    <a:bodyPr/>
                    <a:lstStyle/>
                    <a:p>
                      <a:pPr marL="0" algn="l" defTabSz="914400" rtl="0" eaLnBrk="1" latinLnBrk="0" hangingPunct="1"/>
                      <a:r>
                        <a:rPr lang="sv-SE" sz="1000" kern="1200" dirty="0">
                          <a:solidFill>
                            <a:schemeClr val="tx1"/>
                          </a:solidFill>
                          <a:latin typeface="+mn-lt"/>
                          <a:ea typeface="+mn-ea"/>
                          <a:cs typeface="+mn-cs"/>
                        </a:rPr>
                        <a:t>Uppstart proje</a:t>
                      </a:r>
                      <a:r>
                        <a:rPr lang="sv-SE" sz="1050" kern="1200" dirty="0">
                          <a:solidFill>
                            <a:schemeClr val="tx1"/>
                          </a:solidFill>
                          <a:latin typeface="+mn-lt"/>
                          <a:ea typeface="+mn-ea"/>
                          <a:cs typeface="+mn-cs"/>
                        </a:rPr>
                        <a:t>k</a:t>
                      </a:r>
                      <a:r>
                        <a:rPr lang="sv-SE" sz="1000" kern="1200" dirty="0">
                          <a:solidFill>
                            <a:schemeClr val="tx1"/>
                          </a:solidFill>
                          <a:latin typeface="+mn-lt"/>
                          <a:ea typeface="+mn-ea"/>
                          <a:cs typeface="+mn-cs"/>
                        </a:rPr>
                        <a:t>torganisation (våren/hösten) (lönekostnader personal (viss %) i projektgrupp)</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000" dirty="0"/>
                        <a:t>L</a:t>
                      </a:r>
                      <a:r>
                        <a:rPr lang="sv-SE" sz="1000" baseline="0" dirty="0"/>
                        <a:t>änets kommuner</a:t>
                      </a:r>
                      <a:endParaRPr lang="sv-SE" sz="1000" dirty="0"/>
                    </a:p>
                    <a:p>
                      <a:r>
                        <a:rPr lang="sv-SE" sz="1000" dirty="0"/>
                        <a:t>och PSY (medel till ansvarig kommun)</a:t>
                      </a:r>
                    </a:p>
                  </a:txBody>
                  <a:tcPr/>
                </a:tc>
                <a:extLst>
                  <a:ext uri="{0D108BD9-81ED-4DB2-BD59-A6C34878D82A}">
                    <a16:rowId xmlns:a16="http://schemas.microsoft.com/office/drawing/2014/main" val="797576479"/>
                  </a:ext>
                </a:extLst>
              </a:tr>
              <a:tr h="12493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000" b="1" baseline="0" dirty="0"/>
                        <a:t>Insatser för förstärkt SIP</a:t>
                      </a:r>
                      <a:endParaRPr lang="sv-SE" sz="1000" b="1" dirty="0"/>
                    </a:p>
                    <a:p>
                      <a:endParaRPr lang="sv-SE" sz="1000" b="1" dirty="0"/>
                    </a:p>
                  </a:txBody>
                  <a:tcPr/>
                </a:tc>
                <a:tc>
                  <a:txBody>
                    <a:bodyPr/>
                    <a:lstStyle/>
                    <a:p>
                      <a:pPr algn="ctr"/>
                      <a:r>
                        <a:rPr lang="sv-SE" sz="1000" dirty="0">
                          <a:solidFill>
                            <a:schemeClr val="tx1"/>
                          </a:solidFill>
                        </a:rPr>
                        <a:t>397 874 kr</a:t>
                      </a:r>
                    </a:p>
                  </a:txBody>
                  <a:tcPr/>
                </a:tc>
                <a:tc>
                  <a:txBody>
                    <a:bodyPr/>
                    <a:lstStyle/>
                    <a:p>
                      <a:pPr marL="0" indent="0">
                        <a:buFontTx/>
                        <a:buNone/>
                      </a:pPr>
                      <a:r>
                        <a:rPr lang="sv-SE" sz="1000" baseline="0" dirty="0">
                          <a:solidFill>
                            <a:schemeClr val="tx1"/>
                          </a:solidFill>
                        </a:rPr>
                        <a:t>Regional SIP-satsning- forts. av RSS samsjuklighetsuppdrag och beslutade åtgärder av LCHNV</a:t>
                      </a:r>
                    </a:p>
                    <a:p>
                      <a:pPr marL="0" indent="0">
                        <a:buFont typeface="Arial" panose="020B0604020202020204" pitchFamily="34" charset="0"/>
                        <a:buNone/>
                      </a:pPr>
                      <a:r>
                        <a:rPr lang="sv-SE" sz="1000" baseline="0" dirty="0">
                          <a:solidFill>
                            <a:schemeClr val="tx1"/>
                          </a:solidFill>
                        </a:rPr>
                        <a:t>Uppbyggnad metodplattsform likt VGR, Kommunikationsstöd</a:t>
                      </a:r>
                    </a:p>
                    <a:p>
                      <a:pPr marL="0" indent="0">
                        <a:buFontTx/>
                        <a:buNone/>
                      </a:pPr>
                      <a:r>
                        <a:rPr lang="sv-SE" sz="1000" baseline="0" dirty="0">
                          <a:solidFill>
                            <a:schemeClr val="tx1"/>
                          </a:solidFill>
                        </a:rPr>
                        <a:t>Samverkan med HDa sprida forskningsresultat för implementering av ”delat beslutsfattande” med SIP (Amanda Jones). </a:t>
                      </a:r>
                    </a:p>
                    <a:p>
                      <a:pPr marL="0" indent="0">
                        <a:buFontTx/>
                        <a:buNone/>
                      </a:pPr>
                      <a:r>
                        <a:rPr lang="sv-SE" sz="1000" baseline="0" dirty="0">
                          <a:solidFill>
                            <a:schemeClr val="tx1"/>
                          </a:solidFill>
                        </a:rPr>
                        <a:t>Implementering och uppföljning av SIP-riktlinjen</a:t>
                      </a:r>
                    </a:p>
                    <a:p>
                      <a:pPr marL="0" indent="0">
                        <a:buFontTx/>
                        <a:buNone/>
                      </a:pPr>
                      <a:r>
                        <a:rPr lang="sv-SE" sz="1000" baseline="0" dirty="0">
                          <a:solidFill>
                            <a:schemeClr val="tx1"/>
                          </a:solidFill>
                        </a:rPr>
                        <a:t>Uppdrag utformas och arbetsleds av RSS, kostnader för finansiering 30 % av utvecklingsledartjänst+ kostnader för metodplattform, kommunikation. </a:t>
                      </a:r>
                    </a:p>
                  </a:txBody>
                  <a:tcPr/>
                </a:tc>
                <a:tc>
                  <a:txBody>
                    <a:bodyPr/>
                    <a:lstStyle/>
                    <a:p>
                      <a:r>
                        <a:rPr lang="sv-SE" sz="1000" dirty="0">
                          <a:solidFill>
                            <a:schemeClr val="tx1"/>
                          </a:solidFill>
                        </a:rPr>
                        <a:t>RSS</a:t>
                      </a:r>
                    </a:p>
                  </a:txBody>
                  <a:tcPr/>
                </a:tc>
                <a:extLst>
                  <a:ext uri="{0D108BD9-81ED-4DB2-BD59-A6C34878D82A}">
                    <a16:rowId xmlns:a16="http://schemas.microsoft.com/office/drawing/2014/main" val="2380018186"/>
                  </a:ext>
                </a:extLst>
              </a:tr>
              <a:tr h="1497280">
                <a:tc>
                  <a:txBody>
                    <a:bodyPr/>
                    <a:lstStyle/>
                    <a:p>
                      <a:r>
                        <a:rPr lang="sv-SE" sz="1000" b="1" dirty="0"/>
                        <a:t>Stöd till arbete med kunskapsbaserad vård och omsorg i samverkan inom RD och i kommunerna</a:t>
                      </a:r>
                    </a:p>
                  </a:txBody>
                  <a:tcPr/>
                </a:tc>
                <a:tc>
                  <a:txBody>
                    <a:bodyPr/>
                    <a:lstStyle/>
                    <a:p>
                      <a:pPr algn="ctr"/>
                      <a:r>
                        <a:rPr lang="sv-SE" sz="1000" baseline="0" dirty="0">
                          <a:solidFill>
                            <a:schemeClr val="tx1"/>
                          </a:solidFill>
                        </a:rPr>
                        <a:t>2 250 000 kr</a:t>
                      </a:r>
                      <a:endParaRPr lang="sv-SE" sz="1000" dirty="0">
                        <a:solidFill>
                          <a:schemeClr val="tx1"/>
                        </a:solidFill>
                      </a:endParaRPr>
                    </a:p>
                  </a:txBody>
                  <a:tcPr/>
                </a:tc>
                <a:tc>
                  <a:txBody>
                    <a:bodyPr/>
                    <a:lstStyle/>
                    <a:p>
                      <a:pPr marL="171450" indent="-171450">
                        <a:buFont typeface="Arial" panose="020B0604020202020204" pitchFamily="34" charset="0"/>
                        <a:buChar char="•"/>
                      </a:pPr>
                      <a:r>
                        <a:rPr lang="sv-SE" sz="1000" baseline="0" dirty="0">
                          <a:solidFill>
                            <a:schemeClr val="tx1"/>
                          </a:solidFill>
                        </a:rPr>
                        <a:t>Stöd till det regionala kunskapsstyrningsarbetet region och kommuner </a:t>
                      </a:r>
                    </a:p>
                    <a:p>
                      <a:r>
                        <a:rPr lang="sv-SE" sz="1000" baseline="0" dirty="0">
                          <a:solidFill>
                            <a:schemeClr val="tx1"/>
                          </a:solidFill>
                        </a:rPr>
                        <a:t>50 % samordnartjänst 400 tkr</a:t>
                      </a:r>
                    </a:p>
                    <a:p>
                      <a:endParaRPr lang="sv-SE" sz="1000" baseline="0" dirty="0">
                        <a:solidFill>
                          <a:srgbClr val="FF0000"/>
                        </a:solidFill>
                      </a:endParaRPr>
                    </a:p>
                    <a:p>
                      <a:pPr marL="171450" indent="-171450">
                        <a:buFont typeface="Arial" panose="020B0604020202020204" pitchFamily="34" charset="0"/>
                        <a:buChar char="•"/>
                      </a:pPr>
                      <a:r>
                        <a:rPr lang="sv-SE" sz="1000" baseline="0" dirty="0">
                          <a:solidFill>
                            <a:schemeClr val="tx1"/>
                          </a:solidFill>
                        </a:rPr>
                        <a:t>Utvecklingsledare samsjuklighet 800 tkr</a:t>
                      </a:r>
                    </a:p>
                    <a:p>
                      <a:pPr marL="171450" indent="-171450">
                        <a:buFont typeface="Arial" panose="020B0604020202020204" pitchFamily="34" charset="0"/>
                        <a:buChar char="•"/>
                      </a:pPr>
                      <a:r>
                        <a:rPr lang="sv-SE" sz="1000" baseline="0" dirty="0" err="1">
                          <a:solidFill>
                            <a:srgbClr val="FF0000"/>
                          </a:solidFill>
                        </a:rPr>
                        <a:t>Utvecklingsstrateg</a:t>
                      </a:r>
                      <a:r>
                        <a:rPr lang="sv-SE" sz="1000" baseline="0" dirty="0">
                          <a:solidFill>
                            <a:srgbClr val="FF0000"/>
                          </a:solidFill>
                        </a:rPr>
                        <a:t> 1,05 tkr</a:t>
                      </a:r>
                    </a:p>
                    <a:p>
                      <a:r>
                        <a:rPr lang="sv-SE" sz="1000" baseline="0" dirty="0">
                          <a:solidFill>
                            <a:schemeClr val="tx1"/>
                          </a:solidFill>
                        </a:rPr>
                        <a:t>Anställda för att strategiskt arbeta med och stötta regionens och kommunernas verksamheter samt stödja samverkan specialistvård, primärvård och socialtjänst avseende målgruppen samsjukliga. U</a:t>
                      </a:r>
                      <a:r>
                        <a:rPr lang="sv-SE" sz="1000" dirty="0">
                          <a:solidFill>
                            <a:schemeClr val="tx1"/>
                          </a:solidFill>
                        </a:rPr>
                        <a:t>ppdrag utformas inom Psykiatrins utvecklingsenhet. </a:t>
                      </a:r>
                      <a:r>
                        <a:rPr lang="sv-SE" sz="1000" baseline="0" dirty="0">
                          <a:solidFill>
                            <a:schemeClr val="tx1"/>
                          </a:solidFill>
                        </a:rPr>
                        <a:t>Arbetsledning sker av Verksamhetschef i Psykiatrins utvecklingsenhet. Rapportering till LCHNV</a:t>
                      </a:r>
                    </a:p>
                    <a:p>
                      <a:endParaRPr lang="sv-SE" sz="1000" baseline="0" dirty="0">
                        <a:solidFill>
                          <a:schemeClr val="tx1"/>
                        </a:solidFill>
                      </a:endParaRPr>
                    </a:p>
                  </a:txBody>
                  <a:tcPr/>
                </a:tc>
                <a:tc>
                  <a:txBody>
                    <a:bodyPr/>
                    <a:lstStyle/>
                    <a:p>
                      <a:r>
                        <a:rPr lang="sv-SE" sz="1000" dirty="0"/>
                        <a:t>RSS</a:t>
                      </a:r>
                    </a:p>
                    <a:p>
                      <a:endParaRPr lang="sv-SE" sz="1000" dirty="0"/>
                    </a:p>
                    <a:p>
                      <a:endParaRPr lang="sv-SE" sz="1000" dirty="0"/>
                    </a:p>
                    <a:p>
                      <a:r>
                        <a:rPr lang="sv-SE" sz="1000" dirty="0"/>
                        <a:t>PSY</a:t>
                      </a:r>
                    </a:p>
                    <a:p>
                      <a:r>
                        <a:rPr lang="sv-SE" sz="1000" dirty="0"/>
                        <a:t>PSY </a:t>
                      </a:r>
                    </a:p>
                  </a:txBody>
                  <a:tcPr/>
                </a:tc>
                <a:extLst>
                  <a:ext uri="{0D108BD9-81ED-4DB2-BD59-A6C34878D82A}">
                    <a16:rowId xmlns:a16="http://schemas.microsoft.com/office/drawing/2014/main" val="877452844"/>
                  </a:ext>
                </a:extLst>
              </a:tr>
            </a:tbl>
          </a:graphicData>
        </a:graphic>
      </p:graphicFrame>
    </p:spTree>
    <p:extLst>
      <p:ext uri="{BB962C8B-B14F-4D97-AF65-F5344CB8AC3E}">
        <p14:creationId xmlns:p14="http://schemas.microsoft.com/office/powerpoint/2010/main" val="38704811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7" name="Platshållare för innehåll 6"/>
          <p:cNvGraphicFramePr>
            <a:graphicFrameLocks noGrp="1"/>
          </p:cNvGraphicFramePr>
          <p:nvPr>
            <p:ph idx="1"/>
            <p:extLst>
              <p:ext uri="{D42A27DB-BD31-4B8C-83A1-F6EECF244321}">
                <p14:modId xmlns:p14="http://schemas.microsoft.com/office/powerpoint/2010/main" val="1984991965"/>
              </p:ext>
            </p:extLst>
          </p:nvPr>
        </p:nvGraphicFramePr>
        <p:xfrm>
          <a:off x="414336" y="2148116"/>
          <a:ext cx="11369676" cy="2899062"/>
        </p:xfrm>
        <a:graphic>
          <a:graphicData uri="http://schemas.openxmlformats.org/drawingml/2006/table">
            <a:tbl>
              <a:tblPr firstRow="1" bandRow="1">
                <a:tableStyleId>{5C22544A-7EE6-4342-B048-85BDC9FD1C3A}</a:tableStyleId>
              </a:tblPr>
              <a:tblGrid>
                <a:gridCol w="2842419">
                  <a:extLst>
                    <a:ext uri="{9D8B030D-6E8A-4147-A177-3AD203B41FA5}">
                      <a16:colId xmlns:a16="http://schemas.microsoft.com/office/drawing/2014/main" val="287776048"/>
                    </a:ext>
                  </a:extLst>
                </a:gridCol>
                <a:gridCol w="2842419">
                  <a:extLst>
                    <a:ext uri="{9D8B030D-6E8A-4147-A177-3AD203B41FA5}">
                      <a16:colId xmlns:a16="http://schemas.microsoft.com/office/drawing/2014/main" val="2491178106"/>
                    </a:ext>
                  </a:extLst>
                </a:gridCol>
                <a:gridCol w="2842419">
                  <a:extLst>
                    <a:ext uri="{9D8B030D-6E8A-4147-A177-3AD203B41FA5}">
                      <a16:colId xmlns:a16="http://schemas.microsoft.com/office/drawing/2014/main" val="67254440"/>
                    </a:ext>
                  </a:extLst>
                </a:gridCol>
                <a:gridCol w="2842419">
                  <a:extLst>
                    <a:ext uri="{9D8B030D-6E8A-4147-A177-3AD203B41FA5}">
                      <a16:colId xmlns:a16="http://schemas.microsoft.com/office/drawing/2014/main" val="2286272982"/>
                    </a:ext>
                  </a:extLst>
                </a:gridCol>
              </a:tblGrid>
              <a:tr h="552102">
                <a:tc>
                  <a:txBody>
                    <a:bodyPr/>
                    <a:lstStyle/>
                    <a:p>
                      <a:r>
                        <a:rPr lang="sv-SE" dirty="0">
                          <a:solidFill>
                            <a:schemeClr val="tx1"/>
                          </a:solidFill>
                        </a:rPr>
                        <a:t>Insats</a:t>
                      </a:r>
                    </a:p>
                  </a:txBody>
                  <a:tcPr/>
                </a:tc>
                <a:tc>
                  <a:txBody>
                    <a:bodyPr/>
                    <a:lstStyle/>
                    <a:p>
                      <a:r>
                        <a:rPr lang="sv-SE" dirty="0">
                          <a:solidFill>
                            <a:schemeClr val="tx1"/>
                          </a:solidFill>
                        </a:rPr>
                        <a:t>Totalbelopp</a:t>
                      </a:r>
                    </a:p>
                  </a:txBody>
                  <a:tcPr/>
                </a:tc>
                <a:tc>
                  <a:txBody>
                    <a:bodyPr/>
                    <a:lstStyle/>
                    <a:p>
                      <a:r>
                        <a:rPr lang="sv-SE" dirty="0">
                          <a:solidFill>
                            <a:schemeClr val="tx1"/>
                          </a:solidFill>
                        </a:rPr>
                        <a:t>Syfte och mål</a:t>
                      </a:r>
                    </a:p>
                  </a:txBody>
                  <a:tcPr/>
                </a:tc>
                <a:tc>
                  <a:txBody>
                    <a:bodyPr/>
                    <a:lstStyle/>
                    <a:p>
                      <a:r>
                        <a:rPr lang="sv-SE" dirty="0">
                          <a:solidFill>
                            <a:schemeClr val="tx1"/>
                          </a:solidFill>
                        </a:rPr>
                        <a:t>Ansvar/mottagare</a:t>
                      </a:r>
                    </a:p>
                  </a:txBody>
                  <a:tcPr/>
                </a:tc>
                <a:extLst>
                  <a:ext uri="{0D108BD9-81ED-4DB2-BD59-A6C34878D82A}">
                    <a16:rowId xmlns:a16="http://schemas.microsoft.com/office/drawing/2014/main" val="2407165616"/>
                  </a:ext>
                </a:extLst>
              </a:tr>
              <a:tr h="370840">
                <a:tc>
                  <a:txBody>
                    <a:bodyPr/>
                    <a:lstStyle/>
                    <a:p>
                      <a:r>
                        <a:rPr lang="sv-SE" sz="1000" b="1" dirty="0">
                          <a:solidFill>
                            <a:schemeClr val="tx1"/>
                          </a:solidFill>
                        </a:rPr>
                        <a:t>Stödja utvecklingsarbete</a:t>
                      </a:r>
                      <a:r>
                        <a:rPr lang="sv-SE" sz="1000" b="1" baseline="0" dirty="0">
                          <a:solidFill>
                            <a:schemeClr val="tx1"/>
                          </a:solidFill>
                        </a:rPr>
                        <a:t> </a:t>
                      </a:r>
                      <a:r>
                        <a:rPr lang="sv-SE" sz="1000" b="1" dirty="0">
                          <a:solidFill>
                            <a:schemeClr val="tx1"/>
                          </a:solidFill>
                        </a:rPr>
                        <a:t>regionalt LSS nätverk</a:t>
                      </a:r>
                    </a:p>
                  </a:txBody>
                  <a:tcPr/>
                </a:tc>
                <a:tc>
                  <a:txBody>
                    <a:bodyPr/>
                    <a:lstStyle/>
                    <a:p>
                      <a:pPr algn="ctr"/>
                      <a:r>
                        <a:rPr lang="sv-SE" sz="1000" strike="noStrike" dirty="0">
                          <a:solidFill>
                            <a:schemeClr val="tx1"/>
                          </a:solidFill>
                        </a:rPr>
                        <a:t>250</a:t>
                      </a:r>
                      <a:r>
                        <a:rPr lang="sv-SE" sz="1000" strike="noStrike" baseline="0" dirty="0">
                          <a:solidFill>
                            <a:schemeClr val="tx1"/>
                          </a:solidFill>
                        </a:rPr>
                        <a:t> 000 kr</a:t>
                      </a:r>
                      <a:endParaRPr lang="sv-SE" sz="1000" strike="noStrike" dirty="0">
                        <a:solidFill>
                          <a:schemeClr val="tx1"/>
                        </a:solidFill>
                      </a:endParaRPr>
                    </a:p>
                  </a:txBody>
                  <a:tcPr/>
                </a:tc>
                <a:tc>
                  <a:txBody>
                    <a:bodyPr/>
                    <a:lstStyle/>
                    <a:p>
                      <a:r>
                        <a:rPr lang="sv-SE" sz="1000" dirty="0">
                          <a:solidFill>
                            <a:schemeClr val="tx1"/>
                          </a:solidFill>
                        </a:rPr>
                        <a:t>Insatser för</a:t>
                      </a:r>
                      <a:r>
                        <a:rPr lang="sv-SE" sz="1000" baseline="0" dirty="0">
                          <a:solidFill>
                            <a:schemeClr val="tx1"/>
                          </a:solidFill>
                        </a:rPr>
                        <a:t> att stärka </a:t>
                      </a:r>
                      <a:r>
                        <a:rPr lang="sv-SE" sz="1000" dirty="0">
                          <a:solidFill>
                            <a:schemeClr val="tx1"/>
                          </a:solidFill>
                        </a:rPr>
                        <a:t>LSS.</a:t>
                      </a:r>
                      <a:r>
                        <a:rPr lang="sv-SE" sz="1000" baseline="0" dirty="0">
                          <a:solidFill>
                            <a:schemeClr val="tx1"/>
                          </a:solidFill>
                        </a:rPr>
                        <a:t> Ge nätverk ”en budget” att förvalta och förankra i LCHNV.</a:t>
                      </a:r>
                    </a:p>
                  </a:txBody>
                  <a:tcPr/>
                </a:tc>
                <a:tc>
                  <a:txBody>
                    <a:bodyPr/>
                    <a:lstStyle/>
                    <a:p>
                      <a:r>
                        <a:rPr lang="sv-SE" sz="1000" dirty="0">
                          <a:solidFill>
                            <a:schemeClr val="tx1"/>
                          </a:solidFill>
                        </a:rPr>
                        <a:t>Aktuell kommun/r</a:t>
                      </a:r>
                      <a:r>
                        <a:rPr lang="sv-SE" sz="1000" baseline="0" dirty="0">
                          <a:solidFill>
                            <a:schemeClr val="tx1"/>
                          </a:solidFill>
                        </a:rPr>
                        <a:t> (via RSS)</a:t>
                      </a:r>
                      <a:endParaRPr lang="sv-SE" sz="1000" dirty="0">
                        <a:solidFill>
                          <a:schemeClr val="tx1"/>
                        </a:solidFill>
                      </a:endParaRPr>
                    </a:p>
                  </a:txBody>
                  <a:tcPr/>
                </a:tc>
                <a:extLst>
                  <a:ext uri="{0D108BD9-81ED-4DB2-BD59-A6C34878D82A}">
                    <a16:rowId xmlns:a16="http://schemas.microsoft.com/office/drawing/2014/main" val="2322077354"/>
                  </a:ext>
                </a:extLst>
              </a:tr>
              <a:tr h="370840">
                <a:tc>
                  <a:txBody>
                    <a:bodyPr/>
                    <a:lstStyle/>
                    <a:p>
                      <a:r>
                        <a:rPr lang="sv-SE" sz="1000" b="1" dirty="0">
                          <a:solidFill>
                            <a:schemeClr val="tx1"/>
                          </a:solidFill>
                        </a:rPr>
                        <a:t>Stödja utvecklingsarbete IFO-chefsnätverk </a:t>
                      </a:r>
                    </a:p>
                  </a:txBody>
                  <a:tcPr/>
                </a:tc>
                <a:tc>
                  <a:txBody>
                    <a:bodyPr/>
                    <a:lstStyle/>
                    <a:p>
                      <a:pPr algn="ctr"/>
                      <a:r>
                        <a:rPr lang="sv-SE" sz="1000" b="0" dirty="0">
                          <a:solidFill>
                            <a:schemeClr val="tx1"/>
                          </a:solidFill>
                        </a:rPr>
                        <a:t>500 000 kr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000" dirty="0">
                          <a:solidFill>
                            <a:schemeClr val="tx1"/>
                          </a:solidFill>
                        </a:rPr>
                        <a:t>Insatser för att stärka IFOs målgrupp</a:t>
                      </a:r>
                      <a:r>
                        <a:rPr lang="sv-SE" sz="1000" baseline="0" dirty="0">
                          <a:solidFill>
                            <a:schemeClr val="tx1"/>
                          </a:solidFill>
                        </a:rPr>
                        <a:t> och medarbetare Ge nätverk ”en budget” att förvalta och förankra i LCHNV</a:t>
                      </a:r>
                      <a:r>
                        <a:rPr lang="sv-SE" sz="1000" baseline="0">
                          <a:solidFill>
                            <a:schemeClr val="tx1"/>
                          </a:solidFill>
                        </a:rPr>
                        <a:t>. </a:t>
                      </a:r>
                      <a:endParaRPr lang="sv-SE" sz="1000" dirty="0">
                        <a:solidFill>
                          <a:schemeClr val="tx1"/>
                        </a:solidFill>
                      </a:endParaRPr>
                    </a:p>
                  </a:txBody>
                  <a:tcPr/>
                </a:tc>
                <a:tc>
                  <a:txBody>
                    <a:bodyPr/>
                    <a:lstStyle/>
                    <a:p>
                      <a:r>
                        <a:rPr lang="sv-SE" sz="1000" dirty="0">
                          <a:solidFill>
                            <a:schemeClr val="tx1"/>
                          </a:solidFill>
                        </a:rPr>
                        <a:t>Aktuell</a:t>
                      </a:r>
                      <a:r>
                        <a:rPr lang="sv-SE" sz="1000" baseline="0" dirty="0">
                          <a:solidFill>
                            <a:schemeClr val="tx1"/>
                          </a:solidFill>
                        </a:rPr>
                        <a:t> kommuner (via RSS)</a:t>
                      </a:r>
                      <a:endParaRPr lang="sv-SE" sz="1000" dirty="0">
                        <a:solidFill>
                          <a:schemeClr val="tx1"/>
                        </a:solidFill>
                      </a:endParaRPr>
                    </a:p>
                  </a:txBody>
                  <a:tcPr/>
                </a:tc>
                <a:extLst>
                  <a:ext uri="{0D108BD9-81ED-4DB2-BD59-A6C34878D82A}">
                    <a16:rowId xmlns:a16="http://schemas.microsoft.com/office/drawing/2014/main" val="3692350594"/>
                  </a:ext>
                </a:extLst>
              </a:tr>
              <a:tr h="370840">
                <a:tc>
                  <a:txBody>
                    <a:bodyPr/>
                    <a:lstStyle/>
                    <a:p>
                      <a:r>
                        <a:rPr lang="sv-SE" sz="1000" b="1" dirty="0">
                          <a:solidFill>
                            <a:schemeClr val="tx1"/>
                          </a:solidFill>
                        </a:rPr>
                        <a:t>Kompetenshöjande</a:t>
                      </a:r>
                      <a:r>
                        <a:rPr lang="sv-SE" sz="1000" b="1" baseline="0" dirty="0">
                          <a:solidFill>
                            <a:schemeClr val="tx1"/>
                          </a:solidFill>
                        </a:rPr>
                        <a:t> insatser om samsjuklighet</a:t>
                      </a:r>
                    </a:p>
                    <a:p>
                      <a:endParaRPr lang="sv-SE" sz="1000" b="1" baseline="0" dirty="0">
                        <a:solidFill>
                          <a:schemeClr val="tx1"/>
                        </a:solidFill>
                      </a:endParaRPr>
                    </a:p>
                  </a:txBody>
                  <a:tcPr/>
                </a:tc>
                <a:tc>
                  <a:txBody>
                    <a:bodyPr/>
                    <a:lstStyle/>
                    <a:p>
                      <a:pPr algn="ctr"/>
                      <a:r>
                        <a:rPr lang="sv-SE" sz="1000" dirty="0">
                          <a:solidFill>
                            <a:schemeClr val="tx1"/>
                          </a:solidFill>
                        </a:rPr>
                        <a:t>250 000 kr</a:t>
                      </a:r>
                    </a:p>
                  </a:txBody>
                  <a:tcPr/>
                </a:tc>
                <a:tc>
                  <a:txBody>
                    <a:bodyPr/>
                    <a:lstStyle/>
                    <a:p>
                      <a:pPr marL="0" indent="0">
                        <a:buFontTx/>
                        <a:buNone/>
                      </a:pPr>
                      <a:r>
                        <a:rPr lang="sv-SE" sz="1000" baseline="0" dirty="0">
                          <a:solidFill>
                            <a:schemeClr val="tx1"/>
                          </a:solidFill>
                        </a:rPr>
                        <a:t>Kompetenshöjande insatser om samsjuklighet</a:t>
                      </a:r>
                    </a:p>
                    <a:p>
                      <a:pPr marL="0" indent="0">
                        <a:buFontTx/>
                        <a:buNone/>
                      </a:pPr>
                      <a:r>
                        <a:rPr lang="sv-SE" sz="1000" baseline="0" dirty="0">
                          <a:solidFill>
                            <a:schemeClr val="tx1"/>
                          </a:solidFill>
                        </a:rPr>
                        <a:t>Upphandling av film med Agneta Björk-https://www.regiondalarna.se/plus/vard/halsa-och-valfard/utbildningsinsatser-for-okad-kunskap-om-samsjuklighet/vad-ar-samsjuklighet-med-agneta-bjorck</a:t>
                      </a:r>
                      <a:endParaRPr lang="sv-SE" sz="1000" i="1" baseline="0" dirty="0">
                        <a:solidFill>
                          <a:schemeClr val="tx1"/>
                        </a:solidFill>
                      </a:endParaRPr>
                    </a:p>
                  </a:txBody>
                  <a:tcPr/>
                </a:tc>
                <a:tc>
                  <a:txBody>
                    <a:bodyPr/>
                    <a:lstStyle/>
                    <a:p>
                      <a:r>
                        <a:rPr lang="sv-SE" sz="1000" dirty="0">
                          <a:solidFill>
                            <a:schemeClr val="tx1"/>
                          </a:solidFill>
                        </a:rPr>
                        <a:t>RSS</a:t>
                      </a:r>
                    </a:p>
                  </a:txBody>
                  <a:tcPr/>
                </a:tc>
                <a:extLst>
                  <a:ext uri="{0D108BD9-81ED-4DB2-BD59-A6C34878D82A}">
                    <a16:rowId xmlns:a16="http://schemas.microsoft.com/office/drawing/2014/main" val="971337898"/>
                  </a:ext>
                </a:extLst>
              </a:tr>
              <a:tr h="370840">
                <a:tc>
                  <a:txBody>
                    <a:bodyPr/>
                    <a:lstStyle/>
                    <a:p>
                      <a:r>
                        <a:rPr lang="sv-SE" sz="1000" b="1" baseline="0" dirty="0">
                          <a:solidFill>
                            <a:schemeClr val="tx1"/>
                          </a:solidFill>
                        </a:rPr>
                        <a:t>Samverkan avseende patienter i behov av smärtvård (med samsjuklighet)</a:t>
                      </a:r>
                    </a:p>
                  </a:txBody>
                  <a:tcPr/>
                </a:tc>
                <a:tc>
                  <a:txBody>
                    <a:bodyPr/>
                    <a:lstStyle/>
                    <a:p>
                      <a:pPr algn="ctr"/>
                      <a:r>
                        <a:rPr lang="sv-SE" sz="1000" baseline="0" dirty="0">
                          <a:solidFill>
                            <a:schemeClr val="tx1"/>
                          </a:solidFill>
                        </a:rPr>
                        <a:t>2 078 916 kr</a:t>
                      </a:r>
                      <a:endParaRPr lang="sv-SE" sz="1000" dirty="0">
                        <a:solidFill>
                          <a:schemeClr val="tx1"/>
                        </a:solidFill>
                      </a:endParaRPr>
                    </a:p>
                  </a:txBody>
                  <a:tcPr/>
                </a:tc>
                <a:tc>
                  <a:txBody>
                    <a:bodyPr/>
                    <a:lstStyle/>
                    <a:p>
                      <a:pPr marL="0" indent="0">
                        <a:buFontTx/>
                        <a:buNone/>
                      </a:pPr>
                      <a:r>
                        <a:rPr lang="sv-SE" sz="1000" i="0" baseline="0" dirty="0">
                          <a:solidFill>
                            <a:schemeClr val="tx1"/>
                          </a:solidFill>
                        </a:rPr>
                        <a:t>Uppstart av nya arbetssätt i samverkan.</a:t>
                      </a:r>
                    </a:p>
                  </a:txBody>
                  <a:tcPr/>
                </a:tc>
                <a:tc>
                  <a:txBody>
                    <a:bodyPr/>
                    <a:lstStyle/>
                    <a:p>
                      <a:r>
                        <a:rPr lang="sv-SE" sz="1000" dirty="0">
                          <a:solidFill>
                            <a:schemeClr val="tx1"/>
                          </a:solidFill>
                        </a:rPr>
                        <a:t>MED</a:t>
                      </a:r>
                    </a:p>
                  </a:txBody>
                  <a:tcPr/>
                </a:tc>
                <a:extLst>
                  <a:ext uri="{0D108BD9-81ED-4DB2-BD59-A6C34878D82A}">
                    <a16:rowId xmlns:a16="http://schemas.microsoft.com/office/drawing/2014/main" val="3036851750"/>
                  </a:ext>
                </a:extLst>
              </a:tr>
            </a:tbl>
          </a:graphicData>
        </a:graphic>
      </p:graphicFrame>
      <p:sp>
        <p:nvSpPr>
          <p:cNvPr id="3" name="Platshållare för datum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C5C3358-106F-4A3A-8507-6544091CE7EB}" type="datetime1">
              <a:rPr kumimoji="0" lang="sv-SE" sz="1050" b="0" i="0" u="none" strike="noStrike" kern="1200" cap="none" spc="0" normalizeH="0" baseline="0" noProof="0" smtClean="0">
                <a:ln>
                  <a:noFill/>
                </a:ln>
                <a:solidFill>
                  <a:srgbClr val="FFFFFF"/>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2025-03-21</a:t>
            </a:fld>
            <a:endParaRPr kumimoji="0" lang="sv-SE" sz="1050" b="0" i="0" u="none" strike="noStrike" kern="1200" cap="none" spc="0" normalizeH="0" baseline="0" noProof="0" dirty="0">
              <a:ln>
                <a:noFill/>
              </a:ln>
              <a:solidFill>
                <a:srgbClr val="FFFFFF"/>
              </a:solidFill>
              <a:effectLst/>
              <a:uLnTx/>
              <a:uFillTx/>
              <a:latin typeface="Arial"/>
              <a:ea typeface="+mn-ea"/>
              <a:cs typeface="+mn-cs"/>
            </a:endParaRPr>
          </a:p>
        </p:txBody>
      </p:sp>
      <p:sp>
        <p:nvSpPr>
          <p:cNvPr id="4" name="Platshållare för sidfot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sv-SE" sz="1050" b="0" i="0" u="none" strike="noStrike" kern="1200" cap="none" spc="0" normalizeH="0" baseline="0" noProof="0">
                <a:ln>
                  <a:noFill/>
                </a:ln>
                <a:solidFill>
                  <a:srgbClr val="FFFFFF"/>
                </a:solidFill>
                <a:effectLst/>
                <a:uLnTx/>
                <a:uFillTx/>
                <a:latin typeface="Arial"/>
                <a:ea typeface="+mn-ea"/>
                <a:cs typeface="+mn-cs"/>
              </a:rPr>
              <a:t>Sidfot</a:t>
            </a:r>
            <a:endParaRPr kumimoji="0" lang="sv-SE" sz="1050" b="0" i="0" u="none" strike="noStrike" kern="1200" cap="none" spc="0" normalizeH="0" baseline="0" noProof="0" dirty="0">
              <a:ln>
                <a:noFill/>
              </a:ln>
              <a:solidFill>
                <a:srgbClr val="FFFFFF"/>
              </a:solidFill>
              <a:effectLst/>
              <a:uLnTx/>
              <a:uFillTx/>
              <a:latin typeface="Arial"/>
              <a:ea typeface="+mn-ea"/>
              <a:cs typeface="+mn-cs"/>
            </a:endParaRPr>
          </a:p>
        </p:txBody>
      </p:sp>
      <p:sp>
        <p:nvSpPr>
          <p:cNvPr id="5" name="Platshållare för bildnumm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30DDE8C-17E0-4539-9C15-C1E9D231907F}" type="slidenum">
              <a:rPr kumimoji="0" lang="sv-SE" sz="1050" b="0" i="0" u="none" strike="noStrike" kern="1200" cap="none" spc="0" normalizeH="0" baseline="0" noProof="0" smtClean="0">
                <a:ln>
                  <a:noFill/>
                </a:ln>
                <a:solidFill>
                  <a:srgbClr val="FFFFFF"/>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sv-SE" sz="1050" b="0" i="0" u="none" strike="noStrike" kern="1200" cap="none" spc="0" normalizeH="0" baseline="0" noProof="0" dirty="0">
              <a:ln>
                <a:noFill/>
              </a:ln>
              <a:solidFill>
                <a:srgbClr val="FFFFFF"/>
              </a:solidFill>
              <a:effectLst/>
              <a:uLnTx/>
              <a:uFillTx/>
              <a:latin typeface="Arial"/>
              <a:ea typeface="+mn-ea"/>
              <a:cs typeface="+mn-cs"/>
            </a:endParaRPr>
          </a:p>
        </p:txBody>
      </p:sp>
      <p:sp>
        <p:nvSpPr>
          <p:cNvPr id="6" name="Rubrik 5"/>
          <p:cNvSpPr>
            <a:spLocks noGrp="1"/>
          </p:cNvSpPr>
          <p:nvPr>
            <p:ph type="title"/>
          </p:nvPr>
        </p:nvSpPr>
        <p:spPr>
          <a:xfrm>
            <a:off x="401640" y="876372"/>
            <a:ext cx="10416781" cy="1209600"/>
          </a:xfrm>
        </p:spPr>
        <p:txBody>
          <a:bodyPr>
            <a:noAutofit/>
          </a:bodyPr>
          <a:lstStyle/>
          <a:p>
            <a:r>
              <a:rPr lang="sv-SE" sz="1600" dirty="0">
                <a:solidFill>
                  <a:srgbClr val="FF0000"/>
                </a:solidFill>
              </a:rPr>
              <a:t>2024 års insatser</a:t>
            </a:r>
            <a:br>
              <a:rPr lang="sv-SE" sz="1600" dirty="0"/>
            </a:br>
            <a:r>
              <a:rPr lang="sv-SE" sz="1600" dirty="0"/>
              <a:t>3. En mer sammanhållen, behovsanpassad och personcentrerad vård och omsorg för personer med samsjuklighet eller omfattande behov 8 947 874 kr – forts </a:t>
            </a:r>
            <a:br>
              <a:rPr lang="sv-SE" sz="1600" dirty="0"/>
            </a:br>
            <a:endParaRPr lang="sv-SE" sz="1600" dirty="0"/>
          </a:p>
        </p:txBody>
      </p:sp>
    </p:spTree>
    <p:extLst>
      <p:ext uri="{BB962C8B-B14F-4D97-AF65-F5344CB8AC3E}">
        <p14:creationId xmlns:p14="http://schemas.microsoft.com/office/powerpoint/2010/main" val="36646099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a:xfrm>
            <a:off x="853439" y="2205991"/>
            <a:ext cx="10928013" cy="3807978"/>
          </a:xfrm>
        </p:spPr>
        <p:txBody>
          <a:bodyPr>
            <a:normAutofit fontScale="62500" lnSpcReduction="20000"/>
          </a:bodyPr>
          <a:lstStyle/>
          <a:p>
            <a:pPr marL="0" indent="0">
              <a:buNone/>
            </a:pPr>
            <a:r>
              <a:rPr lang="sv-SE" dirty="0"/>
              <a:t>Regionerna och länen får stöd för att utveckla omhändertagande och uppföljning vid </a:t>
            </a:r>
            <a:r>
              <a:rPr lang="sv-SE" dirty="0" err="1"/>
              <a:t>suicidalitet</a:t>
            </a:r>
            <a:r>
              <a:rPr lang="sv-SE" dirty="0"/>
              <a:t> eller suicidförsök.</a:t>
            </a:r>
          </a:p>
          <a:p>
            <a:pPr marL="0" indent="0">
              <a:buNone/>
            </a:pPr>
            <a:r>
              <a:rPr lang="sv-SE" dirty="0"/>
              <a:t>➢ Samhällets samlade arbete </a:t>
            </a:r>
          </a:p>
          <a:p>
            <a:pPr marL="0" indent="0">
              <a:buNone/>
            </a:pPr>
            <a:r>
              <a:rPr lang="sv-SE" dirty="0"/>
              <a:t>Regionerna och länen ska göra insatser för att: </a:t>
            </a:r>
          </a:p>
          <a:p>
            <a:r>
              <a:rPr lang="sv-SE" dirty="0"/>
              <a:t>Utveckla omhändertagande och systematisk uppföljning inom </a:t>
            </a:r>
            <a:r>
              <a:rPr lang="sv-SE" dirty="0" err="1"/>
              <a:t>hälso-</a:t>
            </a:r>
            <a:r>
              <a:rPr lang="sv-SE" dirty="0"/>
              <a:t> och sjukvården och socialtjänsten vid suicidalitet eller suicidförsök. </a:t>
            </a:r>
          </a:p>
          <a:p>
            <a:r>
              <a:rPr lang="sv-SE" dirty="0"/>
              <a:t>Aktörer som involveras före, under och efter larm om akuta suicidala händelser utvecklar gemensamma arbetssätt. </a:t>
            </a:r>
          </a:p>
          <a:p>
            <a:r>
              <a:rPr lang="sv-SE" dirty="0"/>
              <a:t>Utveckla kvalitets- och patientsäkerhetsarbetet genom att öka kunskap, lärande och uppföljning. </a:t>
            </a:r>
          </a:p>
          <a:p>
            <a:r>
              <a:rPr lang="sv-SE" dirty="0"/>
              <a:t>Stärka det suicidförebyggande arbetet och verka för suicidpreventiva analyser i lokal samverkan. </a:t>
            </a:r>
          </a:p>
          <a:p>
            <a:r>
              <a:rPr lang="sv-SE" dirty="0"/>
              <a:t>Stärka stödet till anhöriga och efterlevande.</a:t>
            </a:r>
            <a:endParaRPr lang="sv-SE" i="1" dirty="0"/>
          </a:p>
        </p:txBody>
      </p:sp>
      <p:sp>
        <p:nvSpPr>
          <p:cNvPr id="3" name="Platshållare för datum 2"/>
          <p:cNvSpPr>
            <a:spLocks noGrp="1"/>
          </p:cNvSpPr>
          <p:nvPr>
            <p:ph type="dt" sz="half" idx="10"/>
          </p:nvPr>
        </p:nvSpPr>
        <p:spPr/>
        <p:txBody>
          <a:bodyPr/>
          <a:lstStyle/>
          <a:p>
            <a:fld id="{9C5C3358-106F-4A3A-8507-6544091CE7EB}" type="datetime1">
              <a:rPr lang="sv-SE" smtClean="0"/>
              <a:t>2025-03-21</a:t>
            </a:fld>
            <a:endParaRPr lang="sv-SE" dirty="0"/>
          </a:p>
        </p:txBody>
      </p:sp>
      <p:sp>
        <p:nvSpPr>
          <p:cNvPr id="4" name="Platshållare för sidfot 3"/>
          <p:cNvSpPr>
            <a:spLocks noGrp="1"/>
          </p:cNvSpPr>
          <p:nvPr>
            <p:ph type="ftr" sz="quarter" idx="11"/>
          </p:nvPr>
        </p:nvSpPr>
        <p:spPr/>
        <p:txBody>
          <a:bodyPr/>
          <a:lstStyle/>
          <a:p>
            <a:r>
              <a:rPr lang="sv-SE" dirty="0"/>
              <a:t>Sidfot</a:t>
            </a:r>
          </a:p>
        </p:txBody>
      </p:sp>
      <p:sp>
        <p:nvSpPr>
          <p:cNvPr id="5" name="Platshållare för bildnummer 4"/>
          <p:cNvSpPr>
            <a:spLocks noGrp="1"/>
          </p:cNvSpPr>
          <p:nvPr>
            <p:ph type="sldNum" sz="quarter" idx="12"/>
          </p:nvPr>
        </p:nvSpPr>
        <p:spPr/>
        <p:txBody>
          <a:bodyPr/>
          <a:lstStyle/>
          <a:p>
            <a:fld id="{130DDE8C-17E0-4539-9C15-C1E9D231907F}" type="slidenum">
              <a:rPr lang="sv-SE" smtClean="0"/>
              <a:pPr/>
              <a:t>19</a:t>
            </a:fld>
            <a:endParaRPr lang="sv-SE" dirty="0"/>
          </a:p>
        </p:txBody>
      </p:sp>
      <p:sp>
        <p:nvSpPr>
          <p:cNvPr id="6" name="Rubrik 5"/>
          <p:cNvSpPr>
            <a:spLocks noGrp="1"/>
          </p:cNvSpPr>
          <p:nvPr>
            <p:ph type="title"/>
          </p:nvPr>
        </p:nvSpPr>
        <p:spPr>
          <a:xfrm>
            <a:off x="755904" y="1352562"/>
            <a:ext cx="10416781" cy="658648"/>
          </a:xfrm>
        </p:spPr>
        <p:txBody>
          <a:bodyPr>
            <a:normAutofit fontScale="90000"/>
          </a:bodyPr>
          <a:lstStyle/>
          <a:p>
            <a:r>
              <a:rPr lang="sv-SE" dirty="0"/>
              <a:t>4. Stärkt suicidpreventivt arbete</a:t>
            </a:r>
            <a:br>
              <a:rPr lang="sv-SE" dirty="0"/>
            </a:br>
            <a:r>
              <a:rPr lang="sv-SE" sz="2700" dirty="0"/>
              <a:t>(Regionen 7 790 015 kr, länsgemensamt 7 569 623 kr)  </a:t>
            </a:r>
          </a:p>
        </p:txBody>
      </p:sp>
      <p:sp>
        <p:nvSpPr>
          <p:cNvPr id="7" name="Rubrik 10">
            <a:extLst>
              <a:ext uri="{FF2B5EF4-FFF2-40B4-BE49-F238E27FC236}">
                <a16:creationId xmlns:a16="http://schemas.microsoft.com/office/drawing/2014/main" id="{7432490A-14E1-0D86-75CD-E8DF77D72D7E}"/>
              </a:ext>
            </a:extLst>
          </p:cNvPr>
          <p:cNvSpPr txBox="1">
            <a:spLocks/>
          </p:cNvSpPr>
          <p:nvPr/>
        </p:nvSpPr>
        <p:spPr>
          <a:xfrm>
            <a:off x="3008478" y="46710"/>
            <a:ext cx="8772975" cy="1209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chemeClr val="tx2"/>
                </a:solidFill>
                <a:latin typeface="+mj-lt"/>
                <a:ea typeface="+mj-ea"/>
                <a:cs typeface="+mj-cs"/>
              </a:defRPr>
            </a:lvl1pPr>
          </a:lstStyle>
          <a:p>
            <a:r>
              <a:rPr lang="sv-SE" dirty="0"/>
              <a:t>Beskrivning av insatsområdet</a:t>
            </a:r>
            <a:endParaRPr lang="sv-SE" sz="2800" dirty="0"/>
          </a:p>
        </p:txBody>
      </p:sp>
      <p:sp>
        <p:nvSpPr>
          <p:cNvPr id="8" name="Rektangel 7">
            <a:extLst>
              <a:ext uri="{FF2B5EF4-FFF2-40B4-BE49-F238E27FC236}">
                <a16:creationId xmlns:a16="http://schemas.microsoft.com/office/drawing/2014/main" id="{558CAD79-92FD-53B9-930B-E29B8E0A0EC8}"/>
              </a:ext>
            </a:extLst>
          </p:cNvPr>
          <p:cNvSpPr/>
          <p:nvPr/>
        </p:nvSpPr>
        <p:spPr>
          <a:xfrm>
            <a:off x="268224" y="1352562"/>
            <a:ext cx="487680" cy="4719054"/>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F15060"/>
              </a:highlight>
            </a:endParaRPr>
          </a:p>
        </p:txBody>
      </p:sp>
    </p:spTree>
    <p:extLst>
      <p:ext uri="{BB962C8B-B14F-4D97-AF65-F5344CB8AC3E}">
        <p14:creationId xmlns:p14="http://schemas.microsoft.com/office/powerpoint/2010/main" val="2358519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9C5C3358-106F-4A3A-8507-6544091CE7EB}" type="datetime1">
              <a:rPr lang="sv-SE" smtClean="0"/>
              <a:t>2025-03-21</a:t>
            </a:fld>
            <a:endParaRPr lang="sv-SE" dirty="0"/>
          </a:p>
        </p:txBody>
      </p:sp>
      <p:sp>
        <p:nvSpPr>
          <p:cNvPr id="4" name="Platshållare för sidfot 3"/>
          <p:cNvSpPr>
            <a:spLocks noGrp="1"/>
          </p:cNvSpPr>
          <p:nvPr>
            <p:ph type="ftr" sz="quarter" idx="11"/>
          </p:nvPr>
        </p:nvSpPr>
        <p:spPr/>
        <p:txBody>
          <a:bodyPr/>
          <a:lstStyle/>
          <a:p>
            <a:r>
              <a:rPr lang="sv-SE"/>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2</a:t>
            </a:fld>
            <a:endParaRPr lang="sv-SE" dirty="0"/>
          </a:p>
        </p:txBody>
      </p:sp>
      <p:sp>
        <p:nvSpPr>
          <p:cNvPr id="6" name="Rubrik 5"/>
          <p:cNvSpPr>
            <a:spLocks noGrp="1"/>
          </p:cNvSpPr>
          <p:nvPr>
            <p:ph type="title"/>
          </p:nvPr>
        </p:nvSpPr>
        <p:spPr>
          <a:xfrm>
            <a:off x="410547" y="2091690"/>
            <a:ext cx="4812964" cy="3154680"/>
          </a:xfrm>
        </p:spPr>
        <p:txBody>
          <a:bodyPr/>
          <a:lstStyle/>
          <a:p>
            <a:r>
              <a:rPr lang="sv-SE" dirty="0"/>
              <a:t>Överenskommelsens fyra fokusområden</a:t>
            </a:r>
            <a:br>
              <a:rPr lang="sv-SE" dirty="0"/>
            </a:br>
            <a:br>
              <a:rPr lang="sv-SE" dirty="0"/>
            </a:br>
            <a:r>
              <a:rPr lang="sv-SE" sz="2000" dirty="0">
                <a:hlinkClick r:id="rId3"/>
              </a:rPr>
              <a:t>Överenskommelse, psykisk hälsa | SKR</a:t>
            </a:r>
            <a:endParaRPr lang="sv-SE" sz="2000" dirty="0"/>
          </a:p>
        </p:txBody>
      </p:sp>
      <p:pic>
        <p:nvPicPr>
          <p:cNvPr id="8" name="Platshållare för innehåll 7"/>
          <p:cNvPicPr>
            <a:picLocks noGrp="1" noChangeAspect="1"/>
          </p:cNvPicPr>
          <p:nvPr>
            <p:ph sz="half" idx="4294967295"/>
          </p:nvPr>
        </p:nvPicPr>
        <p:blipFill>
          <a:blip r:embed="rId4"/>
          <a:stretch>
            <a:fillRect/>
          </a:stretch>
        </p:blipFill>
        <p:spPr>
          <a:xfrm>
            <a:off x="5282103" y="1291590"/>
            <a:ext cx="6501910" cy="4915522"/>
          </a:xfrm>
          <a:prstGeom prst="rect">
            <a:avLst/>
          </a:prstGeom>
        </p:spPr>
      </p:pic>
    </p:spTree>
    <p:extLst>
      <p:ext uri="{BB962C8B-B14F-4D97-AF65-F5344CB8AC3E}">
        <p14:creationId xmlns:p14="http://schemas.microsoft.com/office/powerpoint/2010/main" val="33045171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645664" y="252984"/>
            <a:ext cx="8411808" cy="868680"/>
          </a:xfrm>
        </p:spPr>
        <p:txBody>
          <a:bodyPr>
            <a:normAutofit/>
          </a:bodyPr>
          <a:lstStyle/>
          <a:p>
            <a:r>
              <a:rPr lang="sv-SE" sz="2000" dirty="0"/>
              <a:t>Insatser för ett stärkt suicidpreventivt arbete</a:t>
            </a:r>
            <a:br>
              <a:rPr lang="sv-SE" sz="1800" dirty="0"/>
            </a:br>
            <a:r>
              <a:rPr lang="sv-SE" sz="1800" b="0" dirty="0"/>
              <a:t>(7 569 623 kr)</a:t>
            </a:r>
            <a:endParaRPr lang="sv-SE" sz="2000" b="0" dirty="0"/>
          </a:p>
        </p:txBody>
      </p:sp>
      <p:graphicFrame>
        <p:nvGraphicFramePr>
          <p:cNvPr id="3" name="Tabell 2"/>
          <p:cNvGraphicFramePr>
            <a:graphicFrameLocks noGrp="1"/>
          </p:cNvGraphicFramePr>
          <p:nvPr>
            <p:extLst>
              <p:ext uri="{D42A27DB-BD31-4B8C-83A1-F6EECF244321}">
                <p14:modId xmlns:p14="http://schemas.microsoft.com/office/powerpoint/2010/main" val="3204412521"/>
              </p:ext>
            </p:extLst>
          </p:nvPr>
        </p:nvGraphicFramePr>
        <p:xfrm>
          <a:off x="499872" y="1312958"/>
          <a:ext cx="11495998" cy="5179282"/>
        </p:xfrm>
        <a:graphic>
          <a:graphicData uri="http://schemas.openxmlformats.org/drawingml/2006/table">
            <a:tbl>
              <a:tblPr firstRow="1" bandRow="1">
                <a:tableStyleId>{5C22544A-7EE6-4342-B048-85BDC9FD1C3A}</a:tableStyleId>
              </a:tblPr>
              <a:tblGrid>
                <a:gridCol w="2299200">
                  <a:extLst>
                    <a:ext uri="{9D8B030D-6E8A-4147-A177-3AD203B41FA5}">
                      <a16:colId xmlns:a16="http://schemas.microsoft.com/office/drawing/2014/main" val="127215971"/>
                    </a:ext>
                  </a:extLst>
                </a:gridCol>
                <a:gridCol w="3995195">
                  <a:extLst>
                    <a:ext uri="{9D8B030D-6E8A-4147-A177-3AD203B41FA5}">
                      <a16:colId xmlns:a16="http://schemas.microsoft.com/office/drawing/2014/main" val="3770111905"/>
                    </a:ext>
                  </a:extLst>
                </a:gridCol>
                <a:gridCol w="1639186">
                  <a:extLst>
                    <a:ext uri="{9D8B030D-6E8A-4147-A177-3AD203B41FA5}">
                      <a16:colId xmlns:a16="http://schemas.microsoft.com/office/drawing/2014/main" val="1403520382"/>
                    </a:ext>
                  </a:extLst>
                </a:gridCol>
                <a:gridCol w="1567917">
                  <a:extLst>
                    <a:ext uri="{9D8B030D-6E8A-4147-A177-3AD203B41FA5}">
                      <a16:colId xmlns:a16="http://schemas.microsoft.com/office/drawing/2014/main" val="353859609"/>
                    </a:ext>
                  </a:extLst>
                </a:gridCol>
                <a:gridCol w="1994500">
                  <a:extLst>
                    <a:ext uri="{9D8B030D-6E8A-4147-A177-3AD203B41FA5}">
                      <a16:colId xmlns:a16="http://schemas.microsoft.com/office/drawing/2014/main" val="3179652770"/>
                    </a:ext>
                  </a:extLst>
                </a:gridCol>
              </a:tblGrid>
              <a:tr h="490373">
                <a:tc>
                  <a:txBody>
                    <a:bodyPr/>
                    <a:lstStyle/>
                    <a:p>
                      <a:r>
                        <a:rPr lang="sv-SE" sz="1400" dirty="0"/>
                        <a:t>Insats</a:t>
                      </a:r>
                    </a:p>
                  </a:txBody>
                  <a:tcPr/>
                </a:tc>
                <a:tc>
                  <a:txBody>
                    <a:bodyPr/>
                    <a:lstStyle/>
                    <a:p>
                      <a:r>
                        <a:rPr lang="sv-SE" sz="1400" dirty="0"/>
                        <a:t>Beskrivning av insatsen, syfte/mål</a:t>
                      </a:r>
                    </a:p>
                  </a:txBody>
                  <a:tcPr/>
                </a:tc>
                <a:tc>
                  <a:txBody>
                    <a:bodyPr/>
                    <a:lstStyle/>
                    <a:p>
                      <a:r>
                        <a:rPr lang="sv-SE" sz="1400" dirty="0"/>
                        <a:t>Typ av insats (ny eller pågående)</a:t>
                      </a:r>
                    </a:p>
                  </a:txBody>
                  <a:tcPr/>
                </a:tc>
                <a:tc>
                  <a:txBody>
                    <a:bodyPr/>
                    <a:lstStyle/>
                    <a:p>
                      <a:pPr algn="ctr"/>
                      <a:r>
                        <a:rPr lang="sv-SE" sz="1400" dirty="0"/>
                        <a:t>Belopp (beslutat)</a:t>
                      </a:r>
                    </a:p>
                  </a:txBody>
                  <a:tcPr/>
                </a:tc>
                <a:tc>
                  <a:txBody>
                    <a:bodyPr/>
                    <a:lstStyle/>
                    <a:p>
                      <a:r>
                        <a:rPr lang="sv-SE" sz="1400" dirty="0"/>
                        <a:t>Ansvarig</a:t>
                      </a:r>
                    </a:p>
                  </a:txBody>
                  <a:tcPr/>
                </a:tc>
                <a:extLst>
                  <a:ext uri="{0D108BD9-81ED-4DB2-BD59-A6C34878D82A}">
                    <a16:rowId xmlns:a16="http://schemas.microsoft.com/office/drawing/2014/main" val="843390410"/>
                  </a:ext>
                </a:extLst>
              </a:tr>
              <a:tr h="729202">
                <a:tc>
                  <a:txBody>
                    <a:bodyPr/>
                    <a:lstStyle/>
                    <a:p>
                      <a:r>
                        <a:rPr lang="sv-SE" sz="1200" b="1" strike="noStrike" dirty="0"/>
                        <a:t>Suicidpreventions-samordnaren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Suicidpreventionssamordnare</a:t>
                      </a:r>
                      <a:r>
                        <a:rPr lang="sv-SE" sz="1200" baseline="0" dirty="0"/>
                        <a:t> anställd för att strategiskt arbeta med och stötta regionen och länets kommuner med det suicidpreventiva arbetet.</a:t>
                      </a:r>
                      <a:endParaRPr lang="sv-SE" sz="1200" dirty="0">
                        <a:solidFill>
                          <a:schemeClr val="tx1"/>
                        </a:solidFill>
                      </a:endParaRPr>
                    </a:p>
                  </a:txBody>
                  <a:tcPr/>
                </a:tc>
                <a:tc>
                  <a:txBody>
                    <a:bodyPr/>
                    <a:lstStyle/>
                    <a:p>
                      <a:pPr algn="ctr"/>
                      <a:r>
                        <a:rPr lang="sv-SE" sz="1200" b="0" dirty="0">
                          <a:solidFill>
                            <a:schemeClr val="tx1"/>
                          </a:solidFill>
                        </a:rPr>
                        <a:t>Pågående/ fortsättning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850 000</a:t>
                      </a:r>
                    </a:p>
                  </a:txBody>
                  <a:tcPr/>
                </a:tc>
                <a:tc>
                  <a:txBody>
                    <a:bodyPr/>
                    <a:lstStyle/>
                    <a:p>
                      <a:r>
                        <a:rPr lang="sv-SE" sz="1200" b="0" baseline="0" dirty="0"/>
                        <a:t>RSS Dalarna</a:t>
                      </a:r>
                      <a:endParaRPr lang="sv-SE" sz="1200" b="0" dirty="0"/>
                    </a:p>
                    <a:p>
                      <a:endParaRPr lang="sv-SE" sz="1200" b="0" dirty="0"/>
                    </a:p>
                  </a:txBody>
                  <a:tcPr/>
                </a:tc>
                <a:extLst>
                  <a:ext uri="{0D108BD9-81ED-4DB2-BD59-A6C34878D82A}">
                    <a16:rowId xmlns:a16="http://schemas.microsoft.com/office/drawing/2014/main" val="70507815"/>
                  </a:ext>
                </a:extLst>
              </a:tr>
              <a:tr h="621792">
                <a:tc>
                  <a:txBody>
                    <a:bodyPr/>
                    <a:lstStyle/>
                    <a:p>
                      <a:r>
                        <a:rPr lang="sv-SE" sz="1200" b="1" dirty="0"/>
                        <a:t>Kompetenshöjande insats, MHFA, Mental Health </a:t>
                      </a:r>
                      <a:r>
                        <a:rPr lang="sv-SE" sz="1200" b="1" dirty="0" err="1"/>
                        <a:t>First</a:t>
                      </a:r>
                      <a:r>
                        <a:rPr lang="sv-SE" sz="1200" b="1" dirty="0"/>
                        <a:t> </a:t>
                      </a:r>
                      <a:r>
                        <a:rPr lang="sv-SE" sz="1200" b="1" dirty="0" err="1"/>
                        <a:t>Aid</a:t>
                      </a:r>
                      <a:r>
                        <a:rPr lang="sv-SE" sz="1200" b="1" dirty="0"/>
                        <a:t> (Karolinska institutet), samt stöd till instruktörsnätverk</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latin typeface="+mn-lt"/>
                          <a:ea typeface="+mn-ea"/>
                          <a:cs typeface="+mn-cs"/>
                        </a:rPr>
                        <a:t>Utbildning av instruktörer i MHFA för unga, vuxna och äldre. Syfte att öka kunskapen om och främja psykisk hälsa. Målet är att utbildarna sedan utbildar kontinuerligt vidare i sina organisationer. Inkluderar utbildningskostnader, lokal etc. Utbilda flera,</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latin typeface="+mn-lt"/>
                          <a:ea typeface="+mn-ea"/>
                          <a:cs typeface="+mn-cs"/>
                        </a:rPr>
                        <a:t>Stödja regionalt nätverk för instruktörer.</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latin typeface="+mn-lt"/>
                          <a:ea typeface="+mn-ea"/>
                          <a:cs typeface="+mn-cs"/>
                        </a:rPr>
                        <a:t>Stödja vid MHFA-utbildningar Kostnad: 24500 kr/</a:t>
                      </a:r>
                      <a:r>
                        <a:rPr lang="sv-SE" sz="1200" kern="1200" dirty="0" err="1">
                          <a:solidFill>
                            <a:schemeClr val="tx1"/>
                          </a:solidFill>
                          <a:latin typeface="+mn-lt"/>
                          <a:ea typeface="+mn-ea"/>
                          <a:cs typeface="+mn-cs"/>
                        </a:rPr>
                        <a:t>delt</a:t>
                      </a:r>
                      <a:r>
                        <a:rPr lang="sv-SE" sz="1200" kern="1200" dirty="0">
                          <a:solidFill>
                            <a:schemeClr val="tx1"/>
                          </a:solidFill>
                          <a:latin typeface="+mn-lt"/>
                          <a:ea typeface="+mn-ea"/>
                          <a:cs typeface="+mn-cs"/>
                        </a:rPr>
                        <a:t>.</a:t>
                      </a:r>
                    </a:p>
                  </a:txBody>
                  <a:tcPr/>
                </a:tc>
                <a:tc>
                  <a:txBody>
                    <a:bodyPr/>
                    <a:lstStyle/>
                    <a:p>
                      <a:pPr algn="ctr"/>
                      <a:r>
                        <a:rPr lang="sv-SE" sz="1200" b="0" dirty="0">
                          <a:solidFill>
                            <a:schemeClr val="tx1"/>
                          </a:solidFill>
                        </a:rPr>
                        <a:t>Pågående/ fortsättning</a:t>
                      </a:r>
                    </a:p>
                  </a:txBody>
                  <a:tcPr/>
                </a:tc>
                <a:tc>
                  <a:txBody>
                    <a:bodyPr/>
                    <a:lstStyle/>
                    <a:p>
                      <a:pPr algn="ctr"/>
                      <a:r>
                        <a:rPr lang="sv-SE" sz="1200" b="0" dirty="0"/>
                        <a:t>750 000</a:t>
                      </a:r>
                    </a:p>
                  </a:txBody>
                  <a:tcPr/>
                </a:tc>
                <a:tc>
                  <a:txBody>
                    <a:bodyPr/>
                    <a:lstStyle/>
                    <a:p>
                      <a:r>
                        <a:rPr lang="sv-SE" sz="1200" b="0" baseline="0" dirty="0"/>
                        <a:t>Div. Psykiatri och </a:t>
                      </a:r>
                      <a:r>
                        <a:rPr lang="sv-SE" sz="1200" b="0" baseline="0" dirty="0" err="1"/>
                        <a:t>hab.</a:t>
                      </a:r>
                      <a:endParaRPr lang="sv-SE" sz="1200" b="0" dirty="0"/>
                    </a:p>
                  </a:txBody>
                  <a:tcPr/>
                </a:tc>
                <a:extLst>
                  <a:ext uri="{0D108BD9-81ED-4DB2-BD59-A6C34878D82A}">
                    <a16:rowId xmlns:a16="http://schemas.microsoft.com/office/drawing/2014/main" val="3315881899"/>
                  </a:ext>
                </a:extLst>
              </a:tr>
              <a:tr h="3461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t>Temamånad Fokus på psykisk hälsa i Dalarna </a:t>
                      </a:r>
                      <a:r>
                        <a:rPr lang="sv-SE" sz="1200" b="1" dirty="0" err="1"/>
                        <a:t>inkl</a:t>
                      </a:r>
                      <a:r>
                        <a:rPr lang="sv-SE" sz="1200" b="1" dirty="0"/>
                        <a:t> suicidpreventiva dagen</a:t>
                      </a:r>
                    </a:p>
                  </a:txBody>
                  <a:tcPr/>
                </a:tc>
                <a:tc>
                  <a:txBody>
                    <a:bodyPr/>
                    <a:lstStyle/>
                    <a:p>
                      <a:pPr marL="0" indent="0">
                        <a:buFont typeface="Arial" panose="020B0604020202020204" pitchFamily="34" charset="0"/>
                        <a:buNone/>
                      </a:pPr>
                      <a:r>
                        <a:rPr lang="sv-SE" sz="1200" dirty="0">
                          <a:solidFill>
                            <a:schemeClr val="tx1"/>
                          </a:solidFill>
                        </a:rPr>
                        <a:t>En insats för att lyfta fram vad som görs kring området psykisk hälsa i Dalarna genom en temamånad för att  uppmärksamma psykisk ohälsa. Invånare inbjuds till kostnadsfria aktiviteter såsom föreläsningar, workshops, öppet hus och föreställningar. Vissa programpunkter riktar sig även till yrkesverksamma. Insatsen genomfördes för femte året i rad 2024.</a:t>
                      </a:r>
                    </a:p>
                  </a:txBody>
                  <a:tcPr/>
                </a:tc>
                <a:tc>
                  <a:txBody>
                    <a:bodyPr/>
                    <a:lstStyle/>
                    <a:p>
                      <a:pPr algn="ctr"/>
                      <a:r>
                        <a:rPr lang="sv-SE" sz="1200" b="0" dirty="0">
                          <a:solidFill>
                            <a:schemeClr val="tx1"/>
                          </a:solidFill>
                        </a:rPr>
                        <a:t>Pågående/ fortsättning</a:t>
                      </a:r>
                    </a:p>
                  </a:txBody>
                  <a:tcPr/>
                </a:tc>
                <a:tc>
                  <a:txBody>
                    <a:bodyPr/>
                    <a:lstStyle/>
                    <a:p>
                      <a:pPr algn="ctr"/>
                      <a:r>
                        <a:rPr lang="sv-SE" sz="1200" dirty="0"/>
                        <a:t>430 000</a:t>
                      </a:r>
                    </a:p>
                  </a:txBody>
                  <a:tcPr/>
                </a:tc>
                <a:tc>
                  <a:txBody>
                    <a:bodyPr/>
                    <a:lstStyle/>
                    <a:p>
                      <a:r>
                        <a:rPr lang="sv-SE" sz="1200" b="0" baseline="0" dirty="0"/>
                        <a:t>Div. Psykiatri och </a:t>
                      </a:r>
                      <a:r>
                        <a:rPr lang="sv-SE" sz="1200" b="0" baseline="0" dirty="0" err="1"/>
                        <a:t>hab.</a:t>
                      </a:r>
                      <a:r>
                        <a:rPr lang="sv-SE" sz="1200" b="0" baseline="0" dirty="0"/>
                        <a:t> + RSS vid tillsättande av PL för psykisk hälsa</a:t>
                      </a:r>
                      <a:endParaRPr lang="sv-SE" sz="1200" b="0" dirty="0"/>
                    </a:p>
                  </a:txBody>
                  <a:tcPr/>
                </a:tc>
                <a:extLst>
                  <a:ext uri="{0D108BD9-81ED-4DB2-BD59-A6C34878D82A}">
                    <a16:rowId xmlns:a16="http://schemas.microsoft.com/office/drawing/2014/main" val="1788447572"/>
                  </a:ext>
                </a:extLst>
              </a:tr>
              <a:tr h="3461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t>Suicidpreventiva aktiviteter och aktiviteter mot psykisk ohälsa</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b="1" dirty="0">
                        <a:solidFill>
                          <a:schemeClr val="tx1"/>
                        </a:solidFill>
                      </a:endParaRPr>
                    </a:p>
                  </a:txBody>
                  <a:tcPr/>
                </a:tc>
                <a:tc>
                  <a:txBody>
                    <a:bodyPr/>
                    <a:lstStyle/>
                    <a:p>
                      <a:r>
                        <a:rPr lang="sv-SE" sz="1200" dirty="0">
                          <a:solidFill>
                            <a:schemeClr val="tx1"/>
                          </a:solidFill>
                        </a:rPr>
                        <a:t>Insats för att synliggöra och stödja det suicidpreventiva arbetet i länet i syfte att höja kunskapen. Riktade aktiviteter i länet för att främja suicidprevention. Föreläsningar om suicidprevention till allmänheten.  Kompetenshöjande insatser riktat till kommun/ region samt föreningsrepresentanter.</a:t>
                      </a:r>
                    </a:p>
                  </a:txBody>
                  <a:tcPr/>
                </a:tc>
                <a:tc>
                  <a:txBody>
                    <a:bodyPr/>
                    <a:lstStyle/>
                    <a:p>
                      <a:pPr algn="ctr"/>
                      <a:r>
                        <a:rPr lang="sv-SE" sz="1200" b="0" dirty="0">
                          <a:solidFill>
                            <a:schemeClr val="tx1"/>
                          </a:solidFill>
                        </a:rPr>
                        <a:t>Pågående/ fortsättning</a:t>
                      </a:r>
                    </a:p>
                  </a:txBody>
                  <a:tcPr/>
                </a:tc>
                <a:tc>
                  <a:txBody>
                    <a:bodyPr/>
                    <a:lstStyle/>
                    <a:p>
                      <a:pPr algn="ctr"/>
                      <a:r>
                        <a:rPr lang="sv-SE" sz="1200" dirty="0"/>
                        <a:t>700 000</a:t>
                      </a:r>
                    </a:p>
                  </a:txBody>
                  <a:tcPr/>
                </a:tc>
                <a:tc>
                  <a:txBody>
                    <a:bodyPr/>
                    <a:lstStyle/>
                    <a:p>
                      <a:r>
                        <a:rPr lang="sv-SE" sz="1200" b="0" baseline="0" dirty="0"/>
                        <a:t>Div. Psykiatri och </a:t>
                      </a:r>
                      <a:r>
                        <a:rPr lang="sv-SE" sz="1200" b="0" baseline="0" dirty="0" err="1"/>
                        <a:t>hab.</a:t>
                      </a:r>
                      <a:endParaRPr lang="sv-SE" sz="1200" b="0" dirty="0"/>
                    </a:p>
                  </a:txBody>
                  <a:tcPr/>
                </a:tc>
                <a:extLst>
                  <a:ext uri="{0D108BD9-81ED-4DB2-BD59-A6C34878D82A}">
                    <a16:rowId xmlns:a16="http://schemas.microsoft.com/office/drawing/2014/main" val="2538734040"/>
                  </a:ext>
                </a:extLst>
              </a:tr>
            </a:tbl>
          </a:graphicData>
        </a:graphic>
      </p:graphicFrame>
      <p:sp>
        <p:nvSpPr>
          <p:cNvPr id="4" name="Rektangel 3">
            <a:extLst>
              <a:ext uri="{FF2B5EF4-FFF2-40B4-BE49-F238E27FC236}">
                <a16:creationId xmlns:a16="http://schemas.microsoft.com/office/drawing/2014/main" id="{836C62B0-D4E4-E38F-E237-0AD5CC51EA84}"/>
              </a:ext>
            </a:extLst>
          </p:cNvPr>
          <p:cNvSpPr/>
          <p:nvPr/>
        </p:nvSpPr>
        <p:spPr>
          <a:xfrm>
            <a:off x="291402" y="1312958"/>
            <a:ext cx="208470" cy="5179282"/>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FFFF00"/>
              </a:highlight>
            </a:endParaRPr>
          </a:p>
        </p:txBody>
      </p:sp>
    </p:spTree>
    <p:extLst>
      <p:ext uri="{BB962C8B-B14F-4D97-AF65-F5344CB8AC3E}">
        <p14:creationId xmlns:p14="http://schemas.microsoft.com/office/powerpoint/2010/main" val="11334021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645664" y="252984"/>
            <a:ext cx="8411808" cy="868680"/>
          </a:xfrm>
        </p:spPr>
        <p:txBody>
          <a:bodyPr>
            <a:normAutofit/>
          </a:bodyPr>
          <a:lstStyle/>
          <a:p>
            <a:r>
              <a:rPr lang="sv-SE" sz="2000" dirty="0"/>
              <a:t>Insatser för ett stärkt suicidpreventivt arbete – forts </a:t>
            </a:r>
            <a:br>
              <a:rPr lang="sv-SE" sz="1800" dirty="0"/>
            </a:br>
            <a:r>
              <a:rPr lang="sv-SE" sz="1800" b="0" dirty="0"/>
              <a:t>(7 569 623 kr)</a:t>
            </a:r>
            <a:endParaRPr lang="sv-SE" sz="2000" b="0" dirty="0"/>
          </a:p>
        </p:txBody>
      </p:sp>
      <p:graphicFrame>
        <p:nvGraphicFramePr>
          <p:cNvPr id="3" name="Tabell 2"/>
          <p:cNvGraphicFramePr>
            <a:graphicFrameLocks noGrp="1"/>
          </p:cNvGraphicFramePr>
          <p:nvPr>
            <p:extLst>
              <p:ext uri="{D42A27DB-BD31-4B8C-83A1-F6EECF244321}">
                <p14:modId xmlns:p14="http://schemas.microsoft.com/office/powerpoint/2010/main" val="437441869"/>
              </p:ext>
            </p:extLst>
          </p:nvPr>
        </p:nvGraphicFramePr>
        <p:xfrm>
          <a:off x="499872" y="1312958"/>
          <a:ext cx="11495998" cy="4998720"/>
        </p:xfrm>
        <a:graphic>
          <a:graphicData uri="http://schemas.openxmlformats.org/drawingml/2006/table">
            <a:tbl>
              <a:tblPr firstRow="1" bandRow="1">
                <a:tableStyleId>{5C22544A-7EE6-4342-B048-85BDC9FD1C3A}</a:tableStyleId>
              </a:tblPr>
              <a:tblGrid>
                <a:gridCol w="2299200">
                  <a:extLst>
                    <a:ext uri="{9D8B030D-6E8A-4147-A177-3AD203B41FA5}">
                      <a16:colId xmlns:a16="http://schemas.microsoft.com/office/drawing/2014/main" val="127215971"/>
                    </a:ext>
                  </a:extLst>
                </a:gridCol>
                <a:gridCol w="3995195">
                  <a:extLst>
                    <a:ext uri="{9D8B030D-6E8A-4147-A177-3AD203B41FA5}">
                      <a16:colId xmlns:a16="http://schemas.microsoft.com/office/drawing/2014/main" val="3770111905"/>
                    </a:ext>
                  </a:extLst>
                </a:gridCol>
                <a:gridCol w="1639186">
                  <a:extLst>
                    <a:ext uri="{9D8B030D-6E8A-4147-A177-3AD203B41FA5}">
                      <a16:colId xmlns:a16="http://schemas.microsoft.com/office/drawing/2014/main" val="1403520382"/>
                    </a:ext>
                  </a:extLst>
                </a:gridCol>
                <a:gridCol w="1567917">
                  <a:extLst>
                    <a:ext uri="{9D8B030D-6E8A-4147-A177-3AD203B41FA5}">
                      <a16:colId xmlns:a16="http://schemas.microsoft.com/office/drawing/2014/main" val="353859609"/>
                    </a:ext>
                  </a:extLst>
                </a:gridCol>
                <a:gridCol w="1994500">
                  <a:extLst>
                    <a:ext uri="{9D8B030D-6E8A-4147-A177-3AD203B41FA5}">
                      <a16:colId xmlns:a16="http://schemas.microsoft.com/office/drawing/2014/main" val="3179652770"/>
                    </a:ext>
                  </a:extLst>
                </a:gridCol>
              </a:tblGrid>
              <a:tr h="490373">
                <a:tc>
                  <a:txBody>
                    <a:bodyPr/>
                    <a:lstStyle/>
                    <a:p>
                      <a:r>
                        <a:rPr lang="sv-SE" sz="1400" dirty="0"/>
                        <a:t>Insats</a:t>
                      </a:r>
                    </a:p>
                  </a:txBody>
                  <a:tcPr/>
                </a:tc>
                <a:tc>
                  <a:txBody>
                    <a:bodyPr/>
                    <a:lstStyle/>
                    <a:p>
                      <a:r>
                        <a:rPr lang="sv-SE" sz="1400" dirty="0"/>
                        <a:t>Beskrivning av insatsen, syfte/mål</a:t>
                      </a:r>
                    </a:p>
                  </a:txBody>
                  <a:tcPr/>
                </a:tc>
                <a:tc>
                  <a:txBody>
                    <a:bodyPr/>
                    <a:lstStyle/>
                    <a:p>
                      <a:r>
                        <a:rPr lang="sv-SE" sz="1400" dirty="0"/>
                        <a:t>Typ av insats (ny eller pågående)</a:t>
                      </a:r>
                    </a:p>
                  </a:txBody>
                  <a:tcPr/>
                </a:tc>
                <a:tc>
                  <a:txBody>
                    <a:bodyPr/>
                    <a:lstStyle/>
                    <a:p>
                      <a:pPr algn="ctr"/>
                      <a:r>
                        <a:rPr lang="sv-SE" sz="1400" dirty="0"/>
                        <a:t>Belopp (beslutat)</a:t>
                      </a:r>
                    </a:p>
                  </a:txBody>
                  <a:tcPr/>
                </a:tc>
                <a:tc>
                  <a:txBody>
                    <a:bodyPr/>
                    <a:lstStyle/>
                    <a:p>
                      <a:r>
                        <a:rPr lang="sv-SE" sz="1400" dirty="0"/>
                        <a:t>Ansvarig</a:t>
                      </a:r>
                    </a:p>
                  </a:txBody>
                  <a:tcPr/>
                </a:tc>
                <a:extLst>
                  <a:ext uri="{0D108BD9-81ED-4DB2-BD59-A6C34878D82A}">
                    <a16:rowId xmlns:a16="http://schemas.microsoft.com/office/drawing/2014/main" val="843390410"/>
                  </a:ext>
                </a:extLst>
              </a:tr>
              <a:tr h="729202">
                <a:tc>
                  <a:txBody>
                    <a:bodyPr/>
                    <a:lstStyle/>
                    <a:p>
                      <a:r>
                        <a:rPr lang="sv-SE" sz="1200" b="1" strike="noStrike" dirty="0"/>
                        <a:t>Brukarinflytande aktiviteter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Riktat arbete. Sprida projektet som Säter genomförde 2024 till resten länets kommuner. Handbok i brukarinflytande, tillhörande webkurs, uppstart av deltagarforum, brukarstyrd brukarrevision mm.</a:t>
                      </a:r>
                      <a:endParaRPr lang="sv-SE" sz="1200" dirty="0">
                        <a:solidFill>
                          <a:schemeClr val="tx1"/>
                        </a:solidFill>
                      </a:endParaRPr>
                    </a:p>
                  </a:txBody>
                  <a:tcPr/>
                </a:tc>
                <a:tc>
                  <a:txBody>
                    <a:bodyPr/>
                    <a:lstStyle/>
                    <a:p>
                      <a:pPr algn="ctr"/>
                      <a:r>
                        <a:rPr lang="sv-SE" sz="1200" b="0" dirty="0">
                          <a:solidFill>
                            <a:schemeClr val="tx1"/>
                          </a:solidFill>
                        </a:rPr>
                        <a:t>Ny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500 000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baseline="0" dirty="0"/>
                        <a:t>Div. Psykiatri och </a:t>
                      </a:r>
                      <a:r>
                        <a:rPr lang="sv-SE" sz="1200" b="0" baseline="0" dirty="0" err="1"/>
                        <a:t>hab.</a:t>
                      </a:r>
                      <a:endParaRPr lang="sv-SE" sz="1200" b="0" dirty="0"/>
                    </a:p>
                    <a:p>
                      <a:endParaRPr lang="sv-SE" sz="1200" b="0" dirty="0"/>
                    </a:p>
                  </a:txBody>
                  <a:tcPr/>
                </a:tc>
                <a:extLst>
                  <a:ext uri="{0D108BD9-81ED-4DB2-BD59-A6C34878D82A}">
                    <a16:rowId xmlns:a16="http://schemas.microsoft.com/office/drawing/2014/main" val="2654801678"/>
                  </a:ext>
                </a:extLst>
              </a:tr>
              <a:tr h="7292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rPr>
                        <a:t>Stöd till kommuner, suicidpreventivt arbete</a:t>
                      </a:r>
                    </a:p>
                    <a:p>
                      <a:endParaRPr lang="sv-SE" sz="1200" b="1" strike="noStrike"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solidFill>
                            <a:schemeClr val="tx1"/>
                          </a:solidFill>
                        </a:rPr>
                        <a:t>Suicidsamordnare stöd till kommuner för att utveckla det lokala suicidpreventiva arbetet. Delfinansiering av projektledare för suicidprevention i varje kommun. Pilot i Avesta under 2024. Tillvarata tidigare erfarenheter från Vansbro-projektet samt stöd till enskilda kommuner.</a:t>
                      </a:r>
                    </a:p>
                  </a:txBody>
                  <a:tcPr/>
                </a:tc>
                <a:tc>
                  <a:txBody>
                    <a:bodyPr/>
                    <a:lstStyle/>
                    <a:p>
                      <a:pPr algn="ctr"/>
                      <a:r>
                        <a:rPr lang="sv-SE" sz="1200" b="0" dirty="0">
                          <a:solidFill>
                            <a:schemeClr val="tx1"/>
                          </a:solidFill>
                        </a:rPr>
                        <a:t>Pågående/ fortsättning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1 939 623</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baseline="0" dirty="0"/>
                        <a:t>RSS Dalarna</a:t>
                      </a:r>
                      <a:endParaRPr lang="sv-SE" sz="1200" b="0" dirty="0"/>
                    </a:p>
                    <a:p>
                      <a:endParaRPr lang="sv-SE" sz="1200" b="0" dirty="0"/>
                    </a:p>
                  </a:txBody>
                  <a:tcPr/>
                </a:tc>
                <a:extLst>
                  <a:ext uri="{0D108BD9-81ED-4DB2-BD59-A6C34878D82A}">
                    <a16:rowId xmlns:a16="http://schemas.microsoft.com/office/drawing/2014/main" val="70507815"/>
                  </a:ext>
                </a:extLst>
              </a:tr>
              <a:tr h="6217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rPr>
                        <a:t>Projektledare suicidprevention ur ett kliniskt perspektiv</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Finansiering av projektledare inom regionen. Kompetenshöjande satsning, samt strukturellt arbete med problematiken ur ett kliniskt perspektiv - vårdprogram, klinisk implementering med utbildningar mot primärvård (regional och kommunal) och psykiatri. </a:t>
                      </a:r>
                    </a:p>
                  </a:txBody>
                  <a:tcPr/>
                </a:tc>
                <a:tc>
                  <a:txBody>
                    <a:bodyPr/>
                    <a:lstStyle/>
                    <a:p>
                      <a:pPr algn="ctr"/>
                      <a:r>
                        <a:rPr lang="sv-SE" sz="1200" b="0" dirty="0"/>
                        <a:t>Ny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800 000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baseline="0" dirty="0"/>
                        <a:t>Div. Psykiatri och </a:t>
                      </a:r>
                      <a:r>
                        <a:rPr lang="sv-SE" sz="1200" b="0" baseline="0" dirty="0" err="1"/>
                        <a:t>hab.</a:t>
                      </a:r>
                      <a:endParaRPr lang="sv-SE" sz="1200" b="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b="0" dirty="0"/>
                    </a:p>
                  </a:txBody>
                  <a:tcPr/>
                </a:tc>
                <a:extLst>
                  <a:ext uri="{0D108BD9-81ED-4DB2-BD59-A6C34878D82A}">
                    <a16:rowId xmlns:a16="http://schemas.microsoft.com/office/drawing/2014/main" val="2049985566"/>
                  </a:ext>
                </a:extLst>
              </a:tr>
              <a:tr h="6217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solidFill>
                            <a:schemeClr val="tx1"/>
                          </a:solidFill>
                        </a:rPr>
                        <a:t>Pott till lokala initiativ</a:t>
                      </a:r>
                      <a:r>
                        <a:rPr lang="sv-SE" sz="1200" b="1" baseline="0" dirty="0">
                          <a:solidFill>
                            <a:schemeClr val="tx1"/>
                          </a:solidFill>
                        </a:rPr>
                        <a:t> i </a:t>
                      </a:r>
                      <a:r>
                        <a:rPr lang="sv-SE" sz="1200" b="1" dirty="0">
                          <a:solidFill>
                            <a:schemeClr val="tx1"/>
                          </a:solidFill>
                        </a:rPr>
                        <a:t>samverkan mellan kommun och region för att främja psykisk hälsa, förebygga psykisk ohälsa och suicid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t>Medlen ska användas till insatser lokalt inom kommun+ region för ett stärkt suicidpreventivt arbete</a:t>
                      </a:r>
                    </a:p>
                  </a:txBody>
                  <a:tcPr/>
                </a:tc>
                <a:tc>
                  <a:txBody>
                    <a:bodyPr/>
                    <a:lstStyle/>
                    <a:p>
                      <a:pPr algn="ctr"/>
                      <a:r>
                        <a:rPr lang="sv-SE" sz="1200" b="0" dirty="0"/>
                        <a:t>Pågående/ fortsättning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200" b="0" dirty="0">
                          <a:solidFill>
                            <a:schemeClr val="tx1"/>
                          </a:solidFill>
                        </a:rPr>
                        <a:t>800 000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dirty="0"/>
                        <a:t>RSS Dalarna (RD/länets kommuner)</a:t>
                      </a:r>
                    </a:p>
                  </a:txBody>
                  <a:tcPr/>
                </a:tc>
                <a:extLst>
                  <a:ext uri="{0D108BD9-81ED-4DB2-BD59-A6C34878D82A}">
                    <a16:rowId xmlns:a16="http://schemas.microsoft.com/office/drawing/2014/main" val="3315881899"/>
                  </a:ext>
                </a:extLst>
              </a:tr>
              <a:tr h="34614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1" dirty="0"/>
                        <a:t>Efterlevandestöd, utarbeta material </a:t>
                      </a:r>
                      <a:r>
                        <a:rPr lang="sv-SE" sz="1200" b="1"/>
                        <a:t>och rutiner mm</a:t>
                      </a:r>
                      <a:endParaRPr lang="sv-SE" sz="1200"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00" dirty="0">
                          <a:solidFill>
                            <a:schemeClr val="dk1"/>
                          </a:solidFill>
                          <a:effectLst/>
                          <a:latin typeface="+mn-lt"/>
                          <a:ea typeface="Aptos" panose="020B0004020202020204" pitchFamily="34" charset="0"/>
                          <a:cs typeface="Times New Roman" panose="02020603050405020304" pitchFamily="18" charset="0"/>
                        </a:rPr>
                        <a:t>Projektansvarig sjuksköterska inom regionen. 50 % av tjänst. Ta fram strukturerad process för samordning av arbete med målgruppen, kompetenshöjande satsningar.</a:t>
                      </a:r>
                      <a:endParaRPr lang="sv-SE" sz="1200" kern="1200" dirty="0">
                        <a:solidFill>
                          <a:schemeClr val="dk1"/>
                        </a:solidFill>
                        <a:effectLst/>
                        <a:latin typeface="+mn-lt"/>
                        <a:ea typeface="+mn-ea"/>
                        <a:cs typeface="+mn-cs"/>
                      </a:endParaRPr>
                    </a:p>
                  </a:txBody>
                  <a:tcPr/>
                </a:tc>
                <a:tc>
                  <a:txBody>
                    <a:bodyPr/>
                    <a:lstStyle/>
                    <a:p>
                      <a:pPr algn="ctr"/>
                      <a:r>
                        <a:rPr lang="sv-SE" sz="1200" dirty="0"/>
                        <a:t>Ny</a:t>
                      </a:r>
                    </a:p>
                  </a:txBody>
                  <a:tcPr/>
                </a:tc>
                <a:tc>
                  <a:txBody>
                    <a:bodyPr/>
                    <a:lstStyle/>
                    <a:p>
                      <a:pPr algn="ctr"/>
                      <a:r>
                        <a:rPr lang="sv-SE" sz="1200" dirty="0"/>
                        <a:t>800 000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b="0" baseline="0" dirty="0"/>
                        <a:t>Div. Psykiatri och </a:t>
                      </a:r>
                      <a:r>
                        <a:rPr lang="sv-SE" sz="1200" b="0" baseline="0" dirty="0" err="1"/>
                        <a:t>hab.</a:t>
                      </a:r>
                      <a:endParaRPr lang="sv-SE" sz="1200" b="0" dirty="0"/>
                    </a:p>
                    <a:p>
                      <a:endParaRPr lang="sv-SE" sz="1200" dirty="0"/>
                    </a:p>
                  </a:txBody>
                  <a:tcPr/>
                </a:tc>
                <a:extLst>
                  <a:ext uri="{0D108BD9-81ED-4DB2-BD59-A6C34878D82A}">
                    <a16:rowId xmlns:a16="http://schemas.microsoft.com/office/drawing/2014/main" val="1788447572"/>
                  </a:ext>
                </a:extLst>
              </a:tr>
            </a:tbl>
          </a:graphicData>
        </a:graphic>
      </p:graphicFrame>
      <p:sp>
        <p:nvSpPr>
          <p:cNvPr id="4" name="Rektangel 3">
            <a:extLst>
              <a:ext uri="{FF2B5EF4-FFF2-40B4-BE49-F238E27FC236}">
                <a16:creationId xmlns:a16="http://schemas.microsoft.com/office/drawing/2014/main" id="{836C62B0-D4E4-E38F-E237-0AD5CC51EA84}"/>
              </a:ext>
            </a:extLst>
          </p:cNvPr>
          <p:cNvSpPr/>
          <p:nvPr/>
        </p:nvSpPr>
        <p:spPr>
          <a:xfrm>
            <a:off x="321546" y="1312958"/>
            <a:ext cx="178325" cy="4998720"/>
          </a:xfrm>
          <a:prstGeom prst="rect">
            <a:avLst/>
          </a:prstGeom>
          <a:solidFill>
            <a:srgbClr val="FFFF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FFFF00"/>
              </a:highlight>
            </a:endParaRPr>
          </a:p>
        </p:txBody>
      </p:sp>
    </p:spTree>
    <p:extLst>
      <p:ext uri="{BB962C8B-B14F-4D97-AF65-F5344CB8AC3E}">
        <p14:creationId xmlns:p14="http://schemas.microsoft.com/office/powerpoint/2010/main" val="36294453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a:xfrm>
            <a:off x="2869948" y="8626"/>
            <a:ext cx="7939233" cy="905775"/>
          </a:xfrm>
        </p:spPr>
        <p:txBody>
          <a:bodyPr>
            <a:normAutofit/>
          </a:bodyPr>
          <a:lstStyle/>
          <a:p>
            <a:r>
              <a:rPr lang="sv-SE" sz="1800" dirty="0">
                <a:solidFill>
                  <a:srgbClr val="FF0000"/>
                </a:solidFill>
              </a:rPr>
              <a:t>2024 års insatser</a:t>
            </a:r>
            <a:br>
              <a:rPr lang="sv-SE" sz="1800" dirty="0"/>
            </a:br>
            <a:r>
              <a:rPr lang="sv-SE" sz="1800" dirty="0"/>
              <a:t>4. Ett stärkt och utvecklat suicidpreventivt arbete 5 455 166 kr</a:t>
            </a:r>
          </a:p>
        </p:txBody>
      </p:sp>
      <p:graphicFrame>
        <p:nvGraphicFramePr>
          <p:cNvPr id="4" name="Platshållare för innehåll 3"/>
          <p:cNvGraphicFramePr>
            <a:graphicFrameLocks noGrp="1"/>
          </p:cNvGraphicFramePr>
          <p:nvPr>
            <p:ph idx="1"/>
            <p:extLst>
              <p:ext uri="{D42A27DB-BD31-4B8C-83A1-F6EECF244321}">
                <p14:modId xmlns:p14="http://schemas.microsoft.com/office/powerpoint/2010/main" val="1300850662"/>
              </p:ext>
            </p:extLst>
          </p:nvPr>
        </p:nvGraphicFramePr>
        <p:xfrm>
          <a:off x="124289" y="792651"/>
          <a:ext cx="11841018" cy="5679319"/>
        </p:xfrm>
        <a:graphic>
          <a:graphicData uri="http://schemas.openxmlformats.org/drawingml/2006/table">
            <a:tbl>
              <a:tblPr firstRow="1" bandRow="1">
                <a:tableStyleId>{5C22544A-7EE6-4342-B048-85BDC9FD1C3A}</a:tableStyleId>
              </a:tblPr>
              <a:tblGrid>
                <a:gridCol w="3108166">
                  <a:extLst>
                    <a:ext uri="{9D8B030D-6E8A-4147-A177-3AD203B41FA5}">
                      <a16:colId xmlns:a16="http://schemas.microsoft.com/office/drawing/2014/main" val="3476804830"/>
                    </a:ext>
                  </a:extLst>
                </a:gridCol>
                <a:gridCol w="1746975">
                  <a:extLst>
                    <a:ext uri="{9D8B030D-6E8A-4147-A177-3AD203B41FA5}">
                      <a16:colId xmlns:a16="http://schemas.microsoft.com/office/drawing/2014/main" val="3096626017"/>
                    </a:ext>
                  </a:extLst>
                </a:gridCol>
                <a:gridCol w="5840242">
                  <a:extLst>
                    <a:ext uri="{9D8B030D-6E8A-4147-A177-3AD203B41FA5}">
                      <a16:colId xmlns:a16="http://schemas.microsoft.com/office/drawing/2014/main" val="3822803768"/>
                    </a:ext>
                  </a:extLst>
                </a:gridCol>
                <a:gridCol w="1145635">
                  <a:extLst>
                    <a:ext uri="{9D8B030D-6E8A-4147-A177-3AD203B41FA5}">
                      <a16:colId xmlns:a16="http://schemas.microsoft.com/office/drawing/2014/main" val="630604386"/>
                    </a:ext>
                  </a:extLst>
                </a:gridCol>
              </a:tblGrid>
              <a:tr h="361958">
                <a:tc>
                  <a:txBody>
                    <a:bodyPr/>
                    <a:lstStyle/>
                    <a:p>
                      <a:r>
                        <a:rPr lang="sv-SE" sz="1400" dirty="0">
                          <a:solidFill>
                            <a:schemeClr val="tx1"/>
                          </a:solidFill>
                        </a:rPr>
                        <a:t>Insats</a:t>
                      </a:r>
                    </a:p>
                  </a:txBody>
                  <a:tcPr/>
                </a:tc>
                <a:tc>
                  <a:txBody>
                    <a:bodyPr/>
                    <a:lstStyle/>
                    <a:p>
                      <a:pPr algn="ctr"/>
                      <a:r>
                        <a:rPr lang="sv-SE" sz="1400" dirty="0">
                          <a:solidFill>
                            <a:schemeClr val="tx1"/>
                          </a:solidFill>
                        </a:rPr>
                        <a:t>Totalbelopp i kr</a:t>
                      </a:r>
                    </a:p>
                  </a:txBody>
                  <a:tcPr/>
                </a:tc>
                <a:tc>
                  <a:txBody>
                    <a:bodyPr/>
                    <a:lstStyle/>
                    <a:p>
                      <a:r>
                        <a:rPr lang="sv-SE" sz="1400" dirty="0">
                          <a:solidFill>
                            <a:schemeClr val="tx1"/>
                          </a:solidFill>
                        </a:rPr>
                        <a:t>Syfte och mål</a:t>
                      </a:r>
                    </a:p>
                  </a:txBody>
                  <a:tcPr/>
                </a:tc>
                <a:tc>
                  <a:txBody>
                    <a:bodyPr/>
                    <a:lstStyle/>
                    <a:p>
                      <a:r>
                        <a:rPr lang="sv-SE" sz="1000" dirty="0">
                          <a:solidFill>
                            <a:schemeClr val="tx1"/>
                          </a:solidFill>
                        </a:rPr>
                        <a:t>Ansvar</a:t>
                      </a:r>
                    </a:p>
                  </a:txBody>
                  <a:tcPr/>
                </a:tc>
                <a:extLst>
                  <a:ext uri="{0D108BD9-81ED-4DB2-BD59-A6C34878D82A}">
                    <a16:rowId xmlns:a16="http://schemas.microsoft.com/office/drawing/2014/main" val="974784752"/>
                  </a:ext>
                </a:extLst>
              </a:tr>
              <a:tr h="667740">
                <a:tc>
                  <a:txBody>
                    <a:bodyPr/>
                    <a:lstStyle/>
                    <a:p>
                      <a:r>
                        <a:rPr lang="sv-SE" sz="1000" b="1" dirty="0">
                          <a:solidFill>
                            <a:schemeClr val="tx1"/>
                          </a:solidFill>
                        </a:rPr>
                        <a:t>Suicidpreventionssamordnare</a:t>
                      </a:r>
                    </a:p>
                  </a:txBody>
                  <a:tcPr/>
                </a:tc>
                <a:tc>
                  <a:txBody>
                    <a:bodyPr/>
                    <a:lstStyle/>
                    <a:p>
                      <a:pPr algn="ctr"/>
                      <a:r>
                        <a:rPr lang="sv-SE" sz="1000" dirty="0">
                          <a:solidFill>
                            <a:schemeClr val="tx1"/>
                          </a:solidFill>
                        </a:rPr>
                        <a:t>850 000</a:t>
                      </a:r>
                    </a:p>
                  </a:txBody>
                  <a:tcPr/>
                </a:tc>
                <a:tc>
                  <a:txBody>
                    <a:bodyPr/>
                    <a:lstStyle/>
                    <a:p>
                      <a:r>
                        <a:rPr lang="sv-SE" sz="1000" dirty="0">
                          <a:solidFill>
                            <a:schemeClr val="tx1"/>
                          </a:solidFill>
                        </a:rPr>
                        <a:t>Suicidpreventionssamordnare</a:t>
                      </a:r>
                      <a:r>
                        <a:rPr lang="sv-SE" sz="1000" baseline="0" dirty="0">
                          <a:solidFill>
                            <a:schemeClr val="tx1"/>
                          </a:solidFill>
                        </a:rPr>
                        <a:t> anställd för att strategiskt arbeta med och stötta regionen och länets kommuner med det suicidpreventiva arbetet.</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000" baseline="0" dirty="0">
                          <a:solidFill>
                            <a:schemeClr val="tx1"/>
                          </a:solidFill>
                        </a:rPr>
                        <a:t>Arbetsledning sker av Verksamhetschef i Psykiatrins utvecklingsenhet. Rapportering till LCHNV</a:t>
                      </a:r>
                    </a:p>
                    <a:p>
                      <a:endParaRPr lang="sv-SE" sz="1000" dirty="0">
                        <a:solidFill>
                          <a:schemeClr val="tx1"/>
                        </a:solidFill>
                      </a:endParaRPr>
                    </a:p>
                  </a:txBody>
                  <a:tcPr/>
                </a:tc>
                <a:tc>
                  <a:txBody>
                    <a:bodyPr/>
                    <a:lstStyle/>
                    <a:p>
                      <a:r>
                        <a:rPr lang="sv-SE" sz="1000" dirty="0">
                          <a:solidFill>
                            <a:schemeClr val="tx1"/>
                          </a:solidFill>
                        </a:rPr>
                        <a:t>PSY</a:t>
                      </a:r>
                    </a:p>
                  </a:txBody>
                  <a:tcPr/>
                </a:tc>
                <a:extLst>
                  <a:ext uri="{0D108BD9-81ED-4DB2-BD59-A6C34878D82A}">
                    <a16:rowId xmlns:a16="http://schemas.microsoft.com/office/drawing/2014/main" val="716674453"/>
                  </a:ext>
                </a:extLst>
              </a:tr>
              <a:tr h="812901">
                <a:tc>
                  <a:txBody>
                    <a:bodyPr/>
                    <a:lstStyle/>
                    <a:p>
                      <a:r>
                        <a:rPr lang="sv-SE" sz="1000" b="1" dirty="0">
                          <a:solidFill>
                            <a:schemeClr val="tx1"/>
                          </a:solidFill>
                        </a:rPr>
                        <a:t>Kompetenshöjande</a:t>
                      </a:r>
                      <a:r>
                        <a:rPr lang="sv-SE" sz="1000" b="1" baseline="0" dirty="0">
                          <a:solidFill>
                            <a:schemeClr val="tx1"/>
                          </a:solidFill>
                        </a:rPr>
                        <a:t> insats, MHFA, Mental Health First Aid </a:t>
                      </a:r>
                    </a:p>
                    <a:p>
                      <a:r>
                        <a:rPr lang="sv-SE" sz="1000" b="1" baseline="0" dirty="0">
                          <a:solidFill>
                            <a:schemeClr val="tx1"/>
                          </a:solidFill>
                        </a:rPr>
                        <a:t>(Karolinska institutet)</a:t>
                      </a:r>
                    </a:p>
                    <a:p>
                      <a:r>
                        <a:rPr lang="sv-SE" sz="1000" b="1" baseline="0" dirty="0">
                          <a:solidFill>
                            <a:schemeClr val="tx1"/>
                          </a:solidFill>
                        </a:rPr>
                        <a:t>Instruktörsnätverk</a:t>
                      </a:r>
                      <a:endParaRPr lang="sv-SE" sz="1000" b="1" dirty="0">
                        <a:solidFill>
                          <a:schemeClr val="tx1"/>
                        </a:solidFill>
                      </a:endParaRPr>
                    </a:p>
                  </a:txBody>
                  <a:tcPr/>
                </a:tc>
                <a:tc>
                  <a:txBody>
                    <a:bodyPr/>
                    <a:lstStyle/>
                    <a:p>
                      <a:pPr algn="ctr"/>
                      <a:r>
                        <a:rPr lang="sv-SE" sz="1000" b="0" strike="noStrike" dirty="0">
                          <a:solidFill>
                            <a:schemeClr val="tx1"/>
                          </a:solidFill>
                        </a:rPr>
                        <a:t>487 000</a:t>
                      </a:r>
                    </a:p>
                  </a:txBody>
                  <a:tcPr/>
                </a:tc>
                <a:tc>
                  <a:txBody>
                    <a:bodyPr/>
                    <a:lstStyle/>
                    <a:p>
                      <a:r>
                        <a:rPr lang="sv-SE" sz="1000" dirty="0">
                          <a:solidFill>
                            <a:schemeClr val="tx1"/>
                          </a:solidFill>
                        </a:rPr>
                        <a:t>Utbildning av instruktörer i MHFA för unga, vuxna och äldre 16 deltagare. Syfte att öka kunskapen om</a:t>
                      </a:r>
                      <a:r>
                        <a:rPr lang="sv-SE" sz="1000" baseline="0" dirty="0">
                          <a:solidFill>
                            <a:schemeClr val="tx1"/>
                          </a:solidFill>
                        </a:rPr>
                        <a:t> och </a:t>
                      </a:r>
                      <a:r>
                        <a:rPr lang="sv-SE" sz="1000" dirty="0">
                          <a:solidFill>
                            <a:schemeClr val="tx1"/>
                          </a:solidFill>
                        </a:rPr>
                        <a:t>främja psykisk hälsa</a:t>
                      </a:r>
                      <a:r>
                        <a:rPr lang="sv-SE" sz="1000" baseline="0" dirty="0">
                          <a:solidFill>
                            <a:schemeClr val="tx1"/>
                          </a:solidFill>
                        </a:rPr>
                        <a:t>. </a:t>
                      </a:r>
                      <a:r>
                        <a:rPr lang="sv-SE" sz="1000" dirty="0">
                          <a:solidFill>
                            <a:schemeClr val="tx1"/>
                          </a:solidFill>
                        </a:rPr>
                        <a:t> Målet är att utbildarna sedan</a:t>
                      </a:r>
                      <a:r>
                        <a:rPr lang="sv-SE" sz="1000" baseline="0" dirty="0">
                          <a:solidFill>
                            <a:schemeClr val="tx1"/>
                          </a:solidFill>
                        </a:rPr>
                        <a:t> </a:t>
                      </a:r>
                      <a:r>
                        <a:rPr lang="sv-SE" sz="1000" dirty="0">
                          <a:solidFill>
                            <a:schemeClr val="tx1"/>
                          </a:solidFill>
                        </a:rPr>
                        <a:t>utbildar kontinuerligt vidare i sina</a:t>
                      </a:r>
                      <a:r>
                        <a:rPr lang="sv-SE" sz="1000" baseline="0" dirty="0">
                          <a:solidFill>
                            <a:schemeClr val="tx1"/>
                          </a:solidFill>
                        </a:rPr>
                        <a:t> organisationer. Inkluderar utbildningskostnader, etc. 425 000</a:t>
                      </a:r>
                    </a:p>
                    <a:p>
                      <a:endParaRPr lang="sv-SE" sz="1000" baseline="0" dirty="0">
                        <a:solidFill>
                          <a:schemeClr val="tx1"/>
                        </a:solidFill>
                      </a:endParaRPr>
                    </a:p>
                    <a:p>
                      <a:r>
                        <a:rPr lang="sv-SE" sz="1000" baseline="0" dirty="0">
                          <a:solidFill>
                            <a:schemeClr val="tx1"/>
                          </a:solidFill>
                        </a:rPr>
                        <a:t>Stödja regionalt nätverk MHFA instruktörer. 62 000</a:t>
                      </a:r>
                      <a:endParaRPr lang="sv-SE" sz="1000" dirty="0">
                        <a:solidFill>
                          <a:schemeClr val="tx1"/>
                        </a:solidFill>
                      </a:endParaRPr>
                    </a:p>
                  </a:txBody>
                  <a:tcPr/>
                </a:tc>
                <a:tc>
                  <a:txBody>
                    <a:bodyPr/>
                    <a:lstStyle/>
                    <a:p>
                      <a:r>
                        <a:rPr lang="sv-SE" sz="1000" dirty="0">
                          <a:solidFill>
                            <a:schemeClr val="tx1"/>
                          </a:solidFill>
                        </a:rPr>
                        <a:t>PSY</a:t>
                      </a:r>
                    </a:p>
                  </a:txBody>
                  <a:tcPr/>
                </a:tc>
                <a:extLst>
                  <a:ext uri="{0D108BD9-81ED-4DB2-BD59-A6C34878D82A}">
                    <a16:rowId xmlns:a16="http://schemas.microsoft.com/office/drawing/2014/main" val="375889478"/>
                  </a:ext>
                </a:extLst>
              </a:tr>
              <a:tr h="537786">
                <a:tc>
                  <a:txBody>
                    <a:bodyPr/>
                    <a:lstStyle/>
                    <a:p>
                      <a:r>
                        <a:rPr lang="sv-SE" sz="1000" b="1" dirty="0">
                          <a:solidFill>
                            <a:schemeClr val="tx1"/>
                          </a:solidFill>
                        </a:rPr>
                        <a:t>Sprida erfarenheter från Vansbroprojektet- stöd till kommuner suicidprevention</a:t>
                      </a:r>
                    </a:p>
                  </a:txBody>
                  <a:tcPr/>
                </a:tc>
                <a:tc>
                  <a:txBody>
                    <a:bodyPr/>
                    <a:lstStyle/>
                    <a:p>
                      <a:pPr algn="ctr"/>
                      <a:r>
                        <a:rPr lang="sv-SE" sz="1000" dirty="0">
                          <a:solidFill>
                            <a:schemeClr val="tx1"/>
                          </a:solidFill>
                        </a:rPr>
                        <a:t>100 000 </a:t>
                      </a:r>
                    </a:p>
                  </a:txBody>
                  <a:tcPr/>
                </a:tc>
                <a:tc>
                  <a:txBody>
                    <a:bodyPr/>
                    <a:lstStyle/>
                    <a:p>
                      <a:r>
                        <a:rPr lang="sv-SE" sz="1000" dirty="0">
                          <a:solidFill>
                            <a:schemeClr val="tx1"/>
                          </a:solidFill>
                        </a:rPr>
                        <a:t>Suicidsamordnares stöd till kommuner som vill utveckla det lokala suicidpreventiva</a:t>
                      </a:r>
                      <a:r>
                        <a:rPr lang="sv-SE" sz="1000" baseline="0" dirty="0">
                          <a:solidFill>
                            <a:schemeClr val="tx1"/>
                          </a:solidFill>
                        </a:rPr>
                        <a:t> arbetet. </a:t>
                      </a:r>
                      <a:endParaRPr lang="sv-SE" sz="1000" dirty="0">
                        <a:solidFill>
                          <a:schemeClr val="tx1"/>
                        </a:solidFill>
                      </a:endParaRPr>
                    </a:p>
                  </a:txBody>
                  <a:tcPr/>
                </a:tc>
                <a:tc>
                  <a:txBody>
                    <a:bodyPr/>
                    <a:lstStyle/>
                    <a:p>
                      <a:r>
                        <a:rPr lang="sv-SE" sz="1000" dirty="0">
                          <a:solidFill>
                            <a:schemeClr val="tx1"/>
                          </a:solidFill>
                        </a:rPr>
                        <a:t>PSY</a:t>
                      </a:r>
                    </a:p>
                  </a:txBody>
                  <a:tcPr/>
                </a:tc>
                <a:extLst>
                  <a:ext uri="{0D108BD9-81ED-4DB2-BD59-A6C34878D82A}">
                    <a16:rowId xmlns:a16="http://schemas.microsoft.com/office/drawing/2014/main" val="3019689796"/>
                  </a:ext>
                </a:extLst>
              </a:tr>
              <a:tr h="381763">
                <a:tc>
                  <a:txBody>
                    <a:bodyPr/>
                    <a:lstStyle/>
                    <a:p>
                      <a:r>
                        <a:rPr lang="sv-SE" sz="1000" b="1" baseline="0" dirty="0">
                          <a:solidFill>
                            <a:schemeClr val="tx1"/>
                          </a:solidFill>
                        </a:rPr>
                        <a:t> Brukarinflytande aktiviteter</a:t>
                      </a:r>
                    </a:p>
                    <a:p>
                      <a:endParaRPr lang="sv-SE" sz="1000" b="1" dirty="0">
                        <a:solidFill>
                          <a:schemeClr val="tx1"/>
                        </a:solidFill>
                      </a:endParaRPr>
                    </a:p>
                  </a:txBody>
                  <a:tcPr/>
                </a:tc>
                <a:tc>
                  <a:txBody>
                    <a:bodyPr/>
                    <a:lstStyle/>
                    <a:p>
                      <a:pPr algn="ctr"/>
                      <a:r>
                        <a:rPr lang="sv-SE" sz="1000" dirty="0">
                          <a:solidFill>
                            <a:schemeClr val="tx1"/>
                          </a:solidFill>
                        </a:rPr>
                        <a:t>25 000</a:t>
                      </a:r>
                    </a:p>
                  </a:txBody>
                  <a:tcPr/>
                </a:tc>
                <a:tc>
                  <a:txBody>
                    <a:bodyPr/>
                    <a:lstStyle/>
                    <a:p>
                      <a:r>
                        <a:rPr lang="sv-SE" sz="1000" dirty="0">
                          <a:solidFill>
                            <a:schemeClr val="tx1"/>
                          </a:solidFill>
                        </a:rPr>
                        <a:t>Temakvällar, Inflytandedag</a:t>
                      </a:r>
                      <a:r>
                        <a:rPr lang="sv-SE" sz="1000" baseline="0" dirty="0">
                          <a:solidFill>
                            <a:schemeClr val="tx1"/>
                          </a:solidFill>
                        </a:rPr>
                        <a:t> </a:t>
                      </a:r>
                      <a:r>
                        <a:rPr lang="sv-SE" sz="1000" dirty="0">
                          <a:solidFill>
                            <a:schemeClr val="tx1"/>
                          </a:solidFill>
                        </a:rPr>
                        <a:t>i kommun, lokalhyra, förtäring m.m.</a:t>
                      </a:r>
                    </a:p>
                    <a:p>
                      <a:r>
                        <a:rPr lang="sv-SE" sz="1000" dirty="0">
                          <a:solidFill>
                            <a:schemeClr val="tx1"/>
                          </a:solidFill>
                        </a:rPr>
                        <a:t>Arbete med handbok i brukarinflytande och webbutbildning</a:t>
                      </a:r>
                    </a:p>
                  </a:txBody>
                  <a:tcPr/>
                </a:tc>
                <a:tc>
                  <a:txBody>
                    <a:bodyPr/>
                    <a:lstStyle/>
                    <a:p>
                      <a:r>
                        <a:rPr lang="sv-SE" sz="1000" dirty="0">
                          <a:solidFill>
                            <a:schemeClr val="tx1"/>
                          </a:solidFill>
                        </a:rPr>
                        <a:t>PSY</a:t>
                      </a:r>
                    </a:p>
                  </a:txBody>
                  <a:tcPr/>
                </a:tc>
                <a:extLst>
                  <a:ext uri="{0D108BD9-81ED-4DB2-BD59-A6C34878D82A}">
                    <a16:rowId xmlns:a16="http://schemas.microsoft.com/office/drawing/2014/main" val="2403054461"/>
                  </a:ext>
                </a:extLst>
              </a:tr>
              <a:tr h="667740">
                <a:tc>
                  <a:txBody>
                    <a:bodyPr/>
                    <a:lstStyle/>
                    <a:p>
                      <a:r>
                        <a:rPr lang="sv-SE" sz="1000" b="1" dirty="0">
                          <a:solidFill>
                            <a:schemeClr val="tx1"/>
                          </a:solidFill>
                        </a:rPr>
                        <a:t>Vecka 41 psykisk hälsa</a:t>
                      </a:r>
                    </a:p>
                  </a:txBody>
                  <a:tcPr/>
                </a:tc>
                <a:tc>
                  <a:txBody>
                    <a:bodyPr/>
                    <a:lstStyle/>
                    <a:p>
                      <a:pPr algn="ctr"/>
                      <a:r>
                        <a:rPr lang="sv-SE" sz="1000" dirty="0">
                          <a:solidFill>
                            <a:schemeClr val="tx1"/>
                          </a:solidFill>
                        </a:rPr>
                        <a:t>223 000</a:t>
                      </a:r>
                    </a:p>
                  </a:txBody>
                  <a:tcPr/>
                </a:tc>
                <a:tc>
                  <a:txBody>
                    <a:bodyPr/>
                    <a:lstStyle/>
                    <a:p>
                      <a:r>
                        <a:rPr lang="sv-SE" sz="1000" dirty="0">
                          <a:solidFill>
                            <a:schemeClr val="tx1"/>
                          </a:solidFill>
                        </a:rPr>
                        <a:t>En insats för att lyfta fram vad som görs kring området psykisk hälsa i Dalarna genom en uppmärksamhetsvecka där invånare inbjuds till kostnadsfria aktiviteter såsom föreläsningar, workshops, öppet hus och föreställningar. Vissa programpunkter riktar sig även till yrkesverksamma och denna insats genomfördes för fjärde året i rad. </a:t>
                      </a:r>
                    </a:p>
                  </a:txBody>
                  <a:tcPr/>
                </a:tc>
                <a:tc>
                  <a:txBody>
                    <a:bodyPr/>
                    <a:lstStyle/>
                    <a:p>
                      <a:r>
                        <a:rPr lang="sv-SE" sz="1000" dirty="0">
                          <a:solidFill>
                            <a:schemeClr val="tx1"/>
                          </a:solidFill>
                        </a:rPr>
                        <a:t>PSY</a:t>
                      </a:r>
                    </a:p>
                  </a:txBody>
                  <a:tcPr/>
                </a:tc>
                <a:extLst>
                  <a:ext uri="{0D108BD9-81ED-4DB2-BD59-A6C34878D82A}">
                    <a16:rowId xmlns:a16="http://schemas.microsoft.com/office/drawing/2014/main" val="550090149"/>
                  </a:ext>
                </a:extLst>
              </a:tr>
              <a:tr h="573335">
                <a:tc>
                  <a:txBody>
                    <a:bodyPr/>
                    <a:lstStyle/>
                    <a:p>
                      <a:r>
                        <a:rPr lang="sv-SE" sz="1000" b="1" dirty="0">
                          <a:solidFill>
                            <a:schemeClr val="tx1"/>
                          </a:solidFill>
                        </a:rPr>
                        <a:t>Suicidpreventiva dagen</a:t>
                      </a:r>
                    </a:p>
                  </a:txBody>
                  <a:tcPr/>
                </a:tc>
                <a:tc>
                  <a:txBody>
                    <a:bodyPr/>
                    <a:lstStyle/>
                    <a:p>
                      <a:pPr algn="ctr"/>
                      <a:r>
                        <a:rPr lang="sv-SE" sz="1000" dirty="0">
                          <a:solidFill>
                            <a:schemeClr val="tx1"/>
                          </a:solidFill>
                        </a:rPr>
                        <a:t>136 000</a:t>
                      </a:r>
                    </a:p>
                  </a:txBody>
                  <a:tcPr/>
                </a:tc>
                <a:tc>
                  <a:txBody>
                    <a:bodyPr/>
                    <a:lstStyle/>
                    <a:p>
                      <a:r>
                        <a:rPr lang="sv-SE" sz="1000" dirty="0">
                          <a:solidFill>
                            <a:schemeClr val="tx1"/>
                          </a:solidFill>
                        </a:rPr>
                        <a:t>Manifestationer för att synliggöra det suicidpreventiva arbetet och föreläsning om suicidprevention till allmänhet i syfte att höja kunskapen. Målet med föreläsningen var att nå ut med kunskap och information som bidrar till att minska stigma rörande psykisk ohälsa och suicid. </a:t>
                      </a:r>
                    </a:p>
                  </a:txBody>
                  <a:tcPr/>
                </a:tc>
                <a:tc>
                  <a:txBody>
                    <a:bodyPr/>
                    <a:lstStyle/>
                    <a:p>
                      <a:r>
                        <a:rPr lang="sv-SE" sz="1000" dirty="0">
                          <a:solidFill>
                            <a:schemeClr val="tx1"/>
                          </a:solidFill>
                        </a:rPr>
                        <a:t>PSY</a:t>
                      </a:r>
                    </a:p>
                  </a:txBody>
                  <a:tcPr/>
                </a:tc>
                <a:extLst>
                  <a:ext uri="{0D108BD9-81ED-4DB2-BD59-A6C34878D82A}">
                    <a16:rowId xmlns:a16="http://schemas.microsoft.com/office/drawing/2014/main" val="1750296934"/>
                  </a:ext>
                </a:extLst>
              </a:tr>
              <a:tr h="958061">
                <a:tc>
                  <a:txBody>
                    <a:bodyPr/>
                    <a:lstStyle/>
                    <a:p>
                      <a:r>
                        <a:rPr lang="sv-SE" sz="1000" b="1" dirty="0">
                          <a:solidFill>
                            <a:schemeClr val="tx1"/>
                          </a:solidFill>
                        </a:rPr>
                        <a:t>Suicidpreventiva aktiviteter och psykisk ohälsa</a:t>
                      </a:r>
                    </a:p>
                  </a:txBody>
                  <a:tcPr/>
                </a:tc>
                <a:tc>
                  <a:txBody>
                    <a:bodyPr/>
                    <a:lstStyle/>
                    <a:p>
                      <a:pPr algn="ctr"/>
                      <a:r>
                        <a:rPr lang="sv-SE" sz="1000" b="0" dirty="0">
                          <a:solidFill>
                            <a:schemeClr val="tx1"/>
                          </a:solidFill>
                        </a:rPr>
                        <a:t>600 000</a:t>
                      </a:r>
                    </a:p>
                  </a:txBody>
                  <a:tcPr/>
                </a:tc>
                <a:tc>
                  <a:txBody>
                    <a:bodyPr/>
                    <a:lstStyle/>
                    <a:p>
                      <a:r>
                        <a:rPr lang="sv-SE" sz="1000" dirty="0">
                          <a:solidFill>
                            <a:schemeClr val="tx1"/>
                          </a:solidFill>
                        </a:rPr>
                        <a:t>Strategi, Föreläsningar med externa föreläsare</a:t>
                      </a:r>
                      <a:r>
                        <a:rPr lang="sv-SE" sz="1000" baseline="0" dirty="0">
                          <a:solidFill>
                            <a:schemeClr val="tx1"/>
                          </a:solidFill>
                        </a:rPr>
                        <a:t> </a:t>
                      </a:r>
                      <a:r>
                        <a:rPr lang="sv-SE" sz="1000" dirty="0">
                          <a:solidFill>
                            <a:schemeClr val="tx1"/>
                          </a:solidFill>
                        </a:rPr>
                        <a:t>Återhämtning m.m., Deltagande i konferenser/nätverk, Deltagande i övriga utbildningar</a:t>
                      </a:r>
                      <a:r>
                        <a:rPr lang="sv-SE" sz="1000" baseline="0" dirty="0">
                          <a:solidFill>
                            <a:schemeClr val="tx1"/>
                          </a:solidFill>
                        </a:rPr>
                        <a:t> </a:t>
                      </a:r>
                      <a:r>
                        <a:rPr lang="sv-SE" sz="1000" dirty="0">
                          <a:solidFill>
                            <a:schemeClr val="tx1"/>
                          </a:solidFill>
                        </a:rPr>
                        <a:t>Erbjuda </a:t>
                      </a:r>
                      <a:r>
                        <a:rPr lang="sv-SE" sz="1000" dirty="0" err="1">
                          <a:solidFill>
                            <a:schemeClr val="tx1"/>
                          </a:solidFill>
                        </a:rPr>
                        <a:t>ubildning</a:t>
                      </a:r>
                      <a:r>
                        <a:rPr lang="sv-SE" sz="1000" dirty="0">
                          <a:solidFill>
                            <a:schemeClr val="tx1"/>
                          </a:solidFill>
                        </a:rPr>
                        <a:t> </a:t>
                      </a:r>
                      <a:r>
                        <a:rPr lang="sv-SE" sz="1000" dirty="0" err="1">
                          <a:solidFill>
                            <a:schemeClr val="tx1"/>
                          </a:solidFill>
                        </a:rPr>
                        <a:t>HBTQi</a:t>
                      </a:r>
                      <a:endParaRPr lang="sv-SE" sz="1000" dirty="0">
                        <a:solidFill>
                          <a:schemeClr val="tx1"/>
                        </a:solidFill>
                      </a:endParaRPr>
                    </a:p>
                    <a:p>
                      <a:r>
                        <a:rPr lang="sv-SE" sz="1000" dirty="0">
                          <a:solidFill>
                            <a:schemeClr val="tx1"/>
                          </a:solidFill>
                        </a:rPr>
                        <a:t>Erbjuda utbildningen "Att samtala om suicidtankar"</a:t>
                      </a:r>
                    </a:p>
                    <a:p>
                      <a:r>
                        <a:rPr lang="sv-SE" sz="1000" dirty="0">
                          <a:solidFill>
                            <a:schemeClr val="tx1"/>
                          </a:solidFill>
                        </a:rPr>
                        <a:t>Utskick till män i Dalarna</a:t>
                      </a:r>
                    </a:p>
                    <a:p>
                      <a:r>
                        <a:rPr lang="sv-SE" sz="1000" dirty="0">
                          <a:solidFill>
                            <a:schemeClr val="tx1"/>
                          </a:solidFill>
                        </a:rPr>
                        <a:t>Broschyrer (blåljus, lokal stöd)</a:t>
                      </a:r>
                    </a:p>
                    <a:p>
                      <a:r>
                        <a:rPr lang="sv-SE" sz="1000" dirty="0">
                          <a:solidFill>
                            <a:schemeClr val="tx1"/>
                          </a:solidFill>
                        </a:rPr>
                        <a:t>Utbildningsfilmer</a:t>
                      </a:r>
                    </a:p>
                  </a:txBody>
                  <a:tcPr/>
                </a:tc>
                <a:tc>
                  <a:txBody>
                    <a:bodyPr/>
                    <a:lstStyle/>
                    <a:p>
                      <a:r>
                        <a:rPr lang="sv-SE" sz="1000" dirty="0">
                          <a:solidFill>
                            <a:schemeClr val="tx1"/>
                          </a:solidFill>
                        </a:rPr>
                        <a:t>PSY</a:t>
                      </a:r>
                    </a:p>
                  </a:txBody>
                  <a:tcPr/>
                </a:tc>
                <a:extLst>
                  <a:ext uri="{0D108BD9-81ED-4DB2-BD59-A6C34878D82A}">
                    <a16:rowId xmlns:a16="http://schemas.microsoft.com/office/drawing/2014/main" val="2679302163"/>
                  </a:ext>
                </a:extLst>
              </a:tr>
              <a:tr h="522579">
                <a:tc>
                  <a:txBody>
                    <a:bodyPr/>
                    <a:lstStyle/>
                    <a:p>
                      <a:r>
                        <a:rPr lang="sv-SE" sz="1000" dirty="0">
                          <a:solidFill>
                            <a:schemeClr val="tx1"/>
                          </a:solidFill>
                        </a:rPr>
                        <a:t>Lokal samverkan mellan kommun och region för att främja psykisk hälsa, förebygga psykisk ohälsa och suicid</a:t>
                      </a:r>
                    </a:p>
                  </a:txBody>
                  <a:tcPr/>
                </a:tc>
                <a:tc>
                  <a:txBody>
                    <a:bodyPr/>
                    <a:lstStyle/>
                    <a:p>
                      <a:pPr algn="ctr"/>
                      <a:r>
                        <a:rPr lang="sv-SE" sz="1000" b="0" strike="noStrike" baseline="0" dirty="0">
                          <a:solidFill>
                            <a:schemeClr val="tx1"/>
                          </a:solidFill>
                        </a:rPr>
                        <a:t>3 034 343</a:t>
                      </a:r>
                      <a:endParaRPr lang="sv-SE" sz="1000" b="0" strike="noStrike" dirty="0">
                        <a:solidFill>
                          <a:schemeClr val="tx1"/>
                        </a:solidFill>
                      </a:endParaRPr>
                    </a:p>
                  </a:txBody>
                  <a:tcPr/>
                </a:tc>
                <a:tc>
                  <a:txBody>
                    <a:bodyPr/>
                    <a:lstStyle/>
                    <a:p>
                      <a:r>
                        <a:rPr lang="sv-SE" sz="1000" dirty="0">
                          <a:solidFill>
                            <a:schemeClr val="tx1"/>
                          </a:solidFill>
                        </a:rPr>
                        <a:t>Kommun/er och region ansöker om medel för gemensamma projekt, insatser, aktiviteter. </a:t>
                      </a:r>
                    </a:p>
                    <a:p>
                      <a:r>
                        <a:rPr lang="sv-SE" sz="1000" dirty="0">
                          <a:solidFill>
                            <a:schemeClr val="tx1"/>
                          </a:solidFill>
                        </a:rPr>
                        <a:t>Styrgruppen</a:t>
                      </a:r>
                      <a:r>
                        <a:rPr lang="sv-SE" sz="1000" baseline="0" dirty="0">
                          <a:solidFill>
                            <a:schemeClr val="tx1"/>
                          </a:solidFill>
                        </a:rPr>
                        <a:t> för LCHNV bedömer och beslutar om ansökningar</a:t>
                      </a:r>
                      <a:r>
                        <a:rPr lang="sv-SE" sz="1000" baseline="0" dirty="0">
                          <a:solidFill>
                            <a:srgbClr val="FF0000"/>
                          </a:solidFill>
                        </a:rPr>
                        <a:t>. </a:t>
                      </a:r>
                      <a:endParaRPr lang="sv-SE" sz="1000" strike="sngStrike" dirty="0">
                        <a:solidFill>
                          <a:srgbClr val="FF0000"/>
                        </a:solidFill>
                      </a:endParaRPr>
                    </a:p>
                  </a:txBody>
                  <a:tcPr/>
                </a:tc>
                <a:tc>
                  <a:txBody>
                    <a:bodyPr/>
                    <a:lstStyle/>
                    <a:p>
                      <a:r>
                        <a:rPr lang="sv-SE" sz="1000" dirty="0">
                          <a:solidFill>
                            <a:schemeClr val="tx1"/>
                          </a:solidFill>
                        </a:rPr>
                        <a:t>RSS (fördelar</a:t>
                      </a:r>
                      <a:r>
                        <a:rPr lang="sv-SE" sz="1000" baseline="0" dirty="0">
                          <a:solidFill>
                            <a:schemeClr val="tx1"/>
                          </a:solidFill>
                        </a:rPr>
                        <a:t> till kommun(/RD)</a:t>
                      </a:r>
                    </a:p>
                    <a:p>
                      <a:r>
                        <a:rPr lang="sv-SE" sz="1000" baseline="0" dirty="0">
                          <a:solidFill>
                            <a:schemeClr val="tx1"/>
                          </a:solidFill>
                        </a:rPr>
                        <a:t>PSY </a:t>
                      </a:r>
                      <a:endParaRPr lang="sv-SE" sz="1000" dirty="0">
                        <a:solidFill>
                          <a:schemeClr val="tx1"/>
                        </a:solidFill>
                      </a:endParaRPr>
                    </a:p>
                  </a:txBody>
                  <a:tcPr/>
                </a:tc>
                <a:extLst>
                  <a:ext uri="{0D108BD9-81ED-4DB2-BD59-A6C34878D82A}">
                    <a16:rowId xmlns:a16="http://schemas.microsoft.com/office/drawing/2014/main" val="3575008628"/>
                  </a:ext>
                </a:extLst>
              </a:tr>
            </a:tbl>
          </a:graphicData>
        </a:graphic>
      </p:graphicFrame>
    </p:spTree>
    <p:extLst>
      <p:ext uri="{BB962C8B-B14F-4D97-AF65-F5344CB8AC3E}">
        <p14:creationId xmlns:p14="http://schemas.microsoft.com/office/powerpoint/2010/main" val="31979872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a:xfrm>
            <a:off x="398356" y="2084832"/>
            <a:ext cx="11370906" cy="4133088"/>
          </a:xfrm>
        </p:spPr>
        <p:txBody>
          <a:bodyPr>
            <a:normAutofit/>
          </a:bodyPr>
          <a:lstStyle/>
          <a:p>
            <a:r>
              <a:rPr lang="sv-SE" dirty="0"/>
              <a:t>Förslag och synpunkter har skickats in från:</a:t>
            </a:r>
          </a:p>
          <a:p>
            <a:pPr lvl="1">
              <a:buFont typeface="Courier New" panose="02070309020205020404" pitchFamily="49" charset="0"/>
              <a:buChar char="o"/>
            </a:pPr>
            <a:r>
              <a:rPr lang="sv-SE" dirty="0"/>
              <a:t>Division Psykiatri och habilitering, RD</a:t>
            </a:r>
          </a:p>
          <a:p>
            <a:pPr lvl="1">
              <a:buFont typeface="Courier New" panose="02070309020205020404" pitchFamily="49" charset="0"/>
              <a:buChar char="o"/>
            </a:pPr>
            <a:r>
              <a:rPr lang="sv-SE" dirty="0"/>
              <a:t>Division Primärvård, RD</a:t>
            </a:r>
          </a:p>
          <a:p>
            <a:pPr lvl="1">
              <a:buFont typeface="Courier New" panose="02070309020205020404" pitchFamily="49" charset="0"/>
              <a:buChar char="o"/>
            </a:pPr>
            <a:r>
              <a:rPr lang="sv-SE" dirty="0"/>
              <a:t>Omställning </a:t>
            </a:r>
            <a:r>
              <a:rPr lang="sv-SE" dirty="0" err="1"/>
              <a:t>hälso-</a:t>
            </a:r>
            <a:r>
              <a:rPr lang="sv-SE" dirty="0"/>
              <a:t> och sjukvård, RD</a:t>
            </a:r>
          </a:p>
        </p:txBody>
      </p:sp>
      <p:sp>
        <p:nvSpPr>
          <p:cNvPr id="3" name="Platshållare för datum 2"/>
          <p:cNvSpPr>
            <a:spLocks noGrp="1"/>
          </p:cNvSpPr>
          <p:nvPr>
            <p:ph type="dt" sz="half" idx="10"/>
          </p:nvPr>
        </p:nvSpPr>
        <p:spPr/>
        <p:txBody>
          <a:bodyPr/>
          <a:lstStyle/>
          <a:p>
            <a:fld id="{9C5C3358-106F-4A3A-8507-6544091CE7EB}" type="datetime1">
              <a:rPr lang="sv-SE" smtClean="0"/>
              <a:t>2025-03-21</a:t>
            </a:fld>
            <a:endParaRPr lang="sv-SE" dirty="0"/>
          </a:p>
        </p:txBody>
      </p:sp>
      <p:sp>
        <p:nvSpPr>
          <p:cNvPr id="4" name="Platshållare för sidfot 3"/>
          <p:cNvSpPr>
            <a:spLocks noGrp="1"/>
          </p:cNvSpPr>
          <p:nvPr>
            <p:ph type="ftr" sz="quarter" idx="11"/>
          </p:nvPr>
        </p:nvSpPr>
        <p:spPr/>
        <p:txBody>
          <a:bodyPr/>
          <a:lstStyle/>
          <a:p>
            <a:r>
              <a:rPr lang="sv-SE"/>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23</a:t>
            </a:fld>
            <a:endParaRPr lang="sv-SE" dirty="0"/>
          </a:p>
        </p:txBody>
      </p:sp>
      <p:sp>
        <p:nvSpPr>
          <p:cNvPr id="6" name="Rubrik 5"/>
          <p:cNvSpPr>
            <a:spLocks noGrp="1"/>
          </p:cNvSpPr>
          <p:nvPr>
            <p:ph type="title"/>
          </p:nvPr>
        </p:nvSpPr>
        <p:spPr>
          <a:xfrm>
            <a:off x="407988" y="1047049"/>
            <a:ext cx="10416781" cy="1209600"/>
          </a:xfrm>
        </p:spPr>
        <p:txBody>
          <a:bodyPr/>
          <a:lstStyle/>
          <a:p>
            <a:r>
              <a:rPr lang="sv-SE" dirty="0"/>
              <a:t>Fler inkomna förslag på insatser</a:t>
            </a:r>
          </a:p>
        </p:txBody>
      </p:sp>
    </p:spTree>
    <p:extLst>
      <p:ext uri="{BB962C8B-B14F-4D97-AF65-F5344CB8AC3E}">
        <p14:creationId xmlns:p14="http://schemas.microsoft.com/office/powerpoint/2010/main" val="21180881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p:txBody>
          <a:bodyPr>
            <a:normAutofit/>
          </a:bodyPr>
          <a:lstStyle/>
          <a:p>
            <a:pPr marL="0" indent="0">
              <a:spcAft>
                <a:spcPts val="600"/>
              </a:spcAft>
              <a:buNone/>
            </a:pPr>
            <a:r>
              <a:rPr lang="sv-SE" sz="2000" spc="-10" dirty="0">
                <a:solidFill>
                  <a:srgbClr val="000000"/>
                </a:solidFill>
                <a:effectLst/>
                <a:ea typeface="Calibri" panose="020F0502020204030204" pitchFamily="34" charset="0"/>
              </a:rPr>
              <a:t>Den 250226 har styrgruppen för Länschefnätverket haft ett extra styrgruppsmöte för att gå igenom och prioritera bland inkomna förslag på regionala insatser för de länsgemensamma medlen inom Överenskommelse Psykisk hälsa och suicidprevention 2025 utifrån ett underlag som RSS Dalarna jobbat fram. </a:t>
            </a:r>
          </a:p>
          <a:p>
            <a:pPr marL="0" indent="0">
              <a:spcAft>
                <a:spcPts val="600"/>
              </a:spcAft>
              <a:buNone/>
            </a:pPr>
            <a:r>
              <a:rPr lang="sv-SE" sz="2000" i="1" dirty="0"/>
              <a:t>Förslag till beslut</a:t>
            </a:r>
          </a:p>
          <a:p>
            <a:pPr marL="0" indent="0">
              <a:buNone/>
            </a:pPr>
            <a:r>
              <a:rPr lang="sv-SE" sz="2000" b="1" dirty="0"/>
              <a:t>Länschefsnätverket beslutar:</a:t>
            </a:r>
          </a:p>
          <a:p>
            <a:pPr marL="0" indent="0">
              <a:buNone/>
            </a:pPr>
            <a:r>
              <a:rPr lang="sv-SE" sz="2000" b="1" u="sng" dirty="0"/>
              <a:t>att</a:t>
            </a:r>
            <a:r>
              <a:rPr lang="sv-SE" sz="2000" b="1" dirty="0"/>
              <a:t> godkänna Styrgruppen för </a:t>
            </a:r>
            <a:r>
              <a:rPr lang="sv-SE" sz="2000" b="1" dirty="0" err="1"/>
              <a:t>LCHNVs</a:t>
            </a:r>
            <a:r>
              <a:rPr lang="sv-SE" sz="2000" b="1" dirty="0"/>
              <a:t> förslag på insatser för de länsgemensamma medlen avseende insatser inom området psykisk hälsa och suicidprevention 2025</a:t>
            </a:r>
          </a:p>
          <a:p>
            <a:endParaRPr lang="sv-SE" sz="2000" dirty="0"/>
          </a:p>
        </p:txBody>
      </p:sp>
      <p:sp>
        <p:nvSpPr>
          <p:cNvPr id="3" name="Platshållare för datum 2"/>
          <p:cNvSpPr>
            <a:spLocks noGrp="1"/>
          </p:cNvSpPr>
          <p:nvPr>
            <p:ph type="dt" sz="half" idx="10"/>
          </p:nvPr>
        </p:nvSpPr>
        <p:spPr/>
        <p:txBody>
          <a:bodyPr/>
          <a:lstStyle/>
          <a:p>
            <a:fld id="{9C5C3358-106F-4A3A-8507-6544091CE7EB}" type="datetime1">
              <a:rPr lang="sv-SE" smtClean="0"/>
              <a:t>2025-03-21</a:t>
            </a:fld>
            <a:endParaRPr lang="sv-SE" dirty="0"/>
          </a:p>
        </p:txBody>
      </p:sp>
      <p:sp>
        <p:nvSpPr>
          <p:cNvPr id="4" name="Platshållare för sidfot 3"/>
          <p:cNvSpPr>
            <a:spLocks noGrp="1"/>
          </p:cNvSpPr>
          <p:nvPr>
            <p:ph type="ftr" sz="quarter" idx="11"/>
          </p:nvPr>
        </p:nvSpPr>
        <p:spPr/>
        <p:txBody>
          <a:bodyPr/>
          <a:lstStyle/>
          <a:p>
            <a:r>
              <a:rPr lang="sv-SE"/>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24</a:t>
            </a:fld>
            <a:endParaRPr lang="sv-SE" dirty="0"/>
          </a:p>
        </p:txBody>
      </p:sp>
      <p:sp>
        <p:nvSpPr>
          <p:cNvPr id="6" name="Rubrik 5"/>
          <p:cNvSpPr>
            <a:spLocks noGrp="1"/>
          </p:cNvSpPr>
          <p:nvPr>
            <p:ph type="title"/>
          </p:nvPr>
        </p:nvSpPr>
        <p:spPr>
          <a:xfrm>
            <a:off x="407988" y="1229929"/>
            <a:ext cx="11370906" cy="1209600"/>
          </a:xfrm>
        </p:spPr>
        <p:txBody>
          <a:bodyPr>
            <a:normAutofit/>
          </a:bodyPr>
          <a:lstStyle/>
          <a:p>
            <a:r>
              <a:rPr lang="sv-SE" sz="3000" u="sng" dirty="0"/>
              <a:t>Beslut</a:t>
            </a:r>
            <a:r>
              <a:rPr lang="sv-SE" sz="3000" dirty="0"/>
              <a:t>: Insatser för de länsgemensamma medlen enligt överenskommelse psykisk hälsa och suicidprevention 2025</a:t>
            </a:r>
          </a:p>
        </p:txBody>
      </p:sp>
    </p:spTree>
    <p:extLst>
      <p:ext uri="{BB962C8B-B14F-4D97-AF65-F5344CB8AC3E}">
        <p14:creationId xmlns:p14="http://schemas.microsoft.com/office/powerpoint/2010/main" val="3636734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9C5C3358-106F-4A3A-8507-6544091CE7EB}" type="datetime1">
              <a:rPr lang="sv-SE" smtClean="0"/>
              <a:t>2025-03-21</a:t>
            </a:fld>
            <a:endParaRPr lang="sv-SE" dirty="0"/>
          </a:p>
        </p:txBody>
      </p:sp>
      <p:sp>
        <p:nvSpPr>
          <p:cNvPr id="4" name="Platshållare för sidfot 3"/>
          <p:cNvSpPr>
            <a:spLocks noGrp="1"/>
          </p:cNvSpPr>
          <p:nvPr>
            <p:ph type="ftr" sz="quarter" idx="11"/>
          </p:nvPr>
        </p:nvSpPr>
        <p:spPr/>
        <p:txBody>
          <a:bodyPr/>
          <a:lstStyle/>
          <a:p>
            <a:r>
              <a:rPr lang="sv-SE" dirty="0"/>
              <a:t>Sidfot</a:t>
            </a:r>
          </a:p>
        </p:txBody>
      </p:sp>
      <p:sp>
        <p:nvSpPr>
          <p:cNvPr id="5" name="Platshållare för bildnummer 4"/>
          <p:cNvSpPr>
            <a:spLocks noGrp="1"/>
          </p:cNvSpPr>
          <p:nvPr>
            <p:ph type="sldNum" sz="quarter" idx="12"/>
          </p:nvPr>
        </p:nvSpPr>
        <p:spPr/>
        <p:txBody>
          <a:bodyPr/>
          <a:lstStyle/>
          <a:p>
            <a:fld id="{130DDE8C-17E0-4539-9C15-C1E9D231907F}" type="slidenum">
              <a:rPr lang="sv-SE" smtClean="0"/>
              <a:pPr/>
              <a:t>3</a:t>
            </a:fld>
            <a:endParaRPr lang="sv-SE" dirty="0"/>
          </a:p>
        </p:txBody>
      </p:sp>
      <p:sp>
        <p:nvSpPr>
          <p:cNvPr id="6" name="Rubrik 5"/>
          <p:cNvSpPr>
            <a:spLocks noGrp="1"/>
          </p:cNvSpPr>
          <p:nvPr>
            <p:ph type="title"/>
          </p:nvPr>
        </p:nvSpPr>
        <p:spPr>
          <a:xfrm>
            <a:off x="2856566" y="285750"/>
            <a:ext cx="7156113" cy="674370"/>
          </a:xfrm>
        </p:spPr>
        <p:txBody>
          <a:bodyPr>
            <a:normAutofit fontScale="90000"/>
          </a:bodyPr>
          <a:lstStyle/>
          <a:p>
            <a:r>
              <a:rPr lang="sv-SE" dirty="0"/>
              <a:t>Fördelningstabell 2025</a:t>
            </a:r>
            <a:br>
              <a:rPr lang="sv-SE" dirty="0"/>
            </a:br>
            <a:r>
              <a:rPr lang="sv-SE" sz="1600" dirty="0">
                <a:hlinkClick r:id="rId2"/>
              </a:rPr>
              <a:t>Fördelningstabell av medel 2025</a:t>
            </a:r>
            <a:endParaRPr lang="sv-SE" sz="1600" dirty="0"/>
          </a:p>
        </p:txBody>
      </p:sp>
      <p:pic>
        <p:nvPicPr>
          <p:cNvPr id="7" name="Bildobjekt 6"/>
          <p:cNvPicPr>
            <a:picLocks noChangeAspect="1"/>
          </p:cNvPicPr>
          <p:nvPr/>
        </p:nvPicPr>
        <p:blipFill>
          <a:blip r:embed="rId3"/>
          <a:stretch>
            <a:fillRect/>
          </a:stretch>
        </p:blipFill>
        <p:spPr>
          <a:xfrm>
            <a:off x="162275" y="1085849"/>
            <a:ext cx="11867450" cy="5270501"/>
          </a:xfrm>
          <a:prstGeom prst="rect">
            <a:avLst/>
          </a:prstGeom>
        </p:spPr>
      </p:pic>
    </p:spTree>
    <p:extLst>
      <p:ext uri="{BB962C8B-B14F-4D97-AF65-F5344CB8AC3E}">
        <p14:creationId xmlns:p14="http://schemas.microsoft.com/office/powerpoint/2010/main" val="1676159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p:txBody>
          <a:bodyPr/>
          <a:lstStyle/>
          <a:p>
            <a:pPr marL="0" indent="0">
              <a:buNone/>
            </a:pPr>
            <a:r>
              <a:rPr lang="sv-SE" dirty="0"/>
              <a:t>Överenskommelsen omfattar </a:t>
            </a:r>
            <a:r>
              <a:rPr lang="sv-SE" b="1" dirty="0"/>
              <a:t>1 560 000 000 </a:t>
            </a:r>
            <a:r>
              <a:rPr lang="sv-SE" dirty="0"/>
              <a:t>kronor 2025.</a:t>
            </a:r>
          </a:p>
          <a:p>
            <a:pPr marL="0" indent="0">
              <a:buNone/>
            </a:pPr>
            <a:r>
              <a:rPr lang="sv-SE" dirty="0"/>
              <a:t>Av dessa medel avsätts </a:t>
            </a:r>
            <a:r>
              <a:rPr lang="sv-SE" b="1" dirty="0"/>
              <a:t>788</a:t>
            </a:r>
            <a:r>
              <a:rPr lang="sv-SE" dirty="0"/>
              <a:t> miljoner kronor till regionerna, </a:t>
            </a:r>
            <a:r>
              <a:rPr lang="sv-SE" b="1" dirty="0"/>
              <a:t>250</a:t>
            </a:r>
            <a:r>
              <a:rPr lang="sv-SE" dirty="0"/>
              <a:t> miljoner kronor till kommunerna, </a:t>
            </a:r>
            <a:r>
              <a:rPr lang="sv-SE" b="1" dirty="0"/>
              <a:t>493</a:t>
            </a:r>
            <a:r>
              <a:rPr lang="sv-SE" dirty="0"/>
              <a:t> miljoner kronor till regioner och kommuner gemensamt (länsvis) och </a:t>
            </a:r>
            <a:r>
              <a:rPr lang="sv-SE" b="1" dirty="0"/>
              <a:t>29</a:t>
            </a:r>
            <a:r>
              <a:rPr lang="sv-SE" dirty="0"/>
              <a:t> miljoner kronor till SKR.</a:t>
            </a:r>
          </a:p>
          <a:p>
            <a:pPr marL="0" indent="0">
              <a:buNone/>
            </a:pPr>
            <a:r>
              <a:rPr lang="sv-SE" dirty="0"/>
              <a:t>Vid sidan om denna ÖK föreslås även en särskild satsning stegvis vård mot primärvården med </a:t>
            </a:r>
            <a:r>
              <a:rPr lang="sv-SE" b="1" dirty="0"/>
              <a:t>500</a:t>
            </a:r>
            <a:r>
              <a:rPr lang="sv-SE" dirty="0"/>
              <a:t> miljoner kronor till regionerna samt en satsning på ökad tillgänglighet till BUP med </a:t>
            </a:r>
            <a:r>
              <a:rPr lang="sv-SE" b="1" dirty="0"/>
              <a:t>990</a:t>
            </a:r>
            <a:r>
              <a:rPr lang="sv-SE" dirty="0"/>
              <a:t> miljoner kronor.</a:t>
            </a:r>
          </a:p>
          <a:p>
            <a:endParaRPr lang="sv-SE" dirty="0"/>
          </a:p>
        </p:txBody>
      </p:sp>
      <p:sp>
        <p:nvSpPr>
          <p:cNvPr id="3" name="Platshållare för datum 2"/>
          <p:cNvSpPr>
            <a:spLocks noGrp="1"/>
          </p:cNvSpPr>
          <p:nvPr>
            <p:ph type="dt" sz="half" idx="10"/>
          </p:nvPr>
        </p:nvSpPr>
        <p:spPr/>
        <p:txBody>
          <a:bodyPr/>
          <a:lstStyle/>
          <a:p>
            <a:fld id="{9C5C3358-106F-4A3A-8507-6544091CE7EB}" type="datetime1">
              <a:rPr lang="sv-SE" smtClean="0"/>
              <a:t>2025-03-21</a:t>
            </a:fld>
            <a:endParaRPr lang="sv-SE" dirty="0"/>
          </a:p>
        </p:txBody>
      </p:sp>
      <p:sp>
        <p:nvSpPr>
          <p:cNvPr id="4" name="Platshållare för sidfot 3"/>
          <p:cNvSpPr>
            <a:spLocks noGrp="1"/>
          </p:cNvSpPr>
          <p:nvPr>
            <p:ph type="ftr" sz="quarter" idx="11"/>
          </p:nvPr>
        </p:nvSpPr>
        <p:spPr/>
        <p:txBody>
          <a:bodyPr/>
          <a:lstStyle/>
          <a:p>
            <a:r>
              <a:rPr lang="sv-SE"/>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4</a:t>
            </a:fld>
            <a:endParaRPr lang="sv-SE" dirty="0"/>
          </a:p>
        </p:txBody>
      </p:sp>
      <p:sp>
        <p:nvSpPr>
          <p:cNvPr id="6" name="Rubrik 5"/>
          <p:cNvSpPr>
            <a:spLocks noGrp="1"/>
          </p:cNvSpPr>
          <p:nvPr>
            <p:ph type="title"/>
          </p:nvPr>
        </p:nvSpPr>
        <p:spPr/>
        <p:txBody>
          <a:bodyPr/>
          <a:lstStyle/>
          <a:p>
            <a:r>
              <a:rPr lang="sv-SE" dirty="0"/>
              <a:t>Fördelningen av medel mellan huvudmännen</a:t>
            </a:r>
          </a:p>
        </p:txBody>
      </p:sp>
    </p:spTree>
    <p:extLst>
      <p:ext uri="{BB962C8B-B14F-4D97-AF65-F5344CB8AC3E}">
        <p14:creationId xmlns:p14="http://schemas.microsoft.com/office/powerpoint/2010/main" val="263187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idx="1"/>
          </p:nvPr>
        </p:nvSpPr>
        <p:spPr>
          <a:xfrm>
            <a:off x="398356" y="2084832"/>
            <a:ext cx="11370906" cy="4133088"/>
          </a:xfrm>
        </p:spPr>
        <p:txBody>
          <a:bodyPr>
            <a:normAutofit fontScale="77500" lnSpcReduction="20000"/>
          </a:bodyPr>
          <a:lstStyle/>
          <a:p>
            <a:r>
              <a:rPr lang="sv-SE" dirty="0"/>
              <a:t>De länsgemensamma medlen är totalt ca </a:t>
            </a:r>
            <a:r>
              <a:rPr lang="sv-SE" b="1" dirty="0"/>
              <a:t>4 mkr lägre</a:t>
            </a:r>
            <a:r>
              <a:rPr lang="sv-SE" dirty="0"/>
              <a:t> än i 2024 års ÖK.</a:t>
            </a:r>
          </a:p>
          <a:p>
            <a:r>
              <a:rPr lang="sv-SE" dirty="0"/>
              <a:t>Huvudfokus bör ligga på insatser som tydligt </a:t>
            </a:r>
            <a:r>
              <a:rPr lang="sv-SE" b="1" dirty="0"/>
              <a:t>stödjer och främjar samverkan </a:t>
            </a:r>
            <a:r>
              <a:rPr lang="sv-SE" dirty="0"/>
              <a:t>mellan huvudmännen</a:t>
            </a:r>
          </a:p>
          <a:p>
            <a:r>
              <a:rPr lang="sv-SE" dirty="0"/>
              <a:t>Störst förändring på området </a:t>
            </a:r>
            <a:r>
              <a:rPr lang="sv-SE" b="1" dirty="0"/>
              <a:t>barn och unga </a:t>
            </a:r>
            <a:r>
              <a:rPr lang="sv-SE" dirty="0"/>
              <a:t>som i år helt saknar tilldelning länsvis eller till regionerna. 2024 6,3 mkr länsvis och 14 mkr till regionen. </a:t>
            </a:r>
          </a:p>
          <a:p>
            <a:r>
              <a:rPr lang="sv-SE" dirty="0"/>
              <a:t>Helt nytt insatsområde ”</a:t>
            </a:r>
            <a:r>
              <a:rPr lang="sv-SE" b="1" dirty="0"/>
              <a:t>Genomförande av den nationella strategin</a:t>
            </a:r>
            <a:r>
              <a:rPr lang="sv-SE" dirty="0"/>
              <a:t>” (4 mkr) där satsning på </a:t>
            </a:r>
            <a:r>
              <a:rPr lang="sv-SE" b="1" dirty="0"/>
              <a:t>brukarinflytande</a:t>
            </a:r>
            <a:r>
              <a:rPr lang="sv-SE" dirty="0"/>
              <a:t> (1 mkr – lika som 2024) lyfts in.</a:t>
            </a:r>
          </a:p>
          <a:p>
            <a:r>
              <a:rPr lang="sv-SE" dirty="0"/>
              <a:t>Insatsområde </a:t>
            </a:r>
            <a:r>
              <a:rPr lang="sv-SE" b="1" dirty="0"/>
              <a:t>komplexa behov/samsjuklighet </a:t>
            </a:r>
            <a:r>
              <a:rPr lang="sv-SE" dirty="0"/>
              <a:t>är i år bredare men minskad tilldelning länsvis (5,4 mkr mot 8,9 mkr 2024) Regionen får 13,5 mkr</a:t>
            </a:r>
          </a:p>
          <a:p>
            <a:r>
              <a:rPr lang="sv-SE" dirty="0"/>
              <a:t>Insatsområde </a:t>
            </a:r>
            <a:r>
              <a:rPr lang="sv-SE" b="1" dirty="0"/>
              <a:t>suicidprevention</a:t>
            </a:r>
            <a:r>
              <a:rPr lang="sv-SE" dirty="0"/>
              <a:t> ges ökade medel länsvis (7,8 mkr mot 5,4 mkr 2024) Regionen får 7,6 mkr</a:t>
            </a:r>
          </a:p>
          <a:p>
            <a:r>
              <a:rPr lang="sv-SE" dirty="0"/>
              <a:t>Den särskilda satsningen på stegvis vård till </a:t>
            </a:r>
            <a:r>
              <a:rPr lang="sv-SE" b="1" dirty="0"/>
              <a:t>Primärvården</a:t>
            </a:r>
            <a:r>
              <a:rPr lang="sv-SE" dirty="0"/>
              <a:t> ger Region Dalarna ca 13,4 mkr.</a:t>
            </a:r>
          </a:p>
          <a:p>
            <a:endParaRPr lang="sv-SE" dirty="0"/>
          </a:p>
        </p:txBody>
      </p:sp>
      <p:sp>
        <p:nvSpPr>
          <p:cNvPr id="3" name="Platshållare för datum 2"/>
          <p:cNvSpPr>
            <a:spLocks noGrp="1"/>
          </p:cNvSpPr>
          <p:nvPr>
            <p:ph type="dt" sz="half" idx="10"/>
          </p:nvPr>
        </p:nvSpPr>
        <p:spPr/>
        <p:txBody>
          <a:bodyPr/>
          <a:lstStyle/>
          <a:p>
            <a:fld id="{9C5C3358-106F-4A3A-8507-6544091CE7EB}" type="datetime1">
              <a:rPr lang="sv-SE" smtClean="0"/>
              <a:t>2025-03-21</a:t>
            </a:fld>
            <a:endParaRPr lang="sv-SE" dirty="0"/>
          </a:p>
        </p:txBody>
      </p:sp>
      <p:sp>
        <p:nvSpPr>
          <p:cNvPr id="4" name="Platshållare för sidfot 3"/>
          <p:cNvSpPr>
            <a:spLocks noGrp="1"/>
          </p:cNvSpPr>
          <p:nvPr>
            <p:ph type="ftr" sz="quarter" idx="11"/>
          </p:nvPr>
        </p:nvSpPr>
        <p:spPr/>
        <p:txBody>
          <a:bodyPr/>
          <a:lstStyle/>
          <a:p>
            <a:r>
              <a:rPr lang="sv-SE"/>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5</a:t>
            </a:fld>
            <a:endParaRPr lang="sv-SE" dirty="0"/>
          </a:p>
        </p:txBody>
      </p:sp>
      <p:sp>
        <p:nvSpPr>
          <p:cNvPr id="6" name="Rubrik 5"/>
          <p:cNvSpPr>
            <a:spLocks noGrp="1"/>
          </p:cNvSpPr>
          <p:nvPr>
            <p:ph type="title"/>
          </p:nvPr>
        </p:nvSpPr>
        <p:spPr>
          <a:xfrm>
            <a:off x="407988" y="1047049"/>
            <a:ext cx="10416781" cy="1209600"/>
          </a:xfrm>
        </p:spPr>
        <p:txBody>
          <a:bodyPr/>
          <a:lstStyle/>
          <a:p>
            <a:r>
              <a:rPr lang="sv-SE" dirty="0"/>
              <a:t>Initiala reflektioner</a:t>
            </a:r>
          </a:p>
        </p:txBody>
      </p:sp>
    </p:spTree>
    <p:extLst>
      <p:ext uri="{BB962C8B-B14F-4D97-AF65-F5344CB8AC3E}">
        <p14:creationId xmlns:p14="http://schemas.microsoft.com/office/powerpoint/2010/main" val="2649492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10546" y="989980"/>
            <a:ext cx="10416781" cy="1209600"/>
          </a:xfrm>
        </p:spPr>
        <p:txBody>
          <a:bodyPr>
            <a:normAutofit/>
          </a:bodyPr>
          <a:lstStyle/>
          <a:p>
            <a:r>
              <a:rPr lang="sv-SE" sz="3600" dirty="0"/>
              <a:t>ÖK Psykisk hälsa och suicidprevention 2025</a:t>
            </a:r>
          </a:p>
        </p:txBody>
      </p:sp>
      <p:sp>
        <p:nvSpPr>
          <p:cNvPr id="3" name="Platshållare för innehåll 2"/>
          <p:cNvSpPr>
            <a:spLocks noGrp="1"/>
          </p:cNvSpPr>
          <p:nvPr>
            <p:ph idx="1"/>
          </p:nvPr>
        </p:nvSpPr>
        <p:spPr>
          <a:xfrm>
            <a:off x="555979" y="2199580"/>
            <a:ext cx="10806965" cy="4054915"/>
          </a:xfrm>
        </p:spPr>
        <p:txBody>
          <a:bodyPr>
            <a:normAutofit fontScale="92500" lnSpcReduction="10000"/>
          </a:bodyPr>
          <a:lstStyle/>
          <a:p>
            <a:pPr marL="0" indent="0">
              <a:buNone/>
            </a:pPr>
            <a:r>
              <a:rPr lang="sv-SE" sz="2100" b="1" dirty="0"/>
              <a:t>Totalt ca. 17 mkr i länsgemensamma medel fördelade över dessa 3 insatsområden</a:t>
            </a:r>
          </a:p>
          <a:p>
            <a:pPr marL="457200" indent="-457200">
              <a:buFont typeface="+mj-lt"/>
              <a:buAutoNum type="arabicParenR"/>
            </a:pPr>
            <a:r>
              <a:rPr lang="sv-SE" sz="2100" b="1" i="1" dirty="0">
                <a:highlight>
                  <a:srgbClr val="93CEC1"/>
                </a:highlight>
              </a:rPr>
              <a:t>Genomförande av den nationella strategin</a:t>
            </a:r>
            <a:r>
              <a:rPr lang="sv-SE" sz="2100" b="1" i="1" dirty="0"/>
              <a:t>; </a:t>
            </a:r>
            <a:r>
              <a:rPr lang="sv-SE" sz="2100" dirty="0"/>
              <a:t>4 mkr </a:t>
            </a:r>
          </a:p>
          <a:p>
            <a:pPr marL="914400" lvl="1" indent="-457200">
              <a:buFont typeface="+mj-lt"/>
              <a:buAutoNum type="alphaLcParenR"/>
            </a:pPr>
            <a:r>
              <a:rPr lang="sv-SE" sz="2100" dirty="0"/>
              <a:t>Skapa gemensamma handlingsplaner för att genomföra den nationella strategin. (2 mkr)</a:t>
            </a:r>
          </a:p>
          <a:p>
            <a:pPr marL="914400" lvl="1" indent="-457200">
              <a:buFont typeface="+mj-lt"/>
              <a:buAutoNum type="alphaLcParenR"/>
            </a:pPr>
            <a:r>
              <a:rPr lang="sv-SE" sz="2100" dirty="0"/>
              <a:t>Samverka med patient-, brukar- och anhörigföreningar, professionen med flera i det strategiska utvecklingsarbetet. (1 mkr)</a:t>
            </a:r>
          </a:p>
          <a:p>
            <a:pPr marL="914400" lvl="1" indent="-457200">
              <a:buFont typeface="+mj-lt"/>
              <a:buAutoNum type="alphaLcParenR"/>
            </a:pPr>
            <a:r>
              <a:rPr lang="sv-SE" sz="2100" dirty="0"/>
              <a:t>Stödja implementeringen av vård- och insatsprogram och sammanhållna, personcentrerade vårdförlopp. (1 mkr)</a:t>
            </a:r>
          </a:p>
          <a:p>
            <a:pPr marL="457200" indent="-457200">
              <a:buFont typeface="+mj-lt"/>
              <a:buAutoNum type="arabicParenR" startAt="3"/>
            </a:pPr>
            <a:r>
              <a:rPr lang="sv-SE" sz="2100" b="1" i="1" dirty="0">
                <a:highlight>
                  <a:srgbClr val="F15060"/>
                </a:highlight>
              </a:rPr>
              <a:t>Utveckla insatserna för personer med komplexa behov, särskilt inom samsjuklighet, heldygnsvård, tvångsvård och rättspsykiatri </a:t>
            </a:r>
            <a:r>
              <a:rPr lang="sv-SE" sz="2100" dirty="0"/>
              <a:t>; 5,4 mkr</a:t>
            </a:r>
          </a:p>
          <a:p>
            <a:pPr marL="457200" indent="-457200">
              <a:buFont typeface="+mj-lt"/>
              <a:buAutoNum type="arabicParenR" startAt="3"/>
            </a:pPr>
            <a:r>
              <a:rPr lang="sv-SE" sz="2100" b="1" i="1" dirty="0">
                <a:highlight>
                  <a:srgbClr val="FFFF00"/>
                </a:highlight>
              </a:rPr>
              <a:t>Stärkt suicidpreventivt arbete</a:t>
            </a:r>
            <a:r>
              <a:rPr lang="sv-SE" sz="2100" b="1" i="1" dirty="0"/>
              <a:t>; </a:t>
            </a:r>
            <a:r>
              <a:rPr lang="sv-SE" sz="2100" dirty="0"/>
              <a:t>7,5 mkr</a:t>
            </a:r>
          </a:p>
          <a:p>
            <a:endParaRPr lang="sv-SE" sz="2000" dirty="0"/>
          </a:p>
          <a:p>
            <a:pPr marL="0" indent="0" algn="ctr">
              <a:buNone/>
            </a:pPr>
            <a:endParaRPr lang="sv-SE" sz="3600" dirty="0"/>
          </a:p>
        </p:txBody>
      </p:sp>
    </p:spTree>
    <p:extLst>
      <p:ext uri="{BB962C8B-B14F-4D97-AF65-F5344CB8AC3E}">
        <p14:creationId xmlns:p14="http://schemas.microsoft.com/office/powerpoint/2010/main" val="2440060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9C5C3358-106F-4A3A-8507-6544091CE7EB}" type="datetime1">
              <a:rPr lang="sv-SE" smtClean="0"/>
              <a:t>2025-03-21</a:t>
            </a:fld>
            <a:endParaRPr lang="sv-SE" dirty="0"/>
          </a:p>
        </p:txBody>
      </p:sp>
      <p:sp>
        <p:nvSpPr>
          <p:cNvPr id="4" name="Platshållare för sidfot 3"/>
          <p:cNvSpPr>
            <a:spLocks noGrp="1"/>
          </p:cNvSpPr>
          <p:nvPr>
            <p:ph type="ftr" sz="quarter" idx="11"/>
          </p:nvPr>
        </p:nvSpPr>
        <p:spPr/>
        <p:txBody>
          <a:bodyPr/>
          <a:lstStyle/>
          <a:p>
            <a:r>
              <a:rPr lang="sv-SE"/>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7</a:t>
            </a:fld>
            <a:endParaRPr lang="sv-SE" dirty="0"/>
          </a:p>
        </p:txBody>
      </p:sp>
      <p:sp>
        <p:nvSpPr>
          <p:cNvPr id="6" name="Rubrik 5"/>
          <p:cNvSpPr>
            <a:spLocks noGrp="1"/>
          </p:cNvSpPr>
          <p:nvPr>
            <p:ph type="title"/>
          </p:nvPr>
        </p:nvSpPr>
        <p:spPr>
          <a:xfrm>
            <a:off x="788498" y="3082530"/>
            <a:ext cx="10416781" cy="1209600"/>
          </a:xfrm>
        </p:spPr>
        <p:txBody>
          <a:bodyPr/>
          <a:lstStyle/>
          <a:p>
            <a:r>
              <a:rPr lang="sv-SE" dirty="0"/>
              <a:t>Föreslagna insatser fördelat per insatsområde</a:t>
            </a:r>
            <a:br>
              <a:rPr lang="sv-SE" dirty="0"/>
            </a:br>
            <a:r>
              <a:rPr lang="sv-SE" dirty="0"/>
              <a:t>Beslutades av LCHNV 250314</a:t>
            </a:r>
          </a:p>
        </p:txBody>
      </p:sp>
    </p:spTree>
    <p:extLst>
      <p:ext uri="{BB962C8B-B14F-4D97-AF65-F5344CB8AC3E}">
        <p14:creationId xmlns:p14="http://schemas.microsoft.com/office/powerpoint/2010/main" val="2470862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Platshållare för innehåll 11"/>
          <p:cNvSpPr>
            <a:spLocks noGrp="1"/>
          </p:cNvSpPr>
          <p:nvPr>
            <p:ph idx="1"/>
          </p:nvPr>
        </p:nvSpPr>
        <p:spPr>
          <a:xfrm>
            <a:off x="853439" y="2439529"/>
            <a:ext cx="10928013" cy="3766961"/>
          </a:xfrm>
        </p:spPr>
        <p:txBody>
          <a:bodyPr>
            <a:normAutofit fontScale="92500"/>
          </a:bodyPr>
          <a:lstStyle/>
          <a:p>
            <a:pPr marL="457200" indent="-457200">
              <a:buFont typeface="+mj-lt"/>
              <a:buAutoNum type="alphaLcParenR"/>
            </a:pPr>
            <a:r>
              <a:rPr lang="sv-SE" dirty="0"/>
              <a:t>Genomförande av den nationella strategin (2 mkr)</a:t>
            </a:r>
          </a:p>
          <a:p>
            <a:pPr lvl="1"/>
            <a:r>
              <a:rPr lang="sv-SE" dirty="0"/>
              <a:t>Skapa en gemensam inriktning </a:t>
            </a:r>
          </a:p>
          <a:p>
            <a:pPr lvl="1"/>
            <a:r>
              <a:rPr lang="sv-SE" dirty="0"/>
              <a:t>Långsiktighet. Regioner och kommuner ska länsvis:</a:t>
            </a:r>
          </a:p>
          <a:p>
            <a:pPr marL="457200" lvl="1" indent="0">
              <a:buNone/>
            </a:pPr>
            <a:r>
              <a:rPr lang="sv-SE" dirty="0"/>
              <a:t>	- Skapa gemensamma handlingsplaner för att genomföra den nationella strategin. </a:t>
            </a:r>
          </a:p>
          <a:p>
            <a:pPr marL="457200" indent="-457200">
              <a:buFont typeface="+mj-lt"/>
              <a:buAutoNum type="alphaLcParenR"/>
            </a:pPr>
            <a:r>
              <a:rPr lang="sv-SE" dirty="0"/>
              <a:t>Samverka med patient-, brukar- och anhörigföreningar, professionen med flera i det strategiska utvecklingsarbetet. (1 mkr)</a:t>
            </a:r>
          </a:p>
          <a:p>
            <a:pPr marL="457200" indent="-457200">
              <a:buFont typeface="+mj-lt"/>
              <a:buAutoNum type="alphaLcParenR"/>
            </a:pPr>
            <a:r>
              <a:rPr lang="sv-SE" dirty="0"/>
              <a:t>Stödja implementeringen av vård- och insatsprogram och sammanhållna, personcentrerade vårdförlopp. ( 1 mkr)</a:t>
            </a:r>
          </a:p>
        </p:txBody>
      </p:sp>
      <p:sp>
        <p:nvSpPr>
          <p:cNvPr id="3" name="Platshållare för datum 2"/>
          <p:cNvSpPr>
            <a:spLocks noGrp="1"/>
          </p:cNvSpPr>
          <p:nvPr>
            <p:ph type="dt" sz="half" idx="10"/>
          </p:nvPr>
        </p:nvSpPr>
        <p:spPr/>
        <p:txBody>
          <a:bodyPr/>
          <a:lstStyle/>
          <a:p>
            <a:fld id="{9C5C3358-106F-4A3A-8507-6544091CE7EB}" type="datetime1">
              <a:rPr lang="sv-SE" smtClean="0"/>
              <a:t>2025-03-21</a:t>
            </a:fld>
            <a:endParaRPr lang="sv-SE" dirty="0"/>
          </a:p>
        </p:txBody>
      </p:sp>
      <p:sp>
        <p:nvSpPr>
          <p:cNvPr id="4" name="Platshållare för sidfot 3"/>
          <p:cNvSpPr>
            <a:spLocks noGrp="1"/>
          </p:cNvSpPr>
          <p:nvPr>
            <p:ph type="ftr" sz="quarter" idx="11"/>
          </p:nvPr>
        </p:nvSpPr>
        <p:spPr/>
        <p:txBody>
          <a:bodyPr/>
          <a:lstStyle/>
          <a:p>
            <a:r>
              <a:rPr lang="sv-SE"/>
              <a:t>Sidfot</a:t>
            </a:r>
            <a:endParaRPr lang="sv-SE" dirty="0"/>
          </a:p>
        </p:txBody>
      </p:sp>
      <p:sp>
        <p:nvSpPr>
          <p:cNvPr id="5" name="Platshållare för bildnummer 4"/>
          <p:cNvSpPr>
            <a:spLocks noGrp="1"/>
          </p:cNvSpPr>
          <p:nvPr>
            <p:ph type="sldNum" sz="quarter" idx="12"/>
          </p:nvPr>
        </p:nvSpPr>
        <p:spPr/>
        <p:txBody>
          <a:bodyPr/>
          <a:lstStyle/>
          <a:p>
            <a:fld id="{130DDE8C-17E0-4539-9C15-C1E9D231907F}" type="slidenum">
              <a:rPr lang="sv-SE" smtClean="0"/>
              <a:pPr/>
              <a:t>8</a:t>
            </a:fld>
            <a:endParaRPr lang="sv-SE" dirty="0"/>
          </a:p>
        </p:txBody>
      </p:sp>
      <p:sp>
        <p:nvSpPr>
          <p:cNvPr id="11" name="Rubrik 10"/>
          <p:cNvSpPr>
            <a:spLocks noGrp="1"/>
          </p:cNvSpPr>
          <p:nvPr>
            <p:ph type="title"/>
          </p:nvPr>
        </p:nvSpPr>
        <p:spPr>
          <a:xfrm>
            <a:off x="853440" y="1204962"/>
            <a:ext cx="9973887" cy="1209600"/>
          </a:xfrm>
        </p:spPr>
        <p:txBody>
          <a:bodyPr/>
          <a:lstStyle/>
          <a:p>
            <a:r>
              <a:rPr lang="sv-SE" dirty="0"/>
              <a:t>1. Genomförande av den nationella strategin</a:t>
            </a:r>
            <a:br>
              <a:rPr lang="sv-SE" dirty="0"/>
            </a:br>
            <a:r>
              <a:rPr lang="sv-SE" sz="2800" dirty="0"/>
              <a:t>(4 mkr)</a:t>
            </a:r>
          </a:p>
        </p:txBody>
      </p:sp>
      <p:sp>
        <p:nvSpPr>
          <p:cNvPr id="6" name="Rubrik 10">
            <a:extLst>
              <a:ext uri="{FF2B5EF4-FFF2-40B4-BE49-F238E27FC236}">
                <a16:creationId xmlns:a16="http://schemas.microsoft.com/office/drawing/2014/main" id="{22FD5724-6E6E-3699-37E5-D04ECC84F03F}"/>
              </a:ext>
            </a:extLst>
          </p:cNvPr>
          <p:cNvSpPr txBox="1">
            <a:spLocks/>
          </p:cNvSpPr>
          <p:nvPr/>
        </p:nvSpPr>
        <p:spPr>
          <a:xfrm>
            <a:off x="3008478" y="46710"/>
            <a:ext cx="8772975" cy="1209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600" b="1" kern="1200">
                <a:solidFill>
                  <a:schemeClr val="tx2"/>
                </a:solidFill>
                <a:latin typeface="+mj-lt"/>
                <a:ea typeface="+mj-ea"/>
                <a:cs typeface="+mj-cs"/>
              </a:defRPr>
            </a:lvl1pPr>
          </a:lstStyle>
          <a:p>
            <a:r>
              <a:rPr lang="sv-SE" dirty="0"/>
              <a:t>Beskrivning av insatsområdet</a:t>
            </a:r>
            <a:endParaRPr lang="sv-SE" sz="2800" dirty="0"/>
          </a:p>
        </p:txBody>
      </p:sp>
      <p:sp>
        <p:nvSpPr>
          <p:cNvPr id="7" name="Rektangel 6">
            <a:extLst>
              <a:ext uri="{FF2B5EF4-FFF2-40B4-BE49-F238E27FC236}">
                <a16:creationId xmlns:a16="http://schemas.microsoft.com/office/drawing/2014/main" id="{180537B5-F745-F986-030D-90E859571945}"/>
              </a:ext>
            </a:extLst>
          </p:cNvPr>
          <p:cNvSpPr/>
          <p:nvPr/>
        </p:nvSpPr>
        <p:spPr>
          <a:xfrm>
            <a:off x="268224" y="1352562"/>
            <a:ext cx="487680" cy="4719054"/>
          </a:xfrm>
          <a:prstGeom prst="rect">
            <a:avLst/>
          </a:prstGeom>
          <a:solidFill>
            <a:srgbClr val="93CEC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93CEC1"/>
              </a:highlight>
            </a:endParaRPr>
          </a:p>
        </p:txBody>
      </p:sp>
    </p:spTree>
    <p:extLst>
      <p:ext uri="{BB962C8B-B14F-4D97-AF65-F5344CB8AC3E}">
        <p14:creationId xmlns:p14="http://schemas.microsoft.com/office/powerpoint/2010/main" val="2156208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2609088" y="347463"/>
            <a:ext cx="8411808" cy="677290"/>
          </a:xfrm>
        </p:spPr>
        <p:txBody>
          <a:bodyPr>
            <a:normAutofit/>
          </a:bodyPr>
          <a:lstStyle/>
          <a:p>
            <a:r>
              <a:rPr lang="sv-SE" sz="2000" dirty="0"/>
              <a:t>Genomföra den nationella strategin (4 mkr)</a:t>
            </a:r>
            <a:br>
              <a:rPr lang="sv-SE" sz="2000" dirty="0"/>
            </a:br>
            <a:r>
              <a:rPr lang="sv-SE" sz="2000" b="0" dirty="0"/>
              <a:t>Skapa gemensamma handlingsplaner för att genomföra strategin (2 mkr)</a:t>
            </a:r>
          </a:p>
        </p:txBody>
      </p:sp>
      <p:graphicFrame>
        <p:nvGraphicFramePr>
          <p:cNvPr id="3" name="Tabell 2"/>
          <p:cNvGraphicFramePr>
            <a:graphicFrameLocks noGrp="1"/>
          </p:cNvGraphicFramePr>
          <p:nvPr>
            <p:extLst>
              <p:ext uri="{D42A27DB-BD31-4B8C-83A1-F6EECF244321}">
                <p14:modId xmlns:p14="http://schemas.microsoft.com/office/powerpoint/2010/main" val="1030133711"/>
              </p:ext>
            </p:extLst>
          </p:nvPr>
        </p:nvGraphicFramePr>
        <p:xfrm>
          <a:off x="499872" y="1312958"/>
          <a:ext cx="11495998" cy="4907280"/>
        </p:xfrm>
        <a:graphic>
          <a:graphicData uri="http://schemas.openxmlformats.org/drawingml/2006/table">
            <a:tbl>
              <a:tblPr firstRow="1" bandRow="1">
                <a:tableStyleId>{5C22544A-7EE6-4342-B048-85BDC9FD1C3A}</a:tableStyleId>
              </a:tblPr>
              <a:tblGrid>
                <a:gridCol w="2299200">
                  <a:extLst>
                    <a:ext uri="{9D8B030D-6E8A-4147-A177-3AD203B41FA5}">
                      <a16:colId xmlns:a16="http://schemas.microsoft.com/office/drawing/2014/main" val="127215971"/>
                    </a:ext>
                  </a:extLst>
                </a:gridCol>
                <a:gridCol w="3995195">
                  <a:extLst>
                    <a:ext uri="{9D8B030D-6E8A-4147-A177-3AD203B41FA5}">
                      <a16:colId xmlns:a16="http://schemas.microsoft.com/office/drawing/2014/main" val="3770111905"/>
                    </a:ext>
                  </a:extLst>
                </a:gridCol>
                <a:gridCol w="1639186">
                  <a:extLst>
                    <a:ext uri="{9D8B030D-6E8A-4147-A177-3AD203B41FA5}">
                      <a16:colId xmlns:a16="http://schemas.microsoft.com/office/drawing/2014/main" val="1403520382"/>
                    </a:ext>
                  </a:extLst>
                </a:gridCol>
                <a:gridCol w="1567917">
                  <a:extLst>
                    <a:ext uri="{9D8B030D-6E8A-4147-A177-3AD203B41FA5}">
                      <a16:colId xmlns:a16="http://schemas.microsoft.com/office/drawing/2014/main" val="353859609"/>
                    </a:ext>
                  </a:extLst>
                </a:gridCol>
                <a:gridCol w="1994500">
                  <a:extLst>
                    <a:ext uri="{9D8B030D-6E8A-4147-A177-3AD203B41FA5}">
                      <a16:colId xmlns:a16="http://schemas.microsoft.com/office/drawing/2014/main" val="3179652770"/>
                    </a:ext>
                  </a:extLst>
                </a:gridCol>
              </a:tblGrid>
              <a:tr h="490373">
                <a:tc>
                  <a:txBody>
                    <a:bodyPr/>
                    <a:lstStyle/>
                    <a:p>
                      <a:r>
                        <a:rPr lang="sv-SE" sz="1400" dirty="0"/>
                        <a:t>Insats</a:t>
                      </a:r>
                    </a:p>
                  </a:txBody>
                  <a:tcPr/>
                </a:tc>
                <a:tc>
                  <a:txBody>
                    <a:bodyPr/>
                    <a:lstStyle/>
                    <a:p>
                      <a:r>
                        <a:rPr lang="sv-SE" sz="1400" dirty="0"/>
                        <a:t>Beskrivning av insatsen, syfte/mål</a:t>
                      </a:r>
                    </a:p>
                  </a:txBody>
                  <a:tcPr/>
                </a:tc>
                <a:tc>
                  <a:txBody>
                    <a:bodyPr/>
                    <a:lstStyle/>
                    <a:p>
                      <a:r>
                        <a:rPr lang="sv-SE" sz="1400" dirty="0"/>
                        <a:t>Typ av insats (ny eller pågående)</a:t>
                      </a:r>
                    </a:p>
                  </a:txBody>
                  <a:tcPr/>
                </a:tc>
                <a:tc>
                  <a:txBody>
                    <a:bodyPr/>
                    <a:lstStyle/>
                    <a:p>
                      <a:pPr algn="ctr"/>
                      <a:r>
                        <a:rPr lang="sv-SE" sz="1400" dirty="0"/>
                        <a:t>Belopp (beslutat)</a:t>
                      </a:r>
                    </a:p>
                  </a:txBody>
                  <a:tcPr/>
                </a:tc>
                <a:tc>
                  <a:txBody>
                    <a:bodyPr/>
                    <a:lstStyle/>
                    <a:p>
                      <a:r>
                        <a:rPr lang="sv-SE" sz="1400" dirty="0"/>
                        <a:t>Ansvarig</a:t>
                      </a:r>
                    </a:p>
                  </a:txBody>
                  <a:tcPr/>
                </a:tc>
                <a:extLst>
                  <a:ext uri="{0D108BD9-81ED-4DB2-BD59-A6C34878D82A}">
                    <a16:rowId xmlns:a16="http://schemas.microsoft.com/office/drawing/2014/main" val="843390410"/>
                  </a:ext>
                </a:extLst>
              </a:tr>
              <a:tr h="1384583">
                <a:tc>
                  <a:txBody>
                    <a:bodyPr/>
                    <a:lstStyle/>
                    <a:p>
                      <a:r>
                        <a:rPr lang="sv-SE" sz="1100" b="1" dirty="0">
                          <a:solidFill>
                            <a:schemeClr val="tx1"/>
                          </a:solidFill>
                        </a:rPr>
                        <a:t>Projektledare för psykisk hälsa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dirty="0">
                          <a:solidFill>
                            <a:schemeClr val="tx1"/>
                          </a:solidFill>
                        </a:rPr>
                        <a:t>Projektledaren leder arbetet med framtagandet</a:t>
                      </a:r>
                      <a:r>
                        <a:rPr lang="sv-SE" sz="1100" baseline="0" dirty="0">
                          <a:solidFill>
                            <a:schemeClr val="tx1"/>
                          </a:solidFill>
                        </a:rPr>
                        <a:t> av gemensamma handlingsplaner, inkl. uppdraget som länssamordnare för ök psykisk hälsa. Ansvarar för det länsövergripande utvecklingsarbetet inom psykisk hälsa samt implementering av strategin. Ansvarar för uppföljning av ÖK och den ekonomiska redovisningen. Nära samverkan med BISAM och suicidpreventionssamordnaren men även en viss avlastning för ovan nämnda roller. Långsiktigt genom hela strategiperioden av 10 år.</a:t>
                      </a:r>
                      <a:endParaRPr lang="sv-SE" sz="1100" dirty="0">
                        <a:solidFill>
                          <a:schemeClr val="tx1"/>
                        </a:solidFill>
                      </a:endParaRPr>
                    </a:p>
                  </a:txBody>
                  <a:tcPr/>
                </a:tc>
                <a:tc>
                  <a:txBody>
                    <a:bodyPr/>
                    <a:lstStyle/>
                    <a:p>
                      <a:pPr algn="ctr"/>
                      <a:r>
                        <a:rPr lang="sv-SE" sz="1100" b="0" dirty="0">
                          <a:solidFill>
                            <a:schemeClr val="tx1"/>
                          </a:solidFill>
                        </a:rPr>
                        <a:t>Ny</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sv-SE" sz="1100" b="0" dirty="0">
                          <a:solidFill>
                            <a:schemeClr val="tx1"/>
                          </a:solidFill>
                        </a:rPr>
                        <a:t>1 000 000</a:t>
                      </a:r>
                    </a:p>
                    <a:p>
                      <a:endParaRPr lang="sv-SE" sz="1100" b="0" dirty="0">
                        <a:solidFill>
                          <a:schemeClr val="tx1"/>
                        </a:solidFill>
                      </a:endParaRPr>
                    </a:p>
                  </a:txBody>
                  <a:tcPr/>
                </a:tc>
                <a:tc>
                  <a:txBody>
                    <a:bodyPr/>
                    <a:lstStyle/>
                    <a:p>
                      <a:r>
                        <a:rPr lang="sv-SE" sz="1100" b="0" baseline="0" dirty="0"/>
                        <a:t>RSS Dalarna</a:t>
                      </a:r>
                      <a:endParaRPr lang="sv-SE" sz="1100" b="0" dirty="0"/>
                    </a:p>
                  </a:txBody>
                  <a:tcPr/>
                </a:tc>
                <a:extLst>
                  <a:ext uri="{0D108BD9-81ED-4DB2-BD59-A6C34878D82A}">
                    <a16:rowId xmlns:a16="http://schemas.microsoft.com/office/drawing/2014/main" val="70507815"/>
                  </a:ext>
                </a:extLst>
              </a:tr>
              <a:tr h="721137">
                <a:tc>
                  <a:txBody>
                    <a:bodyPr/>
                    <a:lstStyle/>
                    <a:p>
                      <a:r>
                        <a:rPr lang="sv-SE" sz="1100" b="1" dirty="0"/>
                        <a:t>Spridningsinsatser i länet för att göra strategin mer känd</a:t>
                      </a:r>
                    </a:p>
                  </a:txBody>
                  <a:tcPr/>
                </a:tc>
                <a:tc>
                  <a:txBody>
                    <a:bodyPr/>
                    <a:lstStyle/>
                    <a:p>
                      <a:pPr algn="l"/>
                      <a:r>
                        <a:rPr lang="sv-SE" sz="1100" b="0" dirty="0"/>
                        <a:t>Projektledaren för psykisk hälsa ansvarig för att planera och genomföra olika former av kommunikations- och spridningsinsatser runt om i länet för att öka kännedomen om den nya nationella strategin.</a:t>
                      </a:r>
                    </a:p>
                  </a:txBody>
                  <a:tcPr/>
                </a:tc>
                <a:tc>
                  <a:txBody>
                    <a:bodyPr/>
                    <a:lstStyle/>
                    <a:p>
                      <a:pPr algn="ctr"/>
                      <a:r>
                        <a:rPr lang="sv-SE" sz="1100" b="0" dirty="0"/>
                        <a:t>Ny</a:t>
                      </a:r>
                    </a:p>
                  </a:txBody>
                  <a:tcPr/>
                </a:tc>
                <a:tc>
                  <a:txBody>
                    <a:bodyPr/>
                    <a:lstStyle/>
                    <a:p>
                      <a:pPr algn="ctr"/>
                      <a:r>
                        <a:rPr lang="sv-SE" sz="1100" b="0" dirty="0"/>
                        <a:t>250 000                                                                                                                                      </a:t>
                      </a:r>
                    </a:p>
                  </a:txBody>
                  <a:tcPr/>
                </a:tc>
                <a:tc>
                  <a:txBody>
                    <a:bodyPr/>
                    <a:lstStyle/>
                    <a:p>
                      <a:r>
                        <a:rPr lang="sv-SE" sz="1100" b="0" baseline="0" dirty="0"/>
                        <a:t>RSS Dalarna</a:t>
                      </a:r>
                      <a:endParaRPr lang="sv-SE" sz="1100" b="0" dirty="0"/>
                    </a:p>
                  </a:txBody>
                  <a:tcPr/>
                </a:tc>
                <a:extLst>
                  <a:ext uri="{0D108BD9-81ED-4DB2-BD59-A6C34878D82A}">
                    <a16:rowId xmlns:a16="http://schemas.microsoft.com/office/drawing/2014/main" val="3315881899"/>
                  </a:ext>
                </a:extLst>
              </a:tr>
              <a:tr h="346146">
                <a:tc>
                  <a:txBody>
                    <a:bodyPr/>
                    <a:lstStyle/>
                    <a:p>
                      <a:r>
                        <a:rPr lang="sv-SE" sz="1100" b="1" dirty="0">
                          <a:solidFill>
                            <a:schemeClr val="tx1"/>
                          </a:solidFill>
                        </a:rPr>
                        <a:t>Egenerfaren utvecklingsledare i division psykiatri och habilitering</a:t>
                      </a:r>
                    </a:p>
                  </a:txBody>
                  <a:tcPr/>
                </a:tc>
                <a:tc>
                  <a:txBody>
                    <a:bodyPr/>
                    <a:lstStyle/>
                    <a:p>
                      <a:r>
                        <a:rPr lang="sv-SE" sz="1100" dirty="0">
                          <a:solidFill>
                            <a:schemeClr val="tx1"/>
                          </a:solidFill>
                        </a:rPr>
                        <a:t>Ledningsgruppen för Division psykiatri och habilitering har numer en egenerfaren utvecklingsledare (brukarrepresentant) med på alla möten och är även med i en del ledningsgrupper på andra nivåer för att säkerställa ett brukarperspektiv på ledningsnivå.</a:t>
                      </a:r>
                    </a:p>
                    <a:p>
                      <a:r>
                        <a:rPr lang="sv-SE" sz="1100" dirty="0">
                          <a:solidFill>
                            <a:schemeClr val="tx1"/>
                          </a:solidFill>
                        </a:rPr>
                        <a:t>Utvecklingsledaren finns på avdelningarna och i verksamheterna inom öppen- och slutenvården för att samtala med patienter och personal. Utvecklingsledaren blir en naturlig länk mellan patienter, personal och ledning. </a:t>
                      </a:r>
                    </a:p>
                  </a:txBody>
                  <a:tcPr/>
                </a:tc>
                <a:tc>
                  <a:txBody>
                    <a:bodyPr/>
                    <a:lstStyle/>
                    <a:p>
                      <a:pPr algn="ctr"/>
                      <a:r>
                        <a:rPr lang="sv-SE" sz="1100" dirty="0"/>
                        <a:t>Pågående/ fortsättning</a:t>
                      </a:r>
                    </a:p>
                  </a:txBody>
                  <a:tcPr/>
                </a:tc>
                <a:tc>
                  <a:txBody>
                    <a:bodyPr/>
                    <a:lstStyle/>
                    <a:p>
                      <a:pPr algn="ctr"/>
                      <a:r>
                        <a:rPr lang="sv-SE" sz="1100" dirty="0"/>
                        <a:t>250 000 (delfinansierad)</a:t>
                      </a:r>
                    </a:p>
                  </a:txBody>
                  <a:tcPr/>
                </a:tc>
                <a:tc>
                  <a:txBody>
                    <a:bodyPr/>
                    <a:lstStyle/>
                    <a:p>
                      <a:r>
                        <a:rPr lang="sv-SE" sz="1100" b="0" baseline="0" dirty="0"/>
                        <a:t>Div. Psykiatri och </a:t>
                      </a:r>
                      <a:r>
                        <a:rPr lang="sv-SE" sz="1100" b="0" baseline="0" dirty="0" err="1"/>
                        <a:t>hab.</a:t>
                      </a:r>
                      <a:endParaRPr lang="sv-SE" sz="1100" b="0" dirty="0"/>
                    </a:p>
                    <a:p>
                      <a:endParaRPr lang="sv-SE" sz="1100" dirty="0"/>
                    </a:p>
                    <a:p>
                      <a:endParaRPr lang="sv-SE" sz="1100" dirty="0"/>
                    </a:p>
                  </a:txBody>
                  <a:tcPr/>
                </a:tc>
                <a:extLst>
                  <a:ext uri="{0D108BD9-81ED-4DB2-BD59-A6C34878D82A}">
                    <a16:rowId xmlns:a16="http://schemas.microsoft.com/office/drawing/2014/main" val="1788447572"/>
                  </a:ext>
                </a:extLst>
              </a:tr>
              <a:tr h="346146">
                <a:tc>
                  <a:txBody>
                    <a:bodyPr/>
                    <a:lstStyle/>
                    <a:p>
                      <a:r>
                        <a:rPr lang="sv-SE" sz="1100" b="1" dirty="0">
                          <a:solidFill>
                            <a:schemeClr val="tx1"/>
                          </a:solidFill>
                        </a:rPr>
                        <a:t>Delfinansiering av insats om VIP</a:t>
                      </a:r>
                    </a:p>
                  </a:txBody>
                  <a:tcPr/>
                </a:tc>
                <a:tc>
                  <a:txBody>
                    <a:bodyPr/>
                    <a:lstStyle/>
                    <a:p>
                      <a:r>
                        <a:rPr lang="sv-SE" sz="1100" dirty="0">
                          <a:solidFill>
                            <a:schemeClr val="tx1"/>
                          </a:solidFill>
                        </a:rPr>
                        <a:t>Se bild 12.</a:t>
                      </a:r>
                    </a:p>
                  </a:txBody>
                  <a:tcPr/>
                </a:tc>
                <a:tc>
                  <a:txBody>
                    <a:bodyPr/>
                    <a:lstStyle/>
                    <a:p>
                      <a:pPr algn="ctr"/>
                      <a:r>
                        <a:rPr lang="sv-SE" sz="1100" dirty="0"/>
                        <a:t>Ny</a:t>
                      </a:r>
                    </a:p>
                  </a:txBody>
                  <a:tcPr/>
                </a:tc>
                <a:tc>
                  <a:txBody>
                    <a:bodyPr/>
                    <a:lstStyle/>
                    <a:p>
                      <a:pPr algn="ctr"/>
                      <a:r>
                        <a:rPr lang="sv-SE" sz="1100" dirty="0"/>
                        <a:t>500 000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100" b="0" dirty="0"/>
                        <a:t>RD/länets kommuner</a:t>
                      </a:r>
                    </a:p>
                    <a:p>
                      <a:endParaRPr lang="sv-SE" sz="1100" dirty="0"/>
                    </a:p>
                  </a:txBody>
                  <a:tcPr/>
                </a:tc>
                <a:extLst>
                  <a:ext uri="{0D108BD9-81ED-4DB2-BD59-A6C34878D82A}">
                    <a16:rowId xmlns:a16="http://schemas.microsoft.com/office/drawing/2014/main" val="2538734040"/>
                  </a:ext>
                </a:extLst>
              </a:tr>
            </a:tbl>
          </a:graphicData>
        </a:graphic>
      </p:graphicFrame>
      <p:sp>
        <p:nvSpPr>
          <p:cNvPr id="4" name="Rektangel 3">
            <a:extLst>
              <a:ext uri="{FF2B5EF4-FFF2-40B4-BE49-F238E27FC236}">
                <a16:creationId xmlns:a16="http://schemas.microsoft.com/office/drawing/2014/main" id="{836C62B0-D4E4-E38F-E237-0AD5CC51EA84}"/>
              </a:ext>
            </a:extLst>
          </p:cNvPr>
          <p:cNvSpPr/>
          <p:nvPr/>
        </p:nvSpPr>
        <p:spPr>
          <a:xfrm>
            <a:off x="281354" y="1312957"/>
            <a:ext cx="218518" cy="4907279"/>
          </a:xfrm>
          <a:prstGeom prst="rect">
            <a:avLst/>
          </a:prstGeom>
          <a:solidFill>
            <a:srgbClr val="93CEC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dirty="0">
              <a:highlight>
                <a:srgbClr val="93CEC1"/>
              </a:highlight>
            </a:endParaRPr>
          </a:p>
        </p:txBody>
      </p:sp>
    </p:spTree>
    <p:extLst>
      <p:ext uri="{BB962C8B-B14F-4D97-AF65-F5344CB8AC3E}">
        <p14:creationId xmlns:p14="http://schemas.microsoft.com/office/powerpoint/2010/main" val="2024298500"/>
      </p:ext>
    </p:extLst>
  </p:cSld>
  <p:clrMapOvr>
    <a:masterClrMapping/>
  </p:clrMapOvr>
</p:sld>
</file>

<file path=ppt/theme/theme1.xml><?xml version="1.0" encoding="utf-8"?>
<a:theme xmlns:a="http://schemas.openxmlformats.org/drawingml/2006/main" name="VCdag">
  <a:themeElements>
    <a:clrScheme name="RSS Dalarna">
      <a:dk1>
        <a:srgbClr val="000000"/>
      </a:dk1>
      <a:lt1>
        <a:srgbClr val="FFFFFF"/>
      </a:lt1>
      <a:dk2>
        <a:srgbClr val="45907A"/>
      </a:dk2>
      <a:lt2>
        <a:srgbClr val="D5EAE6"/>
      </a:lt2>
      <a:accent1>
        <a:srgbClr val="45907A"/>
      </a:accent1>
      <a:accent2>
        <a:srgbClr val="D5EAE6"/>
      </a:accent2>
      <a:accent3>
        <a:srgbClr val="0074A2"/>
      </a:accent3>
      <a:accent4>
        <a:srgbClr val="DEF0F4"/>
      </a:accent4>
      <a:accent5>
        <a:srgbClr val="EDBC2E"/>
      </a:accent5>
      <a:accent6>
        <a:srgbClr val="FFEC9F"/>
      </a:accent6>
      <a:hlink>
        <a:srgbClr val="0074A2"/>
      </a:hlink>
      <a:folHlink>
        <a:srgbClr val="45907A"/>
      </a:folHlink>
    </a:clrScheme>
    <a:fontScheme name="Lt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Ltd_standard.potx" id="{151680F3-6FC2-4960-B137-648106B7FBF2}" vid="{FDF325D6-299B-47C8-B8D0-086DBBEE1ED8}"/>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2740</TotalTime>
  <Words>6059</Words>
  <Application>Microsoft Office PowerPoint</Application>
  <PresentationFormat>Bredbild</PresentationFormat>
  <Paragraphs>468</Paragraphs>
  <Slides>24</Slides>
  <Notes>21</Notes>
  <HiddenSlides>7</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24</vt:i4>
      </vt:variant>
    </vt:vector>
  </HeadingPairs>
  <TitlesOfParts>
    <vt:vector size="29" baseType="lpstr">
      <vt:lpstr>Arial</vt:lpstr>
      <vt:lpstr>Calibri</vt:lpstr>
      <vt:lpstr>Courier New</vt:lpstr>
      <vt:lpstr>Wingdings</vt:lpstr>
      <vt:lpstr>VCdag</vt:lpstr>
      <vt:lpstr>Länschefsnätverkets beslut:  Överenskommelse om strategiska insatser inom området psykisk hälsa och suicidprevention</vt:lpstr>
      <vt:lpstr>Överenskommelsens fyra fokusområden  Överenskommelse, psykisk hälsa | SKR</vt:lpstr>
      <vt:lpstr>Fördelningstabell 2025 Fördelningstabell av medel 2025</vt:lpstr>
      <vt:lpstr>Fördelningen av medel mellan huvudmännen</vt:lpstr>
      <vt:lpstr>Initiala reflektioner</vt:lpstr>
      <vt:lpstr>ÖK Psykisk hälsa och suicidprevention 2025</vt:lpstr>
      <vt:lpstr>Föreslagna insatser fördelat per insatsområde Beslutades av LCHNV 250314</vt:lpstr>
      <vt:lpstr>1. Genomförande av den nationella strategin (4 mkr)</vt:lpstr>
      <vt:lpstr>Genomföra den nationella strategin (4 mkr) Skapa gemensamma handlingsplaner för att genomföra strategin (2 mkr)</vt:lpstr>
      <vt:lpstr>Genomföra den nationella strategin (4 mkr) Samverka med patient-, brukar- och anhörigföreningar, i det strategiska utvecklingsarbetet.(1 mkr)</vt:lpstr>
      <vt:lpstr>Genomföra den nationella strategin (4 mkr) Stödja implementeringen av vård- och insatsprogram och sammanhållna, personcentrerade vårdförlopp. (1 mkr)</vt:lpstr>
      <vt:lpstr>2024 års insatser 2. En systematisk patient-, brukar- och anhörigmedverkan i vården och omsorgen 1 000 000 kr</vt:lpstr>
      <vt:lpstr>2. Insatser som främjar psykisk hälsa och förebygger psykisk ohälsa bland barn och unga (Kommunerna får stöd för främjande och förebyggande insatser till barn och unga genom skola, socialtjänst och folkhälsoarbete. Sammanlagt 8 006 024 kr ) </vt:lpstr>
      <vt:lpstr>3. Utveckla insatserna för personer med komplexa behov, särskilt inom samsjuklighet, heldygnsvård, tvångsvård och rättspsykiatri (Region 13 524 332 kr, länsgemensamt 5 409 733 kr)</vt:lpstr>
      <vt:lpstr>Utveckla insatserna för personer med komplexa behov, särskilt inom samsjuklighet, heldygnsvård, tvångsvård och rättspsykiatri  (5 409 733 kr)</vt:lpstr>
      <vt:lpstr>Utveckla insatserna för personer med komplexa behov, särskilt inom samsjuklighet, heldygnsvård, tvångsvård och rättspsykiatri – forts. (5 409 733 kr)</vt:lpstr>
      <vt:lpstr>2024 års insatser 3. En mer sammanhållen, behovsanpassad och personcentrerad vård och omsorg för personer med samsjuklighet eller omfattande behov 8 947 874 kr</vt:lpstr>
      <vt:lpstr>2024 års insatser 3. En mer sammanhållen, behovsanpassad och personcentrerad vård och omsorg för personer med samsjuklighet eller omfattande behov 8 947 874 kr – forts  </vt:lpstr>
      <vt:lpstr>4. Stärkt suicidpreventivt arbete (Regionen 7 790 015 kr, länsgemensamt 7 569 623 kr)  </vt:lpstr>
      <vt:lpstr>Insatser för ett stärkt suicidpreventivt arbete (7 569 623 kr)</vt:lpstr>
      <vt:lpstr>Insatser för ett stärkt suicidpreventivt arbete – forts  (7 569 623 kr)</vt:lpstr>
      <vt:lpstr>2024 års insatser 4. Ett stärkt och utvecklat suicidpreventivt arbete 5 455 166 kr</vt:lpstr>
      <vt:lpstr>Fler inkomna förslag på insatser</vt:lpstr>
      <vt:lpstr>Beslut: Insatser för de länsgemensamma medlen enligt överenskommelse psykisk hälsa och suicidprevention 2025</vt:lpstr>
    </vt:vector>
  </TitlesOfParts>
  <Company>Landstinget Dalarna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Hälsa och välfärd= RSS- regional samverkans- och stödstruktur</dc:title>
  <dc:creator>RSS Dalarna</dc:creator>
  <cp:lastModifiedBy>Nielsen Stefan /Ledningsstöd och strategi Hälso- och sjukvård Dalarna /Falun</cp:lastModifiedBy>
  <cp:revision>140</cp:revision>
  <dcterms:created xsi:type="dcterms:W3CDTF">2023-03-20T05:57:20Z</dcterms:created>
  <dcterms:modified xsi:type="dcterms:W3CDTF">2025-03-21T09:15:28Z</dcterms:modified>
</cp:coreProperties>
</file>