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
  </p:notesMasterIdLst>
  <p:sldIdLst>
    <p:sldId id="256" r:id="rId2"/>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86" autoAdjust="0"/>
  </p:normalViewPr>
  <p:slideViewPr>
    <p:cSldViewPr snapToGrid="0">
      <p:cViewPr varScale="1">
        <p:scale>
          <a:sx n="93" d="100"/>
          <a:sy n="93" d="100"/>
        </p:scale>
        <p:origin x="12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7DDFD2BC-3652-400E-B014-360145ABCBA0}" type="datetimeFigureOut">
              <a:rPr lang="sv-SE" smtClean="0"/>
              <a:t>2024-01-29</a:t>
            </a:fld>
            <a:endParaRPr lang="sv-SE"/>
          </a:p>
        </p:txBody>
      </p:sp>
      <p:sp>
        <p:nvSpPr>
          <p:cNvPr id="4" name="Platshållare för bildobjekt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B1A241CA-776F-492C-B910-F92083E5DC63}" type="slidenum">
              <a:rPr lang="sv-SE" smtClean="0"/>
              <a:t>‹#›</a:t>
            </a:fld>
            <a:endParaRPr lang="sv-SE"/>
          </a:p>
        </p:txBody>
      </p:sp>
    </p:spTree>
    <p:extLst>
      <p:ext uri="{BB962C8B-B14F-4D97-AF65-F5344CB8AC3E}">
        <p14:creationId xmlns:p14="http://schemas.microsoft.com/office/powerpoint/2010/main" val="3527589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1A241CA-776F-492C-B910-F92083E5DC63}" type="slidenum">
              <a:rPr lang="sv-SE" smtClean="0"/>
              <a:t>1</a:t>
            </a:fld>
            <a:endParaRPr lang="sv-SE"/>
          </a:p>
        </p:txBody>
      </p:sp>
    </p:spTree>
    <p:extLst>
      <p:ext uri="{BB962C8B-B14F-4D97-AF65-F5344CB8AC3E}">
        <p14:creationId xmlns:p14="http://schemas.microsoft.com/office/powerpoint/2010/main" val="288966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104284" y="2514601"/>
            <a:ext cx="7150489" cy="2262781"/>
          </a:xfrm>
        </p:spPr>
        <p:txBody>
          <a:bodyPr anchor="b">
            <a:normAutofit/>
          </a:bodyPr>
          <a:lstStyle>
            <a:lvl1pPr>
              <a:defRPr sz="5400"/>
            </a:lvl1pPr>
          </a:lstStyle>
          <a:p>
            <a:r>
              <a:rPr lang="sv-SE" smtClean="0"/>
              <a:t>Klicka här för att ändra format</a:t>
            </a:r>
            <a:endParaRPr lang="en-US" dirty="0"/>
          </a:p>
        </p:txBody>
      </p:sp>
      <p:sp>
        <p:nvSpPr>
          <p:cNvPr id="3" name="Subtitle 2"/>
          <p:cNvSpPr>
            <a:spLocks noGrp="1"/>
          </p:cNvSpPr>
          <p:nvPr>
            <p:ph type="subTitle" idx="1"/>
          </p:nvPr>
        </p:nvSpPr>
        <p:spPr>
          <a:xfrm>
            <a:off x="2104284" y="4777381"/>
            <a:ext cx="715048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8"/>
          <p:cNvSpPr/>
          <p:nvPr/>
        </p:nvSpPr>
        <p:spPr bwMode="auto">
          <a:xfrm>
            <a:off x="-34362" y="4321159"/>
            <a:ext cx="1511762"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58612" y="4529542"/>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38698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4" y="609600"/>
            <a:ext cx="7141317" cy="3117040"/>
          </a:xfrm>
        </p:spPr>
        <p:txBody>
          <a:bodyPr anchor="ctr">
            <a:normAutofit/>
          </a:bodyPr>
          <a:lstStyle>
            <a:lvl1pPr algn="l">
              <a:defRPr sz="48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36083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sv-SE" smtClean="0"/>
              <a:t>Klicka här för att ändra format</a:t>
            </a:r>
            <a:endParaRPr lang="en-US" dirty="0"/>
          </a:p>
        </p:txBody>
      </p:sp>
      <p:sp>
        <p:nvSpPr>
          <p:cNvPr id="13" name="Text Placeholder 9"/>
          <p:cNvSpPr>
            <a:spLocks noGrp="1"/>
          </p:cNvSpPr>
          <p:nvPr>
            <p:ph type="body" sz="quarter" idx="13"/>
          </p:nvPr>
        </p:nvSpPr>
        <p:spPr>
          <a:xfrm>
            <a:off x="2617303" y="3505200"/>
            <a:ext cx="612504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9"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
        <p:nvSpPr>
          <p:cNvPr id="14" name="TextBox 13"/>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2526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104284" y="2438402"/>
            <a:ext cx="7141317" cy="2724845"/>
          </a:xfrm>
        </p:spPr>
        <p:txBody>
          <a:bodyPr anchor="b">
            <a:normAutofit/>
          </a:bodyPr>
          <a:lstStyle>
            <a:lvl1pPr algn="l">
              <a:defRPr sz="4800" b="0"/>
            </a:lvl1pPr>
          </a:lstStyle>
          <a:p>
            <a:r>
              <a:rPr lang="sv-SE" smtClean="0"/>
              <a:t>Klicka här för att ändra format</a:t>
            </a:r>
            <a:endParaRPr lang="en-US" dirty="0"/>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74007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104283" y="4343400"/>
            <a:ext cx="72456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4" name="Text Placeholder 3"/>
          <p:cNvSpPr>
            <a:spLocks noGrp="1"/>
          </p:cNvSpPr>
          <p:nvPr>
            <p:ph type="body" sz="half" idx="2"/>
          </p:nvPr>
        </p:nvSpPr>
        <p:spPr>
          <a:xfrm>
            <a:off x="2104283" y="5181600"/>
            <a:ext cx="72456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2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
        <p:nvSpPr>
          <p:cNvPr id="11" name="TextBox 10"/>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09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104284" y="627407"/>
            <a:ext cx="7141316" cy="2880020"/>
          </a:xfrm>
        </p:spPr>
        <p:txBody>
          <a:bodyPr anchor="ctr">
            <a:normAutofit/>
          </a:bodyPr>
          <a:lstStyle>
            <a:lvl1pPr algn="l">
              <a:defRPr sz="4800" b="0"/>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104284" y="4343400"/>
            <a:ext cx="7141317"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022481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ncho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93453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1746" y="627407"/>
            <a:ext cx="1794143" cy="5283817"/>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104284" y="627407"/>
            <a:ext cx="5109377" cy="5283817"/>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350509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107302" y="624110"/>
            <a:ext cx="7138299" cy="1280890"/>
          </a:xfrm>
        </p:spPr>
        <p:txBody>
          <a:bodyPr/>
          <a:lstStyle/>
          <a:p>
            <a:r>
              <a:rPr lang="sv-SE" smtClean="0"/>
              <a:t>Klicka här för att ändra format</a:t>
            </a:r>
            <a:endParaRPr lang="en-US" dirty="0"/>
          </a:p>
        </p:txBody>
      </p:sp>
      <p:sp>
        <p:nvSpPr>
          <p:cNvPr id="3" name="Content Placeholder 2"/>
          <p:cNvSpPr>
            <a:spLocks noGrp="1"/>
          </p:cNvSpPr>
          <p:nvPr>
            <p:ph idx="1"/>
          </p:nvPr>
        </p:nvSpPr>
        <p:spPr>
          <a:xfrm>
            <a:off x="2104284" y="2133600"/>
            <a:ext cx="7141317" cy="377762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51625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104284" y="2074562"/>
            <a:ext cx="7141317" cy="1468800"/>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104284" y="3581400"/>
            <a:ext cx="7141317"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2024-01-29</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4245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2104285" y="2136707"/>
            <a:ext cx="3463992" cy="376739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782083" y="2136707"/>
            <a:ext cx="3463517" cy="376739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53830" y="787784"/>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0463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2454131" y="2226626"/>
            <a:ext cx="311414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2104283" y="2802889"/>
            <a:ext cx="3463993" cy="3105703"/>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6127501" y="2223398"/>
            <a:ext cx="31126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5778191" y="2799661"/>
            <a:ext cx="3461987" cy="3105703"/>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0C732A3-312A-40DD-9FC6-C67616D249CA}" type="datetimeFigureOut">
              <a:rPr lang="sv-SE" smtClean="0"/>
              <a:t>2024-01-29</a:t>
            </a:fld>
            <a:endParaRPr lang="sv-SE"/>
          </a:p>
        </p:txBody>
      </p:sp>
      <p:sp>
        <p:nvSpPr>
          <p:cNvPr id="8" name="Footer Placeholder 7"/>
          <p:cNvSpPr>
            <a:spLocks noGrp="1"/>
          </p:cNvSpPr>
          <p:nvPr>
            <p:ph type="ftr" sz="quarter" idx="11"/>
          </p:nvPr>
        </p:nvSpPr>
        <p:spPr/>
        <p:txBody>
          <a:bodyPr/>
          <a:lstStyle/>
          <a:p>
            <a:endParaRPr lang="sv-SE"/>
          </a:p>
        </p:txBody>
      </p:sp>
      <p:sp>
        <p:nvSpPr>
          <p:cNvPr id="11"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53830" y="787784"/>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15858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107300" y="624110"/>
            <a:ext cx="7138300" cy="128089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0C732A3-312A-40DD-9FC6-C67616D249CA}" type="datetimeFigureOut">
              <a:rPr lang="sv-SE" smtClean="0"/>
              <a:t>2024-01-29</a:t>
            </a:fld>
            <a:endParaRPr lang="sv-SE"/>
          </a:p>
        </p:txBody>
      </p:sp>
      <p:sp>
        <p:nvSpPr>
          <p:cNvPr id="4" name="Footer Placeholder 3"/>
          <p:cNvSpPr>
            <a:spLocks noGrp="1"/>
          </p:cNvSpPr>
          <p:nvPr>
            <p:ph type="ftr" sz="quarter" idx="11"/>
          </p:nvPr>
        </p:nvSpPr>
        <p:spPr/>
        <p:txBody>
          <a:bodyPr/>
          <a:lstStyle/>
          <a:p>
            <a:endParaRPr lang="sv-SE"/>
          </a:p>
        </p:txBody>
      </p:sp>
      <p:sp>
        <p:nvSpPr>
          <p:cNvPr id="8"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14129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732A3-312A-40DD-9FC6-C67616D249CA}" type="datetimeFigureOut">
              <a:rPr lang="sv-SE" smtClean="0"/>
              <a:t>2024-01-29</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4034821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3" y="446088"/>
            <a:ext cx="2848716" cy="976312"/>
          </a:xfrm>
        </p:spPr>
        <p:txBody>
          <a:bodyPr anchor="b"/>
          <a:lstStyle>
            <a:lvl1pPr algn="l">
              <a:defRPr sz="2000" b="0"/>
            </a:lvl1pPr>
          </a:lstStyle>
          <a:p>
            <a:r>
              <a:rPr lang="sv-SE" smtClean="0"/>
              <a:t>Klicka här för att ändra format</a:t>
            </a:r>
            <a:endParaRPr lang="en-US" dirty="0"/>
          </a:p>
        </p:txBody>
      </p:sp>
      <p:sp>
        <p:nvSpPr>
          <p:cNvPr id="3" name="Content Placeholder 2"/>
          <p:cNvSpPr>
            <a:spLocks noGrp="1"/>
          </p:cNvSpPr>
          <p:nvPr>
            <p:ph idx="1"/>
          </p:nvPr>
        </p:nvSpPr>
        <p:spPr>
          <a:xfrm>
            <a:off x="5138785" y="446090"/>
            <a:ext cx="4106815" cy="5414963"/>
          </a:xfrm>
        </p:spPr>
        <p:txBody>
          <a:bodyPr anchor="ct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2104283" y="1598613"/>
            <a:ext cx="2848716"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55838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4" y="4800600"/>
            <a:ext cx="714131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2104284" y="634965"/>
            <a:ext cx="7141317"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2104284" y="5367338"/>
            <a:ext cx="714131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2024-01-29</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82959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1463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2123" y="285"/>
            <a:ext cx="2114961"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9812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07300" y="624110"/>
            <a:ext cx="7138300" cy="128089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2104284" y="2133600"/>
            <a:ext cx="7141317" cy="3886200"/>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8420100" y="6135090"/>
            <a:ext cx="830245"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0C732A3-312A-40DD-9FC6-C67616D249CA}" type="datetimeFigureOut">
              <a:rPr lang="sv-SE" smtClean="0"/>
              <a:t>2024-01-29</a:t>
            </a:fld>
            <a:endParaRPr lang="sv-SE"/>
          </a:p>
        </p:txBody>
      </p:sp>
      <p:sp>
        <p:nvSpPr>
          <p:cNvPr id="5" name="Footer Placeholder 4"/>
          <p:cNvSpPr>
            <a:spLocks noGrp="1"/>
          </p:cNvSpPr>
          <p:nvPr>
            <p:ph type="ftr" sz="quarter" idx="3"/>
          </p:nvPr>
        </p:nvSpPr>
        <p:spPr>
          <a:xfrm>
            <a:off x="2104283" y="6135810"/>
            <a:ext cx="619286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bwMode="gray">
          <a:xfrm>
            <a:off x="553830" y="787784"/>
            <a:ext cx="633726" cy="365125"/>
          </a:xfrm>
          <a:prstGeom prst="rect">
            <a:avLst/>
          </a:prstGeom>
        </p:spPr>
        <p:txBody>
          <a:bodyPr vert="horz" lIns="91440" tIns="45720" rIns="91440" bIns="45720" rtlCol="0" anchor="ctr"/>
          <a:lstStyle>
            <a:lvl1pPr algn="r">
              <a:defRPr sz="2000">
                <a:solidFill>
                  <a:srgbClr val="FEFFFF"/>
                </a:solidFill>
              </a:defRPr>
            </a:lvl1pPr>
          </a:lstStyle>
          <a:p>
            <a:fld id="{25A6E1E9-0BD5-47BC-892A-C5125AF34DD7}" type="slidenum">
              <a:rPr lang="sv-SE" smtClean="0"/>
              <a:t>‹#›</a:t>
            </a:fld>
            <a:endParaRPr lang="sv-SE"/>
          </a:p>
        </p:txBody>
      </p:sp>
    </p:spTree>
    <p:extLst>
      <p:ext uri="{BB962C8B-B14F-4D97-AF65-F5344CB8AC3E}">
        <p14:creationId xmlns:p14="http://schemas.microsoft.com/office/powerpoint/2010/main" val="375042294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alun.biblioterapi@regiondalarna.s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4000">
              <a:schemeClr val="bg2">
                <a:tint val="90000"/>
                <a:satMod val="92000"/>
                <a:lumMod val="120000"/>
                <a:alpha val="82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extruta 1"/>
          <p:cNvSpPr txBox="1"/>
          <p:nvPr/>
        </p:nvSpPr>
        <p:spPr>
          <a:xfrm>
            <a:off x="5201323" y="4333034"/>
            <a:ext cx="4175760" cy="738664"/>
          </a:xfrm>
          <a:prstGeom prst="rect">
            <a:avLst/>
          </a:prstGeom>
          <a:noFill/>
        </p:spPr>
        <p:txBody>
          <a:bodyPr wrap="square" rtlCol="0">
            <a:spAutoFit/>
          </a:bodyPr>
          <a:lstStyle/>
          <a:p>
            <a:endParaRPr lang="sv-SE" sz="1400" dirty="0"/>
          </a:p>
          <a:p>
            <a:endParaRPr lang="sv-SE" sz="1400" dirty="0"/>
          </a:p>
          <a:p>
            <a:endParaRPr lang="sv-SE" sz="1400" dirty="0" smtClean="0"/>
          </a:p>
        </p:txBody>
      </p:sp>
      <p:sp>
        <p:nvSpPr>
          <p:cNvPr id="4" name="textruta 3"/>
          <p:cNvSpPr txBox="1"/>
          <p:nvPr/>
        </p:nvSpPr>
        <p:spPr>
          <a:xfrm>
            <a:off x="5290070" y="1858016"/>
            <a:ext cx="4175760" cy="307777"/>
          </a:xfrm>
          <a:prstGeom prst="rect">
            <a:avLst/>
          </a:prstGeom>
          <a:noFill/>
        </p:spPr>
        <p:txBody>
          <a:bodyPr wrap="square" rtlCol="0">
            <a:spAutoFit/>
          </a:bodyPr>
          <a:lstStyle/>
          <a:p>
            <a:endParaRPr lang="sv-SE" sz="1400" dirty="0"/>
          </a:p>
        </p:txBody>
      </p:sp>
      <p:sp>
        <p:nvSpPr>
          <p:cNvPr id="6" name="textruta 5"/>
          <p:cNvSpPr txBox="1"/>
          <p:nvPr/>
        </p:nvSpPr>
        <p:spPr>
          <a:xfrm>
            <a:off x="500187" y="380842"/>
            <a:ext cx="8876895" cy="923330"/>
          </a:xfrm>
          <a:prstGeom prst="rect">
            <a:avLst/>
          </a:prstGeom>
          <a:noFill/>
        </p:spPr>
        <p:txBody>
          <a:bodyPr wrap="square" rtlCol="0">
            <a:spAutoFit/>
          </a:bodyPr>
          <a:lstStyle/>
          <a:p>
            <a:r>
              <a:rPr lang="sv-SE" sz="5400" dirty="0" smtClean="0">
                <a:latin typeface="Bookman Old Style" panose="02050604050505020204" pitchFamily="18" charset="0"/>
              </a:rPr>
              <a:t>Biblioterapi i Dalarna</a:t>
            </a:r>
            <a:endParaRPr lang="sv-SE" sz="5400" dirty="0">
              <a:latin typeface="Bookman Old Style" panose="02050604050505020204" pitchFamily="18" charset="0"/>
            </a:endParaRPr>
          </a:p>
        </p:txBody>
      </p:sp>
      <p:sp>
        <p:nvSpPr>
          <p:cNvPr id="8" name="textruta 7"/>
          <p:cNvSpPr txBox="1"/>
          <p:nvPr/>
        </p:nvSpPr>
        <p:spPr>
          <a:xfrm>
            <a:off x="852495" y="1419859"/>
            <a:ext cx="8588519" cy="5447645"/>
          </a:xfrm>
          <a:prstGeom prst="rect">
            <a:avLst/>
          </a:prstGeom>
          <a:noFill/>
        </p:spPr>
        <p:txBody>
          <a:bodyPr wrap="square" rtlCol="0">
            <a:spAutoFit/>
          </a:bodyPr>
          <a:lstStyle/>
          <a:p>
            <a:r>
              <a:rPr lang="sv-SE" sz="1200" dirty="0">
                <a:latin typeface="Bookman Old Style" panose="02050604050505020204" pitchFamily="18" charset="0"/>
              </a:rPr>
              <a:t>Allt fler bibliotek i Sverige erbjuder </a:t>
            </a:r>
            <a:r>
              <a:rPr lang="sv-SE" sz="1200" dirty="0" smtClean="0">
                <a:latin typeface="Bookman Old Style" panose="02050604050505020204" pitchFamily="18" charset="0"/>
              </a:rPr>
              <a:t>biblioterapeutiska aktiviteter. Syftet </a:t>
            </a:r>
            <a:r>
              <a:rPr lang="sv-SE" sz="1200" dirty="0">
                <a:latin typeface="Bookman Old Style" panose="02050604050505020204" pitchFamily="18" charset="0"/>
              </a:rPr>
              <a:t>varierar eftersom biblioterapin </a:t>
            </a:r>
            <a:r>
              <a:rPr lang="sv-SE" sz="1200" dirty="0" smtClean="0">
                <a:latin typeface="Bookman Old Style" panose="02050604050505020204" pitchFamily="18" charset="0"/>
              </a:rPr>
              <a:t>har </a:t>
            </a:r>
            <a:r>
              <a:rPr lang="sv-SE" sz="1200" dirty="0">
                <a:latin typeface="Bookman Old Style" panose="02050604050505020204" pitchFamily="18" charset="0"/>
              </a:rPr>
              <a:t>visat sig ha </a:t>
            </a:r>
            <a:r>
              <a:rPr lang="sv-SE" sz="1200" dirty="0" smtClean="0">
                <a:latin typeface="Bookman Old Style" panose="02050604050505020204" pitchFamily="18" charset="0"/>
              </a:rPr>
              <a:t>stor </a:t>
            </a:r>
            <a:r>
              <a:rPr lang="sv-SE" sz="1200" dirty="0">
                <a:latin typeface="Bookman Old Style" panose="02050604050505020204" pitchFamily="18" charset="0"/>
              </a:rPr>
              <a:t>nytta för människor i de mest skiftande livssituationer. </a:t>
            </a:r>
            <a:r>
              <a:rPr lang="sv-SE" sz="1200" dirty="0" smtClean="0">
                <a:latin typeface="Bookman Old Style" panose="02050604050505020204" pitchFamily="18" charset="0"/>
              </a:rPr>
              <a:t>Allt från fysisk smärtlindring vid sjukdom till samtal om existentiella frågor. Forskningsunderlaget för metoderna har byggts upp under många decennier och internationellt sett hör biblioterapi ofta till bibliotekens standardutbud.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För oss vid sjukhusbiblioteken i Dalarna är det alltså självklart att vi ska erbjuda tjänsten till regionens personal</a:t>
            </a:r>
            <a:r>
              <a:rPr lang="sv-SE" sz="1200" dirty="0">
                <a:latin typeface="Bookman Old Style" panose="02050604050505020204" pitchFamily="18" charset="0"/>
              </a:rPr>
              <a:t>, patienter, anhöriga och allmänhet</a:t>
            </a:r>
            <a:r>
              <a:rPr lang="sv-SE" sz="1200" dirty="0" smtClean="0">
                <a:latin typeface="Bookman Old Style" panose="02050604050505020204" pitchFamily="18" charset="0"/>
              </a:rPr>
              <a:t>. </a:t>
            </a:r>
            <a:r>
              <a:rPr lang="sv-SE" sz="1200" dirty="0">
                <a:latin typeface="Bookman Old Style" panose="02050604050505020204" pitchFamily="18" charset="0"/>
              </a:rPr>
              <a:t>Hos oss </a:t>
            </a:r>
            <a:r>
              <a:rPr lang="sv-SE" sz="1200" dirty="0" smtClean="0">
                <a:latin typeface="Bookman Old Style" panose="02050604050505020204" pitchFamily="18" charset="0"/>
              </a:rPr>
              <a:t>handlar </a:t>
            </a:r>
            <a:r>
              <a:rPr lang="sv-SE" sz="1200" dirty="0">
                <a:latin typeface="Bookman Old Style" panose="02050604050505020204" pitchFamily="18" charset="0"/>
              </a:rPr>
              <a:t>det om att försöka förebygga psykisk ohälsa och främja personlig utveckling. Att skapa förståelse för andra och sig </a:t>
            </a:r>
            <a:r>
              <a:rPr lang="sv-SE" sz="1200" dirty="0" smtClean="0">
                <a:latin typeface="Bookman Old Style" panose="02050604050505020204" pitchFamily="18" charset="0"/>
              </a:rPr>
              <a:t>själv och </a:t>
            </a:r>
            <a:r>
              <a:rPr lang="sv-SE" sz="1200" dirty="0">
                <a:latin typeface="Bookman Old Style" panose="02050604050505020204" pitchFamily="18" charset="0"/>
              </a:rPr>
              <a:t>en mängd andra goda ting.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Oftast går det till så att vi träffas i grupp - fysiskt eller digitalt och läser, skriver och samtalar. Med hjälp av det skrivna ordet öppnas dörrar till den sorts samtal som vardagen alltför sällan erbjuder oss men som vi alla behöver för att må bra.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Kontakta oss gärna om du vill veta mer om vårt arbete eller har förslag på grupper som skulle vara betjänta av en sån här aktivitet. </a:t>
            </a:r>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r>
              <a:rPr lang="sv-SE" sz="1200" dirty="0" smtClean="0">
                <a:latin typeface="Bookman Old Style" panose="02050604050505020204" pitchFamily="18" charset="0"/>
              </a:rPr>
              <a:t>Eftersom många vårdarbetslag </a:t>
            </a:r>
            <a:r>
              <a:rPr lang="sv-SE" sz="1200" dirty="0">
                <a:latin typeface="Bookman Old Style" panose="02050604050505020204" pitchFamily="18" charset="0"/>
              </a:rPr>
              <a:t>som deltagit i sådana här grupper </a:t>
            </a:r>
            <a:r>
              <a:rPr lang="sv-SE" sz="1200" dirty="0" smtClean="0">
                <a:latin typeface="Bookman Old Style" panose="02050604050505020204" pitchFamily="18" charset="0"/>
              </a:rPr>
              <a:t>ofta </a:t>
            </a:r>
            <a:r>
              <a:rPr lang="sv-SE" sz="1200" dirty="0">
                <a:latin typeface="Bookman Old Style" panose="02050604050505020204" pitchFamily="18" charset="0"/>
              </a:rPr>
              <a:t>vittnar om </a:t>
            </a:r>
            <a:r>
              <a:rPr lang="sv-SE" sz="1200" dirty="0" smtClean="0">
                <a:latin typeface="Bookman Old Style" panose="02050604050505020204" pitchFamily="18" charset="0"/>
              </a:rPr>
              <a:t>förbättrad arbetsmiljö</a:t>
            </a:r>
            <a:r>
              <a:rPr lang="sv-SE" sz="1200" dirty="0">
                <a:latin typeface="Bookman Old Style" panose="02050604050505020204" pitchFamily="18" charset="0"/>
              </a:rPr>
              <a:t>, stärkt förståelse för varandra och ökad </a:t>
            </a:r>
            <a:r>
              <a:rPr lang="sv-SE" sz="1200" dirty="0" smtClean="0">
                <a:latin typeface="Bookman Old Style" panose="02050604050505020204" pitchFamily="18" charset="0"/>
              </a:rPr>
              <a:t>sammanhållning, får du gärna höra av dig om du vill att vi besöker er på APT eller varför inte ordna en serie lunchträffar tillsammans.</a:t>
            </a:r>
          </a:p>
          <a:p>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endParaRPr lang="sv-SE" sz="1200" dirty="0">
              <a:latin typeface="Bookman Old Style" panose="02050604050505020204" pitchFamily="18" charset="0"/>
            </a:endParaRPr>
          </a:p>
          <a:p>
            <a:r>
              <a:rPr lang="sv-SE" sz="1200" dirty="0" smtClean="0">
                <a:solidFill>
                  <a:srgbClr val="FF0000"/>
                </a:solidFill>
                <a:latin typeface="Bookman Old Style" panose="02050604050505020204" pitchFamily="18" charset="0"/>
              </a:rPr>
              <a:t>Obs</a:t>
            </a:r>
            <a:r>
              <a:rPr lang="sv-SE" sz="1200" dirty="0">
                <a:solidFill>
                  <a:srgbClr val="FF0000"/>
                </a:solidFill>
                <a:latin typeface="Bookman Old Style" panose="02050604050505020204" pitchFamily="18" charset="0"/>
              </a:rPr>
              <a:t>! </a:t>
            </a:r>
          </a:p>
          <a:p>
            <a:r>
              <a:rPr lang="sv-SE" sz="1200" dirty="0">
                <a:solidFill>
                  <a:srgbClr val="FF0000"/>
                </a:solidFill>
                <a:latin typeface="Bookman Old Style" panose="02050604050505020204" pitchFamily="18" charset="0"/>
              </a:rPr>
              <a:t>Metoderna är varken behandlande eller vårdande utan kan ses </a:t>
            </a:r>
            <a:r>
              <a:rPr lang="sv-SE" sz="1200" dirty="0" smtClean="0">
                <a:solidFill>
                  <a:srgbClr val="FF0000"/>
                </a:solidFill>
                <a:latin typeface="Bookman Old Style" panose="02050604050505020204" pitchFamily="18" charset="0"/>
              </a:rPr>
              <a:t>som </a:t>
            </a:r>
          </a:p>
          <a:p>
            <a:r>
              <a:rPr lang="sv-SE" sz="1200" dirty="0" smtClean="0">
                <a:solidFill>
                  <a:srgbClr val="FF0000"/>
                </a:solidFill>
                <a:latin typeface="Bookman Old Style" panose="02050604050505020204" pitchFamily="18" charset="0"/>
              </a:rPr>
              <a:t>mental </a:t>
            </a:r>
            <a:r>
              <a:rPr lang="sv-SE" sz="1200" dirty="0">
                <a:solidFill>
                  <a:srgbClr val="FF0000"/>
                </a:solidFill>
                <a:latin typeface="Bookman Old Style" panose="02050604050505020204" pitchFamily="18" charset="0"/>
              </a:rPr>
              <a:t>friskvård som främjar livskvalitet. </a:t>
            </a:r>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p:txBody>
      </p:sp>
      <p:sp>
        <p:nvSpPr>
          <p:cNvPr id="5" name="textruta 4"/>
          <p:cNvSpPr txBox="1"/>
          <p:nvPr/>
        </p:nvSpPr>
        <p:spPr>
          <a:xfrm>
            <a:off x="852495" y="5187914"/>
            <a:ext cx="7232649" cy="830997"/>
          </a:xfrm>
          <a:prstGeom prst="rect">
            <a:avLst/>
          </a:prstGeom>
          <a:noFill/>
        </p:spPr>
        <p:txBody>
          <a:bodyPr wrap="square" rtlCol="0">
            <a:spAutoFit/>
          </a:bodyPr>
          <a:lstStyle/>
          <a:p>
            <a:r>
              <a:rPr lang="sv-SE" sz="1200" dirty="0" smtClean="0">
                <a:latin typeface="Bookman Old Style" panose="02050604050505020204" pitchFamily="18" charset="0"/>
              </a:rPr>
              <a:t>Kontaktuppgifter </a:t>
            </a:r>
            <a:r>
              <a:rPr lang="sv-SE" sz="1200" dirty="0" smtClean="0">
                <a:solidFill>
                  <a:srgbClr val="C00000"/>
                </a:solidFill>
                <a:hlinkClick r:id="rId3"/>
              </a:rPr>
              <a:t>falun.biblioterapi@regiondalarna.se</a:t>
            </a:r>
            <a:endParaRPr lang="sv-SE" sz="1200" dirty="0">
              <a:solidFill>
                <a:srgbClr val="C00000"/>
              </a:solidFill>
            </a:endParaRPr>
          </a:p>
          <a:p>
            <a:endParaRPr lang="sv-SE" sz="1200" dirty="0" smtClean="0">
              <a:solidFill>
                <a:srgbClr val="C00000"/>
              </a:solidFill>
            </a:endParaRPr>
          </a:p>
          <a:p>
            <a:r>
              <a:rPr lang="sv-SE" sz="1200" dirty="0">
                <a:solidFill>
                  <a:srgbClr val="C00000"/>
                </a:solidFill>
                <a:latin typeface="Bookman Old Style" panose="02050604050505020204" pitchFamily="18" charset="0"/>
              </a:rPr>
              <a:t>	</a:t>
            </a:r>
            <a:r>
              <a:rPr lang="sv-SE" sz="1200" dirty="0" smtClean="0">
                <a:solidFill>
                  <a:srgbClr val="C00000"/>
                </a:solidFill>
                <a:latin typeface="Bookman Old Style" panose="02050604050505020204" pitchFamily="18" charset="0"/>
              </a:rPr>
              <a:t>		</a:t>
            </a:r>
            <a:endParaRPr lang="sv-SE" sz="1200" dirty="0">
              <a:solidFill>
                <a:srgbClr val="C00000"/>
              </a:solidFill>
              <a:latin typeface="Bookman Old Style" panose="02050604050505020204" pitchFamily="18" charset="0"/>
            </a:endParaRPr>
          </a:p>
          <a:p>
            <a:endParaRPr lang="sv-SE" sz="1200" dirty="0">
              <a:latin typeface="Bookman Old Style" panose="02050604050505020204" pitchFamily="18" charset="0"/>
            </a:endParaRPr>
          </a:p>
        </p:txBody>
      </p:sp>
      <p:sp>
        <p:nvSpPr>
          <p:cNvPr id="11" name="Femhörning 10"/>
          <p:cNvSpPr/>
          <p:nvPr/>
        </p:nvSpPr>
        <p:spPr>
          <a:xfrm>
            <a:off x="617309" y="1132776"/>
            <a:ext cx="8759774" cy="4997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Femhörning 8"/>
          <p:cNvSpPr/>
          <p:nvPr/>
        </p:nvSpPr>
        <p:spPr>
          <a:xfrm>
            <a:off x="617309" y="1528900"/>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Femhörning 9"/>
          <p:cNvSpPr/>
          <p:nvPr/>
        </p:nvSpPr>
        <p:spPr>
          <a:xfrm>
            <a:off x="617309" y="3157906"/>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Femhörning 11"/>
          <p:cNvSpPr/>
          <p:nvPr/>
        </p:nvSpPr>
        <p:spPr>
          <a:xfrm>
            <a:off x="617309" y="3905159"/>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3133" y="5514556"/>
            <a:ext cx="954127" cy="910090"/>
          </a:xfrm>
          <a:prstGeom prst="rect">
            <a:avLst/>
          </a:prstGeom>
        </p:spPr>
      </p:pic>
      <p:sp>
        <p:nvSpPr>
          <p:cNvPr id="14" name="Femhörning 13"/>
          <p:cNvSpPr/>
          <p:nvPr/>
        </p:nvSpPr>
        <p:spPr>
          <a:xfrm>
            <a:off x="617309" y="5296955"/>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77002403"/>
      </p:ext>
    </p:extLst>
  </p:cSld>
  <p:clrMapOvr>
    <a:masterClrMapping/>
  </p:clrMapOvr>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552</TotalTime>
  <Words>262</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Arial</vt:lpstr>
      <vt:lpstr>Bookman Old Style</vt:lpstr>
      <vt:lpstr>Calibri</vt:lpstr>
      <vt:lpstr>Century Gothic</vt:lpstr>
      <vt:lpstr>Wingdings 3</vt:lpstr>
      <vt:lpstr>Slinga</vt:lpstr>
      <vt:lpstr>PowerPoint-presentation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Hofman David /Bibliotek och informationscentral /Mora</dc:creator>
  <cp:lastModifiedBy>luisus</cp:lastModifiedBy>
  <cp:revision>43</cp:revision>
  <cp:lastPrinted>2022-06-13T07:19:11Z</cp:lastPrinted>
  <dcterms:created xsi:type="dcterms:W3CDTF">2022-06-10T09:19:52Z</dcterms:created>
  <dcterms:modified xsi:type="dcterms:W3CDTF">2024-01-29T12:21:04Z</dcterms:modified>
</cp:coreProperties>
</file>